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9"/>
  </p:notesMasterIdLst>
  <p:sldIdLst>
    <p:sldId id="256" r:id="rId2"/>
    <p:sldId id="258" r:id="rId3"/>
    <p:sldId id="260" r:id="rId4"/>
    <p:sldId id="261" r:id="rId5"/>
    <p:sldId id="312" r:id="rId6"/>
    <p:sldId id="313" r:id="rId7"/>
    <p:sldId id="271" r:id="rId8"/>
    <p:sldId id="316" r:id="rId9"/>
    <p:sldId id="317" r:id="rId10"/>
    <p:sldId id="318" r:id="rId11"/>
    <p:sldId id="315" r:id="rId12"/>
    <p:sldId id="281" r:id="rId13"/>
    <p:sldId id="264" r:id="rId14"/>
    <p:sldId id="284" r:id="rId15"/>
    <p:sldId id="319" r:id="rId16"/>
    <p:sldId id="320" r:id="rId17"/>
    <p:sldId id="321" r:id="rId18"/>
    <p:sldId id="324" r:id="rId19"/>
    <p:sldId id="322" r:id="rId20"/>
    <p:sldId id="327" r:id="rId21"/>
    <p:sldId id="328" r:id="rId22"/>
    <p:sldId id="329" r:id="rId23"/>
    <p:sldId id="330" r:id="rId24"/>
    <p:sldId id="331" r:id="rId25"/>
    <p:sldId id="332" r:id="rId26"/>
    <p:sldId id="272" r:id="rId27"/>
    <p:sldId id="29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Nunito Light" panose="020B0604020202020204" charset="-52"/>
      <p:regular r:id="rId34"/>
      <p:italic r:id="rId35"/>
    </p:embeddedFont>
    <p:embeddedFont>
      <p:font typeface="Bebas Neue" panose="020B0604020202020204" charset="0"/>
      <p:regular r:id="rId36"/>
    </p:embeddedFont>
    <p:embeddedFont>
      <p:font typeface="Lato" panose="020B0604020202020204" charset="0"/>
      <p:regular r:id="rId37"/>
      <p:bold r:id="rId38"/>
      <p:italic r:id="rId39"/>
      <p:boldItalic r:id="rId40"/>
    </p:embeddedFont>
    <p:embeddedFont>
      <p:font typeface="Caprasimo" panose="020B0604020202020204" charset="0"/>
      <p:regular r:id="rId41"/>
    </p:embeddedFont>
    <p:embeddedFont>
      <p:font typeface="Times" panose="020206030504050203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056431-9CDA-406B-A475-CF65EC088B57}">
  <a:tblStyle styleId="{E6056431-9CDA-406B-A475-CF65EC088B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5EE56C-B5AE-493C-97AD-411A6F6182B4}"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9527C1-E011-40C0-8134-AAEA1FFDEAF0}"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00287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b92e9798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b92e9798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8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ec370fd4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ec370fd4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70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eb8f4ce1d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eb8f4ce1d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06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87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4011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033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89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842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ec370fd4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ec370fd4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39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ec370fd4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ec370fd4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12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54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29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ec34ba9019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ec34ba901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43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616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05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eb8f4ce1d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eb8f4ce1d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22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63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02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29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022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15000"/>
          </a:blip>
          <a:srcRect l="29526" t="15985" r="13173" b="29117"/>
          <a:stretch/>
        </p:blipFill>
        <p:spPr>
          <a:xfrm flipH="1">
            <a:off x="6487875" y="2619350"/>
            <a:ext cx="2656125" cy="2524150"/>
          </a:xfrm>
          <a:prstGeom prst="rect">
            <a:avLst/>
          </a:prstGeom>
          <a:noFill/>
          <a:ln>
            <a:noFill/>
          </a:ln>
        </p:spPr>
      </p:pic>
      <p:pic>
        <p:nvPicPr>
          <p:cNvPr id="10" name="Google Shape;10;p2"/>
          <p:cNvPicPr preferRelativeResize="0"/>
          <p:nvPr/>
        </p:nvPicPr>
        <p:blipFill rotWithShape="1">
          <a:blip r:embed="rId3">
            <a:alphaModFix amt="15000"/>
          </a:blip>
          <a:srcRect l="17275" t="35696" r="23419" b="7733"/>
          <a:stretch/>
        </p:blipFill>
        <p:spPr>
          <a:xfrm flipH="1">
            <a:off x="0" y="0"/>
            <a:ext cx="2656125" cy="2085975"/>
          </a:xfrm>
          <a:prstGeom prst="rect">
            <a:avLst/>
          </a:prstGeom>
          <a:noFill/>
          <a:ln>
            <a:noFill/>
          </a:ln>
        </p:spPr>
      </p:pic>
      <p:sp>
        <p:nvSpPr>
          <p:cNvPr id="11" name="Google Shape;11;p2"/>
          <p:cNvSpPr txBox="1">
            <a:spLocks noGrp="1"/>
          </p:cNvSpPr>
          <p:nvPr>
            <p:ph type="ctrTitle"/>
          </p:nvPr>
        </p:nvSpPr>
        <p:spPr>
          <a:xfrm>
            <a:off x="2579913" y="1085450"/>
            <a:ext cx="5349000" cy="16101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800">
                <a:latin typeface="Caprasimo"/>
                <a:ea typeface="Caprasimo"/>
                <a:cs typeface="Caprasimo"/>
                <a:sym typeface="Caprasim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458175" y="3384025"/>
            <a:ext cx="2865000" cy="69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atin typeface="Lato"/>
                <a:ea typeface="Lato"/>
                <a:cs typeface="Lato"/>
                <a:sym typeface="La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3" name="Google Shape;13;p2"/>
          <p:cNvGrpSpPr/>
          <p:nvPr/>
        </p:nvGrpSpPr>
        <p:grpSpPr>
          <a:xfrm>
            <a:off x="602670" y="528150"/>
            <a:ext cx="109100" cy="4087200"/>
            <a:chOff x="711775" y="525525"/>
            <a:chExt cx="109100" cy="4087200"/>
          </a:xfrm>
        </p:grpSpPr>
        <p:cxnSp>
          <p:nvCxnSpPr>
            <p:cNvPr id="14" name="Google Shape;14;p2"/>
            <p:cNvCxnSpPr/>
            <p:nvPr/>
          </p:nvCxnSpPr>
          <p:spPr>
            <a:xfrm rot="10800000">
              <a:off x="711775" y="525525"/>
              <a:ext cx="0" cy="4087200"/>
            </a:xfrm>
            <a:prstGeom prst="straightConnector1">
              <a:avLst/>
            </a:prstGeom>
            <a:noFill/>
            <a:ln w="9525" cap="flat" cmpd="sng">
              <a:solidFill>
                <a:schemeClr val="dk1"/>
              </a:solidFill>
              <a:prstDash val="solid"/>
              <a:round/>
              <a:headEnd type="oval" w="med" len="med"/>
              <a:tailEnd type="oval" w="med" len="med"/>
            </a:ln>
          </p:spPr>
        </p:cxnSp>
        <p:cxnSp>
          <p:nvCxnSpPr>
            <p:cNvPr id="15" name="Google Shape;15;p2"/>
            <p:cNvCxnSpPr/>
            <p:nvPr/>
          </p:nvCxnSpPr>
          <p:spPr>
            <a:xfrm rot="10800000">
              <a:off x="820875" y="525525"/>
              <a:ext cx="0" cy="4087200"/>
            </a:xfrm>
            <a:prstGeom prst="straightConnector1">
              <a:avLst/>
            </a:prstGeom>
            <a:noFill/>
            <a:ln w="9525" cap="flat" cmpd="sng">
              <a:solidFill>
                <a:schemeClr val="dk2"/>
              </a:solidFill>
              <a:prstDash val="solid"/>
              <a:round/>
              <a:headEnd type="oval" w="med" len="med"/>
              <a:tailEnd type="oval"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CUSTOM_10">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36" name="Google Shape;136;p23"/>
          <p:cNvSpPr txBox="1">
            <a:spLocks noGrp="1"/>
          </p:cNvSpPr>
          <p:nvPr>
            <p:ph type="body" idx="1"/>
          </p:nvPr>
        </p:nvSpPr>
        <p:spPr>
          <a:xfrm>
            <a:off x="720000" y="1215750"/>
            <a:ext cx="7704000" cy="119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Anaheim"/>
              <a:buChar char="●"/>
              <a:defRPr/>
            </a:lvl1pPr>
            <a:lvl2pPr marL="914400" lvl="1" indent="-317500" rtl="0">
              <a:lnSpc>
                <a:spcPct val="100000"/>
              </a:lnSpc>
              <a:spcBef>
                <a:spcPts val="0"/>
              </a:spcBef>
              <a:spcAft>
                <a:spcPts val="0"/>
              </a:spcAft>
              <a:buSzPts val="1400"/>
              <a:buFont typeface="Anaheim"/>
              <a:buChar char="○"/>
              <a:defRPr/>
            </a:lvl2pPr>
            <a:lvl3pPr marL="1371600" lvl="2" indent="-317500" rtl="0">
              <a:lnSpc>
                <a:spcPct val="100000"/>
              </a:lnSpc>
              <a:spcBef>
                <a:spcPts val="0"/>
              </a:spcBef>
              <a:spcAft>
                <a:spcPts val="0"/>
              </a:spcAft>
              <a:buSzPts val="1400"/>
              <a:buFont typeface="Anaheim"/>
              <a:buChar char="■"/>
              <a:defRPr/>
            </a:lvl3pPr>
            <a:lvl4pPr marL="1828800" lvl="3" indent="-317500" rtl="0">
              <a:lnSpc>
                <a:spcPct val="100000"/>
              </a:lnSpc>
              <a:spcBef>
                <a:spcPts val="0"/>
              </a:spcBef>
              <a:spcAft>
                <a:spcPts val="0"/>
              </a:spcAft>
              <a:buSzPts val="1400"/>
              <a:buFont typeface="Anaheim"/>
              <a:buChar char="●"/>
              <a:defRPr/>
            </a:lvl4pPr>
            <a:lvl5pPr marL="2286000" lvl="4" indent="-317500" rtl="0">
              <a:lnSpc>
                <a:spcPct val="100000"/>
              </a:lnSpc>
              <a:spcBef>
                <a:spcPts val="0"/>
              </a:spcBef>
              <a:spcAft>
                <a:spcPts val="0"/>
              </a:spcAft>
              <a:buSzPts val="1400"/>
              <a:buFont typeface="Anaheim"/>
              <a:buChar char="○"/>
              <a:defRPr/>
            </a:lvl5pPr>
            <a:lvl6pPr marL="2743200" lvl="5" indent="-317500" rtl="0">
              <a:lnSpc>
                <a:spcPct val="100000"/>
              </a:lnSpc>
              <a:spcBef>
                <a:spcPts val="0"/>
              </a:spcBef>
              <a:spcAft>
                <a:spcPts val="0"/>
              </a:spcAft>
              <a:buSzPts val="1400"/>
              <a:buFont typeface="Anaheim"/>
              <a:buChar char="■"/>
              <a:defRPr/>
            </a:lvl6pPr>
            <a:lvl7pPr marL="3200400" lvl="6" indent="-317500" rtl="0">
              <a:lnSpc>
                <a:spcPct val="100000"/>
              </a:lnSpc>
              <a:spcBef>
                <a:spcPts val="0"/>
              </a:spcBef>
              <a:spcAft>
                <a:spcPts val="0"/>
              </a:spcAft>
              <a:buSzPts val="1400"/>
              <a:buFont typeface="Anaheim"/>
              <a:buChar char="●"/>
              <a:defRPr/>
            </a:lvl7pPr>
            <a:lvl8pPr marL="3657600" lvl="7" indent="-317500" rtl="0">
              <a:lnSpc>
                <a:spcPct val="100000"/>
              </a:lnSpc>
              <a:spcBef>
                <a:spcPts val="0"/>
              </a:spcBef>
              <a:spcAft>
                <a:spcPts val="0"/>
              </a:spcAft>
              <a:buSzPts val="1400"/>
              <a:buFont typeface="Anaheim"/>
              <a:buChar char="○"/>
              <a:defRPr/>
            </a:lvl8pPr>
            <a:lvl9pPr marL="4114800" lvl="8" indent="-317500" rtl="0">
              <a:lnSpc>
                <a:spcPct val="100000"/>
              </a:lnSpc>
              <a:spcBef>
                <a:spcPts val="0"/>
              </a:spcBef>
              <a:spcAft>
                <a:spcPts val="0"/>
              </a:spcAft>
              <a:buSzPts val="1400"/>
              <a:buFont typeface="Anaheim"/>
              <a:buChar char="■"/>
              <a:defRPr/>
            </a:lvl9pPr>
          </a:lstStyle>
          <a:p>
            <a:endParaRPr/>
          </a:p>
        </p:txBody>
      </p:sp>
      <p:pic>
        <p:nvPicPr>
          <p:cNvPr id="137" name="Google Shape;137;p23"/>
          <p:cNvPicPr preferRelativeResize="0"/>
          <p:nvPr/>
        </p:nvPicPr>
        <p:blipFill rotWithShape="1">
          <a:blip r:embed="rId2">
            <a:alphaModFix amt="10000"/>
          </a:blip>
          <a:srcRect l="24709" t="23248" r="35416" b="10517"/>
          <a:stretch/>
        </p:blipFill>
        <p:spPr>
          <a:xfrm rot="10800000">
            <a:off x="0" y="3496225"/>
            <a:ext cx="1065525" cy="1647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51" name="Google Shape;151;p26"/>
          <p:cNvSpPr txBox="1">
            <a:spLocks noGrp="1"/>
          </p:cNvSpPr>
          <p:nvPr>
            <p:ph type="subTitle" idx="1"/>
          </p:nvPr>
        </p:nvSpPr>
        <p:spPr>
          <a:xfrm>
            <a:off x="4985194" y="14063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6"/>
          <p:cNvSpPr txBox="1">
            <a:spLocks noGrp="1"/>
          </p:cNvSpPr>
          <p:nvPr>
            <p:ph type="subTitle" idx="2"/>
          </p:nvPr>
        </p:nvSpPr>
        <p:spPr>
          <a:xfrm>
            <a:off x="1211006" y="14063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53" name="Google Shape;153;p26"/>
          <p:cNvPicPr preferRelativeResize="0"/>
          <p:nvPr/>
        </p:nvPicPr>
        <p:blipFill rotWithShape="1">
          <a:blip r:embed="rId2">
            <a:alphaModFix amt="10000"/>
          </a:blip>
          <a:srcRect l="24709" t="23248" r="35416" b="10517"/>
          <a:stretch/>
        </p:blipFill>
        <p:spPr>
          <a:xfrm rot="10800000">
            <a:off x="0" y="3496225"/>
            <a:ext cx="1065525" cy="1647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56" name="Google Shape;156;p27"/>
          <p:cNvSpPr txBox="1">
            <a:spLocks noGrp="1"/>
          </p:cNvSpPr>
          <p:nvPr>
            <p:ph type="subTitle" idx="1"/>
          </p:nvPr>
        </p:nvSpPr>
        <p:spPr>
          <a:xfrm>
            <a:off x="4177350" y="1482775"/>
            <a:ext cx="35943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7" name="Google Shape;157;p27"/>
          <p:cNvSpPr txBox="1">
            <a:spLocks noGrp="1"/>
          </p:cNvSpPr>
          <p:nvPr>
            <p:ph type="subTitle" idx="2"/>
          </p:nvPr>
        </p:nvSpPr>
        <p:spPr>
          <a:xfrm>
            <a:off x="4177350" y="2543850"/>
            <a:ext cx="35943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8" name="Google Shape;158;p27"/>
          <p:cNvSpPr txBox="1">
            <a:spLocks noGrp="1"/>
          </p:cNvSpPr>
          <p:nvPr>
            <p:ph type="subTitle" idx="3"/>
          </p:nvPr>
        </p:nvSpPr>
        <p:spPr>
          <a:xfrm>
            <a:off x="4177350" y="3604925"/>
            <a:ext cx="35943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9" name="Google Shape;159;p27"/>
          <p:cNvSpPr txBox="1">
            <a:spLocks noGrp="1"/>
          </p:cNvSpPr>
          <p:nvPr>
            <p:ph type="subTitle" idx="4"/>
          </p:nvPr>
        </p:nvSpPr>
        <p:spPr>
          <a:xfrm>
            <a:off x="2105250" y="1482775"/>
            <a:ext cx="18435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0" name="Google Shape;160;p27"/>
          <p:cNvSpPr txBox="1">
            <a:spLocks noGrp="1"/>
          </p:cNvSpPr>
          <p:nvPr>
            <p:ph type="subTitle" idx="5"/>
          </p:nvPr>
        </p:nvSpPr>
        <p:spPr>
          <a:xfrm>
            <a:off x="2105250" y="2543850"/>
            <a:ext cx="18435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1" name="Google Shape;161;p27"/>
          <p:cNvSpPr txBox="1">
            <a:spLocks noGrp="1"/>
          </p:cNvSpPr>
          <p:nvPr>
            <p:ph type="subTitle" idx="6"/>
          </p:nvPr>
        </p:nvSpPr>
        <p:spPr>
          <a:xfrm>
            <a:off x="2105250" y="3604925"/>
            <a:ext cx="18435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62" name="Google Shape;162;p27"/>
          <p:cNvPicPr preferRelativeResize="0"/>
          <p:nvPr/>
        </p:nvPicPr>
        <p:blipFill rotWithShape="1">
          <a:blip r:embed="rId2">
            <a:alphaModFix amt="10000"/>
          </a:blip>
          <a:srcRect l="8762" t="12311" r="35139" b="42425"/>
          <a:stretch/>
        </p:blipFill>
        <p:spPr>
          <a:xfrm>
            <a:off x="7351050" y="3878375"/>
            <a:ext cx="1792950" cy="12651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65" name="Google Shape;165;p28"/>
          <p:cNvSpPr txBox="1">
            <a:spLocks noGrp="1"/>
          </p:cNvSpPr>
          <p:nvPr>
            <p:ph type="subTitle" idx="1"/>
          </p:nvPr>
        </p:nvSpPr>
        <p:spPr>
          <a:xfrm>
            <a:off x="873513" y="2862825"/>
            <a:ext cx="2197200" cy="73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28"/>
          <p:cNvSpPr txBox="1">
            <a:spLocks noGrp="1"/>
          </p:cNvSpPr>
          <p:nvPr>
            <p:ph type="subTitle" idx="2"/>
          </p:nvPr>
        </p:nvSpPr>
        <p:spPr>
          <a:xfrm>
            <a:off x="3473412" y="2862825"/>
            <a:ext cx="2197200" cy="73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 name="Google Shape;167;p28"/>
          <p:cNvSpPr txBox="1">
            <a:spLocks noGrp="1"/>
          </p:cNvSpPr>
          <p:nvPr>
            <p:ph type="subTitle" idx="3"/>
          </p:nvPr>
        </p:nvSpPr>
        <p:spPr>
          <a:xfrm>
            <a:off x="6073288" y="2862825"/>
            <a:ext cx="2197200" cy="73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8" name="Google Shape;168;p28"/>
          <p:cNvSpPr txBox="1">
            <a:spLocks noGrp="1"/>
          </p:cNvSpPr>
          <p:nvPr>
            <p:ph type="subTitle" idx="4"/>
          </p:nvPr>
        </p:nvSpPr>
        <p:spPr>
          <a:xfrm>
            <a:off x="873513" y="2487525"/>
            <a:ext cx="21972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9" name="Google Shape;169;p28"/>
          <p:cNvSpPr txBox="1">
            <a:spLocks noGrp="1"/>
          </p:cNvSpPr>
          <p:nvPr>
            <p:ph type="subTitle" idx="5"/>
          </p:nvPr>
        </p:nvSpPr>
        <p:spPr>
          <a:xfrm>
            <a:off x="3473412" y="2487525"/>
            <a:ext cx="21972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 name="Google Shape;170;p28"/>
          <p:cNvSpPr txBox="1">
            <a:spLocks noGrp="1"/>
          </p:cNvSpPr>
          <p:nvPr>
            <p:ph type="subTitle" idx="6"/>
          </p:nvPr>
        </p:nvSpPr>
        <p:spPr>
          <a:xfrm>
            <a:off x="6073288" y="2487525"/>
            <a:ext cx="21972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71" name="Google Shape;171;p28"/>
          <p:cNvPicPr preferRelativeResize="0"/>
          <p:nvPr/>
        </p:nvPicPr>
        <p:blipFill rotWithShape="1">
          <a:blip r:embed="rId2">
            <a:alphaModFix amt="10000"/>
          </a:blip>
          <a:srcRect l="24709" t="23248" r="35416" b="10517"/>
          <a:stretch/>
        </p:blipFill>
        <p:spPr>
          <a:xfrm rot="10800000">
            <a:off x="0" y="3496225"/>
            <a:ext cx="1065525" cy="16472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9"/>
        <p:cNvGrpSpPr/>
        <p:nvPr/>
      </p:nvGrpSpPr>
      <p:grpSpPr>
        <a:xfrm>
          <a:off x="0" y="0"/>
          <a:ext cx="0" cy="0"/>
          <a:chOff x="0" y="0"/>
          <a:chExt cx="0" cy="0"/>
        </a:xfrm>
      </p:grpSpPr>
      <p:pic>
        <p:nvPicPr>
          <p:cNvPr id="240" name="Google Shape;240;p35"/>
          <p:cNvPicPr preferRelativeResize="0"/>
          <p:nvPr/>
        </p:nvPicPr>
        <p:blipFill rotWithShape="1">
          <a:blip r:embed="rId2">
            <a:alphaModFix amt="15000"/>
          </a:blip>
          <a:srcRect l="17277" t="35696" r="27185" b="7733"/>
          <a:stretch/>
        </p:blipFill>
        <p:spPr>
          <a:xfrm rot="5400000">
            <a:off x="6857313" y="2856812"/>
            <a:ext cx="2487400" cy="2085975"/>
          </a:xfrm>
          <a:prstGeom prst="rect">
            <a:avLst/>
          </a:prstGeom>
          <a:noFill/>
          <a:ln>
            <a:noFill/>
          </a:ln>
        </p:spPr>
      </p:pic>
      <p:pic>
        <p:nvPicPr>
          <p:cNvPr id="241" name="Google Shape;241;p35"/>
          <p:cNvPicPr preferRelativeResize="0"/>
          <p:nvPr/>
        </p:nvPicPr>
        <p:blipFill rotWithShape="1">
          <a:blip r:embed="rId3">
            <a:alphaModFix amt="15000"/>
          </a:blip>
          <a:srcRect l="30954" t="18286" r="14433" b="35003"/>
          <a:stretch/>
        </p:blipFill>
        <p:spPr>
          <a:xfrm rot="5400000">
            <a:off x="-266702" y="266700"/>
            <a:ext cx="2656125" cy="21227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2"/>
        <p:cNvGrpSpPr/>
        <p:nvPr/>
      </p:nvGrpSpPr>
      <p:grpSpPr>
        <a:xfrm>
          <a:off x="0" y="0"/>
          <a:ext cx="0" cy="0"/>
          <a:chOff x="0" y="0"/>
          <a:chExt cx="0" cy="0"/>
        </a:xfrm>
      </p:grpSpPr>
      <p:pic>
        <p:nvPicPr>
          <p:cNvPr id="243" name="Google Shape;243;p36"/>
          <p:cNvPicPr preferRelativeResize="0"/>
          <p:nvPr/>
        </p:nvPicPr>
        <p:blipFill rotWithShape="1">
          <a:blip r:embed="rId2">
            <a:alphaModFix amt="10000"/>
          </a:blip>
          <a:srcRect l="8333" t="42613" r="26148" b="16340"/>
          <a:stretch/>
        </p:blipFill>
        <p:spPr>
          <a:xfrm rot="-5400000" flipH="1">
            <a:off x="-658075" y="3220300"/>
            <a:ext cx="2581275" cy="1265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mt="15000"/>
          </a:blip>
          <a:srcRect l="17275" t="35696" r="23419" b="7733"/>
          <a:stretch/>
        </p:blipFill>
        <p:spPr>
          <a:xfrm rot="10800000" flipH="1">
            <a:off x="6487875" y="3057525"/>
            <a:ext cx="2656125" cy="2085975"/>
          </a:xfrm>
          <a:prstGeom prst="rect">
            <a:avLst/>
          </a:prstGeom>
          <a:noFill/>
          <a:ln>
            <a:noFill/>
          </a:ln>
        </p:spPr>
      </p:pic>
      <p:pic>
        <p:nvPicPr>
          <p:cNvPr id="18" name="Google Shape;18;p3"/>
          <p:cNvPicPr preferRelativeResize="0"/>
          <p:nvPr/>
        </p:nvPicPr>
        <p:blipFill rotWithShape="1">
          <a:blip r:embed="rId3">
            <a:alphaModFix amt="15000"/>
          </a:blip>
          <a:srcRect l="8809" t="36720" r="26318" b="14331"/>
          <a:stretch/>
        </p:blipFill>
        <p:spPr>
          <a:xfrm flipH="1">
            <a:off x="0" y="0"/>
            <a:ext cx="2656125" cy="1759925"/>
          </a:xfrm>
          <a:prstGeom prst="rect">
            <a:avLst/>
          </a:prstGeom>
          <a:noFill/>
          <a:ln>
            <a:noFill/>
          </a:ln>
        </p:spPr>
      </p:pic>
      <p:sp>
        <p:nvSpPr>
          <p:cNvPr id="19" name="Google Shape;19;p3"/>
          <p:cNvSpPr txBox="1">
            <a:spLocks noGrp="1"/>
          </p:cNvSpPr>
          <p:nvPr>
            <p:ph type="title"/>
          </p:nvPr>
        </p:nvSpPr>
        <p:spPr>
          <a:xfrm>
            <a:off x="3715975" y="1759925"/>
            <a:ext cx="3952800" cy="1597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6404875" y="918125"/>
            <a:ext cx="12639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subTitle" idx="1"/>
          </p:nvPr>
        </p:nvSpPr>
        <p:spPr>
          <a:xfrm>
            <a:off x="1107775" y="3357725"/>
            <a:ext cx="2608200" cy="69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2" name="Google Shape;22;p3"/>
          <p:cNvGrpSpPr/>
          <p:nvPr/>
        </p:nvGrpSpPr>
        <p:grpSpPr>
          <a:xfrm flipH="1">
            <a:off x="8435684" y="528150"/>
            <a:ext cx="109100" cy="4087200"/>
            <a:chOff x="711775" y="525525"/>
            <a:chExt cx="109100" cy="4087200"/>
          </a:xfrm>
        </p:grpSpPr>
        <p:cxnSp>
          <p:nvCxnSpPr>
            <p:cNvPr id="23" name="Google Shape;23;p3"/>
            <p:cNvCxnSpPr/>
            <p:nvPr/>
          </p:nvCxnSpPr>
          <p:spPr>
            <a:xfrm rot="10800000">
              <a:off x="711775" y="525525"/>
              <a:ext cx="0" cy="4087200"/>
            </a:xfrm>
            <a:prstGeom prst="straightConnector1">
              <a:avLst/>
            </a:prstGeom>
            <a:noFill/>
            <a:ln w="9525" cap="flat" cmpd="sng">
              <a:solidFill>
                <a:schemeClr val="dk1"/>
              </a:solidFill>
              <a:prstDash val="solid"/>
              <a:round/>
              <a:headEnd type="oval" w="med" len="med"/>
              <a:tailEnd type="oval" w="med" len="med"/>
            </a:ln>
          </p:spPr>
        </p:cxnSp>
        <p:cxnSp>
          <p:nvCxnSpPr>
            <p:cNvPr id="24" name="Google Shape;24;p3"/>
            <p:cNvCxnSpPr/>
            <p:nvPr/>
          </p:nvCxnSpPr>
          <p:spPr>
            <a:xfrm rot="10800000">
              <a:off x="820875" y="525525"/>
              <a:ext cx="0" cy="4087200"/>
            </a:xfrm>
            <a:prstGeom prst="straightConnector1">
              <a:avLst/>
            </a:prstGeom>
            <a:noFill/>
            <a:ln w="9525" cap="flat" cmpd="sng">
              <a:solidFill>
                <a:schemeClr val="dk2"/>
              </a:solidFill>
              <a:prstDash val="solid"/>
              <a:round/>
              <a:headEnd type="oval" w="med" len="med"/>
              <a:tailEnd type="oval"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7" name="Google Shape;2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pic>
        <p:nvPicPr>
          <p:cNvPr id="39" name="Google Shape;39;p7"/>
          <p:cNvPicPr preferRelativeResize="0"/>
          <p:nvPr/>
        </p:nvPicPr>
        <p:blipFill rotWithShape="1">
          <a:blip r:embed="rId2">
            <a:alphaModFix amt="10000"/>
          </a:blip>
          <a:srcRect l="478" t="8460" r="33018" b="36208"/>
          <a:stretch/>
        </p:blipFill>
        <p:spPr>
          <a:xfrm rot="10800000">
            <a:off x="0" y="0"/>
            <a:ext cx="1557625" cy="1265125"/>
          </a:xfrm>
          <a:prstGeom prst="rect">
            <a:avLst/>
          </a:prstGeom>
          <a:noFill/>
          <a:ln>
            <a:noFill/>
          </a:ln>
        </p:spPr>
      </p:pic>
      <p:sp>
        <p:nvSpPr>
          <p:cNvPr id="40" name="Google Shape;4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 name="Google Shape;41;p7"/>
          <p:cNvSpPr txBox="1">
            <a:spLocks noGrp="1"/>
          </p:cNvSpPr>
          <p:nvPr>
            <p:ph type="subTitle" idx="1"/>
          </p:nvPr>
        </p:nvSpPr>
        <p:spPr>
          <a:xfrm>
            <a:off x="720000" y="1698600"/>
            <a:ext cx="4294800" cy="22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42" name="Google Shape;42;p7"/>
          <p:cNvSpPr>
            <a:spLocks noGrp="1"/>
          </p:cNvSpPr>
          <p:nvPr>
            <p:ph type="pic" idx="2"/>
          </p:nvPr>
        </p:nvSpPr>
        <p:spPr>
          <a:xfrm>
            <a:off x="5692800" y="1478100"/>
            <a:ext cx="2738100" cy="2644500"/>
          </a:xfrm>
          <a:prstGeom prst="roundRect">
            <a:avLst>
              <a:gd name="adj" fmla="val 16667"/>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sp>
        <p:nvSpPr>
          <p:cNvPr id="62" name="Google Shape;62;p11"/>
          <p:cNvSpPr txBox="1">
            <a:spLocks noGrp="1"/>
          </p:cNvSpPr>
          <p:nvPr>
            <p:ph type="title" hasCustomPrompt="1"/>
          </p:nvPr>
        </p:nvSpPr>
        <p:spPr>
          <a:xfrm>
            <a:off x="1643550" y="1724975"/>
            <a:ext cx="5856900" cy="1099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dk2"/>
              </a:buClr>
              <a:buSzPts val="9600"/>
              <a:buNone/>
              <a:defRPr sz="6000"/>
            </a:lvl1pPr>
            <a:lvl2pPr lvl="1" algn="ctr">
              <a:spcBef>
                <a:spcPts val="0"/>
              </a:spcBef>
              <a:spcAft>
                <a:spcPts val="0"/>
              </a:spcAft>
              <a:buClr>
                <a:schemeClr val="dk2"/>
              </a:buClr>
              <a:buSzPts val="9600"/>
              <a:buNone/>
              <a:defRPr sz="9600">
                <a:solidFill>
                  <a:schemeClr val="dk2"/>
                </a:solidFill>
              </a:defRPr>
            </a:lvl2pPr>
            <a:lvl3pPr lvl="2" algn="ctr">
              <a:spcBef>
                <a:spcPts val="0"/>
              </a:spcBef>
              <a:spcAft>
                <a:spcPts val="0"/>
              </a:spcAft>
              <a:buClr>
                <a:schemeClr val="dk2"/>
              </a:buClr>
              <a:buSzPts val="9600"/>
              <a:buNone/>
              <a:defRPr sz="9600">
                <a:solidFill>
                  <a:schemeClr val="dk2"/>
                </a:solidFill>
              </a:defRPr>
            </a:lvl3pPr>
            <a:lvl4pPr lvl="3" algn="ctr">
              <a:spcBef>
                <a:spcPts val="0"/>
              </a:spcBef>
              <a:spcAft>
                <a:spcPts val="0"/>
              </a:spcAft>
              <a:buClr>
                <a:schemeClr val="dk2"/>
              </a:buClr>
              <a:buSzPts val="9600"/>
              <a:buNone/>
              <a:defRPr sz="9600">
                <a:solidFill>
                  <a:schemeClr val="dk2"/>
                </a:solidFill>
              </a:defRPr>
            </a:lvl4pPr>
            <a:lvl5pPr lvl="4" algn="ctr">
              <a:spcBef>
                <a:spcPts val="0"/>
              </a:spcBef>
              <a:spcAft>
                <a:spcPts val="0"/>
              </a:spcAft>
              <a:buClr>
                <a:schemeClr val="dk2"/>
              </a:buClr>
              <a:buSzPts val="9600"/>
              <a:buNone/>
              <a:defRPr sz="9600">
                <a:solidFill>
                  <a:schemeClr val="dk2"/>
                </a:solidFill>
              </a:defRPr>
            </a:lvl5pPr>
            <a:lvl6pPr lvl="5" algn="ctr">
              <a:spcBef>
                <a:spcPts val="0"/>
              </a:spcBef>
              <a:spcAft>
                <a:spcPts val="0"/>
              </a:spcAft>
              <a:buClr>
                <a:schemeClr val="dk2"/>
              </a:buClr>
              <a:buSzPts val="9600"/>
              <a:buNone/>
              <a:defRPr sz="9600">
                <a:solidFill>
                  <a:schemeClr val="dk2"/>
                </a:solidFill>
              </a:defRPr>
            </a:lvl6pPr>
            <a:lvl7pPr lvl="6" algn="ctr">
              <a:spcBef>
                <a:spcPts val="0"/>
              </a:spcBef>
              <a:spcAft>
                <a:spcPts val="0"/>
              </a:spcAft>
              <a:buClr>
                <a:schemeClr val="dk2"/>
              </a:buClr>
              <a:buSzPts val="9600"/>
              <a:buNone/>
              <a:defRPr sz="9600">
                <a:solidFill>
                  <a:schemeClr val="dk2"/>
                </a:solidFill>
              </a:defRPr>
            </a:lvl7pPr>
            <a:lvl8pPr lvl="7" algn="ctr">
              <a:spcBef>
                <a:spcPts val="0"/>
              </a:spcBef>
              <a:spcAft>
                <a:spcPts val="0"/>
              </a:spcAft>
              <a:buClr>
                <a:schemeClr val="dk2"/>
              </a:buClr>
              <a:buSzPts val="9600"/>
              <a:buNone/>
              <a:defRPr sz="9600">
                <a:solidFill>
                  <a:schemeClr val="dk2"/>
                </a:solidFill>
              </a:defRPr>
            </a:lvl8pPr>
            <a:lvl9pPr lvl="8" algn="ctr">
              <a:spcBef>
                <a:spcPts val="0"/>
              </a:spcBef>
              <a:spcAft>
                <a:spcPts val="0"/>
              </a:spcAft>
              <a:buClr>
                <a:schemeClr val="dk2"/>
              </a:buClr>
              <a:buSzPts val="9600"/>
              <a:buNone/>
              <a:defRPr sz="9600">
                <a:solidFill>
                  <a:schemeClr val="dk2"/>
                </a:solidFill>
              </a:defRPr>
            </a:lvl9pPr>
          </a:lstStyle>
          <a:p>
            <a:r>
              <a:t>xx%</a:t>
            </a:r>
          </a:p>
        </p:txBody>
      </p:sp>
      <p:sp>
        <p:nvSpPr>
          <p:cNvPr id="63" name="Google Shape;63;p11"/>
          <p:cNvSpPr txBox="1">
            <a:spLocks noGrp="1"/>
          </p:cNvSpPr>
          <p:nvPr>
            <p:ph type="subTitle" idx="1"/>
          </p:nvPr>
        </p:nvSpPr>
        <p:spPr>
          <a:xfrm>
            <a:off x="1643550" y="2921423"/>
            <a:ext cx="5856900" cy="49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64" name="Google Shape;64;p11"/>
          <p:cNvPicPr preferRelativeResize="0"/>
          <p:nvPr/>
        </p:nvPicPr>
        <p:blipFill rotWithShape="1">
          <a:blip r:embed="rId2">
            <a:alphaModFix amt="15000"/>
          </a:blip>
          <a:srcRect l="29526" t="15985" r="13173" b="29117"/>
          <a:stretch/>
        </p:blipFill>
        <p:spPr>
          <a:xfrm>
            <a:off x="0" y="2619350"/>
            <a:ext cx="2656125" cy="2524150"/>
          </a:xfrm>
          <a:prstGeom prst="rect">
            <a:avLst/>
          </a:prstGeom>
          <a:noFill/>
          <a:ln>
            <a:noFill/>
          </a:ln>
        </p:spPr>
      </p:pic>
      <p:pic>
        <p:nvPicPr>
          <p:cNvPr id="65" name="Google Shape;65;p11"/>
          <p:cNvPicPr preferRelativeResize="0"/>
          <p:nvPr/>
        </p:nvPicPr>
        <p:blipFill rotWithShape="1">
          <a:blip r:embed="rId3">
            <a:alphaModFix amt="15000"/>
          </a:blip>
          <a:srcRect l="17275" t="35696" r="23419" b="7733"/>
          <a:stretch/>
        </p:blipFill>
        <p:spPr>
          <a:xfrm>
            <a:off x="6487875" y="0"/>
            <a:ext cx="2656125" cy="2085975"/>
          </a:xfrm>
          <a:prstGeom prst="rect">
            <a:avLst/>
          </a:prstGeom>
          <a:noFill/>
          <a:ln>
            <a:noFill/>
          </a:ln>
        </p:spPr>
      </p:pic>
      <p:grpSp>
        <p:nvGrpSpPr>
          <p:cNvPr id="66" name="Google Shape;66;p11"/>
          <p:cNvGrpSpPr/>
          <p:nvPr/>
        </p:nvGrpSpPr>
        <p:grpSpPr>
          <a:xfrm rot="-5400000" flipH="1">
            <a:off x="4524125" y="-3380508"/>
            <a:ext cx="109100" cy="7730939"/>
            <a:chOff x="711775" y="525525"/>
            <a:chExt cx="109100" cy="4087200"/>
          </a:xfrm>
        </p:grpSpPr>
        <p:cxnSp>
          <p:nvCxnSpPr>
            <p:cNvPr id="67" name="Google Shape;67;p11"/>
            <p:cNvCxnSpPr/>
            <p:nvPr/>
          </p:nvCxnSpPr>
          <p:spPr>
            <a:xfrm rot="10800000">
              <a:off x="711775" y="525525"/>
              <a:ext cx="0" cy="4087200"/>
            </a:xfrm>
            <a:prstGeom prst="straightConnector1">
              <a:avLst/>
            </a:prstGeom>
            <a:noFill/>
            <a:ln w="9525" cap="flat" cmpd="sng">
              <a:solidFill>
                <a:schemeClr val="dk1"/>
              </a:solidFill>
              <a:prstDash val="solid"/>
              <a:round/>
              <a:headEnd type="oval" w="med" len="med"/>
              <a:tailEnd type="oval" w="med" len="med"/>
            </a:ln>
          </p:spPr>
        </p:cxnSp>
        <p:cxnSp>
          <p:nvCxnSpPr>
            <p:cNvPr id="68" name="Google Shape;68;p11"/>
            <p:cNvCxnSpPr/>
            <p:nvPr/>
          </p:nvCxnSpPr>
          <p:spPr>
            <a:xfrm rot="10800000">
              <a:off x="820875" y="525525"/>
              <a:ext cx="0" cy="4087200"/>
            </a:xfrm>
            <a:prstGeom prst="straightConnector1">
              <a:avLst/>
            </a:prstGeom>
            <a:noFill/>
            <a:ln w="9525" cap="flat" cmpd="sng">
              <a:solidFill>
                <a:schemeClr val="dk2"/>
              </a:solidFill>
              <a:prstDash val="solid"/>
              <a:round/>
              <a:headEnd type="oval" w="med" len="med"/>
              <a:tailEnd type="oval"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2">
            <a:alphaModFix amt="10000"/>
          </a:blip>
          <a:srcRect l="8762" t="12311" r="35139" b="42425"/>
          <a:stretch/>
        </p:blipFill>
        <p:spPr>
          <a:xfrm>
            <a:off x="7351050" y="3878375"/>
            <a:ext cx="1792950" cy="1265125"/>
          </a:xfrm>
          <a:prstGeom prst="rect">
            <a:avLst/>
          </a:prstGeom>
          <a:noFill/>
          <a:ln>
            <a:noFill/>
          </a:ln>
        </p:spPr>
      </p:pic>
      <p:sp>
        <p:nvSpPr>
          <p:cNvPr id="72" name="Google Shape;7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73" name="Google Shape;73;p13"/>
          <p:cNvSpPr txBox="1">
            <a:spLocks noGrp="1"/>
          </p:cNvSpPr>
          <p:nvPr>
            <p:ph type="subTitle" idx="1"/>
          </p:nvPr>
        </p:nvSpPr>
        <p:spPr>
          <a:xfrm>
            <a:off x="4426206" y="1196000"/>
            <a:ext cx="371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 name="Google Shape;74;p13"/>
          <p:cNvSpPr txBox="1">
            <a:spLocks noGrp="1"/>
          </p:cNvSpPr>
          <p:nvPr>
            <p:ph type="subTitle" idx="2"/>
          </p:nvPr>
        </p:nvSpPr>
        <p:spPr>
          <a:xfrm>
            <a:off x="4426200" y="1766300"/>
            <a:ext cx="371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5" name="Google Shape;75;p13"/>
          <p:cNvSpPr txBox="1">
            <a:spLocks noGrp="1"/>
          </p:cNvSpPr>
          <p:nvPr>
            <p:ph type="subTitle" idx="3"/>
          </p:nvPr>
        </p:nvSpPr>
        <p:spPr>
          <a:xfrm>
            <a:off x="4426206" y="2906900"/>
            <a:ext cx="371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13"/>
          <p:cNvSpPr txBox="1">
            <a:spLocks noGrp="1"/>
          </p:cNvSpPr>
          <p:nvPr>
            <p:ph type="subTitle" idx="4"/>
          </p:nvPr>
        </p:nvSpPr>
        <p:spPr>
          <a:xfrm>
            <a:off x="4426200" y="3477200"/>
            <a:ext cx="371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7" name="Google Shape;77;p13"/>
          <p:cNvSpPr txBox="1">
            <a:spLocks noGrp="1"/>
          </p:cNvSpPr>
          <p:nvPr>
            <p:ph type="subTitle" idx="5"/>
          </p:nvPr>
        </p:nvSpPr>
        <p:spPr>
          <a:xfrm>
            <a:off x="4426205" y="2336600"/>
            <a:ext cx="371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8" name="Google Shape;78;p13"/>
          <p:cNvSpPr txBox="1">
            <a:spLocks noGrp="1"/>
          </p:cNvSpPr>
          <p:nvPr>
            <p:ph type="subTitle" idx="6"/>
          </p:nvPr>
        </p:nvSpPr>
        <p:spPr>
          <a:xfrm>
            <a:off x="4426205" y="4047500"/>
            <a:ext cx="371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 name="Google Shape;79;p13"/>
          <p:cNvSpPr txBox="1">
            <a:spLocks noGrp="1"/>
          </p:cNvSpPr>
          <p:nvPr>
            <p:ph type="title" idx="7" hasCustomPrompt="1"/>
          </p:nvPr>
        </p:nvSpPr>
        <p:spPr>
          <a:xfrm>
            <a:off x="1002602" y="119600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title" idx="8" hasCustomPrompt="1"/>
          </p:nvPr>
        </p:nvSpPr>
        <p:spPr>
          <a:xfrm>
            <a:off x="1002602" y="290689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9" hasCustomPrompt="1"/>
          </p:nvPr>
        </p:nvSpPr>
        <p:spPr>
          <a:xfrm>
            <a:off x="1002602" y="1766305"/>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13" hasCustomPrompt="1"/>
          </p:nvPr>
        </p:nvSpPr>
        <p:spPr>
          <a:xfrm>
            <a:off x="1002602" y="3477195"/>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14" hasCustomPrompt="1"/>
          </p:nvPr>
        </p:nvSpPr>
        <p:spPr>
          <a:xfrm>
            <a:off x="1002602" y="233660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15" hasCustomPrompt="1"/>
          </p:nvPr>
        </p:nvSpPr>
        <p:spPr>
          <a:xfrm>
            <a:off x="1002602" y="40474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16"/>
          </p:nvPr>
        </p:nvSpPr>
        <p:spPr>
          <a:xfrm>
            <a:off x="1737300" y="1196000"/>
            <a:ext cx="26889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 name="Google Shape;86;p13"/>
          <p:cNvSpPr txBox="1">
            <a:spLocks noGrp="1"/>
          </p:cNvSpPr>
          <p:nvPr>
            <p:ph type="subTitle" idx="17"/>
          </p:nvPr>
        </p:nvSpPr>
        <p:spPr>
          <a:xfrm>
            <a:off x="1737300" y="1766300"/>
            <a:ext cx="26889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13"/>
          <p:cNvSpPr txBox="1">
            <a:spLocks noGrp="1"/>
          </p:cNvSpPr>
          <p:nvPr>
            <p:ph type="subTitle" idx="18"/>
          </p:nvPr>
        </p:nvSpPr>
        <p:spPr>
          <a:xfrm>
            <a:off x="1737300" y="2336600"/>
            <a:ext cx="26889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8" name="Google Shape;88;p13"/>
          <p:cNvSpPr txBox="1">
            <a:spLocks noGrp="1"/>
          </p:cNvSpPr>
          <p:nvPr>
            <p:ph type="subTitle" idx="19"/>
          </p:nvPr>
        </p:nvSpPr>
        <p:spPr>
          <a:xfrm>
            <a:off x="1737300" y="2906900"/>
            <a:ext cx="26889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9" name="Google Shape;89;p13"/>
          <p:cNvSpPr txBox="1">
            <a:spLocks noGrp="1"/>
          </p:cNvSpPr>
          <p:nvPr>
            <p:ph type="subTitle" idx="20"/>
          </p:nvPr>
        </p:nvSpPr>
        <p:spPr>
          <a:xfrm>
            <a:off x="1737300" y="3477200"/>
            <a:ext cx="26889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 name="Google Shape;90;p13"/>
          <p:cNvSpPr txBox="1">
            <a:spLocks noGrp="1"/>
          </p:cNvSpPr>
          <p:nvPr>
            <p:ph type="subTitle" idx="21"/>
          </p:nvPr>
        </p:nvSpPr>
        <p:spPr>
          <a:xfrm>
            <a:off x="1737300" y="4047500"/>
            <a:ext cx="26889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Caprasimo"/>
                <a:ea typeface="Caprasimo"/>
                <a:cs typeface="Caprasimo"/>
                <a:sym typeface="Caprasim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2">
            <a:alphaModFix amt="15000"/>
          </a:blip>
          <a:srcRect l="17275" t="35696" r="23419" b="7733"/>
          <a:stretch/>
        </p:blipFill>
        <p:spPr>
          <a:xfrm rot="10800000">
            <a:off x="0" y="3057525"/>
            <a:ext cx="2656125" cy="2085975"/>
          </a:xfrm>
          <a:prstGeom prst="rect">
            <a:avLst/>
          </a:prstGeom>
          <a:noFill/>
          <a:ln>
            <a:noFill/>
          </a:ln>
        </p:spPr>
      </p:pic>
      <p:sp>
        <p:nvSpPr>
          <p:cNvPr id="93" name="Google Shape;93;p14"/>
          <p:cNvSpPr txBox="1">
            <a:spLocks noGrp="1"/>
          </p:cNvSpPr>
          <p:nvPr>
            <p:ph type="title"/>
          </p:nvPr>
        </p:nvSpPr>
        <p:spPr>
          <a:xfrm>
            <a:off x="1291500" y="1759925"/>
            <a:ext cx="3952800" cy="159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4"/>
          <p:cNvSpPr txBox="1">
            <a:spLocks noGrp="1"/>
          </p:cNvSpPr>
          <p:nvPr>
            <p:ph type="title" idx="2" hasCustomPrompt="1"/>
          </p:nvPr>
        </p:nvSpPr>
        <p:spPr>
          <a:xfrm>
            <a:off x="1291500" y="918125"/>
            <a:ext cx="12639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5" name="Google Shape;95;p14"/>
          <p:cNvSpPr txBox="1">
            <a:spLocks noGrp="1"/>
          </p:cNvSpPr>
          <p:nvPr>
            <p:ph type="subTitle" idx="1"/>
          </p:nvPr>
        </p:nvSpPr>
        <p:spPr>
          <a:xfrm>
            <a:off x="5244300" y="3357725"/>
            <a:ext cx="2608200" cy="69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96" name="Google Shape;96;p14"/>
          <p:cNvPicPr preferRelativeResize="0"/>
          <p:nvPr/>
        </p:nvPicPr>
        <p:blipFill rotWithShape="1">
          <a:blip r:embed="rId3">
            <a:alphaModFix amt="15000"/>
          </a:blip>
          <a:srcRect l="30954" t="9453" r="14433" b="35003"/>
          <a:stretch/>
        </p:blipFill>
        <p:spPr>
          <a:xfrm rot="-5400000" flipH="1">
            <a:off x="6553850" y="60621"/>
            <a:ext cx="2656125" cy="2524150"/>
          </a:xfrm>
          <a:prstGeom prst="rect">
            <a:avLst/>
          </a:prstGeom>
          <a:noFill/>
          <a:ln>
            <a:noFill/>
          </a:ln>
        </p:spPr>
      </p:pic>
      <p:grpSp>
        <p:nvGrpSpPr>
          <p:cNvPr id="97" name="Google Shape;97;p14"/>
          <p:cNvGrpSpPr/>
          <p:nvPr/>
        </p:nvGrpSpPr>
        <p:grpSpPr>
          <a:xfrm>
            <a:off x="602670" y="528150"/>
            <a:ext cx="109100" cy="4087200"/>
            <a:chOff x="711775" y="525525"/>
            <a:chExt cx="109100" cy="4087200"/>
          </a:xfrm>
        </p:grpSpPr>
        <p:cxnSp>
          <p:nvCxnSpPr>
            <p:cNvPr id="98" name="Google Shape;98;p14"/>
            <p:cNvCxnSpPr/>
            <p:nvPr/>
          </p:nvCxnSpPr>
          <p:spPr>
            <a:xfrm rot="10800000">
              <a:off x="711775" y="525525"/>
              <a:ext cx="0" cy="4087200"/>
            </a:xfrm>
            <a:prstGeom prst="straightConnector1">
              <a:avLst/>
            </a:prstGeom>
            <a:noFill/>
            <a:ln w="9525" cap="flat" cmpd="sng">
              <a:solidFill>
                <a:schemeClr val="dk1"/>
              </a:solidFill>
              <a:prstDash val="solid"/>
              <a:round/>
              <a:headEnd type="oval" w="med" len="med"/>
              <a:tailEnd type="oval" w="med" len="med"/>
            </a:ln>
          </p:spPr>
        </p:cxnSp>
        <p:cxnSp>
          <p:nvCxnSpPr>
            <p:cNvPr id="99" name="Google Shape;99;p14"/>
            <p:cNvCxnSpPr/>
            <p:nvPr/>
          </p:nvCxnSpPr>
          <p:spPr>
            <a:xfrm rot="10800000">
              <a:off x="820875" y="525525"/>
              <a:ext cx="0" cy="4087200"/>
            </a:xfrm>
            <a:prstGeom prst="straightConnector1">
              <a:avLst/>
            </a:prstGeom>
            <a:noFill/>
            <a:ln w="9525" cap="flat" cmpd="sng">
              <a:solidFill>
                <a:schemeClr val="dk2"/>
              </a:solidFill>
              <a:prstDash val="solid"/>
              <a:round/>
              <a:headEnd type="oval" w="med" len="med"/>
              <a:tailEnd type="oval"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2">
            <a:alphaModFix amt="10000"/>
          </a:blip>
          <a:srcRect l="478" t="8460" r="33018" b="36208"/>
          <a:stretch/>
        </p:blipFill>
        <p:spPr>
          <a:xfrm rot="10800000">
            <a:off x="0" y="0"/>
            <a:ext cx="1557625" cy="1265125"/>
          </a:xfrm>
          <a:prstGeom prst="rect">
            <a:avLst/>
          </a:prstGeom>
          <a:noFill/>
          <a:ln>
            <a:noFill/>
          </a:ln>
        </p:spPr>
      </p:pic>
      <p:sp>
        <p:nvSpPr>
          <p:cNvPr id="108" name="Google Shape;10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1pPr>
            <a:lvl2pPr lvl="1"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2pPr>
            <a:lvl3pPr lvl="2"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3pPr>
            <a:lvl4pPr lvl="3"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4pPr>
            <a:lvl5pPr lvl="4"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5pPr>
            <a:lvl6pPr lvl="5"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6pPr>
            <a:lvl7pPr lvl="6"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7pPr>
            <a:lvl8pPr lvl="7"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8pPr>
            <a:lvl9pPr lvl="8" rtl="0">
              <a:spcBef>
                <a:spcPts val="0"/>
              </a:spcBef>
              <a:spcAft>
                <a:spcPts val="0"/>
              </a:spcAft>
              <a:buClr>
                <a:schemeClr val="dk1"/>
              </a:buClr>
              <a:buSzPts val="3100"/>
              <a:buFont typeface="Caprasimo"/>
              <a:buNone/>
              <a:defRPr sz="3100">
                <a:solidFill>
                  <a:schemeClr val="dk1"/>
                </a:solidFill>
                <a:latin typeface="Caprasimo"/>
                <a:ea typeface="Caprasimo"/>
                <a:cs typeface="Caprasimo"/>
                <a:sym typeface="Caprasim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59" r:id="rId7"/>
    <p:sldLayoutId id="2147483660" r:id="rId8"/>
    <p:sldLayoutId id="2147483663" r:id="rId9"/>
    <p:sldLayoutId id="2147483669" r:id="rId10"/>
    <p:sldLayoutId id="2147483672" r:id="rId11"/>
    <p:sldLayoutId id="2147483673" r:id="rId12"/>
    <p:sldLayoutId id="2147483674"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hudoc.echr.coe.int/?i=001-237797"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hudoc.echr.coe.int/?i=001-237811" TargetMode="External"/><Relationship Id="rId5" Type="http://schemas.openxmlformats.org/officeDocument/2006/relationships/hyperlink" Target="https://hudoc.echr.coe.int/?i=001-237810" TargetMode="External"/><Relationship Id="rId4" Type="http://schemas.openxmlformats.org/officeDocument/2006/relationships/hyperlink" Target="https://hudoc.echr.coe.int/?i=001-237861"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ctrTitle"/>
          </p:nvPr>
        </p:nvSpPr>
        <p:spPr>
          <a:xfrm>
            <a:off x="1249764" y="1062474"/>
            <a:ext cx="6644471" cy="257495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err="1">
                <a:latin typeface="Times" pitchFamily="2" charset="0"/>
              </a:rPr>
              <a:t>Analiza</a:t>
            </a:r>
            <a:r>
              <a:rPr lang="en" sz="3600" b="1" dirty="0">
                <a:latin typeface="Times" pitchFamily="2" charset="0"/>
              </a:rPr>
              <a:t> </a:t>
            </a:r>
            <a:r>
              <a:rPr lang="en" sz="3600" b="1" dirty="0" err="1">
                <a:latin typeface="Times" pitchFamily="2" charset="0"/>
              </a:rPr>
              <a:t>hotărârilor</a:t>
            </a:r>
            <a:r>
              <a:rPr lang="en" sz="3600" b="1" dirty="0">
                <a:latin typeface="Times" pitchFamily="2" charset="0"/>
              </a:rPr>
              <a:t> </a:t>
            </a:r>
            <a:r>
              <a:rPr lang="en" sz="3600" b="1" dirty="0" err="1">
                <a:latin typeface="Times" pitchFamily="2" charset="0"/>
              </a:rPr>
              <a:t>Curții</a:t>
            </a:r>
            <a:r>
              <a:rPr lang="en" sz="3600" b="1" dirty="0">
                <a:latin typeface="Times" pitchFamily="2" charset="0"/>
              </a:rPr>
              <a:t> </a:t>
            </a:r>
            <a:r>
              <a:rPr lang="en" sz="3600" b="1" dirty="0" err="1">
                <a:latin typeface="Times" pitchFamily="2" charset="0"/>
              </a:rPr>
              <a:t>Europene</a:t>
            </a:r>
            <a:r>
              <a:rPr lang="en" sz="3600" b="1" dirty="0">
                <a:latin typeface="Times" pitchFamily="2" charset="0"/>
              </a:rPr>
              <a:t> a </a:t>
            </a:r>
            <a:r>
              <a:rPr lang="en" sz="3600" b="1" dirty="0" err="1">
                <a:latin typeface="Times" pitchFamily="2" charset="0"/>
              </a:rPr>
              <a:t>Drepturilor</a:t>
            </a:r>
            <a:r>
              <a:rPr lang="en" sz="3600" b="1" dirty="0">
                <a:latin typeface="Times" pitchFamily="2" charset="0"/>
              </a:rPr>
              <a:t> </a:t>
            </a:r>
            <a:r>
              <a:rPr lang="en" sz="3600" b="1" dirty="0" err="1">
                <a:latin typeface="Times" pitchFamily="2" charset="0"/>
              </a:rPr>
              <a:t>Omului</a:t>
            </a:r>
            <a:r>
              <a:rPr lang="en" sz="3600" b="1" dirty="0">
                <a:latin typeface="Times" pitchFamily="2" charset="0"/>
              </a:rPr>
              <a:t> </a:t>
            </a:r>
            <a:r>
              <a:rPr lang="en" sz="3600" b="1" dirty="0" err="1">
                <a:latin typeface="Times" pitchFamily="2" charset="0"/>
              </a:rPr>
              <a:t>emise</a:t>
            </a:r>
            <a:r>
              <a:rPr lang="en" sz="3600" b="1" dirty="0">
                <a:latin typeface="Times" pitchFamily="2" charset="0"/>
              </a:rPr>
              <a:t> </a:t>
            </a:r>
            <a:r>
              <a:rPr lang="en" sz="3600" b="1" dirty="0" err="1">
                <a:latin typeface="Times" pitchFamily="2" charset="0"/>
              </a:rPr>
              <a:t>în</a:t>
            </a:r>
            <a:r>
              <a:rPr lang="en" sz="3600" b="1" dirty="0">
                <a:latin typeface="Times" pitchFamily="2" charset="0"/>
              </a:rPr>
              <a:t> </a:t>
            </a:r>
            <a:r>
              <a:rPr lang="en" sz="3600" b="1" dirty="0" err="1">
                <a:latin typeface="Times" pitchFamily="2" charset="0"/>
              </a:rPr>
              <a:t>perioada</a:t>
            </a:r>
            <a:r>
              <a:rPr lang="en" sz="3600" b="1" dirty="0">
                <a:latin typeface="Times" pitchFamily="2" charset="0"/>
              </a:rPr>
              <a:t> </a:t>
            </a:r>
            <a:br>
              <a:rPr lang="en" sz="3600" b="1" dirty="0">
                <a:latin typeface="Times" pitchFamily="2" charset="0"/>
              </a:rPr>
            </a:br>
            <a:r>
              <a:rPr lang="en" sz="3600" b="1" dirty="0">
                <a:latin typeface="Times" pitchFamily="2" charset="0"/>
              </a:rPr>
              <a:t>05.11- 07.11.2024</a:t>
            </a:r>
            <a:endParaRPr sz="3600" b="1" dirty="0">
              <a:latin typeface="Times" pitchFamily="2" charset="0"/>
            </a:endParaRPr>
          </a:p>
        </p:txBody>
      </p:sp>
      <p:sp>
        <p:nvSpPr>
          <p:cNvPr id="255" name="Google Shape;255;p40"/>
          <p:cNvSpPr txBox="1">
            <a:spLocks noGrp="1"/>
          </p:cNvSpPr>
          <p:nvPr>
            <p:ph type="subTitle" idx="1"/>
          </p:nvPr>
        </p:nvSpPr>
        <p:spPr>
          <a:xfrm>
            <a:off x="2844605" y="58861"/>
            <a:ext cx="3454788" cy="8484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latin typeface="Times" pitchFamily="2" charset="0"/>
              </a:rPr>
              <a:t>Universitatea</a:t>
            </a:r>
            <a:r>
              <a:rPr lang="en" b="1" dirty="0">
                <a:latin typeface="Times" pitchFamily="2" charset="0"/>
              </a:rPr>
              <a:t> de Stat din Moldova </a:t>
            </a:r>
          </a:p>
          <a:p>
            <a:pPr marL="0" lvl="0" indent="0" algn="ctr" rtl="0">
              <a:spcBef>
                <a:spcPts val="0"/>
              </a:spcBef>
              <a:spcAft>
                <a:spcPts val="0"/>
              </a:spcAft>
              <a:buNone/>
            </a:pPr>
            <a:r>
              <a:rPr lang="en" b="1" dirty="0" err="1">
                <a:latin typeface="Times" pitchFamily="2" charset="0"/>
              </a:rPr>
              <a:t>Facultatea</a:t>
            </a:r>
            <a:r>
              <a:rPr lang="en" b="1" dirty="0">
                <a:latin typeface="Times" pitchFamily="2" charset="0"/>
              </a:rPr>
              <a:t> de </a:t>
            </a:r>
            <a:r>
              <a:rPr lang="en" b="1" dirty="0" err="1">
                <a:latin typeface="Times" pitchFamily="2" charset="0"/>
              </a:rPr>
              <a:t>Drept</a:t>
            </a:r>
            <a:r>
              <a:rPr lang="en" b="1" dirty="0">
                <a:latin typeface="Times" pitchFamily="2" charset="0"/>
              </a:rPr>
              <a:t> </a:t>
            </a:r>
          </a:p>
          <a:p>
            <a:pPr marL="0" lvl="0" indent="0" algn="ctr" rtl="0">
              <a:spcBef>
                <a:spcPts val="0"/>
              </a:spcBef>
              <a:spcAft>
                <a:spcPts val="0"/>
              </a:spcAft>
              <a:buNone/>
            </a:pPr>
            <a:r>
              <a:rPr lang="en" b="1" dirty="0">
                <a:latin typeface="Times" pitchFamily="2" charset="0"/>
              </a:rPr>
              <a:t>Master </a:t>
            </a:r>
            <a:r>
              <a:rPr lang="en" b="1" dirty="0" err="1">
                <a:latin typeface="Times" pitchFamily="2" charset="0"/>
              </a:rPr>
              <a:t>Drept</a:t>
            </a:r>
            <a:r>
              <a:rPr lang="en" b="1" dirty="0">
                <a:latin typeface="Times" pitchFamily="2" charset="0"/>
              </a:rPr>
              <a:t> </a:t>
            </a:r>
            <a:r>
              <a:rPr lang="en" b="1" dirty="0" err="1">
                <a:latin typeface="Times" pitchFamily="2" charset="0"/>
              </a:rPr>
              <a:t>Internațional</a:t>
            </a:r>
            <a:endParaRPr b="1" dirty="0">
              <a:latin typeface="Times" pitchFamily="2" charset="0"/>
            </a:endParaRPr>
          </a:p>
        </p:txBody>
      </p:sp>
      <p:grpSp>
        <p:nvGrpSpPr>
          <p:cNvPr id="2" name="Google Shape;665;p64">
            <a:extLst>
              <a:ext uri="{FF2B5EF4-FFF2-40B4-BE49-F238E27FC236}">
                <a16:creationId xmlns:a16="http://schemas.microsoft.com/office/drawing/2014/main" xmlns="" id="{1B433255-A759-D48D-908A-DDF6EEFBF379}"/>
              </a:ext>
            </a:extLst>
          </p:cNvPr>
          <p:cNvGrpSpPr/>
          <p:nvPr/>
        </p:nvGrpSpPr>
        <p:grpSpPr>
          <a:xfrm>
            <a:off x="526942" y="3316637"/>
            <a:ext cx="1753141" cy="1700498"/>
            <a:chOff x="-4" y="3130812"/>
            <a:chExt cx="596349" cy="596349"/>
          </a:xfrm>
        </p:grpSpPr>
        <p:sp>
          <p:nvSpPr>
            <p:cNvPr id="3" name="Google Shape;666;p64">
              <a:extLst>
                <a:ext uri="{FF2B5EF4-FFF2-40B4-BE49-F238E27FC236}">
                  <a16:creationId xmlns:a16="http://schemas.microsoft.com/office/drawing/2014/main" xmlns="" id="{4F6FB707-0136-F966-FED9-173D05897E35}"/>
                </a:ext>
              </a:extLst>
            </p:cNvPr>
            <p:cNvSpPr/>
            <p:nvPr/>
          </p:nvSpPr>
          <p:spPr>
            <a:xfrm>
              <a:off x="315644" y="3622331"/>
              <a:ext cx="280696" cy="104818"/>
            </a:xfrm>
            <a:custGeom>
              <a:avLst/>
              <a:gdLst/>
              <a:ahLst/>
              <a:cxnLst/>
              <a:rect l="l" t="t" r="r" b="b"/>
              <a:pathLst>
                <a:path w="280696" h="104818" extrusionOk="0">
                  <a:moveTo>
                    <a:pt x="228288" y="0"/>
                  </a:moveTo>
                  <a:lnTo>
                    <a:pt x="52409" y="0"/>
                  </a:lnTo>
                  <a:cubicBezTo>
                    <a:pt x="23504" y="0"/>
                    <a:pt x="0" y="23513"/>
                    <a:pt x="0" y="52409"/>
                  </a:cubicBezTo>
                  <a:lnTo>
                    <a:pt x="0" y="87348"/>
                  </a:lnTo>
                  <a:cubicBezTo>
                    <a:pt x="0" y="97003"/>
                    <a:pt x="7815" y="104818"/>
                    <a:pt x="17470" y="104818"/>
                  </a:cubicBezTo>
                  <a:lnTo>
                    <a:pt x="263227" y="104818"/>
                  </a:lnTo>
                  <a:cubicBezTo>
                    <a:pt x="272882" y="104818"/>
                    <a:pt x="280697" y="97003"/>
                    <a:pt x="280697" y="87348"/>
                  </a:cubicBezTo>
                  <a:lnTo>
                    <a:pt x="280697" y="52409"/>
                  </a:lnTo>
                  <a:cubicBezTo>
                    <a:pt x="280697" y="23504"/>
                    <a:pt x="257184" y="0"/>
                    <a:pt x="228288"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667;p64">
              <a:extLst>
                <a:ext uri="{FF2B5EF4-FFF2-40B4-BE49-F238E27FC236}">
                  <a16:creationId xmlns:a16="http://schemas.microsoft.com/office/drawing/2014/main" xmlns="" id="{A86C6F17-AC68-F210-8E7E-23D6B15FE58F}"/>
                </a:ext>
              </a:extLst>
            </p:cNvPr>
            <p:cNvSpPr/>
            <p:nvPr/>
          </p:nvSpPr>
          <p:spPr>
            <a:xfrm>
              <a:off x="155845" y="3130812"/>
              <a:ext cx="218127" cy="218127"/>
            </a:xfrm>
            <a:custGeom>
              <a:avLst/>
              <a:gdLst/>
              <a:ahLst/>
              <a:cxnLst/>
              <a:rect l="l" t="t" r="r" b="b"/>
              <a:pathLst>
                <a:path w="218127" h="218127" extrusionOk="0">
                  <a:moveTo>
                    <a:pt x="207895" y="10233"/>
                  </a:moveTo>
                  <a:cubicBezTo>
                    <a:pt x="194251" y="-3411"/>
                    <a:pt x="172125" y="-3411"/>
                    <a:pt x="158481" y="10233"/>
                  </a:cubicBezTo>
                  <a:lnTo>
                    <a:pt x="10233" y="158482"/>
                  </a:lnTo>
                  <a:cubicBezTo>
                    <a:pt x="-3411" y="172125"/>
                    <a:pt x="-3411" y="194251"/>
                    <a:pt x="10233" y="207895"/>
                  </a:cubicBezTo>
                  <a:cubicBezTo>
                    <a:pt x="23876" y="221539"/>
                    <a:pt x="46002" y="221539"/>
                    <a:pt x="59646" y="207895"/>
                  </a:cubicBezTo>
                  <a:lnTo>
                    <a:pt x="207895" y="59646"/>
                  </a:lnTo>
                  <a:cubicBezTo>
                    <a:pt x="221539" y="46003"/>
                    <a:pt x="221539" y="23876"/>
                    <a:pt x="207895" y="1023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668;p64">
              <a:extLst>
                <a:ext uri="{FF2B5EF4-FFF2-40B4-BE49-F238E27FC236}">
                  <a16:creationId xmlns:a16="http://schemas.microsoft.com/office/drawing/2014/main" xmlns="" id="{92BFD634-1D0A-EBFB-1800-98BDB73DB373}"/>
                </a:ext>
              </a:extLst>
            </p:cNvPr>
            <p:cNvSpPr/>
            <p:nvPr/>
          </p:nvSpPr>
          <p:spPr>
            <a:xfrm>
              <a:off x="378218" y="3353185"/>
              <a:ext cx="218127" cy="218127"/>
            </a:xfrm>
            <a:custGeom>
              <a:avLst/>
              <a:gdLst/>
              <a:ahLst/>
              <a:cxnLst/>
              <a:rect l="l" t="t" r="r" b="b"/>
              <a:pathLst>
                <a:path w="218127" h="218127" extrusionOk="0">
                  <a:moveTo>
                    <a:pt x="207895" y="10233"/>
                  </a:moveTo>
                  <a:cubicBezTo>
                    <a:pt x="194251" y="-3411"/>
                    <a:pt x="172125" y="-3411"/>
                    <a:pt x="158481" y="10233"/>
                  </a:cubicBezTo>
                  <a:lnTo>
                    <a:pt x="10233" y="158482"/>
                  </a:lnTo>
                  <a:cubicBezTo>
                    <a:pt x="-3411" y="172125"/>
                    <a:pt x="-3411" y="194251"/>
                    <a:pt x="10233" y="207895"/>
                  </a:cubicBezTo>
                  <a:cubicBezTo>
                    <a:pt x="23876" y="221539"/>
                    <a:pt x="46002" y="221539"/>
                    <a:pt x="59646" y="207895"/>
                  </a:cubicBezTo>
                  <a:lnTo>
                    <a:pt x="207895" y="59646"/>
                  </a:lnTo>
                  <a:cubicBezTo>
                    <a:pt x="221539" y="46002"/>
                    <a:pt x="221539" y="23877"/>
                    <a:pt x="207895" y="1023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669;p64">
              <a:extLst>
                <a:ext uri="{FF2B5EF4-FFF2-40B4-BE49-F238E27FC236}">
                  <a16:creationId xmlns:a16="http://schemas.microsoft.com/office/drawing/2014/main" xmlns="" id="{7C36376F-EAED-7096-2BDD-BB20E5888C03}"/>
                </a:ext>
              </a:extLst>
            </p:cNvPr>
            <p:cNvSpPr/>
            <p:nvPr/>
          </p:nvSpPr>
          <p:spPr>
            <a:xfrm rot="-2700000">
              <a:off x="271285" y="3263655"/>
              <a:ext cx="209762" cy="174802"/>
            </a:xfrm>
            <a:custGeom>
              <a:avLst/>
              <a:gdLst/>
              <a:ahLst/>
              <a:cxnLst/>
              <a:rect l="l" t="t" r="r" b="b"/>
              <a:pathLst>
                <a:path w="209645" h="174705" extrusionOk="0">
                  <a:moveTo>
                    <a:pt x="0" y="0"/>
                  </a:moveTo>
                  <a:lnTo>
                    <a:pt x="209645" y="0"/>
                  </a:lnTo>
                  <a:lnTo>
                    <a:pt x="209645" y="174706"/>
                  </a:lnTo>
                  <a:lnTo>
                    <a:pt x="0" y="17470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670;p64">
              <a:extLst>
                <a:ext uri="{FF2B5EF4-FFF2-40B4-BE49-F238E27FC236}">
                  <a16:creationId xmlns:a16="http://schemas.microsoft.com/office/drawing/2014/main" xmlns="" id="{B80329D1-6F51-8424-9470-E3DAEB3B728B}"/>
                </a:ext>
              </a:extLst>
            </p:cNvPr>
            <p:cNvSpPr/>
            <p:nvPr/>
          </p:nvSpPr>
          <p:spPr>
            <a:xfrm rot="-2700000">
              <a:off x="217622" y="3439639"/>
              <a:ext cx="69917" cy="69917"/>
            </a:xfrm>
            <a:custGeom>
              <a:avLst/>
              <a:gdLst/>
              <a:ahLst/>
              <a:cxnLst/>
              <a:rect l="l" t="t" r="r" b="b"/>
              <a:pathLst>
                <a:path w="69878" h="69878" extrusionOk="0">
                  <a:moveTo>
                    <a:pt x="0" y="0"/>
                  </a:moveTo>
                  <a:lnTo>
                    <a:pt x="69879" y="0"/>
                  </a:lnTo>
                  <a:lnTo>
                    <a:pt x="69879" y="69879"/>
                  </a:lnTo>
                  <a:lnTo>
                    <a:pt x="0" y="6987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671;p64">
              <a:extLst>
                <a:ext uri="{FF2B5EF4-FFF2-40B4-BE49-F238E27FC236}">
                  <a16:creationId xmlns:a16="http://schemas.microsoft.com/office/drawing/2014/main" xmlns="" id="{BBF87EB0-6954-6E8C-DD60-AD2FB78C839A}"/>
                </a:ext>
              </a:extLst>
            </p:cNvPr>
            <p:cNvSpPr/>
            <p:nvPr/>
          </p:nvSpPr>
          <p:spPr>
            <a:xfrm>
              <a:off x="-4" y="3499315"/>
              <a:ext cx="227846" cy="227846"/>
            </a:xfrm>
            <a:custGeom>
              <a:avLst/>
              <a:gdLst/>
              <a:ahLst/>
              <a:cxnLst/>
              <a:rect l="l" t="t" r="r" b="b"/>
              <a:pathLst>
                <a:path w="227846" h="227846" extrusionOk="0">
                  <a:moveTo>
                    <a:pt x="178433" y="0"/>
                  </a:moveTo>
                  <a:lnTo>
                    <a:pt x="10233" y="168201"/>
                  </a:lnTo>
                  <a:cubicBezTo>
                    <a:pt x="-3411" y="181844"/>
                    <a:pt x="-3411" y="203970"/>
                    <a:pt x="10233" y="217614"/>
                  </a:cubicBezTo>
                  <a:cubicBezTo>
                    <a:pt x="23876" y="231258"/>
                    <a:pt x="46002" y="231258"/>
                    <a:pt x="59646" y="217614"/>
                  </a:cubicBezTo>
                  <a:lnTo>
                    <a:pt x="227847" y="49413"/>
                  </a:lnTo>
                  <a:lnTo>
                    <a:pt x="17843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 name="Google Shape;255;p40">
            <a:extLst>
              <a:ext uri="{FF2B5EF4-FFF2-40B4-BE49-F238E27FC236}">
                <a16:creationId xmlns:a16="http://schemas.microsoft.com/office/drawing/2014/main" xmlns="" id="{AE6B972D-28A3-D947-FA4C-50937689CB96}"/>
              </a:ext>
            </a:extLst>
          </p:cNvPr>
          <p:cNvSpPr txBox="1">
            <a:spLocks/>
          </p:cNvSpPr>
          <p:nvPr/>
        </p:nvSpPr>
        <p:spPr>
          <a:xfrm>
            <a:off x="5903022" y="3637425"/>
            <a:ext cx="2969062" cy="9109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ato"/>
              <a:buNone/>
              <a:defRPr sz="16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9pPr>
          </a:lstStyle>
          <a:p>
            <a:pPr marL="0" indent="0" algn="r"/>
            <a:r>
              <a:rPr lang="en-US" b="1" dirty="0">
                <a:latin typeface="Times" pitchFamily="2" charset="0"/>
              </a:rPr>
              <a:t>A </a:t>
            </a:r>
            <a:r>
              <a:rPr lang="en-US" b="1" dirty="0" err="1">
                <a:latin typeface="Times" pitchFamily="2" charset="0"/>
              </a:rPr>
              <a:t>elaborat</a:t>
            </a:r>
            <a:r>
              <a:rPr lang="en-US" b="1" dirty="0">
                <a:latin typeface="Times" pitchFamily="2" charset="0"/>
              </a:rPr>
              <a:t>: </a:t>
            </a:r>
            <a:r>
              <a:rPr lang="en-US" b="1" dirty="0" err="1">
                <a:latin typeface="Times" pitchFamily="2" charset="0"/>
              </a:rPr>
              <a:t>Pîslaru</a:t>
            </a:r>
            <a:r>
              <a:rPr lang="en-US" b="1" dirty="0">
                <a:latin typeface="Times" pitchFamily="2" charset="0"/>
              </a:rPr>
              <a:t> </a:t>
            </a:r>
            <a:r>
              <a:rPr lang="en-US" b="1" dirty="0" err="1">
                <a:latin typeface="Times" pitchFamily="2" charset="0"/>
              </a:rPr>
              <a:t>Laurenția</a:t>
            </a:r>
            <a:endParaRPr lang="en-US" b="1" dirty="0">
              <a:latin typeface="Times" pitchFamily="2" charset="0"/>
            </a:endParaRPr>
          </a:p>
          <a:p>
            <a:pPr marL="0" indent="0" algn="r"/>
            <a:r>
              <a:rPr lang="en-US" b="1" dirty="0" err="1">
                <a:latin typeface="Times" pitchFamily="2" charset="0"/>
              </a:rPr>
              <a:t>Coordonator</a:t>
            </a:r>
            <a:r>
              <a:rPr lang="en-US" b="1" dirty="0">
                <a:latin typeface="Times" pitchFamily="2" charset="0"/>
              </a:rPr>
              <a:t>: </a:t>
            </a:r>
            <a:r>
              <a:rPr lang="en-US" b="1" dirty="0" err="1">
                <a:latin typeface="Times" pitchFamily="2" charset="0"/>
              </a:rPr>
              <a:t>Sârcu</a:t>
            </a:r>
            <a:r>
              <a:rPr lang="en-US" b="1" dirty="0">
                <a:latin typeface="Times" pitchFamily="2" charset="0"/>
              </a:rPr>
              <a:t> Diana</a:t>
            </a:r>
          </a:p>
          <a:p>
            <a:pPr marL="0" indent="0" algn="r"/>
            <a:r>
              <a:rPr lang="en-US" b="1" dirty="0">
                <a:latin typeface="Times" pitchFamily="2" charset="0"/>
              </a:rPr>
              <a:t>dr. hab. </a:t>
            </a:r>
            <a:r>
              <a:rPr lang="en-US" b="1" dirty="0" err="1">
                <a:latin typeface="Times" pitchFamily="2" charset="0"/>
              </a:rPr>
              <a:t>în</a:t>
            </a:r>
            <a:r>
              <a:rPr lang="en-US" b="1" dirty="0">
                <a:latin typeface="Times" pitchFamily="2" charset="0"/>
              </a:rPr>
              <a:t> </a:t>
            </a:r>
            <a:r>
              <a:rPr lang="en-US" b="1" dirty="0" err="1">
                <a:latin typeface="Times" pitchFamily="2" charset="0"/>
              </a:rPr>
              <a:t>drept</a:t>
            </a:r>
            <a:r>
              <a:rPr lang="en-US" b="1" dirty="0">
                <a:latin typeface="Times" pitchFamily="2" charset="0"/>
              </a:rPr>
              <a:t>, conf. univ.  </a:t>
            </a:r>
          </a:p>
        </p:txBody>
      </p:sp>
      <p:sp>
        <p:nvSpPr>
          <p:cNvPr id="10" name="Google Shape;255;p40">
            <a:extLst>
              <a:ext uri="{FF2B5EF4-FFF2-40B4-BE49-F238E27FC236}">
                <a16:creationId xmlns:a16="http://schemas.microsoft.com/office/drawing/2014/main" xmlns="" id="{12D257C6-C961-0FA1-4A2A-802C25158955}"/>
              </a:ext>
            </a:extLst>
          </p:cNvPr>
          <p:cNvSpPr txBox="1">
            <a:spLocks/>
          </p:cNvSpPr>
          <p:nvPr/>
        </p:nvSpPr>
        <p:spPr>
          <a:xfrm>
            <a:off x="3663318" y="4724421"/>
            <a:ext cx="1658716" cy="419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ato"/>
              <a:buNone/>
              <a:defRPr sz="16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9pPr>
          </a:lstStyle>
          <a:p>
            <a:pPr marL="0" indent="0" algn="ctr"/>
            <a:r>
              <a:rPr lang="en-US" b="1" dirty="0" err="1">
                <a:latin typeface="Times" pitchFamily="2" charset="0"/>
              </a:rPr>
              <a:t>Chișinău</a:t>
            </a:r>
            <a:r>
              <a:rPr lang="en-US" b="1" dirty="0">
                <a:latin typeface="Times" pitchFamily="2" charset="0"/>
              </a:rPr>
              <a: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AA498-886A-6490-3993-928484D92EEF}"/>
              </a:ext>
            </a:extLst>
          </p:cNvPr>
          <p:cNvSpPr>
            <a:spLocks noGrp="1"/>
          </p:cNvSpPr>
          <p:nvPr>
            <p:ph type="title"/>
          </p:nvPr>
        </p:nvSpPr>
        <p:spPr>
          <a:xfrm>
            <a:off x="727749" y="181505"/>
            <a:ext cx="3278563" cy="572700"/>
          </a:xfrm>
        </p:spPr>
        <p:txBody>
          <a:bodyPr/>
          <a:lstStyle/>
          <a:p>
            <a:r>
              <a:rPr lang="x-none" sz="2800" b="1" dirty="0">
                <a:latin typeface="Times" pitchFamily="2" charset="0"/>
              </a:rPr>
              <a:t>Aprecierea Curții</a:t>
            </a:r>
          </a:p>
        </p:txBody>
      </p:sp>
      <p:sp>
        <p:nvSpPr>
          <p:cNvPr id="3" name="Subtitle 2">
            <a:extLst>
              <a:ext uri="{FF2B5EF4-FFF2-40B4-BE49-F238E27FC236}">
                <a16:creationId xmlns:a16="http://schemas.microsoft.com/office/drawing/2014/main" xmlns="" id="{8F76FBC9-7BDD-1B47-9E88-8576C58F2E5D}"/>
              </a:ext>
            </a:extLst>
          </p:cNvPr>
          <p:cNvSpPr>
            <a:spLocks noGrp="1"/>
          </p:cNvSpPr>
          <p:nvPr>
            <p:ph type="subTitle" idx="1"/>
          </p:nvPr>
        </p:nvSpPr>
        <p:spPr>
          <a:xfrm>
            <a:off x="282508" y="754205"/>
            <a:ext cx="8578983" cy="3895287"/>
          </a:xfrm>
        </p:spPr>
        <p:txBody>
          <a:bodyPr/>
          <a:lstStyle/>
          <a:p>
            <a:pPr algn="just">
              <a:buFont typeface="Wingdings" pitchFamily="2" charset="2"/>
              <a:buChar char="ü"/>
            </a:pPr>
            <a:r>
              <a:rPr lang="en-US" sz="1400" dirty="0" err="1">
                <a:latin typeface="Times" pitchFamily="2" charset="0"/>
              </a:rPr>
              <a:t>Reclamanta</a:t>
            </a:r>
            <a:r>
              <a:rPr lang="en-US" sz="1400" dirty="0">
                <a:latin typeface="Times" pitchFamily="2" charset="0"/>
              </a:rPr>
              <a:t> a </a:t>
            </a:r>
            <a:r>
              <a:rPr lang="en-US" sz="1400" dirty="0" err="1">
                <a:latin typeface="Times" pitchFamily="2" charset="0"/>
              </a:rPr>
              <a:t>solicitat</a:t>
            </a:r>
            <a:r>
              <a:rPr lang="en-US" sz="1400" dirty="0">
                <a:latin typeface="Times" pitchFamily="2" charset="0"/>
              </a:rPr>
              <a:t> </a:t>
            </a:r>
            <a:r>
              <a:rPr lang="en-US" sz="1400" dirty="0" err="1">
                <a:latin typeface="Times" pitchFamily="2" charset="0"/>
              </a:rPr>
              <a:t>despăgubiri</a:t>
            </a:r>
            <a:r>
              <a:rPr lang="en-US" sz="1400" dirty="0">
                <a:latin typeface="Times" pitchFamily="2" charset="0"/>
              </a:rPr>
              <a:t> de 25.000 EUR </a:t>
            </a:r>
            <a:r>
              <a:rPr lang="en-US" sz="1400" dirty="0" err="1">
                <a:latin typeface="Times" pitchFamily="2" charset="0"/>
              </a:rPr>
              <a:t>pentru</a:t>
            </a:r>
            <a:r>
              <a:rPr lang="en-US" sz="1400" dirty="0">
                <a:latin typeface="Times" pitchFamily="2" charset="0"/>
              </a:rPr>
              <a:t> </a:t>
            </a:r>
            <a:r>
              <a:rPr lang="en-US" sz="1400" dirty="0" err="1">
                <a:latin typeface="Times" pitchFamily="2" charset="0"/>
              </a:rPr>
              <a:t>prejudiciul</a:t>
            </a:r>
            <a:r>
              <a:rPr lang="en-US" sz="1400" dirty="0">
                <a:latin typeface="Times" pitchFamily="2" charset="0"/>
              </a:rPr>
              <a:t> material </a:t>
            </a:r>
            <a:r>
              <a:rPr lang="en-US" sz="1400" dirty="0" err="1">
                <a:latin typeface="Times" pitchFamily="2" charset="0"/>
              </a:rPr>
              <a:t>suferit</a:t>
            </a:r>
            <a:r>
              <a:rPr lang="en-US" sz="1400" dirty="0">
                <a:latin typeface="Times" pitchFamily="2" charset="0"/>
              </a:rPr>
              <a:t> din </a:t>
            </a:r>
            <a:r>
              <a:rPr lang="en-US" sz="1400" dirty="0" err="1">
                <a:latin typeface="Times" pitchFamily="2" charset="0"/>
              </a:rPr>
              <a:t>cauza</a:t>
            </a:r>
            <a:r>
              <a:rPr lang="en-US" sz="1400" dirty="0">
                <a:latin typeface="Times" pitchFamily="2" charset="0"/>
              </a:rPr>
              <a:t> </a:t>
            </a:r>
            <a:r>
              <a:rPr lang="en-US" sz="1400" dirty="0" err="1">
                <a:latin typeface="Times" pitchFamily="2" charset="0"/>
              </a:rPr>
              <a:t>unui</a:t>
            </a:r>
            <a:r>
              <a:rPr lang="en-US" sz="1400" dirty="0">
                <a:latin typeface="Times" pitchFamily="2" charset="0"/>
              </a:rPr>
              <a:t> </a:t>
            </a:r>
            <a:r>
              <a:rPr lang="en-US" sz="1400" dirty="0" err="1">
                <a:latin typeface="Times" pitchFamily="2" charset="0"/>
              </a:rPr>
              <a:t>incendiu</a:t>
            </a:r>
            <a:r>
              <a:rPr lang="en-US" sz="1400" dirty="0">
                <a:latin typeface="Times" pitchFamily="2" charset="0"/>
              </a:rPr>
              <a:t> </a:t>
            </a:r>
            <a:r>
              <a:rPr lang="en-US" sz="1400" dirty="0" err="1">
                <a:latin typeface="Times" pitchFamily="2" charset="0"/>
              </a:rPr>
              <a:t>în</a:t>
            </a:r>
            <a:r>
              <a:rPr lang="en-US" sz="1400" dirty="0">
                <a:latin typeface="Times" pitchFamily="2" charset="0"/>
              </a:rPr>
              <a:t> </a:t>
            </a:r>
            <a:r>
              <a:rPr lang="en-US" sz="1400" dirty="0" err="1">
                <a:latin typeface="Times" pitchFamily="2" charset="0"/>
              </a:rPr>
              <a:t>apartamentul</a:t>
            </a:r>
            <a:r>
              <a:rPr lang="en-US" sz="1400" dirty="0">
                <a:latin typeface="Times" pitchFamily="2" charset="0"/>
              </a:rPr>
              <a:t> </a:t>
            </a:r>
            <a:r>
              <a:rPr lang="en-US" sz="1400" dirty="0" err="1">
                <a:latin typeface="Times" pitchFamily="2" charset="0"/>
              </a:rPr>
              <a:t>părinților</a:t>
            </a:r>
            <a:r>
              <a:rPr lang="en-US" sz="1400" dirty="0">
                <a:latin typeface="Times" pitchFamily="2" charset="0"/>
              </a:rPr>
              <a:t> </a:t>
            </a:r>
            <a:r>
              <a:rPr lang="en-US" sz="1400" dirty="0" err="1">
                <a:latin typeface="Times" pitchFamily="2" charset="0"/>
              </a:rPr>
              <a:t>săi</a:t>
            </a:r>
            <a:r>
              <a:rPr lang="en-US" sz="1400" dirty="0">
                <a:latin typeface="Times" pitchFamily="2" charset="0"/>
              </a:rPr>
              <a:t> </a:t>
            </a:r>
            <a:r>
              <a:rPr lang="en-US" sz="1400" dirty="0" err="1">
                <a:latin typeface="Times" pitchFamily="2" charset="0"/>
              </a:rPr>
              <a:t>și</a:t>
            </a:r>
            <a:r>
              <a:rPr lang="en-US" sz="1400" dirty="0">
                <a:latin typeface="Times" pitchFamily="2" charset="0"/>
              </a:rPr>
              <a:t> a </a:t>
            </a:r>
            <a:r>
              <a:rPr lang="en-US" sz="1400" dirty="0" err="1">
                <a:latin typeface="Times" pitchFamily="2" charset="0"/>
              </a:rPr>
              <a:t>cheltuielilor</a:t>
            </a:r>
            <a:r>
              <a:rPr lang="en-US" sz="1400" dirty="0">
                <a:latin typeface="Times" pitchFamily="2" charset="0"/>
              </a:rPr>
              <a:t> de </a:t>
            </a:r>
            <a:r>
              <a:rPr lang="en-US" sz="1400" dirty="0" err="1">
                <a:latin typeface="Times" pitchFamily="2" charset="0"/>
              </a:rPr>
              <a:t>înmormântare</a:t>
            </a:r>
            <a:r>
              <a:rPr lang="en-US" sz="1400" dirty="0">
                <a:latin typeface="Times" pitchFamily="2" charset="0"/>
              </a:rPr>
              <a:t>, precum </a:t>
            </a:r>
            <a:r>
              <a:rPr lang="en-US" sz="1400" dirty="0" err="1">
                <a:latin typeface="Times" pitchFamily="2" charset="0"/>
              </a:rPr>
              <a:t>și</a:t>
            </a:r>
            <a:r>
              <a:rPr lang="en-US" sz="1400" dirty="0">
                <a:latin typeface="Times" pitchFamily="2" charset="0"/>
              </a:rPr>
              <a:t> 100.000 EUR </a:t>
            </a:r>
            <a:r>
              <a:rPr lang="en-US" sz="1400" dirty="0" err="1">
                <a:latin typeface="Times" pitchFamily="2" charset="0"/>
              </a:rPr>
              <a:t>pentru</a:t>
            </a:r>
            <a:r>
              <a:rPr lang="en-US" sz="1400" dirty="0">
                <a:latin typeface="Times" pitchFamily="2" charset="0"/>
              </a:rPr>
              <a:t> </a:t>
            </a:r>
            <a:r>
              <a:rPr lang="en-US" sz="1400" dirty="0" err="1">
                <a:latin typeface="Times" pitchFamily="2" charset="0"/>
              </a:rPr>
              <a:t>prejudiciul</a:t>
            </a:r>
            <a:r>
              <a:rPr lang="en-US" sz="1400" dirty="0">
                <a:latin typeface="Times" pitchFamily="2" charset="0"/>
              </a:rPr>
              <a:t> moral. </a:t>
            </a:r>
            <a:r>
              <a:rPr lang="en-US" sz="1400" dirty="0" err="1">
                <a:latin typeface="Times" pitchFamily="2" charset="0"/>
              </a:rPr>
              <a:t>Guvernul</a:t>
            </a:r>
            <a:r>
              <a:rPr lang="en-US" sz="1400" dirty="0">
                <a:latin typeface="Times" pitchFamily="2" charset="0"/>
              </a:rPr>
              <a:t> a </a:t>
            </a:r>
            <a:r>
              <a:rPr lang="en-US" sz="1400" dirty="0" err="1">
                <a:latin typeface="Times" pitchFamily="2" charset="0"/>
              </a:rPr>
              <a:t>susținut</a:t>
            </a:r>
            <a:r>
              <a:rPr lang="en-US" sz="1400" dirty="0">
                <a:latin typeface="Times" pitchFamily="2" charset="0"/>
              </a:rPr>
              <a:t> </a:t>
            </a:r>
            <a:r>
              <a:rPr lang="en-US" sz="1400" dirty="0" err="1">
                <a:latin typeface="Times" pitchFamily="2" charset="0"/>
              </a:rPr>
              <a:t>că</a:t>
            </a:r>
            <a:r>
              <a:rPr lang="en-US" sz="1400" dirty="0">
                <a:latin typeface="Times" pitchFamily="2" charset="0"/>
              </a:rPr>
              <a:t> </a:t>
            </a:r>
            <a:r>
              <a:rPr lang="en-US" sz="1400" dirty="0" err="1">
                <a:latin typeface="Times" pitchFamily="2" charset="0"/>
              </a:rPr>
              <a:t>prejudiciul</a:t>
            </a:r>
            <a:r>
              <a:rPr lang="en-US" sz="1400" dirty="0">
                <a:latin typeface="Times" pitchFamily="2" charset="0"/>
              </a:rPr>
              <a:t> material </a:t>
            </a:r>
            <a:r>
              <a:rPr lang="en-US" sz="1400" dirty="0" err="1">
                <a:latin typeface="Times" pitchFamily="2" charset="0"/>
              </a:rPr>
              <a:t>putea</a:t>
            </a:r>
            <a:r>
              <a:rPr lang="en-US" sz="1400" dirty="0">
                <a:latin typeface="Times" pitchFamily="2" charset="0"/>
              </a:rPr>
              <a:t> fi </a:t>
            </a:r>
            <a:r>
              <a:rPr lang="en-US" sz="1400" dirty="0" err="1">
                <a:latin typeface="Times" pitchFamily="2" charset="0"/>
              </a:rPr>
              <a:t>acoperit</a:t>
            </a:r>
            <a:r>
              <a:rPr lang="en-US" sz="1400" dirty="0">
                <a:latin typeface="Times" pitchFamily="2" charset="0"/>
              </a:rPr>
              <a:t> </a:t>
            </a:r>
            <a:r>
              <a:rPr lang="en-US" sz="1400" dirty="0" err="1">
                <a:latin typeface="Times" pitchFamily="2" charset="0"/>
              </a:rPr>
              <a:t>prin</a:t>
            </a:r>
            <a:r>
              <a:rPr lang="en-US" sz="1400" dirty="0">
                <a:latin typeface="Times" pitchFamily="2" charset="0"/>
              </a:rPr>
              <a:t> </a:t>
            </a:r>
            <a:r>
              <a:rPr lang="en-US" sz="1400" dirty="0" err="1">
                <a:latin typeface="Times" pitchFamily="2" charset="0"/>
              </a:rPr>
              <a:t>asigurări</a:t>
            </a:r>
            <a:r>
              <a:rPr lang="en-US" sz="1400" dirty="0">
                <a:latin typeface="Times" pitchFamily="2" charset="0"/>
              </a:rPr>
              <a:t>, </a:t>
            </a:r>
            <a:r>
              <a:rPr lang="en-US" sz="1400" dirty="0" err="1">
                <a:latin typeface="Times" pitchFamily="2" charset="0"/>
              </a:rPr>
              <a:t>iar</a:t>
            </a:r>
            <a:r>
              <a:rPr lang="en-US" sz="1400" dirty="0">
                <a:latin typeface="Times" pitchFamily="2" charset="0"/>
              </a:rPr>
              <a:t> </a:t>
            </a:r>
            <a:r>
              <a:rPr lang="en-US" sz="1400" dirty="0" err="1">
                <a:latin typeface="Times" pitchFamily="2" charset="0"/>
              </a:rPr>
              <a:t>suma</a:t>
            </a:r>
            <a:r>
              <a:rPr lang="en-US" sz="1400" dirty="0">
                <a:latin typeface="Times" pitchFamily="2" charset="0"/>
              </a:rPr>
              <a:t> </a:t>
            </a:r>
            <a:r>
              <a:rPr lang="en-US" sz="1400" dirty="0" err="1">
                <a:latin typeface="Times" pitchFamily="2" charset="0"/>
              </a:rPr>
              <a:t>solicitată</a:t>
            </a:r>
            <a:r>
              <a:rPr lang="en-US" sz="1400" dirty="0">
                <a:latin typeface="Times" pitchFamily="2" charset="0"/>
              </a:rPr>
              <a:t> </a:t>
            </a:r>
            <a:r>
              <a:rPr lang="en-US" sz="1400" dirty="0" err="1">
                <a:latin typeface="Times" pitchFamily="2" charset="0"/>
              </a:rPr>
              <a:t>pentru</a:t>
            </a:r>
            <a:r>
              <a:rPr lang="en-US" sz="1400" dirty="0">
                <a:latin typeface="Times" pitchFamily="2" charset="0"/>
              </a:rPr>
              <a:t> </a:t>
            </a:r>
            <a:r>
              <a:rPr lang="en-US" sz="1400" dirty="0" err="1">
                <a:latin typeface="Times" pitchFamily="2" charset="0"/>
              </a:rPr>
              <a:t>prejudiciul</a:t>
            </a:r>
            <a:r>
              <a:rPr lang="en-US" sz="1400" dirty="0">
                <a:latin typeface="Times" pitchFamily="2" charset="0"/>
              </a:rPr>
              <a:t> moral </a:t>
            </a:r>
            <a:r>
              <a:rPr lang="en-US" sz="1400" dirty="0" err="1">
                <a:latin typeface="Times" pitchFamily="2" charset="0"/>
              </a:rPr>
              <a:t>este</a:t>
            </a:r>
            <a:r>
              <a:rPr lang="en-US" sz="1400" dirty="0">
                <a:latin typeface="Times" pitchFamily="2" charset="0"/>
              </a:rPr>
              <a:t> </a:t>
            </a:r>
            <a:r>
              <a:rPr lang="en-US" sz="1400" dirty="0" err="1">
                <a:latin typeface="Times" pitchFamily="2" charset="0"/>
              </a:rPr>
              <a:t>excesivă</a:t>
            </a:r>
            <a:r>
              <a:rPr lang="en-US" sz="1400" dirty="0">
                <a:latin typeface="Times" pitchFamily="2" charset="0"/>
              </a:rPr>
              <a:t>. </a:t>
            </a:r>
            <a:r>
              <a:rPr lang="en-US" sz="1400" dirty="0" err="1">
                <a:latin typeface="Times" pitchFamily="2" charset="0"/>
              </a:rPr>
              <a:t>Curtea</a:t>
            </a:r>
            <a:r>
              <a:rPr lang="en-US" sz="1400" dirty="0">
                <a:latin typeface="Times" pitchFamily="2" charset="0"/>
              </a:rPr>
              <a:t> a </a:t>
            </a:r>
            <a:r>
              <a:rPr lang="en-US" sz="1400" dirty="0" err="1">
                <a:latin typeface="Times" pitchFamily="2" charset="0"/>
              </a:rPr>
              <a:t>respins</a:t>
            </a:r>
            <a:r>
              <a:rPr lang="en-US" sz="1400" dirty="0">
                <a:latin typeface="Times" pitchFamily="2" charset="0"/>
              </a:rPr>
              <a:t> </a:t>
            </a:r>
            <a:r>
              <a:rPr lang="en-US" sz="1400" dirty="0" err="1">
                <a:latin typeface="Times" pitchFamily="2" charset="0"/>
              </a:rPr>
              <a:t>cererea</a:t>
            </a:r>
            <a:r>
              <a:rPr lang="en-US" sz="1400" dirty="0">
                <a:latin typeface="Times" pitchFamily="2" charset="0"/>
              </a:rPr>
              <a:t> de </a:t>
            </a:r>
            <a:r>
              <a:rPr lang="en-US" sz="1400" dirty="0" err="1">
                <a:latin typeface="Times" pitchFamily="2" charset="0"/>
              </a:rPr>
              <a:t>despăgubire</a:t>
            </a:r>
            <a:r>
              <a:rPr lang="en-US" sz="1400" dirty="0">
                <a:latin typeface="Times" pitchFamily="2" charset="0"/>
              </a:rPr>
              <a:t> </a:t>
            </a:r>
            <a:r>
              <a:rPr lang="en-US" sz="1400" dirty="0" err="1">
                <a:latin typeface="Times" pitchFamily="2" charset="0"/>
              </a:rPr>
              <a:t>materială</a:t>
            </a:r>
            <a:r>
              <a:rPr lang="en-US" sz="1400" dirty="0">
                <a:latin typeface="Times" pitchFamily="2" charset="0"/>
              </a:rPr>
              <a:t>, </a:t>
            </a:r>
            <a:r>
              <a:rPr lang="en-US" sz="1400" dirty="0" err="1">
                <a:latin typeface="Times" pitchFamily="2" charset="0"/>
              </a:rPr>
              <a:t>considerând</a:t>
            </a:r>
            <a:r>
              <a:rPr lang="en-US" sz="1400" dirty="0">
                <a:latin typeface="Times" pitchFamily="2" charset="0"/>
              </a:rPr>
              <a:t> </a:t>
            </a:r>
            <a:r>
              <a:rPr lang="en-US" sz="1400" dirty="0" err="1">
                <a:latin typeface="Times" pitchFamily="2" charset="0"/>
              </a:rPr>
              <a:t>că</a:t>
            </a:r>
            <a:r>
              <a:rPr lang="en-US" sz="1400" dirty="0">
                <a:latin typeface="Times" pitchFamily="2" charset="0"/>
              </a:rPr>
              <a:t> nu </a:t>
            </a:r>
            <a:r>
              <a:rPr lang="en-US" sz="1400" dirty="0" err="1">
                <a:latin typeface="Times" pitchFamily="2" charset="0"/>
              </a:rPr>
              <a:t>există</a:t>
            </a:r>
            <a:r>
              <a:rPr lang="en-US" sz="1400" dirty="0">
                <a:latin typeface="Times" pitchFamily="2" charset="0"/>
              </a:rPr>
              <a:t> o </a:t>
            </a:r>
            <a:r>
              <a:rPr lang="en-US" sz="1400" dirty="0" err="1">
                <a:latin typeface="Times" pitchFamily="2" charset="0"/>
              </a:rPr>
              <a:t>legătură</a:t>
            </a:r>
            <a:r>
              <a:rPr lang="en-US" sz="1400" dirty="0">
                <a:latin typeface="Times" pitchFamily="2" charset="0"/>
              </a:rPr>
              <a:t> de </a:t>
            </a:r>
            <a:r>
              <a:rPr lang="en-US" sz="1400" dirty="0" err="1">
                <a:latin typeface="Times" pitchFamily="2" charset="0"/>
              </a:rPr>
              <a:t>cauzalitate</a:t>
            </a:r>
            <a:r>
              <a:rPr lang="en-US" sz="1400" dirty="0">
                <a:latin typeface="Times" pitchFamily="2" charset="0"/>
              </a:rPr>
              <a:t> </a:t>
            </a:r>
            <a:r>
              <a:rPr lang="en-US" sz="1400" dirty="0" err="1">
                <a:latin typeface="Times" pitchFamily="2" charset="0"/>
              </a:rPr>
              <a:t>între</a:t>
            </a:r>
            <a:r>
              <a:rPr lang="en-US" sz="1400" dirty="0">
                <a:latin typeface="Times" pitchFamily="2" charset="0"/>
              </a:rPr>
              <a:t> </a:t>
            </a:r>
            <a:r>
              <a:rPr lang="en-US" sz="1400" dirty="0" err="1">
                <a:latin typeface="Times" pitchFamily="2" charset="0"/>
              </a:rPr>
              <a:t>încălcarea</a:t>
            </a:r>
            <a:r>
              <a:rPr lang="en-US" sz="1400" dirty="0">
                <a:latin typeface="Times" pitchFamily="2" charset="0"/>
              </a:rPr>
              <a:t> </a:t>
            </a:r>
            <a:r>
              <a:rPr lang="en-US" sz="1400" dirty="0" err="1">
                <a:latin typeface="Times" pitchFamily="2" charset="0"/>
              </a:rPr>
              <a:t>constată</a:t>
            </a:r>
            <a:r>
              <a:rPr lang="en-US" sz="1400" dirty="0">
                <a:latin typeface="Times" pitchFamily="2" charset="0"/>
              </a:rPr>
              <a:t> </a:t>
            </a:r>
            <a:r>
              <a:rPr lang="en-US" sz="1400" dirty="0" err="1">
                <a:latin typeface="Times" pitchFamily="2" charset="0"/>
              </a:rPr>
              <a:t>și</a:t>
            </a:r>
            <a:r>
              <a:rPr lang="en-US" sz="1400" dirty="0">
                <a:latin typeface="Times" pitchFamily="2" charset="0"/>
              </a:rPr>
              <a:t> </a:t>
            </a:r>
            <a:r>
              <a:rPr lang="en-US" sz="1400" dirty="0" err="1">
                <a:latin typeface="Times" pitchFamily="2" charset="0"/>
              </a:rPr>
              <a:t>prejudiciul</a:t>
            </a:r>
            <a:r>
              <a:rPr lang="en-US" sz="1400" dirty="0">
                <a:latin typeface="Times" pitchFamily="2" charset="0"/>
              </a:rPr>
              <a:t> material.</a:t>
            </a:r>
          </a:p>
          <a:p>
            <a:pPr algn="just">
              <a:buFont typeface="Wingdings" pitchFamily="2" charset="2"/>
              <a:buChar char="ü"/>
            </a:pPr>
            <a:endParaRPr lang="en-US" sz="1400" dirty="0">
              <a:latin typeface="Times" pitchFamily="2" charset="0"/>
            </a:endParaRPr>
          </a:p>
          <a:p>
            <a:pPr marL="139700" indent="0" algn="just">
              <a:buNone/>
            </a:pPr>
            <a:r>
              <a:rPr lang="en-US" sz="1400" b="1" dirty="0" err="1">
                <a:latin typeface="Times" pitchFamily="2" charset="0"/>
              </a:rPr>
              <a:t>Curtea</a:t>
            </a:r>
            <a:r>
              <a:rPr lang="en-US" sz="1400" b="1" dirty="0">
                <a:latin typeface="Times" pitchFamily="2" charset="0"/>
              </a:rPr>
              <a:t> a </a:t>
            </a:r>
            <a:r>
              <a:rPr lang="en-US" sz="1400" b="1" dirty="0" err="1">
                <a:latin typeface="Times" pitchFamily="2" charset="0"/>
              </a:rPr>
              <a:t>decis</a:t>
            </a:r>
            <a:r>
              <a:rPr lang="en-US" sz="1400" b="1" dirty="0">
                <a:latin typeface="Times" pitchFamily="2" charset="0"/>
              </a:rPr>
              <a:t>, </a:t>
            </a:r>
            <a:r>
              <a:rPr lang="en-US" sz="1400" b="1" dirty="0" err="1">
                <a:latin typeface="Times" pitchFamily="2" charset="0"/>
              </a:rPr>
              <a:t>în</a:t>
            </a:r>
            <a:r>
              <a:rPr lang="en-US" sz="1400" b="1" dirty="0">
                <a:latin typeface="Times" pitchFamily="2" charset="0"/>
              </a:rPr>
              <a:t> </a:t>
            </a:r>
            <a:r>
              <a:rPr lang="en-US" sz="1400" b="1" dirty="0" err="1">
                <a:latin typeface="Times" pitchFamily="2" charset="0"/>
              </a:rPr>
              <a:t>unanimitate</a:t>
            </a:r>
            <a:r>
              <a:rPr lang="en-US" sz="1400" dirty="0">
                <a:latin typeface="Times" pitchFamily="2" charset="0"/>
              </a:rPr>
              <a:t>, </a:t>
            </a:r>
            <a:r>
              <a:rPr lang="en-US" sz="1400" dirty="0" err="1">
                <a:latin typeface="Times" pitchFamily="2" charset="0"/>
              </a:rPr>
              <a:t>următoarele</a:t>
            </a:r>
            <a:r>
              <a:rPr lang="en-US" sz="1400" dirty="0">
                <a:latin typeface="Times" pitchFamily="2" charset="0"/>
              </a:rPr>
              <a:t>:</a:t>
            </a:r>
          </a:p>
          <a:p>
            <a:pPr marL="139700" indent="0" algn="just">
              <a:buNone/>
            </a:pPr>
            <a:r>
              <a:rPr lang="en-US" sz="1400" dirty="0">
                <a:latin typeface="Times" pitchFamily="2" charset="0"/>
              </a:rPr>
              <a:t>1. </a:t>
            </a:r>
            <a:r>
              <a:rPr lang="en-US" sz="1400" dirty="0" err="1">
                <a:latin typeface="Times" pitchFamily="2" charset="0"/>
              </a:rPr>
              <a:t>Admite</a:t>
            </a:r>
            <a:r>
              <a:rPr lang="en-US" sz="1400" dirty="0">
                <a:latin typeface="Times" pitchFamily="2" charset="0"/>
              </a:rPr>
              <a:t> </a:t>
            </a:r>
            <a:r>
              <a:rPr lang="en-US" sz="1400" dirty="0" err="1">
                <a:latin typeface="Times" pitchFamily="2" charset="0"/>
              </a:rPr>
              <a:t>cererea</a:t>
            </a:r>
            <a:r>
              <a:rPr lang="en-US" sz="1400" dirty="0">
                <a:latin typeface="Times" pitchFamily="2" charset="0"/>
              </a:rPr>
              <a:t> </a:t>
            </a:r>
            <a:r>
              <a:rPr lang="en-US" sz="1400" dirty="0" err="1">
                <a:latin typeface="Times" pitchFamily="2" charset="0"/>
              </a:rPr>
              <a:t>reclamantei</a:t>
            </a:r>
            <a:r>
              <a:rPr lang="en-US" sz="1400" dirty="0">
                <a:latin typeface="Times" pitchFamily="2" charset="0"/>
              </a:rPr>
              <a:t>;</a:t>
            </a:r>
          </a:p>
          <a:p>
            <a:pPr marL="139700" indent="0" algn="just">
              <a:buNone/>
            </a:pPr>
            <a:r>
              <a:rPr lang="en-US" sz="1400" dirty="0">
                <a:latin typeface="Times" pitchFamily="2" charset="0"/>
              </a:rPr>
              <a:t>2. </a:t>
            </a:r>
            <a:r>
              <a:rPr lang="en-US" sz="1400" dirty="0" err="1">
                <a:latin typeface="Times" pitchFamily="2" charset="0"/>
              </a:rPr>
              <a:t>Constată</a:t>
            </a:r>
            <a:r>
              <a:rPr lang="en-US" sz="1400" dirty="0">
                <a:latin typeface="Times" pitchFamily="2" charset="0"/>
              </a:rPr>
              <a:t> </a:t>
            </a:r>
            <a:r>
              <a:rPr lang="en-US" sz="1400" dirty="0" err="1">
                <a:latin typeface="Times" pitchFamily="2" charset="0"/>
              </a:rPr>
              <a:t>încălcarea</a:t>
            </a:r>
            <a:r>
              <a:rPr lang="en-US" sz="1400" dirty="0">
                <a:latin typeface="Times" pitchFamily="2" charset="0"/>
              </a:rPr>
              <a:t> </a:t>
            </a:r>
            <a:r>
              <a:rPr lang="en-US" sz="1400" dirty="0" err="1">
                <a:latin typeface="Times" pitchFamily="2" charset="0"/>
              </a:rPr>
              <a:t>articolului</a:t>
            </a:r>
            <a:r>
              <a:rPr lang="en-US" sz="1400" dirty="0">
                <a:latin typeface="Times" pitchFamily="2" charset="0"/>
              </a:rPr>
              <a:t> 2 din </a:t>
            </a:r>
            <a:r>
              <a:rPr lang="en-US" sz="1400" dirty="0" err="1">
                <a:latin typeface="Times" pitchFamily="2" charset="0"/>
              </a:rPr>
              <a:t>Convenție</a:t>
            </a:r>
            <a:r>
              <a:rPr lang="en-US" sz="1400" dirty="0">
                <a:latin typeface="Times" pitchFamily="2" charset="0"/>
              </a:rPr>
              <a:t>;</a:t>
            </a:r>
          </a:p>
          <a:p>
            <a:pPr marL="139700" indent="0" algn="just">
              <a:buNone/>
            </a:pPr>
            <a:r>
              <a:rPr lang="en-US" sz="1400" dirty="0">
                <a:latin typeface="Times" pitchFamily="2" charset="0"/>
              </a:rPr>
              <a:t>3. </a:t>
            </a:r>
            <a:r>
              <a:rPr lang="en-US" sz="1400" dirty="0" err="1">
                <a:latin typeface="Times" pitchFamily="2" charset="0"/>
              </a:rPr>
              <a:t>Stabilește</a:t>
            </a:r>
            <a:r>
              <a:rPr lang="en-US" sz="1400" dirty="0">
                <a:latin typeface="Times" pitchFamily="2" charset="0"/>
              </a:rPr>
              <a:t> ca </a:t>
            </a:r>
            <a:r>
              <a:rPr lang="en-US" sz="1400" dirty="0" err="1">
                <a:latin typeface="Times" pitchFamily="2" charset="0"/>
              </a:rPr>
              <a:t>statul</a:t>
            </a:r>
            <a:r>
              <a:rPr lang="en-US" sz="1400" dirty="0">
                <a:latin typeface="Times" pitchFamily="2" charset="0"/>
              </a:rPr>
              <a:t> </a:t>
            </a:r>
            <a:r>
              <a:rPr lang="en-US" sz="1400" dirty="0" err="1">
                <a:latin typeface="Times" pitchFamily="2" charset="0"/>
              </a:rPr>
              <a:t>pârât</a:t>
            </a:r>
            <a:r>
              <a:rPr lang="en-US" sz="1400" dirty="0">
                <a:latin typeface="Times" pitchFamily="2" charset="0"/>
              </a:rPr>
              <a:t> </a:t>
            </a:r>
            <a:r>
              <a:rPr lang="en-US" sz="1400" dirty="0" err="1">
                <a:latin typeface="Times" pitchFamily="2" charset="0"/>
              </a:rPr>
              <a:t>să</a:t>
            </a:r>
            <a:r>
              <a:rPr lang="en-US" sz="1400" dirty="0">
                <a:latin typeface="Times" pitchFamily="2" charset="0"/>
              </a:rPr>
              <a:t> </a:t>
            </a:r>
            <a:r>
              <a:rPr lang="en-US" sz="1400" dirty="0" err="1">
                <a:latin typeface="Times" pitchFamily="2" charset="0"/>
              </a:rPr>
              <a:t>plătească</a:t>
            </a:r>
            <a:r>
              <a:rPr lang="en-US" sz="1400" dirty="0">
                <a:latin typeface="Times" pitchFamily="2" charset="0"/>
              </a:rPr>
              <a:t> </a:t>
            </a:r>
            <a:r>
              <a:rPr lang="en-US" sz="1400" dirty="0" err="1">
                <a:latin typeface="Times" pitchFamily="2" charset="0"/>
              </a:rPr>
              <a:t>reclamantei</a:t>
            </a:r>
            <a:r>
              <a:rPr lang="en-US" sz="1400" dirty="0">
                <a:latin typeface="Times" pitchFamily="2" charset="0"/>
              </a:rPr>
              <a:t> 20.000 EUR </a:t>
            </a:r>
            <a:r>
              <a:rPr lang="en-US" sz="1400" dirty="0" err="1">
                <a:latin typeface="Times" pitchFamily="2" charset="0"/>
              </a:rPr>
              <a:t>pentru</a:t>
            </a:r>
            <a:r>
              <a:rPr lang="en-US" sz="1400" dirty="0">
                <a:latin typeface="Times" pitchFamily="2" charset="0"/>
              </a:rPr>
              <a:t> </a:t>
            </a:r>
            <a:r>
              <a:rPr lang="en-US" sz="1400" dirty="0" err="1">
                <a:latin typeface="Times" pitchFamily="2" charset="0"/>
              </a:rPr>
              <a:t>prejudiciul</a:t>
            </a:r>
            <a:r>
              <a:rPr lang="en-US" sz="1400" dirty="0">
                <a:latin typeface="Times" pitchFamily="2" charset="0"/>
              </a:rPr>
              <a:t> moral, </a:t>
            </a:r>
            <a:r>
              <a:rPr lang="en-US" sz="1400" dirty="0" err="1">
                <a:latin typeface="Times" pitchFamily="2" charset="0"/>
              </a:rPr>
              <a:t>în</a:t>
            </a:r>
            <a:r>
              <a:rPr lang="en-US" sz="1400" dirty="0">
                <a:latin typeface="Times" pitchFamily="2" charset="0"/>
              </a:rPr>
              <a:t> termen de </a:t>
            </a:r>
            <a:r>
              <a:rPr lang="en-US" sz="1400" dirty="0" err="1">
                <a:latin typeface="Times" pitchFamily="2" charset="0"/>
              </a:rPr>
              <a:t>trei</a:t>
            </a:r>
            <a:r>
              <a:rPr lang="en-US" sz="1400" dirty="0">
                <a:latin typeface="Times" pitchFamily="2" charset="0"/>
              </a:rPr>
              <a:t> </a:t>
            </a:r>
            <a:r>
              <a:rPr lang="en-US" sz="1400" dirty="0" err="1">
                <a:latin typeface="Times" pitchFamily="2" charset="0"/>
              </a:rPr>
              <a:t>luni</a:t>
            </a:r>
            <a:r>
              <a:rPr lang="en-US" sz="1400" dirty="0">
                <a:latin typeface="Times" pitchFamily="2" charset="0"/>
              </a:rPr>
              <a:t> de la </a:t>
            </a:r>
            <a:r>
              <a:rPr lang="en-US" sz="1400" dirty="0" err="1">
                <a:latin typeface="Times" pitchFamily="2" charset="0"/>
              </a:rPr>
              <a:t>pronunțarea</a:t>
            </a:r>
            <a:r>
              <a:rPr lang="en-US" sz="1400" dirty="0">
                <a:latin typeface="Times" pitchFamily="2" charset="0"/>
              </a:rPr>
              <a:t> </a:t>
            </a:r>
            <a:r>
              <a:rPr lang="en-US" sz="1400" dirty="0" err="1">
                <a:latin typeface="Times" pitchFamily="2" charset="0"/>
              </a:rPr>
              <a:t>definitivă</a:t>
            </a:r>
            <a:r>
              <a:rPr lang="en-US" sz="1400" dirty="0">
                <a:latin typeface="Times" pitchFamily="2" charset="0"/>
              </a:rPr>
              <a:t> a </a:t>
            </a:r>
            <a:r>
              <a:rPr lang="en-US" sz="1400" dirty="0" err="1">
                <a:latin typeface="Times" pitchFamily="2" charset="0"/>
              </a:rPr>
              <a:t>hotărârii</a:t>
            </a:r>
            <a:r>
              <a:rPr lang="en-US" sz="1400" dirty="0">
                <a:latin typeface="Times" pitchFamily="2" charset="0"/>
              </a:rPr>
              <a:t>. </a:t>
            </a:r>
            <a:r>
              <a:rPr lang="en-US" sz="1400" dirty="0" err="1">
                <a:latin typeface="Times" pitchFamily="2" charset="0"/>
              </a:rPr>
              <a:t>După</a:t>
            </a:r>
            <a:r>
              <a:rPr lang="en-US" sz="1400" dirty="0">
                <a:latin typeface="Times" pitchFamily="2" charset="0"/>
              </a:rPr>
              <a:t> </a:t>
            </a:r>
            <a:r>
              <a:rPr lang="en-US" sz="1400" dirty="0" err="1">
                <a:latin typeface="Times" pitchFamily="2" charset="0"/>
              </a:rPr>
              <a:t>acest</a:t>
            </a:r>
            <a:r>
              <a:rPr lang="en-US" sz="1400" dirty="0">
                <a:latin typeface="Times" pitchFamily="2" charset="0"/>
              </a:rPr>
              <a:t> termen, </a:t>
            </a:r>
            <a:r>
              <a:rPr lang="en-US" sz="1400" dirty="0" err="1">
                <a:latin typeface="Times" pitchFamily="2" charset="0"/>
              </a:rPr>
              <a:t>suma</a:t>
            </a:r>
            <a:r>
              <a:rPr lang="en-US" sz="1400" dirty="0">
                <a:latin typeface="Times" pitchFamily="2" charset="0"/>
              </a:rPr>
              <a:t> </a:t>
            </a:r>
            <a:r>
              <a:rPr lang="en-US" sz="1400" dirty="0" err="1">
                <a:latin typeface="Times" pitchFamily="2" charset="0"/>
              </a:rPr>
              <a:t>va</a:t>
            </a:r>
            <a:r>
              <a:rPr lang="en-US" sz="1400" dirty="0">
                <a:latin typeface="Times" pitchFamily="2" charset="0"/>
              </a:rPr>
              <a:t> fi </a:t>
            </a:r>
            <a:r>
              <a:rPr lang="en-US" sz="1400" dirty="0" err="1">
                <a:latin typeface="Times" pitchFamily="2" charset="0"/>
              </a:rPr>
              <a:t>majorată</a:t>
            </a:r>
            <a:r>
              <a:rPr lang="en-US" sz="1400" dirty="0">
                <a:latin typeface="Times" pitchFamily="2" charset="0"/>
              </a:rPr>
              <a:t> cu </a:t>
            </a:r>
            <a:r>
              <a:rPr lang="en-US" sz="1400" dirty="0" err="1">
                <a:latin typeface="Times" pitchFamily="2" charset="0"/>
              </a:rPr>
              <a:t>dobânda</a:t>
            </a:r>
            <a:r>
              <a:rPr lang="en-US" sz="1400" dirty="0">
                <a:latin typeface="Times" pitchFamily="2" charset="0"/>
              </a:rPr>
              <a:t> </a:t>
            </a:r>
            <a:r>
              <a:rPr lang="en-US" sz="1400" dirty="0" err="1">
                <a:latin typeface="Times" pitchFamily="2" charset="0"/>
              </a:rPr>
              <a:t>simplă</a:t>
            </a:r>
            <a:r>
              <a:rPr lang="en-US" sz="1400" dirty="0">
                <a:latin typeface="Times" pitchFamily="2" charset="0"/>
              </a:rPr>
              <a:t> </a:t>
            </a:r>
            <a:r>
              <a:rPr lang="en-US" sz="1400" dirty="0" err="1">
                <a:latin typeface="Times" pitchFamily="2" charset="0"/>
              </a:rPr>
              <a:t>aplicabilă</a:t>
            </a:r>
            <a:r>
              <a:rPr lang="en-US" sz="1400" dirty="0">
                <a:latin typeface="Times" pitchFamily="2" charset="0"/>
              </a:rPr>
              <a:t> a </a:t>
            </a:r>
            <a:r>
              <a:rPr lang="en-US" sz="1400" dirty="0" err="1">
                <a:latin typeface="Times" pitchFamily="2" charset="0"/>
              </a:rPr>
              <a:t>Băncii</a:t>
            </a:r>
            <a:r>
              <a:rPr lang="en-US" sz="1400" dirty="0">
                <a:latin typeface="Times" pitchFamily="2" charset="0"/>
              </a:rPr>
              <a:t> Centrale </a:t>
            </a:r>
            <a:r>
              <a:rPr lang="en-US" sz="1400" dirty="0" err="1">
                <a:latin typeface="Times" pitchFamily="2" charset="0"/>
              </a:rPr>
              <a:t>Europene</a:t>
            </a:r>
            <a:r>
              <a:rPr lang="en-US" sz="1400" dirty="0">
                <a:latin typeface="Times" pitchFamily="2" charset="0"/>
              </a:rPr>
              <a:t>, plus </a:t>
            </a:r>
            <a:r>
              <a:rPr lang="en-US" sz="1400" dirty="0" err="1">
                <a:latin typeface="Times" pitchFamily="2" charset="0"/>
              </a:rPr>
              <a:t>trei</a:t>
            </a:r>
            <a:r>
              <a:rPr lang="en-US" sz="1400" dirty="0">
                <a:latin typeface="Times" pitchFamily="2" charset="0"/>
              </a:rPr>
              <a:t> </a:t>
            </a:r>
            <a:r>
              <a:rPr lang="en-US" sz="1400" dirty="0" err="1">
                <a:latin typeface="Times" pitchFamily="2" charset="0"/>
              </a:rPr>
              <a:t>puncte</a:t>
            </a:r>
            <a:r>
              <a:rPr lang="en-US" sz="1400" dirty="0">
                <a:latin typeface="Times" pitchFamily="2" charset="0"/>
              </a:rPr>
              <a:t> </a:t>
            </a:r>
            <a:r>
              <a:rPr lang="en-US" sz="1400" dirty="0" err="1">
                <a:latin typeface="Times" pitchFamily="2" charset="0"/>
              </a:rPr>
              <a:t>procentuale</a:t>
            </a:r>
            <a:r>
              <a:rPr lang="en-US" sz="1400" dirty="0">
                <a:latin typeface="Times" pitchFamily="2" charset="0"/>
              </a:rPr>
              <a:t>;</a:t>
            </a:r>
          </a:p>
          <a:p>
            <a:pPr marL="139700" indent="0" algn="just">
              <a:buNone/>
            </a:pPr>
            <a:r>
              <a:rPr lang="en-US" sz="1400" dirty="0">
                <a:latin typeface="Times" pitchFamily="2" charset="0"/>
              </a:rPr>
              <a:t>4. </a:t>
            </a:r>
            <a:r>
              <a:rPr lang="en-US" sz="1400" dirty="0" err="1">
                <a:latin typeface="Times" pitchFamily="2" charset="0"/>
              </a:rPr>
              <a:t>Respinge</a:t>
            </a:r>
            <a:r>
              <a:rPr lang="en-US" sz="1400" dirty="0">
                <a:latin typeface="Times" pitchFamily="2" charset="0"/>
              </a:rPr>
              <a:t> </a:t>
            </a:r>
            <a:r>
              <a:rPr lang="en-US" sz="1400" dirty="0" err="1">
                <a:latin typeface="Times" pitchFamily="2" charset="0"/>
              </a:rPr>
              <a:t>cererea</a:t>
            </a:r>
            <a:r>
              <a:rPr lang="en-US" sz="1400" dirty="0">
                <a:latin typeface="Times" pitchFamily="2" charset="0"/>
              </a:rPr>
              <a:t> </a:t>
            </a:r>
            <a:r>
              <a:rPr lang="en-US" sz="1400" dirty="0" err="1">
                <a:latin typeface="Times" pitchFamily="2" charset="0"/>
              </a:rPr>
              <a:t>pentru</a:t>
            </a:r>
            <a:r>
              <a:rPr lang="en-US" sz="1400" dirty="0">
                <a:latin typeface="Times" pitchFamily="2" charset="0"/>
              </a:rPr>
              <a:t> </a:t>
            </a:r>
            <a:r>
              <a:rPr lang="en-US" sz="1400" dirty="0" err="1">
                <a:latin typeface="Times" pitchFamily="2" charset="0"/>
              </a:rPr>
              <a:t>satisfacție</a:t>
            </a:r>
            <a:r>
              <a:rPr lang="en-US" sz="1400" dirty="0">
                <a:latin typeface="Times" pitchFamily="2" charset="0"/>
              </a:rPr>
              <a:t> </a:t>
            </a:r>
            <a:r>
              <a:rPr lang="en-US" sz="1400" dirty="0" err="1">
                <a:latin typeface="Times" pitchFamily="2" charset="0"/>
              </a:rPr>
              <a:t>echitabilă</a:t>
            </a:r>
            <a:r>
              <a:rPr lang="en-US" sz="1400" dirty="0">
                <a:latin typeface="Times" pitchFamily="2" charset="0"/>
              </a:rPr>
              <a:t> </a:t>
            </a:r>
            <a:r>
              <a:rPr lang="en-US" sz="1400" dirty="0" err="1">
                <a:latin typeface="Times" pitchFamily="2" charset="0"/>
              </a:rPr>
              <a:t>pentru</a:t>
            </a:r>
            <a:r>
              <a:rPr lang="en-US" sz="1400" dirty="0">
                <a:latin typeface="Times" pitchFamily="2" charset="0"/>
              </a:rPr>
              <a:t> </a:t>
            </a:r>
            <a:r>
              <a:rPr lang="en-US" sz="1400" dirty="0" err="1">
                <a:latin typeface="Times" pitchFamily="2" charset="0"/>
              </a:rPr>
              <a:t>restul</a:t>
            </a:r>
            <a:r>
              <a:rPr lang="en-US" sz="1400" dirty="0">
                <a:latin typeface="Times" pitchFamily="2" charset="0"/>
              </a:rPr>
              <a:t>.</a:t>
            </a:r>
          </a:p>
          <a:p>
            <a:pPr marL="139700" indent="0" algn="just">
              <a:buNone/>
            </a:pPr>
            <a:endParaRPr lang="en-US" sz="1400" dirty="0">
              <a:latin typeface="Times" pitchFamily="2" charset="0"/>
            </a:endParaRPr>
          </a:p>
          <a:p>
            <a:pPr marL="139700" indent="0" algn="just">
              <a:buNone/>
            </a:pPr>
            <a:r>
              <a:rPr lang="en-US" sz="1400" u="sng" dirty="0" err="1">
                <a:latin typeface="Times" pitchFamily="2" charset="0"/>
              </a:rPr>
              <a:t>Hotărârea</a:t>
            </a:r>
            <a:r>
              <a:rPr lang="en-US" sz="1400" u="sng" dirty="0">
                <a:latin typeface="Times" pitchFamily="2" charset="0"/>
              </a:rPr>
              <a:t> a </a:t>
            </a:r>
            <a:r>
              <a:rPr lang="en-US" sz="1400" u="sng" dirty="0" err="1">
                <a:latin typeface="Times" pitchFamily="2" charset="0"/>
              </a:rPr>
              <a:t>fost</a:t>
            </a:r>
            <a:r>
              <a:rPr lang="en-US" sz="1400" u="sng" dirty="0">
                <a:latin typeface="Times" pitchFamily="2" charset="0"/>
              </a:rPr>
              <a:t> </a:t>
            </a:r>
            <a:r>
              <a:rPr lang="en-US" sz="1400" u="sng" dirty="0" err="1">
                <a:latin typeface="Times" pitchFamily="2" charset="0"/>
              </a:rPr>
              <a:t>comunicată</a:t>
            </a:r>
            <a:r>
              <a:rPr lang="en-US" sz="1400" u="sng" dirty="0">
                <a:latin typeface="Times" pitchFamily="2" charset="0"/>
              </a:rPr>
              <a:t> </a:t>
            </a:r>
            <a:r>
              <a:rPr lang="en-US" sz="1400" u="sng" dirty="0" err="1">
                <a:latin typeface="Times" pitchFamily="2" charset="0"/>
              </a:rPr>
              <a:t>în</a:t>
            </a:r>
            <a:r>
              <a:rPr lang="en-US" sz="1400" u="sng" dirty="0">
                <a:latin typeface="Times" pitchFamily="2" charset="0"/>
              </a:rPr>
              <a:t> </a:t>
            </a:r>
            <a:r>
              <a:rPr lang="en-US" sz="1400" u="sng" dirty="0" err="1">
                <a:latin typeface="Times" pitchFamily="2" charset="0"/>
              </a:rPr>
              <a:t>scris</a:t>
            </a:r>
            <a:r>
              <a:rPr lang="en-US" sz="1400" u="sng" dirty="0">
                <a:latin typeface="Times" pitchFamily="2" charset="0"/>
              </a:rPr>
              <a:t> pe 5 </a:t>
            </a:r>
            <a:r>
              <a:rPr lang="en-US" sz="1400" u="sng" dirty="0" err="1">
                <a:latin typeface="Times" pitchFamily="2" charset="0"/>
              </a:rPr>
              <a:t>noiembrie</a:t>
            </a:r>
            <a:r>
              <a:rPr lang="en-US" sz="1400" u="sng" dirty="0">
                <a:latin typeface="Times" pitchFamily="2" charset="0"/>
              </a:rPr>
              <a:t> 2024.</a:t>
            </a:r>
            <a:endParaRPr lang="x-none" sz="1400" u="sng" dirty="0">
              <a:latin typeface="Times" pitchFamily="2" charset="0"/>
            </a:endParaRPr>
          </a:p>
        </p:txBody>
      </p:sp>
      <p:grpSp>
        <p:nvGrpSpPr>
          <p:cNvPr id="4" name="Google Shape;733;p68">
            <a:extLst>
              <a:ext uri="{FF2B5EF4-FFF2-40B4-BE49-F238E27FC236}">
                <a16:creationId xmlns:a16="http://schemas.microsoft.com/office/drawing/2014/main" xmlns="" id="{1963F53B-03CF-F829-E85E-9BAE0CCAD2D5}"/>
              </a:ext>
            </a:extLst>
          </p:cNvPr>
          <p:cNvGrpSpPr/>
          <p:nvPr/>
        </p:nvGrpSpPr>
        <p:grpSpPr>
          <a:xfrm>
            <a:off x="3721876" y="291905"/>
            <a:ext cx="351896" cy="351901"/>
            <a:chOff x="10303541" y="5035812"/>
            <a:chExt cx="596332" cy="596341"/>
          </a:xfrm>
        </p:grpSpPr>
        <p:sp>
          <p:nvSpPr>
            <p:cNvPr id="5" name="Google Shape;734;p68">
              <a:extLst>
                <a:ext uri="{FF2B5EF4-FFF2-40B4-BE49-F238E27FC236}">
                  <a16:creationId xmlns:a16="http://schemas.microsoft.com/office/drawing/2014/main" xmlns="" id="{D69BE11E-C1AC-7E22-F0EF-098B89D2F145}"/>
                </a:ext>
              </a:extLst>
            </p:cNvPr>
            <p:cNvSpPr/>
            <p:nvPr/>
          </p:nvSpPr>
          <p:spPr>
            <a:xfrm>
              <a:off x="10303541" y="5106863"/>
              <a:ext cx="227165" cy="349420"/>
            </a:xfrm>
            <a:custGeom>
              <a:avLst/>
              <a:gdLst/>
              <a:ahLst/>
              <a:cxnLst/>
              <a:rect l="l" t="t" r="r" b="b"/>
              <a:pathLst>
                <a:path w="227165" h="349420" extrusionOk="0">
                  <a:moveTo>
                    <a:pt x="199519" y="69888"/>
                  </a:moveTo>
                  <a:lnTo>
                    <a:pt x="227166" y="69888"/>
                  </a:lnTo>
                  <a:lnTo>
                    <a:pt x="227166" y="0"/>
                  </a:lnTo>
                  <a:lnTo>
                    <a:pt x="183000" y="0"/>
                  </a:lnTo>
                  <a:cubicBezTo>
                    <a:pt x="172129" y="0"/>
                    <a:pt x="161345" y="2559"/>
                    <a:pt x="151758" y="7387"/>
                  </a:cubicBezTo>
                  <a:lnTo>
                    <a:pt x="103997" y="31242"/>
                  </a:lnTo>
                  <a:cubicBezTo>
                    <a:pt x="99203" y="33664"/>
                    <a:pt x="93725" y="34948"/>
                    <a:pt x="88333" y="34948"/>
                  </a:cubicBezTo>
                  <a:lnTo>
                    <a:pt x="34922" y="34948"/>
                  </a:lnTo>
                  <a:cubicBezTo>
                    <a:pt x="15664" y="34948"/>
                    <a:pt x="0" y="50629"/>
                    <a:pt x="0" y="69888"/>
                  </a:cubicBezTo>
                  <a:cubicBezTo>
                    <a:pt x="0" y="89146"/>
                    <a:pt x="15664" y="104827"/>
                    <a:pt x="34922" y="104827"/>
                  </a:cubicBezTo>
                  <a:lnTo>
                    <a:pt x="73354" y="104827"/>
                  </a:lnTo>
                  <a:lnTo>
                    <a:pt x="2653" y="217862"/>
                  </a:lnTo>
                  <a:cubicBezTo>
                    <a:pt x="1797" y="219318"/>
                    <a:pt x="85" y="224282"/>
                    <a:pt x="85" y="226867"/>
                  </a:cubicBezTo>
                  <a:cubicBezTo>
                    <a:pt x="85" y="226961"/>
                    <a:pt x="0" y="227038"/>
                    <a:pt x="0" y="227124"/>
                  </a:cubicBezTo>
                  <a:lnTo>
                    <a:pt x="0" y="244593"/>
                  </a:lnTo>
                  <a:cubicBezTo>
                    <a:pt x="0" y="302395"/>
                    <a:pt x="47077" y="349421"/>
                    <a:pt x="104853" y="349421"/>
                  </a:cubicBezTo>
                  <a:cubicBezTo>
                    <a:pt x="162628" y="349421"/>
                    <a:pt x="209705" y="302395"/>
                    <a:pt x="209705" y="244593"/>
                  </a:cubicBezTo>
                  <a:lnTo>
                    <a:pt x="209705" y="227124"/>
                  </a:lnTo>
                  <a:cubicBezTo>
                    <a:pt x="209705" y="224547"/>
                    <a:pt x="207907" y="219352"/>
                    <a:pt x="206966" y="217862"/>
                  </a:cubicBezTo>
                  <a:lnTo>
                    <a:pt x="130787" y="95960"/>
                  </a:lnTo>
                  <a:lnTo>
                    <a:pt x="168192" y="77292"/>
                  </a:lnTo>
                  <a:cubicBezTo>
                    <a:pt x="177864" y="72447"/>
                    <a:pt x="188649" y="69888"/>
                    <a:pt x="199434" y="69888"/>
                  </a:cubicBezTo>
                  <a:close/>
                  <a:moveTo>
                    <a:pt x="160660" y="209654"/>
                  </a:moveTo>
                  <a:lnTo>
                    <a:pt x="49045" y="209654"/>
                  </a:lnTo>
                  <a:lnTo>
                    <a:pt x="104853" y="120320"/>
                  </a:lnTo>
                  <a:lnTo>
                    <a:pt x="160660"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735;p68">
              <a:extLst>
                <a:ext uri="{FF2B5EF4-FFF2-40B4-BE49-F238E27FC236}">
                  <a16:creationId xmlns:a16="http://schemas.microsoft.com/office/drawing/2014/main" xmlns="" id="{FC69DAE6-D82E-8EFD-4F66-E7919B8C1577}"/>
                </a:ext>
              </a:extLst>
            </p:cNvPr>
            <p:cNvSpPr/>
            <p:nvPr/>
          </p:nvSpPr>
          <p:spPr>
            <a:xfrm>
              <a:off x="10443315" y="5562274"/>
              <a:ext cx="316868" cy="69879"/>
            </a:xfrm>
            <a:custGeom>
              <a:avLst/>
              <a:gdLst/>
              <a:ahLst/>
              <a:cxnLst/>
              <a:rect l="l" t="t" r="r" b="b"/>
              <a:pathLst>
                <a:path w="316868" h="69879" extrusionOk="0">
                  <a:moveTo>
                    <a:pt x="281861" y="0"/>
                  </a:moveTo>
                  <a:lnTo>
                    <a:pt x="34922" y="0"/>
                  </a:lnTo>
                  <a:cubicBezTo>
                    <a:pt x="15664" y="0"/>
                    <a:pt x="0" y="15647"/>
                    <a:pt x="0" y="34940"/>
                  </a:cubicBezTo>
                  <a:lnTo>
                    <a:pt x="0" y="52409"/>
                  </a:lnTo>
                  <a:cubicBezTo>
                    <a:pt x="0" y="62056"/>
                    <a:pt x="7875" y="69879"/>
                    <a:pt x="17461" y="69879"/>
                  </a:cubicBezTo>
                  <a:lnTo>
                    <a:pt x="299407" y="69879"/>
                  </a:lnTo>
                  <a:cubicBezTo>
                    <a:pt x="308994" y="69879"/>
                    <a:pt x="316869" y="62056"/>
                    <a:pt x="316869" y="52409"/>
                  </a:cubicBezTo>
                  <a:lnTo>
                    <a:pt x="316869" y="34940"/>
                  </a:lnTo>
                  <a:cubicBezTo>
                    <a:pt x="316869" y="15638"/>
                    <a:pt x="301205" y="0"/>
                    <a:pt x="28186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36;p68">
              <a:extLst>
                <a:ext uri="{FF2B5EF4-FFF2-40B4-BE49-F238E27FC236}">
                  <a16:creationId xmlns:a16="http://schemas.microsoft.com/office/drawing/2014/main" xmlns="" id="{73FECC21-9D44-BADE-D797-02A2B0840359}"/>
                </a:ext>
              </a:extLst>
            </p:cNvPr>
            <p:cNvSpPr/>
            <p:nvPr/>
          </p:nvSpPr>
          <p:spPr>
            <a:xfrm>
              <a:off x="10672792" y="5106863"/>
              <a:ext cx="227081" cy="349420"/>
            </a:xfrm>
            <a:custGeom>
              <a:avLst/>
              <a:gdLst/>
              <a:ahLst/>
              <a:cxnLst/>
              <a:rect l="l" t="t" r="r" b="b"/>
              <a:pathLst>
                <a:path w="227081" h="349420" extrusionOk="0">
                  <a:moveTo>
                    <a:pt x="153812" y="104827"/>
                  </a:moveTo>
                  <a:lnTo>
                    <a:pt x="192158" y="104827"/>
                  </a:lnTo>
                  <a:cubicBezTo>
                    <a:pt x="211417" y="104827"/>
                    <a:pt x="227081" y="89146"/>
                    <a:pt x="227081" y="69888"/>
                  </a:cubicBezTo>
                  <a:cubicBezTo>
                    <a:pt x="227081" y="50629"/>
                    <a:pt x="211417" y="34948"/>
                    <a:pt x="192158" y="34948"/>
                  </a:cubicBezTo>
                  <a:lnTo>
                    <a:pt x="138748" y="34948"/>
                  </a:lnTo>
                  <a:cubicBezTo>
                    <a:pt x="133441" y="34948"/>
                    <a:pt x="128049" y="33681"/>
                    <a:pt x="123170" y="31259"/>
                  </a:cubicBezTo>
                  <a:lnTo>
                    <a:pt x="82770" y="11076"/>
                  </a:lnTo>
                  <a:cubicBezTo>
                    <a:pt x="68305" y="3826"/>
                    <a:pt x="52127" y="0"/>
                    <a:pt x="35864" y="0"/>
                  </a:cubicBezTo>
                  <a:lnTo>
                    <a:pt x="0" y="0"/>
                  </a:lnTo>
                  <a:lnTo>
                    <a:pt x="0" y="69888"/>
                  </a:lnTo>
                  <a:lnTo>
                    <a:pt x="19430" y="69888"/>
                  </a:lnTo>
                  <a:cubicBezTo>
                    <a:pt x="35608" y="69888"/>
                    <a:pt x="51784" y="73705"/>
                    <a:pt x="66335" y="80964"/>
                  </a:cubicBezTo>
                  <a:lnTo>
                    <a:pt x="96293" y="95968"/>
                  </a:lnTo>
                  <a:lnTo>
                    <a:pt x="20115" y="217862"/>
                  </a:lnTo>
                  <a:cubicBezTo>
                    <a:pt x="19173" y="219360"/>
                    <a:pt x="17461" y="224607"/>
                    <a:pt x="17461" y="227124"/>
                  </a:cubicBezTo>
                  <a:lnTo>
                    <a:pt x="17461" y="244593"/>
                  </a:lnTo>
                  <a:cubicBezTo>
                    <a:pt x="17461" y="302395"/>
                    <a:pt x="64453" y="349421"/>
                    <a:pt x="122314" y="349421"/>
                  </a:cubicBezTo>
                  <a:cubicBezTo>
                    <a:pt x="180090" y="349421"/>
                    <a:pt x="227081" y="302395"/>
                    <a:pt x="227081" y="244593"/>
                  </a:cubicBezTo>
                  <a:lnTo>
                    <a:pt x="227081" y="227124"/>
                  </a:lnTo>
                  <a:cubicBezTo>
                    <a:pt x="227081" y="224701"/>
                    <a:pt x="225455" y="219386"/>
                    <a:pt x="224427" y="217862"/>
                  </a:cubicBezTo>
                  <a:lnTo>
                    <a:pt x="153812" y="104827"/>
                  </a:lnTo>
                  <a:close/>
                  <a:moveTo>
                    <a:pt x="66507" y="209654"/>
                  </a:moveTo>
                  <a:lnTo>
                    <a:pt x="122314" y="120320"/>
                  </a:lnTo>
                  <a:lnTo>
                    <a:pt x="178121" y="209654"/>
                  </a:lnTo>
                  <a:lnTo>
                    <a:pt x="66507"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737;p68">
              <a:extLst>
                <a:ext uri="{FF2B5EF4-FFF2-40B4-BE49-F238E27FC236}">
                  <a16:creationId xmlns:a16="http://schemas.microsoft.com/office/drawing/2014/main" xmlns="" id="{0E74E58D-23BB-E397-DB18-3FF536859A0D}"/>
                </a:ext>
              </a:extLst>
            </p:cNvPr>
            <p:cNvSpPr/>
            <p:nvPr/>
          </p:nvSpPr>
          <p:spPr>
            <a:xfrm>
              <a:off x="10566827" y="5035812"/>
              <a:ext cx="69845" cy="491514"/>
            </a:xfrm>
            <a:custGeom>
              <a:avLst/>
              <a:gdLst/>
              <a:ahLst/>
              <a:cxnLst/>
              <a:rect l="l" t="t" r="r" b="b"/>
              <a:pathLst>
                <a:path w="69845" h="491514" extrusionOk="0">
                  <a:moveTo>
                    <a:pt x="34922" y="0"/>
                  </a:moveTo>
                  <a:cubicBezTo>
                    <a:pt x="15578" y="0"/>
                    <a:pt x="0" y="15646"/>
                    <a:pt x="0" y="34939"/>
                  </a:cubicBezTo>
                  <a:lnTo>
                    <a:pt x="0" y="491515"/>
                  </a:lnTo>
                  <a:lnTo>
                    <a:pt x="69845" y="491515"/>
                  </a:lnTo>
                  <a:lnTo>
                    <a:pt x="69845" y="34939"/>
                  </a:lnTo>
                  <a:cubicBezTo>
                    <a:pt x="69845" y="15638"/>
                    <a:pt x="54181" y="0"/>
                    <a:pt x="3492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72342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4"/>
          <p:cNvSpPr txBox="1">
            <a:spLocks noGrp="1"/>
          </p:cNvSpPr>
          <p:nvPr>
            <p:ph type="title"/>
          </p:nvPr>
        </p:nvSpPr>
        <p:spPr>
          <a:xfrm>
            <a:off x="1916756" y="816449"/>
            <a:ext cx="5080728" cy="1755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err="1"/>
              <a:t>Miron</a:t>
            </a:r>
            <a:r>
              <a:rPr lang="en" dirty="0"/>
              <a:t> </a:t>
            </a:r>
            <a:br>
              <a:rPr lang="en" dirty="0"/>
            </a:br>
            <a:r>
              <a:rPr lang="en" dirty="0"/>
              <a:t>vs. </a:t>
            </a:r>
            <a:r>
              <a:rPr lang="en" dirty="0" err="1"/>
              <a:t>România</a:t>
            </a:r>
            <a:endParaRPr dirty="0"/>
          </a:p>
        </p:txBody>
      </p:sp>
      <p:sp>
        <p:nvSpPr>
          <p:cNvPr id="299" name="Google Shape;299;p44"/>
          <p:cNvSpPr txBox="1">
            <a:spLocks noGrp="1"/>
          </p:cNvSpPr>
          <p:nvPr>
            <p:ph type="title" idx="2"/>
          </p:nvPr>
        </p:nvSpPr>
        <p:spPr>
          <a:xfrm>
            <a:off x="3715975" y="158763"/>
            <a:ext cx="1263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5" name="Google Shape;307;p45">
            <a:extLst>
              <a:ext uri="{FF2B5EF4-FFF2-40B4-BE49-F238E27FC236}">
                <a16:creationId xmlns:a16="http://schemas.microsoft.com/office/drawing/2014/main" xmlns="" id="{132DD43F-86FC-EEDA-48D1-9CB1AA42E90F}"/>
              </a:ext>
            </a:extLst>
          </p:cNvPr>
          <p:cNvSpPr txBox="1">
            <a:spLocks/>
          </p:cNvSpPr>
          <p:nvPr/>
        </p:nvSpPr>
        <p:spPr>
          <a:xfrm>
            <a:off x="2258949" y="2732546"/>
            <a:ext cx="4177952" cy="15945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6000"/>
              <a:buFont typeface="Caprasimo"/>
              <a:buNone/>
              <a:defRPr sz="6000" b="0" i="0" u="none" strike="noStrike" cap="none">
                <a:solidFill>
                  <a:schemeClr val="dk2"/>
                </a:solidFill>
                <a:latin typeface="Caprasimo"/>
                <a:ea typeface="Caprasimo"/>
                <a:cs typeface="Caprasimo"/>
                <a:sym typeface="Caprasimo"/>
              </a:defRPr>
            </a:lvl1pPr>
            <a:lvl2pPr marR="0" lvl="1"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2pPr>
            <a:lvl3pPr marR="0" lvl="2"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3pPr>
            <a:lvl4pPr marR="0" lvl="3"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4pPr>
            <a:lvl5pPr marR="0" lvl="4"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5pPr>
            <a:lvl6pPr marR="0" lvl="5"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6pPr>
            <a:lvl7pPr marR="0" lvl="6"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7pPr>
            <a:lvl8pPr marR="0" lvl="7"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8pPr>
            <a:lvl9pPr marR="0" lvl="8"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9pPr>
          </a:lstStyle>
          <a:p>
            <a:pPr algn="ctr"/>
            <a:r>
              <a:rPr lang="en-US" sz="1400" b="1" dirty="0" err="1">
                <a:solidFill>
                  <a:schemeClr val="tx1"/>
                </a:solidFill>
                <a:latin typeface="Times" pitchFamily="2" charset="0"/>
              </a:rPr>
              <a:t>Introducere</a:t>
            </a:r>
            <a:r>
              <a:rPr lang="en-US" sz="1400" b="1" dirty="0">
                <a:solidFill>
                  <a:schemeClr val="tx1"/>
                </a:solidFill>
                <a:latin typeface="Times" pitchFamily="2" charset="0"/>
              </a:rPr>
              <a:t>:</a:t>
            </a:r>
          </a:p>
          <a:p>
            <a:pPr algn="just"/>
            <a:r>
              <a:rPr lang="ro-RO" sz="1400" dirty="0">
                <a:solidFill>
                  <a:schemeClr val="tx1"/>
                </a:solidFill>
                <a:effectLst/>
                <a:latin typeface="Times" pitchFamily="2" charset="0"/>
                <a:ea typeface="Times New Roman" panose="02020603050405020304" pitchFamily="18" charset="0"/>
              </a:rPr>
              <a:t>     </a:t>
            </a:r>
            <a:r>
              <a:rPr lang="ro-RO" sz="1400" dirty="0">
                <a:solidFill>
                  <a:schemeClr val="tx1"/>
                </a:solidFill>
                <a:effectLst/>
                <a:latin typeface="Times" pitchFamily="2" charset="0"/>
                <a:ea typeface="Times New Roman" panose="02020603050405020304" pitchFamily="18" charset="0"/>
                <a:cs typeface="Times New Roman" panose="02020603050405020304" pitchFamily="18" charset="0"/>
              </a:rPr>
              <a:t>Cererea vizează, din punctul de vedere al articolului 6 din Convenție, caracterul echitabil al procesului penal intentat reclamantei, reclamanta criticând formarea hotărârii care a condamnat-o pentru că nu a audiat în mod direct nici martorii, nici </a:t>
            </a:r>
            <a:r>
              <a:rPr lang="ro-RO" sz="1400" dirty="0" err="1">
                <a:solidFill>
                  <a:schemeClr val="tx1"/>
                </a:solidFill>
                <a:effectLst/>
                <a:latin typeface="Times" pitchFamily="2" charset="0"/>
                <a:ea typeface="Times New Roman" panose="02020603050405020304" pitchFamily="18" charset="0"/>
                <a:cs typeface="Times New Roman" panose="02020603050405020304" pitchFamily="18" charset="0"/>
              </a:rPr>
              <a:t>co</a:t>
            </a:r>
            <a:r>
              <a:rPr lang="ro-RO" sz="1400" dirty="0">
                <a:solidFill>
                  <a:schemeClr val="tx1"/>
                </a:solidFill>
                <a:effectLst/>
                <a:latin typeface="Times" pitchFamily="2" charset="0"/>
                <a:ea typeface="Times New Roman" panose="02020603050405020304" pitchFamily="18" charset="0"/>
                <a:cs typeface="Times New Roman" panose="02020603050405020304" pitchFamily="18" charset="0"/>
              </a:rPr>
              <a:t>-inculpaților săi.</a:t>
            </a:r>
            <a:endParaRPr lang="x-none" sz="1400" dirty="0">
              <a:solidFill>
                <a:schemeClr val="tx1"/>
              </a:solidFill>
              <a:effectLst/>
              <a:latin typeface="Times" pitchFamily="2" charset="0"/>
              <a:ea typeface="Times New Roman" panose="02020603050405020304" pitchFamily="18" charset="0"/>
              <a:cs typeface="Times New Roman" panose="02020603050405020304" pitchFamily="18" charset="0"/>
            </a:endParaRPr>
          </a:p>
          <a:p>
            <a:pPr algn="just"/>
            <a:endParaRPr lang="en-US" sz="1400" dirty="0">
              <a:solidFill>
                <a:schemeClr val="tx1"/>
              </a:solidFill>
              <a:latin typeface="Times" pitchFamily="2" charset="0"/>
            </a:endParaRPr>
          </a:p>
        </p:txBody>
      </p:sp>
    </p:spTree>
    <p:extLst>
      <p:ext uri="{BB962C8B-B14F-4D97-AF65-F5344CB8AC3E}">
        <p14:creationId xmlns:p14="http://schemas.microsoft.com/office/powerpoint/2010/main" val="79024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5"/>
          <p:cNvSpPr txBox="1">
            <a:spLocks noGrp="1"/>
          </p:cNvSpPr>
          <p:nvPr>
            <p:ph type="title"/>
          </p:nvPr>
        </p:nvSpPr>
        <p:spPr>
          <a:xfrm>
            <a:off x="713238" y="127310"/>
            <a:ext cx="348004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Circumstanțe</a:t>
            </a:r>
            <a:r>
              <a:rPr lang="en" sz="2800" b="1" dirty="0">
                <a:latin typeface="Times" pitchFamily="2" charset="0"/>
              </a:rPr>
              <a:t> de </a:t>
            </a:r>
            <a:r>
              <a:rPr lang="en" sz="2800" b="1" dirty="0" err="1">
                <a:latin typeface="Times" pitchFamily="2" charset="0"/>
              </a:rPr>
              <a:t>fapt</a:t>
            </a:r>
            <a:endParaRPr sz="2800" b="1" dirty="0">
              <a:latin typeface="Times" pitchFamily="2" charset="0"/>
            </a:endParaRPr>
          </a:p>
        </p:txBody>
      </p:sp>
      <p:sp>
        <p:nvSpPr>
          <p:cNvPr id="2" name="Subtitle 4">
            <a:extLst>
              <a:ext uri="{FF2B5EF4-FFF2-40B4-BE49-F238E27FC236}">
                <a16:creationId xmlns:a16="http://schemas.microsoft.com/office/drawing/2014/main" xmlns="" id="{57758F5E-6BE1-C63D-007F-63ABDBE4AEF3}"/>
              </a:ext>
            </a:extLst>
          </p:cNvPr>
          <p:cNvSpPr txBox="1">
            <a:spLocks/>
          </p:cNvSpPr>
          <p:nvPr/>
        </p:nvSpPr>
        <p:spPr>
          <a:xfrm>
            <a:off x="77492" y="700010"/>
            <a:ext cx="8989016" cy="4443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25450" indent="-285750" algn="just">
              <a:buFont typeface="Arial" panose="020B0604020202020204" pitchFamily="34" charset="0"/>
              <a:buChar char="•"/>
            </a:pPr>
            <a:endParaRPr lang="x-none" dirty="0">
              <a:latin typeface="Times" pitchFamily="2" charset="0"/>
            </a:endParaRPr>
          </a:p>
        </p:txBody>
      </p:sp>
      <p:sp>
        <p:nvSpPr>
          <p:cNvPr id="3" name="Subtitle 6">
            <a:extLst>
              <a:ext uri="{FF2B5EF4-FFF2-40B4-BE49-F238E27FC236}">
                <a16:creationId xmlns:a16="http://schemas.microsoft.com/office/drawing/2014/main" xmlns="" id="{006653CF-20FE-351E-2C20-B7FCD5BFBD70}"/>
              </a:ext>
            </a:extLst>
          </p:cNvPr>
          <p:cNvSpPr txBox="1">
            <a:spLocks/>
          </p:cNvSpPr>
          <p:nvPr/>
        </p:nvSpPr>
        <p:spPr>
          <a:xfrm>
            <a:off x="756808" y="782664"/>
            <a:ext cx="7503789" cy="40528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Font typeface="Wingdings" pitchFamily="2" charset="2"/>
              <a:buChar char="Ø"/>
            </a:pPr>
            <a:r>
              <a:rPr lang="en-US" dirty="0" err="1">
                <a:latin typeface="Times" pitchFamily="2" charset="0"/>
              </a:rPr>
              <a:t>Reclamantul</a:t>
            </a:r>
            <a:r>
              <a:rPr lang="en-US" dirty="0">
                <a:latin typeface="Times" pitchFamily="2" charset="0"/>
              </a:rPr>
              <a:t>, </a:t>
            </a:r>
            <a:r>
              <a:rPr lang="en-US" dirty="0" err="1">
                <a:latin typeface="Times" pitchFamily="2" charset="0"/>
              </a:rPr>
              <a:t>născut</a:t>
            </a:r>
            <a:r>
              <a:rPr lang="en-US" dirty="0">
                <a:latin typeface="Times" pitchFamily="2" charset="0"/>
              </a:rPr>
              <a:t> </a:t>
            </a:r>
            <a:r>
              <a:rPr lang="en-US" dirty="0" err="1">
                <a:latin typeface="Times" pitchFamily="2" charset="0"/>
              </a:rPr>
              <a:t>în</a:t>
            </a:r>
            <a:r>
              <a:rPr lang="en-US" dirty="0">
                <a:latin typeface="Times" pitchFamily="2" charset="0"/>
              </a:rPr>
              <a:t> 1977 </a:t>
            </a:r>
            <a:r>
              <a:rPr lang="en-US" dirty="0" err="1">
                <a:latin typeface="Times" pitchFamily="2" charset="0"/>
              </a:rPr>
              <a:t>și</a:t>
            </a:r>
            <a:r>
              <a:rPr lang="en-US" dirty="0">
                <a:latin typeface="Times" pitchFamily="2" charset="0"/>
              </a:rPr>
              <a:t> </a:t>
            </a:r>
            <a:r>
              <a:rPr lang="en-US" dirty="0" err="1">
                <a:latin typeface="Times" pitchFamily="2" charset="0"/>
              </a:rPr>
              <a:t>rezident</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București</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acuzat</a:t>
            </a:r>
            <a:r>
              <a:rPr lang="en-US" dirty="0">
                <a:latin typeface="Times" pitchFamily="2" charset="0"/>
              </a:rPr>
              <a:t> </a:t>
            </a:r>
            <a:r>
              <a:rPr lang="en-US" dirty="0" err="1">
                <a:latin typeface="Times" pitchFamily="2" charset="0"/>
              </a:rPr>
              <a:t>împreună</a:t>
            </a:r>
            <a:r>
              <a:rPr lang="en-US" dirty="0">
                <a:latin typeface="Times" pitchFamily="2" charset="0"/>
              </a:rPr>
              <a:t> cu </a:t>
            </a:r>
            <a:r>
              <a:rPr lang="en-US" dirty="0" err="1">
                <a:latin typeface="Times" pitchFamily="2" charset="0"/>
              </a:rPr>
              <a:t>alți</a:t>
            </a:r>
            <a:r>
              <a:rPr lang="en-US" dirty="0">
                <a:latin typeface="Times" pitchFamily="2" charset="0"/>
              </a:rPr>
              <a:t> </a:t>
            </a:r>
            <a:r>
              <a:rPr lang="en-US" dirty="0" err="1">
                <a:latin typeface="Times" pitchFamily="2" charset="0"/>
              </a:rPr>
              <a:t>patru</a:t>
            </a:r>
            <a:r>
              <a:rPr lang="en-US" dirty="0">
                <a:latin typeface="Times" pitchFamily="2" charset="0"/>
              </a:rPr>
              <a:t> </a:t>
            </a:r>
            <a:r>
              <a:rPr lang="en-US" dirty="0" err="1">
                <a:latin typeface="Times" pitchFamily="2" charset="0"/>
              </a:rPr>
              <a:t>funcționari</a:t>
            </a:r>
            <a:r>
              <a:rPr lang="en-US" dirty="0">
                <a:latin typeface="Times" pitchFamily="2" charset="0"/>
              </a:rPr>
              <a:t> </a:t>
            </a:r>
            <a:r>
              <a:rPr lang="en-US" dirty="0" err="1">
                <a:latin typeface="Times" pitchFamily="2" charset="0"/>
              </a:rPr>
              <a:t>publici</a:t>
            </a:r>
            <a:r>
              <a:rPr lang="en-US" dirty="0">
                <a:latin typeface="Times" pitchFamily="2" charset="0"/>
              </a:rPr>
              <a:t> din </a:t>
            </a:r>
            <a:r>
              <a:rPr lang="en-US" dirty="0" err="1">
                <a:latin typeface="Times" pitchFamily="2" charset="0"/>
              </a:rPr>
              <a:t>cadrul</a:t>
            </a:r>
            <a:r>
              <a:rPr lang="en-US" dirty="0">
                <a:latin typeface="Times" pitchFamily="2" charset="0"/>
              </a:rPr>
              <a:t> </a:t>
            </a:r>
            <a:r>
              <a:rPr lang="en-US" dirty="0" err="1">
                <a:latin typeface="Times" pitchFamily="2" charset="0"/>
              </a:rPr>
              <a:t>Direcției</a:t>
            </a:r>
            <a:r>
              <a:rPr lang="en-US" dirty="0">
                <a:latin typeface="Times" pitchFamily="2" charset="0"/>
              </a:rPr>
              <a:t> Management </a:t>
            </a:r>
            <a:r>
              <a:rPr lang="en-US" dirty="0" err="1">
                <a:latin typeface="Times" pitchFamily="2" charset="0"/>
              </a:rPr>
              <a:t>Resurse</a:t>
            </a:r>
            <a:r>
              <a:rPr lang="en-US" dirty="0">
                <a:latin typeface="Times" pitchFamily="2" charset="0"/>
              </a:rPr>
              <a:t> </a:t>
            </a:r>
            <a:r>
              <a:rPr lang="en-US" dirty="0" err="1">
                <a:latin typeface="Times" pitchFamily="2" charset="0"/>
              </a:rPr>
              <a:t>Umane</a:t>
            </a:r>
            <a:r>
              <a:rPr lang="en-US" dirty="0">
                <a:latin typeface="Times" pitchFamily="2" charset="0"/>
              </a:rPr>
              <a:t> a </a:t>
            </a:r>
            <a:r>
              <a:rPr lang="en-US" dirty="0" err="1">
                <a:latin typeface="Times" pitchFamily="2" charset="0"/>
              </a:rPr>
              <a:t>Ministerului</a:t>
            </a:r>
            <a:r>
              <a:rPr lang="en-US" dirty="0">
                <a:latin typeface="Times" pitchFamily="2" charset="0"/>
              </a:rPr>
              <a:t> (DGRU) de Interne </a:t>
            </a:r>
            <a:r>
              <a:rPr lang="en-US" dirty="0" err="1">
                <a:latin typeface="Times" pitchFamily="2" charset="0"/>
              </a:rPr>
              <a:t>pentru</a:t>
            </a:r>
            <a:r>
              <a:rPr lang="en-US" dirty="0">
                <a:latin typeface="Times" pitchFamily="2" charset="0"/>
              </a:rPr>
              <a:t> </a:t>
            </a:r>
            <a:r>
              <a:rPr lang="en-US" dirty="0" err="1">
                <a:latin typeface="Times" pitchFamily="2" charset="0"/>
              </a:rPr>
              <a:t>fals</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abuz</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serviciu</a:t>
            </a:r>
            <a:r>
              <a:rPr lang="en-US" dirty="0">
                <a:latin typeface="Times" pitchFamily="2" charset="0"/>
              </a:rPr>
              <a:t>. </a:t>
            </a:r>
            <a:r>
              <a:rPr lang="en-US" dirty="0" err="1">
                <a:latin typeface="Times" pitchFamily="2" charset="0"/>
              </a:rPr>
              <a:t>Aceștia</a:t>
            </a:r>
            <a:r>
              <a:rPr lang="en-US" dirty="0">
                <a:latin typeface="Times" pitchFamily="2" charset="0"/>
              </a:rPr>
              <a:t> au </a:t>
            </a:r>
            <a:r>
              <a:rPr lang="en-US" dirty="0" err="1">
                <a:latin typeface="Times" pitchFamily="2" charset="0"/>
              </a:rPr>
              <a:t>fost</a:t>
            </a:r>
            <a:r>
              <a:rPr lang="en-US" dirty="0">
                <a:latin typeface="Times" pitchFamily="2" charset="0"/>
              </a:rPr>
              <a:t> </a:t>
            </a:r>
            <a:r>
              <a:rPr lang="en-US" dirty="0" err="1">
                <a:latin typeface="Times" pitchFamily="2" charset="0"/>
              </a:rPr>
              <a:t>acuzați</a:t>
            </a:r>
            <a:r>
              <a:rPr lang="en-US" dirty="0">
                <a:latin typeface="Times" pitchFamily="2" charset="0"/>
              </a:rPr>
              <a:t> </a:t>
            </a:r>
            <a:r>
              <a:rPr lang="en-US" dirty="0" err="1">
                <a:latin typeface="Times" pitchFamily="2" charset="0"/>
              </a:rPr>
              <a:t>că</a:t>
            </a:r>
            <a:r>
              <a:rPr lang="en-US" dirty="0">
                <a:latin typeface="Times" pitchFamily="2" charset="0"/>
              </a:rPr>
              <a:t> au </a:t>
            </a:r>
            <a:r>
              <a:rPr lang="en-US" dirty="0" err="1">
                <a:latin typeface="Times" pitchFamily="2" charset="0"/>
              </a:rPr>
              <a:t>recrutat</a:t>
            </a:r>
            <a:r>
              <a:rPr lang="en-US" dirty="0">
                <a:latin typeface="Times" pitchFamily="2" charset="0"/>
              </a:rPr>
              <a:t> </a:t>
            </a:r>
            <a:r>
              <a:rPr lang="en-US" dirty="0" err="1">
                <a:latin typeface="Times" pitchFamily="2" charset="0"/>
              </a:rPr>
              <a:t>ilegal</a:t>
            </a:r>
            <a:r>
              <a:rPr lang="en-US" dirty="0">
                <a:latin typeface="Times" pitchFamily="2" charset="0"/>
              </a:rPr>
              <a:t> o </a:t>
            </a:r>
            <a:r>
              <a:rPr lang="en-US" dirty="0" err="1">
                <a:latin typeface="Times" pitchFamily="2" charset="0"/>
              </a:rPr>
              <a:t>persoană</a:t>
            </a:r>
            <a:r>
              <a:rPr lang="en-US" dirty="0">
                <a:latin typeface="Times" pitchFamily="2" charset="0"/>
              </a:rPr>
              <a:t> RDC </a:t>
            </a:r>
            <a:r>
              <a:rPr lang="en-US" dirty="0" err="1">
                <a:latin typeface="Times" pitchFamily="2" charset="0"/>
              </a:rPr>
              <a:t>și</a:t>
            </a:r>
            <a:r>
              <a:rPr lang="en-US" dirty="0">
                <a:latin typeface="Times" pitchFamily="2" charset="0"/>
              </a:rPr>
              <a:t> </a:t>
            </a:r>
            <a:r>
              <a:rPr lang="en-US" dirty="0" err="1">
                <a:latin typeface="Times" pitchFamily="2" charset="0"/>
              </a:rPr>
              <a:t>i</a:t>
            </a:r>
            <a:r>
              <a:rPr lang="en-US" dirty="0">
                <a:latin typeface="Times" pitchFamily="2" charset="0"/>
              </a:rPr>
              <a:t>-au </a:t>
            </a:r>
            <a:r>
              <a:rPr lang="en-US" dirty="0" err="1">
                <a:latin typeface="Times" pitchFamily="2" charset="0"/>
              </a:rPr>
              <a:t>plătit</a:t>
            </a:r>
            <a:r>
              <a:rPr lang="en-US" dirty="0">
                <a:latin typeface="Times" pitchFamily="2" charset="0"/>
              </a:rPr>
              <a:t> un </a:t>
            </a:r>
            <a:r>
              <a:rPr lang="en-US" dirty="0" err="1">
                <a:latin typeface="Times" pitchFamily="2" charset="0"/>
              </a:rPr>
              <a:t>salariu</a:t>
            </a:r>
            <a:r>
              <a:rPr lang="en-US" dirty="0">
                <a:latin typeface="Times" pitchFamily="2" charset="0"/>
              </a:rPr>
              <a:t> </a:t>
            </a:r>
            <a:r>
              <a:rPr lang="en-US" dirty="0" err="1">
                <a:latin typeface="Times" pitchFamily="2" charset="0"/>
              </a:rPr>
              <a:t>pentru</a:t>
            </a:r>
            <a:r>
              <a:rPr lang="en-US" dirty="0">
                <a:latin typeface="Times" pitchFamily="2" charset="0"/>
              </a:rPr>
              <a:t> un loc de </a:t>
            </a:r>
            <a:r>
              <a:rPr lang="en-US" dirty="0" err="1">
                <a:latin typeface="Times" pitchFamily="2" charset="0"/>
              </a:rPr>
              <a:t>muncă</a:t>
            </a:r>
            <a:r>
              <a:rPr lang="en-US" dirty="0">
                <a:latin typeface="Times" pitchFamily="2" charset="0"/>
              </a:rPr>
              <a:t> </a:t>
            </a:r>
            <a:r>
              <a:rPr lang="en-US" dirty="0" err="1">
                <a:latin typeface="Times" pitchFamily="2" charset="0"/>
              </a:rPr>
              <a:t>fictiv</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calitate</a:t>
            </a:r>
            <a:r>
              <a:rPr lang="en-US" dirty="0">
                <a:latin typeface="Times" pitchFamily="2" charset="0"/>
              </a:rPr>
              <a:t> de director general adjunct al DGRU, </a:t>
            </a:r>
            <a:r>
              <a:rPr lang="en-US" dirty="0" err="1">
                <a:latin typeface="Times" pitchFamily="2" charset="0"/>
              </a:rPr>
              <a:t>reclamantul</a:t>
            </a:r>
            <a:r>
              <a:rPr lang="en-US" dirty="0">
                <a:latin typeface="Times" pitchFamily="2" charset="0"/>
              </a:rPr>
              <a:t> </a:t>
            </a:r>
            <a:r>
              <a:rPr lang="en-US" dirty="0" err="1">
                <a:latin typeface="Times" pitchFamily="2" charset="0"/>
              </a:rPr>
              <a:t>ar</a:t>
            </a:r>
            <a:r>
              <a:rPr lang="en-US" dirty="0">
                <a:latin typeface="Times" pitchFamily="2" charset="0"/>
              </a:rPr>
              <a:t> fi </a:t>
            </a:r>
            <a:r>
              <a:rPr lang="en-US" dirty="0" err="1">
                <a:latin typeface="Times" pitchFamily="2" charset="0"/>
              </a:rPr>
              <a:t>instruit</a:t>
            </a:r>
            <a:r>
              <a:rPr lang="en-US" dirty="0">
                <a:latin typeface="Times" pitchFamily="2" charset="0"/>
              </a:rPr>
              <a:t> un </a:t>
            </a:r>
            <a:r>
              <a:rPr lang="en-US" dirty="0" err="1">
                <a:latin typeface="Times" pitchFamily="2" charset="0"/>
              </a:rPr>
              <a:t>subordonat</a:t>
            </a:r>
            <a:r>
              <a:rPr lang="en-US" dirty="0">
                <a:latin typeface="Times" pitchFamily="2" charset="0"/>
              </a:rPr>
              <a:t> </a:t>
            </a:r>
            <a:r>
              <a:rPr lang="en-US" dirty="0" err="1">
                <a:latin typeface="Times" pitchFamily="2" charset="0"/>
              </a:rPr>
              <a:t>să</a:t>
            </a:r>
            <a:r>
              <a:rPr lang="en-US" dirty="0">
                <a:latin typeface="Times" pitchFamily="2" charset="0"/>
              </a:rPr>
              <a:t> </a:t>
            </a:r>
            <a:r>
              <a:rPr lang="en-US" dirty="0" err="1">
                <a:latin typeface="Times" pitchFamily="2" charset="0"/>
              </a:rPr>
              <a:t>redacteze</a:t>
            </a:r>
            <a:r>
              <a:rPr lang="en-US" dirty="0">
                <a:latin typeface="Times" pitchFamily="2" charset="0"/>
              </a:rPr>
              <a:t> o </a:t>
            </a:r>
            <a:r>
              <a:rPr lang="en-US" dirty="0" err="1">
                <a:latin typeface="Times" pitchFamily="2" charset="0"/>
              </a:rPr>
              <a:t>notă</a:t>
            </a:r>
            <a:r>
              <a:rPr lang="en-US" dirty="0">
                <a:latin typeface="Times" pitchFamily="2" charset="0"/>
              </a:rPr>
              <a:t> de </a:t>
            </a:r>
            <a:r>
              <a:rPr lang="en-US" dirty="0" err="1">
                <a:latin typeface="Times" pitchFamily="2" charset="0"/>
              </a:rPr>
              <a:t>raport</a:t>
            </a:r>
            <a:r>
              <a:rPr lang="en-US" dirty="0">
                <a:latin typeface="Times" pitchFamily="2" charset="0"/>
              </a:rPr>
              <a:t> </a:t>
            </a:r>
            <a:r>
              <a:rPr lang="en-US" dirty="0" err="1">
                <a:latin typeface="Times" pitchFamily="2" charset="0"/>
              </a:rPr>
              <a:t>și</a:t>
            </a:r>
            <a:r>
              <a:rPr lang="en-US" dirty="0">
                <a:latin typeface="Times" pitchFamily="2" charset="0"/>
              </a:rPr>
              <a:t> un </a:t>
            </a:r>
            <a:r>
              <a:rPr lang="en-US" dirty="0" err="1">
                <a:latin typeface="Times" pitchFamily="2" charset="0"/>
              </a:rPr>
              <a:t>ordin</a:t>
            </a:r>
            <a:r>
              <a:rPr lang="en-US" dirty="0">
                <a:latin typeface="Times" pitchFamily="2" charset="0"/>
              </a:rPr>
              <a:t> </a:t>
            </a:r>
            <a:r>
              <a:rPr lang="en-US" dirty="0" err="1">
                <a:latin typeface="Times" pitchFamily="2" charset="0"/>
              </a:rPr>
              <a:t>pentru</a:t>
            </a:r>
            <a:r>
              <a:rPr lang="en-US" dirty="0">
                <a:latin typeface="Times" pitchFamily="2" charset="0"/>
              </a:rPr>
              <a:t> a </a:t>
            </a:r>
            <a:r>
              <a:rPr lang="en-US" dirty="0" err="1">
                <a:latin typeface="Times" pitchFamily="2" charset="0"/>
              </a:rPr>
              <a:t>organiza</a:t>
            </a:r>
            <a:r>
              <a:rPr lang="en-US" dirty="0">
                <a:latin typeface="Times" pitchFamily="2" charset="0"/>
              </a:rPr>
              <a:t> un concurs de </a:t>
            </a:r>
            <a:r>
              <a:rPr lang="en-US" dirty="0" err="1">
                <a:latin typeface="Times" pitchFamily="2" charset="0"/>
              </a:rPr>
              <a:t>angajare</a:t>
            </a:r>
            <a:r>
              <a:rPr lang="en-US" dirty="0">
                <a:latin typeface="Times" pitchFamily="2" charset="0"/>
              </a:rPr>
              <a:t>, </a:t>
            </a:r>
            <a:r>
              <a:rPr lang="en-US" dirty="0" err="1">
                <a:latin typeface="Times" pitchFamily="2" charset="0"/>
              </a:rPr>
              <a:t>deși</a:t>
            </a:r>
            <a:r>
              <a:rPr lang="en-US" dirty="0">
                <a:latin typeface="Times" pitchFamily="2" charset="0"/>
              </a:rPr>
              <a:t> </a:t>
            </a:r>
            <a:r>
              <a:rPr lang="en-US" dirty="0" err="1">
                <a:latin typeface="Times" pitchFamily="2" charset="0"/>
              </a:rPr>
              <a:t>procedurile</a:t>
            </a:r>
            <a:r>
              <a:rPr lang="en-US" dirty="0">
                <a:latin typeface="Times" pitchFamily="2" charset="0"/>
              </a:rPr>
              <a:t> de </a:t>
            </a:r>
            <a:r>
              <a:rPr lang="en-US" dirty="0" err="1">
                <a:latin typeface="Times" pitchFamily="2" charset="0"/>
              </a:rPr>
              <a:t>recrutare</a:t>
            </a:r>
            <a:r>
              <a:rPr lang="en-US" dirty="0">
                <a:latin typeface="Times" pitchFamily="2" charset="0"/>
              </a:rPr>
              <a:t> </a:t>
            </a:r>
            <a:r>
              <a:rPr lang="en-US" dirty="0" err="1">
                <a:latin typeface="Times" pitchFamily="2" charset="0"/>
              </a:rPr>
              <a:t>erau</a:t>
            </a:r>
            <a:r>
              <a:rPr lang="en-US" dirty="0">
                <a:latin typeface="Times" pitchFamily="2" charset="0"/>
              </a:rPr>
              <a:t> </a:t>
            </a:r>
            <a:r>
              <a:rPr lang="en-US" dirty="0" err="1">
                <a:latin typeface="Times" pitchFamily="2" charset="0"/>
              </a:rPr>
              <a:t>suspendate</a:t>
            </a:r>
            <a:r>
              <a:rPr lang="en-US" dirty="0">
                <a:latin typeface="Times" pitchFamily="2" charset="0"/>
              </a:rPr>
              <a:t>. </a:t>
            </a:r>
            <a:r>
              <a:rPr lang="en-US" dirty="0" err="1">
                <a:latin typeface="Times" pitchFamily="2" charset="0"/>
              </a:rPr>
              <a:t>Concursul</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marcat</a:t>
            </a:r>
            <a:r>
              <a:rPr lang="en-US" dirty="0">
                <a:latin typeface="Times" pitchFamily="2" charset="0"/>
              </a:rPr>
              <a:t> de </a:t>
            </a:r>
            <a:r>
              <a:rPr lang="en-US" dirty="0" err="1">
                <a:latin typeface="Times" pitchFamily="2" charset="0"/>
              </a:rPr>
              <a:t>nereguli</a:t>
            </a:r>
            <a:r>
              <a:rPr lang="en-US" dirty="0">
                <a:latin typeface="Times" pitchFamily="2" charset="0"/>
              </a:rPr>
              <a:t>, </a:t>
            </a:r>
            <a:r>
              <a:rPr lang="en-US" dirty="0" err="1">
                <a:latin typeface="Times" pitchFamily="2" charset="0"/>
              </a:rPr>
              <a:t>iar</a:t>
            </a:r>
            <a:r>
              <a:rPr lang="en-US" dirty="0">
                <a:latin typeface="Times" pitchFamily="2" charset="0"/>
              </a:rPr>
              <a:t> RDC nu s-a </a:t>
            </a:r>
            <a:r>
              <a:rPr lang="en-US" dirty="0" err="1">
                <a:latin typeface="Times" pitchFamily="2" charset="0"/>
              </a:rPr>
              <a:t>prezentat</a:t>
            </a:r>
            <a:r>
              <a:rPr lang="en-US" dirty="0">
                <a:latin typeface="Times" pitchFamily="2" charset="0"/>
              </a:rPr>
              <a:t> </a:t>
            </a:r>
            <a:r>
              <a:rPr lang="en-US" dirty="0" err="1">
                <a:latin typeface="Times" pitchFamily="2" charset="0"/>
              </a:rPr>
              <a:t>niciodată</a:t>
            </a:r>
            <a:r>
              <a:rPr lang="en-US" dirty="0">
                <a:latin typeface="Times" pitchFamily="2" charset="0"/>
              </a:rPr>
              <a:t> la </a:t>
            </a:r>
            <a:r>
              <a:rPr lang="en-US" dirty="0" err="1">
                <a:latin typeface="Times" pitchFamily="2" charset="0"/>
              </a:rPr>
              <a:t>locul</a:t>
            </a:r>
            <a:r>
              <a:rPr lang="en-US" dirty="0">
                <a:latin typeface="Times" pitchFamily="2" charset="0"/>
              </a:rPr>
              <a:t> de </a:t>
            </a:r>
            <a:r>
              <a:rPr lang="en-US" dirty="0" err="1">
                <a:latin typeface="Times" pitchFamily="2" charset="0"/>
              </a:rPr>
              <a:t>muncă</a:t>
            </a:r>
            <a:r>
              <a:rPr lang="en-US" dirty="0">
                <a:latin typeface="Times" pitchFamily="2" charset="0"/>
              </a:rPr>
              <a:t>, </a:t>
            </a:r>
            <a:r>
              <a:rPr lang="en-US" dirty="0" err="1">
                <a:latin typeface="Times" pitchFamily="2" charset="0"/>
              </a:rPr>
              <a:t>primind</a:t>
            </a:r>
            <a:r>
              <a:rPr lang="en-US" dirty="0">
                <a:latin typeface="Times" pitchFamily="2" charset="0"/>
              </a:rPr>
              <a:t> </a:t>
            </a:r>
            <a:r>
              <a:rPr lang="en-US" dirty="0" err="1">
                <a:latin typeface="Times" pitchFamily="2" charset="0"/>
              </a:rPr>
              <a:t>totuși</a:t>
            </a:r>
            <a:r>
              <a:rPr lang="en-US" dirty="0">
                <a:latin typeface="Times" pitchFamily="2" charset="0"/>
              </a:rPr>
              <a:t> </a:t>
            </a:r>
            <a:r>
              <a:rPr lang="en-US" dirty="0" err="1">
                <a:latin typeface="Times" pitchFamily="2" charset="0"/>
              </a:rPr>
              <a:t>salariu</a:t>
            </a:r>
            <a:r>
              <a:rPr lang="en-US" dirty="0">
                <a:latin typeface="Times" pitchFamily="2" charset="0"/>
              </a:rPr>
              <a:t>.</a:t>
            </a:r>
          </a:p>
          <a:p>
            <a:pPr marL="285750" indent="-285750" algn="just">
              <a:buFont typeface="Wingdings" pitchFamily="2" charset="2"/>
              <a:buChar char="Ø"/>
            </a:pPr>
            <a:endParaRPr lang="en-US" dirty="0">
              <a:latin typeface="Times" pitchFamily="2" charset="0"/>
            </a:endParaRPr>
          </a:p>
          <a:p>
            <a:pPr marL="285750" indent="-285750" algn="just">
              <a:buFont typeface="Wingdings" pitchFamily="2" charset="2"/>
              <a:buChar char="Ø"/>
            </a:pPr>
            <a:r>
              <a:rPr lang="en-US" dirty="0" err="1">
                <a:latin typeface="Times" pitchFamily="2" charset="0"/>
              </a:rPr>
              <a:t>În</a:t>
            </a:r>
            <a:r>
              <a:rPr lang="en-US" dirty="0">
                <a:latin typeface="Times" pitchFamily="2" charset="0"/>
              </a:rPr>
              <a:t> </a:t>
            </a:r>
            <a:r>
              <a:rPr lang="en-US" dirty="0" err="1">
                <a:latin typeface="Times" pitchFamily="2" charset="0"/>
              </a:rPr>
              <a:t>cadrul</a:t>
            </a:r>
            <a:r>
              <a:rPr lang="en-US" dirty="0">
                <a:latin typeface="Times" pitchFamily="2" charset="0"/>
              </a:rPr>
              <a:t> </a:t>
            </a:r>
            <a:r>
              <a:rPr lang="en-US" dirty="0" err="1">
                <a:latin typeface="Times" pitchFamily="2" charset="0"/>
              </a:rPr>
              <a:t>procesului</a:t>
            </a:r>
            <a:r>
              <a:rPr lang="en-US" dirty="0">
                <a:latin typeface="Times" pitchFamily="2" charset="0"/>
              </a:rPr>
              <a:t> penal, </a:t>
            </a:r>
            <a:r>
              <a:rPr lang="en-US" dirty="0" err="1">
                <a:latin typeface="Times" pitchFamily="2" charset="0"/>
              </a:rPr>
              <a:t>instanța</a:t>
            </a:r>
            <a:r>
              <a:rPr lang="en-US" dirty="0">
                <a:latin typeface="Times" pitchFamily="2" charset="0"/>
              </a:rPr>
              <a:t> a </a:t>
            </a:r>
            <a:r>
              <a:rPr lang="en-US" dirty="0" err="1">
                <a:latin typeface="Times" pitchFamily="2" charset="0"/>
              </a:rPr>
              <a:t>audiat</a:t>
            </a:r>
            <a:r>
              <a:rPr lang="en-US" dirty="0">
                <a:latin typeface="Times" pitchFamily="2" charset="0"/>
              </a:rPr>
              <a:t> </a:t>
            </a:r>
            <a:r>
              <a:rPr lang="en-US" dirty="0" err="1">
                <a:latin typeface="Times" pitchFamily="2" charset="0"/>
              </a:rPr>
              <a:t>mai</a:t>
            </a:r>
            <a:r>
              <a:rPr lang="en-US" dirty="0">
                <a:latin typeface="Times" pitchFamily="2" charset="0"/>
              </a:rPr>
              <a:t> </a:t>
            </a:r>
            <a:r>
              <a:rPr lang="en-US" dirty="0" err="1">
                <a:latin typeface="Times" pitchFamily="2" charset="0"/>
              </a:rPr>
              <a:t>mulți</a:t>
            </a:r>
            <a:r>
              <a:rPr lang="en-US" dirty="0">
                <a:latin typeface="Times" pitchFamily="2" charset="0"/>
              </a:rPr>
              <a:t> </a:t>
            </a:r>
            <a:r>
              <a:rPr lang="en-US" dirty="0" err="1">
                <a:latin typeface="Times" pitchFamily="2" charset="0"/>
              </a:rPr>
              <a:t>martori</a:t>
            </a:r>
            <a:r>
              <a:rPr lang="en-US" dirty="0">
                <a:latin typeface="Times" pitchFamily="2" charset="0"/>
              </a:rPr>
              <a:t> </a:t>
            </a:r>
            <a:r>
              <a:rPr lang="en-US" dirty="0" err="1">
                <a:latin typeface="Times" pitchFamily="2" charset="0"/>
              </a:rPr>
              <a:t>și</a:t>
            </a:r>
            <a:r>
              <a:rPr lang="en-US" dirty="0">
                <a:latin typeface="Times" pitchFamily="2" charset="0"/>
              </a:rPr>
              <a:t> a </a:t>
            </a:r>
            <a:r>
              <a:rPr lang="en-US" dirty="0" err="1">
                <a:latin typeface="Times" pitchFamily="2" charset="0"/>
              </a:rPr>
              <a:t>examinat</a:t>
            </a:r>
            <a:r>
              <a:rPr lang="en-US" dirty="0">
                <a:latin typeface="Times" pitchFamily="2" charset="0"/>
              </a:rPr>
              <a:t> </a:t>
            </a:r>
            <a:r>
              <a:rPr lang="en-US" dirty="0" err="1">
                <a:latin typeface="Times" pitchFamily="2" charset="0"/>
              </a:rPr>
              <a:t>probele</a:t>
            </a:r>
            <a:r>
              <a:rPr lang="en-US" dirty="0">
                <a:latin typeface="Times" pitchFamily="2" charset="0"/>
              </a:rPr>
              <a:t>, </a:t>
            </a:r>
            <a:r>
              <a:rPr lang="en-US" dirty="0" err="1">
                <a:latin typeface="Times" pitchFamily="2" charset="0"/>
              </a:rPr>
              <a:t>inclusiv</a:t>
            </a:r>
            <a:r>
              <a:rPr lang="en-US" dirty="0">
                <a:latin typeface="Times" pitchFamily="2" charset="0"/>
              </a:rPr>
              <a:t> </a:t>
            </a:r>
            <a:r>
              <a:rPr lang="en-US" dirty="0" err="1">
                <a:latin typeface="Times" pitchFamily="2" charset="0"/>
              </a:rPr>
              <a:t>mărturiile</a:t>
            </a:r>
            <a:r>
              <a:rPr lang="en-US" dirty="0">
                <a:latin typeface="Times" pitchFamily="2" charset="0"/>
              </a:rPr>
              <a:t> co-</a:t>
            </a:r>
            <a:r>
              <a:rPr lang="en-US" dirty="0" err="1">
                <a:latin typeface="Times" pitchFamily="2" charset="0"/>
              </a:rPr>
              <a:t>inculpaților</a:t>
            </a:r>
            <a:r>
              <a:rPr lang="en-US" dirty="0">
                <a:latin typeface="Times" pitchFamily="2" charset="0"/>
              </a:rPr>
              <a:t> </a:t>
            </a:r>
            <a:r>
              <a:rPr lang="en-US" dirty="0" err="1">
                <a:latin typeface="Times" pitchFamily="2" charset="0"/>
              </a:rPr>
              <a:t>și</a:t>
            </a:r>
            <a:r>
              <a:rPr lang="en-US" dirty="0">
                <a:latin typeface="Times" pitchFamily="2" charset="0"/>
              </a:rPr>
              <a:t> ale </a:t>
            </a:r>
            <a:r>
              <a:rPr lang="en-US" dirty="0" err="1">
                <a:latin typeface="Times" pitchFamily="2" charset="0"/>
              </a:rPr>
              <a:t>altor</a:t>
            </a:r>
            <a:r>
              <a:rPr lang="en-US" dirty="0">
                <a:latin typeface="Times" pitchFamily="2" charset="0"/>
              </a:rPr>
              <a:t> </a:t>
            </a:r>
            <a:r>
              <a:rPr lang="en-US" dirty="0" err="1">
                <a:latin typeface="Times" pitchFamily="2" charset="0"/>
              </a:rPr>
              <a:t>martori</a:t>
            </a:r>
            <a:r>
              <a:rPr lang="en-US" dirty="0">
                <a:latin typeface="Times" pitchFamily="2" charset="0"/>
              </a:rPr>
              <a:t> care au </a:t>
            </a:r>
            <a:r>
              <a:rPr lang="en-US" dirty="0" err="1">
                <a:latin typeface="Times" pitchFamily="2" charset="0"/>
              </a:rPr>
              <a:t>confirmat</a:t>
            </a:r>
            <a:r>
              <a:rPr lang="en-US" dirty="0">
                <a:latin typeface="Times" pitchFamily="2" charset="0"/>
              </a:rPr>
              <a:t> </a:t>
            </a:r>
            <a:r>
              <a:rPr lang="en-US" dirty="0" err="1">
                <a:latin typeface="Times" pitchFamily="2" charset="0"/>
              </a:rPr>
              <a:t>implicarea</a:t>
            </a:r>
            <a:r>
              <a:rPr lang="en-US" dirty="0">
                <a:latin typeface="Times" pitchFamily="2" charset="0"/>
              </a:rPr>
              <a:t> </a:t>
            </a:r>
            <a:r>
              <a:rPr lang="en-US" dirty="0" err="1">
                <a:latin typeface="Times" pitchFamily="2" charset="0"/>
              </a:rPr>
              <a:t>reclamantului</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neregulile</a:t>
            </a:r>
            <a:r>
              <a:rPr lang="en-US" dirty="0">
                <a:latin typeface="Times" pitchFamily="2" charset="0"/>
              </a:rPr>
              <a:t> legate de </a:t>
            </a:r>
            <a:r>
              <a:rPr lang="en-US" dirty="0" err="1">
                <a:latin typeface="Times" pitchFamily="2" charset="0"/>
              </a:rPr>
              <a:t>concursul</a:t>
            </a:r>
            <a:r>
              <a:rPr lang="en-US" dirty="0">
                <a:latin typeface="Times" pitchFamily="2" charset="0"/>
              </a:rPr>
              <a:t> </a:t>
            </a:r>
            <a:r>
              <a:rPr lang="en-US" dirty="0" err="1">
                <a:latin typeface="Times" pitchFamily="2" charset="0"/>
              </a:rPr>
              <a:t>respectiv</a:t>
            </a:r>
            <a:r>
              <a:rPr lang="en-US" dirty="0">
                <a:latin typeface="Times" pitchFamily="2" charset="0"/>
              </a:rPr>
              <a:t>. </a:t>
            </a:r>
            <a:r>
              <a:rPr lang="en-US" dirty="0" err="1">
                <a:latin typeface="Times" pitchFamily="2" charset="0"/>
              </a:rPr>
              <a:t>În</a:t>
            </a:r>
            <a:r>
              <a:rPr lang="en-US" dirty="0">
                <a:latin typeface="Times" pitchFamily="2" charset="0"/>
              </a:rPr>
              <a:t> final, </a:t>
            </a:r>
            <a:r>
              <a:rPr lang="en-US" dirty="0" err="1">
                <a:latin typeface="Times" pitchFamily="2" charset="0"/>
              </a:rPr>
              <a:t>instanța</a:t>
            </a:r>
            <a:r>
              <a:rPr lang="en-US" dirty="0">
                <a:latin typeface="Times" pitchFamily="2" charset="0"/>
              </a:rPr>
              <a:t> a </a:t>
            </a:r>
            <a:r>
              <a:rPr lang="en-US" dirty="0" err="1">
                <a:latin typeface="Times" pitchFamily="2" charset="0"/>
              </a:rPr>
              <a:t>condamnat</a:t>
            </a:r>
            <a:r>
              <a:rPr lang="en-US" dirty="0">
                <a:latin typeface="Times" pitchFamily="2" charset="0"/>
              </a:rPr>
              <a:t> </a:t>
            </a:r>
            <a:r>
              <a:rPr lang="en-US" dirty="0" err="1">
                <a:latin typeface="Times" pitchFamily="2" charset="0"/>
              </a:rPr>
              <a:t>reclamantul</a:t>
            </a:r>
            <a:r>
              <a:rPr lang="en-US" dirty="0">
                <a:latin typeface="Times" pitchFamily="2" charset="0"/>
              </a:rPr>
              <a:t> la un an de </a:t>
            </a:r>
            <a:r>
              <a:rPr lang="en-US" dirty="0" err="1">
                <a:latin typeface="Times" pitchFamily="2" charset="0"/>
              </a:rPr>
              <a:t>închisoare</a:t>
            </a:r>
            <a:r>
              <a:rPr lang="en-US" dirty="0">
                <a:latin typeface="Times" pitchFamily="2" charset="0"/>
              </a:rPr>
              <a:t> cu </a:t>
            </a:r>
            <a:r>
              <a:rPr lang="en-US" dirty="0" err="1">
                <a:latin typeface="Times" pitchFamily="2" charset="0"/>
              </a:rPr>
              <a:t>suspendare</a:t>
            </a:r>
            <a:r>
              <a:rPr lang="en-US" dirty="0">
                <a:latin typeface="Times" pitchFamily="2" charset="0"/>
              </a:rPr>
              <a:t>, pe </a:t>
            </a:r>
            <a:r>
              <a:rPr lang="en-US" dirty="0" err="1">
                <a:latin typeface="Times" pitchFamily="2" charset="0"/>
              </a:rPr>
              <a:t>baza</a:t>
            </a:r>
            <a:r>
              <a:rPr lang="en-US" dirty="0">
                <a:latin typeface="Times" pitchFamily="2" charset="0"/>
              </a:rPr>
              <a:t> </a:t>
            </a:r>
            <a:r>
              <a:rPr lang="en-US" dirty="0" err="1">
                <a:latin typeface="Times" pitchFamily="2" charset="0"/>
              </a:rPr>
              <a:t>probelor</a:t>
            </a:r>
            <a:r>
              <a:rPr lang="en-US" dirty="0">
                <a:latin typeface="Times" pitchFamily="2" charset="0"/>
              </a:rPr>
              <a:t> din </a:t>
            </a:r>
            <a:r>
              <a:rPr lang="en-US" dirty="0" err="1">
                <a:latin typeface="Times" pitchFamily="2" charset="0"/>
              </a:rPr>
              <a:t>dosar</a:t>
            </a:r>
            <a:r>
              <a:rPr lang="en-US" dirty="0">
                <a:latin typeface="Times" pitchFamily="2" charset="0"/>
              </a:rPr>
              <a:t>. </a:t>
            </a:r>
          </a:p>
          <a:p>
            <a:pPr marL="285750" indent="-285750" algn="just">
              <a:buFont typeface="Wingdings" pitchFamily="2" charset="2"/>
              <a:buChar char="Ø"/>
            </a:pPr>
            <a:endParaRPr lang="en-US" dirty="0">
              <a:latin typeface="Times" pitchFamily="2" charset="0"/>
            </a:endParaRPr>
          </a:p>
          <a:p>
            <a:pPr marL="285750" indent="-285750" algn="just">
              <a:buFont typeface="Wingdings" pitchFamily="2" charset="2"/>
              <a:buChar char="Ø"/>
            </a:pPr>
            <a:r>
              <a:rPr lang="en-US" dirty="0" err="1">
                <a:latin typeface="Times" pitchFamily="2" charset="0"/>
              </a:rPr>
              <a:t>Reclamantul</a:t>
            </a:r>
            <a:r>
              <a:rPr lang="en-US" dirty="0">
                <a:latin typeface="Times" pitchFamily="2" charset="0"/>
              </a:rPr>
              <a:t> a </a:t>
            </a:r>
            <a:r>
              <a:rPr lang="en-US" dirty="0" err="1">
                <a:latin typeface="Times" pitchFamily="2" charset="0"/>
              </a:rPr>
              <a:t>contestat</a:t>
            </a:r>
            <a:r>
              <a:rPr lang="en-US" dirty="0">
                <a:latin typeface="Times" pitchFamily="2" charset="0"/>
              </a:rPr>
              <a:t> </a:t>
            </a:r>
            <a:r>
              <a:rPr lang="en-US" dirty="0" err="1">
                <a:latin typeface="Times" pitchFamily="2" charset="0"/>
              </a:rPr>
              <a:t>această</a:t>
            </a:r>
            <a:r>
              <a:rPr lang="en-US" dirty="0">
                <a:latin typeface="Times" pitchFamily="2" charset="0"/>
              </a:rPr>
              <a:t> </a:t>
            </a:r>
            <a:r>
              <a:rPr lang="en-US" dirty="0" err="1">
                <a:latin typeface="Times" pitchFamily="2" charset="0"/>
              </a:rPr>
              <a:t>sentință</a:t>
            </a:r>
            <a:r>
              <a:rPr lang="en-US" dirty="0">
                <a:latin typeface="Times" pitchFamily="2" charset="0"/>
              </a:rPr>
              <a:t>, </a:t>
            </a:r>
            <a:r>
              <a:rPr lang="en-US" dirty="0" err="1">
                <a:latin typeface="Times" pitchFamily="2" charset="0"/>
              </a:rPr>
              <a:t>invocând</a:t>
            </a:r>
            <a:r>
              <a:rPr lang="en-US" dirty="0">
                <a:latin typeface="Times" pitchFamily="2" charset="0"/>
              </a:rPr>
              <a:t> </a:t>
            </a:r>
            <a:r>
              <a:rPr lang="en-US" dirty="0" err="1">
                <a:latin typeface="Times" pitchFamily="2" charset="0"/>
              </a:rPr>
              <a:t>nerespectarea</a:t>
            </a:r>
            <a:r>
              <a:rPr lang="en-US" dirty="0">
                <a:latin typeface="Times" pitchFamily="2" charset="0"/>
              </a:rPr>
              <a:t> </a:t>
            </a:r>
            <a:r>
              <a:rPr lang="en-US" dirty="0" err="1">
                <a:latin typeface="Times" pitchFamily="2" charset="0"/>
              </a:rPr>
              <a:t>dreptului</a:t>
            </a:r>
            <a:r>
              <a:rPr lang="en-US" dirty="0">
                <a:latin typeface="Times" pitchFamily="2" charset="0"/>
              </a:rPr>
              <a:t> la un </a:t>
            </a:r>
            <a:r>
              <a:rPr lang="en-US" dirty="0" err="1">
                <a:latin typeface="Times" pitchFamily="2" charset="0"/>
              </a:rPr>
              <a:t>proces</a:t>
            </a:r>
            <a:r>
              <a:rPr lang="en-US" dirty="0">
                <a:latin typeface="Times" pitchFamily="2" charset="0"/>
              </a:rPr>
              <a:t> </a:t>
            </a:r>
            <a:r>
              <a:rPr lang="en-US" dirty="0" err="1">
                <a:latin typeface="Times" pitchFamily="2" charset="0"/>
              </a:rPr>
              <a:t>echitabil</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cerând</a:t>
            </a:r>
            <a:r>
              <a:rPr lang="en-US" dirty="0">
                <a:latin typeface="Times" pitchFamily="2" charset="0"/>
              </a:rPr>
              <a:t> </a:t>
            </a:r>
            <a:r>
              <a:rPr lang="en-US" dirty="0" err="1">
                <a:latin typeface="Times" pitchFamily="2" charset="0"/>
              </a:rPr>
              <a:t>reluarea</a:t>
            </a:r>
            <a:r>
              <a:rPr lang="en-US" dirty="0">
                <a:latin typeface="Times" pitchFamily="2" charset="0"/>
              </a:rPr>
              <a:t> </a:t>
            </a:r>
            <a:r>
              <a:rPr lang="en-US" dirty="0" err="1">
                <a:latin typeface="Times" pitchFamily="2" charset="0"/>
              </a:rPr>
              <a:t>administrării</a:t>
            </a:r>
            <a:r>
              <a:rPr lang="en-US" dirty="0">
                <a:latin typeface="Times" pitchFamily="2" charset="0"/>
              </a:rPr>
              <a:t> </a:t>
            </a:r>
            <a:r>
              <a:rPr lang="en-US" dirty="0" err="1">
                <a:latin typeface="Times" pitchFamily="2" charset="0"/>
              </a:rPr>
              <a:t>probelor</a:t>
            </a:r>
            <a:r>
              <a:rPr lang="en-US" dirty="0">
                <a:latin typeface="Times" pitchFamily="2" charset="0"/>
              </a:rPr>
              <a:t>. </a:t>
            </a:r>
            <a:r>
              <a:rPr lang="en-US" dirty="0" err="1">
                <a:latin typeface="Times" pitchFamily="2" charset="0"/>
              </a:rPr>
              <a:t>Curtea</a:t>
            </a:r>
            <a:r>
              <a:rPr lang="en-US" dirty="0">
                <a:latin typeface="Times" pitchFamily="2" charset="0"/>
              </a:rPr>
              <a:t> de </a:t>
            </a:r>
            <a:r>
              <a:rPr lang="en-US" dirty="0" err="1">
                <a:latin typeface="Times" pitchFamily="2" charset="0"/>
              </a:rPr>
              <a:t>Apel</a:t>
            </a:r>
            <a:r>
              <a:rPr lang="en-US" dirty="0">
                <a:latin typeface="Times" pitchFamily="2" charset="0"/>
              </a:rPr>
              <a:t> a </a:t>
            </a:r>
            <a:r>
              <a:rPr lang="en-US" dirty="0" err="1">
                <a:latin typeface="Times" pitchFamily="2" charset="0"/>
              </a:rPr>
              <a:t>respins</a:t>
            </a:r>
            <a:r>
              <a:rPr lang="en-US" dirty="0">
                <a:latin typeface="Times" pitchFamily="2" charset="0"/>
              </a:rPr>
              <a:t> </a:t>
            </a:r>
            <a:r>
              <a:rPr lang="en-US" dirty="0" err="1">
                <a:latin typeface="Times" pitchFamily="2" charset="0"/>
              </a:rPr>
              <a:t>recursul</a:t>
            </a:r>
            <a:r>
              <a:rPr lang="en-US" dirty="0">
                <a:latin typeface="Times" pitchFamily="2" charset="0"/>
              </a:rPr>
              <a:t> </a:t>
            </a:r>
            <a:r>
              <a:rPr lang="en-US" dirty="0" err="1">
                <a:latin typeface="Times" pitchFamily="2" charset="0"/>
              </a:rPr>
              <a:t>reclamantului</a:t>
            </a:r>
            <a:r>
              <a:rPr lang="en-US" dirty="0">
                <a:latin typeface="Times" pitchFamily="2" charset="0"/>
              </a:rPr>
              <a:t>, </a:t>
            </a:r>
            <a:r>
              <a:rPr lang="en-US" dirty="0" err="1">
                <a:latin typeface="Times" pitchFamily="2" charset="0"/>
              </a:rPr>
              <a:t>menținând</a:t>
            </a:r>
            <a:r>
              <a:rPr lang="en-US" dirty="0">
                <a:latin typeface="Times" pitchFamily="2" charset="0"/>
              </a:rPr>
              <a:t> </a:t>
            </a:r>
            <a:r>
              <a:rPr lang="en-US" dirty="0" err="1">
                <a:latin typeface="Times" pitchFamily="2" charset="0"/>
              </a:rPr>
              <a:t>pedeapsa</a:t>
            </a:r>
            <a:r>
              <a:rPr lang="en-US" dirty="0">
                <a:latin typeface="Times" pitchFamily="2" charset="0"/>
              </a:rPr>
              <a:t> de </a:t>
            </a:r>
            <a:r>
              <a:rPr lang="en-US" dirty="0" err="1">
                <a:latin typeface="Times" pitchFamily="2" charset="0"/>
              </a:rPr>
              <a:t>închisoare</a:t>
            </a:r>
            <a:r>
              <a:rPr lang="en-US" dirty="0">
                <a:latin typeface="Times" pitchFamily="2" charset="0"/>
              </a:rPr>
              <a:t>, </a:t>
            </a:r>
            <a:r>
              <a:rPr lang="en-US" dirty="0" err="1">
                <a:latin typeface="Times" pitchFamily="2" charset="0"/>
              </a:rPr>
              <a:t>și</a:t>
            </a:r>
            <a:r>
              <a:rPr lang="en-US" dirty="0">
                <a:latin typeface="Times" pitchFamily="2" charset="0"/>
              </a:rPr>
              <a:t> a </a:t>
            </a:r>
            <a:r>
              <a:rPr lang="en-US" dirty="0" err="1">
                <a:latin typeface="Times" pitchFamily="2" charset="0"/>
              </a:rPr>
              <a:t>considerat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procedura</a:t>
            </a:r>
            <a:r>
              <a:rPr lang="en-US" dirty="0">
                <a:latin typeface="Times" pitchFamily="2" charset="0"/>
              </a:rPr>
              <a:t> </a:t>
            </a:r>
            <a:r>
              <a:rPr lang="en-US" dirty="0" err="1">
                <a:latin typeface="Times" pitchFamily="2" charset="0"/>
              </a:rPr>
              <a:t>judiciară</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conformă</a:t>
            </a:r>
            <a:r>
              <a:rPr lang="en-US" dirty="0">
                <a:latin typeface="Times" pitchFamily="2" charset="0"/>
              </a:rPr>
              <a:t> cu </a:t>
            </a:r>
            <a:r>
              <a:rPr lang="en-US" dirty="0" err="1">
                <a:latin typeface="Times" pitchFamily="2" charset="0"/>
              </a:rPr>
              <a:t>reglementările</a:t>
            </a:r>
            <a:r>
              <a:rPr lang="en-US" dirty="0">
                <a:latin typeface="Times" pitchFamily="2" charset="0"/>
              </a:rPr>
              <a:t> </a:t>
            </a:r>
            <a:r>
              <a:rPr lang="en-US" dirty="0" err="1">
                <a:latin typeface="Times" pitchFamily="2" charset="0"/>
              </a:rPr>
              <a:t>legale</a:t>
            </a:r>
            <a:r>
              <a:rPr lang="en-US" dirty="0">
                <a:latin typeface="Times" pitchFamily="2" charset="0"/>
              </a:rPr>
              <a:t>, </a:t>
            </a:r>
            <a:r>
              <a:rPr lang="en-US" dirty="0" err="1">
                <a:latin typeface="Times" pitchFamily="2" charset="0"/>
              </a:rPr>
              <a:t>respingând</a:t>
            </a:r>
            <a:r>
              <a:rPr lang="en-US" dirty="0">
                <a:latin typeface="Times" pitchFamily="2" charset="0"/>
              </a:rPr>
              <a:t> </a:t>
            </a:r>
            <a:r>
              <a:rPr lang="en-US" dirty="0" err="1">
                <a:latin typeface="Times" pitchFamily="2" charset="0"/>
              </a:rPr>
              <a:t>argumentul</a:t>
            </a:r>
            <a:r>
              <a:rPr lang="en-US" dirty="0">
                <a:latin typeface="Times" pitchFamily="2" charset="0"/>
              </a:rPr>
              <a:t> </a:t>
            </a:r>
            <a:r>
              <a:rPr lang="en-US" dirty="0" err="1">
                <a:latin typeface="Times" pitchFamily="2" charset="0"/>
              </a:rPr>
              <a:t>referitor</a:t>
            </a:r>
            <a:r>
              <a:rPr lang="en-US" dirty="0">
                <a:latin typeface="Times" pitchFamily="2" charset="0"/>
              </a:rPr>
              <a:t> la </a:t>
            </a:r>
            <a:r>
              <a:rPr lang="en-US" dirty="0" err="1">
                <a:latin typeface="Times" pitchFamily="2" charset="0"/>
              </a:rPr>
              <a:t>schimbarea</a:t>
            </a:r>
            <a:r>
              <a:rPr lang="en-US" dirty="0">
                <a:latin typeface="Times" pitchFamily="2" charset="0"/>
              </a:rPr>
              <a:t> </a:t>
            </a:r>
            <a:r>
              <a:rPr lang="en-US" dirty="0" err="1">
                <a:latin typeface="Times" pitchFamily="2" charset="0"/>
              </a:rPr>
              <a:t>judecătorului</a:t>
            </a:r>
            <a:r>
              <a:rPr lang="en-US" dirty="0">
                <a:latin typeface="Times" pitchFamily="2" charset="0"/>
              </a:rPr>
              <a:t> </a:t>
            </a:r>
            <a:r>
              <a:rPr lang="en-US" dirty="0" err="1">
                <a:latin typeface="Times" pitchFamily="2" charset="0"/>
              </a:rPr>
              <a:t>unic</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cadrul</a:t>
            </a:r>
            <a:r>
              <a:rPr lang="en-US" dirty="0">
                <a:latin typeface="Times" pitchFamily="2" charset="0"/>
              </a:rPr>
              <a:t> </a:t>
            </a:r>
            <a:r>
              <a:rPr lang="en-US" dirty="0" err="1">
                <a:latin typeface="Times" pitchFamily="2" charset="0"/>
              </a:rPr>
              <a:t>procesului</a:t>
            </a:r>
            <a:r>
              <a:rPr lang="en-US" dirty="0">
                <a:latin typeface="Times" pitchFamily="2" charset="0"/>
              </a:rPr>
              <a:t>.</a:t>
            </a:r>
            <a:endParaRPr lang="x-none" dirty="0">
              <a:latin typeface="Times"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8"/>
          <p:cNvSpPr txBox="1">
            <a:spLocks noGrp="1"/>
          </p:cNvSpPr>
          <p:nvPr>
            <p:ph type="title"/>
          </p:nvPr>
        </p:nvSpPr>
        <p:spPr>
          <a:xfrm>
            <a:off x="402842" y="91219"/>
            <a:ext cx="377450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Circumstanțe</a:t>
            </a:r>
            <a:r>
              <a:rPr lang="en" sz="2800" b="1" dirty="0">
                <a:latin typeface="Times" pitchFamily="2" charset="0"/>
              </a:rPr>
              <a:t> de </a:t>
            </a:r>
            <a:r>
              <a:rPr lang="en" sz="2800" b="1" dirty="0" err="1">
                <a:latin typeface="Times" pitchFamily="2" charset="0"/>
              </a:rPr>
              <a:t>drept</a:t>
            </a:r>
            <a:endParaRPr sz="2800" b="1" dirty="0">
              <a:latin typeface="Times" pitchFamily="2" charset="0"/>
            </a:endParaRPr>
          </a:p>
        </p:txBody>
      </p:sp>
      <p:sp>
        <p:nvSpPr>
          <p:cNvPr id="7" name="Subtitle 6">
            <a:extLst>
              <a:ext uri="{FF2B5EF4-FFF2-40B4-BE49-F238E27FC236}">
                <a16:creationId xmlns:a16="http://schemas.microsoft.com/office/drawing/2014/main" xmlns="" id="{CEFA9E51-3B28-B4D0-E014-39F07743FDBF}"/>
              </a:ext>
            </a:extLst>
          </p:cNvPr>
          <p:cNvSpPr>
            <a:spLocks noGrp="1"/>
          </p:cNvSpPr>
          <p:nvPr>
            <p:ph type="subTitle" idx="3"/>
          </p:nvPr>
        </p:nvSpPr>
        <p:spPr>
          <a:xfrm>
            <a:off x="240225" y="708079"/>
            <a:ext cx="8384582" cy="3569453"/>
          </a:xfrm>
        </p:spPr>
        <p:txBody>
          <a:bodyPr/>
          <a:lstStyle/>
          <a:p>
            <a:pPr algn="just">
              <a:buFont typeface="Wingdings" pitchFamily="2" charset="2"/>
              <a:buChar char="Ø"/>
            </a:pPr>
            <a:r>
              <a:rPr lang="en-US" dirty="0" err="1">
                <a:latin typeface="Times" pitchFamily="2" charset="0"/>
              </a:rPr>
              <a:t>Reclamanta</a:t>
            </a:r>
            <a:r>
              <a:rPr lang="en-US" dirty="0">
                <a:latin typeface="Times" pitchFamily="2" charset="0"/>
              </a:rPr>
              <a:t> se </a:t>
            </a:r>
            <a:r>
              <a:rPr lang="en-US" dirty="0" err="1">
                <a:latin typeface="Times" pitchFamily="2" charset="0"/>
              </a:rPr>
              <a:t>plânge</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procedurile</a:t>
            </a:r>
            <a:r>
              <a:rPr lang="en-US" dirty="0">
                <a:latin typeface="Times" pitchFamily="2" charset="0"/>
              </a:rPr>
              <a:t> </a:t>
            </a:r>
            <a:r>
              <a:rPr lang="en-US" dirty="0" err="1">
                <a:latin typeface="Times" pitchFamily="2" charset="0"/>
              </a:rPr>
              <a:t>penale</a:t>
            </a:r>
            <a:r>
              <a:rPr lang="en-US" dirty="0">
                <a:latin typeface="Times" pitchFamily="2" charset="0"/>
              </a:rPr>
              <a:t> </a:t>
            </a:r>
            <a:r>
              <a:rPr lang="en-US" dirty="0" err="1">
                <a:latin typeface="Times" pitchFamily="2" charset="0"/>
              </a:rPr>
              <a:t>împotriva</a:t>
            </a:r>
            <a:r>
              <a:rPr lang="en-US" dirty="0">
                <a:latin typeface="Times" pitchFamily="2" charset="0"/>
              </a:rPr>
              <a:t> </a:t>
            </a:r>
            <a:r>
              <a:rPr lang="en-US" dirty="0" err="1">
                <a:latin typeface="Times" pitchFamily="2" charset="0"/>
              </a:rPr>
              <a:t>sa</a:t>
            </a:r>
            <a:r>
              <a:rPr lang="en-US" dirty="0">
                <a:latin typeface="Times" pitchFamily="2" charset="0"/>
              </a:rPr>
              <a:t> au </a:t>
            </a:r>
            <a:r>
              <a:rPr lang="en-US" dirty="0" err="1">
                <a:latin typeface="Times" pitchFamily="2" charset="0"/>
              </a:rPr>
              <a:t>fost</a:t>
            </a:r>
            <a:r>
              <a:rPr lang="en-US" dirty="0">
                <a:latin typeface="Times" pitchFamily="2" charset="0"/>
              </a:rPr>
              <a:t> </a:t>
            </a:r>
            <a:r>
              <a:rPr lang="en-US" dirty="0" err="1">
                <a:latin typeface="Times" pitchFamily="2" charset="0"/>
              </a:rPr>
              <a:t>inechitabile</a:t>
            </a:r>
            <a:r>
              <a:rPr lang="en-US" dirty="0">
                <a:latin typeface="Times" pitchFamily="2" charset="0"/>
              </a:rPr>
              <a:t>, </a:t>
            </a:r>
            <a:r>
              <a:rPr lang="en-US" dirty="0" err="1">
                <a:latin typeface="Times" pitchFamily="2" charset="0"/>
              </a:rPr>
              <a:t>invocând</a:t>
            </a:r>
            <a:r>
              <a:rPr lang="en-US" dirty="0">
                <a:latin typeface="Times" pitchFamily="2" charset="0"/>
              </a:rPr>
              <a:t> </a:t>
            </a:r>
            <a:r>
              <a:rPr lang="en-US" dirty="0" err="1">
                <a:latin typeface="Times" pitchFamily="2" charset="0"/>
              </a:rPr>
              <a:t>încălcarea</a:t>
            </a:r>
            <a:r>
              <a:rPr lang="en-US" dirty="0">
                <a:latin typeface="Times" pitchFamily="2" charset="0"/>
              </a:rPr>
              <a:t> </a:t>
            </a:r>
            <a:r>
              <a:rPr lang="en-US" dirty="0" err="1">
                <a:latin typeface="Times" pitchFamily="2" charset="0"/>
              </a:rPr>
              <a:t>articolului</a:t>
            </a:r>
            <a:r>
              <a:rPr lang="en-US" dirty="0">
                <a:latin typeface="Times" pitchFamily="2" charset="0"/>
              </a:rPr>
              <a:t> 6 din </a:t>
            </a:r>
            <a:r>
              <a:rPr lang="en-US" dirty="0" err="1">
                <a:latin typeface="Times" pitchFamily="2" charset="0"/>
              </a:rPr>
              <a:t>Convenția</a:t>
            </a:r>
            <a:r>
              <a:rPr lang="en-US" dirty="0">
                <a:latin typeface="Times" pitchFamily="2" charset="0"/>
              </a:rPr>
              <a:t> </a:t>
            </a:r>
            <a:r>
              <a:rPr lang="en-US" dirty="0" err="1">
                <a:latin typeface="Times" pitchFamily="2" charset="0"/>
              </a:rPr>
              <a:t>Europeană</a:t>
            </a:r>
            <a:r>
              <a:rPr lang="en-US" dirty="0">
                <a:latin typeface="Times" pitchFamily="2" charset="0"/>
              </a:rPr>
              <a:t> a </a:t>
            </a:r>
            <a:r>
              <a:rPr lang="en-US" dirty="0" err="1">
                <a:latin typeface="Times" pitchFamily="2" charset="0"/>
              </a:rPr>
              <a:t>Drepturilor</a:t>
            </a:r>
            <a:r>
              <a:rPr lang="en-US" dirty="0">
                <a:latin typeface="Times" pitchFamily="2" charset="0"/>
              </a:rPr>
              <a:t> </a:t>
            </a:r>
            <a:r>
              <a:rPr lang="en-US" dirty="0" err="1">
                <a:latin typeface="Times" pitchFamily="2" charset="0"/>
              </a:rPr>
              <a:t>Omului</a:t>
            </a:r>
            <a:r>
              <a:rPr lang="en-US" dirty="0">
                <a:latin typeface="Times" pitchFamily="2" charset="0"/>
              </a:rPr>
              <a:t>, care </a:t>
            </a:r>
            <a:r>
              <a:rPr lang="en-US" dirty="0" err="1">
                <a:latin typeface="Times" pitchFamily="2" charset="0"/>
              </a:rPr>
              <a:t>garantează</a:t>
            </a:r>
            <a:r>
              <a:rPr lang="en-US" dirty="0">
                <a:latin typeface="Times" pitchFamily="2" charset="0"/>
              </a:rPr>
              <a:t> </a:t>
            </a:r>
            <a:r>
              <a:rPr lang="en-US" dirty="0" err="1">
                <a:latin typeface="Times" pitchFamily="2" charset="0"/>
              </a:rPr>
              <a:t>dreptul</a:t>
            </a:r>
            <a:r>
              <a:rPr lang="en-US" dirty="0">
                <a:latin typeface="Times" pitchFamily="2" charset="0"/>
              </a:rPr>
              <a:t> la un </a:t>
            </a:r>
            <a:r>
              <a:rPr lang="en-US" dirty="0" err="1">
                <a:latin typeface="Times" pitchFamily="2" charset="0"/>
              </a:rPr>
              <a:t>proces</a:t>
            </a:r>
            <a:r>
              <a:rPr lang="en-US" dirty="0">
                <a:latin typeface="Times" pitchFamily="2" charset="0"/>
              </a:rPr>
              <a:t> </a:t>
            </a:r>
            <a:r>
              <a:rPr lang="en-US" dirty="0" err="1">
                <a:latin typeface="Times" pitchFamily="2" charset="0"/>
              </a:rPr>
              <a:t>echitabil</a:t>
            </a:r>
            <a:r>
              <a:rPr lang="en-US" dirty="0">
                <a:latin typeface="Times" pitchFamily="2" charset="0"/>
              </a:rPr>
              <a:t>, </a:t>
            </a:r>
            <a:r>
              <a:rPr lang="en-US" dirty="0" err="1">
                <a:latin typeface="Times" pitchFamily="2" charset="0"/>
              </a:rPr>
              <a:t>inclusiv</a:t>
            </a:r>
            <a:r>
              <a:rPr lang="en-US" dirty="0">
                <a:latin typeface="Times" pitchFamily="2" charset="0"/>
              </a:rPr>
              <a:t> </a:t>
            </a:r>
            <a:r>
              <a:rPr lang="en-US" dirty="0" err="1">
                <a:latin typeface="Times" pitchFamily="2" charset="0"/>
              </a:rPr>
              <a:t>prin</a:t>
            </a:r>
            <a:r>
              <a:rPr lang="en-US" dirty="0">
                <a:latin typeface="Times" pitchFamily="2" charset="0"/>
              </a:rPr>
              <a:t> </a:t>
            </a:r>
            <a:r>
              <a:rPr lang="en-US" dirty="0" err="1">
                <a:latin typeface="Times" pitchFamily="2" charset="0"/>
              </a:rPr>
              <a:t>asigurarea</a:t>
            </a:r>
            <a:r>
              <a:rPr lang="en-US" dirty="0">
                <a:latin typeface="Times" pitchFamily="2" charset="0"/>
              </a:rPr>
              <a:t> </a:t>
            </a:r>
            <a:r>
              <a:rPr lang="en-US" dirty="0" err="1">
                <a:latin typeface="Times" pitchFamily="2" charset="0"/>
              </a:rPr>
              <a:t>unui</a:t>
            </a:r>
            <a:r>
              <a:rPr lang="en-US" dirty="0">
                <a:latin typeface="Times" pitchFamily="2" charset="0"/>
              </a:rPr>
              <a:t> termen </a:t>
            </a:r>
            <a:r>
              <a:rPr lang="en-US" dirty="0" err="1">
                <a:latin typeface="Times" pitchFamily="2" charset="0"/>
              </a:rPr>
              <a:t>rezonabil</a:t>
            </a:r>
            <a:r>
              <a:rPr lang="en-US" dirty="0">
                <a:latin typeface="Times" pitchFamily="2" charset="0"/>
              </a:rPr>
              <a:t> </a:t>
            </a:r>
            <a:r>
              <a:rPr lang="en-US" dirty="0" err="1">
                <a:latin typeface="Times" pitchFamily="2" charset="0"/>
              </a:rPr>
              <a:t>și</a:t>
            </a:r>
            <a:r>
              <a:rPr lang="en-US" dirty="0">
                <a:latin typeface="Times" pitchFamily="2" charset="0"/>
              </a:rPr>
              <a:t> a </a:t>
            </a:r>
            <a:r>
              <a:rPr lang="en-US" dirty="0" err="1">
                <a:latin typeface="Times" pitchFamily="2" charset="0"/>
              </a:rPr>
              <a:t>unui</a:t>
            </a:r>
            <a:r>
              <a:rPr lang="en-US" dirty="0">
                <a:latin typeface="Times" pitchFamily="2" charset="0"/>
              </a:rPr>
              <a:t> </a:t>
            </a:r>
            <a:r>
              <a:rPr lang="en-US" dirty="0" err="1">
                <a:latin typeface="Times" pitchFamily="2" charset="0"/>
              </a:rPr>
              <a:t>proces</a:t>
            </a:r>
            <a:r>
              <a:rPr lang="en-US" dirty="0">
                <a:latin typeface="Times" pitchFamily="2" charset="0"/>
              </a:rPr>
              <a:t> </a:t>
            </a:r>
            <a:r>
              <a:rPr lang="en-US" dirty="0" err="1">
                <a:latin typeface="Times" pitchFamily="2" charset="0"/>
              </a:rPr>
              <a:t>desfășurat</a:t>
            </a:r>
            <a:r>
              <a:rPr lang="en-US" dirty="0">
                <a:latin typeface="Times" pitchFamily="2" charset="0"/>
              </a:rPr>
              <a:t> cu </a:t>
            </a:r>
            <a:r>
              <a:rPr lang="en-US" dirty="0" err="1">
                <a:latin typeface="Times" pitchFamily="2" charset="0"/>
              </a:rPr>
              <a:t>respectarea</a:t>
            </a:r>
            <a:r>
              <a:rPr lang="en-US" dirty="0">
                <a:latin typeface="Times" pitchFamily="2" charset="0"/>
              </a:rPr>
              <a:t> </a:t>
            </a:r>
            <a:r>
              <a:rPr lang="en-US" dirty="0" err="1">
                <a:latin typeface="Times" pitchFamily="2" charset="0"/>
              </a:rPr>
              <a:t>principiilor</a:t>
            </a:r>
            <a:r>
              <a:rPr lang="en-US" dirty="0">
                <a:latin typeface="Times" pitchFamily="2" charset="0"/>
              </a:rPr>
              <a:t> </a:t>
            </a:r>
            <a:r>
              <a:rPr lang="en-US" dirty="0" err="1">
                <a:latin typeface="Times" pitchFamily="2" charset="0"/>
              </a:rPr>
              <a:t>fundamentale</a:t>
            </a:r>
            <a:r>
              <a:rPr lang="en-US" dirty="0">
                <a:latin typeface="Times" pitchFamily="2" charset="0"/>
              </a:rPr>
              <a:t> ale </a:t>
            </a:r>
            <a:r>
              <a:rPr lang="en-US" dirty="0" err="1">
                <a:latin typeface="Times" pitchFamily="2" charset="0"/>
              </a:rPr>
              <a:t>dreptului</a:t>
            </a:r>
            <a:r>
              <a:rPr lang="en-US" dirty="0">
                <a:latin typeface="Times" pitchFamily="2" charset="0"/>
              </a:rPr>
              <a:t> la </a:t>
            </a:r>
            <a:r>
              <a:rPr lang="en-US" dirty="0" err="1">
                <a:latin typeface="Times" pitchFamily="2" charset="0"/>
              </a:rPr>
              <a:t>apărare</a:t>
            </a:r>
            <a:r>
              <a:rPr lang="en-US" dirty="0">
                <a:latin typeface="Times" pitchFamily="2" charset="0"/>
              </a:rPr>
              <a:t>. </a:t>
            </a:r>
            <a:r>
              <a:rPr lang="en-US" dirty="0" err="1">
                <a:latin typeface="Times" pitchFamily="2" charset="0"/>
              </a:rPr>
              <a:t>Ea</a:t>
            </a:r>
            <a:r>
              <a:rPr lang="en-US" dirty="0">
                <a:latin typeface="Times" pitchFamily="2" charset="0"/>
              </a:rPr>
              <a:t> </a:t>
            </a:r>
            <a:r>
              <a:rPr lang="en-US" dirty="0" err="1">
                <a:latin typeface="Times" pitchFamily="2" charset="0"/>
              </a:rPr>
              <a:t>susține</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instanțele</a:t>
            </a:r>
            <a:r>
              <a:rPr lang="en-US" dirty="0">
                <a:latin typeface="Times" pitchFamily="2" charset="0"/>
              </a:rPr>
              <a:t> interne nu au </a:t>
            </a:r>
            <a:r>
              <a:rPr lang="en-US" dirty="0" err="1">
                <a:latin typeface="Times" pitchFamily="2" charset="0"/>
              </a:rPr>
              <a:t>respectat</a:t>
            </a:r>
            <a:r>
              <a:rPr lang="en-US" dirty="0">
                <a:latin typeface="Times" pitchFamily="2" charset="0"/>
              </a:rPr>
              <a:t> </a:t>
            </a:r>
            <a:r>
              <a:rPr lang="en-US" dirty="0" err="1">
                <a:latin typeface="Times" pitchFamily="2" charset="0"/>
              </a:rPr>
              <a:t>principiul</a:t>
            </a:r>
            <a:r>
              <a:rPr lang="en-US" dirty="0">
                <a:latin typeface="Times" pitchFamily="2" charset="0"/>
              </a:rPr>
              <a:t> </a:t>
            </a:r>
            <a:r>
              <a:rPr lang="en-US" dirty="0" err="1">
                <a:latin typeface="Times" pitchFamily="2" charset="0"/>
              </a:rPr>
              <a:t>imediatității</a:t>
            </a:r>
            <a:r>
              <a:rPr lang="en-US" dirty="0">
                <a:latin typeface="Times" pitchFamily="2" charset="0"/>
              </a:rPr>
              <a:t>, </a:t>
            </a:r>
            <a:r>
              <a:rPr lang="en-US" dirty="0" err="1">
                <a:latin typeface="Times" pitchFamily="2" charset="0"/>
              </a:rPr>
              <a:t>întrucât</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cadrul</a:t>
            </a:r>
            <a:r>
              <a:rPr lang="en-US" dirty="0">
                <a:latin typeface="Times" pitchFamily="2" charset="0"/>
              </a:rPr>
              <a:t> </a:t>
            </a:r>
            <a:r>
              <a:rPr lang="en-US" dirty="0" err="1">
                <a:latin typeface="Times" pitchFamily="2" charset="0"/>
              </a:rPr>
              <a:t>procesului</a:t>
            </a:r>
            <a:r>
              <a:rPr lang="en-US" dirty="0">
                <a:latin typeface="Times" pitchFamily="2" charset="0"/>
              </a:rPr>
              <a:t>, nu au </a:t>
            </a:r>
            <a:r>
              <a:rPr lang="en-US" dirty="0" err="1">
                <a:latin typeface="Times" pitchFamily="2" charset="0"/>
              </a:rPr>
              <a:t>fost</a:t>
            </a:r>
            <a:r>
              <a:rPr lang="en-US" dirty="0">
                <a:latin typeface="Times" pitchFamily="2" charset="0"/>
              </a:rPr>
              <a:t> </a:t>
            </a:r>
            <a:r>
              <a:rPr lang="en-US" dirty="0" err="1">
                <a:latin typeface="Times" pitchFamily="2" charset="0"/>
              </a:rPr>
              <a:t>audiați</a:t>
            </a:r>
            <a:r>
              <a:rPr lang="en-US" dirty="0">
                <a:latin typeface="Times" pitchFamily="2" charset="0"/>
              </a:rPr>
              <a:t> </a:t>
            </a:r>
            <a:r>
              <a:rPr lang="en-US" dirty="0" err="1">
                <a:latin typeface="Times" pitchFamily="2" charset="0"/>
              </a:rPr>
              <a:t>martori</a:t>
            </a:r>
            <a:r>
              <a:rPr lang="en-US" dirty="0">
                <a:latin typeface="Times" pitchFamily="2" charset="0"/>
              </a:rPr>
              <a:t> </a:t>
            </a:r>
            <a:r>
              <a:rPr lang="en-US" dirty="0" err="1">
                <a:latin typeface="Times" pitchFamily="2" charset="0"/>
              </a:rPr>
              <a:t>esențiali</a:t>
            </a:r>
            <a:r>
              <a:rPr lang="en-US" dirty="0">
                <a:latin typeface="Times" pitchFamily="2" charset="0"/>
              </a:rPr>
              <a:t>, precum MC, un </a:t>
            </a:r>
            <a:r>
              <a:rPr lang="en-US" dirty="0" err="1">
                <a:latin typeface="Times" pitchFamily="2" charset="0"/>
              </a:rPr>
              <a:t>martor</a:t>
            </a:r>
            <a:r>
              <a:rPr lang="en-US" dirty="0">
                <a:latin typeface="Times" pitchFamily="2" charset="0"/>
              </a:rPr>
              <a:t> </a:t>
            </a:r>
            <a:r>
              <a:rPr lang="en-US" dirty="0" err="1">
                <a:latin typeface="Times" pitchFamily="2" charset="0"/>
              </a:rPr>
              <a:t>cheie</a:t>
            </a:r>
            <a:r>
              <a:rPr lang="en-US" dirty="0">
                <a:latin typeface="Times" pitchFamily="2" charset="0"/>
              </a:rPr>
              <a:t> </a:t>
            </a:r>
            <a:r>
              <a:rPr lang="en-US" dirty="0" err="1">
                <a:latin typeface="Times" pitchFamily="2" charset="0"/>
              </a:rPr>
              <a:t>pentru</a:t>
            </a:r>
            <a:r>
              <a:rPr lang="en-US" dirty="0">
                <a:latin typeface="Times" pitchFamily="2" charset="0"/>
              </a:rPr>
              <a:t> </a:t>
            </a:r>
            <a:r>
              <a:rPr lang="en-US" dirty="0" err="1">
                <a:latin typeface="Times" pitchFamily="2" charset="0"/>
              </a:rPr>
              <a:t>apărarea</a:t>
            </a:r>
            <a:r>
              <a:rPr lang="en-US" dirty="0">
                <a:latin typeface="Times" pitchFamily="2" charset="0"/>
              </a:rPr>
              <a:t> </a:t>
            </a:r>
            <a:r>
              <a:rPr lang="en-US" dirty="0" err="1">
                <a:latin typeface="Times" pitchFamily="2" charset="0"/>
              </a:rPr>
              <a:t>sa</a:t>
            </a:r>
            <a:r>
              <a:rPr lang="en-US" dirty="0">
                <a:latin typeface="Times" pitchFamily="2" charset="0"/>
              </a:rPr>
              <a:t>. </a:t>
            </a:r>
            <a:r>
              <a:rPr lang="en-US" dirty="0" err="1">
                <a:latin typeface="Times" pitchFamily="2" charset="0"/>
              </a:rPr>
              <a:t>Reclamanta</a:t>
            </a:r>
            <a:r>
              <a:rPr lang="en-US" dirty="0">
                <a:latin typeface="Times" pitchFamily="2" charset="0"/>
              </a:rPr>
              <a:t> </a:t>
            </a:r>
            <a:r>
              <a:rPr lang="en-US" dirty="0" err="1">
                <a:latin typeface="Times" pitchFamily="2" charset="0"/>
              </a:rPr>
              <a:t>menționează</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deși</a:t>
            </a:r>
            <a:r>
              <a:rPr lang="en-US" dirty="0">
                <a:latin typeface="Times" pitchFamily="2" charset="0"/>
              </a:rPr>
              <a:t> </a:t>
            </a:r>
            <a:r>
              <a:rPr lang="en-US" dirty="0" err="1">
                <a:latin typeface="Times" pitchFamily="2" charset="0"/>
              </a:rPr>
              <a:t>și</a:t>
            </a:r>
            <a:r>
              <a:rPr lang="en-US" dirty="0">
                <a:latin typeface="Times" pitchFamily="2" charset="0"/>
              </a:rPr>
              <a:t>-a </a:t>
            </a:r>
            <a:r>
              <a:rPr lang="en-US" dirty="0" err="1">
                <a:latin typeface="Times" pitchFamily="2" charset="0"/>
              </a:rPr>
              <a:t>exprimat</a:t>
            </a:r>
            <a:r>
              <a:rPr lang="en-US" dirty="0">
                <a:latin typeface="Times" pitchFamily="2" charset="0"/>
              </a:rPr>
              <a:t> la </a:t>
            </a:r>
            <a:r>
              <a:rPr lang="en-US" dirty="0" err="1">
                <a:latin typeface="Times" pitchFamily="2" charset="0"/>
              </a:rPr>
              <a:t>începutul</a:t>
            </a:r>
            <a:r>
              <a:rPr lang="en-US" dirty="0">
                <a:latin typeface="Times" pitchFamily="2" charset="0"/>
              </a:rPr>
              <a:t> </a:t>
            </a:r>
            <a:r>
              <a:rPr lang="en-US" dirty="0" err="1">
                <a:latin typeface="Times" pitchFamily="2" charset="0"/>
              </a:rPr>
              <a:t>procesului</a:t>
            </a:r>
            <a:r>
              <a:rPr lang="en-US" dirty="0">
                <a:latin typeface="Times" pitchFamily="2" charset="0"/>
              </a:rPr>
              <a:t> </a:t>
            </a:r>
            <a:r>
              <a:rPr lang="en-US" dirty="0" err="1">
                <a:latin typeface="Times" pitchFamily="2" charset="0"/>
              </a:rPr>
              <a:t>îndoielile</a:t>
            </a:r>
            <a:r>
              <a:rPr lang="en-US" dirty="0">
                <a:latin typeface="Times" pitchFamily="2" charset="0"/>
              </a:rPr>
              <a:t> </a:t>
            </a:r>
            <a:r>
              <a:rPr lang="en-US" dirty="0" err="1">
                <a:latin typeface="Times" pitchFamily="2" charset="0"/>
              </a:rPr>
              <a:t>față</a:t>
            </a:r>
            <a:r>
              <a:rPr lang="en-US" dirty="0">
                <a:latin typeface="Times" pitchFamily="2" charset="0"/>
              </a:rPr>
              <a:t> de </a:t>
            </a:r>
            <a:r>
              <a:rPr lang="en-US" dirty="0" err="1">
                <a:latin typeface="Times" pitchFamily="2" charset="0"/>
              </a:rPr>
              <a:t>declarațiile</a:t>
            </a:r>
            <a:r>
              <a:rPr lang="en-US" dirty="0">
                <a:latin typeface="Times" pitchFamily="2" charset="0"/>
              </a:rPr>
              <a:t> </a:t>
            </a:r>
            <a:r>
              <a:rPr lang="en-US" dirty="0" err="1">
                <a:latin typeface="Times" pitchFamily="2" charset="0"/>
              </a:rPr>
              <a:t>făcute</a:t>
            </a:r>
            <a:r>
              <a:rPr lang="en-US" dirty="0">
                <a:latin typeface="Times" pitchFamily="2" charset="0"/>
              </a:rPr>
              <a:t> de </a:t>
            </a:r>
            <a:r>
              <a:rPr lang="en-US" dirty="0" err="1">
                <a:latin typeface="Times" pitchFamily="2" charset="0"/>
              </a:rPr>
              <a:t>coacuzați</a:t>
            </a:r>
            <a:r>
              <a:rPr lang="en-US" dirty="0">
                <a:latin typeface="Times" pitchFamily="2" charset="0"/>
              </a:rPr>
              <a:t>, </a:t>
            </a:r>
            <a:r>
              <a:rPr lang="en-US" dirty="0" err="1">
                <a:latin typeface="Times" pitchFamily="2" charset="0"/>
              </a:rPr>
              <a:t>martorul</a:t>
            </a:r>
            <a:r>
              <a:rPr lang="en-US" dirty="0">
                <a:latin typeface="Times" pitchFamily="2" charset="0"/>
              </a:rPr>
              <a:t> nu a </a:t>
            </a:r>
            <a:r>
              <a:rPr lang="en-US" dirty="0" err="1">
                <a:latin typeface="Times" pitchFamily="2" charset="0"/>
              </a:rPr>
              <a:t>fost</a:t>
            </a:r>
            <a:r>
              <a:rPr lang="en-US" dirty="0">
                <a:latin typeface="Times" pitchFamily="2" charset="0"/>
              </a:rPr>
              <a:t> </a:t>
            </a:r>
            <a:r>
              <a:rPr lang="en-US" dirty="0" err="1">
                <a:latin typeface="Times" pitchFamily="2" charset="0"/>
              </a:rPr>
              <a:t>audiat</a:t>
            </a:r>
            <a:r>
              <a:rPr lang="en-US" dirty="0">
                <a:latin typeface="Times" pitchFamily="2" charset="0"/>
              </a:rPr>
              <a:t> </a:t>
            </a:r>
            <a:r>
              <a:rPr lang="en-US" dirty="0" err="1">
                <a:latin typeface="Times" pitchFamily="2" charset="0"/>
              </a:rPr>
              <a:t>nici</a:t>
            </a:r>
            <a:r>
              <a:rPr lang="en-US" dirty="0">
                <a:latin typeface="Times" pitchFamily="2" charset="0"/>
              </a:rPr>
              <a:t> </a:t>
            </a:r>
            <a:r>
              <a:rPr lang="en-US" dirty="0" err="1">
                <a:latin typeface="Times" pitchFamily="2" charset="0"/>
              </a:rPr>
              <a:t>în</a:t>
            </a:r>
            <a:r>
              <a:rPr lang="en-US" dirty="0">
                <a:latin typeface="Times" pitchFamily="2" charset="0"/>
              </a:rPr>
              <a:t> prima </a:t>
            </a:r>
            <a:r>
              <a:rPr lang="en-US" dirty="0" err="1">
                <a:latin typeface="Times" pitchFamily="2" charset="0"/>
              </a:rPr>
              <a:t>instanță</a:t>
            </a:r>
            <a:r>
              <a:rPr lang="en-US" dirty="0">
                <a:latin typeface="Times" pitchFamily="2" charset="0"/>
              </a:rPr>
              <a:t>, </a:t>
            </a:r>
            <a:r>
              <a:rPr lang="en-US" dirty="0" err="1">
                <a:latin typeface="Times" pitchFamily="2" charset="0"/>
              </a:rPr>
              <a:t>nici</a:t>
            </a:r>
            <a:r>
              <a:rPr lang="en-US" dirty="0">
                <a:latin typeface="Times" pitchFamily="2" charset="0"/>
              </a:rPr>
              <a:t> la </a:t>
            </a:r>
            <a:r>
              <a:rPr lang="en-US" dirty="0" err="1">
                <a:latin typeface="Times" pitchFamily="2" charset="0"/>
              </a:rPr>
              <a:t>apel</a:t>
            </a:r>
            <a:r>
              <a:rPr lang="en-US" dirty="0">
                <a:latin typeface="Times" pitchFamily="2" charset="0"/>
              </a:rPr>
              <a:t>. De </a:t>
            </a:r>
            <a:r>
              <a:rPr lang="en-US" dirty="0" err="1">
                <a:latin typeface="Times" pitchFamily="2" charset="0"/>
              </a:rPr>
              <a:t>asemenea</a:t>
            </a:r>
            <a:r>
              <a:rPr lang="en-US" dirty="0">
                <a:latin typeface="Times" pitchFamily="2" charset="0"/>
              </a:rPr>
              <a:t>, </a:t>
            </a:r>
            <a:r>
              <a:rPr lang="en-US" dirty="0" err="1">
                <a:latin typeface="Times" pitchFamily="2" charset="0"/>
              </a:rPr>
              <a:t>reclamanta</a:t>
            </a:r>
            <a:r>
              <a:rPr lang="en-US" dirty="0">
                <a:latin typeface="Times" pitchFamily="2" charset="0"/>
              </a:rPr>
              <a:t> </a:t>
            </a:r>
            <a:r>
              <a:rPr lang="en-US" dirty="0" err="1">
                <a:latin typeface="Times" pitchFamily="2" charset="0"/>
              </a:rPr>
              <a:t>argumentează</a:t>
            </a:r>
            <a:r>
              <a:rPr lang="en-US" dirty="0">
                <a:latin typeface="Times" pitchFamily="2" charset="0"/>
              </a:rPr>
              <a:t> </a:t>
            </a:r>
            <a:r>
              <a:rPr lang="en-US" dirty="0" err="1">
                <a:latin typeface="Times" pitchFamily="2" charset="0"/>
              </a:rPr>
              <a:t>că</a:t>
            </a:r>
            <a:r>
              <a:rPr lang="en-US" dirty="0">
                <a:latin typeface="Times" pitchFamily="2" charset="0"/>
              </a:rPr>
              <a:t> nu era </a:t>
            </a:r>
            <a:r>
              <a:rPr lang="en-US" dirty="0" err="1">
                <a:latin typeface="Times" pitchFamily="2" charset="0"/>
              </a:rPr>
              <a:t>responsabilitatea</a:t>
            </a:r>
            <a:r>
              <a:rPr lang="en-US" dirty="0">
                <a:latin typeface="Times" pitchFamily="2" charset="0"/>
              </a:rPr>
              <a:t> </a:t>
            </a:r>
            <a:r>
              <a:rPr lang="en-US" dirty="0" err="1">
                <a:latin typeface="Times" pitchFamily="2" charset="0"/>
              </a:rPr>
              <a:t>sa</a:t>
            </a:r>
            <a:r>
              <a:rPr lang="en-US" dirty="0">
                <a:latin typeface="Times" pitchFamily="2" charset="0"/>
              </a:rPr>
              <a:t> </a:t>
            </a:r>
            <a:r>
              <a:rPr lang="en-US" dirty="0" err="1">
                <a:latin typeface="Times" pitchFamily="2" charset="0"/>
              </a:rPr>
              <a:t>să</a:t>
            </a:r>
            <a:r>
              <a:rPr lang="en-US" dirty="0">
                <a:latin typeface="Times" pitchFamily="2" charset="0"/>
              </a:rPr>
              <a:t> </a:t>
            </a:r>
            <a:r>
              <a:rPr lang="en-US" dirty="0" err="1">
                <a:latin typeface="Times" pitchFamily="2" charset="0"/>
              </a:rPr>
              <a:t>solicite</a:t>
            </a:r>
            <a:r>
              <a:rPr lang="en-US" dirty="0">
                <a:latin typeface="Times" pitchFamily="2" charset="0"/>
              </a:rPr>
              <a:t> </a:t>
            </a:r>
            <a:r>
              <a:rPr lang="en-US" dirty="0" err="1">
                <a:latin typeface="Times" pitchFamily="2" charset="0"/>
              </a:rPr>
              <a:t>audierea</a:t>
            </a:r>
            <a:r>
              <a:rPr lang="en-US" dirty="0">
                <a:latin typeface="Times" pitchFamily="2" charset="0"/>
              </a:rPr>
              <a:t> </a:t>
            </a:r>
            <a:r>
              <a:rPr lang="en-US" dirty="0" err="1">
                <a:latin typeface="Times" pitchFamily="2" charset="0"/>
              </a:rPr>
              <a:t>martorilor</a:t>
            </a:r>
            <a:r>
              <a:rPr lang="en-US" dirty="0">
                <a:latin typeface="Times" pitchFamily="2" charset="0"/>
              </a:rPr>
              <a:t>, ci a </a:t>
            </a:r>
            <a:r>
              <a:rPr lang="en-US" dirty="0" err="1">
                <a:latin typeface="Times" pitchFamily="2" charset="0"/>
              </a:rPr>
              <a:t>instanțelor</a:t>
            </a:r>
            <a:r>
              <a:rPr lang="en-US" dirty="0">
                <a:latin typeface="Times" pitchFamily="2" charset="0"/>
              </a:rPr>
              <a:t>, conform </a:t>
            </a:r>
            <a:r>
              <a:rPr lang="en-US" dirty="0" err="1">
                <a:latin typeface="Times" pitchFamily="2" charset="0"/>
              </a:rPr>
              <a:t>cerințelor</a:t>
            </a:r>
            <a:r>
              <a:rPr lang="en-US" dirty="0">
                <a:latin typeface="Times" pitchFamily="2" charset="0"/>
              </a:rPr>
              <a:t> </a:t>
            </a:r>
            <a:r>
              <a:rPr lang="en-US" dirty="0" err="1">
                <a:latin typeface="Times" pitchFamily="2" charset="0"/>
              </a:rPr>
              <a:t>dreptului</a:t>
            </a:r>
            <a:r>
              <a:rPr lang="en-US" dirty="0">
                <a:latin typeface="Times" pitchFamily="2" charset="0"/>
              </a:rPr>
              <a:t> intern </a:t>
            </a:r>
            <a:r>
              <a:rPr lang="en-US" dirty="0" err="1">
                <a:latin typeface="Times" pitchFamily="2" charset="0"/>
              </a:rPr>
              <a:t>și</a:t>
            </a:r>
            <a:r>
              <a:rPr lang="en-US" dirty="0">
                <a:latin typeface="Times" pitchFamily="2" charset="0"/>
              </a:rPr>
              <a:t> </a:t>
            </a:r>
            <a:r>
              <a:rPr lang="en-US" dirty="0" err="1">
                <a:latin typeface="Times" pitchFamily="2" charset="0"/>
              </a:rPr>
              <a:t>internațional</a:t>
            </a:r>
            <a:r>
              <a:rPr lang="en-US" dirty="0">
                <a:latin typeface="Times" pitchFamily="2" charset="0"/>
              </a:rPr>
              <a:t>.</a:t>
            </a:r>
          </a:p>
          <a:p>
            <a:pPr algn="just">
              <a:buFont typeface="Wingdings" pitchFamily="2" charset="2"/>
              <a:buChar char="Ø"/>
            </a:pPr>
            <a:endParaRPr lang="en-US" dirty="0">
              <a:latin typeface="Times" pitchFamily="2" charset="0"/>
            </a:endParaRPr>
          </a:p>
          <a:p>
            <a:pPr algn="just">
              <a:buFont typeface="Wingdings" pitchFamily="2" charset="2"/>
              <a:buChar char="Ø"/>
            </a:pPr>
            <a:r>
              <a:rPr lang="en-US" dirty="0">
                <a:latin typeface="Times" pitchFamily="2" charset="0"/>
              </a:rPr>
              <a:t>Pe de </a:t>
            </a:r>
            <a:r>
              <a:rPr lang="en-US" dirty="0" err="1">
                <a:latin typeface="Times" pitchFamily="2" charset="0"/>
              </a:rPr>
              <a:t>altă</a:t>
            </a:r>
            <a:r>
              <a:rPr lang="en-US" dirty="0">
                <a:latin typeface="Times" pitchFamily="2" charset="0"/>
              </a:rPr>
              <a:t> </a:t>
            </a:r>
            <a:r>
              <a:rPr lang="en-US" dirty="0" err="1">
                <a:latin typeface="Times" pitchFamily="2" charset="0"/>
              </a:rPr>
              <a:t>parte</a:t>
            </a:r>
            <a:r>
              <a:rPr lang="en-US" dirty="0">
                <a:latin typeface="Times" pitchFamily="2" charset="0"/>
              </a:rPr>
              <a:t>, </a:t>
            </a:r>
            <a:r>
              <a:rPr lang="en-US" dirty="0" err="1">
                <a:latin typeface="Times" pitchFamily="2" charset="0"/>
              </a:rPr>
              <a:t>Guvernul</a:t>
            </a:r>
            <a:r>
              <a:rPr lang="en-US" dirty="0">
                <a:latin typeface="Times" pitchFamily="2" charset="0"/>
              </a:rPr>
              <a:t> </a:t>
            </a:r>
            <a:r>
              <a:rPr lang="en-US" dirty="0" err="1">
                <a:latin typeface="Times" pitchFamily="2" charset="0"/>
              </a:rPr>
              <a:t>subliniază</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reclamanta</a:t>
            </a:r>
            <a:r>
              <a:rPr lang="en-US" dirty="0">
                <a:latin typeface="Times" pitchFamily="2" charset="0"/>
              </a:rPr>
              <a:t> nu a </a:t>
            </a:r>
            <a:r>
              <a:rPr lang="en-US" dirty="0" err="1">
                <a:latin typeface="Times" pitchFamily="2" charset="0"/>
              </a:rPr>
              <a:t>solicitat</a:t>
            </a:r>
            <a:r>
              <a:rPr lang="en-US" dirty="0">
                <a:latin typeface="Times" pitchFamily="2" charset="0"/>
              </a:rPr>
              <a:t> </a:t>
            </a:r>
            <a:r>
              <a:rPr lang="en-US" dirty="0" err="1">
                <a:latin typeface="Times" pitchFamily="2" charset="0"/>
              </a:rPr>
              <a:t>audierea</a:t>
            </a:r>
            <a:r>
              <a:rPr lang="en-US" dirty="0">
                <a:latin typeface="Times" pitchFamily="2" charset="0"/>
              </a:rPr>
              <a:t> </a:t>
            </a:r>
            <a:r>
              <a:rPr lang="en-US" dirty="0" err="1">
                <a:latin typeface="Times" pitchFamily="2" charset="0"/>
              </a:rPr>
              <a:t>martorilor</a:t>
            </a:r>
            <a:r>
              <a:rPr lang="en-US" dirty="0">
                <a:latin typeface="Times" pitchFamily="2" charset="0"/>
              </a:rPr>
              <a:t> </a:t>
            </a:r>
            <a:r>
              <a:rPr lang="en-US" dirty="0" err="1">
                <a:latin typeface="Times" pitchFamily="2" charset="0"/>
              </a:rPr>
              <a:t>sau</a:t>
            </a:r>
            <a:r>
              <a:rPr lang="en-US" dirty="0">
                <a:latin typeface="Times" pitchFamily="2" charset="0"/>
              </a:rPr>
              <a:t> a </a:t>
            </a:r>
            <a:r>
              <a:rPr lang="en-US" dirty="0" err="1">
                <a:latin typeface="Times" pitchFamily="2" charset="0"/>
              </a:rPr>
              <a:t>coacuzaților</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cursul</a:t>
            </a:r>
            <a:r>
              <a:rPr lang="en-US" dirty="0">
                <a:latin typeface="Times" pitchFamily="2" charset="0"/>
              </a:rPr>
              <a:t> </a:t>
            </a:r>
            <a:r>
              <a:rPr lang="en-US" dirty="0" err="1">
                <a:latin typeface="Times" pitchFamily="2" charset="0"/>
              </a:rPr>
              <a:t>procedurii</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ciuda</a:t>
            </a:r>
            <a:r>
              <a:rPr lang="en-US" dirty="0">
                <a:latin typeface="Times" pitchFamily="2" charset="0"/>
              </a:rPr>
              <a:t> </a:t>
            </a:r>
            <a:r>
              <a:rPr lang="en-US" dirty="0" err="1">
                <a:latin typeface="Times" pitchFamily="2" charset="0"/>
              </a:rPr>
              <a:t>faptului</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a:t>
            </a:r>
            <a:r>
              <a:rPr lang="en-US" dirty="0">
                <a:latin typeface="Times" pitchFamily="2" charset="0"/>
              </a:rPr>
              <a:t>-au </a:t>
            </a:r>
            <a:r>
              <a:rPr lang="en-US" dirty="0" err="1">
                <a:latin typeface="Times" pitchFamily="2" charset="0"/>
              </a:rPr>
              <a:t>fost</a:t>
            </a:r>
            <a:r>
              <a:rPr lang="en-US" dirty="0">
                <a:latin typeface="Times" pitchFamily="2" charset="0"/>
              </a:rPr>
              <a:t> </a:t>
            </a:r>
            <a:r>
              <a:rPr lang="en-US" dirty="0" err="1">
                <a:latin typeface="Times" pitchFamily="2" charset="0"/>
              </a:rPr>
              <a:t>oferite</a:t>
            </a:r>
            <a:r>
              <a:rPr lang="en-US" dirty="0">
                <a:latin typeface="Times" pitchFamily="2" charset="0"/>
              </a:rPr>
              <a:t> </a:t>
            </a:r>
            <a:r>
              <a:rPr lang="en-US" dirty="0" err="1">
                <a:latin typeface="Times" pitchFamily="2" charset="0"/>
              </a:rPr>
              <a:t>mai</a:t>
            </a:r>
            <a:r>
              <a:rPr lang="en-US" dirty="0">
                <a:latin typeface="Times" pitchFamily="2" charset="0"/>
              </a:rPr>
              <a:t> </a:t>
            </a:r>
            <a:r>
              <a:rPr lang="en-US" dirty="0" err="1">
                <a:latin typeface="Times" pitchFamily="2" charset="0"/>
              </a:rPr>
              <a:t>multe</a:t>
            </a:r>
            <a:r>
              <a:rPr lang="en-US" dirty="0">
                <a:latin typeface="Times" pitchFamily="2" charset="0"/>
              </a:rPr>
              <a:t> </a:t>
            </a:r>
            <a:r>
              <a:rPr lang="en-US" dirty="0" err="1">
                <a:latin typeface="Times" pitchFamily="2" charset="0"/>
              </a:rPr>
              <a:t>ocazii</a:t>
            </a:r>
            <a:r>
              <a:rPr lang="en-US" dirty="0">
                <a:latin typeface="Times" pitchFamily="2" charset="0"/>
              </a:rPr>
              <a:t> </a:t>
            </a:r>
            <a:r>
              <a:rPr lang="en-US" dirty="0" err="1">
                <a:latin typeface="Times" pitchFamily="2" charset="0"/>
              </a:rPr>
              <a:t>pentru</a:t>
            </a:r>
            <a:r>
              <a:rPr lang="en-US" dirty="0">
                <a:latin typeface="Times" pitchFamily="2" charset="0"/>
              </a:rPr>
              <a:t> a cere </a:t>
            </a:r>
            <a:r>
              <a:rPr lang="en-US" dirty="0" err="1">
                <a:latin typeface="Times" pitchFamily="2" charset="0"/>
              </a:rPr>
              <a:t>producerea</a:t>
            </a:r>
            <a:r>
              <a:rPr lang="en-US" dirty="0">
                <a:latin typeface="Times" pitchFamily="2" charset="0"/>
              </a:rPr>
              <a:t> de probe, </a:t>
            </a:r>
            <a:r>
              <a:rPr lang="en-US" dirty="0" err="1">
                <a:latin typeface="Times" pitchFamily="2" charset="0"/>
              </a:rPr>
              <a:t>inclusiv</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fața</a:t>
            </a:r>
            <a:r>
              <a:rPr lang="en-US" dirty="0">
                <a:latin typeface="Times" pitchFamily="2" charset="0"/>
              </a:rPr>
              <a:t> </a:t>
            </a:r>
            <a:r>
              <a:rPr lang="en-US" dirty="0" err="1">
                <a:latin typeface="Times" pitchFamily="2" charset="0"/>
              </a:rPr>
              <a:t>instanței</a:t>
            </a:r>
            <a:r>
              <a:rPr lang="en-US" dirty="0">
                <a:latin typeface="Times" pitchFamily="2" charset="0"/>
              </a:rPr>
              <a:t> de </a:t>
            </a:r>
            <a:r>
              <a:rPr lang="en-US" dirty="0" err="1">
                <a:latin typeface="Times" pitchFamily="2" charset="0"/>
              </a:rPr>
              <a:t>apel</a:t>
            </a:r>
            <a:r>
              <a:rPr lang="en-US" dirty="0">
                <a:latin typeface="Times" pitchFamily="2" charset="0"/>
              </a:rPr>
              <a:t>. </a:t>
            </a:r>
            <a:r>
              <a:rPr lang="en-US" dirty="0" err="1">
                <a:latin typeface="Times" pitchFamily="2" charset="0"/>
              </a:rPr>
              <a:t>Guvernul</a:t>
            </a:r>
            <a:r>
              <a:rPr lang="en-US" dirty="0">
                <a:latin typeface="Times" pitchFamily="2" charset="0"/>
              </a:rPr>
              <a:t> </a:t>
            </a:r>
            <a:r>
              <a:rPr lang="en-US" dirty="0" err="1">
                <a:latin typeface="Times" pitchFamily="2" charset="0"/>
              </a:rPr>
              <a:t>consideră</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instanțele</a:t>
            </a:r>
            <a:r>
              <a:rPr lang="en-US" dirty="0">
                <a:latin typeface="Times" pitchFamily="2" charset="0"/>
              </a:rPr>
              <a:t> au </a:t>
            </a:r>
            <a:r>
              <a:rPr lang="en-US" dirty="0" err="1">
                <a:latin typeface="Times" pitchFamily="2" charset="0"/>
              </a:rPr>
              <a:t>evaluat</a:t>
            </a:r>
            <a:r>
              <a:rPr lang="en-US" dirty="0">
                <a:latin typeface="Times" pitchFamily="2" charset="0"/>
              </a:rPr>
              <a:t> </a:t>
            </a:r>
            <a:r>
              <a:rPr lang="en-US" dirty="0" err="1">
                <a:latin typeface="Times" pitchFamily="2" charset="0"/>
              </a:rPr>
              <a:t>în</a:t>
            </a:r>
            <a:r>
              <a:rPr lang="en-US" dirty="0">
                <a:latin typeface="Times" pitchFamily="2" charset="0"/>
              </a:rPr>
              <a:t> mod </a:t>
            </a:r>
            <a:r>
              <a:rPr lang="en-US" dirty="0" err="1">
                <a:latin typeface="Times" pitchFamily="2" charset="0"/>
              </a:rPr>
              <a:t>corespunzător</a:t>
            </a:r>
            <a:r>
              <a:rPr lang="en-US" dirty="0">
                <a:latin typeface="Times" pitchFamily="2" charset="0"/>
              </a:rPr>
              <a:t> </a:t>
            </a:r>
            <a:r>
              <a:rPr lang="en-US" dirty="0" err="1">
                <a:latin typeface="Times" pitchFamily="2" charset="0"/>
              </a:rPr>
              <a:t>probele</a:t>
            </a:r>
            <a:r>
              <a:rPr lang="en-US" dirty="0">
                <a:latin typeface="Times" pitchFamily="2" charset="0"/>
              </a:rPr>
              <a:t> </a:t>
            </a:r>
            <a:r>
              <a:rPr lang="en-US" dirty="0" err="1">
                <a:latin typeface="Times" pitchFamily="2" charset="0"/>
              </a:rPr>
              <a:t>disponibile</a:t>
            </a:r>
            <a:r>
              <a:rPr lang="en-US" dirty="0">
                <a:latin typeface="Times" pitchFamily="2" charset="0"/>
              </a:rPr>
              <a:t>, </a:t>
            </a:r>
            <a:r>
              <a:rPr lang="en-US" dirty="0" err="1">
                <a:latin typeface="Times" pitchFamily="2" charset="0"/>
              </a:rPr>
              <a:t>inclusiv</a:t>
            </a:r>
            <a:r>
              <a:rPr lang="en-US" dirty="0">
                <a:latin typeface="Times" pitchFamily="2" charset="0"/>
              </a:rPr>
              <a:t> </a:t>
            </a:r>
            <a:r>
              <a:rPr lang="en-US" dirty="0" err="1">
                <a:latin typeface="Times" pitchFamily="2" charset="0"/>
              </a:rPr>
              <a:t>declarațiile</a:t>
            </a:r>
            <a:r>
              <a:rPr lang="en-US" dirty="0">
                <a:latin typeface="Times" pitchFamily="2" charset="0"/>
              </a:rPr>
              <a:t> </a:t>
            </a:r>
            <a:r>
              <a:rPr lang="en-US" dirty="0" err="1">
                <a:latin typeface="Times" pitchFamily="2" charset="0"/>
              </a:rPr>
              <a:t>martorilor</a:t>
            </a:r>
            <a:r>
              <a:rPr lang="en-US" dirty="0">
                <a:latin typeface="Times" pitchFamily="2" charset="0"/>
              </a:rPr>
              <a:t> </a:t>
            </a:r>
            <a:r>
              <a:rPr lang="en-US" dirty="0" err="1">
                <a:latin typeface="Times" pitchFamily="2" charset="0"/>
              </a:rPr>
              <a:t>și</a:t>
            </a:r>
            <a:r>
              <a:rPr lang="en-US" dirty="0">
                <a:latin typeface="Times" pitchFamily="2" charset="0"/>
              </a:rPr>
              <a:t> ale co-</a:t>
            </a:r>
            <a:r>
              <a:rPr lang="en-US" dirty="0" err="1">
                <a:latin typeface="Times" pitchFamily="2" charset="0"/>
              </a:rPr>
              <a:t>acuzaților</a:t>
            </a:r>
            <a:r>
              <a:rPr lang="en-US" dirty="0">
                <a:latin typeface="Times" pitchFamily="2" charset="0"/>
              </a:rPr>
              <a:t>, </a:t>
            </a:r>
            <a:r>
              <a:rPr lang="en-US" dirty="0" err="1">
                <a:latin typeface="Times" pitchFamily="2" charset="0"/>
              </a:rPr>
              <a:t>indiferent</a:t>
            </a:r>
            <a:r>
              <a:rPr lang="en-US" dirty="0">
                <a:latin typeface="Times" pitchFamily="2" charset="0"/>
              </a:rPr>
              <a:t> de </a:t>
            </a:r>
            <a:r>
              <a:rPr lang="en-US" dirty="0" err="1">
                <a:latin typeface="Times" pitchFamily="2" charset="0"/>
              </a:rPr>
              <a:t>faptul</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aceștia</a:t>
            </a:r>
            <a:r>
              <a:rPr lang="en-US" dirty="0">
                <a:latin typeface="Times" pitchFamily="2" charset="0"/>
              </a:rPr>
              <a:t> nu au </a:t>
            </a:r>
            <a:r>
              <a:rPr lang="en-US" dirty="0" err="1">
                <a:latin typeface="Times" pitchFamily="2" charset="0"/>
              </a:rPr>
              <a:t>fost</a:t>
            </a:r>
            <a:r>
              <a:rPr lang="en-US" dirty="0">
                <a:latin typeface="Times" pitchFamily="2" charset="0"/>
              </a:rPr>
              <a:t> </a:t>
            </a:r>
            <a:r>
              <a:rPr lang="en-US" dirty="0" err="1">
                <a:latin typeface="Times" pitchFamily="2" charset="0"/>
              </a:rPr>
              <a:t>audiați</a:t>
            </a:r>
            <a:r>
              <a:rPr lang="en-US" dirty="0">
                <a:latin typeface="Times" pitchFamily="2" charset="0"/>
              </a:rPr>
              <a:t> direct de </a:t>
            </a:r>
            <a:r>
              <a:rPr lang="en-US" dirty="0" err="1">
                <a:latin typeface="Times" pitchFamily="2" charset="0"/>
              </a:rPr>
              <a:t>completul</a:t>
            </a:r>
            <a:r>
              <a:rPr lang="en-US" dirty="0">
                <a:latin typeface="Times" pitchFamily="2" charset="0"/>
              </a:rPr>
              <a:t> de </a:t>
            </a:r>
            <a:r>
              <a:rPr lang="en-US" dirty="0" err="1">
                <a:latin typeface="Times" pitchFamily="2" charset="0"/>
              </a:rPr>
              <a:t>judecată</a:t>
            </a:r>
            <a:r>
              <a:rPr lang="en-US" dirty="0">
                <a:latin typeface="Times" pitchFamily="2" charset="0"/>
              </a:rPr>
              <a:t>. </a:t>
            </a:r>
            <a:endParaRPr lang="x-none" dirty="0">
              <a:latin typeface="Times"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8"/>
          <p:cNvSpPr txBox="1">
            <a:spLocks noGrp="1"/>
          </p:cNvSpPr>
          <p:nvPr>
            <p:ph type="title"/>
          </p:nvPr>
        </p:nvSpPr>
        <p:spPr>
          <a:xfrm>
            <a:off x="492925" y="1412"/>
            <a:ext cx="304751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Aprecierea</a:t>
            </a:r>
            <a:r>
              <a:rPr lang="en" sz="2800" b="1" dirty="0">
                <a:latin typeface="Times" pitchFamily="2" charset="0"/>
              </a:rPr>
              <a:t> </a:t>
            </a:r>
            <a:r>
              <a:rPr lang="en" sz="2800" b="1" dirty="0" err="1">
                <a:latin typeface="Times" pitchFamily="2" charset="0"/>
              </a:rPr>
              <a:t>Curții</a:t>
            </a:r>
            <a:endParaRPr sz="2800" b="1" dirty="0">
              <a:latin typeface="Times" pitchFamily="2" charset="0"/>
            </a:endParaRPr>
          </a:p>
        </p:txBody>
      </p:sp>
      <p:sp>
        <p:nvSpPr>
          <p:cNvPr id="719" name="Google Shape;719;p68"/>
          <p:cNvSpPr txBox="1">
            <a:spLocks noGrp="1"/>
          </p:cNvSpPr>
          <p:nvPr>
            <p:ph type="subTitle" idx="3"/>
          </p:nvPr>
        </p:nvSpPr>
        <p:spPr>
          <a:xfrm>
            <a:off x="308959" y="520819"/>
            <a:ext cx="8526081" cy="452828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300" dirty="0">
                <a:latin typeface="Times" pitchFamily="2" charset="0"/>
              </a:rPr>
              <a:t>a) Principii </a:t>
            </a:r>
            <a:r>
              <a:rPr lang="en-US" sz="1300" dirty="0" err="1">
                <a:latin typeface="Times" pitchFamily="2" charset="0"/>
              </a:rPr>
              <a:t>generale</a:t>
            </a:r>
            <a:r>
              <a:rPr lang="en-US" sz="1300" dirty="0">
                <a:latin typeface="Times" pitchFamily="2" charset="0"/>
              </a:rPr>
              <a:t>: </a:t>
            </a:r>
            <a:r>
              <a:rPr lang="en-US" sz="1300" dirty="0" err="1">
                <a:latin typeface="Times" pitchFamily="2" charset="0"/>
              </a:rPr>
              <a:t>Principiul</a:t>
            </a:r>
            <a:r>
              <a:rPr lang="en-US" sz="1300" dirty="0">
                <a:latin typeface="Times" pitchFamily="2" charset="0"/>
              </a:rPr>
              <a:t> </a:t>
            </a:r>
            <a:r>
              <a:rPr lang="en-US" sz="1300" dirty="0" err="1">
                <a:latin typeface="Times" pitchFamily="2" charset="0"/>
              </a:rPr>
              <a:t>imediatității</a:t>
            </a:r>
            <a:r>
              <a:rPr lang="en-US" sz="1300" dirty="0">
                <a:latin typeface="Times" pitchFamily="2" charset="0"/>
              </a:rPr>
              <a:t>, care </a:t>
            </a:r>
            <a:r>
              <a:rPr lang="en-US" sz="1300" dirty="0" err="1">
                <a:latin typeface="Times" pitchFamily="2" charset="0"/>
              </a:rPr>
              <a:t>permite</a:t>
            </a:r>
            <a:r>
              <a:rPr lang="en-US" sz="1300" dirty="0">
                <a:latin typeface="Times" pitchFamily="2" charset="0"/>
              </a:rPr>
              <a:t> </a:t>
            </a:r>
            <a:r>
              <a:rPr lang="en-US" sz="1300" dirty="0" err="1">
                <a:latin typeface="Times" pitchFamily="2" charset="0"/>
              </a:rPr>
              <a:t>judecătorilor</a:t>
            </a:r>
            <a:r>
              <a:rPr lang="en-US" sz="1300" dirty="0">
                <a:latin typeface="Times" pitchFamily="2" charset="0"/>
              </a:rPr>
              <a:t> </a:t>
            </a:r>
            <a:r>
              <a:rPr lang="en-US" sz="1300" dirty="0" err="1">
                <a:latin typeface="Times" pitchFamily="2" charset="0"/>
              </a:rPr>
              <a:t>să</a:t>
            </a:r>
            <a:r>
              <a:rPr lang="en-US" sz="1300" dirty="0">
                <a:latin typeface="Times" pitchFamily="2" charset="0"/>
              </a:rPr>
              <a:t> observe </a:t>
            </a:r>
            <a:r>
              <a:rPr lang="en-US" sz="1300" dirty="0" err="1">
                <a:latin typeface="Times" pitchFamily="2" charset="0"/>
              </a:rPr>
              <a:t>comportamentul</a:t>
            </a:r>
            <a:r>
              <a:rPr lang="en-US" sz="1300" dirty="0">
                <a:latin typeface="Times" pitchFamily="2" charset="0"/>
              </a:rPr>
              <a:t> </a:t>
            </a:r>
            <a:r>
              <a:rPr lang="en-US" sz="1300" dirty="0" err="1">
                <a:latin typeface="Times" pitchFamily="2" charset="0"/>
              </a:rPr>
              <a:t>și</a:t>
            </a:r>
            <a:r>
              <a:rPr lang="en-US" sz="1300" dirty="0">
                <a:latin typeface="Times" pitchFamily="2" charset="0"/>
              </a:rPr>
              <a:t> </a:t>
            </a:r>
            <a:r>
              <a:rPr lang="en-US" sz="1300" dirty="0" err="1">
                <a:latin typeface="Times" pitchFamily="2" charset="0"/>
              </a:rPr>
              <a:t>credibilitatea</a:t>
            </a:r>
            <a:r>
              <a:rPr lang="en-US" sz="1300" dirty="0">
                <a:latin typeface="Times" pitchFamily="2" charset="0"/>
              </a:rPr>
              <a:t> </a:t>
            </a:r>
            <a:r>
              <a:rPr lang="en-US" sz="1300" dirty="0" err="1">
                <a:latin typeface="Times" pitchFamily="2" charset="0"/>
              </a:rPr>
              <a:t>martorilor</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timpul</a:t>
            </a:r>
            <a:r>
              <a:rPr lang="en-US" sz="1300" dirty="0">
                <a:latin typeface="Times" pitchFamily="2" charset="0"/>
              </a:rPr>
              <a:t> </a:t>
            </a:r>
            <a:r>
              <a:rPr lang="en-US" sz="1300" dirty="0" err="1">
                <a:latin typeface="Times" pitchFamily="2" charset="0"/>
              </a:rPr>
              <a:t>audierilor</a:t>
            </a:r>
            <a:r>
              <a:rPr lang="en-US" sz="1300" dirty="0">
                <a:latin typeface="Times" pitchFamily="2" charset="0"/>
              </a:rPr>
              <a:t>, </a:t>
            </a:r>
            <a:r>
              <a:rPr lang="en-US" sz="1300" dirty="0" err="1">
                <a:latin typeface="Times" pitchFamily="2" charset="0"/>
              </a:rPr>
              <a:t>este</a:t>
            </a:r>
            <a:r>
              <a:rPr lang="en-US" sz="1300" dirty="0">
                <a:latin typeface="Times" pitchFamily="2" charset="0"/>
              </a:rPr>
              <a:t> crucial </a:t>
            </a:r>
            <a:r>
              <a:rPr lang="en-US" sz="1300" dirty="0" err="1">
                <a:latin typeface="Times" pitchFamily="2" charset="0"/>
              </a:rPr>
              <a:t>într</a:t>
            </a:r>
            <a:r>
              <a:rPr lang="en-US" sz="1300" dirty="0">
                <a:latin typeface="Times" pitchFamily="2" charset="0"/>
              </a:rPr>
              <a:t>-o </a:t>
            </a:r>
            <a:r>
              <a:rPr lang="en-US" sz="1300" dirty="0" err="1">
                <a:latin typeface="Times" pitchFamily="2" charset="0"/>
              </a:rPr>
              <a:t>procedură</a:t>
            </a:r>
            <a:r>
              <a:rPr lang="en-US" sz="1300" dirty="0">
                <a:latin typeface="Times" pitchFamily="2" charset="0"/>
              </a:rPr>
              <a:t> </a:t>
            </a:r>
            <a:r>
              <a:rPr lang="en-US" sz="1300" dirty="0" err="1">
                <a:latin typeface="Times" pitchFamily="2" charset="0"/>
              </a:rPr>
              <a:t>penală</a:t>
            </a:r>
            <a:r>
              <a:rPr lang="en-US" sz="1300" dirty="0">
                <a:latin typeface="Times" pitchFamily="2" charset="0"/>
              </a:rPr>
              <a:t>. </a:t>
            </a:r>
            <a:r>
              <a:rPr lang="en-US" sz="1300" dirty="0" err="1">
                <a:latin typeface="Times" pitchFamily="2" charset="0"/>
              </a:rPr>
              <a:t>Acesta</a:t>
            </a:r>
            <a:r>
              <a:rPr lang="en-US" sz="1300" dirty="0">
                <a:latin typeface="Times" pitchFamily="2" charset="0"/>
              </a:rPr>
              <a:t> </a:t>
            </a:r>
            <a:r>
              <a:rPr lang="en-US" sz="1300" dirty="0" err="1">
                <a:latin typeface="Times" pitchFamily="2" charset="0"/>
              </a:rPr>
              <a:t>garantează</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orice</a:t>
            </a:r>
            <a:r>
              <a:rPr lang="en-US" sz="1300" dirty="0">
                <a:latin typeface="Times" pitchFamily="2" charset="0"/>
              </a:rPr>
              <a:t> </a:t>
            </a:r>
            <a:r>
              <a:rPr lang="en-US" sz="1300" dirty="0" err="1">
                <a:latin typeface="Times" pitchFamily="2" charset="0"/>
              </a:rPr>
              <a:t>observație</a:t>
            </a:r>
            <a:r>
              <a:rPr lang="en-US" sz="1300" dirty="0">
                <a:latin typeface="Times" pitchFamily="2" charset="0"/>
              </a:rPr>
              <a:t> </a:t>
            </a:r>
            <a:r>
              <a:rPr lang="en-US" sz="1300" dirty="0" err="1">
                <a:latin typeface="Times" pitchFamily="2" charset="0"/>
              </a:rPr>
              <a:t>făcută</a:t>
            </a:r>
            <a:r>
              <a:rPr lang="en-US" sz="1300" dirty="0">
                <a:latin typeface="Times" pitchFamily="2" charset="0"/>
              </a:rPr>
              <a:t> de </a:t>
            </a:r>
            <a:r>
              <a:rPr lang="en-US" sz="1300" dirty="0" err="1">
                <a:latin typeface="Times" pitchFamily="2" charset="0"/>
              </a:rPr>
              <a:t>instanță</a:t>
            </a:r>
            <a:r>
              <a:rPr lang="en-US" sz="1300" dirty="0">
                <a:latin typeface="Times" pitchFamily="2" charset="0"/>
              </a:rPr>
              <a:t> </a:t>
            </a:r>
            <a:r>
              <a:rPr lang="en-US" sz="1300" dirty="0" err="1">
                <a:latin typeface="Times" pitchFamily="2" charset="0"/>
              </a:rPr>
              <a:t>referitoare</a:t>
            </a:r>
            <a:r>
              <a:rPr lang="en-US" sz="1300" dirty="0">
                <a:latin typeface="Times" pitchFamily="2" charset="0"/>
              </a:rPr>
              <a:t> la </a:t>
            </a:r>
            <a:r>
              <a:rPr lang="en-US" sz="1300" dirty="0" err="1">
                <a:latin typeface="Times" pitchFamily="2" charset="0"/>
              </a:rPr>
              <a:t>martori</a:t>
            </a:r>
            <a:r>
              <a:rPr lang="en-US" sz="1300" dirty="0">
                <a:latin typeface="Times" pitchFamily="2" charset="0"/>
              </a:rPr>
              <a:t> are impact </a:t>
            </a:r>
            <a:r>
              <a:rPr lang="en-US" sz="1300" dirty="0" err="1">
                <a:latin typeface="Times" pitchFamily="2" charset="0"/>
              </a:rPr>
              <a:t>asupra</a:t>
            </a:r>
            <a:r>
              <a:rPr lang="en-US" sz="1300" dirty="0">
                <a:latin typeface="Times" pitchFamily="2" charset="0"/>
              </a:rPr>
              <a:t> </a:t>
            </a:r>
            <a:r>
              <a:rPr lang="en-US" sz="1300" dirty="0" err="1">
                <a:latin typeface="Times" pitchFamily="2" charset="0"/>
              </a:rPr>
              <a:t>deciziei</a:t>
            </a:r>
            <a:r>
              <a:rPr lang="en-US" sz="1300" dirty="0">
                <a:latin typeface="Times" pitchFamily="2" charset="0"/>
              </a:rPr>
              <a:t> finale. </a:t>
            </a:r>
            <a:r>
              <a:rPr lang="en-US" sz="1300" dirty="0" err="1">
                <a:latin typeface="Times" pitchFamily="2" charset="0"/>
              </a:rPr>
              <a:t>Curtea</a:t>
            </a:r>
            <a:r>
              <a:rPr lang="en-US" sz="1300" dirty="0">
                <a:latin typeface="Times" pitchFamily="2" charset="0"/>
              </a:rPr>
              <a:t> a </a:t>
            </a:r>
            <a:r>
              <a:rPr lang="en-US" sz="1300" dirty="0" err="1">
                <a:latin typeface="Times" pitchFamily="2" charset="0"/>
              </a:rPr>
              <a:t>subliniat</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pentru</a:t>
            </a:r>
            <a:r>
              <a:rPr lang="en-US" sz="1300" dirty="0">
                <a:latin typeface="Times" pitchFamily="2" charset="0"/>
              </a:rPr>
              <a:t> a </a:t>
            </a:r>
            <a:r>
              <a:rPr lang="en-US" sz="1300" dirty="0" err="1">
                <a:latin typeface="Times" pitchFamily="2" charset="0"/>
              </a:rPr>
              <a:t>respecta</a:t>
            </a:r>
            <a:r>
              <a:rPr lang="en-US" sz="1300" dirty="0">
                <a:latin typeface="Times" pitchFamily="2" charset="0"/>
              </a:rPr>
              <a:t> </a:t>
            </a:r>
            <a:r>
              <a:rPr lang="en-US" sz="1300" dirty="0" err="1">
                <a:latin typeface="Times" pitchFamily="2" charset="0"/>
              </a:rPr>
              <a:t>acest</a:t>
            </a:r>
            <a:r>
              <a:rPr lang="en-US" sz="1300" dirty="0">
                <a:latin typeface="Times" pitchFamily="2" charset="0"/>
              </a:rPr>
              <a:t> </a:t>
            </a:r>
            <a:r>
              <a:rPr lang="en-US" sz="1300" dirty="0" err="1">
                <a:latin typeface="Times" pitchFamily="2" charset="0"/>
              </a:rPr>
              <a:t>principiu</a:t>
            </a:r>
            <a:r>
              <a:rPr lang="en-US" sz="1300" dirty="0">
                <a:latin typeface="Times" pitchFamily="2" charset="0"/>
              </a:rPr>
              <a:t>, </a:t>
            </a:r>
            <a:r>
              <a:rPr lang="en-US" sz="1300" dirty="0" err="1">
                <a:latin typeface="Times" pitchFamily="2" charset="0"/>
              </a:rPr>
              <a:t>decizia</a:t>
            </a:r>
            <a:r>
              <a:rPr lang="en-US" sz="1300" dirty="0">
                <a:latin typeface="Times" pitchFamily="2" charset="0"/>
              </a:rPr>
              <a:t> </a:t>
            </a:r>
            <a:r>
              <a:rPr lang="en-US" sz="1300" dirty="0" err="1">
                <a:latin typeface="Times" pitchFamily="2" charset="0"/>
              </a:rPr>
              <a:t>trebuie</a:t>
            </a:r>
            <a:r>
              <a:rPr lang="en-US" sz="1300" dirty="0">
                <a:latin typeface="Times" pitchFamily="2" charset="0"/>
              </a:rPr>
              <a:t> </a:t>
            </a:r>
            <a:r>
              <a:rPr lang="en-US" sz="1300" dirty="0" err="1">
                <a:latin typeface="Times" pitchFamily="2" charset="0"/>
              </a:rPr>
              <a:t>să</a:t>
            </a:r>
            <a:r>
              <a:rPr lang="en-US" sz="1300" dirty="0">
                <a:latin typeface="Times" pitchFamily="2" charset="0"/>
              </a:rPr>
              <a:t> fie </a:t>
            </a:r>
            <a:r>
              <a:rPr lang="en-US" sz="1300" dirty="0" err="1">
                <a:latin typeface="Times" pitchFamily="2" charset="0"/>
              </a:rPr>
              <a:t>luată</a:t>
            </a:r>
            <a:r>
              <a:rPr lang="en-US" sz="1300" dirty="0">
                <a:latin typeface="Times" pitchFamily="2" charset="0"/>
              </a:rPr>
              <a:t> de </a:t>
            </a:r>
            <a:r>
              <a:rPr lang="en-US" sz="1300" dirty="0" err="1">
                <a:latin typeface="Times" pitchFamily="2" charset="0"/>
              </a:rPr>
              <a:t>judecătorii</a:t>
            </a:r>
            <a:r>
              <a:rPr lang="en-US" sz="1300" dirty="0">
                <a:latin typeface="Times" pitchFamily="2" charset="0"/>
              </a:rPr>
              <a:t> care au </a:t>
            </a:r>
            <a:r>
              <a:rPr lang="en-US" sz="1300" dirty="0" err="1">
                <a:latin typeface="Times" pitchFamily="2" charset="0"/>
              </a:rPr>
              <a:t>fost</a:t>
            </a:r>
            <a:r>
              <a:rPr lang="en-US" sz="1300" dirty="0">
                <a:latin typeface="Times" pitchFamily="2" charset="0"/>
              </a:rPr>
              <a:t> </a:t>
            </a:r>
            <a:r>
              <a:rPr lang="en-US" sz="1300" dirty="0" err="1">
                <a:latin typeface="Times" pitchFamily="2" charset="0"/>
              </a:rPr>
              <a:t>prezenți</a:t>
            </a:r>
            <a:r>
              <a:rPr lang="en-US" sz="1300" dirty="0">
                <a:latin typeface="Times" pitchFamily="2" charset="0"/>
              </a:rPr>
              <a:t> pe </a:t>
            </a:r>
            <a:r>
              <a:rPr lang="en-US" sz="1300" dirty="0" err="1">
                <a:latin typeface="Times" pitchFamily="2" charset="0"/>
              </a:rPr>
              <a:t>toată</a:t>
            </a:r>
            <a:r>
              <a:rPr lang="en-US" sz="1300" dirty="0">
                <a:latin typeface="Times" pitchFamily="2" charset="0"/>
              </a:rPr>
              <a:t> </a:t>
            </a:r>
            <a:r>
              <a:rPr lang="en-US" sz="1300" dirty="0" err="1">
                <a:latin typeface="Times" pitchFamily="2" charset="0"/>
              </a:rPr>
              <a:t>durata</a:t>
            </a:r>
            <a:r>
              <a:rPr lang="en-US" sz="1300" dirty="0">
                <a:latin typeface="Times" pitchFamily="2" charset="0"/>
              </a:rPr>
              <a:t> </a:t>
            </a:r>
            <a:r>
              <a:rPr lang="en-US" sz="1300" dirty="0" err="1">
                <a:latin typeface="Times" pitchFamily="2" charset="0"/>
              </a:rPr>
              <a:t>procedurii</a:t>
            </a:r>
            <a:r>
              <a:rPr lang="en-US" sz="1300" dirty="0">
                <a:latin typeface="Times" pitchFamily="2" charset="0"/>
              </a:rPr>
              <a:t> </a:t>
            </a:r>
            <a:r>
              <a:rPr lang="en-US" sz="1300" dirty="0" err="1">
                <a:latin typeface="Times" pitchFamily="2" charset="0"/>
              </a:rPr>
              <a:t>și</a:t>
            </a:r>
            <a:r>
              <a:rPr lang="en-US" sz="1300" dirty="0">
                <a:latin typeface="Times" pitchFamily="2" charset="0"/>
              </a:rPr>
              <a:t> a </a:t>
            </a:r>
            <a:r>
              <a:rPr lang="en-US" sz="1300" dirty="0" err="1">
                <a:latin typeface="Times" pitchFamily="2" charset="0"/>
              </a:rPr>
              <a:t>strângerii</a:t>
            </a:r>
            <a:r>
              <a:rPr lang="en-US" sz="1300" dirty="0">
                <a:latin typeface="Times" pitchFamily="2" charset="0"/>
              </a:rPr>
              <a:t> </a:t>
            </a:r>
            <a:r>
              <a:rPr lang="en-US" sz="1300" dirty="0" err="1">
                <a:latin typeface="Times" pitchFamily="2" charset="0"/>
              </a:rPr>
              <a:t>probelor</a:t>
            </a:r>
            <a:r>
              <a:rPr lang="en-US" sz="1300" dirty="0">
                <a:latin typeface="Times" pitchFamily="2" charset="0"/>
              </a:rPr>
              <a:t>. </a:t>
            </a:r>
            <a:r>
              <a:rPr lang="en-US" sz="1300" dirty="0" err="1">
                <a:latin typeface="Times" pitchFamily="2" charset="0"/>
              </a:rPr>
              <a:t>Totuși</a:t>
            </a:r>
            <a:r>
              <a:rPr lang="en-US" sz="1300" dirty="0">
                <a:latin typeface="Times" pitchFamily="2" charset="0"/>
              </a:rPr>
              <a:t>, nu se </a:t>
            </a:r>
            <a:r>
              <a:rPr lang="en-US" sz="1300" dirty="0" err="1">
                <a:latin typeface="Times" pitchFamily="2" charset="0"/>
              </a:rPr>
              <a:t>interzice</a:t>
            </a:r>
            <a:r>
              <a:rPr lang="en-US" sz="1300" dirty="0">
                <a:latin typeface="Times" pitchFamily="2" charset="0"/>
              </a:rPr>
              <a:t> </a:t>
            </a:r>
            <a:r>
              <a:rPr lang="en-US" sz="1300" dirty="0" err="1">
                <a:latin typeface="Times" pitchFamily="2" charset="0"/>
              </a:rPr>
              <a:t>schimbarea</a:t>
            </a:r>
            <a:r>
              <a:rPr lang="en-US" sz="1300" dirty="0">
                <a:latin typeface="Times" pitchFamily="2" charset="0"/>
              </a:rPr>
              <a:t> </a:t>
            </a:r>
            <a:r>
              <a:rPr lang="en-US" sz="1300" dirty="0" err="1">
                <a:latin typeface="Times" pitchFamily="2" charset="0"/>
              </a:rPr>
              <a:t>componenței</a:t>
            </a:r>
            <a:r>
              <a:rPr lang="en-US" sz="1300" dirty="0">
                <a:latin typeface="Times" pitchFamily="2" charset="0"/>
              </a:rPr>
              <a:t> </a:t>
            </a:r>
            <a:r>
              <a:rPr lang="en-US" sz="1300" dirty="0" err="1">
                <a:latin typeface="Times" pitchFamily="2" charset="0"/>
              </a:rPr>
              <a:t>instanței</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timpul</a:t>
            </a:r>
            <a:r>
              <a:rPr lang="en-US" sz="1300" dirty="0">
                <a:latin typeface="Times" pitchFamily="2" charset="0"/>
              </a:rPr>
              <a:t> </a:t>
            </a:r>
            <a:r>
              <a:rPr lang="en-US" sz="1300" dirty="0" err="1">
                <a:latin typeface="Times" pitchFamily="2" charset="0"/>
              </a:rPr>
              <a:t>procedurii</a:t>
            </a:r>
            <a:r>
              <a:rPr lang="en-US" sz="1300" dirty="0">
                <a:latin typeface="Times" pitchFamily="2" charset="0"/>
              </a:rPr>
              <a:t>, cu </a:t>
            </a:r>
            <a:r>
              <a:rPr lang="en-US" sz="1300" dirty="0" err="1">
                <a:latin typeface="Times" pitchFamily="2" charset="0"/>
              </a:rPr>
              <a:t>condiția</a:t>
            </a:r>
            <a:r>
              <a:rPr lang="en-US" sz="1300" dirty="0">
                <a:latin typeface="Times" pitchFamily="2" charset="0"/>
              </a:rPr>
              <a:t> ca </a:t>
            </a:r>
            <a:r>
              <a:rPr lang="en-US" sz="1300" dirty="0" err="1">
                <a:latin typeface="Times" pitchFamily="2" charset="0"/>
              </a:rPr>
              <a:t>noii</a:t>
            </a:r>
            <a:r>
              <a:rPr lang="en-US" sz="1300" dirty="0">
                <a:latin typeface="Times" pitchFamily="2" charset="0"/>
              </a:rPr>
              <a:t> </a:t>
            </a:r>
            <a:r>
              <a:rPr lang="en-US" sz="1300" dirty="0" err="1">
                <a:latin typeface="Times" pitchFamily="2" charset="0"/>
              </a:rPr>
              <a:t>judecători</a:t>
            </a:r>
            <a:r>
              <a:rPr lang="en-US" sz="1300" dirty="0">
                <a:latin typeface="Times" pitchFamily="2" charset="0"/>
              </a:rPr>
              <a:t> </a:t>
            </a:r>
            <a:r>
              <a:rPr lang="en-US" sz="1300" dirty="0" err="1">
                <a:latin typeface="Times" pitchFamily="2" charset="0"/>
              </a:rPr>
              <a:t>să</a:t>
            </a:r>
            <a:r>
              <a:rPr lang="en-US" sz="1300" dirty="0">
                <a:latin typeface="Times" pitchFamily="2" charset="0"/>
              </a:rPr>
              <a:t> </a:t>
            </a:r>
            <a:r>
              <a:rPr lang="en-US" sz="1300" dirty="0" err="1">
                <a:latin typeface="Times" pitchFamily="2" charset="0"/>
              </a:rPr>
              <a:t>aibă</a:t>
            </a:r>
            <a:r>
              <a:rPr lang="en-US" sz="1300" dirty="0">
                <a:latin typeface="Times" pitchFamily="2" charset="0"/>
              </a:rPr>
              <a:t> </a:t>
            </a:r>
            <a:r>
              <a:rPr lang="en-US" sz="1300" dirty="0" err="1">
                <a:latin typeface="Times" pitchFamily="2" charset="0"/>
              </a:rPr>
              <a:t>acces</a:t>
            </a:r>
            <a:r>
              <a:rPr lang="en-US" sz="1300" dirty="0">
                <a:latin typeface="Times" pitchFamily="2" charset="0"/>
              </a:rPr>
              <a:t> la </a:t>
            </a:r>
            <a:r>
              <a:rPr lang="en-US" sz="1300" dirty="0" err="1">
                <a:latin typeface="Times" pitchFamily="2" charset="0"/>
              </a:rPr>
              <a:t>toate</a:t>
            </a:r>
            <a:r>
              <a:rPr lang="en-US" sz="1300" dirty="0">
                <a:latin typeface="Times" pitchFamily="2" charset="0"/>
              </a:rPr>
              <a:t> </a:t>
            </a:r>
            <a:r>
              <a:rPr lang="en-US" sz="1300" dirty="0" err="1">
                <a:latin typeface="Times" pitchFamily="2" charset="0"/>
              </a:rPr>
              <a:t>materialele</a:t>
            </a:r>
            <a:r>
              <a:rPr lang="en-US" sz="1300" dirty="0">
                <a:latin typeface="Times" pitchFamily="2" charset="0"/>
              </a:rPr>
              <a:t> </a:t>
            </a:r>
            <a:r>
              <a:rPr lang="en-US" sz="1300" dirty="0" err="1">
                <a:latin typeface="Times" pitchFamily="2" charset="0"/>
              </a:rPr>
              <a:t>și</a:t>
            </a:r>
            <a:r>
              <a:rPr lang="en-US" sz="1300" dirty="0">
                <a:latin typeface="Times" pitchFamily="2" charset="0"/>
              </a:rPr>
              <a:t> </a:t>
            </a:r>
            <a:r>
              <a:rPr lang="en-US" sz="1300" dirty="0" err="1">
                <a:latin typeface="Times" pitchFamily="2" charset="0"/>
              </a:rPr>
              <a:t>să</a:t>
            </a:r>
            <a:r>
              <a:rPr lang="en-US" sz="1300" dirty="0">
                <a:latin typeface="Times" pitchFamily="2" charset="0"/>
              </a:rPr>
              <a:t> </a:t>
            </a:r>
            <a:r>
              <a:rPr lang="en-US" sz="1300" dirty="0" err="1">
                <a:latin typeface="Times" pitchFamily="2" charset="0"/>
              </a:rPr>
              <a:t>aibă</a:t>
            </a:r>
            <a:r>
              <a:rPr lang="en-US" sz="1300" dirty="0">
                <a:latin typeface="Times" pitchFamily="2" charset="0"/>
              </a:rPr>
              <a:t> </a:t>
            </a:r>
            <a:r>
              <a:rPr lang="en-US" sz="1300" dirty="0" err="1">
                <a:latin typeface="Times" pitchFamily="2" charset="0"/>
              </a:rPr>
              <a:t>posibilitatea</a:t>
            </a:r>
            <a:r>
              <a:rPr lang="en-US" sz="1300" dirty="0">
                <a:latin typeface="Times" pitchFamily="2" charset="0"/>
              </a:rPr>
              <a:t> de a </a:t>
            </a:r>
            <a:r>
              <a:rPr lang="en-US" sz="1300" dirty="0" err="1">
                <a:latin typeface="Times" pitchFamily="2" charset="0"/>
              </a:rPr>
              <a:t>audierea</a:t>
            </a:r>
            <a:r>
              <a:rPr lang="en-US" sz="1300" dirty="0">
                <a:latin typeface="Times" pitchFamily="2" charset="0"/>
              </a:rPr>
              <a:t> </a:t>
            </a:r>
            <a:r>
              <a:rPr lang="en-US" sz="1300" dirty="0" err="1">
                <a:latin typeface="Times" pitchFamily="2" charset="0"/>
              </a:rPr>
              <a:t>martorilor</a:t>
            </a:r>
            <a:r>
              <a:rPr lang="en-US" sz="1300" dirty="0">
                <a:latin typeface="Times" pitchFamily="2" charset="0"/>
              </a:rPr>
              <a:t> </a:t>
            </a:r>
            <a:r>
              <a:rPr lang="en-US" sz="1300" dirty="0" err="1">
                <a:latin typeface="Times" pitchFamily="2" charset="0"/>
              </a:rPr>
              <a:t>sau</a:t>
            </a:r>
            <a:r>
              <a:rPr lang="en-US" sz="1300" dirty="0">
                <a:latin typeface="Times" pitchFamily="2" charset="0"/>
              </a:rPr>
              <a:t> de a </a:t>
            </a:r>
            <a:r>
              <a:rPr lang="en-US" sz="1300" dirty="0" err="1">
                <a:latin typeface="Times" pitchFamily="2" charset="0"/>
              </a:rPr>
              <a:t>analiza</a:t>
            </a:r>
            <a:r>
              <a:rPr lang="en-US" sz="1300" dirty="0">
                <a:latin typeface="Times" pitchFamily="2" charset="0"/>
              </a:rPr>
              <a:t> </a:t>
            </a:r>
            <a:r>
              <a:rPr lang="en-US" sz="1300" dirty="0" err="1">
                <a:latin typeface="Times" pitchFamily="2" charset="0"/>
              </a:rPr>
              <a:t>probele</a:t>
            </a:r>
            <a:r>
              <a:rPr lang="en-US" sz="1300" dirty="0">
                <a:latin typeface="Times" pitchFamily="2" charset="0"/>
              </a:rPr>
              <a:t> </a:t>
            </a:r>
            <a:r>
              <a:rPr lang="en-US" sz="1300" dirty="0" err="1">
                <a:latin typeface="Times" pitchFamily="2" charset="0"/>
              </a:rPr>
              <a:t>existente</a:t>
            </a:r>
            <a:r>
              <a:rPr lang="en-US" sz="1300" dirty="0">
                <a:latin typeface="Times" pitchFamily="2" charset="0"/>
              </a:rPr>
              <a:t>.</a:t>
            </a:r>
          </a:p>
          <a:p>
            <a:pPr marL="0" lvl="0" indent="0" algn="just" rtl="0">
              <a:spcBef>
                <a:spcPts val="0"/>
              </a:spcBef>
              <a:spcAft>
                <a:spcPts val="0"/>
              </a:spcAft>
              <a:buNone/>
            </a:pPr>
            <a:r>
              <a:rPr lang="en-US" sz="1300" dirty="0">
                <a:latin typeface="Times" pitchFamily="2" charset="0"/>
              </a:rPr>
              <a:t>b) </a:t>
            </a:r>
            <a:r>
              <a:rPr lang="en-US" sz="1300" dirty="0" err="1">
                <a:latin typeface="Times" pitchFamily="2" charset="0"/>
              </a:rPr>
              <a:t>Aplicarea</a:t>
            </a:r>
            <a:r>
              <a:rPr lang="en-US" sz="1300" dirty="0">
                <a:latin typeface="Times" pitchFamily="2" charset="0"/>
              </a:rPr>
              <a:t> </a:t>
            </a:r>
            <a:r>
              <a:rPr lang="en-US" sz="1300" dirty="0" err="1">
                <a:latin typeface="Times" pitchFamily="2" charset="0"/>
              </a:rPr>
              <a:t>acestor</a:t>
            </a:r>
            <a:r>
              <a:rPr lang="en-US" sz="1300" dirty="0">
                <a:latin typeface="Times" pitchFamily="2" charset="0"/>
              </a:rPr>
              <a:t> principii </a:t>
            </a:r>
            <a:r>
              <a:rPr lang="en-US" sz="1300" dirty="0" err="1">
                <a:latin typeface="Times" pitchFamily="2" charset="0"/>
              </a:rPr>
              <a:t>în</a:t>
            </a:r>
            <a:r>
              <a:rPr lang="en-US" sz="1300" dirty="0">
                <a:latin typeface="Times" pitchFamily="2" charset="0"/>
              </a:rPr>
              <a:t> </a:t>
            </a:r>
            <a:r>
              <a:rPr lang="en-US" sz="1300" dirty="0" err="1">
                <a:latin typeface="Times" pitchFamily="2" charset="0"/>
              </a:rPr>
              <a:t>cazul</a:t>
            </a:r>
            <a:r>
              <a:rPr lang="en-US" sz="1300" dirty="0">
                <a:latin typeface="Times" pitchFamily="2" charset="0"/>
              </a:rPr>
              <a:t> de </a:t>
            </a:r>
            <a:r>
              <a:rPr lang="en-US" sz="1300" dirty="0" err="1">
                <a:latin typeface="Times" pitchFamily="2" charset="0"/>
              </a:rPr>
              <a:t>față</a:t>
            </a:r>
            <a:r>
              <a:rPr lang="en-US" sz="1300" dirty="0">
                <a:latin typeface="Times" pitchFamily="2" charset="0"/>
              </a:rPr>
              <a:t>: </a:t>
            </a:r>
            <a:r>
              <a:rPr lang="en-US" sz="1300" dirty="0" err="1">
                <a:latin typeface="Times" pitchFamily="2" charset="0"/>
              </a:rPr>
              <a:t>Curtea</a:t>
            </a:r>
            <a:r>
              <a:rPr lang="en-US" sz="1300" dirty="0">
                <a:latin typeface="Times" pitchFamily="2" charset="0"/>
              </a:rPr>
              <a:t> </a:t>
            </a:r>
            <a:r>
              <a:rPr lang="en-US" sz="1300" dirty="0" err="1">
                <a:latin typeface="Times" pitchFamily="2" charset="0"/>
              </a:rPr>
              <a:t>trebuie</a:t>
            </a:r>
            <a:r>
              <a:rPr lang="en-US" sz="1300" dirty="0">
                <a:latin typeface="Times" pitchFamily="2" charset="0"/>
              </a:rPr>
              <a:t> </a:t>
            </a:r>
            <a:r>
              <a:rPr lang="en-US" sz="1300" dirty="0" err="1">
                <a:latin typeface="Times" pitchFamily="2" charset="0"/>
              </a:rPr>
              <a:t>să</a:t>
            </a:r>
            <a:r>
              <a:rPr lang="en-US" sz="1300" dirty="0">
                <a:latin typeface="Times" pitchFamily="2" charset="0"/>
              </a:rPr>
              <a:t> </a:t>
            </a:r>
            <a:r>
              <a:rPr lang="en-US" sz="1300" dirty="0" err="1">
                <a:latin typeface="Times" pitchFamily="2" charset="0"/>
              </a:rPr>
              <a:t>examineze</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ce</a:t>
            </a:r>
            <a:r>
              <a:rPr lang="en-US" sz="1300" dirty="0">
                <a:latin typeface="Times" pitchFamily="2" charset="0"/>
              </a:rPr>
              <a:t> </a:t>
            </a:r>
            <a:r>
              <a:rPr lang="en-US" sz="1300" dirty="0" err="1">
                <a:latin typeface="Times" pitchFamily="2" charset="0"/>
              </a:rPr>
              <a:t>măsură</a:t>
            </a:r>
            <a:r>
              <a:rPr lang="en-US" sz="1300" dirty="0">
                <a:latin typeface="Times" pitchFamily="2" charset="0"/>
              </a:rPr>
              <a:t> </a:t>
            </a:r>
            <a:r>
              <a:rPr lang="en-US" sz="1300" dirty="0" err="1">
                <a:latin typeface="Times" pitchFamily="2" charset="0"/>
              </a:rPr>
              <a:t>judecătorul</a:t>
            </a:r>
            <a:r>
              <a:rPr lang="en-US" sz="1300" dirty="0">
                <a:latin typeface="Times" pitchFamily="2" charset="0"/>
              </a:rPr>
              <a:t> MMO, care a </a:t>
            </a:r>
            <a:r>
              <a:rPr lang="en-US" sz="1300" dirty="0" err="1">
                <a:latin typeface="Times" pitchFamily="2" charset="0"/>
              </a:rPr>
              <a:t>pronunțat</a:t>
            </a:r>
            <a:r>
              <a:rPr lang="en-US" sz="1300" dirty="0">
                <a:latin typeface="Times" pitchFamily="2" charset="0"/>
              </a:rPr>
              <a:t> </a:t>
            </a:r>
            <a:r>
              <a:rPr lang="en-US" sz="1300" dirty="0" err="1">
                <a:latin typeface="Times" pitchFamily="2" charset="0"/>
              </a:rPr>
              <a:t>condamnarea</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primă</a:t>
            </a:r>
            <a:r>
              <a:rPr lang="en-US" sz="1300" dirty="0">
                <a:latin typeface="Times" pitchFamily="2" charset="0"/>
              </a:rPr>
              <a:t> </a:t>
            </a:r>
            <a:r>
              <a:rPr lang="en-US" sz="1300" dirty="0" err="1">
                <a:latin typeface="Times" pitchFamily="2" charset="0"/>
              </a:rPr>
              <a:t>instanță</a:t>
            </a:r>
            <a:r>
              <a:rPr lang="en-US" sz="1300" dirty="0">
                <a:latin typeface="Times" pitchFamily="2" charset="0"/>
              </a:rPr>
              <a:t>, a </a:t>
            </a:r>
            <a:r>
              <a:rPr lang="en-US" sz="1300" dirty="0" err="1">
                <a:latin typeface="Times" pitchFamily="2" charset="0"/>
              </a:rPr>
              <a:t>audiat</a:t>
            </a:r>
            <a:r>
              <a:rPr lang="en-US" sz="1300" dirty="0">
                <a:latin typeface="Times" pitchFamily="2" charset="0"/>
              </a:rPr>
              <a:t> personal </a:t>
            </a:r>
            <a:r>
              <a:rPr lang="en-US" sz="1300" dirty="0" err="1">
                <a:latin typeface="Times" pitchFamily="2" charset="0"/>
              </a:rPr>
              <a:t>acuzatul</a:t>
            </a:r>
            <a:r>
              <a:rPr lang="en-US" sz="1300" dirty="0">
                <a:latin typeface="Times" pitchFamily="2" charset="0"/>
              </a:rPr>
              <a:t> </a:t>
            </a:r>
            <a:r>
              <a:rPr lang="en-US" sz="1300" dirty="0" err="1">
                <a:latin typeface="Times" pitchFamily="2" charset="0"/>
              </a:rPr>
              <a:t>și</a:t>
            </a:r>
            <a:r>
              <a:rPr lang="en-US" sz="1300" dirty="0">
                <a:latin typeface="Times" pitchFamily="2" charset="0"/>
              </a:rPr>
              <a:t> </a:t>
            </a:r>
            <a:r>
              <a:rPr lang="en-US" sz="1300" dirty="0" err="1">
                <a:latin typeface="Times" pitchFamily="2" charset="0"/>
              </a:rPr>
              <a:t>martorii</a:t>
            </a:r>
            <a:r>
              <a:rPr lang="en-US" sz="1300" dirty="0">
                <a:latin typeface="Times" pitchFamily="2" charset="0"/>
              </a:rPr>
              <a:t>. De </a:t>
            </a:r>
            <a:r>
              <a:rPr lang="en-US" sz="1300" dirty="0" err="1">
                <a:latin typeface="Times" pitchFamily="2" charset="0"/>
              </a:rPr>
              <a:t>asemenea</a:t>
            </a:r>
            <a:r>
              <a:rPr lang="en-US" sz="1300" dirty="0">
                <a:latin typeface="Times" pitchFamily="2" charset="0"/>
              </a:rPr>
              <a:t>, se </a:t>
            </a:r>
            <a:r>
              <a:rPr lang="en-US" sz="1300" dirty="0" err="1">
                <a:latin typeface="Times" pitchFamily="2" charset="0"/>
              </a:rPr>
              <a:t>va</a:t>
            </a:r>
            <a:r>
              <a:rPr lang="en-US" sz="1300" dirty="0">
                <a:latin typeface="Times" pitchFamily="2" charset="0"/>
              </a:rPr>
              <a:t> </a:t>
            </a:r>
            <a:r>
              <a:rPr lang="en-US" sz="1300" dirty="0" err="1">
                <a:latin typeface="Times" pitchFamily="2" charset="0"/>
              </a:rPr>
              <a:t>analiza</a:t>
            </a:r>
            <a:r>
              <a:rPr lang="en-US" sz="1300" dirty="0">
                <a:latin typeface="Times" pitchFamily="2" charset="0"/>
              </a:rPr>
              <a:t> </a:t>
            </a:r>
            <a:r>
              <a:rPr lang="en-US" sz="1300" dirty="0" err="1">
                <a:latin typeface="Times" pitchFamily="2" charset="0"/>
              </a:rPr>
              <a:t>modul</a:t>
            </a:r>
            <a:r>
              <a:rPr lang="en-US" sz="1300" dirty="0">
                <a:latin typeface="Times" pitchFamily="2" charset="0"/>
              </a:rPr>
              <a:t> </a:t>
            </a:r>
            <a:r>
              <a:rPr lang="en-US" sz="1300" dirty="0" err="1">
                <a:latin typeface="Times" pitchFamily="2" charset="0"/>
              </a:rPr>
              <a:t>în</a:t>
            </a:r>
            <a:r>
              <a:rPr lang="en-US" sz="1300" dirty="0">
                <a:latin typeface="Times" pitchFamily="2" charset="0"/>
              </a:rPr>
              <a:t> care </a:t>
            </a:r>
            <a:r>
              <a:rPr lang="en-US" sz="1300" dirty="0" err="1">
                <a:latin typeface="Times" pitchFamily="2" charset="0"/>
              </a:rPr>
              <a:t>reclamanta</a:t>
            </a:r>
            <a:r>
              <a:rPr lang="en-US" sz="1300" dirty="0">
                <a:latin typeface="Times" pitchFamily="2" charset="0"/>
              </a:rPr>
              <a:t> a </a:t>
            </a:r>
            <a:r>
              <a:rPr lang="en-US" sz="1300" dirty="0" err="1">
                <a:latin typeface="Times" pitchFamily="2" charset="0"/>
              </a:rPr>
              <a:t>contestat</a:t>
            </a:r>
            <a:r>
              <a:rPr lang="en-US" sz="1300" dirty="0">
                <a:latin typeface="Times" pitchFamily="2" charset="0"/>
              </a:rPr>
              <a:t> </a:t>
            </a:r>
            <a:r>
              <a:rPr lang="en-US" sz="1300" dirty="0" err="1">
                <a:latin typeface="Times" pitchFamily="2" charset="0"/>
              </a:rPr>
              <a:t>credibilitatea</a:t>
            </a:r>
            <a:r>
              <a:rPr lang="en-US" sz="1300" dirty="0">
                <a:latin typeface="Times" pitchFamily="2" charset="0"/>
              </a:rPr>
              <a:t> </a:t>
            </a:r>
            <a:r>
              <a:rPr lang="en-US" sz="1300" dirty="0" err="1">
                <a:latin typeface="Times" pitchFamily="2" charset="0"/>
              </a:rPr>
              <a:t>martorilor</a:t>
            </a:r>
            <a:r>
              <a:rPr lang="en-US" sz="1300" dirty="0">
                <a:latin typeface="Times" pitchFamily="2" charset="0"/>
              </a:rPr>
              <a:t> </a:t>
            </a:r>
            <a:r>
              <a:rPr lang="en-US" sz="1300" dirty="0" err="1">
                <a:latin typeface="Times" pitchFamily="2" charset="0"/>
              </a:rPr>
              <a:t>și</a:t>
            </a:r>
            <a:r>
              <a:rPr lang="en-US" sz="1300" dirty="0">
                <a:latin typeface="Times" pitchFamily="2" charset="0"/>
              </a:rPr>
              <a:t> </a:t>
            </a:r>
            <a:r>
              <a:rPr lang="en-US" sz="1300" dirty="0" err="1">
                <a:latin typeface="Times" pitchFamily="2" charset="0"/>
              </a:rPr>
              <a:t>ce</a:t>
            </a:r>
            <a:r>
              <a:rPr lang="en-US" sz="1300" dirty="0">
                <a:latin typeface="Times" pitchFamily="2" charset="0"/>
              </a:rPr>
              <a:t> </a:t>
            </a:r>
            <a:r>
              <a:rPr lang="en-US" sz="1300" dirty="0" err="1">
                <a:latin typeface="Times" pitchFamily="2" charset="0"/>
              </a:rPr>
              <a:t>măsuri</a:t>
            </a:r>
            <a:r>
              <a:rPr lang="en-US" sz="1300" dirty="0">
                <a:latin typeface="Times" pitchFamily="2" charset="0"/>
              </a:rPr>
              <a:t> a </a:t>
            </a:r>
            <a:r>
              <a:rPr lang="en-US" sz="1300" dirty="0" err="1">
                <a:latin typeface="Times" pitchFamily="2" charset="0"/>
              </a:rPr>
              <a:t>luat</a:t>
            </a:r>
            <a:r>
              <a:rPr lang="en-US" sz="1300" dirty="0">
                <a:latin typeface="Times" pitchFamily="2" charset="0"/>
              </a:rPr>
              <a:t> </a:t>
            </a:r>
            <a:r>
              <a:rPr lang="en-US" sz="1300" dirty="0" err="1">
                <a:latin typeface="Times" pitchFamily="2" charset="0"/>
              </a:rPr>
              <a:t>judecătorul</a:t>
            </a:r>
            <a:r>
              <a:rPr lang="en-US" sz="1300" dirty="0">
                <a:latin typeface="Times" pitchFamily="2" charset="0"/>
              </a:rPr>
              <a:t> </a:t>
            </a:r>
            <a:r>
              <a:rPr lang="en-US" sz="1300" dirty="0" err="1">
                <a:latin typeface="Times" pitchFamily="2" charset="0"/>
              </a:rPr>
              <a:t>pentru</a:t>
            </a:r>
            <a:r>
              <a:rPr lang="en-US" sz="1300" dirty="0">
                <a:latin typeface="Times" pitchFamily="2" charset="0"/>
              </a:rPr>
              <a:t> a </a:t>
            </a:r>
            <a:r>
              <a:rPr lang="en-US" sz="1300" dirty="0" err="1">
                <a:latin typeface="Times" pitchFamily="2" charset="0"/>
              </a:rPr>
              <a:t>răspunde</a:t>
            </a:r>
            <a:r>
              <a:rPr lang="en-US" sz="1300" dirty="0">
                <a:latin typeface="Times" pitchFamily="2" charset="0"/>
              </a:rPr>
              <a:t> </a:t>
            </a:r>
            <a:r>
              <a:rPr lang="en-US" sz="1300" dirty="0" err="1">
                <a:latin typeface="Times" pitchFamily="2" charset="0"/>
              </a:rPr>
              <a:t>acestei</a:t>
            </a:r>
            <a:r>
              <a:rPr lang="en-US" sz="1300" dirty="0">
                <a:latin typeface="Times" pitchFamily="2" charset="0"/>
              </a:rPr>
              <a:t> </a:t>
            </a:r>
            <a:r>
              <a:rPr lang="en-US" sz="1300" dirty="0" err="1">
                <a:latin typeface="Times" pitchFamily="2" charset="0"/>
              </a:rPr>
              <a:t>contestări</a:t>
            </a:r>
            <a:r>
              <a:rPr lang="en-US" sz="1300" dirty="0">
                <a:latin typeface="Times" pitchFamily="2" charset="0"/>
              </a:rPr>
              <a:t>.</a:t>
            </a:r>
          </a:p>
          <a:p>
            <a:pPr marL="0" lvl="0" indent="0" algn="just" rtl="0">
              <a:spcBef>
                <a:spcPts val="0"/>
              </a:spcBef>
              <a:spcAft>
                <a:spcPts val="0"/>
              </a:spcAft>
              <a:buNone/>
            </a:pPr>
            <a:endParaRPr lang="en-US" sz="1300" dirty="0">
              <a:latin typeface="Times" pitchFamily="2" charset="0"/>
            </a:endParaRPr>
          </a:p>
          <a:p>
            <a:pPr marL="285750" lvl="0" indent="-285750" algn="just" rtl="0">
              <a:spcBef>
                <a:spcPts val="0"/>
              </a:spcBef>
              <a:spcAft>
                <a:spcPts val="0"/>
              </a:spcAft>
              <a:buFont typeface="Arial" panose="020B0604020202020204" pitchFamily="34" charset="0"/>
              <a:buChar char="•"/>
            </a:pPr>
            <a:r>
              <a:rPr lang="en-US" sz="1300" dirty="0" err="1">
                <a:latin typeface="Times" pitchFamily="2" charset="0"/>
              </a:rPr>
              <a:t>Curtea</a:t>
            </a:r>
            <a:r>
              <a:rPr lang="en-US" sz="1300" dirty="0">
                <a:latin typeface="Times" pitchFamily="2" charset="0"/>
              </a:rPr>
              <a:t> </a:t>
            </a:r>
            <a:r>
              <a:rPr lang="en-US" sz="1300" dirty="0" err="1">
                <a:latin typeface="Times" pitchFamily="2" charset="0"/>
              </a:rPr>
              <a:t>constată</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judecătorul</a:t>
            </a:r>
            <a:r>
              <a:rPr lang="en-US" sz="1300" dirty="0">
                <a:latin typeface="Times" pitchFamily="2" charset="0"/>
              </a:rPr>
              <a:t> MMO a </a:t>
            </a:r>
            <a:r>
              <a:rPr lang="en-US" sz="1300" dirty="0" err="1">
                <a:latin typeface="Times" pitchFamily="2" charset="0"/>
              </a:rPr>
              <a:t>audiat</a:t>
            </a:r>
            <a:r>
              <a:rPr lang="en-US" sz="1300" dirty="0">
                <a:latin typeface="Times" pitchFamily="2" charset="0"/>
              </a:rPr>
              <a:t> personal </a:t>
            </a:r>
            <a:r>
              <a:rPr lang="en-US" sz="1300" dirty="0" err="1">
                <a:latin typeface="Times" pitchFamily="2" charset="0"/>
              </a:rPr>
              <a:t>martorii</a:t>
            </a:r>
            <a:r>
              <a:rPr lang="en-US" sz="1300" dirty="0">
                <a:latin typeface="Times" pitchFamily="2" charset="0"/>
              </a:rPr>
              <a:t> </a:t>
            </a:r>
            <a:r>
              <a:rPr lang="en-US" sz="1300" dirty="0" err="1">
                <a:latin typeface="Times" pitchFamily="2" charset="0"/>
              </a:rPr>
              <a:t>cheie</a:t>
            </a:r>
            <a:r>
              <a:rPr lang="en-US" sz="1300" dirty="0">
                <a:latin typeface="Times" pitchFamily="2" charset="0"/>
              </a:rPr>
              <a:t> ai </a:t>
            </a:r>
            <a:r>
              <a:rPr lang="en-US" sz="1300" dirty="0" err="1">
                <a:latin typeface="Times" pitchFamily="2" charset="0"/>
              </a:rPr>
              <a:t>cauzei</a:t>
            </a:r>
            <a:r>
              <a:rPr lang="en-US" sz="1300" dirty="0">
                <a:latin typeface="Times" pitchFamily="2" charset="0"/>
              </a:rPr>
              <a:t>, </a:t>
            </a:r>
            <a:r>
              <a:rPr lang="en-US" sz="1300" dirty="0" err="1">
                <a:latin typeface="Times" pitchFamily="2" charset="0"/>
              </a:rPr>
              <a:t>inclusiv</a:t>
            </a:r>
            <a:r>
              <a:rPr lang="en-US" sz="1300" dirty="0">
                <a:latin typeface="Times" pitchFamily="2" charset="0"/>
              </a:rPr>
              <a:t> </a:t>
            </a:r>
            <a:r>
              <a:rPr lang="en-US" sz="1300" dirty="0" err="1">
                <a:latin typeface="Times" pitchFamily="2" charset="0"/>
              </a:rPr>
              <a:t>martorul</a:t>
            </a:r>
            <a:r>
              <a:rPr lang="en-US" sz="1300" dirty="0">
                <a:latin typeface="Times" pitchFamily="2" charset="0"/>
              </a:rPr>
              <a:t> NG, a </a:t>
            </a:r>
            <a:r>
              <a:rPr lang="en-US" sz="1300" dirty="0" err="1">
                <a:latin typeface="Times" pitchFamily="2" charset="0"/>
              </a:rPr>
              <a:t>cărui</a:t>
            </a:r>
            <a:r>
              <a:rPr lang="en-US" sz="1300" dirty="0">
                <a:latin typeface="Times" pitchFamily="2" charset="0"/>
              </a:rPr>
              <a:t> </a:t>
            </a:r>
            <a:r>
              <a:rPr lang="en-US" sz="1300" dirty="0" err="1">
                <a:latin typeface="Times" pitchFamily="2" charset="0"/>
              </a:rPr>
              <a:t>mărturie</a:t>
            </a:r>
            <a:r>
              <a:rPr lang="en-US" sz="1300" dirty="0">
                <a:latin typeface="Times" pitchFamily="2" charset="0"/>
              </a:rPr>
              <a:t> a </a:t>
            </a:r>
            <a:r>
              <a:rPr lang="en-US" sz="1300" dirty="0" err="1">
                <a:latin typeface="Times" pitchFamily="2" charset="0"/>
              </a:rPr>
              <a:t>avut</a:t>
            </a:r>
            <a:r>
              <a:rPr lang="en-US" sz="1300" dirty="0">
                <a:latin typeface="Times" pitchFamily="2" charset="0"/>
              </a:rPr>
              <a:t> un </a:t>
            </a:r>
            <a:r>
              <a:rPr lang="en-US" sz="1300" dirty="0" err="1">
                <a:latin typeface="Times" pitchFamily="2" charset="0"/>
              </a:rPr>
              <a:t>rol</a:t>
            </a:r>
            <a:r>
              <a:rPr lang="en-US" sz="1300" dirty="0">
                <a:latin typeface="Times" pitchFamily="2" charset="0"/>
              </a:rPr>
              <a:t> important </a:t>
            </a:r>
            <a:r>
              <a:rPr lang="en-US" sz="1300" dirty="0" err="1">
                <a:latin typeface="Times" pitchFamily="2" charset="0"/>
              </a:rPr>
              <a:t>în</a:t>
            </a:r>
            <a:r>
              <a:rPr lang="en-US" sz="1300" dirty="0">
                <a:latin typeface="Times" pitchFamily="2" charset="0"/>
              </a:rPr>
              <a:t> </a:t>
            </a:r>
            <a:r>
              <a:rPr lang="en-US" sz="1300" dirty="0" err="1">
                <a:latin typeface="Times" pitchFamily="2" charset="0"/>
              </a:rPr>
              <a:t>proces</a:t>
            </a:r>
            <a:r>
              <a:rPr lang="en-US" sz="1300" dirty="0">
                <a:latin typeface="Times" pitchFamily="2" charset="0"/>
              </a:rPr>
              <a:t>. De </a:t>
            </a:r>
            <a:r>
              <a:rPr lang="en-US" sz="1300" dirty="0" err="1">
                <a:latin typeface="Times" pitchFamily="2" charset="0"/>
              </a:rPr>
              <a:t>asemenea</a:t>
            </a:r>
            <a:r>
              <a:rPr lang="en-US" sz="1300" dirty="0">
                <a:latin typeface="Times" pitchFamily="2" charset="0"/>
              </a:rPr>
              <a:t>, </a:t>
            </a:r>
            <a:r>
              <a:rPr lang="en-US" sz="1300" dirty="0" err="1">
                <a:latin typeface="Times" pitchFamily="2" charset="0"/>
              </a:rPr>
              <a:t>Curtea</a:t>
            </a:r>
            <a:r>
              <a:rPr lang="en-US" sz="1300" dirty="0">
                <a:latin typeface="Times" pitchFamily="2" charset="0"/>
              </a:rPr>
              <a:t> </a:t>
            </a:r>
            <a:r>
              <a:rPr lang="en-US" sz="1300" dirty="0" err="1">
                <a:latin typeface="Times" pitchFamily="2" charset="0"/>
              </a:rPr>
              <a:t>reține</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ciuda</a:t>
            </a:r>
            <a:r>
              <a:rPr lang="en-US" sz="1300" dirty="0">
                <a:latin typeface="Times" pitchFamily="2" charset="0"/>
              </a:rPr>
              <a:t> </a:t>
            </a:r>
            <a:r>
              <a:rPr lang="en-US" sz="1300" dirty="0" err="1">
                <a:latin typeface="Times" pitchFamily="2" charset="0"/>
              </a:rPr>
              <a:t>faptului</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instanțele</a:t>
            </a:r>
            <a:r>
              <a:rPr lang="en-US" sz="1300" dirty="0">
                <a:latin typeface="Times" pitchFamily="2" charset="0"/>
              </a:rPr>
              <a:t> nu au </a:t>
            </a:r>
            <a:r>
              <a:rPr lang="en-US" sz="1300" dirty="0" err="1">
                <a:latin typeface="Times" pitchFamily="2" charset="0"/>
              </a:rPr>
              <a:t>audiat</a:t>
            </a:r>
            <a:r>
              <a:rPr lang="en-US" sz="1300" dirty="0">
                <a:latin typeface="Times" pitchFamily="2" charset="0"/>
              </a:rPr>
              <a:t> </a:t>
            </a:r>
            <a:r>
              <a:rPr lang="en-US" sz="1300" dirty="0" err="1">
                <a:latin typeface="Times" pitchFamily="2" charset="0"/>
              </a:rPr>
              <a:t>toți</a:t>
            </a:r>
            <a:r>
              <a:rPr lang="en-US" sz="1300" dirty="0">
                <a:latin typeface="Times" pitchFamily="2" charset="0"/>
              </a:rPr>
              <a:t> </a:t>
            </a:r>
            <a:r>
              <a:rPr lang="en-US" sz="1300" dirty="0" err="1">
                <a:latin typeface="Times" pitchFamily="2" charset="0"/>
              </a:rPr>
              <a:t>martorii</a:t>
            </a:r>
            <a:r>
              <a:rPr lang="en-US" sz="1300" dirty="0">
                <a:latin typeface="Times" pitchFamily="2" charset="0"/>
              </a:rPr>
              <a:t>, </a:t>
            </a:r>
            <a:r>
              <a:rPr lang="en-US" sz="1300" dirty="0" err="1">
                <a:latin typeface="Times" pitchFamily="2" charset="0"/>
              </a:rPr>
              <a:t>deciziile</a:t>
            </a:r>
            <a:r>
              <a:rPr lang="en-US" sz="1300" dirty="0">
                <a:latin typeface="Times" pitchFamily="2" charset="0"/>
              </a:rPr>
              <a:t> </a:t>
            </a:r>
            <a:r>
              <a:rPr lang="en-US" sz="1300" dirty="0" err="1">
                <a:latin typeface="Times" pitchFamily="2" charset="0"/>
              </a:rPr>
              <a:t>luate</a:t>
            </a:r>
            <a:r>
              <a:rPr lang="en-US" sz="1300" dirty="0">
                <a:latin typeface="Times" pitchFamily="2" charset="0"/>
              </a:rPr>
              <a:t> de </a:t>
            </a:r>
            <a:r>
              <a:rPr lang="en-US" sz="1300" dirty="0" err="1">
                <a:latin typeface="Times" pitchFamily="2" charset="0"/>
              </a:rPr>
              <a:t>instanțele</a:t>
            </a:r>
            <a:r>
              <a:rPr lang="en-US" sz="1300" dirty="0">
                <a:latin typeface="Times" pitchFamily="2" charset="0"/>
              </a:rPr>
              <a:t> interne s-au </a:t>
            </a:r>
            <a:r>
              <a:rPr lang="en-US" sz="1300" dirty="0" err="1">
                <a:latin typeface="Times" pitchFamily="2" charset="0"/>
              </a:rPr>
              <a:t>bazat</a:t>
            </a:r>
            <a:r>
              <a:rPr lang="en-US" sz="1300" dirty="0">
                <a:latin typeface="Times" pitchFamily="2" charset="0"/>
              </a:rPr>
              <a:t> </a:t>
            </a:r>
            <a:r>
              <a:rPr lang="en-US" sz="1300" dirty="0" err="1">
                <a:latin typeface="Times" pitchFamily="2" charset="0"/>
              </a:rPr>
              <a:t>în</a:t>
            </a:r>
            <a:r>
              <a:rPr lang="en-US" sz="1300" dirty="0">
                <a:latin typeface="Times" pitchFamily="2" charset="0"/>
              </a:rPr>
              <a:t> mod </a:t>
            </a:r>
            <a:r>
              <a:rPr lang="en-US" sz="1300" dirty="0" err="1">
                <a:latin typeface="Times" pitchFamily="2" charset="0"/>
              </a:rPr>
              <a:t>semnificativ</a:t>
            </a:r>
            <a:r>
              <a:rPr lang="en-US" sz="1300" dirty="0">
                <a:latin typeface="Times" pitchFamily="2" charset="0"/>
              </a:rPr>
              <a:t> pe </a:t>
            </a:r>
            <a:r>
              <a:rPr lang="en-US" sz="1300" dirty="0" err="1">
                <a:latin typeface="Times" pitchFamily="2" charset="0"/>
              </a:rPr>
              <a:t>mărturiile</a:t>
            </a:r>
            <a:r>
              <a:rPr lang="en-US" sz="1300" dirty="0">
                <a:latin typeface="Times" pitchFamily="2" charset="0"/>
              </a:rPr>
              <a:t> care </a:t>
            </a:r>
            <a:r>
              <a:rPr lang="en-US" sz="1300" dirty="0" err="1">
                <a:latin typeface="Times" pitchFamily="2" charset="0"/>
              </a:rPr>
              <a:t>fuseseră</a:t>
            </a:r>
            <a:r>
              <a:rPr lang="en-US" sz="1300" dirty="0">
                <a:latin typeface="Times" pitchFamily="2" charset="0"/>
              </a:rPr>
              <a:t> </a:t>
            </a:r>
            <a:r>
              <a:rPr lang="en-US" sz="1300" dirty="0" err="1">
                <a:latin typeface="Times" pitchFamily="2" charset="0"/>
              </a:rPr>
              <a:t>deja</a:t>
            </a:r>
            <a:r>
              <a:rPr lang="en-US" sz="1300" dirty="0">
                <a:latin typeface="Times" pitchFamily="2" charset="0"/>
              </a:rPr>
              <a:t> </a:t>
            </a:r>
            <a:r>
              <a:rPr lang="en-US" sz="1300" dirty="0" err="1">
                <a:latin typeface="Times" pitchFamily="2" charset="0"/>
              </a:rPr>
              <a:t>adunate</a:t>
            </a:r>
            <a:r>
              <a:rPr lang="en-US" sz="1300" dirty="0">
                <a:latin typeface="Times" pitchFamily="2" charset="0"/>
              </a:rPr>
              <a:t>, </a:t>
            </a:r>
            <a:r>
              <a:rPr lang="en-US" sz="1300" dirty="0" err="1">
                <a:latin typeface="Times" pitchFamily="2" charset="0"/>
              </a:rPr>
              <a:t>inclusiv</a:t>
            </a:r>
            <a:r>
              <a:rPr lang="en-US" sz="1300" dirty="0">
                <a:latin typeface="Times" pitchFamily="2" charset="0"/>
              </a:rPr>
              <a:t> </a:t>
            </a:r>
            <a:r>
              <a:rPr lang="en-US" sz="1300" dirty="0" err="1">
                <a:latin typeface="Times" pitchFamily="2" charset="0"/>
              </a:rPr>
              <a:t>cele</a:t>
            </a:r>
            <a:r>
              <a:rPr lang="en-US" sz="1300" dirty="0">
                <a:latin typeface="Times" pitchFamily="2" charset="0"/>
              </a:rPr>
              <a:t> ale </a:t>
            </a:r>
            <a:r>
              <a:rPr lang="en-US" sz="1300" dirty="0" err="1">
                <a:latin typeface="Times" pitchFamily="2" charset="0"/>
              </a:rPr>
              <a:t>martorului</a:t>
            </a:r>
            <a:r>
              <a:rPr lang="en-US" sz="1300" dirty="0">
                <a:latin typeface="Times" pitchFamily="2" charset="0"/>
              </a:rPr>
              <a:t> NG. Mai </a:t>
            </a:r>
            <a:r>
              <a:rPr lang="en-US" sz="1300" dirty="0" err="1">
                <a:latin typeface="Times" pitchFamily="2" charset="0"/>
              </a:rPr>
              <a:t>mult</a:t>
            </a:r>
            <a:r>
              <a:rPr lang="en-US" sz="1300" dirty="0">
                <a:latin typeface="Times" pitchFamily="2" charset="0"/>
              </a:rPr>
              <a:t>, </a:t>
            </a:r>
            <a:r>
              <a:rPr lang="en-US" sz="1300" dirty="0" err="1">
                <a:latin typeface="Times" pitchFamily="2" charset="0"/>
              </a:rPr>
              <a:t>Curtea</a:t>
            </a:r>
            <a:r>
              <a:rPr lang="en-US" sz="1300" dirty="0">
                <a:latin typeface="Times" pitchFamily="2" charset="0"/>
              </a:rPr>
              <a:t> </a:t>
            </a:r>
            <a:r>
              <a:rPr lang="en-US" sz="1300" dirty="0" err="1">
                <a:latin typeface="Times" pitchFamily="2" charset="0"/>
              </a:rPr>
              <a:t>subliniază</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reclamanta</a:t>
            </a:r>
            <a:r>
              <a:rPr lang="en-US" sz="1300" dirty="0">
                <a:latin typeface="Times" pitchFamily="2" charset="0"/>
              </a:rPr>
              <a:t> a </a:t>
            </a:r>
            <a:r>
              <a:rPr lang="en-US" sz="1300" dirty="0" err="1">
                <a:latin typeface="Times" pitchFamily="2" charset="0"/>
              </a:rPr>
              <a:t>avut</a:t>
            </a:r>
            <a:r>
              <a:rPr lang="en-US" sz="1300" dirty="0">
                <a:latin typeface="Times" pitchFamily="2" charset="0"/>
              </a:rPr>
              <a:t> </a:t>
            </a:r>
            <a:r>
              <a:rPr lang="en-US" sz="1300" dirty="0" err="1">
                <a:latin typeface="Times" pitchFamily="2" charset="0"/>
              </a:rPr>
              <a:t>ocazia</a:t>
            </a:r>
            <a:r>
              <a:rPr lang="en-US" sz="1300" dirty="0">
                <a:latin typeface="Times" pitchFamily="2" charset="0"/>
              </a:rPr>
              <a:t> de a </a:t>
            </a:r>
            <a:r>
              <a:rPr lang="en-US" sz="1300" dirty="0" err="1">
                <a:latin typeface="Times" pitchFamily="2" charset="0"/>
              </a:rPr>
              <a:t>solicita</a:t>
            </a:r>
            <a:r>
              <a:rPr lang="en-US" sz="1300" dirty="0">
                <a:latin typeface="Times" pitchFamily="2" charset="0"/>
              </a:rPr>
              <a:t> o </a:t>
            </a:r>
            <a:r>
              <a:rPr lang="en-US" sz="1300" dirty="0" err="1">
                <a:latin typeface="Times" pitchFamily="2" charset="0"/>
              </a:rPr>
              <a:t>nouă</a:t>
            </a:r>
            <a:r>
              <a:rPr lang="en-US" sz="1300" dirty="0">
                <a:latin typeface="Times" pitchFamily="2" charset="0"/>
              </a:rPr>
              <a:t> </a:t>
            </a:r>
            <a:r>
              <a:rPr lang="en-US" sz="1300" dirty="0" err="1">
                <a:latin typeface="Times" pitchFamily="2" charset="0"/>
              </a:rPr>
              <a:t>audiere</a:t>
            </a:r>
            <a:r>
              <a:rPr lang="en-US" sz="1300" dirty="0">
                <a:latin typeface="Times" pitchFamily="2" charset="0"/>
              </a:rPr>
              <a:t> a </a:t>
            </a:r>
            <a:r>
              <a:rPr lang="en-US" sz="1300" dirty="0" err="1">
                <a:latin typeface="Times" pitchFamily="2" charset="0"/>
              </a:rPr>
              <a:t>martorilor</a:t>
            </a:r>
            <a:r>
              <a:rPr lang="en-US" sz="1300" dirty="0">
                <a:latin typeface="Times" pitchFamily="2" charset="0"/>
              </a:rPr>
              <a:t>, </a:t>
            </a:r>
            <a:r>
              <a:rPr lang="en-US" sz="1300" dirty="0" err="1">
                <a:latin typeface="Times" pitchFamily="2" charset="0"/>
              </a:rPr>
              <a:t>însă</a:t>
            </a:r>
            <a:r>
              <a:rPr lang="en-US" sz="1300" dirty="0">
                <a:latin typeface="Times" pitchFamily="2" charset="0"/>
              </a:rPr>
              <a:t> nu a </a:t>
            </a:r>
            <a:r>
              <a:rPr lang="en-US" sz="1300" dirty="0" err="1">
                <a:latin typeface="Times" pitchFamily="2" charset="0"/>
              </a:rPr>
              <a:t>făcut</a:t>
            </a:r>
            <a:r>
              <a:rPr lang="en-US" sz="1300" dirty="0">
                <a:latin typeface="Times" pitchFamily="2" charset="0"/>
              </a:rPr>
              <a:t> </a:t>
            </a:r>
            <a:r>
              <a:rPr lang="en-US" sz="1300" dirty="0" err="1">
                <a:latin typeface="Times" pitchFamily="2" charset="0"/>
              </a:rPr>
              <a:t>acest</a:t>
            </a:r>
            <a:r>
              <a:rPr lang="en-US" sz="1300" dirty="0">
                <a:latin typeface="Times" pitchFamily="2" charset="0"/>
              </a:rPr>
              <a:t> </a:t>
            </a:r>
            <a:r>
              <a:rPr lang="en-US" sz="1300" dirty="0" err="1">
                <a:latin typeface="Times" pitchFamily="2" charset="0"/>
              </a:rPr>
              <a:t>lucru</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fața</a:t>
            </a:r>
            <a:r>
              <a:rPr lang="en-US" sz="1300" dirty="0">
                <a:latin typeface="Times" pitchFamily="2" charset="0"/>
              </a:rPr>
              <a:t> </a:t>
            </a:r>
            <a:r>
              <a:rPr lang="en-US" sz="1300" dirty="0" err="1">
                <a:latin typeface="Times" pitchFamily="2" charset="0"/>
              </a:rPr>
              <a:t>judecătorului</a:t>
            </a:r>
            <a:r>
              <a:rPr lang="en-US" sz="1300" dirty="0">
                <a:latin typeface="Times" pitchFamily="2" charset="0"/>
              </a:rPr>
              <a:t> MMO.</a:t>
            </a:r>
          </a:p>
          <a:p>
            <a:pPr marL="285750" lvl="0" indent="-285750" algn="just" rtl="0">
              <a:spcBef>
                <a:spcPts val="0"/>
              </a:spcBef>
              <a:spcAft>
                <a:spcPts val="0"/>
              </a:spcAft>
              <a:buFont typeface="Arial" panose="020B0604020202020204" pitchFamily="34" charset="0"/>
              <a:buChar char="•"/>
            </a:pPr>
            <a:r>
              <a:rPr lang="en-US" sz="1300" dirty="0" err="1">
                <a:latin typeface="Times" pitchFamily="2" charset="0"/>
              </a:rPr>
              <a:t>Curtea</a:t>
            </a:r>
            <a:r>
              <a:rPr lang="en-US" sz="1300" dirty="0">
                <a:latin typeface="Times" pitchFamily="2" charset="0"/>
              </a:rPr>
              <a:t> </a:t>
            </a:r>
            <a:r>
              <a:rPr lang="en-US" sz="1300" dirty="0" err="1">
                <a:latin typeface="Times" pitchFamily="2" charset="0"/>
              </a:rPr>
              <a:t>consideră</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atitudinea</a:t>
            </a:r>
            <a:r>
              <a:rPr lang="en-US" sz="1300" dirty="0">
                <a:latin typeface="Times" pitchFamily="2" charset="0"/>
              </a:rPr>
              <a:t> </a:t>
            </a:r>
            <a:r>
              <a:rPr lang="en-US" sz="1300" dirty="0" err="1">
                <a:latin typeface="Times" pitchFamily="2" charset="0"/>
              </a:rPr>
              <a:t>procesuală</a:t>
            </a:r>
            <a:r>
              <a:rPr lang="en-US" sz="1300" dirty="0">
                <a:latin typeface="Times" pitchFamily="2" charset="0"/>
              </a:rPr>
              <a:t> a </a:t>
            </a:r>
            <a:r>
              <a:rPr lang="en-US" sz="1300" dirty="0" err="1">
                <a:latin typeface="Times" pitchFamily="2" charset="0"/>
              </a:rPr>
              <a:t>reclamantei</a:t>
            </a:r>
            <a:r>
              <a:rPr lang="en-US" sz="1300" dirty="0">
                <a:latin typeface="Times" pitchFamily="2" charset="0"/>
              </a:rPr>
              <a:t> nu </a:t>
            </a:r>
            <a:r>
              <a:rPr lang="en-US" sz="1300" dirty="0" err="1">
                <a:latin typeface="Times" pitchFamily="2" charset="0"/>
              </a:rPr>
              <a:t>demonstrează</a:t>
            </a:r>
            <a:r>
              <a:rPr lang="en-US" sz="1300" dirty="0">
                <a:latin typeface="Times" pitchFamily="2" charset="0"/>
              </a:rPr>
              <a:t> o </a:t>
            </a:r>
            <a:r>
              <a:rPr lang="en-US" sz="1300" dirty="0" err="1">
                <a:latin typeface="Times" pitchFamily="2" charset="0"/>
              </a:rPr>
              <a:t>contestare</a:t>
            </a:r>
            <a:r>
              <a:rPr lang="en-US" sz="1300" dirty="0">
                <a:latin typeface="Times" pitchFamily="2" charset="0"/>
              </a:rPr>
              <a:t> </a:t>
            </a:r>
            <a:r>
              <a:rPr lang="en-US" sz="1300" dirty="0" err="1">
                <a:latin typeface="Times" pitchFamily="2" charset="0"/>
              </a:rPr>
              <a:t>reală</a:t>
            </a:r>
            <a:r>
              <a:rPr lang="en-US" sz="1300" dirty="0">
                <a:latin typeface="Times" pitchFamily="2" charset="0"/>
              </a:rPr>
              <a:t> a </a:t>
            </a:r>
            <a:r>
              <a:rPr lang="en-US" sz="1300" dirty="0" err="1">
                <a:latin typeface="Times" pitchFamily="2" charset="0"/>
              </a:rPr>
              <a:t>credibilității</a:t>
            </a:r>
            <a:r>
              <a:rPr lang="en-US" sz="1300" dirty="0">
                <a:latin typeface="Times" pitchFamily="2" charset="0"/>
              </a:rPr>
              <a:t> </a:t>
            </a:r>
            <a:r>
              <a:rPr lang="en-US" sz="1300" dirty="0" err="1">
                <a:latin typeface="Times" pitchFamily="2" charset="0"/>
              </a:rPr>
              <a:t>martorilor</a:t>
            </a:r>
            <a:r>
              <a:rPr lang="en-US" sz="1300" dirty="0">
                <a:latin typeface="Times" pitchFamily="2" charset="0"/>
              </a:rPr>
              <a:t> </a:t>
            </a:r>
            <a:r>
              <a:rPr lang="en-US" sz="1300" dirty="0" err="1">
                <a:latin typeface="Times" pitchFamily="2" charset="0"/>
              </a:rPr>
              <a:t>audiați</a:t>
            </a:r>
            <a:r>
              <a:rPr lang="en-US" sz="1300" dirty="0">
                <a:latin typeface="Times" pitchFamily="2" charset="0"/>
              </a:rPr>
              <a:t>, </a:t>
            </a:r>
            <a:r>
              <a:rPr lang="en-US" sz="1300" dirty="0" err="1">
                <a:latin typeface="Times" pitchFamily="2" charset="0"/>
              </a:rPr>
              <a:t>iar</a:t>
            </a:r>
            <a:r>
              <a:rPr lang="en-US" sz="1300" dirty="0">
                <a:latin typeface="Times" pitchFamily="2" charset="0"/>
              </a:rPr>
              <a:t> </a:t>
            </a:r>
            <a:r>
              <a:rPr lang="en-US" sz="1300" dirty="0" err="1">
                <a:latin typeface="Times" pitchFamily="2" charset="0"/>
              </a:rPr>
              <a:t>măsurile</a:t>
            </a:r>
            <a:r>
              <a:rPr lang="en-US" sz="1300" dirty="0">
                <a:latin typeface="Times" pitchFamily="2" charset="0"/>
              </a:rPr>
              <a:t> </a:t>
            </a:r>
            <a:r>
              <a:rPr lang="en-US" sz="1300" dirty="0" err="1">
                <a:latin typeface="Times" pitchFamily="2" charset="0"/>
              </a:rPr>
              <a:t>compensatorii</a:t>
            </a:r>
            <a:r>
              <a:rPr lang="en-US" sz="1300" dirty="0">
                <a:latin typeface="Times" pitchFamily="2" charset="0"/>
              </a:rPr>
              <a:t> </a:t>
            </a:r>
            <a:r>
              <a:rPr lang="en-US" sz="1300" dirty="0" err="1">
                <a:latin typeface="Times" pitchFamily="2" charset="0"/>
              </a:rPr>
              <a:t>luate</a:t>
            </a:r>
            <a:r>
              <a:rPr lang="en-US" sz="1300" dirty="0">
                <a:latin typeface="Times" pitchFamily="2" charset="0"/>
              </a:rPr>
              <a:t> de </a:t>
            </a:r>
            <a:r>
              <a:rPr lang="en-US" sz="1300" dirty="0" err="1">
                <a:latin typeface="Times" pitchFamily="2" charset="0"/>
              </a:rPr>
              <a:t>instanțele</a:t>
            </a:r>
            <a:r>
              <a:rPr lang="en-US" sz="1300" dirty="0">
                <a:latin typeface="Times" pitchFamily="2" charset="0"/>
              </a:rPr>
              <a:t> </a:t>
            </a:r>
            <a:r>
              <a:rPr lang="en-US" sz="1300" dirty="0" err="1">
                <a:latin typeface="Times" pitchFamily="2" charset="0"/>
              </a:rPr>
              <a:t>superioare</a:t>
            </a:r>
            <a:r>
              <a:rPr lang="en-US" sz="1300" dirty="0">
                <a:latin typeface="Times" pitchFamily="2" charset="0"/>
              </a:rPr>
              <a:t>, cum </a:t>
            </a:r>
            <a:r>
              <a:rPr lang="en-US" sz="1300" dirty="0" err="1">
                <a:latin typeface="Times" pitchFamily="2" charset="0"/>
              </a:rPr>
              <a:t>ar</a:t>
            </a:r>
            <a:r>
              <a:rPr lang="en-US" sz="1300" dirty="0">
                <a:latin typeface="Times" pitchFamily="2" charset="0"/>
              </a:rPr>
              <a:t> fi </a:t>
            </a:r>
            <a:r>
              <a:rPr lang="en-US" sz="1300" dirty="0" err="1">
                <a:latin typeface="Times" pitchFamily="2" charset="0"/>
              </a:rPr>
              <a:t>audierea</a:t>
            </a:r>
            <a:r>
              <a:rPr lang="en-US" sz="1300" dirty="0">
                <a:latin typeface="Times" pitchFamily="2" charset="0"/>
              </a:rPr>
              <a:t> co-</a:t>
            </a:r>
            <a:r>
              <a:rPr lang="en-US" sz="1300" dirty="0" err="1">
                <a:latin typeface="Times" pitchFamily="2" charset="0"/>
              </a:rPr>
              <a:t>inculpaților</a:t>
            </a:r>
            <a:r>
              <a:rPr lang="en-US" sz="1300" dirty="0">
                <a:latin typeface="Times" pitchFamily="2" charset="0"/>
              </a:rPr>
              <a:t> </a:t>
            </a:r>
            <a:r>
              <a:rPr lang="en-US" sz="1300" dirty="0" err="1">
                <a:latin typeface="Times" pitchFamily="2" charset="0"/>
              </a:rPr>
              <a:t>și</a:t>
            </a:r>
            <a:r>
              <a:rPr lang="en-US" sz="1300" dirty="0">
                <a:latin typeface="Times" pitchFamily="2" charset="0"/>
              </a:rPr>
              <a:t> a </a:t>
            </a:r>
            <a:r>
              <a:rPr lang="en-US" sz="1300" dirty="0" err="1">
                <a:latin typeface="Times" pitchFamily="2" charset="0"/>
              </a:rPr>
              <a:t>martorului</a:t>
            </a:r>
            <a:r>
              <a:rPr lang="en-US" sz="1300" dirty="0">
                <a:latin typeface="Times" pitchFamily="2" charset="0"/>
              </a:rPr>
              <a:t> NG, au </a:t>
            </a:r>
            <a:r>
              <a:rPr lang="en-US" sz="1300" dirty="0" err="1">
                <a:latin typeface="Times" pitchFamily="2" charset="0"/>
              </a:rPr>
              <a:t>asigurat</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dreptul</a:t>
            </a:r>
            <a:r>
              <a:rPr lang="en-US" sz="1300" dirty="0">
                <a:latin typeface="Times" pitchFamily="2" charset="0"/>
              </a:rPr>
              <a:t> la un </a:t>
            </a:r>
            <a:r>
              <a:rPr lang="en-US" sz="1300" dirty="0" err="1">
                <a:latin typeface="Times" pitchFamily="2" charset="0"/>
              </a:rPr>
              <a:t>proces</a:t>
            </a:r>
            <a:r>
              <a:rPr lang="en-US" sz="1300" dirty="0">
                <a:latin typeface="Times" pitchFamily="2" charset="0"/>
              </a:rPr>
              <a:t> </a:t>
            </a:r>
            <a:r>
              <a:rPr lang="en-US" sz="1300" dirty="0" err="1">
                <a:latin typeface="Times" pitchFamily="2" charset="0"/>
              </a:rPr>
              <a:t>echitabil</a:t>
            </a:r>
            <a:r>
              <a:rPr lang="en-US" sz="1300" dirty="0">
                <a:latin typeface="Times" pitchFamily="2" charset="0"/>
              </a:rPr>
              <a:t> nu a </a:t>
            </a:r>
            <a:r>
              <a:rPr lang="en-US" sz="1300" dirty="0" err="1">
                <a:latin typeface="Times" pitchFamily="2" charset="0"/>
              </a:rPr>
              <a:t>fost</a:t>
            </a:r>
            <a:r>
              <a:rPr lang="en-US" sz="1300" dirty="0">
                <a:latin typeface="Times" pitchFamily="2" charset="0"/>
              </a:rPr>
              <a:t> </a:t>
            </a:r>
            <a:r>
              <a:rPr lang="en-US" sz="1300" dirty="0" err="1">
                <a:latin typeface="Times" pitchFamily="2" charset="0"/>
              </a:rPr>
              <a:t>încălcat</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concluzie</a:t>
            </a:r>
            <a:r>
              <a:rPr lang="en-US" sz="1300" dirty="0">
                <a:latin typeface="Times" pitchFamily="2" charset="0"/>
              </a:rPr>
              <a:t>, </a:t>
            </a:r>
            <a:r>
              <a:rPr lang="en-US" sz="1300" dirty="0" err="1">
                <a:latin typeface="Times" pitchFamily="2" charset="0"/>
              </a:rPr>
              <a:t>Curtea</a:t>
            </a:r>
            <a:r>
              <a:rPr lang="en-US" sz="1300" dirty="0">
                <a:latin typeface="Times" pitchFamily="2" charset="0"/>
              </a:rPr>
              <a:t> </a:t>
            </a:r>
            <a:r>
              <a:rPr lang="en-US" sz="1300" dirty="0" err="1">
                <a:latin typeface="Times" pitchFamily="2" charset="0"/>
              </a:rPr>
              <a:t>apreciază</a:t>
            </a:r>
            <a:r>
              <a:rPr lang="en-US" sz="1300" dirty="0">
                <a:latin typeface="Times" pitchFamily="2" charset="0"/>
              </a:rPr>
              <a:t> </a:t>
            </a:r>
            <a:r>
              <a:rPr lang="en-US" sz="1300" dirty="0" err="1">
                <a:latin typeface="Times" pitchFamily="2" charset="0"/>
              </a:rPr>
              <a:t>că</a:t>
            </a:r>
            <a:r>
              <a:rPr lang="en-US" sz="1300" dirty="0">
                <a:latin typeface="Times" pitchFamily="2" charset="0"/>
              </a:rPr>
              <a:t> </a:t>
            </a:r>
            <a:r>
              <a:rPr lang="en-US" sz="1300" dirty="0" err="1">
                <a:latin typeface="Times" pitchFamily="2" charset="0"/>
              </a:rPr>
              <a:t>procedura</a:t>
            </a:r>
            <a:r>
              <a:rPr lang="en-US" sz="1300" dirty="0">
                <a:latin typeface="Times" pitchFamily="2" charset="0"/>
              </a:rPr>
              <a:t> a </a:t>
            </a:r>
            <a:r>
              <a:rPr lang="en-US" sz="1300" dirty="0" err="1">
                <a:latin typeface="Times" pitchFamily="2" charset="0"/>
              </a:rPr>
              <a:t>fost</a:t>
            </a:r>
            <a:r>
              <a:rPr lang="en-US" sz="1300" dirty="0">
                <a:latin typeface="Times" pitchFamily="2" charset="0"/>
              </a:rPr>
              <a:t> </a:t>
            </a:r>
            <a:r>
              <a:rPr lang="en-US" sz="1300" dirty="0" err="1">
                <a:latin typeface="Times" pitchFamily="2" charset="0"/>
              </a:rPr>
              <a:t>echitabilă</a:t>
            </a:r>
            <a:r>
              <a:rPr lang="en-US" sz="1300" dirty="0">
                <a:latin typeface="Times" pitchFamily="2" charset="0"/>
              </a:rPr>
              <a:t>, </a:t>
            </a:r>
            <a:r>
              <a:rPr lang="en-US" sz="1300" dirty="0" err="1">
                <a:latin typeface="Times" pitchFamily="2" charset="0"/>
              </a:rPr>
              <a:t>iar</a:t>
            </a:r>
            <a:r>
              <a:rPr lang="en-US" sz="1300" dirty="0">
                <a:latin typeface="Times" pitchFamily="2" charset="0"/>
              </a:rPr>
              <a:t> </a:t>
            </a:r>
            <a:r>
              <a:rPr lang="en-US" sz="1300" dirty="0" err="1">
                <a:latin typeface="Times" pitchFamily="2" charset="0"/>
              </a:rPr>
              <a:t>utilizarea</a:t>
            </a:r>
            <a:r>
              <a:rPr lang="en-US" sz="1300" dirty="0">
                <a:latin typeface="Times" pitchFamily="2" charset="0"/>
              </a:rPr>
              <a:t> </a:t>
            </a:r>
            <a:r>
              <a:rPr lang="en-US" sz="1300" dirty="0" err="1">
                <a:latin typeface="Times" pitchFamily="2" charset="0"/>
              </a:rPr>
              <a:t>stenogramelor</a:t>
            </a:r>
            <a:r>
              <a:rPr lang="en-US" sz="1300" dirty="0">
                <a:latin typeface="Times" pitchFamily="2" charset="0"/>
              </a:rPr>
              <a:t> </a:t>
            </a:r>
            <a:r>
              <a:rPr lang="en-US" sz="1300" dirty="0" err="1">
                <a:latin typeface="Times" pitchFamily="2" charset="0"/>
              </a:rPr>
              <a:t>și</a:t>
            </a:r>
            <a:r>
              <a:rPr lang="en-US" sz="1300" dirty="0">
                <a:latin typeface="Times" pitchFamily="2" charset="0"/>
              </a:rPr>
              <a:t> a </a:t>
            </a:r>
            <a:r>
              <a:rPr lang="en-US" sz="1300" dirty="0" err="1">
                <a:latin typeface="Times" pitchFamily="2" charset="0"/>
              </a:rPr>
              <a:t>înregistrărilor</a:t>
            </a:r>
            <a:r>
              <a:rPr lang="en-US" sz="1300" dirty="0">
                <a:latin typeface="Times" pitchFamily="2" charset="0"/>
              </a:rPr>
              <a:t> audio ale </a:t>
            </a:r>
            <a:r>
              <a:rPr lang="en-US" sz="1300" dirty="0" err="1">
                <a:latin typeface="Times" pitchFamily="2" charset="0"/>
              </a:rPr>
              <a:t>mărturiilor</a:t>
            </a:r>
            <a:r>
              <a:rPr lang="en-US" sz="1300" dirty="0">
                <a:latin typeface="Times" pitchFamily="2" charset="0"/>
              </a:rPr>
              <a:t> a </a:t>
            </a:r>
            <a:r>
              <a:rPr lang="en-US" sz="1300" dirty="0" err="1">
                <a:latin typeface="Times" pitchFamily="2" charset="0"/>
              </a:rPr>
              <a:t>oferit</a:t>
            </a:r>
            <a:r>
              <a:rPr lang="en-US" sz="1300" dirty="0">
                <a:latin typeface="Times" pitchFamily="2" charset="0"/>
              </a:rPr>
              <a:t> o </a:t>
            </a:r>
            <a:r>
              <a:rPr lang="en-US" sz="1300" dirty="0" err="1">
                <a:latin typeface="Times" pitchFamily="2" charset="0"/>
              </a:rPr>
              <a:t>garanție</a:t>
            </a:r>
            <a:r>
              <a:rPr lang="en-US" sz="1300" dirty="0">
                <a:latin typeface="Times" pitchFamily="2" charset="0"/>
              </a:rPr>
              <a:t> </a:t>
            </a:r>
            <a:r>
              <a:rPr lang="en-US" sz="1300" dirty="0" err="1">
                <a:latin typeface="Times" pitchFamily="2" charset="0"/>
              </a:rPr>
              <a:t>suplimentară</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acest</a:t>
            </a:r>
            <a:r>
              <a:rPr lang="en-US" sz="1300" dirty="0">
                <a:latin typeface="Times" pitchFamily="2" charset="0"/>
              </a:rPr>
              <a:t> </a:t>
            </a:r>
            <a:r>
              <a:rPr lang="en-US" sz="1300" dirty="0" err="1">
                <a:latin typeface="Times" pitchFamily="2" charset="0"/>
              </a:rPr>
              <a:t>sens.</a:t>
            </a:r>
            <a:endParaRPr lang="en-US" sz="1300" dirty="0">
              <a:latin typeface="Times" pitchFamily="2" charset="0"/>
            </a:endParaRPr>
          </a:p>
          <a:p>
            <a:pPr marL="285750" lvl="0" indent="-285750" algn="just" rtl="0">
              <a:spcBef>
                <a:spcPts val="0"/>
              </a:spcBef>
              <a:spcAft>
                <a:spcPts val="0"/>
              </a:spcAft>
              <a:buFont typeface="Arial" panose="020B0604020202020204" pitchFamily="34" charset="0"/>
              <a:buChar char="•"/>
            </a:pPr>
            <a:r>
              <a:rPr lang="en-US" sz="1300" dirty="0" err="1">
                <a:latin typeface="Times" pitchFamily="2" charset="0"/>
              </a:rPr>
              <a:t>Având</a:t>
            </a:r>
            <a:r>
              <a:rPr lang="en-US" sz="1300" dirty="0">
                <a:latin typeface="Times" pitchFamily="2" charset="0"/>
              </a:rPr>
              <a:t> </a:t>
            </a:r>
            <a:r>
              <a:rPr lang="en-US" sz="1300" dirty="0" err="1">
                <a:latin typeface="Times" pitchFamily="2" charset="0"/>
              </a:rPr>
              <a:t>în</a:t>
            </a:r>
            <a:r>
              <a:rPr lang="en-US" sz="1300" dirty="0">
                <a:latin typeface="Times" pitchFamily="2" charset="0"/>
              </a:rPr>
              <a:t> </a:t>
            </a:r>
            <a:r>
              <a:rPr lang="en-US" sz="1300" dirty="0" err="1">
                <a:latin typeface="Times" pitchFamily="2" charset="0"/>
              </a:rPr>
              <a:t>vedere</a:t>
            </a:r>
            <a:r>
              <a:rPr lang="en-US" sz="1300" dirty="0">
                <a:latin typeface="Times" pitchFamily="2" charset="0"/>
              </a:rPr>
              <a:t> </a:t>
            </a:r>
            <a:r>
              <a:rPr lang="en-US" sz="1300" dirty="0" err="1">
                <a:latin typeface="Times" pitchFamily="2" charset="0"/>
              </a:rPr>
              <a:t>aceste</a:t>
            </a:r>
            <a:r>
              <a:rPr lang="en-US" sz="1300" dirty="0">
                <a:latin typeface="Times" pitchFamily="2" charset="0"/>
              </a:rPr>
              <a:t> </a:t>
            </a:r>
            <a:r>
              <a:rPr lang="en-US" sz="1300" dirty="0" err="1">
                <a:latin typeface="Times" pitchFamily="2" charset="0"/>
              </a:rPr>
              <a:t>considerente</a:t>
            </a:r>
            <a:r>
              <a:rPr lang="en-US" sz="1300" dirty="0">
                <a:latin typeface="Times" pitchFamily="2" charset="0"/>
              </a:rPr>
              <a:t>, </a:t>
            </a:r>
            <a:r>
              <a:rPr lang="en-US" sz="1300" b="1" i="1" dirty="0" err="1">
                <a:latin typeface="Times" pitchFamily="2" charset="0"/>
              </a:rPr>
              <a:t>Curtea</a:t>
            </a:r>
            <a:r>
              <a:rPr lang="en-US" sz="1300" b="1" i="1" dirty="0">
                <a:latin typeface="Times" pitchFamily="2" charset="0"/>
              </a:rPr>
              <a:t> </a:t>
            </a:r>
            <a:r>
              <a:rPr lang="en-US" sz="1300" b="1" i="1" dirty="0" err="1">
                <a:latin typeface="Times" pitchFamily="2" charset="0"/>
              </a:rPr>
              <a:t>conchide</a:t>
            </a:r>
            <a:r>
              <a:rPr lang="en-US" sz="1300" b="1" i="1" dirty="0">
                <a:latin typeface="Times" pitchFamily="2" charset="0"/>
              </a:rPr>
              <a:t> </a:t>
            </a:r>
            <a:r>
              <a:rPr lang="en-US" sz="1300" b="1" i="1" dirty="0" err="1">
                <a:latin typeface="Times" pitchFamily="2" charset="0"/>
              </a:rPr>
              <a:t>că</a:t>
            </a:r>
            <a:r>
              <a:rPr lang="en-US" sz="1300" b="1" i="1" dirty="0">
                <a:latin typeface="Times" pitchFamily="2" charset="0"/>
              </a:rPr>
              <a:t> nu a </a:t>
            </a:r>
            <a:r>
              <a:rPr lang="en-US" sz="1300" b="1" i="1" dirty="0" err="1">
                <a:latin typeface="Times" pitchFamily="2" charset="0"/>
              </a:rPr>
              <a:t>existat</a:t>
            </a:r>
            <a:r>
              <a:rPr lang="en-US" sz="1300" b="1" i="1" dirty="0">
                <a:latin typeface="Times" pitchFamily="2" charset="0"/>
              </a:rPr>
              <a:t> </a:t>
            </a:r>
            <a:r>
              <a:rPr lang="en-US" sz="1300" b="1" i="1" dirty="0" err="1">
                <a:latin typeface="Times" pitchFamily="2" charset="0"/>
              </a:rPr>
              <a:t>nicio</a:t>
            </a:r>
            <a:r>
              <a:rPr lang="en-US" sz="1300" b="1" i="1" dirty="0">
                <a:latin typeface="Times" pitchFamily="2" charset="0"/>
              </a:rPr>
              <a:t> </a:t>
            </a:r>
            <a:r>
              <a:rPr lang="en-US" sz="1300" b="1" i="1" dirty="0" err="1">
                <a:latin typeface="Times" pitchFamily="2" charset="0"/>
              </a:rPr>
              <a:t>încălcare</a:t>
            </a:r>
            <a:r>
              <a:rPr lang="en-US" sz="1300" b="1" i="1" dirty="0">
                <a:latin typeface="Times" pitchFamily="2" charset="0"/>
              </a:rPr>
              <a:t> a </a:t>
            </a:r>
            <a:r>
              <a:rPr lang="en-US" sz="1300" b="1" i="1" dirty="0" err="1">
                <a:latin typeface="Times" pitchFamily="2" charset="0"/>
              </a:rPr>
              <a:t>articolului</a:t>
            </a:r>
            <a:r>
              <a:rPr lang="en-US" sz="1300" b="1" i="1" dirty="0">
                <a:latin typeface="Times" pitchFamily="2" charset="0"/>
              </a:rPr>
              <a:t> 6 § 1 din </a:t>
            </a:r>
            <a:r>
              <a:rPr lang="en-US" sz="1300" b="1" i="1" dirty="0" err="1">
                <a:latin typeface="Times" pitchFamily="2" charset="0"/>
              </a:rPr>
              <a:t>Convenție</a:t>
            </a:r>
            <a:r>
              <a:rPr lang="en-US" sz="1300" b="1" i="1" dirty="0">
                <a:latin typeface="Times" pitchFamily="2" charset="0"/>
              </a:rPr>
              <a:t>.</a:t>
            </a:r>
            <a:endParaRPr sz="1300" b="1" i="1" dirty="0">
              <a:latin typeface="Times" pitchFamily="2" charset="0"/>
            </a:endParaRPr>
          </a:p>
        </p:txBody>
      </p:sp>
      <p:grpSp>
        <p:nvGrpSpPr>
          <p:cNvPr id="733" name="Google Shape;733;p68"/>
          <p:cNvGrpSpPr/>
          <p:nvPr/>
        </p:nvGrpSpPr>
        <p:grpSpPr>
          <a:xfrm>
            <a:off x="3476115" y="111811"/>
            <a:ext cx="351896" cy="351901"/>
            <a:chOff x="10303541" y="5035812"/>
            <a:chExt cx="596332" cy="596341"/>
          </a:xfrm>
        </p:grpSpPr>
        <p:sp>
          <p:nvSpPr>
            <p:cNvPr id="734" name="Google Shape;734;p68"/>
            <p:cNvSpPr/>
            <p:nvPr/>
          </p:nvSpPr>
          <p:spPr>
            <a:xfrm>
              <a:off x="10303541" y="5106863"/>
              <a:ext cx="227165" cy="349420"/>
            </a:xfrm>
            <a:custGeom>
              <a:avLst/>
              <a:gdLst/>
              <a:ahLst/>
              <a:cxnLst/>
              <a:rect l="l" t="t" r="r" b="b"/>
              <a:pathLst>
                <a:path w="227165" h="349420" extrusionOk="0">
                  <a:moveTo>
                    <a:pt x="199519" y="69888"/>
                  </a:moveTo>
                  <a:lnTo>
                    <a:pt x="227166" y="69888"/>
                  </a:lnTo>
                  <a:lnTo>
                    <a:pt x="227166" y="0"/>
                  </a:lnTo>
                  <a:lnTo>
                    <a:pt x="183000" y="0"/>
                  </a:lnTo>
                  <a:cubicBezTo>
                    <a:pt x="172129" y="0"/>
                    <a:pt x="161345" y="2559"/>
                    <a:pt x="151758" y="7387"/>
                  </a:cubicBezTo>
                  <a:lnTo>
                    <a:pt x="103997" y="31242"/>
                  </a:lnTo>
                  <a:cubicBezTo>
                    <a:pt x="99203" y="33664"/>
                    <a:pt x="93725" y="34948"/>
                    <a:pt x="88333" y="34948"/>
                  </a:cubicBezTo>
                  <a:lnTo>
                    <a:pt x="34922" y="34948"/>
                  </a:lnTo>
                  <a:cubicBezTo>
                    <a:pt x="15664" y="34948"/>
                    <a:pt x="0" y="50629"/>
                    <a:pt x="0" y="69888"/>
                  </a:cubicBezTo>
                  <a:cubicBezTo>
                    <a:pt x="0" y="89146"/>
                    <a:pt x="15664" y="104827"/>
                    <a:pt x="34922" y="104827"/>
                  </a:cubicBezTo>
                  <a:lnTo>
                    <a:pt x="73354" y="104827"/>
                  </a:lnTo>
                  <a:lnTo>
                    <a:pt x="2653" y="217862"/>
                  </a:lnTo>
                  <a:cubicBezTo>
                    <a:pt x="1797" y="219318"/>
                    <a:pt x="85" y="224282"/>
                    <a:pt x="85" y="226867"/>
                  </a:cubicBezTo>
                  <a:cubicBezTo>
                    <a:pt x="85" y="226961"/>
                    <a:pt x="0" y="227038"/>
                    <a:pt x="0" y="227124"/>
                  </a:cubicBezTo>
                  <a:lnTo>
                    <a:pt x="0" y="244593"/>
                  </a:lnTo>
                  <a:cubicBezTo>
                    <a:pt x="0" y="302395"/>
                    <a:pt x="47077" y="349421"/>
                    <a:pt x="104853" y="349421"/>
                  </a:cubicBezTo>
                  <a:cubicBezTo>
                    <a:pt x="162628" y="349421"/>
                    <a:pt x="209705" y="302395"/>
                    <a:pt x="209705" y="244593"/>
                  </a:cubicBezTo>
                  <a:lnTo>
                    <a:pt x="209705" y="227124"/>
                  </a:lnTo>
                  <a:cubicBezTo>
                    <a:pt x="209705" y="224547"/>
                    <a:pt x="207907" y="219352"/>
                    <a:pt x="206966" y="217862"/>
                  </a:cubicBezTo>
                  <a:lnTo>
                    <a:pt x="130787" y="95960"/>
                  </a:lnTo>
                  <a:lnTo>
                    <a:pt x="168192" y="77292"/>
                  </a:lnTo>
                  <a:cubicBezTo>
                    <a:pt x="177864" y="72447"/>
                    <a:pt x="188649" y="69888"/>
                    <a:pt x="199434" y="69888"/>
                  </a:cubicBezTo>
                  <a:close/>
                  <a:moveTo>
                    <a:pt x="160660" y="209654"/>
                  </a:moveTo>
                  <a:lnTo>
                    <a:pt x="49045" y="209654"/>
                  </a:lnTo>
                  <a:lnTo>
                    <a:pt x="104853" y="120320"/>
                  </a:lnTo>
                  <a:lnTo>
                    <a:pt x="160660"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68"/>
            <p:cNvSpPr/>
            <p:nvPr/>
          </p:nvSpPr>
          <p:spPr>
            <a:xfrm>
              <a:off x="10443315" y="5562274"/>
              <a:ext cx="316868" cy="69879"/>
            </a:xfrm>
            <a:custGeom>
              <a:avLst/>
              <a:gdLst/>
              <a:ahLst/>
              <a:cxnLst/>
              <a:rect l="l" t="t" r="r" b="b"/>
              <a:pathLst>
                <a:path w="316868" h="69879" extrusionOk="0">
                  <a:moveTo>
                    <a:pt x="281861" y="0"/>
                  </a:moveTo>
                  <a:lnTo>
                    <a:pt x="34922" y="0"/>
                  </a:lnTo>
                  <a:cubicBezTo>
                    <a:pt x="15664" y="0"/>
                    <a:pt x="0" y="15647"/>
                    <a:pt x="0" y="34940"/>
                  </a:cubicBezTo>
                  <a:lnTo>
                    <a:pt x="0" y="52409"/>
                  </a:lnTo>
                  <a:cubicBezTo>
                    <a:pt x="0" y="62056"/>
                    <a:pt x="7875" y="69879"/>
                    <a:pt x="17461" y="69879"/>
                  </a:cubicBezTo>
                  <a:lnTo>
                    <a:pt x="299407" y="69879"/>
                  </a:lnTo>
                  <a:cubicBezTo>
                    <a:pt x="308994" y="69879"/>
                    <a:pt x="316869" y="62056"/>
                    <a:pt x="316869" y="52409"/>
                  </a:cubicBezTo>
                  <a:lnTo>
                    <a:pt x="316869" y="34940"/>
                  </a:lnTo>
                  <a:cubicBezTo>
                    <a:pt x="316869" y="15638"/>
                    <a:pt x="301205" y="0"/>
                    <a:pt x="28186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68"/>
            <p:cNvSpPr/>
            <p:nvPr/>
          </p:nvSpPr>
          <p:spPr>
            <a:xfrm>
              <a:off x="10672792" y="5106863"/>
              <a:ext cx="227081" cy="349420"/>
            </a:xfrm>
            <a:custGeom>
              <a:avLst/>
              <a:gdLst/>
              <a:ahLst/>
              <a:cxnLst/>
              <a:rect l="l" t="t" r="r" b="b"/>
              <a:pathLst>
                <a:path w="227081" h="349420" extrusionOk="0">
                  <a:moveTo>
                    <a:pt x="153812" y="104827"/>
                  </a:moveTo>
                  <a:lnTo>
                    <a:pt x="192158" y="104827"/>
                  </a:lnTo>
                  <a:cubicBezTo>
                    <a:pt x="211417" y="104827"/>
                    <a:pt x="227081" y="89146"/>
                    <a:pt x="227081" y="69888"/>
                  </a:cubicBezTo>
                  <a:cubicBezTo>
                    <a:pt x="227081" y="50629"/>
                    <a:pt x="211417" y="34948"/>
                    <a:pt x="192158" y="34948"/>
                  </a:cubicBezTo>
                  <a:lnTo>
                    <a:pt x="138748" y="34948"/>
                  </a:lnTo>
                  <a:cubicBezTo>
                    <a:pt x="133441" y="34948"/>
                    <a:pt x="128049" y="33681"/>
                    <a:pt x="123170" y="31259"/>
                  </a:cubicBezTo>
                  <a:lnTo>
                    <a:pt x="82770" y="11076"/>
                  </a:lnTo>
                  <a:cubicBezTo>
                    <a:pt x="68305" y="3826"/>
                    <a:pt x="52127" y="0"/>
                    <a:pt x="35864" y="0"/>
                  </a:cubicBezTo>
                  <a:lnTo>
                    <a:pt x="0" y="0"/>
                  </a:lnTo>
                  <a:lnTo>
                    <a:pt x="0" y="69888"/>
                  </a:lnTo>
                  <a:lnTo>
                    <a:pt x="19430" y="69888"/>
                  </a:lnTo>
                  <a:cubicBezTo>
                    <a:pt x="35608" y="69888"/>
                    <a:pt x="51784" y="73705"/>
                    <a:pt x="66335" y="80964"/>
                  </a:cubicBezTo>
                  <a:lnTo>
                    <a:pt x="96293" y="95968"/>
                  </a:lnTo>
                  <a:lnTo>
                    <a:pt x="20115" y="217862"/>
                  </a:lnTo>
                  <a:cubicBezTo>
                    <a:pt x="19173" y="219360"/>
                    <a:pt x="17461" y="224607"/>
                    <a:pt x="17461" y="227124"/>
                  </a:cubicBezTo>
                  <a:lnTo>
                    <a:pt x="17461" y="244593"/>
                  </a:lnTo>
                  <a:cubicBezTo>
                    <a:pt x="17461" y="302395"/>
                    <a:pt x="64453" y="349421"/>
                    <a:pt x="122314" y="349421"/>
                  </a:cubicBezTo>
                  <a:cubicBezTo>
                    <a:pt x="180090" y="349421"/>
                    <a:pt x="227081" y="302395"/>
                    <a:pt x="227081" y="244593"/>
                  </a:cubicBezTo>
                  <a:lnTo>
                    <a:pt x="227081" y="227124"/>
                  </a:lnTo>
                  <a:cubicBezTo>
                    <a:pt x="227081" y="224701"/>
                    <a:pt x="225455" y="219386"/>
                    <a:pt x="224427" y="217862"/>
                  </a:cubicBezTo>
                  <a:lnTo>
                    <a:pt x="153812" y="104827"/>
                  </a:lnTo>
                  <a:close/>
                  <a:moveTo>
                    <a:pt x="66507" y="209654"/>
                  </a:moveTo>
                  <a:lnTo>
                    <a:pt x="122314" y="120320"/>
                  </a:lnTo>
                  <a:lnTo>
                    <a:pt x="178121" y="209654"/>
                  </a:lnTo>
                  <a:lnTo>
                    <a:pt x="66507"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68"/>
            <p:cNvSpPr/>
            <p:nvPr/>
          </p:nvSpPr>
          <p:spPr>
            <a:xfrm>
              <a:off x="10566827" y="5035812"/>
              <a:ext cx="69845" cy="491514"/>
            </a:xfrm>
            <a:custGeom>
              <a:avLst/>
              <a:gdLst/>
              <a:ahLst/>
              <a:cxnLst/>
              <a:rect l="l" t="t" r="r" b="b"/>
              <a:pathLst>
                <a:path w="69845" h="491514" extrusionOk="0">
                  <a:moveTo>
                    <a:pt x="34922" y="0"/>
                  </a:moveTo>
                  <a:cubicBezTo>
                    <a:pt x="15578" y="0"/>
                    <a:pt x="0" y="15646"/>
                    <a:pt x="0" y="34939"/>
                  </a:cubicBezTo>
                  <a:lnTo>
                    <a:pt x="0" y="491515"/>
                  </a:lnTo>
                  <a:lnTo>
                    <a:pt x="69845" y="491515"/>
                  </a:lnTo>
                  <a:lnTo>
                    <a:pt x="69845" y="34939"/>
                  </a:lnTo>
                  <a:cubicBezTo>
                    <a:pt x="69845" y="15638"/>
                    <a:pt x="54181" y="0"/>
                    <a:pt x="3492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8" name="Google Shape;299;p44">
            <a:extLst>
              <a:ext uri="{FF2B5EF4-FFF2-40B4-BE49-F238E27FC236}">
                <a16:creationId xmlns:a16="http://schemas.microsoft.com/office/drawing/2014/main" xmlns="" id="{CC949440-5F77-BB17-29A7-301965A5D905}"/>
              </a:ext>
            </a:extLst>
          </p:cNvPr>
          <p:cNvSpPr txBox="1">
            <a:spLocks/>
          </p:cNvSpPr>
          <p:nvPr/>
        </p:nvSpPr>
        <p:spPr>
          <a:xfrm>
            <a:off x="3715975" y="158763"/>
            <a:ext cx="12639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aprasimo"/>
              <a:buNone/>
              <a:defRPr sz="6000" b="0" i="0" u="none" strike="noStrike" cap="none">
                <a:solidFill>
                  <a:schemeClr val="dk2"/>
                </a:solidFill>
                <a:latin typeface="Caprasimo"/>
                <a:ea typeface="Caprasimo"/>
                <a:cs typeface="Caprasimo"/>
                <a:sym typeface="Caprasimo"/>
              </a:defRPr>
            </a:lvl1pPr>
            <a:lvl2pPr marR="0" lvl="1"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2pPr>
            <a:lvl3pPr marR="0" lvl="2"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3pPr>
            <a:lvl4pPr marR="0" lvl="3"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4pPr>
            <a:lvl5pPr marR="0" lvl="4"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5pPr>
            <a:lvl6pPr marR="0" lvl="5"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6pPr>
            <a:lvl7pPr marR="0" lvl="6"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7pPr>
            <a:lvl8pPr marR="0" lvl="7"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8pPr>
            <a:lvl9pPr marR="0" lvl="8"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9pPr>
          </a:lstStyle>
          <a:p>
            <a:pPr algn="r"/>
            <a:r>
              <a:rPr lang="en" dirty="0"/>
              <a:t>04</a:t>
            </a:r>
          </a:p>
        </p:txBody>
      </p:sp>
      <p:sp>
        <p:nvSpPr>
          <p:cNvPr id="9" name="Google Shape;298;p44">
            <a:extLst>
              <a:ext uri="{FF2B5EF4-FFF2-40B4-BE49-F238E27FC236}">
                <a16:creationId xmlns:a16="http://schemas.microsoft.com/office/drawing/2014/main" xmlns="" id="{BCBFA41D-70DC-8440-E0E1-41D2C7346111}"/>
              </a:ext>
            </a:extLst>
          </p:cNvPr>
          <p:cNvSpPr txBox="1">
            <a:spLocks noGrp="1"/>
          </p:cNvSpPr>
          <p:nvPr>
            <p:ph type="title"/>
          </p:nvPr>
        </p:nvSpPr>
        <p:spPr>
          <a:xfrm>
            <a:off x="1916756" y="816449"/>
            <a:ext cx="5080728" cy="1755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err="1"/>
              <a:t>Lavorgna</a:t>
            </a:r>
            <a:r>
              <a:rPr lang="en" dirty="0"/>
              <a:t> vs. Italia</a:t>
            </a:r>
            <a:endParaRPr dirty="0"/>
          </a:p>
        </p:txBody>
      </p:sp>
      <p:sp>
        <p:nvSpPr>
          <p:cNvPr id="10" name="Google Shape;307;p45">
            <a:extLst>
              <a:ext uri="{FF2B5EF4-FFF2-40B4-BE49-F238E27FC236}">
                <a16:creationId xmlns:a16="http://schemas.microsoft.com/office/drawing/2014/main" xmlns="" id="{8834F255-1FC0-7396-7DDA-1F4C8EA5C26C}"/>
              </a:ext>
            </a:extLst>
          </p:cNvPr>
          <p:cNvSpPr txBox="1">
            <a:spLocks/>
          </p:cNvSpPr>
          <p:nvPr/>
        </p:nvSpPr>
        <p:spPr>
          <a:xfrm>
            <a:off x="2168604" y="2845759"/>
            <a:ext cx="4358642" cy="1755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6000"/>
              <a:buFont typeface="Caprasimo"/>
              <a:buNone/>
              <a:defRPr sz="6000" b="0" i="0" u="none" strike="noStrike" cap="none">
                <a:solidFill>
                  <a:schemeClr val="dk2"/>
                </a:solidFill>
                <a:latin typeface="Caprasimo"/>
                <a:ea typeface="Caprasimo"/>
                <a:cs typeface="Caprasimo"/>
                <a:sym typeface="Caprasimo"/>
              </a:defRPr>
            </a:lvl1pPr>
            <a:lvl2pPr marR="0" lvl="1"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2pPr>
            <a:lvl3pPr marR="0" lvl="2"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3pPr>
            <a:lvl4pPr marR="0" lvl="3"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4pPr>
            <a:lvl5pPr marR="0" lvl="4"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5pPr>
            <a:lvl6pPr marR="0" lvl="5"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6pPr>
            <a:lvl7pPr marR="0" lvl="6"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7pPr>
            <a:lvl8pPr marR="0" lvl="7"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8pPr>
            <a:lvl9pPr marR="0" lvl="8"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9pPr>
          </a:lstStyle>
          <a:p>
            <a:pPr algn="ctr"/>
            <a:r>
              <a:rPr lang="en-US" sz="1400" b="1" dirty="0" err="1">
                <a:solidFill>
                  <a:schemeClr val="tx1"/>
                </a:solidFill>
                <a:latin typeface="Times" pitchFamily="2" charset="0"/>
              </a:rPr>
              <a:t>Introducere</a:t>
            </a:r>
            <a:r>
              <a:rPr lang="en-US" sz="1400" b="1" dirty="0">
                <a:solidFill>
                  <a:schemeClr val="tx1"/>
                </a:solidFill>
                <a:latin typeface="Times" pitchFamily="2" charset="0"/>
              </a:rPr>
              <a:t>:</a:t>
            </a:r>
          </a:p>
          <a:p>
            <a:pPr algn="just"/>
            <a:r>
              <a:rPr lang="ro-RO" sz="1400" dirty="0">
                <a:solidFill>
                  <a:schemeClr val="tx1"/>
                </a:solidFill>
                <a:effectLst/>
                <a:latin typeface="Times" pitchFamily="2" charset="0"/>
                <a:ea typeface="Times New Roman" panose="02020603050405020304" pitchFamily="18" charset="0"/>
              </a:rPr>
              <a:t>     Cauza se referă la plângerile reclamantului, în temeiul articolului 3 din Convenție, cu privire la presupusele rele tratamente pe care le-a suferit în timpul internării într-o secție de psihiatrie a unui spital ( </a:t>
            </a:r>
            <a:r>
              <a:rPr lang="ro-RO" sz="1400" i="1" dirty="0" err="1">
                <a:solidFill>
                  <a:schemeClr val="tx1"/>
                </a:solidFill>
                <a:effectLst/>
                <a:latin typeface="Times" pitchFamily="2" charset="0"/>
                <a:ea typeface="Times New Roman" panose="02020603050405020304" pitchFamily="18" charset="0"/>
              </a:rPr>
              <a:t>Servizo</a:t>
            </a:r>
            <a:r>
              <a:rPr lang="ro-RO" sz="1400" i="1" dirty="0">
                <a:solidFill>
                  <a:schemeClr val="tx1"/>
                </a:solidFill>
                <a:effectLst/>
                <a:latin typeface="Times" pitchFamily="2" charset="0"/>
                <a:ea typeface="Times New Roman" panose="02020603050405020304" pitchFamily="18" charset="0"/>
              </a:rPr>
              <a:t> </a:t>
            </a:r>
            <a:r>
              <a:rPr lang="ro-RO" sz="1400" i="1" dirty="0" err="1">
                <a:solidFill>
                  <a:schemeClr val="tx1"/>
                </a:solidFill>
                <a:effectLst/>
                <a:latin typeface="Times" pitchFamily="2" charset="0"/>
                <a:ea typeface="Times New Roman" panose="02020603050405020304" pitchFamily="18" charset="0"/>
              </a:rPr>
              <a:t>psichiatrico</a:t>
            </a:r>
            <a:r>
              <a:rPr lang="ro-RO" sz="1400" i="1" dirty="0">
                <a:solidFill>
                  <a:schemeClr val="tx1"/>
                </a:solidFill>
                <a:effectLst/>
                <a:latin typeface="Times" pitchFamily="2" charset="0"/>
                <a:ea typeface="Times New Roman" panose="02020603050405020304" pitchFamily="18" charset="0"/>
              </a:rPr>
              <a:t> di diagnostic e cura </a:t>
            </a:r>
            <a:r>
              <a:rPr lang="ro-RO" sz="1400" dirty="0">
                <a:solidFill>
                  <a:schemeClr val="tx1"/>
                </a:solidFill>
                <a:effectLst/>
                <a:latin typeface="Times" pitchFamily="2" charset="0"/>
                <a:ea typeface="Times New Roman" panose="02020603050405020304" pitchFamily="18" charset="0"/>
              </a:rPr>
              <a:t>–</a:t>
            </a:r>
            <a:r>
              <a:rPr lang="ro-RO" sz="1400" i="1" dirty="0">
                <a:solidFill>
                  <a:schemeClr val="tx1"/>
                </a:solidFill>
                <a:effectLst/>
                <a:latin typeface="Times" pitchFamily="2" charset="0"/>
                <a:ea typeface="Times New Roman" panose="02020603050405020304" pitchFamily="18" charset="0"/>
              </a:rPr>
              <a:t> </a:t>
            </a:r>
            <a:r>
              <a:rPr lang="ro-RO" sz="1400" dirty="0">
                <a:solidFill>
                  <a:schemeClr val="tx1"/>
                </a:solidFill>
                <a:effectLst/>
                <a:latin typeface="Times" pitchFamily="2" charset="0"/>
                <a:ea typeface="Times New Roman" panose="02020603050405020304" pitchFamily="18" charset="0"/>
              </a:rPr>
              <a:t>„SPDC”) și urmărirea penală care a urmat.</a:t>
            </a:r>
            <a:r>
              <a:rPr lang="x-none" sz="1400" dirty="0">
                <a:solidFill>
                  <a:schemeClr val="tx1"/>
                </a:solidFill>
                <a:effectLst/>
                <a:latin typeface="Times" pitchFamily="2" charset="0"/>
              </a:rPr>
              <a:t> </a:t>
            </a:r>
            <a:endParaRPr lang="en-US" sz="1400" dirty="0">
              <a:solidFill>
                <a:schemeClr val="tx1"/>
              </a:solidFill>
              <a:latin typeface="Times" pitchFamily="2" charset="0"/>
            </a:endParaRPr>
          </a:p>
        </p:txBody>
      </p:sp>
    </p:spTree>
    <p:extLst>
      <p:ext uri="{BB962C8B-B14F-4D97-AF65-F5344CB8AC3E}">
        <p14:creationId xmlns:p14="http://schemas.microsoft.com/office/powerpoint/2010/main" val="416964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386785" y="135059"/>
            <a:ext cx="448743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Circumstanțe</a:t>
            </a:r>
            <a:r>
              <a:rPr lang="en" sz="2800" b="1" dirty="0">
                <a:latin typeface="Times" pitchFamily="2" charset="0"/>
              </a:rPr>
              <a:t> de </a:t>
            </a:r>
            <a:r>
              <a:rPr lang="en" sz="2800" b="1" dirty="0" err="1">
                <a:latin typeface="Times" pitchFamily="2" charset="0"/>
              </a:rPr>
              <a:t>Fapt</a:t>
            </a:r>
            <a:r>
              <a:rPr lang="en" sz="2800" b="1" dirty="0">
                <a:latin typeface="Times" pitchFamily="2" charset="0"/>
              </a:rPr>
              <a:t> </a:t>
            </a:r>
            <a:endParaRPr sz="2800" b="1" dirty="0">
              <a:latin typeface="Times" pitchFamily="2" charset="0"/>
            </a:endParaRPr>
          </a:p>
        </p:txBody>
      </p:sp>
      <p:sp>
        <p:nvSpPr>
          <p:cNvPr id="307" name="Google Shape;307;p45"/>
          <p:cNvSpPr txBox="1">
            <a:spLocks noGrp="1"/>
          </p:cNvSpPr>
          <p:nvPr>
            <p:ph type="subTitle" idx="2"/>
          </p:nvPr>
        </p:nvSpPr>
        <p:spPr>
          <a:xfrm>
            <a:off x="800300" y="739076"/>
            <a:ext cx="7406053" cy="3956910"/>
          </a:xfrm>
          <a:prstGeom prst="rect">
            <a:avLst/>
          </a:prstGeom>
        </p:spPr>
        <p:txBody>
          <a:bodyPr spcFirstLastPara="1" wrap="square" lIns="91425" tIns="91425" rIns="91425" bIns="91425" anchor="t" anchorCtr="0">
            <a:noAutofit/>
          </a:bodyPr>
          <a:lstStyle/>
          <a:p>
            <a:pPr marL="171450" lvl="0" indent="-171450" algn="just" rtl="0">
              <a:spcBef>
                <a:spcPts val="0"/>
              </a:spcBef>
              <a:spcAft>
                <a:spcPts val="0"/>
              </a:spcAft>
              <a:buFont typeface="Wingdings" pitchFamily="2" charset="2"/>
              <a:buChar char="Ø"/>
            </a:pPr>
            <a:r>
              <a:rPr lang="en-US" sz="1200" dirty="0" err="1">
                <a:latin typeface="Times" pitchFamily="2" charset="0"/>
              </a:rPr>
              <a:t>În</a:t>
            </a:r>
            <a:r>
              <a:rPr lang="en-US" sz="1200" dirty="0">
                <a:latin typeface="Times" pitchFamily="2" charset="0"/>
              </a:rPr>
              <a:t> 2014, un </a:t>
            </a:r>
            <a:r>
              <a:rPr lang="en-US" sz="1200" dirty="0" err="1">
                <a:latin typeface="Times" pitchFamily="2" charset="0"/>
              </a:rPr>
              <a:t>tânăr</a:t>
            </a:r>
            <a:r>
              <a:rPr lang="en-US" sz="1200" dirty="0">
                <a:latin typeface="Times" pitchFamily="2" charset="0"/>
              </a:rPr>
              <a:t> cu </a:t>
            </a:r>
            <a:r>
              <a:rPr lang="en-US" sz="1200" dirty="0" err="1">
                <a:latin typeface="Times" pitchFamily="2" charset="0"/>
              </a:rPr>
              <a:t>tulburări</a:t>
            </a:r>
            <a:r>
              <a:rPr lang="en-US" sz="1200" dirty="0">
                <a:latin typeface="Times" pitchFamily="2" charset="0"/>
              </a:rPr>
              <a:t> </a:t>
            </a:r>
            <a:r>
              <a:rPr lang="en-US" sz="1200" dirty="0" err="1">
                <a:latin typeface="Times" pitchFamily="2" charset="0"/>
              </a:rPr>
              <a:t>psihotice</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internat</a:t>
            </a:r>
            <a:r>
              <a:rPr lang="en-US" sz="1200" dirty="0">
                <a:latin typeface="Times" pitchFamily="2" charset="0"/>
              </a:rPr>
              <a:t> </a:t>
            </a:r>
            <a:r>
              <a:rPr lang="en-US" sz="1200" dirty="0" err="1">
                <a:latin typeface="Times" pitchFamily="2" charset="0"/>
              </a:rPr>
              <a:t>într</a:t>
            </a:r>
            <a:r>
              <a:rPr lang="en-US" sz="1200" dirty="0">
                <a:latin typeface="Times" pitchFamily="2" charset="0"/>
              </a:rPr>
              <a:t>-un spital din Italia </a:t>
            </a:r>
            <a:r>
              <a:rPr lang="en-US" sz="1200" dirty="0" err="1">
                <a:latin typeface="Times" pitchFamily="2" charset="0"/>
              </a:rPr>
              <a:t>pentru</a:t>
            </a:r>
            <a:r>
              <a:rPr lang="en-US" sz="1200" dirty="0">
                <a:latin typeface="Times" pitchFamily="2" charset="0"/>
              </a:rPr>
              <a:t> </a:t>
            </a:r>
            <a:r>
              <a:rPr lang="en-US" sz="1200" dirty="0" err="1">
                <a:latin typeface="Times" pitchFamily="2" charset="0"/>
              </a:rPr>
              <a:t>tratament</a:t>
            </a:r>
            <a:r>
              <a:rPr lang="en-US" sz="1200" dirty="0">
                <a:latin typeface="Times" pitchFamily="2" charset="0"/>
              </a:rPr>
              <a:t>, </a:t>
            </a:r>
            <a:r>
              <a:rPr lang="en-US" sz="1200" dirty="0" err="1">
                <a:latin typeface="Times" pitchFamily="2" charset="0"/>
              </a:rPr>
              <a:t>după</a:t>
            </a:r>
            <a:r>
              <a:rPr lang="en-US" sz="1200" dirty="0">
                <a:latin typeface="Times" pitchFamily="2" charset="0"/>
              </a:rPr>
              <a:t> un </a:t>
            </a:r>
            <a:r>
              <a:rPr lang="en-US" sz="1200" dirty="0" err="1">
                <a:latin typeface="Times" pitchFamily="2" charset="0"/>
              </a:rPr>
              <a:t>comportament</a:t>
            </a:r>
            <a:r>
              <a:rPr lang="en-US" sz="1200" dirty="0">
                <a:latin typeface="Times" pitchFamily="2" charset="0"/>
              </a:rPr>
              <a:t> </a:t>
            </a:r>
            <a:r>
              <a:rPr lang="en-US" sz="1200" dirty="0" err="1">
                <a:latin typeface="Times" pitchFamily="2" charset="0"/>
              </a:rPr>
              <a:t>agresiv</a:t>
            </a:r>
            <a:r>
              <a:rPr lang="en-US" sz="1200" dirty="0">
                <a:latin typeface="Times" pitchFamily="2" charset="0"/>
              </a:rPr>
              <a:t>. </a:t>
            </a:r>
            <a:r>
              <a:rPr lang="en-US" sz="1200" dirty="0" err="1">
                <a:latin typeface="Times" pitchFamily="2" charset="0"/>
              </a:rPr>
              <a:t>Deși</a:t>
            </a:r>
            <a:r>
              <a:rPr lang="en-US" sz="1200" dirty="0">
                <a:latin typeface="Times" pitchFamily="2" charset="0"/>
              </a:rPr>
              <a:t> </a:t>
            </a:r>
            <a:r>
              <a:rPr lang="en-US" sz="1200" dirty="0" err="1">
                <a:latin typeface="Times" pitchFamily="2" charset="0"/>
              </a:rPr>
              <a:t>inițial</a:t>
            </a:r>
            <a:r>
              <a:rPr lang="en-US" sz="1200" dirty="0">
                <a:latin typeface="Times" pitchFamily="2" charset="0"/>
              </a:rPr>
              <a:t> </a:t>
            </a:r>
            <a:r>
              <a:rPr lang="en-US" sz="1200" dirty="0" err="1">
                <a:latin typeface="Times" pitchFamily="2" charset="0"/>
              </a:rPr>
              <a:t>internarea</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voluntară</a:t>
            </a:r>
            <a:r>
              <a:rPr lang="en-US" sz="1200" dirty="0">
                <a:latin typeface="Times" pitchFamily="2" charset="0"/>
              </a:rPr>
              <a:t>, pe 7 </a:t>
            </a:r>
            <a:r>
              <a:rPr lang="en-US" sz="1200" dirty="0" err="1">
                <a:latin typeface="Times" pitchFamily="2" charset="0"/>
              </a:rPr>
              <a:t>octombrie</a:t>
            </a:r>
            <a:r>
              <a:rPr lang="en-US" sz="1200" dirty="0">
                <a:latin typeface="Times" pitchFamily="2" charset="0"/>
              </a:rPr>
              <a:t>, </a:t>
            </a:r>
            <a:r>
              <a:rPr lang="en-US" sz="1200" dirty="0" err="1">
                <a:latin typeface="Times" pitchFamily="2" charset="0"/>
              </a:rPr>
              <a:t>medicii</a:t>
            </a:r>
            <a:r>
              <a:rPr lang="en-US" sz="1200" dirty="0">
                <a:latin typeface="Times" pitchFamily="2" charset="0"/>
              </a:rPr>
              <a:t> au </a:t>
            </a:r>
            <a:r>
              <a:rPr lang="en-US" sz="1200" dirty="0" err="1">
                <a:latin typeface="Times" pitchFamily="2" charset="0"/>
              </a:rPr>
              <a:t>decis</a:t>
            </a:r>
            <a:r>
              <a:rPr lang="en-US" sz="1200" dirty="0">
                <a:latin typeface="Times" pitchFamily="2" charset="0"/>
              </a:rPr>
              <a:t> </a:t>
            </a:r>
            <a:r>
              <a:rPr lang="en-US" sz="1200" dirty="0" err="1">
                <a:latin typeface="Times" pitchFamily="2" charset="0"/>
              </a:rPr>
              <a:t>să</a:t>
            </a:r>
            <a:r>
              <a:rPr lang="en-US" sz="1200" dirty="0">
                <a:latin typeface="Times" pitchFamily="2" charset="0"/>
              </a:rPr>
              <a:t> o </a:t>
            </a:r>
            <a:r>
              <a:rPr lang="en-US" sz="1200" dirty="0" err="1">
                <a:latin typeface="Times" pitchFamily="2" charset="0"/>
              </a:rPr>
              <a:t>prelungească</a:t>
            </a:r>
            <a:r>
              <a:rPr lang="en-US" sz="1200" dirty="0">
                <a:latin typeface="Times" pitchFamily="2" charset="0"/>
              </a:rPr>
              <a:t> din </a:t>
            </a:r>
            <a:r>
              <a:rPr lang="en-US" sz="1200" dirty="0" err="1">
                <a:latin typeface="Times" pitchFamily="2" charset="0"/>
              </a:rPr>
              <a:t>cauza</a:t>
            </a:r>
            <a:r>
              <a:rPr lang="en-US" sz="1200" dirty="0">
                <a:latin typeface="Times" pitchFamily="2" charset="0"/>
              </a:rPr>
              <a:t> </a:t>
            </a:r>
            <a:r>
              <a:rPr lang="en-US" sz="1200" dirty="0" err="1">
                <a:latin typeface="Times" pitchFamily="2" charset="0"/>
              </a:rPr>
              <a:t>stării</a:t>
            </a:r>
            <a:r>
              <a:rPr lang="en-US" sz="1200" dirty="0">
                <a:latin typeface="Times" pitchFamily="2" charset="0"/>
              </a:rPr>
              <a:t> sale </a:t>
            </a:r>
            <a:r>
              <a:rPr lang="en-US" sz="1200" dirty="0" err="1">
                <a:latin typeface="Times" pitchFamily="2" charset="0"/>
              </a:rPr>
              <a:t>instabile</a:t>
            </a:r>
            <a:r>
              <a:rPr lang="en-US" sz="1200" dirty="0">
                <a:latin typeface="Times" pitchFamily="2" charset="0"/>
              </a:rPr>
              <a:t>. </a:t>
            </a:r>
            <a:r>
              <a:rPr lang="en-US" sz="1200" dirty="0" err="1">
                <a:latin typeface="Times" pitchFamily="2" charset="0"/>
              </a:rPr>
              <a:t>După</a:t>
            </a:r>
            <a:r>
              <a:rPr lang="en-US" sz="1200" dirty="0">
                <a:latin typeface="Times" pitchFamily="2" charset="0"/>
              </a:rPr>
              <a:t> </a:t>
            </a:r>
            <a:r>
              <a:rPr lang="en-US" sz="1200" dirty="0" err="1">
                <a:latin typeface="Times" pitchFamily="2" charset="0"/>
              </a:rPr>
              <a:t>ce</a:t>
            </a:r>
            <a:r>
              <a:rPr lang="en-US" sz="1200" dirty="0">
                <a:latin typeface="Times" pitchFamily="2" charset="0"/>
              </a:rPr>
              <a:t> </a:t>
            </a:r>
            <a:r>
              <a:rPr lang="en-US" sz="1200" dirty="0" err="1">
                <a:latin typeface="Times" pitchFamily="2" charset="0"/>
              </a:rPr>
              <a:t>pacientul</a:t>
            </a:r>
            <a:r>
              <a:rPr lang="en-US" sz="1200" dirty="0">
                <a:latin typeface="Times" pitchFamily="2" charset="0"/>
              </a:rPr>
              <a:t> a </a:t>
            </a:r>
            <a:r>
              <a:rPr lang="en-US" sz="1200" dirty="0" err="1">
                <a:latin typeface="Times" pitchFamily="2" charset="0"/>
              </a:rPr>
              <a:t>cerut</a:t>
            </a:r>
            <a:r>
              <a:rPr lang="en-US" sz="1200" dirty="0">
                <a:latin typeface="Times" pitchFamily="2" charset="0"/>
              </a:rPr>
              <a:t> </a:t>
            </a:r>
            <a:r>
              <a:rPr lang="en-US" sz="1200" dirty="0" err="1">
                <a:latin typeface="Times" pitchFamily="2" charset="0"/>
              </a:rPr>
              <a:t>externarea</a:t>
            </a:r>
            <a:r>
              <a:rPr lang="en-US" sz="1200" dirty="0">
                <a:latin typeface="Times" pitchFamily="2" charset="0"/>
              </a:rPr>
              <a:t>, </a:t>
            </a:r>
            <a:r>
              <a:rPr lang="en-US" sz="1200" dirty="0" err="1">
                <a:latin typeface="Times" pitchFamily="2" charset="0"/>
              </a:rPr>
              <a:t>medicii</a:t>
            </a:r>
            <a:r>
              <a:rPr lang="en-US" sz="1200" dirty="0">
                <a:latin typeface="Times" pitchFamily="2" charset="0"/>
              </a:rPr>
              <a:t> au </a:t>
            </a:r>
            <a:r>
              <a:rPr lang="en-US" sz="1200" dirty="0" err="1">
                <a:latin typeface="Times" pitchFamily="2" charset="0"/>
              </a:rPr>
              <a:t>aplicat</a:t>
            </a:r>
            <a:r>
              <a:rPr lang="en-US" sz="1200" dirty="0">
                <a:latin typeface="Times" pitchFamily="2" charset="0"/>
              </a:rPr>
              <a:t> </a:t>
            </a:r>
            <a:r>
              <a:rPr lang="en-US" sz="1200" dirty="0" err="1">
                <a:latin typeface="Times" pitchFamily="2" charset="0"/>
              </a:rPr>
              <a:t>măsuri</a:t>
            </a:r>
            <a:r>
              <a:rPr lang="en-US" sz="1200" dirty="0">
                <a:latin typeface="Times" pitchFamily="2" charset="0"/>
              </a:rPr>
              <a:t> de </a:t>
            </a:r>
            <a:r>
              <a:rPr lang="en-US" sz="1200" dirty="0" err="1">
                <a:latin typeface="Times" pitchFamily="2" charset="0"/>
              </a:rPr>
              <a:t>reținere</a:t>
            </a:r>
            <a:r>
              <a:rPr lang="en-US" sz="1200" dirty="0">
                <a:latin typeface="Times" pitchFamily="2" charset="0"/>
              </a:rPr>
              <a:t> </a:t>
            </a:r>
            <a:r>
              <a:rPr lang="en-US" sz="1200" dirty="0" err="1">
                <a:latin typeface="Times" pitchFamily="2" charset="0"/>
              </a:rPr>
              <a:t>mecanică</a:t>
            </a:r>
            <a:r>
              <a:rPr lang="en-US" sz="1200" dirty="0">
                <a:latin typeface="Times" pitchFamily="2" charset="0"/>
              </a:rPr>
              <a:t>, </a:t>
            </a:r>
            <a:r>
              <a:rPr lang="en-US" sz="1200" dirty="0" err="1">
                <a:latin typeface="Times" pitchFamily="2" charset="0"/>
              </a:rPr>
              <a:t>iar</a:t>
            </a:r>
            <a:r>
              <a:rPr lang="en-US" sz="1200" dirty="0">
                <a:latin typeface="Times" pitchFamily="2" charset="0"/>
              </a:rPr>
              <a:t> pe 13 </a:t>
            </a:r>
            <a:r>
              <a:rPr lang="en-US" sz="1200" dirty="0" err="1">
                <a:latin typeface="Times" pitchFamily="2" charset="0"/>
              </a:rPr>
              <a:t>octombrie</a:t>
            </a:r>
            <a:r>
              <a:rPr lang="en-US" sz="1200" dirty="0">
                <a:latin typeface="Times" pitchFamily="2" charset="0"/>
              </a:rPr>
              <a:t> 2014, un </a:t>
            </a:r>
            <a:r>
              <a:rPr lang="en-US" sz="1200" dirty="0" err="1">
                <a:latin typeface="Times" pitchFamily="2" charset="0"/>
              </a:rPr>
              <a:t>ordin</a:t>
            </a:r>
            <a:r>
              <a:rPr lang="en-US" sz="1200" dirty="0">
                <a:latin typeface="Times" pitchFamily="2" charset="0"/>
              </a:rPr>
              <a:t> de </a:t>
            </a:r>
            <a:r>
              <a:rPr lang="en-US" sz="1200" dirty="0" err="1">
                <a:latin typeface="Times" pitchFamily="2" charset="0"/>
              </a:rPr>
              <a:t>tratament</a:t>
            </a:r>
            <a:r>
              <a:rPr lang="en-US" sz="1200" dirty="0">
                <a:latin typeface="Times" pitchFamily="2" charset="0"/>
              </a:rPr>
              <a:t> </a:t>
            </a:r>
            <a:r>
              <a:rPr lang="en-US" sz="1200" dirty="0" err="1">
                <a:latin typeface="Times" pitchFamily="2" charset="0"/>
              </a:rPr>
              <a:t>obligatoriu</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emis</a:t>
            </a:r>
            <a:r>
              <a:rPr lang="en-US" sz="1200" dirty="0">
                <a:latin typeface="Times" pitchFamily="2" charset="0"/>
              </a:rPr>
              <a:t>. </a:t>
            </a:r>
            <a:r>
              <a:rPr lang="en-US" sz="1200" dirty="0" err="1">
                <a:latin typeface="Times" pitchFamily="2" charset="0"/>
              </a:rPr>
              <a:t>Acesta</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reînnoit</a:t>
            </a:r>
            <a:r>
              <a:rPr lang="en-US" sz="1200" dirty="0">
                <a:latin typeface="Times" pitchFamily="2" charset="0"/>
              </a:rPr>
              <a:t>, </a:t>
            </a:r>
            <a:r>
              <a:rPr lang="en-US" sz="1200" dirty="0" err="1">
                <a:latin typeface="Times" pitchFamily="2" charset="0"/>
              </a:rPr>
              <a:t>iar</a:t>
            </a:r>
            <a:r>
              <a:rPr lang="en-US" sz="1200" dirty="0">
                <a:latin typeface="Times" pitchFamily="2" charset="0"/>
              </a:rPr>
              <a:t> </a:t>
            </a:r>
            <a:r>
              <a:rPr lang="en-US" sz="1200" dirty="0" err="1">
                <a:latin typeface="Times" pitchFamily="2" charset="0"/>
              </a:rPr>
              <a:t>comportamentul</a:t>
            </a:r>
            <a:r>
              <a:rPr lang="en-US" sz="1200" dirty="0">
                <a:latin typeface="Times" pitchFamily="2" charset="0"/>
              </a:rPr>
              <a:t> </a:t>
            </a:r>
            <a:r>
              <a:rPr lang="en-US" sz="1200" dirty="0" err="1">
                <a:latin typeface="Times" pitchFamily="2" charset="0"/>
              </a:rPr>
              <a:t>pacientului</a:t>
            </a:r>
            <a:r>
              <a:rPr lang="en-US" sz="1200" dirty="0">
                <a:latin typeface="Times" pitchFamily="2" charset="0"/>
              </a:rPr>
              <a:t> a </a:t>
            </a:r>
            <a:r>
              <a:rPr lang="en-US" sz="1200" dirty="0" err="1">
                <a:latin typeface="Times" pitchFamily="2" charset="0"/>
              </a:rPr>
              <a:t>dus</a:t>
            </a:r>
            <a:r>
              <a:rPr lang="en-US" sz="1200" dirty="0">
                <a:latin typeface="Times" pitchFamily="2" charset="0"/>
              </a:rPr>
              <a:t> la o </a:t>
            </a:r>
            <a:r>
              <a:rPr lang="en-US" sz="1200" dirty="0" err="1">
                <a:latin typeface="Times" pitchFamily="2" charset="0"/>
              </a:rPr>
              <a:t>notificare</a:t>
            </a:r>
            <a:r>
              <a:rPr lang="en-US" sz="1200" dirty="0">
                <a:latin typeface="Times" pitchFamily="2" charset="0"/>
              </a:rPr>
              <a:t> </a:t>
            </a:r>
            <a:r>
              <a:rPr lang="en-US" sz="1200" dirty="0" err="1">
                <a:latin typeface="Times" pitchFamily="2" charset="0"/>
              </a:rPr>
              <a:t>către</a:t>
            </a:r>
            <a:r>
              <a:rPr lang="en-US" sz="1200" dirty="0">
                <a:latin typeface="Times" pitchFamily="2" charset="0"/>
              </a:rPr>
              <a:t> </a:t>
            </a:r>
            <a:r>
              <a:rPr lang="en-US" sz="1200" dirty="0" err="1">
                <a:latin typeface="Times" pitchFamily="2" charset="0"/>
              </a:rPr>
              <a:t>autoritățile</a:t>
            </a:r>
            <a:r>
              <a:rPr lang="en-US" sz="1200" dirty="0">
                <a:latin typeface="Times" pitchFamily="2" charset="0"/>
              </a:rPr>
              <a:t> locale </a:t>
            </a:r>
            <a:r>
              <a:rPr lang="en-US" sz="1200" dirty="0" err="1">
                <a:latin typeface="Times" pitchFamily="2" charset="0"/>
              </a:rPr>
              <a:t>și</a:t>
            </a:r>
            <a:r>
              <a:rPr lang="en-US" sz="1200" dirty="0">
                <a:latin typeface="Times" pitchFamily="2" charset="0"/>
              </a:rPr>
              <a:t> la o </a:t>
            </a:r>
            <a:r>
              <a:rPr lang="en-US" sz="1200" dirty="0" err="1">
                <a:latin typeface="Times" pitchFamily="2" charset="0"/>
              </a:rPr>
              <a:t>anchetă</a:t>
            </a:r>
            <a:r>
              <a:rPr lang="en-US" sz="1200" dirty="0">
                <a:latin typeface="Times" pitchFamily="2" charset="0"/>
              </a:rPr>
              <a:t>.</a:t>
            </a:r>
          </a:p>
          <a:p>
            <a:pPr marL="171450" lvl="0" indent="-171450" algn="just" rtl="0">
              <a:spcBef>
                <a:spcPts val="0"/>
              </a:spcBef>
              <a:spcAft>
                <a:spcPts val="0"/>
              </a:spcAft>
              <a:buFont typeface="Wingdings" pitchFamily="2" charset="2"/>
              <a:buChar char="Ø"/>
            </a:pPr>
            <a:endParaRPr lang="en-US" sz="1200" dirty="0">
              <a:latin typeface="Times" pitchFamily="2" charset="0"/>
            </a:endParaRPr>
          </a:p>
          <a:p>
            <a:pPr marL="171450" lvl="0" indent="-171450" algn="just" rtl="0">
              <a:spcBef>
                <a:spcPts val="0"/>
              </a:spcBef>
              <a:spcAft>
                <a:spcPts val="0"/>
              </a:spcAft>
              <a:buFont typeface="Wingdings" pitchFamily="2" charset="2"/>
              <a:buChar char="Ø"/>
            </a:pPr>
            <a:r>
              <a:rPr lang="en-US" sz="1200" dirty="0" err="1">
                <a:latin typeface="Times" pitchFamily="2" charset="0"/>
              </a:rPr>
              <a:t>Reclamantul</a:t>
            </a:r>
            <a:r>
              <a:rPr lang="en-US" sz="1200" dirty="0">
                <a:latin typeface="Times" pitchFamily="2" charset="0"/>
              </a:rPr>
              <a:t> a </a:t>
            </a:r>
            <a:r>
              <a:rPr lang="en-US" sz="1200" dirty="0" err="1">
                <a:latin typeface="Times" pitchFamily="2" charset="0"/>
              </a:rPr>
              <a:t>susținut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reținerea</a:t>
            </a:r>
            <a:r>
              <a:rPr lang="en-US" sz="1200" dirty="0">
                <a:latin typeface="Times" pitchFamily="2" charset="0"/>
              </a:rPr>
              <a:t> </a:t>
            </a:r>
            <a:r>
              <a:rPr lang="en-US" sz="1200" dirty="0" err="1">
                <a:latin typeface="Times" pitchFamily="2" charset="0"/>
              </a:rPr>
              <a:t>mecanică</a:t>
            </a:r>
            <a:r>
              <a:rPr lang="en-US" sz="1200" dirty="0">
                <a:latin typeface="Times" pitchFamily="2" charset="0"/>
              </a:rPr>
              <a:t> </a:t>
            </a:r>
            <a:r>
              <a:rPr lang="en-US" sz="1200" dirty="0" err="1">
                <a:latin typeface="Times" pitchFamily="2" charset="0"/>
              </a:rPr>
              <a:t>aplicată</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disproporționată</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nejustificată</a:t>
            </a:r>
            <a:r>
              <a:rPr lang="en-US" sz="1200" dirty="0">
                <a:latin typeface="Times" pitchFamily="2" charset="0"/>
              </a:rPr>
              <a:t>, </a:t>
            </a:r>
            <a:r>
              <a:rPr lang="en-US" sz="1200" dirty="0" err="1">
                <a:latin typeface="Times" pitchFamily="2" charset="0"/>
              </a:rPr>
              <a:t>iar</a:t>
            </a:r>
            <a:r>
              <a:rPr lang="en-US" sz="1200" dirty="0">
                <a:latin typeface="Times" pitchFamily="2" charset="0"/>
              </a:rPr>
              <a:t> </a:t>
            </a:r>
            <a:r>
              <a:rPr lang="en-US" sz="1200" dirty="0" err="1">
                <a:latin typeface="Times" pitchFamily="2" charset="0"/>
              </a:rPr>
              <a:t>durabilitatea</a:t>
            </a:r>
            <a:r>
              <a:rPr lang="en-US" sz="1200" dirty="0">
                <a:latin typeface="Times" pitchFamily="2" charset="0"/>
              </a:rPr>
              <a:t> </a:t>
            </a:r>
            <a:r>
              <a:rPr lang="en-US" sz="1200" dirty="0" err="1">
                <a:latin typeface="Times" pitchFamily="2" charset="0"/>
              </a:rPr>
              <a:t>acesteia</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excesivă</a:t>
            </a:r>
            <a:r>
              <a:rPr lang="en-US" sz="1200" dirty="0">
                <a:latin typeface="Times" pitchFamily="2" charset="0"/>
              </a:rPr>
              <a:t>, </a:t>
            </a:r>
            <a:r>
              <a:rPr lang="en-US" sz="1200" dirty="0" err="1">
                <a:latin typeface="Times" pitchFamily="2" charset="0"/>
              </a:rPr>
              <a:t>încălcând</a:t>
            </a:r>
            <a:r>
              <a:rPr lang="en-US" sz="1200" dirty="0">
                <a:latin typeface="Times" pitchFamily="2" charset="0"/>
              </a:rPr>
              <a:t> </a:t>
            </a:r>
            <a:r>
              <a:rPr lang="en-US" sz="1200" dirty="0" err="1">
                <a:latin typeface="Times" pitchFamily="2" charset="0"/>
              </a:rPr>
              <a:t>drepturile</a:t>
            </a:r>
            <a:r>
              <a:rPr lang="en-US" sz="1200" dirty="0">
                <a:latin typeface="Times" pitchFamily="2" charset="0"/>
              </a:rPr>
              <a:t> sale </a:t>
            </a:r>
            <a:r>
              <a:rPr lang="en-US" sz="1200" dirty="0" err="1">
                <a:latin typeface="Times" pitchFamily="2" charset="0"/>
              </a:rPr>
              <a:t>fundamentale</a:t>
            </a:r>
            <a:r>
              <a:rPr lang="en-US" sz="1200" dirty="0">
                <a:latin typeface="Times" pitchFamily="2" charset="0"/>
              </a:rPr>
              <a:t>. </a:t>
            </a:r>
            <a:r>
              <a:rPr lang="en-US" sz="1200" dirty="0" err="1">
                <a:latin typeface="Times" pitchFamily="2" charset="0"/>
              </a:rPr>
              <a:t>Deși</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primele</a:t>
            </a:r>
            <a:r>
              <a:rPr lang="en-US" sz="1200" dirty="0">
                <a:latin typeface="Times" pitchFamily="2" charset="0"/>
              </a:rPr>
              <a:t> </a:t>
            </a:r>
            <a:r>
              <a:rPr lang="en-US" sz="1200" dirty="0" err="1">
                <a:latin typeface="Times" pitchFamily="2" charset="0"/>
              </a:rPr>
              <a:t>zile</a:t>
            </a:r>
            <a:r>
              <a:rPr lang="en-US" sz="1200" dirty="0">
                <a:latin typeface="Times" pitchFamily="2" charset="0"/>
              </a:rPr>
              <a:t> </a:t>
            </a:r>
            <a:r>
              <a:rPr lang="en-US" sz="1200" dirty="0" err="1">
                <a:latin typeface="Times" pitchFamily="2" charset="0"/>
              </a:rPr>
              <a:t>ar</a:t>
            </a:r>
            <a:r>
              <a:rPr lang="en-US" sz="1200" dirty="0">
                <a:latin typeface="Times" pitchFamily="2" charset="0"/>
              </a:rPr>
              <a:t> fi </a:t>
            </a:r>
            <a:r>
              <a:rPr lang="en-US" sz="1200" dirty="0" err="1">
                <a:latin typeface="Times" pitchFamily="2" charset="0"/>
              </a:rPr>
              <a:t>fost</a:t>
            </a:r>
            <a:r>
              <a:rPr lang="en-US" sz="1200" dirty="0">
                <a:latin typeface="Times" pitchFamily="2" charset="0"/>
              </a:rPr>
              <a:t> </a:t>
            </a:r>
            <a:r>
              <a:rPr lang="en-US" sz="1200" dirty="0" err="1">
                <a:latin typeface="Times" pitchFamily="2" charset="0"/>
              </a:rPr>
              <a:t>justificată</a:t>
            </a:r>
            <a:r>
              <a:rPr lang="en-US" sz="1200" dirty="0">
                <a:latin typeface="Times" pitchFamily="2" charset="0"/>
              </a:rPr>
              <a:t> din </a:t>
            </a:r>
            <a:r>
              <a:rPr lang="en-US" sz="1200" dirty="0" err="1">
                <a:latin typeface="Times" pitchFamily="2" charset="0"/>
              </a:rPr>
              <a:t>cauza</a:t>
            </a:r>
            <a:r>
              <a:rPr lang="en-US" sz="1200" dirty="0">
                <a:latin typeface="Times" pitchFamily="2" charset="0"/>
              </a:rPr>
              <a:t> </a:t>
            </a:r>
            <a:r>
              <a:rPr lang="en-US" sz="1200" dirty="0" err="1">
                <a:latin typeface="Times" pitchFamily="2" charset="0"/>
              </a:rPr>
              <a:t>comportamentului</a:t>
            </a:r>
            <a:r>
              <a:rPr lang="en-US" sz="1200" dirty="0">
                <a:latin typeface="Times" pitchFamily="2" charset="0"/>
              </a:rPr>
              <a:t> </a:t>
            </a:r>
            <a:r>
              <a:rPr lang="en-US" sz="1200" dirty="0" err="1">
                <a:latin typeface="Times" pitchFamily="2" charset="0"/>
              </a:rPr>
              <a:t>agresiv</a:t>
            </a:r>
            <a:r>
              <a:rPr lang="en-US" sz="1200" dirty="0">
                <a:latin typeface="Times" pitchFamily="2" charset="0"/>
              </a:rPr>
              <a:t>, </a:t>
            </a:r>
            <a:r>
              <a:rPr lang="en-US" sz="1200" dirty="0" err="1">
                <a:latin typeface="Times" pitchFamily="2" charset="0"/>
              </a:rPr>
              <a:t>continuarea</a:t>
            </a:r>
            <a:r>
              <a:rPr lang="en-US" sz="1200" dirty="0">
                <a:latin typeface="Times" pitchFamily="2" charset="0"/>
              </a:rPr>
              <a:t> </a:t>
            </a:r>
            <a:r>
              <a:rPr lang="en-US" sz="1200" dirty="0" err="1">
                <a:latin typeface="Times" pitchFamily="2" charset="0"/>
              </a:rPr>
              <a:t>măsurii</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considerată</a:t>
            </a:r>
            <a:r>
              <a:rPr lang="en-US" sz="1200" dirty="0">
                <a:latin typeface="Times" pitchFamily="2" charset="0"/>
              </a:rPr>
              <a:t> </a:t>
            </a:r>
            <a:r>
              <a:rPr lang="en-US" sz="1200" dirty="0" err="1">
                <a:latin typeface="Times" pitchFamily="2" charset="0"/>
              </a:rPr>
              <a:t>nejustificată</a:t>
            </a:r>
            <a:r>
              <a:rPr lang="en-US" sz="1200" dirty="0">
                <a:latin typeface="Times" pitchFamily="2" charset="0"/>
              </a:rPr>
              <a:t> </a:t>
            </a:r>
            <a:r>
              <a:rPr lang="en-US" sz="1200" dirty="0" err="1">
                <a:latin typeface="Times" pitchFamily="2" charset="0"/>
              </a:rPr>
              <a:t>după</a:t>
            </a:r>
            <a:r>
              <a:rPr lang="en-US" sz="1200" dirty="0">
                <a:latin typeface="Times" pitchFamily="2" charset="0"/>
              </a:rPr>
              <a:t> </a:t>
            </a:r>
            <a:r>
              <a:rPr lang="en-US" sz="1200" dirty="0" err="1">
                <a:latin typeface="Times" pitchFamily="2" charset="0"/>
              </a:rPr>
              <a:t>ce</a:t>
            </a:r>
            <a:r>
              <a:rPr lang="en-US" sz="1200" dirty="0">
                <a:latin typeface="Times" pitchFamily="2" charset="0"/>
              </a:rPr>
              <a:t> </a:t>
            </a:r>
            <a:r>
              <a:rPr lang="en-US" sz="1200" dirty="0" err="1">
                <a:latin typeface="Times" pitchFamily="2" charset="0"/>
              </a:rPr>
              <a:t>pericolul</a:t>
            </a:r>
            <a:r>
              <a:rPr lang="en-US" sz="1200" dirty="0">
                <a:latin typeface="Times" pitchFamily="2" charset="0"/>
              </a:rPr>
              <a:t> a </a:t>
            </a:r>
            <a:r>
              <a:rPr lang="en-US" sz="1200" dirty="0" err="1">
                <a:latin typeface="Times" pitchFamily="2" charset="0"/>
              </a:rPr>
              <a:t>dispărut</a:t>
            </a:r>
            <a:r>
              <a:rPr lang="en-US" sz="1200" dirty="0">
                <a:latin typeface="Times" pitchFamily="2" charset="0"/>
              </a:rPr>
              <a:t>. </a:t>
            </a:r>
            <a:r>
              <a:rPr lang="en-US" sz="1200" dirty="0" err="1">
                <a:latin typeface="Times" pitchFamily="2" charset="0"/>
              </a:rPr>
              <a:t>Pacientul</a:t>
            </a:r>
            <a:r>
              <a:rPr lang="en-US" sz="1200" dirty="0">
                <a:latin typeface="Times" pitchFamily="2" charset="0"/>
              </a:rPr>
              <a:t> a </a:t>
            </a:r>
            <a:r>
              <a:rPr lang="en-US" sz="1200" dirty="0" err="1">
                <a:latin typeface="Times" pitchFamily="2" charset="0"/>
              </a:rPr>
              <a:t>depus</a:t>
            </a:r>
            <a:r>
              <a:rPr lang="en-US" sz="1200" dirty="0">
                <a:latin typeface="Times" pitchFamily="2" charset="0"/>
              </a:rPr>
              <a:t> o </a:t>
            </a:r>
            <a:r>
              <a:rPr lang="en-US" sz="1200" dirty="0" err="1">
                <a:latin typeface="Times" pitchFamily="2" charset="0"/>
              </a:rPr>
              <a:t>plângere</a:t>
            </a:r>
            <a:r>
              <a:rPr lang="en-US" sz="1200" dirty="0">
                <a:latin typeface="Times" pitchFamily="2" charset="0"/>
              </a:rPr>
              <a:t> </a:t>
            </a:r>
            <a:r>
              <a:rPr lang="en-US" sz="1200" dirty="0" err="1">
                <a:latin typeface="Times" pitchFamily="2" charset="0"/>
              </a:rPr>
              <a:t>penală</a:t>
            </a:r>
            <a:r>
              <a:rPr lang="en-US" sz="1200" dirty="0">
                <a:latin typeface="Times" pitchFamily="2" charset="0"/>
              </a:rPr>
              <a:t>, </a:t>
            </a:r>
            <a:r>
              <a:rPr lang="en-US" sz="1200" dirty="0" err="1">
                <a:latin typeface="Times" pitchFamily="2" charset="0"/>
              </a:rPr>
              <a:t>acuzând</a:t>
            </a:r>
            <a:r>
              <a:rPr lang="en-US" sz="1200" dirty="0">
                <a:latin typeface="Times" pitchFamily="2" charset="0"/>
              </a:rPr>
              <a:t> </a:t>
            </a:r>
            <a:r>
              <a:rPr lang="en-US" sz="1200" dirty="0" err="1">
                <a:latin typeface="Times" pitchFamily="2" charset="0"/>
              </a:rPr>
              <a:t>tratamente</a:t>
            </a:r>
            <a:r>
              <a:rPr lang="en-US" sz="1200" dirty="0">
                <a:latin typeface="Times" pitchFamily="2" charset="0"/>
              </a:rPr>
              <a:t> </a:t>
            </a:r>
            <a:r>
              <a:rPr lang="en-US" sz="1200" dirty="0" err="1">
                <a:latin typeface="Times" pitchFamily="2" charset="0"/>
              </a:rPr>
              <a:t>inumane</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degradante</a:t>
            </a:r>
            <a:r>
              <a:rPr lang="en-US" sz="1200" dirty="0">
                <a:latin typeface="Times" pitchFamily="2" charset="0"/>
              </a:rPr>
              <a:t>, precum </a:t>
            </a:r>
            <a:r>
              <a:rPr lang="en-US" sz="1200" dirty="0" err="1">
                <a:latin typeface="Times" pitchFamily="2" charset="0"/>
              </a:rPr>
              <a:t>și</a:t>
            </a:r>
            <a:r>
              <a:rPr lang="en-US" sz="1200" dirty="0">
                <a:latin typeface="Times" pitchFamily="2" charset="0"/>
              </a:rPr>
              <a:t> </a:t>
            </a:r>
            <a:r>
              <a:rPr lang="en-US" sz="1200" dirty="0" err="1">
                <a:latin typeface="Times" pitchFamily="2" charset="0"/>
              </a:rPr>
              <a:t>abuzul</a:t>
            </a:r>
            <a:r>
              <a:rPr lang="en-US" sz="1200" dirty="0">
                <a:latin typeface="Times" pitchFamily="2" charset="0"/>
              </a:rPr>
              <a:t> de sedative </a:t>
            </a:r>
            <a:r>
              <a:rPr lang="en-US" sz="1200" dirty="0" err="1">
                <a:latin typeface="Times" pitchFamily="2" charset="0"/>
              </a:rPr>
              <a:t>și</a:t>
            </a:r>
            <a:r>
              <a:rPr lang="en-US" sz="1200" dirty="0">
                <a:latin typeface="Times" pitchFamily="2" charset="0"/>
              </a:rPr>
              <a:t> </a:t>
            </a:r>
            <a:r>
              <a:rPr lang="en-US" sz="1200" dirty="0" err="1">
                <a:latin typeface="Times" pitchFamily="2" charset="0"/>
              </a:rPr>
              <a:t>reținere</a:t>
            </a:r>
            <a:r>
              <a:rPr lang="en-US" sz="1200" dirty="0">
                <a:latin typeface="Times" pitchFamily="2" charset="0"/>
              </a:rPr>
              <a:t> </a:t>
            </a:r>
            <a:r>
              <a:rPr lang="en-US" sz="1200" dirty="0" err="1">
                <a:latin typeface="Times" pitchFamily="2" charset="0"/>
              </a:rPr>
              <a:t>mecanică</a:t>
            </a:r>
            <a:r>
              <a:rPr lang="en-US" sz="1200" dirty="0">
                <a:latin typeface="Times" pitchFamily="2" charset="0"/>
              </a:rPr>
              <a:t>.</a:t>
            </a:r>
          </a:p>
          <a:p>
            <a:pPr marL="171450" lvl="0" indent="-171450" algn="just" rtl="0">
              <a:spcBef>
                <a:spcPts val="0"/>
              </a:spcBef>
              <a:spcAft>
                <a:spcPts val="0"/>
              </a:spcAft>
              <a:buFont typeface="Wingdings" pitchFamily="2" charset="2"/>
              <a:buChar char="Ø"/>
            </a:pPr>
            <a:endParaRPr lang="en-US" sz="1200" dirty="0">
              <a:latin typeface="Times" pitchFamily="2" charset="0"/>
            </a:endParaRPr>
          </a:p>
          <a:p>
            <a:pPr marL="171450" lvl="0" indent="-171450" algn="just" rtl="0">
              <a:spcBef>
                <a:spcPts val="0"/>
              </a:spcBef>
              <a:spcAft>
                <a:spcPts val="0"/>
              </a:spcAft>
              <a:buFont typeface="Wingdings" pitchFamily="2" charset="2"/>
              <a:buChar char="Ø"/>
            </a:pPr>
            <a:r>
              <a:rPr lang="en-US" sz="1200" dirty="0" err="1">
                <a:latin typeface="Times" pitchFamily="2" charset="0"/>
              </a:rPr>
              <a:t>În</a:t>
            </a:r>
            <a:r>
              <a:rPr lang="en-US" sz="1200" dirty="0">
                <a:latin typeface="Times" pitchFamily="2" charset="0"/>
              </a:rPr>
              <a:t> </a:t>
            </a:r>
            <a:r>
              <a:rPr lang="en-US" sz="1200" dirty="0" err="1">
                <a:latin typeface="Times" pitchFamily="2" charset="0"/>
              </a:rPr>
              <a:t>urma</a:t>
            </a:r>
            <a:r>
              <a:rPr lang="en-US" sz="1200" dirty="0">
                <a:latin typeface="Times" pitchFamily="2" charset="0"/>
              </a:rPr>
              <a:t> </a:t>
            </a:r>
            <a:r>
              <a:rPr lang="en-US" sz="1200" dirty="0" err="1">
                <a:latin typeface="Times" pitchFamily="2" charset="0"/>
              </a:rPr>
              <a:t>plângerii</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deschisă</a:t>
            </a:r>
            <a:r>
              <a:rPr lang="en-US" sz="1200" dirty="0">
                <a:latin typeface="Times" pitchFamily="2" charset="0"/>
              </a:rPr>
              <a:t> o </a:t>
            </a:r>
            <a:r>
              <a:rPr lang="en-US" sz="1200" dirty="0" err="1">
                <a:latin typeface="Times" pitchFamily="2" charset="0"/>
              </a:rPr>
              <a:t>anchetă</a:t>
            </a:r>
            <a:r>
              <a:rPr lang="en-US" sz="1200" dirty="0">
                <a:latin typeface="Times" pitchFamily="2" charset="0"/>
              </a:rPr>
              <a:t>, </a:t>
            </a:r>
            <a:r>
              <a:rPr lang="en-US" sz="1200" dirty="0" err="1">
                <a:latin typeface="Times" pitchFamily="2" charset="0"/>
              </a:rPr>
              <a:t>iar</a:t>
            </a:r>
            <a:r>
              <a:rPr lang="en-US" sz="1200" dirty="0">
                <a:latin typeface="Times" pitchFamily="2" charset="0"/>
              </a:rPr>
              <a:t> un expert medical a </a:t>
            </a:r>
            <a:r>
              <a:rPr lang="en-US" sz="1200" dirty="0" err="1">
                <a:latin typeface="Times" pitchFamily="2" charset="0"/>
              </a:rPr>
              <a:t>evaluat</a:t>
            </a:r>
            <a:r>
              <a:rPr lang="en-US" sz="1200" dirty="0">
                <a:latin typeface="Times" pitchFamily="2" charset="0"/>
              </a:rPr>
              <a:t> </a:t>
            </a:r>
            <a:r>
              <a:rPr lang="en-US" sz="1200" dirty="0" err="1">
                <a:latin typeface="Times" pitchFamily="2" charset="0"/>
              </a:rPr>
              <a:t>măsurile</a:t>
            </a:r>
            <a:r>
              <a:rPr lang="en-US" sz="1200" dirty="0">
                <a:latin typeface="Times" pitchFamily="2" charset="0"/>
              </a:rPr>
              <a:t> </a:t>
            </a:r>
            <a:r>
              <a:rPr lang="en-US" sz="1200" dirty="0" err="1">
                <a:latin typeface="Times" pitchFamily="2" charset="0"/>
              </a:rPr>
              <a:t>aplicate</a:t>
            </a:r>
            <a:r>
              <a:rPr lang="en-US" sz="1200" dirty="0">
                <a:latin typeface="Times" pitchFamily="2" charset="0"/>
              </a:rPr>
              <a:t>. </a:t>
            </a:r>
            <a:r>
              <a:rPr lang="en-US" sz="1200" dirty="0" err="1">
                <a:latin typeface="Times" pitchFamily="2" charset="0"/>
              </a:rPr>
              <a:t>Expertul</a:t>
            </a:r>
            <a:r>
              <a:rPr lang="en-US" sz="1200" dirty="0">
                <a:latin typeface="Times" pitchFamily="2" charset="0"/>
              </a:rPr>
              <a:t> a </a:t>
            </a:r>
            <a:r>
              <a:rPr lang="en-US" sz="1200" dirty="0" err="1">
                <a:latin typeface="Times" pitchFamily="2" charset="0"/>
              </a:rPr>
              <a:t>concluzionat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reținerea</a:t>
            </a:r>
            <a:r>
              <a:rPr lang="en-US" sz="1200" dirty="0">
                <a:latin typeface="Times" pitchFamily="2" charset="0"/>
              </a:rPr>
              <a:t> </a:t>
            </a:r>
            <a:r>
              <a:rPr lang="en-US" sz="1200" dirty="0" err="1">
                <a:latin typeface="Times" pitchFamily="2" charset="0"/>
              </a:rPr>
              <a:t>mecanică</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necesară</a:t>
            </a:r>
            <a:r>
              <a:rPr lang="en-US" sz="1200" dirty="0">
                <a:latin typeface="Times" pitchFamily="2" charset="0"/>
              </a:rPr>
              <a:t> </a:t>
            </a:r>
            <a:r>
              <a:rPr lang="en-US" sz="1200" dirty="0" err="1">
                <a:latin typeface="Times" pitchFamily="2" charset="0"/>
              </a:rPr>
              <a:t>inițial</a:t>
            </a:r>
            <a:r>
              <a:rPr lang="en-US" sz="1200" dirty="0">
                <a:latin typeface="Times" pitchFamily="2" charset="0"/>
              </a:rPr>
              <a:t>, </a:t>
            </a:r>
            <a:r>
              <a:rPr lang="en-US" sz="1200" dirty="0" err="1">
                <a:latin typeface="Times" pitchFamily="2" charset="0"/>
              </a:rPr>
              <a:t>dar</a:t>
            </a:r>
            <a:r>
              <a:rPr lang="en-US" sz="1200" dirty="0">
                <a:latin typeface="Times" pitchFamily="2" charset="0"/>
              </a:rPr>
              <a:t> </a:t>
            </a:r>
            <a:r>
              <a:rPr lang="en-US" sz="1200" dirty="0" err="1">
                <a:latin typeface="Times" pitchFamily="2" charset="0"/>
              </a:rPr>
              <a:t>durata</a:t>
            </a:r>
            <a:r>
              <a:rPr lang="en-US" sz="1200" dirty="0">
                <a:latin typeface="Times" pitchFamily="2" charset="0"/>
              </a:rPr>
              <a:t> </a:t>
            </a:r>
            <a:r>
              <a:rPr lang="en-US" sz="1200" dirty="0" err="1">
                <a:latin typeface="Times" pitchFamily="2" charset="0"/>
              </a:rPr>
              <a:t>acesteia</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neobișnuit</a:t>
            </a:r>
            <a:r>
              <a:rPr lang="en-US" sz="1200" dirty="0">
                <a:latin typeface="Times" pitchFamily="2" charset="0"/>
              </a:rPr>
              <a:t> de </a:t>
            </a:r>
            <a:r>
              <a:rPr lang="en-US" sz="1200" dirty="0" err="1">
                <a:latin typeface="Times" pitchFamily="2" charset="0"/>
              </a:rPr>
              <a:t>lungă</a:t>
            </a:r>
            <a:r>
              <a:rPr lang="en-US" sz="1200" dirty="0">
                <a:latin typeface="Times" pitchFamily="2" charset="0"/>
              </a:rPr>
              <a:t> </a:t>
            </a:r>
            <a:r>
              <a:rPr lang="en-US" sz="1200" dirty="0" err="1">
                <a:latin typeface="Times" pitchFamily="2" charset="0"/>
              </a:rPr>
              <a:t>și</a:t>
            </a:r>
            <a:r>
              <a:rPr lang="en-US" sz="1200" dirty="0">
                <a:latin typeface="Times" pitchFamily="2" charset="0"/>
              </a:rPr>
              <a:t> nu a </a:t>
            </a:r>
            <a:r>
              <a:rPr lang="en-US" sz="1200" dirty="0" err="1">
                <a:latin typeface="Times" pitchFamily="2" charset="0"/>
              </a:rPr>
              <a:t>fost</a:t>
            </a:r>
            <a:r>
              <a:rPr lang="en-US" sz="1200" dirty="0">
                <a:latin typeface="Times" pitchFamily="2" charset="0"/>
              </a:rPr>
              <a:t> </a:t>
            </a:r>
            <a:r>
              <a:rPr lang="en-US" sz="1200" dirty="0" err="1">
                <a:latin typeface="Times" pitchFamily="2" charset="0"/>
              </a:rPr>
              <a:t>complet</a:t>
            </a:r>
            <a:r>
              <a:rPr lang="en-US" sz="1200" dirty="0">
                <a:latin typeface="Times" pitchFamily="2" charset="0"/>
              </a:rPr>
              <a:t> </a:t>
            </a:r>
            <a:r>
              <a:rPr lang="en-US" sz="1200" dirty="0" err="1">
                <a:latin typeface="Times" pitchFamily="2" charset="0"/>
              </a:rPr>
              <a:t>justificată</a:t>
            </a:r>
            <a:r>
              <a:rPr lang="en-US" sz="1200" dirty="0">
                <a:latin typeface="Times" pitchFamily="2" charset="0"/>
              </a:rPr>
              <a:t>. </a:t>
            </a:r>
            <a:r>
              <a:rPr lang="en-US" sz="1200" dirty="0" err="1">
                <a:latin typeface="Times" pitchFamily="2" charset="0"/>
              </a:rPr>
              <a:t>Procurorul</a:t>
            </a:r>
            <a:r>
              <a:rPr lang="en-US" sz="1200" dirty="0">
                <a:latin typeface="Times" pitchFamily="2" charset="0"/>
              </a:rPr>
              <a:t> a </a:t>
            </a:r>
            <a:r>
              <a:rPr lang="en-US" sz="1200" dirty="0" err="1">
                <a:latin typeface="Times" pitchFamily="2" charset="0"/>
              </a:rPr>
              <a:t>cerut</a:t>
            </a:r>
            <a:r>
              <a:rPr lang="en-US" sz="1200" dirty="0">
                <a:latin typeface="Times" pitchFamily="2" charset="0"/>
              </a:rPr>
              <a:t> </a:t>
            </a:r>
            <a:r>
              <a:rPr lang="en-US" sz="1200" dirty="0" err="1">
                <a:latin typeface="Times" pitchFamily="2" charset="0"/>
              </a:rPr>
              <a:t>închiderea</a:t>
            </a:r>
            <a:r>
              <a:rPr lang="en-US" sz="1200" dirty="0">
                <a:latin typeface="Times" pitchFamily="2" charset="0"/>
              </a:rPr>
              <a:t> </a:t>
            </a:r>
            <a:r>
              <a:rPr lang="en-US" sz="1200" dirty="0" err="1">
                <a:latin typeface="Times" pitchFamily="2" charset="0"/>
              </a:rPr>
              <a:t>procedurii</a:t>
            </a:r>
            <a:r>
              <a:rPr lang="en-US" sz="1200" dirty="0">
                <a:latin typeface="Times" pitchFamily="2" charset="0"/>
              </a:rPr>
              <a:t>, </a:t>
            </a:r>
            <a:r>
              <a:rPr lang="en-US" sz="1200" dirty="0" err="1">
                <a:latin typeface="Times" pitchFamily="2" charset="0"/>
              </a:rPr>
              <a:t>considerând</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măsura</a:t>
            </a:r>
            <a:r>
              <a:rPr lang="en-US" sz="1200" dirty="0">
                <a:latin typeface="Times" pitchFamily="2" charset="0"/>
              </a:rPr>
              <a:t> </a:t>
            </a:r>
            <a:r>
              <a:rPr lang="en-US" sz="1200" dirty="0" err="1">
                <a:latin typeface="Times" pitchFamily="2" charset="0"/>
              </a:rPr>
              <a:t>fusese</a:t>
            </a:r>
            <a:r>
              <a:rPr lang="en-US" sz="1200" dirty="0">
                <a:latin typeface="Times" pitchFamily="2" charset="0"/>
              </a:rPr>
              <a:t> </a:t>
            </a:r>
            <a:r>
              <a:rPr lang="en-US" sz="1200" dirty="0" err="1">
                <a:latin typeface="Times" pitchFamily="2" charset="0"/>
              </a:rPr>
              <a:t>justificată</a:t>
            </a:r>
            <a:r>
              <a:rPr lang="en-US" sz="1200" dirty="0">
                <a:latin typeface="Times" pitchFamily="2" charset="0"/>
              </a:rPr>
              <a:t> </a:t>
            </a:r>
            <a:r>
              <a:rPr lang="en-US" sz="1200" dirty="0" err="1">
                <a:latin typeface="Times" pitchFamily="2" charset="0"/>
              </a:rPr>
              <a:t>pentru</a:t>
            </a:r>
            <a:r>
              <a:rPr lang="en-US" sz="1200" dirty="0">
                <a:latin typeface="Times" pitchFamily="2" charset="0"/>
              </a:rPr>
              <a:t> a </a:t>
            </a:r>
            <a:r>
              <a:rPr lang="en-US" sz="1200" dirty="0" err="1">
                <a:latin typeface="Times" pitchFamily="2" charset="0"/>
              </a:rPr>
              <a:t>preveni</a:t>
            </a:r>
            <a:r>
              <a:rPr lang="en-US" sz="1200" dirty="0">
                <a:latin typeface="Times" pitchFamily="2" charset="0"/>
              </a:rPr>
              <a:t> un </a:t>
            </a:r>
            <a:r>
              <a:rPr lang="en-US" sz="1200" dirty="0" err="1">
                <a:latin typeface="Times" pitchFamily="2" charset="0"/>
              </a:rPr>
              <a:t>pericol</a:t>
            </a:r>
            <a:r>
              <a:rPr lang="en-US" sz="1200" dirty="0">
                <a:latin typeface="Times" pitchFamily="2" charset="0"/>
              </a:rPr>
              <a:t> </a:t>
            </a:r>
            <a:r>
              <a:rPr lang="en-US" sz="1200" dirty="0" err="1">
                <a:latin typeface="Times" pitchFamily="2" charset="0"/>
              </a:rPr>
              <a:t>iminent</a:t>
            </a:r>
            <a:r>
              <a:rPr lang="en-US" sz="1200" dirty="0">
                <a:latin typeface="Times" pitchFamily="2" charset="0"/>
              </a:rPr>
              <a:t>, </a:t>
            </a:r>
            <a:r>
              <a:rPr lang="en-US" sz="1200" dirty="0" err="1">
                <a:latin typeface="Times" pitchFamily="2" charset="0"/>
              </a:rPr>
              <a:t>dar</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durata</a:t>
            </a:r>
            <a:r>
              <a:rPr lang="en-US" sz="1200" dirty="0">
                <a:latin typeface="Times" pitchFamily="2" charset="0"/>
              </a:rPr>
              <a:t> </a:t>
            </a:r>
            <a:r>
              <a:rPr lang="en-US" sz="1200" dirty="0" err="1">
                <a:latin typeface="Times" pitchFamily="2" charset="0"/>
              </a:rPr>
              <a:t>acesteia</a:t>
            </a:r>
            <a:r>
              <a:rPr lang="en-US" sz="1200" dirty="0">
                <a:latin typeface="Times" pitchFamily="2" charset="0"/>
              </a:rPr>
              <a:t> </a:t>
            </a:r>
            <a:r>
              <a:rPr lang="en-US" sz="1200" dirty="0" err="1">
                <a:latin typeface="Times" pitchFamily="2" charset="0"/>
              </a:rPr>
              <a:t>ar</a:t>
            </a:r>
            <a:r>
              <a:rPr lang="en-US" sz="1200" dirty="0">
                <a:latin typeface="Times" pitchFamily="2" charset="0"/>
              </a:rPr>
              <a:t> fi </a:t>
            </a:r>
            <a:r>
              <a:rPr lang="en-US" sz="1200" dirty="0" err="1">
                <a:latin typeface="Times" pitchFamily="2" charset="0"/>
              </a:rPr>
              <a:t>fost</a:t>
            </a:r>
            <a:r>
              <a:rPr lang="en-US" sz="1200" dirty="0">
                <a:latin typeface="Times" pitchFamily="2" charset="0"/>
              </a:rPr>
              <a:t> </a:t>
            </a:r>
            <a:r>
              <a:rPr lang="en-US" sz="1200" dirty="0" err="1">
                <a:latin typeface="Times" pitchFamily="2" charset="0"/>
              </a:rPr>
              <a:t>excesivă</a:t>
            </a:r>
            <a:r>
              <a:rPr lang="en-US" sz="1200" dirty="0">
                <a:latin typeface="Times" pitchFamily="2" charset="0"/>
              </a:rPr>
              <a:t>.</a:t>
            </a:r>
          </a:p>
          <a:p>
            <a:pPr marL="171450" lvl="0" indent="-171450" algn="just" rtl="0">
              <a:spcBef>
                <a:spcPts val="0"/>
              </a:spcBef>
              <a:spcAft>
                <a:spcPts val="0"/>
              </a:spcAft>
              <a:buFont typeface="Wingdings" pitchFamily="2" charset="2"/>
              <a:buChar char="Ø"/>
            </a:pPr>
            <a:endParaRPr lang="en-US" sz="1200" dirty="0">
              <a:latin typeface="Times" pitchFamily="2" charset="0"/>
            </a:endParaRPr>
          </a:p>
          <a:p>
            <a:pPr marL="171450" lvl="0" indent="-171450" algn="just" rtl="0">
              <a:spcBef>
                <a:spcPts val="0"/>
              </a:spcBef>
              <a:spcAft>
                <a:spcPts val="0"/>
              </a:spcAft>
              <a:buFont typeface="Wingdings" pitchFamily="2" charset="2"/>
              <a:buChar char="Ø"/>
            </a:pPr>
            <a:r>
              <a:rPr lang="en-US" sz="1200" dirty="0" err="1">
                <a:latin typeface="Times" pitchFamily="2" charset="0"/>
              </a:rPr>
              <a:t>Cazul</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adus</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fața</a:t>
            </a:r>
            <a:r>
              <a:rPr lang="en-US" sz="1200" dirty="0">
                <a:latin typeface="Times" pitchFamily="2" charset="0"/>
              </a:rPr>
              <a:t> </a:t>
            </a:r>
            <a:r>
              <a:rPr lang="en-US" sz="1200" dirty="0" err="1">
                <a:latin typeface="Times" pitchFamily="2" charset="0"/>
              </a:rPr>
              <a:t>Curții</a:t>
            </a:r>
            <a:r>
              <a:rPr lang="en-US" sz="1200" dirty="0">
                <a:latin typeface="Times" pitchFamily="2" charset="0"/>
              </a:rPr>
              <a:t> </a:t>
            </a:r>
            <a:r>
              <a:rPr lang="en-US" sz="1200" dirty="0" err="1">
                <a:latin typeface="Times" pitchFamily="2" charset="0"/>
              </a:rPr>
              <a:t>Europene</a:t>
            </a:r>
            <a:r>
              <a:rPr lang="en-US" sz="1200" dirty="0">
                <a:latin typeface="Times" pitchFamily="2" charset="0"/>
              </a:rPr>
              <a:t> a </a:t>
            </a:r>
            <a:r>
              <a:rPr lang="en-US" sz="1200" dirty="0" err="1">
                <a:latin typeface="Times" pitchFamily="2" charset="0"/>
              </a:rPr>
              <a:t>Drepturilor</a:t>
            </a:r>
            <a:r>
              <a:rPr lang="en-US" sz="1200" dirty="0">
                <a:latin typeface="Times" pitchFamily="2" charset="0"/>
              </a:rPr>
              <a:t> </a:t>
            </a:r>
            <a:r>
              <a:rPr lang="en-US" sz="1200" dirty="0" err="1">
                <a:latin typeface="Times" pitchFamily="2" charset="0"/>
              </a:rPr>
              <a:t>Omului</a:t>
            </a:r>
            <a:r>
              <a:rPr lang="en-US" sz="1200" dirty="0">
                <a:latin typeface="Times" pitchFamily="2" charset="0"/>
              </a:rPr>
              <a:t> (CEDO), care a </a:t>
            </a:r>
            <a:r>
              <a:rPr lang="en-US" sz="1200" dirty="0" err="1">
                <a:latin typeface="Times" pitchFamily="2" charset="0"/>
              </a:rPr>
              <a:t>evaluat</a:t>
            </a:r>
            <a:r>
              <a:rPr lang="en-US" sz="1200" dirty="0">
                <a:latin typeface="Times" pitchFamily="2" charset="0"/>
              </a:rPr>
              <a:t> </a:t>
            </a:r>
            <a:r>
              <a:rPr lang="en-US" sz="1200" dirty="0" err="1">
                <a:latin typeface="Times" pitchFamily="2" charset="0"/>
              </a:rPr>
              <a:t>dacă</a:t>
            </a:r>
            <a:r>
              <a:rPr lang="en-US" sz="1200" dirty="0">
                <a:latin typeface="Times" pitchFamily="2" charset="0"/>
              </a:rPr>
              <a:t> </a:t>
            </a:r>
            <a:r>
              <a:rPr lang="en-US" sz="1200" dirty="0" err="1">
                <a:latin typeface="Times" pitchFamily="2" charset="0"/>
              </a:rPr>
              <a:t>tratamentele</a:t>
            </a:r>
            <a:r>
              <a:rPr lang="en-US" sz="1200" dirty="0">
                <a:latin typeface="Times" pitchFamily="2" charset="0"/>
              </a:rPr>
              <a:t> </a:t>
            </a:r>
            <a:r>
              <a:rPr lang="en-US" sz="1200" dirty="0" err="1">
                <a:latin typeface="Times" pitchFamily="2" charset="0"/>
              </a:rPr>
              <a:t>aplicate</a:t>
            </a:r>
            <a:r>
              <a:rPr lang="en-US" sz="1200" dirty="0">
                <a:latin typeface="Times" pitchFamily="2" charset="0"/>
              </a:rPr>
              <a:t> </a:t>
            </a:r>
            <a:r>
              <a:rPr lang="en-US" sz="1200" dirty="0" err="1">
                <a:latin typeface="Times" pitchFamily="2" charset="0"/>
              </a:rPr>
              <a:t>pacientului</a:t>
            </a:r>
            <a:r>
              <a:rPr lang="en-US" sz="1200" dirty="0">
                <a:latin typeface="Times" pitchFamily="2" charset="0"/>
              </a:rPr>
              <a:t> au </a:t>
            </a:r>
            <a:r>
              <a:rPr lang="en-US" sz="1200" dirty="0" err="1">
                <a:latin typeface="Times" pitchFamily="2" charset="0"/>
              </a:rPr>
              <a:t>încălcat</a:t>
            </a:r>
            <a:r>
              <a:rPr lang="en-US" sz="1200" dirty="0">
                <a:latin typeface="Times" pitchFamily="2" charset="0"/>
              </a:rPr>
              <a:t> </a:t>
            </a:r>
            <a:r>
              <a:rPr lang="en-US" sz="1200" dirty="0" err="1">
                <a:latin typeface="Times" pitchFamily="2" charset="0"/>
              </a:rPr>
              <a:t>drepturile</a:t>
            </a:r>
            <a:r>
              <a:rPr lang="en-US" sz="1200" dirty="0">
                <a:latin typeface="Times" pitchFamily="2" charset="0"/>
              </a:rPr>
              <a:t> sale, </a:t>
            </a:r>
            <a:r>
              <a:rPr lang="en-US" sz="1200" dirty="0" err="1">
                <a:latin typeface="Times" pitchFamily="2" charset="0"/>
              </a:rPr>
              <a:t>în</a:t>
            </a:r>
            <a:r>
              <a:rPr lang="en-US" sz="1200" dirty="0">
                <a:latin typeface="Times" pitchFamily="2" charset="0"/>
              </a:rPr>
              <a:t> special </a:t>
            </a:r>
            <a:r>
              <a:rPr lang="en-US" sz="1200" dirty="0" err="1">
                <a:latin typeface="Times" pitchFamily="2" charset="0"/>
              </a:rPr>
              <a:t>dreptul</a:t>
            </a:r>
            <a:r>
              <a:rPr lang="en-US" sz="1200" dirty="0">
                <a:latin typeface="Times" pitchFamily="2" charset="0"/>
              </a:rPr>
              <a:t> la libertate </a:t>
            </a:r>
            <a:r>
              <a:rPr lang="en-US" sz="1200" dirty="0" err="1">
                <a:latin typeface="Times" pitchFamily="2" charset="0"/>
              </a:rPr>
              <a:t>și</a:t>
            </a:r>
            <a:r>
              <a:rPr lang="en-US" sz="1200" dirty="0">
                <a:latin typeface="Times" pitchFamily="2" charset="0"/>
              </a:rPr>
              <a:t> </a:t>
            </a:r>
            <a:r>
              <a:rPr lang="en-US" sz="1200" dirty="0" err="1">
                <a:latin typeface="Times" pitchFamily="2" charset="0"/>
              </a:rPr>
              <a:t>siguranță</a:t>
            </a:r>
            <a:r>
              <a:rPr lang="en-US" sz="1200" dirty="0">
                <a:latin typeface="Times" pitchFamily="2" charset="0"/>
              </a:rPr>
              <a:t> (</a:t>
            </a:r>
            <a:r>
              <a:rPr lang="en-US" sz="1200" dirty="0" err="1">
                <a:latin typeface="Times" pitchFamily="2" charset="0"/>
              </a:rPr>
              <a:t>articolul</a:t>
            </a:r>
            <a:r>
              <a:rPr lang="en-US" sz="1200" dirty="0">
                <a:latin typeface="Times" pitchFamily="2" charset="0"/>
              </a:rPr>
              <a:t> 5) </a:t>
            </a:r>
            <a:r>
              <a:rPr lang="en-US" sz="1200" dirty="0" err="1">
                <a:latin typeface="Times" pitchFamily="2" charset="0"/>
              </a:rPr>
              <a:t>și</a:t>
            </a:r>
            <a:r>
              <a:rPr lang="en-US" sz="1200" dirty="0">
                <a:latin typeface="Times" pitchFamily="2" charset="0"/>
              </a:rPr>
              <a:t> </a:t>
            </a:r>
            <a:r>
              <a:rPr lang="en-US" sz="1200" dirty="0" err="1">
                <a:latin typeface="Times" pitchFamily="2" charset="0"/>
              </a:rPr>
              <a:t>interzicerea</a:t>
            </a:r>
            <a:r>
              <a:rPr lang="en-US" sz="1200" dirty="0">
                <a:latin typeface="Times" pitchFamily="2" charset="0"/>
              </a:rPr>
              <a:t> </a:t>
            </a:r>
            <a:r>
              <a:rPr lang="en-US" sz="1200" dirty="0" err="1">
                <a:latin typeface="Times" pitchFamily="2" charset="0"/>
              </a:rPr>
              <a:t>tratamentelor</a:t>
            </a:r>
            <a:r>
              <a:rPr lang="en-US" sz="1200" dirty="0">
                <a:latin typeface="Times" pitchFamily="2" charset="0"/>
              </a:rPr>
              <a:t> </a:t>
            </a:r>
            <a:r>
              <a:rPr lang="en-US" sz="1200" dirty="0" err="1">
                <a:latin typeface="Times" pitchFamily="2" charset="0"/>
              </a:rPr>
              <a:t>inumane</a:t>
            </a:r>
            <a:r>
              <a:rPr lang="en-US" sz="1200" dirty="0">
                <a:latin typeface="Times" pitchFamily="2" charset="0"/>
              </a:rPr>
              <a:t> </a:t>
            </a:r>
            <a:r>
              <a:rPr lang="en-US" sz="1200" dirty="0" err="1">
                <a:latin typeface="Times" pitchFamily="2" charset="0"/>
              </a:rPr>
              <a:t>sau</a:t>
            </a:r>
            <a:r>
              <a:rPr lang="en-US" sz="1200" dirty="0">
                <a:latin typeface="Times" pitchFamily="2" charset="0"/>
              </a:rPr>
              <a:t> </a:t>
            </a:r>
            <a:r>
              <a:rPr lang="en-US" sz="1200" dirty="0" err="1">
                <a:latin typeface="Times" pitchFamily="2" charset="0"/>
              </a:rPr>
              <a:t>degradante</a:t>
            </a:r>
            <a:r>
              <a:rPr lang="en-US" sz="1200" dirty="0">
                <a:latin typeface="Times" pitchFamily="2" charset="0"/>
              </a:rPr>
              <a:t> (</a:t>
            </a:r>
            <a:r>
              <a:rPr lang="en-US" sz="1200" dirty="0" err="1">
                <a:latin typeface="Times" pitchFamily="2" charset="0"/>
              </a:rPr>
              <a:t>articolul</a:t>
            </a:r>
            <a:r>
              <a:rPr lang="en-US" sz="1200" dirty="0">
                <a:latin typeface="Times" pitchFamily="2" charset="0"/>
              </a:rPr>
              <a:t> 3) din </a:t>
            </a:r>
            <a:r>
              <a:rPr lang="en-US" sz="1200" dirty="0" err="1">
                <a:latin typeface="Times" pitchFamily="2" charset="0"/>
              </a:rPr>
              <a:t>Convenția</a:t>
            </a:r>
            <a:r>
              <a:rPr lang="en-US" sz="1200" dirty="0">
                <a:latin typeface="Times" pitchFamily="2" charset="0"/>
              </a:rPr>
              <a:t> </a:t>
            </a:r>
            <a:r>
              <a:rPr lang="en-US" sz="1200" dirty="0" err="1">
                <a:latin typeface="Times" pitchFamily="2" charset="0"/>
              </a:rPr>
              <a:t>Europeană</a:t>
            </a:r>
            <a:r>
              <a:rPr lang="en-US" sz="1200" dirty="0">
                <a:latin typeface="Times" pitchFamily="2" charset="0"/>
              </a:rPr>
              <a:t> a </a:t>
            </a:r>
            <a:r>
              <a:rPr lang="en-US" sz="1200" dirty="0" err="1">
                <a:latin typeface="Times" pitchFamily="2" charset="0"/>
              </a:rPr>
              <a:t>Drepturilor</a:t>
            </a:r>
            <a:r>
              <a:rPr lang="en-US" sz="1200" dirty="0">
                <a:latin typeface="Times" pitchFamily="2" charset="0"/>
              </a:rPr>
              <a:t> </a:t>
            </a:r>
            <a:r>
              <a:rPr lang="en-US" sz="1200" dirty="0" err="1">
                <a:latin typeface="Times" pitchFamily="2" charset="0"/>
              </a:rPr>
              <a:t>Omului</a:t>
            </a:r>
            <a:r>
              <a:rPr lang="en-US" sz="1200" dirty="0">
                <a:latin typeface="Times" pitchFamily="2" charset="0"/>
              </a:rPr>
              <a:t>.</a:t>
            </a:r>
            <a:endParaRPr sz="1200" dirty="0">
              <a:latin typeface="Times" pitchFamily="2" charset="0"/>
            </a:endParaRPr>
          </a:p>
        </p:txBody>
      </p:sp>
    </p:spTree>
    <p:extLst>
      <p:ext uri="{BB962C8B-B14F-4D97-AF65-F5344CB8AC3E}">
        <p14:creationId xmlns:p14="http://schemas.microsoft.com/office/powerpoint/2010/main" val="388061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BF536-9F3B-13BA-7A86-6AE2314F403A}"/>
              </a:ext>
            </a:extLst>
          </p:cNvPr>
          <p:cNvSpPr>
            <a:spLocks noGrp="1"/>
          </p:cNvSpPr>
          <p:nvPr>
            <p:ph type="title"/>
          </p:nvPr>
        </p:nvSpPr>
        <p:spPr>
          <a:xfrm>
            <a:off x="611512" y="0"/>
            <a:ext cx="4394441" cy="572700"/>
          </a:xfrm>
        </p:spPr>
        <p:txBody>
          <a:bodyPr/>
          <a:lstStyle/>
          <a:p>
            <a:r>
              <a:rPr lang="x-none" sz="2800" b="1" dirty="0">
                <a:latin typeface="Times" pitchFamily="2" charset="0"/>
              </a:rPr>
              <a:t>Circumstanțe de Drept </a:t>
            </a:r>
          </a:p>
        </p:txBody>
      </p:sp>
      <p:sp>
        <p:nvSpPr>
          <p:cNvPr id="5" name="Subtitle 4">
            <a:extLst>
              <a:ext uri="{FF2B5EF4-FFF2-40B4-BE49-F238E27FC236}">
                <a16:creationId xmlns:a16="http://schemas.microsoft.com/office/drawing/2014/main" xmlns="" id="{A37494F1-4876-1CE0-9D1A-23024CEBD0A8}"/>
              </a:ext>
            </a:extLst>
          </p:cNvPr>
          <p:cNvSpPr>
            <a:spLocks noGrp="1"/>
          </p:cNvSpPr>
          <p:nvPr>
            <p:ph type="subTitle" idx="3"/>
          </p:nvPr>
        </p:nvSpPr>
        <p:spPr>
          <a:xfrm>
            <a:off x="77492" y="572700"/>
            <a:ext cx="8989016" cy="4257697"/>
          </a:xfrm>
        </p:spPr>
        <p:txBody>
          <a:bodyPr/>
          <a:lstStyle/>
          <a:p>
            <a:pPr marL="342900" lvl="0" indent="-342900" algn="just">
              <a:spcAft>
                <a:spcPts val="1200"/>
              </a:spcAft>
              <a:buFont typeface="Arial" panose="020B0604020202020204" pitchFamily="34" charset="0"/>
              <a:buChar char=""/>
              <a:tabLst>
                <a:tab pos="228600" algn="l"/>
                <a:tab pos="215900" algn="l"/>
              </a:tabLst>
            </a:pPr>
            <a:r>
              <a:rPr lang="en-US" sz="1200" dirty="0" err="1">
                <a:latin typeface="Times" pitchFamily="2" charset="0"/>
              </a:rPr>
              <a:t>În</a:t>
            </a:r>
            <a:r>
              <a:rPr lang="en-US" sz="1200" dirty="0">
                <a:latin typeface="Times" pitchFamily="2" charset="0"/>
              </a:rPr>
              <a:t> </a:t>
            </a:r>
            <a:r>
              <a:rPr lang="en-US" sz="1200" dirty="0" err="1">
                <a:latin typeface="Times" pitchFamily="2" charset="0"/>
              </a:rPr>
              <a:t>această</a:t>
            </a:r>
            <a:r>
              <a:rPr lang="en-US" sz="1200" dirty="0">
                <a:latin typeface="Times" pitchFamily="2" charset="0"/>
              </a:rPr>
              <a:t> </a:t>
            </a:r>
            <a:r>
              <a:rPr lang="en-US" sz="1200" dirty="0" err="1">
                <a:latin typeface="Times" pitchFamily="2" charset="0"/>
              </a:rPr>
              <a:t>hotărâre</a:t>
            </a:r>
            <a:r>
              <a:rPr lang="en-US" sz="1200" dirty="0">
                <a:latin typeface="Times" pitchFamily="2" charset="0"/>
              </a:rPr>
              <a:t>, </a:t>
            </a:r>
            <a:r>
              <a:rPr lang="en-US" sz="1200" dirty="0" err="1">
                <a:latin typeface="Times" pitchFamily="2" charset="0"/>
              </a:rPr>
              <a:t>Curtea</a:t>
            </a:r>
            <a:r>
              <a:rPr lang="en-US" sz="1200" dirty="0">
                <a:latin typeface="Times" pitchFamily="2" charset="0"/>
              </a:rPr>
              <a:t> </a:t>
            </a:r>
            <a:r>
              <a:rPr lang="en-US" sz="1200" dirty="0" err="1">
                <a:latin typeface="Times" pitchFamily="2" charset="0"/>
              </a:rPr>
              <a:t>Europeană</a:t>
            </a:r>
            <a:r>
              <a:rPr lang="en-US" sz="1200" dirty="0">
                <a:latin typeface="Times" pitchFamily="2" charset="0"/>
              </a:rPr>
              <a:t> a </a:t>
            </a:r>
            <a:r>
              <a:rPr lang="en-US" sz="1200" dirty="0" err="1">
                <a:latin typeface="Times" pitchFamily="2" charset="0"/>
              </a:rPr>
              <a:t>Drepturilor</a:t>
            </a:r>
            <a:r>
              <a:rPr lang="en-US" sz="1200" dirty="0">
                <a:latin typeface="Times" pitchFamily="2" charset="0"/>
              </a:rPr>
              <a:t> </a:t>
            </a:r>
            <a:r>
              <a:rPr lang="en-US" sz="1200" dirty="0" err="1">
                <a:latin typeface="Times" pitchFamily="2" charset="0"/>
              </a:rPr>
              <a:t>Omului</a:t>
            </a:r>
            <a:r>
              <a:rPr lang="en-US" sz="1200" dirty="0">
                <a:latin typeface="Times" pitchFamily="2" charset="0"/>
              </a:rPr>
              <a:t> a </a:t>
            </a:r>
            <a:r>
              <a:rPr lang="en-US" sz="1200" dirty="0" err="1">
                <a:latin typeface="Times" pitchFamily="2" charset="0"/>
              </a:rPr>
              <a:t>evaluat</a:t>
            </a:r>
            <a:r>
              <a:rPr lang="en-US" sz="1200" dirty="0">
                <a:latin typeface="Times" pitchFamily="2" charset="0"/>
              </a:rPr>
              <a:t> o </a:t>
            </a:r>
            <a:r>
              <a:rPr lang="en-US" sz="1200" dirty="0" err="1">
                <a:latin typeface="Times" pitchFamily="2" charset="0"/>
              </a:rPr>
              <a:t>pretinsă</a:t>
            </a:r>
            <a:r>
              <a:rPr lang="en-US" sz="1200" dirty="0">
                <a:latin typeface="Times" pitchFamily="2" charset="0"/>
              </a:rPr>
              <a:t> </a:t>
            </a:r>
            <a:r>
              <a:rPr lang="en-US" sz="1200" dirty="0" err="1">
                <a:latin typeface="Times" pitchFamily="2" charset="0"/>
              </a:rPr>
              <a:t>încălcare</a:t>
            </a:r>
            <a:r>
              <a:rPr lang="en-US" sz="1200" dirty="0">
                <a:latin typeface="Times" pitchFamily="2" charset="0"/>
              </a:rPr>
              <a:t> a </a:t>
            </a:r>
            <a:r>
              <a:rPr lang="en-US" sz="1200" dirty="0" err="1">
                <a:latin typeface="Times" pitchFamily="2" charset="0"/>
              </a:rPr>
              <a:t>articolului</a:t>
            </a:r>
            <a:r>
              <a:rPr lang="en-US" sz="1200" dirty="0">
                <a:latin typeface="Times" pitchFamily="2" charset="0"/>
              </a:rPr>
              <a:t> 3 din </a:t>
            </a:r>
            <a:r>
              <a:rPr lang="en-US" sz="1200" dirty="0" err="1">
                <a:latin typeface="Times" pitchFamily="2" charset="0"/>
              </a:rPr>
              <a:t>Convenție</a:t>
            </a:r>
            <a:r>
              <a:rPr lang="en-US" sz="1200" dirty="0">
                <a:latin typeface="Times" pitchFamily="2" charset="0"/>
              </a:rPr>
              <a:t>, care </a:t>
            </a:r>
            <a:r>
              <a:rPr lang="en-US" sz="1200" dirty="0" err="1">
                <a:latin typeface="Times" pitchFamily="2" charset="0"/>
              </a:rPr>
              <a:t>interzice</a:t>
            </a:r>
            <a:r>
              <a:rPr lang="en-US" sz="1200" dirty="0">
                <a:latin typeface="Times" pitchFamily="2" charset="0"/>
              </a:rPr>
              <a:t> </a:t>
            </a:r>
            <a:r>
              <a:rPr lang="en-US" sz="1200" dirty="0" err="1">
                <a:latin typeface="Times" pitchFamily="2" charset="0"/>
              </a:rPr>
              <a:t>tortura</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tratamentele</a:t>
            </a:r>
            <a:r>
              <a:rPr lang="en-US" sz="1200" dirty="0">
                <a:latin typeface="Times" pitchFamily="2" charset="0"/>
              </a:rPr>
              <a:t> </a:t>
            </a:r>
            <a:r>
              <a:rPr lang="en-US" sz="1200" dirty="0" err="1">
                <a:latin typeface="Times" pitchFamily="2" charset="0"/>
              </a:rPr>
              <a:t>inumane</a:t>
            </a:r>
            <a:r>
              <a:rPr lang="en-US" sz="1200" dirty="0">
                <a:latin typeface="Times" pitchFamily="2" charset="0"/>
              </a:rPr>
              <a:t> </a:t>
            </a:r>
            <a:r>
              <a:rPr lang="en-US" sz="1200" dirty="0" err="1">
                <a:latin typeface="Times" pitchFamily="2" charset="0"/>
              </a:rPr>
              <a:t>sau</a:t>
            </a:r>
            <a:r>
              <a:rPr lang="en-US" sz="1200" dirty="0">
                <a:latin typeface="Times" pitchFamily="2" charset="0"/>
              </a:rPr>
              <a:t> </a:t>
            </a:r>
            <a:r>
              <a:rPr lang="en-US" sz="1200" dirty="0" err="1">
                <a:latin typeface="Times" pitchFamily="2" charset="0"/>
              </a:rPr>
              <a:t>degradante</a:t>
            </a:r>
            <a:r>
              <a:rPr lang="en-US" sz="1200" dirty="0">
                <a:latin typeface="Times" pitchFamily="2" charset="0"/>
              </a:rPr>
              <a:t>. </a:t>
            </a:r>
            <a:r>
              <a:rPr lang="en-US" sz="1200" dirty="0" err="1">
                <a:latin typeface="Times" pitchFamily="2" charset="0"/>
              </a:rPr>
              <a:t>Reclamantul</a:t>
            </a:r>
            <a:r>
              <a:rPr lang="en-US" sz="1200" dirty="0">
                <a:latin typeface="Times" pitchFamily="2" charset="0"/>
              </a:rPr>
              <a:t> a </a:t>
            </a:r>
            <a:r>
              <a:rPr lang="en-US" sz="1200" dirty="0" err="1">
                <a:latin typeface="Times" pitchFamily="2" charset="0"/>
              </a:rPr>
              <a:t>susținut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utilizarea</a:t>
            </a:r>
            <a:r>
              <a:rPr lang="en-US" sz="1200" dirty="0">
                <a:latin typeface="Times" pitchFamily="2" charset="0"/>
              </a:rPr>
              <a:t> </a:t>
            </a:r>
            <a:r>
              <a:rPr lang="en-US" sz="1200" dirty="0" err="1">
                <a:latin typeface="Times" pitchFamily="2" charset="0"/>
              </a:rPr>
              <a:t>constrângerii</a:t>
            </a:r>
            <a:r>
              <a:rPr lang="en-US" sz="1200" dirty="0">
                <a:latin typeface="Times" pitchFamily="2" charset="0"/>
              </a:rPr>
              <a:t> </a:t>
            </a:r>
            <a:r>
              <a:rPr lang="en-US" sz="1200" dirty="0" err="1">
                <a:latin typeface="Times" pitchFamily="2" charset="0"/>
              </a:rPr>
              <a:t>mecanice</a:t>
            </a:r>
            <a:r>
              <a:rPr lang="en-US" sz="1200" dirty="0">
                <a:latin typeface="Times" pitchFamily="2" charset="0"/>
              </a:rPr>
              <a:t> </a:t>
            </a:r>
            <a:r>
              <a:rPr lang="en-US" sz="1200" dirty="0" err="1">
                <a:latin typeface="Times" pitchFamily="2" charset="0"/>
              </a:rPr>
              <a:t>și</a:t>
            </a:r>
            <a:r>
              <a:rPr lang="en-US" sz="1200" dirty="0">
                <a:latin typeface="Times" pitchFamily="2" charset="0"/>
              </a:rPr>
              <a:t> a </a:t>
            </a:r>
            <a:r>
              <a:rPr lang="en-US" sz="1200" dirty="0" err="1">
                <a:latin typeface="Times" pitchFamily="2" charset="0"/>
              </a:rPr>
              <a:t>tratamentelor</a:t>
            </a:r>
            <a:r>
              <a:rPr lang="en-US" sz="1200" dirty="0">
                <a:latin typeface="Times" pitchFamily="2" charset="0"/>
              </a:rPr>
              <a:t> </a:t>
            </a:r>
            <a:r>
              <a:rPr lang="en-US" sz="1200" dirty="0" err="1">
                <a:latin typeface="Times" pitchFamily="2" charset="0"/>
              </a:rPr>
              <a:t>farmacologice</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timpul</a:t>
            </a:r>
            <a:r>
              <a:rPr lang="en-US" sz="1200" dirty="0">
                <a:latin typeface="Times" pitchFamily="2" charset="0"/>
              </a:rPr>
              <a:t> </a:t>
            </a:r>
            <a:r>
              <a:rPr lang="en-US" sz="1200" dirty="0" err="1">
                <a:latin typeface="Times" pitchFamily="2" charset="0"/>
              </a:rPr>
              <a:t>internării</a:t>
            </a:r>
            <a:r>
              <a:rPr lang="en-US" sz="1200" dirty="0">
                <a:latin typeface="Times" pitchFamily="2" charset="0"/>
              </a:rPr>
              <a:t> sale </a:t>
            </a:r>
            <a:r>
              <a:rPr lang="en-US" sz="1200" dirty="0" err="1">
                <a:latin typeface="Times" pitchFamily="2" charset="0"/>
              </a:rPr>
              <a:t>involuntare</a:t>
            </a:r>
            <a:r>
              <a:rPr lang="en-US" sz="1200" dirty="0">
                <a:latin typeface="Times" pitchFamily="2" charset="0"/>
              </a:rPr>
              <a:t> </a:t>
            </a:r>
            <a:r>
              <a:rPr lang="en-US" sz="1200" dirty="0" err="1">
                <a:latin typeface="Times" pitchFamily="2" charset="0"/>
              </a:rPr>
              <a:t>într</a:t>
            </a:r>
            <a:r>
              <a:rPr lang="en-US" sz="1200" dirty="0">
                <a:latin typeface="Times" pitchFamily="2" charset="0"/>
              </a:rPr>
              <a:t>-un spital de </a:t>
            </a:r>
            <a:r>
              <a:rPr lang="en-US" sz="1200" dirty="0" err="1">
                <a:latin typeface="Times" pitchFamily="2" charset="0"/>
              </a:rPr>
              <a:t>psihiatrie</a:t>
            </a:r>
            <a:r>
              <a:rPr lang="en-US" sz="1200" dirty="0">
                <a:latin typeface="Times" pitchFamily="2" charset="0"/>
              </a:rPr>
              <a:t> </a:t>
            </a:r>
            <a:r>
              <a:rPr lang="en-US" sz="1200" dirty="0" err="1">
                <a:latin typeface="Times" pitchFamily="2" charset="0"/>
              </a:rPr>
              <a:t>constituie</a:t>
            </a:r>
            <a:r>
              <a:rPr lang="en-US" sz="1200" dirty="0">
                <a:latin typeface="Times" pitchFamily="2" charset="0"/>
              </a:rPr>
              <a:t> un </a:t>
            </a:r>
            <a:r>
              <a:rPr lang="en-US" sz="1200" dirty="0" err="1">
                <a:latin typeface="Times" pitchFamily="2" charset="0"/>
              </a:rPr>
              <a:t>astfel</a:t>
            </a:r>
            <a:r>
              <a:rPr lang="en-US" sz="1200" dirty="0">
                <a:latin typeface="Times" pitchFamily="2" charset="0"/>
              </a:rPr>
              <a:t> de </a:t>
            </a:r>
            <a:r>
              <a:rPr lang="en-US" sz="1200" dirty="0" err="1">
                <a:latin typeface="Times" pitchFamily="2" charset="0"/>
              </a:rPr>
              <a:t>tratament</a:t>
            </a:r>
            <a:r>
              <a:rPr lang="en-US" sz="1200" dirty="0">
                <a:latin typeface="Times" pitchFamily="2" charset="0"/>
              </a:rPr>
              <a:t>, </a:t>
            </a:r>
            <a:r>
              <a:rPr lang="en-US" sz="1200" dirty="0" err="1">
                <a:latin typeface="Times" pitchFamily="2" charset="0"/>
              </a:rPr>
              <a:t>iar</a:t>
            </a:r>
            <a:r>
              <a:rPr lang="en-US" sz="1200" dirty="0">
                <a:latin typeface="Times" pitchFamily="2" charset="0"/>
              </a:rPr>
              <a:t> </a:t>
            </a:r>
            <a:r>
              <a:rPr lang="en-US" sz="1200" dirty="0" err="1">
                <a:latin typeface="Times" pitchFamily="2" charset="0"/>
              </a:rPr>
              <a:t>autoritățile</a:t>
            </a:r>
            <a:r>
              <a:rPr lang="en-US" sz="1200" dirty="0">
                <a:latin typeface="Times" pitchFamily="2" charset="0"/>
              </a:rPr>
              <a:t> nu au </a:t>
            </a:r>
            <a:r>
              <a:rPr lang="en-US" sz="1200" dirty="0" err="1">
                <a:latin typeface="Times" pitchFamily="2" charset="0"/>
              </a:rPr>
              <a:t>efectuat</a:t>
            </a:r>
            <a:r>
              <a:rPr lang="en-US" sz="1200" dirty="0">
                <a:latin typeface="Times" pitchFamily="2" charset="0"/>
              </a:rPr>
              <a:t> o </a:t>
            </a:r>
            <a:r>
              <a:rPr lang="en-US" sz="1200" dirty="0" err="1">
                <a:latin typeface="Times" pitchFamily="2" charset="0"/>
              </a:rPr>
              <a:t>investigație</a:t>
            </a:r>
            <a:r>
              <a:rPr lang="en-US" sz="1200" dirty="0">
                <a:latin typeface="Times" pitchFamily="2" charset="0"/>
              </a:rPr>
              <a:t> </a:t>
            </a:r>
            <a:r>
              <a:rPr lang="en-US" sz="1200" dirty="0" err="1">
                <a:latin typeface="Times" pitchFamily="2" charset="0"/>
              </a:rPr>
              <a:t>eficientă</a:t>
            </a:r>
            <a:r>
              <a:rPr lang="en-US" sz="1200" dirty="0">
                <a:latin typeface="Times" pitchFamily="2" charset="0"/>
              </a:rPr>
              <a:t> </a:t>
            </a:r>
            <a:r>
              <a:rPr lang="en-US" sz="1200" dirty="0" err="1">
                <a:latin typeface="Times" pitchFamily="2" charset="0"/>
              </a:rPr>
              <a:t>asupra</a:t>
            </a:r>
            <a:r>
              <a:rPr lang="en-US" sz="1200" dirty="0">
                <a:latin typeface="Times" pitchFamily="2" charset="0"/>
              </a:rPr>
              <a:t> </a:t>
            </a:r>
            <a:r>
              <a:rPr lang="en-US" sz="1200" dirty="0" err="1">
                <a:latin typeface="Times" pitchFamily="2" charset="0"/>
              </a:rPr>
              <a:t>acuzațiilor</a:t>
            </a:r>
            <a:r>
              <a:rPr lang="en-US" sz="1200" dirty="0">
                <a:latin typeface="Times" pitchFamily="2" charset="0"/>
              </a:rPr>
              <a:t> sale.</a:t>
            </a:r>
          </a:p>
          <a:p>
            <a:pPr marL="0" lvl="0" indent="0" algn="just">
              <a:spcAft>
                <a:spcPts val="1200"/>
              </a:spcAft>
              <a:tabLst>
                <a:tab pos="228600" algn="l"/>
                <a:tab pos="215900" algn="l"/>
              </a:tabLst>
            </a:pPr>
            <a:r>
              <a:rPr lang="en-US" sz="1200" b="1" dirty="0" err="1">
                <a:latin typeface="Times" pitchFamily="2" charset="0"/>
              </a:rPr>
              <a:t>Argumentele</a:t>
            </a:r>
            <a:r>
              <a:rPr lang="en-US" sz="1200" b="1" dirty="0">
                <a:latin typeface="Times" pitchFamily="2" charset="0"/>
              </a:rPr>
              <a:t> </a:t>
            </a:r>
            <a:r>
              <a:rPr lang="en-US" sz="1200" b="1" dirty="0" err="1">
                <a:latin typeface="Times" pitchFamily="2" charset="0"/>
              </a:rPr>
              <a:t>părților</a:t>
            </a:r>
            <a:endParaRPr lang="en-US" sz="1200" b="1" dirty="0">
              <a:latin typeface="Times" pitchFamily="2" charset="0"/>
            </a:endParaRPr>
          </a:p>
          <a:p>
            <a:pPr marL="342900" lvl="0" indent="-342900" algn="just">
              <a:spcAft>
                <a:spcPts val="1200"/>
              </a:spcAft>
              <a:buFont typeface="Arial" panose="020B0604020202020204" pitchFamily="34" charset="0"/>
              <a:buChar char=""/>
              <a:tabLst>
                <a:tab pos="228600" algn="l"/>
                <a:tab pos="215900" algn="l"/>
              </a:tabLst>
            </a:pPr>
            <a:r>
              <a:rPr lang="en-US" sz="1200" dirty="0" err="1">
                <a:latin typeface="Times" pitchFamily="2" charset="0"/>
              </a:rPr>
              <a:t>Guvernul</a:t>
            </a:r>
            <a:r>
              <a:rPr lang="en-US" sz="1200" dirty="0">
                <a:latin typeface="Times" pitchFamily="2" charset="0"/>
              </a:rPr>
              <a:t> a </a:t>
            </a:r>
            <a:r>
              <a:rPr lang="en-US" sz="1200" dirty="0" err="1">
                <a:latin typeface="Times" pitchFamily="2" charset="0"/>
              </a:rPr>
              <a:t>susținut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plângerea</a:t>
            </a:r>
            <a:r>
              <a:rPr lang="en-US" sz="1200" dirty="0">
                <a:latin typeface="Times" pitchFamily="2" charset="0"/>
              </a:rPr>
              <a:t> </a:t>
            </a:r>
            <a:r>
              <a:rPr lang="en-US" sz="1200" dirty="0" err="1">
                <a:latin typeface="Times" pitchFamily="2" charset="0"/>
              </a:rPr>
              <a:t>este</a:t>
            </a:r>
            <a:r>
              <a:rPr lang="en-US" sz="1200" dirty="0">
                <a:latin typeface="Times" pitchFamily="2" charset="0"/>
              </a:rPr>
              <a:t> </a:t>
            </a:r>
            <a:r>
              <a:rPr lang="en-US" sz="1200" dirty="0" err="1">
                <a:latin typeface="Times" pitchFamily="2" charset="0"/>
              </a:rPr>
              <a:t>inadmisibilă</a:t>
            </a:r>
            <a:r>
              <a:rPr lang="en-US" sz="1200" dirty="0">
                <a:latin typeface="Times" pitchFamily="2" charset="0"/>
              </a:rPr>
              <a:t> din </a:t>
            </a:r>
            <a:r>
              <a:rPr lang="en-US" sz="1200" dirty="0" err="1">
                <a:latin typeface="Times" pitchFamily="2" charset="0"/>
              </a:rPr>
              <a:t>cauză</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reclamantul</a:t>
            </a:r>
            <a:r>
              <a:rPr lang="en-US" sz="1200" dirty="0">
                <a:latin typeface="Times" pitchFamily="2" charset="0"/>
              </a:rPr>
              <a:t> nu a </a:t>
            </a:r>
            <a:r>
              <a:rPr lang="en-US" sz="1200" dirty="0" err="1">
                <a:latin typeface="Times" pitchFamily="2" charset="0"/>
              </a:rPr>
              <a:t>epuizat</a:t>
            </a:r>
            <a:r>
              <a:rPr lang="en-US" sz="1200" dirty="0">
                <a:latin typeface="Times" pitchFamily="2" charset="0"/>
              </a:rPr>
              <a:t> </a:t>
            </a:r>
            <a:r>
              <a:rPr lang="en-US" sz="1200" dirty="0" err="1">
                <a:latin typeface="Times" pitchFamily="2" charset="0"/>
              </a:rPr>
              <a:t>căile</a:t>
            </a:r>
            <a:r>
              <a:rPr lang="en-US" sz="1200" dirty="0">
                <a:latin typeface="Times" pitchFamily="2" charset="0"/>
              </a:rPr>
              <a:t> de </a:t>
            </a:r>
            <a:r>
              <a:rPr lang="en-US" sz="1200" dirty="0" err="1">
                <a:latin typeface="Times" pitchFamily="2" charset="0"/>
              </a:rPr>
              <a:t>atac</a:t>
            </a:r>
            <a:r>
              <a:rPr lang="en-US" sz="1200" dirty="0">
                <a:latin typeface="Times" pitchFamily="2" charset="0"/>
              </a:rPr>
              <a:t> interne, </a:t>
            </a:r>
            <a:r>
              <a:rPr lang="en-US" sz="1200" dirty="0" err="1">
                <a:latin typeface="Times" pitchFamily="2" charset="0"/>
              </a:rPr>
              <a:t>necontestând</a:t>
            </a:r>
            <a:r>
              <a:rPr lang="en-US" sz="1200" dirty="0">
                <a:latin typeface="Times" pitchFamily="2" charset="0"/>
              </a:rPr>
              <a:t> </a:t>
            </a:r>
            <a:r>
              <a:rPr lang="en-US" sz="1200" dirty="0" err="1">
                <a:latin typeface="Times" pitchFamily="2" charset="0"/>
              </a:rPr>
              <a:t>ordinele</a:t>
            </a:r>
            <a:r>
              <a:rPr lang="en-US" sz="1200" dirty="0">
                <a:latin typeface="Times" pitchFamily="2" charset="0"/>
              </a:rPr>
              <a:t> de </a:t>
            </a:r>
            <a:r>
              <a:rPr lang="en-US" sz="1200" dirty="0" err="1">
                <a:latin typeface="Times" pitchFamily="2" charset="0"/>
              </a:rPr>
              <a:t>spitalizare</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nesolicitând</a:t>
            </a:r>
            <a:r>
              <a:rPr lang="en-US" sz="1200" dirty="0">
                <a:latin typeface="Times" pitchFamily="2" charset="0"/>
              </a:rPr>
              <a:t> </a:t>
            </a:r>
            <a:r>
              <a:rPr lang="en-US" sz="1200" dirty="0" err="1">
                <a:latin typeface="Times" pitchFamily="2" charset="0"/>
              </a:rPr>
              <a:t>despăgubiri</a:t>
            </a:r>
            <a:r>
              <a:rPr lang="en-US" sz="1200" dirty="0">
                <a:latin typeface="Times" pitchFamily="2" charset="0"/>
              </a:rPr>
              <a:t> civile </a:t>
            </a:r>
            <a:r>
              <a:rPr lang="en-US" sz="1200" dirty="0" err="1">
                <a:latin typeface="Times" pitchFamily="2" charset="0"/>
              </a:rPr>
              <a:t>sau</a:t>
            </a:r>
            <a:r>
              <a:rPr lang="en-US" sz="1200" dirty="0">
                <a:latin typeface="Times" pitchFamily="2" charset="0"/>
              </a:rPr>
              <a:t> </a:t>
            </a:r>
            <a:r>
              <a:rPr lang="en-US" sz="1200" dirty="0" err="1">
                <a:latin typeface="Times" pitchFamily="2" charset="0"/>
              </a:rPr>
              <a:t>intervenția</a:t>
            </a:r>
            <a:r>
              <a:rPr lang="en-US" sz="1200" dirty="0">
                <a:latin typeface="Times" pitchFamily="2" charset="0"/>
              </a:rPr>
              <a:t> </a:t>
            </a:r>
            <a:r>
              <a:rPr lang="en-US" sz="1200" dirty="0" err="1">
                <a:latin typeface="Times" pitchFamily="2" charset="0"/>
              </a:rPr>
              <a:t>procurorului</a:t>
            </a:r>
            <a:r>
              <a:rPr lang="en-US" sz="1200" dirty="0">
                <a:latin typeface="Times" pitchFamily="2" charset="0"/>
              </a:rPr>
              <a:t> </a:t>
            </a:r>
            <a:r>
              <a:rPr lang="en-US" sz="1200" dirty="0" err="1">
                <a:latin typeface="Times" pitchFamily="2" charset="0"/>
              </a:rPr>
              <a:t>pentru</a:t>
            </a:r>
            <a:r>
              <a:rPr lang="en-US" sz="1200" dirty="0">
                <a:latin typeface="Times" pitchFamily="2" charset="0"/>
              </a:rPr>
              <a:t> </a:t>
            </a:r>
            <a:r>
              <a:rPr lang="en-US" sz="1200" dirty="0" err="1">
                <a:latin typeface="Times" pitchFamily="2" charset="0"/>
              </a:rPr>
              <a:t>accelerarea</a:t>
            </a:r>
            <a:r>
              <a:rPr lang="en-US" sz="1200" dirty="0">
                <a:latin typeface="Times" pitchFamily="2" charset="0"/>
              </a:rPr>
              <a:t> </a:t>
            </a:r>
            <a:r>
              <a:rPr lang="en-US" sz="1200" dirty="0" err="1">
                <a:latin typeface="Times" pitchFamily="2" charset="0"/>
              </a:rPr>
              <a:t>investigației</a:t>
            </a:r>
            <a:r>
              <a:rPr lang="en-US" sz="1200" dirty="0">
                <a:latin typeface="Times" pitchFamily="2" charset="0"/>
              </a:rPr>
              <a:t>. </a:t>
            </a:r>
            <a:r>
              <a:rPr lang="en-US" sz="1200" dirty="0" err="1">
                <a:latin typeface="Times" pitchFamily="2" charset="0"/>
              </a:rPr>
              <a:t>Totuși</a:t>
            </a:r>
            <a:r>
              <a:rPr lang="en-US" sz="1200" dirty="0">
                <a:latin typeface="Times" pitchFamily="2" charset="0"/>
              </a:rPr>
              <a:t>, </a:t>
            </a:r>
            <a:r>
              <a:rPr lang="en-US" sz="1200" dirty="0" err="1">
                <a:latin typeface="Times" pitchFamily="2" charset="0"/>
              </a:rPr>
              <a:t>Curtea</a:t>
            </a:r>
            <a:r>
              <a:rPr lang="en-US" sz="1200" dirty="0">
                <a:latin typeface="Times" pitchFamily="2" charset="0"/>
              </a:rPr>
              <a:t> a </a:t>
            </a:r>
            <a:r>
              <a:rPr lang="en-US" sz="1200" dirty="0" err="1">
                <a:latin typeface="Times" pitchFamily="2" charset="0"/>
              </a:rPr>
              <a:t>respins</a:t>
            </a:r>
            <a:r>
              <a:rPr lang="en-US" sz="1200" dirty="0">
                <a:latin typeface="Times" pitchFamily="2" charset="0"/>
              </a:rPr>
              <a:t> </a:t>
            </a:r>
            <a:r>
              <a:rPr lang="en-US" sz="1200" dirty="0" err="1">
                <a:latin typeface="Times" pitchFamily="2" charset="0"/>
              </a:rPr>
              <a:t>obiecțiile</a:t>
            </a:r>
            <a:r>
              <a:rPr lang="en-US" sz="1200" dirty="0">
                <a:latin typeface="Times" pitchFamily="2" charset="0"/>
              </a:rPr>
              <a:t> </a:t>
            </a:r>
            <a:r>
              <a:rPr lang="en-US" sz="1200" dirty="0" err="1">
                <a:latin typeface="Times" pitchFamily="2" charset="0"/>
              </a:rPr>
              <a:t>Guvernului</a:t>
            </a:r>
            <a:r>
              <a:rPr lang="en-US" sz="1200" dirty="0">
                <a:latin typeface="Times" pitchFamily="2" charset="0"/>
              </a:rPr>
              <a:t>, </a:t>
            </a:r>
            <a:r>
              <a:rPr lang="en-US" sz="1200" dirty="0" err="1">
                <a:latin typeface="Times" pitchFamily="2" charset="0"/>
              </a:rPr>
              <a:t>arătând</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plângerile</a:t>
            </a:r>
            <a:r>
              <a:rPr lang="en-US" sz="1200" dirty="0">
                <a:latin typeface="Times" pitchFamily="2" charset="0"/>
              </a:rPr>
              <a:t> </a:t>
            </a:r>
            <a:r>
              <a:rPr lang="en-US" sz="1200" dirty="0" err="1">
                <a:latin typeface="Times" pitchFamily="2" charset="0"/>
              </a:rPr>
              <a:t>privind</a:t>
            </a:r>
            <a:r>
              <a:rPr lang="en-US" sz="1200" dirty="0">
                <a:latin typeface="Times" pitchFamily="2" charset="0"/>
              </a:rPr>
              <a:t> </a:t>
            </a:r>
            <a:r>
              <a:rPr lang="en-US" sz="1200" dirty="0" err="1">
                <a:latin typeface="Times" pitchFamily="2" charset="0"/>
              </a:rPr>
              <a:t>tratamentele</a:t>
            </a:r>
            <a:r>
              <a:rPr lang="en-US" sz="1200" dirty="0">
                <a:latin typeface="Times" pitchFamily="2" charset="0"/>
              </a:rPr>
              <a:t> </a:t>
            </a:r>
            <a:r>
              <a:rPr lang="en-US" sz="1200" dirty="0" err="1">
                <a:latin typeface="Times" pitchFamily="2" charset="0"/>
              </a:rPr>
              <a:t>rele</a:t>
            </a:r>
            <a:r>
              <a:rPr lang="en-US" sz="1200" dirty="0">
                <a:latin typeface="Times" pitchFamily="2" charset="0"/>
              </a:rPr>
              <a:t> </a:t>
            </a:r>
            <a:r>
              <a:rPr lang="en-US" sz="1200" dirty="0" err="1">
                <a:latin typeface="Times" pitchFamily="2" charset="0"/>
              </a:rPr>
              <a:t>trebuiau</a:t>
            </a:r>
            <a:r>
              <a:rPr lang="en-US" sz="1200" dirty="0">
                <a:latin typeface="Times" pitchFamily="2" charset="0"/>
              </a:rPr>
              <a:t> investigate de stat </a:t>
            </a:r>
            <a:r>
              <a:rPr lang="en-US" sz="1200" dirty="0" err="1">
                <a:latin typeface="Times" pitchFamily="2" charset="0"/>
              </a:rPr>
              <a:t>în</a:t>
            </a:r>
            <a:r>
              <a:rPr lang="en-US" sz="1200" dirty="0">
                <a:latin typeface="Times" pitchFamily="2" charset="0"/>
              </a:rPr>
              <a:t> mod </a:t>
            </a:r>
            <a:r>
              <a:rPr lang="en-US" sz="1200" dirty="0" err="1">
                <a:latin typeface="Times" pitchFamily="2" charset="0"/>
              </a:rPr>
              <a:t>proactiv</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remedii</a:t>
            </a:r>
            <a:r>
              <a:rPr lang="en-US" sz="1200" dirty="0">
                <a:latin typeface="Times" pitchFamily="2" charset="0"/>
              </a:rPr>
              <a:t> precum </a:t>
            </a:r>
            <a:r>
              <a:rPr lang="en-US" sz="1200" dirty="0" err="1">
                <a:latin typeface="Times" pitchFamily="2" charset="0"/>
              </a:rPr>
              <a:t>acțiunile</a:t>
            </a:r>
            <a:r>
              <a:rPr lang="en-US" sz="1200" dirty="0">
                <a:latin typeface="Times" pitchFamily="2" charset="0"/>
              </a:rPr>
              <a:t> civile nu </a:t>
            </a:r>
            <a:r>
              <a:rPr lang="en-US" sz="1200" dirty="0" err="1">
                <a:latin typeface="Times" pitchFamily="2" charset="0"/>
              </a:rPr>
              <a:t>erau</a:t>
            </a:r>
            <a:r>
              <a:rPr lang="en-US" sz="1200" dirty="0">
                <a:latin typeface="Times" pitchFamily="2" charset="0"/>
              </a:rPr>
              <a:t> </a:t>
            </a:r>
            <a:r>
              <a:rPr lang="en-US" sz="1200" dirty="0" err="1">
                <a:latin typeface="Times" pitchFamily="2" charset="0"/>
              </a:rPr>
              <a:t>eficiente</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acest</a:t>
            </a:r>
            <a:r>
              <a:rPr lang="en-US" sz="1200" dirty="0">
                <a:latin typeface="Times" pitchFamily="2" charset="0"/>
              </a:rPr>
              <a:t> context.</a:t>
            </a:r>
          </a:p>
          <a:p>
            <a:pPr marL="342900" lvl="0" indent="-342900" algn="just">
              <a:spcAft>
                <a:spcPts val="1200"/>
              </a:spcAft>
              <a:buFont typeface="Arial" panose="020B0604020202020204" pitchFamily="34" charset="0"/>
              <a:buChar char=""/>
              <a:tabLst>
                <a:tab pos="228600" algn="l"/>
                <a:tab pos="215900" algn="l"/>
              </a:tabLst>
            </a:pPr>
            <a:r>
              <a:rPr lang="en-US" sz="1200" dirty="0" err="1">
                <a:latin typeface="Times" pitchFamily="2" charset="0"/>
              </a:rPr>
              <a:t>Reclamantul</a:t>
            </a:r>
            <a:r>
              <a:rPr lang="en-US" sz="1200" dirty="0">
                <a:latin typeface="Times" pitchFamily="2" charset="0"/>
              </a:rPr>
              <a:t> s-a </a:t>
            </a:r>
            <a:r>
              <a:rPr lang="en-US" sz="1200" dirty="0" err="1">
                <a:latin typeface="Times" pitchFamily="2" charset="0"/>
              </a:rPr>
              <a:t>plâns</a:t>
            </a:r>
            <a:r>
              <a:rPr lang="en-US" sz="1200" dirty="0">
                <a:latin typeface="Times" pitchFamily="2" charset="0"/>
              </a:rPr>
              <a:t> de </a:t>
            </a:r>
            <a:r>
              <a:rPr lang="en-US" sz="1200" dirty="0" err="1">
                <a:latin typeface="Times" pitchFamily="2" charset="0"/>
              </a:rPr>
              <a:t>tratamentul</a:t>
            </a:r>
            <a:r>
              <a:rPr lang="en-US" sz="1200" dirty="0">
                <a:latin typeface="Times" pitchFamily="2" charset="0"/>
              </a:rPr>
              <a:t> degradant </a:t>
            </a:r>
            <a:r>
              <a:rPr lang="en-US" sz="1200" dirty="0" err="1">
                <a:latin typeface="Times" pitchFamily="2" charset="0"/>
              </a:rPr>
              <a:t>și</a:t>
            </a:r>
            <a:r>
              <a:rPr lang="en-US" sz="1200" dirty="0">
                <a:latin typeface="Times" pitchFamily="2" charset="0"/>
              </a:rPr>
              <a:t> </a:t>
            </a:r>
            <a:r>
              <a:rPr lang="en-US" sz="1200" dirty="0" err="1">
                <a:latin typeface="Times" pitchFamily="2" charset="0"/>
              </a:rPr>
              <a:t>disproporționat</a:t>
            </a:r>
            <a:r>
              <a:rPr lang="en-US" sz="1200" dirty="0">
                <a:latin typeface="Times" pitchFamily="2" charset="0"/>
              </a:rPr>
              <a:t> la care a </a:t>
            </a:r>
            <a:r>
              <a:rPr lang="en-US" sz="1200" dirty="0" err="1">
                <a:latin typeface="Times" pitchFamily="2" charset="0"/>
              </a:rPr>
              <a:t>fost</a:t>
            </a:r>
            <a:r>
              <a:rPr lang="en-US" sz="1200" dirty="0">
                <a:latin typeface="Times" pitchFamily="2" charset="0"/>
              </a:rPr>
              <a:t> </a:t>
            </a:r>
            <a:r>
              <a:rPr lang="en-US" sz="1200" dirty="0" err="1">
                <a:latin typeface="Times" pitchFamily="2" charset="0"/>
              </a:rPr>
              <a:t>supus</a:t>
            </a:r>
            <a:r>
              <a:rPr lang="en-US" sz="1200" dirty="0">
                <a:latin typeface="Times" pitchFamily="2" charset="0"/>
              </a:rPr>
              <a:t>, </a:t>
            </a:r>
            <a:r>
              <a:rPr lang="en-US" sz="1200" dirty="0" err="1">
                <a:latin typeface="Times" pitchFamily="2" charset="0"/>
              </a:rPr>
              <a:t>fiind</a:t>
            </a:r>
            <a:r>
              <a:rPr lang="en-US" sz="1200" dirty="0">
                <a:latin typeface="Times" pitchFamily="2" charset="0"/>
              </a:rPr>
              <a:t> </a:t>
            </a:r>
            <a:r>
              <a:rPr lang="en-US" sz="1200" dirty="0" err="1">
                <a:latin typeface="Times" pitchFamily="2" charset="0"/>
              </a:rPr>
              <a:t>imobilizat</a:t>
            </a:r>
            <a:r>
              <a:rPr lang="en-US" sz="1200" dirty="0">
                <a:latin typeface="Times" pitchFamily="2" charset="0"/>
              </a:rPr>
              <a:t> </a:t>
            </a:r>
            <a:r>
              <a:rPr lang="en-US" sz="1200" dirty="0" err="1">
                <a:latin typeface="Times" pitchFamily="2" charset="0"/>
              </a:rPr>
              <a:t>mecanic</a:t>
            </a:r>
            <a:r>
              <a:rPr lang="en-US" sz="1200" dirty="0">
                <a:latin typeface="Times" pitchFamily="2" charset="0"/>
              </a:rPr>
              <a:t> </a:t>
            </a:r>
            <a:r>
              <a:rPr lang="en-US" sz="1200" dirty="0" err="1">
                <a:latin typeface="Times" pitchFamily="2" charset="0"/>
              </a:rPr>
              <a:t>aproape</a:t>
            </a:r>
            <a:r>
              <a:rPr lang="en-US" sz="1200" dirty="0">
                <a:latin typeface="Times" pitchFamily="2" charset="0"/>
              </a:rPr>
              <a:t> opt </a:t>
            </a:r>
            <a:r>
              <a:rPr lang="en-US" sz="1200" dirty="0" err="1">
                <a:latin typeface="Times" pitchFamily="2" charset="0"/>
              </a:rPr>
              <a:t>zile</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supus</a:t>
            </a:r>
            <a:r>
              <a:rPr lang="en-US" sz="1200" dirty="0">
                <a:latin typeface="Times" pitchFamily="2" charset="0"/>
              </a:rPr>
              <a:t> </a:t>
            </a:r>
            <a:r>
              <a:rPr lang="en-US" sz="1200" dirty="0" err="1">
                <a:latin typeface="Times" pitchFamily="2" charset="0"/>
              </a:rPr>
              <a:t>constrângerii</a:t>
            </a:r>
            <a:r>
              <a:rPr lang="en-US" sz="1200" dirty="0">
                <a:latin typeface="Times" pitchFamily="2" charset="0"/>
              </a:rPr>
              <a:t> </a:t>
            </a:r>
            <a:r>
              <a:rPr lang="en-US" sz="1200" dirty="0" err="1">
                <a:latin typeface="Times" pitchFamily="2" charset="0"/>
              </a:rPr>
              <a:t>farmacologice</a:t>
            </a:r>
            <a:r>
              <a:rPr lang="en-US" sz="1200" dirty="0">
                <a:latin typeface="Times" pitchFamily="2" charset="0"/>
              </a:rPr>
              <a:t> 21 de </a:t>
            </a:r>
            <a:r>
              <a:rPr lang="en-US" sz="1200" dirty="0" err="1">
                <a:latin typeface="Times" pitchFamily="2" charset="0"/>
              </a:rPr>
              <a:t>zile</a:t>
            </a:r>
            <a:r>
              <a:rPr lang="en-US" sz="1200" dirty="0">
                <a:latin typeface="Times" pitchFamily="2" charset="0"/>
              </a:rPr>
              <a:t>, </a:t>
            </a:r>
            <a:r>
              <a:rPr lang="en-US" sz="1200" dirty="0" err="1">
                <a:latin typeface="Times" pitchFamily="2" charset="0"/>
              </a:rPr>
              <a:t>invocând</a:t>
            </a:r>
            <a:r>
              <a:rPr lang="en-US" sz="1200" dirty="0">
                <a:latin typeface="Times" pitchFamily="2" charset="0"/>
              </a:rPr>
              <a:t> </a:t>
            </a:r>
            <a:r>
              <a:rPr lang="en-US" sz="1200" dirty="0" err="1">
                <a:latin typeface="Times" pitchFamily="2" charset="0"/>
              </a:rPr>
              <a:t>încălcarea</a:t>
            </a:r>
            <a:r>
              <a:rPr lang="en-US" sz="1200" dirty="0">
                <a:latin typeface="Times" pitchFamily="2" charset="0"/>
              </a:rPr>
              <a:t> </a:t>
            </a:r>
            <a:r>
              <a:rPr lang="en-US" sz="1200" dirty="0" err="1">
                <a:latin typeface="Times" pitchFamily="2" charset="0"/>
              </a:rPr>
              <a:t>articolului</a:t>
            </a:r>
            <a:r>
              <a:rPr lang="en-US" sz="1200" dirty="0">
                <a:latin typeface="Times" pitchFamily="2" charset="0"/>
              </a:rPr>
              <a:t> 3 din </a:t>
            </a:r>
            <a:r>
              <a:rPr lang="en-US" sz="1200" dirty="0" err="1">
                <a:latin typeface="Times" pitchFamily="2" charset="0"/>
              </a:rPr>
              <a:t>Convenția</a:t>
            </a:r>
            <a:r>
              <a:rPr lang="en-US" sz="1200" dirty="0">
                <a:latin typeface="Times" pitchFamily="2" charset="0"/>
              </a:rPr>
              <a:t> </a:t>
            </a:r>
            <a:r>
              <a:rPr lang="en-US" sz="1200" dirty="0" err="1">
                <a:latin typeface="Times" pitchFamily="2" charset="0"/>
              </a:rPr>
              <a:t>Europeană</a:t>
            </a:r>
            <a:r>
              <a:rPr lang="en-US" sz="1200" dirty="0">
                <a:latin typeface="Times" pitchFamily="2" charset="0"/>
              </a:rPr>
              <a:t> a </a:t>
            </a:r>
            <a:r>
              <a:rPr lang="en-US" sz="1200" dirty="0" err="1">
                <a:latin typeface="Times" pitchFamily="2" charset="0"/>
              </a:rPr>
              <a:t>Drepturilor</a:t>
            </a:r>
            <a:r>
              <a:rPr lang="en-US" sz="1200" dirty="0">
                <a:latin typeface="Times" pitchFamily="2" charset="0"/>
              </a:rPr>
              <a:t> </a:t>
            </a:r>
            <a:r>
              <a:rPr lang="en-US" sz="1200" dirty="0" err="1">
                <a:latin typeface="Times" pitchFamily="2" charset="0"/>
              </a:rPr>
              <a:t>Omului</a:t>
            </a:r>
            <a:r>
              <a:rPr lang="en-US" sz="1200" dirty="0">
                <a:latin typeface="Times" pitchFamily="2" charset="0"/>
              </a:rPr>
              <a:t> (</a:t>
            </a:r>
            <a:r>
              <a:rPr lang="en-US" sz="1200" dirty="0" err="1">
                <a:latin typeface="Times" pitchFamily="2" charset="0"/>
              </a:rPr>
              <a:t>interzicerea</a:t>
            </a:r>
            <a:r>
              <a:rPr lang="en-US" sz="1200" dirty="0">
                <a:latin typeface="Times" pitchFamily="2" charset="0"/>
              </a:rPr>
              <a:t> </a:t>
            </a:r>
            <a:r>
              <a:rPr lang="en-US" sz="1200" dirty="0" err="1">
                <a:latin typeface="Times" pitchFamily="2" charset="0"/>
              </a:rPr>
              <a:t>torturii</a:t>
            </a:r>
            <a:r>
              <a:rPr lang="en-US" sz="1200" dirty="0">
                <a:latin typeface="Times" pitchFamily="2" charset="0"/>
              </a:rPr>
              <a:t> </a:t>
            </a:r>
            <a:r>
              <a:rPr lang="en-US" sz="1200" dirty="0" err="1">
                <a:latin typeface="Times" pitchFamily="2" charset="0"/>
              </a:rPr>
              <a:t>și</a:t>
            </a:r>
            <a:r>
              <a:rPr lang="en-US" sz="1200" dirty="0">
                <a:latin typeface="Times" pitchFamily="2" charset="0"/>
              </a:rPr>
              <a:t> a </a:t>
            </a:r>
            <a:r>
              <a:rPr lang="en-US" sz="1200" dirty="0" err="1">
                <a:latin typeface="Times" pitchFamily="2" charset="0"/>
              </a:rPr>
              <a:t>tratamentului</a:t>
            </a:r>
            <a:r>
              <a:rPr lang="en-US" sz="1200" dirty="0">
                <a:latin typeface="Times" pitchFamily="2" charset="0"/>
              </a:rPr>
              <a:t> </a:t>
            </a:r>
            <a:r>
              <a:rPr lang="en-US" sz="1200" dirty="0" err="1">
                <a:latin typeface="Times" pitchFamily="2" charset="0"/>
              </a:rPr>
              <a:t>inuman</a:t>
            </a:r>
            <a:r>
              <a:rPr lang="en-US" sz="1200" dirty="0">
                <a:latin typeface="Times" pitchFamily="2" charset="0"/>
              </a:rPr>
              <a:t>). El a </a:t>
            </a:r>
            <a:r>
              <a:rPr lang="en-US" sz="1200" dirty="0" err="1">
                <a:latin typeface="Times" pitchFamily="2" charset="0"/>
              </a:rPr>
              <a:t>argumentat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măsurile</a:t>
            </a:r>
            <a:r>
              <a:rPr lang="en-US" sz="1200" dirty="0">
                <a:latin typeface="Times" pitchFamily="2" charset="0"/>
              </a:rPr>
              <a:t> </a:t>
            </a:r>
            <a:r>
              <a:rPr lang="en-US" sz="1200" dirty="0" err="1">
                <a:latin typeface="Times" pitchFamily="2" charset="0"/>
              </a:rPr>
              <a:t>luate</a:t>
            </a:r>
            <a:r>
              <a:rPr lang="en-US" sz="1200" dirty="0">
                <a:latin typeface="Times" pitchFamily="2" charset="0"/>
              </a:rPr>
              <a:t> au </a:t>
            </a:r>
            <a:r>
              <a:rPr lang="en-US" sz="1200" dirty="0" err="1">
                <a:latin typeface="Times" pitchFamily="2" charset="0"/>
              </a:rPr>
              <a:t>fost</a:t>
            </a:r>
            <a:r>
              <a:rPr lang="en-US" sz="1200" dirty="0">
                <a:latin typeface="Times" pitchFamily="2" charset="0"/>
              </a:rPr>
              <a:t> </a:t>
            </a:r>
            <a:r>
              <a:rPr lang="en-US" sz="1200" dirty="0" err="1">
                <a:latin typeface="Times" pitchFamily="2" charset="0"/>
              </a:rPr>
              <a:t>exagerate</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nejustificate</a:t>
            </a:r>
            <a:r>
              <a:rPr lang="en-US" sz="1200" dirty="0">
                <a:latin typeface="Times" pitchFamily="2" charset="0"/>
              </a:rPr>
              <a:t>, </a:t>
            </a:r>
            <a:r>
              <a:rPr lang="en-US" sz="1200" dirty="0" err="1">
                <a:latin typeface="Times" pitchFamily="2" charset="0"/>
              </a:rPr>
              <a:t>în</a:t>
            </a:r>
            <a:r>
              <a:rPr lang="en-US" sz="1200" dirty="0">
                <a:latin typeface="Times" pitchFamily="2" charset="0"/>
              </a:rPr>
              <a:t> special </a:t>
            </a:r>
            <a:r>
              <a:rPr lang="en-US" sz="1200" dirty="0" err="1">
                <a:latin typeface="Times" pitchFamily="2" charset="0"/>
              </a:rPr>
              <a:t>în</a:t>
            </a:r>
            <a:r>
              <a:rPr lang="en-US" sz="1200" dirty="0">
                <a:latin typeface="Times" pitchFamily="2" charset="0"/>
              </a:rPr>
              <a:t> </a:t>
            </a:r>
            <a:r>
              <a:rPr lang="en-US" sz="1200" dirty="0" err="1">
                <a:latin typeface="Times" pitchFamily="2" charset="0"/>
              </a:rPr>
              <a:t>contextul</a:t>
            </a:r>
            <a:r>
              <a:rPr lang="en-US" sz="1200" dirty="0">
                <a:latin typeface="Times" pitchFamily="2" charset="0"/>
              </a:rPr>
              <a:t> </a:t>
            </a:r>
            <a:r>
              <a:rPr lang="en-US" sz="1200" dirty="0" err="1">
                <a:latin typeface="Times" pitchFamily="2" charset="0"/>
              </a:rPr>
              <a:t>vulnerabilității</a:t>
            </a:r>
            <a:r>
              <a:rPr lang="en-US" sz="1200" dirty="0">
                <a:latin typeface="Times" pitchFamily="2" charset="0"/>
              </a:rPr>
              <a:t> sale, </a:t>
            </a:r>
            <a:r>
              <a:rPr lang="en-US" sz="1200" dirty="0" err="1">
                <a:latin typeface="Times" pitchFamily="2" charset="0"/>
              </a:rPr>
              <a:t>și</a:t>
            </a:r>
            <a:r>
              <a:rPr lang="en-US" sz="1200" dirty="0">
                <a:latin typeface="Times" pitchFamily="2" charset="0"/>
              </a:rPr>
              <a:t> </a:t>
            </a:r>
            <a:r>
              <a:rPr lang="en-US" sz="1200" dirty="0" err="1">
                <a:latin typeface="Times" pitchFamily="2" charset="0"/>
              </a:rPr>
              <a:t>că</a:t>
            </a:r>
            <a:r>
              <a:rPr lang="en-US" sz="1200" dirty="0">
                <a:latin typeface="Times" pitchFamily="2" charset="0"/>
              </a:rPr>
              <a:t> au </a:t>
            </a:r>
            <a:r>
              <a:rPr lang="en-US" sz="1200" dirty="0" err="1">
                <a:latin typeface="Times" pitchFamily="2" charset="0"/>
              </a:rPr>
              <a:t>avut</a:t>
            </a:r>
            <a:r>
              <a:rPr lang="en-US" sz="1200" dirty="0">
                <a:latin typeface="Times" pitchFamily="2" charset="0"/>
              </a:rPr>
              <a:t> un </a:t>
            </a:r>
            <a:r>
              <a:rPr lang="en-US" sz="1200" dirty="0" err="1">
                <a:latin typeface="Times" pitchFamily="2" charset="0"/>
              </a:rPr>
              <a:t>caracter</a:t>
            </a:r>
            <a:r>
              <a:rPr lang="en-US" sz="1200" dirty="0">
                <a:latin typeface="Times" pitchFamily="2" charset="0"/>
              </a:rPr>
              <a:t> </a:t>
            </a:r>
            <a:r>
              <a:rPr lang="en-US" sz="1200" dirty="0" err="1">
                <a:latin typeface="Times" pitchFamily="2" charset="0"/>
              </a:rPr>
              <a:t>punitiv</a:t>
            </a:r>
            <a:r>
              <a:rPr lang="en-US" sz="1200" dirty="0">
                <a:latin typeface="Times" pitchFamily="2" charset="0"/>
              </a:rPr>
              <a:t>.</a:t>
            </a:r>
          </a:p>
          <a:p>
            <a:pPr marL="342900" lvl="0" indent="-342900" algn="just">
              <a:spcAft>
                <a:spcPts val="1200"/>
              </a:spcAft>
              <a:buFont typeface="Arial" panose="020B0604020202020204" pitchFamily="34" charset="0"/>
              <a:buChar char=""/>
              <a:tabLst>
                <a:tab pos="228600" algn="l"/>
                <a:tab pos="215900" algn="l"/>
              </a:tabLst>
            </a:pPr>
            <a:r>
              <a:rPr lang="en-US" sz="1200" dirty="0" err="1">
                <a:latin typeface="Times" pitchFamily="2" charset="0"/>
              </a:rPr>
              <a:t>În</a:t>
            </a:r>
            <a:r>
              <a:rPr lang="en-US" sz="1200" dirty="0">
                <a:latin typeface="Times" pitchFamily="2" charset="0"/>
              </a:rPr>
              <a:t> </a:t>
            </a:r>
            <a:r>
              <a:rPr lang="en-US" sz="1200" dirty="0" err="1">
                <a:latin typeface="Times" pitchFamily="2" charset="0"/>
              </a:rPr>
              <a:t>schimb</a:t>
            </a:r>
            <a:r>
              <a:rPr lang="en-US" sz="1200" dirty="0">
                <a:latin typeface="Times" pitchFamily="2" charset="0"/>
              </a:rPr>
              <a:t>, </a:t>
            </a:r>
            <a:r>
              <a:rPr lang="en-US" sz="1200" dirty="0" err="1">
                <a:latin typeface="Times" pitchFamily="2" charset="0"/>
              </a:rPr>
              <a:t>Guvernul</a:t>
            </a:r>
            <a:r>
              <a:rPr lang="en-US" sz="1200" dirty="0">
                <a:latin typeface="Times" pitchFamily="2" charset="0"/>
              </a:rPr>
              <a:t> a </a:t>
            </a:r>
            <a:r>
              <a:rPr lang="en-US" sz="1200" dirty="0" err="1">
                <a:latin typeface="Times" pitchFamily="2" charset="0"/>
              </a:rPr>
              <a:t>susținut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aceste</a:t>
            </a:r>
            <a:r>
              <a:rPr lang="en-US" sz="1200" dirty="0">
                <a:latin typeface="Times" pitchFamily="2" charset="0"/>
              </a:rPr>
              <a:t> </a:t>
            </a:r>
            <a:r>
              <a:rPr lang="en-US" sz="1200" dirty="0" err="1">
                <a:latin typeface="Times" pitchFamily="2" charset="0"/>
              </a:rPr>
              <a:t>măsuri</a:t>
            </a:r>
            <a:r>
              <a:rPr lang="en-US" sz="1200" dirty="0">
                <a:latin typeface="Times" pitchFamily="2" charset="0"/>
              </a:rPr>
              <a:t> au </a:t>
            </a:r>
            <a:r>
              <a:rPr lang="en-US" sz="1200" dirty="0" err="1">
                <a:latin typeface="Times" pitchFamily="2" charset="0"/>
              </a:rPr>
              <a:t>fost</a:t>
            </a:r>
            <a:r>
              <a:rPr lang="en-US" sz="1200" dirty="0">
                <a:latin typeface="Times" pitchFamily="2" charset="0"/>
              </a:rPr>
              <a:t> </a:t>
            </a:r>
            <a:r>
              <a:rPr lang="en-US" sz="1200" dirty="0" err="1">
                <a:latin typeface="Times" pitchFamily="2" charset="0"/>
              </a:rPr>
              <a:t>justificate</a:t>
            </a:r>
            <a:r>
              <a:rPr lang="en-US" sz="1200" dirty="0">
                <a:latin typeface="Times" pitchFamily="2" charset="0"/>
              </a:rPr>
              <a:t> din </a:t>
            </a:r>
            <a:r>
              <a:rPr lang="en-US" sz="1200" dirty="0" err="1">
                <a:latin typeface="Times" pitchFamily="2" charset="0"/>
              </a:rPr>
              <a:t>cauza</a:t>
            </a:r>
            <a:r>
              <a:rPr lang="en-US" sz="1200" dirty="0">
                <a:latin typeface="Times" pitchFamily="2" charset="0"/>
              </a:rPr>
              <a:t> </a:t>
            </a:r>
            <a:r>
              <a:rPr lang="en-US" sz="1200" dirty="0" err="1">
                <a:latin typeface="Times" pitchFamily="2" charset="0"/>
              </a:rPr>
              <a:t>riscului</a:t>
            </a:r>
            <a:r>
              <a:rPr lang="en-US" sz="1200" dirty="0">
                <a:latin typeface="Times" pitchFamily="2" charset="0"/>
              </a:rPr>
              <a:t> de auto-</a:t>
            </a:r>
            <a:r>
              <a:rPr lang="en-US" sz="1200" dirty="0" err="1">
                <a:latin typeface="Times" pitchFamily="2" charset="0"/>
              </a:rPr>
              <a:t>vătămare</a:t>
            </a:r>
            <a:r>
              <a:rPr lang="en-US" sz="1200" dirty="0">
                <a:latin typeface="Times" pitchFamily="2" charset="0"/>
              </a:rPr>
              <a:t> </a:t>
            </a:r>
            <a:r>
              <a:rPr lang="en-US" sz="1200" dirty="0" err="1">
                <a:latin typeface="Times" pitchFamily="2" charset="0"/>
              </a:rPr>
              <a:t>sau</a:t>
            </a:r>
            <a:r>
              <a:rPr lang="en-US" sz="1200" dirty="0">
                <a:latin typeface="Times" pitchFamily="2" charset="0"/>
              </a:rPr>
              <a:t> de </a:t>
            </a:r>
            <a:r>
              <a:rPr lang="en-US" sz="1200" dirty="0" err="1">
                <a:latin typeface="Times" pitchFamily="2" charset="0"/>
              </a:rPr>
              <a:t>violență</a:t>
            </a:r>
            <a:r>
              <a:rPr lang="en-US" sz="1200" dirty="0">
                <a:latin typeface="Times" pitchFamily="2" charset="0"/>
              </a:rPr>
              <a:t> </a:t>
            </a:r>
            <a:r>
              <a:rPr lang="en-US" sz="1200" dirty="0" err="1">
                <a:latin typeface="Times" pitchFamily="2" charset="0"/>
              </a:rPr>
              <a:t>asupra</a:t>
            </a:r>
            <a:r>
              <a:rPr lang="en-US" sz="1200" dirty="0">
                <a:latin typeface="Times" pitchFamily="2" charset="0"/>
              </a:rPr>
              <a:t> </a:t>
            </a:r>
            <a:r>
              <a:rPr lang="en-US" sz="1200" dirty="0" err="1">
                <a:latin typeface="Times" pitchFamily="2" charset="0"/>
              </a:rPr>
              <a:t>altora</a:t>
            </a:r>
            <a:r>
              <a:rPr lang="en-US" sz="1200" dirty="0">
                <a:latin typeface="Times" pitchFamily="2" charset="0"/>
              </a:rPr>
              <a:t>, </a:t>
            </a:r>
            <a:r>
              <a:rPr lang="en-US" sz="1200" dirty="0" err="1">
                <a:latin typeface="Times" pitchFamily="2" charset="0"/>
              </a:rPr>
              <a:t>având</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vedere</a:t>
            </a:r>
            <a:r>
              <a:rPr lang="en-US" sz="1200" dirty="0">
                <a:latin typeface="Times" pitchFamily="2" charset="0"/>
              </a:rPr>
              <a:t> </a:t>
            </a:r>
            <a:r>
              <a:rPr lang="en-US" sz="1200" dirty="0" err="1">
                <a:latin typeface="Times" pitchFamily="2" charset="0"/>
              </a:rPr>
              <a:t>istoricul</a:t>
            </a:r>
            <a:r>
              <a:rPr lang="en-US" sz="1200" dirty="0">
                <a:latin typeface="Times" pitchFamily="2" charset="0"/>
              </a:rPr>
              <a:t> </a:t>
            </a:r>
            <a:r>
              <a:rPr lang="en-US" sz="1200" dirty="0" err="1">
                <a:latin typeface="Times" pitchFamily="2" charset="0"/>
              </a:rPr>
              <a:t>său</a:t>
            </a:r>
            <a:r>
              <a:rPr lang="en-US" sz="1200" dirty="0">
                <a:latin typeface="Times" pitchFamily="2" charset="0"/>
              </a:rPr>
              <a:t> </a:t>
            </a:r>
            <a:r>
              <a:rPr lang="en-US" sz="1200" dirty="0" err="1">
                <a:latin typeface="Times" pitchFamily="2" charset="0"/>
              </a:rPr>
              <a:t>psihiatric</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comportamentul</a:t>
            </a:r>
            <a:r>
              <a:rPr lang="en-US" sz="1200" dirty="0">
                <a:latin typeface="Times" pitchFamily="2" charset="0"/>
              </a:rPr>
              <a:t> violent </a:t>
            </a:r>
            <a:r>
              <a:rPr lang="en-US" sz="1200" dirty="0" err="1">
                <a:latin typeface="Times" pitchFamily="2" charset="0"/>
              </a:rPr>
              <a:t>manifestat</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timpul</a:t>
            </a:r>
            <a:r>
              <a:rPr lang="en-US" sz="1200" dirty="0">
                <a:latin typeface="Times" pitchFamily="2" charset="0"/>
              </a:rPr>
              <a:t> </a:t>
            </a:r>
            <a:r>
              <a:rPr lang="en-US" sz="1200" dirty="0" err="1">
                <a:latin typeface="Times" pitchFamily="2" charset="0"/>
              </a:rPr>
              <a:t>unei</a:t>
            </a:r>
            <a:r>
              <a:rPr lang="en-US" sz="1200" dirty="0">
                <a:latin typeface="Times" pitchFamily="2" charset="0"/>
              </a:rPr>
              <a:t> </a:t>
            </a:r>
            <a:r>
              <a:rPr lang="en-US" sz="1200" dirty="0" err="1">
                <a:latin typeface="Times" pitchFamily="2" charset="0"/>
              </a:rPr>
              <a:t>întâlniri</a:t>
            </a:r>
            <a:r>
              <a:rPr lang="en-US" sz="1200" dirty="0">
                <a:latin typeface="Times" pitchFamily="2" charset="0"/>
              </a:rPr>
              <a:t> cu </a:t>
            </a:r>
            <a:r>
              <a:rPr lang="en-US" sz="1200" dirty="0" err="1">
                <a:latin typeface="Times" pitchFamily="2" charset="0"/>
              </a:rPr>
              <a:t>părinții</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medicii</a:t>
            </a:r>
            <a:r>
              <a:rPr lang="en-US" sz="1200" dirty="0">
                <a:latin typeface="Times" pitchFamily="2" charset="0"/>
              </a:rPr>
              <a:t>. </a:t>
            </a:r>
            <a:r>
              <a:rPr lang="en-US" sz="1200" dirty="0" err="1">
                <a:latin typeface="Times" pitchFamily="2" charset="0"/>
              </a:rPr>
              <a:t>Guvernul</a:t>
            </a:r>
            <a:r>
              <a:rPr lang="en-US" sz="1200" dirty="0">
                <a:latin typeface="Times" pitchFamily="2" charset="0"/>
              </a:rPr>
              <a:t> a </a:t>
            </a:r>
            <a:r>
              <a:rPr lang="en-US" sz="1200" dirty="0" err="1">
                <a:latin typeface="Times" pitchFamily="2" charset="0"/>
              </a:rPr>
              <a:t>subliniat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reținerea</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revizuită</a:t>
            </a:r>
            <a:r>
              <a:rPr lang="en-US" sz="1200" dirty="0">
                <a:latin typeface="Times" pitchFamily="2" charset="0"/>
              </a:rPr>
              <a:t> </a:t>
            </a:r>
            <a:r>
              <a:rPr lang="en-US" sz="1200" dirty="0" err="1">
                <a:latin typeface="Times" pitchFamily="2" charset="0"/>
              </a:rPr>
              <a:t>zilnic</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aplicată</a:t>
            </a:r>
            <a:r>
              <a:rPr lang="en-US" sz="1200" dirty="0">
                <a:latin typeface="Times" pitchFamily="2" charset="0"/>
              </a:rPr>
              <a:t> gradual, </a:t>
            </a:r>
            <a:r>
              <a:rPr lang="en-US" sz="1200" dirty="0" err="1">
                <a:latin typeface="Times" pitchFamily="2" charset="0"/>
              </a:rPr>
              <a:t>iar</a:t>
            </a:r>
            <a:r>
              <a:rPr lang="en-US" sz="1200" dirty="0">
                <a:latin typeface="Times" pitchFamily="2" charset="0"/>
              </a:rPr>
              <a:t> </a:t>
            </a:r>
            <a:r>
              <a:rPr lang="en-US" sz="1200" dirty="0" err="1">
                <a:latin typeface="Times" pitchFamily="2" charset="0"/>
              </a:rPr>
              <a:t>măsurile</a:t>
            </a:r>
            <a:r>
              <a:rPr lang="en-US" sz="1200" dirty="0">
                <a:latin typeface="Times" pitchFamily="2" charset="0"/>
              </a:rPr>
              <a:t> </a:t>
            </a:r>
            <a:r>
              <a:rPr lang="en-US" sz="1200" dirty="0" err="1">
                <a:latin typeface="Times" pitchFamily="2" charset="0"/>
              </a:rPr>
              <a:t>respectau</a:t>
            </a:r>
            <a:r>
              <a:rPr lang="en-US" sz="1200" dirty="0">
                <a:latin typeface="Times" pitchFamily="2" charset="0"/>
              </a:rPr>
              <a:t> </a:t>
            </a:r>
            <a:r>
              <a:rPr lang="en-US" sz="1200" dirty="0" err="1">
                <a:latin typeface="Times" pitchFamily="2" charset="0"/>
              </a:rPr>
              <a:t>protocolul</a:t>
            </a:r>
            <a:r>
              <a:rPr lang="en-US" sz="1200" dirty="0">
                <a:latin typeface="Times" pitchFamily="2" charset="0"/>
              </a:rPr>
              <a:t> </a:t>
            </a:r>
            <a:r>
              <a:rPr lang="en-US" sz="1200" dirty="0" err="1">
                <a:latin typeface="Times" pitchFamily="2" charset="0"/>
              </a:rPr>
              <a:t>spitalului</a:t>
            </a:r>
            <a:r>
              <a:rPr lang="en-US" sz="1200" dirty="0">
                <a:latin typeface="Times" pitchFamily="2" charset="0"/>
              </a:rPr>
              <a:t>, </a:t>
            </a:r>
            <a:r>
              <a:rPr lang="en-US" sz="1200" dirty="0" err="1">
                <a:latin typeface="Times" pitchFamily="2" charset="0"/>
              </a:rPr>
              <a:t>fără</a:t>
            </a:r>
            <a:r>
              <a:rPr lang="en-US" sz="1200" dirty="0">
                <a:latin typeface="Times" pitchFamily="2" charset="0"/>
              </a:rPr>
              <a:t> a fi motivate de </a:t>
            </a:r>
            <a:r>
              <a:rPr lang="en-US" sz="1200" dirty="0" err="1">
                <a:latin typeface="Times" pitchFamily="2" charset="0"/>
              </a:rPr>
              <a:t>scopuri</a:t>
            </a:r>
            <a:r>
              <a:rPr lang="en-US" sz="1200" dirty="0">
                <a:latin typeface="Times" pitchFamily="2" charset="0"/>
              </a:rPr>
              <a:t> punitive.</a:t>
            </a:r>
          </a:p>
          <a:p>
            <a:pPr marL="342900" lvl="0" indent="-342900" algn="just">
              <a:spcAft>
                <a:spcPts val="1200"/>
              </a:spcAft>
              <a:buFont typeface="Arial" panose="020B0604020202020204" pitchFamily="34" charset="0"/>
              <a:buChar char=""/>
              <a:tabLst>
                <a:tab pos="228600" algn="l"/>
                <a:tab pos="215900" algn="l"/>
              </a:tabLst>
            </a:pPr>
            <a:r>
              <a:rPr lang="en-US" sz="1200" dirty="0" err="1">
                <a:latin typeface="Times" pitchFamily="2" charset="0"/>
              </a:rPr>
              <a:t>Intervenienții</a:t>
            </a:r>
            <a:r>
              <a:rPr lang="en-US" sz="1200" dirty="0">
                <a:latin typeface="Times" pitchFamily="2" charset="0"/>
              </a:rPr>
              <a:t> </a:t>
            </a:r>
            <a:r>
              <a:rPr lang="en-US" sz="1200" dirty="0" err="1">
                <a:latin typeface="Times" pitchFamily="2" charset="0"/>
              </a:rPr>
              <a:t>terți</a:t>
            </a:r>
            <a:r>
              <a:rPr lang="en-US" sz="1200" dirty="0">
                <a:latin typeface="Times" pitchFamily="2" charset="0"/>
              </a:rPr>
              <a:t> au pus </a:t>
            </a:r>
            <a:r>
              <a:rPr lang="en-US" sz="1200" dirty="0" err="1">
                <a:latin typeface="Times" pitchFamily="2" charset="0"/>
              </a:rPr>
              <a:t>accentul</a:t>
            </a:r>
            <a:r>
              <a:rPr lang="en-US" sz="1200" dirty="0">
                <a:latin typeface="Times" pitchFamily="2" charset="0"/>
              </a:rPr>
              <a:t> pe </a:t>
            </a:r>
            <a:r>
              <a:rPr lang="en-US" sz="1200" dirty="0" err="1">
                <a:latin typeface="Times" pitchFamily="2" charset="0"/>
              </a:rPr>
              <a:t>necesitatea</a:t>
            </a:r>
            <a:r>
              <a:rPr lang="en-US" sz="1200" dirty="0">
                <a:latin typeface="Times" pitchFamily="2" charset="0"/>
              </a:rPr>
              <a:t> </a:t>
            </a:r>
            <a:r>
              <a:rPr lang="en-US" sz="1200" dirty="0" err="1">
                <a:latin typeface="Times" pitchFamily="2" charset="0"/>
              </a:rPr>
              <a:t>reglementării</a:t>
            </a:r>
            <a:r>
              <a:rPr lang="en-US" sz="1200" dirty="0">
                <a:latin typeface="Times" pitchFamily="2" charset="0"/>
              </a:rPr>
              <a:t> </a:t>
            </a:r>
            <a:r>
              <a:rPr lang="en-US" sz="1200" dirty="0" err="1">
                <a:latin typeface="Times" pitchFamily="2" charset="0"/>
              </a:rPr>
              <a:t>stricte</a:t>
            </a:r>
            <a:r>
              <a:rPr lang="en-US" sz="1200" dirty="0">
                <a:latin typeface="Times" pitchFamily="2" charset="0"/>
              </a:rPr>
              <a:t> a </a:t>
            </a:r>
            <a:r>
              <a:rPr lang="en-US" sz="1200" dirty="0" err="1">
                <a:latin typeface="Times" pitchFamily="2" charset="0"/>
              </a:rPr>
              <a:t>reținerii</a:t>
            </a:r>
            <a:r>
              <a:rPr lang="en-US" sz="1200" dirty="0">
                <a:latin typeface="Times" pitchFamily="2" charset="0"/>
              </a:rPr>
              <a:t> </a:t>
            </a:r>
            <a:r>
              <a:rPr lang="en-US" sz="1200" dirty="0" err="1">
                <a:latin typeface="Times" pitchFamily="2" charset="0"/>
              </a:rPr>
              <a:t>mecanice</a:t>
            </a:r>
            <a:r>
              <a:rPr lang="en-US" sz="1200" dirty="0">
                <a:latin typeface="Times" pitchFamily="2" charset="0"/>
              </a:rPr>
              <a:t>, </a:t>
            </a:r>
            <a:r>
              <a:rPr lang="en-US" sz="1200" dirty="0" err="1">
                <a:latin typeface="Times" pitchFamily="2" charset="0"/>
              </a:rPr>
              <a:t>subliniind</a:t>
            </a:r>
            <a:r>
              <a:rPr lang="en-US" sz="1200" dirty="0">
                <a:latin typeface="Times" pitchFamily="2" charset="0"/>
              </a:rPr>
              <a:t> </a:t>
            </a:r>
            <a:r>
              <a:rPr lang="en-US" sz="1200" dirty="0" err="1">
                <a:latin typeface="Times" pitchFamily="2" charset="0"/>
              </a:rPr>
              <a:t>riscurile</a:t>
            </a:r>
            <a:r>
              <a:rPr lang="en-US" sz="1200" dirty="0">
                <a:latin typeface="Times" pitchFamily="2" charset="0"/>
              </a:rPr>
              <a:t> </a:t>
            </a:r>
            <a:r>
              <a:rPr lang="en-US" sz="1200" dirty="0" err="1">
                <a:latin typeface="Times" pitchFamily="2" charset="0"/>
              </a:rPr>
              <a:t>asociate</a:t>
            </a:r>
            <a:r>
              <a:rPr lang="en-US" sz="1200" dirty="0">
                <a:latin typeface="Times" pitchFamily="2" charset="0"/>
              </a:rPr>
              <a:t> cu </a:t>
            </a:r>
            <a:r>
              <a:rPr lang="en-US" sz="1200" dirty="0" err="1">
                <a:latin typeface="Times" pitchFamily="2" charset="0"/>
              </a:rPr>
              <a:t>utilizarea</a:t>
            </a:r>
            <a:r>
              <a:rPr lang="en-US" sz="1200" dirty="0">
                <a:latin typeface="Times" pitchFamily="2" charset="0"/>
              </a:rPr>
              <a:t> </a:t>
            </a:r>
            <a:r>
              <a:rPr lang="en-US" sz="1200" dirty="0" err="1">
                <a:latin typeface="Times" pitchFamily="2" charset="0"/>
              </a:rPr>
              <a:t>acesteia</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susținând</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astfel</a:t>
            </a:r>
            <a:r>
              <a:rPr lang="en-US" sz="1200" dirty="0">
                <a:latin typeface="Times" pitchFamily="2" charset="0"/>
              </a:rPr>
              <a:t> de </a:t>
            </a:r>
            <a:r>
              <a:rPr lang="en-US" sz="1200" dirty="0" err="1">
                <a:latin typeface="Times" pitchFamily="2" charset="0"/>
              </a:rPr>
              <a:t>măsuri</a:t>
            </a:r>
            <a:r>
              <a:rPr lang="en-US" sz="1200" dirty="0">
                <a:latin typeface="Times" pitchFamily="2" charset="0"/>
              </a:rPr>
              <a:t> </a:t>
            </a:r>
            <a:r>
              <a:rPr lang="en-US" sz="1200" dirty="0" err="1">
                <a:latin typeface="Times" pitchFamily="2" charset="0"/>
              </a:rPr>
              <a:t>ar</a:t>
            </a:r>
            <a:r>
              <a:rPr lang="en-US" sz="1200" dirty="0">
                <a:latin typeface="Times" pitchFamily="2" charset="0"/>
              </a:rPr>
              <a:t> </a:t>
            </a:r>
            <a:r>
              <a:rPr lang="en-US" sz="1200" dirty="0" err="1">
                <a:latin typeface="Times" pitchFamily="2" charset="0"/>
              </a:rPr>
              <a:t>trebui</a:t>
            </a:r>
            <a:r>
              <a:rPr lang="en-US" sz="1200" dirty="0">
                <a:latin typeface="Times" pitchFamily="2" charset="0"/>
              </a:rPr>
              <a:t> </a:t>
            </a:r>
            <a:r>
              <a:rPr lang="en-US" sz="1200" dirty="0" err="1">
                <a:latin typeface="Times" pitchFamily="2" charset="0"/>
              </a:rPr>
              <a:t>aplicate</a:t>
            </a:r>
            <a:r>
              <a:rPr lang="en-US" sz="1200" dirty="0">
                <a:latin typeface="Times" pitchFamily="2" charset="0"/>
              </a:rPr>
              <a:t> </a:t>
            </a:r>
            <a:r>
              <a:rPr lang="en-US" sz="1200" dirty="0" err="1">
                <a:latin typeface="Times" pitchFamily="2" charset="0"/>
              </a:rPr>
              <a:t>doar</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cazuri</a:t>
            </a:r>
            <a:r>
              <a:rPr lang="en-US" sz="1200" dirty="0">
                <a:latin typeface="Times" pitchFamily="2" charset="0"/>
              </a:rPr>
              <a:t> </a:t>
            </a:r>
            <a:r>
              <a:rPr lang="en-US" sz="1200" dirty="0" err="1">
                <a:latin typeface="Times" pitchFamily="2" charset="0"/>
              </a:rPr>
              <a:t>excepționale</a:t>
            </a:r>
            <a:r>
              <a:rPr lang="en-US" sz="1200" dirty="0">
                <a:latin typeface="Times" pitchFamily="2" charset="0"/>
              </a:rPr>
              <a:t> de </a:t>
            </a:r>
            <a:r>
              <a:rPr lang="en-US" sz="1200" dirty="0" err="1">
                <a:latin typeface="Times" pitchFamily="2" charset="0"/>
              </a:rPr>
              <a:t>pericol</a:t>
            </a:r>
            <a:r>
              <a:rPr lang="en-US" sz="1200" dirty="0">
                <a:latin typeface="Times" pitchFamily="2" charset="0"/>
              </a:rPr>
              <a:t> </a:t>
            </a:r>
            <a:r>
              <a:rPr lang="en-US" sz="1200" dirty="0" err="1">
                <a:latin typeface="Times" pitchFamily="2" charset="0"/>
              </a:rPr>
              <a:t>iminent</a:t>
            </a:r>
            <a:r>
              <a:rPr lang="en-US" sz="1200" dirty="0">
                <a:latin typeface="Times" pitchFamily="2" charset="0"/>
              </a:rPr>
              <a:t>.</a:t>
            </a:r>
            <a:endParaRPr lang="x-none" sz="1200" dirty="0">
              <a:latin typeface="Times" pitchFamily="2" charset="0"/>
            </a:endParaRPr>
          </a:p>
        </p:txBody>
      </p:sp>
    </p:spTree>
    <p:extLst>
      <p:ext uri="{BB962C8B-B14F-4D97-AF65-F5344CB8AC3E}">
        <p14:creationId xmlns:p14="http://schemas.microsoft.com/office/powerpoint/2010/main" val="193499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BF536-9F3B-13BA-7A86-6AE2314F403A}"/>
              </a:ext>
            </a:extLst>
          </p:cNvPr>
          <p:cNvSpPr>
            <a:spLocks noGrp="1"/>
          </p:cNvSpPr>
          <p:nvPr>
            <p:ph type="title"/>
          </p:nvPr>
        </p:nvSpPr>
        <p:spPr>
          <a:xfrm>
            <a:off x="611512" y="0"/>
            <a:ext cx="4394441" cy="572700"/>
          </a:xfrm>
        </p:spPr>
        <p:txBody>
          <a:bodyPr/>
          <a:lstStyle/>
          <a:p>
            <a:r>
              <a:rPr lang="x-none" sz="2800" b="1" dirty="0">
                <a:latin typeface="Times" pitchFamily="2" charset="0"/>
              </a:rPr>
              <a:t>Aprecierea curții</a:t>
            </a:r>
          </a:p>
        </p:txBody>
      </p:sp>
      <p:sp>
        <p:nvSpPr>
          <p:cNvPr id="5" name="Subtitle 4">
            <a:extLst>
              <a:ext uri="{FF2B5EF4-FFF2-40B4-BE49-F238E27FC236}">
                <a16:creationId xmlns:a16="http://schemas.microsoft.com/office/drawing/2014/main" xmlns="" id="{A37494F1-4876-1CE0-9D1A-23024CEBD0A8}"/>
              </a:ext>
            </a:extLst>
          </p:cNvPr>
          <p:cNvSpPr>
            <a:spLocks noGrp="1"/>
          </p:cNvSpPr>
          <p:nvPr>
            <p:ph type="subTitle" idx="3"/>
          </p:nvPr>
        </p:nvSpPr>
        <p:spPr>
          <a:xfrm>
            <a:off x="77492" y="492534"/>
            <a:ext cx="8989016" cy="4257697"/>
          </a:xfrm>
        </p:spPr>
        <p:txBody>
          <a:bodyPr/>
          <a:lstStyle/>
          <a:p>
            <a:pPr marL="0" lvl="0" indent="0" algn="just">
              <a:spcAft>
                <a:spcPts val="1200"/>
              </a:spcAft>
              <a:tabLst>
                <a:tab pos="228600" algn="l"/>
                <a:tab pos="215900" algn="l"/>
              </a:tabLst>
            </a:pPr>
            <a:r>
              <a:rPr lang="en-US" sz="1200" b="1" dirty="0" err="1">
                <a:latin typeface="Times" pitchFamily="2" charset="0"/>
              </a:rPr>
              <a:t>Circumstanțele</a:t>
            </a:r>
            <a:r>
              <a:rPr lang="en-US" sz="1200" b="1" dirty="0">
                <a:latin typeface="Times" pitchFamily="2" charset="0"/>
              </a:rPr>
              <a:t> </a:t>
            </a:r>
            <a:r>
              <a:rPr lang="en-US" sz="1200" b="1" dirty="0" err="1">
                <a:latin typeface="Times" pitchFamily="2" charset="0"/>
              </a:rPr>
              <a:t>juridice</a:t>
            </a:r>
            <a:r>
              <a:rPr lang="en-US" sz="1200" b="1" dirty="0">
                <a:latin typeface="Times" pitchFamily="2" charset="0"/>
              </a:rPr>
              <a:t> ale </a:t>
            </a:r>
            <a:r>
              <a:rPr lang="en-US" sz="1200" b="1" dirty="0" err="1">
                <a:latin typeface="Times" pitchFamily="2" charset="0"/>
              </a:rPr>
              <a:t>hotărârii</a:t>
            </a:r>
            <a:r>
              <a:rPr lang="en-US" sz="1200" b="1" dirty="0">
                <a:latin typeface="Times" pitchFamily="2" charset="0"/>
              </a:rPr>
              <a:t> </a:t>
            </a:r>
            <a:r>
              <a:rPr lang="en-US" sz="1200" b="1" dirty="0" err="1">
                <a:latin typeface="Times" pitchFamily="2" charset="0"/>
              </a:rPr>
              <a:t>constau</a:t>
            </a:r>
            <a:r>
              <a:rPr lang="en-US" sz="1200" b="1" dirty="0">
                <a:latin typeface="Times" pitchFamily="2" charset="0"/>
              </a:rPr>
              <a:t> </a:t>
            </a:r>
            <a:r>
              <a:rPr lang="en-US" sz="1200" b="1" dirty="0" err="1">
                <a:latin typeface="Times" pitchFamily="2" charset="0"/>
              </a:rPr>
              <a:t>în</a:t>
            </a:r>
            <a:r>
              <a:rPr lang="en-US" sz="1200" b="1" dirty="0">
                <a:latin typeface="Times" pitchFamily="2" charset="0"/>
              </a:rPr>
              <a:t> </a:t>
            </a:r>
            <a:r>
              <a:rPr lang="en-US" sz="1200" b="1" dirty="0" err="1">
                <a:latin typeface="Times" pitchFamily="2" charset="0"/>
              </a:rPr>
              <a:t>următoarele</a:t>
            </a:r>
            <a:r>
              <a:rPr lang="en-US" sz="1200" b="1" dirty="0">
                <a:latin typeface="Times" pitchFamily="2" charset="0"/>
              </a:rPr>
              <a:t> </a:t>
            </a:r>
            <a:r>
              <a:rPr lang="en-US" sz="1200" b="1" dirty="0" err="1">
                <a:latin typeface="Times" pitchFamily="2" charset="0"/>
              </a:rPr>
              <a:t>aspecte-cheie</a:t>
            </a:r>
            <a:r>
              <a:rPr lang="en-US" sz="1200" b="1" dirty="0">
                <a:latin typeface="Times" pitchFamily="2" charset="0"/>
              </a:rPr>
              <a:t>:</a:t>
            </a:r>
          </a:p>
          <a:p>
            <a:pPr marL="342900" lvl="0" indent="-342900" algn="just">
              <a:spcAft>
                <a:spcPts val="1200"/>
              </a:spcAft>
              <a:buFont typeface="Arial" panose="020B0604020202020204" pitchFamily="34" charset="0"/>
              <a:buChar char=""/>
              <a:tabLst>
                <a:tab pos="228600" algn="l"/>
                <a:tab pos="215900" algn="l"/>
              </a:tabLst>
            </a:pPr>
            <a:r>
              <a:rPr lang="en-US" sz="1200" dirty="0">
                <a:latin typeface="Times" pitchFamily="2" charset="0"/>
              </a:rPr>
              <a:t>1. Principii </a:t>
            </a:r>
            <a:r>
              <a:rPr lang="en-US" sz="1200" dirty="0" err="1">
                <a:latin typeface="Times" pitchFamily="2" charset="0"/>
              </a:rPr>
              <a:t>generale</a:t>
            </a:r>
            <a:r>
              <a:rPr lang="en-US" sz="1200" dirty="0">
                <a:latin typeface="Times" pitchFamily="2" charset="0"/>
              </a:rPr>
              <a:t>: </a:t>
            </a:r>
            <a:r>
              <a:rPr lang="en-US" sz="1200" dirty="0" err="1">
                <a:latin typeface="Times" pitchFamily="2" charset="0"/>
              </a:rPr>
              <a:t>Curtea</a:t>
            </a:r>
            <a:r>
              <a:rPr lang="en-US" sz="1200" dirty="0">
                <a:latin typeface="Times" pitchFamily="2" charset="0"/>
              </a:rPr>
              <a:t> </a:t>
            </a:r>
            <a:r>
              <a:rPr lang="en-US" sz="1200" dirty="0" err="1">
                <a:latin typeface="Times" pitchFamily="2" charset="0"/>
              </a:rPr>
              <a:t>subliniază</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folosirea</a:t>
            </a:r>
            <a:r>
              <a:rPr lang="en-US" sz="1200" dirty="0">
                <a:latin typeface="Times" pitchFamily="2" charset="0"/>
              </a:rPr>
              <a:t> </a:t>
            </a:r>
            <a:r>
              <a:rPr lang="en-US" sz="1200" dirty="0" err="1">
                <a:latin typeface="Times" pitchFamily="2" charset="0"/>
              </a:rPr>
              <a:t>forței</a:t>
            </a:r>
            <a:r>
              <a:rPr lang="en-US" sz="1200" dirty="0">
                <a:latin typeface="Times" pitchFamily="2" charset="0"/>
              </a:rPr>
              <a:t> </a:t>
            </a:r>
            <a:r>
              <a:rPr lang="en-US" sz="1200" dirty="0" err="1">
                <a:latin typeface="Times" pitchFamily="2" charset="0"/>
              </a:rPr>
              <a:t>fizice</a:t>
            </a:r>
            <a:r>
              <a:rPr lang="en-US" sz="1200" dirty="0">
                <a:latin typeface="Times" pitchFamily="2" charset="0"/>
              </a:rPr>
              <a:t> </a:t>
            </a:r>
            <a:r>
              <a:rPr lang="en-US" sz="1200" dirty="0" err="1">
                <a:latin typeface="Times" pitchFamily="2" charset="0"/>
              </a:rPr>
              <a:t>față</a:t>
            </a:r>
            <a:r>
              <a:rPr lang="en-US" sz="1200" dirty="0">
                <a:latin typeface="Times" pitchFamily="2" charset="0"/>
              </a:rPr>
              <a:t> de </a:t>
            </a:r>
            <a:r>
              <a:rPr lang="en-US" sz="1200" dirty="0" err="1">
                <a:latin typeface="Times" pitchFamily="2" charset="0"/>
              </a:rPr>
              <a:t>persoanele</a:t>
            </a:r>
            <a:r>
              <a:rPr lang="en-US" sz="1200" dirty="0">
                <a:latin typeface="Times" pitchFamily="2" charset="0"/>
              </a:rPr>
              <a:t> private de libertate </a:t>
            </a:r>
            <a:r>
              <a:rPr lang="en-US" sz="1200" dirty="0" err="1">
                <a:latin typeface="Times" pitchFamily="2" charset="0"/>
              </a:rPr>
              <a:t>poate</a:t>
            </a:r>
            <a:r>
              <a:rPr lang="en-US" sz="1200" dirty="0">
                <a:latin typeface="Times" pitchFamily="2" charset="0"/>
              </a:rPr>
              <a:t> </a:t>
            </a:r>
            <a:r>
              <a:rPr lang="en-US" sz="1200" dirty="0" err="1">
                <a:latin typeface="Times" pitchFamily="2" charset="0"/>
              </a:rPr>
              <a:t>încălca</a:t>
            </a:r>
            <a:r>
              <a:rPr lang="en-US" sz="1200" dirty="0">
                <a:latin typeface="Times" pitchFamily="2" charset="0"/>
              </a:rPr>
              <a:t> </a:t>
            </a:r>
            <a:r>
              <a:rPr lang="en-US" sz="1200" dirty="0" err="1">
                <a:latin typeface="Times" pitchFamily="2" charset="0"/>
              </a:rPr>
              <a:t>demnitatea</a:t>
            </a:r>
            <a:r>
              <a:rPr lang="en-US" sz="1200" dirty="0">
                <a:latin typeface="Times" pitchFamily="2" charset="0"/>
              </a:rPr>
              <a:t> </a:t>
            </a:r>
            <a:r>
              <a:rPr lang="en-US" sz="1200" dirty="0" err="1">
                <a:latin typeface="Times" pitchFamily="2" charset="0"/>
              </a:rPr>
              <a:t>umană</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dreptul</a:t>
            </a:r>
            <a:r>
              <a:rPr lang="en-US" sz="1200" dirty="0">
                <a:latin typeface="Times" pitchFamily="2" charset="0"/>
              </a:rPr>
              <a:t> </a:t>
            </a:r>
            <a:r>
              <a:rPr lang="en-US" sz="1200" dirty="0" err="1">
                <a:latin typeface="Times" pitchFamily="2" charset="0"/>
              </a:rPr>
              <a:t>garantat</a:t>
            </a:r>
            <a:r>
              <a:rPr lang="en-US" sz="1200" dirty="0">
                <a:latin typeface="Times" pitchFamily="2" charset="0"/>
              </a:rPr>
              <a:t> de </a:t>
            </a:r>
            <a:r>
              <a:rPr lang="en-US" sz="1200" dirty="0" err="1">
                <a:latin typeface="Times" pitchFamily="2" charset="0"/>
              </a:rPr>
              <a:t>Articolul</a:t>
            </a:r>
            <a:r>
              <a:rPr lang="en-US" sz="1200" dirty="0">
                <a:latin typeface="Times" pitchFamily="2" charset="0"/>
              </a:rPr>
              <a:t> 3 al </a:t>
            </a:r>
            <a:r>
              <a:rPr lang="en-US" sz="1200" dirty="0" err="1">
                <a:latin typeface="Times" pitchFamily="2" charset="0"/>
              </a:rPr>
              <a:t>Convenției</a:t>
            </a:r>
            <a:r>
              <a:rPr lang="en-US" sz="1200" dirty="0">
                <a:latin typeface="Times" pitchFamily="2" charset="0"/>
              </a:rPr>
              <a:t> </a:t>
            </a:r>
            <a:r>
              <a:rPr lang="en-US" sz="1200" dirty="0" err="1">
                <a:latin typeface="Times" pitchFamily="2" charset="0"/>
              </a:rPr>
              <a:t>Europene</a:t>
            </a:r>
            <a:r>
              <a:rPr lang="en-US" sz="1200" dirty="0">
                <a:latin typeface="Times" pitchFamily="2" charset="0"/>
              </a:rPr>
              <a:t> a </a:t>
            </a:r>
            <a:r>
              <a:rPr lang="en-US" sz="1200" dirty="0" err="1">
                <a:latin typeface="Times" pitchFamily="2" charset="0"/>
              </a:rPr>
              <a:t>Drepturilor</a:t>
            </a:r>
            <a:r>
              <a:rPr lang="en-US" sz="1200" dirty="0">
                <a:latin typeface="Times" pitchFamily="2" charset="0"/>
              </a:rPr>
              <a:t> </a:t>
            </a:r>
            <a:r>
              <a:rPr lang="en-US" sz="1200" dirty="0" err="1">
                <a:latin typeface="Times" pitchFamily="2" charset="0"/>
              </a:rPr>
              <a:t>Omului</a:t>
            </a:r>
            <a:r>
              <a:rPr lang="en-US" sz="1200" dirty="0">
                <a:latin typeface="Times" pitchFamily="2" charset="0"/>
              </a:rPr>
              <a:t> (CEDO). </a:t>
            </a:r>
            <a:r>
              <a:rPr lang="en-US" sz="1200" dirty="0" err="1">
                <a:latin typeface="Times" pitchFamily="2" charset="0"/>
              </a:rPr>
              <a:t>Persoanele</a:t>
            </a:r>
            <a:r>
              <a:rPr lang="en-US" sz="1200" dirty="0">
                <a:latin typeface="Times" pitchFamily="2" charset="0"/>
              </a:rPr>
              <a:t> cu </a:t>
            </a:r>
            <a:r>
              <a:rPr lang="en-US" sz="1200" dirty="0" err="1">
                <a:latin typeface="Times" pitchFamily="2" charset="0"/>
              </a:rPr>
              <a:t>afecțiuni</a:t>
            </a:r>
            <a:r>
              <a:rPr lang="en-US" sz="1200" dirty="0">
                <a:latin typeface="Times" pitchFamily="2" charset="0"/>
              </a:rPr>
              <a:t> </a:t>
            </a:r>
            <a:r>
              <a:rPr lang="en-US" sz="1200" dirty="0" err="1">
                <a:latin typeface="Times" pitchFamily="2" charset="0"/>
              </a:rPr>
              <a:t>psihice</a:t>
            </a:r>
            <a:r>
              <a:rPr lang="en-US" sz="1200" dirty="0">
                <a:latin typeface="Times" pitchFamily="2" charset="0"/>
              </a:rPr>
              <a:t> </a:t>
            </a:r>
            <a:r>
              <a:rPr lang="en-US" sz="1200" dirty="0" err="1">
                <a:latin typeface="Times" pitchFamily="2" charset="0"/>
              </a:rPr>
              <a:t>prezintă</a:t>
            </a:r>
            <a:r>
              <a:rPr lang="en-US" sz="1200" dirty="0">
                <a:latin typeface="Times" pitchFamily="2" charset="0"/>
              </a:rPr>
              <a:t> o </a:t>
            </a:r>
            <a:r>
              <a:rPr lang="en-US" sz="1200" dirty="0" err="1">
                <a:latin typeface="Times" pitchFamily="2" charset="0"/>
              </a:rPr>
              <a:t>vulnerabilitate</a:t>
            </a:r>
            <a:r>
              <a:rPr lang="en-US" sz="1200" dirty="0">
                <a:latin typeface="Times" pitchFamily="2" charset="0"/>
              </a:rPr>
              <a:t> </a:t>
            </a:r>
            <a:r>
              <a:rPr lang="en-US" sz="1200" dirty="0" err="1">
                <a:latin typeface="Times" pitchFamily="2" charset="0"/>
              </a:rPr>
              <a:t>specială</a:t>
            </a:r>
            <a:r>
              <a:rPr lang="en-US" sz="1200" dirty="0">
                <a:latin typeface="Times" pitchFamily="2" charset="0"/>
              </a:rPr>
              <a:t>, </a:t>
            </a:r>
            <a:r>
              <a:rPr lang="en-US" sz="1200" dirty="0" err="1">
                <a:latin typeface="Times" pitchFamily="2" charset="0"/>
              </a:rPr>
              <a:t>ceea</a:t>
            </a:r>
            <a:r>
              <a:rPr lang="en-US" sz="1200" dirty="0">
                <a:latin typeface="Times" pitchFamily="2" charset="0"/>
              </a:rPr>
              <a:t> </a:t>
            </a:r>
            <a:r>
              <a:rPr lang="en-US" sz="1200" dirty="0" err="1">
                <a:latin typeface="Times" pitchFamily="2" charset="0"/>
              </a:rPr>
              <a:t>ce</a:t>
            </a:r>
            <a:r>
              <a:rPr lang="en-US" sz="1200" dirty="0">
                <a:latin typeface="Times" pitchFamily="2" charset="0"/>
              </a:rPr>
              <a:t> </a:t>
            </a:r>
            <a:r>
              <a:rPr lang="en-US" sz="1200" dirty="0" err="1">
                <a:latin typeface="Times" pitchFamily="2" charset="0"/>
              </a:rPr>
              <a:t>necesită</a:t>
            </a:r>
            <a:r>
              <a:rPr lang="en-US" sz="1200" dirty="0">
                <a:latin typeface="Times" pitchFamily="2" charset="0"/>
              </a:rPr>
              <a:t> o </a:t>
            </a:r>
            <a:r>
              <a:rPr lang="en-US" sz="1200" dirty="0" err="1">
                <a:latin typeface="Times" pitchFamily="2" charset="0"/>
              </a:rPr>
              <a:t>vigilență</a:t>
            </a:r>
            <a:r>
              <a:rPr lang="en-US" sz="1200" dirty="0">
                <a:latin typeface="Times" pitchFamily="2" charset="0"/>
              </a:rPr>
              <a:t> </a:t>
            </a:r>
            <a:r>
              <a:rPr lang="en-US" sz="1200" dirty="0" err="1">
                <a:latin typeface="Times" pitchFamily="2" charset="0"/>
              </a:rPr>
              <a:t>sporită</a:t>
            </a:r>
            <a:r>
              <a:rPr lang="en-US" sz="1200" dirty="0">
                <a:latin typeface="Times" pitchFamily="2" charset="0"/>
              </a:rPr>
              <a:t> din </a:t>
            </a:r>
            <a:r>
              <a:rPr lang="en-US" sz="1200" dirty="0" err="1">
                <a:latin typeface="Times" pitchFamily="2" charset="0"/>
              </a:rPr>
              <a:t>partea</a:t>
            </a:r>
            <a:r>
              <a:rPr lang="en-US" sz="1200" dirty="0">
                <a:latin typeface="Times" pitchFamily="2" charset="0"/>
              </a:rPr>
              <a:t> </a:t>
            </a:r>
            <a:r>
              <a:rPr lang="en-US" sz="1200" dirty="0" err="1">
                <a:latin typeface="Times" pitchFamily="2" charset="0"/>
              </a:rPr>
              <a:t>statului</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instituțiilor</a:t>
            </a:r>
            <a:r>
              <a:rPr lang="en-US" sz="1200" dirty="0">
                <a:latin typeface="Times" pitchFamily="2" charset="0"/>
              </a:rPr>
              <a:t> </a:t>
            </a:r>
            <a:r>
              <a:rPr lang="en-US" sz="1200" dirty="0" err="1">
                <a:latin typeface="Times" pitchFamily="2" charset="0"/>
              </a:rPr>
              <a:t>medicale</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gestionarea</a:t>
            </a:r>
            <a:r>
              <a:rPr lang="en-US" sz="1200" dirty="0">
                <a:latin typeface="Times" pitchFamily="2" charset="0"/>
              </a:rPr>
              <a:t> </a:t>
            </a:r>
            <a:r>
              <a:rPr lang="en-US" sz="1200" dirty="0" err="1">
                <a:latin typeface="Times" pitchFamily="2" charset="0"/>
              </a:rPr>
              <a:t>măsurilor</a:t>
            </a:r>
            <a:r>
              <a:rPr lang="en-US" sz="1200" dirty="0">
                <a:latin typeface="Times" pitchFamily="2" charset="0"/>
              </a:rPr>
              <a:t> </a:t>
            </a:r>
            <a:r>
              <a:rPr lang="en-US" sz="1200" dirty="0" err="1">
                <a:latin typeface="Times" pitchFamily="2" charset="0"/>
              </a:rPr>
              <a:t>coercitive</a:t>
            </a:r>
            <a:r>
              <a:rPr lang="en-US" sz="1200" dirty="0">
                <a:latin typeface="Times" pitchFamily="2" charset="0"/>
              </a:rPr>
              <a:t>, care </a:t>
            </a:r>
            <a:r>
              <a:rPr lang="en-US" sz="1200" dirty="0" err="1">
                <a:latin typeface="Times" pitchFamily="2" charset="0"/>
              </a:rPr>
              <a:t>trebuie</a:t>
            </a:r>
            <a:r>
              <a:rPr lang="en-US" sz="1200" dirty="0">
                <a:latin typeface="Times" pitchFamily="2" charset="0"/>
              </a:rPr>
              <a:t> </a:t>
            </a:r>
            <a:r>
              <a:rPr lang="en-US" sz="1200" dirty="0" err="1">
                <a:latin typeface="Times" pitchFamily="2" charset="0"/>
              </a:rPr>
              <a:t>utilizate</a:t>
            </a:r>
            <a:r>
              <a:rPr lang="en-US" sz="1200" dirty="0">
                <a:latin typeface="Times" pitchFamily="2" charset="0"/>
              </a:rPr>
              <a:t> </a:t>
            </a:r>
            <a:r>
              <a:rPr lang="en-US" sz="1200" dirty="0" err="1">
                <a:latin typeface="Times" pitchFamily="2" charset="0"/>
              </a:rPr>
              <a:t>doar</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cazuri</a:t>
            </a:r>
            <a:r>
              <a:rPr lang="en-US" sz="1200" dirty="0">
                <a:latin typeface="Times" pitchFamily="2" charset="0"/>
              </a:rPr>
              <a:t> de </a:t>
            </a:r>
            <a:r>
              <a:rPr lang="en-US" sz="1200" dirty="0" err="1">
                <a:latin typeface="Times" pitchFamily="2" charset="0"/>
              </a:rPr>
              <a:t>strictă</a:t>
            </a:r>
            <a:r>
              <a:rPr lang="en-US" sz="1200" dirty="0">
                <a:latin typeface="Times" pitchFamily="2" charset="0"/>
              </a:rPr>
              <a:t> </a:t>
            </a:r>
            <a:r>
              <a:rPr lang="en-US" sz="1200" dirty="0" err="1">
                <a:latin typeface="Times" pitchFamily="2" charset="0"/>
              </a:rPr>
              <a:t>necesitate</a:t>
            </a:r>
            <a:r>
              <a:rPr lang="en-US" sz="1200" dirty="0">
                <a:latin typeface="Times" pitchFamily="2" charset="0"/>
              </a:rPr>
              <a:t>.</a:t>
            </a:r>
          </a:p>
          <a:p>
            <a:pPr marL="342900" lvl="0" indent="-342900" algn="just">
              <a:spcAft>
                <a:spcPts val="1200"/>
              </a:spcAft>
              <a:buFont typeface="Arial" panose="020B0604020202020204" pitchFamily="34" charset="0"/>
              <a:buChar char=""/>
              <a:tabLst>
                <a:tab pos="228600" algn="l"/>
                <a:tab pos="215900" algn="l"/>
              </a:tabLst>
            </a:pPr>
            <a:r>
              <a:rPr lang="en-US" sz="1200" dirty="0">
                <a:latin typeface="Times" pitchFamily="2" charset="0"/>
              </a:rPr>
              <a:t>2. </a:t>
            </a:r>
            <a:r>
              <a:rPr lang="en-US" sz="1200" dirty="0" err="1">
                <a:latin typeface="Times" pitchFamily="2" charset="0"/>
              </a:rPr>
              <a:t>Evaluarea</a:t>
            </a:r>
            <a:r>
              <a:rPr lang="en-US" sz="1200" dirty="0">
                <a:latin typeface="Times" pitchFamily="2" charset="0"/>
              </a:rPr>
              <a:t> </a:t>
            </a:r>
            <a:r>
              <a:rPr lang="en-US" sz="1200" dirty="0" err="1">
                <a:latin typeface="Times" pitchFamily="2" charset="0"/>
              </a:rPr>
              <a:t>cazului</a:t>
            </a:r>
            <a:r>
              <a:rPr lang="en-US" sz="1200" dirty="0">
                <a:latin typeface="Times" pitchFamily="2" charset="0"/>
              </a:rPr>
              <a:t> </a:t>
            </a:r>
            <a:r>
              <a:rPr lang="en-US" sz="1200" dirty="0" err="1">
                <a:latin typeface="Times" pitchFamily="2" charset="0"/>
              </a:rPr>
              <a:t>concret</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această</a:t>
            </a:r>
            <a:r>
              <a:rPr lang="en-US" sz="1200" dirty="0">
                <a:latin typeface="Times" pitchFamily="2" charset="0"/>
              </a:rPr>
              <a:t> </a:t>
            </a:r>
            <a:r>
              <a:rPr lang="en-US" sz="1200" dirty="0" err="1">
                <a:latin typeface="Times" pitchFamily="2" charset="0"/>
              </a:rPr>
              <a:t>cauză</a:t>
            </a:r>
            <a:r>
              <a:rPr lang="en-US" sz="1200" dirty="0">
                <a:latin typeface="Times" pitchFamily="2" charset="0"/>
              </a:rPr>
              <a:t>, </a:t>
            </a:r>
            <a:r>
              <a:rPr lang="en-US" sz="1200" dirty="0" err="1">
                <a:latin typeface="Times" pitchFamily="2" charset="0"/>
              </a:rPr>
              <a:t>reclamantul</a:t>
            </a:r>
            <a:r>
              <a:rPr lang="en-US" sz="1200" dirty="0">
                <a:latin typeface="Times" pitchFamily="2" charset="0"/>
              </a:rPr>
              <a:t>, </a:t>
            </a:r>
            <a:r>
              <a:rPr lang="en-US" sz="1200" dirty="0" err="1">
                <a:latin typeface="Times" pitchFamily="2" charset="0"/>
              </a:rPr>
              <a:t>internat</a:t>
            </a:r>
            <a:r>
              <a:rPr lang="en-US" sz="1200" dirty="0">
                <a:latin typeface="Times" pitchFamily="2" charset="0"/>
              </a:rPr>
              <a:t> </a:t>
            </a:r>
            <a:r>
              <a:rPr lang="en-US" sz="1200" dirty="0" err="1">
                <a:latin typeface="Times" pitchFamily="2" charset="0"/>
              </a:rPr>
              <a:t>într</a:t>
            </a:r>
            <a:r>
              <a:rPr lang="en-US" sz="1200" dirty="0">
                <a:latin typeface="Times" pitchFamily="2" charset="0"/>
              </a:rPr>
              <a:t>-un spital de </a:t>
            </a:r>
            <a:r>
              <a:rPr lang="en-US" sz="1200" dirty="0" err="1">
                <a:latin typeface="Times" pitchFamily="2" charset="0"/>
              </a:rPr>
              <a:t>psihiatrie</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supus</a:t>
            </a:r>
            <a:r>
              <a:rPr lang="en-US" sz="1200" dirty="0">
                <a:latin typeface="Times" pitchFamily="2" charset="0"/>
              </a:rPr>
              <a:t> </a:t>
            </a:r>
            <a:r>
              <a:rPr lang="en-US" sz="1200" dirty="0" err="1">
                <a:latin typeface="Times" pitchFamily="2" charset="0"/>
              </a:rPr>
              <a:t>unei</a:t>
            </a:r>
            <a:r>
              <a:rPr lang="en-US" sz="1200" dirty="0">
                <a:latin typeface="Times" pitchFamily="2" charset="0"/>
              </a:rPr>
              <a:t> </a:t>
            </a:r>
            <a:r>
              <a:rPr lang="en-US" sz="1200" dirty="0" err="1">
                <a:latin typeface="Times" pitchFamily="2" charset="0"/>
              </a:rPr>
              <a:t>măsuri</a:t>
            </a:r>
            <a:r>
              <a:rPr lang="en-US" sz="1200" dirty="0">
                <a:latin typeface="Times" pitchFamily="2" charset="0"/>
              </a:rPr>
              <a:t> de </a:t>
            </a:r>
            <a:r>
              <a:rPr lang="en-US" sz="1200" dirty="0" err="1">
                <a:latin typeface="Times" pitchFamily="2" charset="0"/>
              </a:rPr>
              <a:t>restrângere</a:t>
            </a:r>
            <a:r>
              <a:rPr lang="en-US" sz="1200" dirty="0">
                <a:latin typeface="Times" pitchFamily="2" charset="0"/>
              </a:rPr>
              <a:t> </a:t>
            </a:r>
            <a:r>
              <a:rPr lang="en-US" sz="1200" dirty="0" err="1">
                <a:latin typeface="Times" pitchFamily="2" charset="0"/>
              </a:rPr>
              <a:t>mecanică</a:t>
            </a:r>
            <a:r>
              <a:rPr lang="en-US" sz="1200" dirty="0">
                <a:latin typeface="Times" pitchFamily="2" charset="0"/>
              </a:rPr>
              <a:t>, </a:t>
            </a:r>
            <a:r>
              <a:rPr lang="en-US" sz="1200" dirty="0" err="1">
                <a:latin typeface="Times" pitchFamily="2" charset="0"/>
              </a:rPr>
              <a:t>fiind</a:t>
            </a:r>
            <a:r>
              <a:rPr lang="en-US" sz="1200" dirty="0">
                <a:latin typeface="Times" pitchFamily="2" charset="0"/>
              </a:rPr>
              <a:t> </a:t>
            </a:r>
            <a:r>
              <a:rPr lang="en-US" sz="1200" dirty="0" err="1">
                <a:latin typeface="Times" pitchFamily="2" charset="0"/>
              </a:rPr>
              <a:t>imobilizat</a:t>
            </a:r>
            <a:r>
              <a:rPr lang="en-US" sz="1200" dirty="0">
                <a:latin typeface="Times" pitchFamily="2" charset="0"/>
              </a:rPr>
              <a:t> </a:t>
            </a:r>
            <a:r>
              <a:rPr lang="en-US" sz="1200" dirty="0" err="1">
                <a:latin typeface="Times" pitchFamily="2" charset="0"/>
              </a:rPr>
              <a:t>timp</a:t>
            </a:r>
            <a:r>
              <a:rPr lang="en-US" sz="1200" dirty="0">
                <a:latin typeface="Times" pitchFamily="2" charset="0"/>
              </a:rPr>
              <a:t> de </a:t>
            </a:r>
            <a:r>
              <a:rPr lang="en-US" sz="1200" dirty="0" err="1">
                <a:latin typeface="Times" pitchFamily="2" charset="0"/>
              </a:rPr>
              <a:t>aproape</a:t>
            </a:r>
            <a:r>
              <a:rPr lang="en-US" sz="1200" dirty="0">
                <a:latin typeface="Times" pitchFamily="2" charset="0"/>
              </a:rPr>
              <a:t> opt </a:t>
            </a:r>
            <a:r>
              <a:rPr lang="en-US" sz="1200" dirty="0" err="1">
                <a:latin typeface="Times" pitchFamily="2" charset="0"/>
              </a:rPr>
              <a:t>zile</a:t>
            </a:r>
            <a:r>
              <a:rPr lang="en-US" sz="1200" dirty="0">
                <a:latin typeface="Times" pitchFamily="2" charset="0"/>
              </a:rPr>
              <a:t>. </a:t>
            </a:r>
            <a:r>
              <a:rPr lang="en-US" sz="1200" dirty="0" err="1">
                <a:latin typeface="Times" pitchFamily="2" charset="0"/>
              </a:rPr>
              <a:t>Decizia</a:t>
            </a:r>
            <a:r>
              <a:rPr lang="en-US" sz="1200" dirty="0">
                <a:latin typeface="Times" pitchFamily="2" charset="0"/>
              </a:rPr>
              <a:t> </a:t>
            </a:r>
            <a:r>
              <a:rPr lang="en-US" sz="1200" dirty="0" err="1">
                <a:latin typeface="Times" pitchFamily="2" charset="0"/>
              </a:rPr>
              <a:t>inițială</a:t>
            </a:r>
            <a:r>
              <a:rPr lang="en-US" sz="1200" dirty="0">
                <a:latin typeface="Times" pitchFamily="2" charset="0"/>
              </a:rPr>
              <a:t> de </a:t>
            </a:r>
            <a:r>
              <a:rPr lang="en-US" sz="1200" dirty="0" err="1">
                <a:latin typeface="Times" pitchFamily="2" charset="0"/>
              </a:rPr>
              <a:t>reținere</a:t>
            </a:r>
            <a:r>
              <a:rPr lang="en-US" sz="1200" dirty="0">
                <a:latin typeface="Times" pitchFamily="2" charset="0"/>
              </a:rPr>
              <a:t> a </a:t>
            </a:r>
            <a:r>
              <a:rPr lang="en-US" sz="1200" dirty="0" err="1">
                <a:latin typeface="Times" pitchFamily="2" charset="0"/>
              </a:rPr>
              <a:t>fost</a:t>
            </a:r>
            <a:r>
              <a:rPr lang="en-US" sz="1200" dirty="0">
                <a:latin typeface="Times" pitchFamily="2" charset="0"/>
              </a:rPr>
              <a:t> </a:t>
            </a:r>
            <a:r>
              <a:rPr lang="en-US" sz="1200" dirty="0" err="1">
                <a:latin typeface="Times" pitchFamily="2" charset="0"/>
              </a:rPr>
              <a:t>justificată</a:t>
            </a:r>
            <a:r>
              <a:rPr lang="en-US" sz="1200" dirty="0">
                <a:latin typeface="Times" pitchFamily="2" charset="0"/>
              </a:rPr>
              <a:t> de </a:t>
            </a:r>
            <a:r>
              <a:rPr lang="en-US" sz="1200" dirty="0" err="1">
                <a:latin typeface="Times" pitchFamily="2" charset="0"/>
              </a:rPr>
              <a:t>riscul</a:t>
            </a:r>
            <a:r>
              <a:rPr lang="en-US" sz="1200" dirty="0">
                <a:latin typeface="Times" pitchFamily="2" charset="0"/>
              </a:rPr>
              <a:t> </a:t>
            </a:r>
            <a:r>
              <a:rPr lang="en-US" sz="1200" dirty="0" err="1">
                <a:latin typeface="Times" pitchFamily="2" charset="0"/>
              </a:rPr>
              <a:t>iminent</a:t>
            </a:r>
            <a:r>
              <a:rPr lang="en-US" sz="1200" dirty="0">
                <a:latin typeface="Times" pitchFamily="2" charset="0"/>
              </a:rPr>
              <a:t> de </a:t>
            </a:r>
            <a:r>
              <a:rPr lang="en-US" sz="1200" dirty="0" err="1">
                <a:latin typeface="Times" pitchFamily="2" charset="0"/>
              </a:rPr>
              <a:t>vătămare</a:t>
            </a:r>
            <a:r>
              <a:rPr lang="en-US" sz="1200" dirty="0">
                <a:latin typeface="Times" pitchFamily="2" charset="0"/>
              </a:rPr>
              <a:t>, </a:t>
            </a:r>
            <a:r>
              <a:rPr lang="en-US" sz="1200" dirty="0" err="1">
                <a:latin typeface="Times" pitchFamily="2" charset="0"/>
              </a:rPr>
              <a:t>după</a:t>
            </a:r>
            <a:r>
              <a:rPr lang="en-US" sz="1200" dirty="0">
                <a:latin typeface="Times" pitchFamily="2" charset="0"/>
              </a:rPr>
              <a:t> o </a:t>
            </a:r>
            <a:r>
              <a:rPr lang="en-US" sz="1200" dirty="0" err="1">
                <a:latin typeface="Times" pitchFamily="2" charset="0"/>
              </a:rPr>
              <a:t>serie</a:t>
            </a:r>
            <a:r>
              <a:rPr lang="en-US" sz="1200" dirty="0">
                <a:latin typeface="Times" pitchFamily="2" charset="0"/>
              </a:rPr>
              <a:t> de </a:t>
            </a:r>
            <a:r>
              <a:rPr lang="en-US" sz="1200" dirty="0" err="1">
                <a:latin typeface="Times" pitchFamily="2" charset="0"/>
              </a:rPr>
              <a:t>agresiuni</a:t>
            </a:r>
            <a:r>
              <a:rPr lang="en-US" sz="1200" dirty="0">
                <a:latin typeface="Times" pitchFamily="2" charset="0"/>
              </a:rPr>
              <a:t> </a:t>
            </a:r>
            <a:r>
              <a:rPr lang="en-US" sz="1200" dirty="0" err="1">
                <a:latin typeface="Times" pitchFamily="2" charset="0"/>
              </a:rPr>
              <a:t>fizice</a:t>
            </a:r>
            <a:r>
              <a:rPr lang="en-US" sz="1200" dirty="0">
                <a:latin typeface="Times" pitchFamily="2" charset="0"/>
              </a:rPr>
              <a:t> </a:t>
            </a:r>
            <a:r>
              <a:rPr lang="en-US" sz="1200" dirty="0" err="1">
                <a:latin typeface="Times" pitchFamily="2" charset="0"/>
              </a:rPr>
              <a:t>comise</a:t>
            </a:r>
            <a:r>
              <a:rPr lang="en-US" sz="1200" dirty="0">
                <a:latin typeface="Times" pitchFamily="2" charset="0"/>
              </a:rPr>
              <a:t> de </a:t>
            </a:r>
            <a:r>
              <a:rPr lang="en-US" sz="1200" dirty="0" err="1">
                <a:latin typeface="Times" pitchFamily="2" charset="0"/>
              </a:rPr>
              <a:t>acesta</a:t>
            </a:r>
            <a:r>
              <a:rPr lang="en-US" sz="1200" dirty="0">
                <a:latin typeface="Times" pitchFamily="2" charset="0"/>
              </a:rPr>
              <a:t>. </a:t>
            </a:r>
            <a:r>
              <a:rPr lang="en-US" sz="1200" dirty="0" err="1">
                <a:latin typeface="Times" pitchFamily="2" charset="0"/>
              </a:rPr>
              <a:t>Totuși</a:t>
            </a:r>
            <a:r>
              <a:rPr lang="en-US" sz="1200" dirty="0">
                <a:latin typeface="Times" pitchFamily="2" charset="0"/>
              </a:rPr>
              <a:t>, </a:t>
            </a:r>
            <a:r>
              <a:rPr lang="en-US" sz="1200" dirty="0" err="1">
                <a:latin typeface="Times" pitchFamily="2" charset="0"/>
              </a:rPr>
              <a:t>Curtea</a:t>
            </a:r>
            <a:r>
              <a:rPr lang="en-US" sz="1200" dirty="0">
                <a:latin typeface="Times" pitchFamily="2" charset="0"/>
              </a:rPr>
              <a:t> </a:t>
            </a:r>
            <a:r>
              <a:rPr lang="en-US" sz="1200" dirty="0" err="1">
                <a:latin typeface="Times" pitchFamily="2" charset="0"/>
              </a:rPr>
              <a:t>observă</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prelungirea</a:t>
            </a:r>
            <a:r>
              <a:rPr lang="en-US" sz="1200" dirty="0">
                <a:latin typeface="Times" pitchFamily="2" charset="0"/>
              </a:rPr>
              <a:t> </a:t>
            </a:r>
            <a:r>
              <a:rPr lang="en-US" sz="1200" dirty="0" err="1">
                <a:latin typeface="Times" pitchFamily="2" charset="0"/>
              </a:rPr>
              <a:t>măsurii</a:t>
            </a:r>
            <a:r>
              <a:rPr lang="en-US" sz="1200" dirty="0">
                <a:latin typeface="Times" pitchFamily="2" charset="0"/>
              </a:rPr>
              <a:t> nu a </a:t>
            </a:r>
            <a:r>
              <a:rPr lang="en-US" sz="1200" dirty="0" err="1">
                <a:latin typeface="Times" pitchFamily="2" charset="0"/>
              </a:rPr>
              <a:t>fost</a:t>
            </a:r>
            <a:r>
              <a:rPr lang="en-US" sz="1200" dirty="0">
                <a:latin typeface="Times" pitchFamily="2" charset="0"/>
              </a:rPr>
              <a:t> </a:t>
            </a:r>
            <a:r>
              <a:rPr lang="en-US" sz="1200" dirty="0" err="1">
                <a:latin typeface="Times" pitchFamily="2" charset="0"/>
              </a:rPr>
              <a:t>reevaluată</a:t>
            </a:r>
            <a:r>
              <a:rPr lang="en-US" sz="1200" dirty="0">
                <a:latin typeface="Times" pitchFamily="2" charset="0"/>
              </a:rPr>
              <a:t> constant </a:t>
            </a:r>
            <a:r>
              <a:rPr lang="en-US" sz="1200" dirty="0" err="1">
                <a:latin typeface="Times" pitchFamily="2" charset="0"/>
              </a:rPr>
              <a:t>și</a:t>
            </a:r>
            <a:r>
              <a:rPr lang="en-US" sz="1200" dirty="0">
                <a:latin typeface="Times" pitchFamily="2" charset="0"/>
              </a:rPr>
              <a:t> </a:t>
            </a:r>
            <a:r>
              <a:rPr lang="en-US" sz="1200" dirty="0" err="1">
                <a:latin typeface="Times" pitchFamily="2" charset="0"/>
              </a:rPr>
              <a:t>justificat</a:t>
            </a:r>
            <a:r>
              <a:rPr lang="en-US" sz="1200" dirty="0">
                <a:latin typeface="Times" pitchFamily="2" charset="0"/>
              </a:rPr>
              <a:t>, </a:t>
            </a:r>
            <a:r>
              <a:rPr lang="en-US" sz="1200" dirty="0" err="1">
                <a:latin typeface="Times" pitchFamily="2" charset="0"/>
              </a:rPr>
              <a:t>lipsind</a:t>
            </a:r>
            <a:r>
              <a:rPr lang="en-US" sz="1200" dirty="0">
                <a:latin typeface="Times" pitchFamily="2" charset="0"/>
              </a:rPr>
              <a:t> </a:t>
            </a:r>
            <a:r>
              <a:rPr lang="en-US" sz="1200" dirty="0" err="1">
                <a:latin typeface="Times" pitchFamily="2" charset="0"/>
              </a:rPr>
              <a:t>dovezi</a:t>
            </a:r>
            <a:r>
              <a:rPr lang="en-US" sz="1200" dirty="0">
                <a:latin typeface="Times" pitchFamily="2" charset="0"/>
              </a:rPr>
              <a:t> </a:t>
            </a:r>
            <a:r>
              <a:rPr lang="en-US" sz="1200" dirty="0" err="1">
                <a:latin typeface="Times" pitchFamily="2" charset="0"/>
              </a:rPr>
              <a:t>clare</a:t>
            </a:r>
            <a:r>
              <a:rPr lang="en-US" sz="1200" dirty="0">
                <a:latin typeface="Times" pitchFamily="2" charset="0"/>
              </a:rPr>
              <a:t> </a:t>
            </a:r>
            <a:r>
              <a:rPr lang="en-US" sz="1200" dirty="0" err="1">
                <a:latin typeface="Times" pitchFamily="2" charset="0"/>
              </a:rPr>
              <a:t>privind</a:t>
            </a:r>
            <a:r>
              <a:rPr lang="en-US" sz="1200" dirty="0">
                <a:latin typeface="Times" pitchFamily="2" charset="0"/>
              </a:rPr>
              <a:t> </a:t>
            </a:r>
            <a:r>
              <a:rPr lang="en-US" sz="1200" dirty="0" err="1">
                <a:latin typeface="Times" pitchFamily="2" charset="0"/>
              </a:rPr>
              <a:t>necesitatea</a:t>
            </a:r>
            <a:r>
              <a:rPr lang="en-US" sz="1200" dirty="0">
                <a:latin typeface="Times" pitchFamily="2" charset="0"/>
              </a:rPr>
              <a:t> </a:t>
            </a:r>
            <a:r>
              <a:rPr lang="en-US" sz="1200" dirty="0" err="1">
                <a:latin typeface="Times" pitchFamily="2" charset="0"/>
              </a:rPr>
              <a:t>continuării</a:t>
            </a:r>
            <a:r>
              <a:rPr lang="en-US" sz="1200" dirty="0">
                <a:latin typeface="Times" pitchFamily="2" charset="0"/>
              </a:rPr>
              <a:t> </a:t>
            </a:r>
            <a:r>
              <a:rPr lang="en-US" sz="1200" dirty="0" err="1">
                <a:latin typeface="Times" pitchFamily="2" charset="0"/>
              </a:rPr>
              <a:t>constrângerii</a:t>
            </a:r>
            <a:r>
              <a:rPr lang="en-US" sz="1200" dirty="0">
                <a:latin typeface="Times" pitchFamily="2" charset="0"/>
              </a:rPr>
              <a:t>, </a:t>
            </a:r>
            <a:r>
              <a:rPr lang="en-US" sz="1200" dirty="0" err="1">
                <a:latin typeface="Times" pitchFamily="2" charset="0"/>
              </a:rPr>
              <a:t>mai</a:t>
            </a:r>
            <a:r>
              <a:rPr lang="en-US" sz="1200" dirty="0">
                <a:latin typeface="Times" pitchFamily="2" charset="0"/>
              </a:rPr>
              <a:t> ales </a:t>
            </a:r>
            <a:r>
              <a:rPr lang="en-US" sz="1200" dirty="0" err="1">
                <a:latin typeface="Times" pitchFamily="2" charset="0"/>
              </a:rPr>
              <a:t>în</a:t>
            </a:r>
            <a:r>
              <a:rPr lang="en-US" sz="1200" dirty="0">
                <a:latin typeface="Times" pitchFamily="2" charset="0"/>
              </a:rPr>
              <a:t> </a:t>
            </a:r>
            <a:r>
              <a:rPr lang="en-US" sz="1200" dirty="0" err="1">
                <a:latin typeface="Times" pitchFamily="2" charset="0"/>
              </a:rPr>
              <a:t>condițiile</a:t>
            </a:r>
            <a:r>
              <a:rPr lang="en-US" sz="1200" dirty="0">
                <a:latin typeface="Times" pitchFamily="2" charset="0"/>
              </a:rPr>
              <a:t> </a:t>
            </a:r>
            <a:r>
              <a:rPr lang="en-US" sz="1200" dirty="0" err="1">
                <a:latin typeface="Times" pitchFamily="2" charset="0"/>
              </a:rPr>
              <a:t>în</a:t>
            </a:r>
            <a:r>
              <a:rPr lang="en-US" sz="1200" dirty="0">
                <a:latin typeface="Times" pitchFamily="2" charset="0"/>
              </a:rPr>
              <a:t> care </a:t>
            </a:r>
            <a:r>
              <a:rPr lang="en-US" sz="1200" dirty="0" err="1">
                <a:latin typeface="Times" pitchFamily="2" charset="0"/>
              </a:rPr>
              <a:t>starea</a:t>
            </a:r>
            <a:r>
              <a:rPr lang="en-US" sz="1200" dirty="0">
                <a:latin typeface="Times" pitchFamily="2" charset="0"/>
              </a:rPr>
              <a:t> de </a:t>
            </a:r>
            <a:r>
              <a:rPr lang="en-US" sz="1200" dirty="0" err="1">
                <a:latin typeface="Times" pitchFamily="2" charset="0"/>
              </a:rPr>
              <a:t>agresivitate</a:t>
            </a:r>
            <a:r>
              <a:rPr lang="en-US" sz="1200" dirty="0">
                <a:latin typeface="Times" pitchFamily="2" charset="0"/>
              </a:rPr>
              <a:t> a </a:t>
            </a:r>
            <a:r>
              <a:rPr lang="en-US" sz="1200" dirty="0" err="1">
                <a:latin typeface="Times" pitchFamily="2" charset="0"/>
              </a:rPr>
              <a:t>reclamantului</a:t>
            </a:r>
            <a:r>
              <a:rPr lang="en-US" sz="1200" dirty="0">
                <a:latin typeface="Times" pitchFamily="2" charset="0"/>
              </a:rPr>
              <a:t> s-a </a:t>
            </a:r>
            <a:r>
              <a:rPr lang="en-US" sz="1200" dirty="0" err="1">
                <a:latin typeface="Times" pitchFamily="2" charset="0"/>
              </a:rPr>
              <a:t>redus</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perioada</a:t>
            </a:r>
            <a:r>
              <a:rPr lang="en-US" sz="1200" dirty="0">
                <a:latin typeface="Times" pitchFamily="2" charset="0"/>
              </a:rPr>
              <a:t> </a:t>
            </a:r>
            <a:r>
              <a:rPr lang="en-US" sz="1200" dirty="0" err="1">
                <a:latin typeface="Times" pitchFamily="2" charset="0"/>
              </a:rPr>
              <a:t>respectivă</a:t>
            </a:r>
            <a:r>
              <a:rPr lang="en-US" sz="1200" dirty="0">
                <a:latin typeface="Times" pitchFamily="2" charset="0"/>
              </a:rPr>
              <a:t>.</a:t>
            </a:r>
          </a:p>
          <a:p>
            <a:pPr marL="342900" indent="-342900" algn="just">
              <a:spcAft>
                <a:spcPts val="1200"/>
              </a:spcAft>
              <a:buFont typeface="Arial" panose="020B0604020202020204" pitchFamily="34" charset="0"/>
              <a:buChar char=""/>
              <a:tabLst>
                <a:tab pos="228600" algn="l"/>
                <a:tab pos="215900" algn="l"/>
              </a:tabLst>
            </a:pPr>
            <a:r>
              <a:rPr lang="en-US" sz="1200" dirty="0">
                <a:latin typeface="Times" pitchFamily="2" charset="0"/>
              </a:rPr>
              <a:t>3. </a:t>
            </a:r>
            <a:r>
              <a:rPr lang="en-US" sz="1200" dirty="0" err="1">
                <a:latin typeface="Times" pitchFamily="2" charset="0"/>
              </a:rPr>
              <a:t>Aspecte</a:t>
            </a:r>
            <a:r>
              <a:rPr lang="en-US" sz="1200" dirty="0">
                <a:latin typeface="Times" pitchFamily="2" charset="0"/>
              </a:rPr>
              <a:t> </a:t>
            </a:r>
            <a:r>
              <a:rPr lang="en-US" sz="1200" dirty="0" err="1">
                <a:latin typeface="Times" pitchFamily="2" charset="0"/>
              </a:rPr>
              <a:t>procedurale</a:t>
            </a:r>
            <a:r>
              <a:rPr lang="en-US" sz="1200" dirty="0">
                <a:latin typeface="Times" pitchFamily="2" charset="0"/>
              </a:rPr>
              <a:t>: </a:t>
            </a:r>
            <a:r>
              <a:rPr lang="en-US" sz="1200" dirty="0" err="1">
                <a:latin typeface="Times" pitchFamily="2" charset="0"/>
              </a:rPr>
              <a:t>Curtea</a:t>
            </a:r>
            <a:r>
              <a:rPr lang="en-US" sz="1200" dirty="0">
                <a:latin typeface="Times" pitchFamily="2" charset="0"/>
              </a:rPr>
              <a:t> </a:t>
            </a:r>
            <a:r>
              <a:rPr lang="en-US" sz="1200" dirty="0" err="1">
                <a:latin typeface="Times" pitchFamily="2" charset="0"/>
              </a:rPr>
              <a:t>remarcă</a:t>
            </a:r>
            <a:r>
              <a:rPr lang="en-US" sz="1200" dirty="0">
                <a:latin typeface="Times" pitchFamily="2" charset="0"/>
              </a:rPr>
              <a:t> lacune </a:t>
            </a:r>
            <a:r>
              <a:rPr lang="en-US" sz="1200" dirty="0" err="1">
                <a:latin typeface="Times" pitchFamily="2" charset="0"/>
              </a:rPr>
              <a:t>în</a:t>
            </a:r>
            <a:r>
              <a:rPr lang="en-US" sz="1200" dirty="0">
                <a:latin typeface="Times" pitchFamily="2" charset="0"/>
              </a:rPr>
              <a:t> </a:t>
            </a:r>
            <a:r>
              <a:rPr lang="en-US" sz="1200" dirty="0" err="1">
                <a:latin typeface="Times" pitchFamily="2" charset="0"/>
              </a:rPr>
              <a:t>documentarea</a:t>
            </a:r>
            <a:r>
              <a:rPr lang="en-US" sz="1200" dirty="0">
                <a:latin typeface="Times" pitchFamily="2" charset="0"/>
              </a:rPr>
              <a:t> </a:t>
            </a:r>
            <a:r>
              <a:rPr lang="en-US" sz="1200" dirty="0" err="1">
                <a:latin typeface="Times" pitchFamily="2" charset="0"/>
              </a:rPr>
              <a:t>medicală</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lipsa</a:t>
            </a:r>
            <a:r>
              <a:rPr lang="en-US" sz="1200" dirty="0">
                <a:latin typeface="Times" pitchFamily="2" charset="0"/>
              </a:rPr>
              <a:t> </a:t>
            </a:r>
            <a:r>
              <a:rPr lang="en-US" sz="1200" dirty="0" err="1">
                <a:latin typeface="Times" pitchFamily="2" charset="0"/>
              </a:rPr>
              <a:t>unor</a:t>
            </a:r>
            <a:r>
              <a:rPr lang="en-US" sz="1200" dirty="0">
                <a:latin typeface="Times" pitchFamily="2" charset="0"/>
              </a:rPr>
              <a:t> </a:t>
            </a:r>
            <a:r>
              <a:rPr lang="en-US" sz="1200" dirty="0" err="1">
                <a:latin typeface="Times" pitchFamily="2" charset="0"/>
              </a:rPr>
              <a:t>evaluări</a:t>
            </a:r>
            <a:r>
              <a:rPr lang="en-US" sz="1200" dirty="0">
                <a:latin typeface="Times" pitchFamily="2" charset="0"/>
              </a:rPr>
              <a:t> </a:t>
            </a:r>
            <a:r>
              <a:rPr lang="en-US" sz="1200" dirty="0" err="1">
                <a:latin typeface="Times" pitchFamily="2" charset="0"/>
              </a:rPr>
              <a:t>medicale</a:t>
            </a:r>
            <a:r>
              <a:rPr lang="en-US" sz="1200" dirty="0">
                <a:latin typeface="Times" pitchFamily="2" charset="0"/>
              </a:rPr>
              <a:t> </a:t>
            </a:r>
            <a:r>
              <a:rPr lang="en-US" sz="1200" dirty="0" err="1">
                <a:latin typeface="Times" pitchFamily="2" charset="0"/>
              </a:rPr>
              <a:t>frecvente</a:t>
            </a:r>
            <a:r>
              <a:rPr lang="en-US" sz="1200" dirty="0">
                <a:latin typeface="Times" pitchFamily="2" charset="0"/>
              </a:rPr>
              <a:t>, precum </a:t>
            </a:r>
            <a:r>
              <a:rPr lang="en-US" sz="1200" dirty="0" err="1">
                <a:latin typeface="Times" pitchFamily="2" charset="0"/>
              </a:rPr>
              <a:t>și</a:t>
            </a:r>
            <a:r>
              <a:rPr lang="en-US" sz="1200" dirty="0">
                <a:latin typeface="Times" pitchFamily="2" charset="0"/>
              </a:rPr>
              <a:t> o </a:t>
            </a:r>
            <a:r>
              <a:rPr lang="en-US" sz="1200" dirty="0" err="1">
                <a:latin typeface="Times" pitchFamily="2" charset="0"/>
              </a:rPr>
              <a:t>insuficientă</a:t>
            </a:r>
            <a:r>
              <a:rPr lang="en-US" sz="1200" dirty="0">
                <a:latin typeface="Times" pitchFamily="2" charset="0"/>
              </a:rPr>
              <a:t> </a:t>
            </a:r>
            <a:r>
              <a:rPr lang="en-US" sz="1200" dirty="0" err="1">
                <a:latin typeface="Times" pitchFamily="2" charset="0"/>
              </a:rPr>
              <a:t>justificare</a:t>
            </a:r>
            <a:r>
              <a:rPr lang="en-US" sz="1200" dirty="0">
                <a:latin typeface="Times" pitchFamily="2" charset="0"/>
              </a:rPr>
              <a:t> a </a:t>
            </a:r>
            <a:r>
              <a:rPr lang="en-US" sz="1200" dirty="0" err="1">
                <a:latin typeface="Times" pitchFamily="2" charset="0"/>
              </a:rPr>
              <a:t>măsurii</a:t>
            </a:r>
            <a:r>
              <a:rPr lang="en-US" sz="1200" dirty="0">
                <a:latin typeface="Times" pitchFamily="2" charset="0"/>
              </a:rPr>
              <a:t> de </a:t>
            </a:r>
            <a:r>
              <a:rPr lang="en-US" sz="1200" dirty="0" err="1">
                <a:latin typeface="Times" pitchFamily="2" charset="0"/>
              </a:rPr>
              <a:t>reținere</a:t>
            </a:r>
            <a:r>
              <a:rPr lang="en-US" sz="1200" dirty="0">
                <a:latin typeface="Times" pitchFamily="2" charset="0"/>
              </a:rPr>
              <a:t> </a:t>
            </a:r>
            <a:r>
              <a:rPr lang="en-US" sz="1200" dirty="0" err="1">
                <a:latin typeface="Times" pitchFamily="2" charset="0"/>
              </a:rPr>
              <a:t>în</a:t>
            </a:r>
            <a:r>
              <a:rPr lang="en-US" sz="1200" dirty="0">
                <a:latin typeface="Times" pitchFamily="2" charset="0"/>
              </a:rPr>
              <a:t> </a:t>
            </a:r>
            <a:r>
              <a:rPr lang="en-US" sz="1200" dirty="0" err="1">
                <a:latin typeface="Times" pitchFamily="2" charset="0"/>
              </a:rPr>
              <a:t>cadrul</a:t>
            </a:r>
            <a:r>
              <a:rPr lang="en-US" sz="1200" dirty="0">
                <a:latin typeface="Times" pitchFamily="2" charset="0"/>
              </a:rPr>
              <a:t> </a:t>
            </a:r>
            <a:r>
              <a:rPr lang="en-US" sz="1200" dirty="0" err="1">
                <a:latin typeface="Times" pitchFamily="2" charset="0"/>
              </a:rPr>
              <a:t>investigațiilor</a:t>
            </a:r>
            <a:r>
              <a:rPr lang="en-US" sz="1200" dirty="0">
                <a:latin typeface="Times" pitchFamily="2" charset="0"/>
              </a:rPr>
              <a:t> interne. </a:t>
            </a:r>
            <a:r>
              <a:rPr lang="en-US" sz="1200" dirty="0" err="1">
                <a:latin typeface="Times" pitchFamily="2" charset="0"/>
              </a:rPr>
              <a:t>Curtea</a:t>
            </a:r>
            <a:r>
              <a:rPr lang="en-US" sz="1200" dirty="0">
                <a:latin typeface="Times" pitchFamily="2" charset="0"/>
              </a:rPr>
              <a:t> a </a:t>
            </a:r>
            <a:r>
              <a:rPr lang="en-US" sz="1200" dirty="0" err="1">
                <a:latin typeface="Times" pitchFamily="2" charset="0"/>
              </a:rPr>
              <a:t>constatat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ancheta</a:t>
            </a:r>
            <a:r>
              <a:rPr lang="en-US" sz="1200" dirty="0">
                <a:latin typeface="Times" pitchFamily="2" charset="0"/>
              </a:rPr>
              <a:t> </a:t>
            </a:r>
            <a:r>
              <a:rPr lang="en-US" sz="1200" dirty="0" err="1">
                <a:latin typeface="Times" pitchFamily="2" charset="0"/>
              </a:rPr>
              <a:t>privind</a:t>
            </a:r>
            <a:r>
              <a:rPr lang="en-US" sz="1200" dirty="0">
                <a:latin typeface="Times" pitchFamily="2" charset="0"/>
              </a:rPr>
              <a:t> </a:t>
            </a:r>
            <a:r>
              <a:rPr lang="en-US" sz="1200" dirty="0" err="1">
                <a:latin typeface="Times" pitchFamily="2" charset="0"/>
              </a:rPr>
              <a:t>reținerea</a:t>
            </a:r>
            <a:r>
              <a:rPr lang="en-US" sz="1200" dirty="0">
                <a:latin typeface="Times" pitchFamily="2" charset="0"/>
              </a:rPr>
              <a:t> nu a </a:t>
            </a:r>
            <a:r>
              <a:rPr lang="en-US" sz="1200" dirty="0" err="1">
                <a:latin typeface="Times" pitchFamily="2" charset="0"/>
              </a:rPr>
              <a:t>fost</a:t>
            </a:r>
            <a:r>
              <a:rPr lang="en-US" sz="1200" dirty="0">
                <a:latin typeface="Times" pitchFamily="2" charset="0"/>
              </a:rPr>
              <a:t> </a:t>
            </a:r>
            <a:r>
              <a:rPr lang="en-US" sz="1200" dirty="0" err="1">
                <a:latin typeface="Times" pitchFamily="2" charset="0"/>
              </a:rPr>
              <a:t>eficientă</a:t>
            </a:r>
            <a:r>
              <a:rPr lang="en-US" sz="1200" dirty="0">
                <a:latin typeface="Times" pitchFamily="2" charset="0"/>
              </a:rPr>
              <a:t> </a:t>
            </a:r>
            <a:r>
              <a:rPr lang="en-US" sz="1200" dirty="0" err="1">
                <a:latin typeface="Times" pitchFamily="2" charset="0"/>
              </a:rPr>
              <a:t>și</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autoritățile</a:t>
            </a:r>
            <a:r>
              <a:rPr lang="en-US" sz="1200" dirty="0">
                <a:latin typeface="Times" pitchFamily="2" charset="0"/>
              </a:rPr>
              <a:t> nu au </a:t>
            </a:r>
            <a:r>
              <a:rPr lang="en-US" sz="1200" dirty="0" err="1">
                <a:latin typeface="Times" pitchFamily="2" charset="0"/>
              </a:rPr>
              <a:t>acționat</a:t>
            </a:r>
            <a:r>
              <a:rPr lang="en-US" sz="1200" dirty="0">
                <a:latin typeface="Times" pitchFamily="2" charset="0"/>
              </a:rPr>
              <a:t> cu </a:t>
            </a:r>
            <a:r>
              <a:rPr lang="en-US" sz="1200" dirty="0" err="1">
                <a:latin typeface="Times" pitchFamily="2" charset="0"/>
              </a:rPr>
              <a:t>promptitudine</a:t>
            </a:r>
            <a:r>
              <a:rPr lang="en-US" sz="1200" dirty="0">
                <a:latin typeface="Times" pitchFamily="2" charset="0"/>
              </a:rPr>
              <a:t>. </a:t>
            </a:r>
            <a:r>
              <a:rPr lang="en-US" sz="1200" dirty="0" err="1">
                <a:latin typeface="Times" pitchFamily="2" charset="0"/>
              </a:rPr>
              <a:t>Investigația</a:t>
            </a:r>
            <a:r>
              <a:rPr lang="en-US" sz="1200" dirty="0">
                <a:latin typeface="Times" pitchFamily="2" charset="0"/>
              </a:rPr>
              <a:t> a </a:t>
            </a:r>
            <a:r>
              <a:rPr lang="en-US" sz="1200" dirty="0" err="1">
                <a:latin typeface="Times" pitchFamily="2" charset="0"/>
              </a:rPr>
              <a:t>durat</a:t>
            </a:r>
            <a:r>
              <a:rPr lang="en-US" sz="1200" dirty="0">
                <a:latin typeface="Times" pitchFamily="2" charset="0"/>
              </a:rPr>
              <a:t> </a:t>
            </a:r>
            <a:r>
              <a:rPr lang="en-US" sz="1200" dirty="0" err="1">
                <a:latin typeface="Times" pitchFamily="2" charset="0"/>
              </a:rPr>
              <a:t>peste</a:t>
            </a:r>
            <a:r>
              <a:rPr lang="en-US" sz="1200" dirty="0">
                <a:latin typeface="Times" pitchFamily="2" charset="0"/>
              </a:rPr>
              <a:t> </a:t>
            </a:r>
            <a:r>
              <a:rPr lang="en-US" sz="1200" dirty="0" err="1">
                <a:latin typeface="Times" pitchFamily="2" charset="0"/>
              </a:rPr>
              <a:t>patru</a:t>
            </a:r>
            <a:r>
              <a:rPr lang="en-US" sz="1200" dirty="0">
                <a:latin typeface="Times" pitchFamily="2" charset="0"/>
              </a:rPr>
              <a:t> ani, </a:t>
            </a:r>
            <a:r>
              <a:rPr lang="en-US" sz="1200" dirty="0" err="1">
                <a:latin typeface="Times" pitchFamily="2" charset="0"/>
              </a:rPr>
              <a:t>perioadă</a:t>
            </a:r>
            <a:r>
              <a:rPr lang="en-US" sz="1200" dirty="0">
                <a:latin typeface="Times" pitchFamily="2" charset="0"/>
              </a:rPr>
              <a:t> </a:t>
            </a:r>
            <a:r>
              <a:rPr lang="en-US" sz="1200" dirty="0" err="1">
                <a:latin typeface="Times" pitchFamily="2" charset="0"/>
              </a:rPr>
              <a:t>considerată</a:t>
            </a:r>
            <a:r>
              <a:rPr lang="en-US" sz="1200" dirty="0">
                <a:latin typeface="Times" pitchFamily="2" charset="0"/>
              </a:rPr>
              <a:t> </a:t>
            </a:r>
            <a:r>
              <a:rPr lang="en-US" sz="1200" dirty="0" err="1">
                <a:latin typeface="Times" pitchFamily="2" charset="0"/>
              </a:rPr>
              <a:t>nerezonabilă</a:t>
            </a:r>
            <a:r>
              <a:rPr lang="en-US" sz="1200" dirty="0">
                <a:latin typeface="Times" pitchFamily="2" charset="0"/>
              </a:rPr>
              <a:t>, </a:t>
            </a:r>
            <a:r>
              <a:rPr lang="en-US" sz="1200" dirty="0" err="1">
                <a:latin typeface="Times" pitchFamily="2" charset="0"/>
              </a:rPr>
              <a:t>și</a:t>
            </a:r>
            <a:r>
              <a:rPr lang="en-US" sz="1200" dirty="0">
                <a:latin typeface="Times" pitchFamily="2" charset="0"/>
              </a:rPr>
              <a:t> nu a </a:t>
            </a:r>
            <a:r>
              <a:rPr lang="en-US" sz="1200" dirty="0" err="1">
                <a:latin typeface="Times" pitchFamily="2" charset="0"/>
              </a:rPr>
              <a:t>fost</a:t>
            </a:r>
            <a:r>
              <a:rPr lang="en-US" sz="1200" dirty="0">
                <a:latin typeface="Times" pitchFamily="2" charset="0"/>
              </a:rPr>
              <a:t> </a:t>
            </a:r>
            <a:r>
              <a:rPr lang="en-US" sz="1200" dirty="0" err="1">
                <a:latin typeface="Times" pitchFamily="2" charset="0"/>
              </a:rPr>
              <a:t>suficient</a:t>
            </a:r>
            <a:r>
              <a:rPr lang="en-US" sz="1200" dirty="0">
                <a:latin typeface="Times" pitchFamily="2" charset="0"/>
              </a:rPr>
              <a:t> de </a:t>
            </a:r>
            <a:r>
              <a:rPr lang="en-US" sz="1200" dirty="0" err="1">
                <a:latin typeface="Times" pitchFamily="2" charset="0"/>
              </a:rPr>
              <a:t>minuțioasă</a:t>
            </a:r>
            <a:r>
              <a:rPr lang="en-US" sz="1200" dirty="0">
                <a:latin typeface="Times" pitchFamily="2" charset="0"/>
              </a:rPr>
              <a:t> </a:t>
            </a:r>
            <a:r>
              <a:rPr lang="en-US" sz="1200" dirty="0" err="1">
                <a:latin typeface="Times" pitchFamily="2" charset="0"/>
              </a:rPr>
              <a:t>pentru</a:t>
            </a:r>
            <a:r>
              <a:rPr lang="en-US" sz="1200" dirty="0">
                <a:latin typeface="Times" pitchFamily="2" charset="0"/>
              </a:rPr>
              <a:t> a </a:t>
            </a:r>
            <a:r>
              <a:rPr lang="en-US" sz="1200" dirty="0" err="1">
                <a:latin typeface="Times" pitchFamily="2" charset="0"/>
              </a:rPr>
              <a:t>stabili</a:t>
            </a:r>
            <a:r>
              <a:rPr lang="en-US" sz="1200" dirty="0">
                <a:latin typeface="Times" pitchFamily="2" charset="0"/>
              </a:rPr>
              <a:t> </a:t>
            </a:r>
            <a:r>
              <a:rPr lang="en-US" sz="1200" dirty="0" err="1">
                <a:latin typeface="Times" pitchFamily="2" charset="0"/>
              </a:rPr>
              <a:t>necesitatea</a:t>
            </a:r>
            <a:r>
              <a:rPr lang="en-US" sz="1200" dirty="0">
                <a:latin typeface="Times" pitchFamily="2" charset="0"/>
              </a:rPr>
              <a:t> </a:t>
            </a:r>
            <a:r>
              <a:rPr lang="en-US" sz="1200" dirty="0" err="1">
                <a:latin typeface="Times" pitchFamily="2" charset="0"/>
              </a:rPr>
              <a:t>prelungirii</a:t>
            </a:r>
            <a:r>
              <a:rPr lang="en-US" sz="1200" dirty="0">
                <a:latin typeface="Times" pitchFamily="2" charset="0"/>
              </a:rPr>
              <a:t> </a:t>
            </a:r>
            <a:r>
              <a:rPr lang="en-US" sz="1200" dirty="0" err="1">
                <a:latin typeface="Times" pitchFamily="2" charset="0"/>
              </a:rPr>
              <a:t>măsurii</a:t>
            </a:r>
            <a:r>
              <a:rPr lang="en-US" sz="1200" dirty="0">
                <a:latin typeface="Times" pitchFamily="2" charset="0"/>
              </a:rPr>
              <a:t> de </a:t>
            </a:r>
            <a:r>
              <a:rPr lang="en-US" sz="1200" dirty="0" err="1">
                <a:latin typeface="Times" pitchFamily="2" charset="0"/>
              </a:rPr>
              <a:t>constrângere</a:t>
            </a:r>
            <a:r>
              <a:rPr lang="en-US" sz="1200" dirty="0">
                <a:latin typeface="Times" pitchFamily="2" charset="0"/>
              </a:rPr>
              <a:t> </a:t>
            </a:r>
            <a:r>
              <a:rPr lang="en-US" sz="1200" dirty="0" err="1">
                <a:latin typeface="Times" pitchFamily="2" charset="0"/>
              </a:rPr>
              <a:t>mecanică</a:t>
            </a:r>
            <a:r>
              <a:rPr lang="en-US" sz="1200" dirty="0">
                <a:latin typeface="Times" pitchFamily="2" charset="0"/>
              </a:rPr>
              <a:t>.</a:t>
            </a:r>
          </a:p>
          <a:p>
            <a:pPr marL="342900" lvl="0" indent="-342900" algn="just">
              <a:spcAft>
                <a:spcPts val="1200"/>
              </a:spcAft>
              <a:buFont typeface="Arial" panose="020B0604020202020204" pitchFamily="34" charset="0"/>
              <a:buChar char=""/>
              <a:tabLst>
                <a:tab pos="228600" algn="l"/>
                <a:tab pos="215900" algn="l"/>
              </a:tabLst>
            </a:pPr>
            <a:r>
              <a:rPr lang="en-US" sz="1200" dirty="0">
                <a:latin typeface="Times" pitchFamily="2" charset="0"/>
              </a:rPr>
              <a:t>4. </a:t>
            </a:r>
            <a:r>
              <a:rPr lang="en-US" sz="1200" dirty="0" err="1">
                <a:latin typeface="Times" pitchFamily="2" charset="0"/>
              </a:rPr>
              <a:t>Lipsa</a:t>
            </a:r>
            <a:r>
              <a:rPr lang="en-US" sz="1200" dirty="0">
                <a:latin typeface="Times" pitchFamily="2" charset="0"/>
              </a:rPr>
              <a:t> </a:t>
            </a:r>
            <a:r>
              <a:rPr lang="en-US" sz="1200" dirty="0" err="1">
                <a:latin typeface="Times" pitchFamily="2" charset="0"/>
              </a:rPr>
              <a:t>unei</a:t>
            </a:r>
            <a:r>
              <a:rPr lang="en-US" sz="1200" dirty="0">
                <a:latin typeface="Times" pitchFamily="2" charset="0"/>
              </a:rPr>
              <a:t> </a:t>
            </a:r>
            <a:r>
              <a:rPr lang="en-US" sz="1200" dirty="0" err="1">
                <a:latin typeface="Times" pitchFamily="2" charset="0"/>
              </a:rPr>
              <a:t>anchete</a:t>
            </a:r>
            <a:r>
              <a:rPr lang="en-US" sz="1200" dirty="0">
                <a:latin typeface="Times" pitchFamily="2" charset="0"/>
              </a:rPr>
              <a:t> </a:t>
            </a:r>
            <a:r>
              <a:rPr lang="en-US" sz="1200" dirty="0" err="1">
                <a:latin typeface="Times" pitchFamily="2" charset="0"/>
              </a:rPr>
              <a:t>minuțioase</a:t>
            </a:r>
            <a:r>
              <a:rPr lang="en-US" sz="1200" dirty="0">
                <a:latin typeface="Times" pitchFamily="2" charset="0"/>
              </a:rPr>
              <a:t>: </a:t>
            </a:r>
            <a:r>
              <a:rPr lang="en-US" sz="1200" dirty="0" err="1">
                <a:latin typeface="Times" pitchFamily="2" charset="0"/>
              </a:rPr>
              <a:t>Curtea</a:t>
            </a:r>
            <a:r>
              <a:rPr lang="en-US" sz="1200" dirty="0">
                <a:latin typeface="Times" pitchFamily="2" charset="0"/>
              </a:rPr>
              <a:t> a </a:t>
            </a:r>
            <a:r>
              <a:rPr lang="en-US" sz="1200" dirty="0" err="1">
                <a:latin typeface="Times" pitchFamily="2" charset="0"/>
              </a:rPr>
              <a:t>concluzionat</a:t>
            </a:r>
            <a:r>
              <a:rPr lang="en-US" sz="1200" dirty="0">
                <a:latin typeface="Times" pitchFamily="2" charset="0"/>
              </a:rPr>
              <a:t> </a:t>
            </a:r>
            <a:r>
              <a:rPr lang="en-US" sz="1200" dirty="0" err="1">
                <a:latin typeface="Times" pitchFamily="2" charset="0"/>
              </a:rPr>
              <a:t>că</a:t>
            </a:r>
            <a:r>
              <a:rPr lang="en-US" sz="1200" dirty="0">
                <a:latin typeface="Times" pitchFamily="2" charset="0"/>
              </a:rPr>
              <a:t> </a:t>
            </a:r>
            <a:r>
              <a:rPr lang="en-US" sz="1200" dirty="0" err="1">
                <a:latin typeface="Times" pitchFamily="2" charset="0"/>
              </a:rPr>
              <a:t>statul</a:t>
            </a:r>
            <a:r>
              <a:rPr lang="en-US" sz="1200" dirty="0">
                <a:latin typeface="Times" pitchFamily="2" charset="0"/>
              </a:rPr>
              <a:t> nu a </a:t>
            </a:r>
            <a:r>
              <a:rPr lang="en-US" sz="1200" dirty="0" err="1">
                <a:latin typeface="Times" pitchFamily="2" charset="0"/>
              </a:rPr>
              <a:t>desfășurat</a:t>
            </a:r>
            <a:r>
              <a:rPr lang="en-US" sz="1200" dirty="0">
                <a:latin typeface="Times" pitchFamily="2" charset="0"/>
              </a:rPr>
              <a:t> o </a:t>
            </a:r>
            <a:r>
              <a:rPr lang="en-US" sz="1200" dirty="0" err="1">
                <a:latin typeface="Times" pitchFamily="2" charset="0"/>
              </a:rPr>
              <a:t>anchetă</a:t>
            </a:r>
            <a:r>
              <a:rPr lang="en-US" sz="1200" dirty="0">
                <a:latin typeface="Times" pitchFamily="2" charset="0"/>
              </a:rPr>
              <a:t> </a:t>
            </a:r>
            <a:r>
              <a:rPr lang="en-US" sz="1200" dirty="0" err="1">
                <a:latin typeface="Times" pitchFamily="2" charset="0"/>
              </a:rPr>
              <a:t>riguroasă</a:t>
            </a:r>
            <a:r>
              <a:rPr lang="en-US" sz="1200" dirty="0">
                <a:latin typeface="Times" pitchFamily="2" charset="0"/>
              </a:rPr>
              <a:t>, </a:t>
            </a:r>
            <a:r>
              <a:rPr lang="en-US" sz="1200" dirty="0" err="1">
                <a:latin typeface="Times" pitchFamily="2" charset="0"/>
              </a:rPr>
              <a:t>ceea</a:t>
            </a:r>
            <a:r>
              <a:rPr lang="en-US" sz="1200" dirty="0">
                <a:latin typeface="Times" pitchFamily="2" charset="0"/>
              </a:rPr>
              <a:t> </a:t>
            </a:r>
            <a:r>
              <a:rPr lang="en-US" sz="1200" dirty="0" err="1">
                <a:latin typeface="Times" pitchFamily="2" charset="0"/>
              </a:rPr>
              <a:t>ce</a:t>
            </a:r>
            <a:r>
              <a:rPr lang="en-US" sz="1200" dirty="0">
                <a:latin typeface="Times" pitchFamily="2" charset="0"/>
              </a:rPr>
              <a:t> </a:t>
            </a:r>
            <a:r>
              <a:rPr lang="en-US" sz="1200" dirty="0" err="1">
                <a:latin typeface="Times" pitchFamily="2" charset="0"/>
              </a:rPr>
              <a:t>constituie</a:t>
            </a:r>
            <a:r>
              <a:rPr lang="en-US" sz="1200" dirty="0">
                <a:latin typeface="Times" pitchFamily="2" charset="0"/>
              </a:rPr>
              <a:t> o </a:t>
            </a:r>
            <a:r>
              <a:rPr lang="en-US" sz="1200" dirty="0" err="1">
                <a:latin typeface="Times" pitchFamily="2" charset="0"/>
              </a:rPr>
              <a:t>încălcare</a:t>
            </a:r>
            <a:r>
              <a:rPr lang="en-US" sz="1200" dirty="0">
                <a:latin typeface="Times" pitchFamily="2" charset="0"/>
              </a:rPr>
              <a:t> a </a:t>
            </a:r>
            <a:r>
              <a:rPr lang="en-US" sz="1200" dirty="0" err="1">
                <a:latin typeface="Times" pitchFamily="2" charset="0"/>
              </a:rPr>
              <a:t>aspectului</a:t>
            </a:r>
            <a:r>
              <a:rPr lang="en-US" sz="1200" dirty="0">
                <a:latin typeface="Times" pitchFamily="2" charset="0"/>
              </a:rPr>
              <a:t> procedural al </a:t>
            </a:r>
            <a:r>
              <a:rPr lang="en-US" sz="1200" dirty="0" err="1">
                <a:latin typeface="Times" pitchFamily="2" charset="0"/>
              </a:rPr>
              <a:t>articolului</a:t>
            </a:r>
            <a:r>
              <a:rPr lang="en-US" sz="1200" dirty="0">
                <a:latin typeface="Times" pitchFamily="2" charset="0"/>
              </a:rPr>
              <a:t> 3.</a:t>
            </a:r>
            <a:endParaRPr lang="x-none" sz="1200" dirty="0">
              <a:latin typeface="Times" pitchFamily="2" charset="0"/>
            </a:endParaRPr>
          </a:p>
        </p:txBody>
      </p:sp>
    </p:spTree>
    <p:extLst>
      <p:ext uri="{BB962C8B-B14F-4D97-AF65-F5344CB8AC3E}">
        <p14:creationId xmlns:p14="http://schemas.microsoft.com/office/powerpoint/2010/main" val="4294947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AA498-886A-6490-3993-928484D92EEF}"/>
              </a:ext>
            </a:extLst>
          </p:cNvPr>
          <p:cNvSpPr>
            <a:spLocks noGrp="1"/>
          </p:cNvSpPr>
          <p:nvPr>
            <p:ph type="title"/>
          </p:nvPr>
        </p:nvSpPr>
        <p:spPr>
          <a:xfrm>
            <a:off x="728208" y="150576"/>
            <a:ext cx="3278563" cy="572700"/>
          </a:xfrm>
        </p:spPr>
        <p:txBody>
          <a:bodyPr/>
          <a:lstStyle/>
          <a:p>
            <a:r>
              <a:rPr lang="x-none" sz="2800" b="1" dirty="0">
                <a:latin typeface="Times" pitchFamily="2" charset="0"/>
              </a:rPr>
              <a:t>Aprecierea Curții</a:t>
            </a:r>
          </a:p>
        </p:txBody>
      </p:sp>
      <p:sp>
        <p:nvSpPr>
          <p:cNvPr id="3" name="Subtitle 2">
            <a:extLst>
              <a:ext uri="{FF2B5EF4-FFF2-40B4-BE49-F238E27FC236}">
                <a16:creationId xmlns:a16="http://schemas.microsoft.com/office/drawing/2014/main" xmlns="" id="{8F76FBC9-7BDD-1B47-9E88-8576C58F2E5D}"/>
              </a:ext>
            </a:extLst>
          </p:cNvPr>
          <p:cNvSpPr>
            <a:spLocks noGrp="1"/>
          </p:cNvSpPr>
          <p:nvPr>
            <p:ph type="subTitle" idx="1"/>
          </p:nvPr>
        </p:nvSpPr>
        <p:spPr>
          <a:xfrm>
            <a:off x="171550" y="509095"/>
            <a:ext cx="8578983" cy="4445599"/>
          </a:xfrm>
        </p:spPr>
        <p:txBody>
          <a:bodyPr/>
          <a:lstStyle/>
          <a:p>
            <a:pPr marL="0" lvl="0" indent="0" algn="just">
              <a:spcBef>
                <a:spcPts val="1400"/>
              </a:spcBef>
              <a:spcAft>
                <a:spcPts val="300"/>
              </a:spcAft>
              <a:buNone/>
              <a:tabLst>
                <a:tab pos="215900" algn="l"/>
              </a:tabLst>
            </a:pPr>
            <a:r>
              <a:rPr lang="ro-RO" sz="1200" dirty="0">
                <a:solidFill>
                  <a:schemeClr val="tx1"/>
                </a:solidFill>
                <a:effectLst/>
                <a:latin typeface="Times" pitchFamily="2" charset="0"/>
                <a:ea typeface="Times New Roman" panose="02020603050405020304" pitchFamily="18" charset="0"/>
                <a:cs typeface="Times New Roman" panose="02020603050405020304" pitchFamily="18" charset="0"/>
              </a:rPr>
              <a:t>1. Declara cererea admisibilă;</a:t>
            </a:r>
            <a:endParaRPr lang="x-none" sz="1200" dirty="0">
              <a:solidFill>
                <a:schemeClr val="tx1"/>
              </a:solidFill>
              <a:latin typeface="Times" pitchFamily="2" charset="0"/>
              <a:ea typeface="Times New Roman" panose="02020603050405020304" pitchFamily="18" charset="0"/>
              <a:cs typeface="Times New Roman" panose="02020603050405020304" pitchFamily="18" charset="0"/>
            </a:endParaRPr>
          </a:p>
          <a:p>
            <a:pPr marL="0" lvl="0" indent="0" algn="just">
              <a:spcBef>
                <a:spcPts val="1400"/>
              </a:spcBef>
              <a:spcAft>
                <a:spcPts val="300"/>
              </a:spcAft>
              <a:buNone/>
              <a:tabLst>
                <a:tab pos="215900" algn="l"/>
              </a:tabLst>
            </a:pPr>
            <a:r>
              <a:rPr lang="ro-RO" sz="1200" dirty="0">
                <a:solidFill>
                  <a:schemeClr val="tx1"/>
                </a:solidFill>
                <a:effectLst/>
                <a:latin typeface="Times" pitchFamily="2" charset="0"/>
                <a:ea typeface="Times New Roman" panose="02020603050405020304" pitchFamily="18" charset="0"/>
                <a:cs typeface="Times New Roman" panose="02020603050405020304" pitchFamily="18" charset="0"/>
              </a:rPr>
              <a:t>2. Susține că a existat o încălcare a articolului 3 din Convenție sub aspectul său material;</a:t>
            </a:r>
            <a:endParaRPr lang="x-none" sz="1200" dirty="0">
              <a:solidFill>
                <a:schemeClr val="tx1"/>
              </a:solidFill>
              <a:effectLst/>
              <a:latin typeface="Times" pitchFamily="2" charset="0"/>
              <a:ea typeface="Times New Roman" panose="02020603050405020304" pitchFamily="18" charset="0"/>
              <a:cs typeface="Times New Roman" panose="02020603050405020304" pitchFamily="18" charset="0"/>
            </a:endParaRPr>
          </a:p>
          <a:p>
            <a:pPr marL="0" lvl="0" indent="0" algn="just">
              <a:spcBef>
                <a:spcPts val="1400"/>
              </a:spcBef>
              <a:spcAft>
                <a:spcPts val="300"/>
              </a:spcAft>
              <a:buNone/>
              <a:tabLst>
                <a:tab pos="215900" algn="l"/>
              </a:tabLst>
            </a:pPr>
            <a:r>
              <a:rPr lang="ro-RO" sz="1200" dirty="0">
                <a:solidFill>
                  <a:schemeClr val="tx1"/>
                </a:solidFill>
                <a:effectLst/>
                <a:latin typeface="Times" pitchFamily="2" charset="0"/>
                <a:ea typeface="Times New Roman" panose="02020603050405020304" pitchFamily="18" charset="0"/>
                <a:cs typeface="Times New Roman" panose="02020603050405020304" pitchFamily="18" charset="0"/>
              </a:rPr>
              <a:t>3. Susține că a existat o încălcare a articolului 3 din Convenție sub aspectul său procedural;</a:t>
            </a:r>
            <a:endParaRPr lang="x-none" sz="1200" dirty="0">
              <a:solidFill>
                <a:schemeClr val="tx1"/>
              </a:solidFill>
              <a:effectLst/>
              <a:latin typeface="Times" pitchFamily="2" charset="0"/>
              <a:ea typeface="Times New Roman" panose="02020603050405020304" pitchFamily="18" charset="0"/>
              <a:cs typeface="Times New Roman" panose="02020603050405020304" pitchFamily="18" charset="0"/>
            </a:endParaRPr>
          </a:p>
          <a:p>
            <a:pPr marL="0" lvl="0" indent="0" algn="just">
              <a:spcBef>
                <a:spcPts val="1400"/>
              </a:spcBef>
              <a:spcAft>
                <a:spcPts val="300"/>
              </a:spcAft>
              <a:buNone/>
              <a:tabLst>
                <a:tab pos="215900" algn="l"/>
              </a:tabLst>
            </a:pPr>
            <a:r>
              <a:rPr lang="ro-RO" sz="1200" dirty="0">
                <a:solidFill>
                  <a:schemeClr val="tx1"/>
                </a:solidFill>
                <a:effectLst/>
                <a:latin typeface="Times" pitchFamily="2" charset="0"/>
                <a:ea typeface="Times New Roman" panose="02020603050405020304" pitchFamily="18" charset="0"/>
                <a:cs typeface="Times New Roman" panose="02020603050405020304" pitchFamily="18" charset="0"/>
              </a:rPr>
              <a:t>4. Ține</a:t>
            </a:r>
            <a:r>
              <a:rPr lang="x-none" sz="1200" dirty="0">
                <a:solidFill>
                  <a:schemeClr val="tx1"/>
                </a:solidFill>
                <a:latin typeface="Times" pitchFamily="2" charset="0"/>
                <a:ea typeface="Times New Roman" panose="02020603050405020304" pitchFamily="18" charset="0"/>
                <a:cs typeface="Times New Roman" panose="02020603050405020304" pitchFamily="18" charset="0"/>
              </a:rPr>
              <a:t> </a:t>
            </a:r>
            <a:r>
              <a:rPr lang="ro-RO" sz="1200" dirty="0">
                <a:solidFill>
                  <a:schemeClr val="tx1"/>
                </a:solidFill>
                <a:effectLst/>
                <a:latin typeface="Times" pitchFamily="2" charset="0"/>
                <a:ea typeface="Times New Roman" panose="02020603050405020304" pitchFamily="18" charset="0"/>
                <a:cs typeface="Times New Roman" panose="02020603050405020304" pitchFamily="18" charset="0"/>
              </a:rPr>
              <a:t>că statul pârât trebuie să plătească reclamantului, în termen de trei luni de la data la care hotărârea devine definitivă, în conformitate cu articolul 44 § 2 din Convenție, următoarele sume:</a:t>
            </a:r>
          </a:p>
          <a:p>
            <a:pPr marL="0" lvl="0" indent="0" algn="just">
              <a:spcBef>
                <a:spcPts val="1400"/>
              </a:spcBef>
              <a:spcAft>
                <a:spcPts val="300"/>
              </a:spcAft>
              <a:buNone/>
              <a:tabLst>
                <a:tab pos="215900" algn="l"/>
              </a:tabLst>
            </a:pPr>
            <a:r>
              <a:rPr lang="x-none" sz="1200" dirty="0">
                <a:solidFill>
                  <a:schemeClr val="tx1"/>
                </a:solidFill>
                <a:latin typeface="Times" pitchFamily="2" charset="0"/>
                <a:ea typeface="Times New Roman" panose="02020603050405020304" pitchFamily="18" charset="0"/>
                <a:cs typeface="Times New Roman" panose="02020603050405020304" pitchFamily="18" charset="0"/>
              </a:rPr>
              <a:t>- </a:t>
            </a:r>
            <a:r>
              <a:rPr lang="ro-RO" sz="1200" dirty="0">
                <a:solidFill>
                  <a:schemeClr val="tx1"/>
                </a:solidFill>
                <a:effectLst/>
                <a:latin typeface="Times" pitchFamily="2" charset="0"/>
                <a:ea typeface="Times New Roman" panose="02020603050405020304" pitchFamily="18" charset="0"/>
                <a:cs typeface="Times New Roman" panose="02020603050405020304" pitchFamily="18" charset="0"/>
              </a:rPr>
              <a:t>41.600 EUR (patruzeci și una de mii șase sute de euro), plus orice impozit care poate fi exigibil, cu privire la prejudiciul moral;</a:t>
            </a:r>
          </a:p>
          <a:p>
            <a:pPr marL="0" lvl="0" indent="0" algn="just">
              <a:spcBef>
                <a:spcPts val="1400"/>
              </a:spcBef>
              <a:spcAft>
                <a:spcPts val="300"/>
              </a:spcAft>
              <a:buNone/>
              <a:tabLst>
                <a:tab pos="215900" algn="l"/>
              </a:tabLst>
            </a:pPr>
            <a:r>
              <a:rPr lang="x-none" sz="1200" dirty="0">
                <a:solidFill>
                  <a:schemeClr val="tx1"/>
                </a:solidFill>
                <a:latin typeface="Times" pitchFamily="2" charset="0"/>
                <a:ea typeface="Times New Roman" panose="02020603050405020304" pitchFamily="18" charset="0"/>
                <a:cs typeface="Times New Roman" panose="02020603050405020304" pitchFamily="18" charset="0"/>
              </a:rPr>
              <a:t>-</a:t>
            </a:r>
            <a:r>
              <a:rPr lang="ro-RO" sz="1200" dirty="0">
                <a:solidFill>
                  <a:schemeClr val="tx1"/>
                </a:solidFill>
                <a:effectLst/>
                <a:latin typeface="Times" pitchFamily="2" charset="0"/>
                <a:ea typeface="Times New Roman" panose="02020603050405020304" pitchFamily="18" charset="0"/>
                <a:cs typeface="Times New Roman" panose="02020603050405020304" pitchFamily="18" charset="0"/>
              </a:rPr>
              <a:t>8.000 EUR (opt mii de euro), plus orice impozit care poate fi datorat solicitantului, cu privire la costuri și cheltuieli;</a:t>
            </a:r>
            <a:r>
              <a:rPr lang="x-none" sz="1200" dirty="0">
                <a:solidFill>
                  <a:schemeClr val="tx1"/>
                </a:solidFill>
                <a:latin typeface="Times" pitchFamily="2" charset="0"/>
                <a:ea typeface="Times New Roman" panose="02020603050405020304" pitchFamily="18" charset="0"/>
                <a:cs typeface="Times New Roman" panose="02020603050405020304" pitchFamily="18" charset="0"/>
              </a:rPr>
              <a:t> </a:t>
            </a:r>
          </a:p>
          <a:p>
            <a:pPr marL="0" lvl="0" indent="0" algn="just">
              <a:spcBef>
                <a:spcPts val="1400"/>
              </a:spcBef>
              <a:spcAft>
                <a:spcPts val="300"/>
              </a:spcAft>
              <a:buNone/>
              <a:tabLst>
                <a:tab pos="215900" algn="l"/>
              </a:tabLst>
            </a:pPr>
            <a:r>
              <a:rPr lang="x-none" sz="1200" dirty="0">
                <a:solidFill>
                  <a:schemeClr val="tx1"/>
                </a:solidFill>
                <a:latin typeface="Times" pitchFamily="2" charset="0"/>
                <a:ea typeface="Times New Roman" panose="02020603050405020304" pitchFamily="18" charset="0"/>
                <a:cs typeface="Times New Roman" panose="02020603050405020304" pitchFamily="18" charset="0"/>
              </a:rPr>
              <a:t>(</a:t>
            </a:r>
            <a:r>
              <a:rPr lang="ro-RO" sz="1200" dirty="0">
                <a:solidFill>
                  <a:schemeClr val="tx1"/>
                </a:solidFill>
                <a:effectLst/>
                <a:latin typeface="Times" pitchFamily="2" charset="0"/>
                <a:ea typeface="Times New Roman" panose="02020603050405020304" pitchFamily="18" charset="0"/>
                <a:cs typeface="Times New Roman" panose="02020603050405020304" pitchFamily="18" charset="0"/>
              </a:rPr>
              <a:t>de la expirarea celor trei luni menționate mai sus și până la decontare, se va plăti dobândă simplă pentru sumele de mai sus la o rată egală cu rata dobânzii împrumutului marginal a Băncii Centrale Europene în perioada de nerambursare plus trei puncte procentuale)</a:t>
            </a:r>
          </a:p>
          <a:p>
            <a:pPr marL="0" indent="0" algn="just">
              <a:spcBef>
                <a:spcPts val="1400"/>
              </a:spcBef>
              <a:spcAft>
                <a:spcPts val="300"/>
              </a:spcAft>
              <a:buNone/>
              <a:tabLst>
                <a:tab pos="215900" algn="l"/>
              </a:tabLst>
            </a:pP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5. Respinge restul cererii reclamantului de satisfacție echitabilă.</a:t>
            </a:r>
            <a:endParaRPr lang="x-none" sz="1200" dirty="0">
              <a:solidFill>
                <a:schemeClr val="tx1"/>
              </a:solidFill>
              <a:effectLst/>
              <a:latin typeface="Times" pitchFamily="2" charset="0"/>
              <a:ea typeface="Times New Roman" panose="02020603050405020304" pitchFamily="18" charset="0"/>
              <a:cs typeface="Times New Roman" panose="02020603050405020304" pitchFamily="18" charset="0"/>
            </a:endParaRPr>
          </a:p>
          <a:p>
            <a:pPr indent="180340" algn="just">
              <a:spcBef>
                <a:spcPts val="1200"/>
              </a:spcBef>
              <a:spcAft>
                <a:spcPts val="1200"/>
              </a:spcAft>
            </a:pPr>
            <a:r>
              <a:rPr lang="ro-RO" sz="1200" u="sng" dirty="0">
                <a:solidFill>
                  <a:schemeClr val="tx1"/>
                </a:solidFill>
                <a:effectLst/>
                <a:latin typeface="Times" pitchFamily="2" charset="0"/>
                <a:ea typeface="Times New Roman" panose="02020603050405020304" pitchFamily="18" charset="0"/>
                <a:cs typeface="Times New Roman" panose="02020603050405020304" pitchFamily="18" charset="0"/>
              </a:rPr>
              <a:t>Hotărârea a fost notificată în scris la 7 noiembrie 2024 .</a:t>
            </a:r>
            <a:endParaRPr lang="x-none" sz="1200" u="sng" dirty="0">
              <a:solidFill>
                <a:schemeClr val="tx1"/>
              </a:solidFill>
              <a:effectLst/>
              <a:latin typeface="Times" pitchFamily="2" charset="0"/>
              <a:ea typeface="Times New Roman" panose="02020603050405020304" pitchFamily="18" charset="0"/>
              <a:cs typeface="Times New Roman" panose="02020603050405020304" pitchFamily="18" charset="0"/>
            </a:endParaRPr>
          </a:p>
        </p:txBody>
      </p:sp>
      <p:grpSp>
        <p:nvGrpSpPr>
          <p:cNvPr id="4" name="Google Shape;733;p68">
            <a:extLst>
              <a:ext uri="{FF2B5EF4-FFF2-40B4-BE49-F238E27FC236}">
                <a16:creationId xmlns:a16="http://schemas.microsoft.com/office/drawing/2014/main" xmlns="" id="{1963F53B-03CF-F829-E85E-9BAE0CCAD2D5}"/>
              </a:ext>
            </a:extLst>
          </p:cNvPr>
          <p:cNvGrpSpPr/>
          <p:nvPr/>
        </p:nvGrpSpPr>
        <p:grpSpPr>
          <a:xfrm>
            <a:off x="3714126" y="260975"/>
            <a:ext cx="351896" cy="351901"/>
            <a:chOff x="10303541" y="5035812"/>
            <a:chExt cx="596332" cy="596341"/>
          </a:xfrm>
        </p:grpSpPr>
        <p:sp>
          <p:nvSpPr>
            <p:cNvPr id="5" name="Google Shape;734;p68">
              <a:extLst>
                <a:ext uri="{FF2B5EF4-FFF2-40B4-BE49-F238E27FC236}">
                  <a16:creationId xmlns:a16="http://schemas.microsoft.com/office/drawing/2014/main" xmlns="" id="{D69BE11E-C1AC-7E22-F0EF-098B89D2F145}"/>
                </a:ext>
              </a:extLst>
            </p:cNvPr>
            <p:cNvSpPr/>
            <p:nvPr/>
          </p:nvSpPr>
          <p:spPr>
            <a:xfrm>
              <a:off x="10303541" y="5106863"/>
              <a:ext cx="227165" cy="349420"/>
            </a:xfrm>
            <a:custGeom>
              <a:avLst/>
              <a:gdLst/>
              <a:ahLst/>
              <a:cxnLst/>
              <a:rect l="l" t="t" r="r" b="b"/>
              <a:pathLst>
                <a:path w="227165" h="349420" extrusionOk="0">
                  <a:moveTo>
                    <a:pt x="199519" y="69888"/>
                  </a:moveTo>
                  <a:lnTo>
                    <a:pt x="227166" y="69888"/>
                  </a:lnTo>
                  <a:lnTo>
                    <a:pt x="227166" y="0"/>
                  </a:lnTo>
                  <a:lnTo>
                    <a:pt x="183000" y="0"/>
                  </a:lnTo>
                  <a:cubicBezTo>
                    <a:pt x="172129" y="0"/>
                    <a:pt x="161345" y="2559"/>
                    <a:pt x="151758" y="7387"/>
                  </a:cubicBezTo>
                  <a:lnTo>
                    <a:pt x="103997" y="31242"/>
                  </a:lnTo>
                  <a:cubicBezTo>
                    <a:pt x="99203" y="33664"/>
                    <a:pt x="93725" y="34948"/>
                    <a:pt x="88333" y="34948"/>
                  </a:cubicBezTo>
                  <a:lnTo>
                    <a:pt x="34922" y="34948"/>
                  </a:lnTo>
                  <a:cubicBezTo>
                    <a:pt x="15664" y="34948"/>
                    <a:pt x="0" y="50629"/>
                    <a:pt x="0" y="69888"/>
                  </a:cubicBezTo>
                  <a:cubicBezTo>
                    <a:pt x="0" y="89146"/>
                    <a:pt x="15664" y="104827"/>
                    <a:pt x="34922" y="104827"/>
                  </a:cubicBezTo>
                  <a:lnTo>
                    <a:pt x="73354" y="104827"/>
                  </a:lnTo>
                  <a:lnTo>
                    <a:pt x="2653" y="217862"/>
                  </a:lnTo>
                  <a:cubicBezTo>
                    <a:pt x="1797" y="219318"/>
                    <a:pt x="85" y="224282"/>
                    <a:pt x="85" y="226867"/>
                  </a:cubicBezTo>
                  <a:cubicBezTo>
                    <a:pt x="85" y="226961"/>
                    <a:pt x="0" y="227038"/>
                    <a:pt x="0" y="227124"/>
                  </a:cubicBezTo>
                  <a:lnTo>
                    <a:pt x="0" y="244593"/>
                  </a:lnTo>
                  <a:cubicBezTo>
                    <a:pt x="0" y="302395"/>
                    <a:pt x="47077" y="349421"/>
                    <a:pt x="104853" y="349421"/>
                  </a:cubicBezTo>
                  <a:cubicBezTo>
                    <a:pt x="162628" y="349421"/>
                    <a:pt x="209705" y="302395"/>
                    <a:pt x="209705" y="244593"/>
                  </a:cubicBezTo>
                  <a:lnTo>
                    <a:pt x="209705" y="227124"/>
                  </a:lnTo>
                  <a:cubicBezTo>
                    <a:pt x="209705" y="224547"/>
                    <a:pt x="207907" y="219352"/>
                    <a:pt x="206966" y="217862"/>
                  </a:cubicBezTo>
                  <a:lnTo>
                    <a:pt x="130787" y="95960"/>
                  </a:lnTo>
                  <a:lnTo>
                    <a:pt x="168192" y="77292"/>
                  </a:lnTo>
                  <a:cubicBezTo>
                    <a:pt x="177864" y="72447"/>
                    <a:pt x="188649" y="69888"/>
                    <a:pt x="199434" y="69888"/>
                  </a:cubicBezTo>
                  <a:close/>
                  <a:moveTo>
                    <a:pt x="160660" y="209654"/>
                  </a:moveTo>
                  <a:lnTo>
                    <a:pt x="49045" y="209654"/>
                  </a:lnTo>
                  <a:lnTo>
                    <a:pt x="104853" y="120320"/>
                  </a:lnTo>
                  <a:lnTo>
                    <a:pt x="160660"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735;p68">
              <a:extLst>
                <a:ext uri="{FF2B5EF4-FFF2-40B4-BE49-F238E27FC236}">
                  <a16:creationId xmlns:a16="http://schemas.microsoft.com/office/drawing/2014/main" xmlns="" id="{FC69DAE6-D82E-8EFD-4F66-E7919B8C1577}"/>
                </a:ext>
              </a:extLst>
            </p:cNvPr>
            <p:cNvSpPr/>
            <p:nvPr/>
          </p:nvSpPr>
          <p:spPr>
            <a:xfrm>
              <a:off x="10443315" y="5562274"/>
              <a:ext cx="316868" cy="69879"/>
            </a:xfrm>
            <a:custGeom>
              <a:avLst/>
              <a:gdLst/>
              <a:ahLst/>
              <a:cxnLst/>
              <a:rect l="l" t="t" r="r" b="b"/>
              <a:pathLst>
                <a:path w="316868" h="69879" extrusionOk="0">
                  <a:moveTo>
                    <a:pt x="281861" y="0"/>
                  </a:moveTo>
                  <a:lnTo>
                    <a:pt x="34922" y="0"/>
                  </a:lnTo>
                  <a:cubicBezTo>
                    <a:pt x="15664" y="0"/>
                    <a:pt x="0" y="15647"/>
                    <a:pt x="0" y="34940"/>
                  </a:cubicBezTo>
                  <a:lnTo>
                    <a:pt x="0" y="52409"/>
                  </a:lnTo>
                  <a:cubicBezTo>
                    <a:pt x="0" y="62056"/>
                    <a:pt x="7875" y="69879"/>
                    <a:pt x="17461" y="69879"/>
                  </a:cubicBezTo>
                  <a:lnTo>
                    <a:pt x="299407" y="69879"/>
                  </a:lnTo>
                  <a:cubicBezTo>
                    <a:pt x="308994" y="69879"/>
                    <a:pt x="316869" y="62056"/>
                    <a:pt x="316869" y="52409"/>
                  </a:cubicBezTo>
                  <a:lnTo>
                    <a:pt x="316869" y="34940"/>
                  </a:lnTo>
                  <a:cubicBezTo>
                    <a:pt x="316869" y="15638"/>
                    <a:pt x="301205" y="0"/>
                    <a:pt x="28186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36;p68">
              <a:extLst>
                <a:ext uri="{FF2B5EF4-FFF2-40B4-BE49-F238E27FC236}">
                  <a16:creationId xmlns:a16="http://schemas.microsoft.com/office/drawing/2014/main" xmlns="" id="{73FECC21-9D44-BADE-D797-02A2B0840359}"/>
                </a:ext>
              </a:extLst>
            </p:cNvPr>
            <p:cNvSpPr/>
            <p:nvPr/>
          </p:nvSpPr>
          <p:spPr>
            <a:xfrm>
              <a:off x="10672792" y="5106863"/>
              <a:ext cx="227081" cy="349420"/>
            </a:xfrm>
            <a:custGeom>
              <a:avLst/>
              <a:gdLst/>
              <a:ahLst/>
              <a:cxnLst/>
              <a:rect l="l" t="t" r="r" b="b"/>
              <a:pathLst>
                <a:path w="227081" h="349420" extrusionOk="0">
                  <a:moveTo>
                    <a:pt x="153812" y="104827"/>
                  </a:moveTo>
                  <a:lnTo>
                    <a:pt x="192158" y="104827"/>
                  </a:lnTo>
                  <a:cubicBezTo>
                    <a:pt x="211417" y="104827"/>
                    <a:pt x="227081" y="89146"/>
                    <a:pt x="227081" y="69888"/>
                  </a:cubicBezTo>
                  <a:cubicBezTo>
                    <a:pt x="227081" y="50629"/>
                    <a:pt x="211417" y="34948"/>
                    <a:pt x="192158" y="34948"/>
                  </a:cubicBezTo>
                  <a:lnTo>
                    <a:pt x="138748" y="34948"/>
                  </a:lnTo>
                  <a:cubicBezTo>
                    <a:pt x="133441" y="34948"/>
                    <a:pt x="128049" y="33681"/>
                    <a:pt x="123170" y="31259"/>
                  </a:cubicBezTo>
                  <a:lnTo>
                    <a:pt x="82770" y="11076"/>
                  </a:lnTo>
                  <a:cubicBezTo>
                    <a:pt x="68305" y="3826"/>
                    <a:pt x="52127" y="0"/>
                    <a:pt x="35864" y="0"/>
                  </a:cubicBezTo>
                  <a:lnTo>
                    <a:pt x="0" y="0"/>
                  </a:lnTo>
                  <a:lnTo>
                    <a:pt x="0" y="69888"/>
                  </a:lnTo>
                  <a:lnTo>
                    <a:pt x="19430" y="69888"/>
                  </a:lnTo>
                  <a:cubicBezTo>
                    <a:pt x="35608" y="69888"/>
                    <a:pt x="51784" y="73705"/>
                    <a:pt x="66335" y="80964"/>
                  </a:cubicBezTo>
                  <a:lnTo>
                    <a:pt x="96293" y="95968"/>
                  </a:lnTo>
                  <a:lnTo>
                    <a:pt x="20115" y="217862"/>
                  </a:lnTo>
                  <a:cubicBezTo>
                    <a:pt x="19173" y="219360"/>
                    <a:pt x="17461" y="224607"/>
                    <a:pt x="17461" y="227124"/>
                  </a:cubicBezTo>
                  <a:lnTo>
                    <a:pt x="17461" y="244593"/>
                  </a:lnTo>
                  <a:cubicBezTo>
                    <a:pt x="17461" y="302395"/>
                    <a:pt x="64453" y="349421"/>
                    <a:pt x="122314" y="349421"/>
                  </a:cubicBezTo>
                  <a:cubicBezTo>
                    <a:pt x="180090" y="349421"/>
                    <a:pt x="227081" y="302395"/>
                    <a:pt x="227081" y="244593"/>
                  </a:cubicBezTo>
                  <a:lnTo>
                    <a:pt x="227081" y="227124"/>
                  </a:lnTo>
                  <a:cubicBezTo>
                    <a:pt x="227081" y="224701"/>
                    <a:pt x="225455" y="219386"/>
                    <a:pt x="224427" y="217862"/>
                  </a:cubicBezTo>
                  <a:lnTo>
                    <a:pt x="153812" y="104827"/>
                  </a:lnTo>
                  <a:close/>
                  <a:moveTo>
                    <a:pt x="66507" y="209654"/>
                  </a:moveTo>
                  <a:lnTo>
                    <a:pt x="122314" y="120320"/>
                  </a:lnTo>
                  <a:lnTo>
                    <a:pt x="178121" y="209654"/>
                  </a:lnTo>
                  <a:lnTo>
                    <a:pt x="66507"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737;p68">
              <a:extLst>
                <a:ext uri="{FF2B5EF4-FFF2-40B4-BE49-F238E27FC236}">
                  <a16:creationId xmlns:a16="http://schemas.microsoft.com/office/drawing/2014/main" xmlns="" id="{0E74E58D-23BB-E397-DB18-3FF536859A0D}"/>
                </a:ext>
              </a:extLst>
            </p:cNvPr>
            <p:cNvSpPr/>
            <p:nvPr/>
          </p:nvSpPr>
          <p:spPr>
            <a:xfrm>
              <a:off x="10566827" y="5035812"/>
              <a:ext cx="69845" cy="491514"/>
            </a:xfrm>
            <a:custGeom>
              <a:avLst/>
              <a:gdLst/>
              <a:ahLst/>
              <a:cxnLst/>
              <a:rect l="l" t="t" r="r" b="b"/>
              <a:pathLst>
                <a:path w="69845" h="491514" extrusionOk="0">
                  <a:moveTo>
                    <a:pt x="34922" y="0"/>
                  </a:moveTo>
                  <a:cubicBezTo>
                    <a:pt x="15578" y="0"/>
                    <a:pt x="0" y="15646"/>
                    <a:pt x="0" y="34939"/>
                  </a:cubicBezTo>
                  <a:lnTo>
                    <a:pt x="0" y="491515"/>
                  </a:lnTo>
                  <a:lnTo>
                    <a:pt x="69845" y="491515"/>
                  </a:lnTo>
                  <a:lnTo>
                    <a:pt x="69845" y="34939"/>
                  </a:lnTo>
                  <a:cubicBezTo>
                    <a:pt x="69845" y="15638"/>
                    <a:pt x="54181" y="0"/>
                    <a:pt x="3492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6053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title"/>
          </p:nvPr>
        </p:nvSpPr>
        <p:spPr>
          <a:xfrm>
            <a:off x="3141946" y="421777"/>
            <a:ext cx="286010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 U P R I N S</a:t>
            </a:r>
            <a:endParaRPr dirty="0"/>
          </a:p>
        </p:txBody>
      </p:sp>
      <p:sp>
        <p:nvSpPr>
          <p:cNvPr id="270" name="Google Shape;270;p42"/>
          <p:cNvSpPr txBox="1">
            <a:spLocks noGrp="1"/>
          </p:cNvSpPr>
          <p:nvPr>
            <p:ph type="subTitle" idx="3"/>
          </p:nvPr>
        </p:nvSpPr>
        <p:spPr>
          <a:xfrm>
            <a:off x="5436504" y="3030895"/>
            <a:ext cx="37152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sz="1600">
              <a:solidFill>
                <a:srgbClr val="666666"/>
              </a:solidFill>
            </a:endParaRPr>
          </a:p>
        </p:txBody>
      </p:sp>
      <p:sp>
        <p:nvSpPr>
          <p:cNvPr id="271" name="Google Shape;271;p42"/>
          <p:cNvSpPr txBox="1">
            <a:spLocks noGrp="1"/>
          </p:cNvSpPr>
          <p:nvPr>
            <p:ph type="subTitle" idx="1"/>
          </p:nvPr>
        </p:nvSpPr>
        <p:spPr>
          <a:xfrm>
            <a:off x="5436504" y="1319995"/>
            <a:ext cx="37152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describe the topic of the section here</a:t>
            </a:r>
            <a:endParaRPr dirty="0"/>
          </a:p>
        </p:txBody>
      </p:sp>
      <p:sp>
        <p:nvSpPr>
          <p:cNvPr id="272" name="Google Shape;272;p42"/>
          <p:cNvSpPr txBox="1">
            <a:spLocks noGrp="1"/>
          </p:cNvSpPr>
          <p:nvPr>
            <p:ph type="subTitle" idx="2"/>
          </p:nvPr>
        </p:nvSpPr>
        <p:spPr>
          <a:xfrm>
            <a:off x="5436498" y="1890295"/>
            <a:ext cx="37152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273" name="Google Shape;273;p42"/>
          <p:cNvSpPr txBox="1">
            <a:spLocks noGrp="1"/>
          </p:cNvSpPr>
          <p:nvPr>
            <p:ph type="subTitle" idx="4"/>
          </p:nvPr>
        </p:nvSpPr>
        <p:spPr>
          <a:xfrm>
            <a:off x="5436498" y="3601195"/>
            <a:ext cx="37152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274" name="Google Shape;274;p42"/>
          <p:cNvSpPr txBox="1">
            <a:spLocks noGrp="1"/>
          </p:cNvSpPr>
          <p:nvPr>
            <p:ph type="subTitle" idx="5"/>
          </p:nvPr>
        </p:nvSpPr>
        <p:spPr>
          <a:xfrm>
            <a:off x="5436503" y="2460595"/>
            <a:ext cx="37152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276" name="Google Shape;276;p42"/>
          <p:cNvSpPr txBox="1">
            <a:spLocks noGrp="1"/>
          </p:cNvSpPr>
          <p:nvPr>
            <p:ph type="title" idx="7"/>
          </p:nvPr>
        </p:nvSpPr>
        <p:spPr>
          <a:xfrm>
            <a:off x="1002594" y="1319995"/>
            <a:ext cx="734700" cy="4476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01</a:t>
            </a:r>
            <a:endParaRPr>
              <a:solidFill>
                <a:schemeClr val="dk2"/>
              </a:solidFill>
            </a:endParaRPr>
          </a:p>
        </p:txBody>
      </p:sp>
      <p:sp>
        <p:nvSpPr>
          <p:cNvPr id="277" name="Google Shape;277;p42"/>
          <p:cNvSpPr txBox="1">
            <a:spLocks noGrp="1"/>
          </p:cNvSpPr>
          <p:nvPr>
            <p:ph type="title" idx="8"/>
          </p:nvPr>
        </p:nvSpPr>
        <p:spPr>
          <a:xfrm>
            <a:off x="1002594" y="3030885"/>
            <a:ext cx="734700" cy="4476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04</a:t>
            </a:r>
            <a:endParaRPr>
              <a:solidFill>
                <a:schemeClr val="dk2"/>
              </a:solidFill>
            </a:endParaRPr>
          </a:p>
        </p:txBody>
      </p:sp>
      <p:sp>
        <p:nvSpPr>
          <p:cNvPr id="278" name="Google Shape;278;p42"/>
          <p:cNvSpPr txBox="1">
            <a:spLocks noGrp="1"/>
          </p:cNvSpPr>
          <p:nvPr>
            <p:ph type="title" idx="9"/>
          </p:nvPr>
        </p:nvSpPr>
        <p:spPr>
          <a:xfrm>
            <a:off x="1002594" y="1890292"/>
            <a:ext cx="734700" cy="4476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02</a:t>
            </a:r>
            <a:endParaRPr>
              <a:solidFill>
                <a:schemeClr val="dk2"/>
              </a:solidFill>
            </a:endParaRPr>
          </a:p>
        </p:txBody>
      </p:sp>
      <p:sp>
        <p:nvSpPr>
          <p:cNvPr id="279" name="Google Shape;279;p42"/>
          <p:cNvSpPr txBox="1">
            <a:spLocks noGrp="1"/>
          </p:cNvSpPr>
          <p:nvPr>
            <p:ph type="title" idx="13"/>
          </p:nvPr>
        </p:nvSpPr>
        <p:spPr>
          <a:xfrm>
            <a:off x="1002594" y="3601182"/>
            <a:ext cx="734700" cy="4476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05</a:t>
            </a:r>
            <a:endParaRPr>
              <a:solidFill>
                <a:schemeClr val="dk2"/>
              </a:solidFill>
            </a:endParaRPr>
          </a:p>
        </p:txBody>
      </p:sp>
      <p:sp>
        <p:nvSpPr>
          <p:cNvPr id="280" name="Google Shape;280;p42"/>
          <p:cNvSpPr txBox="1">
            <a:spLocks noGrp="1"/>
          </p:cNvSpPr>
          <p:nvPr>
            <p:ph type="title" idx="14"/>
          </p:nvPr>
        </p:nvSpPr>
        <p:spPr>
          <a:xfrm>
            <a:off x="1002594" y="2460588"/>
            <a:ext cx="734700" cy="4476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03</a:t>
            </a:r>
            <a:endParaRPr>
              <a:solidFill>
                <a:schemeClr val="dk2"/>
              </a:solidFill>
            </a:endParaRPr>
          </a:p>
        </p:txBody>
      </p:sp>
      <p:sp>
        <p:nvSpPr>
          <p:cNvPr id="282" name="Google Shape;282;p42"/>
          <p:cNvSpPr txBox="1">
            <a:spLocks noGrp="1"/>
          </p:cNvSpPr>
          <p:nvPr>
            <p:ph type="subTitle" idx="16"/>
          </p:nvPr>
        </p:nvSpPr>
        <p:spPr>
          <a:xfrm>
            <a:off x="1690809" y="1381335"/>
            <a:ext cx="3570866"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i="0" u="none" strike="noStrike" dirty="0" err="1">
                <a:solidFill>
                  <a:srgbClr val="000000"/>
                </a:solidFill>
                <a:effectLst/>
                <a:latin typeface="Times" pitchFamily="2" charset="0"/>
              </a:rPr>
              <a:t>Zahariev</a:t>
            </a:r>
            <a:r>
              <a:rPr lang="en-US" b="1" i="0" u="none" strike="noStrike" dirty="0">
                <a:solidFill>
                  <a:srgbClr val="000000"/>
                </a:solidFill>
                <a:effectLst/>
                <a:latin typeface="Times" pitchFamily="2" charset="0"/>
              </a:rPr>
              <a:t> vs. Macedonia de Nord</a:t>
            </a:r>
            <a:endParaRPr dirty="0">
              <a:latin typeface="Times" pitchFamily="2" charset="0"/>
              <a:sym typeface="Caprasimo"/>
            </a:endParaRPr>
          </a:p>
        </p:txBody>
      </p:sp>
      <p:sp>
        <p:nvSpPr>
          <p:cNvPr id="283" name="Google Shape;283;p42"/>
          <p:cNvSpPr txBox="1">
            <a:spLocks noGrp="1"/>
          </p:cNvSpPr>
          <p:nvPr>
            <p:ph type="subTitle" idx="17"/>
          </p:nvPr>
        </p:nvSpPr>
        <p:spPr>
          <a:xfrm>
            <a:off x="1737292" y="1890287"/>
            <a:ext cx="4167562"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i="0" u="none" strike="noStrike" dirty="0">
                <a:solidFill>
                  <a:srgbClr val="000000"/>
                </a:solidFill>
                <a:effectLst/>
                <a:latin typeface="Times" pitchFamily="2" charset="0"/>
              </a:rPr>
              <a:t>Oxana-Mihaela vs. </a:t>
            </a:r>
            <a:r>
              <a:rPr lang="en-US" b="1" i="0" u="none" strike="noStrike" dirty="0" err="1">
                <a:solidFill>
                  <a:srgbClr val="000000"/>
                </a:solidFill>
                <a:effectLst/>
                <a:latin typeface="Times" pitchFamily="2" charset="0"/>
              </a:rPr>
              <a:t>România</a:t>
            </a:r>
            <a:endParaRPr dirty="0">
              <a:latin typeface="Times" pitchFamily="2" charset="0"/>
              <a:sym typeface="Caprasimo"/>
            </a:endParaRPr>
          </a:p>
        </p:txBody>
      </p:sp>
      <p:sp>
        <p:nvSpPr>
          <p:cNvPr id="284" name="Google Shape;284;p42"/>
          <p:cNvSpPr txBox="1">
            <a:spLocks noGrp="1"/>
          </p:cNvSpPr>
          <p:nvPr>
            <p:ph type="subTitle" idx="18"/>
          </p:nvPr>
        </p:nvSpPr>
        <p:spPr>
          <a:xfrm>
            <a:off x="1690809" y="2460579"/>
            <a:ext cx="26889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i="0" u="none" strike="noStrike" dirty="0">
                <a:solidFill>
                  <a:srgbClr val="000000"/>
                </a:solidFill>
                <a:effectLst/>
                <a:latin typeface="Times" pitchFamily="2" charset="0"/>
              </a:rPr>
              <a:t> </a:t>
            </a:r>
            <a:r>
              <a:rPr lang="en-US" b="1" i="0" u="none" strike="noStrike" dirty="0" err="1">
                <a:solidFill>
                  <a:srgbClr val="000000"/>
                </a:solidFill>
                <a:effectLst/>
                <a:latin typeface="Times" pitchFamily="2" charset="0"/>
              </a:rPr>
              <a:t>Miron</a:t>
            </a:r>
            <a:r>
              <a:rPr lang="en-US" b="1" i="0" u="none" strike="noStrike" dirty="0">
                <a:solidFill>
                  <a:srgbClr val="000000"/>
                </a:solidFill>
                <a:effectLst/>
                <a:latin typeface="Times" pitchFamily="2" charset="0"/>
              </a:rPr>
              <a:t> vs. </a:t>
            </a:r>
            <a:r>
              <a:rPr lang="en-US" b="1" i="0" u="none" strike="noStrike" dirty="0" err="1">
                <a:solidFill>
                  <a:srgbClr val="000000"/>
                </a:solidFill>
                <a:effectLst/>
                <a:latin typeface="Times" pitchFamily="2" charset="0"/>
              </a:rPr>
              <a:t>România</a:t>
            </a:r>
            <a:endParaRPr sz="1800" dirty="0">
              <a:latin typeface="Times" pitchFamily="2" charset="0"/>
              <a:sym typeface="Caprasimo"/>
            </a:endParaRPr>
          </a:p>
        </p:txBody>
      </p:sp>
      <p:sp>
        <p:nvSpPr>
          <p:cNvPr id="285" name="Google Shape;285;p42"/>
          <p:cNvSpPr txBox="1">
            <a:spLocks noGrp="1"/>
          </p:cNvSpPr>
          <p:nvPr>
            <p:ph type="subTitle" idx="19"/>
          </p:nvPr>
        </p:nvSpPr>
        <p:spPr>
          <a:xfrm>
            <a:off x="1737292" y="3030887"/>
            <a:ext cx="26889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i="0" u="none" strike="noStrike" dirty="0" err="1">
                <a:solidFill>
                  <a:srgbClr val="000000"/>
                </a:solidFill>
                <a:effectLst/>
                <a:latin typeface="Times" pitchFamily="2" charset="0"/>
              </a:rPr>
              <a:t>Lavorgna</a:t>
            </a:r>
            <a:r>
              <a:rPr lang="en-US" b="1" i="0" u="none" strike="noStrike" dirty="0">
                <a:solidFill>
                  <a:srgbClr val="000000"/>
                </a:solidFill>
                <a:effectLst/>
                <a:latin typeface="Times" pitchFamily="2" charset="0"/>
              </a:rPr>
              <a:t> vs. Italia</a:t>
            </a:r>
            <a:endParaRPr sz="1800" dirty="0">
              <a:latin typeface="Times" pitchFamily="2" charset="0"/>
              <a:sym typeface="Caprasimo"/>
            </a:endParaRPr>
          </a:p>
        </p:txBody>
      </p:sp>
      <p:sp>
        <p:nvSpPr>
          <p:cNvPr id="286" name="Google Shape;286;p42"/>
          <p:cNvSpPr txBox="1">
            <a:spLocks noGrp="1"/>
          </p:cNvSpPr>
          <p:nvPr>
            <p:ph type="subTitle" idx="20"/>
          </p:nvPr>
        </p:nvSpPr>
        <p:spPr>
          <a:xfrm>
            <a:off x="1737292" y="3601187"/>
            <a:ext cx="26889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i="0" u="none" strike="noStrike" dirty="0">
                <a:solidFill>
                  <a:srgbClr val="000000"/>
                </a:solidFill>
                <a:effectLst/>
                <a:latin typeface="Times" pitchFamily="2" charset="0"/>
              </a:rPr>
              <a:t>Bakradze vs. Georgia</a:t>
            </a:r>
            <a:endParaRPr sz="1800" dirty="0">
              <a:latin typeface="Times" pitchFamily="2" charset="0"/>
              <a:sym typeface="Caprasim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4"/>
          <p:cNvSpPr txBox="1">
            <a:spLocks noGrp="1"/>
          </p:cNvSpPr>
          <p:nvPr>
            <p:ph type="title"/>
          </p:nvPr>
        </p:nvSpPr>
        <p:spPr>
          <a:xfrm>
            <a:off x="1916756" y="816449"/>
            <a:ext cx="5080728" cy="1755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Bakradze</a:t>
            </a:r>
            <a:br>
              <a:rPr lang="en" dirty="0"/>
            </a:br>
            <a:r>
              <a:rPr lang="en" dirty="0"/>
              <a:t>vs. Georgia</a:t>
            </a:r>
            <a:endParaRPr dirty="0"/>
          </a:p>
        </p:txBody>
      </p:sp>
      <p:sp>
        <p:nvSpPr>
          <p:cNvPr id="299" name="Google Shape;299;p44"/>
          <p:cNvSpPr txBox="1">
            <a:spLocks noGrp="1"/>
          </p:cNvSpPr>
          <p:nvPr>
            <p:ph type="title" idx="2"/>
          </p:nvPr>
        </p:nvSpPr>
        <p:spPr>
          <a:xfrm>
            <a:off x="3715975" y="158763"/>
            <a:ext cx="1263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05</a:t>
            </a:r>
            <a:endParaRPr dirty="0"/>
          </a:p>
        </p:txBody>
      </p:sp>
      <p:sp>
        <p:nvSpPr>
          <p:cNvPr id="5" name="Google Shape;307;p45">
            <a:extLst>
              <a:ext uri="{FF2B5EF4-FFF2-40B4-BE49-F238E27FC236}">
                <a16:creationId xmlns:a16="http://schemas.microsoft.com/office/drawing/2014/main" xmlns="" id="{132DD43F-86FC-EEDA-48D1-9CB1AA42E90F}"/>
              </a:ext>
            </a:extLst>
          </p:cNvPr>
          <p:cNvSpPr txBox="1">
            <a:spLocks/>
          </p:cNvSpPr>
          <p:nvPr/>
        </p:nvSpPr>
        <p:spPr>
          <a:xfrm>
            <a:off x="2258949" y="2732546"/>
            <a:ext cx="4177952" cy="15945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6000"/>
              <a:buFont typeface="Caprasimo"/>
              <a:buNone/>
              <a:defRPr sz="6000" b="0" i="0" u="none" strike="noStrike" cap="none">
                <a:solidFill>
                  <a:schemeClr val="dk2"/>
                </a:solidFill>
                <a:latin typeface="Caprasimo"/>
                <a:ea typeface="Caprasimo"/>
                <a:cs typeface="Caprasimo"/>
                <a:sym typeface="Caprasimo"/>
              </a:defRPr>
            </a:lvl1pPr>
            <a:lvl2pPr marR="0" lvl="1"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2pPr>
            <a:lvl3pPr marR="0" lvl="2"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3pPr>
            <a:lvl4pPr marR="0" lvl="3"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4pPr>
            <a:lvl5pPr marR="0" lvl="4"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5pPr>
            <a:lvl6pPr marR="0" lvl="5"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6pPr>
            <a:lvl7pPr marR="0" lvl="6"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7pPr>
            <a:lvl8pPr marR="0" lvl="7"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8pPr>
            <a:lvl9pPr marR="0" lvl="8"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9pPr>
          </a:lstStyle>
          <a:p>
            <a:pPr algn="ctr"/>
            <a:r>
              <a:rPr lang="en-US" sz="1400" b="1" dirty="0" err="1">
                <a:solidFill>
                  <a:schemeClr val="tx1"/>
                </a:solidFill>
                <a:latin typeface="Times" pitchFamily="2" charset="0"/>
              </a:rPr>
              <a:t>Introducere</a:t>
            </a:r>
            <a:r>
              <a:rPr lang="en-US" sz="1400" b="1" dirty="0">
                <a:solidFill>
                  <a:schemeClr val="tx1"/>
                </a:solidFill>
                <a:latin typeface="Times" pitchFamily="2" charset="0"/>
              </a:rPr>
              <a:t>:</a:t>
            </a:r>
          </a:p>
          <a:p>
            <a:pPr indent="180340" algn="just"/>
            <a:r>
              <a:rPr lang="ro-RO" sz="1400" dirty="0">
                <a:solidFill>
                  <a:schemeClr val="tx1"/>
                </a:solidFill>
                <a:effectLst/>
                <a:latin typeface="Times" pitchFamily="2" charset="0"/>
                <a:ea typeface="Times New Roman" panose="02020603050405020304" pitchFamily="18" charset="0"/>
              </a:rPr>
              <a:t>     </a:t>
            </a:r>
            <a:r>
              <a:rPr lang="ro-RO" sz="1400" dirty="0">
                <a:solidFill>
                  <a:schemeClr val="tx1"/>
                </a:solidFill>
                <a:effectLst/>
                <a:latin typeface="Times" pitchFamily="2" charset="0"/>
                <a:ea typeface="Times New Roman" panose="02020603050405020304" pitchFamily="18" charset="0"/>
                <a:cs typeface="Times New Roman" panose="02020603050405020304" pitchFamily="18" charset="0"/>
              </a:rPr>
              <a:t>Reclamanta s-a plâns că a fost discriminată în cursul a două concursuri judiciare din cauza rolului său într-o organizație „Unitatea Judecătorilor din Georgia” și a poziției sale critice față de Înaltul Consiliu al Justiției și politicile sale privind sistemul judiciar. </a:t>
            </a:r>
            <a:endParaRPr lang="en-US" sz="1400" dirty="0">
              <a:solidFill>
                <a:schemeClr val="tx1"/>
              </a:solidFill>
              <a:latin typeface="Times" pitchFamily="2" charset="0"/>
            </a:endParaRPr>
          </a:p>
        </p:txBody>
      </p:sp>
    </p:spTree>
    <p:extLst>
      <p:ext uri="{BB962C8B-B14F-4D97-AF65-F5344CB8AC3E}">
        <p14:creationId xmlns:p14="http://schemas.microsoft.com/office/powerpoint/2010/main" val="378571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5"/>
          <p:cNvSpPr txBox="1">
            <a:spLocks noGrp="1"/>
          </p:cNvSpPr>
          <p:nvPr>
            <p:ph type="title"/>
          </p:nvPr>
        </p:nvSpPr>
        <p:spPr>
          <a:xfrm>
            <a:off x="689991" y="21679"/>
            <a:ext cx="348004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Circumstanțe</a:t>
            </a:r>
            <a:r>
              <a:rPr lang="en" sz="2800" b="1" dirty="0">
                <a:latin typeface="Times" pitchFamily="2" charset="0"/>
              </a:rPr>
              <a:t> de </a:t>
            </a:r>
            <a:r>
              <a:rPr lang="en" sz="2800" b="1" dirty="0" err="1">
                <a:latin typeface="Times" pitchFamily="2" charset="0"/>
              </a:rPr>
              <a:t>fapt</a:t>
            </a:r>
            <a:endParaRPr sz="2800" b="1" dirty="0">
              <a:latin typeface="Times" pitchFamily="2" charset="0"/>
            </a:endParaRPr>
          </a:p>
        </p:txBody>
      </p:sp>
      <p:sp>
        <p:nvSpPr>
          <p:cNvPr id="2" name="Subtitle 4">
            <a:extLst>
              <a:ext uri="{FF2B5EF4-FFF2-40B4-BE49-F238E27FC236}">
                <a16:creationId xmlns:a16="http://schemas.microsoft.com/office/drawing/2014/main" xmlns="" id="{57758F5E-6BE1-C63D-007F-63ABDBE4AEF3}"/>
              </a:ext>
            </a:extLst>
          </p:cNvPr>
          <p:cNvSpPr txBox="1">
            <a:spLocks/>
          </p:cNvSpPr>
          <p:nvPr/>
        </p:nvSpPr>
        <p:spPr>
          <a:xfrm>
            <a:off x="77492" y="700010"/>
            <a:ext cx="8989016" cy="4443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25450" indent="-285750" algn="just">
              <a:buFont typeface="Arial" panose="020B0604020202020204" pitchFamily="34" charset="0"/>
              <a:buChar char="•"/>
            </a:pPr>
            <a:endParaRPr lang="x-none" dirty="0">
              <a:latin typeface="Times" pitchFamily="2" charset="0"/>
            </a:endParaRPr>
          </a:p>
        </p:txBody>
      </p:sp>
      <p:sp>
        <p:nvSpPr>
          <p:cNvPr id="3" name="Subtitle 6">
            <a:extLst>
              <a:ext uri="{FF2B5EF4-FFF2-40B4-BE49-F238E27FC236}">
                <a16:creationId xmlns:a16="http://schemas.microsoft.com/office/drawing/2014/main" xmlns="" id="{006653CF-20FE-351E-2C20-B7FCD5BFBD70}"/>
              </a:ext>
            </a:extLst>
          </p:cNvPr>
          <p:cNvSpPr txBox="1">
            <a:spLocks/>
          </p:cNvSpPr>
          <p:nvPr/>
        </p:nvSpPr>
        <p:spPr>
          <a:xfrm>
            <a:off x="346102" y="594379"/>
            <a:ext cx="8232209" cy="459815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Font typeface="Wingdings" pitchFamily="2" charset="2"/>
              <a:buChar char="Ø"/>
            </a:pPr>
            <a:r>
              <a:rPr lang="en-US" dirty="0" err="1">
                <a:latin typeface="Times" pitchFamily="2" charset="0"/>
              </a:rPr>
              <a:t>Reclamanta</a:t>
            </a:r>
            <a:r>
              <a:rPr lang="en-US" dirty="0">
                <a:latin typeface="Times" pitchFamily="2" charset="0"/>
              </a:rPr>
              <a:t>, un </a:t>
            </a:r>
            <a:r>
              <a:rPr lang="en-US" dirty="0" err="1">
                <a:latin typeface="Times" pitchFamily="2" charset="0"/>
              </a:rPr>
              <a:t>fost</a:t>
            </a:r>
            <a:r>
              <a:rPr lang="en-US" dirty="0">
                <a:latin typeface="Times" pitchFamily="2" charset="0"/>
              </a:rPr>
              <a:t> </a:t>
            </a:r>
            <a:r>
              <a:rPr lang="en-US" dirty="0" err="1">
                <a:latin typeface="Times" pitchFamily="2" charset="0"/>
              </a:rPr>
              <a:t>judecător</a:t>
            </a:r>
            <a:r>
              <a:rPr lang="en-US" dirty="0">
                <a:latin typeface="Times" pitchFamily="2" charset="0"/>
              </a:rPr>
              <a:t>, a </a:t>
            </a:r>
            <a:r>
              <a:rPr lang="en-US" dirty="0" err="1">
                <a:latin typeface="Times" pitchFamily="2" charset="0"/>
              </a:rPr>
              <a:t>aplicat</a:t>
            </a:r>
            <a:r>
              <a:rPr lang="en-US" dirty="0">
                <a:latin typeface="Times" pitchFamily="2" charset="0"/>
              </a:rPr>
              <a:t> </a:t>
            </a:r>
            <a:r>
              <a:rPr lang="en-US" dirty="0" err="1">
                <a:latin typeface="Times" pitchFamily="2" charset="0"/>
              </a:rPr>
              <a:t>pentru</a:t>
            </a:r>
            <a:r>
              <a:rPr lang="en-US" dirty="0">
                <a:latin typeface="Times" pitchFamily="2" charset="0"/>
              </a:rPr>
              <a:t> </a:t>
            </a:r>
            <a:r>
              <a:rPr lang="en-US" dirty="0" err="1">
                <a:latin typeface="Times" pitchFamily="2" charset="0"/>
              </a:rPr>
              <a:t>funcții</a:t>
            </a:r>
            <a:r>
              <a:rPr lang="en-US" dirty="0">
                <a:latin typeface="Times" pitchFamily="2" charset="0"/>
              </a:rPr>
              <a:t> </a:t>
            </a:r>
            <a:r>
              <a:rPr lang="en-US" dirty="0" err="1">
                <a:latin typeface="Times" pitchFamily="2" charset="0"/>
              </a:rPr>
              <a:t>vacante</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sistemul</a:t>
            </a:r>
            <a:r>
              <a:rPr lang="en-US" dirty="0">
                <a:latin typeface="Times" pitchFamily="2" charset="0"/>
              </a:rPr>
              <a:t> </a:t>
            </a:r>
            <a:r>
              <a:rPr lang="en-US" dirty="0" err="1">
                <a:latin typeface="Times" pitchFamily="2" charset="0"/>
              </a:rPr>
              <a:t>judiciar</a:t>
            </a:r>
            <a:r>
              <a:rPr lang="en-US" dirty="0">
                <a:latin typeface="Times" pitchFamily="2" charset="0"/>
              </a:rPr>
              <a:t> din Tbilisi </a:t>
            </a:r>
            <a:r>
              <a:rPr lang="en-US" dirty="0" err="1">
                <a:latin typeface="Times" pitchFamily="2" charset="0"/>
              </a:rPr>
              <a:t>în</a:t>
            </a:r>
            <a:r>
              <a:rPr lang="en-US" dirty="0">
                <a:latin typeface="Times" pitchFamily="2" charset="0"/>
              </a:rPr>
              <a:t> 2015 </a:t>
            </a:r>
            <a:r>
              <a:rPr lang="en-US" dirty="0" err="1">
                <a:latin typeface="Times" pitchFamily="2" charset="0"/>
              </a:rPr>
              <a:t>și</a:t>
            </a:r>
            <a:r>
              <a:rPr lang="en-US" dirty="0">
                <a:latin typeface="Times" pitchFamily="2" charset="0"/>
              </a:rPr>
              <a:t> 2016, </a:t>
            </a:r>
            <a:r>
              <a:rPr lang="en-US" dirty="0" err="1">
                <a:latin typeface="Times" pitchFamily="2" charset="0"/>
              </a:rPr>
              <a:t>dar</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respinsă</a:t>
            </a:r>
            <a:r>
              <a:rPr lang="en-US" dirty="0">
                <a:latin typeface="Times" pitchFamily="2" charset="0"/>
              </a:rPr>
              <a:t> de </a:t>
            </a:r>
            <a:r>
              <a:rPr lang="en-US" dirty="0" err="1">
                <a:latin typeface="Times" pitchFamily="2" charset="0"/>
              </a:rPr>
              <a:t>Înaltul</a:t>
            </a:r>
            <a:r>
              <a:rPr lang="en-US" dirty="0">
                <a:latin typeface="Times" pitchFamily="2" charset="0"/>
              </a:rPr>
              <a:t> </a:t>
            </a:r>
            <a:r>
              <a:rPr lang="en-US" dirty="0" err="1">
                <a:latin typeface="Times" pitchFamily="2" charset="0"/>
              </a:rPr>
              <a:t>Consiliu</a:t>
            </a:r>
            <a:r>
              <a:rPr lang="en-US" dirty="0">
                <a:latin typeface="Times" pitchFamily="2" charset="0"/>
              </a:rPr>
              <a:t> al </a:t>
            </a:r>
            <a:r>
              <a:rPr lang="en-US" dirty="0" err="1">
                <a:latin typeface="Times" pitchFamily="2" charset="0"/>
              </a:rPr>
              <a:t>Justiției</a:t>
            </a:r>
            <a:r>
              <a:rPr lang="en-US" dirty="0">
                <a:latin typeface="Times" pitchFamily="2" charset="0"/>
              </a:rPr>
              <a:t> (ÎCJ) de </a:t>
            </a:r>
            <a:r>
              <a:rPr lang="en-US" dirty="0" err="1">
                <a:latin typeface="Times" pitchFamily="2" charset="0"/>
              </a:rPr>
              <a:t>fiecare</a:t>
            </a:r>
            <a:r>
              <a:rPr lang="en-US" dirty="0">
                <a:latin typeface="Times" pitchFamily="2" charset="0"/>
              </a:rPr>
              <a:t> </a:t>
            </a:r>
            <a:r>
              <a:rPr lang="en-US" dirty="0" err="1">
                <a:latin typeface="Times" pitchFamily="2" charset="0"/>
              </a:rPr>
              <a:t>dată</a:t>
            </a:r>
            <a:r>
              <a:rPr lang="en-US" dirty="0">
                <a:latin typeface="Times" pitchFamily="2" charset="0"/>
              </a:rPr>
              <a:t>, </a:t>
            </a:r>
            <a:r>
              <a:rPr lang="en-US" dirty="0" err="1">
                <a:latin typeface="Times" pitchFamily="2" charset="0"/>
              </a:rPr>
              <a:t>fără</a:t>
            </a:r>
            <a:r>
              <a:rPr lang="en-US" dirty="0">
                <a:latin typeface="Times" pitchFamily="2" charset="0"/>
              </a:rPr>
              <a:t> a </a:t>
            </a:r>
            <a:r>
              <a:rPr lang="en-US" dirty="0" err="1">
                <a:latin typeface="Times" pitchFamily="2" charset="0"/>
              </a:rPr>
              <a:t>i</a:t>
            </a:r>
            <a:r>
              <a:rPr lang="en-US" dirty="0">
                <a:latin typeface="Times" pitchFamily="2" charset="0"/>
              </a:rPr>
              <a:t> se </a:t>
            </a:r>
            <a:r>
              <a:rPr lang="en-US" dirty="0" err="1">
                <a:latin typeface="Times" pitchFamily="2" charset="0"/>
              </a:rPr>
              <a:t>oferi</a:t>
            </a:r>
            <a:r>
              <a:rPr lang="en-US" dirty="0">
                <a:latin typeface="Times" pitchFamily="2" charset="0"/>
              </a:rPr>
              <a:t> motive. </a:t>
            </a:r>
            <a:r>
              <a:rPr lang="en-US" dirty="0" err="1">
                <a:latin typeface="Times" pitchFamily="2" charset="0"/>
              </a:rPr>
              <a:t>Ea</a:t>
            </a:r>
            <a:r>
              <a:rPr lang="en-US" dirty="0">
                <a:latin typeface="Times" pitchFamily="2" charset="0"/>
              </a:rPr>
              <a:t> a </a:t>
            </a:r>
            <a:r>
              <a:rPr lang="en-US" dirty="0" err="1">
                <a:latin typeface="Times" pitchFamily="2" charset="0"/>
              </a:rPr>
              <a:t>susținut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respingerea</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determinată</a:t>
            </a:r>
            <a:r>
              <a:rPr lang="en-US" dirty="0">
                <a:latin typeface="Times" pitchFamily="2" charset="0"/>
              </a:rPr>
              <a:t> de </a:t>
            </a:r>
            <a:r>
              <a:rPr lang="en-US" dirty="0" err="1">
                <a:latin typeface="Times" pitchFamily="2" charset="0"/>
              </a:rPr>
              <a:t>activitățile</a:t>
            </a:r>
            <a:r>
              <a:rPr lang="en-US" dirty="0">
                <a:latin typeface="Times" pitchFamily="2" charset="0"/>
              </a:rPr>
              <a:t> sale ca </a:t>
            </a:r>
            <a:r>
              <a:rPr lang="en-US" dirty="0" err="1">
                <a:latin typeface="Times" pitchFamily="2" charset="0"/>
              </a:rPr>
              <a:t>membru</a:t>
            </a:r>
            <a:r>
              <a:rPr lang="en-US" dirty="0">
                <a:latin typeface="Times" pitchFamily="2" charset="0"/>
              </a:rPr>
              <a:t> </a:t>
            </a:r>
            <a:r>
              <a:rPr lang="en-US" dirty="0" err="1">
                <a:latin typeface="Times" pitchFamily="2" charset="0"/>
              </a:rPr>
              <a:t>fondator</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președinte</a:t>
            </a:r>
            <a:r>
              <a:rPr lang="en-US" dirty="0">
                <a:latin typeface="Times" pitchFamily="2" charset="0"/>
              </a:rPr>
              <a:t> al </a:t>
            </a:r>
            <a:r>
              <a:rPr lang="en-US" dirty="0" err="1">
                <a:latin typeface="Times" pitchFamily="2" charset="0"/>
              </a:rPr>
              <a:t>unei</a:t>
            </a:r>
            <a:r>
              <a:rPr lang="en-US" dirty="0">
                <a:latin typeface="Times" pitchFamily="2" charset="0"/>
              </a:rPr>
              <a:t> </a:t>
            </a:r>
            <a:r>
              <a:rPr lang="en-US" dirty="0" err="1">
                <a:latin typeface="Times" pitchFamily="2" charset="0"/>
              </a:rPr>
              <a:t>organizații</a:t>
            </a:r>
            <a:r>
              <a:rPr lang="en-US" dirty="0">
                <a:latin typeface="Times" pitchFamily="2" charset="0"/>
              </a:rPr>
              <a:t> </a:t>
            </a:r>
            <a:r>
              <a:rPr lang="en-US" dirty="0" err="1">
                <a:latin typeface="Times" pitchFamily="2" charset="0"/>
              </a:rPr>
              <a:t>neguvernamentale</a:t>
            </a:r>
            <a:r>
              <a:rPr lang="en-US" dirty="0">
                <a:latin typeface="Times" pitchFamily="2" charset="0"/>
              </a:rPr>
              <a:t> </a:t>
            </a:r>
            <a:r>
              <a:rPr lang="en-US" dirty="0" err="1">
                <a:latin typeface="Times" pitchFamily="2" charset="0"/>
              </a:rPr>
              <a:t>critice</a:t>
            </a:r>
            <a:r>
              <a:rPr lang="en-US" dirty="0">
                <a:latin typeface="Times" pitchFamily="2" charset="0"/>
              </a:rPr>
              <a:t> la </a:t>
            </a:r>
            <a:r>
              <a:rPr lang="en-US" dirty="0" err="1">
                <a:latin typeface="Times" pitchFamily="2" charset="0"/>
              </a:rPr>
              <a:t>adresa</a:t>
            </a:r>
            <a:r>
              <a:rPr lang="en-US" dirty="0">
                <a:latin typeface="Times" pitchFamily="2" charset="0"/>
              </a:rPr>
              <a:t> ÎCJ, „</a:t>
            </a:r>
            <a:r>
              <a:rPr lang="en-US" dirty="0" err="1">
                <a:latin typeface="Times" pitchFamily="2" charset="0"/>
              </a:rPr>
              <a:t>Unitatea</a:t>
            </a:r>
            <a:r>
              <a:rPr lang="en-US" dirty="0">
                <a:latin typeface="Times" pitchFamily="2" charset="0"/>
              </a:rPr>
              <a:t> </a:t>
            </a:r>
            <a:r>
              <a:rPr lang="en-US" dirty="0" err="1">
                <a:latin typeface="Times" pitchFamily="2" charset="0"/>
              </a:rPr>
              <a:t>Judecătorilor</a:t>
            </a:r>
            <a:r>
              <a:rPr lang="en-US" dirty="0">
                <a:latin typeface="Times" pitchFamily="2" charset="0"/>
              </a:rPr>
              <a:t> din Georgia,” </a:t>
            </a:r>
            <a:r>
              <a:rPr lang="en-US" dirty="0" err="1">
                <a:latin typeface="Times" pitchFamily="2" charset="0"/>
              </a:rPr>
              <a:t>și</a:t>
            </a:r>
            <a:r>
              <a:rPr lang="en-US" dirty="0">
                <a:latin typeface="Times" pitchFamily="2" charset="0"/>
              </a:rPr>
              <a:t> de </a:t>
            </a:r>
            <a:r>
              <a:rPr lang="en-US" dirty="0" err="1">
                <a:latin typeface="Times" pitchFamily="2" charset="0"/>
              </a:rPr>
              <a:t>opiniile</a:t>
            </a:r>
            <a:r>
              <a:rPr lang="en-US" dirty="0">
                <a:latin typeface="Times" pitchFamily="2" charset="0"/>
              </a:rPr>
              <a:t> sale </a:t>
            </a:r>
            <a:r>
              <a:rPr lang="en-US" dirty="0" err="1">
                <a:latin typeface="Times" pitchFamily="2" charset="0"/>
              </a:rPr>
              <a:t>critice</a:t>
            </a:r>
            <a:r>
              <a:rPr lang="en-US" dirty="0">
                <a:latin typeface="Times" pitchFamily="2" charset="0"/>
              </a:rPr>
              <a:t> </a:t>
            </a:r>
            <a:r>
              <a:rPr lang="en-US" dirty="0" err="1">
                <a:latin typeface="Times" pitchFamily="2" charset="0"/>
              </a:rPr>
              <a:t>față</a:t>
            </a:r>
            <a:r>
              <a:rPr lang="en-US" dirty="0">
                <a:latin typeface="Times" pitchFamily="2" charset="0"/>
              </a:rPr>
              <a:t> de </a:t>
            </a:r>
            <a:r>
              <a:rPr lang="en-US" dirty="0" err="1">
                <a:latin typeface="Times" pitchFamily="2" charset="0"/>
              </a:rPr>
              <a:t>starea</a:t>
            </a:r>
            <a:r>
              <a:rPr lang="en-US" dirty="0">
                <a:latin typeface="Times" pitchFamily="2" charset="0"/>
              </a:rPr>
              <a:t> </a:t>
            </a:r>
            <a:r>
              <a:rPr lang="en-US" dirty="0" err="1">
                <a:latin typeface="Times" pitchFamily="2" charset="0"/>
              </a:rPr>
              <a:t>justiției</a:t>
            </a:r>
            <a:r>
              <a:rPr lang="en-US" dirty="0">
                <a:latin typeface="Times" pitchFamily="2" charset="0"/>
              </a:rPr>
              <a:t> din </a:t>
            </a:r>
            <a:r>
              <a:rPr lang="en-US" dirty="0" err="1">
                <a:latin typeface="Times" pitchFamily="2" charset="0"/>
              </a:rPr>
              <a:t>țară</a:t>
            </a:r>
            <a:r>
              <a:rPr lang="en-US" dirty="0">
                <a:latin typeface="Times" pitchFamily="2" charset="0"/>
              </a:rPr>
              <a:t>.</a:t>
            </a:r>
          </a:p>
          <a:p>
            <a:pPr marL="285750" indent="-285750" algn="just">
              <a:buFont typeface="Wingdings" pitchFamily="2" charset="2"/>
              <a:buChar char="Ø"/>
            </a:pP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cadrul</a:t>
            </a:r>
            <a:r>
              <a:rPr lang="en-US" dirty="0">
                <a:latin typeface="Times" pitchFamily="2" charset="0"/>
              </a:rPr>
              <a:t> </a:t>
            </a:r>
            <a:r>
              <a:rPr lang="en-US" dirty="0" err="1">
                <a:latin typeface="Times" pitchFamily="2" charset="0"/>
              </a:rPr>
              <a:t>interviurilor</a:t>
            </a:r>
            <a:r>
              <a:rPr lang="en-US" dirty="0">
                <a:latin typeface="Times" pitchFamily="2" charset="0"/>
              </a:rPr>
              <a:t> </a:t>
            </a:r>
            <a:r>
              <a:rPr lang="en-US" dirty="0" err="1">
                <a:latin typeface="Times" pitchFamily="2" charset="0"/>
              </a:rPr>
              <a:t>pentru</a:t>
            </a:r>
            <a:r>
              <a:rPr lang="en-US" dirty="0">
                <a:latin typeface="Times" pitchFamily="2" charset="0"/>
              </a:rPr>
              <a:t> </a:t>
            </a:r>
            <a:r>
              <a:rPr lang="en-US" dirty="0" err="1">
                <a:latin typeface="Times" pitchFamily="2" charset="0"/>
              </a:rPr>
              <a:t>posturile</a:t>
            </a:r>
            <a:r>
              <a:rPr lang="en-US" dirty="0">
                <a:latin typeface="Times" pitchFamily="2" charset="0"/>
              </a:rPr>
              <a:t> respective, </a:t>
            </a:r>
            <a:r>
              <a:rPr lang="en-US" dirty="0" err="1">
                <a:latin typeface="Times" pitchFamily="2" charset="0"/>
              </a:rPr>
              <a:t>întrebările</a:t>
            </a:r>
            <a:r>
              <a:rPr lang="en-US" dirty="0">
                <a:latin typeface="Times" pitchFamily="2" charset="0"/>
              </a:rPr>
              <a:t> </a:t>
            </a:r>
            <a:r>
              <a:rPr lang="en-US" dirty="0" err="1">
                <a:latin typeface="Times" pitchFamily="2" charset="0"/>
              </a:rPr>
              <a:t>adresate</a:t>
            </a:r>
            <a:r>
              <a:rPr lang="en-US" dirty="0">
                <a:latin typeface="Times" pitchFamily="2" charset="0"/>
              </a:rPr>
              <a:t> de </a:t>
            </a:r>
            <a:r>
              <a:rPr lang="en-US" dirty="0" err="1">
                <a:latin typeface="Times" pitchFamily="2" charset="0"/>
              </a:rPr>
              <a:t>membrii</a:t>
            </a:r>
            <a:r>
              <a:rPr lang="en-US" dirty="0">
                <a:latin typeface="Times" pitchFamily="2" charset="0"/>
              </a:rPr>
              <a:t> ÎCJ s-au </a:t>
            </a:r>
            <a:r>
              <a:rPr lang="en-US" dirty="0" err="1">
                <a:latin typeface="Times" pitchFamily="2" charset="0"/>
              </a:rPr>
              <a:t>concentrat</a:t>
            </a:r>
            <a:r>
              <a:rPr lang="en-US" dirty="0">
                <a:latin typeface="Times" pitchFamily="2" charset="0"/>
              </a:rPr>
              <a:t> </a:t>
            </a:r>
            <a:r>
              <a:rPr lang="en-US" dirty="0" err="1">
                <a:latin typeface="Times" pitchFamily="2" charset="0"/>
              </a:rPr>
              <a:t>mai</a:t>
            </a:r>
            <a:r>
              <a:rPr lang="en-US" dirty="0">
                <a:latin typeface="Times" pitchFamily="2" charset="0"/>
              </a:rPr>
              <a:t> </a:t>
            </a:r>
            <a:r>
              <a:rPr lang="en-US" dirty="0" err="1">
                <a:latin typeface="Times" pitchFamily="2" charset="0"/>
              </a:rPr>
              <a:t>mult</a:t>
            </a:r>
            <a:r>
              <a:rPr lang="en-US" dirty="0">
                <a:latin typeface="Times" pitchFamily="2" charset="0"/>
              </a:rPr>
              <a:t> pe </a:t>
            </a:r>
            <a:r>
              <a:rPr lang="en-US" dirty="0" err="1">
                <a:latin typeface="Times" pitchFamily="2" charset="0"/>
              </a:rPr>
              <a:t>aceste</a:t>
            </a:r>
            <a:r>
              <a:rPr lang="en-US" dirty="0">
                <a:latin typeface="Times" pitchFamily="2" charset="0"/>
              </a:rPr>
              <a:t> </a:t>
            </a:r>
            <a:r>
              <a:rPr lang="en-US" dirty="0" err="1">
                <a:latin typeface="Times" pitchFamily="2" charset="0"/>
              </a:rPr>
              <a:t>activități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opinii</a:t>
            </a:r>
            <a:r>
              <a:rPr lang="en-US" dirty="0">
                <a:latin typeface="Times" pitchFamily="2" charset="0"/>
              </a:rPr>
              <a:t> </a:t>
            </a:r>
            <a:r>
              <a:rPr lang="en-US" dirty="0" err="1">
                <a:latin typeface="Times" pitchFamily="2" charset="0"/>
              </a:rPr>
              <a:t>decât</a:t>
            </a:r>
            <a:r>
              <a:rPr lang="en-US" dirty="0">
                <a:latin typeface="Times" pitchFamily="2" charset="0"/>
              </a:rPr>
              <a:t> pe </a:t>
            </a:r>
            <a:r>
              <a:rPr lang="en-US" dirty="0" err="1">
                <a:latin typeface="Times" pitchFamily="2" charset="0"/>
              </a:rPr>
              <a:t>competențele</a:t>
            </a:r>
            <a:r>
              <a:rPr lang="en-US" dirty="0">
                <a:latin typeface="Times" pitchFamily="2" charset="0"/>
              </a:rPr>
              <a:t> </a:t>
            </a:r>
            <a:r>
              <a:rPr lang="en-US" dirty="0" err="1">
                <a:latin typeface="Times" pitchFamily="2" charset="0"/>
              </a:rPr>
              <a:t>profesionale</a:t>
            </a:r>
            <a:r>
              <a:rPr lang="en-US" dirty="0">
                <a:latin typeface="Times" pitchFamily="2" charset="0"/>
              </a:rPr>
              <a:t> ale </a:t>
            </a:r>
            <a:r>
              <a:rPr lang="en-US" dirty="0" err="1">
                <a:latin typeface="Times" pitchFamily="2" charset="0"/>
              </a:rPr>
              <a:t>reclamantei</a:t>
            </a:r>
            <a:r>
              <a:rPr lang="en-US" dirty="0">
                <a:latin typeface="Times" pitchFamily="2" charset="0"/>
              </a:rPr>
              <a:t>. </a:t>
            </a:r>
            <a:r>
              <a:rPr lang="en-US" dirty="0" err="1">
                <a:latin typeface="Times" pitchFamily="2" charset="0"/>
              </a:rPr>
              <a:t>Reclamanta</a:t>
            </a:r>
            <a:r>
              <a:rPr lang="en-US" dirty="0">
                <a:latin typeface="Times" pitchFamily="2" charset="0"/>
              </a:rPr>
              <a:t> a </a:t>
            </a:r>
            <a:r>
              <a:rPr lang="en-US" dirty="0" err="1">
                <a:latin typeface="Times" pitchFamily="2" charset="0"/>
              </a:rPr>
              <a:t>depus</a:t>
            </a:r>
            <a:r>
              <a:rPr lang="en-US" dirty="0">
                <a:latin typeface="Times" pitchFamily="2" charset="0"/>
              </a:rPr>
              <a:t> o </a:t>
            </a:r>
            <a:r>
              <a:rPr lang="en-US" dirty="0" err="1">
                <a:latin typeface="Times" pitchFamily="2" charset="0"/>
              </a:rPr>
              <a:t>plângere</a:t>
            </a:r>
            <a:r>
              <a:rPr lang="en-US" dirty="0">
                <a:latin typeface="Times" pitchFamily="2" charset="0"/>
              </a:rPr>
              <a:t> </a:t>
            </a:r>
            <a:r>
              <a:rPr lang="en-US" dirty="0" err="1">
                <a:latin typeface="Times" pitchFamily="2" charset="0"/>
              </a:rPr>
              <a:t>pentru</a:t>
            </a:r>
            <a:r>
              <a:rPr lang="en-US" dirty="0">
                <a:latin typeface="Times" pitchFamily="2" charset="0"/>
              </a:rPr>
              <a:t> </a:t>
            </a:r>
            <a:r>
              <a:rPr lang="en-US" dirty="0" err="1">
                <a:latin typeface="Times" pitchFamily="2" charset="0"/>
              </a:rPr>
              <a:t>discriminare</a:t>
            </a:r>
            <a:r>
              <a:rPr lang="en-US" dirty="0">
                <a:latin typeface="Times" pitchFamily="2" charset="0"/>
              </a:rPr>
              <a:t>, </a:t>
            </a:r>
            <a:r>
              <a:rPr lang="en-US" dirty="0" err="1">
                <a:latin typeface="Times" pitchFamily="2" charset="0"/>
              </a:rPr>
              <a:t>dar</a:t>
            </a:r>
            <a:r>
              <a:rPr lang="en-US" dirty="0">
                <a:latin typeface="Times" pitchFamily="2" charset="0"/>
              </a:rPr>
              <a:t> </a:t>
            </a:r>
            <a:r>
              <a:rPr lang="en-US" dirty="0" err="1">
                <a:latin typeface="Times" pitchFamily="2" charset="0"/>
              </a:rPr>
              <a:t>cererea</a:t>
            </a:r>
            <a:r>
              <a:rPr lang="en-US" dirty="0">
                <a:latin typeface="Times" pitchFamily="2" charset="0"/>
              </a:rPr>
              <a:t> </a:t>
            </a:r>
            <a:r>
              <a:rPr lang="en-US" dirty="0" err="1">
                <a:latin typeface="Times" pitchFamily="2" charset="0"/>
              </a:rPr>
              <a:t>ei</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respinsă</a:t>
            </a:r>
            <a:r>
              <a:rPr lang="en-US" dirty="0">
                <a:latin typeface="Times" pitchFamily="2" charset="0"/>
              </a:rPr>
              <a:t> de </a:t>
            </a:r>
            <a:r>
              <a:rPr lang="en-US" dirty="0" err="1">
                <a:latin typeface="Times" pitchFamily="2" charset="0"/>
              </a:rPr>
              <a:t>instanțele</a:t>
            </a:r>
            <a:r>
              <a:rPr lang="en-US" dirty="0">
                <a:latin typeface="Times" pitchFamily="2" charset="0"/>
              </a:rPr>
              <a:t> din Tbilisi, </a:t>
            </a:r>
            <a:r>
              <a:rPr lang="en-US" dirty="0" err="1">
                <a:latin typeface="Times" pitchFamily="2" charset="0"/>
              </a:rPr>
              <a:t>iar</a:t>
            </a:r>
            <a:r>
              <a:rPr lang="en-US" dirty="0">
                <a:latin typeface="Times" pitchFamily="2" charset="0"/>
              </a:rPr>
              <a:t> </a:t>
            </a:r>
            <a:r>
              <a:rPr lang="en-US" dirty="0" err="1">
                <a:latin typeface="Times" pitchFamily="2" charset="0"/>
              </a:rPr>
              <a:t>apelul</a:t>
            </a:r>
            <a:r>
              <a:rPr lang="en-US" dirty="0">
                <a:latin typeface="Times" pitchFamily="2" charset="0"/>
              </a:rPr>
              <a:t> </a:t>
            </a:r>
            <a:r>
              <a:rPr lang="en-US" dirty="0" err="1">
                <a:latin typeface="Times" pitchFamily="2" charset="0"/>
              </a:rPr>
              <a:t>său</a:t>
            </a:r>
            <a:r>
              <a:rPr lang="en-US" dirty="0">
                <a:latin typeface="Times" pitchFamily="2" charset="0"/>
              </a:rPr>
              <a:t> a </a:t>
            </a:r>
            <a:r>
              <a:rPr lang="en-US" dirty="0" err="1">
                <a:latin typeface="Times" pitchFamily="2" charset="0"/>
              </a:rPr>
              <a:t>fost</a:t>
            </a:r>
            <a:r>
              <a:rPr lang="en-US" dirty="0">
                <a:latin typeface="Times" pitchFamily="2" charset="0"/>
              </a:rPr>
              <a:t> de </a:t>
            </a:r>
            <a:r>
              <a:rPr lang="en-US" dirty="0" err="1">
                <a:latin typeface="Times" pitchFamily="2" charset="0"/>
              </a:rPr>
              <a:t>asemenea</a:t>
            </a:r>
            <a:r>
              <a:rPr lang="en-US" dirty="0">
                <a:latin typeface="Times" pitchFamily="2" charset="0"/>
              </a:rPr>
              <a:t> </a:t>
            </a:r>
            <a:r>
              <a:rPr lang="en-US" dirty="0" err="1">
                <a:latin typeface="Times" pitchFamily="2" charset="0"/>
              </a:rPr>
              <a:t>respins</a:t>
            </a:r>
            <a:r>
              <a:rPr lang="en-US" dirty="0">
                <a:latin typeface="Times" pitchFamily="2" charset="0"/>
              </a:rPr>
              <a:t> de </a:t>
            </a:r>
            <a:r>
              <a:rPr lang="en-US" dirty="0" err="1">
                <a:latin typeface="Times" pitchFamily="2" charset="0"/>
              </a:rPr>
              <a:t>Curtea</a:t>
            </a:r>
            <a:r>
              <a:rPr lang="en-US" dirty="0">
                <a:latin typeface="Times" pitchFamily="2" charset="0"/>
              </a:rPr>
              <a:t> de </a:t>
            </a:r>
            <a:r>
              <a:rPr lang="en-US" dirty="0" err="1">
                <a:latin typeface="Times" pitchFamily="2" charset="0"/>
              </a:rPr>
              <a:t>Apel</a:t>
            </a:r>
            <a:r>
              <a:rPr lang="en-US" dirty="0">
                <a:latin typeface="Times" pitchFamily="2" charset="0"/>
              </a:rPr>
              <a:t> din Tbilisi, care a </a:t>
            </a:r>
            <a:r>
              <a:rPr lang="en-US" dirty="0" err="1">
                <a:latin typeface="Times" pitchFamily="2" charset="0"/>
              </a:rPr>
              <a:t>considerat</a:t>
            </a:r>
            <a:r>
              <a:rPr lang="en-US" dirty="0">
                <a:latin typeface="Times" pitchFamily="2" charset="0"/>
              </a:rPr>
              <a:t> </a:t>
            </a:r>
            <a:r>
              <a:rPr lang="en-US" dirty="0" err="1">
                <a:latin typeface="Times" pitchFamily="2" charset="0"/>
              </a:rPr>
              <a:t>că</a:t>
            </a:r>
            <a:r>
              <a:rPr lang="en-US" dirty="0">
                <a:latin typeface="Times" pitchFamily="2" charset="0"/>
              </a:rPr>
              <a:t> nu a </a:t>
            </a:r>
            <a:r>
              <a:rPr lang="en-US" dirty="0" err="1">
                <a:latin typeface="Times" pitchFamily="2" charset="0"/>
              </a:rPr>
              <a:t>existat</a:t>
            </a:r>
            <a:r>
              <a:rPr lang="en-US" dirty="0">
                <a:latin typeface="Times" pitchFamily="2" charset="0"/>
              </a:rPr>
              <a:t> </a:t>
            </a:r>
            <a:r>
              <a:rPr lang="en-US" dirty="0" err="1">
                <a:latin typeface="Times" pitchFamily="2" charset="0"/>
              </a:rPr>
              <a:t>discriminare</a:t>
            </a:r>
            <a:r>
              <a:rPr lang="en-US" dirty="0">
                <a:latin typeface="Times" pitchFamily="2" charset="0"/>
              </a:rPr>
              <a:t>.</a:t>
            </a:r>
          </a:p>
          <a:p>
            <a:pPr marL="285750" indent="-285750" algn="just">
              <a:buFont typeface="Wingdings" pitchFamily="2" charset="2"/>
              <a:buChar char="Ø"/>
            </a:pPr>
            <a:r>
              <a:rPr lang="en-US" dirty="0" err="1">
                <a:latin typeface="Times" pitchFamily="2" charset="0"/>
              </a:rPr>
              <a:t>În</a:t>
            </a:r>
            <a:r>
              <a:rPr lang="en-US" dirty="0">
                <a:latin typeface="Times" pitchFamily="2" charset="0"/>
              </a:rPr>
              <a:t> </a:t>
            </a:r>
            <a:r>
              <a:rPr lang="en-US" dirty="0" err="1">
                <a:latin typeface="Times" pitchFamily="2" charset="0"/>
              </a:rPr>
              <a:t>cauza</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fața</a:t>
            </a:r>
            <a:r>
              <a:rPr lang="en-US" dirty="0">
                <a:latin typeface="Times" pitchFamily="2" charset="0"/>
              </a:rPr>
              <a:t> </a:t>
            </a:r>
            <a:r>
              <a:rPr lang="en-US" dirty="0" err="1">
                <a:latin typeface="Times" pitchFamily="2" charset="0"/>
              </a:rPr>
              <a:t>Curții</a:t>
            </a:r>
            <a:r>
              <a:rPr lang="en-US" dirty="0">
                <a:latin typeface="Times" pitchFamily="2" charset="0"/>
              </a:rPr>
              <a:t> Supreme, </a:t>
            </a:r>
            <a:r>
              <a:rPr lang="en-US" dirty="0" err="1">
                <a:latin typeface="Times" pitchFamily="2" charset="0"/>
              </a:rPr>
              <a:t>reclamanta</a:t>
            </a:r>
            <a:r>
              <a:rPr lang="en-US" dirty="0">
                <a:latin typeface="Times" pitchFamily="2" charset="0"/>
              </a:rPr>
              <a:t> a </a:t>
            </a:r>
            <a:r>
              <a:rPr lang="en-US" dirty="0" err="1">
                <a:latin typeface="Times" pitchFamily="2" charset="0"/>
              </a:rPr>
              <a:t>contestat</a:t>
            </a:r>
            <a:r>
              <a:rPr lang="en-US" dirty="0">
                <a:latin typeface="Times" pitchFamily="2" charset="0"/>
              </a:rPr>
              <a:t> </a:t>
            </a:r>
            <a:r>
              <a:rPr lang="en-US" dirty="0" err="1">
                <a:latin typeface="Times" pitchFamily="2" charset="0"/>
              </a:rPr>
              <a:t>decizia</a:t>
            </a:r>
            <a:r>
              <a:rPr lang="en-US" dirty="0">
                <a:latin typeface="Times" pitchFamily="2" charset="0"/>
              </a:rPr>
              <a:t> </a:t>
            </a:r>
            <a:r>
              <a:rPr lang="en-US" dirty="0" err="1">
                <a:latin typeface="Times" pitchFamily="2" charset="0"/>
              </a:rPr>
              <a:t>instanței</a:t>
            </a:r>
            <a:r>
              <a:rPr lang="en-US" dirty="0">
                <a:latin typeface="Times" pitchFamily="2" charset="0"/>
              </a:rPr>
              <a:t> de </a:t>
            </a:r>
            <a:r>
              <a:rPr lang="en-US" dirty="0" err="1">
                <a:latin typeface="Times" pitchFamily="2" charset="0"/>
              </a:rPr>
              <a:t>apel</a:t>
            </a:r>
            <a:r>
              <a:rPr lang="en-US" dirty="0">
                <a:latin typeface="Times" pitchFamily="2" charset="0"/>
              </a:rPr>
              <a:t>, </a:t>
            </a:r>
            <a:r>
              <a:rPr lang="en-US" dirty="0" err="1">
                <a:latin typeface="Times" pitchFamily="2" charset="0"/>
              </a:rPr>
              <a:t>susținând</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a:t>
            </a:r>
            <a:r>
              <a:rPr lang="en-US" dirty="0">
                <a:latin typeface="Times" pitchFamily="2" charset="0"/>
              </a:rPr>
              <a:t>-a </a:t>
            </a:r>
            <a:r>
              <a:rPr lang="en-US" dirty="0" err="1">
                <a:latin typeface="Times" pitchFamily="2" charset="0"/>
              </a:rPr>
              <a:t>fost</a:t>
            </a:r>
            <a:r>
              <a:rPr lang="en-US" dirty="0">
                <a:latin typeface="Times" pitchFamily="2" charset="0"/>
              </a:rPr>
              <a:t> </a:t>
            </a:r>
            <a:r>
              <a:rPr lang="en-US" dirty="0" err="1">
                <a:latin typeface="Times" pitchFamily="2" charset="0"/>
              </a:rPr>
              <a:t>încredințată</a:t>
            </a:r>
            <a:r>
              <a:rPr lang="en-US" dirty="0">
                <a:latin typeface="Times" pitchFamily="2" charset="0"/>
              </a:rPr>
              <a:t> </a:t>
            </a:r>
            <a:r>
              <a:rPr lang="en-US" dirty="0" err="1">
                <a:latin typeface="Times" pitchFamily="2" charset="0"/>
              </a:rPr>
              <a:t>în</a:t>
            </a:r>
            <a:r>
              <a:rPr lang="en-US" dirty="0">
                <a:latin typeface="Times" pitchFamily="2" charset="0"/>
              </a:rPr>
              <a:t> mod </a:t>
            </a:r>
            <a:r>
              <a:rPr lang="en-US" dirty="0" err="1">
                <a:latin typeface="Times" pitchFamily="2" charset="0"/>
              </a:rPr>
              <a:t>eronat</a:t>
            </a:r>
            <a:r>
              <a:rPr lang="en-US" dirty="0">
                <a:latin typeface="Times" pitchFamily="2" charset="0"/>
              </a:rPr>
              <a:t> </a:t>
            </a:r>
            <a:r>
              <a:rPr lang="en-US" dirty="0" err="1">
                <a:latin typeface="Times" pitchFamily="2" charset="0"/>
              </a:rPr>
              <a:t>întreaga</a:t>
            </a:r>
            <a:r>
              <a:rPr lang="en-US" dirty="0">
                <a:latin typeface="Times" pitchFamily="2" charset="0"/>
              </a:rPr>
              <a:t> </a:t>
            </a:r>
            <a:r>
              <a:rPr lang="en-US" dirty="0" err="1">
                <a:latin typeface="Times" pitchFamily="2" charset="0"/>
              </a:rPr>
              <a:t>sarcină</a:t>
            </a:r>
            <a:r>
              <a:rPr lang="en-US" dirty="0">
                <a:latin typeface="Times" pitchFamily="2" charset="0"/>
              </a:rPr>
              <a:t> a </a:t>
            </a:r>
            <a:r>
              <a:rPr lang="en-US" dirty="0" err="1">
                <a:latin typeface="Times" pitchFamily="2" charset="0"/>
              </a:rPr>
              <a:t>probei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a:t>
            </a:r>
            <a:r>
              <a:rPr lang="en-US" dirty="0">
                <a:latin typeface="Times" pitchFamily="2" charset="0"/>
              </a:rPr>
              <a:t>-au </a:t>
            </a:r>
            <a:r>
              <a:rPr lang="en-US" dirty="0" err="1">
                <a:latin typeface="Times" pitchFamily="2" charset="0"/>
              </a:rPr>
              <a:t>fost</a:t>
            </a:r>
            <a:r>
              <a:rPr lang="en-US" dirty="0">
                <a:latin typeface="Times" pitchFamily="2" charset="0"/>
              </a:rPr>
              <a:t> </a:t>
            </a:r>
            <a:r>
              <a:rPr lang="en-US" dirty="0" err="1">
                <a:latin typeface="Times" pitchFamily="2" charset="0"/>
              </a:rPr>
              <a:t>respinse</a:t>
            </a:r>
            <a:r>
              <a:rPr lang="en-US" dirty="0">
                <a:latin typeface="Times" pitchFamily="2" charset="0"/>
              </a:rPr>
              <a:t> </a:t>
            </a:r>
            <a:r>
              <a:rPr lang="en-US" dirty="0" err="1">
                <a:latin typeface="Times" pitchFamily="2" charset="0"/>
              </a:rPr>
              <a:t>cererile</a:t>
            </a:r>
            <a:r>
              <a:rPr lang="en-US" dirty="0">
                <a:latin typeface="Times" pitchFamily="2" charset="0"/>
              </a:rPr>
              <a:t> de </a:t>
            </a:r>
            <a:r>
              <a:rPr lang="en-US" dirty="0" err="1">
                <a:latin typeface="Times" pitchFamily="2" charset="0"/>
              </a:rPr>
              <a:t>obținere</a:t>
            </a:r>
            <a:r>
              <a:rPr lang="en-US" dirty="0">
                <a:latin typeface="Times" pitchFamily="2" charset="0"/>
              </a:rPr>
              <a:t> a </a:t>
            </a:r>
            <a:r>
              <a:rPr lang="en-US" dirty="0" err="1">
                <a:latin typeface="Times" pitchFamily="2" charset="0"/>
              </a:rPr>
              <a:t>probelor</a:t>
            </a:r>
            <a:r>
              <a:rPr lang="en-US" dirty="0">
                <a:latin typeface="Times" pitchFamily="2" charset="0"/>
              </a:rPr>
              <a:t> </a:t>
            </a:r>
            <a:r>
              <a:rPr lang="en-US" dirty="0" err="1">
                <a:latin typeface="Times" pitchFamily="2" charset="0"/>
              </a:rPr>
              <a:t>suplimentare</a:t>
            </a:r>
            <a:r>
              <a:rPr lang="en-US" dirty="0">
                <a:latin typeface="Times" pitchFamily="2" charset="0"/>
              </a:rPr>
              <a:t>, </a:t>
            </a:r>
            <a:r>
              <a:rPr lang="en-US" dirty="0" err="1">
                <a:latin typeface="Times" pitchFamily="2" charset="0"/>
              </a:rPr>
              <a:t>inclusiv</a:t>
            </a:r>
            <a:r>
              <a:rPr lang="en-US" dirty="0">
                <a:latin typeface="Times" pitchFamily="2" charset="0"/>
              </a:rPr>
              <a:t> probe </a:t>
            </a:r>
            <a:r>
              <a:rPr lang="en-US" dirty="0" err="1">
                <a:latin typeface="Times" pitchFamily="2" charset="0"/>
              </a:rPr>
              <a:t>referitoare</a:t>
            </a:r>
            <a:r>
              <a:rPr lang="en-US" dirty="0">
                <a:latin typeface="Times" pitchFamily="2" charset="0"/>
              </a:rPr>
              <a:t> la </a:t>
            </a:r>
            <a:r>
              <a:rPr lang="en-US" dirty="0" err="1">
                <a:latin typeface="Times" pitchFamily="2" charset="0"/>
              </a:rPr>
              <a:t>selecția</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interviurile</a:t>
            </a:r>
            <a:r>
              <a:rPr lang="en-US" dirty="0">
                <a:latin typeface="Times" pitchFamily="2" charset="0"/>
              </a:rPr>
              <a:t> </a:t>
            </a:r>
            <a:r>
              <a:rPr lang="en-US" dirty="0" err="1">
                <a:latin typeface="Times" pitchFamily="2" charset="0"/>
              </a:rPr>
              <a:t>altor</a:t>
            </a:r>
            <a:r>
              <a:rPr lang="en-US" dirty="0">
                <a:latin typeface="Times" pitchFamily="2" charset="0"/>
              </a:rPr>
              <a:t> </a:t>
            </a:r>
            <a:r>
              <a:rPr lang="en-US" dirty="0" err="1">
                <a:latin typeface="Times" pitchFamily="2" charset="0"/>
              </a:rPr>
              <a:t>candidați</a:t>
            </a:r>
            <a:r>
              <a:rPr lang="en-US" dirty="0">
                <a:latin typeface="Times" pitchFamily="2" charset="0"/>
              </a:rPr>
              <a:t> </a:t>
            </a:r>
            <a:r>
              <a:rPr lang="en-US" dirty="0" err="1">
                <a:latin typeface="Times" pitchFamily="2" charset="0"/>
              </a:rPr>
              <a:t>judiciari</a:t>
            </a:r>
            <a:r>
              <a:rPr lang="en-US" dirty="0">
                <a:latin typeface="Times" pitchFamily="2" charset="0"/>
              </a:rPr>
              <a:t>. </a:t>
            </a:r>
            <a:r>
              <a:rPr lang="en-US" dirty="0" err="1">
                <a:latin typeface="Times" pitchFamily="2" charset="0"/>
              </a:rPr>
              <a:t>Ea</a:t>
            </a:r>
            <a:r>
              <a:rPr lang="en-US" dirty="0">
                <a:latin typeface="Times" pitchFamily="2" charset="0"/>
              </a:rPr>
              <a:t> a </a:t>
            </a:r>
            <a:r>
              <a:rPr lang="en-US" dirty="0" err="1">
                <a:latin typeface="Times" pitchFamily="2" charset="0"/>
              </a:rPr>
              <a:t>afirmat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lipsa</a:t>
            </a:r>
            <a:r>
              <a:rPr lang="en-US" dirty="0">
                <a:latin typeface="Times" pitchFamily="2" charset="0"/>
              </a:rPr>
              <a:t> </a:t>
            </a:r>
            <a:r>
              <a:rPr lang="en-US" dirty="0" err="1">
                <a:latin typeface="Times" pitchFamily="2" charset="0"/>
              </a:rPr>
              <a:t>accesului</a:t>
            </a:r>
            <a:r>
              <a:rPr lang="en-US" dirty="0">
                <a:latin typeface="Times" pitchFamily="2" charset="0"/>
              </a:rPr>
              <a:t> la </a:t>
            </a:r>
            <a:r>
              <a:rPr lang="en-US" dirty="0" err="1">
                <a:latin typeface="Times" pitchFamily="2" charset="0"/>
              </a:rPr>
              <a:t>aceste</a:t>
            </a:r>
            <a:r>
              <a:rPr lang="en-US" dirty="0">
                <a:latin typeface="Times" pitchFamily="2" charset="0"/>
              </a:rPr>
              <a:t> probe, nu a </a:t>
            </a:r>
            <a:r>
              <a:rPr lang="en-US" dirty="0" err="1">
                <a:latin typeface="Times" pitchFamily="2" charset="0"/>
              </a:rPr>
              <a:t>avut</a:t>
            </a:r>
            <a:r>
              <a:rPr lang="en-US" dirty="0">
                <a:latin typeface="Times" pitchFamily="2" charset="0"/>
              </a:rPr>
              <a:t> </a:t>
            </a:r>
            <a:r>
              <a:rPr lang="en-US" dirty="0" err="1">
                <a:latin typeface="Times" pitchFamily="2" charset="0"/>
              </a:rPr>
              <a:t>posibilitatea</a:t>
            </a:r>
            <a:r>
              <a:rPr lang="en-US" dirty="0">
                <a:latin typeface="Times" pitchFamily="2" charset="0"/>
              </a:rPr>
              <a:t> de a </a:t>
            </a:r>
            <a:r>
              <a:rPr lang="en-US" dirty="0" err="1">
                <a:latin typeface="Times" pitchFamily="2" charset="0"/>
              </a:rPr>
              <a:t>demonstra</a:t>
            </a:r>
            <a:r>
              <a:rPr lang="en-US" dirty="0">
                <a:latin typeface="Times" pitchFamily="2" charset="0"/>
              </a:rPr>
              <a:t> </a:t>
            </a:r>
            <a:r>
              <a:rPr lang="en-US" dirty="0" err="1">
                <a:latin typeface="Times" pitchFamily="2" charset="0"/>
              </a:rPr>
              <a:t>discriminarea</a:t>
            </a:r>
            <a:r>
              <a:rPr lang="en-US" dirty="0">
                <a:latin typeface="Times" pitchFamily="2" charset="0"/>
              </a:rPr>
              <a:t> de care </a:t>
            </a:r>
            <a:r>
              <a:rPr lang="en-US" dirty="0" err="1">
                <a:latin typeface="Times" pitchFamily="2" charset="0"/>
              </a:rPr>
              <a:t>ar</a:t>
            </a:r>
            <a:r>
              <a:rPr lang="en-US" dirty="0">
                <a:latin typeface="Times" pitchFamily="2" charset="0"/>
              </a:rPr>
              <a:t> fi </a:t>
            </a:r>
            <a:r>
              <a:rPr lang="en-US" dirty="0" err="1">
                <a:latin typeface="Times" pitchFamily="2" charset="0"/>
              </a:rPr>
              <a:t>fost</a:t>
            </a:r>
            <a:r>
              <a:rPr lang="en-US" dirty="0">
                <a:latin typeface="Times" pitchFamily="2" charset="0"/>
              </a:rPr>
              <a:t> </a:t>
            </a:r>
            <a:r>
              <a:rPr lang="en-US" dirty="0" err="1">
                <a:latin typeface="Times" pitchFamily="2" charset="0"/>
              </a:rPr>
              <a:t>victima</a:t>
            </a:r>
            <a:r>
              <a:rPr lang="en-US" dirty="0">
                <a:latin typeface="Times" pitchFamily="2" charset="0"/>
              </a:rPr>
              <a:t>. </a:t>
            </a:r>
            <a:r>
              <a:rPr lang="en-US" dirty="0" err="1">
                <a:latin typeface="Times" pitchFamily="2" charset="0"/>
              </a:rPr>
              <a:t>În</a:t>
            </a:r>
            <a:r>
              <a:rPr lang="en-US" dirty="0">
                <a:latin typeface="Times" pitchFamily="2" charset="0"/>
              </a:rPr>
              <a:t> plus, </a:t>
            </a:r>
            <a:r>
              <a:rPr lang="en-US" dirty="0" err="1">
                <a:latin typeface="Times" pitchFamily="2" charset="0"/>
              </a:rPr>
              <a:t>reclamanta</a:t>
            </a:r>
            <a:r>
              <a:rPr lang="en-US" dirty="0">
                <a:latin typeface="Times" pitchFamily="2" charset="0"/>
              </a:rPr>
              <a:t> a </a:t>
            </a:r>
            <a:r>
              <a:rPr lang="en-US" dirty="0" err="1">
                <a:latin typeface="Times" pitchFamily="2" charset="0"/>
              </a:rPr>
              <a:t>menționat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doar</a:t>
            </a:r>
            <a:r>
              <a:rPr lang="en-US" dirty="0">
                <a:latin typeface="Times" pitchFamily="2" charset="0"/>
              </a:rPr>
              <a:t> </a:t>
            </a:r>
            <a:r>
              <a:rPr lang="en-US" dirty="0" err="1">
                <a:latin typeface="Times" pitchFamily="2" charset="0"/>
              </a:rPr>
              <a:t>membrii</a:t>
            </a:r>
            <a:r>
              <a:rPr lang="en-US" dirty="0">
                <a:latin typeface="Times" pitchFamily="2" charset="0"/>
              </a:rPr>
              <a:t> </a:t>
            </a:r>
            <a:r>
              <a:rPr lang="en-US" dirty="0" err="1">
                <a:latin typeface="Times" pitchFamily="2" charset="0"/>
              </a:rPr>
              <a:t>organizației</a:t>
            </a:r>
            <a:r>
              <a:rPr lang="en-US" dirty="0">
                <a:latin typeface="Times" pitchFamily="2" charset="0"/>
              </a:rPr>
              <a:t> sale care nu au </a:t>
            </a:r>
            <a:r>
              <a:rPr lang="en-US" dirty="0" err="1">
                <a:latin typeface="Times" pitchFamily="2" charset="0"/>
              </a:rPr>
              <a:t>criticat</a:t>
            </a:r>
            <a:r>
              <a:rPr lang="en-US" dirty="0">
                <a:latin typeface="Times" pitchFamily="2" charset="0"/>
              </a:rPr>
              <a:t> ÎCJ au </a:t>
            </a:r>
            <a:r>
              <a:rPr lang="en-US" dirty="0" err="1">
                <a:latin typeface="Times" pitchFamily="2" charset="0"/>
              </a:rPr>
              <a:t>fost</a:t>
            </a:r>
            <a:r>
              <a:rPr lang="en-US" dirty="0">
                <a:latin typeface="Times" pitchFamily="2" charset="0"/>
              </a:rPr>
              <a:t> </a:t>
            </a:r>
            <a:r>
              <a:rPr lang="en-US" dirty="0" err="1">
                <a:latin typeface="Times" pitchFamily="2" charset="0"/>
              </a:rPr>
              <a:t>selectați</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funcții</a:t>
            </a:r>
            <a:r>
              <a:rPr lang="en-US" dirty="0">
                <a:latin typeface="Times" pitchFamily="2" charset="0"/>
              </a:rPr>
              <a:t> </a:t>
            </a:r>
            <a:r>
              <a:rPr lang="en-US" dirty="0" err="1">
                <a:latin typeface="Times" pitchFamily="2" charset="0"/>
              </a:rPr>
              <a:t>judiciare</a:t>
            </a:r>
            <a:r>
              <a:rPr lang="en-US" dirty="0">
                <a:latin typeface="Times" pitchFamily="2" charset="0"/>
              </a:rPr>
              <a:t>.</a:t>
            </a:r>
          </a:p>
          <a:p>
            <a:pPr marL="285750" indent="-285750" algn="just">
              <a:buFont typeface="Wingdings" pitchFamily="2" charset="2"/>
              <a:buChar char="Ø"/>
            </a:pPr>
            <a:r>
              <a:rPr lang="en-US" dirty="0">
                <a:latin typeface="Times" pitchFamily="2" charset="0"/>
              </a:rPr>
              <a:t> </a:t>
            </a:r>
            <a:r>
              <a:rPr lang="en-US" dirty="0" err="1">
                <a:latin typeface="Times" pitchFamily="2" charset="0"/>
              </a:rPr>
              <a:t>Curtea</a:t>
            </a:r>
            <a:r>
              <a:rPr lang="en-US" dirty="0">
                <a:latin typeface="Times" pitchFamily="2" charset="0"/>
              </a:rPr>
              <a:t> </a:t>
            </a:r>
            <a:r>
              <a:rPr lang="en-US" dirty="0" err="1">
                <a:latin typeface="Times" pitchFamily="2" charset="0"/>
              </a:rPr>
              <a:t>Supremă</a:t>
            </a:r>
            <a:r>
              <a:rPr lang="en-US" dirty="0">
                <a:latin typeface="Times" pitchFamily="2" charset="0"/>
              </a:rPr>
              <a:t> a </a:t>
            </a:r>
            <a:r>
              <a:rPr lang="en-US" dirty="0" err="1">
                <a:latin typeface="Times" pitchFamily="2" charset="0"/>
              </a:rPr>
              <a:t>respins</a:t>
            </a:r>
            <a:r>
              <a:rPr lang="en-US" dirty="0">
                <a:latin typeface="Times" pitchFamily="2" charset="0"/>
              </a:rPr>
              <a:t> </a:t>
            </a:r>
            <a:r>
              <a:rPr lang="en-US" dirty="0" err="1">
                <a:latin typeface="Times" pitchFamily="2" charset="0"/>
              </a:rPr>
              <a:t>recursul</a:t>
            </a:r>
            <a:r>
              <a:rPr lang="en-US" dirty="0">
                <a:latin typeface="Times" pitchFamily="2" charset="0"/>
              </a:rPr>
              <a:t>, </a:t>
            </a:r>
            <a:r>
              <a:rPr lang="en-US" dirty="0" err="1">
                <a:latin typeface="Times" pitchFamily="2" charset="0"/>
              </a:rPr>
              <a:t>considerând</a:t>
            </a:r>
            <a:r>
              <a:rPr lang="en-US" dirty="0">
                <a:latin typeface="Times" pitchFamily="2" charset="0"/>
              </a:rPr>
              <a:t> </a:t>
            </a:r>
            <a:r>
              <a:rPr lang="en-US" dirty="0" err="1">
                <a:latin typeface="Times" pitchFamily="2" charset="0"/>
              </a:rPr>
              <a:t>neîntemeiate</a:t>
            </a:r>
            <a:r>
              <a:rPr lang="en-US" dirty="0">
                <a:latin typeface="Times" pitchFamily="2" charset="0"/>
              </a:rPr>
              <a:t> </a:t>
            </a:r>
            <a:r>
              <a:rPr lang="en-US" dirty="0" err="1">
                <a:latin typeface="Times" pitchFamily="2" charset="0"/>
              </a:rPr>
              <a:t>acuzațiile</a:t>
            </a:r>
            <a:r>
              <a:rPr lang="en-US" dirty="0">
                <a:latin typeface="Times" pitchFamily="2" charset="0"/>
              </a:rPr>
              <a:t> </a:t>
            </a:r>
            <a:r>
              <a:rPr lang="en-US" dirty="0" err="1">
                <a:latin typeface="Times" pitchFamily="2" charset="0"/>
              </a:rPr>
              <a:t>reclamantei</a:t>
            </a:r>
            <a:r>
              <a:rPr lang="en-US" dirty="0">
                <a:latin typeface="Times" pitchFamily="2" charset="0"/>
              </a:rPr>
              <a:t>, </a:t>
            </a:r>
            <a:r>
              <a:rPr lang="en-US" dirty="0" err="1">
                <a:latin typeface="Times" pitchFamily="2" charset="0"/>
              </a:rPr>
              <a:t>inclusiv</a:t>
            </a:r>
            <a:r>
              <a:rPr lang="en-US" dirty="0">
                <a:latin typeface="Times" pitchFamily="2" charset="0"/>
              </a:rPr>
              <a:t> </a:t>
            </a:r>
            <a:r>
              <a:rPr lang="en-US" dirty="0" err="1">
                <a:latin typeface="Times" pitchFamily="2" charset="0"/>
              </a:rPr>
              <a:t>cele</a:t>
            </a:r>
            <a:r>
              <a:rPr lang="en-US" dirty="0">
                <a:latin typeface="Times" pitchFamily="2" charset="0"/>
              </a:rPr>
              <a:t> </a:t>
            </a:r>
            <a:r>
              <a:rPr lang="en-US" dirty="0" err="1">
                <a:latin typeface="Times" pitchFamily="2" charset="0"/>
              </a:rPr>
              <a:t>referitoare</a:t>
            </a:r>
            <a:r>
              <a:rPr lang="en-US" dirty="0">
                <a:latin typeface="Times" pitchFamily="2" charset="0"/>
              </a:rPr>
              <a:t> la </a:t>
            </a:r>
            <a:r>
              <a:rPr lang="en-US" dirty="0" err="1">
                <a:latin typeface="Times" pitchFamily="2" charset="0"/>
              </a:rPr>
              <a:t>întrebările</a:t>
            </a:r>
            <a:r>
              <a:rPr lang="en-US" dirty="0">
                <a:latin typeface="Times" pitchFamily="2" charset="0"/>
              </a:rPr>
              <a:t> din </a:t>
            </a:r>
            <a:r>
              <a:rPr lang="en-US" dirty="0" err="1">
                <a:latin typeface="Times" pitchFamily="2" charset="0"/>
              </a:rPr>
              <a:t>interviuri</a:t>
            </a:r>
            <a:r>
              <a:rPr lang="en-US" dirty="0">
                <a:latin typeface="Times" pitchFamily="2" charset="0"/>
              </a:rPr>
              <a:t> </a:t>
            </a:r>
            <a:r>
              <a:rPr lang="en-US" dirty="0" err="1">
                <a:latin typeface="Times" pitchFamily="2" charset="0"/>
              </a:rPr>
              <a:t>și</a:t>
            </a:r>
            <a:r>
              <a:rPr lang="en-US" dirty="0">
                <a:latin typeface="Times" pitchFamily="2" charset="0"/>
              </a:rPr>
              <a:t> la </a:t>
            </a:r>
            <a:r>
              <a:rPr lang="en-US" dirty="0" err="1">
                <a:latin typeface="Times" pitchFamily="2" charset="0"/>
              </a:rPr>
              <a:t>alegerea</a:t>
            </a:r>
            <a:r>
              <a:rPr lang="en-US" dirty="0">
                <a:latin typeface="Times" pitchFamily="2" charset="0"/>
              </a:rPr>
              <a:t> </a:t>
            </a:r>
            <a:r>
              <a:rPr lang="en-US" dirty="0" err="1">
                <a:latin typeface="Times" pitchFamily="2" charset="0"/>
              </a:rPr>
              <a:t>probelor</a:t>
            </a:r>
            <a:r>
              <a:rPr lang="en-US" dirty="0">
                <a:latin typeface="Times" pitchFamily="2" charset="0"/>
              </a:rPr>
              <a:t>, </a:t>
            </a:r>
            <a:r>
              <a:rPr lang="en-US" dirty="0" err="1">
                <a:latin typeface="Times" pitchFamily="2" charset="0"/>
              </a:rPr>
              <a:t>și</a:t>
            </a:r>
            <a:r>
              <a:rPr lang="en-US" dirty="0">
                <a:latin typeface="Times" pitchFamily="2" charset="0"/>
              </a:rPr>
              <a:t> a </a:t>
            </a:r>
            <a:r>
              <a:rPr lang="en-US" dirty="0" err="1">
                <a:latin typeface="Times" pitchFamily="2" charset="0"/>
              </a:rPr>
              <a:t>subliniat</a:t>
            </a:r>
            <a:r>
              <a:rPr lang="en-US" dirty="0">
                <a:latin typeface="Times" pitchFamily="2" charset="0"/>
              </a:rPr>
              <a:t> </a:t>
            </a:r>
            <a:r>
              <a:rPr lang="en-US" dirty="0" err="1">
                <a:latin typeface="Times" pitchFamily="2" charset="0"/>
              </a:rPr>
              <a:t>că</a:t>
            </a:r>
            <a:r>
              <a:rPr lang="en-US" dirty="0">
                <a:latin typeface="Times" pitchFamily="2" charset="0"/>
              </a:rPr>
              <a:t> ÎCJ a </a:t>
            </a:r>
            <a:r>
              <a:rPr lang="en-US" dirty="0" err="1">
                <a:latin typeface="Times" pitchFamily="2" charset="0"/>
              </a:rPr>
              <a:t>avut</a:t>
            </a:r>
            <a:r>
              <a:rPr lang="en-US" dirty="0">
                <a:latin typeface="Times" pitchFamily="2" charset="0"/>
              </a:rPr>
              <a:t> </a:t>
            </a:r>
            <a:r>
              <a:rPr lang="en-US" dirty="0" err="1">
                <a:latin typeface="Times" pitchFamily="2" charset="0"/>
              </a:rPr>
              <a:t>largă</a:t>
            </a:r>
            <a:r>
              <a:rPr lang="en-US" dirty="0">
                <a:latin typeface="Times" pitchFamily="2" charset="0"/>
              </a:rPr>
              <a:t> </a:t>
            </a:r>
            <a:r>
              <a:rPr lang="en-US" dirty="0" err="1">
                <a:latin typeface="Times" pitchFamily="2" charset="0"/>
              </a:rPr>
              <a:t>putere</a:t>
            </a:r>
            <a:r>
              <a:rPr lang="en-US" dirty="0">
                <a:latin typeface="Times" pitchFamily="2" charset="0"/>
              </a:rPr>
              <a:t> de </a:t>
            </a:r>
            <a:r>
              <a:rPr lang="en-US" dirty="0" err="1">
                <a:latin typeface="Times" pitchFamily="2" charset="0"/>
              </a:rPr>
              <a:t>apreciere</a:t>
            </a:r>
            <a:r>
              <a:rPr lang="en-US" dirty="0">
                <a:latin typeface="Times" pitchFamily="2" charset="0"/>
              </a:rPr>
              <a:t>. De </a:t>
            </a:r>
            <a:r>
              <a:rPr lang="en-US" dirty="0" err="1">
                <a:latin typeface="Times" pitchFamily="2" charset="0"/>
              </a:rPr>
              <a:t>asemenea</a:t>
            </a:r>
            <a:r>
              <a:rPr lang="en-US" dirty="0">
                <a:latin typeface="Times" pitchFamily="2" charset="0"/>
              </a:rPr>
              <a:t>, </a:t>
            </a:r>
            <a:r>
              <a:rPr lang="en-US" dirty="0" err="1">
                <a:latin typeface="Times" pitchFamily="2" charset="0"/>
              </a:rPr>
              <a:t>instanța</a:t>
            </a:r>
            <a:r>
              <a:rPr lang="en-US" dirty="0">
                <a:latin typeface="Times" pitchFamily="2" charset="0"/>
              </a:rPr>
              <a:t> a </a:t>
            </a:r>
            <a:r>
              <a:rPr lang="en-US" dirty="0" err="1">
                <a:latin typeface="Times" pitchFamily="2" charset="0"/>
              </a:rPr>
              <a:t>confirmat</a:t>
            </a:r>
            <a:r>
              <a:rPr lang="en-US" dirty="0">
                <a:latin typeface="Times" pitchFamily="2" charset="0"/>
              </a:rPr>
              <a:t> </a:t>
            </a:r>
            <a:r>
              <a:rPr lang="en-US" dirty="0" err="1">
                <a:latin typeface="Times" pitchFamily="2" charset="0"/>
              </a:rPr>
              <a:t>decizia</a:t>
            </a:r>
            <a:r>
              <a:rPr lang="en-US" dirty="0">
                <a:latin typeface="Times" pitchFamily="2" charset="0"/>
              </a:rPr>
              <a:t> </a:t>
            </a:r>
            <a:r>
              <a:rPr lang="en-US" dirty="0" err="1">
                <a:latin typeface="Times" pitchFamily="2" charset="0"/>
              </a:rPr>
              <a:t>instanței</a:t>
            </a:r>
            <a:r>
              <a:rPr lang="en-US" dirty="0">
                <a:latin typeface="Times" pitchFamily="2" charset="0"/>
              </a:rPr>
              <a:t> de </a:t>
            </a:r>
            <a:r>
              <a:rPr lang="en-US" dirty="0" err="1">
                <a:latin typeface="Times" pitchFamily="2" charset="0"/>
              </a:rPr>
              <a:t>apel</a:t>
            </a:r>
            <a:r>
              <a:rPr lang="en-US" dirty="0">
                <a:latin typeface="Times" pitchFamily="2" charset="0"/>
              </a:rPr>
              <a:t> </a:t>
            </a:r>
            <a:r>
              <a:rPr lang="en-US" dirty="0" err="1">
                <a:latin typeface="Times" pitchFamily="2" charset="0"/>
              </a:rPr>
              <a:t>referitoare</a:t>
            </a:r>
            <a:r>
              <a:rPr lang="en-US" dirty="0">
                <a:latin typeface="Times" pitchFamily="2" charset="0"/>
              </a:rPr>
              <a:t> la </a:t>
            </a:r>
            <a:r>
              <a:rPr lang="en-US" dirty="0" err="1">
                <a:latin typeface="Times" pitchFamily="2" charset="0"/>
              </a:rPr>
              <a:t>evaluarea</a:t>
            </a:r>
            <a:r>
              <a:rPr lang="en-US" dirty="0">
                <a:latin typeface="Times" pitchFamily="2" charset="0"/>
              </a:rPr>
              <a:t> </a:t>
            </a:r>
            <a:r>
              <a:rPr lang="en-US" dirty="0" err="1">
                <a:latin typeface="Times" pitchFamily="2" charset="0"/>
              </a:rPr>
              <a:t>profesională</a:t>
            </a:r>
            <a:r>
              <a:rPr lang="en-US" dirty="0">
                <a:latin typeface="Times" pitchFamily="2" charset="0"/>
              </a:rPr>
              <a:t> a </a:t>
            </a:r>
            <a:r>
              <a:rPr lang="en-US" dirty="0" err="1">
                <a:latin typeface="Times" pitchFamily="2" charset="0"/>
              </a:rPr>
              <a:t>membrilor</a:t>
            </a:r>
            <a:r>
              <a:rPr lang="en-US" dirty="0">
                <a:latin typeface="Times" pitchFamily="2" charset="0"/>
              </a:rPr>
              <a:t> ÎCJ, care se </a:t>
            </a:r>
            <a:r>
              <a:rPr lang="en-US" dirty="0" err="1">
                <a:latin typeface="Times" pitchFamily="2" charset="0"/>
              </a:rPr>
              <a:t>baza</a:t>
            </a:r>
            <a:r>
              <a:rPr lang="en-US" dirty="0">
                <a:latin typeface="Times" pitchFamily="2" charset="0"/>
              </a:rPr>
              <a:t> pe </a:t>
            </a:r>
            <a:r>
              <a:rPr lang="en-US" dirty="0" err="1">
                <a:latin typeface="Times" pitchFamily="2" charset="0"/>
              </a:rPr>
              <a:t>evaluări</a:t>
            </a:r>
            <a:r>
              <a:rPr lang="en-US" dirty="0">
                <a:latin typeface="Times" pitchFamily="2" charset="0"/>
              </a:rPr>
              <a:t> </a:t>
            </a:r>
            <a:r>
              <a:rPr lang="en-US" dirty="0" err="1">
                <a:latin typeface="Times" pitchFamily="2" charset="0"/>
              </a:rPr>
              <a:t>individuale</a:t>
            </a:r>
            <a:r>
              <a:rPr lang="en-US" dirty="0">
                <a:latin typeface="Times" pitchFamily="2" charset="0"/>
              </a:rPr>
              <a:t>.</a:t>
            </a:r>
            <a:endParaRPr lang="x-none" dirty="0">
              <a:latin typeface="Times" pitchFamily="2" charset="0"/>
            </a:endParaRPr>
          </a:p>
        </p:txBody>
      </p:sp>
    </p:spTree>
    <p:extLst>
      <p:ext uri="{BB962C8B-B14F-4D97-AF65-F5344CB8AC3E}">
        <p14:creationId xmlns:p14="http://schemas.microsoft.com/office/powerpoint/2010/main" val="228935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8"/>
          <p:cNvSpPr txBox="1">
            <a:spLocks noGrp="1"/>
          </p:cNvSpPr>
          <p:nvPr>
            <p:ph type="title"/>
          </p:nvPr>
        </p:nvSpPr>
        <p:spPr>
          <a:xfrm>
            <a:off x="402842" y="91219"/>
            <a:ext cx="377450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Circumstanțe</a:t>
            </a:r>
            <a:r>
              <a:rPr lang="en" sz="2800" b="1" dirty="0">
                <a:latin typeface="Times" pitchFamily="2" charset="0"/>
              </a:rPr>
              <a:t> de </a:t>
            </a:r>
            <a:r>
              <a:rPr lang="en" sz="2800" b="1" dirty="0" err="1">
                <a:latin typeface="Times" pitchFamily="2" charset="0"/>
              </a:rPr>
              <a:t>drept</a:t>
            </a:r>
            <a:endParaRPr sz="2800" b="1" dirty="0">
              <a:latin typeface="Times" pitchFamily="2" charset="0"/>
            </a:endParaRPr>
          </a:p>
        </p:txBody>
      </p:sp>
      <p:sp>
        <p:nvSpPr>
          <p:cNvPr id="7" name="Subtitle 6">
            <a:extLst>
              <a:ext uri="{FF2B5EF4-FFF2-40B4-BE49-F238E27FC236}">
                <a16:creationId xmlns:a16="http://schemas.microsoft.com/office/drawing/2014/main" xmlns="" id="{CEFA9E51-3B28-B4D0-E014-39F07743FDBF}"/>
              </a:ext>
            </a:extLst>
          </p:cNvPr>
          <p:cNvSpPr>
            <a:spLocks noGrp="1"/>
          </p:cNvSpPr>
          <p:nvPr>
            <p:ph type="subTitle" idx="3"/>
          </p:nvPr>
        </p:nvSpPr>
        <p:spPr>
          <a:xfrm>
            <a:off x="240225" y="708079"/>
            <a:ext cx="8384582" cy="3569453"/>
          </a:xfrm>
        </p:spPr>
        <p:txBody>
          <a:bodyPr/>
          <a:lstStyle/>
          <a:p>
            <a:pPr algn="just">
              <a:buFont typeface="Wingdings" pitchFamily="2" charset="2"/>
              <a:buChar char="Ø"/>
            </a:pPr>
            <a:r>
              <a:rPr lang="en-US" dirty="0" err="1">
                <a:latin typeface="Times" pitchFamily="2" charset="0"/>
              </a:rPr>
              <a:t>În</a:t>
            </a:r>
            <a:r>
              <a:rPr lang="en-US" dirty="0">
                <a:latin typeface="Times" pitchFamily="2" charset="0"/>
              </a:rPr>
              <a:t> </a:t>
            </a:r>
            <a:r>
              <a:rPr lang="en-US" dirty="0" err="1">
                <a:latin typeface="Times" pitchFamily="2" charset="0"/>
              </a:rPr>
              <a:t>această</a:t>
            </a:r>
            <a:r>
              <a:rPr lang="en-US" dirty="0">
                <a:latin typeface="Times" pitchFamily="2" charset="0"/>
              </a:rPr>
              <a:t> </a:t>
            </a:r>
            <a:r>
              <a:rPr lang="en-US" dirty="0" err="1">
                <a:latin typeface="Times" pitchFamily="2" charset="0"/>
              </a:rPr>
              <a:t>hotărâre</a:t>
            </a:r>
            <a:r>
              <a:rPr lang="en-US" dirty="0">
                <a:latin typeface="Times" pitchFamily="2" charset="0"/>
              </a:rPr>
              <a:t>, </a:t>
            </a:r>
            <a:r>
              <a:rPr lang="en-US" dirty="0" err="1">
                <a:latin typeface="Times" pitchFamily="2" charset="0"/>
              </a:rPr>
              <a:t>reclamanta</a:t>
            </a:r>
            <a:r>
              <a:rPr lang="en-US" dirty="0">
                <a:latin typeface="Times" pitchFamily="2" charset="0"/>
              </a:rPr>
              <a:t> a </a:t>
            </a:r>
            <a:r>
              <a:rPr lang="en-US" dirty="0" err="1">
                <a:latin typeface="Times" pitchFamily="2" charset="0"/>
              </a:rPr>
              <a:t>susținut</a:t>
            </a:r>
            <a:r>
              <a:rPr lang="en-US" dirty="0">
                <a:latin typeface="Times" pitchFamily="2" charset="0"/>
              </a:rPr>
              <a:t> </a:t>
            </a:r>
            <a:r>
              <a:rPr lang="en-US" dirty="0" err="1">
                <a:latin typeface="Times" pitchFamily="2" charset="0"/>
              </a:rPr>
              <a:t>că</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discriminată</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cadrul</a:t>
            </a:r>
            <a:r>
              <a:rPr lang="en-US" dirty="0">
                <a:latin typeface="Times" pitchFamily="2" charset="0"/>
              </a:rPr>
              <a:t> a </a:t>
            </a:r>
            <a:r>
              <a:rPr lang="en-US" dirty="0" err="1">
                <a:latin typeface="Times" pitchFamily="2" charset="0"/>
              </a:rPr>
              <a:t>două</a:t>
            </a:r>
            <a:r>
              <a:rPr lang="en-US" dirty="0">
                <a:latin typeface="Times" pitchFamily="2" charset="0"/>
              </a:rPr>
              <a:t> </a:t>
            </a:r>
            <a:r>
              <a:rPr lang="en-US" dirty="0" err="1">
                <a:latin typeface="Times" pitchFamily="2" charset="0"/>
              </a:rPr>
              <a:t>concursuri</a:t>
            </a:r>
            <a:r>
              <a:rPr lang="en-US" dirty="0">
                <a:latin typeface="Times" pitchFamily="2" charset="0"/>
              </a:rPr>
              <a:t> </a:t>
            </a:r>
            <a:r>
              <a:rPr lang="en-US" dirty="0" err="1">
                <a:latin typeface="Times" pitchFamily="2" charset="0"/>
              </a:rPr>
              <a:t>judiciare</a:t>
            </a:r>
            <a:r>
              <a:rPr lang="en-US" dirty="0">
                <a:latin typeface="Times" pitchFamily="2" charset="0"/>
              </a:rPr>
              <a:t>, din </a:t>
            </a:r>
            <a:r>
              <a:rPr lang="en-US" dirty="0" err="1">
                <a:latin typeface="Times" pitchFamily="2" charset="0"/>
              </a:rPr>
              <a:t>cauza</a:t>
            </a:r>
            <a:r>
              <a:rPr lang="en-US" dirty="0">
                <a:latin typeface="Times" pitchFamily="2" charset="0"/>
              </a:rPr>
              <a:t> </a:t>
            </a:r>
            <a:r>
              <a:rPr lang="en-US" dirty="0" err="1">
                <a:latin typeface="Times" pitchFamily="2" charset="0"/>
              </a:rPr>
              <a:t>opiniilor</a:t>
            </a:r>
            <a:r>
              <a:rPr lang="en-US" dirty="0">
                <a:latin typeface="Times" pitchFamily="2" charset="0"/>
              </a:rPr>
              <a:t> sale </a:t>
            </a:r>
            <a:r>
              <a:rPr lang="en-US" dirty="0" err="1">
                <a:latin typeface="Times" pitchFamily="2" charset="0"/>
              </a:rPr>
              <a:t>critice</a:t>
            </a:r>
            <a:r>
              <a:rPr lang="en-US" dirty="0">
                <a:latin typeface="Times" pitchFamily="2" charset="0"/>
              </a:rPr>
              <a:t> </a:t>
            </a:r>
            <a:r>
              <a:rPr lang="en-US" dirty="0" err="1">
                <a:latin typeface="Times" pitchFamily="2" charset="0"/>
              </a:rPr>
              <a:t>față</a:t>
            </a:r>
            <a:r>
              <a:rPr lang="en-US" dirty="0">
                <a:latin typeface="Times" pitchFamily="2" charset="0"/>
              </a:rPr>
              <a:t> de </a:t>
            </a:r>
            <a:r>
              <a:rPr lang="en-US" dirty="0" err="1">
                <a:latin typeface="Times" pitchFamily="2" charset="0"/>
              </a:rPr>
              <a:t>sistemul</a:t>
            </a:r>
            <a:r>
              <a:rPr lang="en-US" dirty="0">
                <a:latin typeface="Times" pitchFamily="2" charset="0"/>
              </a:rPr>
              <a:t> </a:t>
            </a:r>
            <a:r>
              <a:rPr lang="en-US" dirty="0" err="1">
                <a:latin typeface="Times" pitchFamily="2" charset="0"/>
              </a:rPr>
              <a:t>judiciar</a:t>
            </a:r>
            <a:r>
              <a:rPr lang="en-US" dirty="0">
                <a:latin typeface="Times" pitchFamily="2" charset="0"/>
              </a:rPr>
              <a:t> din Georgia </a:t>
            </a:r>
            <a:r>
              <a:rPr lang="en-US" dirty="0" err="1">
                <a:latin typeface="Times" pitchFamily="2" charset="0"/>
              </a:rPr>
              <a:t>și</a:t>
            </a:r>
            <a:r>
              <a:rPr lang="en-US" dirty="0">
                <a:latin typeface="Times" pitchFamily="2" charset="0"/>
              </a:rPr>
              <a:t> a </a:t>
            </a:r>
            <a:r>
              <a:rPr lang="en-US" dirty="0" err="1">
                <a:latin typeface="Times" pitchFamily="2" charset="0"/>
              </a:rPr>
              <a:t>activității</a:t>
            </a:r>
            <a:r>
              <a:rPr lang="en-US" dirty="0">
                <a:latin typeface="Times" pitchFamily="2" charset="0"/>
              </a:rPr>
              <a:t> sale ca </a:t>
            </a:r>
            <a:r>
              <a:rPr lang="en-US" dirty="0" err="1">
                <a:latin typeface="Times" pitchFamily="2" charset="0"/>
              </a:rPr>
              <a:t>președinte</a:t>
            </a:r>
            <a:r>
              <a:rPr lang="en-US" dirty="0">
                <a:latin typeface="Times" pitchFamily="2" charset="0"/>
              </a:rPr>
              <a:t> al </a:t>
            </a:r>
            <a:r>
              <a:rPr lang="en-US" dirty="0" err="1">
                <a:latin typeface="Times" pitchFamily="2" charset="0"/>
              </a:rPr>
              <a:t>Unității</a:t>
            </a:r>
            <a:r>
              <a:rPr lang="en-US" dirty="0">
                <a:latin typeface="Times" pitchFamily="2" charset="0"/>
              </a:rPr>
              <a:t> </a:t>
            </a:r>
            <a:r>
              <a:rPr lang="en-US" dirty="0" err="1">
                <a:latin typeface="Times" pitchFamily="2" charset="0"/>
              </a:rPr>
              <a:t>Judecătorilor</a:t>
            </a:r>
            <a:r>
              <a:rPr lang="en-US" dirty="0">
                <a:latin typeface="Times" pitchFamily="2" charset="0"/>
              </a:rPr>
              <a:t>. </a:t>
            </a:r>
            <a:r>
              <a:rPr lang="en-US" dirty="0" err="1">
                <a:latin typeface="Times" pitchFamily="2" charset="0"/>
              </a:rPr>
              <a:t>Ea</a:t>
            </a:r>
            <a:r>
              <a:rPr lang="en-US" dirty="0">
                <a:latin typeface="Times" pitchFamily="2" charset="0"/>
              </a:rPr>
              <a:t> a </a:t>
            </a:r>
            <a:r>
              <a:rPr lang="en-US" dirty="0" err="1">
                <a:latin typeface="Times" pitchFamily="2" charset="0"/>
              </a:rPr>
              <a:t>reclamat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Înalta</a:t>
            </a:r>
            <a:r>
              <a:rPr lang="en-US" dirty="0">
                <a:latin typeface="Times" pitchFamily="2" charset="0"/>
              </a:rPr>
              <a:t> </a:t>
            </a:r>
            <a:r>
              <a:rPr lang="en-US" dirty="0" err="1">
                <a:latin typeface="Times" pitchFamily="2" charset="0"/>
              </a:rPr>
              <a:t>Curte</a:t>
            </a:r>
            <a:r>
              <a:rPr lang="en-US" dirty="0">
                <a:latin typeface="Times" pitchFamily="2" charset="0"/>
              </a:rPr>
              <a:t> a </a:t>
            </a:r>
            <a:r>
              <a:rPr lang="en-US" dirty="0" err="1">
                <a:latin typeface="Times" pitchFamily="2" charset="0"/>
              </a:rPr>
              <a:t>Judecătorilor</a:t>
            </a:r>
            <a:r>
              <a:rPr lang="en-US" dirty="0">
                <a:latin typeface="Times" pitchFamily="2" charset="0"/>
              </a:rPr>
              <a:t> (ÎCJ) a </a:t>
            </a:r>
            <a:r>
              <a:rPr lang="en-US" dirty="0" err="1">
                <a:latin typeface="Times" pitchFamily="2" charset="0"/>
              </a:rPr>
              <a:t>refuzat</a:t>
            </a:r>
            <a:r>
              <a:rPr lang="en-US" dirty="0">
                <a:latin typeface="Times" pitchFamily="2" charset="0"/>
              </a:rPr>
              <a:t> </a:t>
            </a:r>
            <a:r>
              <a:rPr lang="en-US" dirty="0" err="1">
                <a:latin typeface="Times" pitchFamily="2" charset="0"/>
              </a:rPr>
              <a:t>să</a:t>
            </a:r>
            <a:r>
              <a:rPr lang="en-US" dirty="0">
                <a:latin typeface="Times" pitchFamily="2" charset="0"/>
              </a:rPr>
              <a:t> o </a:t>
            </a:r>
            <a:r>
              <a:rPr lang="en-US" dirty="0" err="1">
                <a:latin typeface="Times" pitchFamily="2" charset="0"/>
              </a:rPr>
              <a:t>reînnoiască</a:t>
            </a:r>
            <a:r>
              <a:rPr lang="en-US" dirty="0">
                <a:latin typeface="Times" pitchFamily="2" charset="0"/>
              </a:rPr>
              <a:t> </a:t>
            </a:r>
            <a:r>
              <a:rPr lang="en-US" dirty="0" err="1">
                <a:latin typeface="Times" pitchFamily="2" charset="0"/>
              </a:rPr>
              <a:t>într</a:t>
            </a:r>
            <a:r>
              <a:rPr lang="en-US" dirty="0">
                <a:latin typeface="Times" pitchFamily="2" charset="0"/>
              </a:rPr>
              <a:t>-un post </a:t>
            </a:r>
            <a:r>
              <a:rPr lang="en-US" dirty="0" err="1">
                <a:latin typeface="Times" pitchFamily="2" charset="0"/>
              </a:rPr>
              <a:t>judiciar</a:t>
            </a:r>
            <a:r>
              <a:rPr lang="en-US" dirty="0">
                <a:latin typeface="Times" pitchFamily="2" charset="0"/>
              </a:rPr>
              <a:t> din </a:t>
            </a:r>
            <a:r>
              <a:rPr lang="en-US" dirty="0" err="1">
                <a:latin typeface="Times" pitchFamily="2" charset="0"/>
              </a:rPr>
              <a:t>cauza</a:t>
            </a:r>
            <a:r>
              <a:rPr lang="en-US" dirty="0">
                <a:latin typeface="Times" pitchFamily="2" charset="0"/>
              </a:rPr>
              <a:t> </a:t>
            </a:r>
            <a:r>
              <a:rPr lang="en-US" dirty="0" err="1">
                <a:latin typeface="Times" pitchFamily="2" charset="0"/>
              </a:rPr>
              <a:t>opiniilor</a:t>
            </a:r>
            <a:r>
              <a:rPr lang="en-US" dirty="0">
                <a:latin typeface="Times" pitchFamily="2" charset="0"/>
              </a:rPr>
              <a:t> sale, </a:t>
            </a:r>
            <a:r>
              <a:rPr lang="en-US" dirty="0" err="1">
                <a:latin typeface="Times" pitchFamily="2" charset="0"/>
              </a:rPr>
              <a:t>ceea</a:t>
            </a:r>
            <a:r>
              <a:rPr lang="en-US" dirty="0">
                <a:latin typeface="Times" pitchFamily="2" charset="0"/>
              </a:rPr>
              <a:t> </a:t>
            </a:r>
            <a:r>
              <a:rPr lang="en-US" dirty="0" err="1">
                <a:latin typeface="Times" pitchFamily="2" charset="0"/>
              </a:rPr>
              <a:t>ce</a:t>
            </a:r>
            <a:r>
              <a:rPr lang="en-US" dirty="0">
                <a:latin typeface="Times" pitchFamily="2" charset="0"/>
              </a:rPr>
              <a:t> </a:t>
            </a:r>
            <a:r>
              <a:rPr lang="en-US" dirty="0" err="1">
                <a:latin typeface="Times" pitchFamily="2" charset="0"/>
              </a:rPr>
              <a:t>constituie</a:t>
            </a:r>
            <a:r>
              <a:rPr lang="en-US" dirty="0">
                <a:latin typeface="Times" pitchFamily="2" charset="0"/>
              </a:rPr>
              <a:t> o </a:t>
            </a:r>
            <a:r>
              <a:rPr lang="en-US" dirty="0" err="1">
                <a:latin typeface="Times" pitchFamily="2" charset="0"/>
              </a:rPr>
              <a:t>încălcare</a:t>
            </a:r>
            <a:r>
              <a:rPr lang="en-US" dirty="0">
                <a:latin typeface="Times" pitchFamily="2" charset="0"/>
              </a:rPr>
              <a:t> a </a:t>
            </a:r>
            <a:r>
              <a:rPr lang="en-US" dirty="0" err="1">
                <a:latin typeface="Times" pitchFamily="2" charset="0"/>
              </a:rPr>
              <a:t>drepturilor</a:t>
            </a:r>
            <a:r>
              <a:rPr lang="en-US" dirty="0">
                <a:latin typeface="Times" pitchFamily="2" charset="0"/>
              </a:rPr>
              <a:t> sale la </a:t>
            </a:r>
            <a:r>
              <a:rPr lang="en-US" dirty="0" err="1">
                <a:latin typeface="Times" pitchFamily="2" charset="0"/>
              </a:rPr>
              <a:t>libertatea</a:t>
            </a:r>
            <a:r>
              <a:rPr lang="en-US" dirty="0">
                <a:latin typeface="Times" pitchFamily="2" charset="0"/>
              </a:rPr>
              <a:t> de </a:t>
            </a:r>
            <a:r>
              <a:rPr lang="en-US" dirty="0" err="1">
                <a:latin typeface="Times" pitchFamily="2" charset="0"/>
              </a:rPr>
              <a:t>exprimare</a:t>
            </a:r>
            <a:r>
              <a:rPr lang="en-US" dirty="0">
                <a:latin typeface="Times" pitchFamily="2" charset="0"/>
              </a:rPr>
              <a:t> (</a:t>
            </a:r>
            <a:r>
              <a:rPr lang="en-US" dirty="0" err="1">
                <a:latin typeface="Times" pitchFamily="2" charset="0"/>
              </a:rPr>
              <a:t>articolul</a:t>
            </a:r>
            <a:r>
              <a:rPr lang="en-US" dirty="0">
                <a:latin typeface="Times" pitchFamily="2" charset="0"/>
              </a:rPr>
              <a:t> 10), </a:t>
            </a:r>
            <a:r>
              <a:rPr lang="en-US" dirty="0" err="1">
                <a:latin typeface="Times" pitchFamily="2" charset="0"/>
              </a:rPr>
              <a:t>libertatea</a:t>
            </a:r>
            <a:r>
              <a:rPr lang="en-US" dirty="0">
                <a:latin typeface="Times" pitchFamily="2" charset="0"/>
              </a:rPr>
              <a:t> de </a:t>
            </a:r>
            <a:r>
              <a:rPr lang="en-US" dirty="0" err="1">
                <a:latin typeface="Times" pitchFamily="2" charset="0"/>
              </a:rPr>
              <a:t>asociere</a:t>
            </a:r>
            <a:r>
              <a:rPr lang="en-US" dirty="0">
                <a:latin typeface="Times" pitchFamily="2" charset="0"/>
              </a:rPr>
              <a:t> (</a:t>
            </a:r>
            <a:r>
              <a:rPr lang="en-US" dirty="0" err="1">
                <a:latin typeface="Times" pitchFamily="2" charset="0"/>
              </a:rPr>
              <a:t>articolul</a:t>
            </a:r>
            <a:r>
              <a:rPr lang="en-US" dirty="0">
                <a:latin typeface="Times" pitchFamily="2" charset="0"/>
              </a:rPr>
              <a:t> 11) </a:t>
            </a:r>
            <a:r>
              <a:rPr lang="en-US" dirty="0" err="1">
                <a:latin typeface="Times" pitchFamily="2" charset="0"/>
              </a:rPr>
              <a:t>și</a:t>
            </a:r>
            <a:r>
              <a:rPr lang="en-US" dirty="0">
                <a:latin typeface="Times" pitchFamily="2" charset="0"/>
              </a:rPr>
              <a:t> </a:t>
            </a:r>
            <a:r>
              <a:rPr lang="en-US" dirty="0" err="1">
                <a:latin typeface="Times" pitchFamily="2" charset="0"/>
              </a:rPr>
              <a:t>interdicția</a:t>
            </a:r>
            <a:r>
              <a:rPr lang="en-US" dirty="0">
                <a:latin typeface="Times" pitchFamily="2" charset="0"/>
              </a:rPr>
              <a:t> </a:t>
            </a:r>
            <a:r>
              <a:rPr lang="en-US" dirty="0" err="1">
                <a:latin typeface="Times" pitchFamily="2" charset="0"/>
              </a:rPr>
              <a:t>discriminării</a:t>
            </a:r>
            <a:r>
              <a:rPr lang="en-US" dirty="0">
                <a:latin typeface="Times" pitchFamily="2" charset="0"/>
              </a:rPr>
              <a:t> (</a:t>
            </a:r>
            <a:r>
              <a:rPr lang="en-US" dirty="0" err="1">
                <a:latin typeface="Times" pitchFamily="2" charset="0"/>
              </a:rPr>
              <a:t>articolul</a:t>
            </a:r>
            <a:r>
              <a:rPr lang="en-US" dirty="0">
                <a:latin typeface="Times" pitchFamily="2" charset="0"/>
              </a:rPr>
              <a:t> 14 din </a:t>
            </a:r>
            <a:r>
              <a:rPr lang="en-US" dirty="0" err="1">
                <a:latin typeface="Times" pitchFamily="2" charset="0"/>
              </a:rPr>
              <a:t>Convenție</a:t>
            </a:r>
            <a:r>
              <a:rPr lang="en-US" dirty="0">
                <a:latin typeface="Times" pitchFamily="2" charset="0"/>
              </a:rPr>
              <a:t>), precum </a:t>
            </a:r>
            <a:r>
              <a:rPr lang="en-US" dirty="0" err="1">
                <a:latin typeface="Times" pitchFamily="2" charset="0"/>
              </a:rPr>
              <a:t>și</a:t>
            </a:r>
            <a:r>
              <a:rPr lang="en-US" dirty="0">
                <a:latin typeface="Times" pitchFamily="2" charset="0"/>
              </a:rPr>
              <a:t> a </a:t>
            </a:r>
            <a:r>
              <a:rPr lang="en-US" dirty="0" err="1">
                <a:latin typeface="Times" pitchFamily="2" charset="0"/>
              </a:rPr>
              <a:t>articolului</a:t>
            </a:r>
            <a:r>
              <a:rPr lang="en-US" dirty="0">
                <a:latin typeface="Times" pitchFamily="2" charset="0"/>
              </a:rPr>
              <a:t> 1 din </a:t>
            </a:r>
            <a:r>
              <a:rPr lang="en-US" dirty="0" err="1">
                <a:latin typeface="Times" pitchFamily="2" charset="0"/>
              </a:rPr>
              <a:t>Protocolul</a:t>
            </a:r>
            <a:r>
              <a:rPr lang="en-US" dirty="0">
                <a:latin typeface="Times" pitchFamily="2" charset="0"/>
              </a:rPr>
              <a:t> nr. 12.</a:t>
            </a:r>
          </a:p>
          <a:p>
            <a:pPr algn="just">
              <a:buFont typeface="Wingdings" pitchFamily="2" charset="2"/>
              <a:buChar char="Ø"/>
            </a:pPr>
            <a:r>
              <a:rPr lang="en-US" dirty="0" err="1">
                <a:latin typeface="Times" pitchFamily="2" charset="0"/>
              </a:rPr>
              <a:t>Guvernul</a:t>
            </a:r>
            <a:r>
              <a:rPr lang="en-US" dirty="0">
                <a:latin typeface="Times" pitchFamily="2" charset="0"/>
              </a:rPr>
              <a:t> a </a:t>
            </a:r>
            <a:r>
              <a:rPr lang="en-US" dirty="0" err="1">
                <a:latin typeface="Times" pitchFamily="2" charset="0"/>
              </a:rPr>
              <a:t>contestat</a:t>
            </a:r>
            <a:r>
              <a:rPr lang="en-US" dirty="0">
                <a:latin typeface="Times" pitchFamily="2" charset="0"/>
              </a:rPr>
              <a:t> </a:t>
            </a:r>
            <a:r>
              <a:rPr lang="en-US" dirty="0" err="1">
                <a:latin typeface="Times" pitchFamily="2" charset="0"/>
              </a:rPr>
              <a:t>plângerea</a:t>
            </a:r>
            <a:r>
              <a:rPr lang="en-US" dirty="0">
                <a:latin typeface="Times" pitchFamily="2" charset="0"/>
              </a:rPr>
              <a:t>, </a:t>
            </a:r>
            <a:r>
              <a:rPr lang="en-US" dirty="0" err="1">
                <a:latin typeface="Times" pitchFamily="2" charset="0"/>
              </a:rPr>
              <a:t>afirmând</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refuzul</a:t>
            </a:r>
            <a:r>
              <a:rPr lang="en-US" dirty="0">
                <a:latin typeface="Times" pitchFamily="2" charset="0"/>
              </a:rPr>
              <a:t> </a:t>
            </a:r>
            <a:r>
              <a:rPr lang="en-US" dirty="0" err="1">
                <a:latin typeface="Times" pitchFamily="2" charset="0"/>
              </a:rPr>
              <a:t>renumirii</a:t>
            </a:r>
            <a:r>
              <a:rPr lang="en-US" dirty="0">
                <a:latin typeface="Times" pitchFamily="2" charset="0"/>
              </a:rPr>
              <a:t> </a:t>
            </a:r>
            <a:r>
              <a:rPr lang="en-US" dirty="0" err="1">
                <a:latin typeface="Times" pitchFamily="2" charset="0"/>
              </a:rPr>
              <a:t>reclamantei</a:t>
            </a:r>
            <a:r>
              <a:rPr lang="en-US" dirty="0">
                <a:latin typeface="Times" pitchFamily="2" charset="0"/>
              </a:rPr>
              <a:t> nu </a:t>
            </a:r>
            <a:r>
              <a:rPr lang="en-US" dirty="0" err="1">
                <a:latin typeface="Times" pitchFamily="2" charset="0"/>
              </a:rPr>
              <a:t>avea</a:t>
            </a:r>
            <a:r>
              <a:rPr lang="en-US" dirty="0">
                <a:latin typeface="Times" pitchFamily="2" charset="0"/>
              </a:rPr>
              <a:t> </a:t>
            </a:r>
            <a:r>
              <a:rPr lang="en-US" dirty="0" err="1">
                <a:latin typeface="Times" pitchFamily="2" charset="0"/>
              </a:rPr>
              <a:t>legătură</a:t>
            </a:r>
            <a:r>
              <a:rPr lang="en-US" dirty="0">
                <a:latin typeface="Times" pitchFamily="2" charset="0"/>
              </a:rPr>
              <a:t> cu </a:t>
            </a:r>
            <a:r>
              <a:rPr lang="en-US" dirty="0" err="1">
                <a:latin typeface="Times" pitchFamily="2" charset="0"/>
              </a:rPr>
              <a:t>opiniile</a:t>
            </a:r>
            <a:r>
              <a:rPr lang="en-US" dirty="0">
                <a:latin typeface="Times" pitchFamily="2" charset="0"/>
              </a:rPr>
              <a:t> sale, ci cu </a:t>
            </a:r>
            <a:r>
              <a:rPr lang="en-US" dirty="0" err="1">
                <a:latin typeface="Times" pitchFamily="2" charset="0"/>
              </a:rPr>
              <a:t>evaluarea</a:t>
            </a:r>
            <a:r>
              <a:rPr lang="en-US" dirty="0">
                <a:latin typeface="Times" pitchFamily="2" charset="0"/>
              </a:rPr>
              <a:t> </a:t>
            </a:r>
            <a:r>
              <a:rPr lang="en-US" dirty="0" err="1">
                <a:latin typeface="Times" pitchFamily="2" charset="0"/>
              </a:rPr>
              <a:t>performanței</a:t>
            </a:r>
            <a:r>
              <a:rPr lang="en-US" dirty="0">
                <a:latin typeface="Times" pitchFamily="2" charset="0"/>
              </a:rPr>
              <a:t> sale </a:t>
            </a:r>
            <a:r>
              <a:rPr lang="en-US" dirty="0" err="1">
                <a:latin typeface="Times" pitchFamily="2" charset="0"/>
              </a:rPr>
              <a:t>în</a:t>
            </a:r>
            <a:r>
              <a:rPr lang="en-US" dirty="0">
                <a:latin typeface="Times" pitchFamily="2" charset="0"/>
              </a:rPr>
              <a:t> </a:t>
            </a:r>
            <a:r>
              <a:rPr lang="en-US" dirty="0" err="1">
                <a:latin typeface="Times" pitchFamily="2" charset="0"/>
              </a:rPr>
              <a:t>concursuri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plângerea</a:t>
            </a:r>
            <a:r>
              <a:rPr lang="en-US" dirty="0">
                <a:latin typeface="Times" pitchFamily="2" charset="0"/>
              </a:rPr>
              <a:t> era </a:t>
            </a:r>
            <a:r>
              <a:rPr lang="en-US" dirty="0" err="1">
                <a:latin typeface="Times" pitchFamily="2" charset="0"/>
              </a:rPr>
              <a:t>inadmisibilă</a:t>
            </a:r>
            <a:r>
              <a:rPr lang="en-US" dirty="0">
                <a:latin typeface="Times" pitchFamily="2" charset="0"/>
              </a:rPr>
              <a:t>. </a:t>
            </a:r>
            <a:r>
              <a:rPr lang="en-US" dirty="0" err="1">
                <a:latin typeface="Times" pitchFamily="2" charset="0"/>
              </a:rPr>
              <a:t>Totodată</a:t>
            </a:r>
            <a:r>
              <a:rPr lang="en-US" dirty="0">
                <a:latin typeface="Times" pitchFamily="2" charset="0"/>
              </a:rPr>
              <a:t>, au </a:t>
            </a:r>
            <a:r>
              <a:rPr lang="en-US" dirty="0" err="1">
                <a:latin typeface="Times" pitchFamily="2" charset="0"/>
              </a:rPr>
              <a:t>fost</a:t>
            </a:r>
            <a:r>
              <a:rPr lang="en-US" dirty="0">
                <a:latin typeface="Times" pitchFamily="2" charset="0"/>
              </a:rPr>
              <a:t> </a:t>
            </a:r>
            <a:r>
              <a:rPr lang="en-US" dirty="0" err="1">
                <a:latin typeface="Times" pitchFamily="2" charset="0"/>
              </a:rPr>
              <a:t>prezentate</a:t>
            </a:r>
            <a:r>
              <a:rPr lang="en-US" dirty="0">
                <a:latin typeface="Times" pitchFamily="2" charset="0"/>
              </a:rPr>
              <a:t> date </a:t>
            </a:r>
            <a:r>
              <a:rPr lang="en-US" dirty="0" err="1">
                <a:latin typeface="Times" pitchFamily="2" charset="0"/>
              </a:rPr>
              <a:t>statistice</a:t>
            </a:r>
            <a:r>
              <a:rPr lang="en-US" dirty="0">
                <a:latin typeface="Times" pitchFamily="2" charset="0"/>
              </a:rPr>
              <a:t> care </a:t>
            </a:r>
            <a:r>
              <a:rPr lang="en-US" dirty="0" err="1">
                <a:latin typeface="Times" pitchFamily="2" charset="0"/>
              </a:rPr>
              <a:t>arătau</a:t>
            </a:r>
            <a:r>
              <a:rPr lang="en-US" dirty="0">
                <a:latin typeface="Times" pitchFamily="2" charset="0"/>
              </a:rPr>
              <a:t> </a:t>
            </a:r>
            <a:r>
              <a:rPr lang="en-US" dirty="0" err="1">
                <a:latin typeface="Times" pitchFamily="2" charset="0"/>
              </a:rPr>
              <a:t>că</a:t>
            </a:r>
            <a:r>
              <a:rPr lang="en-US" dirty="0">
                <a:latin typeface="Times" pitchFamily="2" charset="0"/>
              </a:rPr>
              <a:t> nu a </a:t>
            </a:r>
            <a:r>
              <a:rPr lang="en-US" dirty="0" err="1">
                <a:latin typeface="Times" pitchFamily="2" charset="0"/>
              </a:rPr>
              <a:t>existat</a:t>
            </a:r>
            <a:r>
              <a:rPr lang="en-US" dirty="0">
                <a:latin typeface="Times" pitchFamily="2" charset="0"/>
              </a:rPr>
              <a:t> un </a:t>
            </a:r>
            <a:r>
              <a:rPr lang="en-US" dirty="0" err="1">
                <a:latin typeface="Times" pitchFamily="2" charset="0"/>
              </a:rPr>
              <a:t>tratament</a:t>
            </a:r>
            <a:r>
              <a:rPr lang="en-US" dirty="0">
                <a:latin typeface="Times" pitchFamily="2" charset="0"/>
              </a:rPr>
              <a:t> </a:t>
            </a:r>
            <a:r>
              <a:rPr lang="en-US" dirty="0" err="1">
                <a:latin typeface="Times" pitchFamily="2" charset="0"/>
              </a:rPr>
              <a:t>discriminatoriu</a:t>
            </a:r>
            <a:r>
              <a:rPr lang="en-US" dirty="0">
                <a:latin typeface="Times" pitchFamily="2" charset="0"/>
              </a:rPr>
              <a:t> </a:t>
            </a:r>
            <a:r>
              <a:rPr lang="en-US" dirty="0" err="1">
                <a:latin typeface="Times" pitchFamily="2" charset="0"/>
              </a:rPr>
              <a:t>față</a:t>
            </a:r>
            <a:r>
              <a:rPr lang="en-US" dirty="0">
                <a:latin typeface="Times" pitchFamily="2" charset="0"/>
              </a:rPr>
              <a:t> de </a:t>
            </a:r>
            <a:r>
              <a:rPr lang="en-US" dirty="0" err="1">
                <a:latin typeface="Times" pitchFamily="2" charset="0"/>
              </a:rPr>
              <a:t>membri</a:t>
            </a:r>
            <a:r>
              <a:rPr lang="en-US" dirty="0">
                <a:latin typeface="Times" pitchFamily="2" charset="0"/>
              </a:rPr>
              <a:t> </a:t>
            </a:r>
            <a:r>
              <a:rPr lang="en-US" dirty="0" err="1">
                <a:latin typeface="Times" pitchFamily="2" charset="0"/>
              </a:rPr>
              <a:t>Unității</a:t>
            </a:r>
            <a:r>
              <a:rPr lang="en-US" dirty="0">
                <a:latin typeface="Times" pitchFamily="2" charset="0"/>
              </a:rPr>
              <a:t> </a:t>
            </a:r>
            <a:r>
              <a:rPr lang="en-US" dirty="0" err="1">
                <a:latin typeface="Times" pitchFamily="2" charset="0"/>
              </a:rPr>
              <a:t>Judecătorilor</a:t>
            </a:r>
            <a:r>
              <a:rPr lang="en-US" dirty="0">
                <a:latin typeface="Times" pitchFamily="2" charset="0"/>
              </a:rPr>
              <a:t>. </a:t>
            </a:r>
            <a:r>
              <a:rPr lang="en-US" dirty="0" err="1">
                <a:latin typeface="Times" pitchFamily="2" charset="0"/>
              </a:rPr>
              <a:t>Reclamanta</a:t>
            </a:r>
            <a:r>
              <a:rPr lang="en-US" dirty="0">
                <a:latin typeface="Times" pitchFamily="2" charset="0"/>
              </a:rPr>
              <a:t> a </a:t>
            </a:r>
            <a:r>
              <a:rPr lang="en-US" dirty="0" err="1">
                <a:latin typeface="Times" pitchFamily="2" charset="0"/>
              </a:rPr>
              <a:t>argumentat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procesul</a:t>
            </a:r>
            <a:r>
              <a:rPr lang="en-US" dirty="0">
                <a:latin typeface="Times" pitchFamily="2" charset="0"/>
              </a:rPr>
              <a:t> de </a:t>
            </a:r>
            <a:r>
              <a:rPr lang="en-US" dirty="0" err="1">
                <a:latin typeface="Times" pitchFamily="2" charset="0"/>
              </a:rPr>
              <a:t>selecție</a:t>
            </a:r>
            <a:r>
              <a:rPr lang="en-US" dirty="0">
                <a:latin typeface="Times" pitchFamily="2" charset="0"/>
              </a:rPr>
              <a:t> era </a:t>
            </a:r>
            <a:r>
              <a:rPr lang="en-US" dirty="0" err="1">
                <a:latin typeface="Times" pitchFamily="2" charset="0"/>
              </a:rPr>
              <a:t>netransparent</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instanțele</a:t>
            </a:r>
            <a:r>
              <a:rPr lang="en-US" dirty="0">
                <a:latin typeface="Times" pitchFamily="2" charset="0"/>
              </a:rPr>
              <a:t> interne nu au </a:t>
            </a:r>
            <a:r>
              <a:rPr lang="en-US" dirty="0" err="1">
                <a:latin typeface="Times" pitchFamily="2" charset="0"/>
              </a:rPr>
              <a:t>analizat</a:t>
            </a:r>
            <a:r>
              <a:rPr lang="en-US" dirty="0">
                <a:latin typeface="Times" pitchFamily="2" charset="0"/>
              </a:rPr>
              <a:t> </a:t>
            </a:r>
            <a:r>
              <a:rPr lang="en-US" dirty="0" err="1">
                <a:latin typeface="Times" pitchFamily="2" charset="0"/>
              </a:rPr>
              <a:t>corect</a:t>
            </a:r>
            <a:r>
              <a:rPr lang="en-US" dirty="0">
                <a:latin typeface="Times" pitchFamily="2" charset="0"/>
              </a:rPr>
              <a:t> </a:t>
            </a:r>
            <a:r>
              <a:rPr lang="en-US" dirty="0" err="1">
                <a:latin typeface="Times" pitchFamily="2" charset="0"/>
              </a:rPr>
              <a:t>acuzațiile</a:t>
            </a:r>
            <a:r>
              <a:rPr lang="en-US" dirty="0">
                <a:latin typeface="Times" pitchFamily="2" charset="0"/>
              </a:rPr>
              <a:t> de </a:t>
            </a:r>
            <a:r>
              <a:rPr lang="en-US" dirty="0" err="1">
                <a:latin typeface="Times" pitchFamily="2" charset="0"/>
              </a:rPr>
              <a:t>discriminare</a:t>
            </a:r>
            <a:r>
              <a:rPr lang="en-US" dirty="0">
                <a:latin typeface="Times" pitchFamily="2" charset="0"/>
              </a:rPr>
              <a:t>.</a:t>
            </a:r>
          </a:p>
          <a:p>
            <a:pPr algn="just">
              <a:buFont typeface="Wingdings" pitchFamily="2" charset="2"/>
              <a:buChar char="Ø"/>
            </a:pPr>
            <a:r>
              <a:rPr lang="en-US" dirty="0" err="1">
                <a:latin typeface="Times" pitchFamily="2" charset="0"/>
              </a:rPr>
              <a:t>Curtea</a:t>
            </a:r>
            <a:r>
              <a:rPr lang="en-US" dirty="0">
                <a:latin typeface="Times" pitchFamily="2" charset="0"/>
              </a:rPr>
              <a:t> a </a:t>
            </a:r>
            <a:r>
              <a:rPr lang="en-US" dirty="0" err="1">
                <a:latin typeface="Times" pitchFamily="2" charset="0"/>
              </a:rPr>
              <a:t>respins</a:t>
            </a:r>
            <a:r>
              <a:rPr lang="en-US" dirty="0">
                <a:latin typeface="Times" pitchFamily="2" charset="0"/>
              </a:rPr>
              <a:t> </a:t>
            </a:r>
            <a:r>
              <a:rPr lang="en-US" dirty="0" err="1">
                <a:latin typeface="Times" pitchFamily="2" charset="0"/>
              </a:rPr>
              <a:t>excepțiile</a:t>
            </a:r>
            <a:r>
              <a:rPr lang="en-US" dirty="0">
                <a:latin typeface="Times" pitchFamily="2" charset="0"/>
              </a:rPr>
              <a:t> </a:t>
            </a:r>
            <a:r>
              <a:rPr lang="en-US" dirty="0" err="1">
                <a:latin typeface="Times" pitchFamily="2" charset="0"/>
              </a:rPr>
              <a:t>Guvernului</a:t>
            </a:r>
            <a:r>
              <a:rPr lang="en-US" dirty="0">
                <a:latin typeface="Times" pitchFamily="2" charset="0"/>
              </a:rPr>
              <a:t> </a:t>
            </a:r>
            <a:r>
              <a:rPr lang="en-US" dirty="0" err="1">
                <a:latin typeface="Times" pitchFamily="2" charset="0"/>
              </a:rPr>
              <a:t>privind</a:t>
            </a:r>
            <a:r>
              <a:rPr lang="en-US" dirty="0">
                <a:latin typeface="Times" pitchFamily="2" charset="0"/>
              </a:rPr>
              <a:t> </a:t>
            </a:r>
            <a:r>
              <a:rPr lang="en-US" dirty="0" err="1">
                <a:latin typeface="Times" pitchFamily="2" charset="0"/>
              </a:rPr>
              <a:t>inadmisibilitatea</a:t>
            </a:r>
            <a:r>
              <a:rPr lang="en-US" dirty="0">
                <a:latin typeface="Times" pitchFamily="2" charset="0"/>
              </a:rPr>
              <a:t> </a:t>
            </a:r>
            <a:r>
              <a:rPr lang="en-US" dirty="0" err="1">
                <a:latin typeface="Times" pitchFamily="2" charset="0"/>
              </a:rPr>
              <a:t>și</a:t>
            </a:r>
            <a:r>
              <a:rPr lang="en-US" dirty="0">
                <a:latin typeface="Times" pitchFamily="2" charset="0"/>
              </a:rPr>
              <a:t> a </a:t>
            </a:r>
            <a:r>
              <a:rPr lang="en-US" dirty="0" err="1">
                <a:latin typeface="Times" pitchFamily="2" charset="0"/>
              </a:rPr>
              <a:t>considerat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plângerea</a:t>
            </a:r>
            <a:r>
              <a:rPr lang="en-US" dirty="0">
                <a:latin typeface="Times" pitchFamily="2" charset="0"/>
              </a:rPr>
              <a:t> </a:t>
            </a:r>
            <a:r>
              <a:rPr lang="en-US" dirty="0" err="1">
                <a:latin typeface="Times" pitchFamily="2" charset="0"/>
              </a:rPr>
              <a:t>reclamantei</a:t>
            </a:r>
            <a:r>
              <a:rPr lang="en-US" dirty="0">
                <a:latin typeface="Times" pitchFamily="2" charset="0"/>
              </a:rPr>
              <a:t> </a:t>
            </a:r>
            <a:r>
              <a:rPr lang="en-US" dirty="0" err="1">
                <a:latin typeface="Times" pitchFamily="2" charset="0"/>
              </a:rPr>
              <a:t>ridică</a:t>
            </a:r>
            <a:r>
              <a:rPr lang="en-US" dirty="0">
                <a:latin typeface="Times" pitchFamily="2" charset="0"/>
              </a:rPr>
              <a:t> </a:t>
            </a:r>
            <a:r>
              <a:rPr lang="en-US" dirty="0" err="1">
                <a:latin typeface="Times" pitchFamily="2" charset="0"/>
              </a:rPr>
              <a:t>probleme</a:t>
            </a:r>
            <a:r>
              <a:rPr lang="en-US" dirty="0">
                <a:latin typeface="Times" pitchFamily="2" charset="0"/>
              </a:rPr>
              <a:t> de fond </a:t>
            </a:r>
            <a:r>
              <a:rPr lang="en-US" dirty="0" err="1">
                <a:latin typeface="Times" pitchFamily="2" charset="0"/>
              </a:rPr>
              <a:t>referitoare</a:t>
            </a:r>
            <a:r>
              <a:rPr lang="en-US" dirty="0">
                <a:latin typeface="Times" pitchFamily="2" charset="0"/>
              </a:rPr>
              <a:t> la </a:t>
            </a:r>
            <a:r>
              <a:rPr lang="en-US" dirty="0" err="1">
                <a:latin typeface="Times" pitchFamily="2" charset="0"/>
              </a:rPr>
              <a:t>potențiala</a:t>
            </a:r>
            <a:r>
              <a:rPr lang="en-US" dirty="0">
                <a:latin typeface="Times" pitchFamily="2" charset="0"/>
              </a:rPr>
              <a:t> </a:t>
            </a:r>
            <a:r>
              <a:rPr lang="en-US" dirty="0" err="1">
                <a:latin typeface="Times" pitchFamily="2" charset="0"/>
              </a:rPr>
              <a:t>ingerință</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drepturile</a:t>
            </a:r>
            <a:r>
              <a:rPr lang="en-US" dirty="0">
                <a:latin typeface="Times" pitchFamily="2" charset="0"/>
              </a:rPr>
              <a:t> sale </a:t>
            </a:r>
            <a:r>
              <a:rPr lang="en-US" dirty="0" err="1">
                <a:latin typeface="Times" pitchFamily="2" charset="0"/>
              </a:rPr>
              <a:t>fundamentale</a:t>
            </a:r>
            <a:r>
              <a:rPr lang="en-US" dirty="0">
                <a:latin typeface="Times" pitchFamily="2" charset="0"/>
              </a:rPr>
              <a:t>, legate de </a:t>
            </a:r>
            <a:r>
              <a:rPr lang="en-US" dirty="0" err="1">
                <a:latin typeface="Times" pitchFamily="2" charset="0"/>
              </a:rPr>
              <a:t>libertatea</a:t>
            </a:r>
            <a:r>
              <a:rPr lang="en-US" dirty="0">
                <a:latin typeface="Times" pitchFamily="2" charset="0"/>
              </a:rPr>
              <a:t> de </a:t>
            </a:r>
            <a:r>
              <a:rPr lang="en-US" dirty="0" err="1">
                <a:latin typeface="Times" pitchFamily="2" charset="0"/>
              </a:rPr>
              <a:t>exprimare</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asociere</a:t>
            </a:r>
            <a:r>
              <a:rPr lang="en-US" dirty="0">
                <a:latin typeface="Times" pitchFamily="2" charset="0"/>
              </a:rPr>
              <a:t>, </a:t>
            </a:r>
            <a:r>
              <a:rPr lang="en-US" dirty="0" err="1">
                <a:latin typeface="Times" pitchFamily="2" charset="0"/>
              </a:rPr>
              <a:t>iar</a:t>
            </a:r>
            <a:r>
              <a:rPr lang="en-US" dirty="0">
                <a:latin typeface="Times" pitchFamily="2" charset="0"/>
              </a:rPr>
              <a:t> </a:t>
            </a:r>
            <a:r>
              <a:rPr lang="en-US" dirty="0" err="1">
                <a:latin typeface="Times" pitchFamily="2" charset="0"/>
              </a:rPr>
              <a:t>procesul</a:t>
            </a:r>
            <a:r>
              <a:rPr lang="en-US" dirty="0">
                <a:latin typeface="Times" pitchFamily="2" charset="0"/>
              </a:rPr>
              <a:t> </a:t>
            </a:r>
            <a:r>
              <a:rPr lang="en-US" dirty="0" err="1">
                <a:latin typeface="Times" pitchFamily="2" charset="0"/>
              </a:rPr>
              <a:t>decizional</a:t>
            </a:r>
            <a:r>
              <a:rPr lang="en-US" dirty="0">
                <a:latin typeface="Times" pitchFamily="2" charset="0"/>
              </a:rPr>
              <a:t> al ÎCJ nu a </a:t>
            </a:r>
            <a:r>
              <a:rPr lang="en-US" dirty="0" err="1">
                <a:latin typeface="Times" pitchFamily="2" charset="0"/>
              </a:rPr>
              <a:t>fost</a:t>
            </a:r>
            <a:r>
              <a:rPr lang="en-US" dirty="0">
                <a:latin typeface="Times" pitchFamily="2" charset="0"/>
              </a:rPr>
              <a:t> </a:t>
            </a:r>
            <a:r>
              <a:rPr lang="en-US" dirty="0" err="1">
                <a:latin typeface="Times" pitchFamily="2" charset="0"/>
              </a:rPr>
              <a:t>suficient</a:t>
            </a:r>
            <a:r>
              <a:rPr lang="en-US" dirty="0">
                <a:latin typeface="Times" pitchFamily="2" charset="0"/>
              </a:rPr>
              <a:t> de transparent </a:t>
            </a:r>
            <a:r>
              <a:rPr lang="en-US" dirty="0" err="1">
                <a:latin typeface="Times" pitchFamily="2" charset="0"/>
              </a:rPr>
              <a:t>pentru</a:t>
            </a:r>
            <a:r>
              <a:rPr lang="en-US" dirty="0">
                <a:latin typeface="Times" pitchFamily="2" charset="0"/>
              </a:rPr>
              <a:t> a </a:t>
            </a:r>
            <a:r>
              <a:rPr lang="en-US" dirty="0" err="1">
                <a:latin typeface="Times" pitchFamily="2" charset="0"/>
              </a:rPr>
              <a:t>demonstra</a:t>
            </a:r>
            <a:r>
              <a:rPr lang="en-US" dirty="0">
                <a:latin typeface="Times" pitchFamily="2" charset="0"/>
              </a:rPr>
              <a:t> </a:t>
            </a:r>
            <a:r>
              <a:rPr lang="en-US" dirty="0" err="1">
                <a:latin typeface="Times" pitchFamily="2" charset="0"/>
              </a:rPr>
              <a:t>că</a:t>
            </a:r>
            <a:r>
              <a:rPr lang="en-US" dirty="0">
                <a:latin typeface="Times" pitchFamily="2" charset="0"/>
              </a:rPr>
              <a:t> nu </a:t>
            </a:r>
            <a:r>
              <a:rPr lang="en-US" dirty="0" err="1">
                <a:latin typeface="Times" pitchFamily="2" charset="0"/>
              </a:rPr>
              <a:t>ar</a:t>
            </a:r>
            <a:r>
              <a:rPr lang="en-US" dirty="0">
                <a:latin typeface="Times" pitchFamily="2" charset="0"/>
              </a:rPr>
              <a:t> fi </a:t>
            </a:r>
            <a:r>
              <a:rPr lang="en-US" dirty="0" err="1">
                <a:latin typeface="Times" pitchFamily="2" charset="0"/>
              </a:rPr>
              <a:t>existat</a:t>
            </a:r>
            <a:r>
              <a:rPr lang="en-US" dirty="0">
                <a:latin typeface="Times" pitchFamily="2" charset="0"/>
              </a:rPr>
              <a:t> </a:t>
            </a:r>
            <a:r>
              <a:rPr lang="en-US" dirty="0" err="1">
                <a:latin typeface="Times" pitchFamily="2" charset="0"/>
              </a:rPr>
              <a:t>discriminare</a:t>
            </a:r>
            <a:r>
              <a:rPr lang="en-US" dirty="0">
                <a:latin typeface="Times" pitchFamily="2" charset="0"/>
              </a:rPr>
              <a:t>.</a:t>
            </a:r>
            <a:endParaRPr lang="x-none" dirty="0">
              <a:latin typeface="Times" pitchFamily="2" charset="0"/>
            </a:endParaRPr>
          </a:p>
        </p:txBody>
      </p:sp>
    </p:spTree>
    <p:extLst>
      <p:ext uri="{BB962C8B-B14F-4D97-AF65-F5344CB8AC3E}">
        <p14:creationId xmlns:p14="http://schemas.microsoft.com/office/powerpoint/2010/main" val="168291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8"/>
          <p:cNvSpPr txBox="1">
            <a:spLocks noGrp="1"/>
          </p:cNvSpPr>
          <p:nvPr>
            <p:ph type="title"/>
          </p:nvPr>
        </p:nvSpPr>
        <p:spPr>
          <a:xfrm>
            <a:off x="492925" y="1412"/>
            <a:ext cx="304751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Aprecierea</a:t>
            </a:r>
            <a:r>
              <a:rPr lang="en" sz="2800" b="1" dirty="0">
                <a:latin typeface="Times" pitchFamily="2" charset="0"/>
              </a:rPr>
              <a:t> </a:t>
            </a:r>
            <a:r>
              <a:rPr lang="en" sz="2800" b="1" dirty="0" err="1">
                <a:latin typeface="Times" pitchFamily="2" charset="0"/>
              </a:rPr>
              <a:t>Curții</a:t>
            </a:r>
            <a:endParaRPr sz="2800" b="1" dirty="0">
              <a:latin typeface="Times" pitchFamily="2" charset="0"/>
            </a:endParaRPr>
          </a:p>
        </p:txBody>
      </p:sp>
      <p:sp>
        <p:nvSpPr>
          <p:cNvPr id="719" name="Google Shape;719;p68"/>
          <p:cNvSpPr txBox="1">
            <a:spLocks noGrp="1"/>
          </p:cNvSpPr>
          <p:nvPr>
            <p:ph type="subTitle" idx="3"/>
          </p:nvPr>
        </p:nvSpPr>
        <p:spPr>
          <a:xfrm>
            <a:off x="308959" y="520819"/>
            <a:ext cx="8526081" cy="4528283"/>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 typeface="Wingdings" pitchFamily="2" charset="2"/>
              <a:buChar char="ü"/>
            </a:pPr>
            <a:r>
              <a:rPr lang="en-US" dirty="0" err="1">
                <a:latin typeface="Times" pitchFamily="2" charset="0"/>
              </a:rPr>
              <a:t>Curtea</a:t>
            </a:r>
            <a:r>
              <a:rPr lang="en-US" dirty="0">
                <a:latin typeface="Times" pitchFamily="2" charset="0"/>
              </a:rPr>
              <a:t> a </a:t>
            </a:r>
            <a:r>
              <a:rPr lang="en-US" dirty="0" err="1">
                <a:latin typeface="Times" pitchFamily="2" charset="0"/>
              </a:rPr>
              <a:t>aplicat</a:t>
            </a:r>
            <a:r>
              <a:rPr lang="en-US" dirty="0">
                <a:latin typeface="Times" pitchFamily="2" charset="0"/>
              </a:rPr>
              <a:t> principii </a:t>
            </a:r>
            <a:r>
              <a:rPr lang="en-US" dirty="0" err="1">
                <a:latin typeface="Times" pitchFamily="2" charset="0"/>
              </a:rPr>
              <a:t>generale</a:t>
            </a:r>
            <a:r>
              <a:rPr lang="en-US" dirty="0">
                <a:latin typeface="Times" pitchFamily="2" charset="0"/>
              </a:rPr>
              <a:t> </a:t>
            </a:r>
            <a:r>
              <a:rPr lang="en-US" dirty="0" err="1">
                <a:latin typeface="Times" pitchFamily="2" charset="0"/>
              </a:rPr>
              <a:t>relevante</a:t>
            </a:r>
            <a:r>
              <a:rPr lang="en-US" dirty="0">
                <a:latin typeface="Times" pitchFamily="2" charset="0"/>
              </a:rPr>
              <a:t> </a:t>
            </a:r>
            <a:r>
              <a:rPr lang="en-US" dirty="0" err="1">
                <a:latin typeface="Times" pitchFamily="2" charset="0"/>
              </a:rPr>
              <a:t>privind</a:t>
            </a:r>
            <a:r>
              <a:rPr lang="en-US" dirty="0">
                <a:latin typeface="Times" pitchFamily="2" charset="0"/>
              </a:rPr>
              <a:t> </a:t>
            </a:r>
            <a:r>
              <a:rPr lang="en-US" dirty="0" err="1">
                <a:latin typeface="Times" pitchFamily="2" charset="0"/>
              </a:rPr>
              <a:t>protecția</a:t>
            </a:r>
            <a:r>
              <a:rPr lang="en-US" dirty="0">
                <a:latin typeface="Times" pitchFamily="2" charset="0"/>
              </a:rPr>
              <a:t> </a:t>
            </a:r>
            <a:r>
              <a:rPr lang="en-US" dirty="0" err="1">
                <a:latin typeface="Times" pitchFamily="2" charset="0"/>
              </a:rPr>
              <a:t>libertății</a:t>
            </a:r>
            <a:r>
              <a:rPr lang="en-US" dirty="0">
                <a:latin typeface="Times" pitchFamily="2" charset="0"/>
              </a:rPr>
              <a:t> de </a:t>
            </a:r>
            <a:r>
              <a:rPr lang="en-US" dirty="0" err="1">
                <a:latin typeface="Times" pitchFamily="2" charset="0"/>
              </a:rPr>
              <a:t>exprimare</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interzicerea</a:t>
            </a:r>
            <a:r>
              <a:rPr lang="en-US" dirty="0">
                <a:latin typeface="Times" pitchFamily="2" charset="0"/>
              </a:rPr>
              <a:t> </a:t>
            </a:r>
            <a:r>
              <a:rPr lang="en-US" dirty="0" err="1">
                <a:latin typeface="Times" pitchFamily="2" charset="0"/>
              </a:rPr>
              <a:t>discriminării</a:t>
            </a:r>
            <a:r>
              <a:rPr lang="en-US" dirty="0">
                <a:latin typeface="Times" pitchFamily="2" charset="0"/>
              </a:rPr>
              <a:t>, </a:t>
            </a:r>
            <a:r>
              <a:rPr lang="en-US" dirty="0" err="1">
                <a:latin typeface="Times" pitchFamily="2" charset="0"/>
              </a:rPr>
              <a:t>așa</a:t>
            </a:r>
            <a:r>
              <a:rPr lang="en-US" dirty="0">
                <a:latin typeface="Times" pitchFamily="2" charset="0"/>
              </a:rPr>
              <a:t> cum sunt stipulate </a:t>
            </a:r>
            <a:r>
              <a:rPr lang="en-US" dirty="0" err="1">
                <a:latin typeface="Times" pitchFamily="2" charset="0"/>
              </a:rPr>
              <a:t>în</a:t>
            </a:r>
            <a:r>
              <a:rPr lang="en-US" dirty="0">
                <a:latin typeface="Times" pitchFamily="2" charset="0"/>
              </a:rPr>
              <a:t> </a:t>
            </a:r>
            <a:r>
              <a:rPr lang="en-US" dirty="0" err="1">
                <a:latin typeface="Times" pitchFamily="2" charset="0"/>
              </a:rPr>
              <a:t>articolele</a:t>
            </a:r>
            <a:r>
              <a:rPr lang="en-US" dirty="0">
                <a:latin typeface="Times" pitchFamily="2" charset="0"/>
              </a:rPr>
              <a:t> 10 </a:t>
            </a:r>
            <a:r>
              <a:rPr lang="en-US" dirty="0" err="1">
                <a:latin typeface="Times" pitchFamily="2" charset="0"/>
              </a:rPr>
              <a:t>și</a:t>
            </a:r>
            <a:r>
              <a:rPr lang="en-US" dirty="0">
                <a:latin typeface="Times" pitchFamily="2" charset="0"/>
              </a:rPr>
              <a:t> 14 din </a:t>
            </a:r>
            <a:r>
              <a:rPr lang="en-US" dirty="0" err="1">
                <a:latin typeface="Times" pitchFamily="2" charset="0"/>
              </a:rPr>
              <a:t>Convenție</a:t>
            </a:r>
            <a:r>
              <a:rPr lang="en-US" dirty="0">
                <a:latin typeface="Times" pitchFamily="2" charset="0"/>
              </a:rPr>
              <a:t>. </a:t>
            </a:r>
            <a:r>
              <a:rPr lang="en-US" dirty="0" err="1">
                <a:latin typeface="Times" pitchFamily="2" charset="0"/>
              </a:rPr>
              <a:t>Aceste</a:t>
            </a:r>
            <a:r>
              <a:rPr lang="en-US" dirty="0">
                <a:latin typeface="Times" pitchFamily="2" charset="0"/>
              </a:rPr>
              <a:t> principii </a:t>
            </a:r>
            <a:r>
              <a:rPr lang="en-US" dirty="0" err="1">
                <a:latin typeface="Times" pitchFamily="2" charset="0"/>
              </a:rPr>
              <a:t>subliniază</a:t>
            </a:r>
            <a:r>
              <a:rPr lang="en-US" dirty="0">
                <a:latin typeface="Times" pitchFamily="2" charset="0"/>
              </a:rPr>
              <a:t> </a:t>
            </a:r>
            <a:r>
              <a:rPr lang="en-US" dirty="0" err="1">
                <a:latin typeface="Times" pitchFamily="2" charset="0"/>
              </a:rPr>
              <a:t>rolul</a:t>
            </a:r>
            <a:r>
              <a:rPr lang="en-US" dirty="0">
                <a:latin typeface="Times" pitchFamily="2" charset="0"/>
              </a:rPr>
              <a:t> </a:t>
            </a:r>
            <a:r>
              <a:rPr lang="en-US" dirty="0" err="1">
                <a:latin typeface="Times" pitchFamily="2" charset="0"/>
              </a:rPr>
              <a:t>esențial</a:t>
            </a:r>
            <a:r>
              <a:rPr lang="en-US" dirty="0">
                <a:latin typeface="Times" pitchFamily="2" charset="0"/>
              </a:rPr>
              <a:t> al </a:t>
            </a:r>
            <a:r>
              <a:rPr lang="en-US" dirty="0" err="1">
                <a:latin typeface="Times" pitchFamily="2" charset="0"/>
              </a:rPr>
              <a:t>sistemului</a:t>
            </a:r>
            <a:r>
              <a:rPr lang="en-US" dirty="0">
                <a:latin typeface="Times" pitchFamily="2" charset="0"/>
              </a:rPr>
              <a:t> </a:t>
            </a:r>
            <a:r>
              <a:rPr lang="en-US" dirty="0" err="1">
                <a:latin typeface="Times" pitchFamily="2" charset="0"/>
              </a:rPr>
              <a:t>judiciar</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protejarea</a:t>
            </a:r>
            <a:r>
              <a:rPr lang="en-US" dirty="0">
                <a:latin typeface="Times" pitchFamily="2" charset="0"/>
              </a:rPr>
              <a:t> </a:t>
            </a:r>
            <a:r>
              <a:rPr lang="en-US" dirty="0" err="1">
                <a:latin typeface="Times" pitchFamily="2" charset="0"/>
              </a:rPr>
              <a:t>statului</a:t>
            </a:r>
            <a:r>
              <a:rPr lang="en-US" dirty="0">
                <a:latin typeface="Times" pitchFamily="2" charset="0"/>
              </a:rPr>
              <a:t> de </a:t>
            </a:r>
            <a:r>
              <a:rPr lang="en-US" dirty="0" err="1">
                <a:latin typeface="Times" pitchFamily="2" charset="0"/>
              </a:rPr>
              <a:t>drept</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necesitatea</a:t>
            </a:r>
            <a:r>
              <a:rPr lang="en-US" dirty="0">
                <a:latin typeface="Times" pitchFamily="2" charset="0"/>
              </a:rPr>
              <a:t> ca </a:t>
            </a:r>
            <a:r>
              <a:rPr lang="en-US" dirty="0" err="1">
                <a:latin typeface="Times" pitchFamily="2" charset="0"/>
              </a:rPr>
              <a:t>judecătorii</a:t>
            </a:r>
            <a:r>
              <a:rPr lang="en-US" dirty="0">
                <a:latin typeface="Times" pitchFamily="2" charset="0"/>
              </a:rPr>
              <a:t> </a:t>
            </a:r>
            <a:r>
              <a:rPr lang="en-US" dirty="0" err="1">
                <a:latin typeface="Times" pitchFamily="2" charset="0"/>
              </a:rPr>
              <a:t>să</a:t>
            </a:r>
            <a:r>
              <a:rPr lang="en-US" dirty="0">
                <a:latin typeface="Times" pitchFamily="2" charset="0"/>
              </a:rPr>
              <a:t> se </a:t>
            </a:r>
            <a:r>
              <a:rPr lang="en-US" dirty="0" err="1">
                <a:latin typeface="Times" pitchFamily="2" charset="0"/>
              </a:rPr>
              <a:t>bucure</a:t>
            </a:r>
            <a:r>
              <a:rPr lang="en-US" dirty="0">
                <a:latin typeface="Times" pitchFamily="2" charset="0"/>
              </a:rPr>
              <a:t> de </a:t>
            </a:r>
            <a:r>
              <a:rPr lang="en-US" dirty="0" err="1">
                <a:latin typeface="Times" pitchFamily="2" charset="0"/>
              </a:rPr>
              <a:t>libertatea</a:t>
            </a:r>
            <a:r>
              <a:rPr lang="en-US" dirty="0">
                <a:latin typeface="Times" pitchFamily="2" charset="0"/>
              </a:rPr>
              <a:t> de </a:t>
            </a:r>
            <a:r>
              <a:rPr lang="en-US" dirty="0" err="1">
                <a:latin typeface="Times" pitchFamily="2" charset="0"/>
              </a:rPr>
              <a:t>exprimare</a:t>
            </a:r>
            <a:r>
              <a:rPr lang="en-US" dirty="0">
                <a:latin typeface="Times" pitchFamily="2" charset="0"/>
              </a:rPr>
              <a:t>, cu </a:t>
            </a:r>
            <a:r>
              <a:rPr lang="en-US" dirty="0" err="1">
                <a:latin typeface="Times" pitchFamily="2" charset="0"/>
              </a:rPr>
              <a:t>condiția</a:t>
            </a:r>
            <a:r>
              <a:rPr lang="en-US" dirty="0">
                <a:latin typeface="Times" pitchFamily="2" charset="0"/>
              </a:rPr>
              <a:t> </a:t>
            </a:r>
            <a:r>
              <a:rPr lang="en-US" dirty="0" err="1">
                <a:latin typeface="Times" pitchFamily="2" charset="0"/>
              </a:rPr>
              <a:t>să</a:t>
            </a:r>
            <a:r>
              <a:rPr lang="en-US" dirty="0">
                <a:latin typeface="Times" pitchFamily="2" charset="0"/>
              </a:rPr>
              <a:t> </a:t>
            </a:r>
            <a:r>
              <a:rPr lang="en-US" dirty="0" err="1">
                <a:latin typeface="Times" pitchFamily="2" charset="0"/>
              </a:rPr>
              <a:t>își</a:t>
            </a:r>
            <a:r>
              <a:rPr lang="en-US" dirty="0">
                <a:latin typeface="Times" pitchFamily="2" charset="0"/>
              </a:rPr>
              <a:t> </a:t>
            </a:r>
            <a:r>
              <a:rPr lang="en-US" dirty="0" err="1">
                <a:latin typeface="Times" pitchFamily="2" charset="0"/>
              </a:rPr>
              <a:t>exercite</a:t>
            </a:r>
            <a:r>
              <a:rPr lang="en-US" dirty="0">
                <a:latin typeface="Times" pitchFamily="2" charset="0"/>
              </a:rPr>
              <a:t> </a:t>
            </a:r>
            <a:r>
              <a:rPr lang="en-US" dirty="0" err="1">
                <a:latin typeface="Times" pitchFamily="2" charset="0"/>
              </a:rPr>
              <a:t>această</a:t>
            </a:r>
            <a:r>
              <a:rPr lang="en-US" dirty="0">
                <a:latin typeface="Times" pitchFamily="2" charset="0"/>
              </a:rPr>
              <a:t> libertate cu </a:t>
            </a:r>
            <a:r>
              <a:rPr lang="en-US" dirty="0" err="1">
                <a:latin typeface="Times" pitchFamily="2" charset="0"/>
              </a:rPr>
              <a:t>discreție</a:t>
            </a:r>
            <a:r>
              <a:rPr lang="en-US" dirty="0">
                <a:latin typeface="Times" pitchFamily="2" charset="0"/>
              </a:rPr>
              <a:t>, </a:t>
            </a:r>
            <a:r>
              <a:rPr lang="en-US" dirty="0" err="1">
                <a:latin typeface="Times" pitchFamily="2" charset="0"/>
              </a:rPr>
              <a:t>evitând</a:t>
            </a:r>
            <a:r>
              <a:rPr lang="en-US" dirty="0">
                <a:latin typeface="Times" pitchFamily="2" charset="0"/>
              </a:rPr>
              <a:t> </a:t>
            </a:r>
            <a:r>
              <a:rPr lang="en-US" dirty="0" err="1">
                <a:latin typeface="Times" pitchFamily="2" charset="0"/>
              </a:rPr>
              <a:t>orice</a:t>
            </a:r>
            <a:r>
              <a:rPr lang="en-US" dirty="0">
                <a:latin typeface="Times" pitchFamily="2" charset="0"/>
              </a:rPr>
              <a:t> impact </a:t>
            </a:r>
            <a:r>
              <a:rPr lang="en-US" dirty="0" err="1">
                <a:latin typeface="Times" pitchFamily="2" charset="0"/>
              </a:rPr>
              <a:t>negativ</a:t>
            </a:r>
            <a:r>
              <a:rPr lang="en-US" dirty="0">
                <a:latin typeface="Times" pitchFamily="2" charset="0"/>
              </a:rPr>
              <a:t> </a:t>
            </a:r>
            <a:r>
              <a:rPr lang="en-US" dirty="0" err="1">
                <a:latin typeface="Times" pitchFamily="2" charset="0"/>
              </a:rPr>
              <a:t>asupra</a:t>
            </a:r>
            <a:r>
              <a:rPr lang="en-US" dirty="0">
                <a:latin typeface="Times" pitchFamily="2" charset="0"/>
              </a:rPr>
              <a:t> </a:t>
            </a:r>
            <a:r>
              <a:rPr lang="en-US" dirty="0" err="1">
                <a:latin typeface="Times" pitchFamily="2" charset="0"/>
              </a:rPr>
              <a:t>imparțialității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autorității</a:t>
            </a:r>
            <a:r>
              <a:rPr lang="en-US" dirty="0">
                <a:latin typeface="Times" pitchFamily="2" charset="0"/>
              </a:rPr>
              <a:t> </a:t>
            </a:r>
            <a:r>
              <a:rPr lang="en-US" dirty="0" err="1">
                <a:latin typeface="Times" pitchFamily="2" charset="0"/>
              </a:rPr>
              <a:t>sistemului</a:t>
            </a:r>
            <a:r>
              <a:rPr lang="en-US" dirty="0">
                <a:latin typeface="Times" pitchFamily="2" charset="0"/>
              </a:rPr>
              <a:t> </a:t>
            </a:r>
            <a:r>
              <a:rPr lang="en-US" dirty="0" err="1">
                <a:latin typeface="Times" pitchFamily="2" charset="0"/>
              </a:rPr>
              <a:t>judiciar</a:t>
            </a:r>
            <a:r>
              <a:rPr lang="en-US" dirty="0">
                <a:latin typeface="Times" pitchFamily="2" charset="0"/>
              </a:rPr>
              <a:t>.</a:t>
            </a:r>
          </a:p>
          <a:p>
            <a:pPr marL="285750" lvl="0" indent="-285750" algn="just" rtl="0">
              <a:spcBef>
                <a:spcPts val="0"/>
              </a:spcBef>
              <a:spcAft>
                <a:spcPts val="0"/>
              </a:spcAft>
              <a:buFont typeface="Wingdings" pitchFamily="2" charset="2"/>
              <a:buChar char="ü"/>
            </a:pPr>
            <a:r>
              <a:rPr lang="en-US" dirty="0" err="1">
                <a:latin typeface="Times" pitchFamily="2" charset="0"/>
              </a:rPr>
              <a:t>În</a:t>
            </a:r>
            <a:r>
              <a:rPr lang="en-US" dirty="0">
                <a:latin typeface="Times" pitchFamily="2" charset="0"/>
              </a:rPr>
              <a:t> </a:t>
            </a:r>
            <a:r>
              <a:rPr lang="en-US" dirty="0" err="1">
                <a:latin typeface="Times" pitchFamily="2" charset="0"/>
              </a:rPr>
              <a:t>ceea</a:t>
            </a:r>
            <a:r>
              <a:rPr lang="en-US" dirty="0">
                <a:latin typeface="Times" pitchFamily="2" charset="0"/>
              </a:rPr>
              <a:t> </a:t>
            </a:r>
            <a:r>
              <a:rPr lang="en-US" dirty="0" err="1">
                <a:latin typeface="Times" pitchFamily="2" charset="0"/>
              </a:rPr>
              <a:t>ce</a:t>
            </a:r>
            <a:r>
              <a:rPr lang="en-US" dirty="0">
                <a:latin typeface="Times" pitchFamily="2" charset="0"/>
              </a:rPr>
              <a:t> </a:t>
            </a:r>
            <a:r>
              <a:rPr lang="en-US" dirty="0" err="1">
                <a:latin typeface="Times" pitchFamily="2" charset="0"/>
              </a:rPr>
              <a:t>privește</a:t>
            </a:r>
            <a:r>
              <a:rPr lang="en-US" dirty="0">
                <a:latin typeface="Times" pitchFamily="2" charset="0"/>
              </a:rPr>
              <a:t> </a:t>
            </a:r>
            <a:r>
              <a:rPr lang="en-US" dirty="0" err="1">
                <a:latin typeface="Times" pitchFamily="2" charset="0"/>
              </a:rPr>
              <a:t>aplicarea</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speță</a:t>
            </a:r>
            <a:r>
              <a:rPr lang="en-US" dirty="0">
                <a:latin typeface="Times" pitchFamily="2" charset="0"/>
              </a:rPr>
              <a:t>, </a:t>
            </a:r>
            <a:r>
              <a:rPr lang="en-US" dirty="0" err="1">
                <a:latin typeface="Times" pitchFamily="2" charset="0"/>
              </a:rPr>
              <a:t>Curtea</a:t>
            </a:r>
            <a:r>
              <a:rPr lang="en-US" dirty="0">
                <a:latin typeface="Times" pitchFamily="2" charset="0"/>
              </a:rPr>
              <a:t> a </a:t>
            </a:r>
            <a:r>
              <a:rPr lang="en-US" dirty="0" err="1">
                <a:latin typeface="Times" pitchFamily="2" charset="0"/>
              </a:rPr>
              <a:t>constatat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reclamanta</a:t>
            </a:r>
            <a:r>
              <a:rPr lang="en-US" dirty="0">
                <a:latin typeface="Times" pitchFamily="2" charset="0"/>
              </a:rPr>
              <a:t> a </a:t>
            </a:r>
            <a:r>
              <a:rPr lang="en-US" dirty="0" err="1">
                <a:latin typeface="Times" pitchFamily="2" charset="0"/>
              </a:rPr>
              <a:t>prezentat</a:t>
            </a:r>
            <a:r>
              <a:rPr lang="en-US" dirty="0">
                <a:latin typeface="Times" pitchFamily="2" charset="0"/>
              </a:rPr>
              <a:t> </a:t>
            </a:r>
            <a:r>
              <a:rPr lang="en-US" dirty="0" err="1">
                <a:latin typeface="Times" pitchFamily="2" charset="0"/>
              </a:rPr>
              <a:t>dovezi</a:t>
            </a:r>
            <a:r>
              <a:rPr lang="en-US" dirty="0">
                <a:latin typeface="Times" pitchFamily="2" charset="0"/>
              </a:rPr>
              <a:t> </a:t>
            </a:r>
            <a:r>
              <a:rPr lang="en-US" dirty="0" err="1">
                <a:latin typeface="Times" pitchFamily="2" charset="0"/>
              </a:rPr>
              <a:t>convingătoare</a:t>
            </a:r>
            <a:r>
              <a:rPr lang="en-US" dirty="0">
                <a:latin typeface="Times" pitchFamily="2" charset="0"/>
              </a:rPr>
              <a:t> </a:t>
            </a:r>
            <a:r>
              <a:rPr lang="en-US" dirty="0" err="1">
                <a:latin typeface="Times" pitchFamily="2" charset="0"/>
              </a:rPr>
              <a:t>privind</a:t>
            </a:r>
            <a:r>
              <a:rPr lang="en-US" dirty="0">
                <a:latin typeface="Times" pitchFamily="2" charset="0"/>
              </a:rPr>
              <a:t> </a:t>
            </a:r>
            <a:r>
              <a:rPr lang="en-US" dirty="0" err="1">
                <a:latin typeface="Times" pitchFamily="2" charset="0"/>
              </a:rPr>
              <a:t>tratamentul</a:t>
            </a:r>
            <a:r>
              <a:rPr lang="en-US" dirty="0">
                <a:latin typeface="Times" pitchFamily="2" charset="0"/>
              </a:rPr>
              <a:t> </a:t>
            </a:r>
            <a:r>
              <a:rPr lang="en-US" dirty="0" err="1">
                <a:latin typeface="Times" pitchFamily="2" charset="0"/>
              </a:rPr>
              <a:t>diferențiat</a:t>
            </a:r>
            <a:r>
              <a:rPr lang="en-US" dirty="0">
                <a:latin typeface="Times" pitchFamily="2" charset="0"/>
              </a:rPr>
              <a:t> la care a </a:t>
            </a:r>
            <a:r>
              <a:rPr lang="en-US" dirty="0" err="1">
                <a:latin typeface="Times" pitchFamily="2" charset="0"/>
              </a:rPr>
              <a:t>fost</a:t>
            </a:r>
            <a:r>
              <a:rPr lang="en-US" dirty="0">
                <a:latin typeface="Times" pitchFamily="2" charset="0"/>
              </a:rPr>
              <a:t> </a:t>
            </a:r>
            <a:r>
              <a:rPr lang="en-US" dirty="0" err="1">
                <a:latin typeface="Times" pitchFamily="2" charset="0"/>
              </a:rPr>
              <a:t>supusă</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cadrul</a:t>
            </a:r>
            <a:r>
              <a:rPr lang="en-US" dirty="0">
                <a:latin typeface="Times" pitchFamily="2" charset="0"/>
              </a:rPr>
              <a:t> </a:t>
            </a:r>
            <a:r>
              <a:rPr lang="en-US" dirty="0" err="1">
                <a:latin typeface="Times" pitchFamily="2" charset="0"/>
              </a:rPr>
              <a:t>concursurilor</a:t>
            </a:r>
            <a:r>
              <a:rPr lang="en-US" dirty="0">
                <a:latin typeface="Times" pitchFamily="2" charset="0"/>
              </a:rPr>
              <a:t> </a:t>
            </a:r>
            <a:r>
              <a:rPr lang="en-US" dirty="0" err="1">
                <a:latin typeface="Times" pitchFamily="2" charset="0"/>
              </a:rPr>
              <a:t>judiciare</a:t>
            </a:r>
            <a:r>
              <a:rPr lang="en-US" dirty="0">
                <a:latin typeface="Times" pitchFamily="2" charset="0"/>
              </a:rPr>
              <a:t>, </a:t>
            </a:r>
            <a:r>
              <a:rPr lang="en-US" dirty="0" err="1">
                <a:latin typeface="Times" pitchFamily="2" charset="0"/>
              </a:rPr>
              <a:t>în</a:t>
            </a:r>
            <a:r>
              <a:rPr lang="en-US" dirty="0">
                <a:latin typeface="Times" pitchFamily="2" charset="0"/>
              </a:rPr>
              <a:t> special din </a:t>
            </a:r>
            <a:r>
              <a:rPr lang="en-US" dirty="0" err="1">
                <a:latin typeface="Times" pitchFamily="2" charset="0"/>
              </a:rPr>
              <a:t>cauza</a:t>
            </a:r>
            <a:r>
              <a:rPr lang="en-US" dirty="0">
                <a:latin typeface="Times" pitchFamily="2" charset="0"/>
              </a:rPr>
              <a:t> </a:t>
            </a:r>
            <a:r>
              <a:rPr lang="en-US" dirty="0" err="1">
                <a:latin typeface="Times" pitchFamily="2" charset="0"/>
              </a:rPr>
              <a:t>rolului</a:t>
            </a:r>
            <a:r>
              <a:rPr lang="en-US" dirty="0">
                <a:latin typeface="Times" pitchFamily="2" charset="0"/>
              </a:rPr>
              <a:t> </a:t>
            </a:r>
            <a:r>
              <a:rPr lang="en-US" dirty="0" err="1">
                <a:latin typeface="Times" pitchFamily="2" charset="0"/>
              </a:rPr>
              <a:t>său</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Unitatea</a:t>
            </a:r>
            <a:r>
              <a:rPr lang="en-US" dirty="0">
                <a:latin typeface="Times" pitchFamily="2" charset="0"/>
              </a:rPr>
              <a:t> </a:t>
            </a:r>
            <a:r>
              <a:rPr lang="en-US" dirty="0" err="1">
                <a:latin typeface="Times" pitchFamily="2" charset="0"/>
              </a:rPr>
              <a:t>Judecătorilor</a:t>
            </a:r>
            <a:r>
              <a:rPr lang="en-US" dirty="0">
                <a:latin typeface="Times" pitchFamily="2" charset="0"/>
              </a:rPr>
              <a:t> </a:t>
            </a:r>
            <a:r>
              <a:rPr lang="en-US" dirty="0" err="1">
                <a:latin typeface="Times" pitchFamily="2" charset="0"/>
              </a:rPr>
              <a:t>și</a:t>
            </a:r>
            <a:r>
              <a:rPr lang="en-US" dirty="0">
                <a:latin typeface="Times" pitchFamily="2" charset="0"/>
              </a:rPr>
              <a:t> a </a:t>
            </a:r>
            <a:r>
              <a:rPr lang="en-US" dirty="0" err="1">
                <a:latin typeface="Times" pitchFamily="2" charset="0"/>
              </a:rPr>
              <a:t>opiniilor</a:t>
            </a:r>
            <a:r>
              <a:rPr lang="en-US" dirty="0">
                <a:latin typeface="Times" pitchFamily="2" charset="0"/>
              </a:rPr>
              <a:t> sale </a:t>
            </a:r>
            <a:r>
              <a:rPr lang="en-US" dirty="0" err="1">
                <a:latin typeface="Times" pitchFamily="2" charset="0"/>
              </a:rPr>
              <a:t>critice</a:t>
            </a:r>
            <a:r>
              <a:rPr lang="en-US" dirty="0">
                <a:latin typeface="Times" pitchFamily="2" charset="0"/>
              </a:rPr>
              <a:t> </a:t>
            </a:r>
            <a:r>
              <a:rPr lang="en-US" dirty="0" err="1">
                <a:latin typeface="Times" pitchFamily="2" charset="0"/>
              </a:rPr>
              <a:t>față</a:t>
            </a:r>
            <a:r>
              <a:rPr lang="en-US" dirty="0">
                <a:latin typeface="Times" pitchFamily="2" charset="0"/>
              </a:rPr>
              <a:t> de </a:t>
            </a:r>
            <a:r>
              <a:rPr lang="en-US" dirty="0" err="1">
                <a:latin typeface="Times" pitchFamily="2" charset="0"/>
              </a:rPr>
              <a:t>starea</a:t>
            </a:r>
            <a:r>
              <a:rPr lang="en-US" dirty="0">
                <a:latin typeface="Times" pitchFamily="2" charset="0"/>
              </a:rPr>
              <a:t> </a:t>
            </a:r>
            <a:r>
              <a:rPr lang="en-US" dirty="0" err="1">
                <a:latin typeface="Times" pitchFamily="2" charset="0"/>
              </a:rPr>
              <a:t>sistemului</a:t>
            </a:r>
            <a:r>
              <a:rPr lang="en-US" dirty="0">
                <a:latin typeface="Times" pitchFamily="2" charset="0"/>
              </a:rPr>
              <a:t> </a:t>
            </a:r>
            <a:r>
              <a:rPr lang="en-US" dirty="0" err="1">
                <a:latin typeface="Times" pitchFamily="2" charset="0"/>
              </a:rPr>
              <a:t>judiciar</a:t>
            </a:r>
            <a:r>
              <a:rPr lang="en-US" dirty="0">
                <a:latin typeface="Times" pitchFamily="2" charset="0"/>
              </a:rPr>
              <a:t>. </a:t>
            </a:r>
            <a:r>
              <a:rPr lang="en-US" dirty="0" err="1">
                <a:latin typeface="Times" pitchFamily="2" charset="0"/>
              </a:rPr>
              <a:t>Datele</a:t>
            </a:r>
            <a:r>
              <a:rPr lang="en-US" dirty="0">
                <a:latin typeface="Times" pitchFamily="2" charset="0"/>
              </a:rPr>
              <a:t> </a:t>
            </a:r>
            <a:r>
              <a:rPr lang="en-US" dirty="0" err="1">
                <a:latin typeface="Times" pitchFamily="2" charset="0"/>
              </a:rPr>
              <a:t>statistice</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întrebările</a:t>
            </a:r>
            <a:r>
              <a:rPr lang="en-US" dirty="0">
                <a:latin typeface="Times" pitchFamily="2" charset="0"/>
              </a:rPr>
              <a:t> </a:t>
            </a:r>
            <a:r>
              <a:rPr lang="en-US" dirty="0" err="1">
                <a:latin typeface="Times" pitchFamily="2" charset="0"/>
              </a:rPr>
              <a:t>părtinitoare</a:t>
            </a:r>
            <a:r>
              <a:rPr lang="en-US" dirty="0">
                <a:latin typeface="Times" pitchFamily="2" charset="0"/>
              </a:rPr>
              <a:t> </a:t>
            </a:r>
            <a:r>
              <a:rPr lang="en-US" dirty="0" err="1">
                <a:latin typeface="Times" pitchFamily="2" charset="0"/>
              </a:rPr>
              <a:t>adresate</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timpul</a:t>
            </a:r>
            <a:r>
              <a:rPr lang="en-US" dirty="0">
                <a:latin typeface="Times" pitchFamily="2" charset="0"/>
              </a:rPr>
              <a:t> </a:t>
            </a:r>
            <a:r>
              <a:rPr lang="en-US" dirty="0" err="1">
                <a:latin typeface="Times" pitchFamily="2" charset="0"/>
              </a:rPr>
              <a:t>interviurilor</a:t>
            </a:r>
            <a:r>
              <a:rPr lang="en-US" dirty="0">
                <a:latin typeface="Times" pitchFamily="2" charset="0"/>
              </a:rPr>
              <a:t> </a:t>
            </a:r>
            <a:r>
              <a:rPr lang="en-US" dirty="0" err="1">
                <a:latin typeface="Times" pitchFamily="2" charset="0"/>
              </a:rPr>
              <a:t>susțin</a:t>
            </a:r>
            <a:r>
              <a:rPr lang="en-US" dirty="0">
                <a:latin typeface="Times" pitchFamily="2" charset="0"/>
              </a:rPr>
              <a:t> </a:t>
            </a:r>
            <a:r>
              <a:rPr lang="en-US" dirty="0" err="1">
                <a:latin typeface="Times" pitchFamily="2" charset="0"/>
              </a:rPr>
              <a:t>ipoteza</a:t>
            </a:r>
            <a:r>
              <a:rPr lang="en-US" dirty="0">
                <a:latin typeface="Times" pitchFamily="2" charset="0"/>
              </a:rPr>
              <a:t> </a:t>
            </a:r>
            <a:r>
              <a:rPr lang="en-US" dirty="0" err="1">
                <a:latin typeface="Times" pitchFamily="2" charset="0"/>
              </a:rPr>
              <a:t>că</a:t>
            </a:r>
            <a:r>
              <a:rPr lang="en-US" dirty="0">
                <a:latin typeface="Times" pitchFamily="2" charset="0"/>
              </a:rPr>
              <a:t> a </a:t>
            </a:r>
            <a:r>
              <a:rPr lang="en-US" dirty="0" err="1">
                <a:latin typeface="Times" pitchFamily="2" charset="0"/>
              </a:rPr>
              <a:t>existat</a:t>
            </a:r>
            <a:r>
              <a:rPr lang="en-US" dirty="0">
                <a:latin typeface="Times" pitchFamily="2" charset="0"/>
              </a:rPr>
              <a:t> o </a:t>
            </a:r>
            <a:r>
              <a:rPr lang="en-US" dirty="0" err="1">
                <a:latin typeface="Times" pitchFamily="2" charset="0"/>
              </a:rPr>
              <a:t>discriminare</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ciuda</a:t>
            </a:r>
            <a:r>
              <a:rPr lang="en-US" dirty="0">
                <a:latin typeface="Times" pitchFamily="2" charset="0"/>
              </a:rPr>
              <a:t> </a:t>
            </a:r>
            <a:r>
              <a:rPr lang="en-US" dirty="0" err="1">
                <a:latin typeface="Times" pitchFamily="2" charset="0"/>
              </a:rPr>
              <a:t>afirmațiilor</a:t>
            </a:r>
            <a:r>
              <a:rPr lang="en-US" dirty="0">
                <a:latin typeface="Times" pitchFamily="2" charset="0"/>
              </a:rPr>
              <a:t> </a:t>
            </a:r>
            <a:r>
              <a:rPr lang="en-US" dirty="0" err="1">
                <a:latin typeface="Times" pitchFamily="2" charset="0"/>
              </a:rPr>
              <a:t>Guvernului</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performanța</a:t>
            </a:r>
            <a:r>
              <a:rPr lang="en-US" dirty="0">
                <a:latin typeface="Times" pitchFamily="2" charset="0"/>
              </a:rPr>
              <a:t> la </a:t>
            </a:r>
            <a:r>
              <a:rPr lang="en-US" dirty="0" err="1">
                <a:latin typeface="Times" pitchFamily="2" charset="0"/>
              </a:rPr>
              <a:t>concursuri</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singurul</a:t>
            </a:r>
            <a:r>
              <a:rPr lang="en-US" dirty="0">
                <a:latin typeface="Times" pitchFamily="2" charset="0"/>
              </a:rPr>
              <a:t> factor relevant.</a:t>
            </a:r>
          </a:p>
          <a:p>
            <a:pPr marL="285750" lvl="0" indent="-285750" algn="just" rtl="0">
              <a:spcBef>
                <a:spcPts val="0"/>
              </a:spcBef>
              <a:spcAft>
                <a:spcPts val="0"/>
              </a:spcAft>
              <a:buFont typeface="Wingdings" pitchFamily="2" charset="2"/>
              <a:buChar char="ü"/>
            </a:pPr>
            <a:r>
              <a:rPr lang="en-US" dirty="0" err="1">
                <a:latin typeface="Times" pitchFamily="2" charset="0"/>
              </a:rPr>
              <a:t>Curtea</a:t>
            </a:r>
            <a:r>
              <a:rPr lang="en-US" dirty="0">
                <a:latin typeface="Times" pitchFamily="2" charset="0"/>
              </a:rPr>
              <a:t> a </a:t>
            </a:r>
            <a:r>
              <a:rPr lang="en-US" dirty="0" err="1">
                <a:latin typeface="Times" pitchFamily="2" charset="0"/>
              </a:rPr>
              <a:t>subliniat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deși</a:t>
            </a:r>
            <a:r>
              <a:rPr lang="en-US" dirty="0">
                <a:latin typeface="Times" pitchFamily="2" charset="0"/>
              </a:rPr>
              <a:t> </a:t>
            </a:r>
            <a:r>
              <a:rPr lang="en-US" dirty="0" err="1">
                <a:latin typeface="Times" pitchFamily="2" charset="0"/>
              </a:rPr>
              <a:t>întrebările</a:t>
            </a:r>
            <a:r>
              <a:rPr lang="en-US" dirty="0">
                <a:latin typeface="Times" pitchFamily="2" charset="0"/>
              </a:rPr>
              <a:t> legate de </a:t>
            </a:r>
            <a:r>
              <a:rPr lang="en-US" dirty="0" err="1">
                <a:latin typeface="Times" pitchFamily="2" charset="0"/>
              </a:rPr>
              <a:t>activitatea</a:t>
            </a:r>
            <a:r>
              <a:rPr lang="en-US" dirty="0">
                <a:latin typeface="Times" pitchFamily="2" charset="0"/>
              </a:rPr>
              <a:t> </a:t>
            </a:r>
            <a:r>
              <a:rPr lang="en-US" dirty="0" err="1">
                <a:latin typeface="Times" pitchFamily="2" charset="0"/>
              </a:rPr>
              <a:t>Unității</a:t>
            </a:r>
            <a:r>
              <a:rPr lang="en-US" dirty="0">
                <a:latin typeface="Times" pitchFamily="2" charset="0"/>
              </a:rPr>
              <a:t> </a:t>
            </a:r>
            <a:r>
              <a:rPr lang="en-US" dirty="0" err="1">
                <a:latin typeface="Times" pitchFamily="2" charset="0"/>
              </a:rPr>
              <a:t>Judecătorilor</a:t>
            </a:r>
            <a:r>
              <a:rPr lang="en-US" dirty="0">
                <a:latin typeface="Times" pitchFamily="2" charset="0"/>
              </a:rPr>
              <a:t> </a:t>
            </a:r>
            <a:r>
              <a:rPr lang="en-US" dirty="0" err="1">
                <a:latin typeface="Times" pitchFamily="2" charset="0"/>
              </a:rPr>
              <a:t>aveau</a:t>
            </a:r>
            <a:r>
              <a:rPr lang="en-US" dirty="0">
                <a:latin typeface="Times" pitchFamily="2" charset="0"/>
              </a:rPr>
              <a:t> un </a:t>
            </a:r>
            <a:r>
              <a:rPr lang="en-US" dirty="0" err="1">
                <a:latin typeface="Times" pitchFamily="2" charset="0"/>
              </a:rPr>
              <a:t>temei</a:t>
            </a:r>
            <a:r>
              <a:rPr lang="en-US" dirty="0">
                <a:latin typeface="Times" pitchFamily="2" charset="0"/>
              </a:rPr>
              <a:t> legitim, </a:t>
            </a:r>
            <a:r>
              <a:rPr lang="en-US" dirty="0" err="1">
                <a:latin typeface="Times" pitchFamily="2" charset="0"/>
              </a:rPr>
              <a:t>acestea</a:t>
            </a:r>
            <a:r>
              <a:rPr lang="en-US" dirty="0">
                <a:latin typeface="Times" pitchFamily="2" charset="0"/>
              </a:rPr>
              <a:t> au </a:t>
            </a:r>
            <a:r>
              <a:rPr lang="en-US" dirty="0" err="1">
                <a:latin typeface="Times" pitchFamily="2" charset="0"/>
              </a:rPr>
              <a:t>fost</a:t>
            </a:r>
            <a:r>
              <a:rPr lang="en-US" dirty="0">
                <a:latin typeface="Times" pitchFamily="2" charset="0"/>
              </a:rPr>
              <a:t> </a:t>
            </a:r>
            <a:r>
              <a:rPr lang="en-US" dirty="0" err="1">
                <a:latin typeface="Times" pitchFamily="2" charset="0"/>
              </a:rPr>
              <a:t>disproporționate</a:t>
            </a:r>
            <a:r>
              <a:rPr lang="en-US" dirty="0">
                <a:latin typeface="Times" pitchFamily="2" charset="0"/>
              </a:rPr>
              <a:t> </a:t>
            </a:r>
            <a:r>
              <a:rPr lang="en-US" dirty="0" err="1">
                <a:latin typeface="Times" pitchFamily="2" charset="0"/>
              </a:rPr>
              <a:t>și</a:t>
            </a:r>
            <a:r>
              <a:rPr lang="en-US" dirty="0">
                <a:latin typeface="Times" pitchFamily="2" charset="0"/>
              </a:rPr>
              <a:t> nu au </a:t>
            </a:r>
            <a:r>
              <a:rPr lang="en-US" dirty="0" err="1">
                <a:latin typeface="Times" pitchFamily="2" charset="0"/>
              </a:rPr>
              <a:t>fost</a:t>
            </a:r>
            <a:r>
              <a:rPr lang="en-US" dirty="0">
                <a:latin typeface="Times" pitchFamily="2" charset="0"/>
              </a:rPr>
              <a:t> </a:t>
            </a:r>
            <a:r>
              <a:rPr lang="en-US" dirty="0" err="1">
                <a:latin typeface="Times" pitchFamily="2" charset="0"/>
              </a:rPr>
              <a:t>aplicate</a:t>
            </a:r>
            <a:r>
              <a:rPr lang="en-US" dirty="0">
                <a:latin typeface="Times" pitchFamily="2" charset="0"/>
              </a:rPr>
              <a:t> </a:t>
            </a:r>
            <a:r>
              <a:rPr lang="en-US" dirty="0" err="1">
                <a:latin typeface="Times" pitchFamily="2" charset="0"/>
              </a:rPr>
              <a:t>într</a:t>
            </a:r>
            <a:r>
              <a:rPr lang="en-US" dirty="0">
                <a:latin typeface="Times" pitchFamily="2" charset="0"/>
              </a:rPr>
              <a:t>-o </a:t>
            </a:r>
            <a:r>
              <a:rPr lang="en-US" dirty="0" err="1">
                <a:latin typeface="Times" pitchFamily="2" charset="0"/>
              </a:rPr>
              <a:t>manieră</a:t>
            </a:r>
            <a:r>
              <a:rPr lang="en-US" dirty="0">
                <a:latin typeface="Times" pitchFamily="2" charset="0"/>
              </a:rPr>
              <a:t> </a:t>
            </a:r>
            <a:r>
              <a:rPr lang="en-US" dirty="0" err="1">
                <a:latin typeface="Times" pitchFamily="2" charset="0"/>
              </a:rPr>
              <a:t>neutră</a:t>
            </a:r>
            <a:r>
              <a:rPr lang="en-US" dirty="0">
                <a:latin typeface="Times" pitchFamily="2" charset="0"/>
              </a:rPr>
              <a:t>, </a:t>
            </a:r>
            <a:r>
              <a:rPr lang="en-US" dirty="0" err="1">
                <a:latin typeface="Times" pitchFamily="2" charset="0"/>
              </a:rPr>
              <a:t>ceea</a:t>
            </a:r>
            <a:r>
              <a:rPr lang="en-US" dirty="0">
                <a:latin typeface="Times" pitchFamily="2" charset="0"/>
              </a:rPr>
              <a:t> </a:t>
            </a:r>
            <a:r>
              <a:rPr lang="en-US" dirty="0" err="1">
                <a:latin typeface="Times" pitchFamily="2" charset="0"/>
              </a:rPr>
              <a:t>ce</a:t>
            </a:r>
            <a:r>
              <a:rPr lang="en-US" dirty="0">
                <a:latin typeface="Times" pitchFamily="2" charset="0"/>
              </a:rPr>
              <a:t> a </a:t>
            </a:r>
            <a:r>
              <a:rPr lang="en-US" dirty="0" err="1">
                <a:latin typeface="Times" pitchFamily="2" charset="0"/>
              </a:rPr>
              <a:t>sugerat</a:t>
            </a:r>
            <a:r>
              <a:rPr lang="en-US" dirty="0">
                <a:latin typeface="Times" pitchFamily="2" charset="0"/>
              </a:rPr>
              <a:t> o </a:t>
            </a:r>
            <a:r>
              <a:rPr lang="en-US" dirty="0" err="1">
                <a:latin typeface="Times" pitchFamily="2" charset="0"/>
              </a:rPr>
              <a:t>părtinire</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evaluarea</a:t>
            </a:r>
            <a:r>
              <a:rPr lang="en-US" dirty="0">
                <a:latin typeface="Times" pitchFamily="2" charset="0"/>
              </a:rPr>
              <a:t> </a:t>
            </a:r>
            <a:r>
              <a:rPr lang="en-US" dirty="0" err="1">
                <a:latin typeface="Times" pitchFamily="2" charset="0"/>
              </a:rPr>
              <a:t>competenței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integrității</a:t>
            </a:r>
            <a:r>
              <a:rPr lang="en-US" dirty="0">
                <a:latin typeface="Times" pitchFamily="2" charset="0"/>
              </a:rPr>
              <a:t> </a:t>
            </a:r>
            <a:r>
              <a:rPr lang="en-US" dirty="0" err="1">
                <a:latin typeface="Times" pitchFamily="2" charset="0"/>
              </a:rPr>
              <a:t>reclamantei</a:t>
            </a:r>
            <a:r>
              <a:rPr lang="en-US" dirty="0">
                <a:latin typeface="Times" pitchFamily="2" charset="0"/>
              </a:rPr>
              <a:t>. De </a:t>
            </a:r>
            <a:r>
              <a:rPr lang="en-US" dirty="0" err="1">
                <a:latin typeface="Times" pitchFamily="2" charset="0"/>
              </a:rPr>
              <a:t>asemenea</a:t>
            </a:r>
            <a:r>
              <a:rPr lang="en-US" dirty="0">
                <a:latin typeface="Times" pitchFamily="2" charset="0"/>
              </a:rPr>
              <a:t>, </a:t>
            </a:r>
            <a:r>
              <a:rPr lang="en-US" dirty="0" err="1">
                <a:latin typeface="Times" pitchFamily="2" charset="0"/>
              </a:rPr>
              <a:t>abordarea</a:t>
            </a:r>
            <a:r>
              <a:rPr lang="en-US" dirty="0">
                <a:latin typeface="Times" pitchFamily="2" charset="0"/>
              </a:rPr>
              <a:t> </a:t>
            </a:r>
            <a:r>
              <a:rPr lang="en-US" dirty="0" err="1">
                <a:latin typeface="Times" pitchFamily="2" charset="0"/>
              </a:rPr>
              <a:t>lipsită</a:t>
            </a:r>
            <a:r>
              <a:rPr lang="en-US" dirty="0">
                <a:latin typeface="Times" pitchFamily="2" charset="0"/>
              </a:rPr>
              <a:t> de </a:t>
            </a:r>
            <a:r>
              <a:rPr lang="en-US" dirty="0" err="1">
                <a:latin typeface="Times" pitchFamily="2" charset="0"/>
              </a:rPr>
              <a:t>echilibru</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procesul</a:t>
            </a:r>
            <a:r>
              <a:rPr lang="en-US" dirty="0">
                <a:latin typeface="Times" pitchFamily="2" charset="0"/>
              </a:rPr>
              <a:t> de </a:t>
            </a:r>
            <a:r>
              <a:rPr lang="en-US" dirty="0" err="1">
                <a:latin typeface="Times" pitchFamily="2" charset="0"/>
              </a:rPr>
              <a:t>selecție</a:t>
            </a:r>
            <a:r>
              <a:rPr lang="en-US" dirty="0">
                <a:latin typeface="Times" pitchFamily="2" charset="0"/>
              </a:rPr>
              <a:t> a </a:t>
            </a:r>
            <a:r>
              <a:rPr lang="en-US" dirty="0" err="1">
                <a:latin typeface="Times" pitchFamily="2" charset="0"/>
              </a:rPr>
              <a:t>subminat</a:t>
            </a:r>
            <a:r>
              <a:rPr lang="en-US" dirty="0">
                <a:latin typeface="Times" pitchFamily="2" charset="0"/>
              </a:rPr>
              <a:t> </a:t>
            </a:r>
            <a:r>
              <a:rPr lang="en-US" dirty="0" err="1">
                <a:latin typeface="Times" pitchFamily="2" charset="0"/>
              </a:rPr>
              <a:t>posibilitatea</a:t>
            </a:r>
            <a:r>
              <a:rPr lang="en-US" dirty="0">
                <a:latin typeface="Times" pitchFamily="2" charset="0"/>
              </a:rPr>
              <a:t> ca </a:t>
            </a:r>
            <a:r>
              <a:rPr lang="en-US" dirty="0" err="1">
                <a:latin typeface="Times" pitchFamily="2" charset="0"/>
              </a:rPr>
              <a:t>evaluarea</a:t>
            </a:r>
            <a:r>
              <a:rPr lang="en-US" dirty="0">
                <a:latin typeface="Times" pitchFamily="2" charset="0"/>
              </a:rPr>
              <a:t> </a:t>
            </a:r>
            <a:r>
              <a:rPr lang="en-US" dirty="0" err="1">
                <a:latin typeface="Times" pitchFamily="2" charset="0"/>
              </a:rPr>
              <a:t>să</a:t>
            </a:r>
            <a:r>
              <a:rPr lang="en-US" dirty="0">
                <a:latin typeface="Times" pitchFamily="2" charset="0"/>
              </a:rPr>
              <a:t> fi </a:t>
            </a:r>
            <a:r>
              <a:rPr lang="en-US" dirty="0" err="1">
                <a:latin typeface="Times" pitchFamily="2" charset="0"/>
              </a:rPr>
              <a:t>fost</a:t>
            </a:r>
            <a:r>
              <a:rPr lang="en-US" dirty="0">
                <a:latin typeface="Times" pitchFamily="2" charset="0"/>
              </a:rPr>
              <a:t> </a:t>
            </a:r>
            <a:r>
              <a:rPr lang="en-US" dirty="0" err="1">
                <a:latin typeface="Times" pitchFamily="2" charset="0"/>
              </a:rPr>
              <a:t>corectă</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obiectivă</a:t>
            </a:r>
            <a:r>
              <a:rPr lang="en-US" dirty="0">
                <a:latin typeface="Times" pitchFamily="2" charset="0"/>
              </a:rPr>
              <a:t>.</a:t>
            </a:r>
          </a:p>
          <a:p>
            <a:pPr marL="285750" lvl="0" indent="-285750" algn="just" rtl="0">
              <a:spcBef>
                <a:spcPts val="0"/>
              </a:spcBef>
              <a:spcAft>
                <a:spcPts val="0"/>
              </a:spcAft>
              <a:buFont typeface="Wingdings" pitchFamily="2" charset="2"/>
              <a:buChar char="ü"/>
            </a:pPr>
            <a:r>
              <a:rPr lang="en-US" dirty="0" err="1">
                <a:latin typeface="Times" pitchFamily="2" charset="0"/>
              </a:rPr>
              <a:t>Astfel</a:t>
            </a:r>
            <a:r>
              <a:rPr lang="en-US" dirty="0">
                <a:latin typeface="Times" pitchFamily="2" charset="0"/>
              </a:rPr>
              <a:t>, </a:t>
            </a:r>
            <a:r>
              <a:rPr lang="en-US" dirty="0" err="1">
                <a:latin typeface="Times" pitchFamily="2" charset="0"/>
              </a:rPr>
              <a:t>Curtea</a:t>
            </a:r>
            <a:r>
              <a:rPr lang="en-US" dirty="0">
                <a:latin typeface="Times" pitchFamily="2" charset="0"/>
              </a:rPr>
              <a:t> a </a:t>
            </a:r>
            <a:r>
              <a:rPr lang="en-US" dirty="0" err="1">
                <a:latin typeface="Times" pitchFamily="2" charset="0"/>
              </a:rPr>
              <a:t>constatat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reclamanta</a:t>
            </a:r>
            <a:r>
              <a:rPr lang="en-US" dirty="0">
                <a:latin typeface="Times" pitchFamily="2" charset="0"/>
              </a:rPr>
              <a:t> a </a:t>
            </a:r>
            <a:r>
              <a:rPr lang="en-US" dirty="0" err="1">
                <a:latin typeface="Times" pitchFamily="2" charset="0"/>
              </a:rPr>
              <a:t>reușit</a:t>
            </a:r>
            <a:r>
              <a:rPr lang="en-US" dirty="0">
                <a:latin typeface="Times" pitchFamily="2" charset="0"/>
              </a:rPr>
              <a:t> </a:t>
            </a:r>
            <a:r>
              <a:rPr lang="en-US" dirty="0" err="1">
                <a:latin typeface="Times" pitchFamily="2" charset="0"/>
              </a:rPr>
              <a:t>să</a:t>
            </a:r>
            <a:r>
              <a:rPr lang="en-US" dirty="0">
                <a:latin typeface="Times" pitchFamily="2" charset="0"/>
              </a:rPr>
              <a:t> </a:t>
            </a:r>
            <a:r>
              <a:rPr lang="en-US" dirty="0" err="1">
                <a:latin typeface="Times" pitchFamily="2" charset="0"/>
              </a:rPr>
              <a:t>prezinte</a:t>
            </a:r>
            <a:r>
              <a:rPr lang="en-US" dirty="0">
                <a:latin typeface="Times" pitchFamily="2" charset="0"/>
              </a:rPr>
              <a:t> un </a:t>
            </a:r>
            <a:r>
              <a:rPr lang="en-US" dirty="0" err="1">
                <a:latin typeface="Times" pitchFamily="2" charset="0"/>
              </a:rPr>
              <a:t>caz</a:t>
            </a:r>
            <a:r>
              <a:rPr lang="en-US" dirty="0">
                <a:latin typeface="Times" pitchFamily="2" charset="0"/>
              </a:rPr>
              <a:t> </a:t>
            </a:r>
            <a:r>
              <a:rPr lang="en-US" dirty="0" err="1">
                <a:latin typeface="Times" pitchFamily="2" charset="0"/>
              </a:rPr>
              <a:t>convingător</a:t>
            </a:r>
            <a:r>
              <a:rPr lang="en-US" dirty="0">
                <a:latin typeface="Times" pitchFamily="2" charset="0"/>
              </a:rPr>
              <a:t> de </a:t>
            </a:r>
            <a:r>
              <a:rPr lang="en-US" dirty="0" err="1">
                <a:latin typeface="Times" pitchFamily="2" charset="0"/>
              </a:rPr>
              <a:t>discriminare</a:t>
            </a:r>
            <a:r>
              <a:rPr lang="en-US" dirty="0">
                <a:latin typeface="Times" pitchFamily="2" charset="0"/>
              </a:rPr>
              <a:t>, </a:t>
            </a:r>
            <a:r>
              <a:rPr lang="en-US" dirty="0" err="1">
                <a:latin typeface="Times" pitchFamily="2" charset="0"/>
              </a:rPr>
              <a:t>iar</a:t>
            </a:r>
            <a:r>
              <a:rPr lang="en-US" dirty="0">
                <a:latin typeface="Times" pitchFamily="2" charset="0"/>
              </a:rPr>
              <a:t> </a:t>
            </a:r>
            <a:r>
              <a:rPr lang="en-US" dirty="0" err="1">
                <a:latin typeface="Times" pitchFamily="2" charset="0"/>
              </a:rPr>
              <a:t>sarcina</a:t>
            </a:r>
            <a:r>
              <a:rPr lang="en-US" dirty="0">
                <a:latin typeface="Times" pitchFamily="2" charset="0"/>
              </a:rPr>
              <a:t> </a:t>
            </a:r>
            <a:r>
              <a:rPr lang="en-US" dirty="0" err="1">
                <a:latin typeface="Times" pitchFamily="2" charset="0"/>
              </a:rPr>
              <a:t>probei</a:t>
            </a:r>
            <a:r>
              <a:rPr lang="en-US" dirty="0">
                <a:latin typeface="Times" pitchFamily="2" charset="0"/>
              </a:rPr>
              <a:t> </a:t>
            </a:r>
            <a:r>
              <a:rPr lang="en-US" dirty="0" err="1">
                <a:latin typeface="Times" pitchFamily="2" charset="0"/>
              </a:rPr>
              <a:t>ar</a:t>
            </a:r>
            <a:r>
              <a:rPr lang="en-US" dirty="0">
                <a:latin typeface="Times" pitchFamily="2" charset="0"/>
              </a:rPr>
              <a:t> fi </a:t>
            </a:r>
            <a:r>
              <a:rPr lang="en-US" dirty="0" err="1">
                <a:latin typeface="Times" pitchFamily="2" charset="0"/>
              </a:rPr>
              <a:t>trebuit</a:t>
            </a:r>
            <a:r>
              <a:rPr lang="en-US" dirty="0">
                <a:latin typeface="Times" pitchFamily="2" charset="0"/>
              </a:rPr>
              <a:t> </a:t>
            </a:r>
            <a:r>
              <a:rPr lang="en-US" dirty="0" err="1">
                <a:latin typeface="Times" pitchFamily="2" charset="0"/>
              </a:rPr>
              <a:t>să</a:t>
            </a:r>
            <a:r>
              <a:rPr lang="en-US" dirty="0">
                <a:latin typeface="Times" pitchFamily="2" charset="0"/>
              </a:rPr>
              <a:t> fie </a:t>
            </a:r>
            <a:r>
              <a:rPr lang="en-US" dirty="0" err="1">
                <a:latin typeface="Times" pitchFamily="2" charset="0"/>
              </a:rPr>
              <a:t>transferată</a:t>
            </a:r>
            <a:r>
              <a:rPr lang="en-US" dirty="0">
                <a:latin typeface="Times" pitchFamily="2" charset="0"/>
              </a:rPr>
              <a:t> </a:t>
            </a:r>
            <a:r>
              <a:rPr lang="en-US" dirty="0" err="1">
                <a:latin typeface="Times" pitchFamily="2" charset="0"/>
              </a:rPr>
              <a:t>autorităților</a:t>
            </a:r>
            <a:r>
              <a:rPr lang="en-US" dirty="0">
                <a:latin typeface="Times" pitchFamily="2" charset="0"/>
              </a:rPr>
              <a:t> </a:t>
            </a:r>
            <a:r>
              <a:rPr lang="en-US" dirty="0" err="1">
                <a:latin typeface="Times" pitchFamily="2" charset="0"/>
              </a:rPr>
              <a:t>statului</a:t>
            </a:r>
            <a:r>
              <a:rPr lang="en-US" dirty="0">
                <a:latin typeface="Times" pitchFamily="2" charset="0"/>
              </a:rPr>
              <a:t> </a:t>
            </a:r>
            <a:r>
              <a:rPr lang="en-US" dirty="0" err="1">
                <a:latin typeface="Times" pitchFamily="2" charset="0"/>
              </a:rPr>
              <a:t>pentru</a:t>
            </a:r>
            <a:r>
              <a:rPr lang="en-US" dirty="0">
                <a:latin typeface="Times" pitchFamily="2" charset="0"/>
              </a:rPr>
              <a:t> a </a:t>
            </a:r>
            <a:r>
              <a:rPr lang="en-US" dirty="0" err="1">
                <a:latin typeface="Times" pitchFamily="2" charset="0"/>
              </a:rPr>
              <a:t>demonstra</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tratamentul</a:t>
            </a:r>
            <a:r>
              <a:rPr lang="en-US" dirty="0">
                <a:latin typeface="Times" pitchFamily="2" charset="0"/>
              </a:rPr>
              <a:t> </a:t>
            </a:r>
            <a:r>
              <a:rPr lang="en-US" dirty="0" err="1">
                <a:latin typeface="Times" pitchFamily="2" charset="0"/>
              </a:rPr>
              <a:t>diferențiat</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justificat</a:t>
            </a:r>
            <a:r>
              <a:rPr lang="en-US" dirty="0">
                <a:latin typeface="Times" pitchFamily="2" charset="0"/>
              </a:rPr>
              <a:t>.</a:t>
            </a:r>
            <a:endParaRPr b="1" i="1" dirty="0">
              <a:latin typeface="Times" pitchFamily="2" charset="0"/>
            </a:endParaRPr>
          </a:p>
        </p:txBody>
      </p:sp>
      <p:grpSp>
        <p:nvGrpSpPr>
          <p:cNvPr id="733" name="Google Shape;733;p68"/>
          <p:cNvGrpSpPr/>
          <p:nvPr/>
        </p:nvGrpSpPr>
        <p:grpSpPr>
          <a:xfrm>
            <a:off x="3476115" y="111811"/>
            <a:ext cx="351896" cy="351901"/>
            <a:chOff x="10303541" y="5035812"/>
            <a:chExt cx="596332" cy="596341"/>
          </a:xfrm>
        </p:grpSpPr>
        <p:sp>
          <p:nvSpPr>
            <p:cNvPr id="734" name="Google Shape;734;p68"/>
            <p:cNvSpPr/>
            <p:nvPr/>
          </p:nvSpPr>
          <p:spPr>
            <a:xfrm>
              <a:off x="10303541" y="5106863"/>
              <a:ext cx="227165" cy="349420"/>
            </a:xfrm>
            <a:custGeom>
              <a:avLst/>
              <a:gdLst/>
              <a:ahLst/>
              <a:cxnLst/>
              <a:rect l="l" t="t" r="r" b="b"/>
              <a:pathLst>
                <a:path w="227165" h="349420" extrusionOk="0">
                  <a:moveTo>
                    <a:pt x="199519" y="69888"/>
                  </a:moveTo>
                  <a:lnTo>
                    <a:pt x="227166" y="69888"/>
                  </a:lnTo>
                  <a:lnTo>
                    <a:pt x="227166" y="0"/>
                  </a:lnTo>
                  <a:lnTo>
                    <a:pt x="183000" y="0"/>
                  </a:lnTo>
                  <a:cubicBezTo>
                    <a:pt x="172129" y="0"/>
                    <a:pt x="161345" y="2559"/>
                    <a:pt x="151758" y="7387"/>
                  </a:cubicBezTo>
                  <a:lnTo>
                    <a:pt x="103997" y="31242"/>
                  </a:lnTo>
                  <a:cubicBezTo>
                    <a:pt x="99203" y="33664"/>
                    <a:pt x="93725" y="34948"/>
                    <a:pt x="88333" y="34948"/>
                  </a:cubicBezTo>
                  <a:lnTo>
                    <a:pt x="34922" y="34948"/>
                  </a:lnTo>
                  <a:cubicBezTo>
                    <a:pt x="15664" y="34948"/>
                    <a:pt x="0" y="50629"/>
                    <a:pt x="0" y="69888"/>
                  </a:cubicBezTo>
                  <a:cubicBezTo>
                    <a:pt x="0" y="89146"/>
                    <a:pt x="15664" y="104827"/>
                    <a:pt x="34922" y="104827"/>
                  </a:cubicBezTo>
                  <a:lnTo>
                    <a:pt x="73354" y="104827"/>
                  </a:lnTo>
                  <a:lnTo>
                    <a:pt x="2653" y="217862"/>
                  </a:lnTo>
                  <a:cubicBezTo>
                    <a:pt x="1797" y="219318"/>
                    <a:pt x="85" y="224282"/>
                    <a:pt x="85" y="226867"/>
                  </a:cubicBezTo>
                  <a:cubicBezTo>
                    <a:pt x="85" y="226961"/>
                    <a:pt x="0" y="227038"/>
                    <a:pt x="0" y="227124"/>
                  </a:cubicBezTo>
                  <a:lnTo>
                    <a:pt x="0" y="244593"/>
                  </a:lnTo>
                  <a:cubicBezTo>
                    <a:pt x="0" y="302395"/>
                    <a:pt x="47077" y="349421"/>
                    <a:pt x="104853" y="349421"/>
                  </a:cubicBezTo>
                  <a:cubicBezTo>
                    <a:pt x="162628" y="349421"/>
                    <a:pt x="209705" y="302395"/>
                    <a:pt x="209705" y="244593"/>
                  </a:cubicBezTo>
                  <a:lnTo>
                    <a:pt x="209705" y="227124"/>
                  </a:lnTo>
                  <a:cubicBezTo>
                    <a:pt x="209705" y="224547"/>
                    <a:pt x="207907" y="219352"/>
                    <a:pt x="206966" y="217862"/>
                  </a:cubicBezTo>
                  <a:lnTo>
                    <a:pt x="130787" y="95960"/>
                  </a:lnTo>
                  <a:lnTo>
                    <a:pt x="168192" y="77292"/>
                  </a:lnTo>
                  <a:cubicBezTo>
                    <a:pt x="177864" y="72447"/>
                    <a:pt x="188649" y="69888"/>
                    <a:pt x="199434" y="69888"/>
                  </a:cubicBezTo>
                  <a:close/>
                  <a:moveTo>
                    <a:pt x="160660" y="209654"/>
                  </a:moveTo>
                  <a:lnTo>
                    <a:pt x="49045" y="209654"/>
                  </a:lnTo>
                  <a:lnTo>
                    <a:pt x="104853" y="120320"/>
                  </a:lnTo>
                  <a:lnTo>
                    <a:pt x="160660"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68"/>
            <p:cNvSpPr/>
            <p:nvPr/>
          </p:nvSpPr>
          <p:spPr>
            <a:xfrm>
              <a:off x="10443315" y="5562274"/>
              <a:ext cx="316868" cy="69879"/>
            </a:xfrm>
            <a:custGeom>
              <a:avLst/>
              <a:gdLst/>
              <a:ahLst/>
              <a:cxnLst/>
              <a:rect l="l" t="t" r="r" b="b"/>
              <a:pathLst>
                <a:path w="316868" h="69879" extrusionOk="0">
                  <a:moveTo>
                    <a:pt x="281861" y="0"/>
                  </a:moveTo>
                  <a:lnTo>
                    <a:pt x="34922" y="0"/>
                  </a:lnTo>
                  <a:cubicBezTo>
                    <a:pt x="15664" y="0"/>
                    <a:pt x="0" y="15647"/>
                    <a:pt x="0" y="34940"/>
                  </a:cubicBezTo>
                  <a:lnTo>
                    <a:pt x="0" y="52409"/>
                  </a:lnTo>
                  <a:cubicBezTo>
                    <a:pt x="0" y="62056"/>
                    <a:pt x="7875" y="69879"/>
                    <a:pt x="17461" y="69879"/>
                  </a:cubicBezTo>
                  <a:lnTo>
                    <a:pt x="299407" y="69879"/>
                  </a:lnTo>
                  <a:cubicBezTo>
                    <a:pt x="308994" y="69879"/>
                    <a:pt x="316869" y="62056"/>
                    <a:pt x="316869" y="52409"/>
                  </a:cubicBezTo>
                  <a:lnTo>
                    <a:pt x="316869" y="34940"/>
                  </a:lnTo>
                  <a:cubicBezTo>
                    <a:pt x="316869" y="15638"/>
                    <a:pt x="301205" y="0"/>
                    <a:pt x="28186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68"/>
            <p:cNvSpPr/>
            <p:nvPr/>
          </p:nvSpPr>
          <p:spPr>
            <a:xfrm>
              <a:off x="10672792" y="5106863"/>
              <a:ext cx="227081" cy="349420"/>
            </a:xfrm>
            <a:custGeom>
              <a:avLst/>
              <a:gdLst/>
              <a:ahLst/>
              <a:cxnLst/>
              <a:rect l="l" t="t" r="r" b="b"/>
              <a:pathLst>
                <a:path w="227081" h="349420" extrusionOk="0">
                  <a:moveTo>
                    <a:pt x="153812" y="104827"/>
                  </a:moveTo>
                  <a:lnTo>
                    <a:pt x="192158" y="104827"/>
                  </a:lnTo>
                  <a:cubicBezTo>
                    <a:pt x="211417" y="104827"/>
                    <a:pt x="227081" y="89146"/>
                    <a:pt x="227081" y="69888"/>
                  </a:cubicBezTo>
                  <a:cubicBezTo>
                    <a:pt x="227081" y="50629"/>
                    <a:pt x="211417" y="34948"/>
                    <a:pt x="192158" y="34948"/>
                  </a:cubicBezTo>
                  <a:lnTo>
                    <a:pt x="138748" y="34948"/>
                  </a:lnTo>
                  <a:cubicBezTo>
                    <a:pt x="133441" y="34948"/>
                    <a:pt x="128049" y="33681"/>
                    <a:pt x="123170" y="31259"/>
                  </a:cubicBezTo>
                  <a:lnTo>
                    <a:pt x="82770" y="11076"/>
                  </a:lnTo>
                  <a:cubicBezTo>
                    <a:pt x="68305" y="3826"/>
                    <a:pt x="52127" y="0"/>
                    <a:pt x="35864" y="0"/>
                  </a:cubicBezTo>
                  <a:lnTo>
                    <a:pt x="0" y="0"/>
                  </a:lnTo>
                  <a:lnTo>
                    <a:pt x="0" y="69888"/>
                  </a:lnTo>
                  <a:lnTo>
                    <a:pt x="19430" y="69888"/>
                  </a:lnTo>
                  <a:cubicBezTo>
                    <a:pt x="35608" y="69888"/>
                    <a:pt x="51784" y="73705"/>
                    <a:pt x="66335" y="80964"/>
                  </a:cubicBezTo>
                  <a:lnTo>
                    <a:pt x="96293" y="95968"/>
                  </a:lnTo>
                  <a:lnTo>
                    <a:pt x="20115" y="217862"/>
                  </a:lnTo>
                  <a:cubicBezTo>
                    <a:pt x="19173" y="219360"/>
                    <a:pt x="17461" y="224607"/>
                    <a:pt x="17461" y="227124"/>
                  </a:cubicBezTo>
                  <a:lnTo>
                    <a:pt x="17461" y="244593"/>
                  </a:lnTo>
                  <a:cubicBezTo>
                    <a:pt x="17461" y="302395"/>
                    <a:pt x="64453" y="349421"/>
                    <a:pt x="122314" y="349421"/>
                  </a:cubicBezTo>
                  <a:cubicBezTo>
                    <a:pt x="180090" y="349421"/>
                    <a:pt x="227081" y="302395"/>
                    <a:pt x="227081" y="244593"/>
                  </a:cubicBezTo>
                  <a:lnTo>
                    <a:pt x="227081" y="227124"/>
                  </a:lnTo>
                  <a:cubicBezTo>
                    <a:pt x="227081" y="224701"/>
                    <a:pt x="225455" y="219386"/>
                    <a:pt x="224427" y="217862"/>
                  </a:cubicBezTo>
                  <a:lnTo>
                    <a:pt x="153812" y="104827"/>
                  </a:lnTo>
                  <a:close/>
                  <a:moveTo>
                    <a:pt x="66507" y="209654"/>
                  </a:moveTo>
                  <a:lnTo>
                    <a:pt x="122314" y="120320"/>
                  </a:lnTo>
                  <a:lnTo>
                    <a:pt x="178121" y="209654"/>
                  </a:lnTo>
                  <a:lnTo>
                    <a:pt x="66507"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68"/>
            <p:cNvSpPr/>
            <p:nvPr/>
          </p:nvSpPr>
          <p:spPr>
            <a:xfrm>
              <a:off x="10566827" y="5035812"/>
              <a:ext cx="69845" cy="491514"/>
            </a:xfrm>
            <a:custGeom>
              <a:avLst/>
              <a:gdLst/>
              <a:ahLst/>
              <a:cxnLst/>
              <a:rect l="l" t="t" r="r" b="b"/>
              <a:pathLst>
                <a:path w="69845" h="491514" extrusionOk="0">
                  <a:moveTo>
                    <a:pt x="34922" y="0"/>
                  </a:moveTo>
                  <a:cubicBezTo>
                    <a:pt x="15578" y="0"/>
                    <a:pt x="0" y="15646"/>
                    <a:pt x="0" y="34939"/>
                  </a:cubicBezTo>
                  <a:lnTo>
                    <a:pt x="0" y="491515"/>
                  </a:lnTo>
                  <a:lnTo>
                    <a:pt x="69845" y="491515"/>
                  </a:lnTo>
                  <a:lnTo>
                    <a:pt x="69845" y="34939"/>
                  </a:lnTo>
                  <a:cubicBezTo>
                    <a:pt x="69845" y="15638"/>
                    <a:pt x="54181" y="0"/>
                    <a:pt x="3492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7086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8"/>
          <p:cNvSpPr txBox="1">
            <a:spLocks noGrp="1"/>
          </p:cNvSpPr>
          <p:nvPr>
            <p:ph type="title"/>
          </p:nvPr>
        </p:nvSpPr>
        <p:spPr>
          <a:xfrm>
            <a:off x="428603" y="95068"/>
            <a:ext cx="304751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Aprecierea</a:t>
            </a:r>
            <a:r>
              <a:rPr lang="en" sz="2800" b="1" dirty="0">
                <a:latin typeface="Times" pitchFamily="2" charset="0"/>
              </a:rPr>
              <a:t> </a:t>
            </a:r>
            <a:r>
              <a:rPr lang="en" sz="2800" b="1" dirty="0" err="1">
                <a:latin typeface="Times" pitchFamily="2" charset="0"/>
              </a:rPr>
              <a:t>Curții</a:t>
            </a:r>
            <a:endParaRPr sz="2800" b="1" dirty="0">
              <a:latin typeface="Times" pitchFamily="2" charset="0"/>
            </a:endParaRPr>
          </a:p>
        </p:txBody>
      </p:sp>
      <p:sp>
        <p:nvSpPr>
          <p:cNvPr id="719" name="Google Shape;719;p68"/>
          <p:cNvSpPr txBox="1">
            <a:spLocks noGrp="1"/>
          </p:cNvSpPr>
          <p:nvPr>
            <p:ph type="subTitle" idx="3"/>
          </p:nvPr>
        </p:nvSpPr>
        <p:spPr>
          <a:xfrm>
            <a:off x="308959" y="520819"/>
            <a:ext cx="8526081" cy="4528283"/>
          </a:xfrm>
          <a:prstGeom prst="rect">
            <a:avLst/>
          </a:prstGeom>
        </p:spPr>
        <p:txBody>
          <a:bodyPr spcFirstLastPara="1" wrap="square" lIns="91425" tIns="91425" rIns="91425" bIns="91425" anchor="t" anchorCtr="0">
            <a:noAutofit/>
          </a:bodyPr>
          <a:lstStyle/>
          <a:p>
            <a:pPr marL="342900" lvl="0" indent="-342900" algn="just">
              <a:spcBef>
                <a:spcPts val="1400"/>
              </a:spcBef>
              <a:spcAft>
                <a:spcPts val="300"/>
              </a:spcAft>
              <a:buFont typeface="+mj-lt"/>
              <a:buAutoNum type="arabicPeriod"/>
              <a:tabLst>
                <a:tab pos="215900" algn="l"/>
              </a:tabLst>
            </a:pP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Declara admisibilă plângerea în temeiul articolului 14 din Convenție coroborat cu articolele 10 și 11;</a:t>
            </a:r>
            <a:endParaRPr lang="x-non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400"/>
              </a:spcBef>
              <a:spcAft>
                <a:spcPts val="300"/>
              </a:spcAft>
              <a:buFont typeface="+mj-lt"/>
              <a:buAutoNum type="arabicPeriod"/>
              <a:tabLst>
                <a:tab pos="215900" algn="l"/>
              </a:tabLst>
            </a:pP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Susține că a existat o încălcare a articolului 14 din Convenție coroborat cu articolele 10 și 11;</a:t>
            </a:r>
            <a:endParaRPr lang="x-non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400"/>
              </a:spcBef>
              <a:spcAft>
                <a:spcPts val="300"/>
              </a:spcAft>
              <a:buFont typeface="+mj-lt"/>
              <a:buAutoNum type="arabicPeriod"/>
              <a:tabLst>
                <a:tab pos="215900" algn="l"/>
              </a:tabLst>
            </a:pP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Ține</a:t>
            </a:r>
            <a:endParaRPr lang="x-non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mj-lt"/>
              <a:buAutoNum type="alphaLcParenBoth"/>
              <a:tabLst>
                <a:tab pos="431800" algn="l"/>
              </a:tabLst>
            </a:pP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că statul pârât trebuie să plătească reclamantului, în termen de trei luni de la data la care hotărârea devine definitivă, în conformitate cu articolul 44 § 2 din Convenție, 4.500 EUR (patru mii cinci sute) plus orice impozit care poate fi exigibil, în cu privire la ‑prejudiciul moral </a:t>
            </a:r>
            <a:r>
              <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care urmează să fie convertit în moneda statului pârât la cursul aplicabil la data decontării;</a:t>
            </a:r>
            <a:endParaRPr lang="x-non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mj-lt"/>
              <a:buAutoNum type="alphaLcParenBoth"/>
              <a:tabLst>
                <a:tab pos="431800" algn="l"/>
              </a:tabLst>
            </a:pP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că, de la expirarea celor trei luni menționate mai sus și până la decontare, se va plăti dobândă simplă pentru suma de mai sus la o rată egală cu rata dobânzii de credit marginal a Băncii Centrale Europene în perioada de nerambursare plus trei puncte procentuale;</a:t>
            </a:r>
            <a:endParaRPr lang="x-non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400"/>
              </a:spcBef>
              <a:spcAft>
                <a:spcPts val="300"/>
              </a:spcAft>
              <a:buFont typeface="+mj-lt"/>
              <a:buAutoNum type="arabicPeriod"/>
              <a:tabLst>
                <a:tab pos="215900" algn="l"/>
              </a:tabLst>
            </a:pP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Respinge restul cererii reclamantului de satisfacție echitabilă.</a:t>
            </a:r>
          </a:p>
          <a:p>
            <a:endParaRPr lang="x-none" sz="1200"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ro-RO" sz="1200" u="sng" dirty="0">
                <a:effectLst/>
                <a:latin typeface="Times New Roman" panose="02020603050405020304" pitchFamily="18" charset="0"/>
                <a:ea typeface="Times New Roman" panose="02020603050405020304" pitchFamily="18" charset="0"/>
              </a:rPr>
              <a:t>Hotărârea a fost notificată în scris la 7 noiembrie 2024 </a:t>
            </a:r>
            <a:endParaRPr sz="1300" u="sng" dirty="0">
              <a:latin typeface="Times" pitchFamily="2" charset="0"/>
            </a:endParaRPr>
          </a:p>
        </p:txBody>
      </p:sp>
      <p:grpSp>
        <p:nvGrpSpPr>
          <p:cNvPr id="733" name="Google Shape;733;p68"/>
          <p:cNvGrpSpPr/>
          <p:nvPr/>
        </p:nvGrpSpPr>
        <p:grpSpPr>
          <a:xfrm>
            <a:off x="3476115" y="111811"/>
            <a:ext cx="351896" cy="351901"/>
            <a:chOff x="10303541" y="5035812"/>
            <a:chExt cx="596332" cy="596341"/>
          </a:xfrm>
        </p:grpSpPr>
        <p:sp>
          <p:nvSpPr>
            <p:cNvPr id="734" name="Google Shape;734;p68"/>
            <p:cNvSpPr/>
            <p:nvPr/>
          </p:nvSpPr>
          <p:spPr>
            <a:xfrm>
              <a:off x="10303541" y="5106863"/>
              <a:ext cx="227165" cy="349420"/>
            </a:xfrm>
            <a:custGeom>
              <a:avLst/>
              <a:gdLst/>
              <a:ahLst/>
              <a:cxnLst/>
              <a:rect l="l" t="t" r="r" b="b"/>
              <a:pathLst>
                <a:path w="227165" h="349420" extrusionOk="0">
                  <a:moveTo>
                    <a:pt x="199519" y="69888"/>
                  </a:moveTo>
                  <a:lnTo>
                    <a:pt x="227166" y="69888"/>
                  </a:lnTo>
                  <a:lnTo>
                    <a:pt x="227166" y="0"/>
                  </a:lnTo>
                  <a:lnTo>
                    <a:pt x="183000" y="0"/>
                  </a:lnTo>
                  <a:cubicBezTo>
                    <a:pt x="172129" y="0"/>
                    <a:pt x="161345" y="2559"/>
                    <a:pt x="151758" y="7387"/>
                  </a:cubicBezTo>
                  <a:lnTo>
                    <a:pt x="103997" y="31242"/>
                  </a:lnTo>
                  <a:cubicBezTo>
                    <a:pt x="99203" y="33664"/>
                    <a:pt x="93725" y="34948"/>
                    <a:pt x="88333" y="34948"/>
                  </a:cubicBezTo>
                  <a:lnTo>
                    <a:pt x="34922" y="34948"/>
                  </a:lnTo>
                  <a:cubicBezTo>
                    <a:pt x="15664" y="34948"/>
                    <a:pt x="0" y="50629"/>
                    <a:pt x="0" y="69888"/>
                  </a:cubicBezTo>
                  <a:cubicBezTo>
                    <a:pt x="0" y="89146"/>
                    <a:pt x="15664" y="104827"/>
                    <a:pt x="34922" y="104827"/>
                  </a:cubicBezTo>
                  <a:lnTo>
                    <a:pt x="73354" y="104827"/>
                  </a:lnTo>
                  <a:lnTo>
                    <a:pt x="2653" y="217862"/>
                  </a:lnTo>
                  <a:cubicBezTo>
                    <a:pt x="1797" y="219318"/>
                    <a:pt x="85" y="224282"/>
                    <a:pt x="85" y="226867"/>
                  </a:cubicBezTo>
                  <a:cubicBezTo>
                    <a:pt x="85" y="226961"/>
                    <a:pt x="0" y="227038"/>
                    <a:pt x="0" y="227124"/>
                  </a:cubicBezTo>
                  <a:lnTo>
                    <a:pt x="0" y="244593"/>
                  </a:lnTo>
                  <a:cubicBezTo>
                    <a:pt x="0" y="302395"/>
                    <a:pt x="47077" y="349421"/>
                    <a:pt x="104853" y="349421"/>
                  </a:cubicBezTo>
                  <a:cubicBezTo>
                    <a:pt x="162628" y="349421"/>
                    <a:pt x="209705" y="302395"/>
                    <a:pt x="209705" y="244593"/>
                  </a:cubicBezTo>
                  <a:lnTo>
                    <a:pt x="209705" y="227124"/>
                  </a:lnTo>
                  <a:cubicBezTo>
                    <a:pt x="209705" y="224547"/>
                    <a:pt x="207907" y="219352"/>
                    <a:pt x="206966" y="217862"/>
                  </a:cubicBezTo>
                  <a:lnTo>
                    <a:pt x="130787" y="95960"/>
                  </a:lnTo>
                  <a:lnTo>
                    <a:pt x="168192" y="77292"/>
                  </a:lnTo>
                  <a:cubicBezTo>
                    <a:pt x="177864" y="72447"/>
                    <a:pt x="188649" y="69888"/>
                    <a:pt x="199434" y="69888"/>
                  </a:cubicBezTo>
                  <a:close/>
                  <a:moveTo>
                    <a:pt x="160660" y="209654"/>
                  </a:moveTo>
                  <a:lnTo>
                    <a:pt x="49045" y="209654"/>
                  </a:lnTo>
                  <a:lnTo>
                    <a:pt x="104853" y="120320"/>
                  </a:lnTo>
                  <a:lnTo>
                    <a:pt x="160660"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68"/>
            <p:cNvSpPr/>
            <p:nvPr/>
          </p:nvSpPr>
          <p:spPr>
            <a:xfrm>
              <a:off x="10443315" y="5562274"/>
              <a:ext cx="316868" cy="69879"/>
            </a:xfrm>
            <a:custGeom>
              <a:avLst/>
              <a:gdLst/>
              <a:ahLst/>
              <a:cxnLst/>
              <a:rect l="l" t="t" r="r" b="b"/>
              <a:pathLst>
                <a:path w="316868" h="69879" extrusionOk="0">
                  <a:moveTo>
                    <a:pt x="281861" y="0"/>
                  </a:moveTo>
                  <a:lnTo>
                    <a:pt x="34922" y="0"/>
                  </a:lnTo>
                  <a:cubicBezTo>
                    <a:pt x="15664" y="0"/>
                    <a:pt x="0" y="15647"/>
                    <a:pt x="0" y="34940"/>
                  </a:cubicBezTo>
                  <a:lnTo>
                    <a:pt x="0" y="52409"/>
                  </a:lnTo>
                  <a:cubicBezTo>
                    <a:pt x="0" y="62056"/>
                    <a:pt x="7875" y="69879"/>
                    <a:pt x="17461" y="69879"/>
                  </a:cubicBezTo>
                  <a:lnTo>
                    <a:pt x="299407" y="69879"/>
                  </a:lnTo>
                  <a:cubicBezTo>
                    <a:pt x="308994" y="69879"/>
                    <a:pt x="316869" y="62056"/>
                    <a:pt x="316869" y="52409"/>
                  </a:cubicBezTo>
                  <a:lnTo>
                    <a:pt x="316869" y="34940"/>
                  </a:lnTo>
                  <a:cubicBezTo>
                    <a:pt x="316869" y="15638"/>
                    <a:pt x="301205" y="0"/>
                    <a:pt x="28186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68"/>
            <p:cNvSpPr/>
            <p:nvPr/>
          </p:nvSpPr>
          <p:spPr>
            <a:xfrm>
              <a:off x="10672792" y="5106863"/>
              <a:ext cx="227081" cy="349420"/>
            </a:xfrm>
            <a:custGeom>
              <a:avLst/>
              <a:gdLst/>
              <a:ahLst/>
              <a:cxnLst/>
              <a:rect l="l" t="t" r="r" b="b"/>
              <a:pathLst>
                <a:path w="227081" h="349420" extrusionOk="0">
                  <a:moveTo>
                    <a:pt x="153812" y="104827"/>
                  </a:moveTo>
                  <a:lnTo>
                    <a:pt x="192158" y="104827"/>
                  </a:lnTo>
                  <a:cubicBezTo>
                    <a:pt x="211417" y="104827"/>
                    <a:pt x="227081" y="89146"/>
                    <a:pt x="227081" y="69888"/>
                  </a:cubicBezTo>
                  <a:cubicBezTo>
                    <a:pt x="227081" y="50629"/>
                    <a:pt x="211417" y="34948"/>
                    <a:pt x="192158" y="34948"/>
                  </a:cubicBezTo>
                  <a:lnTo>
                    <a:pt x="138748" y="34948"/>
                  </a:lnTo>
                  <a:cubicBezTo>
                    <a:pt x="133441" y="34948"/>
                    <a:pt x="128049" y="33681"/>
                    <a:pt x="123170" y="31259"/>
                  </a:cubicBezTo>
                  <a:lnTo>
                    <a:pt x="82770" y="11076"/>
                  </a:lnTo>
                  <a:cubicBezTo>
                    <a:pt x="68305" y="3826"/>
                    <a:pt x="52127" y="0"/>
                    <a:pt x="35864" y="0"/>
                  </a:cubicBezTo>
                  <a:lnTo>
                    <a:pt x="0" y="0"/>
                  </a:lnTo>
                  <a:lnTo>
                    <a:pt x="0" y="69888"/>
                  </a:lnTo>
                  <a:lnTo>
                    <a:pt x="19430" y="69888"/>
                  </a:lnTo>
                  <a:cubicBezTo>
                    <a:pt x="35608" y="69888"/>
                    <a:pt x="51784" y="73705"/>
                    <a:pt x="66335" y="80964"/>
                  </a:cubicBezTo>
                  <a:lnTo>
                    <a:pt x="96293" y="95968"/>
                  </a:lnTo>
                  <a:lnTo>
                    <a:pt x="20115" y="217862"/>
                  </a:lnTo>
                  <a:cubicBezTo>
                    <a:pt x="19173" y="219360"/>
                    <a:pt x="17461" y="224607"/>
                    <a:pt x="17461" y="227124"/>
                  </a:cubicBezTo>
                  <a:lnTo>
                    <a:pt x="17461" y="244593"/>
                  </a:lnTo>
                  <a:cubicBezTo>
                    <a:pt x="17461" y="302395"/>
                    <a:pt x="64453" y="349421"/>
                    <a:pt x="122314" y="349421"/>
                  </a:cubicBezTo>
                  <a:cubicBezTo>
                    <a:pt x="180090" y="349421"/>
                    <a:pt x="227081" y="302395"/>
                    <a:pt x="227081" y="244593"/>
                  </a:cubicBezTo>
                  <a:lnTo>
                    <a:pt x="227081" y="227124"/>
                  </a:lnTo>
                  <a:cubicBezTo>
                    <a:pt x="227081" y="224701"/>
                    <a:pt x="225455" y="219386"/>
                    <a:pt x="224427" y="217862"/>
                  </a:cubicBezTo>
                  <a:lnTo>
                    <a:pt x="153812" y="104827"/>
                  </a:lnTo>
                  <a:close/>
                  <a:moveTo>
                    <a:pt x="66507" y="209654"/>
                  </a:moveTo>
                  <a:lnTo>
                    <a:pt x="122314" y="120320"/>
                  </a:lnTo>
                  <a:lnTo>
                    <a:pt x="178121" y="209654"/>
                  </a:lnTo>
                  <a:lnTo>
                    <a:pt x="66507"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68"/>
            <p:cNvSpPr/>
            <p:nvPr/>
          </p:nvSpPr>
          <p:spPr>
            <a:xfrm>
              <a:off x="10566827" y="5035812"/>
              <a:ext cx="69845" cy="491514"/>
            </a:xfrm>
            <a:custGeom>
              <a:avLst/>
              <a:gdLst/>
              <a:ahLst/>
              <a:cxnLst/>
              <a:rect l="l" t="t" r="r" b="b"/>
              <a:pathLst>
                <a:path w="69845" h="491514" extrusionOk="0">
                  <a:moveTo>
                    <a:pt x="34922" y="0"/>
                  </a:moveTo>
                  <a:cubicBezTo>
                    <a:pt x="15578" y="0"/>
                    <a:pt x="0" y="15646"/>
                    <a:pt x="0" y="34939"/>
                  </a:cubicBezTo>
                  <a:lnTo>
                    <a:pt x="0" y="491515"/>
                  </a:lnTo>
                  <a:lnTo>
                    <a:pt x="69845" y="491515"/>
                  </a:lnTo>
                  <a:lnTo>
                    <a:pt x="69845" y="34939"/>
                  </a:lnTo>
                  <a:cubicBezTo>
                    <a:pt x="69845" y="15638"/>
                    <a:pt x="54181" y="0"/>
                    <a:pt x="3492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399706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19;p68">
            <a:extLst>
              <a:ext uri="{FF2B5EF4-FFF2-40B4-BE49-F238E27FC236}">
                <a16:creationId xmlns:a16="http://schemas.microsoft.com/office/drawing/2014/main" xmlns="" id="{79F6A1FB-1A7D-F15C-C3A3-2886B61454D7}"/>
              </a:ext>
            </a:extLst>
          </p:cNvPr>
          <p:cNvSpPr txBox="1">
            <a:spLocks/>
          </p:cNvSpPr>
          <p:nvPr/>
        </p:nvSpPr>
        <p:spPr>
          <a:xfrm>
            <a:off x="1238857" y="414124"/>
            <a:ext cx="7114729" cy="38652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1400"/>
              </a:spcBef>
              <a:spcAft>
                <a:spcPts val="300"/>
              </a:spcAft>
              <a:buFont typeface="Wingdings" pitchFamily="2" charset="2"/>
              <a:buChar char="v"/>
              <a:tabLst>
                <a:tab pos="215900" algn="l"/>
              </a:tabLst>
            </a:pPr>
            <a:r>
              <a:rPr lang="ro-RO" dirty="0">
                <a:latin typeface="Times New Roman" panose="02020603050405020304" pitchFamily="18" charset="0"/>
                <a:ea typeface="Times New Roman" panose="02020603050405020304" pitchFamily="18" charset="0"/>
                <a:cs typeface="Times New Roman" panose="02020603050405020304" pitchFamily="18" charset="0"/>
              </a:rPr>
              <a:t>Hotărârile Curții Europene a Drepturilor Omului (CEDO) relevă importanța aplicării și respectării stricte a drepturilor omului la nivel național, subliniind angajamentul acestei instituții de a susține demnitatea umană și dreptatea procedurală. </a:t>
            </a:r>
          </a:p>
          <a:p>
            <a:pPr marL="342900" indent="-342900" algn="just">
              <a:spcBef>
                <a:spcPts val="1400"/>
              </a:spcBef>
              <a:spcAft>
                <a:spcPts val="300"/>
              </a:spcAft>
              <a:buFont typeface="Wingdings" pitchFamily="2" charset="2"/>
              <a:buChar char="v"/>
              <a:tabLst>
                <a:tab pos="215900" algn="l"/>
              </a:tabLst>
            </a:pPr>
            <a:r>
              <a:rPr lang="ro-RO" dirty="0">
                <a:latin typeface="Times New Roman" panose="02020603050405020304" pitchFamily="18" charset="0"/>
                <a:ea typeface="Times New Roman" panose="02020603050405020304" pitchFamily="18" charset="0"/>
                <a:cs typeface="Times New Roman" panose="02020603050405020304" pitchFamily="18" charset="0"/>
              </a:rPr>
              <a:t>Analiza cazurilor studiate demonstrează că, în situațiile unde au existat deficiențe în investigare, abuzuri procedurale, discriminare, sau încălcarea drepturilor fundamentale, CEDO a intervenit prin hotărâri care subliniază necesitatea unui cadru judiciar transparent și echitabil. Aceste cazuri reflectă, de asemenea, nevoia ca statele să asigure resurse și mecanisme eficiente pentru protecția drepturilor garantate de Convenția Europeană a Drepturilor Omului. </a:t>
            </a:r>
          </a:p>
          <a:p>
            <a:pPr marL="342900" indent="-342900" algn="just">
              <a:spcBef>
                <a:spcPts val="1400"/>
              </a:spcBef>
              <a:spcAft>
                <a:spcPts val="300"/>
              </a:spcAft>
              <a:buFont typeface="Wingdings" pitchFamily="2" charset="2"/>
              <a:buChar char="v"/>
              <a:tabLst>
                <a:tab pos="215900" algn="l"/>
              </a:tabLst>
            </a:pPr>
            <a:r>
              <a:rPr lang="ro-RO" dirty="0">
                <a:latin typeface="Times New Roman" panose="02020603050405020304" pitchFamily="18" charset="0"/>
                <a:ea typeface="Times New Roman" panose="02020603050405020304" pitchFamily="18" charset="0"/>
                <a:cs typeface="Times New Roman" panose="02020603050405020304" pitchFamily="18" charset="0"/>
              </a:rPr>
              <a:t>Hotărârile analizate acoperă o diversitate de domenii – de la protecția împotriva relelor tratamente și respectarea procedurilor penale corecte, până la dreptul la viață și combaterea discriminării. În cazuri de abuz procedural, precum cel al investigării incomplete a deceselor sau al utilizării disproporționate a forței în instituțiile medicale, CEDO a impus măsuri corective și a recunoscut daune morale, indicând că încălcările trebuie rectificate pentru a proteja justiția și echitatea.</a:t>
            </a:r>
          </a:p>
        </p:txBody>
      </p:sp>
      <p:sp>
        <p:nvSpPr>
          <p:cNvPr id="3" name="Google Shape;716;p68">
            <a:extLst>
              <a:ext uri="{FF2B5EF4-FFF2-40B4-BE49-F238E27FC236}">
                <a16:creationId xmlns:a16="http://schemas.microsoft.com/office/drawing/2014/main" xmlns="" id="{EFC62213-73E7-5AB4-9AE5-CE27A5E6AC4A}"/>
              </a:ext>
            </a:extLst>
          </p:cNvPr>
          <p:cNvSpPr txBox="1">
            <a:spLocks/>
          </p:cNvSpPr>
          <p:nvPr/>
        </p:nvSpPr>
        <p:spPr>
          <a:xfrm>
            <a:off x="428603" y="95068"/>
            <a:ext cx="3047512"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latin typeface="Times" pitchFamily="2" charset="0"/>
              </a:rPr>
              <a:t>Concluzii</a:t>
            </a:r>
            <a:endParaRPr lang="en-US" sz="2800" b="1" dirty="0">
              <a:latin typeface="Times" pitchFamily="2" charset="0"/>
            </a:endParaRPr>
          </a:p>
        </p:txBody>
      </p:sp>
    </p:spTree>
    <p:extLst>
      <p:ext uri="{BB962C8B-B14F-4D97-AF65-F5344CB8AC3E}">
        <p14:creationId xmlns:p14="http://schemas.microsoft.com/office/powerpoint/2010/main" val="502137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6"/>
          <p:cNvSpPr txBox="1">
            <a:spLocks noGrp="1"/>
          </p:cNvSpPr>
          <p:nvPr>
            <p:ph type="title"/>
          </p:nvPr>
        </p:nvSpPr>
        <p:spPr>
          <a:xfrm>
            <a:off x="1054614" y="534691"/>
            <a:ext cx="3726613" cy="75575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err="1"/>
              <a:t>Bibliografie</a:t>
            </a:r>
            <a:endParaRPr sz="3200" dirty="0"/>
          </a:p>
        </p:txBody>
      </p:sp>
      <p:sp>
        <p:nvSpPr>
          <p:cNvPr id="503" name="Google Shape;503;p56"/>
          <p:cNvSpPr txBox="1">
            <a:spLocks noGrp="1"/>
          </p:cNvSpPr>
          <p:nvPr>
            <p:ph type="subTitle" idx="1"/>
          </p:nvPr>
        </p:nvSpPr>
        <p:spPr>
          <a:xfrm>
            <a:off x="953876" y="1290442"/>
            <a:ext cx="4950979" cy="1566297"/>
          </a:xfrm>
          <a:prstGeom prst="rect">
            <a:avLst/>
          </a:prstGeom>
        </p:spPr>
        <p:txBody>
          <a:bodyPr spcFirstLastPara="1" wrap="square" lIns="91425" tIns="91425" rIns="91425" bIns="91425" anchor="t" anchorCtr="0">
            <a:noAutofit/>
          </a:bodyPr>
          <a:lstStyle/>
          <a:p>
            <a:pPr marL="342900" lvl="0" indent="-342900" algn="just" rtl="0">
              <a:spcBef>
                <a:spcPts val="0"/>
              </a:spcBef>
              <a:spcAft>
                <a:spcPts val="0"/>
              </a:spcAft>
              <a:buAutoNum type="arabicPeriod"/>
            </a:pPr>
            <a:r>
              <a:rPr lang="en-US" dirty="0">
                <a:hlinkClick r:id="rId3"/>
              </a:rPr>
              <a:t>https://hudoc.echr.coe.int/?i=001-237797</a:t>
            </a:r>
            <a:endParaRPr lang="en-US" dirty="0"/>
          </a:p>
          <a:p>
            <a:pPr marL="342900" lvl="0" indent="-342900" algn="just" rtl="0">
              <a:spcBef>
                <a:spcPts val="0"/>
              </a:spcBef>
              <a:spcAft>
                <a:spcPts val="0"/>
              </a:spcAft>
              <a:buAutoNum type="arabicPeriod"/>
            </a:pPr>
            <a:r>
              <a:rPr lang="en-US" dirty="0">
                <a:hlinkClick r:id="rId4"/>
              </a:rPr>
              <a:t>https://hudoc.echr.coe.int/?i=001-237861</a:t>
            </a:r>
            <a:endParaRPr lang="en-US" dirty="0"/>
          </a:p>
          <a:p>
            <a:pPr marL="342900" lvl="0" indent="-342900" algn="just" rtl="0">
              <a:spcBef>
                <a:spcPts val="0"/>
              </a:spcBef>
              <a:spcAft>
                <a:spcPts val="0"/>
              </a:spcAft>
              <a:buAutoNum type="arabicPeriod"/>
            </a:pPr>
            <a:r>
              <a:rPr lang="en-US" dirty="0"/>
              <a:t>https://</a:t>
            </a:r>
            <a:r>
              <a:rPr lang="en-US" dirty="0" err="1"/>
              <a:t>hudoc.echr.coe.int</a:t>
            </a:r>
            <a:r>
              <a:rPr lang="en-US" dirty="0"/>
              <a:t>/?</a:t>
            </a:r>
            <a:r>
              <a:rPr lang="en-US" dirty="0" err="1"/>
              <a:t>i</a:t>
            </a:r>
            <a:r>
              <a:rPr lang="en-US" dirty="0"/>
              <a:t>=001-237789</a:t>
            </a:r>
          </a:p>
          <a:p>
            <a:pPr marL="342900" lvl="0" indent="-342900" algn="just" rtl="0">
              <a:spcBef>
                <a:spcPts val="0"/>
              </a:spcBef>
              <a:spcAft>
                <a:spcPts val="0"/>
              </a:spcAft>
              <a:buAutoNum type="arabicPeriod"/>
            </a:pPr>
            <a:r>
              <a:rPr lang="en-US" dirty="0">
                <a:hlinkClick r:id="rId5"/>
              </a:rPr>
              <a:t>https://hudoc.echr.coe.int/?i=001-237810</a:t>
            </a:r>
            <a:endParaRPr lang="en-US" dirty="0"/>
          </a:p>
          <a:p>
            <a:pPr marL="342900" lvl="0" indent="-342900" algn="just" rtl="0">
              <a:spcBef>
                <a:spcPts val="0"/>
              </a:spcBef>
              <a:spcAft>
                <a:spcPts val="0"/>
              </a:spcAft>
              <a:buAutoNum type="arabicPeriod"/>
            </a:pPr>
            <a:r>
              <a:rPr lang="en-US" dirty="0">
                <a:hlinkClick r:id="rId6"/>
              </a:rPr>
              <a:t>https://hudoc.echr.coe.int/?i=001-237811</a:t>
            </a:r>
            <a:endParaRPr lang="en-US" dirty="0"/>
          </a:p>
          <a:p>
            <a:pPr marL="0" lvl="0" indent="0" algn="just" rtl="0">
              <a:spcBef>
                <a:spcPts val="0"/>
              </a:spcBef>
              <a:spcAft>
                <a:spcPts val="0"/>
              </a:spcAft>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76"/>
          <p:cNvSpPr txBox="1">
            <a:spLocks noGrp="1"/>
          </p:cNvSpPr>
          <p:nvPr>
            <p:ph type="title"/>
          </p:nvPr>
        </p:nvSpPr>
        <p:spPr>
          <a:xfrm>
            <a:off x="2409315" y="1161548"/>
            <a:ext cx="3929492" cy="208119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dirty="0" err="1">
                <a:latin typeface="Times" pitchFamily="2" charset="0"/>
              </a:rPr>
              <a:t>Vă</a:t>
            </a:r>
            <a:r>
              <a:rPr lang="en" sz="4400" b="1" dirty="0">
                <a:latin typeface="Times" pitchFamily="2" charset="0"/>
              </a:rPr>
              <a:t> </a:t>
            </a:r>
            <a:r>
              <a:rPr lang="en" sz="4400" b="1" dirty="0" err="1">
                <a:latin typeface="Times" pitchFamily="2" charset="0"/>
              </a:rPr>
              <a:t>mulțumesc</a:t>
            </a:r>
            <a:r>
              <a:rPr lang="en" sz="4400" b="1" dirty="0">
                <a:latin typeface="Times" pitchFamily="2" charset="0"/>
              </a:rPr>
              <a:t> </a:t>
            </a:r>
            <a:r>
              <a:rPr lang="en" sz="4400" b="1" dirty="0" err="1">
                <a:latin typeface="Times" pitchFamily="2" charset="0"/>
              </a:rPr>
              <a:t>pentru</a:t>
            </a:r>
            <a:r>
              <a:rPr lang="en" sz="4400" b="1" dirty="0">
                <a:latin typeface="Times" pitchFamily="2" charset="0"/>
              </a:rPr>
              <a:t> </a:t>
            </a:r>
            <a:r>
              <a:rPr lang="en" sz="4400" b="1" dirty="0" err="1">
                <a:latin typeface="Times" pitchFamily="2" charset="0"/>
              </a:rPr>
              <a:t>atenție</a:t>
            </a:r>
            <a:r>
              <a:rPr lang="en" sz="4400" b="1" dirty="0">
                <a:latin typeface="Times" pitchFamily="2" charset="0"/>
              </a:rPr>
              <a:t>!</a:t>
            </a:r>
            <a:endParaRPr sz="4400" b="1" dirty="0">
              <a:latin typeface="Times" pitchFamily="2" charset="0"/>
            </a:endParaRPr>
          </a:p>
        </p:txBody>
      </p:sp>
      <p:pic>
        <p:nvPicPr>
          <p:cNvPr id="1176" name="Google Shape;1176;p76"/>
          <p:cNvPicPr preferRelativeResize="0"/>
          <p:nvPr/>
        </p:nvPicPr>
        <p:blipFill>
          <a:blip r:embed="rId3">
            <a:alphaModFix/>
          </a:blip>
          <a:stretch>
            <a:fillRect/>
          </a:stretch>
        </p:blipFill>
        <p:spPr>
          <a:xfrm>
            <a:off x="1620907" y="3340205"/>
            <a:ext cx="1062935" cy="1043248"/>
          </a:xfrm>
          <a:prstGeom prst="rect">
            <a:avLst/>
          </a:prstGeom>
          <a:noFill/>
          <a:ln>
            <a:noFill/>
          </a:ln>
        </p:spPr>
      </p:pic>
      <p:pic>
        <p:nvPicPr>
          <p:cNvPr id="1177" name="Google Shape;1177;p76"/>
          <p:cNvPicPr preferRelativeResize="0"/>
          <p:nvPr/>
        </p:nvPicPr>
        <p:blipFill>
          <a:blip r:embed="rId4">
            <a:alphaModFix/>
          </a:blip>
          <a:stretch>
            <a:fillRect/>
          </a:stretch>
        </p:blipFill>
        <p:spPr>
          <a:xfrm>
            <a:off x="3293426" y="3451536"/>
            <a:ext cx="908198" cy="820602"/>
          </a:xfrm>
          <a:prstGeom prst="rect">
            <a:avLst/>
          </a:prstGeom>
          <a:noFill/>
          <a:ln>
            <a:noFill/>
          </a:ln>
        </p:spPr>
      </p:pic>
      <p:pic>
        <p:nvPicPr>
          <p:cNvPr id="1178" name="Google Shape;1178;p76"/>
          <p:cNvPicPr preferRelativeResize="0"/>
          <p:nvPr/>
        </p:nvPicPr>
        <p:blipFill>
          <a:blip r:embed="rId5">
            <a:alphaModFix/>
          </a:blip>
          <a:stretch>
            <a:fillRect/>
          </a:stretch>
        </p:blipFill>
        <p:spPr>
          <a:xfrm>
            <a:off x="2524214" y="4384370"/>
            <a:ext cx="894784" cy="820602"/>
          </a:xfrm>
          <a:prstGeom prst="rect">
            <a:avLst/>
          </a:prstGeom>
          <a:noFill/>
          <a:ln>
            <a:noFill/>
          </a:ln>
        </p:spPr>
      </p:pic>
      <p:pic>
        <p:nvPicPr>
          <p:cNvPr id="1179" name="Google Shape;1179;p76"/>
          <p:cNvPicPr preferRelativeResize="0"/>
          <p:nvPr/>
        </p:nvPicPr>
        <p:blipFill>
          <a:blip r:embed="rId6">
            <a:alphaModFix/>
          </a:blip>
          <a:stretch>
            <a:fillRect/>
          </a:stretch>
        </p:blipFill>
        <p:spPr>
          <a:xfrm>
            <a:off x="5692470" y="4285362"/>
            <a:ext cx="1121987" cy="1018643"/>
          </a:xfrm>
          <a:prstGeom prst="rect">
            <a:avLst/>
          </a:prstGeom>
          <a:noFill/>
          <a:ln>
            <a:noFill/>
          </a:ln>
        </p:spPr>
      </p:pic>
      <p:pic>
        <p:nvPicPr>
          <p:cNvPr id="1180" name="Google Shape;1180;p76"/>
          <p:cNvPicPr preferRelativeResize="0"/>
          <p:nvPr/>
        </p:nvPicPr>
        <p:blipFill>
          <a:blip r:embed="rId7">
            <a:alphaModFix/>
          </a:blip>
          <a:stretch>
            <a:fillRect/>
          </a:stretch>
        </p:blipFill>
        <p:spPr>
          <a:xfrm>
            <a:off x="4887411" y="3354978"/>
            <a:ext cx="1018646" cy="1013722"/>
          </a:xfrm>
          <a:prstGeom prst="rect">
            <a:avLst/>
          </a:prstGeom>
          <a:noFill/>
          <a:ln>
            <a:noFill/>
          </a:ln>
        </p:spPr>
      </p:pic>
      <p:pic>
        <p:nvPicPr>
          <p:cNvPr id="1181" name="Google Shape;1181;p76"/>
          <p:cNvPicPr preferRelativeResize="0"/>
          <p:nvPr/>
        </p:nvPicPr>
        <p:blipFill>
          <a:blip r:embed="rId8">
            <a:alphaModFix/>
          </a:blip>
          <a:stretch>
            <a:fillRect/>
          </a:stretch>
        </p:blipFill>
        <p:spPr>
          <a:xfrm>
            <a:off x="4183534" y="4384370"/>
            <a:ext cx="820605" cy="820602"/>
          </a:xfrm>
          <a:prstGeom prst="rect">
            <a:avLst/>
          </a:prstGeom>
          <a:noFill/>
          <a:ln>
            <a:noFill/>
          </a:ln>
        </p:spPr>
      </p:pic>
      <p:pic>
        <p:nvPicPr>
          <p:cNvPr id="1182" name="Google Shape;1182;p76"/>
          <p:cNvPicPr preferRelativeResize="0"/>
          <p:nvPr/>
        </p:nvPicPr>
        <p:blipFill>
          <a:blip r:embed="rId9">
            <a:alphaModFix/>
          </a:blip>
          <a:stretch>
            <a:fillRect/>
          </a:stretch>
        </p:blipFill>
        <p:spPr>
          <a:xfrm>
            <a:off x="6596607" y="3354495"/>
            <a:ext cx="908200" cy="862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4"/>
          <p:cNvSpPr txBox="1">
            <a:spLocks noGrp="1"/>
          </p:cNvSpPr>
          <p:nvPr>
            <p:ph type="title"/>
          </p:nvPr>
        </p:nvSpPr>
        <p:spPr>
          <a:xfrm>
            <a:off x="1692031" y="694678"/>
            <a:ext cx="5311788" cy="26215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err="1"/>
              <a:t>Zahariev</a:t>
            </a:r>
            <a:r>
              <a:rPr lang="en" dirty="0"/>
              <a:t> </a:t>
            </a:r>
            <a:br>
              <a:rPr lang="en" dirty="0"/>
            </a:br>
            <a:r>
              <a:rPr lang="en" dirty="0"/>
              <a:t>vs. Macedonia de Nord</a:t>
            </a:r>
            <a:endParaRPr dirty="0"/>
          </a:p>
        </p:txBody>
      </p:sp>
      <p:sp>
        <p:nvSpPr>
          <p:cNvPr id="299" name="Google Shape;299;p44"/>
          <p:cNvSpPr txBox="1">
            <a:spLocks noGrp="1"/>
          </p:cNvSpPr>
          <p:nvPr>
            <p:ph type="title" idx="2"/>
          </p:nvPr>
        </p:nvSpPr>
        <p:spPr>
          <a:xfrm>
            <a:off x="3715975" y="158763"/>
            <a:ext cx="1263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5" name="Google Shape;307;p45">
            <a:extLst>
              <a:ext uri="{FF2B5EF4-FFF2-40B4-BE49-F238E27FC236}">
                <a16:creationId xmlns:a16="http://schemas.microsoft.com/office/drawing/2014/main" xmlns="" id="{132DD43F-86FC-EEDA-48D1-9CB1AA42E90F}"/>
              </a:ext>
            </a:extLst>
          </p:cNvPr>
          <p:cNvSpPr txBox="1">
            <a:spLocks/>
          </p:cNvSpPr>
          <p:nvPr/>
        </p:nvSpPr>
        <p:spPr>
          <a:xfrm>
            <a:off x="2268692" y="3388199"/>
            <a:ext cx="4358642" cy="1755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6000"/>
              <a:buFont typeface="Caprasimo"/>
              <a:buNone/>
              <a:defRPr sz="6000" b="0" i="0" u="none" strike="noStrike" cap="none">
                <a:solidFill>
                  <a:schemeClr val="dk2"/>
                </a:solidFill>
                <a:latin typeface="Caprasimo"/>
                <a:ea typeface="Caprasimo"/>
                <a:cs typeface="Caprasimo"/>
                <a:sym typeface="Caprasimo"/>
              </a:defRPr>
            </a:lvl1pPr>
            <a:lvl2pPr marR="0" lvl="1"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2pPr>
            <a:lvl3pPr marR="0" lvl="2"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3pPr>
            <a:lvl4pPr marR="0" lvl="3"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4pPr>
            <a:lvl5pPr marR="0" lvl="4"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5pPr>
            <a:lvl6pPr marR="0" lvl="5"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6pPr>
            <a:lvl7pPr marR="0" lvl="6"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7pPr>
            <a:lvl8pPr marR="0" lvl="7"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8pPr>
            <a:lvl9pPr marR="0" lvl="8"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9pPr>
          </a:lstStyle>
          <a:p>
            <a:pPr algn="ctr"/>
            <a:r>
              <a:rPr lang="en-US" sz="1400" b="1" dirty="0" err="1">
                <a:solidFill>
                  <a:schemeClr val="tx1"/>
                </a:solidFill>
                <a:latin typeface="Times" pitchFamily="2" charset="0"/>
              </a:rPr>
              <a:t>Introducere</a:t>
            </a:r>
            <a:r>
              <a:rPr lang="en-US" sz="1400" b="1" dirty="0">
                <a:solidFill>
                  <a:schemeClr val="tx1"/>
                </a:solidFill>
                <a:latin typeface="Times" pitchFamily="2" charset="0"/>
              </a:rPr>
              <a:t>:</a:t>
            </a:r>
          </a:p>
          <a:p>
            <a:pPr algn="just"/>
            <a:r>
              <a:rPr lang="en-US" sz="1400" dirty="0">
                <a:solidFill>
                  <a:schemeClr val="tx1"/>
                </a:solidFill>
                <a:latin typeface="Times" pitchFamily="2" charset="0"/>
              </a:rPr>
              <a:t>     </a:t>
            </a:r>
            <a:r>
              <a:rPr lang="en-US" sz="1400" dirty="0" err="1">
                <a:solidFill>
                  <a:schemeClr val="tx1"/>
                </a:solidFill>
                <a:latin typeface="Times" pitchFamily="2" charset="0"/>
              </a:rPr>
              <a:t>Cazul</a:t>
            </a:r>
            <a:r>
              <a:rPr lang="en-US" sz="1400" dirty="0">
                <a:solidFill>
                  <a:schemeClr val="tx1"/>
                </a:solidFill>
                <a:latin typeface="Times" pitchFamily="2" charset="0"/>
              </a:rPr>
              <a:t> se </a:t>
            </a:r>
            <a:r>
              <a:rPr lang="en-US" sz="1400" dirty="0" err="1">
                <a:solidFill>
                  <a:schemeClr val="tx1"/>
                </a:solidFill>
                <a:latin typeface="Times" pitchFamily="2" charset="0"/>
              </a:rPr>
              <a:t>referă</a:t>
            </a:r>
            <a:r>
              <a:rPr lang="en-US" sz="1400" dirty="0">
                <a:solidFill>
                  <a:schemeClr val="tx1"/>
                </a:solidFill>
                <a:latin typeface="Times" pitchFamily="2" charset="0"/>
              </a:rPr>
              <a:t> la </a:t>
            </a:r>
            <a:r>
              <a:rPr lang="en-US" sz="1400" dirty="0" err="1">
                <a:solidFill>
                  <a:schemeClr val="tx1"/>
                </a:solidFill>
                <a:latin typeface="Times" pitchFamily="2" charset="0"/>
              </a:rPr>
              <a:t>motivarea</a:t>
            </a:r>
            <a:r>
              <a:rPr lang="en-US" sz="1400" dirty="0">
                <a:solidFill>
                  <a:schemeClr val="tx1"/>
                </a:solidFill>
                <a:latin typeface="Times" pitchFamily="2" charset="0"/>
              </a:rPr>
              <a:t> </a:t>
            </a:r>
            <a:r>
              <a:rPr lang="en-US" sz="1400" dirty="0" err="1">
                <a:solidFill>
                  <a:schemeClr val="tx1"/>
                </a:solidFill>
                <a:latin typeface="Times" pitchFamily="2" charset="0"/>
              </a:rPr>
              <a:t>hotărârilor</a:t>
            </a:r>
            <a:r>
              <a:rPr lang="en-US" sz="1400" dirty="0">
                <a:solidFill>
                  <a:schemeClr val="tx1"/>
                </a:solidFill>
                <a:latin typeface="Times" pitchFamily="2" charset="0"/>
              </a:rPr>
              <a:t> </a:t>
            </a:r>
            <a:r>
              <a:rPr lang="en-US" sz="1400" dirty="0" err="1">
                <a:solidFill>
                  <a:schemeClr val="tx1"/>
                </a:solidFill>
                <a:latin typeface="Times" pitchFamily="2" charset="0"/>
              </a:rPr>
              <a:t>instanțelor</a:t>
            </a:r>
            <a:r>
              <a:rPr lang="en-US" sz="1400" dirty="0">
                <a:solidFill>
                  <a:schemeClr val="tx1"/>
                </a:solidFill>
                <a:latin typeface="Times" pitchFamily="2" charset="0"/>
              </a:rPr>
              <a:t> </a:t>
            </a:r>
            <a:r>
              <a:rPr lang="en-US" sz="1400" dirty="0" err="1">
                <a:solidFill>
                  <a:schemeClr val="tx1"/>
                </a:solidFill>
                <a:latin typeface="Times" pitchFamily="2" charset="0"/>
              </a:rPr>
              <a:t>naționale</a:t>
            </a:r>
            <a:r>
              <a:rPr lang="en-US" sz="1400" dirty="0">
                <a:solidFill>
                  <a:schemeClr val="tx1"/>
                </a:solidFill>
                <a:latin typeface="Times" pitchFamily="2" charset="0"/>
              </a:rPr>
              <a:t> </a:t>
            </a:r>
            <a:r>
              <a:rPr lang="en-US" sz="1400" dirty="0" err="1">
                <a:solidFill>
                  <a:schemeClr val="tx1"/>
                </a:solidFill>
                <a:latin typeface="Times" pitchFamily="2" charset="0"/>
              </a:rPr>
              <a:t>în</a:t>
            </a:r>
            <a:r>
              <a:rPr lang="en-US" sz="1400" dirty="0">
                <a:solidFill>
                  <a:schemeClr val="tx1"/>
                </a:solidFill>
                <a:latin typeface="Times" pitchFamily="2" charset="0"/>
              </a:rPr>
              <a:t> </a:t>
            </a:r>
            <a:r>
              <a:rPr lang="en-US" sz="1400" dirty="0" err="1">
                <a:solidFill>
                  <a:schemeClr val="tx1"/>
                </a:solidFill>
                <a:latin typeface="Times" pitchFamily="2" charset="0"/>
              </a:rPr>
              <a:t>respingerea</a:t>
            </a:r>
            <a:r>
              <a:rPr lang="en-US" sz="1400" dirty="0">
                <a:solidFill>
                  <a:schemeClr val="tx1"/>
                </a:solidFill>
                <a:latin typeface="Times" pitchFamily="2" charset="0"/>
              </a:rPr>
              <a:t> </a:t>
            </a:r>
            <a:r>
              <a:rPr lang="en-US" sz="1400" dirty="0" err="1">
                <a:solidFill>
                  <a:schemeClr val="tx1"/>
                </a:solidFill>
                <a:latin typeface="Times" pitchFamily="2" charset="0"/>
              </a:rPr>
              <a:t>argumentului</a:t>
            </a:r>
            <a:r>
              <a:rPr lang="en-US" sz="1400" dirty="0">
                <a:solidFill>
                  <a:schemeClr val="tx1"/>
                </a:solidFill>
                <a:latin typeface="Times" pitchFamily="2" charset="0"/>
              </a:rPr>
              <a:t> </a:t>
            </a:r>
            <a:r>
              <a:rPr lang="en-US" sz="1400" dirty="0" err="1">
                <a:solidFill>
                  <a:schemeClr val="tx1"/>
                </a:solidFill>
                <a:latin typeface="Times" pitchFamily="2" charset="0"/>
              </a:rPr>
              <a:t>reclamantului</a:t>
            </a:r>
            <a:r>
              <a:rPr lang="en-US" sz="1400" dirty="0">
                <a:solidFill>
                  <a:schemeClr val="tx1"/>
                </a:solidFill>
                <a:latin typeface="Times" pitchFamily="2" charset="0"/>
              </a:rPr>
              <a:t> conform </a:t>
            </a:r>
            <a:r>
              <a:rPr lang="en-US" sz="1400" dirty="0" err="1">
                <a:solidFill>
                  <a:schemeClr val="tx1"/>
                </a:solidFill>
                <a:latin typeface="Times" pitchFamily="2" charset="0"/>
              </a:rPr>
              <a:t>căruia</a:t>
            </a:r>
            <a:r>
              <a:rPr lang="en-US" sz="1400" dirty="0">
                <a:solidFill>
                  <a:schemeClr val="tx1"/>
                </a:solidFill>
                <a:latin typeface="Times" pitchFamily="2" charset="0"/>
              </a:rPr>
              <a:t> </a:t>
            </a:r>
            <a:r>
              <a:rPr lang="en-US" sz="1400" dirty="0" err="1">
                <a:solidFill>
                  <a:schemeClr val="tx1"/>
                </a:solidFill>
                <a:latin typeface="Times" pitchFamily="2" charset="0"/>
              </a:rPr>
              <a:t>acesta</a:t>
            </a:r>
            <a:r>
              <a:rPr lang="en-US" sz="1400" dirty="0">
                <a:solidFill>
                  <a:schemeClr val="tx1"/>
                </a:solidFill>
                <a:latin typeface="Times" pitchFamily="2" charset="0"/>
              </a:rPr>
              <a:t> beneficia de </a:t>
            </a:r>
            <a:r>
              <a:rPr lang="en-US" sz="1400" dirty="0" err="1">
                <a:solidFill>
                  <a:schemeClr val="tx1"/>
                </a:solidFill>
                <a:latin typeface="Times" pitchFamily="2" charset="0"/>
              </a:rPr>
              <a:t>imunitate</a:t>
            </a:r>
            <a:r>
              <a:rPr lang="en-US" sz="1400" dirty="0">
                <a:solidFill>
                  <a:schemeClr val="tx1"/>
                </a:solidFill>
                <a:latin typeface="Times" pitchFamily="2" charset="0"/>
              </a:rPr>
              <a:t> de </a:t>
            </a:r>
            <a:r>
              <a:rPr lang="en-US" sz="1400" dirty="0" err="1">
                <a:solidFill>
                  <a:schemeClr val="tx1"/>
                </a:solidFill>
                <a:latin typeface="Times" pitchFamily="2" charset="0"/>
              </a:rPr>
              <a:t>jurisdicție</a:t>
            </a:r>
            <a:r>
              <a:rPr lang="en-US" sz="1400" dirty="0">
                <a:solidFill>
                  <a:schemeClr val="tx1"/>
                </a:solidFill>
                <a:latin typeface="Times" pitchFamily="2" charset="0"/>
              </a:rPr>
              <a:t> </a:t>
            </a:r>
            <a:r>
              <a:rPr lang="en-US" sz="1400" dirty="0" err="1">
                <a:solidFill>
                  <a:schemeClr val="tx1"/>
                </a:solidFill>
                <a:latin typeface="Times" pitchFamily="2" charset="0"/>
              </a:rPr>
              <a:t>penală</a:t>
            </a:r>
            <a:r>
              <a:rPr lang="en-US" sz="1400" dirty="0">
                <a:solidFill>
                  <a:schemeClr val="tx1"/>
                </a:solidFill>
                <a:latin typeface="Times" pitchFamily="2" charset="0"/>
              </a:rPr>
              <a:t> </a:t>
            </a:r>
            <a:r>
              <a:rPr lang="en-US" sz="1400" dirty="0" err="1">
                <a:solidFill>
                  <a:schemeClr val="tx1"/>
                </a:solidFill>
                <a:latin typeface="Times" pitchFamily="2" charset="0"/>
              </a:rPr>
              <a:t>în</a:t>
            </a:r>
            <a:r>
              <a:rPr lang="en-US" sz="1400" dirty="0">
                <a:solidFill>
                  <a:schemeClr val="tx1"/>
                </a:solidFill>
                <a:latin typeface="Times" pitchFamily="2" charset="0"/>
              </a:rPr>
              <a:t> </a:t>
            </a:r>
            <a:r>
              <a:rPr lang="en-US" sz="1400" dirty="0" err="1">
                <a:solidFill>
                  <a:schemeClr val="tx1"/>
                </a:solidFill>
                <a:latin typeface="Times" pitchFamily="2" charset="0"/>
              </a:rPr>
              <a:t>temeiul</a:t>
            </a:r>
            <a:r>
              <a:rPr lang="en-US" sz="1400" dirty="0">
                <a:solidFill>
                  <a:schemeClr val="tx1"/>
                </a:solidFill>
                <a:latin typeface="Times" pitchFamily="2" charset="0"/>
              </a:rPr>
              <a:t> </a:t>
            </a:r>
            <a:r>
              <a:rPr lang="en-US" sz="1400" dirty="0" err="1">
                <a:solidFill>
                  <a:schemeClr val="tx1"/>
                </a:solidFill>
                <a:latin typeface="Times" pitchFamily="2" charset="0"/>
              </a:rPr>
              <a:t>Convenției</a:t>
            </a:r>
            <a:r>
              <a:rPr lang="en-US" sz="1400" dirty="0">
                <a:solidFill>
                  <a:schemeClr val="tx1"/>
                </a:solidFill>
                <a:latin typeface="Times" pitchFamily="2" charset="0"/>
              </a:rPr>
              <a:t> de la </a:t>
            </a:r>
            <a:r>
              <a:rPr lang="en-US" sz="1400" dirty="0" err="1">
                <a:solidFill>
                  <a:schemeClr val="tx1"/>
                </a:solidFill>
                <a:latin typeface="Times" pitchFamily="2" charset="0"/>
              </a:rPr>
              <a:t>Viena</a:t>
            </a:r>
            <a:r>
              <a:rPr lang="en-US" sz="1400" dirty="0">
                <a:solidFill>
                  <a:schemeClr val="tx1"/>
                </a:solidFill>
                <a:latin typeface="Times" pitchFamily="2" charset="0"/>
              </a:rPr>
              <a:t> </a:t>
            </a:r>
            <a:r>
              <a:rPr lang="en-US" sz="1400" dirty="0" err="1">
                <a:solidFill>
                  <a:schemeClr val="tx1"/>
                </a:solidFill>
                <a:latin typeface="Times" pitchFamily="2" charset="0"/>
              </a:rPr>
              <a:t>privind</a:t>
            </a:r>
            <a:r>
              <a:rPr lang="en-US" sz="1400" dirty="0">
                <a:solidFill>
                  <a:schemeClr val="tx1"/>
                </a:solidFill>
                <a:latin typeface="Times" pitchFamily="2" charset="0"/>
              </a:rPr>
              <a:t> </a:t>
            </a:r>
            <a:r>
              <a:rPr lang="en-US" sz="1400" dirty="0" err="1">
                <a:solidFill>
                  <a:schemeClr val="tx1"/>
                </a:solidFill>
                <a:latin typeface="Times" pitchFamily="2" charset="0"/>
              </a:rPr>
              <a:t>relațiile</a:t>
            </a:r>
            <a:r>
              <a:rPr lang="en-US" sz="1400" dirty="0">
                <a:solidFill>
                  <a:schemeClr val="tx1"/>
                </a:solidFill>
                <a:latin typeface="Times" pitchFamily="2" charset="0"/>
              </a:rPr>
              <a:t> </a:t>
            </a:r>
            <a:r>
              <a:rPr lang="en-US" sz="1400" dirty="0" err="1">
                <a:solidFill>
                  <a:schemeClr val="tx1"/>
                </a:solidFill>
                <a:latin typeface="Times" pitchFamily="2" charset="0"/>
              </a:rPr>
              <a:t>diplomatice</a:t>
            </a:r>
            <a:r>
              <a:rPr lang="en-US" sz="1400" dirty="0">
                <a:solidFill>
                  <a:schemeClr val="tx1"/>
                </a:solidFill>
                <a:latin typeface="Times" pitchFamily="2" charset="0"/>
              </a:rPr>
              <a:t> din 1961 („</a:t>
            </a:r>
            <a:r>
              <a:rPr lang="en-US" sz="1400" dirty="0" err="1">
                <a:solidFill>
                  <a:schemeClr val="tx1"/>
                </a:solidFill>
                <a:latin typeface="Times" pitchFamily="2" charset="0"/>
              </a:rPr>
              <a:t>Convenția</a:t>
            </a:r>
            <a:r>
              <a:rPr lang="en-US" sz="1400" dirty="0">
                <a:solidFill>
                  <a:schemeClr val="tx1"/>
                </a:solidFill>
                <a:latin typeface="Times" pitchFamily="2" charset="0"/>
              </a:rPr>
              <a:t> de la </a:t>
            </a:r>
            <a:r>
              <a:rPr lang="en-US" sz="1400" dirty="0" err="1">
                <a:solidFill>
                  <a:schemeClr val="tx1"/>
                </a:solidFill>
                <a:latin typeface="Times" pitchFamily="2" charset="0"/>
              </a:rPr>
              <a:t>Viena</a:t>
            </a:r>
            <a:r>
              <a:rPr lang="en-US" sz="1400" dirty="0">
                <a:solidFill>
                  <a:schemeClr val="tx1"/>
                </a:solidFill>
                <a:latin typeface="Times" pitchFamily="2"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386785" y="135059"/>
            <a:ext cx="448743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Circumstanțe</a:t>
            </a:r>
            <a:r>
              <a:rPr lang="en" sz="2800" b="1" dirty="0">
                <a:latin typeface="Times" pitchFamily="2" charset="0"/>
              </a:rPr>
              <a:t> de </a:t>
            </a:r>
            <a:r>
              <a:rPr lang="en" sz="2800" b="1" dirty="0" err="1">
                <a:latin typeface="Times" pitchFamily="2" charset="0"/>
              </a:rPr>
              <a:t>Fapt</a:t>
            </a:r>
            <a:r>
              <a:rPr lang="en" sz="2800" b="1" dirty="0">
                <a:latin typeface="Times" pitchFamily="2" charset="0"/>
              </a:rPr>
              <a:t> </a:t>
            </a:r>
            <a:endParaRPr sz="2800" b="1" dirty="0">
              <a:latin typeface="Times" pitchFamily="2" charset="0"/>
            </a:endParaRPr>
          </a:p>
        </p:txBody>
      </p:sp>
      <p:sp>
        <p:nvSpPr>
          <p:cNvPr id="307" name="Google Shape;307;p45"/>
          <p:cNvSpPr txBox="1">
            <a:spLocks noGrp="1"/>
          </p:cNvSpPr>
          <p:nvPr>
            <p:ph type="subTitle" idx="2"/>
          </p:nvPr>
        </p:nvSpPr>
        <p:spPr>
          <a:xfrm>
            <a:off x="963032" y="840637"/>
            <a:ext cx="7336310" cy="3429146"/>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 typeface="Wingdings" pitchFamily="2" charset="2"/>
              <a:buChar char="Ø"/>
            </a:pPr>
            <a:r>
              <a:rPr lang="en-US" dirty="0" err="1">
                <a:latin typeface="Times" pitchFamily="2" charset="0"/>
              </a:rPr>
              <a:t>În</a:t>
            </a:r>
            <a:r>
              <a:rPr lang="en-US" dirty="0">
                <a:latin typeface="Times" pitchFamily="2" charset="0"/>
              </a:rPr>
              <a:t> </a:t>
            </a:r>
            <a:r>
              <a:rPr lang="en-US" dirty="0" err="1">
                <a:latin typeface="Times" pitchFamily="2" charset="0"/>
              </a:rPr>
              <a:t>această</a:t>
            </a:r>
            <a:r>
              <a:rPr lang="en-US" dirty="0">
                <a:latin typeface="Times" pitchFamily="2" charset="0"/>
              </a:rPr>
              <a:t> </a:t>
            </a:r>
            <a:r>
              <a:rPr lang="en-US" dirty="0" err="1">
                <a:latin typeface="Times" pitchFamily="2" charset="0"/>
              </a:rPr>
              <a:t>speță</a:t>
            </a:r>
            <a:r>
              <a:rPr lang="en-US" dirty="0">
                <a:latin typeface="Times" pitchFamily="2" charset="0"/>
              </a:rPr>
              <a:t>, </a:t>
            </a:r>
            <a:r>
              <a:rPr lang="en-US" dirty="0" err="1">
                <a:latin typeface="Times" pitchFamily="2" charset="0"/>
              </a:rPr>
              <a:t>reclamantul</a:t>
            </a:r>
            <a:r>
              <a:rPr lang="en-US" dirty="0">
                <a:latin typeface="Times" pitchFamily="2" charset="0"/>
              </a:rPr>
              <a:t>, </a:t>
            </a:r>
            <a:r>
              <a:rPr lang="en-US" dirty="0" err="1">
                <a:latin typeface="Times" pitchFamily="2" charset="0"/>
              </a:rPr>
              <a:t>născut</a:t>
            </a:r>
            <a:r>
              <a:rPr lang="en-US" dirty="0">
                <a:latin typeface="Times" pitchFamily="2" charset="0"/>
              </a:rPr>
              <a:t> </a:t>
            </a:r>
            <a:r>
              <a:rPr lang="en-US" dirty="0" err="1">
                <a:latin typeface="Times" pitchFamily="2" charset="0"/>
              </a:rPr>
              <a:t>în</a:t>
            </a:r>
            <a:r>
              <a:rPr lang="en-US" dirty="0">
                <a:latin typeface="Times" pitchFamily="2" charset="0"/>
              </a:rPr>
              <a:t> 1965 </a:t>
            </a:r>
            <a:r>
              <a:rPr lang="en-US" dirty="0" err="1">
                <a:latin typeface="Times" pitchFamily="2" charset="0"/>
              </a:rPr>
              <a:t>și</a:t>
            </a:r>
            <a:r>
              <a:rPr lang="en-US" dirty="0">
                <a:latin typeface="Times" pitchFamily="2" charset="0"/>
              </a:rPr>
              <a:t> </a:t>
            </a:r>
            <a:r>
              <a:rPr lang="en-US" dirty="0" err="1">
                <a:latin typeface="Times" pitchFamily="2" charset="0"/>
              </a:rPr>
              <a:t>locuind</a:t>
            </a:r>
            <a:r>
              <a:rPr lang="en-US" dirty="0">
                <a:latin typeface="Times" pitchFamily="2" charset="0"/>
              </a:rPr>
              <a:t> </a:t>
            </a:r>
            <a:r>
              <a:rPr lang="en-US" dirty="0" err="1">
                <a:latin typeface="Times" pitchFamily="2" charset="0"/>
              </a:rPr>
              <a:t>în</a:t>
            </a:r>
            <a:r>
              <a:rPr lang="en-US" dirty="0">
                <a:latin typeface="Times" pitchFamily="2" charset="0"/>
              </a:rPr>
              <a:t> Sofia, a </a:t>
            </a:r>
            <a:r>
              <a:rPr lang="en-US" dirty="0" err="1">
                <a:latin typeface="Times" pitchFamily="2" charset="0"/>
              </a:rPr>
              <a:t>lucrat</a:t>
            </a:r>
            <a:r>
              <a:rPr lang="en-US" dirty="0">
                <a:latin typeface="Times" pitchFamily="2" charset="0"/>
              </a:rPr>
              <a:t> </a:t>
            </a:r>
            <a:r>
              <a:rPr lang="en-US" dirty="0" err="1">
                <a:latin typeface="Times" pitchFamily="2" charset="0"/>
              </a:rPr>
              <a:t>între</a:t>
            </a:r>
            <a:r>
              <a:rPr lang="en-US" dirty="0">
                <a:latin typeface="Times" pitchFamily="2" charset="0"/>
              </a:rPr>
              <a:t> 2004 </a:t>
            </a:r>
            <a:r>
              <a:rPr lang="en-US" dirty="0" err="1">
                <a:latin typeface="Times" pitchFamily="2" charset="0"/>
              </a:rPr>
              <a:t>și</a:t>
            </a:r>
            <a:r>
              <a:rPr lang="en-US" dirty="0">
                <a:latin typeface="Times" pitchFamily="2" charset="0"/>
              </a:rPr>
              <a:t> 2009 ca director </a:t>
            </a:r>
            <a:r>
              <a:rPr lang="en-US" dirty="0" err="1">
                <a:latin typeface="Times" pitchFamily="2" charset="0"/>
              </a:rPr>
              <a:t>financiar</a:t>
            </a:r>
            <a:r>
              <a:rPr lang="en-US" dirty="0">
                <a:latin typeface="Times" pitchFamily="2" charset="0"/>
              </a:rPr>
              <a:t> al </a:t>
            </a:r>
            <a:r>
              <a:rPr lang="en-US" dirty="0" err="1">
                <a:latin typeface="Times" pitchFamily="2" charset="0"/>
              </a:rPr>
              <a:t>unei</a:t>
            </a:r>
            <a:r>
              <a:rPr lang="en-US" dirty="0">
                <a:latin typeface="Times" pitchFamily="2" charset="0"/>
              </a:rPr>
              <a:t> </a:t>
            </a:r>
            <a:r>
              <a:rPr lang="en-US" dirty="0" err="1">
                <a:latin typeface="Times" pitchFamily="2" charset="0"/>
              </a:rPr>
              <a:t>companii</a:t>
            </a:r>
            <a:r>
              <a:rPr lang="en-US" dirty="0">
                <a:latin typeface="Times" pitchFamily="2" charset="0"/>
              </a:rPr>
              <a:t> de </a:t>
            </a:r>
            <a:r>
              <a:rPr lang="en-US" dirty="0" err="1">
                <a:latin typeface="Times" pitchFamily="2" charset="0"/>
              </a:rPr>
              <a:t>telecomunicații</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statul</a:t>
            </a:r>
            <a:r>
              <a:rPr lang="en-US" dirty="0">
                <a:latin typeface="Times" pitchFamily="2" charset="0"/>
              </a:rPr>
              <a:t> </a:t>
            </a:r>
            <a:r>
              <a:rPr lang="en-US" dirty="0" err="1">
                <a:latin typeface="Times" pitchFamily="2" charset="0"/>
              </a:rPr>
              <a:t>pârât</a:t>
            </a:r>
            <a:r>
              <a:rPr lang="en-US" dirty="0">
                <a:latin typeface="Times" pitchFamily="2" charset="0"/>
              </a:rPr>
              <a:t>, </a:t>
            </a:r>
            <a:r>
              <a:rPr lang="en-US" dirty="0" err="1">
                <a:latin typeface="Times" pitchFamily="2" charset="0"/>
              </a:rPr>
              <a:t>iar</a:t>
            </a:r>
            <a:r>
              <a:rPr lang="en-US" dirty="0">
                <a:latin typeface="Times" pitchFamily="2" charset="0"/>
              </a:rPr>
              <a:t> </a:t>
            </a:r>
            <a:r>
              <a:rPr lang="en-US" dirty="0" err="1">
                <a:latin typeface="Times" pitchFamily="2" charset="0"/>
              </a:rPr>
              <a:t>soția</a:t>
            </a:r>
            <a:r>
              <a:rPr lang="en-US" dirty="0">
                <a:latin typeface="Times" pitchFamily="2" charset="0"/>
              </a:rPr>
              <a:t> </a:t>
            </a:r>
            <a:r>
              <a:rPr lang="en-US" dirty="0" err="1">
                <a:latin typeface="Times" pitchFamily="2" charset="0"/>
              </a:rPr>
              <a:t>sa</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angajată</a:t>
            </a:r>
            <a:r>
              <a:rPr lang="en-US" dirty="0">
                <a:latin typeface="Times" pitchFamily="2" charset="0"/>
              </a:rPr>
              <a:t> la </a:t>
            </a:r>
            <a:r>
              <a:rPr lang="en-US" dirty="0" err="1">
                <a:latin typeface="Times" pitchFamily="2" charset="0"/>
              </a:rPr>
              <a:t>Centrul</a:t>
            </a:r>
            <a:r>
              <a:rPr lang="en-US" dirty="0">
                <a:latin typeface="Times" pitchFamily="2" charset="0"/>
              </a:rPr>
              <a:t> Cultural </a:t>
            </a:r>
            <a:r>
              <a:rPr lang="en-US" dirty="0" err="1">
                <a:latin typeface="Times" pitchFamily="2" charset="0"/>
              </a:rPr>
              <a:t>și</a:t>
            </a:r>
            <a:r>
              <a:rPr lang="en-US" dirty="0">
                <a:latin typeface="Times" pitchFamily="2" charset="0"/>
              </a:rPr>
              <a:t> de </a:t>
            </a:r>
            <a:r>
              <a:rPr lang="en-US" dirty="0" err="1">
                <a:latin typeface="Times" pitchFamily="2" charset="0"/>
              </a:rPr>
              <a:t>Informații</a:t>
            </a:r>
            <a:r>
              <a:rPr lang="en-US" dirty="0">
                <a:latin typeface="Times" pitchFamily="2" charset="0"/>
              </a:rPr>
              <a:t> Bulgar, </a:t>
            </a:r>
            <a:r>
              <a:rPr lang="en-US" dirty="0" err="1">
                <a:latin typeface="Times" pitchFamily="2" charset="0"/>
              </a:rPr>
              <a:t>asociat</a:t>
            </a:r>
            <a:r>
              <a:rPr lang="en-US" dirty="0">
                <a:latin typeface="Times" pitchFamily="2" charset="0"/>
              </a:rPr>
              <a:t> </a:t>
            </a:r>
            <a:r>
              <a:rPr lang="en-US" dirty="0" err="1">
                <a:latin typeface="Times" pitchFamily="2" charset="0"/>
              </a:rPr>
              <a:t>ambasadei</a:t>
            </a:r>
            <a:r>
              <a:rPr lang="en-US" dirty="0">
                <a:latin typeface="Times" pitchFamily="2" charset="0"/>
              </a:rPr>
              <a:t> </a:t>
            </a:r>
            <a:r>
              <a:rPr lang="en-US" dirty="0" err="1">
                <a:latin typeface="Times" pitchFamily="2" charset="0"/>
              </a:rPr>
              <a:t>bulgare</a:t>
            </a:r>
            <a:r>
              <a:rPr lang="en-US" dirty="0">
                <a:latin typeface="Times" pitchFamily="2" charset="0"/>
              </a:rPr>
              <a:t> din </a:t>
            </a:r>
            <a:r>
              <a:rPr lang="en-US" dirty="0" err="1">
                <a:latin typeface="Times" pitchFamily="2" charset="0"/>
              </a:rPr>
              <a:t>acel</a:t>
            </a:r>
            <a:r>
              <a:rPr lang="en-US" dirty="0">
                <a:latin typeface="Times" pitchFamily="2" charset="0"/>
              </a:rPr>
              <a:t> stat.</a:t>
            </a:r>
          </a:p>
          <a:p>
            <a:pPr marL="285750" lvl="0" indent="-285750" algn="just" rtl="0">
              <a:spcBef>
                <a:spcPts val="0"/>
              </a:spcBef>
              <a:spcAft>
                <a:spcPts val="0"/>
              </a:spcAft>
              <a:buFont typeface="Wingdings" pitchFamily="2" charset="2"/>
              <a:buChar char="Ø"/>
            </a:pPr>
            <a:endParaRPr lang="en-US" dirty="0">
              <a:latin typeface="Times" pitchFamily="2" charset="0"/>
            </a:endParaRPr>
          </a:p>
          <a:p>
            <a:pPr marL="285750" lvl="0" indent="-285750" algn="just" rtl="0">
              <a:spcBef>
                <a:spcPts val="0"/>
              </a:spcBef>
              <a:spcAft>
                <a:spcPts val="0"/>
              </a:spcAft>
              <a:buFont typeface="Wingdings" pitchFamily="2" charset="2"/>
              <a:buChar char="Ø"/>
            </a:pPr>
            <a:r>
              <a:rPr lang="en-US" dirty="0" err="1">
                <a:latin typeface="Times" pitchFamily="2" charset="0"/>
              </a:rPr>
              <a:t>În</a:t>
            </a:r>
            <a:r>
              <a:rPr lang="en-US" dirty="0">
                <a:latin typeface="Times" pitchFamily="2" charset="0"/>
              </a:rPr>
              <a:t> 2012, o </a:t>
            </a:r>
            <a:r>
              <a:rPr lang="en-US" dirty="0" err="1">
                <a:latin typeface="Times" pitchFamily="2" charset="0"/>
              </a:rPr>
              <a:t>instanță</a:t>
            </a:r>
            <a:r>
              <a:rPr lang="en-US" dirty="0">
                <a:latin typeface="Times" pitchFamily="2" charset="0"/>
              </a:rPr>
              <a:t> de </a:t>
            </a:r>
            <a:r>
              <a:rPr lang="en-US" dirty="0" err="1">
                <a:latin typeface="Times" pitchFamily="2" charset="0"/>
              </a:rPr>
              <a:t>instrucție</a:t>
            </a:r>
            <a:r>
              <a:rPr lang="en-US" dirty="0">
                <a:latin typeface="Times" pitchFamily="2" charset="0"/>
              </a:rPr>
              <a:t> a </a:t>
            </a:r>
            <a:r>
              <a:rPr lang="en-US" dirty="0" err="1">
                <a:latin typeface="Times" pitchFamily="2" charset="0"/>
              </a:rPr>
              <a:t>inițiat</a:t>
            </a:r>
            <a:r>
              <a:rPr lang="en-US" dirty="0">
                <a:latin typeface="Times" pitchFamily="2" charset="0"/>
              </a:rPr>
              <a:t> o </a:t>
            </a:r>
            <a:r>
              <a:rPr lang="en-US" dirty="0" err="1">
                <a:latin typeface="Times" pitchFamily="2" charset="0"/>
              </a:rPr>
              <a:t>investigație</a:t>
            </a:r>
            <a:r>
              <a:rPr lang="en-US" dirty="0">
                <a:latin typeface="Times" pitchFamily="2" charset="0"/>
              </a:rPr>
              <a:t> </a:t>
            </a:r>
            <a:r>
              <a:rPr lang="en-US" dirty="0" err="1">
                <a:latin typeface="Times" pitchFamily="2" charset="0"/>
              </a:rPr>
              <a:t>împotriva</a:t>
            </a:r>
            <a:r>
              <a:rPr lang="en-US" dirty="0">
                <a:latin typeface="Times" pitchFamily="2" charset="0"/>
              </a:rPr>
              <a:t> </a:t>
            </a:r>
            <a:r>
              <a:rPr lang="en-US" dirty="0" err="1">
                <a:latin typeface="Times" pitchFamily="2" charset="0"/>
              </a:rPr>
              <a:t>sa</a:t>
            </a:r>
            <a:r>
              <a:rPr lang="en-US" dirty="0">
                <a:latin typeface="Times" pitchFamily="2" charset="0"/>
              </a:rPr>
              <a:t> </a:t>
            </a:r>
            <a:r>
              <a:rPr lang="en-US" dirty="0" err="1">
                <a:latin typeface="Times" pitchFamily="2" charset="0"/>
              </a:rPr>
              <a:t>pentru</a:t>
            </a:r>
            <a:r>
              <a:rPr lang="en-US" dirty="0">
                <a:latin typeface="Times" pitchFamily="2" charset="0"/>
              </a:rPr>
              <a:t> </a:t>
            </a:r>
            <a:r>
              <a:rPr lang="en-US" dirty="0" err="1">
                <a:latin typeface="Times" pitchFamily="2" charset="0"/>
              </a:rPr>
              <a:t>abuz</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serviciu</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evaziune</a:t>
            </a:r>
            <a:r>
              <a:rPr lang="en-US" dirty="0">
                <a:latin typeface="Times" pitchFamily="2" charset="0"/>
              </a:rPr>
              <a:t> </a:t>
            </a:r>
            <a:r>
              <a:rPr lang="en-US" dirty="0" err="1">
                <a:latin typeface="Times" pitchFamily="2" charset="0"/>
              </a:rPr>
              <a:t>fiscală</a:t>
            </a:r>
            <a:r>
              <a:rPr lang="en-US" dirty="0">
                <a:latin typeface="Times" pitchFamily="2" charset="0"/>
              </a:rPr>
              <a:t>, </a:t>
            </a:r>
            <a:r>
              <a:rPr lang="en-US" dirty="0" err="1">
                <a:latin typeface="Times" pitchFamily="2" charset="0"/>
              </a:rPr>
              <a:t>infracțiuni</a:t>
            </a:r>
            <a:r>
              <a:rPr lang="en-US" dirty="0">
                <a:latin typeface="Times" pitchFamily="2" charset="0"/>
              </a:rPr>
              <a:t> pe care </a:t>
            </a:r>
            <a:r>
              <a:rPr lang="en-US" dirty="0" err="1">
                <a:latin typeface="Times" pitchFamily="2" charset="0"/>
              </a:rPr>
              <a:t>reclamantul</a:t>
            </a:r>
            <a:r>
              <a:rPr lang="en-US" dirty="0">
                <a:latin typeface="Times" pitchFamily="2" charset="0"/>
              </a:rPr>
              <a:t> le-</a:t>
            </a:r>
            <a:r>
              <a:rPr lang="en-US" dirty="0" err="1">
                <a:latin typeface="Times" pitchFamily="2" charset="0"/>
              </a:rPr>
              <a:t>ar</a:t>
            </a:r>
            <a:r>
              <a:rPr lang="en-US" dirty="0">
                <a:latin typeface="Times" pitchFamily="2" charset="0"/>
              </a:rPr>
              <a:t> fi </a:t>
            </a:r>
            <a:r>
              <a:rPr lang="en-US" dirty="0" err="1">
                <a:latin typeface="Times" pitchFamily="2" charset="0"/>
              </a:rPr>
              <a:t>comis</a:t>
            </a:r>
            <a:r>
              <a:rPr lang="en-US" dirty="0">
                <a:latin typeface="Times" pitchFamily="2" charset="0"/>
              </a:rPr>
              <a:t> </a:t>
            </a:r>
            <a:r>
              <a:rPr lang="en-US" dirty="0" err="1">
                <a:latin typeface="Times" pitchFamily="2" charset="0"/>
              </a:rPr>
              <a:t>în</a:t>
            </a:r>
            <a:r>
              <a:rPr lang="en-US" dirty="0">
                <a:latin typeface="Times" pitchFamily="2" charset="0"/>
              </a:rPr>
              <a:t> 2008, </a:t>
            </a:r>
            <a:r>
              <a:rPr lang="en-US" dirty="0" err="1">
                <a:latin typeface="Times" pitchFamily="2" charset="0"/>
              </a:rPr>
              <a:t>și</a:t>
            </a:r>
            <a:r>
              <a:rPr lang="en-US" dirty="0">
                <a:latin typeface="Times" pitchFamily="2" charset="0"/>
              </a:rPr>
              <a:t> ulterior a </a:t>
            </a:r>
            <a:r>
              <a:rPr lang="en-US" dirty="0" err="1">
                <a:latin typeface="Times" pitchFamily="2" charset="0"/>
              </a:rPr>
              <a:t>fost</a:t>
            </a:r>
            <a:r>
              <a:rPr lang="en-US" dirty="0">
                <a:latin typeface="Times" pitchFamily="2" charset="0"/>
              </a:rPr>
              <a:t> pus sub </a:t>
            </a:r>
            <a:r>
              <a:rPr lang="en-US" dirty="0" err="1">
                <a:latin typeface="Times" pitchFamily="2" charset="0"/>
              </a:rPr>
              <a:t>acuzare</a:t>
            </a:r>
            <a:r>
              <a:rPr lang="en-US" dirty="0">
                <a:latin typeface="Times" pitchFamily="2" charset="0"/>
              </a:rPr>
              <a:t>. </a:t>
            </a:r>
            <a:r>
              <a:rPr lang="en-US" dirty="0" err="1">
                <a:latin typeface="Times" pitchFamily="2" charset="0"/>
              </a:rPr>
              <a:t>Reclamantul</a:t>
            </a:r>
            <a:r>
              <a:rPr lang="en-US" dirty="0">
                <a:latin typeface="Times" pitchFamily="2" charset="0"/>
              </a:rPr>
              <a:t> a </a:t>
            </a:r>
            <a:r>
              <a:rPr lang="en-US" dirty="0" err="1">
                <a:latin typeface="Times" pitchFamily="2" charset="0"/>
              </a:rPr>
              <a:t>invocat</a:t>
            </a:r>
            <a:r>
              <a:rPr lang="en-US" dirty="0">
                <a:latin typeface="Times" pitchFamily="2" charset="0"/>
              </a:rPr>
              <a:t> </a:t>
            </a:r>
            <a:r>
              <a:rPr lang="en-US" dirty="0" err="1">
                <a:latin typeface="Times" pitchFamily="2" charset="0"/>
              </a:rPr>
              <a:t>imunitatea</a:t>
            </a:r>
            <a:r>
              <a:rPr lang="en-US" dirty="0">
                <a:latin typeface="Times" pitchFamily="2" charset="0"/>
              </a:rPr>
              <a:t> </a:t>
            </a:r>
            <a:r>
              <a:rPr lang="en-US" dirty="0" err="1">
                <a:latin typeface="Times" pitchFamily="2" charset="0"/>
              </a:rPr>
              <a:t>sa</a:t>
            </a:r>
            <a:r>
              <a:rPr lang="en-US" dirty="0">
                <a:latin typeface="Times" pitchFamily="2" charset="0"/>
              </a:rPr>
              <a:t> de </a:t>
            </a:r>
            <a:r>
              <a:rPr lang="en-US" dirty="0" err="1">
                <a:latin typeface="Times" pitchFamily="2" charset="0"/>
              </a:rPr>
              <a:t>jurisdicție</a:t>
            </a:r>
            <a:r>
              <a:rPr lang="en-US" dirty="0">
                <a:latin typeface="Times" pitchFamily="2" charset="0"/>
              </a:rPr>
              <a:t> </a:t>
            </a:r>
            <a:r>
              <a:rPr lang="en-US" dirty="0" err="1">
                <a:latin typeface="Times" pitchFamily="2" charset="0"/>
              </a:rPr>
              <a:t>penală</a:t>
            </a:r>
            <a:r>
              <a:rPr lang="en-US" dirty="0">
                <a:latin typeface="Times" pitchFamily="2" charset="0"/>
              </a:rPr>
              <a:t>, </a:t>
            </a:r>
            <a:r>
              <a:rPr lang="en-US" dirty="0" err="1">
                <a:latin typeface="Times" pitchFamily="2" charset="0"/>
              </a:rPr>
              <a:t>deținând</a:t>
            </a:r>
            <a:r>
              <a:rPr lang="en-US" dirty="0">
                <a:latin typeface="Times" pitchFamily="2" charset="0"/>
              </a:rPr>
              <a:t> o </a:t>
            </a:r>
            <a:r>
              <a:rPr lang="en-US" dirty="0" err="1">
                <a:latin typeface="Times" pitchFamily="2" charset="0"/>
              </a:rPr>
              <a:t>legitimație</a:t>
            </a:r>
            <a:r>
              <a:rPr lang="en-US" dirty="0">
                <a:latin typeface="Times" pitchFamily="2" charset="0"/>
              </a:rPr>
              <a:t> </a:t>
            </a:r>
            <a:r>
              <a:rPr lang="en-US" dirty="0" err="1">
                <a:latin typeface="Times" pitchFamily="2" charset="0"/>
              </a:rPr>
              <a:t>specială</a:t>
            </a:r>
            <a:r>
              <a:rPr lang="en-US" dirty="0">
                <a:latin typeface="Times" pitchFamily="2" charset="0"/>
              </a:rPr>
              <a:t> </a:t>
            </a:r>
            <a:r>
              <a:rPr lang="en-US" dirty="0" err="1">
                <a:latin typeface="Times" pitchFamily="2" charset="0"/>
              </a:rPr>
              <a:t>emisă</a:t>
            </a:r>
            <a:r>
              <a:rPr lang="en-US" dirty="0">
                <a:latin typeface="Times" pitchFamily="2" charset="0"/>
              </a:rPr>
              <a:t> de </a:t>
            </a:r>
            <a:r>
              <a:rPr lang="en-US" dirty="0" err="1">
                <a:latin typeface="Times" pitchFamily="2" charset="0"/>
              </a:rPr>
              <a:t>Ministerul</a:t>
            </a:r>
            <a:r>
              <a:rPr lang="en-US" dirty="0">
                <a:latin typeface="Times" pitchFamily="2" charset="0"/>
              </a:rPr>
              <a:t> </a:t>
            </a:r>
            <a:r>
              <a:rPr lang="en-US" dirty="0" err="1">
                <a:latin typeface="Times" pitchFamily="2" charset="0"/>
              </a:rPr>
              <a:t>Afacerilor</a:t>
            </a:r>
            <a:r>
              <a:rPr lang="en-US" dirty="0">
                <a:latin typeface="Times" pitchFamily="2" charset="0"/>
              </a:rPr>
              <a:t> </a:t>
            </a:r>
            <a:r>
              <a:rPr lang="en-US" dirty="0" err="1">
                <a:latin typeface="Times" pitchFamily="2" charset="0"/>
              </a:rPr>
              <a:t>Externe</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calitate</a:t>
            </a:r>
            <a:r>
              <a:rPr lang="en-US" dirty="0">
                <a:latin typeface="Times" pitchFamily="2" charset="0"/>
              </a:rPr>
              <a:t> de </a:t>
            </a:r>
            <a:r>
              <a:rPr lang="en-US" dirty="0" err="1">
                <a:latin typeface="Times" pitchFamily="2" charset="0"/>
              </a:rPr>
              <a:t>soț</a:t>
            </a:r>
            <a:r>
              <a:rPr lang="en-US" dirty="0">
                <a:latin typeface="Times" pitchFamily="2" charset="0"/>
              </a:rPr>
              <a:t> al </a:t>
            </a:r>
            <a:r>
              <a:rPr lang="en-US" dirty="0" err="1">
                <a:latin typeface="Times" pitchFamily="2" charset="0"/>
              </a:rPr>
              <a:t>unei</a:t>
            </a:r>
            <a:r>
              <a:rPr lang="en-US" dirty="0">
                <a:latin typeface="Times" pitchFamily="2" charset="0"/>
              </a:rPr>
              <a:t> </a:t>
            </a:r>
            <a:r>
              <a:rPr lang="en-US" dirty="0" err="1">
                <a:latin typeface="Times" pitchFamily="2" charset="0"/>
              </a:rPr>
              <a:t>angajate</a:t>
            </a:r>
            <a:r>
              <a:rPr lang="en-US" dirty="0">
                <a:latin typeface="Times" pitchFamily="2" charset="0"/>
              </a:rPr>
              <a:t> </a:t>
            </a:r>
            <a:r>
              <a:rPr lang="en-US" dirty="0" err="1">
                <a:latin typeface="Times" pitchFamily="2" charset="0"/>
              </a:rPr>
              <a:t>oficiale</a:t>
            </a:r>
            <a:r>
              <a:rPr lang="en-US" dirty="0">
                <a:latin typeface="Times" pitchFamily="2" charset="0"/>
              </a:rPr>
              <a:t> a </a:t>
            </a:r>
            <a:r>
              <a:rPr lang="en-US" dirty="0" err="1">
                <a:latin typeface="Times" pitchFamily="2" charset="0"/>
              </a:rPr>
              <a:t>ambasadei</a:t>
            </a:r>
            <a:r>
              <a:rPr lang="en-US" dirty="0">
                <a:latin typeface="Times" pitchFamily="2" charset="0"/>
              </a:rPr>
              <a:t>. Cu </a:t>
            </a:r>
            <a:r>
              <a:rPr lang="en-US" dirty="0" err="1">
                <a:latin typeface="Times" pitchFamily="2" charset="0"/>
              </a:rPr>
              <a:t>toate</a:t>
            </a:r>
            <a:r>
              <a:rPr lang="en-US" dirty="0">
                <a:latin typeface="Times" pitchFamily="2" charset="0"/>
              </a:rPr>
              <a:t> </a:t>
            </a:r>
            <a:r>
              <a:rPr lang="en-US" dirty="0" err="1">
                <a:latin typeface="Times" pitchFamily="2" charset="0"/>
              </a:rPr>
              <a:t>acestea</a:t>
            </a:r>
            <a:r>
              <a:rPr lang="en-US" dirty="0">
                <a:latin typeface="Times" pitchFamily="2" charset="0"/>
              </a:rPr>
              <a:t>, </a:t>
            </a:r>
            <a:r>
              <a:rPr lang="en-US" dirty="0" err="1">
                <a:latin typeface="Times" pitchFamily="2" charset="0"/>
              </a:rPr>
              <a:t>instanțele</a:t>
            </a:r>
            <a:r>
              <a:rPr lang="en-US" dirty="0">
                <a:latin typeface="Times" pitchFamily="2" charset="0"/>
              </a:rPr>
              <a:t> </a:t>
            </a:r>
            <a:r>
              <a:rPr lang="en-US" dirty="0" err="1">
                <a:latin typeface="Times" pitchFamily="2" charset="0"/>
              </a:rPr>
              <a:t>naționale</a:t>
            </a:r>
            <a:r>
              <a:rPr lang="en-US" dirty="0">
                <a:latin typeface="Times" pitchFamily="2" charset="0"/>
              </a:rPr>
              <a:t> au </a:t>
            </a:r>
            <a:r>
              <a:rPr lang="en-US" dirty="0" err="1">
                <a:latin typeface="Times" pitchFamily="2" charset="0"/>
              </a:rPr>
              <a:t>concluzionat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imunitatea</a:t>
            </a:r>
            <a:r>
              <a:rPr lang="en-US" dirty="0">
                <a:latin typeface="Times" pitchFamily="2" charset="0"/>
              </a:rPr>
              <a:t> nu se </a:t>
            </a:r>
            <a:r>
              <a:rPr lang="en-US" dirty="0" err="1">
                <a:latin typeface="Times" pitchFamily="2" charset="0"/>
              </a:rPr>
              <a:t>aplica</a:t>
            </a:r>
            <a:r>
              <a:rPr lang="en-US" dirty="0">
                <a:latin typeface="Times" pitchFamily="2" charset="0"/>
              </a:rPr>
              <a:t>, </a:t>
            </a:r>
            <a:r>
              <a:rPr lang="en-US" dirty="0" err="1">
                <a:latin typeface="Times" pitchFamily="2" charset="0"/>
              </a:rPr>
              <a:t>întrucât</a:t>
            </a:r>
            <a:r>
              <a:rPr lang="en-US" dirty="0">
                <a:latin typeface="Times" pitchFamily="2" charset="0"/>
              </a:rPr>
              <a:t> </a:t>
            </a:r>
            <a:r>
              <a:rPr lang="en-US" dirty="0" err="1">
                <a:latin typeface="Times" pitchFamily="2" charset="0"/>
              </a:rPr>
              <a:t>faptele</a:t>
            </a:r>
            <a:r>
              <a:rPr lang="en-US" dirty="0">
                <a:latin typeface="Times" pitchFamily="2" charset="0"/>
              </a:rPr>
              <a:t> </a:t>
            </a:r>
            <a:r>
              <a:rPr lang="en-US" dirty="0" err="1">
                <a:latin typeface="Times" pitchFamily="2" charset="0"/>
              </a:rPr>
              <a:t>imputate</a:t>
            </a:r>
            <a:r>
              <a:rPr lang="en-US" dirty="0">
                <a:latin typeface="Times" pitchFamily="2" charset="0"/>
              </a:rPr>
              <a:t> nu </a:t>
            </a:r>
            <a:r>
              <a:rPr lang="en-US" dirty="0" err="1">
                <a:latin typeface="Times" pitchFamily="2" charset="0"/>
              </a:rPr>
              <a:t>erau</a:t>
            </a:r>
            <a:r>
              <a:rPr lang="en-US" dirty="0">
                <a:latin typeface="Times" pitchFamily="2" charset="0"/>
              </a:rPr>
              <a:t> legate de </a:t>
            </a:r>
            <a:r>
              <a:rPr lang="en-US" dirty="0" err="1">
                <a:latin typeface="Times" pitchFamily="2" charset="0"/>
              </a:rPr>
              <a:t>funcțiile</a:t>
            </a:r>
            <a:r>
              <a:rPr lang="en-US" dirty="0">
                <a:latin typeface="Times" pitchFamily="2" charset="0"/>
              </a:rPr>
              <a:t> </a:t>
            </a:r>
            <a:r>
              <a:rPr lang="en-US" dirty="0" err="1">
                <a:latin typeface="Times" pitchFamily="2" charset="0"/>
              </a:rPr>
              <a:t>oficiale</a:t>
            </a:r>
            <a:r>
              <a:rPr lang="en-US" dirty="0">
                <a:latin typeface="Times" pitchFamily="2" charset="0"/>
              </a:rPr>
              <a:t> ale </a:t>
            </a:r>
            <a:r>
              <a:rPr lang="en-US" dirty="0" err="1">
                <a:latin typeface="Times" pitchFamily="2" charset="0"/>
              </a:rPr>
              <a:t>reclamantului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acesta</a:t>
            </a:r>
            <a:r>
              <a:rPr lang="en-US" dirty="0">
                <a:latin typeface="Times" pitchFamily="2" charset="0"/>
              </a:rPr>
              <a:t> nu </a:t>
            </a:r>
            <a:r>
              <a:rPr lang="en-US" dirty="0" err="1">
                <a:latin typeface="Times" pitchFamily="2" charset="0"/>
              </a:rPr>
              <a:t>și</a:t>
            </a:r>
            <a:r>
              <a:rPr lang="en-US" dirty="0">
                <a:latin typeface="Times" pitchFamily="2" charset="0"/>
              </a:rPr>
              <a:t>-a </a:t>
            </a:r>
            <a:r>
              <a:rPr lang="en-US" dirty="0" err="1">
                <a:latin typeface="Times" pitchFamily="2" charset="0"/>
              </a:rPr>
              <a:t>dezvăluit</a:t>
            </a:r>
            <a:r>
              <a:rPr lang="en-US" dirty="0">
                <a:latin typeface="Times" pitchFamily="2" charset="0"/>
              </a:rPr>
              <a:t> </a:t>
            </a:r>
            <a:r>
              <a:rPr lang="en-US" dirty="0" err="1">
                <a:latin typeface="Times" pitchFamily="2" charset="0"/>
              </a:rPr>
              <a:t>statutul</a:t>
            </a:r>
            <a:r>
              <a:rPr lang="en-US" dirty="0">
                <a:latin typeface="Times" pitchFamily="2" charset="0"/>
              </a:rPr>
              <a:t> de </a:t>
            </a:r>
            <a:r>
              <a:rPr lang="en-US" dirty="0" err="1">
                <a:latin typeface="Times" pitchFamily="2" charset="0"/>
              </a:rPr>
              <a:t>angajat</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sectorul</a:t>
            </a:r>
            <a:r>
              <a:rPr lang="en-US" dirty="0">
                <a:latin typeface="Times" pitchFamily="2" charset="0"/>
              </a:rPr>
              <a:t> </a:t>
            </a:r>
            <a:r>
              <a:rPr lang="en-US" dirty="0" err="1">
                <a:latin typeface="Times" pitchFamily="2" charset="0"/>
              </a:rPr>
              <a:t>privat</a:t>
            </a:r>
            <a:r>
              <a:rPr lang="en-US" dirty="0">
                <a:latin typeface="Times" pitchFamily="2" charset="0"/>
              </a:rPr>
              <a:t>.</a:t>
            </a:r>
          </a:p>
          <a:p>
            <a:pPr marL="285750" lvl="0" indent="-285750" algn="just" rtl="0">
              <a:spcBef>
                <a:spcPts val="0"/>
              </a:spcBef>
              <a:spcAft>
                <a:spcPts val="0"/>
              </a:spcAft>
              <a:buFont typeface="Wingdings" pitchFamily="2" charset="2"/>
              <a:buChar char="Ø"/>
            </a:pPr>
            <a:endParaRPr lang="en-US" dirty="0">
              <a:latin typeface="Times" pitchFamily="2" charset="0"/>
            </a:endParaRPr>
          </a:p>
          <a:p>
            <a:pPr marL="285750" lvl="0" indent="-285750" algn="just" rtl="0">
              <a:spcBef>
                <a:spcPts val="0"/>
              </a:spcBef>
              <a:spcAft>
                <a:spcPts val="0"/>
              </a:spcAft>
              <a:buFont typeface="Wingdings" pitchFamily="2" charset="2"/>
              <a:buChar char="Ø"/>
            </a:pPr>
            <a:r>
              <a:rPr lang="en-US" dirty="0" err="1">
                <a:latin typeface="Times" pitchFamily="2" charset="0"/>
              </a:rPr>
              <a:t>Reclamantul</a:t>
            </a:r>
            <a:r>
              <a:rPr lang="en-US" dirty="0">
                <a:latin typeface="Times" pitchFamily="2" charset="0"/>
              </a:rPr>
              <a:t> a </a:t>
            </a:r>
            <a:r>
              <a:rPr lang="en-US" dirty="0" err="1">
                <a:latin typeface="Times" pitchFamily="2" charset="0"/>
              </a:rPr>
              <a:t>contestat</a:t>
            </a:r>
            <a:r>
              <a:rPr lang="en-US" dirty="0">
                <a:latin typeface="Times" pitchFamily="2" charset="0"/>
              </a:rPr>
              <a:t> </a:t>
            </a:r>
            <a:r>
              <a:rPr lang="en-US" dirty="0" err="1">
                <a:latin typeface="Times" pitchFamily="2" charset="0"/>
              </a:rPr>
              <a:t>decizia</a:t>
            </a:r>
            <a:r>
              <a:rPr lang="en-US" dirty="0">
                <a:latin typeface="Times" pitchFamily="2" charset="0"/>
              </a:rPr>
              <a:t>, </a:t>
            </a:r>
            <a:r>
              <a:rPr lang="en-US" dirty="0" err="1">
                <a:latin typeface="Times" pitchFamily="2" charset="0"/>
              </a:rPr>
              <a:t>susținând</a:t>
            </a:r>
            <a:r>
              <a:rPr lang="en-US" dirty="0">
                <a:latin typeface="Times" pitchFamily="2" charset="0"/>
              </a:rPr>
              <a:t> </a:t>
            </a:r>
            <a:r>
              <a:rPr lang="en-US" dirty="0" err="1">
                <a:latin typeface="Times" pitchFamily="2" charset="0"/>
              </a:rPr>
              <a:t>că</a:t>
            </a:r>
            <a:r>
              <a:rPr lang="en-US" dirty="0">
                <a:latin typeface="Times" pitchFamily="2" charset="0"/>
              </a:rPr>
              <a:t> nu </a:t>
            </a:r>
            <a:r>
              <a:rPr lang="en-US" dirty="0" err="1">
                <a:latin typeface="Times" pitchFamily="2" charset="0"/>
              </a:rPr>
              <a:t>există</a:t>
            </a:r>
            <a:r>
              <a:rPr lang="en-US" dirty="0">
                <a:latin typeface="Times" pitchFamily="2" charset="0"/>
              </a:rPr>
              <a:t> </a:t>
            </a:r>
            <a:r>
              <a:rPr lang="en-US" dirty="0" err="1">
                <a:latin typeface="Times" pitchFamily="2" charset="0"/>
              </a:rPr>
              <a:t>excepții</a:t>
            </a:r>
            <a:r>
              <a:rPr lang="en-US" dirty="0">
                <a:latin typeface="Times" pitchFamily="2" charset="0"/>
              </a:rPr>
              <a:t> de la </a:t>
            </a:r>
            <a:r>
              <a:rPr lang="en-US" dirty="0" err="1">
                <a:latin typeface="Times" pitchFamily="2" charset="0"/>
              </a:rPr>
              <a:t>imunitatea</a:t>
            </a:r>
            <a:r>
              <a:rPr lang="en-US" dirty="0">
                <a:latin typeface="Times" pitchFamily="2" charset="0"/>
              </a:rPr>
              <a:t> </a:t>
            </a:r>
            <a:r>
              <a:rPr lang="en-US" dirty="0" err="1">
                <a:latin typeface="Times" pitchFamily="2" charset="0"/>
              </a:rPr>
              <a:t>penală</a:t>
            </a:r>
            <a:r>
              <a:rPr lang="en-US" dirty="0">
                <a:latin typeface="Times" pitchFamily="2" charset="0"/>
              </a:rPr>
              <a:t>, </a:t>
            </a:r>
            <a:r>
              <a:rPr lang="en-US" dirty="0" err="1">
                <a:latin typeface="Times" pitchFamily="2" charset="0"/>
              </a:rPr>
              <a:t>iar</a:t>
            </a:r>
            <a:r>
              <a:rPr lang="en-US" dirty="0">
                <a:latin typeface="Times" pitchFamily="2" charset="0"/>
              </a:rPr>
              <a:t> </a:t>
            </a:r>
            <a:r>
              <a:rPr lang="en-US" dirty="0" err="1">
                <a:latin typeface="Times" pitchFamily="2" charset="0"/>
              </a:rPr>
              <a:t>Curtea</a:t>
            </a:r>
            <a:r>
              <a:rPr lang="en-US" dirty="0">
                <a:latin typeface="Times" pitchFamily="2" charset="0"/>
              </a:rPr>
              <a:t> </a:t>
            </a:r>
            <a:r>
              <a:rPr lang="en-US" dirty="0" err="1">
                <a:latin typeface="Times" pitchFamily="2" charset="0"/>
              </a:rPr>
              <a:t>Supremă</a:t>
            </a:r>
            <a:r>
              <a:rPr lang="en-US" dirty="0">
                <a:latin typeface="Times" pitchFamily="2" charset="0"/>
              </a:rPr>
              <a:t> a </a:t>
            </a:r>
            <a:r>
              <a:rPr lang="en-US" dirty="0" err="1">
                <a:latin typeface="Times" pitchFamily="2" charset="0"/>
              </a:rPr>
              <a:t>confirmat</a:t>
            </a:r>
            <a:r>
              <a:rPr lang="en-US" dirty="0">
                <a:latin typeface="Times" pitchFamily="2" charset="0"/>
              </a:rPr>
              <a:t> </a:t>
            </a:r>
            <a:r>
              <a:rPr lang="en-US" dirty="0" err="1">
                <a:latin typeface="Times" pitchFamily="2" charset="0"/>
              </a:rPr>
              <a:t>condamnarea</a:t>
            </a:r>
            <a:r>
              <a:rPr lang="en-US" dirty="0">
                <a:latin typeface="Times" pitchFamily="2" charset="0"/>
              </a:rPr>
              <a:t>, </a:t>
            </a:r>
            <a:r>
              <a:rPr lang="en-US" dirty="0" err="1">
                <a:latin typeface="Times" pitchFamily="2" charset="0"/>
              </a:rPr>
              <a:t>argumentând</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imunitatea</a:t>
            </a:r>
            <a:r>
              <a:rPr lang="en-US" dirty="0">
                <a:latin typeface="Times" pitchFamily="2" charset="0"/>
              </a:rPr>
              <a:t> </a:t>
            </a:r>
            <a:r>
              <a:rPr lang="en-US" dirty="0" err="1">
                <a:latin typeface="Times" pitchFamily="2" charset="0"/>
              </a:rPr>
              <a:t>sa</a:t>
            </a:r>
            <a:r>
              <a:rPr lang="en-US" dirty="0">
                <a:latin typeface="Times" pitchFamily="2" charset="0"/>
              </a:rPr>
              <a:t> a </a:t>
            </a:r>
            <a:r>
              <a:rPr lang="en-US" dirty="0" err="1">
                <a:latin typeface="Times" pitchFamily="2" charset="0"/>
              </a:rPr>
              <a:t>încetat</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momentul</a:t>
            </a:r>
            <a:r>
              <a:rPr lang="en-US" dirty="0">
                <a:latin typeface="Times" pitchFamily="2" charset="0"/>
              </a:rPr>
              <a:t> </a:t>
            </a:r>
            <a:r>
              <a:rPr lang="en-US" dirty="0" err="1">
                <a:latin typeface="Times" pitchFamily="2" charset="0"/>
              </a:rPr>
              <a:t>angajării</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activități</a:t>
            </a:r>
            <a:r>
              <a:rPr lang="en-US" dirty="0">
                <a:latin typeface="Times" pitchFamily="2" charset="0"/>
              </a:rPr>
              <a:t> </a:t>
            </a:r>
            <a:r>
              <a:rPr lang="en-US" dirty="0" err="1">
                <a:latin typeface="Times" pitchFamily="2" charset="0"/>
              </a:rPr>
              <a:t>comerciale</a:t>
            </a:r>
            <a:r>
              <a:rPr lang="en-US" dirty="0">
                <a:latin typeface="Times" pitchFamily="2" charset="0"/>
              </a:rPr>
              <a:t> private, </a:t>
            </a:r>
            <a:r>
              <a:rPr lang="en-US" dirty="0" err="1">
                <a:latin typeface="Times" pitchFamily="2" charset="0"/>
              </a:rPr>
              <a:t>în</a:t>
            </a:r>
            <a:r>
              <a:rPr lang="en-US" dirty="0">
                <a:latin typeface="Times" pitchFamily="2" charset="0"/>
              </a:rPr>
              <a:t> </a:t>
            </a:r>
            <a:r>
              <a:rPr lang="en-US" dirty="0" err="1">
                <a:latin typeface="Times" pitchFamily="2" charset="0"/>
              </a:rPr>
              <a:t>contradicție</a:t>
            </a:r>
            <a:r>
              <a:rPr lang="en-US" dirty="0">
                <a:latin typeface="Times" pitchFamily="2" charset="0"/>
              </a:rPr>
              <a:t> cu </a:t>
            </a:r>
            <a:r>
              <a:rPr lang="en-US" dirty="0" err="1">
                <a:latin typeface="Times" pitchFamily="2" charset="0"/>
              </a:rPr>
              <a:t>prevederile</a:t>
            </a:r>
            <a:r>
              <a:rPr lang="en-US" dirty="0">
                <a:latin typeface="Times" pitchFamily="2" charset="0"/>
              </a:rPr>
              <a:t> </a:t>
            </a:r>
            <a:r>
              <a:rPr lang="en-US" dirty="0" err="1">
                <a:latin typeface="Times" pitchFamily="2" charset="0"/>
              </a:rPr>
              <a:t>Convenției</a:t>
            </a:r>
            <a:r>
              <a:rPr lang="en-US" dirty="0">
                <a:latin typeface="Times" pitchFamily="2" charset="0"/>
              </a:rPr>
              <a:t> de la </a:t>
            </a:r>
            <a:r>
              <a:rPr lang="en-US" dirty="0" err="1">
                <a:latin typeface="Times" pitchFamily="2" charset="0"/>
              </a:rPr>
              <a:t>Viena</a:t>
            </a:r>
            <a:r>
              <a:rPr lang="en-US" dirty="0">
                <a:latin typeface="Times" pitchFamily="2" charset="0"/>
              </a:rPr>
              <a:t>.</a:t>
            </a:r>
            <a:endParaRPr dirty="0">
              <a:latin typeface="Times"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BF536-9F3B-13BA-7A86-6AE2314F403A}"/>
              </a:ext>
            </a:extLst>
          </p:cNvPr>
          <p:cNvSpPr>
            <a:spLocks noGrp="1"/>
          </p:cNvSpPr>
          <p:nvPr>
            <p:ph type="title"/>
          </p:nvPr>
        </p:nvSpPr>
        <p:spPr>
          <a:xfrm>
            <a:off x="658007" y="69280"/>
            <a:ext cx="4394441" cy="572700"/>
          </a:xfrm>
        </p:spPr>
        <p:txBody>
          <a:bodyPr/>
          <a:lstStyle/>
          <a:p>
            <a:r>
              <a:rPr lang="x-none" sz="2800" b="1" dirty="0">
                <a:latin typeface="Times" pitchFamily="2" charset="0"/>
              </a:rPr>
              <a:t>Circumstanțe de Drept </a:t>
            </a:r>
          </a:p>
        </p:txBody>
      </p:sp>
      <p:sp>
        <p:nvSpPr>
          <p:cNvPr id="5" name="Subtitle 4">
            <a:extLst>
              <a:ext uri="{FF2B5EF4-FFF2-40B4-BE49-F238E27FC236}">
                <a16:creationId xmlns:a16="http://schemas.microsoft.com/office/drawing/2014/main" xmlns="" id="{A37494F1-4876-1CE0-9D1A-23024CEBD0A8}"/>
              </a:ext>
            </a:extLst>
          </p:cNvPr>
          <p:cNvSpPr>
            <a:spLocks noGrp="1"/>
          </p:cNvSpPr>
          <p:nvPr>
            <p:ph type="subTitle" idx="3"/>
          </p:nvPr>
        </p:nvSpPr>
        <p:spPr>
          <a:xfrm>
            <a:off x="77492" y="572700"/>
            <a:ext cx="8989016" cy="4215170"/>
          </a:xfrm>
        </p:spPr>
        <p:txBody>
          <a:bodyPr/>
          <a:lstStyle/>
          <a:p>
            <a:pPr marL="139700" indent="0" algn="just"/>
            <a:r>
              <a:rPr lang="en-US" b="1" dirty="0" err="1">
                <a:latin typeface="Times" pitchFamily="2" charset="0"/>
              </a:rPr>
              <a:t>Argumentele</a:t>
            </a:r>
            <a:r>
              <a:rPr lang="en-US" b="1" dirty="0">
                <a:latin typeface="Times" pitchFamily="2" charset="0"/>
              </a:rPr>
              <a:t> </a:t>
            </a:r>
            <a:r>
              <a:rPr lang="en-US" b="1" dirty="0" err="1">
                <a:latin typeface="Times" pitchFamily="2" charset="0"/>
              </a:rPr>
              <a:t>părților</a:t>
            </a:r>
            <a:endParaRPr lang="en-US" b="1" dirty="0">
              <a:latin typeface="Times" pitchFamily="2" charset="0"/>
            </a:endParaRPr>
          </a:p>
          <a:p>
            <a:pPr algn="just">
              <a:buFont typeface="Arial" panose="020B0604020202020204" pitchFamily="34" charset="0"/>
              <a:buChar char="•"/>
            </a:pPr>
            <a:r>
              <a:rPr lang="en-US" dirty="0" err="1">
                <a:latin typeface="Times" pitchFamily="2" charset="0"/>
              </a:rPr>
              <a:t>Reclamantul</a:t>
            </a:r>
            <a:r>
              <a:rPr lang="en-US" dirty="0">
                <a:latin typeface="Times" pitchFamily="2" charset="0"/>
              </a:rPr>
              <a:t>: A </a:t>
            </a:r>
            <a:r>
              <a:rPr lang="en-US" dirty="0" err="1">
                <a:latin typeface="Times" pitchFamily="2" charset="0"/>
              </a:rPr>
              <a:t>susținut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imunitatea</a:t>
            </a:r>
            <a:r>
              <a:rPr lang="en-US" dirty="0">
                <a:latin typeface="Times" pitchFamily="2" charset="0"/>
              </a:rPr>
              <a:t> </a:t>
            </a:r>
            <a:r>
              <a:rPr lang="en-US" dirty="0" err="1">
                <a:latin typeface="Times" pitchFamily="2" charset="0"/>
              </a:rPr>
              <a:t>sa</a:t>
            </a:r>
            <a:r>
              <a:rPr lang="en-US" dirty="0">
                <a:latin typeface="Times" pitchFamily="2" charset="0"/>
              </a:rPr>
              <a:t> </a:t>
            </a:r>
            <a:r>
              <a:rPr lang="en-US" dirty="0" err="1">
                <a:latin typeface="Times" pitchFamily="2" charset="0"/>
              </a:rPr>
              <a:t>ar</a:t>
            </a:r>
            <a:r>
              <a:rPr lang="en-US" dirty="0">
                <a:latin typeface="Times" pitchFamily="2" charset="0"/>
              </a:rPr>
              <a:t> fi </a:t>
            </a:r>
            <a:r>
              <a:rPr lang="en-US" dirty="0" err="1">
                <a:latin typeface="Times" pitchFamily="2" charset="0"/>
              </a:rPr>
              <a:t>fost</a:t>
            </a:r>
            <a:r>
              <a:rPr lang="en-US" dirty="0">
                <a:latin typeface="Times" pitchFamily="2" charset="0"/>
              </a:rPr>
              <a:t> </a:t>
            </a:r>
            <a:r>
              <a:rPr lang="en-US" dirty="0" err="1">
                <a:latin typeface="Times" pitchFamily="2" charset="0"/>
              </a:rPr>
              <a:t>ridicată</a:t>
            </a:r>
            <a:r>
              <a:rPr lang="en-US" dirty="0">
                <a:latin typeface="Times" pitchFamily="2" charset="0"/>
              </a:rPr>
              <a:t> </a:t>
            </a:r>
            <a:r>
              <a:rPr lang="en-US" dirty="0" err="1">
                <a:latin typeface="Times" pitchFamily="2" charset="0"/>
              </a:rPr>
              <a:t>doar</a:t>
            </a:r>
            <a:r>
              <a:rPr lang="en-US" dirty="0">
                <a:latin typeface="Times" pitchFamily="2" charset="0"/>
              </a:rPr>
              <a:t> </a:t>
            </a:r>
            <a:r>
              <a:rPr lang="en-US" dirty="0" err="1">
                <a:latin typeface="Times" pitchFamily="2" charset="0"/>
              </a:rPr>
              <a:t>prin</a:t>
            </a:r>
            <a:r>
              <a:rPr lang="en-US" dirty="0">
                <a:latin typeface="Times" pitchFamily="2" charset="0"/>
              </a:rPr>
              <a:t> </a:t>
            </a:r>
            <a:r>
              <a:rPr lang="en-US" dirty="0" err="1">
                <a:latin typeface="Times" pitchFamily="2" charset="0"/>
              </a:rPr>
              <a:t>acord</a:t>
            </a:r>
            <a:r>
              <a:rPr lang="en-US" dirty="0">
                <a:latin typeface="Times" pitchFamily="2" charset="0"/>
              </a:rPr>
              <a:t> explicit al </a:t>
            </a:r>
            <a:r>
              <a:rPr lang="en-US" dirty="0" err="1">
                <a:latin typeface="Times" pitchFamily="2" charset="0"/>
              </a:rPr>
              <a:t>statului</a:t>
            </a:r>
            <a:r>
              <a:rPr lang="en-US" dirty="0">
                <a:latin typeface="Times" pitchFamily="2" charset="0"/>
              </a:rPr>
              <a:t> </a:t>
            </a:r>
            <a:r>
              <a:rPr lang="en-US" dirty="0" err="1">
                <a:latin typeface="Times" pitchFamily="2" charset="0"/>
              </a:rPr>
              <a:t>emitent</a:t>
            </a:r>
            <a:r>
              <a:rPr lang="en-US" dirty="0">
                <a:latin typeface="Times" pitchFamily="2" charset="0"/>
              </a:rPr>
              <a:t> (Bulgaria) </a:t>
            </a:r>
            <a:r>
              <a:rPr lang="en-US" dirty="0" err="1">
                <a:latin typeface="Times" pitchFamily="2" charset="0"/>
              </a:rPr>
              <a:t>și</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excepția</a:t>
            </a:r>
            <a:r>
              <a:rPr lang="en-US" dirty="0">
                <a:latin typeface="Times" pitchFamily="2" charset="0"/>
              </a:rPr>
              <a:t> din </a:t>
            </a:r>
            <a:r>
              <a:rPr lang="en-US" dirty="0" err="1">
                <a:latin typeface="Times" pitchFamily="2" charset="0"/>
              </a:rPr>
              <a:t>Articolul</a:t>
            </a:r>
            <a:r>
              <a:rPr lang="en-US" dirty="0">
                <a:latin typeface="Times" pitchFamily="2" charset="0"/>
              </a:rPr>
              <a:t> 37(2) al </a:t>
            </a:r>
            <a:r>
              <a:rPr lang="en-US" dirty="0" err="1">
                <a:latin typeface="Times" pitchFamily="2" charset="0"/>
              </a:rPr>
              <a:t>Convenției</a:t>
            </a:r>
            <a:r>
              <a:rPr lang="en-US" dirty="0">
                <a:latin typeface="Times" pitchFamily="2" charset="0"/>
              </a:rPr>
              <a:t> de la </a:t>
            </a:r>
            <a:r>
              <a:rPr lang="en-US" dirty="0" err="1">
                <a:latin typeface="Times" pitchFamily="2" charset="0"/>
              </a:rPr>
              <a:t>Viena</a:t>
            </a:r>
            <a:r>
              <a:rPr lang="en-US" dirty="0">
                <a:latin typeface="Times" pitchFamily="2" charset="0"/>
              </a:rPr>
              <a:t> se </a:t>
            </a:r>
            <a:r>
              <a:rPr lang="en-US" dirty="0" err="1">
                <a:latin typeface="Times" pitchFamily="2" charset="0"/>
              </a:rPr>
              <a:t>referă</a:t>
            </a:r>
            <a:r>
              <a:rPr lang="en-US" dirty="0">
                <a:latin typeface="Times" pitchFamily="2" charset="0"/>
              </a:rPr>
              <a:t> </a:t>
            </a:r>
            <a:r>
              <a:rPr lang="en-US" dirty="0" err="1">
                <a:latin typeface="Times" pitchFamily="2" charset="0"/>
              </a:rPr>
              <a:t>doar</a:t>
            </a:r>
            <a:r>
              <a:rPr lang="en-US" dirty="0">
                <a:latin typeface="Times" pitchFamily="2" charset="0"/>
              </a:rPr>
              <a:t> la </a:t>
            </a:r>
            <a:r>
              <a:rPr lang="en-US" dirty="0" err="1">
                <a:latin typeface="Times" pitchFamily="2" charset="0"/>
              </a:rPr>
              <a:t>jurisdicția</a:t>
            </a:r>
            <a:r>
              <a:rPr lang="en-US" dirty="0">
                <a:latin typeface="Times" pitchFamily="2" charset="0"/>
              </a:rPr>
              <a:t> </a:t>
            </a:r>
            <a:r>
              <a:rPr lang="en-US" dirty="0" err="1">
                <a:latin typeface="Times" pitchFamily="2" charset="0"/>
              </a:rPr>
              <a:t>civilă</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administrativă</a:t>
            </a:r>
            <a:r>
              <a:rPr lang="en-US" dirty="0">
                <a:latin typeface="Times" pitchFamily="2" charset="0"/>
              </a:rPr>
              <a:t>. A </a:t>
            </a:r>
            <a:r>
              <a:rPr lang="en-US" dirty="0" err="1">
                <a:latin typeface="Times" pitchFamily="2" charset="0"/>
              </a:rPr>
              <a:t>considerat</a:t>
            </a:r>
            <a:r>
              <a:rPr lang="en-US" dirty="0">
                <a:latin typeface="Times" pitchFamily="2" charset="0"/>
              </a:rPr>
              <a:t> </a:t>
            </a:r>
            <a:r>
              <a:rPr lang="en-US" dirty="0" err="1">
                <a:latin typeface="Times" pitchFamily="2" charset="0"/>
              </a:rPr>
              <a:t>că</a:t>
            </a:r>
            <a:r>
              <a:rPr lang="en-US" dirty="0">
                <a:latin typeface="Times" pitchFamily="2" charset="0"/>
              </a:rPr>
              <a:t> nu </a:t>
            </a:r>
            <a:r>
              <a:rPr lang="en-US" dirty="0" err="1">
                <a:latin typeface="Times" pitchFamily="2" charset="0"/>
              </a:rPr>
              <a:t>i</a:t>
            </a:r>
            <a:r>
              <a:rPr lang="en-US" dirty="0">
                <a:latin typeface="Times" pitchFamily="2" charset="0"/>
              </a:rPr>
              <a:t> s-a </a:t>
            </a:r>
            <a:r>
              <a:rPr lang="en-US" dirty="0" err="1">
                <a:latin typeface="Times" pitchFamily="2" charset="0"/>
              </a:rPr>
              <a:t>oferit</a:t>
            </a:r>
            <a:r>
              <a:rPr lang="en-US" dirty="0">
                <a:latin typeface="Times" pitchFamily="2" charset="0"/>
              </a:rPr>
              <a:t> o </a:t>
            </a:r>
            <a:r>
              <a:rPr lang="en-US" dirty="0" err="1">
                <a:latin typeface="Times" pitchFamily="2" charset="0"/>
              </a:rPr>
              <a:t>justificare</a:t>
            </a:r>
            <a:r>
              <a:rPr lang="en-US" dirty="0">
                <a:latin typeface="Times" pitchFamily="2" charset="0"/>
              </a:rPr>
              <a:t> </a:t>
            </a:r>
            <a:r>
              <a:rPr lang="en-US" dirty="0" err="1">
                <a:latin typeface="Times" pitchFamily="2" charset="0"/>
              </a:rPr>
              <a:t>adecvată</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privința</a:t>
            </a:r>
            <a:r>
              <a:rPr lang="en-US" dirty="0">
                <a:latin typeface="Times" pitchFamily="2" charset="0"/>
              </a:rPr>
              <a:t> </a:t>
            </a:r>
            <a:r>
              <a:rPr lang="en-US" dirty="0" err="1">
                <a:latin typeface="Times" pitchFamily="2" charset="0"/>
              </a:rPr>
              <a:t>pierderii</a:t>
            </a:r>
            <a:r>
              <a:rPr lang="en-US" dirty="0">
                <a:latin typeface="Times" pitchFamily="2" charset="0"/>
              </a:rPr>
              <a:t> </a:t>
            </a:r>
            <a:r>
              <a:rPr lang="en-US" dirty="0" err="1">
                <a:latin typeface="Times" pitchFamily="2" charset="0"/>
              </a:rPr>
              <a:t>imunității</a:t>
            </a:r>
            <a:r>
              <a:rPr lang="en-US" dirty="0">
                <a:latin typeface="Times" pitchFamily="2" charset="0"/>
              </a:rPr>
              <a:t>.</a:t>
            </a:r>
          </a:p>
          <a:p>
            <a:pPr algn="just">
              <a:buFont typeface="Arial" panose="020B0604020202020204" pitchFamily="34" charset="0"/>
              <a:buChar char="•"/>
            </a:pPr>
            <a:r>
              <a:rPr lang="en-US" dirty="0" err="1">
                <a:latin typeface="Times" pitchFamily="2" charset="0"/>
              </a:rPr>
              <a:t>Guvernul</a:t>
            </a:r>
            <a:r>
              <a:rPr lang="en-US" dirty="0">
                <a:latin typeface="Times" pitchFamily="2" charset="0"/>
              </a:rPr>
              <a:t>: A </a:t>
            </a:r>
            <a:r>
              <a:rPr lang="en-US" dirty="0" err="1">
                <a:latin typeface="Times" pitchFamily="2" charset="0"/>
              </a:rPr>
              <a:t>argumentat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imunitatea</a:t>
            </a:r>
            <a:r>
              <a:rPr lang="en-US" dirty="0">
                <a:latin typeface="Times" pitchFamily="2" charset="0"/>
              </a:rPr>
              <a:t> </a:t>
            </a:r>
            <a:r>
              <a:rPr lang="en-US" dirty="0" err="1">
                <a:latin typeface="Times" pitchFamily="2" charset="0"/>
              </a:rPr>
              <a:t>reclamantului</a:t>
            </a:r>
            <a:r>
              <a:rPr lang="en-US" dirty="0">
                <a:latin typeface="Times" pitchFamily="2" charset="0"/>
              </a:rPr>
              <a:t> a </a:t>
            </a:r>
            <a:r>
              <a:rPr lang="en-US" dirty="0" err="1">
                <a:latin typeface="Times" pitchFamily="2" charset="0"/>
              </a:rPr>
              <a:t>încetat</a:t>
            </a:r>
            <a:r>
              <a:rPr lang="en-US" dirty="0">
                <a:latin typeface="Times" pitchFamily="2" charset="0"/>
              </a:rPr>
              <a:t>, </a:t>
            </a:r>
            <a:r>
              <a:rPr lang="en-US" dirty="0" err="1">
                <a:latin typeface="Times" pitchFamily="2" charset="0"/>
              </a:rPr>
              <a:t>deoarece</a:t>
            </a:r>
            <a:r>
              <a:rPr lang="en-US" dirty="0">
                <a:latin typeface="Times" pitchFamily="2" charset="0"/>
              </a:rPr>
              <a:t> </a:t>
            </a:r>
            <a:r>
              <a:rPr lang="en-US" dirty="0" err="1">
                <a:latin typeface="Times" pitchFamily="2" charset="0"/>
              </a:rPr>
              <a:t>acesta</a:t>
            </a:r>
            <a:r>
              <a:rPr lang="en-US" dirty="0">
                <a:latin typeface="Times" pitchFamily="2" charset="0"/>
              </a:rPr>
              <a:t> a </a:t>
            </a:r>
            <a:r>
              <a:rPr lang="en-US" dirty="0" err="1">
                <a:latin typeface="Times" pitchFamily="2" charset="0"/>
              </a:rPr>
              <a:t>desfășurat</a:t>
            </a:r>
            <a:r>
              <a:rPr lang="en-US" dirty="0">
                <a:latin typeface="Times" pitchFamily="2" charset="0"/>
              </a:rPr>
              <a:t> </a:t>
            </a:r>
            <a:r>
              <a:rPr lang="en-US" dirty="0" err="1">
                <a:latin typeface="Times" pitchFamily="2" charset="0"/>
              </a:rPr>
              <a:t>activități</a:t>
            </a:r>
            <a:r>
              <a:rPr lang="en-US" dirty="0">
                <a:latin typeface="Times" pitchFamily="2" charset="0"/>
              </a:rPr>
              <a:t> </a:t>
            </a:r>
            <a:r>
              <a:rPr lang="en-US" dirty="0" err="1">
                <a:latin typeface="Times" pitchFamily="2" charset="0"/>
              </a:rPr>
              <a:t>comerciale</a:t>
            </a:r>
            <a:r>
              <a:rPr lang="en-US" dirty="0">
                <a:latin typeface="Times" pitchFamily="2" charset="0"/>
              </a:rPr>
              <a:t>, </a:t>
            </a:r>
            <a:r>
              <a:rPr lang="en-US" dirty="0" err="1">
                <a:latin typeface="Times" pitchFamily="2" charset="0"/>
              </a:rPr>
              <a:t>ceea</a:t>
            </a:r>
            <a:r>
              <a:rPr lang="en-US" dirty="0">
                <a:latin typeface="Times" pitchFamily="2" charset="0"/>
              </a:rPr>
              <a:t> </a:t>
            </a:r>
            <a:r>
              <a:rPr lang="en-US" dirty="0" err="1">
                <a:latin typeface="Times" pitchFamily="2" charset="0"/>
              </a:rPr>
              <a:t>ce</a:t>
            </a:r>
            <a:r>
              <a:rPr lang="en-US" dirty="0">
                <a:latin typeface="Times" pitchFamily="2" charset="0"/>
              </a:rPr>
              <a:t> </a:t>
            </a:r>
            <a:r>
              <a:rPr lang="en-US" dirty="0" err="1">
                <a:latin typeface="Times" pitchFamily="2" charset="0"/>
              </a:rPr>
              <a:t>este</a:t>
            </a:r>
            <a:r>
              <a:rPr lang="en-US" dirty="0">
                <a:latin typeface="Times" pitchFamily="2" charset="0"/>
              </a:rPr>
              <a:t> </a:t>
            </a:r>
            <a:r>
              <a:rPr lang="en-US" dirty="0" err="1">
                <a:latin typeface="Times" pitchFamily="2" charset="0"/>
              </a:rPr>
              <a:t>interzis</a:t>
            </a:r>
            <a:r>
              <a:rPr lang="en-US" dirty="0">
                <a:latin typeface="Times" pitchFamily="2" charset="0"/>
              </a:rPr>
              <a:t> de </a:t>
            </a:r>
            <a:r>
              <a:rPr lang="en-US" dirty="0" err="1">
                <a:latin typeface="Times" pitchFamily="2" charset="0"/>
              </a:rPr>
              <a:t>Articolul</a:t>
            </a:r>
            <a:r>
              <a:rPr lang="en-US" dirty="0">
                <a:latin typeface="Times" pitchFamily="2" charset="0"/>
              </a:rPr>
              <a:t> 42 al </a:t>
            </a:r>
            <a:r>
              <a:rPr lang="en-US" dirty="0" err="1">
                <a:latin typeface="Times" pitchFamily="2" charset="0"/>
              </a:rPr>
              <a:t>Convenției</a:t>
            </a:r>
            <a:r>
              <a:rPr lang="en-US" dirty="0">
                <a:latin typeface="Times" pitchFamily="2" charset="0"/>
              </a:rPr>
              <a:t>. De </a:t>
            </a:r>
            <a:r>
              <a:rPr lang="en-US" dirty="0" err="1">
                <a:latin typeface="Times" pitchFamily="2" charset="0"/>
              </a:rPr>
              <a:t>asemenea</a:t>
            </a:r>
            <a:r>
              <a:rPr lang="en-US" dirty="0">
                <a:latin typeface="Times" pitchFamily="2" charset="0"/>
              </a:rPr>
              <a:t>, </a:t>
            </a:r>
            <a:r>
              <a:rPr lang="en-US" dirty="0" err="1">
                <a:latin typeface="Times" pitchFamily="2" charset="0"/>
              </a:rPr>
              <a:t>reclamantul</a:t>
            </a:r>
            <a:r>
              <a:rPr lang="en-US" dirty="0">
                <a:latin typeface="Times" pitchFamily="2" charset="0"/>
              </a:rPr>
              <a:t> nu a </a:t>
            </a:r>
            <a:r>
              <a:rPr lang="en-US" dirty="0" err="1">
                <a:latin typeface="Times" pitchFamily="2" charset="0"/>
              </a:rPr>
              <a:t>beneficiat</a:t>
            </a:r>
            <a:r>
              <a:rPr lang="en-US" dirty="0">
                <a:latin typeface="Times" pitchFamily="2" charset="0"/>
              </a:rPr>
              <a:t> de </a:t>
            </a:r>
            <a:r>
              <a:rPr lang="en-US" dirty="0" err="1">
                <a:latin typeface="Times" pitchFamily="2" charset="0"/>
              </a:rPr>
              <a:t>alte</a:t>
            </a:r>
            <a:r>
              <a:rPr lang="en-US" dirty="0">
                <a:latin typeface="Times" pitchFamily="2" charset="0"/>
              </a:rPr>
              <a:t> </a:t>
            </a:r>
            <a:r>
              <a:rPr lang="en-US" dirty="0" err="1">
                <a:latin typeface="Times" pitchFamily="2" charset="0"/>
              </a:rPr>
              <a:t>privilegii</a:t>
            </a:r>
            <a:r>
              <a:rPr lang="en-US" dirty="0">
                <a:latin typeface="Times" pitchFamily="2" charset="0"/>
              </a:rPr>
              <a:t> ale </a:t>
            </a:r>
            <a:r>
              <a:rPr lang="en-US" dirty="0" err="1">
                <a:latin typeface="Times" pitchFamily="2" charset="0"/>
              </a:rPr>
              <a:t>Convenției</a:t>
            </a:r>
            <a:r>
              <a:rPr lang="en-US" dirty="0">
                <a:latin typeface="Times" pitchFamily="2" charset="0"/>
              </a:rPr>
              <a:t> (de </a:t>
            </a:r>
            <a:r>
              <a:rPr lang="en-US" dirty="0" err="1">
                <a:latin typeface="Times" pitchFamily="2" charset="0"/>
              </a:rPr>
              <a:t>exemplu</a:t>
            </a:r>
            <a:r>
              <a:rPr lang="en-US" dirty="0">
                <a:latin typeface="Times" pitchFamily="2" charset="0"/>
              </a:rPr>
              <a:t>, a </a:t>
            </a:r>
            <a:r>
              <a:rPr lang="en-US" dirty="0" err="1">
                <a:latin typeface="Times" pitchFamily="2" charset="0"/>
              </a:rPr>
              <a:t>plătit</a:t>
            </a:r>
            <a:r>
              <a:rPr lang="en-US" dirty="0">
                <a:latin typeface="Times" pitchFamily="2" charset="0"/>
              </a:rPr>
              <a:t> </a:t>
            </a:r>
            <a:r>
              <a:rPr lang="en-US" dirty="0" err="1">
                <a:latin typeface="Times" pitchFamily="2" charset="0"/>
              </a:rPr>
              <a:t>taxe</a:t>
            </a:r>
            <a:r>
              <a:rPr lang="en-US" dirty="0">
                <a:latin typeface="Times" pitchFamily="2" charset="0"/>
              </a:rPr>
              <a:t> pe </a:t>
            </a:r>
            <a:r>
              <a:rPr lang="en-US" dirty="0" err="1">
                <a:latin typeface="Times" pitchFamily="2" charset="0"/>
              </a:rPr>
              <a:t>venit</a:t>
            </a:r>
            <a:r>
              <a:rPr lang="en-US" dirty="0">
                <a:latin typeface="Times" pitchFamily="2" charset="0"/>
              </a:rPr>
              <a:t>).</a:t>
            </a:r>
          </a:p>
          <a:p>
            <a:pPr algn="just"/>
            <a:r>
              <a:rPr lang="en-US" b="1" dirty="0" err="1">
                <a:latin typeface="Times" pitchFamily="2" charset="0"/>
              </a:rPr>
              <a:t>Evaluarea</a:t>
            </a:r>
            <a:r>
              <a:rPr lang="en-US" b="1" dirty="0">
                <a:latin typeface="Times" pitchFamily="2" charset="0"/>
              </a:rPr>
              <a:t> </a:t>
            </a:r>
            <a:r>
              <a:rPr lang="en-US" b="1" dirty="0" err="1">
                <a:latin typeface="Times" pitchFamily="2" charset="0"/>
              </a:rPr>
              <a:t>Curții</a:t>
            </a:r>
            <a:endParaRPr lang="en-US" b="1" dirty="0">
              <a:latin typeface="Times" pitchFamily="2" charset="0"/>
            </a:endParaRPr>
          </a:p>
          <a:p>
            <a:pPr algn="just">
              <a:buFont typeface="Arial" panose="020B0604020202020204" pitchFamily="34" charset="0"/>
              <a:buChar char="•"/>
            </a:pPr>
            <a:r>
              <a:rPr lang="en-US" dirty="0" err="1">
                <a:latin typeface="Times" pitchFamily="2" charset="0"/>
              </a:rPr>
              <a:t>Curtea</a:t>
            </a:r>
            <a:r>
              <a:rPr lang="en-US" dirty="0">
                <a:latin typeface="Times" pitchFamily="2" charset="0"/>
              </a:rPr>
              <a:t> a </a:t>
            </a:r>
            <a:r>
              <a:rPr lang="en-US" dirty="0" err="1">
                <a:latin typeface="Times" pitchFamily="2" charset="0"/>
              </a:rPr>
              <a:t>reamintit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este</a:t>
            </a:r>
            <a:r>
              <a:rPr lang="en-US" dirty="0">
                <a:latin typeface="Times" pitchFamily="2" charset="0"/>
              </a:rPr>
              <a:t> </a:t>
            </a:r>
            <a:r>
              <a:rPr lang="en-US" dirty="0" err="1">
                <a:latin typeface="Times" pitchFamily="2" charset="0"/>
              </a:rPr>
              <a:t>rolul</a:t>
            </a:r>
            <a:r>
              <a:rPr lang="en-US" dirty="0">
                <a:latin typeface="Times" pitchFamily="2" charset="0"/>
              </a:rPr>
              <a:t> </a:t>
            </a:r>
            <a:r>
              <a:rPr lang="en-US" dirty="0" err="1">
                <a:latin typeface="Times" pitchFamily="2" charset="0"/>
              </a:rPr>
              <a:t>autorităților</a:t>
            </a:r>
            <a:r>
              <a:rPr lang="en-US" dirty="0">
                <a:latin typeface="Times" pitchFamily="2" charset="0"/>
              </a:rPr>
              <a:t> </a:t>
            </a:r>
            <a:r>
              <a:rPr lang="en-US" dirty="0" err="1">
                <a:latin typeface="Times" pitchFamily="2" charset="0"/>
              </a:rPr>
              <a:t>naționale</a:t>
            </a:r>
            <a:r>
              <a:rPr lang="en-US" dirty="0">
                <a:latin typeface="Times" pitchFamily="2" charset="0"/>
              </a:rPr>
              <a:t> </a:t>
            </a:r>
            <a:r>
              <a:rPr lang="en-US" dirty="0" err="1">
                <a:latin typeface="Times" pitchFamily="2" charset="0"/>
              </a:rPr>
              <a:t>să</a:t>
            </a:r>
            <a:r>
              <a:rPr lang="en-US" dirty="0">
                <a:latin typeface="Times" pitchFamily="2" charset="0"/>
              </a:rPr>
              <a:t> </a:t>
            </a:r>
            <a:r>
              <a:rPr lang="en-US" dirty="0" err="1">
                <a:latin typeface="Times" pitchFamily="2" charset="0"/>
              </a:rPr>
              <a:t>interpreteze</a:t>
            </a:r>
            <a:r>
              <a:rPr lang="en-US" dirty="0">
                <a:latin typeface="Times" pitchFamily="2" charset="0"/>
              </a:rPr>
              <a:t> </a:t>
            </a:r>
            <a:r>
              <a:rPr lang="en-US" dirty="0" err="1">
                <a:latin typeface="Times" pitchFamily="2" charset="0"/>
              </a:rPr>
              <a:t>legislația</a:t>
            </a:r>
            <a:r>
              <a:rPr lang="en-US" dirty="0">
                <a:latin typeface="Times" pitchFamily="2" charset="0"/>
              </a:rPr>
              <a:t> </a:t>
            </a:r>
            <a:r>
              <a:rPr lang="en-US" dirty="0" err="1">
                <a:latin typeface="Times" pitchFamily="2" charset="0"/>
              </a:rPr>
              <a:t>internă</a:t>
            </a:r>
            <a:r>
              <a:rPr lang="en-US" dirty="0">
                <a:latin typeface="Times" pitchFamily="2" charset="0"/>
              </a:rPr>
              <a:t>, </a:t>
            </a:r>
            <a:r>
              <a:rPr lang="en-US" dirty="0" err="1">
                <a:latin typeface="Times" pitchFamily="2" charset="0"/>
              </a:rPr>
              <a:t>inclusiv</a:t>
            </a:r>
            <a:r>
              <a:rPr lang="en-US" dirty="0">
                <a:latin typeface="Times" pitchFamily="2" charset="0"/>
              </a:rPr>
              <a:t> </a:t>
            </a:r>
            <a:r>
              <a:rPr lang="en-US" dirty="0" err="1">
                <a:latin typeface="Times" pitchFamily="2" charset="0"/>
              </a:rPr>
              <a:t>convențiile</a:t>
            </a:r>
            <a:r>
              <a:rPr lang="en-US" dirty="0">
                <a:latin typeface="Times" pitchFamily="2" charset="0"/>
              </a:rPr>
              <a:t> </a:t>
            </a:r>
            <a:r>
              <a:rPr lang="en-US" dirty="0" err="1">
                <a:latin typeface="Times" pitchFamily="2" charset="0"/>
              </a:rPr>
              <a:t>internaționale</a:t>
            </a:r>
            <a:r>
              <a:rPr lang="en-US" dirty="0">
                <a:latin typeface="Times" pitchFamily="2" charset="0"/>
              </a:rPr>
              <a:t>. </a:t>
            </a:r>
            <a:r>
              <a:rPr lang="en-US" dirty="0" err="1">
                <a:latin typeface="Times" pitchFamily="2" charset="0"/>
              </a:rPr>
              <a:t>Deciziile</a:t>
            </a:r>
            <a:r>
              <a:rPr lang="en-US" dirty="0">
                <a:latin typeface="Times" pitchFamily="2" charset="0"/>
              </a:rPr>
              <a:t> </a:t>
            </a:r>
            <a:r>
              <a:rPr lang="en-US" dirty="0" err="1">
                <a:latin typeface="Times" pitchFamily="2" charset="0"/>
              </a:rPr>
              <a:t>naționale</a:t>
            </a:r>
            <a:r>
              <a:rPr lang="en-US" dirty="0">
                <a:latin typeface="Times" pitchFamily="2" charset="0"/>
              </a:rPr>
              <a:t> pot fi considerate </a:t>
            </a:r>
            <a:r>
              <a:rPr lang="en-US" dirty="0" err="1">
                <a:latin typeface="Times" pitchFamily="2" charset="0"/>
              </a:rPr>
              <a:t>arbitrare</a:t>
            </a:r>
            <a:r>
              <a:rPr lang="en-US" dirty="0">
                <a:latin typeface="Times" pitchFamily="2" charset="0"/>
              </a:rPr>
              <a:t> </a:t>
            </a:r>
            <a:r>
              <a:rPr lang="en-US" dirty="0" err="1">
                <a:latin typeface="Times" pitchFamily="2" charset="0"/>
              </a:rPr>
              <a:t>doar</a:t>
            </a:r>
            <a:r>
              <a:rPr lang="en-US" dirty="0">
                <a:latin typeface="Times" pitchFamily="2" charset="0"/>
              </a:rPr>
              <a:t> </a:t>
            </a:r>
            <a:r>
              <a:rPr lang="en-US" dirty="0" err="1">
                <a:latin typeface="Times" pitchFamily="2" charset="0"/>
              </a:rPr>
              <a:t>dacă</a:t>
            </a:r>
            <a:r>
              <a:rPr lang="en-US" dirty="0">
                <a:latin typeface="Times" pitchFamily="2" charset="0"/>
              </a:rPr>
              <a:t> nu </a:t>
            </a:r>
            <a:r>
              <a:rPr lang="en-US" dirty="0" err="1">
                <a:latin typeface="Times" pitchFamily="2" charset="0"/>
              </a:rPr>
              <a:t>oferă</a:t>
            </a:r>
            <a:r>
              <a:rPr lang="en-US" dirty="0">
                <a:latin typeface="Times" pitchFamily="2" charset="0"/>
              </a:rPr>
              <a:t> o </a:t>
            </a:r>
            <a:r>
              <a:rPr lang="en-US" dirty="0" err="1">
                <a:latin typeface="Times" pitchFamily="2" charset="0"/>
              </a:rPr>
              <a:t>justificare</a:t>
            </a:r>
            <a:r>
              <a:rPr lang="en-US" dirty="0">
                <a:latin typeface="Times" pitchFamily="2" charset="0"/>
              </a:rPr>
              <a:t> </a:t>
            </a:r>
            <a:r>
              <a:rPr lang="en-US" dirty="0" err="1">
                <a:latin typeface="Times" pitchFamily="2" charset="0"/>
              </a:rPr>
              <a:t>clară</a:t>
            </a:r>
            <a:r>
              <a:rPr lang="en-US" dirty="0">
                <a:latin typeface="Times" pitchFamily="2" charset="0"/>
              </a:rPr>
              <a:t> </a:t>
            </a:r>
            <a:r>
              <a:rPr lang="en-US" dirty="0" err="1">
                <a:latin typeface="Times" pitchFamily="2" charset="0"/>
              </a:rPr>
              <a:t>sau</a:t>
            </a:r>
            <a:r>
              <a:rPr lang="en-US" dirty="0">
                <a:latin typeface="Times" pitchFamily="2" charset="0"/>
              </a:rPr>
              <a:t> sunt </a:t>
            </a:r>
            <a:r>
              <a:rPr lang="en-US" dirty="0" err="1">
                <a:latin typeface="Times" pitchFamily="2" charset="0"/>
              </a:rPr>
              <a:t>bazate</a:t>
            </a:r>
            <a:r>
              <a:rPr lang="en-US" dirty="0">
                <a:latin typeface="Times" pitchFamily="2" charset="0"/>
              </a:rPr>
              <a:t> pe </a:t>
            </a:r>
            <a:r>
              <a:rPr lang="en-US" dirty="0" err="1">
                <a:latin typeface="Times" pitchFamily="2" charset="0"/>
              </a:rPr>
              <a:t>erori</a:t>
            </a:r>
            <a:r>
              <a:rPr lang="en-US" dirty="0">
                <a:latin typeface="Times" pitchFamily="2" charset="0"/>
              </a:rPr>
              <a:t> </a:t>
            </a:r>
            <a:r>
              <a:rPr lang="en-US" dirty="0" err="1">
                <a:latin typeface="Times" pitchFamily="2" charset="0"/>
              </a:rPr>
              <a:t>evidente</a:t>
            </a:r>
            <a:r>
              <a:rPr lang="en-US" dirty="0">
                <a:latin typeface="Times" pitchFamily="2" charset="0"/>
              </a:rPr>
              <a:t> de </a:t>
            </a:r>
            <a:r>
              <a:rPr lang="en-US" dirty="0" err="1">
                <a:latin typeface="Times" pitchFamily="2" charset="0"/>
              </a:rPr>
              <a:t>fapt</a:t>
            </a:r>
            <a:r>
              <a:rPr lang="en-US" dirty="0">
                <a:latin typeface="Times" pitchFamily="2" charset="0"/>
              </a:rPr>
              <a:t> </a:t>
            </a:r>
            <a:r>
              <a:rPr lang="en-US" dirty="0" err="1">
                <a:latin typeface="Times" pitchFamily="2" charset="0"/>
              </a:rPr>
              <a:t>sau</a:t>
            </a:r>
            <a:r>
              <a:rPr lang="en-US" dirty="0">
                <a:latin typeface="Times" pitchFamily="2" charset="0"/>
              </a:rPr>
              <a:t> de </a:t>
            </a:r>
            <a:r>
              <a:rPr lang="en-US" dirty="0" err="1">
                <a:latin typeface="Times" pitchFamily="2" charset="0"/>
              </a:rPr>
              <a:t>drept</a:t>
            </a:r>
            <a:r>
              <a:rPr lang="en-US" dirty="0">
                <a:latin typeface="Times" pitchFamily="2" charset="0"/>
              </a:rPr>
              <a:t>.</a:t>
            </a:r>
          </a:p>
          <a:p>
            <a:pPr algn="just">
              <a:buFont typeface="Arial" panose="020B0604020202020204" pitchFamily="34" charset="0"/>
              <a:buChar char="•"/>
            </a:pPr>
            <a:r>
              <a:rPr lang="en-US" dirty="0" err="1">
                <a:latin typeface="Times" pitchFamily="2" charset="0"/>
              </a:rPr>
              <a:t>În</a:t>
            </a:r>
            <a:r>
              <a:rPr lang="en-US" dirty="0">
                <a:latin typeface="Times" pitchFamily="2" charset="0"/>
              </a:rPr>
              <a:t> </a:t>
            </a:r>
            <a:r>
              <a:rPr lang="en-US" dirty="0" err="1">
                <a:latin typeface="Times" pitchFamily="2" charset="0"/>
              </a:rPr>
              <a:t>acest</a:t>
            </a:r>
            <a:r>
              <a:rPr lang="en-US" dirty="0">
                <a:latin typeface="Times" pitchFamily="2" charset="0"/>
              </a:rPr>
              <a:t> </a:t>
            </a:r>
            <a:r>
              <a:rPr lang="en-US" dirty="0" err="1">
                <a:latin typeface="Times" pitchFamily="2" charset="0"/>
              </a:rPr>
              <a:t>caz</a:t>
            </a:r>
            <a:r>
              <a:rPr lang="en-US" dirty="0">
                <a:latin typeface="Times" pitchFamily="2" charset="0"/>
              </a:rPr>
              <a:t>, </a:t>
            </a:r>
            <a:r>
              <a:rPr lang="en-US" dirty="0" err="1">
                <a:latin typeface="Times" pitchFamily="2" charset="0"/>
              </a:rPr>
              <a:t>Curtea</a:t>
            </a:r>
            <a:r>
              <a:rPr lang="en-US" dirty="0">
                <a:latin typeface="Times" pitchFamily="2" charset="0"/>
              </a:rPr>
              <a:t> a </a:t>
            </a:r>
            <a:r>
              <a:rPr lang="en-US" dirty="0" err="1">
                <a:latin typeface="Times" pitchFamily="2" charset="0"/>
              </a:rPr>
              <a:t>observat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instanțele</a:t>
            </a:r>
            <a:r>
              <a:rPr lang="en-US" dirty="0">
                <a:latin typeface="Times" pitchFamily="2" charset="0"/>
              </a:rPr>
              <a:t> </a:t>
            </a:r>
            <a:r>
              <a:rPr lang="en-US" dirty="0" err="1">
                <a:latin typeface="Times" pitchFamily="2" charset="0"/>
              </a:rPr>
              <a:t>naționale</a:t>
            </a:r>
            <a:r>
              <a:rPr lang="en-US" dirty="0">
                <a:latin typeface="Times" pitchFamily="2" charset="0"/>
              </a:rPr>
              <a:t> nu au </a:t>
            </a:r>
            <a:r>
              <a:rPr lang="en-US" dirty="0" err="1">
                <a:latin typeface="Times" pitchFamily="2" charset="0"/>
              </a:rPr>
              <a:t>adresat</a:t>
            </a:r>
            <a:r>
              <a:rPr lang="en-US" dirty="0">
                <a:latin typeface="Times" pitchFamily="2" charset="0"/>
              </a:rPr>
              <a:t> explicit </a:t>
            </a:r>
            <a:r>
              <a:rPr lang="en-US" dirty="0" err="1">
                <a:latin typeface="Times" pitchFamily="2" charset="0"/>
              </a:rPr>
              <a:t>argumentul</a:t>
            </a:r>
            <a:r>
              <a:rPr lang="en-US" dirty="0">
                <a:latin typeface="Times" pitchFamily="2" charset="0"/>
              </a:rPr>
              <a:t> </a:t>
            </a:r>
            <a:r>
              <a:rPr lang="en-US" dirty="0" err="1">
                <a:latin typeface="Times" pitchFamily="2" charset="0"/>
              </a:rPr>
              <a:t>reclamantului</a:t>
            </a:r>
            <a:r>
              <a:rPr lang="en-US" dirty="0">
                <a:latin typeface="Times" pitchFamily="2" charset="0"/>
              </a:rPr>
              <a:t> </a:t>
            </a:r>
            <a:r>
              <a:rPr lang="en-US" dirty="0" err="1">
                <a:latin typeface="Times" pitchFamily="2" charset="0"/>
              </a:rPr>
              <a:t>privind</a:t>
            </a:r>
            <a:r>
              <a:rPr lang="en-US" dirty="0">
                <a:latin typeface="Times" pitchFamily="2" charset="0"/>
              </a:rPr>
              <a:t> </a:t>
            </a:r>
            <a:r>
              <a:rPr lang="en-US" dirty="0" err="1">
                <a:latin typeface="Times" pitchFamily="2" charset="0"/>
              </a:rPr>
              <a:t>faptul</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activitățile</a:t>
            </a:r>
            <a:r>
              <a:rPr lang="en-US" dirty="0">
                <a:latin typeface="Times" pitchFamily="2" charset="0"/>
              </a:rPr>
              <a:t> </a:t>
            </a:r>
            <a:r>
              <a:rPr lang="en-US" dirty="0" err="1">
                <a:latin typeface="Times" pitchFamily="2" charset="0"/>
              </a:rPr>
              <a:t>comerciale</a:t>
            </a:r>
            <a:r>
              <a:rPr lang="en-US" dirty="0">
                <a:latin typeface="Times" pitchFamily="2" charset="0"/>
              </a:rPr>
              <a:t> nu </a:t>
            </a:r>
            <a:r>
              <a:rPr lang="en-US" dirty="0" err="1">
                <a:latin typeface="Times" pitchFamily="2" charset="0"/>
              </a:rPr>
              <a:t>ar</a:t>
            </a:r>
            <a:r>
              <a:rPr lang="en-US" dirty="0">
                <a:latin typeface="Times" pitchFamily="2" charset="0"/>
              </a:rPr>
              <a:t> fi </a:t>
            </a:r>
            <a:r>
              <a:rPr lang="en-US" dirty="0" err="1">
                <a:latin typeface="Times" pitchFamily="2" charset="0"/>
              </a:rPr>
              <a:t>trebuit</a:t>
            </a:r>
            <a:r>
              <a:rPr lang="en-US" dirty="0">
                <a:latin typeface="Times" pitchFamily="2" charset="0"/>
              </a:rPr>
              <a:t> </a:t>
            </a:r>
            <a:r>
              <a:rPr lang="en-US" dirty="0" err="1">
                <a:latin typeface="Times" pitchFamily="2" charset="0"/>
              </a:rPr>
              <a:t>să</a:t>
            </a:r>
            <a:r>
              <a:rPr lang="en-US" dirty="0">
                <a:latin typeface="Times" pitchFamily="2" charset="0"/>
              </a:rPr>
              <a:t> </a:t>
            </a:r>
            <a:r>
              <a:rPr lang="en-US" dirty="0" err="1">
                <a:latin typeface="Times" pitchFamily="2" charset="0"/>
              </a:rPr>
              <a:t>ducă</a:t>
            </a:r>
            <a:r>
              <a:rPr lang="en-US" dirty="0">
                <a:latin typeface="Times" pitchFamily="2" charset="0"/>
              </a:rPr>
              <a:t> la </a:t>
            </a:r>
            <a:r>
              <a:rPr lang="en-US" dirty="0" err="1">
                <a:latin typeface="Times" pitchFamily="2" charset="0"/>
              </a:rPr>
              <a:t>pierderea</a:t>
            </a:r>
            <a:r>
              <a:rPr lang="en-US" dirty="0">
                <a:latin typeface="Times" pitchFamily="2" charset="0"/>
              </a:rPr>
              <a:t> </a:t>
            </a:r>
            <a:r>
              <a:rPr lang="en-US" dirty="0" err="1">
                <a:latin typeface="Times" pitchFamily="2" charset="0"/>
              </a:rPr>
              <a:t>imunității</a:t>
            </a:r>
            <a:r>
              <a:rPr lang="en-US" dirty="0">
                <a:latin typeface="Times" pitchFamily="2" charset="0"/>
              </a:rPr>
              <a:t> sale. De </a:t>
            </a:r>
            <a:r>
              <a:rPr lang="en-US" dirty="0" err="1">
                <a:latin typeface="Times" pitchFamily="2" charset="0"/>
              </a:rPr>
              <a:t>asemenea</a:t>
            </a:r>
            <a:r>
              <a:rPr lang="en-US" dirty="0">
                <a:latin typeface="Times" pitchFamily="2" charset="0"/>
              </a:rPr>
              <a:t>, </a:t>
            </a:r>
            <a:r>
              <a:rPr lang="en-US" dirty="0" err="1">
                <a:latin typeface="Times" pitchFamily="2" charset="0"/>
              </a:rPr>
              <a:t>instanțele</a:t>
            </a:r>
            <a:r>
              <a:rPr lang="en-US" dirty="0">
                <a:latin typeface="Times" pitchFamily="2" charset="0"/>
              </a:rPr>
              <a:t> nu au </a:t>
            </a:r>
            <a:r>
              <a:rPr lang="en-US" dirty="0" err="1">
                <a:latin typeface="Times" pitchFamily="2" charset="0"/>
              </a:rPr>
              <a:t>menționat</a:t>
            </a:r>
            <a:r>
              <a:rPr lang="en-US" dirty="0">
                <a:latin typeface="Times" pitchFamily="2" charset="0"/>
              </a:rPr>
              <a:t> </a:t>
            </a:r>
            <a:r>
              <a:rPr lang="en-US" dirty="0" err="1">
                <a:latin typeface="Times" pitchFamily="2" charset="0"/>
              </a:rPr>
              <a:t>niciun</a:t>
            </a:r>
            <a:r>
              <a:rPr lang="en-US" dirty="0">
                <a:latin typeface="Times" pitchFamily="2" charset="0"/>
              </a:rPr>
              <a:t> document, </a:t>
            </a:r>
            <a:r>
              <a:rPr lang="en-US" dirty="0" err="1">
                <a:latin typeface="Times" pitchFamily="2" charset="0"/>
              </a:rPr>
              <a:t>caz</a:t>
            </a:r>
            <a:r>
              <a:rPr lang="en-US" dirty="0">
                <a:latin typeface="Times" pitchFamily="2" charset="0"/>
              </a:rPr>
              <a:t> de </a:t>
            </a:r>
            <a:r>
              <a:rPr lang="en-US" dirty="0" err="1">
                <a:latin typeface="Times" pitchFamily="2" charset="0"/>
              </a:rPr>
              <a:t>referință</a:t>
            </a:r>
            <a:r>
              <a:rPr lang="en-US" dirty="0">
                <a:latin typeface="Times" pitchFamily="2" charset="0"/>
              </a:rPr>
              <a:t> </a:t>
            </a:r>
            <a:r>
              <a:rPr lang="en-US" dirty="0" err="1">
                <a:latin typeface="Times" pitchFamily="2" charset="0"/>
              </a:rPr>
              <a:t>internațional</a:t>
            </a:r>
            <a:r>
              <a:rPr lang="en-US" dirty="0">
                <a:latin typeface="Times" pitchFamily="2" charset="0"/>
              </a:rPr>
              <a:t>, </a:t>
            </a:r>
            <a:r>
              <a:rPr lang="en-US" dirty="0" err="1">
                <a:latin typeface="Times" pitchFamily="2" charset="0"/>
              </a:rPr>
              <a:t>sau</a:t>
            </a:r>
            <a:r>
              <a:rPr lang="en-US" dirty="0">
                <a:latin typeface="Times" pitchFamily="2" charset="0"/>
              </a:rPr>
              <a:t> </a:t>
            </a:r>
            <a:r>
              <a:rPr lang="en-US" dirty="0" err="1">
                <a:latin typeface="Times" pitchFamily="2" charset="0"/>
              </a:rPr>
              <a:t>alte</a:t>
            </a:r>
            <a:r>
              <a:rPr lang="en-US" dirty="0">
                <a:latin typeface="Times" pitchFamily="2" charset="0"/>
              </a:rPr>
              <a:t> </a:t>
            </a:r>
            <a:r>
              <a:rPr lang="en-US" dirty="0" err="1">
                <a:latin typeface="Times" pitchFamily="2" charset="0"/>
              </a:rPr>
              <a:t>argumente</a:t>
            </a:r>
            <a:r>
              <a:rPr lang="en-US" dirty="0">
                <a:latin typeface="Times" pitchFamily="2" charset="0"/>
              </a:rPr>
              <a:t> </a:t>
            </a:r>
            <a:r>
              <a:rPr lang="en-US" dirty="0" err="1">
                <a:latin typeface="Times" pitchFamily="2" charset="0"/>
              </a:rPr>
              <a:t>juridice</a:t>
            </a:r>
            <a:r>
              <a:rPr lang="en-US" dirty="0">
                <a:latin typeface="Times" pitchFamily="2" charset="0"/>
              </a:rPr>
              <a:t> care </a:t>
            </a:r>
            <a:r>
              <a:rPr lang="en-US" dirty="0" err="1">
                <a:latin typeface="Times" pitchFamily="2" charset="0"/>
              </a:rPr>
              <a:t>să</a:t>
            </a:r>
            <a:r>
              <a:rPr lang="en-US" dirty="0">
                <a:latin typeface="Times" pitchFamily="2" charset="0"/>
              </a:rPr>
              <a:t> </a:t>
            </a:r>
            <a:r>
              <a:rPr lang="en-US" dirty="0" err="1">
                <a:latin typeface="Times" pitchFamily="2" charset="0"/>
              </a:rPr>
              <a:t>justifice</a:t>
            </a:r>
            <a:r>
              <a:rPr lang="en-US" dirty="0">
                <a:latin typeface="Times" pitchFamily="2" charset="0"/>
              </a:rPr>
              <a:t> </a:t>
            </a:r>
            <a:r>
              <a:rPr lang="en-US" dirty="0" err="1">
                <a:latin typeface="Times" pitchFamily="2" charset="0"/>
              </a:rPr>
              <a:t>această</a:t>
            </a:r>
            <a:r>
              <a:rPr lang="en-US" dirty="0">
                <a:latin typeface="Times" pitchFamily="2" charset="0"/>
              </a:rPr>
              <a:t> </a:t>
            </a:r>
            <a:r>
              <a:rPr lang="en-US" dirty="0" err="1">
                <a:latin typeface="Times" pitchFamily="2" charset="0"/>
              </a:rPr>
              <a:t>decizie</a:t>
            </a:r>
            <a:r>
              <a:rPr lang="en-US" dirty="0">
                <a:latin typeface="Times" pitchFamily="2" charset="0"/>
              </a:rPr>
              <a:t>.</a:t>
            </a:r>
          </a:p>
          <a:p>
            <a:pPr algn="just">
              <a:buFont typeface="Arial" panose="020B0604020202020204" pitchFamily="34" charset="0"/>
              <a:buChar char="•"/>
            </a:pPr>
            <a:r>
              <a:rPr lang="en-US" dirty="0" err="1">
                <a:latin typeface="Times" pitchFamily="2" charset="0"/>
              </a:rPr>
              <a:t>Având</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vedere</a:t>
            </a:r>
            <a:r>
              <a:rPr lang="en-US" dirty="0">
                <a:latin typeface="Times" pitchFamily="2" charset="0"/>
              </a:rPr>
              <a:t> </a:t>
            </a:r>
            <a:r>
              <a:rPr lang="en-US" dirty="0" err="1">
                <a:latin typeface="Times" pitchFamily="2" charset="0"/>
              </a:rPr>
              <a:t>aceste</a:t>
            </a:r>
            <a:r>
              <a:rPr lang="en-US" dirty="0">
                <a:latin typeface="Times" pitchFamily="2" charset="0"/>
              </a:rPr>
              <a:t> </a:t>
            </a:r>
            <a:r>
              <a:rPr lang="en-US" dirty="0" err="1">
                <a:latin typeface="Times" pitchFamily="2" charset="0"/>
              </a:rPr>
              <a:t>omisiuni</a:t>
            </a:r>
            <a:r>
              <a:rPr lang="en-US" dirty="0">
                <a:latin typeface="Times" pitchFamily="2" charset="0"/>
              </a:rPr>
              <a:t>, </a:t>
            </a:r>
            <a:r>
              <a:rPr lang="en-US" dirty="0" err="1">
                <a:latin typeface="Times" pitchFamily="2" charset="0"/>
              </a:rPr>
              <a:t>Curtea</a:t>
            </a:r>
            <a:r>
              <a:rPr lang="en-US" dirty="0">
                <a:latin typeface="Times" pitchFamily="2" charset="0"/>
              </a:rPr>
              <a:t> a </a:t>
            </a:r>
            <a:r>
              <a:rPr lang="en-US" dirty="0" err="1">
                <a:latin typeface="Times" pitchFamily="2" charset="0"/>
              </a:rPr>
              <a:t>concluzionat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instanțele</a:t>
            </a:r>
            <a:r>
              <a:rPr lang="en-US" dirty="0">
                <a:latin typeface="Times" pitchFamily="2" charset="0"/>
              </a:rPr>
              <a:t> </a:t>
            </a:r>
            <a:r>
              <a:rPr lang="en-US" dirty="0" err="1">
                <a:latin typeface="Times" pitchFamily="2" charset="0"/>
              </a:rPr>
              <a:t>naționale</a:t>
            </a:r>
            <a:r>
              <a:rPr lang="en-US" dirty="0">
                <a:latin typeface="Times" pitchFamily="2" charset="0"/>
              </a:rPr>
              <a:t> nu au </a:t>
            </a:r>
            <a:r>
              <a:rPr lang="en-US" dirty="0" err="1">
                <a:latin typeface="Times" pitchFamily="2" charset="0"/>
              </a:rPr>
              <a:t>respectat</a:t>
            </a:r>
            <a:r>
              <a:rPr lang="en-US" dirty="0">
                <a:latin typeface="Times" pitchFamily="2" charset="0"/>
              </a:rPr>
              <a:t> </a:t>
            </a:r>
            <a:r>
              <a:rPr lang="en-US" dirty="0" err="1">
                <a:latin typeface="Times" pitchFamily="2" charset="0"/>
              </a:rPr>
              <a:t>obligațiile</a:t>
            </a:r>
            <a:r>
              <a:rPr lang="en-US" dirty="0">
                <a:latin typeface="Times" pitchFamily="2" charset="0"/>
              </a:rPr>
              <a:t> </a:t>
            </a:r>
            <a:r>
              <a:rPr lang="en-US" dirty="0" err="1">
                <a:latin typeface="Times" pitchFamily="2" charset="0"/>
              </a:rPr>
              <a:t>prevăzute</a:t>
            </a:r>
            <a:r>
              <a:rPr lang="en-US" dirty="0">
                <a:latin typeface="Times" pitchFamily="2" charset="0"/>
              </a:rPr>
              <a:t> de </a:t>
            </a:r>
            <a:r>
              <a:rPr lang="en-US" dirty="0" err="1">
                <a:latin typeface="Times" pitchFamily="2" charset="0"/>
              </a:rPr>
              <a:t>Articolul</a:t>
            </a:r>
            <a:r>
              <a:rPr lang="en-US" dirty="0">
                <a:latin typeface="Times" pitchFamily="2" charset="0"/>
              </a:rPr>
              <a:t> 6 § 1, </a:t>
            </a:r>
            <a:r>
              <a:rPr lang="en-US" dirty="0" err="1">
                <a:latin typeface="Times" pitchFamily="2" charset="0"/>
              </a:rPr>
              <a:t>ceea</a:t>
            </a:r>
            <a:r>
              <a:rPr lang="en-US" dirty="0">
                <a:latin typeface="Times" pitchFamily="2" charset="0"/>
              </a:rPr>
              <a:t> </a:t>
            </a:r>
            <a:r>
              <a:rPr lang="en-US" dirty="0" err="1">
                <a:latin typeface="Times" pitchFamily="2" charset="0"/>
              </a:rPr>
              <a:t>ce</a:t>
            </a:r>
            <a:r>
              <a:rPr lang="en-US" dirty="0">
                <a:latin typeface="Times" pitchFamily="2" charset="0"/>
              </a:rPr>
              <a:t> a </a:t>
            </a:r>
            <a:r>
              <a:rPr lang="en-US" dirty="0" err="1">
                <a:latin typeface="Times" pitchFamily="2" charset="0"/>
              </a:rPr>
              <a:t>condus</a:t>
            </a:r>
            <a:r>
              <a:rPr lang="en-US" dirty="0">
                <a:latin typeface="Times" pitchFamily="2" charset="0"/>
              </a:rPr>
              <a:t> la o </a:t>
            </a:r>
            <a:r>
              <a:rPr lang="en-US" dirty="0" err="1">
                <a:latin typeface="Times" pitchFamily="2" charset="0"/>
              </a:rPr>
              <a:t>lipsă</a:t>
            </a:r>
            <a:r>
              <a:rPr lang="en-US" dirty="0">
                <a:latin typeface="Times" pitchFamily="2" charset="0"/>
              </a:rPr>
              <a:t> de </a:t>
            </a:r>
            <a:r>
              <a:rPr lang="en-US" dirty="0" err="1">
                <a:latin typeface="Times" pitchFamily="2" charset="0"/>
              </a:rPr>
              <a:t>echitate</a:t>
            </a:r>
            <a:r>
              <a:rPr lang="en-US" dirty="0">
                <a:latin typeface="Times" pitchFamily="2" charset="0"/>
              </a:rPr>
              <a:t> </a:t>
            </a:r>
            <a:r>
              <a:rPr lang="en-US" dirty="0" err="1">
                <a:latin typeface="Times" pitchFamily="2" charset="0"/>
              </a:rPr>
              <a:t>procedurală</a:t>
            </a:r>
            <a:r>
              <a:rPr lang="en-US" dirty="0">
                <a:latin typeface="Times" pitchFamily="2" charset="0"/>
              </a:rPr>
              <a:t>.</a:t>
            </a:r>
          </a:p>
        </p:txBody>
      </p:sp>
    </p:spTree>
    <p:extLst>
      <p:ext uri="{BB962C8B-B14F-4D97-AF65-F5344CB8AC3E}">
        <p14:creationId xmlns:p14="http://schemas.microsoft.com/office/powerpoint/2010/main" val="302151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AA498-886A-6490-3993-928484D92EEF}"/>
              </a:ext>
            </a:extLst>
          </p:cNvPr>
          <p:cNvSpPr>
            <a:spLocks noGrp="1"/>
          </p:cNvSpPr>
          <p:nvPr>
            <p:ph type="title"/>
          </p:nvPr>
        </p:nvSpPr>
        <p:spPr>
          <a:xfrm>
            <a:off x="720000" y="0"/>
            <a:ext cx="3278563" cy="572700"/>
          </a:xfrm>
        </p:spPr>
        <p:txBody>
          <a:bodyPr/>
          <a:lstStyle/>
          <a:p>
            <a:r>
              <a:rPr lang="x-none" sz="2800" b="1" dirty="0">
                <a:latin typeface="Times" pitchFamily="2" charset="0"/>
              </a:rPr>
              <a:t>Aprecierea Curții</a:t>
            </a:r>
          </a:p>
        </p:txBody>
      </p:sp>
      <p:sp>
        <p:nvSpPr>
          <p:cNvPr id="3" name="Subtitle 2">
            <a:extLst>
              <a:ext uri="{FF2B5EF4-FFF2-40B4-BE49-F238E27FC236}">
                <a16:creationId xmlns:a16="http://schemas.microsoft.com/office/drawing/2014/main" xmlns="" id="{8F76FBC9-7BDD-1B47-9E88-8576C58F2E5D}"/>
              </a:ext>
            </a:extLst>
          </p:cNvPr>
          <p:cNvSpPr>
            <a:spLocks noGrp="1"/>
          </p:cNvSpPr>
          <p:nvPr>
            <p:ph type="subTitle" idx="1"/>
          </p:nvPr>
        </p:nvSpPr>
        <p:spPr>
          <a:xfrm>
            <a:off x="282508" y="420991"/>
            <a:ext cx="8578983" cy="4301517"/>
          </a:xfrm>
        </p:spPr>
        <p:txBody>
          <a:bodyPr/>
          <a:lstStyle/>
          <a:p>
            <a:pPr marL="139700" indent="0" algn="just">
              <a:buNone/>
            </a:pPr>
            <a:endParaRPr lang="en-US" sz="1400" dirty="0">
              <a:latin typeface="Times" pitchFamily="2" charset="0"/>
            </a:endParaRPr>
          </a:p>
          <a:p>
            <a:pPr marL="139700" indent="0" algn="just">
              <a:buNone/>
            </a:pPr>
            <a:r>
              <a:rPr lang="en-US" sz="1400" b="1" dirty="0">
                <a:latin typeface="Times" pitchFamily="2" charset="0"/>
              </a:rPr>
              <a:t>1. </a:t>
            </a:r>
            <a:r>
              <a:rPr lang="en-US" sz="1400" b="1" dirty="0" err="1">
                <a:latin typeface="Times" pitchFamily="2" charset="0"/>
              </a:rPr>
              <a:t>Daune</a:t>
            </a:r>
            <a:r>
              <a:rPr lang="en-US" sz="1400" b="1" dirty="0">
                <a:latin typeface="Times" pitchFamily="2" charset="0"/>
              </a:rPr>
              <a:t> morale</a:t>
            </a:r>
          </a:p>
          <a:p>
            <a:pPr marL="139700" indent="0" algn="just">
              <a:buNone/>
            </a:pPr>
            <a:r>
              <a:rPr lang="en-US" sz="1400" dirty="0" err="1">
                <a:latin typeface="Times" pitchFamily="2" charset="0"/>
              </a:rPr>
              <a:t>Reclamantul</a:t>
            </a:r>
            <a:r>
              <a:rPr lang="en-US" sz="1400" dirty="0">
                <a:latin typeface="Times" pitchFamily="2" charset="0"/>
              </a:rPr>
              <a:t> a </a:t>
            </a:r>
            <a:r>
              <a:rPr lang="en-US" sz="1400" dirty="0" err="1">
                <a:latin typeface="Times" pitchFamily="2" charset="0"/>
              </a:rPr>
              <a:t>solicitat</a:t>
            </a:r>
            <a:r>
              <a:rPr lang="en-US" sz="1400" dirty="0">
                <a:latin typeface="Times" pitchFamily="2" charset="0"/>
              </a:rPr>
              <a:t> o </a:t>
            </a:r>
            <a:r>
              <a:rPr lang="en-US" sz="1400" dirty="0" err="1">
                <a:latin typeface="Times" pitchFamily="2" charset="0"/>
              </a:rPr>
              <a:t>sumă</a:t>
            </a:r>
            <a:r>
              <a:rPr lang="en-US" sz="1400" dirty="0">
                <a:latin typeface="Times" pitchFamily="2" charset="0"/>
              </a:rPr>
              <a:t> </a:t>
            </a:r>
            <a:r>
              <a:rPr lang="en-US" sz="1400" dirty="0" err="1">
                <a:latin typeface="Times" pitchFamily="2" charset="0"/>
              </a:rPr>
              <a:t>nespecificată</a:t>
            </a:r>
            <a:r>
              <a:rPr lang="en-US" sz="1400" dirty="0">
                <a:latin typeface="Times" pitchFamily="2" charset="0"/>
              </a:rPr>
              <a:t> </a:t>
            </a:r>
            <a:r>
              <a:rPr lang="en-US" sz="1400" dirty="0" err="1">
                <a:latin typeface="Times" pitchFamily="2" charset="0"/>
              </a:rPr>
              <a:t>pentru</a:t>
            </a:r>
            <a:r>
              <a:rPr lang="en-US" sz="1400" dirty="0">
                <a:latin typeface="Times" pitchFamily="2" charset="0"/>
              </a:rPr>
              <a:t> </a:t>
            </a:r>
            <a:r>
              <a:rPr lang="en-US" sz="1400" dirty="0" err="1">
                <a:latin typeface="Times" pitchFamily="2" charset="0"/>
              </a:rPr>
              <a:t>prejudiciul</a:t>
            </a:r>
            <a:r>
              <a:rPr lang="en-US" sz="1400" dirty="0">
                <a:latin typeface="Times" pitchFamily="2" charset="0"/>
              </a:rPr>
              <a:t> moral </a:t>
            </a:r>
            <a:r>
              <a:rPr lang="en-US" sz="1400" dirty="0" err="1">
                <a:latin typeface="Times" pitchFamily="2" charset="0"/>
              </a:rPr>
              <a:t>suferit</a:t>
            </a:r>
            <a:r>
              <a:rPr lang="en-US" sz="1400" dirty="0">
                <a:latin typeface="Times" pitchFamily="2" charset="0"/>
              </a:rPr>
              <a:t>. </a:t>
            </a:r>
            <a:r>
              <a:rPr lang="en-US" sz="1400" dirty="0" err="1">
                <a:latin typeface="Times" pitchFamily="2" charset="0"/>
              </a:rPr>
              <a:t>Guvernul</a:t>
            </a:r>
            <a:r>
              <a:rPr lang="en-US" sz="1400" dirty="0">
                <a:latin typeface="Times" pitchFamily="2" charset="0"/>
              </a:rPr>
              <a:t> a </a:t>
            </a:r>
            <a:r>
              <a:rPr lang="en-US" sz="1400" dirty="0" err="1">
                <a:latin typeface="Times" pitchFamily="2" charset="0"/>
              </a:rPr>
              <a:t>contestat</a:t>
            </a:r>
            <a:r>
              <a:rPr lang="en-US" sz="1400" dirty="0">
                <a:latin typeface="Times" pitchFamily="2" charset="0"/>
              </a:rPr>
              <a:t> </a:t>
            </a:r>
            <a:r>
              <a:rPr lang="en-US" sz="1400" dirty="0" err="1">
                <a:latin typeface="Times" pitchFamily="2" charset="0"/>
              </a:rPr>
              <a:t>cererea</a:t>
            </a:r>
            <a:r>
              <a:rPr lang="en-US" sz="1400" dirty="0">
                <a:latin typeface="Times" pitchFamily="2" charset="0"/>
              </a:rPr>
              <a:t> ca </a:t>
            </a:r>
            <a:r>
              <a:rPr lang="en-US" sz="1400" dirty="0" err="1">
                <a:latin typeface="Times" pitchFamily="2" charset="0"/>
              </a:rPr>
              <a:t>nefondată</a:t>
            </a:r>
            <a:r>
              <a:rPr lang="en-US" sz="1400" dirty="0">
                <a:latin typeface="Times" pitchFamily="2" charset="0"/>
              </a:rPr>
              <a:t>. </a:t>
            </a:r>
            <a:r>
              <a:rPr lang="en-US" sz="1400" dirty="0" err="1">
                <a:latin typeface="Times" pitchFamily="2" charset="0"/>
              </a:rPr>
              <a:t>Curtea</a:t>
            </a:r>
            <a:r>
              <a:rPr lang="en-US" sz="1400" dirty="0">
                <a:latin typeface="Times" pitchFamily="2" charset="0"/>
              </a:rPr>
              <a:t> a </a:t>
            </a:r>
            <a:r>
              <a:rPr lang="en-US" sz="1400" dirty="0" err="1">
                <a:latin typeface="Times" pitchFamily="2" charset="0"/>
              </a:rPr>
              <a:t>considerat</a:t>
            </a:r>
            <a:r>
              <a:rPr lang="en-US" sz="1400" dirty="0">
                <a:latin typeface="Times" pitchFamily="2" charset="0"/>
              </a:rPr>
              <a:t> </a:t>
            </a:r>
            <a:r>
              <a:rPr lang="en-US" sz="1400" dirty="0" err="1">
                <a:latin typeface="Times" pitchFamily="2" charset="0"/>
              </a:rPr>
              <a:t>că</a:t>
            </a:r>
            <a:r>
              <a:rPr lang="en-US" sz="1400" dirty="0">
                <a:latin typeface="Times" pitchFamily="2" charset="0"/>
              </a:rPr>
              <a:t> </a:t>
            </a:r>
            <a:r>
              <a:rPr lang="en-US" sz="1400" dirty="0" err="1">
                <a:latin typeface="Times" pitchFamily="2" charset="0"/>
              </a:rPr>
              <a:t>simpla</a:t>
            </a:r>
            <a:r>
              <a:rPr lang="en-US" sz="1400" dirty="0">
                <a:latin typeface="Times" pitchFamily="2" charset="0"/>
              </a:rPr>
              <a:t> </a:t>
            </a:r>
            <a:r>
              <a:rPr lang="en-US" sz="1400" dirty="0" err="1">
                <a:latin typeface="Times" pitchFamily="2" charset="0"/>
              </a:rPr>
              <a:t>constatare</a:t>
            </a:r>
            <a:r>
              <a:rPr lang="en-US" sz="1400" dirty="0">
                <a:latin typeface="Times" pitchFamily="2" charset="0"/>
              </a:rPr>
              <a:t> a </a:t>
            </a:r>
            <a:r>
              <a:rPr lang="en-US" sz="1400" dirty="0" err="1">
                <a:latin typeface="Times" pitchFamily="2" charset="0"/>
              </a:rPr>
              <a:t>încălcării</a:t>
            </a:r>
            <a:r>
              <a:rPr lang="en-US" sz="1400" dirty="0">
                <a:latin typeface="Times" pitchFamily="2" charset="0"/>
              </a:rPr>
              <a:t> </a:t>
            </a:r>
            <a:r>
              <a:rPr lang="en-US" sz="1400" dirty="0" err="1">
                <a:latin typeface="Times" pitchFamily="2" charset="0"/>
              </a:rPr>
              <a:t>drepturilor</a:t>
            </a:r>
            <a:r>
              <a:rPr lang="en-US" sz="1400" dirty="0">
                <a:latin typeface="Times" pitchFamily="2" charset="0"/>
              </a:rPr>
              <a:t> </a:t>
            </a:r>
            <a:r>
              <a:rPr lang="en-US" sz="1400" dirty="0" err="1">
                <a:latin typeface="Times" pitchFamily="2" charset="0"/>
              </a:rPr>
              <a:t>reprezintă</a:t>
            </a:r>
            <a:r>
              <a:rPr lang="en-US" sz="1400" dirty="0">
                <a:latin typeface="Times" pitchFamily="2" charset="0"/>
              </a:rPr>
              <a:t> o </a:t>
            </a:r>
            <a:r>
              <a:rPr lang="en-US" sz="1400" dirty="0" err="1">
                <a:latin typeface="Times" pitchFamily="2" charset="0"/>
              </a:rPr>
              <a:t>satisfacție</a:t>
            </a:r>
            <a:r>
              <a:rPr lang="en-US" sz="1400" dirty="0">
                <a:latin typeface="Times" pitchFamily="2" charset="0"/>
              </a:rPr>
              <a:t> </a:t>
            </a:r>
            <a:r>
              <a:rPr lang="en-US" sz="1400" dirty="0" err="1">
                <a:latin typeface="Times" pitchFamily="2" charset="0"/>
              </a:rPr>
              <a:t>echitabilă</a:t>
            </a:r>
            <a:r>
              <a:rPr lang="en-US" sz="1400" dirty="0">
                <a:latin typeface="Times" pitchFamily="2" charset="0"/>
              </a:rPr>
              <a:t> </a:t>
            </a:r>
            <a:r>
              <a:rPr lang="en-US" sz="1400" dirty="0" err="1">
                <a:latin typeface="Times" pitchFamily="2" charset="0"/>
              </a:rPr>
              <a:t>suficientă</a:t>
            </a:r>
            <a:r>
              <a:rPr lang="en-US" sz="1400" dirty="0">
                <a:latin typeface="Times" pitchFamily="2" charset="0"/>
              </a:rPr>
              <a:t> </a:t>
            </a:r>
            <a:r>
              <a:rPr lang="en-US" sz="1400" dirty="0" err="1">
                <a:latin typeface="Times" pitchFamily="2" charset="0"/>
              </a:rPr>
              <a:t>în</a:t>
            </a:r>
            <a:r>
              <a:rPr lang="en-US" sz="1400" dirty="0">
                <a:latin typeface="Times" pitchFamily="2" charset="0"/>
              </a:rPr>
              <a:t> </a:t>
            </a:r>
            <a:r>
              <a:rPr lang="en-US" sz="1400" dirty="0" err="1">
                <a:latin typeface="Times" pitchFamily="2" charset="0"/>
              </a:rPr>
              <a:t>acest</a:t>
            </a:r>
            <a:r>
              <a:rPr lang="en-US" sz="1400" dirty="0">
                <a:latin typeface="Times" pitchFamily="2" charset="0"/>
              </a:rPr>
              <a:t> </a:t>
            </a:r>
            <a:r>
              <a:rPr lang="en-US" sz="1400" dirty="0" err="1">
                <a:latin typeface="Times" pitchFamily="2" charset="0"/>
              </a:rPr>
              <a:t>caz</a:t>
            </a:r>
            <a:r>
              <a:rPr lang="en-US" sz="1400" dirty="0">
                <a:latin typeface="Times" pitchFamily="2" charset="0"/>
              </a:rPr>
              <a:t>.</a:t>
            </a:r>
          </a:p>
          <a:p>
            <a:pPr marL="139700" indent="0" algn="just">
              <a:buNone/>
            </a:pPr>
            <a:r>
              <a:rPr lang="en-US" sz="1400" b="1" dirty="0">
                <a:latin typeface="Times" pitchFamily="2" charset="0"/>
              </a:rPr>
              <a:t>2. </a:t>
            </a:r>
            <a:r>
              <a:rPr lang="en-US" sz="1400" b="1" dirty="0" err="1">
                <a:latin typeface="Times" pitchFamily="2" charset="0"/>
              </a:rPr>
              <a:t>Costuri</a:t>
            </a:r>
            <a:r>
              <a:rPr lang="en-US" sz="1400" b="1" dirty="0">
                <a:latin typeface="Times" pitchFamily="2" charset="0"/>
              </a:rPr>
              <a:t> </a:t>
            </a:r>
            <a:r>
              <a:rPr lang="en-US" sz="1400" b="1" dirty="0" err="1">
                <a:latin typeface="Times" pitchFamily="2" charset="0"/>
              </a:rPr>
              <a:t>și</a:t>
            </a:r>
            <a:r>
              <a:rPr lang="en-US" sz="1400" b="1" dirty="0">
                <a:latin typeface="Times" pitchFamily="2" charset="0"/>
              </a:rPr>
              <a:t> </a:t>
            </a:r>
            <a:r>
              <a:rPr lang="en-US" sz="1400" b="1" dirty="0" err="1">
                <a:latin typeface="Times" pitchFamily="2" charset="0"/>
              </a:rPr>
              <a:t>cheltuieli</a:t>
            </a:r>
            <a:endParaRPr lang="en-US" sz="1400" b="1" dirty="0">
              <a:latin typeface="Times" pitchFamily="2" charset="0"/>
            </a:endParaRPr>
          </a:p>
          <a:p>
            <a:pPr marL="139700" indent="0" algn="just">
              <a:buNone/>
            </a:pPr>
            <a:r>
              <a:rPr lang="en-US" sz="1400" dirty="0" err="1">
                <a:latin typeface="Times" pitchFamily="2" charset="0"/>
              </a:rPr>
              <a:t>Reclamantul</a:t>
            </a:r>
            <a:r>
              <a:rPr lang="en-US" sz="1400" dirty="0">
                <a:latin typeface="Times" pitchFamily="2" charset="0"/>
              </a:rPr>
              <a:t> a </a:t>
            </a:r>
            <a:r>
              <a:rPr lang="en-US" sz="1400" dirty="0" err="1">
                <a:latin typeface="Times" pitchFamily="2" charset="0"/>
              </a:rPr>
              <a:t>mai</a:t>
            </a:r>
            <a:r>
              <a:rPr lang="en-US" sz="1400" dirty="0">
                <a:latin typeface="Times" pitchFamily="2" charset="0"/>
              </a:rPr>
              <a:t> </a:t>
            </a:r>
            <a:r>
              <a:rPr lang="en-US" sz="1400" dirty="0" err="1">
                <a:latin typeface="Times" pitchFamily="2" charset="0"/>
              </a:rPr>
              <a:t>cerut</a:t>
            </a:r>
            <a:r>
              <a:rPr lang="en-US" sz="1400" dirty="0">
                <a:latin typeface="Times" pitchFamily="2" charset="0"/>
              </a:rPr>
              <a:t> 2.000 de euro </a:t>
            </a:r>
            <a:r>
              <a:rPr lang="en-US" sz="1400" dirty="0" err="1">
                <a:latin typeface="Times" pitchFamily="2" charset="0"/>
              </a:rPr>
              <a:t>pentru</a:t>
            </a:r>
            <a:r>
              <a:rPr lang="en-US" sz="1400" dirty="0">
                <a:latin typeface="Times" pitchFamily="2" charset="0"/>
              </a:rPr>
              <a:t> </a:t>
            </a:r>
            <a:r>
              <a:rPr lang="en-US" sz="1400" dirty="0" err="1">
                <a:latin typeface="Times" pitchFamily="2" charset="0"/>
              </a:rPr>
              <a:t>costuri</a:t>
            </a:r>
            <a:r>
              <a:rPr lang="en-US" sz="1400" dirty="0">
                <a:latin typeface="Times" pitchFamily="2" charset="0"/>
              </a:rPr>
              <a:t> </a:t>
            </a:r>
            <a:r>
              <a:rPr lang="en-US" sz="1400" dirty="0" err="1">
                <a:latin typeface="Times" pitchFamily="2" charset="0"/>
              </a:rPr>
              <a:t>și</a:t>
            </a:r>
            <a:r>
              <a:rPr lang="en-US" sz="1400" dirty="0">
                <a:latin typeface="Times" pitchFamily="2" charset="0"/>
              </a:rPr>
              <a:t> </a:t>
            </a:r>
            <a:r>
              <a:rPr lang="en-US" sz="1400" dirty="0" err="1">
                <a:latin typeface="Times" pitchFamily="2" charset="0"/>
              </a:rPr>
              <a:t>cheltuieli</a:t>
            </a:r>
            <a:r>
              <a:rPr lang="en-US" sz="1400" dirty="0">
                <a:latin typeface="Times" pitchFamily="2" charset="0"/>
              </a:rPr>
              <a:t>, </a:t>
            </a:r>
            <a:r>
              <a:rPr lang="en-US" sz="1400" dirty="0" err="1">
                <a:latin typeface="Times" pitchFamily="2" charset="0"/>
              </a:rPr>
              <a:t>fără</a:t>
            </a:r>
            <a:r>
              <a:rPr lang="en-US" sz="1400" dirty="0">
                <a:latin typeface="Times" pitchFamily="2" charset="0"/>
              </a:rPr>
              <a:t> a </a:t>
            </a:r>
            <a:r>
              <a:rPr lang="en-US" sz="1400" dirty="0" err="1">
                <a:latin typeface="Times" pitchFamily="2" charset="0"/>
              </a:rPr>
              <a:t>specifica</a:t>
            </a:r>
            <a:r>
              <a:rPr lang="en-US" sz="1400" dirty="0">
                <a:latin typeface="Times" pitchFamily="2" charset="0"/>
              </a:rPr>
              <a:t> </a:t>
            </a:r>
            <a:r>
              <a:rPr lang="en-US" sz="1400" dirty="0" err="1">
                <a:latin typeface="Times" pitchFamily="2" charset="0"/>
              </a:rPr>
              <a:t>dacă</a:t>
            </a:r>
            <a:r>
              <a:rPr lang="en-US" sz="1400" dirty="0">
                <a:latin typeface="Times" pitchFamily="2" charset="0"/>
              </a:rPr>
              <a:t> </a:t>
            </a:r>
            <a:r>
              <a:rPr lang="en-US" sz="1400" dirty="0" err="1">
                <a:latin typeface="Times" pitchFamily="2" charset="0"/>
              </a:rPr>
              <a:t>acestea</a:t>
            </a:r>
            <a:r>
              <a:rPr lang="en-US" sz="1400" dirty="0">
                <a:latin typeface="Times" pitchFamily="2" charset="0"/>
              </a:rPr>
              <a:t> </a:t>
            </a:r>
            <a:r>
              <a:rPr lang="en-US" sz="1400" dirty="0" err="1">
                <a:latin typeface="Times" pitchFamily="2" charset="0"/>
              </a:rPr>
              <a:t>vizau</a:t>
            </a:r>
            <a:r>
              <a:rPr lang="en-US" sz="1400" dirty="0">
                <a:latin typeface="Times" pitchFamily="2" charset="0"/>
              </a:rPr>
              <a:t> </a:t>
            </a:r>
            <a:r>
              <a:rPr lang="en-US" sz="1400" dirty="0" err="1">
                <a:latin typeface="Times" pitchFamily="2" charset="0"/>
              </a:rPr>
              <a:t>procedurile</a:t>
            </a:r>
            <a:r>
              <a:rPr lang="en-US" sz="1400" dirty="0">
                <a:latin typeface="Times" pitchFamily="2" charset="0"/>
              </a:rPr>
              <a:t> </a:t>
            </a:r>
            <a:r>
              <a:rPr lang="en-US" sz="1400" dirty="0" err="1">
                <a:latin typeface="Times" pitchFamily="2" charset="0"/>
              </a:rPr>
              <a:t>naționale</a:t>
            </a:r>
            <a:r>
              <a:rPr lang="en-US" sz="1400" dirty="0">
                <a:latin typeface="Times" pitchFamily="2" charset="0"/>
              </a:rPr>
              <a:t> </a:t>
            </a:r>
            <a:r>
              <a:rPr lang="en-US" sz="1400" dirty="0" err="1">
                <a:latin typeface="Times" pitchFamily="2" charset="0"/>
              </a:rPr>
              <a:t>sau</a:t>
            </a:r>
            <a:r>
              <a:rPr lang="en-US" sz="1400" dirty="0">
                <a:latin typeface="Times" pitchFamily="2" charset="0"/>
              </a:rPr>
              <a:t> </a:t>
            </a:r>
            <a:r>
              <a:rPr lang="en-US" sz="1400" dirty="0" err="1">
                <a:latin typeface="Times" pitchFamily="2" charset="0"/>
              </a:rPr>
              <a:t>cele</a:t>
            </a:r>
            <a:r>
              <a:rPr lang="en-US" sz="1400" dirty="0">
                <a:latin typeface="Times" pitchFamily="2" charset="0"/>
              </a:rPr>
              <a:t> </a:t>
            </a:r>
            <a:r>
              <a:rPr lang="en-US" sz="1400" dirty="0" err="1">
                <a:latin typeface="Times" pitchFamily="2" charset="0"/>
              </a:rPr>
              <a:t>în</a:t>
            </a:r>
            <a:r>
              <a:rPr lang="en-US" sz="1400" dirty="0">
                <a:latin typeface="Times" pitchFamily="2" charset="0"/>
              </a:rPr>
              <a:t> </a:t>
            </a:r>
            <a:r>
              <a:rPr lang="en-US" sz="1400" dirty="0" err="1">
                <a:latin typeface="Times" pitchFamily="2" charset="0"/>
              </a:rPr>
              <a:t>fața</a:t>
            </a:r>
            <a:r>
              <a:rPr lang="en-US" sz="1400" dirty="0">
                <a:latin typeface="Times" pitchFamily="2" charset="0"/>
              </a:rPr>
              <a:t> </a:t>
            </a:r>
            <a:r>
              <a:rPr lang="en-US" sz="1400" dirty="0" err="1">
                <a:latin typeface="Times" pitchFamily="2" charset="0"/>
              </a:rPr>
              <a:t>Curții</a:t>
            </a:r>
            <a:r>
              <a:rPr lang="en-US" sz="1400" dirty="0">
                <a:latin typeface="Times" pitchFamily="2" charset="0"/>
              </a:rPr>
              <a:t>. </a:t>
            </a:r>
            <a:r>
              <a:rPr lang="en-US" sz="1400" dirty="0" err="1">
                <a:latin typeface="Times" pitchFamily="2" charset="0"/>
              </a:rPr>
              <a:t>Curtea</a:t>
            </a:r>
            <a:r>
              <a:rPr lang="en-US" sz="1400" dirty="0">
                <a:latin typeface="Times" pitchFamily="2" charset="0"/>
              </a:rPr>
              <a:t> a </a:t>
            </a:r>
            <a:r>
              <a:rPr lang="en-US" sz="1400" dirty="0" err="1">
                <a:latin typeface="Times" pitchFamily="2" charset="0"/>
              </a:rPr>
              <a:t>reținut</a:t>
            </a:r>
            <a:r>
              <a:rPr lang="en-US" sz="1400" dirty="0">
                <a:latin typeface="Times" pitchFamily="2" charset="0"/>
              </a:rPr>
              <a:t> </a:t>
            </a:r>
            <a:r>
              <a:rPr lang="en-US" sz="1400" dirty="0" err="1">
                <a:latin typeface="Times" pitchFamily="2" charset="0"/>
              </a:rPr>
              <a:t>că</a:t>
            </a:r>
            <a:r>
              <a:rPr lang="en-US" sz="1400" dirty="0">
                <a:latin typeface="Times" pitchFamily="2" charset="0"/>
              </a:rPr>
              <a:t>, </a:t>
            </a:r>
            <a:r>
              <a:rPr lang="en-US" sz="1400" dirty="0" err="1">
                <a:latin typeface="Times" pitchFamily="2" charset="0"/>
              </a:rPr>
              <a:t>pentru</a:t>
            </a:r>
            <a:r>
              <a:rPr lang="en-US" sz="1400" dirty="0">
                <a:latin typeface="Times" pitchFamily="2" charset="0"/>
              </a:rPr>
              <a:t> a fi </a:t>
            </a:r>
            <a:r>
              <a:rPr lang="en-US" sz="1400" dirty="0" err="1">
                <a:latin typeface="Times" pitchFamily="2" charset="0"/>
              </a:rPr>
              <a:t>rambursabile</a:t>
            </a:r>
            <a:r>
              <a:rPr lang="en-US" sz="1400" dirty="0">
                <a:latin typeface="Times" pitchFamily="2" charset="0"/>
              </a:rPr>
              <a:t>, </a:t>
            </a:r>
            <a:r>
              <a:rPr lang="en-US" sz="1400" dirty="0" err="1">
                <a:latin typeface="Times" pitchFamily="2" charset="0"/>
              </a:rPr>
              <a:t>costurile</a:t>
            </a:r>
            <a:r>
              <a:rPr lang="en-US" sz="1400" dirty="0">
                <a:latin typeface="Times" pitchFamily="2" charset="0"/>
              </a:rPr>
              <a:t> </a:t>
            </a:r>
            <a:r>
              <a:rPr lang="en-US" sz="1400" dirty="0" err="1">
                <a:latin typeface="Times" pitchFamily="2" charset="0"/>
              </a:rPr>
              <a:t>trebuie</a:t>
            </a:r>
            <a:r>
              <a:rPr lang="en-US" sz="1400" dirty="0">
                <a:latin typeface="Times" pitchFamily="2" charset="0"/>
              </a:rPr>
              <a:t> </a:t>
            </a:r>
            <a:r>
              <a:rPr lang="en-US" sz="1400" dirty="0" err="1">
                <a:latin typeface="Times" pitchFamily="2" charset="0"/>
              </a:rPr>
              <a:t>să</a:t>
            </a:r>
            <a:r>
              <a:rPr lang="en-US" sz="1400" dirty="0">
                <a:latin typeface="Times" pitchFamily="2" charset="0"/>
              </a:rPr>
              <a:t> fie </a:t>
            </a:r>
            <a:r>
              <a:rPr lang="en-US" sz="1400" dirty="0" err="1">
                <a:latin typeface="Times" pitchFamily="2" charset="0"/>
              </a:rPr>
              <a:t>necesare</a:t>
            </a:r>
            <a:r>
              <a:rPr lang="en-US" sz="1400" dirty="0">
                <a:latin typeface="Times" pitchFamily="2" charset="0"/>
              </a:rPr>
              <a:t>, </a:t>
            </a:r>
            <a:r>
              <a:rPr lang="en-US" sz="1400" dirty="0" err="1">
                <a:latin typeface="Times" pitchFamily="2" charset="0"/>
              </a:rPr>
              <a:t>efective</a:t>
            </a:r>
            <a:r>
              <a:rPr lang="en-US" sz="1400" dirty="0">
                <a:latin typeface="Times" pitchFamily="2" charset="0"/>
              </a:rPr>
              <a:t> </a:t>
            </a:r>
            <a:r>
              <a:rPr lang="en-US" sz="1400" dirty="0" err="1">
                <a:latin typeface="Times" pitchFamily="2" charset="0"/>
              </a:rPr>
              <a:t>și</a:t>
            </a:r>
            <a:r>
              <a:rPr lang="en-US" sz="1400" dirty="0">
                <a:latin typeface="Times" pitchFamily="2" charset="0"/>
              </a:rPr>
              <a:t> </a:t>
            </a:r>
            <a:r>
              <a:rPr lang="en-US" sz="1400" dirty="0" err="1">
                <a:latin typeface="Times" pitchFamily="2" charset="0"/>
              </a:rPr>
              <a:t>rezonabile</a:t>
            </a:r>
            <a:r>
              <a:rPr lang="en-US" sz="1400" dirty="0">
                <a:latin typeface="Times" pitchFamily="2" charset="0"/>
              </a:rPr>
              <a:t> ca </a:t>
            </a:r>
            <a:r>
              <a:rPr lang="en-US" sz="1400" dirty="0" err="1">
                <a:latin typeface="Times" pitchFamily="2" charset="0"/>
              </a:rPr>
              <a:t>valoare</a:t>
            </a:r>
            <a:r>
              <a:rPr lang="en-US" sz="1400" dirty="0">
                <a:latin typeface="Times" pitchFamily="2" charset="0"/>
              </a:rPr>
              <a:t>. </a:t>
            </a:r>
            <a:r>
              <a:rPr lang="en-US" sz="1400" dirty="0" err="1">
                <a:latin typeface="Times" pitchFamily="2" charset="0"/>
              </a:rPr>
              <a:t>Neavând</a:t>
            </a:r>
            <a:r>
              <a:rPr lang="en-US" sz="1400" dirty="0">
                <a:latin typeface="Times" pitchFamily="2" charset="0"/>
              </a:rPr>
              <a:t> </a:t>
            </a:r>
            <a:r>
              <a:rPr lang="en-US" sz="1400" dirty="0" err="1">
                <a:latin typeface="Times" pitchFamily="2" charset="0"/>
              </a:rPr>
              <a:t>documente</a:t>
            </a:r>
            <a:r>
              <a:rPr lang="en-US" sz="1400" dirty="0">
                <a:latin typeface="Times" pitchFamily="2" charset="0"/>
              </a:rPr>
              <a:t> justificative </a:t>
            </a:r>
            <a:r>
              <a:rPr lang="en-US" sz="1400" dirty="0" err="1">
                <a:latin typeface="Times" pitchFamily="2" charset="0"/>
              </a:rPr>
              <a:t>pentru</a:t>
            </a:r>
            <a:r>
              <a:rPr lang="en-US" sz="1400" dirty="0">
                <a:latin typeface="Times" pitchFamily="2" charset="0"/>
              </a:rPr>
              <a:t> </a:t>
            </a:r>
            <a:r>
              <a:rPr lang="en-US" sz="1400" dirty="0" err="1">
                <a:latin typeface="Times" pitchFamily="2" charset="0"/>
              </a:rPr>
              <a:t>cerere</a:t>
            </a:r>
            <a:r>
              <a:rPr lang="en-US" sz="1400" dirty="0">
                <a:latin typeface="Times" pitchFamily="2" charset="0"/>
              </a:rPr>
              <a:t>, </a:t>
            </a:r>
            <a:r>
              <a:rPr lang="en-US" sz="1400" dirty="0" err="1">
                <a:latin typeface="Times" pitchFamily="2" charset="0"/>
              </a:rPr>
              <a:t>Curtea</a:t>
            </a:r>
            <a:r>
              <a:rPr lang="en-US" sz="1400" dirty="0">
                <a:latin typeface="Times" pitchFamily="2" charset="0"/>
              </a:rPr>
              <a:t> a </a:t>
            </a:r>
            <a:r>
              <a:rPr lang="en-US" sz="1400" dirty="0" err="1">
                <a:latin typeface="Times" pitchFamily="2" charset="0"/>
              </a:rPr>
              <a:t>respins</a:t>
            </a:r>
            <a:r>
              <a:rPr lang="en-US" sz="1400" dirty="0">
                <a:latin typeface="Times" pitchFamily="2" charset="0"/>
              </a:rPr>
              <a:t> </a:t>
            </a:r>
            <a:r>
              <a:rPr lang="en-US" sz="1400" dirty="0" err="1">
                <a:latin typeface="Times" pitchFamily="2" charset="0"/>
              </a:rPr>
              <a:t>în</a:t>
            </a:r>
            <a:r>
              <a:rPr lang="en-US" sz="1400" dirty="0">
                <a:latin typeface="Times" pitchFamily="2" charset="0"/>
              </a:rPr>
              <a:t> </a:t>
            </a:r>
            <a:r>
              <a:rPr lang="en-US" sz="1400" dirty="0" err="1">
                <a:latin typeface="Times" pitchFamily="2" charset="0"/>
              </a:rPr>
              <a:t>totalitate</a:t>
            </a:r>
            <a:r>
              <a:rPr lang="en-US" sz="1400" dirty="0">
                <a:latin typeface="Times" pitchFamily="2" charset="0"/>
              </a:rPr>
              <a:t> </a:t>
            </a:r>
            <a:r>
              <a:rPr lang="en-US" sz="1400" dirty="0" err="1">
                <a:latin typeface="Times" pitchFamily="2" charset="0"/>
              </a:rPr>
              <a:t>cererea</a:t>
            </a:r>
            <a:r>
              <a:rPr lang="en-US" sz="1400" dirty="0">
                <a:latin typeface="Times" pitchFamily="2" charset="0"/>
              </a:rPr>
              <a:t> </a:t>
            </a:r>
            <a:r>
              <a:rPr lang="en-US" sz="1400" dirty="0" err="1">
                <a:latin typeface="Times" pitchFamily="2" charset="0"/>
              </a:rPr>
              <a:t>pentru</a:t>
            </a:r>
            <a:r>
              <a:rPr lang="en-US" sz="1400" dirty="0">
                <a:latin typeface="Times" pitchFamily="2" charset="0"/>
              </a:rPr>
              <a:t> </a:t>
            </a:r>
            <a:r>
              <a:rPr lang="en-US" sz="1400" dirty="0" err="1">
                <a:latin typeface="Times" pitchFamily="2" charset="0"/>
              </a:rPr>
              <a:t>costuri</a:t>
            </a:r>
            <a:r>
              <a:rPr lang="en-US" sz="1400" dirty="0">
                <a:latin typeface="Times" pitchFamily="2" charset="0"/>
              </a:rPr>
              <a:t> </a:t>
            </a:r>
            <a:r>
              <a:rPr lang="en-US" sz="1400" dirty="0" err="1">
                <a:latin typeface="Times" pitchFamily="2" charset="0"/>
              </a:rPr>
              <a:t>și</a:t>
            </a:r>
            <a:r>
              <a:rPr lang="en-US" sz="1400" dirty="0">
                <a:latin typeface="Times" pitchFamily="2" charset="0"/>
              </a:rPr>
              <a:t> </a:t>
            </a:r>
            <a:r>
              <a:rPr lang="en-US" sz="1400" dirty="0" err="1">
                <a:latin typeface="Times" pitchFamily="2" charset="0"/>
              </a:rPr>
              <a:t>cheltuieli</a:t>
            </a:r>
            <a:r>
              <a:rPr lang="en-US" sz="1400" dirty="0">
                <a:latin typeface="Times" pitchFamily="2" charset="0"/>
              </a:rPr>
              <a:t>.</a:t>
            </a:r>
          </a:p>
          <a:p>
            <a:pPr marL="139700" indent="0" algn="just">
              <a:buNone/>
            </a:pPr>
            <a:endParaRPr lang="en-US" sz="1400" dirty="0">
              <a:latin typeface="Times" pitchFamily="2" charset="0"/>
            </a:endParaRPr>
          </a:p>
          <a:p>
            <a:pPr marL="139700" indent="0" algn="just">
              <a:buNone/>
            </a:pPr>
            <a:r>
              <a:rPr lang="en-US" sz="1400" b="1" dirty="0" err="1">
                <a:latin typeface="Times" pitchFamily="2" charset="0"/>
              </a:rPr>
              <a:t>Concluziile</a:t>
            </a:r>
            <a:r>
              <a:rPr lang="en-US" sz="1400" b="1" dirty="0">
                <a:latin typeface="Times" pitchFamily="2" charset="0"/>
              </a:rPr>
              <a:t> </a:t>
            </a:r>
            <a:r>
              <a:rPr lang="en-US" sz="1400" b="1" dirty="0" err="1">
                <a:latin typeface="Times" pitchFamily="2" charset="0"/>
              </a:rPr>
              <a:t>Curții</a:t>
            </a:r>
            <a:endParaRPr lang="en-US" sz="1400" b="1" dirty="0">
              <a:latin typeface="Times" pitchFamily="2" charset="0"/>
            </a:endParaRPr>
          </a:p>
          <a:p>
            <a:pPr marL="139700" indent="0" algn="just">
              <a:buNone/>
            </a:pPr>
            <a:r>
              <a:rPr lang="en-US" sz="1400" dirty="0">
                <a:latin typeface="Times" pitchFamily="2" charset="0"/>
              </a:rPr>
              <a:t>1. </a:t>
            </a:r>
            <a:r>
              <a:rPr lang="en-US" sz="1400" dirty="0" err="1">
                <a:latin typeface="Times" pitchFamily="2" charset="0"/>
              </a:rPr>
              <a:t>Cererea</a:t>
            </a:r>
            <a:r>
              <a:rPr lang="en-US" sz="1400" dirty="0">
                <a:latin typeface="Times" pitchFamily="2" charset="0"/>
              </a:rPr>
              <a:t> </a:t>
            </a:r>
            <a:r>
              <a:rPr lang="en-US" sz="1400" dirty="0" err="1">
                <a:latin typeface="Times" pitchFamily="2" charset="0"/>
              </a:rPr>
              <a:t>este</a:t>
            </a:r>
            <a:r>
              <a:rPr lang="en-US" sz="1400" dirty="0">
                <a:latin typeface="Times" pitchFamily="2" charset="0"/>
              </a:rPr>
              <a:t> </a:t>
            </a:r>
            <a:r>
              <a:rPr lang="en-US" sz="1400" dirty="0" err="1">
                <a:latin typeface="Times" pitchFamily="2" charset="0"/>
              </a:rPr>
              <a:t>admisibilă</a:t>
            </a:r>
            <a:r>
              <a:rPr lang="en-US" sz="1400" dirty="0">
                <a:latin typeface="Times" pitchFamily="2" charset="0"/>
              </a:rPr>
              <a:t>.</a:t>
            </a:r>
          </a:p>
          <a:p>
            <a:pPr marL="139700" indent="0" algn="just">
              <a:buNone/>
            </a:pPr>
            <a:r>
              <a:rPr lang="en-US" sz="1400" dirty="0">
                <a:latin typeface="Times" pitchFamily="2" charset="0"/>
              </a:rPr>
              <a:t>2. </a:t>
            </a:r>
            <a:r>
              <a:rPr lang="en-US" sz="1400" dirty="0" err="1">
                <a:latin typeface="Times" pitchFamily="2" charset="0"/>
              </a:rPr>
              <a:t>Există</a:t>
            </a:r>
            <a:r>
              <a:rPr lang="en-US" sz="1400" dirty="0">
                <a:latin typeface="Times" pitchFamily="2" charset="0"/>
              </a:rPr>
              <a:t> o </a:t>
            </a:r>
            <a:r>
              <a:rPr lang="en-US" sz="1400" dirty="0" err="1">
                <a:latin typeface="Times" pitchFamily="2" charset="0"/>
              </a:rPr>
              <a:t>încălcare</a:t>
            </a:r>
            <a:r>
              <a:rPr lang="en-US" sz="1400" dirty="0">
                <a:latin typeface="Times" pitchFamily="2" charset="0"/>
              </a:rPr>
              <a:t> a </a:t>
            </a:r>
            <a:r>
              <a:rPr lang="en-US" sz="1400" dirty="0" err="1">
                <a:latin typeface="Times" pitchFamily="2" charset="0"/>
              </a:rPr>
              <a:t>Articolului</a:t>
            </a:r>
            <a:r>
              <a:rPr lang="en-US" sz="1400" dirty="0">
                <a:latin typeface="Times" pitchFamily="2" charset="0"/>
              </a:rPr>
              <a:t> 6 § 1 din </a:t>
            </a:r>
            <a:r>
              <a:rPr lang="en-US" sz="1400" dirty="0" err="1">
                <a:latin typeface="Times" pitchFamily="2" charset="0"/>
              </a:rPr>
              <a:t>Convenție</a:t>
            </a:r>
            <a:r>
              <a:rPr lang="en-US" sz="1400" dirty="0">
                <a:latin typeface="Times" pitchFamily="2" charset="0"/>
              </a:rPr>
              <a:t>.</a:t>
            </a:r>
          </a:p>
          <a:p>
            <a:pPr marL="139700" indent="0" algn="just">
              <a:buNone/>
            </a:pPr>
            <a:r>
              <a:rPr lang="en-US" sz="1400" dirty="0">
                <a:latin typeface="Times" pitchFamily="2" charset="0"/>
              </a:rPr>
              <a:t>3. </a:t>
            </a:r>
            <a:r>
              <a:rPr lang="ro-RO" sz="1400" dirty="0">
                <a:latin typeface="Times" pitchFamily="2" charset="0"/>
              </a:rPr>
              <a:t>C</a:t>
            </a:r>
            <a:r>
              <a:rPr lang="ro-RO" sz="1400" dirty="0">
                <a:effectLst/>
                <a:latin typeface="Times" pitchFamily="2" charset="0"/>
                <a:ea typeface="Times New Roman" panose="02020603050405020304" pitchFamily="18" charset="0"/>
              </a:rPr>
              <a:t>onstatarea unei încălcări constituie în sine o satisfacție echitabilă suficientă pentru orice prejudiciu moral suferit de reclamant</a:t>
            </a:r>
            <a:r>
              <a:rPr lang="x-none" sz="1400" dirty="0">
                <a:effectLst/>
                <a:latin typeface="Times" pitchFamily="2" charset="0"/>
              </a:rPr>
              <a:t> </a:t>
            </a:r>
          </a:p>
          <a:p>
            <a:pPr marL="139700" indent="0" algn="just">
              <a:buNone/>
            </a:pPr>
            <a:r>
              <a:rPr lang="en-US" sz="1400" dirty="0">
                <a:latin typeface="Times" pitchFamily="2" charset="0"/>
              </a:rPr>
              <a:t>4. Se </a:t>
            </a:r>
            <a:r>
              <a:rPr lang="en-US" sz="1400" dirty="0" err="1">
                <a:latin typeface="Times" pitchFamily="2" charset="0"/>
              </a:rPr>
              <a:t>respinge</a:t>
            </a:r>
            <a:r>
              <a:rPr lang="en-US" sz="1400" dirty="0">
                <a:latin typeface="Times" pitchFamily="2" charset="0"/>
              </a:rPr>
              <a:t> </a:t>
            </a:r>
            <a:r>
              <a:rPr lang="en-US" sz="1400" dirty="0" err="1">
                <a:latin typeface="Times" pitchFamily="2" charset="0"/>
              </a:rPr>
              <a:t>cererea</a:t>
            </a:r>
            <a:r>
              <a:rPr lang="en-US" sz="1400" dirty="0">
                <a:latin typeface="Times" pitchFamily="2" charset="0"/>
              </a:rPr>
              <a:t> </a:t>
            </a:r>
            <a:r>
              <a:rPr lang="en-US" sz="1400" dirty="0" err="1">
                <a:latin typeface="Times" pitchFamily="2" charset="0"/>
              </a:rPr>
              <a:t>reclamantului</a:t>
            </a:r>
            <a:r>
              <a:rPr lang="en-US" sz="1400" dirty="0">
                <a:latin typeface="Times" pitchFamily="2" charset="0"/>
              </a:rPr>
              <a:t> de </a:t>
            </a:r>
            <a:r>
              <a:rPr lang="en-US" sz="1400" dirty="0" err="1">
                <a:latin typeface="Times" pitchFamily="2" charset="0"/>
              </a:rPr>
              <a:t>satisfacție</a:t>
            </a:r>
            <a:r>
              <a:rPr lang="en-US" sz="1400" dirty="0">
                <a:latin typeface="Times" pitchFamily="2" charset="0"/>
              </a:rPr>
              <a:t> </a:t>
            </a:r>
            <a:r>
              <a:rPr lang="en-US" sz="1400" dirty="0" err="1">
                <a:latin typeface="Times" pitchFamily="2" charset="0"/>
              </a:rPr>
              <a:t>echitabilă</a:t>
            </a:r>
            <a:r>
              <a:rPr lang="en-US" sz="1400" dirty="0">
                <a:latin typeface="Times" pitchFamily="2" charset="0"/>
              </a:rPr>
              <a:t>. </a:t>
            </a:r>
          </a:p>
          <a:p>
            <a:pPr marL="139700" indent="0" algn="just">
              <a:buNone/>
            </a:pPr>
            <a:endParaRPr lang="en-US" sz="1400" dirty="0">
              <a:latin typeface="Times" pitchFamily="2" charset="0"/>
            </a:endParaRPr>
          </a:p>
          <a:p>
            <a:pPr marL="139700" indent="0" algn="just">
              <a:buNone/>
            </a:pPr>
            <a:r>
              <a:rPr lang="en-US" sz="1400" u="sng" dirty="0" err="1">
                <a:latin typeface="Times" pitchFamily="2" charset="0"/>
              </a:rPr>
              <a:t>Hotărârea</a:t>
            </a:r>
            <a:r>
              <a:rPr lang="en-US" sz="1400" u="sng" dirty="0">
                <a:latin typeface="Times" pitchFamily="2" charset="0"/>
              </a:rPr>
              <a:t> a </a:t>
            </a:r>
            <a:r>
              <a:rPr lang="en-US" sz="1400" u="sng" dirty="0" err="1">
                <a:latin typeface="Times" pitchFamily="2" charset="0"/>
              </a:rPr>
              <a:t>fost</a:t>
            </a:r>
            <a:r>
              <a:rPr lang="en-US" sz="1400" u="sng" dirty="0">
                <a:latin typeface="Times" pitchFamily="2" charset="0"/>
              </a:rPr>
              <a:t> </a:t>
            </a:r>
            <a:r>
              <a:rPr lang="en-US" sz="1400" u="sng" dirty="0" err="1">
                <a:latin typeface="Times" pitchFamily="2" charset="0"/>
              </a:rPr>
              <a:t>pronunțată</a:t>
            </a:r>
            <a:r>
              <a:rPr lang="en-US" sz="1400" u="sng" dirty="0">
                <a:latin typeface="Times" pitchFamily="2" charset="0"/>
              </a:rPr>
              <a:t> </a:t>
            </a:r>
            <a:r>
              <a:rPr lang="en-US" sz="1400" u="sng" dirty="0" err="1">
                <a:latin typeface="Times" pitchFamily="2" charset="0"/>
              </a:rPr>
              <a:t>în</a:t>
            </a:r>
            <a:r>
              <a:rPr lang="en-US" sz="1400" u="sng" dirty="0">
                <a:latin typeface="Times" pitchFamily="2" charset="0"/>
              </a:rPr>
              <a:t> </a:t>
            </a:r>
            <a:r>
              <a:rPr lang="en-US" sz="1400" u="sng" dirty="0" err="1">
                <a:latin typeface="Times" pitchFamily="2" charset="0"/>
              </a:rPr>
              <a:t>unanimitate</a:t>
            </a:r>
            <a:r>
              <a:rPr lang="en-US" sz="1400" u="sng" dirty="0">
                <a:latin typeface="Times" pitchFamily="2" charset="0"/>
              </a:rPr>
              <a:t> pe 5 </a:t>
            </a:r>
            <a:r>
              <a:rPr lang="en-US" sz="1400" u="sng" dirty="0" err="1">
                <a:latin typeface="Times" pitchFamily="2" charset="0"/>
              </a:rPr>
              <a:t>noiembrie</a:t>
            </a:r>
            <a:r>
              <a:rPr lang="en-US" sz="1400" u="sng" dirty="0">
                <a:latin typeface="Times" pitchFamily="2" charset="0"/>
              </a:rPr>
              <a:t> 2024.</a:t>
            </a:r>
            <a:endParaRPr lang="x-none" sz="1400" u="sng" dirty="0">
              <a:latin typeface="Times" pitchFamily="2" charset="0"/>
            </a:endParaRPr>
          </a:p>
        </p:txBody>
      </p:sp>
      <p:grpSp>
        <p:nvGrpSpPr>
          <p:cNvPr id="4" name="Google Shape;733;p68">
            <a:extLst>
              <a:ext uri="{FF2B5EF4-FFF2-40B4-BE49-F238E27FC236}">
                <a16:creationId xmlns:a16="http://schemas.microsoft.com/office/drawing/2014/main" xmlns="" id="{9696B440-0307-0AAC-F5F8-7003E8F9F2E1}"/>
              </a:ext>
            </a:extLst>
          </p:cNvPr>
          <p:cNvGrpSpPr/>
          <p:nvPr/>
        </p:nvGrpSpPr>
        <p:grpSpPr>
          <a:xfrm>
            <a:off x="3646667" y="102623"/>
            <a:ext cx="351896" cy="351901"/>
            <a:chOff x="10303541" y="5035812"/>
            <a:chExt cx="596332" cy="596341"/>
          </a:xfrm>
        </p:grpSpPr>
        <p:sp>
          <p:nvSpPr>
            <p:cNvPr id="5" name="Google Shape;734;p68">
              <a:extLst>
                <a:ext uri="{FF2B5EF4-FFF2-40B4-BE49-F238E27FC236}">
                  <a16:creationId xmlns:a16="http://schemas.microsoft.com/office/drawing/2014/main" xmlns="" id="{281E9963-6E64-C06B-A723-11990F3A00FA}"/>
                </a:ext>
              </a:extLst>
            </p:cNvPr>
            <p:cNvSpPr/>
            <p:nvPr/>
          </p:nvSpPr>
          <p:spPr>
            <a:xfrm>
              <a:off x="10303541" y="5106863"/>
              <a:ext cx="227165" cy="349420"/>
            </a:xfrm>
            <a:custGeom>
              <a:avLst/>
              <a:gdLst/>
              <a:ahLst/>
              <a:cxnLst/>
              <a:rect l="l" t="t" r="r" b="b"/>
              <a:pathLst>
                <a:path w="227165" h="349420" extrusionOk="0">
                  <a:moveTo>
                    <a:pt x="199519" y="69888"/>
                  </a:moveTo>
                  <a:lnTo>
                    <a:pt x="227166" y="69888"/>
                  </a:lnTo>
                  <a:lnTo>
                    <a:pt x="227166" y="0"/>
                  </a:lnTo>
                  <a:lnTo>
                    <a:pt x="183000" y="0"/>
                  </a:lnTo>
                  <a:cubicBezTo>
                    <a:pt x="172129" y="0"/>
                    <a:pt x="161345" y="2559"/>
                    <a:pt x="151758" y="7387"/>
                  </a:cubicBezTo>
                  <a:lnTo>
                    <a:pt x="103997" y="31242"/>
                  </a:lnTo>
                  <a:cubicBezTo>
                    <a:pt x="99203" y="33664"/>
                    <a:pt x="93725" y="34948"/>
                    <a:pt x="88333" y="34948"/>
                  </a:cubicBezTo>
                  <a:lnTo>
                    <a:pt x="34922" y="34948"/>
                  </a:lnTo>
                  <a:cubicBezTo>
                    <a:pt x="15664" y="34948"/>
                    <a:pt x="0" y="50629"/>
                    <a:pt x="0" y="69888"/>
                  </a:cubicBezTo>
                  <a:cubicBezTo>
                    <a:pt x="0" y="89146"/>
                    <a:pt x="15664" y="104827"/>
                    <a:pt x="34922" y="104827"/>
                  </a:cubicBezTo>
                  <a:lnTo>
                    <a:pt x="73354" y="104827"/>
                  </a:lnTo>
                  <a:lnTo>
                    <a:pt x="2653" y="217862"/>
                  </a:lnTo>
                  <a:cubicBezTo>
                    <a:pt x="1797" y="219318"/>
                    <a:pt x="85" y="224282"/>
                    <a:pt x="85" y="226867"/>
                  </a:cubicBezTo>
                  <a:cubicBezTo>
                    <a:pt x="85" y="226961"/>
                    <a:pt x="0" y="227038"/>
                    <a:pt x="0" y="227124"/>
                  </a:cubicBezTo>
                  <a:lnTo>
                    <a:pt x="0" y="244593"/>
                  </a:lnTo>
                  <a:cubicBezTo>
                    <a:pt x="0" y="302395"/>
                    <a:pt x="47077" y="349421"/>
                    <a:pt x="104853" y="349421"/>
                  </a:cubicBezTo>
                  <a:cubicBezTo>
                    <a:pt x="162628" y="349421"/>
                    <a:pt x="209705" y="302395"/>
                    <a:pt x="209705" y="244593"/>
                  </a:cubicBezTo>
                  <a:lnTo>
                    <a:pt x="209705" y="227124"/>
                  </a:lnTo>
                  <a:cubicBezTo>
                    <a:pt x="209705" y="224547"/>
                    <a:pt x="207907" y="219352"/>
                    <a:pt x="206966" y="217862"/>
                  </a:cubicBezTo>
                  <a:lnTo>
                    <a:pt x="130787" y="95960"/>
                  </a:lnTo>
                  <a:lnTo>
                    <a:pt x="168192" y="77292"/>
                  </a:lnTo>
                  <a:cubicBezTo>
                    <a:pt x="177864" y="72447"/>
                    <a:pt x="188649" y="69888"/>
                    <a:pt x="199434" y="69888"/>
                  </a:cubicBezTo>
                  <a:close/>
                  <a:moveTo>
                    <a:pt x="160660" y="209654"/>
                  </a:moveTo>
                  <a:lnTo>
                    <a:pt x="49045" y="209654"/>
                  </a:lnTo>
                  <a:lnTo>
                    <a:pt x="104853" y="120320"/>
                  </a:lnTo>
                  <a:lnTo>
                    <a:pt x="160660"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735;p68">
              <a:extLst>
                <a:ext uri="{FF2B5EF4-FFF2-40B4-BE49-F238E27FC236}">
                  <a16:creationId xmlns:a16="http://schemas.microsoft.com/office/drawing/2014/main" xmlns="" id="{8627A70E-4F58-1855-7E5B-CBFFC3480C6E}"/>
                </a:ext>
              </a:extLst>
            </p:cNvPr>
            <p:cNvSpPr/>
            <p:nvPr/>
          </p:nvSpPr>
          <p:spPr>
            <a:xfrm>
              <a:off x="10443315" y="5562274"/>
              <a:ext cx="316868" cy="69879"/>
            </a:xfrm>
            <a:custGeom>
              <a:avLst/>
              <a:gdLst/>
              <a:ahLst/>
              <a:cxnLst/>
              <a:rect l="l" t="t" r="r" b="b"/>
              <a:pathLst>
                <a:path w="316868" h="69879" extrusionOk="0">
                  <a:moveTo>
                    <a:pt x="281861" y="0"/>
                  </a:moveTo>
                  <a:lnTo>
                    <a:pt x="34922" y="0"/>
                  </a:lnTo>
                  <a:cubicBezTo>
                    <a:pt x="15664" y="0"/>
                    <a:pt x="0" y="15647"/>
                    <a:pt x="0" y="34940"/>
                  </a:cubicBezTo>
                  <a:lnTo>
                    <a:pt x="0" y="52409"/>
                  </a:lnTo>
                  <a:cubicBezTo>
                    <a:pt x="0" y="62056"/>
                    <a:pt x="7875" y="69879"/>
                    <a:pt x="17461" y="69879"/>
                  </a:cubicBezTo>
                  <a:lnTo>
                    <a:pt x="299407" y="69879"/>
                  </a:lnTo>
                  <a:cubicBezTo>
                    <a:pt x="308994" y="69879"/>
                    <a:pt x="316869" y="62056"/>
                    <a:pt x="316869" y="52409"/>
                  </a:cubicBezTo>
                  <a:lnTo>
                    <a:pt x="316869" y="34940"/>
                  </a:lnTo>
                  <a:cubicBezTo>
                    <a:pt x="316869" y="15638"/>
                    <a:pt x="301205" y="0"/>
                    <a:pt x="28186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36;p68">
              <a:extLst>
                <a:ext uri="{FF2B5EF4-FFF2-40B4-BE49-F238E27FC236}">
                  <a16:creationId xmlns:a16="http://schemas.microsoft.com/office/drawing/2014/main" xmlns="" id="{7812291D-0046-B184-9888-10B4F2DD4022}"/>
                </a:ext>
              </a:extLst>
            </p:cNvPr>
            <p:cNvSpPr/>
            <p:nvPr/>
          </p:nvSpPr>
          <p:spPr>
            <a:xfrm>
              <a:off x="10672792" y="5106863"/>
              <a:ext cx="227081" cy="349420"/>
            </a:xfrm>
            <a:custGeom>
              <a:avLst/>
              <a:gdLst/>
              <a:ahLst/>
              <a:cxnLst/>
              <a:rect l="l" t="t" r="r" b="b"/>
              <a:pathLst>
                <a:path w="227081" h="349420" extrusionOk="0">
                  <a:moveTo>
                    <a:pt x="153812" y="104827"/>
                  </a:moveTo>
                  <a:lnTo>
                    <a:pt x="192158" y="104827"/>
                  </a:lnTo>
                  <a:cubicBezTo>
                    <a:pt x="211417" y="104827"/>
                    <a:pt x="227081" y="89146"/>
                    <a:pt x="227081" y="69888"/>
                  </a:cubicBezTo>
                  <a:cubicBezTo>
                    <a:pt x="227081" y="50629"/>
                    <a:pt x="211417" y="34948"/>
                    <a:pt x="192158" y="34948"/>
                  </a:cubicBezTo>
                  <a:lnTo>
                    <a:pt x="138748" y="34948"/>
                  </a:lnTo>
                  <a:cubicBezTo>
                    <a:pt x="133441" y="34948"/>
                    <a:pt x="128049" y="33681"/>
                    <a:pt x="123170" y="31259"/>
                  </a:cubicBezTo>
                  <a:lnTo>
                    <a:pt x="82770" y="11076"/>
                  </a:lnTo>
                  <a:cubicBezTo>
                    <a:pt x="68305" y="3826"/>
                    <a:pt x="52127" y="0"/>
                    <a:pt x="35864" y="0"/>
                  </a:cubicBezTo>
                  <a:lnTo>
                    <a:pt x="0" y="0"/>
                  </a:lnTo>
                  <a:lnTo>
                    <a:pt x="0" y="69888"/>
                  </a:lnTo>
                  <a:lnTo>
                    <a:pt x="19430" y="69888"/>
                  </a:lnTo>
                  <a:cubicBezTo>
                    <a:pt x="35608" y="69888"/>
                    <a:pt x="51784" y="73705"/>
                    <a:pt x="66335" y="80964"/>
                  </a:cubicBezTo>
                  <a:lnTo>
                    <a:pt x="96293" y="95968"/>
                  </a:lnTo>
                  <a:lnTo>
                    <a:pt x="20115" y="217862"/>
                  </a:lnTo>
                  <a:cubicBezTo>
                    <a:pt x="19173" y="219360"/>
                    <a:pt x="17461" y="224607"/>
                    <a:pt x="17461" y="227124"/>
                  </a:cubicBezTo>
                  <a:lnTo>
                    <a:pt x="17461" y="244593"/>
                  </a:lnTo>
                  <a:cubicBezTo>
                    <a:pt x="17461" y="302395"/>
                    <a:pt x="64453" y="349421"/>
                    <a:pt x="122314" y="349421"/>
                  </a:cubicBezTo>
                  <a:cubicBezTo>
                    <a:pt x="180090" y="349421"/>
                    <a:pt x="227081" y="302395"/>
                    <a:pt x="227081" y="244593"/>
                  </a:cubicBezTo>
                  <a:lnTo>
                    <a:pt x="227081" y="227124"/>
                  </a:lnTo>
                  <a:cubicBezTo>
                    <a:pt x="227081" y="224701"/>
                    <a:pt x="225455" y="219386"/>
                    <a:pt x="224427" y="217862"/>
                  </a:cubicBezTo>
                  <a:lnTo>
                    <a:pt x="153812" y="104827"/>
                  </a:lnTo>
                  <a:close/>
                  <a:moveTo>
                    <a:pt x="66507" y="209654"/>
                  </a:moveTo>
                  <a:lnTo>
                    <a:pt x="122314" y="120320"/>
                  </a:lnTo>
                  <a:lnTo>
                    <a:pt x="178121" y="209654"/>
                  </a:lnTo>
                  <a:lnTo>
                    <a:pt x="66507" y="20965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737;p68">
              <a:extLst>
                <a:ext uri="{FF2B5EF4-FFF2-40B4-BE49-F238E27FC236}">
                  <a16:creationId xmlns:a16="http://schemas.microsoft.com/office/drawing/2014/main" xmlns="" id="{254813D6-1E49-44AF-D1B7-1F5F334E2D84}"/>
                </a:ext>
              </a:extLst>
            </p:cNvPr>
            <p:cNvSpPr/>
            <p:nvPr/>
          </p:nvSpPr>
          <p:spPr>
            <a:xfrm>
              <a:off x="10566827" y="5035812"/>
              <a:ext cx="69845" cy="491514"/>
            </a:xfrm>
            <a:custGeom>
              <a:avLst/>
              <a:gdLst/>
              <a:ahLst/>
              <a:cxnLst/>
              <a:rect l="l" t="t" r="r" b="b"/>
              <a:pathLst>
                <a:path w="69845" h="491514" extrusionOk="0">
                  <a:moveTo>
                    <a:pt x="34922" y="0"/>
                  </a:moveTo>
                  <a:cubicBezTo>
                    <a:pt x="15578" y="0"/>
                    <a:pt x="0" y="15646"/>
                    <a:pt x="0" y="34939"/>
                  </a:cubicBezTo>
                  <a:lnTo>
                    <a:pt x="0" y="491515"/>
                  </a:lnTo>
                  <a:lnTo>
                    <a:pt x="69845" y="491515"/>
                  </a:lnTo>
                  <a:lnTo>
                    <a:pt x="69845" y="34939"/>
                  </a:lnTo>
                  <a:cubicBezTo>
                    <a:pt x="69845" y="15638"/>
                    <a:pt x="54181" y="0"/>
                    <a:pt x="3492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03479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8" name="Google Shape;299;p44">
            <a:extLst>
              <a:ext uri="{FF2B5EF4-FFF2-40B4-BE49-F238E27FC236}">
                <a16:creationId xmlns:a16="http://schemas.microsoft.com/office/drawing/2014/main" xmlns="" id="{CC949440-5F77-BB17-29A7-301965A5D905}"/>
              </a:ext>
            </a:extLst>
          </p:cNvPr>
          <p:cNvSpPr txBox="1">
            <a:spLocks/>
          </p:cNvSpPr>
          <p:nvPr/>
        </p:nvSpPr>
        <p:spPr>
          <a:xfrm>
            <a:off x="3715975" y="158763"/>
            <a:ext cx="12639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aprasimo"/>
              <a:buNone/>
              <a:defRPr sz="6000" b="0" i="0" u="none" strike="noStrike" cap="none">
                <a:solidFill>
                  <a:schemeClr val="dk2"/>
                </a:solidFill>
                <a:latin typeface="Caprasimo"/>
                <a:ea typeface="Caprasimo"/>
                <a:cs typeface="Caprasimo"/>
                <a:sym typeface="Caprasimo"/>
              </a:defRPr>
            </a:lvl1pPr>
            <a:lvl2pPr marR="0" lvl="1"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2pPr>
            <a:lvl3pPr marR="0" lvl="2"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3pPr>
            <a:lvl4pPr marR="0" lvl="3"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4pPr>
            <a:lvl5pPr marR="0" lvl="4"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5pPr>
            <a:lvl6pPr marR="0" lvl="5"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6pPr>
            <a:lvl7pPr marR="0" lvl="6"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7pPr>
            <a:lvl8pPr marR="0" lvl="7"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8pPr>
            <a:lvl9pPr marR="0" lvl="8"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9pPr>
          </a:lstStyle>
          <a:p>
            <a:pPr algn="r"/>
            <a:r>
              <a:rPr lang="en"/>
              <a:t>02</a:t>
            </a:r>
            <a:endParaRPr lang="en" dirty="0"/>
          </a:p>
        </p:txBody>
      </p:sp>
      <p:sp>
        <p:nvSpPr>
          <p:cNvPr id="9" name="Google Shape;298;p44">
            <a:extLst>
              <a:ext uri="{FF2B5EF4-FFF2-40B4-BE49-F238E27FC236}">
                <a16:creationId xmlns:a16="http://schemas.microsoft.com/office/drawing/2014/main" xmlns="" id="{BCBFA41D-70DC-8440-E0E1-41D2C7346111}"/>
              </a:ext>
            </a:extLst>
          </p:cNvPr>
          <p:cNvSpPr txBox="1">
            <a:spLocks noGrp="1"/>
          </p:cNvSpPr>
          <p:nvPr>
            <p:ph type="title"/>
          </p:nvPr>
        </p:nvSpPr>
        <p:spPr>
          <a:xfrm>
            <a:off x="1916756" y="816449"/>
            <a:ext cx="5080728" cy="1755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Oxana-Mihaela </a:t>
            </a:r>
            <a:br>
              <a:rPr lang="en" dirty="0"/>
            </a:br>
            <a:r>
              <a:rPr lang="en" dirty="0"/>
              <a:t>vs. </a:t>
            </a:r>
            <a:r>
              <a:rPr lang="en" dirty="0" err="1"/>
              <a:t>România</a:t>
            </a:r>
            <a:endParaRPr dirty="0"/>
          </a:p>
        </p:txBody>
      </p:sp>
      <p:sp>
        <p:nvSpPr>
          <p:cNvPr id="10" name="Google Shape;307;p45">
            <a:extLst>
              <a:ext uri="{FF2B5EF4-FFF2-40B4-BE49-F238E27FC236}">
                <a16:creationId xmlns:a16="http://schemas.microsoft.com/office/drawing/2014/main" xmlns="" id="{8834F255-1FC0-7396-7DDA-1F4C8EA5C26C}"/>
              </a:ext>
            </a:extLst>
          </p:cNvPr>
          <p:cNvSpPr txBox="1">
            <a:spLocks/>
          </p:cNvSpPr>
          <p:nvPr/>
        </p:nvSpPr>
        <p:spPr>
          <a:xfrm>
            <a:off x="2168604" y="2845759"/>
            <a:ext cx="4358642" cy="1755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6000"/>
              <a:buFont typeface="Caprasimo"/>
              <a:buNone/>
              <a:defRPr sz="6000" b="0" i="0" u="none" strike="noStrike" cap="none">
                <a:solidFill>
                  <a:schemeClr val="dk2"/>
                </a:solidFill>
                <a:latin typeface="Caprasimo"/>
                <a:ea typeface="Caprasimo"/>
                <a:cs typeface="Caprasimo"/>
                <a:sym typeface="Caprasimo"/>
              </a:defRPr>
            </a:lvl1pPr>
            <a:lvl2pPr marR="0" lvl="1"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2pPr>
            <a:lvl3pPr marR="0" lvl="2"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3pPr>
            <a:lvl4pPr marR="0" lvl="3"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4pPr>
            <a:lvl5pPr marR="0" lvl="4"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5pPr>
            <a:lvl6pPr marR="0" lvl="5"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6pPr>
            <a:lvl7pPr marR="0" lvl="6"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7pPr>
            <a:lvl8pPr marR="0" lvl="7"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8pPr>
            <a:lvl9pPr marR="0" lvl="8" algn="ctr" rtl="0">
              <a:lnSpc>
                <a:spcPct val="100000"/>
              </a:lnSpc>
              <a:spcBef>
                <a:spcPts val="0"/>
              </a:spcBef>
              <a:spcAft>
                <a:spcPts val="0"/>
              </a:spcAft>
              <a:buClr>
                <a:schemeClr val="lt1"/>
              </a:buClr>
              <a:buSzPts val="6000"/>
              <a:buFont typeface="Caprasimo"/>
              <a:buNone/>
              <a:defRPr sz="6000" b="0" i="0" u="none" strike="noStrike" cap="none">
                <a:solidFill>
                  <a:schemeClr val="lt1"/>
                </a:solidFill>
                <a:latin typeface="Caprasimo"/>
                <a:ea typeface="Caprasimo"/>
                <a:cs typeface="Caprasimo"/>
                <a:sym typeface="Caprasimo"/>
              </a:defRPr>
            </a:lvl9pPr>
          </a:lstStyle>
          <a:p>
            <a:pPr algn="ctr"/>
            <a:r>
              <a:rPr lang="en-US" sz="1400" b="1" dirty="0" err="1">
                <a:solidFill>
                  <a:schemeClr val="tx1"/>
                </a:solidFill>
                <a:latin typeface="Times" pitchFamily="2" charset="0"/>
              </a:rPr>
              <a:t>Introducere</a:t>
            </a:r>
            <a:r>
              <a:rPr lang="en-US" sz="1400" b="1" dirty="0">
                <a:solidFill>
                  <a:schemeClr val="tx1"/>
                </a:solidFill>
                <a:latin typeface="Times" pitchFamily="2" charset="0"/>
              </a:rPr>
              <a:t>:</a:t>
            </a:r>
          </a:p>
          <a:p>
            <a:pPr algn="just"/>
            <a:r>
              <a:rPr lang="ro-RO" sz="1400" dirty="0">
                <a:solidFill>
                  <a:schemeClr val="tx1"/>
                </a:solidFill>
                <a:effectLst/>
                <a:latin typeface="Times" pitchFamily="2" charset="0"/>
                <a:ea typeface="Times New Roman" panose="02020603050405020304" pitchFamily="18" charset="0"/>
              </a:rPr>
              <a:t>     Cererea reclamantei vizează, din punctul de vedere al articolului 2 din Convenție, eficacitatea urmăririi penale referitoare la decesul părinților reclamantului, survenit după izbucnirea unui incendiu în imobilul în care aceștia își aveau reședința.</a:t>
            </a:r>
            <a:r>
              <a:rPr lang="x-none" sz="1400" dirty="0">
                <a:solidFill>
                  <a:schemeClr val="tx1"/>
                </a:solidFill>
                <a:effectLst/>
                <a:latin typeface="Times" pitchFamily="2" charset="0"/>
              </a:rPr>
              <a:t> </a:t>
            </a:r>
            <a:endParaRPr lang="en-US" sz="1400" dirty="0">
              <a:solidFill>
                <a:schemeClr val="tx1"/>
              </a:solidFill>
              <a:latin typeface="Times"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386785" y="135059"/>
            <a:ext cx="448743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err="1">
                <a:latin typeface="Times" pitchFamily="2" charset="0"/>
              </a:rPr>
              <a:t>Circumstanțe</a:t>
            </a:r>
            <a:r>
              <a:rPr lang="en" sz="2800" b="1" dirty="0">
                <a:latin typeface="Times" pitchFamily="2" charset="0"/>
              </a:rPr>
              <a:t> de </a:t>
            </a:r>
            <a:r>
              <a:rPr lang="en" sz="2800" b="1" dirty="0" err="1">
                <a:latin typeface="Times" pitchFamily="2" charset="0"/>
              </a:rPr>
              <a:t>Fapt</a:t>
            </a:r>
            <a:r>
              <a:rPr lang="en" sz="2800" b="1" dirty="0">
                <a:latin typeface="Times" pitchFamily="2" charset="0"/>
              </a:rPr>
              <a:t> </a:t>
            </a:r>
            <a:endParaRPr sz="2800" b="1" dirty="0">
              <a:latin typeface="Times" pitchFamily="2" charset="0"/>
            </a:endParaRPr>
          </a:p>
        </p:txBody>
      </p:sp>
      <p:sp>
        <p:nvSpPr>
          <p:cNvPr id="307" name="Google Shape;307;p45"/>
          <p:cNvSpPr txBox="1">
            <a:spLocks noGrp="1"/>
          </p:cNvSpPr>
          <p:nvPr>
            <p:ph type="subTitle" idx="2"/>
          </p:nvPr>
        </p:nvSpPr>
        <p:spPr>
          <a:xfrm>
            <a:off x="963032" y="739076"/>
            <a:ext cx="7328561" cy="366534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pPr>
            <a:endParaRPr lang="en-US" dirty="0">
              <a:latin typeface="Times" pitchFamily="2" charset="0"/>
            </a:endParaRPr>
          </a:p>
          <a:p>
            <a:pPr marL="285750" lvl="0" indent="-285750" algn="just" rtl="0">
              <a:spcBef>
                <a:spcPts val="0"/>
              </a:spcBef>
              <a:spcAft>
                <a:spcPts val="0"/>
              </a:spcAft>
              <a:buFont typeface="Wingdings" pitchFamily="2" charset="2"/>
              <a:buChar char="Ø"/>
            </a:pPr>
            <a:r>
              <a:rPr lang="en-US" dirty="0" err="1">
                <a:latin typeface="Times" pitchFamily="2" charset="0"/>
              </a:rPr>
              <a:t>În</a:t>
            </a:r>
            <a:r>
              <a:rPr lang="en-US" dirty="0">
                <a:latin typeface="Times" pitchFamily="2" charset="0"/>
              </a:rPr>
              <a:t> </a:t>
            </a:r>
            <a:r>
              <a:rPr lang="en-US" dirty="0" err="1">
                <a:latin typeface="Times" pitchFamily="2" charset="0"/>
              </a:rPr>
              <a:t>noaptea</a:t>
            </a:r>
            <a:r>
              <a:rPr lang="en-US" dirty="0">
                <a:latin typeface="Times" pitchFamily="2" charset="0"/>
              </a:rPr>
              <a:t> de 26 </a:t>
            </a:r>
            <a:r>
              <a:rPr lang="en-US" dirty="0" err="1">
                <a:latin typeface="Times" pitchFamily="2" charset="0"/>
              </a:rPr>
              <a:t>spre</a:t>
            </a:r>
            <a:r>
              <a:rPr lang="en-US" dirty="0">
                <a:latin typeface="Times" pitchFamily="2" charset="0"/>
              </a:rPr>
              <a:t> 27 </a:t>
            </a:r>
            <a:r>
              <a:rPr lang="en-US" dirty="0" err="1">
                <a:latin typeface="Times" pitchFamily="2" charset="0"/>
              </a:rPr>
              <a:t>ianuarie</a:t>
            </a:r>
            <a:r>
              <a:rPr lang="en-US" dirty="0">
                <a:latin typeface="Times" pitchFamily="2" charset="0"/>
              </a:rPr>
              <a:t> 2016, un </a:t>
            </a:r>
            <a:r>
              <a:rPr lang="en-US" dirty="0" err="1">
                <a:latin typeface="Times" pitchFamily="2" charset="0"/>
              </a:rPr>
              <a:t>incendiu</a:t>
            </a:r>
            <a:r>
              <a:rPr lang="en-US" dirty="0">
                <a:latin typeface="Times" pitchFamily="2" charset="0"/>
              </a:rPr>
              <a:t> a </a:t>
            </a:r>
            <a:r>
              <a:rPr lang="en-US" dirty="0" err="1">
                <a:latin typeface="Times" pitchFamily="2" charset="0"/>
              </a:rPr>
              <a:t>izbucnit</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blocul</a:t>
            </a:r>
            <a:r>
              <a:rPr lang="en-US" dirty="0">
                <a:latin typeface="Times" pitchFamily="2" charset="0"/>
              </a:rPr>
              <a:t> </a:t>
            </a:r>
            <a:r>
              <a:rPr lang="en-US" dirty="0" err="1">
                <a:latin typeface="Times" pitchFamily="2" charset="0"/>
              </a:rPr>
              <a:t>în</a:t>
            </a:r>
            <a:r>
              <a:rPr lang="en-US" dirty="0">
                <a:latin typeface="Times" pitchFamily="2" charset="0"/>
              </a:rPr>
              <a:t> care </a:t>
            </a:r>
            <a:r>
              <a:rPr lang="en-US" dirty="0" err="1">
                <a:latin typeface="Times" pitchFamily="2" charset="0"/>
              </a:rPr>
              <a:t>locuiau</a:t>
            </a:r>
            <a:r>
              <a:rPr lang="en-US" dirty="0">
                <a:latin typeface="Times" pitchFamily="2" charset="0"/>
              </a:rPr>
              <a:t> </a:t>
            </a:r>
            <a:r>
              <a:rPr lang="en-US" dirty="0" err="1">
                <a:latin typeface="Times" pitchFamily="2" charset="0"/>
              </a:rPr>
              <a:t>părinții</a:t>
            </a:r>
            <a:r>
              <a:rPr lang="en-US" dirty="0">
                <a:latin typeface="Times" pitchFamily="2" charset="0"/>
              </a:rPr>
              <a:t> </a:t>
            </a:r>
            <a:r>
              <a:rPr lang="en-US" dirty="0" err="1">
                <a:latin typeface="Times" pitchFamily="2" charset="0"/>
              </a:rPr>
              <a:t>reclamantului</a:t>
            </a:r>
            <a:r>
              <a:rPr lang="en-US" dirty="0">
                <a:latin typeface="Times" pitchFamily="2" charset="0"/>
              </a:rPr>
              <a:t>. </a:t>
            </a:r>
            <a:r>
              <a:rPr lang="en-US" dirty="0" err="1">
                <a:latin typeface="Times" pitchFamily="2" charset="0"/>
              </a:rPr>
              <a:t>Focul</a:t>
            </a:r>
            <a:r>
              <a:rPr lang="en-US" dirty="0">
                <a:latin typeface="Times" pitchFamily="2" charset="0"/>
              </a:rPr>
              <a:t> a </a:t>
            </a:r>
            <a:r>
              <a:rPr lang="en-US" dirty="0" err="1">
                <a:latin typeface="Times" pitchFamily="2" charset="0"/>
              </a:rPr>
              <a:t>pornit</a:t>
            </a:r>
            <a:r>
              <a:rPr lang="en-US" dirty="0">
                <a:latin typeface="Times" pitchFamily="2" charset="0"/>
              </a:rPr>
              <a:t> </a:t>
            </a:r>
            <a:r>
              <a:rPr lang="en-US" dirty="0" err="1">
                <a:latin typeface="Times" pitchFamily="2" charset="0"/>
              </a:rPr>
              <a:t>aparent</a:t>
            </a:r>
            <a:r>
              <a:rPr lang="en-US" dirty="0">
                <a:latin typeface="Times" pitchFamily="2" charset="0"/>
              </a:rPr>
              <a:t> de la </a:t>
            </a:r>
            <a:r>
              <a:rPr lang="en-US" dirty="0" err="1">
                <a:latin typeface="Times" pitchFamily="2" charset="0"/>
              </a:rPr>
              <a:t>apartamentul</a:t>
            </a:r>
            <a:r>
              <a:rPr lang="en-US" dirty="0">
                <a:latin typeface="Times" pitchFamily="2" charset="0"/>
              </a:rPr>
              <a:t> </a:t>
            </a:r>
            <a:r>
              <a:rPr lang="en-US" dirty="0" err="1">
                <a:latin typeface="Times" pitchFamily="2" charset="0"/>
              </a:rPr>
              <a:t>vecinului</a:t>
            </a:r>
            <a:r>
              <a:rPr lang="en-US" dirty="0">
                <a:latin typeface="Times" pitchFamily="2" charset="0"/>
              </a:rPr>
              <a:t> JN, </a:t>
            </a:r>
            <a:r>
              <a:rPr lang="en-US" dirty="0" err="1">
                <a:latin typeface="Times" pitchFamily="2" charset="0"/>
              </a:rPr>
              <a:t>unde</a:t>
            </a:r>
            <a:r>
              <a:rPr lang="en-US" dirty="0">
                <a:latin typeface="Times" pitchFamily="2" charset="0"/>
              </a:rPr>
              <a:t> se </a:t>
            </a:r>
            <a:r>
              <a:rPr lang="en-US" dirty="0" err="1">
                <a:latin typeface="Times" pitchFamily="2" charset="0"/>
              </a:rPr>
              <a:t>presupune</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acesta</a:t>
            </a:r>
            <a:r>
              <a:rPr lang="en-US" dirty="0">
                <a:latin typeface="Times" pitchFamily="2" charset="0"/>
              </a:rPr>
              <a:t> </a:t>
            </a:r>
            <a:r>
              <a:rPr lang="en-US" dirty="0" err="1">
                <a:latin typeface="Times" pitchFamily="2" charset="0"/>
              </a:rPr>
              <a:t>ar</a:t>
            </a:r>
            <a:r>
              <a:rPr lang="en-US" dirty="0">
                <a:latin typeface="Times" pitchFamily="2" charset="0"/>
              </a:rPr>
              <a:t> fi </a:t>
            </a:r>
            <a:r>
              <a:rPr lang="en-US" dirty="0" err="1">
                <a:latin typeface="Times" pitchFamily="2" charset="0"/>
              </a:rPr>
              <a:t>lăsat</a:t>
            </a:r>
            <a:r>
              <a:rPr lang="en-US" dirty="0">
                <a:latin typeface="Times" pitchFamily="2" charset="0"/>
              </a:rPr>
              <a:t> o </a:t>
            </a:r>
            <a:r>
              <a:rPr lang="en-US" dirty="0" err="1">
                <a:latin typeface="Times" pitchFamily="2" charset="0"/>
              </a:rPr>
              <a:t>lumânare</a:t>
            </a:r>
            <a:r>
              <a:rPr lang="en-US" dirty="0">
                <a:latin typeface="Times" pitchFamily="2" charset="0"/>
              </a:rPr>
              <a:t> </a:t>
            </a:r>
            <a:r>
              <a:rPr lang="en-US" dirty="0" err="1">
                <a:latin typeface="Times" pitchFamily="2" charset="0"/>
              </a:rPr>
              <a:t>aprinsă</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memoria</a:t>
            </a:r>
            <a:r>
              <a:rPr lang="en-US" dirty="0">
                <a:latin typeface="Times" pitchFamily="2" charset="0"/>
              </a:rPr>
              <a:t> </a:t>
            </a:r>
            <a:r>
              <a:rPr lang="en-US" dirty="0" err="1">
                <a:latin typeface="Times" pitchFamily="2" charset="0"/>
              </a:rPr>
              <a:t>soției</a:t>
            </a:r>
            <a:r>
              <a:rPr lang="en-US" dirty="0">
                <a:latin typeface="Times" pitchFamily="2" charset="0"/>
              </a:rPr>
              <a:t> sale </a:t>
            </a:r>
            <a:r>
              <a:rPr lang="en-US" dirty="0" err="1">
                <a:latin typeface="Times" pitchFamily="2" charset="0"/>
              </a:rPr>
              <a:t>decedate</a:t>
            </a:r>
            <a:r>
              <a:rPr lang="en-US" dirty="0">
                <a:latin typeface="Times" pitchFamily="2" charset="0"/>
              </a:rPr>
              <a:t>. </a:t>
            </a:r>
            <a:r>
              <a:rPr lang="en-US" dirty="0" err="1">
                <a:latin typeface="Times" pitchFamily="2" charset="0"/>
              </a:rPr>
              <a:t>Incendiul</a:t>
            </a:r>
            <a:r>
              <a:rPr lang="en-US" dirty="0">
                <a:latin typeface="Times" pitchFamily="2" charset="0"/>
              </a:rPr>
              <a:t> a </a:t>
            </a:r>
            <a:r>
              <a:rPr lang="en-US" dirty="0" err="1">
                <a:latin typeface="Times" pitchFamily="2" charset="0"/>
              </a:rPr>
              <a:t>dus</a:t>
            </a:r>
            <a:r>
              <a:rPr lang="en-US" dirty="0">
                <a:latin typeface="Times" pitchFamily="2" charset="0"/>
              </a:rPr>
              <a:t> la </a:t>
            </a:r>
            <a:r>
              <a:rPr lang="en-US" dirty="0" err="1">
                <a:latin typeface="Times" pitchFamily="2" charset="0"/>
              </a:rPr>
              <a:t>distrugerea</a:t>
            </a:r>
            <a:r>
              <a:rPr lang="en-US" dirty="0">
                <a:latin typeface="Times" pitchFamily="2" charset="0"/>
              </a:rPr>
              <a:t> </a:t>
            </a:r>
            <a:r>
              <a:rPr lang="en-US" dirty="0" err="1">
                <a:latin typeface="Times" pitchFamily="2" charset="0"/>
              </a:rPr>
              <a:t>apartamentului</a:t>
            </a:r>
            <a:r>
              <a:rPr lang="en-US" dirty="0">
                <a:latin typeface="Times" pitchFamily="2" charset="0"/>
              </a:rPr>
              <a:t> </a:t>
            </a:r>
            <a:r>
              <a:rPr lang="en-US" dirty="0" err="1">
                <a:latin typeface="Times" pitchFamily="2" charset="0"/>
              </a:rPr>
              <a:t>părinților</a:t>
            </a:r>
            <a:r>
              <a:rPr lang="en-US" dirty="0">
                <a:latin typeface="Times" pitchFamily="2" charset="0"/>
              </a:rPr>
              <a:t> </a:t>
            </a:r>
            <a:r>
              <a:rPr lang="en-US" dirty="0" err="1">
                <a:latin typeface="Times" pitchFamily="2" charset="0"/>
              </a:rPr>
              <a:t>reclamantului</a:t>
            </a:r>
            <a:r>
              <a:rPr lang="en-US" dirty="0">
                <a:latin typeface="Times" pitchFamily="2" charset="0"/>
              </a:rPr>
              <a:t> </a:t>
            </a:r>
            <a:r>
              <a:rPr lang="en-US" dirty="0" err="1">
                <a:latin typeface="Times" pitchFamily="2" charset="0"/>
              </a:rPr>
              <a:t>și</a:t>
            </a:r>
            <a:r>
              <a:rPr lang="en-US" dirty="0">
                <a:latin typeface="Times" pitchFamily="2" charset="0"/>
              </a:rPr>
              <a:t>, ulterior, la </a:t>
            </a:r>
            <a:r>
              <a:rPr lang="en-US" dirty="0" err="1">
                <a:latin typeface="Times" pitchFamily="2" charset="0"/>
              </a:rPr>
              <a:t>decesul</a:t>
            </a:r>
            <a:r>
              <a:rPr lang="en-US" dirty="0">
                <a:latin typeface="Times" pitchFamily="2" charset="0"/>
              </a:rPr>
              <a:t> </a:t>
            </a:r>
            <a:r>
              <a:rPr lang="en-US" dirty="0" err="1">
                <a:latin typeface="Times" pitchFamily="2" charset="0"/>
              </a:rPr>
              <a:t>ambilor</a:t>
            </a:r>
            <a:r>
              <a:rPr lang="en-US" dirty="0">
                <a:latin typeface="Times" pitchFamily="2" charset="0"/>
              </a:rPr>
              <a:t> </a:t>
            </a:r>
            <a:r>
              <a:rPr lang="en-US" dirty="0" err="1">
                <a:latin typeface="Times" pitchFamily="2" charset="0"/>
              </a:rPr>
              <a:t>părinți</a:t>
            </a:r>
            <a:r>
              <a:rPr lang="en-US" dirty="0">
                <a:latin typeface="Times" pitchFamily="2" charset="0"/>
              </a:rPr>
              <a:t>. </a:t>
            </a:r>
            <a:r>
              <a:rPr lang="en-US" dirty="0" err="1">
                <a:latin typeface="Times" pitchFamily="2" charset="0"/>
              </a:rPr>
              <a:t>Poliția</a:t>
            </a:r>
            <a:r>
              <a:rPr lang="en-US" dirty="0">
                <a:latin typeface="Times" pitchFamily="2" charset="0"/>
              </a:rPr>
              <a:t> a </a:t>
            </a:r>
            <a:r>
              <a:rPr lang="en-US" dirty="0" err="1">
                <a:latin typeface="Times" pitchFamily="2" charset="0"/>
              </a:rPr>
              <a:t>inițiat</a:t>
            </a:r>
            <a:r>
              <a:rPr lang="en-US" dirty="0">
                <a:latin typeface="Times" pitchFamily="2" charset="0"/>
              </a:rPr>
              <a:t> o </a:t>
            </a:r>
            <a:r>
              <a:rPr lang="en-US" dirty="0" err="1">
                <a:latin typeface="Times" pitchFamily="2" charset="0"/>
              </a:rPr>
              <a:t>anchetă</a:t>
            </a:r>
            <a:r>
              <a:rPr lang="en-US" dirty="0">
                <a:latin typeface="Times" pitchFamily="2" charset="0"/>
              </a:rPr>
              <a:t> </a:t>
            </a:r>
            <a:r>
              <a:rPr lang="en-US" dirty="0" err="1">
                <a:latin typeface="Times" pitchFamily="2" charset="0"/>
              </a:rPr>
              <a:t>penală</a:t>
            </a:r>
            <a:r>
              <a:rPr lang="en-US" dirty="0">
                <a:latin typeface="Times" pitchFamily="2" charset="0"/>
              </a:rPr>
              <a:t> </a:t>
            </a:r>
            <a:r>
              <a:rPr lang="en-US" dirty="0" err="1">
                <a:latin typeface="Times" pitchFamily="2" charset="0"/>
              </a:rPr>
              <a:t>pentru</a:t>
            </a:r>
            <a:r>
              <a:rPr lang="en-US" dirty="0">
                <a:latin typeface="Times" pitchFamily="2" charset="0"/>
              </a:rPr>
              <a:t> </a:t>
            </a:r>
            <a:r>
              <a:rPr lang="en-US" dirty="0" err="1">
                <a:latin typeface="Times" pitchFamily="2" charset="0"/>
              </a:rPr>
              <a:t>ucidere</a:t>
            </a:r>
            <a:r>
              <a:rPr lang="en-US" dirty="0">
                <a:latin typeface="Times" pitchFamily="2" charset="0"/>
              </a:rPr>
              <a:t> din </a:t>
            </a:r>
            <a:r>
              <a:rPr lang="en-US" dirty="0" err="1">
                <a:latin typeface="Times" pitchFamily="2" charset="0"/>
              </a:rPr>
              <a:t>culpă</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distrugere</a:t>
            </a:r>
            <a:r>
              <a:rPr lang="en-US" dirty="0">
                <a:latin typeface="Times" pitchFamily="2" charset="0"/>
              </a:rPr>
              <a:t> de </a:t>
            </a:r>
            <a:r>
              <a:rPr lang="en-US" dirty="0" err="1">
                <a:latin typeface="Times" pitchFamily="2" charset="0"/>
              </a:rPr>
              <a:t>bunuri</a:t>
            </a:r>
            <a:r>
              <a:rPr lang="en-US" dirty="0">
                <a:latin typeface="Times" pitchFamily="2" charset="0"/>
              </a:rPr>
              <a:t>.</a:t>
            </a:r>
          </a:p>
          <a:p>
            <a:pPr marL="285750" lvl="0" indent="-285750" algn="just" rtl="0">
              <a:spcBef>
                <a:spcPts val="0"/>
              </a:spcBef>
              <a:spcAft>
                <a:spcPts val="0"/>
              </a:spcAft>
              <a:buFont typeface="Wingdings" pitchFamily="2" charset="2"/>
              <a:buChar char="Ø"/>
            </a:pPr>
            <a:endParaRPr lang="en-US" dirty="0">
              <a:latin typeface="Times" pitchFamily="2" charset="0"/>
            </a:endParaRPr>
          </a:p>
          <a:p>
            <a:pPr marL="285750" lvl="0" indent="-285750" algn="just" rtl="0">
              <a:spcBef>
                <a:spcPts val="0"/>
              </a:spcBef>
              <a:spcAft>
                <a:spcPts val="0"/>
              </a:spcAft>
              <a:buFont typeface="Wingdings" pitchFamily="2" charset="2"/>
              <a:buChar char="Ø"/>
            </a:pPr>
            <a:r>
              <a:rPr lang="en-US" dirty="0" err="1">
                <a:latin typeface="Times" pitchFamily="2" charset="0"/>
              </a:rPr>
              <a:t>În</a:t>
            </a:r>
            <a:r>
              <a:rPr lang="en-US" dirty="0">
                <a:latin typeface="Times" pitchFamily="2" charset="0"/>
              </a:rPr>
              <a:t> </a:t>
            </a:r>
            <a:r>
              <a:rPr lang="en-US" dirty="0" err="1">
                <a:latin typeface="Times" pitchFamily="2" charset="0"/>
              </a:rPr>
              <a:t>cursul</a:t>
            </a:r>
            <a:r>
              <a:rPr lang="en-US" dirty="0">
                <a:latin typeface="Times" pitchFamily="2" charset="0"/>
              </a:rPr>
              <a:t> </a:t>
            </a:r>
            <a:r>
              <a:rPr lang="en-US" dirty="0" err="1">
                <a:latin typeface="Times" pitchFamily="2" charset="0"/>
              </a:rPr>
              <a:t>investigației</a:t>
            </a:r>
            <a:r>
              <a:rPr lang="en-US" dirty="0">
                <a:latin typeface="Times" pitchFamily="2" charset="0"/>
              </a:rPr>
              <a:t>, au </a:t>
            </a:r>
            <a:r>
              <a:rPr lang="en-US" dirty="0" err="1">
                <a:latin typeface="Times" pitchFamily="2" charset="0"/>
              </a:rPr>
              <a:t>fost</a:t>
            </a:r>
            <a:r>
              <a:rPr lang="en-US" dirty="0">
                <a:latin typeface="Times" pitchFamily="2" charset="0"/>
              </a:rPr>
              <a:t> </a:t>
            </a:r>
            <a:r>
              <a:rPr lang="en-US" dirty="0" err="1">
                <a:latin typeface="Times" pitchFamily="2" charset="0"/>
              </a:rPr>
              <a:t>audiați</a:t>
            </a:r>
            <a:r>
              <a:rPr lang="en-US" dirty="0">
                <a:latin typeface="Times" pitchFamily="2" charset="0"/>
              </a:rPr>
              <a:t> </a:t>
            </a:r>
            <a:r>
              <a:rPr lang="en-US" dirty="0" err="1">
                <a:latin typeface="Times" pitchFamily="2" charset="0"/>
              </a:rPr>
              <a:t>martori</a:t>
            </a:r>
            <a:r>
              <a:rPr lang="en-US" dirty="0">
                <a:latin typeface="Times" pitchFamily="2" charset="0"/>
              </a:rPr>
              <a:t>, au </a:t>
            </a:r>
            <a:r>
              <a:rPr lang="en-US" dirty="0" err="1">
                <a:latin typeface="Times" pitchFamily="2" charset="0"/>
              </a:rPr>
              <a:t>avut</a:t>
            </a:r>
            <a:r>
              <a:rPr lang="en-US" dirty="0">
                <a:latin typeface="Times" pitchFamily="2" charset="0"/>
              </a:rPr>
              <a:t> loc </a:t>
            </a:r>
            <a:r>
              <a:rPr lang="en-US" dirty="0" err="1">
                <a:latin typeface="Times" pitchFamily="2" charset="0"/>
              </a:rPr>
              <a:t>percheziții</a:t>
            </a:r>
            <a:r>
              <a:rPr lang="en-US" dirty="0">
                <a:latin typeface="Times" pitchFamily="2" charset="0"/>
              </a:rPr>
              <a:t> </a:t>
            </a:r>
            <a:r>
              <a:rPr lang="en-US" dirty="0" err="1">
                <a:latin typeface="Times" pitchFamily="2" charset="0"/>
              </a:rPr>
              <a:t>și</a:t>
            </a:r>
            <a:r>
              <a:rPr lang="en-US" dirty="0">
                <a:latin typeface="Times" pitchFamily="2" charset="0"/>
              </a:rPr>
              <a:t> s-au </a:t>
            </a:r>
            <a:r>
              <a:rPr lang="en-US" dirty="0" err="1">
                <a:latin typeface="Times" pitchFamily="2" charset="0"/>
              </a:rPr>
              <a:t>realizat</a:t>
            </a:r>
            <a:r>
              <a:rPr lang="en-US" dirty="0">
                <a:latin typeface="Times" pitchFamily="2" charset="0"/>
              </a:rPr>
              <a:t> </a:t>
            </a:r>
            <a:r>
              <a:rPr lang="en-US" dirty="0" err="1">
                <a:latin typeface="Times" pitchFamily="2" charset="0"/>
              </a:rPr>
              <a:t>expertize</a:t>
            </a:r>
            <a:r>
              <a:rPr lang="en-US" dirty="0">
                <a:latin typeface="Times" pitchFamily="2" charset="0"/>
              </a:rPr>
              <a:t> medico-</a:t>
            </a:r>
            <a:r>
              <a:rPr lang="en-US" dirty="0" err="1">
                <a:latin typeface="Times" pitchFamily="2" charset="0"/>
              </a:rPr>
              <a:t>legale</a:t>
            </a:r>
            <a:r>
              <a:rPr lang="en-US" dirty="0">
                <a:latin typeface="Times" pitchFamily="2" charset="0"/>
              </a:rPr>
              <a:t> care au </a:t>
            </a:r>
            <a:r>
              <a:rPr lang="en-US" dirty="0" err="1">
                <a:latin typeface="Times" pitchFamily="2" charset="0"/>
              </a:rPr>
              <a:t>legat</a:t>
            </a:r>
            <a:r>
              <a:rPr lang="en-US" dirty="0">
                <a:latin typeface="Times" pitchFamily="2" charset="0"/>
              </a:rPr>
              <a:t> </a:t>
            </a:r>
            <a:r>
              <a:rPr lang="en-US" dirty="0" err="1">
                <a:latin typeface="Times" pitchFamily="2" charset="0"/>
              </a:rPr>
              <a:t>decesele</a:t>
            </a:r>
            <a:r>
              <a:rPr lang="en-US" dirty="0">
                <a:latin typeface="Times" pitchFamily="2" charset="0"/>
              </a:rPr>
              <a:t> </a:t>
            </a:r>
            <a:r>
              <a:rPr lang="en-US" dirty="0" err="1">
                <a:latin typeface="Times" pitchFamily="2" charset="0"/>
              </a:rPr>
              <a:t>părinților</a:t>
            </a:r>
            <a:r>
              <a:rPr lang="en-US" dirty="0">
                <a:latin typeface="Times" pitchFamily="2" charset="0"/>
              </a:rPr>
              <a:t> de </a:t>
            </a:r>
            <a:r>
              <a:rPr lang="en-US" dirty="0" err="1">
                <a:latin typeface="Times" pitchFamily="2" charset="0"/>
              </a:rPr>
              <a:t>inhalarea</a:t>
            </a:r>
            <a:r>
              <a:rPr lang="en-US" dirty="0">
                <a:latin typeface="Times" pitchFamily="2" charset="0"/>
              </a:rPr>
              <a:t> de </a:t>
            </a:r>
            <a:r>
              <a:rPr lang="en-US" dirty="0" err="1">
                <a:latin typeface="Times" pitchFamily="2" charset="0"/>
              </a:rPr>
              <a:t>fum</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monoxid</a:t>
            </a:r>
            <a:r>
              <a:rPr lang="en-US" dirty="0">
                <a:latin typeface="Times" pitchFamily="2" charset="0"/>
              </a:rPr>
              <a:t> de carbon. Cu </a:t>
            </a:r>
            <a:r>
              <a:rPr lang="en-US" dirty="0" err="1">
                <a:latin typeface="Times" pitchFamily="2" charset="0"/>
              </a:rPr>
              <a:t>toate</a:t>
            </a:r>
            <a:r>
              <a:rPr lang="en-US" dirty="0">
                <a:latin typeface="Times" pitchFamily="2" charset="0"/>
              </a:rPr>
              <a:t> </a:t>
            </a:r>
            <a:r>
              <a:rPr lang="en-US" dirty="0" err="1">
                <a:latin typeface="Times" pitchFamily="2" charset="0"/>
              </a:rPr>
              <a:t>acestea</a:t>
            </a:r>
            <a:r>
              <a:rPr lang="en-US" dirty="0">
                <a:latin typeface="Times" pitchFamily="2" charset="0"/>
              </a:rPr>
              <a:t>, </a:t>
            </a:r>
            <a:r>
              <a:rPr lang="en-US" dirty="0" err="1">
                <a:latin typeface="Times" pitchFamily="2" charset="0"/>
              </a:rPr>
              <a:t>investigația</a:t>
            </a:r>
            <a:r>
              <a:rPr lang="en-US" dirty="0">
                <a:latin typeface="Times" pitchFamily="2" charset="0"/>
              </a:rPr>
              <a:t> nu a </a:t>
            </a:r>
            <a:r>
              <a:rPr lang="en-US" dirty="0" err="1">
                <a:latin typeface="Times" pitchFamily="2" charset="0"/>
              </a:rPr>
              <a:t>putut</a:t>
            </a:r>
            <a:r>
              <a:rPr lang="en-US" dirty="0">
                <a:latin typeface="Times" pitchFamily="2" charset="0"/>
              </a:rPr>
              <a:t> </a:t>
            </a:r>
            <a:r>
              <a:rPr lang="en-US" dirty="0" err="1">
                <a:latin typeface="Times" pitchFamily="2" charset="0"/>
              </a:rPr>
              <a:t>stabili</a:t>
            </a:r>
            <a:r>
              <a:rPr lang="en-US" dirty="0">
                <a:latin typeface="Times" pitchFamily="2" charset="0"/>
              </a:rPr>
              <a:t> cu </a:t>
            </a:r>
            <a:r>
              <a:rPr lang="en-US" dirty="0" err="1">
                <a:latin typeface="Times" pitchFamily="2" charset="0"/>
              </a:rPr>
              <a:t>certitudine</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lumânarea</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cauza</a:t>
            </a:r>
            <a:r>
              <a:rPr lang="en-US" dirty="0">
                <a:latin typeface="Times" pitchFamily="2" charset="0"/>
              </a:rPr>
              <a:t> </a:t>
            </a:r>
            <a:r>
              <a:rPr lang="en-US" dirty="0" err="1">
                <a:latin typeface="Times" pitchFamily="2" charset="0"/>
              </a:rPr>
              <a:t>incendiului</a:t>
            </a:r>
            <a:r>
              <a:rPr lang="en-US" dirty="0">
                <a:latin typeface="Times" pitchFamily="2" charset="0"/>
              </a:rPr>
              <a:t>, </a:t>
            </a:r>
            <a:r>
              <a:rPr lang="en-US" dirty="0" err="1">
                <a:latin typeface="Times" pitchFamily="2" charset="0"/>
              </a:rPr>
              <a:t>mai</a:t>
            </a:r>
            <a:r>
              <a:rPr lang="en-US" dirty="0">
                <a:latin typeface="Times" pitchFamily="2" charset="0"/>
              </a:rPr>
              <a:t> ales </a:t>
            </a:r>
            <a:r>
              <a:rPr lang="en-US" dirty="0" err="1">
                <a:latin typeface="Times" pitchFamily="2" charset="0"/>
              </a:rPr>
              <a:t>după</a:t>
            </a:r>
            <a:r>
              <a:rPr lang="en-US" dirty="0">
                <a:latin typeface="Times" pitchFamily="2" charset="0"/>
              </a:rPr>
              <a:t> </a:t>
            </a:r>
            <a:r>
              <a:rPr lang="en-US" dirty="0" err="1">
                <a:latin typeface="Times" pitchFamily="2" charset="0"/>
              </a:rPr>
              <a:t>renovarea</a:t>
            </a:r>
            <a:r>
              <a:rPr lang="en-US" dirty="0">
                <a:latin typeface="Times" pitchFamily="2" charset="0"/>
              </a:rPr>
              <a:t> </a:t>
            </a:r>
            <a:r>
              <a:rPr lang="en-US" dirty="0" err="1">
                <a:latin typeface="Times" pitchFamily="2" charset="0"/>
              </a:rPr>
              <a:t>apartamentului</a:t>
            </a:r>
            <a:r>
              <a:rPr lang="en-US" dirty="0">
                <a:latin typeface="Times" pitchFamily="2" charset="0"/>
              </a:rPr>
              <a:t> </a:t>
            </a:r>
            <a:r>
              <a:rPr lang="en-US" dirty="0" err="1">
                <a:latin typeface="Times" pitchFamily="2" charset="0"/>
              </a:rPr>
              <a:t>lui</a:t>
            </a:r>
            <a:r>
              <a:rPr lang="en-US" dirty="0">
                <a:latin typeface="Times" pitchFamily="2" charset="0"/>
              </a:rPr>
              <a:t> JN.</a:t>
            </a:r>
          </a:p>
          <a:p>
            <a:pPr marL="285750" lvl="0" indent="-285750" algn="just" rtl="0">
              <a:spcBef>
                <a:spcPts val="0"/>
              </a:spcBef>
              <a:spcAft>
                <a:spcPts val="0"/>
              </a:spcAft>
              <a:buFont typeface="Wingdings" pitchFamily="2" charset="2"/>
              <a:buChar char="Ø"/>
            </a:pPr>
            <a:endParaRPr lang="en-US" dirty="0">
              <a:latin typeface="Times" pitchFamily="2" charset="0"/>
            </a:endParaRPr>
          </a:p>
          <a:p>
            <a:pPr marL="285750" lvl="0" indent="-285750" algn="just" rtl="0">
              <a:spcBef>
                <a:spcPts val="0"/>
              </a:spcBef>
              <a:spcAft>
                <a:spcPts val="0"/>
              </a:spcAft>
              <a:buFont typeface="Wingdings" pitchFamily="2" charset="2"/>
              <a:buChar char="Ø"/>
            </a:pPr>
            <a:r>
              <a:rPr lang="en-US" dirty="0" err="1">
                <a:latin typeface="Times" pitchFamily="2" charset="0"/>
              </a:rPr>
              <a:t>Judecătorul</a:t>
            </a:r>
            <a:r>
              <a:rPr lang="en-US" dirty="0">
                <a:latin typeface="Times" pitchFamily="2" charset="0"/>
              </a:rPr>
              <a:t> de </a:t>
            </a:r>
            <a:r>
              <a:rPr lang="en-US" dirty="0" err="1">
                <a:latin typeface="Times" pitchFamily="2" charset="0"/>
              </a:rPr>
              <a:t>cameră</a:t>
            </a:r>
            <a:r>
              <a:rPr lang="en-US" dirty="0">
                <a:latin typeface="Times" pitchFamily="2" charset="0"/>
              </a:rPr>
              <a:t> </a:t>
            </a:r>
            <a:r>
              <a:rPr lang="en-US" dirty="0" err="1">
                <a:latin typeface="Times" pitchFamily="2" charset="0"/>
              </a:rPr>
              <a:t>preliminară</a:t>
            </a:r>
            <a:r>
              <a:rPr lang="en-US" dirty="0">
                <a:latin typeface="Times" pitchFamily="2" charset="0"/>
              </a:rPr>
              <a:t> a </a:t>
            </a:r>
            <a:r>
              <a:rPr lang="en-US" dirty="0" err="1">
                <a:latin typeface="Times" pitchFamily="2" charset="0"/>
              </a:rPr>
              <a:t>constatat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investigația</a:t>
            </a:r>
            <a:r>
              <a:rPr lang="en-US" dirty="0">
                <a:latin typeface="Times" pitchFamily="2" charset="0"/>
              </a:rPr>
              <a:t> nu a </a:t>
            </a:r>
            <a:r>
              <a:rPr lang="en-US" dirty="0" err="1">
                <a:latin typeface="Times" pitchFamily="2" charset="0"/>
              </a:rPr>
              <a:t>adus</a:t>
            </a:r>
            <a:r>
              <a:rPr lang="en-US" dirty="0">
                <a:latin typeface="Times" pitchFamily="2" charset="0"/>
              </a:rPr>
              <a:t> </a:t>
            </a:r>
            <a:r>
              <a:rPr lang="en-US" dirty="0" err="1">
                <a:latin typeface="Times" pitchFamily="2" charset="0"/>
              </a:rPr>
              <a:t>dovezi</a:t>
            </a:r>
            <a:r>
              <a:rPr lang="en-US" dirty="0">
                <a:latin typeface="Times" pitchFamily="2" charset="0"/>
              </a:rPr>
              <a:t> </a:t>
            </a:r>
            <a:r>
              <a:rPr lang="en-US" dirty="0" err="1">
                <a:latin typeface="Times" pitchFamily="2" charset="0"/>
              </a:rPr>
              <a:t>clare</a:t>
            </a:r>
            <a:r>
              <a:rPr lang="en-US" dirty="0">
                <a:latin typeface="Times" pitchFamily="2" charset="0"/>
              </a:rPr>
              <a:t> </a:t>
            </a:r>
            <a:r>
              <a:rPr lang="en-US" dirty="0" err="1">
                <a:latin typeface="Times" pitchFamily="2" charset="0"/>
              </a:rPr>
              <a:t>asupra</a:t>
            </a:r>
            <a:r>
              <a:rPr lang="en-US" dirty="0">
                <a:latin typeface="Times" pitchFamily="2" charset="0"/>
              </a:rPr>
              <a:t> </a:t>
            </a:r>
            <a:r>
              <a:rPr lang="en-US" dirty="0" err="1">
                <a:latin typeface="Times" pitchFamily="2" charset="0"/>
              </a:rPr>
              <a:t>responsabilității</a:t>
            </a:r>
            <a:r>
              <a:rPr lang="en-US" dirty="0">
                <a:latin typeface="Times" pitchFamily="2" charset="0"/>
              </a:rPr>
              <a:t> </a:t>
            </a:r>
            <a:r>
              <a:rPr lang="en-US" dirty="0" err="1">
                <a:latin typeface="Times" pitchFamily="2" charset="0"/>
              </a:rPr>
              <a:t>lui</a:t>
            </a:r>
            <a:r>
              <a:rPr lang="en-US" dirty="0">
                <a:latin typeface="Times" pitchFamily="2" charset="0"/>
              </a:rPr>
              <a:t> JN </a:t>
            </a:r>
            <a:r>
              <a:rPr lang="en-US" dirty="0" err="1">
                <a:latin typeface="Times" pitchFamily="2" charset="0"/>
              </a:rPr>
              <a:t>și</a:t>
            </a:r>
            <a:r>
              <a:rPr lang="en-US" dirty="0">
                <a:latin typeface="Times" pitchFamily="2" charset="0"/>
              </a:rPr>
              <a:t> a </a:t>
            </a:r>
            <a:r>
              <a:rPr lang="en-US" dirty="0" err="1">
                <a:latin typeface="Times" pitchFamily="2" charset="0"/>
              </a:rPr>
              <a:t>menționat</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expertizele</a:t>
            </a:r>
            <a:r>
              <a:rPr lang="en-US" dirty="0">
                <a:latin typeface="Times" pitchFamily="2" charset="0"/>
              </a:rPr>
              <a:t> </a:t>
            </a:r>
            <a:r>
              <a:rPr lang="en-US" dirty="0" err="1">
                <a:latin typeface="Times" pitchFamily="2" charset="0"/>
              </a:rPr>
              <a:t>ulterioare</a:t>
            </a:r>
            <a:r>
              <a:rPr lang="en-US" dirty="0">
                <a:latin typeface="Times" pitchFamily="2" charset="0"/>
              </a:rPr>
              <a:t> au </a:t>
            </a:r>
            <a:r>
              <a:rPr lang="en-US" dirty="0" err="1">
                <a:latin typeface="Times" pitchFamily="2" charset="0"/>
              </a:rPr>
              <a:t>fost</a:t>
            </a:r>
            <a:r>
              <a:rPr lang="en-US" dirty="0">
                <a:latin typeface="Times" pitchFamily="2" charset="0"/>
              </a:rPr>
              <a:t> </a:t>
            </a:r>
            <a:r>
              <a:rPr lang="en-US" dirty="0" err="1">
                <a:latin typeface="Times" pitchFamily="2" charset="0"/>
              </a:rPr>
              <a:t>imposibil</a:t>
            </a:r>
            <a:r>
              <a:rPr lang="en-US" dirty="0">
                <a:latin typeface="Times" pitchFamily="2" charset="0"/>
              </a:rPr>
              <a:t> de </a:t>
            </a:r>
            <a:r>
              <a:rPr lang="en-US" dirty="0" err="1">
                <a:latin typeface="Times" pitchFamily="2" charset="0"/>
              </a:rPr>
              <a:t>realizat</a:t>
            </a:r>
            <a:r>
              <a:rPr lang="en-US" dirty="0">
                <a:latin typeface="Times" pitchFamily="2" charset="0"/>
              </a:rPr>
              <a:t> din </a:t>
            </a:r>
            <a:r>
              <a:rPr lang="en-US" dirty="0" err="1">
                <a:latin typeface="Times" pitchFamily="2" charset="0"/>
              </a:rPr>
              <a:t>cauza</a:t>
            </a:r>
            <a:r>
              <a:rPr lang="en-US" dirty="0">
                <a:latin typeface="Times" pitchFamily="2" charset="0"/>
              </a:rPr>
              <a:t> </a:t>
            </a:r>
            <a:r>
              <a:rPr lang="en-US" dirty="0" err="1">
                <a:latin typeface="Times" pitchFamily="2" charset="0"/>
              </a:rPr>
              <a:t>renovării</a:t>
            </a:r>
            <a:r>
              <a:rPr lang="en-US" dirty="0">
                <a:latin typeface="Times" pitchFamily="2" charset="0"/>
              </a:rPr>
              <a:t> </a:t>
            </a:r>
            <a:r>
              <a:rPr lang="en-US" dirty="0" err="1">
                <a:latin typeface="Times" pitchFamily="2" charset="0"/>
              </a:rPr>
              <a:t>apartamentului</a:t>
            </a:r>
            <a:r>
              <a:rPr lang="en-US" dirty="0">
                <a:latin typeface="Times" pitchFamily="2" charset="0"/>
              </a:rPr>
              <a:t>. Ca </a:t>
            </a:r>
            <a:r>
              <a:rPr lang="en-US" dirty="0" err="1">
                <a:latin typeface="Times" pitchFamily="2" charset="0"/>
              </a:rPr>
              <a:t>urmare</a:t>
            </a:r>
            <a:r>
              <a:rPr lang="en-US" dirty="0">
                <a:latin typeface="Times" pitchFamily="2" charset="0"/>
              </a:rPr>
              <a:t>, </a:t>
            </a:r>
            <a:r>
              <a:rPr lang="en-US" dirty="0" err="1">
                <a:latin typeface="Times" pitchFamily="2" charset="0"/>
              </a:rPr>
              <a:t>cazul</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clasat</a:t>
            </a:r>
            <a:r>
              <a:rPr lang="en-US" dirty="0">
                <a:latin typeface="Times" pitchFamily="2" charset="0"/>
              </a:rPr>
              <a:t> pe </a:t>
            </a:r>
            <a:r>
              <a:rPr lang="en-US" dirty="0" err="1">
                <a:latin typeface="Times" pitchFamily="2" charset="0"/>
              </a:rPr>
              <a:t>motivul</a:t>
            </a:r>
            <a:r>
              <a:rPr lang="en-US" dirty="0">
                <a:latin typeface="Times" pitchFamily="2" charset="0"/>
              </a:rPr>
              <a:t> </a:t>
            </a:r>
            <a:r>
              <a:rPr lang="en-US" dirty="0" err="1">
                <a:latin typeface="Times" pitchFamily="2" charset="0"/>
              </a:rPr>
              <a:t>lipsei</a:t>
            </a:r>
            <a:r>
              <a:rPr lang="en-US" dirty="0">
                <a:latin typeface="Times" pitchFamily="2" charset="0"/>
              </a:rPr>
              <a:t> de probe care </a:t>
            </a:r>
            <a:r>
              <a:rPr lang="en-US" dirty="0" err="1">
                <a:latin typeface="Times" pitchFamily="2" charset="0"/>
              </a:rPr>
              <a:t>să</a:t>
            </a:r>
            <a:r>
              <a:rPr lang="en-US" dirty="0">
                <a:latin typeface="Times" pitchFamily="2" charset="0"/>
              </a:rPr>
              <a:t> </a:t>
            </a:r>
            <a:r>
              <a:rPr lang="en-US" dirty="0" err="1">
                <a:latin typeface="Times" pitchFamily="2" charset="0"/>
              </a:rPr>
              <a:t>confirme</a:t>
            </a:r>
            <a:r>
              <a:rPr lang="en-US" dirty="0">
                <a:latin typeface="Times" pitchFamily="2" charset="0"/>
              </a:rPr>
              <a:t> </a:t>
            </a:r>
            <a:r>
              <a:rPr lang="en-US" dirty="0" err="1">
                <a:latin typeface="Times" pitchFamily="2" charset="0"/>
              </a:rPr>
              <a:t>responsabilitatea</a:t>
            </a:r>
            <a:r>
              <a:rPr lang="en-US" dirty="0">
                <a:latin typeface="Times" pitchFamily="2" charset="0"/>
              </a:rPr>
              <a:t> </a:t>
            </a:r>
            <a:r>
              <a:rPr lang="en-US" dirty="0" err="1">
                <a:latin typeface="Times" pitchFamily="2" charset="0"/>
              </a:rPr>
              <a:t>directă</a:t>
            </a:r>
            <a:r>
              <a:rPr lang="en-US" dirty="0">
                <a:latin typeface="Times" pitchFamily="2" charset="0"/>
              </a:rPr>
              <a:t> a </a:t>
            </a:r>
            <a:r>
              <a:rPr lang="en-US" dirty="0" err="1">
                <a:latin typeface="Times" pitchFamily="2" charset="0"/>
              </a:rPr>
              <a:t>lui</a:t>
            </a:r>
            <a:r>
              <a:rPr lang="en-US" dirty="0">
                <a:latin typeface="Times" pitchFamily="2" charset="0"/>
              </a:rPr>
              <a:t> JN </a:t>
            </a:r>
            <a:r>
              <a:rPr lang="en-US" dirty="0" err="1">
                <a:latin typeface="Times" pitchFamily="2" charset="0"/>
              </a:rPr>
              <a:t>în</a:t>
            </a:r>
            <a:r>
              <a:rPr lang="en-US" dirty="0">
                <a:latin typeface="Times" pitchFamily="2" charset="0"/>
              </a:rPr>
              <a:t> </a:t>
            </a:r>
            <a:r>
              <a:rPr lang="en-US" dirty="0" err="1">
                <a:latin typeface="Times" pitchFamily="2" charset="0"/>
              </a:rPr>
              <a:t>producerea</a:t>
            </a:r>
            <a:r>
              <a:rPr lang="en-US" dirty="0">
                <a:latin typeface="Times" pitchFamily="2" charset="0"/>
              </a:rPr>
              <a:t> </a:t>
            </a:r>
            <a:r>
              <a:rPr lang="en-US" dirty="0" err="1">
                <a:latin typeface="Times" pitchFamily="2" charset="0"/>
              </a:rPr>
              <a:t>incendiului</a:t>
            </a:r>
            <a:r>
              <a:rPr lang="en-US" dirty="0">
                <a:latin typeface="Times" pitchFamily="2" charset="0"/>
              </a:rPr>
              <a:t>.</a:t>
            </a:r>
            <a:endParaRPr dirty="0">
              <a:latin typeface="Times" pitchFamily="2" charset="0"/>
            </a:endParaRPr>
          </a:p>
        </p:txBody>
      </p:sp>
    </p:spTree>
    <p:extLst>
      <p:ext uri="{BB962C8B-B14F-4D97-AF65-F5344CB8AC3E}">
        <p14:creationId xmlns:p14="http://schemas.microsoft.com/office/powerpoint/2010/main" val="385031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BF536-9F3B-13BA-7A86-6AE2314F403A}"/>
              </a:ext>
            </a:extLst>
          </p:cNvPr>
          <p:cNvSpPr>
            <a:spLocks noGrp="1"/>
          </p:cNvSpPr>
          <p:nvPr>
            <p:ph type="title"/>
          </p:nvPr>
        </p:nvSpPr>
        <p:spPr>
          <a:xfrm>
            <a:off x="611512" y="0"/>
            <a:ext cx="4394441" cy="572700"/>
          </a:xfrm>
        </p:spPr>
        <p:txBody>
          <a:bodyPr/>
          <a:lstStyle/>
          <a:p>
            <a:r>
              <a:rPr lang="x-none" sz="2800" b="1" dirty="0">
                <a:latin typeface="Times" pitchFamily="2" charset="0"/>
              </a:rPr>
              <a:t>Circumstanțe de Drept </a:t>
            </a:r>
          </a:p>
        </p:txBody>
      </p:sp>
      <p:sp>
        <p:nvSpPr>
          <p:cNvPr id="5" name="Subtitle 4">
            <a:extLst>
              <a:ext uri="{FF2B5EF4-FFF2-40B4-BE49-F238E27FC236}">
                <a16:creationId xmlns:a16="http://schemas.microsoft.com/office/drawing/2014/main" xmlns="" id="{A37494F1-4876-1CE0-9D1A-23024CEBD0A8}"/>
              </a:ext>
            </a:extLst>
          </p:cNvPr>
          <p:cNvSpPr>
            <a:spLocks noGrp="1"/>
          </p:cNvSpPr>
          <p:nvPr>
            <p:ph type="subTitle" idx="3"/>
          </p:nvPr>
        </p:nvSpPr>
        <p:spPr>
          <a:xfrm>
            <a:off x="77492" y="492534"/>
            <a:ext cx="8989016" cy="4650966"/>
          </a:xfrm>
        </p:spPr>
        <p:txBody>
          <a:bodyPr/>
          <a:lstStyle/>
          <a:p>
            <a:pPr marL="425450" indent="-285750" algn="just">
              <a:buFont typeface="Arial" panose="020B0604020202020204" pitchFamily="34" charset="0"/>
              <a:buChar char="•"/>
            </a:pPr>
            <a:r>
              <a:rPr lang="en-US" dirty="0" err="1">
                <a:latin typeface="Times" pitchFamily="2" charset="0"/>
              </a:rPr>
              <a:t>În</a:t>
            </a:r>
            <a:r>
              <a:rPr lang="en-US" dirty="0">
                <a:latin typeface="Times" pitchFamily="2" charset="0"/>
              </a:rPr>
              <a:t> </a:t>
            </a:r>
            <a:r>
              <a:rPr lang="en-US" dirty="0" err="1">
                <a:latin typeface="Times" pitchFamily="2" charset="0"/>
              </a:rPr>
              <a:t>această</a:t>
            </a:r>
            <a:r>
              <a:rPr lang="en-US" dirty="0">
                <a:latin typeface="Times" pitchFamily="2" charset="0"/>
              </a:rPr>
              <a:t> </a:t>
            </a:r>
            <a:r>
              <a:rPr lang="en-US" dirty="0" err="1">
                <a:latin typeface="Times" pitchFamily="2" charset="0"/>
              </a:rPr>
              <a:t>hotărâre</a:t>
            </a:r>
            <a:r>
              <a:rPr lang="en-US" dirty="0">
                <a:latin typeface="Times" pitchFamily="2" charset="0"/>
              </a:rPr>
              <a:t>, </a:t>
            </a:r>
            <a:r>
              <a:rPr lang="en-US" dirty="0" err="1">
                <a:latin typeface="Times" pitchFamily="2" charset="0"/>
              </a:rPr>
              <a:t>Curtea</a:t>
            </a:r>
            <a:r>
              <a:rPr lang="en-US" dirty="0">
                <a:latin typeface="Times" pitchFamily="2" charset="0"/>
              </a:rPr>
              <a:t> </a:t>
            </a:r>
            <a:r>
              <a:rPr lang="en-US" dirty="0" err="1">
                <a:latin typeface="Times" pitchFamily="2" charset="0"/>
              </a:rPr>
              <a:t>Europeană</a:t>
            </a:r>
            <a:r>
              <a:rPr lang="en-US" dirty="0">
                <a:latin typeface="Times" pitchFamily="2" charset="0"/>
              </a:rPr>
              <a:t> a </a:t>
            </a:r>
            <a:r>
              <a:rPr lang="en-US" dirty="0" err="1">
                <a:latin typeface="Times" pitchFamily="2" charset="0"/>
              </a:rPr>
              <a:t>Drepturilor</a:t>
            </a:r>
            <a:r>
              <a:rPr lang="en-US" dirty="0">
                <a:latin typeface="Times" pitchFamily="2" charset="0"/>
              </a:rPr>
              <a:t> </a:t>
            </a:r>
            <a:r>
              <a:rPr lang="en-US" dirty="0" err="1">
                <a:latin typeface="Times" pitchFamily="2" charset="0"/>
              </a:rPr>
              <a:t>Omului</a:t>
            </a:r>
            <a:r>
              <a:rPr lang="en-US" dirty="0">
                <a:latin typeface="Times" pitchFamily="2" charset="0"/>
              </a:rPr>
              <a:t> </a:t>
            </a:r>
            <a:r>
              <a:rPr lang="en-US" dirty="0" err="1">
                <a:latin typeface="Times" pitchFamily="2" charset="0"/>
              </a:rPr>
              <a:t>examinează</a:t>
            </a:r>
            <a:r>
              <a:rPr lang="en-US" dirty="0">
                <a:latin typeface="Times" pitchFamily="2" charset="0"/>
              </a:rPr>
              <a:t> </a:t>
            </a:r>
            <a:r>
              <a:rPr lang="en-US" dirty="0" err="1">
                <a:latin typeface="Times" pitchFamily="2" charset="0"/>
              </a:rPr>
              <a:t>posibila</a:t>
            </a:r>
            <a:r>
              <a:rPr lang="en-US" dirty="0">
                <a:latin typeface="Times" pitchFamily="2" charset="0"/>
              </a:rPr>
              <a:t> </a:t>
            </a:r>
            <a:r>
              <a:rPr lang="en-US" dirty="0" err="1">
                <a:latin typeface="Times" pitchFamily="2" charset="0"/>
              </a:rPr>
              <a:t>încălcare</a:t>
            </a:r>
            <a:r>
              <a:rPr lang="en-US" dirty="0">
                <a:latin typeface="Times" pitchFamily="2" charset="0"/>
              </a:rPr>
              <a:t> a </a:t>
            </a:r>
            <a:r>
              <a:rPr lang="en-US" dirty="0" err="1">
                <a:latin typeface="Times" pitchFamily="2" charset="0"/>
              </a:rPr>
              <a:t>articolului</a:t>
            </a:r>
            <a:r>
              <a:rPr lang="en-US" dirty="0">
                <a:latin typeface="Times" pitchFamily="2" charset="0"/>
              </a:rPr>
              <a:t> 2 din </a:t>
            </a:r>
            <a:r>
              <a:rPr lang="en-US" dirty="0" err="1">
                <a:latin typeface="Times" pitchFamily="2" charset="0"/>
              </a:rPr>
              <a:t>Convenție</a:t>
            </a:r>
            <a:r>
              <a:rPr lang="en-US" dirty="0">
                <a:latin typeface="Times" pitchFamily="2" charset="0"/>
              </a:rPr>
              <a:t>, care </a:t>
            </a:r>
            <a:r>
              <a:rPr lang="en-US" dirty="0" err="1">
                <a:latin typeface="Times" pitchFamily="2" charset="0"/>
              </a:rPr>
              <a:t>protejează</a:t>
            </a:r>
            <a:r>
              <a:rPr lang="en-US" dirty="0">
                <a:latin typeface="Times" pitchFamily="2" charset="0"/>
              </a:rPr>
              <a:t> </a:t>
            </a:r>
            <a:r>
              <a:rPr lang="en-US" dirty="0" err="1">
                <a:latin typeface="Times" pitchFamily="2" charset="0"/>
              </a:rPr>
              <a:t>dreptul</a:t>
            </a:r>
            <a:r>
              <a:rPr lang="en-US" dirty="0">
                <a:latin typeface="Times" pitchFamily="2" charset="0"/>
              </a:rPr>
              <a:t> la </a:t>
            </a:r>
            <a:r>
              <a:rPr lang="en-US" dirty="0" err="1">
                <a:latin typeface="Times" pitchFamily="2" charset="0"/>
              </a:rPr>
              <a:t>viață</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contextul</a:t>
            </a:r>
            <a:r>
              <a:rPr lang="en-US" dirty="0">
                <a:latin typeface="Times" pitchFamily="2" charset="0"/>
              </a:rPr>
              <a:t> </a:t>
            </a:r>
            <a:r>
              <a:rPr lang="en-US" dirty="0" err="1">
                <a:latin typeface="Times" pitchFamily="2" charset="0"/>
              </a:rPr>
              <a:t>în</a:t>
            </a:r>
            <a:r>
              <a:rPr lang="en-US" dirty="0">
                <a:latin typeface="Times" pitchFamily="2" charset="0"/>
              </a:rPr>
              <a:t> care </a:t>
            </a:r>
            <a:r>
              <a:rPr lang="en-US" dirty="0" err="1">
                <a:latin typeface="Times" pitchFamily="2" charset="0"/>
              </a:rPr>
              <a:t>autoritățile</a:t>
            </a:r>
            <a:r>
              <a:rPr lang="en-US" dirty="0">
                <a:latin typeface="Times" pitchFamily="2" charset="0"/>
              </a:rPr>
              <a:t> </a:t>
            </a:r>
            <a:r>
              <a:rPr lang="en-US" dirty="0" err="1">
                <a:latin typeface="Times" pitchFamily="2" charset="0"/>
              </a:rPr>
              <a:t>naționale</a:t>
            </a:r>
            <a:r>
              <a:rPr lang="en-US" dirty="0">
                <a:latin typeface="Times" pitchFamily="2" charset="0"/>
              </a:rPr>
              <a:t> nu au </a:t>
            </a:r>
            <a:r>
              <a:rPr lang="en-US" dirty="0" err="1">
                <a:latin typeface="Times" pitchFamily="2" charset="0"/>
              </a:rPr>
              <a:t>reușit</a:t>
            </a:r>
            <a:r>
              <a:rPr lang="en-US" dirty="0">
                <a:latin typeface="Times" pitchFamily="2" charset="0"/>
              </a:rPr>
              <a:t> </a:t>
            </a:r>
            <a:r>
              <a:rPr lang="en-US" dirty="0" err="1">
                <a:latin typeface="Times" pitchFamily="2" charset="0"/>
              </a:rPr>
              <a:t>să</a:t>
            </a:r>
            <a:r>
              <a:rPr lang="en-US" dirty="0">
                <a:latin typeface="Times" pitchFamily="2" charset="0"/>
              </a:rPr>
              <a:t> </a:t>
            </a:r>
            <a:r>
              <a:rPr lang="en-US" dirty="0" err="1">
                <a:latin typeface="Times" pitchFamily="2" charset="0"/>
              </a:rPr>
              <a:t>clarifice</a:t>
            </a:r>
            <a:r>
              <a:rPr lang="en-US" dirty="0">
                <a:latin typeface="Times" pitchFamily="2" charset="0"/>
              </a:rPr>
              <a:t> </a:t>
            </a:r>
            <a:r>
              <a:rPr lang="en-US" dirty="0" err="1">
                <a:latin typeface="Times" pitchFamily="2" charset="0"/>
              </a:rPr>
              <a:t>circumstanțele</a:t>
            </a:r>
            <a:r>
              <a:rPr lang="en-US" dirty="0">
                <a:latin typeface="Times" pitchFamily="2" charset="0"/>
              </a:rPr>
              <a:t> </a:t>
            </a:r>
            <a:r>
              <a:rPr lang="en-US" dirty="0" err="1">
                <a:latin typeface="Times" pitchFamily="2" charset="0"/>
              </a:rPr>
              <a:t>morții</a:t>
            </a:r>
            <a:r>
              <a:rPr lang="en-US" dirty="0">
                <a:latin typeface="Times" pitchFamily="2" charset="0"/>
              </a:rPr>
              <a:t> </a:t>
            </a:r>
            <a:r>
              <a:rPr lang="en-US" dirty="0" err="1">
                <a:latin typeface="Times" pitchFamily="2" charset="0"/>
              </a:rPr>
              <a:t>părinților</a:t>
            </a:r>
            <a:r>
              <a:rPr lang="en-US" dirty="0">
                <a:latin typeface="Times" pitchFamily="2" charset="0"/>
              </a:rPr>
              <a:t> </a:t>
            </a:r>
            <a:r>
              <a:rPr lang="en-US" dirty="0" err="1">
                <a:latin typeface="Times" pitchFamily="2" charset="0"/>
              </a:rPr>
              <a:t>reclamantei</a:t>
            </a:r>
            <a:r>
              <a:rPr lang="en-US" dirty="0">
                <a:latin typeface="Times" pitchFamily="2" charset="0"/>
              </a:rPr>
              <a:t>, </a:t>
            </a:r>
            <a:r>
              <a:rPr lang="en-US" dirty="0" err="1">
                <a:latin typeface="Times" pitchFamily="2" charset="0"/>
              </a:rPr>
              <a:t>într</a:t>
            </a:r>
            <a:r>
              <a:rPr lang="en-US" dirty="0">
                <a:latin typeface="Times" pitchFamily="2" charset="0"/>
              </a:rPr>
              <a:t>-un </a:t>
            </a:r>
            <a:r>
              <a:rPr lang="en-US" dirty="0" err="1">
                <a:latin typeface="Times" pitchFamily="2" charset="0"/>
              </a:rPr>
              <a:t>incendiu</a:t>
            </a:r>
            <a:r>
              <a:rPr lang="en-US" dirty="0">
                <a:latin typeface="Times" pitchFamily="2" charset="0"/>
              </a:rPr>
              <a:t> </a:t>
            </a:r>
            <a:r>
              <a:rPr lang="en-US" dirty="0" err="1">
                <a:latin typeface="Times" pitchFamily="2" charset="0"/>
              </a:rPr>
              <a:t>izbucnit</a:t>
            </a:r>
            <a:r>
              <a:rPr lang="en-US" dirty="0">
                <a:latin typeface="Times" pitchFamily="2" charset="0"/>
              </a:rPr>
              <a:t> </a:t>
            </a:r>
            <a:r>
              <a:rPr lang="en-US" dirty="0" err="1">
                <a:latin typeface="Times" pitchFamily="2" charset="0"/>
              </a:rPr>
              <a:t>în</a:t>
            </a:r>
            <a:r>
              <a:rPr lang="en-US" dirty="0">
                <a:latin typeface="Times" pitchFamily="2" charset="0"/>
              </a:rPr>
              <a:t> </a:t>
            </a:r>
            <a:r>
              <a:rPr lang="en-US" dirty="0" err="1">
                <a:latin typeface="Times" pitchFamily="2" charset="0"/>
              </a:rPr>
              <a:t>blocul</a:t>
            </a:r>
            <a:r>
              <a:rPr lang="en-US" dirty="0">
                <a:latin typeface="Times" pitchFamily="2" charset="0"/>
              </a:rPr>
              <a:t> lor de </a:t>
            </a:r>
            <a:r>
              <a:rPr lang="en-US" dirty="0" err="1">
                <a:latin typeface="Times" pitchFamily="2" charset="0"/>
              </a:rPr>
              <a:t>locuințe</a:t>
            </a:r>
            <a:r>
              <a:rPr lang="en-US" dirty="0">
                <a:latin typeface="Times" pitchFamily="2" charset="0"/>
              </a:rPr>
              <a:t>.</a:t>
            </a:r>
          </a:p>
          <a:p>
            <a:pPr marL="139700" indent="0" algn="just"/>
            <a:r>
              <a:rPr lang="en-US" b="1" dirty="0" err="1">
                <a:latin typeface="Times" pitchFamily="2" charset="0"/>
              </a:rPr>
              <a:t>Argumentele</a:t>
            </a:r>
            <a:r>
              <a:rPr lang="en-US" b="1" dirty="0">
                <a:latin typeface="Times" pitchFamily="2" charset="0"/>
              </a:rPr>
              <a:t> </a:t>
            </a:r>
            <a:r>
              <a:rPr lang="en-US" b="1" dirty="0" err="1">
                <a:latin typeface="Times" pitchFamily="2" charset="0"/>
              </a:rPr>
              <a:t>părților</a:t>
            </a:r>
            <a:endParaRPr lang="en-US" b="1" dirty="0">
              <a:latin typeface="Times" pitchFamily="2" charset="0"/>
            </a:endParaRPr>
          </a:p>
          <a:p>
            <a:pPr marL="425450" indent="-285750" algn="just">
              <a:buFont typeface="Arial" panose="020B0604020202020204" pitchFamily="34" charset="0"/>
              <a:buChar char="•"/>
            </a:pPr>
            <a:r>
              <a:rPr lang="en-US" dirty="0" err="1">
                <a:latin typeface="Times" pitchFamily="2" charset="0"/>
              </a:rPr>
              <a:t>Reclamanta</a:t>
            </a:r>
            <a:r>
              <a:rPr lang="en-US" dirty="0">
                <a:latin typeface="Times" pitchFamily="2" charset="0"/>
              </a:rPr>
              <a:t> </a:t>
            </a:r>
            <a:r>
              <a:rPr lang="en-US" dirty="0" err="1">
                <a:latin typeface="Times" pitchFamily="2" charset="0"/>
              </a:rPr>
              <a:t>susține</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ancheta</a:t>
            </a:r>
            <a:r>
              <a:rPr lang="en-US" dirty="0">
                <a:latin typeface="Times" pitchFamily="2" charset="0"/>
              </a:rPr>
              <a:t> nu a </a:t>
            </a:r>
            <a:r>
              <a:rPr lang="en-US" dirty="0" err="1">
                <a:latin typeface="Times" pitchFamily="2" charset="0"/>
              </a:rPr>
              <a:t>fost</a:t>
            </a:r>
            <a:r>
              <a:rPr lang="en-US" dirty="0">
                <a:latin typeface="Times" pitchFamily="2" charset="0"/>
              </a:rPr>
              <a:t> </a:t>
            </a:r>
            <a:r>
              <a:rPr lang="en-US" dirty="0" err="1">
                <a:latin typeface="Times" pitchFamily="2" charset="0"/>
              </a:rPr>
              <a:t>efectivă</a:t>
            </a:r>
            <a:r>
              <a:rPr lang="en-US" dirty="0">
                <a:latin typeface="Times" pitchFamily="2" charset="0"/>
              </a:rPr>
              <a:t>, </a:t>
            </a:r>
            <a:r>
              <a:rPr lang="en-US" dirty="0" err="1">
                <a:latin typeface="Times" pitchFamily="2" charset="0"/>
              </a:rPr>
              <a:t>deoarece</a:t>
            </a:r>
            <a:r>
              <a:rPr lang="en-US" dirty="0">
                <a:latin typeface="Times" pitchFamily="2" charset="0"/>
              </a:rPr>
              <a:t> </a:t>
            </a:r>
            <a:r>
              <a:rPr lang="en-US" dirty="0" err="1">
                <a:latin typeface="Times" pitchFamily="2" charset="0"/>
              </a:rPr>
              <a:t>apartamentul</a:t>
            </a:r>
            <a:r>
              <a:rPr lang="en-US" dirty="0">
                <a:latin typeface="Times" pitchFamily="2" charset="0"/>
              </a:rPr>
              <a:t> </a:t>
            </a:r>
            <a:r>
              <a:rPr lang="en-US" dirty="0" err="1">
                <a:latin typeface="Times" pitchFamily="2" charset="0"/>
              </a:rPr>
              <a:t>în</a:t>
            </a:r>
            <a:r>
              <a:rPr lang="en-US" dirty="0">
                <a:latin typeface="Times" pitchFamily="2" charset="0"/>
              </a:rPr>
              <a:t> care a </a:t>
            </a:r>
            <a:r>
              <a:rPr lang="en-US" dirty="0" err="1">
                <a:latin typeface="Times" pitchFamily="2" charset="0"/>
              </a:rPr>
              <a:t>izbucnit</a:t>
            </a:r>
            <a:r>
              <a:rPr lang="en-US" dirty="0">
                <a:latin typeface="Times" pitchFamily="2" charset="0"/>
              </a:rPr>
              <a:t> </a:t>
            </a:r>
            <a:r>
              <a:rPr lang="en-US" dirty="0" err="1">
                <a:latin typeface="Times" pitchFamily="2" charset="0"/>
              </a:rPr>
              <a:t>incendiul</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restituit</a:t>
            </a:r>
            <a:r>
              <a:rPr lang="en-US" dirty="0">
                <a:latin typeface="Times" pitchFamily="2" charset="0"/>
              </a:rPr>
              <a:t> rapid </a:t>
            </a:r>
            <a:r>
              <a:rPr lang="en-US" dirty="0" err="1">
                <a:latin typeface="Times" pitchFamily="2" charset="0"/>
              </a:rPr>
              <a:t>fiicei</a:t>
            </a:r>
            <a:r>
              <a:rPr lang="en-US" dirty="0">
                <a:latin typeface="Times" pitchFamily="2" charset="0"/>
              </a:rPr>
              <a:t> </a:t>
            </a:r>
            <a:r>
              <a:rPr lang="en-US" dirty="0" err="1">
                <a:latin typeface="Times" pitchFamily="2" charset="0"/>
              </a:rPr>
              <a:t>proprietarului</a:t>
            </a:r>
            <a:r>
              <a:rPr lang="en-US" dirty="0">
                <a:latin typeface="Times" pitchFamily="2" charset="0"/>
              </a:rPr>
              <a:t>, JN, </a:t>
            </a:r>
            <a:r>
              <a:rPr lang="en-US" dirty="0" err="1">
                <a:latin typeface="Times" pitchFamily="2" charset="0"/>
              </a:rPr>
              <a:t>împiedicând</a:t>
            </a:r>
            <a:r>
              <a:rPr lang="en-US" dirty="0">
                <a:latin typeface="Times" pitchFamily="2" charset="0"/>
              </a:rPr>
              <a:t> </a:t>
            </a:r>
            <a:r>
              <a:rPr lang="en-US" dirty="0" err="1">
                <a:latin typeface="Times" pitchFamily="2" charset="0"/>
              </a:rPr>
              <a:t>colectarea</a:t>
            </a:r>
            <a:r>
              <a:rPr lang="en-US" dirty="0">
                <a:latin typeface="Times" pitchFamily="2" charset="0"/>
              </a:rPr>
              <a:t> </a:t>
            </a:r>
            <a:r>
              <a:rPr lang="en-US" dirty="0" err="1">
                <a:latin typeface="Times" pitchFamily="2" charset="0"/>
              </a:rPr>
              <a:t>probelor</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facilitând</a:t>
            </a:r>
            <a:r>
              <a:rPr lang="en-US" dirty="0">
                <a:latin typeface="Times" pitchFamily="2" charset="0"/>
              </a:rPr>
              <a:t> </a:t>
            </a:r>
            <a:r>
              <a:rPr lang="en-US" dirty="0" err="1">
                <a:latin typeface="Times" pitchFamily="2" charset="0"/>
              </a:rPr>
              <a:t>renovarea</a:t>
            </a:r>
            <a:r>
              <a:rPr lang="en-US" dirty="0">
                <a:latin typeface="Times" pitchFamily="2" charset="0"/>
              </a:rPr>
              <a:t> </a:t>
            </a:r>
            <a:r>
              <a:rPr lang="en-US" dirty="0" err="1">
                <a:latin typeface="Times" pitchFamily="2" charset="0"/>
              </a:rPr>
              <a:t>spațiului</a:t>
            </a:r>
            <a:r>
              <a:rPr lang="en-US" dirty="0">
                <a:latin typeface="Times" pitchFamily="2" charset="0"/>
              </a:rPr>
              <a:t>. </a:t>
            </a:r>
            <a:r>
              <a:rPr lang="en-US" dirty="0" err="1">
                <a:latin typeface="Times" pitchFamily="2" charset="0"/>
              </a:rPr>
              <a:t>Ea</a:t>
            </a:r>
            <a:r>
              <a:rPr lang="en-US" dirty="0">
                <a:latin typeface="Times" pitchFamily="2" charset="0"/>
              </a:rPr>
              <a:t> </a:t>
            </a:r>
            <a:r>
              <a:rPr lang="en-US" dirty="0" err="1">
                <a:latin typeface="Times" pitchFamily="2" charset="0"/>
              </a:rPr>
              <a:t>critică</a:t>
            </a:r>
            <a:r>
              <a:rPr lang="en-US" dirty="0">
                <a:latin typeface="Times" pitchFamily="2" charset="0"/>
              </a:rPr>
              <a:t> </a:t>
            </a:r>
            <a:r>
              <a:rPr lang="en-US" dirty="0" err="1">
                <a:latin typeface="Times" pitchFamily="2" charset="0"/>
              </a:rPr>
              <a:t>lipsa</a:t>
            </a:r>
            <a:r>
              <a:rPr lang="en-US" dirty="0">
                <a:latin typeface="Times" pitchFamily="2" charset="0"/>
              </a:rPr>
              <a:t> </a:t>
            </a:r>
            <a:r>
              <a:rPr lang="en-US" dirty="0" err="1">
                <a:latin typeface="Times" pitchFamily="2" charset="0"/>
              </a:rPr>
              <a:t>unei</a:t>
            </a:r>
            <a:r>
              <a:rPr lang="en-US" dirty="0">
                <a:latin typeface="Times" pitchFamily="2" charset="0"/>
              </a:rPr>
              <a:t> </a:t>
            </a:r>
            <a:r>
              <a:rPr lang="en-US" dirty="0" err="1">
                <a:latin typeface="Times" pitchFamily="2" charset="0"/>
              </a:rPr>
              <a:t>expertize</a:t>
            </a:r>
            <a:r>
              <a:rPr lang="en-US" dirty="0">
                <a:latin typeface="Times" pitchFamily="2" charset="0"/>
              </a:rPr>
              <a:t> </a:t>
            </a:r>
            <a:r>
              <a:rPr lang="en-US" dirty="0" err="1">
                <a:latin typeface="Times" pitchFamily="2" charset="0"/>
              </a:rPr>
              <a:t>tehnice</a:t>
            </a:r>
            <a:r>
              <a:rPr lang="en-US" dirty="0">
                <a:latin typeface="Times" pitchFamily="2" charset="0"/>
              </a:rPr>
              <a:t> de la </a:t>
            </a:r>
            <a:r>
              <a:rPr lang="en-US" dirty="0" err="1">
                <a:latin typeface="Times" pitchFamily="2" charset="0"/>
              </a:rPr>
              <a:t>începutul</a:t>
            </a:r>
            <a:r>
              <a:rPr lang="en-US" dirty="0">
                <a:latin typeface="Times" pitchFamily="2" charset="0"/>
              </a:rPr>
              <a:t> </a:t>
            </a:r>
            <a:r>
              <a:rPr lang="en-US" dirty="0" err="1">
                <a:latin typeface="Times" pitchFamily="2" charset="0"/>
              </a:rPr>
              <a:t>investigației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consideră</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această</a:t>
            </a:r>
            <a:r>
              <a:rPr lang="en-US" dirty="0">
                <a:latin typeface="Times" pitchFamily="2" charset="0"/>
              </a:rPr>
              <a:t> </a:t>
            </a:r>
            <a:r>
              <a:rPr lang="en-US" dirty="0" err="1">
                <a:latin typeface="Times" pitchFamily="2" charset="0"/>
              </a:rPr>
              <a:t>omisiune</a:t>
            </a:r>
            <a:r>
              <a:rPr lang="en-US" dirty="0">
                <a:latin typeface="Times" pitchFamily="2" charset="0"/>
              </a:rPr>
              <a:t> a </a:t>
            </a:r>
            <a:r>
              <a:rPr lang="en-US" dirty="0" err="1">
                <a:latin typeface="Times" pitchFamily="2" charset="0"/>
              </a:rPr>
              <a:t>afectat</a:t>
            </a:r>
            <a:r>
              <a:rPr lang="en-US" dirty="0">
                <a:latin typeface="Times" pitchFamily="2" charset="0"/>
              </a:rPr>
              <a:t> </a:t>
            </a:r>
            <a:r>
              <a:rPr lang="en-US" dirty="0" err="1">
                <a:latin typeface="Times" pitchFamily="2" charset="0"/>
              </a:rPr>
              <a:t>capacitatea</a:t>
            </a:r>
            <a:r>
              <a:rPr lang="en-US" dirty="0">
                <a:latin typeface="Times" pitchFamily="2" charset="0"/>
              </a:rPr>
              <a:t> </a:t>
            </a:r>
            <a:r>
              <a:rPr lang="en-US" dirty="0" err="1">
                <a:latin typeface="Times" pitchFamily="2" charset="0"/>
              </a:rPr>
              <a:t>anchetei</a:t>
            </a:r>
            <a:r>
              <a:rPr lang="en-US" dirty="0">
                <a:latin typeface="Times" pitchFamily="2" charset="0"/>
              </a:rPr>
              <a:t> de a </a:t>
            </a:r>
            <a:r>
              <a:rPr lang="en-US" dirty="0" err="1">
                <a:latin typeface="Times" pitchFamily="2" charset="0"/>
              </a:rPr>
              <a:t>stabili</a:t>
            </a:r>
            <a:r>
              <a:rPr lang="en-US" dirty="0">
                <a:latin typeface="Times" pitchFamily="2" charset="0"/>
              </a:rPr>
              <a:t> </a:t>
            </a:r>
            <a:r>
              <a:rPr lang="en-US" dirty="0" err="1">
                <a:latin typeface="Times" pitchFamily="2" charset="0"/>
              </a:rPr>
              <a:t>cauzele</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responsabilitățile</a:t>
            </a:r>
            <a:r>
              <a:rPr lang="en-US" dirty="0">
                <a:latin typeface="Times" pitchFamily="2" charset="0"/>
              </a:rPr>
              <a:t> </a:t>
            </a:r>
            <a:r>
              <a:rPr lang="en-US" dirty="0" err="1">
                <a:latin typeface="Times" pitchFamily="2" charset="0"/>
              </a:rPr>
              <a:t>decesului</a:t>
            </a:r>
            <a:r>
              <a:rPr lang="en-US" dirty="0">
                <a:latin typeface="Times" pitchFamily="2" charset="0"/>
              </a:rPr>
              <a:t> </a:t>
            </a:r>
            <a:r>
              <a:rPr lang="en-US" dirty="0" err="1">
                <a:latin typeface="Times" pitchFamily="2" charset="0"/>
              </a:rPr>
              <a:t>părinților</a:t>
            </a:r>
            <a:r>
              <a:rPr lang="en-US" dirty="0">
                <a:latin typeface="Times" pitchFamily="2" charset="0"/>
              </a:rPr>
              <a:t> </a:t>
            </a:r>
            <a:r>
              <a:rPr lang="en-US" dirty="0" err="1">
                <a:latin typeface="Times" pitchFamily="2" charset="0"/>
              </a:rPr>
              <a:t>săi</a:t>
            </a:r>
            <a:r>
              <a:rPr lang="en-US" dirty="0">
                <a:latin typeface="Times" pitchFamily="2" charset="0"/>
              </a:rPr>
              <a:t>.</a:t>
            </a:r>
          </a:p>
          <a:p>
            <a:pPr marL="425450" indent="-285750" algn="just">
              <a:buFont typeface="Arial" panose="020B0604020202020204" pitchFamily="34" charset="0"/>
              <a:buChar char="•"/>
            </a:pPr>
            <a:r>
              <a:rPr lang="en-US" dirty="0" err="1">
                <a:latin typeface="Times" pitchFamily="2" charset="0"/>
              </a:rPr>
              <a:t>Guvernul</a:t>
            </a:r>
            <a:r>
              <a:rPr lang="en-US" dirty="0">
                <a:latin typeface="Times" pitchFamily="2" charset="0"/>
              </a:rPr>
              <a:t> </a:t>
            </a:r>
            <a:r>
              <a:rPr lang="en-US" dirty="0" err="1">
                <a:latin typeface="Times" pitchFamily="2" charset="0"/>
              </a:rPr>
              <a:t>afirmă</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autoritățile</a:t>
            </a:r>
            <a:r>
              <a:rPr lang="en-US" dirty="0">
                <a:latin typeface="Times" pitchFamily="2" charset="0"/>
              </a:rPr>
              <a:t> </a:t>
            </a:r>
            <a:r>
              <a:rPr lang="en-US" dirty="0" err="1">
                <a:latin typeface="Times" pitchFamily="2" charset="0"/>
              </a:rPr>
              <a:t>naționale</a:t>
            </a:r>
            <a:r>
              <a:rPr lang="en-US" dirty="0">
                <a:latin typeface="Times" pitchFamily="2" charset="0"/>
              </a:rPr>
              <a:t> au </a:t>
            </a:r>
            <a:r>
              <a:rPr lang="en-US" dirty="0" err="1">
                <a:latin typeface="Times" pitchFamily="2" charset="0"/>
              </a:rPr>
              <a:t>întreprins</a:t>
            </a:r>
            <a:r>
              <a:rPr lang="en-US" dirty="0">
                <a:latin typeface="Times" pitchFamily="2" charset="0"/>
              </a:rPr>
              <a:t> </a:t>
            </a:r>
            <a:r>
              <a:rPr lang="en-US" dirty="0" err="1">
                <a:latin typeface="Times" pitchFamily="2" charset="0"/>
              </a:rPr>
              <a:t>măsurile</a:t>
            </a:r>
            <a:r>
              <a:rPr lang="en-US" dirty="0">
                <a:latin typeface="Times" pitchFamily="2" charset="0"/>
              </a:rPr>
              <a:t> </a:t>
            </a:r>
            <a:r>
              <a:rPr lang="en-US" dirty="0" err="1">
                <a:latin typeface="Times" pitchFamily="2" charset="0"/>
              </a:rPr>
              <a:t>necesare</a:t>
            </a:r>
            <a:r>
              <a:rPr lang="en-US" dirty="0">
                <a:latin typeface="Times" pitchFamily="2" charset="0"/>
              </a:rPr>
              <a:t>, </a:t>
            </a:r>
            <a:r>
              <a:rPr lang="en-US" dirty="0" err="1">
                <a:latin typeface="Times" pitchFamily="2" charset="0"/>
              </a:rPr>
              <a:t>inclusiv</a:t>
            </a:r>
            <a:r>
              <a:rPr lang="en-US" dirty="0">
                <a:latin typeface="Times" pitchFamily="2" charset="0"/>
              </a:rPr>
              <a:t> </a:t>
            </a:r>
            <a:r>
              <a:rPr lang="en-US" dirty="0" err="1">
                <a:latin typeface="Times" pitchFamily="2" charset="0"/>
              </a:rPr>
              <a:t>percheziții</a:t>
            </a:r>
            <a:r>
              <a:rPr lang="en-US" dirty="0">
                <a:latin typeface="Times" pitchFamily="2" charset="0"/>
              </a:rPr>
              <a:t> la </a:t>
            </a:r>
            <a:r>
              <a:rPr lang="en-US" dirty="0" err="1">
                <a:latin typeface="Times" pitchFamily="2" charset="0"/>
              </a:rPr>
              <a:t>fața</a:t>
            </a:r>
            <a:r>
              <a:rPr lang="en-US" dirty="0">
                <a:latin typeface="Times" pitchFamily="2" charset="0"/>
              </a:rPr>
              <a:t> </a:t>
            </a:r>
            <a:r>
              <a:rPr lang="en-US" dirty="0" err="1">
                <a:latin typeface="Times" pitchFamily="2" charset="0"/>
              </a:rPr>
              <a:t>locului</a:t>
            </a:r>
            <a:r>
              <a:rPr lang="en-US" dirty="0">
                <a:latin typeface="Times" pitchFamily="2" charset="0"/>
              </a:rPr>
              <a:t>, </a:t>
            </a:r>
            <a:r>
              <a:rPr lang="en-US" dirty="0" err="1">
                <a:latin typeface="Times" pitchFamily="2" charset="0"/>
              </a:rPr>
              <a:t>audieri</a:t>
            </a:r>
            <a:r>
              <a:rPr lang="en-US" dirty="0">
                <a:latin typeface="Times" pitchFamily="2" charset="0"/>
              </a:rPr>
              <a:t> de </a:t>
            </a:r>
            <a:r>
              <a:rPr lang="en-US" dirty="0" err="1">
                <a:latin typeface="Times" pitchFamily="2" charset="0"/>
              </a:rPr>
              <a:t>martori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reconstituirea</a:t>
            </a:r>
            <a:r>
              <a:rPr lang="en-US" dirty="0">
                <a:latin typeface="Times" pitchFamily="2" charset="0"/>
              </a:rPr>
              <a:t> </a:t>
            </a:r>
            <a:r>
              <a:rPr lang="en-US" dirty="0" err="1">
                <a:latin typeface="Times" pitchFamily="2" charset="0"/>
              </a:rPr>
              <a:t>incidentului</a:t>
            </a:r>
            <a:r>
              <a:rPr lang="en-US" dirty="0">
                <a:latin typeface="Times" pitchFamily="2" charset="0"/>
              </a:rPr>
              <a:t>, </a:t>
            </a:r>
            <a:r>
              <a:rPr lang="en-US" dirty="0" err="1">
                <a:latin typeface="Times" pitchFamily="2" charset="0"/>
              </a:rPr>
              <a:t>menționând</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interesul</a:t>
            </a:r>
            <a:r>
              <a:rPr lang="en-US" dirty="0">
                <a:latin typeface="Times" pitchFamily="2" charset="0"/>
              </a:rPr>
              <a:t> public de a </a:t>
            </a:r>
            <a:r>
              <a:rPr lang="en-US" dirty="0" err="1">
                <a:latin typeface="Times" pitchFamily="2" charset="0"/>
              </a:rPr>
              <a:t>clarifica</a:t>
            </a:r>
            <a:r>
              <a:rPr lang="en-US" dirty="0">
                <a:latin typeface="Times" pitchFamily="2" charset="0"/>
              </a:rPr>
              <a:t> </a:t>
            </a:r>
            <a:r>
              <a:rPr lang="en-US" dirty="0" err="1">
                <a:latin typeface="Times" pitchFamily="2" charset="0"/>
              </a:rPr>
              <a:t>circumstanțele</a:t>
            </a:r>
            <a:r>
              <a:rPr lang="en-US" dirty="0">
                <a:latin typeface="Times" pitchFamily="2" charset="0"/>
              </a:rPr>
              <a:t> </a:t>
            </a:r>
            <a:r>
              <a:rPr lang="en-US" dirty="0" err="1">
                <a:latin typeface="Times" pitchFamily="2" charset="0"/>
              </a:rPr>
              <a:t>decesului</a:t>
            </a:r>
            <a:r>
              <a:rPr lang="en-US" dirty="0">
                <a:latin typeface="Times" pitchFamily="2" charset="0"/>
              </a:rPr>
              <a:t> a </a:t>
            </a:r>
            <a:r>
              <a:rPr lang="en-US" dirty="0" err="1">
                <a:latin typeface="Times" pitchFamily="2" charset="0"/>
              </a:rPr>
              <a:t>fost</a:t>
            </a:r>
            <a:r>
              <a:rPr lang="en-US" dirty="0">
                <a:latin typeface="Times" pitchFamily="2" charset="0"/>
              </a:rPr>
              <a:t> </a:t>
            </a:r>
            <a:r>
              <a:rPr lang="en-US" dirty="0" err="1">
                <a:latin typeface="Times" pitchFamily="2" charset="0"/>
              </a:rPr>
              <a:t>ponderat</a:t>
            </a:r>
            <a:r>
              <a:rPr lang="en-US" dirty="0">
                <a:latin typeface="Times" pitchFamily="2" charset="0"/>
              </a:rPr>
              <a:t> cu </a:t>
            </a:r>
            <a:r>
              <a:rPr lang="en-US" dirty="0" err="1">
                <a:latin typeface="Times" pitchFamily="2" charset="0"/>
              </a:rPr>
              <a:t>interesul</a:t>
            </a:r>
            <a:r>
              <a:rPr lang="en-US" dirty="0">
                <a:latin typeface="Times" pitchFamily="2" charset="0"/>
              </a:rPr>
              <a:t> </a:t>
            </a:r>
            <a:r>
              <a:rPr lang="en-US" dirty="0" err="1">
                <a:latin typeface="Times" pitchFamily="2" charset="0"/>
              </a:rPr>
              <a:t>lui</a:t>
            </a:r>
            <a:r>
              <a:rPr lang="en-US" dirty="0">
                <a:latin typeface="Times" pitchFamily="2" charset="0"/>
              </a:rPr>
              <a:t> JN de a-</a:t>
            </a:r>
            <a:r>
              <a:rPr lang="en-US" dirty="0" err="1">
                <a:latin typeface="Times" pitchFamily="2" charset="0"/>
              </a:rPr>
              <a:t>și</a:t>
            </a:r>
            <a:r>
              <a:rPr lang="en-US" dirty="0">
                <a:latin typeface="Times" pitchFamily="2" charset="0"/>
              </a:rPr>
              <a:t> </a:t>
            </a:r>
            <a:r>
              <a:rPr lang="en-US" dirty="0" err="1">
                <a:latin typeface="Times" pitchFamily="2" charset="0"/>
              </a:rPr>
              <a:t>vedea</a:t>
            </a:r>
            <a:r>
              <a:rPr lang="en-US" dirty="0">
                <a:latin typeface="Times" pitchFamily="2" charset="0"/>
              </a:rPr>
              <a:t> </a:t>
            </a:r>
            <a:r>
              <a:rPr lang="en-US" dirty="0" err="1">
                <a:latin typeface="Times" pitchFamily="2" charset="0"/>
              </a:rPr>
              <a:t>nevinovăția</a:t>
            </a:r>
            <a:r>
              <a:rPr lang="en-US" dirty="0">
                <a:latin typeface="Times" pitchFamily="2" charset="0"/>
              </a:rPr>
              <a:t> </a:t>
            </a:r>
            <a:r>
              <a:rPr lang="en-US" dirty="0" err="1">
                <a:latin typeface="Times" pitchFamily="2" charset="0"/>
              </a:rPr>
              <a:t>stabilită</a:t>
            </a:r>
            <a:r>
              <a:rPr lang="en-US" dirty="0">
                <a:latin typeface="Times" pitchFamily="2" charset="0"/>
              </a:rPr>
              <a:t>. </a:t>
            </a:r>
            <a:r>
              <a:rPr lang="en-US" dirty="0" err="1">
                <a:latin typeface="Times" pitchFamily="2" charset="0"/>
              </a:rPr>
              <a:t>Guvernul</a:t>
            </a:r>
            <a:r>
              <a:rPr lang="en-US" dirty="0">
                <a:latin typeface="Times" pitchFamily="2" charset="0"/>
              </a:rPr>
              <a:t> </a:t>
            </a:r>
            <a:r>
              <a:rPr lang="en-US" dirty="0" err="1">
                <a:latin typeface="Times" pitchFamily="2" charset="0"/>
              </a:rPr>
              <a:t>subliniază</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deși</a:t>
            </a:r>
            <a:r>
              <a:rPr lang="en-US" dirty="0">
                <a:latin typeface="Times" pitchFamily="2" charset="0"/>
              </a:rPr>
              <a:t> </a:t>
            </a:r>
            <a:r>
              <a:rPr lang="en-US" dirty="0" err="1">
                <a:latin typeface="Times" pitchFamily="2" charset="0"/>
              </a:rPr>
              <a:t>standardul</a:t>
            </a:r>
            <a:r>
              <a:rPr lang="en-US" dirty="0">
                <a:latin typeface="Times" pitchFamily="2" charset="0"/>
              </a:rPr>
              <a:t> </a:t>
            </a:r>
            <a:r>
              <a:rPr lang="en-US" dirty="0" err="1">
                <a:latin typeface="Times" pitchFamily="2" charset="0"/>
              </a:rPr>
              <a:t>pentru</a:t>
            </a:r>
            <a:r>
              <a:rPr lang="en-US" dirty="0">
                <a:latin typeface="Times" pitchFamily="2" charset="0"/>
              </a:rPr>
              <a:t> </a:t>
            </a:r>
            <a:r>
              <a:rPr lang="en-US" dirty="0" err="1">
                <a:latin typeface="Times" pitchFamily="2" charset="0"/>
              </a:rPr>
              <a:t>responsabilitatea</a:t>
            </a:r>
            <a:r>
              <a:rPr lang="en-US" dirty="0">
                <a:latin typeface="Times" pitchFamily="2" charset="0"/>
              </a:rPr>
              <a:t> </a:t>
            </a:r>
            <a:r>
              <a:rPr lang="en-US" dirty="0" err="1">
                <a:latin typeface="Times" pitchFamily="2" charset="0"/>
              </a:rPr>
              <a:t>penală</a:t>
            </a:r>
            <a:r>
              <a:rPr lang="en-US" dirty="0">
                <a:latin typeface="Times" pitchFamily="2" charset="0"/>
              </a:rPr>
              <a:t> nu a </a:t>
            </a:r>
            <a:r>
              <a:rPr lang="en-US" dirty="0" err="1">
                <a:latin typeface="Times" pitchFamily="2" charset="0"/>
              </a:rPr>
              <a:t>fost</a:t>
            </a:r>
            <a:r>
              <a:rPr lang="en-US" dirty="0">
                <a:latin typeface="Times" pitchFamily="2" charset="0"/>
              </a:rPr>
              <a:t> </a:t>
            </a:r>
            <a:r>
              <a:rPr lang="en-US" dirty="0" err="1">
                <a:latin typeface="Times" pitchFamily="2" charset="0"/>
              </a:rPr>
              <a:t>atins</a:t>
            </a:r>
            <a:r>
              <a:rPr lang="en-US" dirty="0">
                <a:latin typeface="Times" pitchFamily="2" charset="0"/>
              </a:rPr>
              <a:t>, </a:t>
            </a:r>
            <a:r>
              <a:rPr lang="en-US" dirty="0" err="1">
                <a:latin typeface="Times" pitchFamily="2" charset="0"/>
              </a:rPr>
              <a:t>reclamanta</a:t>
            </a:r>
            <a:r>
              <a:rPr lang="en-US" dirty="0">
                <a:latin typeface="Times" pitchFamily="2" charset="0"/>
              </a:rPr>
              <a:t> </a:t>
            </a:r>
            <a:r>
              <a:rPr lang="en-US" dirty="0" err="1">
                <a:latin typeface="Times" pitchFamily="2" charset="0"/>
              </a:rPr>
              <a:t>ar</a:t>
            </a:r>
            <a:r>
              <a:rPr lang="en-US" dirty="0">
                <a:latin typeface="Times" pitchFamily="2" charset="0"/>
              </a:rPr>
              <a:t> fi </a:t>
            </a:r>
            <a:r>
              <a:rPr lang="en-US" dirty="0" err="1">
                <a:latin typeface="Times" pitchFamily="2" charset="0"/>
              </a:rPr>
              <a:t>putut</a:t>
            </a:r>
            <a:r>
              <a:rPr lang="en-US" dirty="0">
                <a:latin typeface="Times" pitchFamily="2" charset="0"/>
              </a:rPr>
              <a:t> </a:t>
            </a:r>
            <a:r>
              <a:rPr lang="en-US" dirty="0" err="1">
                <a:latin typeface="Times" pitchFamily="2" charset="0"/>
              </a:rPr>
              <a:t>să</a:t>
            </a:r>
            <a:r>
              <a:rPr lang="en-US" dirty="0">
                <a:latin typeface="Times" pitchFamily="2" charset="0"/>
              </a:rPr>
              <a:t> </a:t>
            </a:r>
            <a:r>
              <a:rPr lang="en-US" dirty="0" err="1">
                <a:latin typeface="Times" pitchFamily="2" charset="0"/>
              </a:rPr>
              <a:t>inițieze</a:t>
            </a:r>
            <a:r>
              <a:rPr lang="en-US" dirty="0">
                <a:latin typeface="Times" pitchFamily="2" charset="0"/>
              </a:rPr>
              <a:t> o </a:t>
            </a:r>
            <a:r>
              <a:rPr lang="en-US" dirty="0" err="1">
                <a:latin typeface="Times" pitchFamily="2" charset="0"/>
              </a:rPr>
              <a:t>acțiune</a:t>
            </a:r>
            <a:r>
              <a:rPr lang="en-US" dirty="0">
                <a:latin typeface="Times" pitchFamily="2" charset="0"/>
              </a:rPr>
              <a:t> </a:t>
            </a:r>
            <a:r>
              <a:rPr lang="en-US" dirty="0" err="1">
                <a:latin typeface="Times" pitchFamily="2" charset="0"/>
              </a:rPr>
              <a:t>civilă</a:t>
            </a:r>
            <a:r>
              <a:rPr lang="en-US" dirty="0">
                <a:latin typeface="Times" pitchFamily="2" charset="0"/>
              </a:rPr>
              <a:t> </a:t>
            </a:r>
            <a:r>
              <a:rPr lang="en-US" dirty="0" err="1">
                <a:latin typeface="Times" pitchFamily="2" charset="0"/>
              </a:rPr>
              <a:t>pentru</a:t>
            </a:r>
            <a:r>
              <a:rPr lang="en-US" dirty="0">
                <a:latin typeface="Times" pitchFamily="2" charset="0"/>
              </a:rPr>
              <a:t> </a:t>
            </a:r>
            <a:r>
              <a:rPr lang="en-US" dirty="0" err="1">
                <a:latin typeface="Times" pitchFamily="2" charset="0"/>
              </a:rPr>
              <a:t>despăgubiri</a:t>
            </a:r>
            <a:r>
              <a:rPr lang="en-US" dirty="0">
                <a:latin typeface="Times" pitchFamily="2" charset="0"/>
              </a:rPr>
              <a:t>.</a:t>
            </a:r>
          </a:p>
          <a:p>
            <a:pPr marL="139700" indent="0" algn="just"/>
            <a:r>
              <a:rPr lang="en-US" b="1" dirty="0" err="1">
                <a:latin typeface="Times" pitchFamily="2" charset="0"/>
              </a:rPr>
              <a:t>Aprecierea</a:t>
            </a:r>
            <a:r>
              <a:rPr lang="en-US" b="1" dirty="0">
                <a:latin typeface="Times" pitchFamily="2" charset="0"/>
              </a:rPr>
              <a:t> </a:t>
            </a:r>
            <a:r>
              <a:rPr lang="en-US" b="1" dirty="0" err="1">
                <a:latin typeface="Times" pitchFamily="2" charset="0"/>
              </a:rPr>
              <a:t>curții</a:t>
            </a:r>
            <a:endParaRPr lang="en-US" b="1" dirty="0">
              <a:latin typeface="Times" pitchFamily="2" charset="0"/>
            </a:endParaRPr>
          </a:p>
          <a:p>
            <a:pPr marL="425450" indent="-285750" algn="just">
              <a:buFont typeface="Arial" panose="020B0604020202020204" pitchFamily="34" charset="0"/>
              <a:buChar char="•"/>
            </a:pPr>
            <a:r>
              <a:rPr lang="en-US" dirty="0" err="1">
                <a:latin typeface="Times" pitchFamily="2" charset="0"/>
              </a:rPr>
              <a:t>Curtea</a:t>
            </a:r>
            <a:r>
              <a:rPr lang="en-US" dirty="0">
                <a:latin typeface="Times" pitchFamily="2" charset="0"/>
              </a:rPr>
              <a:t> </a:t>
            </a:r>
            <a:r>
              <a:rPr lang="en-US" dirty="0" err="1">
                <a:latin typeface="Times" pitchFamily="2" charset="0"/>
              </a:rPr>
              <a:t>reține</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autoritățile</a:t>
            </a:r>
            <a:r>
              <a:rPr lang="en-US" dirty="0">
                <a:latin typeface="Times" pitchFamily="2" charset="0"/>
              </a:rPr>
              <a:t> au </a:t>
            </a:r>
            <a:r>
              <a:rPr lang="en-US" dirty="0" err="1">
                <a:latin typeface="Times" pitchFamily="2" charset="0"/>
              </a:rPr>
              <a:t>investigat</a:t>
            </a:r>
            <a:r>
              <a:rPr lang="en-US" dirty="0">
                <a:latin typeface="Times" pitchFamily="2" charset="0"/>
              </a:rPr>
              <a:t> </a:t>
            </a:r>
            <a:r>
              <a:rPr lang="en-US" dirty="0" err="1">
                <a:latin typeface="Times" pitchFamily="2" charset="0"/>
              </a:rPr>
              <a:t>decesul</a:t>
            </a:r>
            <a:r>
              <a:rPr lang="en-US" dirty="0">
                <a:latin typeface="Times" pitchFamily="2" charset="0"/>
              </a:rPr>
              <a:t> </a:t>
            </a:r>
            <a:r>
              <a:rPr lang="en-US" dirty="0" err="1">
                <a:latin typeface="Times" pitchFamily="2" charset="0"/>
              </a:rPr>
              <a:t>părinților</a:t>
            </a:r>
            <a:r>
              <a:rPr lang="en-US" dirty="0">
                <a:latin typeface="Times" pitchFamily="2" charset="0"/>
              </a:rPr>
              <a:t> </a:t>
            </a:r>
            <a:r>
              <a:rPr lang="en-US" dirty="0" err="1">
                <a:latin typeface="Times" pitchFamily="2" charset="0"/>
              </a:rPr>
              <a:t>reclamantei</a:t>
            </a:r>
            <a:r>
              <a:rPr lang="en-US" dirty="0">
                <a:latin typeface="Times" pitchFamily="2" charset="0"/>
              </a:rPr>
              <a:t> </a:t>
            </a:r>
            <a:r>
              <a:rPr lang="en-US" dirty="0" err="1">
                <a:latin typeface="Times" pitchFamily="2" charset="0"/>
              </a:rPr>
              <a:t>prin</a:t>
            </a:r>
            <a:r>
              <a:rPr lang="en-US" dirty="0">
                <a:latin typeface="Times" pitchFamily="2" charset="0"/>
              </a:rPr>
              <a:t> </a:t>
            </a:r>
            <a:r>
              <a:rPr lang="en-US" dirty="0" err="1">
                <a:latin typeface="Times" pitchFamily="2" charset="0"/>
              </a:rPr>
              <a:t>măsuri</a:t>
            </a:r>
            <a:r>
              <a:rPr lang="en-US" dirty="0">
                <a:latin typeface="Times" pitchFamily="2" charset="0"/>
              </a:rPr>
              <a:t> de </a:t>
            </a:r>
            <a:r>
              <a:rPr lang="en-US" dirty="0" err="1">
                <a:latin typeface="Times" pitchFamily="2" charset="0"/>
              </a:rPr>
              <a:t>investigare</a:t>
            </a:r>
            <a:r>
              <a:rPr lang="en-US" dirty="0">
                <a:latin typeface="Times" pitchFamily="2" charset="0"/>
              </a:rPr>
              <a:t> precum </a:t>
            </a:r>
            <a:r>
              <a:rPr lang="en-US" dirty="0" err="1">
                <a:latin typeface="Times" pitchFamily="2" charset="0"/>
              </a:rPr>
              <a:t>examinarea</a:t>
            </a:r>
            <a:r>
              <a:rPr lang="en-US" dirty="0">
                <a:latin typeface="Times" pitchFamily="2" charset="0"/>
              </a:rPr>
              <a:t> </a:t>
            </a:r>
            <a:r>
              <a:rPr lang="en-US" dirty="0" err="1">
                <a:latin typeface="Times" pitchFamily="2" charset="0"/>
              </a:rPr>
              <a:t>locului</a:t>
            </a:r>
            <a:r>
              <a:rPr lang="en-US" dirty="0">
                <a:latin typeface="Times" pitchFamily="2" charset="0"/>
              </a:rPr>
              <a:t> </a:t>
            </a:r>
            <a:r>
              <a:rPr lang="en-US" dirty="0" err="1">
                <a:latin typeface="Times" pitchFamily="2" charset="0"/>
              </a:rPr>
              <a:t>incidentului</a:t>
            </a:r>
            <a:r>
              <a:rPr lang="en-US" dirty="0">
                <a:latin typeface="Times" pitchFamily="2" charset="0"/>
              </a:rPr>
              <a:t>, </a:t>
            </a:r>
            <a:r>
              <a:rPr lang="en-US" dirty="0" err="1">
                <a:latin typeface="Times" pitchFamily="2" charset="0"/>
              </a:rPr>
              <a:t>audierea</a:t>
            </a:r>
            <a:r>
              <a:rPr lang="en-US" dirty="0">
                <a:latin typeface="Times" pitchFamily="2" charset="0"/>
              </a:rPr>
              <a:t> </a:t>
            </a:r>
            <a:r>
              <a:rPr lang="en-US" dirty="0" err="1">
                <a:latin typeface="Times" pitchFamily="2" charset="0"/>
              </a:rPr>
              <a:t>martorilor</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expertiza</a:t>
            </a:r>
            <a:r>
              <a:rPr lang="en-US" dirty="0">
                <a:latin typeface="Times" pitchFamily="2" charset="0"/>
              </a:rPr>
              <a:t> </a:t>
            </a:r>
            <a:r>
              <a:rPr lang="en-US" dirty="0" err="1">
                <a:latin typeface="Times" pitchFamily="2" charset="0"/>
              </a:rPr>
              <a:t>criminalistică</a:t>
            </a:r>
            <a:r>
              <a:rPr lang="en-US" dirty="0">
                <a:latin typeface="Times" pitchFamily="2" charset="0"/>
              </a:rPr>
              <a:t> a </a:t>
            </a:r>
            <a:r>
              <a:rPr lang="en-US" dirty="0" err="1">
                <a:latin typeface="Times" pitchFamily="2" charset="0"/>
              </a:rPr>
              <a:t>cadavrelor</a:t>
            </a:r>
            <a:r>
              <a:rPr lang="en-US" dirty="0">
                <a:latin typeface="Times" pitchFamily="2" charset="0"/>
              </a:rPr>
              <a:t>. </a:t>
            </a:r>
            <a:r>
              <a:rPr lang="en-US" dirty="0" err="1">
                <a:latin typeface="Times" pitchFamily="2" charset="0"/>
              </a:rPr>
              <a:t>Totuși</a:t>
            </a:r>
            <a:r>
              <a:rPr lang="en-US" dirty="0">
                <a:latin typeface="Times" pitchFamily="2" charset="0"/>
              </a:rPr>
              <a:t>, </a:t>
            </a:r>
            <a:r>
              <a:rPr lang="en-US" dirty="0" err="1">
                <a:latin typeface="Times" pitchFamily="2" charset="0"/>
              </a:rPr>
              <a:t>Curtea</a:t>
            </a:r>
            <a:r>
              <a:rPr lang="en-US" dirty="0">
                <a:latin typeface="Times" pitchFamily="2" charset="0"/>
              </a:rPr>
              <a:t> </a:t>
            </a:r>
            <a:r>
              <a:rPr lang="en-US" dirty="0" err="1">
                <a:latin typeface="Times" pitchFamily="2" charset="0"/>
              </a:rPr>
              <a:t>consideră</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restituirea</a:t>
            </a:r>
            <a:r>
              <a:rPr lang="en-US" dirty="0">
                <a:latin typeface="Times" pitchFamily="2" charset="0"/>
              </a:rPr>
              <a:t> </a:t>
            </a:r>
            <a:r>
              <a:rPr lang="en-US" dirty="0" err="1">
                <a:latin typeface="Times" pitchFamily="2" charset="0"/>
              </a:rPr>
              <a:t>rapidă</a:t>
            </a:r>
            <a:r>
              <a:rPr lang="en-US" dirty="0">
                <a:latin typeface="Times" pitchFamily="2" charset="0"/>
              </a:rPr>
              <a:t> a </a:t>
            </a:r>
            <a:r>
              <a:rPr lang="en-US" dirty="0" err="1">
                <a:latin typeface="Times" pitchFamily="2" charset="0"/>
              </a:rPr>
              <a:t>apartamentului</a:t>
            </a:r>
            <a:r>
              <a:rPr lang="en-US" dirty="0">
                <a:latin typeface="Times" pitchFamily="2" charset="0"/>
              </a:rPr>
              <a:t> </a:t>
            </a:r>
            <a:r>
              <a:rPr lang="en-US" dirty="0" err="1">
                <a:latin typeface="Times" pitchFamily="2" charset="0"/>
              </a:rPr>
              <a:t>lui</a:t>
            </a:r>
            <a:r>
              <a:rPr lang="en-US" dirty="0">
                <a:latin typeface="Times" pitchFamily="2" charset="0"/>
              </a:rPr>
              <a:t> JN a </a:t>
            </a:r>
            <a:r>
              <a:rPr lang="en-US" dirty="0" err="1">
                <a:latin typeface="Times" pitchFamily="2" charset="0"/>
              </a:rPr>
              <a:t>dus</a:t>
            </a:r>
            <a:r>
              <a:rPr lang="en-US" dirty="0">
                <a:latin typeface="Times" pitchFamily="2" charset="0"/>
              </a:rPr>
              <a:t> la </a:t>
            </a:r>
            <a:r>
              <a:rPr lang="en-US" dirty="0" err="1">
                <a:latin typeface="Times" pitchFamily="2" charset="0"/>
              </a:rPr>
              <a:t>dispariția</a:t>
            </a:r>
            <a:r>
              <a:rPr lang="en-US" dirty="0">
                <a:latin typeface="Times" pitchFamily="2" charset="0"/>
              </a:rPr>
              <a:t> </a:t>
            </a:r>
            <a:r>
              <a:rPr lang="en-US" dirty="0" err="1">
                <a:latin typeface="Times" pitchFamily="2" charset="0"/>
              </a:rPr>
              <a:t>unor</a:t>
            </a:r>
            <a:r>
              <a:rPr lang="en-US" dirty="0">
                <a:latin typeface="Times" pitchFamily="2" charset="0"/>
              </a:rPr>
              <a:t> probe </a:t>
            </a:r>
            <a:r>
              <a:rPr lang="en-US" dirty="0" err="1">
                <a:latin typeface="Times" pitchFamily="2" charset="0"/>
              </a:rPr>
              <a:t>esențiale</a:t>
            </a:r>
            <a:r>
              <a:rPr lang="en-US" dirty="0">
                <a:latin typeface="Times" pitchFamily="2" charset="0"/>
              </a:rPr>
              <a:t>. De </a:t>
            </a:r>
            <a:r>
              <a:rPr lang="en-US" dirty="0" err="1">
                <a:latin typeface="Times" pitchFamily="2" charset="0"/>
              </a:rPr>
              <a:t>asemenea</a:t>
            </a:r>
            <a:r>
              <a:rPr lang="en-US" dirty="0">
                <a:latin typeface="Times" pitchFamily="2" charset="0"/>
              </a:rPr>
              <a:t>, nu s-a </a:t>
            </a:r>
            <a:r>
              <a:rPr lang="en-US" dirty="0" err="1">
                <a:latin typeface="Times" pitchFamily="2" charset="0"/>
              </a:rPr>
              <a:t>investigat</a:t>
            </a:r>
            <a:r>
              <a:rPr lang="en-US" dirty="0">
                <a:latin typeface="Times" pitchFamily="2" charset="0"/>
              </a:rPr>
              <a:t> </a:t>
            </a:r>
            <a:r>
              <a:rPr lang="en-US" dirty="0" err="1">
                <a:latin typeface="Times" pitchFamily="2" charset="0"/>
              </a:rPr>
              <a:t>nicio</a:t>
            </a:r>
            <a:r>
              <a:rPr lang="en-US" dirty="0">
                <a:latin typeface="Times" pitchFamily="2" charset="0"/>
              </a:rPr>
              <a:t> </a:t>
            </a:r>
            <a:r>
              <a:rPr lang="en-US" dirty="0" err="1">
                <a:latin typeface="Times" pitchFamily="2" charset="0"/>
              </a:rPr>
              <a:t>altă</a:t>
            </a:r>
            <a:r>
              <a:rPr lang="en-US" dirty="0">
                <a:latin typeface="Times" pitchFamily="2" charset="0"/>
              </a:rPr>
              <a:t> </a:t>
            </a:r>
            <a:r>
              <a:rPr lang="en-US" dirty="0" err="1">
                <a:latin typeface="Times" pitchFamily="2" charset="0"/>
              </a:rPr>
              <a:t>cauză</a:t>
            </a:r>
            <a:r>
              <a:rPr lang="en-US" dirty="0">
                <a:latin typeface="Times" pitchFamily="2" charset="0"/>
              </a:rPr>
              <a:t> </a:t>
            </a:r>
            <a:r>
              <a:rPr lang="en-US" dirty="0" err="1">
                <a:latin typeface="Times" pitchFamily="2" charset="0"/>
              </a:rPr>
              <a:t>posibilă</a:t>
            </a:r>
            <a:r>
              <a:rPr lang="en-US" dirty="0">
                <a:latin typeface="Times" pitchFamily="2" charset="0"/>
              </a:rPr>
              <a:t> a </a:t>
            </a:r>
            <a:r>
              <a:rPr lang="en-US" dirty="0" err="1">
                <a:latin typeface="Times" pitchFamily="2" charset="0"/>
              </a:rPr>
              <a:t>incendiului</a:t>
            </a:r>
            <a:r>
              <a:rPr lang="en-US" dirty="0">
                <a:latin typeface="Times" pitchFamily="2" charset="0"/>
              </a:rPr>
              <a:t>, </a:t>
            </a:r>
            <a:r>
              <a:rPr lang="en-US" dirty="0" err="1">
                <a:latin typeface="Times" pitchFamily="2" charset="0"/>
              </a:rPr>
              <a:t>iar</a:t>
            </a:r>
            <a:r>
              <a:rPr lang="en-US" dirty="0">
                <a:latin typeface="Times" pitchFamily="2" charset="0"/>
              </a:rPr>
              <a:t> </a:t>
            </a:r>
            <a:r>
              <a:rPr lang="en-US" dirty="0" err="1">
                <a:latin typeface="Times" pitchFamily="2" charset="0"/>
              </a:rPr>
              <a:t>măsurile</a:t>
            </a:r>
            <a:r>
              <a:rPr lang="en-US" dirty="0">
                <a:latin typeface="Times" pitchFamily="2" charset="0"/>
              </a:rPr>
              <a:t> de </a:t>
            </a:r>
            <a:r>
              <a:rPr lang="en-US" dirty="0" err="1">
                <a:latin typeface="Times" pitchFamily="2" charset="0"/>
              </a:rPr>
              <a:t>păstrare</a:t>
            </a:r>
            <a:r>
              <a:rPr lang="en-US" dirty="0">
                <a:latin typeface="Times" pitchFamily="2" charset="0"/>
              </a:rPr>
              <a:t> a </a:t>
            </a:r>
            <a:r>
              <a:rPr lang="en-US" dirty="0" err="1">
                <a:latin typeface="Times" pitchFamily="2" charset="0"/>
              </a:rPr>
              <a:t>probelor</a:t>
            </a:r>
            <a:r>
              <a:rPr lang="en-US" dirty="0">
                <a:latin typeface="Times" pitchFamily="2" charset="0"/>
              </a:rPr>
              <a:t> </a:t>
            </a:r>
            <a:r>
              <a:rPr lang="en-US" dirty="0" err="1">
                <a:latin typeface="Times" pitchFamily="2" charset="0"/>
              </a:rPr>
              <a:t>prevăzute</a:t>
            </a:r>
            <a:r>
              <a:rPr lang="en-US" dirty="0">
                <a:latin typeface="Times" pitchFamily="2" charset="0"/>
              </a:rPr>
              <a:t> de </a:t>
            </a:r>
            <a:r>
              <a:rPr lang="en-US" dirty="0" err="1">
                <a:latin typeface="Times" pitchFamily="2" charset="0"/>
              </a:rPr>
              <a:t>legislația</a:t>
            </a:r>
            <a:r>
              <a:rPr lang="en-US" dirty="0">
                <a:latin typeface="Times" pitchFamily="2" charset="0"/>
              </a:rPr>
              <a:t> </a:t>
            </a:r>
            <a:r>
              <a:rPr lang="en-US" dirty="0" err="1">
                <a:latin typeface="Times" pitchFamily="2" charset="0"/>
              </a:rPr>
              <a:t>națională</a:t>
            </a:r>
            <a:r>
              <a:rPr lang="en-US" dirty="0">
                <a:latin typeface="Times" pitchFamily="2" charset="0"/>
              </a:rPr>
              <a:t> nu au </a:t>
            </a:r>
            <a:r>
              <a:rPr lang="en-US" dirty="0" err="1">
                <a:latin typeface="Times" pitchFamily="2" charset="0"/>
              </a:rPr>
              <a:t>fost</a:t>
            </a:r>
            <a:r>
              <a:rPr lang="en-US" dirty="0">
                <a:latin typeface="Times" pitchFamily="2" charset="0"/>
              </a:rPr>
              <a:t> </a:t>
            </a:r>
            <a:r>
              <a:rPr lang="en-US" dirty="0" err="1">
                <a:latin typeface="Times" pitchFamily="2" charset="0"/>
              </a:rPr>
              <a:t>utilizate</a:t>
            </a:r>
            <a:r>
              <a:rPr lang="en-US" dirty="0">
                <a:latin typeface="Times" pitchFamily="2" charset="0"/>
              </a:rPr>
              <a:t>.</a:t>
            </a:r>
          </a:p>
          <a:p>
            <a:pPr marL="425450" indent="-285750" algn="just">
              <a:buFont typeface="Arial" panose="020B0604020202020204" pitchFamily="34" charset="0"/>
              <a:buChar char="•"/>
            </a:pPr>
            <a:r>
              <a:rPr lang="en-US" dirty="0" err="1">
                <a:latin typeface="Times" pitchFamily="2" charset="0"/>
              </a:rPr>
              <a:t>Prin</a:t>
            </a:r>
            <a:r>
              <a:rPr lang="en-US" dirty="0">
                <a:latin typeface="Times" pitchFamily="2" charset="0"/>
              </a:rPr>
              <a:t> </a:t>
            </a:r>
            <a:r>
              <a:rPr lang="en-US" dirty="0" err="1">
                <a:latin typeface="Times" pitchFamily="2" charset="0"/>
              </a:rPr>
              <a:t>urmare</a:t>
            </a:r>
            <a:r>
              <a:rPr lang="en-US" dirty="0">
                <a:latin typeface="Times" pitchFamily="2" charset="0"/>
              </a:rPr>
              <a:t>, </a:t>
            </a:r>
            <a:r>
              <a:rPr lang="en-US" dirty="0" err="1">
                <a:latin typeface="Times" pitchFamily="2" charset="0"/>
              </a:rPr>
              <a:t>Curtea</a:t>
            </a:r>
            <a:r>
              <a:rPr lang="en-US" dirty="0">
                <a:latin typeface="Times" pitchFamily="2" charset="0"/>
              </a:rPr>
              <a:t> </a:t>
            </a:r>
            <a:r>
              <a:rPr lang="en-US" dirty="0" err="1">
                <a:latin typeface="Times" pitchFamily="2" charset="0"/>
              </a:rPr>
              <a:t>consideră</a:t>
            </a:r>
            <a:r>
              <a:rPr lang="en-US" dirty="0">
                <a:latin typeface="Times" pitchFamily="2" charset="0"/>
              </a:rPr>
              <a:t> </a:t>
            </a:r>
            <a:r>
              <a:rPr lang="en-US" dirty="0" err="1">
                <a:latin typeface="Times" pitchFamily="2" charset="0"/>
              </a:rPr>
              <a:t>că</a:t>
            </a:r>
            <a:r>
              <a:rPr lang="en-US" dirty="0">
                <a:latin typeface="Times" pitchFamily="2" charset="0"/>
              </a:rPr>
              <a:t> </a:t>
            </a:r>
            <a:r>
              <a:rPr lang="en-US" dirty="0" err="1">
                <a:latin typeface="Times" pitchFamily="2" charset="0"/>
              </a:rPr>
              <a:t>ancheta</a:t>
            </a:r>
            <a:r>
              <a:rPr lang="en-US" dirty="0">
                <a:latin typeface="Times" pitchFamily="2" charset="0"/>
              </a:rPr>
              <a:t> </a:t>
            </a:r>
            <a:r>
              <a:rPr lang="en-US" dirty="0" err="1">
                <a:latin typeface="Times" pitchFamily="2" charset="0"/>
              </a:rPr>
              <a:t>desfășurată</a:t>
            </a:r>
            <a:r>
              <a:rPr lang="en-US" dirty="0">
                <a:latin typeface="Times" pitchFamily="2" charset="0"/>
              </a:rPr>
              <a:t> de </a:t>
            </a:r>
            <a:r>
              <a:rPr lang="en-US" dirty="0" err="1">
                <a:latin typeface="Times" pitchFamily="2" charset="0"/>
              </a:rPr>
              <a:t>autoritățile</a:t>
            </a:r>
            <a:r>
              <a:rPr lang="en-US" dirty="0">
                <a:latin typeface="Times" pitchFamily="2" charset="0"/>
              </a:rPr>
              <a:t> </a:t>
            </a:r>
            <a:r>
              <a:rPr lang="en-US" dirty="0" err="1">
                <a:latin typeface="Times" pitchFamily="2" charset="0"/>
              </a:rPr>
              <a:t>naționale</a:t>
            </a:r>
            <a:r>
              <a:rPr lang="en-US" dirty="0">
                <a:latin typeface="Times" pitchFamily="2" charset="0"/>
              </a:rPr>
              <a:t> nu a </a:t>
            </a:r>
            <a:r>
              <a:rPr lang="en-US" dirty="0" err="1">
                <a:latin typeface="Times" pitchFamily="2" charset="0"/>
              </a:rPr>
              <a:t>îndeplinit</a:t>
            </a:r>
            <a:r>
              <a:rPr lang="en-US" dirty="0">
                <a:latin typeface="Times" pitchFamily="2" charset="0"/>
              </a:rPr>
              <a:t> </a:t>
            </a:r>
            <a:r>
              <a:rPr lang="en-US" dirty="0" err="1">
                <a:latin typeface="Times" pitchFamily="2" charset="0"/>
              </a:rPr>
              <a:t>standardele</a:t>
            </a:r>
            <a:r>
              <a:rPr lang="en-US" dirty="0">
                <a:latin typeface="Times" pitchFamily="2" charset="0"/>
              </a:rPr>
              <a:t> </a:t>
            </a:r>
            <a:r>
              <a:rPr lang="en-US" dirty="0" err="1">
                <a:latin typeface="Times" pitchFamily="2" charset="0"/>
              </a:rPr>
              <a:t>cerute</a:t>
            </a:r>
            <a:r>
              <a:rPr lang="en-US" dirty="0">
                <a:latin typeface="Times" pitchFamily="2" charset="0"/>
              </a:rPr>
              <a:t> de </a:t>
            </a:r>
            <a:r>
              <a:rPr lang="en-US" dirty="0" err="1">
                <a:latin typeface="Times" pitchFamily="2" charset="0"/>
              </a:rPr>
              <a:t>articolul</a:t>
            </a:r>
            <a:r>
              <a:rPr lang="en-US" dirty="0">
                <a:latin typeface="Times" pitchFamily="2" charset="0"/>
              </a:rPr>
              <a:t> 2 din </a:t>
            </a:r>
            <a:r>
              <a:rPr lang="en-US" dirty="0" err="1">
                <a:latin typeface="Times" pitchFamily="2" charset="0"/>
              </a:rPr>
              <a:t>Convenție</a:t>
            </a:r>
            <a:r>
              <a:rPr lang="en-US" dirty="0">
                <a:latin typeface="Times" pitchFamily="2" charset="0"/>
              </a:rPr>
              <a:t>, </a:t>
            </a:r>
            <a:r>
              <a:rPr lang="en-US" dirty="0" err="1">
                <a:latin typeface="Times" pitchFamily="2" charset="0"/>
              </a:rPr>
              <a:t>deoarece</a:t>
            </a:r>
            <a:r>
              <a:rPr lang="en-US" dirty="0">
                <a:latin typeface="Times" pitchFamily="2" charset="0"/>
              </a:rPr>
              <a:t> nu a </a:t>
            </a:r>
            <a:r>
              <a:rPr lang="en-US" dirty="0" err="1">
                <a:latin typeface="Times" pitchFamily="2" charset="0"/>
              </a:rPr>
              <a:t>permis</a:t>
            </a:r>
            <a:r>
              <a:rPr lang="en-US" dirty="0">
                <a:latin typeface="Times" pitchFamily="2" charset="0"/>
              </a:rPr>
              <a:t> </a:t>
            </a:r>
            <a:r>
              <a:rPr lang="en-US" dirty="0" err="1">
                <a:latin typeface="Times" pitchFamily="2" charset="0"/>
              </a:rPr>
              <a:t>clarificarea</a:t>
            </a:r>
            <a:r>
              <a:rPr lang="en-US" dirty="0">
                <a:latin typeface="Times" pitchFamily="2" charset="0"/>
              </a:rPr>
              <a:t> </a:t>
            </a:r>
            <a:r>
              <a:rPr lang="en-US" dirty="0" err="1">
                <a:latin typeface="Times" pitchFamily="2" charset="0"/>
              </a:rPr>
              <a:t>circumstanțelor</a:t>
            </a:r>
            <a:r>
              <a:rPr lang="en-US" dirty="0">
                <a:latin typeface="Times" pitchFamily="2" charset="0"/>
              </a:rPr>
              <a:t> </a:t>
            </a:r>
            <a:r>
              <a:rPr lang="en-US" dirty="0" err="1">
                <a:latin typeface="Times" pitchFamily="2" charset="0"/>
              </a:rPr>
              <a:t>decesului</a:t>
            </a:r>
            <a:r>
              <a:rPr lang="en-US" dirty="0">
                <a:latin typeface="Times" pitchFamily="2" charset="0"/>
              </a:rPr>
              <a:t> </a:t>
            </a:r>
            <a:r>
              <a:rPr lang="en-US" dirty="0" err="1">
                <a:latin typeface="Times" pitchFamily="2" charset="0"/>
              </a:rPr>
              <a:t>și</a:t>
            </a:r>
            <a:r>
              <a:rPr lang="en-US" dirty="0">
                <a:latin typeface="Times" pitchFamily="2" charset="0"/>
              </a:rPr>
              <a:t> </a:t>
            </a:r>
            <a:r>
              <a:rPr lang="en-US" dirty="0" err="1">
                <a:latin typeface="Times" pitchFamily="2" charset="0"/>
              </a:rPr>
              <a:t>identificarea</a:t>
            </a:r>
            <a:r>
              <a:rPr lang="en-US" dirty="0">
                <a:latin typeface="Times" pitchFamily="2" charset="0"/>
              </a:rPr>
              <a:t> </a:t>
            </a:r>
            <a:r>
              <a:rPr lang="en-US" dirty="0" err="1">
                <a:latin typeface="Times" pitchFamily="2" charset="0"/>
              </a:rPr>
              <a:t>eventualelor</a:t>
            </a:r>
            <a:r>
              <a:rPr lang="en-US" dirty="0">
                <a:latin typeface="Times" pitchFamily="2" charset="0"/>
              </a:rPr>
              <a:t> </a:t>
            </a:r>
            <a:r>
              <a:rPr lang="en-US" dirty="0" err="1">
                <a:latin typeface="Times" pitchFamily="2" charset="0"/>
              </a:rPr>
              <a:t>persoane</a:t>
            </a:r>
            <a:r>
              <a:rPr lang="en-US" dirty="0">
                <a:latin typeface="Times" pitchFamily="2" charset="0"/>
              </a:rPr>
              <a:t> </a:t>
            </a:r>
            <a:r>
              <a:rPr lang="en-US" dirty="0" err="1">
                <a:latin typeface="Times" pitchFamily="2" charset="0"/>
              </a:rPr>
              <a:t>responsabile</a:t>
            </a:r>
            <a:r>
              <a:rPr lang="en-US" dirty="0">
                <a:latin typeface="Times" pitchFamily="2" charset="0"/>
              </a:rPr>
              <a:t>.</a:t>
            </a:r>
            <a:endParaRPr lang="x-none" dirty="0">
              <a:latin typeface="Times" pitchFamily="2" charset="0"/>
            </a:endParaRPr>
          </a:p>
        </p:txBody>
      </p:sp>
    </p:spTree>
    <p:extLst>
      <p:ext uri="{BB962C8B-B14F-4D97-AF65-F5344CB8AC3E}">
        <p14:creationId xmlns:p14="http://schemas.microsoft.com/office/powerpoint/2010/main" val="830527380"/>
      </p:ext>
    </p:extLst>
  </p:cSld>
  <p:clrMapOvr>
    <a:masterClrMapping/>
  </p:clrMapOvr>
</p:sld>
</file>

<file path=ppt/theme/theme1.xml><?xml version="1.0" encoding="utf-8"?>
<a:theme xmlns:a="http://schemas.openxmlformats.org/drawingml/2006/main" name="Legislation and Human Rights by Slidesgo">
  <a:themeElements>
    <a:clrScheme name="Simple Light">
      <a:dk1>
        <a:srgbClr val="191919"/>
      </a:dk1>
      <a:lt1>
        <a:srgbClr val="EFEFEF"/>
      </a:lt1>
      <a:dk2>
        <a:srgbClr val="999999"/>
      </a:dk2>
      <a:lt2>
        <a:srgbClr val="757575"/>
      </a:lt2>
      <a:accent1>
        <a:srgbClr val="C7C7C7"/>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4807</Words>
  <Application>Microsoft Office PowerPoint</Application>
  <PresentationFormat>Экран (16:9)</PresentationFormat>
  <Paragraphs>179</Paragraphs>
  <Slides>27</Slides>
  <Notes>20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27</vt:i4>
      </vt:variant>
    </vt:vector>
  </HeadingPairs>
  <TitlesOfParts>
    <vt:vector size="38" baseType="lpstr">
      <vt:lpstr>Calibri</vt:lpstr>
      <vt:lpstr>Nunito Light</vt:lpstr>
      <vt:lpstr>Bebas Neue</vt:lpstr>
      <vt:lpstr>Lato</vt:lpstr>
      <vt:lpstr>Times New Roman</vt:lpstr>
      <vt:lpstr>Arial</vt:lpstr>
      <vt:lpstr>Wingdings</vt:lpstr>
      <vt:lpstr>Caprasimo</vt:lpstr>
      <vt:lpstr>Times</vt:lpstr>
      <vt:lpstr>Anaheim</vt:lpstr>
      <vt:lpstr>Legislation and Human Rights by Slidesgo</vt:lpstr>
      <vt:lpstr>Analiza hotărârilor Curții Europene a Drepturilor Omului emise în perioada  05.11- 07.11.2024</vt:lpstr>
      <vt:lpstr>C U P R I N S</vt:lpstr>
      <vt:lpstr>Zahariev  vs. Macedonia de Nord</vt:lpstr>
      <vt:lpstr>Circumstanțe de Fapt </vt:lpstr>
      <vt:lpstr>Circumstanțe de Drept </vt:lpstr>
      <vt:lpstr>Aprecierea Curții</vt:lpstr>
      <vt:lpstr>Oxana-Mihaela  vs. România</vt:lpstr>
      <vt:lpstr>Circumstanțe de Fapt </vt:lpstr>
      <vt:lpstr>Circumstanțe de Drept </vt:lpstr>
      <vt:lpstr>Aprecierea Curții</vt:lpstr>
      <vt:lpstr>Miron  vs. România</vt:lpstr>
      <vt:lpstr>Circumstanțe de fapt</vt:lpstr>
      <vt:lpstr>Circumstanțe de drept</vt:lpstr>
      <vt:lpstr>Aprecierea Curții</vt:lpstr>
      <vt:lpstr>Lavorgna vs. Italia</vt:lpstr>
      <vt:lpstr>Circumstanțe de Fapt </vt:lpstr>
      <vt:lpstr>Circumstanțe de Drept </vt:lpstr>
      <vt:lpstr>Aprecierea curții</vt:lpstr>
      <vt:lpstr>Aprecierea Curții</vt:lpstr>
      <vt:lpstr>Bakradze vs. Georgia</vt:lpstr>
      <vt:lpstr>Circumstanțe de fapt</vt:lpstr>
      <vt:lpstr>Circumstanțe de drept</vt:lpstr>
      <vt:lpstr>Aprecierea Curții</vt:lpstr>
      <vt:lpstr>Aprecierea Curții</vt:lpstr>
      <vt:lpstr>Презентация PowerPoint</vt:lpstr>
      <vt:lpstr>Bibliografie</vt:lpstr>
      <vt:lpstr>Vă mulțumesc pentru atenție!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hotărârilor Curții Europene a Drepturilor Omului emise în perioada  05.11- 07.11.2024</dc:title>
  <dc:creator>User</dc:creator>
  <cp:lastModifiedBy>User</cp:lastModifiedBy>
  <cp:revision>22</cp:revision>
  <dcterms:modified xsi:type="dcterms:W3CDTF">2024-11-14T16:57:36Z</dcterms:modified>
</cp:coreProperties>
</file>