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sldIdLst>
    <p:sldId id="256" r:id="rId2"/>
    <p:sldId id="257" r:id="rId3"/>
    <p:sldId id="289" r:id="rId4"/>
    <p:sldId id="258" r:id="rId5"/>
    <p:sldId id="288" r:id="rId6"/>
    <p:sldId id="259" r:id="rId7"/>
    <p:sldId id="260" r:id="rId8"/>
    <p:sldId id="261" r:id="rId9"/>
    <p:sldId id="262" r:id="rId10"/>
    <p:sldId id="263" r:id="rId11"/>
    <p:sldId id="264" r:id="rId12"/>
    <p:sldId id="265" r:id="rId13"/>
    <p:sldId id="290" r:id="rId14"/>
    <p:sldId id="286" r:id="rId15"/>
    <p:sldId id="287" r:id="rId16"/>
    <p:sldId id="270" r:id="rId17"/>
    <p:sldId id="271" r:id="rId18"/>
    <p:sldId id="272" r:id="rId19"/>
    <p:sldId id="273" r:id="rId20"/>
    <p:sldId id="274" r:id="rId21"/>
    <p:sldId id="275" r:id="rId22"/>
    <p:sldId id="276" r:id="rId23"/>
    <p:sldId id="277" r:id="rId24"/>
    <p:sldId id="283" r:id="rId25"/>
    <p:sldId id="278" r:id="rId26"/>
    <p:sldId id="280" r:id="rId27"/>
    <p:sldId id="279" r:id="rId28"/>
    <p:sldId id="281" r:id="rId29"/>
    <p:sldId id="282" r:id="rId30"/>
    <p:sldId id="285" r:id="rId31"/>
  </p:sldIdLst>
  <p:sldSz cx="8736013" cy="65516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55" autoAdjust="0"/>
    <p:restoredTop sz="94660"/>
  </p:normalViewPr>
  <p:slideViewPr>
    <p:cSldViewPr snapToGrid="0">
      <p:cViewPr varScale="1">
        <p:scale>
          <a:sx n="85" d="100"/>
          <a:sy n="85" d="100"/>
        </p:scale>
        <p:origin x="123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55750" y="2402260"/>
            <a:ext cx="6305952" cy="2161689"/>
          </a:xfrm>
        </p:spPr>
        <p:txBody>
          <a:bodyPr anchor="b">
            <a:normAutofit/>
          </a:bodyPr>
          <a:lstStyle>
            <a:lvl1pPr>
              <a:defRPr sz="5159"/>
            </a:lvl1pPr>
          </a:lstStyle>
          <a:p>
            <a:r>
              <a:rPr lang="en-US" smtClean="0"/>
              <a:t>Click to edit Master title style</a:t>
            </a:r>
            <a:endParaRPr lang="en-US" dirty="0"/>
          </a:p>
        </p:txBody>
      </p:sp>
      <p:sp>
        <p:nvSpPr>
          <p:cNvPr id="3" name="Subtitle 2"/>
          <p:cNvSpPr>
            <a:spLocks noGrp="1"/>
          </p:cNvSpPr>
          <p:nvPr>
            <p:ph type="subTitle" idx="1"/>
          </p:nvPr>
        </p:nvSpPr>
        <p:spPr>
          <a:xfrm>
            <a:off x="1855750" y="4563947"/>
            <a:ext cx="6305952" cy="1075965"/>
          </a:xfrm>
        </p:spPr>
        <p:txBody>
          <a:bodyPr anchor="t"/>
          <a:lstStyle>
            <a:lvl1pPr marL="0" indent="0" algn="l">
              <a:buNone/>
              <a:defRPr>
                <a:solidFill>
                  <a:schemeClr val="tx1">
                    <a:lumMod val="65000"/>
                    <a:lumOff val="35000"/>
                  </a:schemeClr>
                </a:solidFill>
              </a:defRPr>
            </a:lvl1pPr>
            <a:lvl2pPr marL="436763" indent="0" algn="ctr">
              <a:buNone/>
              <a:defRPr>
                <a:solidFill>
                  <a:schemeClr val="tx1">
                    <a:tint val="75000"/>
                  </a:schemeClr>
                </a:solidFill>
              </a:defRPr>
            </a:lvl2pPr>
            <a:lvl3pPr marL="873526" indent="0" algn="ctr">
              <a:buNone/>
              <a:defRPr>
                <a:solidFill>
                  <a:schemeClr val="tx1">
                    <a:tint val="75000"/>
                  </a:schemeClr>
                </a:solidFill>
              </a:defRPr>
            </a:lvl3pPr>
            <a:lvl4pPr marL="1310289" indent="0" algn="ctr">
              <a:buNone/>
              <a:defRPr>
                <a:solidFill>
                  <a:schemeClr val="tx1">
                    <a:tint val="75000"/>
                  </a:schemeClr>
                </a:solidFill>
              </a:defRPr>
            </a:lvl4pPr>
            <a:lvl5pPr marL="1747053" indent="0" algn="ctr">
              <a:buNone/>
              <a:defRPr>
                <a:solidFill>
                  <a:schemeClr val="tx1">
                    <a:tint val="75000"/>
                  </a:schemeClr>
                </a:solidFill>
              </a:defRPr>
            </a:lvl5pPr>
            <a:lvl6pPr marL="2183816" indent="0" algn="ctr">
              <a:buNone/>
              <a:defRPr>
                <a:solidFill>
                  <a:schemeClr val="tx1">
                    <a:tint val="75000"/>
                  </a:schemeClr>
                </a:solidFill>
              </a:defRPr>
            </a:lvl6pPr>
            <a:lvl7pPr marL="2620579" indent="0" algn="ctr">
              <a:buNone/>
              <a:defRPr>
                <a:solidFill>
                  <a:schemeClr val="tx1">
                    <a:tint val="75000"/>
                  </a:schemeClr>
                </a:solidFill>
              </a:defRPr>
            </a:lvl7pPr>
            <a:lvl8pPr marL="3057342" indent="0" algn="ctr">
              <a:buNone/>
              <a:defRPr>
                <a:solidFill>
                  <a:schemeClr val="tx1">
                    <a:tint val="75000"/>
                  </a:schemeClr>
                </a:solidFill>
              </a:defRPr>
            </a:lvl8pPr>
            <a:lvl9pPr marL="3494105"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02F93C-BFC9-4D56-B1D0-F6486B14F81D}" type="datetimeFigureOut">
              <a:rPr lang="ru-RU" smtClean="0"/>
              <a:t>10.10.2023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0303" y="4128107"/>
            <a:ext cx="1333210" cy="746854"/>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04446" y="4327180"/>
            <a:ext cx="558877" cy="348813"/>
          </a:xfrm>
        </p:spPr>
        <p:txBody>
          <a:bodyPr/>
          <a:lstStyle/>
          <a:p>
            <a:fld id="{7132D5EE-753A-41CD-B6C6-B6ED514C7187}" type="slidenum">
              <a:rPr lang="ru-RU" smtClean="0"/>
              <a:t>‹#›</a:t>
            </a:fld>
            <a:endParaRPr lang="ru-RU"/>
          </a:p>
        </p:txBody>
      </p:sp>
    </p:spTree>
    <p:extLst>
      <p:ext uri="{BB962C8B-B14F-4D97-AF65-F5344CB8AC3E}">
        <p14:creationId xmlns:p14="http://schemas.microsoft.com/office/powerpoint/2010/main" val="1929460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855749" y="582365"/>
            <a:ext cx="6297864" cy="2977784"/>
          </a:xfrm>
        </p:spPr>
        <p:txBody>
          <a:bodyPr anchor="ctr">
            <a:normAutofit/>
          </a:bodyPr>
          <a:lstStyle>
            <a:lvl1pPr algn="l">
              <a:defRPr sz="4585"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855749" y="4159526"/>
            <a:ext cx="6297864" cy="1486354"/>
          </a:xfrm>
        </p:spPr>
        <p:txBody>
          <a:bodyPr anchor="ctr">
            <a:normAutofit/>
          </a:bodyPr>
          <a:lstStyle>
            <a:lvl1pPr marL="0" indent="0" algn="l">
              <a:buNone/>
              <a:defRPr sz="1720">
                <a:solidFill>
                  <a:schemeClr val="tx1">
                    <a:lumMod val="65000"/>
                    <a:lumOff val="35000"/>
                  </a:schemeClr>
                </a:solidFill>
              </a:defRPr>
            </a:lvl1pPr>
            <a:lvl2pPr marL="436763" indent="0">
              <a:buNone/>
              <a:defRPr sz="1720">
                <a:solidFill>
                  <a:schemeClr val="tx1">
                    <a:tint val="75000"/>
                  </a:schemeClr>
                </a:solidFill>
              </a:defRPr>
            </a:lvl2pPr>
            <a:lvl3pPr marL="873526" indent="0">
              <a:buNone/>
              <a:defRPr sz="1528">
                <a:solidFill>
                  <a:schemeClr val="tx1">
                    <a:tint val="75000"/>
                  </a:schemeClr>
                </a:solidFill>
              </a:defRPr>
            </a:lvl3pPr>
            <a:lvl4pPr marL="1310289" indent="0">
              <a:buNone/>
              <a:defRPr sz="1337">
                <a:solidFill>
                  <a:schemeClr val="tx1">
                    <a:tint val="75000"/>
                  </a:schemeClr>
                </a:solidFill>
              </a:defRPr>
            </a:lvl4pPr>
            <a:lvl5pPr marL="1747053" indent="0">
              <a:buNone/>
              <a:defRPr sz="1337">
                <a:solidFill>
                  <a:schemeClr val="tx1">
                    <a:tint val="75000"/>
                  </a:schemeClr>
                </a:solidFill>
              </a:defRPr>
            </a:lvl5pPr>
            <a:lvl6pPr marL="2183816" indent="0">
              <a:buNone/>
              <a:defRPr sz="1337">
                <a:solidFill>
                  <a:schemeClr val="tx1">
                    <a:tint val="75000"/>
                  </a:schemeClr>
                </a:solidFill>
              </a:defRPr>
            </a:lvl6pPr>
            <a:lvl7pPr marL="2620579" indent="0">
              <a:buNone/>
              <a:defRPr sz="1337">
                <a:solidFill>
                  <a:schemeClr val="tx1">
                    <a:tint val="75000"/>
                  </a:schemeClr>
                </a:solidFill>
              </a:defRPr>
            </a:lvl7pPr>
            <a:lvl8pPr marL="3057342" indent="0">
              <a:buNone/>
              <a:defRPr sz="1337">
                <a:solidFill>
                  <a:schemeClr val="tx1">
                    <a:tint val="75000"/>
                  </a:schemeClr>
                </a:solidFill>
              </a:defRPr>
            </a:lvl8pPr>
            <a:lvl9pPr marL="3494105" indent="0">
              <a:buNone/>
              <a:defRPr sz="133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02F93C-BFC9-4D56-B1D0-F6486B14F81D}" type="datetimeFigureOut">
              <a:rPr lang="ru-RU" smtClean="0"/>
              <a:t>10.10.2023</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5" y="3025060"/>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488418" y="3099206"/>
            <a:ext cx="558877" cy="348813"/>
          </a:xfrm>
        </p:spPr>
        <p:txBody>
          <a:bodyPr/>
          <a:lstStyle/>
          <a:p>
            <a:fld id="{7132D5EE-753A-41CD-B6C6-B6ED514C7187}" type="slidenum">
              <a:rPr lang="ru-RU" smtClean="0"/>
              <a:t>‹#›</a:t>
            </a:fld>
            <a:endParaRPr lang="ru-RU"/>
          </a:p>
        </p:txBody>
      </p:sp>
    </p:spTree>
    <p:extLst>
      <p:ext uri="{BB962C8B-B14F-4D97-AF65-F5344CB8AC3E}">
        <p14:creationId xmlns:p14="http://schemas.microsoft.com/office/powerpoint/2010/main" val="354645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0494" y="582365"/>
            <a:ext cx="5836989" cy="2766237"/>
          </a:xfrm>
        </p:spPr>
        <p:txBody>
          <a:bodyPr anchor="ctr">
            <a:normAutofit/>
          </a:bodyPr>
          <a:lstStyle>
            <a:lvl1pPr algn="l">
              <a:defRPr sz="4585"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308176" y="3348602"/>
            <a:ext cx="5401623" cy="363979"/>
          </a:xfrm>
        </p:spPr>
        <p:txBody>
          <a:bodyPr anchor="ctr">
            <a:noAutofit/>
          </a:bodyPr>
          <a:lstStyle>
            <a:lvl1pPr marL="0" indent="0">
              <a:buFontTx/>
              <a:buNone/>
              <a:defRPr sz="1528">
                <a:solidFill>
                  <a:schemeClr val="tx1">
                    <a:lumMod val="50000"/>
                    <a:lumOff val="50000"/>
                  </a:schemeClr>
                </a:solidFill>
              </a:defRPr>
            </a:lvl1pPr>
            <a:lvl2pPr marL="436763" indent="0">
              <a:buFontTx/>
              <a:buNone/>
              <a:defRPr/>
            </a:lvl2pPr>
            <a:lvl3pPr marL="873526" indent="0">
              <a:buFontTx/>
              <a:buNone/>
              <a:defRPr/>
            </a:lvl3pPr>
            <a:lvl4pPr marL="1310289" indent="0">
              <a:buFontTx/>
              <a:buNone/>
              <a:defRPr/>
            </a:lvl4pPr>
            <a:lvl5pPr marL="1747053" indent="0">
              <a:buFontTx/>
              <a:buNone/>
              <a:defRPr/>
            </a:lvl5pPr>
          </a:lstStyle>
          <a:p>
            <a:pPr lvl="0"/>
            <a:r>
              <a:rPr lang="en-US" smtClean="0"/>
              <a:t>Edit Master text styles</a:t>
            </a:r>
          </a:p>
        </p:txBody>
      </p:sp>
      <p:sp>
        <p:nvSpPr>
          <p:cNvPr id="3" name="Text Placeholder 2"/>
          <p:cNvSpPr>
            <a:spLocks noGrp="1"/>
          </p:cNvSpPr>
          <p:nvPr>
            <p:ph type="body" idx="1"/>
          </p:nvPr>
        </p:nvSpPr>
        <p:spPr>
          <a:xfrm>
            <a:off x="1855749" y="4159526"/>
            <a:ext cx="6297864" cy="1486354"/>
          </a:xfrm>
        </p:spPr>
        <p:txBody>
          <a:bodyPr anchor="ctr">
            <a:normAutofit/>
          </a:bodyPr>
          <a:lstStyle>
            <a:lvl1pPr marL="0" indent="0" algn="l">
              <a:buNone/>
              <a:defRPr sz="1720">
                <a:solidFill>
                  <a:schemeClr val="tx1">
                    <a:lumMod val="65000"/>
                    <a:lumOff val="35000"/>
                  </a:schemeClr>
                </a:solidFill>
              </a:defRPr>
            </a:lvl1pPr>
            <a:lvl2pPr marL="436763" indent="0">
              <a:buNone/>
              <a:defRPr sz="1720">
                <a:solidFill>
                  <a:schemeClr val="tx1">
                    <a:tint val="75000"/>
                  </a:schemeClr>
                </a:solidFill>
              </a:defRPr>
            </a:lvl2pPr>
            <a:lvl3pPr marL="873526" indent="0">
              <a:buNone/>
              <a:defRPr sz="1528">
                <a:solidFill>
                  <a:schemeClr val="tx1">
                    <a:tint val="75000"/>
                  </a:schemeClr>
                </a:solidFill>
              </a:defRPr>
            </a:lvl3pPr>
            <a:lvl4pPr marL="1310289" indent="0">
              <a:buNone/>
              <a:defRPr sz="1337">
                <a:solidFill>
                  <a:schemeClr val="tx1">
                    <a:tint val="75000"/>
                  </a:schemeClr>
                </a:solidFill>
              </a:defRPr>
            </a:lvl4pPr>
            <a:lvl5pPr marL="1747053" indent="0">
              <a:buNone/>
              <a:defRPr sz="1337">
                <a:solidFill>
                  <a:schemeClr val="tx1">
                    <a:tint val="75000"/>
                  </a:schemeClr>
                </a:solidFill>
              </a:defRPr>
            </a:lvl5pPr>
            <a:lvl6pPr marL="2183816" indent="0">
              <a:buNone/>
              <a:defRPr sz="1337">
                <a:solidFill>
                  <a:schemeClr val="tx1">
                    <a:tint val="75000"/>
                  </a:schemeClr>
                </a:solidFill>
              </a:defRPr>
            </a:lvl6pPr>
            <a:lvl7pPr marL="2620579" indent="0">
              <a:buNone/>
              <a:defRPr sz="1337">
                <a:solidFill>
                  <a:schemeClr val="tx1">
                    <a:tint val="75000"/>
                  </a:schemeClr>
                </a:solidFill>
              </a:defRPr>
            </a:lvl7pPr>
            <a:lvl8pPr marL="3057342" indent="0">
              <a:buNone/>
              <a:defRPr sz="1337">
                <a:solidFill>
                  <a:schemeClr val="tx1">
                    <a:tint val="75000"/>
                  </a:schemeClr>
                </a:solidFill>
              </a:defRPr>
            </a:lvl8pPr>
            <a:lvl9pPr marL="3494105" indent="0">
              <a:buNone/>
              <a:defRPr sz="133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02F93C-BFC9-4D56-B1D0-F6486B14F81D}" type="datetimeFigureOut">
              <a:rPr lang="ru-RU" smtClean="0"/>
              <a:t>10.10.2023</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5" y="3025060"/>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488418" y="3099206"/>
            <a:ext cx="558877" cy="348813"/>
          </a:xfrm>
        </p:spPr>
        <p:txBody>
          <a:bodyPr/>
          <a:lstStyle/>
          <a:p>
            <a:fld id="{7132D5EE-753A-41CD-B6C6-B6ED514C7187}" type="slidenum">
              <a:rPr lang="ru-RU" smtClean="0"/>
              <a:t>‹#›</a:t>
            </a:fld>
            <a:endParaRPr lang="ru-RU"/>
          </a:p>
        </p:txBody>
      </p:sp>
      <p:sp>
        <p:nvSpPr>
          <p:cNvPr id="14" name="TextBox 13"/>
          <p:cNvSpPr txBox="1"/>
          <p:nvPr/>
        </p:nvSpPr>
        <p:spPr>
          <a:xfrm>
            <a:off x="1727633" y="619055"/>
            <a:ext cx="436914" cy="558651"/>
          </a:xfrm>
          <a:prstGeom prst="rect">
            <a:avLst/>
          </a:prstGeom>
        </p:spPr>
        <p:txBody>
          <a:bodyPr vert="horz" lIns="87355" tIns="43677" rIns="87355" bIns="43677" rtlCol="0" anchor="ctr">
            <a:noAutofit/>
          </a:bodyPr>
          <a:lstStyle/>
          <a:p>
            <a:pPr lvl="0"/>
            <a:r>
              <a:rPr lang="en-US" sz="7642" baseline="0" dirty="0">
                <a:ln w="3175" cmpd="sng">
                  <a:noFill/>
                </a:ln>
                <a:solidFill>
                  <a:schemeClr val="accent1"/>
                </a:solidFill>
                <a:effectLst/>
                <a:latin typeface="Arial"/>
              </a:rPr>
              <a:t>“</a:t>
            </a:r>
          </a:p>
        </p:txBody>
      </p:sp>
      <p:sp>
        <p:nvSpPr>
          <p:cNvPr id="15" name="TextBox 14"/>
          <p:cNvSpPr txBox="1"/>
          <p:nvPr/>
        </p:nvSpPr>
        <p:spPr>
          <a:xfrm>
            <a:off x="7805025" y="2775509"/>
            <a:ext cx="436914" cy="558651"/>
          </a:xfrm>
          <a:prstGeom prst="rect">
            <a:avLst/>
          </a:prstGeom>
        </p:spPr>
        <p:txBody>
          <a:bodyPr vert="horz" lIns="87355" tIns="43677" rIns="87355" bIns="43677" rtlCol="0" anchor="ctr">
            <a:noAutofit/>
          </a:bodyPr>
          <a:lstStyle/>
          <a:p>
            <a:pPr lvl="0"/>
            <a:r>
              <a:rPr lang="en-US" sz="764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6883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855749" y="2329464"/>
            <a:ext cx="6297864" cy="2603110"/>
          </a:xfrm>
        </p:spPr>
        <p:txBody>
          <a:bodyPr anchor="b">
            <a:normAutofit/>
          </a:bodyPr>
          <a:lstStyle>
            <a:lvl1pPr algn="l">
              <a:defRPr sz="4585"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855749" y="4950107"/>
            <a:ext cx="6297864" cy="69702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02F93C-BFC9-4D56-B1D0-F6486B14F81D}" type="datetimeFigureOut">
              <a:rPr lang="ru-RU" smtClean="0"/>
              <a:t>10.10.2023</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5" y="4691273"/>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488418" y="4760465"/>
            <a:ext cx="558877" cy="348813"/>
          </a:xfrm>
        </p:spPr>
        <p:txBody>
          <a:bodyPr/>
          <a:lstStyle/>
          <a:p>
            <a:fld id="{7132D5EE-753A-41CD-B6C6-B6ED514C7187}" type="slidenum">
              <a:rPr lang="ru-RU" smtClean="0"/>
              <a:t>‹#›</a:t>
            </a:fld>
            <a:endParaRPr lang="ru-RU"/>
          </a:p>
        </p:txBody>
      </p:sp>
    </p:spTree>
    <p:extLst>
      <p:ext uri="{BB962C8B-B14F-4D97-AF65-F5344CB8AC3E}">
        <p14:creationId xmlns:p14="http://schemas.microsoft.com/office/powerpoint/2010/main" val="4256705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090494" y="582365"/>
            <a:ext cx="5836989" cy="2766237"/>
          </a:xfrm>
        </p:spPr>
        <p:txBody>
          <a:bodyPr anchor="ctr">
            <a:normAutofit/>
          </a:bodyPr>
          <a:lstStyle>
            <a:lvl1pPr algn="l">
              <a:defRPr sz="4585"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855748" y="4149355"/>
            <a:ext cx="6389874" cy="800753"/>
          </a:xfrm>
        </p:spPr>
        <p:txBody>
          <a:bodyPr anchor="b">
            <a:noAutofit/>
          </a:bodyPr>
          <a:lstStyle>
            <a:lvl1pPr marL="0" indent="0">
              <a:buFontTx/>
              <a:buNone/>
              <a:defRPr sz="2293">
                <a:solidFill>
                  <a:schemeClr val="accent1"/>
                </a:solidFill>
              </a:defRPr>
            </a:lvl1pPr>
            <a:lvl2pPr marL="436763" indent="0">
              <a:buFontTx/>
              <a:buNone/>
              <a:defRPr/>
            </a:lvl2pPr>
            <a:lvl3pPr marL="873526" indent="0">
              <a:buFontTx/>
              <a:buNone/>
              <a:defRPr/>
            </a:lvl3pPr>
            <a:lvl4pPr marL="1310289" indent="0">
              <a:buFontTx/>
              <a:buNone/>
              <a:defRPr/>
            </a:lvl4pPr>
            <a:lvl5pPr marL="1747053"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855748" y="4950107"/>
            <a:ext cx="6389874" cy="69702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02F93C-BFC9-4D56-B1D0-F6486B14F81D}" type="datetimeFigureOut">
              <a:rPr lang="ru-RU" smtClean="0"/>
              <a:t>10.10.2023</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5" y="4691273"/>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488418" y="4760465"/>
            <a:ext cx="558877" cy="348813"/>
          </a:xfrm>
        </p:spPr>
        <p:txBody>
          <a:bodyPr/>
          <a:lstStyle/>
          <a:p>
            <a:fld id="{7132D5EE-753A-41CD-B6C6-B6ED514C7187}" type="slidenum">
              <a:rPr lang="ru-RU" smtClean="0"/>
              <a:t>‹#›</a:t>
            </a:fld>
            <a:endParaRPr lang="ru-RU"/>
          </a:p>
        </p:txBody>
      </p:sp>
      <p:sp>
        <p:nvSpPr>
          <p:cNvPr id="11" name="TextBox 10"/>
          <p:cNvSpPr txBox="1"/>
          <p:nvPr/>
        </p:nvSpPr>
        <p:spPr>
          <a:xfrm>
            <a:off x="1727633" y="619055"/>
            <a:ext cx="436914" cy="558651"/>
          </a:xfrm>
          <a:prstGeom prst="rect">
            <a:avLst/>
          </a:prstGeom>
        </p:spPr>
        <p:txBody>
          <a:bodyPr vert="horz" lIns="87355" tIns="43677" rIns="87355" bIns="43677" rtlCol="0" anchor="ctr">
            <a:noAutofit/>
          </a:bodyPr>
          <a:lstStyle/>
          <a:p>
            <a:pPr lvl="0"/>
            <a:r>
              <a:rPr lang="en-US" sz="7642" baseline="0" dirty="0">
                <a:ln w="3175" cmpd="sng">
                  <a:noFill/>
                </a:ln>
                <a:solidFill>
                  <a:schemeClr val="accent1"/>
                </a:solidFill>
                <a:effectLst/>
                <a:latin typeface="Arial"/>
              </a:rPr>
              <a:t>“</a:t>
            </a:r>
          </a:p>
        </p:txBody>
      </p:sp>
      <p:sp>
        <p:nvSpPr>
          <p:cNvPr id="12" name="TextBox 11"/>
          <p:cNvSpPr txBox="1"/>
          <p:nvPr/>
        </p:nvSpPr>
        <p:spPr>
          <a:xfrm>
            <a:off x="7805025" y="2775509"/>
            <a:ext cx="436914" cy="558651"/>
          </a:xfrm>
          <a:prstGeom prst="rect">
            <a:avLst/>
          </a:prstGeom>
        </p:spPr>
        <p:txBody>
          <a:bodyPr vert="horz" lIns="87355" tIns="43677" rIns="87355" bIns="43677" rtlCol="0" anchor="ctr">
            <a:noAutofit/>
          </a:bodyPr>
          <a:lstStyle/>
          <a:p>
            <a:pPr lvl="0"/>
            <a:r>
              <a:rPr lang="en-US" sz="764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2284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855749" y="599377"/>
            <a:ext cx="6297863" cy="2751353"/>
          </a:xfrm>
        </p:spPr>
        <p:txBody>
          <a:bodyPr anchor="ctr">
            <a:normAutofit/>
          </a:bodyPr>
          <a:lstStyle>
            <a:lvl1pPr algn="l">
              <a:defRPr sz="4585"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855749" y="4149355"/>
            <a:ext cx="6297864" cy="800753"/>
          </a:xfrm>
        </p:spPr>
        <p:txBody>
          <a:bodyPr anchor="b">
            <a:noAutofit/>
          </a:bodyPr>
          <a:lstStyle>
            <a:lvl1pPr marL="0" indent="0">
              <a:buFontTx/>
              <a:buNone/>
              <a:defRPr sz="2293">
                <a:solidFill>
                  <a:schemeClr val="accent1"/>
                </a:solidFill>
              </a:defRPr>
            </a:lvl1pPr>
            <a:lvl2pPr marL="436763" indent="0">
              <a:buFontTx/>
              <a:buNone/>
              <a:defRPr/>
            </a:lvl2pPr>
            <a:lvl3pPr marL="873526" indent="0">
              <a:buFontTx/>
              <a:buNone/>
              <a:defRPr/>
            </a:lvl3pPr>
            <a:lvl4pPr marL="1310289" indent="0">
              <a:buFontTx/>
              <a:buNone/>
              <a:defRPr/>
            </a:lvl4pPr>
            <a:lvl5pPr marL="1747053"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855749" y="4950107"/>
            <a:ext cx="6297864" cy="69702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02F93C-BFC9-4D56-B1D0-F6486B14F81D}" type="datetimeFigureOut">
              <a:rPr lang="ru-RU" smtClean="0"/>
              <a:t>10.10.2023</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5" y="4691273"/>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488418" y="4760465"/>
            <a:ext cx="558877" cy="348813"/>
          </a:xfrm>
        </p:spPr>
        <p:txBody>
          <a:bodyPr/>
          <a:lstStyle/>
          <a:p>
            <a:fld id="{7132D5EE-753A-41CD-B6C6-B6ED514C7187}" type="slidenum">
              <a:rPr lang="ru-RU" smtClean="0"/>
              <a:t>‹#›</a:t>
            </a:fld>
            <a:endParaRPr lang="ru-RU"/>
          </a:p>
        </p:txBody>
      </p:sp>
    </p:spTree>
    <p:extLst>
      <p:ext uri="{BB962C8B-B14F-4D97-AF65-F5344CB8AC3E}">
        <p14:creationId xmlns:p14="http://schemas.microsoft.com/office/powerpoint/2010/main" val="3810371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02F93C-BFC9-4D56-B1D0-F6486B14F81D}" type="datetimeFigureOut">
              <a:rPr lang="ru-RU" smtClean="0"/>
              <a:t>10.10.2023</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5" y="679422"/>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32D5EE-753A-41CD-B6C6-B6ED514C7187}" type="slidenum">
              <a:rPr lang="ru-RU" smtClean="0"/>
              <a:t>‹#›</a:t>
            </a:fld>
            <a:endParaRPr lang="ru-RU"/>
          </a:p>
        </p:txBody>
      </p:sp>
    </p:spTree>
    <p:extLst>
      <p:ext uri="{BB962C8B-B14F-4D97-AF65-F5344CB8AC3E}">
        <p14:creationId xmlns:p14="http://schemas.microsoft.com/office/powerpoint/2010/main" val="144368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1628" y="599377"/>
            <a:ext cx="1582239" cy="504775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855749" y="599377"/>
            <a:ext cx="4505914" cy="504775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02F93C-BFC9-4D56-B1D0-F6486B14F81D}" type="datetimeFigureOut">
              <a:rPr lang="ru-RU" smtClean="0"/>
              <a:t>10.10.2023</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5" y="679422"/>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32D5EE-753A-41CD-B6C6-B6ED514C7187}" type="slidenum">
              <a:rPr lang="ru-RU" smtClean="0"/>
              <a:t>‹#›</a:t>
            </a:fld>
            <a:endParaRPr lang="ru-RU"/>
          </a:p>
        </p:txBody>
      </p:sp>
    </p:spTree>
    <p:extLst>
      <p:ext uri="{BB962C8B-B14F-4D97-AF65-F5344CB8AC3E}">
        <p14:creationId xmlns:p14="http://schemas.microsoft.com/office/powerpoint/2010/main" val="2218187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58411" y="596227"/>
            <a:ext cx="6295202" cy="122366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855749" y="2038279"/>
            <a:ext cx="6297864" cy="360885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02F93C-BFC9-4D56-B1D0-F6486B14F81D}" type="datetimeFigureOut">
              <a:rPr lang="ru-RU" smtClean="0"/>
              <a:t>10.10.2023</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5" y="679422"/>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32D5EE-753A-41CD-B6C6-B6ED514C7187}" type="slidenum">
              <a:rPr lang="ru-RU" smtClean="0"/>
              <a:t>‹#›</a:t>
            </a:fld>
            <a:endParaRPr lang="ru-RU"/>
          </a:p>
        </p:txBody>
      </p:sp>
    </p:spTree>
    <p:extLst>
      <p:ext uri="{BB962C8B-B14F-4D97-AF65-F5344CB8AC3E}">
        <p14:creationId xmlns:p14="http://schemas.microsoft.com/office/powerpoint/2010/main" val="235187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55749" y="1981879"/>
            <a:ext cx="6297864" cy="1403180"/>
          </a:xfrm>
        </p:spPr>
        <p:txBody>
          <a:bodyPr anchor="b"/>
          <a:lstStyle>
            <a:lvl1pPr algn="l">
              <a:defRPr sz="3821"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855749" y="3421398"/>
            <a:ext cx="6297864" cy="821961"/>
          </a:xfrm>
        </p:spPr>
        <p:txBody>
          <a:bodyPr anchor="t"/>
          <a:lstStyle>
            <a:lvl1pPr marL="0" indent="0" algn="l">
              <a:buNone/>
              <a:defRPr sz="1911">
                <a:solidFill>
                  <a:schemeClr val="tx1">
                    <a:lumMod val="65000"/>
                    <a:lumOff val="35000"/>
                  </a:schemeClr>
                </a:solidFill>
              </a:defRPr>
            </a:lvl1pPr>
            <a:lvl2pPr marL="436763" indent="0">
              <a:buNone/>
              <a:defRPr sz="1720">
                <a:solidFill>
                  <a:schemeClr val="tx1">
                    <a:tint val="75000"/>
                  </a:schemeClr>
                </a:solidFill>
              </a:defRPr>
            </a:lvl2pPr>
            <a:lvl3pPr marL="873526" indent="0">
              <a:buNone/>
              <a:defRPr sz="1528">
                <a:solidFill>
                  <a:schemeClr val="tx1">
                    <a:tint val="75000"/>
                  </a:schemeClr>
                </a:solidFill>
              </a:defRPr>
            </a:lvl3pPr>
            <a:lvl4pPr marL="1310289" indent="0">
              <a:buNone/>
              <a:defRPr sz="1337">
                <a:solidFill>
                  <a:schemeClr val="tx1">
                    <a:tint val="75000"/>
                  </a:schemeClr>
                </a:solidFill>
              </a:defRPr>
            </a:lvl4pPr>
            <a:lvl5pPr marL="1747053" indent="0">
              <a:buNone/>
              <a:defRPr sz="1337">
                <a:solidFill>
                  <a:schemeClr val="tx1">
                    <a:tint val="75000"/>
                  </a:schemeClr>
                </a:solidFill>
              </a:defRPr>
            </a:lvl5pPr>
            <a:lvl6pPr marL="2183816" indent="0">
              <a:buNone/>
              <a:defRPr sz="1337">
                <a:solidFill>
                  <a:schemeClr val="tx1">
                    <a:tint val="75000"/>
                  </a:schemeClr>
                </a:solidFill>
              </a:defRPr>
            </a:lvl6pPr>
            <a:lvl7pPr marL="2620579" indent="0">
              <a:buNone/>
              <a:defRPr sz="1337">
                <a:solidFill>
                  <a:schemeClr val="tx1">
                    <a:tint val="75000"/>
                  </a:schemeClr>
                </a:solidFill>
              </a:defRPr>
            </a:lvl7pPr>
            <a:lvl8pPr marL="3057342" indent="0">
              <a:buNone/>
              <a:defRPr sz="1337">
                <a:solidFill>
                  <a:schemeClr val="tx1">
                    <a:tint val="75000"/>
                  </a:schemeClr>
                </a:solidFill>
              </a:defRPr>
            </a:lvl8pPr>
            <a:lvl9pPr marL="3494105" indent="0">
              <a:buNone/>
              <a:defRPr sz="133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02F93C-BFC9-4D56-B1D0-F6486B14F81D}" type="datetimeFigureOut">
              <a:rPr lang="ru-RU" smtClean="0"/>
              <a:t>10.10.2023</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5" y="3025060"/>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488418" y="3099206"/>
            <a:ext cx="558877" cy="348813"/>
          </a:xfrm>
        </p:spPr>
        <p:txBody>
          <a:bodyPr/>
          <a:lstStyle/>
          <a:p>
            <a:fld id="{7132D5EE-753A-41CD-B6C6-B6ED514C7187}" type="slidenum">
              <a:rPr lang="ru-RU" smtClean="0"/>
              <a:t>‹#›</a:t>
            </a:fld>
            <a:endParaRPr lang="ru-RU"/>
          </a:p>
        </p:txBody>
      </p:sp>
    </p:spTree>
    <p:extLst>
      <p:ext uri="{BB962C8B-B14F-4D97-AF65-F5344CB8AC3E}">
        <p14:creationId xmlns:p14="http://schemas.microsoft.com/office/powerpoint/2010/main" val="3078375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55750" y="2041247"/>
            <a:ext cx="3054864" cy="359908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9168" y="2041247"/>
            <a:ext cx="3054445" cy="359908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02F93C-BFC9-4D56-B1D0-F6486B14F81D}" type="datetimeFigureOut">
              <a:rPr lang="ru-RU" smtClean="0"/>
              <a:t>10.10.2023</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55" y="679422"/>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488418" y="752588"/>
            <a:ext cx="558877" cy="348813"/>
          </a:xfrm>
        </p:spPr>
        <p:txBody>
          <a:bodyPr/>
          <a:lstStyle/>
          <a:p>
            <a:fld id="{7132D5EE-753A-41CD-B6C6-B6ED514C7187}" type="slidenum">
              <a:rPr lang="ru-RU" smtClean="0"/>
              <a:t>‹#›</a:t>
            </a:fld>
            <a:endParaRPr lang="ru-RU"/>
          </a:p>
        </p:txBody>
      </p:sp>
    </p:spTree>
    <p:extLst>
      <p:ext uri="{BB962C8B-B14F-4D97-AF65-F5344CB8AC3E}">
        <p14:creationId xmlns:p14="http://schemas.microsoft.com/office/powerpoint/2010/main" val="56208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164277" y="2127150"/>
            <a:ext cx="2746337" cy="550517"/>
          </a:xfrm>
        </p:spPr>
        <p:txBody>
          <a:bodyPr anchor="b">
            <a:noAutofit/>
          </a:bodyPr>
          <a:lstStyle>
            <a:lvl1pPr marL="0" indent="0">
              <a:buNone/>
              <a:defRPr sz="2293" b="0"/>
            </a:lvl1pPr>
            <a:lvl2pPr marL="436763" indent="0">
              <a:buNone/>
              <a:defRPr sz="1911" b="1"/>
            </a:lvl2pPr>
            <a:lvl3pPr marL="873526" indent="0">
              <a:buNone/>
              <a:defRPr sz="1720" b="1"/>
            </a:lvl3pPr>
            <a:lvl4pPr marL="1310289" indent="0">
              <a:buNone/>
              <a:defRPr sz="1528" b="1"/>
            </a:lvl4pPr>
            <a:lvl5pPr marL="1747053" indent="0">
              <a:buNone/>
              <a:defRPr sz="1528" b="1"/>
            </a:lvl5pPr>
            <a:lvl6pPr marL="2183816" indent="0">
              <a:buNone/>
              <a:defRPr sz="1528" b="1"/>
            </a:lvl6pPr>
            <a:lvl7pPr marL="2620579" indent="0">
              <a:buNone/>
              <a:defRPr sz="1528" b="1"/>
            </a:lvl7pPr>
            <a:lvl8pPr marL="3057342" indent="0">
              <a:buNone/>
              <a:defRPr sz="1528" b="1"/>
            </a:lvl8pPr>
            <a:lvl9pPr marL="3494105" indent="0">
              <a:buNone/>
              <a:defRPr sz="1528" b="1"/>
            </a:lvl9pPr>
          </a:lstStyle>
          <a:p>
            <a:pPr lvl="0"/>
            <a:r>
              <a:rPr lang="en-US" smtClean="0"/>
              <a:t>Edit Master text styles</a:t>
            </a:r>
          </a:p>
        </p:txBody>
      </p:sp>
      <p:sp>
        <p:nvSpPr>
          <p:cNvPr id="4" name="Content Placeholder 3"/>
          <p:cNvSpPr>
            <a:spLocks noGrp="1"/>
          </p:cNvSpPr>
          <p:nvPr>
            <p:ph sz="half" idx="2"/>
          </p:nvPr>
        </p:nvSpPr>
        <p:spPr>
          <a:xfrm>
            <a:off x="1855748" y="2677667"/>
            <a:ext cx="3054865" cy="296695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03788" y="2124066"/>
            <a:ext cx="2745041" cy="550517"/>
          </a:xfrm>
        </p:spPr>
        <p:txBody>
          <a:bodyPr anchor="b">
            <a:noAutofit/>
          </a:bodyPr>
          <a:lstStyle>
            <a:lvl1pPr marL="0" indent="0">
              <a:buNone/>
              <a:defRPr sz="2293" b="0"/>
            </a:lvl1pPr>
            <a:lvl2pPr marL="436763" indent="0">
              <a:buNone/>
              <a:defRPr sz="1911" b="1"/>
            </a:lvl2pPr>
            <a:lvl3pPr marL="873526" indent="0">
              <a:buNone/>
              <a:defRPr sz="1720" b="1"/>
            </a:lvl3pPr>
            <a:lvl4pPr marL="1310289" indent="0">
              <a:buNone/>
              <a:defRPr sz="1528" b="1"/>
            </a:lvl4pPr>
            <a:lvl5pPr marL="1747053" indent="0">
              <a:buNone/>
              <a:defRPr sz="1528" b="1"/>
            </a:lvl5pPr>
            <a:lvl6pPr marL="2183816" indent="0">
              <a:buNone/>
              <a:defRPr sz="1528" b="1"/>
            </a:lvl6pPr>
            <a:lvl7pPr marL="2620579" indent="0">
              <a:buNone/>
              <a:defRPr sz="1528" b="1"/>
            </a:lvl7pPr>
            <a:lvl8pPr marL="3057342" indent="0">
              <a:buNone/>
              <a:defRPr sz="1528" b="1"/>
            </a:lvl8pPr>
            <a:lvl9pPr marL="3494105" indent="0">
              <a:buNone/>
              <a:defRPr sz="1528" b="1"/>
            </a:lvl9pPr>
          </a:lstStyle>
          <a:p>
            <a:pPr lvl="0"/>
            <a:r>
              <a:rPr lang="en-US" smtClean="0"/>
              <a:t>Edit Master text styles</a:t>
            </a:r>
          </a:p>
        </p:txBody>
      </p:sp>
      <p:sp>
        <p:nvSpPr>
          <p:cNvPr id="6" name="Content Placeholder 5"/>
          <p:cNvSpPr>
            <a:spLocks noGrp="1"/>
          </p:cNvSpPr>
          <p:nvPr>
            <p:ph sz="quarter" idx="4"/>
          </p:nvPr>
        </p:nvSpPr>
        <p:spPr>
          <a:xfrm>
            <a:off x="5095735" y="2674583"/>
            <a:ext cx="3053095" cy="296695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02F93C-BFC9-4D56-B1D0-F6486B14F81D}" type="datetimeFigureOut">
              <a:rPr lang="ru-RU" smtClean="0"/>
              <a:t>10.10.2023</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5" y="679422"/>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488418" y="752588"/>
            <a:ext cx="558877" cy="348813"/>
          </a:xfrm>
        </p:spPr>
        <p:txBody>
          <a:bodyPr/>
          <a:lstStyle/>
          <a:p>
            <a:fld id="{7132D5EE-753A-41CD-B6C6-B6ED514C7187}" type="slidenum">
              <a:rPr lang="ru-RU" smtClean="0"/>
              <a:t>‹#›</a:t>
            </a:fld>
            <a:endParaRPr lang="ru-RU"/>
          </a:p>
        </p:txBody>
      </p:sp>
    </p:spTree>
    <p:extLst>
      <p:ext uri="{BB962C8B-B14F-4D97-AF65-F5344CB8AC3E}">
        <p14:creationId xmlns:p14="http://schemas.microsoft.com/office/powerpoint/2010/main" val="1227215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58409" y="596227"/>
            <a:ext cx="6295203" cy="1223665"/>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02F93C-BFC9-4D56-B1D0-F6486B14F81D}" type="datetimeFigureOut">
              <a:rPr lang="ru-RU" smtClean="0"/>
              <a:t>10.10.2023</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5" y="679422"/>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132D5EE-753A-41CD-B6C6-B6ED514C7187}" type="slidenum">
              <a:rPr lang="ru-RU" smtClean="0"/>
              <a:t>‹#›</a:t>
            </a:fld>
            <a:endParaRPr lang="ru-RU"/>
          </a:p>
        </p:txBody>
      </p:sp>
    </p:spTree>
    <p:extLst>
      <p:ext uri="{BB962C8B-B14F-4D97-AF65-F5344CB8AC3E}">
        <p14:creationId xmlns:p14="http://schemas.microsoft.com/office/powerpoint/2010/main" val="2484575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2F93C-BFC9-4D56-B1D0-F6486B14F81D}" type="datetimeFigureOut">
              <a:rPr lang="ru-RU" smtClean="0"/>
              <a:t>10.10.2023</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5" y="679422"/>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132D5EE-753A-41CD-B6C6-B6ED514C7187}" type="slidenum">
              <a:rPr lang="ru-RU" smtClean="0"/>
              <a:t>‹#›</a:t>
            </a:fld>
            <a:endParaRPr lang="ru-RU"/>
          </a:p>
        </p:txBody>
      </p:sp>
    </p:spTree>
    <p:extLst>
      <p:ext uri="{BB962C8B-B14F-4D97-AF65-F5344CB8AC3E}">
        <p14:creationId xmlns:p14="http://schemas.microsoft.com/office/powerpoint/2010/main" val="2238068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5748" y="426159"/>
            <a:ext cx="2512257" cy="932694"/>
          </a:xfrm>
        </p:spPr>
        <p:txBody>
          <a:bodyPr anchor="b"/>
          <a:lstStyle>
            <a:lvl1pPr algn="l">
              <a:defRPr sz="1911" b="0"/>
            </a:lvl1pPr>
          </a:lstStyle>
          <a:p>
            <a:r>
              <a:rPr lang="en-US" smtClean="0"/>
              <a:t>Click to edit Master title style</a:t>
            </a:r>
            <a:endParaRPr lang="en-US" dirty="0"/>
          </a:p>
        </p:txBody>
      </p:sp>
      <p:sp>
        <p:nvSpPr>
          <p:cNvPr id="3" name="Content Placeholder 2"/>
          <p:cNvSpPr>
            <a:spLocks noGrp="1"/>
          </p:cNvSpPr>
          <p:nvPr>
            <p:ph idx="1"/>
          </p:nvPr>
        </p:nvSpPr>
        <p:spPr>
          <a:xfrm>
            <a:off x="4531849" y="426160"/>
            <a:ext cx="3621763" cy="517304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855748" y="1527194"/>
            <a:ext cx="2512257" cy="4072008"/>
          </a:xfrm>
        </p:spPr>
        <p:txBody>
          <a:bodyPr/>
          <a:lstStyle>
            <a:lvl1pPr marL="0" indent="0">
              <a:buNone/>
              <a:defRPr sz="1337"/>
            </a:lvl1pPr>
            <a:lvl2pPr marL="436763" indent="0">
              <a:buNone/>
              <a:defRPr sz="1146"/>
            </a:lvl2pPr>
            <a:lvl3pPr marL="873526" indent="0">
              <a:buNone/>
              <a:defRPr sz="955"/>
            </a:lvl3pPr>
            <a:lvl4pPr marL="1310289" indent="0">
              <a:buNone/>
              <a:defRPr sz="860"/>
            </a:lvl4pPr>
            <a:lvl5pPr marL="1747053" indent="0">
              <a:buNone/>
              <a:defRPr sz="860"/>
            </a:lvl5pPr>
            <a:lvl6pPr marL="2183816" indent="0">
              <a:buNone/>
              <a:defRPr sz="860"/>
            </a:lvl6pPr>
            <a:lvl7pPr marL="2620579" indent="0">
              <a:buNone/>
              <a:defRPr sz="860"/>
            </a:lvl7pPr>
            <a:lvl8pPr marL="3057342" indent="0">
              <a:buNone/>
              <a:defRPr sz="860"/>
            </a:lvl8pPr>
            <a:lvl9pPr marL="3494105" indent="0">
              <a:buNone/>
              <a:defRPr sz="860"/>
            </a:lvl9pPr>
          </a:lstStyle>
          <a:p>
            <a:pPr lvl="0"/>
            <a:r>
              <a:rPr lang="en-US" smtClean="0"/>
              <a:t>Edit Master text styles</a:t>
            </a:r>
          </a:p>
        </p:txBody>
      </p:sp>
      <p:sp>
        <p:nvSpPr>
          <p:cNvPr id="5" name="Date Placeholder 4"/>
          <p:cNvSpPr>
            <a:spLocks noGrp="1"/>
          </p:cNvSpPr>
          <p:nvPr>
            <p:ph type="dt" sz="half" idx="10"/>
          </p:nvPr>
        </p:nvSpPr>
        <p:spPr/>
        <p:txBody>
          <a:bodyPr/>
          <a:lstStyle/>
          <a:p>
            <a:fld id="{1D02F93C-BFC9-4D56-B1D0-F6486B14F81D}" type="datetimeFigureOut">
              <a:rPr lang="ru-RU" smtClean="0"/>
              <a:t>10.10.2023</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5" y="679422"/>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132D5EE-753A-41CD-B6C6-B6ED514C7187}" type="slidenum">
              <a:rPr lang="ru-RU" smtClean="0"/>
              <a:t>‹#›</a:t>
            </a:fld>
            <a:endParaRPr lang="ru-RU"/>
          </a:p>
        </p:txBody>
      </p:sp>
    </p:spTree>
    <p:extLst>
      <p:ext uri="{BB962C8B-B14F-4D97-AF65-F5344CB8AC3E}">
        <p14:creationId xmlns:p14="http://schemas.microsoft.com/office/powerpoint/2010/main" val="3791430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5749" y="4586129"/>
            <a:ext cx="6297864" cy="541418"/>
          </a:xfrm>
        </p:spPr>
        <p:txBody>
          <a:bodyPr anchor="b">
            <a:normAutofit/>
          </a:bodyPr>
          <a:lstStyle>
            <a:lvl1pPr algn="l">
              <a:defRPr sz="2293"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55749" y="606597"/>
            <a:ext cx="6297864" cy="3682746"/>
          </a:xfrm>
        </p:spPr>
        <p:txBody>
          <a:bodyPr anchor="t">
            <a:normAutofit/>
          </a:bodyPr>
          <a:lstStyle>
            <a:lvl1pPr marL="0" indent="0" algn="ctr">
              <a:buNone/>
              <a:defRPr sz="1528"/>
            </a:lvl1pPr>
            <a:lvl2pPr marL="436763" indent="0">
              <a:buNone/>
              <a:defRPr sz="1528"/>
            </a:lvl2pPr>
            <a:lvl3pPr marL="873526" indent="0">
              <a:buNone/>
              <a:defRPr sz="1528"/>
            </a:lvl3pPr>
            <a:lvl4pPr marL="1310289" indent="0">
              <a:buNone/>
              <a:defRPr sz="1528"/>
            </a:lvl4pPr>
            <a:lvl5pPr marL="1747053" indent="0">
              <a:buNone/>
              <a:defRPr sz="1528"/>
            </a:lvl5pPr>
            <a:lvl6pPr marL="2183816" indent="0">
              <a:buNone/>
              <a:defRPr sz="1528"/>
            </a:lvl6pPr>
            <a:lvl7pPr marL="2620579" indent="0">
              <a:buNone/>
              <a:defRPr sz="1528"/>
            </a:lvl7pPr>
            <a:lvl8pPr marL="3057342" indent="0">
              <a:buNone/>
              <a:defRPr sz="1528"/>
            </a:lvl8pPr>
            <a:lvl9pPr marL="3494105" indent="0">
              <a:buNone/>
              <a:defRPr sz="1528"/>
            </a:lvl9pPr>
          </a:lstStyle>
          <a:p>
            <a:r>
              <a:rPr lang="en-US" smtClean="0"/>
              <a:t>Click icon to add picture</a:t>
            </a:r>
            <a:endParaRPr lang="en-US" dirty="0"/>
          </a:p>
        </p:txBody>
      </p:sp>
      <p:sp>
        <p:nvSpPr>
          <p:cNvPr id="4" name="Text Placeholder 3"/>
          <p:cNvSpPr>
            <a:spLocks noGrp="1"/>
          </p:cNvSpPr>
          <p:nvPr>
            <p:ph type="body" sz="half" idx="2"/>
          </p:nvPr>
        </p:nvSpPr>
        <p:spPr>
          <a:xfrm>
            <a:off x="1855749" y="5127548"/>
            <a:ext cx="6297864" cy="471655"/>
          </a:xfrm>
        </p:spPr>
        <p:txBody>
          <a:bodyPr>
            <a:normAutofit/>
          </a:bodyPr>
          <a:lstStyle>
            <a:lvl1pPr marL="0" indent="0">
              <a:buNone/>
              <a:defRPr sz="1146"/>
            </a:lvl1pPr>
            <a:lvl2pPr marL="436763" indent="0">
              <a:buNone/>
              <a:defRPr sz="1146"/>
            </a:lvl2pPr>
            <a:lvl3pPr marL="873526" indent="0">
              <a:buNone/>
              <a:defRPr sz="955"/>
            </a:lvl3pPr>
            <a:lvl4pPr marL="1310289" indent="0">
              <a:buNone/>
              <a:defRPr sz="860"/>
            </a:lvl4pPr>
            <a:lvl5pPr marL="1747053" indent="0">
              <a:buNone/>
              <a:defRPr sz="860"/>
            </a:lvl5pPr>
            <a:lvl6pPr marL="2183816" indent="0">
              <a:buNone/>
              <a:defRPr sz="860"/>
            </a:lvl6pPr>
            <a:lvl7pPr marL="2620579" indent="0">
              <a:buNone/>
              <a:defRPr sz="860"/>
            </a:lvl7pPr>
            <a:lvl8pPr marL="3057342" indent="0">
              <a:buNone/>
              <a:defRPr sz="860"/>
            </a:lvl8pPr>
            <a:lvl9pPr marL="3494105" indent="0">
              <a:buNone/>
              <a:defRPr sz="860"/>
            </a:lvl9pPr>
          </a:lstStyle>
          <a:p>
            <a:pPr lvl="0"/>
            <a:r>
              <a:rPr lang="en-US" smtClean="0"/>
              <a:t>Edit Master text styles</a:t>
            </a:r>
          </a:p>
        </p:txBody>
      </p:sp>
      <p:sp>
        <p:nvSpPr>
          <p:cNvPr id="5" name="Date Placeholder 4"/>
          <p:cNvSpPr>
            <a:spLocks noGrp="1"/>
          </p:cNvSpPr>
          <p:nvPr>
            <p:ph type="dt" sz="half" idx="10"/>
          </p:nvPr>
        </p:nvSpPr>
        <p:spPr/>
        <p:txBody>
          <a:bodyPr/>
          <a:lstStyle/>
          <a:p>
            <a:fld id="{1D02F93C-BFC9-4D56-B1D0-F6486B14F81D}" type="datetimeFigureOut">
              <a:rPr lang="ru-RU" smtClean="0"/>
              <a:t>10.10.2023</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5" y="4691273"/>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488418" y="4760465"/>
            <a:ext cx="558877" cy="348813"/>
          </a:xfrm>
        </p:spPr>
        <p:txBody>
          <a:bodyPr/>
          <a:lstStyle/>
          <a:p>
            <a:fld id="{7132D5EE-753A-41CD-B6C6-B6ED514C7187}" type="slidenum">
              <a:rPr lang="ru-RU" smtClean="0"/>
              <a:t>‹#›</a:t>
            </a:fld>
            <a:endParaRPr lang="ru-RU"/>
          </a:p>
        </p:txBody>
      </p:sp>
    </p:spTree>
    <p:extLst>
      <p:ext uri="{BB962C8B-B14F-4D97-AF65-F5344CB8AC3E}">
        <p14:creationId xmlns:p14="http://schemas.microsoft.com/office/powerpoint/2010/main" val="181903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18387"/>
            <a:ext cx="1892803" cy="6342042"/>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19510" y="195"/>
            <a:ext cx="1865166" cy="6546883"/>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74720" cy="65516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858409" y="596227"/>
            <a:ext cx="6295203" cy="122366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55749" y="2038279"/>
            <a:ext cx="6297864" cy="37125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25611" y="5860999"/>
            <a:ext cx="732186" cy="353633"/>
          </a:xfrm>
          <a:prstGeom prst="rect">
            <a:avLst/>
          </a:prstGeom>
        </p:spPr>
        <p:txBody>
          <a:bodyPr vert="horz" lIns="91440" tIns="45720" rIns="91440" bIns="45720" rtlCol="0" anchor="ctr"/>
          <a:lstStyle>
            <a:lvl1pPr algn="r">
              <a:defRPr sz="860">
                <a:solidFill>
                  <a:schemeClr val="tx1">
                    <a:tint val="75000"/>
                  </a:schemeClr>
                </a:solidFill>
              </a:defRPr>
            </a:lvl1pPr>
          </a:lstStyle>
          <a:p>
            <a:fld id="{1D02F93C-BFC9-4D56-B1D0-F6486B14F81D}" type="datetimeFigureOut">
              <a:rPr lang="ru-RU" smtClean="0"/>
              <a:t>10.10.2023</a:t>
            </a:fld>
            <a:endParaRPr lang="ru-RU"/>
          </a:p>
        </p:txBody>
      </p:sp>
      <p:sp>
        <p:nvSpPr>
          <p:cNvPr id="5" name="Footer Placeholder 4"/>
          <p:cNvSpPr>
            <a:spLocks noGrp="1"/>
          </p:cNvSpPr>
          <p:nvPr>
            <p:ph type="ftr" sz="quarter" idx="3"/>
          </p:nvPr>
        </p:nvSpPr>
        <p:spPr>
          <a:xfrm>
            <a:off x="1855748" y="5861687"/>
            <a:ext cx="5461430" cy="348813"/>
          </a:xfrm>
          <a:prstGeom prst="rect">
            <a:avLst/>
          </a:prstGeom>
        </p:spPr>
        <p:txBody>
          <a:bodyPr vert="horz" lIns="91440" tIns="45720" rIns="91440" bIns="45720" rtlCol="0" anchor="ctr"/>
          <a:lstStyle>
            <a:lvl1pPr algn="l">
              <a:defRPr sz="86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8418" y="752588"/>
            <a:ext cx="558877" cy="348813"/>
          </a:xfrm>
          <a:prstGeom prst="rect">
            <a:avLst/>
          </a:prstGeom>
        </p:spPr>
        <p:txBody>
          <a:bodyPr vert="horz" lIns="91440" tIns="45720" rIns="91440" bIns="45720" rtlCol="0" anchor="ctr"/>
          <a:lstStyle>
            <a:lvl1pPr algn="r">
              <a:defRPr sz="1911">
                <a:solidFill>
                  <a:srgbClr val="FEFFFF"/>
                </a:solidFill>
              </a:defRPr>
            </a:lvl1pPr>
          </a:lstStyle>
          <a:p>
            <a:fld id="{7132D5EE-753A-41CD-B6C6-B6ED514C7187}" type="slidenum">
              <a:rPr lang="ru-RU" smtClean="0"/>
              <a:t>‹#›</a:t>
            </a:fld>
            <a:endParaRPr lang="ru-RU"/>
          </a:p>
        </p:txBody>
      </p:sp>
    </p:spTree>
    <p:extLst>
      <p:ext uri="{BB962C8B-B14F-4D97-AF65-F5344CB8AC3E}">
        <p14:creationId xmlns:p14="http://schemas.microsoft.com/office/powerpoint/2010/main" val="181295266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36763" rtl="0" eaLnBrk="1" latinLnBrk="0" hangingPunct="1">
        <a:spcBef>
          <a:spcPct val="0"/>
        </a:spcBef>
        <a:buNone/>
        <a:defRPr sz="3439"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7572" indent="-327572" algn="l" defTabSz="436763" rtl="0" eaLnBrk="1" latinLnBrk="0" hangingPunct="1">
        <a:spcBef>
          <a:spcPts val="955"/>
        </a:spcBef>
        <a:spcAft>
          <a:spcPts val="0"/>
        </a:spcAft>
        <a:buClr>
          <a:schemeClr val="accent1"/>
        </a:buClr>
        <a:buFont typeface="Wingdings 3" charset="2"/>
        <a:buChar char=""/>
        <a:defRPr sz="1720" kern="1200">
          <a:solidFill>
            <a:schemeClr val="tx1">
              <a:lumMod val="75000"/>
              <a:lumOff val="25000"/>
            </a:schemeClr>
          </a:solidFill>
          <a:latin typeface="+mn-lt"/>
          <a:ea typeface="+mn-ea"/>
          <a:cs typeface="+mn-cs"/>
        </a:defRPr>
      </a:lvl1pPr>
      <a:lvl2pPr marL="709740" indent="-272977" algn="l" defTabSz="436763" rtl="0" eaLnBrk="1" latinLnBrk="0" hangingPunct="1">
        <a:spcBef>
          <a:spcPts val="955"/>
        </a:spcBef>
        <a:spcAft>
          <a:spcPts val="0"/>
        </a:spcAft>
        <a:buClr>
          <a:schemeClr val="accent1"/>
        </a:buClr>
        <a:buFont typeface="Wingdings 3" charset="2"/>
        <a:buChar char=""/>
        <a:defRPr sz="1528" kern="1200">
          <a:solidFill>
            <a:schemeClr val="tx1">
              <a:lumMod val="75000"/>
              <a:lumOff val="25000"/>
            </a:schemeClr>
          </a:solidFill>
          <a:latin typeface="+mn-lt"/>
          <a:ea typeface="+mn-ea"/>
          <a:cs typeface="+mn-cs"/>
        </a:defRPr>
      </a:lvl2pPr>
      <a:lvl3pPr marL="1091908" indent="-218382" algn="l" defTabSz="436763" rtl="0" eaLnBrk="1" latinLnBrk="0" hangingPunct="1">
        <a:spcBef>
          <a:spcPts val="955"/>
        </a:spcBef>
        <a:spcAft>
          <a:spcPts val="0"/>
        </a:spcAft>
        <a:buClr>
          <a:schemeClr val="accent1"/>
        </a:buClr>
        <a:buFont typeface="Wingdings 3" charset="2"/>
        <a:buChar char=""/>
        <a:defRPr sz="1337" kern="1200">
          <a:solidFill>
            <a:schemeClr val="tx1">
              <a:lumMod val="75000"/>
              <a:lumOff val="25000"/>
            </a:schemeClr>
          </a:solidFill>
          <a:latin typeface="+mn-lt"/>
          <a:ea typeface="+mn-ea"/>
          <a:cs typeface="+mn-cs"/>
        </a:defRPr>
      </a:lvl3pPr>
      <a:lvl4pPr marL="1528671" indent="-218382" algn="l" defTabSz="436763" rtl="0" eaLnBrk="1" latinLnBrk="0" hangingPunct="1">
        <a:spcBef>
          <a:spcPts val="955"/>
        </a:spcBef>
        <a:spcAft>
          <a:spcPts val="0"/>
        </a:spcAft>
        <a:buClr>
          <a:schemeClr val="accent1"/>
        </a:buClr>
        <a:buFont typeface="Wingdings 3" charset="2"/>
        <a:buChar char=""/>
        <a:defRPr sz="1146" kern="1200">
          <a:solidFill>
            <a:schemeClr val="tx1">
              <a:lumMod val="75000"/>
              <a:lumOff val="25000"/>
            </a:schemeClr>
          </a:solidFill>
          <a:latin typeface="+mn-lt"/>
          <a:ea typeface="+mn-ea"/>
          <a:cs typeface="+mn-cs"/>
        </a:defRPr>
      </a:lvl4pPr>
      <a:lvl5pPr marL="1965434" indent="-218382" algn="l" defTabSz="436763" rtl="0" eaLnBrk="1" latinLnBrk="0" hangingPunct="1">
        <a:spcBef>
          <a:spcPts val="955"/>
        </a:spcBef>
        <a:spcAft>
          <a:spcPts val="0"/>
        </a:spcAft>
        <a:buClr>
          <a:schemeClr val="accent1"/>
        </a:buClr>
        <a:buFont typeface="Wingdings 3" charset="2"/>
        <a:buChar char=""/>
        <a:defRPr sz="1146" kern="1200">
          <a:solidFill>
            <a:schemeClr val="tx1">
              <a:lumMod val="75000"/>
              <a:lumOff val="25000"/>
            </a:schemeClr>
          </a:solidFill>
          <a:latin typeface="+mn-lt"/>
          <a:ea typeface="+mn-ea"/>
          <a:cs typeface="+mn-cs"/>
        </a:defRPr>
      </a:lvl5pPr>
      <a:lvl6pPr marL="2402197" indent="-218382" algn="l" defTabSz="436763" rtl="0" eaLnBrk="1" latinLnBrk="0" hangingPunct="1">
        <a:spcBef>
          <a:spcPts val="955"/>
        </a:spcBef>
        <a:spcAft>
          <a:spcPts val="0"/>
        </a:spcAft>
        <a:buClr>
          <a:schemeClr val="accent1"/>
        </a:buClr>
        <a:buFont typeface="Wingdings 3" charset="2"/>
        <a:buChar char=""/>
        <a:defRPr sz="1146" kern="1200">
          <a:solidFill>
            <a:schemeClr val="tx1">
              <a:lumMod val="75000"/>
              <a:lumOff val="25000"/>
            </a:schemeClr>
          </a:solidFill>
          <a:latin typeface="+mn-lt"/>
          <a:ea typeface="+mn-ea"/>
          <a:cs typeface="+mn-cs"/>
        </a:defRPr>
      </a:lvl6pPr>
      <a:lvl7pPr marL="2838961" indent="-218382" algn="l" defTabSz="436763" rtl="0" eaLnBrk="1" latinLnBrk="0" hangingPunct="1">
        <a:spcBef>
          <a:spcPts val="955"/>
        </a:spcBef>
        <a:spcAft>
          <a:spcPts val="0"/>
        </a:spcAft>
        <a:buClr>
          <a:schemeClr val="accent1"/>
        </a:buClr>
        <a:buFont typeface="Wingdings 3" charset="2"/>
        <a:buChar char=""/>
        <a:defRPr sz="1146" kern="1200">
          <a:solidFill>
            <a:schemeClr val="tx1">
              <a:lumMod val="75000"/>
              <a:lumOff val="25000"/>
            </a:schemeClr>
          </a:solidFill>
          <a:latin typeface="+mn-lt"/>
          <a:ea typeface="+mn-ea"/>
          <a:cs typeface="+mn-cs"/>
        </a:defRPr>
      </a:lvl7pPr>
      <a:lvl8pPr marL="3275724" indent="-218382" algn="l" defTabSz="436763" rtl="0" eaLnBrk="1" latinLnBrk="0" hangingPunct="1">
        <a:spcBef>
          <a:spcPts val="955"/>
        </a:spcBef>
        <a:spcAft>
          <a:spcPts val="0"/>
        </a:spcAft>
        <a:buClr>
          <a:schemeClr val="accent1"/>
        </a:buClr>
        <a:buFont typeface="Wingdings 3" charset="2"/>
        <a:buChar char=""/>
        <a:defRPr sz="1146" kern="1200">
          <a:solidFill>
            <a:schemeClr val="tx1">
              <a:lumMod val="75000"/>
              <a:lumOff val="25000"/>
            </a:schemeClr>
          </a:solidFill>
          <a:latin typeface="+mn-lt"/>
          <a:ea typeface="+mn-ea"/>
          <a:cs typeface="+mn-cs"/>
        </a:defRPr>
      </a:lvl8pPr>
      <a:lvl9pPr marL="3712487" indent="-218382" algn="l" defTabSz="436763" rtl="0" eaLnBrk="1" latinLnBrk="0" hangingPunct="1">
        <a:spcBef>
          <a:spcPts val="955"/>
        </a:spcBef>
        <a:spcAft>
          <a:spcPts val="0"/>
        </a:spcAft>
        <a:buClr>
          <a:schemeClr val="accent1"/>
        </a:buClr>
        <a:buFont typeface="Wingdings 3" charset="2"/>
        <a:buChar char=""/>
        <a:defRPr sz="1146" kern="1200">
          <a:solidFill>
            <a:schemeClr val="tx1">
              <a:lumMod val="75000"/>
              <a:lumOff val="25000"/>
            </a:schemeClr>
          </a:solidFill>
          <a:latin typeface="+mn-lt"/>
          <a:ea typeface="+mn-ea"/>
          <a:cs typeface="+mn-cs"/>
        </a:defRPr>
      </a:lvl9pPr>
    </p:bodyStyle>
    <p:otherStyle>
      <a:defPPr>
        <a:defRPr lang="en-US"/>
      </a:defPPr>
      <a:lvl1pPr marL="0" algn="l" defTabSz="436763" rtl="0" eaLnBrk="1" latinLnBrk="0" hangingPunct="1">
        <a:defRPr sz="1720" kern="1200">
          <a:solidFill>
            <a:schemeClr val="tx1"/>
          </a:solidFill>
          <a:latin typeface="+mn-lt"/>
          <a:ea typeface="+mn-ea"/>
          <a:cs typeface="+mn-cs"/>
        </a:defRPr>
      </a:lvl1pPr>
      <a:lvl2pPr marL="436763" algn="l" defTabSz="436763" rtl="0" eaLnBrk="1" latinLnBrk="0" hangingPunct="1">
        <a:defRPr sz="1720" kern="1200">
          <a:solidFill>
            <a:schemeClr val="tx1"/>
          </a:solidFill>
          <a:latin typeface="+mn-lt"/>
          <a:ea typeface="+mn-ea"/>
          <a:cs typeface="+mn-cs"/>
        </a:defRPr>
      </a:lvl2pPr>
      <a:lvl3pPr marL="873526" algn="l" defTabSz="436763" rtl="0" eaLnBrk="1" latinLnBrk="0" hangingPunct="1">
        <a:defRPr sz="1720" kern="1200">
          <a:solidFill>
            <a:schemeClr val="tx1"/>
          </a:solidFill>
          <a:latin typeface="+mn-lt"/>
          <a:ea typeface="+mn-ea"/>
          <a:cs typeface="+mn-cs"/>
        </a:defRPr>
      </a:lvl3pPr>
      <a:lvl4pPr marL="1310289" algn="l" defTabSz="436763" rtl="0" eaLnBrk="1" latinLnBrk="0" hangingPunct="1">
        <a:defRPr sz="1720" kern="1200">
          <a:solidFill>
            <a:schemeClr val="tx1"/>
          </a:solidFill>
          <a:latin typeface="+mn-lt"/>
          <a:ea typeface="+mn-ea"/>
          <a:cs typeface="+mn-cs"/>
        </a:defRPr>
      </a:lvl4pPr>
      <a:lvl5pPr marL="1747053" algn="l" defTabSz="436763" rtl="0" eaLnBrk="1" latinLnBrk="0" hangingPunct="1">
        <a:defRPr sz="1720" kern="1200">
          <a:solidFill>
            <a:schemeClr val="tx1"/>
          </a:solidFill>
          <a:latin typeface="+mn-lt"/>
          <a:ea typeface="+mn-ea"/>
          <a:cs typeface="+mn-cs"/>
        </a:defRPr>
      </a:lvl5pPr>
      <a:lvl6pPr marL="2183816" algn="l" defTabSz="436763" rtl="0" eaLnBrk="1" latinLnBrk="0" hangingPunct="1">
        <a:defRPr sz="1720" kern="1200">
          <a:solidFill>
            <a:schemeClr val="tx1"/>
          </a:solidFill>
          <a:latin typeface="+mn-lt"/>
          <a:ea typeface="+mn-ea"/>
          <a:cs typeface="+mn-cs"/>
        </a:defRPr>
      </a:lvl6pPr>
      <a:lvl7pPr marL="2620579" algn="l" defTabSz="436763" rtl="0" eaLnBrk="1" latinLnBrk="0" hangingPunct="1">
        <a:defRPr sz="1720" kern="1200">
          <a:solidFill>
            <a:schemeClr val="tx1"/>
          </a:solidFill>
          <a:latin typeface="+mn-lt"/>
          <a:ea typeface="+mn-ea"/>
          <a:cs typeface="+mn-cs"/>
        </a:defRPr>
      </a:lvl7pPr>
      <a:lvl8pPr marL="3057342" algn="l" defTabSz="436763" rtl="0" eaLnBrk="1" latinLnBrk="0" hangingPunct="1">
        <a:defRPr sz="1720" kern="1200">
          <a:solidFill>
            <a:schemeClr val="tx1"/>
          </a:solidFill>
          <a:latin typeface="+mn-lt"/>
          <a:ea typeface="+mn-ea"/>
          <a:cs typeface="+mn-cs"/>
        </a:defRPr>
      </a:lvl8pPr>
      <a:lvl9pPr marL="3494105" algn="l" defTabSz="436763" rtl="0" eaLnBrk="1" latinLnBrk="0" hangingPunct="1">
        <a:defRPr sz="17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8847" y="2402260"/>
            <a:ext cx="6852855" cy="2161689"/>
          </a:xfrm>
        </p:spPr>
        <p:txBody>
          <a:bodyPr>
            <a:normAutofit/>
          </a:bodyPr>
          <a:lstStyle/>
          <a:p>
            <a:r>
              <a:rPr lang="en-US" sz="4000" b="1" dirty="0" smtClean="0">
                <a:latin typeface="Cambria" panose="02040503050406030204" pitchFamily="18" charset="0"/>
              </a:rPr>
              <a:t>Planning and Running </a:t>
            </a:r>
            <a:r>
              <a:rPr lang="en-US" sz="4000" b="1" dirty="0" smtClean="0">
                <a:latin typeface="Cambria" panose="02040503050406030204" pitchFamily="18" charset="0"/>
              </a:rPr>
              <a:t>Activities. Classroom management</a:t>
            </a:r>
            <a:endParaRPr lang="en-US" sz="4000" b="1" dirty="0">
              <a:latin typeface="Cambria" panose="02040503050406030204" pitchFamily="18" charset="0"/>
            </a:endParaRPr>
          </a:p>
        </p:txBody>
      </p:sp>
      <p:sp>
        <p:nvSpPr>
          <p:cNvPr id="3" name="Subtitle 2"/>
          <p:cNvSpPr>
            <a:spLocks noGrp="1"/>
          </p:cNvSpPr>
          <p:nvPr>
            <p:ph type="subTitle" idx="1"/>
          </p:nvPr>
        </p:nvSpPr>
        <p:spPr>
          <a:xfrm>
            <a:off x="1855750" y="4563947"/>
            <a:ext cx="6305952" cy="725229"/>
          </a:xfrm>
        </p:spPr>
        <p:txBody>
          <a:bodyPr/>
          <a:lstStyle/>
          <a:p>
            <a:r>
              <a:rPr lang="en-US" b="1" dirty="0" err="1" smtClean="0">
                <a:latin typeface="Cambria" panose="02040503050406030204" pitchFamily="18" charset="0"/>
                <a:ea typeface="Cambria" panose="02040503050406030204" pitchFamily="18" charset="0"/>
              </a:rPr>
              <a:t>Oxana</a:t>
            </a:r>
            <a:r>
              <a:rPr lang="en-US" b="1" dirty="0" smtClean="0">
                <a:latin typeface="Cambria" panose="02040503050406030204" pitchFamily="18" charset="0"/>
                <a:ea typeface="Cambria" panose="02040503050406030204" pitchFamily="18" charset="0"/>
              </a:rPr>
              <a:t> </a:t>
            </a:r>
            <a:r>
              <a:rPr lang="en-US" b="1" dirty="0" err="1" smtClean="0">
                <a:latin typeface="Cambria" panose="02040503050406030204" pitchFamily="18" charset="0"/>
                <a:ea typeface="Cambria" panose="02040503050406030204" pitchFamily="18" charset="0"/>
              </a:rPr>
              <a:t>Creanga</a:t>
            </a:r>
            <a:endParaRPr lang="ru-RU"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14753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119" y="600635"/>
            <a:ext cx="7257124" cy="5495365"/>
          </a:xfrm>
        </p:spPr>
        <p:txBody>
          <a:bodyPr>
            <a:noAutofit/>
          </a:bodyPr>
          <a:lstStyle/>
          <a:p>
            <a:r>
              <a:rPr lang="en-US" sz="2800" b="1" dirty="0">
                <a:solidFill>
                  <a:schemeClr val="tx1"/>
                </a:solidFill>
                <a:latin typeface="Cambria" panose="02040503050406030204" pitchFamily="18" charset="0"/>
              </a:rPr>
              <a:t>Running the activity</a:t>
            </a:r>
          </a:p>
          <a:p>
            <a:pPr lvl="1">
              <a:buFont typeface="Arial" panose="020B0604020202020204" pitchFamily="34" charset="0"/>
              <a:buChar char="•"/>
            </a:pPr>
            <a:r>
              <a:rPr lang="en-US" sz="2300" dirty="0" smtClean="0">
                <a:solidFill>
                  <a:schemeClr val="tx1"/>
                </a:solidFill>
                <a:latin typeface="Cambria" panose="02040503050406030204" pitchFamily="18" charset="0"/>
              </a:rPr>
              <a:t>Monitor </a:t>
            </a:r>
            <a:r>
              <a:rPr lang="en-US" sz="2300" dirty="0">
                <a:solidFill>
                  <a:schemeClr val="tx1"/>
                </a:solidFill>
                <a:latin typeface="Cambria" panose="02040503050406030204" pitchFamily="18" charset="0"/>
              </a:rPr>
              <a:t>for understanding the instructions/misunderstandings</a:t>
            </a:r>
          </a:p>
          <a:p>
            <a:pPr lvl="1">
              <a:buFont typeface="Arial" panose="020B0604020202020204" pitchFamily="34" charset="0"/>
              <a:buChar char="•"/>
            </a:pPr>
            <a:r>
              <a:rPr lang="en-US" sz="2300" dirty="0">
                <a:solidFill>
                  <a:schemeClr val="tx1"/>
                </a:solidFill>
                <a:latin typeface="Cambria" panose="02040503050406030204" pitchFamily="18" charset="0"/>
              </a:rPr>
              <a:t>Walk around the room</a:t>
            </a:r>
          </a:p>
          <a:p>
            <a:pPr lvl="1">
              <a:buFont typeface="Arial" panose="020B0604020202020204" pitchFamily="34" charset="0"/>
              <a:buChar char="•"/>
            </a:pPr>
            <a:r>
              <a:rPr lang="en-US" sz="2300" dirty="0">
                <a:solidFill>
                  <a:schemeClr val="tx1"/>
                </a:solidFill>
                <a:latin typeface="Cambria" panose="02040503050406030204" pitchFamily="18" charset="0"/>
              </a:rPr>
              <a:t>Listen for </a:t>
            </a:r>
            <a:r>
              <a:rPr lang="en-US" sz="2300" dirty="0" err="1">
                <a:solidFill>
                  <a:schemeClr val="tx1"/>
                </a:solidFill>
                <a:latin typeface="Cambria" panose="02040503050406030204" pitchFamily="18" charset="0"/>
              </a:rPr>
              <a:t>lge</a:t>
            </a:r>
            <a:r>
              <a:rPr lang="en-US" sz="2300" dirty="0">
                <a:solidFill>
                  <a:schemeClr val="tx1"/>
                </a:solidFill>
                <a:latin typeface="Cambria" panose="02040503050406030204" pitchFamily="18" charset="0"/>
              </a:rPr>
              <a:t> and </a:t>
            </a:r>
            <a:r>
              <a:rPr lang="en-US" sz="2300" dirty="0" smtClean="0">
                <a:solidFill>
                  <a:schemeClr val="tx1"/>
                </a:solidFill>
                <a:latin typeface="Cambria" panose="02040503050406030204" pitchFamily="18" charset="0"/>
              </a:rPr>
              <a:t>errors</a:t>
            </a:r>
            <a:endParaRPr lang="ro-RO" sz="2300" dirty="0" smtClean="0">
              <a:solidFill>
                <a:schemeClr val="tx1"/>
              </a:solidFill>
              <a:latin typeface="Cambria" panose="02040503050406030204" pitchFamily="18" charset="0"/>
            </a:endParaRPr>
          </a:p>
          <a:p>
            <a:pPr lvl="1">
              <a:buFont typeface="Arial" panose="020B0604020202020204" pitchFamily="34" charset="0"/>
              <a:buChar char="•"/>
            </a:pPr>
            <a:r>
              <a:rPr lang="en-US" sz="2300" dirty="0">
                <a:solidFill>
                  <a:schemeClr val="tx1"/>
                </a:solidFill>
                <a:latin typeface="Cambria" panose="02040503050406030204" pitchFamily="18" charset="0"/>
              </a:rPr>
              <a:t>Record </a:t>
            </a:r>
            <a:r>
              <a:rPr lang="en-US" sz="2300" dirty="0" err="1">
                <a:solidFill>
                  <a:schemeClr val="tx1"/>
                </a:solidFill>
                <a:latin typeface="Cambria" panose="02040503050406030204" pitchFamily="18" charset="0"/>
              </a:rPr>
              <a:t>lge</a:t>
            </a:r>
            <a:r>
              <a:rPr lang="en-US" sz="2300" dirty="0">
                <a:solidFill>
                  <a:schemeClr val="tx1"/>
                </a:solidFill>
                <a:latin typeface="Cambria" panose="02040503050406030204" pitchFamily="18" charset="0"/>
              </a:rPr>
              <a:t> errors for class discussions</a:t>
            </a:r>
            <a:endParaRPr lang="ru-RU" sz="2300" dirty="0">
              <a:solidFill>
                <a:schemeClr val="tx1"/>
              </a:solidFill>
              <a:latin typeface="Cambria" panose="02040503050406030204" pitchFamily="18" charset="0"/>
            </a:endParaRPr>
          </a:p>
          <a:p>
            <a:pPr lvl="1">
              <a:buFont typeface="Arial" panose="020B0604020202020204" pitchFamily="34" charset="0"/>
              <a:buChar char="•"/>
            </a:pPr>
            <a:r>
              <a:rPr lang="en-US" sz="2300" dirty="0" smtClean="0">
                <a:solidFill>
                  <a:schemeClr val="tx1"/>
                </a:solidFill>
                <a:latin typeface="Cambria" panose="02040503050406030204" pitchFamily="18" charset="0"/>
              </a:rPr>
              <a:t>Refrain </a:t>
            </a:r>
            <a:r>
              <a:rPr lang="en-US" sz="2300" dirty="0">
                <a:solidFill>
                  <a:schemeClr val="tx1"/>
                </a:solidFill>
                <a:latin typeface="Cambria" panose="02040503050406030204" pitchFamily="18" charset="0"/>
              </a:rPr>
              <a:t>from </a:t>
            </a:r>
            <a:r>
              <a:rPr lang="en-US" sz="2300" dirty="0" smtClean="0">
                <a:solidFill>
                  <a:schemeClr val="tx1"/>
                </a:solidFill>
                <a:latin typeface="Cambria" panose="02040503050406030204" pitchFamily="18" charset="0"/>
              </a:rPr>
              <a:t>interruptions</a:t>
            </a:r>
            <a:r>
              <a:rPr lang="ro-RO" sz="2608" dirty="0" smtClean="0">
                <a:solidFill>
                  <a:schemeClr val="tx1"/>
                </a:solidFill>
                <a:latin typeface="Cambria" panose="02040503050406030204" pitchFamily="18" charset="0"/>
              </a:rPr>
              <a:t> </a:t>
            </a:r>
            <a:r>
              <a:rPr lang="ro-RO" sz="2000" dirty="0" smtClean="0">
                <a:solidFill>
                  <a:schemeClr val="tx1"/>
                </a:solidFill>
                <a:latin typeface="Cambria" panose="02040503050406030204" pitchFamily="18" charset="0"/>
              </a:rPr>
              <a:t>(Teacher</a:t>
            </a:r>
            <a:r>
              <a:rPr lang="en-US" sz="2000" dirty="0" smtClean="0">
                <a:solidFill>
                  <a:schemeClr val="tx1"/>
                </a:solidFill>
                <a:latin typeface="Cambria" panose="02040503050406030204" pitchFamily="18" charset="0"/>
              </a:rPr>
              <a:t>’</a:t>
            </a:r>
            <a:r>
              <a:rPr lang="en-US" sz="1600" dirty="0" smtClean="0">
                <a:solidFill>
                  <a:schemeClr val="tx1"/>
                </a:solidFill>
                <a:latin typeface="Cambria" panose="02040503050406030204" pitchFamily="18" charset="0"/>
              </a:rPr>
              <a:t>s </a:t>
            </a:r>
            <a:r>
              <a:rPr lang="en-US" sz="2000" dirty="0" smtClean="0">
                <a:solidFill>
                  <a:schemeClr val="tx1"/>
                </a:solidFill>
                <a:latin typeface="Cambria" panose="02040503050406030204" pitchFamily="18" charset="0"/>
              </a:rPr>
              <a:t>role is </a:t>
            </a:r>
            <a:r>
              <a:rPr lang="en-US" sz="2000" dirty="0">
                <a:solidFill>
                  <a:schemeClr val="tx1"/>
                </a:solidFill>
                <a:latin typeface="Cambria" panose="02040503050406030204" pitchFamily="18" charset="0"/>
              </a:rPr>
              <a:t>often much more low-key, taking a back seat and monitoring what is happening without getting in the way.</a:t>
            </a:r>
            <a:r>
              <a:rPr lang="ro-RO" sz="2000" dirty="0" smtClean="0">
                <a:solidFill>
                  <a:schemeClr val="tx1"/>
                </a:solidFill>
                <a:latin typeface="Cambria" panose="02040503050406030204" pitchFamily="18" charset="0"/>
              </a:rPr>
              <a:t>)</a:t>
            </a:r>
            <a:endParaRPr lang="en-US" sz="2000" dirty="0">
              <a:solidFill>
                <a:schemeClr val="tx1"/>
              </a:solidFill>
              <a:latin typeface="Cambria" panose="02040503050406030204" pitchFamily="18" charset="0"/>
            </a:endParaRPr>
          </a:p>
          <a:p>
            <a:pPr lvl="1">
              <a:buFont typeface="Arial" panose="020B0604020202020204" pitchFamily="34" charset="0"/>
              <a:buChar char="•"/>
            </a:pPr>
            <a:r>
              <a:rPr lang="en-US" sz="2300" dirty="0">
                <a:solidFill>
                  <a:schemeClr val="tx1"/>
                </a:solidFill>
                <a:latin typeface="Cambria" panose="02040503050406030204" pitchFamily="18" charset="0"/>
              </a:rPr>
              <a:t>Provide hints </a:t>
            </a:r>
            <a:r>
              <a:rPr lang="en-US" sz="2300" dirty="0" smtClean="0">
                <a:solidFill>
                  <a:schemeClr val="tx1"/>
                </a:solidFill>
                <a:latin typeface="Cambria" panose="02040503050406030204" pitchFamily="18" charset="0"/>
              </a:rPr>
              <a:t>/repairs </a:t>
            </a:r>
            <a:r>
              <a:rPr lang="en-US" sz="2300" dirty="0">
                <a:solidFill>
                  <a:schemeClr val="tx1"/>
                </a:solidFill>
                <a:latin typeface="Cambria" panose="02040503050406030204" pitchFamily="18" charset="0"/>
              </a:rPr>
              <a:t>only when </a:t>
            </a:r>
            <a:r>
              <a:rPr lang="en-US" sz="2300" dirty="0" smtClean="0">
                <a:solidFill>
                  <a:schemeClr val="tx1"/>
                </a:solidFill>
                <a:latin typeface="Cambria" panose="02040503050406030204" pitchFamily="18" charset="0"/>
              </a:rPr>
              <a:t>necessary.</a:t>
            </a:r>
            <a:endParaRPr lang="en-US" sz="23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176283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7" y="699247"/>
            <a:ext cx="7095761" cy="5468471"/>
          </a:xfrm>
        </p:spPr>
        <p:txBody>
          <a:bodyPr>
            <a:noAutofit/>
          </a:bodyPr>
          <a:lstStyle/>
          <a:p>
            <a:r>
              <a:rPr lang="en-US" sz="3200" b="1" dirty="0">
                <a:solidFill>
                  <a:schemeClr val="tx1"/>
                </a:solidFill>
                <a:latin typeface="Cambria" panose="02040503050406030204" pitchFamily="18" charset="0"/>
              </a:rPr>
              <a:t>Closing the activity</a:t>
            </a:r>
          </a:p>
          <a:p>
            <a:pPr lvl="1">
              <a:buFont typeface="Arial" panose="020B0604020202020204" pitchFamily="34" charset="0"/>
              <a:buChar char="•"/>
            </a:pPr>
            <a:r>
              <a:rPr lang="en-US" sz="2100" dirty="0">
                <a:solidFill>
                  <a:schemeClr val="tx1"/>
                </a:solidFill>
                <a:latin typeface="Cambria" panose="02040503050406030204" pitchFamily="18" charset="0"/>
              </a:rPr>
              <a:t>Allow the activity to close properly (try to sense when </a:t>
            </a:r>
            <a:r>
              <a:rPr lang="en-US" sz="2100" dirty="0" err="1">
                <a:solidFill>
                  <a:schemeClr val="tx1"/>
                </a:solidFill>
                <a:latin typeface="Cambria" panose="02040503050406030204" pitchFamily="18" charset="0"/>
              </a:rPr>
              <a:t>sts</a:t>
            </a:r>
            <a:r>
              <a:rPr lang="en-US" sz="2100" dirty="0">
                <a:solidFill>
                  <a:schemeClr val="tx1"/>
                </a:solidFill>
                <a:latin typeface="Cambria" panose="02040503050406030204" pitchFamily="18" charset="0"/>
              </a:rPr>
              <a:t> have finished</a:t>
            </a:r>
            <a:r>
              <a:rPr lang="en-US" sz="2100" dirty="0" smtClean="0">
                <a:solidFill>
                  <a:schemeClr val="tx1"/>
                </a:solidFill>
                <a:latin typeface="Cambria" panose="02040503050406030204" pitchFamily="18" charset="0"/>
              </a:rPr>
              <a:t>).</a:t>
            </a:r>
            <a:endParaRPr lang="en-US" sz="2100" dirty="0">
              <a:solidFill>
                <a:schemeClr val="tx1"/>
              </a:solidFill>
              <a:latin typeface="Cambria" panose="02040503050406030204" pitchFamily="18" charset="0"/>
            </a:endParaRPr>
          </a:p>
          <a:p>
            <a:pPr lvl="1">
              <a:buFont typeface="Arial" panose="020B0604020202020204" pitchFamily="34" charset="0"/>
              <a:buChar char="•"/>
            </a:pPr>
            <a:r>
              <a:rPr lang="en-US" sz="2100" dirty="0">
                <a:solidFill>
                  <a:schemeClr val="tx1"/>
                </a:solidFill>
                <a:latin typeface="Cambria" panose="02040503050406030204" pitchFamily="18" charset="0"/>
              </a:rPr>
              <a:t>Check with </a:t>
            </a:r>
            <a:r>
              <a:rPr lang="en-US" sz="2100" dirty="0" smtClean="0">
                <a:solidFill>
                  <a:schemeClr val="tx1"/>
                </a:solidFill>
                <a:latin typeface="Cambria" panose="02040503050406030204" pitchFamily="18" charset="0"/>
              </a:rPr>
              <a:t>groups, </a:t>
            </a:r>
            <a:r>
              <a:rPr lang="en-US" sz="2100" dirty="0">
                <a:solidFill>
                  <a:schemeClr val="tx1"/>
                </a:solidFill>
                <a:latin typeface="Cambria" panose="02040503050406030204" pitchFamily="18" charset="0"/>
              </a:rPr>
              <a:t>make a judgement about when coming together as a whole class would be useful to most people.</a:t>
            </a:r>
          </a:p>
          <a:p>
            <a:pPr lvl="1">
              <a:buFont typeface="Arial" panose="020B0604020202020204" pitchFamily="34" charset="0"/>
              <a:buChar char="•"/>
            </a:pPr>
            <a:r>
              <a:rPr lang="en-US" sz="2100" dirty="0" smtClean="0">
                <a:solidFill>
                  <a:schemeClr val="tx1"/>
                </a:solidFill>
                <a:latin typeface="Cambria" panose="02040503050406030204" pitchFamily="18" charset="0"/>
              </a:rPr>
              <a:t>If </a:t>
            </a:r>
            <a:r>
              <a:rPr lang="en-US" sz="2100" dirty="0">
                <a:solidFill>
                  <a:schemeClr val="tx1"/>
                </a:solidFill>
                <a:latin typeface="Cambria" panose="02040503050406030204" pitchFamily="18" charset="0"/>
              </a:rPr>
              <a:t>you want to close the activity while many students are still working, give a time warning (</a:t>
            </a:r>
            <a:r>
              <a:rPr lang="en-US" sz="2100" dirty="0" smtClean="0">
                <a:solidFill>
                  <a:schemeClr val="tx1"/>
                </a:solidFill>
                <a:latin typeface="Cambria" panose="02040503050406030204" pitchFamily="18" charset="0"/>
              </a:rPr>
              <a:t>e.g. </a:t>
            </a:r>
            <a:r>
              <a:rPr lang="en-US" sz="2100" i="1" dirty="0">
                <a:solidFill>
                  <a:schemeClr val="tx1"/>
                </a:solidFill>
                <a:latin typeface="Cambria" panose="02040503050406030204" pitchFamily="18" charset="0"/>
              </a:rPr>
              <a:t>Finish the item you are working </a:t>
            </a:r>
            <a:r>
              <a:rPr lang="en-US" sz="2100" dirty="0">
                <a:solidFill>
                  <a:schemeClr val="tx1"/>
                </a:solidFill>
                <a:latin typeface="Cambria" panose="02040503050406030204" pitchFamily="18" charset="0"/>
              </a:rPr>
              <a:t>on or </a:t>
            </a:r>
            <a:r>
              <a:rPr lang="en-US" sz="2100" i="1" dirty="0">
                <a:solidFill>
                  <a:schemeClr val="tx1"/>
                </a:solidFill>
                <a:latin typeface="Cambria" panose="02040503050406030204" pitchFamily="18" charset="0"/>
              </a:rPr>
              <a:t>Two minutes</a:t>
            </a:r>
            <a:r>
              <a:rPr lang="en-US" sz="2100" dirty="0">
                <a:solidFill>
                  <a:schemeClr val="tx1"/>
                </a:solidFill>
                <a:latin typeface="Cambria" panose="02040503050406030204" pitchFamily="18" charset="0"/>
              </a:rPr>
              <a:t>).</a:t>
            </a:r>
          </a:p>
          <a:p>
            <a:pPr lvl="1">
              <a:buFont typeface="Arial" panose="020B0604020202020204" pitchFamily="34" charset="0"/>
              <a:buChar char="•"/>
            </a:pPr>
            <a:r>
              <a:rPr lang="en-US" sz="2100" dirty="0">
                <a:solidFill>
                  <a:schemeClr val="tx1"/>
                </a:solidFill>
                <a:latin typeface="Cambria" panose="02040503050406030204" pitchFamily="18" charset="0"/>
              </a:rPr>
              <a:t>Have extra questions ready for fast-finishing </a:t>
            </a:r>
            <a:r>
              <a:rPr lang="en-US" sz="2100" dirty="0" smtClean="0">
                <a:solidFill>
                  <a:schemeClr val="tx1"/>
                </a:solidFill>
                <a:latin typeface="Cambria" panose="02040503050406030204" pitchFamily="18" charset="0"/>
              </a:rPr>
              <a:t>groups.</a:t>
            </a:r>
            <a:endParaRPr lang="en-US" sz="21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1585004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953" y="717176"/>
            <a:ext cx="7723287" cy="5513295"/>
          </a:xfrm>
        </p:spPr>
        <p:txBody>
          <a:bodyPr>
            <a:normAutofit fontScale="92500" lnSpcReduction="10000"/>
          </a:bodyPr>
          <a:lstStyle/>
          <a:p>
            <a:pPr marL="0" indent="0">
              <a:buNone/>
            </a:pPr>
            <a:r>
              <a:rPr lang="ro-RO" sz="2800" b="1" dirty="0" smtClean="0">
                <a:solidFill>
                  <a:schemeClr val="tx1"/>
                </a:solidFill>
                <a:latin typeface="Cambria" panose="02040503050406030204" pitchFamily="18" charset="0"/>
              </a:rPr>
              <a:t>           </a:t>
            </a:r>
            <a:r>
              <a:rPr lang="en-US" sz="2800" b="1" dirty="0" smtClean="0">
                <a:solidFill>
                  <a:schemeClr val="tx1"/>
                </a:solidFill>
                <a:latin typeface="Cambria" panose="02040503050406030204" pitchFamily="18" charset="0"/>
              </a:rPr>
              <a:t>Post-activity</a:t>
            </a:r>
            <a:endParaRPr lang="en-US" sz="2800" b="1" dirty="0">
              <a:solidFill>
                <a:schemeClr val="tx1"/>
              </a:solidFill>
              <a:latin typeface="Cambria" panose="02040503050406030204" pitchFamily="18" charset="0"/>
            </a:endParaRPr>
          </a:p>
          <a:p>
            <a:pPr>
              <a:buFontTx/>
              <a:buChar char="-"/>
            </a:pPr>
            <a:r>
              <a:rPr lang="en-US" sz="2400" b="1" dirty="0">
                <a:solidFill>
                  <a:schemeClr val="tx1"/>
                </a:solidFill>
                <a:latin typeface="Cambria" panose="02040503050406030204" pitchFamily="18" charset="0"/>
              </a:rPr>
              <a:t>offering feedback on the activity</a:t>
            </a:r>
          </a:p>
          <a:p>
            <a:pPr>
              <a:buFontTx/>
              <a:buChar char="-"/>
            </a:pPr>
            <a:endParaRPr lang="en-US" sz="1433" dirty="0">
              <a:solidFill>
                <a:schemeClr val="tx1"/>
              </a:solidFill>
              <a:latin typeface="Cambria" panose="02040503050406030204" pitchFamily="18" charset="0"/>
            </a:endParaRPr>
          </a:p>
          <a:p>
            <a:pPr>
              <a:buFont typeface="Arial" panose="020B0604020202020204" pitchFamily="34" charset="0"/>
              <a:buChar char="•"/>
            </a:pPr>
            <a:r>
              <a:rPr lang="en-US" sz="2200" dirty="0">
                <a:solidFill>
                  <a:schemeClr val="tx1"/>
                </a:solidFill>
                <a:latin typeface="Cambria" panose="02040503050406030204" pitchFamily="18" charset="0"/>
              </a:rPr>
              <a:t>Reporting stage (</a:t>
            </a:r>
            <a:r>
              <a:rPr lang="en-US" sz="2200" dirty="0" err="1">
                <a:solidFill>
                  <a:schemeClr val="tx1"/>
                </a:solidFill>
                <a:latin typeface="Cambria" panose="02040503050406030204" pitchFamily="18" charset="0"/>
              </a:rPr>
              <a:t>sts</a:t>
            </a:r>
            <a:r>
              <a:rPr lang="en-US" sz="2200" dirty="0">
                <a:solidFill>
                  <a:schemeClr val="tx1"/>
                </a:solidFill>
                <a:latin typeface="Cambria" panose="02040503050406030204" pitchFamily="18" charset="0"/>
              </a:rPr>
              <a:t> report answers to the class)</a:t>
            </a:r>
          </a:p>
          <a:p>
            <a:pPr>
              <a:buFont typeface="Arial" panose="020B0604020202020204" pitchFamily="34" charset="0"/>
              <a:buChar char="•"/>
            </a:pPr>
            <a:r>
              <a:rPr lang="en-US" sz="2200" dirty="0">
                <a:solidFill>
                  <a:schemeClr val="tx1"/>
                </a:solidFill>
                <a:latin typeface="Cambria" panose="02040503050406030204" pitchFamily="18" charset="0"/>
              </a:rPr>
              <a:t>Re-group and compare (jigsaw)</a:t>
            </a:r>
          </a:p>
          <a:p>
            <a:pPr>
              <a:buFont typeface="Arial" panose="020B0604020202020204" pitchFamily="34" charset="0"/>
              <a:buChar char="•"/>
            </a:pPr>
            <a:r>
              <a:rPr lang="en-US" sz="2200" dirty="0">
                <a:solidFill>
                  <a:schemeClr val="tx1"/>
                </a:solidFill>
                <a:latin typeface="Cambria" panose="02040503050406030204" pitchFamily="18" charset="0"/>
              </a:rPr>
              <a:t>Students lead the checking of answers (e.g. writing on the board, collect the answers and redistribute them for correcting by other </a:t>
            </a:r>
            <a:r>
              <a:rPr lang="en-US" sz="2200" dirty="0" err="1">
                <a:solidFill>
                  <a:schemeClr val="tx1"/>
                </a:solidFill>
                <a:latin typeface="Cambria" panose="02040503050406030204" pitchFamily="18" charset="0"/>
              </a:rPr>
              <a:t>sts</a:t>
            </a:r>
            <a:r>
              <a:rPr lang="en-US" sz="2200" dirty="0">
                <a:solidFill>
                  <a:schemeClr val="tx1"/>
                </a:solidFill>
                <a:latin typeface="Cambria" panose="02040503050406030204" pitchFamily="18" charset="0"/>
              </a:rPr>
              <a:t>)</a:t>
            </a:r>
          </a:p>
          <a:p>
            <a:pPr>
              <a:buFont typeface="Arial" panose="020B0604020202020204" pitchFamily="34" charset="0"/>
              <a:buChar char="•"/>
            </a:pPr>
            <a:r>
              <a:rPr lang="en-US" sz="2200" dirty="0">
                <a:solidFill>
                  <a:schemeClr val="tx1"/>
                </a:solidFill>
                <a:latin typeface="Cambria" panose="02040503050406030204" pitchFamily="18" charset="0"/>
              </a:rPr>
              <a:t>Groups ask each other </a:t>
            </a:r>
            <a:r>
              <a:rPr lang="en-US" sz="2200" dirty="0" smtClean="0">
                <a:solidFill>
                  <a:schemeClr val="tx1"/>
                </a:solidFill>
                <a:latin typeface="Cambria" panose="02040503050406030204" pitchFamily="18" charset="0"/>
              </a:rPr>
              <a:t>Qs.</a:t>
            </a:r>
          </a:p>
          <a:p>
            <a:pPr>
              <a:buFont typeface="Arial" panose="020B0604020202020204" pitchFamily="34" charset="0"/>
              <a:buChar char="•"/>
            </a:pPr>
            <a:r>
              <a:rPr lang="en-US" sz="2200" dirty="0" smtClean="0">
                <a:solidFill>
                  <a:schemeClr val="tx1"/>
                </a:solidFill>
                <a:latin typeface="Cambria" panose="02040503050406030204" pitchFamily="18" charset="0"/>
              </a:rPr>
              <a:t>Divide </a:t>
            </a:r>
            <a:r>
              <a:rPr lang="en-US" sz="2200" dirty="0">
                <a:solidFill>
                  <a:schemeClr val="tx1"/>
                </a:solidFill>
                <a:latin typeface="Cambria" panose="02040503050406030204" pitchFamily="18" charset="0"/>
              </a:rPr>
              <a:t>the board up into spaces for </a:t>
            </a:r>
            <a:r>
              <a:rPr lang="en-US" sz="2200" dirty="0" smtClean="0">
                <a:solidFill>
                  <a:schemeClr val="tx1"/>
                </a:solidFill>
                <a:latin typeface="Cambria" panose="02040503050406030204" pitchFamily="18" charset="0"/>
              </a:rPr>
              <a:t>answers, </a:t>
            </a:r>
            <a:r>
              <a:rPr lang="en-US" sz="2200" dirty="0" err="1" smtClean="0">
                <a:solidFill>
                  <a:schemeClr val="tx1"/>
                </a:solidFill>
                <a:latin typeface="Cambria" panose="02040503050406030204" pitchFamily="18" charset="0"/>
              </a:rPr>
              <a:t>sts</a:t>
            </a:r>
            <a:r>
              <a:rPr lang="en-US" sz="2200" dirty="0" smtClean="0">
                <a:solidFill>
                  <a:schemeClr val="tx1"/>
                </a:solidFill>
                <a:latin typeface="Cambria" panose="02040503050406030204" pitchFamily="18" charset="0"/>
              </a:rPr>
              <a:t> fill </a:t>
            </a:r>
            <a:r>
              <a:rPr lang="en-US" sz="2200" dirty="0">
                <a:solidFill>
                  <a:schemeClr val="tx1"/>
                </a:solidFill>
                <a:latin typeface="Cambria" panose="02040503050406030204" pitchFamily="18" charset="0"/>
              </a:rPr>
              <a:t>the board up with their answers (each answer written by a different student). The whole group looks at the finished board and comments/ </a:t>
            </a:r>
            <a:r>
              <a:rPr lang="en-US" sz="2200" dirty="0" smtClean="0">
                <a:solidFill>
                  <a:schemeClr val="tx1"/>
                </a:solidFill>
                <a:latin typeface="Cambria" panose="02040503050406030204" pitchFamily="18" charset="0"/>
              </a:rPr>
              <a:t>corrects.</a:t>
            </a:r>
            <a:endParaRPr lang="en-US" sz="2200" dirty="0">
              <a:solidFill>
                <a:schemeClr val="tx1"/>
              </a:solidFill>
              <a:latin typeface="Cambria" panose="02040503050406030204" pitchFamily="18" charset="0"/>
            </a:endParaRPr>
          </a:p>
          <a:p>
            <a:pPr>
              <a:buFont typeface="Arial" panose="020B0604020202020204" pitchFamily="34" charset="0"/>
              <a:buChar char="•"/>
            </a:pPr>
            <a:r>
              <a:rPr lang="en-US" sz="2200" dirty="0">
                <a:solidFill>
                  <a:schemeClr val="tx1"/>
                </a:solidFill>
                <a:latin typeface="Cambria" panose="02040503050406030204" pitchFamily="18" charset="0"/>
              </a:rPr>
              <a:t>Repair </a:t>
            </a:r>
            <a:r>
              <a:rPr lang="en-US" sz="2200" dirty="0" err="1">
                <a:solidFill>
                  <a:schemeClr val="tx1"/>
                </a:solidFill>
                <a:latin typeface="Cambria" panose="02040503050406030204" pitchFamily="18" charset="0"/>
              </a:rPr>
              <a:t>lge</a:t>
            </a:r>
            <a:r>
              <a:rPr lang="en-US" sz="2200" dirty="0">
                <a:solidFill>
                  <a:schemeClr val="tx1"/>
                </a:solidFill>
                <a:latin typeface="Cambria" panose="02040503050406030204" pitchFamily="18" charset="0"/>
              </a:rPr>
              <a:t> errors</a:t>
            </a:r>
          </a:p>
          <a:p>
            <a:pPr>
              <a:buFont typeface="Arial" panose="020B0604020202020204" pitchFamily="34" charset="0"/>
              <a:buChar char="•"/>
            </a:pPr>
            <a:r>
              <a:rPr lang="en-US" sz="2200" dirty="0">
                <a:solidFill>
                  <a:schemeClr val="tx1"/>
                </a:solidFill>
                <a:latin typeface="Cambria" panose="02040503050406030204" pitchFamily="18" charset="0"/>
              </a:rPr>
              <a:t>Review </a:t>
            </a:r>
            <a:r>
              <a:rPr lang="en-US" sz="2200" dirty="0" err="1">
                <a:solidFill>
                  <a:schemeClr val="tx1"/>
                </a:solidFill>
                <a:latin typeface="Cambria" panose="02040503050406030204" pitchFamily="18" charset="0"/>
              </a:rPr>
              <a:t>lge</a:t>
            </a:r>
            <a:r>
              <a:rPr lang="en-US" sz="2200" dirty="0">
                <a:solidFill>
                  <a:schemeClr val="tx1"/>
                </a:solidFill>
                <a:latin typeface="Cambria" panose="02040503050406030204" pitchFamily="18" charset="0"/>
              </a:rPr>
              <a:t> used</a:t>
            </a:r>
          </a:p>
          <a:p>
            <a:pPr>
              <a:buFont typeface="Arial" panose="020B0604020202020204" pitchFamily="34" charset="0"/>
              <a:buChar char="•"/>
            </a:pPr>
            <a:endParaRPr lang="en-US" sz="1433" dirty="0">
              <a:solidFill>
                <a:schemeClr val="tx1"/>
              </a:solidFill>
              <a:latin typeface="Cambria" panose="02040503050406030204" pitchFamily="18" charset="0"/>
            </a:endParaRPr>
          </a:p>
          <a:p>
            <a:pPr>
              <a:buFont typeface="Arial" panose="020B0604020202020204" pitchFamily="34" charset="0"/>
              <a:buChar char="•"/>
            </a:pPr>
            <a:endParaRPr lang="en-US" sz="1433" dirty="0">
              <a:solidFill>
                <a:schemeClr val="tx1"/>
              </a:solidFill>
              <a:latin typeface="Cambria" panose="02040503050406030204" pitchFamily="18" charset="0"/>
            </a:endParaRPr>
          </a:p>
          <a:p>
            <a:pPr>
              <a:buFontTx/>
              <a:buChar char="-"/>
            </a:pPr>
            <a:endParaRPr lang="ru-RU" sz="1433" b="1" dirty="0">
              <a:solidFill>
                <a:schemeClr val="tx1"/>
              </a:solidFill>
              <a:latin typeface="Cambria" panose="02040503050406030204" pitchFamily="18" charset="0"/>
            </a:endParaRPr>
          </a:p>
        </p:txBody>
      </p:sp>
    </p:spTree>
    <p:extLst>
      <p:ext uri="{BB962C8B-B14F-4D97-AF65-F5344CB8AC3E}">
        <p14:creationId xmlns:p14="http://schemas.microsoft.com/office/powerpoint/2010/main" val="1693924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03" y="878543"/>
            <a:ext cx="8448002" cy="5325035"/>
          </a:xfrm>
          <a:prstGeom prst="rect">
            <a:avLst/>
          </a:prstGeom>
        </p:spPr>
      </p:pic>
      <p:sp>
        <p:nvSpPr>
          <p:cNvPr id="3" name="TextBox 2"/>
          <p:cNvSpPr txBox="1"/>
          <p:nvPr/>
        </p:nvSpPr>
        <p:spPr>
          <a:xfrm>
            <a:off x="313765" y="152400"/>
            <a:ext cx="7817223" cy="646331"/>
          </a:xfrm>
          <a:prstGeom prst="rect">
            <a:avLst/>
          </a:prstGeom>
          <a:noFill/>
        </p:spPr>
        <p:txBody>
          <a:bodyPr wrap="square" rtlCol="0">
            <a:spAutoFit/>
          </a:bodyPr>
          <a:lstStyle/>
          <a:p>
            <a:r>
              <a:rPr lang="en-US" b="1" dirty="0" smtClean="0">
                <a:latin typeface="Cambria" panose="02040503050406030204" pitchFamily="18" charset="0"/>
                <a:ea typeface="Cambria" panose="02040503050406030204" pitchFamily="18" charset="0"/>
              </a:rPr>
              <a:t>Plan a basic procedure for using the following material in class, using the steps presented above:</a:t>
            </a:r>
            <a:endParaRPr lang="ro-RO"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8040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2682" y="277906"/>
            <a:ext cx="7386918" cy="6340197"/>
          </a:xfrm>
          <a:prstGeom prst="rect">
            <a:avLst/>
          </a:prstGeom>
          <a:noFill/>
          <a:ln>
            <a:solidFill>
              <a:srgbClr val="C00000"/>
            </a:solidFill>
          </a:ln>
        </p:spPr>
        <p:txBody>
          <a:bodyPr wrap="square" rtlCol="0">
            <a:spAutoFit/>
          </a:bodyPr>
          <a:lstStyle/>
          <a:p>
            <a:r>
              <a:rPr lang="en-US" sz="2800" b="1" dirty="0">
                <a:latin typeface="Cambria" panose="02040503050406030204" pitchFamily="18" charset="0"/>
              </a:rPr>
              <a:t>Analyzing a textbook activity</a:t>
            </a:r>
          </a:p>
          <a:p>
            <a:endParaRPr lang="en-US" b="1" dirty="0" smtClean="0">
              <a:latin typeface="Cambria" panose="02040503050406030204" pitchFamily="18" charset="0"/>
              <a:ea typeface="Cambria" panose="02040503050406030204" pitchFamily="18" charset="0"/>
            </a:endParaRPr>
          </a:p>
          <a:p>
            <a:pPr marL="342900" indent="-342900">
              <a:buFont typeface="+mj-lt"/>
              <a:buAutoNum type="arabicPeriod"/>
            </a:pPr>
            <a:r>
              <a:rPr lang="en-US" b="1" dirty="0" smtClean="0">
                <a:solidFill>
                  <a:srgbClr val="C00000"/>
                </a:solidFill>
                <a:latin typeface="Cambria" panose="02040503050406030204" pitchFamily="18" charset="0"/>
                <a:ea typeface="Cambria" panose="02040503050406030204" pitchFamily="18" charset="0"/>
              </a:rPr>
              <a:t>Analysis of language </a:t>
            </a:r>
            <a:r>
              <a:rPr lang="en-US" b="1" dirty="0">
                <a:solidFill>
                  <a:srgbClr val="C00000"/>
                </a:solidFill>
                <a:latin typeface="Cambria" panose="02040503050406030204" pitchFamily="18" charset="0"/>
                <a:ea typeface="Cambria" panose="02040503050406030204" pitchFamily="18" charset="0"/>
              </a:rPr>
              <a:t>content</a:t>
            </a:r>
          </a:p>
          <a:p>
            <a:pPr marL="742950" lvl="1" indent="-285750">
              <a:buFont typeface="Wingdings" panose="05000000000000000000" pitchFamily="2" charset="2"/>
              <a:buChar char="Ø"/>
            </a:pPr>
            <a:r>
              <a:rPr lang="en-US" dirty="0" smtClean="0">
                <a:latin typeface="Cambria" panose="02040503050406030204" pitchFamily="18" charset="0"/>
                <a:ea typeface="Cambria" panose="02040503050406030204" pitchFamily="18" charset="0"/>
              </a:rPr>
              <a:t>What </a:t>
            </a:r>
            <a:r>
              <a:rPr lang="en-US" dirty="0">
                <a:latin typeface="Cambria" panose="02040503050406030204" pitchFamily="18" charset="0"/>
                <a:ea typeface="Cambria" panose="02040503050406030204" pitchFamily="18" charset="0"/>
              </a:rPr>
              <a:t>language systems and skills will the students probably be </a:t>
            </a:r>
            <a:r>
              <a:rPr lang="en-US" dirty="0" err="1">
                <a:latin typeface="Cambria" panose="02040503050406030204" pitchFamily="18" charset="0"/>
                <a:ea typeface="Cambria" panose="02040503050406030204" pitchFamily="18" charset="0"/>
              </a:rPr>
              <a:t>practising</a:t>
            </a:r>
            <a:r>
              <a:rPr lang="en-US" dirty="0">
                <a:latin typeface="Cambria" panose="02040503050406030204" pitchFamily="18" charset="0"/>
                <a:ea typeface="Cambria" panose="02040503050406030204" pitchFamily="18" charset="0"/>
              </a:rPr>
              <a:t> when they do this activity?</a:t>
            </a:r>
          </a:p>
          <a:p>
            <a:pPr marL="342900" indent="-342900">
              <a:buFont typeface="+mj-lt"/>
              <a:buAutoNum type="arabicPeriod"/>
            </a:pPr>
            <a:r>
              <a:rPr lang="en-US" b="1" dirty="0" smtClean="0">
                <a:solidFill>
                  <a:srgbClr val="C00000"/>
                </a:solidFill>
                <a:latin typeface="Cambria" panose="02040503050406030204" pitchFamily="18" charset="0"/>
                <a:ea typeface="Cambria" panose="02040503050406030204" pitchFamily="18" charset="0"/>
              </a:rPr>
              <a:t>Analysis of other </a:t>
            </a:r>
            <a:r>
              <a:rPr lang="en-US" b="1" dirty="0">
                <a:solidFill>
                  <a:srgbClr val="C00000"/>
                </a:solidFill>
                <a:latin typeface="Cambria" panose="02040503050406030204" pitchFamily="18" charset="0"/>
                <a:ea typeface="Cambria" panose="02040503050406030204" pitchFamily="18" charset="0"/>
              </a:rPr>
              <a:t>content</a:t>
            </a:r>
          </a:p>
          <a:p>
            <a:pPr marL="742950" lvl="1" indent="-285750">
              <a:buFont typeface="Wingdings" panose="05000000000000000000" pitchFamily="2" charset="2"/>
              <a:buChar char="Ø"/>
            </a:pPr>
            <a:r>
              <a:rPr lang="en-US" dirty="0" smtClean="0">
                <a:latin typeface="Cambria" panose="02040503050406030204" pitchFamily="18" charset="0"/>
                <a:ea typeface="Cambria" panose="02040503050406030204" pitchFamily="18" charset="0"/>
              </a:rPr>
              <a:t>What </a:t>
            </a:r>
            <a:r>
              <a:rPr lang="en-US" dirty="0">
                <a:latin typeface="Cambria" panose="02040503050406030204" pitchFamily="18" charset="0"/>
                <a:ea typeface="Cambria" panose="02040503050406030204" pitchFamily="18" charset="0"/>
              </a:rPr>
              <a:t>other purposes (apart from getting students to </a:t>
            </a:r>
            <a:r>
              <a:rPr lang="en-US" dirty="0" err="1">
                <a:latin typeface="Cambria" panose="02040503050406030204" pitchFamily="18" charset="0"/>
                <a:ea typeface="Cambria" panose="02040503050406030204" pitchFamily="18" charset="0"/>
              </a:rPr>
              <a:t>practise</a:t>
            </a:r>
            <a:r>
              <a:rPr lang="en-US" dirty="0">
                <a:latin typeface="Cambria" panose="02040503050406030204" pitchFamily="18" charset="0"/>
                <a:ea typeface="Cambria" panose="02040503050406030204" pitchFamily="18" charset="0"/>
              </a:rPr>
              <a:t> language) might this activity serve?</a:t>
            </a:r>
          </a:p>
          <a:p>
            <a:pPr marL="342900" indent="-342900">
              <a:buFont typeface="+mj-lt"/>
              <a:buAutoNum type="arabicPeriod"/>
            </a:pPr>
            <a:r>
              <a:rPr lang="en-US" b="1" dirty="0">
                <a:solidFill>
                  <a:srgbClr val="C00000"/>
                </a:solidFill>
                <a:latin typeface="Cambria" panose="02040503050406030204" pitchFamily="18" charset="0"/>
                <a:ea typeface="Cambria" panose="02040503050406030204" pitchFamily="18" charset="0"/>
              </a:rPr>
              <a:t>Preparation</a:t>
            </a:r>
          </a:p>
          <a:p>
            <a:pPr marL="742950" lvl="1" indent="-285750">
              <a:buFont typeface="Wingdings" panose="05000000000000000000" pitchFamily="2" charset="2"/>
              <a:buChar char="Ø"/>
            </a:pPr>
            <a:r>
              <a:rPr lang="en-US" dirty="0" smtClean="0">
                <a:latin typeface="Cambria" panose="02040503050406030204" pitchFamily="18" charset="0"/>
                <a:ea typeface="Cambria" panose="02040503050406030204" pitchFamily="18" charset="0"/>
              </a:rPr>
              <a:t>What </a:t>
            </a:r>
            <a:r>
              <a:rPr lang="en-US" dirty="0">
                <a:latin typeface="Cambria" panose="02040503050406030204" pitchFamily="18" charset="0"/>
                <a:ea typeface="Cambria" panose="02040503050406030204" pitchFamily="18" charset="0"/>
              </a:rPr>
              <a:t>preparation needs to be made? Are any special materials or visual aids needed?</a:t>
            </a:r>
          </a:p>
          <a:p>
            <a:pPr marL="342900" indent="-342900">
              <a:buFont typeface="+mj-lt"/>
              <a:buAutoNum type="arabicPeriod"/>
            </a:pPr>
            <a:r>
              <a:rPr lang="en-US" b="1" dirty="0">
                <a:solidFill>
                  <a:srgbClr val="C00000"/>
                </a:solidFill>
                <a:latin typeface="Cambria" panose="02040503050406030204" pitchFamily="18" charset="0"/>
                <a:ea typeface="Cambria" panose="02040503050406030204" pitchFamily="18" charset="0"/>
              </a:rPr>
              <a:t>Steps</a:t>
            </a:r>
          </a:p>
          <a:p>
            <a:pPr marL="742950" lvl="1" indent="-285750">
              <a:buFont typeface="Wingdings" panose="05000000000000000000" pitchFamily="2" charset="2"/>
              <a:buChar char="Ø"/>
            </a:pPr>
            <a:r>
              <a:rPr lang="en-US" dirty="0" smtClean="0">
                <a:latin typeface="Cambria" panose="02040503050406030204" pitchFamily="18" charset="0"/>
                <a:ea typeface="Cambria" panose="02040503050406030204" pitchFamily="18" charset="0"/>
              </a:rPr>
              <a:t>Notice the </a:t>
            </a:r>
            <a:r>
              <a:rPr lang="en-US" dirty="0">
                <a:latin typeface="Cambria" panose="02040503050406030204" pitchFamily="18" charset="0"/>
                <a:ea typeface="Cambria" panose="02040503050406030204" pitchFamily="18" charset="0"/>
              </a:rPr>
              <a:t>separate steps bundled within the single printed instruction. What are the steps in this task?</a:t>
            </a:r>
          </a:p>
          <a:p>
            <a:pPr marL="342900" indent="-342900">
              <a:buFont typeface="+mj-lt"/>
              <a:buAutoNum type="arabicPeriod"/>
            </a:pPr>
            <a:r>
              <a:rPr lang="en-US" b="1" dirty="0">
                <a:solidFill>
                  <a:srgbClr val="C00000"/>
                </a:solidFill>
                <a:latin typeface="Cambria" panose="02040503050406030204" pitchFamily="18" charset="0"/>
                <a:ea typeface="Cambria" panose="02040503050406030204" pitchFamily="18" charset="0"/>
              </a:rPr>
              <a:t>Instructions</a:t>
            </a:r>
          </a:p>
          <a:p>
            <a:pPr marL="742950" lvl="1" indent="-285750">
              <a:buFont typeface="Wingdings" panose="05000000000000000000" pitchFamily="2" charset="2"/>
              <a:buChar char="Ø"/>
            </a:pPr>
            <a:r>
              <a:rPr lang="en-US" dirty="0" smtClean="0">
                <a:latin typeface="Cambria" panose="02040503050406030204" pitchFamily="18" charset="0"/>
                <a:ea typeface="Cambria" panose="02040503050406030204" pitchFamily="18" charset="0"/>
              </a:rPr>
              <a:t>You </a:t>
            </a:r>
            <a:r>
              <a:rPr lang="en-US" dirty="0">
                <a:latin typeface="Cambria" panose="02040503050406030204" pitchFamily="18" charset="0"/>
                <a:ea typeface="Cambria" panose="02040503050406030204" pitchFamily="18" charset="0"/>
              </a:rPr>
              <a:t>could simply tell the class to read the </a:t>
            </a:r>
            <a:r>
              <a:rPr lang="en-US" dirty="0" err="1">
                <a:latin typeface="Cambria" panose="02040503050406030204" pitchFamily="18" charset="0"/>
                <a:ea typeface="Cambria" panose="02040503050406030204" pitchFamily="18" charset="0"/>
              </a:rPr>
              <a:t>coursebook</a:t>
            </a:r>
            <a:r>
              <a:rPr lang="en-US" dirty="0">
                <a:latin typeface="Cambria" panose="02040503050406030204" pitchFamily="18" charset="0"/>
                <a:ea typeface="Cambria" panose="02040503050406030204" pitchFamily="18" charset="0"/>
              </a:rPr>
              <a:t> instructions and do the activity, without further guidance. But if you wanted to give instructions orally, what are some important considerations</a:t>
            </a:r>
            <a:r>
              <a:rPr lang="en-US" dirty="0" smtClean="0">
                <a:latin typeface="Cambria" panose="02040503050406030204" pitchFamily="18" charset="0"/>
                <a:ea typeface="Cambria" panose="02040503050406030204" pitchFamily="18" charset="0"/>
              </a:rPr>
              <a:t>?</a:t>
            </a:r>
          </a:p>
          <a:p>
            <a:pPr marL="742950" lvl="1"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Separating activities and </a:t>
            </a:r>
            <a:r>
              <a:rPr lang="en-US" dirty="0" smtClean="0">
                <a:latin typeface="Cambria" panose="02040503050406030204" pitchFamily="18" charset="0"/>
                <a:ea typeface="Cambria" panose="02040503050406030204" pitchFamily="18" charset="0"/>
              </a:rPr>
              <a:t>instructions into separate steps is an important technique. </a:t>
            </a:r>
            <a:endParaRPr lang="en-US" dirty="0">
              <a:latin typeface="Cambria" panose="02040503050406030204" pitchFamily="18" charset="0"/>
              <a:ea typeface="Cambria" panose="02040503050406030204" pitchFamily="18" charset="0"/>
            </a:endParaRPr>
          </a:p>
          <a:p>
            <a:pPr marL="342900" indent="-342900">
              <a:buFont typeface="+mj-lt"/>
              <a:buAutoNum type="arabicPeriod"/>
            </a:pPr>
            <a:r>
              <a:rPr lang="en-US" b="1" dirty="0" err="1">
                <a:solidFill>
                  <a:srgbClr val="C00000"/>
                </a:solidFill>
                <a:latin typeface="Cambria" panose="02040503050406030204" pitchFamily="18" charset="0"/>
                <a:ea typeface="Cambria" panose="02040503050406030204" pitchFamily="18" charset="0"/>
              </a:rPr>
              <a:t>Organisation</a:t>
            </a:r>
            <a:endParaRPr lang="en-US" b="1" dirty="0">
              <a:solidFill>
                <a:srgbClr val="C00000"/>
              </a:solidFill>
              <a:latin typeface="Cambria" panose="02040503050406030204" pitchFamily="18" charset="0"/>
              <a:ea typeface="Cambria" panose="02040503050406030204" pitchFamily="18" charset="0"/>
            </a:endParaRPr>
          </a:p>
          <a:p>
            <a:pPr marL="742950" lvl="1" indent="-285750">
              <a:buFont typeface="Wingdings" panose="05000000000000000000" pitchFamily="2" charset="2"/>
              <a:buChar char="Ø"/>
            </a:pPr>
            <a:r>
              <a:rPr lang="en-US" dirty="0" smtClean="0">
                <a:latin typeface="Cambria" panose="02040503050406030204" pitchFamily="18" charset="0"/>
                <a:ea typeface="Cambria" panose="02040503050406030204" pitchFamily="18" charset="0"/>
              </a:rPr>
              <a:t>What </a:t>
            </a:r>
            <a:r>
              <a:rPr lang="en-US" dirty="0" err="1">
                <a:latin typeface="Cambria" panose="02040503050406030204" pitchFamily="18" charset="0"/>
                <a:ea typeface="Cambria" panose="02040503050406030204" pitchFamily="18" charset="0"/>
              </a:rPr>
              <a:t>organisational</a:t>
            </a:r>
            <a:r>
              <a:rPr lang="en-US" dirty="0">
                <a:latin typeface="Cambria" panose="02040503050406030204" pitchFamily="18" charset="0"/>
                <a:ea typeface="Cambria" panose="02040503050406030204" pitchFamily="18" charset="0"/>
              </a:rPr>
              <a:t> arrangements could you use </a:t>
            </a:r>
            <a:r>
              <a:rPr lang="en-US" dirty="0" smtClean="0">
                <a:latin typeface="Cambria" panose="02040503050406030204" pitchFamily="18" charset="0"/>
                <a:ea typeface="Cambria" panose="02040503050406030204" pitchFamily="18" charset="0"/>
              </a:rPr>
              <a:t>in class?</a:t>
            </a:r>
            <a:endParaRPr lang="ro-RO"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05977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00" r="6129"/>
          <a:stretch/>
        </p:blipFill>
        <p:spPr>
          <a:xfrm>
            <a:off x="188259" y="502024"/>
            <a:ext cx="8292353" cy="5056093"/>
          </a:xfrm>
          <a:prstGeom prst="rect">
            <a:avLst/>
          </a:prstGeom>
        </p:spPr>
      </p:pic>
    </p:spTree>
    <p:extLst>
      <p:ext uri="{BB962C8B-B14F-4D97-AF65-F5344CB8AC3E}">
        <p14:creationId xmlns:p14="http://schemas.microsoft.com/office/powerpoint/2010/main" val="3181147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060" y="354181"/>
            <a:ext cx="6898554" cy="569184"/>
          </a:xfrm>
        </p:spPr>
        <p:txBody>
          <a:bodyPr>
            <a:normAutofit fontScale="90000"/>
          </a:bodyPr>
          <a:lstStyle/>
          <a:p>
            <a:r>
              <a:rPr lang="ro-RO" b="1" dirty="0" smtClean="0">
                <a:latin typeface="Cambria" panose="02040503050406030204" pitchFamily="18" charset="0"/>
                <a:ea typeface="Cambria" panose="02040503050406030204" pitchFamily="18" charset="0"/>
              </a:rPr>
              <a:t>Classroom managment</a:t>
            </a:r>
            <a:endParaRPr lang="ro-RO"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923364" y="995083"/>
            <a:ext cx="7230249" cy="5190564"/>
          </a:xfrm>
        </p:spPr>
        <p:txBody>
          <a:bodyPr>
            <a:normAutofit/>
          </a:bodyPr>
          <a:lstStyle/>
          <a:p>
            <a:pPr marL="0" indent="0">
              <a:buNone/>
            </a:pPr>
            <a:r>
              <a:rPr lang="en-US" sz="2000" b="1" dirty="0">
                <a:solidFill>
                  <a:schemeClr val="tx1"/>
                </a:solidFill>
                <a:latin typeface="Cambria" panose="02040503050406030204" pitchFamily="18" charset="0"/>
                <a:ea typeface="Cambria" panose="02040503050406030204" pitchFamily="18" charset="0"/>
              </a:rPr>
              <a:t>Classroom management </a:t>
            </a:r>
            <a:r>
              <a:rPr lang="en-US" sz="2000" dirty="0">
                <a:solidFill>
                  <a:schemeClr val="tx1"/>
                </a:solidFill>
                <a:latin typeface="Cambria" panose="02040503050406030204" pitchFamily="18" charset="0"/>
                <a:ea typeface="Cambria" panose="02040503050406030204" pitchFamily="18" charset="0"/>
              </a:rPr>
              <a:t>refers to the </a:t>
            </a:r>
            <a:r>
              <a:rPr lang="en-US" sz="2000" b="1" dirty="0">
                <a:solidFill>
                  <a:schemeClr val="tx1"/>
                </a:solidFill>
                <a:latin typeface="Cambria" panose="02040503050406030204" pitchFamily="18" charset="0"/>
                <a:ea typeface="Cambria" panose="02040503050406030204" pitchFamily="18" charset="0"/>
              </a:rPr>
              <a:t>strategies</a:t>
            </a:r>
            <a:r>
              <a:rPr lang="en-US" sz="2000" dirty="0">
                <a:solidFill>
                  <a:schemeClr val="tx1"/>
                </a:solidFill>
                <a:latin typeface="Cambria" panose="02040503050406030204" pitchFamily="18" charset="0"/>
                <a:ea typeface="Cambria" panose="02040503050406030204" pitchFamily="18" charset="0"/>
              </a:rPr>
              <a:t>, </a:t>
            </a:r>
            <a:r>
              <a:rPr lang="en-US" sz="2000" b="1" dirty="0">
                <a:solidFill>
                  <a:schemeClr val="tx1"/>
                </a:solidFill>
                <a:latin typeface="Cambria" panose="02040503050406030204" pitchFamily="18" charset="0"/>
                <a:ea typeface="Cambria" panose="02040503050406030204" pitchFamily="18" charset="0"/>
              </a:rPr>
              <a:t>techniques</a:t>
            </a:r>
            <a:r>
              <a:rPr lang="en-US" sz="2000" dirty="0">
                <a:solidFill>
                  <a:schemeClr val="tx1"/>
                </a:solidFill>
                <a:latin typeface="Cambria" panose="02040503050406030204" pitchFamily="18" charset="0"/>
                <a:ea typeface="Cambria" panose="02040503050406030204" pitchFamily="18" charset="0"/>
              </a:rPr>
              <a:t>, and </a:t>
            </a:r>
            <a:r>
              <a:rPr lang="en-US" sz="2000" b="1" dirty="0">
                <a:solidFill>
                  <a:schemeClr val="tx1"/>
                </a:solidFill>
                <a:latin typeface="Cambria" panose="02040503050406030204" pitchFamily="18" charset="0"/>
                <a:ea typeface="Cambria" panose="02040503050406030204" pitchFamily="18" charset="0"/>
              </a:rPr>
              <a:t>skills</a:t>
            </a:r>
            <a:r>
              <a:rPr lang="en-US" sz="2000" dirty="0">
                <a:solidFill>
                  <a:schemeClr val="tx1"/>
                </a:solidFill>
                <a:latin typeface="Cambria" panose="02040503050406030204" pitchFamily="18" charset="0"/>
                <a:ea typeface="Cambria" panose="02040503050406030204" pitchFamily="18" charset="0"/>
              </a:rPr>
              <a:t> that teachers use to </a:t>
            </a:r>
            <a:r>
              <a:rPr lang="en-US" sz="2000" b="1" dirty="0">
                <a:solidFill>
                  <a:schemeClr val="tx1"/>
                </a:solidFill>
                <a:latin typeface="Cambria" panose="02040503050406030204" pitchFamily="18" charset="0"/>
                <a:ea typeface="Cambria" panose="02040503050406030204" pitchFamily="18" charset="0"/>
              </a:rPr>
              <a:t>create</a:t>
            </a:r>
            <a:r>
              <a:rPr lang="en-US" sz="2000" dirty="0">
                <a:solidFill>
                  <a:schemeClr val="tx1"/>
                </a:solidFill>
                <a:latin typeface="Cambria" panose="02040503050406030204" pitchFamily="18" charset="0"/>
                <a:ea typeface="Cambria" panose="02040503050406030204" pitchFamily="18" charset="0"/>
              </a:rPr>
              <a:t> and </a:t>
            </a:r>
            <a:r>
              <a:rPr lang="en-US" sz="2000" b="1" dirty="0">
                <a:solidFill>
                  <a:schemeClr val="tx1"/>
                </a:solidFill>
                <a:latin typeface="Cambria" panose="02040503050406030204" pitchFamily="18" charset="0"/>
                <a:ea typeface="Cambria" panose="02040503050406030204" pitchFamily="18" charset="0"/>
              </a:rPr>
              <a:t>maintain</a:t>
            </a:r>
            <a:r>
              <a:rPr lang="en-US" sz="2000" dirty="0">
                <a:solidFill>
                  <a:schemeClr val="tx1"/>
                </a:solidFill>
                <a:latin typeface="Cambria" panose="02040503050406030204" pitchFamily="18" charset="0"/>
                <a:ea typeface="Cambria" panose="02040503050406030204" pitchFamily="18" charset="0"/>
              </a:rPr>
              <a:t> an </a:t>
            </a:r>
            <a:r>
              <a:rPr lang="en-US" sz="2000" b="1" dirty="0">
                <a:solidFill>
                  <a:schemeClr val="tx1"/>
                </a:solidFill>
                <a:latin typeface="Cambria" panose="02040503050406030204" pitchFamily="18" charset="0"/>
                <a:ea typeface="Cambria" panose="02040503050406030204" pitchFamily="18" charset="0"/>
              </a:rPr>
              <a:t>environment</a:t>
            </a:r>
            <a:r>
              <a:rPr lang="en-US" sz="2000" dirty="0">
                <a:solidFill>
                  <a:schemeClr val="tx1"/>
                </a:solidFill>
                <a:latin typeface="Cambria" panose="02040503050406030204" pitchFamily="18" charset="0"/>
                <a:ea typeface="Cambria" panose="02040503050406030204" pitchFamily="18" charset="0"/>
              </a:rPr>
              <a:t> in which </a:t>
            </a:r>
            <a:r>
              <a:rPr lang="en-US" sz="2000" b="1" dirty="0">
                <a:solidFill>
                  <a:schemeClr val="tx1"/>
                </a:solidFill>
                <a:latin typeface="Cambria" panose="02040503050406030204" pitchFamily="18" charset="0"/>
                <a:ea typeface="Cambria" panose="02040503050406030204" pitchFamily="18" charset="0"/>
              </a:rPr>
              <a:t>learning</a:t>
            </a:r>
            <a:r>
              <a:rPr lang="en-US" sz="2000" dirty="0">
                <a:solidFill>
                  <a:schemeClr val="tx1"/>
                </a:solidFill>
                <a:latin typeface="Cambria" panose="02040503050406030204" pitchFamily="18" charset="0"/>
                <a:ea typeface="Cambria" panose="02040503050406030204" pitchFamily="18" charset="0"/>
              </a:rPr>
              <a:t> can occur </a:t>
            </a:r>
            <a:r>
              <a:rPr lang="en-US" sz="2000" b="1" dirty="0">
                <a:solidFill>
                  <a:schemeClr val="tx1"/>
                </a:solidFill>
                <a:latin typeface="Cambria" panose="02040503050406030204" pitchFamily="18" charset="0"/>
                <a:ea typeface="Cambria" panose="02040503050406030204" pitchFamily="18" charset="0"/>
              </a:rPr>
              <a:t>effectively</a:t>
            </a:r>
            <a:r>
              <a:rPr lang="en-US" sz="2000" dirty="0">
                <a:solidFill>
                  <a:schemeClr val="tx1"/>
                </a:solidFill>
                <a:latin typeface="Cambria" panose="02040503050406030204" pitchFamily="18" charset="0"/>
                <a:ea typeface="Cambria" panose="02040503050406030204" pitchFamily="18" charset="0"/>
              </a:rPr>
              <a:t>. </a:t>
            </a:r>
            <a:endParaRPr lang="ro-RO" sz="2000" dirty="0" smtClean="0">
              <a:solidFill>
                <a:schemeClr val="tx1"/>
              </a:solidFill>
              <a:latin typeface="Cambria" panose="02040503050406030204" pitchFamily="18" charset="0"/>
              <a:ea typeface="Cambria" panose="02040503050406030204" pitchFamily="18" charset="0"/>
            </a:endParaRPr>
          </a:p>
          <a:p>
            <a:pPr marL="0" indent="0">
              <a:buNone/>
            </a:pPr>
            <a:r>
              <a:rPr lang="en-US" sz="2000" dirty="0" smtClean="0">
                <a:solidFill>
                  <a:schemeClr val="tx1"/>
                </a:solidFill>
                <a:latin typeface="Cambria" panose="02040503050406030204" pitchFamily="18" charset="0"/>
                <a:ea typeface="Cambria" panose="02040503050406030204" pitchFamily="18" charset="0"/>
              </a:rPr>
              <a:t>It involves</a:t>
            </a:r>
            <a:r>
              <a:rPr lang="ro-RO" sz="2000" dirty="0" smtClean="0">
                <a:solidFill>
                  <a:schemeClr val="tx1"/>
                </a:solidFill>
                <a:latin typeface="Cambria" panose="02040503050406030204" pitchFamily="18" charset="0"/>
                <a:ea typeface="Cambria" panose="02040503050406030204" pitchFamily="18" charset="0"/>
              </a:rPr>
              <a:t>:</a:t>
            </a:r>
          </a:p>
          <a:p>
            <a:pPr marL="667918" lvl="1" indent="-285750">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organizing </a:t>
            </a:r>
            <a:r>
              <a:rPr lang="en-US" sz="2000" dirty="0">
                <a:solidFill>
                  <a:schemeClr val="tx1"/>
                </a:solidFill>
                <a:latin typeface="Cambria" panose="02040503050406030204" pitchFamily="18" charset="0"/>
                <a:ea typeface="Cambria" panose="02040503050406030204" pitchFamily="18" charset="0"/>
              </a:rPr>
              <a:t>the classroom</a:t>
            </a:r>
            <a:r>
              <a:rPr lang="en-US" sz="2000" dirty="0" smtClean="0">
                <a:solidFill>
                  <a:schemeClr val="tx1"/>
                </a:solidFill>
                <a:latin typeface="Cambria" panose="02040503050406030204" pitchFamily="18" charset="0"/>
                <a:ea typeface="Cambria" panose="02040503050406030204" pitchFamily="18" charset="0"/>
              </a:rPr>
              <a:t>,</a:t>
            </a:r>
          </a:p>
          <a:p>
            <a:pPr marL="667918" lvl="1" indent="-285750">
              <a:spcBef>
                <a:spcPts val="0"/>
              </a:spcBef>
              <a:buFont typeface="Arial" panose="020B0604020202020204" pitchFamily="34" charset="0"/>
              <a:buChar char="•"/>
            </a:pPr>
            <a:r>
              <a:rPr lang="en-US" sz="2000" dirty="0">
                <a:solidFill>
                  <a:schemeClr val="tx1"/>
                </a:solidFill>
                <a:latin typeface="Cambria" panose="02040503050406030204" pitchFamily="18" charset="0"/>
                <a:ea typeface="Cambria" panose="02040503050406030204" pitchFamily="18" charset="0"/>
              </a:rPr>
              <a:t>create and maintain an orderly learning environment such as planning and preparation of </a:t>
            </a:r>
            <a:r>
              <a:rPr lang="en-US" sz="2000" dirty="0" smtClean="0">
                <a:solidFill>
                  <a:schemeClr val="tx1"/>
                </a:solidFill>
                <a:latin typeface="Cambria" panose="02040503050406030204" pitchFamily="18" charset="0"/>
                <a:ea typeface="Cambria" panose="02040503050406030204" pitchFamily="18" charset="0"/>
              </a:rPr>
              <a:t>materials,</a:t>
            </a:r>
          </a:p>
          <a:p>
            <a:pPr marL="667918" lvl="1" indent="-285750">
              <a:spcBef>
                <a:spcPts val="0"/>
              </a:spcBef>
              <a:buFont typeface="Arial" panose="020B0604020202020204" pitchFamily="34" charset="0"/>
              <a:buChar char="•"/>
            </a:pPr>
            <a:r>
              <a:rPr lang="en-US" sz="2000" dirty="0">
                <a:solidFill>
                  <a:schemeClr val="tx1"/>
                </a:solidFill>
                <a:latin typeface="Cambria" panose="02040503050406030204" pitchFamily="18" charset="0"/>
                <a:ea typeface="Cambria" panose="02040503050406030204" pitchFamily="18" charset="0"/>
              </a:rPr>
              <a:t>e</a:t>
            </a:r>
            <a:r>
              <a:rPr lang="en-US" sz="2000" dirty="0" smtClean="0">
                <a:solidFill>
                  <a:schemeClr val="tx1"/>
                </a:solidFill>
                <a:latin typeface="Cambria" panose="02040503050406030204" pitchFamily="18" charset="0"/>
                <a:ea typeface="Cambria" panose="02040503050406030204" pitchFamily="18" charset="0"/>
              </a:rPr>
              <a:t>stablishing </a:t>
            </a:r>
            <a:r>
              <a:rPr lang="en-US" sz="2000" dirty="0">
                <a:solidFill>
                  <a:schemeClr val="tx1"/>
                </a:solidFill>
                <a:latin typeface="Cambria" panose="02040503050406030204" pitchFamily="18" charset="0"/>
                <a:ea typeface="Cambria" panose="02040503050406030204" pitchFamily="18" charset="0"/>
              </a:rPr>
              <a:t>rules and expectations</a:t>
            </a:r>
            <a:r>
              <a:rPr lang="en-US" sz="2000" dirty="0" smtClean="0">
                <a:solidFill>
                  <a:schemeClr val="tx1"/>
                </a:solidFill>
                <a:latin typeface="Cambria" panose="02040503050406030204" pitchFamily="18" charset="0"/>
                <a:ea typeface="Cambria" panose="02040503050406030204" pitchFamily="18" charset="0"/>
              </a:rPr>
              <a:t>,</a:t>
            </a:r>
            <a:endParaRPr lang="ro-RO" sz="2000" dirty="0" smtClean="0">
              <a:solidFill>
                <a:schemeClr val="tx1"/>
              </a:solidFill>
              <a:latin typeface="Cambria" panose="02040503050406030204" pitchFamily="18" charset="0"/>
              <a:ea typeface="Cambria" panose="02040503050406030204" pitchFamily="18" charset="0"/>
            </a:endParaRPr>
          </a:p>
          <a:p>
            <a:pPr marL="667918" lvl="1" indent="-285750">
              <a:spcBef>
                <a:spcPts val="0"/>
              </a:spcBef>
              <a:buFont typeface="Arial" panose="020B0604020202020204" pitchFamily="34" charset="0"/>
              <a:buChar char="•"/>
            </a:pPr>
            <a:r>
              <a:rPr lang="en-US" sz="2000" dirty="0">
                <a:solidFill>
                  <a:schemeClr val="tx1"/>
                </a:solidFill>
                <a:latin typeface="Cambria" panose="02040503050406030204" pitchFamily="18" charset="0"/>
                <a:ea typeface="Cambria" panose="02040503050406030204" pitchFamily="18" charset="0"/>
              </a:rPr>
              <a:t>addressing disruptive </a:t>
            </a:r>
            <a:r>
              <a:rPr lang="en-US" sz="2000" dirty="0" smtClean="0">
                <a:solidFill>
                  <a:schemeClr val="tx1"/>
                </a:solidFill>
                <a:latin typeface="Cambria" panose="02040503050406030204" pitchFamily="18" charset="0"/>
                <a:ea typeface="Cambria" panose="02040503050406030204" pitchFamily="18" charset="0"/>
              </a:rPr>
              <a:t>behavior</a:t>
            </a:r>
            <a:r>
              <a:rPr lang="ro-RO" sz="2000" dirty="0" smtClean="0">
                <a:solidFill>
                  <a:schemeClr val="tx1"/>
                </a:solidFill>
                <a:latin typeface="Cambria" panose="02040503050406030204" pitchFamily="18" charset="0"/>
                <a:ea typeface="Cambria" panose="02040503050406030204" pitchFamily="18" charset="0"/>
              </a:rPr>
              <a:t>, </a:t>
            </a:r>
            <a:r>
              <a:rPr lang="en-US" sz="2000" dirty="0">
                <a:solidFill>
                  <a:schemeClr val="tx1"/>
                </a:solidFill>
                <a:latin typeface="Cambria" panose="02040503050406030204" pitchFamily="18" charset="0"/>
                <a:ea typeface="Cambria" panose="02040503050406030204" pitchFamily="18" charset="0"/>
              </a:rPr>
              <a:t>fostering a positive classroom community, </a:t>
            </a:r>
            <a:endParaRPr lang="ro-RO" sz="2000" dirty="0" smtClean="0">
              <a:solidFill>
                <a:schemeClr val="tx1"/>
              </a:solidFill>
              <a:latin typeface="Cambria" panose="02040503050406030204" pitchFamily="18" charset="0"/>
              <a:ea typeface="Cambria" panose="02040503050406030204" pitchFamily="18" charset="0"/>
            </a:endParaRPr>
          </a:p>
          <a:p>
            <a:pPr marL="667918" lvl="1" indent="-285750">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maximizing </a:t>
            </a:r>
            <a:r>
              <a:rPr lang="en-US" sz="2000" dirty="0">
                <a:solidFill>
                  <a:schemeClr val="tx1"/>
                </a:solidFill>
                <a:latin typeface="Cambria" panose="02040503050406030204" pitchFamily="18" charset="0"/>
                <a:ea typeface="Cambria" panose="02040503050406030204" pitchFamily="18" charset="0"/>
              </a:rPr>
              <a:t>instructional </a:t>
            </a:r>
            <a:r>
              <a:rPr lang="en-US" sz="2000" dirty="0" smtClean="0">
                <a:solidFill>
                  <a:schemeClr val="tx1"/>
                </a:solidFill>
                <a:latin typeface="Cambria" panose="02040503050406030204" pitchFamily="18" charset="0"/>
                <a:ea typeface="Cambria" panose="02040503050406030204" pitchFamily="18" charset="0"/>
              </a:rPr>
              <a:t>time</a:t>
            </a:r>
            <a:r>
              <a:rPr lang="ro-RO" sz="2000" dirty="0" smtClean="0">
                <a:solidFill>
                  <a:schemeClr val="tx1"/>
                </a:solidFill>
                <a:latin typeface="Cambria" panose="02040503050406030204" pitchFamily="18" charset="0"/>
                <a:ea typeface="Cambria" panose="02040503050406030204" pitchFamily="18" charset="0"/>
              </a:rPr>
              <a:t>,</a:t>
            </a:r>
          </a:p>
          <a:p>
            <a:pPr marL="667918" lvl="1" indent="-285750">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implementing </a:t>
            </a:r>
            <a:r>
              <a:rPr lang="en-US" sz="2000" dirty="0">
                <a:solidFill>
                  <a:schemeClr val="tx1"/>
                </a:solidFill>
                <a:latin typeface="Cambria" panose="02040503050406030204" pitchFamily="18" charset="0"/>
                <a:ea typeface="Cambria" panose="02040503050406030204" pitchFamily="18" charset="0"/>
              </a:rPr>
              <a:t>strategies to promote positive student behavior and engagement</a:t>
            </a:r>
            <a:r>
              <a:rPr lang="en-US" sz="2000" dirty="0" smtClean="0">
                <a:solidFill>
                  <a:schemeClr val="tx1"/>
                </a:solidFill>
                <a:latin typeface="Cambria" panose="02040503050406030204" pitchFamily="18" charset="0"/>
                <a:ea typeface="Cambria" panose="02040503050406030204" pitchFamily="18" charset="0"/>
              </a:rPr>
              <a:t>.</a:t>
            </a:r>
            <a:endParaRPr lang="ro-RO" sz="2000" dirty="0">
              <a:solidFill>
                <a:schemeClr val="tx1"/>
              </a:solidFill>
              <a:latin typeface="Cambria" panose="02040503050406030204" pitchFamily="18" charset="0"/>
              <a:ea typeface="Cambria" panose="02040503050406030204" pitchFamily="18" charset="0"/>
            </a:endParaRPr>
          </a:p>
          <a:p>
            <a:pPr marL="0" indent="0">
              <a:spcBef>
                <a:spcPts val="0"/>
              </a:spcBef>
              <a:buNone/>
            </a:pPr>
            <a:r>
              <a:rPr lang="en-US" sz="2000" dirty="0" smtClean="0">
                <a:solidFill>
                  <a:schemeClr val="tx1"/>
                </a:solidFill>
                <a:latin typeface="Cambria" panose="02040503050406030204" pitchFamily="18" charset="0"/>
                <a:ea typeface="Cambria" panose="02040503050406030204" pitchFamily="18" charset="0"/>
              </a:rPr>
              <a:t> </a:t>
            </a:r>
            <a:r>
              <a:rPr lang="en-US" sz="2000" dirty="0">
                <a:solidFill>
                  <a:schemeClr val="tx1"/>
                </a:solidFill>
                <a:latin typeface="Cambria" panose="02040503050406030204" pitchFamily="18" charset="0"/>
                <a:ea typeface="Cambria" panose="02040503050406030204" pitchFamily="18" charset="0"/>
              </a:rPr>
              <a:t>Effective classroom management aims to create a </a:t>
            </a:r>
            <a:r>
              <a:rPr lang="en-US" sz="2000" b="1" dirty="0">
                <a:solidFill>
                  <a:schemeClr val="tx1"/>
                </a:solidFill>
                <a:latin typeface="Cambria" panose="02040503050406030204" pitchFamily="18" charset="0"/>
                <a:ea typeface="Cambria" panose="02040503050406030204" pitchFamily="18" charset="0"/>
              </a:rPr>
              <a:t>conducive learning atmosphere</a:t>
            </a:r>
            <a:r>
              <a:rPr lang="en-US" sz="2000" dirty="0">
                <a:solidFill>
                  <a:schemeClr val="tx1"/>
                </a:solidFill>
                <a:latin typeface="Cambria" panose="02040503050406030204" pitchFamily="18" charset="0"/>
                <a:ea typeface="Cambria" panose="02040503050406030204" pitchFamily="18" charset="0"/>
              </a:rPr>
              <a:t> where students feel safe, respected, and motivated to participate actively in the learning process</a:t>
            </a:r>
            <a:r>
              <a:rPr lang="en-US" sz="2000" dirty="0" smtClean="0">
                <a:solidFill>
                  <a:schemeClr val="tx1"/>
                </a:solidFill>
                <a:latin typeface="Cambria" panose="02040503050406030204" pitchFamily="18" charset="0"/>
                <a:ea typeface="Cambria" panose="02040503050406030204" pitchFamily="18" charset="0"/>
              </a:rPr>
              <a:t>.</a:t>
            </a:r>
            <a:endParaRPr lang="ro-RO" sz="20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4718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306" y="510992"/>
            <a:ext cx="7333130" cy="681318"/>
          </a:xfrm>
        </p:spPr>
        <p:txBody>
          <a:bodyPr>
            <a:normAutofit/>
          </a:bodyPr>
          <a:lstStyle/>
          <a:p>
            <a:r>
              <a:rPr lang="en-US" sz="2400" b="1" dirty="0">
                <a:latin typeface="Cambria" panose="02040503050406030204" pitchFamily="18" charset="0"/>
                <a:ea typeface="Cambria" panose="02040503050406030204" pitchFamily="18" charset="0"/>
              </a:rPr>
              <a:t>Common classroom management areas include:</a:t>
            </a:r>
            <a:endParaRPr lang="ro-RO" sz="2400"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1255058" y="1147479"/>
            <a:ext cx="7073153" cy="5074024"/>
          </a:xfrm>
        </p:spPr>
        <p:txBody>
          <a:bodyPr>
            <a:normAutofit fontScale="92500" lnSpcReduction="10000"/>
          </a:bodyPr>
          <a:lstStyle/>
          <a:p>
            <a:pPr marL="0" indent="0">
              <a:spcBef>
                <a:spcPts val="0"/>
              </a:spcBef>
              <a:buNone/>
            </a:pPr>
            <a:r>
              <a:rPr lang="en-US" sz="2000" b="1" dirty="0" smtClean="0">
                <a:solidFill>
                  <a:schemeClr val="tx1"/>
                </a:solidFill>
                <a:latin typeface="Cambria" panose="02040503050406030204" pitchFamily="18" charset="0"/>
                <a:ea typeface="Cambria" panose="02040503050406030204" pitchFamily="18" charset="0"/>
              </a:rPr>
              <a:t>Activities</a:t>
            </a:r>
          </a:p>
          <a:p>
            <a:pPr marL="667918" lvl="1" indent="-285750">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Setting up activities</a:t>
            </a:r>
          </a:p>
          <a:p>
            <a:pPr marL="667918" lvl="1" indent="-285750">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Giving instructions</a:t>
            </a:r>
          </a:p>
          <a:p>
            <a:pPr marL="667918" lvl="1" indent="-285750">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Monitoring </a:t>
            </a:r>
            <a:r>
              <a:rPr lang="en-US" sz="2000" dirty="0">
                <a:solidFill>
                  <a:schemeClr val="tx1"/>
                </a:solidFill>
                <a:latin typeface="Cambria" panose="02040503050406030204" pitchFamily="18" charset="0"/>
                <a:ea typeface="Cambria" panose="02040503050406030204" pitchFamily="18" charset="0"/>
              </a:rPr>
              <a:t>activities</a:t>
            </a:r>
          </a:p>
          <a:p>
            <a:pPr marL="667918" lvl="1" indent="-285750">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Timing </a:t>
            </a:r>
            <a:r>
              <a:rPr lang="en-US" sz="2000" dirty="0">
                <a:solidFill>
                  <a:schemeClr val="tx1"/>
                </a:solidFill>
                <a:latin typeface="Cambria" panose="02040503050406030204" pitchFamily="18" charset="0"/>
                <a:ea typeface="Cambria" panose="02040503050406030204" pitchFamily="18" charset="0"/>
              </a:rPr>
              <a:t>activities (and the lesson as a whole)</a:t>
            </a:r>
          </a:p>
          <a:p>
            <a:pPr marL="667918" lvl="1" indent="-285750">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Bringing </a:t>
            </a:r>
            <a:r>
              <a:rPr lang="en-US" sz="2000" dirty="0">
                <a:solidFill>
                  <a:schemeClr val="tx1"/>
                </a:solidFill>
                <a:latin typeface="Cambria" panose="02040503050406030204" pitchFamily="18" charset="0"/>
                <a:ea typeface="Cambria" panose="02040503050406030204" pitchFamily="18" charset="0"/>
              </a:rPr>
              <a:t>activities to an </a:t>
            </a:r>
            <a:r>
              <a:rPr lang="en-US" sz="2000" dirty="0" smtClean="0">
                <a:solidFill>
                  <a:schemeClr val="tx1"/>
                </a:solidFill>
                <a:latin typeface="Cambria" panose="02040503050406030204" pitchFamily="18" charset="0"/>
                <a:ea typeface="Cambria" panose="02040503050406030204" pitchFamily="18" charset="0"/>
              </a:rPr>
              <a:t>end</a:t>
            </a:r>
          </a:p>
          <a:p>
            <a:pPr marL="382168" lvl="1" indent="0">
              <a:spcBef>
                <a:spcPts val="0"/>
              </a:spcBef>
              <a:buNone/>
            </a:pPr>
            <a:endParaRPr lang="en-US" sz="2000" dirty="0" smtClean="0">
              <a:solidFill>
                <a:schemeClr val="tx1"/>
              </a:solidFill>
              <a:latin typeface="Cambria" panose="02040503050406030204" pitchFamily="18" charset="0"/>
              <a:ea typeface="Cambria" panose="02040503050406030204" pitchFamily="18" charset="0"/>
            </a:endParaRPr>
          </a:p>
          <a:p>
            <a:pPr marL="0" indent="0">
              <a:spcBef>
                <a:spcPts val="0"/>
              </a:spcBef>
              <a:buNone/>
            </a:pPr>
            <a:r>
              <a:rPr lang="en-US" sz="2000" b="1" dirty="0" smtClean="0">
                <a:solidFill>
                  <a:schemeClr val="tx1"/>
                </a:solidFill>
                <a:latin typeface="Cambria" panose="02040503050406030204" pitchFamily="18" charset="0"/>
                <a:ea typeface="Cambria" panose="02040503050406030204" pitchFamily="18" charset="0"/>
              </a:rPr>
              <a:t>Grouping and seating</a:t>
            </a:r>
            <a:endParaRPr lang="en-US" sz="2000" b="1" dirty="0">
              <a:solidFill>
                <a:schemeClr val="tx1"/>
              </a:solidFill>
              <a:latin typeface="Cambria" panose="02040503050406030204" pitchFamily="18" charset="0"/>
              <a:ea typeface="Cambria" panose="02040503050406030204" pitchFamily="18" charset="0"/>
            </a:endParaRPr>
          </a:p>
          <a:p>
            <a:pPr marL="667918" lvl="1" indent="-285750">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Forming </a:t>
            </a:r>
            <a:r>
              <a:rPr lang="en-US" sz="2000" dirty="0">
                <a:solidFill>
                  <a:schemeClr val="tx1"/>
                </a:solidFill>
                <a:latin typeface="Cambria" panose="02040503050406030204" pitchFamily="18" charset="0"/>
                <a:ea typeface="Cambria" panose="02040503050406030204" pitchFamily="18" charset="0"/>
              </a:rPr>
              <a:t>groupings (singles, pairs, groups, mingle, plenary)</a:t>
            </a:r>
          </a:p>
          <a:p>
            <a:pPr marL="667918" lvl="1" indent="-285750">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Arranging </a:t>
            </a:r>
            <a:r>
              <a:rPr lang="en-US" sz="2000" dirty="0">
                <a:solidFill>
                  <a:schemeClr val="tx1"/>
                </a:solidFill>
                <a:latin typeface="Cambria" panose="02040503050406030204" pitchFamily="18" charset="0"/>
                <a:ea typeface="Cambria" panose="02040503050406030204" pitchFamily="18" charset="0"/>
              </a:rPr>
              <a:t>and rearranging </a:t>
            </a:r>
            <a:r>
              <a:rPr lang="en-US" sz="2000" dirty="0" smtClean="0">
                <a:solidFill>
                  <a:schemeClr val="tx1"/>
                </a:solidFill>
                <a:latin typeface="Cambria" panose="02040503050406030204" pitchFamily="18" charset="0"/>
                <a:ea typeface="Cambria" panose="02040503050406030204" pitchFamily="18" charset="0"/>
              </a:rPr>
              <a:t>seating</a:t>
            </a:r>
          </a:p>
          <a:p>
            <a:pPr marL="667918" lvl="1" indent="-285750">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Deciding where you will stand or seat</a:t>
            </a:r>
            <a:endParaRPr lang="en-US" sz="2000" dirty="0">
              <a:solidFill>
                <a:schemeClr val="tx1"/>
              </a:solidFill>
              <a:latin typeface="Cambria" panose="02040503050406030204" pitchFamily="18" charset="0"/>
              <a:ea typeface="Cambria" panose="02040503050406030204" pitchFamily="18" charset="0"/>
            </a:endParaRPr>
          </a:p>
          <a:p>
            <a:pPr marL="667918" lvl="1" indent="-285750">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Reforming </a:t>
            </a:r>
            <a:r>
              <a:rPr lang="en-US" sz="2000" dirty="0">
                <a:solidFill>
                  <a:schemeClr val="tx1"/>
                </a:solidFill>
                <a:latin typeface="Cambria" panose="02040503050406030204" pitchFamily="18" charset="0"/>
                <a:ea typeface="Cambria" panose="02040503050406030204" pitchFamily="18" charset="0"/>
              </a:rPr>
              <a:t>class as a whole group after </a:t>
            </a:r>
            <a:r>
              <a:rPr lang="en-US" sz="2000" dirty="0" smtClean="0">
                <a:solidFill>
                  <a:schemeClr val="tx1"/>
                </a:solidFill>
                <a:latin typeface="Cambria" panose="02040503050406030204" pitchFamily="18" charset="0"/>
                <a:ea typeface="Cambria" panose="02040503050406030204" pitchFamily="18" charset="0"/>
              </a:rPr>
              <a:t>activities</a:t>
            </a:r>
          </a:p>
          <a:p>
            <a:pPr marL="667918" lvl="1" indent="-285750">
              <a:spcBef>
                <a:spcPts val="0"/>
              </a:spcBef>
              <a:buFont typeface="Arial" panose="020B0604020202020204" pitchFamily="34" charset="0"/>
              <a:buChar char="•"/>
            </a:pPr>
            <a:endParaRPr lang="en-US" sz="2000" dirty="0">
              <a:solidFill>
                <a:schemeClr val="tx1"/>
              </a:solidFill>
              <a:latin typeface="Cambria" panose="02040503050406030204" pitchFamily="18" charset="0"/>
              <a:ea typeface="Cambria" panose="02040503050406030204" pitchFamily="18" charset="0"/>
            </a:endParaRPr>
          </a:p>
          <a:p>
            <a:pPr marL="0" indent="0">
              <a:spcBef>
                <a:spcPts val="0"/>
              </a:spcBef>
              <a:buNone/>
            </a:pPr>
            <a:r>
              <a:rPr lang="en-US" sz="2000" b="1" dirty="0" smtClean="0">
                <a:solidFill>
                  <a:schemeClr val="tx1"/>
                </a:solidFill>
                <a:latin typeface="Cambria" panose="02040503050406030204" pitchFamily="18" charset="0"/>
                <a:ea typeface="Cambria" panose="02040503050406030204" pitchFamily="18" charset="0"/>
              </a:rPr>
              <a:t>Authority</a:t>
            </a:r>
            <a:endParaRPr lang="ro-RO" sz="2000" b="1" dirty="0" smtClean="0">
              <a:solidFill>
                <a:schemeClr val="tx1"/>
              </a:solidFill>
              <a:latin typeface="Cambria" panose="02040503050406030204" pitchFamily="18" charset="0"/>
              <a:ea typeface="Cambria" panose="02040503050406030204" pitchFamily="18" charset="0"/>
            </a:endParaRPr>
          </a:p>
          <a:p>
            <a:pPr lvl="1">
              <a:spcBef>
                <a:spcPts val="0"/>
              </a:spcBef>
              <a:buFont typeface="Arial" panose="020B0604020202020204" pitchFamily="34" charset="0"/>
              <a:buChar char="•"/>
            </a:pPr>
            <a:r>
              <a:rPr lang="en-US" sz="2000" dirty="0">
                <a:solidFill>
                  <a:schemeClr val="tx1"/>
                </a:solidFill>
                <a:latin typeface="Cambria" panose="02040503050406030204" pitchFamily="18" charset="0"/>
                <a:ea typeface="Cambria" panose="02040503050406030204" pitchFamily="18" charset="0"/>
              </a:rPr>
              <a:t>Gathering and holding attention</a:t>
            </a:r>
          </a:p>
          <a:p>
            <a:pPr lvl="1">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Deciding </a:t>
            </a:r>
            <a:r>
              <a:rPr lang="en-US" sz="2000" dirty="0">
                <a:solidFill>
                  <a:schemeClr val="tx1"/>
                </a:solidFill>
                <a:latin typeface="Cambria" panose="02040503050406030204" pitchFamily="18" charset="0"/>
                <a:ea typeface="Cambria" panose="02040503050406030204" pitchFamily="18" charset="0"/>
              </a:rPr>
              <a:t>who does what (</a:t>
            </a:r>
            <a:r>
              <a:rPr lang="en-US" sz="2000" i="1" dirty="0" smtClean="0">
                <a:solidFill>
                  <a:schemeClr val="tx1"/>
                </a:solidFill>
                <a:latin typeface="Cambria" panose="02040503050406030204" pitchFamily="18" charset="0"/>
                <a:ea typeface="Cambria" panose="02040503050406030204" pitchFamily="18" charset="0"/>
              </a:rPr>
              <a:t>i.e.</a:t>
            </a:r>
            <a:r>
              <a:rPr lang="en-US" sz="2000" dirty="0" smtClean="0">
                <a:solidFill>
                  <a:schemeClr val="tx1"/>
                </a:solidFill>
                <a:latin typeface="Cambria" panose="02040503050406030204" pitchFamily="18" charset="0"/>
                <a:ea typeface="Cambria" panose="02040503050406030204" pitchFamily="18" charset="0"/>
              </a:rPr>
              <a:t> </a:t>
            </a:r>
            <a:r>
              <a:rPr lang="en-US" sz="2000" dirty="0">
                <a:solidFill>
                  <a:schemeClr val="tx1"/>
                </a:solidFill>
                <a:latin typeface="Cambria" panose="02040503050406030204" pitchFamily="18" charset="0"/>
                <a:ea typeface="Cambria" panose="02040503050406030204" pitchFamily="18" charset="0"/>
              </a:rPr>
              <a:t>answer a question, make a decision, </a:t>
            </a:r>
            <a:r>
              <a:rPr lang="en-US" sz="2000" dirty="0" err="1">
                <a:solidFill>
                  <a:schemeClr val="tx1"/>
                </a:solidFill>
                <a:latin typeface="Cambria" panose="02040503050406030204" pitchFamily="18" charset="0"/>
                <a:ea typeface="Cambria" panose="02040503050406030204" pitchFamily="18" charset="0"/>
              </a:rPr>
              <a:t>etc</a:t>
            </a:r>
            <a:r>
              <a:rPr lang="en-US" sz="2000" dirty="0">
                <a:solidFill>
                  <a:schemeClr val="tx1"/>
                </a:solidFill>
                <a:latin typeface="Cambria" panose="02040503050406030204" pitchFamily="18" charset="0"/>
                <a:ea typeface="Cambria" panose="02040503050406030204" pitchFamily="18" charset="0"/>
              </a:rPr>
              <a:t>) </a:t>
            </a:r>
          </a:p>
          <a:p>
            <a:pPr lvl="1">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Establishing </a:t>
            </a:r>
            <a:r>
              <a:rPr lang="en-US" sz="2000" dirty="0">
                <a:solidFill>
                  <a:schemeClr val="tx1"/>
                </a:solidFill>
                <a:latin typeface="Cambria" panose="02040503050406030204" pitchFamily="18" charset="0"/>
                <a:ea typeface="Cambria" panose="02040503050406030204" pitchFamily="18" charset="0"/>
              </a:rPr>
              <a:t>or relinquishing authority as appropriate</a:t>
            </a:r>
          </a:p>
          <a:p>
            <a:pPr lvl="1">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Getting </a:t>
            </a:r>
            <a:r>
              <a:rPr lang="en-US" sz="2000" dirty="0">
                <a:solidFill>
                  <a:schemeClr val="tx1"/>
                </a:solidFill>
                <a:latin typeface="Cambria" panose="02040503050406030204" pitchFamily="18" charset="0"/>
                <a:ea typeface="Cambria" panose="02040503050406030204" pitchFamily="18" charset="0"/>
              </a:rPr>
              <a:t>someone to do something</a:t>
            </a:r>
          </a:p>
          <a:p>
            <a:pPr marL="0" indent="0">
              <a:spcBef>
                <a:spcPts val="0"/>
              </a:spcBef>
              <a:buNone/>
            </a:pPr>
            <a:endParaRPr lang="en-US" sz="2000" b="1" dirty="0">
              <a:solidFill>
                <a:schemeClr val="tx1"/>
              </a:solidFill>
              <a:latin typeface="Cambria" panose="02040503050406030204" pitchFamily="18" charset="0"/>
              <a:ea typeface="Cambria" panose="02040503050406030204" pitchFamily="18" charset="0"/>
            </a:endParaRPr>
          </a:p>
          <a:p>
            <a:pPr marL="0" indent="0">
              <a:spcBef>
                <a:spcPts val="0"/>
              </a:spcBef>
              <a:buNone/>
            </a:pPr>
            <a:endParaRPr lang="en-US" b="1" dirty="0">
              <a:solidFill>
                <a:schemeClr val="tx1"/>
              </a:solidFill>
              <a:latin typeface="Cambria" panose="02040503050406030204" pitchFamily="18" charset="0"/>
              <a:ea typeface="Cambria" panose="02040503050406030204" pitchFamily="18" charset="0"/>
            </a:endParaRPr>
          </a:p>
          <a:p>
            <a:pPr marL="0" indent="0">
              <a:spcBef>
                <a:spcPts val="0"/>
              </a:spcBef>
              <a:buNone/>
            </a:pPr>
            <a:endParaRPr lang="ro-RO"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6358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306" y="466167"/>
            <a:ext cx="7333130" cy="681318"/>
          </a:xfrm>
        </p:spPr>
        <p:txBody>
          <a:bodyPr>
            <a:normAutofit/>
          </a:bodyPr>
          <a:lstStyle/>
          <a:p>
            <a:r>
              <a:rPr lang="en-US" sz="2400" b="1" dirty="0">
                <a:latin typeface="Cambria" panose="02040503050406030204" pitchFamily="18" charset="0"/>
                <a:ea typeface="Cambria" panose="02040503050406030204" pitchFamily="18" charset="0"/>
              </a:rPr>
              <a:t>Common classroom management areas include:</a:t>
            </a:r>
            <a:endParaRPr lang="ro-RO" sz="2400"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1075765" y="1147486"/>
            <a:ext cx="7449671" cy="5253314"/>
          </a:xfrm>
        </p:spPr>
        <p:txBody>
          <a:bodyPr>
            <a:normAutofit/>
          </a:bodyPr>
          <a:lstStyle/>
          <a:p>
            <a:pPr marL="0" indent="0">
              <a:spcBef>
                <a:spcPts val="0"/>
              </a:spcBef>
              <a:buNone/>
            </a:pPr>
            <a:r>
              <a:rPr lang="en-US" sz="1800" b="1" dirty="0" smtClean="0">
                <a:solidFill>
                  <a:schemeClr val="tx1"/>
                </a:solidFill>
                <a:latin typeface="Cambria" panose="02040503050406030204" pitchFamily="18" charset="0"/>
                <a:ea typeface="Cambria" panose="02040503050406030204" pitchFamily="18" charset="0"/>
              </a:rPr>
              <a:t>Critical </a:t>
            </a:r>
            <a:r>
              <a:rPr lang="en-US" sz="1800" b="1" dirty="0">
                <a:solidFill>
                  <a:schemeClr val="tx1"/>
                </a:solidFill>
                <a:latin typeface="Cambria" panose="02040503050406030204" pitchFamily="18" charset="0"/>
                <a:ea typeface="Cambria" panose="02040503050406030204" pitchFamily="18" charset="0"/>
              </a:rPr>
              <a:t>moments</a:t>
            </a:r>
          </a:p>
          <a:p>
            <a:pPr marL="667918" lvl="1" indent="-285750">
              <a:spcBef>
                <a:spcPts val="0"/>
              </a:spcBef>
              <a:buFont typeface="Arial" panose="020B0604020202020204" pitchFamily="34" charset="0"/>
              <a:buChar char="•"/>
            </a:pPr>
            <a:r>
              <a:rPr lang="en-US" sz="1800" dirty="0" smtClean="0">
                <a:solidFill>
                  <a:schemeClr val="tx1"/>
                </a:solidFill>
                <a:latin typeface="Cambria" panose="02040503050406030204" pitchFamily="18" charset="0"/>
                <a:ea typeface="Cambria" panose="02040503050406030204" pitchFamily="18" charset="0"/>
              </a:rPr>
              <a:t>Starting </a:t>
            </a:r>
            <a:r>
              <a:rPr lang="en-US" sz="1800" dirty="0">
                <a:solidFill>
                  <a:schemeClr val="tx1"/>
                </a:solidFill>
                <a:latin typeface="Cambria" panose="02040503050406030204" pitchFamily="18" charset="0"/>
                <a:ea typeface="Cambria" panose="02040503050406030204" pitchFamily="18" charset="0"/>
              </a:rPr>
              <a:t>the lesson</a:t>
            </a:r>
          </a:p>
          <a:p>
            <a:pPr marL="667918" lvl="1" indent="-285750">
              <a:spcBef>
                <a:spcPts val="0"/>
              </a:spcBef>
              <a:buFont typeface="Arial" panose="020B0604020202020204" pitchFamily="34" charset="0"/>
              <a:buChar char="•"/>
            </a:pPr>
            <a:r>
              <a:rPr lang="en-US" sz="1800" dirty="0" smtClean="0">
                <a:solidFill>
                  <a:schemeClr val="tx1"/>
                </a:solidFill>
                <a:latin typeface="Cambria" panose="02040503050406030204" pitchFamily="18" charset="0"/>
                <a:ea typeface="Cambria" panose="02040503050406030204" pitchFamily="18" charset="0"/>
              </a:rPr>
              <a:t>Dealing </a:t>
            </a:r>
            <a:r>
              <a:rPr lang="en-US" sz="1800" dirty="0">
                <a:solidFill>
                  <a:schemeClr val="tx1"/>
                </a:solidFill>
                <a:latin typeface="Cambria" panose="02040503050406030204" pitchFamily="18" charset="0"/>
                <a:ea typeface="Cambria" panose="02040503050406030204" pitchFamily="18" charset="0"/>
              </a:rPr>
              <a:t>with unexpected problems</a:t>
            </a:r>
          </a:p>
          <a:p>
            <a:pPr marL="667918" lvl="1" indent="-285750">
              <a:spcBef>
                <a:spcPts val="0"/>
              </a:spcBef>
              <a:buFont typeface="Arial" panose="020B0604020202020204" pitchFamily="34" charset="0"/>
              <a:buChar char="•"/>
            </a:pPr>
            <a:r>
              <a:rPr lang="en-US" sz="1800" dirty="0" smtClean="0">
                <a:solidFill>
                  <a:schemeClr val="tx1"/>
                </a:solidFill>
                <a:latin typeface="Cambria" panose="02040503050406030204" pitchFamily="18" charset="0"/>
                <a:ea typeface="Cambria" panose="02040503050406030204" pitchFamily="18" charset="0"/>
              </a:rPr>
              <a:t>Maintaining </a:t>
            </a:r>
            <a:r>
              <a:rPr lang="en-US" sz="1800" dirty="0">
                <a:solidFill>
                  <a:schemeClr val="tx1"/>
                </a:solidFill>
                <a:latin typeface="Cambria" panose="02040503050406030204" pitchFamily="18" charset="0"/>
                <a:ea typeface="Cambria" panose="02040503050406030204" pitchFamily="18" charset="0"/>
              </a:rPr>
              <a:t>appropriate discipline</a:t>
            </a:r>
          </a:p>
          <a:p>
            <a:pPr marL="667918" lvl="1" indent="-285750">
              <a:spcBef>
                <a:spcPts val="0"/>
              </a:spcBef>
              <a:buFont typeface="Arial" panose="020B0604020202020204" pitchFamily="34" charset="0"/>
              <a:buChar char="•"/>
            </a:pPr>
            <a:r>
              <a:rPr lang="en-US" sz="1800" dirty="0" smtClean="0">
                <a:solidFill>
                  <a:schemeClr val="tx1"/>
                </a:solidFill>
                <a:latin typeface="Cambria" panose="02040503050406030204" pitchFamily="18" charset="0"/>
                <a:ea typeface="Cambria" panose="02040503050406030204" pitchFamily="18" charset="0"/>
              </a:rPr>
              <a:t>Finishing </a:t>
            </a:r>
            <a:r>
              <a:rPr lang="en-US" sz="1800" dirty="0">
                <a:solidFill>
                  <a:schemeClr val="tx1"/>
                </a:solidFill>
                <a:latin typeface="Cambria" panose="02040503050406030204" pitchFamily="18" charset="0"/>
                <a:ea typeface="Cambria" panose="02040503050406030204" pitchFamily="18" charset="0"/>
              </a:rPr>
              <a:t>the </a:t>
            </a:r>
            <a:r>
              <a:rPr lang="en-US" sz="1800" dirty="0" smtClean="0">
                <a:solidFill>
                  <a:schemeClr val="tx1"/>
                </a:solidFill>
                <a:latin typeface="Cambria" panose="02040503050406030204" pitchFamily="18" charset="0"/>
                <a:ea typeface="Cambria" panose="02040503050406030204" pitchFamily="18" charset="0"/>
              </a:rPr>
              <a:t>lesson</a:t>
            </a:r>
            <a:endParaRPr lang="ro-RO" sz="1800" dirty="0" smtClean="0">
              <a:solidFill>
                <a:schemeClr val="tx1"/>
              </a:solidFill>
              <a:latin typeface="Cambria" panose="02040503050406030204" pitchFamily="18" charset="0"/>
              <a:ea typeface="Cambria" panose="02040503050406030204" pitchFamily="18" charset="0"/>
            </a:endParaRPr>
          </a:p>
          <a:p>
            <a:pPr marL="0" indent="0">
              <a:spcBef>
                <a:spcPts val="0"/>
              </a:spcBef>
              <a:buNone/>
            </a:pPr>
            <a:endParaRPr lang="en-US" sz="1800" b="1" dirty="0" smtClean="0">
              <a:solidFill>
                <a:schemeClr val="tx1"/>
              </a:solidFill>
              <a:latin typeface="Cambria" panose="02040503050406030204" pitchFamily="18" charset="0"/>
              <a:ea typeface="Cambria" panose="02040503050406030204" pitchFamily="18" charset="0"/>
            </a:endParaRPr>
          </a:p>
          <a:p>
            <a:pPr marL="0" indent="0">
              <a:spcBef>
                <a:spcPts val="0"/>
              </a:spcBef>
              <a:buNone/>
            </a:pPr>
            <a:r>
              <a:rPr lang="en-US" sz="1800" b="1" dirty="0" smtClean="0">
                <a:solidFill>
                  <a:schemeClr val="tx1"/>
                </a:solidFill>
                <a:latin typeface="Cambria" panose="02040503050406030204" pitchFamily="18" charset="0"/>
                <a:ea typeface="Cambria" panose="02040503050406030204" pitchFamily="18" charset="0"/>
              </a:rPr>
              <a:t>Tools </a:t>
            </a:r>
            <a:r>
              <a:rPr lang="en-US" sz="1800" b="1" dirty="0">
                <a:solidFill>
                  <a:schemeClr val="tx1"/>
                </a:solidFill>
                <a:latin typeface="Cambria" panose="02040503050406030204" pitchFamily="18" charset="0"/>
                <a:ea typeface="Cambria" panose="02040503050406030204" pitchFamily="18" charset="0"/>
              </a:rPr>
              <a:t>and techniques</a:t>
            </a:r>
          </a:p>
          <a:p>
            <a:pPr lvl="1">
              <a:spcBef>
                <a:spcPts val="0"/>
              </a:spcBef>
              <a:buFont typeface="Arial" panose="020B0604020202020204" pitchFamily="34" charset="0"/>
              <a:buChar char="•"/>
            </a:pPr>
            <a:r>
              <a:rPr lang="en-US" sz="1800" dirty="0" smtClean="0">
                <a:solidFill>
                  <a:schemeClr val="tx1"/>
                </a:solidFill>
                <a:latin typeface="Cambria" panose="02040503050406030204" pitchFamily="18" charset="0"/>
                <a:ea typeface="Cambria" panose="02040503050406030204" pitchFamily="18" charset="0"/>
              </a:rPr>
              <a:t>Using </a:t>
            </a:r>
            <a:r>
              <a:rPr lang="en-US" sz="1800" dirty="0">
                <a:solidFill>
                  <a:schemeClr val="tx1"/>
                </a:solidFill>
                <a:latin typeface="Cambria" panose="02040503050406030204" pitchFamily="18" charset="0"/>
                <a:ea typeface="Cambria" panose="02040503050406030204" pitchFamily="18" charset="0"/>
              </a:rPr>
              <a:t>the board and other classroom equipment or aids</a:t>
            </a:r>
          </a:p>
          <a:p>
            <a:pPr lvl="1">
              <a:spcBef>
                <a:spcPts val="0"/>
              </a:spcBef>
              <a:buFont typeface="Arial" panose="020B0604020202020204" pitchFamily="34" charset="0"/>
              <a:buChar char="•"/>
            </a:pPr>
            <a:r>
              <a:rPr lang="en-US" sz="1800" dirty="0" smtClean="0">
                <a:solidFill>
                  <a:schemeClr val="tx1"/>
                </a:solidFill>
                <a:latin typeface="Cambria" panose="02040503050406030204" pitchFamily="18" charset="0"/>
                <a:ea typeface="Cambria" panose="02040503050406030204" pitchFamily="18" charset="0"/>
              </a:rPr>
              <a:t>Using </a:t>
            </a:r>
            <a:r>
              <a:rPr lang="en-US" sz="1800" dirty="0">
                <a:solidFill>
                  <a:schemeClr val="tx1"/>
                </a:solidFill>
                <a:latin typeface="Cambria" panose="02040503050406030204" pitchFamily="18" charset="0"/>
                <a:ea typeface="Cambria" panose="02040503050406030204" pitchFamily="18" charset="0"/>
              </a:rPr>
              <a:t>gestures to help clarity of instructions and </a:t>
            </a:r>
            <a:r>
              <a:rPr lang="en-US" sz="1800" dirty="0" smtClean="0">
                <a:solidFill>
                  <a:schemeClr val="tx1"/>
                </a:solidFill>
                <a:latin typeface="Cambria" panose="02040503050406030204" pitchFamily="18" charset="0"/>
                <a:ea typeface="Cambria" panose="02040503050406030204" pitchFamily="18" charset="0"/>
              </a:rPr>
              <a:t>explanations, use of silence</a:t>
            </a:r>
            <a:endParaRPr lang="en-US" sz="1800" dirty="0">
              <a:solidFill>
                <a:schemeClr val="tx1"/>
              </a:solidFill>
              <a:latin typeface="Cambria" panose="02040503050406030204" pitchFamily="18" charset="0"/>
              <a:ea typeface="Cambria" panose="02040503050406030204" pitchFamily="18" charset="0"/>
            </a:endParaRPr>
          </a:p>
          <a:p>
            <a:pPr lvl="1">
              <a:spcBef>
                <a:spcPts val="0"/>
              </a:spcBef>
              <a:buFont typeface="Arial" panose="020B0604020202020204" pitchFamily="34" charset="0"/>
              <a:buChar char="•"/>
            </a:pPr>
            <a:r>
              <a:rPr lang="en-US" sz="1800" dirty="0" smtClean="0">
                <a:solidFill>
                  <a:schemeClr val="tx1"/>
                </a:solidFill>
                <a:latin typeface="Cambria" panose="02040503050406030204" pitchFamily="18" charset="0"/>
                <a:ea typeface="Cambria" panose="02040503050406030204" pitchFamily="18" charset="0"/>
              </a:rPr>
              <a:t>Speaking </a:t>
            </a:r>
            <a:r>
              <a:rPr lang="en-US" sz="1800" dirty="0">
                <a:solidFill>
                  <a:schemeClr val="tx1"/>
                </a:solidFill>
                <a:latin typeface="Cambria" panose="02040503050406030204" pitchFamily="18" charset="0"/>
                <a:ea typeface="Cambria" panose="02040503050406030204" pitchFamily="18" charset="0"/>
              </a:rPr>
              <a:t>clearly at an appropriate volume and speed</a:t>
            </a:r>
          </a:p>
          <a:p>
            <a:pPr lvl="1">
              <a:spcBef>
                <a:spcPts val="0"/>
              </a:spcBef>
              <a:buFont typeface="Arial" panose="020B0604020202020204" pitchFamily="34" charset="0"/>
              <a:buChar char="•"/>
            </a:pPr>
            <a:r>
              <a:rPr lang="en-US" sz="1800" dirty="0" smtClean="0">
                <a:solidFill>
                  <a:schemeClr val="tx1"/>
                </a:solidFill>
                <a:latin typeface="Cambria" panose="02040503050406030204" pitchFamily="18" charset="0"/>
                <a:ea typeface="Cambria" panose="02040503050406030204" pitchFamily="18" charset="0"/>
              </a:rPr>
              <a:t>Grading </a:t>
            </a:r>
            <a:r>
              <a:rPr lang="en-US" sz="1800" dirty="0">
                <a:solidFill>
                  <a:schemeClr val="tx1"/>
                </a:solidFill>
                <a:latin typeface="Cambria" panose="02040503050406030204" pitchFamily="18" charset="0"/>
                <a:ea typeface="Cambria" panose="02040503050406030204" pitchFamily="18" charset="0"/>
              </a:rPr>
              <a:t>complexity of </a:t>
            </a:r>
            <a:r>
              <a:rPr lang="en-US" sz="1800" dirty="0" smtClean="0">
                <a:solidFill>
                  <a:schemeClr val="tx1"/>
                </a:solidFill>
                <a:latin typeface="Cambria" panose="02040503050406030204" pitchFamily="18" charset="0"/>
                <a:ea typeface="Cambria" panose="02040503050406030204" pitchFamily="18" charset="0"/>
              </a:rPr>
              <a:t>language, grading </a:t>
            </a:r>
            <a:r>
              <a:rPr lang="en-US" sz="1800" dirty="0">
                <a:solidFill>
                  <a:schemeClr val="tx1"/>
                </a:solidFill>
                <a:latin typeface="Cambria" panose="02040503050406030204" pitchFamily="18" charset="0"/>
                <a:ea typeface="Cambria" panose="02040503050406030204" pitchFamily="18" charset="0"/>
              </a:rPr>
              <a:t>quantity of language</a:t>
            </a:r>
          </a:p>
          <a:p>
            <a:pPr marL="0" indent="0">
              <a:spcBef>
                <a:spcPts val="0"/>
              </a:spcBef>
              <a:buNone/>
            </a:pPr>
            <a:endParaRPr lang="en-US" sz="1800" b="1" dirty="0" smtClean="0">
              <a:solidFill>
                <a:schemeClr val="tx1"/>
              </a:solidFill>
              <a:latin typeface="Cambria" panose="02040503050406030204" pitchFamily="18" charset="0"/>
              <a:ea typeface="Cambria" panose="02040503050406030204" pitchFamily="18" charset="0"/>
            </a:endParaRPr>
          </a:p>
          <a:p>
            <a:pPr marL="0" indent="0">
              <a:spcBef>
                <a:spcPts val="0"/>
              </a:spcBef>
              <a:buNone/>
            </a:pPr>
            <a:r>
              <a:rPr lang="en-US" sz="1800" b="1" dirty="0" smtClean="0">
                <a:solidFill>
                  <a:schemeClr val="tx1"/>
                </a:solidFill>
                <a:latin typeface="Cambria" panose="02040503050406030204" pitchFamily="18" charset="0"/>
                <a:ea typeface="Cambria" panose="02040503050406030204" pitchFamily="18" charset="0"/>
              </a:rPr>
              <a:t>Working </a:t>
            </a:r>
            <a:r>
              <a:rPr lang="en-US" sz="1800" b="1" dirty="0">
                <a:solidFill>
                  <a:schemeClr val="tx1"/>
                </a:solidFill>
                <a:latin typeface="Cambria" panose="02040503050406030204" pitchFamily="18" charset="0"/>
                <a:ea typeface="Cambria" panose="02040503050406030204" pitchFamily="18" charset="0"/>
              </a:rPr>
              <a:t>with people</a:t>
            </a:r>
          </a:p>
          <a:p>
            <a:pPr lvl="1">
              <a:spcBef>
                <a:spcPts val="0"/>
              </a:spcBef>
              <a:buFont typeface="Arial" panose="020B0604020202020204" pitchFamily="34" charset="0"/>
              <a:buChar char="•"/>
            </a:pPr>
            <a:r>
              <a:rPr lang="en-US" sz="1800" dirty="0" smtClean="0">
                <a:solidFill>
                  <a:schemeClr val="tx1"/>
                </a:solidFill>
                <a:latin typeface="Cambria" panose="02040503050406030204" pitchFamily="18" charset="0"/>
                <a:ea typeface="Cambria" panose="02040503050406030204" pitchFamily="18" charset="0"/>
              </a:rPr>
              <a:t>Spreading </a:t>
            </a:r>
            <a:r>
              <a:rPr lang="en-US" sz="1800" dirty="0">
                <a:solidFill>
                  <a:schemeClr val="tx1"/>
                </a:solidFill>
                <a:latin typeface="Cambria" panose="02040503050406030204" pitchFamily="18" charset="0"/>
                <a:ea typeface="Cambria" panose="02040503050406030204" pitchFamily="18" charset="0"/>
              </a:rPr>
              <a:t>your attention evenly and appropriately</a:t>
            </a:r>
          </a:p>
          <a:p>
            <a:pPr lvl="1">
              <a:spcBef>
                <a:spcPts val="0"/>
              </a:spcBef>
              <a:buFont typeface="Arial" panose="020B0604020202020204" pitchFamily="34" charset="0"/>
              <a:buChar char="•"/>
            </a:pPr>
            <a:r>
              <a:rPr lang="en-US" sz="1800" dirty="0" smtClean="0">
                <a:solidFill>
                  <a:schemeClr val="tx1"/>
                </a:solidFill>
                <a:latin typeface="Cambria" panose="02040503050406030204" pitchFamily="18" charset="0"/>
                <a:ea typeface="Cambria" panose="02040503050406030204" pitchFamily="18" charset="0"/>
              </a:rPr>
              <a:t>Using </a:t>
            </a:r>
            <a:r>
              <a:rPr lang="en-US" sz="1800" dirty="0">
                <a:solidFill>
                  <a:schemeClr val="tx1"/>
                </a:solidFill>
                <a:latin typeface="Cambria" panose="02040503050406030204" pitchFamily="18" charset="0"/>
                <a:ea typeface="Cambria" panose="02040503050406030204" pitchFamily="18" charset="0"/>
              </a:rPr>
              <a:t>intuition to </a:t>
            </a:r>
            <a:r>
              <a:rPr lang="en-US" sz="1800" dirty="0" smtClean="0">
                <a:solidFill>
                  <a:schemeClr val="tx1"/>
                </a:solidFill>
                <a:latin typeface="Cambria" panose="02040503050406030204" pitchFamily="18" charset="0"/>
                <a:ea typeface="Cambria" panose="02040503050406030204" pitchFamily="18" charset="0"/>
              </a:rPr>
              <a:t>infer </a:t>
            </a:r>
            <a:r>
              <a:rPr lang="en-US" sz="1800" dirty="0">
                <a:solidFill>
                  <a:schemeClr val="tx1"/>
                </a:solidFill>
                <a:latin typeface="Cambria" panose="02040503050406030204" pitchFamily="18" charset="0"/>
                <a:ea typeface="Cambria" panose="02040503050406030204" pitchFamily="18" charset="0"/>
              </a:rPr>
              <a:t>what students are feeling</a:t>
            </a:r>
          </a:p>
          <a:p>
            <a:pPr lvl="1">
              <a:spcBef>
                <a:spcPts val="0"/>
              </a:spcBef>
              <a:buFont typeface="Arial" panose="020B0604020202020204" pitchFamily="34" charset="0"/>
              <a:buChar char="•"/>
            </a:pPr>
            <a:r>
              <a:rPr lang="en-US" sz="1800" dirty="0" smtClean="0">
                <a:solidFill>
                  <a:schemeClr val="tx1"/>
                </a:solidFill>
                <a:latin typeface="Cambria" panose="02040503050406030204" pitchFamily="18" charset="0"/>
                <a:ea typeface="Cambria" panose="02040503050406030204" pitchFamily="18" charset="0"/>
              </a:rPr>
              <a:t>Eliciting </a:t>
            </a:r>
            <a:r>
              <a:rPr lang="en-US" sz="1800" dirty="0">
                <a:solidFill>
                  <a:schemeClr val="tx1"/>
                </a:solidFill>
                <a:latin typeface="Cambria" panose="02040503050406030204" pitchFamily="18" charset="0"/>
                <a:ea typeface="Cambria" panose="02040503050406030204" pitchFamily="18" charset="0"/>
              </a:rPr>
              <a:t>honest feedback from students</a:t>
            </a:r>
          </a:p>
          <a:p>
            <a:pPr lvl="1">
              <a:spcBef>
                <a:spcPts val="0"/>
              </a:spcBef>
              <a:buFont typeface="Arial" panose="020B0604020202020204" pitchFamily="34" charset="0"/>
              <a:buChar char="•"/>
            </a:pPr>
            <a:r>
              <a:rPr lang="ro-RO" sz="1800" dirty="0" smtClean="0">
                <a:solidFill>
                  <a:schemeClr val="tx1"/>
                </a:solidFill>
                <a:latin typeface="Cambria" panose="02040503050406030204" pitchFamily="18" charset="0"/>
                <a:ea typeface="Cambria" panose="02040503050406030204" pitchFamily="18" charset="0"/>
              </a:rPr>
              <a:t>Really listening to students</a:t>
            </a:r>
          </a:p>
          <a:p>
            <a:pPr marL="0" indent="0">
              <a:spcBef>
                <a:spcPts val="0"/>
              </a:spcBef>
              <a:buNone/>
            </a:pPr>
            <a:endParaRPr lang="en-US" sz="1800" b="1" dirty="0">
              <a:solidFill>
                <a:schemeClr val="tx1"/>
              </a:solidFill>
              <a:latin typeface="Cambria" panose="02040503050406030204" pitchFamily="18" charset="0"/>
              <a:ea typeface="Cambria" panose="02040503050406030204" pitchFamily="18" charset="0"/>
            </a:endParaRPr>
          </a:p>
          <a:p>
            <a:pPr marL="0" indent="0">
              <a:spcBef>
                <a:spcPts val="0"/>
              </a:spcBef>
              <a:buNone/>
            </a:pPr>
            <a:endParaRPr lang="en-US" b="1" dirty="0">
              <a:solidFill>
                <a:schemeClr val="tx1"/>
              </a:solidFill>
              <a:latin typeface="Cambria" panose="02040503050406030204" pitchFamily="18" charset="0"/>
              <a:ea typeface="Cambria" panose="02040503050406030204" pitchFamily="18" charset="0"/>
            </a:endParaRPr>
          </a:p>
          <a:p>
            <a:pPr marL="0" indent="0">
              <a:spcBef>
                <a:spcPts val="0"/>
              </a:spcBef>
              <a:buNone/>
            </a:pPr>
            <a:endParaRPr lang="ro-RO"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85043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953" y="237637"/>
            <a:ext cx="6871660" cy="775373"/>
          </a:xfrm>
        </p:spPr>
        <p:txBody>
          <a:bodyPr>
            <a:normAutofit/>
          </a:bodyPr>
          <a:lstStyle/>
          <a:p>
            <a:r>
              <a:rPr lang="ro-RO" sz="3200" b="1" dirty="0">
                <a:latin typeface="Cambria" panose="02040503050406030204" pitchFamily="18" charset="0"/>
                <a:ea typeface="Cambria" panose="02040503050406030204" pitchFamily="18" charset="0"/>
              </a:rPr>
              <a:t>Classroom interaction</a:t>
            </a:r>
          </a:p>
        </p:txBody>
      </p:sp>
      <p:sp>
        <p:nvSpPr>
          <p:cNvPr id="3" name="Content Placeholder 2"/>
          <p:cNvSpPr>
            <a:spLocks noGrp="1"/>
          </p:cNvSpPr>
          <p:nvPr>
            <p:ph idx="1"/>
          </p:nvPr>
        </p:nvSpPr>
        <p:spPr>
          <a:xfrm>
            <a:off x="735106" y="1013010"/>
            <a:ext cx="7418507" cy="5360896"/>
          </a:xfrm>
        </p:spPr>
        <p:txBody>
          <a:bodyPr>
            <a:normAutofit/>
          </a:bodyPr>
          <a:lstStyle/>
          <a:p>
            <a:pPr lvl="1">
              <a:spcBef>
                <a:spcPts val="600"/>
              </a:spcBef>
              <a:buFont typeface="Wingdings" panose="05000000000000000000" pitchFamily="2" charset="2"/>
              <a:buChar char="Ø"/>
            </a:pPr>
            <a:r>
              <a:rPr lang="en-US" sz="2000" dirty="0" smtClean="0">
                <a:solidFill>
                  <a:schemeClr val="tx1"/>
                </a:solidFill>
                <a:latin typeface="Cambria" panose="02040503050406030204" pitchFamily="18" charset="0"/>
                <a:ea typeface="Cambria" panose="02040503050406030204" pitchFamily="18" charset="0"/>
              </a:rPr>
              <a:t>whole class working together with teacher; </a:t>
            </a:r>
          </a:p>
          <a:p>
            <a:pPr lvl="1">
              <a:spcBef>
                <a:spcPts val="600"/>
              </a:spcBef>
              <a:buFont typeface="Wingdings" panose="05000000000000000000" pitchFamily="2" charset="2"/>
              <a:buChar char="Ø"/>
            </a:pPr>
            <a:r>
              <a:rPr lang="en-US" sz="2000" dirty="0" smtClean="0">
                <a:solidFill>
                  <a:schemeClr val="tx1"/>
                </a:solidFill>
                <a:latin typeface="Cambria" panose="02040503050406030204" pitchFamily="18" charset="0"/>
                <a:ea typeface="Cambria" panose="02040503050406030204" pitchFamily="18" charset="0"/>
              </a:rPr>
              <a:t>whole class moving around and mixing together as individuals (a “mingle");</a:t>
            </a:r>
          </a:p>
          <a:p>
            <a:pPr lvl="1">
              <a:spcBef>
                <a:spcPts val="600"/>
              </a:spcBef>
              <a:buFont typeface="Wingdings" panose="05000000000000000000" pitchFamily="2" charset="2"/>
              <a:buChar char="Ø"/>
            </a:pPr>
            <a:r>
              <a:rPr lang="en-US" sz="2000" dirty="0" smtClean="0">
                <a:solidFill>
                  <a:schemeClr val="tx1"/>
                </a:solidFill>
                <a:latin typeface="Cambria" panose="02040503050406030204" pitchFamily="18" charset="0"/>
                <a:ea typeface="Cambria" panose="02040503050406030204" pitchFamily="18" charset="0"/>
              </a:rPr>
              <a:t> small groups (three to </a:t>
            </a:r>
            <a:r>
              <a:rPr lang="en-US" sz="2000" b="1" dirty="0" smtClean="0">
                <a:solidFill>
                  <a:schemeClr val="tx1"/>
                </a:solidFill>
                <a:latin typeface="Cambria" panose="02040503050406030204" pitchFamily="18" charset="0"/>
                <a:ea typeface="Cambria" panose="02040503050406030204" pitchFamily="18" charset="0"/>
              </a:rPr>
              <a:t>eight people</a:t>
            </a:r>
            <a:r>
              <a:rPr lang="en-US" sz="2000" dirty="0" smtClean="0">
                <a:solidFill>
                  <a:schemeClr val="tx1"/>
                </a:solidFill>
                <a:latin typeface="Cambria" panose="02040503050406030204" pitchFamily="18" charset="0"/>
                <a:ea typeface="Cambria" panose="02040503050406030204" pitchFamily="18" charset="0"/>
              </a:rPr>
              <a:t>);</a:t>
            </a:r>
          </a:p>
          <a:p>
            <a:pPr lvl="1">
              <a:spcBef>
                <a:spcPts val="600"/>
              </a:spcBef>
              <a:buFont typeface="Wingdings" panose="05000000000000000000" pitchFamily="2" charset="2"/>
              <a:buChar char="Ø"/>
            </a:pPr>
            <a:r>
              <a:rPr lang="en-US" sz="2000" dirty="0" smtClean="0">
                <a:solidFill>
                  <a:schemeClr val="tx1"/>
                </a:solidFill>
                <a:latin typeface="Cambria" panose="02040503050406030204" pitchFamily="18" charset="0"/>
                <a:ea typeface="Cambria" panose="02040503050406030204" pitchFamily="18" charset="0"/>
              </a:rPr>
              <a:t>pairs;</a:t>
            </a:r>
          </a:p>
          <a:p>
            <a:pPr lvl="1">
              <a:spcBef>
                <a:spcPts val="600"/>
              </a:spcBef>
              <a:buFont typeface="Wingdings" panose="05000000000000000000" pitchFamily="2" charset="2"/>
              <a:buChar char="Ø"/>
            </a:pPr>
            <a:r>
              <a:rPr lang="en-US" sz="2000" dirty="0" smtClean="0">
                <a:solidFill>
                  <a:schemeClr val="tx1"/>
                </a:solidFill>
                <a:latin typeface="Cambria" panose="02040503050406030204" pitchFamily="18" charset="0"/>
                <a:ea typeface="Cambria" panose="02040503050406030204" pitchFamily="18" charset="0"/>
              </a:rPr>
              <a:t>individual work.</a:t>
            </a:r>
          </a:p>
          <a:p>
            <a:pPr marL="0" indent="0">
              <a:buNone/>
            </a:pPr>
            <a:r>
              <a:rPr lang="en-US" sz="3600" b="1" dirty="0" smtClean="0">
                <a:solidFill>
                  <a:srgbClr val="FF0000"/>
                </a:solidFill>
                <a:latin typeface="Cambria" panose="02040503050406030204" pitchFamily="18" charset="0"/>
                <a:ea typeface="Cambria" panose="02040503050406030204" pitchFamily="18" charset="0"/>
              </a:rPr>
              <a:t>!</a:t>
            </a:r>
            <a:r>
              <a:rPr lang="en-US" sz="2000" dirty="0" smtClean="0">
                <a:solidFill>
                  <a:schemeClr val="tx1"/>
                </a:solidFill>
                <a:latin typeface="Cambria" panose="02040503050406030204" pitchFamily="18" charset="0"/>
                <a:ea typeface="Cambria" panose="02040503050406030204" pitchFamily="18" charset="0"/>
              </a:rPr>
              <a:t>In any one lesson, you may include work that involves a number of these different arrangements. Varying </a:t>
            </a:r>
            <a:r>
              <a:rPr lang="en-US" sz="2000" b="1" dirty="0" smtClean="0">
                <a:solidFill>
                  <a:schemeClr val="tx1"/>
                </a:solidFill>
                <a:latin typeface="Cambria" panose="02040503050406030204" pitchFamily="18" charset="0"/>
                <a:ea typeface="Cambria" panose="02040503050406030204" pitchFamily="18" charset="0"/>
              </a:rPr>
              <a:t>groupings</a:t>
            </a:r>
            <a:r>
              <a:rPr lang="en-US" sz="2000" dirty="0" smtClean="0">
                <a:solidFill>
                  <a:schemeClr val="tx1"/>
                </a:solidFill>
                <a:latin typeface="Cambria" panose="02040503050406030204" pitchFamily="18" charset="0"/>
                <a:ea typeface="Cambria" panose="02040503050406030204" pitchFamily="18" charset="0"/>
              </a:rPr>
              <a:t> is one way of enabling a variety of experiences for the learners.</a:t>
            </a:r>
            <a:endParaRPr lang="en-US" sz="20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711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334589"/>
            <a:ext cx="7917648" cy="6102070"/>
          </a:xfrm>
        </p:spPr>
        <p:txBody>
          <a:bodyPr>
            <a:noAutofit/>
          </a:bodyPr>
          <a:lstStyle/>
          <a:p>
            <a:pPr marL="0" indent="0">
              <a:buNone/>
            </a:pPr>
            <a:r>
              <a:rPr lang="ro-RO" sz="2000" b="1" dirty="0" smtClean="0">
                <a:solidFill>
                  <a:schemeClr val="tx1"/>
                </a:solidFill>
                <a:latin typeface="Cambria" panose="02040503050406030204" pitchFamily="18" charset="0"/>
              </a:rPr>
              <a:t>                 </a:t>
            </a:r>
            <a:r>
              <a:rPr lang="en-US" sz="2000" b="1" dirty="0" smtClean="0">
                <a:solidFill>
                  <a:schemeClr val="tx1"/>
                </a:solidFill>
                <a:latin typeface="Cambria" panose="02040503050406030204" pitchFamily="18" charset="0"/>
              </a:rPr>
              <a:t>Definition </a:t>
            </a:r>
            <a:r>
              <a:rPr lang="en-US" sz="2000" b="1" dirty="0">
                <a:solidFill>
                  <a:schemeClr val="tx1"/>
                </a:solidFill>
                <a:latin typeface="Cambria" panose="02040503050406030204" pitchFamily="18" charset="0"/>
              </a:rPr>
              <a:t>and Examples</a:t>
            </a:r>
            <a:r>
              <a:rPr lang="en-US" sz="2000" dirty="0">
                <a:solidFill>
                  <a:schemeClr val="tx1"/>
                </a:solidFill>
                <a:latin typeface="Cambria" panose="02040503050406030204" pitchFamily="18" charset="0"/>
              </a:rPr>
              <a:t>:</a:t>
            </a:r>
          </a:p>
          <a:p>
            <a:r>
              <a:rPr lang="ro-RO" sz="2000" b="1" dirty="0" smtClean="0">
                <a:solidFill>
                  <a:schemeClr val="tx1"/>
                </a:solidFill>
                <a:latin typeface="Cambria" panose="02040503050406030204" pitchFamily="18" charset="0"/>
              </a:rPr>
              <a:t>     </a:t>
            </a:r>
            <a:r>
              <a:rPr lang="en-US" sz="2400" b="1" dirty="0" smtClean="0">
                <a:solidFill>
                  <a:schemeClr val="tx1"/>
                </a:solidFill>
                <a:latin typeface="Cambria" panose="02040503050406030204" pitchFamily="18" charset="0"/>
              </a:rPr>
              <a:t>Activity</a:t>
            </a:r>
            <a:r>
              <a:rPr lang="en-US" sz="2000" dirty="0" smtClean="0">
                <a:solidFill>
                  <a:schemeClr val="tx1"/>
                </a:solidFill>
                <a:latin typeface="Cambria" panose="02040503050406030204" pitchFamily="18" charset="0"/>
              </a:rPr>
              <a:t> – the basic building block of a lesson.</a:t>
            </a:r>
          </a:p>
          <a:p>
            <a:pPr>
              <a:buFont typeface="Arial" panose="020B0604020202020204" pitchFamily="34" charset="0"/>
              <a:buChar char="•"/>
            </a:pPr>
            <a:r>
              <a:rPr lang="en-US" sz="1992" b="1" dirty="0" smtClean="0">
                <a:solidFill>
                  <a:schemeClr val="tx1"/>
                </a:solidFill>
                <a:latin typeface="Cambria" panose="02040503050406030204" pitchFamily="18" charset="0"/>
              </a:rPr>
              <a:t> </a:t>
            </a:r>
            <a:r>
              <a:rPr lang="en-US" sz="2192" b="1" dirty="0" smtClean="0">
                <a:solidFill>
                  <a:schemeClr val="tx1"/>
                </a:solidFill>
                <a:latin typeface="Cambria" panose="02040503050406030204" pitchFamily="18" charset="0"/>
              </a:rPr>
              <a:t>Activity</a:t>
            </a:r>
            <a:r>
              <a:rPr lang="en-US" sz="1992" dirty="0" smtClean="0">
                <a:solidFill>
                  <a:schemeClr val="tx1"/>
                </a:solidFill>
                <a:latin typeface="Cambria" panose="02040503050406030204" pitchFamily="18" charset="0"/>
              </a:rPr>
              <a:t> – “</a:t>
            </a:r>
            <a:r>
              <a:rPr lang="en-US" sz="1992" dirty="0" err="1" smtClean="0">
                <a:solidFill>
                  <a:schemeClr val="tx1"/>
                </a:solidFill>
                <a:latin typeface="Cambria" panose="02040503050406030204" pitchFamily="18" charset="0"/>
              </a:rPr>
              <a:t>sth</a:t>
            </a:r>
            <a:r>
              <a:rPr lang="ro-RO" sz="1992" dirty="0" smtClean="0">
                <a:solidFill>
                  <a:schemeClr val="tx1"/>
                </a:solidFill>
                <a:latin typeface="Cambria" panose="02040503050406030204" pitchFamily="18" charset="0"/>
              </a:rPr>
              <a:t>.</a:t>
            </a:r>
            <a:r>
              <a:rPr lang="en-US" sz="1992" dirty="0" smtClean="0">
                <a:solidFill>
                  <a:schemeClr val="tx1"/>
                </a:solidFill>
                <a:latin typeface="Cambria" panose="02040503050406030204" pitchFamily="18" charset="0"/>
              </a:rPr>
              <a:t> that learners do that involves them using or working with language to achieve some specific outcome”. </a:t>
            </a:r>
            <a:r>
              <a:rPr lang="en-US" sz="1600" dirty="0" smtClean="0">
                <a:solidFill>
                  <a:srgbClr val="0070C0"/>
                </a:solidFill>
                <a:latin typeface="Cambria" panose="02040503050406030204" pitchFamily="18" charset="0"/>
              </a:rPr>
              <a:t>(J. Scrivener, p. 37)</a:t>
            </a:r>
            <a:endParaRPr lang="en-US" sz="1992" dirty="0" smtClean="0">
              <a:solidFill>
                <a:srgbClr val="0070C0"/>
              </a:solidFill>
              <a:latin typeface="Cambria" panose="02040503050406030204" pitchFamily="18" charset="0"/>
            </a:endParaRPr>
          </a:p>
          <a:p>
            <a:pPr marL="360000" lvl="1" indent="0">
              <a:spcBef>
                <a:spcPts val="600"/>
              </a:spcBef>
              <a:buNone/>
            </a:pPr>
            <a:r>
              <a:rPr lang="en-US" sz="1800" b="1" dirty="0" smtClean="0">
                <a:solidFill>
                  <a:schemeClr val="tx1"/>
                </a:solidFill>
                <a:latin typeface="Cambria" panose="02040503050406030204" pitchFamily="18" charset="0"/>
              </a:rPr>
              <a:t> </a:t>
            </a:r>
            <a:r>
              <a:rPr lang="ro-RO" sz="1800" b="1" dirty="0" smtClean="0">
                <a:solidFill>
                  <a:schemeClr val="tx1"/>
                </a:solidFill>
                <a:latin typeface="Cambria" panose="02040503050406030204" pitchFamily="18" charset="0"/>
              </a:rPr>
              <a:t>     </a:t>
            </a:r>
            <a:r>
              <a:rPr lang="en-US" sz="1708" b="1" dirty="0" smtClean="0">
                <a:solidFill>
                  <a:schemeClr val="tx1"/>
                </a:solidFill>
                <a:latin typeface="Cambria" panose="02040503050406030204" pitchFamily="18" charset="0"/>
              </a:rPr>
              <a:t>The outcome </a:t>
            </a:r>
            <a:r>
              <a:rPr lang="en-US" sz="1708" dirty="0" smtClean="0">
                <a:solidFill>
                  <a:schemeClr val="tx1"/>
                </a:solidFill>
                <a:latin typeface="Cambria" panose="02040503050406030204" pitchFamily="18" charset="0"/>
              </a:rPr>
              <a:t>– “real-world” outcome vs “for the purpose of learning” outcome.</a:t>
            </a:r>
          </a:p>
          <a:p>
            <a:pPr algn="just">
              <a:spcBef>
                <a:spcPts val="0"/>
              </a:spcBef>
              <a:buFont typeface="Arial" panose="020B0604020202020204" pitchFamily="34" charset="0"/>
              <a:buChar char="•"/>
            </a:pPr>
            <a:r>
              <a:rPr lang="en-US" sz="1900" dirty="0" smtClean="0">
                <a:solidFill>
                  <a:schemeClr val="tx1"/>
                </a:solidFill>
                <a:latin typeface="Cambria" panose="02040503050406030204" pitchFamily="18" charset="0"/>
              </a:rPr>
              <a:t> </a:t>
            </a:r>
            <a:r>
              <a:rPr lang="en-US" sz="1900" b="1" dirty="0" smtClean="0">
                <a:solidFill>
                  <a:schemeClr val="tx1"/>
                </a:solidFill>
                <a:latin typeface="Cambria" panose="02040503050406030204" pitchFamily="18" charset="0"/>
              </a:rPr>
              <a:t>Activity </a:t>
            </a:r>
            <a:r>
              <a:rPr lang="en-US" sz="1900" dirty="0" smtClean="0">
                <a:solidFill>
                  <a:schemeClr val="tx1"/>
                </a:solidFill>
                <a:latin typeface="Cambria" panose="02040503050406030204" pitchFamily="18" charset="0"/>
              </a:rPr>
              <a:t>– “a general term to describe what learners are required to do, using the target language, at any one stage in the course of the lesson, and can include anything from</a:t>
            </a:r>
            <a:endParaRPr lang="ro-RO" sz="1900" dirty="0" smtClean="0">
              <a:solidFill>
                <a:schemeClr val="tx1"/>
              </a:solidFill>
              <a:latin typeface="Cambria" panose="02040503050406030204" pitchFamily="18" charset="0"/>
            </a:endParaRPr>
          </a:p>
          <a:p>
            <a:pPr marL="722513" lvl="1" indent="-285750" algn="just">
              <a:spcBef>
                <a:spcPts val="0"/>
              </a:spcBef>
              <a:buFont typeface="Wingdings" panose="05000000000000000000" pitchFamily="2" charset="2"/>
              <a:buChar char="ü"/>
            </a:pPr>
            <a:r>
              <a:rPr lang="en-US" sz="1900" b="1" dirty="0" smtClean="0">
                <a:solidFill>
                  <a:schemeClr val="tx1"/>
                </a:solidFill>
                <a:latin typeface="Cambria" panose="02040503050406030204" pitchFamily="18" charset="0"/>
              </a:rPr>
              <a:t>exercises </a:t>
            </a:r>
            <a:r>
              <a:rPr lang="en-US" sz="1900" dirty="0" smtClean="0">
                <a:solidFill>
                  <a:schemeClr val="tx1"/>
                </a:solidFill>
                <a:latin typeface="Cambria" panose="02040503050406030204" pitchFamily="18" charset="0"/>
              </a:rPr>
              <a:t>and </a:t>
            </a:r>
            <a:r>
              <a:rPr lang="en-US" sz="1900" b="1" dirty="0" smtClean="0">
                <a:solidFill>
                  <a:schemeClr val="tx1"/>
                </a:solidFill>
                <a:latin typeface="Cambria" panose="02040503050406030204" pitchFamily="18" charset="0"/>
              </a:rPr>
              <a:t>drills </a:t>
            </a:r>
            <a:r>
              <a:rPr lang="en-US" sz="1900" dirty="0" smtClean="0">
                <a:solidFill>
                  <a:schemeClr val="tx1"/>
                </a:solidFill>
                <a:latin typeface="Cambria" panose="02040503050406030204" pitchFamily="18" charset="0"/>
              </a:rPr>
              <a:t>(where the focus is primarily on the manipulation of the forms of the language)</a:t>
            </a:r>
            <a:endParaRPr lang="ro-RO" sz="1900" dirty="0" smtClean="0">
              <a:solidFill>
                <a:schemeClr val="tx1"/>
              </a:solidFill>
              <a:latin typeface="Cambria" panose="02040503050406030204" pitchFamily="18" charset="0"/>
            </a:endParaRPr>
          </a:p>
          <a:p>
            <a:pPr marL="722513" lvl="1" indent="-285750" algn="just">
              <a:spcBef>
                <a:spcPts val="0"/>
              </a:spcBef>
              <a:buFont typeface="Wingdings" panose="05000000000000000000" pitchFamily="2" charset="2"/>
              <a:buChar char="ü"/>
            </a:pPr>
            <a:r>
              <a:rPr lang="en-US" sz="1900" dirty="0" smtClean="0">
                <a:solidFill>
                  <a:schemeClr val="tx1"/>
                </a:solidFill>
                <a:latin typeface="Cambria" panose="02040503050406030204" pitchFamily="18" charset="0"/>
              </a:rPr>
              <a:t>to </a:t>
            </a:r>
            <a:r>
              <a:rPr lang="en-US" sz="1900" b="1" dirty="0" smtClean="0">
                <a:solidFill>
                  <a:schemeClr val="tx1"/>
                </a:solidFill>
                <a:latin typeface="Cambria" panose="02040503050406030204" pitchFamily="18" charset="0"/>
              </a:rPr>
              <a:t>tasks</a:t>
            </a:r>
            <a:r>
              <a:rPr lang="en-US" sz="1900" dirty="0" smtClean="0">
                <a:solidFill>
                  <a:schemeClr val="tx1"/>
                </a:solidFill>
                <a:latin typeface="Cambria" panose="02040503050406030204" pitchFamily="18" charset="0"/>
              </a:rPr>
              <a:t> and </a:t>
            </a:r>
            <a:r>
              <a:rPr lang="en-US" sz="1900" b="1" dirty="0" smtClean="0">
                <a:solidFill>
                  <a:schemeClr val="tx1"/>
                </a:solidFill>
                <a:latin typeface="Cambria" panose="02040503050406030204" pitchFamily="18" charset="0"/>
              </a:rPr>
              <a:t>project work </a:t>
            </a:r>
            <a:r>
              <a:rPr lang="en-US" sz="1900" dirty="0" smtClean="0">
                <a:solidFill>
                  <a:schemeClr val="tx1"/>
                </a:solidFill>
                <a:latin typeface="Cambria" panose="02040503050406030204" pitchFamily="18" charset="0"/>
              </a:rPr>
              <a:t>(where the emphasis is on creating meaningful interaction or meaningful texts).</a:t>
            </a:r>
            <a:endParaRPr lang="ro-RO" sz="1900" dirty="0" smtClean="0">
              <a:solidFill>
                <a:schemeClr val="tx1"/>
              </a:solidFill>
              <a:latin typeface="Cambria" panose="02040503050406030204" pitchFamily="18" charset="0"/>
            </a:endParaRPr>
          </a:p>
          <a:p>
            <a:pPr marL="54595" indent="0" algn="just">
              <a:spcBef>
                <a:spcPts val="0"/>
              </a:spcBef>
              <a:buNone/>
            </a:pPr>
            <a:r>
              <a:rPr lang="en-US" sz="1900" dirty="0" smtClean="0">
                <a:solidFill>
                  <a:schemeClr val="tx1"/>
                </a:solidFill>
                <a:latin typeface="Cambria" panose="02040503050406030204" pitchFamily="18" charset="0"/>
              </a:rPr>
              <a:t> Activities can involve any one of the 4 </a:t>
            </a:r>
            <a:r>
              <a:rPr lang="en-US" sz="1900" dirty="0" err="1" smtClean="0">
                <a:solidFill>
                  <a:schemeClr val="tx1"/>
                </a:solidFill>
                <a:latin typeface="Cambria" panose="02040503050406030204" pitchFamily="18" charset="0"/>
              </a:rPr>
              <a:t>lge</a:t>
            </a:r>
            <a:r>
              <a:rPr lang="en-US" sz="1900" dirty="0" smtClean="0">
                <a:solidFill>
                  <a:schemeClr val="tx1"/>
                </a:solidFill>
                <a:latin typeface="Cambria" panose="02040503050406030204" pitchFamily="18" charset="0"/>
              </a:rPr>
              <a:t> </a:t>
            </a:r>
            <a:r>
              <a:rPr lang="en-US" sz="1900" b="1" dirty="0" smtClean="0">
                <a:solidFill>
                  <a:schemeClr val="tx1"/>
                </a:solidFill>
                <a:latin typeface="Cambria" panose="02040503050406030204" pitchFamily="18" charset="0"/>
              </a:rPr>
              <a:t>skills</a:t>
            </a:r>
            <a:r>
              <a:rPr lang="en-US" sz="1900" dirty="0" smtClean="0">
                <a:solidFill>
                  <a:schemeClr val="tx1"/>
                </a:solidFill>
                <a:latin typeface="Cambria" panose="02040503050406030204" pitchFamily="18" charset="0"/>
              </a:rPr>
              <a:t>, or a combination of these – such as listening and speaking, or reading and writing. They can </a:t>
            </a:r>
            <a:r>
              <a:rPr lang="en-US" sz="1900" dirty="0">
                <a:solidFill>
                  <a:schemeClr val="tx1"/>
                </a:solidFill>
                <a:latin typeface="Cambria" panose="02040503050406030204" pitchFamily="18" charset="0"/>
              </a:rPr>
              <a:t>a</a:t>
            </a:r>
            <a:r>
              <a:rPr lang="en-US" sz="1900" dirty="0" smtClean="0">
                <a:solidFill>
                  <a:schemeClr val="tx1"/>
                </a:solidFill>
                <a:latin typeface="Cambria" panose="02040503050406030204" pitchFamily="18" charset="0"/>
              </a:rPr>
              <a:t>lso be organized so that learners are doing the activity </a:t>
            </a:r>
            <a:r>
              <a:rPr lang="en-US" sz="1900" b="1" dirty="0" smtClean="0">
                <a:solidFill>
                  <a:schemeClr val="tx1"/>
                </a:solidFill>
                <a:latin typeface="Cambria" panose="02040503050406030204" pitchFamily="18" charset="0"/>
              </a:rPr>
              <a:t>individually</a:t>
            </a:r>
            <a:r>
              <a:rPr lang="en-US" sz="1900" dirty="0" smtClean="0">
                <a:solidFill>
                  <a:schemeClr val="tx1"/>
                </a:solidFill>
                <a:latin typeface="Cambria" panose="02040503050406030204" pitchFamily="18" charset="0"/>
              </a:rPr>
              <a:t>, or </a:t>
            </a:r>
            <a:r>
              <a:rPr lang="en-US" sz="1900" b="1" dirty="0" smtClean="0">
                <a:solidFill>
                  <a:schemeClr val="tx1"/>
                </a:solidFill>
                <a:latin typeface="Cambria" panose="02040503050406030204" pitchFamily="18" charset="0"/>
              </a:rPr>
              <a:t>in pairs </a:t>
            </a:r>
            <a:r>
              <a:rPr lang="en-US" sz="1900" dirty="0" smtClean="0">
                <a:solidFill>
                  <a:schemeClr val="tx1"/>
                </a:solidFill>
                <a:latin typeface="Cambria" panose="02040503050406030204" pitchFamily="18" charset="0"/>
              </a:rPr>
              <a:t>or </a:t>
            </a:r>
            <a:r>
              <a:rPr lang="en-US" sz="1900" b="1" dirty="0" smtClean="0">
                <a:solidFill>
                  <a:schemeClr val="tx1"/>
                </a:solidFill>
                <a:latin typeface="Cambria" panose="02040503050406030204" pitchFamily="18" charset="0"/>
              </a:rPr>
              <a:t>in groups </a:t>
            </a:r>
            <a:r>
              <a:rPr lang="en-US" sz="1900" dirty="0" smtClean="0">
                <a:solidFill>
                  <a:schemeClr val="tx1"/>
                </a:solidFill>
                <a:latin typeface="Cambria" panose="02040503050406030204" pitchFamily="18" charset="0"/>
              </a:rPr>
              <a:t>or as a </a:t>
            </a:r>
            <a:r>
              <a:rPr lang="en-US" sz="1900" b="1" dirty="0" smtClean="0">
                <a:solidFill>
                  <a:schemeClr val="tx1"/>
                </a:solidFill>
                <a:latin typeface="Cambria" panose="02040503050406030204" pitchFamily="18" charset="0"/>
              </a:rPr>
              <a:t>whole class</a:t>
            </a:r>
            <a:r>
              <a:rPr lang="en-US" sz="1900" dirty="0" smtClean="0">
                <a:solidFill>
                  <a:schemeClr val="tx1"/>
                </a:solidFill>
                <a:latin typeface="Cambria" panose="02040503050406030204" pitchFamily="18" charset="0"/>
              </a:rPr>
              <a:t>.” </a:t>
            </a:r>
            <a:r>
              <a:rPr lang="en-US" sz="1900" dirty="0" smtClean="0">
                <a:solidFill>
                  <a:srgbClr val="0070C0"/>
                </a:solidFill>
                <a:latin typeface="Cambria" panose="02040503050406030204" pitchFamily="18" charset="0"/>
              </a:rPr>
              <a:t>(S. </a:t>
            </a:r>
            <a:r>
              <a:rPr lang="en-US" sz="1900" dirty="0" err="1" smtClean="0">
                <a:solidFill>
                  <a:srgbClr val="0070C0"/>
                </a:solidFill>
                <a:latin typeface="Cambria" panose="02040503050406030204" pitchFamily="18" charset="0"/>
              </a:rPr>
              <a:t>Thornbury</a:t>
            </a:r>
            <a:r>
              <a:rPr lang="en-US" sz="1900" dirty="0" smtClean="0">
                <a:solidFill>
                  <a:srgbClr val="0070C0"/>
                </a:solidFill>
                <a:latin typeface="Cambria" panose="02040503050406030204" pitchFamily="18" charset="0"/>
              </a:rPr>
              <a:t>, p. 3)</a:t>
            </a:r>
          </a:p>
          <a:p>
            <a:pPr algn="just">
              <a:spcBef>
                <a:spcPts val="0"/>
              </a:spcBef>
            </a:pPr>
            <a:endParaRPr lang="ru-RU" sz="19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511360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953" y="434862"/>
            <a:ext cx="6871660" cy="775373"/>
          </a:xfrm>
        </p:spPr>
        <p:txBody>
          <a:bodyPr>
            <a:normAutofit/>
          </a:bodyPr>
          <a:lstStyle/>
          <a:p>
            <a:r>
              <a:rPr lang="en-US" sz="2800" b="1" dirty="0" smtClean="0">
                <a:latin typeface="Cambria" panose="02040503050406030204" pitchFamily="18" charset="0"/>
                <a:ea typeface="Cambria" panose="02040503050406030204" pitchFamily="18" charset="0"/>
              </a:rPr>
              <a:t>Classroom </a:t>
            </a:r>
            <a:r>
              <a:rPr lang="en-US" sz="2800" b="1" dirty="0" err="1" smtClean="0">
                <a:latin typeface="Cambria" panose="02040503050406030204" pitchFamily="18" charset="0"/>
                <a:ea typeface="Cambria" panose="02040503050406030204" pitchFamily="18" charset="0"/>
              </a:rPr>
              <a:t>inte</a:t>
            </a:r>
            <a:r>
              <a:rPr lang="ro-RO" sz="2800" b="1" dirty="0" smtClean="0">
                <a:latin typeface="Cambria" panose="02040503050406030204" pitchFamily="18" charset="0"/>
                <a:ea typeface="Cambria" panose="02040503050406030204" pitchFamily="18" charset="0"/>
              </a:rPr>
              <a:t>raction</a:t>
            </a:r>
            <a:endParaRPr lang="ro-RO" sz="2800"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519954" y="1210235"/>
            <a:ext cx="7633660" cy="4948518"/>
          </a:xfrm>
        </p:spPr>
        <p:txBody>
          <a:bodyPr>
            <a:normAutofit/>
          </a:bodyPr>
          <a:lstStyle/>
          <a:p>
            <a:pPr marL="0" indent="0">
              <a:spcBef>
                <a:spcPts val="600"/>
              </a:spcBef>
              <a:buNone/>
            </a:pPr>
            <a:r>
              <a:rPr lang="en-US" sz="2000" b="1" dirty="0" smtClean="0">
                <a:solidFill>
                  <a:schemeClr val="tx1"/>
                </a:solidFill>
                <a:latin typeface="Cambria" panose="02040503050406030204" pitchFamily="18" charset="0"/>
                <a:ea typeface="Cambria" panose="02040503050406030204" pitchFamily="18" charset="0"/>
              </a:rPr>
              <a:t>Which of the statements you feel you can agree with?</a:t>
            </a:r>
          </a:p>
          <a:p>
            <a:pPr marL="457200" indent="-457200">
              <a:spcBef>
                <a:spcPts val="0"/>
              </a:spcBef>
              <a:buFont typeface="+mj-lt"/>
              <a:buAutoNum type="alphaLcPeriod"/>
            </a:pPr>
            <a:r>
              <a:rPr lang="en-US" sz="2000" i="1" dirty="0" smtClean="0">
                <a:solidFill>
                  <a:schemeClr val="tx1"/>
                </a:solidFill>
                <a:latin typeface="Cambria" panose="02040503050406030204" pitchFamily="18" charset="0"/>
                <a:ea typeface="Cambria" panose="02040503050406030204" pitchFamily="18" charset="0"/>
              </a:rPr>
              <a:t>It </a:t>
            </a:r>
            <a:r>
              <a:rPr lang="en-US" sz="2000" i="1" dirty="0">
                <a:solidFill>
                  <a:schemeClr val="tx1"/>
                </a:solidFill>
                <a:latin typeface="Cambria" panose="02040503050406030204" pitchFamily="18" charset="0"/>
                <a:ea typeface="Cambria" panose="02040503050406030204" pitchFamily="18" charset="0"/>
              </a:rPr>
              <a:t>is more important for learners to listen and speak to you than for learners </a:t>
            </a:r>
            <a:r>
              <a:rPr lang="en-US" sz="2000" i="1" dirty="0" smtClean="0">
                <a:solidFill>
                  <a:schemeClr val="tx1"/>
                </a:solidFill>
                <a:latin typeface="Cambria" panose="02040503050406030204" pitchFamily="18" charset="0"/>
                <a:ea typeface="Cambria" panose="02040503050406030204" pitchFamily="18" charset="0"/>
              </a:rPr>
              <a:t>to listen </a:t>
            </a:r>
            <a:r>
              <a:rPr lang="en-US" sz="2000" i="1" dirty="0">
                <a:solidFill>
                  <a:schemeClr val="tx1"/>
                </a:solidFill>
                <a:latin typeface="Cambria" panose="02040503050406030204" pitchFamily="18" charset="0"/>
                <a:ea typeface="Cambria" panose="02040503050406030204" pitchFamily="18" charset="0"/>
              </a:rPr>
              <a:t>and speak to each other.</a:t>
            </a:r>
          </a:p>
          <a:p>
            <a:pPr marL="457200" indent="-457200">
              <a:spcBef>
                <a:spcPts val="0"/>
              </a:spcBef>
              <a:buFont typeface="+mj-lt"/>
              <a:buAutoNum type="alphaLcPeriod"/>
            </a:pPr>
            <a:r>
              <a:rPr lang="en-US" sz="2000" i="1" dirty="0" smtClean="0">
                <a:solidFill>
                  <a:schemeClr val="tx1"/>
                </a:solidFill>
                <a:latin typeface="Cambria" panose="02040503050406030204" pitchFamily="18" charset="0"/>
                <a:ea typeface="Cambria" panose="02040503050406030204" pitchFamily="18" charset="0"/>
              </a:rPr>
              <a:t>Students </a:t>
            </a:r>
            <a:r>
              <a:rPr lang="en-US" sz="2000" i="1" dirty="0">
                <a:solidFill>
                  <a:schemeClr val="tx1"/>
                </a:solidFill>
                <a:latin typeface="Cambria" panose="02040503050406030204" pitchFamily="18" charset="0"/>
                <a:ea typeface="Cambria" panose="02040503050406030204" pitchFamily="18" charset="0"/>
              </a:rPr>
              <a:t>should get most conversation practice in interacting with other learners rather than with you</a:t>
            </a:r>
            <a:r>
              <a:rPr lang="en-US" sz="2000" i="1" dirty="0" smtClean="0">
                <a:solidFill>
                  <a:schemeClr val="tx1"/>
                </a:solidFill>
                <a:latin typeface="Cambria" panose="02040503050406030204" pitchFamily="18" charset="0"/>
                <a:ea typeface="Cambria" panose="02040503050406030204" pitchFamily="18" charset="0"/>
              </a:rPr>
              <a:t>.</a:t>
            </a:r>
          </a:p>
          <a:p>
            <a:pPr marL="0" indent="0">
              <a:spcBef>
                <a:spcPts val="0"/>
              </a:spcBef>
              <a:buNone/>
            </a:pPr>
            <a:endParaRPr lang="en-US" sz="2000" dirty="0">
              <a:solidFill>
                <a:schemeClr val="tx1"/>
              </a:solidFill>
              <a:latin typeface="Cambria" panose="02040503050406030204" pitchFamily="18" charset="0"/>
              <a:ea typeface="Cambria" panose="02040503050406030204" pitchFamily="18" charset="0"/>
            </a:endParaRPr>
          </a:p>
          <a:p>
            <a:pPr marL="457200" indent="-457200">
              <a:spcBef>
                <a:spcPts val="0"/>
              </a:spcBef>
              <a:buFont typeface="+mj-lt"/>
              <a:buAutoNum type="alphaLcPeriod"/>
            </a:pPr>
            <a:r>
              <a:rPr lang="en-US" sz="2000" i="1" dirty="0" smtClean="0">
                <a:solidFill>
                  <a:schemeClr val="tx1"/>
                </a:solidFill>
                <a:latin typeface="Cambria" panose="02040503050406030204" pitchFamily="18" charset="0"/>
                <a:ea typeface="Cambria" panose="02040503050406030204" pitchFamily="18" charset="0"/>
              </a:rPr>
              <a:t>People </a:t>
            </a:r>
            <a:r>
              <a:rPr lang="en-US" sz="2000" i="1" dirty="0">
                <a:solidFill>
                  <a:schemeClr val="tx1"/>
                </a:solidFill>
                <a:latin typeface="Cambria" panose="02040503050406030204" pitchFamily="18" charset="0"/>
                <a:ea typeface="Cambria" panose="02040503050406030204" pitchFamily="18" charset="0"/>
              </a:rPr>
              <a:t>usually learn best by listening to people explaining things</a:t>
            </a:r>
            <a:r>
              <a:rPr lang="en-US" sz="2000" dirty="0">
                <a:solidFill>
                  <a:schemeClr val="tx1"/>
                </a:solidFill>
                <a:latin typeface="Cambria" panose="02040503050406030204" pitchFamily="18" charset="0"/>
                <a:ea typeface="Cambria" panose="02040503050406030204" pitchFamily="18" charset="0"/>
              </a:rPr>
              <a:t>. </a:t>
            </a:r>
            <a:endParaRPr lang="en-US" sz="2000" dirty="0" smtClean="0">
              <a:solidFill>
                <a:schemeClr val="tx1"/>
              </a:solidFill>
              <a:latin typeface="Cambria" panose="02040503050406030204" pitchFamily="18" charset="0"/>
              <a:ea typeface="Cambria" panose="02040503050406030204" pitchFamily="18" charset="0"/>
            </a:endParaRPr>
          </a:p>
          <a:p>
            <a:pPr marL="457200" indent="-457200">
              <a:spcBef>
                <a:spcPts val="0"/>
              </a:spcBef>
              <a:buFont typeface="+mj-lt"/>
              <a:buAutoNum type="alphaLcPeriod"/>
            </a:pPr>
            <a:r>
              <a:rPr lang="en-US" sz="2000" i="1" dirty="0" smtClean="0">
                <a:solidFill>
                  <a:schemeClr val="tx1"/>
                </a:solidFill>
                <a:latin typeface="Cambria" panose="02040503050406030204" pitchFamily="18" charset="0"/>
                <a:ea typeface="Cambria" panose="02040503050406030204" pitchFamily="18" charset="0"/>
              </a:rPr>
              <a:t>People </a:t>
            </a:r>
            <a:r>
              <a:rPr lang="en-US" sz="2000" i="1" dirty="0">
                <a:solidFill>
                  <a:schemeClr val="tx1"/>
                </a:solidFill>
                <a:latin typeface="Cambria" panose="02040503050406030204" pitchFamily="18" charset="0"/>
                <a:ea typeface="Cambria" panose="02040503050406030204" pitchFamily="18" charset="0"/>
              </a:rPr>
              <a:t>usually learn best by trying things out and finding out what </a:t>
            </a:r>
            <a:r>
              <a:rPr lang="en-US" sz="2000" i="1" dirty="0" smtClean="0">
                <a:solidFill>
                  <a:schemeClr val="tx1"/>
                </a:solidFill>
                <a:latin typeface="Cambria" panose="02040503050406030204" pitchFamily="18" charset="0"/>
                <a:ea typeface="Cambria" panose="02040503050406030204" pitchFamily="18" charset="0"/>
              </a:rPr>
              <a:t>works.</a:t>
            </a:r>
            <a:endParaRPr lang="en-US" sz="2000" i="1" dirty="0">
              <a:solidFill>
                <a:schemeClr val="tx1"/>
              </a:solidFill>
              <a:latin typeface="Cambria" panose="02040503050406030204" pitchFamily="18" charset="0"/>
              <a:ea typeface="Cambria" panose="02040503050406030204" pitchFamily="18" charset="0"/>
            </a:endParaRPr>
          </a:p>
          <a:p>
            <a:pPr marL="0" indent="0">
              <a:spcBef>
                <a:spcPts val="600"/>
              </a:spcBef>
              <a:buNone/>
            </a:pPr>
            <a:endParaRPr lang="en-US" sz="2000" dirty="0">
              <a:solidFill>
                <a:schemeClr val="tx1"/>
              </a:solidFill>
              <a:latin typeface="Cambria" panose="02040503050406030204" pitchFamily="18" charset="0"/>
              <a:ea typeface="Cambria" panose="02040503050406030204" pitchFamily="18" charset="0"/>
            </a:endParaRPr>
          </a:p>
          <a:p>
            <a:pPr marL="457200" indent="-457200">
              <a:spcBef>
                <a:spcPts val="0"/>
              </a:spcBef>
              <a:buFont typeface="+mj-lt"/>
              <a:buAutoNum type="alphaLcPeriod"/>
            </a:pPr>
            <a:r>
              <a:rPr lang="en-US" sz="2000" i="1" dirty="0" smtClean="0">
                <a:solidFill>
                  <a:schemeClr val="tx1"/>
                </a:solidFill>
                <a:latin typeface="Cambria" panose="02040503050406030204" pitchFamily="18" charset="0"/>
                <a:ea typeface="Cambria" panose="02040503050406030204" pitchFamily="18" charset="0"/>
              </a:rPr>
              <a:t>The </a:t>
            </a:r>
            <a:r>
              <a:rPr lang="en-US" sz="2000" i="1" dirty="0">
                <a:solidFill>
                  <a:schemeClr val="tx1"/>
                </a:solidFill>
                <a:latin typeface="Cambria" panose="02040503050406030204" pitchFamily="18" charset="0"/>
                <a:ea typeface="Cambria" panose="02040503050406030204" pitchFamily="18" charset="0"/>
              </a:rPr>
              <a:t>teacher should speak as much as possible in classroom time.</a:t>
            </a:r>
          </a:p>
          <a:p>
            <a:pPr marL="457200" indent="-457200">
              <a:spcBef>
                <a:spcPts val="0"/>
              </a:spcBef>
              <a:buFont typeface="+mj-lt"/>
              <a:buAutoNum type="alphaLcPeriod"/>
            </a:pPr>
            <a:r>
              <a:rPr lang="en-US" sz="2000" i="1" dirty="0" smtClean="0">
                <a:solidFill>
                  <a:schemeClr val="tx1"/>
                </a:solidFill>
                <a:latin typeface="Cambria" panose="02040503050406030204" pitchFamily="18" charset="0"/>
                <a:ea typeface="Cambria" panose="02040503050406030204" pitchFamily="18" charset="0"/>
              </a:rPr>
              <a:t>The </a:t>
            </a:r>
            <a:r>
              <a:rPr lang="en-US" sz="2000" i="1" dirty="0">
                <a:solidFill>
                  <a:schemeClr val="tx1"/>
                </a:solidFill>
                <a:latin typeface="Cambria" panose="02040503050406030204" pitchFamily="18" charset="0"/>
                <a:ea typeface="Cambria" panose="02040503050406030204" pitchFamily="18" charset="0"/>
              </a:rPr>
              <a:t>teacher should speak as little as possible in classroom time.</a:t>
            </a:r>
          </a:p>
        </p:txBody>
      </p:sp>
    </p:spTree>
    <p:extLst>
      <p:ext uri="{BB962C8B-B14F-4D97-AF65-F5344CB8AC3E}">
        <p14:creationId xmlns:p14="http://schemas.microsoft.com/office/powerpoint/2010/main" val="830411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18319"/>
            <a:ext cx="6782014" cy="972597"/>
          </a:xfrm>
        </p:spPr>
        <p:txBody>
          <a:bodyPr>
            <a:noAutofit/>
          </a:bodyPr>
          <a:lstStyle/>
          <a:p>
            <a:r>
              <a:rPr lang="en-US" sz="2800" b="1" dirty="0" smtClean="0">
                <a:latin typeface="Cambria" panose="02040503050406030204" pitchFamily="18" charset="0"/>
                <a:ea typeface="Cambria" panose="02040503050406030204" pitchFamily="18" charset="0"/>
              </a:rPr>
              <a:t>Ideas </a:t>
            </a:r>
            <a:r>
              <a:rPr lang="en-US" sz="2800" b="1" dirty="0">
                <a:latin typeface="Cambria" panose="02040503050406030204" pitchFamily="18" charset="0"/>
                <a:ea typeface="Cambria" panose="02040503050406030204" pitchFamily="18" charset="0"/>
              </a:rPr>
              <a:t>for </a:t>
            </a:r>
            <a:r>
              <a:rPr lang="en-US" sz="2800" b="1" dirty="0" smtClean="0">
                <a:latin typeface="Cambria" panose="02040503050406030204" pitchFamily="18" charset="0"/>
                <a:ea typeface="Cambria" panose="02040503050406030204" pitchFamily="18" charset="0"/>
              </a:rPr>
              <a:t>maximizing </a:t>
            </a:r>
            <a:r>
              <a:rPr lang="en-US" sz="2800" b="1" dirty="0">
                <a:latin typeface="Cambria" panose="02040503050406030204" pitchFamily="18" charset="0"/>
                <a:ea typeface="Cambria" panose="02040503050406030204" pitchFamily="18" charset="0"/>
              </a:rPr>
              <a:t>student interaction in class</a:t>
            </a:r>
            <a:endParaRPr lang="ro-RO" sz="2800"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48236" y="1272988"/>
            <a:ext cx="8041340" cy="4885765"/>
          </a:xfrm>
        </p:spPr>
        <p:txBody>
          <a:bodyPr>
            <a:noAutofit/>
          </a:bodyPr>
          <a:lstStyle/>
          <a:p>
            <a:pPr>
              <a:buFont typeface="Wingdings" panose="05000000000000000000" pitchFamily="2" charset="2"/>
              <a:buChar char="ü"/>
            </a:pPr>
            <a:r>
              <a:rPr lang="en-US" sz="2000" dirty="0" smtClean="0">
                <a:solidFill>
                  <a:schemeClr val="tx1"/>
                </a:solidFill>
                <a:latin typeface="Cambria" panose="02040503050406030204" pitchFamily="18" charset="0"/>
                <a:ea typeface="Cambria" panose="02040503050406030204" pitchFamily="18" charset="0"/>
              </a:rPr>
              <a:t>Encourage a </a:t>
            </a:r>
            <a:r>
              <a:rPr lang="en-US" sz="2000" b="1" dirty="0">
                <a:solidFill>
                  <a:schemeClr val="tx1"/>
                </a:solidFill>
                <a:latin typeface="Cambria" panose="02040503050406030204" pitchFamily="18" charset="0"/>
                <a:ea typeface="Cambria" panose="02040503050406030204" pitchFamily="18" charset="0"/>
              </a:rPr>
              <a:t>friendly, relaxed learning environment</a:t>
            </a:r>
            <a:r>
              <a:rPr lang="en-US" sz="2000" dirty="0" smtClean="0">
                <a:solidFill>
                  <a:schemeClr val="tx1"/>
                </a:solidFill>
                <a:latin typeface="Cambria" panose="02040503050406030204" pitchFamily="18" charset="0"/>
                <a:ea typeface="Cambria" panose="02040503050406030204" pitchFamily="18" charset="0"/>
              </a:rPr>
              <a:t>. A trusting, positive, supportive rapport</a:t>
            </a:r>
            <a:r>
              <a:rPr lang="ro-RO" sz="2000" dirty="0">
                <a:solidFill>
                  <a:schemeClr val="tx1"/>
                </a:solidFill>
                <a:latin typeface="Cambria" panose="02040503050406030204" pitchFamily="18" charset="0"/>
                <a:ea typeface="Cambria" panose="02040503050406030204" pitchFamily="18" charset="0"/>
              </a:rPr>
              <a:t>/ræpˈɔːr/</a:t>
            </a:r>
            <a:r>
              <a:rPr lang="en-US" sz="2000" dirty="0" smtClean="0">
                <a:solidFill>
                  <a:schemeClr val="tx1"/>
                </a:solidFill>
                <a:latin typeface="Cambria" panose="02040503050406030204" pitchFamily="18" charset="0"/>
                <a:ea typeface="Cambria" panose="02040503050406030204" pitchFamily="18" charset="0"/>
              </a:rPr>
              <a:t> amongst the learners and between learners and teacher leads to a  useful interaction happening.</a:t>
            </a:r>
          </a:p>
          <a:p>
            <a:pPr>
              <a:buFont typeface="Wingdings" panose="05000000000000000000" pitchFamily="2" charset="2"/>
              <a:buChar char="ü"/>
            </a:pPr>
            <a:r>
              <a:rPr lang="en-US" sz="2000" dirty="0" smtClean="0">
                <a:solidFill>
                  <a:schemeClr val="tx1"/>
                </a:solidFill>
                <a:latin typeface="Cambria" panose="02040503050406030204" pitchFamily="18" charset="0"/>
                <a:ea typeface="Cambria" panose="02040503050406030204" pitchFamily="18" charset="0"/>
              </a:rPr>
              <a:t> </a:t>
            </a:r>
            <a:r>
              <a:rPr lang="en-US" sz="2000" b="1" dirty="0">
                <a:solidFill>
                  <a:schemeClr val="tx1"/>
                </a:solidFill>
                <a:latin typeface="Cambria" panose="02040503050406030204" pitchFamily="18" charset="0"/>
                <a:ea typeface="Cambria" panose="02040503050406030204" pitchFamily="18" charset="0"/>
              </a:rPr>
              <a:t>Ask questions </a:t>
            </a:r>
            <a:r>
              <a:rPr lang="en-US" sz="2000" dirty="0" smtClean="0">
                <a:solidFill>
                  <a:schemeClr val="tx1"/>
                </a:solidFill>
                <a:latin typeface="Cambria" panose="02040503050406030204" pitchFamily="18" charset="0"/>
                <a:ea typeface="Cambria" panose="02040503050406030204" pitchFamily="18" charset="0"/>
              </a:rPr>
              <a:t>rather than giving explanations.</a:t>
            </a:r>
          </a:p>
          <a:p>
            <a:pPr>
              <a:buFont typeface="Wingdings" panose="05000000000000000000" pitchFamily="2" charset="2"/>
              <a:buChar char="ü"/>
            </a:pPr>
            <a:r>
              <a:rPr lang="en-US" sz="2000" dirty="0" smtClean="0">
                <a:solidFill>
                  <a:schemeClr val="tx1"/>
                </a:solidFill>
                <a:latin typeface="Cambria" panose="02040503050406030204" pitchFamily="18" charset="0"/>
                <a:ea typeface="Cambria" panose="02040503050406030204" pitchFamily="18" charset="0"/>
              </a:rPr>
              <a:t> </a:t>
            </a:r>
            <a:r>
              <a:rPr lang="en-US" sz="2000" b="1" dirty="0">
                <a:solidFill>
                  <a:schemeClr val="tx1"/>
                </a:solidFill>
                <a:latin typeface="Cambria" panose="02040503050406030204" pitchFamily="18" charset="0"/>
                <a:ea typeface="Cambria" panose="02040503050406030204" pitchFamily="18" charset="0"/>
              </a:rPr>
              <a:t>Allow time </a:t>
            </a:r>
            <a:r>
              <a:rPr lang="en-US" sz="2000" dirty="0" smtClean="0">
                <a:solidFill>
                  <a:schemeClr val="tx1"/>
                </a:solidFill>
                <a:latin typeface="Cambria" panose="02040503050406030204" pitchFamily="18" charset="0"/>
                <a:ea typeface="Cambria" panose="02040503050406030204" pitchFamily="18" charset="0"/>
              </a:rPr>
              <a:t>for students to </a:t>
            </a:r>
            <a:r>
              <a:rPr lang="en-US" sz="2000" b="1" dirty="0">
                <a:solidFill>
                  <a:schemeClr val="tx1"/>
                </a:solidFill>
                <a:latin typeface="Cambria" panose="02040503050406030204" pitchFamily="18" charset="0"/>
                <a:ea typeface="Cambria" panose="02040503050406030204" pitchFamily="18" charset="0"/>
              </a:rPr>
              <a:t>listen, think, process their answer</a:t>
            </a:r>
            <a:r>
              <a:rPr lang="en-US" sz="2000" dirty="0" smtClean="0">
                <a:solidFill>
                  <a:schemeClr val="tx1"/>
                </a:solidFill>
                <a:latin typeface="Cambria" panose="02040503050406030204" pitchFamily="18" charset="0"/>
                <a:ea typeface="Cambria" panose="02040503050406030204" pitchFamily="18" charset="0"/>
              </a:rPr>
              <a:t> and speak.</a:t>
            </a:r>
          </a:p>
          <a:p>
            <a:pPr>
              <a:buFont typeface="Wingdings" panose="05000000000000000000" pitchFamily="2" charset="2"/>
              <a:buChar char="ü"/>
            </a:pPr>
            <a:r>
              <a:rPr lang="en-US" sz="2000" dirty="0" smtClean="0">
                <a:solidFill>
                  <a:schemeClr val="tx1"/>
                </a:solidFill>
                <a:latin typeface="Cambria" panose="02040503050406030204" pitchFamily="18" charset="0"/>
                <a:ea typeface="Cambria" panose="02040503050406030204" pitchFamily="18" charset="0"/>
              </a:rPr>
              <a:t>Really listen to what they say. Work on listening to the person and the meaning, as well as to the language and the mistakes.</a:t>
            </a:r>
          </a:p>
          <a:p>
            <a:pPr>
              <a:buFont typeface="Wingdings" panose="05000000000000000000" pitchFamily="2" charset="2"/>
              <a:buChar char="ü"/>
            </a:pPr>
            <a:r>
              <a:rPr lang="en-US" sz="2000" dirty="0" smtClean="0">
                <a:solidFill>
                  <a:schemeClr val="tx1"/>
                </a:solidFill>
                <a:latin typeface="Cambria" panose="02040503050406030204" pitchFamily="18" charset="0"/>
                <a:ea typeface="Cambria" panose="02040503050406030204" pitchFamily="18" charset="0"/>
              </a:rPr>
              <a:t>Allow thinking time without talking over it. Allow silence. </a:t>
            </a:r>
          </a:p>
          <a:p>
            <a:pPr>
              <a:buFont typeface="Wingdings" panose="05000000000000000000" pitchFamily="2" charset="2"/>
              <a:buChar char="ü"/>
            </a:pPr>
            <a:r>
              <a:rPr lang="en-US" sz="2000" b="1" dirty="0" smtClean="0">
                <a:solidFill>
                  <a:schemeClr val="tx1"/>
                </a:solidFill>
                <a:latin typeface="Cambria" panose="02040503050406030204" pitchFamily="18" charset="0"/>
                <a:ea typeface="Cambria" panose="02040503050406030204" pitchFamily="18" charset="0"/>
              </a:rPr>
              <a:t>Increase</a:t>
            </a:r>
            <a:r>
              <a:rPr lang="en-US" sz="2000" dirty="0" smtClean="0">
                <a:solidFill>
                  <a:schemeClr val="tx1"/>
                </a:solidFill>
                <a:latin typeface="Cambria" panose="02040503050406030204" pitchFamily="18" charset="0"/>
                <a:ea typeface="Cambria" panose="02040503050406030204" pitchFamily="18" charset="0"/>
              </a:rPr>
              <a:t> opportunities for </a:t>
            </a:r>
            <a:r>
              <a:rPr lang="en-US" sz="2000" b="1" dirty="0">
                <a:solidFill>
                  <a:schemeClr val="tx1"/>
                </a:solidFill>
                <a:latin typeface="Cambria" panose="02040503050406030204" pitchFamily="18" charset="0"/>
                <a:ea typeface="Cambria" panose="02040503050406030204" pitchFamily="18" charset="0"/>
              </a:rPr>
              <a:t>STT </a:t>
            </a:r>
            <a:r>
              <a:rPr lang="en-US" sz="2000" dirty="0" smtClean="0">
                <a:solidFill>
                  <a:schemeClr val="tx1"/>
                </a:solidFill>
                <a:latin typeface="Cambria" panose="02040503050406030204" pitchFamily="18" charset="0"/>
                <a:ea typeface="Cambria" panose="02040503050406030204" pitchFamily="18" charset="0"/>
              </a:rPr>
              <a:t>(Student Talking Time).</a:t>
            </a:r>
          </a:p>
          <a:p>
            <a:pPr>
              <a:buFont typeface="Wingdings" panose="05000000000000000000" pitchFamily="2" charset="2"/>
              <a:buChar char="ü"/>
            </a:pPr>
            <a:r>
              <a:rPr lang="en-US" sz="2000" dirty="0" smtClean="0">
                <a:solidFill>
                  <a:schemeClr val="tx1"/>
                </a:solidFill>
                <a:latin typeface="Cambria" panose="02040503050406030204" pitchFamily="18" charset="0"/>
                <a:ea typeface="Cambria" panose="02040503050406030204" pitchFamily="18" charset="0"/>
              </a:rPr>
              <a:t>Use gestures to replace unnecessary teacher talk.</a:t>
            </a:r>
          </a:p>
          <a:p>
            <a:pPr>
              <a:buFont typeface="Wingdings" panose="05000000000000000000" pitchFamily="2" charset="2"/>
              <a:buChar char="ü"/>
            </a:pPr>
            <a:r>
              <a:rPr lang="en-US" sz="2000" b="1" dirty="0">
                <a:solidFill>
                  <a:schemeClr val="tx1"/>
                </a:solidFill>
                <a:latin typeface="Cambria" panose="02040503050406030204" pitchFamily="18" charset="0"/>
                <a:ea typeface="Cambria" panose="02040503050406030204" pitchFamily="18" charset="0"/>
              </a:rPr>
              <a:t>Allow students</a:t>
            </a:r>
            <a:r>
              <a:rPr lang="en-US" sz="2000" dirty="0" smtClean="0">
                <a:solidFill>
                  <a:schemeClr val="tx1"/>
                </a:solidFill>
                <a:latin typeface="Cambria" panose="02040503050406030204" pitchFamily="18" charset="0"/>
                <a:ea typeface="Cambria" panose="02040503050406030204" pitchFamily="18" charset="0"/>
              </a:rPr>
              <a:t> to </a:t>
            </a:r>
            <a:r>
              <a:rPr lang="en-US" sz="2000" b="1" dirty="0">
                <a:solidFill>
                  <a:schemeClr val="tx1"/>
                </a:solidFill>
                <a:latin typeface="Cambria" panose="02040503050406030204" pitchFamily="18" charset="0"/>
                <a:ea typeface="Cambria" panose="02040503050406030204" pitchFamily="18" charset="0"/>
              </a:rPr>
              <a:t>finish</a:t>
            </a:r>
            <a:r>
              <a:rPr lang="en-US" sz="2000" dirty="0" smtClean="0">
                <a:solidFill>
                  <a:schemeClr val="tx1"/>
                </a:solidFill>
                <a:latin typeface="Cambria" panose="02040503050406030204" pitchFamily="18" charset="0"/>
                <a:ea typeface="Cambria" panose="02040503050406030204" pitchFamily="18" charset="0"/>
              </a:rPr>
              <a:t> </a:t>
            </a:r>
            <a:r>
              <a:rPr lang="en-US" sz="2000" b="1" dirty="0">
                <a:solidFill>
                  <a:schemeClr val="tx1"/>
                </a:solidFill>
                <a:latin typeface="Cambria" panose="02040503050406030204" pitchFamily="18" charset="0"/>
                <a:ea typeface="Cambria" panose="02040503050406030204" pitchFamily="18" charset="0"/>
              </a:rPr>
              <a:t>their own sentences</a:t>
            </a:r>
            <a:r>
              <a:rPr lang="en-US" sz="2000" dirty="0" smtClean="0">
                <a:solidFill>
                  <a:schemeClr val="tx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97460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236" y="286871"/>
            <a:ext cx="8041340" cy="6131857"/>
          </a:xfrm>
        </p:spPr>
        <p:txBody>
          <a:bodyPr>
            <a:noAutofit/>
          </a:bodyPr>
          <a:lstStyle/>
          <a:p>
            <a:pPr marL="0" indent="0">
              <a:spcBef>
                <a:spcPts val="0"/>
              </a:spcBef>
              <a:buNone/>
            </a:pPr>
            <a:r>
              <a:rPr lang="en-US" sz="2000" b="1" dirty="0">
                <a:latin typeface="Cambria" panose="02040503050406030204" pitchFamily="18" charset="0"/>
                <a:ea typeface="Cambria" panose="02040503050406030204" pitchFamily="18" charset="0"/>
              </a:rPr>
              <a:t>Ideas for maximizing student interaction in class</a:t>
            </a:r>
            <a:endParaRPr lang="en-US" sz="2000" dirty="0" smtClean="0">
              <a:solidFill>
                <a:schemeClr val="tx1"/>
              </a:solidFill>
              <a:latin typeface="Cambria" panose="02040503050406030204" pitchFamily="18" charset="0"/>
              <a:ea typeface="Cambria" panose="02040503050406030204" pitchFamily="18" charset="0"/>
            </a:endParaRPr>
          </a:p>
          <a:p>
            <a:pPr>
              <a:spcBef>
                <a:spcPts val="0"/>
              </a:spcBef>
              <a:buFont typeface="Wingdings" panose="05000000000000000000" pitchFamily="2" charset="2"/>
              <a:buChar char="ü"/>
            </a:pPr>
            <a:r>
              <a:rPr lang="en-US" sz="2000" dirty="0" smtClean="0">
                <a:solidFill>
                  <a:schemeClr val="tx1"/>
                </a:solidFill>
                <a:latin typeface="Cambria" panose="02040503050406030204" pitchFamily="18" charset="0"/>
                <a:ea typeface="Cambria" panose="02040503050406030204" pitchFamily="18" charset="0"/>
              </a:rPr>
              <a:t>Make </a:t>
            </a:r>
            <a:r>
              <a:rPr lang="en-US" sz="2000" dirty="0">
                <a:solidFill>
                  <a:schemeClr val="tx1"/>
                </a:solidFill>
                <a:latin typeface="Cambria" panose="02040503050406030204" pitchFamily="18" charset="0"/>
                <a:ea typeface="Cambria" panose="02040503050406030204" pitchFamily="18" charset="0"/>
              </a:rPr>
              <a:t>use of pairs and small groups to </a:t>
            </a:r>
            <a:r>
              <a:rPr lang="en-US" sz="2000" dirty="0" err="1">
                <a:solidFill>
                  <a:schemeClr val="tx1"/>
                </a:solidFill>
                <a:latin typeface="Cambria" panose="02040503050406030204" pitchFamily="18" charset="0"/>
                <a:ea typeface="Cambria" panose="02040503050406030204" pitchFamily="18" charset="0"/>
              </a:rPr>
              <a:t>maximise</a:t>
            </a:r>
            <a:r>
              <a:rPr lang="en-US" sz="2000" dirty="0">
                <a:solidFill>
                  <a:schemeClr val="tx1"/>
                </a:solidFill>
                <a:latin typeface="Cambria" panose="02040503050406030204" pitchFamily="18" charset="0"/>
                <a:ea typeface="Cambria" panose="02040503050406030204" pitchFamily="18" charset="0"/>
              </a:rPr>
              <a:t> opportunities for </a:t>
            </a:r>
            <a:r>
              <a:rPr lang="en-US" sz="2000" dirty="0" err="1" smtClean="0">
                <a:solidFill>
                  <a:schemeClr val="tx1"/>
                </a:solidFill>
                <a:latin typeface="Cambria" panose="02040503050406030204" pitchFamily="18" charset="0"/>
                <a:ea typeface="Cambria" panose="02040503050406030204" pitchFamily="18" charset="0"/>
              </a:rPr>
              <a:t>sts</a:t>
            </a:r>
            <a:r>
              <a:rPr lang="en-US" sz="2000" dirty="0" smtClean="0">
                <a:solidFill>
                  <a:schemeClr val="tx1"/>
                </a:solidFill>
                <a:latin typeface="Cambria" panose="02040503050406030204" pitchFamily="18" charset="0"/>
                <a:ea typeface="Cambria" panose="02040503050406030204" pitchFamily="18" charset="0"/>
              </a:rPr>
              <a:t> </a:t>
            </a:r>
            <a:r>
              <a:rPr lang="en-US" sz="2000" dirty="0">
                <a:solidFill>
                  <a:schemeClr val="tx1"/>
                </a:solidFill>
                <a:latin typeface="Cambria" panose="02040503050406030204" pitchFamily="18" charset="0"/>
                <a:ea typeface="Cambria" panose="02040503050406030204" pitchFamily="18" charset="0"/>
              </a:rPr>
              <a:t>to </a:t>
            </a:r>
            <a:r>
              <a:rPr lang="en-US" sz="2000" dirty="0" smtClean="0">
                <a:solidFill>
                  <a:schemeClr val="tx1"/>
                </a:solidFill>
                <a:latin typeface="Cambria" panose="02040503050406030204" pitchFamily="18" charset="0"/>
                <a:ea typeface="Cambria" panose="02040503050406030204" pitchFamily="18" charset="0"/>
              </a:rPr>
              <a:t>speak.</a:t>
            </a:r>
          </a:p>
          <a:p>
            <a:pPr lvl="1">
              <a:spcBef>
                <a:spcPts val="0"/>
              </a:spcBef>
              <a:buFont typeface="Wingdings" panose="05000000000000000000" pitchFamily="2" charset="2"/>
              <a:buChar char="Ø"/>
            </a:pPr>
            <a:r>
              <a:rPr lang="en-US" sz="1608" dirty="0" smtClean="0">
                <a:solidFill>
                  <a:schemeClr val="tx1"/>
                </a:solidFill>
                <a:latin typeface="Cambria" panose="02040503050406030204" pitchFamily="18" charset="0"/>
                <a:ea typeface="Cambria" panose="02040503050406030204" pitchFamily="18" charset="0"/>
              </a:rPr>
              <a:t> </a:t>
            </a:r>
            <a:r>
              <a:rPr lang="en-US" sz="1608" dirty="0">
                <a:solidFill>
                  <a:schemeClr val="tx1"/>
                </a:solidFill>
                <a:latin typeface="Cambria" panose="02040503050406030204" pitchFamily="18" charset="0"/>
                <a:ea typeface="Cambria" panose="02040503050406030204" pitchFamily="18" charset="0"/>
              </a:rPr>
              <a:t>Do this even in the middle of longer whole-class stages, </a:t>
            </a:r>
            <a:r>
              <a:rPr lang="en-US" sz="1608" dirty="0" smtClean="0">
                <a:solidFill>
                  <a:schemeClr val="tx1"/>
                </a:solidFill>
                <a:latin typeface="Cambria" panose="02040503050406030204" pitchFamily="18" charset="0"/>
                <a:ea typeface="Cambria" panose="02040503050406030204" pitchFamily="18" charset="0"/>
              </a:rPr>
              <a:t>e.g. </a:t>
            </a:r>
            <a:r>
              <a:rPr lang="en-US" sz="1608" dirty="0">
                <a:solidFill>
                  <a:schemeClr val="tx1"/>
                </a:solidFill>
                <a:latin typeface="Cambria" panose="02040503050406030204" pitchFamily="18" charset="0"/>
                <a:ea typeface="Cambria" panose="02040503050406030204" pitchFamily="18" charset="0"/>
              </a:rPr>
              <a:t>ask </a:t>
            </a:r>
            <a:r>
              <a:rPr lang="en-US" sz="1608" dirty="0" err="1" smtClean="0">
                <a:solidFill>
                  <a:schemeClr val="tx1"/>
                </a:solidFill>
                <a:latin typeface="Cambria" panose="02040503050406030204" pitchFamily="18" charset="0"/>
                <a:ea typeface="Cambria" panose="02040503050406030204" pitchFamily="18" charset="0"/>
              </a:rPr>
              <a:t>sts</a:t>
            </a:r>
            <a:r>
              <a:rPr lang="en-US" sz="1608" dirty="0" smtClean="0">
                <a:solidFill>
                  <a:schemeClr val="tx1"/>
                </a:solidFill>
                <a:latin typeface="Cambria" panose="02040503050406030204" pitchFamily="18" charset="0"/>
                <a:ea typeface="Cambria" panose="02040503050406030204" pitchFamily="18" charset="0"/>
              </a:rPr>
              <a:t> </a:t>
            </a:r>
            <a:r>
              <a:rPr lang="en-US" sz="1608" dirty="0">
                <a:solidFill>
                  <a:schemeClr val="tx1"/>
                </a:solidFill>
                <a:latin typeface="Cambria" panose="02040503050406030204" pitchFamily="18" charset="0"/>
                <a:ea typeface="Cambria" panose="02040503050406030204" pitchFamily="18" charset="0"/>
              </a:rPr>
              <a:t>to break off for 30 seconds and talk in pairs about their reactions to </a:t>
            </a:r>
            <a:r>
              <a:rPr lang="en-US" sz="1608" dirty="0" smtClean="0">
                <a:solidFill>
                  <a:schemeClr val="tx1"/>
                </a:solidFill>
                <a:latin typeface="Cambria" panose="02040503050406030204" pitchFamily="18" charset="0"/>
                <a:ea typeface="Cambria" panose="02040503050406030204" pitchFamily="18" charset="0"/>
              </a:rPr>
              <a:t>what </a:t>
            </a:r>
            <a:r>
              <a:rPr lang="en-US" sz="1608" dirty="0">
                <a:solidFill>
                  <a:schemeClr val="tx1"/>
                </a:solidFill>
                <a:latin typeface="Cambria" panose="02040503050406030204" pitchFamily="18" charset="0"/>
                <a:ea typeface="Cambria" panose="02040503050406030204" pitchFamily="18" charset="0"/>
              </a:rPr>
              <a:t>you've just been discussing and also allow them to check answers to tasks before conducting feedback.</a:t>
            </a:r>
          </a:p>
          <a:p>
            <a:pPr>
              <a:spcBef>
                <a:spcPts val="0"/>
              </a:spcBef>
              <a:buFont typeface="Wingdings" panose="05000000000000000000" pitchFamily="2" charset="2"/>
              <a:buChar char="ü"/>
            </a:pPr>
            <a:r>
              <a:rPr lang="en-US" sz="2000" dirty="0">
                <a:solidFill>
                  <a:schemeClr val="tx1"/>
                </a:solidFill>
                <a:latin typeface="Cambria" panose="02040503050406030204" pitchFamily="18" charset="0"/>
                <a:ea typeface="Cambria" panose="02040503050406030204" pitchFamily="18" charset="0"/>
              </a:rPr>
              <a:t>If possible, arrange seating so that students </a:t>
            </a:r>
            <a:r>
              <a:rPr lang="en-US" sz="2000" b="1" dirty="0">
                <a:solidFill>
                  <a:schemeClr val="tx1"/>
                </a:solidFill>
                <a:latin typeface="Cambria" panose="02040503050406030204" pitchFamily="18" charset="0"/>
                <a:ea typeface="Cambria" panose="02040503050406030204" pitchFamily="18" charset="0"/>
              </a:rPr>
              <a:t>can all see each </a:t>
            </a:r>
            <a:r>
              <a:rPr lang="en-US" sz="2000" dirty="0">
                <a:solidFill>
                  <a:schemeClr val="tx1"/>
                </a:solidFill>
                <a:latin typeface="Cambria" panose="02040503050406030204" pitchFamily="18" charset="0"/>
                <a:ea typeface="Cambria" panose="02040503050406030204" pitchFamily="18" charset="0"/>
              </a:rPr>
              <a:t>other and talk to each other </a:t>
            </a:r>
            <a:r>
              <a:rPr lang="en-US" sz="2000" dirty="0" smtClean="0">
                <a:solidFill>
                  <a:schemeClr val="tx1"/>
                </a:solidFill>
                <a:latin typeface="Cambria" panose="02040503050406030204" pitchFamily="18" charset="0"/>
                <a:ea typeface="Cambria" panose="02040503050406030204" pitchFamily="18" charset="0"/>
              </a:rPr>
              <a:t>(i.e. </a:t>
            </a:r>
            <a:r>
              <a:rPr lang="en-US" sz="2000" dirty="0">
                <a:solidFill>
                  <a:schemeClr val="tx1"/>
                </a:solidFill>
                <a:latin typeface="Cambria" panose="02040503050406030204" pitchFamily="18" charset="0"/>
                <a:ea typeface="Cambria" panose="02040503050406030204" pitchFamily="18" charset="0"/>
              </a:rPr>
              <a:t>circles, squares and horseshoes rather than parallel rows</a:t>
            </a:r>
            <a:r>
              <a:rPr lang="en-US" sz="1800" dirty="0" smtClean="0">
                <a:solidFill>
                  <a:schemeClr val="tx1"/>
                </a:solidFill>
                <a:latin typeface="Cambria" panose="02040503050406030204" pitchFamily="18" charset="0"/>
                <a:ea typeface="Cambria" panose="02040503050406030204" pitchFamily="18" charset="0"/>
              </a:rPr>
              <a:t>). </a:t>
            </a:r>
          </a:p>
          <a:p>
            <a:pPr marL="382168" lvl="1" indent="0">
              <a:spcBef>
                <a:spcPts val="0"/>
              </a:spcBef>
              <a:buNone/>
            </a:pPr>
            <a:r>
              <a:rPr lang="en-US" sz="2608" dirty="0" smtClean="0">
                <a:solidFill>
                  <a:srgbClr val="FF0000"/>
                </a:solidFill>
                <a:latin typeface="Cambria" panose="02040503050406030204" pitchFamily="18" charset="0"/>
                <a:ea typeface="Cambria" panose="02040503050406030204" pitchFamily="18" charset="0"/>
              </a:rPr>
              <a:t>!</a:t>
            </a:r>
            <a:r>
              <a:rPr lang="en-US" sz="1608" dirty="0" smtClean="0">
                <a:solidFill>
                  <a:schemeClr val="tx1"/>
                </a:solidFill>
                <a:latin typeface="Cambria" panose="02040503050406030204" pitchFamily="18" charset="0"/>
                <a:ea typeface="Cambria" panose="02040503050406030204" pitchFamily="18" charset="0"/>
              </a:rPr>
              <a:t>Teachers not </a:t>
            </a:r>
            <a:r>
              <a:rPr lang="en-US" sz="1608" dirty="0">
                <a:solidFill>
                  <a:schemeClr val="tx1"/>
                </a:solidFill>
                <a:latin typeface="Cambria" panose="02040503050406030204" pitchFamily="18" charset="0"/>
                <a:ea typeface="Cambria" panose="02040503050406030204" pitchFamily="18" charset="0"/>
              </a:rPr>
              <a:t>always need to be at the front of the class. Try out seating arrangements that allow the whole class to be the focus (</a:t>
            </a:r>
            <a:r>
              <a:rPr lang="en-US" sz="1608" dirty="0" smtClean="0">
                <a:solidFill>
                  <a:schemeClr val="tx1"/>
                </a:solidFill>
                <a:latin typeface="Cambria" panose="02040503050406030204" pitchFamily="18" charset="0"/>
                <a:ea typeface="Cambria" panose="02040503050406030204" pitchFamily="18" charset="0"/>
              </a:rPr>
              <a:t>e.g. </a:t>
            </a:r>
            <a:r>
              <a:rPr lang="en-US" sz="1608" dirty="0">
                <a:solidFill>
                  <a:schemeClr val="tx1"/>
                </a:solidFill>
                <a:latin typeface="Cambria" panose="02040503050406030204" pitchFamily="18" charset="0"/>
                <a:ea typeface="Cambria" panose="02040503050406030204" pitchFamily="18" charset="0"/>
              </a:rPr>
              <a:t>you take one seat in a circle).</a:t>
            </a:r>
          </a:p>
          <a:p>
            <a:pPr>
              <a:spcBef>
                <a:spcPts val="0"/>
              </a:spcBef>
              <a:buFont typeface="Wingdings" panose="05000000000000000000" pitchFamily="2" charset="2"/>
              <a:buChar char="ü"/>
            </a:pPr>
            <a:r>
              <a:rPr lang="en-US" sz="2000" dirty="0">
                <a:solidFill>
                  <a:schemeClr val="tx1"/>
                </a:solidFill>
                <a:latin typeface="Cambria" panose="02040503050406030204" pitchFamily="18" charset="0"/>
                <a:ea typeface="Cambria" panose="02040503050406030204" pitchFamily="18" charset="0"/>
              </a:rPr>
              <a:t>If a student is speaking </a:t>
            </a:r>
            <a:r>
              <a:rPr lang="en-US" sz="2000" b="1" dirty="0">
                <a:solidFill>
                  <a:schemeClr val="tx1"/>
                </a:solidFill>
                <a:latin typeface="Cambria" panose="02040503050406030204" pitchFamily="18" charset="0"/>
                <a:ea typeface="Cambria" panose="02040503050406030204" pitchFamily="18" charset="0"/>
              </a:rPr>
              <a:t>too quietly </a:t>
            </a:r>
            <a:r>
              <a:rPr lang="en-US" sz="2000" dirty="0">
                <a:solidFill>
                  <a:schemeClr val="tx1"/>
                </a:solidFill>
                <a:latin typeface="Cambria" panose="02040503050406030204" pitchFamily="18" charset="0"/>
                <a:ea typeface="Cambria" panose="02040503050406030204" pitchFamily="18" charset="0"/>
              </a:rPr>
              <a:t>for you to hear, w</a:t>
            </a:r>
            <a:r>
              <a:rPr lang="en-US" sz="2000" b="1" dirty="0">
                <a:solidFill>
                  <a:schemeClr val="tx1"/>
                </a:solidFill>
                <a:latin typeface="Cambria" panose="02040503050406030204" pitchFamily="18" charset="0"/>
                <a:ea typeface="Cambria" panose="02040503050406030204" pitchFamily="18" charset="0"/>
              </a:rPr>
              <a:t>alk</a:t>
            </a:r>
            <a:r>
              <a:rPr lang="en-US" sz="2000" dirty="0">
                <a:solidFill>
                  <a:schemeClr val="tx1"/>
                </a:solidFill>
                <a:latin typeface="Cambria" panose="02040503050406030204" pitchFamily="18" charset="0"/>
                <a:ea typeface="Cambria" panose="02040503050406030204" pitchFamily="18" charset="0"/>
              </a:rPr>
              <a:t> </a:t>
            </a:r>
            <a:r>
              <a:rPr lang="en-US" sz="2000" b="1" dirty="0">
                <a:solidFill>
                  <a:schemeClr val="tx1"/>
                </a:solidFill>
                <a:latin typeface="Cambria" panose="02040503050406030204" pitchFamily="18" charset="0"/>
                <a:ea typeface="Cambria" panose="02040503050406030204" pitchFamily="18" charset="0"/>
              </a:rPr>
              <a:t>further away</a:t>
            </a:r>
            <a:r>
              <a:rPr lang="en-US" sz="2000" dirty="0">
                <a:solidFill>
                  <a:schemeClr val="tx1"/>
                </a:solidFill>
                <a:latin typeface="Cambria" panose="02040503050406030204" pitchFamily="18" charset="0"/>
                <a:ea typeface="Cambria" panose="02040503050406030204" pitchFamily="18" charset="0"/>
              </a:rPr>
              <a:t>, rather than closer to them! </a:t>
            </a:r>
            <a:endParaRPr lang="en-US" sz="2000" dirty="0" smtClean="0">
              <a:solidFill>
                <a:schemeClr val="tx1"/>
              </a:solidFill>
              <a:latin typeface="Cambria" panose="02040503050406030204" pitchFamily="18" charset="0"/>
              <a:ea typeface="Cambria" panose="02040503050406030204" pitchFamily="18" charset="0"/>
            </a:endParaRPr>
          </a:p>
          <a:p>
            <a:pPr marL="667918" lvl="1" indent="-285750">
              <a:spcBef>
                <a:spcPts val="0"/>
              </a:spcBef>
              <a:buFont typeface="Wingdings" panose="05000000000000000000" pitchFamily="2" charset="2"/>
              <a:buChar char="Ø"/>
            </a:pPr>
            <a:r>
              <a:rPr lang="en-US" sz="1608" dirty="0" smtClean="0">
                <a:solidFill>
                  <a:schemeClr val="tx1"/>
                </a:solidFill>
                <a:latin typeface="Cambria" panose="02040503050406030204" pitchFamily="18" charset="0"/>
                <a:ea typeface="Cambria" panose="02040503050406030204" pitchFamily="18" charset="0"/>
              </a:rPr>
              <a:t>This </a:t>
            </a:r>
            <a:r>
              <a:rPr lang="en-US" sz="1608" dirty="0">
                <a:solidFill>
                  <a:schemeClr val="tx1"/>
                </a:solidFill>
                <a:latin typeface="Cambria" panose="02040503050406030204" pitchFamily="18" charset="0"/>
                <a:ea typeface="Cambria" panose="02040503050406030204" pitchFamily="18" charset="0"/>
              </a:rPr>
              <a:t>sounds illogical, but if you can't hear them. then it's likely that the other students can't either. Encourage the quiet speaker to speak louder so that the others can hear</a:t>
            </a:r>
            <a:r>
              <a:rPr lang="en-US" sz="1608" dirty="0" smtClean="0">
                <a:solidFill>
                  <a:schemeClr val="tx1"/>
                </a:solidFill>
                <a:latin typeface="Cambria" panose="02040503050406030204" pitchFamily="18" charset="0"/>
                <a:ea typeface="Cambria" panose="02040503050406030204" pitchFamily="18" charset="0"/>
              </a:rPr>
              <a:t>.</a:t>
            </a:r>
            <a:endParaRPr lang="en-US" sz="1608" dirty="0">
              <a:solidFill>
                <a:schemeClr val="tx1"/>
              </a:solidFill>
              <a:latin typeface="Cambria" panose="02040503050406030204" pitchFamily="18" charset="0"/>
              <a:ea typeface="Cambria" panose="02040503050406030204" pitchFamily="18" charset="0"/>
            </a:endParaRPr>
          </a:p>
          <a:p>
            <a:pPr>
              <a:spcBef>
                <a:spcPts val="0"/>
              </a:spcBef>
              <a:buFont typeface="Wingdings" panose="05000000000000000000" pitchFamily="2" charset="2"/>
              <a:buChar char="ü"/>
            </a:pPr>
            <a:r>
              <a:rPr lang="en-US" sz="2000" dirty="0">
                <a:solidFill>
                  <a:schemeClr val="tx1"/>
                </a:solidFill>
                <a:latin typeface="Cambria" panose="02040503050406030204" pitchFamily="18" charset="0"/>
                <a:ea typeface="Cambria" panose="02040503050406030204" pitchFamily="18" charset="0"/>
              </a:rPr>
              <a:t>Encourage </a:t>
            </a:r>
            <a:r>
              <a:rPr lang="en-US" sz="2000" b="1" dirty="0">
                <a:solidFill>
                  <a:schemeClr val="tx1"/>
                </a:solidFill>
                <a:latin typeface="Cambria" panose="02040503050406030204" pitchFamily="18" charset="0"/>
                <a:ea typeface="Cambria" panose="02040503050406030204" pitchFamily="18" charset="0"/>
              </a:rPr>
              <a:t>interaction between students </a:t>
            </a:r>
            <a:r>
              <a:rPr lang="en-US" sz="2000" dirty="0">
                <a:solidFill>
                  <a:schemeClr val="tx1"/>
                </a:solidFill>
                <a:latin typeface="Cambria" panose="02040503050406030204" pitchFamily="18" charset="0"/>
                <a:ea typeface="Cambria" panose="02040503050406030204" pitchFamily="18" charset="0"/>
              </a:rPr>
              <a:t>rather than only between students and you (questions, explanations to each other, rather than between student and teacher). </a:t>
            </a:r>
            <a:endParaRPr lang="ro-RO" sz="20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1579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18565"/>
            <a:ext cx="7826188" cy="5844987"/>
          </a:xfrm>
        </p:spPr>
        <p:txBody>
          <a:bodyPr>
            <a:normAutofit fontScale="55000" lnSpcReduction="20000"/>
          </a:bodyPr>
          <a:lstStyle/>
          <a:p>
            <a:pPr marL="0" indent="0">
              <a:buNone/>
            </a:pPr>
            <a:r>
              <a:rPr lang="en-US" sz="4500" b="1" dirty="0" smtClean="0">
                <a:solidFill>
                  <a:schemeClr val="tx1"/>
                </a:solidFill>
                <a:latin typeface="Cambria" panose="02040503050406030204" pitchFamily="18" charset="0"/>
                <a:ea typeface="Cambria" panose="02040503050406030204" pitchFamily="18" charset="0"/>
              </a:rPr>
              <a:t>         </a:t>
            </a:r>
            <a:r>
              <a:rPr lang="en-US" sz="4400" b="1" dirty="0" smtClean="0">
                <a:solidFill>
                  <a:schemeClr val="tx1"/>
                </a:solidFill>
                <a:latin typeface="Cambria" panose="02040503050406030204" pitchFamily="18" charset="0"/>
                <a:ea typeface="Cambria" panose="02040503050406030204" pitchFamily="18" charset="0"/>
              </a:rPr>
              <a:t>Giving clear instructions:</a:t>
            </a:r>
          </a:p>
          <a:p>
            <a:pPr marL="360000" indent="-514350">
              <a:spcBef>
                <a:spcPts val="600"/>
              </a:spcBef>
              <a:buFont typeface="+mj-lt"/>
              <a:buAutoNum type="arabicPeriod"/>
            </a:pPr>
            <a:r>
              <a:rPr lang="en-US" sz="3600" dirty="0" smtClean="0">
                <a:solidFill>
                  <a:schemeClr val="tx1"/>
                </a:solidFill>
                <a:latin typeface="Cambria" panose="02040503050406030204" pitchFamily="18" charset="0"/>
                <a:ea typeface="Cambria" panose="02040503050406030204" pitchFamily="18" charset="0"/>
              </a:rPr>
              <a:t>Became </a:t>
            </a:r>
            <a:r>
              <a:rPr lang="en-US" sz="3600" b="1" dirty="0">
                <a:solidFill>
                  <a:schemeClr val="tx1"/>
                </a:solidFill>
                <a:latin typeface="Cambria" panose="02040503050406030204" pitchFamily="18" charset="0"/>
                <a:ea typeface="Cambria" panose="02040503050406030204" pitchFamily="18" charset="0"/>
              </a:rPr>
              <a:t>aware</a:t>
            </a:r>
            <a:r>
              <a:rPr lang="en-US" sz="3600" dirty="0">
                <a:solidFill>
                  <a:schemeClr val="tx1"/>
                </a:solidFill>
                <a:latin typeface="Cambria" panose="02040503050406030204" pitchFamily="18" charset="0"/>
                <a:ea typeface="Cambria" panose="02040503050406030204" pitchFamily="18" charset="0"/>
              </a:rPr>
              <a:t> of your own </a:t>
            </a:r>
            <a:r>
              <a:rPr lang="en-US" sz="3600" dirty="0" smtClean="0">
                <a:solidFill>
                  <a:schemeClr val="tx1"/>
                </a:solidFill>
                <a:latin typeface="Cambria" panose="02040503050406030204" pitchFamily="18" charset="0"/>
                <a:ea typeface="Cambria" panose="02040503050406030204" pitchFamily="18" charset="0"/>
              </a:rPr>
              <a:t>instruction-giving.</a:t>
            </a:r>
            <a:endParaRPr lang="en-US" sz="3600" dirty="0">
              <a:solidFill>
                <a:schemeClr val="tx1"/>
              </a:solidFill>
              <a:latin typeface="Cambria" panose="02040503050406030204" pitchFamily="18" charset="0"/>
              <a:ea typeface="Cambria" panose="02040503050406030204" pitchFamily="18" charset="0"/>
            </a:endParaRPr>
          </a:p>
          <a:p>
            <a:pPr marL="360000" indent="-514350">
              <a:spcBef>
                <a:spcPts val="600"/>
              </a:spcBef>
              <a:buFont typeface="+mj-lt"/>
              <a:buAutoNum type="arabicPeriod"/>
            </a:pPr>
            <a:r>
              <a:rPr lang="en-US" sz="3600" dirty="0" smtClean="0">
                <a:solidFill>
                  <a:schemeClr val="tx1"/>
                </a:solidFill>
                <a:latin typeface="Cambria" panose="02040503050406030204" pitchFamily="18" charset="0"/>
                <a:ea typeface="Cambria" panose="02040503050406030204" pitchFamily="18" charset="0"/>
              </a:rPr>
              <a:t>Pre-plan </a:t>
            </a:r>
            <a:r>
              <a:rPr lang="en-US" sz="3600" dirty="0">
                <a:solidFill>
                  <a:schemeClr val="tx1"/>
                </a:solidFill>
                <a:latin typeface="Cambria" panose="02040503050406030204" pitchFamily="18" charset="0"/>
                <a:ea typeface="Cambria" panose="02040503050406030204" pitchFamily="18" charset="0"/>
              </a:rPr>
              <a:t>essential instructions. </a:t>
            </a:r>
            <a:endParaRPr lang="en-US" sz="3600" dirty="0" smtClean="0">
              <a:solidFill>
                <a:schemeClr val="tx1"/>
              </a:solidFill>
              <a:latin typeface="Cambria" panose="02040503050406030204" pitchFamily="18" charset="0"/>
              <a:ea typeface="Cambria" panose="02040503050406030204" pitchFamily="18" charset="0"/>
            </a:endParaRPr>
          </a:p>
          <a:p>
            <a:pPr marL="839368" lvl="1" indent="-457200">
              <a:spcBef>
                <a:spcPts val="600"/>
              </a:spcBef>
              <a:buFont typeface="Wingdings" panose="05000000000000000000" pitchFamily="2" charset="2"/>
              <a:buChar char="ü"/>
            </a:pPr>
            <a:r>
              <a:rPr lang="en-US" sz="3600" b="1" dirty="0" smtClean="0">
                <a:solidFill>
                  <a:schemeClr val="tx1"/>
                </a:solidFill>
                <a:latin typeface="Cambria" panose="02040503050406030204" pitchFamily="18" charset="0"/>
                <a:ea typeface="Cambria" panose="02040503050406030204" pitchFamily="18" charset="0"/>
              </a:rPr>
              <a:t>Analyze</a:t>
            </a:r>
            <a:r>
              <a:rPr lang="en-US" sz="3600" dirty="0" smtClean="0">
                <a:solidFill>
                  <a:schemeClr val="tx1"/>
                </a:solidFill>
                <a:latin typeface="Cambria" panose="02040503050406030204" pitchFamily="18" charset="0"/>
                <a:ea typeface="Cambria" panose="02040503050406030204" pitchFamily="18" charset="0"/>
              </a:rPr>
              <a:t> </a:t>
            </a:r>
            <a:r>
              <a:rPr lang="en-US" sz="3600" dirty="0">
                <a:solidFill>
                  <a:schemeClr val="tx1"/>
                </a:solidFill>
                <a:latin typeface="Cambria" panose="02040503050406030204" pitchFamily="18" charset="0"/>
                <a:ea typeface="Cambria" panose="02040503050406030204" pitchFamily="18" charset="0"/>
              </a:rPr>
              <a:t>the instructions beforehand so as to include only </a:t>
            </a:r>
            <a:r>
              <a:rPr lang="en-US" sz="3600" b="1" dirty="0">
                <a:solidFill>
                  <a:schemeClr val="tx1"/>
                </a:solidFill>
                <a:latin typeface="Cambria" panose="02040503050406030204" pitchFamily="18" charset="0"/>
                <a:ea typeface="Cambria" panose="02040503050406030204" pitchFamily="18" charset="0"/>
              </a:rPr>
              <a:t>the essential information </a:t>
            </a:r>
            <a:r>
              <a:rPr lang="en-US" sz="3600" dirty="0">
                <a:solidFill>
                  <a:schemeClr val="tx1"/>
                </a:solidFill>
                <a:latin typeface="Cambria" panose="02040503050406030204" pitchFamily="18" charset="0"/>
                <a:ea typeface="Cambria" panose="02040503050406030204" pitchFamily="18" charset="0"/>
              </a:rPr>
              <a:t>in </a:t>
            </a:r>
            <a:r>
              <a:rPr lang="en-US" sz="3600" b="1" dirty="0">
                <a:solidFill>
                  <a:schemeClr val="tx1"/>
                </a:solidFill>
                <a:latin typeface="Cambria" panose="02040503050406030204" pitchFamily="18" charset="0"/>
                <a:ea typeface="Cambria" panose="02040503050406030204" pitchFamily="18" charset="0"/>
              </a:rPr>
              <a:t>simple, clear language</a:t>
            </a:r>
            <a:r>
              <a:rPr lang="en-US" sz="3600" dirty="0">
                <a:solidFill>
                  <a:schemeClr val="tx1"/>
                </a:solidFill>
                <a:latin typeface="Cambria" panose="02040503050406030204" pitchFamily="18" charset="0"/>
                <a:ea typeface="Cambria" panose="02040503050406030204" pitchFamily="18" charset="0"/>
              </a:rPr>
              <a:t>, and </a:t>
            </a:r>
            <a:r>
              <a:rPr lang="en-US" sz="3600" b="1" dirty="0">
                <a:solidFill>
                  <a:schemeClr val="tx1"/>
                </a:solidFill>
                <a:latin typeface="Cambria" panose="02040503050406030204" pitchFamily="18" charset="0"/>
                <a:ea typeface="Cambria" panose="02040503050406030204" pitchFamily="18" charset="0"/>
              </a:rPr>
              <a:t>sequence</a:t>
            </a:r>
            <a:r>
              <a:rPr lang="en-US" sz="3600" dirty="0">
                <a:solidFill>
                  <a:schemeClr val="tx1"/>
                </a:solidFill>
                <a:latin typeface="Cambria" panose="02040503050406030204" pitchFamily="18" charset="0"/>
                <a:ea typeface="Cambria" panose="02040503050406030204" pitchFamily="18" charset="0"/>
              </a:rPr>
              <a:t> it in a sensible </a:t>
            </a:r>
            <a:r>
              <a:rPr lang="en-US" sz="3600" dirty="0" smtClean="0">
                <a:solidFill>
                  <a:schemeClr val="tx1"/>
                </a:solidFill>
                <a:latin typeface="Cambria" panose="02040503050406030204" pitchFamily="18" charset="0"/>
                <a:ea typeface="Cambria" panose="02040503050406030204" pitchFamily="18" charset="0"/>
              </a:rPr>
              <a:t>order. </a:t>
            </a:r>
          </a:p>
          <a:p>
            <a:pPr marL="839368" lvl="1" indent="-457200">
              <a:spcBef>
                <a:spcPts val="600"/>
              </a:spcBef>
              <a:buFont typeface="Wingdings" panose="05000000000000000000" pitchFamily="2" charset="2"/>
              <a:buChar char="ü"/>
            </a:pPr>
            <a:r>
              <a:rPr lang="en-US" sz="3600" b="1" dirty="0" smtClean="0">
                <a:solidFill>
                  <a:schemeClr val="tx1"/>
                </a:solidFill>
                <a:latin typeface="Cambria" panose="02040503050406030204" pitchFamily="18" charset="0"/>
                <a:ea typeface="Cambria" panose="02040503050406030204" pitchFamily="18" charset="0"/>
              </a:rPr>
              <a:t>Use </a:t>
            </a:r>
            <a:r>
              <a:rPr lang="en-US" sz="3600" b="1" dirty="0">
                <a:solidFill>
                  <a:schemeClr val="tx1"/>
                </a:solidFill>
                <a:latin typeface="Cambria" panose="02040503050406030204" pitchFamily="18" charset="0"/>
                <a:ea typeface="Cambria" panose="02040503050406030204" pitchFamily="18" charset="0"/>
              </a:rPr>
              <a:t>short sentences - one sentence for each key piece of information.</a:t>
            </a:r>
            <a:r>
              <a:rPr lang="en-US" sz="3600" dirty="0">
                <a:solidFill>
                  <a:schemeClr val="tx1"/>
                </a:solidFill>
                <a:latin typeface="Cambria" panose="02040503050406030204" pitchFamily="18" charset="0"/>
                <a:ea typeface="Cambria" panose="02040503050406030204" pitchFamily="18" charset="0"/>
              </a:rPr>
              <a:t> </a:t>
            </a:r>
            <a:endParaRPr lang="en-US" sz="3600" dirty="0" smtClean="0">
              <a:solidFill>
                <a:schemeClr val="tx1"/>
              </a:solidFill>
              <a:latin typeface="Cambria" panose="02040503050406030204" pitchFamily="18" charset="0"/>
              <a:ea typeface="Cambria" panose="02040503050406030204" pitchFamily="18" charset="0"/>
            </a:endParaRPr>
          </a:p>
          <a:p>
            <a:pPr marL="839368" lvl="1" indent="-457200">
              <a:spcBef>
                <a:spcPts val="600"/>
              </a:spcBef>
              <a:buFont typeface="Wingdings" panose="05000000000000000000" pitchFamily="2" charset="2"/>
              <a:buChar char="ü"/>
            </a:pPr>
            <a:r>
              <a:rPr lang="en-US" sz="3600" dirty="0" smtClean="0">
                <a:solidFill>
                  <a:schemeClr val="tx1"/>
                </a:solidFill>
                <a:latin typeface="Cambria" panose="02040503050406030204" pitchFamily="18" charset="0"/>
                <a:ea typeface="Cambria" panose="02040503050406030204" pitchFamily="18" charset="0"/>
              </a:rPr>
              <a:t>Don't </a:t>
            </a:r>
            <a:r>
              <a:rPr lang="en-US" sz="3600" dirty="0">
                <a:solidFill>
                  <a:schemeClr val="tx1"/>
                </a:solidFill>
                <a:latin typeface="Cambria" panose="02040503050406030204" pitchFamily="18" charset="0"/>
                <a:ea typeface="Cambria" panose="02040503050406030204" pitchFamily="18" charset="0"/>
              </a:rPr>
              <a:t>say things that are visible or obvious (</a:t>
            </a:r>
            <a:r>
              <a:rPr lang="en-US" sz="3600" dirty="0" err="1" smtClean="0">
                <a:solidFill>
                  <a:schemeClr val="tx1"/>
                </a:solidFill>
                <a:latin typeface="Cambria" panose="02040503050406030204" pitchFamily="18" charset="0"/>
                <a:ea typeface="Cambria" panose="02040503050406030204" pitchFamily="18" charset="0"/>
              </a:rPr>
              <a:t>e.g</a:t>
            </a:r>
            <a:r>
              <a:rPr lang="en-US" sz="3600" dirty="0" smtClean="0">
                <a:solidFill>
                  <a:schemeClr val="tx1"/>
                </a:solidFill>
                <a:latin typeface="Cambria" panose="02040503050406030204" pitchFamily="18" charset="0"/>
                <a:ea typeface="Cambria" panose="02040503050406030204" pitchFamily="18" charset="0"/>
              </a:rPr>
              <a:t> .I'm </a:t>
            </a:r>
            <a:r>
              <a:rPr lang="en-US" sz="3600" dirty="0">
                <a:solidFill>
                  <a:schemeClr val="tx1"/>
                </a:solidFill>
                <a:latin typeface="Cambria" panose="02040503050406030204" pitchFamily="18" charset="0"/>
                <a:ea typeface="Cambria" panose="02040503050406030204" pitchFamily="18" charset="0"/>
              </a:rPr>
              <a:t>giving you a piece of paper). Don't give instructions that they don't need to know at </a:t>
            </a:r>
            <a:r>
              <a:rPr lang="en-US" sz="3600" dirty="0" smtClean="0">
                <a:solidFill>
                  <a:schemeClr val="tx1"/>
                </a:solidFill>
                <a:latin typeface="Cambria" panose="02040503050406030204" pitchFamily="18" charset="0"/>
                <a:ea typeface="Cambria" panose="02040503050406030204" pitchFamily="18" charset="0"/>
              </a:rPr>
              <a:t>this point. </a:t>
            </a:r>
          </a:p>
          <a:p>
            <a:pPr marL="360000" indent="-514350">
              <a:spcBef>
                <a:spcPts val="600"/>
              </a:spcBef>
              <a:buFont typeface="+mj-lt"/>
              <a:buAutoNum type="arabicPeriod"/>
            </a:pPr>
            <a:r>
              <a:rPr lang="en-US" sz="3600" dirty="0" smtClean="0">
                <a:solidFill>
                  <a:schemeClr val="tx1"/>
                </a:solidFill>
                <a:latin typeface="Cambria" panose="02040503050406030204" pitchFamily="18" charset="0"/>
                <a:ea typeface="Cambria" panose="02040503050406030204" pitchFamily="18" charset="0"/>
              </a:rPr>
              <a:t>Create silence </a:t>
            </a:r>
            <a:r>
              <a:rPr lang="en-US" sz="3600" dirty="0">
                <a:solidFill>
                  <a:schemeClr val="tx1"/>
                </a:solidFill>
                <a:latin typeface="Cambria" panose="02040503050406030204" pitchFamily="18" charset="0"/>
                <a:ea typeface="Cambria" panose="02040503050406030204" pitchFamily="18" charset="0"/>
              </a:rPr>
              <a:t>beforehand, make eye contact with as many students as possible, find an authoritative tone, make sure they are listening before you start. Use silence and gestures to pace the instructions and clarify their meaning</a:t>
            </a:r>
            <a:r>
              <a:rPr lang="en-US" sz="3600" dirty="0" smtClean="0">
                <a:solidFill>
                  <a:schemeClr val="tx1"/>
                </a:solidFill>
                <a:latin typeface="Cambria" panose="02040503050406030204" pitchFamily="18" charset="0"/>
                <a:ea typeface="Cambria" panose="02040503050406030204" pitchFamily="18" charset="0"/>
              </a:rPr>
              <a:t>.</a:t>
            </a:r>
          </a:p>
          <a:p>
            <a:pPr marL="360000" indent="-514350">
              <a:spcBef>
                <a:spcPts val="600"/>
              </a:spcBef>
              <a:buFont typeface="+mj-lt"/>
              <a:buAutoNum type="arabicPeriod"/>
            </a:pPr>
            <a:r>
              <a:rPr lang="en-US" sz="3600" dirty="0" smtClean="0">
                <a:solidFill>
                  <a:schemeClr val="tx1"/>
                </a:solidFill>
                <a:latin typeface="Cambria" panose="02040503050406030204" pitchFamily="18" charset="0"/>
                <a:ea typeface="Cambria" panose="02040503050406030204" pitchFamily="18" charset="0"/>
              </a:rPr>
              <a:t>Demonstrate </a:t>
            </a:r>
            <a:r>
              <a:rPr lang="en-US" sz="3600" dirty="0">
                <a:solidFill>
                  <a:schemeClr val="tx1"/>
                </a:solidFill>
                <a:latin typeface="Cambria" panose="02040503050406030204" pitchFamily="18" charset="0"/>
                <a:ea typeface="Cambria" panose="02040503050406030204" pitchFamily="18" charset="0"/>
              </a:rPr>
              <a:t>rather than explain wherever possible. </a:t>
            </a:r>
            <a:endParaRPr lang="en-US" sz="3600" dirty="0" smtClean="0">
              <a:solidFill>
                <a:schemeClr val="tx1"/>
              </a:solidFill>
              <a:latin typeface="Cambria" panose="02040503050406030204" pitchFamily="18" charset="0"/>
              <a:ea typeface="Cambria" panose="02040503050406030204" pitchFamily="18" charset="0"/>
            </a:endParaRPr>
          </a:p>
          <a:p>
            <a:pPr marL="360000" indent="-514350">
              <a:spcBef>
                <a:spcPts val="600"/>
              </a:spcBef>
              <a:buFont typeface="+mj-lt"/>
              <a:buAutoNum type="arabicPeriod"/>
            </a:pPr>
            <a:r>
              <a:rPr lang="en-US" sz="3600" b="1" dirty="0" smtClean="0">
                <a:solidFill>
                  <a:schemeClr val="tx1"/>
                </a:solidFill>
                <a:latin typeface="Cambria" panose="02040503050406030204" pitchFamily="18" charset="0"/>
                <a:ea typeface="Cambria" panose="02040503050406030204" pitchFamily="18" charset="0"/>
              </a:rPr>
              <a:t>Check</a:t>
            </a:r>
            <a:r>
              <a:rPr lang="en-US" sz="3600" dirty="0" smtClean="0">
                <a:solidFill>
                  <a:schemeClr val="tx1"/>
                </a:solidFill>
                <a:latin typeface="Cambria" panose="02040503050406030204" pitchFamily="18" charset="0"/>
                <a:ea typeface="Cambria" panose="02040503050406030204" pitchFamily="18" charset="0"/>
              </a:rPr>
              <a:t> </a:t>
            </a:r>
            <a:r>
              <a:rPr lang="en-US" sz="3600" dirty="0">
                <a:solidFill>
                  <a:schemeClr val="tx1"/>
                </a:solidFill>
                <a:latin typeface="Cambria" panose="02040503050406030204" pitchFamily="18" charset="0"/>
                <a:ea typeface="Cambria" panose="02040503050406030204" pitchFamily="18" charset="0"/>
              </a:rPr>
              <a:t>that students have understood what to do. Don't assume that everyone will automatically understand what you have said. </a:t>
            </a:r>
          </a:p>
        </p:txBody>
      </p:sp>
    </p:spTree>
    <p:extLst>
      <p:ext uri="{BB962C8B-B14F-4D97-AF65-F5344CB8AC3E}">
        <p14:creationId xmlns:p14="http://schemas.microsoft.com/office/powerpoint/2010/main" val="1319008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434" y="591671"/>
            <a:ext cx="7530353" cy="5199529"/>
          </a:xfrm>
        </p:spPr>
        <p:txBody>
          <a:bodyPr>
            <a:normAutofit/>
          </a:bodyPr>
          <a:lstStyle/>
          <a:p>
            <a:pPr marL="0" indent="0">
              <a:spcBef>
                <a:spcPts val="0"/>
              </a:spcBef>
              <a:buNone/>
            </a:pPr>
            <a:r>
              <a:rPr lang="en-US" sz="2800" b="1" dirty="0" smtClean="0">
                <a:solidFill>
                  <a:schemeClr val="tx1"/>
                </a:solidFill>
                <a:latin typeface="Cambria" panose="02040503050406030204" pitchFamily="18" charset="0"/>
                <a:ea typeface="Cambria" panose="02040503050406030204" pitchFamily="18" charset="0"/>
              </a:rPr>
              <a:t>    Giving clear instructions:</a:t>
            </a:r>
          </a:p>
          <a:p>
            <a:pPr marL="0" indent="0">
              <a:spcBef>
                <a:spcPts val="0"/>
              </a:spcBef>
              <a:buNone/>
            </a:pPr>
            <a:endParaRPr lang="en-US" sz="2400" b="1" dirty="0" smtClean="0">
              <a:solidFill>
                <a:schemeClr val="tx1"/>
              </a:solidFill>
              <a:latin typeface="Cambria" panose="02040503050406030204" pitchFamily="18" charset="0"/>
              <a:ea typeface="Cambria" panose="02040503050406030204" pitchFamily="18" charset="0"/>
            </a:endParaRPr>
          </a:p>
          <a:p>
            <a:pPr marL="0" indent="0">
              <a:spcBef>
                <a:spcPts val="0"/>
              </a:spcBef>
              <a:buNone/>
            </a:pPr>
            <a:r>
              <a:rPr lang="en-US" sz="2400" b="1" dirty="0" smtClean="0">
                <a:solidFill>
                  <a:schemeClr val="tx1"/>
                </a:solidFill>
                <a:latin typeface="Cambria" panose="02040503050406030204" pitchFamily="18" charset="0"/>
                <a:ea typeface="Cambria" panose="02040503050406030204" pitchFamily="18" charset="0"/>
              </a:rPr>
              <a:t>Checking understanding</a:t>
            </a:r>
            <a:endParaRPr lang="en-US" sz="2400" b="1" dirty="0">
              <a:solidFill>
                <a:schemeClr val="tx1"/>
              </a:solidFill>
              <a:latin typeface="Cambria" panose="02040503050406030204" pitchFamily="18" charset="0"/>
              <a:ea typeface="Cambria" panose="02040503050406030204" pitchFamily="18" charset="0"/>
            </a:endParaRPr>
          </a:p>
          <a:p>
            <a:pPr marL="0" indent="0">
              <a:spcBef>
                <a:spcPts val="0"/>
              </a:spcBef>
              <a:buNone/>
            </a:pPr>
            <a:r>
              <a:rPr lang="en-US" sz="4400" dirty="0" smtClean="0">
                <a:solidFill>
                  <a:srgbClr val="FF0000"/>
                </a:solidFill>
                <a:latin typeface="Cambria" panose="02040503050406030204" pitchFamily="18" charset="0"/>
                <a:ea typeface="Cambria" panose="02040503050406030204" pitchFamily="18" charset="0"/>
              </a:rPr>
              <a:t>!</a:t>
            </a:r>
            <a:r>
              <a:rPr lang="en-US" sz="2000" dirty="0" smtClean="0">
                <a:solidFill>
                  <a:schemeClr val="tx1"/>
                </a:solidFill>
                <a:latin typeface="Cambria" panose="02040503050406030204" pitchFamily="18" charset="0"/>
                <a:ea typeface="Cambria" panose="02040503050406030204" pitchFamily="18" charset="0"/>
              </a:rPr>
              <a:t> Questions </a:t>
            </a:r>
            <a:r>
              <a:rPr lang="en-US" sz="2000" dirty="0">
                <a:solidFill>
                  <a:schemeClr val="tx1"/>
                </a:solidFill>
                <a:latin typeface="Cambria" panose="02040503050406030204" pitchFamily="18" charset="0"/>
                <a:ea typeface="Cambria" panose="02040503050406030204" pitchFamily="18" charset="0"/>
              </a:rPr>
              <a:t>such as </a:t>
            </a:r>
            <a:r>
              <a:rPr lang="en-US" sz="2000" i="1" dirty="0">
                <a:solidFill>
                  <a:schemeClr val="tx1"/>
                </a:solidFill>
                <a:latin typeface="Cambria" panose="02040503050406030204" pitchFamily="18" charset="0"/>
                <a:ea typeface="Cambria" panose="02040503050406030204" pitchFamily="18" charset="0"/>
              </a:rPr>
              <a:t>Do you understand? </a:t>
            </a:r>
            <a:r>
              <a:rPr lang="en-US" sz="2000" dirty="0">
                <a:solidFill>
                  <a:schemeClr val="tx1"/>
                </a:solidFill>
                <a:latin typeface="Cambria" panose="02040503050406030204" pitchFamily="18" charset="0"/>
                <a:ea typeface="Cambria" panose="02040503050406030204" pitchFamily="18" charset="0"/>
              </a:rPr>
              <a:t>are often </a:t>
            </a:r>
            <a:r>
              <a:rPr lang="en-US" sz="2000" b="1" dirty="0">
                <a:solidFill>
                  <a:schemeClr val="tx1"/>
                </a:solidFill>
                <a:latin typeface="Cambria" panose="02040503050406030204" pitchFamily="18" charset="0"/>
                <a:ea typeface="Cambria" panose="02040503050406030204" pitchFamily="18" charset="0"/>
              </a:rPr>
              <a:t>useless</a:t>
            </a:r>
            <a:r>
              <a:rPr lang="en-US" sz="2000" dirty="0">
                <a:solidFill>
                  <a:schemeClr val="tx1"/>
                </a:solidFill>
                <a:latin typeface="Cambria" panose="02040503050406030204" pitchFamily="18" charset="0"/>
                <a:ea typeface="Cambria" panose="02040503050406030204" pitchFamily="18" charset="0"/>
              </a:rPr>
              <a:t>. </a:t>
            </a:r>
            <a:endParaRPr lang="en-US" sz="2000" dirty="0" smtClean="0">
              <a:solidFill>
                <a:schemeClr val="tx1"/>
              </a:solidFill>
              <a:latin typeface="Cambria" panose="02040503050406030204" pitchFamily="18" charset="0"/>
              <a:ea typeface="Cambria" panose="02040503050406030204" pitchFamily="18" charset="0"/>
            </a:endParaRPr>
          </a:p>
          <a:p>
            <a:pPr marL="0" indent="0">
              <a:spcBef>
                <a:spcPts val="0"/>
              </a:spcBef>
              <a:buNone/>
            </a:pPr>
            <a:r>
              <a:rPr lang="en-US" sz="2000" dirty="0" smtClean="0">
                <a:solidFill>
                  <a:schemeClr val="tx1"/>
                </a:solidFill>
                <a:latin typeface="Cambria" panose="02040503050406030204" pitchFamily="18" charset="0"/>
                <a:ea typeface="Cambria" panose="02040503050406030204" pitchFamily="18" charset="0"/>
              </a:rPr>
              <a:t>A better </a:t>
            </a:r>
            <a:r>
              <a:rPr lang="en-US" sz="2000" dirty="0">
                <a:solidFill>
                  <a:schemeClr val="tx1"/>
                </a:solidFill>
                <a:latin typeface="Cambria" panose="02040503050406030204" pitchFamily="18" charset="0"/>
                <a:ea typeface="Cambria" panose="02040503050406030204" pitchFamily="18" charset="0"/>
              </a:rPr>
              <a:t>way to do this is to get students to demonstrate their understanding, </a:t>
            </a:r>
            <a:r>
              <a:rPr lang="en-US" sz="2000" dirty="0" smtClean="0">
                <a:solidFill>
                  <a:schemeClr val="tx1"/>
                </a:solidFill>
                <a:latin typeface="Cambria" panose="02040503050406030204" pitchFamily="18" charset="0"/>
                <a:ea typeface="Cambria" panose="02040503050406030204" pitchFamily="18" charset="0"/>
              </a:rPr>
              <a:t>e.g. by:</a:t>
            </a:r>
          </a:p>
          <a:p>
            <a:pPr marL="725068" lvl="1" indent="-342900">
              <a:spcBef>
                <a:spcPts val="0"/>
              </a:spcBef>
              <a:buFont typeface="Wingdings" panose="05000000000000000000" pitchFamily="2" charset="2"/>
              <a:buChar char="ü"/>
            </a:pPr>
            <a:r>
              <a:rPr lang="en-US" sz="2000" dirty="0" smtClean="0">
                <a:solidFill>
                  <a:schemeClr val="tx1"/>
                </a:solidFill>
                <a:latin typeface="Cambria" panose="02040503050406030204" pitchFamily="18" charset="0"/>
                <a:ea typeface="Cambria" panose="02040503050406030204" pitchFamily="18" charset="0"/>
              </a:rPr>
              <a:t>using </a:t>
            </a:r>
            <a:r>
              <a:rPr lang="en-US" sz="2000" dirty="0">
                <a:solidFill>
                  <a:schemeClr val="tx1"/>
                </a:solidFill>
                <a:latin typeface="Cambria" panose="02040503050406030204" pitchFamily="18" charset="0"/>
                <a:ea typeface="Cambria" panose="02040503050406030204" pitchFamily="18" charset="0"/>
              </a:rPr>
              <a:t>a language item in a sentence, </a:t>
            </a:r>
            <a:endParaRPr lang="en-US" sz="2000" dirty="0" smtClean="0">
              <a:solidFill>
                <a:schemeClr val="tx1"/>
              </a:solidFill>
              <a:latin typeface="Cambria" panose="02040503050406030204" pitchFamily="18" charset="0"/>
              <a:ea typeface="Cambria" panose="02040503050406030204" pitchFamily="18" charset="0"/>
            </a:endParaRPr>
          </a:p>
          <a:p>
            <a:pPr marL="725068" lvl="1" indent="-342900">
              <a:spcBef>
                <a:spcPts val="0"/>
              </a:spcBef>
              <a:buFont typeface="Wingdings" panose="05000000000000000000" pitchFamily="2" charset="2"/>
              <a:buChar char="ü"/>
            </a:pPr>
            <a:r>
              <a:rPr lang="en-US" sz="2000" dirty="0" smtClean="0">
                <a:solidFill>
                  <a:schemeClr val="tx1"/>
                </a:solidFill>
                <a:latin typeface="Cambria" panose="02040503050406030204" pitchFamily="18" charset="0"/>
                <a:ea typeface="Cambria" panose="02040503050406030204" pitchFamily="18" charset="0"/>
              </a:rPr>
              <a:t>repeating </a:t>
            </a:r>
            <a:r>
              <a:rPr lang="en-US" sz="2000" dirty="0">
                <a:solidFill>
                  <a:schemeClr val="tx1"/>
                </a:solidFill>
                <a:latin typeface="Cambria" panose="02040503050406030204" pitchFamily="18" charset="0"/>
                <a:ea typeface="Cambria" panose="02040503050406030204" pitchFamily="18" charset="0"/>
              </a:rPr>
              <a:t>an instruction, </a:t>
            </a:r>
            <a:endParaRPr lang="en-US" sz="2000" dirty="0" smtClean="0">
              <a:solidFill>
                <a:schemeClr val="tx1"/>
              </a:solidFill>
              <a:latin typeface="Cambria" panose="02040503050406030204" pitchFamily="18" charset="0"/>
              <a:ea typeface="Cambria" panose="02040503050406030204" pitchFamily="18" charset="0"/>
            </a:endParaRPr>
          </a:p>
          <a:p>
            <a:pPr marL="725068" lvl="1" indent="-342900">
              <a:spcBef>
                <a:spcPts val="0"/>
              </a:spcBef>
              <a:buFont typeface="Wingdings" panose="05000000000000000000" pitchFamily="2" charset="2"/>
              <a:buChar char="ü"/>
            </a:pPr>
            <a:r>
              <a:rPr lang="en-US" sz="2000" dirty="0" smtClean="0">
                <a:solidFill>
                  <a:schemeClr val="tx1"/>
                </a:solidFill>
                <a:latin typeface="Cambria" panose="02040503050406030204" pitchFamily="18" charset="0"/>
                <a:ea typeface="Cambria" panose="02040503050406030204" pitchFamily="18" charset="0"/>
              </a:rPr>
              <a:t>explaining </a:t>
            </a:r>
            <a:r>
              <a:rPr lang="en-US" sz="2000" dirty="0">
                <a:solidFill>
                  <a:schemeClr val="tx1"/>
                </a:solidFill>
                <a:latin typeface="Cambria" panose="02040503050406030204" pitchFamily="18" charset="0"/>
                <a:ea typeface="Cambria" panose="02040503050406030204" pitchFamily="18" charset="0"/>
              </a:rPr>
              <a:t>their interpretation of an </a:t>
            </a:r>
            <a:r>
              <a:rPr lang="en-US" sz="2000" dirty="0" smtClean="0">
                <a:solidFill>
                  <a:schemeClr val="tx1"/>
                </a:solidFill>
                <a:latin typeface="Cambria" panose="02040503050406030204" pitchFamily="18" charset="0"/>
                <a:ea typeface="Cambria" panose="02040503050406030204" pitchFamily="18" charset="0"/>
              </a:rPr>
              <a:t>idea. </a:t>
            </a:r>
          </a:p>
        </p:txBody>
      </p:sp>
    </p:spTree>
    <p:extLst>
      <p:ext uri="{BB962C8B-B14F-4D97-AF65-F5344CB8AC3E}">
        <p14:creationId xmlns:p14="http://schemas.microsoft.com/office/powerpoint/2010/main" val="1506570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01" r="2863"/>
          <a:stretch/>
        </p:blipFill>
        <p:spPr>
          <a:xfrm>
            <a:off x="134471" y="859200"/>
            <a:ext cx="8426823" cy="4026565"/>
          </a:xfrm>
          <a:prstGeom prst="rect">
            <a:avLst/>
          </a:prstGeom>
        </p:spPr>
      </p:pic>
      <p:sp>
        <p:nvSpPr>
          <p:cNvPr id="5" name="TextBox 4"/>
          <p:cNvSpPr txBox="1"/>
          <p:nvPr/>
        </p:nvSpPr>
        <p:spPr>
          <a:xfrm>
            <a:off x="3792071" y="4885765"/>
            <a:ext cx="4652682" cy="523220"/>
          </a:xfrm>
          <a:prstGeom prst="rect">
            <a:avLst/>
          </a:prstGeom>
          <a:noFill/>
        </p:spPr>
        <p:txBody>
          <a:bodyPr wrap="square" rtlCol="0">
            <a:spAutoFit/>
          </a:bodyPr>
          <a:lstStyle/>
          <a:p>
            <a:r>
              <a:rPr lang="en-US" sz="1400" dirty="0">
                <a:latin typeface="Cambria" panose="02040503050406030204" pitchFamily="18" charset="0"/>
              </a:rPr>
              <a:t>Scrivener J. Learning Teaching. The Essential Guide to English Language Teaching. 3</a:t>
            </a:r>
            <a:r>
              <a:rPr lang="en-US" sz="1400" baseline="30000" dirty="0">
                <a:latin typeface="Cambria" panose="02040503050406030204" pitchFamily="18" charset="0"/>
              </a:rPr>
              <a:t>rd</a:t>
            </a:r>
            <a:r>
              <a:rPr lang="en-US" sz="1400" dirty="0">
                <a:latin typeface="Cambria" panose="02040503050406030204" pitchFamily="18" charset="0"/>
              </a:rPr>
              <a:t> edition. </a:t>
            </a:r>
            <a:r>
              <a:rPr lang="en-US" sz="1400" dirty="0" smtClean="0">
                <a:latin typeface="Cambria" panose="02040503050406030204" pitchFamily="18" charset="0"/>
              </a:rPr>
              <a:t>MACMILLAN, p.65</a:t>
            </a:r>
            <a:endParaRPr lang="en-US" sz="1400" dirty="0">
              <a:latin typeface="Cambria" panose="02040503050406030204" pitchFamily="18" charset="0"/>
            </a:endParaRPr>
          </a:p>
        </p:txBody>
      </p:sp>
    </p:spTree>
    <p:extLst>
      <p:ext uri="{BB962C8B-B14F-4D97-AF65-F5344CB8AC3E}">
        <p14:creationId xmlns:p14="http://schemas.microsoft.com/office/powerpoint/2010/main" val="3504465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422" y="347137"/>
            <a:ext cx="8390900" cy="5865404"/>
          </a:xfrm>
          <a:prstGeom prst="rect">
            <a:avLst/>
          </a:prstGeom>
        </p:spPr>
      </p:pic>
    </p:spTree>
    <p:extLst>
      <p:ext uri="{BB962C8B-B14F-4D97-AF65-F5344CB8AC3E}">
        <p14:creationId xmlns:p14="http://schemas.microsoft.com/office/powerpoint/2010/main" val="3417589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4072" y="582706"/>
            <a:ext cx="7409542" cy="5737412"/>
          </a:xfrm>
        </p:spPr>
        <p:txBody>
          <a:bodyPr>
            <a:normAutofit/>
          </a:bodyPr>
          <a:lstStyle/>
          <a:p>
            <a:pPr marL="0" indent="0">
              <a:buNone/>
            </a:pPr>
            <a:r>
              <a:rPr lang="en-US" sz="3200" b="1" dirty="0" smtClean="0">
                <a:latin typeface="Cambria" panose="02040503050406030204" pitchFamily="18" charset="0"/>
                <a:ea typeface="Cambria" panose="02040503050406030204" pitchFamily="18" charset="0"/>
              </a:rPr>
              <a:t>      Monitoring</a:t>
            </a:r>
            <a:endParaRPr lang="en-US" sz="3200" b="1" dirty="0">
              <a:latin typeface="Cambria" panose="02040503050406030204" pitchFamily="18" charset="0"/>
              <a:ea typeface="Cambria" panose="02040503050406030204" pitchFamily="18" charset="0"/>
            </a:endParaRPr>
          </a:p>
          <a:p>
            <a:pPr marL="0" indent="0">
              <a:buNone/>
            </a:pPr>
            <a:r>
              <a:rPr lang="en-US" sz="2400" dirty="0" smtClean="0">
                <a:latin typeface="Cambria" panose="02040503050406030204" pitchFamily="18" charset="0"/>
                <a:ea typeface="Cambria" panose="02040503050406030204" pitchFamily="18" charset="0"/>
              </a:rPr>
              <a:t>Monitor actively</a:t>
            </a:r>
          </a:p>
          <a:p>
            <a:pPr marL="360000" lvl="1">
              <a:spcBef>
                <a:spcPts val="600"/>
              </a:spcBef>
              <a:buFont typeface="Wingdings" panose="05000000000000000000" pitchFamily="2" charset="2"/>
              <a:buChar char="Ø"/>
            </a:pPr>
            <a:r>
              <a:rPr lang="en-US" sz="2400" dirty="0">
                <a:latin typeface="Cambria" panose="02040503050406030204" pitchFamily="18" charset="0"/>
                <a:ea typeface="Cambria" panose="02040503050406030204" pitchFamily="18" charset="0"/>
              </a:rPr>
              <a:t>walking around</a:t>
            </a:r>
            <a:r>
              <a:rPr lang="en-US" sz="2400" dirty="0" smtClean="0">
                <a:latin typeface="Cambria" panose="02040503050406030204" pitchFamily="18" charset="0"/>
                <a:ea typeface="Cambria" panose="02040503050406030204" pitchFamily="18" charset="0"/>
              </a:rPr>
              <a:t>,</a:t>
            </a:r>
          </a:p>
          <a:p>
            <a:pPr marL="360000" lvl="1">
              <a:spcBef>
                <a:spcPts val="600"/>
              </a:spcBef>
              <a:buFont typeface="Wingdings" panose="05000000000000000000" pitchFamily="2" charset="2"/>
              <a:buChar char="Ø"/>
            </a:pPr>
            <a:r>
              <a:rPr lang="en-US" sz="2400" dirty="0" smtClean="0">
                <a:latin typeface="Cambria" panose="02040503050406030204" pitchFamily="18" charset="0"/>
                <a:ea typeface="Cambria" panose="02040503050406030204" pitchFamily="18" charset="0"/>
              </a:rPr>
              <a:t>viewing </a:t>
            </a:r>
            <a:r>
              <a:rPr lang="en-US" sz="2400" dirty="0">
                <a:latin typeface="Cambria" panose="02040503050406030204" pitchFamily="18" charset="0"/>
                <a:ea typeface="Cambria" panose="02040503050406030204" pitchFamily="18" charset="0"/>
              </a:rPr>
              <a:t>and listening in to many different </a:t>
            </a:r>
            <a:r>
              <a:rPr lang="en-US" sz="2400" dirty="0" smtClean="0">
                <a:latin typeface="Cambria" panose="02040503050406030204" pitchFamily="18" charset="0"/>
                <a:ea typeface="Cambria" panose="02040503050406030204" pitchFamily="18" charset="0"/>
              </a:rPr>
              <a:t>groups, offering </a:t>
            </a:r>
            <a:r>
              <a:rPr lang="en-US" sz="2400" dirty="0">
                <a:latin typeface="Cambria" panose="02040503050406030204" pitchFamily="18" charset="0"/>
                <a:ea typeface="Cambria" panose="02040503050406030204" pitchFamily="18" charset="0"/>
              </a:rPr>
              <a:t>spontaneous advice and corrections</a:t>
            </a:r>
            <a:r>
              <a:rPr lang="en-US" sz="2400" dirty="0" smtClean="0">
                <a:latin typeface="Cambria" panose="02040503050406030204" pitchFamily="18" charset="0"/>
                <a:ea typeface="Cambria" panose="02040503050406030204" pitchFamily="18" charset="0"/>
              </a:rPr>
              <a:t>,</a:t>
            </a:r>
          </a:p>
          <a:p>
            <a:pPr marL="360000" lvl="1">
              <a:spcBef>
                <a:spcPts val="600"/>
              </a:spcBef>
              <a:buFont typeface="Wingdings" panose="05000000000000000000" pitchFamily="2" charset="2"/>
              <a:buChar char="Ø"/>
            </a:pPr>
            <a:r>
              <a:rPr lang="en-US" sz="2400" dirty="0" smtClean="0">
                <a:latin typeface="Cambria" panose="02040503050406030204" pitchFamily="18" charset="0"/>
                <a:ea typeface="Cambria" panose="02040503050406030204" pitchFamily="18" charset="0"/>
              </a:rPr>
              <a:t>responding </a:t>
            </a:r>
            <a:r>
              <a:rPr lang="en-US" sz="2400" dirty="0">
                <a:latin typeface="Cambria" panose="02040503050406030204" pitchFamily="18" charset="0"/>
                <a:ea typeface="Cambria" panose="02040503050406030204" pitchFamily="18" charset="0"/>
              </a:rPr>
              <a:t>to requests and questions from </a:t>
            </a:r>
            <a:r>
              <a:rPr lang="en-US" sz="2400" dirty="0" smtClean="0">
                <a:latin typeface="Cambria" panose="02040503050406030204" pitchFamily="18" charset="0"/>
                <a:ea typeface="Cambria" panose="02040503050406030204" pitchFamily="18" charset="0"/>
              </a:rPr>
              <a:t>students.</a:t>
            </a:r>
            <a:endParaRPr lang="en-US" sz="2400" dirty="0">
              <a:latin typeface="Cambria" panose="02040503050406030204" pitchFamily="18" charset="0"/>
              <a:ea typeface="Cambria" panose="02040503050406030204" pitchFamily="18" charset="0"/>
            </a:endParaRPr>
          </a:p>
          <a:p>
            <a:pPr marL="0" indent="0">
              <a:buNone/>
            </a:pPr>
            <a:endParaRPr lang="en-US" sz="2400" dirty="0" smtClean="0">
              <a:latin typeface="Cambria" panose="02040503050406030204" pitchFamily="18" charset="0"/>
              <a:ea typeface="Cambria" panose="02040503050406030204" pitchFamily="18" charset="0"/>
            </a:endParaRPr>
          </a:p>
          <a:p>
            <a:pPr marL="0" indent="0">
              <a:buNone/>
            </a:pPr>
            <a:r>
              <a:rPr lang="en-US" sz="2400" b="1" dirty="0" smtClean="0">
                <a:solidFill>
                  <a:srgbClr val="FF0000"/>
                </a:solidFill>
                <a:latin typeface="Cambria" panose="02040503050406030204" pitchFamily="18" charset="0"/>
                <a:ea typeface="Cambria" panose="02040503050406030204" pitchFamily="18" charset="0"/>
              </a:rPr>
              <a:t>!</a:t>
            </a:r>
            <a:r>
              <a:rPr lang="en-US" sz="2400" dirty="0" smtClean="0">
                <a:latin typeface="Cambria" panose="02040503050406030204" pitchFamily="18" charset="0"/>
                <a:ea typeface="Cambria" panose="02040503050406030204" pitchFamily="18" charset="0"/>
              </a:rPr>
              <a:t>Be visible, allow </a:t>
            </a:r>
            <a:r>
              <a:rPr lang="en-US" sz="2400" dirty="0">
                <a:latin typeface="Cambria" panose="02040503050406030204" pitchFamily="18" charset="0"/>
                <a:ea typeface="Cambria" panose="02040503050406030204" pitchFamily="18" charset="0"/>
              </a:rPr>
              <a:t>students to be </a:t>
            </a:r>
            <a:r>
              <a:rPr lang="en-US" sz="2400" dirty="0" smtClean="0">
                <a:latin typeface="Cambria" panose="02040503050406030204" pitchFamily="18" charset="0"/>
                <a:ea typeface="Cambria" panose="02040503050406030204" pitchFamily="18" charset="0"/>
              </a:rPr>
              <a:t>aware </a:t>
            </a:r>
            <a:r>
              <a:rPr lang="en-US" sz="2400" dirty="0">
                <a:latin typeface="Cambria" panose="02040503050406030204" pitchFamily="18" charset="0"/>
                <a:ea typeface="Cambria" panose="02040503050406030204" pitchFamily="18" charset="0"/>
              </a:rPr>
              <a:t>of your presence and of the possibility of calling on you for help and advice</a:t>
            </a:r>
            <a:r>
              <a:rPr lang="en-US" sz="2400"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312076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283" y="564777"/>
            <a:ext cx="7615731" cy="5791200"/>
          </a:xfrm>
        </p:spPr>
        <p:txBody>
          <a:bodyPr>
            <a:normAutofit/>
          </a:bodyPr>
          <a:lstStyle/>
          <a:p>
            <a:pPr marL="0" indent="0">
              <a:buNone/>
            </a:pPr>
            <a:r>
              <a:rPr lang="en-US" sz="2400" b="1" dirty="0" smtClean="0">
                <a:latin typeface="Cambria" panose="02040503050406030204" pitchFamily="18" charset="0"/>
                <a:ea typeface="Cambria" panose="02040503050406030204" pitchFamily="18" charset="0"/>
              </a:rPr>
              <a:t>            Using the board:</a:t>
            </a:r>
          </a:p>
          <a:p>
            <a:r>
              <a:rPr lang="en-US" sz="2000" b="1" dirty="0" smtClean="0">
                <a:latin typeface="Cambria" panose="02040503050406030204" pitchFamily="18" charset="0"/>
                <a:ea typeface="Cambria" panose="02040503050406030204" pitchFamily="18" charset="0"/>
              </a:rPr>
              <a:t>Minimize </a:t>
            </a:r>
            <a:r>
              <a:rPr lang="en-US" sz="2000" b="1" dirty="0">
                <a:latin typeface="Cambria" panose="02040503050406030204" pitchFamily="18" charset="0"/>
                <a:ea typeface="Cambria" panose="02040503050406030204" pitchFamily="18" charset="0"/>
              </a:rPr>
              <a:t>Waiting Time:</a:t>
            </a:r>
            <a:r>
              <a:rPr lang="en-US" sz="2000" dirty="0">
                <a:latin typeface="Cambria" panose="02040503050406030204" pitchFamily="18" charset="0"/>
                <a:ea typeface="Cambria" panose="02040503050406030204" pitchFamily="18" charset="0"/>
              </a:rPr>
              <a:t> Avoid extended periods of teacher-focused writing while students wait. Instead, </a:t>
            </a:r>
            <a:r>
              <a:rPr lang="en-US" sz="2000" dirty="0" smtClean="0">
                <a:latin typeface="Cambria" panose="02040503050406030204" pitchFamily="18" charset="0"/>
                <a:ea typeface="Cambria" panose="02040503050406030204" pitchFamily="18" charset="0"/>
              </a:rPr>
              <a:t>use </a:t>
            </a:r>
            <a:r>
              <a:rPr lang="en-US" sz="2000" dirty="0">
                <a:latin typeface="Cambria" panose="02040503050406030204" pitchFamily="18" charset="0"/>
                <a:ea typeface="Cambria" panose="02040503050406030204" pitchFamily="18" charset="0"/>
              </a:rPr>
              <a:t>moments when students are engaged in other tasks to write on the </a:t>
            </a:r>
            <a:r>
              <a:rPr lang="en-US" sz="2000" dirty="0" smtClean="0">
                <a:latin typeface="Cambria" panose="02040503050406030204" pitchFamily="18" charset="0"/>
                <a:ea typeface="Cambria" panose="02040503050406030204" pitchFamily="18" charset="0"/>
              </a:rPr>
              <a:t>board.</a:t>
            </a:r>
            <a:endParaRPr lang="en-US" sz="2000" dirty="0">
              <a:latin typeface="Cambria" panose="02040503050406030204" pitchFamily="18" charset="0"/>
              <a:ea typeface="Cambria" panose="02040503050406030204" pitchFamily="18" charset="0"/>
            </a:endParaRPr>
          </a:p>
          <a:p>
            <a:r>
              <a:rPr lang="en-US" sz="2000" b="1" dirty="0">
                <a:latin typeface="Cambria" panose="02040503050406030204" pitchFamily="18" charset="0"/>
                <a:ea typeface="Cambria" panose="02040503050406030204" pitchFamily="18" charset="0"/>
              </a:rPr>
              <a:t>Optimize Board Usage:</a:t>
            </a:r>
            <a:r>
              <a:rPr lang="en-US" sz="2000" dirty="0">
                <a:latin typeface="Cambria" panose="02040503050406030204" pitchFamily="18" charset="0"/>
                <a:ea typeface="Cambria" panose="02040503050406030204" pitchFamily="18" charset="0"/>
              </a:rPr>
              <a:t> </a:t>
            </a:r>
            <a:endParaRPr lang="en-US" sz="2000" dirty="0" smtClean="0">
              <a:latin typeface="Cambria" panose="02040503050406030204" pitchFamily="18" charset="0"/>
              <a:ea typeface="Cambria" panose="02040503050406030204" pitchFamily="18" charset="0"/>
            </a:endParaRPr>
          </a:p>
          <a:p>
            <a:pPr marL="725068" lvl="1" indent="-342900">
              <a:spcBef>
                <a:spcPts val="600"/>
              </a:spcBef>
              <a:buFont typeface="Wingdings" panose="05000000000000000000" pitchFamily="2" charset="2"/>
              <a:buChar char="ü"/>
            </a:pPr>
            <a:r>
              <a:rPr lang="en-US" sz="1808" dirty="0" smtClean="0">
                <a:latin typeface="Cambria" panose="02040503050406030204" pitchFamily="18" charset="0"/>
                <a:ea typeface="Cambria" panose="02040503050406030204" pitchFamily="18" charset="0"/>
              </a:rPr>
              <a:t>Practice </a:t>
            </a:r>
            <a:r>
              <a:rPr lang="en-US" sz="1808" dirty="0">
                <a:latin typeface="Cambria" panose="02040503050406030204" pitchFamily="18" charset="0"/>
                <a:ea typeface="Cambria" panose="02040503050406030204" pitchFamily="18" charset="0"/>
              </a:rPr>
              <a:t>writing on the board in a way that doesn't </a:t>
            </a:r>
            <a:r>
              <a:rPr lang="en-US" sz="1808" b="1" dirty="0">
                <a:latin typeface="Cambria" panose="02040503050406030204" pitchFamily="18" charset="0"/>
                <a:ea typeface="Cambria" panose="02040503050406030204" pitchFamily="18" charset="0"/>
              </a:rPr>
              <a:t>obstruct students' view</a:t>
            </a:r>
            <a:r>
              <a:rPr lang="en-US" sz="1808" dirty="0">
                <a:latin typeface="Cambria" panose="02040503050406030204" pitchFamily="18" charset="0"/>
                <a:ea typeface="Cambria" panose="02040503050406030204" pitchFamily="18" charset="0"/>
              </a:rPr>
              <a:t>. </a:t>
            </a:r>
            <a:r>
              <a:rPr lang="en-US" sz="1808" dirty="0" smtClean="0">
                <a:latin typeface="Cambria" panose="02040503050406030204" pitchFamily="18" charset="0"/>
                <a:ea typeface="Cambria" panose="02040503050406030204" pitchFamily="18" charset="0"/>
              </a:rPr>
              <a:t>Maintain </a:t>
            </a:r>
            <a:r>
              <a:rPr lang="en-US" sz="1808" dirty="0">
                <a:latin typeface="Cambria" panose="02040503050406030204" pitchFamily="18" charset="0"/>
                <a:ea typeface="Cambria" panose="02040503050406030204" pitchFamily="18" charset="0"/>
              </a:rPr>
              <a:t>eye contact and interact with the class while writing</a:t>
            </a:r>
            <a:r>
              <a:rPr lang="en-US" sz="1808" dirty="0" smtClean="0">
                <a:latin typeface="Cambria" panose="02040503050406030204" pitchFamily="18" charset="0"/>
                <a:ea typeface="Cambria" panose="02040503050406030204" pitchFamily="18" charset="0"/>
              </a:rPr>
              <a:t>.</a:t>
            </a:r>
          </a:p>
          <a:p>
            <a:pPr marL="725068" lvl="1" indent="-342900">
              <a:spcBef>
                <a:spcPts val="600"/>
              </a:spcBef>
              <a:buFont typeface="Wingdings" panose="05000000000000000000" pitchFamily="2" charset="2"/>
              <a:buChar char="ü"/>
            </a:pPr>
            <a:r>
              <a:rPr lang="en-US" sz="1808" dirty="0" smtClean="0">
                <a:latin typeface="Cambria" panose="02040503050406030204" pitchFamily="18" charset="0"/>
                <a:ea typeface="Cambria" panose="02040503050406030204" pitchFamily="18" charset="0"/>
              </a:rPr>
              <a:t>Encourage </a:t>
            </a:r>
            <a:r>
              <a:rPr lang="en-US" sz="1808" dirty="0">
                <a:latin typeface="Cambria" panose="02040503050406030204" pitchFamily="18" charset="0"/>
                <a:ea typeface="Cambria" panose="02040503050406030204" pitchFamily="18" charset="0"/>
              </a:rPr>
              <a:t>student involvement by having them write answers, ideas, or draw on the board when appropriate. </a:t>
            </a:r>
            <a:endParaRPr lang="en-US" sz="1808" dirty="0" smtClean="0">
              <a:latin typeface="Cambria" panose="02040503050406030204" pitchFamily="18" charset="0"/>
              <a:ea typeface="Cambria" panose="02040503050406030204" pitchFamily="18" charset="0"/>
            </a:endParaRPr>
          </a:p>
          <a:p>
            <a:pPr marL="725068" lvl="1" indent="-342900">
              <a:spcBef>
                <a:spcPts val="600"/>
              </a:spcBef>
              <a:buFont typeface="Wingdings" panose="05000000000000000000" pitchFamily="2" charset="2"/>
              <a:buChar char="ü"/>
            </a:pPr>
            <a:r>
              <a:rPr lang="en-US" sz="1808" dirty="0" smtClean="0">
                <a:latin typeface="Cambria" panose="02040503050406030204" pitchFamily="18" charset="0"/>
                <a:ea typeface="Cambria" panose="02040503050406030204" pitchFamily="18" charset="0"/>
              </a:rPr>
              <a:t>Divide </a:t>
            </a:r>
            <a:r>
              <a:rPr lang="en-US" sz="1808" dirty="0">
                <a:latin typeface="Cambria" panose="02040503050406030204" pitchFamily="18" charset="0"/>
                <a:ea typeface="Cambria" panose="02040503050406030204" pitchFamily="18" charset="0"/>
              </a:rPr>
              <a:t>the board into sections to enhance organization and readability.</a:t>
            </a:r>
          </a:p>
          <a:p>
            <a:r>
              <a:rPr lang="en-US" sz="2000" b="1" dirty="0">
                <a:latin typeface="Cambria" panose="02040503050406030204" pitchFamily="18" charset="0"/>
                <a:ea typeface="Cambria" panose="02040503050406030204" pitchFamily="18" charset="0"/>
              </a:rPr>
              <a:t>Avoid Overuse:</a:t>
            </a:r>
            <a:r>
              <a:rPr lang="en-US" sz="2000" dirty="0">
                <a:latin typeface="Cambria" panose="02040503050406030204" pitchFamily="18" charset="0"/>
                <a:ea typeface="Cambria" panose="02040503050406030204" pitchFamily="18" charset="0"/>
              </a:rPr>
              <a:t> Be mindful not to excessively use board writing as a means to avoid actual teaching. Balance board usage with interactive teaching methods to maintain an effective and engaging learning environment.</a:t>
            </a:r>
          </a:p>
          <a:p>
            <a:pPr marL="0" indent="0">
              <a:buNone/>
            </a:pPr>
            <a:endParaRPr lang="ro-RO"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7742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7506" y="663388"/>
            <a:ext cx="7588837" cy="5692588"/>
          </a:xfrm>
        </p:spPr>
        <p:txBody>
          <a:bodyPr>
            <a:normAutofit lnSpcReduction="10000"/>
          </a:bodyPr>
          <a:lstStyle/>
          <a:p>
            <a:pPr marL="0" indent="0">
              <a:buNone/>
            </a:pPr>
            <a:r>
              <a:rPr lang="en-US" sz="2400" b="1" dirty="0" smtClean="0">
                <a:latin typeface="Cambria" panose="02040503050406030204" pitchFamily="18" charset="0"/>
                <a:ea typeface="Cambria" panose="02040503050406030204" pitchFamily="18" charset="0"/>
              </a:rPr>
              <a:t>            Eliciting</a:t>
            </a:r>
          </a:p>
          <a:p>
            <a:r>
              <a:rPr lang="en-US" sz="2000" dirty="0" smtClean="0">
                <a:latin typeface="Cambria" panose="02040503050406030204" pitchFamily="18" charset="0"/>
                <a:ea typeface="Cambria" panose="02040503050406030204" pitchFamily="18" charset="0"/>
              </a:rPr>
              <a:t>drawing </a:t>
            </a:r>
            <a:r>
              <a:rPr lang="en-US" sz="2000" dirty="0">
                <a:latin typeface="Cambria" panose="02040503050406030204" pitchFamily="18" charset="0"/>
                <a:ea typeface="Cambria" panose="02040503050406030204" pitchFamily="18" charset="0"/>
              </a:rPr>
              <a:t>our information, language, ideas, </a:t>
            </a:r>
            <a:r>
              <a:rPr lang="en-US" sz="2000" dirty="0" smtClean="0">
                <a:latin typeface="Cambria" panose="02040503050406030204" pitchFamily="18" charset="0"/>
                <a:ea typeface="Cambria" panose="02040503050406030204" pitchFamily="18" charset="0"/>
              </a:rPr>
              <a:t>etc. </a:t>
            </a:r>
            <a:r>
              <a:rPr lang="en-US" sz="2000" dirty="0">
                <a:latin typeface="Cambria" panose="02040503050406030204" pitchFamily="18" charset="0"/>
                <a:ea typeface="Cambria" panose="02040503050406030204" pitchFamily="18" charset="0"/>
              </a:rPr>
              <a:t>from the </a:t>
            </a:r>
            <a:r>
              <a:rPr lang="en-US" sz="2000" dirty="0" smtClean="0">
                <a:latin typeface="Cambria" panose="02040503050406030204" pitchFamily="18" charset="0"/>
                <a:ea typeface="Cambria" panose="02040503050406030204" pitchFamily="18" charset="0"/>
              </a:rPr>
              <a:t>students.</a:t>
            </a:r>
          </a:p>
          <a:p>
            <a:pPr marL="0" indent="0">
              <a:buNone/>
            </a:pPr>
            <a:r>
              <a:rPr lang="en-US" sz="2000" dirty="0" smtClean="0">
                <a:latin typeface="Cambria" panose="02040503050406030204" pitchFamily="18" charset="0"/>
                <a:ea typeface="Cambria" panose="02040503050406030204" pitchFamily="18" charset="0"/>
              </a:rPr>
              <a:t>The technique is based on the following principles:</a:t>
            </a:r>
          </a:p>
          <a:p>
            <a:r>
              <a:rPr lang="en-US" sz="2000" dirty="0" smtClean="0">
                <a:latin typeface="Cambria" panose="02040503050406030204" pitchFamily="18" charset="0"/>
                <a:ea typeface="Cambria" panose="02040503050406030204" pitchFamily="18" charset="0"/>
              </a:rPr>
              <a:t>Eliciting </a:t>
            </a:r>
            <a:r>
              <a:rPr lang="en-US" sz="2000" b="1" dirty="0">
                <a:latin typeface="Cambria" panose="02040503050406030204" pitchFamily="18" charset="0"/>
                <a:ea typeface="Cambria" panose="02040503050406030204" pitchFamily="18" charset="0"/>
              </a:rPr>
              <a:t>recognizes</a:t>
            </a:r>
            <a:r>
              <a:rPr lang="en-US" sz="2000" dirty="0">
                <a:latin typeface="Cambria" panose="02040503050406030204" pitchFamily="18" charset="0"/>
                <a:ea typeface="Cambria" panose="02040503050406030204" pitchFamily="18" charset="0"/>
              </a:rPr>
              <a:t> that students often </a:t>
            </a:r>
            <a:r>
              <a:rPr lang="en-US" sz="2000" b="1" dirty="0">
                <a:latin typeface="Cambria" panose="02040503050406030204" pitchFamily="18" charset="0"/>
                <a:ea typeface="Cambria" panose="02040503050406030204" pitchFamily="18" charset="0"/>
              </a:rPr>
              <a:t>possess more knowledge </a:t>
            </a:r>
            <a:r>
              <a:rPr lang="en-US" sz="2000" dirty="0">
                <a:latin typeface="Cambria" panose="02040503050406030204" pitchFamily="18" charset="0"/>
                <a:ea typeface="Cambria" panose="02040503050406030204" pitchFamily="18" charset="0"/>
              </a:rPr>
              <a:t>than they are given credit for. </a:t>
            </a:r>
            <a:endParaRPr lang="en-US" sz="2000" dirty="0" smtClean="0">
              <a:latin typeface="Cambria" panose="02040503050406030204" pitchFamily="18" charset="0"/>
              <a:ea typeface="Cambria" panose="02040503050406030204" pitchFamily="18" charset="0"/>
            </a:endParaRPr>
          </a:p>
          <a:p>
            <a:r>
              <a:rPr lang="en-US" sz="2000" dirty="0" smtClean="0">
                <a:latin typeface="Cambria" panose="02040503050406030204" pitchFamily="18" charset="0"/>
                <a:ea typeface="Cambria" panose="02040503050406030204" pitchFamily="18" charset="0"/>
              </a:rPr>
              <a:t>Starting </a:t>
            </a:r>
            <a:r>
              <a:rPr lang="en-US" sz="2000" dirty="0">
                <a:latin typeface="Cambria" panose="02040503050406030204" pitchFamily="18" charset="0"/>
                <a:ea typeface="Cambria" panose="02040503050406030204" pitchFamily="18" charset="0"/>
              </a:rPr>
              <a:t>with </a:t>
            </a:r>
            <a:r>
              <a:rPr lang="en-US" sz="2000" b="1" dirty="0">
                <a:latin typeface="Cambria" panose="02040503050406030204" pitchFamily="18" charset="0"/>
                <a:ea typeface="Cambria" panose="02040503050406030204" pitchFamily="18" charset="0"/>
              </a:rPr>
              <a:t>what they know </a:t>
            </a:r>
            <a:r>
              <a:rPr lang="en-US" sz="2000" dirty="0">
                <a:latin typeface="Cambria" panose="02040503050406030204" pitchFamily="18" charset="0"/>
                <a:ea typeface="Cambria" panose="02040503050406030204" pitchFamily="18" charset="0"/>
              </a:rPr>
              <a:t>is a </a:t>
            </a:r>
            <a:r>
              <a:rPr lang="en-US" sz="2000" b="1" dirty="0">
                <a:latin typeface="Cambria" panose="02040503050406030204" pitchFamily="18" charset="0"/>
                <a:ea typeface="Cambria" panose="02040503050406030204" pitchFamily="18" charset="0"/>
              </a:rPr>
              <a:t>productiv</a:t>
            </a:r>
            <a:r>
              <a:rPr lang="en-US" sz="2000" dirty="0">
                <a:latin typeface="Cambria" panose="02040503050406030204" pitchFamily="18" charset="0"/>
                <a:ea typeface="Cambria" panose="02040503050406030204" pitchFamily="18" charset="0"/>
              </a:rPr>
              <a:t>e way to begin new </a:t>
            </a:r>
            <a:r>
              <a:rPr lang="en-US" sz="2000" dirty="0" smtClean="0">
                <a:latin typeface="Cambria" panose="02040503050406030204" pitchFamily="18" charset="0"/>
                <a:ea typeface="Cambria" panose="02040503050406030204" pitchFamily="18" charset="0"/>
              </a:rPr>
              <a:t>work.</a:t>
            </a:r>
          </a:p>
          <a:p>
            <a:r>
              <a:rPr lang="en-US" sz="2000" dirty="0" smtClean="0">
                <a:latin typeface="Cambria" panose="02040503050406030204" pitchFamily="18" charset="0"/>
                <a:ea typeface="Cambria" panose="02040503050406030204" pitchFamily="18" charset="0"/>
              </a:rPr>
              <a:t>Eliciting </a:t>
            </a:r>
            <a:r>
              <a:rPr lang="en-US" sz="2000" dirty="0">
                <a:latin typeface="Cambria" panose="02040503050406030204" pitchFamily="18" charset="0"/>
                <a:ea typeface="Cambria" panose="02040503050406030204" pitchFamily="18" charset="0"/>
              </a:rPr>
              <a:t>involves guiding students through a series of questions and answers to facilitate new discoveries. This interactive method proves more effective than traditional lectures.</a:t>
            </a:r>
          </a:p>
          <a:p>
            <a:pPr marL="0" indent="0">
              <a:buNone/>
            </a:pPr>
            <a:r>
              <a:rPr lang="en-US" sz="2000" b="1" dirty="0" smtClean="0">
                <a:latin typeface="Cambria" panose="02040503050406030204" pitchFamily="18" charset="0"/>
                <a:ea typeface="Cambria" panose="02040503050406030204" pitchFamily="18" charset="0"/>
              </a:rPr>
              <a:t>Three steps to eliciting:</a:t>
            </a:r>
          </a:p>
          <a:p>
            <a:pPr marL="742168" lvl="1" indent="-457200">
              <a:spcBef>
                <a:spcPts val="0"/>
              </a:spcBef>
              <a:buFont typeface="+mj-lt"/>
              <a:buAutoNum type="arabicPeriod"/>
            </a:pPr>
            <a:r>
              <a:rPr lang="en-US" sz="2000" dirty="0" smtClean="0">
                <a:solidFill>
                  <a:schemeClr val="tx1"/>
                </a:solidFill>
                <a:latin typeface="Cambria" panose="02040503050406030204" pitchFamily="18" charset="0"/>
                <a:ea typeface="Cambria" panose="02040503050406030204" pitchFamily="18" charset="0"/>
              </a:rPr>
              <a:t>Convey </a:t>
            </a:r>
            <a:r>
              <a:rPr lang="en-US" sz="2000" dirty="0">
                <a:solidFill>
                  <a:schemeClr val="tx1"/>
                </a:solidFill>
                <a:latin typeface="Cambria" panose="02040503050406030204" pitchFamily="18" charset="0"/>
                <a:ea typeface="Cambria" panose="02040503050406030204" pitchFamily="18" charset="0"/>
              </a:rPr>
              <a:t>a clear idea to the students perhaps by using pictures, gestures </a:t>
            </a:r>
            <a:r>
              <a:rPr lang="en-US" sz="2000" dirty="0" smtClean="0">
                <a:solidFill>
                  <a:schemeClr val="tx1"/>
                </a:solidFill>
                <a:latin typeface="Cambria" panose="02040503050406030204" pitchFamily="18" charset="0"/>
                <a:ea typeface="Cambria" panose="02040503050406030204" pitchFamily="18" charset="0"/>
              </a:rPr>
              <a:t>or </a:t>
            </a:r>
            <a:r>
              <a:rPr lang="en-US" sz="2000" dirty="0">
                <a:solidFill>
                  <a:schemeClr val="tx1"/>
                </a:solidFill>
                <a:latin typeface="Cambria" panose="02040503050406030204" pitchFamily="18" charset="0"/>
                <a:ea typeface="Cambria" panose="02040503050406030204" pitchFamily="18" charset="0"/>
              </a:rPr>
              <a:t>questions, etc.</a:t>
            </a:r>
          </a:p>
          <a:p>
            <a:pPr marL="742168" lvl="1" indent="-457200">
              <a:spcBef>
                <a:spcPts val="0"/>
              </a:spcBef>
              <a:buFont typeface="+mj-lt"/>
              <a:buAutoNum type="arabicPeriod"/>
            </a:pPr>
            <a:r>
              <a:rPr lang="en-US" sz="2000" dirty="0" smtClean="0">
                <a:solidFill>
                  <a:schemeClr val="tx1"/>
                </a:solidFill>
                <a:latin typeface="Cambria" panose="02040503050406030204" pitchFamily="18" charset="0"/>
                <a:ea typeface="Cambria" panose="02040503050406030204" pitchFamily="18" charset="0"/>
              </a:rPr>
              <a:t>They </a:t>
            </a:r>
            <a:r>
              <a:rPr lang="en-US" sz="2000" dirty="0">
                <a:solidFill>
                  <a:schemeClr val="tx1"/>
                </a:solidFill>
                <a:latin typeface="Cambria" panose="02040503050406030204" pitchFamily="18" charset="0"/>
                <a:ea typeface="Cambria" panose="02040503050406030204" pitchFamily="18" charset="0"/>
              </a:rPr>
              <a:t>then supply the appropriate language, information or ideas.</a:t>
            </a:r>
          </a:p>
          <a:p>
            <a:pPr marL="742168" lvl="1" indent="-457200">
              <a:spcBef>
                <a:spcPts val="0"/>
              </a:spcBef>
              <a:buFont typeface="+mj-lt"/>
              <a:buAutoNum type="arabicPeriod"/>
            </a:pPr>
            <a:r>
              <a:rPr lang="en-US" sz="2000" dirty="0" smtClean="0">
                <a:solidFill>
                  <a:schemeClr val="tx1"/>
                </a:solidFill>
                <a:latin typeface="Cambria" panose="02040503050406030204" pitchFamily="18" charset="0"/>
                <a:ea typeface="Cambria" panose="02040503050406030204" pitchFamily="18" charset="0"/>
              </a:rPr>
              <a:t>I </a:t>
            </a:r>
            <a:r>
              <a:rPr lang="en-US" sz="2000" dirty="0">
                <a:solidFill>
                  <a:schemeClr val="tx1"/>
                </a:solidFill>
                <a:latin typeface="Cambria" panose="02040503050406030204" pitchFamily="18" charset="0"/>
                <a:ea typeface="Cambria" panose="02040503050406030204" pitchFamily="18" charset="0"/>
              </a:rPr>
              <a:t>give them feedback</a:t>
            </a:r>
            <a:endParaRPr lang="ro-RO" sz="20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83393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7244" y="410594"/>
            <a:ext cx="7201524" cy="2072820"/>
          </a:xfrm>
          <a:prstGeom prst="rect">
            <a:avLst/>
          </a:prstGeom>
        </p:spPr>
      </p:pic>
      <p:sp>
        <p:nvSpPr>
          <p:cNvPr id="3" name="TextBox 2"/>
          <p:cNvSpPr txBox="1"/>
          <p:nvPr/>
        </p:nvSpPr>
        <p:spPr>
          <a:xfrm>
            <a:off x="699247" y="2519273"/>
            <a:ext cx="7126941" cy="3524042"/>
          </a:xfrm>
          <a:prstGeom prst="rect">
            <a:avLst/>
          </a:prstGeom>
          <a:noFill/>
        </p:spPr>
        <p:txBody>
          <a:bodyPr wrap="square" rtlCol="0">
            <a:spAutoFit/>
          </a:bodyPr>
          <a:lstStyle/>
          <a:p>
            <a:r>
              <a:rPr lang="en-US" sz="2100" b="1" dirty="0">
                <a:latin typeface="Cambria" panose="02040503050406030204" pitchFamily="18" charset="0"/>
                <a:ea typeface="Cambria" panose="02040503050406030204" pitchFamily="18" charset="0"/>
              </a:rPr>
              <a:t>In using </a:t>
            </a:r>
            <a:r>
              <a:rPr lang="en-US" sz="2100" b="1" dirty="0" smtClean="0">
                <a:latin typeface="Cambria" panose="02040503050406030204" pitchFamily="18" charset="0"/>
                <a:ea typeface="Cambria" panose="02040503050406030204" pitchFamily="18" charset="0"/>
              </a:rPr>
              <a:t>the sample as </a:t>
            </a:r>
            <a:r>
              <a:rPr lang="en-US" sz="2100" b="1" dirty="0">
                <a:latin typeface="Cambria" panose="02040503050406030204" pitchFamily="18" charset="0"/>
                <a:ea typeface="Cambria" panose="02040503050406030204" pitchFamily="18" charset="0"/>
              </a:rPr>
              <a:t>the basis for a class activity, which of the following working arrangements would be possible?</a:t>
            </a:r>
          </a:p>
          <a:p>
            <a:pPr marL="800100" lvl="1" indent="-342900">
              <a:buFont typeface="+mj-lt"/>
              <a:buAutoNum type="arabicPeriod"/>
            </a:pPr>
            <a:r>
              <a:rPr lang="en-US" sz="2000" dirty="0" smtClean="0">
                <a:latin typeface="Cambria" panose="02040503050406030204" pitchFamily="18" charset="0"/>
                <a:ea typeface="Cambria" panose="02040503050406030204" pitchFamily="18" charset="0"/>
              </a:rPr>
              <a:t>Students </a:t>
            </a:r>
            <a:r>
              <a:rPr lang="en-US" sz="2000" dirty="0">
                <a:latin typeface="Cambria" panose="02040503050406030204" pitchFamily="18" charset="0"/>
                <a:ea typeface="Cambria" panose="02040503050406030204" pitchFamily="18" charset="0"/>
              </a:rPr>
              <a:t>think and then write answers on their </a:t>
            </a:r>
            <a:r>
              <a:rPr lang="en-US" sz="2000" dirty="0" smtClean="0">
                <a:latin typeface="Cambria" panose="02040503050406030204" pitchFamily="18" charset="0"/>
                <a:ea typeface="Cambria" panose="02040503050406030204" pitchFamily="18" charset="0"/>
              </a:rPr>
              <a:t>own.</a:t>
            </a:r>
            <a:endParaRPr lang="en-US" sz="2000" dirty="0">
              <a:latin typeface="Cambria" panose="02040503050406030204" pitchFamily="18" charset="0"/>
              <a:ea typeface="Cambria" panose="02040503050406030204" pitchFamily="18" charset="0"/>
            </a:endParaRPr>
          </a:p>
          <a:p>
            <a:pPr marL="800100" lvl="1" indent="-342900">
              <a:buFont typeface="+mj-lt"/>
              <a:buAutoNum type="arabicPeriod"/>
            </a:pPr>
            <a:r>
              <a:rPr lang="en-US" sz="2000" dirty="0" smtClean="0">
                <a:latin typeface="Cambria" panose="02040503050406030204" pitchFamily="18" charset="0"/>
                <a:ea typeface="Cambria" panose="02040503050406030204" pitchFamily="18" charset="0"/>
              </a:rPr>
              <a:t>Students </a:t>
            </a:r>
            <a:r>
              <a:rPr lang="en-US" sz="2000" dirty="0">
                <a:latin typeface="Cambria" panose="02040503050406030204" pitchFamily="18" charset="0"/>
                <a:ea typeface="Cambria" panose="02040503050406030204" pitchFamily="18" charset="0"/>
              </a:rPr>
              <a:t>prepare a short monologue statement of their own views which </a:t>
            </a:r>
            <a:r>
              <a:rPr lang="en-US" sz="2000" dirty="0" smtClean="0">
                <a:latin typeface="Cambria" panose="02040503050406030204" pitchFamily="18" charset="0"/>
                <a:ea typeface="Cambria" panose="02040503050406030204" pitchFamily="18" charset="0"/>
              </a:rPr>
              <a:t>they then </a:t>
            </a:r>
            <a:r>
              <a:rPr lang="en-US" sz="2000" dirty="0">
                <a:latin typeface="Cambria" panose="02040503050406030204" pitchFamily="18" charset="0"/>
                <a:ea typeface="Cambria" panose="02040503050406030204" pitchFamily="18" charset="0"/>
              </a:rPr>
              <a:t>present to the whole class.</a:t>
            </a:r>
          </a:p>
          <a:p>
            <a:pPr marL="800100" lvl="1" indent="-342900">
              <a:buFont typeface="+mj-lt"/>
              <a:buAutoNum type="arabicPeriod"/>
            </a:pPr>
            <a:r>
              <a:rPr lang="en-US" sz="2000" dirty="0" smtClean="0">
                <a:latin typeface="Cambria" panose="02040503050406030204" pitchFamily="18" charset="0"/>
                <a:ea typeface="Cambria" panose="02040503050406030204" pitchFamily="18" charset="0"/>
              </a:rPr>
              <a:t>A </a:t>
            </a:r>
            <a:r>
              <a:rPr lang="en-US" sz="2000" dirty="0">
                <a:latin typeface="Cambria" panose="02040503050406030204" pitchFamily="18" charset="0"/>
                <a:ea typeface="Cambria" panose="02040503050406030204" pitchFamily="18" charset="0"/>
              </a:rPr>
              <a:t>whole-class discussion of ideas and answers. </a:t>
            </a:r>
            <a:endParaRPr lang="ro-RO" sz="2000" dirty="0" smtClean="0">
              <a:latin typeface="Cambria" panose="02040503050406030204" pitchFamily="18" charset="0"/>
              <a:ea typeface="Cambria" panose="02040503050406030204" pitchFamily="18" charset="0"/>
            </a:endParaRPr>
          </a:p>
          <a:p>
            <a:pPr marL="800100" lvl="1" indent="-342900">
              <a:buFont typeface="+mj-lt"/>
              <a:buAutoNum type="arabicPeriod"/>
            </a:pPr>
            <a:r>
              <a:rPr lang="en-US" sz="2000" dirty="0" smtClean="0">
                <a:latin typeface="Cambria" panose="02040503050406030204" pitchFamily="18" charset="0"/>
                <a:ea typeface="Cambria" panose="02040503050406030204" pitchFamily="18" charset="0"/>
              </a:rPr>
              <a:t>Pair </a:t>
            </a:r>
            <a:r>
              <a:rPr lang="en-US" sz="2000" dirty="0">
                <a:latin typeface="Cambria" panose="02040503050406030204" pitchFamily="18" charset="0"/>
                <a:ea typeface="Cambria" panose="02040503050406030204" pitchFamily="18" charset="0"/>
              </a:rPr>
              <a:t>work discussion.</a:t>
            </a:r>
          </a:p>
          <a:p>
            <a:pPr marL="800100" lvl="1" indent="-342900">
              <a:buFont typeface="+mj-lt"/>
              <a:buAutoNum type="arabicPeriod"/>
            </a:pPr>
            <a:r>
              <a:rPr lang="en-US" sz="2000" dirty="0" smtClean="0">
                <a:latin typeface="Cambria" panose="02040503050406030204" pitchFamily="18" charset="0"/>
                <a:ea typeface="Cambria" panose="02040503050406030204" pitchFamily="18" charset="0"/>
              </a:rPr>
              <a:t>Small-group </a:t>
            </a:r>
            <a:r>
              <a:rPr lang="en-US" sz="2000" dirty="0">
                <a:latin typeface="Cambria" panose="02040503050406030204" pitchFamily="18" charset="0"/>
                <a:ea typeface="Cambria" panose="02040503050406030204" pitchFamily="18" charset="0"/>
              </a:rPr>
              <a:t>work.</a:t>
            </a:r>
          </a:p>
          <a:p>
            <a:pPr marL="800100" lvl="1" indent="-342900">
              <a:buFont typeface="+mj-lt"/>
              <a:buAutoNum type="arabicPeriod"/>
            </a:pPr>
            <a:r>
              <a:rPr lang="en-US" sz="2000" dirty="0" smtClean="0">
                <a:latin typeface="Cambria" panose="02040503050406030204" pitchFamily="18" charset="0"/>
                <a:ea typeface="Cambria" panose="02040503050406030204" pitchFamily="18" charset="0"/>
              </a:rPr>
              <a:t>Students </a:t>
            </a:r>
            <a:r>
              <a:rPr lang="en-US" sz="2000" dirty="0">
                <a:latin typeface="Cambria" panose="02040503050406030204" pitchFamily="18" charset="0"/>
                <a:ea typeface="Cambria" panose="02040503050406030204" pitchFamily="18" charset="0"/>
              </a:rPr>
              <a:t>walk around and mingle with other students.</a:t>
            </a:r>
          </a:p>
          <a:p>
            <a:pPr marL="800100" lvl="1" indent="-342900">
              <a:buFont typeface="+mj-lt"/>
              <a:buAutoNum type="arabicPeriod"/>
            </a:pPr>
            <a:r>
              <a:rPr lang="en-US" sz="2000" dirty="0" smtClean="0">
                <a:latin typeface="Cambria" panose="02040503050406030204" pitchFamily="18" charset="0"/>
                <a:ea typeface="Cambria" panose="02040503050406030204" pitchFamily="18" charset="0"/>
              </a:rPr>
              <a:t>Written homework.</a:t>
            </a:r>
            <a:endParaRPr lang="ro-RO"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67003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188" y="878541"/>
            <a:ext cx="7275053" cy="4175761"/>
          </a:xfrm>
        </p:spPr>
        <p:txBody>
          <a:bodyPr>
            <a:normAutofit/>
          </a:bodyPr>
          <a:lstStyle/>
          <a:p>
            <a:pPr marL="0" indent="0">
              <a:buNone/>
            </a:pPr>
            <a:r>
              <a:rPr lang="en-US" b="1" dirty="0">
                <a:solidFill>
                  <a:schemeClr val="tx1"/>
                </a:solidFill>
                <a:latin typeface="Cambria" panose="02040503050406030204" pitchFamily="18" charset="0"/>
              </a:rPr>
              <a:t>References:</a:t>
            </a:r>
          </a:p>
          <a:p>
            <a:pPr>
              <a:buAutoNum type="arabicPeriod"/>
            </a:pPr>
            <a:r>
              <a:rPr lang="en-US" dirty="0">
                <a:solidFill>
                  <a:schemeClr val="tx1"/>
                </a:solidFill>
                <a:latin typeface="Cambria" panose="02040503050406030204" pitchFamily="18" charset="0"/>
              </a:rPr>
              <a:t>Scrivener J. Learning Teaching. The Essential Guide to English Language Teaching. 3</a:t>
            </a:r>
            <a:r>
              <a:rPr lang="en-US" baseline="30000" dirty="0">
                <a:solidFill>
                  <a:schemeClr val="tx1"/>
                </a:solidFill>
                <a:latin typeface="Cambria" panose="02040503050406030204" pitchFamily="18" charset="0"/>
              </a:rPr>
              <a:t>rd</a:t>
            </a:r>
            <a:r>
              <a:rPr lang="en-US" dirty="0">
                <a:solidFill>
                  <a:schemeClr val="tx1"/>
                </a:solidFill>
                <a:latin typeface="Cambria" panose="02040503050406030204" pitchFamily="18" charset="0"/>
              </a:rPr>
              <a:t> edition. MACMILLAN</a:t>
            </a:r>
          </a:p>
          <a:p>
            <a:pPr>
              <a:buFont typeface="Wingdings 3" charset="2"/>
              <a:buAutoNum type="arabicPeriod"/>
            </a:pPr>
            <a:r>
              <a:rPr lang="en-US" dirty="0" err="1">
                <a:solidFill>
                  <a:schemeClr val="tx1"/>
                </a:solidFill>
                <a:latin typeface="Cambria" panose="02040503050406030204" pitchFamily="18" charset="0"/>
              </a:rPr>
              <a:t>Thornbury</a:t>
            </a:r>
            <a:r>
              <a:rPr lang="en-US" dirty="0">
                <a:solidFill>
                  <a:schemeClr val="tx1"/>
                </a:solidFill>
                <a:latin typeface="Cambria" panose="02040503050406030204" pitchFamily="18" charset="0"/>
              </a:rPr>
              <a:t> S. An A-Z of ELT. </a:t>
            </a:r>
            <a:r>
              <a:rPr lang="en-US" dirty="0" smtClean="0">
                <a:solidFill>
                  <a:schemeClr val="tx1"/>
                </a:solidFill>
                <a:latin typeface="Cambria" panose="02040503050406030204" pitchFamily="18" charset="0"/>
              </a:rPr>
              <a:t>MACMILLAN</a:t>
            </a:r>
          </a:p>
          <a:p>
            <a:pPr>
              <a:buFont typeface="Wingdings 3" charset="2"/>
              <a:buAutoNum type="arabicPeriod"/>
            </a:pPr>
            <a:r>
              <a:rPr lang="en-US" dirty="0">
                <a:latin typeface="Cambria" panose="02040503050406030204" pitchFamily="18" charset="0"/>
                <a:ea typeface="Cambria" panose="02040503050406030204" pitchFamily="18" charset="0"/>
              </a:rPr>
              <a:t>Webinar for English teachers: Turning quantity into </a:t>
            </a:r>
            <a:r>
              <a:rPr lang="en-US" dirty="0" smtClean="0">
                <a:latin typeface="Cambria" panose="02040503050406030204" pitchFamily="18" charset="0"/>
                <a:ea typeface="Cambria" panose="02040503050406030204" pitchFamily="18" charset="0"/>
              </a:rPr>
              <a:t>quality </a:t>
            </a:r>
            <a:r>
              <a:rPr lang="en-US" dirty="0" smtClean="0">
                <a:solidFill>
                  <a:schemeClr val="tx1"/>
                </a:solidFill>
                <a:latin typeface="Cambria" panose="02040503050406030204" pitchFamily="18" charset="0"/>
                <a:ea typeface="Cambria" panose="02040503050406030204" pitchFamily="18" charset="0"/>
              </a:rPr>
              <a:t>https</a:t>
            </a:r>
            <a:r>
              <a:rPr lang="en-US" dirty="0">
                <a:solidFill>
                  <a:schemeClr val="tx1"/>
                </a:solidFill>
                <a:latin typeface="Cambria" panose="02040503050406030204" pitchFamily="18" charset="0"/>
                <a:ea typeface="Cambria" panose="02040503050406030204" pitchFamily="18" charset="0"/>
              </a:rPr>
              <a:t>://www.youtube.com/watch?v=WxJ97DrTxpE</a:t>
            </a:r>
          </a:p>
          <a:p>
            <a:pPr>
              <a:buAutoNum type="arabicPeriod"/>
            </a:pPr>
            <a:endParaRPr lang="en-US" dirty="0">
              <a:solidFill>
                <a:schemeClr val="tx1"/>
              </a:solidFill>
              <a:latin typeface="Cambria" panose="02040503050406030204" pitchFamily="18" charset="0"/>
            </a:endParaRPr>
          </a:p>
          <a:p>
            <a:pPr marL="0" indent="0">
              <a:buNone/>
            </a:pPr>
            <a:endParaRPr lang="ru-RU" dirty="0">
              <a:solidFill>
                <a:schemeClr val="tx1"/>
              </a:solidFill>
              <a:latin typeface="Cambria" panose="02040503050406030204" pitchFamily="18" charset="0"/>
            </a:endParaRPr>
          </a:p>
        </p:txBody>
      </p:sp>
    </p:spTree>
    <p:extLst>
      <p:ext uri="{BB962C8B-B14F-4D97-AF65-F5344CB8AC3E}">
        <p14:creationId xmlns:p14="http://schemas.microsoft.com/office/powerpoint/2010/main" val="1102067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671" y="537883"/>
            <a:ext cx="7548281" cy="5593976"/>
          </a:xfrm>
        </p:spPr>
        <p:txBody>
          <a:bodyPr>
            <a:normAutofit/>
          </a:bodyPr>
          <a:lstStyle/>
          <a:p>
            <a:pPr marL="0" indent="0">
              <a:buNone/>
            </a:pPr>
            <a:r>
              <a:rPr lang="ro-RO" sz="2400" b="1" dirty="0" smtClean="0">
                <a:solidFill>
                  <a:schemeClr val="tx1"/>
                </a:solidFill>
                <a:latin typeface="Cambria" panose="02040503050406030204" pitchFamily="18" charset="0"/>
              </a:rPr>
              <a:t>              </a:t>
            </a:r>
            <a:r>
              <a:rPr lang="en-US" sz="2400" b="1" dirty="0" smtClean="0">
                <a:solidFill>
                  <a:schemeClr val="tx1"/>
                </a:solidFill>
                <a:latin typeface="Cambria" panose="02040503050406030204" pitchFamily="18" charset="0"/>
              </a:rPr>
              <a:t>Activity </a:t>
            </a:r>
            <a:r>
              <a:rPr lang="en-US" sz="2400" b="1" dirty="0">
                <a:solidFill>
                  <a:schemeClr val="tx1"/>
                </a:solidFill>
                <a:latin typeface="Cambria" panose="02040503050406030204" pitchFamily="18" charset="0"/>
              </a:rPr>
              <a:t>Route Map</a:t>
            </a:r>
          </a:p>
          <a:p>
            <a:pPr marL="0" indent="0">
              <a:buNone/>
            </a:pPr>
            <a:r>
              <a:rPr lang="en-US" sz="2400" b="1" dirty="0">
                <a:solidFill>
                  <a:schemeClr val="tx1"/>
                </a:solidFill>
                <a:latin typeface="Cambria" panose="02040503050406030204" pitchFamily="18" charset="0"/>
              </a:rPr>
              <a:t> </a:t>
            </a:r>
            <a:r>
              <a:rPr lang="en-US" sz="2400" b="1" dirty="0" smtClean="0">
                <a:solidFill>
                  <a:schemeClr val="tx1"/>
                </a:solidFill>
                <a:latin typeface="Cambria" panose="02040503050406030204" pitchFamily="18" charset="0"/>
              </a:rPr>
              <a:t>Using </a:t>
            </a:r>
            <a:r>
              <a:rPr lang="en-US" sz="2400" b="1" dirty="0" err="1" smtClean="0">
                <a:solidFill>
                  <a:schemeClr val="tx1"/>
                </a:solidFill>
                <a:latin typeface="Cambria" panose="02040503050406030204" pitchFamily="18" charset="0"/>
              </a:rPr>
              <a:t>coursebooks</a:t>
            </a:r>
            <a:r>
              <a:rPr lang="en-US" sz="2400" b="1" dirty="0" smtClean="0">
                <a:solidFill>
                  <a:schemeClr val="tx1"/>
                </a:solidFill>
                <a:latin typeface="Cambria" panose="02040503050406030204" pitchFamily="18" charset="0"/>
              </a:rPr>
              <a:t> / textbooks </a:t>
            </a:r>
          </a:p>
          <a:p>
            <a:pPr marL="382168" lvl="1" indent="0">
              <a:buNone/>
            </a:pPr>
            <a:r>
              <a:rPr lang="en-US" sz="2208" b="1" dirty="0" smtClean="0">
                <a:solidFill>
                  <a:schemeClr val="tx1"/>
                </a:solidFill>
                <a:latin typeface="Cambria" panose="02040503050406030204" pitchFamily="18" charset="0"/>
              </a:rPr>
              <a:t> Content can be adapted:</a:t>
            </a:r>
          </a:p>
          <a:p>
            <a:pPr lvl="1">
              <a:buFont typeface="Wingdings" panose="05000000000000000000" pitchFamily="2" charset="2"/>
              <a:buChar char="§"/>
            </a:pPr>
            <a:r>
              <a:rPr lang="en-US" sz="2208" b="1" dirty="0">
                <a:solidFill>
                  <a:schemeClr val="tx1"/>
                </a:solidFill>
                <a:latin typeface="Cambria" panose="02040503050406030204" pitchFamily="18" charset="0"/>
              </a:rPr>
              <a:t> </a:t>
            </a:r>
            <a:r>
              <a:rPr lang="en-US" sz="2208" b="1" dirty="0" err="1" smtClean="0">
                <a:solidFill>
                  <a:schemeClr val="tx1"/>
                </a:solidFill>
                <a:latin typeface="Cambria" panose="02040503050406030204" pitchFamily="18" charset="0"/>
              </a:rPr>
              <a:t>sts</a:t>
            </a:r>
            <a:r>
              <a:rPr lang="en-US" sz="2208" b="1" dirty="0" smtClean="0">
                <a:solidFill>
                  <a:schemeClr val="tx1"/>
                </a:solidFill>
                <a:latin typeface="Cambria" panose="02040503050406030204" pitchFamily="18" charset="0"/>
              </a:rPr>
              <a:t> interaction (groupings)</a:t>
            </a:r>
          </a:p>
          <a:p>
            <a:pPr marL="382168" lvl="1" indent="0">
              <a:spcBef>
                <a:spcPts val="430"/>
              </a:spcBef>
              <a:buNone/>
            </a:pPr>
            <a:r>
              <a:rPr lang="en-US" sz="2208" dirty="0" smtClean="0">
                <a:solidFill>
                  <a:schemeClr val="tx1"/>
                </a:solidFill>
                <a:latin typeface="Cambria" panose="02040503050406030204" pitchFamily="18" charset="0"/>
              </a:rPr>
              <a:t> Individual work</a:t>
            </a:r>
          </a:p>
          <a:p>
            <a:pPr marL="382168" lvl="1" indent="0">
              <a:spcBef>
                <a:spcPts val="430"/>
              </a:spcBef>
              <a:buNone/>
            </a:pPr>
            <a:r>
              <a:rPr lang="en-US" sz="2208" dirty="0" smtClean="0">
                <a:solidFill>
                  <a:schemeClr val="tx1"/>
                </a:solidFill>
                <a:latin typeface="Cambria" panose="02040503050406030204" pitchFamily="18" charset="0"/>
              </a:rPr>
              <a:t> Pair work</a:t>
            </a:r>
          </a:p>
          <a:p>
            <a:pPr marL="382168" lvl="1" indent="0">
              <a:spcBef>
                <a:spcPts val="430"/>
              </a:spcBef>
              <a:buNone/>
            </a:pPr>
            <a:r>
              <a:rPr lang="en-US" sz="2208" dirty="0" smtClean="0">
                <a:solidFill>
                  <a:schemeClr val="tx1"/>
                </a:solidFill>
                <a:latin typeface="Cambria" panose="02040503050406030204" pitchFamily="18" charset="0"/>
              </a:rPr>
              <a:t> Small groups (3-6 people)</a:t>
            </a:r>
          </a:p>
          <a:p>
            <a:pPr marL="382168" lvl="1" indent="0">
              <a:spcBef>
                <a:spcPts val="430"/>
              </a:spcBef>
              <a:buNone/>
            </a:pPr>
            <a:r>
              <a:rPr lang="en-US" sz="2208" dirty="0" smtClean="0">
                <a:solidFill>
                  <a:schemeClr val="tx1"/>
                </a:solidFill>
                <a:latin typeface="Cambria" panose="02040503050406030204" pitchFamily="18" charset="0"/>
              </a:rPr>
              <a:t> Large groups</a:t>
            </a:r>
          </a:p>
          <a:p>
            <a:pPr marL="382168" lvl="1" indent="0">
              <a:spcBef>
                <a:spcPts val="430"/>
              </a:spcBef>
              <a:buNone/>
            </a:pPr>
            <a:r>
              <a:rPr lang="en-US" sz="2208" dirty="0" smtClean="0">
                <a:solidFill>
                  <a:schemeClr val="tx1"/>
                </a:solidFill>
                <a:latin typeface="Cambria" panose="02040503050406030204" pitchFamily="18" charset="0"/>
              </a:rPr>
              <a:t> Whole class (mingle)</a:t>
            </a:r>
          </a:p>
          <a:p>
            <a:pPr marL="382168" lvl="1" indent="0">
              <a:spcBef>
                <a:spcPts val="430"/>
              </a:spcBef>
              <a:buNone/>
            </a:pPr>
            <a:r>
              <a:rPr lang="en-US" sz="2208" dirty="0" smtClean="0">
                <a:solidFill>
                  <a:schemeClr val="tx1"/>
                </a:solidFill>
                <a:latin typeface="Cambria" panose="02040503050406030204" pitchFamily="18" charset="0"/>
              </a:rPr>
              <a:t> Whole class: plenary</a:t>
            </a:r>
          </a:p>
          <a:p>
            <a:pPr lvl="1">
              <a:buFont typeface="Wingdings" panose="05000000000000000000" pitchFamily="2" charset="2"/>
              <a:buChar char="§"/>
            </a:pPr>
            <a:r>
              <a:rPr lang="en-US" sz="2208" dirty="0" smtClean="0">
                <a:solidFill>
                  <a:schemeClr val="tx1"/>
                </a:solidFill>
                <a:latin typeface="Cambria" panose="02040503050406030204" pitchFamily="18" charset="0"/>
              </a:rPr>
              <a:t> </a:t>
            </a:r>
            <a:r>
              <a:rPr lang="en-US" sz="2208" b="1" dirty="0" smtClean="0">
                <a:solidFill>
                  <a:schemeClr val="tx1"/>
                </a:solidFill>
                <a:latin typeface="Cambria" panose="02040503050406030204" pitchFamily="18" charset="0"/>
              </a:rPr>
              <a:t>skills work</a:t>
            </a:r>
          </a:p>
          <a:p>
            <a:pPr marL="0" indent="0">
              <a:buNone/>
            </a:pPr>
            <a:endParaRPr lang="en-US" sz="2400" b="1" dirty="0">
              <a:solidFill>
                <a:schemeClr val="tx1"/>
              </a:solidFill>
              <a:latin typeface="Cambria" panose="02040503050406030204" pitchFamily="18" charset="0"/>
            </a:endParaRPr>
          </a:p>
          <a:p>
            <a:pPr marL="0" indent="0">
              <a:buNone/>
            </a:pPr>
            <a:endParaRPr lang="en-US" dirty="0" smtClean="0">
              <a:solidFill>
                <a:schemeClr val="tx1"/>
              </a:solidFill>
              <a:latin typeface="Cambria" panose="02040503050406030204" pitchFamily="18" charset="0"/>
            </a:endParaRPr>
          </a:p>
          <a:p>
            <a:pPr marL="0" indent="0">
              <a:buNone/>
            </a:pPr>
            <a:endParaRPr lang="ru-RU" dirty="0">
              <a:solidFill>
                <a:schemeClr val="tx1"/>
              </a:solidFill>
              <a:latin typeface="Cambria" panose="02040503050406030204" pitchFamily="18" charset="0"/>
            </a:endParaRPr>
          </a:p>
        </p:txBody>
      </p:sp>
      <p:sp>
        <p:nvSpPr>
          <p:cNvPr id="4" name="Rectangle 3"/>
          <p:cNvSpPr/>
          <p:nvPr/>
        </p:nvSpPr>
        <p:spPr>
          <a:xfrm>
            <a:off x="4500283" y="2420474"/>
            <a:ext cx="3540600" cy="35500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sz="2000" b="1" dirty="0" smtClean="0">
              <a:solidFill>
                <a:schemeClr val="tx1"/>
              </a:solidFill>
              <a:latin typeface="Cambria" panose="02040503050406030204" pitchFamily="18" charset="0"/>
            </a:endParaRPr>
          </a:p>
          <a:p>
            <a:r>
              <a:rPr lang="en-US" sz="2000" b="1" dirty="0" smtClean="0">
                <a:solidFill>
                  <a:schemeClr val="tx1"/>
                </a:solidFill>
                <a:latin typeface="Cambria" panose="02040503050406030204" pitchFamily="18" charset="0"/>
              </a:rPr>
              <a:t>Examples</a:t>
            </a:r>
            <a:r>
              <a:rPr lang="en-US" sz="2000" b="1" dirty="0">
                <a:solidFill>
                  <a:schemeClr val="tx1"/>
                </a:solidFill>
                <a:latin typeface="Cambria" panose="02040503050406030204" pitchFamily="18" charset="0"/>
              </a:rPr>
              <a:t>:</a:t>
            </a:r>
          </a:p>
          <a:p>
            <a:pPr marL="204733" indent="-204733">
              <a:buFont typeface="Wingdings" panose="05000000000000000000" pitchFamily="2" charset="2"/>
              <a:buChar char="§"/>
            </a:pPr>
            <a:r>
              <a:rPr lang="en-US" sz="2000" dirty="0">
                <a:solidFill>
                  <a:schemeClr val="tx1"/>
                </a:solidFill>
                <a:latin typeface="Cambria" panose="02040503050406030204" pitchFamily="18" charset="0"/>
              </a:rPr>
              <a:t>Think-pair-share</a:t>
            </a:r>
          </a:p>
          <a:p>
            <a:pPr marL="204733" indent="-204733">
              <a:buFont typeface="Wingdings" panose="05000000000000000000" pitchFamily="2" charset="2"/>
              <a:buChar char="§"/>
            </a:pPr>
            <a:r>
              <a:rPr lang="en-US" sz="2000" dirty="0">
                <a:solidFill>
                  <a:schemeClr val="tx1"/>
                </a:solidFill>
                <a:latin typeface="Cambria" panose="02040503050406030204" pitchFamily="18" charset="0"/>
              </a:rPr>
              <a:t>Group </a:t>
            </a:r>
            <a:r>
              <a:rPr lang="en-US" sz="2000" dirty="0" smtClean="0">
                <a:solidFill>
                  <a:schemeClr val="tx1"/>
                </a:solidFill>
                <a:latin typeface="Cambria" panose="02040503050406030204" pitchFamily="18" charset="0"/>
              </a:rPr>
              <a:t>mediation/consensus </a:t>
            </a:r>
            <a:r>
              <a:rPr lang="en-US" dirty="0" smtClean="0">
                <a:solidFill>
                  <a:schemeClr val="tx1"/>
                </a:solidFill>
                <a:latin typeface="Cambria" panose="02040503050406030204" pitchFamily="18" charset="0"/>
              </a:rPr>
              <a:t>(require a single answer) </a:t>
            </a:r>
            <a:endParaRPr lang="en-US" sz="2000" dirty="0">
              <a:solidFill>
                <a:schemeClr val="tx1"/>
              </a:solidFill>
              <a:latin typeface="Cambria" panose="02040503050406030204" pitchFamily="18" charset="0"/>
            </a:endParaRPr>
          </a:p>
          <a:p>
            <a:pPr marL="204733" indent="-204733">
              <a:buFont typeface="Wingdings" panose="05000000000000000000" pitchFamily="2" charset="2"/>
              <a:buChar char="§"/>
            </a:pPr>
            <a:r>
              <a:rPr lang="en-US" sz="2000" dirty="0">
                <a:solidFill>
                  <a:schemeClr val="tx1"/>
                </a:solidFill>
                <a:latin typeface="Cambria" panose="02040503050406030204" pitchFamily="18" charset="0"/>
              </a:rPr>
              <a:t>Ranking ideas</a:t>
            </a:r>
          </a:p>
          <a:p>
            <a:pPr marL="204733" indent="-204733">
              <a:buFont typeface="Wingdings" panose="05000000000000000000" pitchFamily="2" charset="2"/>
              <a:buChar char="§"/>
            </a:pPr>
            <a:r>
              <a:rPr lang="en-US" sz="2000" dirty="0">
                <a:solidFill>
                  <a:schemeClr val="tx1"/>
                </a:solidFill>
                <a:latin typeface="Cambria" panose="02040503050406030204" pitchFamily="18" charset="0"/>
              </a:rPr>
              <a:t>Jigsaw </a:t>
            </a:r>
            <a:r>
              <a:rPr lang="en-US" sz="2000" dirty="0" smtClean="0">
                <a:solidFill>
                  <a:schemeClr val="tx1"/>
                </a:solidFill>
                <a:latin typeface="Cambria" panose="02040503050406030204" pitchFamily="18" charset="0"/>
              </a:rPr>
              <a:t>reading/discussion </a:t>
            </a:r>
            <a:r>
              <a:rPr lang="en-US" sz="1600" dirty="0" smtClean="0">
                <a:solidFill>
                  <a:schemeClr val="tx1"/>
                </a:solidFill>
                <a:latin typeface="Cambria" panose="02040503050406030204" pitchFamily="18" charset="0"/>
              </a:rPr>
              <a:t>(when a group finishes, they disperse and join other groups)</a:t>
            </a:r>
            <a:endParaRPr lang="en-US" dirty="0">
              <a:solidFill>
                <a:schemeClr val="tx1"/>
              </a:solidFill>
              <a:latin typeface="Cambria" panose="02040503050406030204" pitchFamily="18" charset="0"/>
            </a:endParaRPr>
          </a:p>
          <a:p>
            <a:pPr marL="204733" indent="-204733">
              <a:buFont typeface="Wingdings" panose="05000000000000000000" pitchFamily="2" charset="2"/>
              <a:buChar char="§"/>
            </a:pPr>
            <a:r>
              <a:rPr lang="en-US" sz="2000" dirty="0">
                <a:solidFill>
                  <a:schemeClr val="tx1"/>
                </a:solidFill>
                <a:latin typeface="Cambria" panose="02040503050406030204" pitchFamily="18" charset="0"/>
              </a:rPr>
              <a:t>Do it at speed, with a very tight time limit</a:t>
            </a:r>
          </a:p>
          <a:p>
            <a:pPr marL="204733" indent="-204733">
              <a:buFont typeface="Wingdings" panose="05000000000000000000" pitchFamily="2" charset="2"/>
              <a:buChar char="§"/>
            </a:pPr>
            <a:endParaRPr lang="en-US" sz="1400" dirty="0">
              <a:solidFill>
                <a:schemeClr val="tx1"/>
              </a:solidFill>
              <a:latin typeface="Cambria" panose="02040503050406030204" pitchFamily="18" charset="0"/>
            </a:endParaRPr>
          </a:p>
          <a:p>
            <a:endParaRPr lang="en-US" sz="1290" dirty="0">
              <a:solidFill>
                <a:schemeClr val="tx1"/>
              </a:solidFill>
            </a:endParaRPr>
          </a:p>
          <a:p>
            <a:endParaRPr lang="ru-RU" sz="1290" dirty="0">
              <a:solidFill>
                <a:schemeClr val="tx1"/>
              </a:solidFill>
            </a:endParaRPr>
          </a:p>
        </p:txBody>
      </p:sp>
    </p:spTree>
    <p:extLst>
      <p:ext uri="{BB962C8B-B14F-4D97-AF65-F5344CB8AC3E}">
        <p14:creationId xmlns:p14="http://schemas.microsoft.com/office/powerpoint/2010/main" val="3539213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672" y="537883"/>
            <a:ext cx="7449210" cy="5593976"/>
          </a:xfrm>
        </p:spPr>
        <p:txBody>
          <a:bodyPr>
            <a:normAutofit fontScale="92500"/>
          </a:bodyPr>
          <a:lstStyle/>
          <a:p>
            <a:pPr marL="0" indent="0">
              <a:buNone/>
            </a:pPr>
            <a:r>
              <a:rPr lang="ro-RO" sz="2400" b="1" dirty="0" smtClean="0">
                <a:solidFill>
                  <a:schemeClr val="tx1"/>
                </a:solidFill>
                <a:latin typeface="Cambria" panose="02040503050406030204" pitchFamily="18" charset="0"/>
              </a:rPr>
              <a:t>              </a:t>
            </a:r>
            <a:r>
              <a:rPr lang="en-US" sz="2400" b="1" dirty="0" smtClean="0">
                <a:solidFill>
                  <a:schemeClr val="tx1"/>
                </a:solidFill>
                <a:latin typeface="Cambria" panose="02040503050406030204" pitchFamily="18" charset="0"/>
              </a:rPr>
              <a:t>Activity </a:t>
            </a:r>
            <a:r>
              <a:rPr lang="en-US" sz="2400" b="1" dirty="0">
                <a:solidFill>
                  <a:schemeClr val="tx1"/>
                </a:solidFill>
                <a:latin typeface="Cambria" panose="02040503050406030204" pitchFamily="18" charset="0"/>
              </a:rPr>
              <a:t>Route Map</a:t>
            </a:r>
          </a:p>
          <a:p>
            <a:pPr marL="0" indent="0">
              <a:buNone/>
            </a:pPr>
            <a:r>
              <a:rPr lang="en-US" sz="2400" b="1" dirty="0">
                <a:solidFill>
                  <a:schemeClr val="tx1"/>
                </a:solidFill>
                <a:latin typeface="Cambria" panose="02040503050406030204" pitchFamily="18" charset="0"/>
              </a:rPr>
              <a:t> </a:t>
            </a:r>
            <a:r>
              <a:rPr lang="en-US" sz="2400" b="1" dirty="0" smtClean="0">
                <a:solidFill>
                  <a:schemeClr val="tx1"/>
                </a:solidFill>
                <a:latin typeface="Cambria" panose="02040503050406030204" pitchFamily="18" charset="0"/>
              </a:rPr>
              <a:t>Using </a:t>
            </a:r>
            <a:r>
              <a:rPr lang="en-US" sz="2400" b="1" dirty="0" err="1" smtClean="0">
                <a:solidFill>
                  <a:schemeClr val="tx1"/>
                </a:solidFill>
                <a:latin typeface="Cambria" panose="02040503050406030204" pitchFamily="18" charset="0"/>
              </a:rPr>
              <a:t>coursebooks</a:t>
            </a:r>
            <a:r>
              <a:rPr lang="en-US" sz="2400" b="1" dirty="0" smtClean="0">
                <a:solidFill>
                  <a:schemeClr val="tx1"/>
                </a:solidFill>
                <a:latin typeface="Cambria" panose="02040503050406030204" pitchFamily="18" charset="0"/>
              </a:rPr>
              <a:t> / textbooks </a:t>
            </a:r>
          </a:p>
          <a:p>
            <a:pPr marL="382168" lvl="1" indent="0">
              <a:buNone/>
            </a:pPr>
            <a:r>
              <a:rPr lang="en-US" sz="2208" b="1" dirty="0" smtClean="0">
                <a:solidFill>
                  <a:schemeClr val="tx1"/>
                </a:solidFill>
                <a:latin typeface="Cambria" panose="02040503050406030204" pitchFamily="18" charset="0"/>
              </a:rPr>
              <a:t> Content can be adapted:</a:t>
            </a:r>
          </a:p>
          <a:p>
            <a:pPr lvl="1">
              <a:buFont typeface="Wingdings" panose="05000000000000000000" pitchFamily="2" charset="2"/>
              <a:buChar char="§"/>
            </a:pPr>
            <a:r>
              <a:rPr lang="en-US" sz="2208" dirty="0" smtClean="0">
                <a:solidFill>
                  <a:schemeClr val="tx1"/>
                </a:solidFill>
                <a:latin typeface="Cambria" panose="02040503050406030204" pitchFamily="18" charset="0"/>
              </a:rPr>
              <a:t>Even </a:t>
            </a:r>
            <a:r>
              <a:rPr lang="en-US" sz="2208" dirty="0">
                <a:solidFill>
                  <a:schemeClr val="tx1"/>
                </a:solidFill>
                <a:latin typeface="Cambria" panose="02040503050406030204" pitchFamily="18" charset="0"/>
              </a:rPr>
              <a:t>where </a:t>
            </a:r>
            <a:r>
              <a:rPr lang="en-US" sz="2208" dirty="0" err="1">
                <a:solidFill>
                  <a:schemeClr val="tx1"/>
                </a:solidFill>
                <a:latin typeface="Cambria" panose="02040503050406030204" pitchFamily="18" charset="0"/>
              </a:rPr>
              <a:t>coursebook</a:t>
            </a:r>
            <a:r>
              <a:rPr lang="en-US" sz="2208" dirty="0">
                <a:solidFill>
                  <a:schemeClr val="tx1"/>
                </a:solidFill>
                <a:latin typeface="Cambria" panose="02040503050406030204" pitchFamily="18" charset="0"/>
              </a:rPr>
              <a:t> tasks include explicit </a:t>
            </a:r>
            <a:r>
              <a:rPr lang="en-US" sz="2208" dirty="0" smtClean="0">
                <a:solidFill>
                  <a:schemeClr val="tx1"/>
                </a:solidFill>
                <a:latin typeface="Cambria" panose="02040503050406030204" pitchFamily="18" charset="0"/>
              </a:rPr>
              <a:t>instructions </a:t>
            </a:r>
            <a:r>
              <a:rPr lang="en-US" sz="2208" dirty="0">
                <a:solidFill>
                  <a:schemeClr val="tx1"/>
                </a:solidFill>
                <a:latin typeface="Cambria" panose="02040503050406030204" pitchFamily="18" charset="0"/>
              </a:rPr>
              <a:t>such as </a:t>
            </a:r>
            <a:r>
              <a:rPr lang="en-US" sz="2208" i="1" dirty="0">
                <a:solidFill>
                  <a:schemeClr val="tx1"/>
                </a:solidFill>
                <a:latin typeface="Cambria" panose="02040503050406030204" pitchFamily="18" charset="0"/>
              </a:rPr>
              <a:t>Compare answers in pairs </a:t>
            </a:r>
            <a:r>
              <a:rPr lang="en-US" sz="2208" dirty="0">
                <a:solidFill>
                  <a:schemeClr val="tx1"/>
                </a:solidFill>
                <a:latin typeface="Cambria" panose="02040503050406030204" pitchFamily="18" charset="0"/>
              </a:rPr>
              <a:t>or </a:t>
            </a:r>
            <a:r>
              <a:rPr lang="en-US" sz="2208" i="1" dirty="0">
                <a:solidFill>
                  <a:schemeClr val="tx1"/>
                </a:solidFill>
                <a:latin typeface="Cambria" panose="02040503050406030204" pitchFamily="18" charset="0"/>
              </a:rPr>
              <a:t>Work in small groups</a:t>
            </a:r>
            <a:r>
              <a:rPr lang="en-US" sz="2208" dirty="0">
                <a:solidFill>
                  <a:schemeClr val="tx1"/>
                </a:solidFill>
                <a:latin typeface="Cambria" panose="02040503050406030204" pitchFamily="18" charset="0"/>
              </a:rPr>
              <a:t>, </a:t>
            </a:r>
            <a:r>
              <a:rPr lang="en-US" sz="2208" dirty="0" smtClean="0">
                <a:solidFill>
                  <a:schemeClr val="tx1"/>
                </a:solidFill>
                <a:latin typeface="Cambria" panose="02040503050406030204" pitchFamily="18" charset="0"/>
              </a:rPr>
              <a:t>teachers always have </a:t>
            </a:r>
            <a:r>
              <a:rPr lang="en-US" sz="2208" dirty="0">
                <a:solidFill>
                  <a:schemeClr val="tx1"/>
                </a:solidFill>
                <a:latin typeface="Cambria" panose="02040503050406030204" pitchFamily="18" charset="0"/>
              </a:rPr>
              <a:t>the option </a:t>
            </a:r>
            <a:r>
              <a:rPr lang="en-US" sz="2208" dirty="0" smtClean="0">
                <a:solidFill>
                  <a:schemeClr val="tx1"/>
                </a:solidFill>
                <a:latin typeface="Cambria" panose="02040503050406030204" pitchFamily="18" charset="0"/>
              </a:rPr>
              <a:t>to </a:t>
            </a:r>
            <a:r>
              <a:rPr lang="en-US" sz="2208" dirty="0">
                <a:solidFill>
                  <a:schemeClr val="tx1"/>
                </a:solidFill>
                <a:latin typeface="Cambria" panose="02040503050406030204" pitchFamily="18" charset="0"/>
              </a:rPr>
              <a:t>give a different </a:t>
            </a:r>
            <a:r>
              <a:rPr lang="en-US" sz="2208" dirty="0" err="1">
                <a:solidFill>
                  <a:schemeClr val="tx1"/>
                </a:solidFill>
                <a:latin typeface="Cambria" panose="02040503050406030204" pitchFamily="18" charset="0"/>
              </a:rPr>
              <a:t>organisational</a:t>
            </a:r>
            <a:r>
              <a:rPr lang="en-US" sz="2208" dirty="0">
                <a:solidFill>
                  <a:schemeClr val="tx1"/>
                </a:solidFill>
                <a:latin typeface="Cambria" panose="02040503050406030204" pitchFamily="18" charset="0"/>
              </a:rPr>
              <a:t> instruction. </a:t>
            </a:r>
            <a:r>
              <a:rPr lang="en-US" sz="2208" dirty="0" smtClean="0">
                <a:solidFill>
                  <a:schemeClr val="tx1"/>
                </a:solidFill>
                <a:latin typeface="Cambria" panose="02040503050406030204" pitchFamily="18" charset="0"/>
              </a:rPr>
              <a:t>E.g. a </a:t>
            </a:r>
            <a:r>
              <a:rPr lang="en-US" sz="2208" i="1" dirty="0">
                <a:solidFill>
                  <a:schemeClr val="tx1"/>
                </a:solidFill>
                <a:latin typeface="Cambria" panose="02040503050406030204" pitchFamily="18" charset="0"/>
              </a:rPr>
              <a:t>'work in pairs'</a:t>
            </a:r>
            <a:r>
              <a:rPr lang="en-US" sz="2208" dirty="0">
                <a:solidFill>
                  <a:schemeClr val="tx1"/>
                </a:solidFill>
                <a:latin typeface="Cambria" panose="02040503050406030204" pitchFamily="18" charset="0"/>
              </a:rPr>
              <a:t> exercise might be more interesting done in small groups. </a:t>
            </a:r>
            <a:endParaRPr lang="en-US" sz="2208" dirty="0" smtClean="0">
              <a:solidFill>
                <a:schemeClr val="tx1"/>
              </a:solidFill>
              <a:latin typeface="Cambria" panose="02040503050406030204" pitchFamily="18" charset="0"/>
            </a:endParaRPr>
          </a:p>
          <a:p>
            <a:pPr lvl="1">
              <a:buFont typeface="Wingdings" panose="05000000000000000000" pitchFamily="2" charset="2"/>
              <a:buChar char="§"/>
            </a:pPr>
            <a:r>
              <a:rPr lang="en-US" sz="2208" dirty="0" smtClean="0">
                <a:solidFill>
                  <a:schemeClr val="tx1"/>
                </a:solidFill>
                <a:latin typeface="Cambria" panose="02040503050406030204" pitchFamily="18" charset="0"/>
              </a:rPr>
              <a:t>Even following </a:t>
            </a:r>
            <a:r>
              <a:rPr lang="en-US" sz="2208" dirty="0">
                <a:solidFill>
                  <a:schemeClr val="tx1"/>
                </a:solidFill>
                <a:latin typeface="Cambria" panose="02040503050406030204" pitchFamily="18" charset="0"/>
              </a:rPr>
              <a:t>the book's instruction, </a:t>
            </a:r>
            <a:r>
              <a:rPr lang="en-US" sz="2208" dirty="0" smtClean="0">
                <a:solidFill>
                  <a:schemeClr val="tx1"/>
                </a:solidFill>
                <a:latin typeface="Cambria" panose="02040503050406030204" pitchFamily="18" charset="0"/>
              </a:rPr>
              <a:t>there are possibilities </a:t>
            </a:r>
            <a:r>
              <a:rPr lang="en-US" sz="2208" dirty="0">
                <a:solidFill>
                  <a:schemeClr val="tx1"/>
                </a:solidFill>
                <a:latin typeface="Cambria" panose="02040503050406030204" pitchFamily="18" charset="0"/>
              </a:rPr>
              <a:t>of manipulating the </a:t>
            </a:r>
            <a:r>
              <a:rPr lang="en-US" sz="2208" dirty="0" err="1" smtClean="0">
                <a:solidFill>
                  <a:schemeClr val="tx1"/>
                </a:solidFill>
                <a:latin typeface="Cambria" panose="02040503050406030204" pitchFamily="18" charset="0"/>
              </a:rPr>
              <a:t>organisation</a:t>
            </a:r>
            <a:r>
              <a:rPr lang="en-US" sz="2208" dirty="0" smtClean="0">
                <a:solidFill>
                  <a:schemeClr val="tx1"/>
                </a:solidFill>
                <a:latin typeface="Cambria" panose="02040503050406030204" pitchFamily="18" charset="0"/>
              </a:rPr>
              <a:t>, </a:t>
            </a:r>
            <a:r>
              <a:rPr lang="en-US" sz="2208" dirty="0" err="1" smtClean="0">
                <a:solidFill>
                  <a:schemeClr val="tx1"/>
                </a:solidFill>
                <a:latin typeface="Cambria" panose="02040503050406030204" pitchFamily="18" charset="0"/>
              </a:rPr>
              <a:t>e.g</a:t>
            </a:r>
            <a:r>
              <a:rPr lang="en-US" sz="2208" dirty="0" smtClean="0">
                <a:solidFill>
                  <a:schemeClr val="tx1"/>
                </a:solidFill>
                <a:latin typeface="Cambria" panose="02040503050406030204" pitchFamily="18" charset="0"/>
              </a:rPr>
              <a:t>:</a:t>
            </a:r>
            <a:endParaRPr lang="en-US" sz="2208" dirty="0">
              <a:solidFill>
                <a:schemeClr val="tx1"/>
              </a:solidFill>
              <a:latin typeface="Cambria" panose="02040503050406030204" pitchFamily="18" charset="0"/>
            </a:endParaRPr>
          </a:p>
          <a:p>
            <a:pPr lvl="2">
              <a:buFont typeface="Wingdings" panose="05000000000000000000" pitchFamily="2" charset="2"/>
              <a:buChar char="ü"/>
            </a:pPr>
            <a:r>
              <a:rPr lang="en-US" sz="2017" dirty="0" smtClean="0">
                <a:solidFill>
                  <a:schemeClr val="tx1"/>
                </a:solidFill>
                <a:latin typeface="Cambria" panose="02040503050406030204" pitchFamily="18" charset="0"/>
              </a:rPr>
              <a:t>tell </a:t>
            </a:r>
            <a:r>
              <a:rPr lang="en-US" sz="2017" dirty="0">
                <a:solidFill>
                  <a:schemeClr val="tx1"/>
                </a:solidFill>
                <a:latin typeface="Cambria" panose="02040503050406030204" pitchFamily="18" charset="0"/>
              </a:rPr>
              <a:t>each student who he or she must work </a:t>
            </a:r>
            <a:r>
              <a:rPr lang="en-US" sz="2017" dirty="0" smtClean="0">
                <a:solidFill>
                  <a:schemeClr val="tx1"/>
                </a:solidFill>
                <a:latin typeface="Cambria" panose="02040503050406030204" pitchFamily="18" charset="0"/>
              </a:rPr>
              <a:t>with; </a:t>
            </a:r>
            <a:r>
              <a:rPr lang="en-US" sz="2017" dirty="0">
                <a:solidFill>
                  <a:schemeClr val="tx1"/>
                </a:solidFill>
                <a:latin typeface="Cambria" panose="02040503050406030204" pitchFamily="18" charset="0"/>
              </a:rPr>
              <a:t>the students can choose partners for themselves;</a:t>
            </a:r>
          </a:p>
          <a:p>
            <a:pPr lvl="2">
              <a:buFont typeface="Wingdings" panose="05000000000000000000" pitchFamily="2" charset="2"/>
              <a:buChar char="ü"/>
            </a:pPr>
            <a:r>
              <a:rPr lang="en-US" sz="2017" dirty="0" smtClean="0">
                <a:solidFill>
                  <a:schemeClr val="tx1"/>
                </a:solidFill>
                <a:latin typeface="Cambria" panose="02040503050406030204" pitchFamily="18" charset="0"/>
              </a:rPr>
              <a:t>the </a:t>
            </a:r>
            <a:r>
              <a:rPr lang="en-US" sz="2017" dirty="0">
                <a:solidFill>
                  <a:schemeClr val="tx1"/>
                </a:solidFill>
                <a:latin typeface="Cambria" panose="02040503050406030204" pitchFamily="18" charset="0"/>
              </a:rPr>
              <a:t>pairings can be the result of some random game or humorous instruction (</a:t>
            </a:r>
            <a:r>
              <a:rPr lang="en-US" sz="2017" dirty="0" smtClean="0">
                <a:solidFill>
                  <a:schemeClr val="tx1"/>
                </a:solidFill>
                <a:latin typeface="Cambria" panose="02040503050406030204" pitchFamily="18" charset="0"/>
              </a:rPr>
              <a:t>e.g. </a:t>
            </a:r>
            <a:r>
              <a:rPr lang="en-US" sz="2017" i="1" dirty="0">
                <a:solidFill>
                  <a:schemeClr val="tx1"/>
                </a:solidFill>
                <a:latin typeface="Cambria" panose="02040503050406030204" pitchFamily="18" charset="0"/>
              </a:rPr>
              <a:t>Find someone whose shoes are a different </a:t>
            </a:r>
            <a:r>
              <a:rPr lang="en-US" sz="2017" i="1" dirty="0" err="1">
                <a:solidFill>
                  <a:schemeClr val="tx1"/>
                </a:solidFill>
                <a:latin typeface="Cambria" panose="02040503050406030204" pitchFamily="18" charset="0"/>
              </a:rPr>
              <a:t>colour</a:t>
            </a:r>
            <a:r>
              <a:rPr lang="en-US" sz="2017" i="1" dirty="0">
                <a:solidFill>
                  <a:schemeClr val="tx1"/>
                </a:solidFill>
                <a:latin typeface="Cambria" panose="02040503050406030204" pitchFamily="18" charset="0"/>
              </a:rPr>
              <a:t> from your own</a:t>
            </a:r>
            <a:r>
              <a:rPr lang="en-US" sz="2017" dirty="0" smtClean="0">
                <a:solidFill>
                  <a:schemeClr val="tx1"/>
                </a:solidFill>
                <a:latin typeface="Cambria" panose="02040503050406030204" pitchFamily="18" charset="0"/>
              </a:rPr>
              <a:t>).</a:t>
            </a:r>
            <a:endParaRPr lang="en-US" sz="2209" dirty="0">
              <a:solidFill>
                <a:schemeClr val="tx1"/>
              </a:solidFill>
              <a:latin typeface="Cambria" panose="02040503050406030204" pitchFamily="18" charset="0"/>
            </a:endParaRPr>
          </a:p>
          <a:p>
            <a:pPr marL="0" indent="0">
              <a:buNone/>
            </a:pPr>
            <a:endParaRPr lang="en-US" dirty="0" smtClean="0">
              <a:solidFill>
                <a:schemeClr val="tx1"/>
              </a:solidFill>
              <a:latin typeface="Cambria" panose="02040503050406030204" pitchFamily="18" charset="0"/>
            </a:endParaRPr>
          </a:p>
          <a:p>
            <a:pPr marL="0" indent="0">
              <a:buNone/>
            </a:pPr>
            <a:endParaRPr lang="ru-RU" dirty="0">
              <a:solidFill>
                <a:schemeClr val="tx1"/>
              </a:solidFill>
              <a:latin typeface="Cambria" panose="02040503050406030204" pitchFamily="18" charset="0"/>
            </a:endParaRPr>
          </a:p>
        </p:txBody>
      </p:sp>
    </p:spTree>
    <p:extLst>
      <p:ext uri="{BB962C8B-B14F-4D97-AF65-F5344CB8AC3E}">
        <p14:creationId xmlns:p14="http://schemas.microsoft.com/office/powerpoint/2010/main" val="27977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564777"/>
            <a:ext cx="7543992" cy="5459506"/>
          </a:xfrm>
        </p:spPr>
        <p:txBody>
          <a:bodyPr>
            <a:noAutofit/>
          </a:bodyPr>
          <a:lstStyle/>
          <a:p>
            <a:pPr marL="0" indent="0">
              <a:buNone/>
            </a:pPr>
            <a:r>
              <a:rPr lang="ro-RO" sz="2800" b="1" dirty="0" smtClean="0">
                <a:solidFill>
                  <a:schemeClr val="tx1"/>
                </a:solidFill>
                <a:latin typeface="Cambria" panose="02040503050406030204" pitchFamily="18" charset="0"/>
              </a:rPr>
              <a:t>       </a:t>
            </a:r>
            <a:r>
              <a:rPr lang="en-US" sz="2800" b="1" dirty="0" smtClean="0">
                <a:solidFill>
                  <a:schemeClr val="tx1"/>
                </a:solidFill>
                <a:latin typeface="Cambria" panose="02040503050406030204" pitchFamily="18" charset="0"/>
              </a:rPr>
              <a:t>Activity </a:t>
            </a:r>
            <a:r>
              <a:rPr lang="en-US" sz="2800" b="1" dirty="0">
                <a:solidFill>
                  <a:schemeClr val="tx1"/>
                </a:solidFill>
                <a:latin typeface="Cambria" panose="02040503050406030204" pitchFamily="18" charset="0"/>
              </a:rPr>
              <a:t>Route Map</a:t>
            </a:r>
          </a:p>
          <a:p>
            <a:pPr>
              <a:buAutoNum type="arabicPeriod"/>
            </a:pPr>
            <a:r>
              <a:rPr lang="en-US" sz="2400" dirty="0" smtClean="0">
                <a:solidFill>
                  <a:schemeClr val="tx1"/>
                </a:solidFill>
                <a:latin typeface="Cambria" panose="02040503050406030204" pitchFamily="18" charset="0"/>
              </a:rPr>
              <a:t>Before </a:t>
            </a:r>
            <a:r>
              <a:rPr lang="en-US" sz="2400" dirty="0">
                <a:solidFill>
                  <a:schemeClr val="tx1"/>
                </a:solidFill>
                <a:latin typeface="Cambria" panose="02040503050406030204" pitchFamily="18" charset="0"/>
              </a:rPr>
              <a:t>the lesson (familiarizing with the material, preparing the materials, texts, etc.)</a:t>
            </a:r>
          </a:p>
          <a:p>
            <a:pPr>
              <a:buAutoNum type="arabicPeriod"/>
            </a:pPr>
            <a:r>
              <a:rPr lang="en-US" sz="2400" dirty="0">
                <a:solidFill>
                  <a:schemeClr val="tx1"/>
                </a:solidFill>
                <a:latin typeface="Cambria" panose="02040503050406030204" pitchFamily="18" charset="0"/>
              </a:rPr>
              <a:t>In class: lead-in (preparing for the activity)</a:t>
            </a:r>
          </a:p>
          <a:p>
            <a:pPr>
              <a:buAutoNum type="arabicPeriod"/>
            </a:pPr>
            <a:r>
              <a:rPr lang="en-US" sz="2400" dirty="0">
                <a:solidFill>
                  <a:schemeClr val="tx1"/>
                </a:solidFill>
                <a:latin typeface="Cambria" panose="02040503050406030204" pitchFamily="18" charset="0"/>
              </a:rPr>
              <a:t>Set up the activity (giving instructions, making groupings)</a:t>
            </a:r>
          </a:p>
          <a:p>
            <a:pPr>
              <a:buAutoNum type="arabicPeriod"/>
            </a:pPr>
            <a:r>
              <a:rPr lang="en-US" sz="2400" dirty="0">
                <a:solidFill>
                  <a:schemeClr val="tx1"/>
                </a:solidFill>
                <a:latin typeface="Cambria" panose="02040503050406030204" pitchFamily="18" charset="0"/>
              </a:rPr>
              <a:t>Run the activity (</a:t>
            </a:r>
            <a:r>
              <a:rPr lang="en-US" sz="2400" dirty="0" err="1">
                <a:solidFill>
                  <a:schemeClr val="tx1"/>
                </a:solidFill>
                <a:latin typeface="Cambria" panose="02040503050406030204" pitchFamily="18" charset="0"/>
              </a:rPr>
              <a:t>sts</a:t>
            </a:r>
            <a:r>
              <a:rPr lang="en-US" sz="2400" dirty="0">
                <a:solidFill>
                  <a:schemeClr val="tx1"/>
                </a:solidFill>
                <a:latin typeface="Cambria" panose="02040503050406030204" pitchFamily="18" charset="0"/>
              </a:rPr>
              <a:t> do the activity in pairs or small group while the teacher monitors and </a:t>
            </a:r>
            <a:r>
              <a:rPr lang="en-US" sz="2400" dirty="0" smtClean="0">
                <a:solidFill>
                  <a:schemeClr val="tx1"/>
                </a:solidFill>
                <a:latin typeface="Cambria" panose="02040503050406030204" pitchFamily="18" charset="0"/>
              </a:rPr>
              <a:t>help</a:t>
            </a:r>
            <a:r>
              <a:rPr lang="ro-RO" sz="2400" dirty="0" smtClean="0">
                <a:solidFill>
                  <a:schemeClr val="tx1"/>
                </a:solidFill>
                <a:latin typeface="Cambria" panose="02040503050406030204" pitchFamily="18" charset="0"/>
              </a:rPr>
              <a:t>s</a:t>
            </a:r>
            <a:r>
              <a:rPr lang="en-US" sz="2400" dirty="0" smtClean="0">
                <a:solidFill>
                  <a:schemeClr val="tx1"/>
                </a:solidFill>
                <a:latin typeface="Cambria" panose="02040503050406030204" pitchFamily="18" charset="0"/>
              </a:rPr>
              <a:t>)</a:t>
            </a:r>
            <a:endParaRPr lang="en-US" sz="2400" dirty="0">
              <a:solidFill>
                <a:schemeClr val="tx1"/>
              </a:solidFill>
              <a:latin typeface="Cambria" panose="02040503050406030204" pitchFamily="18" charset="0"/>
            </a:endParaRPr>
          </a:p>
          <a:p>
            <a:pPr>
              <a:buAutoNum type="arabicPeriod"/>
            </a:pPr>
            <a:r>
              <a:rPr lang="en-US" sz="2400" dirty="0">
                <a:solidFill>
                  <a:schemeClr val="tx1"/>
                </a:solidFill>
                <a:latin typeface="Cambria" panose="02040503050406030204" pitchFamily="18" charset="0"/>
              </a:rPr>
              <a:t>Close the activity and invite feedback from the students</a:t>
            </a:r>
          </a:p>
          <a:p>
            <a:pPr>
              <a:buAutoNum type="arabicPeriod"/>
            </a:pPr>
            <a:r>
              <a:rPr lang="en-US" sz="2400" dirty="0">
                <a:solidFill>
                  <a:schemeClr val="tx1"/>
                </a:solidFill>
                <a:latin typeface="Cambria" panose="02040503050406030204" pitchFamily="18" charset="0"/>
              </a:rPr>
              <a:t>Post-activity: doing appropriate follow-on work.</a:t>
            </a:r>
          </a:p>
          <a:p>
            <a:pPr>
              <a:buAutoNum type="arabicPeriod"/>
            </a:pPr>
            <a:endParaRPr lang="en-US" sz="2400" dirty="0">
              <a:solidFill>
                <a:schemeClr val="tx1"/>
              </a:solidFill>
              <a:latin typeface="Cambria" panose="02040503050406030204" pitchFamily="18" charset="0"/>
            </a:endParaRPr>
          </a:p>
          <a:p>
            <a:pPr marL="0" indent="0">
              <a:buNone/>
            </a:pPr>
            <a:endParaRPr lang="ru-RU" sz="2400" b="1" dirty="0">
              <a:solidFill>
                <a:schemeClr val="tx1"/>
              </a:solidFill>
              <a:latin typeface="Cambria" panose="02040503050406030204" pitchFamily="18" charset="0"/>
            </a:endParaRPr>
          </a:p>
        </p:txBody>
      </p:sp>
    </p:spTree>
    <p:extLst>
      <p:ext uri="{BB962C8B-B14F-4D97-AF65-F5344CB8AC3E}">
        <p14:creationId xmlns:p14="http://schemas.microsoft.com/office/powerpoint/2010/main" val="3625656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035" y="475129"/>
            <a:ext cx="7490205" cy="5889811"/>
          </a:xfrm>
        </p:spPr>
        <p:txBody>
          <a:bodyPr>
            <a:normAutofit fontScale="92500" lnSpcReduction="10000"/>
          </a:bodyPr>
          <a:lstStyle/>
          <a:p>
            <a:r>
              <a:rPr lang="en-US" sz="2800" b="1" dirty="0">
                <a:solidFill>
                  <a:schemeClr val="tx1"/>
                </a:solidFill>
                <a:latin typeface="Cambria" panose="02040503050406030204" pitchFamily="18" charset="0"/>
              </a:rPr>
              <a:t>Before the lesson</a:t>
            </a:r>
          </a:p>
          <a:p>
            <a:pPr lvl="1">
              <a:buFont typeface="Arial" panose="020B0604020202020204" pitchFamily="34" charset="0"/>
              <a:buChar char="•"/>
            </a:pPr>
            <a:r>
              <a:rPr lang="en-US" sz="2200" dirty="0">
                <a:solidFill>
                  <a:schemeClr val="tx1"/>
                </a:solidFill>
                <a:latin typeface="Cambria" panose="02040503050406030204" pitchFamily="18" charset="0"/>
              </a:rPr>
              <a:t>Familiarize yourself with the materials (and the teacher’s notes, prepare the teaching aids)</a:t>
            </a:r>
          </a:p>
          <a:p>
            <a:pPr lvl="1">
              <a:buFont typeface="Arial" panose="020B0604020202020204" pitchFamily="34" charset="0"/>
              <a:buChar char="•"/>
            </a:pPr>
            <a:r>
              <a:rPr lang="en-US" sz="2200" dirty="0">
                <a:solidFill>
                  <a:schemeClr val="tx1"/>
                </a:solidFill>
                <a:latin typeface="Cambria" panose="02040503050406030204" pitchFamily="18" charset="0"/>
              </a:rPr>
              <a:t>Visualize/imagine each step of the lesson</a:t>
            </a:r>
          </a:p>
          <a:p>
            <a:pPr lvl="1">
              <a:buFont typeface="Arial" panose="020B0604020202020204" pitchFamily="34" charset="0"/>
              <a:buChar char="•"/>
            </a:pPr>
            <a:r>
              <a:rPr lang="en-US" sz="2200" dirty="0">
                <a:solidFill>
                  <a:schemeClr val="tx1"/>
                </a:solidFill>
                <a:latin typeface="Cambria" panose="02040503050406030204" pitchFamily="18" charset="0"/>
              </a:rPr>
              <a:t>Decide the seating </a:t>
            </a:r>
            <a:r>
              <a:rPr lang="en-US" sz="2200" dirty="0" smtClean="0">
                <a:solidFill>
                  <a:schemeClr val="tx1"/>
                </a:solidFill>
                <a:latin typeface="Cambria" panose="02040503050406030204" pitchFamily="18" charset="0"/>
              </a:rPr>
              <a:t>arrangements/rearrangements</a:t>
            </a:r>
            <a:endParaRPr lang="en-US" sz="2200" dirty="0">
              <a:solidFill>
                <a:schemeClr val="tx1"/>
              </a:solidFill>
              <a:latin typeface="Cambria" panose="02040503050406030204" pitchFamily="18" charset="0"/>
            </a:endParaRPr>
          </a:p>
          <a:p>
            <a:pPr lvl="1">
              <a:buFont typeface="Arial" panose="020B0604020202020204" pitchFamily="34" charset="0"/>
              <a:buChar char="•"/>
            </a:pPr>
            <a:r>
              <a:rPr lang="en-US" sz="2200" dirty="0">
                <a:solidFill>
                  <a:schemeClr val="tx1"/>
                </a:solidFill>
                <a:latin typeface="Cambria" panose="02040503050406030204" pitchFamily="18" charset="0"/>
              </a:rPr>
              <a:t>What language might </a:t>
            </a:r>
            <a:r>
              <a:rPr lang="en-US" sz="2200" dirty="0" err="1">
                <a:solidFill>
                  <a:schemeClr val="tx1"/>
                </a:solidFill>
                <a:latin typeface="Cambria" panose="02040503050406030204" pitchFamily="18" charset="0"/>
              </a:rPr>
              <a:t>sts</a:t>
            </a:r>
            <a:r>
              <a:rPr lang="en-US" sz="2200" dirty="0">
                <a:solidFill>
                  <a:schemeClr val="tx1"/>
                </a:solidFill>
                <a:latin typeface="Cambria" panose="02040503050406030204" pitchFamily="18" charset="0"/>
              </a:rPr>
              <a:t> need?</a:t>
            </a:r>
          </a:p>
          <a:p>
            <a:pPr lvl="1">
              <a:buFont typeface="Arial" panose="020B0604020202020204" pitchFamily="34" charset="0"/>
              <a:buChar char="•"/>
            </a:pPr>
            <a:r>
              <a:rPr lang="en-US" sz="2200" dirty="0">
                <a:solidFill>
                  <a:schemeClr val="tx1"/>
                </a:solidFill>
                <a:latin typeface="Cambria" panose="02040503050406030204" pitchFamily="18" charset="0"/>
              </a:rPr>
              <a:t>What questions/help might arise?</a:t>
            </a:r>
          </a:p>
          <a:p>
            <a:pPr lvl="1">
              <a:buFont typeface="Arial" panose="020B0604020202020204" pitchFamily="34" charset="0"/>
              <a:buChar char="•"/>
            </a:pPr>
            <a:r>
              <a:rPr lang="en-US" sz="2200" dirty="0">
                <a:solidFill>
                  <a:schemeClr val="tx1"/>
                </a:solidFill>
                <a:latin typeface="Cambria" panose="02040503050406030204" pitchFamily="18" charset="0"/>
              </a:rPr>
              <a:t>What errors might occur (using the </a:t>
            </a:r>
            <a:r>
              <a:rPr lang="en-US" sz="2200" dirty="0" err="1">
                <a:solidFill>
                  <a:schemeClr val="tx1"/>
                </a:solidFill>
                <a:latin typeface="Cambria" panose="02040503050406030204" pitchFamily="18" charset="0"/>
              </a:rPr>
              <a:t>lge</a:t>
            </a:r>
            <a:r>
              <a:rPr lang="en-US" sz="2200" dirty="0">
                <a:solidFill>
                  <a:schemeClr val="tx1"/>
                </a:solidFill>
                <a:latin typeface="Cambria" panose="02040503050406030204" pitchFamily="18" charset="0"/>
              </a:rPr>
              <a:t> or misunderstanding the task)?</a:t>
            </a:r>
          </a:p>
          <a:p>
            <a:pPr lvl="1">
              <a:buFont typeface="Arial" panose="020B0604020202020204" pitchFamily="34" charset="0"/>
              <a:buChar char="•"/>
            </a:pPr>
            <a:r>
              <a:rPr lang="en-US" sz="2200" dirty="0">
                <a:solidFill>
                  <a:schemeClr val="tx1"/>
                </a:solidFill>
                <a:latin typeface="Cambria" panose="02040503050406030204" pitchFamily="18" charset="0"/>
              </a:rPr>
              <a:t>What is the teacher’s role?</a:t>
            </a:r>
          </a:p>
          <a:p>
            <a:pPr lvl="1">
              <a:buFont typeface="Arial" panose="020B0604020202020204" pitchFamily="34" charset="0"/>
              <a:buChar char="•"/>
            </a:pPr>
            <a:r>
              <a:rPr lang="en-US" sz="2200" dirty="0">
                <a:solidFill>
                  <a:schemeClr val="tx1"/>
                </a:solidFill>
                <a:latin typeface="Cambria" panose="02040503050406030204" pitchFamily="18" charset="0"/>
              </a:rPr>
              <a:t>How long will it take</a:t>
            </a:r>
            <a:r>
              <a:rPr lang="en-US" sz="2200" dirty="0" smtClean="0">
                <a:solidFill>
                  <a:schemeClr val="tx1"/>
                </a:solidFill>
                <a:latin typeface="Cambria" panose="02040503050406030204" pitchFamily="18" charset="0"/>
              </a:rPr>
              <a:t>?</a:t>
            </a:r>
            <a:endParaRPr lang="ro-RO" sz="2200" dirty="0" smtClean="0">
              <a:solidFill>
                <a:schemeClr val="tx1"/>
              </a:solidFill>
              <a:latin typeface="Cambria" panose="02040503050406030204" pitchFamily="18" charset="0"/>
            </a:endParaRPr>
          </a:p>
          <a:p>
            <a:pPr lvl="1">
              <a:buFont typeface="Arial" panose="020B0604020202020204" pitchFamily="34" charset="0"/>
              <a:buChar char="•"/>
            </a:pPr>
            <a:r>
              <a:rPr lang="ro-RO" sz="2200" dirty="0" smtClean="0">
                <a:solidFill>
                  <a:schemeClr val="tx1"/>
                </a:solidFill>
                <a:latin typeface="Cambria" panose="02040503050406030204" pitchFamily="18" charset="0"/>
              </a:rPr>
              <a:t>Visual aids needed?</a:t>
            </a:r>
          </a:p>
          <a:p>
            <a:pPr lvl="1">
              <a:buFont typeface="Arial" panose="020B0604020202020204" pitchFamily="34" charset="0"/>
              <a:buChar char="•"/>
            </a:pPr>
            <a:r>
              <a:rPr lang="ro-RO" sz="2200" dirty="0" smtClean="0">
                <a:solidFill>
                  <a:schemeClr val="tx1"/>
                </a:solidFill>
                <a:latin typeface="Cambria" panose="02040503050406030204" pitchFamily="18" charset="0"/>
              </a:rPr>
              <a:t>Addressing potential problems in the procedure, e.g.</a:t>
            </a:r>
            <a:r>
              <a:rPr lang="en-US" sz="2200" dirty="0">
                <a:solidFill>
                  <a:schemeClr val="tx1"/>
                </a:solidFill>
                <a:latin typeface="Cambria" panose="02040503050406030204" pitchFamily="18" charset="0"/>
              </a:rPr>
              <a:t> in case there </a:t>
            </a:r>
            <a:r>
              <a:rPr lang="ro-RO" sz="2200" dirty="0">
                <a:solidFill>
                  <a:schemeClr val="tx1"/>
                </a:solidFill>
                <a:latin typeface="Cambria" panose="02040503050406030204" pitchFamily="18" charset="0"/>
              </a:rPr>
              <a:t>is an</a:t>
            </a:r>
            <a:r>
              <a:rPr lang="en-US" sz="2200" dirty="0">
                <a:solidFill>
                  <a:schemeClr val="tx1"/>
                </a:solidFill>
                <a:latin typeface="Cambria" panose="02040503050406030204" pitchFamily="18" charset="0"/>
              </a:rPr>
              <a:t> uneven number of </a:t>
            </a:r>
            <a:r>
              <a:rPr lang="en-US" sz="2200" dirty="0" smtClean="0">
                <a:solidFill>
                  <a:schemeClr val="tx1"/>
                </a:solidFill>
                <a:latin typeface="Cambria" panose="02040503050406030204" pitchFamily="18" charset="0"/>
              </a:rPr>
              <a:t>students</a:t>
            </a:r>
            <a:r>
              <a:rPr lang="ro-RO" sz="2200" dirty="0" smtClean="0">
                <a:solidFill>
                  <a:schemeClr val="tx1"/>
                </a:solidFill>
                <a:latin typeface="Cambria" panose="02040503050406030204" pitchFamily="18" charset="0"/>
              </a:rPr>
              <a:t> and you plan to work in pairs.</a:t>
            </a:r>
            <a:endParaRPr lang="en-US" sz="2200" dirty="0">
              <a:solidFill>
                <a:schemeClr val="tx1"/>
              </a:solidFill>
              <a:latin typeface="Cambria" panose="02040503050406030204" pitchFamily="18" charset="0"/>
            </a:endParaRPr>
          </a:p>
          <a:p>
            <a:pPr>
              <a:buFont typeface="Arial" panose="020B0604020202020204" pitchFamily="34" charset="0"/>
              <a:buChar char="•"/>
            </a:pPr>
            <a:endParaRPr lang="en-US" sz="1433" dirty="0">
              <a:solidFill>
                <a:schemeClr val="tx1"/>
              </a:solidFill>
              <a:latin typeface="Cambria" panose="02040503050406030204" pitchFamily="18" charset="0"/>
            </a:endParaRPr>
          </a:p>
          <a:p>
            <a:pPr>
              <a:buFont typeface="Arial" panose="020B0604020202020204" pitchFamily="34" charset="0"/>
              <a:buChar char="•"/>
            </a:pPr>
            <a:endParaRPr lang="ru-RU" sz="1433" dirty="0">
              <a:solidFill>
                <a:schemeClr val="tx1"/>
              </a:solidFill>
              <a:latin typeface="Cambria" panose="02040503050406030204" pitchFamily="18" charset="0"/>
            </a:endParaRPr>
          </a:p>
        </p:txBody>
      </p:sp>
    </p:spTree>
    <p:extLst>
      <p:ext uri="{BB962C8B-B14F-4D97-AF65-F5344CB8AC3E}">
        <p14:creationId xmlns:p14="http://schemas.microsoft.com/office/powerpoint/2010/main" val="428904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918" y="502023"/>
            <a:ext cx="7714324" cy="5683623"/>
          </a:xfrm>
        </p:spPr>
        <p:txBody>
          <a:bodyPr>
            <a:normAutofit fontScale="92500" lnSpcReduction="10000"/>
          </a:bodyPr>
          <a:lstStyle/>
          <a:p>
            <a:pPr marL="0" indent="0">
              <a:buNone/>
            </a:pPr>
            <a:r>
              <a:rPr lang="ro-RO" b="1" dirty="0" smtClean="0">
                <a:solidFill>
                  <a:schemeClr val="tx1"/>
                </a:solidFill>
                <a:latin typeface="Cambria" panose="02040503050406030204" pitchFamily="18" charset="0"/>
              </a:rPr>
              <a:t>             </a:t>
            </a:r>
            <a:r>
              <a:rPr lang="en-US" sz="2800" b="1" dirty="0" smtClean="0">
                <a:solidFill>
                  <a:schemeClr val="tx1"/>
                </a:solidFill>
                <a:latin typeface="Cambria" panose="02040503050406030204" pitchFamily="18" charset="0"/>
              </a:rPr>
              <a:t>Lead-in </a:t>
            </a:r>
            <a:r>
              <a:rPr lang="en-US" sz="2800" b="1" dirty="0">
                <a:solidFill>
                  <a:schemeClr val="tx1"/>
                </a:solidFill>
                <a:latin typeface="Cambria" panose="02040503050406030204" pitchFamily="18" charset="0"/>
              </a:rPr>
              <a:t>/ Preparation / Warm up</a:t>
            </a:r>
          </a:p>
          <a:p>
            <a:pPr>
              <a:buFontTx/>
              <a:buChar char="-"/>
            </a:pPr>
            <a:r>
              <a:rPr lang="en-US" sz="2400" b="1" dirty="0">
                <a:solidFill>
                  <a:schemeClr val="tx1"/>
                </a:solidFill>
                <a:latin typeface="Cambria" panose="02040503050406030204" pitchFamily="18" charset="0"/>
              </a:rPr>
              <a:t>aimed at raising motivation /interest or focusing on </a:t>
            </a:r>
            <a:r>
              <a:rPr lang="en-US" sz="2400" b="1" dirty="0" err="1">
                <a:solidFill>
                  <a:schemeClr val="tx1"/>
                </a:solidFill>
                <a:latin typeface="Cambria" panose="02040503050406030204" pitchFamily="18" charset="0"/>
              </a:rPr>
              <a:t>lge</a:t>
            </a:r>
            <a:r>
              <a:rPr lang="en-US" sz="2400" b="1" dirty="0">
                <a:solidFill>
                  <a:schemeClr val="tx1"/>
                </a:solidFill>
                <a:latin typeface="Cambria" panose="02040503050406030204" pitchFamily="18" charset="0"/>
              </a:rPr>
              <a:t> items necessary for the activity</a:t>
            </a:r>
          </a:p>
          <a:p>
            <a:pPr lvl="1">
              <a:buFont typeface="Arial" panose="020B0604020202020204" pitchFamily="34" charset="0"/>
              <a:buChar char="•"/>
            </a:pPr>
            <a:r>
              <a:rPr lang="en-US" sz="2400" dirty="0" smtClean="0">
                <a:solidFill>
                  <a:schemeClr val="tx1"/>
                </a:solidFill>
                <a:latin typeface="Cambria" panose="02040503050406030204" pitchFamily="18" charset="0"/>
              </a:rPr>
              <a:t>get </a:t>
            </a:r>
            <a:r>
              <a:rPr lang="en-US" sz="2400" dirty="0">
                <a:solidFill>
                  <a:schemeClr val="tx1"/>
                </a:solidFill>
                <a:latin typeface="Cambria" panose="02040503050406030204" pitchFamily="18" charset="0"/>
              </a:rPr>
              <a:t>interest</a:t>
            </a:r>
          </a:p>
          <a:p>
            <a:pPr lvl="1">
              <a:buFont typeface="Arial" panose="020B0604020202020204" pitchFamily="34" charset="0"/>
              <a:buChar char="•"/>
            </a:pPr>
            <a:r>
              <a:rPr lang="en-US" sz="2400" dirty="0">
                <a:solidFill>
                  <a:schemeClr val="tx1"/>
                </a:solidFill>
                <a:latin typeface="Cambria" panose="02040503050406030204" pitchFamily="18" charset="0"/>
              </a:rPr>
              <a:t>set the context</a:t>
            </a:r>
          </a:p>
          <a:p>
            <a:pPr lvl="1">
              <a:buFont typeface="Arial" panose="020B0604020202020204" pitchFamily="34" charset="0"/>
              <a:buChar char="•"/>
            </a:pPr>
            <a:r>
              <a:rPr lang="en-US" sz="2400" dirty="0">
                <a:solidFill>
                  <a:schemeClr val="tx1"/>
                </a:solidFill>
                <a:latin typeface="Cambria" panose="02040503050406030204" pitchFamily="18" charset="0"/>
              </a:rPr>
              <a:t>activate background knowledge</a:t>
            </a:r>
          </a:p>
          <a:p>
            <a:pPr lvl="1">
              <a:buFont typeface="Arial" panose="020B0604020202020204" pitchFamily="34" charset="0"/>
              <a:buChar char="•"/>
            </a:pPr>
            <a:r>
              <a:rPr lang="en-US" sz="2400" dirty="0">
                <a:solidFill>
                  <a:schemeClr val="tx1"/>
                </a:solidFill>
                <a:latin typeface="Cambria" panose="02040503050406030204" pitchFamily="18" charset="0"/>
              </a:rPr>
              <a:t>provide examples </a:t>
            </a:r>
            <a:endParaRPr lang="ro-RO" sz="2400" dirty="0" smtClean="0">
              <a:solidFill>
                <a:schemeClr val="tx1"/>
              </a:solidFill>
              <a:latin typeface="Cambria" panose="02040503050406030204" pitchFamily="18" charset="0"/>
            </a:endParaRPr>
          </a:p>
          <a:p>
            <a:pPr lvl="1">
              <a:buFont typeface="Arial" panose="020B0604020202020204" pitchFamily="34" charset="0"/>
              <a:buChar char="•"/>
            </a:pPr>
            <a:r>
              <a:rPr lang="ro-RO" sz="2400" dirty="0" smtClean="0">
                <a:solidFill>
                  <a:schemeClr val="tx1"/>
                </a:solidFill>
                <a:latin typeface="Cambria" panose="02040503050406030204" pitchFamily="18" charset="0"/>
              </a:rPr>
              <a:t>write/read a sentence setting the context/a short text on the topic</a:t>
            </a:r>
            <a:endParaRPr lang="en-US" sz="2400" dirty="0">
              <a:solidFill>
                <a:schemeClr val="tx1"/>
              </a:solidFill>
              <a:latin typeface="Cambria" panose="02040503050406030204" pitchFamily="18" charset="0"/>
            </a:endParaRPr>
          </a:p>
          <a:p>
            <a:pPr lvl="1">
              <a:buFont typeface="Arial" panose="020B0604020202020204" pitchFamily="34" charset="0"/>
              <a:buChar char="•"/>
            </a:pPr>
            <a:r>
              <a:rPr lang="en-US" sz="2400" dirty="0">
                <a:solidFill>
                  <a:schemeClr val="tx1"/>
                </a:solidFill>
                <a:latin typeface="Cambria" panose="02040503050406030204" pitchFamily="18" charset="0"/>
              </a:rPr>
              <a:t>show a picture / video</a:t>
            </a:r>
          </a:p>
          <a:p>
            <a:pPr lvl="1">
              <a:buFont typeface="Arial" panose="020B0604020202020204" pitchFamily="34" charset="0"/>
              <a:buChar char="•"/>
            </a:pPr>
            <a:r>
              <a:rPr lang="en-US" sz="2400" dirty="0">
                <a:solidFill>
                  <a:schemeClr val="tx1"/>
                </a:solidFill>
                <a:latin typeface="Cambria" panose="02040503050406030204" pitchFamily="18" charset="0"/>
              </a:rPr>
              <a:t>ask warm up </a:t>
            </a:r>
            <a:r>
              <a:rPr lang="en-US" sz="2400" dirty="0" smtClean="0">
                <a:solidFill>
                  <a:schemeClr val="tx1"/>
                </a:solidFill>
                <a:latin typeface="Cambria" panose="02040503050406030204" pitchFamily="18" charset="0"/>
              </a:rPr>
              <a:t>Qs</a:t>
            </a:r>
            <a:r>
              <a:rPr lang="ro-RO" sz="2400" dirty="0" smtClean="0">
                <a:solidFill>
                  <a:schemeClr val="tx1"/>
                </a:solidFill>
                <a:latin typeface="Cambria" panose="02040503050406030204" pitchFamily="18" charset="0"/>
              </a:rPr>
              <a:t> (ask if they have ever been /seen</a:t>
            </a:r>
            <a:r>
              <a:rPr lang="en-US" sz="2400" dirty="0" smtClean="0">
                <a:solidFill>
                  <a:schemeClr val="tx1"/>
                </a:solidFill>
                <a:latin typeface="Cambria" panose="02040503050406030204" pitchFamily="18" charset="0"/>
              </a:rPr>
              <a:t>/</a:t>
            </a:r>
            <a:r>
              <a:rPr lang="ro-RO" sz="2400" dirty="0" smtClean="0">
                <a:solidFill>
                  <a:schemeClr val="tx1"/>
                </a:solidFill>
                <a:latin typeface="Cambria" panose="02040503050406030204" pitchFamily="18" charset="0"/>
              </a:rPr>
              <a:t> done)</a:t>
            </a:r>
            <a:endParaRPr lang="en-US" sz="2400" dirty="0">
              <a:solidFill>
                <a:schemeClr val="tx1"/>
              </a:solidFill>
              <a:latin typeface="Cambria" panose="02040503050406030204" pitchFamily="18" charset="0"/>
            </a:endParaRPr>
          </a:p>
          <a:p>
            <a:pPr lvl="1">
              <a:buFont typeface="Arial" panose="020B0604020202020204" pitchFamily="34" charset="0"/>
              <a:buChar char="•"/>
            </a:pPr>
            <a:r>
              <a:rPr lang="en-US" sz="2400" dirty="0">
                <a:solidFill>
                  <a:schemeClr val="tx1"/>
                </a:solidFill>
                <a:latin typeface="Cambria" panose="02040503050406030204" pitchFamily="18" charset="0"/>
              </a:rPr>
              <a:t>arouse curiosity (personal anecdote, devil's </a:t>
            </a:r>
            <a:r>
              <a:rPr lang="en-US" sz="2400" dirty="0" smtClean="0">
                <a:solidFill>
                  <a:schemeClr val="tx1"/>
                </a:solidFill>
                <a:latin typeface="Cambria" panose="02040503050406030204" pitchFamily="18" charset="0"/>
              </a:rPr>
              <a:t>advocate,</a:t>
            </a:r>
          </a:p>
          <a:p>
            <a:pPr lvl="1">
              <a:buFont typeface="Arial" panose="020B0604020202020204" pitchFamily="34" charset="0"/>
              <a:buChar char="•"/>
            </a:pPr>
            <a:r>
              <a:rPr lang="en-US" sz="2400" dirty="0">
                <a:solidFill>
                  <a:schemeClr val="tx1"/>
                </a:solidFill>
                <a:latin typeface="Cambria" panose="02040503050406030204" pitchFamily="18" charset="0"/>
              </a:rPr>
              <a:t>w</a:t>
            </a:r>
            <a:r>
              <a:rPr lang="en-US" sz="2400" dirty="0" smtClean="0">
                <a:solidFill>
                  <a:schemeClr val="tx1"/>
                </a:solidFill>
                <a:latin typeface="Cambria" panose="02040503050406030204" pitchFamily="18" charset="0"/>
              </a:rPr>
              <a:t>rite the key </a:t>
            </a:r>
            <a:r>
              <a:rPr lang="en-US" sz="2400" dirty="0">
                <a:solidFill>
                  <a:schemeClr val="tx1"/>
                </a:solidFill>
                <a:latin typeface="Cambria" panose="02040503050406030204" pitchFamily="18" charset="0"/>
              </a:rPr>
              <a:t>word in a word-cloud </a:t>
            </a:r>
            <a:r>
              <a:rPr lang="en-US" sz="2400" dirty="0" smtClean="0">
                <a:solidFill>
                  <a:schemeClr val="tx1"/>
                </a:solidFill>
                <a:latin typeface="Cambria" panose="02040503050406030204" pitchFamily="18" charset="0"/>
              </a:rPr>
              <a:t>eliciting </a:t>
            </a:r>
            <a:r>
              <a:rPr lang="en-US" sz="2400" dirty="0">
                <a:solidFill>
                  <a:schemeClr val="tx1"/>
                </a:solidFill>
                <a:latin typeface="Cambria" panose="02040503050406030204" pitchFamily="18" charset="0"/>
              </a:rPr>
              <a:t>vocabulary from students)</a:t>
            </a:r>
          </a:p>
          <a:p>
            <a:pPr>
              <a:buFont typeface="+mj-lt"/>
              <a:buAutoNum type="arabicPeriod"/>
            </a:pPr>
            <a:endParaRPr lang="en-US" sz="1433" dirty="0">
              <a:solidFill>
                <a:schemeClr val="tx1"/>
              </a:solidFill>
              <a:latin typeface="Cambria" panose="02040503050406030204" pitchFamily="18" charset="0"/>
            </a:endParaRPr>
          </a:p>
          <a:p>
            <a:pPr marL="0" indent="0">
              <a:buNone/>
            </a:pPr>
            <a:endParaRPr lang="en-US" b="1" dirty="0">
              <a:solidFill>
                <a:schemeClr val="tx1"/>
              </a:solidFill>
              <a:latin typeface="Cambria" panose="02040503050406030204" pitchFamily="18" charset="0"/>
            </a:endParaRPr>
          </a:p>
          <a:p>
            <a:pPr marL="0" indent="0">
              <a:buNone/>
            </a:pPr>
            <a:endParaRPr lang="ru-RU" sz="1433" dirty="0">
              <a:solidFill>
                <a:schemeClr val="tx1"/>
              </a:solidFill>
              <a:latin typeface="Cambria" panose="02040503050406030204" pitchFamily="18" charset="0"/>
            </a:endParaRPr>
          </a:p>
        </p:txBody>
      </p:sp>
    </p:spTree>
    <p:extLst>
      <p:ext uri="{BB962C8B-B14F-4D97-AF65-F5344CB8AC3E}">
        <p14:creationId xmlns:p14="http://schemas.microsoft.com/office/powerpoint/2010/main" val="294542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788" y="510988"/>
            <a:ext cx="7427452" cy="5629836"/>
          </a:xfrm>
        </p:spPr>
        <p:txBody>
          <a:bodyPr>
            <a:normAutofit/>
          </a:bodyPr>
          <a:lstStyle/>
          <a:p>
            <a:pPr>
              <a:spcBef>
                <a:spcPts val="600"/>
              </a:spcBef>
            </a:pPr>
            <a:r>
              <a:rPr lang="en-US" sz="3200" b="1" dirty="0">
                <a:solidFill>
                  <a:schemeClr val="tx1"/>
                </a:solidFill>
                <a:latin typeface="Cambria" panose="02040503050406030204" pitchFamily="18" charset="0"/>
              </a:rPr>
              <a:t>Setting up the </a:t>
            </a:r>
            <a:r>
              <a:rPr lang="en-US" sz="3200" b="1" dirty="0" smtClean="0">
                <a:solidFill>
                  <a:schemeClr val="tx1"/>
                </a:solidFill>
                <a:latin typeface="Cambria" panose="02040503050406030204" pitchFamily="18" charset="0"/>
              </a:rPr>
              <a:t>activity</a:t>
            </a:r>
          </a:p>
          <a:p>
            <a:pPr lvl="1">
              <a:buFont typeface="Arial" panose="020B0604020202020204" pitchFamily="34" charset="0"/>
              <a:buChar char="•"/>
            </a:pPr>
            <a:r>
              <a:rPr lang="en-US" sz="2200" dirty="0" smtClean="0">
                <a:solidFill>
                  <a:schemeClr val="tx1"/>
                </a:solidFill>
                <a:latin typeface="Cambria" panose="02040503050406030204" pitchFamily="18" charset="0"/>
              </a:rPr>
              <a:t>Organize </a:t>
            </a:r>
            <a:r>
              <a:rPr lang="en-US" sz="2200" dirty="0" err="1">
                <a:solidFill>
                  <a:schemeClr val="tx1"/>
                </a:solidFill>
                <a:latin typeface="Cambria" panose="02040503050406030204" pitchFamily="18" charset="0"/>
              </a:rPr>
              <a:t>sts</a:t>
            </a:r>
            <a:r>
              <a:rPr lang="en-US" sz="2200" dirty="0">
                <a:solidFill>
                  <a:schemeClr val="tx1"/>
                </a:solidFill>
                <a:latin typeface="Cambria" panose="02040503050406030204" pitchFamily="18" charset="0"/>
              </a:rPr>
              <a:t> interaction</a:t>
            </a:r>
          </a:p>
          <a:p>
            <a:pPr lvl="1">
              <a:buFont typeface="Arial" panose="020B0604020202020204" pitchFamily="34" charset="0"/>
              <a:buChar char="•"/>
            </a:pPr>
            <a:r>
              <a:rPr lang="en-US" sz="2200" dirty="0">
                <a:solidFill>
                  <a:schemeClr val="tx1"/>
                </a:solidFill>
                <a:latin typeface="Cambria" panose="02040503050406030204" pitchFamily="18" charset="0"/>
              </a:rPr>
              <a:t>Give clear instructions</a:t>
            </a:r>
          </a:p>
          <a:p>
            <a:pPr lvl="1">
              <a:buFont typeface="Arial" panose="020B0604020202020204" pitchFamily="34" charset="0"/>
              <a:buChar char="•"/>
            </a:pPr>
            <a:r>
              <a:rPr lang="en-US" sz="2200" dirty="0">
                <a:solidFill>
                  <a:schemeClr val="tx1"/>
                </a:solidFill>
                <a:latin typeface="Cambria" panose="02040503050406030204" pitchFamily="18" charset="0"/>
              </a:rPr>
              <a:t>Demonstrate the activity</a:t>
            </a:r>
          </a:p>
          <a:p>
            <a:pPr lvl="1">
              <a:buFont typeface="Arial" panose="020B0604020202020204" pitchFamily="34" charset="0"/>
              <a:buChar char="•"/>
            </a:pPr>
            <a:r>
              <a:rPr lang="en-US" sz="2200" dirty="0">
                <a:solidFill>
                  <a:schemeClr val="tx1"/>
                </a:solidFill>
                <a:latin typeface="Cambria" panose="02040503050406030204" pitchFamily="18" charset="0"/>
              </a:rPr>
              <a:t>Provide visual support</a:t>
            </a:r>
          </a:p>
          <a:p>
            <a:pPr lvl="1">
              <a:buFont typeface="Arial" panose="020B0604020202020204" pitchFamily="34" charset="0"/>
              <a:buChar char="•"/>
            </a:pPr>
            <a:r>
              <a:rPr lang="en-US" sz="2200" dirty="0">
                <a:solidFill>
                  <a:schemeClr val="tx1"/>
                </a:solidFill>
                <a:latin typeface="Cambria" panose="02040503050406030204" pitchFamily="18" charset="0"/>
              </a:rPr>
              <a:t>Show the outcome</a:t>
            </a:r>
          </a:p>
          <a:p>
            <a:pPr lvl="1">
              <a:buFont typeface="Arial" panose="020B0604020202020204" pitchFamily="34" charset="0"/>
              <a:buChar char="•"/>
            </a:pPr>
            <a:r>
              <a:rPr lang="en-US" sz="2200" dirty="0">
                <a:solidFill>
                  <a:schemeClr val="tx1"/>
                </a:solidFill>
                <a:latin typeface="Cambria" panose="02040503050406030204" pitchFamily="18" charset="0"/>
              </a:rPr>
              <a:t>Ask checking </a:t>
            </a:r>
            <a:r>
              <a:rPr lang="en-US" sz="2200" dirty="0" smtClean="0">
                <a:solidFill>
                  <a:schemeClr val="tx1"/>
                </a:solidFill>
                <a:latin typeface="Cambria" panose="02040503050406030204" pitchFamily="18" charset="0"/>
              </a:rPr>
              <a:t>questions</a:t>
            </a:r>
            <a:r>
              <a:rPr lang="ro-RO" sz="2200" dirty="0" smtClean="0">
                <a:solidFill>
                  <a:schemeClr val="tx1"/>
                </a:solidFill>
                <a:latin typeface="Cambria" panose="02040503050406030204" pitchFamily="18" charset="0"/>
              </a:rPr>
              <a:t> (So, </a:t>
            </a:r>
            <a:r>
              <a:rPr lang="ro-RO" sz="2200" i="1" dirty="0" smtClean="0">
                <a:solidFill>
                  <a:schemeClr val="tx1"/>
                </a:solidFill>
                <a:latin typeface="Cambria" panose="02040503050406030204" pitchFamily="18" charset="0"/>
              </a:rPr>
              <a:t>Student X, what are you going to do first?</a:t>
            </a:r>
            <a:r>
              <a:rPr lang="ro-RO" sz="2200" dirty="0" smtClean="0">
                <a:solidFill>
                  <a:schemeClr val="tx1"/>
                </a:solidFill>
                <a:latin typeface="Cambria" panose="02040503050406030204" pitchFamily="18" charset="0"/>
              </a:rPr>
              <a:t>)</a:t>
            </a:r>
            <a:endParaRPr lang="en-US" sz="2200" dirty="0">
              <a:solidFill>
                <a:schemeClr val="tx1"/>
              </a:solidFill>
              <a:latin typeface="Cambria" panose="02040503050406030204" pitchFamily="18" charset="0"/>
            </a:endParaRPr>
          </a:p>
          <a:p>
            <a:pPr>
              <a:buFont typeface="Arial" panose="020B0604020202020204" pitchFamily="34" charset="0"/>
              <a:buChar char="•"/>
            </a:pPr>
            <a:endParaRPr lang="ru-RU" sz="22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179638405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769</TotalTime>
  <Words>2596</Words>
  <Application>Microsoft Office PowerPoint</Application>
  <PresentationFormat>Custom</PresentationFormat>
  <Paragraphs>250</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Cambria</vt:lpstr>
      <vt:lpstr>Century Gothic</vt:lpstr>
      <vt:lpstr>Wingdings</vt:lpstr>
      <vt:lpstr>Wingdings 3</vt:lpstr>
      <vt:lpstr>Wisp</vt:lpstr>
      <vt:lpstr>Planning and Running Activities. Classroom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Classroom managment</vt:lpstr>
      <vt:lpstr>Common classroom management areas include:</vt:lpstr>
      <vt:lpstr>Common classroom management areas include:</vt:lpstr>
      <vt:lpstr>Classroom interaction</vt:lpstr>
      <vt:lpstr>Classroom interaction</vt:lpstr>
      <vt:lpstr>Ideas for maximizing student interaction in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and Running Activities</dc:title>
  <dc:creator>Пользователь Windows</dc:creator>
  <cp:lastModifiedBy>Asus</cp:lastModifiedBy>
  <cp:revision>77</cp:revision>
  <dcterms:created xsi:type="dcterms:W3CDTF">2021-09-28T12:00:22Z</dcterms:created>
  <dcterms:modified xsi:type="dcterms:W3CDTF">2023-10-10T15:35:55Z</dcterms:modified>
</cp:coreProperties>
</file>