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38" r:id="rId5"/>
    <p:sldId id="375" r:id="rId6"/>
    <p:sldId id="368" r:id="rId7"/>
    <p:sldId id="353" r:id="rId8"/>
    <p:sldId id="301" r:id="rId9"/>
    <p:sldId id="302" r:id="rId10"/>
    <p:sldId id="411" r:id="rId11"/>
    <p:sldId id="412" r:id="rId12"/>
    <p:sldId id="413" r:id="rId13"/>
    <p:sldId id="414" r:id="rId14"/>
    <p:sldId id="415" r:id="rId15"/>
    <p:sldId id="339" r:id="rId16"/>
    <p:sldId id="409" r:id="rId17"/>
    <p:sldId id="410" r:id="rId18"/>
    <p:sldId id="261" r:id="rId19"/>
    <p:sldId id="277" r:id="rId20"/>
    <p:sldId id="265" r:id="rId21"/>
    <p:sldId id="272" r:id="rId22"/>
    <p:sldId id="299" r:id="rId23"/>
    <p:sldId id="296" r:id="rId24"/>
    <p:sldId id="36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 varScale="1">
        <p:scale>
          <a:sx n="90" d="100"/>
          <a:sy n="90" d="100"/>
        </p:scale>
        <p:origin x="774" y="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7385C-66F1-4C24-890F-56533F10E483}" type="doc">
      <dgm:prSet loTypeId="urn:microsoft.com/office/officeart/2005/8/layout/hierarchy4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o-RO"/>
        </a:p>
      </dgm:t>
    </dgm:pt>
    <dgm:pt modelId="{FDE5FEDB-93ED-49E2-9E8C-5057033231BB}">
      <dgm:prSet phldrT="[Text]"/>
      <dgm:spPr/>
      <dgm:t>
        <a:bodyPr/>
        <a:lstStyle/>
        <a:p>
          <a:r>
            <a:rPr lang="ro-RO" b="1" u="sng" dirty="0"/>
            <a:t>Funcţiile comunicării artistice</a:t>
          </a:r>
          <a:endParaRPr lang="ro-RO" dirty="0"/>
        </a:p>
      </dgm:t>
    </dgm:pt>
    <dgm:pt modelId="{FF514F28-8A3D-4EDD-B183-DD2373113629}" type="parTrans" cxnId="{481D9B17-F154-4D83-AA7B-48A28DFAF765}">
      <dgm:prSet/>
      <dgm:spPr/>
      <dgm:t>
        <a:bodyPr/>
        <a:lstStyle/>
        <a:p>
          <a:endParaRPr lang="ro-RO"/>
        </a:p>
      </dgm:t>
    </dgm:pt>
    <dgm:pt modelId="{3940521B-1C75-4575-ADD4-564C826AF457}" type="sibTrans" cxnId="{481D9B17-F154-4D83-AA7B-48A28DFAF765}">
      <dgm:prSet/>
      <dgm:spPr/>
      <dgm:t>
        <a:bodyPr/>
        <a:lstStyle/>
        <a:p>
          <a:endParaRPr lang="ro-RO"/>
        </a:p>
      </dgm:t>
    </dgm:pt>
    <dgm:pt modelId="{D91EC6D3-D420-42B6-99AC-0F1BA935897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/>
            <a:t>FUNCŢIA POETICĂ / STILISTICĂ / ESTETICĂ</a:t>
          </a:r>
          <a:endParaRPr lang="ru-RU" sz="2000" dirty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500" dirty="0"/>
        </a:p>
      </dgm:t>
    </dgm:pt>
    <dgm:pt modelId="{60B759C4-ECE7-4E83-8A28-2D62C5C0908A}" type="parTrans" cxnId="{1CD2B3D3-4666-4E1E-A236-DD287F41D301}">
      <dgm:prSet/>
      <dgm:spPr/>
      <dgm:t>
        <a:bodyPr/>
        <a:lstStyle/>
        <a:p>
          <a:endParaRPr lang="ro-RO"/>
        </a:p>
      </dgm:t>
    </dgm:pt>
    <dgm:pt modelId="{351AA65F-461B-484E-AF2B-730096C53A9D}" type="sibTrans" cxnId="{1CD2B3D3-4666-4E1E-A236-DD287F41D301}">
      <dgm:prSet/>
      <dgm:spPr/>
      <dgm:t>
        <a:bodyPr/>
        <a:lstStyle/>
        <a:p>
          <a:endParaRPr lang="ro-RO"/>
        </a:p>
      </dgm:t>
    </dgm:pt>
    <dgm:pt modelId="{E4E07B86-1999-4487-AB7C-2FE5C2F576B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/>
            <a:t>FUNCŢIA EMOTIVĂ / EXPRESIVĂ / REFLEXIVĂ</a:t>
          </a:r>
          <a:endParaRPr lang="ru-RU" sz="2000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EE70382C-6B67-457E-A18E-22F7EEBA125A}" type="parTrans" cxnId="{9D3EDF4C-ED35-4EF7-9C1B-2EA0DBF2B815}">
      <dgm:prSet/>
      <dgm:spPr/>
      <dgm:t>
        <a:bodyPr/>
        <a:lstStyle/>
        <a:p>
          <a:endParaRPr lang="ru-RU"/>
        </a:p>
      </dgm:t>
    </dgm:pt>
    <dgm:pt modelId="{BD4F4461-94C8-4DF5-B70A-5243D9E4BC31}" type="sibTrans" cxnId="{9D3EDF4C-ED35-4EF7-9C1B-2EA0DBF2B815}">
      <dgm:prSet/>
      <dgm:spPr/>
      <dgm:t>
        <a:bodyPr/>
        <a:lstStyle/>
        <a:p>
          <a:endParaRPr lang="ru-RU"/>
        </a:p>
      </dgm:t>
    </dgm:pt>
    <dgm:pt modelId="{C986AF95-3178-4B46-9D48-4B302B1C6B4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/>
            <a:t>FUNCŢIA REFERENŢIALĂ / DENOTATIVĂ / COGNITIVĂ</a:t>
          </a:r>
          <a:endParaRPr lang="ru-RU" sz="2000" dirty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2934FA29-D328-4DF7-A283-16BB49B193AC}" type="parTrans" cxnId="{5C5708FF-B6BA-493A-83CA-2B61F53CD5EC}">
      <dgm:prSet/>
      <dgm:spPr/>
      <dgm:t>
        <a:bodyPr/>
        <a:lstStyle/>
        <a:p>
          <a:endParaRPr lang="ru-RU"/>
        </a:p>
      </dgm:t>
    </dgm:pt>
    <dgm:pt modelId="{26DDD1A4-901A-4181-A4E3-6A424C6E01E5}" type="sibTrans" cxnId="{5C5708FF-B6BA-493A-83CA-2B61F53CD5EC}">
      <dgm:prSet/>
      <dgm:spPr/>
      <dgm:t>
        <a:bodyPr/>
        <a:lstStyle/>
        <a:p>
          <a:endParaRPr lang="ru-RU"/>
        </a:p>
      </dgm:t>
    </dgm:pt>
    <dgm:pt modelId="{CD7FDC75-FA29-480B-B217-C3C3C944740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/>
            <a:t>FUNCŢIA METALINGVISTICĂ</a:t>
          </a:r>
          <a:endParaRPr lang="ru-RU" sz="2000" dirty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F75B462D-04C8-4543-8DA6-F3DF01E3ACDD}" type="parTrans" cxnId="{93041F84-FE7A-43C4-83CF-D05251776608}">
      <dgm:prSet/>
      <dgm:spPr/>
      <dgm:t>
        <a:bodyPr/>
        <a:lstStyle/>
        <a:p>
          <a:endParaRPr lang="ru-RU"/>
        </a:p>
      </dgm:t>
    </dgm:pt>
    <dgm:pt modelId="{EEDDF629-6982-4B05-8E28-201E8C229AAE}" type="sibTrans" cxnId="{93041F84-FE7A-43C4-83CF-D05251776608}">
      <dgm:prSet/>
      <dgm:spPr/>
      <dgm:t>
        <a:bodyPr/>
        <a:lstStyle/>
        <a:p>
          <a:endParaRPr lang="ru-RU"/>
        </a:p>
      </dgm:t>
    </dgm:pt>
    <dgm:pt modelId="{DC22B4EF-CA1D-4D09-8CF1-3FEBD8EEE78C}">
      <dgm:prSet custT="1"/>
      <dgm:spPr/>
      <dgm:t>
        <a:bodyPr/>
        <a:lstStyle/>
        <a:p>
          <a:r>
            <a:rPr lang="en-US" sz="1800" b="1" dirty="0"/>
            <a:t>FUNCŢIA CONATIVĂ / PERSUASIVĂ / RETORICĂ</a:t>
          </a:r>
          <a:endParaRPr lang="ru-RU" sz="1800" dirty="0"/>
        </a:p>
      </dgm:t>
    </dgm:pt>
    <dgm:pt modelId="{C03DC491-CA08-41E3-A33E-EE25B0B1F9FB}" type="parTrans" cxnId="{2B565F98-4D02-4843-9D2C-2EA3B1BD6D73}">
      <dgm:prSet/>
      <dgm:spPr/>
      <dgm:t>
        <a:bodyPr/>
        <a:lstStyle/>
        <a:p>
          <a:endParaRPr lang="ru-RU"/>
        </a:p>
      </dgm:t>
    </dgm:pt>
    <dgm:pt modelId="{888442CA-ACA0-4996-9334-77927AFD9884}" type="sibTrans" cxnId="{2B565F98-4D02-4843-9D2C-2EA3B1BD6D73}">
      <dgm:prSet/>
      <dgm:spPr/>
      <dgm:t>
        <a:bodyPr/>
        <a:lstStyle/>
        <a:p>
          <a:endParaRPr lang="ru-RU"/>
        </a:p>
      </dgm:t>
    </dgm:pt>
    <dgm:pt modelId="{019B15E1-7C63-4E02-8678-9B58B12C40BA}">
      <dgm:prSet/>
      <dgm:spPr/>
      <dgm:t>
        <a:bodyPr/>
        <a:lstStyle/>
        <a:p>
          <a:r>
            <a:rPr lang="fr-FR" b="1" dirty="0"/>
            <a:t>FUNCŢIA FATICĂ</a:t>
          </a:r>
          <a:endParaRPr lang="ru-RU" dirty="0"/>
        </a:p>
      </dgm:t>
    </dgm:pt>
    <dgm:pt modelId="{A7548D53-B406-4C21-BF30-DF15DBFB48A8}" type="parTrans" cxnId="{D0F6D74A-48AE-466B-964E-4C73B8928695}">
      <dgm:prSet/>
      <dgm:spPr/>
      <dgm:t>
        <a:bodyPr/>
        <a:lstStyle/>
        <a:p>
          <a:endParaRPr lang="ru-RU"/>
        </a:p>
      </dgm:t>
    </dgm:pt>
    <dgm:pt modelId="{4DB49A99-D502-46A7-91F6-9B522ECF5FB4}" type="sibTrans" cxnId="{D0F6D74A-48AE-466B-964E-4C73B8928695}">
      <dgm:prSet/>
      <dgm:spPr/>
      <dgm:t>
        <a:bodyPr/>
        <a:lstStyle/>
        <a:p>
          <a:endParaRPr lang="ru-RU"/>
        </a:p>
      </dgm:t>
    </dgm:pt>
    <dgm:pt modelId="{DE6E0489-B5B4-44AA-B62B-5E173FC5CA9C}" type="pres">
      <dgm:prSet presAssocID="{19C7385C-66F1-4C24-890F-56533F10E4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0B82D1-F20D-4B81-9F5B-C1CB87C333C1}" type="pres">
      <dgm:prSet presAssocID="{FDE5FEDB-93ED-49E2-9E8C-5057033231BB}" presName="vertOne" presStyleCnt="0"/>
      <dgm:spPr/>
    </dgm:pt>
    <dgm:pt modelId="{3CB358ED-54F2-485D-B7E2-62A2FC4E712A}" type="pres">
      <dgm:prSet presAssocID="{FDE5FEDB-93ED-49E2-9E8C-5057033231BB}" presName="txOne" presStyleLbl="node0" presStyleIdx="0" presStyleCnt="1" custScaleY="28297">
        <dgm:presLayoutVars>
          <dgm:chPref val="3"/>
        </dgm:presLayoutVars>
      </dgm:prSet>
      <dgm:spPr/>
    </dgm:pt>
    <dgm:pt modelId="{11281DAC-C6E1-47E7-8618-A1B8587F9BC2}" type="pres">
      <dgm:prSet presAssocID="{FDE5FEDB-93ED-49E2-9E8C-5057033231BB}" presName="parTransOne" presStyleCnt="0"/>
      <dgm:spPr/>
    </dgm:pt>
    <dgm:pt modelId="{8D1937A4-04DD-4F19-8AE0-516F6079685D}" type="pres">
      <dgm:prSet presAssocID="{FDE5FEDB-93ED-49E2-9E8C-5057033231BB}" presName="horzOne" presStyleCnt="0"/>
      <dgm:spPr/>
    </dgm:pt>
    <dgm:pt modelId="{514DA901-97EA-4254-853E-9232A8A275DD}" type="pres">
      <dgm:prSet presAssocID="{D91EC6D3-D420-42B6-99AC-0F1BA9358979}" presName="vertTwo" presStyleCnt="0"/>
      <dgm:spPr/>
    </dgm:pt>
    <dgm:pt modelId="{64CF14EC-963C-4A61-B158-C6E83D485D2B}" type="pres">
      <dgm:prSet presAssocID="{D91EC6D3-D420-42B6-99AC-0F1BA9358979}" presName="txTwo" presStyleLbl="node2" presStyleIdx="0" presStyleCnt="6">
        <dgm:presLayoutVars>
          <dgm:chPref val="3"/>
        </dgm:presLayoutVars>
      </dgm:prSet>
      <dgm:spPr/>
    </dgm:pt>
    <dgm:pt modelId="{D3BC0A12-1FB7-42C1-A008-50C1902D234E}" type="pres">
      <dgm:prSet presAssocID="{D91EC6D3-D420-42B6-99AC-0F1BA9358979}" presName="horzTwo" presStyleCnt="0"/>
      <dgm:spPr/>
    </dgm:pt>
    <dgm:pt modelId="{CD69C085-8322-4E43-A50E-F5242E126AA1}" type="pres">
      <dgm:prSet presAssocID="{351AA65F-461B-484E-AF2B-730096C53A9D}" presName="sibSpaceTwo" presStyleCnt="0"/>
      <dgm:spPr/>
    </dgm:pt>
    <dgm:pt modelId="{CEA7F263-7859-4687-92CA-6C54F093023F}" type="pres">
      <dgm:prSet presAssocID="{E4E07B86-1999-4487-AB7C-2FE5C2F576BB}" presName="vertTwo" presStyleCnt="0"/>
      <dgm:spPr/>
    </dgm:pt>
    <dgm:pt modelId="{317B054C-32FA-4F50-8CE2-E16FF63A4467}" type="pres">
      <dgm:prSet presAssocID="{E4E07B86-1999-4487-AB7C-2FE5C2F576BB}" presName="txTwo" presStyleLbl="node2" presStyleIdx="1" presStyleCnt="6">
        <dgm:presLayoutVars>
          <dgm:chPref val="3"/>
        </dgm:presLayoutVars>
      </dgm:prSet>
      <dgm:spPr/>
    </dgm:pt>
    <dgm:pt modelId="{98495332-BF8C-4AB1-B6EB-6DCF08EE2D6A}" type="pres">
      <dgm:prSet presAssocID="{E4E07B86-1999-4487-AB7C-2FE5C2F576BB}" presName="horzTwo" presStyleCnt="0"/>
      <dgm:spPr/>
    </dgm:pt>
    <dgm:pt modelId="{164C3A80-F2ED-4149-ACDF-1B2D5023AC88}" type="pres">
      <dgm:prSet presAssocID="{BD4F4461-94C8-4DF5-B70A-5243D9E4BC31}" presName="sibSpaceTwo" presStyleCnt="0"/>
      <dgm:spPr/>
    </dgm:pt>
    <dgm:pt modelId="{F2AD9EB2-1A18-4B31-B63C-27B040C90F4D}" type="pres">
      <dgm:prSet presAssocID="{C986AF95-3178-4B46-9D48-4B302B1C6B42}" presName="vertTwo" presStyleCnt="0"/>
      <dgm:spPr/>
    </dgm:pt>
    <dgm:pt modelId="{EEEA9223-A620-441F-899F-4911C76C661F}" type="pres">
      <dgm:prSet presAssocID="{C986AF95-3178-4B46-9D48-4B302B1C6B42}" presName="txTwo" presStyleLbl="node2" presStyleIdx="2" presStyleCnt="6">
        <dgm:presLayoutVars>
          <dgm:chPref val="3"/>
        </dgm:presLayoutVars>
      </dgm:prSet>
      <dgm:spPr/>
    </dgm:pt>
    <dgm:pt modelId="{1D002792-4282-4245-BA5F-C698DB79F594}" type="pres">
      <dgm:prSet presAssocID="{C986AF95-3178-4B46-9D48-4B302B1C6B42}" presName="horzTwo" presStyleCnt="0"/>
      <dgm:spPr/>
    </dgm:pt>
    <dgm:pt modelId="{22881CB9-9C06-4433-8DD3-929577C2D8AF}" type="pres">
      <dgm:prSet presAssocID="{26DDD1A4-901A-4181-A4E3-6A424C6E01E5}" presName="sibSpaceTwo" presStyleCnt="0"/>
      <dgm:spPr/>
    </dgm:pt>
    <dgm:pt modelId="{95C25CD1-CFA9-4094-9AE1-42A3344100FD}" type="pres">
      <dgm:prSet presAssocID="{CD7FDC75-FA29-480B-B217-C3C3C9447408}" presName="vertTwo" presStyleCnt="0"/>
      <dgm:spPr/>
    </dgm:pt>
    <dgm:pt modelId="{30DF8BDA-5C8F-4689-A376-5A8B85C2144F}" type="pres">
      <dgm:prSet presAssocID="{CD7FDC75-FA29-480B-B217-C3C3C9447408}" presName="txTwo" presStyleLbl="node2" presStyleIdx="3" presStyleCnt="6">
        <dgm:presLayoutVars>
          <dgm:chPref val="3"/>
        </dgm:presLayoutVars>
      </dgm:prSet>
      <dgm:spPr/>
    </dgm:pt>
    <dgm:pt modelId="{E6B8BF73-2D4B-414D-ADBB-2400CC6F9FF5}" type="pres">
      <dgm:prSet presAssocID="{CD7FDC75-FA29-480B-B217-C3C3C9447408}" presName="horzTwo" presStyleCnt="0"/>
      <dgm:spPr/>
    </dgm:pt>
    <dgm:pt modelId="{DA123F3F-F94E-40E5-A984-CC05DA0A0A50}" type="pres">
      <dgm:prSet presAssocID="{EEDDF629-6982-4B05-8E28-201E8C229AAE}" presName="sibSpaceTwo" presStyleCnt="0"/>
      <dgm:spPr/>
    </dgm:pt>
    <dgm:pt modelId="{5ABDCEBC-6709-4944-8347-30FE9161303B}" type="pres">
      <dgm:prSet presAssocID="{DC22B4EF-CA1D-4D09-8CF1-3FEBD8EEE78C}" presName="vertTwo" presStyleCnt="0"/>
      <dgm:spPr/>
    </dgm:pt>
    <dgm:pt modelId="{E0CF1741-A1B5-4AE3-A216-4C26614BC7FF}" type="pres">
      <dgm:prSet presAssocID="{DC22B4EF-CA1D-4D09-8CF1-3FEBD8EEE78C}" presName="txTwo" presStyleLbl="node2" presStyleIdx="4" presStyleCnt="6" custScaleX="111535">
        <dgm:presLayoutVars>
          <dgm:chPref val="3"/>
        </dgm:presLayoutVars>
      </dgm:prSet>
      <dgm:spPr/>
    </dgm:pt>
    <dgm:pt modelId="{BF38CD6E-B484-4AD9-9545-C102327C1115}" type="pres">
      <dgm:prSet presAssocID="{DC22B4EF-CA1D-4D09-8CF1-3FEBD8EEE78C}" presName="horzTwo" presStyleCnt="0"/>
      <dgm:spPr/>
    </dgm:pt>
    <dgm:pt modelId="{29838C9B-D0B0-4CDB-B57F-3337DB9C0071}" type="pres">
      <dgm:prSet presAssocID="{888442CA-ACA0-4996-9334-77927AFD9884}" presName="sibSpaceTwo" presStyleCnt="0"/>
      <dgm:spPr/>
    </dgm:pt>
    <dgm:pt modelId="{26E118E1-B45A-44BE-B2B1-89AE8583566D}" type="pres">
      <dgm:prSet presAssocID="{019B15E1-7C63-4E02-8678-9B58B12C40BA}" presName="vertTwo" presStyleCnt="0"/>
      <dgm:spPr/>
    </dgm:pt>
    <dgm:pt modelId="{FABE2CA3-9885-40F1-AD85-DFC5786CF1DE}" type="pres">
      <dgm:prSet presAssocID="{019B15E1-7C63-4E02-8678-9B58B12C40BA}" presName="txTwo" presStyleLbl="node2" presStyleIdx="5" presStyleCnt="6">
        <dgm:presLayoutVars>
          <dgm:chPref val="3"/>
        </dgm:presLayoutVars>
      </dgm:prSet>
      <dgm:spPr/>
    </dgm:pt>
    <dgm:pt modelId="{DA3AB75D-0DAE-4358-930A-02BAC16FBF9F}" type="pres">
      <dgm:prSet presAssocID="{019B15E1-7C63-4E02-8678-9B58B12C40BA}" presName="horzTwo" presStyleCnt="0"/>
      <dgm:spPr/>
    </dgm:pt>
  </dgm:ptLst>
  <dgm:cxnLst>
    <dgm:cxn modelId="{E4183D00-43EE-4501-A33E-7F261B54AF0D}" type="presOf" srcId="{DC22B4EF-CA1D-4D09-8CF1-3FEBD8EEE78C}" destId="{E0CF1741-A1B5-4AE3-A216-4C26614BC7FF}" srcOrd="0" destOrd="0" presId="urn:microsoft.com/office/officeart/2005/8/layout/hierarchy4"/>
    <dgm:cxn modelId="{63BA4D00-FCE8-4DF6-A7C2-618AE67D518A}" type="presOf" srcId="{019B15E1-7C63-4E02-8678-9B58B12C40BA}" destId="{FABE2CA3-9885-40F1-AD85-DFC5786CF1DE}" srcOrd="0" destOrd="0" presId="urn:microsoft.com/office/officeart/2005/8/layout/hierarchy4"/>
    <dgm:cxn modelId="{481D9B17-F154-4D83-AA7B-48A28DFAF765}" srcId="{19C7385C-66F1-4C24-890F-56533F10E483}" destId="{FDE5FEDB-93ED-49E2-9E8C-5057033231BB}" srcOrd="0" destOrd="0" parTransId="{FF514F28-8A3D-4EDD-B183-DD2373113629}" sibTransId="{3940521B-1C75-4575-ADD4-564C826AF457}"/>
    <dgm:cxn modelId="{9951CA2A-2CB3-416F-9C20-43526E792439}" type="presOf" srcId="{C986AF95-3178-4B46-9D48-4B302B1C6B42}" destId="{EEEA9223-A620-441F-899F-4911C76C661F}" srcOrd="0" destOrd="0" presId="urn:microsoft.com/office/officeart/2005/8/layout/hierarchy4"/>
    <dgm:cxn modelId="{3ABC7735-57A4-4BA0-BEA1-2D9F150BC384}" type="presOf" srcId="{19C7385C-66F1-4C24-890F-56533F10E483}" destId="{DE6E0489-B5B4-44AA-B62B-5E173FC5CA9C}" srcOrd="0" destOrd="0" presId="urn:microsoft.com/office/officeart/2005/8/layout/hierarchy4"/>
    <dgm:cxn modelId="{D0F6D74A-48AE-466B-964E-4C73B8928695}" srcId="{FDE5FEDB-93ED-49E2-9E8C-5057033231BB}" destId="{019B15E1-7C63-4E02-8678-9B58B12C40BA}" srcOrd="5" destOrd="0" parTransId="{A7548D53-B406-4C21-BF30-DF15DBFB48A8}" sibTransId="{4DB49A99-D502-46A7-91F6-9B522ECF5FB4}"/>
    <dgm:cxn modelId="{9D3EDF4C-ED35-4EF7-9C1B-2EA0DBF2B815}" srcId="{FDE5FEDB-93ED-49E2-9E8C-5057033231BB}" destId="{E4E07B86-1999-4487-AB7C-2FE5C2F576BB}" srcOrd="1" destOrd="0" parTransId="{EE70382C-6B67-457E-A18E-22F7EEBA125A}" sibTransId="{BD4F4461-94C8-4DF5-B70A-5243D9E4BC31}"/>
    <dgm:cxn modelId="{9D1D0175-0CF6-4ED7-88C8-F03FD9FCB992}" type="presOf" srcId="{D91EC6D3-D420-42B6-99AC-0F1BA9358979}" destId="{64CF14EC-963C-4A61-B158-C6E83D485D2B}" srcOrd="0" destOrd="0" presId="urn:microsoft.com/office/officeart/2005/8/layout/hierarchy4"/>
    <dgm:cxn modelId="{93041F84-FE7A-43C4-83CF-D05251776608}" srcId="{FDE5FEDB-93ED-49E2-9E8C-5057033231BB}" destId="{CD7FDC75-FA29-480B-B217-C3C3C9447408}" srcOrd="3" destOrd="0" parTransId="{F75B462D-04C8-4543-8DA6-F3DF01E3ACDD}" sibTransId="{EEDDF629-6982-4B05-8E28-201E8C229AAE}"/>
    <dgm:cxn modelId="{2B565F98-4D02-4843-9D2C-2EA3B1BD6D73}" srcId="{FDE5FEDB-93ED-49E2-9E8C-5057033231BB}" destId="{DC22B4EF-CA1D-4D09-8CF1-3FEBD8EEE78C}" srcOrd="4" destOrd="0" parTransId="{C03DC491-CA08-41E3-A33E-EE25B0B1F9FB}" sibTransId="{888442CA-ACA0-4996-9334-77927AFD9884}"/>
    <dgm:cxn modelId="{FBF78E9E-839C-4E5F-9E2E-640C797939FC}" type="presOf" srcId="{FDE5FEDB-93ED-49E2-9E8C-5057033231BB}" destId="{3CB358ED-54F2-485D-B7E2-62A2FC4E712A}" srcOrd="0" destOrd="0" presId="urn:microsoft.com/office/officeart/2005/8/layout/hierarchy4"/>
    <dgm:cxn modelId="{238A06D2-6F65-4BA6-995F-964DED8D14F4}" type="presOf" srcId="{E4E07B86-1999-4487-AB7C-2FE5C2F576BB}" destId="{317B054C-32FA-4F50-8CE2-E16FF63A4467}" srcOrd="0" destOrd="0" presId="urn:microsoft.com/office/officeart/2005/8/layout/hierarchy4"/>
    <dgm:cxn modelId="{1CD2B3D3-4666-4E1E-A236-DD287F41D301}" srcId="{FDE5FEDB-93ED-49E2-9E8C-5057033231BB}" destId="{D91EC6D3-D420-42B6-99AC-0F1BA9358979}" srcOrd="0" destOrd="0" parTransId="{60B759C4-ECE7-4E83-8A28-2D62C5C0908A}" sibTransId="{351AA65F-461B-484E-AF2B-730096C53A9D}"/>
    <dgm:cxn modelId="{7B11FCDD-356E-4E9D-8ECA-F15C585BDD42}" type="presOf" srcId="{CD7FDC75-FA29-480B-B217-C3C3C9447408}" destId="{30DF8BDA-5C8F-4689-A376-5A8B85C2144F}" srcOrd="0" destOrd="0" presId="urn:microsoft.com/office/officeart/2005/8/layout/hierarchy4"/>
    <dgm:cxn modelId="{5C5708FF-B6BA-493A-83CA-2B61F53CD5EC}" srcId="{FDE5FEDB-93ED-49E2-9E8C-5057033231BB}" destId="{C986AF95-3178-4B46-9D48-4B302B1C6B42}" srcOrd="2" destOrd="0" parTransId="{2934FA29-D328-4DF7-A283-16BB49B193AC}" sibTransId="{26DDD1A4-901A-4181-A4E3-6A424C6E01E5}"/>
    <dgm:cxn modelId="{94B90FEE-5147-408D-BDD6-E63EA37D0CD3}" type="presParOf" srcId="{DE6E0489-B5B4-44AA-B62B-5E173FC5CA9C}" destId="{240B82D1-F20D-4B81-9F5B-C1CB87C333C1}" srcOrd="0" destOrd="0" presId="urn:microsoft.com/office/officeart/2005/8/layout/hierarchy4"/>
    <dgm:cxn modelId="{03FD7F64-C02D-495E-A8D0-67C259D75CE4}" type="presParOf" srcId="{240B82D1-F20D-4B81-9F5B-C1CB87C333C1}" destId="{3CB358ED-54F2-485D-B7E2-62A2FC4E712A}" srcOrd="0" destOrd="0" presId="urn:microsoft.com/office/officeart/2005/8/layout/hierarchy4"/>
    <dgm:cxn modelId="{A3A72199-706B-4579-804C-A624FD96865E}" type="presParOf" srcId="{240B82D1-F20D-4B81-9F5B-C1CB87C333C1}" destId="{11281DAC-C6E1-47E7-8618-A1B8587F9BC2}" srcOrd="1" destOrd="0" presId="urn:microsoft.com/office/officeart/2005/8/layout/hierarchy4"/>
    <dgm:cxn modelId="{6E26F678-4D12-45D1-A73B-C95D1E5E10E3}" type="presParOf" srcId="{240B82D1-F20D-4B81-9F5B-C1CB87C333C1}" destId="{8D1937A4-04DD-4F19-8AE0-516F6079685D}" srcOrd="2" destOrd="0" presId="urn:microsoft.com/office/officeart/2005/8/layout/hierarchy4"/>
    <dgm:cxn modelId="{7CAEFF2F-6A6E-4123-8265-0514A6FD01F1}" type="presParOf" srcId="{8D1937A4-04DD-4F19-8AE0-516F6079685D}" destId="{514DA901-97EA-4254-853E-9232A8A275DD}" srcOrd="0" destOrd="0" presId="urn:microsoft.com/office/officeart/2005/8/layout/hierarchy4"/>
    <dgm:cxn modelId="{E8820DDF-4A60-4046-B1D1-74B85E9F5983}" type="presParOf" srcId="{514DA901-97EA-4254-853E-9232A8A275DD}" destId="{64CF14EC-963C-4A61-B158-C6E83D485D2B}" srcOrd="0" destOrd="0" presId="urn:microsoft.com/office/officeart/2005/8/layout/hierarchy4"/>
    <dgm:cxn modelId="{DC427621-27D9-49CB-BC4B-B803EF89E6BB}" type="presParOf" srcId="{514DA901-97EA-4254-853E-9232A8A275DD}" destId="{D3BC0A12-1FB7-42C1-A008-50C1902D234E}" srcOrd="1" destOrd="0" presId="urn:microsoft.com/office/officeart/2005/8/layout/hierarchy4"/>
    <dgm:cxn modelId="{4BC3A3BD-343E-415C-9031-57B148193412}" type="presParOf" srcId="{8D1937A4-04DD-4F19-8AE0-516F6079685D}" destId="{CD69C085-8322-4E43-A50E-F5242E126AA1}" srcOrd="1" destOrd="0" presId="urn:microsoft.com/office/officeart/2005/8/layout/hierarchy4"/>
    <dgm:cxn modelId="{C3FBF9F3-09E1-4CDC-A298-7B39BCC519D9}" type="presParOf" srcId="{8D1937A4-04DD-4F19-8AE0-516F6079685D}" destId="{CEA7F263-7859-4687-92CA-6C54F093023F}" srcOrd="2" destOrd="0" presId="urn:microsoft.com/office/officeart/2005/8/layout/hierarchy4"/>
    <dgm:cxn modelId="{4956C139-B8A3-48C3-A64E-5CDBB5EB9DCF}" type="presParOf" srcId="{CEA7F263-7859-4687-92CA-6C54F093023F}" destId="{317B054C-32FA-4F50-8CE2-E16FF63A4467}" srcOrd="0" destOrd="0" presId="urn:microsoft.com/office/officeart/2005/8/layout/hierarchy4"/>
    <dgm:cxn modelId="{92E6C2BA-6188-41D9-9490-94A03B3E069A}" type="presParOf" srcId="{CEA7F263-7859-4687-92CA-6C54F093023F}" destId="{98495332-BF8C-4AB1-B6EB-6DCF08EE2D6A}" srcOrd="1" destOrd="0" presId="urn:microsoft.com/office/officeart/2005/8/layout/hierarchy4"/>
    <dgm:cxn modelId="{733A042E-5A5E-4D2D-8C17-B8731CF841EC}" type="presParOf" srcId="{8D1937A4-04DD-4F19-8AE0-516F6079685D}" destId="{164C3A80-F2ED-4149-ACDF-1B2D5023AC88}" srcOrd="3" destOrd="0" presId="urn:microsoft.com/office/officeart/2005/8/layout/hierarchy4"/>
    <dgm:cxn modelId="{5A7285B4-4A12-46B2-9B4D-D2CAC8CE4692}" type="presParOf" srcId="{8D1937A4-04DD-4F19-8AE0-516F6079685D}" destId="{F2AD9EB2-1A18-4B31-B63C-27B040C90F4D}" srcOrd="4" destOrd="0" presId="urn:microsoft.com/office/officeart/2005/8/layout/hierarchy4"/>
    <dgm:cxn modelId="{DC9E9688-ECD7-4AAD-B95F-CEBD6923A91B}" type="presParOf" srcId="{F2AD9EB2-1A18-4B31-B63C-27B040C90F4D}" destId="{EEEA9223-A620-441F-899F-4911C76C661F}" srcOrd="0" destOrd="0" presId="urn:microsoft.com/office/officeart/2005/8/layout/hierarchy4"/>
    <dgm:cxn modelId="{A474CD07-D4B2-4F0C-BD2F-69458311F65F}" type="presParOf" srcId="{F2AD9EB2-1A18-4B31-B63C-27B040C90F4D}" destId="{1D002792-4282-4245-BA5F-C698DB79F594}" srcOrd="1" destOrd="0" presId="urn:microsoft.com/office/officeart/2005/8/layout/hierarchy4"/>
    <dgm:cxn modelId="{5F397616-3D40-43D3-B1B3-6B1CEE8F2A49}" type="presParOf" srcId="{8D1937A4-04DD-4F19-8AE0-516F6079685D}" destId="{22881CB9-9C06-4433-8DD3-929577C2D8AF}" srcOrd="5" destOrd="0" presId="urn:microsoft.com/office/officeart/2005/8/layout/hierarchy4"/>
    <dgm:cxn modelId="{ACC828F8-1DE1-4340-8807-E16544986A4A}" type="presParOf" srcId="{8D1937A4-04DD-4F19-8AE0-516F6079685D}" destId="{95C25CD1-CFA9-4094-9AE1-42A3344100FD}" srcOrd="6" destOrd="0" presId="urn:microsoft.com/office/officeart/2005/8/layout/hierarchy4"/>
    <dgm:cxn modelId="{064312F9-0C72-4D55-A9BE-1CDAA6EAC08A}" type="presParOf" srcId="{95C25CD1-CFA9-4094-9AE1-42A3344100FD}" destId="{30DF8BDA-5C8F-4689-A376-5A8B85C2144F}" srcOrd="0" destOrd="0" presId="urn:microsoft.com/office/officeart/2005/8/layout/hierarchy4"/>
    <dgm:cxn modelId="{0F81C893-7AC1-43B5-A025-511983A9B046}" type="presParOf" srcId="{95C25CD1-CFA9-4094-9AE1-42A3344100FD}" destId="{E6B8BF73-2D4B-414D-ADBB-2400CC6F9FF5}" srcOrd="1" destOrd="0" presId="urn:microsoft.com/office/officeart/2005/8/layout/hierarchy4"/>
    <dgm:cxn modelId="{56F1FCE5-4F7F-4034-8DA9-386AC65D52C9}" type="presParOf" srcId="{8D1937A4-04DD-4F19-8AE0-516F6079685D}" destId="{DA123F3F-F94E-40E5-A984-CC05DA0A0A50}" srcOrd="7" destOrd="0" presId="urn:microsoft.com/office/officeart/2005/8/layout/hierarchy4"/>
    <dgm:cxn modelId="{3B80F3E9-0A05-44AC-B296-71C51C64DA6A}" type="presParOf" srcId="{8D1937A4-04DD-4F19-8AE0-516F6079685D}" destId="{5ABDCEBC-6709-4944-8347-30FE9161303B}" srcOrd="8" destOrd="0" presId="urn:microsoft.com/office/officeart/2005/8/layout/hierarchy4"/>
    <dgm:cxn modelId="{47D2D6BF-4BB2-4D70-BEC0-C5E33B1DF0B7}" type="presParOf" srcId="{5ABDCEBC-6709-4944-8347-30FE9161303B}" destId="{E0CF1741-A1B5-4AE3-A216-4C26614BC7FF}" srcOrd="0" destOrd="0" presId="urn:microsoft.com/office/officeart/2005/8/layout/hierarchy4"/>
    <dgm:cxn modelId="{D5F56D2D-92F7-467C-876D-BB850DF0AFFE}" type="presParOf" srcId="{5ABDCEBC-6709-4944-8347-30FE9161303B}" destId="{BF38CD6E-B484-4AD9-9545-C102327C1115}" srcOrd="1" destOrd="0" presId="urn:microsoft.com/office/officeart/2005/8/layout/hierarchy4"/>
    <dgm:cxn modelId="{EB336BC4-D3D8-467E-9F2B-487EB4A6DF4B}" type="presParOf" srcId="{8D1937A4-04DD-4F19-8AE0-516F6079685D}" destId="{29838C9B-D0B0-4CDB-B57F-3337DB9C0071}" srcOrd="9" destOrd="0" presId="urn:microsoft.com/office/officeart/2005/8/layout/hierarchy4"/>
    <dgm:cxn modelId="{7BD56AF9-1197-4058-A73A-5EB7D0886843}" type="presParOf" srcId="{8D1937A4-04DD-4F19-8AE0-516F6079685D}" destId="{26E118E1-B45A-44BE-B2B1-89AE8583566D}" srcOrd="10" destOrd="0" presId="urn:microsoft.com/office/officeart/2005/8/layout/hierarchy4"/>
    <dgm:cxn modelId="{3A48451E-77BC-4DE0-9D28-38D06E1C13BC}" type="presParOf" srcId="{26E118E1-B45A-44BE-B2B1-89AE8583566D}" destId="{FABE2CA3-9885-40F1-AD85-DFC5786CF1DE}" srcOrd="0" destOrd="0" presId="urn:microsoft.com/office/officeart/2005/8/layout/hierarchy4"/>
    <dgm:cxn modelId="{A18C62EC-0E05-4A4D-8C67-51741A824169}" type="presParOf" srcId="{26E118E1-B45A-44BE-B2B1-89AE8583566D}" destId="{DA3AB75D-0DAE-4358-930A-02BAC16FBF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358ED-54F2-485D-B7E2-62A2FC4E712A}">
      <dsp:nvSpPr>
        <dsp:cNvPr id="0" name=""/>
        <dsp:cNvSpPr/>
      </dsp:nvSpPr>
      <dsp:spPr>
        <a:xfrm>
          <a:off x="5224" y="1183"/>
          <a:ext cx="8776950" cy="966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300" b="1" u="sng" kern="1200" dirty="0"/>
            <a:t>Funcţiile comunicării artistice</a:t>
          </a:r>
          <a:endParaRPr lang="ro-RO" sz="4300" kern="1200" dirty="0"/>
        </a:p>
      </dsp:txBody>
      <dsp:txXfrm>
        <a:off x="33522" y="29481"/>
        <a:ext cx="8720354" cy="909572"/>
      </dsp:txXfrm>
    </dsp:sp>
    <dsp:sp modelId="{64CF14EC-963C-4A61-B158-C6E83D485D2B}">
      <dsp:nvSpPr>
        <dsp:cNvPr id="0" name=""/>
        <dsp:cNvSpPr/>
      </dsp:nvSpPr>
      <dsp:spPr>
        <a:xfrm>
          <a:off x="5224" y="1322006"/>
          <a:ext cx="1342996" cy="341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/>
            <a:t>FUNCŢIA POETICĂ / STILISTICĂ / ESTETICĂ</a:t>
          </a:r>
          <a:endParaRPr lang="ru-RU" sz="20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500" kern="1200" dirty="0"/>
        </a:p>
      </dsp:txBody>
      <dsp:txXfrm>
        <a:off x="44559" y="1361341"/>
        <a:ext cx="1264326" cy="3335715"/>
      </dsp:txXfrm>
    </dsp:sp>
    <dsp:sp modelId="{317B054C-32FA-4F50-8CE2-E16FF63A4467}">
      <dsp:nvSpPr>
        <dsp:cNvPr id="0" name=""/>
        <dsp:cNvSpPr/>
      </dsp:nvSpPr>
      <dsp:spPr>
        <a:xfrm>
          <a:off x="1461032" y="1322006"/>
          <a:ext cx="1342996" cy="341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/>
            <a:t>FUNCŢIA EMOTIVĂ / EXPRESIVĂ / REFLEXIVĂ</a:t>
          </a:r>
          <a:endParaRPr lang="ru-RU" sz="20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1500367" y="1361341"/>
        <a:ext cx="1264326" cy="3335715"/>
      </dsp:txXfrm>
    </dsp:sp>
    <dsp:sp modelId="{EEEA9223-A620-441F-899F-4911C76C661F}">
      <dsp:nvSpPr>
        <dsp:cNvPr id="0" name=""/>
        <dsp:cNvSpPr/>
      </dsp:nvSpPr>
      <dsp:spPr>
        <a:xfrm>
          <a:off x="2916840" y="1322006"/>
          <a:ext cx="1342996" cy="341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/>
            <a:t>FUNCŢIA REFERENŢIALĂ / DENOTATIVĂ / COGNITIVĂ</a:t>
          </a:r>
          <a:endParaRPr lang="ru-RU" sz="20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2956175" y="1361341"/>
        <a:ext cx="1264326" cy="3335715"/>
      </dsp:txXfrm>
    </dsp:sp>
    <dsp:sp modelId="{30DF8BDA-5C8F-4689-A376-5A8B85C2144F}">
      <dsp:nvSpPr>
        <dsp:cNvPr id="0" name=""/>
        <dsp:cNvSpPr/>
      </dsp:nvSpPr>
      <dsp:spPr>
        <a:xfrm>
          <a:off x="4372648" y="1322006"/>
          <a:ext cx="1342996" cy="341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/>
            <a:t>FUNCŢIA METALINGVISTICĂ</a:t>
          </a:r>
          <a:endParaRPr lang="ru-RU" sz="20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4411983" y="1361341"/>
        <a:ext cx="1264326" cy="3335715"/>
      </dsp:txXfrm>
    </dsp:sp>
    <dsp:sp modelId="{E0CF1741-A1B5-4AE3-A216-4C26614BC7FF}">
      <dsp:nvSpPr>
        <dsp:cNvPr id="0" name=""/>
        <dsp:cNvSpPr/>
      </dsp:nvSpPr>
      <dsp:spPr>
        <a:xfrm>
          <a:off x="5828456" y="1322006"/>
          <a:ext cx="1497910" cy="341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FUNCŢIA CONATIVĂ / PERSUASIVĂ / RETORICĂ</a:t>
          </a:r>
          <a:endParaRPr lang="ru-RU" sz="1800" kern="1200" dirty="0"/>
        </a:p>
      </dsp:txBody>
      <dsp:txXfrm>
        <a:off x="5872328" y="1365878"/>
        <a:ext cx="1410166" cy="3326641"/>
      </dsp:txXfrm>
    </dsp:sp>
    <dsp:sp modelId="{FABE2CA3-9885-40F1-AD85-DFC5786CF1DE}">
      <dsp:nvSpPr>
        <dsp:cNvPr id="0" name=""/>
        <dsp:cNvSpPr/>
      </dsp:nvSpPr>
      <dsp:spPr>
        <a:xfrm>
          <a:off x="7439178" y="1322006"/>
          <a:ext cx="1342996" cy="341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FUNCŢIA FATICĂ</a:t>
          </a:r>
          <a:endParaRPr lang="ru-RU" sz="2000" kern="1200" dirty="0"/>
        </a:p>
      </dsp:txBody>
      <dsp:txXfrm>
        <a:off x="7478513" y="1361341"/>
        <a:ext cx="1264326" cy="333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176C5C0-1690-47D8-A8D4-6D2883C7A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83B19FD-A581-4808-936B-577846A06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A4835F5-0484-47C8-8642-96BB9A661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CAF7A-6330-4E0F-9D5C-AEFCAE27B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5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176C5C0-1690-47D8-A8D4-6D2883C7A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83B19FD-A581-4808-936B-577846A06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A4835F5-0484-47C8-8642-96BB9A661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CAF7A-6330-4E0F-9D5C-AEFCAE27B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13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5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sz="360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Competența de comunicare orală</a:t>
            </a:r>
            <a:endParaRPr lang="en-US" altLang="ko-KR" sz="3600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0AEDFE1-B7B7-4ABD-A4FF-D01C3C9F9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b="1" dirty="0"/>
              <a:t>R</a:t>
            </a:r>
            <a:r>
              <a:rPr lang="fr-FR" b="1" dirty="0" err="1"/>
              <a:t>ealizarea</a:t>
            </a:r>
            <a:r>
              <a:rPr lang="fr-FR" b="1" dirty="0"/>
              <a:t> </a:t>
            </a:r>
            <a:r>
              <a:rPr lang="fr-FR" b="1" dirty="0" err="1"/>
              <a:t>interacțiunilor</a:t>
            </a:r>
            <a:r>
              <a:rPr lang="fr-FR" b="1" dirty="0"/>
              <a:t> verbale</a:t>
            </a:r>
            <a:r>
              <a:rPr lang="fr-FR" dirty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02C850-26B9-475E-9571-FD3AAA69BD3D}"/>
              </a:ext>
            </a:extLst>
          </p:cNvPr>
          <p:cNvSpPr/>
          <p:nvPr/>
        </p:nvSpPr>
        <p:spPr>
          <a:xfrm>
            <a:off x="611560" y="915566"/>
            <a:ext cx="8136904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vor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antrena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strategii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simple de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ascultare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va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reliefa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comportamentul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comunicativ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politicos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interlocutor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vor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exprima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adecvat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emoțiil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atitudinil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(e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mpatia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recunoaște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oarecare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împărtăși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sentimentele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va ține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coeziune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coerenţă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discursivă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va pune accent pe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dicț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înregistrări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vocale a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vocii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ascultarea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rezultatului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observarea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defectelor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corectarea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dicție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vor utiliza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ări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multimodal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ce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diverselor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textuale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așa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genereze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semnificații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designul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revistele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cărțile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paginile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produsul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(film,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videoclip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clip de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tutorial etc.)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5B5D095-4421-4BE6-8641-47D4EC73E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A8F2B1-596B-4EA6-A215-EBB97F8A0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516A513F-293C-4585-AE0F-573B0B65239C}"/>
              </a:ext>
            </a:extLst>
          </p:cNvPr>
          <p:cNvPicPr/>
          <p:nvPr/>
        </p:nvPicPr>
        <p:blipFill>
          <a:blip r:embed="rId2"/>
          <a:srcRect l="26145" t="16725" r="26919" b="10801"/>
          <a:stretch>
            <a:fillRect/>
          </a:stretch>
        </p:blipFill>
        <p:spPr bwMode="auto">
          <a:xfrm>
            <a:off x="-1" y="-200342"/>
            <a:ext cx="9154633" cy="554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77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FB1A876-4F12-4841-ADE7-7F0FE5096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1D8CD-8152-4D1D-AFBD-1C0A6ACA7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5C48E9-F427-4B74-85DA-0F5300BF963C}"/>
              </a:ext>
            </a:extLst>
          </p:cNvPr>
          <p:cNvPicPr/>
          <p:nvPr/>
        </p:nvPicPr>
        <p:blipFill>
          <a:blip r:embed="rId2"/>
          <a:srcRect l="29576" t="16733" r="30627" b="22610"/>
          <a:stretch>
            <a:fillRect/>
          </a:stretch>
        </p:blipFill>
        <p:spPr bwMode="auto">
          <a:xfrm>
            <a:off x="467544" y="46990"/>
            <a:ext cx="8352928" cy="504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1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0A56460A-4130-4954-A958-5C1CEBA71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1392" y="195263"/>
            <a:ext cx="1944290" cy="485775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o-RO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Moduri </a:t>
            </a:r>
            <a:br>
              <a:rPr lang="ro-RO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o-RO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 comunicare</a:t>
            </a:r>
            <a:endParaRPr lang="ru-RU" sz="15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AFB788-6569-4884-9626-BD91606F2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24" y="1437085"/>
            <a:ext cx="2629520" cy="917972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o-RO" altLang="ru-RU" sz="2400" b="1" dirty="0">
                <a:latin typeface="Bookman Old Style" panose="02050604050505020204" pitchFamily="18" charset="0"/>
              </a:rPr>
              <a:t> Comunicare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      orală</a:t>
            </a:r>
            <a:endParaRPr lang="ru-RU" altLang="ru-RU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CBA0AB82-FE52-49CB-AC2B-B3BFD817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485" y="1869281"/>
            <a:ext cx="1243013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13C2FB40-C27A-4D23-80DA-7E7493332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706416"/>
            <a:ext cx="2629520" cy="10263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u-RU" sz="2400" b="1" dirty="0">
                <a:latin typeface="Bookman Old Style" panose="02050604050505020204" pitchFamily="18" charset="0"/>
              </a:rPr>
              <a:t>Comunicare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400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       scrisă</a:t>
            </a:r>
            <a:endParaRPr lang="ru-RU" altLang="ru-RU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DCACCCE6-68C5-43C8-9A60-C5F443FA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789385"/>
            <a:ext cx="3321844" cy="270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u-RU" sz="2100" b="1">
                <a:latin typeface="Bookman Old Style" panose="02050604050505020204" pitchFamily="18" charset="0"/>
              </a:rPr>
              <a:t> Comunicare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100" b="1">
                <a:solidFill>
                  <a:schemeClr val="tx2"/>
                </a:solidFill>
                <a:latin typeface="Bookman Old Style" panose="02050604050505020204" pitchFamily="18" charset="0"/>
              </a:rPr>
              <a:t>    verbală – 7%</a:t>
            </a:r>
          </a:p>
          <a:p>
            <a:pPr eaLnBrk="1" hangingPunct="1"/>
            <a:r>
              <a:rPr lang="ro-RO" altLang="ru-RU" sz="2100" b="1">
                <a:latin typeface="Bookman Old Style" panose="02050604050505020204" pitchFamily="18" charset="0"/>
              </a:rPr>
              <a:t> Comunicare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100" b="1">
                <a:solidFill>
                  <a:schemeClr val="tx2"/>
                </a:solidFill>
                <a:latin typeface="Bookman Old Style" panose="02050604050505020204" pitchFamily="18" charset="0"/>
              </a:rPr>
              <a:t>    nonverbală – 55%</a:t>
            </a:r>
          </a:p>
          <a:p>
            <a:pPr eaLnBrk="1" hangingPunct="1"/>
            <a:r>
              <a:rPr lang="ro-RO" altLang="ru-RU" sz="2100" b="1">
                <a:latin typeface="Bookman Old Style" panose="02050604050505020204" pitchFamily="18" charset="0"/>
              </a:rPr>
              <a:t> Comunicare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100" b="1">
                <a:solidFill>
                  <a:schemeClr val="tx2"/>
                </a:solidFill>
                <a:latin typeface="Bookman Old Style" panose="02050604050505020204" pitchFamily="18" charset="0"/>
              </a:rPr>
              <a:t>    paraverbală – 38%</a:t>
            </a:r>
          </a:p>
          <a:p>
            <a:pPr eaLnBrk="1" hangingPunct="1"/>
            <a:r>
              <a:rPr lang="ro-RO" altLang="ru-RU" sz="2100" b="1">
                <a:latin typeface="Bookman Old Style" panose="02050604050505020204" pitchFamily="18" charset="0"/>
              </a:rPr>
              <a:t> </a:t>
            </a:r>
            <a:r>
              <a:rPr lang="ro-RO" altLang="ru-RU" sz="2100" b="1">
                <a:solidFill>
                  <a:schemeClr val="tx2"/>
                </a:solidFill>
                <a:latin typeface="Bookman Old Style" panose="02050604050505020204" pitchFamily="18" charset="0"/>
              </a:rPr>
              <a:t>Meta</a:t>
            </a:r>
            <a:r>
              <a:rPr lang="ro-RO" altLang="ru-RU" sz="2100" b="1">
                <a:latin typeface="Bookman Old Style" panose="02050604050505020204" pitchFamily="18" charset="0"/>
              </a:rPr>
              <a:t>comunicarea</a:t>
            </a:r>
            <a:endParaRPr lang="ru-RU" altLang="ru-RU" sz="2100" b="1">
              <a:latin typeface="Bookman Old Style" panose="02050604050505020204" pitchFamily="18" charset="0"/>
            </a:endParaRP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DC8462AA-16D3-4F53-925B-AE0D1A793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254" y="4192191"/>
            <a:ext cx="1134665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211977" name="Rectangle 9">
            <a:extLst>
              <a:ext uri="{FF2B5EF4-FFF2-40B4-BE49-F238E27FC236}">
                <a16:creationId xmlns:a16="http://schemas.microsoft.com/office/drawing/2014/main" id="{94912231-BA03-4FF0-B815-3C1D9AE5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198" y="141685"/>
            <a:ext cx="2282428" cy="55399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o-RO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Nivele</a:t>
            </a:r>
            <a:br>
              <a:rPr lang="ro-RO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o-RO" sz="1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 comunicare</a:t>
            </a:r>
            <a:endParaRPr lang="ru-RU" sz="1500" b="1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25DDFBAF-874B-4700-8258-513D28E0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3651648"/>
            <a:ext cx="3321844" cy="118824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ru-RU" sz="2100" b="1">
                <a:latin typeface="Bookman Old Style" panose="02050604050505020204" pitchFamily="18" charset="0"/>
              </a:rPr>
              <a:t> Comunicare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100" b="1">
                <a:solidFill>
                  <a:schemeClr val="tx2"/>
                </a:solidFill>
                <a:latin typeface="Bookman Old Style" panose="02050604050505020204" pitchFamily="18" charset="0"/>
              </a:rPr>
              <a:t>    verbală</a:t>
            </a:r>
          </a:p>
          <a:p>
            <a:pPr eaLnBrk="1" hangingPunct="1"/>
            <a:r>
              <a:rPr lang="ro-RO" altLang="ru-RU" sz="2100" b="1">
                <a:solidFill>
                  <a:schemeClr val="tx2"/>
                </a:solidFill>
                <a:latin typeface="Bookman Old Style" panose="02050604050505020204" pitchFamily="18" charset="0"/>
              </a:rPr>
              <a:t> Meta</a:t>
            </a:r>
            <a:r>
              <a:rPr lang="ro-RO" altLang="ru-RU" sz="2100" b="1">
                <a:latin typeface="Bookman Old Style" panose="02050604050505020204" pitchFamily="18" charset="0"/>
              </a:rPr>
              <a:t>comunicarea</a:t>
            </a:r>
            <a:endParaRPr lang="ru-RU" altLang="ru-RU" sz="21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259D0D2-82FB-4C36-8EEE-41F5B6318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6160" y="195263"/>
            <a:ext cx="4212431" cy="485775"/>
          </a:xfrm>
        </p:spPr>
        <p:txBody>
          <a:bodyPr/>
          <a:lstStyle/>
          <a:p>
            <a:pPr algn="ctr" eaLnBrk="1" hangingPunct="1"/>
            <a:r>
              <a:rPr lang="ro-RO" altLang="ru-RU" sz="3000" b="1">
                <a:latin typeface="Bookman Old Style" panose="02050604050505020204" pitchFamily="18" charset="0"/>
              </a:rPr>
              <a:t>LUCRUL ÎN </a:t>
            </a:r>
            <a:r>
              <a:rPr lang="en-US" altLang="ru-RU" sz="3000" b="1">
                <a:latin typeface="Bookman Old Style" panose="02050604050505020204" pitchFamily="18" charset="0"/>
              </a:rPr>
              <a:t>ECHIPE</a:t>
            </a:r>
            <a:endParaRPr lang="ru-RU" altLang="ru-RU" sz="3000" b="1">
              <a:latin typeface="Bookman Old Style" panose="02050604050505020204" pitchFamily="18" charset="0"/>
            </a:endParaRPr>
          </a:p>
        </p:txBody>
      </p:sp>
      <p:pic>
        <p:nvPicPr>
          <p:cNvPr id="48131" name="Picture 3" descr="image014">
            <a:extLst>
              <a:ext uri="{FF2B5EF4-FFF2-40B4-BE49-F238E27FC236}">
                <a16:creationId xmlns:a16="http://schemas.microsoft.com/office/drawing/2014/main" id="{F123927D-F916-4F99-81A7-20567FD01D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0244" y="1"/>
            <a:ext cx="2240756" cy="2356247"/>
          </a:xfrm>
          <a:noFill/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783AAEC4-7C2A-49D1-8508-B480994A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00150"/>
            <a:ext cx="3931444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500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9E3513E9-DCAB-4DA2-BC7A-C9CFB447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60" y="951310"/>
            <a:ext cx="4050506" cy="3671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1800" b="1" u="sng"/>
              <a:t>Exerciţiu</a:t>
            </a:r>
            <a:r>
              <a:rPr lang="fr-CA" altLang="ru-RU" sz="1800" b="1" u="sng"/>
              <a:t>:</a:t>
            </a:r>
            <a:r>
              <a:rPr lang="fr-CA" altLang="ru-RU" sz="1800" u="sng"/>
              <a:t> </a:t>
            </a:r>
            <a:endParaRPr lang="ro-RO" altLang="ru-RU" sz="1800" u="sng"/>
          </a:p>
          <a:p>
            <a:pPr eaLnBrk="1" hangingPunct="1"/>
            <a:r>
              <a:rPr lang="ro-RO" altLang="ru-RU" sz="1800"/>
              <a:t>Aveţi un fragment cu dialog.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o-RO" altLang="ru-RU" sz="750" b="1" u="sng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1800" b="1" u="sng"/>
              <a:t>Sarcina:</a:t>
            </a:r>
            <a:r>
              <a:rPr lang="ro-RO" altLang="ru-RU" sz="1800" b="1"/>
              <a:t> </a:t>
            </a:r>
          </a:p>
          <a:p>
            <a:pPr eaLnBrk="1" hangingPunct="1"/>
            <a:r>
              <a:rPr lang="ro-RO" altLang="ru-RU" sz="1800"/>
              <a:t>De </a:t>
            </a:r>
            <a:r>
              <a:rPr lang="ro-RO" altLang="ru-RU" sz="1800" b="1"/>
              <a:t>citit/interpretat</a:t>
            </a:r>
            <a:r>
              <a:rPr lang="ro-RO" altLang="ru-RU" sz="1800"/>
              <a:t> fragmentul ales în conformitate cu tonul alocat.</a:t>
            </a:r>
            <a:endParaRPr lang="ru-RU" altLang="ru-RU" sz="180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1575" b="1"/>
              <a:t>Grupa 1: </a:t>
            </a:r>
            <a:r>
              <a:rPr lang="ro-RO" altLang="ru-RU" sz="1575" b="1">
                <a:solidFill>
                  <a:schemeClr val="tx2"/>
                </a:solidFill>
              </a:rPr>
              <a:t>neutru;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1575" b="1"/>
              <a:t>Grupa 2: </a:t>
            </a:r>
            <a:r>
              <a:rPr lang="ro-RO" altLang="ru-RU" sz="1575" b="1">
                <a:solidFill>
                  <a:schemeClr val="tx2"/>
                </a:solidFill>
              </a:rPr>
              <a:t>trist; </a:t>
            </a:r>
            <a:endParaRPr lang="ro-RO" altLang="ru-RU" sz="1575" b="1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1575" b="1"/>
              <a:t>Grupa 3: </a:t>
            </a:r>
            <a:r>
              <a:rPr lang="ro-RO" altLang="ru-RU" sz="1575" b="1">
                <a:solidFill>
                  <a:schemeClr val="tx2"/>
                </a:solidFill>
              </a:rPr>
              <a:t>comic; 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1575" b="1"/>
              <a:t>Grupa 4: </a:t>
            </a:r>
            <a:r>
              <a:rPr lang="ro-RO" altLang="ru-RU" sz="1575" b="1">
                <a:solidFill>
                  <a:schemeClr val="tx2"/>
                </a:solidFill>
              </a:rPr>
              <a:t>rugător;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1575" b="1"/>
              <a:t>Grupa 5: </a:t>
            </a:r>
            <a:r>
              <a:rPr lang="ro-RO" altLang="ru-RU" sz="1575" b="1">
                <a:solidFill>
                  <a:schemeClr val="tx2"/>
                </a:solidFill>
              </a:rPr>
              <a:t>cu accent local. </a:t>
            </a:r>
            <a:r>
              <a:rPr lang="ro-RO" altLang="ru-RU" sz="1575" i="1">
                <a:solidFill>
                  <a:schemeClr val="tx2"/>
                </a:solidFill>
              </a:rPr>
              <a:t>(dramatic, voios,</a:t>
            </a:r>
            <a:r>
              <a:rPr lang="ro-RO" altLang="ru-RU" sz="1575" i="1"/>
              <a:t> </a:t>
            </a:r>
            <a:r>
              <a:rPr lang="ro-RO" altLang="ru-RU" sz="1575" i="1">
                <a:solidFill>
                  <a:schemeClr val="tx2"/>
                </a:solidFill>
              </a:rPr>
              <a:t>afectat)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A387145-52A5-430C-A019-024BD4BF2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0281" y="195263"/>
            <a:ext cx="4806554" cy="756047"/>
          </a:xfrm>
        </p:spPr>
        <p:txBody>
          <a:bodyPr/>
          <a:lstStyle/>
          <a:p>
            <a:pPr eaLnBrk="1" hangingPunct="1"/>
            <a:r>
              <a:rPr lang="ro-RO" altLang="ru-RU" sz="3300" b="1">
                <a:latin typeface="Bookman Old Style" panose="02050604050505020204" pitchFamily="18" charset="0"/>
              </a:rPr>
              <a:t>LUCRUL </a:t>
            </a:r>
            <a:r>
              <a:rPr lang="en-US" altLang="ru-RU" sz="3300" b="1">
                <a:latin typeface="Bookman Old Style" panose="02050604050505020204" pitchFamily="18" charset="0"/>
              </a:rPr>
              <a:t> </a:t>
            </a:r>
            <a:r>
              <a:rPr lang="ro-RO" altLang="ru-RU" sz="3300" b="1">
                <a:latin typeface="Bookman Old Style" panose="02050604050505020204" pitchFamily="18" charset="0"/>
              </a:rPr>
              <a:t>ÎN </a:t>
            </a:r>
            <a:r>
              <a:rPr lang="en-US" altLang="ru-RU" sz="3300" b="1">
                <a:latin typeface="Bookman Old Style" panose="02050604050505020204" pitchFamily="18" charset="0"/>
              </a:rPr>
              <a:t> ECHIPE</a:t>
            </a:r>
            <a:endParaRPr lang="ru-RU" altLang="ru-RU" sz="3300" b="1">
              <a:latin typeface="Bookman Old Style" panose="02050604050505020204" pitchFamily="18" charset="0"/>
            </a:endParaRPr>
          </a:p>
        </p:txBody>
      </p:sp>
      <p:pic>
        <p:nvPicPr>
          <p:cNvPr id="49155" name="Picture 3" descr="image014">
            <a:extLst>
              <a:ext uri="{FF2B5EF4-FFF2-40B4-BE49-F238E27FC236}">
                <a16:creationId xmlns:a16="http://schemas.microsoft.com/office/drawing/2014/main" id="{453884EA-A1F8-43FC-A172-A21E067AD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45432"/>
            <a:ext cx="2511029" cy="2646760"/>
          </a:xfrm>
          <a:noFill/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3D3491BF-7824-4A1E-8FF6-45CC1C6F4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00150"/>
            <a:ext cx="3931444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500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60F127A8-9E28-43BA-A1FD-022FA30B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2" y="1059657"/>
            <a:ext cx="3888581" cy="3726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o-RO" altLang="ru-RU" sz="2100" b="1" u="sng"/>
              <a:t>Exerciţiu</a:t>
            </a:r>
            <a:r>
              <a:rPr lang="fr-CA" altLang="ru-RU" sz="2100" b="1" u="sng"/>
              <a:t>:</a:t>
            </a:r>
            <a:r>
              <a:rPr lang="fr-CA" altLang="ru-RU" sz="2100" u="sng"/>
              <a:t> </a:t>
            </a:r>
            <a:endParaRPr lang="ro-RO" altLang="ru-RU" sz="2100" u="sng"/>
          </a:p>
          <a:p>
            <a:pPr eaLnBrk="1" hangingPunct="1"/>
            <a:r>
              <a:rPr lang="ru-RU" altLang="ru-RU" sz="2400"/>
              <a:t>La sf</a:t>
            </a:r>
            <a:r>
              <a:rPr lang="ro-RO" altLang="ru-RU" sz="2400"/>
              <a:t>î</a:t>
            </a:r>
            <a:r>
              <a:rPr lang="ru-RU" altLang="ru-RU" sz="2400"/>
              <a:t>rşit, </a:t>
            </a:r>
            <a:r>
              <a:rPr lang="ro-RO" altLang="ru-RU" sz="2400"/>
              <a:t>vom </a:t>
            </a:r>
            <a:r>
              <a:rPr lang="ru-RU" altLang="ru-RU" sz="2400" u="sng"/>
              <a:t>discuta </a:t>
            </a:r>
            <a:r>
              <a:rPr lang="ru-RU" altLang="ru-RU" sz="2400" b="1"/>
              <a:t>implicaţiile tonurilor</a:t>
            </a:r>
            <a:r>
              <a:rPr lang="ru-RU" altLang="ru-RU" sz="2400"/>
              <a:t> folosite asupra conţinutului mesajului şi asupra modului în care a fost </a:t>
            </a:r>
            <a:r>
              <a:rPr lang="ru-RU" altLang="ru-RU" sz="2400" b="1" u="sng"/>
              <a:t>distorsionat. </a:t>
            </a:r>
            <a:endParaRPr lang="ro-RO" altLang="ru-RU" sz="2400" b="1" u="sng"/>
          </a:p>
          <a:p>
            <a:pPr eaLnBrk="1" hangingPunct="1"/>
            <a:r>
              <a:rPr lang="ro-RO" altLang="ru-RU" sz="2400"/>
              <a:t>Vom </a:t>
            </a:r>
            <a:r>
              <a:rPr lang="ro-RO" altLang="ru-RU" sz="2400" u="sng"/>
              <a:t>a</a:t>
            </a:r>
            <a:r>
              <a:rPr lang="ru-RU" altLang="ru-RU" sz="2400" u="sng"/>
              <a:t>naliz</a:t>
            </a:r>
            <a:r>
              <a:rPr lang="ro-RO" altLang="ru-RU" sz="2400" u="sng"/>
              <a:t>a</a:t>
            </a:r>
            <a:r>
              <a:rPr lang="ru-RU" altLang="ru-RU" sz="2400"/>
              <a:t> cum a fost </a:t>
            </a:r>
            <a:r>
              <a:rPr lang="ru-RU" altLang="ru-RU" sz="2400" b="1"/>
              <a:t>afectată eficienţa comunicării.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3600" dirty="0">
                <a:cs typeface="Arial" pitchFamily="34" charset="0"/>
              </a:rPr>
              <a:t>Tipuri 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1736" y="1000114"/>
            <a:ext cx="6072230" cy="995492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14678" y="2143122"/>
            <a:ext cx="5375005" cy="1122425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71802" y="3357568"/>
            <a:ext cx="5380760" cy="1091582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43240" y="1285866"/>
            <a:ext cx="521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3174" y="1142990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o-RO" altLang="ko-KR" sz="2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335756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678" y="1071552"/>
            <a:ext cx="4964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Discurs în baza unei imagini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868" y="2214560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Discurs în </a:t>
            </a:r>
            <a:r>
              <a:rPr lang="x-none" altLang="ko-KR" sz="28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baza experienței </a:t>
            </a:r>
            <a:r>
              <a:rPr lang="x-none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dirijate de lectură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7620" y="3643320"/>
            <a:ext cx="439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Discurs în baza lecturii independente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730" y="23161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5191"/>
            <a:ext cx="9144000" cy="576064"/>
          </a:xfrm>
        </p:spPr>
        <p:txBody>
          <a:bodyPr/>
          <a:lstStyle/>
          <a:p>
            <a:r>
              <a:rPr lang="ro-RO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Discurs în baza imaginii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1224" y="120359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ko-KR" sz="3000" kern="1200" dirty="0"/>
              <a:t>1</a:t>
            </a:r>
            <a:endParaRPr lang="ko-KR" altLang="en-US" sz="3000" kern="1200" dirty="0"/>
          </a:p>
        </p:txBody>
      </p:sp>
      <p:sp>
        <p:nvSpPr>
          <p:cNvPr id="7" name="Freeform 6"/>
          <p:cNvSpPr/>
          <p:nvPr/>
        </p:nvSpPr>
        <p:spPr>
          <a:xfrm rot="2160000">
            <a:off x="5020924" y="1965135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778" rIns="98127" bIns="82777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8" name="Freeform 7"/>
          <p:cNvSpPr/>
          <p:nvPr/>
        </p:nvSpPr>
        <p:spPr>
          <a:xfrm>
            <a:off x="5246340" y="2185214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ko-KR" sz="3000" kern="1200" dirty="0"/>
              <a:t>2</a:t>
            </a:r>
            <a:endParaRPr lang="ko-KR" altLang="en-US" sz="3000" kern="1200" dirty="0"/>
          </a:p>
        </p:txBody>
      </p:sp>
      <p:sp>
        <p:nvSpPr>
          <p:cNvPr id="9" name="Freeform 8"/>
          <p:cNvSpPr/>
          <p:nvPr/>
        </p:nvSpPr>
        <p:spPr>
          <a:xfrm rot="17280000">
            <a:off x="5369562" y="3259219"/>
            <a:ext cx="264268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7" tIns="82778" rIns="0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0" name="Freeform 9"/>
          <p:cNvSpPr/>
          <p:nvPr/>
        </p:nvSpPr>
        <p:spPr>
          <a:xfrm>
            <a:off x="4387556" y="353484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ko-KR" sz="3000" kern="1200" dirty="0"/>
              <a:t>3</a:t>
            </a:r>
            <a:endParaRPr lang="ko-KR" altLang="en-US" sz="3000" kern="1200" dirty="0"/>
          </a:p>
        </p:txBody>
      </p:sp>
      <p:sp>
        <p:nvSpPr>
          <p:cNvPr id="11" name="Freeform 10"/>
          <p:cNvSpPr/>
          <p:nvPr/>
        </p:nvSpPr>
        <p:spPr>
          <a:xfrm rot="2037406">
            <a:off x="3929091" y="3591142"/>
            <a:ext cx="264269" cy="334397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9" rIns="1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2" name="Freeform 11"/>
          <p:cNvSpPr/>
          <p:nvPr/>
        </p:nvSpPr>
        <p:spPr>
          <a:xfrm>
            <a:off x="2963339" y="2508028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x-none" altLang="ko-KR" sz="3000" kern="1200" dirty="0"/>
              <a:t>4</a:t>
            </a:r>
            <a:endParaRPr lang="ko-KR" altLang="en-US" sz="3000" kern="1200" dirty="0"/>
          </a:p>
        </p:txBody>
      </p:sp>
      <p:sp>
        <p:nvSpPr>
          <p:cNvPr id="15" name="Freeform 14"/>
          <p:cNvSpPr/>
          <p:nvPr/>
        </p:nvSpPr>
        <p:spPr>
          <a:xfrm rot="19440000">
            <a:off x="3815956" y="1973927"/>
            <a:ext cx="264268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7" name="Freeform 16"/>
          <p:cNvSpPr/>
          <p:nvPr/>
        </p:nvSpPr>
        <p:spPr>
          <a:xfrm>
            <a:off x="4061224" y="2444656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27" name="TextBox 26"/>
          <p:cNvSpPr txBox="1"/>
          <p:nvPr/>
        </p:nvSpPr>
        <p:spPr>
          <a:xfrm>
            <a:off x="5266192" y="1000114"/>
            <a:ext cx="3554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Expunerea în baza unei imagini (o serie de imagini) ce ilustrează textele literare (după o grilă, algoritm, chestionar).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6512" y="2786064"/>
            <a:ext cx="2498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000" dirty="0">
                <a:cs typeface="Arial" pitchFamily="34" charset="0"/>
              </a:rPr>
              <a:t>Expunerea după o imagine propusă de profesor (ghidată prin întrebări).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4414" y="3929072"/>
            <a:ext cx="295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Relatarea după desenul elevului (ca ilustrație la un text literar studiat).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2000246"/>
            <a:ext cx="25080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Expunerea după o imagine selectată individual sau după un colaj   poster, PPT etc.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Block Arc 14"/>
          <p:cNvSpPr/>
          <p:nvPr/>
        </p:nvSpPr>
        <p:spPr>
          <a:xfrm rot="16200000">
            <a:off x="4305129" y="2680445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00" y="303773"/>
            <a:ext cx="9144000" cy="770854"/>
          </a:xfrm>
        </p:spPr>
        <p:txBody>
          <a:bodyPr/>
          <a:lstStyle/>
          <a:p>
            <a:r>
              <a:rPr lang="ro-RO" altLang="ko-KR" dirty="0"/>
              <a:t>Exemplu de itemi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42844" y="1357304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142844" y="1857370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142844" y="30718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57224" y="1357304"/>
            <a:ext cx="3696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Compară textul și ilustrațiile ce îl însoțesc:</a:t>
            </a:r>
          </a:p>
          <a:p>
            <a:pPr marL="0" indent="0">
              <a:buNone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a)Remarcă segmentele de text reflectate în imagine; b) evidențiază detalii  din ilustra  ții care nu sunt indicate în text.</a:t>
            </a:r>
          </a:p>
          <a:p>
            <a:pPr marL="0" indent="0">
              <a:buNone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Prezintă într-un discurs coerent concluziile</a:t>
            </a:r>
          </a:p>
          <a:p>
            <a:pPr marL="0" indent="0">
              <a:buNone/>
            </a:pPr>
            <a:endParaRPr lang="ro-RO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Întrebări lansate oral (tehnica Bliț)</a:t>
            </a:r>
          </a:p>
          <a:p>
            <a:pPr marL="0" indent="0">
              <a:buNone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Întrebări scrise pe fișe, într-o anumită       ordine.</a:t>
            </a:r>
          </a:p>
          <a:p>
            <a:pPr marL="0" indent="0">
              <a:buNone/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Formularea de întrebări cu privire</a:t>
            </a: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la imagine și adresarea lor reciprocă.</a:t>
            </a:r>
          </a:p>
        </p:txBody>
      </p:sp>
      <p:sp>
        <p:nvSpPr>
          <p:cNvPr id="20" name="Oval 19"/>
          <p:cNvSpPr/>
          <p:nvPr/>
        </p:nvSpPr>
        <p:spPr>
          <a:xfrm>
            <a:off x="5215243" y="218056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48647" y="32021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86446" y="1785933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Desene ce vizează episoade diferite   sau același fragment. Prezentarea      propriei imagini (prin Turul galeriei).</a:t>
            </a:r>
          </a:p>
          <a:p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Prezentarea unui desen străin (două   voci: a vizitatorului și a autorului)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3221563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Prezentarea unei imagini potrivite   textului studiat sau a unei fotografii portret fără raportare la un text. </a:t>
            </a:r>
          </a:p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14282" y="192880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844" y="314325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3207" y="222714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x-none" altLang="ko-KR" sz="24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5243" y="325935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</a:t>
            </a:r>
            <a:r>
              <a:rPr lang="x-none" altLang="ko-KR" sz="24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302" y="669561"/>
            <a:ext cx="8796186" cy="576064"/>
          </a:xfrm>
        </p:spPr>
        <p:txBody>
          <a:bodyPr/>
          <a:lstStyle/>
          <a:p>
            <a:r>
              <a:rPr lang="ro-RO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Strategii de desfășărare a evaluării (în baza imaginii)</a:t>
            </a:r>
          </a:p>
          <a:p>
            <a:r>
              <a:rPr lang="ro-RO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Produse evaluabile (discurs, Prezentare cu suport vizual, PPT)</a:t>
            </a:r>
            <a:br>
              <a:rPr lang="ro-RO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229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164238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786182" y="2643188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86315" y="1285866"/>
            <a:ext cx="3743844" cy="1207952"/>
            <a:chOff x="763575" y="3362835"/>
            <a:chExt cx="2099722" cy="1207952"/>
          </a:xfrm>
        </p:grpSpPr>
        <p:sp>
          <p:nvSpPr>
            <p:cNvPr id="54" name="TextBox 53"/>
            <p:cNvSpPr txBox="1"/>
            <p:nvPr/>
          </p:nvSpPr>
          <p:spPr>
            <a:xfrm>
              <a:off x="763575" y="3862901"/>
              <a:ext cx="20596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Î</a:t>
              </a:r>
              <a:r>
                <a:rPr lang="x-none" alt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 </a:t>
              </a:r>
              <a:r>
                <a:rPr lang="x-none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baza imaginii oferite </a:t>
              </a:r>
              <a:r>
                <a:rPr lang="x-none" altLang="ko-KR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profesor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Evaluare ad-hoc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43439" y="2714626"/>
            <a:ext cx="3743844" cy="1473939"/>
            <a:chOff x="692733" y="3899205"/>
            <a:chExt cx="2099722" cy="1473939"/>
          </a:xfrm>
        </p:grpSpPr>
        <p:sp>
          <p:nvSpPr>
            <p:cNvPr id="57" name="TextBox 56"/>
            <p:cNvSpPr txBox="1"/>
            <p:nvPr/>
          </p:nvSpPr>
          <p:spPr>
            <a:xfrm>
              <a:off x="692733" y="4542147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În baza imaginii alese </a:t>
              </a:r>
              <a:r>
                <a:rPr lang="x-none" altLang="ko-KR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 elev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2798" y="389920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Evaluarea pregătită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30834" y="146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271462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288659F5-908B-45E7-88CF-A35C19D8C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466" y="141685"/>
            <a:ext cx="5292328" cy="539353"/>
          </a:xfrm>
        </p:spPr>
        <p:txBody>
          <a:bodyPr/>
          <a:lstStyle/>
          <a:p>
            <a:pPr algn="ctr" eaLnBrk="1" hangingPunct="1">
              <a:defRPr/>
            </a:pPr>
            <a:r>
              <a:rPr lang="ro-RO" sz="33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Comunicarea include:</a:t>
            </a:r>
            <a:endParaRPr lang="ru-RU" sz="3300" b="1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493122C-ECCC-4499-9595-81973196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5785" y="1329928"/>
            <a:ext cx="3942159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o-RO" altLang="ru-RU" sz="2700">
                <a:latin typeface="Bookman Old Style" panose="02050604050505020204" pitchFamily="18" charset="0"/>
              </a:rPr>
              <a:t> </a:t>
            </a:r>
            <a:r>
              <a:rPr lang="ro-RO" altLang="ru-RU" sz="2700" b="1">
                <a:latin typeface="Bookman Old Style" panose="02050604050505020204" pitchFamily="18" charset="0"/>
              </a:rPr>
              <a:t>Arta de </a:t>
            </a:r>
            <a:r>
              <a:rPr lang="ro-RO" altLang="ru-RU" sz="2700" b="1">
                <a:solidFill>
                  <a:srgbClr val="6600CC"/>
                </a:solidFill>
                <a:latin typeface="Bookman Old Style" panose="02050604050505020204" pitchFamily="18" charset="0"/>
              </a:rPr>
              <a:t>a vorbi;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ru-RU" altLang="ru-RU" sz="1500" b="1">
              <a:solidFill>
                <a:srgbClr val="6600CC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o-RO" altLang="ru-RU" sz="2700" b="1">
                <a:latin typeface="Bookman Old Style" panose="02050604050505020204" pitchFamily="18" charset="0"/>
              </a:rPr>
              <a:t> Arta de </a:t>
            </a:r>
            <a:r>
              <a:rPr lang="ro-RO" altLang="ru-RU" sz="2700" b="1">
                <a:solidFill>
                  <a:srgbClr val="6600CC"/>
                </a:solidFill>
                <a:latin typeface="Bookman Old Style" panose="02050604050505020204" pitchFamily="18" charset="0"/>
              </a:rPr>
              <a:t>a scrie;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ru-RU" altLang="ru-RU" sz="1500" b="1">
              <a:solidFill>
                <a:srgbClr val="6600CC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o-RO" altLang="ru-RU" sz="2700" b="1">
                <a:latin typeface="Bookman Old Style" panose="02050604050505020204" pitchFamily="18" charset="0"/>
              </a:rPr>
              <a:t> Arta de </a:t>
            </a:r>
            <a:r>
              <a:rPr lang="ro-RO" altLang="ru-RU" sz="2700" b="1">
                <a:solidFill>
                  <a:srgbClr val="6600CC"/>
                </a:solidFill>
                <a:latin typeface="Bookman Old Style" panose="02050604050505020204" pitchFamily="18" charset="0"/>
              </a:rPr>
              <a:t>a tăcea;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ru-RU" altLang="ru-RU" sz="1500" b="1">
              <a:solidFill>
                <a:srgbClr val="6600CC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o-RO" altLang="ru-RU" sz="2700" b="1">
                <a:latin typeface="Bookman Old Style" panose="02050604050505020204" pitchFamily="18" charset="0"/>
              </a:rPr>
              <a:t> Arta de </a:t>
            </a:r>
            <a:r>
              <a:rPr lang="ro-RO" altLang="ru-RU" sz="2700" b="1">
                <a:solidFill>
                  <a:srgbClr val="6600CC"/>
                </a:solidFill>
                <a:latin typeface="Bookman Old Style" panose="02050604050505020204" pitchFamily="18" charset="0"/>
              </a:rPr>
              <a:t>a asculta;</a:t>
            </a:r>
            <a:r>
              <a:rPr lang="ro-RO" altLang="ru-RU" sz="2700" b="1"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ro-RO" altLang="ru-RU" sz="1500" b="1"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o-RO" altLang="ru-RU" sz="2700" b="1">
                <a:latin typeface="Bookman Old Style" panose="02050604050505020204" pitchFamily="18" charset="0"/>
              </a:rPr>
              <a:t> Arta de </a:t>
            </a:r>
            <a:r>
              <a:rPr lang="ro-RO" altLang="ru-RU" sz="2700" b="1">
                <a:solidFill>
                  <a:srgbClr val="6600CC"/>
                </a:solidFill>
                <a:latin typeface="Bookman Old Style" panose="02050604050505020204" pitchFamily="18" charset="0"/>
              </a:rPr>
              <a:t>a acţiona.</a:t>
            </a:r>
            <a:endParaRPr lang="ru-RU" altLang="ru-RU" sz="2700" b="1">
              <a:solidFill>
                <a:srgbClr val="6600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316" name="Picture 4" descr="MCj04378030000[1]">
            <a:extLst>
              <a:ext uri="{FF2B5EF4-FFF2-40B4-BE49-F238E27FC236}">
                <a16:creationId xmlns:a16="http://schemas.microsoft.com/office/drawing/2014/main" id="{3079618E-E489-4524-826D-E15D3E3B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7" y="2301478"/>
            <a:ext cx="1296590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Cj04159760000[1]">
            <a:extLst>
              <a:ext uri="{FF2B5EF4-FFF2-40B4-BE49-F238E27FC236}">
                <a16:creationId xmlns:a16="http://schemas.microsoft.com/office/drawing/2014/main" id="{9571FAB4-7EB2-457F-B691-5E083DDC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627460"/>
            <a:ext cx="1350169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MCj04244440000[1]">
            <a:extLst>
              <a:ext uri="{FF2B5EF4-FFF2-40B4-BE49-F238E27FC236}">
                <a16:creationId xmlns:a16="http://schemas.microsoft.com/office/drawing/2014/main" id="{A015903B-3F1E-4526-9D3A-CCFFCA8E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2950369"/>
            <a:ext cx="1241822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MCj04357310000[1]">
            <a:extLst>
              <a:ext uri="{FF2B5EF4-FFF2-40B4-BE49-F238E27FC236}">
                <a16:creationId xmlns:a16="http://schemas.microsoft.com/office/drawing/2014/main" id="{B486DC93-B1EF-473C-B3D1-C101B477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653779"/>
            <a:ext cx="1214438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MCj04244660000[1]">
            <a:extLst>
              <a:ext uri="{FF2B5EF4-FFF2-40B4-BE49-F238E27FC236}">
                <a16:creationId xmlns:a16="http://schemas.microsoft.com/office/drawing/2014/main" id="{869EDF61-6D1F-40F3-BAC9-08CF8D14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2" y="3706416"/>
            <a:ext cx="1431131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619672" y="285734"/>
            <a:ext cx="7524328" cy="9240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Discurs în baza experienței dirijate de lectură</a:t>
            </a:r>
            <a:endParaRPr lang="en-US" sz="28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28926" y="1214428"/>
            <a:ext cx="5459498" cy="108183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8926" y="2500312"/>
            <a:ext cx="5500726" cy="862876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71802" y="3571882"/>
            <a:ext cx="5357850" cy="1143008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880" y="1377848"/>
            <a:ext cx="479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Arial Black" pitchFamily="34" charset="0"/>
                <a:cs typeface="Times New Roman" panose="02020603050405020304" pitchFamily="18" charset="0"/>
              </a:rPr>
              <a:t>Expunerea parțială/selectivă a textului    studiat </a:t>
            </a:r>
            <a:r>
              <a:rPr lang="ro-RO" altLang="ko-KR" sz="1600" b="1" dirty="0">
                <a:latin typeface="Arial Black" pitchFamily="34" charset="0"/>
                <a:cs typeface="Arial" pitchFamily="34" charset="0"/>
              </a:rPr>
              <a:t>(un episod ales sau indicat), având ca reper planul de idei al textului).</a:t>
            </a:r>
            <a:endParaRPr lang="ko-KR" altLang="en-US" sz="1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7554" y="2571750"/>
            <a:ext cx="460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b="1" dirty="0">
                <a:cs typeface="Arial" pitchFamily="34" charset="0"/>
              </a:rPr>
              <a:t>Expunerea detaliată a unei linie de subiect, a unui moment al subiectului.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7554" y="3857634"/>
            <a:ext cx="446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2000" b="1" dirty="0">
                <a:cs typeface="Arial" pitchFamily="34" charset="0"/>
              </a:rPr>
              <a:t>Relatarea detaliată a acțiunilor unui personaj.</a:t>
            </a:r>
            <a:endParaRPr lang="ko-KR" alt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0"/>
            <a:ext cx="2016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23529" y="357173"/>
            <a:ext cx="8391875" cy="5091182"/>
            <a:chOff x="3578370" y="869136"/>
            <a:chExt cx="3102919" cy="5377541"/>
          </a:xfrm>
        </p:grpSpPr>
        <p:sp>
          <p:nvSpPr>
            <p:cNvPr id="22" name="TextBox 21"/>
            <p:cNvSpPr txBox="1"/>
            <p:nvPr/>
          </p:nvSpPr>
          <p:spPr>
            <a:xfrm>
              <a:off x="3578370" y="1467887"/>
              <a:ext cx="3102919" cy="477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Expunerea textului literar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studiat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Varianta I. 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Se ascultă expunerea unui singur elev și se evaluează în baza grilei  cunoscute, iar ceilalți elevi vor fi evaluați similar la studierea altor texte.</a:t>
              </a:r>
            </a:p>
            <a:p>
              <a:endParaRPr lang="ro-RO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Varianta II. 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„Expunerea în lanț” (dacă textul are mai multe episoade sau linii de subiect).</a:t>
              </a:r>
            </a:p>
            <a:p>
              <a:endParaRPr lang="ro-RO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Varianta III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Fiecare elev va expune o secvență indicată de profesor (textul va  fi împărțit pe fragmente sau se va indica pe fișe episodul).</a:t>
              </a:r>
            </a:p>
            <a:p>
              <a:endParaRPr lang="ro-RO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endParaRPr lang="ro-RO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2.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Expunerea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comentată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textului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literar</a:t>
              </a:r>
              <a:r>
                <a:rPr lang="ro-RO" sz="2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o-RO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studiat</a:t>
              </a:r>
            </a:p>
            <a:p>
              <a:endParaRPr lang="ro-RO" sz="24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endParaRPr lang="ro-RO" sz="1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45343" y="869136"/>
              <a:ext cx="2252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32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Evaluare sumativă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72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43A1AE9-8B16-4533-ADDC-AA92C4DAC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08360"/>
            <a:ext cx="5551885" cy="689372"/>
          </a:xfrm>
        </p:spPr>
        <p:txBody>
          <a:bodyPr/>
          <a:lstStyle/>
          <a:p>
            <a:pPr eaLnBrk="1" hangingPunct="1"/>
            <a:r>
              <a:rPr lang="ro-RO" altLang="ru-RU" sz="3300" b="1">
                <a:latin typeface="Bookman Old Style" panose="02050604050505020204" pitchFamily="18" charset="0"/>
              </a:rPr>
              <a:t>Decalogul  comunicării:</a:t>
            </a:r>
            <a:endParaRPr lang="ru-RU" altLang="ru-RU" sz="3300" b="1">
              <a:latin typeface="Bookman Old Style" panose="02050604050505020204" pitchFamily="18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8A994FA-3114-4907-8764-D839F4259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8" y="1329929"/>
            <a:ext cx="6048375" cy="3563540"/>
          </a:xfrm>
          <a:solidFill>
            <a:schemeClr val="accent2"/>
          </a:solidFill>
        </p:spPr>
        <p:txBody>
          <a:bodyPr anchor="ctr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1.</a:t>
            </a:r>
            <a:r>
              <a:rPr lang="ro-RO" altLang="ru-RU" sz="1650"/>
              <a:t>  </a:t>
            </a:r>
            <a:r>
              <a:rPr lang="ro-RO" altLang="ru-RU" sz="1650" b="1"/>
              <a:t>Nu poţi să nu comunici.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ro-RO" altLang="ru-RU" sz="1650"/>
              <a:t>A comunica presupune</a:t>
            </a:r>
            <a:r>
              <a:rPr lang="ro-RO" altLang="ru-RU" sz="1650" b="1"/>
              <a:t>  cunoaştere de sine şi stimă de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                                                                                             sine.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3.  </a:t>
            </a:r>
            <a:r>
              <a:rPr lang="ro-RO" altLang="ru-RU" sz="1650"/>
              <a:t>A comunica presupune</a:t>
            </a:r>
            <a:r>
              <a:rPr lang="ro-RO" altLang="ru-RU" sz="1650" b="1"/>
              <a:t>  cunoaşterea nevoilor celuilalt.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4.  </a:t>
            </a:r>
            <a:r>
              <a:rPr lang="ro-RO" altLang="ru-RU" sz="1650"/>
              <a:t>A comunica presupune</a:t>
            </a:r>
            <a:r>
              <a:rPr lang="ro-RO" altLang="ru-RU" sz="1650" b="1"/>
              <a:t>  a şti să asculţi.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5.  </a:t>
            </a:r>
            <a:r>
              <a:rPr lang="ro-RO" altLang="ru-RU" sz="1650"/>
              <a:t>A comunica presupune</a:t>
            </a:r>
            <a:r>
              <a:rPr lang="ro-RO" altLang="ru-RU" sz="1650" b="1"/>
              <a:t>  a înţelege mesaje.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6.  </a:t>
            </a:r>
            <a:r>
              <a:rPr lang="ro-RO" altLang="ru-RU" sz="1650"/>
              <a:t>A comunica presupune </a:t>
            </a:r>
            <a:r>
              <a:rPr lang="ro-RO" altLang="ru-RU" sz="1650" b="1"/>
              <a:t> a da feed-back-uri.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7"/>
            </a:pPr>
            <a:r>
              <a:rPr lang="ro-RO" altLang="ru-RU" sz="1650"/>
              <a:t>A comunica presupune</a:t>
            </a:r>
            <a:r>
              <a:rPr lang="ro-RO" altLang="ru-RU" sz="1650" b="1"/>
              <a:t>  a înţelege procesualitatea unei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                                                                                          relaţii.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8.  </a:t>
            </a:r>
            <a:r>
              <a:rPr lang="ro-RO" altLang="ru-RU" sz="1650"/>
              <a:t>A comunica presupune</a:t>
            </a:r>
            <a:r>
              <a:rPr lang="ro-RO" altLang="ru-RU" sz="1650" b="1"/>
              <a:t>  a şti să îţi exprimi sentimentele.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9.  </a:t>
            </a:r>
            <a:r>
              <a:rPr lang="ro-RO" altLang="ru-RU" sz="1650"/>
              <a:t>A comunica presupune</a:t>
            </a:r>
            <a:r>
              <a:rPr lang="ro-RO" altLang="ru-RU" sz="1650" b="1"/>
              <a:t>  a accepta conflictele.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o-RO" altLang="ru-RU" sz="1650" b="1"/>
              <a:t>10.  </a:t>
            </a:r>
            <a:r>
              <a:rPr lang="ro-RO" altLang="ru-RU" sz="1650"/>
              <a:t>A comunica presupune</a:t>
            </a:r>
            <a:r>
              <a:rPr lang="ro-RO" altLang="ru-RU" sz="1650" b="1"/>
              <a:t>  asumarea rezolvării conflictelor.</a:t>
            </a:r>
            <a:endParaRPr lang="ru-RU" altLang="ru-RU" sz="165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EAC1660-E2AE-4175-B698-457A56570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8" y="1221582"/>
            <a:ext cx="5076825" cy="3240881"/>
          </a:xfrm>
          <a:solidFill>
            <a:schemeClr val="bg1"/>
          </a:solidFill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o-RO" altLang="ru-RU" sz="4500" b="1" u="sng">
                <a:solidFill>
                  <a:schemeClr val="tx2"/>
                </a:solidFill>
                <a:latin typeface="Bookman Old Style" panose="02050604050505020204" pitchFamily="18" charset="0"/>
              </a:rPr>
              <a:t>Co – Co – Co !</a:t>
            </a:r>
            <a:endParaRPr lang="ro-RO" altLang="ru-RU" sz="4050" b="1" u="sng">
              <a:latin typeface="Bookman Old Style" panose="02050604050505020204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4500" b="1">
                <a:solidFill>
                  <a:schemeClr val="tx2"/>
                </a:solidFill>
                <a:latin typeface="Bookman Old Style" panose="02050604050505020204" pitchFamily="18" charset="0"/>
              </a:rPr>
              <a:t>Co</a:t>
            </a:r>
            <a:r>
              <a:rPr lang="ro-RO" altLang="ru-RU" sz="4500">
                <a:latin typeface="Bookman Old Style" panose="02050604050505020204" pitchFamily="18" charset="0"/>
              </a:rPr>
              <a:t>municare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4500" b="1">
                <a:solidFill>
                  <a:schemeClr val="tx2"/>
                </a:solidFill>
                <a:latin typeface="Bookman Old Style" panose="02050604050505020204" pitchFamily="18" charset="0"/>
              </a:rPr>
              <a:t>Co</a:t>
            </a:r>
            <a:r>
              <a:rPr lang="ro-RO" altLang="ru-RU" sz="4500">
                <a:latin typeface="Bookman Old Style" panose="02050604050505020204" pitchFamily="18" charset="0"/>
              </a:rPr>
              <a:t>laborare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ro-RO" altLang="ru-RU" sz="4500" b="1">
                <a:solidFill>
                  <a:schemeClr val="tx2"/>
                </a:solidFill>
                <a:latin typeface="Bookman Old Style" panose="02050604050505020204" pitchFamily="18" charset="0"/>
              </a:rPr>
              <a:t>Co</a:t>
            </a:r>
            <a:r>
              <a:rPr lang="ro-RO" altLang="ru-RU" sz="4500">
                <a:latin typeface="Bookman Old Style" panose="02050604050505020204" pitchFamily="18" charset="0"/>
              </a:rPr>
              <a:t>ordonare</a:t>
            </a:r>
            <a:endParaRPr lang="ru-RU" altLang="ru-RU" sz="4500">
              <a:latin typeface="Bookman Old Style" panose="02050604050505020204" pitchFamily="18" charset="0"/>
            </a:endParaRPr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F685B995-4B92-4701-8DC9-18CA92DEA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60" y="195263"/>
            <a:ext cx="6101953" cy="4869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o-RO" sz="315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Arhitectura  celor  “3 CO”</a:t>
            </a:r>
            <a:endParaRPr lang="ru-RU" sz="3150" b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4C5040F9-DE96-4D20-B8DA-BD368638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3136106"/>
            <a:ext cx="21097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                                                    Modelul clasic al comunicării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o-RO" dirty="0"/>
              <a:t>               </a:t>
            </a:r>
          </a:p>
          <a:p>
            <a:pPr marL="0" indent="0" algn="ctr">
              <a:buNone/>
            </a:pPr>
            <a:endParaRPr lang="ro-RO" dirty="0"/>
          </a:p>
          <a:p>
            <a:pPr algn="ctr">
              <a:buNone/>
            </a:pPr>
            <a:r>
              <a:rPr lang="ro-RO" sz="2700" b="1" dirty="0"/>
              <a:t>                                                                                       Context</a:t>
            </a:r>
          </a:p>
          <a:p>
            <a:pPr algn="ctr">
              <a:buNone/>
            </a:pPr>
            <a:endParaRPr lang="ro-RO" sz="2700" b="1" dirty="0"/>
          </a:p>
          <a:p>
            <a:pPr algn="ctr">
              <a:buNone/>
            </a:pPr>
            <a:r>
              <a:rPr lang="ro-RO" sz="2700" b="1" i="1" dirty="0"/>
              <a:t>                                                                                              Emițător    </a:t>
            </a:r>
            <a:r>
              <a:rPr lang="fr-FR" sz="2700" b="1" i="1" dirty="0"/>
              <a:t>–</a:t>
            </a:r>
            <a:r>
              <a:rPr lang="ro-RO" sz="2700" b="1" i="1" dirty="0"/>
              <a:t>      Mesaj </a:t>
            </a:r>
            <a:r>
              <a:rPr lang="fr-FR" sz="2700" b="1" i="1" dirty="0"/>
              <a:t> </a:t>
            </a:r>
            <a:r>
              <a:rPr lang="ro-RO" sz="2700" b="1" i="1" dirty="0"/>
              <a:t>       </a:t>
            </a:r>
            <a:r>
              <a:rPr lang="fr-FR" sz="2700" b="1" i="1" dirty="0"/>
              <a:t>– </a:t>
            </a:r>
            <a:r>
              <a:rPr lang="ro-RO" sz="2700" b="1" i="1" dirty="0"/>
              <a:t>  Receptor</a:t>
            </a:r>
          </a:p>
          <a:p>
            <a:pPr algn="ctr">
              <a:buNone/>
            </a:pPr>
            <a:endParaRPr lang="ro-RO" sz="2700" b="1" i="1" dirty="0"/>
          </a:p>
          <a:p>
            <a:pPr algn="ctr">
              <a:buNone/>
            </a:pPr>
            <a:r>
              <a:rPr lang="ro-RO" sz="2700" b="1" dirty="0"/>
              <a:t>                                                                                                          Cod  (codificare/decodificare)      </a:t>
            </a:r>
          </a:p>
          <a:p>
            <a:pPr algn="ctr">
              <a:buNone/>
            </a:pPr>
            <a:r>
              <a:rPr lang="ro-RO" sz="2700" b="1" dirty="0"/>
              <a:t>                                                                                                 Canal</a:t>
            </a:r>
            <a:endParaRPr lang="ru-RU" sz="27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99693"/>
              </p:ext>
            </p:extLst>
          </p:nvPr>
        </p:nvGraphicFramePr>
        <p:xfrm>
          <a:off x="213756" y="267875"/>
          <a:ext cx="8787400" cy="473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1AE4F2-A9DD-4018-8C59-2166CF5AA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533FD2-AADC-4EE8-80F3-227BAA244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A954D01-0215-4887-9BBC-F5B17124401A}"/>
              </a:ext>
            </a:extLst>
          </p:cNvPr>
          <p:cNvPicPr/>
          <p:nvPr/>
        </p:nvPicPr>
        <p:blipFill>
          <a:blip r:embed="rId2"/>
          <a:srcRect l="22714" t="31198" r="21637" b="10938"/>
          <a:stretch>
            <a:fillRect/>
          </a:stretch>
        </p:blipFill>
        <p:spPr bwMode="auto">
          <a:xfrm>
            <a:off x="251520" y="195486"/>
            <a:ext cx="8424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52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FFF7169-A3CE-483F-9CA6-14A26B804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Receptare – producere – interacțiune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639397-ECC6-46F5-8F79-1A7D6DB06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E97EC4D-DE0F-477B-A841-033E9E02C995}"/>
              </a:ext>
            </a:extLst>
          </p:cNvPr>
          <p:cNvPicPr/>
          <p:nvPr/>
        </p:nvPicPr>
        <p:blipFill>
          <a:blip r:embed="rId2"/>
          <a:srcRect l="63099" t="32578" r="16047" b="32550"/>
          <a:stretch>
            <a:fillRect/>
          </a:stretch>
        </p:blipFill>
        <p:spPr bwMode="auto">
          <a:xfrm>
            <a:off x="1331640" y="699541"/>
            <a:ext cx="5760640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27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7DC4F48-1556-4DBC-AAA0-A6EFCF1D4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1008112"/>
          </a:xfrm>
        </p:spPr>
        <p:txBody>
          <a:bodyPr/>
          <a:lstStyle/>
          <a:p>
            <a:r>
              <a:rPr lang="ro-RO" b="1" dirty="0"/>
              <a:t>D</a:t>
            </a:r>
            <a:r>
              <a:rPr lang="fr-FR" b="1" dirty="0" err="1"/>
              <a:t>eprinderi</a:t>
            </a:r>
            <a:r>
              <a:rPr lang="fr-FR" b="1" dirty="0"/>
              <a:t> de </a:t>
            </a:r>
            <a:r>
              <a:rPr lang="fr-FR" b="1" dirty="0" err="1"/>
              <a:t>receptare</a:t>
            </a:r>
            <a:r>
              <a:rPr lang="ro-RO" b="1" dirty="0"/>
              <a:t> a mesajului oral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67C387-24FD-4370-B36A-B26D4BCF968C}"/>
              </a:ext>
            </a:extLst>
          </p:cNvPr>
          <p:cNvSpPr/>
          <p:nvPr/>
        </p:nvSpPr>
        <p:spPr>
          <a:xfrm>
            <a:off x="611560" y="120359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ezvoltarea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atenției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ascultării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Acodarea atenției 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elementelor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nonverbale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mimică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gesturi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postură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proxemică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paraverbale (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intonație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vorbirii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fluență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pauzele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vorbire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etc.)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conștientizarea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faptului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purtătoare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intenționalitate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comunicativă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Comprehensiunea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înțelegerea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mesajului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explicit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deducţii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ideilor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informaţiilor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critică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conţinutului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elementelor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textuale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6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CE6A66F-F502-4795-86B3-F82DA1661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eprinderi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producere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texte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orale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5D39B2-02A8-42D8-8278-7CDF7BD1BAE0}"/>
              </a:ext>
            </a:extLst>
          </p:cNvPr>
          <p:cNvSpPr/>
          <p:nvPr/>
        </p:nvSpPr>
        <p:spPr>
          <a:xfrm>
            <a:off x="827584" y="1275606"/>
            <a:ext cx="6030416" cy="170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va accentua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dicția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importanța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publicului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intenția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efectele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actului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receptorului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151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1013</Words>
  <Application>Microsoft Office PowerPoint</Application>
  <PresentationFormat>Экран (16:9)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맑은 고딕</vt:lpstr>
      <vt:lpstr>Arial</vt:lpstr>
      <vt:lpstr>Arial Black</vt:lpstr>
      <vt:lpstr>Arial Unicode MS</vt:lpstr>
      <vt:lpstr>Bookman Old Style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Comunicarea include:</vt:lpstr>
      <vt:lpstr>Презентация PowerPoint</vt:lpstr>
      <vt:lpstr>                                                    Modelul clasic al comunicării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Moduri  de comunicare</vt:lpstr>
      <vt:lpstr>LUCRUL ÎN ECHIPE</vt:lpstr>
      <vt:lpstr>LUCRUL  ÎN  ECHIPE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Decalogul  comunicării: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ASUS_X555</cp:lastModifiedBy>
  <cp:revision>118</cp:revision>
  <dcterms:created xsi:type="dcterms:W3CDTF">2016-12-05T23:26:54Z</dcterms:created>
  <dcterms:modified xsi:type="dcterms:W3CDTF">2022-02-28T15:20:35Z</dcterms:modified>
</cp:coreProperties>
</file>