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88" r:id="rId7"/>
    <p:sldId id="261" r:id="rId8"/>
    <p:sldId id="262" r:id="rId9"/>
    <p:sldId id="263" r:id="rId10"/>
    <p:sldId id="265" r:id="rId11"/>
    <p:sldId id="266" r:id="rId12"/>
    <p:sldId id="302" r:id="rId13"/>
    <p:sldId id="297" r:id="rId14"/>
    <p:sldId id="267" r:id="rId15"/>
    <p:sldId id="289" r:id="rId16"/>
    <p:sldId id="268" r:id="rId17"/>
    <p:sldId id="269" r:id="rId18"/>
    <p:sldId id="270" r:id="rId19"/>
    <p:sldId id="290" r:id="rId20"/>
    <p:sldId id="291" r:id="rId21"/>
    <p:sldId id="271" r:id="rId22"/>
    <p:sldId id="272" r:id="rId23"/>
    <p:sldId id="273" r:id="rId24"/>
    <p:sldId id="274" r:id="rId25"/>
    <p:sldId id="276" r:id="rId26"/>
    <p:sldId id="278" r:id="rId27"/>
    <p:sldId id="275" r:id="rId28"/>
    <p:sldId id="279" r:id="rId29"/>
    <p:sldId id="280" r:id="rId30"/>
    <p:sldId id="281" r:id="rId31"/>
    <p:sldId id="282" r:id="rId32"/>
    <p:sldId id="292" r:id="rId33"/>
    <p:sldId id="293" r:id="rId34"/>
    <p:sldId id="283" r:id="rId35"/>
    <p:sldId id="284" r:id="rId36"/>
    <p:sldId id="286" r:id="rId37"/>
    <p:sldId id="285" r:id="rId38"/>
    <p:sldId id="303" r:id="rId39"/>
    <p:sldId id="304" r:id="rId40"/>
    <p:sldId id="301" r:id="rId41"/>
    <p:sldId id="294" r:id="rId42"/>
    <p:sldId id="295" r:id="rId43"/>
    <p:sldId id="296" r:id="rId44"/>
    <p:sldId id="28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8604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9E6D9-5AD5-47A0-A097-5F1D27DEA2D2}" type="datetimeFigureOut">
              <a:rPr lang="ro-RO" smtClean="0"/>
              <a:t>18.10.2023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234423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9E6D9-5AD5-47A0-A097-5F1D27DEA2D2}" type="datetimeFigureOut">
              <a:rPr lang="ro-RO" smtClean="0"/>
              <a:t>18.10.2023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177385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9E6D9-5AD5-47A0-A097-5F1D27DEA2D2}" type="datetimeFigureOut">
              <a:rPr lang="ro-RO" smtClean="0"/>
              <a:t>18.10.2023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20302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9E6D9-5AD5-47A0-A097-5F1D27DEA2D2}" type="datetimeFigureOut">
              <a:rPr lang="ro-RO" smtClean="0"/>
              <a:t>18.10.2023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365068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39E6D9-5AD5-47A0-A097-5F1D27DEA2D2}" type="datetimeFigureOut">
              <a:rPr lang="ro-RO" smtClean="0"/>
              <a:t>18.10.2023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193468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9E6D9-5AD5-47A0-A097-5F1D27DEA2D2}" type="datetimeFigureOut">
              <a:rPr lang="ro-RO" smtClean="0"/>
              <a:t>18.10.2023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28623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9E6D9-5AD5-47A0-A097-5F1D27DEA2D2}" type="datetimeFigureOut">
              <a:rPr lang="ro-RO" smtClean="0"/>
              <a:t>18.10.2023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237785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39E6D9-5AD5-47A0-A097-5F1D27DEA2D2}" type="datetimeFigureOut">
              <a:rPr lang="ro-RO" smtClean="0"/>
              <a:t>18.10.2023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396765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9E6D9-5AD5-47A0-A097-5F1D27DEA2D2}" type="datetimeFigureOut">
              <a:rPr lang="ro-RO" smtClean="0"/>
              <a:t>18.10.2023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5894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9E6D9-5AD5-47A0-A097-5F1D27DEA2D2}" type="datetimeFigureOut">
              <a:rPr lang="ro-RO" smtClean="0"/>
              <a:t>18.10.2023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193912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39E6D9-5AD5-47A0-A097-5F1D27DEA2D2}" type="datetimeFigureOut">
              <a:rPr lang="ro-RO" smtClean="0"/>
              <a:t>18.10.2023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1220EA5-1B8E-43EE-BD2D-5F6B6E931F64}" type="slidenum">
              <a:rPr lang="ro-RO" smtClean="0"/>
              <a:t>‹#›</a:t>
            </a:fld>
            <a:endParaRPr lang="ro-RO"/>
          </a:p>
        </p:txBody>
      </p:sp>
    </p:spTree>
    <p:extLst>
      <p:ext uri="{BB962C8B-B14F-4D97-AF65-F5344CB8AC3E}">
        <p14:creationId xmlns:p14="http://schemas.microsoft.com/office/powerpoint/2010/main" val="75108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chemeClr val="accent1">
                <a:lumMod val="5000"/>
                <a:lumOff val="95000"/>
              </a:schemeClr>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9E6D9-5AD5-47A0-A097-5F1D27DEA2D2}" type="datetimeFigureOut">
              <a:rPr lang="ro-RO" smtClean="0"/>
              <a:t>18.10.2023</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20EA5-1B8E-43EE-BD2D-5F6B6E931F64}" type="slidenum">
              <a:rPr lang="ro-RO" smtClean="0"/>
              <a:t>‹#›</a:t>
            </a:fld>
            <a:endParaRPr lang="ro-RO"/>
          </a:p>
        </p:txBody>
      </p:sp>
    </p:spTree>
    <p:extLst>
      <p:ext uri="{BB962C8B-B14F-4D97-AF65-F5344CB8AC3E}">
        <p14:creationId xmlns:p14="http://schemas.microsoft.com/office/powerpoint/2010/main" val="5154553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americahouse.md/moldovan-textbooks-read-aloud-virtual-libr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latin typeface="Cambria" panose="02040503050406030204" pitchFamily="18" charset="0"/>
                <a:ea typeface="Cambria" panose="02040503050406030204" pitchFamily="18" charset="0"/>
              </a:rPr>
              <a:t>Developing</a:t>
            </a:r>
            <a:r>
              <a:rPr lang="ro-RO" sz="4400" b="1" dirty="0" smtClean="0">
                <a:latin typeface="Cambria" panose="02040503050406030204" pitchFamily="18" charset="0"/>
                <a:ea typeface="Cambria" panose="02040503050406030204" pitchFamily="18" charset="0"/>
              </a:rPr>
              <a:t> Listening</a:t>
            </a:r>
            <a:r>
              <a:rPr lang="en-US" sz="4400" b="1" dirty="0" smtClean="0">
                <a:latin typeface="Cambria" panose="02040503050406030204" pitchFamily="18" charset="0"/>
                <a:ea typeface="Cambria" panose="02040503050406030204" pitchFamily="18" charset="0"/>
              </a:rPr>
              <a:t> Comprehension </a:t>
            </a:r>
            <a:endParaRPr lang="ro-RO" sz="4400"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p:txBody>
          <a:bodyPr/>
          <a:lstStyle/>
          <a:p>
            <a:r>
              <a:rPr lang="en-US" dirty="0" err="1" smtClean="0">
                <a:latin typeface="Cambria" panose="02040503050406030204" pitchFamily="18" charset="0"/>
                <a:ea typeface="Cambria" panose="02040503050406030204" pitchFamily="18" charset="0"/>
              </a:rPr>
              <a:t>Oxana</a:t>
            </a:r>
            <a:r>
              <a:rPr lang="en-US" dirty="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Creanga</a:t>
            </a:r>
            <a:r>
              <a:rPr lang="en-US" dirty="0" smtClean="0">
                <a:latin typeface="Cambria" panose="02040503050406030204" pitchFamily="18" charset="0"/>
                <a:ea typeface="Cambria" panose="02040503050406030204" pitchFamily="18" charset="0"/>
              </a:rPr>
              <a:t>, PhD, Associate Professor</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304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76" y="254524"/>
            <a:ext cx="7855474" cy="546751"/>
          </a:xfrm>
        </p:spPr>
        <p:txBody>
          <a:bodyPr>
            <a:noAutofit/>
          </a:bodyPr>
          <a:lstStyle/>
          <a:p>
            <a:r>
              <a:rPr lang="en-US" sz="2800" b="1" dirty="0" smtClean="0">
                <a:latin typeface="Cambria" panose="02040503050406030204" pitchFamily="18" charset="0"/>
                <a:ea typeface="Cambria" panose="02040503050406030204" pitchFamily="18" charset="0"/>
              </a:rPr>
              <a:t>Memory and listening</a:t>
            </a:r>
            <a:endParaRPr lang="en-US"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8650" y="801275"/>
            <a:ext cx="7886700" cy="5854049"/>
          </a:xfrm>
        </p:spPr>
        <p:txBody>
          <a:bodyPr>
            <a:noAutofit/>
          </a:bodyPr>
          <a:lstStyle/>
          <a:p>
            <a:pPr marL="0" indent="0">
              <a:buNone/>
            </a:pPr>
            <a:r>
              <a:rPr lang="en-US" sz="2000" b="1"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As we process one word, another word is ‘incoming’. The mind gets flooded with words. Unless we are well attuned to the rhythm and flow of the language, and the way in which a piece of discourse is likely to continue, this can lead to </a:t>
            </a:r>
            <a:r>
              <a:rPr lang="en-US" sz="2400" b="1" dirty="0">
                <a:latin typeface="Cambria" panose="02040503050406030204" pitchFamily="18" charset="0"/>
                <a:ea typeface="Cambria" panose="02040503050406030204" pitchFamily="18" charset="0"/>
              </a:rPr>
              <a:t>overload, </a:t>
            </a:r>
            <a:r>
              <a:rPr lang="en-US" sz="2400" dirty="0">
                <a:latin typeface="Cambria" panose="02040503050406030204" pitchFamily="18" charset="0"/>
                <a:ea typeface="Cambria" panose="02040503050406030204" pitchFamily="18" charset="0"/>
              </a:rPr>
              <a:t>which is one of the main reasons why students ‘switch off’. </a:t>
            </a:r>
            <a:endParaRPr lang="ro-RO" sz="2400" dirty="0">
              <a:latin typeface="Cambria" panose="02040503050406030204" pitchFamily="18" charset="0"/>
              <a:ea typeface="Cambria" panose="02040503050406030204" pitchFamily="18" charset="0"/>
            </a:endParaRPr>
          </a:p>
          <a:p>
            <a:pPr marL="0" indent="0">
              <a:buNone/>
            </a:pPr>
            <a:r>
              <a:rPr lang="en-US" sz="2400" b="1" dirty="0" smtClean="0">
                <a:latin typeface="Cambria" panose="02040503050406030204" pitchFamily="18" charset="0"/>
                <a:ea typeface="Cambria" panose="02040503050406030204" pitchFamily="18" charset="0"/>
              </a:rPr>
              <a:t>Activating </a:t>
            </a:r>
            <a:r>
              <a:rPr lang="en-US" sz="2400" b="1" dirty="0">
                <a:latin typeface="Cambria" panose="02040503050406030204" pitchFamily="18" charset="0"/>
                <a:ea typeface="Cambria" panose="02040503050406030204" pitchFamily="18" charset="0"/>
              </a:rPr>
              <a:t>students’ schemata </a:t>
            </a:r>
            <a:r>
              <a:rPr lang="en-US" sz="2400" dirty="0">
                <a:latin typeface="Cambria" panose="02040503050406030204" pitchFamily="18" charset="0"/>
                <a:ea typeface="Cambria" panose="02040503050406030204" pitchFamily="18" charset="0"/>
              </a:rPr>
              <a:t>(ˈ</a:t>
            </a:r>
            <a:r>
              <a:rPr lang="en-US" sz="2400" dirty="0" err="1">
                <a:latin typeface="Cambria" panose="02040503050406030204" pitchFamily="18" charset="0"/>
                <a:ea typeface="Cambria" panose="02040503050406030204" pitchFamily="18" charset="0"/>
              </a:rPr>
              <a:t>skiːmətə</a:t>
            </a:r>
            <a:r>
              <a:rPr lang="en-US" sz="2400"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lvl="1">
              <a:buFont typeface="Wingdings" panose="05000000000000000000" pitchFamily="2" charset="2"/>
              <a:buChar char="Ø"/>
            </a:pPr>
            <a:r>
              <a:rPr lang="en-US" sz="2000" b="1" dirty="0" smtClean="0">
                <a:latin typeface="Cambria" panose="02040503050406030204" pitchFamily="18" charset="0"/>
                <a:ea typeface="Cambria" panose="02040503050406030204" pitchFamily="18" charset="0"/>
              </a:rPr>
              <a:t> </a:t>
            </a:r>
            <a:r>
              <a:rPr lang="en-US" sz="2300" dirty="0">
                <a:latin typeface="Cambria" panose="02040503050406030204" pitchFamily="18" charset="0"/>
                <a:ea typeface="Cambria" panose="02040503050406030204" pitchFamily="18" charset="0"/>
              </a:rPr>
              <a:t>the process of activating the listener’s prior knowledge, a technique that can help to reduce the memory load. It allows them to tune in to the topic and helps them to develop their expectations of the input, a crucial factor in getting them to predict content</a:t>
            </a:r>
            <a:r>
              <a:rPr lang="en-US" sz="2300" dirty="0" smtClean="0">
                <a:latin typeface="Cambria" panose="02040503050406030204" pitchFamily="18" charset="0"/>
                <a:ea typeface="Cambria" panose="02040503050406030204" pitchFamily="18" charset="0"/>
              </a:rPr>
              <a:t>.</a:t>
            </a:r>
          </a:p>
          <a:p>
            <a:pPr lvl="1">
              <a:buFont typeface="Wingdings" panose="05000000000000000000" pitchFamily="2" charset="2"/>
              <a:buChar char="Ø"/>
            </a:pPr>
            <a:r>
              <a:rPr lang="en-US" sz="2300" dirty="0" smtClean="0">
                <a:latin typeface="Cambria" panose="02040503050406030204" pitchFamily="18" charset="0"/>
                <a:ea typeface="Cambria" panose="02040503050406030204" pitchFamily="18" charset="0"/>
              </a:rPr>
              <a:t>E.g., </a:t>
            </a:r>
            <a:r>
              <a:rPr lang="en-US" sz="2300" b="1" dirty="0">
                <a:latin typeface="Cambria" panose="02040503050406030204" pitchFamily="18" charset="0"/>
                <a:ea typeface="Cambria" panose="02040503050406030204" pitchFamily="18" charset="0"/>
              </a:rPr>
              <a:t>going to the bank</a:t>
            </a:r>
            <a:r>
              <a:rPr lang="en-US" sz="2300" dirty="0">
                <a:latin typeface="Cambria" panose="02040503050406030204" pitchFamily="18" charset="0"/>
                <a:ea typeface="Cambria" panose="02040503050406030204" pitchFamily="18" charset="0"/>
              </a:rPr>
              <a:t> activates the following schemata: a person walks towards a brick building, pushes open a door made of wood and glass, and stands in a queue for half an hour.</a:t>
            </a:r>
            <a:endParaRPr lang="ro-RO"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54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99596"/>
            <a:ext cx="3886200" cy="4340505"/>
          </a:xfrm>
        </p:spPr>
        <p:txBody>
          <a:bodyPr>
            <a:normAutofit fontScale="92500" lnSpcReduction="10000"/>
          </a:bodyPr>
          <a:lstStyle/>
          <a:p>
            <a:pPr marL="0" indent="0">
              <a:buNone/>
            </a:pPr>
            <a:r>
              <a:rPr lang="en-US" sz="2400" b="1" dirty="0" smtClean="0">
                <a:latin typeface="Cambria" panose="02040503050406030204" pitchFamily="18" charset="0"/>
                <a:ea typeface="Cambria" panose="02040503050406030204" pitchFamily="18" charset="0"/>
              </a:rPr>
              <a:t>B</a:t>
            </a:r>
            <a:r>
              <a:rPr lang="ro-RO" sz="2400" b="1" dirty="0" smtClean="0">
                <a:latin typeface="Cambria" panose="02040503050406030204" pitchFamily="18" charset="0"/>
                <a:ea typeface="Cambria" panose="02040503050406030204" pitchFamily="18" charset="0"/>
              </a:rPr>
              <a:t>ottom-up </a:t>
            </a:r>
            <a:endParaRPr lang="en-US" sz="2400" b="1" dirty="0" smtClean="0">
              <a:latin typeface="Cambria" panose="02040503050406030204" pitchFamily="18" charset="0"/>
              <a:ea typeface="Cambria" panose="02040503050406030204" pitchFamily="18" charset="0"/>
            </a:endParaRPr>
          </a:p>
          <a:p>
            <a:pPr lvl="0"/>
            <a:r>
              <a:rPr lang="en-US" sz="2600" dirty="0" smtClean="0">
                <a:latin typeface="Cambria" panose="02040503050406030204" pitchFamily="18" charset="0"/>
                <a:ea typeface="Cambria" panose="02040503050406030204" pitchFamily="18" charset="0"/>
              </a:rPr>
              <a:t>Emphasizes the </a:t>
            </a:r>
            <a:r>
              <a:rPr lang="en-US" sz="2600" dirty="0">
                <a:latin typeface="Cambria" panose="02040503050406030204" pitchFamily="18" charset="0"/>
                <a:ea typeface="Cambria" panose="02040503050406030204" pitchFamily="18" charset="0"/>
              </a:rPr>
              <a:t>decoding of the smallest units - phonemes and syllables – to lead towards meaning – phrase – clauses – sentences; </a:t>
            </a:r>
            <a:endParaRPr lang="ro-RO" sz="2600" dirty="0">
              <a:latin typeface="Cambria" panose="02040503050406030204" pitchFamily="18" charset="0"/>
              <a:ea typeface="Cambria" panose="02040503050406030204" pitchFamily="18" charset="0"/>
            </a:endParaRPr>
          </a:p>
          <a:p>
            <a:pPr lvl="0"/>
            <a:r>
              <a:rPr lang="en-US" sz="2600" dirty="0">
                <a:latin typeface="Cambria" panose="02040503050406030204" pitchFamily="18" charset="0"/>
                <a:ea typeface="Cambria" panose="02040503050406030204" pitchFamily="18" charset="0"/>
              </a:rPr>
              <a:t>based on discrete units of language in the text;</a:t>
            </a:r>
            <a:endParaRPr lang="ro-RO" sz="2600" dirty="0">
              <a:latin typeface="Cambria" panose="02040503050406030204" pitchFamily="18" charset="0"/>
              <a:ea typeface="Cambria" panose="02040503050406030204" pitchFamily="18" charset="0"/>
            </a:endParaRPr>
          </a:p>
          <a:p>
            <a:r>
              <a:rPr lang="en-US" sz="2600" dirty="0">
                <a:latin typeface="Cambria" panose="02040503050406030204" pitchFamily="18" charset="0"/>
                <a:ea typeface="Cambria" panose="02040503050406030204" pitchFamily="18" charset="0"/>
              </a:rPr>
              <a:t>depends more on the sounds heard</a:t>
            </a:r>
            <a:r>
              <a:rPr lang="en-US" sz="2600" dirty="0" smtClean="0">
                <a:latin typeface="Cambria" panose="02040503050406030204" pitchFamily="18" charset="0"/>
                <a:ea typeface="Cambria" panose="02040503050406030204" pitchFamily="18" charset="0"/>
              </a:rPr>
              <a:t>. </a:t>
            </a:r>
            <a:endParaRPr lang="ro-RO" sz="2600" b="1"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4629150" y="983846"/>
            <a:ext cx="3886200" cy="4849795"/>
          </a:xfrm>
        </p:spPr>
        <p:txBody>
          <a:bodyPr>
            <a:normAutofit fontScale="92500" lnSpcReduction="10000"/>
          </a:bodyPr>
          <a:lstStyle/>
          <a:p>
            <a:pPr marL="0" indent="0">
              <a:buNone/>
            </a:pPr>
            <a:r>
              <a:rPr lang="en-US" sz="2600" b="1" dirty="0">
                <a:latin typeface="Cambria" panose="02040503050406030204" pitchFamily="18" charset="0"/>
                <a:ea typeface="Cambria" panose="02040503050406030204" pitchFamily="18" charset="0"/>
              </a:rPr>
              <a:t>T</a:t>
            </a:r>
            <a:r>
              <a:rPr lang="en-US" sz="2600" b="1" dirty="0" smtClean="0">
                <a:latin typeface="Cambria" panose="02040503050406030204" pitchFamily="18" charset="0"/>
                <a:ea typeface="Cambria" panose="02040503050406030204" pitchFamily="18" charset="0"/>
              </a:rPr>
              <a:t>op-down</a:t>
            </a:r>
          </a:p>
          <a:p>
            <a:pPr marL="216000" lvl="0"/>
            <a:r>
              <a:rPr lang="en-US" sz="2600" dirty="0" smtClean="0">
                <a:latin typeface="Cambria" panose="02040503050406030204" pitchFamily="18" charset="0"/>
                <a:ea typeface="Cambria" panose="02040503050406030204" pitchFamily="18" charset="0"/>
              </a:rPr>
              <a:t>Emphasizes </a:t>
            </a:r>
            <a:r>
              <a:rPr lang="en-US" sz="2600" dirty="0">
                <a:latin typeface="Cambria" panose="02040503050406030204" pitchFamily="18" charset="0"/>
                <a:ea typeface="Cambria" panose="02040503050406030204" pitchFamily="18" charset="0"/>
              </a:rPr>
              <a:t>the use of background knowledge to predict content;</a:t>
            </a:r>
            <a:endParaRPr lang="ro-RO" sz="2600" dirty="0">
              <a:latin typeface="Cambria" panose="02040503050406030204" pitchFamily="18" charset="0"/>
              <a:ea typeface="Cambria" panose="02040503050406030204" pitchFamily="18" charset="0"/>
            </a:endParaRPr>
          </a:p>
          <a:p>
            <a:pPr marL="216000" lvl="0"/>
            <a:r>
              <a:rPr lang="en-US" sz="2600" dirty="0" smtClean="0">
                <a:latin typeface="Cambria" panose="02040503050406030204" pitchFamily="18" charset="0"/>
                <a:ea typeface="Cambria" panose="02040503050406030204" pitchFamily="18" charset="0"/>
              </a:rPr>
              <a:t>refers </a:t>
            </a:r>
            <a:r>
              <a:rPr lang="en-US" sz="2600" dirty="0">
                <a:latin typeface="Cambria" panose="02040503050406030204" pitchFamily="18" charset="0"/>
                <a:ea typeface="Cambria" panose="02040503050406030204" pitchFamily="18" charset="0"/>
              </a:rPr>
              <a:t>to world knowledge, knowledge of the speaker or context</a:t>
            </a:r>
            <a:r>
              <a:rPr lang="en-US" sz="2600" dirty="0" smtClean="0">
                <a:latin typeface="Cambria" panose="02040503050406030204" pitchFamily="18" charset="0"/>
                <a:ea typeface="Cambria" panose="02040503050406030204" pitchFamily="18" charset="0"/>
              </a:rPr>
              <a:t>, </a:t>
            </a:r>
            <a:r>
              <a:rPr lang="en-US" sz="2600" dirty="0" err="1" smtClean="0">
                <a:latin typeface="Cambria" panose="02040503050406030204" pitchFamily="18" charset="0"/>
                <a:ea typeface="Cambria" panose="02040503050406030204" pitchFamily="18" charset="0"/>
              </a:rPr>
              <a:t>etc</a:t>
            </a:r>
            <a:r>
              <a:rPr lang="en-US" sz="2600" dirty="0" smtClean="0">
                <a:latin typeface="Cambria" panose="02040503050406030204" pitchFamily="18" charset="0"/>
                <a:ea typeface="Cambria" panose="02040503050406030204" pitchFamily="18" charset="0"/>
              </a:rPr>
              <a:t>;</a:t>
            </a:r>
            <a:endParaRPr lang="ro-RO" sz="2600" dirty="0">
              <a:latin typeface="Cambria" panose="02040503050406030204" pitchFamily="18" charset="0"/>
              <a:ea typeface="Cambria" panose="02040503050406030204" pitchFamily="18" charset="0"/>
            </a:endParaRPr>
          </a:p>
          <a:p>
            <a:pPr marL="216000"/>
            <a:r>
              <a:rPr lang="en-US" sz="2600" dirty="0">
                <a:latin typeface="Cambria" panose="02040503050406030204" pitchFamily="18" charset="0"/>
                <a:ea typeface="Cambria" panose="02040503050406030204" pitchFamily="18" charset="0"/>
              </a:rPr>
              <a:t>much of the comprehension relies on what happens in the mind before the listening has even </a:t>
            </a:r>
            <a:r>
              <a:rPr lang="en-US" sz="2600" dirty="0" smtClean="0">
                <a:latin typeface="Cambria" panose="02040503050406030204" pitchFamily="18" charset="0"/>
                <a:ea typeface="Cambria" panose="02040503050406030204" pitchFamily="18" charset="0"/>
              </a:rPr>
              <a:t>begun;</a:t>
            </a:r>
          </a:p>
          <a:p>
            <a:pPr marL="216000"/>
            <a:r>
              <a:rPr lang="en-US" sz="2600" dirty="0">
                <a:latin typeface="Cambria" panose="02040503050406030204" pitchFamily="18" charset="0"/>
                <a:ea typeface="Cambria" panose="02040503050406030204" pitchFamily="18" charset="0"/>
              </a:rPr>
              <a:t>d</a:t>
            </a:r>
            <a:r>
              <a:rPr lang="en-US" sz="2600" dirty="0" smtClean="0">
                <a:latin typeface="Cambria" panose="02040503050406030204" pitchFamily="18" charset="0"/>
                <a:ea typeface="Cambria" panose="02040503050406030204" pitchFamily="18" charset="0"/>
              </a:rPr>
              <a:t>epends on the listener.</a:t>
            </a:r>
            <a:endParaRPr lang="ro-RO" sz="2600" dirty="0">
              <a:latin typeface="Cambria" panose="02040503050406030204" pitchFamily="18" charset="0"/>
              <a:ea typeface="Cambria" panose="02040503050406030204" pitchFamily="18" charset="0"/>
            </a:endParaRPr>
          </a:p>
        </p:txBody>
      </p:sp>
      <p:sp>
        <p:nvSpPr>
          <p:cNvPr id="5" name="Title 1"/>
          <p:cNvSpPr>
            <a:spLocks noGrp="1"/>
          </p:cNvSpPr>
          <p:nvPr>
            <p:ph type="title"/>
          </p:nvPr>
        </p:nvSpPr>
        <p:spPr>
          <a:xfrm>
            <a:off x="542888" y="254524"/>
            <a:ext cx="7972462" cy="809271"/>
          </a:xfrm>
        </p:spPr>
        <p:txBody>
          <a:bodyPr>
            <a:noAutofit/>
          </a:bodyPr>
          <a:lstStyle/>
          <a:p>
            <a:r>
              <a:rPr lang="en-US" sz="2800" b="1" dirty="0">
                <a:latin typeface="Cambria" panose="02040503050406030204" pitchFamily="18" charset="0"/>
                <a:ea typeface="Cambria" panose="02040503050406030204" pitchFamily="18" charset="0"/>
              </a:rPr>
              <a:t>Bottom-up versus top-down approaches to listening</a:t>
            </a:r>
          </a:p>
        </p:txBody>
      </p:sp>
      <p:cxnSp>
        <p:nvCxnSpPr>
          <p:cNvPr id="7" name="Straight Arrow Connector 6"/>
          <p:cNvCxnSpPr/>
          <p:nvPr/>
        </p:nvCxnSpPr>
        <p:spPr>
          <a:xfrm flipV="1">
            <a:off x="264785" y="1063795"/>
            <a:ext cx="0" cy="408693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8707692" y="1145894"/>
            <a:ext cx="31194" cy="40819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86499" y="5653209"/>
            <a:ext cx="8043089" cy="861774"/>
          </a:xfrm>
          <a:prstGeom prst="rect">
            <a:avLst/>
          </a:prstGeom>
          <a:noFill/>
        </p:spPr>
        <p:txBody>
          <a:bodyPr wrap="square" rtlCol="0">
            <a:spAutoFit/>
          </a:bodyPr>
          <a:lstStyle/>
          <a:p>
            <a:r>
              <a:rPr lang="en-US" sz="2500" dirty="0" smtClean="0">
                <a:latin typeface="Cambria" panose="02040503050406030204" pitchFamily="18" charset="0"/>
                <a:ea typeface="Cambria" panose="02040503050406030204" pitchFamily="18" charset="0"/>
              </a:rPr>
              <a:t>We </a:t>
            </a:r>
            <a:r>
              <a:rPr lang="en-US" sz="2500" dirty="0">
                <a:latin typeface="Cambria" panose="02040503050406030204" pitchFamily="18" charset="0"/>
                <a:ea typeface="Cambria" panose="02040503050406030204" pitchFamily="18" charset="0"/>
              </a:rPr>
              <a:t>use both processes simultaneously when we listen, </a:t>
            </a:r>
            <a:r>
              <a:rPr lang="en-US" sz="2500" dirty="0" smtClean="0">
                <a:latin typeface="Cambria" panose="02040503050406030204" pitchFamily="18" charset="0"/>
                <a:ea typeface="Cambria" panose="02040503050406030204" pitchFamily="18" charset="0"/>
              </a:rPr>
              <a:t>a process </a:t>
            </a:r>
            <a:r>
              <a:rPr lang="en-US" sz="2500" dirty="0">
                <a:latin typeface="Cambria" panose="02040503050406030204" pitchFamily="18" charset="0"/>
                <a:ea typeface="Cambria" panose="02040503050406030204" pitchFamily="18" charset="0"/>
              </a:rPr>
              <a:t>known as the </a:t>
            </a:r>
            <a:r>
              <a:rPr lang="en-US" sz="2500" b="1" dirty="0">
                <a:latin typeface="Cambria" panose="02040503050406030204" pitchFamily="18" charset="0"/>
                <a:ea typeface="Cambria" panose="02040503050406030204" pitchFamily="18" charset="0"/>
              </a:rPr>
              <a:t>interactive model.</a:t>
            </a:r>
            <a:endParaRPr lang="ro-RO" sz="2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35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nual Operation 1"/>
          <p:cNvSpPr/>
          <p:nvPr/>
        </p:nvSpPr>
        <p:spPr>
          <a:xfrm>
            <a:off x="1018093" y="1706252"/>
            <a:ext cx="6825008" cy="4600281"/>
          </a:xfrm>
          <a:prstGeom prst="flowChartManualOpe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aphicFrame>
        <p:nvGraphicFramePr>
          <p:cNvPr id="3" name="Table 2"/>
          <p:cNvGraphicFramePr>
            <a:graphicFrameLocks noGrp="1"/>
          </p:cNvGraphicFramePr>
          <p:nvPr>
            <p:extLst>
              <p:ext uri="{D42A27DB-BD31-4B8C-83A1-F6EECF244321}">
                <p14:modId xmlns:p14="http://schemas.microsoft.com/office/powerpoint/2010/main" val="2128547064"/>
              </p:ext>
            </p:extLst>
          </p:nvPr>
        </p:nvGraphicFramePr>
        <p:xfrm>
          <a:off x="2771483" y="1913642"/>
          <a:ext cx="3205113" cy="544869"/>
        </p:xfrm>
        <a:graphic>
          <a:graphicData uri="http://schemas.openxmlformats.org/drawingml/2006/table">
            <a:tbl>
              <a:tblPr firstRow="1" bandRow="1">
                <a:tableStyleId>{5C22544A-7EE6-4342-B048-85BDC9FD1C3A}</a:tableStyleId>
              </a:tblPr>
              <a:tblGrid>
                <a:gridCol w="3205113">
                  <a:extLst>
                    <a:ext uri="{9D8B030D-6E8A-4147-A177-3AD203B41FA5}">
                      <a16:colId xmlns:a16="http://schemas.microsoft.com/office/drawing/2014/main" val="1901108515"/>
                    </a:ext>
                  </a:extLst>
                </a:gridCol>
              </a:tblGrid>
              <a:tr h="544869">
                <a:tc>
                  <a:txBody>
                    <a:bodyPr/>
                    <a:lstStyle/>
                    <a:p>
                      <a:r>
                        <a:rPr lang="en-US" sz="2400" dirty="0" smtClean="0">
                          <a:solidFill>
                            <a:schemeClr val="tx1"/>
                          </a:solidFill>
                          <a:latin typeface="Cambria" panose="02040503050406030204" pitchFamily="18" charset="0"/>
                          <a:ea typeface="Cambria" panose="02040503050406030204" pitchFamily="18" charset="0"/>
                        </a:rPr>
                        <a:t>The whole text</a:t>
                      </a:r>
                      <a:endParaRPr lang="ro-RO" sz="240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41883273"/>
              </p:ext>
            </p:extLst>
          </p:nvPr>
        </p:nvGraphicFramePr>
        <p:xfrm>
          <a:off x="2659929" y="2591740"/>
          <a:ext cx="3563331" cy="564356"/>
        </p:xfrm>
        <a:graphic>
          <a:graphicData uri="http://schemas.openxmlformats.org/drawingml/2006/table">
            <a:tbl>
              <a:tblPr firstRow="1" bandRow="1">
                <a:tableStyleId>{5C22544A-7EE6-4342-B048-85BDC9FD1C3A}</a:tableStyleId>
              </a:tblPr>
              <a:tblGrid>
                <a:gridCol w="3563331">
                  <a:extLst>
                    <a:ext uri="{9D8B030D-6E8A-4147-A177-3AD203B41FA5}">
                      <a16:colId xmlns:a16="http://schemas.microsoft.com/office/drawing/2014/main" val="1901108515"/>
                    </a:ext>
                  </a:extLst>
                </a:gridCol>
              </a:tblGrid>
              <a:tr h="564356">
                <a:tc>
                  <a:txBody>
                    <a:bodyPr/>
                    <a:lstStyle/>
                    <a:p>
                      <a:r>
                        <a:rPr lang="en-US" sz="2400" dirty="0" smtClean="0">
                          <a:solidFill>
                            <a:schemeClr val="tx1"/>
                          </a:solidFill>
                          <a:latin typeface="Cambria" panose="02040503050406030204" pitchFamily="18" charset="0"/>
                          <a:ea typeface="Cambria" panose="02040503050406030204" pitchFamily="18" charset="0"/>
                        </a:rPr>
                        <a:t>Longer Sections of text</a:t>
                      </a:r>
                      <a:endParaRPr lang="ro-RO" sz="240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41408107"/>
              </p:ext>
            </p:extLst>
          </p:nvPr>
        </p:nvGraphicFramePr>
        <p:xfrm>
          <a:off x="3073138" y="3374794"/>
          <a:ext cx="2903458" cy="507161"/>
        </p:xfrm>
        <a:graphic>
          <a:graphicData uri="http://schemas.openxmlformats.org/drawingml/2006/table">
            <a:tbl>
              <a:tblPr firstRow="1" bandRow="1">
                <a:tableStyleId>{5C22544A-7EE6-4342-B048-85BDC9FD1C3A}</a:tableStyleId>
              </a:tblPr>
              <a:tblGrid>
                <a:gridCol w="2903458">
                  <a:extLst>
                    <a:ext uri="{9D8B030D-6E8A-4147-A177-3AD203B41FA5}">
                      <a16:colId xmlns:a16="http://schemas.microsoft.com/office/drawing/2014/main" val="1901108515"/>
                    </a:ext>
                  </a:extLst>
                </a:gridCol>
              </a:tblGrid>
              <a:tr h="507161">
                <a:tc>
                  <a:txBody>
                    <a:bodyPr/>
                    <a:lstStyle/>
                    <a:p>
                      <a:pPr algn="ctr"/>
                      <a:r>
                        <a:rPr lang="en-US" sz="2400" dirty="0" smtClean="0">
                          <a:solidFill>
                            <a:schemeClr val="tx1"/>
                          </a:solidFill>
                          <a:latin typeface="Cambria" panose="02040503050406030204" pitchFamily="18" charset="0"/>
                          <a:ea typeface="Cambria" panose="02040503050406030204" pitchFamily="18" charset="0"/>
                        </a:rPr>
                        <a:t>Sentences</a:t>
                      </a:r>
                      <a:endParaRPr lang="ro-RO"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4469848"/>
              </p:ext>
            </p:extLst>
          </p:nvPr>
        </p:nvGraphicFramePr>
        <p:xfrm>
          <a:off x="3195687" y="3996968"/>
          <a:ext cx="2677212" cy="554926"/>
        </p:xfrm>
        <a:graphic>
          <a:graphicData uri="http://schemas.openxmlformats.org/drawingml/2006/table">
            <a:tbl>
              <a:tblPr firstRow="1" bandRow="1">
                <a:tableStyleId>{5C22544A-7EE6-4342-B048-85BDC9FD1C3A}</a:tableStyleId>
              </a:tblPr>
              <a:tblGrid>
                <a:gridCol w="2677212">
                  <a:extLst>
                    <a:ext uri="{9D8B030D-6E8A-4147-A177-3AD203B41FA5}">
                      <a16:colId xmlns:a16="http://schemas.microsoft.com/office/drawing/2014/main" val="1901108515"/>
                    </a:ext>
                  </a:extLst>
                </a:gridCol>
              </a:tblGrid>
              <a:tr h="554926">
                <a:tc>
                  <a:txBody>
                    <a:bodyPr/>
                    <a:lstStyle/>
                    <a:p>
                      <a:pPr algn="ctr"/>
                      <a:r>
                        <a:rPr lang="en-US" sz="2400" dirty="0" smtClean="0">
                          <a:solidFill>
                            <a:schemeClr val="tx1"/>
                          </a:solidFill>
                          <a:latin typeface="Cambria" panose="02040503050406030204" pitchFamily="18" charset="0"/>
                          <a:ea typeface="Cambria" panose="02040503050406030204" pitchFamily="18" charset="0"/>
                        </a:rPr>
                        <a:t>Clauses/chunks</a:t>
                      </a:r>
                      <a:endParaRPr lang="ro-RO"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13836807"/>
              </p:ext>
            </p:extLst>
          </p:nvPr>
        </p:nvGraphicFramePr>
        <p:xfrm>
          <a:off x="3195687" y="4751109"/>
          <a:ext cx="2450969" cy="564041"/>
        </p:xfrm>
        <a:graphic>
          <a:graphicData uri="http://schemas.openxmlformats.org/drawingml/2006/table">
            <a:tbl>
              <a:tblPr firstRow="1" bandRow="1">
                <a:tableStyleId>{5C22544A-7EE6-4342-B048-85BDC9FD1C3A}</a:tableStyleId>
              </a:tblPr>
              <a:tblGrid>
                <a:gridCol w="2450969">
                  <a:extLst>
                    <a:ext uri="{9D8B030D-6E8A-4147-A177-3AD203B41FA5}">
                      <a16:colId xmlns:a16="http://schemas.microsoft.com/office/drawing/2014/main" val="1901108515"/>
                    </a:ext>
                  </a:extLst>
                </a:gridCol>
              </a:tblGrid>
              <a:tr h="564041">
                <a:tc>
                  <a:txBody>
                    <a:bodyPr/>
                    <a:lstStyle/>
                    <a:p>
                      <a:pPr algn="ctr"/>
                      <a:r>
                        <a:rPr lang="en-US" sz="2400" dirty="0" smtClean="0">
                          <a:solidFill>
                            <a:schemeClr val="tx1"/>
                          </a:solidFill>
                          <a:latin typeface="Cambria" panose="02040503050406030204" pitchFamily="18" charset="0"/>
                          <a:ea typeface="Cambria" panose="02040503050406030204" pitchFamily="18" charset="0"/>
                        </a:rPr>
                        <a:t>Words</a:t>
                      </a:r>
                      <a:r>
                        <a:rPr lang="en-US" dirty="0" smtClean="0">
                          <a:solidFill>
                            <a:schemeClr val="tx1"/>
                          </a:solidFill>
                          <a:latin typeface="Cambria" panose="02040503050406030204" pitchFamily="18" charset="0"/>
                          <a:ea typeface="Cambria" panose="02040503050406030204" pitchFamily="18" charset="0"/>
                        </a:rPr>
                        <a:t> </a:t>
                      </a:r>
                      <a:endParaRPr lang="ro-RO"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39626697"/>
              </p:ext>
            </p:extLst>
          </p:nvPr>
        </p:nvGraphicFramePr>
        <p:xfrm>
          <a:off x="3450210" y="5467235"/>
          <a:ext cx="1809947" cy="554926"/>
        </p:xfrm>
        <a:graphic>
          <a:graphicData uri="http://schemas.openxmlformats.org/drawingml/2006/table">
            <a:tbl>
              <a:tblPr firstRow="1" bandRow="1">
                <a:tableStyleId>{5C22544A-7EE6-4342-B048-85BDC9FD1C3A}</a:tableStyleId>
              </a:tblPr>
              <a:tblGrid>
                <a:gridCol w="1809947">
                  <a:extLst>
                    <a:ext uri="{9D8B030D-6E8A-4147-A177-3AD203B41FA5}">
                      <a16:colId xmlns:a16="http://schemas.microsoft.com/office/drawing/2014/main" val="1901108515"/>
                    </a:ext>
                  </a:extLst>
                </a:gridCol>
              </a:tblGrid>
              <a:tr h="554926">
                <a:tc>
                  <a:txBody>
                    <a:bodyPr/>
                    <a:lstStyle/>
                    <a:p>
                      <a:pPr algn="ctr"/>
                      <a:r>
                        <a:rPr lang="en-US" sz="2400" dirty="0" smtClean="0">
                          <a:solidFill>
                            <a:schemeClr val="tx1"/>
                          </a:solidFill>
                          <a:latin typeface="Cambria" panose="02040503050406030204" pitchFamily="18" charset="0"/>
                          <a:ea typeface="Cambria" panose="02040503050406030204" pitchFamily="18" charset="0"/>
                        </a:rPr>
                        <a:t>Sounds</a:t>
                      </a:r>
                      <a:endParaRPr lang="ro-RO"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297424347"/>
                  </a:ext>
                </a:extLst>
              </a:tr>
            </a:tbl>
          </a:graphicData>
        </a:graphic>
      </p:graphicFrame>
      <p:cxnSp>
        <p:nvCxnSpPr>
          <p:cNvPr id="10" name="Straight Connector 9"/>
          <p:cNvCxnSpPr/>
          <p:nvPr/>
        </p:nvCxnSpPr>
        <p:spPr>
          <a:xfrm flipH="1">
            <a:off x="1197204" y="3242821"/>
            <a:ext cx="848413" cy="1817805"/>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82804" y="5060626"/>
            <a:ext cx="1739246" cy="461665"/>
          </a:xfrm>
          <a:prstGeom prst="rect">
            <a:avLst/>
          </a:prstGeom>
          <a:solidFill>
            <a:schemeClr val="accent6">
              <a:lumMod val="60000"/>
              <a:lumOff val="40000"/>
            </a:schemeClr>
          </a:solidFill>
        </p:spPr>
        <p:txBody>
          <a:bodyPr wrap="square" rtlCol="0">
            <a:spAutoFit/>
          </a:bodyPr>
          <a:lstStyle/>
          <a:p>
            <a:r>
              <a:rPr lang="en-US" sz="2400" b="1" dirty="0" smtClean="0">
                <a:latin typeface="Cambria" panose="02040503050406030204" pitchFamily="18" charset="0"/>
                <a:ea typeface="Cambria" panose="02040503050406030204" pitchFamily="18" charset="0"/>
              </a:rPr>
              <a:t>The text</a:t>
            </a:r>
            <a:endParaRPr lang="ro-RO" sz="2400" b="1" dirty="0">
              <a:latin typeface="Cambria" panose="02040503050406030204" pitchFamily="18" charset="0"/>
              <a:ea typeface="Cambria" panose="02040503050406030204" pitchFamily="18" charset="0"/>
            </a:endParaRPr>
          </a:p>
        </p:txBody>
      </p:sp>
      <p:sp>
        <p:nvSpPr>
          <p:cNvPr id="14" name="TextBox 13"/>
          <p:cNvSpPr txBox="1"/>
          <p:nvPr/>
        </p:nvSpPr>
        <p:spPr>
          <a:xfrm>
            <a:off x="999243" y="904967"/>
            <a:ext cx="1791093" cy="461665"/>
          </a:xfrm>
          <a:prstGeom prst="rect">
            <a:avLst/>
          </a:prstGeom>
          <a:solidFill>
            <a:schemeClr val="bg2"/>
          </a:solidFill>
          <a:ln>
            <a:solidFill>
              <a:schemeClr val="tx1">
                <a:lumMod val="65000"/>
                <a:lumOff val="35000"/>
              </a:schemeClr>
            </a:solidFill>
          </a:ln>
        </p:spPr>
        <p:txBody>
          <a:bodyPr wrap="square" rtlCol="0">
            <a:spAutoFit/>
          </a:bodyPr>
          <a:lstStyle/>
          <a:p>
            <a:r>
              <a:rPr lang="en-US" sz="2400" b="1" dirty="0" smtClean="0">
                <a:latin typeface="Cambria" panose="02040503050406030204" pitchFamily="18" charset="0"/>
                <a:ea typeface="Cambria" panose="02040503050406030204" pitchFamily="18" charset="0"/>
              </a:rPr>
              <a:t>The world</a:t>
            </a:r>
            <a:endParaRPr lang="ro-RO" sz="2400" b="1" dirty="0">
              <a:latin typeface="Cambria" panose="02040503050406030204" pitchFamily="18" charset="0"/>
              <a:ea typeface="Cambria" panose="02040503050406030204" pitchFamily="18" charset="0"/>
            </a:endParaRPr>
          </a:p>
        </p:txBody>
      </p:sp>
      <p:sp>
        <p:nvSpPr>
          <p:cNvPr id="15" name="TextBox 14"/>
          <p:cNvSpPr txBox="1"/>
          <p:nvPr/>
        </p:nvSpPr>
        <p:spPr>
          <a:xfrm>
            <a:off x="3359088" y="857837"/>
            <a:ext cx="1967058" cy="461665"/>
          </a:xfrm>
          <a:prstGeom prst="rect">
            <a:avLst/>
          </a:prstGeom>
          <a:solidFill>
            <a:schemeClr val="bg2"/>
          </a:solidFill>
          <a:ln>
            <a:solidFill>
              <a:schemeClr val="tx1">
                <a:lumMod val="65000"/>
                <a:lumOff val="35000"/>
              </a:schemeClr>
            </a:solidFill>
          </a:ln>
        </p:spPr>
        <p:txBody>
          <a:bodyPr wrap="square" rtlCol="0">
            <a:spAutoFit/>
          </a:bodyPr>
          <a:lstStyle/>
          <a:p>
            <a:r>
              <a:rPr lang="en-US" sz="2400" b="1" dirty="0" smtClean="0">
                <a:latin typeface="Cambria" panose="02040503050406030204" pitchFamily="18" charset="0"/>
                <a:ea typeface="Cambria" panose="02040503050406030204" pitchFamily="18" charset="0"/>
              </a:rPr>
              <a:t>The topic</a:t>
            </a:r>
            <a:endParaRPr lang="ro-RO" sz="2400" b="1" dirty="0">
              <a:latin typeface="Cambria" panose="02040503050406030204" pitchFamily="18" charset="0"/>
              <a:ea typeface="Cambria" panose="02040503050406030204" pitchFamily="18" charset="0"/>
            </a:endParaRPr>
          </a:p>
        </p:txBody>
      </p:sp>
      <p:sp>
        <p:nvSpPr>
          <p:cNvPr id="16" name="TextBox 15"/>
          <p:cNvSpPr txBox="1"/>
          <p:nvPr/>
        </p:nvSpPr>
        <p:spPr>
          <a:xfrm>
            <a:off x="5816338" y="876692"/>
            <a:ext cx="1970202" cy="461665"/>
          </a:xfrm>
          <a:prstGeom prst="rect">
            <a:avLst/>
          </a:prstGeom>
          <a:solidFill>
            <a:schemeClr val="bg2"/>
          </a:solidFill>
          <a:ln>
            <a:solidFill>
              <a:schemeClr val="tx1">
                <a:lumMod val="65000"/>
                <a:lumOff val="35000"/>
              </a:schemeClr>
            </a:solidFill>
          </a:ln>
        </p:spPr>
        <p:txBody>
          <a:bodyPr wrap="square" rtlCol="0">
            <a:spAutoFit/>
          </a:bodyPr>
          <a:lstStyle/>
          <a:p>
            <a:r>
              <a:rPr lang="en-US" sz="2400" b="1" dirty="0" smtClean="0">
                <a:latin typeface="Cambria" panose="02040503050406030204" pitchFamily="18" charset="0"/>
                <a:ea typeface="Cambria" panose="02040503050406030204" pitchFamily="18" charset="0"/>
              </a:rPr>
              <a:t>The genre</a:t>
            </a:r>
            <a:endParaRPr lang="ro-RO" sz="2400" b="1" dirty="0">
              <a:latin typeface="Cambria" panose="02040503050406030204" pitchFamily="18" charset="0"/>
              <a:ea typeface="Cambria" panose="02040503050406030204" pitchFamily="18" charset="0"/>
            </a:endParaRPr>
          </a:p>
        </p:txBody>
      </p:sp>
      <p:sp>
        <p:nvSpPr>
          <p:cNvPr id="17" name="Up Arrow 16"/>
          <p:cNvSpPr/>
          <p:nvPr/>
        </p:nvSpPr>
        <p:spPr>
          <a:xfrm>
            <a:off x="4081809" y="1291221"/>
            <a:ext cx="584461" cy="5941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Down Arrow 17"/>
          <p:cNvSpPr/>
          <p:nvPr/>
        </p:nvSpPr>
        <p:spPr>
          <a:xfrm>
            <a:off x="4081806" y="6022161"/>
            <a:ext cx="631596" cy="6897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TextBox 19"/>
          <p:cNvSpPr txBox="1"/>
          <p:nvPr/>
        </p:nvSpPr>
        <p:spPr>
          <a:xfrm>
            <a:off x="1743959" y="234035"/>
            <a:ext cx="4817097" cy="461665"/>
          </a:xfrm>
          <a:prstGeom prst="rect">
            <a:avLst/>
          </a:prstGeom>
          <a:solidFill>
            <a:schemeClr val="accent3">
              <a:lumMod val="20000"/>
              <a:lumOff val="80000"/>
            </a:schemeClr>
          </a:solidFill>
          <a:ln>
            <a:solidFill>
              <a:schemeClr val="tx1">
                <a:lumMod val="65000"/>
                <a:lumOff val="35000"/>
              </a:schemeClr>
            </a:solidFill>
          </a:ln>
        </p:spPr>
        <p:txBody>
          <a:bodyPr wrap="square" rtlCol="0">
            <a:spAutoFit/>
          </a:bodyPr>
          <a:lstStyle/>
          <a:p>
            <a:r>
              <a:rPr lang="en-US" sz="2400" b="1" dirty="0" smtClean="0">
                <a:latin typeface="Cambria" panose="02040503050406030204" pitchFamily="18" charset="0"/>
                <a:ea typeface="Cambria" panose="02040503050406030204" pitchFamily="18" charset="0"/>
              </a:rPr>
              <a:t>Background knowledge about…</a:t>
            </a:r>
            <a:endParaRPr lang="ro-RO"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04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5098"/>
            <a:ext cx="7886700" cy="5627801"/>
          </a:xfrm>
        </p:spPr>
        <p:txBody>
          <a:bodyPr>
            <a:normAutofit fontScale="92500" lnSpcReduction="20000"/>
          </a:bodyPr>
          <a:lstStyle/>
          <a:p>
            <a:pPr marL="0" indent="0">
              <a:buNone/>
            </a:pPr>
            <a:r>
              <a:rPr lang="en-US" b="1" dirty="0">
                <a:latin typeface="Cambria" panose="02040503050406030204" pitchFamily="18" charset="0"/>
                <a:ea typeface="Cambria" panose="02040503050406030204" pitchFamily="18" charset="0"/>
              </a:rPr>
              <a:t>Do the following represent use of top-down or bottom-up strategies?</a:t>
            </a:r>
          </a:p>
          <a:p>
            <a:pPr marL="540000" indent="-360000" algn="just">
              <a:spcBef>
                <a:spcPts val="1200"/>
              </a:spcBef>
              <a:buFont typeface="+mj-lt"/>
              <a:buAutoNum type="arabicPeriod"/>
            </a:pPr>
            <a:r>
              <a:rPr lang="en-US" dirty="0" smtClean="0">
                <a:latin typeface="Cambria" panose="02040503050406030204" pitchFamily="18" charset="0"/>
                <a:ea typeface="Cambria" panose="02040503050406030204" pitchFamily="18" charset="0"/>
              </a:rPr>
              <a:t>Before </a:t>
            </a:r>
            <a:r>
              <a:rPr lang="en-US" dirty="0">
                <a:latin typeface="Cambria" panose="02040503050406030204" pitchFamily="18" charset="0"/>
                <a:ea typeface="Cambria" panose="02040503050406030204" pitchFamily="18" charset="0"/>
              </a:rPr>
              <a:t>we start listening, we can already predict some possible words and phrases that might be used because of our knowledge of lexical sets associated with the topic.</a:t>
            </a:r>
          </a:p>
          <a:p>
            <a:pPr marL="540000" indent="-360000" algn="just">
              <a:spcBef>
                <a:spcPts val="1200"/>
              </a:spcBef>
              <a:buFont typeface="+mj-lt"/>
              <a:buAutoNum type="arabicPeriod"/>
            </a:pPr>
            <a:r>
              <a:rPr lang="en-US" dirty="0" smtClean="0">
                <a:latin typeface="Cambria" panose="02040503050406030204" pitchFamily="18" charset="0"/>
                <a:ea typeface="Cambria" panose="02040503050406030204" pitchFamily="18" charset="0"/>
              </a:rPr>
              <a:t>We </a:t>
            </a:r>
            <a:r>
              <a:rPr lang="en-US" dirty="0">
                <a:latin typeface="Cambria" panose="02040503050406030204" pitchFamily="18" charset="0"/>
                <a:ea typeface="Cambria" panose="02040503050406030204" pitchFamily="18" charset="0"/>
              </a:rPr>
              <a:t>listen carefully to a recording a number of times so that we can find a word we can't catch clearly.</a:t>
            </a:r>
          </a:p>
          <a:p>
            <a:pPr marL="540000" indent="-360000" algn="just">
              <a:spcBef>
                <a:spcPts val="1200"/>
              </a:spcBef>
              <a:buFont typeface="+mj-lt"/>
              <a:buAutoNum type="arabicPeriod"/>
            </a:pPr>
            <a:r>
              <a:rPr lang="en-US" dirty="0" smtClean="0">
                <a:latin typeface="Cambria" panose="02040503050406030204" pitchFamily="18" charset="0"/>
                <a:ea typeface="Cambria" panose="02040503050406030204" pitchFamily="18" charset="0"/>
              </a:rPr>
              <a:t>When </a:t>
            </a:r>
            <a:r>
              <a:rPr lang="en-US" dirty="0">
                <a:latin typeface="Cambria" panose="02040503050406030204" pitchFamily="18" charset="0"/>
                <a:ea typeface="Cambria" panose="02040503050406030204" pitchFamily="18" charset="0"/>
              </a:rPr>
              <a:t>we don't clearly catch some of what people say, we </a:t>
            </a:r>
            <a:r>
              <a:rPr lang="en-US" dirty="0" smtClean="0">
                <a:latin typeface="Cambria" panose="02040503050406030204" pitchFamily="18" charset="0"/>
                <a:ea typeface="Cambria" panose="02040503050406030204" pitchFamily="18" charset="0"/>
              </a:rPr>
              <a:t>hypothesize </a:t>
            </a:r>
            <a:r>
              <a:rPr lang="en-US" dirty="0">
                <a:latin typeface="Cambria" panose="02040503050406030204" pitchFamily="18" charset="0"/>
                <a:ea typeface="Cambria" panose="02040503050406030204" pitchFamily="18" charset="0"/>
              </a:rPr>
              <a:t>what we have missed and reinstate what we think was there, based on our knowledge of similar conversations.</a:t>
            </a:r>
          </a:p>
          <a:p>
            <a:pPr marL="540000" indent="-360000" algn="just">
              <a:spcBef>
                <a:spcPts val="1200"/>
              </a:spcBef>
              <a:buFont typeface="+mj-lt"/>
              <a:buAutoNum type="arabicPeriod"/>
            </a:pPr>
            <a:r>
              <a:rPr lang="en-US" dirty="0" smtClean="0">
                <a:latin typeface="Cambria" panose="02040503050406030204" pitchFamily="18" charset="0"/>
                <a:ea typeface="Cambria" panose="02040503050406030204" pitchFamily="18" charset="0"/>
              </a:rPr>
              <a:t>We </a:t>
            </a:r>
            <a:r>
              <a:rPr lang="en-US" dirty="0">
                <a:latin typeface="Cambria" panose="02040503050406030204" pitchFamily="18" charset="0"/>
                <a:ea typeface="Cambria" panose="02040503050406030204" pitchFamily="18" charset="0"/>
              </a:rPr>
              <a:t>know the typical pattern some interactions follow (</a:t>
            </a:r>
            <a:r>
              <a:rPr lang="en-US" dirty="0" smtClean="0">
                <a:latin typeface="Cambria" panose="02040503050406030204" pitchFamily="18" charset="0"/>
                <a:ea typeface="Cambria" panose="02040503050406030204" pitchFamily="18" charset="0"/>
              </a:rPr>
              <a:t>e.g. </a:t>
            </a:r>
            <a:r>
              <a:rPr lang="en-US" dirty="0">
                <a:latin typeface="Cambria" panose="02040503050406030204" pitchFamily="18" charset="0"/>
                <a:ea typeface="Cambria" panose="02040503050406030204" pitchFamily="18" charset="0"/>
              </a:rPr>
              <a:t>the typical sequence of exchanges when ordering a taxi on the phone), and this helps us to understand these when they are spoken.</a:t>
            </a:r>
            <a:endParaRPr lang="ro-RO" dirty="0">
              <a:latin typeface="Cambria" panose="02040503050406030204" pitchFamily="18" charset="0"/>
              <a:ea typeface="Cambria" panose="02040503050406030204" pitchFamily="18" charset="0"/>
            </a:endParaRPr>
          </a:p>
        </p:txBody>
      </p:sp>
      <p:sp>
        <p:nvSpPr>
          <p:cNvPr id="4" name="TextBox 3"/>
          <p:cNvSpPr txBox="1"/>
          <p:nvPr/>
        </p:nvSpPr>
        <p:spPr>
          <a:xfrm>
            <a:off x="772998" y="6023728"/>
            <a:ext cx="7692272" cy="646331"/>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Strategy 2 is bottom-up. Strategies 1, 3 and 4 are examples of top-down </a:t>
            </a:r>
            <a:r>
              <a:rPr lang="en-US" dirty="0" smtClean="0">
                <a:latin typeface="Cambria" panose="02040503050406030204" pitchFamily="18" charset="0"/>
                <a:ea typeface="Cambria" panose="02040503050406030204" pitchFamily="18" charset="0"/>
              </a:rPr>
              <a:t>strategies.</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17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2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3" y="499626"/>
            <a:ext cx="7890317" cy="775139"/>
          </a:xfrm>
        </p:spPr>
        <p:txBody>
          <a:bodyPr>
            <a:normAutofit/>
          </a:bodyPr>
          <a:lstStyle/>
          <a:p>
            <a:r>
              <a:rPr lang="en-US" sz="2800" b="1" dirty="0">
                <a:latin typeface="Cambria" panose="02040503050406030204" pitchFamily="18" charset="0"/>
                <a:ea typeface="Cambria" panose="02040503050406030204" pitchFamily="18" charset="0"/>
              </a:rPr>
              <a:t>Listening </a:t>
            </a:r>
            <a:r>
              <a:rPr lang="en-US" sz="2800" b="1" dirty="0" smtClean="0">
                <a:latin typeface="Cambria" panose="02040503050406030204" pitchFamily="18" charset="0"/>
                <a:ea typeface="Cambria" panose="02040503050406030204" pitchFamily="18" charset="0"/>
              </a:rPr>
              <a:t>strategies</a:t>
            </a:r>
            <a:endParaRPr lang="ro-RO" sz="28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5034" y="1385740"/>
            <a:ext cx="7350042" cy="4769964"/>
          </a:xfrm>
        </p:spPr>
        <p:txBody>
          <a:bodyPr>
            <a:normAutofit lnSpcReduction="10000"/>
          </a:bodyPr>
          <a:lstStyle/>
          <a:p>
            <a:pPr marL="0" lvl="0" indent="0">
              <a:spcBef>
                <a:spcPts val="600"/>
              </a:spcBef>
              <a:buNone/>
            </a:pPr>
            <a:r>
              <a:rPr lang="en-US" sz="2600" dirty="0" smtClean="0">
                <a:latin typeface="Cambria" panose="02040503050406030204" pitchFamily="18" charset="0"/>
                <a:ea typeface="Cambria" panose="02040503050406030204" pitchFamily="18" charset="0"/>
              </a:rPr>
              <a:t>- </a:t>
            </a:r>
            <a:r>
              <a:rPr lang="en-US" sz="2600" dirty="0">
                <a:latin typeface="Cambria" panose="02040503050406030204" pitchFamily="18" charset="0"/>
                <a:ea typeface="Cambria" panose="02040503050406030204" pitchFamily="18" charset="0"/>
              </a:rPr>
              <a:t>conscious, deliberate </a:t>
            </a:r>
            <a:r>
              <a:rPr lang="en-US" sz="2600" dirty="0" smtClean="0">
                <a:latin typeface="Cambria" panose="02040503050406030204" pitchFamily="18" charset="0"/>
                <a:ea typeface="Cambria" panose="02040503050406030204" pitchFamily="18" charset="0"/>
              </a:rPr>
              <a:t>behavior </a:t>
            </a:r>
            <a:r>
              <a:rPr lang="en-US" sz="2600" dirty="0">
                <a:latin typeface="Cambria" panose="02040503050406030204" pitchFamily="18" charset="0"/>
                <a:ea typeface="Cambria" panose="02040503050406030204" pitchFamily="18" charset="0"/>
              </a:rPr>
              <a:t>which enhances learning and allows the learner to use </a:t>
            </a:r>
            <a:r>
              <a:rPr lang="en-US" sz="2600" dirty="0" smtClean="0">
                <a:latin typeface="Cambria" panose="02040503050406030204" pitchFamily="18" charset="0"/>
                <a:ea typeface="Cambria" panose="02040503050406030204" pitchFamily="18" charset="0"/>
              </a:rPr>
              <a:t>information more effectively:</a:t>
            </a:r>
            <a:endParaRPr lang="ro-RO" sz="2600" dirty="0">
              <a:latin typeface="Cambria" panose="02040503050406030204" pitchFamily="18" charset="0"/>
              <a:ea typeface="Cambria" panose="02040503050406030204" pitchFamily="18" charset="0"/>
            </a:endParaRPr>
          </a:p>
          <a:p>
            <a:pPr marL="971550" lvl="1" indent="-514350">
              <a:spcBef>
                <a:spcPts val="600"/>
              </a:spcBef>
              <a:buFont typeface="+mj-lt"/>
              <a:buAutoNum type="arabicPeriod"/>
            </a:pPr>
            <a:r>
              <a:rPr lang="en-US" sz="2600" b="1" dirty="0" smtClean="0">
                <a:latin typeface="Cambria" panose="02040503050406030204" pitchFamily="18" charset="0"/>
                <a:ea typeface="Cambria" panose="02040503050406030204" pitchFamily="18" charset="0"/>
              </a:rPr>
              <a:t>cognitive strategies </a:t>
            </a:r>
            <a:r>
              <a:rPr lang="en-US" sz="2600" dirty="0" smtClean="0">
                <a:latin typeface="Cambria" panose="02040503050406030204" pitchFamily="18" charset="0"/>
                <a:ea typeface="Cambria" panose="02040503050406030204" pitchFamily="18" charset="0"/>
              </a:rPr>
              <a:t>(immediate </a:t>
            </a:r>
            <a:r>
              <a:rPr lang="en-US" sz="2600" dirty="0">
                <a:latin typeface="Cambria" panose="02040503050406030204" pitchFamily="18" charset="0"/>
                <a:ea typeface="Cambria" panose="02040503050406030204" pitchFamily="18" charset="0"/>
              </a:rPr>
              <a:t>task-focused), </a:t>
            </a:r>
            <a:endParaRPr lang="en-US" sz="2600" dirty="0" smtClean="0">
              <a:latin typeface="Cambria" panose="02040503050406030204" pitchFamily="18" charset="0"/>
              <a:ea typeface="Cambria" panose="02040503050406030204" pitchFamily="18" charset="0"/>
            </a:endParaRPr>
          </a:p>
          <a:p>
            <a:pPr marL="971550" lvl="1" indent="-514350">
              <a:spcBef>
                <a:spcPts val="600"/>
              </a:spcBef>
              <a:buFont typeface="+mj-lt"/>
              <a:buAutoNum type="arabicPeriod"/>
            </a:pPr>
            <a:r>
              <a:rPr lang="en-US" sz="2600" b="1" dirty="0" smtClean="0">
                <a:latin typeface="Cambria" panose="02040503050406030204" pitchFamily="18" charset="0"/>
                <a:ea typeface="Cambria" panose="02040503050406030204" pitchFamily="18" charset="0"/>
              </a:rPr>
              <a:t>metacognitive strategies </a:t>
            </a:r>
            <a:r>
              <a:rPr lang="en-US" sz="2600" dirty="0" smtClean="0">
                <a:latin typeface="Cambria" panose="02040503050406030204" pitchFamily="18" charset="0"/>
                <a:ea typeface="Cambria" panose="02040503050406030204" pitchFamily="18" charset="0"/>
              </a:rPr>
              <a:t>(long-term learning-related,</a:t>
            </a:r>
            <a:r>
              <a:rPr lang="ro-RO" sz="2600" dirty="0" smtClean="0">
                <a:latin typeface="Cambria" panose="02040503050406030204" pitchFamily="18" charset="0"/>
                <a:ea typeface="Cambria" panose="02040503050406030204" pitchFamily="18" charset="0"/>
              </a:rPr>
              <a:t> e.g.,</a:t>
            </a:r>
            <a:r>
              <a:rPr lang="en-US" sz="2600" dirty="0" smtClean="0">
                <a:latin typeface="Cambria" panose="02040503050406030204" pitchFamily="18" charset="0"/>
                <a:ea typeface="Cambria" panose="02040503050406030204" pitchFamily="18" charset="0"/>
              </a:rPr>
              <a:t> </a:t>
            </a:r>
            <a:r>
              <a:rPr lang="en-US" sz="2600" dirty="0">
                <a:latin typeface="Cambria" panose="02040503050406030204" pitchFamily="18" charset="0"/>
                <a:ea typeface="Cambria" panose="02040503050406030204" pitchFamily="18" charset="0"/>
              </a:rPr>
              <a:t>listen regularly to a radio </a:t>
            </a:r>
            <a:r>
              <a:rPr lang="en-US" sz="2600" dirty="0" smtClean="0">
                <a:latin typeface="Cambria" panose="02040503050406030204" pitchFamily="18" charset="0"/>
                <a:ea typeface="Cambria" panose="02040503050406030204" pitchFamily="18" charset="0"/>
              </a:rPr>
              <a:t>broadcast/podcast to improve </a:t>
            </a:r>
            <a:r>
              <a:rPr lang="ro-RO" sz="2600" dirty="0" smtClean="0">
                <a:latin typeface="Cambria" panose="02040503050406030204" pitchFamily="18" charset="0"/>
                <a:ea typeface="Cambria" panose="02040503050406030204" pitchFamily="18" charset="0"/>
              </a:rPr>
              <a:t>sts</a:t>
            </a:r>
            <a:r>
              <a:rPr lang="en-US" sz="2600" dirty="0" smtClean="0">
                <a:latin typeface="Cambria" panose="02040503050406030204" pitchFamily="18" charset="0"/>
                <a:ea typeface="Cambria" panose="02040503050406030204" pitchFamily="18" charset="0"/>
              </a:rPr>
              <a:t>’ </a:t>
            </a:r>
            <a:r>
              <a:rPr lang="en-US" sz="2600" dirty="0">
                <a:latin typeface="Cambria" panose="02040503050406030204" pitchFamily="18" charset="0"/>
                <a:ea typeface="Cambria" panose="02040503050406030204" pitchFamily="18" charset="0"/>
              </a:rPr>
              <a:t>listening</a:t>
            </a:r>
            <a:r>
              <a:rPr lang="en-US" sz="2600" dirty="0" smtClean="0">
                <a:latin typeface="Cambria" panose="02040503050406030204" pitchFamily="18" charset="0"/>
                <a:ea typeface="Cambria" panose="02040503050406030204" pitchFamily="18" charset="0"/>
              </a:rPr>
              <a:t>),</a:t>
            </a:r>
          </a:p>
          <a:p>
            <a:pPr marL="971550" lvl="1" indent="-514350">
              <a:spcBef>
                <a:spcPts val="600"/>
              </a:spcBef>
              <a:buFont typeface="+mj-lt"/>
              <a:buAutoNum type="arabicPeriod"/>
            </a:pPr>
            <a:r>
              <a:rPr lang="en-US" sz="2600" b="1" dirty="0" smtClean="0">
                <a:latin typeface="Cambria" panose="02040503050406030204" pitchFamily="18" charset="0"/>
                <a:ea typeface="Cambria" panose="02040503050406030204" pitchFamily="18" charset="0"/>
              </a:rPr>
              <a:t>socio-affective strategies </a:t>
            </a:r>
            <a:r>
              <a:rPr lang="en-US" sz="2600" dirty="0" smtClean="0">
                <a:latin typeface="Cambria" panose="02040503050406030204" pitchFamily="18" charset="0"/>
                <a:ea typeface="Cambria" panose="02040503050406030204" pitchFamily="18" charset="0"/>
              </a:rPr>
              <a:t>(interaction </a:t>
            </a:r>
            <a:r>
              <a:rPr lang="en-US" sz="2600" dirty="0">
                <a:latin typeface="Cambria" panose="02040503050406030204" pitchFamily="18" charset="0"/>
                <a:ea typeface="Cambria" panose="02040503050406030204" pitchFamily="18" charset="0"/>
              </a:rPr>
              <a:t>and attitude-related, e.g. </a:t>
            </a:r>
            <a:r>
              <a:rPr lang="en-US" sz="2600" i="1" dirty="0">
                <a:latin typeface="Cambria" panose="02040503050406030204" pitchFamily="18" charset="0"/>
                <a:ea typeface="Cambria" panose="02040503050406030204" pitchFamily="18" charset="0"/>
              </a:rPr>
              <a:t>Check your answers with a </a:t>
            </a:r>
            <a:r>
              <a:rPr lang="en-US" sz="2600" i="1" dirty="0" smtClean="0">
                <a:latin typeface="Cambria" panose="02040503050406030204" pitchFamily="18" charset="0"/>
                <a:ea typeface="Cambria" panose="02040503050406030204" pitchFamily="18" charset="0"/>
              </a:rPr>
              <a:t>partner</a:t>
            </a:r>
            <a:r>
              <a:rPr lang="en-US" sz="2600" dirty="0" smtClean="0">
                <a:latin typeface="Cambria" panose="02040503050406030204" pitchFamily="18" charset="0"/>
                <a:ea typeface="Cambria" panose="02040503050406030204" pitchFamily="18" charset="0"/>
              </a:rPr>
              <a:t>).</a:t>
            </a:r>
          </a:p>
          <a:p>
            <a:pPr marL="0" indent="0">
              <a:spcBef>
                <a:spcPts val="600"/>
              </a:spcBef>
              <a:buNone/>
            </a:pPr>
            <a:r>
              <a:rPr lang="ro-RO" sz="4400" dirty="0" smtClean="0">
                <a:latin typeface="Cambria" panose="02040503050406030204" pitchFamily="18" charset="0"/>
                <a:ea typeface="Cambria" panose="02040503050406030204" pitchFamily="18" charset="0"/>
              </a:rPr>
              <a:t> </a:t>
            </a: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471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033" y="216817"/>
            <a:ext cx="7890317" cy="756286"/>
          </a:xfrm>
        </p:spPr>
        <p:txBody>
          <a:bodyPr>
            <a:normAutofit/>
          </a:bodyPr>
          <a:lstStyle/>
          <a:p>
            <a:r>
              <a:rPr lang="en-US" sz="2800" b="1" dirty="0">
                <a:latin typeface="Cambria" panose="02040503050406030204" pitchFamily="18" charset="0"/>
                <a:ea typeface="Cambria" panose="02040503050406030204" pitchFamily="18" charset="0"/>
              </a:rPr>
              <a:t>Listening </a:t>
            </a:r>
            <a:r>
              <a:rPr lang="en-US" sz="2800" b="1" dirty="0" smtClean="0">
                <a:latin typeface="Cambria" panose="02040503050406030204" pitchFamily="18" charset="0"/>
                <a:ea typeface="Cambria" panose="02040503050406030204" pitchFamily="18" charset="0"/>
              </a:rPr>
              <a:t>strategies</a:t>
            </a:r>
            <a:endParaRPr lang="ro-RO" sz="28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14779" y="991957"/>
            <a:ext cx="8100571" cy="5276870"/>
          </a:xfrm>
        </p:spPr>
        <p:txBody>
          <a:bodyPr>
            <a:noAutofit/>
          </a:bodyPr>
          <a:lstStyle/>
          <a:p>
            <a:pPr algn="just">
              <a:spcBef>
                <a:spcPts val="600"/>
              </a:spcBef>
              <a:spcAft>
                <a:spcPts val="600"/>
              </a:spcAft>
              <a:buFont typeface="Wingdings" panose="05000000000000000000" pitchFamily="2" charset="2"/>
              <a:buChar char="§"/>
            </a:pPr>
            <a:r>
              <a:rPr lang="en-US" sz="2500" dirty="0" smtClean="0">
                <a:latin typeface="Cambria" panose="02040503050406030204" pitchFamily="18" charset="0"/>
                <a:ea typeface="Cambria" panose="02040503050406030204" pitchFamily="18" charset="0"/>
              </a:rPr>
              <a:t>Effective listeners utilize a combination of these strategies, adapting them to specific tasks.</a:t>
            </a:r>
          </a:p>
          <a:p>
            <a:pPr algn="just">
              <a:spcBef>
                <a:spcPts val="600"/>
              </a:spcBef>
              <a:spcAft>
                <a:spcPts val="600"/>
              </a:spcAft>
              <a:buFont typeface="Wingdings" panose="05000000000000000000" pitchFamily="2" charset="2"/>
              <a:buChar char="§"/>
            </a:pPr>
            <a:r>
              <a:rPr lang="en-US" sz="2500" dirty="0" smtClean="0">
                <a:latin typeface="Cambria" panose="02040503050406030204" pitchFamily="18" charset="0"/>
                <a:ea typeface="Cambria" panose="02040503050406030204" pitchFamily="18" charset="0"/>
              </a:rPr>
              <a:t>The </a:t>
            </a:r>
            <a:r>
              <a:rPr lang="en-US" sz="2500" dirty="0" err="1" smtClean="0">
                <a:latin typeface="Cambria" panose="02040503050406030204" pitchFamily="18" charset="0"/>
                <a:ea typeface="Cambria" panose="02040503050406030204" pitchFamily="18" charset="0"/>
              </a:rPr>
              <a:t>teachability</a:t>
            </a:r>
            <a:r>
              <a:rPr lang="en-US" sz="2500" dirty="0" smtClean="0">
                <a:latin typeface="Cambria" panose="02040503050406030204" pitchFamily="18" charset="0"/>
                <a:ea typeface="Cambria" panose="02040503050406030204" pitchFamily="18" charset="0"/>
              </a:rPr>
              <a:t> of strategies is crucial, especially in language learning contexts where students might not naturally transfer strategies from their native language to the target language. </a:t>
            </a:r>
          </a:p>
          <a:p>
            <a:pPr algn="just">
              <a:spcBef>
                <a:spcPts val="600"/>
              </a:spcBef>
              <a:spcAft>
                <a:spcPts val="600"/>
              </a:spcAft>
              <a:buFont typeface="Wingdings" panose="05000000000000000000" pitchFamily="2" charset="2"/>
              <a:buChar char="§"/>
            </a:pPr>
            <a:r>
              <a:rPr lang="en-US" sz="2500" dirty="0" smtClean="0">
                <a:latin typeface="Cambria" panose="02040503050406030204" pitchFamily="18" charset="0"/>
                <a:ea typeface="Cambria" panose="02040503050406030204" pitchFamily="18" charset="0"/>
              </a:rPr>
              <a:t>To be teachable, students must recognize a problem, teachers must exemplify and demonstrate the strategy’s effectiveness, and the strategy should be repeatable for future problem-solving. </a:t>
            </a:r>
          </a:p>
          <a:p>
            <a:pPr algn="just">
              <a:spcBef>
                <a:spcPts val="600"/>
              </a:spcBef>
              <a:spcAft>
                <a:spcPts val="600"/>
              </a:spcAft>
              <a:buFont typeface="Wingdings" panose="05000000000000000000" pitchFamily="2" charset="2"/>
              <a:buChar char="§"/>
            </a:pPr>
            <a:r>
              <a:rPr lang="en-US" sz="2500" dirty="0" smtClean="0">
                <a:latin typeface="Cambria" panose="02040503050406030204" pitchFamily="18" charset="0"/>
                <a:ea typeface="Cambria" panose="02040503050406030204" pitchFamily="18" charset="0"/>
              </a:rPr>
              <a:t>Many educational materials now incorporate strategies, often in the form of rubrics, to help students develop their listening skills, demonstrating the importance of strategic approaches in education.</a:t>
            </a:r>
            <a:endParaRPr lang="ro-RO" sz="25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770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033" y="74325"/>
            <a:ext cx="7419372" cy="6783675"/>
          </a:xfrm>
          <a:prstGeom prst="rect">
            <a:avLst/>
          </a:prstGeom>
        </p:spPr>
      </p:pic>
    </p:spTree>
    <p:extLst>
      <p:ext uri="{BB962C8B-B14F-4D97-AF65-F5344CB8AC3E}">
        <p14:creationId xmlns:p14="http://schemas.microsoft.com/office/powerpoint/2010/main" val="242580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952" y="114855"/>
            <a:ext cx="7523544" cy="6719789"/>
          </a:xfrm>
          <a:prstGeom prst="rect">
            <a:avLst/>
          </a:prstGeom>
        </p:spPr>
      </p:pic>
    </p:spTree>
    <p:extLst>
      <p:ext uri="{BB962C8B-B14F-4D97-AF65-F5344CB8AC3E}">
        <p14:creationId xmlns:p14="http://schemas.microsoft.com/office/powerpoint/2010/main" val="257529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9043" y="70183"/>
            <a:ext cx="6528122" cy="6782476"/>
          </a:xfrm>
          <a:prstGeom prst="rect">
            <a:avLst/>
          </a:prstGeom>
        </p:spPr>
      </p:pic>
    </p:spTree>
    <p:extLst>
      <p:ext uri="{BB962C8B-B14F-4D97-AF65-F5344CB8AC3E}">
        <p14:creationId xmlns:p14="http://schemas.microsoft.com/office/powerpoint/2010/main" val="3769718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56" y="282803"/>
            <a:ext cx="8815133" cy="5967167"/>
          </a:xfrm>
          <a:prstGeom prst="rect">
            <a:avLst/>
          </a:prstGeom>
        </p:spPr>
      </p:pic>
    </p:spTree>
    <p:extLst>
      <p:ext uri="{BB962C8B-B14F-4D97-AF65-F5344CB8AC3E}">
        <p14:creationId xmlns:p14="http://schemas.microsoft.com/office/powerpoint/2010/main" val="121371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9" y="292233"/>
            <a:ext cx="7921461" cy="716436"/>
          </a:xfrm>
        </p:spPr>
        <p:txBody>
          <a:bodyPr>
            <a:normAutofit fontScale="90000"/>
          </a:bodyPr>
          <a:lstStyle/>
          <a:p>
            <a:r>
              <a:rPr lang="en-US" sz="3200" b="1" dirty="0" smtClean="0">
                <a:latin typeface="Cambria" panose="02040503050406030204" pitchFamily="18" charset="0"/>
                <a:ea typeface="Cambria" panose="02040503050406030204" pitchFamily="18" charset="0"/>
              </a:rPr>
              <a:t>Defining listening comprehension/ oral reception</a:t>
            </a:r>
            <a:endParaRPr lang="ro-RO" sz="32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273377" y="1168924"/>
            <a:ext cx="8241973" cy="5316717"/>
          </a:xfrm>
        </p:spPr>
        <p:txBody>
          <a:bodyPr>
            <a:normAutofit lnSpcReduction="10000"/>
          </a:bodyPr>
          <a:lstStyle/>
          <a:p>
            <a:pPr marL="0" indent="0" algn="just">
              <a:buNone/>
            </a:pPr>
            <a:r>
              <a:rPr lang="en-US" sz="2400" b="1" dirty="0" smtClean="0">
                <a:latin typeface="Cambria" panose="02040503050406030204" pitchFamily="18" charset="0"/>
                <a:ea typeface="Cambria" panose="02040503050406030204" pitchFamily="18" charset="0"/>
              </a:rPr>
              <a:t>Reception</a:t>
            </a:r>
            <a:r>
              <a:rPr lang="en-US" sz="2400" dirty="0" smtClean="0">
                <a:latin typeface="Cambria" panose="02040503050406030204" pitchFamily="18" charset="0"/>
                <a:ea typeface="Cambria" panose="02040503050406030204" pitchFamily="18" charset="0"/>
              </a:rPr>
              <a:t> involves receiving and processing input: </a:t>
            </a:r>
            <a:r>
              <a:rPr lang="en-US" sz="2400" b="1" dirty="0" smtClean="0">
                <a:latin typeface="Cambria" panose="02040503050406030204" pitchFamily="18" charset="0"/>
                <a:ea typeface="Cambria" panose="02040503050406030204" pitchFamily="18" charset="0"/>
              </a:rPr>
              <a:t>activating</a:t>
            </a:r>
            <a:r>
              <a:rPr lang="en-US" sz="2400" dirty="0" smtClean="0">
                <a:latin typeface="Cambria" panose="02040503050406030204" pitchFamily="18" charset="0"/>
                <a:ea typeface="Cambria" panose="02040503050406030204" pitchFamily="18" charset="0"/>
              </a:rPr>
              <a:t> appropriate </a:t>
            </a:r>
            <a:r>
              <a:rPr lang="en-US" sz="2400" b="1" dirty="0" smtClean="0">
                <a:latin typeface="Cambria" panose="02040503050406030204" pitchFamily="18" charset="0"/>
                <a:ea typeface="Cambria" panose="02040503050406030204" pitchFamily="18" charset="0"/>
              </a:rPr>
              <a:t>schemata</a:t>
            </a:r>
            <a:r>
              <a:rPr lang="en-US" sz="2400" dirty="0" smtClean="0">
                <a:latin typeface="Cambria" panose="02040503050406030204" pitchFamily="18" charset="0"/>
                <a:ea typeface="Cambria" panose="02040503050406030204" pitchFamily="18" charset="0"/>
              </a:rPr>
              <a:t> in order to build up a </a:t>
            </a:r>
            <a:r>
              <a:rPr lang="en-US" sz="2400" b="1" dirty="0" smtClean="0">
                <a:latin typeface="Cambria" panose="02040503050406030204" pitchFamily="18" charset="0"/>
                <a:ea typeface="Cambria" panose="02040503050406030204" pitchFamily="18" charset="0"/>
              </a:rPr>
              <a:t>representation</a:t>
            </a:r>
            <a:r>
              <a:rPr lang="en-US" sz="2400" dirty="0" smtClean="0">
                <a:latin typeface="Cambria" panose="02040503050406030204" pitchFamily="18" charset="0"/>
                <a:ea typeface="Cambria" panose="02040503050406030204" pitchFamily="18" charset="0"/>
              </a:rPr>
              <a:t> of the </a:t>
            </a:r>
            <a:r>
              <a:rPr lang="en-US" sz="2400" b="1" dirty="0" smtClean="0">
                <a:latin typeface="Cambria" panose="02040503050406030204" pitchFamily="18" charset="0"/>
                <a:ea typeface="Cambria" panose="02040503050406030204" pitchFamily="18" charset="0"/>
              </a:rPr>
              <a:t>meaning</a:t>
            </a:r>
            <a:r>
              <a:rPr lang="en-US" sz="2400" dirty="0" smtClean="0">
                <a:latin typeface="Cambria" panose="02040503050406030204" pitchFamily="18" charset="0"/>
                <a:ea typeface="Cambria" panose="02040503050406030204" pitchFamily="18" charset="0"/>
              </a:rPr>
              <a:t> being expressed and a </a:t>
            </a:r>
            <a:r>
              <a:rPr lang="en-US" sz="2400" b="1" dirty="0" smtClean="0">
                <a:latin typeface="Cambria" panose="02040503050406030204" pitchFamily="18" charset="0"/>
                <a:ea typeface="Cambria" panose="02040503050406030204" pitchFamily="18" charset="0"/>
              </a:rPr>
              <a:t>hypothesis</a:t>
            </a:r>
            <a:r>
              <a:rPr lang="en-US" sz="2400" dirty="0" smtClean="0">
                <a:latin typeface="Cambria" panose="02040503050406030204" pitchFamily="18" charset="0"/>
                <a:ea typeface="Cambria" panose="02040503050406030204" pitchFamily="18" charset="0"/>
              </a:rPr>
              <a:t> as to the </a:t>
            </a:r>
            <a:r>
              <a:rPr lang="en-US" sz="2400" b="1" dirty="0" smtClean="0">
                <a:latin typeface="Cambria" panose="02040503050406030204" pitchFamily="18" charset="0"/>
                <a:ea typeface="Cambria" panose="02040503050406030204" pitchFamily="18" charset="0"/>
              </a:rPr>
              <a:t>communicative intention </a:t>
            </a:r>
            <a:r>
              <a:rPr lang="en-US" sz="2400" dirty="0" smtClean="0">
                <a:latin typeface="Cambria" panose="02040503050406030204" pitchFamily="18" charset="0"/>
                <a:ea typeface="Cambria" panose="02040503050406030204" pitchFamily="18" charset="0"/>
              </a:rPr>
              <a:t>behind it.</a:t>
            </a:r>
          </a:p>
          <a:p>
            <a:pPr marL="0" indent="0" algn="just">
              <a:buNone/>
            </a:pPr>
            <a:r>
              <a:rPr lang="en-US" sz="2400" dirty="0" smtClean="0">
                <a:latin typeface="Cambria" panose="02040503050406030204" pitchFamily="18" charset="0"/>
                <a:ea typeface="Cambria" panose="02040503050406030204" pitchFamily="18" charset="0"/>
              </a:rPr>
              <a:t>Incoming co-textual and contextual cues are checked to see if they “fit” the activated schema – or suggest that an alternative hypothesis is necessary. </a:t>
            </a:r>
          </a:p>
          <a:p>
            <a:pPr marL="0" indent="0" algn="just">
              <a:buNone/>
            </a:pPr>
            <a:r>
              <a:rPr lang="en-US" sz="2400" dirty="0" smtClean="0">
                <a:latin typeface="Cambria" panose="02040503050406030204" pitchFamily="18" charset="0"/>
                <a:ea typeface="Cambria" panose="02040503050406030204" pitchFamily="18" charset="0"/>
              </a:rPr>
              <a:t>In “oral reception”, the language user receives and processes live or recorded input produced by one or more other people.  </a:t>
            </a:r>
          </a:p>
          <a:p>
            <a:pPr marL="457200" lvl="1" indent="0" algn="r">
              <a:buNone/>
            </a:pPr>
            <a:r>
              <a:rPr lang="en-US" sz="1800" dirty="0" smtClean="0">
                <a:latin typeface="Cambria" panose="02040503050406030204" pitchFamily="18" charset="0"/>
                <a:ea typeface="Cambria" panose="02040503050406030204" pitchFamily="18" charset="0"/>
              </a:rPr>
              <a:t>CEFR Companion Volume, 2020, p. 47</a:t>
            </a:r>
          </a:p>
          <a:p>
            <a:pPr marL="457200" lvl="1" indent="0" algn="r">
              <a:buNone/>
            </a:pPr>
            <a:endParaRPr lang="en-US" sz="1800" dirty="0">
              <a:latin typeface="Cambria" panose="02040503050406030204" pitchFamily="18" charset="0"/>
              <a:ea typeface="Cambria" panose="02040503050406030204" pitchFamily="18" charset="0"/>
            </a:endParaRPr>
          </a:p>
          <a:p>
            <a:pPr marL="457200" lvl="1" indent="0">
              <a:buNone/>
            </a:pPr>
            <a:r>
              <a:rPr lang="en-US" sz="2200" b="1" dirty="0" smtClean="0">
                <a:solidFill>
                  <a:srgbClr val="002060"/>
                </a:solidFill>
                <a:latin typeface="Cambria" panose="02040503050406030204" pitchFamily="18" charset="0"/>
                <a:ea typeface="Cambria" panose="02040503050406030204" pitchFamily="18" charset="0"/>
              </a:rPr>
              <a:t>(Linguistic) </a:t>
            </a:r>
            <a:r>
              <a:rPr lang="en-US" b="1" dirty="0">
                <a:solidFill>
                  <a:srgbClr val="002060"/>
                </a:solidFill>
                <a:latin typeface="Cambria" panose="02040503050406030204" pitchFamily="18" charset="0"/>
                <a:ea typeface="Cambria" panose="02040503050406030204" pitchFamily="18" charset="0"/>
              </a:rPr>
              <a:t>co-text</a:t>
            </a:r>
            <a:r>
              <a:rPr lang="en-US" sz="2200" b="1" dirty="0">
                <a:solidFill>
                  <a:srgbClr val="002060"/>
                </a:solidFill>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 the </a:t>
            </a:r>
            <a:r>
              <a:rPr lang="en-US" sz="2200" dirty="0">
                <a:latin typeface="Cambria" panose="02040503050406030204" pitchFamily="18" charset="0"/>
                <a:ea typeface="Cambria" panose="02040503050406030204" pitchFamily="18" charset="0"/>
              </a:rPr>
              <a:t>language immediately surrounding the item in question which tells us its </a:t>
            </a:r>
            <a:r>
              <a:rPr lang="en-US" sz="2200" dirty="0" smtClean="0">
                <a:latin typeface="Cambria" panose="02040503050406030204" pitchFamily="18" charset="0"/>
                <a:ea typeface="Cambria" panose="02040503050406030204" pitchFamily="18" charset="0"/>
              </a:rPr>
              <a:t>meaning.</a:t>
            </a:r>
          </a:p>
          <a:p>
            <a:pPr marL="457200" lvl="1" indent="0">
              <a:buNone/>
            </a:pPr>
            <a:r>
              <a:rPr lang="en-US" sz="2200" b="1" dirty="0" smtClean="0">
                <a:solidFill>
                  <a:srgbClr val="860407"/>
                </a:solidFill>
                <a:latin typeface="Cambria" panose="02040503050406030204" pitchFamily="18" charset="0"/>
                <a:ea typeface="Cambria" panose="02040503050406030204" pitchFamily="18" charset="0"/>
              </a:rPr>
              <a:t>(</a:t>
            </a:r>
            <a:r>
              <a:rPr lang="en-US" sz="2200" b="1" dirty="0" err="1" smtClean="0">
                <a:solidFill>
                  <a:srgbClr val="860407"/>
                </a:solidFill>
                <a:latin typeface="Cambria" panose="02040503050406030204" pitchFamily="18" charset="0"/>
                <a:ea typeface="Cambria" panose="02040503050406030204" pitchFamily="18" charset="0"/>
              </a:rPr>
              <a:t>Extralinguistic</a:t>
            </a:r>
            <a:r>
              <a:rPr lang="en-US" sz="2200" b="1" dirty="0" smtClean="0">
                <a:solidFill>
                  <a:srgbClr val="860407"/>
                </a:solidFill>
                <a:latin typeface="Cambria" panose="02040503050406030204" pitchFamily="18" charset="0"/>
                <a:ea typeface="Cambria" panose="02040503050406030204" pitchFamily="18" charset="0"/>
              </a:rPr>
              <a:t>) </a:t>
            </a:r>
            <a:r>
              <a:rPr lang="en-US" sz="2600" b="1" dirty="0" smtClean="0">
                <a:solidFill>
                  <a:srgbClr val="860407"/>
                </a:solidFill>
                <a:latin typeface="Cambria" panose="02040503050406030204" pitchFamily="18" charset="0"/>
                <a:ea typeface="Cambria" panose="02040503050406030204" pitchFamily="18" charset="0"/>
              </a:rPr>
              <a:t>context </a:t>
            </a:r>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the social setting in which language occurs</a:t>
            </a:r>
            <a:endParaRPr lang="ro-RO" sz="1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72788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0327" y="170995"/>
            <a:ext cx="6305336" cy="6516009"/>
          </a:xfrm>
          <a:prstGeom prst="rect">
            <a:avLst/>
          </a:prstGeom>
        </p:spPr>
      </p:pic>
    </p:spTree>
    <p:extLst>
      <p:ext uri="{BB962C8B-B14F-4D97-AF65-F5344CB8AC3E}">
        <p14:creationId xmlns:p14="http://schemas.microsoft.com/office/powerpoint/2010/main" val="4287448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7618"/>
          </a:xfrm>
        </p:spPr>
        <p:txBody>
          <a:bodyPr>
            <a:normAutofit/>
          </a:bodyPr>
          <a:lstStyle/>
          <a:p>
            <a:r>
              <a:rPr lang="en-US" sz="3200" b="1" dirty="0">
                <a:latin typeface="Cambria" panose="02040503050406030204" pitchFamily="18" charset="0"/>
                <a:ea typeface="Cambria" panose="02040503050406030204" pitchFamily="18" charset="0"/>
              </a:rPr>
              <a:t>Listening in the lesson - the sequence</a:t>
            </a:r>
            <a:endParaRPr lang="ro-RO" sz="32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5028" y="1122745"/>
            <a:ext cx="4938773" cy="5625296"/>
          </a:xfrm>
        </p:spPr>
        <p:txBody>
          <a:bodyPr>
            <a:normAutofit/>
          </a:bodyPr>
          <a:lstStyle/>
          <a:p>
            <a:pPr marL="0" indent="0">
              <a:lnSpc>
                <a:spcPct val="100000"/>
              </a:lnSpc>
              <a:spcBef>
                <a:spcPts val="0"/>
              </a:spcBef>
              <a:buNone/>
            </a:pPr>
            <a:r>
              <a:rPr lang="en-US" sz="2400" b="1" dirty="0">
                <a:latin typeface="Cambria" panose="02040503050406030204" pitchFamily="18" charset="0"/>
                <a:ea typeface="Cambria" panose="02040503050406030204" pitchFamily="18" charset="0"/>
              </a:rPr>
              <a:t>Pre-listening - </a:t>
            </a:r>
            <a:r>
              <a:rPr lang="en-US" sz="2400" dirty="0">
                <a:latin typeface="Cambria" panose="02040503050406030204" pitchFamily="18" charset="0"/>
                <a:ea typeface="Cambria" panose="02040503050406030204" pitchFamily="18" charset="0"/>
              </a:rPr>
              <a:t>helps students to prepare for what they going to listen</a:t>
            </a:r>
            <a:r>
              <a:rPr lang="en-US" sz="2400" dirty="0" smtClean="0">
                <a:latin typeface="Cambria" panose="02040503050406030204" pitchFamily="18" charset="0"/>
                <a:ea typeface="Cambria" panose="02040503050406030204" pitchFamily="18" charset="0"/>
              </a:rPr>
              <a:t>:</a:t>
            </a:r>
          </a:p>
          <a:p>
            <a:pPr marL="0" indent="0">
              <a:lnSpc>
                <a:spcPct val="100000"/>
              </a:lnSpc>
              <a:spcBef>
                <a:spcPts val="0"/>
              </a:spcBef>
              <a:buNone/>
            </a:pPr>
            <a:r>
              <a:rPr lang="en-US" sz="2400" dirty="0" smtClean="0">
                <a:latin typeface="Cambria" panose="02040503050406030204" pitchFamily="18" charset="0"/>
                <a:ea typeface="Cambria" panose="02040503050406030204" pitchFamily="18" charset="0"/>
              </a:rPr>
              <a:t>The </a:t>
            </a:r>
            <a:r>
              <a:rPr lang="en-US" sz="2400" dirty="0">
                <a:latin typeface="Cambria" panose="02040503050406030204" pitchFamily="18" charset="0"/>
                <a:ea typeface="Cambria" panose="02040503050406030204" pitchFamily="18" charset="0"/>
              </a:rPr>
              <a:t>aims of stage are: </a:t>
            </a:r>
            <a:endParaRPr lang="en-US" sz="2400" dirty="0" smtClean="0">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To </a:t>
            </a:r>
            <a:r>
              <a:rPr lang="en-US" b="1" dirty="0">
                <a:latin typeface="Cambria" panose="02040503050406030204" pitchFamily="18" charset="0"/>
                <a:ea typeface="Cambria" panose="02040503050406030204" pitchFamily="18" charset="0"/>
              </a:rPr>
              <a:t>activate</a:t>
            </a:r>
            <a:r>
              <a:rPr lang="en-US" dirty="0">
                <a:latin typeface="Cambria" panose="02040503050406030204" pitchFamily="18" charset="0"/>
                <a:ea typeface="Cambria" panose="02040503050406030204" pitchFamily="18" charset="0"/>
              </a:rPr>
              <a:t> the students' </a:t>
            </a:r>
            <a:r>
              <a:rPr lang="en-US" b="1" dirty="0">
                <a:latin typeface="Cambria" panose="02040503050406030204" pitchFamily="18" charset="0"/>
                <a:ea typeface="Cambria" panose="02040503050406030204" pitchFamily="18" charset="0"/>
              </a:rPr>
              <a:t>schema</a:t>
            </a:r>
            <a:r>
              <a:rPr lang="en-US" dirty="0">
                <a:latin typeface="Cambria" panose="02040503050406030204" pitchFamily="18" charset="0"/>
                <a:ea typeface="Cambria" panose="02040503050406030204" pitchFamily="18" charset="0"/>
              </a:rPr>
              <a:t> and vocabulary related to the topic; </a:t>
            </a:r>
            <a:endParaRPr lang="en-US" dirty="0" smtClean="0">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To </a:t>
            </a:r>
            <a:r>
              <a:rPr lang="en-US" dirty="0">
                <a:latin typeface="Cambria" panose="02040503050406030204" pitchFamily="18" charset="0"/>
                <a:ea typeface="Cambria" panose="02040503050406030204" pitchFamily="18" charset="0"/>
              </a:rPr>
              <a:t>form some </a:t>
            </a:r>
            <a:r>
              <a:rPr lang="en-US" b="1" dirty="0">
                <a:latin typeface="Cambria" panose="02040503050406030204" pitchFamily="18" charset="0"/>
                <a:ea typeface="Cambria" panose="02040503050406030204" pitchFamily="18" charset="0"/>
              </a:rPr>
              <a:t>preliminary assumptions</a:t>
            </a:r>
            <a:r>
              <a:rPr lang="en-US" dirty="0">
                <a:latin typeface="Cambria" panose="02040503050406030204" pitchFamily="18" charset="0"/>
                <a:ea typeface="Cambria" panose="02040503050406030204" pitchFamily="18" charset="0"/>
              </a:rPr>
              <a:t> about the content of the text; </a:t>
            </a:r>
            <a:endParaRPr lang="en-US" dirty="0" smtClean="0">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ü"/>
            </a:pPr>
            <a:r>
              <a:rPr lang="en-US" dirty="0" smtClean="0">
                <a:latin typeface="Cambria" panose="02040503050406030204" pitchFamily="18" charset="0"/>
                <a:ea typeface="Cambria" panose="02040503050406030204" pitchFamily="18" charset="0"/>
              </a:rPr>
              <a:t>To </a:t>
            </a:r>
            <a:r>
              <a:rPr lang="en-US" b="1" dirty="0">
                <a:latin typeface="Cambria" panose="02040503050406030204" pitchFamily="18" charset="0"/>
                <a:ea typeface="Cambria" panose="02040503050406030204" pitchFamily="18" charset="0"/>
              </a:rPr>
              <a:t>motivate students </a:t>
            </a:r>
            <a:r>
              <a:rPr lang="en-US" dirty="0">
                <a:latin typeface="Cambria" panose="02040503050406030204" pitchFamily="18" charset="0"/>
                <a:ea typeface="Cambria" panose="02040503050406030204" pitchFamily="18" charset="0"/>
              </a:rPr>
              <a:t>for the activity by </a:t>
            </a:r>
            <a:r>
              <a:rPr lang="en-US" dirty="0" smtClean="0">
                <a:latin typeface="Cambria" panose="02040503050406030204" pitchFamily="18" charset="0"/>
                <a:ea typeface="Cambria" panose="02040503050406030204" pitchFamily="18" charset="0"/>
              </a:rPr>
              <a:t>asking questions </a:t>
            </a:r>
            <a:r>
              <a:rPr lang="en-US" dirty="0">
                <a:latin typeface="Cambria" panose="02040503050406030204" pitchFamily="18" charset="0"/>
                <a:ea typeface="Cambria" panose="02040503050406030204" pitchFamily="18" charset="0"/>
              </a:rPr>
              <a:t>that could provide them with a reason for listening.</a:t>
            </a:r>
            <a:endParaRPr lang="ro-RO" dirty="0">
              <a:latin typeface="Cambria" panose="02040503050406030204" pitchFamily="18" charset="0"/>
              <a:ea typeface="Cambria" panose="02040503050406030204" pitchFamily="18" charset="0"/>
            </a:endParaRPr>
          </a:p>
        </p:txBody>
      </p:sp>
      <p:sp>
        <p:nvSpPr>
          <p:cNvPr id="4" name="TextBox 3"/>
          <p:cNvSpPr txBox="1"/>
          <p:nvPr/>
        </p:nvSpPr>
        <p:spPr>
          <a:xfrm>
            <a:off x="5671595" y="3171463"/>
            <a:ext cx="3113590" cy="2677656"/>
          </a:xfrm>
          <a:prstGeom prst="rect">
            <a:avLst/>
          </a:prstGeom>
          <a:solidFill>
            <a:schemeClr val="accent2">
              <a:lumMod val="20000"/>
              <a:lumOff val="80000"/>
            </a:schemeClr>
          </a:solidFill>
        </p:spPr>
        <p:txBody>
          <a:bodyPr wrap="square" rtlCol="0">
            <a:spAutoFit/>
          </a:bodyPr>
          <a:lstStyle/>
          <a:p>
            <a:r>
              <a:rPr lang="en-US" sz="2400" b="1" dirty="0" smtClean="0">
                <a:latin typeface="Cambria" panose="02040503050406030204" pitchFamily="18" charset="0"/>
                <a:ea typeface="Cambria" panose="02040503050406030204" pitchFamily="18" charset="0"/>
              </a:rPr>
              <a:t>1</a:t>
            </a:r>
            <a:r>
              <a:rPr lang="en-US" sz="2400"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Activate </a:t>
            </a:r>
            <a:r>
              <a:rPr lang="en-US" sz="2400" b="1" dirty="0">
                <a:latin typeface="Cambria" panose="02040503050406030204" pitchFamily="18" charset="0"/>
                <a:ea typeface="Cambria" panose="02040503050406030204" pitchFamily="18" charset="0"/>
              </a:rPr>
              <a:t>schemata</a:t>
            </a:r>
            <a:r>
              <a:rPr lang="en-US" sz="2400" dirty="0" smtClean="0">
                <a:latin typeface="Cambria" panose="02040503050406030204" pitchFamily="18" charset="0"/>
                <a:ea typeface="Cambria" panose="02040503050406030204" pitchFamily="18" charset="0"/>
              </a:rPr>
              <a:t>:</a:t>
            </a:r>
          </a:p>
          <a:p>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What do </a:t>
            </a:r>
            <a:r>
              <a:rPr lang="en-US" sz="2400" dirty="0" smtClean="0">
                <a:latin typeface="Cambria" panose="02040503050406030204" pitchFamily="18" charset="0"/>
                <a:ea typeface="Cambria" panose="02040503050406030204" pitchFamily="18" charset="0"/>
              </a:rPr>
              <a:t>I </a:t>
            </a:r>
            <a:r>
              <a:rPr lang="en-US" sz="2400" dirty="0">
                <a:latin typeface="Cambria" panose="02040503050406030204" pitchFamily="18" charset="0"/>
                <a:ea typeface="Cambria" panose="02040503050406030204" pitchFamily="18" charset="0"/>
              </a:rPr>
              <a:t>know? </a:t>
            </a:r>
            <a:endParaRPr lang="en-US" sz="2400" dirty="0" smtClean="0">
              <a:latin typeface="Cambria" panose="02040503050406030204" pitchFamily="18" charset="0"/>
              <a:ea typeface="Cambria" panose="02040503050406030204" pitchFamily="18" charset="0"/>
            </a:endParaRPr>
          </a:p>
          <a:p>
            <a:r>
              <a:rPr lang="en-US" sz="2400" b="1" dirty="0" smtClean="0">
                <a:latin typeface="Cambria" panose="02040503050406030204" pitchFamily="18" charset="0"/>
                <a:ea typeface="Cambria" panose="02040503050406030204" pitchFamily="18" charset="0"/>
              </a:rPr>
              <a:t>2</a:t>
            </a:r>
            <a:r>
              <a:rPr lang="en-US" sz="2400"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Reason</a:t>
            </a:r>
            <a:r>
              <a:rPr lang="en-US" sz="2400" b="1"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a:t>
            </a:r>
            <a:endParaRPr lang="en-US" sz="2400" dirty="0" smtClean="0">
              <a:latin typeface="Cambria" panose="02040503050406030204" pitchFamily="18" charset="0"/>
              <a:ea typeface="Cambria" panose="02040503050406030204" pitchFamily="18" charset="0"/>
            </a:endParaRPr>
          </a:p>
          <a:p>
            <a:r>
              <a:rPr lang="en-US" sz="2400" dirty="0" smtClean="0">
                <a:latin typeface="Cambria" panose="02040503050406030204" pitchFamily="18" charset="0"/>
                <a:ea typeface="Cambria" panose="02040503050406030204" pitchFamily="18" charset="0"/>
              </a:rPr>
              <a:t>Why </a:t>
            </a:r>
            <a:r>
              <a:rPr lang="en-US" sz="2400" dirty="0">
                <a:latin typeface="Cambria" panose="02040503050406030204" pitchFamily="18" charset="0"/>
                <a:ea typeface="Cambria" panose="02040503050406030204" pitchFamily="18" charset="0"/>
              </a:rPr>
              <a:t>listen</a:t>
            </a:r>
            <a:r>
              <a:rPr lang="en-US" sz="2400" dirty="0" smtClean="0">
                <a:latin typeface="Cambria" panose="02040503050406030204" pitchFamily="18" charset="0"/>
                <a:ea typeface="Cambria" panose="02040503050406030204" pitchFamily="18" charset="0"/>
              </a:rPr>
              <a:t>?</a:t>
            </a:r>
          </a:p>
          <a:p>
            <a:r>
              <a:rPr lang="en-US" sz="2400" b="1" dirty="0" smtClean="0">
                <a:latin typeface="Cambria" panose="02040503050406030204" pitchFamily="18" charset="0"/>
                <a:ea typeface="Cambria" panose="02040503050406030204" pitchFamily="18" charset="0"/>
              </a:rPr>
              <a:t>3</a:t>
            </a:r>
            <a:r>
              <a:rPr lang="en-US" sz="2400"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Prediction</a:t>
            </a:r>
            <a:r>
              <a:rPr lang="en-US" sz="2400" dirty="0">
                <a:latin typeface="Cambria" panose="02040503050406030204" pitchFamily="18" charset="0"/>
                <a:ea typeface="Cambria" panose="02040503050406030204" pitchFamily="18" charset="0"/>
              </a:rPr>
              <a:t>: </a:t>
            </a:r>
            <a:endParaRPr lang="en-US" sz="2400" dirty="0" smtClean="0">
              <a:latin typeface="Cambria" panose="02040503050406030204" pitchFamily="18" charset="0"/>
              <a:ea typeface="Cambria" panose="02040503050406030204" pitchFamily="18" charset="0"/>
            </a:endParaRPr>
          </a:p>
          <a:p>
            <a:r>
              <a:rPr lang="en-US" sz="2400" dirty="0" smtClean="0">
                <a:latin typeface="Cambria" panose="02040503050406030204" pitchFamily="18" charset="0"/>
                <a:ea typeface="Cambria" panose="02040503050406030204" pitchFamily="18" charset="0"/>
              </a:rPr>
              <a:t>What </a:t>
            </a:r>
            <a:r>
              <a:rPr lang="en-US" sz="2400" dirty="0">
                <a:latin typeface="Cambria" panose="02040503050406030204" pitchFamily="18" charset="0"/>
                <a:ea typeface="Cambria" panose="02040503050406030204" pitchFamily="18" charset="0"/>
              </a:rPr>
              <a:t>can </a:t>
            </a:r>
            <a:r>
              <a:rPr lang="ro-RO" sz="2400" dirty="0" smtClean="0">
                <a:latin typeface="Cambria" panose="02040503050406030204" pitchFamily="18" charset="0"/>
                <a:ea typeface="Cambria" panose="02040503050406030204" pitchFamily="18" charset="0"/>
              </a:rPr>
              <a:t>I</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expect to hear?</a:t>
            </a:r>
            <a:endParaRPr lang="ro-RO"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847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699"/>
            <a:ext cx="7886700" cy="722895"/>
          </a:xfrm>
        </p:spPr>
        <p:txBody>
          <a:bodyPr>
            <a:noAutofit/>
          </a:bodyPr>
          <a:lstStyle/>
          <a:p>
            <a:r>
              <a:rPr lang="en-US" sz="2400" b="1" dirty="0" smtClean="0">
                <a:latin typeface="Cambria" panose="02040503050406030204" pitchFamily="18" charset="0"/>
                <a:ea typeface="Cambria" panose="02040503050406030204" pitchFamily="18" charset="0"/>
              </a:rPr>
              <a:t>The sequence: Pre-listening activities and techniques</a:t>
            </a:r>
            <a:endParaRPr lang="ro-RO" sz="24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96771" y="1122745"/>
            <a:ext cx="2789498" cy="5625296"/>
          </a:xfrm>
        </p:spPr>
        <p:txBody>
          <a:bodyPr>
            <a:normAutofit fontScale="70000" lnSpcReduction="20000"/>
          </a:bodyPr>
          <a:lstStyle/>
          <a:p>
            <a:pPr marL="0" indent="0">
              <a:buNone/>
            </a:pPr>
            <a:r>
              <a:rPr lang="en-US" sz="3200" b="1" dirty="0">
                <a:latin typeface="Cambria" panose="02040503050406030204" pitchFamily="18" charset="0"/>
                <a:ea typeface="Cambria" panose="02040503050406030204" pitchFamily="18" charset="0"/>
              </a:rPr>
              <a:t>Activating schemata</a:t>
            </a:r>
            <a:endParaRPr lang="ro-RO" sz="3200" dirty="0">
              <a:latin typeface="Cambria" panose="02040503050406030204" pitchFamily="18" charset="0"/>
              <a:ea typeface="Cambria" panose="02040503050406030204" pitchFamily="18" charset="0"/>
            </a:endParaRPr>
          </a:p>
          <a:p>
            <a:pPr marL="0" indent="0">
              <a:spcBef>
                <a:spcPts val="600"/>
              </a:spcBef>
              <a:buNone/>
            </a:pPr>
            <a:r>
              <a:rPr lang="en-US" b="1" i="1" dirty="0" smtClean="0">
                <a:latin typeface="Cambria" panose="02040503050406030204" pitchFamily="18" charset="0"/>
                <a:ea typeface="Cambria" panose="02040503050406030204" pitchFamily="18" charset="0"/>
              </a:rPr>
              <a:t>Brainstorming </a:t>
            </a:r>
            <a:r>
              <a:rPr lang="en-US" sz="2300" dirty="0" smtClean="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Students generate ideas about the topic. The information can be organized within semantic maps/mind maps. </a:t>
            </a:r>
            <a:r>
              <a:rPr lang="en-US" sz="2300"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From one to many</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Poster display</a:t>
            </a:r>
            <a:endParaRPr lang="ro-RO" dirty="0">
              <a:latin typeface="Cambria" panose="02040503050406030204" pitchFamily="18" charset="0"/>
              <a:ea typeface="Cambria" panose="02040503050406030204" pitchFamily="18" charset="0"/>
            </a:endParaRPr>
          </a:p>
          <a:p>
            <a:pPr lvl="0"/>
            <a:r>
              <a:rPr lang="en-US" dirty="0" err="1">
                <a:latin typeface="Cambria" panose="02040503050406030204" pitchFamily="18" charset="0"/>
                <a:ea typeface="Cambria" panose="02040503050406030204" pitchFamily="18" charset="0"/>
              </a:rPr>
              <a:t>Brainwalking</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Board writing</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Shout to scribe</a:t>
            </a:r>
            <a:endParaRPr lang="ro-RO" dirty="0">
              <a:latin typeface="Cambria" panose="02040503050406030204" pitchFamily="18" charset="0"/>
              <a:ea typeface="Cambria" panose="02040503050406030204" pitchFamily="18" charset="0"/>
            </a:endParaRPr>
          </a:p>
          <a:p>
            <a:pPr marL="0" indent="0">
              <a:buNone/>
            </a:pPr>
            <a:endParaRPr lang="ro-RO" dirty="0">
              <a:latin typeface="Cambria" panose="02040503050406030204" pitchFamily="18" charset="0"/>
              <a:ea typeface="Cambria" panose="02040503050406030204" pitchFamily="18" charset="0"/>
            </a:endParaRPr>
          </a:p>
          <a:p>
            <a:pPr marL="0" indent="0">
              <a:spcBef>
                <a:spcPts val="600"/>
              </a:spcBef>
              <a:buNone/>
            </a:pPr>
            <a:r>
              <a:rPr lang="en-US" dirty="0" smtClean="0">
                <a:latin typeface="Cambria" panose="02040503050406030204" pitchFamily="18" charset="0"/>
                <a:ea typeface="Cambria" panose="02040503050406030204" pitchFamily="18" charset="0"/>
              </a:rPr>
              <a:t> </a:t>
            </a:r>
            <a:r>
              <a:rPr lang="en-US" b="1" i="1" dirty="0">
                <a:latin typeface="Cambria" panose="02040503050406030204" pitchFamily="18" charset="0"/>
                <a:ea typeface="Cambria" panose="02040503050406030204" pitchFamily="18" charset="0"/>
              </a:rPr>
              <a:t>Visuals</a:t>
            </a:r>
            <a:endParaRPr lang="ro-RO" b="1"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Pictures</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Guess what’s happening</a:t>
            </a:r>
            <a:endParaRPr lang="ro-RO" dirty="0">
              <a:latin typeface="Cambria" panose="02040503050406030204" pitchFamily="18" charset="0"/>
              <a:ea typeface="Cambria" panose="02040503050406030204" pitchFamily="18" charset="0"/>
            </a:endParaRPr>
          </a:p>
          <a:p>
            <a:pPr lvl="0"/>
            <a:r>
              <a:rPr lang="en-US" dirty="0">
                <a:latin typeface="Cambria" panose="02040503050406030204" pitchFamily="18" charset="0"/>
                <a:ea typeface="Cambria" panose="02040503050406030204" pitchFamily="18" charset="0"/>
              </a:rPr>
              <a:t>Picture story</a:t>
            </a:r>
            <a:endParaRPr lang="ro-RO" dirty="0">
              <a:latin typeface="Cambria" panose="02040503050406030204" pitchFamily="18" charset="0"/>
              <a:ea typeface="Cambria" panose="02040503050406030204" pitchFamily="18" charset="0"/>
            </a:endParaRPr>
          </a:p>
          <a:p>
            <a:pPr lvl="0"/>
            <a:r>
              <a:rPr lang="en-US" dirty="0" smtClean="0">
                <a:latin typeface="Cambria" panose="02040503050406030204" pitchFamily="18" charset="0"/>
                <a:ea typeface="Cambria" panose="02040503050406030204" pitchFamily="18" charset="0"/>
              </a:rPr>
              <a:t>Diagrams</a:t>
            </a:r>
            <a:endParaRPr lang="ro-RO" dirty="0">
              <a:latin typeface="Cambria" panose="02040503050406030204" pitchFamily="18" charset="0"/>
              <a:ea typeface="Cambria" panose="02040503050406030204" pitchFamily="18" charset="0"/>
            </a:endParaRPr>
          </a:p>
          <a:p>
            <a:pPr marL="0" indent="0">
              <a:buNone/>
            </a:pPr>
            <a:endParaRPr lang="ro-RO" dirty="0"/>
          </a:p>
        </p:txBody>
      </p:sp>
      <p:sp>
        <p:nvSpPr>
          <p:cNvPr id="5" name="TextBox 4"/>
          <p:cNvSpPr txBox="1"/>
          <p:nvPr/>
        </p:nvSpPr>
        <p:spPr>
          <a:xfrm>
            <a:off x="2905246" y="740779"/>
            <a:ext cx="3541854" cy="6186309"/>
          </a:xfrm>
          <a:prstGeom prst="rect">
            <a:avLst/>
          </a:prstGeom>
          <a:noFill/>
        </p:spPr>
        <p:txBody>
          <a:bodyPr wrap="square" rtlCol="0">
            <a:spAutoFit/>
          </a:bodyPr>
          <a:lstStyle/>
          <a:p>
            <a:r>
              <a:rPr lang="en-US" b="1" i="1" dirty="0" err="1" smtClean="0"/>
              <a:t>Realia</a:t>
            </a:r>
            <a:endParaRPr lang="ro-RO" b="1" dirty="0"/>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Using photos</a:t>
            </a:r>
            <a:endParaRPr lang="ro-RO"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Guides, maps, brochures</a:t>
            </a:r>
            <a:endParaRPr lang="ro-RO"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Other objects</a:t>
            </a:r>
            <a:endParaRPr lang="ro-RO" dirty="0">
              <a:latin typeface="Cambria" panose="02040503050406030204" pitchFamily="18" charset="0"/>
              <a:ea typeface="Cambria" panose="02040503050406030204" pitchFamily="18" charset="0"/>
            </a:endParaRPr>
          </a:p>
          <a:p>
            <a:r>
              <a:rPr lang="en-US" dirty="0"/>
              <a:t> </a:t>
            </a:r>
            <a:r>
              <a:rPr lang="en-US" b="1" i="1" dirty="0" smtClean="0"/>
              <a:t>Texts </a:t>
            </a:r>
            <a:r>
              <a:rPr lang="en-US" b="1" i="1" dirty="0"/>
              <a:t>and words</a:t>
            </a:r>
            <a:endParaRPr lang="ro-RO" b="1" dirty="0"/>
          </a:p>
          <a:p>
            <a:pPr marL="285750" lvl="0"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Gap-fill exercises</a:t>
            </a: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Key-words </a:t>
            </a:r>
            <a:r>
              <a:rPr lang="en-US" sz="1600" dirty="0">
                <a:latin typeface="Cambria" panose="02040503050406030204" pitchFamily="18" charset="0"/>
                <a:ea typeface="Cambria" panose="02040503050406030204" pitchFamily="18" charset="0"/>
              </a:rPr>
              <a:t>(The students use these words to predict what will happen in the text)</a:t>
            </a:r>
            <a:endParaRPr lang="ro-RO" sz="1600"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a:t>
            </a:r>
            <a:r>
              <a:rPr lang="en-US" i="1" dirty="0" smtClean="0">
                <a:latin typeface="Cambria" panose="02040503050406030204" pitchFamily="18" charset="0"/>
                <a:ea typeface="Cambria" panose="02040503050406030204" pitchFamily="18" charset="0"/>
              </a:rPr>
              <a:t> </a:t>
            </a:r>
            <a:r>
              <a:rPr lang="en-US" b="1" i="1" dirty="0">
                <a:latin typeface="Cambria" panose="02040503050406030204" pitchFamily="18" charset="0"/>
                <a:ea typeface="Cambria" panose="02040503050406030204" pitchFamily="18" charset="0"/>
              </a:rPr>
              <a:t>Opinions, ideas and facts</a:t>
            </a:r>
            <a:endParaRPr lang="ro-RO" b="1"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KWL charts</a:t>
            </a:r>
            <a:endParaRPr lang="ro-RO"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t>Speed writing</a:t>
            </a:r>
            <a:endParaRPr lang="ro-RO" dirty="0"/>
          </a:p>
          <a:p>
            <a:pPr marL="285750" lvl="0" indent="-285750">
              <a:buFont typeface="Arial" panose="020B0604020202020204" pitchFamily="34" charset="0"/>
              <a:buChar char="•"/>
            </a:pPr>
            <a:r>
              <a:rPr lang="en-US" dirty="0" smtClean="0"/>
              <a:t>Quotations</a:t>
            </a:r>
            <a:endParaRPr lang="ro-RO" dirty="0"/>
          </a:p>
          <a:p>
            <a:pPr marL="285750" lvl="0" indent="-285750">
              <a:buFont typeface="Arial" panose="020B0604020202020204" pitchFamily="34" charset="0"/>
              <a:buChar char="•"/>
            </a:pPr>
            <a:r>
              <a:rPr lang="en-US" dirty="0"/>
              <a:t>Backgrounding</a:t>
            </a:r>
            <a:endParaRPr lang="ro-RO" dirty="0"/>
          </a:p>
          <a:p>
            <a:pPr marL="285750" lvl="0" indent="-285750">
              <a:buFont typeface="Arial" panose="020B0604020202020204" pitchFamily="34" charset="0"/>
              <a:buChar char="•"/>
            </a:pPr>
            <a:r>
              <a:rPr lang="en-US" dirty="0"/>
              <a:t>Quizzes</a:t>
            </a:r>
            <a:endParaRPr lang="ro-RO" dirty="0"/>
          </a:p>
          <a:p>
            <a:pPr marL="285750" lvl="0" indent="-285750">
              <a:buFont typeface="Arial" panose="020B0604020202020204" pitchFamily="34" charset="0"/>
              <a:buChar char="•"/>
            </a:pPr>
            <a:r>
              <a:rPr lang="en-US" dirty="0"/>
              <a:t>Advanced </a:t>
            </a:r>
            <a:r>
              <a:rPr lang="en-US" dirty="0" smtClean="0"/>
              <a:t>organizers </a:t>
            </a:r>
            <a:r>
              <a:rPr lang="en-US" sz="1400" dirty="0" smtClean="0"/>
              <a:t>(initial </a:t>
            </a:r>
            <a:r>
              <a:rPr lang="en-US" sz="1400" dirty="0"/>
              <a:t>statements or questions about a topic, which the students read and discuss. One type </a:t>
            </a:r>
            <a:r>
              <a:rPr lang="en-US" sz="1400" dirty="0" smtClean="0"/>
              <a:t>of</a:t>
            </a:r>
            <a:r>
              <a:rPr lang="ro-RO" sz="1400" dirty="0" smtClean="0"/>
              <a:t> </a:t>
            </a:r>
            <a:r>
              <a:rPr lang="en-US" sz="1400" i="1" dirty="0" smtClean="0"/>
              <a:t>advance</a:t>
            </a:r>
            <a:r>
              <a:rPr lang="ro-RO" sz="1400" i="1" dirty="0" smtClean="0"/>
              <a:t>d</a:t>
            </a:r>
            <a:r>
              <a:rPr lang="en-US" sz="1400" i="1" dirty="0" smtClean="0"/>
              <a:t> organizer</a:t>
            </a:r>
            <a:r>
              <a:rPr lang="en-US" sz="1400" dirty="0" smtClean="0"/>
              <a:t> </a:t>
            </a:r>
            <a:r>
              <a:rPr lang="en-US" sz="1400" dirty="0"/>
              <a:t>consists </a:t>
            </a:r>
            <a:r>
              <a:rPr lang="en-US" sz="1400" dirty="0" smtClean="0"/>
              <a:t>of</a:t>
            </a:r>
            <a:r>
              <a:rPr lang="ro-RO" sz="1400" dirty="0" smtClean="0"/>
              <a:t> </a:t>
            </a:r>
            <a:r>
              <a:rPr lang="en-US" sz="1400" dirty="0" smtClean="0"/>
              <a:t>‘1 </a:t>
            </a:r>
            <a:r>
              <a:rPr lang="en-US" sz="1400" dirty="0"/>
              <a:t>to 5’ statements. Students are given a list of statements based on a topic, and they say how much they agree on a scale of 1 to 5 (1 = completely disagree —► 5 = completely agree). </a:t>
            </a:r>
            <a:endParaRPr lang="ro-RO" sz="1400" dirty="0"/>
          </a:p>
        </p:txBody>
      </p:sp>
      <p:sp>
        <p:nvSpPr>
          <p:cNvPr id="6" name="TextBox 5"/>
          <p:cNvSpPr txBox="1"/>
          <p:nvPr/>
        </p:nvSpPr>
        <p:spPr>
          <a:xfrm>
            <a:off x="6363095" y="983847"/>
            <a:ext cx="2537363" cy="3754874"/>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Reason to listen</a:t>
            </a:r>
            <a:endParaRPr lang="ro-RO" sz="2000" dirty="0">
              <a:latin typeface="Cambria" panose="02040503050406030204" pitchFamily="18" charset="0"/>
              <a:ea typeface="Cambria" panose="02040503050406030204" pitchFamily="18" charset="0"/>
            </a:endParaRPr>
          </a:p>
          <a:p>
            <a:r>
              <a:rPr lang="en-US" i="1" dirty="0">
                <a:latin typeface="Cambria" panose="02040503050406030204" pitchFamily="18" charset="0"/>
                <a:ea typeface="Cambria" panose="02040503050406030204" pitchFamily="18" charset="0"/>
              </a:rPr>
              <a:t>Generating questions</a:t>
            </a:r>
            <a:endParaRPr lang="ro-RO"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Higher-order </a:t>
            </a:r>
            <a:r>
              <a:rPr lang="en-US" dirty="0" smtClean="0">
                <a:latin typeface="Cambria" panose="02040503050406030204" pitchFamily="18" charset="0"/>
                <a:ea typeface="Cambria" panose="02040503050406030204" pitchFamily="18" charset="0"/>
              </a:rPr>
              <a:t>questions </a:t>
            </a:r>
            <a:r>
              <a:rPr lang="en-US" sz="1400" dirty="0" smtClean="0">
                <a:latin typeface="Cambria" panose="02040503050406030204" pitchFamily="18" charset="0"/>
                <a:ea typeface="Cambria" panose="02040503050406030204" pitchFamily="18" charset="0"/>
              </a:rPr>
              <a:t>(</a:t>
            </a:r>
            <a:r>
              <a:rPr lang="en-US" sz="1400" dirty="0">
                <a:latin typeface="Cambria" panose="02040503050406030204" pitchFamily="18" charset="0"/>
                <a:ea typeface="Cambria" panose="02040503050406030204" pitchFamily="18" charset="0"/>
              </a:rPr>
              <a:t>which ask students to </a:t>
            </a:r>
            <a:r>
              <a:rPr lang="en-US" sz="1400" dirty="0" err="1">
                <a:latin typeface="Cambria" panose="02040503050406030204" pitchFamily="18" charset="0"/>
                <a:ea typeface="Cambria" panose="02040503050406030204" pitchFamily="18" charset="0"/>
              </a:rPr>
              <a:t>analyse</a:t>
            </a:r>
            <a:r>
              <a:rPr lang="en-US" sz="1400" dirty="0">
                <a:latin typeface="Cambria" panose="02040503050406030204" pitchFamily="18" charset="0"/>
                <a:ea typeface="Cambria" panose="02040503050406030204" pitchFamily="18" charset="0"/>
              </a:rPr>
              <a:t> something</a:t>
            </a:r>
            <a:r>
              <a:rPr lang="en-US" sz="1400" dirty="0" smtClean="0">
                <a:latin typeface="Cambria" panose="02040503050406030204" pitchFamily="18" charset="0"/>
                <a:ea typeface="Cambria" panose="02040503050406030204" pitchFamily="18" charset="0"/>
              </a:rPr>
              <a:t>)</a:t>
            </a:r>
            <a:endParaRPr lang="ro-RO" sz="1400" dirty="0">
              <a:latin typeface="Cambria" panose="02040503050406030204" pitchFamily="18" charset="0"/>
              <a:ea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Lower-order </a:t>
            </a:r>
            <a:r>
              <a:rPr lang="en-US" dirty="0" smtClean="0">
                <a:latin typeface="Cambria" panose="02040503050406030204" pitchFamily="18" charset="0"/>
                <a:ea typeface="Cambria" panose="02040503050406030204" pitchFamily="18" charset="0"/>
              </a:rPr>
              <a:t>questions (</a:t>
            </a:r>
            <a:r>
              <a:rPr lang="en-US" sz="1600" dirty="0">
                <a:latin typeface="Cambria" panose="02040503050406030204" pitchFamily="18" charset="0"/>
                <a:ea typeface="Cambria" panose="02040503050406030204" pitchFamily="18" charset="0"/>
              </a:rPr>
              <a:t>ask students for very basic factual information and usually have just one correct answer</a:t>
            </a:r>
            <a:r>
              <a:rPr lang="en-US" sz="1600" dirty="0" smtClean="0">
                <a:latin typeface="Cambria" panose="02040503050406030204" pitchFamily="18" charset="0"/>
                <a:ea typeface="Cambria" panose="02040503050406030204" pitchFamily="18" charset="0"/>
              </a:rPr>
              <a:t>)</a:t>
            </a:r>
          </a:p>
          <a:p>
            <a:pPr lvl="0"/>
            <a:r>
              <a:rPr lang="en-US" i="1" dirty="0" smtClean="0">
                <a:latin typeface="Cambria" panose="02040503050406030204" pitchFamily="18" charset="0"/>
                <a:ea typeface="Cambria" panose="02040503050406030204" pitchFamily="18" charset="0"/>
              </a:rPr>
              <a:t>Guided discussions </a:t>
            </a:r>
            <a:endParaRPr lang="ro-RO"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5855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9380"/>
            <a:ext cx="7886700" cy="641871"/>
          </a:xfrm>
        </p:spPr>
        <p:txBody>
          <a:bodyPr>
            <a:normAutofit/>
          </a:bodyPr>
          <a:lstStyle/>
          <a:p>
            <a:r>
              <a:rPr lang="ro-RO" sz="3200" b="1" dirty="0">
                <a:latin typeface="Cambria" panose="02040503050406030204" pitchFamily="18" charset="0"/>
                <a:ea typeface="Cambria" panose="02040503050406030204" pitchFamily="18" charset="0"/>
              </a:rPr>
              <a:t>Pre-teaching vocabulary </a:t>
            </a:r>
          </a:p>
        </p:txBody>
      </p:sp>
      <p:sp>
        <p:nvSpPr>
          <p:cNvPr id="3" name="Content Placeholder 2"/>
          <p:cNvSpPr>
            <a:spLocks noGrp="1"/>
          </p:cNvSpPr>
          <p:nvPr>
            <p:ph idx="1"/>
          </p:nvPr>
        </p:nvSpPr>
        <p:spPr>
          <a:xfrm>
            <a:off x="453221" y="891251"/>
            <a:ext cx="8237558" cy="5833639"/>
          </a:xfrm>
        </p:spPr>
        <p:txBody>
          <a:bodyPr>
            <a:noAutofit/>
          </a:bodyPr>
          <a:lstStyle/>
          <a:p>
            <a:pPr marL="0" indent="0">
              <a:spcBef>
                <a:spcPts val="600"/>
              </a:spcBef>
              <a:buNone/>
            </a:pPr>
            <a:r>
              <a:rPr lang="en-US" sz="2000" b="1" dirty="0" smtClean="0">
                <a:latin typeface="Cambria" panose="02040503050406030204" pitchFamily="18" charset="0"/>
                <a:ea typeface="Cambria" panose="02040503050406030204" pitchFamily="18" charset="0"/>
              </a:rPr>
              <a:t>Importance </a:t>
            </a:r>
            <a:r>
              <a:rPr lang="en-US" sz="2000" b="1" dirty="0">
                <a:latin typeface="Cambria" panose="02040503050406030204" pitchFamily="18" charset="0"/>
                <a:ea typeface="Cambria" panose="02040503050406030204" pitchFamily="18" charset="0"/>
              </a:rPr>
              <a:t>of Pre-teaching:</a:t>
            </a:r>
            <a:endParaRPr lang="en-US" sz="2000" dirty="0">
              <a:latin typeface="Cambria" panose="02040503050406030204" pitchFamily="18" charset="0"/>
              <a:ea typeface="Cambria" panose="02040503050406030204" pitchFamily="18" charset="0"/>
            </a:endParaRPr>
          </a:p>
          <a:p>
            <a:pPr lvl="1">
              <a:spcBef>
                <a:spcPts val="600"/>
              </a:spcBef>
            </a:pPr>
            <a:r>
              <a:rPr lang="en-US" sz="2000" dirty="0">
                <a:latin typeface="Cambria" panose="02040503050406030204" pitchFamily="18" charset="0"/>
                <a:ea typeface="Cambria" panose="02040503050406030204" pitchFamily="18" charset="0"/>
              </a:rPr>
              <a:t>Pre-teaching essential words enhances understanding and boosts students' confidence.</a:t>
            </a:r>
          </a:p>
          <a:p>
            <a:pPr lvl="1">
              <a:spcBef>
                <a:spcPts val="600"/>
              </a:spcBef>
            </a:pPr>
            <a:r>
              <a:rPr lang="en-US" sz="2000" dirty="0">
                <a:latin typeface="Cambria" panose="02040503050406030204" pitchFamily="18" charset="0"/>
                <a:ea typeface="Cambria" panose="02040503050406030204" pitchFamily="18" charset="0"/>
              </a:rPr>
              <a:t>Decision to pre-teach should consider </a:t>
            </a:r>
            <a:r>
              <a:rPr lang="en-US" sz="2000" b="1" dirty="0">
                <a:latin typeface="Cambria" panose="02040503050406030204" pitchFamily="18" charset="0"/>
                <a:ea typeface="Cambria" panose="02040503050406030204" pitchFamily="18" charset="0"/>
              </a:rPr>
              <a:t>word importance</a:t>
            </a:r>
            <a:r>
              <a:rPr lang="en-US" sz="2000" dirty="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learner benefit</a:t>
            </a:r>
            <a:r>
              <a:rPr lang="en-US" sz="2000" dirty="0">
                <a:latin typeface="Cambria" panose="02040503050406030204" pitchFamily="18" charset="0"/>
                <a:ea typeface="Cambria" panose="02040503050406030204" pitchFamily="18" charset="0"/>
              </a:rPr>
              <a:t>, and </a:t>
            </a:r>
            <a:r>
              <a:rPr lang="en-US" sz="2000" b="1" dirty="0">
                <a:latin typeface="Cambria" panose="02040503050406030204" pitchFamily="18" charset="0"/>
                <a:ea typeface="Cambria" panose="02040503050406030204" pitchFamily="18" charset="0"/>
              </a:rPr>
              <a:t>time efficiency</a:t>
            </a:r>
            <a:r>
              <a:rPr lang="en-US" sz="2000" dirty="0">
                <a:latin typeface="Cambria" panose="02040503050406030204" pitchFamily="18" charset="0"/>
                <a:ea typeface="Cambria" panose="02040503050406030204" pitchFamily="18" charset="0"/>
              </a:rPr>
              <a:t>.</a:t>
            </a:r>
          </a:p>
          <a:p>
            <a:pPr marL="0" indent="0">
              <a:spcBef>
                <a:spcPts val="600"/>
              </a:spcBef>
              <a:buNone/>
            </a:pPr>
            <a:r>
              <a:rPr lang="en-US" sz="2000" b="1" dirty="0">
                <a:latin typeface="Cambria" panose="02040503050406030204" pitchFamily="18" charset="0"/>
                <a:ea typeface="Cambria" panose="02040503050406030204" pitchFamily="18" charset="0"/>
              </a:rPr>
              <a:t>Effective Pre-teaching Strategies:</a:t>
            </a:r>
            <a:endParaRPr lang="en-US" sz="2000" dirty="0">
              <a:latin typeface="Cambria" panose="02040503050406030204" pitchFamily="18" charset="0"/>
              <a:ea typeface="Cambria" panose="02040503050406030204" pitchFamily="18" charset="0"/>
            </a:endParaRPr>
          </a:p>
          <a:p>
            <a:pPr lvl="1">
              <a:spcBef>
                <a:spcPts val="600"/>
              </a:spcBef>
            </a:pPr>
            <a:r>
              <a:rPr lang="en-US" sz="2000" dirty="0">
                <a:latin typeface="Cambria" panose="02040503050406030204" pitchFamily="18" charset="0"/>
                <a:ea typeface="Cambria" panose="02040503050406030204" pitchFamily="18" charset="0"/>
              </a:rPr>
              <a:t>Teach in </a:t>
            </a:r>
            <a:r>
              <a:rPr lang="en-US" sz="2000" b="1" dirty="0">
                <a:latin typeface="Cambria" panose="02040503050406030204" pitchFamily="18" charset="0"/>
                <a:ea typeface="Cambria" panose="02040503050406030204" pitchFamily="18" charset="0"/>
              </a:rPr>
              <a:t>familiar context </a:t>
            </a:r>
            <a:r>
              <a:rPr lang="en-US" sz="2000" dirty="0">
                <a:latin typeface="Cambria" panose="02040503050406030204" pitchFamily="18" charset="0"/>
                <a:ea typeface="Cambria" panose="02040503050406030204" pitchFamily="18" charset="0"/>
              </a:rPr>
              <a:t>or encourage students </a:t>
            </a:r>
            <a:r>
              <a:rPr lang="en-US" sz="2000" b="1" dirty="0">
                <a:latin typeface="Cambria" panose="02040503050406030204" pitchFamily="18" charset="0"/>
                <a:ea typeface="Cambria" panose="02040503050406030204" pitchFamily="18" charset="0"/>
              </a:rPr>
              <a:t>to look up the word.</a:t>
            </a:r>
          </a:p>
          <a:p>
            <a:pPr lvl="1">
              <a:spcBef>
                <a:spcPts val="600"/>
              </a:spcBef>
            </a:pPr>
            <a:r>
              <a:rPr lang="en-US" sz="2000" dirty="0">
                <a:latin typeface="Cambria" panose="02040503050406030204" pitchFamily="18" charset="0"/>
                <a:ea typeface="Cambria" panose="02040503050406030204" pitchFamily="18" charset="0"/>
              </a:rPr>
              <a:t>Ensure students grasp the </a:t>
            </a:r>
            <a:r>
              <a:rPr lang="en-US" sz="2000" b="1" dirty="0">
                <a:latin typeface="Cambria" panose="02040503050406030204" pitchFamily="18" charset="0"/>
                <a:ea typeface="Cambria" panose="02040503050406030204" pitchFamily="18" charset="0"/>
              </a:rPr>
              <a:t>concept</a:t>
            </a:r>
            <a:r>
              <a:rPr lang="en-US" sz="2000" dirty="0">
                <a:latin typeface="Cambria" panose="02040503050406030204" pitchFamily="18" charset="0"/>
                <a:ea typeface="Cambria" panose="02040503050406030204" pitchFamily="18" charset="0"/>
              </a:rPr>
              <a:t>, </a:t>
            </a:r>
            <a:r>
              <a:rPr lang="en-US" sz="2000" b="1" dirty="0">
                <a:latin typeface="Cambria" panose="02040503050406030204" pitchFamily="18" charset="0"/>
                <a:ea typeface="Cambria" panose="02040503050406030204" pitchFamily="18" charset="0"/>
              </a:rPr>
              <a:t>pronunciation</a:t>
            </a:r>
            <a:r>
              <a:rPr lang="en-US" sz="2000" dirty="0">
                <a:latin typeface="Cambria" panose="02040503050406030204" pitchFamily="18" charset="0"/>
                <a:ea typeface="Cambria" panose="02040503050406030204" pitchFamily="18" charset="0"/>
              </a:rPr>
              <a:t>, and </a:t>
            </a:r>
            <a:r>
              <a:rPr lang="en-US" sz="2000" b="1" dirty="0">
                <a:latin typeface="Cambria" panose="02040503050406030204" pitchFamily="18" charset="0"/>
                <a:ea typeface="Cambria" panose="02040503050406030204" pitchFamily="18" charset="0"/>
              </a:rPr>
              <a:t>use</a:t>
            </a:r>
            <a:r>
              <a:rPr lang="en-US" sz="2000" dirty="0">
                <a:latin typeface="Cambria" panose="02040503050406030204" pitchFamily="18" charset="0"/>
                <a:ea typeface="Cambria" panose="02040503050406030204" pitchFamily="18" charset="0"/>
              </a:rPr>
              <a:t> the word in </a:t>
            </a:r>
            <a:r>
              <a:rPr lang="en-US" sz="2000" b="1" dirty="0">
                <a:latin typeface="Cambria" panose="02040503050406030204" pitchFamily="18" charset="0"/>
                <a:ea typeface="Cambria" panose="02040503050406030204" pitchFamily="18" charset="0"/>
              </a:rPr>
              <a:t>sentences</a:t>
            </a:r>
            <a:r>
              <a:rPr lang="en-US" sz="2000" dirty="0">
                <a:latin typeface="Cambria" panose="02040503050406030204" pitchFamily="18" charset="0"/>
                <a:ea typeface="Cambria" panose="02040503050406030204" pitchFamily="18" charset="0"/>
              </a:rPr>
              <a:t>.</a:t>
            </a:r>
          </a:p>
          <a:p>
            <a:pPr lvl="1">
              <a:spcBef>
                <a:spcPts val="600"/>
              </a:spcBef>
            </a:pPr>
            <a:r>
              <a:rPr lang="en-US" sz="2000" dirty="0">
                <a:latin typeface="Cambria" panose="02040503050406030204" pitchFamily="18" charset="0"/>
                <a:ea typeface="Cambria" panose="02040503050406030204" pitchFamily="18" charset="0"/>
              </a:rPr>
              <a:t>Recognition in connected speech is the goal; more student processing leads to better recognition.</a:t>
            </a:r>
          </a:p>
          <a:p>
            <a:pPr marL="0" indent="0">
              <a:spcBef>
                <a:spcPts val="600"/>
              </a:spcBef>
              <a:buNone/>
            </a:pPr>
            <a:r>
              <a:rPr lang="en-US" sz="2000" b="1" dirty="0">
                <a:latin typeface="Cambria" panose="02040503050406030204" pitchFamily="18" charset="0"/>
                <a:ea typeface="Cambria" panose="02040503050406030204" pitchFamily="18" charset="0"/>
              </a:rPr>
              <a:t>Consideration for Number of Words:</a:t>
            </a:r>
            <a:endParaRPr lang="en-US" sz="2000" dirty="0">
              <a:latin typeface="Cambria" panose="02040503050406030204" pitchFamily="18" charset="0"/>
              <a:ea typeface="Cambria" panose="02040503050406030204" pitchFamily="18" charset="0"/>
            </a:endParaRPr>
          </a:p>
          <a:p>
            <a:pPr lvl="1">
              <a:spcBef>
                <a:spcPts val="600"/>
              </a:spcBef>
            </a:pPr>
            <a:r>
              <a:rPr lang="en-US" sz="2000" dirty="0">
                <a:latin typeface="Cambria" panose="02040503050406030204" pitchFamily="18" charset="0"/>
                <a:ea typeface="Cambria" panose="02040503050406030204" pitchFamily="18" charset="0"/>
              </a:rPr>
              <a:t>Pre-teach fewer words; generally, more than </a:t>
            </a:r>
            <a:r>
              <a:rPr lang="en-US" sz="2000" dirty="0" smtClean="0">
                <a:latin typeface="Cambria" panose="02040503050406030204" pitchFamily="18" charset="0"/>
                <a:ea typeface="Cambria" panose="02040503050406030204" pitchFamily="18" charset="0"/>
              </a:rPr>
              <a:t>4-6 </a:t>
            </a:r>
            <a:r>
              <a:rPr lang="en-US" sz="2000" dirty="0">
                <a:latin typeface="Cambria" panose="02040503050406030204" pitchFamily="18" charset="0"/>
                <a:ea typeface="Cambria" panose="02040503050406030204" pitchFamily="18" charset="0"/>
              </a:rPr>
              <a:t>words may overwhelm students.</a:t>
            </a:r>
          </a:p>
          <a:p>
            <a:pPr lvl="1">
              <a:spcBef>
                <a:spcPts val="600"/>
              </a:spcBef>
            </a:pPr>
            <a:r>
              <a:rPr lang="en-US" sz="2000" dirty="0">
                <a:latin typeface="Cambria" panose="02040503050406030204" pitchFamily="18" charset="0"/>
                <a:ea typeface="Cambria" panose="02040503050406030204" pitchFamily="18" charset="0"/>
              </a:rPr>
              <a:t>Memory, exposure to English, and word memorability influence the number of words to pre-teach</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0945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223"/>
            <a:ext cx="7886700" cy="641871"/>
          </a:xfrm>
        </p:spPr>
        <p:txBody>
          <a:bodyPr>
            <a:normAutofit/>
          </a:bodyPr>
          <a:lstStyle/>
          <a:p>
            <a:r>
              <a:rPr lang="ro-RO" sz="3200" b="1" dirty="0">
                <a:latin typeface="Cambria" panose="02040503050406030204" pitchFamily="18" charset="0"/>
                <a:ea typeface="Cambria" panose="02040503050406030204" pitchFamily="18" charset="0"/>
              </a:rPr>
              <a:t>Pre-teaching vocabulary </a:t>
            </a:r>
          </a:p>
        </p:txBody>
      </p:sp>
      <p:sp>
        <p:nvSpPr>
          <p:cNvPr id="3" name="Content Placeholder 2"/>
          <p:cNvSpPr>
            <a:spLocks noGrp="1"/>
          </p:cNvSpPr>
          <p:nvPr>
            <p:ph idx="1"/>
          </p:nvPr>
        </p:nvSpPr>
        <p:spPr>
          <a:xfrm>
            <a:off x="453221" y="1088020"/>
            <a:ext cx="8237558" cy="5636870"/>
          </a:xfrm>
        </p:spPr>
        <p:txBody>
          <a:bodyPr>
            <a:noAutofit/>
          </a:bodyPr>
          <a:lstStyle/>
          <a:p>
            <a:pPr marL="0" indent="0">
              <a:spcBef>
                <a:spcPts val="600"/>
              </a:spcBef>
              <a:buNone/>
            </a:pPr>
            <a:endParaRPr lang="en-US" sz="1600" dirty="0">
              <a:latin typeface="Cambria" panose="02040503050406030204" pitchFamily="18" charset="0"/>
              <a:ea typeface="Cambria" panose="02040503050406030204" pitchFamily="18" charset="0"/>
            </a:endParaRPr>
          </a:p>
          <a:p>
            <a:pPr marL="0" indent="0">
              <a:spcBef>
                <a:spcPts val="600"/>
              </a:spcBef>
              <a:buNone/>
            </a:pPr>
            <a:r>
              <a:rPr lang="en-US" sz="2200" b="1" dirty="0">
                <a:latin typeface="Cambria" panose="02040503050406030204" pitchFamily="18" charset="0"/>
                <a:ea typeface="Cambria" panose="02040503050406030204" pitchFamily="18" charset="0"/>
              </a:rPr>
              <a:t>Challenges and Caveats:</a:t>
            </a:r>
            <a:endParaRPr lang="en-US" sz="2200" dirty="0">
              <a:latin typeface="Cambria" panose="02040503050406030204" pitchFamily="18" charset="0"/>
              <a:ea typeface="Cambria" panose="02040503050406030204" pitchFamily="18" charset="0"/>
            </a:endParaRPr>
          </a:p>
          <a:p>
            <a:pPr lvl="1">
              <a:spcBef>
                <a:spcPts val="600"/>
              </a:spcBef>
            </a:pPr>
            <a:r>
              <a:rPr lang="en-US" sz="2200" dirty="0">
                <a:latin typeface="Cambria" panose="02040503050406030204" pitchFamily="18" charset="0"/>
                <a:ea typeface="Cambria" panose="02040503050406030204" pitchFamily="18" charset="0"/>
              </a:rPr>
              <a:t>Recent research questions the effectiveness of pre-teaching due to </a:t>
            </a:r>
            <a:r>
              <a:rPr lang="en-US" sz="2200" dirty="0" smtClean="0">
                <a:latin typeface="Cambria" panose="02040503050406030204" pitchFamily="18" charset="0"/>
                <a:ea typeface="Cambria" panose="02040503050406030204" pitchFamily="18" charset="0"/>
              </a:rPr>
              <a:t>while-listening </a:t>
            </a:r>
            <a:r>
              <a:rPr lang="en-US" sz="2200" dirty="0">
                <a:latin typeface="Cambria" panose="02040503050406030204" pitchFamily="18" charset="0"/>
                <a:ea typeface="Cambria" panose="02040503050406030204" pitchFamily="18" charset="0"/>
              </a:rPr>
              <a:t>accessibility issues.</a:t>
            </a:r>
          </a:p>
          <a:p>
            <a:pPr lvl="1">
              <a:spcBef>
                <a:spcPts val="600"/>
              </a:spcBef>
            </a:pPr>
            <a:r>
              <a:rPr lang="en-US" sz="2200" dirty="0">
                <a:latin typeface="Cambria" panose="02040503050406030204" pitchFamily="18" charset="0"/>
                <a:ea typeface="Cambria" panose="02040503050406030204" pitchFamily="18" charset="0"/>
              </a:rPr>
              <a:t>Focusing on pre-taught vocabulary may divert attention from the overall meaning of the passage.</a:t>
            </a:r>
          </a:p>
          <a:p>
            <a:pPr lvl="1">
              <a:spcBef>
                <a:spcPts val="600"/>
              </a:spcBef>
            </a:pPr>
            <a:r>
              <a:rPr lang="en-US" sz="2200" dirty="0">
                <a:latin typeface="Cambria" panose="02040503050406030204" pitchFamily="18" charset="0"/>
                <a:ea typeface="Cambria" panose="02040503050406030204" pitchFamily="18" charset="0"/>
              </a:rPr>
              <a:t>Guessing unknown words is a valuable skill; encourages active learning.</a:t>
            </a:r>
          </a:p>
          <a:p>
            <a:pPr marL="0" indent="0">
              <a:spcBef>
                <a:spcPts val="600"/>
              </a:spcBef>
              <a:buNone/>
            </a:pPr>
            <a:r>
              <a:rPr lang="en-US" sz="2200" b="1" dirty="0">
                <a:latin typeface="Cambria" panose="02040503050406030204" pitchFamily="18" charset="0"/>
                <a:ea typeface="Cambria" panose="02040503050406030204" pitchFamily="18" charset="0"/>
              </a:rPr>
              <a:t>Teacher's Role and Decision-making:</a:t>
            </a:r>
            <a:endParaRPr lang="en-US" sz="2200" dirty="0">
              <a:latin typeface="Cambria" panose="02040503050406030204" pitchFamily="18" charset="0"/>
              <a:ea typeface="Cambria" panose="02040503050406030204" pitchFamily="18" charset="0"/>
            </a:endParaRPr>
          </a:p>
          <a:p>
            <a:pPr lvl="1">
              <a:spcBef>
                <a:spcPts val="600"/>
              </a:spcBef>
            </a:pPr>
            <a:r>
              <a:rPr lang="en-US" sz="2200" dirty="0">
                <a:latin typeface="Cambria" panose="02040503050406030204" pitchFamily="18" charset="0"/>
                <a:ea typeface="Cambria" panose="02040503050406030204" pitchFamily="18" charset="0"/>
              </a:rPr>
              <a:t>Teachers should carefully choose words for pre-teaching and assess if meaning can be inferred post-listening.</a:t>
            </a:r>
          </a:p>
          <a:p>
            <a:pPr lvl="1">
              <a:spcBef>
                <a:spcPts val="600"/>
              </a:spcBef>
            </a:pPr>
            <a:r>
              <a:rPr lang="en-US" sz="2200" dirty="0" smtClean="0">
                <a:latin typeface="Cambria" panose="02040503050406030204" pitchFamily="18" charset="0"/>
                <a:ea typeface="Cambria" panose="02040503050406030204" pitchFamily="18" charset="0"/>
              </a:rPr>
              <a:t>There are various </a:t>
            </a:r>
            <a:r>
              <a:rPr lang="en-US" sz="2200" dirty="0">
                <a:latin typeface="Cambria" panose="02040503050406030204" pitchFamily="18" charset="0"/>
                <a:ea typeface="Cambria" panose="02040503050406030204" pitchFamily="18" charset="0"/>
              </a:rPr>
              <a:t>pre-teaching </a:t>
            </a:r>
            <a:r>
              <a:rPr lang="en-US" sz="2200" dirty="0" smtClean="0">
                <a:latin typeface="Cambria" panose="02040503050406030204" pitchFamily="18" charset="0"/>
                <a:ea typeface="Cambria" panose="02040503050406030204" pitchFamily="18" charset="0"/>
              </a:rPr>
              <a:t>activities; </a:t>
            </a:r>
            <a:r>
              <a:rPr lang="en-US" sz="2200" dirty="0">
                <a:latin typeface="Cambria" panose="02040503050406030204" pitchFamily="18" charset="0"/>
                <a:ea typeface="Cambria" panose="02040503050406030204" pitchFamily="18" charset="0"/>
              </a:rPr>
              <a:t>adapt approaches based on learning objectives and student needs</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19127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21" y="249380"/>
            <a:ext cx="8062129" cy="641871"/>
          </a:xfrm>
        </p:spPr>
        <p:txBody>
          <a:bodyPr>
            <a:normAutofit fontScale="90000"/>
          </a:bodyPr>
          <a:lstStyle/>
          <a:p>
            <a:r>
              <a:rPr lang="en-US" sz="3200" b="1" dirty="0">
                <a:latin typeface="Cambria" panose="02040503050406030204" pitchFamily="18" charset="0"/>
                <a:ea typeface="Cambria" panose="02040503050406030204" pitchFamily="18" charset="0"/>
              </a:rPr>
              <a:t>Things to Avoid During the Pre-listening Stage</a:t>
            </a:r>
            <a:endParaRPr lang="en-US" sz="32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3221" y="891251"/>
            <a:ext cx="8237558" cy="5833639"/>
          </a:xfrm>
        </p:spPr>
        <p:txBody>
          <a:bodyPr>
            <a:noAutofit/>
          </a:bodyPr>
          <a:lstStyle/>
          <a:p>
            <a:pPr marL="0" indent="0">
              <a:buNone/>
            </a:pPr>
            <a:r>
              <a:rPr lang="en-US" sz="2200" b="1" dirty="0" smtClean="0">
                <a:latin typeface="Cambria" panose="02040503050406030204" pitchFamily="18" charset="0"/>
                <a:ea typeface="Cambria" panose="02040503050406030204" pitchFamily="18" charset="0"/>
              </a:rPr>
              <a:t>Avoid </a:t>
            </a:r>
            <a:r>
              <a:rPr lang="en-US" sz="2200" b="1" dirty="0">
                <a:latin typeface="Cambria" panose="02040503050406030204" pitchFamily="18" charset="0"/>
                <a:ea typeface="Cambria" panose="02040503050406030204" pitchFamily="18" charset="0"/>
              </a:rPr>
              <a:t>Lengthy Pre-listening Activities:</a:t>
            </a:r>
            <a:endParaRPr lang="en-US" sz="2200" dirty="0">
              <a:latin typeface="Cambria" panose="02040503050406030204" pitchFamily="18" charset="0"/>
              <a:ea typeface="Cambria" panose="02040503050406030204" pitchFamily="18" charset="0"/>
            </a:endParaRPr>
          </a:p>
          <a:p>
            <a:pPr lvl="1"/>
            <a:r>
              <a:rPr lang="en-US" sz="2200" dirty="0">
                <a:latin typeface="Cambria" panose="02040503050406030204" pitchFamily="18" charset="0"/>
                <a:ea typeface="Cambria" panose="02040503050406030204" pitchFamily="18" charset="0"/>
              </a:rPr>
              <a:t>Pre-listening activities should be short and fast-paced to maintain student engagement and </a:t>
            </a:r>
            <a:r>
              <a:rPr lang="en-US" sz="2200" dirty="0" smtClean="0">
                <a:latin typeface="Cambria" panose="02040503050406030204" pitchFamily="18" charset="0"/>
                <a:ea typeface="Cambria" panose="02040503050406030204" pitchFamily="18" charset="0"/>
              </a:rPr>
              <a:t>interest.</a:t>
            </a:r>
          </a:p>
          <a:p>
            <a:pPr marL="0" indent="0">
              <a:buNone/>
            </a:pPr>
            <a:r>
              <a:rPr lang="en-US" sz="2200" b="1" dirty="0" smtClean="0">
                <a:latin typeface="Cambria" panose="02040503050406030204" pitchFamily="18" charset="0"/>
                <a:ea typeface="Cambria" panose="02040503050406030204" pitchFamily="18" charset="0"/>
              </a:rPr>
              <a:t>Avoid Overloading Students with Information:</a:t>
            </a:r>
            <a:endParaRPr lang="en-US" sz="2200" dirty="0" smtClean="0">
              <a:latin typeface="Cambria" panose="02040503050406030204" pitchFamily="18" charset="0"/>
              <a:ea typeface="Cambria" panose="02040503050406030204" pitchFamily="18" charset="0"/>
            </a:endParaRPr>
          </a:p>
          <a:p>
            <a:pPr lvl="1"/>
            <a:r>
              <a:rPr lang="en-US" sz="2200" dirty="0" smtClean="0">
                <a:latin typeface="Cambria" panose="02040503050406030204" pitchFamily="18" charset="0"/>
                <a:ea typeface="Cambria" panose="02040503050406030204" pitchFamily="18" charset="0"/>
              </a:rPr>
              <a:t>Pre-listening </a:t>
            </a:r>
            <a:r>
              <a:rPr lang="en-US" sz="2200" dirty="0">
                <a:latin typeface="Cambria" panose="02040503050406030204" pitchFamily="18" charset="0"/>
                <a:ea typeface="Cambria" panose="02040503050406030204" pitchFamily="18" charset="0"/>
              </a:rPr>
              <a:t>is about introducing the topic, not providing all the answers.</a:t>
            </a:r>
          </a:p>
          <a:p>
            <a:pPr marL="0" indent="0">
              <a:buNone/>
            </a:pPr>
            <a:r>
              <a:rPr lang="en-US" sz="2200" b="1" dirty="0">
                <a:latin typeface="Cambria" panose="02040503050406030204" pitchFamily="18" charset="0"/>
                <a:ea typeface="Cambria" panose="02040503050406030204" pitchFamily="18" charset="0"/>
              </a:rPr>
              <a:t>Avoid Teacher-Centric Approaches:</a:t>
            </a:r>
            <a:endParaRPr lang="en-US" sz="2200" dirty="0">
              <a:latin typeface="Cambria" panose="02040503050406030204" pitchFamily="18" charset="0"/>
              <a:ea typeface="Cambria" panose="02040503050406030204" pitchFamily="18" charset="0"/>
            </a:endParaRPr>
          </a:p>
          <a:p>
            <a:pPr lvl="1"/>
            <a:r>
              <a:rPr lang="en-US" sz="2200" dirty="0">
                <a:latin typeface="Cambria" panose="02040503050406030204" pitchFamily="18" charset="0"/>
                <a:ea typeface="Cambria" panose="02040503050406030204" pitchFamily="18" charset="0"/>
              </a:rPr>
              <a:t>Refrain from delivering a monologue or excessive teacher talk; encourage student participation. </a:t>
            </a:r>
            <a:endParaRPr lang="en-US" sz="2200" dirty="0" smtClean="0">
              <a:latin typeface="Cambria" panose="02040503050406030204" pitchFamily="18" charset="0"/>
              <a:ea typeface="Cambria" panose="02040503050406030204" pitchFamily="18" charset="0"/>
            </a:endParaRPr>
          </a:p>
          <a:p>
            <a:pPr marL="457200" lvl="1" indent="0">
              <a:buNone/>
            </a:pPr>
            <a:r>
              <a:rPr lang="en-US" sz="2000" b="1" dirty="0">
                <a:solidFill>
                  <a:srgbClr val="C00000"/>
                </a:solidFill>
                <a:latin typeface="Cambria" panose="02040503050406030204" pitchFamily="18" charset="0"/>
                <a:ea typeface="Cambria" panose="02040503050406030204" pitchFamily="18" charset="0"/>
              </a:rPr>
              <a:t>‘Never say anything yourself if a student could say it for you</a:t>
            </a:r>
            <a:r>
              <a:rPr lang="en-US" sz="2000" b="1" dirty="0" smtClean="0">
                <a:solidFill>
                  <a:srgbClr val="C00000"/>
                </a:solidFill>
                <a:latin typeface="Cambria" panose="02040503050406030204" pitchFamily="18" charset="0"/>
                <a:ea typeface="Cambria" panose="02040503050406030204" pitchFamily="18" charset="0"/>
              </a:rPr>
              <a:t>.’ </a:t>
            </a:r>
          </a:p>
          <a:p>
            <a:pPr marL="457200" lvl="1" indent="0" algn="r">
              <a:buNone/>
            </a:pPr>
            <a:r>
              <a:rPr lang="ro-RO" sz="1600" dirty="0">
                <a:latin typeface="Cambria" panose="02040503050406030204" pitchFamily="18" charset="0"/>
                <a:ea typeface="Cambria" panose="02040503050406030204" pitchFamily="18" charset="0"/>
              </a:rPr>
              <a:t>Christine </a:t>
            </a:r>
            <a:r>
              <a:rPr lang="ro-RO" sz="1600" dirty="0" smtClean="0">
                <a:latin typeface="Cambria" panose="02040503050406030204" pitchFamily="18" charset="0"/>
                <a:ea typeface="Cambria" panose="02040503050406030204" pitchFamily="18" charset="0"/>
              </a:rPr>
              <a:t>Nuttall</a:t>
            </a:r>
            <a:endParaRPr lang="en-US" sz="1800" b="1" dirty="0">
              <a:solidFill>
                <a:srgbClr val="C00000"/>
              </a:solidFill>
              <a:latin typeface="Cambria" panose="02040503050406030204" pitchFamily="18" charset="0"/>
              <a:ea typeface="Cambria" panose="02040503050406030204" pitchFamily="18" charset="0"/>
            </a:endParaRPr>
          </a:p>
          <a:p>
            <a:pPr marL="0" indent="0">
              <a:buNone/>
            </a:pPr>
            <a:r>
              <a:rPr lang="en-US" sz="2200" b="1" dirty="0" smtClean="0">
                <a:latin typeface="Cambria" panose="02040503050406030204" pitchFamily="18" charset="0"/>
                <a:ea typeface="Cambria" panose="02040503050406030204" pitchFamily="18" charset="0"/>
              </a:rPr>
              <a:t>Ensure </a:t>
            </a:r>
            <a:r>
              <a:rPr lang="en-US" sz="2200" b="1" dirty="0">
                <a:latin typeface="Cambria" panose="02040503050406030204" pitchFamily="18" charset="0"/>
                <a:ea typeface="Cambria" panose="02040503050406030204" pitchFamily="18" charset="0"/>
              </a:rPr>
              <a:t>Relevance to Listening Passage:</a:t>
            </a:r>
            <a:endParaRPr lang="en-US" sz="2200" dirty="0">
              <a:latin typeface="Cambria" panose="02040503050406030204" pitchFamily="18" charset="0"/>
              <a:ea typeface="Cambria" panose="02040503050406030204" pitchFamily="18" charset="0"/>
            </a:endParaRPr>
          </a:p>
          <a:p>
            <a:pPr lvl="1"/>
            <a:r>
              <a:rPr lang="en-US" sz="2200" dirty="0">
                <a:latin typeface="Cambria" panose="02040503050406030204" pitchFamily="18" charset="0"/>
                <a:ea typeface="Cambria" panose="02040503050406030204" pitchFamily="18" charset="0"/>
              </a:rPr>
              <a:t>Focus the pre-listening discussion on the specific content of the listening passage. The pre-listening activity should directly relate to what students will hear, maintaining relevance and coherence.</a:t>
            </a:r>
          </a:p>
        </p:txBody>
      </p:sp>
    </p:spTree>
    <p:extLst>
      <p:ext uri="{BB962C8B-B14F-4D97-AF65-F5344CB8AC3E}">
        <p14:creationId xmlns:p14="http://schemas.microsoft.com/office/powerpoint/2010/main" val="964427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529"/>
            <a:ext cx="7886700" cy="769192"/>
          </a:xfrm>
        </p:spPr>
        <p:txBody>
          <a:bodyPr>
            <a:normAutofit fontScale="90000"/>
          </a:bodyPr>
          <a:lstStyle/>
          <a:p>
            <a:r>
              <a:rPr lang="en-US" sz="3200" b="1" dirty="0">
                <a:latin typeface="Cambria" panose="02040503050406030204" pitchFamily="18" charset="0"/>
                <a:ea typeface="Cambria" panose="02040503050406030204" pitchFamily="18" charset="0"/>
              </a:rPr>
              <a:t>The sequence: Importance of While-Listening Activities</a:t>
            </a:r>
            <a:endParaRPr lang="ro-RO" sz="3200"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358816" y="1145895"/>
            <a:ext cx="8225983" cy="5416952"/>
          </a:xfrm>
        </p:spPr>
        <p:txBody>
          <a:bodyPr>
            <a:normAutofit fontScale="92500" lnSpcReduction="20000"/>
          </a:bodyPr>
          <a:lstStyle/>
          <a:p>
            <a:pPr marL="0" indent="0">
              <a:buNone/>
            </a:pPr>
            <a:r>
              <a:rPr lang="en-US" b="1" dirty="0" smtClean="0">
                <a:latin typeface="Cambria" panose="02040503050406030204" pitchFamily="18" charset="0"/>
                <a:ea typeface="Cambria" panose="02040503050406030204" pitchFamily="18" charset="0"/>
              </a:rPr>
              <a:t>Active </a:t>
            </a:r>
            <a:r>
              <a:rPr lang="en-US" b="1" dirty="0">
                <a:latin typeface="Cambria" panose="02040503050406030204" pitchFamily="18" charset="0"/>
                <a:ea typeface="Cambria" panose="02040503050406030204" pitchFamily="18" charset="0"/>
              </a:rPr>
              <a:t>Engagement with Listening Content:</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Students must actively use the information they hear; the content should provoke thought and reactions.</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Well-designed activities provide focus, highlight important aspects, reveal text structure, and aid concentration.</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Tasks help students perceive and 'chunk' the listening into manageable sections, enhancing comprehension.</a:t>
            </a:r>
          </a:p>
          <a:p>
            <a:pPr marL="0" indent="0">
              <a:buNone/>
            </a:pPr>
            <a:r>
              <a:rPr lang="en-US" b="1" dirty="0">
                <a:latin typeface="Cambria" panose="02040503050406030204" pitchFamily="18" charset="0"/>
                <a:ea typeface="Cambria" panose="02040503050406030204" pitchFamily="18" charset="0"/>
              </a:rPr>
              <a:t>Enhancing Understanding through Tasks:</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Activities help students understand the passage by showing what's important, structuring content, and providing clues for responses.</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Tasks contribute to the entertainment factor by highlighting interesting aspects, humor, or irony.</a:t>
            </a:r>
          </a:p>
          <a:p>
            <a:pPr marL="0" indent="0">
              <a:buNone/>
            </a:pPr>
            <a:r>
              <a:rPr lang="en-US" b="1" dirty="0">
                <a:latin typeface="Cambria" panose="02040503050406030204" pitchFamily="18" charset="0"/>
                <a:ea typeface="Cambria" panose="02040503050406030204" pitchFamily="18" charset="0"/>
              </a:rPr>
              <a:t>Assessing Understanding:</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While-listening tasks allow teachers to </a:t>
            </a:r>
            <a:r>
              <a:rPr lang="en-US" dirty="0" smtClean="0">
                <a:latin typeface="Cambria" panose="02040503050406030204" pitchFamily="18" charset="0"/>
                <a:ea typeface="Cambria" panose="02040503050406030204" pitchFamily="18" charset="0"/>
              </a:rPr>
              <a:t>test </a:t>
            </a:r>
            <a:r>
              <a:rPr lang="en-US" dirty="0">
                <a:latin typeface="Cambria" panose="02040503050406030204" pitchFamily="18" charset="0"/>
                <a:ea typeface="Cambria" panose="02040503050406030204" pitchFamily="18" charset="0"/>
              </a:rPr>
              <a:t>students' understanding or confusion.</a:t>
            </a:r>
          </a:p>
          <a:p>
            <a:pPr lvl="1">
              <a:buFont typeface="Wingdings" panose="05000000000000000000" pitchFamily="2" charset="2"/>
              <a:buChar char="ü"/>
            </a:pPr>
            <a:r>
              <a:rPr lang="en-US" dirty="0">
                <a:latin typeface="Cambria" panose="02040503050406030204" pitchFamily="18" charset="0"/>
                <a:ea typeface="Cambria" panose="02040503050406030204" pitchFamily="18" charset="0"/>
              </a:rPr>
              <a:t>Evidence of understanding guides interventions, clarifications, and additional practice, ensuring effective learning outcomes.</a:t>
            </a:r>
          </a:p>
        </p:txBody>
      </p:sp>
    </p:spTree>
    <p:extLst>
      <p:ext uri="{BB962C8B-B14F-4D97-AF65-F5344CB8AC3E}">
        <p14:creationId xmlns:p14="http://schemas.microsoft.com/office/powerpoint/2010/main" val="4238611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28" y="46284"/>
            <a:ext cx="7978022" cy="670154"/>
          </a:xfrm>
        </p:spPr>
        <p:txBody>
          <a:bodyPr>
            <a:normAutofit/>
          </a:bodyPr>
          <a:lstStyle/>
          <a:p>
            <a:r>
              <a:rPr lang="en-US" sz="2800" b="1" dirty="0">
                <a:latin typeface="Cambria" panose="02040503050406030204" pitchFamily="18" charset="0"/>
                <a:ea typeface="Cambria" panose="02040503050406030204" pitchFamily="18" charset="0"/>
              </a:rPr>
              <a:t>The sequence: </a:t>
            </a:r>
            <a:r>
              <a:rPr lang="en-US" sz="2800" b="1" dirty="0" smtClean="0">
                <a:latin typeface="Cambria" panose="02040503050406030204" pitchFamily="18" charset="0"/>
                <a:ea typeface="Cambria" panose="02040503050406030204" pitchFamily="18" charset="0"/>
              </a:rPr>
              <a:t>While-listening</a:t>
            </a:r>
            <a:endParaRPr lang="ro-RO" sz="2800" dirty="0"/>
          </a:p>
        </p:txBody>
      </p:sp>
      <p:sp>
        <p:nvSpPr>
          <p:cNvPr id="3" name="Content Placeholder 2"/>
          <p:cNvSpPr>
            <a:spLocks noGrp="1"/>
          </p:cNvSpPr>
          <p:nvPr>
            <p:ph idx="1"/>
          </p:nvPr>
        </p:nvSpPr>
        <p:spPr>
          <a:xfrm>
            <a:off x="160256" y="598659"/>
            <a:ext cx="8785781" cy="6278195"/>
          </a:xfrm>
        </p:spPr>
        <p:txBody>
          <a:bodyPr>
            <a:noAutofit/>
          </a:bodyPr>
          <a:lstStyle/>
          <a:p>
            <a:pPr marL="0" indent="0">
              <a:buNone/>
            </a:pPr>
            <a:r>
              <a:rPr lang="en-US" sz="2400" b="1" dirty="0" smtClean="0">
                <a:latin typeface="Cambria" panose="02040503050406030204" pitchFamily="18" charset="0"/>
                <a:ea typeface="Cambria" panose="02040503050406030204" pitchFamily="18" charset="0"/>
              </a:rPr>
              <a:t>Initial </a:t>
            </a:r>
            <a:r>
              <a:rPr lang="en-US" sz="2400" b="1" dirty="0">
                <a:latin typeface="Cambria" panose="02040503050406030204" pitchFamily="18" charset="0"/>
                <a:ea typeface="Cambria" panose="02040503050406030204" pitchFamily="18" charset="0"/>
              </a:rPr>
              <a:t>Listening for Gist:</a:t>
            </a:r>
            <a:endParaRPr lang="en-US" sz="2400"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000" dirty="0">
                <a:latin typeface="Cambria" panose="02040503050406030204" pitchFamily="18" charset="0"/>
                <a:ea typeface="Cambria" panose="02040503050406030204" pitchFamily="18" charset="0"/>
              </a:rPr>
              <a:t>Students listen to the passage once, focusing on the overall meaning or </a:t>
            </a:r>
            <a:r>
              <a:rPr lang="en-US" sz="2000" b="1" dirty="0">
                <a:latin typeface="Cambria" panose="02040503050406030204" pitchFamily="18" charset="0"/>
                <a:ea typeface="Cambria" panose="02040503050406030204" pitchFamily="18" charset="0"/>
              </a:rPr>
              <a:t>gist</a:t>
            </a:r>
            <a:r>
              <a:rPr lang="en-US" sz="2000" dirty="0" smtClean="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marL="457200" lvl="1" indent="0">
              <a:buNone/>
            </a:pPr>
            <a:r>
              <a:rPr lang="en-US" sz="2000" dirty="0">
                <a:latin typeface="Cambria" panose="02040503050406030204" pitchFamily="18" charset="0"/>
                <a:ea typeface="Cambria" panose="02040503050406030204" pitchFamily="18" charset="0"/>
              </a:rPr>
              <a:t>Here are some examples of typical gist questions</a:t>
            </a:r>
            <a:r>
              <a:rPr lang="en-US" sz="2000" dirty="0" smtClean="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marL="914400" lvl="2" indent="0">
              <a:buNone/>
            </a:pPr>
            <a:r>
              <a:rPr lang="en-US" sz="1800" i="1" dirty="0" smtClean="0">
                <a:latin typeface="Cambria" panose="02040503050406030204" pitchFamily="18" charset="0"/>
                <a:ea typeface="Cambria" panose="02040503050406030204" pitchFamily="18" charset="0"/>
              </a:rPr>
              <a:t>What </a:t>
            </a:r>
            <a:r>
              <a:rPr lang="en-US" sz="1800" i="1" dirty="0">
                <a:latin typeface="Cambria" panose="02040503050406030204" pitchFamily="18" charset="0"/>
                <a:ea typeface="Cambria" panose="02040503050406030204" pitchFamily="18" charset="0"/>
              </a:rPr>
              <a:t>problem are they discussing</a:t>
            </a:r>
            <a:r>
              <a:rPr lang="en-US" sz="1800" i="1" dirty="0" smtClean="0">
                <a:latin typeface="Cambria" panose="02040503050406030204" pitchFamily="18" charset="0"/>
                <a:ea typeface="Cambria" panose="02040503050406030204" pitchFamily="18" charset="0"/>
              </a:rPr>
              <a:t>?</a:t>
            </a:r>
            <a:endParaRPr lang="ro-RO" sz="1800" i="1" dirty="0" smtClean="0">
              <a:latin typeface="Cambria" panose="02040503050406030204" pitchFamily="18" charset="0"/>
              <a:ea typeface="Cambria" panose="02040503050406030204" pitchFamily="18" charset="0"/>
            </a:endParaRPr>
          </a:p>
          <a:p>
            <a:pPr marL="914400" lvl="2" indent="0">
              <a:buNone/>
            </a:pPr>
            <a:r>
              <a:rPr lang="en-US" sz="1800" i="1" dirty="0" smtClean="0">
                <a:latin typeface="Cambria" panose="02040503050406030204" pitchFamily="18" charset="0"/>
                <a:ea typeface="Cambria" panose="02040503050406030204" pitchFamily="18" charset="0"/>
              </a:rPr>
              <a:t>What </a:t>
            </a:r>
            <a:r>
              <a:rPr lang="en-US" sz="1800" i="1" dirty="0">
                <a:latin typeface="Cambria" panose="02040503050406030204" pitchFamily="18" charset="0"/>
                <a:ea typeface="Cambria" panose="02040503050406030204" pitchFamily="18" charset="0"/>
              </a:rPr>
              <a:t>does the speaker think of the topic? </a:t>
            </a:r>
            <a:endParaRPr lang="ro-RO" sz="1800" i="1" dirty="0" smtClean="0">
              <a:latin typeface="Cambria" panose="02040503050406030204" pitchFamily="18" charset="0"/>
              <a:ea typeface="Cambria" panose="02040503050406030204" pitchFamily="18" charset="0"/>
            </a:endParaRPr>
          </a:p>
          <a:p>
            <a:pPr marL="914400" lvl="2" indent="0">
              <a:buNone/>
            </a:pPr>
            <a:r>
              <a:rPr lang="en-US" sz="1800" i="1" dirty="0" smtClean="0">
                <a:latin typeface="Cambria" panose="02040503050406030204" pitchFamily="18" charset="0"/>
                <a:ea typeface="Cambria" panose="02040503050406030204" pitchFamily="18" charset="0"/>
              </a:rPr>
              <a:t>Look </a:t>
            </a:r>
            <a:r>
              <a:rPr lang="en-US" sz="1800" i="1" dirty="0">
                <a:latin typeface="Cambria" panose="02040503050406030204" pitchFamily="18" charset="0"/>
                <a:ea typeface="Cambria" panose="02040503050406030204" pitchFamily="18" charset="0"/>
              </a:rPr>
              <a:t>at the pictures. </a:t>
            </a:r>
            <a:endParaRPr lang="ro-RO" sz="1800" i="1" dirty="0" smtClean="0">
              <a:latin typeface="Cambria" panose="02040503050406030204" pitchFamily="18" charset="0"/>
              <a:ea typeface="Cambria" panose="02040503050406030204" pitchFamily="18" charset="0"/>
            </a:endParaRPr>
          </a:p>
          <a:p>
            <a:pPr marL="914400" lvl="2" indent="0">
              <a:buNone/>
            </a:pPr>
            <a:r>
              <a:rPr lang="en-US" sz="1800" i="1" dirty="0" smtClean="0">
                <a:latin typeface="Cambria" panose="02040503050406030204" pitchFamily="18" charset="0"/>
                <a:ea typeface="Cambria" panose="02040503050406030204" pitchFamily="18" charset="0"/>
              </a:rPr>
              <a:t>Who </a:t>
            </a:r>
            <a:r>
              <a:rPr lang="en-US" sz="1800" i="1" dirty="0">
                <a:latin typeface="Cambria" panose="02040503050406030204" pitchFamily="18" charset="0"/>
                <a:ea typeface="Cambria" panose="02040503050406030204" pitchFamily="18" charset="0"/>
              </a:rPr>
              <a:t>are the speakers talking about?</a:t>
            </a:r>
          </a:p>
          <a:p>
            <a:pPr marL="457200" lvl="1" indent="0">
              <a:buNone/>
            </a:pPr>
            <a:r>
              <a:rPr lang="en-US" b="1" dirty="0" smtClean="0">
                <a:latin typeface="Cambria" panose="02040503050406030204" pitchFamily="18" charset="0"/>
                <a:ea typeface="Cambria" panose="02040503050406030204" pitchFamily="18" charset="0"/>
              </a:rPr>
              <a:t>Pair/Group </a:t>
            </a:r>
            <a:r>
              <a:rPr lang="en-US" b="1" dirty="0">
                <a:latin typeface="Cambria" panose="02040503050406030204" pitchFamily="18" charset="0"/>
                <a:ea typeface="Cambria" panose="02040503050406030204" pitchFamily="18" charset="0"/>
              </a:rPr>
              <a:t>Discussion:</a:t>
            </a:r>
            <a:endParaRPr lang="en-US" dirty="0">
              <a:latin typeface="Cambria" panose="02040503050406030204" pitchFamily="18" charset="0"/>
              <a:ea typeface="Cambria" panose="02040503050406030204" pitchFamily="18" charset="0"/>
            </a:endParaRPr>
          </a:p>
          <a:p>
            <a:pPr lvl="2">
              <a:spcBef>
                <a:spcPts val="0"/>
              </a:spcBef>
              <a:buFont typeface="Wingdings" panose="05000000000000000000" pitchFamily="2" charset="2"/>
              <a:buChar char="ü"/>
            </a:pPr>
            <a:r>
              <a:rPr lang="en-US" sz="1800" dirty="0">
                <a:latin typeface="Cambria" panose="02040503050406030204" pitchFamily="18" charset="0"/>
                <a:ea typeface="Cambria" panose="02040503050406030204" pitchFamily="18" charset="0"/>
              </a:rPr>
              <a:t>Students check their answers in pairs or groups, fostering confidence and addressing doubts.</a:t>
            </a:r>
          </a:p>
          <a:p>
            <a:pPr marL="0" indent="0">
              <a:spcBef>
                <a:spcPts val="0"/>
              </a:spcBef>
              <a:buNone/>
            </a:pPr>
            <a:r>
              <a:rPr lang="en-US" sz="2400" b="1" dirty="0">
                <a:latin typeface="Cambria" panose="02040503050406030204" pitchFamily="18" charset="0"/>
                <a:ea typeface="Cambria" panose="02040503050406030204" pitchFamily="18" charset="0"/>
              </a:rPr>
              <a:t>Second Listening:</a:t>
            </a:r>
            <a:endParaRPr lang="en-US" sz="2400" dirty="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rPr>
              <a:t>Students listen a second time, either to verify their answers or respond to more detailed questions.</a:t>
            </a:r>
          </a:p>
          <a:p>
            <a:pPr lvl="1">
              <a:buFont typeface="Wingdings" panose="05000000000000000000" pitchFamily="2" charset="2"/>
              <a:buChar char="ü"/>
            </a:pPr>
            <a:r>
              <a:rPr lang="en-US" sz="2000" dirty="0">
                <a:latin typeface="Cambria" panose="02040503050406030204" pitchFamily="18" charset="0"/>
                <a:ea typeface="Cambria" panose="02040503050406030204" pitchFamily="18" charset="0"/>
              </a:rPr>
              <a:t>Important to assign different tasks during subsequent </a:t>
            </a:r>
            <a:r>
              <a:rPr lang="en-US" sz="2000" dirty="0" err="1">
                <a:latin typeface="Cambria" panose="02040503050406030204" pitchFamily="18" charset="0"/>
                <a:ea typeface="Cambria" panose="02040503050406030204" pitchFamily="18" charset="0"/>
              </a:rPr>
              <a:t>listenings</a:t>
            </a:r>
            <a:r>
              <a:rPr lang="en-US" sz="2000" dirty="0">
                <a:latin typeface="Cambria" panose="02040503050406030204" pitchFamily="18" charset="0"/>
                <a:ea typeface="Cambria" panose="02040503050406030204" pitchFamily="18" charset="0"/>
              </a:rPr>
              <a:t>, enhancing engagement and </a:t>
            </a:r>
            <a:r>
              <a:rPr lang="en-US" sz="2000" dirty="0" smtClean="0">
                <a:latin typeface="Cambria" panose="02040503050406030204" pitchFamily="18" charset="0"/>
                <a:ea typeface="Cambria" panose="02040503050406030204" pitchFamily="18" charset="0"/>
              </a:rPr>
              <a:t>comprehension.</a:t>
            </a:r>
          </a:p>
          <a:p>
            <a:pPr marL="432000" lvl="1" indent="0">
              <a:spcBef>
                <a:spcPts val="0"/>
              </a:spcBef>
              <a:buNone/>
            </a:pPr>
            <a:r>
              <a:rPr lang="en-US" b="1" dirty="0" smtClean="0">
                <a:latin typeface="Cambria" panose="02040503050406030204" pitchFamily="18" charset="0"/>
                <a:ea typeface="Cambria" panose="02040503050406030204" pitchFamily="18" charset="0"/>
              </a:rPr>
              <a:t>Debate on Listening Frequency:</a:t>
            </a:r>
            <a:endParaRPr lang="en-US" dirty="0" smtClean="0">
              <a:latin typeface="Cambria" panose="02040503050406030204" pitchFamily="18" charset="0"/>
              <a:ea typeface="Cambria" panose="02040503050406030204" pitchFamily="18" charset="0"/>
            </a:endParaRPr>
          </a:p>
          <a:p>
            <a:pPr lvl="2">
              <a:spcBef>
                <a:spcPts val="0"/>
              </a:spcBef>
              <a:buFont typeface="Wingdings" panose="05000000000000000000" pitchFamily="2" charset="2"/>
              <a:buChar char="ü"/>
            </a:pPr>
            <a:r>
              <a:rPr lang="en-US" sz="1800" dirty="0" smtClean="0">
                <a:latin typeface="Cambria" panose="02040503050406030204" pitchFamily="18" charset="0"/>
                <a:ea typeface="Cambria" panose="02040503050406030204" pitchFamily="18" charset="0"/>
              </a:rPr>
              <a:t>Some </a:t>
            </a:r>
            <a:r>
              <a:rPr lang="en-US" sz="1800" dirty="0">
                <a:latin typeface="Cambria" panose="02040503050406030204" pitchFamily="18" charset="0"/>
                <a:ea typeface="Cambria" panose="02040503050406030204" pitchFamily="18" charset="0"/>
              </a:rPr>
              <a:t>argue for a single listening, mirroring real-life situations with limited chances.</a:t>
            </a:r>
          </a:p>
          <a:p>
            <a:pPr lvl="2">
              <a:spcBef>
                <a:spcPts val="0"/>
              </a:spcBef>
              <a:buFont typeface="Wingdings" panose="05000000000000000000" pitchFamily="2" charset="2"/>
              <a:buChar char="ü"/>
            </a:pPr>
            <a:r>
              <a:rPr lang="en-US" sz="1800" dirty="0">
                <a:latin typeface="Cambria" panose="02040503050406030204" pitchFamily="18" charset="0"/>
                <a:ea typeface="Cambria" panose="02040503050406030204" pitchFamily="18" charset="0"/>
              </a:rPr>
              <a:t>Teaching context often involves multiple </a:t>
            </a:r>
            <a:r>
              <a:rPr lang="en-US" sz="1800" dirty="0" err="1">
                <a:latin typeface="Cambria" panose="02040503050406030204" pitchFamily="18" charset="0"/>
                <a:ea typeface="Cambria" panose="02040503050406030204" pitchFamily="18" charset="0"/>
              </a:rPr>
              <a:t>listenings</a:t>
            </a:r>
            <a:r>
              <a:rPr lang="en-US" sz="1800" dirty="0">
                <a:latin typeface="Cambria" panose="02040503050406030204" pitchFamily="18" charset="0"/>
                <a:ea typeface="Cambria" panose="02040503050406030204" pitchFamily="18" charset="0"/>
              </a:rPr>
              <a:t>, promoting comprehension and reinforcing learning.</a:t>
            </a:r>
          </a:p>
        </p:txBody>
      </p:sp>
    </p:spTree>
    <p:extLst>
      <p:ext uri="{BB962C8B-B14F-4D97-AF65-F5344CB8AC3E}">
        <p14:creationId xmlns:p14="http://schemas.microsoft.com/office/powerpoint/2010/main" val="1794839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229"/>
            <a:ext cx="7886700" cy="792342"/>
          </a:xfrm>
        </p:spPr>
        <p:txBody>
          <a:bodyPr>
            <a:noAutofit/>
          </a:bodyPr>
          <a:lstStyle/>
          <a:p>
            <a:r>
              <a:rPr lang="en-US" sz="3200" b="1" dirty="0">
                <a:latin typeface="Cambria" panose="02040503050406030204" pitchFamily="18" charset="0"/>
                <a:ea typeface="Cambria" panose="02040503050406030204" pitchFamily="18" charset="0"/>
              </a:rPr>
              <a:t>Types of While-Listening Activities</a:t>
            </a:r>
            <a:r>
              <a:rPr lang="en-US" sz="3200" b="1" dirty="0" smtClean="0">
                <a:latin typeface="Cambria" panose="02040503050406030204" pitchFamily="18" charset="0"/>
                <a:ea typeface="Cambria" panose="02040503050406030204" pitchFamily="18" charset="0"/>
              </a:rPr>
              <a:t>:</a:t>
            </a:r>
            <a:endParaRPr lang="ro-RO" sz="3200"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335667" y="1053295"/>
            <a:ext cx="4162516" cy="4930815"/>
          </a:xfrm>
        </p:spPr>
        <p:txBody>
          <a:bodyPr>
            <a:normAutofit lnSpcReduction="10000"/>
          </a:bodyPr>
          <a:lstStyle/>
          <a:p>
            <a:pPr marL="0" indent="0">
              <a:buNone/>
            </a:pPr>
            <a:r>
              <a:rPr lang="en-US" b="1" dirty="0" smtClean="0">
                <a:latin typeface="Cambria" panose="02040503050406030204" pitchFamily="18" charset="0"/>
                <a:ea typeface="Cambria" panose="02040503050406030204" pitchFamily="18" charset="0"/>
              </a:rPr>
              <a:t>Recognition Responses</a:t>
            </a:r>
          </a:p>
          <a:p>
            <a:r>
              <a:rPr lang="en-US" sz="2400" dirty="0">
                <a:latin typeface="Cambria" panose="02040503050406030204" pitchFamily="18" charset="0"/>
                <a:ea typeface="Cambria" panose="02040503050406030204" pitchFamily="18" charset="0"/>
              </a:rPr>
              <a:t>Involve identification and selection: </a:t>
            </a:r>
          </a:p>
          <a:p>
            <a:pPr lvl="1">
              <a:spcBef>
                <a:spcPts val="0"/>
              </a:spcBef>
              <a:buFont typeface="Wingdings" panose="05000000000000000000" pitchFamily="2" charset="2"/>
              <a:buChar char="Ø"/>
            </a:pPr>
            <a:r>
              <a:rPr lang="en-US" i="1" dirty="0" smtClean="0">
                <a:latin typeface="Cambria" panose="02040503050406030204" pitchFamily="18" charset="0"/>
                <a:ea typeface="Cambria" panose="02040503050406030204" pitchFamily="18" charset="0"/>
              </a:rPr>
              <a:t>multiple-choice</a:t>
            </a:r>
            <a:r>
              <a:rPr lang="en-US" dirty="0" smtClean="0">
                <a:latin typeface="Cambria" panose="02040503050406030204" pitchFamily="18" charset="0"/>
                <a:ea typeface="Cambria" panose="02040503050406030204" pitchFamily="18" charset="0"/>
              </a:rPr>
              <a:t>,</a:t>
            </a:r>
          </a:p>
          <a:p>
            <a:pPr lvl="1">
              <a:spcBef>
                <a:spcPts val="0"/>
              </a:spcBef>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true/false questions</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Ø"/>
            </a:pPr>
            <a:r>
              <a:rPr lang="en-US" i="1" dirty="0" smtClean="0">
                <a:latin typeface="Cambria" panose="02040503050406030204" pitchFamily="18" charset="0"/>
                <a:ea typeface="Cambria" panose="02040503050406030204" pitchFamily="18" charset="0"/>
              </a:rPr>
              <a:t>ticking </a:t>
            </a:r>
            <a:r>
              <a:rPr lang="en-US" i="1" dirty="0">
                <a:latin typeface="Cambria" panose="02040503050406030204" pitchFamily="18" charset="0"/>
                <a:ea typeface="Cambria" panose="02040503050406030204" pitchFamily="18" charset="0"/>
              </a:rPr>
              <a:t>words and phras</a:t>
            </a:r>
            <a:r>
              <a:rPr lang="en-US" dirty="0">
                <a:latin typeface="Cambria" panose="02040503050406030204" pitchFamily="18" charset="0"/>
                <a:ea typeface="Cambria" panose="02040503050406030204" pitchFamily="18" charset="0"/>
              </a:rPr>
              <a:t>es, </a:t>
            </a:r>
            <a:r>
              <a:rPr lang="en-US" i="1" dirty="0">
                <a:latin typeface="Cambria" panose="02040503050406030204" pitchFamily="18" charset="0"/>
                <a:ea typeface="Cambria" panose="02040503050406030204" pitchFamily="18" charset="0"/>
              </a:rPr>
              <a:t>matching</a:t>
            </a:r>
            <a:r>
              <a:rPr lang="en-US" dirty="0">
                <a:latin typeface="Cambria" panose="02040503050406030204" pitchFamily="18" charset="0"/>
                <a:ea typeface="Cambria" panose="02040503050406030204" pitchFamily="18" charset="0"/>
              </a:rPr>
              <a:t>, </a:t>
            </a:r>
            <a:endParaRPr lang="en-US"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Ø"/>
            </a:pPr>
            <a:r>
              <a:rPr lang="en-US" i="1" dirty="0" smtClean="0">
                <a:latin typeface="Cambria" panose="02040503050406030204" pitchFamily="18" charset="0"/>
                <a:ea typeface="Cambria" panose="02040503050406030204" pitchFamily="18" charset="0"/>
              </a:rPr>
              <a:t>choosing </a:t>
            </a:r>
            <a:r>
              <a:rPr lang="en-US" i="1" dirty="0">
                <a:latin typeface="Cambria" panose="02040503050406030204" pitchFamily="18" charset="0"/>
                <a:ea typeface="Cambria" panose="02040503050406030204" pitchFamily="18" charset="0"/>
              </a:rPr>
              <a:t>pictures</a:t>
            </a:r>
            <a:r>
              <a:rPr lang="en-US" dirty="0">
                <a:latin typeface="Cambria" panose="02040503050406030204" pitchFamily="18" charset="0"/>
                <a:ea typeface="Cambria" panose="02040503050406030204" pitchFamily="18" charset="0"/>
              </a:rPr>
              <a:t>.</a:t>
            </a:r>
          </a:p>
          <a:p>
            <a:pPr>
              <a:spcBef>
                <a:spcPts val="400"/>
              </a:spcBef>
            </a:pPr>
            <a:r>
              <a:rPr lang="en-US" sz="2400" dirty="0">
                <a:latin typeface="Cambria" panose="02040503050406030204" pitchFamily="18" charset="0"/>
                <a:ea typeface="Cambria" panose="02040503050406030204" pitchFamily="18" charset="0"/>
              </a:rPr>
              <a:t>Less demanding, allowing more focus on comprehension.</a:t>
            </a:r>
          </a:p>
          <a:p>
            <a:pPr>
              <a:spcBef>
                <a:spcPts val="400"/>
              </a:spcBef>
            </a:pPr>
            <a:r>
              <a:rPr lang="en-US" sz="2400" dirty="0">
                <a:latin typeface="Cambria" panose="02040503050406030204" pitchFamily="18" charset="0"/>
                <a:ea typeface="Cambria" panose="02040503050406030204" pitchFamily="18" charset="0"/>
              </a:rPr>
              <a:t>Reduce distractions, leading to a clearer focus on the listening content.</a:t>
            </a:r>
          </a:p>
          <a:p>
            <a:pPr marL="0" indent="0">
              <a:buNone/>
            </a:pPr>
            <a:endParaRPr lang="ro-RO" sz="2400" dirty="0">
              <a:latin typeface="Cambria" panose="02040503050406030204" pitchFamily="18" charset="0"/>
              <a:ea typeface="Cambria" panose="02040503050406030204" pitchFamily="18" charset="0"/>
            </a:endParaRPr>
          </a:p>
        </p:txBody>
      </p:sp>
      <p:sp>
        <p:nvSpPr>
          <p:cNvPr id="6" name="Content Placeholder 5"/>
          <p:cNvSpPr>
            <a:spLocks noGrp="1"/>
          </p:cNvSpPr>
          <p:nvPr>
            <p:ph sz="quarter" idx="4"/>
          </p:nvPr>
        </p:nvSpPr>
        <p:spPr>
          <a:xfrm>
            <a:off x="4498183" y="1006994"/>
            <a:ext cx="4310152" cy="4930815"/>
          </a:xfrm>
        </p:spPr>
        <p:txBody>
          <a:bodyPr>
            <a:normAutofit lnSpcReduction="10000"/>
          </a:bodyPr>
          <a:lstStyle/>
          <a:p>
            <a:pPr marL="0" indent="0">
              <a:buNone/>
            </a:pPr>
            <a:r>
              <a:rPr lang="en-US" b="1" dirty="0" smtClean="0">
                <a:latin typeface="Cambria" panose="02040503050406030204" pitchFamily="18" charset="0"/>
                <a:ea typeface="Cambria" panose="02040503050406030204" pitchFamily="18" charset="0"/>
              </a:rPr>
              <a:t>Production responses</a:t>
            </a:r>
            <a:endParaRPr lang="en-US" b="1" dirty="0">
              <a:latin typeface="Cambria" panose="02040503050406030204" pitchFamily="18" charset="0"/>
              <a:ea typeface="Cambria" panose="02040503050406030204" pitchFamily="18" charset="0"/>
            </a:endParaRPr>
          </a:p>
          <a:p>
            <a:pPr>
              <a:spcBef>
                <a:spcPts val="400"/>
              </a:spcBef>
            </a:pPr>
            <a:r>
              <a:rPr lang="en-US" sz="2600" dirty="0">
                <a:latin typeface="Cambria" panose="02040503050406030204" pitchFamily="18" charset="0"/>
                <a:ea typeface="Cambria" panose="02040503050406030204" pitchFamily="18" charset="0"/>
              </a:rPr>
              <a:t>Involve active creation: </a:t>
            </a:r>
            <a:endParaRPr lang="en-US" sz="2600" dirty="0" smtClean="0">
              <a:latin typeface="Cambria" panose="02040503050406030204" pitchFamily="18" charset="0"/>
              <a:ea typeface="Cambria" panose="02040503050406030204" pitchFamily="18" charset="0"/>
            </a:endParaRPr>
          </a:p>
          <a:p>
            <a:pPr lvl="1">
              <a:spcBef>
                <a:spcPts val="400"/>
              </a:spcBef>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note-taking,</a:t>
            </a:r>
          </a:p>
          <a:p>
            <a:pPr lvl="1">
              <a:spcBef>
                <a:spcPts val="400"/>
              </a:spcBef>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writing </a:t>
            </a:r>
            <a:r>
              <a:rPr lang="en-US" sz="2200" dirty="0">
                <a:latin typeface="Cambria" panose="02040503050406030204" pitchFamily="18" charset="0"/>
                <a:ea typeface="Cambria" panose="02040503050406030204" pitchFamily="18" charset="0"/>
              </a:rPr>
              <a:t>answers</a:t>
            </a:r>
            <a:r>
              <a:rPr lang="en-US" sz="2200" dirty="0" smtClean="0">
                <a:latin typeface="Cambria" panose="02040503050406030204" pitchFamily="18" charset="0"/>
                <a:ea typeface="Cambria" panose="02040503050406030204" pitchFamily="18" charset="0"/>
              </a:rPr>
              <a:t>,</a:t>
            </a:r>
          </a:p>
          <a:p>
            <a:pPr lvl="1">
              <a:spcBef>
                <a:spcPts val="400"/>
              </a:spcBef>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correcting </a:t>
            </a:r>
            <a:r>
              <a:rPr lang="en-US" sz="2200" dirty="0">
                <a:latin typeface="Cambria" panose="02040503050406030204" pitchFamily="18" charset="0"/>
                <a:ea typeface="Cambria" panose="02040503050406030204" pitchFamily="18" charset="0"/>
              </a:rPr>
              <a:t>errors, </a:t>
            </a:r>
            <a:endParaRPr lang="en-US" sz="2200" dirty="0" smtClean="0">
              <a:latin typeface="Cambria" panose="02040503050406030204" pitchFamily="18" charset="0"/>
              <a:ea typeface="Cambria" panose="02040503050406030204" pitchFamily="18" charset="0"/>
            </a:endParaRPr>
          </a:p>
          <a:p>
            <a:pPr lvl="1">
              <a:spcBef>
                <a:spcPts val="400"/>
              </a:spcBef>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completing </a:t>
            </a:r>
            <a:r>
              <a:rPr lang="en-US" sz="2200" dirty="0">
                <a:latin typeface="Cambria" panose="02040503050406030204" pitchFamily="18" charset="0"/>
                <a:ea typeface="Cambria" panose="02040503050406030204" pitchFamily="18" charset="0"/>
              </a:rPr>
              <a:t>tables, charts, diagrams, and sentences.</a:t>
            </a:r>
          </a:p>
          <a:p>
            <a:pPr>
              <a:spcBef>
                <a:spcPts val="400"/>
              </a:spcBef>
            </a:pPr>
            <a:r>
              <a:rPr lang="en-US" sz="2400" dirty="0">
                <a:latin typeface="Cambria" panose="02040503050406030204" pitchFamily="18" charset="0"/>
                <a:ea typeface="Cambria" panose="02040503050406030204" pitchFamily="18" charset="0"/>
              </a:rPr>
              <a:t>Require skills beyond listening: grammar, spelling, punctuation, and cohesive devices.</a:t>
            </a:r>
          </a:p>
          <a:p>
            <a:pPr>
              <a:spcBef>
                <a:spcPts val="400"/>
              </a:spcBef>
            </a:pPr>
            <a:r>
              <a:rPr lang="en-US" sz="2400" dirty="0">
                <a:latin typeface="Cambria" panose="02040503050406030204" pitchFamily="18" charset="0"/>
                <a:ea typeface="Cambria" panose="02040503050406030204" pitchFamily="18" charset="0"/>
              </a:rPr>
              <a:t>Potential drawbacks: pressure on short-term memory, distractions from the listening passage.</a:t>
            </a:r>
          </a:p>
          <a:p>
            <a:pPr marL="0" indent="0">
              <a:buNone/>
            </a:pPr>
            <a:endParaRPr lang="ro-RO" dirty="0"/>
          </a:p>
        </p:txBody>
      </p:sp>
    </p:spTree>
    <p:extLst>
      <p:ext uri="{BB962C8B-B14F-4D97-AF65-F5344CB8AC3E}">
        <p14:creationId xmlns:p14="http://schemas.microsoft.com/office/powerpoint/2010/main" val="2445837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6229"/>
            <a:ext cx="7886700" cy="792342"/>
          </a:xfrm>
        </p:spPr>
        <p:txBody>
          <a:bodyPr>
            <a:noAutofit/>
          </a:bodyPr>
          <a:lstStyle/>
          <a:p>
            <a:r>
              <a:rPr lang="en-US" sz="3200" b="1" dirty="0">
                <a:latin typeface="Cambria" panose="02040503050406030204" pitchFamily="18" charset="0"/>
                <a:ea typeface="Cambria" panose="02040503050406030204" pitchFamily="18" charset="0"/>
              </a:rPr>
              <a:t>Types of While-Listening Activities</a:t>
            </a:r>
            <a:r>
              <a:rPr lang="en-US" sz="3200" b="1" dirty="0" smtClean="0">
                <a:latin typeface="Cambria" panose="02040503050406030204" pitchFamily="18" charset="0"/>
                <a:ea typeface="Cambria" panose="02040503050406030204" pitchFamily="18" charset="0"/>
              </a:rPr>
              <a:t>:</a:t>
            </a:r>
            <a:endParaRPr lang="ro-RO" sz="3200"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629841" y="1192193"/>
            <a:ext cx="7565035" cy="4846658"/>
          </a:xfrm>
        </p:spPr>
        <p:txBody>
          <a:bodyPr>
            <a:normAutofit/>
          </a:bodyPr>
          <a:lstStyle/>
          <a:p>
            <a:pPr marL="0" indent="0">
              <a:buNone/>
            </a:pPr>
            <a:r>
              <a:rPr lang="en-US" b="1" dirty="0">
                <a:latin typeface="Cambria" panose="02040503050406030204" pitchFamily="18" charset="0"/>
                <a:ea typeface="Cambria" panose="02040503050406030204" pitchFamily="18" charset="0"/>
              </a:rPr>
              <a:t>Considerations for Activities:</a:t>
            </a:r>
            <a:endParaRPr lang="en-US" dirty="0">
              <a:latin typeface="Cambria" panose="02040503050406030204" pitchFamily="18" charset="0"/>
              <a:ea typeface="Cambria" panose="02040503050406030204" pitchFamily="18" charset="0"/>
            </a:endParaRP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Appropriate for different student levels.</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Duration and balance: time spent listening vs. time spent responding.</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Integration with other skills.</a:t>
            </a:r>
          </a:p>
          <a:p>
            <a:pPr lvl="1">
              <a:buFont typeface="Wingdings" panose="05000000000000000000" pitchFamily="2" charset="2"/>
              <a:buChar char="Ø"/>
            </a:pPr>
            <a:r>
              <a:rPr lang="en-US" dirty="0">
                <a:latin typeface="Cambria" panose="02040503050406030204" pitchFamily="18" charset="0"/>
                <a:ea typeface="Cambria" panose="02040503050406030204" pitchFamily="18" charset="0"/>
              </a:rPr>
              <a:t>Degree of freedom in student responses: free vs. controlled.</a:t>
            </a:r>
          </a:p>
          <a:p>
            <a:pPr marL="0" indent="0">
              <a:buNone/>
            </a:pPr>
            <a:endParaRPr lang="ro-RO" sz="3200" dirty="0"/>
          </a:p>
        </p:txBody>
      </p:sp>
    </p:spTree>
    <p:extLst>
      <p:ext uri="{BB962C8B-B14F-4D97-AF65-F5344CB8AC3E}">
        <p14:creationId xmlns:p14="http://schemas.microsoft.com/office/powerpoint/2010/main" val="2910727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9" y="292233"/>
            <a:ext cx="7921461" cy="716436"/>
          </a:xfrm>
        </p:spPr>
        <p:txBody>
          <a:bodyPr>
            <a:normAutofit/>
          </a:bodyPr>
          <a:lstStyle/>
          <a:p>
            <a:r>
              <a:rPr lang="en-US" sz="2800" b="1" dirty="0" smtClean="0">
                <a:latin typeface="Cambria" panose="02040503050406030204" pitchFamily="18" charset="0"/>
                <a:ea typeface="Cambria" panose="02040503050406030204" pitchFamily="18" charset="0"/>
              </a:rPr>
              <a:t>Listen </a:t>
            </a:r>
            <a:r>
              <a:rPr lang="en-US" sz="2800" b="1" dirty="0">
                <a:latin typeface="Cambria" panose="02040503050406030204" pitchFamily="18" charset="0"/>
                <a:ea typeface="Cambria" panose="02040503050406030204" pitchFamily="18" charset="0"/>
              </a:rPr>
              <a:t>- WHY?</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8650" y="1168924"/>
            <a:ext cx="7886700" cy="5008039"/>
          </a:xfrm>
        </p:spPr>
        <p:txBody>
          <a:bodyPr>
            <a:normAutofit/>
          </a:bodyPr>
          <a:lstStyle/>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general </a:t>
            </a:r>
            <a:r>
              <a:rPr lang="en-US" dirty="0">
                <a:latin typeface="Cambria" panose="02040503050406030204" pitchFamily="18" charset="0"/>
                <a:ea typeface="Cambria" panose="02040503050406030204" pitchFamily="18" charset="0"/>
              </a:rPr>
              <a:t>information (for main points</a:t>
            </a:r>
            <a:r>
              <a:rPr lang="en-US" dirty="0" smtClean="0">
                <a:latin typeface="Cambria" panose="02040503050406030204" pitchFamily="18" charset="0"/>
                <a:ea typeface="Cambria" panose="02040503050406030204" pitchFamily="18" charset="0"/>
              </a:rPr>
              <a:t>);</a:t>
            </a: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specific </a:t>
            </a:r>
            <a:r>
              <a:rPr lang="en-US" dirty="0">
                <a:latin typeface="Cambria" panose="02040503050406030204" pitchFamily="18" charset="0"/>
                <a:ea typeface="Cambria" panose="02040503050406030204" pitchFamily="18" charset="0"/>
              </a:rPr>
              <a:t>information (particular items); </a:t>
            </a:r>
            <a:endParaRPr lang="en-US"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cultural </a:t>
            </a:r>
            <a:r>
              <a:rPr lang="en-US" dirty="0">
                <a:latin typeface="Cambria" panose="02040503050406030204" pitchFamily="18" charset="0"/>
                <a:ea typeface="Cambria" panose="02040503050406030204" pitchFamily="18" charset="0"/>
              </a:rPr>
              <a:t>interest in general; </a:t>
            </a:r>
            <a:endParaRPr lang="en-US"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for </a:t>
            </a:r>
            <a:r>
              <a:rPr lang="en-US" dirty="0">
                <a:latin typeface="Cambria" panose="02040503050406030204" pitchFamily="18" charset="0"/>
                <a:ea typeface="Cambria" panose="02040503050406030204" pitchFamily="18" charset="0"/>
              </a:rPr>
              <a:t>people’s attitudes and opinions; </a:t>
            </a:r>
            <a:endParaRPr lang="en-US"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organization </a:t>
            </a:r>
            <a:r>
              <a:rPr lang="en-US" dirty="0">
                <a:latin typeface="Cambria" panose="02040503050406030204" pitchFamily="18" charset="0"/>
                <a:ea typeface="Cambria" panose="02040503050406030204" pitchFamily="18" charset="0"/>
              </a:rPr>
              <a:t>of ideas</a:t>
            </a:r>
            <a:r>
              <a:rPr lang="en-US" dirty="0" smtClean="0">
                <a:latin typeface="Cambria" panose="02040503050406030204" pitchFamily="18" charset="0"/>
                <a:ea typeface="Cambria" panose="02040503050406030204" pitchFamily="18" charset="0"/>
              </a:rPr>
              <a:t>;</a:t>
            </a: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sequence </a:t>
            </a:r>
            <a:r>
              <a:rPr lang="en-US" dirty="0">
                <a:latin typeface="Cambria" panose="02040503050406030204" pitchFamily="18" charset="0"/>
                <a:ea typeface="Cambria" panose="02040503050406030204" pitchFamily="18" charset="0"/>
              </a:rPr>
              <a:t>of events</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for lexical items (words expressing noise, </a:t>
            </a:r>
            <a:r>
              <a:rPr lang="en-US" dirty="0" smtClean="0">
                <a:latin typeface="Cambria" panose="02040503050406030204" pitchFamily="18" charset="0"/>
                <a:ea typeface="Cambria" panose="02040503050406030204" pitchFamily="18" charset="0"/>
              </a:rPr>
              <a:t>movement</a:t>
            </a:r>
            <a:r>
              <a:rPr lang="ro-RO" dirty="0" smtClean="0">
                <a:latin typeface="Cambria" panose="02040503050406030204" pitchFamily="18" charset="0"/>
                <a:ea typeface="Cambria" panose="02040503050406030204" pitchFamily="18" charset="0"/>
              </a:rPr>
              <a:t>, etc.</a:t>
            </a:r>
            <a:r>
              <a:rPr lang="en-US" smtClean="0">
                <a:latin typeface="Cambria" panose="02040503050406030204" pitchFamily="18" charset="0"/>
                <a:ea typeface="Cambria" panose="02040503050406030204" pitchFamily="18" charset="0"/>
              </a:rPr>
              <a:t>);</a:t>
            </a:r>
            <a:endParaRPr lang="ro-RO"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for </a:t>
            </a:r>
            <a:r>
              <a:rPr lang="en-US" dirty="0">
                <a:latin typeface="Cambria" panose="02040503050406030204" pitchFamily="18" charset="0"/>
                <a:ea typeface="Cambria" panose="02040503050406030204" pitchFamily="18" charset="0"/>
              </a:rPr>
              <a:t>function items, their form and </a:t>
            </a:r>
            <a:r>
              <a:rPr lang="en-US" dirty="0" smtClean="0">
                <a:latin typeface="Cambria" panose="02040503050406030204" pitchFamily="18" charset="0"/>
                <a:ea typeface="Cambria" panose="02040503050406030204" pitchFamily="18" charset="0"/>
              </a:rPr>
              <a:t>use. </a:t>
            </a: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for </a:t>
            </a:r>
            <a:r>
              <a:rPr lang="en-US" dirty="0">
                <a:latin typeface="Cambria" panose="02040503050406030204" pitchFamily="18" charset="0"/>
                <a:ea typeface="Cambria" panose="02040503050406030204" pitchFamily="18" charset="0"/>
              </a:rPr>
              <a:t>pleasure</a:t>
            </a:r>
            <a:r>
              <a:rPr lang="en-US" dirty="0" smtClean="0">
                <a:latin typeface="Cambria" panose="02040503050406030204" pitchFamily="18" charset="0"/>
                <a:ea typeface="Cambria" panose="02040503050406030204" pitchFamily="18" charset="0"/>
              </a:rPr>
              <a:t>;</a:t>
            </a:r>
          </a:p>
          <a:p>
            <a:pPr lvl="1" algn="just">
              <a:buFont typeface="Wingdings" panose="05000000000000000000" pitchFamily="2" charset="2"/>
              <a:buChar char="Ø"/>
            </a:pPr>
            <a:r>
              <a:rPr lang="en-US" dirty="0" smtClean="0">
                <a:latin typeface="Cambria" panose="02040503050406030204" pitchFamily="18" charset="0"/>
                <a:ea typeface="Cambria" panose="02040503050406030204" pitchFamily="18" charset="0"/>
              </a:rPr>
              <a:t>for </a:t>
            </a:r>
            <a:r>
              <a:rPr lang="en-US" dirty="0">
                <a:latin typeface="Cambria" panose="02040503050406030204" pitchFamily="18" charset="0"/>
                <a:ea typeface="Cambria" panose="02040503050406030204" pitchFamily="18" charset="0"/>
              </a:rPr>
              <a:t>testing.</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2917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198"/>
          </a:xfrm>
        </p:spPr>
        <p:txBody>
          <a:bodyPr>
            <a:normAutofit/>
          </a:bodyPr>
          <a:lstStyle/>
          <a:p>
            <a:r>
              <a:rPr lang="en-US" sz="3200" b="1" dirty="0" smtClean="0">
                <a:latin typeface="Cambria" panose="02040503050406030204" pitchFamily="18" charset="0"/>
                <a:ea typeface="Cambria" panose="02040503050406030204" pitchFamily="18" charset="0"/>
              </a:rPr>
              <a:t>While-Listening: Listening for the gist</a:t>
            </a:r>
            <a:endParaRPr lang="ro-RO" sz="32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8650" y="1209675"/>
            <a:ext cx="7886700" cy="4967288"/>
          </a:xfrm>
        </p:spPr>
        <p:txBody>
          <a:bodyPr>
            <a:normAutofit/>
          </a:bodyPr>
          <a:lstStyle/>
          <a:p>
            <a:pPr>
              <a:buFont typeface="Wingdings" panose="05000000000000000000" pitchFamily="2" charset="2"/>
              <a:buChar char="Ø"/>
            </a:pPr>
            <a:r>
              <a:rPr lang="en-US" sz="2200" dirty="0" smtClean="0">
                <a:latin typeface="Cambria" panose="02040503050406030204" pitchFamily="18" charset="0"/>
                <a:ea typeface="Cambria" panose="02040503050406030204" pitchFamily="18" charset="0"/>
              </a:rPr>
              <a:t>On the first encounter with the listening text, students </a:t>
            </a:r>
            <a:r>
              <a:rPr lang="en-US" sz="2200" dirty="0">
                <a:latin typeface="Cambria" panose="02040503050406030204" pitchFamily="18" charset="0"/>
                <a:ea typeface="Cambria" panose="02040503050406030204" pitchFamily="18" charset="0"/>
              </a:rPr>
              <a:t>usually listen </a:t>
            </a:r>
            <a:r>
              <a:rPr lang="en-US" sz="2200" b="1" dirty="0">
                <a:latin typeface="Cambria" panose="02040503050406030204" pitchFamily="18" charset="0"/>
                <a:ea typeface="Cambria" panose="02040503050406030204" pitchFamily="18" charset="0"/>
              </a:rPr>
              <a:t>for gist </a:t>
            </a:r>
            <a:r>
              <a:rPr lang="en-US" sz="2200" dirty="0">
                <a:latin typeface="Cambria" panose="02040503050406030204" pitchFamily="18" charset="0"/>
                <a:ea typeface="Cambria" panose="02040503050406030204" pitchFamily="18" charset="0"/>
              </a:rPr>
              <a:t>- the main </a:t>
            </a:r>
            <a:r>
              <a:rPr lang="en-US" sz="2200" dirty="0" smtClean="0">
                <a:latin typeface="Cambria" panose="02040503050406030204" pitchFamily="18" charset="0"/>
                <a:ea typeface="Cambria" panose="02040503050406030204" pitchFamily="18" charset="0"/>
              </a:rPr>
              <a:t>idea, </a:t>
            </a:r>
            <a:r>
              <a:rPr lang="en-US" sz="2200" dirty="0">
                <a:latin typeface="Cambria" panose="02040503050406030204" pitchFamily="18" charset="0"/>
                <a:ea typeface="Cambria" panose="02040503050406030204" pitchFamily="18" charset="0"/>
              </a:rPr>
              <a:t>the overall communicative intention of the speaker. </a:t>
            </a:r>
            <a:endParaRPr lang="en-US" sz="2200" dirty="0" smtClean="0">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200" dirty="0">
                <a:latin typeface="Cambria" panose="02040503050406030204" pitchFamily="18" charset="0"/>
                <a:ea typeface="Cambria" panose="02040503050406030204" pitchFamily="18" charset="0"/>
              </a:rPr>
              <a:t>Understanding the gist provides context for analyzing themes, language, and pronunciation features.</a:t>
            </a:r>
          </a:p>
          <a:p>
            <a:pPr marL="0" indent="0">
              <a:buNone/>
            </a:pPr>
            <a:r>
              <a:rPr lang="en-US" sz="2200" dirty="0" smtClean="0">
                <a:latin typeface="Cambria" panose="02040503050406030204" pitchFamily="18" charset="0"/>
                <a:ea typeface="Cambria" panose="02040503050406030204" pitchFamily="18" charset="0"/>
              </a:rPr>
              <a:t> </a:t>
            </a:r>
            <a:r>
              <a:rPr lang="en-US" sz="2200" b="1" dirty="0">
                <a:latin typeface="Cambria" panose="02040503050406030204" pitchFamily="18" charset="0"/>
                <a:ea typeface="Cambria" panose="02040503050406030204" pitchFamily="18" charset="0"/>
              </a:rPr>
              <a:t>E</a:t>
            </a:r>
            <a:r>
              <a:rPr lang="en-US" sz="2200" b="1" dirty="0" smtClean="0">
                <a:latin typeface="Cambria" panose="02040503050406030204" pitchFamily="18" charset="0"/>
                <a:ea typeface="Cambria" panose="02040503050406030204" pitchFamily="18" charset="0"/>
              </a:rPr>
              <a:t>xamples </a:t>
            </a:r>
            <a:r>
              <a:rPr lang="en-US" sz="2200" b="1" dirty="0">
                <a:latin typeface="Cambria" panose="02040503050406030204" pitchFamily="18" charset="0"/>
                <a:ea typeface="Cambria" panose="02040503050406030204" pitchFamily="18" charset="0"/>
              </a:rPr>
              <a:t>of typical gist questions: </a:t>
            </a:r>
            <a:endParaRPr lang="en-US" sz="2200" b="1" dirty="0" smtClean="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What </a:t>
            </a:r>
            <a:r>
              <a:rPr lang="en-US" sz="2200" dirty="0">
                <a:latin typeface="Cambria" panose="02040503050406030204" pitchFamily="18" charset="0"/>
                <a:ea typeface="Cambria" panose="02040503050406030204" pitchFamily="18" charset="0"/>
              </a:rPr>
              <a:t>problem are they discussing? </a:t>
            </a:r>
            <a:endParaRPr lang="en-US" sz="2200" dirty="0" smtClean="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What </a:t>
            </a:r>
            <a:r>
              <a:rPr lang="en-US" sz="2200" dirty="0">
                <a:latin typeface="Cambria" panose="02040503050406030204" pitchFamily="18" charset="0"/>
                <a:ea typeface="Cambria" panose="02040503050406030204" pitchFamily="18" charset="0"/>
              </a:rPr>
              <a:t>does the speaker think of the topic? </a:t>
            </a:r>
            <a:endParaRPr lang="en-US" sz="2200" dirty="0" smtClean="0">
              <a:latin typeface="Cambria" panose="02040503050406030204" pitchFamily="18" charset="0"/>
              <a:ea typeface="Cambria" panose="02040503050406030204" pitchFamily="18" charset="0"/>
            </a:endParaRP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Look </a:t>
            </a:r>
            <a:r>
              <a:rPr lang="en-US" sz="2200" dirty="0">
                <a:latin typeface="Cambria" panose="02040503050406030204" pitchFamily="18" charset="0"/>
                <a:ea typeface="Cambria" panose="02040503050406030204" pitchFamily="18" charset="0"/>
              </a:rPr>
              <a:t>at the pictures. Who are the speakers talking about</a:t>
            </a:r>
            <a:r>
              <a:rPr lang="en-US" sz="2200" dirty="0" smtClean="0">
                <a:latin typeface="Cambria" panose="02040503050406030204" pitchFamily="18" charset="0"/>
                <a:ea typeface="Cambria" panose="02040503050406030204" pitchFamily="18" charset="0"/>
              </a:rPr>
              <a:t>?</a:t>
            </a:r>
          </a:p>
          <a:p>
            <a:pPr lvl="1">
              <a:buFont typeface="Wingdings" panose="05000000000000000000" pitchFamily="2" charset="2"/>
              <a:buChar char="§"/>
            </a:pPr>
            <a:r>
              <a:rPr lang="en-US" sz="2200" dirty="0" smtClean="0">
                <a:latin typeface="Cambria" panose="02040503050406030204" pitchFamily="18" charset="0"/>
                <a:ea typeface="Cambria" panose="02040503050406030204" pitchFamily="18" charset="0"/>
              </a:rPr>
              <a:t>A </a:t>
            </a:r>
            <a:r>
              <a:rPr lang="en-US" sz="2200" dirty="0">
                <a:latin typeface="Cambria" panose="02040503050406030204" pitchFamily="18" charset="0"/>
                <a:ea typeface="Cambria" panose="02040503050406030204" pitchFamily="18" charset="0"/>
              </a:rPr>
              <a:t>simple gist exercise is to ask for basic information under the headings What? Who? Why?</a:t>
            </a:r>
            <a:endParaRPr lang="ro-RO"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72002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198"/>
          </a:xfrm>
        </p:spPr>
        <p:txBody>
          <a:bodyPr>
            <a:normAutofit/>
          </a:bodyPr>
          <a:lstStyle/>
          <a:p>
            <a:r>
              <a:rPr lang="en-US" sz="3200" b="1" dirty="0" smtClean="0">
                <a:latin typeface="Cambria" panose="02040503050406030204" pitchFamily="18" charset="0"/>
                <a:ea typeface="Cambria" panose="02040503050406030204" pitchFamily="18" charset="0"/>
              </a:rPr>
              <a:t>While-Listening activities</a:t>
            </a:r>
            <a:endParaRPr lang="ro-RO"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257176" y="1076325"/>
            <a:ext cx="2581274" cy="5505450"/>
          </a:xfrm>
        </p:spPr>
        <p:txBody>
          <a:bodyPr>
            <a:normAutofit fontScale="70000" lnSpcReduction="20000"/>
          </a:bodyPr>
          <a:lstStyle/>
          <a:p>
            <a:pPr marL="0" lvl="0" indent="0">
              <a:spcBef>
                <a:spcPts val="500"/>
              </a:spcBef>
              <a:buNone/>
            </a:pPr>
            <a:r>
              <a:rPr lang="en-US" i="1" dirty="0">
                <a:latin typeface="Cambria" panose="02040503050406030204" pitchFamily="18" charset="0"/>
                <a:ea typeface="Cambria" panose="02040503050406030204" pitchFamily="18" charset="0"/>
              </a:rPr>
              <a:t>Listening for detail/Selective listening</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Bingo</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Times, dates, numbers</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Spot the difference</a:t>
            </a:r>
            <a:endParaRPr lang="ro-RO" dirty="0">
              <a:latin typeface="Cambria" panose="02040503050406030204" pitchFamily="18" charset="0"/>
              <a:ea typeface="Cambria" panose="02040503050406030204" pitchFamily="18" charset="0"/>
            </a:endParaRPr>
          </a:p>
          <a:p>
            <a:pPr lvl="0">
              <a:spcBef>
                <a:spcPts val="500"/>
              </a:spcBef>
            </a:pPr>
            <a:r>
              <a:rPr lang="en-US" dirty="0" smtClean="0">
                <a:latin typeface="Cambria" panose="02040503050406030204" pitchFamily="18" charset="0"/>
                <a:ea typeface="Cambria" panose="02040503050406030204" pitchFamily="18" charset="0"/>
              </a:rPr>
              <a:t>Mixed focus</a:t>
            </a:r>
          </a:p>
          <a:p>
            <a:pPr marL="0" lvl="0" indent="0">
              <a:spcBef>
                <a:spcPts val="500"/>
              </a:spcBef>
              <a:buNone/>
            </a:pPr>
            <a:endParaRPr lang="ro-RO" dirty="0">
              <a:latin typeface="Cambria" panose="02040503050406030204" pitchFamily="18" charset="0"/>
              <a:ea typeface="Cambria" panose="02040503050406030204" pitchFamily="18" charset="0"/>
            </a:endParaRPr>
          </a:p>
          <a:p>
            <a:pPr marL="0" lvl="0" indent="0">
              <a:spcBef>
                <a:spcPts val="500"/>
              </a:spcBef>
              <a:buNone/>
            </a:pPr>
            <a:r>
              <a:rPr lang="en-US" i="1" dirty="0">
                <a:latin typeface="Cambria" panose="02040503050406030204" pitchFamily="18" charset="0"/>
                <a:ea typeface="Cambria" panose="02040503050406030204" pitchFamily="18" charset="0"/>
              </a:rPr>
              <a:t>Inferring</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Pause and predict</a:t>
            </a:r>
            <a:endParaRPr lang="ro-RO" dirty="0">
              <a:latin typeface="Cambria" panose="02040503050406030204" pitchFamily="18" charset="0"/>
              <a:ea typeface="Cambria" panose="02040503050406030204" pitchFamily="18" charset="0"/>
            </a:endParaRPr>
          </a:p>
          <a:p>
            <a:pPr marL="0" lvl="0" indent="0">
              <a:spcBef>
                <a:spcPts val="500"/>
              </a:spcBef>
              <a:buNone/>
            </a:pPr>
            <a:endParaRPr lang="en-US" i="1" dirty="0" smtClean="0">
              <a:latin typeface="Cambria" panose="02040503050406030204" pitchFamily="18" charset="0"/>
              <a:ea typeface="Cambria" panose="02040503050406030204" pitchFamily="18" charset="0"/>
            </a:endParaRPr>
          </a:p>
          <a:p>
            <a:pPr marL="0" lvl="0" indent="0">
              <a:spcBef>
                <a:spcPts val="500"/>
              </a:spcBef>
              <a:buNone/>
            </a:pPr>
            <a:r>
              <a:rPr lang="en-US" i="1" dirty="0" smtClean="0">
                <a:latin typeface="Cambria" panose="02040503050406030204" pitchFamily="18" charset="0"/>
                <a:ea typeface="Cambria" panose="02040503050406030204" pitchFamily="18" charset="0"/>
              </a:rPr>
              <a:t>Participating </a:t>
            </a:r>
            <a:r>
              <a:rPr lang="en-US" i="1" dirty="0">
                <a:latin typeface="Cambria" panose="02040503050406030204" pitchFamily="18" charset="0"/>
                <a:ea typeface="Cambria" panose="02040503050406030204" pitchFamily="18" charset="0"/>
              </a:rPr>
              <a:t>actively</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Listen and describe</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Interrupted storytelling</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Truth or lie</a:t>
            </a:r>
            <a:endParaRPr lang="ro-RO" dirty="0">
              <a:latin typeface="Cambria" panose="02040503050406030204" pitchFamily="18" charset="0"/>
              <a:ea typeface="Cambria" panose="02040503050406030204" pitchFamily="18" charset="0"/>
            </a:endParaRPr>
          </a:p>
          <a:p>
            <a:pPr lvl="0">
              <a:spcBef>
                <a:spcPts val="500"/>
              </a:spcBef>
            </a:pPr>
            <a:r>
              <a:rPr lang="en-US" dirty="0">
                <a:latin typeface="Cambria" panose="02040503050406030204" pitchFamily="18" charset="0"/>
                <a:ea typeface="Cambria" panose="02040503050406030204" pitchFamily="18" charset="0"/>
              </a:rPr>
              <a:t>Information transfer</a:t>
            </a:r>
            <a:endParaRPr lang="ro-RO" dirty="0">
              <a:latin typeface="Cambria" panose="02040503050406030204" pitchFamily="18" charset="0"/>
              <a:ea typeface="Cambria" panose="02040503050406030204" pitchFamily="18" charset="0"/>
            </a:endParaRPr>
          </a:p>
        </p:txBody>
      </p:sp>
      <p:sp>
        <p:nvSpPr>
          <p:cNvPr id="6" name="TextBox 5"/>
          <p:cNvSpPr txBox="1"/>
          <p:nvPr/>
        </p:nvSpPr>
        <p:spPr>
          <a:xfrm>
            <a:off x="3047998" y="1038225"/>
            <a:ext cx="3409951" cy="5016758"/>
          </a:xfrm>
          <a:prstGeom prst="rect">
            <a:avLst/>
          </a:prstGeom>
          <a:noFill/>
        </p:spPr>
        <p:txBody>
          <a:bodyPr wrap="square" rtlCol="0">
            <a:spAutoFit/>
          </a:bodyPr>
          <a:lstStyle/>
          <a:p>
            <a:pPr lvl="0"/>
            <a:r>
              <a:rPr lang="en-US" sz="1900" i="1" dirty="0">
                <a:latin typeface="Cambria" panose="02040503050406030204" pitchFamily="18" charset="0"/>
                <a:ea typeface="Cambria" panose="02040503050406030204" pitchFamily="18" charset="0"/>
              </a:rPr>
              <a:t>Note-taking</a:t>
            </a:r>
            <a:endParaRPr lang="ro-RO" sz="1900"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r>
              <a:rPr lang="en-US" sz="1900" dirty="0">
                <a:latin typeface="Cambria" panose="02040503050406030204" pitchFamily="18" charset="0"/>
                <a:ea typeface="Cambria" panose="02040503050406030204" pitchFamily="18" charset="0"/>
              </a:rPr>
              <a:t>Guided </a:t>
            </a:r>
            <a:r>
              <a:rPr lang="en-US" sz="1900" dirty="0" smtClean="0">
                <a:latin typeface="Cambria" panose="02040503050406030204" pitchFamily="18" charset="0"/>
                <a:ea typeface="Cambria" panose="02040503050406030204" pitchFamily="18" charset="0"/>
              </a:rPr>
              <a:t>note-taking </a:t>
            </a:r>
            <a:r>
              <a:rPr lang="en-US" sz="1100" dirty="0" smtClean="0">
                <a:latin typeface="Cambria" panose="02040503050406030204" pitchFamily="18" charset="0"/>
                <a:ea typeface="Cambria" panose="02040503050406030204" pitchFamily="18" charset="0"/>
              </a:rPr>
              <a:t>(</a:t>
            </a:r>
            <a:r>
              <a:rPr lang="en-US" sz="1200" dirty="0">
                <a:latin typeface="Cambria" panose="02040503050406030204" pitchFamily="18" charset="0"/>
                <a:ea typeface="Cambria" panose="02040503050406030204" pitchFamily="18" charset="0"/>
              </a:rPr>
              <a:t>provides students with structured prompts such as subheadings, numbers, and unfinished notes, aiding comprehension by indicating the listening passage's structure, transition points, and key points to focus on.</a:t>
            </a:r>
            <a:r>
              <a:rPr lang="en-US" sz="1100" dirty="0" smtClean="0">
                <a:latin typeface="Cambria" panose="02040503050406030204" pitchFamily="18" charset="0"/>
                <a:ea typeface="Cambria" panose="02040503050406030204" pitchFamily="18" charset="0"/>
              </a:rPr>
              <a:t>)</a:t>
            </a:r>
            <a:endParaRPr lang="ro-RO" sz="16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 </a:t>
            </a:r>
            <a:r>
              <a:rPr lang="en-US" sz="1900" i="1" dirty="0" smtClean="0">
                <a:latin typeface="Cambria" panose="02040503050406030204" pitchFamily="18" charset="0"/>
                <a:ea typeface="Cambria" panose="02040503050406030204" pitchFamily="18" charset="0"/>
              </a:rPr>
              <a:t>Dictation</a:t>
            </a:r>
            <a:endParaRPr lang="ro-RO" sz="19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900" dirty="0" err="1" smtClean="0">
                <a:latin typeface="Cambria" panose="02040503050406030204" pitchFamily="18" charset="0"/>
                <a:ea typeface="Cambria" panose="02040503050406030204" pitchFamily="18" charset="0"/>
              </a:rPr>
              <a:t>Dictogloss</a:t>
            </a:r>
            <a:r>
              <a:rPr lang="en-US" sz="1900" dirty="0" smtClean="0">
                <a:latin typeface="Cambria" panose="02040503050406030204" pitchFamily="18" charset="0"/>
                <a:ea typeface="Cambria" panose="02040503050406030204" pitchFamily="18" charset="0"/>
              </a:rPr>
              <a:t> </a:t>
            </a:r>
            <a:r>
              <a:rPr lang="en-US" sz="1050" dirty="0" smtClean="0">
                <a:latin typeface="Cambria" panose="02040503050406030204" pitchFamily="18" charset="0"/>
                <a:ea typeface="Cambria" panose="02040503050406030204" pitchFamily="18" charset="0"/>
              </a:rPr>
              <a:t>(</a:t>
            </a:r>
            <a:r>
              <a:rPr lang="en-US" sz="1200" dirty="0">
                <a:latin typeface="Cambria" panose="02040503050406030204" pitchFamily="18" charset="0"/>
                <a:ea typeface="Cambria" panose="02040503050406030204" pitchFamily="18" charset="0"/>
              </a:rPr>
              <a:t>the teacher reading the passage multiple times at full speed, with students taking notes. Subsequently, students collaborate in groups to reconstruct the passage in proper English, emphasizing grammar, link words, and sentence structure through discussion and collaboration. The activity concludes with groups comparing their version with the original text.</a:t>
            </a:r>
            <a:r>
              <a:rPr lang="en-US" sz="1050" dirty="0" smtClean="0">
                <a:latin typeface="Cambria" panose="02040503050406030204" pitchFamily="18" charset="0"/>
                <a:ea typeface="Cambria" panose="02040503050406030204" pitchFamily="18" charset="0"/>
              </a:rPr>
              <a:t>)</a:t>
            </a:r>
            <a:endParaRPr lang="ro-RO" sz="105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900" dirty="0" smtClean="0">
                <a:latin typeface="Cambria" panose="02040503050406030204" pitchFamily="18" charset="0"/>
                <a:ea typeface="Cambria" panose="02040503050406030204" pitchFamily="18" charset="0"/>
              </a:rPr>
              <a:t>Gapped </a:t>
            </a:r>
            <a:r>
              <a:rPr lang="en-US" sz="1900" dirty="0">
                <a:latin typeface="Cambria" panose="02040503050406030204" pitchFamily="18" charset="0"/>
                <a:ea typeface="Cambria" panose="02040503050406030204" pitchFamily="18" charset="0"/>
              </a:rPr>
              <a:t>dictation</a:t>
            </a:r>
            <a:endParaRPr lang="ro-RO" sz="19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900" dirty="0">
                <a:latin typeface="Cambria" panose="02040503050406030204" pitchFamily="18" charset="0"/>
                <a:ea typeface="Cambria" panose="02040503050406030204" pitchFamily="18" charset="0"/>
              </a:rPr>
              <a:t>False facts dictation</a:t>
            </a:r>
            <a:endParaRPr lang="ro-RO" sz="19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900" dirty="0">
                <a:latin typeface="Cambria" panose="02040503050406030204" pitchFamily="18" charset="0"/>
                <a:ea typeface="Cambria" panose="02040503050406030204" pitchFamily="18" charset="0"/>
              </a:rPr>
              <a:t>Grading dictation</a:t>
            </a:r>
            <a:endParaRPr lang="ro-RO" sz="19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1900" dirty="0">
                <a:latin typeface="Cambria" panose="02040503050406030204" pitchFamily="18" charset="0"/>
                <a:ea typeface="Cambria" panose="02040503050406030204" pitchFamily="18" charset="0"/>
              </a:rPr>
              <a:t>Running </a:t>
            </a:r>
            <a:r>
              <a:rPr lang="en-US" sz="1900" dirty="0" smtClean="0">
                <a:latin typeface="Cambria" panose="02040503050406030204" pitchFamily="18" charset="0"/>
                <a:ea typeface="Cambria" panose="02040503050406030204" pitchFamily="18" charset="0"/>
              </a:rPr>
              <a:t>dictation</a:t>
            </a:r>
            <a:endParaRPr lang="ro-RO" sz="1900" dirty="0">
              <a:latin typeface="Cambria" panose="02040503050406030204" pitchFamily="18" charset="0"/>
              <a:ea typeface="Cambria" panose="02040503050406030204" pitchFamily="18" charset="0"/>
            </a:endParaRPr>
          </a:p>
        </p:txBody>
      </p:sp>
      <p:sp>
        <p:nvSpPr>
          <p:cNvPr id="7" name="TextBox 6"/>
          <p:cNvSpPr txBox="1"/>
          <p:nvPr/>
        </p:nvSpPr>
        <p:spPr>
          <a:xfrm>
            <a:off x="6457950" y="840358"/>
            <a:ext cx="2506941" cy="5539978"/>
          </a:xfrm>
          <a:prstGeom prst="rect">
            <a:avLst/>
          </a:prstGeom>
          <a:noFill/>
        </p:spPr>
        <p:txBody>
          <a:bodyPr wrap="square" rtlCol="0">
            <a:spAutoFit/>
          </a:bodyPr>
          <a:lstStyle/>
          <a:p>
            <a:pPr lvl="0">
              <a:spcBef>
                <a:spcPts val="600"/>
              </a:spcBef>
            </a:pPr>
            <a:r>
              <a:rPr lang="en-US" i="1" dirty="0">
                <a:latin typeface="Cambria" panose="02040503050406030204" pitchFamily="18" charset="0"/>
                <a:ea typeface="Cambria" panose="02040503050406030204" pitchFamily="18" charset="0"/>
              </a:rPr>
              <a:t>Listen and do</a:t>
            </a:r>
            <a:endParaRPr lang="ro-RO" dirty="0">
              <a:latin typeface="Cambria" panose="02040503050406030204" pitchFamily="18" charset="0"/>
              <a:ea typeface="Cambria" panose="02040503050406030204" pitchFamily="18" charset="0"/>
            </a:endParaRPr>
          </a:p>
          <a:p>
            <a:pPr marL="7200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Simon says</a:t>
            </a:r>
            <a:endParaRPr lang="ro-RO" dirty="0">
              <a:latin typeface="Cambria" panose="02040503050406030204" pitchFamily="18" charset="0"/>
              <a:ea typeface="Cambria" panose="02040503050406030204" pitchFamily="18" charset="0"/>
            </a:endParaRPr>
          </a:p>
          <a:p>
            <a:pPr marL="7200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Last one is </a:t>
            </a:r>
            <a:r>
              <a:rPr lang="en-US" dirty="0" smtClean="0">
                <a:latin typeface="Cambria" panose="02040503050406030204" pitchFamily="18" charset="0"/>
                <a:ea typeface="Cambria" panose="02040503050406030204" pitchFamily="18" charset="0"/>
              </a:rPr>
              <a:t>out </a:t>
            </a:r>
            <a:r>
              <a:rPr lang="en-US" sz="1400" dirty="0" smtClean="0">
                <a:latin typeface="Cambria" panose="02040503050406030204" pitchFamily="18" charset="0"/>
                <a:ea typeface="Cambria" panose="02040503050406030204" pitchFamily="18" charset="0"/>
              </a:rPr>
              <a:t>(</a:t>
            </a:r>
            <a:r>
              <a:rPr lang="en-US" sz="1400" dirty="0"/>
              <a:t>the students stand in a circle and follow the teacher’s commands. The last person to do so is out of the game.</a:t>
            </a:r>
            <a:r>
              <a:rPr lang="en-US" sz="1400"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a:p>
            <a:pPr marL="7200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Stand up if...</a:t>
            </a:r>
            <a:endParaRPr lang="ro-RO" dirty="0">
              <a:latin typeface="Cambria" panose="02040503050406030204" pitchFamily="18" charset="0"/>
              <a:ea typeface="Cambria" panose="02040503050406030204" pitchFamily="18" charset="0"/>
            </a:endParaRPr>
          </a:p>
          <a:p>
            <a:pPr marL="72000" lvl="0"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Grab </a:t>
            </a:r>
            <a:r>
              <a:rPr lang="en-US" dirty="0">
                <a:latin typeface="Cambria" panose="02040503050406030204" pitchFamily="18" charset="0"/>
                <a:ea typeface="Cambria" panose="02040503050406030204" pitchFamily="18" charset="0"/>
              </a:rPr>
              <a:t>the </a:t>
            </a:r>
            <a:r>
              <a:rPr lang="en-US" dirty="0" smtClean="0">
                <a:latin typeface="Cambria" panose="02040503050406030204" pitchFamily="18" charset="0"/>
                <a:ea typeface="Cambria" panose="02040503050406030204" pitchFamily="18" charset="0"/>
              </a:rPr>
              <a:t>word </a:t>
            </a:r>
            <a:r>
              <a:rPr lang="en-US" sz="1200" dirty="0" smtClean="0">
                <a:latin typeface="Cambria" panose="02040503050406030204" pitchFamily="18" charset="0"/>
                <a:ea typeface="Cambria" panose="02040503050406030204" pitchFamily="18" charset="0"/>
              </a:rPr>
              <a:t>(</a:t>
            </a:r>
            <a:r>
              <a:rPr lang="en-US" sz="1200" dirty="0"/>
              <a:t>choose about fifteen key words from the listening passage and write them on individual cards. Stick the cards on the wall or board, or if there are a lot of students, place the cards on the desks after making duplicate copies. The students listen as you read the passage or play the recording, and they grab the words when they hear them. The winner is the person who grabbed the largest number of cards.</a:t>
            </a:r>
            <a:r>
              <a:rPr lang="en-US" sz="1200" dirty="0" smtClean="0">
                <a:latin typeface="Cambria" panose="02040503050406030204" pitchFamily="18" charset="0"/>
                <a:ea typeface="Cambria" panose="02040503050406030204" pitchFamily="18" charset="0"/>
              </a:rPr>
              <a:t>)</a:t>
            </a:r>
            <a:endParaRPr lang="ro-RO" sz="1200" dirty="0">
              <a:latin typeface="Cambria" panose="02040503050406030204" pitchFamily="18" charset="0"/>
              <a:ea typeface="Cambria" panose="02040503050406030204" pitchFamily="18" charset="0"/>
            </a:endParaRPr>
          </a:p>
          <a:p>
            <a:pPr marL="72000" lvl="0" indent="-285750">
              <a:buFont typeface="Arial" panose="020B0604020202020204" pitchFamily="34" charset="0"/>
              <a:buChar char="•"/>
            </a:pPr>
            <a:r>
              <a:rPr lang="en-US" dirty="0">
                <a:latin typeface="Cambria" panose="02040503050406030204" pitchFamily="18" charset="0"/>
                <a:ea typeface="Cambria" panose="02040503050406030204" pitchFamily="18" charset="0"/>
              </a:rPr>
              <a:t>Mime</a:t>
            </a:r>
            <a:endParaRPr lang="ro-RO" dirty="0">
              <a:latin typeface="Cambria" panose="02040503050406030204" pitchFamily="18" charset="0"/>
              <a:ea typeface="Cambria" panose="02040503050406030204" pitchFamily="18" charset="0"/>
            </a:endParaRPr>
          </a:p>
          <a:p>
            <a:pPr marL="72000" indent="-285750">
              <a:buFont typeface="Arial" panose="020B0604020202020204" pitchFamily="34" charset="0"/>
              <a:buChar char="•"/>
            </a:pPr>
            <a:r>
              <a:rPr lang="en-US" dirty="0">
                <a:latin typeface="Cambria" panose="02040503050406030204" pitchFamily="18" charset="0"/>
                <a:ea typeface="Cambria" panose="02040503050406030204" pitchFamily="18" charset="0"/>
              </a:rPr>
              <a:t>Just do </a:t>
            </a:r>
            <a:r>
              <a:rPr lang="en-US" dirty="0" smtClean="0">
                <a:latin typeface="Cambria" panose="02040503050406030204" pitchFamily="18" charset="0"/>
                <a:ea typeface="Cambria" panose="02040503050406030204" pitchFamily="18" charset="0"/>
              </a:rPr>
              <a:t>it </a:t>
            </a:r>
            <a:r>
              <a:rPr lang="en-US" sz="1400" dirty="0" smtClean="0">
                <a:latin typeface="Cambria" panose="02040503050406030204" pitchFamily="18" charset="0"/>
                <a:ea typeface="Cambria" panose="02040503050406030204" pitchFamily="18" charset="0"/>
              </a:rPr>
              <a:t>(</a:t>
            </a:r>
            <a:r>
              <a:rPr lang="en-US" sz="1400" dirty="0"/>
              <a:t>create something physical while listening to instructions.</a:t>
            </a:r>
            <a:r>
              <a:rPr lang="en-US" sz="1400"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5113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889" y="471339"/>
            <a:ext cx="8210712" cy="2422689"/>
          </a:xfrm>
          <a:prstGeom prst="rect">
            <a:avLst/>
          </a:prstGeom>
        </p:spPr>
      </p:pic>
      <p:pic>
        <p:nvPicPr>
          <p:cNvPr id="3" name="Picture 2"/>
          <p:cNvPicPr>
            <a:picLocks noChangeAspect="1"/>
          </p:cNvPicPr>
          <p:nvPr/>
        </p:nvPicPr>
        <p:blipFill>
          <a:blip r:embed="rId3"/>
          <a:stretch>
            <a:fillRect/>
          </a:stretch>
        </p:blipFill>
        <p:spPr>
          <a:xfrm>
            <a:off x="308889" y="2960016"/>
            <a:ext cx="8288356" cy="1253766"/>
          </a:xfrm>
          <a:prstGeom prst="rect">
            <a:avLst/>
          </a:prstGeom>
        </p:spPr>
      </p:pic>
      <p:pic>
        <p:nvPicPr>
          <p:cNvPr id="4" name="Picture 3"/>
          <p:cNvPicPr>
            <a:picLocks noChangeAspect="1"/>
          </p:cNvPicPr>
          <p:nvPr/>
        </p:nvPicPr>
        <p:blipFill>
          <a:blip r:embed="rId4"/>
          <a:stretch>
            <a:fillRect/>
          </a:stretch>
        </p:blipFill>
        <p:spPr>
          <a:xfrm>
            <a:off x="308889" y="4375579"/>
            <a:ext cx="8195372" cy="2366493"/>
          </a:xfrm>
          <a:prstGeom prst="rect">
            <a:avLst/>
          </a:prstGeom>
        </p:spPr>
      </p:pic>
    </p:spTree>
    <p:extLst>
      <p:ext uri="{BB962C8B-B14F-4D97-AF65-F5344CB8AC3E}">
        <p14:creationId xmlns:p14="http://schemas.microsoft.com/office/powerpoint/2010/main" val="8968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402" y="1480008"/>
            <a:ext cx="8804635" cy="3826546"/>
          </a:xfrm>
          <a:prstGeom prst="rect">
            <a:avLst/>
          </a:prstGeom>
        </p:spPr>
      </p:pic>
    </p:spTree>
    <p:extLst>
      <p:ext uri="{BB962C8B-B14F-4D97-AF65-F5344CB8AC3E}">
        <p14:creationId xmlns:p14="http://schemas.microsoft.com/office/powerpoint/2010/main" val="1124478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2624"/>
          </a:xfrm>
        </p:spPr>
        <p:txBody>
          <a:bodyPr>
            <a:normAutofit/>
          </a:bodyPr>
          <a:lstStyle/>
          <a:p>
            <a:r>
              <a:rPr lang="en-US" sz="3200" b="1" dirty="0">
                <a:latin typeface="Cambria" panose="02040503050406030204" pitchFamily="18" charset="0"/>
                <a:ea typeface="Cambria" panose="02040503050406030204" pitchFamily="18" charset="0"/>
              </a:rPr>
              <a:t>The sequence: </a:t>
            </a:r>
            <a:r>
              <a:rPr lang="en-US" sz="3200" b="1" dirty="0" smtClean="0">
                <a:latin typeface="Cambria" panose="02040503050406030204" pitchFamily="18" charset="0"/>
                <a:ea typeface="Cambria" panose="02040503050406030204" pitchFamily="18" charset="0"/>
              </a:rPr>
              <a:t>Post-listening</a:t>
            </a:r>
            <a:endParaRPr lang="ro-RO" sz="3200" dirty="0"/>
          </a:p>
        </p:txBody>
      </p:sp>
      <p:sp>
        <p:nvSpPr>
          <p:cNvPr id="3" name="Content Placeholder 2"/>
          <p:cNvSpPr>
            <a:spLocks noGrp="1"/>
          </p:cNvSpPr>
          <p:nvPr>
            <p:ph idx="1"/>
          </p:nvPr>
        </p:nvSpPr>
        <p:spPr>
          <a:xfrm>
            <a:off x="628650" y="1171576"/>
            <a:ext cx="7886700" cy="5005388"/>
          </a:xfrm>
        </p:spPr>
        <p:txBody>
          <a:bodyPr>
            <a:normAutofit/>
          </a:bodyPr>
          <a:lstStyle/>
          <a:p>
            <a:pPr marL="0" indent="0" algn="just">
              <a:buNone/>
            </a:pPr>
            <a:r>
              <a:rPr lang="en-US" sz="2300" dirty="0" smtClean="0">
                <a:latin typeface="Cambria" panose="02040503050406030204" pitchFamily="18" charset="0"/>
                <a:ea typeface="Cambria" panose="02040503050406030204" pitchFamily="18" charset="0"/>
              </a:rPr>
              <a:t>During this stage </a:t>
            </a:r>
            <a:r>
              <a:rPr lang="en-US" sz="2300" dirty="0">
                <a:latin typeface="Cambria" panose="02040503050406030204" pitchFamily="18" charset="0"/>
                <a:ea typeface="Cambria" panose="02040503050406030204" pitchFamily="18" charset="0"/>
              </a:rPr>
              <a:t>whole </a:t>
            </a:r>
            <a:r>
              <a:rPr lang="en-US" sz="2300" dirty="0" smtClean="0">
                <a:latin typeface="Cambria" panose="02040503050406030204" pitchFamily="18" charset="0"/>
                <a:ea typeface="Cambria" panose="02040503050406030204" pitchFamily="18" charset="0"/>
              </a:rPr>
              <a:t>class</a:t>
            </a:r>
          </a:p>
          <a:p>
            <a:pPr lvl="1" algn="just">
              <a:buFont typeface="Wingdings" panose="05000000000000000000" pitchFamily="2" charset="2"/>
              <a:buChar char="§"/>
            </a:pPr>
            <a:r>
              <a:rPr lang="en-US" sz="2300" dirty="0" smtClean="0">
                <a:latin typeface="Cambria" panose="02040503050406030204" pitchFamily="18" charset="0"/>
                <a:ea typeface="Cambria" panose="02040503050406030204" pitchFamily="18" charset="0"/>
              </a:rPr>
              <a:t>checks </a:t>
            </a:r>
            <a:r>
              <a:rPr lang="en-US" sz="2300" dirty="0">
                <a:latin typeface="Cambria" panose="02040503050406030204" pitchFamily="18" charset="0"/>
                <a:ea typeface="Cambria" panose="02040503050406030204" pitchFamily="18" charset="0"/>
              </a:rPr>
              <a:t>answers</a:t>
            </a:r>
            <a:r>
              <a:rPr lang="en-US" sz="2300" dirty="0" smtClean="0">
                <a:latin typeface="Cambria" panose="02040503050406030204" pitchFamily="18" charset="0"/>
                <a:ea typeface="Cambria" panose="02040503050406030204" pitchFamily="18" charset="0"/>
              </a:rPr>
              <a:t>,</a:t>
            </a:r>
          </a:p>
          <a:p>
            <a:pPr lvl="1" algn="just">
              <a:buFont typeface="Wingdings" panose="05000000000000000000" pitchFamily="2" charset="2"/>
              <a:buChar char="§"/>
            </a:pPr>
            <a:r>
              <a:rPr lang="en-US" sz="2300" dirty="0" smtClean="0">
                <a:latin typeface="Cambria" panose="02040503050406030204" pitchFamily="18" charset="0"/>
                <a:ea typeface="Cambria" panose="02040503050406030204" pitchFamily="18" charset="0"/>
              </a:rPr>
              <a:t>discusses </a:t>
            </a:r>
            <a:r>
              <a:rPr lang="en-US" sz="2300" dirty="0">
                <a:latin typeface="Cambria" panose="02040503050406030204" pitchFamily="18" charset="0"/>
                <a:ea typeface="Cambria" panose="02040503050406030204" pitchFamily="18" charset="0"/>
              </a:rPr>
              <a:t>difficulties such as unknown vocabulary</a:t>
            </a:r>
            <a:r>
              <a:rPr lang="en-US" sz="2300" dirty="0" smtClean="0">
                <a:latin typeface="Cambria" panose="02040503050406030204" pitchFamily="18" charset="0"/>
                <a:ea typeface="Cambria" panose="02040503050406030204" pitchFamily="18" charset="0"/>
              </a:rPr>
              <a:t>,</a:t>
            </a:r>
          </a:p>
          <a:p>
            <a:pPr lvl="1" algn="just">
              <a:buFont typeface="Wingdings" panose="05000000000000000000" pitchFamily="2" charset="2"/>
              <a:buChar char="§"/>
            </a:pPr>
            <a:r>
              <a:rPr lang="en-US" sz="2300" dirty="0" smtClean="0">
                <a:latin typeface="Cambria" panose="02040503050406030204" pitchFamily="18" charset="0"/>
                <a:ea typeface="Cambria" panose="02040503050406030204" pitchFamily="18" charset="0"/>
              </a:rPr>
              <a:t>responds </a:t>
            </a:r>
            <a:r>
              <a:rPr lang="en-US" sz="2300" dirty="0">
                <a:latin typeface="Cambria" panose="02040503050406030204" pitchFamily="18" charset="0"/>
                <a:ea typeface="Cambria" panose="02040503050406030204" pitchFamily="18" charset="0"/>
              </a:rPr>
              <a:t>to the content of the passage, usually orally, sometimes in writing. </a:t>
            </a:r>
            <a:endParaRPr lang="en-US" sz="2300" dirty="0" smtClean="0">
              <a:latin typeface="Cambria" panose="02040503050406030204" pitchFamily="18" charset="0"/>
              <a:ea typeface="Cambria" panose="02040503050406030204" pitchFamily="18" charset="0"/>
            </a:endParaRPr>
          </a:p>
          <a:p>
            <a:pPr marL="0" indent="0" algn="just">
              <a:buNone/>
            </a:pPr>
            <a:r>
              <a:rPr lang="en-US" sz="2300" dirty="0" smtClean="0">
                <a:latin typeface="Cambria" panose="02040503050406030204" pitchFamily="18" charset="0"/>
                <a:ea typeface="Cambria" panose="02040503050406030204" pitchFamily="18" charset="0"/>
              </a:rPr>
              <a:t>This </a:t>
            </a:r>
            <a:r>
              <a:rPr lang="en-US" sz="2300" dirty="0">
                <a:latin typeface="Cambria" panose="02040503050406030204" pitchFamily="18" charset="0"/>
                <a:ea typeface="Cambria" panose="02040503050406030204" pitchFamily="18" charset="0"/>
              </a:rPr>
              <a:t>may be done </a:t>
            </a:r>
            <a:r>
              <a:rPr lang="en-US" sz="2300" dirty="0" smtClean="0">
                <a:latin typeface="Cambria" panose="02040503050406030204" pitchFamily="18" charset="0"/>
                <a:ea typeface="Cambria" panose="02040503050406030204" pitchFamily="18" charset="0"/>
              </a:rPr>
              <a:t>in</a:t>
            </a:r>
          </a:p>
          <a:p>
            <a:pPr lvl="1" algn="just">
              <a:buFont typeface="Wingdings" panose="05000000000000000000" pitchFamily="2" charset="2"/>
              <a:buChar char="§"/>
            </a:pPr>
            <a:r>
              <a:rPr lang="en-US" sz="2300" b="1" dirty="0" smtClean="0">
                <a:latin typeface="Cambria" panose="02040503050406030204" pitchFamily="18" charset="0"/>
                <a:ea typeface="Cambria" panose="02040503050406030204" pitchFamily="18" charset="0"/>
              </a:rPr>
              <a:t>plenary </a:t>
            </a:r>
            <a:r>
              <a:rPr lang="en-US" sz="2300" dirty="0">
                <a:latin typeface="Cambria" panose="02040503050406030204" pitchFamily="18" charset="0"/>
                <a:ea typeface="Cambria" panose="02040503050406030204" pitchFamily="18" charset="0"/>
              </a:rPr>
              <a:t>(with the whole class) </a:t>
            </a:r>
            <a:endParaRPr lang="en-US" sz="2300" dirty="0" smtClean="0">
              <a:latin typeface="Cambria" panose="02040503050406030204" pitchFamily="18" charset="0"/>
              <a:ea typeface="Cambria" panose="02040503050406030204" pitchFamily="18" charset="0"/>
            </a:endParaRPr>
          </a:p>
          <a:p>
            <a:pPr lvl="1" algn="just">
              <a:buFont typeface="Wingdings" panose="05000000000000000000" pitchFamily="2" charset="2"/>
              <a:buChar char="§"/>
            </a:pPr>
            <a:r>
              <a:rPr lang="en-US" sz="2300" b="1" dirty="0" smtClean="0">
                <a:latin typeface="Cambria" panose="02040503050406030204" pitchFamily="18" charset="0"/>
                <a:ea typeface="Cambria" panose="02040503050406030204" pitchFamily="18" charset="0"/>
              </a:rPr>
              <a:t>in pairs</a:t>
            </a:r>
          </a:p>
          <a:p>
            <a:pPr lvl="1" algn="just">
              <a:buFont typeface="Wingdings" panose="05000000000000000000" pitchFamily="2" charset="2"/>
              <a:buChar char="§"/>
            </a:pPr>
            <a:r>
              <a:rPr lang="en-US" sz="2300" b="1" dirty="0" smtClean="0">
                <a:latin typeface="Cambria" panose="02040503050406030204" pitchFamily="18" charset="0"/>
                <a:ea typeface="Cambria" panose="02040503050406030204" pitchFamily="18" charset="0"/>
              </a:rPr>
              <a:t>groups</a:t>
            </a:r>
            <a:r>
              <a:rPr lang="en-US" sz="2300" dirty="0">
                <a:latin typeface="Cambria" panose="02040503050406030204" pitchFamily="18" charset="0"/>
                <a:ea typeface="Cambria" panose="02040503050406030204" pitchFamily="18" charset="0"/>
              </a:rPr>
              <a:t>. </a:t>
            </a:r>
            <a:endParaRPr lang="en-US" sz="2300" dirty="0" smtClean="0">
              <a:latin typeface="Cambria" panose="02040503050406030204" pitchFamily="18" charset="0"/>
              <a:ea typeface="Cambria" panose="02040503050406030204" pitchFamily="18" charset="0"/>
            </a:endParaRPr>
          </a:p>
          <a:p>
            <a:pPr marL="0" indent="0" algn="just">
              <a:buNone/>
            </a:pPr>
            <a:r>
              <a:rPr lang="en-US" sz="2300" dirty="0" smtClean="0">
                <a:latin typeface="Cambria" panose="02040503050406030204" pitchFamily="18" charset="0"/>
                <a:ea typeface="Cambria" panose="02040503050406030204" pitchFamily="18" charset="0"/>
              </a:rPr>
              <a:t>A </a:t>
            </a:r>
            <a:r>
              <a:rPr lang="en-US" sz="2300" dirty="0">
                <a:latin typeface="Cambria" panose="02040503050406030204" pitchFamily="18" charset="0"/>
                <a:ea typeface="Cambria" panose="02040503050406030204" pitchFamily="18" charset="0"/>
              </a:rPr>
              <a:t>final stage may involve the </a:t>
            </a:r>
            <a:r>
              <a:rPr lang="en-US" sz="2300" b="1" dirty="0">
                <a:latin typeface="Cambria" panose="02040503050406030204" pitchFamily="18" charset="0"/>
                <a:ea typeface="Cambria" panose="02040503050406030204" pitchFamily="18" charset="0"/>
              </a:rPr>
              <a:t>‘mining</a:t>
            </a:r>
            <a:r>
              <a:rPr lang="en-US" sz="2300" dirty="0">
                <a:latin typeface="Cambria" panose="02040503050406030204" pitchFamily="18" charset="0"/>
                <a:ea typeface="Cambria" panose="02040503050406030204" pitchFamily="18" charset="0"/>
              </a:rPr>
              <a:t>’ of the recording for useful language, a particular grammatical structure, vocabulary or discourse markers, </a:t>
            </a:r>
            <a:r>
              <a:rPr lang="en-US" sz="2300" dirty="0" smtClean="0">
                <a:latin typeface="Cambria" panose="02040503050406030204" pitchFamily="18" charset="0"/>
                <a:ea typeface="Cambria" panose="02040503050406030204" pitchFamily="18" charset="0"/>
              </a:rPr>
              <a:t>etc.</a:t>
            </a:r>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8748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8452"/>
            <a:ext cx="7886700" cy="634998"/>
          </a:xfrm>
        </p:spPr>
        <p:txBody>
          <a:bodyPr>
            <a:normAutofit/>
          </a:bodyPr>
          <a:lstStyle/>
          <a:p>
            <a:r>
              <a:rPr lang="en-US" sz="3200" b="1" dirty="0">
                <a:latin typeface="Cambria" panose="02040503050406030204" pitchFamily="18" charset="0"/>
                <a:ea typeface="Cambria" panose="02040503050406030204" pitchFamily="18" charset="0"/>
              </a:rPr>
              <a:t>The sequence: </a:t>
            </a:r>
            <a:r>
              <a:rPr lang="en-US" sz="3200" b="1" dirty="0" smtClean="0">
                <a:latin typeface="Cambria" panose="02040503050406030204" pitchFamily="18" charset="0"/>
                <a:ea typeface="Cambria" panose="02040503050406030204" pitchFamily="18" charset="0"/>
              </a:rPr>
              <a:t>Post-listening</a:t>
            </a:r>
            <a:endParaRPr lang="ro-RO" sz="3200" dirty="0"/>
          </a:p>
        </p:txBody>
      </p:sp>
      <p:sp>
        <p:nvSpPr>
          <p:cNvPr id="3" name="Content Placeholder 2"/>
          <p:cNvSpPr>
            <a:spLocks noGrp="1"/>
          </p:cNvSpPr>
          <p:nvPr>
            <p:ph idx="1"/>
          </p:nvPr>
        </p:nvSpPr>
        <p:spPr>
          <a:xfrm>
            <a:off x="628650" y="1047752"/>
            <a:ext cx="7886700" cy="5419724"/>
          </a:xfrm>
        </p:spPr>
        <p:txBody>
          <a:bodyPr>
            <a:noAutofit/>
          </a:bodyPr>
          <a:lstStyle/>
          <a:p>
            <a:pPr marL="0" indent="0">
              <a:buNone/>
            </a:pPr>
            <a:r>
              <a:rPr lang="en-US" sz="2000" b="1" dirty="0">
                <a:latin typeface="Cambria" panose="02040503050406030204" pitchFamily="18" charset="0"/>
                <a:ea typeface="Cambria" panose="02040503050406030204" pitchFamily="18" charset="0"/>
              </a:rPr>
              <a:t>Detailed Examination:</a:t>
            </a:r>
            <a:endParaRPr lang="en-US" sz="2000" dirty="0">
              <a:latin typeface="Cambria" panose="02040503050406030204" pitchFamily="18" charset="0"/>
              <a:ea typeface="Cambria" panose="02040503050406030204" pitchFamily="18" charset="0"/>
            </a:endParaRPr>
          </a:p>
          <a:p>
            <a:pPr lvl="1"/>
            <a:r>
              <a:rPr lang="en-US" sz="1600" dirty="0">
                <a:latin typeface="Cambria" panose="02040503050406030204" pitchFamily="18" charset="0"/>
                <a:ea typeface="Cambria" panose="02040503050406030204" pitchFamily="18" charset="0"/>
              </a:rPr>
              <a:t>Post-listening activities involve analyzing both top-down features (setting, speaker information) and bottom-up features (individual words, phrases).</a:t>
            </a:r>
          </a:p>
          <a:p>
            <a:pPr lvl="1"/>
            <a:r>
              <a:rPr lang="en-US" sz="1600" dirty="0">
                <a:latin typeface="Cambria" panose="02040503050406030204" pitchFamily="18" charset="0"/>
                <a:ea typeface="Cambria" panose="02040503050406030204" pitchFamily="18" charset="0"/>
              </a:rPr>
              <a:t>Focus on troubleshooting: Identifying breakdowns in communication and understanding the causes.</a:t>
            </a:r>
          </a:p>
          <a:p>
            <a:pPr marL="0" indent="0">
              <a:buNone/>
            </a:pPr>
            <a:r>
              <a:rPr lang="en-US" sz="2000" b="1" dirty="0">
                <a:latin typeface="Cambria" panose="02040503050406030204" pitchFamily="18" charset="0"/>
                <a:ea typeface="Cambria" panose="02040503050406030204" pitchFamily="18" charset="0"/>
              </a:rPr>
              <a:t>Troubleshooting Questions:</a:t>
            </a:r>
            <a:endParaRPr lang="en-US" sz="2000" dirty="0">
              <a:latin typeface="Cambria" panose="02040503050406030204" pitchFamily="18" charset="0"/>
              <a:ea typeface="Cambria" panose="02040503050406030204" pitchFamily="18" charset="0"/>
            </a:endParaRPr>
          </a:p>
          <a:p>
            <a:pPr lvl="1"/>
            <a:r>
              <a:rPr lang="en-US" sz="1600" dirty="0" smtClean="0">
                <a:latin typeface="Cambria" panose="02040503050406030204" pitchFamily="18" charset="0"/>
                <a:ea typeface="Cambria" panose="02040503050406030204" pitchFamily="18" charset="0"/>
              </a:rPr>
              <a:t>Did </a:t>
            </a:r>
            <a:r>
              <a:rPr lang="en-US" sz="1600" b="1" dirty="0">
                <a:latin typeface="Cambria" panose="02040503050406030204" pitchFamily="18" charset="0"/>
                <a:ea typeface="Cambria" panose="02040503050406030204" pitchFamily="18" charset="0"/>
              </a:rPr>
              <a:t>pronunciation</a:t>
            </a:r>
            <a:r>
              <a:rPr lang="en-US" sz="1600" dirty="0">
                <a:latin typeface="Cambria" panose="02040503050406030204" pitchFamily="18" charset="0"/>
                <a:ea typeface="Cambria" panose="02040503050406030204" pitchFamily="18" charset="0"/>
              </a:rPr>
              <a:t> differences like 'can' and 'can't' cause confusion?</a:t>
            </a:r>
          </a:p>
          <a:p>
            <a:pPr lvl="1"/>
            <a:r>
              <a:rPr lang="en-US" sz="1600" dirty="0" smtClean="0">
                <a:latin typeface="Cambria" panose="02040503050406030204" pitchFamily="18" charset="0"/>
                <a:ea typeface="Cambria" panose="02040503050406030204" pitchFamily="18" charset="0"/>
              </a:rPr>
              <a:t>Were </a:t>
            </a:r>
            <a:r>
              <a:rPr lang="en-US" sz="1600" dirty="0">
                <a:latin typeface="Cambria" panose="02040503050406030204" pitchFamily="18" charset="0"/>
                <a:ea typeface="Cambria" panose="02040503050406030204" pitchFamily="18" charset="0"/>
              </a:rPr>
              <a:t>unfamiliar words or unrecognized </a:t>
            </a:r>
            <a:r>
              <a:rPr lang="en-US" sz="1600" b="1" dirty="0">
                <a:latin typeface="Cambria" panose="02040503050406030204" pitchFamily="18" charset="0"/>
                <a:ea typeface="Cambria" panose="02040503050406030204" pitchFamily="18" charset="0"/>
              </a:rPr>
              <a:t>vocabular</a:t>
            </a:r>
            <a:r>
              <a:rPr lang="en-US" sz="1600" dirty="0">
                <a:latin typeface="Cambria" panose="02040503050406030204" pitchFamily="18" charset="0"/>
                <a:ea typeface="Cambria" panose="02040503050406030204" pitchFamily="18" charset="0"/>
              </a:rPr>
              <a:t>y like 'psychology' or 'knowledgeable' problematic?</a:t>
            </a:r>
          </a:p>
          <a:p>
            <a:pPr lvl="1"/>
            <a:r>
              <a:rPr lang="en-US" sz="1600" dirty="0" smtClean="0">
                <a:latin typeface="Cambria" panose="02040503050406030204" pitchFamily="18" charset="0"/>
                <a:ea typeface="Cambria" panose="02040503050406030204" pitchFamily="18" charset="0"/>
              </a:rPr>
              <a:t>Did </a:t>
            </a:r>
            <a:r>
              <a:rPr lang="en-US" sz="1600" dirty="0">
                <a:latin typeface="Cambria" panose="02040503050406030204" pitchFamily="18" charset="0"/>
                <a:ea typeface="Cambria" panose="02040503050406030204" pitchFamily="18" charset="0"/>
              </a:rPr>
              <a:t>rapid </a:t>
            </a:r>
            <a:r>
              <a:rPr lang="en-US" sz="1600" b="1" dirty="0">
                <a:latin typeface="Cambria" panose="02040503050406030204" pitchFamily="18" charset="0"/>
                <a:ea typeface="Cambria" panose="02040503050406030204" pitchFamily="18" charset="0"/>
              </a:rPr>
              <a:t>speech flow </a:t>
            </a:r>
            <a:r>
              <a:rPr lang="en-US" sz="1600" dirty="0">
                <a:latin typeface="Cambria" panose="02040503050406030204" pitchFamily="18" charset="0"/>
                <a:ea typeface="Cambria" panose="02040503050406030204" pitchFamily="18" charset="0"/>
              </a:rPr>
              <a:t>cause difficulties in segmenting words, leading to misunderstandings?</a:t>
            </a:r>
          </a:p>
          <a:p>
            <a:pPr lvl="1"/>
            <a:r>
              <a:rPr lang="en-US" sz="1600" dirty="0" smtClean="0">
                <a:latin typeface="Cambria" panose="02040503050406030204" pitchFamily="18" charset="0"/>
                <a:ea typeface="Cambria" panose="02040503050406030204" pitchFamily="18" charset="0"/>
              </a:rPr>
              <a:t>Were </a:t>
            </a:r>
            <a:r>
              <a:rPr lang="en-US" sz="1600" dirty="0">
                <a:latin typeface="Cambria" panose="02040503050406030204" pitchFamily="18" charset="0"/>
                <a:ea typeface="Cambria" panose="02040503050406030204" pitchFamily="18" charset="0"/>
              </a:rPr>
              <a:t>problems related to sentence structure, tenses, or specific </a:t>
            </a:r>
            <a:r>
              <a:rPr lang="en-US" sz="1600" b="1" dirty="0">
                <a:latin typeface="Cambria" panose="02040503050406030204" pitchFamily="18" charset="0"/>
                <a:ea typeface="Cambria" panose="02040503050406030204" pitchFamily="18" charset="0"/>
              </a:rPr>
              <a:t>grammar</a:t>
            </a:r>
            <a:r>
              <a:rPr lang="en-US" sz="1600" dirty="0">
                <a:latin typeface="Cambria" panose="02040503050406030204" pitchFamily="18" charset="0"/>
                <a:ea typeface="Cambria" panose="02040503050406030204" pitchFamily="18" charset="0"/>
              </a:rPr>
              <a:t> rules?</a:t>
            </a:r>
          </a:p>
          <a:p>
            <a:pPr lvl="1"/>
            <a:r>
              <a:rPr lang="en-US" sz="1600" dirty="0" smtClean="0">
                <a:latin typeface="Cambria" panose="02040503050406030204" pitchFamily="18" charset="0"/>
                <a:ea typeface="Cambria" panose="02040503050406030204" pitchFamily="18" charset="0"/>
              </a:rPr>
              <a:t>Did </a:t>
            </a:r>
            <a:r>
              <a:rPr lang="en-US" sz="1600" dirty="0">
                <a:latin typeface="Cambria" panose="02040503050406030204" pitchFamily="18" charset="0"/>
                <a:ea typeface="Cambria" panose="02040503050406030204" pitchFamily="18" charset="0"/>
              </a:rPr>
              <a:t>students </a:t>
            </a:r>
            <a:r>
              <a:rPr lang="en-US" sz="1600" b="1" dirty="0">
                <a:latin typeface="Cambria" panose="02040503050406030204" pitchFamily="18" charset="0"/>
                <a:ea typeface="Cambria" panose="02040503050406030204" pitchFamily="18" charset="0"/>
              </a:rPr>
              <a:t>lack knowledge </a:t>
            </a:r>
            <a:r>
              <a:rPr lang="en-US" sz="1600" dirty="0">
                <a:latin typeface="Cambria" panose="02040503050406030204" pitchFamily="18" charset="0"/>
                <a:ea typeface="Cambria" panose="02040503050406030204" pitchFamily="18" charset="0"/>
              </a:rPr>
              <a:t>about acronyms, names, or places mentioned in the passage?</a:t>
            </a:r>
          </a:p>
          <a:p>
            <a:pPr marL="0" indent="0">
              <a:buNone/>
            </a:pPr>
            <a:r>
              <a:rPr lang="en-US" sz="2000" b="1" dirty="0">
                <a:latin typeface="Cambria" panose="02040503050406030204" pitchFamily="18" charset="0"/>
                <a:ea typeface="Cambria" panose="02040503050406030204" pitchFamily="18" charset="0"/>
              </a:rPr>
              <a:t>Diagnostic Approach:</a:t>
            </a:r>
            <a:endParaRPr lang="en-US" sz="2000" dirty="0">
              <a:latin typeface="Cambria" panose="02040503050406030204" pitchFamily="18" charset="0"/>
              <a:ea typeface="Cambria" panose="02040503050406030204" pitchFamily="18" charset="0"/>
            </a:endParaRPr>
          </a:p>
          <a:p>
            <a:pPr lvl="1"/>
            <a:r>
              <a:rPr lang="en-US" sz="1600" dirty="0">
                <a:latin typeface="Cambria" panose="02040503050406030204" pitchFamily="18" charset="0"/>
                <a:ea typeface="Cambria" panose="02040503050406030204" pitchFamily="18" charset="0"/>
              </a:rPr>
              <a:t>Classroom listening viewed as diagnostic, enabling teachers to pinpoint specific challenges.</a:t>
            </a:r>
          </a:p>
          <a:p>
            <a:pPr lvl="1"/>
            <a:r>
              <a:rPr lang="en-US" sz="1600" dirty="0">
                <a:latin typeface="Cambria" panose="02040503050406030204" pitchFamily="18" charset="0"/>
                <a:ea typeface="Cambria" panose="02040503050406030204" pitchFamily="18" charset="0"/>
              </a:rPr>
              <a:t>Remedies offered: teaching strategies, exposure to varied vocabulary, grammar, and discourse markers, and consistent listening practice for improvement.</a:t>
            </a:r>
          </a:p>
        </p:txBody>
      </p:sp>
    </p:spTree>
    <p:extLst>
      <p:ext uri="{BB962C8B-B14F-4D97-AF65-F5344CB8AC3E}">
        <p14:creationId xmlns:p14="http://schemas.microsoft.com/office/powerpoint/2010/main" val="3757260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7733"/>
            <a:ext cx="7886700" cy="549273"/>
          </a:xfrm>
        </p:spPr>
        <p:txBody>
          <a:bodyPr>
            <a:noAutofit/>
          </a:bodyPr>
          <a:lstStyle/>
          <a:p>
            <a:r>
              <a:rPr lang="en-US" sz="3000" b="1" dirty="0" smtClean="0">
                <a:latin typeface="Cambria" panose="02040503050406030204" pitchFamily="18" charset="0"/>
                <a:ea typeface="Cambria" panose="02040503050406030204" pitchFamily="18" charset="0"/>
              </a:rPr>
              <a:t>Post-listening</a:t>
            </a:r>
            <a:r>
              <a:rPr lang="ro-RO" sz="3000" b="1" dirty="0" smtClean="0">
                <a:latin typeface="Cambria" panose="02040503050406030204" pitchFamily="18" charset="0"/>
                <a:ea typeface="Cambria" panose="02040503050406030204" pitchFamily="18" charset="0"/>
              </a:rPr>
              <a:t> activities</a:t>
            </a:r>
            <a:endParaRPr lang="ro-RO" sz="3000" dirty="0"/>
          </a:p>
        </p:txBody>
      </p:sp>
      <p:sp>
        <p:nvSpPr>
          <p:cNvPr id="4" name="TextBox 3"/>
          <p:cNvSpPr txBox="1"/>
          <p:nvPr/>
        </p:nvSpPr>
        <p:spPr>
          <a:xfrm>
            <a:off x="311085" y="659874"/>
            <a:ext cx="4798243" cy="6278642"/>
          </a:xfrm>
          <a:prstGeom prst="rect">
            <a:avLst/>
          </a:prstGeom>
          <a:noFill/>
        </p:spPr>
        <p:txBody>
          <a:bodyPr wrap="square" rtlCol="0">
            <a:spAutoFit/>
          </a:bodyPr>
          <a:lstStyle/>
          <a:p>
            <a:pPr lvl="0"/>
            <a:r>
              <a:rPr lang="en-US" sz="2000" b="1" dirty="0">
                <a:latin typeface="Cambria" panose="02040503050406030204" pitchFamily="18" charset="0"/>
                <a:ea typeface="Cambria" panose="02040503050406030204" pitchFamily="18" charset="0"/>
              </a:rPr>
              <a:t>Checking and summarizing</a:t>
            </a:r>
            <a:endParaRPr lang="ro-RO" sz="2000" b="1" dirty="0">
              <a:latin typeface="Cambria" panose="02040503050406030204" pitchFamily="18" charset="0"/>
              <a:ea typeface="Cambria" panose="02040503050406030204" pitchFamily="18" charset="0"/>
            </a:endParaRPr>
          </a:p>
          <a:p>
            <a:pPr marL="68400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Break it down </a:t>
            </a:r>
            <a:r>
              <a:rPr lang="en-US" sz="1200" dirty="0">
                <a:latin typeface="Cambria" panose="02040503050406030204" pitchFamily="18" charset="0"/>
                <a:ea typeface="Cambria" panose="02040503050406030204" pitchFamily="18" charset="0"/>
              </a:rPr>
              <a:t>(students summarize a listening passage in 50 words, their partner reduces it to 30 words, and the original writer further condenses it to 10 words, engaging in a multifaceted thinking process involving content hierarchy and word selection to enhance both writing and listening skills.)</a:t>
            </a:r>
            <a:endParaRPr lang="ro-RO" sz="1200" dirty="0">
              <a:latin typeface="Cambria" panose="02040503050406030204" pitchFamily="18" charset="0"/>
              <a:ea typeface="Cambria" panose="02040503050406030204" pitchFamily="18" charset="0"/>
            </a:endParaRPr>
          </a:p>
          <a:p>
            <a:pPr marL="68400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Note comparison</a:t>
            </a:r>
            <a:endParaRPr lang="ro-RO" sz="2000" dirty="0">
              <a:latin typeface="Cambria" panose="02040503050406030204" pitchFamily="18" charset="0"/>
              <a:ea typeface="Cambria" panose="02040503050406030204" pitchFamily="18" charset="0"/>
            </a:endParaRPr>
          </a:p>
          <a:p>
            <a:pPr marL="68400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Group summary</a:t>
            </a:r>
            <a:endParaRPr lang="ro-RO" sz="2000" dirty="0">
              <a:latin typeface="Cambria" panose="02040503050406030204" pitchFamily="18" charset="0"/>
              <a:ea typeface="Cambria" panose="02040503050406030204" pitchFamily="18" charset="0"/>
            </a:endParaRPr>
          </a:p>
          <a:p>
            <a:r>
              <a:rPr lang="en-US" sz="2000" i="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Discussions</a:t>
            </a:r>
            <a:endParaRPr lang="ro-RO" sz="2000" b="1"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Personalize</a:t>
            </a:r>
            <a:r>
              <a:rPr lang="ro-RO" sz="2000" dirty="0" smtClean="0">
                <a:latin typeface="Cambria" panose="02040503050406030204" pitchFamily="18" charset="0"/>
                <a:ea typeface="Cambria" panose="02040503050406030204" pitchFamily="18" charset="0"/>
              </a:rPr>
              <a:t> </a:t>
            </a:r>
            <a:r>
              <a:rPr lang="ro-RO" dirty="0" smtClean="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ask if the situation is the same for the students. How is it different? t ask what they would have done in the same situation, and why</a:t>
            </a:r>
            <a:r>
              <a:rPr lang="ro-RO"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Questions</a:t>
            </a:r>
            <a:endParaRPr lang="ro-RO" sz="2000"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Statements</a:t>
            </a:r>
            <a:r>
              <a:rPr lang="ro-RO" sz="2000" dirty="0" smtClean="0">
                <a:latin typeface="Cambria" panose="02040503050406030204" pitchFamily="18" charset="0"/>
                <a:ea typeface="Cambria" panose="02040503050406030204" pitchFamily="18" charset="0"/>
              </a:rPr>
              <a:t> </a:t>
            </a:r>
            <a:r>
              <a:rPr lang="ro-RO" sz="1200" dirty="0" smtClean="0">
                <a:latin typeface="Cambria" panose="02040503050406030204" pitchFamily="18" charset="0"/>
                <a:ea typeface="Cambria" panose="02040503050406030204" pitchFamily="18" charset="0"/>
              </a:rPr>
              <a:t>(</a:t>
            </a:r>
            <a:r>
              <a:rPr lang="en-US" sz="1200" dirty="0">
                <a:latin typeface="Cambria" panose="02040503050406030204" pitchFamily="18" charset="0"/>
                <a:ea typeface="Cambria" panose="02040503050406030204" pitchFamily="18" charset="0"/>
              </a:rPr>
              <a:t>The students discuss whether they agree or </a:t>
            </a:r>
            <a:r>
              <a:rPr lang="en-US" sz="1200" dirty="0" smtClean="0">
                <a:latin typeface="Cambria" panose="02040503050406030204" pitchFamily="18" charset="0"/>
                <a:ea typeface="Cambria" panose="02040503050406030204" pitchFamily="18" charset="0"/>
              </a:rPr>
              <a:t>disagree</a:t>
            </a:r>
            <a:r>
              <a:rPr lang="ro-RO" sz="1200" dirty="0" smtClean="0">
                <a:latin typeface="Cambria" panose="02040503050406030204" pitchFamily="18" charset="0"/>
                <a:ea typeface="Cambria" panose="02040503050406030204" pitchFamily="18" charset="0"/>
              </a:rPr>
              <a:t> with </a:t>
            </a:r>
            <a:r>
              <a:rPr lang="en-US" sz="1200" dirty="0">
                <a:latin typeface="Cambria" panose="02040503050406030204" pitchFamily="18" charset="0"/>
                <a:ea typeface="Cambria" panose="02040503050406030204" pitchFamily="18" charset="0"/>
              </a:rPr>
              <a:t>a number of statements based on the listening passage. </a:t>
            </a:r>
            <a:r>
              <a:rPr lang="ro-RO" sz="1200" dirty="0" smtClean="0">
                <a:latin typeface="Cambria" panose="02040503050406030204" pitchFamily="18" charset="0"/>
                <a:ea typeface="Cambria" panose="02040503050406030204" pitchFamily="18" charset="0"/>
              </a:rPr>
              <a:t>)</a:t>
            </a:r>
            <a:endParaRPr lang="ro-RO" sz="1200"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sz="2000" dirty="0">
                <a:latin typeface="Cambria" panose="02040503050406030204" pitchFamily="18" charset="0"/>
                <a:ea typeface="Cambria" panose="02040503050406030204" pitchFamily="18" charset="0"/>
              </a:rPr>
              <a:t>Sorting </a:t>
            </a:r>
            <a:r>
              <a:rPr lang="en-US" sz="2000" dirty="0" smtClean="0">
                <a:latin typeface="Cambria" panose="02040503050406030204" pitchFamily="18" charset="0"/>
                <a:ea typeface="Cambria" panose="02040503050406030204" pitchFamily="18" charset="0"/>
              </a:rPr>
              <a:t>list</a:t>
            </a:r>
            <a:r>
              <a:rPr lang="ro-RO" sz="2000" dirty="0" smtClean="0">
                <a:latin typeface="Cambria" panose="02040503050406030204" pitchFamily="18" charset="0"/>
                <a:ea typeface="Cambria" panose="02040503050406030204" pitchFamily="18" charset="0"/>
              </a:rPr>
              <a:t> </a:t>
            </a:r>
            <a:r>
              <a:rPr lang="ro-RO" sz="1400" dirty="0" smtClean="0">
                <a:latin typeface="Cambria" panose="02040503050406030204" pitchFamily="18" charset="0"/>
                <a:ea typeface="Cambria" panose="02040503050406030204" pitchFamily="18" charset="0"/>
              </a:rPr>
              <a:t>(</a:t>
            </a:r>
            <a:r>
              <a:rPr lang="en-US" sz="1400" dirty="0" smtClean="0">
                <a:latin typeface="Cambria" panose="02040503050406030204" pitchFamily="18" charset="0"/>
                <a:ea typeface="Cambria" panose="02040503050406030204" pitchFamily="18" charset="0"/>
              </a:rPr>
              <a:t>the </a:t>
            </a:r>
            <a:r>
              <a:rPr lang="en-US" sz="1400" dirty="0">
                <a:latin typeface="Cambria" panose="02040503050406030204" pitchFamily="18" charset="0"/>
                <a:ea typeface="Cambria" panose="02040503050406030204" pitchFamily="18" charset="0"/>
              </a:rPr>
              <a:t>teacher can list a number of aspects based on the topic and get the students to rank them in order of importance, desirability, cost, etc. Alternatively, depending on the text, the students discuss ‘dos’ and ‘don’ts’ based on the topic, and come up with their own list.</a:t>
            </a:r>
            <a:r>
              <a:rPr lang="ro-RO" sz="1400" dirty="0">
                <a:latin typeface="Cambria" panose="02040503050406030204" pitchFamily="18" charset="0"/>
                <a:ea typeface="Cambria" panose="02040503050406030204" pitchFamily="18" charset="0"/>
              </a:rPr>
              <a:t>)</a:t>
            </a:r>
          </a:p>
          <a:p>
            <a:pPr marL="742950" lvl="1" indent="-285750">
              <a:buFont typeface="Arial" panose="020B0604020202020204" pitchFamily="34" charset="0"/>
              <a:buChar char="•"/>
            </a:pPr>
            <a:r>
              <a:rPr lang="en-US" sz="2000" dirty="0" smtClean="0">
                <a:latin typeface="Cambria" panose="02040503050406030204" pitchFamily="18" charset="0"/>
                <a:ea typeface="Cambria" panose="02040503050406030204" pitchFamily="18" charset="0"/>
              </a:rPr>
              <a:t>Pros </a:t>
            </a:r>
            <a:r>
              <a:rPr lang="en-US" sz="2000" dirty="0">
                <a:latin typeface="Cambria" panose="02040503050406030204" pitchFamily="18" charset="0"/>
                <a:ea typeface="Cambria" panose="02040503050406030204" pitchFamily="18" charset="0"/>
              </a:rPr>
              <a:t>and </a:t>
            </a:r>
            <a:r>
              <a:rPr lang="en-US" sz="2000" dirty="0" smtClean="0">
                <a:latin typeface="Cambria" panose="02040503050406030204" pitchFamily="18" charset="0"/>
                <a:ea typeface="Cambria" panose="02040503050406030204" pitchFamily="18" charset="0"/>
              </a:rPr>
              <a:t>cons</a:t>
            </a:r>
            <a:endParaRPr lang="ro-RO" sz="2000" dirty="0">
              <a:latin typeface="Cambria" panose="02040503050406030204" pitchFamily="18" charset="0"/>
              <a:ea typeface="Cambria" panose="02040503050406030204" pitchFamily="18" charset="0"/>
            </a:endParaRPr>
          </a:p>
        </p:txBody>
      </p:sp>
      <p:sp>
        <p:nvSpPr>
          <p:cNvPr id="6" name="TextBox 5"/>
          <p:cNvSpPr txBox="1"/>
          <p:nvPr/>
        </p:nvSpPr>
        <p:spPr>
          <a:xfrm>
            <a:off x="5326145" y="791848"/>
            <a:ext cx="3667028" cy="2308324"/>
          </a:xfrm>
          <a:prstGeom prst="rect">
            <a:avLst/>
          </a:prstGeom>
          <a:noFill/>
        </p:spPr>
        <p:txBody>
          <a:bodyPr wrap="square" rtlCol="0">
            <a:spAutoFit/>
          </a:bodyPr>
          <a:lstStyle/>
          <a:p>
            <a:pPr lvl="0"/>
            <a:r>
              <a:rPr lang="en-US" b="1" dirty="0">
                <a:latin typeface="Cambria" panose="02040503050406030204" pitchFamily="18" charset="0"/>
                <a:ea typeface="Cambria" panose="02040503050406030204" pitchFamily="18" charset="0"/>
              </a:rPr>
              <a:t>Creative responses</a:t>
            </a:r>
            <a:endParaRPr lang="ro-RO" b="1"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Genre transfer</a:t>
            </a:r>
            <a:endParaRPr lang="ro-RO"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Moral or headline</a:t>
            </a:r>
            <a:endParaRPr lang="ro-RO"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Hot seat</a:t>
            </a:r>
            <a:endParaRPr lang="ro-RO"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ea typeface="Cambria" panose="02040503050406030204" pitchFamily="18" charset="0"/>
              </a:rPr>
              <a:t>Illustrate</a:t>
            </a:r>
            <a:endParaRPr lang="ro-RO" dirty="0">
              <a:latin typeface="Cambria" panose="02040503050406030204" pitchFamily="18" charset="0"/>
              <a:ea typeface="Cambria" panose="02040503050406030204" pitchFamily="18" charset="0"/>
            </a:endParaRPr>
          </a:p>
          <a:p>
            <a:r>
              <a:rPr lang="en-US" i="1" dirty="0">
                <a:latin typeface="Cambria" panose="02040503050406030204" pitchFamily="18" charset="0"/>
                <a:ea typeface="Cambria" panose="02040503050406030204" pitchFamily="18" charset="0"/>
              </a:rPr>
              <a:t> Critical responses</a:t>
            </a:r>
            <a:endParaRPr lang="ro-RO" dirty="0">
              <a:latin typeface="Cambria" panose="02040503050406030204" pitchFamily="18" charset="0"/>
              <a:ea typeface="Cambria" panose="02040503050406030204" pitchFamily="18" charset="0"/>
            </a:endParaRPr>
          </a:p>
          <a:p>
            <a:r>
              <a:rPr lang="en-US" i="1" dirty="0">
                <a:latin typeface="Cambria" panose="02040503050406030204" pitchFamily="18" charset="0"/>
                <a:ea typeface="Cambria" panose="02040503050406030204" pitchFamily="18" charset="0"/>
              </a:rPr>
              <a:t>Information exchange</a:t>
            </a:r>
            <a:endParaRPr lang="ro-RO" dirty="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Jigsaw</a:t>
            </a:r>
            <a:r>
              <a:rPr lang="en-US" dirty="0"/>
              <a:t> </a:t>
            </a:r>
            <a:endParaRPr lang="ro-RO" sz="2000" dirty="0"/>
          </a:p>
        </p:txBody>
      </p:sp>
    </p:spTree>
    <p:extLst>
      <p:ext uri="{BB962C8B-B14F-4D97-AF65-F5344CB8AC3E}">
        <p14:creationId xmlns:p14="http://schemas.microsoft.com/office/powerpoint/2010/main" val="103963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025"/>
            <a:ext cx="7886700" cy="549273"/>
          </a:xfrm>
        </p:spPr>
        <p:txBody>
          <a:bodyPr>
            <a:noAutofit/>
          </a:bodyPr>
          <a:lstStyle/>
          <a:p>
            <a:r>
              <a:rPr lang="en-US" sz="3000" b="1" dirty="0" smtClean="0">
                <a:latin typeface="Cambria" panose="02040503050406030204" pitchFamily="18" charset="0"/>
                <a:ea typeface="Cambria" panose="02040503050406030204" pitchFamily="18" charset="0"/>
              </a:rPr>
              <a:t>Post-listening</a:t>
            </a:r>
            <a:r>
              <a:rPr lang="ro-RO" sz="3000" b="1" dirty="0" smtClean="0">
                <a:latin typeface="Cambria" panose="02040503050406030204" pitchFamily="18" charset="0"/>
                <a:ea typeface="Cambria" panose="02040503050406030204" pitchFamily="18" charset="0"/>
              </a:rPr>
              <a:t> activities</a:t>
            </a:r>
            <a:endParaRPr lang="ro-RO" sz="3000" dirty="0"/>
          </a:p>
        </p:txBody>
      </p:sp>
      <p:sp>
        <p:nvSpPr>
          <p:cNvPr id="6" name="TextBox 5"/>
          <p:cNvSpPr txBox="1"/>
          <p:nvPr/>
        </p:nvSpPr>
        <p:spPr>
          <a:xfrm>
            <a:off x="443059" y="546749"/>
            <a:ext cx="8006303" cy="6340197"/>
          </a:xfrm>
          <a:prstGeom prst="rect">
            <a:avLst/>
          </a:prstGeom>
          <a:noFill/>
        </p:spPr>
        <p:txBody>
          <a:bodyPr wrap="square" rtlCol="0">
            <a:spAutoFit/>
          </a:bodyPr>
          <a:lstStyle/>
          <a:p>
            <a:pPr lvl="0"/>
            <a:r>
              <a:rPr lang="en-US" i="1" dirty="0" smtClean="0">
                <a:latin typeface="Cambria" panose="02040503050406030204" pitchFamily="18" charset="0"/>
                <a:ea typeface="Cambria" panose="02040503050406030204" pitchFamily="18" charset="0"/>
              </a:rPr>
              <a:t>Problem-solving</a:t>
            </a:r>
            <a:endParaRPr lang="ro-RO" dirty="0" smtClean="0">
              <a:latin typeface="Cambria" panose="02040503050406030204" pitchFamily="18" charset="0"/>
              <a:ea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Sorting</a:t>
            </a:r>
            <a:r>
              <a:rPr lang="ro-RO"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Put</a:t>
            </a:r>
            <a:r>
              <a:rPr lang="en-US" dirty="0">
                <a:latin typeface="Cambria" panose="02040503050406030204" pitchFamily="18" charset="0"/>
                <a:ea typeface="Cambria" panose="02040503050406030204" pitchFamily="18" charset="0"/>
              </a:rPr>
              <a:t>... (the words/food types/people) into groups.</a:t>
            </a:r>
            <a:r>
              <a:rPr lang="ro-RO" dirty="0" smtClean="0">
                <a:latin typeface="Cambria" panose="02040503050406030204" pitchFamily="18" charset="0"/>
                <a:ea typeface="Cambria" panose="02040503050406030204" pitchFamily="18" charset="0"/>
              </a:rPr>
              <a:t>)</a:t>
            </a:r>
          </a:p>
          <a:p>
            <a:pPr marL="742950" lvl="1"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Ranking</a:t>
            </a:r>
            <a:r>
              <a:rPr lang="ro-RO" dirty="0" smtClean="0">
                <a:latin typeface="Cambria" panose="02040503050406030204" pitchFamily="18" charset="0"/>
                <a:ea typeface="Cambria" panose="02040503050406030204" pitchFamily="18" charset="0"/>
              </a:rPr>
              <a:t> (</a:t>
            </a:r>
            <a:r>
              <a:rPr lang="en-US" sz="1600" dirty="0">
                <a:latin typeface="Cambria" panose="02040503050406030204" pitchFamily="18" charset="0"/>
                <a:ea typeface="Cambria" panose="02040503050406030204" pitchFamily="18" charset="0"/>
              </a:rPr>
              <a:t>Example rubric: Say which is the best, the second best, the worst, etc. Ranking typically has no correct answer. Students need to justify their ideas, and the potential conflict may lead to good discussions.</a:t>
            </a:r>
            <a:r>
              <a:rPr lang="ro-RO" dirty="0" smtClean="0">
                <a:latin typeface="Cambria" panose="02040503050406030204" pitchFamily="18" charset="0"/>
                <a:ea typeface="Cambria" panose="02040503050406030204" pitchFamily="18" charset="0"/>
              </a:rPr>
              <a:t>)</a:t>
            </a:r>
          </a:p>
          <a:p>
            <a:pPr marL="742950" lvl="1"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Ordering according to criteria</a:t>
            </a:r>
            <a:r>
              <a:rPr lang="ro-RO"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Example rubric: Say which is the heaviest, prettiest, most expensive, </a:t>
            </a:r>
            <a:r>
              <a:rPr lang="en-US" dirty="0" err="1">
                <a:latin typeface="Cambria" panose="02040503050406030204" pitchFamily="18" charset="0"/>
                <a:ea typeface="Cambria" panose="02040503050406030204" pitchFamily="18" charset="0"/>
              </a:rPr>
              <a:t>etc</a:t>
            </a:r>
            <a:r>
              <a:rPr lang="ro-RO" dirty="0" smtClean="0">
                <a:latin typeface="Cambria" panose="02040503050406030204" pitchFamily="18" charset="0"/>
                <a:ea typeface="Cambria" panose="02040503050406030204" pitchFamily="18" charset="0"/>
              </a:rPr>
              <a:t>)</a:t>
            </a:r>
          </a:p>
          <a:p>
            <a:pPr marL="742950" lvl="1" indent="-285750">
              <a:buFont typeface="Arial" panose="020B0604020202020204" pitchFamily="34" charset="0"/>
              <a:buChar char="•"/>
            </a:pPr>
            <a:r>
              <a:rPr lang="en-US" dirty="0" smtClean="0">
                <a:latin typeface="Cambria" panose="02040503050406030204" pitchFamily="18" charset="0"/>
                <a:ea typeface="Cambria" panose="02040503050406030204" pitchFamily="18" charset="0"/>
              </a:rPr>
              <a:t>Solving </a:t>
            </a:r>
            <a:r>
              <a:rPr lang="ro-RO" dirty="0" smtClean="0">
                <a:latin typeface="Cambria" panose="02040503050406030204" pitchFamily="18" charset="0"/>
                <a:ea typeface="Cambria" panose="02040503050406030204" pitchFamily="18" charset="0"/>
              </a:rPr>
              <a:t>moral dilemmas </a:t>
            </a:r>
            <a:r>
              <a:rPr lang="ro-RO" i="1" dirty="0" smtClean="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What should they have done? What would you do?</a:t>
            </a:r>
            <a:r>
              <a:rPr lang="ro-RO" i="1" dirty="0" smtClean="0">
                <a:latin typeface="Cambria" panose="02040503050406030204" pitchFamily="18" charset="0"/>
                <a:ea typeface="Cambria" panose="02040503050406030204" pitchFamily="18" charset="0"/>
              </a:rPr>
              <a:t>)</a:t>
            </a:r>
          </a:p>
          <a:p>
            <a:pPr lvl="0"/>
            <a:r>
              <a:rPr lang="en-US" i="1" dirty="0" smtClean="0">
                <a:latin typeface="Cambria" panose="02040503050406030204" pitchFamily="18" charset="0"/>
                <a:ea typeface="Cambria" panose="02040503050406030204" pitchFamily="18" charset="0"/>
              </a:rPr>
              <a:t>Deconstructing the listening text -</a:t>
            </a:r>
            <a:r>
              <a:rPr lang="en-US" dirty="0" smtClean="0">
                <a:latin typeface="Cambria" panose="02040503050406030204" pitchFamily="18" charset="0"/>
                <a:ea typeface="Cambria" panose="02040503050406030204" pitchFamily="18" charset="0"/>
              </a:rPr>
              <a:t> to examine listening texts for their salient features - grammar, vocabulary, cohesive devices, discourse markers,</a:t>
            </a:r>
            <a:r>
              <a:rPr lang="ro-RO" dirty="0" smtClean="0">
                <a:latin typeface="Cambria" panose="02040503050406030204" pitchFamily="18" charset="0"/>
                <a:ea typeface="Cambria" panose="02040503050406030204" pitchFamily="18" charset="0"/>
              </a:rPr>
              <a:t> p</a:t>
            </a:r>
            <a:r>
              <a:rPr lang="en-US" dirty="0" err="1" smtClean="0">
                <a:latin typeface="Cambria" panose="02040503050406030204" pitchFamily="18" charset="0"/>
                <a:ea typeface="Cambria" panose="02040503050406030204" pitchFamily="18" charset="0"/>
              </a:rPr>
              <a:t>ronunciation</a:t>
            </a:r>
            <a:r>
              <a:rPr lang="en-US" dirty="0" smtClean="0">
                <a:latin typeface="Cambria" panose="02040503050406030204" pitchFamily="18" charset="0"/>
                <a:ea typeface="Cambria" panose="02040503050406030204" pitchFamily="18" charset="0"/>
              </a:rPr>
              <a:t>, etc.</a:t>
            </a:r>
            <a:endParaRPr lang="ro-RO" dirty="0" smtClean="0">
              <a:latin typeface="Cambria" panose="02040503050406030204" pitchFamily="18" charset="0"/>
              <a:ea typeface="Cambria" panose="02040503050406030204" pitchFamily="18" charset="0"/>
            </a:endParaRPr>
          </a:p>
          <a:p>
            <a:r>
              <a:rPr lang="en-US" i="1" dirty="0" smtClean="0">
                <a:latin typeface="Cambria" panose="02040503050406030204" pitchFamily="18" charset="0"/>
                <a:ea typeface="Cambria" panose="02040503050406030204" pitchFamily="18" charset="0"/>
              </a:rPr>
              <a:t> Reconstructing the listening text</a:t>
            </a:r>
            <a:endParaRPr lang="ro-RO" dirty="0" smtClean="0">
              <a:latin typeface="Cambria" panose="02040503050406030204" pitchFamily="18" charset="0"/>
              <a:ea typeface="Cambria" panose="02040503050406030204" pitchFamily="18" charset="0"/>
            </a:endParaRPr>
          </a:p>
          <a:p>
            <a:pPr marL="742950" lvl="1" indent="-285750" algn="just">
              <a:buFont typeface="Arial" panose="020B0604020202020204" pitchFamily="34" charset="0"/>
              <a:buChar char="•"/>
            </a:pPr>
            <a:r>
              <a:rPr lang="en-US" dirty="0" smtClean="0">
                <a:latin typeface="Cambria" panose="02040503050406030204" pitchFamily="18" charset="0"/>
                <a:ea typeface="Cambria" panose="02040503050406030204" pitchFamily="18" charset="0"/>
              </a:rPr>
              <a:t>Gap-fill</a:t>
            </a:r>
            <a:r>
              <a:rPr lang="ro-RO" dirty="0" smtClean="0">
                <a:latin typeface="Cambria" panose="02040503050406030204" pitchFamily="18" charset="0"/>
                <a:ea typeface="Cambria" panose="02040503050406030204" pitchFamily="18" charset="0"/>
              </a:rPr>
              <a:t> (</a:t>
            </a:r>
            <a:r>
              <a:rPr lang="en-US" sz="1500" dirty="0">
                <a:latin typeface="Cambria" panose="02040503050406030204" pitchFamily="18" charset="0"/>
                <a:ea typeface="Cambria" panose="02040503050406030204" pitchFamily="18" charset="0"/>
              </a:rPr>
              <a:t>Some words in the text are blanked out, and the student has to fill the gaps. This is a technique often used in testing, but it can be used for teaching, particularly if you blank out parts of idioms, prepositions or collocations (pairs or groups of words that are commonly found together, such as have breakfast, make a call, wide awake, sleep well) or adjacency pairs (e.g. A: How are you? B: Fine, thanks.’</a:t>
            </a:r>
            <a:r>
              <a:rPr lang="ro-RO" sz="1500" dirty="0" smtClean="0">
                <a:latin typeface="Cambria" panose="02040503050406030204" pitchFamily="18" charset="0"/>
                <a:ea typeface="Cambria" panose="02040503050406030204" pitchFamily="18" charset="0"/>
              </a:rPr>
              <a:t>)</a:t>
            </a:r>
          </a:p>
          <a:p>
            <a:pPr marL="742950" lvl="1" indent="-285750" algn="just">
              <a:buFont typeface="Arial" panose="020B0604020202020204" pitchFamily="34" charset="0"/>
              <a:buChar char="•"/>
            </a:pPr>
            <a:r>
              <a:rPr lang="en-US" dirty="0" smtClean="0">
                <a:latin typeface="Cambria" panose="02040503050406030204" pitchFamily="18" charset="0"/>
                <a:ea typeface="Cambria" panose="02040503050406030204" pitchFamily="18" charset="0"/>
              </a:rPr>
              <a:t>Disappearing dialogues</a:t>
            </a:r>
            <a:endParaRPr lang="ro-RO" dirty="0" smtClean="0">
              <a:latin typeface="Cambria" panose="02040503050406030204" pitchFamily="18" charset="0"/>
              <a:ea typeface="Cambria" panose="02040503050406030204" pitchFamily="18" charset="0"/>
            </a:endParaRPr>
          </a:p>
          <a:p>
            <a:pPr marL="742950" lvl="1" indent="-285750" algn="just">
              <a:buFont typeface="Arial" panose="020B0604020202020204" pitchFamily="34" charset="0"/>
              <a:buChar char="•"/>
            </a:pPr>
            <a:r>
              <a:rPr lang="en-US" dirty="0" smtClean="0">
                <a:latin typeface="Cambria" panose="02040503050406030204" pitchFamily="18" charset="0"/>
                <a:ea typeface="Cambria" panose="02040503050406030204" pitchFamily="18" charset="0"/>
              </a:rPr>
              <a:t>Reordering</a:t>
            </a:r>
            <a:r>
              <a:rPr lang="ro-RO" dirty="0" smtClean="0">
                <a:latin typeface="Cambria" panose="02040503050406030204" pitchFamily="18" charset="0"/>
                <a:ea typeface="Cambria" panose="02040503050406030204" pitchFamily="18" charset="0"/>
              </a:rPr>
              <a:t> (</a:t>
            </a:r>
            <a:r>
              <a:rPr lang="ro-RO" sz="1400" dirty="0" smtClean="0">
                <a:latin typeface="Cambria" panose="02040503050406030204" pitchFamily="18" charset="0"/>
                <a:ea typeface="Cambria" panose="02040503050406030204" pitchFamily="18" charset="0"/>
              </a:rPr>
              <a:t>W</a:t>
            </a:r>
            <a:r>
              <a:rPr lang="en-US" sz="1400" dirty="0" err="1" smtClean="0">
                <a:latin typeface="Cambria" panose="02040503050406030204" pitchFamily="18" charset="0"/>
                <a:ea typeface="Cambria" panose="02040503050406030204" pitchFamily="18" charset="0"/>
              </a:rPr>
              <a:t>orks</a:t>
            </a:r>
            <a:r>
              <a:rPr lang="en-US" sz="1400" dirty="0" smtClean="0">
                <a:latin typeface="Cambria" panose="02040503050406030204" pitchFamily="18" charset="0"/>
                <a:ea typeface="Cambria" panose="02040503050406030204" pitchFamily="18" charset="0"/>
              </a:rPr>
              <a:t> particularly well with dialogues. The teacher cuts the script into strips. After they have heard the dialogue and done some while-listening activities, the students put the strips in the correct order. The activity is useful for highlighting the formulaic, predictable nature of functional exchanges, which contain features such as adjacency pairs</a:t>
            </a:r>
            <a:r>
              <a:rPr lang="en-US" sz="1600" dirty="0" smtClean="0">
                <a:latin typeface="Cambria" panose="02040503050406030204" pitchFamily="18" charset="0"/>
                <a:ea typeface="Cambria" panose="02040503050406030204" pitchFamily="18" charset="0"/>
              </a:rPr>
              <a:t>.</a:t>
            </a:r>
            <a:r>
              <a:rPr lang="ro-RO" dirty="0" smtClean="0">
                <a:latin typeface="Cambria" panose="02040503050406030204" pitchFamily="18" charset="0"/>
                <a:ea typeface="Cambria" panose="02040503050406030204" pitchFamily="18" charset="0"/>
              </a:rPr>
              <a:t>)</a:t>
            </a:r>
            <a:endParaRPr lang="ro-RO"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8299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9681" y="914403"/>
          <a:ext cx="8829769" cy="1005840"/>
        </p:xfrm>
        <a:graphic>
          <a:graphicData uri="http://schemas.openxmlformats.org/drawingml/2006/table">
            <a:tbl>
              <a:tblPr firstRow="1" bandRow="1">
                <a:tableStyleId>{5C22544A-7EE6-4342-B048-85BDC9FD1C3A}</a:tableStyleId>
              </a:tblPr>
              <a:tblGrid>
                <a:gridCol w="2545239">
                  <a:extLst>
                    <a:ext uri="{9D8B030D-6E8A-4147-A177-3AD203B41FA5}">
                      <a16:colId xmlns:a16="http://schemas.microsoft.com/office/drawing/2014/main" val="1025908488"/>
                    </a:ext>
                  </a:extLst>
                </a:gridCol>
                <a:gridCol w="6284530">
                  <a:extLst>
                    <a:ext uri="{9D8B030D-6E8A-4147-A177-3AD203B41FA5}">
                      <a16:colId xmlns:a16="http://schemas.microsoft.com/office/drawing/2014/main" val="4251857602"/>
                    </a:ext>
                  </a:extLst>
                </a:gridCol>
              </a:tblGrid>
              <a:tr h="980384">
                <a:tc>
                  <a:txBody>
                    <a:bodyPr/>
                    <a:lstStyle/>
                    <a:p>
                      <a:r>
                        <a:rPr lang="en-US" sz="2000" b="1" dirty="0" smtClean="0">
                          <a:solidFill>
                            <a:schemeClr val="tx1"/>
                          </a:solidFill>
                          <a:latin typeface="Cambria" panose="02040503050406030204" pitchFamily="18" charset="0"/>
                          <a:ea typeface="Cambria" panose="02040503050406030204" pitchFamily="18" charset="0"/>
                        </a:rPr>
                        <a:t>a.</a:t>
                      </a:r>
                      <a:r>
                        <a:rPr lang="en-US" sz="2000" b="0" dirty="0" smtClean="0">
                          <a:solidFill>
                            <a:schemeClr val="tx1"/>
                          </a:solidFill>
                          <a:latin typeface="Cambria" panose="02040503050406030204" pitchFamily="18" charset="0"/>
                          <a:ea typeface="Cambria" panose="02040503050406030204" pitchFamily="18" charset="0"/>
                        </a:rPr>
                        <a:t> More careful listening for complex meanings</a:t>
                      </a:r>
                      <a:endParaRPr lang="ro-RO" sz="2000"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2000" b="0" dirty="0" smtClean="0">
                          <a:solidFill>
                            <a:schemeClr val="tx1"/>
                          </a:solidFill>
                          <a:latin typeface="Cambria" panose="02040503050406030204" pitchFamily="18" charset="0"/>
                          <a:ea typeface="Cambria" panose="02040503050406030204" pitchFamily="18" charset="0"/>
                        </a:rPr>
                        <a:t>By catching and interpreting smaller parts of the text, learners fine-tune their understanding.</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4" name="Table 3"/>
          <p:cNvGraphicFramePr>
            <a:graphicFrameLocks noGrp="1"/>
          </p:cNvGraphicFramePr>
          <p:nvPr>
            <p:extLst/>
          </p:nvPr>
        </p:nvGraphicFramePr>
        <p:xfrm>
          <a:off x="160255" y="1857078"/>
          <a:ext cx="8840765" cy="1005840"/>
        </p:xfrm>
        <a:graphic>
          <a:graphicData uri="http://schemas.openxmlformats.org/drawingml/2006/table">
            <a:tbl>
              <a:tblPr firstRow="1" bandRow="1">
                <a:tableStyleId>{5C22544A-7EE6-4342-B048-85BDC9FD1C3A}</a:tableStyleId>
              </a:tblPr>
              <a:tblGrid>
                <a:gridCol w="2413263">
                  <a:extLst>
                    <a:ext uri="{9D8B030D-6E8A-4147-A177-3AD203B41FA5}">
                      <a16:colId xmlns:a16="http://schemas.microsoft.com/office/drawing/2014/main" val="1025908488"/>
                    </a:ext>
                  </a:extLst>
                </a:gridCol>
                <a:gridCol w="6427502">
                  <a:extLst>
                    <a:ext uri="{9D8B030D-6E8A-4147-A177-3AD203B41FA5}">
                      <a16:colId xmlns:a16="http://schemas.microsoft.com/office/drawing/2014/main" val="4251857602"/>
                    </a:ext>
                  </a:extLst>
                </a:gridCol>
              </a:tblGrid>
              <a:tr h="1005839">
                <a:tc>
                  <a:txBody>
                    <a:bodyPr/>
                    <a:lstStyle/>
                    <a:p>
                      <a:r>
                        <a:rPr lang="en-US" sz="1900" b="1" dirty="0" smtClean="0">
                          <a:solidFill>
                            <a:schemeClr val="tx1"/>
                          </a:solidFill>
                          <a:latin typeface="Cambria" panose="02040503050406030204" pitchFamily="18" charset="0"/>
                          <a:ea typeface="Cambria" panose="02040503050406030204" pitchFamily="18" charset="0"/>
                        </a:rPr>
                        <a:t>b.</a:t>
                      </a:r>
                      <a:r>
                        <a:rPr lang="en-US" sz="1900" b="0" dirty="0" smtClean="0">
                          <a:solidFill>
                            <a:schemeClr val="tx1"/>
                          </a:solidFill>
                          <a:latin typeface="Cambria" panose="02040503050406030204" pitchFamily="18" charset="0"/>
                          <a:ea typeface="Cambria" panose="02040503050406030204" pitchFamily="18" charset="0"/>
                        </a:rPr>
                        <a:t> Listening to pick out specific small language details</a:t>
                      </a:r>
                      <a:endParaRPr lang="ro-RO" sz="1900"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2000" b="0" dirty="0" smtClean="0">
                          <a:solidFill>
                            <a:schemeClr val="tx1"/>
                          </a:solidFill>
                          <a:latin typeface="Cambria" panose="02040503050406030204" pitchFamily="18" charset="0"/>
                          <a:ea typeface="Cambria" panose="02040503050406030204" pitchFamily="18" charset="0"/>
                        </a:rPr>
                        <a:t>This focused work (e.g. on pronunciation) may raise learner awareness (e.g. of weak forms) and thus help students to listen better in future.</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6" name="Table 5"/>
          <p:cNvGraphicFramePr>
            <a:graphicFrameLocks noGrp="1"/>
          </p:cNvGraphicFramePr>
          <p:nvPr>
            <p:extLst/>
          </p:nvPr>
        </p:nvGraphicFramePr>
        <p:xfrm>
          <a:off x="131974" y="2828043"/>
          <a:ext cx="8818773" cy="701040"/>
        </p:xfrm>
        <a:graphic>
          <a:graphicData uri="http://schemas.openxmlformats.org/drawingml/2006/table">
            <a:tbl>
              <a:tblPr firstRow="1" bandRow="1">
                <a:tableStyleId>{5C22544A-7EE6-4342-B048-85BDC9FD1C3A}</a:tableStyleId>
              </a:tblPr>
              <a:tblGrid>
                <a:gridCol w="3026005">
                  <a:extLst>
                    <a:ext uri="{9D8B030D-6E8A-4147-A177-3AD203B41FA5}">
                      <a16:colId xmlns:a16="http://schemas.microsoft.com/office/drawing/2014/main" val="1025908488"/>
                    </a:ext>
                  </a:extLst>
                </a:gridCol>
                <a:gridCol w="5792768">
                  <a:extLst>
                    <a:ext uri="{9D8B030D-6E8A-4147-A177-3AD203B41FA5}">
                      <a16:colId xmlns:a16="http://schemas.microsoft.com/office/drawing/2014/main" val="4251857602"/>
                    </a:ext>
                  </a:extLst>
                </a:gridCol>
              </a:tblGrid>
              <a:tr h="499619">
                <a:tc>
                  <a:txBody>
                    <a:bodyPr/>
                    <a:lstStyle/>
                    <a:p>
                      <a:r>
                        <a:rPr lang="en-US" sz="2000" b="1" dirty="0" smtClean="0">
                          <a:solidFill>
                            <a:schemeClr val="tx1"/>
                          </a:solidFill>
                          <a:latin typeface="Cambria" panose="02040503050406030204" pitchFamily="18" charset="0"/>
                          <a:ea typeface="Cambria" panose="02040503050406030204" pitchFamily="18" charset="0"/>
                        </a:rPr>
                        <a:t>c.</a:t>
                      </a:r>
                      <a:r>
                        <a:rPr lang="en-US" sz="2000" b="0" dirty="0" smtClean="0">
                          <a:solidFill>
                            <a:schemeClr val="tx1"/>
                          </a:solidFill>
                          <a:latin typeface="Cambria" panose="02040503050406030204" pitchFamily="18" charset="0"/>
                          <a:ea typeface="Cambria" panose="02040503050406030204" pitchFamily="18" charset="0"/>
                        </a:rPr>
                        <a:t> </a:t>
                      </a:r>
                      <a:r>
                        <a:rPr lang="ro-RO" sz="2000" b="0" dirty="0" smtClean="0">
                          <a:solidFill>
                            <a:schemeClr val="tx1"/>
                          </a:solidFill>
                          <a:latin typeface="Cambria" panose="02040503050406030204" pitchFamily="18" charset="0"/>
                          <a:ea typeface="Cambria" panose="02040503050406030204" pitchFamily="18" charset="0"/>
                        </a:rPr>
                        <a:t>Predict the specific content</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2000" b="0" dirty="0" smtClean="0">
                          <a:solidFill>
                            <a:schemeClr val="tx1"/>
                          </a:solidFill>
                          <a:latin typeface="Cambria" panose="02040503050406030204" pitchFamily="18" charset="0"/>
                          <a:ea typeface="Cambria" panose="02040503050406030204" pitchFamily="18" charset="0"/>
                        </a:rPr>
                        <a:t>Students hypothesize specific issues that may be raised.</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8" name="Table 7"/>
          <p:cNvGraphicFramePr>
            <a:graphicFrameLocks noGrp="1"/>
          </p:cNvGraphicFramePr>
          <p:nvPr>
            <p:extLst/>
          </p:nvPr>
        </p:nvGraphicFramePr>
        <p:xfrm>
          <a:off x="179107" y="3478490"/>
          <a:ext cx="8743360" cy="960120"/>
        </p:xfrm>
        <a:graphic>
          <a:graphicData uri="http://schemas.openxmlformats.org/drawingml/2006/table">
            <a:tbl>
              <a:tblPr firstRow="1" bandRow="1">
                <a:tableStyleId>{5C22544A-7EE6-4342-B048-85BDC9FD1C3A}</a:tableStyleId>
              </a:tblPr>
              <a:tblGrid>
                <a:gridCol w="1735177">
                  <a:extLst>
                    <a:ext uri="{9D8B030D-6E8A-4147-A177-3AD203B41FA5}">
                      <a16:colId xmlns:a16="http://schemas.microsoft.com/office/drawing/2014/main" val="1025908488"/>
                    </a:ext>
                  </a:extLst>
                </a:gridCol>
                <a:gridCol w="7008183">
                  <a:extLst>
                    <a:ext uri="{9D8B030D-6E8A-4147-A177-3AD203B41FA5}">
                      <a16:colId xmlns:a16="http://schemas.microsoft.com/office/drawing/2014/main" val="4251857602"/>
                    </a:ext>
                  </a:extLst>
                </a:gridCol>
              </a:tblGrid>
              <a:tr h="952109">
                <a:tc>
                  <a:txBody>
                    <a:bodyPr/>
                    <a:lstStyle/>
                    <a:p>
                      <a:r>
                        <a:rPr lang="en-US" sz="2000" b="1" dirty="0" smtClean="0">
                          <a:solidFill>
                            <a:schemeClr val="tx1"/>
                          </a:solidFill>
                          <a:latin typeface="Cambria" panose="02040503050406030204" pitchFamily="18" charset="0"/>
                          <a:ea typeface="Cambria" panose="02040503050406030204" pitchFamily="18" charset="0"/>
                        </a:rPr>
                        <a:t>d.</a:t>
                      </a:r>
                      <a:r>
                        <a:rPr lang="en-US" sz="2000" b="0" dirty="0" smtClean="0">
                          <a:solidFill>
                            <a:schemeClr val="tx1"/>
                          </a:solidFill>
                          <a:latin typeface="Cambria" panose="02040503050406030204" pitchFamily="18" charset="0"/>
                          <a:ea typeface="Cambria" panose="02040503050406030204" pitchFamily="18" charset="0"/>
                        </a:rPr>
                        <a:t> </a:t>
                      </a:r>
                      <a:r>
                        <a:rPr lang="ro-RO" sz="2000" b="0" dirty="0" smtClean="0">
                          <a:solidFill>
                            <a:schemeClr val="tx1"/>
                          </a:solidFill>
                          <a:latin typeface="Cambria" panose="02040503050406030204" pitchFamily="18" charset="0"/>
                          <a:ea typeface="Cambria" panose="02040503050406030204" pitchFamily="18" charset="0"/>
                        </a:rPr>
                        <a:t>Discuss the general topic</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1900" b="0" dirty="0" smtClean="0">
                          <a:solidFill>
                            <a:schemeClr val="tx1"/>
                          </a:solidFill>
                          <a:latin typeface="Cambria" panose="02040503050406030204" pitchFamily="18" charset="0"/>
                          <a:ea typeface="Cambria" panose="02040503050406030204" pitchFamily="18" charset="0"/>
                        </a:rPr>
                        <a:t>Learners start to think about the topic, raising a number of issues that will be discussed later on the recording. This preparation may help them to hear these things being discussed later.</a:t>
                      </a:r>
                      <a:endParaRPr lang="ro-RO" sz="19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9" name="Table 8"/>
          <p:cNvGraphicFramePr>
            <a:graphicFrameLocks noGrp="1"/>
          </p:cNvGraphicFramePr>
          <p:nvPr>
            <p:extLst/>
          </p:nvPr>
        </p:nvGraphicFramePr>
        <p:xfrm>
          <a:off x="207389" y="4421169"/>
          <a:ext cx="8523402" cy="991839"/>
        </p:xfrm>
        <a:graphic>
          <a:graphicData uri="http://schemas.openxmlformats.org/drawingml/2006/table">
            <a:tbl>
              <a:tblPr firstRow="1" bandRow="1">
                <a:tableStyleId>{5C22544A-7EE6-4342-B048-85BDC9FD1C3A}</a:tableStyleId>
              </a:tblPr>
              <a:tblGrid>
                <a:gridCol w="1691525">
                  <a:extLst>
                    <a:ext uri="{9D8B030D-6E8A-4147-A177-3AD203B41FA5}">
                      <a16:colId xmlns:a16="http://schemas.microsoft.com/office/drawing/2014/main" val="1025908488"/>
                    </a:ext>
                  </a:extLst>
                </a:gridCol>
                <a:gridCol w="6831877">
                  <a:extLst>
                    <a:ext uri="{9D8B030D-6E8A-4147-A177-3AD203B41FA5}">
                      <a16:colId xmlns:a16="http://schemas.microsoft.com/office/drawing/2014/main" val="4251857602"/>
                    </a:ext>
                  </a:extLst>
                </a:gridCol>
              </a:tblGrid>
              <a:tr h="991839">
                <a:tc>
                  <a:txBody>
                    <a:bodyPr/>
                    <a:lstStyle/>
                    <a:p>
                      <a:r>
                        <a:rPr lang="en-US" sz="2000" b="1" dirty="0" smtClean="0">
                          <a:solidFill>
                            <a:schemeClr val="tx1"/>
                          </a:solidFill>
                          <a:latin typeface="Cambria" panose="02040503050406030204" pitchFamily="18" charset="0"/>
                          <a:ea typeface="Cambria" panose="02040503050406030204" pitchFamily="18" charset="0"/>
                        </a:rPr>
                        <a:t>e.</a:t>
                      </a:r>
                      <a:r>
                        <a:rPr lang="en-US" sz="2000" b="0" dirty="0" smtClean="0">
                          <a:solidFill>
                            <a:schemeClr val="tx1"/>
                          </a:solidFill>
                          <a:latin typeface="Cambria" panose="02040503050406030204" pitchFamily="18" charset="0"/>
                          <a:ea typeface="Cambria" panose="02040503050406030204" pitchFamily="18" charset="0"/>
                        </a:rPr>
                        <a:t> </a:t>
                      </a:r>
                      <a:r>
                        <a:rPr lang="ro-RO" sz="2000" b="0" dirty="0" smtClean="0">
                          <a:solidFill>
                            <a:schemeClr val="tx1"/>
                          </a:solidFill>
                          <a:latin typeface="Cambria" panose="02040503050406030204" pitchFamily="18" charset="0"/>
                          <a:ea typeface="Cambria" panose="02040503050406030204" pitchFamily="18" charset="0"/>
                        </a:rPr>
                        <a:t>Predict the </a:t>
                      </a:r>
                      <a:r>
                        <a:rPr lang="en-US" sz="2000" b="0" dirty="0" smtClean="0">
                          <a:solidFill>
                            <a:schemeClr val="tx1"/>
                          </a:solidFill>
                          <a:latin typeface="Cambria" panose="02040503050406030204" pitchFamily="18" charset="0"/>
                          <a:ea typeface="Cambria" panose="02040503050406030204" pitchFamily="18" charset="0"/>
                        </a:rPr>
                        <a:t>structure</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1800" b="0" dirty="0" smtClean="0">
                          <a:solidFill>
                            <a:schemeClr val="tx1"/>
                          </a:solidFill>
                          <a:latin typeface="Cambria" panose="02040503050406030204" pitchFamily="18" charset="0"/>
                          <a:ea typeface="Cambria" panose="02040503050406030204" pitchFamily="18" charset="0"/>
                        </a:rPr>
                        <a:t>Students consider / discuss possible organizational structures for a phone-in (who speaks? what kind of questions? typical exchanges?). This may help learners to recognize the content more easily.</a:t>
                      </a:r>
                      <a:endParaRPr lang="ro-RO" sz="18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10" name="Table 9"/>
          <p:cNvGraphicFramePr>
            <a:graphicFrameLocks noGrp="1"/>
          </p:cNvGraphicFramePr>
          <p:nvPr>
            <p:extLst/>
          </p:nvPr>
        </p:nvGraphicFramePr>
        <p:xfrm>
          <a:off x="199535" y="5439266"/>
          <a:ext cx="8722932" cy="701040"/>
        </p:xfrm>
        <a:graphic>
          <a:graphicData uri="http://schemas.openxmlformats.org/drawingml/2006/table">
            <a:tbl>
              <a:tblPr firstRow="1" bandRow="1">
                <a:tableStyleId>{5C22544A-7EE6-4342-B048-85BDC9FD1C3A}</a:tableStyleId>
              </a:tblPr>
              <a:tblGrid>
                <a:gridCol w="2562519">
                  <a:extLst>
                    <a:ext uri="{9D8B030D-6E8A-4147-A177-3AD203B41FA5}">
                      <a16:colId xmlns:a16="http://schemas.microsoft.com/office/drawing/2014/main" val="1025908488"/>
                    </a:ext>
                  </a:extLst>
                </a:gridCol>
                <a:gridCol w="6160413">
                  <a:extLst>
                    <a:ext uri="{9D8B030D-6E8A-4147-A177-3AD203B41FA5}">
                      <a16:colId xmlns:a16="http://schemas.microsoft.com/office/drawing/2014/main" val="4251857602"/>
                    </a:ext>
                  </a:extLst>
                </a:gridCol>
              </a:tblGrid>
              <a:tr h="574092">
                <a:tc>
                  <a:txBody>
                    <a:bodyPr/>
                    <a:lstStyle/>
                    <a:p>
                      <a:r>
                        <a:rPr lang="en-US" sz="2000" b="1" dirty="0" smtClean="0">
                          <a:solidFill>
                            <a:schemeClr val="tx1"/>
                          </a:solidFill>
                          <a:latin typeface="Cambria" panose="02040503050406030204" pitchFamily="18" charset="0"/>
                          <a:ea typeface="Cambria" panose="02040503050406030204" pitchFamily="18" charset="0"/>
                        </a:rPr>
                        <a:t>f. </a:t>
                      </a:r>
                      <a:r>
                        <a:rPr lang="ro-RO" sz="2000" b="0" dirty="0" smtClean="0">
                          <a:solidFill>
                            <a:schemeClr val="tx1"/>
                          </a:solidFill>
                          <a:latin typeface="Cambria" panose="02040503050406030204" pitchFamily="18" charset="0"/>
                          <a:ea typeface="Cambria" panose="02040503050406030204" pitchFamily="18" charset="0"/>
                        </a:rPr>
                        <a:t>Gist listening for </a:t>
                      </a:r>
                      <a:r>
                        <a:rPr lang="en-US" sz="2000" b="0" dirty="0" smtClean="0">
                          <a:solidFill>
                            <a:schemeClr val="tx1"/>
                          </a:solidFill>
                          <a:latin typeface="Cambria" panose="02040503050406030204" pitchFamily="18" charset="0"/>
                          <a:ea typeface="Cambria" panose="02040503050406030204" pitchFamily="18" charset="0"/>
                        </a:rPr>
                        <a:t>attitudes</a:t>
                      </a:r>
                      <a:endParaRPr lang="ro-RO" sz="2000"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sz="1900" b="0" dirty="0" smtClean="0">
                          <a:solidFill>
                            <a:schemeClr val="tx1"/>
                          </a:solidFill>
                          <a:latin typeface="Cambria" panose="02040503050406030204" pitchFamily="18" charset="0"/>
                          <a:ea typeface="Cambria" panose="02040503050406030204" pitchFamily="18" charset="0"/>
                        </a:rPr>
                        <a:t>Learners interpret intonation, paralinguistic features (sighs, </a:t>
                      </a:r>
                      <a:r>
                        <a:rPr lang="en-US" sz="1900" b="0" dirty="0" err="1" smtClean="0">
                          <a:solidFill>
                            <a:schemeClr val="tx1"/>
                          </a:solidFill>
                          <a:latin typeface="Cambria" panose="02040503050406030204" pitchFamily="18" charset="0"/>
                          <a:ea typeface="Cambria" panose="02040503050406030204" pitchFamily="18" charset="0"/>
                        </a:rPr>
                        <a:t>etc</a:t>
                      </a:r>
                      <a:r>
                        <a:rPr lang="en-US" sz="1900" b="0" dirty="0" smtClean="0">
                          <a:solidFill>
                            <a:schemeClr val="tx1"/>
                          </a:solidFill>
                          <a:latin typeface="Cambria" panose="02040503050406030204" pitchFamily="18" charset="0"/>
                          <a:ea typeface="Cambria" panose="02040503050406030204" pitchFamily="18" charset="0"/>
                        </a:rPr>
                        <a:t>).</a:t>
                      </a:r>
                      <a:endParaRPr lang="ro-RO" sz="19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11" name="Table 10"/>
          <p:cNvGraphicFramePr>
            <a:graphicFrameLocks noGrp="1"/>
          </p:cNvGraphicFramePr>
          <p:nvPr>
            <p:extLst/>
          </p:nvPr>
        </p:nvGraphicFramePr>
        <p:xfrm>
          <a:off x="179108" y="6127423"/>
          <a:ext cx="8572105" cy="701040"/>
        </p:xfrm>
        <a:graphic>
          <a:graphicData uri="http://schemas.openxmlformats.org/drawingml/2006/table">
            <a:tbl>
              <a:tblPr firstRow="1" bandRow="1">
                <a:tableStyleId>{5C22544A-7EE6-4342-B048-85BDC9FD1C3A}</a:tableStyleId>
              </a:tblPr>
              <a:tblGrid>
                <a:gridCol w="2017337">
                  <a:extLst>
                    <a:ext uri="{9D8B030D-6E8A-4147-A177-3AD203B41FA5}">
                      <a16:colId xmlns:a16="http://schemas.microsoft.com/office/drawing/2014/main" val="1025908488"/>
                    </a:ext>
                  </a:extLst>
                </a:gridCol>
                <a:gridCol w="6554768">
                  <a:extLst>
                    <a:ext uri="{9D8B030D-6E8A-4147-A177-3AD203B41FA5}">
                      <a16:colId xmlns:a16="http://schemas.microsoft.com/office/drawing/2014/main" val="4251857602"/>
                    </a:ext>
                  </a:extLst>
                </a:gridCol>
              </a:tblGrid>
              <a:tr h="688162">
                <a:tc>
                  <a:txBody>
                    <a:bodyPr/>
                    <a:lstStyle/>
                    <a:p>
                      <a:r>
                        <a:rPr lang="en-US" sz="2000" b="1" dirty="0" smtClean="0">
                          <a:solidFill>
                            <a:schemeClr val="tx1"/>
                          </a:solidFill>
                          <a:latin typeface="Cambria" panose="02040503050406030204" pitchFamily="18" charset="0"/>
                          <a:ea typeface="Cambria" panose="02040503050406030204" pitchFamily="18" charset="0"/>
                        </a:rPr>
                        <a:t>g.</a:t>
                      </a:r>
                      <a:r>
                        <a:rPr lang="en-US" sz="2000" b="0" dirty="0" smtClean="0">
                          <a:solidFill>
                            <a:schemeClr val="tx1"/>
                          </a:solidFill>
                          <a:latin typeface="Cambria" panose="02040503050406030204" pitchFamily="18" charset="0"/>
                          <a:ea typeface="Cambria" panose="02040503050406030204" pitchFamily="18" charset="0"/>
                        </a:rPr>
                        <a:t> </a:t>
                      </a:r>
                      <a:r>
                        <a:rPr lang="ro-RO" sz="2000" b="0" dirty="0" smtClean="0">
                          <a:solidFill>
                            <a:schemeClr val="tx1"/>
                          </a:solidFill>
                          <a:latin typeface="Cambria" panose="02040503050406030204" pitchFamily="18" charset="0"/>
                          <a:ea typeface="Cambria" panose="02040503050406030204" pitchFamily="18" charset="0"/>
                        </a:rPr>
                        <a:t>Gist listening for overview</a:t>
                      </a:r>
                    </a:p>
                  </a:txBody>
                  <a:tcPr>
                    <a:solidFill>
                      <a:schemeClr val="accent1">
                        <a:lumMod val="20000"/>
                        <a:lumOff val="80000"/>
                      </a:schemeClr>
                    </a:solidFill>
                  </a:tcPr>
                </a:tc>
                <a:tc>
                  <a:txBody>
                    <a:bodyPr/>
                    <a:lstStyle/>
                    <a:p>
                      <a:r>
                        <a:rPr lang="en-US" sz="2000" b="0" dirty="0" smtClean="0">
                          <a:solidFill>
                            <a:schemeClr val="tx1"/>
                          </a:solidFill>
                          <a:latin typeface="Cambria" panose="02040503050406030204" pitchFamily="18" charset="0"/>
                          <a:ea typeface="Cambria" panose="02040503050406030204" pitchFamily="18" charset="0"/>
                        </a:rPr>
                        <a:t>Learners get an overall impression of the content without worrying about small items or individual words.</a:t>
                      </a:r>
                      <a:endParaRPr lang="ro-RO" sz="2000"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sp>
        <p:nvSpPr>
          <p:cNvPr id="12" name="TextBox 11"/>
          <p:cNvSpPr txBox="1"/>
          <p:nvPr/>
        </p:nvSpPr>
        <p:spPr>
          <a:xfrm>
            <a:off x="131975" y="65988"/>
            <a:ext cx="8818773" cy="369332"/>
          </a:xfrm>
          <a:prstGeom prst="rect">
            <a:avLst/>
          </a:prstGeom>
          <a:noFill/>
        </p:spPr>
        <p:txBody>
          <a:bodyPr wrap="square" rtlCol="0">
            <a:spAutoFit/>
          </a:bodyPr>
          <a:lstStyle/>
          <a:p>
            <a:endParaRPr lang="ro-RO" dirty="0"/>
          </a:p>
        </p:txBody>
      </p:sp>
      <p:sp>
        <p:nvSpPr>
          <p:cNvPr id="15" name="TextBox 14"/>
          <p:cNvSpPr txBox="1"/>
          <p:nvPr/>
        </p:nvSpPr>
        <p:spPr>
          <a:xfrm>
            <a:off x="131975" y="113121"/>
            <a:ext cx="8655379" cy="830997"/>
          </a:xfrm>
          <a:prstGeom prst="rect">
            <a:avLst/>
          </a:prstGeom>
          <a:noFill/>
        </p:spPr>
        <p:txBody>
          <a:bodyPr wrap="square" rtlCol="0">
            <a:spAutoFit/>
          </a:bodyPr>
          <a:lstStyle/>
          <a:p>
            <a:r>
              <a:rPr lang="en-US" sz="1600" b="1" dirty="0" smtClean="0">
                <a:latin typeface="Cambria" panose="02040503050406030204" pitchFamily="18" charset="0"/>
                <a:ea typeface="Cambria" panose="02040503050406030204" pitchFamily="18" charset="0"/>
              </a:rPr>
              <a:t>Order the stages of a possible </a:t>
            </a:r>
            <a:r>
              <a:rPr lang="en-US" sz="1600" b="1" dirty="0">
                <a:latin typeface="Cambria" panose="02040503050406030204" pitchFamily="18" charset="0"/>
                <a:ea typeface="Cambria" panose="02040503050406030204" pitchFamily="18" charset="0"/>
              </a:rPr>
              <a:t>route map </a:t>
            </a:r>
            <a:r>
              <a:rPr lang="en-US" sz="1600" b="1" dirty="0" smtClean="0">
                <a:latin typeface="Cambria" panose="02040503050406030204" pitchFamily="18" charset="0"/>
                <a:ea typeface="Cambria" panose="02040503050406030204" pitchFamily="18" charset="0"/>
              </a:rPr>
              <a:t> of a listening lesson</a:t>
            </a:r>
            <a:r>
              <a:rPr lang="en-US" sz="1600" b="1" dirty="0">
                <a:latin typeface="Cambria" panose="02040503050406030204" pitchFamily="18" charset="0"/>
                <a:ea typeface="Cambria" panose="02040503050406030204" pitchFamily="18" charset="0"/>
              </a:rPr>
              <a:t>, starting from the 'big' background and overview tasks and moving towards the 'smaller', more detail-focused and language-focused issues.</a:t>
            </a:r>
            <a:endParaRPr lang="ro-RO"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0737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73377" y="480766"/>
          <a:ext cx="8568965" cy="914400"/>
        </p:xfrm>
        <a:graphic>
          <a:graphicData uri="http://schemas.openxmlformats.org/drawingml/2006/table">
            <a:tbl>
              <a:tblPr firstRow="1" bandRow="1">
                <a:tableStyleId>{5C22544A-7EE6-4342-B048-85BDC9FD1C3A}</a:tableStyleId>
              </a:tblPr>
              <a:tblGrid>
                <a:gridCol w="1700567">
                  <a:extLst>
                    <a:ext uri="{9D8B030D-6E8A-4147-A177-3AD203B41FA5}">
                      <a16:colId xmlns:a16="http://schemas.microsoft.com/office/drawing/2014/main" val="1025908488"/>
                    </a:ext>
                  </a:extLst>
                </a:gridCol>
                <a:gridCol w="6868398">
                  <a:extLst>
                    <a:ext uri="{9D8B030D-6E8A-4147-A177-3AD203B41FA5}">
                      <a16:colId xmlns:a16="http://schemas.microsoft.com/office/drawing/2014/main" val="4251857602"/>
                    </a:ext>
                  </a:extLst>
                </a:gridCol>
              </a:tblGrid>
              <a:tr h="886117">
                <a:tc>
                  <a:txBody>
                    <a:bodyPr/>
                    <a:lstStyle/>
                    <a:p>
                      <a:r>
                        <a:rPr lang="ro-RO" b="0" dirty="0" smtClean="0">
                          <a:solidFill>
                            <a:schemeClr val="tx1"/>
                          </a:solidFill>
                          <a:latin typeface="Cambria" panose="02040503050406030204" pitchFamily="18" charset="0"/>
                          <a:ea typeface="Cambria" panose="02040503050406030204" pitchFamily="18" charset="0"/>
                        </a:rPr>
                        <a:t>Discuss the general topic</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Learners start to think about the topic, raising a number of issues that will be discussed later on the recording. This preparation may help them to hear these things being discussed later.</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4" name="Table 3"/>
          <p:cNvGraphicFramePr>
            <a:graphicFrameLocks noGrp="1"/>
          </p:cNvGraphicFramePr>
          <p:nvPr>
            <p:extLst/>
          </p:nvPr>
        </p:nvGraphicFramePr>
        <p:xfrm>
          <a:off x="226245" y="1423450"/>
          <a:ext cx="8655378" cy="866316"/>
        </p:xfrm>
        <a:graphic>
          <a:graphicData uri="http://schemas.openxmlformats.org/drawingml/2006/table">
            <a:tbl>
              <a:tblPr firstRow="1" bandRow="1">
                <a:tableStyleId>{5C22544A-7EE6-4342-B048-85BDC9FD1C3A}</a:tableStyleId>
              </a:tblPr>
              <a:tblGrid>
                <a:gridCol w="2066932">
                  <a:extLst>
                    <a:ext uri="{9D8B030D-6E8A-4147-A177-3AD203B41FA5}">
                      <a16:colId xmlns:a16="http://schemas.microsoft.com/office/drawing/2014/main" val="1025908488"/>
                    </a:ext>
                  </a:extLst>
                </a:gridCol>
                <a:gridCol w="6588446">
                  <a:extLst>
                    <a:ext uri="{9D8B030D-6E8A-4147-A177-3AD203B41FA5}">
                      <a16:colId xmlns:a16="http://schemas.microsoft.com/office/drawing/2014/main" val="4251857602"/>
                    </a:ext>
                  </a:extLst>
                </a:gridCol>
              </a:tblGrid>
              <a:tr h="866316">
                <a:tc>
                  <a:txBody>
                    <a:bodyPr/>
                    <a:lstStyle/>
                    <a:p>
                      <a:r>
                        <a:rPr lang="ro-RO" b="0" dirty="0" smtClean="0">
                          <a:solidFill>
                            <a:schemeClr val="tx1"/>
                          </a:solidFill>
                          <a:latin typeface="Cambria" panose="02040503050406030204" pitchFamily="18" charset="0"/>
                          <a:ea typeface="Cambria" panose="02040503050406030204" pitchFamily="18" charset="0"/>
                        </a:rPr>
                        <a:t>Predict the specific content</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Students hypothesize specific issues that may be raised.</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5" name="Table 4"/>
          <p:cNvGraphicFramePr>
            <a:graphicFrameLocks noGrp="1"/>
          </p:cNvGraphicFramePr>
          <p:nvPr>
            <p:extLst/>
          </p:nvPr>
        </p:nvGraphicFramePr>
        <p:xfrm>
          <a:off x="263951" y="2318995"/>
          <a:ext cx="8523402" cy="914400"/>
        </p:xfrm>
        <a:graphic>
          <a:graphicData uri="http://schemas.openxmlformats.org/drawingml/2006/table">
            <a:tbl>
              <a:tblPr firstRow="1" bandRow="1">
                <a:tableStyleId>{5C22544A-7EE6-4342-B048-85BDC9FD1C3A}</a:tableStyleId>
              </a:tblPr>
              <a:tblGrid>
                <a:gridCol w="1385740">
                  <a:extLst>
                    <a:ext uri="{9D8B030D-6E8A-4147-A177-3AD203B41FA5}">
                      <a16:colId xmlns:a16="http://schemas.microsoft.com/office/drawing/2014/main" val="1025908488"/>
                    </a:ext>
                  </a:extLst>
                </a:gridCol>
                <a:gridCol w="7137662">
                  <a:extLst>
                    <a:ext uri="{9D8B030D-6E8A-4147-A177-3AD203B41FA5}">
                      <a16:colId xmlns:a16="http://schemas.microsoft.com/office/drawing/2014/main" val="4251857602"/>
                    </a:ext>
                  </a:extLst>
                </a:gridCol>
              </a:tblGrid>
              <a:tr h="914399">
                <a:tc>
                  <a:txBody>
                    <a:bodyPr/>
                    <a:lstStyle/>
                    <a:p>
                      <a:r>
                        <a:rPr lang="ro-RO" b="0" dirty="0" smtClean="0">
                          <a:solidFill>
                            <a:schemeClr val="tx1"/>
                          </a:solidFill>
                          <a:latin typeface="Cambria" panose="02040503050406030204" pitchFamily="18" charset="0"/>
                          <a:ea typeface="Cambria" panose="02040503050406030204" pitchFamily="18" charset="0"/>
                        </a:rPr>
                        <a:t>Predict the </a:t>
                      </a:r>
                      <a:r>
                        <a:rPr lang="en-US" b="0" dirty="0" smtClean="0">
                          <a:solidFill>
                            <a:schemeClr val="tx1"/>
                          </a:solidFill>
                          <a:latin typeface="Cambria" panose="02040503050406030204" pitchFamily="18" charset="0"/>
                          <a:ea typeface="Cambria" panose="02040503050406030204" pitchFamily="18" charset="0"/>
                        </a:rPr>
                        <a:t>structure</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Students consider / discuss possible organizational structures for a phone-in (who speaks? what kind of questions? typical exchanges?). This may help learners to recognize the content more easily.</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8" name="Table 7"/>
          <p:cNvGraphicFramePr>
            <a:graphicFrameLocks noGrp="1"/>
          </p:cNvGraphicFramePr>
          <p:nvPr>
            <p:extLst/>
          </p:nvPr>
        </p:nvGraphicFramePr>
        <p:xfrm>
          <a:off x="226243" y="3299384"/>
          <a:ext cx="8572105" cy="754143"/>
        </p:xfrm>
        <a:graphic>
          <a:graphicData uri="http://schemas.openxmlformats.org/drawingml/2006/table">
            <a:tbl>
              <a:tblPr firstRow="1" bandRow="1">
                <a:tableStyleId>{5C22544A-7EE6-4342-B048-85BDC9FD1C3A}</a:tableStyleId>
              </a:tblPr>
              <a:tblGrid>
                <a:gridCol w="1701190">
                  <a:extLst>
                    <a:ext uri="{9D8B030D-6E8A-4147-A177-3AD203B41FA5}">
                      <a16:colId xmlns:a16="http://schemas.microsoft.com/office/drawing/2014/main" val="1025908488"/>
                    </a:ext>
                  </a:extLst>
                </a:gridCol>
                <a:gridCol w="6870915">
                  <a:extLst>
                    <a:ext uri="{9D8B030D-6E8A-4147-A177-3AD203B41FA5}">
                      <a16:colId xmlns:a16="http://schemas.microsoft.com/office/drawing/2014/main" val="4251857602"/>
                    </a:ext>
                  </a:extLst>
                </a:gridCol>
              </a:tblGrid>
              <a:tr h="754143">
                <a:tc>
                  <a:txBody>
                    <a:bodyPr/>
                    <a:lstStyle/>
                    <a:p>
                      <a:r>
                        <a:rPr lang="ro-RO" b="0" dirty="0" smtClean="0">
                          <a:solidFill>
                            <a:schemeClr val="tx1"/>
                          </a:solidFill>
                          <a:latin typeface="Cambria" panose="02040503050406030204" pitchFamily="18" charset="0"/>
                          <a:ea typeface="Cambria" panose="02040503050406030204" pitchFamily="18" charset="0"/>
                        </a:rPr>
                        <a:t>Gist listening for overview</a:t>
                      </a: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Learners get an overall impression of the content without worrying about small items or individual words.</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9" name="Table 8"/>
          <p:cNvGraphicFramePr>
            <a:graphicFrameLocks noGrp="1"/>
          </p:cNvGraphicFramePr>
          <p:nvPr>
            <p:extLst/>
          </p:nvPr>
        </p:nvGraphicFramePr>
        <p:xfrm>
          <a:off x="227816" y="4138367"/>
          <a:ext cx="8722932" cy="640080"/>
        </p:xfrm>
        <a:graphic>
          <a:graphicData uri="http://schemas.openxmlformats.org/drawingml/2006/table">
            <a:tbl>
              <a:tblPr firstRow="1" bandRow="1">
                <a:tableStyleId>{5C22544A-7EE6-4342-B048-85BDC9FD1C3A}</a:tableStyleId>
              </a:tblPr>
              <a:tblGrid>
                <a:gridCol w="1731123">
                  <a:extLst>
                    <a:ext uri="{9D8B030D-6E8A-4147-A177-3AD203B41FA5}">
                      <a16:colId xmlns:a16="http://schemas.microsoft.com/office/drawing/2014/main" val="1025908488"/>
                    </a:ext>
                  </a:extLst>
                </a:gridCol>
                <a:gridCol w="6991809">
                  <a:extLst>
                    <a:ext uri="{9D8B030D-6E8A-4147-A177-3AD203B41FA5}">
                      <a16:colId xmlns:a16="http://schemas.microsoft.com/office/drawing/2014/main" val="4251857602"/>
                    </a:ext>
                  </a:extLst>
                </a:gridCol>
              </a:tblGrid>
              <a:tr h="621225">
                <a:tc>
                  <a:txBody>
                    <a:bodyPr/>
                    <a:lstStyle/>
                    <a:p>
                      <a:r>
                        <a:rPr lang="ro-RO" b="0" dirty="0" smtClean="0">
                          <a:solidFill>
                            <a:schemeClr val="tx1"/>
                          </a:solidFill>
                          <a:latin typeface="Cambria" panose="02040503050406030204" pitchFamily="18" charset="0"/>
                          <a:ea typeface="Cambria" panose="02040503050406030204" pitchFamily="18" charset="0"/>
                        </a:rPr>
                        <a:t>Gist listening for </a:t>
                      </a:r>
                      <a:r>
                        <a:rPr lang="en-US" b="0" dirty="0" smtClean="0">
                          <a:solidFill>
                            <a:schemeClr val="tx1"/>
                          </a:solidFill>
                          <a:latin typeface="Cambria" panose="02040503050406030204" pitchFamily="18" charset="0"/>
                          <a:ea typeface="Cambria" panose="02040503050406030204" pitchFamily="18" charset="0"/>
                        </a:rPr>
                        <a:t>attitudes</a:t>
                      </a:r>
                      <a:endParaRPr lang="ro-RO"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Learners interpret intonation, paralinguistic features (sighs, </a:t>
                      </a:r>
                      <a:r>
                        <a:rPr lang="en-US" b="0" dirty="0" err="1" smtClean="0">
                          <a:solidFill>
                            <a:schemeClr val="tx1"/>
                          </a:solidFill>
                          <a:latin typeface="Cambria" panose="02040503050406030204" pitchFamily="18" charset="0"/>
                          <a:ea typeface="Cambria" panose="02040503050406030204" pitchFamily="18" charset="0"/>
                        </a:rPr>
                        <a:t>etc</a:t>
                      </a:r>
                      <a:r>
                        <a:rPr lang="en-US" b="0" dirty="0" smtClean="0">
                          <a:solidFill>
                            <a:schemeClr val="tx1"/>
                          </a:solidFill>
                          <a:latin typeface="Cambria" panose="02040503050406030204" pitchFamily="18" charset="0"/>
                          <a:ea typeface="Cambria" panose="02040503050406030204" pitchFamily="18" charset="0"/>
                        </a:rPr>
                        <a:t>).</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10" name="Table 9"/>
          <p:cNvGraphicFramePr>
            <a:graphicFrameLocks noGrp="1"/>
          </p:cNvGraphicFramePr>
          <p:nvPr>
            <p:extLst/>
          </p:nvPr>
        </p:nvGraphicFramePr>
        <p:xfrm>
          <a:off x="169681" y="4883087"/>
          <a:ext cx="8829769" cy="744718"/>
        </p:xfrm>
        <a:graphic>
          <a:graphicData uri="http://schemas.openxmlformats.org/drawingml/2006/table">
            <a:tbl>
              <a:tblPr firstRow="1" bandRow="1">
                <a:tableStyleId>{5C22544A-7EE6-4342-B048-85BDC9FD1C3A}</a:tableStyleId>
              </a:tblPr>
              <a:tblGrid>
                <a:gridCol w="2677214">
                  <a:extLst>
                    <a:ext uri="{9D8B030D-6E8A-4147-A177-3AD203B41FA5}">
                      <a16:colId xmlns:a16="http://schemas.microsoft.com/office/drawing/2014/main" val="1025908488"/>
                    </a:ext>
                  </a:extLst>
                </a:gridCol>
                <a:gridCol w="6152555">
                  <a:extLst>
                    <a:ext uri="{9D8B030D-6E8A-4147-A177-3AD203B41FA5}">
                      <a16:colId xmlns:a16="http://schemas.microsoft.com/office/drawing/2014/main" val="4251857602"/>
                    </a:ext>
                  </a:extLst>
                </a:gridCol>
              </a:tblGrid>
              <a:tr h="744718">
                <a:tc>
                  <a:txBody>
                    <a:bodyPr/>
                    <a:lstStyle/>
                    <a:p>
                      <a:r>
                        <a:rPr lang="en-US" b="0" dirty="0" smtClean="0">
                          <a:solidFill>
                            <a:schemeClr val="tx1"/>
                          </a:solidFill>
                          <a:latin typeface="Cambria" panose="02040503050406030204" pitchFamily="18" charset="0"/>
                          <a:ea typeface="Cambria" panose="02040503050406030204" pitchFamily="18" charset="0"/>
                        </a:rPr>
                        <a:t>More careful listening for complex meanings</a:t>
                      </a:r>
                      <a:endParaRPr lang="ro-RO"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By catching and interpreting smaller parts of the text, learners fine-tune their understanding.</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graphicFrame>
        <p:nvGraphicFramePr>
          <p:cNvPr id="11" name="Table 10"/>
          <p:cNvGraphicFramePr>
            <a:graphicFrameLocks noGrp="1"/>
          </p:cNvGraphicFramePr>
          <p:nvPr>
            <p:extLst/>
          </p:nvPr>
        </p:nvGraphicFramePr>
        <p:xfrm>
          <a:off x="160255" y="5759777"/>
          <a:ext cx="8840765" cy="952108"/>
        </p:xfrm>
        <a:graphic>
          <a:graphicData uri="http://schemas.openxmlformats.org/drawingml/2006/table">
            <a:tbl>
              <a:tblPr firstRow="1" bandRow="1">
                <a:tableStyleId>{5C22544A-7EE6-4342-B048-85BDC9FD1C3A}</a:tableStyleId>
              </a:tblPr>
              <a:tblGrid>
                <a:gridCol w="2272426">
                  <a:extLst>
                    <a:ext uri="{9D8B030D-6E8A-4147-A177-3AD203B41FA5}">
                      <a16:colId xmlns:a16="http://schemas.microsoft.com/office/drawing/2014/main" val="1025908488"/>
                    </a:ext>
                  </a:extLst>
                </a:gridCol>
                <a:gridCol w="6568339">
                  <a:extLst>
                    <a:ext uri="{9D8B030D-6E8A-4147-A177-3AD203B41FA5}">
                      <a16:colId xmlns:a16="http://schemas.microsoft.com/office/drawing/2014/main" val="4251857602"/>
                    </a:ext>
                  </a:extLst>
                </a:gridCol>
              </a:tblGrid>
              <a:tr h="952108">
                <a:tc>
                  <a:txBody>
                    <a:bodyPr/>
                    <a:lstStyle/>
                    <a:p>
                      <a:r>
                        <a:rPr lang="en-US" b="0" dirty="0" smtClean="0">
                          <a:solidFill>
                            <a:schemeClr val="tx1"/>
                          </a:solidFill>
                          <a:latin typeface="Cambria" panose="02040503050406030204" pitchFamily="18" charset="0"/>
                          <a:ea typeface="Cambria" panose="02040503050406030204" pitchFamily="18" charset="0"/>
                        </a:rPr>
                        <a:t>Listening to pick out specific small language details</a:t>
                      </a:r>
                      <a:endParaRPr lang="ro-RO" b="0" dirty="0" smtClean="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tc>
                  <a:txBody>
                    <a:bodyPr/>
                    <a:lstStyle/>
                    <a:p>
                      <a:r>
                        <a:rPr lang="en-US" b="0" dirty="0" smtClean="0">
                          <a:solidFill>
                            <a:schemeClr val="tx1"/>
                          </a:solidFill>
                          <a:latin typeface="Cambria" panose="02040503050406030204" pitchFamily="18" charset="0"/>
                          <a:ea typeface="Cambria" panose="02040503050406030204" pitchFamily="18" charset="0"/>
                        </a:rPr>
                        <a:t>This focused work (</a:t>
                      </a:r>
                      <a:r>
                        <a:rPr lang="en-US" b="0" dirty="0" err="1" smtClean="0">
                          <a:solidFill>
                            <a:schemeClr val="tx1"/>
                          </a:solidFill>
                          <a:latin typeface="Cambria" panose="02040503050406030204" pitchFamily="18" charset="0"/>
                          <a:ea typeface="Cambria" panose="02040503050406030204" pitchFamily="18" charset="0"/>
                        </a:rPr>
                        <a:t>eg</a:t>
                      </a:r>
                      <a:r>
                        <a:rPr lang="en-US" b="0" dirty="0" smtClean="0">
                          <a:solidFill>
                            <a:schemeClr val="tx1"/>
                          </a:solidFill>
                          <a:latin typeface="Cambria" panose="02040503050406030204" pitchFamily="18" charset="0"/>
                          <a:ea typeface="Cambria" panose="02040503050406030204" pitchFamily="18" charset="0"/>
                        </a:rPr>
                        <a:t> on pronunciation) may raise learner awareness (</a:t>
                      </a:r>
                      <a:r>
                        <a:rPr lang="en-US" b="0" dirty="0" err="1" smtClean="0">
                          <a:solidFill>
                            <a:schemeClr val="tx1"/>
                          </a:solidFill>
                          <a:latin typeface="Cambria" panose="02040503050406030204" pitchFamily="18" charset="0"/>
                          <a:ea typeface="Cambria" panose="02040503050406030204" pitchFamily="18" charset="0"/>
                        </a:rPr>
                        <a:t>eg</a:t>
                      </a:r>
                      <a:r>
                        <a:rPr lang="en-US" b="0" dirty="0" smtClean="0">
                          <a:solidFill>
                            <a:schemeClr val="tx1"/>
                          </a:solidFill>
                          <a:latin typeface="Cambria" panose="02040503050406030204" pitchFamily="18" charset="0"/>
                          <a:ea typeface="Cambria" panose="02040503050406030204" pitchFamily="18" charset="0"/>
                        </a:rPr>
                        <a:t> of weak forms) and thus help students to listen better in future.</a:t>
                      </a:r>
                      <a:endParaRPr lang="ro-RO" b="0" dirty="0">
                        <a:solidFill>
                          <a:schemeClr val="tx1"/>
                        </a:solidFill>
                        <a:latin typeface="Cambria" panose="02040503050406030204" pitchFamily="18" charset="0"/>
                        <a:ea typeface="Cambria" panose="02040503050406030204" pitchFamily="18" charset="0"/>
                      </a:endParaRPr>
                    </a:p>
                  </a:txBody>
                  <a:tcPr>
                    <a:solidFill>
                      <a:schemeClr val="accent1">
                        <a:lumMod val="20000"/>
                        <a:lumOff val="80000"/>
                      </a:schemeClr>
                    </a:solidFill>
                  </a:tcPr>
                </a:tc>
                <a:extLst>
                  <a:ext uri="{0D108BD9-81ED-4DB2-BD59-A6C34878D82A}">
                    <a16:rowId xmlns:a16="http://schemas.microsoft.com/office/drawing/2014/main" val="240826923"/>
                  </a:ext>
                </a:extLst>
              </a:tr>
            </a:tbl>
          </a:graphicData>
        </a:graphic>
      </p:graphicFrame>
      <p:sp>
        <p:nvSpPr>
          <p:cNvPr id="12" name="TextBox 11"/>
          <p:cNvSpPr txBox="1"/>
          <p:nvPr/>
        </p:nvSpPr>
        <p:spPr>
          <a:xfrm>
            <a:off x="575035" y="75414"/>
            <a:ext cx="7070103"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Possible route map for a listening lesson</a:t>
            </a:r>
            <a:endParaRPr lang="ro-RO"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11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89" y="292233"/>
            <a:ext cx="7921461" cy="716436"/>
          </a:xfrm>
        </p:spPr>
        <p:txBody>
          <a:bodyPr>
            <a:normAutofit/>
          </a:bodyPr>
          <a:lstStyle/>
          <a:p>
            <a:r>
              <a:rPr lang="en-US" sz="2800" b="1" dirty="0" smtClean="0">
                <a:latin typeface="Cambria" panose="02040503050406030204" pitchFamily="18" charset="0"/>
                <a:ea typeface="Cambria" panose="02040503050406030204" pitchFamily="18" charset="0"/>
              </a:rPr>
              <a:t>Listen </a:t>
            </a:r>
            <a:r>
              <a:rPr lang="en-US" sz="2800" b="1" dirty="0">
                <a:latin typeface="Cambria" panose="02040503050406030204" pitchFamily="18" charset="0"/>
                <a:ea typeface="Cambria" panose="02040503050406030204" pitchFamily="18" charset="0"/>
              </a:rPr>
              <a:t>- WHY?</a:t>
            </a:r>
            <a:endParaRPr lang="ro-RO"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8650" y="1168924"/>
            <a:ext cx="7886700" cy="5008039"/>
          </a:xfrm>
        </p:spPr>
        <p:txBody>
          <a:bodyPr>
            <a:normAutofit/>
          </a:bodyPr>
          <a:lstStyle/>
          <a:p>
            <a:pPr marL="457200" lvl="1" indent="0" algn="just">
              <a:spcBef>
                <a:spcPts val="1200"/>
              </a:spcBef>
              <a:buNone/>
            </a:pPr>
            <a:r>
              <a:rPr lang="ro-RO" sz="2200" b="1" dirty="0">
                <a:latin typeface="Cambria" panose="02040503050406030204" pitchFamily="18" charset="0"/>
                <a:ea typeface="Cambria" panose="02040503050406030204" pitchFamily="18" charset="0"/>
              </a:rPr>
              <a:t>We distinguish between 2 types </a:t>
            </a:r>
            <a:r>
              <a:rPr lang="ro-RO" sz="2200" b="1" dirty="0" smtClean="0">
                <a:latin typeface="Cambria" panose="02040503050406030204" pitchFamily="18" charset="0"/>
                <a:ea typeface="Cambria" panose="02040503050406030204" pitchFamily="18" charset="0"/>
              </a:rPr>
              <a:t>of</a:t>
            </a:r>
            <a:r>
              <a:rPr lang="en-US" sz="2200" b="1" dirty="0" smtClean="0">
                <a:latin typeface="Cambria" panose="02040503050406030204" pitchFamily="18" charset="0"/>
                <a:ea typeface="Cambria" panose="02040503050406030204" pitchFamily="18" charset="0"/>
              </a:rPr>
              <a:t> </a:t>
            </a:r>
            <a:r>
              <a:rPr lang="ro-RO" sz="2200" b="1" dirty="0" smtClean="0">
                <a:latin typeface="Cambria" panose="02040503050406030204" pitchFamily="18" charset="0"/>
                <a:ea typeface="Cambria" panose="02040503050406030204" pitchFamily="18" charset="0"/>
              </a:rPr>
              <a:t>listening </a:t>
            </a:r>
            <a:r>
              <a:rPr lang="ro-RO" sz="2200" b="1" dirty="0">
                <a:latin typeface="Cambria" panose="02040503050406030204" pitchFamily="18" charset="0"/>
                <a:ea typeface="Cambria" panose="02040503050406030204" pitchFamily="18" charset="0"/>
              </a:rPr>
              <a:t>objectives: </a:t>
            </a:r>
            <a:endParaRPr lang="en-US" sz="2200" b="1" dirty="0" smtClean="0">
              <a:latin typeface="Cambria" panose="02040503050406030204" pitchFamily="18" charset="0"/>
              <a:ea typeface="Cambria" panose="02040503050406030204" pitchFamily="18" charset="0"/>
            </a:endParaRPr>
          </a:p>
          <a:p>
            <a:pPr marL="914400" lvl="1" indent="-457200" algn="just">
              <a:spcBef>
                <a:spcPts val="600"/>
              </a:spcBef>
              <a:buFont typeface="+mj-lt"/>
              <a:buAutoNum type="arabicPeriod"/>
            </a:pPr>
            <a:r>
              <a:rPr lang="en-US" sz="2200" b="1" dirty="0" smtClean="0">
                <a:latin typeface="Cambria" panose="02040503050406030204" pitchFamily="18" charset="0"/>
                <a:ea typeface="Cambria" panose="02040503050406030204" pitchFamily="18" charset="0"/>
              </a:rPr>
              <a:t>S</a:t>
            </a:r>
            <a:r>
              <a:rPr lang="ro-RO" sz="2200" b="1" dirty="0" smtClean="0">
                <a:latin typeface="Cambria" panose="02040503050406030204" pitchFamily="18" charset="0"/>
                <a:ea typeface="Cambria" panose="02040503050406030204" pitchFamily="18" charset="0"/>
              </a:rPr>
              <a:t>urface </a:t>
            </a:r>
            <a:r>
              <a:rPr lang="ro-RO" sz="2200" b="1" dirty="0">
                <a:latin typeface="Cambria" panose="02040503050406030204" pitchFamily="18" charset="0"/>
                <a:ea typeface="Cambria" panose="02040503050406030204" pitchFamily="18" charset="0"/>
              </a:rPr>
              <a:t>level comprehension; </a:t>
            </a:r>
            <a:endParaRPr lang="en-US" sz="2200" b="1" dirty="0" smtClean="0">
              <a:latin typeface="Cambria" panose="02040503050406030204" pitchFamily="18" charset="0"/>
              <a:ea typeface="Cambria" panose="02040503050406030204" pitchFamily="18" charset="0"/>
            </a:endParaRP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recognizing </a:t>
            </a:r>
            <a:r>
              <a:rPr lang="ro-RO" sz="2200" dirty="0">
                <a:latin typeface="Cambria" panose="02040503050406030204" pitchFamily="18" charset="0"/>
                <a:ea typeface="Cambria" panose="02040503050406030204" pitchFamily="18" charset="0"/>
              </a:rPr>
              <a:t>information </a:t>
            </a:r>
            <a:r>
              <a:rPr lang="ro-RO" sz="2200" dirty="0" smtClean="0">
                <a:latin typeface="Cambria" panose="02040503050406030204" pitchFamily="18" charset="0"/>
                <a:ea typeface="Cambria" panose="02040503050406030204" pitchFamily="18" charset="0"/>
              </a:rPr>
              <a:t>(main </a:t>
            </a:r>
            <a:r>
              <a:rPr lang="ro-RO" sz="2200" dirty="0">
                <a:latin typeface="Cambria" panose="02040503050406030204" pitchFamily="18" charset="0"/>
                <a:ea typeface="Cambria" panose="02040503050406030204" pitchFamily="18" charset="0"/>
              </a:rPr>
              <a:t>ideas, details, multiple choice</a:t>
            </a:r>
            <a:r>
              <a:rPr lang="ro-RO" sz="2200" dirty="0" smtClean="0">
                <a:latin typeface="Cambria" panose="02040503050406030204" pitchFamily="18" charset="0"/>
                <a:ea typeface="Cambria" panose="02040503050406030204" pitchFamily="18" charset="0"/>
              </a:rPr>
              <a:t>)</a:t>
            </a: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recalling </a:t>
            </a:r>
            <a:r>
              <a:rPr lang="ro-RO" sz="2200" dirty="0">
                <a:latin typeface="Cambria" panose="02040503050406030204" pitchFamily="18" charset="0"/>
                <a:ea typeface="Cambria" panose="02040503050406030204" pitchFamily="18" charset="0"/>
              </a:rPr>
              <a:t>information (main ideas, details, wh-questions</a:t>
            </a:r>
            <a:r>
              <a:rPr lang="ro-RO"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marL="914400" lvl="1" indent="-457200" algn="just">
              <a:buFont typeface="+mj-lt"/>
              <a:buAutoNum type="arabicPeriod"/>
            </a:pPr>
            <a:r>
              <a:rPr lang="ro-RO" sz="2200" b="1" dirty="0" smtClean="0">
                <a:latin typeface="Cambria" panose="02040503050406030204" pitchFamily="18" charset="0"/>
                <a:ea typeface="Cambria" panose="02040503050406030204" pitchFamily="18" charset="0"/>
              </a:rPr>
              <a:t>Higher </a:t>
            </a:r>
            <a:r>
              <a:rPr lang="ro-RO" sz="2200" b="1" dirty="0">
                <a:latin typeface="Cambria" panose="02040503050406030204" pitchFamily="18" charset="0"/>
                <a:ea typeface="Cambria" panose="02040503050406030204" pitchFamily="18" charset="0"/>
              </a:rPr>
              <a:t>Order Thinking </a:t>
            </a:r>
            <a:r>
              <a:rPr lang="ro-RO" sz="2200" b="1" dirty="0" smtClean="0">
                <a:latin typeface="Cambria" panose="02040503050406030204" pitchFamily="18" charset="0"/>
                <a:ea typeface="Cambria" panose="02040503050406030204" pitchFamily="18" charset="0"/>
              </a:rPr>
              <a:t>Skills</a:t>
            </a:r>
            <a:endParaRPr lang="en-US" sz="2200" b="1" dirty="0" smtClean="0">
              <a:latin typeface="Cambria" panose="02040503050406030204" pitchFamily="18" charset="0"/>
              <a:ea typeface="Cambria" panose="02040503050406030204" pitchFamily="18" charset="0"/>
            </a:endParaRP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recognizing </a:t>
            </a:r>
            <a:r>
              <a:rPr lang="ro-RO" sz="2200" dirty="0">
                <a:latin typeface="Cambria" panose="02040503050406030204" pitchFamily="18" charset="0"/>
                <a:ea typeface="Cambria" panose="02040503050406030204" pitchFamily="18" charset="0"/>
              </a:rPr>
              <a:t>information (summarizing, paraphrasing, classifying, comparing, contrasting) </a:t>
            </a:r>
            <a:endParaRPr lang="en-US" sz="2200" dirty="0" smtClean="0">
              <a:latin typeface="Cambria" panose="02040503050406030204" pitchFamily="18" charset="0"/>
              <a:ea typeface="Cambria" panose="02040503050406030204" pitchFamily="18" charset="0"/>
            </a:endParaRP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inferring </a:t>
            </a:r>
            <a:r>
              <a:rPr lang="ro-RO" sz="2200" dirty="0">
                <a:latin typeface="Cambria" panose="02040503050406030204" pitchFamily="18" charset="0"/>
                <a:ea typeface="Cambria" panose="02040503050406030204" pitchFamily="18" charset="0"/>
              </a:rPr>
              <a:t>information (predicting, guessing) </a:t>
            </a:r>
            <a:endParaRPr lang="en-US" sz="2200" dirty="0" smtClean="0">
              <a:latin typeface="Cambria" panose="02040503050406030204" pitchFamily="18" charset="0"/>
              <a:ea typeface="Cambria" panose="02040503050406030204" pitchFamily="18" charset="0"/>
            </a:endParaRP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evaluating </a:t>
            </a:r>
            <a:r>
              <a:rPr lang="ro-RO" sz="2200" dirty="0">
                <a:latin typeface="Cambria" panose="02040503050406030204" pitchFamily="18" charset="0"/>
                <a:ea typeface="Cambria" panose="02040503050406030204" pitchFamily="18" charset="0"/>
              </a:rPr>
              <a:t>information (judgments of importance, opinions</a:t>
            </a:r>
            <a:r>
              <a:rPr lang="ro-RO"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lvl="2" algn="just">
              <a:buFont typeface="Wingdings" panose="05000000000000000000" pitchFamily="2" charset="2"/>
              <a:buChar char="ü"/>
            </a:pPr>
            <a:r>
              <a:rPr lang="ro-RO" sz="2200" dirty="0" smtClean="0">
                <a:latin typeface="Cambria" panose="02040503050406030204" pitchFamily="18" charset="0"/>
                <a:ea typeface="Cambria" panose="02040503050406030204" pitchFamily="18" charset="0"/>
              </a:rPr>
              <a:t>appreciating </a:t>
            </a:r>
            <a:r>
              <a:rPr lang="ro-RO" sz="2200" dirty="0">
                <a:latin typeface="Cambria" panose="02040503050406030204" pitchFamily="18" charset="0"/>
                <a:ea typeface="Cambria" panose="02040503050406030204" pitchFamily="18" charset="0"/>
              </a:rPr>
              <a:t>information (emotional response</a:t>
            </a:r>
            <a:r>
              <a:rPr lang="ro-RO" sz="2200" dirty="0" smtClean="0">
                <a:latin typeface="Cambria" panose="02040503050406030204" pitchFamily="18" charset="0"/>
                <a:ea typeface="Cambria" panose="02040503050406030204" pitchFamily="18" charset="0"/>
              </a:rPr>
              <a:t>)</a:t>
            </a:r>
            <a:r>
              <a:rPr lang="en-US" sz="2200" dirty="0" smtClean="0">
                <a:latin typeface="Cambria" panose="02040503050406030204" pitchFamily="18" charset="0"/>
                <a:ea typeface="Cambria" panose="02040503050406030204" pitchFamily="18" charset="0"/>
              </a:rPr>
              <a:t>.</a:t>
            </a:r>
            <a:endParaRPr lang="ro-RO"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1706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085" y="103695"/>
            <a:ext cx="7899661"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Analyze the listening sequence </a:t>
            </a:r>
            <a:r>
              <a:rPr lang="en-US" sz="1600" b="1" dirty="0" smtClean="0">
                <a:latin typeface="Cambria" panose="02040503050406030204" pitchFamily="18" charset="0"/>
                <a:ea typeface="Cambria" panose="02040503050406030204" pitchFamily="18" charset="0"/>
              </a:rPr>
              <a:t>(</a:t>
            </a:r>
            <a:r>
              <a:rPr lang="en-US" sz="1600" dirty="0">
                <a:latin typeface="Cambria" panose="02040503050406030204" pitchFamily="18" charset="0"/>
                <a:ea typeface="Cambria" panose="02040503050406030204" pitchFamily="18" charset="0"/>
              </a:rPr>
              <a:t>English: Level A 2.4: Form 8 </a:t>
            </a:r>
            <a:r>
              <a:rPr lang="en-US" sz="1600" b="1" dirty="0" smtClean="0">
                <a:latin typeface="Cambria" panose="02040503050406030204" pitchFamily="18" charset="0"/>
                <a:ea typeface="Cambria" panose="02040503050406030204" pitchFamily="18" charset="0"/>
              </a:rPr>
              <a:t>):</a:t>
            </a:r>
            <a:endParaRPr lang="ro-RO" sz="1600" b="1" dirty="0">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2"/>
          <a:stretch>
            <a:fillRect/>
          </a:stretch>
        </p:blipFill>
        <p:spPr>
          <a:xfrm>
            <a:off x="144034" y="588386"/>
            <a:ext cx="8398330" cy="1023597"/>
          </a:xfrm>
          <a:prstGeom prst="rect">
            <a:avLst/>
          </a:prstGeom>
        </p:spPr>
      </p:pic>
      <p:pic>
        <p:nvPicPr>
          <p:cNvPr id="5" name="Picture 4"/>
          <p:cNvPicPr>
            <a:picLocks noChangeAspect="1"/>
          </p:cNvPicPr>
          <p:nvPr/>
        </p:nvPicPr>
        <p:blipFill>
          <a:blip r:embed="rId3"/>
          <a:stretch>
            <a:fillRect/>
          </a:stretch>
        </p:blipFill>
        <p:spPr>
          <a:xfrm>
            <a:off x="225113" y="1800520"/>
            <a:ext cx="8221993" cy="3080216"/>
          </a:xfrm>
          <a:prstGeom prst="rect">
            <a:avLst/>
          </a:prstGeom>
        </p:spPr>
      </p:pic>
      <p:pic>
        <p:nvPicPr>
          <p:cNvPr id="6" name="Picture 5"/>
          <p:cNvPicPr>
            <a:picLocks noChangeAspect="1"/>
          </p:cNvPicPr>
          <p:nvPr/>
        </p:nvPicPr>
        <p:blipFill>
          <a:blip r:embed="rId4"/>
          <a:stretch>
            <a:fillRect/>
          </a:stretch>
        </p:blipFill>
        <p:spPr>
          <a:xfrm>
            <a:off x="225113" y="4880736"/>
            <a:ext cx="8221993" cy="1906563"/>
          </a:xfrm>
          <a:prstGeom prst="rect">
            <a:avLst/>
          </a:prstGeom>
        </p:spPr>
      </p:pic>
    </p:spTree>
    <p:extLst>
      <p:ext uri="{BB962C8B-B14F-4D97-AF65-F5344CB8AC3E}">
        <p14:creationId xmlns:p14="http://schemas.microsoft.com/office/powerpoint/2010/main" val="26454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915973"/>
            <a:ext cx="4572000" cy="6498702"/>
          </a:xfrm>
          <a:prstGeom prst="rect">
            <a:avLst/>
          </a:prstGeom>
        </p:spPr>
        <p:txBody>
          <a:bodyPr>
            <a:spAutoFit/>
          </a:bodyPr>
          <a:lstStyle/>
          <a:p>
            <a:pPr>
              <a:lnSpc>
                <a:spcPct val="115000"/>
              </a:lnSpc>
              <a:spcAft>
                <a:spcPts val="0"/>
              </a:spcAft>
            </a:pPr>
            <a:r>
              <a:rPr lang="en-US" sz="2000" b="1" dirty="0">
                <a:highlight>
                  <a:srgbClr val="00FFFF"/>
                </a:highlight>
                <a:latin typeface="Cambria" panose="02040503050406030204" pitchFamily="18" charset="0"/>
                <a:ea typeface="Calibri" panose="020F0502020204030204" pitchFamily="34" charset="0"/>
                <a:cs typeface="Times New Roman" panose="02020603050405020304" pitchFamily="18" charset="0"/>
              </a:rPr>
              <a:t>Listening Activity Design</a:t>
            </a:r>
            <a:endParaRPr lang="ro-RO"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US" b="1" dirty="0">
                <a:latin typeface="Cambria" panose="02040503050406030204" pitchFamily="18" charset="0"/>
                <a:ea typeface="Calibri" panose="020F0502020204030204" pitchFamily="34" charset="0"/>
                <a:cs typeface="Times New Roman" panose="02020603050405020304" pitchFamily="18" charset="0"/>
              </a:rPr>
              <a:t>Criteria</a:t>
            </a:r>
            <a:endParaRPr lang="ro-RO"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The task should provide listening experience that prepares students for real-life listening situations(e.g. different kinds of natural English Speech):</a:t>
            </a:r>
            <a:endParaRPr lang="ro-RO"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rabicPeriod"/>
            </a:pPr>
            <a:r>
              <a:rPr lang="en-US" dirty="0">
                <a:latin typeface="Cambria" panose="02040503050406030204" pitchFamily="18" charset="0"/>
                <a:ea typeface="Calibri" panose="020F0502020204030204" pitchFamily="34" charset="0"/>
                <a:cs typeface="Times New Roman" panose="02020603050405020304" pitchFamily="18" charset="0"/>
              </a:rPr>
              <a:t>The task should be practical to do in class (give the possibility to listen to the text more than once, ask students to respond in writing or action rather than speech).</a:t>
            </a:r>
            <a:endParaRPr lang="ro-RO" dirty="0">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Arial" panose="020B0604020202020204" pitchFamily="34" charset="0"/>
            </a:endParaRPr>
          </a:p>
          <a:p>
            <a:pPr indent="342900">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So teachers need to compromise: maintain as much as they can of the naturalness of a listening task, while making sure that it has maximum teaching/learning value and is practical to administer in the classroom. </a:t>
            </a:r>
            <a:endParaRPr lang="ro-RO" dirty="0">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50449" y="499620"/>
            <a:ext cx="7588577" cy="4870564"/>
          </a:xfrm>
          <a:prstGeom prst="rect">
            <a:avLst/>
          </a:prstGeom>
        </p:spPr>
        <p:txBody>
          <a:bodyPr wrap="square">
            <a:spAutoFit/>
          </a:bodyPr>
          <a:lstStyle/>
          <a:p>
            <a:pPr>
              <a:lnSpc>
                <a:spcPct val="115000"/>
              </a:lnSpc>
              <a:spcAft>
                <a:spcPts val="0"/>
              </a:spcAft>
            </a:pPr>
            <a:r>
              <a:rPr lang="en-US" sz="2800" b="1" dirty="0">
                <a:highlight>
                  <a:srgbClr val="00FFFF"/>
                </a:highlight>
                <a:latin typeface="Cambria" panose="02040503050406030204" pitchFamily="18" charset="0"/>
                <a:ea typeface="Calibri" panose="020F0502020204030204" pitchFamily="34" charset="0"/>
                <a:cs typeface="Times New Roman" panose="02020603050405020304" pitchFamily="18" charset="0"/>
              </a:rPr>
              <a:t>Listening Activity Design</a:t>
            </a:r>
            <a:endParaRPr lang="ro-RO" sz="2400" dirty="0">
              <a:latin typeface="Calibri" panose="020F0502020204030204" pitchFamily="34" charset="0"/>
              <a:ea typeface="Calibri" panose="020F0502020204030204" pitchFamily="34" charset="0"/>
              <a:cs typeface="Arial" panose="020B0604020202020204" pitchFamily="34" charset="0"/>
            </a:endParaRPr>
          </a:p>
          <a:p>
            <a:pPr lvl="1">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Criteria</a:t>
            </a:r>
            <a:endParaRPr lang="ro-RO" sz="2400"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15000"/>
              </a:lnSpc>
              <a:buFont typeface="+mj-lt"/>
              <a:buAutoNum type="arabicPeriod"/>
            </a:pPr>
            <a:r>
              <a:rPr lang="en-US" sz="2000" dirty="0">
                <a:latin typeface="Cambria" panose="02040503050406030204" pitchFamily="18" charset="0"/>
                <a:ea typeface="Calibri" panose="020F0502020204030204" pitchFamily="34" charset="0"/>
                <a:cs typeface="Times New Roman" panose="02020603050405020304" pitchFamily="18" charset="0"/>
              </a:rPr>
              <a:t>The task should provide listening experience that prepares students for real-life listening situations(e.g. different kinds of natural English Speech):</a:t>
            </a:r>
            <a:endParaRPr lang="ro-RO" sz="2000"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15000"/>
              </a:lnSpc>
              <a:buFont typeface="+mj-lt"/>
              <a:buAutoNum type="arabicPeriod"/>
            </a:pPr>
            <a:r>
              <a:rPr lang="en-US" sz="2000" dirty="0">
                <a:latin typeface="Cambria" panose="02040503050406030204" pitchFamily="18" charset="0"/>
                <a:ea typeface="Calibri" panose="020F0502020204030204" pitchFamily="34" charset="0"/>
                <a:cs typeface="Times New Roman" panose="02020603050405020304" pitchFamily="18" charset="0"/>
              </a:rPr>
              <a:t>The task should be practical to do in class (give the possibility to listen to the text more than once, ask students to respond in writing or action rather than speech).</a:t>
            </a:r>
            <a:endParaRPr lang="ro-RO" sz="2000" dirty="0">
              <a:latin typeface="Calibri" panose="020F050202020403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US" dirty="0">
                <a:latin typeface="Cambria" panose="02040503050406030204" pitchFamily="18" charset="0"/>
                <a:ea typeface="Calibri" panose="020F0502020204030204" pitchFamily="34" charset="0"/>
                <a:cs typeface="Times New Roman" panose="02020603050405020304" pitchFamily="18" charset="0"/>
              </a:rPr>
              <a:t> </a:t>
            </a:r>
            <a:endParaRPr lang="ro-RO" dirty="0">
              <a:latin typeface="Calibri" panose="020F0502020204030204" pitchFamily="34" charset="0"/>
              <a:ea typeface="Calibri" panose="020F0502020204030204" pitchFamily="34" charset="0"/>
              <a:cs typeface="Arial" panose="020B0604020202020204" pitchFamily="34" charset="0"/>
            </a:endParaRPr>
          </a:p>
          <a:p>
            <a:pPr indent="342900">
              <a:lnSpc>
                <a:spcPct val="115000"/>
              </a:lnSpc>
              <a:spcAft>
                <a:spcPts val="0"/>
              </a:spcAft>
            </a:pPr>
            <a:r>
              <a:rPr lang="en-US" sz="2000" dirty="0">
                <a:latin typeface="Cambria" panose="02040503050406030204" pitchFamily="18" charset="0"/>
                <a:ea typeface="Calibri" panose="020F0502020204030204" pitchFamily="34" charset="0"/>
                <a:cs typeface="Times New Roman" panose="02020603050405020304" pitchFamily="18" charset="0"/>
              </a:rPr>
              <a:t>So teachers need to compromise: maintain as much as they can of the </a:t>
            </a:r>
            <a:r>
              <a:rPr lang="en-US" sz="2000" b="1" dirty="0">
                <a:latin typeface="Cambria" panose="02040503050406030204" pitchFamily="18" charset="0"/>
                <a:ea typeface="Calibri" panose="020F0502020204030204" pitchFamily="34" charset="0"/>
                <a:cs typeface="Times New Roman" panose="02020603050405020304" pitchFamily="18" charset="0"/>
              </a:rPr>
              <a:t>naturalness of a listening task</a:t>
            </a:r>
            <a:r>
              <a:rPr lang="en-US" sz="2000" dirty="0">
                <a:latin typeface="Cambria" panose="02040503050406030204" pitchFamily="18" charset="0"/>
                <a:ea typeface="Calibri" panose="020F0502020204030204" pitchFamily="34" charset="0"/>
                <a:cs typeface="Times New Roman" panose="02020603050405020304" pitchFamily="18" charset="0"/>
              </a:rPr>
              <a:t>, while making sure that it has </a:t>
            </a:r>
            <a:r>
              <a:rPr lang="en-US" sz="2000" b="1" dirty="0">
                <a:latin typeface="Cambria" panose="02040503050406030204" pitchFamily="18" charset="0"/>
                <a:ea typeface="Calibri" panose="020F0502020204030204" pitchFamily="34" charset="0"/>
                <a:cs typeface="Times New Roman" panose="02020603050405020304" pitchFamily="18" charset="0"/>
              </a:rPr>
              <a:t>maximum teaching/learning value </a:t>
            </a:r>
            <a:r>
              <a:rPr lang="en-US" sz="2000" dirty="0">
                <a:latin typeface="Cambria" panose="02040503050406030204" pitchFamily="18" charset="0"/>
                <a:ea typeface="Calibri" panose="020F0502020204030204" pitchFamily="34" charset="0"/>
                <a:cs typeface="Times New Roman" panose="02020603050405020304" pitchFamily="18" charset="0"/>
              </a:rPr>
              <a:t>and is practical to administer in the classroom. </a:t>
            </a:r>
            <a:endParaRPr lang="ro-RO"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8424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31" y="202568"/>
            <a:ext cx="8371001" cy="6001643"/>
          </a:xfrm>
          <a:prstGeom prst="rect">
            <a:avLst/>
          </a:prstGeom>
        </p:spPr>
        <p:txBody>
          <a:bodyPr wrap="square">
            <a:spAutoFit/>
          </a:bodyPr>
          <a:lstStyle/>
          <a:p>
            <a:pPr>
              <a:lnSpc>
                <a:spcPct val="115000"/>
              </a:lnSpc>
              <a:spcBef>
                <a:spcPts val="600"/>
              </a:spcBef>
              <a:spcAft>
                <a:spcPts val="0"/>
              </a:spcAft>
            </a:pPr>
            <a:r>
              <a:rPr lang="en-US" sz="2000" b="1" dirty="0">
                <a:latin typeface="Cambria" panose="02040503050406030204" pitchFamily="18" charset="0"/>
                <a:ea typeface="Calibri" panose="020F0502020204030204" pitchFamily="34" charset="0"/>
                <a:cs typeface="Times New Roman" panose="02020603050405020304" pitchFamily="18" charset="0"/>
              </a:rPr>
              <a:t>Design features which can contribute to a successful listening task:</a:t>
            </a:r>
            <a:endParaRPr lang="ro-RO" dirty="0">
              <a:latin typeface="Calibri" panose="020F0502020204030204" pitchFamily="34" charset="0"/>
              <a:ea typeface="Calibri" panose="020F0502020204030204" pitchFamily="34" charset="0"/>
              <a:cs typeface="Arial" panose="020B0604020202020204" pitchFamily="34" charset="0"/>
            </a:endParaRPr>
          </a:p>
          <a:p>
            <a:pPr marL="285750" indent="-285750" algn="just">
              <a:buFont typeface="Wingdings" panose="05000000000000000000" pitchFamily="2" charset="2"/>
              <a:buChar char="Ø"/>
            </a:pPr>
            <a:r>
              <a:rPr lang="en-US" sz="1900" b="1" dirty="0" smtClean="0">
                <a:latin typeface="Cambria" panose="02040503050406030204" pitchFamily="18" charset="0"/>
                <a:ea typeface="Cambria" panose="02040503050406030204" pitchFamily="18" charset="0"/>
                <a:cs typeface="Times New Roman" panose="02020603050405020304" pitchFamily="18" charset="0"/>
              </a:rPr>
              <a:t>Expectations </a:t>
            </a:r>
            <a:r>
              <a:rPr lang="en-US" sz="1900" b="1" dirty="0">
                <a:latin typeface="Cambria" panose="02040503050406030204" pitchFamily="18" charset="0"/>
                <a:ea typeface="Cambria" panose="02040503050406030204" pitchFamily="18" charset="0"/>
                <a:cs typeface="Times New Roman" panose="02020603050405020304" pitchFamily="18" charset="0"/>
              </a:rPr>
              <a:t>– </a:t>
            </a:r>
            <a:r>
              <a:rPr lang="en-US" sz="1900" dirty="0">
                <a:latin typeface="Cambria" panose="02040503050406030204" pitchFamily="18" charset="0"/>
                <a:ea typeface="Cambria" panose="02040503050406030204" pitchFamily="18" charset="0"/>
                <a:cs typeface="Times New Roman" panose="02020603050405020304" pitchFamily="18" charset="0"/>
              </a:rPr>
              <a:t>students need in advance some idea about the kind of text they are going to hear (</a:t>
            </a:r>
            <a:r>
              <a:rPr lang="en-US" sz="1900" i="1" dirty="0">
                <a:latin typeface="Cambria" panose="02040503050406030204" pitchFamily="18" charset="0"/>
                <a:ea typeface="Cambria" panose="02040503050406030204" pitchFamily="18" charset="0"/>
                <a:cs typeface="Times New Roman" panose="02020603050405020304" pitchFamily="18" charset="0"/>
              </a:rPr>
              <a:t>Listen to the passage</a:t>
            </a:r>
            <a:r>
              <a:rPr lang="en-US" sz="1900" dirty="0">
                <a:latin typeface="Cambria" panose="02040503050406030204" pitchFamily="18" charset="0"/>
                <a:ea typeface="Cambria" panose="02040503050406030204" pitchFamily="18" charset="0"/>
                <a:cs typeface="Times New Roman" panose="02020603050405020304" pitchFamily="18" charset="0"/>
              </a:rPr>
              <a:t> vs. </a:t>
            </a:r>
            <a:r>
              <a:rPr lang="en-US" sz="1900" i="1" dirty="0">
                <a:latin typeface="Cambria" panose="02040503050406030204" pitchFamily="18" charset="0"/>
                <a:ea typeface="Cambria" panose="02040503050406030204" pitchFamily="18" charset="0"/>
                <a:cs typeface="Times New Roman" panose="02020603050405020304" pitchFamily="18" charset="0"/>
              </a:rPr>
              <a:t>You are going to hear a husband and wife discussing their plans for the summer</a:t>
            </a:r>
            <a:r>
              <a:rPr lang="en-US" sz="1900" dirty="0">
                <a:latin typeface="Cambria" panose="02040503050406030204" pitchFamily="18" charset="0"/>
                <a:ea typeface="Cambria" panose="02040503050406030204" pitchFamily="18" charset="0"/>
                <a:cs typeface="Times New Roman" panose="02020603050405020304" pitchFamily="18" charset="0"/>
              </a:rPr>
              <a:t>). The topic may be discussed with students in advance. This activates students’ previous knowledge and concepts of actions, scene, events, etc. </a:t>
            </a:r>
            <a:endParaRPr lang="ro-RO" sz="1900" dirty="0">
              <a:latin typeface="Cambria" panose="02040503050406030204" pitchFamily="18" charset="0"/>
              <a:ea typeface="Cambria" panose="02040503050406030204" pitchFamily="18" charset="0"/>
              <a:cs typeface="Arial" panose="020B0604020202020204" pitchFamily="34" charset="0"/>
            </a:endParaRPr>
          </a:p>
          <a:p>
            <a:pPr marL="285750" indent="-285750" algn="just">
              <a:buFont typeface="Wingdings" panose="05000000000000000000" pitchFamily="2" charset="2"/>
              <a:buChar char="Ø"/>
            </a:pPr>
            <a:r>
              <a:rPr lang="en-US" sz="1900" dirty="0">
                <a:latin typeface="Cambria" panose="02040503050406030204" pitchFamily="18" charset="0"/>
                <a:ea typeface="Cambria" panose="02040503050406030204" pitchFamily="18" charset="0"/>
                <a:cs typeface="Times New Roman" panose="02020603050405020304" pitchFamily="18" charset="0"/>
              </a:rPr>
              <a:t> </a:t>
            </a:r>
            <a:r>
              <a:rPr lang="en-US" sz="1900" b="1" dirty="0" smtClean="0">
                <a:latin typeface="Cambria" panose="02040503050406030204" pitchFamily="18" charset="0"/>
                <a:ea typeface="Cambria" panose="02040503050406030204" pitchFamily="18" charset="0"/>
                <a:cs typeface="Times New Roman" panose="02020603050405020304" pitchFamily="18" charset="0"/>
              </a:rPr>
              <a:t>Purpose</a:t>
            </a:r>
            <a:r>
              <a:rPr lang="en-US" sz="1900" dirty="0" smtClean="0">
                <a:latin typeface="Cambria" panose="02040503050406030204" pitchFamily="18" charset="0"/>
                <a:ea typeface="Cambria" panose="02040503050406030204" pitchFamily="18" charset="0"/>
                <a:cs typeface="Times New Roman" panose="02020603050405020304" pitchFamily="18" charset="0"/>
              </a:rPr>
              <a:t> </a:t>
            </a:r>
            <a:r>
              <a:rPr lang="en-US" sz="1900" dirty="0">
                <a:latin typeface="Cambria" panose="02040503050406030204" pitchFamily="18" charset="0"/>
                <a:ea typeface="Cambria" panose="02040503050406030204" pitchFamily="18" charset="0"/>
                <a:cs typeface="Times New Roman" panose="02020603050405020304" pitchFamily="18" charset="0"/>
              </a:rPr>
              <a:t>– set a task which leads to clear audible and visible or audible response. Instead of </a:t>
            </a:r>
            <a:r>
              <a:rPr lang="en-US" sz="1900" i="1" dirty="0">
                <a:latin typeface="Cambria" panose="02040503050406030204" pitchFamily="18" charset="0"/>
                <a:ea typeface="Cambria" panose="02040503050406030204" pitchFamily="18" charset="0"/>
                <a:cs typeface="Times New Roman" panose="02020603050405020304" pitchFamily="18" charset="0"/>
              </a:rPr>
              <a:t>listen and understand, then answer the questions, </a:t>
            </a:r>
            <a:r>
              <a:rPr lang="en-US" sz="1900" dirty="0">
                <a:latin typeface="Cambria" panose="02040503050406030204" pitchFamily="18" charset="0"/>
                <a:ea typeface="Cambria" panose="02040503050406030204" pitchFamily="18" charset="0"/>
                <a:cs typeface="Times New Roman" panose="02020603050405020304" pitchFamily="18" charset="0"/>
              </a:rPr>
              <a:t>it is better to give an instruction like </a:t>
            </a:r>
            <a:r>
              <a:rPr lang="en-US" sz="1900" i="1" dirty="0">
                <a:latin typeface="Cambria" panose="02040503050406030204" pitchFamily="18" charset="0"/>
                <a:ea typeface="Cambria" panose="02040503050406030204" pitchFamily="18" charset="0"/>
                <a:cs typeface="Times New Roman" panose="02020603050405020304" pitchFamily="18" charset="0"/>
              </a:rPr>
              <a:t>Listen and find out where the family are going for their summer holidays. Mark the places on the map. </a:t>
            </a:r>
            <a:r>
              <a:rPr lang="en-US" sz="1900" dirty="0">
                <a:latin typeface="Cambria" panose="02040503050406030204" pitchFamily="18" charset="0"/>
                <a:ea typeface="Cambria" panose="02040503050406030204" pitchFamily="18" charset="0"/>
                <a:cs typeface="Times New Roman" panose="02020603050405020304" pitchFamily="18" charset="0"/>
              </a:rPr>
              <a:t>This also enables them to listen selectively for significant information.</a:t>
            </a:r>
            <a:endParaRPr lang="ro-RO" sz="1900" dirty="0">
              <a:latin typeface="Cambria" panose="02040503050406030204" pitchFamily="18" charset="0"/>
              <a:ea typeface="Cambria" panose="02040503050406030204" pitchFamily="18" charset="0"/>
              <a:cs typeface="Arial" panose="020B0604020202020204" pitchFamily="34" charset="0"/>
            </a:endParaRPr>
          </a:p>
          <a:p>
            <a:pPr marL="285750" indent="-285750" algn="just">
              <a:buFont typeface="Wingdings" panose="05000000000000000000" pitchFamily="2" charset="2"/>
              <a:buChar char="Ø"/>
            </a:pPr>
            <a:r>
              <a:rPr lang="en-US" sz="1900" dirty="0">
                <a:latin typeface="Cambria" panose="02040503050406030204" pitchFamily="18" charset="0"/>
                <a:ea typeface="Cambria" panose="02040503050406030204" pitchFamily="18" charset="0"/>
                <a:cs typeface="Times New Roman" panose="02020603050405020304" pitchFamily="18" charset="0"/>
              </a:rPr>
              <a:t> </a:t>
            </a:r>
            <a:r>
              <a:rPr lang="en-US" sz="1900" b="1" dirty="0" smtClean="0">
                <a:latin typeface="Cambria" panose="02040503050406030204" pitchFamily="18" charset="0"/>
                <a:ea typeface="Cambria" panose="02040503050406030204" pitchFamily="18" charset="0"/>
                <a:cs typeface="Times New Roman" panose="02020603050405020304" pitchFamily="18" charset="0"/>
              </a:rPr>
              <a:t>Selective </a:t>
            </a:r>
            <a:r>
              <a:rPr lang="en-US" sz="1900" b="1" dirty="0">
                <a:latin typeface="Cambria" panose="02040503050406030204" pitchFamily="18" charset="0"/>
                <a:ea typeface="Cambria" panose="02040503050406030204" pitchFamily="18" charset="0"/>
                <a:cs typeface="Times New Roman" panose="02020603050405020304" pitchFamily="18" charset="0"/>
              </a:rPr>
              <a:t>listening</a:t>
            </a:r>
            <a:r>
              <a:rPr lang="en-US" sz="1900" dirty="0">
                <a:latin typeface="Cambria" panose="02040503050406030204" pitchFamily="18" charset="0"/>
                <a:ea typeface="Cambria" panose="02040503050406030204" pitchFamily="18" charset="0"/>
                <a:cs typeface="Times New Roman" panose="02020603050405020304" pitchFamily="18" charset="0"/>
              </a:rPr>
              <a:t> – encourages students to listen out for what they need to know. This implies that they need to learn how </a:t>
            </a:r>
            <a:r>
              <a:rPr lang="en-US" sz="1900" b="1" i="1" dirty="0">
                <a:latin typeface="Cambria" panose="02040503050406030204" pitchFamily="18" charset="0"/>
                <a:ea typeface="Cambria" panose="02040503050406030204" pitchFamily="18" charset="0"/>
                <a:cs typeface="Times New Roman" panose="02020603050405020304" pitchFamily="18" charset="0"/>
              </a:rPr>
              <a:t>to ignore</a:t>
            </a:r>
            <a:r>
              <a:rPr lang="en-US" sz="1900" b="1" dirty="0">
                <a:latin typeface="Cambria" panose="02040503050406030204" pitchFamily="18" charset="0"/>
                <a:ea typeface="Cambria" panose="02040503050406030204" pitchFamily="18" charset="0"/>
                <a:cs typeface="Times New Roman" panose="02020603050405020304" pitchFamily="18" charset="0"/>
              </a:rPr>
              <a:t> irrelevant bits</a:t>
            </a:r>
            <a:r>
              <a:rPr lang="en-US" sz="1900" dirty="0">
                <a:latin typeface="Cambria" panose="02040503050406030204" pitchFamily="18" charset="0"/>
                <a:ea typeface="Cambria" panose="02040503050406030204" pitchFamily="18" charset="0"/>
                <a:cs typeface="Times New Roman" panose="02020603050405020304" pitchFamily="18" charset="0"/>
              </a:rPr>
              <a:t>. Trying to understand every word is an ineffective listening strategy, doomed to failure. It may lead to students’ frustration and sense of failure in case they don’t understand anything early on the text.</a:t>
            </a:r>
            <a:endParaRPr lang="ro-RO" sz="1900" dirty="0">
              <a:latin typeface="Cambria" panose="02040503050406030204" pitchFamily="18" charset="0"/>
              <a:ea typeface="Cambria" panose="02040503050406030204" pitchFamily="18" charset="0"/>
              <a:cs typeface="Arial" panose="020B0604020202020204" pitchFamily="34" charset="0"/>
            </a:endParaRPr>
          </a:p>
          <a:p>
            <a:pPr marL="285750" indent="-285750" algn="just">
              <a:buFont typeface="Wingdings" panose="05000000000000000000" pitchFamily="2" charset="2"/>
              <a:buChar char="Ø"/>
            </a:pPr>
            <a:r>
              <a:rPr lang="en-US" sz="1900" b="1" dirty="0" smtClean="0">
                <a:latin typeface="Cambria" panose="02040503050406030204" pitchFamily="18" charset="0"/>
                <a:ea typeface="Cambria" panose="02040503050406030204" pitchFamily="18" charset="0"/>
                <a:cs typeface="Times New Roman" panose="02020603050405020304" pitchFamily="18" charset="0"/>
              </a:rPr>
              <a:t>Ongoing </a:t>
            </a:r>
            <a:r>
              <a:rPr lang="en-US" sz="1900" b="1" dirty="0">
                <a:latin typeface="Cambria" panose="02040503050406030204" pitchFamily="18" charset="0"/>
                <a:ea typeface="Cambria" panose="02040503050406030204" pitchFamily="18" charset="0"/>
                <a:cs typeface="Times New Roman" panose="02020603050405020304" pitchFamily="18" charset="0"/>
              </a:rPr>
              <a:t>listener response </a:t>
            </a:r>
            <a:r>
              <a:rPr lang="en-US" sz="1900" dirty="0">
                <a:latin typeface="Cambria" panose="02040503050406030204" pitchFamily="18" charset="0"/>
                <a:ea typeface="Cambria" panose="02040503050406030204" pitchFamily="18" charset="0"/>
                <a:cs typeface="Times New Roman" panose="02020603050405020304" pitchFamily="18" charset="0"/>
              </a:rPr>
              <a:t>– the task should usually involve </a:t>
            </a:r>
            <a:r>
              <a:rPr lang="en-US" sz="1900" b="1" dirty="0">
                <a:latin typeface="Cambria" panose="02040503050406030204" pitchFamily="18" charset="0"/>
                <a:ea typeface="Cambria" panose="02040503050406030204" pitchFamily="18" charset="0"/>
                <a:cs typeface="Times New Roman" panose="02020603050405020304" pitchFamily="18" charset="0"/>
              </a:rPr>
              <a:t>intermittent</a:t>
            </a:r>
            <a:r>
              <a:rPr lang="en-US" sz="1900" dirty="0">
                <a:latin typeface="Cambria" panose="02040503050406030204" pitchFamily="18" charset="0"/>
                <a:ea typeface="Cambria" panose="02040503050406030204" pitchFamily="18" charset="0"/>
                <a:cs typeface="Times New Roman" panose="02020603050405020304" pitchFamily="18" charset="0"/>
              </a:rPr>
              <a:t> responses during the listening. Students should be encouraged to respond to the info they are looking for as they hear it, not to wait to the end. </a:t>
            </a:r>
            <a:endParaRPr lang="ro-RO" sz="1900" dirty="0">
              <a:latin typeface="Cambria" panose="02040503050406030204" pitchFamily="18" charset="0"/>
              <a:ea typeface="Cambria" panose="02040503050406030204" pitchFamily="18" charset="0"/>
              <a:cs typeface="Arial" panose="020B0604020202020204" pitchFamily="34" charset="0"/>
            </a:endParaRPr>
          </a:p>
          <a:p>
            <a:pPr marL="285750" indent="-285750" algn="just">
              <a:buFont typeface="Wingdings" panose="05000000000000000000" pitchFamily="2" charset="2"/>
              <a:buChar char="Ø"/>
            </a:pPr>
            <a:r>
              <a:rPr lang="en-US" sz="1900" dirty="0">
                <a:latin typeface="Cambria" panose="02040503050406030204" pitchFamily="18" charset="0"/>
                <a:ea typeface="Cambria" panose="02040503050406030204" pitchFamily="18" charset="0"/>
                <a:cs typeface="Times New Roman" panose="02020603050405020304" pitchFamily="18" charset="0"/>
              </a:rPr>
              <a:t> </a:t>
            </a:r>
            <a:r>
              <a:rPr lang="en-US" sz="1900" b="1" dirty="0" smtClean="0">
                <a:latin typeface="Cambria" panose="02040503050406030204" pitchFamily="18" charset="0"/>
                <a:ea typeface="Cambria" panose="02040503050406030204" pitchFamily="18" charset="0"/>
                <a:cs typeface="Times New Roman" panose="02020603050405020304" pitchFamily="18" charset="0"/>
              </a:rPr>
              <a:t>Interest</a:t>
            </a:r>
            <a:r>
              <a:rPr lang="en-US" sz="1900" dirty="0" smtClean="0">
                <a:latin typeface="Cambria" panose="02040503050406030204" pitchFamily="18" charset="0"/>
                <a:ea typeface="Cambria" panose="02040503050406030204" pitchFamily="18" charset="0"/>
                <a:cs typeface="Times New Roman" panose="02020603050405020304" pitchFamily="18" charset="0"/>
              </a:rPr>
              <a:t> </a:t>
            </a:r>
            <a:r>
              <a:rPr lang="en-US" sz="1900" dirty="0">
                <a:latin typeface="Cambria" panose="02040503050406030204" pitchFamily="18" charset="0"/>
                <a:ea typeface="Cambria" panose="02040503050406030204" pitchFamily="18" charset="0"/>
                <a:cs typeface="Times New Roman" panose="02020603050405020304" pitchFamily="18" charset="0"/>
              </a:rPr>
              <a:t>– the task should be one that is interesting to do.</a:t>
            </a:r>
            <a:endParaRPr lang="ro-RO" sz="19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21859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45" y="233068"/>
            <a:ext cx="8484124" cy="6364819"/>
          </a:xfrm>
          <a:prstGeom prst="rect">
            <a:avLst/>
          </a:prstGeom>
        </p:spPr>
        <p:txBody>
          <a:bodyPr wrap="square">
            <a:spAutoFit/>
          </a:bodyPr>
          <a:lstStyle/>
          <a:p>
            <a:pPr>
              <a:lnSpc>
                <a:spcPct val="115000"/>
              </a:lnSpc>
              <a:spcAft>
                <a:spcPts val="0"/>
              </a:spcAft>
            </a:pPr>
            <a:r>
              <a:rPr lang="en-US" sz="2400" b="1" dirty="0">
                <a:latin typeface="Cambria" panose="02040503050406030204" pitchFamily="18" charset="0"/>
                <a:ea typeface="Cambria" panose="02040503050406030204" pitchFamily="18" charset="0"/>
                <a:cs typeface="Times New Roman" panose="02020603050405020304" pitchFamily="18" charset="0"/>
              </a:rPr>
              <a:t>No tasks:</a:t>
            </a:r>
            <a:endParaRPr lang="ro-RO" sz="2400" b="1" dirty="0">
              <a:latin typeface="Cambria" panose="02040503050406030204" pitchFamily="18" charset="0"/>
              <a:ea typeface="Cambria" panose="02040503050406030204" pitchFamily="18" charset="0"/>
              <a:cs typeface="Arial" panose="020B0604020202020204" pitchFamily="34" charset="0"/>
            </a:endParaRPr>
          </a:p>
          <a:p>
            <a:pPr marL="342900" indent="-342900">
              <a:spcAft>
                <a:spcPts val="0"/>
              </a:spcAft>
              <a:buFont typeface="Wingdings" panose="05000000000000000000" pitchFamily="2" charset="2"/>
              <a:buChar char="ü"/>
            </a:pPr>
            <a:r>
              <a:rPr lang="en-US" sz="2200" dirty="0">
                <a:latin typeface="Cambria" panose="02040503050406030204" pitchFamily="18" charset="0"/>
                <a:ea typeface="Cambria" panose="02040503050406030204" pitchFamily="18" charset="0"/>
                <a:cs typeface="Times New Roman" panose="02020603050405020304" pitchFamily="18" charset="0"/>
              </a:rPr>
              <a:t>No </a:t>
            </a:r>
            <a:r>
              <a:rPr lang="en-US" sz="2200" b="1" dirty="0">
                <a:latin typeface="Cambria" panose="02040503050406030204" pitchFamily="18" charset="0"/>
                <a:ea typeface="Cambria" panose="02040503050406030204" pitchFamily="18" charset="0"/>
                <a:cs typeface="Times New Roman" panose="02020603050405020304" pitchFamily="18" charset="0"/>
              </a:rPr>
              <a:t>pre-task</a:t>
            </a:r>
            <a:r>
              <a:rPr lang="en-US" sz="2200" dirty="0">
                <a:latin typeface="Cambria" panose="02040503050406030204" pitchFamily="18" charset="0"/>
                <a:ea typeface="Cambria" panose="02040503050406030204" pitchFamily="18" charset="0"/>
                <a:cs typeface="Times New Roman" panose="02020603050405020304" pitchFamily="18" charset="0"/>
              </a:rPr>
              <a:t> might be provided if </a:t>
            </a:r>
            <a:r>
              <a:rPr lang="en-US" sz="2200" b="1" dirty="0">
                <a:latin typeface="Cambria" panose="02040503050406030204" pitchFamily="18" charset="0"/>
                <a:ea typeface="Cambria" panose="02040503050406030204" pitchFamily="18" charset="0"/>
                <a:cs typeface="Times New Roman" panose="02020603050405020304" pitchFamily="18" charset="0"/>
              </a:rPr>
              <a:t>the text is easy</a:t>
            </a:r>
            <a:r>
              <a:rPr lang="en-US" sz="2200" dirty="0">
                <a:latin typeface="Cambria" panose="02040503050406030204" pitchFamily="18" charset="0"/>
                <a:ea typeface="Cambria" panose="02040503050406030204" pitchFamily="18" charset="0"/>
                <a:cs typeface="Times New Roman" panose="02020603050405020304" pitchFamily="18" charset="0"/>
              </a:rPr>
              <a:t> and interesting to understand, e.g. anecdotes, jokes, fairytales, listening to a good poem, etc.</a:t>
            </a:r>
            <a:endParaRPr lang="ro-RO" sz="2200" dirty="0">
              <a:latin typeface="Cambria" panose="02040503050406030204" pitchFamily="18" charset="0"/>
              <a:ea typeface="Cambria" panose="02040503050406030204" pitchFamily="18" charset="0"/>
              <a:cs typeface="Arial" panose="020B0604020202020204" pitchFamily="34" charset="0"/>
            </a:endParaRPr>
          </a:p>
          <a:p>
            <a:pPr marL="342900" indent="-342900">
              <a:spcAft>
                <a:spcPts val="0"/>
              </a:spcAft>
              <a:buFont typeface="Wingdings" panose="05000000000000000000" pitchFamily="2" charset="2"/>
              <a:buChar char="ü"/>
            </a:pP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b="1" dirty="0" smtClean="0">
                <a:latin typeface="Cambria" panose="02040503050406030204" pitchFamily="18" charset="0"/>
                <a:ea typeface="Cambria" panose="02040503050406030204" pitchFamily="18" charset="0"/>
                <a:cs typeface="Times New Roman" panose="02020603050405020304" pitchFamily="18" charset="0"/>
              </a:rPr>
              <a:t>No </a:t>
            </a:r>
            <a:r>
              <a:rPr lang="en-US" sz="2200" b="1" dirty="0">
                <a:latin typeface="Cambria" panose="02040503050406030204" pitchFamily="18" charset="0"/>
                <a:ea typeface="Cambria" panose="02040503050406030204" pitchFamily="18" charset="0"/>
                <a:cs typeface="Times New Roman" panose="02020603050405020304" pitchFamily="18" charset="0"/>
              </a:rPr>
              <a:t>preparation </a:t>
            </a:r>
            <a:r>
              <a:rPr lang="en-US" sz="2200" dirty="0">
                <a:latin typeface="Cambria" panose="02040503050406030204" pitchFamily="18" charset="0"/>
                <a:ea typeface="Cambria" panose="02040503050406030204" pitchFamily="18" charset="0"/>
                <a:cs typeface="Times New Roman" panose="02020603050405020304" pitchFamily="18" charset="0"/>
              </a:rPr>
              <a:t>– students might be challenged to understand </a:t>
            </a:r>
            <a:r>
              <a:rPr lang="en-US" sz="2200" dirty="0" err="1">
                <a:latin typeface="Cambria" panose="02040503050406030204" pitchFamily="18" charset="0"/>
                <a:ea typeface="Cambria" panose="02040503050406030204" pitchFamily="18" charset="0"/>
                <a:cs typeface="Times New Roman" panose="02020603050405020304" pitchFamily="18" charset="0"/>
              </a:rPr>
              <a:t>sth</a:t>
            </a:r>
            <a:r>
              <a:rPr lang="en-US" sz="2200" dirty="0">
                <a:latin typeface="Cambria" panose="02040503050406030204" pitchFamily="18" charset="0"/>
                <a:ea typeface="Cambria" panose="02040503050406030204" pitchFamily="18" charset="0"/>
                <a:cs typeface="Times New Roman" panose="02020603050405020304" pitchFamily="18" charset="0"/>
              </a:rPr>
              <a:t> with </a:t>
            </a:r>
            <a:r>
              <a:rPr lang="en-US" sz="2200" b="1" dirty="0">
                <a:latin typeface="Cambria" panose="02040503050406030204" pitchFamily="18" charset="0"/>
                <a:ea typeface="Cambria" panose="02040503050406030204" pitchFamily="18" charset="0"/>
                <a:cs typeface="Times New Roman" panose="02020603050405020304" pitchFamily="18" charset="0"/>
              </a:rPr>
              <a:t>no</a:t>
            </a:r>
            <a:r>
              <a:rPr lang="en-US" sz="2200" dirty="0">
                <a:latin typeface="Cambria" panose="02040503050406030204" pitchFamily="18" charset="0"/>
                <a:ea typeface="Cambria" panose="02040503050406030204" pitchFamily="18" charset="0"/>
                <a:cs typeface="Times New Roman" panose="02020603050405020304" pitchFamily="18" charset="0"/>
              </a:rPr>
              <a:t> </a:t>
            </a:r>
            <a:r>
              <a:rPr lang="en-US" sz="2200" b="1" dirty="0">
                <a:latin typeface="Cambria" panose="02040503050406030204" pitchFamily="18" charset="0"/>
                <a:ea typeface="Cambria" panose="02040503050406030204" pitchFamily="18" charset="0"/>
                <a:cs typeface="Times New Roman" panose="02020603050405020304" pitchFamily="18" charset="0"/>
              </a:rPr>
              <a:t>preparation</a:t>
            </a:r>
            <a:r>
              <a:rPr lang="en-US" sz="2200" dirty="0">
                <a:latin typeface="Cambria" panose="02040503050406030204" pitchFamily="18" charset="0"/>
                <a:ea typeface="Cambria" panose="02040503050406030204" pitchFamily="18" charset="0"/>
                <a:cs typeface="Times New Roman" panose="02020603050405020304" pitchFamily="18" charset="0"/>
              </a:rPr>
              <a:t> whatsoever. The task here is to pick up clues to understand what type of text it is, and what it is about.</a:t>
            </a:r>
            <a:endParaRPr lang="ro-RO" sz="2200" dirty="0">
              <a:latin typeface="Cambria" panose="02040503050406030204" pitchFamily="18" charset="0"/>
              <a:ea typeface="Cambria" panose="02040503050406030204" pitchFamily="18" charset="0"/>
              <a:cs typeface="Arial" panose="020B0604020202020204" pitchFamily="34" charset="0"/>
            </a:endParaRPr>
          </a:p>
          <a:p>
            <a:pPr>
              <a:spcAft>
                <a:spcPts val="0"/>
              </a:spcAft>
            </a:pPr>
            <a:r>
              <a:rPr lang="en-US" sz="3200" b="1" dirty="0" smtClean="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2200" b="1" dirty="0" smtClean="0">
                <a:latin typeface="Cambria" panose="02040503050406030204" pitchFamily="18" charset="0"/>
                <a:ea typeface="Cambria" panose="02040503050406030204" pitchFamily="18" charset="0"/>
                <a:cs typeface="Times New Roman" panose="02020603050405020304" pitchFamily="18" charset="0"/>
              </a:rPr>
              <a:t>Practical </a:t>
            </a:r>
            <a:r>
              <a:rPr lang="en-US" sz="2200" b="1" dirty="0">
                <a:latin typeface="Cambria" panose="02040503050406030204" pitchFamily="18" charset="0"/>
                <a:ea typeface="Cambria" panose="02040503050406030204" pitchFamily="18" charset="0"/>
                <a:cs typeface="Times New Roman" panose="02020603050405020304" pitchFamily="18" charset="0"/>
              </a:rPr>
              <a:t>tips:</a:t>
            </a:r>
            <a:endParaRPr lang="ro-RO" sz="2200" dirty="0">
              <a:latin typeface="Cambria" panose="02040503050406030204" pitchFamily="18" charset="0"/>
              <a:ea typeface="Cambria" panose="02040503050406030204" pitchFamily="18" charset="0"/>
              <a:cs typeface="Arial" panose="020B0604020202020204" pitchFamily="34" charset="0"/>
            </a:endParaRPr>
          </a:p>
          <a:p>
            <a:pPr marL="342900" lvl="0" indent="-342900">
              <a:spcAft>
                <a:spcPts val="0"/>
              </a:spcAft>
              <a:buFont typeface="+mj-lt"/>
              <a:buAutoNum type="arabicPeriod"/>
            </a:pPr>
            <a:r>
              <a:rPr lang="en-US" sz="2200" b="1" dirty="0">
                <a:latin typeface="Cambria" panose="02040503050406030204" pitchFamily="18" charset="0"/>
                <a:ea typeface="Cambria" panose="02040503050406030204" pitchFamily="18" charset="0"/>
                <a:cs typeface="Times New Roman" panose="02020603050405020304" pitchFamily="18" charset="0"/>
              </a:rPr>
              <a:t>Don’t overload </a:t>
            </a:r>
            <a:r>
              <a:rPr lang="en-US" sz="2200" dirty="0">
                <a:latin typeface="Cambria" panose="02040503050406030204" pitchFamily="18" charset="0"/>
                <a:ea typeface="Cambria" panose="02040503050406030204" pitchFamily="18" charset="0"/>
                <a:cs typeface="Times New Roman" panose="02020603050405020304" pitchFamily="18" charset="0"/>
              </a:rPr>
              <a:t>– don’t ask students to do too much. Even if the listening text is repeated, the initial feeling of failure should be avoided. The second listening is to provide extra listening experience, i.e. check and recheck their </a:t>
            </a:r>
            <a:r>
              <a:rPr lang="en-US" sz="2200" dirty="0" smtClean="0">
                <a:latin typeface="Cambria" panose="02040503050406030204" pitchFamily="18" charset="0"/>
                <a:ea typeface="Cambria" panose="02040503050406030204" pitchFamily="18" charset="0"/>
                <a:cs typeface="Times New Roman" panose="02020603050405020304" pitchFamily="18" charset="0"/>
              </a:rPr>
              <a:t>responses.</a:t>
            </a:r>
            <a:endParaRPr lang="ro-RO" sz="2200" dirty="0" smtClean="0">
              <a:latin typeface="Cambria" panose="02040503050406030204" pitchFamily="18" charset="0"/>
              <a:ea typeface="Cambria" panose="02040503050406030204" pitchFamily="18" charset="0"/>
              <a:cs typeface="Arial" panose="020B0604020202020204" pitchFamily="34" charset="0"/>
            </a:endParaRPr>
          </a:p>
          <a:p>
            <a:pPr marL="342900" lvl="0" indent="-342900">
              <a:spcAft>
                <a:spcPts val="0"/>
              </a:spcAft>
              <a:buFont typeface="+mj-lt"/>
              <a:buAutoNum type="arabicPeriod"/>
            </a:pPr>
            <a:r>
              <a:rPr lang="en-US" sz="2200" b="1" dirty="0" smtClean="0">
                <a:latin typeface="Cambria" panose="02040503050406030204" pitchFamily="18" charset="0"/>
                <a:ea typeface="Cambria" panose="02040503050406030204" pitchFamily="18" charset="0"/>
                <a:cs typeface="Times New Roman" panose="02020603050405020304" pitchFamily="18" charset="0"/>
              </a:rPr>
              <a:t>Don’t </a:t>
            </a:r>
            <a:r>
              <a:rPr lang="en-US" sz="2200" b="1" dirty="0">
                <a:latin typeface="Cambria" panose="02040503050406030204" pitchFamily="18" charset="0"/>
                <a:ea typeface="Cambria" panose="02040503050406030204" pitchFamily="18" charset="0"/>
                <a:cs typeface="Times New Roman" panose="02020603050405020304" pitchFamily="18" charset="0"/>
              </a:rPr>
              <a:t>pre-teach too much vocabulary</a:t>
            </a:r>
            <a:r>
              <a:rPr lang="en-US" sz="2200" dirty="0">
                <a:latin typeface="Cambria" panose="02040503050406030204" pitchFamily="18" charset="0"/>
                <a:ea typeface="Cambria" panose="02040503050406030204" pitchFamily="18" charset="0"/>
                <a:cs typeface="Times New Roman" panose="02020603050405020304" pitchFamily="18" charset="0"/>
              </a:rPr>
              <a:t>. Research shows that this is surprisingly unhelpful in getting students to understand the listening text.  A first presentation of an unknown word doesn’t ensure that students would remember it. Students simply cannot recall the new items quickly enough to understand them as they occur in fast flowing speech. </a:t>
            </a:r>
            <a:endParaRPr lang="ro-RO"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9209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58701"/>
          </a:xfrm>
        </p:spPr>
        <p:txBody>
          <a:bodyPr>
            <a:noAutofit/>
          </a:bodyPr>
          <a:lstStyle/>
          <a:p>
            <a:r>
              <a:rPr lang="en-US" sz="2800" b="1" dirty="0" smtClean="0">
                <a:latin typeface="Cambria" panose="02040503050406030204" pitchFamily="18" charset="0"/>
                <a:ea typeface="Cambria" panose="02040503050406030204" pitchFamily="18" charset="0"/>
              </a:rPr>
              <a:t>References</a:t>
            </a:r>
            <a:endParaRPr lang="en-US" sz="2800" b="1"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628650" y="1197203"/>
            <a:ext cx="7886700" cy="4979759"/>
          </a:xfrm>
        </p:spPr>
        <p:txBody>
          <a:bodyPr>
            <a:normAutofit/>
          </a:bodyPr>
          <a:lstStyle/>
          <a:p>
            <a:pPr marL="457200" indent="-457200">
              <a:buFont typeface="+mj-lt"/>
              <a:buAutoNum type="arabicPeriod"/>
            </a:pPr>
            <a:r>
              <a:rPr lang="ro-RO" sz="2400" dirty="0" smtClean="0">
                <a:latin typeface="Cambria" panose="02040503050406030204" pitchFamily="18" charset="0"/>
                <a:ea typeface="Cambria" panose="02040503050406030204" pitchFamily="18" charset="0"/>
              </a:rPr>
              <a:t>Brown</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H</a:t>
            </a:r>
            <a:r>
              <a:rPr lang="en-US" sz="2400" dirty="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D</a:t>
            </a:r>
            <a:r>
              <a:rPr lang="en-US" sz="2400" dirty="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a:t>
            </a:r>
            <a:r>
              <a:rPr lang="ro-RO" sz="2400" i="1" dirty="0">
                <a:latin typeface="Cambria" panose="02040503050406030204" pitchFamily="18" charset="0"/>
                <a:ea typeface="Cambria" panose="02040503050406030204" pitchFamily="18" charset="0"/>
              </a:rPr>
              <a:t>Teaching by Principles: An Interactive Approach to Language Pedagogy</a:t>
            </a:r>
            <a:r>
              <a:rPr lang="en-US" sz="2400" dirty="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Longman</a:t>
            </a:r>
            <a:r>
              <a:rPr lang="en-US" sz="2400" dirty="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2015. </a:t>
            </a:r>
            <a:endParaRPr lang="en-US" sz="2400" dirty="0" smtClean="0">
              <a:latin typeface="Cambria" panose="02040503050406030204" pitchFamily="18" charset="0"/>
              <a:ea typeface="Cambria" panose="02040503050406030204" pitchFamily="18" charset="0"/>
            </a:endParaRPr>
          </a:p>
          <a:p>
            <a:pPr marL="457200" indent="-457200">
              <a:buFont typeface="+mj-lt"/>
              <a:buAutoNum type="arabicPeriod"/>
            </a:pPr>
            <a:r>
              <a:rPr lang="en-US" sz="2400" dirty="0" smtClean="0">
                <a:latin typeface="Cambria" panose="02040503050406030204" pitchFamily="18" charset="0"/>
              </a:rPr>
              <a:t>Scrivener, </a:t>
            </a:r>
            <a:r>
              <a:rPr lang="en-US" sz="2400" dirty="0">
                <a:latin typeface="Cambria" panose="02040503050406030204" pitchFamily="18" charset="0"/>
              </a:rPr>
              <a:t>J. </a:t>
            </a:r>
            <a:r>
              <a:rPr lang="en-US" sz="2400" i="1" dirty="0">
                <a:latin typeface="Cambria" panose="02040503050406030204" pitchFamily="18" charset="0"/>
              </a:rPr>
              <a:t>Learning Teaching. The Essential Guide to English Language Teaching.</a:t>
            </a:r>
            <a:r>
              <a:rPr lang="en-US" sz="2400" dirty="0">
                <a:latin typeface="Cambria" panose="02040503050406030204" pitchFamily="18" charset="0"/>
              </a:rPr>
              <a:t> 3</a:t>
            </a:r>
            <a:r>
              <a:rPr lang="en-US" sz="2400" baseline="30000" dirty="0">
                <a:latin typeface="Cambria" panose="02040503050406030204" pitchFamily="18" charset="0"/>
              </a:rPr>
              <a:t>rd</a:t>
            </a:r>
            <a:r>
              <a:rPr lang="en-US" sz="2400" dirty="0">
                <a:latin typeface="Cambria" panose="02040503050406030204" pitchFamily="18" charset="0"/>
              </a:rPr>
              <a:t> edition. MACMILLAN</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Ur, </a:t>
            </a:r>
            <a:r>
              <a:rPr lang="en-US" sz="2400" dirty="0">
                <a:latin typeface="Cambria" panose="02040503050406030204" pitchFamily="18" charset="0"/>
                <a:ea typeface="Cambria" panose="02040503050406030204" pitchFamily="18" charset="0"/>
              </a:rPr>
              <a:t>P. </a:t>
            </a:r>
            <a:r>
              <a:rPr lang="en-US" sz="2400" i="1" dirty="0">
                <a:latin typeface="Cambria" panose="02040503050406030204" pitchFamily="18" charset="0"/>
                <a:ea typeface="Cambria" panose="02040503050406030204" pitchFamily="18" charset="0"/>
              </a:rPr>
              <a:t>A Course in English Language Teaching. Cambridge</a:t>
            </a:r>
            <a:r>
              <a:rPr lang="en-US" sz="2400" dirty="0">
                <a:latin typeface="Cambria" panose="02040503050406030204" pitchFamily="18" charset="0"/>
                <a:ea typeface="Cambria" panose="02040503050406030204" pitchFamily="18" charset="0"/>
              </a:rPr>
              <a:t>: Cambridge University Press, 2012.</a:t>
            </a:r>
            <a:endParaRPr lang="ro-RO" sz="2400" dirty="0">
              <a:latin typeface="Cambria" panose="02040503050406030204" pitchFamily="18" charset="0"/>
              <a:ea typeface="Cambria" panose="02040503050406030204" pitchFamily="18" charset="0"/>
            </a:endParaRPr>
          </a:p>
          <a:p>
            <a:pPr marL="457200" indent="-457200">
              <a:buFont typeface="+mj-lt"/>
              <a:buAutoNum type="arabicPeriod"/>
            </a:pPr>
            <a:r>
              <a:rPr lang="ro-RO" sz="2400" dirty="0" smtClean="0">
                <a:latin typeface="Cambria" panose="02040503050406030204" pitchFamily="18" charset="0"/>
                <a:ea typeface="Cambria" panose="02040503050406030204" pitchFamily="18" charset="0"/>
              </a:rPr>
              <a:t>Wilson</a:t>
            </a:r>
            <a:r>
              <a:rPr lang="en-US" sz="2400" smtClean="0">
                <a:latin typeface="Cambria" panose="02040503050406030204" pitchFamily="18" charset="0"/>
                <a:ea typeface="Cambria" panose="02040503050406030204" pitchFamily="18" charset="0"/>
              </a:rPr>
              <a:t>,</a:t>
            </a:r>
            <a:r>
              <a:rPr lang="ro-RO" sz="2400" smtClean="0">
                <a:latin typeface="Cambria" panose="02040503050406030204" pitchFamily="18" charset="0"/>
                <a:ea typeface="Cambria" panose="02040503050406030204" pitchFamily="18" charset="0"/>
              </a:rPr>
              <a:t> </a:t>
            </a:r>
            <a:r>
              <a:rPr lang="ro-RO" sz="2400" dirty="0" smtClean="0">
                <a:latin typeface="Cambria" panose="02040503050406030204" pitchFamily="18" charset="0"/>
                <a:ea typeface="Cambria" panose="02040503050406030204" pitchFamily="18" charset="0"/>
              </a:rPr>
              <a:t>J.J. </a:t>
            </a:r>
            <a:r>
              <a:rPr lang="ro-RO" sz="2400" i="1" dirty="0" smtClean="0">
                <a:latin typeface="Cambria" panose="02040503050406030204" pitchFamily="18" charset="0"/>
                <a:ea typeface="Cambria" panose="02040503050406030204" pitchFamily="18" charset="0"/>
              </a:rPr>
              <a:t>How to Teach Listening</a:t>
            </a:r>
            <a:r>
              <a:rPr lang="ro-RO" sz="2400" i="1" dirty="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Pearson Education Limited </a:t>
            </a:r>
            <a:r>
              <a:rPr lang="ro-RO" sz="2400" dirty="0" smtClean="0">
                <a:latin typeface="Cambria" panose="02040503050406030204" pitchFamily="18" charset="0"/>
                <a:ea typeface="Cambria" panose="02040503050406030204" pitchFamily="18" charset="0"/>
              </a:rPr>
              <a:t>2008.</a:t>
            </a:r>
            <a:endParaRPr lang="ro-RO" sz="2400" dirty="0">
              <a:latin typeface="Cambria" panose="02040503050406030204" pitchFamily="18" charset="0"/>
              <a:ea typeface="Cambria" panose="02040503050406030204" pitchFamily="18" charset="0"/>
            </a:endParaRPr>
          </a:p>
          <a:p>
            <a:pPr marL="457200" indent="-457200">
              <a:buFont typeface="+mj-lt"/>
              <a:buAutoNum type="arabicPeriod"/>
            </a:pPr>
            <a:r>
              <a:rPr lang="en-US" sz="2400" dirty="0">
                <a:latin typeface="Cambria" panose="02040503050406030204" pitchFamily="18" charset="0"/>
                <a:ea typeface="Cambria" panose="02040503050406030204" pitchFamily="18" charset="0"/>
                <a:hlinkClick r:id="rId2"/>
              </a:rPr>
              <a:t>Moldovan Textbooks Read Aloud Virtual Library – America House </a:t>
            </a:r>
            <a:r>
              <a:rPr lang="en-US" sz="2400" dirty="0" smtClean="0">
                <a:latin typeface="Cambria" panose="02040503050406030204" pitchFamily="18" charset="0"/>
                <a:ea typeface="Cambria" panose="02040503050406030204" pitchFamily="18" charset="0"/>
                <a:hlinkClick r:id="rId2"/>
              </a:rPr>
              <a:t>Chisinau</a:t>
            </a:r>
            <a:endParaRPr lang="ro-RO" sz="2400" dirty="0" smtClean="0">
              <a:latin typeface="Cambria" panose="02040503050406030204" pitchFamily="18" charset="0"/>
              <a:ea typeface="Cambria" panose="02040503050406030204" pitchFamily="18" charset="0"/>
            </a:endParaRPr>
          </a:p>
          <a:p>
            <a:pPr marL="457200" indent="-457200">
              <a:buFont typeface="+mj-lt"/>
              <a:buAutoNum type="arabicPeriod"/>
            </a:pPr>
            <a:endParaRPr lang="ro-RO" sz="2400" dirty="0">
              <a:latin typeface="Cambria" panose="02040503050406030204" pitchFamily="18" charset="0"/>
              <a:ea typeface="Cambria" panose="02040503050406030204" pitchFamily="18" charset="0"/>
            </a:endParaRPr>
          </a:p>
          <a:p>
            <a:pPr marL="0" indent="0">
              <a:buNone/>
            </a:pPr>
            <a:endParaRPr lang="ro-RO" sz="2400" dirty="0" smtClean="0">
              <a:latin typeface="Cambria" panose="02040503050406030204" pitchFamily="18" charset="0"/>
              <a:ea typeface="Cambria" panose="02040503050406030204" pitchFamily="18" charset="0"/>
            </a:endParaRPr>
          </a:p>
          <a:p>
            <a:pPr marL="0" indent="0">
              <a:buNone/>
            </a:pPr>
            <a:endParaRPr lang="ro-RO" sz="2400" dirty="0">
              <a:latin typeface="Cambria" panose="02040503050406030204" pitchFamily="18" charset="0"/>
              <a:ea typeface="Cambria" panose="02040503050406030204" pitchFamily="18" charset="0"/>
            </a:endParaRPr>
          </a:p>
          <a:p>
            <a:pPr marL="0" indent="0">
              <a:buNone/>
            </a:pPr>
            <a:endParaRPr lang="ro-RO" sz="2400" dirty="0" smtClean="0">
              <a:latin typeface="Cambria" panose="02040503050406030204" pitchFamily="18" charset="0"/>
              <a:ea typeface="Cambria" panose="02040503050406030204" pitchFamily="18" charset="0"/>
            </a:endParaRPr>
          </a:p>
          <a:p>
            <a:pPr marL="0" indent="0">
              <a:buNone/>
            </a:pPr>
            <a:endParaRPr lang="ro-RO"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941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noChangeArrowheads="1"/>
          </p:cNvPicPr>
          <p:nvPr/>
        </p:nvPicPr>
        <p:blipFill rotWithShape="1">
          <a:blip r:embed="rId2">
            <a:extLst>
              <a:ext uri="{28A0092B-C50C-407E-A947-70E740481C1C}">
                <a14:useLocalDpi xmlns:a14="http://schemas.microsoft.com/office/drawing/2010/main" val="0"/>
              </a:ext>
            </a:extLst>
          </a:blip>
          <a:srcRect b="8828"/>
          <a:stretch/>
        </p:blipFill>
        <p:spPr bwMode="auto">
          <a:xfrm>
            <a:off x="478115" y="886123"/>
            <a:ext cx="8053144" cy="535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7328" y="160256"/>
            <a:ext cx="7673418"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Types of Listening we engage in on a day-to-day basis:</a:t>
            </a:r>
            <a:endParaRPr lang="ro-RO" sz="2400" dirty="0">
              <a:latin typeface="Cambria" panose="02040503050406030204" pitchFamily="18" charset="0"/>
              <a:ea typeface="Cambria" panose="02040503050406030204" pitchFamily="18" charset="0"/>
            </a:endParaRPr>
          </a:p>
        </p:txBody>
      </p:sp>
      <p:sp>
        <p:nvSpPr>
          <p:cNvPr id="3" name="TextBox 2"/>
          <p:cNvSpPr txBox="1"/>
          <p:nvPr/>
        </p:nvSpPr>
        <p:spPr>
          <a:xfrm>
            <a:off x="3629320" y="6231118"/>
            <a:ext cx="4901939" cy="369332"/>
          </a:xfrm>
          <a:prstGeom prst="rect">
            <a:avLst/>
          </a:prstGeom>
          <a:solidFill>
            <a:schemeClr val="accent3">
              <a:lumMod val="20000"/>
              <a:lumOff val="80000"/>
            </a:schemeClr>
          </a:solidFill>
        </p:spPr>
        <p:txBody>
          <a:bodyPr wrap="square" rtlCol="0">
            <a:spAutoFit/>
          </a:bodyPr>
          <a:lstStyle/>
          <a:p>
            <a:r>
              <a:rPr lang="ro-RO" dirty="0"/>
              <a:t>i</a:t>
            </a:r>
            <a:r>
              <a:rPr lang="ro-RO" dirty="0" smtClean="0"/>
              <a:t>nferring.</a:t>
            </a:r>
            <a:endParaRPr lang="ro-RO" dirty="0"/>
          </a:p>
        </p:txBody>
      </p:sp>
    </p:spTree>
    <p:extLst>
      <p:ext uri="{BB962C8B-B14F-4D97-AF65-F5344CB8AC3E}">
        <p14:creationId xmlns:p14="http://schemas.microsoft.com/office/powerpoint/2010/main" val="147783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576"/>
            <a:ext cx="7886700" cy="652969"/>
          </a:xfrm>
        </p:spPr>
        <p:txBody>
          <a:bodyPr>
            <a:noAutofit/>
          </a:bodyPr>
          <a:lstStyle/>
          <a:p>
            <a:r>
              <a:rPr lang="en-US" sz="2400" b="1" dirty="0">
                <a:latin typeface="Cambria" panose="02040503050406030204" pitchFamily="18" charset="0"/>
                <a:ea typeface="Cambria" panose="02040503050406030204" pitchFamily="18" charset="0"/>
              </a:rPr>
              <a:t>TYPES OF CLASSROOM LISTENING PERFORMANCE</a:t>
            </a:r>
          </a:p>
        </p:txBody>
      </p:sp>
      <p:sp>
        <p:nvSpPr>
          <p:cNvPr id="3" name="Content Placeholder 2"/>
          <p:cNvSpPr>
            <a:spLocks noGrp="1"/>
          </p:cNvSpPr>
          <p:nvPr>
            <p:ph idx="1"/>
          </p:nvPr>
        </p:nvSpPr>
        <p:spPr>
          <a:xfrm>
            <a:off x="628650" y="801275"/>
            <a:ext cx="7886700" cy="5854049"/>
          </a:xfrm>
        </p:spPr>
        <p:txBody>
          <a:bodyPr>
            <a:noAutofit/>
          </a:bodyPr>
          <a:lstStyle/>
          <a:p>
            <a:pPr marL="0" indent="0">
              <a:spcBef>
                <a:spcPts val="0"/>
              </a:spcBef>
              <a:buNone/>
            </a:pPr>
            <a:r>
              <a:rPr lang="en-US" sz="2000" b="1"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that is </a:t>
            </a:r>
            <a:r>
              <a:rPr lang="en-US" sz="2000" dirty="0">
                <a:latin typeface="Cambria" panose="02040503050406030204" pitchFamily="18" charset="0"/>
                <a:ea typeface="Cambria" panose="02040503050406030204" pitchFamily="18" charset="0"/>
              </a:rPr>
              <a:t>what </a:t>
            </a: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do in a listening technique</a:t>
            </a:r>
            <a:r>
              <a:rPr lang="en-US" sz="2000" dirty="0" smtClean="0">
                <a:latin typeface="Cambria" panose="02040503050406030204" pitchFamily="18" charset="0"/>
                <a:ea typeface="Cambria" panose="02040503050406030204" pitchFamily="18" charset="0"/>
              </a:rPr>
              <a:t>.</a:t>
            </a:r>
          </a:p>
          <a:p>
            <a:pPr marL="0" indent="0">
              <a:spcBef>
                <a:spcPts val="0"/>
              </a:spcBef>
              <a:buNone/>
            </a:pPr>
            <a:r>
              <a:rPr lang="en-US" sz="2000" dirty="0" smtClean="0">
                <a:latin typeface="Cambria" panose="02040503050406030204" pitchFamily="18" charset="0"/>
                <a:ea typeface="Cambria" panose="02040503050406030204" pitchFamily="18" charset="0"/>
              </a:rPr>
              <a:t> </a:t>
            </a:r>
            <a:r>
              <a:rPr lang="en-US" sz="3200" dirty="0" smtClean="0">
                <a:solidFill>
                  <a:srgbClr val="C00000"/>
                </a:solidFill>
                <a:latin typeface="Cambria" panose="02040503050406030204" pitchFamily="18" charset="0"/>
                <a:ea typeface="Cambria" panose="02040503050406030204" pitchFamily="18" charset="0"/>
              </a:rPr>
              <a:t>!</a:t>
            </a:r>
            <a:r>
              <a:rPr lang="en-US" sz="2000" dirty="0" smtClean="0">
                <a:latin typeface="Cambria" panose="02040503050406030204" pitchFamily="18" charset="0"/>
                <a:ea typeface="Cambria" panose="02040503050406030204" pitchFamily="18" charset="0"/>
              </a:rPr>
              <a:t> Sometimes </a:t>
            </a:r>
            <a:r>
              <a:rPr lang="en-US" sz="2000" dirty="0">
                <a:latin typeface="Cambria" panose="02040503050406030204" pitchFamily="18" charset="0"/>
                <a:ea typeface="Cambria" panose="02040503050406030204" pitchFamily="18" charset="0"/>
              </a:rPr>
              <a:t>these types of performance are embedded in a broader technique or task, and sometimes they are </a:t>
            </a: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sum total of the activity of a technique</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914400" lvl="1" indent="-457200">
              <a:spcBef>
                <a:spcPts val="0"/>
              </a:spcBef>
              <a:buFont typeface="+mj-lt"/>
              <a:buAutoNum type="arabicPeriod"/>
            </a:pPr>
            <a:r>
              <a:rPr lang="en-US" sz="2000" b="1" dirty="0">
                <a:latin typeface="Cambria" panose="02040503050406030204" pitchFamily="18" charset="0"/>
                <a:ea typeface="Cambria" panose="02040503050406030204" pitchFamily="18" charset="0"/>
              </a:rPr>
              <a:t>Reactive</a:t>
            </a:r>
            <a:r>
              <a:rPr lang="en-US" sz="2000" dirty="0">
                <a:latin typeface="Cambria" panose="02040503050406030204" pitchFamily="18" charset="0"/>
                <a:ea typeface="Cambria" panose="02040503050406030204" pitchFamily="18" charset="0"/>
              </a:rPr>
              <a:t>: Listen and </a:t>
            </a:r>
            <a:r>
              <a:rPr lang="en-US" sz="2000" dirty="0" smtClean="0">
                <a:latin typeface="Cambria" panose="02040503050406030204" pitchFamily="18" charset="0"/>
                <a:ea typeface="Cambria" panose="02040503050406030204" pitchFamily="18" charset="0"/>
              </a:rPr>
              <a:t>repeat (</a:t>
            </a:r>
            <a:r>
              <a:rPr lang="en-US" sz="2000" i="1" dirty="0" smtClean="0">
                <a:latin typeface="Cambria" panose="02040503050406030204" pitchFamily="18" charset="0"/>
                <a:ea typeface="Cambria" panose="02040503050406030204" pitchFamily="18" charset="0"/>
              </a:rPr>
              <a:t>coral</a:t>
            </a:r>
            <a:r>
              <a:rPr lang="en-US" sz="2000" dirty="0" smtClean="0">
                <a:latin typeface="Cambria" panose="02040503050406030204" pitchFamily="18" charset="0"/>
                <a:ea typeface="Cambria" panose="02040503050406030204" pitchFamily="18" charset="0"/>
              </a:rPr>
              <a:t> and </a:t>
            </a:r>
            <a:r>
              <a:rPr lang="en-US" sz="2000" i="1" dirty="0" smtClean="0">
                <a:latin typeface="Cambria" panose="02040503050406030204" pitchFamily="18" charset="0"/>
                <a:ea typeface="Cambria" panose="02040503050406030204" pitchFamily="18" charset="0"/>
              </a:rPr>
              <a:t>individual drills</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Little or no meaningful processing of the message. </a:t>
            </a:r>
            <a:endParaRPr lang="en-US" sz="2000" dirty="0" smtClean="0">
              <a:latin typeface="Cambria" panose="02040503050406030204" pitchFamily="18" charset="0"/>
              <a:ea typeface="Cambria" panose="02040503050406030204" pitchFamily="18" charset="0"/>
            </a:endParaRPr>
          </a:p>
          <a:p>
            <a:pPr marL="914400" lvl="1" indent="-457200">
              <a:spcBef>
                <a:spcPts val="0"/>
              </a:spcBef>
              <a:buFont typeface="+mj-lt"/>
              <a:buAutoNum type="arabicPeriod"/>
            </a:pPr>
            <a:r>
              <a:rPr lang="en-US" sz="2000" b="1" dirty="0" smtClean="0">
                <a:latin typeface="Cambria" panose="02040503050406030204" pitchFamily="18" charset="0"/>
                <a:ea typeface="Cambria" panose="02040503050406030204" pitchFamily="18" charset="0"/>
              </a:rPr>
              <a:t>Intensive</a:t>
            </a:r>
            <a:r>
              <a:rPr lang="en-US" sz="2000" dirty="0">
                <a:latin typeface="Cambria" panose="02040503050406030204" pitchFamily="18" charset="0"/>
                <a:ea typeface="Cambria" panose="02040503050406030204" pitchFamily="18" charset="0"/>
              </a:rPr>
              <a:t>: Listen to focus on </a:t>
            </a:r>
            <a:r>
              <a:rPr lang="en-US" sz="2000" dirty="0" smtClean="0">
                <a:latin typeface="Cambria" panose="02040503050406030204" pitchFamily="18" charset="0"/>
                <a:ea typeface="Cambria" panose="02040503050406030204" pitchFamily="18" charset="0"/>
              </a:rPr>
              <a:t>components of discourse (phonemes, words, intonation, discourse markers, etc.). </a:t>
            </a:r>
          </a:p>
          <a:p>
            <a:pPr marL="914400" lvl="1" indent="-457200">
              <a:spcBef>
                <a:spcPts val="0"/>
              </a:spcBef>
              <a:buFont typeface="+mj-lt"/>
              <a:buAutoNum type="arabicPeriod"/>
            </a:pPr>
            <a:r>
              <a:rPr lang="en-US" sz="2000" b="1" dirty="0" smtClean="0">
                <a:latin typeface="Cambria" panose="02040503050406030204" pitchFamily="18" charset="0"/>
                <a:ea typeface="Cambria" panose="02040503050406030204" pitchFamily="18" charset="0"/>
              </a:rPr>
              <a:t>Responsive</a:t>
            </a:r>
            <a:r>
              <a:rPr lang="en-US" sz="2000" dirty="0">
                <a:latin typeface="Cambria" panose="02040503050406030204" pitchFamily="18" charset="0"/>
                <a:ea typeface="Cambria" panose="02040503050406030204" pitchFamily="18" charset="0"/>
              </a:rPr>
              <a:t>: Listen to teacher prompt in order to give a short reply</a:t>
            </a:r>
            <a:r>
              <a:rPr lang="en-US" sz="2000" dirty="0" smtClean="0">
                <a:latin typeface="Cambria" panose="02040503050406030204" pitchFamily="18" charset="0"/>
                <a:ea typeface="Cambria" panose="02040503050406030204" pitchFamily="18" charset="0"/>
              </a:rPr>
              <a:t>.</a:t>
            </a:r>
          </a:p>
          <a:p>
            <a:pPr marL="914400" lvl="1" indent="-457200">
              <a:spcBef>
                <a:spcPts val="0"/>
              </a:spcBef>
              <a:buFont typeface="+mj-lt"/>
              <a:buAutoNum type="arabicPeriod"/>
            </a:pPr>
            <a:r>
              <a:rPr lang="en-US" sz="2000" b="1" dirty="0" smtClean="0">
                <a:latin typeface="Cambria" panose="02040503050406030204" pitchFamily="18" charset="0"/>
                <a:ea typeface="Cambria" panose="02040503050406030204" pitchFamily="18" charset="0"/>
              </a:rPr>
              <a:t>Selective</a:t>
            </a:r>
            <a:r>
              <a:rPr lang="en-US" sz="2000" dirty="0">
                <a:latin typeface="Cambria" panose="02040503050406030204" pitchFamily="18" charset="0"/>
                <a:ea typeface="Cambria" panose="02040503050406030204" pitchFamily="18" charset="0"/>
              </a:rPr>
              <a:t>: Listen to a passage for certain information. </a:t>
            </a:r>
            <a:endParaRPr lang="en-US" sz="2000" dirty="0" smtClean="0">
              <a:latin typeface="Cambria" panose="02040503050406030204" pitchFamily="18" charset="0"/>
              <a:ea typeface="Cambria" panose="02040503050406030204" pitchFamily="18" charset="0"/>
            </a:endParaRPr>
          </a:p>
          <a:p>
            <a:pPr lvl="2">
              <a:spcBef>
                <a:spcPts val="0"/>
              </a:spcBef>
            </a:pPr>
            <a:r>
              <a:rPr lang="en-US" sz="1600" dirty="0">
                <a:latin typeface="Cambria" panose="02040503050406030204" pitchFamily="18" charset="0"/>
                <a:ea typeface="Cambria" panose="02040503050406030204" pitchFamily="18" charset="0"/>
              </a:rPr>
              <a:t>people's names</a:t>
            </a:r>
          </a:p>
          <a:p>
            <a:pPr lvl="2">
              <a:spcBef>
                <a:spcPts val="0"/>
              </a:spcBef>
            </a:pPr>
            <a:r>
              <a:rPr lang="en-US" sz="1600" dirty="0">
                <a:latin typeface="Cambria" panose="02040503050406030204" pitchFamily="18" charset="0"/>
                <a:ea typeface="Cambria" panose="02040503050406030204" pitchFamily="18" charset="0"/>
              </a:rPr>
              <a:t>dates</a:t>
            </a:r>
          </a:p>
          <a:p>
            <a:pPr lvl="2">
              <a:spcBef>
                <a:spcPts val="0"/>
              </a:spcBef>
            </a:pPr>
            <a:r>
              <a:rPr lang="en-US" sz="1600" dirty="0">
                <a:latin typeface="Cambria" panose="02040503050406030204" pitchFamily="18" charset="0"/>
                <a:ea typeface="Cambria" panose="02040503050406030204" pitchFamily="18" charset="0"/>
              </a:rPr>
              <a:t>certain facts or events</a:t>
            </a:r>
          </a:p>
          <a:p>
            <a:pPr lvl="2">
              <a:spcBef>
                <a:spcPts val="0"/>
              </a:spcBef>
            </a:pPr>
            <a:r>
              <a:rPr lang="en-US" sz="1600" dirty="0">
                <a:latin typeface="Cambria" panose="02040503050406030204" pitchFamily="18" charset="0"/>
                <a:ea typeface="Cambria" panose="02040503050406030204" pitchFamily="18" charset="0"/>
              </a:rPr>
              <a:t>location, situation, context, etc.</a:t>
            </a:r>
          </a:p>
          <a:p>
            <a:pPr marL="914400" lvl="1" indent="-457200">
              <a:spcBef>
                <a:spcPts val="0"/>
              </a:spcBef>
              <a:buFont typeface="+mj-lt"/>
              <a:buAutoNum type="arabicPeriod"/>
            </a:pPr>
            <a:r>
              <a:rPr lang="en-US" sz="2000" b="1" dirty="0" smtClean="0">
                <a:latin typeface="Cambria" panose="02040503050406030204" pitchFamily="18" charset="0"/>
                <a:ea typeface="Cambria" panose="02040503050406030204" pitchFamily="18" charset="0"/>
              </a:rPr>
              <a:t>Extensive</a:t>
            </a:r>
            <a:r>
              <a:rPr lang="en-US" sz="2000" dirty="0">
                <a:latin typeface="Cambria" panose="02040503050406030204" pitchFamily="18" charset="0"/>
                <a:ea typeface="Cambria" panose="02040503050406030204" pitchFamily="18" charset="0"/>
              </a:rPr>
              <a:t>: Listen to a passage or a lecture for the main idea and </a:t>
            </a:r>
            <a:r>
              <a:rPr lang="en-US" sz="2000" dirty="0" smtClean="0">
                <a:latin typeface="Cambria" panose="02040503050406030204" pitchFamily="18" charset="0"/>
                <a:ea typeface="Cambria" panose="02040503050406030204" pitchFamily="18" charset="0"/>
              </a:rPr>
              <a:t>general </a:t>
            </a:r>
            <a:r>
              <a:rPr lang="en-US" sz="2000" dirty="0">
                <a:latin typeface="Cambria" panose="02040503050406030204" pitchFamily="18" charset="0"/>
                <a:ea typeface="Cambria" panose="02040503050406030204" pitchFamily="18" charset="0"/>
              </a:rPr>
              <a:t>information. </a:t>
            </a:r>
            <a:r>
              <a:rPr lang="en-US" sz="2000" dirty="0" smtClean="0">
                <a:latin typeface="Cambria" panose="02040503050406030204" pitchFamily="18" charset="0"/>
                <a:ea typeface="Cambria" panose="02040503050406030204" pitchFamily="18" charset="0"/>
              </a:rPr>
              <a:t>Might invoke note-taking, discussion. </a:t>
            </a:r>
          </a:p>
          <a:p>
            <a:pPr marL="914400" lvl="1" indent="-457200">
              <a:spcBef>
                <a:spcPts val="0"/>
              </a:spcBef>
              <a:buFont typeface="+mj-lt"/>
              <a:buAutoNum type="arabicPeriod"/>
            </a:pPr>
            <a:r>
              <a:rPr lang="en-US" sz="2000" b="1" dirty="0" smtClean="0">
                <a:latin typeface="Cambria" panose="02040503050406030204" pitchFamily="18" charset="0"/>
                <a:ea typeface="Cambria" panose="02040503050406030204" pitchFamily="18" charset="0"/>
              </a:rPr>
              <a:t>Interactive</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this type of performance can </a:t>
            </a:r>
            <a:r>
              <a:rPr lang="en-US" sz="2000" dirty="0">
                <a:latin typeface="Cambria" panose="02040503050406030204" pitchFamily="18" charset="0"/>
                <a:ea typeface="Cambria" panose="02040503050406030204" pitchFamily="18" charset="0"/>
              </a:rPr>
              <a:t>include all five of the above types as </a:t>
            </a:r>
            <a:r>
              <a:rPr lang="en-US" sz="2000" dirty="0" smtClean="0">
                <a:latin typeface="Cambria" panose="02040503050406030204" pitchFamily="18" charset="0"/>
                <a:ea typeface="Cambria" panose="02040503050406030204" pitchFamily="18" charset="0"/>
              </a:rPr>
              <a:t>learners listen </a:t>
            </a:r>
            <a:r>
              <a:rPr lang="en-US" sz="2000" dirty="0">
                <a:latin typeface="Cambria" panose="02040503050406030204" pitchFamily="18" charset="0"/>
                <a:ea typeface="Cambria" panose="02040503050406030204" pitchFamily="18" charset="0"/>
              </a:rPr>
              <a:t>to </a:t>
            </a:r>
            <a:r>
              <a:rPr lang="en-US" sz="2000" b="1" dirty="0">
                <a:latin typeface="Cambria" panose="02040503050406030204" pitchFamily="18" charset="0"/>
                <a:ea typeface="Cambria" panose="02040503050406030204" pitchFamily="18" charset="0"/>
              </a:rPr>
              <a:t>participate in discussion</a:t>
            </a:r>
            <a:r>
              <a:rPr lang="en-US" sz="2000" dirty="0">
                <a:latin typeface="Cambria" panose="02040503050406030204" pitchFamily="18" charset="0"/>
                <a:ea typeface="Cambria" panose="02040503050406030204" pitchFamily="18" charset="0"/>
              </a:rPr>
              <a:t>, debate</a:t>
            </a:r>
            <a:r>
              <a:rPr lang="en-US" sz="2000" dirty="0" smtClean="0">
                <a:latin typeface="Cambria" panose="02040503050406030204" pitchFamily="18" charset="0"/>
                <a:ea typeface="Cambria" panose="02040503050406030204" pitchFamily="18" charset="0"/>
              </a:rPr>
              <a:t>, role-play, etc. It is integrated with speaking.</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09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148"/>
            <a:ext cx="7886700" cy="624691"/>
          </a:xfrm>
        </p:spPr>
        <p:txBody>
          <a:bodyPr>
            <a:normAutofit/>
          </a:bodyPr>
          <a:lstStyle/>
          <a:p>
            <a:r>
              <a:rPr lang="ro-RO" sz="3200" b="1" dirty="0">
                <a:latin typeface="Cambria" panose="02040503050406030204" pitchFamily="18" charset="0"/>
                <a:ea typeface="Cambria" panose="02040503050406030204" pitchFamily="18" charset="0"/>
              </a:rPr>
              <a:t>What makes </a:t>
            </a:r>
            <a:r>
              <a:rPr lang="en-US" sz="3200" b="1" dirty="0" smtClean="0">
                <a:latin typeface="Cambria" panose="02040503050406030204" pitchFamily="18" charset="0"/>
                <a:ea typeface="Cambria" panose="02040503050406030204" pitchFamily="18" charset="0"/>
              </a:rPr>
              <a:t>l</a:t>
            </a:r>
            <a:r>
              <a:rPr lang="ro-RO" sz="3200" b="1" dirty="0" smtClean="0">
                <a:latin typeface="Cambria" panose="02040503050406030204" pitchFamily="18" charset="0"/>
                <a:ea typeface="Cambria" panose="02040503050406030204" pitchFamily="18" charset="0"/>
              </a:rPr>
              <a:t>istening </a:t>
            </a:r>
            <a:r>
              <a:rPr lang="ro-RO" sz="3200" b="1" dirty="0">
                <a:latin typeface="Cambria" panose="02040503050406030204" pitchFamily="18" charset="0"/>
                <a:ea typeface="Cambria" panose="02040503050406030204" pitchFamily="18" charset="0"/>
              </a:rPr>
              <a:t>difficult?</a:t>
            </a:r>
          </a:p>
        </p:txBody>
      </p:sp>
      <p:sp>
        <p:nvSpPr>
          <p:cNvPr id="3" name="Content Placeholder 2"/>
          <p:cNvSpPr>
            <a:spLocks noGrp="1"/>
          </p:cNvSpPr>
          <p:nvPr>
            <p:ph idx="1"/>
          </p:nvPr>
        </p:nvSpPr>
        <p:spPr>
          <a:xfrm>
            <a:off x="452487" y="716435"/>
            <a:ext cx="8062863" cy="5957742"/>
          </a:xfrm>
        </p:spPr>
        <p:txBody>
          <a:bodyPr>
            <a:noAutofit/>
          </a:bodyPr>
          <a:lstStyle/>
          <a:p>
            <a:pPr marL="0" indent="0">
              <a:spcBef>
                <a:spcPts val="0"/>
              </a:spcBef>
              <a:buNone/>
            </a:pPr>
            <a:r>
              <a:rPr lang="en-US" sz="2000" b="1" dirty="0" smtClean="0">
                <a:latin typeface="Cambria" panose="02040503050406030204" pitchFamily="18" charset="0"/>
                <a:ea typeface="Cambria" panose="02040503050406030204" pitchFamily="18" charset="0"/>
              </a:rPr>
              <a:t>Clustering</a:t>
            </a:r>
          </a:p>
          <a:p>
            <a:pPr lvl="1">
              <a:spcBef>
                <a:spcPts val="0"/>
              </a:spcBef>
              <a:buFont typeface="Wingdings" panose="05000000000000000000" pitchFamily="2" charset="2"/>
              <a:buChar char="ü"/>
            </a:pPr>
            <a:r>
              <a:rPr lang="en-US" sz="1900" dirty="0" smtClean="0">
                <a:latin typeface="Cambria" panose="02040503050406030204" pitchFamily="18" charset="0"/>
                <a:ea typeface="Cambria" panose="02040503050406030204" pitchFamily="18" charset="0"/>
              </a:rPr>
              <a:t> In </a:t>
            </a:r>
            <a:r>
              <a:rPr lang="en-US" sz="1900" dirty="0">
                <a:latin typeface="Cambria" panose="02040503050406030204" pitchFamily="18" charset="0"/>
                <a:ea typeface="Cambria" panose="02040503050406030204" pitchFamily="18" charset="0"/>
              </a:rPr>
              <a:t>spoken language we break down speech into </a:t>
            </a:r>
            <a:r>
              <a:rPr lang="en-US" sz="1900" b="1" dirty="0">
                <a:latin typeface="Cambria" panose="02040503050406030204" pitchFamily="18" charset="0"/>
                <a:ea typeface="Cambria" panose="02040503050406030204" pitchFamily="18" charset="0"/>
              </a:rPr>
              <a:t>smaller groups of words</a:t>
            </a:r>
            <a:r>
              <a:rPr lang="en-US" sz="1900" dirty="0">
                <a:latin typeface="Cambria" panose="02040503050406030204" pitchFamily="18" charset="0"/>
                <a:ea typeface="Cambria" panose="02040503050406030204" pitchFamily="18" charset="0"/>
              </a:rPr>
              <a:t>. In teaching listening you need to help students pick out manageable clusters </a:t>
            </a:r>
            <a:r>
              <a:rPr lang="en-US" sz="1900" dirty="0" smtClean="0">
                <a:latin typeface="Cambria" panose="02040503050406030204" pitchFamily="18" charset="0"/>
                <a:ea typeface="Cambria" panose="02040503050406030204" pitchFamily="18" charset="0"/>
              </a:rPr>
              <a:t>of words</a:t>
            </a:r>
            <a:r>
              <a:rPr lang="en-US" sz="1900" dirty="0">
                <a:latin typeface="Cambria" panose="02040503050406030204" pitchFamily="18" charset="0"/>
                <a:ea typeface="Cambria" panose="02040503050406030204" pitchFamily="18" charset="0"/>
              </a:rPr>
              <a:t>. Do not ask them recall long </a:t>
            </a:r>
            <a:r>
              <a:rPr lang="en-US" sz="1900" dirty="0" smtClean="0">
                <a:latin typeface="Cambria" panose="02040503050406030204" pitchFamily="18" charset="0"/>
                <a:ea typeface="Cambria" panose="02040503050406030204" pitchFamily="18" charset="0"/>
              </a:rPr>
              <a:t>sentences.</a:t>
            </a:r>
            <a:endParaRPr lang="en-US" sz="1900" dirty="0">
              <a:latin typeface="Cambria" panose="02040503050406030204" pitchFamily="18" charset="0"/>
              <a:ea typeface="Cambria" panose="02040503050406030204" pitchFamily="18" charset="0"/>
            </a:endParaRPr>
          </a:p>
          <a:p>
            <a:pPr marL="0" indent="0">
              <a:spcBef>
                <a:spcPts val="0"/>
              </a:spcBef>
              <a:buNone/>
            </a:pPr>
            <a:r>
              <a:rPr lang="en-US" sz="2000" b="1" dirty="0" smtClean="0">
                <a:latin typeface="Cambria" panose="02040503050406030204" pitchFamily="18" charset="0"/>
                <a:ea typeface="Cambria" panose="02040503050406030204" pitchFamily="18" charset="0"/>
              </a:rPr>
              <a:t>Redundancy</a:t>
            </a:r>
          </a:p>
          <a:p>
            <a:pPr lvl="1">
              <a:spcBef>
                <a:spcPts val="0"/>
              </a:spcBef>
              <a:buFont typeface="Wingdings" panose="05000000000000000000" pitchFamily="2" charset="2"/>
              <a:buChar char="ü"/>
            </a:pPr>
            <a:r>
              <a:rPr lang="en-US" sz="1900" i="1" dirty="0">
                <a:latin typeface="Cambria" panose="02040503050406030204" pitchFamily="18" charset="0"/>
                <a:ea typeface="Cambria" panose="02040503050406030204" pitchFamily="18" charset="0"/>
              </a:rPr>
              <a:t>I mean, you know</a:t>
            </a:r>
            <a:r>
              <a:rPr lang="en-US" sz="1900" dirty="0">
                <a:latin typeface="Cambria" panose="02040503050406030204" pitchFamily="18" charset="0"/>
                <a:ea typeface="Cambria" panose="02040503050406030204" pitchFamily="18" charset="0"/>
              </a:rPr>
              <a:t>,...words which contribute nothing to the message, but make learners confused</a:t>
            </a:r>
            <a:r>
              <a:rPr lang="en-US" sz="1900" dirty="0" smtClean="0">
                <a:latin typeface="Cambria" panose="02040503050406030204" pitchFamily="18" charset="0"/>
                <a:ea typeface="Cambria" panose="02040503050406030204" pitchFamily="18" charset="0"/>
              </a:rPr>
              <a:t>. </a:t>
            </a:r>
            <a:r>
              <a:rPr lang="en-US" sz="1900" dirty="0">
                <a:latin typeface="Cambria" panose="02040503050406030204" pitchFamily="18" charset="0"/>
                <a:ea typeface="Cambria" panose="02040503050406030204" pitchFamily="18" charset="0"/>
              </a:rPr>
              <a:t>One should learn to take advantage of redundancies as well as other markers that provide more processing time. </a:t>
            </a:r>
          </a:p>
          <a:p>
            <a:pPr marL="0" indent="0">
              <a:spcBef>
                <a:spcPts val="0"/>
              </a:spcBef>
              <a:buNone/>
            </a:pPr>
            <a:r>
              <a:rPr lang="en-US" sz="2000" b="1" dirty="0" smtClean="0">
                <a:latin typeface="Cambria" panose="02040503050406030204" pitchFamily="18" charset="0"/>
                <a:ea typeface="Cambria" panose="02040503050406030204" pitchFamily="18" charset="0"/>
              </a:rPr>
              <a:t>Reduced </a:t>
            </a:r>
            <a:r>
              <a:rPr lang="en-US" sz="2000" b="1" dirty="0">
                <a:latin typeface="Cambria" panose="02040503050406030204" pitchFamily="18" charset="0"/>
                <a:ea typeface="Cambria" panose="02040503050406030204" pitchFamily="18" charset="0"/>
              </a:rPr>
              <a:t>forms</a:t>
            </a:r>
            <a:r>
              <a:rPr lang="en-US" sz="2000" dirty="0">
                <a:latin typeface="Cambria" panose="02040503050406030204" pitchFamily="18" charset="0"/>
                <a:ea typeface="Cambria" panose="02040503050406030204" pitchFamily="18" charset="0"/>
              </a:rPr>
              <a:t>. (‘</a:t>
            </a:r>
            <a:r>
              <a:rPr lang="en-US" sz="2000" i="1" dirty="0" err="1">
                <a:latin typeface="Cambria" panose="02040503050406030204" pitchFamily="18" charset="0"/>
                <a:ea typeface="Cambria" panose="02040503050406030204" pitchFamily="18" charset="0"/>
              </a:rPr>
              <a:t>Djiitye</a:t>
            </a:r>
            <a:r>
              <a:rPr lang="en-US" sz="2000" dirty="0" err="1">
                <a:latin typeface="Cambria" panose="02040503050406030204" pitchFamily="18" charset="0"/>
                <a:ea typeface="Cambria" panose="02040503050406030204" pitchFamily="18" charset="0"/>
              </a:rPr>
              <a:t>t</a:t>
            </a:r>
            <a:r>
              <a:rPr lang="en-US" sz="2000" dirty="0">
                <a:latin typeface="Cambria" panose="02040503050406030204" pitchFamily="18" charset="0"/>
                <a:ea typeface="Cambria" panose="02040503050406030204" pitchFamily="18" charset="0"/>
              </a:rPr>
              <a:t>?’ For ‘</a:t>
            </a:r>
            <a:r>
              <a:rPr lang="en-US" sz="2000" i="1" dirty="0">
                <a:latin typeface="Cambria" panose="02040503050406030204" pitchFamily="18" charset="0"/>
                <a:ea typeface="Cambria" panose="02040503050406030204" pitchFamily="18" charset="0"/>
              </a:rPr>
              <a:t>Did you eat ye</a:t>
            </a:r>
            <a:r>
              <a:rPr lang="en-US" sz="2000" dirty="0">
                <a:latin typeface="Cambria" panose="02040503050406030204" pitchFamily="18" charset="0"/>
                <a:ea typeface="Cambria" panose="02040503050406030204" pitchFamily="18" charset="0"/>
              </a:rPr>
              <a:t>t?’) </a:t>
            </a:r>
            <a:endParaRPr lang="en-US" sz="2000" dirty="0" smtClean="0">
              <a:latin typeface="Cambria" panose="02040503050406030204" pitchFamily="18" charset="0"/>
              <a:ea typeface="Cambria" panose="02040503050406030204" pitchFamily="18" charset="0"/>
            </a:endParaRPr>
          </a:p>
          <a:p>
            <a:pPr marL="0" indent="0">
              <a:spcBef>
                <a:spcPts val="0"/>
              </a:spcBef>
              <a:buNone/>
            </a:pPr>
            <a:r>
              <a:rPr lang="en-US" sz="2000" b="1" dirty="0">
                <a:latin typeface="Cambria" panose="02040503050406030204" pitchFamily="18" charset="0"/>
                <a:ea typeface="Cambria" panose="02040503050406030204" pitchFamily="18" charset="0"/>
              </a:rPr>
              <a:t>Elision</a:t>
            </a:r>
            <a:r>
              <a:rPr lang="en-US" sz="2000" dirty="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1900" dirty="0">
                <a:latin typeface="Cambria" panose="02040503050406030204" pitchFamily="18" charset="0"/>
                <a:ea typeface="Cambria" panose="02040503050406030204" pitchFamily="18" charset="0"/>
              </a:rPr>
              <a:t>The process when </a:t>
            </a:r>
            <a:r>
              <a:rPr lang="en-US" sz="1900" b="1" dirty="0">
                <a:latin typeface="Cambria" panose="02040503050406030204" pitchFamily="18" charset="0"/>
                <a:ea typeface="Cambria" panose="02040503050406030204" pitchFamily="18" charset="0"/>
              </a:rPr>
              <a:t>sounds are </a:t>
            </a:r>
            <a:r>
              <a:rPr lang="en-US" sz="1900" b="1" i="1" dirty="0">
                <a:latin typeface="Cambria" panose="02040503050406030204" pitchFamily="18" charset="0"/>
                <a:ea typeface="Cambria" panose="02040503050406030204" pitchFamily="18" charset="0"/>
              </a:rPr>
              <a:t>omitted</a:t>
            </a:r>
            <a:r>
              <a:rPr lang="en-US" sz="1900" dirty="0">
                <a:latin typeface="Cambria" panose="02040503050406030204" pitchFamily="18" charset="0"/>
                <a:ea typeface="Cambria" panose="02040503050406030204" pitchFamily="18" charset="0"/>
              </a:rPr>
              <a:t>, usually from the </a:t>
            </a:r>
            <a:r>
              <a:rPr lang="en-US" sz="1900" b="1" dirty="0">
                <a:latin typeface="Cambria" panose="02040503050406030204" pitchFamily="18" charset="0"/>
                <a:ea typeface="Cambria" panose="02040503050406030204" pitchFamily="18" charset="0"/>
              </a:rPr>
              <a:t>beginning or end of a word</a:t>
            </a:r>
            <a:r>
              <a:rPr lang="en-US" sz="1900" dirty="0">
                <a:latin typeface="Cambria" panose="02040503050406030204" pitchFamily="18" charset="0"/>
                <a:ea typeface="Cambria" panose="02040503050406030204" pitchFamily="18" charset="0"/>
              </a:rPr>
              <a:t>, in order to make pronunciation of the utterance easier for the speaker. </a:t>
            </a:r>
            <a:r>
              <a:rPr lang="en-US" sz="1900" i="1" dirty="0">
                <a:latin typeface="Cambria" panose="02040503050406030204" pitchFamily="18" charset="0"/>
                <a:ea typeface="Cambria" panose="02040503050406030204" pitchFamily="18" charset="0"/>
              </a:rPr>
              <a:t>She sat next to the wall</a:t>
            </a:r>
            <a:r>
              <a:rPr lang="en-US" sz="1900" dirty="0">
                <a:latin typeface="Cambria" panose="02040503050406030204" pitchFamily="18" charset="0"/>
                <a:ea typeface="Cambria" panose="02040503050406030204" pitchFamily="18" charset="0"/>
              </a:rPr>
              <a:t>. The </a:t>
            </a:r>
            <a:r>
              <a:rPr lang="en-US" sz="1900" i="1" dirty="0">
                <a:latin typeface="Cambria" panose="02040503050406030204" pitchFamily="18" charset="0"/>
                <a:ea typeface="Cambria" panose="02040503050406030204" pitchFamily="18" charset="0"/>
              </a:rPr>
              <a:t>t </a:t>
            </a:r>
            <a:r>
              <a:rPr lang="en-US" sz="1900" dirty="0">
                <a:latin typeface="Cambria" panose="02040503050406030204" pitchFamily="18" charset="0"/>
                <a:ea typeface="Cambria" panose="02040503050406030204" pitchFamily="18" charset="0"/>
              </a:rPr>
              <a:t>of </a:t>
            </a:r>
            <a:r>
              <a:rPr lang="en-US" sz="1900" i="1" dirty="0">
                <a:latin typeface="Cambria" panose="02040503050406030204" pitchFamily="18" charset="0"/>
                <a:ea typeface="Cambria" panose="02040503050406030204" pitchFamily="18" charset="0"/>
              </a:rPr>
              <a:t>next</a:t>
            </a:r>
            <a:r>
              <a:rPr lang="en-US" sz="1900" dirty="0">
                <a:latin typeface="Cambria" panose="02040503050406030204" pitchFamily="18" charset="0"/>
                <a:ea typeface="Cambria" panose="02040503050406030204" pitchFamily="18" charset="0"/>
              </a:rPr>
              <a:t> is elided into the </a:t>
            </a:r>
            <a:r>
              <a:rPr lang="en-US" sz="1900" i="1" dirty="0">
                <a:latin typeface="Cambria" panose="02040503050406030204" pitchFamily="18" charset="0"/>
                <a:ea typeface="Cambria" panose="02040503050406030204" pitchFamily="18" charset="0"/>
              </a:rPr>
              <a:t>t</a:t>
            </a:r>
            <a:r>
              <a:rPr lang="en-US" sz="1900" dirty="0">
                <a:latin typeface="Cambria" panose="02040503050406030204" pitchFamily="18" charset="0"/>
                <a:ea typeface="Cambria" panose="02040503050406030204" pitchFamily="18" charset="0"/>
              </a:rPr>
              <a:t> of </a:t>
            </a:r>
            <a:r>
              <a:rPr lang="en-US" sz="1900" i="1" dirty="0">
                <a:latin typeface="Cambria" panose="02040503050406030204" pitchFamily="18" charset="0"/>
                <a:ea typeface="Cambria" panose="02040503050406030204" pitchFamily="18" charset="0"/>
              </a:rPr>
              <a:t>to </a:t>
            </a:r>
            <a:r>
              <a:rPr lang="en-US" sz="1900" dirty="0">
                <a:latin typeface="Cambria" panose="02040503050406030204" pitchFamily="18" charset="0"/>
                <a:ea typeface="Cambria" panose="02040503050406030204" pitchFamily="18" charset="0"/>
              </a:rPr>
              <a:t>so that it becomes /</a:t>
            </a:r>
            <a:r>
              <a:rPr lang="en-US" sz="1900" dirty="0" err="1">
                <a:latin typeface="Cambria" panose="02040503050406030204" pitchFamily="18" charset="0"/>
                <a:ea typeface="Cambria" panose="02040503050406030204" pitchFamily="18" charset="0"/>
              </a:rPr>
              <a:t>nekstə</a:t>
            </a:r>
            <a:r>
              <a:rPr lang="en-US" sz="1900" dirty="0">
                <a:latin typeface="Cambria" panose="02040503050406030204" pitchFamily="18" charset="0"/>
                <a:ea typeface="Cambria" panose="02040503050406030204" pitchFamily="18" charset="0"/>
              </a:rPr>
              <a:t> /, but we know that </a:t>
            </a:r>
            <a:r>
              <a:rPr lang="en-US" sz="1900" i="1" dirty="0">
                <a:latin typeface="Cambria" panose="02040503050406030204" pitchFamily="18" charset="0"/>
                <a:ea typeface="Cambria" panose="02040503050406030204" pitchFamily="18" charset="0"/>
              </a:rPr>
              <a:t>she did not sit necks to the wall</a:t>
            </a:r>
            <a:r>
              <a:rPr lang="en-US" sz="1900" dirty="0">
                <a:latin typeface="Cambria" panose="02040503050406030204" pitchFamily="18" charset="0"/>
                <a:ea typeface="Cambria" panose="02040503050406030204" pitchFamily="18" charset="0"/>
              </a:rPr>
              <a:t>.</a:t>
            </a:r>
            <a:endParaRPr lang="ro-RO" sz="1900" dirty="0">
              <a:latin typeface="Cambria" panose="02040503050406030204" pitchFamily="18" charset="0"/>
              <a:ea typeface="Cambria" panose="02040503050406030204" pitchFamily="18" charset="0"/>
            </a:endParaRPr>
          </a:p>
          <a:p>
            <a:pPr marL="0" indent="0">
              <a:spcBef>
                <a:spcPts val="0"/>
              </a:spcBef>
              <a:buNone/>
            </a:pPr>
            <a:r>
              <a:rPr lang="en-US" sz="2000" b="1" dirty="0">
                <a:latin typeface="Cambria" panose="02040503050406030204" pitchFamily="18" charset="0"/>
                <a:ea typeface="Cambria" panose="02040503050406030204" pitchFamily="18" charset="0"/>
              </a:rPr>
              <a:t>Assimilation</a:t>
            </a:r>
            <a:r>
              <a:rPr lang="en-US" sz="2000" dirty="0">
                <a:latin typeface="Cambria" panose="02040503050406030204" pitchFamily="18" charset="0"/>
                <a:ea typeface="Cambria" panose="02040503050406030204" pitchFamily="18" charset="0"/>
              </a:rPr>
              <a:t> </a:t>
            </a:r>
            <a:endParaRPr lang="en-US" sz="2000"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1900" dirty="0">
                <a:latin typeface="Cambria" panose="02040503050406030204" pitchFamily="18" charset="0"/>
                <a:ea typeface="Cambria" panose="02040503050406030204" pitchFamily="18" charset="0"/>
              </a:rPr>
              <a:t>It takes place when the first of a </a:t>
            </a:r>
            <a:r>
              <a:rPr lang="en-US" sz="1900" b="1" dirty="0">
                <a:latin typeface="Cambria" panose="02040503050406030204" pitchFamily="18" charset="0"/>
                <a:ea typeface="Cambria" panose="02040503050406030204" pitchFamily="18" charset="0"/>
              </a:rPr>
              <a:t>series of sounds changes to accommodate subsequent sounds</a:t>
            </a:r>
            <a:r>
              <a:rPr lang="en-US" sz="1900" dirty="0">
                <a:latin typeface="Cambria" panose="02040503050406030204" pitchFamily="18" charset="0"/>
                <a:ea typeface="Cambria" panose="02040503050406030204" pitchFamily="18" charset="0"/>
              </a:rPr>
              <a:t>. For example, Tony’s a heart breaker. The t sound in heart changes to either a glottal stop or a p in this context: (/</a:t>
            </a:r>
            <a:r>
              <a:rPr lang="en-US" sz="1900" dirty="0" err="1">
                <a:latin typeface="Cambria" panose="02040503050406030204" pitchFamily="18" charset="0"/>
                <a:ea typeface="Cambria" panose="02040503050406030204" pitchFamily="18" charset="0"/>
              </a:rPr>
              <a:t>ha:pbreikə</a:t>
            </a:r>
            <a:r>
              <a:rPr lang="en-US" sz="1900" dirty="0">
                <a:latin typeface="Cambria" panose="02040503050406030204" pitchFamily="18" charset="0"/>
                <a:ea typeface="Cambria" panose="02040503050406030204" pitchFamily="18" charset="0"/>
              </a:rPr>
              <a:t>/), though </a:t>
            </a:r>
            <a:r>
              <a:rPr lang="en-US" sz="1900" i="1" dirty="0">
                <a:latin typeface="Cambria" panose="02040503050406030204" pitchFamily="18" charset="0"/>
                <a:ea typeface="Cambria" panose="02040503050406030204" pitchFamily="18" charset="0"/>
              </a:rPr>
              <a:t>Tony breaks girls’ hearts, not harps.</a:t>
            </a:r>
            <a:endParaRPr lang="ro-RO" sz="1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5259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4295"/>
            <a:ext cx="7886700" cy="436152"/>
          </a:xfrm>
        </p:spPr>
        <p:txBody>
          <a:bodyPr>
            <a:normAutofit fontScale="90000"/>
          </a:bodyPr>
          <a:lstStyle/>
          <a:p>
            <a:r>
              <a:rPr lang="ro-RO" sz="3200" b="1" dirty="0">
                <a:latin typeface="Cambria" panose="02040503050406030204" pitchFamily="18" charset="0"/>
                <a:ea typeface="Cambria" panose="02040503050406030204" pitchFamily="18" charset="0"/>
              </a:rPr>
              <a:t>What makes </a:t>
            </a:r>
            <a:r>
              <a:rPr lang="en-US" sz="3200" b="1" dirty="0" smtClean="0">
                <a:latin typeface="Cambria" panose="02040503050406030204" pitchFamily="18" charset="0"/>
                <a:ea typeface="Cambria" panose="02040503050406030204" pitchFamily="18" charset="0"/>
              </a:rPr>
              <a:t>l</a:t>
            </a:r>
            <a:r>
              <a:rPr lang="ro-RO" sz="3200" b="1" dirty="0" smtClean="0">
                <a:latin typeface="Cambria" panose="02040503050406030204" pitchFamily="18" charset="0"/>
                <a:ea typeface="Cambria" panose="02040503050406030204" pitchFamily="18" charset="0"/>
              </a:rPr>
              <a:t>istening </a:t>
            </a:r>
            <a:r>
              <a:rPr lang="ro-RO" sz="3200" b="1" dirty="0">
                <a:latin typeface="Cambria" panose="02040503050406030204" pitchFamily="18" charset="0"/>
                <a:ea typeface="Cambria" panose="02040503050406030204" pitchFamily="18" charset="0"/>
              </a:rPr>
              <a:t>difficult?</a:t>
            </a:r>
          </a:p>
        </p:txBody>
      </p:sp>
      <p:sp>
        <p:nvSpPr>
          <p:cNvPr id="3" name="Content Placeholder 2"/>
          <p:cNvSpPr>
            <a:spLocks noGrp="1"/>
          </p:cNvSpPr>
          <p:nvPr>
            <p:ph idx="1"/>
          </p:nvPr>
        </p:nvSpPr>
        <p:spPr>
          <a:xfrm>
            <a:off x="499621" y="556181"/>
            <a:ext cx="8015729" cy="6070862"/>
          </a:xfrm>
        </p:spPr>
        <p:txBody>
          <a:bodyPr>
            <a:noAutofit/>
          </a:bodyPr>
          <a:lstStyle/>
          <a:p>
            <a:pPr marL="0" indent="0">
              <a:spcBef>
                <a:spcPts val="0"/>
              </a:spcBef>
              <a:buNone/>
            </a:pPr>
            <a:r>
              <a:rPr lang="en-US" sz="2000" b="1" dirty="0">
                <a:latin typeface="Cambria" panose="02040503050406030204" pitchFamily="18" charset="0"/>
                <a:ea typeface="Cambria" panose="02040503050406030204" pitchFamily="18" charset="0"/>
              </a:rPr>
              <a:t>Intrusion</a:t>
            </a:r>
          </a:p>
          <a:p>
            <a:pPr lvl="1">
              <a:spcBef>
                <a:spcPts val="0"/>
              </a:spcBef>
              <a:buFont typeface="Wingdings" panose="05000000000000000000" pitchFamily="2" charset="2"/>
              <a:buChar char="ü"/>
            </a:pPr>
            <a:r>
              <a:rPr lang="en-US" sz="1900" dirty="0">
                <a:latin typeface="Cambria" panose="02040503050406030204" pitchFamily="18" charset="0"/>
                <a:ea typeface="Cambria" panose="02040503050406030204" pitchFamily="18" charset="0"/>
              </a:rPr>
              <a:t> The process when </a:t>
            </a:r>
            <a:r>
              <a:rPr lang="en-US" sz="1900" b="1" dirty="0">
                <a:latin typeface="Cambria" panose="02040503050406030204" pitchFamily="18" charset="0"/>
                <a:ea typeface="Cambria" panose="02040503050406030204" pitchFamily="18" charset="0"/>
              </a:rPr>
              <a:t>a sound is added </a:t>
            </a:r>
            <a:r>
              <a:rPr lang="en-US" sz="1900" dirty="0">
                <a:latin typeface="Cambria" panose="02040503050406030204" pitchFamily="18" charset="0"/>
                <a:ea typeface="Cambria" panose="02040503050406030204" pitchFamily="18" charset="0"/>
              </a:rPr>
              <a:t>in order to allow the speaker to </a:t>
            </a:r>
            <a:r>
              <a:rPr lang="en-US" sz="1900" b="1" dirty="0">
                <a:latin typeface="Cambria" panose="02040503050406030204" pitchFamily="18" charset="0"/>
                <a:ea typeface="Cambria" panose="02040503050406030204" pitchFamily="18" charset="0"/>
              </a:rPr>
              <a:t>link two words more easily</a:t>
            </a:r>
            <a:r>
              <a:rPr lang="en-US" sz="1900" dirty="0">
                <a:latin typeface="Cambria" panose="02040503050406030204" pitchFamily="18" charset="0"/>
                <a:ea typeface="Cambria" panose="02040503050406030204" pitchFamily="18" charset="0"/>
              </a:rPr>
              <a:t>. For </a:t>
            </a:r>
            <a:r>
              <a:rPr lang="en-US" sz="1900" dirty="0" smtClean="0">
                <a:latin typeface="Cambria" panose="02040503050406030204" pitchFamily="18" charset="0"/>
                <a:ea typeface="Cambria" panose="02040503050406030204" pitchFamily="18" charset="0"/>
              </a:rPr>
              <a:t>example</a:t>
            </a:r>
            <a:r>
              <a:rPr lang="ro-RO" sz="1900" dirty="0" smtClean="0">
                <a:latin typeface="Cambria" panose="02040503050406030204" pitchFamily="18" charset="0"/>
                <a:ea typeface="Cambria" panose="02040503050406030204" pitchFamily="18" charset="0"/>
              </a:rPr>
              <a:t>,</a:t>
            </a:r>
            <a:r>
              <a:rPr lang="en-US" sz="1900" dirty="0" smtClean="0">
                <a:latin typeface="Cambria" panose="02040503050406030204" pitchFamily="18" charset="0"/>
                <a:ea typeface="Cambria" panose="02040503050406030204" pitchFamily="18" charset="0"/>
              </a:rPr>
              <a:t> </a:t>
            </a:r>
            <a:r>
              <a:rPr lang="en-US" sz="1900" i="1" dirty="0">
                <a:latin typeface="Cambria" panose="02040503050406030204" pitchFamily="18" charset="0"/>
                <a:ea typeface="Cambria" panose="02040503050406030204" pitchFamily="18" charset="0"/>
              </a:rPr>
              <a:t>He doesn’t have an original idea in his head. </a:t>
            </a:r>
            <a:r>
              <a:rPr lang="en-US" sz="1900" dirty="0">
                <a:latin typeface="Cambria" panose="02040503050406030204" pitchFamily="18" charset="0"/>
                <a:ea typeface="Cambria" panose="02040503050406030204" pitchFamily="18" charset="0"/>
              </a:rPr>
              <a:t>Speakers of British English often add an intrusive </a:t>
            </a:r>
            <a:r>
              <a:rPr lang="en-US" sz="1900" i="1" dirty="0">
                <a:latin typeface="Cambria" panose="02040503050406030204" pitchFamily="18" charset="0"/>
                <a:ea typeface="Cambria" panose="02040503050406030204" pitchFamily="18" charset="0"/>
              </a:rPr>
              <a:t>r </a:t>
            </a:r>
            <a:r>
              <a:rPr lang="en-US" sz="1900" dirty="0">
                <a:latin typeface="Cambria" panose="02040503050406030204" pitchFamily="18" charset="0"/>
                <a:ea typeface="Cambria" panose="02040503050406030204" pitchFamily="18" charset="0"/>
              </a:rPr>
              <a:t>sound between </a:t>
            </a:r>
            <a:r>
              <a:rPr lang="en-US" sz="1900" i="1" dirty="0">
                <a:latin typeface="Cambria" panose="02040503050406030204" pitchFamily="18" charset="0"/>
                <a:ea typeface="Cambria" panose="02040503050406030204" pitchFamily="18" charset="0"/>
              </a:rPr>
              <a:t>idea </a:t>
            </a:r>
            <a:r>
              <a:rPr lang="en-US" sz="1900" dirty="0">
                <a:latin typeface="Cambria" panose="02040503050406030204" pitchFamily="18" charset="0"/>
                <a:ea typeface="Cambria" panose="02040503050406030204" pitchFamily="18" charset="0"/>
              </a:rPr>
              <a:t>and </a:t>
            </a:r>
            <a:r>
              <a:rPr lang="en-US" sz="1900" i="1" dirty="0">
                <a:latin typeface="Cambria" panose="02040503050406030204" pitchFamily="18" charset="0"/>
                <a:ea typeface="Cambria" panose="02040503050406030204" pitchFamily="18" charset="0"/>
              </a:rPr>
              <a:t>in </a:t>
            </a:r>
            <a:r>
              <a:rPr lang="en-US" sz="1900" dirty="0">
                <a:latin typeface="Cambria" panose="02040503050406030204" pitchFamily="18" charset="0"/>
                <a:ea typeface="Cambria" panose="02040503050406030204" pitchFamily="18" charset="0"/>
              </a:rPr>
              <a:t>(/</a:t>
            </a:r>
            <a:r>
              <a:rPr lang="en-US" sz="1900" dirty="0" err="1">
                <a:latin typeface="Cambria" panose="02040503050406030204" pitchFamily="18" charset="0"/>
                <a:ea typeface="Cambria" panose="02040503050406030204" pitchFamily="18" charset="0"/>
              </a:rPr>
              <a:t>aidiərin</a:t>
            </a:r>
            <a:r>
              <a:rPr lang="en-US" sz="1900" dirty="0">
                <a:latin typeface="Cambria" panose="02040503050406030204" pitchFamily="18" charset="0"/>
                <a:ea typeface="Cambria" panose="02040503050406030204" pitchFamily="18" charset="0"/>
              </a:rPr>
              <a:t>/); it sounds as though he doesn’t have an original </a:t>
            </a:r>
            <a:r>
              <a:rPr lang="en-US" sz="1900" i="1" dirty="0">
                <a:latin typeface="Cambria" panose="02040503050406030204" pitchFamily="18" charset="0"/>
                <a:ea typeface="Cambria" panose="02040503050406030204" pitchFamily="18" charset="0"/>
              </a:rPr>
              <a:t>‘eye-deer</a:t>
            </a:r>
            <a:r>
              <a:rPr lang="en-US" sz="1900" dirty="0">
                <a:latin typeface="Cambria" panose="02040503050406030204" pitchFamily="18" charset="0"/>
                <a:ea typeface="Cambria" panose="02040503050406030204" pitchFamily="18" charset="0"/>
              </a:rPr>
              <a:t>’ in his head. </a:t>
            </a:r>
          </a:p>
          <a:p>
            <a:pPr marL="0" indent="0">
              <a:spcBef>
                <a:spcPts val="0"/>
              </a:spcBef>
              <a:buNone/>
            </a:pPr>
            <a:r>
              <a:rPr lang="en-US" sz="2000" b="1" dirty="0">
                <a:latin typeface="Cambria" panose="02040503050406030204" pitchFamily="18" charset="0"/>
                <a:ea typeface="Cambria" panose="02040503050406030204" pitchFamily="18" charset="0"/>
              </a:rPr>
              <a:t>Performance </a:t>
            </a:r>
            <a:r>
              <a:rPr lang="en-US" sz="2000" b="1" dirty="0" smtClean="0">
                <a:latin typeface="Cambria" panose="02040503050406030204" pitchFamily="18" charset="0"/>
                <a:ea typeface="Cambria" panose="02040503050406030204" pitchFamily="18" charset="0"/>
              </a:rPr>
              <a:t>variables (</a:t>
            </a:r>
            <a:r>
              <a:rPr lang="en-US" sz="2000" dirty="0">
                <a:latin typeface="Cambria" panose="02040503050406030204" pitchFamily="18" charset="0"/>
                <a:ea typeface="Cambria" panose="02040503050406030204" pitchFamily="18" charset="0"/>
              </a:rPr>
              <a:t>hesitations, false starts, pauses, corrections, etc. </a:t>
            </a:r>
            <a:r>
              <a:rPr lang="en-US" sz="2000" b="1" dirty="0" smtClean="0">
                <a:latin typeface="Cambria" panose="02040503050406030204" pitchFamily="18" charset="0"/>
                <a:ea typeface="Cambria" panose="02040503050406030204" pitchFamily="18" charset="0"/>
              </a:rPr>
              <a:t>)</a:t>
            </a:r>
          </a:p>
          <a:p>
            <a:pPr marL="0" indent="0">
              <a:spcBef>
                <a:spcPts val="0"/>
              </a:spcBef>
              <a:buNone/>
            </a:pPr>
            <a:r>
              <a:rPr lang="en-US" sz="2000" b="1" dirty="0" smtClean="0">
                <a:latin typeface="Cambria" panose="02040503050406030204" pitchFamily="18" charset="0"/>
                <a:ea typeface="Cambria" panose="02040503050406030204" pitchFamily="18" charset="0"/>
              </a:rPr>
              <a:t>Colloquial </a:t>
            </a:r>
            <a:r>
              <a:rPr lang="en-US" sz="2000" b="1" dirty="0">
                <a:latin typeface="Cambria" panose="02040503050406030204" pitchFamily="18" charset="0"/>
                <a:ea typeface="Cambria" panose="02040503050406030204" pitchFamily="18" charset="0"/>
              </a:rPr>
              <a:t>language </a:t>
            </a:r>
            <a:r>
              <a:rPr lang="en-US" sz="2000" dirty="0">
                <a:latin typeface="Cambria" panose="02040503050406030204" pitchFamily="18" charset="0"/>
                <a:ea typeface="Cambria" panose="02040503050406030204" pitchFamily="18" charset="0"/>
              </a:rPr>
              <a:t>(idioms, slang, reduced forms) </a:t>
            </a:r>
          </a:p>
          <a:p>
            <a:pPr marL="0" indent="0">
              <a:spcBef>
                <a:spcPts val="0"/>
              </a:spcBef>
              <a:buNone/>
            </a:pPr>
            <a:r>
              <a:rPr lang="en-US" sz="2000" b="1" dirty="0">
                <a:latin typeface="Cambria" panose="02040503050406030204" pitchFamily="18" charset="0"/>
                <a:ea typeface="Cambria" panose="02040503050406030204" pitchFamily="18" charset="0"/>
              </a:rPr>
              <a:t>Dialect differences</a:t>
            </a:r>
          </a:p>
          <a:p>
            <a:pPr marL="0" indent="0">
              <a:spcBef>
                <a:spcPts val="0"/>
              </a:spcBef>
              <a:buNone/>
            </a:pPr>
            <a:r>
              <a:rPr lang="en-US" sz="2000" b="1" dirty="0">
                <a:latin typeface="Cambria" panose="02040503050406030204" pitchFamily="18" charset="0"/>
                <a:ea typeface="Cambria" panose="02040503050406030204" pitchFamily="18" charset="0"/>
              </a:rPr>
              <a:t>Rate of </a:t>
            </a:r>
            <a:r>
              <a:rPr lang="en-US" sz="2000" b="1" dirty="0" smtClean="0">
                <a:latin typeface="Cambria" panose="02040503050406030204" pitchFamily="18" charset="0"/>
                <a:ea typeface="Cambria" panose="02040503050406030204" pitchFamily="18" charset="0"/>
              </a:rPr>
              <a:t>delivery </a:t>
            </a:r>
          </a:p>
          <a:p>
            <a:pPr lvl="1">
              <a:spcBef>
                <a:spcPts val="0"/>
              </a:spcBef>
              <a:buFont typeface="Wingdings" panose="05000000000000000000" pitchFamily="2" charset="2"/>
              <a:buChar char="ü"/>
            </a:pPr>
            <a:r>
              <a:rPr lang="en-US" sz="2000" dirty="0">
                <a:latin typeface="Cambria" panose="02040503050406030204" pitchFamily="18" charset="0"/>
                <a:ea typeface="Cambria" panose="02040503050406030204" pitchFamily="18" charset="0"/>
              </a:rPr>
              <a:t>organization (do the speakers ramble on, jumping from topic to topic, or are they concise</a:t>
            </a:r>
            <a:r>
              <a:rPr lang="en-US" sz="2000" dirty="0" smtClean="0">
                <a:latin typeface="Cambria" panose="02040503050406030204" pitchFamily="18" charset="0"/>
                <a:ea typeface="Cambria" panose="02040503050406030204" pitchFamily="18" charset="0"/>
              </a:rPr>
              <a:t>?), </a:t>
            </a:r>
            <a:endParaRPr lang="ro-RO" sz="2000"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duration,</a:t>
            </a:r>
            <a:endParaRPr lang="ro-RO" sz="2000"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 number </a:t>
            </a:r>
            <a:r>
              <a:rPr lang="en-US" sz="2000" dirty="0">
                <a:latin typeface="Cambria" panose="02040503050406030204" pitchFamily="18" charset="0"/>
                <a:ea typeface="Cambria" panose="02040503050406030204" pitchFamily="18" charset="0"/>
              </a:rPr>
              <a:t>of speakers (the more speakers, the more difficult it is to follow the conversation</a:t>
            </a:r>
            <a:r>
              <a:rPr lang="en-US" sz="16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reciprocal/nonreciprocal listening</a:t>
            </a:r>
            <a:r>
              <a:rPr lang="en-US" sz="16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marL="0" indent="0">
              <a:spcBef>
                <a:spcPts val="0"/>
              </a:spcBef>
              <a:buNone/>
            </a:pPr>
            <a:r>
              <a:rPr lang="en-US" sz="2000" b="1" dirty="0">
                <a:latin typeface="Cambria" panose="02040503050406030204" pitchFamily="18" charset="0"/>
                <a:ea typeface="Cambria" panose="02040503050406030204" pitchFamily="18" charset="0"/>
              </a:rPr>
              <a:t>Characteristics of the message </a:t>
            </a:r>
            <a:endParaRPr lang="en-US" sz="2000" b="1" dirty="0" smtClean="0">
              <a:latin typeface="Cambria" panose="02040503050406030204" pitchFamily="18" charset="0"/>
              <a:ea typeface="Cambria" panose="02040503050406030204" pitchFamily="18" charset="0"/>
            </a:endParaRPr>
          </a:p>
          <a:p>
            <a:pPr lvl="1">
              <a:spcBef>
                <a:spcPts val="0"/>
              </a:spcBef>
              <a:buFont typeface="Wingdings" panose="05000000000000000000" pitchFamily="2" charset="2"/>
              <a:buChar char="ü"/>
            </a:pPr>
            <a:r>
              <a:rPr lang="en-US" sz="1800" b="1" i="1"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Linguistic difficulties: unknown </a:t>
            </a:r>
            <a:r>
              <a:rPr lang="en-US" sz="2000" dirty="0">
                <a:latin typeface="Cambria" panose="02040503050406030204" pitchFamily="18" charset="0"/>
                <a:ea typeface="Cambria" panose="02040503050406030204" pitchFamily="18" charset="0"/>
              </a:rPr>
              <a:t>words, lexical density (short spaces of time between content words, forcing the listener to concentrate harder), complex grammatical structures, etc</a:t>
            </a:r>
            <a:r>
              <a:rPr lang="en-US" sz="2000" dirty="0" smtClean="0">
                <a:latin typeface="Cambria" panose="02040503050406030204" pitchFamily="18" charset="0"/>
                <a:ea typeface="Cambria" panose="02040503050406030204" pitchFamily="18" charset="0"/>
              </a:rPr>
              <a:t>.</a:t>
            </a:r>
          </a:p>
          <a:p>
            <a:pPr lvl="1">
              <a:spcBef>
                <a:spcPts val="0"/>
              </a:spcBef>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Non-linguistic characteristics of the message: familiarity of the topic, text type and cultural accessibility.</a:t>
            </a:r>
            <a:endParaRPr lang="ro-RO" sz="2000" dirty="0">
              <a:latin typeface="Cambria" panose="02040503050406030204" pitchFamily="18" charset="0"/>
              <a:ea typeface="Cambria" panose="02040503050406030204" pitchFamily="18" charset="0"/>
            </a:endParaRPr>
          </a:p>
          <a:p>
            <a:pPr lvl="0"/>
            <a:endParaRPr lang="ro-RO" sz="1800" dirty="0">
              <a:latin typeface="Cambria" panose="02040503050406030204" pitchFamily="18" charset="0"/>
              <a:ea typeface="Cambria" panose="02040503050406030204" pitchFamily="18" charset="0"/>
            </a:endParaRPr>
          </a:p>
          <a:p>
            <a:pPr marL="0" indent="0">
              <a:buNone/>
            </a:pPr>
            <a:endParaRPr lang="en-US" sz="2000" b="1" dirty="0">
              <a:latin typeface="Cambria" panose="02040503050406030204" pitchFamily="18" charset="0"/>
              <a:ea typeface="Cambria" panose="02040503050406030204" pitchFamily="18" charset="0"/>
            </a:endParaRPr>
          </a:p>
          <a:p>
            <a:pPr marL="457200" lvl="1" indent="0">
              <a:spcBef>
                <a:spcPts val="0"/>
              </a:spcBef>
              <a:buNone/>
            </a:pPr>
            <a:endParaRPr lang="ro-RO" sz="2000" dirty="0">
              <a:latin typeface="Cambria" panose="02040503050406030204" pitchFamily="18" charset="0"/>
              <a:ea typeface="Cambria" panose="02040503050406030204" pitchFamily="18" charset="0"/>
            </a:endParaRPr>
          </a:p>
          <a:p>
            <a:pPr marL="0" indent="0">
              <a:spcBef>
                <a:spcPts val="0"/>
              </a:spcBef>
              <a:buNone/>
            </a:pP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805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1" y="167161"/>
            <a:ext cx="7886700" cy="709530"/>
          </a:xfrm>
        </p:spPr>
        <p:txBody>
          <a:bodyPr>
            <a:normAutofit/>
          </a:bodyPr>
          <a:lstStyle/>
          <a:p>
            <a:r>
              <a:rPr lang="ro-RO" sz="2800" b="1" dirty="0">
                <a:latin typeface="Cambria" panose="02040503050406030204" pitchFamily="18" charset="0"/>
                <a:ea typeface="Cambria" panose="02040503050406030204" pitchFamily="18" charset="0"/>
              </a:rPr>
              <a:t>What makes </a:t>
            </a:r>
            <a:r>
              <a:rPr lang="en-US" sz="2800" b="1" dirty="0" smtClean="0">
                <a:latin typeface="Cambria" panose="02040503050406030204" pitchFamily="18" charset="0"/>
                <a:ea typeface="Cambria" panose="02040503050406030204" pitchFamily="18" charset="0"/>
              </a:rPr>
              <a:t>l</a:t>
            </a:r>
            <a:r>
              <a:rPr lang="ro-RO" sz="2800" b="1" dirty="0" smtClean="0">
                <a:latin typeface="Cambria" panose="02040503050406030204" pitchFamily="18" charset="0"/>
                <a:ea typeface="Cambria" panose="02040503050406030204" pitchFamily="18" charset="0"/>
              </a:rPr>
              <a:t>istening </a:t>
            </a:r>
            <a:r>
              <a:rPr lang="ro-RO" sz="2800" b="1" dirty="0">
                <a:latin typeface="Cambria" panose="02040503050406030204" pitchFamily="18" charset="0"/>
                <a:ea typeface="Cambria" panose="02040503050406030204" pitchFamily="18" charset="0"/>
              </a:rPr>
              <a:t>difficult?</a:t>
            </a:r>
          </a:p>
        </p:txBody>
      </p:sp>
      <p:sp>
        <p:nvSpPr>
          <p:cNvPr id="3" name="Content Placeholder 2"/>
          <p:cNvSpPr>
            <a:spLocks noGrp="1"/>
          </p:cNvSpPr>
          <p:nvPr>
            <p:ph idx="1"/>
          </p:nvPr>
        </p:nvSpPr>
        <p:spPr>
          <a:xfrm>
            <a:off x="628650" y="961534"/>
            <a:ext cx="7886700" cy="5646656"/>
          </a:xfrm>
        </p:spPr>
        <p:txBody>
          <a:bodyPr>
            <a:noAutofit/>
          </a:bodyPr>
          <a:lstStyle/>
          <a:p>
            <a:pPr marL="0" indent="0">
              <a:buNone/>
            </a:pPr>
            <a:r>
              <a:rPr lang="en-US" sz="2100" b="1" dirty="0" smtClean="0">
                <a:latin typeface="Cambria" panose="02040503050406030204" pitchFamily="18" charset="0"/>
                <a:ea typeface="Cambria" panose="02040503050406030204" pitchFamily="18" charset="0"/>
              </a:rPr>
              <a:t>Stress</a:t>
            </a:r>
            <a:r>
              <a:rPr lang="en-US" sz="2100" b="1" dirty="0">
                <a:latin typeface="Cambria" panose="02040503050406030204" pitchFamily="18" charset="0"/>
                <a:ea typeface="Cambria" panose="02040503050406030204" pitchFamily="18" charset="0"/>
              </a:rPr>
              <a:t>, rhythm, and </a:t>
            </a:r>
            <a:r>
              <a:rPr lang="en-US" sz="2100" b="1" dirty="0" smtClean="0">
                <a:latin typeface="Cambria" panose="02040503050406030204" pitchFamily="18" charset="0"/>
                <a:ea typeface="Cambria" panose="02040503050406030204" pitchFamily="18" charset="0"/>
              </a:rPr>
              <a:t>intonation</a:t>
            </a:r>
          </a:p>
          <a:p>
            <a:pPr lvl="1">
              <a:buFont typeface="Wingdings" panose="05000000000000000000" pitchFamily="2" charset="2"/>
              <a:buChar char="ü"/>
            </a:pPr>
            <a:r>
              <a:rPr lang="en-US" sz="2100" dirty="0" smtClean="0">
                <a:latin typeface="Cambria" panose="02040503050406030204" pitchFamily="18" charset="0"/>
                <a:ea typeface="Cambria" panose="02040503050406030204" pitchFamily="18" charset="0"/>
              </a:rPr>
              <a:t>Because </a:t>
            </a:r>
            <a:r>
              <a:rPr lang="en-US" sz="2100" dirty="0">
                <a:latin typeface="Cambria" panose="02040503050406030204" pitchFamily="18" charset="0"/>
                <a:ea typeface="Cambria" panose="02040503050406030204" pitchFamily="18" charset="0"/>
              </a:rPr>
              <a:t>English is a stress-timed language, English speech can be a terror for some learners as mouthfuls of syllables come spilling out between stress points. </a:t>
            </a:r>
            <a:endParaRPr lang="en-US" sz="2100" dirty="0" smtClean="0">
              <a:latin typeface="Cambria" panose="02040503050406030204" pitchFamily="18" charset="0"/>
              <a:ea typeface="Cambria" panose="02040503050406030204" pitchFamily="18" charset="0"/>
            </a:endParaRPr>
          </a:p>
          <a:p>
            <a:pPr lvl="2">
              <a:buFont typeface="Wingdings" panose="05000000000000000000" pitchFamily="2" charset="2"/>
              <a:buChar char="Ø"/>
            </a:pPr>
            <a:r>
              <a:rPr lang="en-US" sz="1800" dirty="0" smtClean="0">
                <a:latin typeface="Cambria" panose="02040503050406030204" pitchFamily="18" charset="0"/>
                <a:ea typeface="Cambria" panose="02040503050406030204" pitchFamily="18" charset="0"/>
              </a:rPr>
              <a:t>E.g. the </a:t>
            </a:r>
            <a:r>
              <a:rPr lang="en-US" sz="1800" dirty="0">
                <a:latin typeface="Cambria" panose="02040503050406030204" pitchFamily="18" charset="0"/>
                <a:ea typeface="Cambria" panose="02040503050406030204" pitchFamily="18" charset="0"/>
              </a:rPr>
              <a:t>sentence "The </a:t>
            </a:r>
            <a:r>
              <a:rPr lang="en-US" sz="1800" dirty="0" err="1">
                <a:latin typeface="Cambria" panose="02040503050406030204" pitchFamily="18" charset="0"/>
                <a:ea typeface="Cambria" panose="02040503050406030204" pitchFamily="18" charset="0"/>
              </a:rPr>
              <a:t>PREsident</a:t>
            </a:r>
            <a:r>
              <a:rPr lang="en-US" sz="1800" dirty="0">
                <a:latin typeface="Cambria" panose="02040503050406030204" pitchFamily="18" charset="0"/>
                <a:ea typeface="Cambria" panose="02040503050406030204" pitchFamily="18" charset="0"/>
              </a:rPr>
              <a:t> is </a:t>
            </a:r>
            <a:r>
              <a:rPr lang="en-US" sz="1800" dirty="0" err="1">
                <a:latin typeface="Cambria" panose="02040503050406030204" pitchFamily="18" charset="0"/>
                <a:ea typeface="Cambria" panose="02040503050406030204" pitchFamily="18" charset="0"/>
              </a:rPr>
              <a:t>INTerested</a:t>
            </a:r>
            <a:r>
              <a:rPr lang="en-US" sz="1800" dirty="0">
                <a:latin typeface="Cambria" panose="02040503050406030204" pitchFamily="18" charset="0"/>
                <a:ea typeface="Cambria" panose="02040503050406030204" pitchFamily="18" charset="0"/>
              </a:rPr>
              <a:t> in </a:t>
            </a:r>
            <a:r>
              <a:rPr lang="en-US" sz="1800" dirty="0" err="1">
                <a:latin typeface="Cambria" panose="02040503050406030204" pitchFamily="18" charset="0"/>
                <a:ea typeface="Cambria" panose="02040503050406030204" pitchFamily="18" charset="0"/>
              </a:rPr>
              <a:t>eLIMinating</a:t>
            </a:r>
            <a:r>
              <a:rPr lang="en-US" sz="1800" dirty="0">
                <a:latin typeface="Cambria" panose="02040503050406030204" pitchFamily="18" charset="0"/>
                <a:ea typeface="Cambria" panose="02040503050406030204" pitchFamily="18" charset="0"/>
              </a:rPr>
              <a:t> the </a:t>
            </a:r>
            <a:r>
              <a:rPr lang="en-US" sz="1800" dirty="0" err="1">
                <a:latin typeface="Cambria" panose="02040503050406030204" pitchFamily="18" charset="0"/>
                <a:ea typeface="Cambria" panose="02040503050406030204" pitchFamily="18" charset="0"/>
              </a:rPr>
              <a:t>emBARgo</a:t>
            </a:r>
            <a:r>
              <a:rPr lang="en-US" sz="1800" dirty="0">
                <a:latin typeface="Cambria" panose="02040503050406030204" pitchFamily="18" charset="0"/>
                <a:ea typeface="Cambria" panose="02040503050406030204" pitchFamily="18" charset="0"/>
              </a:rPr>
              <a:t>," with four stressed syllables out of eighteen, theoretically takes about the same amount of time to utter as "Dead men wear </a:t>
            </a:r>
            <a:r>
              <a:rPr lang="en-US" sz="1800" dirty="0" smtClean="0">
                <a:latin typeface="Cambria" panose="02040503050406030204" pitchFamily="18" charset="0"/>
                <a:ea typeface="Cambria" panose="02040503050406030204" pitchFamily="18" charset="0"/>
              </a:rPr>
              <a:t>plaid.</a:t>
            </a:r>
          </a:p>
          <a:p>
            <a:pPr lvl="1">
              <a:buFont typeface="Wingdings" panose="05000000000000000000" pitchFamily="2" charset="2"/>
              <a:buChar char="ü"/>
            </a:pPr>
            <a:r>
              <a:rPr lang="en-US" sz="2100" dirty="0" smtClean="0">
                <a:latin typeface="Cambria" panose="02040503050406030204" pitchFamily="18" charset="0"/>
                <a:ea typeface="Cambria" panose="02040503050406030204" pitchFamily="18" charset="0"/>
              </a:rPr>
              <a:t>Intonation is significant </a:t>
            </a:r>
            <a:r>
              <a:rPr lang="en-US" sz="2100" dirty="0">
                <a:latin typeface="Cambria" panose="02040503050406030204" pitchFamily="18" charset="0"/>
                <a:ea typeface="Cambria" panose="02040503050406030204" pitchFamily="18" charset="0"/>
              </a:rPr>
              <a:t>not </a:t>
            </a:r>
            <a:r>
              <a:rPr lang="en-US" sz="2100" dirty="0" smtClean="0">
                <a:latin typeface="Cambria" panose="02040503050406030204" pitchFamily="18" charset="0"/>
                <a:ea typeface="Cambria" panose="02040503050406030204" pitchFamily="18" charset="0"/>
              </a:rPr>
              <a:t>only </a:t>
            </a:r>
            <a:r>
              <a:rPr lang="en-US" sz="2100" dirty="0">
                <a:latin typeface="Cambria" panose="02040503050406030204" pitchFamily="18" charset="0"/>
                <a:ea typeface="Cambria" panose="02040503050406030204" pitchFamily="18" charset="0"/>
              </a:rPr>
              <a:t>for interpreting such straightforward elements as questions, statements, but more subtle messages like sarcasm, insult, praise</a:t>
            </a:r>
            <a:r>
              <a:rPr lang="en-US" sz="2100" dirty="0" smtClean="0">
                <a:latin typeface="Cambria" panose="02040503050406030204" pitchFamily="18" charset="0"/>
                <a:ea typeface="Cambria" panose="02040503050406030204" pitchFamily="18" charset="0"/>
              </a:rPr>
              <a:t>...</a:t>
            </a:r>
            <a:endParaRPr lang="en-US" sz="2100" dirty="0">
              <a:latin typeface="Cambria" panose="02040503050406030204" pitchFamily="18" charset="0"/>
              <a:ea typeface="Cambria" panose="02040503050406030204" pitchFamily="18" charset="0"/>
            </a:endParaRPr>
          </a:p>
          <a:p>
            <a:pPr marL="0" indent="0">
              <a:buNone/>
            </a:pPr>
            <a:r>
              <a:rPr lang="en-US" sz="2100" b="1" dirty="0" smtClean="0">
                <a:latin typeface="Cambria" panose="02040503050406030204" pitchFamily="18" charset="0"/>
                <a:ea typeface="Cambria" panose="02040503050406030204" pitchFamily="18" charset="0"/>
              </a:rPr>
              <a:t>Interaction</a:t>
            </a:r>
            <a:endParaRPr lang="en-US" sz="2100" b="1"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100" dirty="0" smtClean="0">
                <a:latin typeface="Cambria" panose="02040503050406030204" pitchFamily="18" charset="0"/>
                <a:ea typeface="Cambria" panose="02040503050406030204" pitchFamily="18" charset="0"/>
              </a:rPr>
              <a:t>Conversation </a:t>
            </a:r>
            <a:r>
              <a:rPr lang="en-US" sz="2100" dirty="0">
                <a:latin typeface="Cambria" panose="02040503050406030204" pitchFamily="18" charset="0"/>
                <a:ea typeface="Cambria" panose="02040503050406030204" pitchFamily="18" charset="0"/>
              </a:rPr>
              <a:t>is especially subject to all the rules of interaction: </a:t>
            </a:r>
            <a:r>
              <a:rPr lang="en-US" sz="2100" i="1" dirty="0">
                <a:latin typeface="Cambria" panose="02040503050406030204" pitchFamily="18" charset="0"/>
                <a:ea typeface="Cambria" panose="02040503050406030204" pitchFamily="18" charset="0"/>
              </a:rPr>
              <a:t>negotiation, clarification, attending signals, turn-taking, and topic nomination, maintenance, and </a:t>
            </a:r>
            <a:r>
              <a:rPr lang="en-US" sz="2100" i="1" dirty="0" smtClean="0">
                <a:latin typeface="Cambria" panose="02040503050406030204" pitchFamily="18" charset="0"/>
                <a:ea typeface="Cambria" panose="02040503050406030204" pitchFamily="18" charset="0"/>
              </a:rPr>
              <a:t>termination. Good </a:t>
            </a:r>
            <a:r>
              <a:rPr lang="en-US" sz="2100" dirty="0">
                <a:latin typeface="Cambria" panose="02040503050406030204" pitchFamily="18" charset="0"/>
                <a:ea typeface="Cambria" panose="02040503050406030204" pitchFamily="18" charset="0"/>
              </a:rPr>
              <a:t>listeners are good responders. One should be ready to give feedback, to ask for clarification, to maintain a </a:t>
            </a:r>
            <a:r>
              <a:rPr lang="en-US" sz="2100" dirty="0" smtClean="0">
                <a:latin typeface="Cambria" panose="02040503050406030204" pitchFamily="18" charset="0"/>
                <a:ea typeface="Cambria" panose="02040503050406030204" pitchFamily="18" charset="0"/>
              </a:rPr>
              <a:t>topic.</a:t>
            </a:r>
            <a:endParaRPr lang="ro-RO" sz="2100" dirty="0">
              <a:latin typeface="Cambria" panose="02040503050406030204" pitchFamily="18" charset="0"/>
              <a:ea typeface="Cambria" panose="02040503050406030204" pitchFamily="18" charset="0"/>
            </a:endParaRPr>
          </a:p>
          <a:p>
            <a:pPr marL="0" indent="0">
              <a:buNone/>
            </a:pPr>
            <a:endParaRPr lang="en-US" sz="20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1071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4106</Words>
  <Application>Microsoft Office PowerPoint</Application>
  <PresentationFormat>On-screen Show (4:3)</PresentationFormat>
  <Paragraphs>406</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vt:lpstr>
      <vt:lpstr>Times New Roman</vt:lpstr>
      <vt:lpstr>Wingdings</vt:lpstr>
      <vt:lpstr>Office Theme</vt:lpstr>
      <vt:lpstr>Developing Listening Comprehension </vt:lpstr>
      <vt:lpstr>Defining listening comprehension/ oral reception</vt:lpstr>
      <vt:lpstr>Listen - WHY?</vt:lpstr>
      <vt:lpstr>Listen - WHY?</vt:lpstr>
      <vt:lpstr>PowerPoint Presentation</vt:lpstr>
      <vt:lpstr>TYPES OF CLASSROOM LISTENING PERFORMANCE</vt:lpstr>
      <vt:lpstr>What makes listening difficult?</vt:lpstr>
      <vt:lpstr>What makes listening difficult?</vt:lpstr>
      <vt:lpstr>What makes listening difficult?</vt:lpstr>
      <vt:lpstr>Memory and listening</vt:lpstr>
      <vt:lpstr>Bottom-up versus top-down approaches to listening</vt:lpstr>
      <vt:lpstr>PowerPoint Presentation</vt:lpstr>
      <vt:lpstr>PowerPoint Presentation</vt:lpstr>
      <vt:lpstr>Listening strategies</vt:lpstr>
      <vt:lpstr>Listening strategies</vt:lpstr>
      <vt:lpstr>PowerPoint Presentation</vt:lpstr>
      <vt:lpstr>PowerPoint Presentation</vt:lpstr>
      <vt:lpstr>PowerPoint Presentation</vt:lpstr>
      <vt:lpstr>PowerPoint Presentation</vt:lpstr>
      <vt:lpstr>PowerPoint Presentation</vt:lpstr>
      <vt:lpstr>Listening in the lesson - the sequence</vt:lpstr>
      <vt:lpstr>The sequence: Pre-listening activities and techniques</vt:lpstr>
      <vt:lpstr>Pre-teaching vocabulary </vt:lpstr>
      <vt:lpstr>Pre-teaching vocabulary </vt:lpstr>
      <vt:lpstr>Things to Avoid During the Pre-listening Stage</vt:lpstr>
      <vt:lpstr>The sequence: Importance of While-Listening Activities</vt:lpstr>
      <vt:lpstr>The sequence: While-listening</vt:lpstr>
      <vt:lpstr>Types of While-Listening Activities:</vt:lpstr>
      <vt:lpstr>Types of While-Listening Activities:</vt:lpstr>
      <vt:lpstr>While-Listening: Listening for the gist</vt:lpstr>
      <vt:lpstr>While-Listening activities</vt:lpstr>
      <vt:lpstr>PowerPoint Presentation</vt:lpstr>
      <vt:lpstr>PowerPoint Presentation</vt:lpstr>
      <vt:lpstr>The sequence: Post-listening</vt:lpstr>
      <vt:lpstr>The sequence: Post-listening</vt:lpstr>
      <vt:lpstr>Post-listening activities</vt:lpstr>
      <vt:lpstr>Post-listening activities</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Listening Comprehension </dc:title>
  <dc:creator>Asus</dc:creator>
  <cp:lastModifiedBy>Asus</cp:lastModifiedBy>
  <cp:revision>88</cp:revision>
  <dcterms:created xsi:type="dcterms:W3CDTF">2023-10-09T06:52:30Z</dcterms:created>
  <dcterms:modified xsi:type="dcterms:W3CDTF">2023-10-18T04:45:29Z</dcterms:modified>
</cp:coreProperties>
</file>