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3" r:id="rId18"/>
    <p:sldId id="270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1"/>
  </p:normalViewPr>
  <p:slideViewPr>
    <p:cSldViewPr>
      <p:cViewPr varScale="1">
        <p:scale>
          <a:sx n="104" d="100"/>
          <a:sy n="104" d="100"/>
        </p:scale>
        <p:origin x="68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2B3A276-836F-4F76-9115-CB045B80A270}" type="datetimeFigureOut">
              <a:rPr lang="ro-RO" smtClean="0"/>
              <a:t>08.09.2021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19CAA03-3D3C-4A1D-A2AE-A26291D902A0}" type="slidenum">
              <a:rPr lang="ro-RO" smtClean="0"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o-RO" b="1" dirty="0"/>
              <a:t>Îndrumar pentru o bună exprimare, ascultare și înțelegere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ro-RO" sz="5400" b="1" dirty="0"/>
              <a:t>Comunicare eficientă</a:t>
            </a:r>
          </a:p>
        </p:txBody>
      </p:sp>
    </p:spTree>
    <p:extLst>
      <p:ext uri="{BB962C8B-B14F-4D97-AF65-F5344CB8AC3E}">
        <p14:creationId xmlns:p14="http://schemas.microsoft.com/office/powerpoint/2010/main" val="842427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SIMPLU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/>
              <a:t>Subiecții comunicării sunt emițătorul și receptorul. Între ei se întâmplă transmiterea</a:t>
            </a:r>
            <a:r>
              <a:rPr lang="en-US" dirty="0"/>
              <a:t>/</a:t>
            </a:r>
            <a:r>
              <a:rPr lang="ro-RO" dirty="0"/>
              <a:t>interceptarea  unui mesaj. Mesajul mereu se referă la ceva anume: la un obiect, la un eveniment, cu alte cuvinte la o persoană.</a:t>
            </a:r>
            <a:endParaRPr lang="en-US" dirty="0"/>
          </a:p>
          <a:p>
            <a:pPr marL="0" indent="0">
              <a:buNone/>
            </a:pPr>
            <a:r>
              <a:rPr lang="ro-RO" dirty="0"/>
              <a:t>Atât emițătorul, cât și receptorul trebuie să cunoască anumite proprietăți ale obiectului de referință și în același timp să folosească același cod în vederea realizării cât mai eficiente a comunicării.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5140"/>
            <a:ext cx="1179576" cy="207568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276872"/>
            <a:ext cx="1883664" cy="17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0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/>
              <a:t>Informația și incertitudinea mesajului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dirty="0"/>
              <a:t>Multiplele posibilități de interpretare a mesajului sporesc incertitudinea sa. Scăderea numărului de posibilități reduce incertitudinea mesajului. Eficiența transferului de semnificații de la o persoană la alta depinde de asemănarea structurilor cognitive ale acestora (lungimile de undă).</a:t>
            </a:r>
          </a:p>
          <a:p>
            <a:pPr marL="0" indent="0">
              <a:buNone/>
            </a:pPr>
            <a:r>
              <a:rPr lang="ro-RO" dirty="0"/>
              <a:t>Cu cât asemănarea este mai mare, cu atât înțelegerea va fi mai imediată, mai completă și mai exactă.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12776"/>
            <a:ext cx="3995936" cy="3995936"/>
          </a:xfrm>
        </p:spPr>
      </p:pic>
    </p:spTree>
    <p:extLst>
      <p:ext uri="{BB962C8B-B14F-4D97-AF65-F5344CB8AC3E}">
        <p14:creationId xmlns:p14="http://schemas.microsoft.com/office/powerpoint/2010/main" val="2791769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152" y="26064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/>
              <a:t>Competența și performanța comunicațională a emițătorului și a receptorului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7544" y="1769538"/>
            <a:ext cx="51949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Din ce cauză emițătorul emite ceva? </a:t>
            </a:r>
          </a:p>
          <a:p>
            <a:pPr marL="0" indent="0">
              <a:buNone/>
            </a:pPr>
            <a:r>
              <a:rPr lang="ro-RO" dirty="0"/>
              <a:t>Motivația emițătorului de a transmite un mesaj se bazează pe utilitatea obținută atât de emițător, cât și de receptor. </a:t>
            </a:r>
          </a:p>
          <a:p>
            <a:pPr marL="0" indent="0">
              <a:buNone/>
            </a:pPr>
            <a:r>
              <a:rPr lang="ro-RO" dirty="0"/>
              <a:t>Are un „interes economic”.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276872"/>
            <a:ext cx="1435608" cy="181051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276872"/>
            <a:ext cx="1042416" cy="17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417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/>
          <a:lstStyle/>
          <a:p>
            <a:pPr algn="ctr"/>
            <a:r>
              <a:rPr lang="ro-RO" dirty="0"/>
              <a:t> Emițător – mesaj – receptor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Un alt motiv al emițător de a spune ceva se referă la alegerea receptorului pentru un anume mesaj.</a:t>
            </a:r>
          </a:p>
          <a:p>
            <a:pPr marL="0" indent="0">
              <a:buNone/>
            </a:pPr>
            <a:r>
              <a:rPr lang="ro-RO" dirty="0"/>
              <a:t>Prin urmare dacă ținta emițătorului este receptorul, adică comunicare lui este axată pe receptor, atunci apare dificultatea alegerii unui mesaj care să-i convină și să corespundă cu interesele receptorului.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700808"/>
            <a:ext cx="2171005" cy="1574742"/>
          </a:xfrm>
        </p:spPr>
      </p:pic>
    </p:spTree>
    <p:extLst>
      <p:ext uri="{BB962C8B-B14F-4D97-AF65-F5344CB8AC3E}">
        <p14:creationId xmlns:p14="http://schemas.microsoft.com/office/powerpoint/2010/main" val="1670832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 Ce să-i spun?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2291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De multe ori nu știm ce să-i spunem unei persoane pe care o simpatizăm. </a:t>
            </a:r>
          </a:p>
          <a:p>
            <a:pPr marL="0" indent="0">
              <a:buNone/>
            </a:pPr>
            <a:r>
              <a:rPr lang="ro-RO" dirty="0"/>
              <a:t>Ezităm în alegerea „celui mai potrivit” mesaj, ce ar fi compatibil cu preocupările persoanei ce ne suscită interes.</a:t>
            </a:r>
          </a:p>
          <a:p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844824"/>
            <a:ext cx="2981850" cy="2741240"/>
          </a:xfrm>
        </p:spPr>
      </p:pic>
    </p:spTree>
    <p:extLst>
      <p:ext uri="{BB962C8B-B14F-4D97-AF65-F5344CB8AC3E}">
        <p14:creationId xmlns:p14="http://schemas.microsoft.com/office/powerpoint/2010/main" val="197918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Am un mesaj și n-am cui să-l comunic.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7504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	Atunci când comunicarea este axată pe mesaj întâmpinăm problema alegerii receptorului.</a:t>
            </a:r>
          </a:p>
          <a:p>
            <a:pPr marL="0" indent="0">
              <a:buNone/>
            </a:pPr>
            <a:r>
              <a:rPr lang="ro-RO" dirty="0"/>
              <a:t>Astfel de situații se întâlnesc atunci când avem un mesaj „important” și „interesant”, dar lipsește persoana ce se va bucura de el.</a:t>
            </a:r>
          </a:p>
          <a:p>
            <a:endParaRPr lang="ro-RO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772816"/>
            <a:ext cx="1914525" cy="2857500"/>
          </a:xfrm>
        </p:spPr>
      </p:pic>
    </p:spTree>
    <p:extLst>
      <p:ext uri="{BB962C8B-B14F-4D97-AF65-F5344CB8AC3E}">
        <p14:creationId xmlns:p14="http://schemas.microsoft.com/office/powerpoint/2010/main" val="404930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rmAutofit/>
          </a:bodyPr>
          <a:lstStyle/>
          <a:p>
            <a:pPr algn="ctr"/>
            <a:r>
              <a:rPr lang="ro-RO" dirty="0"/>
              <a:t>De ce receptorul receptează sau din ce cauză cineva este cointeresat să te asculte și să te înțeleagă?</a:t>
            </a:r>
            <a:br>
              <a:rPr lang="ro-RO" dirty="0"/>
            </a:b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64904"/>
            <a:ext cx="5770984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Activitatea receptorului este proporțional opusă activității emițătorului, deoarece ceea ce constituie un capăt de comunicare pentru emițător reprezintă un început pentru receptor.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564904"/>
            <a:ext cx="2819127" cy="3182550"/>
          </a:xfrm>
        </p:spPr>
      </p:pic>
    </p:spTree>
    <p:extLst>
      <p:ext uri="{BB962C8B-B14F-4D97-AF65-F5344CB8AC3E}">
        <p14:creationId xmlns:p14="http://schemas.microsoft.com/office/powerpoint/2010/main" val="283333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Reducerea incertitudinii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05090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/>
              <a:t>Sarcina receptorului este cea de a intercepta și de a înțelege mesajul.</a:t>
            </a:r>
          </a:p>
          <a:p>
            <a:pPr marL="0" indent="0">
              <a:buNone/>
            </a:pPr>
            <a:r>
              <a:rPr lang="ro-RO" dirty="0"/>
              <a:t>Înțelegerea este opusă incertitudinii. Ca urmare a acestui proces receptorul este cel care alegea o variantă din mai multe, ce s-ar referi la sensul și înțelesul mesajului presupus de emițător.</a:t>
            </a:r>
          </a:p>
          <a:p>
            <a:pPr marL="0" indent="0">
              <a:buNone/>
            </a:pPr>
            <a:r>
              <a:rPr lang="ro-RO" dirty="0"/>
              <a:t>Alegerea pe care o face receptorul este influențată de conținutul mesajului și de atitudinea, cunoștințele pe care le are despre obiectul denotat.</a:t>
            </a:r>
          </a:p>
          <a:p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72816"/>
            <a:ext cx="3534544" cy="2814881"/>
          </a:xfrm>
        </p:spPr>
      </p:pic>
    </p:spTree>
    <p:extLst>
      <p:ext uri="{BB962C8B-B14F-4D97-AF65-F5344CB8AC3E}">
        <p14:creationId xmlns:p14="http://schemas.microsoft.com/office/powerpoint/2010/main" val="1358797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Reacția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o-RO" dirty="0"/>
              <a:t>Mesajul conține o informație nouă pentru receptor.</a:t>
            </a:r>
          </a:p>
          <a:p>
            <a:pPr marL="0" indent="0">
              <a:buNone/>
            </a:pPr>
            <a:r>
              <a:rPr lang="ro-RO" dirty="0"/>
              <a:t>Odată acceptat mesajul poate să schimbe opinia și concepția anterioară a receptorului despre obiectul vizat.</a:t>
            </a:r>
          </a:p>
          <a:p>
            <a:pPr marL="0" indent="0">
              <a:buNone/>
            </a:pPr>
            <a:r>
              <a:rPr lang="ro-RO" dirty="0"/>
              <a:t>În cazul în care mesajul este respins se păstrează poziția anterioară.</a:t>
            </a:r>
          </a:p>
          <a:p>
            <a:pPr marL="0" indent="0">
              <a:buNone/>
            </a:pPr>
            <a:r>
              <a:rPr lang="ro-RO" dirty="0"/>
              <a:t>În alte cazuri mesajul poate fortifica atitudinea anterioară despre obiect. </a:t>
            </a:r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4038600" cy="2761435"/>
          </a:xfrm>
        </p:spPr>
      </p:pic>
    </p:spTree>
    <p:extLst>
      <p:ext uri="{BB962C8B-B14F-4D97-AF65-F5344CB8AC3E}">
        <p14:creationId xmlns:p14="http://schemas.microsoft.com/office/powerpoint/2010/main" val="41876258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/>
              <a:t>Ce crede receptorul despre emițător?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o-RO" dirty="0"/>
              <a:t>O deosebită importanță o comportă atitudinea receptorului față de emițător (argumentul autorității).</a:t>
            </a:r>
          </a:p>
          <a:p>
            <a:pPr marL="0" indent="0">
              <a:buNone/>
            </a:pPr>
            <a:r>
              <a:rPr lang="ro-RO" dirty="0"/>
              <a:t>Receptorul se poate bizui pe emițător ceea ce generează o încredere totală.</a:t>
            </a:r>
          </a:p>
          <a:p>
            <a:pPr marL="0" indent="0">
              <a:buNone/>
            </a:pPr>
            <a:r>
              <a:rPr lang="ro-RO" dirty="0"/>
              <a:t>Încrederea mică în emițător poate cauza respingerea mesajului.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3931156" cy="2925347"/>
          </a:xfrm>
        </p:spPr>
      </p:pic>
    </p:spTree>
    <p:extLst>
      <p:ext uri="{BB962C8B-B14F-4D97-AF65-F5344CB8AC3E}">
        <p14:creationId xmlns:p14="http://schemas.microsoft.com/office/powerpoint/2010/main" val="337795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3010346"/>
          </a:xfrm>
        </p:spPr>
        <p:txBody>
          <a:bodyPr>
            <a:normAutofit/>
          </a:bodyPr>
          <a:lstStyle/>
          <a:p>
            <a:pPr algn="ctr"/>
            <a:r>
              <a:rPr lang="ro-RO" dirty="0"/>
              <a:t>Comunicarea se realizează printr-un un act interpersonal, deoarece are loc între persoane.</a:t>
            </a:r>
            <a:br>
              <a:rPr lang="ro-RO" dirty="0"/>
            </a:br>
            <a:endParaRPr lang="ro-RO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36912"/>
            <a:ext cx="5975402" cy="3728651"/>
          </a:xfrm>
        </p:spPr>
      </p:pic>
    </p:spTree>
    <p:extLst>
      <p:ext uri="{BB962C8B-B14F-4D97-AF65-F5344CB8AC3E}">
        <p14:creationId xmlns:p14="http://schemas.microsoft.com/office/powerpoint/2010/main" val="444356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o-RO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56792"/>
            <a:ext cx="6805608" cy="4752528"/>
          </a:xfrm>
        </p:spPr>
      </p:pic>
    </p:spTree>
    <p:extLst>
      <p:ext uri="{BB962C8B-B14F-4D97-AF65-F5344CB8AC3E}">
        <p14:creationId xmlns:p14="http://schemas.microsoft.com/office/powerpoint/2010/main" val="3100131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i="1" dirty="0"/>
              <a:t>FIN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77" y="1600200"/>
            <a:ext cx="5274246" cy="4525963"/>
          </a:xfrm>
        </p:spPr>
      </p:pic>
    </p:spTree>
    <p:extLst>
      <p:ext uri="{BB962C8B-B14F-4D97-AF65-F5344CB8AC3E}">
        <p14:creationId xmlns:p14="http://schemas.microsoft.com/office/powerpoint/2010/main" val="4235042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Comunicarea este o interacțiune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9870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Perspectiva relaționară a comunicării include ideea de </a:t>
            </a:r>
            <a:r>
              <a:rPr lang="ro-RO" i="1" dirty="0"/>
              <a:t>feedback </a:t>
            </a:r>
            <a:r>
              <a:rPr lang="ro-RO" dirty="0"/>
              <a:t>și </a:t>
            </a:r>
            <a:r>
              <a:rPr lang="ro-RO" i="1" dirty="0"/>
              <a:t>retroacțiune</a:t>
            </a:r>
            <a:r>
              <a:rPr lang="ro-RO" dirty="0"/>
              <a:t>, ce semnifică o reciprocitatea dinamică între cei care comunică.</a:t>
            </a:r>
          </a:p>
          <a:p>
            <a:pPr marL="0" indent="0">
              <a:buNone/>
            </a:pPr>
            <a:r>
              <a:rPr lang="ro-RO" dirty="0"/>
              <a:t>Comunicare este un act participativ, pentru-că suportă  influențe inverse din partea celor care o realizează.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708920"/>
            <a:ext cx="2588146" cy="1941110"/>
          </a:xfrm>
        </p:spPr>
      </p:pic>
    </p:spTree>
    <p:extLst>
      <p:ext uri="{BB962C8B-B14F-4D97-AF65-F5344CB8AC3E}">
        <p14:creationId xmlns:p14="http://schemas.microsoft.com/office/powerpoint/2010/main" val="223732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/>
              <a:t>„Aceeași lungime de undă” întreține procesul comunicării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111" y="1600200"/>
            <a:ext cx="3167778" cy="4525963"/>
          </a:xfrm>
        </p:spPr>
      </p:pic>
    </p:spTree>
    <p:extLst>
      <p:ext uri="{BB962C8B-B14F-4D97-AF65-F5344CB8AC3E}">
        <p14:creationId xmlns:p14="http://schemas.microsoft.com/office/powerpoint/2010/main" val="113054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just"/>
            <a:r>
              <a:rPr lang="ro-RO" dirty="0"/>
              <a:t>Comunicarea se poate realiza atunci când cei care participă la ea dețin un minim de elemente în comun.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59150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Fiecare din noi atunci când comunicăm se adaptează la celălalt.</a:t>
            </a:r>
          </a:p>
          <a:p>
            <a:pPr marL="0" indent="0">
              <a:buNone/>
            </a:pPr>
            <a:r>
              <a:rPr lang="ro-RO" dirty="0"/>
              <a:t>Această adaptare este una reciprocă.</a:t>
            </a:r>
          </a:p>
          <a:p>
            <a:pPr marL="0" indent="0">
              <a:buNone/>
            </a:pPr>
            <a:r>
              <a:rPr lang="ro-RO" dirty="0"/>
              <a:t>În așa fel are loc ajustarea și calibrarea dorințelor și așteptărilor actorilor implicați în comunicare.</a:t>
            </a:r>
          </a:p>
          <a:p>
            <a:endParaRPr lang="ro-RO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57" y="2391655"/>
            <a:ext cx="2074689" cy="2074689"/>
          </a:xfrm>
        </p:spPr>
      </p:pic>
    </p:spTree>
    <p:extLst>
      <p:ext uri="{BB962C8B-B14F-4D97-AF65-F5344CB8AC3E}">
        <p14:creationId xmlns:p14="http://schemas.microsoft.com/office/powerpoint/2010/main" val="301295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pPr algn="just"/>
            <a:r>
              <a:rPr lang="ro-RO" dirty="0"/>
              <a:t>Simultan una și aceeași persoană acționează, percepe și este percepută, adaptându-se la un lucru la care ea însuși a contribuit.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15433"/>
            <a:ext cx="4038600" cy="3295497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Intersectarea particularităților  proprii unei persoane, specificul grupului din care face parte (prieteni, familie, universitate, troleibuz etc.) și stării sociale în care află creează contextul în care are loc comunicarea.</a:t>
            </a:r>
          </a:p>
        </p:txBody>
      </p:sp>
    </p:spTree>
    <p:extLst>
      <p:ext uri="{BB962C8B-B14F-4D97-AF65-F5344CB8AC3E}">
        <p14:creationId xmlns:p14="http://schemas.microsoft.com/office/powerpoint/2010/main" val="120809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/>
              <a:t>Componentele comunicării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dirty="0"/>
              <a:t>Întregul proces al comunicării se aseamănă cu preocuparea zilnică a zeului Hermes, care atunci când aducea vreun mesaj venea, totodată, și cu cheia tălmăcirii, astfel condiționând înțelegerea.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8" y="1910937"/>
            <a:ext cx="2706624" cy="3904488"/>
          </a:xfrm>
        </p:spPr>
      </p:pic>
    </p:spTree>
    <p:extLst>
      <p:ext uri="{BB962C8B-B14F-4D97-AF65-F5344CB8AC3E}">
        <p14:creationId xmlns:p14="http://schemas.microsoft.com/office/powerpoint/2010/main" val="121432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19888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o-RO" sz="4000" dirty="0"/>
              <a:t>Comunicarea vehiculează ideile, gândurile, trăirile, dar și dorințele, evaluările, credințele și convingerile noastre.</a:t>
            </a:r>
          </a:p>
        </p:txBody>
      </p:sp>
    </p:spTree>
    <p:extLst>
      <p:ext uri="{BB962C8B-B14F-4D97-AF65-F5344CB8AC3E}">
        <p14:creationId xmlns:p14="http://schemas.microsoft.com/office/powerpoint/2010/main" val="1889201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dirty="0"/>
              <a:t>Ce este și ce se conține într-un mesaj?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419056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o-RO" dirty="0"/>
              <a:t>Mesajul vizează  o referire la un obiect, ființă, fenomen, eveniment, sau în general la o stare de lucruri. Mesajul este fidel lucrului la care se referă, adică referinței sale. În caz contrar mesajul își pierde rostul și devine anapoda.</a:t>
            </a:r>
          </a:p>
          <a:p>
            <a:pPr marL="0" indent="0">
              <a:buNone/>
            </a:pPr>
            <a:r>
              <a:rPr lang="ro-RO" dirty="0"/>
              <a:t>Existența mesajului este posibilă grație omului care îl comunică, cel din urmă poate fi numit emițător.</a:t>
            </a:r>
          </a:p>
          <a:p>
            <a:pPr marL="0" indent="0">
              <a:buNone/>
            </a:pPr>
            <a:r>
              <a:rPr lang="ro-RO" dirty="0"/>
              <a:t>Unul dintre obiectivele mesajului este cel de a capta focusa atenția ascultătorului pe obiectul mesajului.</a:t>
            </a:r>
          </a:p>
          <a:p>
            <a:pPr marL="0" indent="0">
              <a:buNone/>
            </a:pPr>
            <a:r>
              <a:rPr lang="ro-RO" dirty="0"/>
              <a:t>Transportarea mesajului se efectuează în urma unei simbolizări ce generează coduri pentru înțelegere.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916832"/>
            <a:ext cx="1914525" cy="1905000"/>
          </a:xfrm>
        </p:spPr>
      </p:pic>
    </p:spTree>
    <p:extLst>
      <p:ext uri="{BB962C8B-B14F-4D97-AF65-F5344CB8AC3E}">
        <p14:creationId xmlns:p14="http://schemas.microsoft.com/office/powerpoint/2010/main" val="445572461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835</TotalTime>
  <Words>881</Words>
  <Application>Microsoft Macintosh PowerPoint</Application>
  <PresentationFormat>On-screen Show (4:3)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Tw Cen MT</vt:lpstr>
      <vt:lpstr>Thatch</vt:lpstr>
      <vt:lpstr>Comunicare eficientă</vt:lpstr>
      <vt:lpstr>Comunicarea se realizează printr-un un act interpersonal, deoarece are loc între persoane. </vt:lpstr>
      <vt:lpstr>Comunicarea este o interacțiune</vt:lpstr>
      <vt:lpstr>„Aceeași lungime de undă” întreține procesul comunicării</vt:lpstr>
      <vt:lpstr>Comunicarea se poate realiza atunci când cei care participă la ea dețin un minim de elemente în comun.</vt:lpstr>
      <vt:lpstr>Simultan una și aceeași persoană acționează, percepe și este percepută, adaptându-se la un lucru la care ea însuși a contribuit.</vt:lpstr>
      <vt:lpstr>Componentele comunicării</vt:lpstr>
      <vt:lpstr>Comunicarea vehiculează ideile, gândurile, trăirile, dar și dorințele, evaluările, credințele și convingerile noastre.</vt:lpstr>
      <vt:lpstr>Ce este și ce se conține într-un mesaj?</vt:lpstr>
      <vt:lpstr>SIMPLU</vt:lpstr>
      <vt:lpstr>Informația și incertitudinea mesajului</vt:lpstr>
      <vt:lpstr>Competența și performanța comunicațională a emițătorului și a receptorului</vt:lpstr>
      <vt:lpstr> Emițător – mesaj – receptor</vt:lpstr>
      <vt:lpstr> Ce să-i spun?</vt:lpstr>
      <vt:lpstr>Am un mesaj și n-am cui să-l comunic.</vt:lpstr>
      <vt:lpstr>De ce receptorul receptează sau din ce cauză cineva este cointeresat să te asculte și să te înțeleagă? </vt:lpstr>
      <vt:lpstr>Reducerea incertitudinii</vt:lpstr>
      <vt:lpstr>Reacția</vt:lpstr>
      <vt:lpstr>Ce crede receptorul despre emițător?</vt:lpstr>
      <vt:lpstr>PowerPoint Presentation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Comunicare eficientă</dc:title>
  <dc:creator>Naty</dc:creator>
  <cp:lastModifiedBy>Andrei Perciun</cp:lastModifiedBy>
  <cp:revision>48</cp:revision>
  <dcterms:created xsi:type="dcterms:W3CDTF">2012-10-23T07:20:09Z</dcterms:created>
  <dcterms:modified xsi:type="dcterms:W3CDTF">2021-09-08T04:38:23Z</dcterms:modified>
</cp:coreProperties>
</file>