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70" r:id="rId3"/>
    <p:sldId id="271" r:id="rId4"/>
    <p:sldId id="272" r:id="rId5"/>
    <p:sldId id="262" r:id="rId6"/>
    <p:sldId id="267" r:id="rId7"/>
    <p:sldId id="257" r:id="rId8"/>
    <p:sldId id="258" r:id="rId9"/>
    <p:sldId id="259" r:id="rId10"/>
    <p:sldId id="260" r:id="rId11"/>
    <p:sldId id="261" r:id="rId12"/>
    <p:sldId id="263" r:id="rId13"/>
    <p:sldId id="273" r:id="rId14"/>
    <p:sldId id="264" r:id="rId15"/>
    <p:sldId id="265" r:id="rId16"/>
    <p:sldId id="268" r:id="rId17"/>
    <p:sldId id="278" r:id="rId18"/>
    <p:sldId id="274" r:id="rId19"/>
    <p:sldId id="275" r:id="rId20"/>
    <p:sldId id="279" r:id="rId21"/>
    <p:sldId id="280" r:id="rId22"/>
    <p:sldId id="281" r:id="rId23"/>
    <p:sldId id="282" r:id="rId24"/>
    <p:sldId id="283" r:id="rId25"/>
    <p:sldId id="284" r:id="rId26"/>
    <p:sldId id="285" r:id="rId27"/>
    <p:sldId id="287" r:id="rId28"/>
    <p:sldId id="288" r:id="rId29"/>
    <p:sldId id="289" r:id="rId30"/>
    <p:sldId id="29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8" autoAdjust="0"/>
    <p:restoredTop sz="84164" autoAdjust="0"/>
  </p:normalViewPr>
  <p:slideViewPr>
    <p:cSldViewPr>
      <p:cViewPr>
        <p:scale>
          <a:sx n="60" d="100"/>
          <a:sy n="60" d="100"/>
        </p:scale>
        <p:origin x="-138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1DCEB-290F-4AE9-BBE7-022C5F4E5A71}" type="datetimeFigureOut">
              <a:rPr lang="en-US" smtClean="0"/>
              <a:pPr/>
              <a:t>3/25/2017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09ED1-2D69-41D7-B278-F7A80EB8C073}" type="slidenum">
              <a:rPr lang="en-US" smtClean="0"/>
              <a:pPr/>
              <a:t>‹#›</a:t>
            </a:fld>
            <a:endParaRPr lang="en-US"/>
          </a:p>
        </p:txBody>
      </p:sp>
    </p:spTree>
    <p:extLst>
      <p:ext uri="{BB962C8B-B14F-4D97-AF65-F5344CB8AC3E}">
        <p14:creationId xmlns:p14="http://schemas.microsoft.com/office/powerpoint/2010/main" val="15208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a:t>
            </a:fld>
            <a:endParaRPr lang="en-US"/>
          </a:p>
        </p:txBody>
      </p:sp>
    </p:spTree>
    <p:extLst>
      <p:ext uri="{BB962C8B-B14F-4D97-AF65-F5344CB8AC3E}">
        <p14:creationId xmlns:p14="http://schemas.microsoft.com/office/powerpoint/2010/main" val="392284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15</a:t>
            </a:fld>
            <a:endParaRPr lang="en-US"/>
          </a:p>
        </p:txBody>
      </p:sp>
    </p:spTree>
    <p:extLst>
      <p:ext uri="{BB962C8B-B14F-4D97-AF65-F5344CB8AC3E}">
        <p14:creationId xmlns:p14="http://schemas.microsoft.com/office/powerpoint/2010/main" val="2366008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16</a:t>
            </a:fld>
            <a:endParaRPr lang="en-US"/>
          </a:p>
        </p:txBody>
      </p:sp>
    </p:spTree>
    <p:extLst>
      <p:ext uri="{BB962C8B-B14F-4D97-AF65-F5344CB8AC3E}">
        <p14:creationId xmlns:p14="http://schemas.microsoft.com/office/powerpoint/2010/main" val="299753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18</a:t>
            </a:fld>
            <a:endParaRPr lang="en-US"/>
          </a:p>
        </p:txBody>
      </p:sp>
    </p:spTree>
    <p:extLst>
      <p:ext uri="{BB962C8B-B14F-4D97-AF65-F5344CB8AC3E}">
        <p14:creationId xmlns:p14="http://schemas.microsoft.com/office/powerpoint/2010/main" val="634717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r>
              <a:rPr lang="en-US" altLang="en-US" sz="1200" dirty="0" smtClean="0"/>
              <a:t>10. Renaissance Artists embraced some of the ideals of Greece and Rome in their art</a:t>
            </a:r>
          </a:p>
          <a:p>
            <a:pPr algn="l">
              <a:spcBef>
                <a:spcPct val="50000"/>
              </a:spcBef>
            </a:pPr>
            <a:r>
              <a:rPr lang="en-US" altLang="en-US" sz="1200" dirty="0" smtClean="0"/>
              <a:t>They wanted their subjects to be realistic and focused on humanity and emotion</a:t>
            </a:r>
          </a:p>
          <a:p>
            <a:pPr algn="l">
              <a:spcBef>
                <a:spcPct val="50000"/>
              </a:spcBef>
            </a:pPr>
            <a:r>
              <a:rPr lang="en-US" altLang="en-US" sz="1200" dirty="0" smtClean="0"/>
              <a:t>New Techniques also emerged</a:t>
            </a:r>
          </a:p>
          <a:p>
            <a:pPr algn="l">
              <a:spcBef>
                <a:spcPct val="50000"/>
              </a:spcBef>
            </a:pPr>
            <a:r>
              <a:rPr lang="en-US" altLang="en-US" sz="1200" dirty="0" smtClean="0"/>
              <a:t>Frescos: Painting done on wet plaster became popular because it gave depth to the paintings </a:t>
            </a:r>
          </a:p>
          <a:p>
            <a:pPr algn="l">
              <a:spcBef>
                <a:spcPct val="50000"/>
              </a:spcBef>
            </a:pPr>
            <a:r>
              <a:rPr lang="en-US" altLang="en-US" sz="1200" dirty="0" smtClean="0"/>
              <a:t>Sculpture emphasized realism and the human form</a:t>
            </a:r>
          </a:p>
          <a:p>
            <a:pPr algn="l">
              <a:spcBef>
                <a:spcPct val="50000"/>
              </a:spcBef>
            </a:pPr>
            <a:r>
              <a:rPr lang="en-US" altLang="en-US" sz="1200" dirty="0" smtClean="0"/>
              <a:t>Architecture reached new heights of design</a:t>
            </a:r>
          </a:p>
          <a:p>
            <a:pPr algn="l"/>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25</a:t>
            </a:fld>
            <a:endParaRPr lang="en-US"/>
          </a:p>
        </p:txBody>
      </p:sp>
    </p:spTree>
    <p:extLst>
      <p:ext uri="{BB962C8B-B14F-4D97-AF65-F5344CB8AC3E}">
        <p14:creationId xmlns:p14="http://schemas.microsoft.com/office/powerpoint/2010/main" val="159770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2</a:t>
            </a:fld>
            <a:endParaRPr lang="en-US"/>
          </a:p>
        </p:txBody>
      </p:sp>
    </p:spTree>
    <p:extLst>
      <p:ext uri="{BB962C8B-B14F-4D97-AF65-F5344CB8AC3E}">
        <p14:creationId xmlns:p14="http://schemas.microsoft.com/office/powerpoint/2010/main" val="1807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4</a:t>
            </a:fld>
            <a:endParaRPr lang="en-US"/>
          </a:p>
        </p:txBody>
      </p:sp>
    </p:spTree>
    <p:extLst>
      <p:ext uri="{BB962C8B-B14F-4D97-AF65-F5344CB8AC3E}">
        <p14:creationId xmlns:p14="http://schemas.microsoft.com/office/powerpoint/2010/main" val="274436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5</a:t>
            </a:fld>
            <a:endParaRPr lang="en-US"/>
          </a:p>
        </p:txBody>
      </p:sp>
    </p:spTree>
    <p:extLst>
      <p:ext uri="{BB962C8B-B14F-4D97-AF65-F5344CB8AC3E}">
        <p14:creationId xmlns:p14="http://schemas.microsoft.com/office/powerpoint/2010/main" val="288037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6</a:t>
            </a:fld>
            <a:endParaRPr lang="en-US"/>
          </a:p>
        </p:txBody>
      </p:sp>
    </p:spTree>
    <p:extLst>
      <p:ext uri="{BB962C8B-B14F-4D97-AF65-F5344CB8AC3E}">
        <p14:creationId xmlns:p14="http://schemas.microsoft.com/office/powerpoint/2010/main" val="51520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8</a:t>
            </a:fld>
            <a:endParaRPr lang="en-US"/>
          </a:p>
        </p:txBody>
      </p:sp>
    </p:spTree>
    <p:extLst>
      <p:ext uri="{BB962C8B-B14F-4D97-AF65-F5344CB8AC3E}">
        <p14:creationId xmlns:p14="http://schemas.microsoft.com/office/powerpoint/2010/main" val="228434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9</a:t>
            </a:fld>
            <a:endParaRPr lang="en-US"/>
          </a:p>
        </p:txBody>
      </p:sp>
    </p:spTree>
    <p:extLst>
      <p:ext uri="{BB962C8B-B14F-4D97-AF65-F5344CB8AC3E}">
        <p14:creationId xmlns:p14="http://schemas.microsoft.com/office/powerpoint/2010/main" val="205145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12</a:t>
            </a:fld>
            <a:endParaRPr lang="en-US"/>
          </a:p>
        </p:txBody>
      </p:sp>
    </p:spTree>
    <p:extLst>
      <p:ext uri="{BB962C8B-B14F-4D97-AF65-F5344CB8AC3E}">
        <p14:creationId xmlns:p14="http://schemas.microsoft.com/office/powerpoint/2010/main" val="266596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09ED1-2D69-41D7-B278-F7A80EB8C073}" type="slidenum">
              <a:rPr lang="en-US" smtClean="0"/>
              <a:pPr/>
              <a:t>14</a:t>
            </a:fld>
            <a:endParaRPr lang="en-US"/>
          </a:p>
        </p:txBody>
      </p:sp>
    </p:spTree>
    <p:extLst>
      <p:ext uri="{BB962C8B-B14F-4D97-AF65-F5344CB8AC3E}">
        <p14:creationId xmlns:p14="http://schemas.microsoft.com/office/powerpoint/2010/main" val="7828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4947A69-9FBD-43E8-AB0E-623469075590}" type="datetimeFigureOut">
              <a:rPr lang="en-US" smtClean="0"/>
              <a:pPr/>
              <a:t>3/25/2017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0B73C58-A8CE-45C6-9F91-0BE8B535BE20}"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47A69-9FBD-43E8-AB0E-623469075590}" type="datetimeFigureOut">
              <a:rPr lang="en-US" smtClean="0"/>
              <a:pPr/>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947A69-9FBD-43E8-AB0E-623469075590}" type="datetimeFigureOut">
              <a:rPr lang="en-US" smtClean="0"/>
              <a:pPr/>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0B73C58-A8CE-45C6-9F91-0BE8B535BE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3/25/2017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947A69-9FBD-43E8-AB0E-623469075590}" type="datetimeFigureOut">
              <a:rPr lang="en-US" smtClean="0"/>
              <a:pPr/>
              <a:t>3/25/2017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947A69-9FBD-43E8-AB0E-623469075590}" type="datetimeFigureOut">
              <a:rPr lang="en-US" smtClean="0"/>
              <a:pPr/>
              <a:t>3/25/2017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47A69-9FBD-43E8-AB0E-623469075590}" type="datetimeFigureOut">
              <a:rPr lang="en-US" smtClean="0"/>
              <a:pPr/>
              <a:t>3/25/2017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947A69-9FBD-43E8-AB0E-623469075590}" type="datetimeFigureOut">
              <a:rPr lang="en-US" smtClean="0"/>
              <a:pPr/>
              <a:t>3/25/2017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947A69-9FBD-43E8-AB0E-623469075590}" type="datetimeFigureOut">
              <a:rPr lang="en-US" smtClean="0"/>
              <a:pPr/>
              <a:t>3/25/2017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73C58-A8CE-45C6-9F91-0BE8B535BE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4947A69-9FBD-43E8-AB0E-623469075590}" type="datetimeFigureOut">
              <a:rPr lang="en-US" smtClean="0"/>
              <a:pPr/>
              <a:t>3/25/2017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0B73C58-A8CE-45C6-9F91-0BE8B535BE2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eg"/><Relationship Id="rId3" Type="http://schemas.openxmlformats.org/officeDocument/2006/relationships/image" Target="../media/image51.gif"/><Relationship Id="rId7" Type="http://schemas.openxmlformats.org/officeDocument/2006/relationships/image" Target="../media/image54.png"/><Relationship Id="rId12" Type="http://schemas.openxmlformats.org/officeDocument/2006/relationships/image" Target="../media/image59.gif"/><Relationship Id="rId2" Type="http://schemas.openxmlformats.org/officeDocument/2006/relationships/image" Target="../media/image50.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58.jpeg"/><Relationship Id="rId5" Type="http://schemas.openxmlformats.org/officeDocument/2006/relationships/image" Target="../media/image53.pn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4.jpeg"/><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1.png"/><Relationship Id="rId4" Type="http://schemas.openxmlformats.org/officeDocument/2006/relationships/oleObject" Target="../embeddings/oleObject1.bin"/><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0.jpe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304800" y="404664"/>
            <a:ext cx="8610600" cy="1428750"/>
          </a:xfrm>
        </p:spPr>
        <p:txBody>
          <a:bodyPr>
            <a:noAutofit/>
          </a:bodyPr>
          <a:lstStyle/>
          <a:p>
            <a:pPr lvl="1">
              <a:spcBef>
                <a:spcPct val="0"/>
              </a:spcBef>
            </a:pPr>
            <a:r>
              <a:rPr lang="en-US" altLang="en-US" sz="6000" b="1" dirty="0" smtClean="0">
                <a:ln>
                  <a:solidFill>
                    <a:schemeClr val="tx1"/>
                  </a:solidFill>
                </a:ln>
                <a:solidFill>
                  <a:sysClr val="windowText" lastClr="000000"/>
                </a:solidFill>
              </a:rPr>
              <a:t>Medieval/</a:t>
            </a:r>
            <a:r>
              <a:rPr lang="en-US" altLang="en-US" sz="6000" b="1" dirty="0" err="1" smtClean="0">
                <a:ln>
                  <a:solidFill>
                    <a:schemeClr val="tx1"/>
                  </a:solidFill>
                </a:ln>
                <a:solidFill>
                  <a:sysClr val="windowText" lastClr="000000"/>
                </a:solidFill>
              </a:rPr>
              <a:t>Rennesance</a:t>
            </a:r>
            <a:endParaRPr lang="en-US" altLang="en-US" sz="6000" b="1" dirty="0" smtClean="0">
              <a:ln>
                <a:solidFill>
                  <a:schemeClr val="tx1"/>
                </a:solidFill>
              </a:ln>
              <a:solidFill>
                <a:sysClr val="windowText" lastClr="000000"/>
              </a:solidFill>
            </a:endParaRPr>
          </a:p>
          <a:p>
            <a:pPr lvl="1">
              <a:spcBef>
                <a:spcPct val="0"/>
              </a:spcBef>
            </a:pPr>
            <a:r>
              <a:rPr lang="en-US" altLang="en-US" sz="6000" b="1" u="sng" dirty="0" smtClean="0">
                <a:ln>
                  <a:solidFill>
                    <a:schemeClr val="tx1"/>
                  </a:solidFill>
                </a:ln>
                <a:solidFill>
                  <a:sysClr val="windowText" lastClr="000000"/>
                </a:solidFill>
                <a:effectLst>
                  <a:outerShdw blurRad="63500" dir="3600000" algn="tl" rotWithShape="0">
                    <a:srgbClr val="000000">
                      <a:alpha val="70000"/>
                    </a:srgbClr>
                  </a:outerShdw>
                </a:effectLst>
              </a:rPr>
              <a:t>Philosophy</a:t>
            </a:r>
            <a:endParaRPr lang="ru-RU" altLang="en-US" sz="6000" b="1" u="sng" dirty="0">
              <a:ln w="18415" cmpd="sng">
                <a:solidFill>
                  <a:schemeClr val="tx1"/>
                </a:solidFill>
                <a:prstDash val="solid"/>
              </a:ln>
              <a:solidFill>
                <a:sysClr val="windowText" lastClr="000000"/>
              </a:solidFill>
              <a:effectLst>
                <a:outerShdw blurRad="63500" dir="3600000" algn="tl" rotWithShape="0">
                  <a:srgbClr val="000000">
                    <a:alpha val="70000"/>
                  </a:srgbClr>
                </a:outerShdw>
              </a:effectLst>
            </a:endParaRPr>
          </a:p>
        </p:txBody>
      </p:sp>
      <p:pic>
        <p:nvPicPr>
          <p:cNvPr id="6" name="Picture 5" descr="https://encrypted-tbn0.gstatic.com/images?q=tbn:ANd9GcQVc50GIMASKCPvUonjCcO94cdg7-UEnT1aqfvbnXCagno2sn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9063"/>
            <a:ext cx="22145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s://encrypted-tbn0.gstatic.com/images?q=tbn:ANd9GcShGnZwXQ-n2Tw6UgTfvM84PtebNSx9nk9bxXWPq0tN47zp3jID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071938"/>
            <a:ext cx="2714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ttps://encrypted-tbn2.gstatic.com/images?q=tbn:ANd9GcSUGfUceYwzVS0E7l9nOb3J-BjYrHMSaXHOfvG6-zVhrCyOIf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5143500"/>
            <a:ext cx="20716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https://encrypted-tbn2.gstatic.com/images?q=tbn:ANd9GcTFe9hVnEJmaxiPr3UpgQIFrFRqZ-Kl3nfaP2ghYGqWfNv1gfqGz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5162550"/>
            <a:ext cx="22145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ttps://encrypted-tbn0.gstatic.com/images?q=tbn:ANd9GcSl9WqO9t-oPjK6pcVE2eoDLyDtQJmuaCTpmThCrT36yiWpb9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3357563"/>
            <a:ext cx="21812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ttps://encrypted-tbn0.gstatic.com/images?q=tbn:ANd9GcSQ9spbabMqCtQC4H7cNBhiAke1CuspwuKx7JOG2E6wD9ude2j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3357563"/>
            <a:ext cx="22526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89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1281" y="43934"/>
            <a:ext cx="3842719"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none">
            <a:spAutoFit/>
          </a:bodyPr>
          <a:lstStyle/>
          <a:p>
            <a:pPr>
              <a:spcBef>
                <a:spcPct val="10000"/>
              </a:spcBef>
            </a:pPr>
            <a:r>
              <a:rPr lang="en-CA" altLang="en-US" sz="4800" b="1" dirty="0">
                <a:solidFill>
                  <a:srgbClr val="FFFF00"/>
                </a:solidFill>
              </a:rPr>
              <a:t>Creationism</a:t>
            </a:r>
            <a:r>
              <a:rPr lang="ru-RU" altLang="en-US" sz="4800" b="1" dirty="0">
                <a:solidFill>
                  <a:srgbClr val="FFFF00"/>
                </a:solidFill>
              </a:rPr>
              <a:t>:</a:t>
            </a:r>
          </a:p>
        </p:txBody>
      </p:sp>
      <p:sp>
        <p:nvSpPr>
          <p:cNvPr id="3" name="Rectangle 2"/>
          <p:cNvSpPr/>
          <p:nvPr/>
        </p:nvSpPr>
        <p:spPr>
          <a:xfrm>
            <a:off x="0" y="459432"/>
            <a:ext cx="4572000" cy="3108543"/>
          </a:xfrm>
          <a:prstGeom prst="rect">
            <a:avLst/>
          </a:prstGeom>
        </p:spPr>
        <p:txBody>
          <a:bodyPr>
            <a:spAutoFit/>
          </a:bodyPr>
          <a:lstStyle/>
          <a:p>
            <a:pPr algn="just"/>
            <a:r>
              <a:rPr lang="en-CA" altLang="en-US" sz="2800" b="1" dirty="0" smtClean="0"/>
              <a:t>  God </a:t>
            </a:r>
            <a:r>
              <a:rPr lang="en-CA" altLang="en-US" sz="2800" b="1" dirty="0"/>
              <a:t>creates freely, giving rise to all by act of will</a:t>
            </a:r>
            <a:r>
              <a:rPr lang="ru-RU" altLang="en-US" sz="2800" b="1" dirty="0"/>
              <a:t>.</a:t>
            </a:r>
            <a:r>
              <a:rPr lang="en-CA" altLang="en-US" sz="2800" b="1" dirty="0"/>
              <a:t> He dictates of being good.</a:t>
            </a:r>
            <a:r>
              <a:rPr lang="ru-RU" altLang="en-US" sz="2800" b="1" dirty="0"/>
              <a:t> </a:t>
            </a:r>
            <a:r>
              <a:rPr lang="en-CA" altLang="en-US" sz="2800" b="1" dirty="0"/>
              <a:t>Everything is given life as a free gift. Consequently, the creation is positive because of the good will</a:t>
            </a:r>
            <a:r>
              <a:rPr lang="ru-RU" altLang="en-US" sz="2800" b="1" dirty="0"/>
              <a:t>. </a:t>
            </a:r>
          </a:p>
        </p:txBody>
      </p:sp>
      <p:sp>
        <p:nvSpPr>
          <p:cNvPr id="4" name="Rectangle 3"/>
          <p:cNvSpPr/>
          <p:nvPr/>
        </p:nvSpPr>
        <p:spPr>
          <a:xfrm>
            <a:off x="4537021" y="3749457"/>
            <a:ext cx="4572000" cy="3108543"/>
          </a:xfrm>
          <a:prstGeom prst="rect">
            <a:avLst/>
          </a:prstGeom>
        </p:spPr>
        <p:txBody>
          <a:bodyPr>
            <a:spAutoFit/>
          </a:bodyPr>
          <a:lstStyle/>
          <a:p>
            <a:pPr algn="just"/>
            <a:r>
              <a:rPr lang="en-CA" altLang="en-US" sz="2800" b="1" dirty="0" smtClean="0"/>
              <a:t>   Creationism </a:t>
            </a:r>
            <a:r>
              <a:rPr lang="en-CA" altLang="en-US" sz="2800" b="1" dirty="0"/>
              <a:t>has a special way to solve the problem of ancient philosophy</a:t>
            </a:r>
            <a:r>
              <a:rPr lang="ru-RU" altLang="en-US" sz="2800" b="1" dirty="0"/>
              <a:t>: </a:t>
            </a:r>
            <a:r>
              <a:rPr lang="en-CA" altLang="en-US" sz="2800" b="1" dirty="0"/>
              <a:t>how and why a lot of were born from the One? And how is </a:t>
            </a:r>
            <a:r>
              <a:rPr lang="en-CA" altLang="en-US" sz="2800" b="1" dirty="0" smtClean="0"/>
              <a:t>everything born </a:t>
            </a:r>
            <a:r>
              <a:rPr lang="en-CA" altLang="en-US" sz="2800" b="1" dirty="0"/>
              <a:t>out of the infinite finite?</a:t>
            </a:r>
            <a:r>
              <a:rPr lang="ru-RU" altLang="en-US" sz="2800" b="1"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692696"/>
            <a:ext cx="4427984" cy="3056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6" y="3749457"/>
            <a:ext cx="4251192" cy="3066215"/>
          </a:xfrm>
          <a:prstGeom prst="rect">
            <a:avLst/>
          </a:prstGeom>
        </p:spPr>
      </p:pic>
    </p:spTree>
    <p:extLst>
      <p:ext uri="{BB962C8B-B14F-4D97-AF65-F5344CB8AC3E}">
        <p14:creationId xmlns:p14="http://schemas.microsoft.com/office/powerpoint/2010/main" val="611766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6072" y="0"/>
            <a:ext cx="4403770" cy="707886"/>
          </a:xfrm>
          <a:prstGeom prst="rect">
            <a:avLst/>
          </a:prstGeom>
        </p:spPr>
        <p:txBody>
          <a:bodyPr wrap="none">
            <a:spAutoFit/>
          </a:bodyPr>
          <a:lstStyle/>
          <a:p>
            <a:pPr marL="533400" lvl="0" indent="-533400" fontAlgn="base">
              <a:spcBef>
                <a:spcPct val="10000"/>
              </a:spcBef>
              <a:spcAft>
                <a:spcPct val="0"/>
              </a:spcAft>
            </a:pPr>
            <a:r>
              <a:rPr lang="en-CA"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Theological </a:t>
            </a:r>
            <a:r>
              <a:rPr lang="en-CA"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issues</a:t>
            </a:r>
            <a:endParaRPr lang="ru-RU"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ndParaRPr>
          </a:p>
        </p:txBody>
      </p:sp>
      <p:sp>
        <p:nvSpPr>
          <p:cNvPr id="3" name="Rectangle 2"/>
          <p:cNvSpPr/>
          <p:nvPr/>
        </p:nvSpPr>
        <p:spPr>
          <a:xfrm>
            <a:off x="95067" y="592023"/>
            <a:ext cx="8945779" cy="954107"/>
          </a:xfrm>
          <a:prstGeom prst="rect">
            <a:avLst/>
          </a:prstGeom>
        </p:spPr>
        <p:txBody>
          <a:bodyPr wrap="square">
            <a:spAutoFit/>
          </a:bodyPr>
          <a:lstStyle/>
          <a:p>
            <a:pPr marL="533400" lvl="0" indent="-533400" fontAlgn="base">
              <a:spcBef>
                <a:spcPct val="20000"/>
              </a:spcBef>
              <a:spcAft>
                <a:spcPct val="0"/>
              </a:spcAft>
            </a:pPr>
            <a:r>
              <a:rPr lang="en-CA" sz="2800" b="1" dirty="0">
                <a:latin typeface="Times New Roman" panose="02020603050405020304" pitchFamily="18" charset="0"/>
                <a:cs typeface="Times New Roman" panose="02020603050405020304" pitchFamily="18" charset="0"/>
              </a:rPr>
              <a:t>The main theological issues</a:t>
            </a:r>
            <a:r>
              <a:rPr lang="ru-RU" sz="2800" b="1" dirty="0">
                <a:latin typeface="Times New Roman" panose="02020603050405020304" pitchFamily="18" charset="0"/>
                <a:cs typeface="Times New Roman" panose="02020603050405020304" pitchFamily="18" charset="0"/>
              </a:rPr>
              <a:t>, </a:t>
            </a:r>
            <a:r>
              <a:rPr lang="en-CA" sz="2800" b="1" dirty="0">
                <a:latin typeface="Times New Roman" panose="02020603050405020304" pitchFamily="18" charset="0"/>
                <a:cs typeface="Times New Roman" panose="02020603050405020304" pitchFamily="18" charset="0"/>
              </a:rPr>
              <a:t>which were connected</a:t>
            </a:r>
            <a:r>
              <a:rPr lang="ru-RU" sz="2800" b="1" dirty="0">
                <a:latin typeface="Times New Roman" panose="02020603050405020304" pitchFamily="18" charset="0"/>
                <a:cs typeface="Times New Roman" panose="02020603050405020304" pitchFamily="18" charset="0"/>
              </a:rPr>
              <a:t> </a:t>
            </a:r>
            <a:r>
              <a:rPr lang="en-CA" sz="2800" b="1" dirty="0">
                <a:latin typeface="Times New Roman" panose="02020603050405020304" pitchFamily="18" charset="0"/>
                <a:cs typeface="Times New Roman" panose="02020603050405020304" pitchFamily="18" charset="0"/>
              </a:rPr>
              <a:t>with main</a:t>
            </a:r>
            <a:r>
              <a:rPr lang="ru-RU" sz="2800" b="1" dirty="0">
                <a:latin typeface="Times New Roman" panose="02020603050405020304" pitchFamily="18" charset="0"/>
                <a:cs typeface="Times New Roman" panose="02020603050405020304" pitchFamily="18" charset="0"/>
              </a:rPr>
              <a:t>  </a:t>
            </a:r>
            <a:r>
              <a:rPr lang="en-CA" sz="2800" b="1" dirty="0">
                <a:latin typeface="Times New Roman" panose="02020603050405020304" pitchFamily="18" charset="0"/>
                <a:cs typeface="Times New Roman" panose="02020603050405020304" pitchFamily="18" charset="0"/>
              </a:rPr>
              <a:t>philosophical</a:t>
            </a:r>
            <a:r>
              <a:rPr lang="ru-RU" sz="2800" b="1" dirty="0">
                <a:latin typeface="Times New Roman" panose="02020603050405020304" pitchFamily="18" charset="0"/>
                <a:cs typeface="Times New Roman" panose="02020603050405020304" pitchFamily="18" charset="0"/>
              </a:rPr>
              <a:t> </a:t>
            </a:r>
            <a:r>
              <a:rPr lang="en-CA" sz="2800" b="1" dirty="0">
                <a:latin typeface="Times New Roman" panose="02020603050405020304" pitchFamily="18" charset="0"/>
                <a:cs typeface="Times New Roman" panose="02020603050405020304" pitchFamily="18" charset="0"/>
              </a:rPr>
              <a:t>concepts</a:t>
            </a:r>
            <a:r>
              <a:rPr lang="ru-RU" sz="2800" b="1" dirty="0">
                <a:latin typeface="Times New Roman" panose="02020603050405020304" pitchFamily="18" charset="0"/>
                <a:cs typeface="Times New Roman" panose="02020603050405020304" pitchFamily="18" charset="0"/>
              </a:rPr>
              <a:t>: </a:t>
            </a:r>
          </a:p>
        </p:txBody>
      </p:sp>
      <p:sp>
        <p:nvSpPr>
          <p:cNvPr id="4" name="Rectangle 3"/>
          <p:cNvSpPr/>
          <p:nvPr/>
        </p:nvSpPr>
        <p:spPr>
          <a:xfrm>
            <a:off x="1613675" y="1700808"/>
            <a:ext cx="5166799" cy="523220"/>
          </a:xfrm>
          <a:prstGeom prst="rect">
            <a:avLst/>
          </a:prstGeom>
        </p:spPr>
        <p:txBody>
          <a:bodyPr wrap="none">
            <a:spAutoFit/>
          </a:bodyPr>
          <a:lstStyle/>
          <a:p>
            <a:pPr marL="533400" lvl="0" indent="-533400" fontAlgn="base">
              <a:spcBef>
                <a:spcPct val="20000"/>
              </a:spcBef>
              <a:spcAft>
                <a:spcPct val="0"/>
              </a:spcAft>
            </a:pPr>
            <a:r>
              <a:rPr lang="ru-RU" sz="2800" b="1" dirty="0"/>
              <a:t>1) </a:t>
            </a:r>
            <a:r>
              <a:rPr lang="en-US" sz="2800" b="1" dirty="0"/>
              <a:t>T</a:t>
            </a:r>
            <a:r>
              <a:rPr lang="en-CA" sz="2800" b="1" dirty="0" smtClean="0"/>
              <a:t>he </a:t>
            </a:r>
            <a:r>
              <a:rPr lang="en-CA" sz="2800" b="1" dirty="0"/>
              <a:t>problem of the </a:t>
            </a:r>
            <a:r>
              <a:rPr lang="en-CA" sz="2800" b="1" dirty="0" smtClean="0"/>
              <a:t>Trinity</a:t>
            </a:r>
            <a:r>
              <a:rPr lang="en-US" sz="2800" b="1" dirty="0" smtClean="0"/>
              <a:t>. </a:t>
            </a:r>
            <a:endParaRPr lang="ru-RU" sz="28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30067"/>
            <a:ext cx="4567956" cy="462793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571" y="2230067"/>
            <a:ext cx="4627933" cy="4627933"/>
          </a:xfrm>
          <a:prstGeom prst="rect">
            <a:avLst/>
          </a:prstGeom>
        </p:spPr>
      </p:pic>
      <p:sp>
        <p:nvSpPr>
          <p:cNvPr id="7" name="Rectangle 6"/>
          <p:cNvSpPr/>
          <p:nvPr/>
        </p:nvSpPr>
        <p:spPr>
          <a:xfrm>
            <a:off x="60164" y="2276872"/>
            <a:ext cx="4092732"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400" b="1" dirty="0" smtClean="0"/>
              <a:t>    Even </a:t>
            </a:r>
            <a:r>
              <a:rPr lang="en-US" sz="2400" b="1" dirty="0"/>
              <a:t>if the existence of God could be known by natural reason, his Trinitarian character could only be discovered through revelation.  Such revelations in the tradition of the Church can only be indirectly encountered through the </a:t>
            </a:r>
            <a:r>
              <a:rPr lang="en-US" sz="2400" b="1" dirty="0" smtClean="0"/>
              <a:t>explanation </a:t>
            </a:r>
            <a:r>
              <a:rPr lang="en-US" sz="2400" b="1" dirty="0"/>
              <a:t>and interpretation of Scripture.</a:t>
            </a:r>
          </a:p>
        </p:txBody>
      </p:sp>
    </p:spTree>
    <p:extLst>
      <p:ext uri="{BB962C8B-B14F-4D97-AF65-F5344CB8AC3E}">
        <p14:creationId xmlns:p14="http://schemas.microsoft.com/office/powerpoint/2010/main" val="9639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344" y="102824"/>
            <a:ext cx="5795176" cy="523220"/>
          </a:xfrm>
          <a:prstGeom prst="rect">
            <a:avLst/>
          </a:prstGeom>
        </p:spPr>
        <p:txBody>
          <a:bodyPr wrap="none">
            <a:spAutoFit/>
          </a:bodyPr>
          <a:lstStyle/>
          <a:p>
            <a:pPr marL="533400" lvl="0" indent="-533400" fontAlgn="base">
              <a:spcBef>
                <a:spcPct val="20000"/>
              </a:spcBef>
              <a:spcAft>
                <a:spcPct val="0"/>
              </a:spcAft>
            </a:pPr>
            <a:r>
              <a:rPr lang="ru-RU" sz="2800" b="1" dirty="0" smtClean="0"/>
              <a:t>2</a:t>
            </a:r>
            <a:r>
              <a:rPr lang="en-US" sz="2800" b="1" dirty="0" smtClean="0"/>
              <a:t>. T</a:t>
            </a:r>
            <a:r>
              <a:rPr lang="en-CA" sz="2800" b="1" dirty="0" smtClean="0"/>
              <a:t>he </a:t>
            </a:r>
            <a:r>
              <a:rPr lang="en-CA" sz="2800" b="1" dirty="0"/>
              <a:t>problem of the </a:t>
            </a:r>
            <a:r>
              <a:rPr lang="en-CA" sz="2800" b="1" dirty="0" smtClean="0"/>
              <a:t>incarnation</a:t>
            </a:r>
            <a:endParaRPr lang="ru-RU" sz="2800" b="1" dirty="0"/>
          </a:p>
        </p:txBody>
      </p:sp>
      <p:sp>
        <p:nvSpPr>
          <p:cNvPr id="3" name="Rectangle 2"/>
          <p:cNvSpPr/>
          <p:nvPr/>
        </p:nvSpPr>
        <p:spPr>
          <a:xfrm>
            <a:off x="-28524" y="3471050"/>
            <a:ext cx="6330516" cy="523220"/>
          </a:xfrm>
          <a:prstGeom prst="rect">
            <a:avLst/>
          </a:prstGeom>
        </p:spPr>
        <p:txBody>
          <a:bodyPr wrap="none">
            <a:spAutoFit/>
          </a:bodyPr>
          <a:lstStyle/>
          <a:p>
            <a:r>
              <a:rPr lang="en-CA" sz="2800" b="1" dirty="0" smtClean="0">
                <a:latin typeface="Times New Roman" panose="02020603050405020304" pitchFamily="18" charset="0"/>
                <a:cs typeface="Times New Roman" panose="02020603050405020304" pitchFamily="18" charset="0"/>
              </a:rPr>
              <a:t>3. Relation </a:t>
            </a:r>
            <a:r>
              <a:rPr lang="en-CA" sz="2800" b="1" dirty="0">
                <a:latin typeface="Times New Roman" panose="02020603050405020304" pitchFamily="18" charset="0"/>
                <a:cs typeface="Times New Roman" panose="02020603050405020304" pitchFamily="18" charset="0"/>
              </a:rPr>
              <a:t>between freedom and </a:t>
            </a:r>
            <a:r>
              <a:rPr lang="en-CA" sz="2800" b="1" dirty="0" smtClean="0">
                <a:latin typeface="Times New Roman" panose="02020603050405020304" pitchFamily="18" charset="0"/>
                <a:cs typeface="Times New Roman" panose="02020603050405020304" pitchFamily="18" charset="0"/>
              </a:rPr>
              <a:t>Grace</a:t>
            </a:r>
            <a:r>
              <a:rPr lang="ru-RU"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662462" y="90826"/>
            <a:ext cx="2281394" cy="106490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marL="533400" lvl="0" indent="-533400" algn="ctr" fontAlgn="base">
              <a:spcBef>
                <a:spcPct val="10000"/>
              </a:spcBef>
              <a:spcAft>
                <a:spcPct val="0"/>
              </a:spcAft>
            </a:pPr>
            <a:r>
              <a:rPr lang="en-CA" sz="2800" b="1" dirty="0">
                <a:solidFill>
                  <a:srgbClr val="0F2BEC"/>
                </a:solidFill>
                <a:latin typeface="Arial" panose="020B0604020202020204" pitchFamily="34" charset="0"/>
              </a:rPr>
              <a:t>Theological </a:t>
            </a:r>
            <a:endParaRPr lang="en-CA" sz="2800" b="1" dirty="0" smtClean="0">
              <a:solidFill>
                <a:srgbClr val="0F2BEC"/>
              </a:solidFill>
              <a:latin typeface="Arial" panose="020B0604020202020204" pitchFamily="34" charset="0"/>
            </a:endParaRPr>
          </a:p>
          <a:p>
            <a:pPr marL="533400" lvl="0" indent="-533400" algn="ctr" fontAlgn="base">
              <a:spcBef>
                <a:spcPct val="10000"/>
              </a:spcBef>
              <a:spcAft>
                <a:spcPct val="0"/>
              </a:spcAft>
            </a:pPr>
            <a:r>
              <a:rPr lang="en-CA" sz="2800" b="1" dirty="0" smtClean="0">
                <a:solidFill>
                  <a:srgbClr val="0F2BEC"/>
                </a:solidFill>
                <a:latin typeface="Arial" panose="020B0604020202020204" pitchFamily="34" charset="0"/>
              </a:rPr>
              <a:t>issues</a:t>
            </a:r>
            <a:r>
              <a:rPr lang="ru-RU" sz="3200" b="1" dirty="0">
                <a:solidFill>
                  <a:srgbClr val="0F2BEC"/>
                </a:solidFill>
                <a:latin typeface="Arial" panose="020B0604020202020204" pitchFamily="34" charset="0"/>
              </a:rPr>
              <a:t>.</a:t>
            </a:r>
          </a:p>
        </p:txBody>
      </p:sp>
      <p:sp>
        <p:nvSpPr>
          <p:cNvPr id="6" name="Rectangle 5"/>
          <p:cNvSpPr/>
          <p:nvPr/>
        </p:nvSpPr>
        <p:spPr>
          <a:xfrm>
            <a:off x="4105854" y="1189572"/>
            <a:ext cx="5042762" cy="2308324"/>
          </a:xfrm>
          <a:prstGeom prst="rect">
            <a:avLst/>
          </a:prstGeom>
        </p:spPr>
        <p:txBody>
          <a:bodyPr wrap="square">
            <a:spAutoFit/>
          </a:bodyPr>
          <a:lstStyle/>
          <a:p>
            <a:pPr algn="just"/>
            <a:r>
              <a:rPr lang="en-US" sz="2400" b="1" dirty="0" smtClean="0"/>
              <a:t>    The </a:t>
            </a:r>
            <a:r>
              <a:rPr lang="en-US" sz="2400" b="1" dirty="0"/>
              <a:t>central claim of Christianity is that Jesus of Nazareth was none other than God the Son, who while remaining fully divine, took on a human nature for the sake of our salvation.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 y="499919"/>
            <a:ext cx="4090988" cy="294680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0184" b="25676"/>
          <a:stretch/>
        </p:blipFill>
        <p:spPr>
          <a:xfrm>
            <a:off x="1291196" y="3940082"/>
            <a:ext cx="6484244" cy="2917918"/>
          </a:xfrm>
          <a:prstGeom prst="rect">
            <a:avLst/>
          </a:prstGeom>
        </p:spPr>
      </p:pic>
    </p:spTree>
    <p:extLst>
      <p:ext uri="{BB962C8B-B14F-4D97-AF65-F5344CB8AC3E}">
        <p14:creationId xmlns:p14="http://schemas.microsoft.com/office/powerpoint/2010/main" val="114349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430453"/>
            <a:ext cx="325556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smtClean="0"/>
              <a:t>What is freedom?</a:t>
            </a:r>
            <a:endParaRPr lang="en-US" sz="2400" b="1" dirty="0"/>
          </a:p>
        </p:txBody>
      </p:sp>
      <p:sp>
        <p:nvSpPr>
          <p:cNvPr id="3" name="TextBox 2"/>
          <p:cNvSpPr txBox="1"/>
          <p:nvPr/>
        </p:nvSpPr>
        <p:spPr>
          <a:xfrm>
            <a:off x="4506524" y="61120"/>
            <a:ext cx="449346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smtClean="0"/>
              <a:t>Freedom is ability to use will to make a conscious choice to believe and act.</a:t>
            </a:r>
            <a:endParaRPr lang="en-US" sz="2400" b="1" dirty="0"/>
          </a:p>
        </p:txBody>
      </p:sp>
      <p:sp>
        <p:nvSpPr>
          <p:cNvPr id="4" name="TextBox 3"/>
          <p:cNvSpPr txBox="1"/>
          <p:nvPr/>
        </p:nvSpPr>
        <p:spPr>
          <a:xfrm>
            <a:off x="3160" y="1530443"/>
            <a:ext cx="325556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t>What is the highest exercise of freedom?</a:t>
            </a:r>
            <a:endParaRPr lang="en-US" sz="2400" b="1" dirty="0"/>
          </a:p>
        </p:txBody>
      </p:sp>
      <p:sp>
        <p:nvSpPr>
          <p:cNvPr id="5" name="Rectangle 4"/>
          <p:cNvSpPr/>
          <p:nvPr/>
        </p:nvSpPr>
        <p:spPr>
          <a:xfrm>
            <a:off x="3456384" y="1530442"/>
            <a:ext cx="5796136"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a:t>The highest use of freedom is to choose to conform one’s own will to God’s</a:t>
            </a:r>
          </a:p>
        </p:txBody>
      </p:sp>
      <p:sp>
        <p:nvSpPr>
          <p:cNvPr id="6" name="TextBox 5"/>
          <p:cNvSpPr txBox="1"/>
          <p:nvPr/>
        </p:nvSpPr>
        <p:spPr>
          <a:xfrm>
            <a:off x="32701" y="2636912"/>
            <a:ext cx="4138591"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t>What are the consequences of free choices? </a:t>
            </a:r>
            <a:endParaRPr lang="en-US" sz="2400" b="1" dirty="0"/>
          </a:p>
        </p:txBody>
      </p:sp>
      <p:sp>
        <p:nvSpPr>
          <p:cNvPr id="7" name="TextBox 6"/>
          <p:cNvSpPr txBox="1"/>
          <p:nvPr/>
        </p:nvSpPr>
        <p:spPr>
          <a:xfrm>
            <a:off x="4570095" y="2452245"/>
            <a:ext cx="436631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t>A free choice has practical, moral, legal, and eternal consequences.  </a:t>
            </a:r>
            <a:endParaRPr lang="en-US" sz="2400" b="1" dirty="0"/>
          </a:p>
        </p:txBody>
      </p:sp>
      <p:sp>
        <p:nvSpPr>
          <p:cNvPr id="8" name="TextBox 7"/>
          <p:cNvSpPr txBox="1"/>
          <p:nvPr/>
        </p:nvSpPr>
        <p:spPr>
          <a:xfrm>
            <a:off x="-32336" y="3933056"/>
            <a:ext cx="436631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What is the relationship between freedom and truth?</a:t>
            </a:r>
            <a:endParaRPr lang="en-US" sz="2400" b="1" dirty="0"/>
          </a:p>
        </p:txBody>
      </p:sp>
      <p:sp>
        <p:nvSpPr>
          <p:cNvPr id="9" name="TextBox 8"/>
          <p:cNvSpPr txBox="1"/>
          <p:nvPr/>
        </p:nvSpPr>
        <p:spPr>
          <a:xfrm>
            <a:off x="4666442" y="3748389"/>
            <a:ext cx="436631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smtClean="0"/>
              <a:t>Freedom must be grounded in objective truth, otherwise, it leads to moral slavery</a:t>
            </a:r>
            <a:endParaRPr lang="en-US" sz="2400" b="1" dirty="0"/>
          </a:p>
        </p:txBody>
      </p:sp>
      <p:sp>
        <p:nvSpPr>
          <p:cNvPr id="10" name="TextBox 9"/>
          <p:cNvSpPr txBox="1"/>
          <p:nvPr/>
        </p:nvSpPr>
        <p:spPr>
          <a:xfrm>
            <a:off x="-3221" y="6054387"/>
            <a:ext cx="436631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b="1" dirty="0" smtClean="0"/>
              <a:t>What is the relationship between grace and freedom?</a:t>
            </a:r>
            <a:endParaRPr lang="en-US" sz="2400" b="1" dirty="0"/>
          </a:p>
        </p:txBody>
      </p:sp>
      <p:sp>
        <p:nvSpPr>
          <p:cNvPr id="11" name="TextBox 10"/>
          <p:cNvSpPr txBox="1"/>
          <p:nvPr/>
        </p:nvSpPr>
        <p:spPr>
          <a:xfrm>
            <a:off x="4666442" y="6054387"/>
            <a:ext cx="447755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b="1" dirty="0" smtClean="0"/>
              <a:t>God gives grace to free people from the slavery of sin.</a:t>
            </a:r>
            <a:endParaRPr lang="en-US" sz="2400" b="1" dirty="0"/>
          </a:p>
        </p:txBody>
      </p:sp>
      <p:sp>
        <p:nvSpPr>
          <p:cNvPr id="12" name="TextBox 11"/>
          <p:cNvSpPr txBox="1"/>
          <p:nvPr/>
        </p:nvSpPr>
        <p:spPr>
          <a:xfrm>
            <a:off x="41744" y="5046275"/>
            <a:ext cx="265804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t>Why does God give us freedom?</a:t>
            </a:r>
            <a:endParaRPr lang="en-US" sz="2400" b="1" dirty="0"/>
          </a:p>
        </p:txBody>
      </p:sp>
      <p:sp>
        <p:nvSpPr>
          <p:cNvPr id="13" name="TextBox 12"/>
          <p:cNvSpPr txBox="1"/>
          <p:nvPr/>
        </p:nvSpPr>
        <p:spPr>
          <a:xfrm>
            <a:off x="2839857" y="5085184"/>
            <a:ext cx="5966586"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t>God gives freedom so people can return his love and love others as he loves them.</a:t>
            </a:r>
            <a:endParaRPr lang="en-US" sz="2400" b="1" dirty="0"/>
          </a:p>
        </p:txBody>
      </p:sp>
    </p:spTree>
    <p:extLst>
      <p:ext uri="{BB962C8B-B14F-4D97-AF65-F5344CB8AC3E}">
        <p14:creationId xmlns:p14="http://schemas.microsoft.com/office/powerpoint/2010/main" val="3253691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0826"/>
            <a:ext cx="6085320" cy="523220"/>
          </a:xfrm>
          <a:prstGeom prst="rect">
            <a:avLst/>
          </a:prstGeom>
        </p:spPr>
        <p:txBody>
          <a:bodyPr wrap="none">
            <a:spAutoFit/>
          </a:bodyPr>
          <a:lstStyle/>
          <a:p>
            <a:pPr marL="533400" lvl="0" indent="-533400" fontAlgn="base">
              <a:spcBef>
                <a:spcPct val="20000"/>
              </a:spcBef>
              <a:spcAft>
                <a:spcPct val="0"/>
              </a:spcAft>
            </a:pPr>
            <a:r>
              <a:rPr lang="ru-RU" sz="2800" b="1" dirty="0" smtClean="0"/>
              <a:t>4</a:t>
            </a:r>
            <a:r>
              <a:rPr lang="en-US" sz="2800" b="1" dirty="0" smtClean="0"/>
              <a:t> R</a:t>
            </a:r>
            <a:r>
              <a:rPr lang="en-CA" sz="2800" b="1" dirty="0" smtClean="0"/>
              <a:t>elation </a:t>
            </a:r>
            <a:r>
              <a:rPr lang="en-CA" sz="2800" b="1" dirty="0"/>
              <a:t>between faith and reason</a:t>
            </a:r>
            <a:endParaRPr lang="ru-RU" sz="2800" b="1" dirty="0"/>
          </a:p>
        </p:txBody>
      </p:sp>
      <p:sp>
        <p:nvSpPr>
          <p:cNvPr id="3" name="Rectangle 2"/>
          <p:cNvSpPr/>
          <p:nvPr/>
        </p:nvSpPr>
        <p:spPr>
          <a:xfrm>
            <a:off x="6662462" y="90826"/>
            <a:ext cx="2281394" cy="106490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marL="533400" lvl="0" indent="-533400" algn="ctr" fontAlgn="base">
              <a:spcBef>
                <a:spcPct val="10000"/>
              </a:spcBef>
              <a:spcAft>
                <a:spcPct val="0"/>
              </a:spcAft>
            </a:pPr>
            <a:r>
              <a:rPr lang="en-CA" sz="2800" b="1" dirty="0">
                <a:solidFill>
                  <a:srgbClr val="0F2BEC"/>
                </a:solidFill>
                <a:latin typeface="Arial" panose="020B0604020202020204" pitchFamily="34" charset="0"/>
              </a:rPr>
              <a:t>Theological </a:t>
            </a:r>
            <a:endParaRPr lang="en-CA" sz="2800" b="1" dirty="0" smtClean="0">
              <a:solidFill>
                <a:srgbClr val="0F2BEC"/>
              </a:solidFill>
              <a:latin typeface="Arial" panose="020B0604020202020204" pitchFamily="34" charset="0"/>
            </a:endParaRPr>
          </a:p>
          <a:p>
            <a:pPr marL="533400" lvl="0" indent="-533400" algn="ctr" fontAlgn="base">
              <a:spcBef>
                <a:spcPct val="10000"/>
              </a:spcBef>
              <a:spcAft>
                <a:spcPct val="0"/>
              </a:spcAft>
            </a:pPr>
            <a:r>
              <a:rPr lang="en-CA" sz="2800" b="1" dirty="0" smtClean="0">
                <a:solidFill>
                  <a:srgbClr val="0F2BEC"/>
                </a:solidFill>
                <a:latin typeface="Arial" panose="020B0604020202020204" pitchFamily="34" charset="0"/>
              </a:rPr>
              <a:t>issues</a:t>
            </a:r>
            <a:r>
              <a:rPr lang="ru-RU" sz="3200" b="1" dirty="0">
                <a:solidFill>
                  <a:srgbClr val="0F2BEC"/>
                </a:solidFill>
                <a:latin typeface="Arial" panose="020B0604020202020204" pitchFamily="34" charset="0"/>
              </a:rPr>
              <a:t>.</a:t>
            </a:r>
          </a:p>
        </p:txBody>
      </p:sp>
      <p:sp>
        <p:nvSpPr>
          <p:cNvPr id="4" name="Rectangle 3"/>
          <p:cNvSpPr/>
          <p:nvPr/>
        </p:nvSpPr>
        <p:spPr>
          <a:xfrm>
            <a:off x="899592" y="1268760"/>
            <a:ext cx="1745992"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Faith</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5253100" y="1268760"/>
            <a:ext cx="2400017"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Reason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36512" y="2192090"/>
            <a:ext cx="4608512" cy="4154984"/>
          </a:xfrm>
          <a:prstGeom prst="rect">
            <a:avLst/>
          </a:prstGeom>
        </p:spPr>
        <p:txBody>
          <a:bodyPr wrap="square">
            <a:spAutoFit/>
          </a:bodyPr>
          <a:lstStyle/>
          <a:p>
            <a:pPr algn="just"/>
            <a:r>
              <a:rPr lang="en-US" sz="2400" b="1" dirty="0" smtClean="0"/>
              <a:t>    Faith</a:t>
            </a:r>
            <a:r>
              <a:rPr lang="en-US" sz="2400" b="1" dirty="0"/>
              <a:t> </a:t>
            </a:r>
            <a:r>
              <a:rPr lang="en-US" sz="2400" b="1" dirty="0" smtClean="0"/>
              <a:t>is confidence or trust</a:t>
            </a:r>
            <a:r>
              <a:rPr lang="en-US" sz="2400" b="1" dirty="0"/>
              <a:t> in a person or thing; or the observance of an obligation from loyalty; or fidelity to a person, promise, engagement. </a:t>
            </a:r>
            <a:endParaRPr lang="en-US" sz="2400" b="1" dirty="0" smtClean="0"/>
          </a:p>
          <a:p>
            <a:pPr algn="just"/>
            <a:r>
              <a:rPr lang="en-US" sz="2400" b="1" dirty="0"/>
              <a:t> </a:t>
            </a:r>
            <a:r>
              <a:rPr lang="en-US" sz="2400" b="1" dirty="0" smtClean="0"/>
              <a:t>  The </a:t>
            </a:r>
            <a:r>
              <a:rPr lang="en-US" sz="2400" b="1" dirty="0"/>
              <a:t>word "faith" may also refer to a particular system </a:t>
            </a:r>
            <a:r>
              <a:rPr lang="en-US" sz="2400" b="1" dirty="0" smtClean="0"/>
              <a:t>of religious belief,</a:t>
            </a:r>
            <a:r>
              <a:rPr lang="en-US" sz="2400" b="1" dirty="0"/>
              <a:t> in which faith may equate to confidence based on some perceived degree of </a:t>
            </a:r>
            <a:r>
              <a:rPr lang="en-US" sz="2400" b="1" dirty="0" smtClean="0"/>
              <a:t>warrant.</a:t>
            </a:r>
            <a:endParaRPr lang="en-US" sz="24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533" y="2192089"/>
            <a:ext cx="4074323" cy="2711277"/>
          </a:xfrm>
          <a:prstGeom prst="rect">
            <a:avLst/>
          </a:prstGeom>
        </p:spPr>
      </p:pic>
      <p:sp>
        <p:nvSpPr>
          <p:cNvPr id="9" name="Rectangle 8"/>
          <p:cNvSpPr/>
          <p:nvPr/>
        </p:nvSpPr>
        <p:spPr>
          <a:xfrm>
            <a:off x="4867437" y="2331507"/>
            <a:ext cx="4136928"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400" b="1" dirty="0"/>
              <a:t>Reason is the capacity for </a:t>
            </a:r>
            <a:r>
              <a:rPr lang="en-US" sz="2400" b="1" dirty="0" smtClean="0"/>
              <a:t>consciously making </a:t>
            </a:r>
            <a:r>
              <a:rPr lang="en-US" sz="2400" b="1" dirty="0"/>
              <a:t>sense of things, </a:t>
            </a:r>
            <a:r>
              <a:rPr lang="en-US" sz="2400" b="1" dirty="0" smtClean="0"/>
              <a:t>applying logic, </a:t>
            </a:r>
            <a:r>
              <a:rPr lang="en-US" sz="2400" b="1" dirty="0"/>
              <a:t>establishing and </a:t>
            </a:r>
            <a:r>
              <a:rPr lang="en-US" sz="2400" b="1" dirty="0" smtClean="0"/>
              <a:t>verifying facts, </a:t>
            </a:r>
            <a:r>
              <a:rPr lang="en-US" sz="2400" b="1" dirty="0"/>
              <a:t>and changing or justifying practices</a:t>
            </a:r>
            <a:r>
              <a:rPr lang="en-US" sz="2400" b="1" dirty="0" smtClean="0"/>
              <a:t>, institutions, and beliefs</a:t>
            </a:r>
            <a:r>
              <a:rPr lang="en-US" sz="2400" b="1" dirty="0"/>
              <a:t> based on new or </a:t>
            </a:r>
            <a:r>
              <a:rPr lang="en-US" sz="2400" b="1" dirty="0" smtClean="0"/>
              <a:t>existing information. 7</a:t>
            </a:r>
            <a:r>
              <a:rPr lang="en-US" sz="2400" b="1" dirty="0"/>
              <a:t> </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9428" b="10879"/>
          <a:stretch/>
        </p:blipFill>
        <p:spPr>
          <a:xfrm>
            <a:off x="-36512" y="1270682"/>
            <a:ext cx="4811310" cy="4894622"/>
          </a:xfrm>
          <a:prstGeom prst="rect">
            <a:avLst/>
          </a:prstGeom>
        </p:spPr>
      </p:pic>
    </p:spTree>
    <p:extLst>
      <p:ext uri="{BB962C8B-B14F-4D97-AF65-F5344CB8AC3E}">
        <p14:creationId xmlns:p14="http://schemas.microsoft.com/office/powerpoint/2010/main" val="40708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2" y="260648"/>
            <a:ext cx="4045359" cy="6276060"/>
          </a:xfrm>
          <a:prstGeom prst="rect">
            <a:avLst/>
          </a:prstGeom>
        </p:spPr>
      </p:pic>
      <p:sp>
        <p:nvSpPr>
          <p:cNvPr id="3" name="Rectangle 2"/>
          <p:cNvSpPr/>
          <p:nvPr/>
        </p:nvSpPr>
        <p:spPr>
          <a:xfrm>
            <a:off x="3868197" y="75982"/>
            <a:ext cx="5275803" cy="769441"/>
          </a:xfrm>
          <a:prstGeom prst="rect">
            <a:avLst/>
          </a:prstGeom>
        </p:spPr>
        <p:txBody>
          <a:bodyPr wrap="none">
            <a:spAutoFit/>
          </a:bodyPr>
          <a:lstStyle/>
          <a:p>
            <a:r>
              <a:rPr lang="en-CA" altLang="en-US" sz="4400" b="1" dirty="0"/>
              <a:t>Aurelius</a:t>
            </a:r>
            <a:r>
              <a:rPr lang="ru-RU" altLang="en-US" sz="4400" b="1" dirty="0"/>
              <a:t> </a:t>
            </a:r>
            <a:r>
              <a:rPr lang="en-CA" altLang="en-US" sz="4400" b="1" dirty="0"/>
              <a:t>Augustine</a:t>
            </a:r>
            <a:endParaRPr lang="en-US" sz="4400" b="1" dirty="0"/>
          </a:p>
        </p:txBody>
      </p:sp>
      <p:sp>
        <p:nvSpPr>
          <p:cNvPr id="4" name="Rectangle 3"/>
          <p:cNvSpPr/>
          <p:nvPr/>
        </p:nvSpPr>
        <p:spPr>
          <a:xfrm>
            <a:off x="4220098" y="1124744"/>
            <a:ext cx="4744390" cy="1754326"/>
          </a:xfrm>
          <a:prstGeom prst="rect">
            <a:avLst/>
          </a:prstGeom>
        </p:spPr>
        <p:txBody>
          <a:bodyPr wrap="square">
            <a:spAutoFit/>
          </a:bodyPr>
          <a:lstStyle/>
          <a:p>
            <a:pPr algn="just">
              <a:lnSpc>
                <a:spcPct val="90000"/>
              </a:lnSpc>
            </a:pPr>
            <a:r>
              <a:rPr lang="en-US" altLang="en-US" sz="2400" b="1" dirty="0" smtClean="0"/>
              <a:t>    Saint </a:t>
            </a:r>
            <a:r>
              <a:rPr lang="en-US" altLang="en-US" sz="2400" b="1" dirty="0"/>
              <a:t>Augustine, born in what is now Souk-</a:t>
            </a:r>
            <a:r>
              <a:rPr lang="en-US" altLang="en-US" sz="2400" b="1" dirty="0" err="1"/>
              <a:t>Ahras</a:t>
            </a:r>
            <a:r>
              <a:rPr lang="en-US" altLang="en-US" sz="2400" b="1" dirty="0"/>
              <a:t>, Algeria, in ad 354, brought a systematic method of philosophy to Christian theology. </a:t>
            </a:r>
            <a:r>
              <a:rPr lang="en-US" altLang="en-US" sz="2400" b="1" dirty="0" smtClean="0"/>
              <a:t> 8</a:t>
            </a:r>
            <a:endParaRPr lang="en-US" altLang="en-US" sz="2400" b="1" dirty="0"/>
          </a:p>
        </p:txBody>
      </p:sp>
      <p:sp>
        <p:nvSpPr>
          <p:cNvPr id="5" name="Rectangle 4"/>
          <p:cNvSpPr/>
          <p:nvPr/>
        </p:nvSpPr>
        <p:spPr>
          <a:xfrm>
            <a:off x="4392488" y="2997278"/>
            <a:ext cx="4572000" cy="3539430"/>
          </a:xfrm>
          <a:prstGeom prst="rect">
            <a:avLst/>
          </a:prstGeom>
        </p:spPr>
        <p:txBody>
          <a:bodyPr>
            <a:spAutoFit/>
          </a:bodyPr>
          <a:lstStyle/>
          <a:p>
            <a:pPr algn="just">
              <a:spcBef>
                <a:spcPct val="10000"/>
              </a:spcBef>
              <a:buClr>
                <a:srgbClr val="FF0000"/>
              </a:buClr>
              <a:buSzPct val="120000"/>
            </a:pPr>
            <a:r>
              <a:rPr lang="en-CA" altLang="en-US" sz="2800" b="1" dirty="0" smtClean="0"/>
              <a:t>  He </a:t>
            </a:r>
            <a:r>
              <a:rPr lang="en-CA" altLang="en-US" sz="2800" b="1" dirty="0"/>
              <a:t>was a philosopher, a powerful preacher, a Christian theologian and politician</a:t>
            </a:r>
            <a:r>
              <a:rPr lang="ru-RU" altLang="en-US" sz="2800" b="1" dirty="0"/>
              <a:t>. </a:t>
            </a:r>
            <a:r>
              <a:rPr lang="en-CA" altLang="en-US" sz="2800" b="1" dirty="0"/>
              <a:t>Some of the information about Augustine goes back to his autobiographical </a:t>
            </a:r>
            <a:r>
              <a:rPr lang="ru-RU" altLang="en-US" sz="2800" b="1" dirty="0"/>
              <a:t>«</a:t>
            </a:r>
            <a:r>
              <a:rPr lang="ru-RU" altLang="en-US" sz="2800" b="1" dirty="0" err="1"/>
              <a:t>Confessiones</a:t>
            </a:r>
            <a:r>
              <a:rPr lang="ru-RU" altLang="en-US" sz="2800" b="1" dirty="0"/>
              <a:t>».</a:t>
            </a:r>
            <a:endParaRPr lang="ru-RU" altLang="en-US" sz="3200" b="1" dirty="0"/>
          </a:p>
        </p:txBody>
      </p:sp>
    </p:spTree>
    <p:extLst>
      <p:ext uri="{BB962C8B-B14F-4D97-AF65-F5344CB8AC3E}">
        <p14:creationId xmlns:p14="http://schemas.microsoft.com/office/powerpoint/2010/main" val="2603624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1520" y="96943"/>
            <a:ext cx="5400600" cy="46805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ectangle 2"/>
          <p:cNvSpPr/>
          <p:nvPr/>
        </p:nvSpPr>
        <p:spPr>
          <a:xfrm rot="18611770">
            <a:off x="656507" y="606359"/>
            <a:ext cx="5614037" cy="4752528"/>
          </a:xfrm>
          <a:prstGeom prst="rect">
            <a:avLst/>
          </a:prstGeom>
        </p:spPr>
        <p:txBody>
          <a:bodyPr wrap="none">
            <a:prstTxWarp prst="textArchUp">
              <a:avLst/>
            </a:prstTxWarp>
            <a:spAutoFit/>
          </a:bodyPr>
          <a:lstStyle/>
          <a:p>
            <a:pPr algn="ctr"/>
            <a:r>
              <a:rPr lang="en-US" altLang="en-US" sz="4800" b="1" dirty="0" smtClean="0"/>
              <a:t>Religious </a:t>
            </a:r>
            <a:r>
              <a:rPr lang="en-US" altLang="en-US" sz="4800" b="1" dirty="0"/>
              <a:t>faith </a:t>
            </a:r>
            <a:endParaRPr lang="en-US" sz="4800" b="1" dirty="0"/>
          </a:p>
        </p:txBody>
      </p:sp>
      <p:sp>
        <p:nvSpPr>
          <p:cNvPr id="4" name="Oval 3"/>
          <p:cNvSpPr/>
          <p:nvPr/>
        </p:nvSpPr>
        <p:spPr>
          <a:xfrm rot="2509992">
            <a:off x="3949917" y="96944"/>
            <a:ext cx="5400600" cy="46805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Rectangle 4"/>
          <p:cNvSpPr/>
          <p:nvPr/>
        </p:nvSpPr>
        <p:spPr>
          <a:xfrm rot="2072971">
            <a:off x="3408343" y="868334"/>
            <a:ext cx="5614037" cy="4752528"/>
          </a:xfrm>
          <a:prstGeom prst="rect">
            <a:avLst/>
          </a:prstGeom>
        </p:spPr>
        <p:txBody>
          <a:bodyPr wrap="none">
            <a:prstTxWarp prst="textArchUp">
              <a:avLst/>
            </a:prstTxWarp>
            <a:spAutoFit/>
          </a:bodyPr>
          <a:lstStyle/>
          <a:p>
            <a:pPr algn="ctr"/>
            <a:r>
              <a:rPr lang="en-US" altLang="en-US" sz="4800" dirty="0" smtClean="0"/>
              <a:t>Philosophical reason</a:t>
            </a:r>
            <a:endParaRPr lang="en-US" sz="4800" b="1" dirty="0"/>
          </a:p>
        </p:txBody>
      </p:sp>
      <p:sp>
        <p:nvSpPr>
          <p:cNvPr id="6" name="Oval 5"/>
          <p:cNvSpPr/>
          <p:nvPr/>
        </p:nvSpPr>
        <p:spPr>
          <a:xfrm>
            <a:off x="3083319" y="1293695"/>
            <a:ext cx="3137980" cy="410445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2700943" y="1772816"/>
            <a:ext cx="3902732" cy="3416320"/>
          </a:xfrm>
          <a:prstGeom prst="rect">
            <a:avLst/>
          </a:prstGeom>
        </p:spPr>
        <p:txBody>
          <a:bodyPr wrap="square">
            <a:spAutoFit/>
          </a:bodyPr>
          <a:lstStyle/>
          <a:p>
            <a:pPr algn="ctr">
              <a:lnSpc>
                <a:spcPct val="90000"/>
              </a:lnSpc>
            </a:pPr>
            <a:r>
              <a:rPr lang="en-US" altLang="en-US" sz="2400" b="1" dirty="0"/>
              <a:t>Augustine </a:t>
            </a:r>
            <a:endParaRPr lang="en-US" altLang="en-US" sz="2400" b="1" dirty="0" smtClean="0"/>
          </a:p>
          <a:p>
            <a:pPr algn="ctr">
              <a:lnSpc>
                <a:spcPct val="90000"/>
              </a:lnSpc>
            </a:pPr>
            <a:r>
              <a:rPr lang="en-US" altLang="en-US" sz="2400" b="1" dirty="0" smtClean="0"/>
              <a:t>argued </a:t>
            </a:r>
            <a:r>
              <a:rPr lang="en-US" altLang="en-US" sz="2400" b="1" dirty="0"/>
              <a:t>that religious </a:t>
            </a:r>
            <a:endParaRPr lang="en-US" altLang="en-US" sz="2400" b="1" dirty="0" smtClean="0"/>
          </a:p>
          <a:p>
            <a:pPr algn="ctr">
              <a:lnSpc>
                <a:spcPct val="90000"/>
              </a:lnSpc>
            </a:pPr>
            <a:r>
              <a:rPr lang="en-US" altLang="en-US" sz="2400" b="1" dirty="0" smtClean="0"/>
              <a:t>faith </a:t>
            </a:r>
            <a:r>
              <a:rPr lang="en-US" altLang="en-US" sz="2400" b="1" dirty="0"/>
              <a:t>and philosophical understanding are complementary rather than opposed and that one must “believe in order to understand and understand in order to believe.” 9</a:t>
            </a:r>
          </a:p>
        </p:txBody>
      </p:sp>
      <p:sp>
        <p:nvSpPr>
          <p:cNvPr id="8" name="Rectangle 7"/>
          <p:cNvSpPr/>
          <p:nvPr/>
        </p:nvSpPr>
        <p:spPr>
          <a:xfrm>
            <a:off x="14444" y="5315724"/>
            <a:ext cx="9129556" cy="1569660"/>
          </a:xfrm>
          <a:prstGeom prst="rect">
            <a:avLst/>
          </a:prstGeom>
        </p:spPr>
        <p:txBody>
          <a:bodyPr wrap="square">
            <a:spAutoFit/>
          </a:bodyPr>
          <a:lstStyle/>
          <a:p>
            <a:pPr algn="just">
              <a:defRPr/>
            </a:pPr>
            <a:r>
              <a:rPr lang="en-US" altLang="en-US" sz="2400" b="1" dirty="0" smtClean="0"/>
              <a:t>    He </a:t>
            </a:r>
            <a:r>
              <a:rPr lang="en-US" altLang="en-US" sz="2400" b="1" dirty="0"/>
              <a:t>considered the soul a higher form of existence than the body and taught that knowledge consists in the contemplation of Platonic ideas as abstract notions apart from sensory experience and anything physical or material.</a:t>
            </a:r>
          </a:p>
        </p:txBody>
      </p:sp>
    </p:spTree>
    <p:extLst>
      <p:ext uri="{BB962C8B-B14F-4D97-AF65-F5344CB8AC3E}">
        <p14:creationId xmlns:p14="http://schemas.microsoft.com/office/powerpoint/2010/main" val="159653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0062" y="188640"/>
            <a:ext cx="3682418" cy="584775"/>
          </a:xfrm>
          <a:prstGeom prst="rect">
            <a:avLst/>
          </a:prstGeom>
        </p:spPr>
        <p:txBody>
          <a:bodyPr wrap="none">
            <a:spAutoFit/>
          </a:bodyPr>
          <a:lstStyle/>
          <a:p>
            <a:r>
              <a:rPr lang="en-CA"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Theory of the state</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30650" y="-84876"/>
            <a:ext cx="5022304" cy="1569660"/>
          </a:xfrm>
          <a:prstGeom prst="rect">
            <a:avLst/>
          </a:prstGeom>
        </p:spPr>
        <p:txBody>
          <a:bodyPr wrap="square">
            <a:spAutoFit/>
          </a:bodyPr>
          <a:lstStyle/>
          <a:p>
            <a:pPr algn="just"/>
            <a:r>
              <a:rPr lang="en-CA" altLang="en-US" sz="2400" b="1" dirty="0" smtClean="0"/>
              <a:t>  The </a:t>
            </a:r>
            <a:r>
              <a:rPr lang="en-CA" altLang="en-US" sz="2400" b="1" dirty="0"/>
              <a:t>human story that Augustine sets out in his book, “The city of God’, is a struggle between two antagonistic kingdoms</a:t>
            </a:r>
            <a:endParaRPr lang="en-US" sz="2400" b="1" dirty="0"/>
          </a:p>
        </p:txBody>
      </p:sp>
      <p:sp>
        <p:nvSpPr>
          <p:cNvPr id="4" name="Rectangle 3"/>
          <p:cNvSpPr/>
          <p:nvPr/>
        </p:nvSpPr>
        <p:spPr>
          <a:xfrm>
            <a:off x="683568" y="1484784"/>
            <a:ext cx="2680542" cy="954107"/>
          </a:xfrm>
          <a:prstGeom prst="rect">
            <a:avLst/>
          </a:prstGeom>
        </p:spPr>
        <p:txBody>
          <a:bodyPr wrap="none">
            <a:spAutoFit/>
          </a:bodyPr>
          <a:lstStyle/>
          <a:p>
            <a:pPr algn="ctr"/>
            <a:r>
              <a:rPr lang="en-CA" altLang="en-US" sz="2800" b="1" dirty="0" err="1"/>
              <a:t>C</a:t>
            </a:r>
            <a:r>
              <a:rPr lang="en-CA" altLang="en-US" sz="2800" b="1" dirty="0" err="1" smtClean="0"/>
              <a:t>ivitas</a:t>
            </a:r>
            <a:r>
              <a:rPr lang="en-CA" altLang="en-US" sz="2800" b="1" dirty="0" smtClean="0"/>
              <a:t> </a:t>
            </a:r>
            <a:r>
              <a:rPr lang="en-CA" altLang="en-US" sz="2800" b="1" dirty="0" err="1"/>
              <a:t>terrena</a:t>
            </a:r>
            <a:r>
              <a:rPr lang="en-CA" altLang="en-US" sz="2800" b="1" dirty="0"/>
              <a:t> </a:t>
            </a:r>
            <a:endParaRPr lang="en-CA" altLang="en-US" sz="2800" b="1" dirty="0" smtClean="0"/>
          </a:p>
          <a:p>
            <a:pPr algn="ctr"/>
            <a:r>
              <a:rPr lang="en-CA" altLang="en-US" sz="2800" b="1" dirty="0" smtClean="0"/>
              <a:t>or </a:t>
            </a:r>
            <a:r>
              <a:rPr lang="en-CA" altLang="en-US" sz="2800" b="1" dirty="0" err="1"/>
              <a:t>diaboli</a:t>
            </a:r>
            <a:endParaRPr lang="en-US" sz="2800" b="1" dirty="0"/>
          </a:p>
        </p:txBody>
      </p:sp>
      <p:sp>
        <p:nvSpPr>
          <p:cNvPr id="5" name="Rectangle 4"/>
          <p:cNvSpPr/>
          <p:nvPr/>
        </p:nvSpPr>
        <p:spPr>
          <a:xfrm>
            <a:off x="-30650" y="2686828"/>
            <a:ext cx="4572000" cy="1200329"/>
          </a:xfrm>
          <a:prstGeom prst="rect">
            <a:avLst/>
          </a:prstGeom>
        </p:spPr>
        <p:txBody>
          <a:bodyPr>
            <a:spAutoFit/>
          </a:bodyPr>
          <a:lstStyle/>
          <a:p>
            <a:pPr algn="ctr"/>
            <a:r>
              <a:rPr lang="en-CA" altLang="en-US" sz="2400" b="1" dirty="0"/>
              <a:t>T</a:t>
            </a:r>
            <a:r>
              <a:rPr lang="en-CA" altLang="en-US" sz="2400" b="1" dirty="0" smtClean="0"/>
              <a:t>he </a:t>
            </a:r>
            <a:r>
              <a:rPr lang="en-CA" altLang="en-US" sz="2400" b="1" dirty="0"/>
              <a:t>kingdom of followers all across the enemies of God, that is the secular world </a:t>
            </a:r>
            <a:endParaRPr lang="en-US" sz="2400" b="1" dirty="0"/>
          </a:p>
        </p:txBody>
      </p:sp>
      <p:sp>
        <p:nvSpPr>
          <p:cNvPr id="6" name="Rectangle 5"/>
          <p:cNvSpPr/>
          <p:nvPr/>
        </p:nvSpPr>
        <p:spPr>
          <a:xfrm>
            <a:off x="6156176" y="764704"/>
            <a:ext cx="2454518" cy="646331"/>
          </a:xfrm>
          <a:prstGeom prst="rect">
            <a:avLst/>
          </a:prstGeom>
        </p:spPr>
        <p:txBody>
          <a:bodyPr wrap="none">
            <a:spAutoFit/>
          </a:bodyPr>
          <a:lstStyle/>
          <a:p>
            <a:r>
              <a:rPr lang="en-CA" altLang="en-US" sz="3600" b="1" dirty="0" err="1" smtClean="0"/>
              <a:t>Civitas</a:t>
            </a:r>
            <a:r>
              <a:rPr lang="en-CA" altLang="en-US" sz="3600" b="1" dirty="0" smtClean="0"/>
              <a:t> </a:t>
            </a:r>
            <a:r>
              <a:rPr lang="en-CA" altLang="en-US" sz="3600" b="1" dirty="0" err="1"/>
              <a:t>dei</a:t>
            </a:r>
            <a:endParaRPr lang="en-US" sz="3600" b="1" dirty="0"/>
          </a:p>
        </p:txBody>
      </p:sp>
      <p:sp>
        <p:nvSpPr>
          <p:cNvPr id="7" name="Rectangle 6"/>
          <p:cNvSpPr/>
          <p:nvPr/>
        </p:nvSpPr>
        <p:spPr>
          <a:xfrm>
            <a:off x="4572000" y="1718811"/>
            <a:ext cx="4572000" cy="1569660"/>
          </a:xfrm>
          <a:prstGeom prst="rect">
            <a:avLst/>
          </a:prstGeom>
        </p:spPr>
        <p:txBody>
          <a:bodyPr>
            <a:spAutoFit/>
          </a:bodyPr>
          <a:lstStyle/>
          <a:p>
            <a:pPr algn="just">
              <a:spcBef>
                <a:spcPct val="10000"/>
              </a:spcBef>
              <a:buClr>
                <a:srgbClr val="FF0000"/>
              </a:buClr>
              <a:buSzPct val="120000"/>
            </a:pPr>
            <a:r>
              <a:rPr lang="en-CA" altLang="en-US" sz="2400" b="1" dirty="0" smtClean="0"/>
              <a:t>   He </a:t>
            </a:r>
            <a:r>
              <a:rPr lang="en-CA" altLang="en-US" sz="2400" b="1" dirty="0"/>
              <a:t>identifies the kingdom of God, according to his earthly form of existence, with Roman Church.</a:t>
            </a:r>
            <a:endParaRPr lang="en-US" altLang="en-US" sz="24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 y="3837523"/>
            <a:ext cx="5363994" cy="30142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654" y="3743740"/>
            <a:ext cx="4152346" cy="31142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854" y="101791"/>
            <a:ext cx="4708603" cy="37200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3343" y="3494045"/>
            <a:ext cx="6096000" cy="34290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50" y="21423"/>
            <a:ext cx="4500849" cy="257673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09121"/>
            <a:ext cx="3218565" cy="241392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7" y="2438890"/>
            <a:ext cx="4453551" cy="2401439"/>
          </a:xfrm>
          <a:prstGeom prst="rect">
            <a:avLst/>
          </a:prstGeom>
        </p:spPr>
      </p:pic>
    </p:spTree>
    <p:extLst>
      <p:ext uri="{BB962C8B-B14F-4D97-AF65-F5344CB8AC3E}">
        <p14:creationId xmlns:p14="http://schemas.microsoft.com/office/powerpoint/2010/main" val="4498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816" y="22039"/>
            <a:ext cx="3785011" cy="584775"/>
          </a:xfrm>
          <a:prstGeom prst="rect">
            <a:avLst/>
          </a:prstGeom>
        </p:spPr>
        <p:txBody>
          <a:bodyPr wrap="none">
            <a:spAutoFit/>
          </a:bodyPr>
          <a:lstStyle/>
          <a:p>
            <a:r>
              <a:rPr lang="en-US" altLang="en-US" sz="3200" b="1" dirty="0"/>
              <a:t>SCHOLASTICISM</a:t>
            </a:r>
            <a:endParaRPr lang="en-US" sz="3200" b="1" dirty="0"/>
          </a:p>
        </p:txBody>
      </p:sp>
      <p:sp>
        <p:nvSpPr>
          <p:cNvPr id="3" name="Rectangle 2"/>
          <p:cNvSpPr/>
          <p:nvPr/>
        </p:nvSpPr>
        <p:spPr>
          <a:xfrm>
            <a:off x="4572000" y="4509120"/>
            <a:ext cx="4572000" cy="2169120"/>
          </a:xfrm>
          <a:prstGeom prst="rect">
            <a:avLst/>
          </a:prstGeom>
        </p:spPr>
        <p:txBody>
          <a:bodyPr>
            <a:spAutoFit/>
          </a:bodyPr>
          <a:lstStyle/>
          <a:p>
            <a:pPr>
              <a:lnSpc>
                <a:spcPct val="80000"/>
              </a:lnSpc>
            </a:pPr>
            <a:r>
              <a:rPr lang="en-US" altLang="en-US" sz="2400" b="1" dirty="0" smtClean="0"/>
              <a:t>Philosophic </a:t>
            </a:r>
            <a:r>
              <a:rPr lang="en-US" altLang="en-US" sz="2400" b="1" dirty="0"/>
              <a:t>and theological movement that attempted to use natural human reason, in particular, the philosophy and science of Aristotle, to understand the supernatural content of Christian revelation.</a:t>
            </a:r>
          </a:p>
        </p:txBody>
      </p:sp>
      <p:sp>
        <p:nvSpPr>
          <p:cNvPr id="5" name="Rectangle 4"/>
          <p:cNvSpPr/>
          <p:nvPr/>
        </p:nvSpPr>
        <p:spPr>
          <a:xfrm>
            <a:off x="45729" y="606814"/>
            <a:ext cx="4572000" cy="2515240"/>
          </a:xfrm>
          <a:prstGeom prst="rect">
            <a:avLst/>
          </a:prstGeom>
        </p:spPr>
        <p:txBody>
          <a:bodyPr>
            <a:spAutoFit/>
          </a:bodyPr>
          <a:lstStyle/>
          <a:p>
            <a:pPr algn="just">
              <a:lnSpc>
                <a:spcPct val="80000"/>
              </a:lnSpc>
            </a:pPr>
            <a:r>
              <a:rPr lang="en-US" altLang="en-US" sz="2800" b="1" dirty="0" smtClean="0"/>
              <a:t>  The </a:t>
            </a:r>
            <a:r>
              <a:rPr lang="en-US" altLang="en-US" sz="2800" b="1" dirty="0"/>
              <a:t>ultimate ideal of the movement was to integrate into an ordered system both the natural wisdom of Greece and Rome and the religious wisdom of Christianity.</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998" y="618949"/>
            <a:ext cx="4433544" cy="367414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3028434"/>
            <a:ext cx="1705744" cy="371293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9971" t="21662" r="46064" b="25607"/>
          <a:stretch/>
        </p:blipFill>
        <p:spPr>
          <a:xfrm>
            <a:off x="1" y="3004984"/>
            <a:ext cx="2915816" cy="385301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3" y="-20976"/>
            <a:ext cx="6858000" cy="6858000"/>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34085" t="25597" r="2708"/>
          <a:stretch/>
        </p:blipFill>
        <p:spPr>
          <a:xfrm>
            <a:off x="3059832" y="74680"/>
            <a:ext cx="6036709" cy="6666688"/>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5091" t="27113" r="4301" b="4377"/>
          <a:stretch/>
        </p:blipFill>
        <p:spPr>
          <a:xfrm>
            <a:off x="25151" y="0"/>
            <a:ext cx="9094125" cy="6858000"/>
          </a:xfrm>
          <a:prstGeom prst="rect">
            <a:avLst/>
          </a:prstGeom>
        </p:spPr>
      </p:pic>
    </p:spTree>
    <p:extLst>
      <p:ext uri="{BB962C8B-B14F-4D97-AF65-F5344CB8AC3E}">
        <p14:creationId xmlns:p14="http://schemas.microsoft.com/office/powerpoint/2010/main" val="57334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p Arrow 8"/>
          <p:cNvSpPr/>
          <p:nvPr/>
        </p:nvSpPr>
        <p:spPr>
          <a:xfrm>
            <a:off x="6948264" y="2724299"/>
            <a:ext cx="1840981" cy="1038349"/>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1340768"/>
            <a:ext cx="4474839" cy="372903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5427" y="3762648"/>
            <a:ext cx="1849785" cy="1307152"/>
          </a:xfrm>
          <a:prstGeom prst="rect">
            <a:avLst/>
          </a:prstGeom>
        </p:spPr>
      </p:pic>
      <p:sp>
        <p:nvSpPr>
          <p:cNvPr id="4" name="Rectangle 3"/>
          <p:cNvSpPr/>
          <p:nvPr/>
        </p:nvSpPr>
        <p:spPr>
          <a:xfrm>
            <a:off x="2163244" y="1484784"/>
            <a:ext cx="2480166"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Church</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6720718" y="3228340"/>
            <a:ext cx="1539204"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996769"/>
            <a:ext cx="3059832" cy="1727530"/>
          </a:xfrm>
          <a:prstGeom prst="rect">
            <a:avLst/>
          </a:prstGeom>
        </p:spPr>
      </p:pic>
      <p:sp>
        <p:nvSpPr>
          <p:cNvPr id="7" name="Rectangle 6"/>
          <p:cNvSpPr/>
          <p:nvPr/>
        </p:nvSpPr>
        <p:spPr>
          <a:xfrm>
            <a:off x="6438923" y="400690"/>
            <a:ext cx="2350322"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University</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995" b="75651" l="14941" r="62891"/>
                    </a14:imgEffect>
                  </a14:imgLayer>
                </a14:imgProps>
              </a:ext>
              <a:ext uri="{28A0092B-C50C-407E-A947-70E740481C1C}">
                <a14:useLocalDpi xmlns:a14="http://schemas.microsoft.com/office/drawing/2010/main" val="0"/>
              </a:ext>
            </a:extLst>
          </a:blip>
          <a:srcRect l="8966" t="1609" r="31034" b="16092"/>
          <a:stretch/>
        </p:blipFill>
        <p:spPr>
          <a:xfrm>
            <a:off x="2843808" y="2385974"/>
            <a:ext cx="2168017" cy="223031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9051" y="-44276"/>
            <a:ext cx="3048000" cy="199072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21" y="1700684"/>
            <a:ext cx="2133723" cy="172831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228340"/>
            <a:ext cx="2760842" cy="1841460"/>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17625" r="-17625"/>
          <a:stretch/>
        </p:blipFill>
        <p:spPr>
          <a:xfrm>
            <a:off x="0" y="4959185"/>
            <a:ext cx="3779912" cy="1898815"/>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91465" y="5014477"/>
            <a:ext cx="2605645" cy="1843523"/>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21" y="-22673"/>
            <a:ext cx="3061944" cy="1625477"/>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96136" y="5113620"/>
            <a:ext cx="3113584" cy="1788200"/>
          </a:xfrm>
          <a:prstGeom prst="rect">
            <a:avLst/>
          </a:prstGeom>
        </p:spPr>
      </p:pic>
      <p:sp>
        <p:nvSpPr>
          <p:cNvPr id="18" name="Rectangle 17"/>
          <p:cNvSpPr/>
          <p:nvPr/>
        </p:nvSpPr>
        <p:spPr>
          <a:xfrm>
            <a:off x="4495472" y="4362299"/>
            <a:ext cx="4572000" cy="251524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nSpc>
                <a:spcPct val="80000"/>
              </a:lnSpc>
            </a:pPr>
            <a:r>
              <a:rPr lang="en-US" altLang="en-US" sz="2800" b="1" dirty="0"/>
              <a:t>It was dominant in the medieval Christian schools and universities of Europe from about the middle of the 11th century to about the middle of the 15th century. </a:t>
            </a:r>
          </a:p>
        </p:txBody>
      </p:sp>
      <p:sp>
        <p:nvSpPr>
          <p:cNvPr id="19" name="Rectangle 18"/>
          <p:cNvSpPr/>
          <p:nvPr/>
        </p:nvSpPr>
        <p:spPr>
          <a:xfrm>
            <a:off x="37051" y="46643"/>
            <a:ext cx="4572000" cy="2677656"/>
          </a:xfrm>
          <a:prstGeom prst="rect">
            <a:avLst/>
          </a:prstGeom>
          <a:solidFill>
            <a:srgbClr val="FFC000"/>
          </a:solidFill>
        </p:spPr>
        <p:txBody>
          <a:bodyPr>
            <a:spAutoFit/>
          </a:bodyPr>
          <a:lstStyle/>
          <a:p>
            <a:pPr algn="ctr">
              <a:defRPr/>
            </a:pPr>
            <a:r>
              <a:rPr lang="en-CA" sz="2800" b="1" dirty="0">
                <a:solidFill>
                  <a:sysClr val="windowText" lastClr="000000"/>
                </a:solidFill>
              </a:rPr>
              <a:t>Scholasticism is a “school philosophy” of the medieval universities, </a:t>
            </a:r>
            <a:r>
              <a:rPr lang="en-CA" sz="2800" b="1" dirty="0" smtClean="0">
                <a:solidFill>
                  <a:sysClr val="windowText" lastClr="000000"/>
                </a:solidFill>
              </a:rPr>
              <a:t>connected to the </a:t>
            </a:r>
            <a:r>
              <a:rPr lang="en-CA" sz="2800" b="1" dirty="0">
                <a:solidFill>
                  <a:sysClr val="windowText" lastClr="000000"/>
                </a:solidFill>
              </a:rPr>
              <a:t>Christian dogma with logical reasoning.</a:t>
            </a:r>
            <a:endParaRPr lang="ru-RU" sz="2800" b="1" dirty="0">
              <a:solidFill>
                <a:sysClr val="windowText" lastClr="000000"/>
              </a:solidFill>
            </a:endParaRPr>
          </a:p>
        </p:txBody>
      </p:sp>
      <p:sp>
        <p:nvSpPr>
          <p:cNvPr id="20" name="Rectangle 19"/>
          <p:cNvSpPr/>
          <p:nvPr/>
        </p:nvSpPr>
        <p:spPr>
          <a:xfrm>
            <a:off x="0" y="3749457"/>
            <a:ext cx="3563888" cy="3108543"/>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CA" sz="2800" b="1" dirty="0" smtClean="0"/>
              <a:t>    The </a:t>
            </a:r>
            <a:r>
              <a:rPr lang="en-CA" sz="2800" b="1" dirty="0"/>
              <a:t>basic purpose is to validate the scholasticism, </a:t>
            </a:r>
            <a:r>
              <a:rPr lang="en-CA" sz="2800" b="1" dirty="0" smtClean="0"/>
              <a:t>to protect </a:t>
            </a:r>
            <a:r>
              <a:rPr lang="en-CA" sz="2800" b="1" dirty="0"/>
              <a:t>and </a:t>
            </a:r>
            <a:r>
              <a:rPr lang="en-CA" sz="2800" b="1" dirty="0" smtClean="0"/>
              <a:t>systematize </a:t>
            </a:r>
            <a:r>
              <a:rPr lang="en-CA" sz="2800" b="1" dirty="0"/>
              <a:t>the religious dogma by logical way.</a:t>
            </a:r>
            <a:endParaRPr lang="ru-RU" sz="2800" b="1" dirty="0"/>
          </a:p>
        </p:txBody>
      </p:sp>
      <p:sp>
        <p:nvSpPr>
          <p:cNvPr id="21" name="Rectangle 20"/>
          <p:cNvSpPr/>
          <p:nvPr/>
        </p:nvSpPr>
        <p:spPr>
          <a:xfrm>
            <a:off x="4536504" y="332656"/>
            <a:ext cx="4572000" cy="2554545"/>
          </a:xfrm>
          <a:prstGeom prst="rect">
            <a:avLst/>
          </a:prstGeom>
          <a:solidFill>
            <a:srgbClr val="FF0000"/>
          </a:solidFill>
        </p:spPr>
        <p:txBody>
          <a:bodyPr>
            <a:spAutoFit/>
          </a:bodyPr>
          <a:lstStyle/>
          <a:p>
            <a:pPr algn="ctr">
              <a:defRPr/>
            </a:pPr>
            <a:r>
              <a:rPr lang="en-CA" sz="3200" b="1" dirty="0"/>
              <a:t>Dogma (opinion) is the thesis which certainly </a:t>
            </a:r>
            <a:r>
              <a:rPr lang="en-CA" sz="3200" b="1" dirty="0" smtClean="0"/>
              <a:t>is based  </a:t>
            </a:r>
            <a:r>
              <a:rPr lang="en-CA" sz="3200" b="1" dirty="0"/>
              <a:t>on faith and </a:t>
            </a:r>
            <a:r>
              <a:rPr lang="en-CA" sz="3200" b="1" dirty="0" smtClean="0"/>
              <a:t>can not </a:t>
            </a:r>
            <a:r>
              <a:rPr lang="en-CA" sz="3200" b="1" dirty="0"/>
              <a:t>be questioned and criticized.</a:t>
            </a:r>
            <a:endParaRPr lang="ru-RU" sz="3200" b="1" dirty="0">
              <a:solidFill>
                <a:srgbClr val="333399"/>
              </a:solidFill>
            </a:endParaRPr>
          </a:p>
        </p:txBody>
      </p:sp>
      <p:sp>
        <p:nvSpPr>
          <p:cNvPr id="22" name="Down Arrow 21"/>
          <p:cNvSpPr/>
          <p:nvPr/>
        </p:nvSpPr>
        <p:spPr>
          <a:xfrm rot="13589984">
            <a:off x="3616298" y="2314180"/>
            <a:ext cx="957820" cy="185858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9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path" presetSubtype="0" repeatCount="indefinite" accel="50000" decel="50000" fill="hold" nodeType="clickEffect">
                                  <p:stCondLst>
                                    <p:cond delay="0"/>
                                  </p:stCondLst>
                                  <p:endCondLst>
                                    <p:cond evt="onNext" delay="0">
                                      <p:tgtEl>
                                        <p:sldTgt/>
                                      </p:tgtEl>
                                    </p:cond>
                                  </p:endCondLst>
                                  <p:childTnLst>
                                    <p:animMotion origin="layout" path="M 0.13402 -0.07037 C -0.01615 -0.10277 -0.14202 -0.09027 -0.14844 -0.04212 C -0.15434 0.00602 -0.03681 0.07176 0.11198 0.10417 C 0.2618 0.13704 0.38871 0.12385 0.39461 0.07639 C 0.40052 0.02825 0.28316 -0.03726 0.13402 -0.07037 Z " pathEditMode="relative" rAng="559263" ptsTypes="fffff">
                                      <p:cBhvr>
                                        <p:cTn id="17" dur="5000" fill="hold"/>
                                        <p:tgtEl>
                                          <p:spTgt spid="8"/>
                                        </p:tgtEl>
                                        <p:attrNameLst>
                                          <p:attrName>ppt_x</p:attrName>
                                          <p:attrName>ppt_y</p:attrName>
                                        </p:attrNameLst>
                                      </p:cBhvr>
                                      <p:rCtr x="-1094" y="8727"/>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50" presetClass="path" presetSubtype="0" accel="50000" decel="50000" fill="hold" nodeType="afterEffect">
                                  <p:stCondLst>
                                    <p:cond delay="0"/>
                                  </p:stCondLst>
                                  <p:childTnLst>
                                    <p:animMotion origin="layout" path="M -3.88889E-6 3.33333E-6 L 0.22414 3.33333E-6 C 0.32466 3.33333E-6 0.44844 -0.09283 0.44844 -0.16806 L 0.44844 -0.33588 " pathEditMode="relative" rAng="0" ptsTypes="FfFF">
                                      <p:cBhvr>
                                        <p:cTn id="31" dur="5000" fill="hold"/>
                                        <p:tgtEl>
                                          <p:spTgt spid="8"/>
                                        </p:tgtEl>
                                        <p:attrNameLst>
                                          <p:attrName>ppt_x</p:attrName>
                                          <p:attrName>ppt_y</p:attrName>
                                        </p:attrNameLst>
                                      </p:cBhvr>
                                      <p:rCtr x="22413" y="-16806"/>
                                    </p:animMotion>
                                  </p:childTnLst>
                                </p:cTn>
                              </p:par>
                            </p:childTnLst>
                          </p:cTn>
                        </p:par>
                        <p:par>
                          <p:cTn id="32" fill="hold">
                            <p:stCondLst>
                              <p:cond delay="5500"/>
                            </p:stCondLst>
                            <p:childTnLst>
                              <p:par>
                                <p:cTn id="33" presetID="10" presetClass="exit" presetSubtype="0" fill="hold" nodeType="after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77778E-7 2.59259E-6 L -0.47778 0.62384 " pathEditMode="relative" rAng="0" ptsTypes="AA">
                                      <p:cBhvr>
                                        <p:cTn id="43" dur="2000" fill="hold"/>
                                        <p:tgtEl>
                                          <p:spTgt spid="10"/>
                                        </p:tgtEl>
                                        <p:attrNameLst>
                                          <p:attrName>ppt_x</p:attrName>
                                          <p:attrName>ppt_y</p:attrName>
                                        </p:attrNameLst>
                                      </p:cBhvr>
                                      <p:rCtr x="-23889" y="31181"/>
                                    </p:animMotion>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77778E-7 2.59259E-6 L 0.13646 0.69745 " pathEditMode="relative" rAng="0" ptsTypes="AA">
                                      <p:cBhvr>
                                        <p:cTn id="51" dur="2000" fill="hold"/>
                                        <p:tgtEl>
                                          <p:spTgt spid="10"/>
                                        </p:tgtEl>
                                        <p:attrNameLst>
                                          <p:attrName>ppt_x</p:attrName>
                                          <p:attrName>ppt_y</p:attrName>
                                        </p:attrNameLst>
                                      </p:cBhvr>
                                      <p:rCtr x="6823" y="34861"/>
                                    </p:animMotion>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77778E-7 2.59259E-6 L -0.48559 -0.02709 " pathEditMode="relative" rAng="0" ptsTypes="AA">
                                      <p:cBhvr>
                                        <p:cTn id="59" dur="2000" fill="hold"/>
                                        <p:tgtEl>
                                          <p:spTgt spid="10"/>
                                        </p:tgtEl>
                                        <p:attrNameLst>
                                          <p:attrName>ppt_x</p:attrName>
                                          <p:attrName>ppt_y</p:attrName>
                                        </p:attrNameLst>
                                      </p:cBhvr>
                                      <p:rCtr x="-24288" y="-1366"/>
                                    </p:animMotion>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2.77778E-7 2.59259E-6 L -0.19427 0.66574 " pathEditMode="relative" rAng="0" ptsTypes="AA">
                                      <p:cBhvr>
                                        <p:cTn id="67" dur="2000" fill="hold"/>
                                        <p:tgtEl>
                                          <p:spTgt spid="10"/>
                                        </p:tgtEl>
                                        <p:attrNameLst>
                                          <p:attrName>ppt_x</p:attrName>
                                          <p:attrName>ppt_y</p:attrName>
                                        </p:attrNameLst>
                                      </p:cBhvr>
                                      <p:rCtr x="-9722" y="33287"/>
                                    </p:animMotion>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77778E-7 2.59259E-6 L -0.53299 0.22477 " pathEditMode="relative" rAng="0" ptsTypes="AA">
                                      <p:cBhvr>
                                        <p:cTn id="75" dur="2000" fill="hold"/>
                                        <p:tgtEl>
                                          <p:spTgt spid="10"/>
                                        </p:tgtEl>
                                        <p:attrNameLst>
                                          <p:attrName>ppt_x</p:attrName>
                                          <p:attrName>ppt_y</p:attrName>
                                        </p:attrNameLst>
                                      </p:cBhvr>
                                      <p:rCtr x="-26649" y="11227"/>
                                    </p:animMotion>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childTnLst>
                          </p:cTn>
                        </p:par>
                        <p:par>
                          <p:cTn id="80" fill="hold">
                            <p:stCondLst>
                              <p:cond delay="2500"/>
                            </p:stCondLst>
                            <p:childTnLst>
                              <p:par>
                                <p:cTn id="81" presetID="10"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0.01441 -0.0037 L 0.24931 0.25509 " pathEditMode="relative" rAng="0" ptsTypes="AA">
                                      <p:cBhvr>
                                        <p:cTn id="87" dur="2000" fill="hold"/>
                                        <p:tgtEl>
                                          <p:spTgt spid="15"/>
                                        </p:tgtEl>
                                        <p:attrNameLst>
                                          <p:attrName>ppt_x</p:attrName>
                                          <p:attrName>ppt_y</p:attrName>
                                        </p:attrNameLst>
                                      </p:cBhvr>
                                      <p:rCtr x="11736" y="12940"/>
                                    </p:animMotion>
                                  </p:childTnLst>
                                </p:cTn>
                              </p:par>
                              <p:par>
                                <p:cTn id="88" presetID="42" presetClass="path" presetSubtype="0" accel="50000" decel="50000" fill="hold" nodeType="withEffect">
                                  <p:stCondLst>
                                    <p:cond delay="0"/>
                                  </p:stCondLst>
                                  <p:childTnLst>
                                    <p:animMotion origin="layout" path="M 0.01771 -0.01042 L 0.19305 0.03171 " pathEditMode="relative" rAng="0" ptsTypes="AA">
                                      <p:cBhvr>
                                        <p:cTn id="89" dur="2000" fill="hold"/>
                                        <p:tgtEl>
                                          <p:spTgt spid="11"/>
                                        </p:tgtEl>
                                        <p:attrNameLst>
                                          <p:attrName>ppt_x</p:attrName>
                                          <p:attrName>ppt_y</p:attrName>
                                        </p:attrNameLst>
                                      </p:cBhvr>
                                      <p:rCtr x="8767" y="2106"/>
                                    </p:animMotion>
                                  </p:childTnLst>
                                </p:cTn>
                              </p:par>
                              <p:par>
                                <p:cTn id="90" presetID="42" presetClass="path" presetSubtype="0" accel="50000" decel="50000" fill="hold" nodeType="withEffect">
                                  <p:stCondLst>
                                    <p:cond delay="0"/>
                                  </p:stCondLst>
                                  <p:childTnLst>
                                    <p:animMotion origin="layout" path="M 1.94444E-6 -2.59259E-6 L 0.23107 0.0419 " pathEditMode="relative" rAng="0" ptsTypes="AA">
                                      <p:cBhvr>
                                        <p:cTn id="91" dur="2000" fill="hold"/>
                                        <p:tgtEl>
                                          <p:spTgt spid="12"/>
                                        </p:tgtEl>
                                        <p:attrNameLst>
                                          <p:attrName>ppt_x</p:attrName>
                                          <p:attrName>ppt_y</p:attrName>
                                        </p:attrNameLst>
                                      </p:cBhvr>
                                      <p:rCtr x="11545" y="2083"/>
                                    </p:animMotion>
                                  </p:childTnLst>
                                </p:cTn>
                              </p:par>
                              <p:par>
                                <p:cTn id="92" presetID="42" presetClass="path" presetSubtype="0" accel="50000" decel="50000" fill="hold" nodeType="withEffect">
                                  <p:stCondLst>
                                    <p:cond delay="0"/>
                                  </p:stCondLst>
                                  <p:childTnLst>
                                    <p:animMotion origin="layout" path="M 0.00312 -0.03981 L -0.18281 -0.27917 " pathEditMode="relative" rAng="0" ptsTypes="AA">
                                      <p:cBhvr>
                                        <p:cTn id="93" dur="2000" fill="hold"/>
                                        <p:tgtEl>
                                          <p:spTgt spid="16"/>
                                        </p:tgtEl>
                                        <p:attrNameLst>
                                          <p:attrName>ppt_x</p:attrName>
                                          <p:attrName>ppt_y</p:attrName>
                                        </p:attrNameLst>
                                      </p:cBhvr>
                                      <p:rCtr x="-9306" y="-11968"/>
                                    </p:animMotion>
                                  </p:childTnLst>
                                </p:cTn>
                              </p:par>
                              <p:par>
                                <p:cTn id="94" presetID="42" presetClass="path" presetSubtype="0" accel="50000" decel="50000" fill="hold" nodeType="withEffect">
                                  <p:stCondLst>
                                    <p:cond delay="0"/>
                                  </p:stCondLst>
                                  <p:childTnLst>
                                    <p:animMotion origin="layout" path="M -0.00416 -0.06111 L -0.00833 -0.27963 " pathEditMode="relative" rAng="0" ptsTypes="AA">
                                      <p:cBhvr>
                                        <p:cTn id="95" dur="2000" fill="hold"/>
                                        <p:tgtEl>
                                          <p:spTgt spid="14"/>
                                        </p:tgtEl>
                                        <p:attrNameLst>
                                          <p:attrName>ppt_x</p:attrName>
                                          <p:attrName>ppt_y</p:attrName>
                                        </p:attrNameLst>
                                      </p:cBhvr>
                                      <p:rCtr x="-208" y="-10926"/>
                                    </p:animMotion>
                                  </p:childTnLst>
                                </p:cTn>
                              </p:par>
                              <p:par>
                                <p:cTn id="96" presetID="42" presetClass="path" presetSubtype="0" accel="50000" decel="50000" fill="hold" nodeType="withEffect">
                                  <p:stCondLst>
                                    <p:cond delay="0"/>
                                  </p:stCondLst>
                                  <p:childTnLst>
                                    <p:animMotion origin="layout" path="M 2.77778E-6 -4.07407E-6 L 0.15173 -0.20416 " pathEditMode="relative" rAng="0" ptsTypes="AA">
                                      <p:cBhvr>
                                        <p:cTn id="97" dur="2000" fill="hold"/>
                                        <p:tgtEl>
                                          <p:spTgt spid="13"/>
                                        </p:tgtEl>
                                        <p:attrNameLst>
                                          <p:attrName>ppt_x</p:attrName>
                                          <p:attrName>ppt_y</p:attrName>
                                        </p:attrNameLst>
                                      </p:cBhvr>
                                      <p:rCtr x="7587" y="-10208"/>
                                    </p:animMotion>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500"/>
                                        <p:tgtEl>
                                          <p:spTgt spid="20"/>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500"/>
                                        <p:tgtEl>
                                          <p:spTgt spid="22"/>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7" grpId="0"/>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4" y="-70867"/>
            <a:ext cx="4762500" cy="3571875"/>
          </a:xfrm>
          <a:prstGeom prst="rect">
            <a:avLst/>
          </a:prstGeom>
        </p:spPr>
      </p:pic>
      <p:sp>
        <p:nvSpPr>
          <p:cNvPr id="3" name="Rectangle 2"/>
          <p:cNvSpPr/>
          <p:nvPr/>
        </p:nvSpPr>
        <p:spPr>
          <a:xfrm>
            <a:off x="107504" y="3356992"/>
            <a:ext cx="9036496" cy="144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94887"/>
            <a:ext cx="9144000" cy="33554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894" y="1"/>
            <a:ext cx="4369106" cy="3356992"/>
          </a:xfrm>
          <a:prstGeom prst="rect">
            <a:avLst/>
          </a:prstGeom>
        </p:spPr>
      </p:pic>
      <p:sp>
        <p:nvSpPr>
          <p:cNvPr id="8" name="Rectangle 7"/>
          <p:cNvSpPr/>
          <p:nvPr/>
        </p:nvSpPr>
        <p:spPr>
          <a:xfrm>
            <a:off x="35496" y="-99392"/>
            <a:ext cx="4667390" cy="353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800" b="1" dirty="0" smtClean="0"/>
              <a:t>    Contrary </a:t>
            </a:r>
            <a:r>
              <a:rPr lang="en-US" sz="2800" b="1" dirty="0"/>
              <a:t>to popular misconception, the Church was not in a struggle for its existence during its first </a:t>
            </a:r>
            <a:r>
              <a:rPr lang="en-US" sz="2800" b="1" dirty="0" smtClean="0"/>
              <a:t>centuries,</a:t>
            </a:r>
            <a:r>
              <a:rPr lang="en-US" sz="2800" b="1" dirty="0"/>
              <a:t> before its adoption by the Roman Empire as its national religion. 1</a:t>
            </a:r>
          </a:p>
        </p:txBody>
      </p:sp>
    </p:spTree>
    <p:extLst>
      <p:ext uri="{BB962C8B-B14F-4D97-AF65-F5344CB8AC3E}">
        <p14:creationId xmlns:p14="http://schemas.microsoft.com/office/powerpoint/2010/main" val="13155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sus\Desktop\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15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42182095"/>
              </p:ext>
            </p:extLst>
          </p:nvPr>
        </p:nvGraphicFramePr>
        <p:xfrm>
          <a:off x="1331640" y="476672"/>
          <a:ext cx="3505200" cy="2465388"/>
        </p:xfrm>
        <a:graphic>
          <a:graphicData uri="http://schemas.openxmlformats.org/presentationml/2006/ole">
            <mc:AlternateContent xmlns:mc="http://schemas.openxmlformats.org/markup-compatibility/2006">
              <mc:Choice xmlns:v="urn:schemas-microsoft-com:vml" Requires="v">
                <p:oleObj spid="_x0000_s2078" name="Image" r:id="rId4" imgW="3812213" imgH="2681257" progId="Photoshop.Image.4">
                  <p:embed/>
                </p:oleObj>
              </mc:Choice>
              <mc:Fallback>
                <p:oleObj name="Image" r:id="rId4" imgW="3812213" imgH="2681257" progId="Photoshop.Image.4">
                  <p:embed/>
                  <p:pic>
                    <p:nvPicPr>
                      <p:cNvPr id="0" name="Object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476672"/>
                        <a:ext cx="35052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93080886"/>
              </p:ext>
            </p:extLst>
          </p:nvPr>
        </p:nvGraphicFramePr>
        <p:xfrm>
          <a:off x="3707904" y="-21446"/>
          <a:ext cx="5810250" cy="2174875"/>
        </p:xfrm>
        <a:graphic>
          <a:graphicData uri="http://schemas.openxmlformats.org/presentationml/2006/ole">
            <mc:AlternateContent xmlns:mc="http://schemas.openxmlformats.org/markup-compatibility/2006">
              <mc:Choice xmlns:v="urn:schemas-microsoft-com:vml" Requires="v">
                <p:oleObj spid="_x0000_s2079" name="Image" r:id="rId6" imgW="7332157" imgH="2744794" progId="Photoshop.Image.4">
                  <p:embed/>
                </p:oleObj>
              </mc:Choice>
              <mc:Fallback>
                <p:oleObj name="Image" r:id="rId6" imgW="7332157" imgH="2744794" progId="Photoshop.Image.4">
                  <p:embed/>
                  <p:pic>
                    <p:nvPicPr>
                      <p:cNvPr id="0" name="Object 1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7904" y="-21446"/>
                        <a:ext cx="5810250"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431216285"/>
              </p:ext>
            </p:extLst>
          </p:nvPr>
        </p:nvGraphicFramePr>
        <p:xfrm>
          <a:off x="137186" y="4725144"/>
          <a:ext cx="8847137" cy="1219200"/>
        </p:xfrm>
        <a:graphic>
          <a:graphicData uri="http://schemas.openxmlformats.org/presentationml/2006/ole">
            <mc:AlternateContent xmlns:mc="http://schemas.openxmlformats.org/markup-compatibility/2006">
              <mc:Choice xmlns:v="urn:schemas-microsoft-com:vml" Requires="v">
                <p:oleObj spid="_x0000_s2080" name="Image" r:id="rId8" imgW="5375221" imgH="635145" progId="Photoshop.Image.4">
                  <p:embed/>
                </p:oleObj>
              </mc:Choice>
              <mc:Fallback>
                <p:oleObj name="Image" r:id="rId8" imgW="5375221" imgH="635145" progId="Photoshop.Image.4">
                  <p:embed/>
                  <p:pic>
                    <p:nvPicPr>
                      <p:cNvPr id="0" name="Object 1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86" y="4725144"/>
                        <a:ext cx="88471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051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479425"/>
            <a:ext cx="9144000" cy="70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en-US" sz="3600" dirty="0"/>
              <a:t>The Renaissance was a time of renewal</a:t>
            </a:r>
          </a:p>
          <a:p>
            <a:pPr algn="ctr"/>
            <a:endParaRPr lang="en-US" altLang="en-US" sz="3600" dirty="0"/>
          </a:p>
          <a:p>
            <a:pPr algn="ctr"/>
            <a:r>
              <a:rPr lang="en-US" altLang="en-US" sz="3600" i="1" dirty="0"/>
              <a:t>Renaissance</a:t>
            </a:r>
            <a:r>
              <a:rPr lang="en-US" altLang="en-US" sz="3600" dirty="0"/>
              <a:t> means </a:t>
            </a:r>
            <a:r>
              <a:rPr lang="en-US" altLang="en-US" sz="3600" i="1" dirty="0"/>
              <a:t>rebirth</a:t>
            </a:r>
            <a:r>
              <a:rPr lang="en-US" altLang="en-US" sz="3600" dirty="0"/>
              <a:t> and Europe was recovering from the Dark ages and the plague.</a:t>
            </a:r>
          </a:p>
          <a:p>
            <a:pPr algn="ctr"/>
            <a:endParaRPr lang="en-US" altLang="en-US" sz="3600" dirty="0"/>
          </a:p>
          <a:p>
            <a:pPr algn="ctr"/>
            <a:r>
              <a:rPr lang="en-US" altLang="en-US" sz="3600" dirty="0"/>
              <a:t>People had lost their faith in the church and began to put more focus on human beings.</a:t>
            </a:r>
          </a:p>
          <a:p>
            <a:pPr algn="ctr"/>
            <a:endParaRPr lang="en-US" altLang="en-US" sz="3600" dirty="0"/>
          </a:p>
          <a:p>
            <a:pPr algn="ctr"/>
            <a:endParaRPr lang="en-US" altLang="en-US" sz="3600" dirty="0"/>
          </a:p>
        </p:txBody>
      </p:sp>
    </p:spTree>
    <p:extLst>
      <p:ext uri="{BB962C8B-B14F-4D97-AF65-F5344CB8AC3E}">
        <p14:creationId xmlns:p14="http://schemas.microsoft.com/office/powerpoint/2010/main" val="32645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Horizont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419600" y="0"/>
            <a:ext cx="45720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3600" smtClean="0">
                <a:latin typeface="Comic Sans MS" pitchFamily="66" charset="0"/>
              </a:rPr>
              <a:t>Major Italian Cities</a:t>
            </a:r>
          </a:p>
        </p:txBody>
      </p:sp>
      <p:pic>
        <p:nvPicPr>
          <p:cNvPr id="3" name="Picture 4"/>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433888" y="1295400"/>
            <a:ext cx="4329112" cy="52276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4419600" y="0"/>
            <a:ext cx="45720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3600" smtClean="0">
                <a:latin typeface="Comic Sans MS" pitchFamily="66" charset="0"/>
              </a:rPr>
              <a:t>Major Italian Cities</a:t>
            </a:r>
            <a:endParaRPr lang="en-US" altLang="en-US" sz="3600" dirty="0" smtClean="0">
              <a:latin typeface="Comic Sans MS" pitchFamily="66" charset="0"/>
            </a:endParaRPr>
          </a:p>
        </p:txBody>
      </p:sp>
      <p:pic>
        <p:nvPicPr>
          <p:cNvPr id="5" name="Picture 4"/>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433888" y="1295400"/>
            <a:ext cx="4329112" cy="52276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0" y="228600"/>
            <a:ext cx="44196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1300" b="1" dirty="0"/>
              <a:t>Italy failed to become united during the Ages.</a:t>
            </a:r>
          </a:p>
          <a:p>
            <a:pPr algn="ctr">
              <a:spcBef>
                <a:spcPct val="50000"/>
              </a:spcBef>
            </a:pPr>
            <a:r>
              <a:rPr lang="en-US" altLang="en-US" sz="1300" b="1" dirty="0"/>
              <a:t>Many independent city-states emerged in northern and central Italy that played an important role in Italian politics and art.</a:t>
            </a:r>
          </a:p>
          <a:p>
            <a:pPr>
              <a:spcBef>
                <a:spcPct val="50000"/>
              </a:spcBef>
            </a:pPr>
            <a:endParaRPr lang="en-US" altLang="en-US" sz="1300" b="1" dirty="0"/>
          </a:p>
          <a:p>
            <a:pPr>
              <a:spcBef>
                <a:spcPct val="50000"/>
              </a:spcBef>
            </a:pPr>
            <a:endParaRPr lang="en-US" altLang="en-US" sz="1200" b="1" dirty="0"/>
          </a:p>
        </p:txBody>
      </p:sp>
      <p:sp>
        <p:nvSpPr>
          <p:cNvPr id="7" name="Oval 6"/>
          <p:cNvSpPr>
            <a:spLocks noChangeArrowheads="1"/>
          </p:cNvSpPr>
          <p:nvPr/>
        </p:nvSpPr>
        <p:spPr bwMode="auto">
          <a:xfrm>
            <a:off x="5105400" y="2057400"/>
            <a:ext cx="152400" cy="152400"/>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en-US" altLang="en-US"/>
          </a:p>
        </p:txBody>
      </p:sp>
      <p:sp>
        <p:nvSpPr>
          <p:cNvPr id="8" name="Oval 7"/>
          <p:cNvSpPr>
            <a:spLocks noChangeArrowheads="1"/>
          </p:cNvSpPr>
          <p:nvPr/>
        </p:nvSpPr>
        <p:spPr bwMode="auto">
          <a:xfrm>
            <a:off x="6172200" y="2057400"/>
            <a:ext cx="152400" cy="152400"/>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en-US" altLang="en-US"/>
          </a:p>
        </p:txBody>
      </p:sp>
      <p:sp>
        <p:nvSpPr>
          <p:cNvPr id="9" name="Oval 9"/>
          <p:cNvSpPr>
            <a:spLocks noChangeArrowheads="1"/>
          </p:cNvSpPr>
          <p:nvPr/>
        </p:nvSpPr>
        <p:spPr bwMode="auto">
          <a:xfrm>
            <a:off x="6019800" y="2743200"/>
            <a:ext cx="152400" cy="152400"/>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en-US" altLang="en-US"/>
          </a:p>
        </p:txBody>
      </p:sp>
      <p:sp>
        <p:nvSpPr>
          <p:cNvPr id="10" name="Text Box 10"/>
          <p:cNvSpPr txBox="1">
            <a:spLocks noChangeArrowheads="1"/>
          </p:cNvSpPr>
          <p:nvPr/>
        </p:nvSpPr>
        <p:spPr bwMode="auto">
          <a:xfrm>
            <a:off x="4572000" y="1752600"/>
            <a:ext cx="1295400" cy="374650"/>
          </a:xfrm>
          <a:prstGeom prst="rect">
            <a:avLst/>
          </a:prstGeom>
          <a:noFill/>
          <a:ln w="9525">
            <a:noFill/>
            <a:miter lim="800000"/>
            <a:headEnd/>
            <a:tailEnd/>
          </a:ln>
          <a:effectLst/>
        </p:spPr>
        <p:txBody>
          <a:bodyPr>
            <a:spAutoFit/>
          </a:bodyPr>
          <a:lstStyle/>
          <a:p>
            <a:pPr algn="ctr">
              <a:spcBef>
                <a:spcPct val="50000"/>
              </a:spcBef>
              <a:defRPr/>
            </a:pPr>
            <a:r>
              <a:rPr lang="en-US" sz="1600" b="1">
                <a:solidFill>
                  <a:srgbClr val="CC0000"/>
                </a:solidFill>
                <a:effectLst>
                  <a:outerShdw blurRad="38100" dist="38100" dir="2700000" algn="tl">
                    <a:srgbClr val="C0C0C0"/>
                  </a:outerShdw>
                </a:effectLst>
              </a:rPr>
              <a:t>Milan</a:t>
            </a:r>
          </a:p>
        </p:txBody>
      </p:sp>
      <p:sp>
        <p:nvSpPr>
          <p:cNvPr id="11" name="Text Box 12"/>
          <p:cNvSpPr txBox="1">
            <a:spLocks noChangeArrowheads="1"/>
          </p:cNvSpPr>
          <p:nvPr/>
        </p:nvSpPr>
        <p:spPr bwMode="auto">
          <a:xfrm>
            <a:off x="5638800" y="1720850"/>
            <a:ext cx="1295400" cy="374650"/>
          </a:xfrm>
          <a:prstGeom prst="rect">
            <a:avLst/>
          </a:prstGeom>
          <a:noFill/>
          <a:ln w="9525">
            <a:noFill/>
            <a:miter lim="800000"/>
            <a:headEnd/>
            <a:tailEnd/>
          </a:ln>
          <a:effectLst/>
        </p:spPr>
        <p:txBody>
          <a:bodyPr>
            <a:spAutoFit/>
          </a:bodyPr>
          <a:lstStyle/>
          <a:p>
            <a:pPr algn="ctr">
              <a:spcBef>
                <a:spcPct val="50000"/>
              </a:spcBef>
              <a:defRPr/>
            </a:pPr>
            <a:r>
              <a:rPr lang="en-US" sz="1600" b="1" dirty="0">
                <a:solidFill>
                  <a:srgbClr val="0033CC"/>
                </a:solidFill>
                <a:effectLst>
                  <a:outerShdw blurRad="38100" dist="38100" dir="2700000" algn="tl">
                    <a:srgbClr val="C0C0C0"/>
                  </a:outerShdw>
                </a:effectLst>
              </a:rPr>
              <a:t>Venice</a:t>
            </a:r>
          </a:p>
        </p:txBody>
      </p:sp>
      <p:sp>
        <p:nvSpPr>
          <p:cNvPr id="12" name="Text Box 13"/>
          <p:cNvSpPr txBox="1">
            <a:spLocks noChangeArrowheads="1"/>
          </p:cNvSpPr>
          <p:nvPr/>
        </p:nvSpPr>
        <p:spPr bwMode="auto">
          <a:xfrm>
            <a:off x="5486400" y="2819400"/>
            <a:ext cx="1295400" cy="374650"/>
          </a:xfrm>
          <a:prstGeom prst="rect">
            <a:avLst/>
          </a:prstGeom>
          <a:noFill/>
          <a:ln w="9525">
            <a:noFill/>
            <a:miter lim="800000"/>
            <a:headEnd/>
            <a:tailEnd/>
          </a:ln>
          <a:effectLst/>
        </p:spPr>
        <p:txBody>
          <a:bodyPr>
            <a:spAutoFit/>
          </a:bodyPr>
          <a:lstStyle/>
          <a:p>
            <a:pPr algn="ctr">
              <a:spcBef>
                <a:spcPct val="50000"/>
              </a:spcBef>
              <a:defRPr/>
            </a:pPr>
            <a:r>
              <a:rPr lang="en-US" sz="1600" b="1" dirty="0">
                <a:solidFill>
                  <a:srgbClr val="009900"/>
                </a:solidFill>
                <a:effectLst>
                  <a:outerShdw blurRad="38100" dist="38100" dir="2700000" algn="tl">
                    <a:srgbClr val="C0C0C0"/>
                  </a:outerShdw>
                </a:effectLst>
              </a:rPr>
              <a:t>Florence</a:t>
            </a:r>
          </a:p>
        </p:txBody>
      </p:sp>
      <p:sp>
        <p:nvSpPr>
          <p:cNvPr id="13" name="WordArt 14"/>
          <p:cNvSpPr>
            <a:spLocks noChangeAspect="1" noChangeArrowheads="1" noChangeShapeType="1" noTextEdit="1"/>
          </p:cNvSpPr>
          <p:nvPr/>
        </p:nvSpPr>
        <p:spPr bwMode="auto">
          <a:xfrm rot="497315">
            <a:off x="5638800" y="4570413"/>
            <a:ext cx="1617663" cy="382587"/>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35921" dir="2700000" algn="ctr" rotWithShape="0">
                    <a:srgbClr val="000099"/>
                  </a:outerShdw>
                </a:effectLst>
                <a:latin typeface="Comic Sans MS"/>
              </a:rPr>
              <a:t>Tyrrhenian Sea</a:t>
            </a:r>
          </a:p>
        </p:txBody>
      </p:sp>
      <p:sp>
        <p:nvSpPr>
          <p:cNvPr id="14" name="WordArt 16"/>
          <p:cNvSpPr>
            <a:spLocks noChangeAspect="1" noChangeArrowheads="1" noChangeShapeType="1" noTextEdit="1"/>
          </p:cNvSpPr>
          <p:nvPr/>
        </p:nvSpPr>
        <p:spPr bwMode="auto">
          <a:xfrm rot="2325748">
            <a:off x="6916738" y="3198813"/>
            <a:ext cx="1617662" cy="230187"/>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35921" dir="2700000" algn="ctr" rotWithShape="0">
                    <a:srgbClr val="000099"/>
                  </a:outerShdw>
                </a:effectLst>
                <a:latin typeface="Comic Sans MS"/>
              </a:rPr>
              <a:t>Adriatic Sea</a:t>
            </a:r>
          </a:p>
        </p:txBody>
      </p:sp>
      <p:sp>
        <p:nvSpPr>
          <p:cNvPr id="15" name="Text Box 17"/>
          <p:cNvSpPr txBox="1">
            <a:spLocks noChangeArrowheads="1"/>
          </p:cNvSpPr>
          <p:nvPr/>
        </p:nvSpPr>
        <p:spPr bwMode="auto">
          <a:xfrm>
            <a:off x="0" y="1295400"/>
            <a:ext cx="4343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1400" b="1" dirty="0">
                <a:solidFill>
                  <a:srgbClr val="CC0000"/>
                </a:solidFill>
              </a:rPr>
              <a:t>Milan</a:t>
            </a:r>
          </a:p>
          <a:p>
            <a:pPr algn="ctr">
              <a:spcBef>
                <a:spcPct val="50000"/>
              </a:spcBef>
            </a:pPr>
            <a:r>
              <a:rPr lang="en-US" altLang="en-US" sz="1400" b="1" dirty="0">
                <a:solidFill>
                  <a:srgbClr val="CC0000"/>
                </a:solidFill>
              </a:rPr>
              <a:t>One of the richest cities, it controls trade through the Alps.</a:t>
            </a:r>
          </a:p>
        </p:txBody>
      </p:sp>
      <p:sp>
        <p:nvSpPr>
          <p:cNvPr id="16" name="Text Box 18"/>
          <p:cNvSpPr txBox="1">
            <a:spLocks noChangeArrowheads="1"/>
          </p:cNvSpPr>
          <p:nvPr/>
        </p:nvSpPr>
        <p:spPr bwMode="auto">
          <a:xfrm>
            <a:off x="228600" y="2209800"/>
            <a:ext cx="3962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1400" b="1" dirty="0">
                <a:solidFill>
                  <a:srgbClr val="0033CC"/>
                </a:solidFill>
              </a:rPr>
              <a:t>Venice</a:t>
            </a:r>
          </a:p>
          <a:p>
            <a:pPr algn="ctr">
              <a:spcBef>
                <a:spcPct val="50000"/>
              </a:spcBef>
            </a:pPr>
            <a:r>
              <a:rPr lang="en-US" altLang="en-US" sz="1400" b="1" dirty="0">
                <a:solidFill>
                  <a:srgbClr val="0033CC"/>
                </a:solidFill>
              </a:rPr>
              <a:t>Sitting on the Adriatic, it attracts trade from all over the world. </a:t>
            </a:r>
          </a:p>
        </p:txBody>
      </p:sp>
      <p:sp>
        <p:nvSpPr>
          <p:cNvPr id="17" name="Text Box 19"/>
          <p:cNvSpPr txBox="1">
            <a:spLocks noChangeArrowheads="1"/>
          </p:cNvSpPr>
          <p:nvPr/>
        </p:nvSpPr>
        <p:spPr bwMode="auto">
          <a:xfrm>
            <a:off x="0" y="3124200"/>
            <a:ext cx="4343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1400" b="1" dirty="0">
                <a:solidFill>
                  <a:srgbClr val="336600"/>
                </a:solidFill>
              </a:rPr>
              <a:t>Florence</a:t>
            </a:r>
          </a:p>
          <a:p>
            <a:pPr algn="ctr">
              <a:spcBef>
                <a:spcPct val="50000"/>
              </a:spcBef>
            </a:pPr>
            <a:r>
              <a:rPr lang="en-US" altLang="en-US" sz="1400" b="1" dirty="0">
                <a:solidFill>
                  <a:srgbClr val="336600"/>
                </a:solidFill>
              </a:rPr>
              <a:t>Controlled by the De Medici Family, who became great patrons of the arts.</a:t>
            </a:r>
          </a:p>
        </p:txBody>
      </p:sp>
      <p:sp>
        <p:nvSpPr>
          <p:cNvPr id="18" name="Oval 20"/>
          <p:cNvSpPr>
            <a:spLocks noChangeAspect="1" noChangeArrowheads="1"/>
          </p:cNvSpPr>
          <p:nvPr/>
        </p:nvSpPr>
        <p:spPr bwMode="auto">
          <a:xfrm>
            <a:off x="5181600" y="2362200"/>
            <a:ext cx="138113" cy="136525"/>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en-US" altLang="en-US"/>
          </a:p>
        </p:txBody>
      </p:sp>
      <p:sp>
        <p:nvSpPr>
          <p:cNvPr id="19" name="Text Box 21"/>
          <p:cNvSpPr txBox="1">
            <a:spLocks noChangeArrowheads="1"/>
          </p:cNvSpPr>
          <p:nvPr/>
        </p:nvSpPr>
        <p:spPr bwMode="auto">
          <a:xfrm>
            <a:off x="4572000" y="2438400"/>
            <a:ext cx="762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altLang="en-US" sz="1600" b="1">
                <a:solidFill>
                  <a:srgbClr val="800080"/>
                </a:solidFill>
              </a:rPr>
              <a:t>Genoa</a:t>
            </a:r>
          </a:p>
        </p:txBody>
      </p:sp>
      <p:sp>
        <p:nvSpPr>
          <p:cNvPr id="20" name="Text Box 22"/>
          <p:cNvSpPr txBox="1">
            <a:spLocks noChangeArrowheads="1"/>
          </p:cNvSpPr>
          <p:nvPr/>
        </p:nvSpPr>
        <p:spPr bwMode="auto">
          <a:xfrm>
            <a:off x="0" y="4038600"/>
            <a:ext cx="4343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1400" b="1" dirty="0">
                <a:solidFill>
                  <a:srgbClr val="800080"/>
                </a:solidFill>
              </a:rPr>
              <a:t>Genoa</a:t>
            </a:r>
          </a:p>
          <a:p>
            <a:pPr algn="ctr">
              <a:spcBef>
                <a:spcPct val="50000"/>
              </a:spcBef>
            </a:pPr>
            <a:r>
              <a:rPr lang="en-US" altLang="en-US" sz="1400" b="1" dirty="0">
                <a:solidFill>
                  <a:srgbClr val="800080"/>
                </a:solidFill>
              </a:rPr>
              <a:t>Had Access to Trade Routes</a:t>
            </a:r>
          </a:p>
        </p:txBody>
      </p:sp>
      <p:sp>
        <p:nvSpPr>
          <p:cNvPr id="21" name="Text Box 23"/>
          <p:cNvSpPr txBox="1">
            <a:spLocks noChangeArrowheads="1"/>
          </p:cNvSpPr>
          <p:nvPr/>
        </p:nvSpPr>
        <p:spPr bwMode="auto">
          <a:xfrm>
            <a:off x="76200" y="4724400"/>
            <a:ext cx="4343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1400" b="1">
                <a:solidFill>
                  <a:srgbClr val="000099"/>
                </a:solidFill>
              </a:rPr>
              <a:t>All of these cities:</a:t>
            </a:r>
          </a:p>
          <a:p>
            <a:pPr algn="ctr">
              <a:spcBef>
                <a:spcPct val="50000"/>
              </a:spcBef>
            </a:pPr>
            <a:r>
              <a:rPr lang="en-US" altLang="en-US" sz="1300" b="1">
                <a:solidFill>
                  <a:srgbClr val="000099"/>
                </a:solidFill>
              </a:rPr>
              <a:t>Had access to trade routes connecting Europe with Middle Eastern markets</a:t>
            </a:r>
          </a:p>
          <a:p>
            <a:pPr algn="ctr">
              <a:spcBef>
                <a:spcPct val="50000"/>
              </a:spcBef>
            </a:pPr>
            <a:r>
              <a:rPr lang="en-US" altLang="en-US" sz="1300" b="1">
                <a:solidFill>
                  <a:srgbClr val="000099"/>
                </a:solidFill>
              </a:rPr>
              <a:t>• Served as trading centers for the distribution of goods to northern Europe</a:t>
            </a:r>
          </a:p>
          <a:p>
            <a:pPr algn="ctr">
              <a:spcBef>
                <a:spcPct val="50000"/>
              </a:spcBef>
            </a:pPr>
            <a:r>
              <a:rPr lang="en-US" altLang="en-US" sz="1300" b="1">
                <a:solidFill>
                  <a:srgbClr val="000099"/>
                </a:solidFill>
              </a:rPr>
              <a:t>• Were initially independent city-states governed as republics</a:t>
            </a:r>
          </a:p>
          <a:p>
            <a:pPr algn="ctr">
              <a:spcBef>
                <a:spcPct val="50000"/>
              </a:spcBef>
            </a:pPr>
            <a:endParaRPr lang="en-US" altLang="en-US" sz="1400" b="1">
              <a:solidFill>
                <a:srgbClr val="000099"/>
              </a:solidFill>
            </a:endParaRPr>
          </a:p>
        </p:txBody>
      </p:sp>
    </p:spTree>
    <p:extLst>
      <p:ext uri="{BB962C8B-B14F-4D97-AF65-F5344CB8AC3E}">
        <p14:creationId xmlns:p14="http://schemas.microsoft.com/office/powerpoint/2010/main" val="108616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par>
                          <p:cTn id="20" fill="hold">
                            <p:stCondLst>
                              <p:cond delay="2000"/>
                            </p:stCondLst>
                            <p:childTnLst>
                              <p:par>
                                <p:cTn id="21" presetID="2" presetClass="entr" presetSubtype="8" fill="hold" grpId="0" nodeType="afterEffect">
                                  <p:stCondLst>
                                    <p:cond delay="300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5500"/>
                            </p:stCondLst>
                            <p:childTnLst>
                              <p:par>
                                <p:cTn id="26" presetID="2" presetClass="entr" presetSubtype="8" fill="hold" grpId="0" nodeType="afterEffect">
                                  <p:stCondLst>
                                    <p:cond delay="300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30" fill="hold">
                            <p:stCondLst>
                              <p:cond delay="9000"/>
                            </p:stCondLst>
                            <p:childTnLst>
                              <p:par>
                                <p:cTn id="31" presetID="9" presetClass="entr" presetSubtype="0" fill="hold" grpId="0" nodeType="afterEffect">
                                  <p:stCondLst>
                                    <p:cond delay="200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par>
                          <p:cTn id="34" fill="hold">
                            <p:stCondLst>
                              <p:cond delay="11500"/>
                            </p:stCondLst>
                            <p:childTnLst>
                              <p:par>
                                <p:cTn id="35" presetID="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par>
                          <p:cTn id="38" fill="hold">
                            <p:stCondLst>
                              <p:cond delay="12000"/>
                            </p:stCondLst>
                            <p:childTnLst>
                              <p:par>
                                <p:cTn id="39" presetID="2" presetClass="entr" presetSubtype="8" fill="hold" grpId="0" nodeType="afterEffect">
                                  <p:stCondLst>
                                    <p:cond delay="2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par>
                          <p:cTn id="43" fill="hold">
                            <p:stCondLst>
                              <p:cond delay="14500"/>
                            </p:stCondLst>
                            <p:childTnLst>
                              <p:par>
                                <p:cTn id="44" presetID="9" presetClass="entr" presetSubtype="0" fill="hold" grpId="0" nodeType="afterEffect">
                                  <p:stCondLst>
                                    <p:cond delay="300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childTnLst>
                          </p:cTn>
                        </p:par>
                        <p:par>
                          <p:cTn id="47" fill="hold">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childTnLst>
                          </p:cTn>
                        </p:par>
                        <p:par>
                          <p:cTn id="51" fill="hold">
                            <p:stCondLst>
                              <p:cond delay="18500"/>
                            </p:stCondLst>
                            <p:childTnLst>
                              <p:par>
                                <p:cTn id="52" presetID="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0-#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par>
                          <p:cTn id="56" fill="hold">
                            <p:stCondLst>
                              <p:cond delay="19000"/>
                            </p:stCondLst>
                            <p:childTnLst>
                              <p:par>
                                <p:cTn id="57" presetID="9" presetClass="entr" presetSubtype="0" fill="hold" grpId="0" nodeType="afterEffect">
                                  <p:stCondLst>
                                    <p:cond delay="300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par>
                          <p:cTn id="60" fill="hold">
                            <p:stCondLst>
                              <p:cond delay="22500"/>
                            </p:stCondLst>
                            <p:childTnLst>
                              <p:par>
                                <p:cTn id="61" presetID="9"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childTnLst>
                          </p:cTn>
                        </p:par>
                        <p:par>
                          <p:cTn id="64" fill="hold">
                            <p:stCondLst>
                              <p:cond delay="23000"/>
                            </p:stCondLst>
                            <p:childTnLst>
                              <p:par>
                                <p:cTn id="65" presetID="2" presetClass="entr" presetSubtype="8" fill="hold" grpId="0" nodeType="afterEffect">
                                  <p:stCondLst>
                                    <p:cond delay="300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par>
                          <p:cTn id="69" fill="hold">
                            <p:stCondLst>
                              <p:cond delay="26500"/>
                            </p:stCondLst>
                            <p:childTnLst>
                              <p:par>
                                <p:cTn id="70" presetID="9" presetClass="entr" presetSubtype="0" fill="hold" grpId="0" nodeType="afterEffect">
                                  <p:stCondLst>
                                    <p:cond delay="3000"/>
                                  </p:stCondLst>
                                  <p:childTnLst>
                                    <p:set>
                                      <p:cBhvr>
                                        <p:cTn id="71" dur="1" fill="hold">
                                          <p:stCondLst>
                                            <p:cond delay="0"/>
                                          </p:stCondLst>
                                        </p:cTn>
                                        <p:tgtEl>
                                          <p:spTgt spid="18"/>
                                        </p:tgtEl>
                                        <p:attrNameLst>
                                          <p:attrName>style.visibility</p:attrName>
                                        </p:attrNameLst>
                                      </p:cBhvr>
                                      <p:to>
                                        <p:strVal val="visible"/>
                                      </p:to>
                                    </p:set>
                                    <p:animEffect transition="in" filter="dissolve">
                                      <p:cBhvr>
                                        <p:cTn id="72" dur="500"/>
                                        <p:tgtEl>
                                          <p:spTgt spid="18"/>
                                        </p:tgtEl>
                                      </p:cBhvr>
                                    </p:animEffect>
                                  </p:childTnLst>
                                </p:cTn>
                              </p:par>
                            </p:childTnLst>
                          </p:cTn>
                        </p:par>
                        <p:par>
                          <p:cTn id="73" fill="hold">
                            <p:stCondLst>
                              <p:cond delay="30000"/>
                            </p:stCondLst>
                            <p:childTnLst>
                              <p:par>
                                <p:cTn id="74" presetID="9" presetClass="entr" presetSubtype="0"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dissolve">
                                      <p:cBhvr>
                                        <p:cTn id="76" dur="500"/>
                                        <p:tgtEl>
                                          <p:spTgt spid="19"/>
                                        </p:tgtEl>
                                      </p:cBhvr>
                                    </p:animEffect>
                                  </p:childTnLst>
                                </p:cTn>
                              </p:par>
                            </p:childTnLst>
                          </p:cTn>
                        </p:par>
                        <p:par>
                          <p:cTn id="77" fill="hold">
                            <p:stCondLst>
                              <p:cond delay="30500"/>
                            </p:stCondLst>
                            <p:childTnLst>
                              <p:par>
                                <p:cTn id="78" presetID="2" presetClass="entr" presetSubtype="8"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0-#ppt_w/2"/>
                                          </p:val>
                                        </p:tav>
                                        <p:tav tm="100000">
                                          <p:val>
                                            <p:strVal val="#ppt_x"/>
                                          </p:val>
                                        </p:tav>
                                      </p:tavLst>
                                    </p:anim>
                                    <p:anim calcmode="lin" valueType="num">
                                      <p:cBhvr additive="base">
                                        <p:cTn id="81" dur="500" fill="hold"/>
                                        <p:tgtEl>
                                          <p:spTgt spid="20"/>
                                        </p:tgtEl>
                                        <p:attrNameLst>
                                          <p:attrName>ppt_y</p:attrName>
                                        </p:attrNameLst>
                                      </p:cBhvr>
                                      <p:tavLst>
                                        <p:tav tm="0">
                                          <p:val>
                                            <p:strVal val="#ppt_y"/>
                                          </p:val>
                                        </p:tav>
                                        <p:tav tm="100000">
                                          <p:val>
                                            <p:strVal val="#ppt_y"/>
                                          </p:val>
                                        </p:tav>
                                      </p:tavLst>
                                    </p:anim>
                                  </p:childTnLst>
                                </p:cTn>
                              </p:par>
                            </p:childTnLst>
                          </p:cTn>
                        </p:par>
                        <p:par>
                          <p:cTn id="82" fill="hold">
                            <p:stCondLst>
                              <p:cond delay="31000"/>
                            </p:stCondLst>
                            <p:childTnLst>
                              <p:par>
                                <p:cTn id="83" presetID="2" presetClass="entr" presetSubtype="8" fill="hold" grpId="0" nodeType="afterEffect">
                                  <p:stCondLst>
                                    <p:cond delay="3000"/>
                                  </p:stCondLst>
                                  <p:childTnLst>
                                    <p:set>
                                      <p:cBhvr>
                                        <p:cTn id="84" dur="1" fill="hold">
                                          <p:stCondLst>
                                            <p:cond delay="0"/>
                                          </p:stCondLst>
                                        </p:cTn>
                                        <p:tgtEl>
                                          <p:spTgt spid="21">
                                            <p:txEl>
                                              <p:pRg st="0" end="0"/>
                                            </p:txEl>
                                          </p:spTgt>
                                        </p:tgtEl>
                                        <p:attrNameLst>
                                          <p:attrName>style.visibility</p:attrName>
                                        </p:attrNameLst>
                                      </p:cBhvr>
                                      <p:to>
                                        <p:strVal val="visible"/>
                                      </p:to>
                                    </p:set>
                                    <p:anim calcmode="lin" valueType="num">
                                      <p:cBhvr additive="base">
                                        <p:cTn id="8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87" fill="hold">
                            <p:stCondLst>
                              <p:cond delay="34500"/>
                            </p:stCondLst>
                            <p:childTnLst>
                              <p:par>
                                <p:cTn id="88" presetID="2" presetClass="entr" presetSubtype="8" fill="hold" grpId="0" nodeType="afterEffect">
                                  <p:stCondLst>
                                    <p:cond delay="3000"/>
                                  </p:stCondLst>
                                  <p:childTnLst>
                                    <p:set>
                                      <p:cBhvr>
                                        <p:cTn id="89" dur="1" fill="hold">
                                          <p:stCondLst>
                                            <p:cond delay="0"/>
                                          </p:stCondLst>
                                        </p:cTn>
                                        <p:tgtEl>
                                          <p:spTgt spid="21">
                                            <p:txEl>
                                              <p:pRg st="1" end="1"/>
                                            </p:txEl>
                                          </p:spTgt>
                                        </p:tgtEl>
                                        <p:attrNameLst>
                                          <p:attrName>style.visibility</p:attrName>
                                        </p:attrNameLst>
                                      </p:cBhvr>
                                      <p:to>
                                        <p:strVal val="visible"/>
                                      </p:to>
                                    </p:set>
                                    <p:anim calcmode="lin" valueType="num">
                                      <p:cBhvr additive="base">
                                        <p:cTn id="90" dur="5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21">
                                            <p:txEl>
                                              <p:pRg st="1" end="1"/>
                                            </p:txEl>
                                          </p:spTgt>
                                        </p:tgtEl>
                                        <p:attrNameLst>
                                          <p:attrName>ppt_y</p:attrName>
                                        </p:attrNameLst>
                                      </p:cBhvr>
                                      <p:tavLst>
                                        <p:tav tm="0">
                                          <p:val>
                                            <p:strVal val="#ppt_y"/>
                                          </p:val>
                                        </p:tav>
                                        <p:tav tm="100000">
                                          <p:val>
                                            <p:strVal val="#ppt_y"/>
                                          </p:val>
                                        </p:tav>
                                      </p:tavLst>
                                    </p:anim>
                                  </p:childTnLst>
                                </p:cTn>
                              </p:par>
                            </p:childTnLst>
                          </p:cTn>
                        </p:par>
                        <p:par>
                          <p:cTn id="92" fill="hold">
                            <p:stCondLst>
                              <p:cond delay="38000"/>
                            </p:stCondLst>
                            <p:childTnLst>
                              <p:par>
                                <p:cTn id="93" presetID="2" presetClass="entr" presetSubtype="8" fill="hold" grpId="0" nodeType="afterEffect">
                                  <p:stCondLst>
                                    <p:cond delay="3000"/>
                                  </p:stCondLst>
                                  <p:childTnLst>
                                    <p:set>
                                      <p:cBhvr>
                                        <p:cTn id="94" dur="1" fill="hold">
                                          <p:stCondLst>
                                            <p:cond delay="0"/>
                                          </p:stCondLst>
                                        </p:cTn>
                                        <p:tgtEl>
                                          <p:spTgt spid="21">
                                            <p:txEl>
                                              <p:pRg st="2" end="2"/>
                                            </p:txEl>
                                          </p:spTgt>
                                        </p:tgtEl>
                                        <p:attrNameLst>
                                          <p:attrName>style.visibility</p:attrName>
                                        </p:attrNameLst>
                                      </p:cBhvr>
                                      <p:to>
                                        <p:strVal val="visible"/>
                                      </p:to>
                                    </p:set>
                                    <p:anim calcmode="lin" valueType="num">
                                      <p:cBhvr additive="base">
                                        <p:cTn id="95" dur="5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21">
                                            <p:txEl>
                                              <p:pRg st="2" end="2"/>
                                            </p:txEl>
                                          </p:spTgt>
                                        </p:tgtEl>
                                        <p:attrNameLst>
                                          <p:attrName>ppt_y</p:attrName>
                                        </p:attrNameLst>
                                      </p:cBhvr>
                                      <p:tavLst>
                                        <p:tav tm="0">
                                          <p:val>
                                            <p:strVal val="#ppt_y"/>
                                          </p:val>
                                        </p:tav>
                                        <p:tav tm="100000">
                                          <p:val>
                                            <p:strVal val="#ppt_y"/>
                                          </p:val>
                                        </p:tav>
                                      </p:tavLst>
                                    </p:anim>
                                  </p:childTnLst>
                                </p:cTn>
                              </p:par>
                            </p:childTnLst>
                          </p:cTn>
                        </p:par>
                        <p:par>
                          <p:cTn id="97" fill="hold">
                            <p:stCondLst>
                              <p:cond delay="41500"/>
                            </p:stCondLst>
                            <p:childTnLst>
                              <p:par>
                                <p:cTn id="98" presetID="2" presetClass="entr" presetSubtype="8" fill="hold" grpId="0" nodeType="afterEffect">
                                  <p:stCondLst>
                                    <p:cond delay="3000"/>
                                  </p:stCondLst>
                                  <p:childTnLst>
                                    <p:set>
                                      <p:cBhvr>
                                        <p:cTn id="99" dur="1" fill="hold">
                                          <p:stCondLst>
                                            <p:cond delay="0"/>
                                          </p:stCondLst>
                                        </p:cTn>
                                        <p:tgtEl>
                                          <p:spTgt spid="21">
                                            <p:txEl>
                                              <p:pRg st="3" end="3"/>
                                            </p:txEl>
                                          </p:spTgt>
                                        </p:tgtEl>
                                        <p:attrNameLst>
                                          <p:attrName>style.visibility</p:attrName>
                                        </p:attrNameLst>
                                      </p:cBhvr>
                                      <p:to>
                                        <p:strVal val="visible"/>
                                      </p:to>
                                    </p:set>
                                    <p:anim calcmode="lin" valueType="num">
                                      <p:cBhvr additive="base">
                                        <p:cTn id="100" dur="500" fill="hold"/>
                                        <p:tgtEl>
                                          <p:spTgt spid="21">
                                            <p:txEl>
                                              <p:pRg st="3" end="3"/>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2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build="p" autoUpdateAnimBg="0" advAuto="3000"/>
      <p:bldP spid="7" grpId="0" animBg="1"/>
      <p:bldP spid="8" grpId="0" animBg="1"/>
      <p:bldP spid="9" grpId="0" animBg="1"/>
      <p:bldP spid="10" grpId="0" autoUpdateAnimBg="0"/>
      <p:bldP spid="11" grpId="0" autoUpdateAnimBg="0"/>
      <p:bldP spid="12" grpId="0" autoUpdateAnimBg="0"/>
      <p:bldP spid="13" grpId="0" animBg="1"/>
      <p:bldP spid="14" grpId="0" animBg="1"/>
      <p:bldP spid="15" grpId="0" autoUpdateAnimBg="0"/>
      <p:bldP spid="16" grpId="0" autoUpdateAnimBg="0"/>
      <p:bldP spid="17" grpId="0" autoUpdateAnimBg="0"/>
      <p:bldP spid="18" grpId="0" animBg="1"/>
      <p:bldP spid="19" grpId="0" autoUpdateAnimBg="0"/>
      <p:bldP spid="20" grpId="0" autoUpdateAnimBg="0"/>
      <p:bldP spid="21" grpId="0" build="p" autoUpdateAnimBg="0" advAuto="300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76200"/>
            <a:ext cx="77724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z="3600" dirty="0" smtClean="0">
                <a:solidFill>
                  <a:schemeClr val="tx1"/>
                </a:solidFill>
                <a:latin typeface="Comic Sans MS" pitchFamily="66" charset="0"/>
              </a:rPr>
              <a:t>Political Ideas of the Renaissance</a:t>
            </a:r>
          </a:p>
        </p:txBody>
      </p:sp>
      <p:pic>
        <p:nvPicPr>
          <p:cNvPr id="3" name="Picture 4" descr="http://pro.corbis.com/images/CS009224.jpg?size=67&amp;uid={2f6bdaaa-f302-4dd7-a7c2-a2d96523b4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38496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572000" y="832058"/>
            <a:ext cx="43434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alt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Niccolò</a:t>
            </a:r>
            <a:r>
              <a:rPr lang="en-US"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Machiavelli</a:t>
            </a:r>
          </a:p>
          <a:p>
            <a:pPr algn="just">
              <a:spcBef>
                <a:spcPct val="50000"/>
              </a:spcBef>
            </a:pPr>
            <a:r>
              <a:rPr lang="en-US" altLang="en-US" sz="2800" b="1" i="1" dirty="0"/>
              <a:t>The Prince</a:t>
            </a:r>
          </a:p>
          <a:p>
            <a:pPr algn="just">
              <a:spcBef>
                <a:spcPct val="50000"/>
              </a:spcBef>
            </a:pPr>
            <a:r>
              <a:rPr lang="en-US" altLang="en-US" b="1" i="1" dirty="0"/>
              <a:t>Machiavelli believed:</a:t>
            </a:r>
          </a:p>
          <a:p>
            <a:pPr algn="just">
              <a:spcBef>
                <a:spcPct val="50000"/>
              </a:spcBef>
            </a:pPr>
            <a:r>
              <a:rPr lang="en-US" altLang="en-US" b="1" i="1" dirty="0"/>
              <a:t>“One can make this generalization about men: they are ungrateful, fickle, liars, and deceivers, they shun danger and are greedy for profit”</a:t>
            </a:r>
          </a:p>
          <a:p>
            <a:pPr algn="just">
              <a:spcBef>
                <a:spcPct val="50000"/>
              </a:spcBef>
            </a:pPr>
            <a:r>
              <a:rPr lang="en-US" altLang="en-US" b="1" dirty="0"/>
              <a:t>Machiavelli observed city-state rulers of his day and produced guidelines for the acquisition and maintenance of power by absolute rule.</a:t>
            </a:r>
          </a:p>
          <a:p>
            <a:pPr algn="just">
              <a:spcBef>
                <a:spcPct val="50000"/>
              </a:spcBef>
            </a:pPr>
            <a:r>
              <a:rPr lang="en-US" altLang="en-US" b="1" dirty="0"/>
              <a:t>He felt that a ruler should be willing to do anything to maintain control without worrying about conscience. </a:t>
            </a:r>
          </a:p>
          <a:p>
            <a:pPr>
              <a:spcBef>
                <a:spcPct val="50000"/>
              </a:spcBef>
            </a:pPr>
            <a:endParaRPr lang="en-US" altLang="en-US" sz="1600" b="1" dirty="0"/>
          </a:p>
        </p:txBody>
      </p:sp>
    </p:spTree>
    <p:extLst>
      <p:ext uri="{BB962C8B-B14F-4D97-AF65-F5344CB8AC3E}">
        <p14:creationId xmlns:p14="http://schemas.microsoft.com/office/powerpoint/2010/main" val="405781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additive="base">
                                        <p:cTn id="28"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
                                            <p:txEl>
                                              <p:pRg st="2" end="2"/>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 presetClass="entr" presetSubtype="2"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029148"/>
            <a:ext cx="9144000" cy="4114800"/>
          </a:xfrm>
          <a:prstGeom prst="rect">
            <a:avLst/>
          </a:prstGeom>
        </p:spPr>
        <p:txBody>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r>
              <a:rPr lang="en-US" altLang="en-US" b="1" dirty="0" smtClean="0">
                <a:latin typeface="Comic Sans MS" pitchFamily="66" charset="0"/>
              </a:rPr>
              <a:t>Better for a ruler to be feared than to be loved</a:t>
            </a:r>
          </a:p>
          <a:p>
            <a:pPr algn="ctr"/>
            <a:endParaRPr lang="en-US" altLang="en-US" b="1" dirty="0" smtClean="0">
              <a:latin typeface="Comic Sans MS" pitchFamily="66" charset="0"/>
            </a:endParaRPr>
          </a:p>
          <a:p>
            <a:pPr algn="ctr"/>
            <a:r>
              <a:rPr lang="en-US" altLang="en-US" b="1" dirty="0" smtClean="0">
                <a:latin typeface="Comic Sans MS" pitchFamily="66" charset="0"/>
              </a:rPr>
              <a:t>Ruler should be quick and decisive in decision making</a:t>
            </a:r>
          </a:p>
          <a:p>
            <a:pPr algn="ctr"/>
            <a:endParaRPr lang="en-US" altLang="en-US" b="1" dirty="0" smtClean="0">
              <a:latin typeface="Comic Sans MS" pitchFamily="66" charset="0"/>
            </a:endParaRPr>
          </a:p>
          <a:p>
            <a:pPr algn="ctr"/>
            <a:r>
              <a:rPr lang="en-US" altLang="en-US" b="1" dirty="0" smtClean="0">
                <a:latin typeface="Comic Sans MS" pitchFamily="66" charset="0"/>
              </a:rPr>
              <a:t>Ruler keeps power by any means necessary</a:t>
            </a:r>
          </a:p>
          <a:p>
            <a:pPr algn="ctr"/>
            <a:endParaRPr lang="en-US" altLang="en-US" b="1" dirty="0" smtClean="0">
              <a:latin typeface="Comic Sans MS" pitchFamily="66" charset="0"/>
            </a:endParaRPr>
          </a:p>
          <a:p>
            <a:pPr algn="ctr"/>
            <a:r>
              <a:rPr lang="en-US" altLang="en-US" b="1" dirty="0" smtClean="0">
                <a:latin typeface="Comic Sans MS" pitchFamily="66" charset="0"/>
              </a:rPr>
              <a:t>The end justifies the means</a:t>
            </a:r>
          </a:p>
          <a:p>
            <a:pPr algn="ctr"/>
            <a:endParaRPr lang="en-US" altLang="en-US" b="1" dirty="0" smtClean="0">
              <a:latin typeface="Comic Sans MS" pitchFamily="66" charset="0"/>
            </a:endParaRPr>
          </a:p>
          <a:p>
            <a:pPr algn="ctr"/>
            <a:r>
              <a:rPr lang="en-US" altLang="en-US" b="1" dirty="0" smtClean="0">
                <a:latin typeface="Comic Sans MS" pitchFamily="66" charset="0"/>
              </a:rPr>
              <a:t>Be good when possible, and evil when necessary</a:t>
            </a:r>
          </a:p>
          <a:p>
            <a:pPr algn="ctr"/>
            <a:endParaRPr lang="en-US" altLang="en-US" dirty="0" smtClean="0">
              <a:latin typeface="Comic Sans MS" pitchFamily="66" charset="0"/>
            </a:endParaRPr>
          </a:p>
        </p:txBody>
      </p:sp>
      <p:graphicFrame>
        <p:nvGraphicFramePr>
          <p:cNvPr id="3" name="Object 4"/>
          <p:cNvGraphicFramePr>
            <a:graphicFrameLocks noChangeAspect="1"/>
          </p:cNvGraphicFramePr>
          <p:nvPr>
            <p:extLst>
              <p:ext uri="{D42A27DB-BD31-4B8C-83A1-F6EECF244321}">
                <p14:modId xmlns:p14="http://schemas.microsoft.com/office/powerpoint/2010/main" val="3293386313"/>
              </p:ext>
            </p:extLst>
          </p:nvPr>
        </p:nvGraphicFramePr>
        <p:xfrm>
          <a:off x="179512" y="188640"/>
          <a:ext cx="8455025" cy="688975"/>
        </p:xfrm>
        <a:graphic>
          <a:graphicData uri="http://schemas.openxmlformats.org/presentationml/2006/ole">
            <mc:AlternateContent xmlns:mc="http://schemas.openxmlformats.org/markup-compatibility/2006">
              <mc:Choice xmlns:v="urn:schemas-microsoft-com:vml" Requires="v">
                <p:oleObj spid="_x0000_s3082" name="Image" r:id="rId3" imgW="4676315" imgH="380818" progId="Photoshop.Image.4">
                  <p:embed/>
                </p:oleObj>
              </mc:Choice>
              <mc:Fallback>
                <p:oleObj name="Image" r:id="rId3" imgW="4676315" imgH="380818" progId="Photoshop.Image.4">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88640"/>
                        <a:ext cx="84550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709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 calcmode="lin" valueType="num">
                                      <p:cBhvr additive="base">
                                        <p:cTn id="30"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additive="base">
                                        <p:cTn id="36"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30188" y="1268760"/>
            <a:ext cx="845820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2400" b="1" dirty="0"/>
              <a:t>The Renaissance produced new ideas that were reflected in the arts, philosophy, and literature</a:t>
            </a:r>
            <a:r>
              <a:rPr lang="en-US" altLang="en-US" sz="2400" b="1" dirty="0" smtClean="0"/>
              <a:t>. 10 </a:t>
            </a:r>
          </a:p>
          <a:p>
            <a:pPr algn="ctr">
              <a:spcBef>
                <a:spcPct val="50000"/>
              </a:spcBef>
            </a:pPr>
            <a:endParaRPr lang="en-US" altLang="en-US" sz="1400" b="1" dirty="0"/>
          </a:p>
          <a:p>
            <a:pPr algn="ctr">
              <a:spcBef>
                <a:spcPct val="50000"/>
              </a:spcBef>
            </a:pPr>
            <a:r>
              <a:rPr lang="en-US" altLang="en-US" sz="2400" b="1" dirty="0"/>
              <a:t>Patrons, wealthy from newly expanded trade, sponsored works which glorified city-states in northern Italy. Education became increasingly secular.</a:t>
            </a:r>
          </a:p>
        </p:txBody>
      </p:sp>
      <p:sp>
        <p:nvSpPr>
          <p:cNvPr id="3" name="Rectangle 4"/>
          <p:cNvSpPr>
            <a:spLocks noChangeArrowheads="1"/>
          </p:cNvSpPr>
          <p:nvPr/>
        </p:nvSpPr>
        <p:spPr bwMode="auto">
          <a:xfrm>
            <a:off x="2019300" y="4455938"/>
            <a:ext cx="51054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2200" dirty="0"/>
              <a:t>Medieval art and literature focused on the Church and salvation</a:t>
            </a:r>
          </a:p>
        </p:txBody>
      </p:sp>
      <p:pic>
        <p:nvPicPr>
          <p:cNvPr id="4" name="Picture 6" descr="http://pro.corbis.com/images/RV001036.jpg?size=67&amp;uid={f391767c-c7ed-463b-8364-bcaa594659d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88" y="4182888"/>
            <a:ext cx="1781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pro.corbis.com/images/HM001001.jpg?size=67&amp;uid={086a81dc-0ebe-4b8a-a9a7-f82900cb65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063" y="4419600"/>
            <a:ext cx="16033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0"/>
          <p:cNvGraphicFramePr>
            <a:graphicFrameLocks noChangeAspect="1"/>
          </p:cNvGraphicFramePr>
          <p:nvPr>
            <p:extLst>
              <p:ext uri="{D42A27DB-BD31-4B8C-83A1-F6EECF244321}">
                <p14:modId xmlns:p14="http://schemas.microsoft.com/office/powerpoint/2010/main" val="168682178"/>
              </p:ext>
            </p:extLst>
          </p:nvPr>
        </p:nvGraphicFramePr>
        <p:xfrm>
          <a:off x="338137" y="188640"/>
          <a:ext cx="8391525" cy="998538"/>
        </p:xfrm>
        <a:graphic>
          <a:graphicData uri="http://schemas.openxmlformats.org/presentationml/2006/ole">
            <mc:AlternateContent xmlns:mc="http://schemas.openxmlformats.org/markup-compatibility/2006">
              <mc:Choice xmlns:v="urn:schemas-microsoft-com:vml" Requires="v">
                <p:oleObj spid="_x0000_s4105" name="Image" r:id="rId6" imgW="3735969" imgH="444601" progId="Photoshop.Image.4">
                  <p:embed/>
                </p:oleObj>
              </mc:Choice>
              <mc:Fallback>
                <p:oleObj name="Image" r:id="rId6" imgW="3735969" imgH="444601" progId="Photoshop.Image.4">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137" y="188640"/>
                        <a:ext cx="8391525"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1"/>
          <p:cNvSpPr>
            <a:spLocks noChangeArrowheads="1"/>
          </p:cNvSpPr>
          <p:nvPr/>
        </p:nvSpPr>
        <p:spPr bwMode="auto">
          <a:xfrm>
            <a:off x="2057400" y="5554488"/>
            <a:ext cx="50482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2200"/>
              <a:t>Renaissance art and literature focused on individuals and worldly matters, along with Christianity.</a:t>
            </a:r>
          </a:p>
        </p:txBody>
      </p:sp>
    </p:spTree>
    <p:extLst>
      <p:ext uri="{BB962C8B-B14F-4D97-AF65-F5344CB8AC3E}">
        <p14:creationId xmlns:p14="http://schemas.microsoft.com/office/powerpoint/2010/main" val="419639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autoUpdateAnimBg="0"/>
      <p:bldP spid="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638800" y="76200"/>
            <a:ext cx="34290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altLang="en-US" smtClean="0">
                <a:latin typeface="Comic Sans MS" pitchFamily="66" charset="0"/>
              </a:rPr>
              <a:t>David</a:t>
            </a:r>
          </a:p>
        </p:txBody>
      </p:sp>
      <p:pic>
        <p:nvPicPr>
          <p:cNvPr id="3" name="Picture 4" descr="http://pro.corbis.com/images/AV001628.jpg?size=67&amp;uid={d69fa09c-117d-43a5-9c98-016793b9f52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19200"/>
            <a:ext cx="44719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ttp://pro.corbis.com/images/DWF15-895085.jpg?size=67&amp;uid={722332a6-c40a-4ee1-8ec0-6a1ce8f57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295400"/>
            <a:ext cx="17859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pro.corbis.com/images/AV001635.jpg?size=67&amp;uid={0570f576-8334-4584-89f3-f53761e503b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113" y="3962400"/>
            <a:ext cx="20208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7162800" y="1752600"/>
            <a:ext cx="1676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en-US" b="1"/>
              <a:t>Michelangelo created his masterpiece </a:t>
            </a:r>
            <a:r>
              <a:rPr lang="en-US" altLang="en-US" b="1" i="1"/>
              <a:t>David </a:t>
            </a:r>
            <a:r>
              <a:rPr lang="en-US" altLang="en-US" b="1"/>
              <a:t>in 1504</a:t>
            </a:r>
            <a:r>
              <a:rPr lang="en-US" altLang="en-US" b="1" i="1"/>
              <a:t>.</a:t>
            </a:r>
          </a:p>
        </p:txBody>
      </p:sp>
      <p:graphicFrame>
        <p:nvGraphicFramePr>
          <p:cNvPr id="7" name="Object 6"/>
          <p:cNvGraphicFramePr>
            <a:graphicFrameLocks noChangeAspect="1"/>
          </p:cNvGraphicFramePr>
          <p:nvPr>
            <p:extLst>
              <p:ext uri="{D42A27DB-BD31-4B8C-83A1-F6EECF244321}">
                <p14:modId xmlns:p14="http://schemas.microsoft.com/office/powerpoint/2010/main" val="111002365"/>
              </p:ext>
            </p:extLst>
          </p:nvPr>
        </p:nvGraphicFramePr>
        <p:xfrm>
          <a:off x="45972" y="104618"/>
          <a:ext cx="5959475" cy="838200"/>
        </p:xfrm>
        <a:graphic>
          <a:graphicData uri="http://schemas.openxmlformats.org/presentationml/2006/ole">
            <mc:AlternateContent xmlns:mc="http://schemas.openxmlformats.org/markup-compatibility/2006">
              <mc:Choice xmlns:v="urn:schemas-microsoft-com:vml" Requires="v">
                <p:oleObj spid="_x0000_s5128" name="Image" r:id="rId6" imgW="5959760" imgH="838391" progId="Photoshop.Image.4">
                  <p:embed/>
                </p:oleObj>
              </mc:Choice>
              <mc:Fallback>
                <p:oleObj name="Image" r:id="rId6" imgW="5959760" imgH="838391" progId="Photoshop.Image.4">
                  <p:embed/>
                  <p:pic>
                    <p:nvPicPr>
                      <p:cNvPr id="0" name="Object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72" y="104618"/>
                        <a:ext cx="59594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739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http://www.wga.hu/art/m/michelan/3sistina/1genesis/5eve/05_3ce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4625"/>
            <a:ext cx="37338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http://www.wga.hu/art/m/michelan/3sistina/lastjudg/2lastj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4038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http://www.wga.hu/art/m/michelan/3sistina/1genesis/9light/09_3ce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276600"/>
            <a:ext cx="37338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http://www.wga.hu/art/m/michelan/3sistina/1genesis/6adam/06_3ce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549275"/>
            <a:ext cx="41148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0"/>
          <p:cNvSpPr txBox="1">
            <a:spLocks noChangeArrowheads="1"/>
          </p:cNvSpPr>
          <p:nvPr/>
        </p:nvSpPr>
        <p:spPr bwMode="auto">
          <a:xfrm>
            <a:off x="533400" y="2743200"/>
            <a:ext cx="3581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2400"/>
              <a:t>Creation of Eve</a:t>
            </a:r>
          </a:p>
        </p:txBody>
      </p:sp>
      <p:sp>
        <p:nvSpPr>
          <p:cNvPr id="14347" name="Text Box 11"/>
          <p:cNvSpPr txBox="1">
            <a:spLocks noChangeArrowheads="1"/>
          </p:cNvSpPr>
          <p:nvPr/>
        </p:nvSpPr>
        <p:spPr bwMode="auto">
          <a:xfrm>
            <a:off x="5105400" y="2667000"/>
            <a:ext cx="3581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2400"/>
              <a:t>Creation of Adam</a:t>
            </a:r>
          </a:p>
        </p:txBody>
      </p:sp>
      <p:sp>
        <p:nvSpPr>
          <p:cNvPr id="14348" name="Text Box 12"/>
          <p:cNvSpPr txBox="1">
            <a:spLocks noChangeArrowheads="1"/>
          </p:cNvSpPr>
          <p:nvPr/>
        </p:nvSpPr>
        <p:spPr bwMode="auto">
          <a:xfrm>
            <a:off x="304800" y="6400800"/>
            <a:ext cx="41148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b="1"/>
              <a:t>Separation of Light and Darkness</a:t>
            </a:r>
          </a:p>
        </p:txBody>
      </p:sp>
      <p:sp>
        <p:nvSpPr>
          <p:cNvPr id="14349" name="Text Box 13"/>
          <p:cNvSpPr txBox="1">
            <a:spLocks noChangeArrowheads="1"/>
          </p:cNvSpPr>
          <p:nvPr/>
        </p:nvSpPr>
        <p:spPr bwMode="auto">
          <a:xfrm>
            <a:off x="5181600" y="6324600"/>
            <a:ext cx="3581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2400"/>
              <a:t>The Last Judgment</a:t>
            </a:r>
          </a:p>
        </p:txBody>
      </p:sp>
    </p:spTree>
    <p:extLst>
      <p:ext uri="{BB962C8B-B14F-4D97-AF65-F5344CB8AC3E}">
        <p14:creationId xmlns:p14="http://schemas.microsoft.com/office/powerpoint/2010/main" val="904947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ssolve">
                                      <p:cBhvr>
                                        <p:cTn id="7" dur="5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6"/>
                                        </p:tgtEl>
                                        <p:attrNameLst>
                                          <p:attrName>style.visibility</p:attrName>
                                        </p:attrNameLst>
                                      </p:cBhvr>
                                      <p:to>
                                        <p:strVal val="visible"/>
                                      </p:to>
                                    </p:set>
                                    <p:animEffect transition="in" filter="dissolve">
                                      <p:cBhvr>
                                        <p:cTn id="12" dur="500"/>
                                        <p:tgtEl>
                                          <p:spTgt spid="143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345"/>
                                        </p:tgtEl>
                                        <p:attrNameLst>
                                          <p:attrName>style.visibility</p:attrName>
                                        </p:attrNameLst>
                                      </p:cBhvr>
                                      <p:to>
                                        <p:strVal val="visible"/>
                                      </p:to>
                                    </p:set>
                                    <p:animEffect transition="in" filter="dissolve">
                                      <p:cBhvr>
                                        <p:cTn id="17" dur="500"/>
                                        <p:tgtEl>
                                          <p:spTgt spid="143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47"/>
                                        </p:tgtEl>
                                        <p:attrNameLst>
                                          <p:attrName>style.visibility</p:attrName>
                                        </p:attrNameLst>
                                      </p:cBhvr>
                                      <p:to>
                                        <p:strVal val="visible"/>
                                      </p:to>
                                    </p:set>
                                    <p:animEffect transition="in" filter="dissolve">
                                      <p:cBhvr>
                                        <p:cTn id="22" dur="500"/>
                                        <p:tgtEl>
                                          <p:spTgt spid="143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4343"/>
                                        </p:tgtEl>
                                        <p:attrNameLst>
                                          <p:attrName>style.visibility</p:attrName>
                                        </p:attrNameLst>
                                      </p:cBhvr>
                                      <p:to>
                                        <p:strVal val="visible"/>
                                      </p:to>
                                    </p:set>
                                    <p:animEffect transition="in" filter="dissolve">
                                      <p:cBhvr>
                                        <p:cTn id="27" dur="500"/>
                                        <p:tgtEl>
                                          <p:spTgt spid="143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348"/>
                                        </p:tgtEl>
                                        <p:attrNameLst>
                                          <p:attrName>style.visibility</p:attrName>
                                        </p:attrNameLst>
                                      </p:cBhvr>
                                      <p:to>
                                        <p:strVal val="visible"/>
                                      </p:to>
                                    </p:set>
                                    <p:animEffect transition="in" filter="dissolve">
                                      <p:cBhvr>
                                        <p:cTn id="32" dur="500"/>
                                        <p:tgtEl>
                                          <p:spTgt spid="143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4341"/>
                                        </p:tgtEl>
                                        <p:attrNameLst>
                                          <p:attrName>style.visibility</p:attrName>
                                        </p:attrNameLst>
                                      </p:cBhvr>
                                      <p:to>
                                        <p:strVal val="visible"/>
                                      </p:to>
                                    </p:set>
                                    <p:animEffect transition="in" filter="dissolve">
                                      <p:cBhvr>
                                        <p:cTn id="37" dur="500"/>
                                        <p:tgtEl>
                                          <p:spTgt spid="143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349"/>
                                        </p:tgtEl>
                                        <p:attrNameLst>
                                          <p:attrName>style.visibility</p:attrName>
                                        </p:attrNameLst>
                                      </p:cBhvr>
                                      <p:to>
                                        <p:strVal val="visible"/>
                                      </p:to>
                                    </p:set>
                                    <p:animEffect transition="in" filter="dissolve">
                                      <p:cBhvr>
                                        <p:cTn id="42" dur="500"/>
                                        <p:tgtEl>
                                          <p:spTgt spid="14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utoUpdateAnimBg="0"/>
      <p:bldP spid="14347" grpId="0" autoUpdateAnimBg="0"/>
      <p:bldP spid="14348" grpId="0" autoUpdateAnimBg="0"/>
      <p:bldP spid="1434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530225" y="381000"/>
          <a:ext cx="8080375" cy="838200"/>
        </p:xfrm>
        <a:graphic>
          <a:graphicData uri="http://schemas.openxmlformats.org/presentationml/2006/ole">
            <mc:AlternateContent xmlns:mc="http://schemas.openxmlformats.org/markup-compatibility/2006">
              <mc:Choice xmlns:v="urn:schemas-microsoft-com:vml" Requires="v">
                <p:oleObj spid="_x0000_s6148" name="Image" r:id="rId3" imgW="4040946" imgH="419048" progId="Photoshop.Image.4">
                  <p:embed/>
                </p:oleObj>
              </mc:Choice>
              <mc:Fallback>
                <p:oleObj name="Image" r:id="rId3" imgW="4040946" imgH="419048" progId="Photoshop.Image.4">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25" y="381000"/>
                        <a:ext cx="80803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ext Box 3"/>
          <p:cNvSpPr txBox="1">
            <a:spLocks noChangeArrowheads="1"/>
          </p:cNvSpPr>
          <p:nvPr/>
        </p:nvSpPr>
        <p:spPr bwMode="auto">
          <a:xfrm>
            <a:off x="457200" y="1676400"/>
            <a:ext cx="41148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spcBef>
                <a:spcPct val="50000"/>
              </a:spcBef>
            </a:pPr>
            <a:r>
              <a:rPr lang="en-US" altLang="en-US" sz="3500"/>
              <a:t>1452-1519</a:t>
            </a:r>
          </a:p>
          <a:p>
            <a:pPr algn="ctr">
              <a:spcBef>
                <a:spcPct val="50000"/>
              </a:spcBef>
            </a:pPr>
            <a:r>
              <a:rPr lang="en-US" altLang="en-US" sz="3500"/>
              <a:t>Painter, Sculptor, Architect, Engineer</a:t>
            </a:r>
          </a:p>
          <a:p>
            <a:pPr algn="ctr">
              <a:spcBef>
                <a:spcPct val="50000"/>
              </a:spcBef>
            </a:pPr>
            <a:endParaRPr lang="en-US" altLang="en-US" sz="3500"/>
          </a:p>
        </p:txBody>
      </p:sp>
      <p:sp>
        <p:nvSpPr>
          <p:cNvPr id="17412" name="Rectangle 4"/>
          <p:cNvSpPr>
            <a:spLocks noChangeArrowheads="1"/>
          </p:cNvSpPr>
          <p:nvPr/>
        </p:nvSpPr>
        <p:spPr bwMode="auto">
          <a:xfrm>
            <a:off x="1524000" y="5043488"/>
            <a:ext cx="21812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altLang="en-US" sz="4800"/>
              <a:t>Genius!</a:t>
            </a:r>
          </a:p>
        </p:txBody>
      </p:sp>
      <p:pic>
        <p:nvPicPr>
          <p:cNvPr id="17413" name="Picture 5" descr="E:\Cara Documents\1vitruvi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400"/>
            <a:ext cx="38147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292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dissolve">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411"/>
                                        </p:tgtEl>
                                        <p:attrNameLst>
                                          <p:attrName>style.visibility</p:attrName>
                                        </p:attrNameLst>
                                      </p:cBhvr>
                                      <p:to>
                                        <p:strVal val="visible"/>
                                      </p:to>
                                    </p:set>
                                    <p:anim calcmode="lin" valueType="num">
                                      <p:cBhvr additive="base">
                                        <p:cTn id="17" dur="500" fill="hold"/>
                                        <p:tgtEl>
                                          <p:spTgt spid="17411"/>
                                        </p:tgtEl>
                                        <p:attrNameLst>
                                          <p:attrName>ppt_x</p:attrName>
                                        </p:attrNameLst>
                                      </p:cBhvr>
                                      <p:tavLst>
                                        <p:tav tm="0">
                                          <p:val>
                                            <p:strVal val="0-#ppt_w/2"/>
                                          </p:val>
                                        </p:tav>
                                        <p:tav tm="100000">
                                          <p:val>
                                            <p:strVal val="#ppt_x"/>
                                          </p:val>
                                        </p:tav>
                                      </p:tavLst>
                                    </p:anim>
                                    <p:anim calcmode="lin" valueType="num">
                                      <p:cBhvr additive="base">
                                        <p:cTn id="1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7412"/>
                                        </p:tgtEl>
                                        <p:attrNameLst>
                                          <p:attrName>style.visibility</p:attrName>
                                        </p:attrNameLst>
                                      </p:cBhvr>
                                      <p:to>
                                        <p:strVal val="visible"/>
                                      </p:to>
                                    </p:set>
                                    <p:animEffect transition="in" filter="dissolve">
                                      <p:cBhvr>
                                        <p:cTn id="23"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P spid="1741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52400"/>
            <a:ext cx="3581400" cy="1143000"/>
          </a:xfrm>
        </p:spPr>
        <p:txBody>
          <a:bodyPr/>
          <a:lstStyle/>
          <a:p>
            <a:pPr eaLnBrk="1" hangingPunct="1"/>
            <a:r>
              <a:rPr lang="en-US" altLang="en-US" smtClean="0">
                <a:latin typeface="Comic Sans MS" pitchFamily="66" charset="0"/>
              </a:rPr>
              <a:t>Mona  Lisa</a:t>
            </a:r>
          </a:p>
        </p:txBody>
      </p:sp>
      <p:pic>
        <p:nvPicPr>
          <p:cNvPr id="18436" name="Picture 4" descr="http://pro.corbis.com/images/IH049206.jpg?size=67&amp;uid={34cfec8a-8ea3-4f9c-b7a6-3d8adc7d4dc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950" y="304800"/>
            <a:ext cx="40370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http://www.wga.hu/art/l/leonardo/04/1monal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371600"/>
            <a:ext cx="29956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778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dissolve">
                                      <p:cBhvr>
                                        <p:cTn id="12" dur="500"/>
                                        <p:tgtEl>
                                          <p:spTgt spid="184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8"/>
                                        </p:tgtEl>
                                        <p:attrNameLst>
                                          <p:attrName>style.visibility</p:attrName>
                                        </p:attrNameLst>
                                      </p:cBhvr>
                                      <p:to>
                                        <p:strVal val="visible"/>
                                      </p:to>
                                    </p:set>
                                    <p:animEffect transition="in" filter="dissolve">
                                      <p:cBhvr>
                                        <p:cTn id="17"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3893278" cy="1569660"/>
          </a:xfrm>
          <a:prstGeom prst="rect">
            <a:avLst/>
          </a:prstGeom>
        </p:spPr>
        <p:txBody>
          <a:bodyPr wrap="square">
            <a:spAutoFit/>
          </a:bodyPr>
          <a:lstStyle/>
          <a:p>
            <a:r>
              <a:rPr lang="en-US" sz="2400" b="1" dirty="0"/>
              <a:t>313 By </a:t>
            </a:r>
            <a:r>
              <a:rPr lang="en-US" sz="2400" b="1" dirty="0" smtClean="0"/>
              <a:t>the Edict of Milan, </a:t>
            </a:r>
            <a:r>
              <a:rPr lang="en-US" sz="2400" b="1" dirty="0"/>
              <a:t>Constantine and </a:t>
            </a:r>
            <a:r>
              <a:rPr lang="en-US" sz="2400" b="1" dirty="0" err="1"/>
              <a:t>Licinius</a:t>
            </a:r>
            <a:r>
              <a:rPr lang="en-US" sz="2400" b="1" dirty="0"/>
              <a:t> establish toleration of Christianity.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260648"/>
            <a:ext cx="1946639" cy="145997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413" y="1412776"/>
            <a:ext cx="1324474" cy="1703459"/>
          </a:xfrm>
          <a:prstGeom prst="rect">
            <a:avLst/>
          </a:prstGeom>
        </p:spPr>
      </p:pic>
      <p:sp>
        <p:nvSpPr>
          <p:cNvPr id="5" name="Rectangle 4"/>
          <p:cNvSpPr/>
          <p:nvPr/>
        </p:nvSpPr>
        <p:spPr>
          <a:xfrm>
            <a:off x="61926" y="1758300"/>
            <a:ext cx="4962690"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b="1" dirty="0"/>
              <a:t>329–335 Constantine orders destruction of Hellenic temples </a:t>
            </a:r>
            <a:r>
              <a:rPr lang="en-US" sz="2400" b="1" dirty="0" smtClean="0"/>
              <a:t>at </a:t>
            </a:r>
            <a:r>
              <a:rPr lang="en-US" sz="2400" b="1" dirty="0" err="1" smtClean="0"/>
              <a:t>Didyama</a:t>
            </a:r>
            <a:r>
              <a:rPr lang="en-US" sz="2400" b="1" dirty="0"/>
              <a:t> </a:t>
            </a:r>
            <a:r>
              <a:rPr lang="en-US" sz="2400" b="1" dirty="0" smtClean="0"/>
              <a:t>, </a:t>
            </a:r>
            <a:r>
              <a:rPr lang="en-US" sz="2400" b="1" dirty="0"/>
              <a:t>Mt. Athos, </a:t>
            </a:r>
            <a:r>
              <a:rPr lang="en-US" sz="2400" b="1" dirty="0" err="1"/>
              <a:t>Aigeai</a:t>
            </a:r>
            <a:r>
              <a:rPr lang="en-US" sz="2400" b="1" dirty="0"/>
              <a:t>, </a:t>
            </a:r>
            <a:r>
              <a:rPr lang="en-US" sz="2400" b="1" dirty="0" smtClean="0"/>
              <a:t>Baalbek etc.</a:t>
            </a:r>
            <a:endParaRPr lang="en-US" sz="2400" b="1" dirty="0"/>
          </a:p>
        </p:txBody>
      </p:sp>
      <p:sp>
        <p:nvSpPr>
          <p:cNvPr id="6" name="Rectangle 5"/>
          <p:cNvSpPr/>
          <p:nvPr/>
        </p:nvSpPr>
        <p:spPr>
          <a:xfrm>
            <a:off x="257270" y="3752165"/>
            <a:ext cx="8886730" cy="830997"/>
          </a:xfrm>
          <a:prstGeom prst="rect">
            <a:avLst/>
          </a:prstGeom>
        </p:spPr>
        <p:txBody>
          <a:bodyPr wrap="square">
            <a:spAutoFit/>
          </a:bodyPr>
          <a:lstStyle/>
          <a:p>
            <a:r>
              <a:rPr lang="en-US" sz="2400" b="1" dirty="0"/>
              <a:t>361–363 </a:t>
            </a:r>
            <a:r>
              <a:rPr lang="en-US" sz="2400" b="1" dirty="0" smtClean="0"/>
              <a:t>Emperor Julian, </a:t>
            </a:r>
            <a:r>
              <a:rPr lang="en-US" sz="2400" b="1" dirty="0"/>
              <a:t>the last pagan Emperor, proclaims restoration of Hellenic worship.</a:t>
            </a:r>
          </a:p>
        </p:txBody>
      </p:sp>
      <p:sp>
        <p:nvSpPr>
          <p:cNvPr id="7" name="Rectangle 6"/>
          <p:cNvSpPr/>
          <p:nvPr/>
        </p:nvSpPr>
        <p:spPr>
          <a:xfrm>
            <a:off x="666280" y="4636581"/>
            <a:ext cx="8367802" cy="830997"/>
          </a:xfrm>
          <a:prstGeom prst="rect">
            <a:avLst/>
          </a:prstGeom>
        </p:spPr>
        <p:txBody>
          <a:bodyPr wrap="square">
            <a:spAutoFit/>
          </a:bodyPr>
          <a:lstStyle/>
          <a:p>
            <a:r>
              <a:rPr lang="en-US" sz="2400" b="1" dirty="0" smtClean="0"/>
              <a:t>389–391 </a:t>
            </a:r>
            <a:r>
              <a:rPr lang="en-US" sz="2400" b="1" dirty="0" err="1" smtClean="0"/>
              <a:t>Theodosian</a:t>
            </a:r>
            <a:r>
              <a:rPr lang="en-US" sz="2400" b="1" dirty="0" smtClean="0"/>
              <a:t> decrees, </a:t>
            </a:r>
            <a:r>
              <a:rPr lang="en-US" sz="2400" b="1" dirty="0"/>
              <a:t>Christianity becomes official state religion of </a:t>
            </a:r>
            <a:r>
              <a:rPr lang="en-US" sz="2400" b="1" dirty="0" smtClean="0"/>
              <a:t>the Roman Empire.</a:t>
            </a:r>
            <a:endParaRPr lang="en-US" sz="2400" b="1" dirty="0"/>
          </a:p>
        </p:txBody>
      </p:sp>
      <p:sp>
        <p:nvSpPr>
          <p:cNvPr id="8" name="Rectangle 7"/>
          <p:cNvSpPr/>
          <p:nvPr/>
        </p:nvSpPr>
        <p:spPr>
          <a:xfrm>
            <a:off x="147870" y="5733256"/>
            <a:ext cx="8326268" cy="830997"/>
          </a:xfrm>
          <a:prstGeom prst="rect">
            <a:avLst/>
          </a:prstGeom>
        </p:spPr>
        <p:txBody>
          <a:bodyPr wrap="square">
            <a:spAutoFit/>
          </a:bodyPr>
          <a:lstStyle/>
          <a:p>
            <a:r>
              <a:rPr lang="en-US" sz="2400" b="1" dirty="0"/>
              <a:t>440 to 450 All Hellenic monuments, altars and Temples </a:t>
            </a:r>
            <a:r>
              <a:rPr lang="en-US" sz="2400" b="1" dirty="0" smtClean="0"/>
              <a:t>of Athens, Olympia, </a:t>
            </a:r>
            <a:r>
              <a:rPr lang="en-US" sz="2400" b="1" dirty="0"/>
              <a:t>and other Greek cities are destroyed.</a:t>
            </a:r>
          </a:p>
        </p:txBody>
      </p:sp>
    </p:spTree>
    <p:extLst>
      <p:ext uri="{BB962C8B-B14F-4D97-AF65-F5344CB8AC3E}">
        <p14:creationId xmlns:p14="http://schemas.microsoft.com/office/powerpoint/2010/main" val="841411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228600"/>
            <a:ext cx="2895600" cy="1143000"/>
          </a:xfrm>
        </p:spPr>
        <p:txBody>
          <a:bodyPr/>
          <a:lstStyle/>
          <a:p>
            <a:pPr eaLnBrk="1" hangingPunct="1"/>
            <a:r>
              <a:rPr lang="en-US" altLang="en-US" sz="3200" smtClean="0">
                <a:latin typeface="Comic Sans MS" pitchFamily="66" charset="0"/>
              </a:rPr>
              <a:t>Notebooks</a:t>
            </a:r>
          </a:p>
        </p:txBody>
      </p:sp>
      <p:pic>
        <p:nvPicPr>
          <p:cNvPr id="20484" name="Picture 4" descr="http://www.wga.hu/art/l/leonardo/10anatom/4laryn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609600"/>
            <a:ext cx="41306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www.wga.hu/art/l/leonardo/12engine/1mili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5425"/>
            <a:ext cx="3733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http://www.wga.hu/art/l/leonardo/08heads/12selfp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352800"/>
            <a:ext cx="2100263"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http://www.wga.hu/art/l/leonardo/09study/07han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505200"/>
            <a:ext cx="20447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839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dissolve">
                                      <p:cBhvr>
                                        <p:cTn id="12" dur="5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 calcmode="lin" valueType="num">
                                      <p:cBhvr additive="base">
                                        <p:cTn id="17" dur="500" fill="hold"/>
                                        <p:tgtEl>
                                          <p:spTgt spid="20486"/>
                                        </p:tgtEl>
                                        <p:attrNameLst>
                                          <p:attrName>ppt_x</p:attrName>
                                        </p:attrNameLst>
                                      </p:cBhvr>
                                      <p:tavLst>
                                        <p:tav tm="0">
                                          <p:val>
                                            <p:strVal val="#ppt_x"/>
                                          </p:val>
                                        </p:tav>
                                        <p:tav tm="100000">
                                          <p:val>
                                            <p:strVal val="#ppt_x"/>
                                          </p:val>
                                        </p:tav>
                                      </p:tavLst>
                                    </p:anim>
                                    <p:anim calcmode="lin" valueType="num">
                                      <p:cBhvr additive="base">
                                        <p:cTn id="18" dur="500" fill="hold"/>
                                        <p:tgtEl>
                                          <p:spTgt spid="20486"/>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2" fill="hold"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additive="base">
                                        <p:cTn id="23" dur="500" fill="hold"/>
                                        <p:tgtEl>
                                          <p:spTgt spid="20488"/>
                                        </p:tgtEl>
                                        <p:attrNameLst>
                                          <p:attrName>ppt_x</p:attrName>
                                        </p:attrNameLst>
                                      </p:cBhvr>
                                      <p:tavLst>
                                        <p:tav tm="0">
                                          <p:val>
                                            <p:strVal val="0-#ppt_w/2"/>
                                          </p:val>
                                        </p:tav>
                                        <p:tav tm="100000">
                                          <p:val>
                                            <p:strVal val="#ppt_x"/>
                                          </p:val>
                                        </p:tav>
                                      </p:tavLst>
                                    </p:anim>
                                    <p:anim calcmode="lin" valueType="num">
                                      <p:cBhvr additive="base">
                                        <p:cTn id="24"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6" fill="hold" nodeType="clickEffect">
                                  <p:stCondLst>
                                    <p:cond delay="0"/>
                                  </p:stCondLst>
                                  <p:childTnLst>
                                    <p:set>
                                      <p:cBhvr>
                                        <p:cTn id="28" dur="1" fill="hold">
                                          <p:stCondLst>
                                            <p:cond delay="0"/>
                                          </p:stCondLst>
                                        </p:cTn>
                                        <p:tgtEl>
                                          <p:spTgt spid="20490"/>
                                        </p:tgtEl>
                                        <p:attrNameLst>
                                          <p:attrName>style.visibility</p:attrName>
                                        </p:attrNameLst>
                                      </p:cBhvr>
                                      <p:to>
                                        <p:strVal val="visible"/>
                                      </p:to>
                                    </p:set>
                                    <p:anim calcmode="lin" valueType="num">
                                      <p:cBhvr additive="base">
                                        <p:cTn id="29" dur="500" fill="hold"/>
                                        <p:tgtEl>
                                          <p:spTgt spid="20490"/>
                                        </p:tgtEl>
                                        <p:attrNameLst>
                                          <p:attrName>ppt_x</p:attrName>
                                        </p:attrNameLst>
                                      </p:cBhvr>
                                      <p:tavLst>
                                        <p:tav tm="0">
                                          <p:val>
                                            <p:strVal val="1+#ppt_w/2"/>
                                          </p:val>
                                        </p:tav>
                                        <p:tav tm="100000">
                                          <p:val>
                                            <p:strVal val="#ppt_x"/>
                                          </p:val>
                                        </p:tav>
                                      </p:tavLst>
                                    </p:anim>
                                    <p:anim calcmode="lin" valueType="num">
                                      <p:cBhvr additive="base">
                                        <p:cTn id="30" dur="500" fill="hold"/>
                                        <p:tgtEl>
                                          <p:spTgt spid="20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4624"/>
            <a:ext cx="8424936" cy="954107"/>
          </a:xfrm>
          <a:prstGeom prst="rect">
            <a:avLst/>
          </a:prstGeom>
        </p:spPr>
        <p:txBody>
          <a:bodyPr wrap="square">
            <a:spAutoFit/>
          </a:bodyPr>
          <a:lstStyle/>
          <a:p>
            <a:r>
              <a:rPr lang="en-US" sz="2800" b="1" dirty="0"/>
              <a:t>529 </a:t>
            </a:r>
            <a:r>
              <a:rPr lang="en-US" sz="2800" b="1" dirty="0" smtClean="0"/>
              <a:t>Emperor Justinian</a:t>
            </a:r>
            <a:r>
              <a:rPr lang="en-US" sz="2800" b="1" dirty="0"/>
              <a:t> closes the </a:t>
            </a:r>
            <a:r>
              <a:rPr lang="en-US" sz="2800" b="1" dirty="0" smtClean="0"/>
              <a:t> Academy</a:t>
            </a:r>
            <a:r>
              <a:rPr lang="en-US" sz="2800" b="1" dirty="0"/>
              <a:t> of Athens. </a:t>
            </a:r>
            <a:r>
              <a:rPr lang="en-US" sz="2800" b="1" dirty="0" smtClean="0"/>
              <a:t>+</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98731"/>
            <a:ext cx="2793651" cy="37079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187" y="620687"/>
            <a:ext cx="5954813" cy="4085979"/>
          </a:xfrm>
          <a:prstGeom prst="rect">
            <a:avLst/>
          </a:prstGeom>
        </p:spPr>
      </p:pic>
      <p:sp>
        <p:nvSpPr>
          <p:cNvPr id="5" name="Multiply 4"/>
          <p:cNvSpPr/>
          <p:nvPr/>
        </p:nvSpPr>
        <p:spPr>
          <a:xfrm>
            <a:off x="3189187" y="1430779"/>
            <a:ext cx="6192688" cy="3707936"/>
          </a:xfrm>
          <a:prstGeom prst="mathMultiply">
            <a:avLst>
              <a:gd name="adj1" fmla="val 60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8185" y="4549676"/>
            <a:ext cx="5544108"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400" b="1" dirty="0" smtClean="0"/>
              <a:t>   The</a:t>
            </a:r>
            <a:r>
              <a:rPr lang="en-US" sz="2400" b="1" dirty="0"/>
              <a:t> Inquisition was a group of institutions within the government system of </a:t>
            </a:r>
            <a:r>
              <a:rPr lang="en-US" sz="2400" b="1" dirty="0" smtClean="0"/>
              <a:t>the Catholic Church</a:t>
            </a:r>
            <a:r>
              <a:rPr lang="en-US" sz="2400" b="1" dirty="0"/>
              <a:t> whose aim was to </a:t>
            </a:r>
            <a:r>
              <a:rPr lang="en-US" sz="2400" b="1" dirty="0" smtClean="0"/>
              <a:t>combat heresy. </a:t>
            </a:r>
            <a:r>
              <a:rPr lang="en-US" sz="2400" b="1" dirty="0"/>
              <a:t>It started </a:t>
            </a:r>
            <a:r>
              <a:rPr lang="en-US" sz="2400" b="1" dirty="0" smtClean="0"/>
              <a:t>in 12</a:t>
            </a:r>
            <a:r>
              <a:rPr lang="en-US" sz="2400" b="1" baseline="30000" dirty="0" smtClean="0"/>
              <a:t>th</a:t>
            </a:r>
            <a:r>
              <a:rPr lang="en-US" sz="2400" b="1" dirty="0" smtClean="0"/>
              <a:t>-ccentury in France</a:t>
            </a:r>
            <a:r>
              <a:rPr lang="en-US" sz="2400" b="1" dirty="0"/>
              <a:t> to combat religious sectarianism</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0" y="44623"/>
            <a:ext cx="8021124" cy="451856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0846" y="4549676"/>
            <a:ext cx="3553153" cy="223891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8581"/>
            <a:ext cx="5746162" cy="4460763"/>
          </a:xfrm>
          <a:prstGeom prst="rect">
            <a:avLst/>
          </a:prstGeom>
        </p:spPr>
      </p:pic>
    </p:spTree>
    <p:extLst>
      <p:ext uri="{BB962C8B-B14F-4D97-AF65-F5344CB8AC3E}">
        <p14:creationId xmlns:p14="http://schemas.microsoft.com/office/powerpoint/2010/main" val="15144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72000" y="4293020"/>
            <a:ext cx="4572000" cy="2564980"/>
          </a:xfrm>
          <a:prstGeom prst="roundRect">
            <a:avLst>
              <a:gd name="adj" fmla="val 394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536" y="-27384"/>
            <a:ext cx="3482042" cy="1323439"/>
          </a:xfrm>
          <a:prstGeom prst="rect">
            <a:avLst/>
          </a:prstGeom>
          <a:noFill/>
        </p:spPr>
        <p:txBody>
          <a:bodyPr wrap="none" lIns="91440" tIns="45720" rIns="91440" bIns="45720">
            <a:spAutoFit/>
          </a:bodyPr>
          <a:lstStyle/>
          <a:p>
            <a:pPr algn="ctr"/>
            <a:r>
              <a:rPr lang="en-US" sz="40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Scientific</a:t>
            </a:r>
          </a:p>
          <a:p>
            <a:pPr algn="ctr"/>
            <a:r>
              <a:rPr lang="en-US" sz="40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investigation</a:t>
            </a:r>
            <a:endParaRPr lang="en-US" sz="4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3" name="Right Arrow 2"/>
          <p:cNvSpPr/>
          <p:nvPr/>
        </p:nvSpPr>
        <p:spPr>
          <a:xfrm>
            <a:off x="4499992" y="260648"/>
            <a:ext cx="1224136" cy="110741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Rectangle 3"/>
          <p:cNvSpPr/>
          <p:nvPr/>
        </p:nvSpPr>
        <p:spPr>
          <a:xfrm>
            <a:off x="6117215" y="116632"/>
            <a:ext cx="2571538" cy="1384995"/>
          </a:xfrm>
          <a:prstGeom prst="rect">
            <a:avLst/>
          </a:prstGeom>
          <a:noFill/>
        </p:spPr>
        <p:txBody>
          <a:bodyPr wrap="none" lIns="91440" tIns="45720" rIns="91440" bIns="45720">
            <a:spAutoFit/>
          </a:bodyPr>
          <a:lstStyle/>
          <a:p>
            <a:pPr algn="ctr"/>
            <a:r>
              <a:rPr lang="en-US" sz="2800" b="1" cap="none" spc="50" dirty="0" smtClean="0">
                <a:ln w="13500">
                  <a:solidFill>
                    <a:srgbClr val="FFC000"/>
                  </a:solidFill>
                  <a:prstDash val="solid"/>
                </a:ln>
                <a:solidFill>
                  <a:schemeClr val="accent1">
                    <a:tint val="3000"/>
                    <a:alpha val="95000"/>
                  </a:schemeClr>
                </a:solidFill>
                <a:effectLst>
                  <a:innerShdw blurRad="50900" dist="38500" dir="13500000">
                    <a:srgbClr val="000000">
                      <a:alpha val="60000"/>
                    </a:srgbClr>
                  </a:innerShdw>
                </a:effectLst>
              </a:rPr>
              <a:t>Problem of</a:t>
            </a:r>
          </a:p>
          <a:p>
            <a:pPr algn="ctr"/>
            <a:r>
              <a:rPr lang="en-US" sz="2800" b="1" spc="50" dirty="0">
                <a:ln w="13500">
                  <a:solidFill>
                    <a:srgbClr val="FFC000"/>
                  </a:solidFill>
                  <a:prstDash val="solid"/>
                </a:ln>
                <a:solidFill>
                  <a:schemeClr val="accent1">
                    <a:tint val="3000"/>
                    <a:alpha val="95000"/>
                  </a:schemeClr>
                </a:solidFill>
                <a:effectLst>
                  <a:innerShdw blurRad="50900" dist="38500" dir="13500000">
                    <a:srgbClr val="000000">
                      <a:alpha val="60000"/>
                    </a:srgbClr>
                  </a:innerShdw>
                </a:effectLst>
              </a:rPr>
              <a:t>s</a:t>
            </a:r>
            <a:r>
              <a:rPr lang="en-US" sz="2800" b="1" spc="50" dirty="0" smtClean="0">
                <a:ln w="13500">
                  <a:solidFill>
                    <a:srgbClr val="FFC000"/>
                  </a:solidFill>
                  <a:prstDash val="solid"/>
                </a:ln>
                <a:solidFill>
                  <a:schemeClr val="accent1">
                    <a:tint val="3000"/>
                    <a:alpha val="95000"/>
                  </a:schemeClr>
                </a:solidFill>
                <a:effectLst>
                  <a:innerShdw blurRad="50900" dist="38500" dir="13500000">
                    <a:srgbClr val="000000">
                      <a:alpha val="60000"/>
                    </a:srgbClr>
                  </a:innerShdw>
                </a:effectLst>
              </a:rPr>
              <a:t>alvation and </a:t>
            </a:r>
          </a:p>
          <a:p>
            <a:pPr algn="ctr"/>
            <a:r>
              <a:rPr lang="en-US" sz="2800" b="1" spc="50" dirty="0" smtClean="0">
                <a:ln w="13500">
                  <a:solidFill>
                    <a:srgbClr val="FFC000"/>
                  </a:solidFill>
                  <a:prstDash val="solid"/>
                </a:ln>
                <a:solidFill>
                  <a:schemeClr val="accent1">
                    <a:tint val="3000"/>
                    <a:alpha val="95000"/>
                  </a:schemeClr>
                </a:solidFill>
                <a:effectLst>
                  <a:innerShdw blurRad="50900" dist="38500" dir="13500000">
                    <a:srgbClr val="000000">
                      <a:alpha val="60000"/>
                    </a:srgbClr>
                  </a:innerShdw>
                </a:effectLst>
              </a:rPr>
              <a:t>better world 2</a:t>
            </a:r>
            <a:endParaRPr lang="en-US" sz="2800" b="1" cap="none" spc="50" dirty="0">
              <a:ln w="13500">
                <a:solidFill>
                  <a:srgbClr val="FFC000"/>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38" y="1268760"/>
            <a:ext cx="4734168" cy="3591220"/>
          </a:xfrm>
          <a:prstGeom prst="rect">
            <a:avLst/>
          </a:prstGeom>
        </p:spPr>
      </p:pic>
      <p:sp>
        <p:nvSpPr>
          <p:cNvPr id="6" name="Rectangle 5"/>
          <p:cNvSpPr/>
          <p:nvPr/>
        </p:nvSpPr>
        <p:spPr>
          <a:xfrm>
            <a:off x="0" y="4919008"/>
            <a:ext cx="4572000" cy="1938992"/>
          </a:xfrm>
          <a:prstGeom prst="rect">
            <a:avLst/>
          </a:prstGeom>
        </p:spPr>
        <p:txBody>
          <a:bodyPr>
            <a:spAutoFit/>
          </a:bodyPr>
          <a:lstStyle/>
          <a:p>
            <a:pPr algn="just"/>
            <a:r>
              <a:rPr lang="en-US" sz="2400" b="1" dirty="0" smtClean="0"/>
              <a:t>  Scientific </a:t>
            </a:r>
            <a:r>
              <a:rPr lang="en-US" sz="2400" b="1" dirty="0"/>
              <a:t>investigation is the way in which </a:t>
            </a:r>
            <a:r>
              <a:rPr lang="en-US" sz="2400" b="1" dirty="0" smtClean="0"/>
              <a:t>scientists and </a:t>
            </a:r>
            <a:r>
              <a:rPr lang="en-US" sz="2400" b="1" dirty="0"/>
              <a:t>researchers use a systematic approach to answer questions about the world around us.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977" t="18963" r="10826" b="17291"/>
          <a:stretch/>
        </p:blipFill>
        <p:spPr>
          <a:xfrm>
            <a:off x="4929206" y="1352675"/>
            <a:ext cx="4213913" cy="3089221"/>
          </a:xfrm>
          <a:prstGeom prst="rect">
            <a:avLst/>
          </a:prstGeom>
          <a:ln>
            <a:noFill/>
          </a:ln>
          <a:effectLst>
            <a:softEdge rad="11250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257" t="15479" r="5510" b="14245"/>
          <a:stretch/>
        </p:blipFill>
        <p:spPr>
          <a:xfrm>
            <a:off x="4912355" y="1352676"/>
            <a:ext cx="4202681" cy="2940344"/>
          </a:xfrm>
          <a:prstGeom prst="rect">
            <a:avLst/>
          </a:prstGeom>
          <a:ln>
            <a:noFill/>
          </a:ln>
          <a:effectLst>
            <a:softEdge rad="1125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993" y="4441896"/>
            <a:ext cx="4615044" cy="2416104"/>
          </a:xfrm>
          <a:prstGeom prst="rect">
            <a:avLst/>
          </a:prstGeom>
        </p:spPr>
      </p:pic>
    </p:spTree>
    <p:extLst>
      <p:ext uri="{BB962C8B-B14F-4D97-AF65-F5344CB8AC3E}">
        <p14:creationId xmlns:p14="http://schemas.microsoft.com/office/powerpoint/2010/main" val="283137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605927"/>
            <a:ext cx="2010544" cy="891037"/>
          </a:xfrm>
          <a:prstGeom prst="rect">
            <a:avLst/>
          </a:prstGeom>
        </p:spPr>
      </p:pic>
      <p:sp>
        <p:nvSpPr>
          <p:cNvPr id="4" name="Rectangle 3"/>
          <p:cNvSpPr/>
          <p:nvPr/>
        </p:nvSpPr>
        <p:spPr>
          <a:xfrm>
            <a:off x="251520" y="188640"/>
            <a:ext cx="3385863" cy="1323439"/>
          </a:xfrm>
          <a:prstGeom prst="rect">
            <a:avLst/>
          </a:prstGeom>
          <a:noFill/>
        </p:spPr>
        <p:txBody>
          <a:bodyPr wrap="non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Philosophical </a:t>
            </a:r>
          </a:p>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logos</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4788024" y="188640"/>
            <a:ext cx="396044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b="1" dirty="0"/>
              <a:t> </a:t>
            </a:r>
            <a:r>
              <a:rPr lang="en-US" sz="2400" b="1" dirty="0" smtClean="0"/>
              <a:t>Derived </a:t>
            </a:r>
            <a:r>
              <a:rPr lang="en-US" sz="2400" b="1" dirty="0"/>
              <a:t>from a Greek word meaning "ground</a:t>
            </a:r>
            <a:r>
              <a:rPr lang="en-US" sz="2400" b="1" dirty="0" smtClean="0"/>
              <a:t>", </a:t>
            </a:r>
            <a:r>
              <a:rPr lang="en-US" sz="2400" b="1" dirty="0"/>
              <a:t>"opinion", "expectation", "word", "speech", "account", "reason", "proportion", "</a:t>
            </a:r>
            <a:r>
              <a:rPr lang="en-US" sz="2400" b="1" dirty="0" smtClean="0"/>
              <a:t>discourse“ 3</a:t>
            </a:r>
            <a:endParaRPr lang="en-US" sz="2400" b="1" dirty="0"/>
          </a:p>
        </p:txBody>
      </p:sp>
      <p:cxnSp>
        <p:nvCxnSpPr>
          <p:cNvPr id="7" name="Straight Connector 6"/>
          <p:cNvCxnSpPr>
            <a:stCxn id="3" idx="2"/>
          </p:cNvCxnSpPr>
          <p:nvPr/>
        </p:nvCxnSpPr>
        <p:spPr>
          <a:xfrm flipH="1">
            <a:off x="1944451" y="2496964"/>
            <a:ext cx="1328565" cy="914400"/>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
        <p:nvSpPr>
          <p:cNvPr id="9" name="Rectangle 8"/>
          <p:cNvSpPr/>
          <p:nvPr/>
        </p:nvSpPr>
        <p:spPr>
          <a:xfrm>
            <a:off x="276211" y="3411364"/>
            <a:ext cx="2282997" cy="769441"/>
          </a:xfrm>
          <a:prstGeom prst="rect">
            <a:avLst/>
          </a:prstGeom>
          <a:noFill/>
        </p:spPr>
        <p:txBody>
          <a:bodyPr wrap="none" lIns="91440" tIns="45720" rIns="91440" bIns="45720">
            <a:spAutoFit/>
          </a:bodyPr>
          <a:lstStyle/>
          <a:p>
            <a:pPr algn="ctr"/>
            <a:r>
              <a:rPr lang="en-US" sz="4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Sophists</a:t>
            </a:r>
            <a:endParaRPr lang="en-US" sz="4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10" name="Rectangle 9"/>
          <p:cNvSpPr/>
          <p:nvPr/>
        </p:nvSpPr>
        <p:spPr>
          <a:xfrm>
            <a:off x="-45612" y="4230410"/>
            <a:ext cx="4977652" cy="1938992"/>
          </a:xfrm>
          <a:prstGeom prst="rect">
            <a:avLst/>
          </a:prstGeom>
        </p:spPr>
        <p:txBody>
          <a:bodyPr wrap="square">
            <a:spAutoFit/>
          </a:bodyPr>
          <a:lstStyle/>
          <a:p>
            <a:r>
              <a:rPr lang="en-US" sz="2400" b="1" dirty="0"/>
              <a:t> Logos tries to persuade an audience using logical arguments and supportive evidence. Logos is a persuasive technique often used in </a:t>
            </a:r>
            <a:r>
              <a:rPr lang="en-US" sz="2400" b="1" dirty="0" smtClean="0"/>
              <a:t>writing.</a:t>
            </a:r>
            <a:endParaRPr lang="en-US" sz="2400" b="1" dirty="0"/>
          </a:p>
        </p:txBody>
      </p:sp>
      <p:sp>
        <p:nvSpPr>
          <p:cNvPr id="11" name="Rectangle 10"/>
          <p:cNvSpPr/>
          <p:nvPr/>
        </p:nvSpPr>
        <p:spPr>
          <a:xfrm>
            <a:off x="5330826" y="4534156"/>
            <a:ext cx="2359941" cy="769441"/>
          </a:xfrm>
          <a:prstGeom prst="rect">
            <a:avLst/>
          </a:prstGeom>
          <a:noFill/>
        </p:spPr>
        <p:txBody>
          <a:bodyPr wrap="none" lIns="91440" tIns="45720" rIns="91440" bIns="45720">
            <a:spAutoFit/>
          </a:bodyPr>
          <a:lstStyle/>
          <a:p>
            <a:pPr algn="ctr"/>
            <a:r>
              <a:rPr lang="en-US" sz="4400" b="0" cap="none" spc="0" dirty="0" err="1" smtClean="0">
                <a:ln w="10160">
                  <a:solidFill>
                    <a:schemeClr val="accent1"/>
                  </a:solidFill>
                  <a:prstDash val="solid"/>
                </a:ln>
                <a:solidFill>
                  <a:srgbClr val="FFFFFF"/>
                </a:solidFill>
                <a:effectLst>
                  <a:outerShdw blurRad="38100" dist="32000" dir="5400000" algn="tl">
                    <a:srgbClr val="000000">
                      <a:alpha val="30000"/>
                    </a:srgbClr>
                  </a:outerShdw>
                </a:effectLst>
              </a:rPr>
              <a:t>Aristotel</a:t>
            </a:r>
            <a:endParaRPr lang="en-US" sz="4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cxnSp>
        <p:nvCxnSpPr>
          <p:cNvPr id="12" name="Straight Connector 11"/>
          <p:cNvCxnSpPr>
            <a:stCxn id="3" idx="2"/>
            <a:endCxn id="11" idx="0"/>
          </p:cNvCxnSpPr>
          <p:nvPr/>
        </p:nvCxnSpPr>
        <p:spPr>
          <a:xfrm>
            <a:off x="3273016" y="2496964"/>
            <a:ext cx="3237781" cy="2037192"/>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5034633" y="5288340"/>
            <a:ext cx="3851920" cy="1569660"/>
          </a:xfrm>
          <a:prstGeom prst="rect">
            <a:avLst/>
          </a:prstGeom>
        </p:spPr>
        <p:txBody>
          <a:bodyPr wrap="square">
            <a:spAutoFit/>
          </a:bodyPr>
          <a:lstStyle/>
          <a:p>
            <a:r>
              <a:rPr lang="en-US" sz="2400" b="1" dirty="0" smtClean="0"/>
              <a:t>Applied </a:t>
            </a:r>
            <a:r>
              <a:rPr lang="en-US" sz="2400" b="1" dirty="0"/>
              <a:t>the term to refer to "reasoned </a:t>
            </a:r>
            <a:r>
              <a:rPr lang="en-US" sz="2400" b="1" dirty="0" smtClean="0"/>
              <a:t>discourse“</a:t>
            </a:r>
            <a:r>
              <a:rPr lang="en-US" sz="2400" b="1" baseline="30000" dirty="0" smtClean="0"/>
              <a:t> </a:t>
            </a:r>
            <a:r>
              <a:rPr lang="en-US" sz="2400" b="1" dirty="0" smtClean="0"/>
              <a:t>or </a:t>
            </a:r>
            <a:r>
              <a:rPr lang="en-US" sz="2400" b="1" dirty="0"/>
              <a:t>"the argument" in the field of rhetoric.</a:t>
            </a:r>
          </a:p>
        </p:txBody>
      </p:sp>
      <p:cxnSp>
        <p:nvCxnSpPr>
          <p:cNvPr id="18" name="Straight Connector 17"/>
          <p:cNvCxnSpPr>
            <a:endCxn id="3" idx="0"/>
          </p:cNvCxnSpPr>
          <p:nvPr/>
        </p:nvCxnSpPr>
        <p:spPr>
          <a:xfrm flipH="1">
            <a:off x="3273016" y="691527"/>
            <a:ext cx="3665351" cy="914400"/>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
        <p:nvSpPr>
          <p:cNvPr id="19" name="Rectangle 18"/>
          <p:cNvSpPr/>
          <p:nvPr/>
        </p:nvSpPr>
        <p:spPr>
          <a:xfrm>
            <a:off x="6125484" y="131319"/>
            <a:ext cx="1625766" cy="769441"/>
          </a:xfrm>
          <a:prstGeom prst="rect">
            <a:avLst/>
          </a:prstGeom>
          <a:noFill/>
        </p:spPr>
        <p:txBody>
          <a:bodyPr wrap="none" lIns="91440" tIns="45720" rIns="91440" bIns="45720">
            <a:spAutoFit/>
          </a:bodyPr>
          <a:lstStyle/>
          <a:p>
            <a:pPr algn="ctr"/>
            <a:r>
              <a:rPr lang="en-US" sz="4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Stoics</a:t>
            </a:r>
            <a:endParaRPr lang="en-US" sz="4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21" name="Rectangle 20"/>
          <p:cNvSpPr/>
          <p:nvPr/>
        </p:nvSpPr>
        <p:spPr>
          <a:xfrm>
            <a:off x="4597551" y="764704"/>
            <a:ext cx="4175142" cy="2246769"/>
          </a:xfrm>
          <a:prstGeom prst="rect">
            <a:avLst/>
          </a:prstGeom>
        </p:spPr>
        <p:txBody>
          <a:bodyPr wrap="square">
            <a:spAutoFit/>
          </a:bodyPr>
          <a:lstStyle/>
          <a:p>
            <a:pPr algn="just"/>
            <a:r>
              <a:rPr lang="en-US" sz="2800" b="1" dirty="0" smtClean="0"/>
              <a:t>  The stoic </a:t>
            </a:r>
            <a:r>
              <a:rPr lang="en-US" sz="2800" b="1" dirty="0"/>
              <a:t> philosophers identified the term with </a:t>
            </a:r>
            <a:r>
              <a:rPr lang="en-US" sz="2800" b="1" dirty="0" smtClean="0"/>
              <a:t>the divine animating </a:t>
            </a:r>
            <a:r>
              <a:rPr lang="en-US" sz="2800" b="1" dirty="0"/>
              <a:t>principle pervading the Universe</a:t>
            </a:r>
          </a:p>
        </p:txBody>
      </p:sp>
      <p:sp>
        <p:nvSpPr>
          <p:cNvPr id="23" name="Left Arrow 22"/>
          <p:cNvSpPr/>
          <p:nvPr/>
        </p:nvSpPr>
        <p:spPr>
          <a:xfrm>
            <a:off x="3410875" y="559734"/>
            <a:ext cx="1377149" cy="682052"/>
          </a:xfrm>
          <a:prstGeom prst="leftArrow">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Rectangle 23"/>
          <p:cNvSpPr/>
          <p:nvPr/>
        </p:nvSpPr>
        <p:spPr>
          <a:xfrm>
            <a:off x="115581" y="45760"/>
            <a:ext cx="3366627" cy="1446550"/>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4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rPr>
              <a:t>Theological </a:t>
            </a:r>
          </a:p>
          <a:p>
            <a:pPr algn="ctr"/>
            <a:r>
              <a:rPr lang="en-US" sz="4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rPr>
              <a:t>logos</a:t>
            </a:r>
            <a:endParaRPr lang="en-US" sz="4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Rectangle 24"/>
          <p:cNvSpPr/>
          <p:nvPr/>
        </p:nvSpPr>
        <p:spPr>
          <a:xfrm>
            <a:off x="18697" y="1514127"/>
            <a:ext cx="4259591"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b="1" dirty="0" smtClean="0"/>
              <a:t>    Is </a:t>
            </a:r>
            <a:r>
              <a:rPr lang="en-US" sz="2800" b="1" dirty="0"/>
              <a:t>a name or title </a:t>
            </a:r>
            <a:r>
              <a:rPr lang="en-US" sz="2800" b="1" dirty="0" smtClean="0"/>
              <a:t>of Jesus Christ</a:t>
            </a:r>
            <a:r>
              <a:rPr lang="en-US" sz="2800" b="1" dirty="0"/>
              <a:t> </a:t>
            </a:r>
            <a:r>
              <a:rPr lang="en-US" sz="2800" b="1" dirty="0" smtClean="0"/>
              <a:t>, </a:t>
            </a:r>
            <a:r>
              <a:rPr lang="en-US" sz="2800" b="1" dirty="0"/>
              <a:t>seen as the pre-existent second person of </a:t>
            </a:r>
            <a:r>
              <a:rPr lang="en-US" sz="2800" b="1" dirty="0" smtClean="0"/>
              <a:t>the Trinity.</a:t>
            </a:r>
            <a:endParaRPr lang="en-US" sz="2800" b="1" dirty="0"/>
          </a:p>
        </p:txBody>
      </p:sp>
      <p:sp>
        <p:nvSpPr>
          <p:cNvPr id="26" name="Rectangle 25"/>
          <p:cNvSpPr/>
          <p:nvPr/>
        </p:nvSpPr>
        <p:spPr>
          <a:xfrm>
            <a:off x="4278288" y="2891582"/>
            <a:ext cx="4865712" cy="230832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r>
              <a:rPr lang="en-US" sz="2400" b="1" dirty="0" smtClean="0"/>
              <a:t>  The </a:t>
            </a:r>
            <a:r>
              <a:rPr lang="en-US" sz="2400" b="1" dirty="0"/>
              <a:t>logos was the intermediary between God and the cosmos, being both the agent of creation and the agent through which the human mind can apprehend and comprehend God</a:t>
            </a:r>
            <a:r>
              <a:rPr lang="en-US" sz="2400" b="1" dirty="0" smtClean="0"/>
              <a:t>. </a:t>
            </a:r>
            <a:r>
              <a:rPr lang="en-US" sz="2400" b="1" dirty="0"/>
              <a:t>4 </a:t>
            </a:r>
          </a:p>
        </p:txBody>
      </p:sp>
    </p:spTree>
    <p:extLst>
      <p:ext uri="{BB962C8B-B14F-4D97-AF65-F5344CB8AC3E}">
        <p14:creationId xmlns:p14="http://schemas.microsoft.com/office/powerpoint/2010/main" val="159605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5" grpId="0"/>
      <p:bldP spid="19" grpId="0"/>
      <p:bldP spid="21" grpId="0"/>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404664"/>
            <a:ext cx="3672408" cy="872807"/>
          </a:xfrm>
          <a:prstGeom prst="rect">
            <a:avLst/>
          </a:prstGeom>
        </p:spPr>
        <p:txBody>
          <a:bodyPr wrap="none">
            <a:prstTxWarp prst="textArchUp">
              <a:avLst/>
            </a:prstTxWarp>
            <a:spAutoFit/>
          </a:bodyPr>
          <a:lstStyle/>
          <a:p>
            <a:pPr algn="ctr"/>
            <a:r>
              <a:rPr lang="en-US" sz="5400" b="1" dirty="0" smtClean="0"/>
              <a:t>Main </a:t>
            </a:r>
            <a:r>
              <a:rPr lang="en-US" sz="5400" b="1" dirty="0"/>
              <a:t>keyword </a:t>
            </a:r>
          </a:p>
        </p:txBody>
      </p:sp>
      <p:sp>
        <p:nvSpPr>
          <p:cNvPr id="3" name="Rectangle 2"/>
          <p:cNvSpPr/>
          <p:nvPr/>
        </p:nvSpPr>
        <p:spPr>
          <a:xfrm>
            <a:off x="1187624" y="1116033"/>
            <a:ext cx="2416046" cy="584775"/>
          </a:xfrm>
          <a:prstGeom prst="rect">
            <a:avLst/>
          </a:prstGeom>
        </p:spPr>
        <p:txBody>
          <a:bodyPr wrap="none">
            <a:spAutoFit/>
          </a:bodyPr>
          <a:lstStyle/>
          <a:p>
            <a:pPr>
              <a:spcBef>
                <a:spcPct val="10000"/>
              </a:spcBef>
              <a:buClr>
                <a:srgbClr val="FF0000"/>
              </a:buClr>
              <a:buSzPct val="120000"/>
            </a:pPr>
            <a:r>
              <a:rPr lang="en-CA" altLang="en-US" sz="3200" b="1" dirty="0"/>
              <a:t>Apologetics</a:t>
            </a:r>
            <a:endParaRPr lang="ru-RU" altLang="en-US" sz="3200" b="1" dirty="0"/>
          </a:p>
        </p:txBody>
      </p:sp>
      <p:sp>
        <p:nvSpPr>
          <p:cNvPr id="4" name="Rectangle 3"/>
          <p:cNvSpPr/>
          <p:nvPr/>
        </p:nvSpPr>
        <p:spPr>
          <a:xfrm>
            <a:off x="5211758" y="1408420"/>
            <a:ext cx="2486578" cy="584775"/>
          </a:xfrm>
          <a:prstGeom prst="rect">
            <a:avLst/>
          </a:prstGeom>
        </p:spPr>
        <p:txBody>
          <a:bodyPr wrap="none">
            <a:spAutoFit/>
          </a:bodyPr>
          <a:lstStyle/>
          <a:p>
            <a:pPr>
              <a:spcBef>
                <a:spcPct val="10000"/>
              </a:spcBef>
              <a:buClr>
                <a:srgbClr val="FF0000"/>
              </a:buClr>
              <a:buSzPct val="120000"/>
            </a:pPr>
            <a:r>
              <a:rPr lang="en-CA" altLang="en-US" sz="3200" b="1" dirty="0"/>
              <a:t>Creationism</a:t>
            </a:r>
            <a:endParaRPr lang="ru-RU" altLang="en-US" sz="3200" b="1" dirty="0"/>
          </a:p>
        </p:txBody>
      </p:sp>
      <p:sp>
        <p:nvSpPr>
          <p:cNvPr id="5" name="Rectangle 4"/>
          <p:cNvSpPr/>
          <p:nvPr/>
        </p:nvSpPr>
        <p:spPr>
          <a:xfrm>
            <a:off x="5992294" y="3861048"/>
            <a:ext cx="2576346" cy="584775"/>
          </a:xfrm>
          <a:prstGeom prst="rect">
            <a:avLst/>
          </a:prstGeom>
        </p:spPr>
        <p:txBody>
          <a:bodyPr wrap="none">
            <a:spAutoFit/>
          </a:bodyPr>
          <a:lstStyle/>
          <a:p>
            <a:r>
              <a:rPr lang="en-CA" altLang="en-US" sz="3200" b="1" dirty="0"/>
              <a:t>Monotheism</a:t>
            </a:r>
            <a:endParaRPr lang="en-US" sz="3200" b="1" dirty="0"/>
          </a:p>
        </p:txBody>
      </p:sp>
      <p:sp>
        <p:nvSpPr>
          <p:cNvPr id="6" name="Rectangle 5"/>
          <p:cNvSpPr/>
          <p:nvPr/>
        </p:nvSpPr>
        <p:spPr>
          <a:xfrm>
            <a:off x="341900" y="4045714"/>
            <a:ext cx="2531462" cy="584775"/>
          </a:xfrm>
          <a:prstGeom prst="rect">
            <a:avLst/>
          </a:prstGeom>
        </p:spPr>
        <p:txBody>
          <a:bodyPr wrap="none">
            <a:spAutoFit/>
          </a:bodyPr>
          <a:lstStyle/>
          <a:p>
            <a:r>
              <a:rPr lang="en-CA" altLang="en-US" sz="3200" b="1" dirty="0"/>
              <a:t>Nominalism</a:t>
            </a:r>
            <a:endParaRPr lang="en-US" sz="3200" b="1" dirty="0"/>
          </a:p>
        </p:txBody>
      </p:sp>
      <p:sp>
        <p:nvSpPr>
          <p:cNvPr id="7" name="Rectangle 6"/>
          <p:cNvSpPr/>
          <p:nvPr/>
        </p:nvSpPr>
        <p:spPr>
          <a:xfrm>
            <a:off x="541286" y="2540019"/>
            <a:ext cx="1710725" cy="584775"/>
          </a:xfrm>
          <a:prstGeom prst="rect">
            <a:avLst/>
          </a:prstGeom>
        </p:spPr>
        <p:txBody>
          <a:bodyPr wrap="none">
            <a:spAutoFit/>
          </a:bodyPr>
          <a:lstStyle/>
          <a:p>
            <a:r>
              <a:rPr lang="en-CA" altLang="en-US" sz="3200" b="1" dirty="0"/>
              <a:t>Patristic</a:t>
            </a:r>
            <a:endParaRPr lang="en-US" sz="3200" b="1" dirty="0"/>
          </a:p>
        </p:txBody>
      </p:sp>
      <p:sp>
        <p:nvSpPr>
          <p:cNvPr id="8" name="Rectangle 7"/>
          <p:cNvSpPr/>
          <p:nvPr/>
        </p:nvSpPr>
        <p:spPr>
          <a:xfrm>
            <a:off x="5971759" y="2690406"/>
            <a:ext cx="2869696" cy="584775"/>
          </a:xfrm>
          <a:prstGeom prst="rect">
            <a:avLst/>
          </a:prstGeom>
        </p:spPr>
        <p:txBody>
          <a:bodyPr wrap="none">
            <a:spAutoFit/>
          </a:bodyPr>
          <a:lstStyle/>
          <a:p>
            <a:r>
              <a:rPr lang="en-CA" altLang="en-US" sz="3200" b="1" dirty="0"/>
              <a:t>Providentially</a:t>
            </a:r>
            <a:endParaRPr lang="en-US" sz="3200" b="1" dirty="0"/>
          </a:p>
        </p:txBody>
      </p:sp>
      <p:sp>
        <p:nvSpPr>
          <p:cNvPr id="9" name="Rectangle 8"/>
          <p:cNvSpPr/>
          <p:nvPr/>
        </p:nvSpPr>
        <p:spPr>
          <a:xfrm>
            <a:off x="5426214" y="5177814"/>
            <a:ext cx="2759089" cy="584775"/>
          </a:xfrm>
          <a:prstGeom prst="rect">
            <a:avLst/>
          </a:prstGeom>
        </p:spPr>
        <p:txBody>
          <a:bodyPr wrap="none">
            <a:spAutoFit/>
          </a:bodyPr>
          <a:lstStyle/>
          <a:p>
            <a:r>
              <a:rPr lang="en-CA" altLang="en-US" sz="3200" b="1" dirty="0"/>
              <a:t>Scholasticism</a:t>
            </a:r>
            <a:endParaRPr lang="en-US" sz="3200" b="1" dirty="0"/>
          </a:p>
        </p:txBody>
      </p:sp>
      <p:sp>
        <p:nvSpPr>
          <p:cNvPr id="10" name="Rectangle 9"/>
          <p:cNvSpPr/>
          <p:nvPr/>
        </p:nvSpPr>
        <p:spPr>
          <a:xfrm>
            <a:off x="3969000" y="5949280"/>
            <a:ext cx="1960793" cy="584775"/>
          </a:xfrm>
          <a:prstGeom prst="rect">
            <a:avLst/>
          </a:prstGeom>
        </p:spPr>
        <p:txBody>
          <a:bodyPr wrap="none">
            <a:spAutoFit/>
          </a:bodyPr>
          <a:lstStyle/>
          <a:p>
            <a:r>
              <a:rPr lang="en-CA" altLang="en-US" sz="3200" b="1" dirty="0"/>
              <a:t>Theology</a:t>
            </a:r>
            <a:endParaRPr lang="en-US" sz="3200" b="1" dirty="0"/>
          </a:p>
        </p:txBody>
      </p:sp>
      <p:sp>
        <p:nvSpPr>
          <p:cNvPr id="11" name="Rectangle 10"/>
          <p:cNvSpPr/>
          <p:nvPr/>
        </p:nvSpPr>
        <p:spPr>
          <a:xfrm>
            <a:off x="1173180" y="5157192"/>
            <a:ext cx="3079689" cy="584775"/>
          </a:xfrm>
          <a:prstGeom prst="rect">
            <a:avLst/>
          </a:prstGeom>
        </p:spPr>
        <p:txBody>
          <a:bodyPr wrap="none">
            <a:spAutoFit/>
          </a:bodyPr>
          <a:lstStyle/>
          <a:p>
            <a:r>
              <a:rPr lang="en-CA" altLang="en-US" sz="3200" b="1" dirty="0" err="1"/>
              <a:t>Theocentricism</a:t>
            </a:r>
            <a:endParaRPr lang="en-US" sz="3200" b="1" dirty="0"/>
          </a:p>
        </p:txBody>
      </p:sp>
    </p:spTree>
    <p:extLst>
      <p:ext uri="{BB962C8B-B14F-4D97-AF65-F5344CB8AC3E}">
        <p14:creationId xmlns:p14="http://schemas.microsoft.com/office/powerpoint/2010/main" val="2966599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06958"/>
            <a:ext cx="4572000" cy="2246769"/>
          </a:xfrm>
          <a:prstGeom prst="rect">
            <a:avLst/>
          </a:prstGeom>
        </p:spPr>
        <p:txBody>
          <a:bodyPr>
            <a:spAutoFit/>
          </a:bodyPr>
          <a:lstStyle/>
          <a:p>
            <a:pPr algn="just"/>
            <a:r>
              <a:rPr lang="en-CA" altLang="en-US" sz="2800" b="1" dirty="0" smtClean="0"/>
              <a:t>   The </a:t>
            </a:r>
            <a:r>
              <a:rPr lang="en-CA" altLang="en-US" sz="2800" b="1" dirty="0"/>
              <a:t>shared vision of reality and human in the context of the Bible contains a whole series of fundamental ideas.</a:t>
            </a:r>
            <a:endParaRPr lang="ru-RU" altLang="en-US" sz="2800" b="1" dirty="0"/>
          </a:p>
        </p:txBody>
      </p:sp>
      <p:sp>
        <p:nvSpPr>
          <p:cNvPr id="3" name="Rectangle 2"/>
          <p:cNvSpPr/>
          <p:nvPr/>
        </p:nvSpPr>
        <p:spPr>
          <a:xfrm>
            <a:off x="4283968" y="3140968"/>
            <a:ext cx="4572000" cy="3539430"/>
          </a:xfrm>
          <a:prstGeom prst="rect">
            <a:avLst/>
          </a:prstGeom>
        </p:spPr>
        <p:txBody>
          <a:bodyPr>
            <a:spAutoFit/>
          </a:bodyPr>
          <a:lstStyle/>
          <a:p>
            <a:pPr algn="just"/>
            <a:r>
              <a:rPr lang="en-CA" altLang="en-US" sz="2800" b="1" dirty="0" smtClean="0"/>
              <a:t>    Word </a:t>
            </a:r>
            <a:r>
              <a:rPr lang="en-CA" altLang="en-US" sz="2800" b="1" dirty="0"/>
              <a:t>of Christ, found in the New Testament, which completes the prophecies of the Old Testament, turned all concepts and issues in the philosophy, defining their formulation in the future</a:t>
            </a:r>
            <a:r>
              <a:rPr lang="en-CA" altLang="en-US" sz="2800" b="1" dirty="0" smtClean="0"/>
              <a:t>. 5</a:t>
            </a:r>
            <a:endParaRPr lang="ru-RU" altLang="en-US" sz="2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886" y="293492"/>
            <a:ext cx="3682082" cy="28474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02531"/>
            <a:ext cx="4072835" cy="2155469"/>
          </a:xfrm>
          <a:prstGeom prst="rect">
            <a:avLst/>
          </a:prstGeom>
        </p:spPr>
      </p:pic>
    </p:spTree>
    <p:extLst>
      <p:ext uri="{BB962C8B-B14F-4D97-AF65-F5344CB8AC3E}">
        <p14:creationId xmlns:p14="http://schemas.microsoft.com/office/powerpoint/2010/main" val="1535908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7" y="12403"/>
            <a:ext cx="3663182" cy="769441"/>
          </a:xfrm>
          <a:prstGeom prst="rect">
            <a:avLst/>
          </a:prstGeom>
        </p:spPr>
        <p:txBody>
          <a:bodyPr wrap="none">
            <a:spAutoFit/>
          </a:bodyPr>
          <a:lstStyle/>
          <a:p>
            <a:pPr>
              <a:spcBef>
                <a:spcPct val="10000"/>
              </a:spcBef>
            </a:pPr>
            <a:r>
              <a:rPr lang="en-CA" altLang="en-US" sz="4400" b="1" dirty="0">
                <a:ln>
                  <a:solidFill>
                    <a:sysClr val="windowText" lastClr="000000"/>
                  </a:solidFill>
                </a:ln>
                <a:solidFill>
                  <a:srgbClr val="333399"/>
                </a:solidFill>
              </a:rPr>
              <a:t>Monotheism</a:t>
            </a:r>
            <a:r>
              <a:rPr lang="ru-RU" altLang="en-US" sz="4400" b="1" dirty="0">
                <a:ln>
                  <a:solidFill>
                    <a:sysClr val="windowText" lastClr="000000"/>
                  </a:solidFill>
                </a:ln>
                <a:solidFill>
                  <a:srgbClr val="333399"/>
                </a:solidFill>
              </a:rPr>
              <a:t>:</a:t>
            </a:r>
          </a:p>
        </p:txBody>
      </p:sp>
      <p:sp>
        <p:nvSpPr>
          <p:cNvPr id="3" name="Rectangle 2"/>
          <p:cNvSpPr/>
          <p:nvPr/>
        </p:nvSpPr>
        <p:spPr>
          <a:xfrm>
            <a:off x="4469592" y="397123"/>
            <a:ext cx="4572000" cy="3108543"/>
          </a:xfrm>
          <a:prstGeom prst="rect">
            <a:avLst/>
          </a:prstGeom>
        </p:spPr>
        <p:txBody>
          <a:bodyPr>
            <a:spAutoFit/>
          </a:bodyPr>
          <a:lstStyle/>
          <a:p>
            <a:pPr algn="just"/>
            <a:r>
              <a:rPr lang="en-CA" altLang="en-US" sz="2800" b="1" dirty="0" smtClean="0"/>
              <a:t>    Greek </a:t>
            </a:r>
            <a:r>
              <a:rPr lang="en-CA" altLang="en-US" sz="2800" b="1" dirty="0"/>
              <a:t>philosophy had reached an understanding of the divine (God’s) unity as a whole, which accepts and absorbs a lot of entities, forces and manifestations</a:t>
            </a:r>
            <a:r>
              <a:rPr lang="ru-RU" altLang="en-US" sz="2800" b="1" dirty="0"/>
              <a:t>.  </a:t>
            </a:r>
          </a:p>
        </p:txBody>
      </p:sp>
      <p:sp>
        <p:nvSpPr>
          <p:cNvPr id="4" name="Rectangle 3"/>
          <p:cNvSpPr/>
          <p:nvPr/>
        </p:nvSpPr>
        <p:spPr>
          <a:xfrm>
            <a:off x="0" y="5664150"/>
            <a:ext cx="8989640" cy="1077218"/>
          </a:xfrm>
          <a:prstGeom prst="rect">
            <a:avLst/>
          </a:prstGeom>
        </p:spPr>
        <p:txBody>
          <a:bodyPr wrap="square">
            <a:spAutoFit/>
          </a:bodyPr>
          <a:lstStyle/>
          <a:p>
            <a:r>
              <a:rPr lang="en-CA" altLang="en-US" sz="3200" b="1" dirty="0" smtClean="0"/>
              <a:t>   The </a:t>
            </a:r>
            <a:r>
              <a:rPr lang="en-CA" altLang="en-US" sz="3200" b="1" dirty="0"/>
              <a:t>transcendence of unique God is absolute, totally different from anything else</a:t>
            </a:r>
            <a:r>
              <a:rPr lang="en-CA" altLang="en-US" sz="3200" b="1" dirty="0" smtClean="0"/>
              <a:t>. 6</a:t>
            </a:r>
            <a:endParaRPr lang="ru-RU" altLang="en-US" sz="32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3334" b="33334"/>
          <a:stretch/>
        </p:blipFill>
        <p:spPr>
          <a:xfrm>
            <a:off x="-70417" y="-1611560"/>
            <a:ext cx="4565237"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13" r="470"/>
          <a:stretch/>
        </p:blipFill>
        <p:spPr>
          <a:xfrm>
            <a:off x="683567" y="2991396"/>
            <a:ext cx="2991491" cy="229114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110" r="14359"/>
          <a:stretch/>
        </p:blipFill>
        <p:spPr>
          <a:xfrm>
            <a:off x="4469592" y="3414445"/>
            <a:ext cx="4587765" cy="2159000"/>
          </a:xfrm>
          <a:prstGeom prst="rect">
            <a:avLst/>
          </a:prstGeom>
        </p:spPr>
      </p:pic>
    </p:spTree>
    <p:extLst>
      <p:ext uri="{BB962C8B-B14F-4D97-AF65-F5344CB8AC3E}">
        <p14:creationId xmlns:p14="http://schemas.microsoft.com/office/powerpoint/2010/main" val="196849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32719</TotalTime>
  <Words>1466</Words>
  <Application>Microsoft Office PowerPoint</Application>
  <PresentationFormat>On-screen Show (4:3)</PresentationFormat>
  <Paragraphs>180</Paragraphs>
  <Slides>30</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Apex</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Mona  Lisa</vt:lpstr>
      <vt:lpstr>Notebooks</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RePack by Diakov</dc:creator>
  <cp:lastModifiedBy>RePack by Diakov</cp:lastModifiedBy>
  <cp:revision>506</cp:revision>
  <dcterms:created xsi:type="dcterms:W3CDTF">2017-01-26T13:08:34Z</dcterms:created>
  <dcterms:modified xsi:type="dcterms:W3CDTF">2017-03-24T22:30:08Z</dcterms:modified>
</cp:coreProperties>
</file>