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56" r:id="rId3"/>
    <p:sldId id="257" r:id="rId4"/>
    <p:sldId id="259" r:id="rId5"/>
    <p:sldId id="266" r:id="rId6"/>
    <p:sldId id="258" r:id="rId7"/>
    <p:sldId id="264" r:id="rId8"/>
    <p:sldId id="265" r:id="rId9"/>
    <p:sldId id="267" r:id="rId10"/>
    <p:sldId id="260" r:id="rId11"/>
    <p:sldId id="262" r:id="rId12"/>
    <p:sldId id="263"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8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09.03.2021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09.03.2021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09.03.2021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09.03.2021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toryjumper.com/book/read/101329336/6047a8db11df2"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o-RO" dirty="0" smtClean="0">
                <a:solidFill>
                  <a:srgbClr val="FF0000"/>
                </a:solidFill>
              </a:rPr>
              <a:t>FORMELE DE ORGANIZARE A </a:t>
            </a:r>
            <a:r>
              <a:rPr lang="ro-RO" dirty="0" smtClean="0">
                <a:solidFill>
                  <a:srgbClr val="FF0000"/>
                </a:solidFill>
              </a:rPr>
              <a:t>LECȚIEI</a:t>
            </a:r>
            <a:br>
              <a:rPr lang="ro-RO" dirty="0" smtClean="0">
                <a:solidFill>
                  <a:srgbClr val="FF0000"/>
                </a:solidFill>
              </a:rPr>
            </a:br>
            <a:r>
              <a:rPr lang="ru-RU" dirty="0" smtClean="0"/>
              <a:t/>
            </a:r>
            <a:br>
              <a:rPr lang="ru-RU" dirty="0" smtClean="0"/>
            </a:br>
            <a:endParaRPr lang="ru-RU" dirty="0"/>
          </a:p>
        </p:txBody>
      </p:sp>
      <p:sp>
        <p:nvSpPr>
          <p:cNvPr id="3" name="Содержимое 2"/>
          <p:cNvSpPr>
            <a:spLocks noGrp="1"/>
          </p:cNvSpPr>
          <p:nvPr>
            <p:ph idx="1"/>
          </p:nvPr>
        </p:nvSpPr>
        <p:spPr/>
        <p:txBody>
          <a:bodyPr/>
          <a:lstStyle/>
          <a:p>
            <a:pPr>
              <a:buNone/>
            </a:pPr>
            <a:r>
              <a:rPr lang="ro-RO" b="1" dirty="0" smtClean="0"/>
              <a:t>Sistemul formelor de organizare a activităţii elevilor cuprinde</a:t>
            </a:r>
            <a:r>
              <a:rPr lang="ro-RO" dirty="0" smtClean="0"/>
              <a:t>:</a:t>
            </a:r>
            <a:endParaRPr lang="ru-RU" dirty="0" smtClean="0"/>
          </a:p>
          <a:p>
            <a:pPr>
              <a:buNone/>
            </a:pPr>
            <a:r>
              <a:rPr lang="ro-RO" dirty="0" smtClean="0"/>
              <a:t>- </a:t>
            </a:r>
            <a:r>
              <a:rPr lang="ro-RO" dirty="0" smtClean="0">
                <a:solidFill>
                  <a:srgbClr val="0070C0"/>
                </a:solidFill>
              </a:rPr>
              <a:t>organizarea individuală/frontală/colectivă a activităţii elevilor;</a:t>
            </a:r>
            <a:endParaRPr lang="ru-RU" dirty="0" smtClean="0">
              <a:solidFill>
                <a:srgbClr val="0070C0"/>
              </a:solidFill>
            </a:endParaRPr>
          </a:p>
          <a:p>
            <a:pPr>
              <a:buNone/>
            </a:pPr>
            <a:r>
              <a:rPr lang="ro-RO" dirty="0" smtClean="0">
                <a:solidFill>
                  <a:srgbClr val="0070C0"/>
                </a:solidFill>
              </a:rPr>
              <a:t>-  organizarea combinată.</a:t>
            </a:r>
            <a:endParaRPr lang="ru-RU" dirty="0" smtClean="0">
              <a:solidFill>
                <a:srgbClr val="0070C0"/>
              </a:solidFill>
            </a:endParaRPr>
          </a:p>
          <a:p>
            <a:pPr>
              <a:buNone/>
            </a:pPr>
            <a:endParaRPr lang="ro-RO" dirty="0" smtClean="0"/>
          </a:p>
          <a:p>
            <a:pPr>
              <a:buNone/>
            </a:pPr>
            <a:endParaRPr lang="ro-RO" dirty="0" smtClean="0"/>
          </a:p>
          <a:p>
            <a:pPr>
              <a:buNone/>
            </a:pPr>
            <a:r>
              <a:rPr lang="ro-RO" smtClean="0">
                <a:hlinkClick r:id="rId2"/>
              </a:rPr>
              <a:t>https</a:t>
            </a:r>
            <a:r>
              <a:rPr lang="ro-RO" smtClean="0">
                <a:hlinkClick r:id="rId2"/>
              </a:rPr>
              <a:t>://</a:t>
            </a:r>
            <a:r>
              <a:rPr lang="ro-RO" smtClean="0">
                <a:hlinkClick r:id="rId2"/>
              </a:rPr>
              <a:t>www.storyjumper.com/book/read/101329336/6047a8db11df2</a:t>
            </a:r>
            <a:r>
              <a:rPr lang="ro-RO" smtClean="0"/>
              <a:t>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990600"/>
          </a:xfrm>
        </p:spPr>
        <p:txBody>
          <a:bodyPr>
            <a:normAutofit fontScale="90000"/>
          </a:bodyPr>
          <a:lstStyle/>
          <a:p>
            <a:r>
              <a:rPr lang="ro-RO" dirty="0" smtClean="0"/>
              <a:t>Algoritmii împărţirii elevilor pe grupuri sau echipe pot fi:  </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r>
              <a:rPr lang="ro-RO" dirty="0" smtClean="0"/>
              <a:t>-  Prin  numărare.  Elevii  numără  de  la  1  la  4,  5  sau  6.  Grupurile  se alcătuiesc omogen, din mulţimea numerelor 1, 2, 3… </a:t>
            </a:r>
            <a:endParaRPr lang="ru-RU" dirty="0" smtClean="0"/>
          </a:p>
          <a:p>
            <a:r>
              <a:rPr lang="ro-RO" dirty="0" smtClean="0"/>
              <a:t>-  Prin  simbol:  De  exemplu,  avem  analiza  personajului  Ion.  Clasa  va „număra“: I, O, N, grupurile fiind alcătuite din cei care sunt I, cei care sunt O şi cei care sunt N.  </a:t>
            </a:r>
            <a:endParaRPr lang="ru-RU" dirty="0" smtClean="0"/>
          </a:p>
          <a:p>
            <a:r>
              <a:rPr lang="ro-RO" dirty="0" smtClean="0"/>
              <a:t>-  După  anotimpuri:  Fie  după  anotimpul  în  care  s-au  născut  elevii,  fie după cel care le place mai mult. Se vor obţine patru grupe. </a:t>
            </a:r>
            <a:endParaRPr lang="ru-RU" dirty="0" smtClean="0"/>
          </a:p>
          <a:p>
            <a:r>
              <a:rPr lang="ro-RO" dirty="0" smtClean="0"/>
              <a:t>-  După culoarea ochilor. </a:t>
            </a:r>
            <a:endParaRPr lang="ru-RU" dirty="0" smtClean="0"/>
          </a:p>
          <a:p>
            <a:r>
              <a:rPr lang="ro-RO" dirty="0" smtClean="0"/>
              <a:t>-  După un număr preferat, din 4/5 oferite de profesor. </a:t>
            </a:r>
            <a:endParaRPr lang="ru-RU" dirty="0" smtClean="0"/>
          </a:p>
          <a:p>
            <a:r>
              <a:rPr lang="ro-RO" dirty="0" smtClean="0"/>
              <a:t>-  După zodii. </a:t>
            </a:r>
            <a:endParaRPr lang="ru-RU" dirty="0" smtClean="0"/>
          </a:p>
          <a:p>
            <a:r>
              <a:rPr lang="ro-RO" dirty="0" smtClean="0"/>
              <a:t>-  După echipa de fotbal preferată. </a:t>
            </a:r>
            <a:endParaRPr lang="ru-RU" dirty="0" smtClean="0"/>
          </a:p>
          <a:p>
            <a:r>
              <a:rPr lang="ro-RO" dirty="0" smtClean="0"/>
              <a:t>-  După preferinţele elevilor.</a:t>
            </a:r>
            <a:endParaRPr lang="ru-RU" dirty="0" smtClean="0"/>
          </a:p>
          <a:p>
            <a:r>
              <a:rPr lang="ro-RO" dirty="0" smtClean="0"/>
              <a:t>-  Împărţind cartonaşe de diverse culori, în funcţie de numărul grupelor pe care dorim să le obţinem. Grupele vor fi omogene, de aceeaşi culoare sau eterogene, din fiecare culoare câte un reprezentant. </a:t>
            </a:r>
            <a:endParaRPr lang="ru-RU" dirty="0" smtClean="0"/>
          </a:p>
          <a:p>
            <a:r>
              <a:rPr lang="ro-RO" dirty="0" smtClean="0"/>
              <a:t>-  Împărţind  bileţele  pe  care  este  scris  o  silabă  dintr-un  cuvânt polisilabic.  Elevii  trebuie  să  caute  restul  cuvântului  cu  care  vor  face echipă. </a:t>
            </a:r>
            <a:endParaRPr lang="ru-RU" dirty="0" smtClean="0"/>
          </a:p>
          <a:p>
            <a:r>
              <a:rPr lang="ro-RO" dirty="0" smtClean="0"/>
              <a:t>-  Împărţind imagini tip puzzle. Elevii vor reface imaginea.  </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smtClean="0"/>
              <a:t>CAUZELE REFUZULUI DE A LUCRA ÎN GRUP</a:t>
            </a:r>
            <a:endParaRPr lang="ru-RU" dirty="0"/>
          </a:p>
        </p:txBody>
      </p:sp>
      <p:sp>
        <p:nvSpPr>
          <p:cNvPr id="3" name="Содержимое 2"/>
          <p:cNvSpPr>
            <a:spLocks noGrp="1"/>
          </p:cNvSpPr>
          <p:nvPr>
            <p:ph idx="1"/>
          </p:nvPr>
        </p:nvSpPr>
        <p:spPr/>
        <p:txBody>
          <a:bodyPr>
            <a:normAutofit fontScale="55000" lnSpcReduction="20000"/>
          </a:bodyPr>
          <a:lstStyle/>
          <a:p>
            <a:pPr lvl="0"/>
            <a:r>
              <a:rPr lang="ro-RO" dirty="0" smtClean="0"/>
              <a:t>Decizia interioară de a nu spune nimic pentru a nu se compromite sau obișnuinţa de a aștepta rezultate și a acţiona ulterior.</a:t>
            </a:r>
            <a:endParaRPr lang="ru-RU" dirty="0" smtClean="0"/>
          </a:p>
          <a:p>
            <a:pPr lvl="0"/>
            <a:r>
              <a:rPr lang="ro-RO" dirty="0" smtClean="0"/>
              <a:t>Indiferenţa pentru subiectul abordat și faţă de ceilalţi colegi. Adoptarea unei poziţii mai curând de așteptare decât de participare.</a:t>
            </a:r>
            <a:endParaRPr lang="ru-RU" dirty="0" smtClean="0"/>
          </a:p>
          <a:p>
            <a:pPr lvl="0"/>
            <a:r>
              <a:rPr lang="ro-RO" dirty="0" smtClean="0"/>
              <a:t>Indispoziţia sau suferinţa ﬁzică.</a:t>
            </a:r>
            <a:endParaRPr lang="ru-RU" dirty="0" smtClean="0"/>
          </a:p>
          <a:p>
            <a:pPr lvl="0"/>
            <a:r>
              <a:rPr lang="ro-RO" dirty="0" smtClean="0"/>
              <a:t>Nemulţumirea interioară, provocată de obligaţiunea de a se aﬂ</a:t>
            </a:r>
            <a:r>
              <a:rPr lang="ro-RO" dirty="0" err="1" smtClean="0"/>
              <a:t>a</a:t>
            </a:r>
            <a:r>
              <a:rPr lang="ro-RO" dirty="0" smtClean="0"/>
              <a:t> aici împotriva propriei dorinţe.</a:t>
            </a:r>
            <a:endParaRPr lang="ru-RU" dirty="0" smtClean="0"/>
          </a:p>
          <a:p>
            <a:pPr lvl="0"/>
            <a:r>
              <a:rPr lang="ro-RO" dirty="0" smtClean="0"/>
              <a:t>Abordarea unei probleme delicate, la discutarea căreia nu vrea să participe.</a:t>
            </a:r>
            <a:endParaRPr lang="ru-RU" dirty="0" smtClean="0"/>
          </a:p>
          <a:p>
            <a:pPr lvl="0"/>
            <a:r>
              <a:rPr lang="ro-RO" dirty="0" smtClean="0"/>
              <a:t>Timiditatea, lipsa de încredere în sine.</a:t>
            </a:r>
            <a:endParaRPr lang="ru-RU" dirty="0" smtClean="0"/>
          </a:p>
          <a:p>
            <a:pPr lvl="0"/>
            <a:r>
              <a:rPr lang="ro-RO" dirty="0" smtClean="0"/>
              <a:t>Necunoașterea temei, fapt care creează diﬁ</a:t>
            </a:r>
            <a:r>
              <a:rPr lang="ro-RO" dirty="0" err="1" smtClean="0"/>
              <a:t>cultăţi</a:t>
            </a:r>
            <a:r>
              <a:rPr lang="ro-RO" dirty="0" smtClean="0"/>
              <a:t> în discuţie. Lipsa de informaţii.</a:t>
            </a:r>
            <a:endParaRPr lang="ru-RU" dirty="0" smtClean="0"/>
          </a:p>
          <a:p>
            <a:pPr lvl="0"/>
            <a:r>
              <a:rPr lang="ro-RO" dirty="0" smtClean="0"/>
              <a:t>Antipatia generală faţă de membrii grupului.</a:t>
            </a:r>
            <a:endParaRPr lang="ru-RU" dirty="0" smtClean="0"/>
          </a:p>
          <a:p>
            <a:pPr lvl="0"/>
            <a:r>
              <a:rPr lang="ro-RO" dirty="0" smtClean="0"/>
              <a:t>Conﬂ</a:t>
            </a:r>
            <a:r>
              <a:rPr lang="ro-RO" dirty="0" err="1" smtClean="0"/>
              <a:t>ictele</a:t>
            </a:r>
            <a:r>
              <a:rPr lang="ro-RO" dirty="0" smtClean="0"/>
              <a:t> de opinii între 2-3 persoane, care îi fac pe ceilalţi membri ai grupului să asiste la duel, fără să poată lucra productiv.</a:t>
            </a:r>
            <a:endParaRPr lang="ru-RU" dirty="0" smtClean="0"/>
          </a:p>
          <a:p>
            <a:pPr lvl="0"/>
            <a:r>
              <a:rPr lang="ro-RO" dirty="0" smtClean="0"/>
              <a:t>Ineditul situaţiei pentru unii elevi.</a:t>
            </a:r>
            <a:endParaRPr lang="ru-RU" dirty="0" smtClean="0"/>
          </a:p>
          <a:p>
            <a:pPr lvl="0"/>
            <a:r>
              <a:rPr lang="ro-RO" dirty="0" smtClean="0"/>
              <a:t>Monopolizarea discuţiei de către unii elevi.</a:t>
            </a:r>
            <a:endParaRPr lang="ru-RU" dirty="0" smtClean="0"/>
          </a:p>
          <a:p>
            <a:pPr lvl="0"/>
            <a:r>
              <a:rPr lang="ro-RO" dirty="0" smtClean="0"/>
              <a:t>Prezenţa în grup a unui lider autoritar, de a cărui judecată se tem unii elevi.</a:t>
            </a:r>
            <a:endParaRPr lang="ru-RU" dirty="0" smtClean="0"/>
          </a:p>
          <a:p>
            <a:pPr lvl="0"/>
            <a:r>
              <a:rPr lang="ro-RO" dirty="0" smtClean="0"/>
              <a:t>Plasarea spaţială incomodă.</a:t>
            </a:r>
            <a:endParaRPr lang="ru-RU" dirty="0" smtClean="0"/>
          </a:p>
          <a:p>
            <a:pPr lvl="0"/>
            <a:r>
              <a:rPr lang="ro-RO" dirty="0" smtClean="0"/>
              <a:t>Un eșec anterior, care blochează elevul.</a:t>
            </a:r>
            <a:endParaRPr lang="ru-RU" dirty="0" smtClean="0"/>
          </a:p>
          <a:p>
            <a:pPr lvl="0"/>
            <a:r>
              <a:rPr lang="ro-RO" dirty="0" smtClean="0"/>
              <a:t>Numărul prea mare de elevi în grup.</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990600"/>
          </a:xfrm>
        </p:spPr>
        <p:txBody>
          <a:bodyPr>
            <a:normAutofit fontScale="90000"/>
          </a:bodyPr>
          <a:lstStyle/>
          <a:p>
            <a:pPr algn="ctr"/>
            <a:r>
              <a:rPr lang="ru-RU" dirty="0" smtClean="0"/>
              <a:t/>
            </a:r>
            <a:br>
              <a:rPr lang="ru-RU" dirty="0" smtClean="0"/>
            </a:br>
            <a:r>
              <a:rPr lang="ro-RO" dirty="0" smtClean="0"/>
              <a:t>Condiţii de eficienţă ale învăţării prin cooperare: </a:t>
            </a:r>
            <a:endParaRPr lang="ru-RU" dirty="0"/>
          </a:p>
        </p:txBody>
      </p:sp>
      <p:sp>
        <p:nvSpPr>
          <p:cNvPr id="3" name="Содержимое 2"/>
          <p:cNvSpPr>
            <a:spLocks noGrp="1"/>
          </p:cNvSpPr>
          <p:nvPr>
            <p:ph idx="1"/>
          </p:nvPr>
        </p:nvSpPr>
        <p:spPr/>
        <p:txBody>
          <a:bodyPr>
            <a:normAutofit fontScale="55000" lnSpcReduction="20000"/>
          </a:bodyPr>
          <a:lstStyle/>
          <a:p>
            <a:r>
              <a:rPr lang="ro-RO" dirty="0" smtClean="0"/>
              <a:t>- să li se explice elevilor importanţa cooperării în şcoală şi în viaţă;</a:t>
            </a:r>
            <a:endParaRPr lang="ru-RU" dirty="0" smtClean="0"/>
          </a:p>
          <a:p>
            <a:r>
              <a:rPr lang="ro-RO" dirty="0" smtClean="0"/>
              <a:t>- obiectivele trebuie să fie clar stabilite; abilităţile pe care dorim să şi le formeze elevii trebuie explicate acestora. Sarcina de lucru trebuie să fie clară şi exprimată (eventual) şi în scris. Instrucţiunile şi recomandările să fie clar precizate. Limita de timp acordată va fi menţionată de la începutul activităţii şi nu va fi foarte lungă;</a:t>
            </a:r>
            <a:endParaRPr lang="ru-RU" dirty="0" smtClean="0"/>
          </a:p>
          <a:p>
            <a:r>
              <a:rPr lang="ro-RO" dirty="0" smtClean="0"/>
              <a:t>- Sarcinile de lucru vor fi adaptate la nivelul elevilor, încercându-se pe cât posibil să existe cel puţin câteva sarcini de lucru cu grad de dificultate ridicat,</a:t>
            </a:r>
            <a:endParaRPr lang="ru-RU" dirty="0" smtClean="0"/>
          </a:p>
          <a:p>
            <a:r>
              <a:rPr lang="ro-RO" dirty="0" smtClean="0"/>
              <a:t>- elevii să fie puşi să exercite roluri, comportamente, atitudini specifice interacţiunilor sociale;</a:t>
            </a:r>
            <a:endParaRPr lang="ru-RU" dirty="0" smtClean="0"/>
          </a:p>
          <a:p>
            <a:r>
              <a:rPr lang="ro-RO" dirty="0" smtClean="0"/>
              <a:t>- elevii să fie îndemnaţi a-şi descoperi abilităţile (inteligenţele) forte, dar şi să le dezvolte pe celelalte;</a:t>
            </a:r>
            <a:endParaRPr lang="ru-RU" dirty="0" smtClean="0"/>
          </a:p>
          <a:p>
            <a:r>
              <a:rPr lang="ro-RO" dirty="0" smtClean="0"/>
              <a:t>-  profesorul trebuie să-i urmărească şi să-i asculte pe elevi când lucrează în grupuri, </a:t>
            </a:r>
            <a:endParaRPr lang="ru-RU" dirty="0" smtClean="0"/>
          </a:p>
          <a:p>
            <a:r>
              <a:rPr lang="ro-RO" dirty="0" smtClean="0"/>
              <a:t>- să se asigure că elevii au acces la informaţii şi că au posibilitatea de a le prelucra;</a:t>
            </a:r>
            <a:endParaRPr lang="ru-RU" dirty="0" smtClean="0"/>
          </a:p>
          <a:p>
            <a:r>
              <a:rPr lang="ro-RO" dirty="0" smtClean="0"/>
              <a:t>- grupul sau profesorul desemnează un scrib care notează ideile;</a:t>
            </a:r>
            <a:endParaRPr lang="ru-RU" dirty="0" smtClean="0"/>
          </a:p>
          <a:p>
            <a:r>
              <a:rPr lang="ro-RO" dirty="0" smtClean="0"/>
              <a:t>- profesorul verifică atenţia elevilor, plimbându-se printre bănci şi citind notiţele scribului;</a:t>
            </a:r>
            <a:endParaRPr lang="ru-RU" dirty="0" smtClean="0"/>
          </a:p>
          <a:p>
            <a:r>
              <a:rPr lang="ro-RO" dirty="0" smtClean="0"/>
              <a:t>-  profesorul trebuie să-şi noteze cum folosesc elevii din grup una sau alta dintre abilităţi; reuşitele grupului să fie celebrate;</a:t>
            </a:r>
            <a:endParaRPr lang="ru-RU" dirty="0" smtClean="0"/>
          </a:p>
          <a:p>
            <a:r>
              <a:rPr lang="ro-RO" dirty="0" smtClean="0"/>
              <a:t>- elevii trebuie să conştientizeze că recompensele vor reveni echipei, şi nu indivizilor;</a:t>
            </a:r>
            <a:endParaRPr lang="ru-RU" dirty="0" smtClean="0"/>
          </a:p>
          <a:p>
            <a:r>
              <a:rPr lang="ro-RO" dirty="0" smtClean="0"/>
              <a:t>- spre sfârşitul orei se vor recapitula punctele-cheie prin întrebări şi răspunsuri;</a:t>
            </a:r>
            <a:endParaRPr lang="ru-RU" dirty="0" smtClean="0"/>
          </a:p>
          <a:p>
            <a:r>
              <a:rPr lang="ro-RO" dirty="0" smtClean="0"/>
              <a:t>- profesorul îi va chestiona pe toţi membrii grupului, din toate materialele.</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b="1" dirty="0" smtClean="0"/>
              <a:t>Activitatea individuală</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marL="514350" indent="-514350">
              <a:buAutoNum type="arabicPeriod"/>
            </a:pPr>
            <a:r>
              <a:rPr lang="ro-RO" b="1" i="1" dirty="0" smtClean="0"/>
              <a:t>după gradul de intervenţie al profesorului</a:t>
            </a:r>
            <a:r>
              <a:rPr lang="ro-RO" dirty="0" smtClean="0"/>
              <a:t>:</a:t>
            </a:r>
            <a:endParaRPr lang="ru-RU" dirty="0" smtClean="0"/>
          </a:p>
          <a:p>
            <a:pPr marL="514350" indent="-514350"/>
            <a:r>
              <a:rPr lang="ro-RO" sz="1800" dirty="0" smtClean="0"/>
              <a:t>  </a:t>
            </a:r>
            <a:r>
              <a:rPr lang="ro-RO" sz="1800" u="sng" dirty="0" smtClean="0"/>
              <a:t>independentă</a:t>
            </a:r>
          </a:p>
          <a:p>
            <a:r>
              <a:rPr lang="ro-RO" sz="1800" u="sng" dirty="0" smtClean="0"/>
              <a:t>   îndrumată</a:t>
            </a:r>
            <a:r>
              <a:rPr lang="ro-RO" sz="1800" dirty="0" smtClean="0"/>
              <a:t> de către profesor.</a:t>
            </a:r>
            <a:endParaRPr lang="ru-RU" sz="1800" dirty="0" smtClean="0"/>
          </a:p>
          <a:p>
            <a:pPr>
              <a:buNone/>
            </a:pPr>
            <a:endParaRPr lang="ro-RO" dirty="0" smtClean="0"/>
          </a:p>
          <a:p>
            <a:pPr>
              <a:buNone/>
            </a:pPr>
            <a:r>
              <a:rPr lang="ro-RO" dirty="0" smtClean="0"/>
              <a:t>2. </a:t>
            </a:r>
            <a:r>
              <a:rPr lang="ro-RO" b="1" i="1" dirty="0" smtClean="0"/>
              <a:t>după tipul de sarcini primite</a:t>
            </a:r>
            <a:r>
              <a:rPr lang="ro-RO" dirty="0" smtClean="0"/>
              <a:t>:</a:t>
            </a:r>
            <a:endParaRPr lang="ru-RU" dirty="0" smtClean="0"/>
          </a:p>
          <a:p>
            <a:r>
              <a:rPr lang="ro-RO" dirty="0" smtClean="0"/>
              <a:t> </a:t>
            </a:r>
            <a:r>
              <a:rPr lang="ro-RO" sz="1800" dirty="0" smtClean="0"/>
              <a:t>activităţi cu sarcini de instruire </a:t>
            </a:r>
            <a:r>
              <a:rPr lang="ro-RO" sz="1800" u="sng" dirty="0" smtClean="0"/>
              <a:t>comune</a:t>
            </a:r>
            <a:r>
              <a:rPr lang="ro-RO" sz="1800" dirty="0" smtClean="0"/>
              <a:t> pentru toţi elevii, </a:t>
            </a:r>
          </a:p>
          <a:p>
            <a:r>
              <a:rPr lang="ro-RO" sz="1800" u="sng" dirty="0" smtClean="0"/>
              <a:t>individualizate/personalizate</a:t>
            </a:r>
            <a:r>
              <a:rPr lang="ro-RO" sz="1800" dirty="0" smtClean="0"/>
              <a:t>.</a:t>
            </a:r>
            <a:endParaRPr lang="ru-RU" sz="1800"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b="1" dirty="0" smtClean="0"/>
              <a:t>Activitatea frontală</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r>
              <a:rPr lang="ro-RO" dirty="0" smtClean="0"/>
              <a:t>- este productivă în situaţia unui învăţământ de masă, aşa cum este cel românesc;</a:t>
            </a:r>
            <a:endParaRPr lang="ru-RU" dirty="0" smtClean="0"/>
          </a:p>
          <a:p>
            <a:r>
              <a:rPr lang="ro-RO" dirty="0" smtClean="0"/>
              <a:t>-  programele şcolare încărcate nu permit diversificarea metodologiei;</a:t>
            </a:r>
            <a:endParaRPr lang="ru-RU" dirty="0" smtClean="0"/>
          </a:p>
          <a:p>
            <a:r>
              <a:rPr lang="ro-RO" dirty="0" smtClean="0"/>
              <a:t>- evaluarea externă (concursuri, teze) solicită memorarea unui volum mare de informaţii;</a:t>
            </a:r>
            <a:endParaRPr lang="ru-RU" dirty="0" smtClean="0"/>
          </a:p>
          <a:p>
            <a:r>
              <a:rPr lang="ro-RO" dirty="0" smtClean="0"/>
              <a:t>-  profesorilor nu le sunt familiare tehnicile de învăţare prin colaborare;</a:t>
            </a:r>
            <a:endParaRPr lang="ru-RU" dirty="0" smtClean="0"/>
          </a:p>
          <a:p>
            <a:r>
              <a:rPr lang="ro-RO" dirty="0" smtClean="0"/>
              <a:t>- profesorii nu au clar precizat scopul folosirii tehnicilor de învăţare prin colaborare;</a:t>
            </a:r>
            <a:endParaRPr lang="ru-RU" dirty="0" smtClean="0"/>
          </a:p>
          <a:p>
            <a:r>
              <a:rPr lang="ro-RO" dirty="0" smtClean="0"/>
              <a:t>- activitatea frontală, ca şi cea individuală, permite foarte uşor profesorului să păstreze liniştea la oră şi controlul disciplinei.</a:t>
            </a:r>
            <a:endParaRPr lang="ru-RU" dirty="0" smtClean="0"/>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92696"/>
            <a:ext cx="8229600" cy="990600"/>
          </a:xfrm>
        </p:spPr>
        <p:txBody>
          <a:bodyPr>
            <a:normAutofit fontScale="90000"/>
          </a:bodyPr>
          <a:lstStyle/>
          <a:p>
            <a:r>
              <a:rPr lang="ro-RO" dirty="0" smtClean="0"/>
              <a:t>Organizarea în binom/grup diadic a activităţii elevilor </a:t>
            </a:r>
            <a:r>
              <a:rPr lang="ru-RU" dirty="0" smtClean="0"/>
              <a:t/>
            </a:r>
            <a:br>
              <a:rPr lang="ru-RU" dirty="0" smtClean="0"/>
            </a:br>
            <a:endParaRPr lang="ru-RU" dirty="0"/>
          </a:p>
        </p:txBody>
      </p:sp>
      <p:sp>
        <p:nvSpPr>
          <p:cNvPr id="3" name="Содержимое 2"/>
          <p:cNvSpPr>
            <a:spLocks noGrp="1"/>
          </p:cNvSpPr>
          <p:nvPr>
            <p:ph idx="1"/>
          </p:nvPr>
        </p:nvSpPr>
        <p:spPr>
          <a:xfrm>
            <a:off x="323528" y="1920240"/>
            <a:ext cx="8229600" cy="4937760"/>
          </a:xfrm>
        </p:spPr>
        <p:txBody>
          <a:bodyPr/>
          <a:lstStyle/>
          <a:p>
            <a:r>
              <a:rPr lang="ro-RO" dirty="0" smtClean="0"/>
              <a:t>Organizarea în binom/grup diadic a activităţii elevilor. Această formă de organizare presupune activitatea elevilor în perechi, alcătuite fie  de către profesor, fie de către elevi, aleatoriu sau după anumite criterii. </a:t>
            </a:r>
            <a:endParaRPr lang="ro-RO" dirty="0" smtClean="0"/>
          </a:p>
          <a:p>
            <a:pPr>
              <a:buNone/>
            </a:pPr>
            <a:endParaRPr lang="ro-RO" dirty="0" smtClean="0"/>
          </a:p>
          <a:p>
            <a:r>
              <a:rPr lang="ro-RO" dirty="0" smtClean="0"/>
              <a:t>1. Ce avantaje vedeți la lucrul în pereche?</a:t>
            </a:r>
          </a:p>
          <a:p>
            <a:r>
              <a:rPr lang="ro-RO" dirty="0" smtClean="0"/>
              <a:t>2. Formulați o sarcină de lucru realizabilă în perechi.</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dirty="0" smtClean="0"/>
              <a:t>Sarcini pentru lucru în perechi:</a:t>
            </a:r>
            <a:br>
              <a:rPr lang="ro-RO" dirty="0" smtClean="0"/>
            </a:br>
            <a:endParaRPr lang="ru-RU" dirty="0"/>
          </a:p>
        </p:txBody>
      </p:sp>
      <p:sp>
        <p:nvSpPr>
          <p:cNvPr id="3" name="Содержимое 2"/>
          <p:cNvSpPr>
            <a:spLocks noGrp="1"/>
          </p:cNvSpPr>
          <p:nvPr>
            <p:ph idx="1"/>
          </p:nvPr>
        </p:nvSpPr>
        <p:spPr/>
        <p:txBody>
          <a:bodyPr/>
          <a:lstStyle/>
          <a:p>
            <a:r>
              <a:rPr lang="ro-RO" dirty="0" smtClean="0"/>
              <a:t>Discutarea unui text, imagini, întrebări adresate de cadrul didactic.</a:t>
            </a:r>
          </a:p>
          <a:p>
            <a:r>
              <a:rPr lang="ro-RO" dirty="0" smtClean="0"/>
              <a:t>Formularea unei întrebări de adresat profesorului, elevilor.</a:t>
            </a:r>
          </a:p>
          <a:p>
            <a:r>
              <a:rPr lang="ro-RO" dirty="0" smtClean="0"/>
              <a:t>Realizarea unui dialog.</a:t>
            </a:r>
          </a:p>
          <a:p>
            <a:r>
              <a:rPr lang="ro-RO" dirty="0" err="1" smtClean="0"/>
              <a:t>Interevaluarea</a:t>
            </a:r>
            <a:r>
              <a:rPr lang="ro-RO" dirty="0" smtClean="0"/>
              <a:t>.</a:t>
            </a:r>
          </a:p>
          <a:p>
            <a:r>
              <a:rPr lang="ro-RO" dirty="0" smtClean="0"/>
              <a:t>Rezumarea unei lecții la final de oră.</a:t>
            </a:r>
          </a:p>
          <a:p>
            <a:r>
              <a:rPr lang="ro-RO" dirty="0" smtClean="0"/>
              <a:t>Compararea notițelor.</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b="1" dirty="0" smtClean="0"/>
              <a:t>Activitatea de grup</a:t>
            </a:r>
            <a:r>
              <a:rPr lang="ru-RU" dirty="0" smtClean="0"/>
              <a:t/>
            </a:r>
            <a:br>
              <a:rPr lang="ru-RU" dirty="0" smtClean="0"/>
            </a:br>
            <a:endParaRPr lang="ru-RU" dirty="0"/>
          </a:p>
        </p:txBody>
      </p:sp>
      <p:sp>
        <p:nvSpPr>
          <p:cNvPr id="3" name="Содержимое 2"/>
          <p:cNvSpPr>
            <a:spLocks noGrp="1"/>
          </p:cNvSpPr>
          <p:nvPr>
            <p:ph idx="1"/>
          </p:nvPr>
        </p:nvSpPr>
        <p:spPr/>
        <p:txBody>
          <a:bodyPr/>
          <a:lstStyle/>
          <a:p>
            <a:r>
              <a:rPr lang="ro-RO" dirty="0" smtClean="0"/>
              <a:t>Organizarea în grupuri a activităţii elevilor se caracterizează prin faptul că profesorul îndrumă şi conduce activitatea unor subdiviziuni/</a:t>
            </a:r>
            <a:r>
              <a:rPr lang="ro-RO" dirty="0" err="1" smtClean="0"/>
              <a:t>microcolectivităţi</a:t>
            </a:r>
            <a:r>
              <a:rPr lang="ro-RO" dirty="0" smtClean="0"/>
              <a:t> (grupuri) alcătuite din elevii unei clase care urmăresc anumite obiective educaţionale, identice sau diferite de la un grup la altul.</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srcRect/>
          <a:stretch>
            <a:fillRect/>
          </a:stretch>
        </p:blipFill>
        <p:spPr bwMode="auto">
          <a:xfrm>
            <a:off x="323528" y="548680"/>
            <a:ext cx="8486277" cy="5391621"/>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vi-VN" dirty="0" smtClean="0"/>
              <a:t>1. Comparați figurile 1-6, 4-5, 2-3. Care credecți că sunt factorii care duc la diferențe</a:t>
            </a:r>
            <a:r>
              <a:rPr lang="vi-VN" dirty="0" smtClean="0"/>
              <a:t>?</a:t>
            </a:r>
            <a:endParaRPr lang="ro-RO" dirty="0" smtClean="0"/>
          </a:p>
          <a:p>
            <a:r>
              <a:rPr lang="ro-RO" dirty="0" smtClean="0"/>
              <a:t>2</a:t>
            </a:r>
            <a:r>
              <a:rPr lang="vi-VN" dirty="0" smtClean="0"/>
              <a:t>. </a:t>
            </a:r>
            <a:r>
              <a:rPr lang="vi-VN" dirty="0" smtClean="0"/>
              <a:t>Proiectați sarcini de lucru (curriculumul 2019 și manualul de clasa IX) în care să grupați elevii și mobilierul.</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dirty="0" smtClean="0"/>
              <a:t/>
            </a:r>
            <a:br>
              <a:rPr lang="ro-RO" dirty="0" smtClean="0"/>
            </a:br>
            <a:r>
              <a:rPr lang="ro-RO" dirty="0" smtClean="0"/>
              <a:t/>
            </a:r>
            <a:br>
              <a:rPr lang="ro-RO" dirty="0" smtClean="0"/>
            </a:br>
            <a:r>
              <a:rPr lang="ro-RO" dirty="0" smtClean="0"/>
              <a:t> </a:t>
            </a:r>
            <a:br>
              <a:rPr lang="ro-RO" dirty="0" smtClean="0"/>
            </a:br>
            <a:r>
              <a:rPr lang="ro-RO" dirty="0" smtClean="0"/>
              <a:t/>
            </a:r>
            <a:br>
              <a:rPr lang="ro-RO" dirty="0" smtClean="0"/>
            </a:br>
            <a:r>
              <a:rPr lang="ro-RO" dirty="0" smtClean="0"/>
              <a:t/>
            </a:r>
            <a:br>
              <a:rPr lang="ro-RO" dirty="0" smtClean="0"/>
            </a:br>
            <a:r>
              <a:rPr lang="ro-RO" dirty="0" smtClean="0"/>
              <a:t/>
            </a:r>
            <a:br>
              <a:rPr lang="ro-RO" dirty="0" smtClean="0"/>
            </a:br>
            <a:endParaRPr lang="ru-RU" dirty="0"/>
          </a:p>
        </p:txBody>
      </p:sp>
      <p:sp>
        <p:nvSpPr>
          <p:cNvPr id="3" name="Содержимое 2"/>
          <p:cNvSpPr>
            <a:spLocks noGrp="1"/>
          </p:cNvSpPr>
          <p:nvPr>
            <p:ph idx="1"/>
          </p:nvPr>
        </p:nvSpPr>
        <p:spPr/>
        <p:txBody>
          <a:bodyPr/>
          <a:lstStyle/>
          <a:p>
            <a:r>
              <a:rPr lang="ro-RO" dirty="0" smtClean="0"/>
              <a:t>3. Ce </a:t>
            </a:r>
            <a:r>
              <a:rPr lang="ro-RO" dirty="0" smtClean="0"/>
              <a:t>modalități de împărțire în grupuri cunoașteți</a:t>
            </a:r>
            <a:r>
              <a:rPr lang="ro-RO" dirty="0" smtClean="0"/>
              <a:t>?</a:t>
            </a:r>
          </a:p>
          <a:p>
            <a:r>
              <a:rPr lang="ro-RO" dirty="0" smtClean="0"/>
              <a:t>4. Cum ați realiza împărțirea pe grupuri folosind următoarele modalități: cărți de joc, cartonașe cu numere/simboluri, puzzle, serii specifice (personaje, obiecte…), fișe de diferite culori etc.?</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144</TotalTime>
  <Words>1068</Words>
  <Application>Microsoft Office PowerPoint</Application>
  <PresentationFormat>Экран (4:3)</PresentationFormat>
  <Paragraphs>83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Городская</vt:lpstr>
      <vt:lpstr>FORMELE DE ORGANIZARE A LECȚIEI  </vt:lpstr>
      <vt:lpstr>Activitatea individuală </vt:lpstr>
      <vt:lpstr>Activitatea frontală </vt:lpstr>
      <vt:lpstr>Organizarea în binom/grup diadic a activităţii elevilor  </vt:lpstr>
      <vt:lpstr>Sarcini pentru lucru în perechi: </vt:lpstr>
      <vt:lpstr>Activitatea de grup </vt:lpstr>
      <vt:lpstr>Слайд 7</vt:lpstr>
      <vt:lpstr>Слайд 8</vt:lpstr>
      <vt:lpstr>       </vt:lpstr>
      <vt:lpstr>Algoritmii împărţirii elevilor pe grupuri sau echipe pot fi:   </vt:lpstr>
      <vt:lpstr>CAUZELE REFUZULUI DE A LUCRA ÎN GRUP</vt:lpstr>
      <vt:lpstr> Condiţii de eficienţă ale învăţării prin cooperare: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FORMELE DE ORGANIZARE A LECȚIEI </dc:title>
  <dc:creator>User</dc:creator>
  <cp:lastModifiedBy>User</cp:lastModifiedBy>
  <cp:revision>22</cp:revision>
  <dcterms:created xsi:type="dcterms:W3CDTF">2020-12-08T22:09:08Z</dcterms:created>
  <dcterms:modified xsi:type="dcterms:W3CDTF">2021-03-09T17:01:32Z</dcterms:modified>
</cp:coreProperties>
</file>