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00"/>
    <a:srgbClr val="EFFFEF"/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2" autoAdjust="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8AB7E-465C-4461-BCA2-19478215046F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334DB-98EA-4B69-81F9-F1BFC1AEA8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44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BF4D-2A6B-4740-B28E-A8A4518833F1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93BE-9BB6-4B3B-B31F-1DB67FA9CD0D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9C11-1726-4DFE-9B56-BC45DF9778B1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F29E7-56CD-4264-98A2-DA4A5103ECCA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327E-3612-4635-91DE-D4A590437115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3110-FF4C-43D4-AA98-3B17B0B17DE7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A862-1353-4829-B06D-DFEECFA1C099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E623-C1FB-4897-943C-34587D90D527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B9CE-4B27-4008-9F8E-8AAC4D0C910C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E5BAB-7BA7-4F31-B1A2-FAEEC752A5CF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71FC-2B3C-46F2-86BC-2A462A3B948F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618AD-65B2-4059-BC31-9C362660AA95}" type="datetime1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3"/>
            <a:ext cx="9144000" cy="864095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</a:rPr>
              <a:t>Tema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>
                <a:solidFill>
                  <a:srgbClr val="C00000"/>
                </a:solidFill>
              </a:rPr>
              <a:t>nr. </a:t>
            </a:r>
            <a:r>
              <a:rPr lang="ro-MO" sz="3600" b="1" smtClean="0">
                <a:solidFill>
                  <a:srgbClr val="C00000"/>
                </a:solidFill>
              </a:rPr>
              <a:t>4</a:t>
            </a:r>
            <a:r>
              <a:rPr lang="en-US" sz="3600" b="1" smtClean="0">
                <a:solidFill>
                  <a:srgbClr val="C00000"/>
                </a:solidFill>
              </a:rPr>
              <a:t>. </a:t>
            </a:r>
            <a:r>
              <a:rPr lang="ro-MO" sz="3600" b="1" dirty="0">
                <a:solidFill>
                  <a:srgbClr val="C00000"/>
                </a:solidFill>
              </a:rPr>
              <a:t>Asigurarea calității medicamentelor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784976" cy="6120680"/>
          </a:xfrm>
        </p:spPr>
        <p:txBody>
          <a:bodyPr>
            <a:normAutofit/>
          </a:bodyPr>
          <a:lstStyle/>
          <a:p>
            <a:endParaRPr lang="ro-MO" b="1" dirty="0" smtClean="0">
              <a:solidFill>
                <a:srgbClr val="002060"/>
              </a:solidFill>
            </a:endParaRPr>
          </a:p>
          <a:p>
            <a:endParaRPr lang="ro-MO" b="1" dirty="0">
              <a:solidFill>
                <a:srgbClr val="002060"/>
              </a:solidFill>
            </a:endParaRPr>
          </a:p>
          <a:p>
            <a:r>
              <a:rPr lang="ro-MO" b="1" dirty="0" smtClean="0">
                <a:solidFill>
                  <a:srgbClr val="002060"/>
                </a:solidFill>
              </a:rPr>
              <a:t>Plan</a:t>
            </a:r>
            <a:endParaRPr lang="ru-RU" dirty="0">
              <a:solidFill>
                <a:srgbClr val="002060"/>
              </a:solidFill>
            </a:endParaRPr>
          </a:p>
          <a:p>
            <a:pPr lvl="0" algn="just"/>
            <a:r>
              <a:rPr lang="ru-RU" b="1" i="1" dirty="0" smtClean="0">
                <a:solidFill>
                  <a:srgbClr val="002060"/>
                </a:solidFill>
              </a:rPr>
              <a:t>1</a:t>
            </a:r>
            <a:r>
              <a:rPr lang="ro-MO" b="1" i="1" dirty="0" smtClean="0">
                <a:solidFill>
                  <a:srgbClr val="002060"/>
                </a:solidFill>
              </a:rPr>
              <a:t>. </a:t>
            </a:r>
            <a:r>
              <a:rPr lang="ro-MO" b="1" dirty="0">
                <a:solidFill>
                  <a:srgbClr val="002060"/>
                </a:solidFill>
              </a:rPr>
              <a:t>Definiții și generalități</a:t>
            </a:r>
            <a:endParaRPr lang="ru-RU" b="1" dirty="0">
              <a:solidFill>
                <a:srgbClr val="002060"/>
              </a:solidFill>
            </a:endParaRPr>
          </a:p>
          <a:p>
            <a:pPr lvl="0" algn="just"/>
            <a:r>
              <a:rPr lang="ro-MO" b="1" dirty="0" smtClean="0">
                <a:solidFill>
                  <a:srgbClr val="002060"/>
                </a:solidFill>
              </a:rPr>
              <a:t>2. Asigurarea </a:t>
            </a:r>
            <a:r>
              <a:rPr lang="ro-MO" b="1" dirty="0">
                <a:solidFill>
                  <a:srgbClr val="002060"/>
                </a:solidFill>
              </a:rPr>
              <a:t>calității medicamentelor fabricate în industrie. Recomandări de bună practică de fabricație (BPF)</a:t>
            </a:r>
            <a:endParaRPr lang="ru-RU" b="1" dirty="0">
              <a:solidFill>
                <a:srgbClr val="002060"/>
              </a:solidFill>
            </a:endParaRPr>
          </a:p>
          <a:p>
            <a:pPr lvl="0"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4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Initial,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fabricarea</a:t>
            </a:r>
            <a:r>
              <a:rPr lang="en-US" dirty="0"/>
              <a:t> </a:t>
            </a:r>
            <a:r>
              <a:rPr lang="en-US" dirty="0" err="1"/>
              <a:t>industrială</a:t>
            </a:r>
            <a:r>
              <a:rPr lang="en-US" dirty="0"/>
              <a:t> a </a:t>
            </a:r>
            <a:r>
              <a:rPr lang="en-US" dirty="0" err="1"/>
              <a:t>medicamentelor</a:t>
            </a:r>
            <a:r>
              <a:rPr lang="en-US" dirty="0"/>
              <a:t> s-a </a:t>
            </a:r>
            <a:r>
              <a:rPr lang="en-US" dirty="0" err="1"/>
              <a:t>acordat</a:t>
            </a:r>
            <a:r>
              <a:rPr lang="en-US" dirty="0"/>
              <a:t> o </a:t>
            </a:r>
            <a:r>
              <a:rPr lang="en-US" dirty="0" err="1"/>
              <a:t>importanță</a:t>
            </a:r>
            <a:r>
              <a:rPr lang="en-US" dirty="0"/>
              <a:t> </a:t>
            </a:r>
            <a:r>
              <a:rPr lang="en-US" dirty="0" err="1"/>
              <a:t>exagerată</a:t>
            </a:r>
            <a:r>
              <a:rPr lang="en-US" dirty="0"/>
              <a:t> </a:t>
            </a:r>
            <a:r>
              <a:rPr lang="en-US" dirty="0" err="1"/>
              <a:t>controlului</a:t>
            </a:r>
            <a:r>
              <a:rPr lang="en-US" dirty="0"/>
              <a:t> </a:t>
            </a:r>
            <a:r>
              <a:rPr lang="en-US" dirty="0" err="1"/>
              <a:t>produsului</a:t>
            </a:r>
            <a:r>
              <a:rPr lang="en-US" dirty="0"/>
              <a:t> </a:t>
            </a:r>
            <a:r>
              <a:rPr lang="en-US" dirty="0" err="1"/>
              <a:t>finit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Ulterior</a:t>
            </a:r>
            <a:r>
              <a:rPr lang="en-US" dirty="0"/>
              <a:t>, s-a </a:t>
            </a:r>
            <a:r>
              <a:rPr lang="en-US" dirty="0" err="1"/>
              <a:t>apelat</a:t>
            </a:r>
            <a:r>
              <a:rPr lang="en-US" dirty="0"/>
              <a:t> la </a:t>
            </a:r>
            <a:r>
              <a:rPr lang="en-US" dirty="0" err="1"/>
              <a:t>controlul</a:t>
            </a:r>
            <a:r>
              <a:rPr lang="en-US" dirty="0"/>
              <a:t> </a:t>
            </a:r>
            <a:r>
              <a:rPr lang="en-US" dirty="0" err="1"/>
              <a:t>calității</a:t>
            </a:r>
            <a:r>
              <a:rPr lang="en-US" dirty="0"/>
              <a:t> la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etapele</a:t>
            </a:r>
            <a:r>
              <a:rPr lang="en-US" dirty="0"/>
              <a:t> de </a:t>
            </a:r>
            <a:r>
              <a:rPr lang="en-US" dirty="0" err="1"/>
              <a:t>producere</a:t>
            </a:r>
            <a:r>
              <a:rPr lang="en-US" dirty="0"/>
              <a:t>, </a:t>
            </a:r>
            <a:r>
              <a:rPr lang="en-US" dirty="0" err="1"/>
              <a:t>începând</a:t>
            </a:r>
            <a:r>
              <a:rPr lang="en-US" dirty="0"/>
              <a:t> cu </a:t>
            </a:r>
            <a:r>
              <a:rPr lang="en-US" dirty="0" err="1" smtClean="0"/>
              <a:t>materi</a:t>
            </a:r>
            <a:r>
              <a:rPr lang="ro-MO" dirty="0" smtClean="0"/>
              <a:t>il</a:t>
            </a:r>
            <a:r>
              <a:rPr lang="en-US" dirty="0" smtClean="0"/>
              <a:t>e prim</a:t>
            </a:r>
            <a:r>
              <a:rPr lang="ro-MO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continuând</a:t>
            </a:r>
            <a:r>
              <a:rPr lang="en-US" dirty="0"/>
              <a:t> cu </a:t>
            </a:r>
            <a:r>
              <a:rPr lang="en-US" dirty="0" err="1"/>
              <a:t>fazele</a:t>
            </a:r>
            <a:r>
              <a:rPr lang="en-US" dirty="0"/>
              <a:t> de </a:t>
            </a:r>
            <a:r>
              <a:rPr lang="en-US" dirty="0" err="1"/>
              <a:t>fabricare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condiționare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controla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obține</a:t>
            </a:r>
            <a:r>
              <a:rPr lang="en-US" dirty="0"/>
              <a:t> </a:t>
            </a:r>
            <a:r>
              <a:rPr lang="en-US" dirty="0" err="1"/>
              <a:t>calitatea</a:t>
            </a:r>
            <a:r>
              <a:rPr lang="en-US" dirty="0"/>
              <a:t> </a:t>
            </a:r>
            <a:r>
              <a:rPr lang="en-US" dirty="0" err="1"/>
              <a:t>cerută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medicament, care se </a:t>
            </a:r>
            <a:r>
              <a:rPr lang="en-US" dirty="0" err="1"/>
              <a:t>stabilește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i="1" dirty="0" err="1"/>
              <a:t>Normele</a:t>
            </a:r>
            <a:r>
              <a:rPr lang="en-US" i="1" dirty="0"/>
              <a:t> de </a:t>
            </a:r>
            <a:r>
              <a:rPr lang="en-US" i="1" dirty="0" err="1"/>
              <a:t>calitate</a:t>
            </a:r>
            <a:r>
              <a:rPr lang="en-US" i="1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i="1" dirty="0" err="1"/>
              <a:t>Normele</a:t>
            </a:r>
            <a:r>
              <a:rPr lang="en-US" i="1" dirty="0"/>
              <a:t> interne, </a:t>
            </a:r>
            <a:r>
              <a:rPr lang="en-US" dirty="0"/>
              <a:t>elaborate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producător</a:t>
            </a:r>
            <a:r>
              <a:rPr lang="en-US" dirty="0"/>
              <a:t>, </a:t>
            </a:r>
            <a:r>
              <a:rPr lang="en-US" dirty="0" err="1"/>
              <a:t>întreprinderea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conceapă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pună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aplicare</a:t>
            </a:r>
            <a:r>
              <a:rPr lang="en-US" dirty="0"/>
              <a:t> un </a:t>
            </a:r>
            <a:r>
              <a:rPr lang="en-US" dirty="0" err="1"/>
              <a:t>sistem</a:t>
            </a:r>
            <a:r>
              <a:rPr lang="en-US" dirty="0"/>
              <a:t> de </a:t>
            </a:r>
            <a:r>
              <a:rPr lang="en-US" dirty="0" err="1"/>
              <a:t>asigurare</a:t>
            </a:r>
            <a:r>
              <a:rPr lang="en-US" dirty="0"/>
              <a:t> a </a:t>
            </a:r>
            <a:r>
              <a:rPr lang="en-US" dirty="0" err="1"/>
              <a:t>calității</a:t>
            </a:r>
            <a:r>
              <a:rPr lang="en-US" dirty="0"/>
              <a:t> la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nivelurile</a:t>
            </a:r>
            <a:r>
              <a:rPr lang="en-US" dirty="0"/>
              <a:t>.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52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/>
              <a:t>Partea</a:t>
            </a:r>
            <a:r>
              <a:rPr lang="en-US" dirty="0"/>
              <a:t> din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care </a:t>
            </a:r>
            <a:r>
              <a:rPr lang="en-US" dirty="0" err="1"/>
              <a:t>privește</a:t>
            </a:r>
            <a:r>
              <a:rPr lang="en-US" dirty="0"/>
              <a:t> </a:t>
            </a:r>
            <a:r>
              <a:rPr lang="en-US" dirty="0" err="1"/>
              <a:t>producția</a:t>
            </a:r>
            <a:r>
              <a:rPr lang="en-US" dirty="0"/>
              <a:t> de </a:t>
            </a:r>
            <a:r>
              <a:rPr lang="en-US" dirty="0" err="1"/>
              <a:t>medicamente</a:t>
            </a:r>
            <a:r>
              <a:rPr lang="en-US" dirty="0"/>
              <a:t> </a:t>
            </a:r>
            <a:r>
              <a:rPr lang="en-US" dirty="0" err="1"/>
              <a:t>constituie</a:t>
            </a:r>
            <a:r>
              <a:rPr lang="en-US" dirty="0"/>
              <a:t> ”</a:t>
            </a:r>
            <a:r>
              <a:rPr lang="en-US" dirty="0" err="1"/>
              <a:t>Bună</a:t>
            </a:r>
            <a:r>
              <a:rPr lang="en-US" dirty="0"/>
              <a:t> </a:t>
            </a:r>
            <a:r>
              <a:rPr lang="en-US" dirty="0" err="1"/>
              <a:t>practica</a:t>
            </a:r>
            <a:r>
              <a:rPr lang="en-US" dirty="0"/>
              <a:t> de </a:t>
            </a:r>
            <a:r>
              <a:rPr lang="en-US" dirty="0" err="1"/>
              <a:t>fabricație</a:t>
            </a:r>
            <a:r>
              <a:rPr lang="en-US" dirty="0"/>
              <a:t>”. </a:t>
            </a:r>
            <a:r>
              <a:rPr lang="en-US" dirty="0" err="1"/>
              <a:t>Întreprinderile</a:t>
            </a:r>
            <a:r>
              <a:rPr lang="en-US" dirty="0"/>
              <a:t> </a:t>
            </a:r>
            <a:r>
              <a:rPr lang="en-US" dirty="0" err="1"/>
              <a:t>farmaceutice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pună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aplicare</a:t>
            </a:r>
            <a:r>
              <a:rPr lang="en-US" dirty="0"/>
              <a:t> </a:t>
            </a:r>
            <a:r>
              <a:rPr lang="en-US" dirty="0" err="1"/>
              <a:t>recomandările</a:t>
            </a:r>
            <a:r>
              <a:rPr lang="en-US" dirty="0"/>
              <a:t> </a:t>
            </a:r>
            <a:r>
              <a:rPr lang="en-US" dirty="0" err="1"/>
              <a:t>prevăzute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ghidurile</a:t>
            </a:r>
            <a:r>
              <a:rPr lang="en-US" dirty="0"/>
              <a:t> </a:t>
            </a:r>
            <a:r>
              <a:rPr lang="en-US" dirty="0" err="1"/>
              <a:t>oficiale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 err="1"/>
              <a:t>Regulile</a:t>
            </a:r>
            <a:r>
              <a:rPr lang="en-US" dirty="0"/>
              <a:t> de </a:t>
            </a:r>
            <a:r>
              <a:rPr lang="en-US" dirty="0" err="1"/>
              <a:t>bună</a:t>
            </a:r>
            <a:r>
              <a:rPr lang="en-US" dirty="0"/>
              <a:t> </a:t>
            </a:r>
            <a:r>
              <a:rPr lang="en-US" dirty="0" err="1"/>
              <a:t>practică</a:t>
            </a:r>
            <a:r>
              <a:rPr lang="en-US" dirty="0"/>
              <a:t> de </a:t>
            </a:r>
            <a:r>
              <a:rPr lang="en-US" dirty="0" err="1"/>
              <a:t>fabricaţie</a:t>
            </a:r>
            <a:r>
              <a:rPr lang="en-US" dirty="0"/>
              <a:t> a </a:t>
            </a:r>
            <a:r>
              <a:rPr lang="en-US" dirty="0" err="1"/>
              <a:t>medicamentelor</a:t>
            </a:r>
            <a:r>
              <a:rPr lang="en-US" dirty="0"/>
              <a:t> (GMP) de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uman</a:t>
            </a:r>
            <a:r>
              <a:rPr lang="en-US" dirty="0"/>
              <a:t> au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aprobate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ORDIN Nr. 309 din  26.03.2013 cu </a:t>
            </a:r>
            <a:r>
              <a:rPr lang="en-US" dirty="0" err="1"/>
              <a:t>privire</a:t>
            </a:r>
            <a:r>
              <a:rPr lang="en-US" dirty="0"/>
              <a:t> la </a:t>
            </a:r>
            <a:r>
              <a:rPr lang="en-US" dirty="0" err="1"/>
              <a:t>aprobarea</a:t>
            </a:r>
            <a:r>
              <a:rPr lang="en-US" dirty="0"/>
              <a:t> </a:t>
            </a:r>
            <a:r>
              <a:rPr lang="en-US" dirty="0" err="1"/>
              <a:t>Regulilor</a:t>
            </a:r>
            <a:r>
              <a:rPr lang="en-US" dirty="0"/>
              <a:t> de </a:t>
            </a:r>
            <a:r>
              <a:rPr lang="en-US" dirty="0" err="1"/>
              <a:t>bună</a:t>
            </a:r>
            <a:r>
              <a:rPr lang="en-US" dirty="0"/>
              <a:t> </a:t>
            </a:r>
            <a:r>
              <a:rPr lang="en-US" dirty="0" err="1"/>
              <a:t>practică</a:t>
            </a:r>
            <a:r>
              <a:rPr lang="en-US" dirty="0"/>
              <a:t> de </a:t>
            </a:r>
            <a:r>
              <a:rPr lang="en-US" dirty="0" err="1"/>
              <a:t>fabricaţie</a:t>
            </a:r>
            <a:r>
              <a:rPr lang="en-US" dirty="0"/>
              <a:t> a </a:t>
            </a:r>
            <a:r>
              <a:rPr lang="en-US" dirty="0" err="1"/>
              <a:t>medicamentelor</a:t>
            </a:r>
            <a:r>
              <a:rPr lang="en-US" dirty="0"/>
              <a:t> (GMP) de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uman</a:t>
            </a:r>
            <a:r>
              <a:rPr lang="en-US" dirty="0"/>
              <a:t>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Ministerul</a:t>
            </a:r>
            <a:r>
              <a:rPr lang="en-US" dirty="0"/>
              <a:t> </a:t>
            </a:r>
            <a:r>
              <a:rPr lang="en-US" dirty="0" err="1"/>
              <a:t>Sănătății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Regulile</a:t>
            </a:r>
            <a:r>
              <a:rPr lang="en-US" dirty="0"/>
              <a:t> de </a:t>
            </a:r>
            <a:r>
              <a:rPr lang="en-US" dirty="0" err="1"/>
              <a:t>bună</a:t>
            </a:r>
            <a:r>
              <a:rPr lang="en-US" dirty="0"/>
              <a:t> </a:t>
            </a:r>
            <a:r>
              <a:rPr lang="en-US" dirty="0" err="1"/>
              <a:t>practică</a:t>
            </a:r>
            <a:r>
              <a:rPr lang="en-US" dirty="0"/>
              <a:t> de </a:t>
            </a:r>
            <a:r>
              <a:rPr lang="en-US" dirty="0" err="1"/>
              <a:t>fabricaţie</a:t>
            </a:r>
            <a:r>
              <a:rPr lang="en-US" dirty="0"/>
              <a:t> a </a:t>
            </a:r>
            <a:r>
              <a:rPr lang="en-US" dirty="0" err="1"/>
              <a:t>medicamentelor</a:t>
            </a:r>
            <a:r>
              <a:rPr lang="en-US" dirty="0"/>
              <a:t> (GMP) de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uman</a:t>
            </a:r>
            <a:r>
              <a:rPr lang="en-US" dirty="0"/>
              <a:t> </a:t>
            </a:r>
            <a:r>
              <a:rPr lang="en-US" dirty="0" err="1"/>
              <a:t>stabilesc</a:t>
            </a:r>
            <a:r>
              <a:rPr lang="en-US" dirty="0"/>
              <a:t> </a:t>
            </a:r>
            <a:r>
              <a:rPr lang="en-US" dirty="0" err="1"/>
              <a:t>cerinţele</a:t>
            </a:r>
            <a:r>
              <a:rPr lang="en-US" dirty="0"/>
              <a:t>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fabricarea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controlul</a:t>
            </a:r>
            <a:r>
              <a:rPr lang="en-US" dirty="0"/>
              <a:t> </a:t>
            </a:r>
            <a:r>
              <a:rPr lang="en-US" dirty="0" err="1"/>
              <a:t>calităţii</a:t>
            </a:r>
            <a:r>
              <a:rPr lang="en-US" dirty="0"/>
              <a:t> </a:t>
            </a:r>
            <a:r>
              <a:rPr lang="en-US" dirty="0" err="1"/>
              <a:t>produselor</a:t>
            </a:r>
            <a:r>
              <a:rPr lang="en-US" dirty="0"/>
              <a:t> </a:t>
            </a:r>
            <a:r>
              <a:rPr lang="en-US" dirty="0" err="1"/>
              <a:t>medicamentoase</a:t>
            </a:r>
            <a:r>
              <a:rPr lang="en-US" dirty="0"/>
              <a:t> de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uman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produselor</a:t>
            </a:r>
            <a:r>
              <a:rPr lang="en-US" dirty="0"/>
              <a:t> </a:t>
            </a:r>
            <a:r>
              <a:rPr lang="en-US" dirty="0" err="1"/>
              <a:t>medicamentoase</a:t>
            </a:r>
            <a:r>
              <a:rPr lang="en-US" dirty="0"/>
              <a:t> </a:t>
            </a:r>
            <a:r>
              <a:rPr lang="en-US" dirty="0" err="1"/>
              <a:t>experimentale</a:t>
            </a:r>
            <a:r>
              <a:rPr lang="en-US" dirty="0"/>
              <a:t> de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uman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09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Autofit/>
          </a:bodyPr>
          <a:lstStyle/>
          <a:p>
            <a:r>
              <a:rPr lang="en-US" sz="3000" b="1" dirty="0" err="1">
                <a:solidFill>
                  <a:srgbClr val="C00000"/>
                </a:solidFill>
              </a:rPr>
              <a:t>Regulile</a:t>
            </a:r>
            <a:r>
              <a:rPr lang="en-US" sz="3000" b="1" dirty="0">
                <a:solidFill>
                  <a:srgbClr val="C00000"/>
                </a:solidFill>
              </a:rPr>
              <a:t> de </a:t>
            </a:r>
            <a:r>
              <a:rPr lang="en-US" sz="3000" b="1" dirty="0" err="1">
                <a:solidFill>
                  <a:srgbClr val="C00000"/>
                </a:solidFill>
              </a:rPr>
              <a:t>bună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dirty="0" err="1">
                <a:solidFill>
                  <a:srgbClr val="C00000"/>
                </a:solidFill>
              </a:rPr>
              <a:t>practică</a:t>
            </a:r>
            <a:r>
              <a:rPr lang="en-US" sz="3000" b="1" dirty="0">
                <a:solidFill>
                  <a:srgbClr val="C00000"/>
                </a:solidFill>
              </a:rPr>
              <a:t> de </a:t>
            </a:r>
            <a:r>
              <a:rPr lang="en-US" sz="3000" b="1" dirty="0" err="1">
                <a:solidFill>
                  <a:srgbClr val="C00000"/>
                </a:solidFill>
              </a:rPr>
              <a:t>fabricație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dirty="0" err="1">
                <a:solidFill>
                  <a:srgbClr val="C00000"/>
                </a:solidFill>
              </a:rPr>
              <a:t>presupun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dirty="0" err="1">
                <a:solidFill>
                  <a:srgbClr val="C00000"/>
                </a:solidFill>
              </a:rPr>
              <a:t>următoarele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dirty="0" err="1">
                <a:solidFill>
                  <a:srgbClr val="C00000"/>
                </a:solidFill>
              </a:rPr>
              <a:t>noțiuni</a:t>
            </a:r>
            <a:r>
              <a:rPr lang="en-US" sz="3000" b="1" dirty="0">
                <a:solidFill>
                  <a:srgbClr val="C00000"/>
                </a:solidFill>
              </a:rPr>
              <a:t> de </a:t>
            </a:r>
            <a:r>
              <a:rPr lang="en-US" sz="3000" b="1" dirty="0" err="1">
                <a:solidFill>
                  <a:srgbClr val="C00000"/>
                </a:solidFill>
              </a:rPr>
              <a:t>bază</a:t>
            </a:r>
            <a:r>
              <a:rPr lang="en-US" sz="3000" b="1" dirty="0">
                <a:solidFill>
                  <a:srgbClr val="C00000"/>
                </a:solidFill>
              </a:rPr>
              <a:t>:</a:t>
            </a:r>
            <a:r>
              <a:rPr lang="ru-RU" sz="3000" b="1" dirty="0">
                <a:solidFill>
                  <a:srgbClr val="C00000"/>
                </a:solidFill>
              </a:rPr>
              <a:t/>
            </a:r>
            <a:br>
              <a:rPr lang="ru-RU" sz="3000" b="1" dirty="0">
                <a:solidFill>
                  <a:srgbClr val="C00000"/>
                </a:solidFill>
              </a:rPr>
            </a:b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 err="1">
                <a:solidFill>
                  <a:srgbClr val="0033CC"/>
                </a:solidFill>
              </a:rPr>
              <a:t>Asigurarea</a:t>
            </a:r>
            <a:r>
              <a:rPr lang="en-US" b="1" i="1" dirty="0">
                <a:solidFill>
                  <a:srgbClr val="0033CC"/>
                </a:solidFill>
              </a:rPr>
              <a:t> </a:t>
            </a:r>
            <a:r>
              <a:rPr lang="en-US" b="1" i="1" dirty="0" err="1">
                <a:solidFill>
                  <a:srgbClr val="0033CC"/>
                </a:solidFill>
              </a:rPr>
              <a:t>calităţii</a:t>
            </a:r>
            <a:r>
              <a:rPr lang="en-US" b="1" i="1" dirty="0">
                <a:solidFill>
                  <a:srgbClr val="0033CC"/>
                </a:solidFill>
              </a:rPr>
              <a:t> </a:t>
            </a:r>
            <a:r>
              <a:rPr lang="en-US" b="1" i="1" dirty="0" err="1">
                <a:solidFill>
                  <a:srgbClr val="0033CC"/>
                </a:solidFill>
              </a:rPr>
              <a:t>farmaceutice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dirty="0"/>
              <a:t>– </a:t>
            </a:r>
            <a:r>
              <a:rPr lang="en-US" dirty="0" err="1"/>
              <a:t>totalitatea</a:t>
            </a:r>
            <a:r>
              <a:rPr lang="en-US" dirty="0"/>
              <a:t> </a:t>
            </a:r>
            <a:r>
              <a:rPr lang="en-US" dirty="0" err="1"/>
              <a:t>măsurilor</a:t>
            </a:r>
            <a:r>
              <a:rPr lang="en-US" dirty="0"/>
              <a:t> </a:t>
            </a:r>
            <a:r>
              <a:rPr lang="en-US" dirty="0" err="1"/>
              <a:t>organizatorice</a:t>
            </a:r>
            <a:r>
              <a:rPr lang="en-US" dirty="0"/>
              <a:t> </a:t>
            </a:r>
            <a:r>
              <a:rPr lang="en-US" dirty="0" err="1"/>
              <a:t>aplicate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asigura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err="1"/>
              <a:t>produsele</a:t>
            </a:r>
            <a:r>
              <a:rPr lang="en-US" dirty="0"/>
              <a:t> </a:t>
            </a:r>
            <a:r>
              <a:rPr lang="en-US" dirty="0" err="1"/>
              <a:t>medicamentoase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medicamentele</a:t>
            </a:r>
            <a:r>
              <a:rPr lang="en-US" dirty="0"/>
              <a:t> </a:t>
            </a:r>
            <a:r>
              <a:rPr lang="en-US" dirty="0" err="1"/>
              <a:t>experimentale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aibă</a:t>
            </a:r>
            <a:r>
              <a:rPr lang="en-US" dirty="0"/>
              <a:t> </a:t>
            </a:r>
            <a:r>
              <a:rPr lang="en-US" dirty="0" err="1"/>
              <a:t>calitatea</a:t>
            </a:r>
            <a:r>
              <a:rPr lang="en-US" dirty="0"/>
              <a:t> </a:t>
            </a:r>
            <a:r>
              <a:rPr lang="en-US" dirty="0" err="1"/>
              <a:t>corespunzătoare</a:t>
            </a:r>
            <a:r>
              <a:rPr lang="en-US" dirty="0"/>
              <a:t> </a:t>
            </a:r>
            <a:r>
              <a:rPr lang="en-US" dirty="0" err="1"/>
              <a:t>destinaţiei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b="1" i="1" dirty="0" err="1">
                <a:solidFill>
                  <a:srgbClr val="0033CC"/>
                </a:solidFill>
              </a:rPr>
              <a:t>Bună</a:t>
            </a:r>
            <a:r>
              <a:rPr lang="en-US" b="1" i="1" dirty="0">
                <a:solidFill>
                  <a:srgbClr val="0033CC"/>
                </a:solidFill>
              </a:rPr>
              <a:t> </a:t>
            </a:r>
            <a:r>
              <a:rPr lang="en-US" b="1" i="1" dirty="0" err="1">
                <a:solidFill>
                  <a:srgbClr val="0033CC"/>
                </a:solidFill>
              </a:rPr>
              <a:t>practică</a:t>
            </a:r>
            <a:r>
              <a:rPr lang="en-US" b="1" i="1" dirty="0">
                <a:solidFill>
                  <a:srgbClr val="0033CC"/>
                </a:solidFill>
              </a:rPr>
              <a:t> de </a:t>
            </a:r>
            <a:r>
              <a:rPr lang="en-US" b="1" i="1" dirty="0" err="1">
                <a:solidFill>
                  <a:srgbClr val="0033CC"/>
                </a:solidFill>
              </a:rPr>
              <a:t>fabricaţie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dirty="0"/>
              <a:t>- </a:t>
            </a:r>
            <a:r>
              <a:rPr lang="en-US" dirty="0" err="1"/>
              <a:t>acea</a:t>
            </a:r>
            <a:r>
              <a:rPr lang="en-US" dirty="0"/>
              <a:t> parte a </a:t>
            </a:r>
            <a:r>
              <a:rPr lang="en-US" dirty="0" err="1"/>
              <a:t>asigurării</a:t>
            </a:r>
            <a:r>
              <a:rPr lang="en-US" dirty="0"/>
              <a:t> </a:t>
            </a:r>
            <a:r>
              <a:rPr lang="en-US" dirty="0" err="1"/>
              <a:t>calităţii</a:t>
            </a:r>
            <a:r>
              <a:rPr lang="en-US" dirty="0"/>
              <a:t> care </a:t>
            </a:r>
            <a:r>
              <a:rPr lang="en-US" dirty="0" err="1"/>
              <a:t>asigură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produsele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ro-MO" dirty="0" smtClean="0"/>
              <a:t>confecționate</a:t>
            </a:r>
            <a:r>
              <a:rPr lang="en-US" dirty="0" smtClean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controlate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constant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conformitate</a:t>
            </a:r>
            <a:r>
              <a:rPr lang="en-US" dirty="0"/>
              <a:t> cu </a:t>
            </a:r>
            <a:r>
              <a:rPr lang="en-US" dirty="0" err="1"/>
              <a:t>standardele</a:t>
            </a:r>
            <a:r>
              <a:rPr lang="en-US" dirty="0"/>
              <a:t> de </a:t>
            </a:r>
            <a:r>
              <a:rPr lang="en-US" dirty="0" err="1"/>
              <a:t>calitate</a:t>
            </a:r>
            <a:r>
              <a:rPr lang="en-US" dirty="0"/>
              <a:t> </a:t>
            </a:r>
            <a:r>
              <a:rPr lang="en-US" dirty="0" err="1"/>
              <a:t>corespunzătoare</a:t>
            </a:r>
            <a:r>
              <a:rPr lang="en-US" dirty="0"/>
              <a:t> </a:t>
            </a:r>
            <a:r>
              <a:rPr lang="en-US" dirty="0" err="1"/>
              <a:t>destinaţiei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b="1" dirty="0" smtClean="0">
                <a:solidFill>
                  <a:srgbClr val="0033CC"/>
                </a:solidFill>
              </a:rPr>
              <a:t>C</a:t>
            </a:r>
            <a:r>
              <a:rPr lang="en-US" b="1" i="1" dirty="0" smtClean="0">
                <a:solidFill>
                  <a:srgbClr val="0033CC"/>
                </a:solidFill>
              </a:rPr>
              <a:t>ontrol </a:t>
            </a:r>
            <a:r>
              <a:rPr lang="en-US" dirty="0" smtClean="0"/>
              <a:t>– </a:t>
            </a:r>
            <a:r>
              <a:rPr lang="en-US" dirty="0" err="1"/>
              <a:t>totalitatea</a:t>
            </a:r>
            <a:r>
              <a:rPr lang="en-US" dirty="0"/>
              <a:t> </a:t>
            </a:r>
            <a:r>
              <a:rPr lang="en-US" dirty="0" err="1"/>
              <a:t>acţiunilor</a:t>
            </a:r>
            <a:r>
              <a:rPr lang="en-US" dirty="0"/>
              <a:t> de </a:t>
            </a:r>
            <a:r>
              <a:rPr lang="en-US" dirty="0" err="1"/>
              <a:t>verificare</a:t>
            </a:r>
            <a:r>
              <a:rPr lang="en-US" dirty="0"/>
              <a:t> a </a:t>
            </a:r>
            <a:r>
              <a:rPr lang="en-US" dirty="0" err="1"/>
              <a:t>respectării</a:t>
            </a:r>
            <a:r>
              <a:rPr lang="en-US" dirty="0"/>
              <a:t>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persoanele</a:t>
            </a:r>
            <a:r>
              <a:rPr lang="en-US" dirty="0"/>
              <a:t> </a:t>
            </a:r>
            <a:r>
              <a:rPr lang="en-US" dirty="0" err="1"/>
              <a:t>supuse</a:t>
            </a:r>
            <a:r>
              <a:rPr lang="en-US" dirty="0"/>
              <a:t> </a:t>
            </a:r>
            <a:r>
              <a:rPr lang="en-US" dirty="0" err="1"/>
              <a:t>controlului</a:t>
            </a:r>
            <a:r>
              <a:rPr lang="en-US" dirty="0"/>
              <a:t> a </a:t>
            </a:r>
            <a:r>
              <a:rPr lang="en-US" dirty="0" err="1"/>
              <a:t>prevederilor</a:t>
            </a:r>
            <a:r>
              <a:rPr lang="en-US" dirty="0"/>
              <a:t> </a:t>
            </a:r>
            <a:r>
              <a:rPr lang="en-US" dirty="0" err="1"/>
              <a:t>legislaţiei</a:t>
            </a:r>
            <a:r>
              <a:rPr lang="en-US" dirty="0"/>
              <a:t>, </a:t>
            </a:r>
            <a:r>
              <a:rPr lang="en-US" dirty="0" err="1"/>
              <a:t>realizate</a:t>
            </a:r>
            <a:r>
              <a:rPr lang="en-US" dirty="0"/>
              <a:t> de </a:t>
            </a:r>
            <a:r>
              <a:rPr lang="en-US" dirty="0" err="1"/>
              <a:t>Agenţia</a:t>
            </a:r>
            <a:r>
              <a:rPr lang="en-US" dirty="0"/>
              <a:t> </a:t>
            </a:r>
            <a:r>
              <a:rPr lang="en-US" dirty="0" err="1"/>
              <a:t>Medicamentului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Dispozitivelor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 (AMDM) </a:t>
            </a:r>
            <a:r>
              <a:rPr lang="en-US" dirty="0" err="1"/>
              <a:t>abilitată</a:t>
            </a:r>
            <a:r>
              <a:rPr lang="en-US" dirty="0"/>
              <a:t> cu </a:t>
            </a:r>
            <a:r>
              <a:rPr lang="en-US" dirty="0" err="1"/>
              <a:t>funcţii</a:t>
            </a:r>
            <a:r>
              <a:rPr lang="en-US" dirty="0"/>
              <a:t> de control;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27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Regulile</a:t>
            </a:r>
            <a:r>
              <a:rPr lang="en-US" dirty="0"/>
              <a:t> </a:t>
            </a:r>
            <a:r>
              <a:rPr lang="en-US" dirty="0" err="1"/>
              <a:t>stabilesc</a:t>
            </a:r>
            <a:r>
              <a:rPr lang="en-US" dirty="0"/>
              <a:t>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precum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Agenţia</a:t>
            </a:r>
            <a:r>
              <a:rPr lang="en-US" dirty="0"/>
              <a:t> </a:t>
            </a:r>
            <a:r>
              <a:rPr lang="en-US" dirty="0" err="1"/>
              <a:t>Medicamentului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Dispozitivelor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conformitate</a:t>
            </a:r>
            <a:r>
              <a:rPr lang="en-US" dirty="0"/>
              <a:t> cu </a:t>
            </a:r>
            <a:r>
              <a:rPr lang="en-US" dirty="0" err="1"/>
              <a:t>procedurile</a:t>
            </a:r>
            <a:r>
              <a:rPr lang="en-US" dirty="0"/>
              <a:t> </a:t>
            </a:r>
            <a:r>
              <a:rPr lang="en-US" dirty="0" err="1"/>
              <a:t>scrise</a:t>
            </a:r>
            <a:r>
              <a:rPr lang="en-US" dirty="0"/>
              <a:t>, </a:t>
            </a:r>
            <a:r>
              <a:rPr lang="en-US" dirty="0" err="1"/>
              <a:t>evaluează</a:t>
            </a:r>
            <a:r>
              <a:rPr lang="en-US" dirty="0"/>
              <a:t> </a:t>
            </a:r>
            <a:r>
              <a:rPr lang="en-US" dirty="0" err="1"/>
              <a:t>condiţiile</a:t>
            </a:r>
            <a:r>
              <a:rPr lang="en-US" dirty="0"/>
              <a:t> de </a:t>
            </a:r>
            <a:r>
              <a:rPr lang="en-US" dirty="0" err="1"/>
              <a:t>fabricaţie</a:t>
            </a:r>
            <a:r>
              <a:rPr lang="en-US" dirty="0"/>
              <a:t> a </a:t>
            </a:r>
            <a:r>
              <a:rPr lang="en-US" dirty="0" err="1"/>
              <a:t>medicamentelor</a:t>
            </a:r>
            <a:r>
              <a:rPr lang="en-US" dirty="0"/>
              <a:t> </a:t>
            </a:r>
            <a:r>
              <a:rPr lang="en-US" dirty="0" err="1"/>
              <a:t>efectuând</a:t>
            </a:r>
            <a:r>
              <a:rPr lang="en-US" dirty="0"/>
              <a:t> </a:t>
            </a:r>
            <a:r>
              <a:rPr lang="en-US" dirty="0" err="1"/>
              <a:t>inspecţii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,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caz</a:t>
            </a:r>
            <a:r>
              <a:rPr lang="en-US" dirty="0"/>
              <a:t>, </a:t>
            </a:r>
            <a:r>
              <a:rPr lang="en-US" dirty="0" err="1"/>
              <a:t>solicitând</a:t>
            </a:r>
            <a:r>
              <a:rPr lang="en-US" dirty="0"/>
              <a:t> </a:t>
            </a:r>
            <a:r>
              <a:rPr lang="en-US" dirty="0" err="1"/>
              <a:t>Laboratorului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Controlul</a:t>
            </a:r>
            <a:r>
              <a:rPr lang="en-US" dirty="0"/>
              <a:t> </a:t>
            </a:r>
            <a:r>
              <a:rPr lang="en-US" dirty="0" err="1"/>
              <a:t>Calităţii</a:t>
            </a:r>
            <a:r>
              <a:rPr lang="en-US" dirty="0"/>
              <a:t> </a:t>
            </a:r>
            <a:r>
              <a:rPr lang="en-US" dirty="0" err="1"/>
              <a:t>Medicamentelor</a:t>
            </a:r>
            <a:r>
              <a:rPr lang="en-US" dirty="0"/>
              <a:t> (LCCM) al AMDM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laborator</a:t>
            </a:r>
            <a:r>
              <a:rPr lang="en-US" dirty="0"/>
              <a:t> </a:t>
            </a:r>
            <a:r>
              <a:rPr lang="en-US" dirty="0" err="1"/>
              <a:t>desemnat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scop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efectueze</a:t>
            </a:r>
            <a:r>
              <a:rPr lang="en-US" dirty="0"/>
              <a:t> </a:t>
            </a:r>
            <a:r>
              <a:rPr lang="en-US" dirty="0" err="1"/>
              <a:t>teste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eşantioane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 err="1"/>
              <a:t>Fabricantul</a:t>
            </a:r>
            <a:r>
              <a:rPr lang="en-US" dirty="0"/>
              <a:t> </a:t>
            </a:r>
            <a:r>
              <a:rPr lang="en-US" dirty="0" err="1"/>
              <a:t>stabileşte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menţine</a:t>
            </a:r>
            <a:r>
              <a:rPr lang="en-US" dirty="0"/>
              <a:t> un </a:t>
            </a:r>
            <a:r>
              <a:rPr lang="en-US" dirty="0" err="1"/>
              <a:t>sistem</a:t>
            </a:r>
            <a:r>
              <a:rPr lang="en-US" dirty="0"/>
              <a:t> de control al </a:t>
            </a:r>
            <a:r>
              <a:rPr lang="en-US" dirty="0" err="1"/>
              <a:t>calităţii</a:t>
            </a:r>
            <a:r>
              <a:rPr lang="en-US" dirty="0"/>
              <a:t>, </a:t>
            </a:r>
            <a:r>
              <a:rPr lang="en-US" dirty="0" err="1"/>
              <a:t>aflat</a:t>
            </a:r>
            <a:r>
              <a:rPr lang="en-US" dirty="0"/>
              <a:t> sub </a:t>
            </a:r>
            <a:r>
              <a:rPr lang="en-US" dirty="0" err="1"/>
              <a:t>autoritatea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persoane</a:t>
            </a:r>
            <a:r>
              <a:rPr lang="en-US" dirty="0"/>
              <a:t> care are </a:t>
            </a:r>
            <a:r>
              <a:rPr lang="en-US" dirty="0" err="1"/>
              <a:t>calificările</a:t>
            </a:r>
            <a:r>
              <a:rPr lang="en-US" dirty="0"/>
              <a:t> </a:t>
            </a:r>
            <a:r>
              <a:rPr lang="en-US" dirty="0" err="1"/>
              <a:t>necesare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independentă</a:t>
            </a:r>
            <a:r>
              <a:rPr lang="en-US" dirty="0"/>
              <a:t> de </a:t>
            </a:r>
            <a:r>
              <a:rPr lang="en-US" dirty="0" err="1"/>
              <a:t>fabricaţie</a:t>
            </a:r>
            <a:r>
              <a:rPr lang="en-US" dirty="0"/>
              <a:t>.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46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algn="just"/>
            <a:r>
              <a:rPr lang="en-US" dirty="0" err="1"/>
              <a:t>Condițiile</a:t>
            </a:r>
            <a:r>
              <a:rPr lang="en-US" dirty="0"/>
              <a:t> de </a:t>
            </a:r>
            <a:r>
              <a:rPr lang="en-US" dirty="0" err="1"/>
              <a:t>calitate</a:t>
            </a:r>
            <a:r>
              <a:rPr lang="en-US" dirty="0"/>
              <a:t> a </a:t>
            </a:r>
            <a:r>
              <a:rPr lang="en-US" dirty="0" err="1"/>
              <a:t>medicamentelor</a:t>
            </a:r>
            <a:r>
              <a:rPr lang="en-US" dirty="0"/>
              <a:t>, </a:t>
            </a:r>
            <a:r>
              <a:rPr lang="en-US" dirty="0" err="1"/>
              <a:t>termenele</a:t>
            </a:r>
            <a:r>
              <a:rPr lang="en-US" dirty="0"/>
              <a:t> de </a:t>
            </a:r>
            <a:r>
              <a:rPr lang="en-US" dirty="0" err="1"/>
              <a:t>valabilitate</a:t>
            </a:r>
            <a:r>
              <a:rPr lang="en-US" dirty="0"/>
              <a:t>, </a:t>
            </a:r>
            <a:r>
              <a:rPr lang="en-US" dirty="0" err="1"/>
              <a:t>testele</a:t>
            </a:r>
            <a:r>
              <a:rPr lang="en-US" dirty="0"/>
              <a:t> de </a:t>
            </a:r>
            <a:r>
              <a:rPr lang="en-US" dirty="0" err="1"/>
              <a:t>toxicitate</a:t>
            </a:r>
            <a:r>
              <a:rPr lang="en-US" dirty="0"/>
              <a:t>, </a:t>
            </a:r>
            <a:r>
              <a:rPr lang="en-US" dirty="0" err="1"/>
              <a:t>dozele</a:t>
            </a:r>
            <a:r>
              <a:rPr lang="en-US" dirty="0"/>
              <a:t> </a:t>
            </a:r>
            <a:r>
              <a:rPr lang="en-US" dirty="0" err="1"/>
              <a:t>maxime</a:t>
            </a:r>
            <a:r>
              <a:rPr lang="en-US" dirty="0"/>
              <a:t> </a:t>
            </a:r>
            <a:r>
              <a:rPr lang="en-US" dirty="0" err="1"/>
              <a:t>terapeutice</a:t>
            </a:r>
            <a:r>
              <a:rPr lang="en-US" dirty="0"/>
              <a:t> se </a:t>
            </a:r>
            <a:r>
              <a:rPr lang="en-US" dirty="0" err="1"/>
              <a:t>stabilesc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Farmacopee</a:t>
            </a:r>
            <a:r>
              <a:rPr lang="en-US" dirty="0"/>
              <a:t>. </a:t>
            </a:r>
            <a:endParaRPr lang="ro-MO" dirty="0" smtClean="0"/>
          </a:p>
          <a:p>
            <a:pPr algn="just"/>
            <a:r>
              <a:rPr lang="en-US" dirty="0" err="1" smtClean="0"/>
              <a:t>Prevederile</a:t>
            </a:r>
            <a:r>
              <a:rPr lang="en-US" dirty="0" smtClean="0"/>
              <a:t> </a:t>
            </a:r>
            <a:r>
              <a:rPr lang="en-US" dirty="0" err="1"/>
              <a:t>Farmacopeei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obligatorii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unitățile</a:t>
            </a:r>
            <a:r>
              <a:rPr lang="en-US" dirty="0"/>
              <a:t> care </a:t>
            </a:r>
            <a:r>
              <a:rPr lang="en-US" dirty="0" err="1"/>
              <a:t>produc</a:t>
            </a:r>
            <a:r>
              <a:rPr lang="en-US" dirty="0"/>
              <a:t>, </a:t>
            </a:r>
            <a:r>
              <a:rPr lang="en-US" dirty="0" err="1"/>
              <a:t>controlează</a:t>
            </a:r>
            <a:r>
              <a:rPr lang="en-US" dirty="0"/>
              <a:t>, </a:t>
            </a:r>
            <a:r>
              <a:rPr lang="en-US" dirty="0" err="1"/>
              <a:t>distribuie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depozitează</a:t>
            </a:r>
            <a:r>
              <a:rPr lang="en-US" dirty="0"/>
              <a:t> </a:t>
            </a:r>
            <a:r>
              <a:rPr lang="en-US" dirty="0" err="1"/>
              <a:t>medicamentele</a:t>
            </a:r>
            <a:r>
              <a:rPr lang="en-US" dirty="0"/>
              <a:t>, </a:t>
            </a:r>
            <a:r>
              <a:rPr lang="en-US" dirty="0" err="1"/>
              <a:t>precum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întreg</a:t>
            </a:r>
            <a:r>
              <a:rPr lang="en-US" dirty="0"/>
              <a:t> </a:t>
            </a:r>
            <a:r>
              <a:rPr lang="en-US" dirty="0" err="1"/>
              <a:t>personalul</a:t>
            </a:r>
            <a:r>
              <a:rPr lang="en-US" dirty="0"/>
              <a:t> </a:t>
            </a:r>
            <a:r>
              <a:rPr lang="en-US" dirty="0" err="1"/>
              <a:t>sanitar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95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C00000"/>
                </a:solidFill>
              </a:rPr>
              <a:t/>
            </a:r>
            <a:br>
              <a:rPr lang="en-US" b="1" u="sng" dirty="0" smtClean="0">
                <a:solidFill>
                  <a:srgbClr val="C00000"/>
                </a:solidFill>
              </a:rPr>
            </a:br>
            <a:r>
              <a:rPr lang="en-US" b="1" u="sng" dirty="0" err="1" smtClean="0">
                <a:solidFill>
                  <a:srgbClr val="C00000"/>
                </a:solidFill>
              </a:rPr>
              <a:t>Normele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b="1" u="sng" dirty="0">
                <a:solidFill>
                  <a:srgbClr val="C00000"/>
                </a:solidFill>
              </a:rPr>
              <a:t>de </a:t>
            </a:r>
            <a:r>
              <a:rPr lang="en-US" b="1" u="sng" dirty="0" err="1">
                <a:solidFill>
                  <a:srgbClr val="C00000"/>
                </a:solidFill>
              </a:rPr>
              <a:t>calitate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sunt</a:t>
            </a:r>
            <a:r>
              <a:rPr lang="en-US" b="1" u="sng" dirty="0">
                <a:solidFill>
                  <a:srgbClr val="C00000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en-US" b="1" i="1" dirty="0" err="1">
                <a:solidFill>
                  <a:srgbClr val="0033CC"/>
                </a:solidFill>
              </a:rPr>
              <a:t>Farmacopeea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substanțele</a:t>
            </a:r>
            <a:r>
              <a:rPr lang="en-US" dirty="0"/>
              <a:t> </a:t>
            </a:r>
            <a:r>
              <a:rPr lang="en-US" dirty="0" err="1"/>
              <a:t>oficinale</a:t>
            </a:r>
            <a:r>
              <a:rPr lang="en-US" dirty="0"/>
              <a:t>;</a:t>
            </a:r>
            <a:endParaRPr lang="ru-RU" dirty="0"/>
          </a:p>
          <a:p>
            <a:pPr lvl="0" algn="just"/>
            <a:r>
              <a:rPr lang="en-US" b="1" i="1" dirty="0">
                <a:solidFill>
                  <a:srgbClr val="0033CC"/>
                </a:solidFill>
              </a:rPr>
              <a:t>Norma </a:t>
            </a:r>
            <a:r>
              <a:rPr lang="en-US" b="1" i="1" dirty="0" err="1">
                <a:solidFill>
                  <a:srgbClr val="0033CC"/>
                </a:solidFill>
              </a:rPr>
              <a:t>internă</a:t>
            </a:r>
            <a:r>
              <a:rPr lang="en-US" b="1" i="1" dirty="0">
                <a:solidFill>
                  <a:srgbClr val="0033CC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b="1" i="1" dirty="0">
                <a:solidFill>
                  <a:srgbClr val="0033CC"/>
                </a:solidFill>
              </a:rPr>
              <a:t>Norma de </a:t>
            </a:r>
            <a:r>
              <a:rPr lang="en-US" b="1" i="1" dirty="0" err="1">
                <a:solidFill>
                  <a:srgbClr val="0033CC"/>
                </a:solidFill>
              </a:rPr>
              <a:t>calitate</a:t>
            </a:r>
            <a:r>
              <a:rPr lang="en-US" dirty="0"/>
              <a:t>)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produsele</a:t>
            </a:r>
            <a:r>
              <a:rPr lang="en-US" dirty="0"/>
              <a:t> fabricate </a:t>
            </a:r>
            <a:r>
              <a:rPr lang="en-US" dirty="0" err="1"/>
              <a:t>numai</a:t>
            </a:r>
            <a:r>
              <a:rPr lang="en-US" dirty="0"/>
              <a:t> de </a:t>
            </a:r>
            <a:r>
              <a:rPr lang="en-US" dirty="0" err="1"/>
              <a:t>către</a:t>
            </a:r>
            <a:r>
              <a:rPr lang="en-US" dirty="0"/>
              <a:t> o </a:t>
            </a:r>
            <a:r>
              <a:rPr lang="en-US" dirty="0" err="1"/>
              <a:t>anumită</a:t>
            </a:r>
            <a:r>
              <a:rPr lang="en-US" dirty="0"/>
              <a:t> </a:t>
            </a:r>
            <a:r>
              <a:rPr lang="en-US" dirty="0" err="1"/>
              <a:t>unitate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întreprindere</a:t>
            </a:r>
            <a:endParaRPr lang="ru-RU" dirty="0"/>
          </a:p>
          <a:p>
            <a:pPr lvl="0" algn="just"/>
            <a:r>
              <a:rPr lang="en-US" b="1" i="1" dirty="0">
                <a:solidFill>
                  <a:srgbClr val="0033CC"/>
                </a:solidFill>
              </a:rPr>
              <a:t>STAS-</a:t>
            </a:r>
            <a:r>
              <a:rPr lang="en-US" b="1" i="1" dirty="0" err="1">
                <a:solidFill>
                  <a:srgbClr val="0033CC"/>
                </a:solidFill>
              </a:rPr>
              <a:t>ul</a:t>
            </a:r>
            <a:r>
              <a:rPr lang="en-US" dirty="0"/>
              <a:t>, </a:t>
            </a:r>
            <a:r>
              <a:rPr lang="en-US" dirty="0" err="1"/>
              <a:t>norma</a:t>
            </a:r>
            <a:r>
              <a:rPr lang="en-US" dirty="0"/>
              <a:t> de control </a:t>
            </a:r>
            <a:r>
              <a:rPr lang="en-US" dirty="0" err="1"/>
              <a:t>calitativ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cantitativ</a:t>
            </a:r>
            <a:r>
              <a:rPr lang="en-US" dirty="0"/>
              <a:t> al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produse</a:t>
            </a:r>
            <a:r>
              <a:rPr lang="en-US" dirty="0"/>
              <a:t> fabricate industrial, care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folosite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de </a:t>
            </a:r>
            <a:r>
              <a:rPr lang="en-US" dirty="0" err="1"/>
              <a:t>alte</a:t>
            </a:r>
            <a:r>
              <a:rPr lang="en-US" dirty="0"/>
              <a:t> </a:t>
            </a:r>
            <a:r>
              <a:rPr lang="en-US" dirty="0" err="1"/>
              <a:t>sectoare</a:t>
            </a:r>
            <a:r>
              <a:rPr lang="en-US" dirty="0"/>
              <a:t> din </a:t>
            </a:r>
            <a:r>
              <a:rPr lang="en-US" dirty="0" err="1"/>
              <a:t>economia</a:t>
            </a:r>
            <a:r>
              <a:rPr lang="en-US" dirty="0"/>
              <a:t> </a:t>
            </a:r>
            <a:r>
              <a:rPr lang="en-US" dirty="0" err="1"/>
              <a:t>națională</a:t>
            </a:r>
            <a:endParaRPr lang="ru-RU" dirty="0"/>
          </a:p>
          <a:p>
            <a:pPr lvl="0" algn="just"/>
            <a:r>
              <a:rPr lang="en-US" b="1" i="1" dirty="0" err="1">
                <a:solidFill>
                  <a:srgbClr val="0033CC"/>
                </a:solidFill>
              </a:rPr>
              <a:t>Fișa</a:t>
            </a:r>
            <a:r>
              <a:rPr lang="en-US" b="1" i="1" dirty="0">
                <a:solidFill>
                  <a:srgbClr val="0033CC"/>
                </a:solidFill>
              </a:rPr>
              <a:t> </a:t>
            </a:r>
            <a:r>
              <a:rPr lang="en-US" b="1" i="1" dirty="0" err="1">
                <a:solidFill>
                  <a:srgbClr val="0033CC"/>
                </a:solidFill>
              </a:rPr>
              <a:t>tehnologică</a:t>
            </a:r>
            <a:r>
              <a:rPr lang="en-US" b="1" i="1" dirty="0">
                <a:solidFill>
                  <a:srgbClr val="0033CC"/>
                </a:solidFill>
              </a:rPr>
              <a:t> a </a:t>
            </a:r>
            <a:r>
              <a:rPr lang="en-US" b="1" i="1" dirty="0" err="1">
                <a:solidFill>
                  <a:srgbClr val="0033CC"/>
                </a:solidFill>
              </a:rPr>
              <a:t>producătorului</a:t>
            </a:r>
            <a:r>
              <a:rPr lang="en-US" b="1" i="1" dirty="0">
                <a:solidFill>
                  <a:srgbClr val="0033CC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Fișa</a:t>
            </a:r>
            <a:r>
              <a:rPr lang="en-US" dirty="0"/>
              <a:t> de </a:t>
            </a:r>
            <a:r>
              <a:rPr lang="en-US" dirty="0" err="1"/>
              <a:t>fabricație</a:t>
            </a:r>
            <a:r>
              <a:rPr lang="en-US" dirty="0"/>
              <a:t>)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unele</a:t>
            </a:r>
            <a:r>
              <a:rPr lang="en-US" dirty="0"/>
              <a:t> </a:t>
            </a:r>
            <a:r>
              <a:rPr lang="en-US" dirty="0" err="1"/>
              <a:t>produse</a:t>
            </a:r>
            <a:r>
              <a:rPr lang="en-US" dirty="0"/>
              <a:t> de import, </a:t>
            </a:r>
            <a:r>
              <a:rPr lang="en-US" dirty="0" err="1"/>
              <a:t>când</a:t>
            </a:r>
            <a:r>
              <a:rPr lang="en-US" dirty="0"/>
              <a:t> nu se </a:t>
            </a:r>
            <a:r>
              <a:rPr lang="en-US" dirty="0" err="1"/>
              <a:t>indică</a:t>
            </a:r>
            <a:r>
              <a:rPr lang="en-US" dirty="0"/>
              <a:t> </a:t>
            </a:r>
            <a:r>
              <a:rPr lang="en-US" dirty="0" err="1"/>
              <a:t>farmacopeea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o </a:t>
            </a:r>
            <a:r>
              <a:rPr lang="en-US" dirty="0" err="1"/>
              <a:t>altă</a:t>
            </a:r>
            <a:r>
              <a:rPr lang="en-US" dirty="0"/>
              <a:t> </a:t>
            </a:r>
            <a:r>
              <a:rPr lang="en-US" dirty="0" err="1"/>
              <a:t>normă</a:t>
            </a:r>
            <a:r>
              <a:rPr lang="en-US" dirty="0"/>
              <a:t> de </a:t>
            </a:r>
            <a:r>
              <a:rPr lang="en-US" dirty="0" err="1"/>
              <a:t>calitate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5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i="1" dirty="0" err="1">
                <a:solidFill>
                  <a:srgbClr val="C00000"/>
                </a:solidFill>
              </a:rPr>
              <a:t>Farmacopeea</a:t>
            </a:r>
            <a:r>
              <a:rPr lang="en-US" b="1" i="1" dirty="0"/>
              <a:t> (</a:t>
            </a:r>
            <a:r>
              <a:rPr lang="en-US" i="1" dirty="0"/>
              <a:t>gr. </a:t>
            </a:r>
            <a:r>
              <a:rPr lang="en-US" i="1" dirty="0" err="1"/>
              <a:t>pharmacon</a:t>
            </a:r>
            <a:r>
              <a:rPr lang="en-US" i="1" dirty="0"/>
              <a:t> – </a:t>
            </a:r>
            <a:r>
              <a:rPr lang="en-US" dirty="0" err="1"/>
              <a:t>remediu</a:t>
            </a:r>
            <a:r>
              <a:rPr lang="en-US" dirty="0"/>
              <a:t>, </a:t>
            </a:r>
            <a:r>
              <a:rPr lang="en-US" dirty="0" err="1"/>
              <a:t>leac</a:t>
            </a:r>
            <a:r>
              <a:rPr lang="en-US" dirty="0"/>
              <a:t>, medicament</a:t>
            </a:r>
            <a:r>
              <a:rPr lang="en-US" i="1" dirty="0"/>
              <a:t> + </a:t>
            </a:r>
            <a:r>
              <a:rPr lang="en-US" i="1" dirty="0" err="1"/>
              <a:t>poen</a:t>
            </a:r>
            <a:r>
              <a:rPr lang="en-US" i="1" dirty="0"/>
              <a:t>, </a:t>
            </a:r>
            <a:r>
              <a:rPr lang="en-US" dirty="0"/>
              <a:t>a face</a:t>
            </a:r>
            <a:r>
              <a:rPr lang="en-US" b="1" i="1" dirty="0"/>
              <a:t>)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codul</a:t>
            </a:r>
            <a:r>
              <a:rPr lang="en-US" dirty="0"/>
              <a:t> </a:t>
            </a:r>
            <a:r>
              <a:rPr lang="en-US" dirty="0" err="1" smtClean="0"/>
              <a:t>oficial</a:t>
            </a:r>
            <a:r>
              <a:rPr lang="en-US" dirty="0"/>
              <a:t>, legal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obligatoriu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producătorii</a:t>
            </a:r>
            <a:r>
              <a:rPr lang="en-US" dirty="0"/>
              <a:t> de </a:t>
            </a:r>
            <a:r>
              <a:rPr lang="en-US" dirty="0" err="1"/>
              <a:t>medicamente</a:t>
            </a:r>
            <a:r>
              <a:rPr lang="en-US" dirty="0"/>
              <a:t> </a:t>
            </a:r>
            <a:r>
              <a:rPr lang="en-US" dirty="0" err="1"/>
              <a:t>dintr</a:t>
            </a:r>
            <a:r>
              <a:rPr lang="en-US" dirty="0"/>
              <a:t>-o </a:t>
            </a:r>
            <a:r>
              <a:rPr lang="en-US" dirty="0" err="1"/>
              <a:t>ţară</a:t>
            </a:r>
            <a:r>
              <a:rPr lang="en-US" dirty="0"/>
              <a:t>, care </a:t>
            </a:r>
            <a:r>
              <a:rPr lang="en-US" dirty="0" err="1"/>
              <a:t>cuprinde</a:t>
            </a:r>
            <a:r>
              <a:rPr lang="en-US" dirty="0"/>
              <a:t> </a:t>
            </a:r>
            <a:r>
              <a:rPr lang="en-US" dirty="0" err="1"/>
              <a:t>norme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asigură</a:t>
            </a:r>
            <a:r>
              <a:rPr lang="en-US" dirty="0"/>
              <a:t> </a:t>
            </a:r>
            <a:r>
              <a:rPr lang="en-US" dirty="0" err="1"/>
              <a:t>denumirea</a:t>
            </a:r>
            <a:r>
              <a:rPr lang="en-US" dirty="0"/>
              <a:t>, </a:t>
            </a:r>
            <a:r>
              <a:rPr lang="en-US" dirty="0" err="1"/>
              <a:t>descrierea</a:t>
            </a:r>
            <a:r>
              <a:rPr lang="en-US" dirty="0"/>
              <a:t>, formula de </a:t>
            </a:r>
            <a:r>
              <a:rPr lang="en-US" dirty="0" err="1"/>
              <a:t>compoziţie</a:t>
            </a:r>
            <a:r>
              <a:rPr lang="en-US" dirty="0"/>
              <a:t>, </a:t>
            </a:r>
            <a:r>
              <a:rPr lang="en-US" dirty="0" err="1"/>
              <a:t>prepararea</a:t>
            </a:r>
            <a:r>
              <a:rPr lang="en-US" dirty="0"/>
              <a:t>, </a:t>
            </a:r>
            <a:r>
              <a:rPr lang="en-US" dirty="0" err="1"/>
              <a:t>controlul</a:t>
            </a:r>
            <a:r>
              <a:rPr lang="en-US" dirty="0"/>
              <a:t>, </a:t>
            </a:r>
            <a:r>
              <a:rPr lang="en-US" dirty="0" err="1"/>
              <a:t>principalele</a:t>
            </a:r>
            <a:r>
              <a:rPr lang="en-US" dirty="0"/>
              <a:t> </a:t>
            </a:r>
            <a:r>
              <a:rPr lang="en-US" dirty="0" err="1"/>
              <a:t>constante</a:t>
            </a:r>
            <a:r>
              <a:rPr lang="en-US" dirty="0"/>
              <a:t> </a:t>
            </a:r>
            <a:r>
              <a:rPr lang="en-US" dirty="0" err="1"/>
              <a:t>fizice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proprietăţi</a:t>
            </a:r>
            <a:r>
              <a:rPr lang="en-US" dirty="0"/>
              <a:t>  </a:t>
            </a:r>
            <a:r>
              <a:rPr lang="en-US" dirty="0" err="1"/>
              <a:t>chimice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exemple</a:t>
            </a:r>
            <a:r>
              <a:rPr lang="en-US" dirty="0"/>
              <a:t> de </a:t>
            </a:r>
            <a:r>
              <a:rPr lang="en-US" dirty="0" err="1"/>
              <a:t>substanţe</a:t>
            </a:r>
            <a:r>
              <a:rPr lang="en-US" dirty="0"/>
              <a:t> </a:t>
            </a:r>
            <a:r>
              <a:rPr lang="en-US" dirty="0" err="1"/>
              <a:t>medicamentoase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auxiliare</a:t>
            </a:r>
            <a:r>
              <a:rPr lang="en-US" dirty="0"/>
              <a:t>, </a:t>
            </a:r>
            <a:r>
              <a:rPr lang="en-US" dirty="0" err="1"/>
              <a:t>cât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 </a:t>
            </a:r>
            <a:r>
              <a:rPr lang="en-US" dirty="0" err="1"/>
              <a:t>farmaceutice</a:t>
            </a:r>
            <a:r>
              <a:rPr lang="en-US" dirty="0"/>
              <a:t> de </a:t>
            </a:r>
            <a:r>
              <a:rPr lang="en-US" dirty="0" err="1"/>
              <a:t>uz</a:t>
            </a:r>
            <a:r>
              <a:rPr lang="en-US" dirty="0"/>
              <a:t> current, </a:t>
            </a:r>
            <a:r>
              <a:rPr lang="en-US" dirty="0" err="1"/>
              <a:t>folosite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terapeutică</a:t>
            </a:r>
            <a:r>
              <a:rPr lang="en-US" dirty="0" smtClean="0"/>
              <a:t>.</a:t>
            </a:r>
          </a:p>
          <a:p>
            <a:pPr algn="just"/>
            <a:r>
              <a:rPr lang="ro-RO" dirty="0"/>
              <a:t>În anul 1995 a fost înfiinţată organizaţia europeană </a:t>
            </a:r>
            <a:r>
              <a:rPr lang="ro-RO" b="1" i="1" dirty="0">
                <a:solidFill>
                  <a:srgbClr val="C00000"/>
                </a:solidFill>
              </a:rPr>
              <a:t>Agenţia Europeană a Medicamentelor </a:t>
            </a:r>
            <a:r>
              <a:rPr lang="ro-RO" i="1" dirty="0"/>
              <a:t>(EMEA – </a:t>
            </a:r>
            <a:r>
              <a:rPr lang="ro-RO" b="1" i="1" u="sng" dirty="0"/>
              <a:t>E</a:t>
            </a:r>
            <a:r>
              <a:rPr lang="ro-RO" i="1" dirty="0"/>
              <a:t>uropean </a:t>
            </a:r>
            <a:r>
              <a:rPr lang="ro-RO" b="1" i="1" u="sng" dirty="0"/>
              <a:t>Me</a:t>
            </a:r>
            <a:r>
              <a:rPr lang="ro-RO" i="1" dirty="0"/>
              <a:t>disines </a:t>
            </a:r>
            <a:r>
              <a:rPr lang="ro-RO" b="1" i="1" u="sng" dirty="0"/>
              <a:t>A</a:t>
            </a:r>
            <a:r>
              <a:rPr lang="ro-RO" i="1" dirty="0"/>
              <a:t>gency)</a:t>
            </a:r>
            <a:r>
              <a:rPr lang="ro-RO" dirty="0"/>
              <a:t> cu sediu la Londra. Principală responsabilitate a EMEA este de a asigura protejarea şi promovarea sănătăţii populaţiei, precum şi animalelor, prin evaluarea şi supervizarea medicamentelor de uz uman şi  veterinar.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06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o-RO" b="1" i="1" dirty="0">
                <a:solidFill>
                  <a:srgbClr val="C00000"/>
                </a:solidFill>
              </a:rPr>
              <a:t>EMEA</a:t>
            </a:r>
            <a:r>
              <a:rPr lang="ro-RO" dirty="0" smtClean="0"/>
              <a:t> </a:t>
            </a:r>
            <a:r>
              <a:rPr lang="ro-RO" dirty="0"/>
              <a:t>a elaborat şi </a:t>
            </a:r>
            <a:r>
              <a:rPr lang="ro-RO" b="1" u="sng" dirty="0">
                <a:solidFill>
                  <a:srgbClr val="0033CC"/>
                </a:solidFill>
              </a:rPr>
              <a:t>Farmacopeea Europeană</a:t>
            </a:r>
            <a:r>
              <a:rPr lang="ro-RO" dirty="0"/>
              <a:t>. </a:t>
            </a:r>
            <a:r>
              <a:rPr lang="en-US" dirty="0" err="1"/>
              <a:t>Farmacopeea</a:t>
            </a:r>
            <a:r>
              <a:rPr lang="en-US" dirty="0"/>
              <a:t> </a:t>
            </a:r>
            <a:r>
              <a:rPr lang="en-US" dirty="0" err="1"/>
              <a:t>europeană</a:t>
            </a:r>
            <a:r>
              <a:rPr lang="en-US" dirty="0"/>
              <a:t> </a:t>
            </a:r>
            <a:r>
              <a:rPr lang="en-US" dirty="0" err="1"/>
              <a:t>garantează</a:t>
            </a:r>
            <a:r>
              <a:rPr lang="en-US" dirty="0"/>
              <a:t> </a:t>
            </a:r>
            <a:r>
              <a:rPr lang="en-US" dirty="0" err="1"/>
              <a:t>calitatea</a:t>
            </a:r>
            <a:r>
              <a:rPr lang="en-US" dirty="0"/>
              <a:t> </a:t>
            </a:r>
            <a:r>
              <a:rPr lang="en-US" dirty="0" err="1"/>
              <a:t>medicamentelor</a:t>
            </a:r>
            <a:r>
              <a:rPr lang="en-US" dirty="0"/>
              <a:t>, </a:t>
            </a:r>
            <a:r>
              <a:rPr lang="en-US" dirty="0" err="1"/>
              <a:t>elaborând</a:t>
            </a:r>
            <a:r>
              <a:rPr lang="en-US" dirty="0"/>
              <a:t> </a:t>
            </a:r>
            <a:r>
              <a:rPr lang="en-US" dirty="0" err="1"/>
              <a:t>norme</a:t>
            </a:r>
            <a:r>
              <a:rPr lang="en-US" dirty="0"/>
              <a:t> </a:t>
            </a:r>
            <a:r>
              <a:rPr lang="en-US" dirty="0" err="1"/>
              <a:t>comune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obligatorii</a:t>
            </a:r>
            <a:r>
              <a:rPr lang="en-US" dirty="0"/>
              <a:t> </a:t>
            </a:r>
            <a:r>
              <a:rPr lang="en-US" dirty="0" err="1"/>
              <a:t>destinate</a:t>
            </a:r>
            <a:r>
              <a:rPr lang="en-US" dirty="0"/>
              <a:t> a fi </a:t>
            </a:r>
            <a:r>
              <a:rPr lang="en-US" dirty="0" err="1"/>
              <a:t>aplicate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ansamblul</a:t>
            </a:r>
            <a:r>
              <a:rPr lang="en-US" dirty="0"/>
              <a:t> </a:t>
            </a:r>
            <a:r>
              <a:rPr lang="en-US" dirty="0" err="1"/>
              <a:t>ţărilor</a:t>
            </a:r>
            <a:r>
              <a:rPr lang="en-US" dirty="0"/>
              <a:t> </a:t>
            </a:r>
            <a:r>
              <a:rPr lang="en-US" dirty="0" err="1"/>
              <a:t>membre</a:t>
            </a:r>
            <a:r>
              <a:rPr lang="en-US" dirty="0"/>
              <a:t>. </a:t>
            </a:r>
            <a:r>
              <a:rPr lang="en-US" dirty="0" err="1"/>
              <a:t>Organizaţia</a:t>
            </a:r>
            <a:r>
              <a:rPr lang="en-US" dirty="0"/>
              <a:t> </a:t>
            </a:r>
            <a:r>
              <a:rPr lang="en-US" dirty="0" err="1"/>
              <a:t>promovează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analitice</a:t>
            </a:r>
            <a:r>
              <a:rPr lang="en-US" dirty="0"/>
              <a:t> </a:t>
            </a:r>
            <a:r>
              <a:rPr lang="en-US" dirty="0" err="1"/>
              <a:t>uniforme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standardizează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substabţele</a:t>
            </a:r>
            <a:r>
              <a:rPr lang="en-US" dirty="0"/>
              <a:t> </a:t>
            </a:r>
            <a:r>
              <a:rPr lang="en-US" dirty="0" err="1"/>
              <a:t>utilizate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medicina</a:t>
            </a:r>
            <a:r>
              <a:rPr lang="en-US" dirty="0"/>
              <a:t> </a:t>
            </a:r>
            <a:r>
              <a:rPr lang="en-US" dirty="0" err="1"/>
              <a:t>umană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veterinară</a:t>
            </a:r>
            <a:r>
              <a:rPr lang="en-US" dirty="0"/>
              <a:t>. </a:t>
            </a:r>
            <a:r>
              <a:rPr lang="en-US" dirty="0" err="1"/>
              <a:t>Standardele</a:t>
            </a:r>
            <a:r>
              <a:rPr lang="en-US" dirty="0"/>
              <a:t> </a:t>
            </a:r>
            <a:r>
              <a:rPr lang="en-US" dirty="0" err="1"/>
              <a:t>naţionale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coordonate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există</a:t>
            </a:r>
            <a:r>
              <a:rPr lang="en-US" dirty="0"/>
              <a:t> </a:t>
            </a:r>
            <a:r>
              <a:rPr lang="en-US" dirty="0" err="1"/>
              <a:t>aproximativ</a:t>
            </a:r>
            <a:r>
              <a:rPr lang="en-US" dirty="0"/>
              <a:t> 2000 de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/>
              <a:t>europene</a:t>
            </a:r>
            <a:r>
              <a:rPr lang="en-US" dirty="0"/>
              <a:t> </a:t>
            </a:r>
            <a:r>
              <a:rPr lang="en-US" dirty="0" err="1"/>
              <a:t>obligatorii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noile</a:t>
            </a:r>
            <a:r>
              <a:rPr lang="en-US" dirty="0"/>
              <a:t> </a:t>
            </a:r>
            <a:r>
              <a:rPr lang="en-US" dirty="0" err="1"/>
              <a:t>medicamente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 err="1" smtClean="0"/>
              <a:t>Această</a:t>
            </a:r>
            <a:r>
              <a:rPr lang="en-US" dirty="0" smtClean="0"/>
              <a:t> </a:t>
            </a:r>
            <a:r>
              <a:rPr lang="en-US" dirty="0" err="1"/>
              <a:t>muncă</a:t>
            </a:r>
            <a:r>
              <a:rPr lang="en-US" dirty="0"/>
              <a:t> se </a:t>
            </a:r>
            <a:r>
              <a:rPr lang="en-US" dirty="0" err="1"/>
              <a:t>efectuează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convenţii</a:t>
            </a:r>
            <a:r>
              <a:rPr lang="en-US" dirty="0"/>
              <a:t> </a:t>
            </a:r>
            <a:r>
              <a:rPr lang="en-US" dirty="0" err="1"/>
              <a:t>europene</a:t>
            </a:r>
            <a:r>
              <a:rPr lang="en-US" dirty="0"/>
              <a:t> </a:t>
            </a:r>
            <a:r>
              <a:rPr lang="en-US" dirty="0" err="1"/>
              <a:t>ratificată</a:t>
            </a:r>
            <a:r>
              <a:rPr lang="en-US" dirty="0"/>
              <a:t> de </a:t>
            </a:r>
            <a:r>
              <a:rPr lang="en-US" dirty="0" err="1"/>
              <a:t>Uniunea</a:t>
            </a:r>
            <a:r>
              <a:rPr lang="en-US" dirty="0"/>
              <a:t> </a:t>
            </a:r>
            <a:r>
              <a:rPr lang="en-US" dirty="0" err="1"/>
              <a:t>Europeană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de 37 de state </a:t>
            </a:r>
            <a:r>
              <a:rPr lang="en-US" dirty="0" err="1"/>
              <a:t>membre</a:t>
            </a:r>
            <a:r>
              <a:rPr lang="en-US" dirty="0"/>
              <a:t>, </a:t>
            </a:r>
            <a:r>
              <a:rPr lang="en-US" dirty="0" err="1"/>
              <a:t>inclusiv</a:t>
            </a:r>
            <a:r>
              <a:rPr lang="en-US" dirty="0"/>
              <a:t> </a:t>
            </a:r>
            <a:r>
              <a:rPr lang="en-US" dirty="0" err="1"/>
              <a:t>Republica</a:t>
            </a:r>
            <a:r>
              <a:rPr lang="en-US" dirty="0"/>
              <a:t> Moldova. </a:t>
            </a:r>
            <a:endParaRPr lang="ro-MO" dirty="0" smtClean="0"/>
          </a:p>
          <a:p>
            <a:pPr algn="just"/>
            <a:r>
              <a:rPr lang="ro-RO" dirty="0" smtClean="0"/>
              <a:t>F</a:t>
            </a:r>
            <a:r>
              <a:rPr lang="en-US" dirty="0" err="1"/>
              <a:t>armacopeea</a:t>
            </a:r>
            <a:r>
              <a:rPr lang="en-US" dirty="0"/>
              <a:t> </a:t>
            </a:r>
            <a:r>
              <a:rPr lang="en-US" dirty="0" err="1"/>
              <a:t>europeană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obligatorie</a:t>
            </a:r>
            <a:r>
              <a:rPr lang="en-US" dirty="0"/>
              <a:t> </a:t>
            </a:r>
            <a:r>
              <a:rPr lang="en-US" dirty="0" err="1"/>
              <a:t>începând</a:t>
            </a:r>
            <a:r>
              <a:rPr lang="en-US" dirty="0"/>
              <a:t> cu 1 </a:t>
            </a:r>
            <a:r>
              <a:rPr lang="en-US" dirty="0" err="1"/>
              <a:t>ianuarie</a:t>
            </a:r>
            <a:r>
              <a:rPr lang="en-US" dirty="0"/>
              <a:t> 2002.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8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/>
            </a:r>
            <a:br>
              <a:rPr lang="en-US" b="1" i="1" dirty="0" smtClean="0">
                <a:solidFill>
                  <a:srgbClr val="C00000"/>
                </a:solidFill>
              </a:rPr>
            </a:br>
            <a:r>
              <a:rPr lang="ro-RO" b="1" i="1" dirty="0" smtClean="0">
                <a:solidFill>
                  <a:srgbClr val="C00000"/>
                </a:solidFill>
              </a:rPr>
              <a:t>Caracteristicile </a:t>
            </a:r>
            <a:r>
              <a:rPr lang="ro-RO" b="1" i="1" dirty="0">
                <a:solidFill>
                  <a:srgbClr val="C00000"/>
                </a:solidFill>
              </a:rPr>
              <a:t>procedeelor de analiză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o-RO" b="1" i="1" u="sng" dirty="0">
                <a:solidFill>
                  <a:srgbClr val="C00000"/>
                </a:solidFill>
              </a:rPr>
              <a:t>Procedeul de analiză </a:t>
            </a:r>
            <a:r>
              <a:rPr lang="ro-RO" i="1" dirty="0"/>
              <a:t>– </a:t>
            </a:r>
            <a:r>
              <a:rPr lang="ro-RO" dirty="0"/>
              <a:t>reprezintă un ansamblu de operaţii necesare pentru efectuarea analizei substanţelor de eaminat.</a:t>
            </a:r>
            <a:endParaRPr lang="ru-RU" dirty="0"/>
          </a:p>
          <a:p>
            <a:pPr algn="just"/>
            <a:r>
              <a:rPr lang="ro-RO" b="1" u="sng" dirty="0" smtClean="0">
                <a:solidFill>
                  <a:srgbClr val="0033CC"/>
                </a:solidFill>
              </a:rPr>
              <a:t>Caracterile </a:t>
            </a:r>
            <a:r>
              <a:rPr lang="ro-RO" b="1" u="sng" dirty="0">
                <a:solidFill>
                  <a:srgbClr val="0033CC"/>
                </a:solidFill>
              </a:rPr>
              <a:t>unui procedeu de analiză sunt:</a:t>
            </a:r>
            <a:endParaRPr lang="ru-RU" b="1" u="sng" dirty="0">
              <a:solidFill>
                <a:srgbClr val="0033CC"/>
              </a:solidFill>
            </a:endParaRPr>
          </a:p>
          <a:p>
            <a:pPr lvl="0" algn="just"/>
            <a:r>
              <a:rPr lang="ro-RO" b="1" i="1" dirty="0">
                <a:solidFill>
                  <a:srgbClr val="C00000"/>
                </a:solidFill>
              </a:rPr>
              <a:t>Specificitatea: </a:t>
            </a:r>
            <a:endParaRPr lang="en-US" b="1" i="1" dirty="0" smtClean="0">
              <a:solidFill>
                <a:srgbClr val="C00000"/>
              </a:solidFill>
            </a:endParaRPr>
          </a:p>
          <a:p>
            <a:pPr lvl="0" algn="just"/>
            <a:r>
              <a:rPr lang="en-US" b="1" i="1" dirty="0" smtClean="0">
                <a:solidFill>
                  <a:srgbClr val="C00000"/>
                </a:solidFill>
              </a:rPr>
              <a:t>- </a:t>
            </a:r>
            <a:r>
              <a:rPr lang="ro-RO" dirty="0" smtClean="0"/>
              <a:t>un </a:t>
            </a:r>
            <a:r>
              <a:rPr lang="ro-RO" dirty="0"/>
              <a:t>procedeu de analiză este numit specific dacă el permite măsurarea cantitativă a unui parametru fizico-chimic sau a unui grup funcţional al unea sau mai multor substanţe prezente în eşantion.</a:t>
            </a:r>
            <a:endParaRPr lang="ru-RU" dirty="0"/>
          </a:p>
          <a:p>
            <a:pPr lvl="0" algn="just"/>
            <a:r>
              <a:rPr lang="ro-RO" b="1" i="1" dirty="0" smtClean="0">
                <a:solidFill>
                  <a:srgbClr val="C00000"/>
                </a:solidFill>
              </a:rPr>
              <a:t>Selectivitatea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endParaRPr lang="en-US" b="1" i="1" dirty="0" smtClean="0">
              <a:solidFill>
                <a:srgbClr val="C00000"/>
              </a:solidFill>
            </a:endParaRPr>
          </a:p>
          <a:p>
            <a:pPr lvl="0" algn="just"/>
            <a:r>
              <a:rPr lang="ro-RO" i="1" dirty="0" smtClean="0"/>
              <a:t> </a:t>
            </a:r>
            <a:r>
              <a:rPr lang="ro-RO" i="1" dirty="0"/>
              <a:t>–</a:t>
            </a:r>
            <a:r>
              <a:rPr lang="ro-RO" dirty="0"/>
              <a:t> reprezintă cazul când este posibilă detectarea cantitativă a unei substanţe examinate, în prezenţa altor compuşi ce pot fi prezenţi în eşantion.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50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7510"/>
          </a:xfrm>
        </p:spPr>
        <p:txBody>
          <a:bodyPr>
            <a:normAutofit/>
          </a:bodyPr>
          <a:lstStyle/>
          <a:p>
            <a:r>
              <a:rPr lang="ro-RO" sz="3000" b="1" u="sng" dirty="0">
                <a:solidFill>
                  <a:srgbClr val="0033CC"/>
                </a:solidFill>
              </a:rPr>
              <a:t>Caracterile unui procedeu de analiză sunt:</a:t>
            </a:r>
            <a:endParaRPr lang="ru-RU" sz="3000" b="1" u="sng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2148"/>
            <a:ext cx="8229600" cy="5693196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o-RO" b="1" i="1" dirty="0">
                <a:solidFill>
                  <a:srgbClr val="C00000"/>
                </a:solidFill>
              </a:rPr>
              <a:t>Fidelitatea (</a:t>
            </a:r>
            <a:r>
              <a:rPr lang="ru-RU" b="1" i="1" dirty="0">
                <a:solidFill>
                  <a:srgbClr val="C00000"/>
                </a:solidFill>
              </a:rPr>
              <a:t>достоверность</a:t>
            </a:r>
            <a:r>
              <a:rPr lang="ro-RO" b="1" i="1" dirty="0" smtClean="0">
                <a:solidFill>
                  <a:srgbClr val="C00000"/>
                </a:solidFill>
              </a:rPr>
              <a:t>)</a:t>
            </a:r>
            <a:r>
              <a:rPr lang="en-US" b="1" i="1" dirty="0" smtClean="0">
                <a:solidFill>
                  <a:srgbClr val="C00000"/>
                </a:solidFill>
              </a:rPr>
              <a:t>:</a:t>
            </a:r>
          </a:p>
          <a:p>
            <a:pPr lvl="0" algn="just"/>
            <a:r>
              <a:rPr lang="ro-RO" b="1" i="1" dirty="0" smtClean="0">
                <a:solidFill>
                  <a:srgbClr val="C00000"/>
                </a:solidFill>
              </a:rPr>
              <a:t> </a:t>
            </a:r>
            <a:r>
              <a:rPr lang="ro-RO" i="1" dirty="0"/>
              <a:t>–</a:t>
            </a:r>
            <a:r>
              <a:rPr lang="ro-RO" dirty="0"/>
              <a:t> exprimă domeniul de acord între o serie de măsuri provenind de la mai multe probe din acelaşi eşantion, cu condiţiile precise.</a:t>
            </a:r>
            <a:endParaRPr lang="ru-RU" dirty="0"/>
          </a:p>
          <a:p>
            <a:pPr lvl="0" algn="just"/>
            <a:r>
              <a:rPr lang="ro-RO" b="1" i="1" dirty="0">
                <a:solidFill>
                  <a:srgbClr val="C00000"/>
                </a:solidFill>
              </a:rPr>
              <a:t>Repetabilitatea (</a:t>
            </a:r>
            <a:r>
              <a:rPr lang="ru-RU" b="1" i="1" dirty="0">
                <a:solidFill>
                  <a:srgbClr val="C00000"/>
                </a:solidFill>
              </a:rPr>
              <a:t>Повторяемость</a:t>
            </a:r>
            <a:r>
              <a:rPr lang="ro-RO" i="1" dirty="0" smtClean="0"/>
              <a:t>)</a:t>
            </a:r>
            <a:r>
              <a:rPr lang="en-US" i="1" dirty="0" smtClean="0"/>
              <a:t>:</a:t>
            </a:r>
          </a:p>
          <a:p>
            <a:pPr lvl="0" algn="just"/>
            <a:r>
              <a:rPr lang="ro-RO" i="1" dirty="0" smtClean="0"/>
              <a:t>–</a:t>
            </a:r>
            <a:r>
              <a:rPr lang="ro-RO" dirty="0" smtClean="0"/>
              <a:t> </a:t>
            </a:r>
            <a:r>
              <a:rPr lang="ro-RO" dirty="0"/>
              <a:t>exprimă fidelitatea în condiţii identice – aceleaşi analize, echipament, reactivi, etc.</a:t>
            </a:r>
            <a:endParaRPr lang="ru-RU" dirty="0"/>
          </a:p>
          <a:p>
            <a:pPr lvl="0" algn="just"/>
            <a:r>
              <a:rPr lang="ro-RO" b="1" i="1" dirty="0">
                <a:solidFill>
                  <a:srgbClr val="C00000"/>
                </a:solidFill>
              </a:rPr>
              <a:t>Reproductibilitatea </a:t>
            </a:r>
            <a:r>
              <a:rPr lang="ro-RO" b="1" i="1" dirty="0" smtClean="0">
                <a:solidFill>
                  <a:srgbClr val="C00000"/>
                </a:solidFill>
              </a:rPr>
              <a:t>(Воспроизводимость</a:t>
            </a:r>
            <a:r>
              <a:rPr lang="ro-RO" b="1" dirty="0" smtClean="0">
                <a:solidFill>
                  <a:srgbClr val="C00000"/>
                </a:solidFill>
              </a:rPr>
              <a:t>)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  <a:p>
            <a:pPr lvl="0" algn="just"/>
            <a:r>
              <a:rPr lang="ro-RO" b="1" dirty="0" smtClean="0">
                <a:solidFill>
                  <a:srgbClr val="C00000"/>
                </a:solidFill>
              </a:rPr>
              <a:t> </a:t>
            </a:r>
            <a:r>
              <a:rPr lang="ro-RO" dirty="0"/>
              <a:t>– exprimă fidelitatea în condiţii diferite – personal, laboratoare, aparataj, etc.</a:t>
            </a:r>
            <a:endParaRPr lang="ru-RU" dirty="0"/>
          </a:p>
          <a:p>
            <a:pPr lvl="0" algn="just"/>
            <a:r>
              <a:rPr lang="ro-RO" b="1" i="1" dirty="0">
                <a:solidFill>
                  <a:srgbClr val="C00000"/>
                </a:solidFill>
              </a:rPr>
              <a:t>Exactitatea</a:t>
            </a:r>
            <a:endParaRPr lang="ru-RU" b="1" dirty="0">
              <a:solidFill>
                <a:srgbClr val="C00000"/>
              </a:solidFill>
            </a:endParaRPr>
          </a:p>
          <a:p>
            <a:pPr lvl="0" algn="just"/>
            <a:r>
              <a:rPr lang="ro-RO" b="1" i="1" dirty="0">
                <a:solidFill>
                  <a:srgbClr val="C00000"/>
                </a:solidFill>
              </a:rPr>
              <a:t>Sensibilitatea (чувствительность</a:t>
            </a:r>
            <a:r>
              <a:rPr lang="ro-RO" i="1" dirty="0" smtClean="0"/>
              <a:t>)</a:t>
            </a:r>
            <a:r>
              <a:rPr lang="en-US" i="1" dirty="0" smtClean="0"/>
              <a:t>:</a:t>
            </a:r>
          </a:p>
          <a:p>
            <a:pPr lvl="0" algn="just"/>
            <a:r>
              <a:rPr lang="ro-RO" i="1" dirty="0" smtClean="0"/>
              <a:t> </a:t>
            </a:r>
            <a:r>
              <a:rPr lang="ro-RO" i="1" dirty="0"/>
              <a:t>– </a:t>
            </a:r>
            <a:r>
              <a:rPr lang="ro-RO" dirty="0"/>
              <a:t>este capacitatea unui procedeu de analiză de a înregistra variaţiile mici de concentraţie;</a:t>
            </a:r>
            <a:endParaRPr lang="ru-RU" dirty="0"/>
          </a:p>
          <a:p>
            <a:pPr lvl="0" algn="just"/>
            <a:r>
              <a:rPr lang="ro-RO" b="1" i="1" dirty="0">
                <a:solidFill>
                  <a:srgbClr val="C00000"/>
                </a:solidFill>
              </a:rPr>
              <a:t>Pragul de detecţie</a:t>
            </a:r>
            <a:r>
              <a:rPr lang="en-US" b="1" dirty="0">
                <a:solidFill>
                  <a:srgbClr val="C00000"/>
                </a:solidFill>
              </a:rPr>
              <a:t> </a:t>
            </a:r>
            <a:r>
              <a:rPr lang="ro-RO" b="1" dirty="0">
                <a:solidFill>
                  <a:srgbClr val="C00000"/>
                </a:solidFill>
              </a:rPr>
              <a:t>(</a:t>
            </a:r>
            <a:r>
              <a:rPr lang="ro-RO" b="1" i="1" dirty="0">
                <a:solidFill>
                  <a:srgbClr val="C00000"/>
                </a:solidFill>
              </a:rPr>
              <a:t>порог обнаружения</a:t>
            </a:r>
            <a:r>
              <a:rPr lang="ro-RO" b="1" dirty="0" smtClean="0">
                <a:solidFill>
                  <a:srgbClr val="C00000"/>
                </a:solidFill>
              </a:rPr>
              <a:t>)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  <a:p>
            <a:pPr lvl="0" algn="just"/>
            <a:r>
              <a:rPr lang="ro-RO" b="1" dirty="0" smtClean="0">
                <a:solidFill>
                  <a:srgbClr val="C00000"/>
                </a:solidFill>
              </a:rPr>
              <a:t> </a:t>
            </a:r>
            <a:r>
              <a:rPr lang="ro-RO" dirty="0"/>
              <a:t>– cea mai scăzută cantitate de substanţă examinată dintr-un eşantion, care poate fi detectată.</a:t>
            </a:r>
            <a:r>
              <a:rPr lang="en-US" dirty="0"/>
              <a:t>     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78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o-MO" b="1" i="1" dirty="0">
                <a:solidFill>
                  <a:srgbClr val="C00000"/>
                </a:solidFill>
              </a:rPr>
              <a:t>Calitatea</a:t>
            </a:r>
            <a:r>
              <a:rPr lang="ro-MO" dirty="0"/>
              <a:t> unui medicament reprezintă o sumă a factorilor care contribuie la </a:t>
            </a:r>
            <a:r>
              <a:rPr lang="ro-MO" i="1" dirty="0" smtClean="0"/>
              <a:t>(1) puritatea, (2) </a:t>
            </a:r>
            <a:r>
              <a:rPr lang="ro-MO" i="1" dirty="0"/>
              <a:t>inofensivitatea, </a:t>
            </a:r>
            <a:r>
              <a:rPr lang="ro-MO" i="1" dirty="0" smtClean="0"/>
              <a:t>(3) eficacitatea </a:t>
            </a:r>
            <a:r>
              <a:rPr lang="ro-MO" i="1" dirty="0"/>
              <a:t>și </a:t>
            </a:r>
            <a:r>
              <a:rPr lang="ro-MO" i="1" dirty="0" smtClean="0"/>
              <a:t>(4) stabilitatea </a:t>
            </a:r>
            <a:r>
              <a:rPr lang="ro-MO" dirty="0"/>
              <a:t>produsului. </a:t>
            </a:r>
            <a:endParaRPr lang="ro-MO" dirty="0" smtClean="0"/>
          </a:p>
          <a:p>
            <a:pPr algn="just"/>
            <a:r>
              <a:rPr lang="ro-MO" dirty="0" smtClean="0"/>
              <a:t>În </a:t>
            </a:r>
            <a:r>
              <a:rPr lang="ro-MO" dirty="0"/>
              <a:t>baza tuturor reglementărilor asupra medicamentului în țara noastră stă </a:t>
            </a:r>
            <a:r>
              <a:rPr lang="ro-MO" b="1" i="1" dirty="0"/>
              <a:t>Legea cu privire la activitatea farmaceutică</a:t>
            </a:r>
            <a:r>
              <a:rPr lang="ro-MO" dirty="0"/>
              <a:t>  (LAF) nr. 1456-XII din25.05.1993. Ea este legea de bază ce reglementează principalele domenii ale activităţii farmaceutice.</a:t>
            </a:r>
            <a:endParaRPr lang="ru-RU" dirty="0"/>
          </a:p>
          <a:p>
            <a:pPr algn="just"/>
            <a:r>
              <a:rPr lang="ro-MO" dirty="0"/>
              <a:t>Conceptul de medicament și criteriile de calitate ale acestuia au suferit o evoluție determinată de dezvoltarea cercetărilor în acest domeniu și exigențele existente în lumea contemporană.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36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3300" b="1" i="1" dirty="0">
                <a:solidFill>
                  <a:srgbClr val="C00000"/>
                </a:solidFill>
              </a:rPr>
              <a:t>Validarea analitică </a:t>
            </a:r>
            <a:r>
              <a:rPr lang="en-US" sz="3300" b="1" i="1" dirty="0" smtClean="0">
                <a:solidFill>
                  <a:srgbClr val="C00000"/>
                </a:solidFill>
              </a:rPr>
              <a:t/>
            </a:r>
            <a:br>
              <a:rPr lang="en-US" sz="3300" b="1" i="1" dirty="0" smtClean="0">
                <a:solidFill>
                  <a:srgbClr val="C00000"/>
                </a:solidFill>
              </a:rPr>
            </a:br>
            <a:r>
              <a:rPr lang="ro-RO" sz="3300" b="1" i="1" dirty="0" smtClean="0">
                <a:solidFill>
                  <a:srgbClr val="C00000"/>
                </a:solidFill>
              </a:rPr>
              <a:t>(</a:t>
            </a:r>
            <a:r>
              <a:rPr lang="ro-RO" sz="3300" b="1" i="1" dirty="0">
                <a:solidFill>
                  <a:srgbClr val="C00000"/>
                </a:solidFill>
              </a:rPr>
              <a:t>Аналитическая проверка)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o-RO" dirty="0"/>
              <a:t>Validarea este o parte componentă importantă în procesul de asigurare a calităţii. Ea trebuie să demonstreze că toate procesele utilizate pentru fabricarea, condiţionarea şi controlul unui produs farmaceutic conduc efectiv la toate rezultatele acceptate.</a:t>
            </a:r>
            <a:endParaRPr lang="ru-RU" dirty="0"/>
          </a:p>
          <a:p>
            <a:pPr algn="just"/>
            <a:r>
              <a:rPr lang="ro-RO" dirty="0"/>
              <a:t>Un dosar de validare analitică trebuie să cuprindă o descriere detaliată şi suficient de precisă a procedurii analitice, pentru ca orice expert să o poată reproduce.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78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3300" b="1" i="1" dirty="0">
                <a:solidFill>
                  <a:srgbClr val="C00000"/>
                </a:solidFill>
              </a:rPr>
              <a:t>Validarea analitică </a:t>
            </a:r>
            <a:r>
              <a:rPr lang="en-US" sz="3300" b="1" i="1" dirty="0" smtClean="0">
                <a:solidFill>
                  <a:srgbClr val="C00000"/>
                </a:solidFill>
              </a:rPr>
              <a:t/>
            </a:r>
            <a:br>
              <a:rPr lang="en-US" sz="3300" b="1" i="1" dirty="0" smtClean="0">
                <a:solidFill>
                  <a:srgbClr val="C00000"/>
                </a:solidFill>
              </a:rPr>
            </a:br>
            <a:r>
              <a:rPr lang="ro-RO" sz="3300" b="1" i="1" dirty="0" smtClean="0">
                <a:solidFill>
                  <a:srgbClr val="C00000"/>
                </a:solidFill>
              </a:rPr>
              <a:t>(</a:t>
            </a:r>
            <a:r>
              <a:rPr lang="ro-RO" sz="3300" b="1" i="1" dirty="0">
                <a:solidFill>
                  <a:srgbClr val="C00000"/>
                </a:solidFill>
              </a:rPr>
              <a:t>Аналитическая проверка)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ro-RO" dirty="0"/>
              <a:t>Validarea analitică se aplică în toate domeniile de documentare chimică, farmaceutică şi biologică:</a:t>
            </a:r>
            <a:endParaRPr lang="ru-RU" dirty="0"/>
          </a:p>
          <a:p>
            <a:pPr lvl="0"/>
            <a:r>
              <a:rPr lang="ro-RO" dirty="0"/>
              <a:t>Dezvoltarea formei farmaceutice</a:t>
            </a:r>
            <a:endParaRPr lang="ru-RU" dirty="0"/>
          </a:p>
          <a:p>
            <a:pPr lvl="0"/>
            <a:r>
              <a:rPr lang="ro-RO" dirty="0"/>
              <a:t>Controlulmateriilor prime</a:t>
            </a:r>
            <a:endParaRPr lang="ru-RU" dirty="0"/>
          </a:p>
          <a:p>
            <a:pPr lvl="0"/>
            <a:r>
              <a:rPr lang="ro-RO" dirty="0"/>
              <a:t>Controlul în curs de fabricare a medicamentului</a:t>
            </a:r>
            <a:endParaRPr lang="ru-RU" dirty="0"/>
          </a:p>
          <a:p>
            <a:pPr lvl="0"/>
            <a:r>
              <a:rPr lang="ro-RO" dirty="0"/>
              <a:t>Controlul produselor finite</a:t>
            </a:r>
            <a:endParaRPr lang="ru-RU" dirty="0"/>
          </a:p>
          <a:p>
            <a:pPr lvl="0"/>
            <a:r>
              <a:rPr lang="ro-RO" dirty="0"/>
              <a:t>Studii de stabilitate.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03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507288" cy="6336704"/>
          </a:xfrm>
        </p:spPr>
        <p:txBody>
          <a:bodyPr/>
          <a:lstStyle/>
          <a:p>
            <a:pPr algn="just"/>
            <a:r>
              <a:rPr lang="ro-MO" dirty="0" smtClean="0"/>
              <a:t>1. </a:t>
            </a:r>
            <a:r>
              <a:rPr lang="en-US" dirty="0" err="1" smtClean="0"/>
              <a:t>Apariția</a:t>
            </a:r>
            <a:r>
              <a:rPr lang="en-US" dirty="0" smtClean="0"/>
              <a:t> </a:t>
            </a:r>
            <a:r>
              <a:rPr lang="en-US" b="1" i="1" dirty="0" err="1">
                <a:solidFill>
                  <a:srgbClr val="C00000"/>
                </a:solidFill>
              </a:rPr>
              <a:t>Biofarmaciei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descoperirea</a:t>
            </a:r>
            <a:r>
              <a:rPr lang="en-US" dirty="0"/>
              <a:t> </a:t>
            </a:r>
            <a:r>
              <a:rPr lang="en-US" dirty="0" err="1"/>
              <a:t>faptului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i="1" dirty="0" err="1">
                <a:solidFill>
                  <a:srgbClr val="002060"/>
                </a:solidFill>
              </a:rPr>
              <a:t>efectul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</a:rPr>
              <a:t>terapeutic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este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influențat</a:t>
            </a:r>
            <a:r>
              <a:rPr lang="en-US" i="1" dirty="0">
                <a:solidFill>
                  <a:srgbClr val="002060"/>
                </a:solidFill>
              </a:rPr>
              <a:t> de </a:t>
            </a:r>
            <a:r>
              <a:rPr lang="en-US" i="1" dirty="0" err="1">
                <a:solidFill>
                  <a:srgbClr val="002060"/>
                </a:solidFill>
              </a:rPr>
              <a:t>sistemul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farmaceutic</a:t>
            </a:r>
            <a:r>
              <a:rPr lang="en-US" i="1" dirty="0">
                <a:solidFill>
                  <a:srgbClr val="002060"/>
                </a:solidFill>
              </a:rPr>
              <a:t> de </a:t>
            </a:r>
            <a:r>
              <a:rPr lang="en-US" i="1" dirty="0" err="1">
                <a:solidFill>
                  <a:srgbClr val="002060"/>
                </a:solidFill>
              </a:rPr>
              <a:t>cedare</a:t>
            </a:r>
            <a:r>
              <a:rPr lang="en-US" i="1" dirty="0">
                <a:solidFill>
                  <a:srgbClr val="002060"/>
                </a:solidFill>
              </a:rPr>
              <a:t> care </a:t>
            </a:r>
            <a:r>
              <a:rPr lang="en-US" i="1" dirty="0" err="1">
                <a:solidFill>
                  <a:srgbClr val="002060"/>
                </a:solidFill>
              </a:rPr>
              <a:t>conține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substanța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medicamentoasă</a:t>
            </a:r>
            <a:r>
              <a:rPr lang="en-US" dirty="0"/>
              <a:t>, a </a:t>
            </a:r>
            <a:r>
              <a:rPr lang="en-US" dirty="0" err="1"/>
              <a:t>condus</a:t>
            </a:r>
            <a:r>
              <a:rPr lang="en-US" dirty="0"/>
              <a:t> la </a:t>
            </a:r>
            <a:r>
              <a:rPr lang="en-US" dirty="0" err="1"/>
              <a:t>optimizarea</a:t>
            </a:r>
            <a:r>
              <a:rPr lang="en-US" dirty="0"/>
              <a:t> </a:t>
            </a:r>
            <a:r>
              <a:rPr lang="en-US" dirty="0" err="1"/>
              <a:t>formei</a:t>
            </a:r>
            <a:r>
              <a:rPr lang="en-US" dirty="0"/>
              <a:t> </a:t>
            </a:r>
            <a:r>
              <a:rPr lang="en-US" dirty="0" err="1"/>
              <a:t>farmaceutice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utilizării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rationale. </a:t>
            </a:r>
            <a:endParaRPr lang="ro-MO" dirty="0" smtClean="0"/>
          </a:p>
          <a:p>
            <a:pPr algn="just"/>
            <a:r>
              <a:rPr lang="en-US" dirty="0" err="1" smtClean="0"/>
              <a:t>Odată</a:t>
            </a:r>
            <a:r>
              <a:rPr lang="en-US" dirty="0" smtClean="0"/>
              <a:t> </a:t>
            </a:r>
            <a:r>
              <a:rPr lang="en-US" dirty="0"/>
              <a:t>cu </a:t>
            </a:r>
            <a:r>
              <a:rPr lang="en-US" dirty="0" err="1"/>
              <a:t>evoluția</a:t>
            </a:r>
            <a:r>
              <a:rPr lang="en-US" dirty="0"/>
              <a:t>  </a:t>
            </a:r>
            <a:r>
              <a:rPr lang="en-US" dirty="0" err="1"/>
              <a:t>formei</a:t>
            </a:r>
            <a:r>
              <a:rPr lang="en-US" dirty="0"/>
              <a:t> </a:t>
            </a:r>
            <a:r>
              <a:rPr lang="en-US" dirty="0" err="1" smtClean="0"/>
              <a:t>farmaceutice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smtClean="0"/>
              <a:t>s</a:t>
            </a:r>
            <a:r>
              <a:rPr lang="ro-MO" dirty="0" smtClean="0"/>
              <a:t>i</a:t>
            </a:r>
            <a:r>
              <a:rPr lang="en-US" dirty="0" smtClean="0"/>
              <a:t>stem </a:t>
            </a:r>
            <a:r>
              <a:rPr lang="en-US" dirty="0" err="1"/>
              <a:t>farmaceutic</a:t>
            </a:r>
            <a:r>
              <a:rPr lang="en-US" dirty="0"/>
              <a:t> de </a:t>
            </a:r>
            <a:r>
              <a:rPr lang="en-US" dirty="0" err="1"/>
              <a:t>cedare</a:t>
            </a:r>
            <a:r>
              <a:rPr lang="en-US" dirty="0"/>
              <a:t> s-au </a:t>
            </a:r>
            <a:r>
              <a:rPr lang="en-US" dirty="0" err="1"/>
              <a:t>mărit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exigențele</a:t>
            </a:r>
            <a:r>
              <a:rPr lang="en-US" dirty="0"/>
              <a:t> </a:t>
            </a:r>
            <a:r>
              <a:rPr lang="en-US" dirty="0" err="1"/>
              <a:t>privind</a:t>
            </a:r>
            <a:r>
              <a:rPr lang="en-US" dirty="0"/>
              <a:t> </a:t>
            </a:r>
            <a:r>
              <a:rPr lang="en-US" dirty="0" err="1"/>
              <a:t>calitatea</a:t>
            </a:r>
            <a:r>
              <a:rPr lang="en-US" dirty="0"/>
              <a:t> </a:t>
            </a:r>
            <a:r>
              <a:rPr lang="en-US" dirty="0" err="1"/>
              <a:t>medicamentului</a:t>
            </a:r>
            <a:r>
              <a:rPr lang="en-US" dirty="0"/>
              <a:t>: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13394"/>
            <a:ext cx="8856984" cy="634082"/>
          </a:xfrm>
        </p:spPr>
        <p:txBody>
          <a:bodyPr>
            <a:normAutofit/>
          </a:bodyPr>
          <a:lstStyle/>
          <a:p>
            <a:r>
              <a:rPr lang="ro-MO" sz="3000" b="1" dirty="0" smtClean="0">
                <a:solidFill>
                  <a:srgbClr val="C00000"/>
                </a:solidFill>
              </a:rPr>
              <a:t>E</a:t>
            </a:r>
            <a:r>
              <a:rPr lang="en-US" sz="3000" b="1" dirty="0" err="1" smtClean="0">
                <a:solidFill>
                  <a:srgbClr val="C00000"/>
                </a:solidFill>
              </a:rPr>
              <a:t>xigențele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en-US" sz="3000" b="1" dirty="0" err="1">
                <a:solidFill>
                  <a:srgbClr val="C00000"/>
                </a:solidFill>
              </a:rPr>
              <a:t>privind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dirty="0" err="1">
                <a:solidFill>
                  <a:srgbClr val="C00000"/>
                </a:solidFill>
              </a:rPr>
              <a:t>calitatea</a:t>
            </a: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b="1" dirty="0" err="1">
                <a:solidFill>
                  <a:srgbClr val="C00000"/>
                </a:solidFill>
              </a:rPr>
              <a:t>medicamentului</a:t>
            </a:r>
            <a:r>
              <a:rPr lang="en-US" sz="3000" b="1" dirty="0">
                <a:solidFill>
                  <a:srgbClr val="C00000"/>
                </a:solidFill>
              </a:rPr>
              <a:t>: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856984" cy="6048672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en-US" b="1" i="1" dirty="0" err="1">
                <a:solidFill>
                  <a:srgbClr val="0033CC"/>
                </a:solidFill>
              </a:rPr>
              <a:t>Stabilitatea</a:t>
            </a:r>
            <a:r>
              <a:rPr lang="en-US" b="1" i="1" dirty="0">
                <a:solidFill>
                  <a:srgbClr val="0033CC"/>
                </a:solidFill>
              </a:rPr>
              <a:t> </a:t>
            </a:r>
            <a:r>
              <a:rPr lang="en-US" b="1" i="1" dirty="0" err="1">
                <a:solidFill>
                  <a:srgbClr val="0033CC"/>
                </a:solidFill>
              </a:rPr>
              <a:t>fizică</a:t>
            </a:r>
            <a:r>
              <a:rPr lang="en-US" b="1" i="1" dirty="0">
                <a:solidFill>
                  <a:srgbClr val="0033CC"/>
                </a:solidFill>
              </a:rPr>
              <a:t> </a:t>
            </a:r>
            <a:r>
              <a:rPr lang="en-US" dirty="0"/>
              <a:t>a </a:t>
            </a:r>
            <a:r>
              <a:rPr lang="en-US" dirty="0" err="1"/>
              <a:t>formei</a:t>
            </a:r>
            <a:r>
              <a:rPr lang="en-US" dirty="0"/>
              <a:t> </a:t>
            </a:r>
            <a:r>
              <a:rPr lang="en-US" dirty="0" err="1"/>
              <a:t>farmaceutice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b="1" i="1" dirty="0" err="1">
                <a:solidFill>
                  <a:srgbClr val="0033CC"/>
                </a:solidFill>
              </a:rPr>
              <a:t>stabilitatea</a:t>
            </a:r>
            <a:r>
              <a:rPr lang="en-US" b="1" i="1" dirty="0">
                <a:solidFill>
                  <a:srgbClr val="0033CC"/>
                </a:solidFill>
              </a:rPr>
              <a:t> </a:t>
            </a:r>
            <a:r>
              <a:rPr lang="en-US" b="1" i="1" dirty="0" err="1">
                <a:solidFill>
                  <a:srgbClr val="0033CC"/>
                </a:solidFill>
              </a:rPr>
              <a:t>chimică</a:t>
            </a:r>
            <a:r>
              <a:rPr lang="en-US" i="1" dirty="0"/>
              <a:t> </a:t>
            </a:r>
            <a:r>
              <a:rPr lang="en-US" dirty="0"/>
              <a:t>a </a:t>
            </a:r>
            <a:r>
              <a:rPr lang="en-US" dirty="0" err="1"/>
              <a:t>substanței</a:t>
            </a:r>
            <a:r>
              <a:rPr lang="en-US" dirty="0"/>
              <a:t> </a:t>
            </a:r>
            <a:r>
              <a:rPr lang="en-US" dirty="0" err="1"/>
              <a:t>medicamentoase</a:t>
            </a:r>
            <a:r>
              <a:rPr lang="en-US" dirty="0"/>
              <a:t> din </a:t>
            </a:r>
            <a:r>
              <a:rPr lang="en-US" dirty="0" err="1"/>
              <a:t>formă</a:t>
            </a:r>
            <a:r>
              <a:rPr lang="en-US" dirty="0"/>
              <a:t>, care se </a:t>
            </a:r>
            <a:r>
              <a:rPr lang="en-US" dirty="0" err="1"/>
              <a:t>referă</a:t>
            </a:r>
            <a:r>
              <a:rPr lang="en-US" dirty="0"/>
              <a:t> la:</a:t>
            </a:r>
            <a:endParaRPr lang="ru-RU" dirty="0"/>
          </a:p>
          <a:p>
            <a:pPr lvl="1" algn="just"/>
            <a:r>
              <a:rPr lang="en-US" dirty="0" err="1"/>
              <a:t>Identitatea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conținutul</a:t>
            </a:r>
            <a:r>
              <a:rPr lang="en-US" dirty="0"/>
              <a:t> de </a:t>
            </a:r>
            <a:r>
              <a:rPr lang="en-US" dirty="0" err="1"/>
              <a:t>substanț</a:t>
            </a:r>
            <a:r>
              <a:rPr lang="ro-RO" dirty="0"/>
              <a:t>ă </a:t>
            </a:r>
            <a:r>
              <a:rPr lang="en-US" dirty="0" err="1"/>
              <a:t>medicamentoasă</a:t>
            </a:r>
            <a:r>
              <a:rPr lang="en-US" dirty="0"/>
              <a:t> </a:t>
            </a:r>
            <a:r>
              <a:rPr lang="en-US" dirty="0" err="1"/>
              <a:t>declarată</a:t>
            </a:r>
            <a:endParaRPr lang="ru-RU" dirty="0"/>
          </a:p>
          <a:p>
            <a:pPr lvl="1" algn="just"/>
            <a:r>
              <a:rPr lang="en-US" dirty="0" err="1"/>
              <a:t>Uniformitatea</a:t>
            </a:r>
            <a:r>
              <a:rPr lang="en-US" dirty="0"/>
              <a:t> </a:t>
            </a:r>
            <a:r>
              <a:rPr lang="en-US" dirty="0" err="1"/>
              <a:t>conținutului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doza</a:t>
            </a:r>
            <a:r>
              <a:rPr lang="en-US" dirty="0"/>
              <a:t> </a:t>
            </a:r>
            <a:r>
              <a:rPr lang="en-US" dirty="0" err="1"/>
              <a:t>unitară</a:t>
            </a:r>
            <a:endParaRPr lang="ru-RU" dirty="0"/>
          </a:p>
          <a:p>
            <a:pPr lvl="1" algn="just"/>
            <a:r>
              <a:rPr lang="en-US" dirty="0" err="1"/>
              <a:t>Păstrarea</a:t>
            </a:r>
            <a:r>
              <a:rPr lang="en-US" dirty="0"/>
              <a:t> </a:t>
            </a:r>
            <a:r>
              <a:rPr lang="en-US" dirty="0" err="1"/>
              <a:t>caracteristicilor</a:t>
            </a:r>
            <a:r>
              <a:rPr lang="en-US" dirty="0"/>
              <a:t> </a:t>
            </a:r>
            <a:r>
              <a:rPr lang="en-US" dirty="0" err="1"/>
              <a:t>inițiale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toată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de </a:t>
            </a:r>
            <a:r>
              <a:rPr lang="en-US" dirty="0" err="1" smtClean="0"/>
              <a:t>valabilitate</a:t>
            </a:r>
            <a:r>
              <a:rPr lang="ro-MO" dirty="0" smtClean="0"/>
              <a:t>.</a:t>
            </a:r>
            <a:endParaRPr lang="ru-RU" dirty="0"/>
          </a:p>
          <a:p>
            <a:pPr lvl="0" algn="just"/>
            <a:r>
              <a:rPr lang="en-US" b="1" i="1" dirty="0" err="1">
                <a:solidFill>
                  <a:srgbClr val="0033CC"/>
                </a:solidFill>
              </a:rPr>
              <a:t>Puritatea</a:t>
            </a:r>
            <a:r>
              <a:rPr lang="en-US" b="1" i="1" dirty="0">
                <a:solidFill>
                  <a:srgbClr val="0033CC"/>
                </a:solidFill>
              </a:rPr>
              <a:t>: </a:t>
            </a:r>
            <a:r>
              <a:rPr lang="en-US" dirty="0" err="1"/>
              <a:t>limitele</a:t>
            </a:r>
            <a:r>
              <a:rPr lang="en-US" dirty="0"/>
              <a:t> </a:t>
            </a:r>
            <a:r>
              <a:rPr lang="en-US" dirty="0" err="1"/>
              <a:t>contaminării</a:t>
            </a:r>
            <a:r>
              <a:rPr lang="en-US" dirty="0"/>
              <a:t> </a:t>
            </a:r>
            <a:r>
              <a:rPr lang="en-US" dirty="0" err="1"/>
              <a:t>microbiene</a:t>
            </a:r>
            <a:r>
              <a:rPr lang="en-US" dirty="0"/>
              <a:t>, </a:t>
            </a:r>
            <a:r>
              <a:rPr lang="en-US" dirty="0" err="1"/>
              <a:t>chimice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mecanice</a:t>
            </a:r>
            <a:endParaRPr lang="ru-RU" dirty="0"/>
          </a:p>
          <a:p>
            <a:pPr lvl="0" algn="just"/>
            <a:r>
              <a:rPr lang="en-US" b="1" i="1" dirty="0" err="1">
                <a:solidFill>
                  <a:srgbClr val="0033CC"/>
                </a:solidFill>
              </a:rPr>
              <a:t>Inofensivitatea</a:t>
            </a:r>
            <a:r>
              <a:rPr lang="en-US" b="1" i="1" dirty="0">
                <a:solidFill>
                  <a:srgbClr val="0033CC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 err="1"/>
              <a:t>lipsa</a:t>
            </a:r>
            <a:r>
              <a:rPr lang="en-US" dirty="0"/>
              <a:t> </a:t>
            </a:r>
            <a:r>
              <a:rPr lang="en-US" dirty="0" err="1"/>
              <a:t>relativă</a:t>
            </a:r>
            <a:r>
              <a:rPr lang="en-US" dirty="0"/>
              <a:t> a </a:t>
            </a:r>
            <a:r>
              <a:rPr lang="en-US" dirty="0" err="1"/>
              <a:t>toxicității</a:t>
            </a:r>
            <a:r>
              <a:rPr lang="en-US" dirty="0"/>
              <a:t> locale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sistemice</a:t>
            </a:r>
            <a:endParaRPr lang="ru-RU" dirty="0"/>
          </a:p>
          <a:p>
            <a:pPr lvl="0" algn="just"/>
            <a:r>
              <a:rPr lang="en-US" b="1" i="1" dirty="0" err="1">
                <a:solidFill>
                  <a:srgbClr val="0033CC"/>
                </a:solidFill>
              </a:rPr>
              <a:t>Eficacitatea</a:t>
            </a:r>
            <a:r>
              <a:rPr lang="en-US" b="1" i="1" dirty="0">
                <a:solidFill>
                  <a:srgbClr val="0033CC"/>
                </a:solidFill>
              </a:rPr>
              <a:t> </a:t>
            </a:r>
            <a:r>
              <a:rPr lang="en-US" b="1" i="1" dirty="0" err="1">
                <a:solidFill>
                  <a:srgbClr val="0033CC"/>
                </a:solidFill>
              </a:rPr>
              <a:t>terapeutică</a:t>
            </a:r>
            <a:r>
              <a:rPr lang="en-US" b="1" i="1" dirty="0">
                <a:solidFill>
                  <a:srgbClr val="0033CC"/>
                </a:solidFill>
              </a:rPr>
              <a:t>: </a:t>
            </a:r>
            <a:r>
              <a:rPr lang="en-US" dirty="0"/>
              <a:t>determinate de </a:t>
            </a:r>
            <a:r>
              <a:rPr lang="en-US" dirty="0" err="1"/>
              <a:t>interacțiunea</a:t>
            </a:r>
            <a:r>
              <a:rPr lang="en-US" dirty="0"/>
              <a:t> </a:t>
            </a:r>
            <a:r>
              <a:rPr lang="en-US" dirty="0" err="1"/>
              <a:t>substanței</a:t>
            </a:r>
            <a:r>
              <a:rPr lang="en-US" dirty="0"/>
              <a:t> </a:t>
            </a:r>
            <a:r>
              <a:rPr lang="en-US" dirty="0" err="1"/>
              <a:t>medicamentoase</a:t>
            </a:r>
            <a:r>
              <a:rPr lang="en-US" dirty="0"/>
              <a:t> cu </a:t>
            </a:r>
            <a:r>
              <a:rPr lang="en-US" dirty="0" err="1"/>
              <a:t>receptorii</a:t>
            </a:r>
            <a:r>
              <a:rPr lang="en-US" dirty="0"/>
              <a:t> </a:t>
            </a:r>
            <a:r>
              <a:rPr lang="en-US" dirty="0" err="1"/>
              <a:t>biologici</a:t>
            </a:r>
            <a:r>
              <a:rPr lang="en-US" dirty="0"/>
              <a:t> </a:t>
            </a:r>
            <a:r>
              <a:rPr lang="en-US" dirty="0" err="1"/>
              <a:t>specifici</a:t>
            </a:r>
            <a:r>
              <a:rPr lang="en-US" dirty="0"/>
              <a:t>, evaluate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triere</a:t>
            </a:r>
            <a:r>
              <a:rPr lang="en-US" dirty="0"/>
              <a:t> </a:t>
            </a:r>
            <a:r>
              <a:rPr lang="en-US" dirty="0" err="1"/>
              <a:t>farmacologică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smtClean="0"/>
              <a:t>clinic</a:t>
            </a:r>
            <a:r>
              <a:rPr lang="ro-MO" dirty="0" smtClean="0"/>
              <a:t>ă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verificată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determinarea</a:t>
            </a:r>
            <a:r>
              <a:rPr lang="en-US" dirty="0"/>
              <a:t> </a:t>
            </a:r>
            <a:r>
              <a:rPr lang="en-US" i="1" u="sng" dirty="0" err="1">
                <a:solidFill>
                  <a:srgbClr val="0033CC"/>
                </a:solidFill>
              </a:rPr>
              <a:t>biodisponibilității</a:t>
            </a:r>
            <a:r>
              <a:rPr lang="en-US" i="1" dirty="0"/>
              <a:t>, </a:t>
            </a:r>
            <a:r>
              <a:rPr lang="en-US" dirty="0"/>
              <a:t>test de control biologic.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74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579296" cy="593752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Acest</a:t>
            </a:r>
            <a:r>
              <a:rPr lang="en-US" dirty="0"/>
              <a:t> test a </a:t>
            </a:r>
            <a:r>
              <a:rPr lang="en-US" dirty="0" err="1"/>
              <a:t>dus</a:t>
            </a:r>
            <a:r>
              <a:rPr lang="en-US" dirty="0"/>
              <a:t> la </a:t>
            </a:r>
            <a:r>
              <a:rPr lang="en-US" i="1" dirty="0" err="1">
                <a:solidFill>
                  <a:srgbClr val="0033CC"/>
                </a:solidFill>
              </a:rPr>
              <a:t>selectarea</a:t>
            </a:r>
            <a:r>
              <a:rPr lang="en-US" dirty="0"/>
              <a:t> </a:t>
            </a:r>
            <a:r>
              <a:rPr lang="en-US" dirty="0" err="1"/>
              <a:t>medicamentelor</a:t>
            </a:r>
            <a:r>
              <a:rPr lang="en-US" dirty="0"/>
              <a:t>, cu </a:t>
            </a:r>
            <a:r>
              <a:rPr lang="en-US" i="1" dirty="0" err="1">
                <a:solidFill>
                  <a:srgbClr val="0033CC"/>
                </a:solidFill>
              </a:rPr>
              <a:t>eliminarea</a:t>
            </a:r>
            <a:r>
              <a:rPr lang="en-US" dirty="0"/>
              <a:t> </a:t>
            </a:r>
            <a:r>
              <a:rPr lang="en-US" dirty="0" err="1"/>
              <a:t>celor</a:t>
            </a:r>
            <a:r>
              <a:rPr lang="en-US" dirty="0"/>
              <a:t>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acțiune</a:t>
            </a:r>
            <a:r>
              <a:rPr lang="en-US" dirty="0"/>
              <a:t>, </a:t>
            </a:r>
            <a:r>
              <a:rPr lang="en-US" dirty="0" err="1"/>
              <a:t>și</a:t>
            </a:r>
            <a:r>
              <a:rPr lang="en-US" dirty="0"/>
              <a:t> la </a:t>
            </a:r>
            <a:r>
              <a:rPr lang="en-US" i="1" dirty="0" err="1">
                <a:solidFill>
                  <a:srgbClr val="0033CC"/>
                </a:solidFill>
              </a:rPr>
              <a:t>optimizarea</a:t>
            </a:r>
            <a:r>
              <a:rPr lang="en-US" dirty="0"/>
              <a:t> </a:t>
            </a:r>
            <a:r>
              <a:rPr lang="en-US" dirty="0" err="1"/>
              <a:t>formulării</a:t>
            </a:r>
            <a:r>
              <a:rPr lang="en-US" dirty="0"/>
              <a:t>, cu </a:t>
            </a:r>
            <a:r>
              <a:rPr lang="en-US" dirty="0" err="1"/>
              <a:t>realizarea</a:t>
            </a:r>
            <a:r>
              <a:rPr lang="en-US" dirty="0"/>
              <a:t> de </a:t>
            </a:r>
            <a:r>
              <a:rPr lang="en-US" dirty="0" err="1"/>
              <a:t>medicamente</a:t>
            </a:r>
            <a:r>
              <a:rPr lang="en-US" dirty="0"/>
              <a:t> cu </a:t>
            </a:r>
            <a:r>
              <a:rPr lang="en-US" dirty="0" err="1"/>
              <a:t>acțiune</a:t>
            </a:r>
            <a:r>
              <a:rPr lang="en-US" dirty="0"/>
              <a:t> </a:t>
            </a:r>
            <a:r>
              <a:rPr lang="en-US" dirty="0" err="1"/>
              <a:t>prelungită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susținută</a:t>
            </a:r>
            <a:r>
              <a:rPr lang="en-US" dirty="0"/>
              <a:t>,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a </a:t>
            </a:r>
            <a:r>
              <a:rPr lang="en-US" dirty="0" err="1"/>
              <a:t>reprezentat</a:t>
            </a:r>
            <a:r>
              <a:rPr lang="en-US" dirty="0"/>
              <a:t> </a:t>
            </a:r>
            <a:r>
              <a:rPr lang="en-US" u="sng" dirty="0">
                <a:solidFill>
                  <a:srgbClr val="0033CC"/>
                </a:solidFill>
              </a:rPr>
              <a:t>prima </a:t>
            </a:r>
            <a:r>
              <a:rPr lang="en-US" u="sng" dirty="0" err="1">
                <a:solidFill>
                  <a:srgbClr val="0033CC"/>
                </a:solidFill>
              </a:rPr>
              <a:t>modalitate</a:t>
            </a:r>
            <a:r>
              <a:rPr lang="en-US" u="sng" dirty="0">
                <a:solidFill>
                  <a:srgbClr val="0033CC"/>
                </a:solidFill>
              </a:rPr>
              <a:t> de a </a:t>
            </a:r>
            <a:r>
              <a:rPr lang="en-US" u="sng" dirty="0" err="1">
                <a:solidFill>
                  <a:srgbClr val="0033CC"/>
                </a:solidFill>
              </a:rPr>
              <a:t>controla</a:t>
            </a:r>
            <a:r>
              <a:rPr lang="en-US" u="sng" dirty="0">
                <a:solidFill>
                  <a:srgbClr val="0033CC"/>
                </a:solidFill>
              </a:rPr>
              <a:t> </a:t>
            </a:r>
            <a:r>
              <a:rPr lang="en-US" u="sng" dirty="0" err="1">
                <a:solidFill>
                  <a:srgbClr val="0033CC"/>
                </a:solidFill>
              </a:rPr>
              <a:t>cedarea</a:t>
            </a:r>
            <a:r>
              <a:rPr lang="en-US" u="sng" dirty="0">
                <a:solidFill>
                  <a:srgbClr val="0033CC"/>
                </a:solidFill>
              </a:rPr>
              <a:t> </a:t>
            </a:r>
            <a:r>
              <a:rPr lang="en-US" u="sng" dirty="0" err="1">
                <a:solidFill>
                  <a:srgbClr val="0033CC"/>
                </a:solidFill>
              </a:rPr>
              <a:t>substanței</a:t>
            </a:r>
            <a:r>
              <a:rPr lang="en-US" u="sng" dirty="0">
                <a:solidFill>
                  <a:srgbClr val="0033CC"/>
                </a:solidFill>
              </a:rPr>
              <a:t> </a:t>
            </a:r>
            <a:r>
              <a:rPr lang="en-US" u="sng" dirty="0" err="1">
                <a:solidFill>
                  <a:srgbClr val="0033CC"/>
                </a:solidFill>
              </a:rPr>
              <a:t>medicamentoase</a:t>
            </a:r>
            <a:r>
              <a:rPr lang="en-US" u="sng" dirty="0">
                <a:solidFill>
                  <a:srgbClr val="0033CC"/>
                </a:solidFill>
              </a:rPr>
              <a:t> din forma </a:t>
            </a:r>
            <a:r>
              <a:rPr lang="en-US" u="sng" dirty="0" err="1">
                <a:solidFill>
                  <a:srgbClr val="0033CC"/>
                </a:solidFill>
              </a:rPr>
              <a:t>farmaceutică</a:t>
            </a:r>
            <a:r>
              <a:rPr lang="en-US" u="sng" dirty="0">
                <a:solidFill>
                  <a:srgbClr val="0033CC"/>
                </a:solidFill>
              </a:rPr>
              <a:t>.</a:t>
            </a:r>
            <a:endParaRPr lang="ru-RU" u="sng" dirty="0">
              <a:solidFill>
                <a:srgbClr val="0033CC"/>
              </a:solidFill>
            </a:endParaRPr>
          </a:p>
          <a:p>
            <a:pPr algn="just"/>
            <a:r>
              <a:rPr lang="en-US" dirty="0"/>
              <a:t>Dar,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medicamentelor</a:t>
            </a:r>
            <a:r>
              <a:rPr lang="en-US" dirty="0"/>
              <a:t> cu </a:t>
            </a:r>
            <a:r>
              <a:rPr lang="en-US" dirty="0" err="1"/>
              <a:t>cedare</a:t>
            </a:r>
            <a:r>
              <a:rPr lang="en-US" dirty="0"/>
              <a:t> </a:t>
            </a:r>
            <a:r>
              <a:rPr lang="en-US" dirty="0" err="1"/>
              <a:t>prelungită</a:t>
            </a:r>
            <a:r>
              <a:rPr lang="en-US" dirty="0"/>
              <a:t>, </a:t>
            </a:r>
            <a:r>
              <a:rPr lang="en-US" dirty="0" err="1"/>
              <a:t>pătrunderea</a:t>
            </a:r>
            <a:r>
              <a:rPr lang="en-US" dirty="0"/>
              <a:t> </a:t>
            </a:r>
            <a:r>
              <a:rPr lang="en-US" dirty="0" err="1"/>
              <a:t>substanței</a:t>
            </a:r>
            <a:r>
              <a:rPr lang="en-US" dirty="0"/>
              <a:t> </a:t>
            </a:r>
            <a:r>
              <a:rPr lang="en-US" dirty="0" err="1"/>
              <a:t>medicamentoase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organism era </a:t>
            </a:r>
            <a:r>
              <a:rPr lang="en-US" dirty="0" err="1"/>
              <a:t>concepută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smtClean="0"/>
              <a:t>term</a:t>
            </a:r>
            <a:r>
              <a:rPr lang="ro-MO" dirty="0" smtClean="0"/>
              <a:t>e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u="sng" dirty="0" err="1">
                <a:solidFill>
                  <a:srgbClr val="0033CC"/>
                </a:solidFill>
              </a:rPr>
              <a:t>cantitativi</a:t>
            </a:r>
            <a:r>
              <a:rPr lang="en-US" u="sng" dirty="0">
                <a:solidFill>
                  <a:srgbClr val="0033CC"/>
                </a:solidFill>
              </a:rPr>
              <a:t> </a:t>
            </a:r>
            <a:r>
              <a:rPr lang="en-US" u="sng" dirty="0" err="1">
                <a:solidFill>
                  <a:srgbClr val="0033CC"/>
                </a:solidFill>
              </a:rPr>
              <a:t>și</a:t>
            </a:r>
            <a:r>
              <a:rPr lang="en-US" u="sng" dirty="0">
                <a:solidFill>
                  <a:srgbClr val="0033CC"/>
                </a:solidFill>
              </a:rPr>
              <a:t> nu </a:t>
            </a:r>
            <a:r>
              <a:rPr lang="en-US" u="sng" dirty="0" err="1">
                <a:solidFill>
                  <a:srgbClr val="0033CC"/>
                </a:solidFill>
              </a:rPr>
              <a:t>cinetici</a:t>
            </a:r>
            <a:r>
              <a:rPr lang="en-US" u="sng" dirty="0">
                <a:solidFill>
                  <a:srgbClr val="0033CC"/>
                </a:solidFill>
              </a:rPr>
              <a:t>.</a:t>
            </a:r>
            <a:endParaRPr lang="ru-RU" u="sng" dirty="0">
              <a:solidFill>
                <a:srgbClr val="0033CC"/>
              </a:solidFill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80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o-MO" dirty="0" smtClean="0"/>
              <a:t>2. </a:t>
            </a:r>
            <a:r>
              <a:rPr lang="en-US" dirty="0" err="1" smtClean="0"/>
              <a:t>Progrese</a:t>
            </a:r>
            <a:r>
              <a:rPr lang="en-US" dirty="0" smtClean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domeniul</a:t>
            </a:r>
            <a:r>
              <a:rPr lang="en-US" dirty="0"/>
              <a:t> </a:t>
            </a:r>
            <a:r>
              <a:rPr lang="en-US" b="1" i="1" dirty="0" err="1">
                <a:solidFill>
                  <a:srgbClr val="C00000"/>
                </a:solidFill>
              </a:rPr>
              <a:t>farmacocineticii</a:t>
            </a:r>
            <a:r>
              <a:rPr lang="en-US" dirty="0"/>
              <a:t> au </a:t>
            </a:r>
            <a:r>
              <a:rPr lang="en-US" dirty="0" err="1"/>
              <a:t>condus</a:t>
            </a:r>
            <a:r>
              <a:rPr lang="en-US" dirty="0"/>
              <a:t> la </a:t>
            </a:r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sistemelor</a:t>
            </a:r>
            <a:r>
              <a:rPr lang="en-US" dirty="0"/>
              <a:t> </a:t>
            </a:r>
            <a:r>
              <a:rPr lang="en-US" dirty="0" err="1"/>
              <a:t>farmaceutice</a:t>
            </a:r>
            <a:r>
              <a:rPr lang="en-US" dirty="0"/>
              <a:t> cu </a:t>
            </a:r>
            <a:r>
              <a:rPr lang="en-US" i="1" u="sng" dirty="0" err="1">
                <a:solidFill>
                  <a:srgbClr val="0033CC"/>
                </a:solidFill>
              </a:rPr>
              <a:t>cedare</a:t>
            </a:r>
            <a:r>
              <a:rPr lang="en-US" i="1" u="sng" dirty="0">
                <a:solidFill>
                  <a:srgbClr val="0033CC"/>
                </a:solidFill>
              </a:rPr>
              <a:t> </a:t>
            </a:r>
            <a:r>
              <a:rPr lang="en-US" i="1" u="sng" dirty="0" err="1">
                <a:solidFill>
                  <a:srgbClr val="0033CC"/>
                </a:solidFill>
              </a:rPr>
              <a:t>controlată</a:t>
            </a:r>
            <a:r>
              <a:rPr lang="en-US" i="1" u="sng" dirty="0">
                <a:solidFill>
                  <a:srgbClr val="0033CC"/>
                </a:solidFill>
              </a:rPr>
              <a:t> </a:t>
            </a:r>
            <a:r>
              <a:rPr lang="en-US" dirty="0"/>
              <a:t>care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caracterizate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-un </a:t>
            </a:r>
            <a:r>
              <a:rPr lang="en-US" dirty="0" err="1"/>
              <a:t>nou</a:t>
            </a:r>
            <a:r>
              <a:rPr lang="en-US" dirty="0"/>
              <a:t> </a:t>
            </a:r>
            <a:r>
              <a:rPr lang="en-US" dirty="0" err="1"/>
              <a:t>parametru</a:t>
            </a:r>
            <a:r>
              <a:rPr lang="en-US" dirty="0"/>
              <a:t> de control: </a:t>
            </a:r>
            <a:r>
              <a:rPr lang="en-US" dirty="0" err="1"/>
              <a:t>prezintă</a:t>
            </a:r>
            <a:r>
              <a:rPr lang="en-US" dirty="0"/>
              <a:t> o </a:t>
            </a:r>
            <a:r>
              <a:rPr lang="en-US" b="1" i="1" u="sng" dirty="0" err="1">
                <a:solidFill>
                  <a:srgbClr val="0033CC"/>
                </a:solidFill>
              </a:rPr>
              <a:t>viteză</a:t>
            </a:r>
            <a:r>
              <a:rPr lang="en-US" b="1" i="1" u="sng" dirty="0">
                <a:solidFill>
                  <a:srgbClr val="0033CC"/>
                </a:solidFill>
              </a:rPr>
              <a:t> de </a:t>
            </a:r>
            <a:r>
              <a:rPr lang="en-US" b="1" i="1" u="sng" dirty="0" err="1">
                <a:solidFill>
                  <a:srgbClr val="0033CC"/>
                </a:solidFill>
              </a:rPr>
              <a:t>cedare</a:t>
            </a:r>
            <a:r>
              <a:rPr lang="en-US" b="1" i="1" u="sng" dirty="0">
                <a:solidFill>
                  <a:srgbClr val="0033CC"/>
                </a:solidFill>
              </a:rPr>
              <a:t> </a:t>
            </a:r>
            <a:r>
              <a:rPr lang="en-US" b="1" i="1" u="sng" dirty="0" err="1">
                <a:solidFill>
                  <a:srgbClr val="0033CC"/>
                </a:solidFill>
              </a:rPr>
              <a:t>preprogramată</a:t>
            </a:r>
            <a:r>
              <a:rPr lang="en-US" b="1" i="1" u="sng" dirty="0">
                <a:solidFill>
                  <a:srgbClr val="0033CC"/>
                </a:solidFill>
              </a:rPr>
              <a:t> </a:t>
            </a:r>
            <a:r>
              <a:rPr lang="en-US" b="1" i="1" u="sng" dirty="0" err="1">
                <a:solidFill>
                  <a:srgbClr val="0033CC"/>
                </a:solidFill>
              </a:rPr>
              <a:t>sau</a:t>
            </a:r>
            <a:r>
              <a:rPr lang="en-US" b="1" i="1" u="sng" dirty="0">
                <a:solidFill>
                  <a:srgbClr val="0033CC"/>
                </a:solidFill>
              </a:rPr>
              <a:t> </a:t>
            </a:r>
            <a:r>
              <a:rPr lang="en-US" b="1" i="1" u="sng" dirty="0" err="1">
                <a:solidFill>
                  <a:srgbClr val="0033CC"/>
                </a:solidFill>
              </a:rPr>
              <a:t>autoreglabilă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 err="1"/>
              <a:t>Descoperirile</a:t>
            </a:r>
            <a:r>
              <a:rPr lang="en-US" dirty="0"/>
              <a:t> din </a:t>
            </a:r>
            <a:r>
              <a:rPr lang="en-US" dirty="0" err="1"/>
              <a:t>biologia</a:t>
            </a:r>
            <a:r>
              <a:rPr lang="en-US" dirty="0"/>
              <a:t> </a:t>
            </a:r>
            <a:r>
              <a:rPr lang="en-US" dirty="0" smtClean="0"/>
              <a:t>molecular</a:t>
            </a:r>
            <a:r>
              <a:rPr lang="ro-MO" dirty="0" smtClean="0"/>
              <a:t>ă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imunologie</a:t>
            </a:r>
            <a:r>
              <a:rPr lang="en-US" dirty="0"/>
              <a:t> au </a:t>
            </a:r>
            <a:r>
              <a:rPr lang="en-US" dirty="0" err="1"/>
              <a:t>făcut</a:t>
            </a:r>
            <a:r>
              <a:rPr lang="en-US" dirty="0"/>
              <a:t> </a:t>
            </a:r>
            <a:r>
              <a:rPr lang="en-US" dirty="0" err="1"/>
              <a:t>posibilă</a:t>
            </a:r>
            <a:r>
              <a:rPr lang="en-US" dirty="0"/>
              <a:t> </a:t>
            </a:r>
            <a:r>
              <a:rPr lang="en-US" dirty="0" err="1"/>
              <a:t>apariția</a:t>
            </a:r>
            <a:r>
              <a:rPr lang="en-US" dirty="0"/>
              <a:t> </a:t>
            </a:r>
            <a:r>
              <a:rPr lang="en-US" i="1" u="sng" dirty="0" err="1">
                <a:solidFill>
                  <a:srgbClr val="0033CC"/>
                </a:solidFill>
              </a:rPr>
              <a:t>sistemelor</a:t>
            </a:r>
            <a:r>
              <a:rPr lang="en-US" i="1" u="sng" dirty="0">
                <a:solidFill>
                  <a:srgbClr val="0033CC"/>
                </a:solidFill>
              </a:rPr>
              <a:t> </a:t>
            </a:r>
            <a:r>
              <a:rPr lang="en-US" i="1" u="sng" dirty="0" err="1">
                <a:solidFill>
                  <a:srgbClr val="0033CC"/>
                </a:solidFill>
              </a:rPr>
              <a:t>farmaceutice</a:t>
            </a:r>
            <a:r>
              <a:rPr lang="en-US" i="1" u="sng" dirty="0">
                <a:solidFill>
                  <a:srgbClr val="0033CC"/>
                </a:solidFill>
              </a:rPr>
              <a:t> de transport la </a:t>
            </a:r>
            <a:r>
              <a:rPr lang="en-US" i="1" u="sng" dirty="0" err="1">
                <a:solidFill>
                  <a:srgbClr val="0033CC"/>
                </a:solidFill>
              </a:rPr>
              <a:t>țintă</a:t>
            </a:r>
            <a:r>
              <a:rPr lang="en-US" i="1" dirty="0"/>
              <a:t> </a:t>
            </a:r>
            <a:r>
              <a:rPr lang="en-US" dirty="0"/>
              <a:t>a </a:t>
            </a:r>
            <a:r>
              <a:rPr lang="en-US" dirty="0" err="1"/>
              <a:t>substanțelor</a:t>
            </a:r>
            <a:r>
              <a:rPr lang="en-US" dirty="0"/>
              <a:t> </a:t>
            </a:r>
            <a:r>
              <a:rPr lang="en-US" dirty="0" err="1"/>
              <a:t>medicamentoase</a:t>
            </a:r>
            <a:r>
              <a:rPr lang="en-US" dirty="0"/>
              <a:t>, </a:t>
            </a:r>
            <a:r>
              <a:rPr lang="en-US" dirty="0" err="1"/>
              <a:t>caracterizate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:</a:t>
            </a:r>
            <a:endParaRPr lang="ru-RU" dirty="0"/>
          </a:p>
          <a:p>
            <a:pPr lvl="0" algn="just"/>
            <a:r>
              <a:rPr lang="en-US" i="1" dirty="0" err="1">
                <a:solidFill>
                  <a:srgbClr val="0033CC"/>
                </a:solidFill>
              </a:rPr>
              <a:t>Utilizarea</a:t>
            </a:r>
            <a:r>
              <a:rPr lang="en-US" i="1" dirty="0">
                <a:solidFill>
                  <a:srgbClr val="0033CC"/>
                </a:solidFill>
              </a:rPr>
              <a:t> </a:t>
            </a:r>
            <a:r>
              <a:rPr lang="en-US" i="1" dirty="0" err="1">
                <a:solidFill>
                  <a:srgbClr val="0033CC"/>
                </a:solidFill>
              </a:rPr>
              <a:t>unor</a:t>
            </a:r>
            <a:r>
              <a:rPr lang="en-US" i="1" dirty="0">
                <a:solidFill>
                  <a:srgbClr val="0033CC"/>
                </a:solidFill>
              </a:rPr>
              <a:t> </a:t>
            </a:r>
            <a:r>
              <a:rPr lang="en-US" i="1" dirty="0" err="1">
                <a:solidFill>
                  <a:srgbClr val="0033CC"/>
                </a:solidFill>
              </a:rPr>
              <a:t>sisteme</a:t>
            </a:r>
            <a:r>
              <a:rPr lang="en-US" i="1" dirty="0">
                <a:solidFill>
                  <a:srgbClr val="0033CC"/>
                </a:solidFill>
              </a:rPr>
              <a:t> de transport molecular</a:t>
            </a:r>
            <a:r>
              <a:rPr lang="en-US" dirty="0"/>
              <a:t>, </a:t>
            </a:r>
            <a:r>
              <a:rPr lang="en-US" dirty="0" err="1"/>
              <a:t>deci</a:t>
            </a:r>
            <a:r>
              <a:rPr lang="en-US" dirty="0"/>
              <a:t> care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traverseze</a:t>
            </a:r>
            <a:r>
              <a:rPr lang="en-US" dirty="0"/>
              <a:t> </a:t>
            </a:r>
            <a:r>
              <a:rPr lang="en-US" dirty="0" err="1"/>
              <a:t>barierele</a:t>
            </a:r>
            <a:r>
              <a:rPr lang="en-US" dirty="0"/>
              <a:t> </a:t>
            </a:r>
            <a:r>
              <a:rPr lang="en-US" dirty="0" err="1"/>
              <a:t>biologice</a:t>
            </a:r>
            <a:r>
              <a:rPr lang="en-US" dirty="0"/>
              <a:t>;</a:t>
            </a:r>
            <a:endParaRPr lang="ru-RU" dirty="0"/>
          </a:p>
          <a:p>
            <a:pPr lvl="0" algn="just"/>
            <a:r>
              <a:rPr lang="en-US" i="1" dirty="0" err="1">
                <a:solidFill>
                  <a:srgbClr val="0033CC"/>
                </a:solidFill>
              </a:rPr>
              <a:t>Sinteza</a:t>
            </a:r>
            <a:r>
              <a:rPr lang="en-US" i="1" dirty="0">
                <a:solidFill>
                  <a:srgbClr val="0033CC"/>
                </a:solidFill>
              </a:rPr>
              <a:t> de </a:t>
            </a:r>
            <a:r>
              <a:rPr lang="en-US" i="1" dirty="0" err="1">
                <a:solidFill>
                  <a:srgbClr val="0033CC"/>
                </a:solidFill>
              </a:rPr>
              <a:t>noi</a:t>
            </a:r>
            <a:r>
              <a:rPr lang="en-US" i="1" dirty="0">
                <a:solidFill>
                  <a:srgbClr val="0033CC"/>
                </a:solidFill>
              </a:rPr>
              <a:t> molecule active</a:t>
            </a:r>
            <a:r>
              <a:rPr lang="en-US" dirty="0"/>
              <a:t>, </a:t>
            </a:r>
            <a:r>
              <a:rPr lang="en-US" dirty="0" err="1"/>
              <a:t>înzestrate</a:t>
            </a:r>
            <a:r>
              <a:rPr lang="en-US" dirty="0"/>
              <a:t> cu mare </a:t>
            </a:r>
            <a:r>
              <a:rPr lang="en-US" dirty="0" err="1"/>
              <a:t>eficiență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cu </a:t>
            </a:r>
            <a:r>
              <a:rPr lang="en-US" dirty="0" err="1"/>
              <a:t>selectivitate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un </a:t>
            </a:r>
            <a:r>
              <a:rPr lang="en-US" dirty="0" err="1"/>
              <a:t>anumit</a:t>
            </a:r>
            <a:r>
              <a:rPr lang="en-US" dirty="0"/>
              <a:t> receptor.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73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418058"/>
          </a:xfrm>
        </p:spPr>
        <p:txBody>
          <a:bodyPr>
            <a:noAutofit/>
          </a:bodyPr>
          <a:lstStyle/>
          <a:p>
            <a:r>
              <a:rPr lang="ro-MO" sz="2600" b="1" i="1" dirty="0" smtClean="0">
                <a:solidFill>
                  <a:srgbClr val="C00000"/>
                </a:solidFill>
              </a:rPr>
              <a:t/>
            </a:r>
            <a:br>
              <a:rPr lang="ro-MO" sz="2600" b="1" i="1" dirty="0" smtClean="0">
                <a:solidFill>
                  <a:srgbClr val="C00000"/>
                </a:solidFill>
              </a:rPr>
            </a:br>
            <a:r>
              <a:rPr lang="ro-MO" sz="26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Evoluția </a:t>
            </a:r>
            <a:r>
              <a:rPr lang="ro-MO" sz="2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conceptului de medicament și a criteriilor de calitate</a:t>
            </a:r>
            <a:r>
              <a:rPr lang="ru-RU" sz="2600" dirty="0"/>
              <a:t/>
            </a:r>
            <a:br>
              <a:rPr lang="ru-RU" sz="2600" dirty="0"/>
            </a:br>
            <a:endParaRPr lang="ru-RU" sz="2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839073"/>
              </p:ext>
            </p:extLst>
          </p:nvPr>
        </p:nvGraphicFramePr>
        <p:xfrm>
          <a:off x="179512" y="597366"/>
          <a:ext cx="8856984" cy="58765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21422"/>
                <a:gridCol w="5135562"/>
              </a:tblGrid>
              <a:tr h="326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MEDICAMENTUL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62" marR="43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CRITERII DE APLICARE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62" marR="43962" marT="0" marB="0"/>
                </a:tc>
              </a:tr>
              <a:tr h="17371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GENERAȚIA ÎNTÂI: </a:t>
                      </a:r>
                      <a:endParaRPr lang="ro-MO" sz="2000" b="1" dirty="0" smtClean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medicamentele </a:t>
                      </a: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clasice, convenționale: </a:t>
                      </a:r>
                      <a:endParaRPr lang="ro-MO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soluții</a:t>
                      </a: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soluții injectabile, unguente, supozitoare, capsule, comprimate, etc.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62" marR="43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După 1950: (principiile fizico-chimice)</a:t>
                      </a:r>
                      <a:endParaRPr lang="ru-RU" sz="2000" b="1" dirty="0"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Identitatea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Puritatea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Cantitatea rațională de substanță </a:t>
                      </a:r>
                      <a:r>
                        <a:rPr lang="ro-M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medicamentoasă din </a:t>
                      </a: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formă farmaceutică (conform normelor de calitate)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62" marR="43962" marT="0" marB="0"/>
                </a:tc>
              </a:tr>
              <a:tr h="36972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GENERAȚIA A DOUA: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Medicamentele cu cedare prelungită sau susținută, </a:t>
                      </a:r>
                      <a:endParaRPr lang="ro-MO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forme </a:t>
                      </a: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farmaceutice cu precursori medicamentoși bioreversibili etc.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62" marR="43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După 1960: </a:t>
                      </a:r>
                      <a:r>
                        <a:rPr lang="ro-MO" sz="2000" b="1" u="sng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(impactul cu Biofarmacia)</a:t>
                      </a:r>
                      <a:endParaRPr lang="ru-RU" sz="2000" b="1" u="sng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Criteriile anterioare dar și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Uniformitatea conținutului de substanță medicamentoasă pe doze unitare de medicament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Puritatea (limitele contaminării microbiene, chimice și mecanice)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Inofensivitatea relativă (toxicitatea la locul de administrare și sistemică)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Eficacitatea terapeutică (biodisponibilitatea substanței medicamentoase)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62" marR="43962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57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418058"/>
          </a:xfrm>
        </p:spPr>
        <p:txBody>
          <a:bodyPr>
            <a:noAutofit/>
          </a:bodyPr>
          <a:lstStyle/>
          <a:p>
            <a:r>
              <a:rPr lang="ro-MO" sz="2600" b="1" i="1" dirty="0" smtClean="0">
                <a:solidFill>
                  <a:srgbClr val="C00000"/>
                </a:solidFill>
              </a:rPr>
              <a:t/>
            </a:r>
            <a:br>
              <a:rPr lang="ro-MO" sz="2600" b="1" i="1" dirty="0" smtClean="0">
                <a:solidFill>
                  <a:srgbClr val="C00000"/>
                </a:solidFill>
              </a:rPr>
            </a:br>
            <a:r>
              <a:rPr lang="ro-MO" sz="26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Evoluția </a:t>
            </a:r>
            <a:r>
              <a:rPr lang="ro-MO" sz="2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conceptului de medicament și a criteriilor de calitate</a:t>
            </a:r>
            <a:r>
              <a:rPr lang="ru-RU" sz="2600" dirty="0"/>
              <a:t/>
            </a:r>
            <a:br>
              <a:rPr lang="ru-RU" sz="2600" dirty="0"/>
            </a:br>
            <a:endParaRPr lang="ru-RU" sz="2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544547"/>
              </p:ext>
            </p:extLst>
          </p:nvPr>
        </p:nvGraphicFramePr>
        <p:xfrm>
          <a:off x="107505" y="597366"/>
          <a:ext cx="8928992" cy="57848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248471"/>
                <a:gridCol w="4680521"/>
              </a:tblGrid>
              <a:tr h="326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effectLst/>
                        </a:rPr>
                        <a:t>MEDICAMENTUL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62" marR="43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effectLst/>
                        </a:rPr>
                        <a:t>CRITERII DE APLICARE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62" marR="43962" marT="0" marB="0"/>
                </a:tc>
              </a:tr>
              <a:tr h="17371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GENERA</a:t>
                      </a:r>
                      <a:r>
                        <a:rPr lang="ro-MO" sz="20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Ț</a:t>
                      </a:r>
                      <a:r>
                        <a:rPr lang="ro-MO" sz="2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IA A TREIA: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Dispozitive </a:t>
                      </a:r>
                      <a:r>
                        <a:rPr lang="ro-MO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ș</a:t>
                      </a:r>
                      <a:r>
                        <a:rPr lang="ro-MO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 sisteme de cedare cu viteză controlată: </a:t>
                      </a: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pompe portabile cu programarea cedării sau cu senzori</a:t>
                      </a:r>
                      <a:r>
                        <a:rPr lang="ro-MO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sisteme </a:t>
                      </a: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terapeutice, etc.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19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După 1970: </a:t>
                      </a:r>
                      <a:r>
                        <a:rPr lang="ro-MO" sz="1900" b="1" u="sng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(impactul cu Farmacocinetica)</a:t>
                      </a:r>
                      <a:endParaRPr lang="ru-RU" sz="1900" b="1" u="sng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Criterii anterioare </a:t>
                      </a:r>
                      <a:r>
                        <a:rPr lang="ro-MO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ș</a:t>
                      </a: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Viteza de cedare programată sau autoreglabilă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72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GENERA</a:t>
                      </a:r>
                      <a:r>
                        <a:rPr lang="ro-MO" sz="20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Ț</a:t>
                      </a:r>
                      <a:r>
                        <a:rPr lang="ro-MO" sz="2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IA A PATRA: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Sisteme farmaceutice de transport la </a:t>
                      </a:r>
                      <a:r>
                        <a:rPr lang="ro-MO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ț</a:t>
                      </a:r>
                      <a:r>
                        <a:rPr lang="ro-MO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intă a substan</a:t>
                      </a:r>
                      <a:r>
                        <a:rPr lang="ro-MO" sz="20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ț</a:t>
                      </a:r>
                      <a:r>
                        <a:rPr lang="ro-MO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 medicamentoase, </a:t>
                      </a: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pentru o terapie cu localizare de organ, cu specificitate pentru un anumit tip de </a:t>
                      </a:r>
                      <a:r>
                        <a:rPr lang="ro-MO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celule: </a:t>
                      </a: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microsfere, eritrocite, transportoare, nanoparticule, lipozomi, anticorpi monoclonali, macromolecule transportoare, precursori medicamento</a:t>
                      </a:r>
                      <a:r>
                        <a:rPr lang="ro-MO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ș</a:t>
                      </a: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i, lectine, anticorpi-antireceptor, analogi ai oligonucleotidelor, etc.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MO" sz="20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După 1980: </a:t>
                      </a:r>
                      <a:r>
                        <a:rPr lang="ro-MO" sz="2000" b="1" u="sng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(impactul cu Biologia moleculară </a:t>
                      </a:r>
                      <a:r>
                        <a:rPr lang="ro-MO" sz="2000" b="1" u="sng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ș</a:t>
                      </a:r>
                      <a:r>
                        <a:rPr lang="ro-MO" sz="2000" b="1" u="sng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 Imunologia)</a:t>
                      </a:r>
                      <a:endParaRPr lang="ru-RU" sz="2000" b="1" u="sng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Capacitatea de traversare a barierelor biologice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Selectivitatea fa</a:t>
                      </a:r>
                      <a:r>
                        <a:rPr lang="ro-MO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ț</a:t>
                      </a: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ă de celulele cu receptori specifici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Lipsa antigenită</a:t>
                      </a:r>
                      <a:r>
                        <a:rPr lang="ro-MO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ț</a:t>
                      </a: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o-MO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Biodegrabilitatea, etc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17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Obținerea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scară</a:t>
            </a:r>
            <a:r>
              <a:rPr lang="en-US" dirty="0"/>
              <a:t> </a:t>
            </a:r>
            <a:r>
              <a:rPr lang="en-US" dirty="0" err="1"/>
              <a:t>industrială</a:t>
            </a:r>
            <a:r>
              <a:rPr lang="en-US" dirty="0"/>
              <a:t> a </a:t>
            </a:r>
            <a:r>
              <a:rPr lang="en-US" dirty="0" err="1"/>
              <a:t>unui</a:t>
            </a:r>
            <a:r>
              <a:rPr lang="en-US" dirty="0"/>
              <a:t> medicament de </a:t>
            </a:r>
            <a:r>
              <a:rPr lang="en-US" dirty="0" err="1"/>
              <a:t>calitate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o </a:t>
            </a:r>
            <a:r>
              <a:rPr lang="en-US" dirty="0" smtClean="0"/>
              <a:t>problem</a:t>
            </a:r>
            <a:r>
              <a:rPr lang="ro-MO" dirty="0" smtClean="0"/>
              <a:t>ă</a:t>
            </a:r>
            <a:r>
              <a:rPr lang="en-US" dirty="0" smtClean="0"/>
              <a:t> </a:t>
            </a:r>
            <a:r>
              <a:rPr lang="en-US" dirty="0" err="1"/>
              <a:t>foarte</a:t>
            </a:r>
            <a:r>
              <a:rPr lang="en-US" dirty="0"/>
              <a:t> </a:t>
            </a:r>
            <a:r>
              <a:rPr lang="en-US" dirty="0" err="1"/>
              <a:t>dificilă</a:t>
            </a:r>
            <a:r>
              <a:rPr lang="en-US" dirty="0"/>
              <a:t>,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acesta</a:t>
            </a:r>
            <a:r>
              <a:rPr lang="en-US" dirty="0"/>
              <a:t> are o </a:t>
            </a:r>
            <a:r>
              <a:rPr lang="en-US" dirty="0" err="1"/>
              <a:t>destinație</a:t>
            </a:r>
            <a:r>
              <a:rPr lang="en-US" dirty="0"/>
              <a:t> </a:t>
            </a:r>
            <a:r>
              <a:rPr lang="en-US" dirty="0" err="1"/>
              <a:t>foarte</a:t>
            </a:r>
            <a:r>
              <a:rPr lang="en-US" dirty="0"/>
              <a:t> </a:t>
            </a:r>
            <a:r>
              <a:rPr lang="en-US" dirty="0" smtClean="0"/>
              <a:t>specific</a:t>
            </a:r>
            <a:r>
              <a:rPr lang="ro-MO" dirty="0" smtClean="0"/>
              <a:t>ă</a:t>
            </a:r>
            <a:r>
              <a:rPr lang="en-US" dirty="0" smtClean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importantă</a:t>
            </a:r>
            <a:r>
              <a:rPr lang="en-US" dirty="0"/>
              <a:t> – </a:t>
            </a:r>
            <a:r>
              <a:rPr lang="en-US" dirty="0" err="1"/>
              <a:t>menținerea</a:t>
            </a:r>
            <a:r>
              <a:rPr lang="en-US" dirty="0"/>
              <a:t> </a:t>
            </a:r>
            <a:r>
              <a:rPr lang="en-US" dirty="0" err="1"/>
              <a:t>vieții</a:t>
            </a:r>
            <a:r>
              <a:rPr lang="en-US" dirty="0"/>
              <a:t> </a:t>
            </a:r>
            <a:r>
              <a:rPr lang="en-US" dirty="0" err="1"/>
              <a:t>umane</a:t>
            </a:r>
            <a:r>
              <a:rPr lang="en-US" dirty="0"/>
              <a:t>. </a:t>
            </a:r>
            <a:r>
              <a:rPr lang="en-US" b="1" dirty="0" err="1">
                <a:solidFill>
                  <a:srgbClr val="0033CC"/>
                </a:solidFill>
              </a:rPr>
              <a:t>În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indistria</a:t>
            </a:r>
            <a:r>
              <a:rPr lang="en-US" b="1" dirty="0">
                <a:solidFill>
                  <a:srgbClr val="0033CC"/>
                </a:solidFill>
              </a:rPr>
              <a:t> de </a:t>
            </a:r>
            <a:r>
              <a:rPr lang="en-US" b="1" dirty="0" err="1">
                <a:solidFill>
                  <a:srgbClr val="0033CC"/>
                </a:solidFill>
              </a:rPr>
              <a:t>medicamente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calitatea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produselor</a:t>
            </a:r>
            <a:r>
              <a:rPr lang="en-US" b="1" dirty="0">
                <a:solidFill>
                  <a:srgbClr val="0033CC"/>
                </a:solidFill>
              </a:rPr>
              <a:t> fabricate </a:t>
            </a:r>
            <a:r>
              <a:rPr lang="en-US" b="1" dirty="0" err="1">
                <a:solidFill>
                  <a:srgbClr val="0033CC"/>
                </a:solidFill>
              </a:rPr>
              <a:t>este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garantată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și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asigurată</a:t>
            </a:r>
            <a:r>
              <a:rPr lang="en-US" b="1" dirty="0">
                <a:solidFill>
                  <a:srgbClr val="0033CC"/>
                </a:solidFill>
              </a:rPr>
              <a:t> de </a:t>
            </a:r>
            <a:r>
              <a:rPr lang="en-US" b="1" dirty="0" err="1">
                <a:solidFill>
                  <a:srgbClr val="0033CC"/>
                </a:solidFill>
              </a:rPr>
              <a:t>producător</a:t>
            </a:r>
            <a:r>
              <a:rPr lang="en-US" b="1" dirty="0">
                <a:solidFill>
                  <a:srgbClr val="0033CC"/>
                </a:solidFill>
              </a:rPr>
              <a:t>.</a:t>
            </a:r>
            <a:endParaRPr lang="ru-RU" b="1" dirty="0">
              <a:solidFill>
                <a:srgbClr val="0033CC"/>
              </a:solidFill>
            </a:endParaRPr>
          </a:p>
          <a:p>
            <a:pPr algn="just"/>
            <a:r>
              <a:rPr lang="en-US" b="1" dirty="0" err="1">
                <a:solidFill>
                  <a:srgbClr val="C00000"/>
                </a:solidFill>
              </a:rPr>
              <a:t>Obiectivul</a:t>
            </a:r>
            <a:r>
              <a:rPr lang="en-US" b="1" dirty="0">
                <a:solidFill>
                  <a:srgbClr val="C00000"/>
                </a:solidFill>
              </a:rPr>
              <a:t> principal al </a:t>
            </a:r>
            <a:r>
              <a:rPr lang="en-US" b="1" dirty="0" err="1">
                <a:solidFill>
                  <a:srgbClr val="C00000"/>
                </a:solidFill>
              </a:rPr>
              <a:t>asigurării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calității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constă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în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garantarea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faptului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că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fiecare</a:t>
            </a:r>
            <a:r>
              <a:rPr lang="en-US" b="1" dirty="0">
                <a:solidFill>
                  <a:srgbClr val="C00000"/>
                </a:solidFill>
              </a:rPr>
              <a:t> lot de </a:t>
            </a:r>
            <a:r>
              <a:rPr lang="en-US" b="1" dirty="0" err="1">
                <a:solidFill>
                  <a:srgbClr val="C00000"/>
                </a:solidFill>
              </a:rPr>
              <a:t>produs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corespunde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specificațiilor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și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este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în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concordanță</a:t>
            </a:r>
            <a:r>
              <a:rPr lang="en-US" b="1" dirty="0">
                <a:solidFill>
                  <a:srgbClr val="C00000"/>
                </a:solidFill>
              </a:rPr>
              <a:t> cu </a:t>
            </a:r>
            <a:r>
              <a:rPr lang="en-US" b="1" dirty="0" err="1">
                <a:solidFill>
                  <a:srgbClr val="C00000"/>
                </a:solidFill>
              </a:rPr>
              <a:t>scopul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utilizării</a:t>
            </a:r>
            <a:r>
              <a:rPr lang="en-US" b="1" dirty="0">
                <a:solidFill>
                  <a:srgbClr val="C00000"/>
                </a:solidFill>
              </a:rPr>
              <a:t> sale.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10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1659</Words>
  <Application>Microsoft Office PowerPoint</Application>
  <PresentationFormat>Экран (4:3)</PresentationFormat>
  <Paragraphs>135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Tema nr. 4. Asigurarea calității medicamentelor</vt:lpstr>
      <vt:lpstr>Презентация PowerPoint</vt:lpstr>
      <vt:lpstr>Презентация PowerPoint</vt:lpstr>
      <vt:lpstr>Exigențele privind calitatea medicamentului:</vt:lpstr>
      <vt:lpstr>Презентация PowerPoint</vt:lpstr>
      <vt:lpstr>Презентация PowerPoint</vt:lpstr>
      <vt:lpstr> Evoluția conceptului de medicament și a criteriilor de calitate </vt:lpstr>
      <vt:lpstr> Evoluția conceptului de medicament și a criteriilor de calitate </vt:lpstr>
      <vt:lpstr>Презентация PowerPoint</vt:lpstr>
      <vt:lpstr>Презентация PowerPoint</vt:lpstr>
      <vt:lpstr>Презентация PowerPoint</vt:lpstr>
      <vt:lpstr>Regulile de bună practică de fabricație presupun următoarele noțiuni de bază: </vt:lpstr>
      <vt:lpstr>Презентация PowerPoint</vt:lpstr>
      <vt:lpstr>Презентация PowerPoint</vt:lpstr>
      <vt:lpstr> Normele de calitate sunt: </vt:lpstr>
      <vt:lpstr>Презентация PowerPoint</vt:lpstr>
      <vt:lpstr>Презентация PowerPoint</vt:lpstr>
      <vt:lpstr> Caracteristicile procedeelor de analiză </vt:lpstr>
      <vt:lpstr>Caracterile unui procedeu de analiză sunt:</vt:lpstr>
      <vt:lpstr>Validarea analitică  (Аналитическая проверка) </vt:lpstr>
      <vt:lpstr>Validarea analitică  (Аналитическая проверка)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67</cp:revision>
  <dcterms:modified xsi:type="dcterms:W3CDTF">2020-10-16T10:39:38Z</dcterms:modified>
</cp:coreProperties>
</file>