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3" r:id="rId1"/>
  </p:sldMasterIdLst>
  <p:notesMasterIdLst>
    <p:notesMasterId r:id="rId20"/>
  </p:notesMasterIdLst>
  <p:sldIdLst>
    <p:sldId id="256" r:id="rId2"/>
    <p:sldId id="257" r:id="rId3"/>
    <p:sldId id="258" r:id="rId4"/>
    <p:sldId id="259" r:id="rId5"/>
    <p:sldId id="272" r:id="rId6"/>
    <p:sldId id="261" r:id="rId7"/>
    <p:sldId id="263" r:id="rId8"/>
    <p:sldId id="264" r:id="rId9"/>
    <p:sldId id="265" r:id="rId10"/>
    <p:sldId id="277" r:id="rId11"/>
    <p:sldId id="278" r:id="rId12"/>
    <p:sldId id="279" r:id="rId13"/>
    <p:sldId id="280" r:id="rId14"/>
    <p:sldId id="281" r:id="rId15"/>
    <p:sldId id="283" r:id="rId16"/>
    <p:sldId id="284" r:id="rId17"/>
    <p:sldId id="282" r:id="rId18"/>
    <p:sldId id="285"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MD"/>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41F321-CC87-4760-862B-115BFC70BA44}" type="datetimeFigureOut">
              <a:rPr lang="ru-MD" smtClean="0"/>
              <a:t>24.02.2021</a:t>
            </a:fld>
            <a:endParaRPr lang="ru-MD"/>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MD"/>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MD"/>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MD"/>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B722C2-4EB5-4516-9F4B-B647A47B9A0C}" type="slidenum">
              <a:rPr lang="ru-MD" smtClean="0"/>
              <a:t>‹#›</a:t>
            </a:fld>
            <a:endParaRPr lang="ru-MD"/>
          </a:p>
        </p:txBody>
      </p:sp>
    </p:spTree>
    <p:extLst>
      <p:ext uri="{BB962C8B-B14F-4D97-AF65-F5344CB8AC3E}">
        <p14:creationId xmlns:p14="http://schemas.microsoft.com/office/powerpoint/2010/main" val="1819052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MD" dirty="0"/>
          </a:p>
        </p:txBody>
      </p:sp>
      <p:sp>
        <p:nvSpPr>
          <p:cNvPr id="4" name="Номер слайда 3"/>
          <p:cNvSpPr>
            <a:spLocks noGrp="1"/>
          </p:cNvSpPr>
          <p:nvPr>
            <p:ph type="sldNum" sz="quarter" idx="5"/>
          </p:nvPr>
        </p:nvSpPr>
        <p:spPr/>
        <p:txBody>
          <a:bodyPr/>
          <a:lstStyle/>
          <a:p>
            <a:fld id="{55B722C2-4EB5-4516-9F4B-B647A47B9A0C}" type="slidenum">
              <a:rPr lang="ru-MD" smtClean="0"/>
              <a:t>10</a:t>
            </a:fld>
            <a:endParaRPr lang="ru-MD"/>
          </a:p>
        </p:txBody>
      </p:sp>
    </p:spTree>
    <p:extLst>
      <p:ext uri="{BB962C8B-B14F-4D97-AF65-F5344CB8AC3E}">
        <p14:creationId xmlns:p14="http://schemas.microsoft.com/office/powerpoint/2010/main" val="1817608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ru-RU"/>
              <a:t>Образец заголовка</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6C52DCC0-A3A2-4DA0-BBC0-9EA5C9C27D7A}" type="datetimeFigureOut">
              <a:rPr lang="ru-MD" smtClean="0"/>
              <a:t>24.02.2021</a:t>
            </a:fld>
            <a:endParaRPr lang="ru-MD"/>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ru-MD"/>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A172D361-E030-4075-B551-C4C0A8E3034A}" type="slidenum">
              <a:rPr lang="ru-MD" smtClean="0"/>
              <a:t>‹#›</a:t>
            </a:fld>
            <a:endParaRPr lang="ru-MD"/>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4026035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6C52DCC0-A3A2-4DA0-BBC0-9EA5C9C27D7A}" type="datetimeFigureOut">
              <a:rPr lang="ru-MD" smtClean="0"/>
              <a:t>24.02.2021</a:t>
            </a:fld>
            <a:endParaRPr lang="ru-MD"/>
          </a:p>
        </p:txBody>
      </p:sp>
      <p:sp>
        <p:nvSpPr>
          <p:cNvPr id="5" name="Footer Placeholder 4"/>
          <p:cNvSpPr>
            <a:spLocks noGrp="1"/>
          </p:cNvSpPr>
          <p:nvPr>
            <p:ph type="ftr" sz="quarter" idx="11"/>
          </p:nvPr>
        </p:nvSpPr>
        <p:spPr/>
        <p:txBody>
          <a:bodyPr/>
          <a:lstStyle/>
          <a:p>
            <a:endParaRPr lang="ru-MD"/>
          </a:p>
        </p:txBody>
      </p:sp>
      <p:sp>
        <p:nvSpPr>
          <p:cNvPr id="6" name="Slide Number Placeholder 5"/>
          <p:cNvSpPr>
            <a:spLocks noGrp="1"/>
          </p:cNvSpPr>
          <p:nvPr>
            <p:ph type="sldNum" sz="quarter" idx="12"/>
          </p:nvPr>
        </p:nvSpPr>
        <p:spPr/>
        <p:txBody>
          <a:bodyPr/>
          <a:lstStyle/>
          <a:p>
            <a:fld id="{A172D361-E030-4075-B551-C4C0A8E3034A}" type="slidenum">
              <a:rPr lang="ru-MD" smtClean="0"/>
              <a:t>‹#›</a:t>
            </a:fld>
            <a:endParaRPr lang="ru-MD"/>
          </a:p>
        </p:txBody>
      </p:sp>
    </p:spTree>
    <p:extLst>
      <p:ext uri="{BB962C8B-B14F-4D97-AF65-F5344CB8AC3E}">
        <p14:creationId xmlns:p14="http://schemas.microsoft.com/office/powerpoint/2010/main" val="2540163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6C52DCC0-A3A2-4DA0-BBC0-9EA5C9C27D7A}" type="datetimeFigureOut">
              <a:rPr lang="ru-MD" smtClean="0"/>
              <a:t>24.02.2021</a:t>
            </a:fld>
            <a:endParaRPr lang="ru-MD"/>
          </a:p>
        </p:txBody>
      </p:sp>
      <p:sp>
        <p:nvSpPr>
          <p:cNvPr id="5" name="Footer Placeholder 4"/>
          <p:cNvSpPr>
            <a:spLocks noGrp="1"/>
          </p:cNvSpPr>
          <p:nvPr>
            <p:ph type="ftr" sz="quarter" idx="11"/>
          </p:nvPr>
        </p:nvSpPr>
        <p:spPr/>
        <p:txBody>
          <a:bodyPr/>
          <a:lstStyle/>
          <a:p>
            <a:endParaRPr lang="ru-MD"/>
          </a:p>
        </p:txBody>
      </p:sp>
      <p:sp>
        <p:nvSpPr>
          <p:cNvPr id="6" name="Slide Number Placeholder 5"/>
          <p:cNvSpPr>
            <a:spLocks noGrp="1"/>
          </p:cNvSpPr>
          <p:nvPr>
            <p:ph type="sldNum" sz="quarter" idx="12"/>
          </p:nvPr>
        </p:nvSpPr>
        <p:spPr/>
        <p:txBody>
          <a:bodyPr/>
          <a:lstStyle/>
          <a:p>
            <a:fld id="{A172D361-E030-4075-B551-C4C0A8E3034A}" type="slidenum">
              <a:rPr lang="ru-MD" smtClean="0"/>
              <a:t>‹#›</a:t>
            </a:fld>
            <a:endParaRPr lang="ru-MD"/>
          </a:p>
        </p:txBody>
      </p:sp>
    </p:spTree>
    <p:extLst>
      <p:ext uri="{BB962C8B-B14F-4D97-AF65-F5344CB8AC3E}">
        <p14:creationId xmlns:p14="http://schemas.microsoft.com/office/powerpoint/2010/main" val="446839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6C52DCC0-A3A2-4DA0-BBC0-9EA5C9C27D7A}" type="datetimeFigureOut">
              <a:rPr lang="ru-MD" smtClean="0"/>
              <a:t>24.02.2021</a:t>
            </a:fld>
            <a:endParaRPr lang="ru-MD"/>
          </a:p>
        </p:txBody>
      </p:sp>
      <p:sp>
        <p:nvSpPr>
          <p:cNvPr id="5" name="Footer Placeholder 4"/>
          <p:cNvSpPr>
            <a:spLocks noGrp="1"/>
          </p:cNvSpPr>
          <p:nvPr>
            <p:ph type="ftr" sz="quarter" idx="11"/>
          </p:nvPr>
        </p:nvSpPr>
        <p:spPr/>
        <p:txBody>
          <a:bodyPr/>
          <a:lstStyle/>
          <a:p>
            <a:endParaRPr lang="ru-MD"/>
          </a:p>
        </p:txBody>
      </p:sp>
      <p:sp>
        <p:nvSpPr>
          <p:cNvPr id="6" name="Slide Number Placeholder 5"/>
          <p:cNvSpPr>
            <a:spLocks noGrp="1"/>
          </p:cNvSpPr>
          <p:nvPr>
            <p:ph type="sldNum" sz="quarter" idx="12"/>
          </p:nvPr>
        </p:nvSpPr>
        <p:spPr/>
        <p:txBody>
          <a:bodyPr/>
          <a:lstStyle/>
          <a:p>
            <a:fld id="{A172D361-E030-4075-B551-C4C0A8E3034A}" type="slidenum">
              <a:rPr lang="ru-MD" smtClean="0"/>
              <a:t>‹#›</a:t>
            </a:fld>
            <a:endParaRPr lang="ru-MD"/>
          </a:p>
        </p:txBody>
      </p:sp>
    </p:spTree>
    <p:extLst>
      <p:ext uri="{BB962C8B-B14F-4D97-AF65-F5344CB8AC3E}">
        <p14:creationId xmlns:p14="http://schemas.microsoft.com/office/powerpoint/2010/main" val="1058493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ru-RU"/>
              <a:t>Образец заголовка</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6C52DCC0-A3A2-4DA0-BBC0-9EA5C9C27D7A}" type="datetimeFigureOut">
              <a:rPr lang="ru-MD" smtClean="0"/>
              <a:t>24.02.2021</a:t>
            </a:fld>
            <a:endParaRPr lang="ru-MD"/>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ru-MD"/>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A172D361-E030-4075-B551-C4C0A8E3034A}" type="slidenum">
              <a:rPr lang="ru-MD" smtClean="0"/>
              <a:t>‹#›</a:t>
            </a:fld>
            <a:endParaRPr lang="ru-MD"/>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extLst>
      <p:ext uri="{BB962C8B-B14F-4D97-AF65-F5344CB8AC3E}">
        <p14:creationId xmlns:p14="http://schemas.microsoft.com/office/powerpoint/2010/main" val="206359097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ru-RU"/>
              <a:t>Образец заголовка</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6C52DCC0-A3A2-4DA0-BBC0-9EA5C9C27D7A}" type="datetimeFigureOut">
              <a:rPr lang="ru-MD" smtClean="0"/>
              <a:t>24.02.2021</a:t>
            </a:fld>
            <a:endParaRPr lang="ru-MD"/>
          </a:p>
        </p:txBody>
      </p:sp>
      <p:sp>
        <p:nvSpPr>
          <p:cNvPr id="6" name="Footer Placeholder 5"/>
          <p:cNvSpPr>
            <a:spLocks noGrp="1"/>
          </p:cNvSpPr>
          <p:nvPr>
            <p:ph type="ftr" sz="quarter" idx="11"/>
          </p:nvPr>
        </p:nvSpPr>
        <p:spPr/>
        <p:txBody>
          <a:bodyPr/>
          <a:lstStyle/>
          <a:p>
            <a:endParaRPr lang="ru-MD"/>
          </a:p>
        </p:txBody>
      </p:sp>
      <p:sp>
        <p:nvSpPr>
          <p:cNvPr id="7" name="Slide Number Placeholder 6"/>
          <p:cNvSpPr>
            <a:spLocks noGrp="1"/>
          </p:cNvSpPr>
          <p:nvPr>
            <p:ph type="sldNum" sz="quarter" idx="12"/>
          </p:nvPr>
        </p:nvSpPr>
        <p:spPr/>
        <p:txBody>
          <a:bodyPr/>
          <a:lstStyle/>
          <a:p>
            <a:fld id="{A172D361-E030-4075-B551-C4C0A8E3034A}" type="slidenum">
              <a:rPr lang="ru-MD" smtClean="0"/>
              <a:t>‹#›</a:t>
            </a:fld>
            <a:endParaRPr lang="ru-MD"/>
          </a:p>
        </p:txBody>
      </p:sp>
    </p:spTree>
    <p:extLst>
      <p:ext uri="{BB962C8B-B14F-4D97-AF65-F5344CB8AC3E}">
        <p14:creationId xmlns:p14="http://schemas.microsoft.com/office/powerpoint/2010/main" val="1924741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ru-RU"/>
              <a:t>Образец заголовка</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6C52DCC0-A3A2-4DA0-BBC0-9EA5C9C27D7A}" type="datetimeFigureOut">
              <a:rPr lang="ru-MD" smtClean="0"/>
              <a:t>24.02.2021</a:t>
            </a:fld>
            <a:endParaRPr lang="ru-MD"/>
          </a:p>
        </p:txBody>
      </p:sp>
      <p:sp>
        <p:nvSpPr>
          <p:cNvPr id="8" name="Footer Placeholder 7"/>
          <p:cNvSpPr>
            <a:spLocks noGrp="1"/>
          </p:cNvSpPr>
          <p:nvPr>
            <p:ph type="ftr" sz="quarter" idx="11"/>
          </p:nvPr>
        </p:nvSpPr>
        <p:spPr/>
        <p:txBody>
          <a:bodyPr/>
          <a:lstStyle/>
          <a:p>
            <a:endParaRPr lang="ru-MD"/>
          </a:p>
        </p:txBody>
      </p:sp>
      <p:sp>
        <p:nvSpPr>
          <p:cNvPr id="9" name="Slide Number Placeholder 8"/>
          <p:cNvSpPr>
            <a:spLocks noGrp="1"/>
          </p:cNvSpPr>
          <p:nvPr>
            <p:ph type="sldNum" sz="quarter" idx="12"/>
          </p:nvPr>
        </p:nvSpPr>
        <p:spPr/>
        <p:txBody>
          <a:bodyPr/>
          <a:lstStyle/>
          <a:p>
            <a:fld id="{A172D361-E030-4075-B551-C4C0A8E3034A}" type="slidenum">
              <a:rPr lang="ru-MD" smtClean="0"/>
              <a:t>‹#›</a:t>
            </a:fld>
            <a:endParaRPr lang="ru-MD"/>
          </a:p>
        </p:txBody>
      </p:sp>
    </p:spTree>
    <p:extLst>
      <p:ext uri="{BB962C8B-B14F-4D97-AF65-F5344CB8AC3E}">
        <p14:creationId xmlns:p14="http://schemas.microsoft.com/office/powerpoint/2010/main" val="133721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6C52DCC0-A3A2-4DA0-BBC0-9EA5C9C27D7A}" type="datetimeFigureOut">
              <a:rPr lang="ru-MD" smtClean="0"/>
              <a:t>24.02.2021</a:t>
            </a:fld>
            <a:endParaRPr lang="ru-MD"/>
          </a:p>
        </p:txBody>
      </p:sp>
      <p:sp>
        <p:nvSpPr>
          <p:cNvPr id="4" name="Footer Placeholder 3"/>
          <p:cNvSpPr>
            <a:spLocks noGrp="1"/>
          </p:cNvSpPr>
          <p:nvPr>
            <p:ph type="ftr" sz="quarter" idx="11"/>
          </p:nvPr>
        </p:nvSpPr>
        <p:spPr/>
        <p:txBody>
          <a:bodyPr/>
          <a:lstStyle/>
          <a:p>
            <a:endParaRPr lang="ru-MD"/>
          </a:p>
        </p:txBody>
      </p:sp>
      <p:sp>
        <p:nvSpPr>
          <p:cNvPr id="5" name="Slide Number Placeholder 4"/>
          <p:cNvSpPr>
            <a:spLocks noGrp="1"/>
          </p:cNvSpPr>
          <p:nvPr>
            <p:ph type="sldNum" sz="quarter" idx="12"/>
          </p:nvPr>
        </p:nvSpPr>
        <p:spPr/>
        <p:txBody>
          <a:bodyPr/>
          <a:lstStyle/>
          <a:p>
            <a:fld id="{A172D361-E030-4075-B551-C4C0A8E3034A}" type="slidenum">
              <a:rPr lang="ru-MD" smtClean="0"/>
              <a:t>‹#›</a:t>
            </a:fld>
            <a:endParaRPr lang="ru-MD"/>
          </a:p>
        </p:txBody>
      </p:sp>
    </p:spTree>
    <p:extLst>
      <p:ext uri="{BB962C8B-B14F-4D97-AF65-F5344CB8AC3E}">
        <p14:creationId xmlns:p14="http://schemas.microsoft.com/office/powerpoint/2010/main" val="553625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52DCC0-A3A2-4DA0-BBC0-9EA5C9C27D7A}" type="datetimeFigureOut">
              <a:rPr lang="ru-MD" smtClean="0"/>
              <a:t>24.02.2021</a:t>
            </a:fld>
            <a:endParaRPr lang="ru-MD"/>
          </a:p>
        </p:txBody>
      </p:sp>
      <p:sp>
        <p:nvSpPr>
          <p:cNvPr id="3" name="Footer Placeholder 2"/>
          <p:cNvSpPr>
            <a:spLocks noGrp="1"/>
          </p:cNvSpPr>
          <p:nvPr>
            <p:ph type="ftr" sz="quarter" idx="11"/>
          </p:nvPr>
        </p:nvSpPr>
        <p:spPr/>
        <p:txBody>
          <a:bodyPr/>
          <a:lstStyle/>
          <a:p>
            <a:endParaRPr lang="ru-MD"/>
          </a:p>
        </p:txBody>
      </p:sp>
      <p:sp>
        <p:nvSpPr>
          <p:cNvPr id="4" name="Slide Number Placeholder 3"/>
          <p:cNvSpPr>
            <a:spLocks noGrp="1"/>
          </p:cNvSpPr>
          <p:nvPr>
            <p:ph type="sldNum" sz="quarter" idx="12"/>
          </p:nvPr>
        </p:nvSpPr>
        <p:spPr/>
        <p:txBody>
          <a:bodyPr/>
          <a:lstStyle/>
          <a:p>
            <a:fld id="{A172D361-E030-4075-B551-C4C0A8E3034A}" type="slidenum">
              <a:rPr lang="ru-MD" smtClean="0"/>
              <a:t>‹#›</a:t>
            </a:fld>
            <a:endParaRPr lang="ru-MD"/>
          </a:p>
        </p:txBody>
      </p:sp>
    </p:spTree>
    <p:extLst>
      <p:ext uri="{BB962C8B-B14F-4D97-AF65-F5344CB8AC3E}">
        <p14:creationId xmlns:p14="http://schemas.microsoft.com/office/powerpoint/2010/main" val="1974322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ru-RU"/>
              <a:t>Образец заголовка</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6C52DCC0-A3A2-4DA0-BBC0-9EA5C9C27D7A}" type="datetimeFigureOut">
              <a:rPr lang="ru-MD" smtClean="0"/>
              <a:t>24.02.2021</a:t>
            </a:fld>
            <a:endParaRPr lang="ru-MD"/>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ru-MD"/>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A172D361-E030-4075-B551-C4C0A8E3034A}" type="slidenum">
              <a:rPr lang="ru-MD" smtClean="0"/>
              <a:t>‹#›</a:t>
            </a:fld>
            <a:endParaRPr lang="ru-MD"/>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648531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ru-RU"/>
              <a:t>Образец заголовка</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6C52DCC0-A3A2-4DA0-BBC0-9EA5C9C27D7A}" type="datetimeFigureOut">
              <a:rPr lang="ru-MD" smtClean="0"/>
              <a:t>24.02.2021</a:t>
            </a:fld>
            <a:endParaRPr lang="ru-MD"/>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ru-MD"/>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A172D361-E030-4075-B551-C4C0A8E3034A}" type="slidenum">
              <a:rPr lang="ru-MD" smtClean="0"/>
              <a:t>‹#›</a:t>
            </a:fld>
            <a:endParaRPr lang="ru-MD"/>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84660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6C52DCC0-A3A2-4DA0-BBC0-9EA5C9C27D7A}" type="datetimeFigureOut">
              <a:rPr lang="ru-MD" smtClean="0"/>
              <a:t>24.02.2021</a:t>
            </a:fld>
            <a:endParaRPr lang="ru-MD"/>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ru-MD"/>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A172D361-E030-4075-B551-C4C0A8E3034A}" type="slidenum">
              <a:rPr lang="ru-MD" smtClean="0"/>
              <a:t>‹#›</a:t>
            </a:fld>
            <a:endParaRPr lang="ru-MD"/>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82526632"/>
      </p:ext>
    </p:extLst>
  </p:cSld>
  <p:clrMap bg1="lt1" tx1="dk1" bg2="lt2" tx2="dk2" accent1="accent1" accent2="accent2" accent3="accent3" accent4="accent4" accent5="accent5" accent6="accent6" hlink="hlink" folHlink="folHlink"/>
  <p:sldLayoutIdLst>
    <p:sldLayoutId id="2147483824" r:id="rId1"/>
    <p:sldLayoutId id="2147483825" r:id="rId2"/>
    <p:sldLayoutId id="2147483826" r:id="rId3"/>
    <p:sldLayoutId id="2147483827" r:id="rId4"/>
    <p:sldLayoutId id="2147483828" r:id="rId5"/>
    <p:sldLayoutId id="2147483829" r:id="rId6"/>
    <p:sldLayoutId id="2147483830" r:id="rId7"/>
    <p:sldLayoutId id="2147483831" r:id="rId8"/>
    <p:sldLayoutId id="2147483832" r:id="rId9"/>
    <p:sldLayoutId id="2147483833" r:id="rId10"/>
    <p:sldLayoutId id="2147483834"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8D292DE-EBBE-4FB3-895B-9DFFF9824085}"/>
              </a:ext>
            </a:extLst>
          </p:cNvPr>
          <p:cNvSpPr>
            <a:spLocks noGrp="1"/>
          </p:cNvSpPr>
          <p:nvPr>
            <p:ph type="ctrTitle"/>
          </p:nvPr>
        </p:nvSpPr>
        <p:spPr>
          <a:xfrm>
            <a:off x="1378634" y="1252024"/>
            <a:ext cx="9289366" cy="2658793"/>
          </a:xfrm>
        </p:spPr>
        <p:txBody>
          <a:bodyPr>
            <a:normAutofit/>
          </a:bodyPr>
          <a:lstStyle/>
          <a:p>
            <a:br>
              <a:rPr lang="ru-MD" sz="3100" dirty="0">
                <a:solidFill>
                  <a:schemeClr val="tx1"/>
                </a:solidFill>
              </a:rPr>
            </a:br>
            <a:r>
              <a:rPr lang="ru-RU" sz="2700" b="1" dirty="0"/>
              <a:t>платежное общества</a:t>
            </a:r>
            <a:br>
              <a:rPr lang="ru-MD" sz="2700" i="1" dirty="0">
                <a:effectLst>
                  <a:outerShdw blurRad="38100" dist="38100" dir="2700000" algn="tl">
                    <a:srgbClr val="000000">
                      <a:alpha val="43137"/>
                    </a:srgbClr>
                  </a:outerShdw>
                </a:effectLst>
              </a:rPr>
            </a:br>
            <a:br>
              <a:rPr lang="ru-MD" sz="3100" i="1" dirty="0">
                <a:effectLst>
                  <a:outerShdw blurRad="38100" dist="38100" dir="2700000" algn="tl">
                    <a:srgbClr val="000000">
                      <a:alpha val="43137"/>
                    </a:srgbClr>
                  </a:outerShdw>
                </a:effectLst>
              </a:rPr>
            </a:br>
            <a:endParaRPr lang="ru-MD" sz="3100" i="1" dirty="0">
              <a:effectLst>
                <a:outerShdw blurRad="38100" dist="38100" dir="2700000" algn="tl">
                  <a:srgbClr val="000000">
                    <a:alpha val="43137"/>
                  </a:srgbClr>
                </a:outerShdw>
              </a:effectLst>
            </a:endParaRPr>
          </a:p>
        </p:txBody>
      </p:sp>
      <p:sp>
        <p:nvSpPr>
          <p:cNvPr id="3" name="Подзаголовок 2">
            <a:extLst>
              <a:ext uri="{FF2B5EF4-FFF2-40B4-BE49-F238E27FC236}">
                <a16:creationId xmlns:a16="http://schemas.microsoft.com/office/drawing/2014/main" id="{094C60A0-8318-49CE-A5B3-4A8FCEF185DF}"/>
              </a:ext>
            </a:extLst>
          </p:cNvPr>
          <p:cNvSpPr>
            <a:spLocks noGrp="1"/>
          </p:cNvSpPr>
          <p:nvPr>
            <p:ph type="subTitle" idx="1"/>
          </p:nvPr>
        </p:nvSpPr>
        <p:spPr>
          <a:xfrm>
            <a:off x="1955408" y="3910818"/>
            <a:ext cx="8712591" cy="1828800"/>
          </a:xfrm>
        </p:spPr>
        <p:txBody>
          <a:bodyPr>
            <a:normAutofit/>
          </a:bodyPr>
          <a:lstStyle/>
          <a:p>
            <a:pPr algn="r"/>
            <a:endParaRPr lang="ro-MD" sz="2400" b="1" dirty="0">
              <a:solidFill>
                <a:schemeClr val="tx1"/>
              </a:solidFill>
            </a:endParaRPr>
          </a:p>
          <a:p>
            <a:pPr algn="r"/>
            <a:endParaRPr lang="ro-MD" sz="2400" b="1" dirty="0">
              <a:solidFill>
                <a:schemeClr val="tx1"/>
              </a:solidFill>
            </a:endParaRPr>
          </a:p>
          <a:p>
            <a:pPr algn="r"/>
            <a:endParaRPr lang="ro-MD" sz="2400" b="1" dirty="0">
              <a:solidFill>
                <a:schemeClr val="tx1"/>
              </a:solidFill>
            </a:endParaRPr>
          </a:p>
          <a:p>
            <a:pPr algn="r"/>
            <a:r>
              <a:rPr lang="ro-MD" sz="2400" b="1" dirty="0">
                <a:solidFill>
                  <a:schemeClr val="tx1"/>
                </a:solidFill>
              </a:rPr>
              <a:t>Bumbac Daniela</a:t>
            </a:r>
            <a:r>
              <a:rPr lang="en-US" sz="2400" b="1" dirty="0">
                <a:solidFill>
                  <a:schemeClr val="tx1"/>
                </a:solidFill>
              </a:rPr>
              <a:t>,</a:t>
            </a:r>
            <a:r>
              <a:rPr lang="ro-MD" sz="2400" b="1" dirty="0">
                <a:solidFill>
                  <a:schemeClr val="tx1"/>
                </a:solidFill>
              </a:rPr>
              <a:t> </a:t>
            </a:r>
            <a:r>
              <a:rPr lang="en-US" sz="2400" b="1" dirty="0">
                <a:solidFill>
                  <a:schemeClr val="tx1"/>
                </a:solidFill>
              </a:rPr>
              <a:t>lector</a:t>
            </a:r>
            <a:r>
              <a:rPr lang="ro-MD" sz="2400" b="1" dirty="0">
                <a:solidFill>
                  <a:schemeClr val="tx1"/>
                </a:solidFill>
              </a:rPr>
              <a:t> </a:t>
            </a:r>
            <a:r>
              <a:rPr lang="en-US" sz="2400" b="1" dirty="0">
                <a:solidFill>
                  <a:schemeClr val="tx1"/>
                </a:solidFill>
              </a:rPr>
              <a:t>univ</a:t>
            </a:r>
            <a:r>
              <a:rPr lang="ro-MD" sz="2400" b="1" dirty="0">
                <a:solidFill>
                  <a:schemeClr val="tx1"/>
                </a:solidFill>
              </a:rPr>
              <a:t>.,USM, </a:t>
            </a:r>
            <a:endParaRPr lang="en-US" sz="2400" b="1" dirty="0">
              <a:solidFill>
                <a:schemeClr val="tx1"/>
              </a:solidFill>
            </a:endParaRPr>
          </a:p>
          <a:p>
            <a:pPr algn="r"/>
            <a:endParaRPr lang="en-US" sz="2400" b="1" dirty="0">
              <a:solidFill>
                <a:schemeClr val="tx1"/>
              </a:solidFill>
            </a:endParaRPr>
          </a:p>
          <a:p>
            <a:pPr algn="r"/>
            <a:endParaRPr lang="ro-MD" sz="2400" b="1" dirty="0">
              <a:solidFill>
                <a:schemeClr val="tx1"/>
              </a:solidFill>
            </a:endParaRPr>
          </a:p>
        </p:txBody>
      </p:sp>
    </p:spTree>
    <p:extLst>
      <p:ext uri="{BB962C8B-B14F-4D97-AF65-F5344CB8AC3E}">
        <p14:creationId xmlns:p14="http://schemas.microsoft.com/office/powerpoint/2010/main" val="41375770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85EDE0DB-7734-4698-99C0-2E612CF20466}"/>
              </a:ext>
            </a:extLst>
          </p:cNvPr>
          <p:cNvSpPr>
            <a:spLocks noGrp="1"/>
          </p:cNvSpPr>
          <p:nvPr>
            <p:ph idx="1"/>
          </p:nvPr>
        </p:nvSpPr>
        <p:spPr>
          <a:xfrm>
            <a:off x="1371599" y="225083"/>
            <a:ext cx="10388991" cy="6302325"/>
          </a:xfrm>
        </p:spPr>
        <p:txBody>
          <a:bodyPr>
            <a:noAutofit/>
          </a:bodyPr>
          <a:lstStyle/>
          <a:p>
            <a:r>
              <a:rPr lang="ru-RU" dirty="0"/>
              <a:t>Национальный банк выдает лицензию только в случае, если законодательные, нормативные или административные акты третьей страны, регулирующие деятельность одного или нескольких лиц, с которыми платежное общество имеет тесные связи, или трудности, связанные с применением этих актов, не препятствуют эффективному осуществлению им функции надзора.</a:t>
            </a:r>
            <a:endParaRPr lang="ru-MD" dirty="0"/>
          </a:p>
          <a:p>
            <a:r>
              <a:rPr lang="ru-RU" dirty="0"/>
              <a:t>(4) С целью принятия решения по декларации для получения лицензии Национальный банк вправе консультироваться со Службой по предупреждению и борьбе с отмыванием денег и с другими компетентными органами публичной власти в стране и за рубежом, период, в течение которого срок сообщения решения о выдаче лицензии или отклонении декларации, предусмотренный в части (1) статьи 18, приостанавливается.</a:t>
            </a:r>
            <a:endParaRPr lang="ru-MD" dirty="0"/>
          </a:p>
          <a:p>
            <a:r>
              <a:rPr lang="ru-RU" dirty="0"/>
              <a:t>(4</a:t>
            </a:r>
            <a:r>
              <a:rPr lang="ru-RU" baseline="30000" dirty="0"/>
              <a:t>1</a:t>
            </a:r>
            <a:r>
              <a:rPr lang="ru-RU" dirty="0"/>
              <a:t>) С целью применения положений части (4) Служба по предупреждению и борьбе с отмыванием денег представляет Национальному банку по его требованию информацию о лицах и субъектах, подверженных риску отмывания денег и финансирования терроризма.</a:t>
            </a:r>
            <a:endParaRPr lang="ru-MD" dirty="0"/>
          </a:p>
          <a:p>
            <a:r>
              <a:rPr lang="ru-RU" dirty="0"/>
              <a:t>В случае отклонения декларации для получения лицензии заявитель вправе подать новую декларацию после устранения обстоятельств, послуживших основанием для отклонения</a:t>
            </a:r>
            <a:endParaRPr lang="ru-MD" dirty="0"/>
          </a:p>
        </p:txBody>
      </p:sp>
    </p:spTree>
    <p:extLst>
      <p:ext uri="{BB962C8B-B14F-4D97-AF65-F5344CB8AC3E}">
        <p14:creationId xmlns:p14="http://schemas.microsoft.com/office/powerpoint/2010/main" val="25400025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3F534FFB-FC30-4000-815F-4B2B75701BBC}"/>
              </a:ext>
            </a:extLst>
          </p:cNvPr>
          <p:cNvSpPr>
            <a:spLocks noGrp="1"/>
          </p:cNvSpPr>
          <p:nvPr>
            <p:ph idx="1"/>
          </p:nvPr>
        </p:nvSpPr>
        <p:spPr>
          <a:xfrm>
            <a:off x="942535" y="379829"/>
            <a:ext cx="11029071" cy="6358596"/>
          </a:xfrm>
        </p:spPr>
        <p:txBody>
          <a:bodyPr>
            <a:normAutofit fontScale="92500" lnSpcReduction="10000"/>
          </a:bodyPr>
          <a:lstStyle/>
          <a:p>
            <a:r>
              <a:rPr lang="ru-RU" dirty="0"/>
              <a:t>(1) Любое лицо или лица, действующие согласованно, не вправе без предварительного разрешения Национального банка приобретать прямо или косвенно долю участия в капитале платежного общества либо прямо или косвенно увеличивать долю участия, в результате чего оно станет квалифицированным либо достигнет или превысит уровни в 20, 30 или 50 процентов прав голоса либо уставного капитала, или платежное общество станет зависимым предприятием.</a:t>
            </a:r>
            <a:endParaRPr lang="ru-MD" dirty="0"/>
          </a:p>
          <a:p>
            <a:r>
              <a:rPr lang="ru-RU" dirty="0"/>
              <a:t>(2) В случае, если вследствие не зависящих от воли лица обстоятельств, его участие становится квалифицированным либо достигает или превышает уровни, установленные в части (1), приобретатель не вправе осуществлять право голоса согласно акциям/долям участия, находящимися во владении без предварительного разрешения Национального банка. Для получения разрешения приобретатель подает заявление в течение одного месяца со дня возникновения основания.</a:t>
            </a:r>
            <a:endParaRPr lang="ru-MD" dirty="0"/>
          </a:p>
          <a:p>
            <a:r>
              <a:rPr lang="ru-RU" dirty="0"/>
              <a:t>(3) До получения разрешения Национального банка доли участия, указанные в части (2), не учитываются при определении кворума собрания акционеров/участников и при принятии собранием решений.</a:t>
            </a:r>
            <a:endParaRPr lang="ru-MD" dirty="0"/>
          </a:p>
          <a:p>
            <a:r>
              <a:rPr lang="ru-RU" dirty="0"/>
              <a:t>(4) Для получения разрешения лицо или лица, действующие согласованно, подают заявление, в котором сообщается о решении приобрести долю участия согласно части (1), либо о возникновении основания согласно части (2), с приложением документов, установленных Национальным банком.</a:t>
            </a:r>
            <a:endParaRPr lang="ru-MD" dirty="0"/>
          </a:p>
          <a:p>
            <a:r>
              <a:rPr lang="ru-RU" dirty="0"/>
              <a:t>(5) Национальный банк оценивает решение о приобретении доли участия на основании документов и сведений, представленных заявителем согласно нормативным актам Национального банка.</a:t>
            </a:r>
            <a:endParaRPr lang="ru-MD" dirty="0"/>
          </a:p>
          <a:p>
            <a:pPr marL="0" indent="0">
              <a:buNone/>
            </a:pPr>
            <a:endParaRPr lang="ru-MD" dirty="0"/>
          </a:p>
        </p:txBody>
      </p:sp>
    </p:spTree>
    <p:extLst>
      <p:ext uri="{BB962C8B-B14F-4D97-AF65-F5344CB8AC3E}">
        <p14:creationId xmlns:p14="http://schemas.microsoft.com/office/powerpoint/2010/main" val="7952796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F2C069C3-7FEE-408C-9053-D8D8F4E13EA2}"/>
              </a:ext>
            </a:extLst>
          </p:cNvPr>
          <p:cNvSpPr>
            <a:spLocks noGrp="1"/>
          </p:cNvSpPr>
          <p:nvPr>
            <p:ph idx="1"/>
          </p:nvPr>
        </p:nvSpPr>
        <p:spPr>
          <a:xfrm>
            <a:off x="886265" y="196948"/>
            <a:ext cx="11305735" cy="6203852"/>
          </a:xfrm>
        </p:spPr>
        <p:txBody>
          <a:bodyPr>
            <a:normAutofit fontScale="92500" lnSpcReduction="20000"/>
          </a:bodyPr>
          <a:lstStyle/>
          <a:p>
            <a:endParaRPr lang="ru-RU" dirty="0"/>
          </a:p>
          <a:p>
            <a:r>
              <a:rPr lang="ru-RU" dirty="0"/>
              <a:t>Национальный банк рассматривает заявление о выдаче разрешения, предусмотренного частями (1) и (2), в течение трех месяцев со дня получения заявления и всех необходимых документов и сведений. Если это необходимо для оценки, предусмотренной частью (5), Национальный банк вправе требовать представления дополнительных документов и/или сведений. Заявитель предоставляет дополнительные документы или сведения, затребованные Национальным банком, в течение не более 20 рабочих дней со дня получения заявления. В случае, если заявитель не представит требуемые документы или сведения в сроки, указанные в настоящей части, Национальный банк отказывает в выдаче разрешения. На период между днем истребования сведений и днем их получения течение срока рассмотрения заявления приостанавливается. Любое другое требование со стороны Национального банка дополнить полученные сведения или разъяснить их не влечет приостановление срока оценки. Национальный банк может принять решение о продлении предусмотренного срока приостановления до 30 рабочих дней, если заявитель расположен или регулируется в другом государстве, либо является лицом, которое не подлежит надзору Национального банка.</a:t>
            </a:r>
            <a:endParaRPr lang="ru-MD" dirty="0"/>
          </a:p>
          <a:p>
            <a:r>
              <a:rPr lang="ru-RU" dirty="0"/>
              <a:t> Национальный банк принимает решение по заявлению о выдаче разрешения, предусмотренного частями (1) и (2), исходя от потенциального влияния, осуществляемого заявителем на платежное общество, учитывая необходимость обеспечения стабильного и осмотрительного управления этим обществом, и при уверенности в том, что финансовое положение заявителя является надежным и адекватным. При оценке соответствия данным критериям принимаются во внимание репутация заявителя, репутация и опыт любого лица, которое будет управлять деятельностью общества в результате приобретения долей участия, финансовая устойчивость заявителя с учетом конкретной специфики осуществляемой или планируемой деятельности общества, отсутствие препятствий для эффективного осуществления полномочий Национального банка по надзору за деятельностью общества, отсутствие резонных оснований полагать, что в связи с заявленным приобретением осуществляются или будут осуществляться операции по отмыванию денег и финансированию терроризма либо увеличится риск таких операций.</a:t>
            </a:r>
            <a:endParaRPr lang="ru-MD" dirty="0"/>
          </a:p>
        </p:txBody>
      </p:sp>
    </p:spTree>
    <p:extLst>
      <p:ext uri="{BB962C8B-B14F-4D97-AF65-F5344CB8AC3E}">
        <p14:creationId xmlns:p14="http://schemas.microsoft.com/office/powerpoint/2010/main" val="27350059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4">
            <a:extLst>
              <a:ext uri="{FF2B5EF4-FFF2-40B4-BE49-F238E27FC236}">
                <a16:creationId xmlns:a16="http://schemas.microsoft.com/office/drawing/2014/main" id="{E130173E-BB4C-4454-BDE9-E798E6E6C839}"/>
              </a:ext>
            </a:extLst>
          </p:cNvPr>
          <p:cNvSpPr>
            <a:spLocks noGrp="1"/>
          </p:cNvSpPr>
          <p:nvPr>
            <p:ph idx="1"/>
          </p:nvPr>
        </p:nvSpPr>
        <p:spPr>
          <a:xfrm>
            <a:off x="1295399" y="225083"/>
            <a:ext cx="10648071" cy="6386732"/>
          </a:xfrm>
        </p:spPr>
        <p:txBody>
          <a:bodyPr>
            <a:normAutofit fontScale="92500" lnSpcReduction="20000"/>
          </a:bodyPr>
          <a:lstStyle/>
          <a:p>
            <a:r>
              <a:rPr lang="ro-MD" dirty="0"/>
              <a:t>	</a:t>
            </a:r>
            <a:r>
              <a:rPr lang="ru-RU" dirty="0"/>
              <a:t>Особенности выдачи лицензии филиалу платежного общества с местонахождением за рубежом</a:t>
            </a:r>
            <a:endParaRPr lang="ru-MD" dirty="0"/>
          </a:p>
          <a:p>
            <a:r>
              <a:rPr lang="ru-RU" dirty="0"/>
              <a:t>(1) Для получения платежным обществом с местонахождением за рубежом (далее – </a:t>
            </a:r>
            <a:r>
              <a:rPr lang="ru-RU" i="1" dirty="0"/>
              <a:t>иностранное платежное общество</a:t>
            </a:r>
            <a:r>
              <a:rPr lang="ru-RU" dirty="0"/>
              <a:t>) лицензии на деятельность по предоставлению платежных услуг ее филиалом с местонахождением в Республике Молдова иностранное платежное общество подает в Национальный банк письменную декларацию.</a:t>
            </a:r>
            <a:endParaRPr lang="ru-MD" dirty="0"/>
          </a:p>
          <a:p>
            <a:r>
              <a:rPr lang="ru-RU" dirty="0"/>
              <a:t>(2) К декларации прилагаются следующие документы и сведения, относящиеся к заявителю:</a:t>
            </a:r>
            <a:endParaRPr lang="ru-MD" dirty="0"/>
          </a:p>
          <a:p>
            <a:r>
              <a:rPr lang="ru-RU" dirty="0"/>
              <a:t>а) решение уполномоченного органа иностранного платежного общества о создании филиала с местонахождением в Республике Молдова;</a:t>
            </a:r>
            <a:endParaRPr lang="ru-MD" dirty="0"/>
          </a:p>
          <a:p>
            <a:r>
              <a:rPr lang="en-US" dirty="0"/>
              <a:t>b</a:t>
            </a:r>
            <a:r>
              <a:rPr lang="ru-RU" dirty="0"/>
              <a:t>) заверенная копия акта о регистрации иностранного платежного общества;</a:t>
            </a:r>
            <a:endParaRPr lang="ru-MD" dirty="0"/>
          </a:p>
          <a:p>
            <a:r>
              <a:rPr lang="ru-RU" dirty="0"/>
              <a:t>с) заверенная копия лицензии или иного документа, дающего право осуществлять деятельность в качестве платежного общества, выданных уполномоченным органом страны местонахождения иностранного платежного общества, а также перечень видов деятельности, на которые выданы соответствующие лицензия или документ;</a:t>
            </a:r>
            <a:endParaRPr lang="ru-MD" dirty="0"/>
          </a:p>
          <a:p>
            <a:r>
              <a:rPr lang="en-US" dirty="0"/>
              <a:t>d</a:t>
            </a:r>
            <a:r>
              <a:rPr lang="ru-RU" dirty="0"/>
              <a:t>) заверенная копия устава иностранного платежного общества;</a:t>
            </a:r>
            <a:endParaRPr lang="ru-MD" dirty="0"/>
          </a:p>
          <a:p>
            <a:r>
              <a:rPr lang="ru-RU" dirty="0"/>
              <a:t>е) заверенная копия устава филиала иностранного платежного общества;</a:t>
            </a:r>
            <a:endParaRPr lang="ru-MD" dirty="0"/>
          </a:p>
          <a:p>
            <a:r>
              <a:rPr lang="en-US" dirty="0"/>
              <a:t>f</a:t>
            </a:r>
            <a:r>
              <a:rPr lang="ru-RU" dirty="0"/>
              <a:t>) письменное согласие на создание филиала, данное надзорным органом страны местонахождения иностранного платежного общества, а также обязательство этого надзорного органа о сотрудничестве с Национальным банком;</a:t>
            </a:r>
            <a:endParaRPr lang="ru-MD" dirty="0"/>
          </a:p>
          <a:p>
            <a:r>
              <a:rPr lang="en-US" dirty="0"/>
              <a:t>g</a:t>
            </a:r>
            <a:r>
              <a:rPr lang="ru-RU" dirty="0"/>
              <a:t>) подтвержденные внешним аудитом финансовые отчеты за последние три года деятельности или – если этот срок менее трех лет – за время существования общества;</a:t>
            </a:r>
            <a:endParaRPr lang="ru-MD" dirty="0"/>
          </a:p>
          <a:p>
            <a:pPr marL="0" indent="0">
              <a:buNone/>
            </a:pPr>
            <a:endParaRPr lang="ru-MD" dirty="0"/>
          </a:p>
        </p:txBody>
      </p:sp>
    </p:spTree>
    <p:extLst>
      <p:ext uri="{BB962C8B-B14F-4D97-AF65-F5344CB8AC3E}">
        <p14:creationId xmlns:p14="http://schemas.microsoft.com/office/powerpoint/2010/main" val="32379283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4">
            <a:extLst>
              <a:ext uri="{FF2B5EF4-FFF2-40B4-BE49-F238E27FC236}">
                <a16:creationId xmlns:a16="http://schemas.microsoft.com/office/drawing/2014/main" id="{B7686A7A-B49D-4A35-8E99-4E13E301D60C}"/>
              </a:ext>
            </a:extLst>
          </p:cNvPr>
          <p:cNvSpPr>
            <a:spLocks noGrp="1"/>
          </p:cNvSpPr>
          <p:nvPr>
            <p:ph idx="1"/>
          </p:nvPr>
        </p:nvSpPr>
        <p:spPr>
          <a:xfrm>
            <a:off x="1371600" y="562708"/>
            <a:ext cx="9601200" cy="5753686"/>
          </a:xfrm>
        </p:spPr>
        <p:txBody>
          <a:bodyPr>
            <a:normAutofit fontScale="92500" lnSpcReduction="10000"/>
          </a:bodyPr>
          <a:lstStyle/>
          <a:p>
            <a:r>
              <a:rPr lang="ru-RU" dirty="0"/>
              <a:t>Национальный банк выдает лицензию на деятельность филиала иностранного платежного общества только если удостоверится в том, что:</a:t>
            </a:r>
            <a:endParaRPr lang="ru-MD" dirty="0"/>
          </a:p>
          <a:p>
            <a:r>
              <a:rPr lang="ru-RU" dirty="0"/>
              <a:t>а) в стране местонахождения иностранное платежное общество лицензировано на предоставление платежных услуг;</a:t>
            </a:r>
            <a:endParaRPr lang="ru-MD" dirty="0"/>
          </a:p>
          <a:p>
            <a:r>
              <a:rPr lang="en-US" dirty="0"/>
              <a:t>b</a:t>
            </a:r>
            <a:r>
              <a:rPr lang="ru-RU" dirty="0"/>
              <a:t>) надзорный орган страны местонахождения иностранного платежного общества дал согласие на создание филиала, а также обязательство о сотрудничестве с Национальным банком;</a:t>
            </a:r>
            <a:endParaRPr lang="ru-MD" dirty="0"/>
          </a:p>
          <a:p>
            <a:r>
              <a:rPr lang="ru-RU" dirty="0"/>
              <a:t>с) финансовое положение иностранного платежного общества является надежным и стабильным;</a:t>
            </a:r>
            <a:endParaRPr lang="ru-MD" dirty="0"/>
          </a:p>
          <a:p>
            <a:r>
              <a:rPr lang="en-US" dirty="0"/>
              <a:t>d</a:t>
            </a:r>
            <a:r>
              <a:rPr lang="ru-RU" dirty="0"/>
              <a:t>) над иностранным платежным обществом осуществляется адекватный консолидированный надзор уполномоченными органами его страны местонахождения;</a:t>
            </a:r>
            <a:endParaRPr lang="ru-MD" dirty="0"/>
          </a:p>
          <a:p>
            <a:r>
              <a:rPr lang="ru-RU" dirty="0"/>
              <a:t>е) законодательные, нормативные или административные акты юрисдикции страны местонахождения иностранного платежного общества не препятствуют эффективному осуществлению функции надзора или предоставлению необходимой информации;</a:t>
            </a:r>
            <a:endParaRPr lang="ru-MD" dirty="0"/>
          </a:p>
          <a:p>
            <a:r>
              <a:rPr lang="en-US" dirty="0"/>
              <a:t>f</a:t>
            </a:r>
            <a:r>
              <a:rPr lang="ru-RU" dirty="0"/>
              <a:t>) страна местонахождения иностранного платежного общества обеспечивает соблюдение принципа взаимности в отношении обеспечения допуска платежных обществ с местонахождением в Республике Молдова на рынок платежных услуг в соответствующей стране.</a:t>
            </a:r>
            <a:endParaRPr lang="ru-MD" dirty="0"/>
          </a:p>
          <a:p>
            <a:endParaRPr lang="ru-MD" dirty="0"/>
          </a:p>
        </p:txBody>
      </p:sp>
    </p:spTree>
    <p:extLst>
      <p:ext uri="{BB962C8B-B14F-4D97-AF65-F5344CB8AC3E}">
        <p14:creationId xmlns:p14="http://schemas.microsoft.com/office/powerpoint/2010/main" val="35847823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4">
            <a:extLst>
              <a:ext uri="{FF2B5EF4-FFF2-40B4-BE49-F238E27FC236}">
                <a16:creationId xmlns:a16="http://schemas.microsoft.com/office/drawing/2014/main" id="{B7686A7A-B49D-4A35-8E99-4E13E301D60C}"/>
              </a:ext>
            </a:extLst>
          </p:cNvPr>
          <p:cNvSpPr>
            <a:spLocks noGrp="1"/>
          </p:cNvSpPr>
          <p:nvPr>
            <p:ph idx="1"/>
          </p:nvPr>
        </p:nvSpPr>
        <p:spPr>
          <a:xfrm>
            <a:off x="1371600" y="562708"/>
            <a:ext cx="9601200" cy="5753686"/>
          </a:xfrm>
        </p:spPr>
        <p:txBody>
          <a:bodyPr>
            <a:normAutofit/>
          </a:bodyPr>
          <a:lstStyle/>
          <a:p>
            <a:r>
              <a:rPr lang="ru-RU" dirty="0"/>
              <a:t>1) Национальный банк имеет право отозвать выданную платежному обществу лицензию в случае, если общество:</a:t>
            </a:r>
            <a:endParaRPr lang="ru-MD" dirty="0"/>
          </a:p>
          <a:p>
            <a:r>
              <a:rPr lang="ru-RU" dirty="0"/>
              <a:t>а) не начинает деятельность в течение 12 месяцев со дня выдачи лицензии;</a:t>
            </a:r>
            <a:endParaRPr lang="ru-MD" dirty="0"/>
          </a:p>
          <a:p>
            <a:r>
              <a:rPr lang="en-US" dirty="0"/>
              <a:t>b</a:t>
            </a:r>
            <a:r>
              <a:rPr lang="ru-RU" dirty="0"/>
              <a:t>) ходатайствует об отзыве лицензии или прямо отказывается от нее либо прекращает осуществление деятельности на период свыше шести месяцев;</a:t>
            </a:r>
          </a:p>
          <a:p>
            <a:r>
              <a:rPr lang="ru-RU" dirty="0"/>
              <a:t> с) получило лицензию на основании недостоверных сведений и документов или иными незаконными способами;</a:t>
            </a:r>
            <a:endParaRPr lang="ru-MD" dirty="0"/>
          </a:p>
          <a:p>
            <a:r>
              <a:rPr lang="en-US" dirty="0"/>
              <a:t>d</a:t>
            </a:r>
            <a:r>
              <a:rPr lang="ru-RU" dirty="0"/>
              <a:t>) не соответствует более условиям выдачи лицензии;</a:t>
            </a:r>
            <a:endParaRPr lang="ru-MD" dirty="0"/>
          </a:p>
          <a:p>
            <a:r>
              <a:rPr lang="ru-RU" dirty="0"/>
              <a:t>е) не располагает достаточным регламентированным капиталом;</a:t>
            </a:r>
            <a:endParaRPr lang="ru-MD" dirty="0"/>
          </a:p>
          <a:p>
            <a:r>
              <a:rPr lang="en-US" dirty="0"/>
              <a:t>f</a:t>
            </a:r>
            <a:r>
              <a:rPr lang="ru-RU" dirty="0"/>
              <a:t>) представляло бы угрозу стабильности платежной системы, в которой оно участвует, в случае продолжения своей деятельности по предоставлению платежных услуг;</a:t>
            </a:r>
            <a:endParaRPr lang="ru-MD" dirty="0"/>
          </a:p>
          <a:p>
            <a:r>
              <a:rPr lang="en-US" dirty="0"/>
              <a:t>g</a:t>
            </a:r>
            <a:r>
              <a:rPr lang="ru-RU" dirty="0"/>
              <a:t>) допустило нарушения, указанные в пунктах </a:t>
            </a:r>
            <a:r>
              <a:rPr lang="en-US" dirty="0"/>
              <a:t>c</a:t>
            </a:r>
            <a:r>
              <a:rPr lang="ru-RU" dirty="0"/>
              <a:t>), </a:t>
            </a:r>
            <a:r>
              <a:rPr lang="en-US" dirty="0"/>
              <a:t>d</a:t>
            </a:r>
            <a:r>
              <a:rPr lang="ru-RU" dirty="0"/>
              <a:t>) и </a:t>
            </a:r>
            <a:r>
              <a:rPr lang="en-US" dirty="0"/>
              <a:t>f</a:t>
            </a:r>
            <a:r>
              <a:rPr lang="ru-RU" dirty="0"/>
              <a:t>) статьи 97;</a:t>
            </a:r>
            <a:endParaRPr lang="ru-MD" dirty="0"/>
          </a:p>
          <a:p>
            <a:r>
              <a:rPr lang="en-US" dirty="0"/>
              <a:t>h</a:t>
            </a:r>
            <a:r>
              <a:rPr lang="ru-RU" dirty="0"/>
              <a:t>) не устраняет в установленные сроки обстоятельства, приведшие к приостановлению некоторых видов деятельности владельца лицензии</a:t>
            </a:r>
            <a:endParaRPr lang="ru-MD" dirty="0"/>
          </a:p>
        </p:txBody>
      </p:sp>
    </p:spTree>
    <p:extLst>
      <p:ext uri="{BB962C8B-B14F-4D97-AF65-F5344CB8AC3E}">
        <p14:creationId xmlns:p14="http://schemas.microsoft.com/office/powerpoint/2010/main" val="21476393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4">
            <a:extLst>
              <a:ext uri="{FF2B5EF4-FFF2-40B4-BE49-F238E27FC236}">
                <a16:creationId xmlns:a16="http://schemas.microsoft.com/office/drawing/2014/main" id="{B7686A7A-B49D-4A35-8E99-4E13E301D60C}"/>
              </a:ext>
            </a:extLst>
          </p:cNvPr>
          <p:cNvSpPr>
            <a:spLocks noGrp="1"/>
          </p:cNvSpPr>
          <p:nvPr>
            <p:ph idx="1"/>
          </p:nvPr>
        </p:nvSpPr>
        <p:spPr>
          <a:xfrm>
            <a:off x="1371600" y="562708"/>
            <a:ext cx="9601200" cy="5753686"/>
          </a:xfrm>
        </p:spPr>
        <p:txBody>
          <a:bodyPr>
            <a:normAutofit lnSpcReduction="10000"/>
          </a:bodyPr>
          <a:lstStyle/>
          <a:p>
            <a:r>
              <a:rPr lang="ru-RU" dirty="0"/>
              <a:t>(1) Платежное общество имеет право открывать для своих клиентов и вести платежные счета, предназначенные исключительно для исполнения платежных операций, в случае, если для предоставления платежных услуг необходимо открытие и ведение платежных счетов.</a:t>
            </a:r>
            <a:endParaRPr lang="ru-MD" dirty="0"/>
          </a:p>
          <a:p>
            <a:r>
              <a:rPr lang="ru-RU" dirty="0"/>
              <a:t>(2) Платежное общество не имеет права принимать (привлекать) депозиты или иные возвратные средства в смысле Закона о деятельности банков № 202/2017.</a:t>
            </a:r>
            <a:endParaRPr lang="ru-MD" dirty="0"/>
          </a:p>
          <a:p>
            <a:r>
              <a:rPr lang="ru-RU" dirty="0"/>
              <a:t>(3) Любые средства, полученные платежным обществом от пользователей платежных услуг с целью предоставления платежных услуг, не являются депозитом или иными возвратными средствами в смысле Закона о деятельности банков № 202/2017 либо электронными деньгами в смысле настоящего закона.</a:t>
            </a:r>
            <a:endParaRPr lang="ru-MD" dirty="0"/>
          </a:p>
          <a:p>
            <a:r>
              <a:rPr lang="ru-RU" dirty="0"/>
              <a:t>(4) Национальный банк уполномочен определять, является ли деятельность принятием (привлечением) депозитов или иных возвратных средств, кредитной деятельностью, связанной с платежными услугами, деятельностью по предоставлению платежных услуг согласно критериям, установленным нормативными актами Национального банка, и должен ли настоящий закон применяться к лицам, осуществляющим данную деятельность. Определение Национальным банком характера деятельности является обязательным для заинтересованных сторон</a:t>
            </a:r>
            <a:endParaRPr lang="ru-MD" dirty="0"/>
          </a:p>
        </p:txBody>
      </p:sp>
    </p:spTree>
    <p:extLst>
      <p:ext uri="{BB962C8B-B14F-4D97-AF65-F5344CB8AC3E}">
        <p14:creationId xmlns:p14="http://schemas.microsoft.com/office/powerpoint/2010/main" val="11023964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60FB0D0B-C0B0-4EC3-AD7F-B3818991F6D5}"/>
              </a:ext>
            </a:extLst>
          </p:cNvPr>
          <p:cNvSpPr>
            <a:spLocks noGrp="1"/>
          </p:cNvSpPr>
          <p:nvPr>
            <p:ph idx="1"/>
          </p:nvPr>
        </p:nvSpPr>
        <p:spPr>
          <a:xfrm>
            <a:off x="1371600" y="379828"/>
            <a:ext cx="10051366" cy="5487572"/>
          </a:xfrm>
        </p:spPr>
        <p:txBody>
          <a:bodyPr>
            <a:normAutofit fontScale="92500" lnSpcReduction="10000"/>
          </a:bodyPr>
          <a:lstStyle/>
          <a:p>
            <a:r>
              <a:rPr lang="ru-RU" dirty="0"/>
              <a:t>Когда платежное общество одновременно осуществляет и предпринимательскую деятельность, иную чем предоставление платежных услуг, Национальный банк вправе потребовать создания отдельного общества для предоставления платежных услуг в случае, если устанавливает, что другие виды предпринимательской деятельности наносят или могут нанести ущерб финансовой устойчивости платежного общества или способности Национального банка осуществлять надзор за соблюдением всех обязательств, предусмотренных настоящим законом.</a:t>
            </a:r>
            <a:endParaRPr lang="ru-MD" dirty="0"/>
          </a:p>
          <a:p>
            <a:r>
              <a:rPr lang="ru-RU" dirty="0"/>
              <a:t>(3) Платежные общества могут предоставлять кредиты (займы), связанные с платежными услугами, указанными в пунктах 4) и 5) части (1) статьи 4, лишь при совокупном выполнении следующих условий:</a:t>
            </a:r>
            <a:endParaRPr lang="ru-MD" dirty="0"/>
          </a:p>
          <a:p>
            <a:r>
              <a:rPr lang="en-US" dirty="0"/>
              <a:t>a</a:t>
            </a:r>
            <a:r>
              <a:rPr lang="ru-RU" dirty="0"/>
              <a:t>) кредит имеет дополнительный характер и выдается исключительно в связи с осуществлением платежной операции;</a:t>
            </a:r>
            <a:endParaRPr lang="ru-MD" dirty="0"/>
          </a:p>
          <a:p>
            <a:r>
              <a:rPr lang="en-US" dirty="0"/>
              <a:t>b</a:t>
            </a:r>
            <a:r>
              <a:rPr lang="ru-RU" dirty="0"/>
              <a:t>) кредит, выданный в связи с предоставленной платежной услугой, будет погашен в краткий период, продолжительность которого ни в коем случае не превысит 12 месяцев;</a:t>
            </a:r>
            <a:endParaRPr lang="ru-MD" dirty="0"/>
          </a:p>
          <a:p>
            <a:r>
              <a:rPr lang="en-US" dirty="0"/>
              <a:t>c</a:t>
            </a:r>
            <a:r>
              <a:rPr lang="ru-RU" dirty="0"/>
              <a:t>) данный кредит не предоставляется из средств, находящихся во владении пользователей платежных услуг или полученных ими с целью выполнения платежной операции;</a:t>
            </a:r>
            <a:endParaRPr lang="ru-MD" dirty="0"/>
          </a:p>
          <a:p>
            <a:r>
              <a:rPr lang="en-US" dirty="0"/>
              <a:t>d</a:t>
            </a:r>
            <a:r>
              <a:rPr lang="ru-RU" dirty="0"/>
              <a:t>) регламентированный капитал платежного общества адекватен в любой момент.</a:t>
            </a:r>
            <a:endParaRPr lang="ru-MD" dirty="0"/>
          </a:p>
          <a:p>
            <a:pPr marL="0" indent="0">
              <a:buNone/>
            </a:pPr>
            <a:endParaRPr lang="ru-MD" dirty="0"/>
          </a:p>
        </p:txBody>
      </p:sp>
    </p:spTree>
    <p:extLst>
      <p:ext uri="{BB962C8B-B14F-4D97-AF65-F5344CB8AC3E}">
        <p14:creationId xmlns:p14="http://schemas.microsoft.com/office/powerpoint/2010/main" val="41883041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60FB0D0B-C0B0-4EC3-AD7F-B3818991F6D5}"/>
              </a:ext>
            </a:extLst>
          </p:cNvPr>
          <p:cNvSpPr>
            <a:spLocks noGrp="1"/>
          </p:cNvSpPr>
          <p:nvPr>
            <p:ph idx="1"/>
          </p:nvPr>
        </p:nvSpPr>
        <p:spPr>
          <a:xfrm>
            <a:off x="1371600" y="379828"/>
            <a:ext cx="10051366" cy="5487572"/>
          </a:xfrm>
        </p:spPr>
        <p:txBody>
          <a:bodyPr>
            <a:normAutofit/>
          </a:bodyPr>
          <a:lstStyle/>
          <a:p>
            <a:pPr marL="0" indent="0">
              <a:buNone/>
            </a:pPr>
            <a:endParaRPr lang="ru-MD" dirty="0"/>
          </a:p>
        </p:txBody>
      </p:sp>
    </p:spTree>
    <p:extLst>
      <p:ext uri="{BB962C8B-B14F-4D97-AF65-F5344CB8AC3E}">
        <p14:creationId xmlns:p14="http://schemas.microsoft.com/office/powerpoint/2010/main" val="37782511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BE363B0-8142-4240-AFD2-FCD09E1D84ED}"/>
              </a:ext>
            </a:extLst>
          </p:cNvPr>
          <p:cNvSpPr>
            <a:spLocks noGrp="1"/>
          </p:cNvSpPr>
          <p:nvPr>
            <p:ph idx="1"/>
          </p:nvPr>
        </p:nvSpPr>
        <p:spPr>
          <a:xfrm>
            <a:off x="829994" y="323557"/>
            <a:ext cx="11057206" cy="6534443"/>
          </a:xfrm>
        </p:spPr>
        <p:txBody>
          <a:bodyPr>
            <a:noAutofit/>
          </a:bodyPr>
          <a:lstStyle/>
          <a:p>
            <a:r>
              <a:rPr lang="ru-RU" dirty="0"/>
              <a:t>Платежными услугами считаются любые из следующих видов деятельности:</a:t>
            </a:r>
            <a:endParaRPr lang="ru-MD" sz="1800" dirty="0"/>
          </a:p>
          <a:p>
            <a:r>
              <a:rPr lang="ru-RU" dirty="0"/>
              <a:t>1) услуга по внесению наличных денег на платежный счет, а также все операции, необходимые для функционирования платежного счета;</a:t>
            </a:r>
            <a:endParaRPr lang="ru-MD" sz="1800" dirty="0"/>
          </a:p>
          <a:p>
            <a:r>
              <a:rPr lang="ru-RU" dirty="0"/>
              <a:t>2) услуга по снятию наличных денег с платежного счета, а также все операции, необходимые для функционирования платежного счета;</a:t>
            </a:r>
            <a:endParaRPr lang="ru-MD" sz="1800" dirty="0"/>
          </a:p>
          <a:p>
            <a:r>
              <a:rPr lang="ru-RU" dirty="0"/>
              <a:t>3) исполнение платежных операций, в том числе перевод средств на платежный счет, открытый у поставщика платежных услуг пользователя или у другого поставщика платежных услуг:</a:t>
            </a:r>
            <a:endParaRPr lang="ru-MD" sz="1800" dirty="0"/>
          </a:p>
          <a:p>
            <a:r>
              <a:rPr lang="ru-RU" dirty="0"/>
              <a:t>а) исполнение прямых дебетований, включая разовые прямые дебетования;</a:t>
            </a:r>
            <a:endParaRPr lang="ru-MD" sz="1800" dirty="0"/>
          </a:p>
          <a:p>
            <a:r>
              <a:rPr lang="en-US" dirty="0"/>
              <a:t>b</a:t>
            </a:r>
            <a:r>
              <a:rPr lang="ru-RU" dirty="0"/>
              <a:t>) исполнение платежных операций с использованием платежной карты или аналогичного устройства;</a:t>
            </a:r>
            <a:endParaRPr lang="ru-MD" sz="1800" dirty="0"/>
          </a:p>
          <a:p>
            <a:r>
              <a:rPr lang="ru-RU" dirty="0"/>
              <a:t>с) исполнение кредитовых переводов, включая запланированные переводы;</a:t>
            </a:r>
            <a:endParaRPr lang="ru-MD" sz="1800" dirty="0"/>
          </a:p>
        </p:txBody>
      </p:sp>
    </p:spTree>
    <p:extLst>
      <p:ext uri="{BB962C8B-B14F-4D97-AF65-F5344CB8AC3E}">
        <p14:creationId xmlns:p14="http://schemas.microsoft.com/office/powerpoint/2010/main" val="40649605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71227294-1B82-4584-962F-2AC4DBED8329}"/>
              </a:ext>
            </a:extLst>
          </p:cNvPr>
          <p:cNvSpPr>
            <a:spLocks noGrp="1"/>
          </p:cNvSpPr>
          <p:nvPr>
            <p:ph idx="1"/>
          </p:nvPr>
        </p:nvSpPr>
        <p:spPr>
          <a:xfrm>
            <a:off x="1125414" y="436098"/>
            <a:ext cx="10780543" cy="6246056"/>
          </a:xfrm>
        </p:spPr>
        <p:txBody>
          <a:bodyPr>
            <a:normAutofit/>
          </a:bodyPr>
          <a:lstStyle/>
          <a:p>
            <a:pPr marL="0" indent="0">
              <a:buNone/>
            </a:pPr>
            <a:r>
              <a:rPr lang="ro-RO" dirty="0"/>
              <a:t>	</a:t>
            </a:r>
            <a:endParaRPr lang="ru-MD" sz="2400" i="1" dirty="0">
              <a:cs typeface="Times New Roman" panose="02020603050405020304" pitchFamily="18" charset="0"/>
            </a:endParaRPr>
          </a:p>
        </p:txBody>
      </p:sp>
      <p:sp>
        <p:nvSpPr>
          <p:cNvPr id="2" name="Прямоугольник 1">
            <a:extLst>
              <a:ext uri="{FF2B5EF4-FFF2-40B4-BE49-F238E27FC236}">
                <a16:creationId xmlns:a16="http://schemas.microsoft.com/office/drawing/2014/main" id="{FF3FE306-0C5B-4566-847E-92FBFF4ADC04}"/>
              </a:ext>
            </a:extLst>
          </p:cNvPr>
          <p:cNvSpPr/>
          <p:nvPr/>
        </p:nvSpPr>
        <p:spPr>
          <a:xfrm>
            <a:off x="1252025" y="618978"/>
            <a:ext cx="10156873" cy="5632311"/>
          </a:xfrm>
          <a:prstGeom prst="rect">
            <a:avLst/>
          </a:prstGeom>
        </p:spPr>
        <p:txBody>
          <a:bodyPr wrap="square">
            <a:spAutoFit/>
          </a:bodyPr>
          <a:lstStyle/>
          <a:p>
            <a:r>
              <a:rPr lang="ru-RU" dirty="0"/>
              <a:t>4) исполнение платежных операций с использованием средств кредитной линии, предоставленной пользователю платежных услуг:</a:t>
            </a:r>
            <a:endParaRPr lang="ru-MD" sz="1600" dirty="0"/>
          </a:p>
          <a:p>
            <a:r>
              <a:rPr lang="ru-RU" dirty="0"/>
              <a:t>а) исполнение прямых дебетований, включая разовые прямые дебетования;</a:t>
            </a:r>
            <a:endParaRPr lang="ru-MD" sz="1600" dirty="0"/>
          </a:p>
          <a:p>
            <a:r>
              <a:rPr lang="en-US" dirty="0"/>
              <a:t>b</a:t>
            </a:r>
            <a:r>
              <a:rPr lang="ru-RU" dirty="0"/>
              <a:t>) исполнение платежных операций с использованием платежной карты или аналогичного устройства;</a:t>
            </a:r>
            <a:endParaRPr lang="ru-MD" sz="1600" dirty="0"/>
          </a:p>
          <a:p>
            <a:r>
              <a:rPr lang="ru-RU" dirty="0"/>
              <a:t>с) исполнение кредитовых переводов, включая запланированные переводы;</a:t>
            </a:r>
            <a:endParaRPr lang="ru-MD" sz="1600" dirty="0"/>
          </a:p>
          <a:p>
            <a:r>
              <a:rPr lang="ru-RU" dirty="0"/>
              <a:t>5) выпуск и/или прием платежных карт и иных платежных инструментов;</a:t>
            </a:r>
            <a:endParaRPr lang="ru-MD" sz="1600" dirty="0"/>
          </a:p>
          <a:p>
            <a:r>
              <a:rPr lang="ru-RU" dirty="0"/>
              <a:t>6) перевод денег;</a:t>
            </a:r>
            <a:endParaRPr lang="ru-MD" sz="1600" dirty="0"/>
          </a:p>
          <a:p>
            <a:r>
              <a:rPr lang="ru-RU" dirty="0"/>
              <a:t>7) исполнение платежных операций, когда плательщик дает согласие на проведение платежной операции с использованием телекоммуникационных, </a:t>
            </a:r>
            <a:r>
              <a:rPr lang="ro-MD" sz="3600" dirty="0">
                <a:cs typeface="Times New Roman" panose="02020603050405020304" pitchFamily="18" charset="0"/>
              </a:rPr>
              <a:t>	</a:t>
            </a:r>
            <a:r>
              <a:rPr lang="ru-RU" dirty="0"/>
              <a:t>цифровых или информационных устройств, в том числе терминалов наличной оплаты (</a:t>
            </a:r>
            <a:r>
              <a:rPr lang="en-US" dirty="0"/>
              <a:t>cash</a:t>
            </a:r>
            <a:r>
              <a:rPr lang="ru-RU" dirty="0"/>
              <a:t>-</a:t>
            </a:r>
            <a:r>
              <a:rPr lang="en-US" dirty="0"/>
              <a:t>in</a:t>
            </a:r>
            <a:r>
              <a:rPr lang="ru-RU" dirty="0"/>
              <a:t>-терминалы), а платеж адресован оператору телекоммуникационной или информационной системы или сети, который действует исключительно в качестве посредника между пользователем платежных услуг и поставщиком товаров и услуг.</a:t>
            </a:r>
            <a:endParaRPr lang="ru-MD" dirty="0"/>
          </a:p>
          <a:p>
            <a:r>
              <a:rPr lang="ru-RU" dirty="0"/>
              <a:t>(2) Деятельность по предоставлению платежных услуг и другие, дополнительные виды деятельности, предусмотренные пунктами а) и </a:t>
            </a:r>
            <a:r>
              <a:rPr lang="en-US" dirty="0"/>
              <a:t>b</a:t>
            </a:r>
            <a:r>
              <a:rPr lang="ru-RU" dirty="0"/>
              <a:t>) части (1) статьи 25, являются деятельностью на финансовом рынке.</a:t>
            </a:r>
            <a:endParaRPr lang="ru-MD" dirty="0"/>
          </a:p>
          <a:p>
            <a:r>
              <a:rPr lang="en-US" dirty="0"/>
              <a:t> </a:t>
            </a:r>
            <a:endParaRPr lang="ru-MD" dirty="0"/>
          </a:p>
          <a:p>
            <a:endParaRPr lang="ru-MD" sz="3600" b="1" dirty="0"/>
          </a:p>
        </p:txBody>
      </p:sp>
    </p:spTree>
    <p:extLst>
      <p:ext uri="{BB962C8B-B14F-4D97-AF65-F5344CB8AC3E}">
        <p14:creationId xmlns:p14="http://schemas.microsoft.com/office/powerpoint/2010/main" val="3404356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72252FED-5F2C-4128-BFF2-603D8F37D702}"/>
              </a:ext>
            </a:extLst>
          </p:cNvPr>
          <p:cNvSpPr>
            <a:spLocks noGrp="1"/>
          </p:cNvSpPr>
          <p:nvPr>
            <p:ph idx="1"/>
          </p:nvPr>
        </p:nvSpPr>
        <p:spPr>
          <a:xfrm>
            <a:off x="1026943" y="534572"/>
            <a:ext cx="11015002" cy="6147582"/>
          </a:xfrm>
        </p:spPr>
        <p:txBody>
          <a:bodyPr>
            <a:normAutofit/>
          </a:bodyPr>
          <a:lstStyle/>
          <a:p>
            <a:pPr marL="0" indent="0" algn="just">
              <a:buNone/>
            </a:pPr>
            <a:r>
              <a:rPr lang="ro-MD" sz="2000" dirty="0"/>
              <a:t>	</a:t>
            </a:r>
            <a:endParaRPr lang="ru-MD" sz="2000" dirty="0"/>
          </a:p>
        </p:txBody>
      </p:sp>
      <p:sp>
        <p:nvSpPr>
          <p:cNvPr id="4" name="Прямоугольник 3">
            <a:extLst>
              <a:ext uri="{FF2B5EF4-FFF2-40B4-BE49-F238E27FC236}">
                <a16:creationId xmlns:a16="http://schemas.microsoft.com/office/drawing/2014/main" id="{48BD8AFC-D5DB-4847-8706-9478F6E90C4F}"/>
              </a:ext>
            </a:extLst>
          </p:cNvPr>
          <p:cNvSpPr/>
          <p:nvPr/>
        </p:nvSpPr>
        <p:spPr>
          <a:xfrm>
            <a:off x="1270782" y="81064"/>
            <a:ext cx="10771163" cy="6932924"/>
          </a:xfrm>
          <a:prstGeom prst="rect">
            <a:avLst/>
          </a:prstGeom>
        </p:spPr>
        <p:txBody>
          <a:bodyPr wrap="square">
            <a:spAutoFit/>
          </a:bodyPr>
          <a:lstStyle/>
          <a:p>
            <a:pPr algn="ctr">
              <a:lnSpc>
                <a:spcPct val="150000"/>
              </a:lnSpc>
              <a:spcAft>
                <a:spcPts val="0"/>
              </a:spcAft>
            </a:pPr>
            <a:r>
              <a:rPr lang="ru-RU" b="1" dirty="0"/>
              <a:t>Поставщики платежных услуг</a:t>
            </a:r>
          </a:p>
          <a:p>
            <a:r>
              <a:rPr lang="ru-RU" dirty="0"/>
              <a:t>а) банки и филиалы банков других государств, действующие в соответствии с Законом о деятельности банков № 202/2017;</a:t>
            </a:r>
            <a:endParaRPr lang="ru-MD" dirty="0"/>
          </a:p>
          <a:p>
            <a:r>
              <a:rPr lang="en-US" dirty="0"/>
              <a:t>b</a:t>
            </a:r>
            <a:r>
              <a:rPr lang="ru-RU" dirty="0"/>
              <a:t>) платежные общества;</a:t>
            </a:r>
            <a:endParaRPr lang="ru-MD" dirty="0"/>
          </a:p>
          <a:p>
            <a:r>
              <a:rPr lang="ru-RU" dirty="0"/>
              <a:t>с) общества, выпускающие электронные деньги;</a:t>
            </a:r>
            <a:endParaRPr lang="ru-MD" dirty="0"/>
          </a:p>
          <a:p>
            <a:r>
              <a:rPr lang="en-US" dirty="0"/>
              <a:t>d</a:t>
            </a:r>
            <a:r>
              <a:rPr lang="ru-RU" dirty="0"/>
              <a:t>) поставщики почтовых услуг, действующие в соответствии с Законом о почтовой связи № 36/2016;</a:t>
            </a:r>
            <a:endParaRPr lang="ru-MD" dirty="0"/>
          </a:p>
          <a:p>
            <a:r>
              <a:rPr lang="ru-RU" dirty="0"/>
              <a:t>е) Национальный банк Молдовы (далее – </a:t>
            </a:r>
            <a:r>
              <a:rPr lang="ru-RU" i="1" dirty="0"/>
              <a:t>Национальный банк</a:t>
            </a:r>
            <a:r>
              <a:rPr lang="ru-RU" dirty="0"/>
              <a:t>), когда он не выступает в качестве органа денежной политики или другой публичной власти;</a:t>
            </a:r>
            <a:endParaRPr lang="ru-MD" dirty="0"/>
          </a:p>
          <a:p>
            <a:r>
              <a:rPr lang="en-US" dirty="0"/>
              <a:t>f</a:t>
            </a:r>
            <a:r>
              <a:rPr lang="ru-RU" dirty="0"/>
              <a:t>) Государственное казначейство Министерства финансов (далее – </a:t>
            </a:r>
            <a:r>
              <a:rPr lang="ru-RU" i="1" dirty="0"/>
              <a:t>Государственное</a:t>
            </a:r>
            <a:r>
              <a:rPr lang="ru-RU" dirty="0"/>
              <a:t> </a:t>
            </a:r>
            <a:r>
              <a:rPr lang="ru-RU" i="1" dirty="0"/>
              <a:t>казначейство</a:t>
            </a:r>
            <a:r>
              <a:rPr lang="ru-RU" dirty="0"/>
              <a:t>).</a:t>
            </a:r>
            <a:endParaRPr lang="ru-MD" dirty="0"/>
          </a:p>
          <a:p>
            <a:r>
              <a:rPr lang="ru-RU" dirty="0"/>
              <a:t>(2) Поставщики платежных услуг не осуществляют контроль за законностью, действительностью и целесообразностью операции, в связи с которой предоставляют платежную услугу или выпускают электронные деньги, если иное не предусмотрено законодательством в области предупреждения и борьбы с отмыванием денег и финансированием терроризма, а также валютным законодательством.</a:t>
            </a:r>
          </a:p>
          <a:p>
            <a:r>
              <a:rPr lang="ru-RU" dirty="0"/>
              <a:t>В Республике Молдова платежные услуги предоставляются в национальной валюте, за исключением случая, предусмотренного частью </a:t>
            </a:r>
            <a:r>
              <a:rPr lang="en-US" dirty="0"/>
              <a:t>(2).</a:t>
            </a:r>
            <a:endParaRPr lang="ru-MD" dirty="0"/>
          </a:p>
          <a:p>
            <a:r>
              <a:rPr lang="ru-RU" dirty="0"/>
              <a:t>(2) Платежные услуги могут предоставляться поставщиками платежных услуг в иностранной валюте в соответствии с Законом о валютном регулировании и настоящим законом.</a:t>
            </a:r>
            <a:endParaRPr lang="ru-MD" dirty="0"/>
          </a:p>
          <a:p>
            <a:r>
              <a:rPr lang="ru-RU" dirty="0"/>
              <a:t>(3) Выпуск, распространение и выкуп электронных денег в Республике Молдова осуществляются только за молдавские леи/в молдавских леях по номинальной стоимости полученных фондов.</a:t>
            </a:r>
            <a:endParaRPr lang="ru-MD" dirty="0"/>
          </a:p>
          <a:p>
            <a:r>
              <a:rPr lang="ru-RU" dirty="0"/>
              <a:t>(4) Электронные деньги выпускаются и используются в Республике Молдова в качестве эквивалента молдавского лея. Не допускается выпуск и использование электронных денег в Республике Молдова в качестве эквивалента иностранной валюты или иных переменных величин.</a:t>
            </a:r>
            <a:endParaRPr lang="ru-MD" dirty="0"/>
          </a:p>
          <a:p>
            <a:endParaRPr lang="ru-MD" dirty="0"/>
          </a:p>
          <a:p>
            <a:pPr algn="just">
              <a:lnSpc>
                <a:spcPct val="150000"/>
              </a:lnSpc>
              <a:spcAft>
                <a:spcPts val="0"/>
              </a:spcAft>
            </a:pPr>
            <a:endParaRPr lang="ru-MD"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446922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72252FED-5F2C-4128-BFF2-603D8F37D702}"/>
              </a:ext>
            </a:extLst>
          </p:cNvPr>
          <p:cNvSpPr>
            <a:spLocks noGrp="1"/>
          </p:cNvSpPr>
          <p:nvPr>
            <p:ph idx="1"/>
          </p:nvPr>
        </p:nvSpPr>
        <p:spPr>
          <a:xfrm>
            <a:off x="1371600" y="422031"/>
            <a:ext cx="10149840" cy="5655212"/>
          </a:xfrm>
        </p:spPr>
        <p:txBody>
          <a:bodyPr>
            <a:normAutofit fontScale="92500" lnSpcReduction="10000"/>
          </a:bodyPr>
          <a:lstStyle/>
          <a:p>
            <a:pPr marL="0" indent="0">
              <a:buNone/>
            </a:pPr>
            <a:r>
              <a:rPr lang="ru-RU" b="1" dirty="0"/>
              <a:t>Создание и лицензирование платежных обществ</a:t>
            </a:r>
            <a:endParaRPr lang="ru-MD" dirty="0"/>
          </a:p>
          <a:p>
            <a:r>
              <a:rPr lang="ru-RU" dirty="0"/>
              <a:t>Платежное общество может создаваться в организационно-правовой форме акционерного общества или общества с ограниченной ответственностью, и, если иное не предусмотрено настоящим законом, на него распространяется законодательство, регулирующее деятельность хозяйственных обществ.</a:t>
            </a:r>
            <a:endParaRPr lang="ru-MD" dirty="0"/>
          </a:p>
          <a:p>
            <a:r>
              <a:rPr lang="ru-RU" dirty="0"/>
              <a:t>Учредителями и акционерами/участниками платежного общества могут быть физические и/или юридические лица – резиденты и нерезиденты Республики Молдова. Не может быть учредителем или акционером/участником платежного общества юридическое лицо, находящееся в процессе ликвидации или несостоятельности, и лицо, которому создание хозяйственного общества запрещено законом.</a:t>
            </a:r>
            <a:endParaRPr lang="ru-MD" dirty="0"/>
          </a:p>
          <a:p>
            <a:r>
              <a:rPr lang="ru-RU" dirty="0"/>
              <a:t>Лицо, намеревающееся предоставлять платежные услуги в качестве платежного общества, обязано до начала предоставления платежных услуг получить лицензию на осуществление деятельности.</a:t>
            </a:r>
            <a:endParaRPr lang="ru-MD" dirty="0"/>
          </a:p>
          <a:p>
            <a:r>
              <a:rPr lang="ru-RU" dirty="0"/>
              <a:t> Платежное общество имеет право предоставлять только платежные услуги, предусмотренные в лицензии.</a:t>
            </a:r>
            <a:endParaRPr lang="ru-MD" dirty="0"/>
          </a:p>
          <a:p>
            <a:r>
              <a:rPr lang="ru-RU" dirty="0"/>
              <a:t>Платежное общество имеет право начать предоставление новой платежной услуги только после получения лицензии на деятельность в соответствии со сроками и условиями, установленными в статьях 14–20, и нормативными актами Национального банка.</a:t>
            </a:r>
            <a:endParaRPr lang="ro-MD" sz="2400" b="1" i="1" dirty="0"/>
          </a:p>
        </p:txBody>
      </p:sp>
    </p:spTree>
    <p:extLst>
      <p:ext uri="{BB962C8B-B14F-4D97-AF65-F5344CB8AC3E}">
        <p14:creationId xmlns:p14="http://schemas.microsoft.com/office/powerpoint/2010/main" val="32311544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463CE76-86FD-4055-991D-1FE7C55681D8}"/>
              </a:ext>
            </a:extLst>
          </p:cNvPr>
          <p:cNvSpPr>
            <a:spLocks noGrp="1"/>
          </p:cNvSpPr>
          <p:nvPr>
            <p:ph idx="1"/>
          </p:nvPr>
        </p:nvSpPr>
        <p:spPr>
          <a:xfrm>
            <a:off x="1083212" y="506437"/>
            <a:ext cx="10522634" cy="5838092"/>
          </a:xfrm>
        </p:spPr>
        <p:txBody>
          <a:bodyPr>
            <a:normAutofit/>
          </a:bodyPr>
          <a:lstStyle/>
          <a:p>
            <a:r>
              <a:rPr lang="ru-RU" dirty="0"/>
              <a:t>Национальный банк наделен исключительным правом выдавать лицензии платежным обществам и отзывать их.</a:t>
            </a:r>
            <a:endParaRPr lang="ru-MD" dirty="0"/>
          </a:p>
          <a:p>
            <a:r>
              <a:rPr lang="ru-RU" dirty="0"/>
              <a:t>Собственный капитал</a:t>
            </a:r>
            <a:endParaRPr lang="ru-MD" dirty="0"/>
          </a:p>
          <a:p>
            <a:r>
              <a:rPr lang="ru-RU" dirty="0"/>
              <a:t>Платежное общество должно располагать на момент подачи декларации для получения лицензии собственным капиталом в размере:</a:t>
            </a:r>
            <a:endParaRPr lang="ru-MD" dirty="0"/>
          </a:p>
          <a:p>
            <a:r>
              <a:rPr lang="ru-RU" dirty="0"/>
              <a:t>а) не менее 350000 леев – в случае, когда оно предоставляет только перевод денег</a:t>
            </a:r>
          </a:p>
          <a:p>
            <a:r>
              <a:rPr lang="en-US" dirty="0"/>
              <a:t>b</a:t>
            </a:r>
            <a:r>
              <a:rPr lang="ru-RU" dirty="0"/>
              <a:t>) не менее 900000 леев – в случае, когда оно предоставляет только исполнение платежных операций, когда плательщик дает согласие на проведение платежной операции с использованием телекоммуникационных, </a:t>
            </a:r>
            <a:r>
              <a:rPr lang="ro-MD" sz="4000" dirty="0">
                <a:cs typeface="Times New Roman" panose="02020603050405020304" pitchFamily="18" charset="0"/>
              </a:rPr>
              <a:t>	</a:t>
            </a:r>
            <a:r>
              <a:rPr lang="ru-RU" dirty="0"/>
              <a:t>цифровых или информационных устройств, в том числе терминалов наличной оплаты (</a:t>
            </a:r>
            <a:r>
              <a:rPr lang="en-US" dirty="0"/>
              <a:t>cash</a:t>
            </a:r>
            <a:r>
              <a:rPr lang="ru-RU" dirty="0"/>
              <a:t>-</a:t>
            </a:r>
            <a:r>
              <a:rPr lang="en-US" dirty="0"/>
              <a:t>in</a:t>
            </a:r>
            <a:r>
              <a:rPr lang="ru-RU" dirty="0"/>
              <a:t>-терминалы), а платеж адресован оператору телекоммуникационной или информационной системы или сети, который действует исключительно в качестве посредника между пользователем платежных услуг и поставщиком товаров и услуг.</a:t>
            </a:r>
            <a:endParaRPr lang="ru-MD" dirty="0"/>
          </a:p>
          <a:p>
            <a:r>
              <a:rPr lang="ru-RU" dirty="0"/>
              <a:t>с) не менее 2200000 леев – в случае, когда оно предоставляет платежные услуги, указанные в </a:t>
            </a:r>
            <a:r>
              <a:rPr lang="ru-RU" dirty="0" err="1"/>
              <a:t>в</a:t>
            </a:r>
            <a:r>
              <a:rPr lang="ru-RU" dirty="0"/>
              <a:t> пунктах 1)–5) части (1) статьи 4,, или все разрешенные платежному обществу услуги в соответствии с частью </a:t>
            </a:r>
            <a:r>
              <a:rPr lang="en-US" dirty="0"/>
              <a:t>(4) </a:t>
            </a:r>
            <a:r>
              <a:rPr lang="en-US" dirty="0" err="1"/>
              <a:t>статьи</a:t>
            </a:r>
            <a:r>
              <a:rPr lang="en-US" dirty="0"/>
              <a:t> 7.</a:t>
            </a:r>
            <a:endParaRPr lang="ru-MD" dirty="0"/>
          </a:p>
          <a:p>
            <a:pPr marL="0" indent="0">
              <a:buNone/>
            </a:pPr>
            <a:endParaRPr lang="ru-MD" sz="2400" b="1" i="1" dirty="0"/>
          </a:p>
        </p:txBody>
      </p:sp>
    </p:spTree>
    <p:extLst>
      <p:ext uri="{BB962C8B-B14F-4D97-AF65-F5344CB8AC3E}">
        <p14:creationId xmlns:p14="http://schemas.microsoft.com/office/powerpoint/2010/main" val="303040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0D791B2D-61C7-4B04-8F66-25C9712B892F}"/>
              </a:ext>
            </a:extLst>
          </p:cNvPr>
          <p:cNvSpPr>
            <a:spLocks noGrp="1"/>
          </p:cNvSpPr>
          <p:nvPr>
            <p:ph idx="1"/>
          </p:nvPr>
        </p:nvSpPr>
        <p:spPr>
          <a:xfrm>
            <a:off x="1371600" y="323557"/>
            <a:ext cx="9601200" cy="5950634"/>
          </a:xfrm>
        </p:spPr>
        <p:txBody>
          <a:bodyPr>
            <a:normAutofit/>
          </a:bodyPr>
          <a:lstStyle/>
          <a:p>
            <a:pPr marL="0" indent="0">
              <a:buNone/>
            </a:pPr>
            <a:r>
              <a:rPr lang="en-US" i="1" dirty="0"/>
              <a:t> </a:t>
            </a:r>
            <a:r>
              <a:rPr lang="ro-MD" i="1" dirty="0"/>
              <a:t>	</a:t>
            </a:r>
          </a:p>
          <a:p>
            <a:pPr marL="0" indent="0">
              <a:buNone/>
            </a:pPr>
            <a:r>
              <a:rPr lang="ro-MD" sz="2400" i="1" dirty="0"/>
              <a:t>	</a:t>
            </a:r>
            <a:endParaRPr lang="ru-MD" sz="2400" dirty="0"/>
          </a:p>
        </p:txBody>
      </p:sp>
      <p:sp>
        <p:nvSpPr>
          <p:cNvPr id="2" name="Прямоугольник 1">
            <a:extLst>
              <a:ext uri="{FF2B5EF4-FFF2-40B4-BE49-F238E27FC236}">
                <a16:creationId xmlns:a16="http://schemas.microsoft.com/office/drawing/2014/main" id="{AF8A9901-2290-4360-8B54-19592FA3072E}"/>
              </a:ext>
            </a:extLst>
          </p:cNvPr>
          <p:cNvSpPr/>
          <p:nvPr/>
        </p:nvSpPr>
        <p:spPr>
          <a:xfrm>
            <a:off x="1371600" y="1119810"/>
            <a:ext cx="10346788" cy="5416868"/>
          </a:xfrm>
          <a:prstGeom prst="rect">
            <a:avLst/>
          </a:prstGeom>
        </p:spPr>
        <p:txBody>
          <a:bodyPr wrap="square">
            <a:spAutoFit/>
          </a:bodyPr>
          <a:lstStyle/>
          <a:p>
            <a:r>
              <a:rPr lang="ru-RU" sz="2000" dirty="0"/>
              <a:t>1) услуга по внесению наличных денег на платежный счет, а также все операции, необходимые для функционирования платежного счета;</a:t>
            </a:r>
            <a:endParaRPr lang="ru-MD" dirty="0"/>
          </a:p>
          <a:p>
            <a:r>
              <a:rPr lang="ru-RU" sz="2000" dirty="0"/>
              <a:t>2) услуга по снятию наличных денег с платежного счета, а также все операции, необходимые для функционирования платежного счета;</a:t>
            </a:r>
            <a:endParaRPr lang="ru-MD" dirty="0"/>
          </a:p>
          <a:p>
            <a:r>
              <a:rPr lang="ru-RU" sz="2000" dirty="0"/>
              <a:t>3) исполнение платежных операций, в том числе перевод средств на платежный счет, открытый у поставщика платежных услуг пользователя или у другого поставщика платежных услуг:</a:t>
            </a:r>
            <a:endParaRPr lang="ru-MD" dirty="0"/>
          </a:p>
          <a:p>
            <a:r>
              <a:rPr lang="ru-RU" sz="2000" dirty="0"/>
              <a:t>а) исполнение прямых дебетований, включая разовые прямые дебетования;</a:t>
            </a:r>
            <a:endParaRPr lang="ru-MD" dirty="0"/>
          </a:p>
          <a:p>
            <a:r>
              <a:rPr lang="en-US" sz="2000" dirty="0"/>
              <a:t>b</a:t>
            </a:r>
            <a:r>
              <a:rPr lang="ru-RU" sz="2000" dirty="0"/>
              <a:t>) исполнение платежных операций с использованием платежной карты или аналогичного устройства;</a:t>
            </a:r>
            <a:endParaRPr lang="ru-MD" dirty="0"/>
          </a:p>
          <a:p>
            <a:r>
              <a:rPr lang="ru-RU" sz="2000" dirty="0"/>
              <a:t>с) исполнение кредитовых переводов, включая запланированные переводы;</a:t>
            </a:r>
          </a:p>
          <a:p>
            <a:r>
              <a:rPr lang="ru-RU" dirty="0"/>
              <a:t>4) исполнение платежных операций с использованием средств кредитной линии, предоставленной пользователю платежных услуг:</a:t>
            </a:r>
            <a:endParaRPr lang="ru-MD" sz="1600" dirty="0"/>
          </a:p>
          <a:p>
            <a:r>
              <a:rPr lang="ru-RU" dirty="0"/>
              <a:t>а) исполнение прямых дебетований, включая разовые прямые дебетования;</a:t>
            </a:r>
            <a:endParaRPr lang="ru-MD" sz="1600" dirty="0"/>
          </a:p>
          <a:p>
            <a:r>
              <a:rPr lang="en-US" dirty="0"/>
              <a:t>b</a:t>
            </a:r>
            <a:r>
              <a:rPr lang="ru-RU" dirty="0"/>
              <a:t>) исполнение платежных операций с использованием платежной карты или аналогичного устройства;</a:t>
            </a:r>
            <a:endParaRPr lang="ru-MD" sz="1600" dirty="0"/>
          </a:p>
          <a:p>
            <a:r>
              <a:rPr lang="ru-RU" dirty="0"/>
              <a:t>с) исполнение кредитовых переводов, включая запланированные переводы;</a:t>
            </a:r>
            <a:endParaRPr lang="ru-MD" sz="1600" dirty="0"/>
          </a:p>
          <a:p>
            <a:r>
              <a:rPr lang="ru-RU" dirty="0"/>
              <a:t>5) выпуск и/или прием платежных карт и иных платежных инструментов;</a:t>
            </a:r>
            <a:endParaRPr lang="ru-MD" sz="1600" dirty="0"/>
          </a:p>
          <a:p>
            <a:endParaRPr lang="ru-MD" dirty="0"/>
          </a:p>
        </p:txBody>
      </p:sp>
    </p:spTree>
    <p:extLst>
      <p:ext uri="{BB962C8B-B14F-4D97-AF65-F5344CB8AC3E}">
        <p14:creationId xmlns:p14="http://schemas.microsoft.com/office/powerpoint/2010/main" val="2767494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968ED87E-4712-4B59-BED8-0C9AAE10BF80}"/>
              </a:ext>
            </a:extLst>
          </p:cNvPr>
          <p:cNvSpPr/>
          <p:nvPr/>
        </p:nvSpPr>
        <p:spPr>
          <a:xfrm>
            <a:off x="1371600" y="576774"/>
            <a:ext cx="10304584" cy="830997"/>
          </a:xfrm>
          <a:prstGeom prst="rect">
            <a:avLst/>
          </a:prstGeom>
        </p:spPr>
        <p:txBody>
          <a:bodyPr wrap="square">
            <a:spAutoFit/>
          </a:bodyPr>
          <a:lstStyle/>
          <a:p>
            <a:r>
              <a:rPr lang="ro-MD" sz="2400" i="1" dirty="0"/>
              <a:t>		</a:t>
            </a:r>
          </a:p>
          <a:p>
            <a:endParaRPr lang="ru-MD" sz="2400" i="1" dirty="0"/>
          </a:p>
        </p:txBody>
      </p:sp>
      <p:sp>
        <p:nvSpPr>
          <p:cNvPr id="4" name="Прямоугольник 3">
            <a:extLst>
              <a:ext uri="{FF2B5EF4-FFF2-40B4-BE49-F238E27FC236}">
                <a16:creationId xmlns:a16="http://schemas.microsoft.com/office/drawing/2014/main" id="{BD4C86E4-3277-4409-AF32-40E62139FE61}"/>
              </a:ext>
            </a:extLst>
          </p:cNvPr>
          <p:cNvSpPr/>
          <p:nvPr/>
        </p:nvSpPr>
        <p:spPr>
          <a:xfrm>
            <a:off x="1871003" y="801858"/>
            <a:ext cx="9494463" cy="463397"/>
          </a:xfrm>
          <a:prstGeom prst="rect">
            <a:avLst/>
          </a:prstGeom>
        </p:spPr>
        <p:txBody>
          <a:bodyPr wrap="square">
            <a:spAutoFit/>
          </a:bodyPr>
          <a:lstStyle/>
          <a:p>
            <a:pPr algn="just">
              <a:lnSpc>
                <a:spcPct val="150000"/>
              </a:lnSpc>
              <a:spcAft>
                <a:spcPts val="0"/>
              </a:spcAft>
            </a:pPr>
            <a:r>
              <a:rPr lang="en-US" i="1" dirty="0">
                <a:latin typeface="Times New Roman" panose="02020603050405020304" pitchFamily="18" charset="0"/>
                <a:ea typeface="Calibri" panose="020F0502020204030204" pitchFamily="34" charset="0"/>
                <a:cs typeface="Times New Roman" panose="02020603050405020304" pitchFamily="18" charset="0"/>
              </a:rPr>
              <a:t> </a:t>
            </a:r>
            <a:endParaRPr lang="ru-MD"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Объект 6">
            <a:extLst>
              <a:ext uri="{FF2B5EF4-FFF2-40B4-BE49-F238E27FC236}">
                <a16:creationId xmlns:a16="http://schemas.microsoft.com/office/drawing/2014/main" id="{70ADF116-CC35-4F70-9071-587F1AB0CFD5}"/>
              </a:ext>
            </a:extLst>
          </p:cNvPr>
          <p:cNvSpPr>
            <a:spLocks noGrp="1"/>
          </p:cNvSpPr>
          <p:nvPr>
            <p:ph idx="1"/>
          </p:nvPr>
        </p:nvSpPr>
        <p:spPr>
          <a:xfrm>
            <a:off x="1371600" y="436098"/>
            <a:ext cx="9601200" cy="5620044"/>
          </a:xfrm>
        </p:spPr>
        <p:txBody>
          <a:bodyPr/>
          <a:lstStyle/>
          <a:p>
            <a:r>
              <a:rPr lang="ru-RU" dirty="0"/>
              <a:t>(1) Лицензия на деятельность платежных обществ выдается, если в результате рассмотрения документов и сведений, представленных согласно статье 14, устанавливается, что в совокупности соблюдены следующие условия:</a:t>
            </a:r>
            <a:endParaRPr lang="ru-MD" dirty="0"/>
          </a:p>
          <a:p>
            <a:r>
              <a:rPr lang="ru-RU" dirty="0"/>
              <a:t>1) заявитель является хозяйственным обществом в предусмотренной статьей 9 форме и зарегистрирован с местонахождением в Республике Молдова;</a:t>
            </a:r>
            <a:endParaRPr lang="ru-MD" dirty="0"/>
          </a:p>
          <a:p>
            <a:r>
              <a:rPr lang="ru-RU" dirty="0"/>
              <a:t>2) заявитель располагает собственным капиталом, предусмотренным статьей 12;</a:t>
            </a:r>
            <a:endParaRPr lang="ru-MD" dirty="0"/>
          </a:p>
          <a:p>
            <a:r>
              <a:rPr lang="ru-RU" dirty="0"/>
              <a:t>3) происхождение средств, за счет которых делаются вклады за подписанные акции, соответственно – доли участия, или за счет которых они приобретаются, прозрачно и законно;</a:t>
            </a:r>
            <a:endParaRPr lang="ru-MD" dirty="0"/>
          </a:p>
          <a:p>
            <a:r>
              <a:rPr lang="ru-RU" dirty="0"/>
              <a:t>4) заявитель располагает надежной системой управления своей деятельностью по предоставлению платежных услуг, включающей:</a:t>
            </a:r>
            <a:endParaRPr lang="ru-MD" dirty="0"/>
          </a:p>
          <a:p>
            <a:r>
              <a:rPr lang="ru-RU" dirty="0"/>
              <a:t>а) четкую организационную структуру;</a:t>
            </a:r>
            <a:endParaRPr lang="ru-MD" dirty="0"/>
          </a:p>
          <a:p>
            <a:r>
              <a:rPr lang="en-US" dirty="0"/>
              <a:t>b</a:t>
            </a:r>
            <a:r>
              <a:rPr lang="ru-RU" dirty="0"/>
              <a:t>) четко определенное, прозрачное и логичное распределение ответственности;</a:t>
            </a:r>
            <a:endParaRPr lang="ru-MD" dirty="0"/>
          </a:p>
          <a:p>
            <a:r>
              <a:rPr lang="ru-RU" dirty="0"/>
              <a:t>с) эффективные процедуры выявления, управления, мониторинга и отчетности о рисках, которым он подвергается или может быть подвержен;</a:t>
            </a:r>
            <a:endParaRPr lang="ru-MD" dirty="0"/>
          </a:p>
          <a:p>
            <a:pPr marL="0" indent="0">
              <a:buNone/>
            </a:pPr>
            <a:endParaRPr lang="ru-MD" dirty="0"/>
          </a:p>
        </p:txBody>
      </p:sp>
    </p:spTree>
    <p:extLst>
      <p:ext uri="{BB962C8B-B14F-4D97-AF65-F5344CB8AC3E}">
        <p14:creationId xmlns:p14="http://schemas.microsoft.com/office/powerpoint/2010/main" val="36684226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E0D138A0-678D-42E2-B1A3-956DD9ED4882}"/>
              </a:ext>
            </a:extLst>
          </p:cNvPr>
          <p:cNvSpPr>
            <a:spLocks noGrp="1"/>
          </p:cNvSpPr>
          <p:nvPr>
            <p:ph idx="1"/>
          </p:nvPr>
        </p:nvSpPr>
        <p:spPr>
          <a:xfrm>
            <a:off x="1371600" y="590843"/>
            <a:ext cx="9601200" cy="5992837"/>
          </a:xfrm>
        </p:spPr>
        <p:txBody>
          <a:bodyPr>
            <a:normAutofit fontScale="92500" lnSpcReduction="20000"/>
          </a:bodyPr>
          <a:lstStyle/>
          <a:p>
            <a:r>
              <a:rPr lang="en-US" dirty="0"/>
              <a:t>d</a:t>
            </a:r>
            <a:r>
              <a:rPr lang="ru-RU" dirty="0"/>
              <a:t>) адекватные механизмы внутреннего контроля, в том числе надежные процедуры управления и бухгалтерского учета, процедуры по предупреждению и борьбе с отмыванием денег и финансированием терроризма.</a:t>
            </a:r>
            <a:endParaRPr lang="ru-MD" dirty="0"/>
          </a:p>
          <a:p>
            <a:r>
              <a:rPr lang="ru-RU" dirty="0"/>
              <a:t>Структуры, процедуры и механизмы, предусмотренные подпунктами а)-</a:t>
            </a:r>
            <a:r>
              <a:rPr lang="en-US" dirty="0"/>
              <a:t>d</a:t>
            </a:r>
            <a:r>
              <a:rPr lang="ru-RU" dirty="0"/>
              <a:t>), должны носить комплексный характер и адаптироваться к характеру, масштабу и сложности предоставляемых платежных услуг;</a:t>
            </a:r>
            <a:endParaRPr lang="ru-MD" dirty="0"/>
          </a:p>
          <a:p>
            <a:r>
              <a:rPr lang="ru-RU" dirty="0"/>
              <a:t>5) бизнес-план и прогнозный бюджет на первые три года финансовой деятельности свидетельствуют о способности заявителя использовать адекватные системы, процедуры и ресурсы, необходимые для осуществления деятельности в качестве платежного общества;</a:t>
            </a:r>
            <a:endParaRPr lang="ru-MD" dirty="0"/>
          </a:p>
          <a:p>
            <a:r>
              <a:rPr lang="ru-RU" dirty="0"/>
              <a:t>6) заявитель располагает адекватными и надежными мерами для защиты средств пользователей платежных услуг и используемых платежных инструментов;</a:t>
            </a:r>
            <a:endParaRPr lang="ru-MD" dirty="0"/>
          </a:p>
          <a:p>
            <a:r>
              <a:rPr lang="ru-RU" dirty="0"/>
              <a:t>7) управляющие пользуются доброй репутацией и обладают надлежащими знаниями и опытом для предоставления платежных услуг, соответствующими характеру, масштабу и сложности деятельности;</a:t>
            </a:r>
            <a:endParaRPr lang="ru-MD" dirty="0"/>
          </a:p>
          <a:p>
            <a:r>
              <a:rPr lang="ru-RU" dirty="0"/>
              <a:t>8) Национальный банк, принимая во внимание необходимость обеспечения стабильного и осмотрительного управления платежным обществом, уверен в доброй репутации и надлежащих качествах лиц, имеющих квалифицированное участие в капитале заявителя.</a:t>
            </a:r>
            <a:endParaRPr lang="ru-MD" dirty="0"/>
          </a:p>
          <a:p>
            <a:r>
              <a:rPr lang="ru-RU" dirty="0"/>
              <a:t>(2) При наличии тесных связей между платежным обществом и любыми другими лицами Национальный банк выдает лицензию только в случае, если эти связи не препятствуют эффективному осуществлению им функции надзора.</a:t>
            </a:r>
            <a:endParaRPr lang="ru-MD" dirty="0"/>
          </a:p>
          <a:p>
            <a:pPr marL="0" indent="0">
              <a:buNone/>
            </a:pPr>
            <a:endParaRPr lang="ro-MD" sz="2400" i="1" dirty="0"/>
          </a:p>
        </p:txBody>
      </p:sp>
    </p:spTree>
    <p:extLst>
      <p:ext uri="{BB962C8B-B14F-4D97-AF65-F5344CB8AC3E}">
        <p14:creationId xmlns:p14="http://schemas.microsoft.com/office/powerpoint/2010/main" val="2358932066"/>
      </p:ext>
    </p:extLst>
  </p:cSld>
  <p:clrMapOvr>
    <a:masterClrMapping/>
  </p:clrMapOvr>
</p:sld>
</file>

<file path=ppt/theme/theme1.xml><?xml version="1.0" encoding="utf-8"?>
<a:theme xmlns:a="http://schemas.openxmlformats.org/drawingml/2006/main" name="Уголки">
  <a:themeElements>
    <a:clrScheme name="Уголки">
      <a:dk1>
        <a:sysClr val="windowText" lastClr="000000"/>
      </a:dk1>
      <a:lt1>
        <a:sysClr val="window" lastClr="FFFFFF"/>
      </a:lt1>
      <a:dk2>
        <a:srgbClr val="4A2318"/>
      </a:dk2>
      <a:lt2>
        <a:srgbClr val="EDECEB"/>
      </a:lt2>
      <a:accent1>
        <a:srgbClr val="F3C82E"/>
      </a:accent1>
      <a:accent2>
        <a:srgbClr val="A26176"/>
      </a:accent2>
      <a:accent3>
        <a:srgbClr val="74A94E"/>
      </a:accent3>
      <a:accent4>
        <a:srgbClr val="188E8D"/>
      </a:accent4>
      <a:accent5>
        <a:srgbClr val="EE913A"/>
      </a:accent5>
      <a:accent6>
        <a:srgbClr val="DF5D4A"/>
      </a:accent6>
      <a:hlink>
        <a:srgbClr val="188E8D"/>
      </a:hlink>
      <a:folHlink>
        <a:srgbClr val="A26176"/>
      </a:folHlink>
    </a:clrScheme>
    <a:fontScheme name="Уголки">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Уголки">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D7AA1D6E-F3E9-4763-A3BC-84DF2E02F60F}"/>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TM10001105[[fn=Уголки]]</Template>
  <TotalTime>1323</TotalTime>
  <Words>2574</Words>
  <Application>Microsoft Office PowerPoint</Application>
  <PresentationFormat>Широкоэкранный</PresentationFormat>
  <Paragraphs>126</Paragraphs>
  <Slides>18</Slides>
  <Notes>1</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18</vt:i4>
      </vt:variant>
    </vt:vector>
  </HeadingPairs>
  <TitlesOfParts>
    <vt:vector size="22" baseType="lpstr">
      <vt:lpstr>Calibri</vt:lpstr>
      <vt:lpstr>Franklin Gothic Book</vt:lpstr>
      <vt:lpstr>Times New Roman</vt:lpstr>
      <vt:lpstr>Уголки</vt:lpstr>
      <vt:lpstr> платежное общества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TEZA DE LICENȚĂ Strategii privind dezvoltarea turismului receptor în dinamica turismului mondial</dc:title>
  <dc:creator>ASUS</dc:creator>
  <cp:lastModifiedBy>daniela bumbac</cp:lastModifiedBy>
  <cp:revision>55</cp:revision>
  <dcterms:created xsi:type="dcterms:W3CDTF">2020-06-05T09:05:26Z</dcterms:created>
  <dcterms:modified xsi:type="dcterms:W3CDTF">2021-02-24T00:00:13Z</dcterms:modified>
</cp:coreProperties>
</file>