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8288000" cy="10287000"/>
  <p:notesSz cx="6858000" cy="9144000"/>
  <p:embeddedFontLst>
    <p:embeddedFont>
      <p:font typeface="Calibri" panose="020F0502020204030204" pitchFamily="34" charset="0"/>
      <p:regular r:id="rId32"/>
      <p:bold r:id="rId33"/>
      <p:italic r:id="rId34"/>
      <p:boldItalic r:id="rId35"/>
    </p:embeddedFont>
    <p:embeddedFont>
      <p:font typeface="Georgia Pro" panose="020B0604020202020204" charset="0"/>
      <p:regular r:id="rId36"/>
    </p:embeddedFont>
    <p:embeddedFont>
      <p:font typeface="Georgia Pro Bold" panose="020B0604020202020204" charset="0"/>
      <p:regular r:id="rId37"/>
    </p:embeddedFont>
    <p:embeddedFont>
      <p:font typeface="Linotype Feltpen Medium" panose="020B0604020202020204" charset="0"/>
      <p:regular r:id="rId38"/>
    </p:embeddedFont>
    <p:embeddedFont>
      <p:font typeface="Helvetica World Bold" panose="020B0604020202020204" charset="-128"/>
      <p:regular r:id="rId3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45" d="100"/>
          <a:sy n="45" d="100"/>
        </p:scale>
        <p:origin x="-732"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8.fntdata"/><Relationship Id="rId21" Type="http://schemas.openxmlformats.org/officeDocument/2006/relationships/slide" Target="slides/slide20.xml"/><Relationship Id="rId34" Type="http://schemas.openxmlformats.org/officeDocument/2006/relationships/font" Target="fonts/font3.fntdata"/><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font" Target="fonts/font6.fntdata"/><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font" Target="fonts/font7.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266826" y="598724"/>
            <a:ext cx="7606760" cy="1543050"/>
          </a:xfrm>
          <a:prstGeom prst="rect">
            <a:avLst/>
          </a:prstGeom>
        </p:spPr>
        <p:txBody>
          <a:bodyPr lIns="0" tIns="0" rIns="0" bIns="0" rtlCol="0" anchor="t">
            <a:spAutoFit/>
          </a:bodyPr>
          <a:lstStyle/>
          <a:p>
            <a:pPr marL="0" lvl="0" indent="0" algn="ctr">
              <a:lnSpc>
                <a:spcPts val="6000"/>
              </a:lnSpc>
              <a:spcBef>
                <a:spcPct val="0"/>
              </a:spcBef>
            </a:pPr>
            <a:r>
              <a:rPr lang="en-US" sz="5000" spc="-75">
                <a:solidFill>
                  <a:srgbClr val="000000"/>
                </a:solidFill>
                <a:latin typeface="Georgia Pro Bold"/>
              </a:rPr>
              <a:t>UNIT. 7 Selected issues on family life</a:t>
            </a:r>
          </a:p>
        </p:txBody>
      </p:sp>
      <p:grpSp>
        <p:nvGrpSpPr>
          <p:cNvPr id="3" name="Group 3"/>
          <p:cNvGrpSpPr/>
          <p:nvPr/>
        </p:nvGrpSpPr>
        <p:grpSpPr>
          <a:xfrm>
            <a:off x="9766597" y="-346114"/>
            <a:ext cx="8864303" cy="10928611"/>
            <a:chOff x="0" y="0"/>
            <a:chExt cx="2334631" cy="2878317"/>
          </a:xfrm>
        </p:grpSpPr>
        <p:sp>
          <p:nvSpPr>
            <p:cNvPr id="4" name="Freeform 4"/>
            <p:cNvSpPr/>
            <p:nvPr/>
          </p:nvSpPr>
          <p:spPr>
            <a:xfrm>
              <a:off x="0" y="0"/>
              <a:ext cx="2334631" cy="2878317"/>
            </a:xfrm>
            <a:custGeom>
              <a:avLst/>
              <a:gdLst/>
              <a:ahLst/>
              <a:cxnLst/>
              <a:rect l="l" t="t" r="r" b="b"/>
              <a:pathLst>
                <a:path w="2334631" h="2878317">
                  <a:moveTo>
                    <a:pt x="0" y="0"/>
                  </a:moveTo>
                  <a:lnTo>
                    <a:pt x="2334631" y="0"/>
                  </a:lnTo>
                  <a:lnTo>
                    <a:pt x="2334631" y="2878317"/>
                  </a:lnTo>
                  <a:lnTo>
                    <a:pt x="0" y="2878317"/>
                  </a:lnTo>
                  <a:close/>
                </a:path>
              </a:pathLst>
            </a:custGeom>
            <a:solidFill>
              <a:srgbClr val="D9D9D9"/>
            </a:solidFill>
          </p:spPr>
        </p:sp>
        <p:sp>
          <p:nvSpPr>
            <p:cNvPr id="5" name="TextBox 5"/>
            <p:cNvSpPr txBox="1"/>
            <p:nvPr/>
          </p:nvSpPr>
          <p:spPr>
            <a:xfrm>
              <a:off x="0" y="-57150"/>
              <a:ext cx="2334631" cy="2935467"/>
            </a:xfrm>
            <a:prstGeom prst="rect">
              <a:avLst/>
            </a:prstGeom>
          </p:spPr>
          <p:txBody>
            <a:bodyPr lIns="50800" tIns="50800" rIns="50800" bIns="50800" rtlCol="0" anchor="ctr"/>
            <a:lstStyle/>
            <a:p>
              <a:pPr algn="ctr">
                <a:lnSpc>
                  <a:spcPts val="2800"/>
                </a:lnSpc>
              </a:pPr>
              <a:endParaRPr/>
            </a:p>
          </p:txBody>
        </p:sp>
      </p:grpSp>
      <p:sp>
        <p:nvSpPr>
          <p:cNvPr id="6" name="TextBox 6"/>
          <p:cNvSpPr txBox="1"/>
          <p:nvPr/>
        </p:nvSpPr>
        <p:spPr>
          <a:xfrm>
            <a:off x="10385550" y="369648"/>
            <a:ext cx="7902450" cy="1751330"/>
          </a:xfrm>
          <a:prstGeom prst="rect">
            <a:avLst/>
          </a:prstGeom>
        </p:spPr>
        <p:txBody>
          <a:bodyPr lIns="0" tIns="0" rIns="0" bIns="0" rtlCol="0" anchor="t">
            <a:spAutoFit/>
          </a:bodyPr>
          <a:lstStyle/>
          <a:p>
            <a:pPr marL="0" lvl="0" indent="0">
              <a:lnSpc>
                <a:spcPts val="3219"/>
              </a:lnSpc>
              <a:spcBef>
                <a:spcPct val="0"/>
              </a:spcBef>
            </a:pPr>
            <a:r>
              <a:rPr lang="en-US" sz="2299">
                <a:solidFill>
                  <a:srgbClr val="000000"/>
                </a:solidFill>
                <a:latin typeface="Helvetica World Bold"/>
              </a:rPr>
              <a:t>THE RIGHT OF CHILDREN TO KNOW THE IDENTITY OF THEIR PARENTS AND THE RIGHT TO BE CARED FOR BY THEM - TWO CORE COMPONENTS OF CHILDREN’S RIGHT TO RESPECT FOR FAMILY LIFE</a:t>
            </a:r>
          </a:p>
        </p:txBody>
      </p:sp>
      <p:sp>
        <p:nvSpPr>
          <p:cNvPr id="7" name="TextBox 7"/>
          <p:cNvSpPr txBox="1"/>
          <p:nvPr/>
        </p:nvSpPr>
        <p:spPr>
          <a:xfrm>
            <a:off x="10336625" y="2515066"/>
            <a:ext cx="7921642" cy="2376932"/>
          </a:xfrm>
          <a:prstGeom prst="rect">
            <a:avLst/>
          </a:prstGeom>
        </p:spPr>
        <p:txBody>
          <a:bodyPr lIns="0" tIns="0" rIns="0" bIns="0" rtlCol="0" anchor="t">
            <a:spAutoFit/>
          </a:bodyPr>
          <a:lstStyle/>
          <a:p>
            <a:pPr algn="just">
              <a:lnSpc>
                <a:spcPts val="2943"/>
              </a:lnSpc>
            </a:pPr>
            <a:r>
              <a:rPr lang="en-US" sz="2299">
                <a:solidFill>
                  <a:srgbClr val="000000"/>
                </a:solidFill>
                <a:latin typeface="Helvetica World Bold"/>
              </a:rPr>
              <a:t>THE RIGHT OF THE CHILD TO MAINTAIN CONTACT WITH BOTH PARENTS - THE MAIN RULE WHICH MUST BE RESPECTED IN ALL FORMS OF PARENTAL SEPARATION. THE RIGHT TO MAINTAIN CONTACT WITH GRANDPARENTS AND SIBLINGS.</a:t>
            </a:r>
          </a:p>
          <a:p>
            <a:pPr marL="0" lvl="0" indent="0" algn="just">
              <a:lnSpc>
                <a:spcPts val="2943"/>
              </a:lnSpc>
            </a:pPr>
            <a:endParaRPr lang="en-US" sz="2299">
              <a:solidFill>
                <a:srgbClr val="000000"/>
              </a:solidFill>
              <a:latin typeface="Helvetica World Bold"/>
            </a:endParaRPr>
          </a:p>
        </p:txBody>
      </p:sp>
      <p:sp>
        <p:nvSpPr>
          <p:cNvPr id="8" name="TextBox 8"/>
          <p:cNvSpPr txBox="1"/>
          <p:nvPr/>
        </p:nvSpPr>
        <p:spPr>
          <a:xfrm>
            <a:off x="10385550" y="5099142"/>
            <a:ext cx="8000300" cy="1984248"/>
          </a:xfrm>
          <a:prstGeom prst="rect">
            <a:avLst/>
          </a:prstGeom>
        </p:spPr>
        <p:txBody>
          <a:bodyPr lIns="0" tIns="0" rIns="0" bIns="0" rtlCol="0" anchor="t">
            <a:spAutoFit/>
          </a:bodyPr>
          <a:lstStyle/>
          <a:p>
            <a:pPr algn="just">
              <a:lnSpc>
                <a:spcPts val="2851"/>
              </a:lnSpc>
            </a:pPr>
            <a:r>
              <a:rPr lang="en-US" sz="2299">
                <a:solidFill>
                  <a:srgbClr val="000000"/>
                </a:solidFill>
                <a:latin typeface="Helvetica World Bold"/>
              </a:rPr>
              <a:t>IMPROPER REMOVAL OF CHILDREN ACROSS BORDERS (CHILD ABDUCTION) - THE RISK OF SERIOUS, POSSIBLY IRREMEDIABLE, DAMAGE TO THE RELATIONSHIP BETWEEN THE CHILD AND A PARENT.</a:t>
            </a:r>
          </a:p>
          <a:p>
            <a:pPr marL="0" lvl="0" indent="0" algn="l">
              <a:lnSpc>
                <a:spcPts val="3219"/>
              </a:lnSpc>
              <a:spcBef>
                <a:spcPct val="0"/>
              </a:spcBef>
            </a:pPr>
            <a:endParaRPr lang="en-US" sz="2299">
              <a:solidFill>
                <a:srgbClr val="000000"/>
              </a:solidFill>
              <a:latin typeface="Helvetica World Bold"/>
            </a:endParaRPr>
          </a:p>
        </p:txBody>
      </p:sp>
      <p:sp>
        <p:nvSpPr>
          <p:cNvPr id="9" name="TextBox 9"/>
          <p:cNvSpPr txBox="1"/>
          <p:nvPr/>
        </p:nvSpPr>
        <p:spPr>
          <a:xfrm>
            <a:off x="10464208" y="7145894"/>
            <a:ext cx="7921642" cy="1751330"/>
          </a:xfrm>
          <a:prstGeom prst="rect">
            <a:avLst/>
          </a:prstGeom>
        </p:spPr>
        <p:txBody>
          <a:bodyPr lIns="0" tIns="0" rIns="0" bIns="0" rtlCol="0" anchor="t">
            <a:spAutoFit/>
          </a:bodyPr>
          <a:lstStyle/>
          <a:p>
            <a:pPr marL="0" lvl="0" indent="0" algn="l">
              <a:lnSpc>
                <a:spcPts val="3219"/>
              </a:lnSpc>
              <a:spcBef>
                <a:spcPct val="0"/>
              </a:spcBef>
            </a:pPr>
            <a:r>
              <a:rPr lang="en-US" sz="2299" dirty="0">
                <a:solidFill>
                  <a:srgbClr val="000000"/>
                </a:solidFill>
                <a:latin typeface="Helvetica World Bold"/>
              </a:rPr>
              <a:t>EUROPEAN-LEVEL PROVISIONS WHICH ARE FOCUSED ON REUNITING CHILDREN SAFELY WITH THEIR PARENTS (EITHER IN THE HOST COUNTRY OR IN THEIR COUNTRY OF ORIGIN).</a:t>
            </a:r>
          </a:p>
        </p:txBody>
      </p:sp>
      <p:sp>
        <p:nvSpPr>
          <p:cNvPr id="10" name="TextBox 10"/>
          <p:cNvSpPr txBox="1"/>
          <p:nvPr/>
        </p:nvSpPr>
        <p:spPr>
          <a:xfrm>
            <a:off x="10464208" y="9116060"/>
            <a:ext cx="7921642" cy="820738"/>
          </a:xfrm>
          <a:prstGeom prst="rect">
            <a:avLst/>
          </a:prstGeom>
        </p:spPr>
        <p:txBody>
          <a:bodyPr lIns="0" tIns="0" rIns="0" bIns="0" rtlCol="0" anchor="t">
            <a:spAutoFit/>
          </a:bodyPr>
          <a:lstStyle/>
          <a:p>
            <a:pPr marL="0" lvl="0" indent="0" algn="l">
              <a:lnSpc>
                <a:spcPts val="3219"/>
              </a:lnSpc>
              <a:spcBef>
                <a:spcPct val="0"/>
              </a:spcBef>
            </a:pPr>
            <a:r>
              <a:rPr lang="en-US" sz="2299" dirty="0" smtClean="0">
                <a:solidFill>
                  <a:srgbClr val="000000"/>
                </a:solidFill>
                <a:latin typeface="Helvetica World Bold"/>
              </a:rPr>
              <a:t>FACTORS THAT MAY AFFECT THE VIOLATION OF THE RIGHT OF FAMILY LIFE.</a:t>
            </a:r>
            <a:endParaRPr lang="en-US" sz="2299" dirty="0">
              <a:solidFill>
                <a:srgbClr val="000000"/>
              </a:solidFill>
              <a:latin typeface="Helvetica World Bold"/>
            </a:endParaRPr>
          </a:p>
        </p:txBody>
      </p:sp>
      <p:sp>
        <p:nvSpPr>
          <p:cNvPr id="11" name="TextBox 11"/>
          <p:cNvSpPr txBox="1"/>
          <p:nvPr/>
        </p:nvSpPr>
        <p:spPr>
          <a:xfrm>
            <a:off x="9885955" y="322499"/>
            <a:ext cx="499595" cy="590550"/>
          </a:xfrm>
          <a:prstGeom prst="rect">
            <a:avLst/>
          </a:prstGeom>
        </p:spPr>
        <p:txBody>
          <a:bodyPr lIns="0" tIns="0" rIns="0" bIns="0" rtlCol="0" anchor="t">
            <a:spAutoFit/>
          </a:bodyPr>
          <a:lstStyle/>
          <a:p>
            <a:pPr marL="0" lvl="0" indent="0" algn="just">
              <a:lnSpc>
                <a:spcPts val="4679"/>
              </a:lnSpc>
              <a:spcBef>
                <a:spcPct val="0"/>
              </a:spcBef>
            </a:pPr>
            <a:r>
              <a:rPr lang="en-US" sz="3899">
                <a:solidFill>
                  <a:srgbClr val="FFF234"/>
                </a:solidFill>
                <a:latin typeface="Linotype Feltpen Medium"/>
              </a:rPr>
              <a:t>01</a:t>
            </a:r>
          </a:p>
        </p:txBody>
      </p:sp>
      <p:sp>
        <p:nvSpPr>
          <p:cNvPr id="12" name="TextBox 12"/>
          <p:cNvSpPr txBox="1"/>
          <p:nvPr/>
        </p:nvSpPr>
        <p:spPr>
          <a:xfrm>
            <a:off x="9885955" y="2337239"/>
            <a:ext cx="499595" cy="590550"/>
          </a:xfrm>
          <a:prstGeom prst="rect">
            <a:avLst/>
          </a:prstGeom>
        </p:spPr>
        <p:txBody>
          <a:bodyPr lIns="0" tIns="0" rIns="0" bIns="0" rtlCol="0" anchor="t">
            <a:spAutoFit/>
          </a:bodyPr>
          <a:lstStyle/>
          <a:p>
            <a:pPr marL="0" lvl="0" indent="0" algn="just">
              <a:lnSpc>
                <a:spcPts val="4679"/>
              </a:lnSpc>
              <a:spcBef>
                <a:spcPct val="0"/>
              </a:spcBef>
            </a:pPr>
            <a:r>
              <a:rPr lang="en-US" sz="3899">
                <a:solidFill>
                  <a:srgbClr val="5271FF"/>
                </a:solidFill>
                <a:latin typeface="Linotype Feltpen Medium"/>
              </a:rPr>
              <a:t>02</a:t>
            </a:r>
          </a:p>
        </p:txBody>
      </p:sp>
      <p:sp>
        <p:nvSpPr>
          <p:cNvPr id="13" name="TextBox 13"/>
          <p:cNvSpPr txBox="1"/>
          <p:nvPr/>
        </p:nvSpPr>
        <p:spPr>
          <a:xfrm>
            <a:off x="9766597" y="5118192"/>
            <a:ext cx="499595" cy="590550"/>
          </a:xfrm>
          <a:prstGeom prst="rect">
            <a:avLst/>
          </a:prstGeom>
        </p:spPr>
        <p:txBody>
          <a:bodyPr lIns="0" tIns="0" rIns="0" bIns="0" rtlCol="0" anchor="t">
            <a:spAutoFit/>
          </a:bodyPr>
          <a:lstStyle/>
          <a:p>
            <a:pPr marL="0" lvl="0" indent="0" algn="just">
              <a:lnSpc>
                <a:spcPts val="4679"/>
              </a:lnSpc>
              <a:spcBef>
                <a:spcPct val="0"/>
              </a:spcBef>
            </a:pPr>
            <a:r>
              <a:rPr lang="en-US" sz="3899">
                <a:solidFill>
                  <a:srgbClr val="FF3131"/>
                </a:solidFill>
                <a:latin typeface="Linotype Feltpen Medium"/>
              </a:rPr>
              <a:t>03</a:t>
            </a:r>
          </a:p>
        </p:txBody>
      </p:sp>
      <p:sp>
        <p:nvSpPr>
          <p:cNvPr id="14" name="TextBox 14"/>
          <p:cNvSpPr txBox="1"/>
          <p:nvPr/>
        </p:nvSpPr>
        <p:spPr>
          <a:xfrm>
            <a:off x="9885955" y="7197012"/>
            <a:ext cx="499595" cy="590550"/>
          </a:xfrm>
          <a:prstGeom prst="rect">
            <a:avLst/>
          </a:prstGeom>
        </p:spPr>
        <p:txBody>
          <a:bodyPr lIns="0" tIns="0" rIns="0" bIns="0" rtlCol="0" anchor="t">
            <a:spAutoFit/>
          </a:bodyPr>
          <a:lstStyle/>
          <a:p>
            <a:pPr marL="0" lvl="0" indent="0" algn="just">
              <a:lnSpc>
                <a:spcPts val="4679"/>
              </a:lnSpc>
              <a:spcBef>
                <a:spcPct val="0"/>
              </a:spcBef>
            </a:pPr>
            <a:r>
              <a:rPr lang="en-US" sz="3899">
                <a:solidFill>
                  <a:srgbClr val="00BF63"/>
                </a:solidFill>
                <a:latin typeface="Linotype Feltpen Medium"/>
              </a:rPr>
              <a:t>04</a:t>
            </a:r>
          </a:p>
        </p:txBody>
      </p:sp>
      <p:sp>
        <p:nvSpPr>
          <p:cNvPr id="15" name="TextBox 15"/>
          <p:cNvSpPr txBox="1"/>
          <p:nvPr/>
        </p:nvSpPr>
        <p:spPr>
          <a:xfrm>
            <a:off x="9837030" y="9173210"/>
            <a:ext cx="499595" cy="590550"/>
          </a:xfrm>
          <a:prstGeom prst="rect">
            <a:avLst/>
          </a:prstGeom>
        </p:spPr>
        <p:txBody>
          <a:bodyPr lIns="0" tIns="0" rIns="0" bIns="0" rtlCol="0" anchor="t">
            <a:spAutoFit/>
          </a:bodyPr>
          <a:lstStyle/>
          <a:p>
            <a:pPr marL="0" lvl="0" indent="0" algn="just">
              <a:lnSpc>
                <a:spcPts val="4679"/>
              </a:lnSpc>
              <a:spcBef>
                <a:spcPct val="0"/>
              </a:spcBef>
            </a:pPr>
            <a:r>
              <a:rPr lang="en-US" sz="3899">
                <a:solidFill>
                  <a:srgbClr val="004AAD"/>
                </a:solidFill>
                <a:latin typeface="Linotype Feltpen Medium"/>
              </a:rPr>
              <a:t>05</a:t>
            </a:r>
          </a:p>
        </p:txBody>
      </p:sp>
      <p:sp>
        <p:nvSpPr>
          <p:cNvPr id="16" name="TextBox 16"/>
          <p:cNvSpPr txBox="1"/>
          <p:nvPr/>
        </p:nvSpPr>
        <p:spPr>
          <a:xfrm>
            <a:off x="1800501" y="7444662"/>
            <a:ext cx="75456" cy="1163320"/>
          </a:xfrm>
          <a:prstGeom prst="rect">
            <a:avLst/>
          </a:prstGeom>
        </p:spPr>
        <p:txBody>
          <a:bodyPr lIns="0" tIns="0" rIns="0" bIns="0" rtlCol="0" anchor="t">
            <a:spAutoFit/>
          </a:bodyPr>
          <a:lstStyle/>
          <a:p>
            <a:pPr algn="ctr">
              <a:lnSpc>
                <a:spcPts val="3079"/>
              </a:lnSpc>
              <a:spcBef>
                <a:spcPct val="0"/>
              </a:spcBef>
            </a:pPr>
            <a:endParaRPr/>
          </a:p>
          <a:p>
            <a:pPr algn="ctr">
              <a:lnSpc>
                <a:spcPts val="3079"/>
              </a:lnSpc>
              <a:spcBef>
                <a:spcPct val="0"/>
              </a:spcBef>
            </a:pPr>
            <a:endParaRPr/>
          </a:p>
          <a:p>
            <a:pPr algn="ctr">
              <a:lnSpc>
                <a:spcPts val="3079"/>
              </a:lnSpc>
              <a:spcBef>
                <a:spcPct val="0"/>
              </a:spcBef>
            </a:pPr>
            <a:r>
              <a:rPr lang="en-US" sz="2199">
                <a:solidFill>
                  <a:srgbClr val="000000"/>
                </a:solidFill>
                <a:latin typeface="Georgia Pro"/>
              </a:rPr>
              <a:t>.</a:t>
            </a:r>
          </a:p>
        </p:txBody>
      </p:sp>
      <p:sp>
        <p:nvSpPr>
          <p:cNvPr id="17" name="TextBox 17"/>
          <p:cNvSpPr txBox="1"/>
          <p:nvPr/>
        </p:nvSpPr>
        <p:spPr>
          <a:xfrm>
            <a:off x="361598" y="3311603"/>
            <a:ext cx="9027616" cy="485775"/>
          </a:xfrm>
          <a:prstGeom prst="rect">
            <a:avLst/>
          </a:prstGeom>
        </p:spPr>
        <p:txBody>
          <a:bodyPr lIns="0" tIns="0" rIns="0" bIns="0" rtlCol="0" anchor="t">
            <a:spAutoFit/>
          </a:bodyPr>
          <a:lstStyle/>
          <a:p>
            <a:pPr algn="ctr">
              <a:lnSpc>
                <a:spcPts val="3840"/>
              </a:lnSpc>
              <a:spcBef>
                <a:spcPct val="0"/>
              </a:spcBef>
            </a:pPr>
            <a:r>
              <a:rPr lang="en-US" sz="3200">
                <a:solidFill>
                  <a:srgbClr val="000000"/>
                </a:solidFill>
                <a:latin typeface="Georgia Pro"/>
              </a:rPr>
              <a:t>Master's programs: Public Law and e-Government</a:t>
            </a:r>
          </a:p>
        </p:txBody>
      </p:sp>
      <p:sp>
        <p:nvSpPr>
          <p:cNvPr id="18" name="TextBox 18"/>
          <p:cNvSpPr txBox="1"/>
          <p:nvPr/>
        </p:nvSpPr>
        <p:spPr>
          <a:xfrm>
            <a:off x="0" y="4257675"/>
            <a:ext cx="9709447" cy="532447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a:rPr>
              <a:t>СOURSE</a:t>
            </a:r>
          </a:p>
          <a:p>
            <a:pPr algn="ctr">
              <a:lnSpc>
                <a:spcPts val="4679"/>
              </a:lnSpc>
              <a:spcBef>
                <a:spcPct val="0"/>
              </a:spcBef>
            </a:pPr>
            <a:r>
              <a:rPr lang="en-US" sz="3899">
                <a:solidFill>
                  <a:srgbClr val="000000"/>
                </a:solidFill>
                <a:latin typeface="Georgia Pro"/>
              </a:rPr>
              <a:t>European Standards and Institutional Practices of Family and Child’s Rights Protection</a:t>
            </a:r>
          </a:p>
          <a:p>
            <a:pPr algn="ctr">
              <a:lnSpc>
                <a:spcPts val="4679"/>
              </a:lnSpc>
              <a:spcBef>
                <a:spcPct val="0"/>
              </a:spcBef>
            </a:pPr>
            <a:endParaRPr lang="en-US" sz="3899">
              <a:solidFill>
                <a:srgbClr val="000000"/>
              </a:solidFill>
              <a:latin typeface="Georgia Pro"/>
            </a:endParaRPr>
          </a:p>
          <a:p>
            <a:pPr algn="ctr">
              <a:lnSpc>
                <a:spcPts val="4679"/>
              </a:lnSpc>
              <a:spcBef>
                <a:spcPct val="0"/>
              </a:spcBef>
            </a:pPr>
            <a:r>
              <a:rPr lang="en-US" sz="3899">
                <a:solidFill>
                  <a:srgbClr val="000000"/>
                </a:solidFill>
                <a:latin typeface="Georgia Pro"/>
              </a:rPr>
              <a:t>Baciu Olga,</a:t>
            </a:r>
          </a:p>
          <a:p>
            <a:pPr algn="ctr">
              <a:lnSpc>
                <a:spcPts val="4679"/>
              </a:lnSpc>
              <a:spcBef>
                <a:spcPct val="0"/>
              </a:spcBef>
            </a:pPr>
            <a:r>
              <a:rPr lang="en-US" sz="3899">
                <a:solidFill>
                  <a:srgbClr val="000000"/>
                </a:solidFill>
                <a:latin typeface="Georgia Pro"/>
              </a:rPr>
              <a:t>Phd candidate </a:t>
            </a:r>
          </a:p>
          <a:p>
            <a:pPr algn="ctr">
              <a:lnSpc>
                <a:spcPts val="4679"/>
              </a:lnSpc>
              <a:spcBef>
                <a:spcPct val="0"/>
              </a:spcBef>
            </a:pPr>
            <a:r>
              <a:rPr lang="en-US" sz="3899">
                <a:solidFill>
                  <a:srgbClr val="000000"/>
                </a:solidFill>
                <a:latin typeface="Georgia Pro"/>
              </a:rPr>
              <a:t>baciu.olga@hotmail.com</a:t>
            </a:r>
          </a:p>
          <a:p>
            <a:pPr algn="ctr">
              <a:lnSpc>
                <a:spcPts val="4679"/>
              </a:lnSpc>
              <a:spcBef>
                <a:spcPct val="0"/>
              </a:spcBef>
            </a:pPr>
            <a:endParaRPr lang="en-US" sz="3899">
              <a:solidFill>
                <a:srgbClr val="000000"/>
              </a:solidFill>
              <a:latin typeface="Georgia Pr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346585" y="1351111"/>
            <a:ext cx="17594831" cy="100789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Bold"/>
              </a:rPr>
              <a:t>            </a:t>
            </a:r>
            <a:r>
              <a:rPr lang="en-US" sz="3023">
                <a:solidFill>
                  <a:srgbClr val="000000"/>
                </a:solidFill>
                <a:latin typeface="Georgia Pro"/>
              </a:rPr>
              <a:t>  </a:t>
            </a:r>
          </a:p>
          <a:p>
            <a:pPr algn="just">
              <a:lnSpc>
                <a:spcPts val="4232"/>
              </a:lnSpc>
            </a:pPr>
            <a:r>
              <a:rPr lang="en-US" sz="3023">
                <a:solidFill>
                  <a:srgbClr val="000000"/>
                </a:solidFill>
                <a:latin typeface="Georgia Pro"/>
              </a:rPr>
              <a:t>               </a:t>
            </a:r>
          </a:p>
          <a:p>
            <a:pPr algn="just">
              <a:lnSpc>
                <a:spcPts val="4232"/>
              </a:lnSpc>
            </a:pPr>
            <a:r>
              <a:rPr lang="en-US" sz="3023">
                <a:solidFill>
                  <a:srgbClr val="000000"/>
                </a:solidFill>
                <a:latin typeface="Georgia Pro"/>
              </a:rPr>
              <a:t>                 </a:t>
            </a:r>
            <a:r>
              <a:rPr lang="en-US" sz="3023">
                <a:solidFill>
                  <a:srgbClr val="000000"/>
                </a:solidFill>
                <a:latin typeface="Georgia Pro Bold"/>
              </a:rPr>
              <a:t>According to Article 24(3), the right to maintain contact with both parents involves specific criteria:</a:t>
            </a:r>
          </a:p>
          <a:p>
            <a:pPr algn="just">
              <a:lnSpc>
                <a:spcPts val="4232"/>
              </a:lnSpc>
            </a:pPr>
            <a:r>
              <a:rPr lang="en-US" sz="3023">
                <a:solidFill>
                  <a:srgbClr val="000000"/>
                </a:solidFill>
                <a:latin typeface="Georgia Pro"/>
              </a:rPr>
              <a:t>                       </a:t>
            </a:r>
            <a:r>
              <a:rPr lang="en-US" sz="3023">
                <a:solidFill>
                  <a:srgbClr val="000000"/>
                </a:solidFill>
                <a:latin typeface="Georgia Pro Bold"/>
              </a:rPr>
              <a:t> Regular Basis:</a:t>
            </a:r>
            <a:r>
              <a:rPr lang="en-US" sz="3023">
                <a:solidFill>
                  <a:srgbClr val="000000"/>
                </a:solidFill>
                <a:latin typeface="Georgia Pro"/>
              </a:rPr>
              <a:t> The contact between the child and each parent should occur on a regular basis.</a:t>
            </a:r>
          </a:p>
          <a:p>
            <a:pPr algn="just">
              <a:lnSpc>
                <a:spcPts val="4232"/>
              </a:lnSpc>
            </a:pPr>
            <a:r>
              <a:rPr lang="en-US" sz="3023">
                <a:solidFill>
                  <a:srgbClr val="000000"/>
                </a:solidFill>
                <a:latin typeface="Georgia Pro"/>
              </a:rPr>
              <a:t>                     </a:t>
            </a:r>
            <a:r>
              <a:rPr lang="en-US" sz="3023">
                <a:solidFill>
                  <a:srgbClr val="000000"/>
                </a:solidFill>
                <a:latin typeface="Georgia Pro Bold"/>
              </a:rPr>
              <a:t>Development of Personal Relationship:</a:t>
            </a:r>
            <a:r>
              <a:rPr lang="en-US" sz="3023">
                <a:solidFill>
                  <a:srgbClr val="000000"/>
                </a:solidFill>
                <a:latin typeface="Georgia Pro"/>
              </a:rPr>
              <a:t> The contact should facilitate the development of a personal relationship between the child and each parent. This recognizes the significance of nurturing and sustaining meaningful connections.</a:t>
            </a:r>
          </a:p>
          <a:p>
            <a:pPr algn="just">
              <a:lnSpc>
                <a:spcPts val="4232"/>
              </a:lnSpc>
            </a:pPr>
            <a:r>
              <a:rPr lang="en-US" sz="3023">
                <a:solidFill>
                  <a:srgbClr val="000000"/>
                </a:solidFill>
                <a:latin typeface="Georgia Pro"/>
              </a:rPr>
              <a:t> Direct Contact: The form of contact specified in the provision is direct interaction. This implies that the right extends beyond mere occasional communication and encompasses direct and substantive engagement.</a:t>
            </a:r>
          </a:p>
          <a:p>
            <a:pPr algn="just">
              <a:lnSpc>
                <a:spcPts val="4232"/>
              </a:lnSpc>
            </a:pPr>
            <a:r>
              <a:rPr lang="en-US" sz="3023">
                <a:solidFill>
                  <a:srgbClr val="000000"/>
                </a:solidFill>
                <a:latin typeface="Georgia Pro"/>
              </a:rPr>
              <a:t> However, it is important to note a crucial caveat: the exercise of the right for each child to maintain contact with their parents is explicitly limited by the overarching principle of the best interests of the child. This limitation underscores that, while recognizing the importance of parental contact, it should always be subject to careful consideration of what serves the child's best interests.</a:t>
            </a:r>
          </a:p>
          <a:p>
            <a:pPr algn="just">
              <a:lnSpc>
                <a:spcPts val="4232"/>
              </a:lnSpc>
            </a:pPr>
            <a:endParaRPr lang="en-US" sz="3023">
              <a:solidFill>
                <a:srgbClr val="000000"/>
              </a:solidFill>
              <a:latin typeface="Georgia Pro"/>
            </a:endParaRPr>
          </a:p>
          <a:p>
            <a:pPr>
              <a:lnSpc>
                <a:spcPts val="3900"/>
              </a:lnSpc>
            </a:pPr>
            <a:endParaRPr lang="en-US" sz="3023">
              <a:solidFill>
                <a:srgbClr val="000000"/>
              </a:solidFill>
              <a:latin typeface="Georgia Pro"/>
            </a:endParaRPr>
          </a:p>
          <a:p>
            <a:pPr marL="0" lvl="0" indent="0" algn="l">
              <a:lnSpc>
                <a:spcPts val="3900"/>
              </a:lnSpc>
            </a:pPr>
            <a:endParaRPr lang="en-US" sz="3023">
              <a:solidFill>
                <a:srgbClr val="000000"/>
              </a:solidFill>
              <a:latin typeface="Georgia Pro"/>
            </a:endParaRPr>
          </a:p>
        </p:txBody>
      </p:sp>
      <p:sp>
        <p:nvSpPr>
          <p:cNvPr id="4" name="AutoShape 4"/>
          <p:cNvSpPr/>
          <p:nvPr/>
        </p:nvSpPr>
        <p:spPr>
          <a:xfrm>
            <a:off x="0" y="2103586"/>
            <a:ext cx="18288000" cy="0"/>
          </a:xfrm>
          <a:prstGeom prst="line">
            <a:avLst/>
          </a:prstGeom>
          <a:ln w="171450" cap="flat">
            <a:solidFill>
              <a:srgbClr val="5271FF"/>
            </a:solidFill>
            <a:prstDash val="solid"/>
            <a:headEnd type="none" w="sm" len="sm"/>
            <a:tailEnd type="none" w="sm" len="sm"/>
          </a:ln>
        </p:spPr>
      </p:sp>
      <p:sp>
        <p:nvSpPr>
          <p:cNvPr id="5" name="TextBox 5"/>
          <p:cNvSpPr txBox="1"/>
          <p:nvPr/>
        </p:nvSpPr>
        <p:spPr>
          <a:xfrm>
            <a:off x="0" y="236686"/>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2.  The right of the child to maintain contact with both parents - the main rule which must be respected in all forms of parental separation. The right to maintain contact with grandparents and siblings.</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346585" y="1351111"/>
            <a:ext cx="17594831" cy="90121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Bold"/>
              </a:rPr>
              <a:t>            </a:t>
            </a:r>
            <a:r>
              <a:rPr lang="en-US" sz="3023">
                <a:solidFill>
                  <a:srgbClr val="000000"/>
                </a:solidFill>
                <a:latin typeface="Georgia Pro"/>
              </a:rPr>
              <a:t>  </a:t>
            </a:r>
          </a:p>
          <a:p>
            <a:pPr algn="just">
              <a:lnSpc>
                <a:spcPts val="4232"/>
              </a:lnSpc>
            </a:pPr>
            <a:r>
              <a:rPr lang="en-US" sz="3023">
                <a:solidFill>
                  <a:srgbClr val="000000"/>
                </a:solidFill>
                <a:latin typeface="Georgia Pro"/>
              </a:rPr>
              <a:t>               </a:t>
            </a:r>
          </a:p>
          <a:p>
            <a:pPr algn="just">
              <a:lnSpc>
                <a:spcPts val="4232"/>
              </a:lnSpc>
            </a:pPr>
            <a:r>
              <a:rPr lang="en-US" sz="3023">
                <a:solidFill>
                  <a:srgbClr val="000000"/>
                </a:solidFill>
                <a:latin typeface="Georgia Pro"/>
              </a:rPr>
              <a:t>            In summary, under EU law, the right of the child to maintain contact with both parents is enshrined in the Charter of Fundamental Rights, with specific criteria outlined to ensure that such contact is regular, contributes to the development of personal relationships, and takes the form of direct engagement. This right, however, is consistently qualified by the paramount consideration of the child's best interests. This limitation is in alignment with the principles articulated in Article 9 of the Convention on the Rights of the Child (CRC), as clarified in the explanatory note to the charter. The provisions underscore the significance of ensuring that the exercise of the right to maintain contact with both parents is always subject to the paramount goal of safeguarding the well-being and best interests of the child. Consequently, any arrangements or decisions pertaining to parental contact must be made with due consideration to what is most advantageous for the child's overall welfare.</a:t>
            </a:r>
          </a:p>
          <a:p>
            <a:pPr algn="just">
              <a:lnSpc>
                <a:spcPts val="4232"/>
              </a:lnSpc>
            </a:pPr>
            <a:r>
              <a:rPr lang="en-US" sz="3023">
                <a:solidFill>
                  <a:srgbClr val="000000"/>
                </a:solidFill>
                <a:latin typeface="Georgia Pro"/>
              </a:rPr>
              <a:t>              The Procedural Safeguards Directive stipulates the right of detained children to maintain contact with their parents, family and friends through visits and correspondence, unless exceptional restrictions are required in the child’s best interests</a:t>
            </a:r>
          </a:p>
          <a:p>
            <a:pPr>
              <a:lnSpc>
                <a:spcPts val="3900"/>
              </a:lnSpc>
            </a:pPr>
            <a:endParaRPr lang="en-US" sz="3023">
              <a:solidFill>
                <a:srgbClr val="000000"/>
              </a:solidFill>
              <a:latin typeface="Georgia Pro"/>
            </a:endParaRPr>
          </a:p>
          <a:p>
            <a:pPr marL="0" lvl="0" indent="0" algn="l">
              <a:lnSpc>
                <a:spcPts val="3900"/>
              </a:lnSpc>
            </a:pPr>
            <a:endParaRPr lang="en-US" sz="3023">
              <a:solidFill>
                <a:srgbClr val="000000"/>
              </a:solidFill>
              <a:latin typeface="Georgia Pro"/>
            </a:endParaRPr>
          </a:p>
        </p:txBody>
      </p:sp>
      <p:sp>
        <p:nvSpPr>
          <p:cNvPr id="4" name="AutoShape 4"/>
          <p:cNvSpPr/>
          <p:nvPr/>
        </p:nvSpPr>
        <p:spPr>
          <a:xfrm>
            <a:off x="0" y="2103586"/>
            <a:ext cx="18288000" cy="0"/>
          </a:xfrm>
          <a:prstGeom prst="line">
            <a:avLst/>
          </a:prstGeom>
          <a:ln w="171450" cap="flat">
            <a:solidFill>
              <a:srgbClr val="5271FF"/>
            </a:solidFill>
            <a:prstDash val="solid"/>
            <a:headEnd type="none" w="sm" len="sm"/>
            <a:tailEnd type="none" w="sm" len="sm"/>
          </a:ln>
        </p:spPr>
      </p:sp>
      <p:sp>
        <p:nvSpPr>
          <p:cNvPr id="5" name="TextBox 5"/>
          <p:cNvSpPr txBox="1"/>
          <p:nvPr/>
        </p:nvSpPr>
        <p:spPr>
          <a:xfrm>
            <a:off x="0" y="236686"/>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2.  The right of the child to maintain contact with both parents - the main rule which must be respected in all forms of parental separation. The right to maintain contact with grandparents and siblings.</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346585" y="1887542"/>
            <a:ext cx="17594831" cy="72976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Bold"/>
              </a:rPr>
              <a:t>            </a:t>
            </a:r>
            <a:r>
              <a:rPr lang="en-US" sz="3023">
                <a:solidFill>
                  <a:srgbClr val="000000"/>
                </a:solidFill>
                <a:latin typeface="Georgia Pro"/>
              </a:rPr>
              <a:t>  </a:t>
            </a:r>
          </a:p>
          <a:p>
            <a:pPr algn="just">
              <a:lnSpc>
                <a:spcPts val="4232"/>
              </a:lnSpc>
            </a:pPr>
            <a:r>
              <a:rPr lang="en-US" sz="3023">
                <a:solidFill>
                  <a:srgbClr val="000000"/>
                </a:solidFill>
                <a:latin typeface="Georgia Pro"/>
              </a:rPr>
              <a:t>               </a:t>
            </a:r>
          </a:p>
          <a:p>
            <a:pPr algn="just">
              <a:lnSpc>
                <a:spcPts val="4232"/>
              </a:lnSpc>
            </a:pPr>
            <a:r>
              <a:rPr lang="en-US" sz="3023">
                <a:solidFill>
                  <a:srgbClr val="000000"/>
                </a:solidFill>
                <a:latin typeface="Georgia Pro"/>
              </a:rPr>
              <a:t>            The jurisprudence of the Court of Justice of the European Union (CJEU) (ex. Barbara Mercredi v. Richard Chaffe), particularly in cases of wrongful removal of a child following a unilateral decision by one of the parents, has been primarily directed at upholding the fundamental right of the child. This right, as articulated in Article 24(3) of the Charter of Fundamental Rights, emphasizes the child's entitlement to maintain a regular personal relationship and direct contact with both parents. The CJEU asserts that this right is intrinsically tied to the best interests of the child.</a:t>
            </a:r>
          </a:p>
          <a:p>
            <a:pPr algn="just">
              <a:lnSpc>
                <a:spcPts val="4232"/>
              </a:lnSpc>
            </a:pPr>
            <a:endParaRPr lang="en-US" sz="3023">
              <a:solidFill>
                <a:srgbClr val="000000"/>
              </a:solidFill>
              <a:latin typeface="Georgia Pro"/>
            </a:endParaRPr>
          </a:p>
          <a:p>
            <a:pPr marL="0" lvl="0" indent="0" algn="l">
              <a:lnSpc>
                <a:spcPts val="3900"/>
              </a:lnSpc>
            </a:pPr>
            <a:r>
              <a:rPr lang="en-US" sz="3023">
                <a:solidFill>
                  <a:srgbClr val="000000"/>
                </a:solidFill>
                <a:latin typeface="Georgia Pro"/>
              </a:rPr>
              <a:t>         According to the CJEU, any measure that prevents a child from maintaining such regular personal relationships and direct contact with both parents must be justified by another interest of the child that is of such significance that it takes precedence over the fundamental right in question. This perspective extends to provisional, including protective, measures under Article 15 of the Brussels IIa Regulation (recast).</a:t>
            </a:r>
          </a:p>
        </p:txBody>
      </p:sp>
      <p:sp>
        <p:nvSpPr>
          <p:cNvPr id="4" name="AutoShape 4"/>
          <p:cNvSpPr/>
          <p:nvPr/>
        </p:nvSpPr>
        <p:spPr>
          <a:xfrm>
            <a:off x="0" y="2103586"/>
            <a:ext cx="18288000" cy="0"/>
          </a:xfrm>
          <a:prstGeom prst="line">
            <a:avLst/>
          </a:prstGeom>
          <a:ln w="171450" cap="flat">
            <a:solidFill>
              <a:srgbClr val="5271FF"/>
            </a:solidFill>
            <a:prstDash val="solid"/>
            <a:headEnd type="none" w="sm" len="sm"/>
            <a:tailEnd type="none" w="sm" len="sm"/>
          </a:ln>
        </p:spPr>
      </p:sp>
      <p:sp>
        <p:nvSpPr>
          <p:cNvPr id="5" name="TextBox 5"/>
          <p:cNvSpPr txBox="1"/>
          <p:nvPr/>
        </p:nvSpPr>
        <p:spPr>
          <a:xfrm>
            <a:off x="0" y="236686"/>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2.  The right of the child to maintain contact with both parents - the main rule which must be respected in all forms of parental separation. The right to maintain contact with grandparents and siblings.</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346585" y="1790188"/>
            <a:ext cx="17594831" cy="79834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Bold"/>
              </a:rPr>
              <a:t>            </a:t>
            </a:r>
            <a:r>
              <a:rPr lang="en-US" sz="3023">
                <a:solidFill>
                  <a:srgbClr val="000000"/>
                </a:solidFill>
                <a:latin typeface="Georgia Pro"/>
              </a:rPr>
              <a:t>  </a:t>
            </a:r>
          </a:p>
          <a:p>
            <a:pPr algn="just">
              <a:lnSpc>
                <a:spcPts val="4202"/>
              </a:lnSpc>
            </a:pPr>
            <a:r>
              <a:rPr lang="en-US" sz="3023">
                <a:solidFill>
                  <a:srgbClr val="000000"/>
                </a:solidFill>
                <a:latin typeface="Georgia Pro"/>
              </a:rPr>
              <a:t>            The Court has clarified that a balanced and reasonable assessment of all the interests involved is essential. This assessment should be founded on objective considerations related to the actual person of the child and their social environment. In principle, such evaluations should be conducted in accordance with the provisions of the Brussels IIa Regulation (recast). This approach emphasizes the need for a thorough and fair examination of the circumstances, ensuring that decisions concerning the child's relationship with both parents are based on a comprehensive understanding of the child's well-being and social context.</a:t>
            </a:r>
          </a:p>
          <a:p>
            <a:pPr algn="just">
              <a:lnSpc>
                <a:spcPts val="4202"/>
              </a:lnSpc>
            </a:pPr>
            <a:endParaRPr lang="en-US" sz="3023">
              <a:solidFill>
                <a:srgbClr val="000000"/>
              </a:solidFill>
              <a:latin typeface="Georgia Pro"/>
            </a:endParaRPr>
          </a:p>
          <a:p>
            <a:pPr algn="just">
              <a:lnSpc>
                <a:spcPts val="4202"/>
              </a:lnSpc>
            </a:pPr>
            <a:r>
              <a:rPr lang="en-US" sz="3023">
                <a:solidFill>
                  <a:srgbClr val="000000"/>
                </a:solidFill>
                <a:latin typeface="Georgia Pro"/>
              </a:rPr>
              <a:t>        Concerning parental responsibility, the Brussels IIa Regulation (recast) operates alongside the Hague Convention on Jurisdiction, Applicable Law, Recognition, Enforcement, and Cooperation in respect of Parental Responsibility and Measures for the Protection of Children. Article 97 of the Brussels IIa Regulation (recast) establishes a hierarchy in which this regulation takes precedence over the Hague Convention in specific scenarios. </a:t>
            </a:r>
          </a:p>
          <a:p>
            <a:pPr marL="0" lvl="0" indent="0" algn="l">
              <a:lnSpc>
                <a:spcPts val="3900"/>
              </a:lnSpc>
            </a:pPr>
            <a:endParaRPr lang="en-US" sz="3023">
              <a:solidFill>
                <a:srgbClr val="000000"/>
              </a:solidFill>
              <a:latin typeface="Georgia Pro"/>
            </a:endParaRPr>
          </a:p>
        </p:txBody>
      </p:sp>
      <p:sp>
        <p:nvSpPr>
          <p:cNvPr id="4" name="AutoShape 4"/>
          <p:cNvSpPr/>
          <p:nvPr/>
        </p:nvSpPr>
        <p:spPr>
          <a:xfrm>
            <a:off x="0" y="2103586"/>
            <a:ext cx="18288000" cy="0"/>
          </a:xfrm>
          <a:prstGeom prst="line">
            <a:avLst/>
          </a:prstGeom>
          <a:ln w="171450" cap="flat">
            <a:solidFill>
              <a:srgbClr val="5271FF"/>
            </a:solidFill>
            <a:prstDash val="solid"/>
            <a:headEnd type="none" w="sm" len="sm"/>
            <a:tailEnd type="none" w="sm" len="sm"/>
          </a:ln>
        </p:spPr>
      </p:sp>
      <p:sp>
        <p:nvSpPr>
          <p:cNvPr id="5" name="TextBox 5"/>
          <p:cNvSpPr txBox="1"/>
          <p:nvPr/>
        </p:nvSpPr>
        <p:spPr>
          <a:xfrm>
            <a:off x="0" y="236686"/>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2.  The right of the child to maintain contact with both parents - the main rule which must be respected in all forms of parental separation. The right to maintain contact with grandparents and siblings.</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346585" y="2653933"/>
            <a:ext cx="17594831" cy="6451967"/>
          </a:xfrm>
          <a:prstGeom prst="rect">
            <a:avLst/>
          </a:prstGeom>
        </p:spPr>
        <p:txBody>
          <a:bodyPr lIns="0" tIns="0" rIns="0" bIns="0" rtlCol="0" anchor="t">
            <a:spAutoFit/>
          </a:bodyPr>
          <a:lstStyle/>
          <a:p>
            <a:pPr algn="just">
              <a:lnSpc>
                <a:spcPts val="3900"/>
              </a:lnSpc>
            </a:pPr>
            <a:r>
              <a:rPr lang="en-US" sz="3023">
                <a:solidFill>
                  <a:srgbClr val="000000"/>
                </a:solidFill>
                <a:latin typeface="Georgia Pro"/>
              </a:rPr>
              <a:t>            Under Article 97, the Brussels IIa Regulation (recast) prevails over the Hague Convention when:</a:t>
            </a:r>
          </a:p>
          <a:p>
            <a:pPr algn="just">
              <a:lnSpc>
                <a:spcPts val="3900"/>
              </a:lnSpc>
            </a:pPr>
            <a:r>
              <a:rPr lang="en-US" sz="3023">
                <a:solidFill>
                  <a:srgbClr val="000000"/>
                </a:solidFill>
                <a:latin typeface="Georgia Pro"/>
              </a:rPr>
              <a:t>  (a) The child in question has habitual residence on the territory of a Member State. </a:t>
            </a:r>
          </a:p>
          <a:p>
            <a:pPr algn="just">
              <a:lnSpc>
                <a:spcPts val="3900"/>
              </a:lnSpc>
            </a:pPr>
            <a:endParaRPr lang="en-US" sz="3023">
              <a:solidFill>
                <a:srgbClr val="000000"/>
              </a:solidFill>
              <a:latin typeface="Georgia Pro"/>
            </a:endParaRPr>
          </a:p>
          <a:p>
            <a:pPr algn="just">
              <a:lnSpc>
                <a:spcPts val="3900"/>
              </a:lnSpc>
            </a:pPr>
            <a:r>
              <a:rPr lang="en-US" sz="3023">
                <a:solidFill>
                  <a:srgbClr val="000000"/>
                </a:solidFill>
                <a:latin typeface="Georgia Pro"/>
              </a:rPr>
              <a:t> (b) Regarding the recognition and enforcement of a judgment issued by a court in a Member State, even if the child's habitual residence is on the territory of a third state that is a contracting Party to the Hague Convention.</a:t>
            </a:r>
          </a:p>
          <a:p>
            <a:pPr algn="just">
              <a:lnSpc>
                <a:spcPts val="3900"/>
              </a:lnSpc>
            </a:pPr>
            <a:endParaRPr lang="en-US" sz="3023">
              <a:solidFill>
                <a:srgbClr val="000000"/>
              </a:solidFill>
              <a:latin typeface="Georgia Pro"/>
            </a:endParaRPr>
          </a:p>
          <a:p>
            <a:pPr algn="just">
              <a:lnSpc>
                <a:spcPts val="3900"/>
              </a:lnSpc>
            </a:pPr>
            <a:r>
              <a:rPr lang="en-US" sz="3023">
                <a:solidFill>
                  <a:srgbClr val="000000"/>
                </a:solidFill>
                <a:latin typeface="Georgia Pro"/>
              </a:rPr>
              <a:t> As a result, a pivotal consideration under the Brussels IIa Regulation (recast) is the determination of the habitual residence of the child. This determination becomes crucial in establishing whether the regulation or the Hague Convention holds precedence in specific situations, providing a framework for resolving jurisdictional and legal matters related to parental responsibility.</a:t>
            </a:r>
          </a:p>
          <a:p>
            <a:pPr algn="just">
              <a:lnSpc>
                <a:spcPts val="3900"/>
              </a:lnSpc>
            </a:pPr>
            <a:endParaRPr lang="en-US" sz="3023">
              <a:solidFill>
                <a:srgbClr val="000000"/>
              </a:solidFill>
              <a:latin typeface="Georgia Pro"/>
            </a:endParaRPr>
          </a:p>
          <a:p>
            <a:pPr marL="0" lvl="0" indent="0" algn="just">
              <a:lnSpc>
                <a:spcPts val="3900"/>
              </a:lnSpc>
            </a:pPr>
            <a:endParaRPr lang="en-US" sz="3023">
              <a:solidFill>
                <a:srgbClr val="000000"/>
              </a:solidFill>
              <a:latin typeface="Georgia Pro"/>
            </a:endParaRPr>
          </a:p>
        </p:txBody>
      </p:sp>
      <p:sp>
        <p:nvSpPr>
          <p:cNvPr id="4" name="AutoShape 4"/>
          <p:cNvSpPr/>
          <p:nvPr/>
        </p:nvSpPr>
        <p:spPr>
          <a:xfrm>
            <a:off x="0" y="2103586"/>
            <a:ext cx="18288000" cy="0"/>
          </a:xfrm>
          <a:prstGeom prst="line">
            <a:avLst/>
          </a:prstGeom>
          <a:ln w="171450" cap="flat">
            <a:solidFill>
              <a:srgbClr val="5271FF"/>
            </a:solidFill>
            <a:prstDash val="solid"/>
            <a:headEnd type="none" w="sm" len="sm"/>
            <a:tailEnd type="none" w="sm" len="sm"/>
          </a:ln>
        </p:spPr>
      </p:sp>
      <p:sp>
        <p:nvSpPr>
          <p:cNvPr id="5" name="TextBox 5"/>
          <p:cNvSpPr txBox="1"/>
          <p:nvPr/>
        </p:nvSpPr>
        <p:spPr>
          <a:xfrm>
            <a:off x="0" y="236686"/>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2.  The right of the child to maintain contact with both parents - the main rule which must be respected in all forms of parental separation. The right to maintain contact with grandparents and siblings.</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346585" y="2653933"/>
            <a:ext cx="17594831" cy="6947267"/>
          </a:xfrm>
          <a:prstGeom prst="rect">
            <a:avLst/>
          </a:prstGeom>
        </p:spPr>
        <p:txBody>
          <a:bodyPr lIns="0" tIns="0" rIns="0" bIns="0" rtlCol="0" anchor="t">
            <a:spAutoFit/>
          </a:bodyPr>
          <a:lstStyle/>
          <a:p>
            <a:pPr algn="just">
              <a:lnSpc>
                <a:spcPts val="3900"/>
              </a:lnSpc>
            </a:pPr>
            <a:r>
              <a:rPr lang="en-US" sz="3023">
                <a:solidFill>
                  <a:srgbClr val="000000"/>
                </a:solidFill>
                <a:latin typeface="Georgia Pro"/>
              </a:rPr>
              <a:t>       In Council of Europe (CoE) law, the implicit right of each child to maintain contact with both parents is rooted in Article 8 of the European Convention on Human Rights (ECHR). The European Court of Human Rights (ECtHR) has consistently affirmed in various cases that "the mutual enjoyment by parent and child of each other’s company constitutes a fundamental element of family life." Nevertheless, the ECtHR underscores that this right may be subject to limitations based on the best interests of the child, as detailed in Section 5.4 and Chapter 6. The right to maintain contact with both parents holds a central position in judicial decisions concerning custody and contact arrangements for children.</a:t>
            </a:r>
          </a:p>
          <a:p>
            <a:pPr algn="just">
              <a:lnSpc>
                <a:spcPts val="3900"/>
              </a:lnSpc>
            </a:pPr>
            <a:r>
              <a:rPr lang="en-US" sz="3023">
                <a:solidFill>
                  <a:srgbClr val="000000"/>
                </a:solidFill>
                <a:latin typeface="Georgia Pro"/>
              </a:rPr>
              <a:t>        Moreover, the explicit recognition of the right of the child to maintain contact with both parents is found in the CoE Convention on Contact concerning Children. Article 4(1) of this convention explicitly states that "a child and his or her parents shall have the right to obtain and maintain regular contact with each other." General principles guiding jurisprudence on contact underscore the child's right to be informed, consulted, and express their views, with due weight given to those views.</a:t>
            </a:r>
          </a:p>
          <a:p>
            <a:pPr marL="0" lvl="0" indent="0" algn="just">
              <a:lnSpc>
                <a:spcPts val="3900"/>
              </a:lnSpc>
            </a:pPr>
            <a:endParaRPr lang="en-US" sz="3023">
              <a:solidFill>
                <a:srgbClr val="000000"/>
              </a:solidFill>
              <a:latin typeface="Georgia Pro"/>
            </a:endParaRPr>
          </a:p>
        </p:txBody>
      </p:sp>
      <p:sp>
        <p:nvSpPr>
          <p:cNvPr id="4" name="AutoShape 4"/>
          <p:cNvSpPr/>
          <p:nvPr/>
        </p:nvSpPr>
        <p:spPr>
          <a:xfrm>
            <a:off x="0" y="2103586"/>
            <a:ext cx="18288000" cy="0"/>
          </a:xfrm>
          <a:prstGeom prst="line">
            <a:avLst/>
          </a:prstGeom>
          <a:ln w="171450" cap="flat">
            <a:solidFill>
              <a:srgbClr val="5271FF"/>
            </a:solidFill>
            <a:prstDash val="solid"/>
            <a:headEnd type="none" w="sm" len="sm"/>
            <a:tailEnd type="none" w="sm" len="sm"/>
          </a:ln>
        </p:spPr>
      </p:sp>
      <p:sp>
        <p:nvSpPr>
          <p:cNvPr id="5" name="TextBox 5"/>
          <p:cNvSpPr txBox="1"/>
          <p:nvPr/>
        </p:nvSpPr>
        <p:spPr>
          <a:xfrm>
            <a:off x="0" y="236686"/>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2.  The right of the child to maintain contact with both parents - the main rule which must be respected in all forms of parental separation. The right to maintain contact with grandparents and siblings.</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346585" y="2653933"/>
            <a:ext cx="17594831" cy="5956667"/>
          </a:xfrm>
          <a:prstGeom prst="rect">
            <a:avLst/>
          </a:prstGeom>
        </p:spPr>
        <p:txBody>
          <a:bodyPr lIns="0" tIns="0" rIns="0" bIns="0" rtlCol="0" anchor="t">
            <a:spAutoFit/>
          </a:bodyPr>
          <a:lstStyle/>
          <a:p>
            <a:pPr algn="just">
              <a:lnSpc>
                <a:spcPts val="3900"/>
              </a:lnSpc>
            </a:pPr>
            <a:r>
              <a:rPr lang="en-US" sz="3023">
                <a:solidFill>
                  <a:srgbClr val="000000"/>
                </a:solidFill>
                <a:latin typeface="Georgia Pro"/>
              </a:rPr>
              <a:t>          Article 6 of the CoE Convention on the Exercise of Children’s Rights further outlines requisites for judicial decision-making. This includes obligations for judicial authorities to ensure they have sufficient information to determine the best interests of the child, uphold the child's right to information about the process and outcomes, and create a safe space for children to express their views in a manner appropriate to their age and maturity.</a:t>
            </a:r>
          </a:p>
          <a:p>
            <a:pPr algn="just">
              <a:lnSpc>
                <a:spcPts val="3900"/>
              </a:lnSpc>
            </a:pPr>
            <a:endParaRPr lang="en-US" sz="3023">
              <a:solidFill>
                <a:srgbClr val="000000"/>
              </a:solidFill>
              <a:latin typeface="Georgia Pro"/>
            </a:endParaRPr>
          </a:p>
          <a:p>
            <a:pPr algn="just">
              <a:lnSpc>
                <a:spcPts val="3900"/>
              </a:lnSpc>
            </a:pPr>
            <a:r>
              <a:rPr lang="en-US" sz="3023">
                <a:solidFill>
                  <a:srgbClr val="000000"/>
                </a:solidFill>
                <a:latin typeface="Georgia Pro"/>
              </a:rPr>
              <a:t>        The respect for family life, particularly concerning grandparents and their grandchildren, involves the right to maintain a normal grandparent–grandchild relationship through contact, even if such contacts typically occur with the agreement of the person with parental responsibility. In cases like Bogonosovy v. Russia and M.S. v. Ukraine, the ECtHR highlighted the relevance of contact with grandparents, especially when the child has continuously lived with both parents and grandparents.</a:t>
            </a:r>
          </a:p>
          <a:p>
            <a:pPr marL="0" lvl="0" indent="0" algn="just">
              <a:lnSpc>
                <a:spcPts val="3900"/>
              </a:lnSpc>
            </a:pPr>
            <a:endParaRPr lang="en-US" sz="3023">
              <a:solidFill>
                <a:srgbClr val="000000"/>
              </a:solidFill>
              <a:latin typeface="Georgia Pro"/>
            </a:endParaRPr>
          </a:p>
        </p:txBody>
      </p:sp>
      <p:sp>
        <p:nvSpPr>
          <p:cNvPr id="4" name="AutoShape 4"/>
          <p:cNvSpPr/>
          <p:nvPr/>
        </p:nvSpPr>
        <p:spPr>
          <a:xfrm>
            <a:off x="0" y="2103586"/>
            <a:ext cx="18288000" cy="0"/>
          </a:xfrm>
          <a:prstGeom prst="line">
            <a:avLst/>
          </a:prstGeom>
          <a:ln w="171450" cap="flat">
            <a:solidFill>
              <a:srgbClr val="5271FF"/>
            </a:solidFill>
            <a:prstDash val="solid"/>
            <a:headEnd type="none" w="sm" len="sm"/>
            <a:tailEnd type="none" w="sm" len="sm"/>
          </a:ln>
        </p:spPr>
      </p:sp>
      <p:sp>
        <p:nvSpPr>
          <p:cNvPr id="5" name="TextBox 5"/>
          <p:cNvSpPr txBox="1"/>
          <p:nvPr/>
        </p:nvSpPr>
        <p:spPr>
          <a:xfrm>
            <a:off x="0" y="236686"/>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2.  The right of the child to maintain contact with both parents - the main rule which must be respected in all forms of parental separation. The right to maintain contact with grandparents and siblings.</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346585" y="3729777"/>
            <a:ext cx="17594831" cy="3480167"/>
          </a:xfrm>
          <a:prstGeom prst="rect">
            <a:avLst/>
          </a:prstGeom>
        </p:spPr>
        <p:txBody>
          <a:bodyPr lIns="0" tIns="0" rIns="0" bIns="0" rtlCol="0" anchor="t">
            <a:spAutoFit/>
          </a:bodyPr>
          <a:lstStyle/>
          <a:p>
            <a:pPr algn="just">
              <a:lnSpc>
                <a:spcPts val="3900"/>
              </a:lnSpc>
            </a:pPr>
            <a:r>
              <a:rPr lang="en-US" sz="3023">
                <a:solidFill>
                  <a:srgbClr val="000000"/>
                </a:solidFill>
                <a:latin typeface="Georgia Pro"/>
              </a:rPr>
              <a:t> Various situations may arise where children are separated from a parent, such as due to the parent's imprisonment. In Khoroshenko v. Russia, the ECtHR found that the infrequency of authorized visits amounted to disproportionate interference with the applicant’s private and family life. Additionally, in Horych v. Poland, the ECtHR emphasized the positive obligations of the state under Article 8, including the duty to secure appropriate and stress-free conditions for receiving visits from children in prison, considering the practical consequences of imprisonment.</a:t>
            </a:r>
          </a:p>
          <a:p>
            <a:pPr marL="0" lvl="0" indent="0" algn="just">
              <a:lnSpc>
                <a:spcPts val="3900"/>
              </a:lnSpc>
            </a:pPr>
            <a:endParaRPr lang="en-US" sz="3023">
              <a:solidFill>
                <a:srgbClr val="000000"/>
              </a:solidFill>
              <a:latin typeface="Georgia Pro"/>
            </a:endParaRPr>
          </a:p>
        </p:txBody>
      </p:sp>
      <p:sp>
        <p:nvSpPr>
          <p:cNvPr id="4" name="AutoShape 4"/>
          <p:cNvSpPr/>
          <p:nvPr/>
        </p:nvSpPr>
        <p:spPr>
          <a:xfrm>
            <a:off x="0" y="2103586"/>
            <a:ext cx="18288000" cy="0"/>
          </a:xfrm>
          <a:prstGeom prst="line">
            <a:avLst/>
          </a:prstGeom>
          <a:ln w="171450" cap="flat">
            <a:solidFill>
              <a:srgbClr val="5271FF"/>
            </a:solidFill>
            <a:prstDash val="solid"/>
            <a:headEnd type="none" w="sm" len="sm"/>
            <a:tailEnd type="none" w="sm" len="sm"/>
          </a:ln>
        </p:spPr>
      </p:sp>
      <p:sp>
        <p:nvSpPr>
          <p:cNvPr id="5" name="TextBox 5"/>
          <p:cNvSpPr txBox="1"/>
          <p:nvPr/>
        </p:nvSpPr>
        <p:spPr>
          <a:xfrm>
            <a:off x="0" y="236686"/>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2.  The right of the child to maintain contact with both parents - the main rule which must be respected in all forms of parental separation. The right to maintain contact with grandparents and siblings.</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184327" y="2290362"/>
            <a:ext cx="17919347" cy="7996638"/>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a:t>
            </a:r>
          </a:p>
          <a:p>
            <a:pPr algn="just">
              <a:lnSpc>
                <a:spcPts val="4232"/>
              </a:lnSpc>
            </a:pPr>
            <a:r>
              <a:rPr lang="en-US" sz="3023">
                <a:solidFill>
                  <a:srgbClr val="000000"/>
                </a:solidFill>
                <a:latin typeface="Georgia Pro"/>
              </a:rPr>
              <a:t>           Child abduction is defined as the removal or retention of a child across national borders in violation of existing custody arrangements (Article 3 of the Hague Convention). This indicates an emphasis on cross-border implications and the breach of established legal agreements. The Hague Convention establishes a mechanism for the prompt return of wrongfully removed or retained children to their country of habitual residence (Article 11 (1)). This underlines the importance of swift resolution to prevent the entrenchment of wrongful situations.</a:t>
            </a:r>
          </a:p>
          <a:p>
            <a:pPr algn="just">
              <a:lnSpc>
                <a:spcPts val="4232"/>
              </a:lnSpc>
            </a:pPr>
            <a:r>
              <a:rPr lang="en-US" sz="3023">
                <a:solidFill>
                  <a:srgbClr val="000000"/>
                </a:solidFill>
                <a:latin typeface="Georgia Pro"/>
              </a:rPr>
              <a:t>          The courts in the country of habitual residence are responsible for deciding the merits of the custody dispute. In cases of unlawful child removal, the country from which the child was taken should issue a return order within six weeks of the application (Article 11). The Hague Convention is guided by the principle of the child's best interests. In instances of unlawful child removal, restoring the status quo ante promptly is crucial to prevent the legal entrenchment of wrongful situations. Matters of custody and access should be determined by the courts with jurisdiction in the child's habitual residence, not the country to which the child was wrongfully taken.</a:t>
            </a:r>
          </a:p>
          <a:p>
            <a:pPr marL="0" lvl="0" indent="0" algn="l">
              <a:lnSpc>
                <a:spcPts val="4142"/>
              </a:lnSpc>
            </a:pPr>
            <a:endParaRPr lang="en-US" sz="3023">
              <a:solidFill>
                <a:srgbClr val="000000"/>
              </a:solidFill>
              <a:latin typeface="Georgia Pro"/>
            </a:endParaRPr>
          </a:p>
        </p:txBody>
      </p:sp>
      <p:sp>
        <p:nvSpPr>
          <p:cNvPr id="4" name="AutoShape 4"/>
          <p:cNvSpPr/>
          <p:nvPr/>
        </p:nvSpPr>
        <p:spPr>
          <a:xfrm>
            <a:off x="184327" y="2324886"/>
            <a:ext cx="18288000" cy="0"/>
          </a:xfrm>
          <a:prstGeom prst="line">
            <a:avLst/>
          </a:prstGeom>
          <a:ln w="171450" cap="flat">
            <a:solidFill>
              <a:srgbClr val="FF3131"/>
            </a:solidFill>
            <a:prstDash val="solid"/>
            <a:headEnd type="none" w="sm" len="sm"/>
            <a:tailEnd type="none" w="sm" len="sm"/>
          </a:ln>
        </p:spPr>
      </p:sp>
      <p:sp>
        <p:nvSpPr>
          <p:cNvPr id="5" name="TextBox 5"/>
          <p:cNvSpPr txBox="1"/>
          <p:nvPr/>
        </p:nvSpPr>
        <p:spPr>
          <a:xfrm>
            <a:off x="0" y="314991"/>
            <a:ext cx="18288000" cy="2371725"/>
          </a:xfrm>
          <a:prstGeom prst="rect">
            <a:avLst/>
          </a:prstGeom>
        </p:spPr>
        <p:txBody>
          <a:bodyPr lIns="0" tIns="0" rIns="0" bIns="0" rtlCol="0" anchor="t">
            <a:spAutoFit/>
          </a:bodyPr>
          <a:lstStyle/>
          <a:p>
            <a:pPr algn="ctr">
              <a:lnSpc>
                <a:spcPts val="4679"/>
              </a:lnSpc>
            </a:pPr>
            <a:r>
              <a:rPr lang="en-US" sz="3899">
                <a:solidFill>
                  <a:srgbClr val="000000"/>
                </a:solidFill>
                <a:latin typeface="Georgia Pro Bold"/>
              </a:rPr>
              <a:t> 3.   Improper removal of children across borders (child abduction) - the risk of serious, possibly irremediable, damage to the relationship between the child and a parent.</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184327" y="2290362"/>
            <a:ext cx="17919347" cy="7463238"/>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a:t>
            </a:r>
          </a:p>
          <a:p>
            <a:pPr algn="just">
              <a:lnSpc>
                <a:spcPts val="4232"/>
              </a:lnSpc>
            </a:pPr>
            <a:r>
              <a:rPr lang="en-US" sz="3023">
                <a:solidFill>
                  <a:srgbClr val="000000"/>
                </a:solidFill>
                <a:latin typeface="Georgia Pro"/>
              </a:rPr>
              <a:t>           The Hague Convention includes specific exceptions to the return mechanism outlined in Articles 12, 13, and 20. Article 13, in particular, has been a focal point of litigation at both domestic and international levels. This article permits the country to which the child was taken to refuse the child's return if it would expose the child to a grave risk of harm or place them in an intolerable situation (Article 13 (b)). Additionally, a return may be denied if the child, having reached a sufficient level of maturity, objects to the return and expresses their views (Article 13 (2)).</a:t>
            </a:r>
          </a:p>
          <a:p>
            <a:pPr algn="just">
              <a:lnSpc>
                <a:spcPts val="4232"/>
              </a:lnSpc>
            </a:pPr>
            <a:r>
              <a:rPr lang="en-US" sz="3023">
                <a:solidFill>
                  <a:srgbClr val="000000"/>
                </a:solidFill>
                <a:latin typeface="Georgia Pro"/>
              </a:rPr>
              <a:t>         The legal framework governing child abduction among EU Member States is established by the Brussels IIa Regulation (recast), which draws upon the principles of the Hague Convention. This regulation not only complements but also takes precedence over the Hague Convention in cases of intra-EU child abduction (Article 96). While the Hague Convention remains the primary international instrument for addressing child abduction, Brussels IIa introduces certain jurisdictional enhancements favoring the courts of the child's origin or habitual residence. </a:t>
            </a:r>
          </a:p>
          <a:p>
            <a:pPr marL="0" lvl="0" indent="0" algn="l">
              <a:lnSpc>
                <a:spcPts val="4142"/>
              </a:lnSpc>
            </a:pPr>
            <a:endParaRPr lang="en-US" sz="3023">
              <a:solidFill>
                <a:srgbClr val="000000"/>
              </a:solidFill>
              <a:latin typeface="Georgia Pro"/>
            </a:endParaRPr>
          </a:p>
        </p:txBody>
      </p:sp>
      <p:sp>
        <p:nvSpPr>
          <p:cNvPr id="4" name="AutoShape 4"/>
          <p:cNvSpPr/>
          <p:nvPr/>
        </p:nvSpPr>
        <p:spPr>
          <a:xfrm>
            <a:off x="184327" y="2324886"/>
            <a:ext cx="18288000" cy="0"/>
          </a:xfrm>
          <a:prstGeom prst="line">
            <a:avLst/>
          </a:prstGeom>
          <a:ln w="171450" cap="flat">
            <a:solidFill>
              <a:srgbClr val="FF3131"/>
            </a:solidFill>
            <a:prstDash val="solid"/>
            <a:headEnd type="none" w="sm" len="sm"/>
            <a:tailEnd type="none" w="sm" len="sm"/>
          </a:ln>
        </p:spPr>
      </p:sp>
      <p:sp>
        <p:nvSpPr>
          <p:cNvPr id="5" name="TextBox 5"/>
          <p:cNvSpPr txBox="1"/>
          <p:nvPr/>
        </p:nvSpPr>
        <p:spPr>
          <a:xfrm>
            <a:off x="0" y="314991"/>
            <a:ext cx="18288000" cy="2371725"/>
          </a:xfrm>
          <a:prstGeom prst="rect">
            <a:avLst/>
          </a:prstGeom>
        </p:spPr>
        <p:txBody>
          <a:bodyPr lIns="0" tIns="0" rIns="0" bIns="0" rtlCol="0" anchor="t">
            <a:spAutoFit/>
          </a:bodyPr>
          <a:lstStyle/>
          <a:p>
            <a:pPr algn="ctr">
              <a:lnSpc>
                <a:spcPts val="4679"/>
              </a:lnSpc>
            </a:pPr>
            <a:r>
              <a:rPr lang="en-US" sz="3899">
                <a:solidFill>
                  <a:srgbClr val="000000"/>
                </a:solidFill>
                <a:latin typeface="Georgia Pro Bold"/>
              </a:rPr>
              <a:t> 3.   Improper removal of children across borders (child abduction) - the risk of serious, possibly irremediable, damage to the relationship between the child and a parent.</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30359" y="3200332"/>
            <a:ext cx="17627282" cy="58498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Bold"/>
              </a:rPr>
              <a:t>               The right of children to know the identity of their parents and to be cared for by them are indeed fundamental components of children's right to respect for family life. These rights are recognized and protected by both European Union (EU) law and the Council of Europe (CoE) law. The entitlement of children to be acquainted with the identity of their parents and to receive care from them constitutes fundamental aspects of children's rights to the preservation of family life. These rights are, to some degree, interconnected, as the right of children to be informed about their parents is safeguarded through parental care. Nevertheless, there are instances where these rights are separate, such as in the case of adopted children or those born through medically assisted procreation.</a:t>
            </a:r>
          </a:p>
          <a:p>
            <a:pPr marL="0" lvl="0" indent="0" algn="l">
              <a:lnSpc>
                <a:spcPts val="3900"/>
              </a:lnSpc>
            </a:pPr>
            <a:endParaRPr lang="en-US" sz="3023">
              <a:solidFill>
                <a:srgbClr val="000000"/>
              </a:solidFill>
              <a:latin typeface="Georgia Pro Bold"/>
            </a:endParaRPr>
          </a:p>
        </p:txBody>
      </p:sp>
      <p:sp>
        <p:nvSpPr>
          <p:cNvPr id="3" name="AutoShape 3"/>
          <p:cNvSpPr/>
          <p:nvPr/>
        </p:nvSpPr>
        <p:spPr>
          <a:xfrm>
            <a:off x="0" y="2276475"/>
            <a:ext cx="18288000" cy="0"/>
          </a:xfrm>
          <a:prstGeom prst="line">
            <a:avLst/>
          </a:prstGeom>
          <a:ln w="171450" cap="flat">
            <a:solidFill>
              <a:srgbClr val="00BF63"/>
            </a:solidFill>
            <a:prstDash val="solid"/>
            <a:headEnd type="none" w="sm" len="sm"/>
            <a:tailEnd type="none" w="sm" len="sm"/>
          </a:ln>
        </p:spPr>
      </p:sp>
      <p:sp>
        <p:nvSpPr>
          <p:cNvPr id="4" name="TextBox 4"/>
          <p:cNvSpPr txBox="1"/>
          <p:nvPr/>
        </p:nvSpPr>
        <p:spPr>
          <a:xfrm>
            <a:off x="0" y="267435"/>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1.The right of children to know the identity of their parents and the right to be cared for by them - two core components of children’s right to respect for family life.</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184327" y="3572856"/>
            <a:ext cx="17919347" cy="4262838"/>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Similar to the Hague Convention, Brussels IIa maintains the principle that the courts of the state where the child was habitually resident immediately prior to improper removal or retention retain jurisdiction in abduction cases. The regulation incorporates exceptions to the return mechanism, aligning with those found in the Child Abduction Convention. The recast of Brussels IIa, implemented in 2019, eliminates the requirement for exequatur, streamlining the enforcement process and introducing specific rules and deadlines to ensure expeditious court proceedings, a vital tool in resolving child abduction cases promptly.</a:t>
            </a:r>
          </a:p>
          <a:p>
            <a:pPr marL="0" lvl="0" indent="0" algn="l">
              <a:lnSpc>
                <a:spcPts val="4142"/>
              </a:lnSpc>
            </a:pPr>
            <a:endParaRPr lang="en-US" sz="3023">
              <a:solidFill>
                <a:srgbClr val="000000"/>
              </a:solidFill>
              <a:latin typeface="Georgia Pro"/>
            </a:endParaRPr>
          </a:p>
        </p:txBody>
      </p:sp>
      <p:sp>
        <p:nvSpPr>
          <p:cNvPr id="4" name="AutoShape 4"/>
          <p:cNvSpPr/>
          <p:nvPr/>
        </p:nvSpPr>
        <p:spPr>
          <a:xfrm>
            <a:off x="184327" y="2324886"/>
            <a:ext cx="18288000" cy="0"/>
          </a:xfrm>
          <a:prstGeom prst="line">
            <a:avLst/>
          </a:prstGeom>
          <a:ln w="171450" cap="flat">
            <a:solidFill>
              <a:srgbClr val="FF3131"/>
            </a:solidFill>
            <a:prstDash val="solid"/>
            <a:headEnd type="none" w="sm" len="sm"/>
            <a:tailEnd type="none" w="sm" len="sm"/>
          </a:ln>
        </p:spPr>
      </p:sp>
      <p:sp>
        <p:nvSpPr>
          <p:cNvPr id="5" name="TextBox 5"/>
          <p:cNvSpPr txBox="1"/>
          <p:nvPr/>
        </p:nvSpPr>
        <p:spPr>
          <a:xfrm>
            <a:off x="0" y="314991"/>
            <a:ext cx="18288000" cy="2371725"/>
          </a:xfrm>
          <a:prstGeom prst="rect">
            <a:avLst/>
          </a:prstGeom>
        </p:spPr>
        <p:txBody>
          <a:bodyPr lIns="0" tIns="0" rIns="0" bIns="0" rtlCol="0" anchor="t">
            <a:spAutoFit/>
          </a:bodyPr>
          <a:lstStyle/>
          <a:p>
            <a:pPr algn="ctr">
              <a:lnSpc>
                <a:spcPts val="4679"/>
              </a:lnSpc>
            </a:pPr>
            <a:r>
              <a:rPr lang="en-US" sz="3899">
                <a:solidFill>
                  <a:srgbClr val="000000"/>
                </a:solidFill>
                <a:latin typeface="Georgia Pro Bold"/>
              </a:rPr>
              <a:t> 3.   Improper removal of children across borders (child abduction) - the risk of serious, possibly irremediable, damage to the relationship between the child and a parent.</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184327" y="3572856"/>
            <a:ext cx="17919347" cy="5863038"/>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In contrast to the Hague Convention, Brussels IIa retains jurisdiction to adjudicate the merits of a custody dispute with the state of habitual residence, even when a non-return order is issued under Article 13(b) of the Hague Convention (Article 29 of Brussels IIa recast). The transfer of jurisdiction to the state where the child has been removed is limited to two situations, outlined in Article 10 of Brussels IIa recast. The first situation involves the courts of the state of refuge having jurisdiction if the child acquires habitual residence there and all persons with custody rights consented to the removal. The second situation arises when the child has acquired habitual residence in the state they were removed to, one year has passed since the parent left behind knew or should have known the child's whereabouts, the child is settled in their new environment, and at least one of the five additional conditions listed in Article 9(b) of Brussels IIa recast is met. </a:t>
            </a:r>
          </a:p>
          <a:p>
            <a:pPr marL="0" lvl="0" indent="0" algn="l">
              <a:lnSpc>
                <a:spcPts val="4142"/>
              </a:lnSpc>
            </a:pPr>
            <a:endParaRPr lang="en-US" sz="3023">
              <a:solidFill>
                <a:srgbClr val="000000"/>
              </a:solidFill>
              <a:latin typeface="Georgia Pro"/>
            </a:endParaRPr>
          </a:p>
        </p:txBody>
      </p:sp>
      <p:sp>
        <p:nvSpPr>
          <p:cNvPr id="4" name="AutoShape 4"/>
          <p:cNvSpPr/>
          <p:nvPr/>
        </p:nvSpPr>
        <p:spPr>
          <a:xfrm>
            <a:off x="184327" y="2324886"/>
            <a:ext cx="18288000" cy="0"/>
          </a:xfrm>
          <a:prstGeom prst="line">
            <a:avLst/>
          </a:prstGeom>
          <a:ln w="171450" cap="flat">
            <a:solidFill>
              <a:srgbClr val="FF3131"/>
            </a:solidFill>
            <a:prstDash val="solid"/>
            <a:headEnd type="none" w="sm" len="sm"/>
            <a:tailEnd type="none" w="sm" len="sm"/>
          </a:ln>
        </p:spPr>
      </p:sp>
      <p:sp>
        <p:nvSpPr>
          <p:cNvPr id="5" name="TextBox 5"/>
          <p:cNvSpPr txBox="1"/>
          <p:nvPr/>
        </p:nvSpPr>
        <p:spPr>
          <a:xfrm>
            <a:off x="0" y="314991"/>
            <a:ext cx="18288000" cy="2371725"/>
          </a:xfrm>
          <a:prstGeom prst="rect">
            <a:avLst/>
          </a:prstGeom>
        </p:spPr>
        <p:txBody>
          <a:bodyPr lIns="0" tIns="0" rIns="0" bIns="0" rtlCol="0" anchor="t">
            <a:spAutoFit/>
          </a:bodyPr>
          <a:lstStyle/>
          <a:p>
            <a:pPr algn="ctr">
              <a:lnSpc>
                <a:spcPts val="4679"/>
              </a:lnSpc>
            </a:pPr>
            <a:r>
              <a:rPr lang="en-US" sz="3899">
                <a:solidFill>
                  <a:srgbClr val="000000"/>
                </a:solidFill>
                <a:latin typeface="Georgia Pro Bold"/>
              </a:rPr>
              <a:t> 3.   Improper removal of children across borders (child abduction) - the risk of serious, possibly irremediable, damage to the relationship between the child and a parent.</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184327" y="2610516"/>
            <a:ext cx="17919347" cy="7996638"/>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As with all EU legal instruments, Brussels IIa must be interpreted in alignment with the Charter of Fundamental Rights, particularly Article 24. The Court of Justice of the European Union (CJEU) clarified this interpretation in the context of child abductions under Brussels IIa. In the Aguirre Zarraga Case, the CJEU ruled that the child's right to be heard, as per Article 24 of the Charter, necessitates that legal procedures enabling children to express their views freely be accessible and that these views be obtained by the court. However, according to the CJEU, it is the responsibility of the courts in the child's habitual residence to assess the lawfulness of their judgments in light of the EU Charter and Brussels IIa. The CJEU emphasized the mutual trust principle, asserting that Member States' legal systems should offer equivalent protection of fundamental rights. Consequently, parties with human rights-based challenges must bring them before the courts with jurisdiction over the merits of the custody dispute under the regulation. The CJEU clarified that the court of the Member State to which the child was wrongfully removed cannot oppose the enforcement of a certified judgment ordering the child's return, as the assessment of any infringement of these provisions falls exclusively within the jurisdiction of the state from which the child was removed.</a:t>
            </a:r>
          </a:p>
          <a:p>
            <a:pPr marL="0" lvl="0" indent="0" algn="l">
              <a:lnSpc>
                <a:spcPts val="4142"/>
              </a:lnSpc>
            </a:pPr>
            <a:endParaRPr lang="en-US" sz="3023">
              <a:solidFill>
                <a:srgbClr val="000000"/>
              </a:solidFill>
              <a:latin typeface="Georgia Pro"/>
            </a:endParaRPr>
          </a:p>
        </p:txBody>
      </p:sp>
      <p:sp>
        <p:nvSpPr>
          <p:cNvPr id="4" name="AutoShape 4"/>
          <p:cNvSpPr/>
          <p:nvPr/>
        </p:nvSpPr>
        <p:spPr>
          <a:xfrm>
            <a:off x="184327" y="2324886"/>
            <a:ext cx="18288000" cy="0"/>
          </a:xfrm>
          <a:prstGeom prst="line">
            <a:avLst/>
          </a:prstGeom>
          <a:ln w="171450" cap="flat">
            <a:solidFill>
              <a:srgbClr val="FF3131"/>
            </a:solidFill>
            <a:prstDash val="solid"/>
            <a:headEnd type="none" w="sm" len="sm"/>
            <a:tailEnd type="none" w="sm" len="sm"/>
          </a:ln>
        </p:spPr>
      </p:sp>
      <p:sp>
        <p:nvSpPr>
          <p:cNvPr id="5" name="TextBox 5"/>
          <p:cNvSpPr txBox="1"/>
          <p:nvPr/>
        </p:nvSpPr>
        <p:spPr>
          <a:xfrm>
            <a:off x="0" y="314991"/>
            <a:ext cx="18288000" cy="2371725"/>
          </a:xfrm>
          <a:prstGeom prst="rect">
            <a:avLst/>
          </a:prstGeom>
        </p:spPr>
        <p:txBody>
          <a:bodyPr lIns="0" tIns="0" rIns="0" bIns="0" rtlCol="0" anchor="t">
            <a:spAutoFit/>
          </a:bodyPr>
          <a:lstStyle/>
          <a:p>
            <a:pPr algn="ctr">
              <a:lnSpc>
                <a:spcPts val="4679"/>
              </a:lnSpc>
            </a:pPr>
            <a:r>
              <a:rPr lang="en-US" sz="3899">
                <a:solidFill>
                  <a:srgbClr val="000000"/>
                </a:solidFill>
                <a:latin typeface="Georgia Pro Bold"/>
              </a:rPr>
              <a:t> 3.   Improper removal of children across borders (child abduction) - the risk of serious, possibly irremediable, damage to the relationship between the child and a parent.</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184327" y="3839556"/>
            <a:ext cx="17919347" cy="3729438"/>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In Council of Europe (CoE) law, both the European Convention on Recognition and Enforcement of Decisions concerning Custody of Children and on Restoration of Custody and the Convention on Contact concerning Children incorporate safeguards to deter improper child removal and facilitate the return of children. The European Court of Human Rights (ECtHR) frequently handles cases related to child abduction, and in such instances, it typically relies on the principles outlined in the Hague Convention when interpreting Article 8 of the European Convention on Human Rights (ECHR).</a:t>
            </a:r>
          </a:p>
          <a:p>
            <a:pPr marL="0" lvl="0" indent="0" algn="l">
              <a:lnSpc>
                <a:spcPts val="4142"/>
              </a:lnSpc>
            </a:pPr>
            <a:endParaRPr lang="en-US" sz="3023">
              <a:solidFill>
                <a:srgbClr val="000000"/>
              </a:solidFill>
              <a:latin typeface="Georgia Pro"/>
            </a:endParaRPr>
          </a:p>
        </p:txBody>
      </p:sp>
      <p:sp>
        <p:nvSpPr>
          <p:cNvPr id="4" name="AutoShape 4"/>
          <p:cNvSpPr/>
          <p:nvPr/>
        </p:nvSpPr>
        <p:spPr>
          <a:xfrm>
            <a:off x="184327" y="2324886"/>
            <a:ext cx="18288000" cy="0"/>
          </a:xfrm>
          <a:prstGeom prst="line">
            <a:avLst/>
          </a:prstGeom>
          <a:ln w="171450" cap="flat">
            <a:solidFill>
              <a:srgbClr val="FF3131"/>
            </a:solidFill>
            <a:prstDash val="solid"/>
            <a:headEnd type="none" w="sm" len="sm"/>
            <a:tailEnd type="none" w="sm" len="sm"/>
          </a:ln>
        </p:spPr>
      </p:sp>
      <p:sp>
        <p:nvSpPr>
          <p:cNvPr id="5" name="TextBox 5"/>
          <p:cNvSpPr txBox="1"/>
          <p:nvPr/>
        </p:nvSpPr>
        <p:spPr>
          <a:xfrm>
            <a:off x="0" y="314991"/>
            <a:ext cx="18288000" cy="2371725"/>
          </a:xfrm>
          <a:prstGeom prst="rect">
            <a:avLst/>
          </a:prstGeom>
        </p:spPr>
        <p:txBody>
          <a:bodyPr lIns="0" tIns="0" rIns="0" bIns="0" rtlCol="0" anchor="t">
            <a:spAutoFit/>
          </a:bodyPr>
          <a:lstStyle/>
          <a:p>
            <a:pPr algn="ctr">
              <a:lnSpc>
                <a:spcPts val="4679"/>
              </a:lnSpc>
            </a:pPr>
            <a:r>
              <a:rPr lang="en-US" sz="3899">
                <a:solidFill>
                  <a:srgbClr val="000000"/>
                </a:solidFill>
                <a:latin typeface="Georgia Pro Bold"/>
              </a:rPr>
              <a:t> 3.   Improper removal of children across borders (child abduction) - the risk of serious, possibly irremediable, damage to the relationship between the child and a parent.</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211336" y="2801942"/>
            <a:ext cx="17865328" cy="69166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There are several European-level provisions and initiatives aimed at reuniting children safely with their parents, whether in the host country or their country of origin. Some of these include:</a:t>
            </a:r>
          </a:p>
          <a:p>
            <a:pPr algn="just">
              <a:lnSpc>
                <a:spcPts val="4232"/>
              </a:lnSpc>
            </a:pPr>
            <a:r>
              <a:rPr lang="en-US" sz="3023">
                <a:solidFill>
                  <a:srgbClr val="000000"/>
                </a:solidFill>
                <a:latin typeface="Georgia Pro"/>
              </a:rPr>
              <a:t> Hague Convention on the Civil Aspects of International Child Abduction:</a:t>
            </a:r>
          </a:p>
          <a:p>
            <a:pPr algn="just">
              <a:lnSpc>
                <a:spcPts val="4232"/>
              </a:lnSpc>
            </a:pPr>
            <a:r>
              <a:rPr lang="en-US" sz="3023">
                <a:solidFill>
                  <a:srgbClr val="000000"/>
                </a:solidFill>
                <a:latin typeface="Georgia Pro"/>
              </a:rPr>
              <a:t> While not exclusive to Europe, the Hague Convention is an international treaty that many European countries, including EU Member States, have adopted. It focuses on the prompt return of children who have been wrongfully removed to or retained in any contracting state, facilitating their reunification with the left-behind parent.</a:t>
            </a:r>
          </a:p>
          <a:p>
            <a:pPr algn="just">
              <a:lnSpc>
                <a:spcPts val="4232"/>
              </a:lnSpc>
            </a:pPr>
            <a:r>
              <a:rPr lang="en-US" sz="3023">
                <a:solidFill>
                  <a:srgbClr val="000000"/>
                </a:solidFill>
                <a:latin typeface="Georgia Pro"/>
              </a:rPr>
              <a:t> Brussels IIa Regulation (recast):                 </a:t>
            </a:r>
          </a:p>
          <a:p>
            <a:pPr algn="just">
              <a:lnSpc>
                <a:spcPts val="4232"/>
              </a:lnSpc>
            </a:pPr>
            <a:r>
              <a:rPr lang="en-US" sz="3023">
                <a:solidFill>
                  <a:srgbClr val="000000"/>
                </a:solidFill>
                <a:latin typeface="Georgia Pro"/>
              </a:rPr>
              <a:t> Within the European Union, the Brussels IIa Regulation (recast) addresses jurisdictional matters in cases of parental responsibility and child abduction. It emphasizes the prompt return of wrongfully removed or retained children to their country of habitual residence, promoting the safe reunification of children with their parents.</a:t>
            </a:r>
          </a:p>
          <a:p>
            <a:pPr marL="0" lvl="0" indent="0" algn="l">
              <a:lnSpc>
                <a:spcPts val="3900"/>
              </a:lnSpc>
            </a:pPr>
            <a:endParaRPr lang="en-US" sz="3023">
              <a:solidFill>
                <a:srgbClr val="000000"/>
              </a:solidFill>
              <a:latin typeface="Georgia Pro"/>
            </a:endParaRPr>
          </a:p>
        </p:txBody>
      </p:sp>
      <p:sp>
        <p:nvSpPr>
          <p:cNvPr id="4" name="AutoShape 4"/>
          <p:cNvSpPr/>
          <p:nvPr/>
        </p:nvSpPr>
        <p:spPr>
          <a:xfrm>
            <a:off x="0" y="2110012"/>
            <a:ext cx="18288000" cy="0"/>
          </a:xfrm>
          <a:prstGeom prst="line">
            <a:avLst/>
          </a:prstGeom>
          <a:ln w="171450" cap="flat">
            <a:solidFill>
              <a:srgbClr val="5E17EB"/>
            </a:solidFill>
            <a:prstDash val="solid"/>
            <a:headEnd type="none" w="sm" len="sm"/>
            <a:tailEnd type="none" w="sm" len="sm"/>
          </a:ln>
        </p:spPr>
      </p:sp>
      <p:sp>
        <p:nvSpPr>
          <p:cNvPr id="5" name="TextBox 5"/>
          <p:cNvSpPr txBox="1"/>
          <p:nvPr/>
        </p:nvSpPr>
        <p:spPr>
          <a:xfrm>
            <a:off x="0" y="229924"/>
            <a:ext cx="18076664" cy="2962275"/>
          </a:xfrm>
          <a:prstGeom prst="rect">
            <a:avLst/>
          </a:prstGeom>
        </p:spPr>
        <p:txBody>
          <a:bodyPr lIns="0" tIns="0" rIns="0" bIns="0" rtlCol="0" anchor="t">
            <a:spAutoFit/>
          </a:bodyPr>
          <a:lstStyle/>
          <a:p>
            <a:pPr algn="ctr">
              <a:lnSpc>
                <a:spcPts val="4679"/>
              </a:lnSpc>
            </a:pPr>
            <a:r>
              <a:rPr lang="en-US" sz="3899">
                <a:solidFill>
                  <a:srgbClr val="000000"/>
                </a:solidFill>
                <a:latin typeface="Georgia Pro Bold"/>
              </a:rPr>
              <a:t> 4. European-level provisions which are focused on reuniting children safely with their parents (either in the host country or in their country of origin).</a:t>
            </a:r>
          </a:p>
          <a:p>
            <a:pPr algn="ctr">
              <a:lnSpc>
                <a:spcPts val="4679"/>
              </a:lnSpc>
            </a:pPr>
            <a:endParaRPr lang="en-US" sz="3899">
              <a:solidFill>
                <a:srgbClr val="000000"/>
              </a:solidFill>
              <a:latin typeface="Georgia Pro Bold"/>
            </a:endParaRP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211336" y="2801942"/>
            <a:ext cx="17865328" cy="69166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European Asylum Support Office (EASO):</a:t>
            </a:r>
          </a:p>
          <a:p>
            <a:pPr algn="just">
              <a:lnSpc>
                <a:spcPts val="4232"/>
              </a:lnSpc>
            </a:pPr>
            <a:r>
              <a:rPr lang="en-US" sz="3023">
                <a:solidFill>
                  <a:srgbClr val="000000"/>
                </a:solidFill>
                <a:latin typeface="Georgia Pro"/>
              </a:rPr>
              <a:t> EASO plays a role in ensuring the protection of children seeking asylum in Europe. It provides support to Member States in processing asylum applications, including those of unaccompanied minors. Ensuring family unity and reuniting children with their parents or legal guardians is a key consideration.</a:t>
            </a:r>
          </a:p>
          <a:p>
            <a:pPr algn="just">
              <a:lnSpc>
                <a:spcPts val="4232"/>
              </a:lnSpc>
            </a:pPr>
            <a:r>
              <a:rPr lang="en-US" sz="3023">
                <a:solidFill>
                  <a:srgbClr val="000000"/>
                </a:solidFill>
                <a:latin typeface="Georgia Pro"/>
              </a:rPr>
              <a:t>        European Network of Guardianship for Unaccompanied Minors (ENOC):</a:t>
            </a:r>
          </a:p>
          <a:p>
            <a:pPr algn="just">
              <a:lnSpc>
                <a:spcPts val="4232"/>
              </a:lnSpc>
            </a:pPr>
            <a:r>
              <a:rPr lang="en-US" sz="3023">
                <a:solidFill>
                  <a:srgbClr val="000000"/>
                </a:solidFill>
                <a:latin typeface="Georgia Pro"/>
              </a:rPr>
              <a:t> ENOC focuses on ensuring the rights and well-being of unaccompanied minors in Europe. While not specifically geared toward reunification, the network works to safeguard the best interests of these children, including potential efforts to reunite them with their parents or family members.</a:t>
            </a:r>
          </a:p>
          <a:p>
            <a:pPr algn="just">
              <a:lnSpc>
                <a:spcPts val="4232"/>
              </a:lnSpc>
            </a:pPr>
            <a:r>
              <a:rPr lang="en-US" sz="3023">
                <a:solidFill>
                  <a:srgbClr val="000000"/>
                </a:solidFill>
                <a:latin typeface="Georgia Pro"/>
              </a:rPr>
              <a:t>         European Migration Network (EMN):</a:t>
            </a:r>
          </a:p>
          <a:p>
            <a:pPr algn="just">
              <a:lnSpc>
                <a:spcPts val="4232"/>
              </a:lnSpc>
            </a:pPr>
            <a:r>
              <a:rPr lang="en-US" sz="3023">
                <a:solidFill>
                  <a:srgbClr val="000000"/>
                </a:solidFill>
                <a:latin typeface="Georgia Pro"/>
              </a:rPr>
              <a:t> EMN provides information on migration and asylum, including family reunification policies across European countries. Understanding and harmonizing family reunification processes contribute to ensuring the safe and orderly reunification of children with their parents.</a:t>
            </a:r>
          </a:p>
          <a:p>
            <a:pPr marL="0" lvl="0" indent="0" algn="l">
              <a:lnSpc>
                <a:spcPts val="3900"/>
              </a:lnSpc>
            </a:pPr>
            <a:endParaRPr lang="en-US" sz="3023">
              <a:solidFill>
                <a:srgbClr val="000000"/>
              </a:solidFill>
              <a:latin typeface="Georgia Pro"/>
            </a:endParaRPr>
          </a:p>
        </p:txBody>
      </p:sp>
      <p:sp>
        <p:nvSpPr>
          <p:cNvPr id="4" name="AutoShape 4"/>
          <p:cNvSpPr/>
          <p:nvPr/>
        </p:nvSpPr>
        <p:spPr>
          <a:xfrm>
            <a:off x="0" y="2110012"/>
            <a:ext cx="18288000" cy="0"/>
          </a:xfrm>
          <a:prstGeom prst="line">
            <a:avLst/>
          </a:prstGeom>
          <a:ln w="171450" cap="flat">
            <a:solidFill>
              <a:srgbClr val="5E17EB"/>
            </a:solidFill>
            <a:prstDash val="solid"/>
            <a:headEnd type="none" w="sm" len="sm"/>
            <a:tailEnd type="none" w="sm" len="sm"/>
          </a:ln>
        </p:spPr>
      </p:sp>
      <p:sp>
        <p:nvSpPr>
          <p:cNvPr id="5" name="TextBox 5"/>
          <p:cNvSpPr txBox="1"/>
          <p:nvPr/>
        </p:nvSpPr>
        <p:spPr>
          <a:xfrm>
            <a:off x="0" y="229924"/>
            <a:ext cx="18076664" cy="2962275"/>
          </a:xfrm>
          <a:prstGeom prst="rect">
            <a:avLst/>
          </a:prstGeom>
        </p:spPr>
        <p:txBody>
          <a:bodyPr lIns="0" tIns="0" rIns="0" bIns="0" rtlCol="0" anchor="t">
            <a:spAutoFit/>
          </a:bodyPr>
          <a:lstStyle/>
          <a:p>
            <a:pPr algn="ctr">
              <a:lnSpc>
                <a:spcPts val="4679"/>
              </a:lnSpc>
            </a:pPr>
            <a:r>
              <a:rPr lang="en-US" sz="3899">
                <a:solidFill>
                  <a:srgbClr val="000000"/>
                </a:solidFill>
                <a:latin typeface="Georgia Pro Bold"/>
              </a:rPr>
              <a:t> 4. European-level provisions which are focused on reuniting children safely with their parents (either in the host country or in their country of origin).</a:t>
            </a:r>
          </a:p>
          <a:p>
            <a:pPr algn="ctr">
              <a:lnSpc>
                <a:spcPts val="4679"/>
              </a:lnSpc>
            </a:pPr>
            <a:endParaRPr lang="en-US" sz="3899">
              <a:solidFill>
                <a:srgbClr val="000000"/>
              </a:solidFill>
              <a:latin typeface="Georgia Pro Bold"/>
            </a:endParaRP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373594" y="3298806"/>
            <a:ext cx="17540812" cy="53164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The Charter of Fundamental Rights of the European Union:</a:t>
            </a:r>
          </a:p>
          <a:p>
            <a:pPr algn="just">
              <a:lnSpc>
                <a:spcPts val="4232"/>
              </a:lnSpc>
            </a:pPr>
            <a:r>
              <a:rPr lang="en-US" sz="3023">
                <a:solidFill>
                  <a:srgbClr val="000000"/>
                </a:solidFill>
                <a:latin typeface="Georgia Pro"/>
              </a:rPr>
              <a:t> Article 7 of the Charter emphasizes the right to respect for private and family life, home, and communications. European-level provisions, including those within the Charter, contribute to the protection of family unity and may be invoked to facilitate the reunification of children with their parents.</a:t>
            </a:r>
          </a:p>
          <a:p>
            <a:pPr algn="just">
              <a:lnSpc>
                <a:spcPts val="4232"/>
              </a:lnSpc>
            </a:pPr>
            <a:r>
              <a:rPr lang="en-US" sz="3023">
                <a:solidFill>
                  <a:srgbClr val="000000"/>
                </a:solidFill>
                <a:latin typeface="Georgia Pro"/>
              </a:rPr>
              <a:t> It's important to note that while these provisions are in place, the effectiveness of family reunification efforts often depends on the specific circumstances of each case, national laws, and the commitment of authorities to prioritize the best interests of the child. Coordination among European countries and organizations is crucial for the successful implementation of these provisions.</a:t>
            </a:r>
          </a:p>
          <a:p>
            <a:pPr marL="0" lvl="0" indent="0" algn="l">
              <a:lnSpc>
                <a:spcPts val="3900"/>
              </a:lnSpc>
            </a:pPr>
            <a:endParaRPr lang="en-US" sz="3023">
              <a:solidFill>
                <a:srgbClr val="000000"/>
              </a:solidFill>
              <a:latin typeface="Georgia Pro"/>
            </a:endParaRPr>
          </a:p>
        </p:txBody>
      </p:sp>
      <p:sp>
        <p:nvSpPr>
          <p:cNvPr id="4" name="AutoShape 4"/>
          <p:cNvSpPr/>
          <p:nvPr/>
        </p:nvSpPr>
        <p:spPr>
          <a:xfrm>
            <a:off x="0" y="2110012"/>
            <a:ext cx="18288000" cy="0"/>
          </a:xfrm>
          <a:prstGeom prst="line">
            <a:avLst/>
          </a:prstGeom>
          <a:ln w="171450" cap="flat">
            <a:solidFill>
              <a:srgbClr val="5E17EB"/>
            </a:solidFill>
            <a:prstDash val="solid"/>
            <a:headEnd type="none" w="sm" len="sm"/>
            <a:tailEnd type="none" w="sm" len="sm"/>
          </a:ln>
        </p:spPr>
      </p:sp>
      <p:sp>
        <p:nvSpPr>
          <p:cNvPr id="5" name="TextBox 5"/>
          <p:cNvSpPr txBox="1"/>
          <p:nvPr/>
        </p:nvSpPr>
        <p:spPr>
          <a:xfrm>
            <a:off x="0" y="229924"/>
            <a:ext cx="18076664" cy="2962275"/>
          </a:xfrm>
          <a:prstGeom prst="rect">
            <a:avLst/>
          </a:prstGeom>
        </p:spPr>
        <p:txBody>
          <a:bodyPr lIns="0" tIns="0" rIns="0" bIns="0" rtlCol="0" anchor="t">
            <a:spAutoFit/>
          </a:bodyPr>
          <a:lstStyle/>
          <a:p>
            <a:pPr algn="ctr">
              <a:lnSpc>
                <a:spcPts val="4679"/>
              </a:lnSpc>
            </a:pPr>
            <a:r>
              <a:rPr lang="en-US" sz="3899">
                <a:solidFill>
                  <a:srgbClr val="000000"/>
                </a:solidFill>
                <a:latin typeface="Georgia Pro Bold"/>
              </a:rPr>
              <a:t> 4. European-level provisions which are focused on reuniting children safely with their parents (either in the host country or in their country of origin).</a:t>
            </a:r>
          </a:p>
          <a:p>
            <a:pPr algn="ctr">
              <a:lnSpc>
                <a:spcPts val="4679"/>
              </a:lnSpc>
            </a:pPr>
            <a:endParaRPr lang="en-US" sz="3899">
              <a:solidFill>
                <a:srgbClr val="000000"/>
              </a:solidFill>
              <a:latin typeface="Georgia Pro Bold"/>
            </a:endParaRP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443939" y="2948212"/>
            <a:ext cx="17400121" cy="58498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Various factors can impact the violation of the right to family life under both European Union (EU) law and Council of Europe (CoE) law. Here are some key factors:</a:t>
            </a:r>
          </a:p>
          <a:p>
            <a:pPr algn="just">
              <a:lnSpc>
                <a:spcPts val="4232"/>
              </a:lnSpc>
            </a:pPr>
            <a:r>
              <a:rPr lang="en-US" sz="3023">
                <a:solidFill>
                  <a:srgbClr val="000000"/>
                </a:solidFill>
                <a:latin typeface="Georgia Pro"/>
              </a:rPr>
              <a:t> Best Interests of the Child:</a:t>
            </a:r>
          </a:p>
          <a:p>
            <a:pPr algn="just">
              <a:lnSpc>
                <a:spcPts val="4232"/>
              </a:lnSpc>
            </a:pPr>
            <a:r>
              <a:rPr lang="en-US" sz="3023">
                <a:solidFill>
                  <a:srgbClr val="000000"/>
                </a:solidFill>
                <a:latin typeface="Georgia Pro"/>
              </a:rPr>
              <a:t> Both EU and CoE laws emphasize the best interests of the child as a paramount consideration. Actions that compromise a child's well-being or impede their access to family life may be considered as potential violations.</a:t>
            </a:r>
          </a:p>
          <a:p>
            <a:pPr algn="just">
              <a:lnSpc>
                <a:spcPts val="4232"/>
              </a:lnSpc>
            </a:pPr>
            <a:r>
              <a:rPr lang="en-US" sz="3023">
                <a:solidFill>
                  <a:srgbClr val="000000"/>
                </a:solidFill>
                <a:latin typeface="Georgia Pro"/>
              </a:rPr>
              <a:t> Parental Consent and Involvement:</a:t>
            </a:r>
          </a:p>
          <a:p>
            <a:pPr algn="just">
              <a:lnSpc>
                <a:spcPts val="4232"/>
              </a:lnSpc>
            </a:pPr>
            <a:r>
              <a:rPr lang="en-US" sz="3023">
                <a:solidFill>
                  <a:srgbClr val="000000"/>
                </a:solidFill>
                <a:latin typeface="Georgia Pro"/>
              </a:rPr>
              <a:t> Violations may occur when decisions affecting family life, such as custody arrangements or contact with parents, are made without proper consideration of the views and consent of the parents or legal guardians.</a:t>
            </a:r>
          </a:p>
          <a:p>
            <a:pPr marL="0" lvl="0" indent="0" algn="l">
              <a:lnSpc>
                <a:spcPts val="3900"/>
              </a:lnSpc>
            </a:pPr>
            <a:endParaRPr lang="en-US" sz="3023">
              <a:solidFill>
                <a:srgbClr val="000000"/>
              </a:solidFill>
              <a:latin typeface="Georgia Pro"/>
            </a:endParaRPr>
          </a:p>
        </p:txBody>
      </p:sp>
      <p:sp>
        <p:nvSpPr>
          <p:cNvPr id="4" name="AutoShape 4"/>
          <p:cNvSpPr/>
          <p:nvPr/>
        </p:nvSpPr>
        <p:spPr>
          <a:xfrm>
            <a:off x="0" y="1399745"/>
            <a:ext cx="18288000" cy="0"/>
          </a:xfrm>
          <a:prstGeom prst="line">
            <a:avLst/>
          </a:prstGeom>
          <a:ln w="171450" cap="flat">
            <a:solidFill>
              <a:srgbClr val="FF914D"/>
            </a:solidFill>
            <a:prstDash val="solid"/>
            <a:headEnd type="none" w="sm" len="sm"/>
            <a:tailEnd type="none" w="sm" len="sm"/>
          </a:ln>
        </p:spPr>
      </p:sp>
      <p:sp>
        <p:nvSpPr>
          <p:cNvPr id="5" name="TextBox 5"/>
          <p:cNvSpPr txBox="1"/>
          <p:nvPr/>
        </p:nvSpPr>
        <p:spPr>
          <a:xfrm>
            <a:off x="1443114" y="448535"/>
            <a:ext cx="16027831" cy="1150806"/>
          </a:xfrm>
          <a:prstGeom prst="rect">
            <a:avLst/>
          </a:prstGeom>
        </p:spPr>
        <p:txBody>
          <a:bodyPr lIns="0" tIns="0" rIns="0" bIns="0" rtlCol="0" anchor="t">
            <a:spAutoFit/>
          </a:bodyPr>
          <a:lstStyle/>
          <a:p>
            <a:pPr algn="ctr">
              <a:lnSpc>
                <a:spcPts val="4522"/>
              </a:lnSpc>
            </a:pPr>
            <a:r>
              <a:rPr lang="en-US" sz="3768">
                <a:solidFill>
                  <a:srgbClr val="000000"/>
                </a:solidFill>
                <a:latin typeface="Georgia Pro Bold"/>
              </a:rPr>
              <a:t> 5.  Factors that  may affect the violation of the right of family life.</a:t>
            </a:r>
          </a:p>
          <a:p>
            <a:pPr algn="ctr">
              <a:lnSpc>
                <a:spcPts val="4522"/>
              </a:lnSpc>
              <a:spcBef>
                <a:spcPct val="0"/>
              </a:spcBef>
            </a:pPr>
            <a:endParaRPr lang="en-US" sz="3768">
              <a:solidFill>
                <a:srgbClr val="000000"/>
              </a:solidFill>
              <a:latin typeface="Georgia Pro Bo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443939" y="2948212"/>
            <a:ext cx="17400121" cy="63832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Proportionality and Necessity:</a:t>
            </a:r>
          </a:p>
          <a:p>
            <a:pPr algn="just">
              <a:lnSpc>
                <a:spcPts val="4232"/>
              </a:lnSpc>
            </a:pPr>
            <a:r>
              <a:rPr lang="en-US" sz="3023">
                <a:solidFill>
                  <a:srgbClr val="000000"/>
                </a:solidFill>
                <a:latin typeface="Georgia Pro"/>
              </a:rPr>
              <a:t> Interference with family life must be proportionate and necessary to achieve a legitimate aim. Disproportionate measures or actions that go beyond what is necessary to protect certain interests may be considered as violations.</a:t>
            </a:r>
          </a:p>
          <a:p>
            <a:pPr algn="just">
              <a:lnSpc>
                <a:spcPts val="4232"/>
              </a:lnSpc>
            </a:pPr>
            <a:r>
              <a:rPr lang="en-US" sz="3023">
                <a:solidFill>
                  <a:srgbClr val="000000"/>
                </a:solidFill>
                <a:latin typeface="Georgia Pro"/>
              </a:rPr>
              <a:t> Judicial Safeguards:</a:t>
            </a:r>
          </a:p>
          <a:p>
            <a:pPr algn="just">
              <a:lnSpc>
                <a:spcPts val="4232"/>
              </a:lnSpc>
            </a:pPr>
            <a:r>
              <a:rPr lang="en-US" sz="3023">
                <a:solidFill>
                  <a:srgbClr val="000000"/>
                </a:solidFill>
                <a:latin typeface="Georgia Pro"/>
              </a:rPr>
              <a:t> Adequate judicial safeguards, including fair and impartial legal proceedings, are crucial. Violations may occur if individuals are denied access to effective legal remedies or if legal processes lack due process.</a:t>
            </a:r>
          </a:p>
          <a:p>
            <a:pPr algn="just">
              <a:lnSpc>
                <a:spcPts val="4232"/>
              </a:lnSpc>
            </a:pPr>
            <a:r>
              <a:rPr lang="en-US" sz="3023">
                <a:solidFill>
                  <a:srgbClr val="000000"/>
                </a:solidFill>
                <a:latin typeface="Georgia Pro"/>
              </a:rPr>
              <a:t> Arbitrary Interference:</a:t>
            </a:r>
          </a:p>
          <a:p>
            <a:pPr algn="just">
              <a:lnSpc>
                <a:spcPts val="4232"/>
              </a:lnSpc>
            </a:pPr>
            <a:r>
              <a:rPr lang="en-US" sz="3023">
                <a:solidFill>
                  <a:srgbClr val="000000"/>
                </a:solidFill>
                <a:latin typeface="Georgia Pro"/>
              </a:rPr>
              <a:t> Arbitrary interference with family life, such as actions by state authorities without a proper legal basis or without proper justification, may be considered as violations.</a:t>
            </a:r>
          </a:p>
          <a:p>
            <a:pPr marL="0" lvl="0" indent="0" algn="l">
              <a:lnSpc>
                <a:spcPts val="3900"/>
              </a:lnSpc>
            </a:pPr>
            <a:endParaRPr lang="en-US" sz="3023">
              <a:solidFill>
                <a:srgbClr val="000000"/>
              </a:solidFill>
              <a:latin typeface="Georgia Pro"/>
            </a:endParaRPr>
          </a:p>
        </p:txBody>
      </p:sp>
      <p:sp>
        <p:nvSpPr>
          <p:cNvPr id="4" name="AutoShape 4"/>
          <p:cNvSpPr/>
          <p:nvPr/>
        </p:nvSpPr>
        <p:spPr>
          <a:xfrm>
            <a:off x="0" y="1399745"/>
            <a:ext cx="18288000" cy="0"/>
          </a:xfrm>
          <a:prstGeom prst="line">
            <a:avLst/>
          </a:prstGeom>
          <a:ln w="171450" cap="flat">
            <a:solidFill>
              <a:srgbClr val="FF914D"/>
            </a:solidFill>
            <a:prstDash val="solid"/>
            <a:headEnd type="none" w="sm" len="sm"/>
            <a:tailEnd type="none" w="sm" len="sm"/>
          </a:ln>
        </p:spPr>
      </p:sp>
      <p:sp>
        <p:nvSpPr>
          <p:cNvPr id="5" name="TextBox 5"/>
          <p:cNvSpPr txBox="1"/>
          <p:nvPr/>
        </p:nvSpPr>
        <p:spPr>
          <a:xfrm>
            <a:off x="1443114" y="448535"/>
            <a:ext cx="16027831" cy="1150806"/>
          </a:xfrm>
          <a:prstGeom prst="rect">
            <a:avLst/>
          </a:prstGeom>
        </p:spPr>
        <p:txBody>
          <a:bodyPr lIns="0" tIns="0" rIns="0" bIns="0" rtlCol="0" anchor="t">
            <a:spAutoFit/>
          </a:bodyPr>
          <a:lstStyle/>
          <a:p>
            <a:pPr algn="ctr">
              <a:lnSpc>
                <a:spcPts val="4522"/>
              </a:lnSpc>
            </a:pPr>
            <a:r>
              <a:rPr lang="en-US" sz="3768">
                <a:solidFill>
                  <a:srgbClr val="000000"/>
                </a:solidFill>
                <a:latin typeface="Georgia Pro Bold"/>
              </a:rPr>
              <a:t> 5.  Factors that  may affect the violation of the right of family life.</a:t>
            </a:r>
          </a:p>
          <a:p>
            <a:pPr algn="ctr">
              <a:lnSpc>
                <a:spcPts val="4522"/>
              </a:lnSpc>
              <a:spcBef>
                <a:spcPct val="0"/>
              </a:spcBef>
            </a:pPr>
            <a:endParaRPr lang="en-US" sz="3768">
              <a:solidFill>
                <a:srgbClr val="000000"/>
              </a:solidFill>
              <a:latin typeface="Georgia Pro Bo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443939" y="2948212"/>
            <a:ext cx="17400121" cy="63832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Discrimination:</a:t>
            </a:r>
          </a:p>
          <a:p>
            <a:pPr algn="just">
              <a:lnSpc>
                <a:spcPts val="4232"/>
              </a:lnSpc>
            </a:pPr>
            <a:r>
              <a:rPr lang="en-US" sz="3023">
                <a:solidFill>
                  <a:srgbClr val="000000"/>
                </a:solidFill>
                <a:latin typeface="Georgia Pro"/>
              </a:rPr>
              <a:t> Any discriminatory actions that disproportionately affect certain individuals or groups in the context of family life may be viewed as violations of the right to family life.</a:t>
            </a:r>
          </a:p>
          <a:p>
            <a:pPr algn="just">
              <a:lnSpc>
                <a:spcPts val="4232"/>
              </a:lnSpc>
            </a:pPr>
            <a:r>
              <a:rPr lang="en-US" sz="3023">
                <a:solidFill>
                  <a:srgbClr val="000000"/>
                </a:solidFill>
                <a:latin typeface="Georgia Pro"/>
              </a:rPr>
              <a:t> Right to Private and Family Life (Article 8 ECHR):</a:t>
            </a:r>
          </a:p>
          <a:p>
            <a:pPr algn="just">
              <a:lnSpc>
                <a:spcPts val="4232"/>
              </a:lnSpc>
            </a:pPr>
            <a:r>
              <a:rPr lang="en-US" sz="3023">
                <a:solidFill>
                  <a:srgbClr val="000000"/>
                </a:solidFill>
                <a:latin typeface="Georgia Pro"/>
              </a:rPr>
              <a:t> The European Convention on Human Rights (ECHR) under the CoE guarantees the right to respect for private and family life. Violations may occur when actions or policies infringe upon this right without adequate justification.</a:t>
            </a:r>
          </a:p>
          <a:p>
            <a:pPr algn="just">
              <a:lnSpc>
                <a:spcPts val="4232"/>
              </a:lnSpc>
            </a:pPr>
            <a:r>
              <a:rPr lang="en-US" sz="3023">
                <a:solidFill>
                  <a:srgbClr val="000000"/>
                </a:solidFill>
                <a:latin typeface="Georgia Pro"/>
              </a:rPr>
              <a:t> Migrant and Refugee Rights:</a:t>
            </a:r>
          </a:p>
          <a:p>
            <a:pPr algn="just">
              <a:lnSpc>
                <a:spcPts val="4232"/>
              </a:lnSpc>
            </a:pPr>
            <a:r>
              <a:rPr lang="en-US" sz="3023">
                <a:solidFill>
                  <a:srgbClr val="000000"/>
                </a:solidFill>
                <a:latin typeface="Georgia Pro"/>
              </a:rPr>
              <a:t> Migrants and refugees have specific rights related to family life, and violations may occur if their family reunification rights are not respected or if they face arbitrary separation from their family members.</a:t>
            </a:r>
          </a:p>
          <a:p>
            <a:pPr marL="0" lvl="0" indent="0" algn="l">
              <a:lnSpc>
                <a:spcPts val="3900"/>
              </a:lnSpc>
            </a:pPr>
            <a:endParaRPr lang="en-US" sz="3023">
              <a:solidFill>
                <a:srgbClr val="000000"/>
              </a:solidFill>
              <a:latin typeface="Georgia Pro"/>
            </a:endParaRPr>
          </a:p>
        </p:txBody>
      </p:sp>
      <p:sp>
        <p:nvSpPr>
          <p:cNvPr id="4" name="AutoShape 4"/>
          <p:cNvSpPr/>
          <p:nvPr/>
        </p:nvSpPr>
        <p:spPr>
          <a:xfrm>
            <a:off x="0" y="1399745"/>
            <a:ext cx="18288000" cy="0"/>
          </a:xfrm>
          <a:prstGeom prst="line">
            <a:avLst/>
          </a:prstGeom>
          <a:ln w="171450" cap="flat">
            <a:solidFill>
              <a:srgbClr val="FF914D"/>
            </a:solidFill>
            <a:prstDash val="solid"/>
            <a:headEnd type="none" w="sm" len="sm"/>
            <a:tailEnd type="none" w="sm" len="sm"/>
          </a:ln>
        </p:spPr>
      </p:sp>
      <p:sp>
        <p:nvSpPr>
          <p:cNvPr id="5" name="TextBox 5"/>
          <p:cNvSpPr txBox="1"/>
          <p:nvPr/>
        </p:nvSpPr>
        <p:spPr>
          <a:xfrm>
            <a:off x="1443114" y="448535"/>
            <a:ext cx="16027831" cy="1150806"/>
          </a:xfrm>
          <a:prstGeom prst="rect">
            <a:avLst/>
          </a:prstGeom>
        </p:spPr>
        <p:txBody>
          <a:bodyPr lIns="0" tIns="0" rIns="0" bIns="0" rtlCol="0" anchor="t">
            <a:spAutoFit/>
          </a:bodyPr>
          <a:lstStyle/>
          <a:p>
            <a:pPr algn="ctr">
              <a:lnSpc>
                <a:spcPts val="4522"/>
              </a:lnSpc>
            </a:pPr>
            <a:r>
              <a:rPr lang="en-US" sz="3768">
                <a:solidFill>
                  <a:srgbClr val="000000"/>
                </a:solidFill>
                <a:latin typeface="Georgia Pro Bold"/>
              </a:rPr>
              <a:t> 5.  Factors that  may affect the violation of the right of family life.</a:t>
            </a:r>
          </a:p>
          <a:p>
            <a:pPr algn="ctr">
              <a:lnSpc>
                <a:spcPts val="4522"/>
              </a:lnSpc>
              <a:spcBef>
                <a:spcPct val="0"/>
              </a:spcBef>
            </a:pPr>
            <a:endParaRPr lang="en-US" sz="3768">
              <a:solidFill>
                <a:srgbClr val="000000"/>
              </a:solidFill>
              <a:latin typeface="Georgia Pro Bo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30359" y="3275142"/>
            <a:ext cx="17600747" cy="5308534"/>
          </a:xfrm>
          <a:prstGeom prst="rect">
            <a:avLst/>
          </a:prstGeom>
        </p:spPr>
        <p:txBody>
          <a:bodyPr lIns="0" tIns="0" rIns="0" bIns="0" rtlCol="0" anchor="t">
            <a:spAutoFit/>
          </a:bodyPr>
          <a:lstStyle/>
          <a:p>
            <a:pPr algn="just">
              <a:lnSpc>
                <a:spcPts val="4226"/>
              </a:lnSpc>
            </a:pPr>
            <a:r>
              <a:rPr lang="en-US" sz="3018">
                <a:solidFill>
                  <a:srgbClr val="000000"/>
                </a:solidFill>
                <a:latin typeface="Georgia Pro"/>
              </a:rPr>
              <a:t> European Union (EU) Law:</a:t>
            </a:r>
          </a:p>
          <a:p>
            <a:pPr algn="just">
              <a:lnSpc>
                <a:spcPts val="4226"/>
              </a:lnSpc>
            </a:pPr>
            <a:r>
              <a:rPr lang="en-US" sz="3018">
                <a:solidFill>
                  <a:srgbClr val="000000"/>
                </a:solidFill>
                <a:latin typeface="Georgia Pro"/>
              </a:rPr>
              <a:t> Charter of Fundamental Rights of the European Union: Article 7 of the Charter recognizes the right to respect for private and family life, home, and communications. This includes the right of the child </a:t>
            </a:r>
            <a:r>
              <a:rPr lang="en-US" sz="3018">
                <a:solidFill>
                  <a:srgbClr val="000000"/>
                </a:solidFill>
                <a:latin typeface="Georgia Pro Bold"/>
              </a:rPr>
              <a:t>to maintain a personal relationship and direct contact with both parents, as long as it is in the child's best interests</a:t>
            </a:r>
            <a:r>
              <a:rPr lang="en-US" sz="3018">
                <a:solidFill>
                  <a:srgbClr val="000000"/>
                </a:solidFill>
                <a:latin typeface="Georgia Pro"/>
              </a:rPr>
              <a:t>.The EU Charter of Fundamental Rights stipulates that in all actions concerning children, whether undertaken by public authorities or private institutions, the child's best interests must be a primary consideration (Article 24(2)). While the European Convention on Human Rights (ECHR) does not explicitly mandate the observance of the child's best interests, the European Court of Human Rights (ECtHR) incorporates this obligation into its case law.</a:t>
            </a:r>
          </a:p>
          <a:p>
            <a:pPr marL="0" lvl="0" indent="0" algn="l">
              <a:lnSpc>
                <a:spcPts val="3894"/>
              </a:lnSpc>
            </a:pPr>
            <a:r>
              <a:rPr lang="en-US" sz="3018">
                <a:solidFill>
                  <a:srgbClr val="000000"/>
                </a:solidFill>
                <a:latin typeface="Georgia Pro"/>
              </a:rPr>
              <a:t> </a:t>
            </a:r>
          </a:p>
        </p:txBody>
      </p:sp>
      <p:sp>
        <p:nvSpPr>
          <p:cNvPr id="3" name="AutoShape 3"/>
          <p:cNvSpPr/>
          <p:nvPr/>
        </p:nvSpPr>
        <p:spPr>
          <a:xfrm>
            <a:off x="0" y="2276475"/>
            <a:ext cx="18288000" cy="0"/>
          </a:xfrm>
          <a:prstGeom prst="line">
            <a:avLst/>
          </a:prstGeom>
          <a:ln w="171450" cap="flat">
            <a:solidFill>
              <a:srgbClr val="00BF63"/>
            </a:solidFill>
            <a:prstDash val="solid"/>
            <a:headEnd type="none" w="sm" len="sm"/>
            <a:tailEnd type="none" w="sm" len="sm"/>
          </a:ln>
        </p:spPr>
      </p:sp>
      <p:sp>
        <p:nvSpPr>
          <p:cNvPr id="4" name="TextBox 4"/>
          <p:cNvSpPr txBox="1"/>
          <p:nvPr/>
        </p:nvSpPr>
        <p:spPr>
          <a:xfrm>
            <a:off x="0" y="267435"/>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1.The right of children to know the identity of their parents and the right to be cared for by them - two core components of children’s right to respect for family life.</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443939" y="2136922"/>
            <a:ext cx="17400121" cy="69166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a:rPr>
              <a:t> Domestic Violence and Abuse:</a:t>
            </a:r>
          </a:p>
          <a:p>
            <a:pPr algn="just">
              <a:lnSpc>
                <a:spcPts val="4232"/>
              </a:lnSpc>
            </a:pPr>
            <a:r>
              <a:rPr lang="en-US" sz="3023">
                <a:solidFill>
                  <a:srgbClr val="000000"/>
                </a:solidFill>
                <a:latin typeface="Georgia Pro"/>
              </a:rPr>
              <a:t> Cases involving domestic violence or abuse within the family may be assessed under the lens of family life rights. Failure to provide protection or appropriate legal remedies in such situations may be considered as violations.</a:t>
            </a:r>
          </a:p>
          <a:p>
            <a:pPr algn="just">
              <a:lnSpc>
                <a:spcPts val="4232"/>
              </a:lnSpc>
            </a:pPr>
            <a:r>
              <a:rPr lang="en-US" sz="3023">
                <a:solidFill>
                  <a:srgbClr val="000000"/>
                </a:solidFill>
                <a:latin typeface="Georgia Pro"/>
              </a:rPr>
              <a:t> Cultural and Religious Considerations:</a:t>
            </a:r>
          </a:p>
          <a:p>
            <a:pPr algn="just">
              <a:lnSpc>
                <a:spcPts val="4232"/>
              </a:lnSpc>
            </a:pPr>
            <a:r>
              <a:rPr lang="en-US" sz="3023">
                <a:solidFill>
                  <a:srgbClr val="000000"/>
                </a:solidFill>
                <a:latin typeface="Georgia Pro"/>
              </a:rPr>
              <a:t> Cultural and religious factors may be relevant in assessing the impact of decisions on family life. Actions that disregard these factors without proper justification may lead to violations.</a:t>
            </a:r>
          </a:p>
          <a:p>
            <a:pPr algn="just">
              <a:lnSpc>
                <a:spcPts val="4232"/>
              </a:lnSpc>
            </a:pPr>
            <a:r>
              <a:rPr lang="en-US" sz="3023">
                <a:solidFill>
                  <a:srgbClr val="000000"/>
                </a:solidFill>
                <a:latin typeface="Georgia Pro"/>
              </a:rPr>
              <a:t> It's important to note that each case is unique, and the assessment of whether a violation has occurred depends on the specific circumstances and legal context. Legal frameworks, such as the Charter of Fundamental Rights of the EU and the European Convention on Human Rights, provide guidelines for protecting the right to family life and ensuring that any interference is lawful, proportionate, and respects fundamental principles.</a:t>
            </a:r>
          </a:p>
          <a:p>
            <a:pPr marL="0" lvl="0" indent="0" algn="l">
              <a:lnSpc>
                <a:spcPts val="3900"/>
              </a:lnSpc>
            </a:pPr>
            <a:endParaRPr lang="en-US" sz="3023">
              <a:solidFill>
                <a:srgbClr val="000000"/>
              </a:solidFill>
              <a:latin typeface="Georgia Pro"/>
            </a:endParaRPr>
          </a:p>
        </p:txBody>
      </p:sp>
      <p:sp>
        <p:nvSpPr>
          <p:cNvPr id="4" name="AutoShape 4"/>
          <p:cNvSpPr/>
          <p:nvPr/>
        </p:nvSpPr>
        <p:spPr>
          <a:xfrm>
            <a:off x="0" y="1399745"/>
            <a:ext cx="18288000" cy="0"/>
          </a:xfrm>
          <a:prstGeom prst="line">
            <a:avLst/>
          </a:prstGeom>
          <a:ln w="171450" cap="flat">
            <a:solidFill>
              <a:srgbClr val="FF914D"/>
            </a:solidFill>
            <a:prstDash val="solid"/>
            <a:headEnd type="none" w="sm" len="sm"/>
            <a:tailEnd type="none" w="sm" len="sm"/>
          </a:ln>
        </p:spPr>
      </p:sp>
      <p:sp>
        <p:nvSpPr>
          <p:cNvPr id="5" name="TextBox 5"/>
          <p:cNvSpPr txBox="1"/>
          <p:nvPr/>
        </p:nvSpPr>
        <p:spPr>
          <a:xfrm>
            <a:off x="1443114" y="448535"/>
            <a:ext cx="16027831" cy="1150806"/>
          </a:xfrm>
          <a:prstGeom prst="rect">
            <a:avLst/>
          </a:prstGeom>
        </p:spPr>
        <p:txBody>
          <a:bodyPr lIns="0" tIns="0" rIns="0" bIns="0" rtlCol="0" anchor="t">
            <a:spAutoFit/>
          </a:bodyPr>
          <a:lstStyle/>
          <a:p>
            <a:pPr algn="ctr">
              <a:lnSpc>
                <a:spcPts val="4522"/>
              </a:lnSpc>
            </a:pPr>
            <a:r>
              <a:rPr lang="en-US" sz="3768">
                <a:solidFill>
                  <a:srgbClr val="000000"/>
                </a:solidFill>
                <a:latin typeface="Georgia Pro Bold"/>
              </a:rPr>
              <a:t> 5.  Factors that  may affect the violation of the right of family life.</a:t>
            </a:r>
          </a:p>
          <a:p>
            <a:pPr algn="ctr">
              <a:lnSpc>
                <a:spcPts val="4522"/>
              </a:lnSpc>
              <a:spcBef>
                <a:spcPct val="0"/>
              </a:spcBef>
            </a:pPr>
            <a:endParaRPr lang="en-US" sz="3768">
              <a:solidFill>
                <a:srgbClr val="000000"/>
              </a:solidFill>
              <a:latin typeface="Georgia Pro 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30359" y="3275142"/>
            <a:ext cx="17600747" cy="5306982"/>
          </a:xfrm>
          <a:prstGeom prst="rect">
            <a:avLst/>
          </a:prstGeom>
        </p:spPr>
        <p:txBody>
          <a:bodyPr lIns="0" tIns="0" rIns="0" bIns="0" rtlCol="0" anchor="t">
            <a:spAutoFit/>
          </a:bodyPr>
          <a:lstStyle/>
          <a:p>
            <a:pPr algn="just">
              <a:lnSpc>
                <a:spcPts val="4226"/>
              </a:lnSpc>
            </a:pPr>
            <a:r>
              <a:rPr lang="en-US" sz="3018">
                <a:solidFill>
                  <a:srgbClr val="000000"/>
                </a:solidFill>
                <a:latin typeface="Georgia Pro"/>
              </a:rPr>
              <a:t> Council Regulation (EC) No. 4/2009, known as the Maintenance Regulation, addresses jurisdiction, applicable law, recognition, and enforcement of decisions, as well as cooperation in matters pertaining to maintenance obligations, particularly those arising from family relationships with a cross-border dimension. This regulation sets forth uniform rules within the EU to facilitate the retrieval of maintenance claims, even in situations where the debtor or creditor is located in a different Member State.</a:t>
            </a:r>
          </a:p>
          <a:p>
            <a:pPr algn="just">
              <a:lnSpc>
                <a:spcPts val="4226"/>
              </a:lnSpc>
            </a:pPr>
            <a:r>
              <a:rPr lang="en-US" sz="3018">
                <a:solidFill>
                  <a:srgbClr val="000000"/>
                </a:solidFill>
                <a:latin typeface="Georgia Pro"/>
              </a:rPr>
              <a:t> EU Directive on Work-Life Balance for Parents and Carers: This directive aims to improve work-life balance and includes provisions </a:t>
            </a:r>
            <a:r>
              <a:rPr lang="en-US" sz="3018">
                <a:solidFill>
                  <a:srgbClr val="000000"/>
                </a:solidFill>
                <a:latin typeface="Georgia Pro Bold"/>
              </a:rPr>
              <a:t>to enhance the involvement of both parents in the care of their children.</a:t>
            </a:r>
            <a:r>
              <a:rPr lang="en-US" sz="3018">
                <a:solidFill>
                  <a:srgbClr val="000000"/>
                </a:solidFill>
                <a:latin typeface="Georgia Pro"/>
              </a:rPr>
              <a:t> It recognizes the importance of children having a relationship with both parents.</a:t>
            </a:r>
          </a:p>
          <a:p>
            <a:pPr marL="0" lvl="0" indent="0" algn="l">
              <a:lnSpc>
                <a:spcPts val="3894"/>
              </a:lnSpc>
            </a:pPr>
            <a:endParaRPr lang="en-US" sz="3018">
              <a:solidFill>
                <a:srgbClr val="000000"/>
              </a:solidFill>
              <a:latin typeface="Georgia Pro"/>
            </a:endParaRPr>
          </a:p>
        </p:txBody>
      </p:sp>
      <p:sp>
        <p:nvSpPr>
          <p:cNvPr id="3" name="AutoShape 3"/>
          <p:cNvSpPr/>
          <p:nvPr/>
        </p:nvSpPr>
        <p:spPr>
          <a:xfrm>
            <a:off x="0" y="2276475"/>
            <a:ext cx="18288000" cy="0"/>
          </a:xfrm>
          <a:prstGeom prst="line">
            <a:avLst/>
          </a:prstGeom>
          <a:ln w="171450" cap="flat">
            <a:solidFill>
              <a:srgbClr val="00BF63"/>
            </a:solidFill>
            <a:prstDash val="solid"/>
            <a:headEnd type="none" w="sm" len="sm"/>
            <a:tailEnd type="none" w="sm" len="sm"/>
          </a:ln>
        </p:spPr>
      </p:sp>
      <p:sp>
        <p:nvSpPr>
          <p:cNvPr id="4" name="TextBox 4"/>
          <p:cNvSpPr txBox="1"/>
          <p:nvPr/>
        </p:nvSpPr>
        <p:spPr>
          <a:xfrm>
            <a:off x="0" y="267435"/>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1.The right of children to know the identity of their parents and the right to be cared for by them - two core components of children’s right to respect for family life.</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30359" y="3275142"/>
            <a:ext cx="17600747" cy="5306982"/>
          </a:xfrm>
          <a:prstGeom prst="rect">
            <a:avLst/>
          </a:prstGeom>
        </p:spPr>
        <p:txBody>
          <a:bodyPr lIns="0" tIns="0" rIns="0" bIns="0" rtlCol="0" anchor="t">
            <a:spAutoFit/>
          </a:bodyPr>
          <a:lstStyle/>
          <a:p>
            <a:pPr algn="just">
              <a:lnSpc>
                <a:spcPts val="4226"/>
              </a:lnSpc>
            </a:pPr>
            <a:r>
              <a:rPr lang="en-US" sz="3018">
                <a:solidFill>
                  <a:srgbClr val="000000"/>
                </a:solidFill>
                <a:latin typeface="Georgia Pro"/>
              </a:rPr>
              <a:t> Council of Europe (CoE) Law:</a:t>
            </a:r>
          </a:p>
          <a:p>
            <a:pPr algn="just">
              <a:lnSpc>
                <a:spcPts val="4226"/>
              </a:lnSpc>
            </a:pPr>
            <a:r>
              <a:rPr lang="en-US" sz="3018">
                <a:solidFill>
                  <a:srgbClr val="000000"/>
                </a:solidFill>
                <a:latin typeface="Georgia Pro"/>
              </a:rPr>
              <a:t> European Convention on Human Rights (ECHR): Article 8 of the ECHR protects the right to respect for private and family life. The European Court of Human Rights (ECtHR) has held that the right to respect for family life includes t</a:t>
            </a:r>
            <a:r>
              <a:rPr lang="en-US" sz="3018">
                <a:solidFill>
                  <a:srgbClr val="000000"/>
                </a:solidFill>
                <a:latin typeface="Georgia Pro Bold"/>
              </a:rPr>
              <a:t>he right of a child to know the identity of his or her biological parents.</a:t>
            </a:r>
          </a:p>
          <a:p>
            <a:pPr algn="just">
              <a:lnSpc>
                <a:spcPts val="4226"/>
              </a:lnSpc>
            </a:pPr>
            <a:r>
              <a:rPr lang="en-US" sz="3018">
                <a:solidFill>
                  <a:srgbClr val="000000"/>
                </a:solidFill>
                <a:latin typeface="Georgia Pro"/>
              </a:rPr>
              <a:t> Revised European Social Charter (1996): The Charter includes provisions related to the protection of family life. Article 27 emphasizes the right of children and young persons to protection.</a:t>
            </a:r>
          </a:p>
          <a:p>
            <a:pPr algn="just">
              <a:lnSpc>
                <a:spcPts val="4226"/>
              </a:lnSpc>
            </a:pPr>
            <a:r>
              <a:rPr lang="en-US" sz="3018">
                <a:solidFill>
                  <a:srgbClr val="000000"/>
                </a:solidFill>
                <a:latin typeface="Georgia Pro"/>
              </a:rPr>
              <a:t> CoE Convention on the Adoption of Children (Revised): This convention addresses issues related to the adoption of children and emphasizes the best interests of the child.</a:t>
            </a:r>
          </a:p>
          <a:p>
            <a:pPr marL="0" lvl="0" indent="0" algn="l">
              <a:lnSpc>
                <a:spcPts val="3894"/>
              </a:lnSpc>
            </a:pPr>
            <a:endParaRPr lang="en-US" sz="3018">
              <a:solidFill>
                <a:srgbClr val="000000"/>
              </a:solidFill>
              <a:latin typeface="Georgia Pro"/>
            </a:endParaRPr>
          </a:p>
        </p:txBody>
      </p:sp>
      <p:sp>
        <p:nvSpPr>
          <p:cNvPr id="3" name="AutoShape 3"/>
          <p:cNvSpPr/>
          <p:nvPr/>
        </p:nvSpPr>
        <p:spPr>
          <a:xfrm>
            <a:off x="0" y="2276475"/>
            <a:ext cx="18288000" cy="0"/>
          </a:xfrm>
          <a:prstGeom prst="line">
            <a:avLst/>
          </a:prstGeom>
          <a:ln w="171450" cap="flat">
            <a:solidFill>
              <a:srgbClr val="00BF63"/>
            </a:solidFill>
            <a:prstDash val="solid"/>
            <a:headEnd type="none" w="sm" len="sm"/>
            <a:tailEnd type="none" w="sm" len="sm"/>
          </a:ln>
        </p:spPr>
      </p:sp>
      <p:sp>
        <p:nvSpPr>
          <p:cNvPr id="4" name="TextBox 4"/>
          <p:cNvSpPr txBox="1"/>
          <p:nvPr/>
        </p:nvSpPr>
        <p:spPr>
          <a:xfrm>
            <a:off x="0" y="267435"/>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1.The right of children to know the identity of their parents and the right to be cared for by them - two core components of children’s right to respect for family life.</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30359" y="3275142"/>
            <a:ext cx="17600747" cy="6373782"/>
          </a:xfrm>
          <a:prstGeom prst="rect">
            <a:avLst/>
          </a:prstGeom>
        </p:spPr>
        <p:txBody>
          <a:bodyPr lIns="0" tIns="0" rIns="0" bIns="0" rtlCol="0" anchor="t">
            <a:spAutoFit/>
          </a:bodyPr>
          <a:lstStyle/>
          <a:p>
            <a:pPr algn="just">
              <a:lnSpc>
                <a:spcPts val="4226"/>
              </a:lnSpc>
            </a:pPr>
            <a:r>
              <a:rPr lang="en-US" sz="3018">
                <a:solidFill>
                  <a:srgbClr val="000000"/>
                </a:solidFill>
                <a:latin typeface="Georgia Pro"/>
              </a:rPr>
              <a:t>          In accordance with international law, Article 5 of the Convention on the Rights of the Child (CRC) mandates that "States Parties shall respect the responsibilities, rights, and duties of parents [...] to provide, in a manner consistent with the evolving capacities of the child, appropriate direction and guidance in the exercise by the child of the rights recognized in the present Convention." Additionally, Article 9 of the CRC stipulates that a child shall not be involuntarily separated from his/her parents, and all involved parties must have the opportunity to participate in any proceedings related to such a situation. The UN Guidelines for the alternative care of children further elaborate on the rights of children in these circumstances and the corresponding obligations of states.</a:t>
            </a:r>
          </a:p>
          <a:p>
            <a:pPr algn="just">
              <a:lnSpc>
                <a:spcPts val="4226"/>
              </a:lnSpc>
            </a:pPr>
            <a:r>
              <a:rPr lang="en-US" sz="3018">
                <a:solidFill>
                  <a:srgbClr val="000000"/>
                </a:solidFill>
                <a:latin typeface="Georgia Pro"/>
              </a:rPr>
              <a:t>           In cases involving the rights of the child to know the identity of their parents and to be cared for by them, the principle of the best interests of the child is paramount. Both EU and CoE laws recognize and prioritize the best interests of the child as a guiding principle in matters related to family life.</a:t>
            </a:r>
          </a:p>
          <a:p>
            <a:pPr marL="0" lvl="0" indent="0" algn="l">
              <a:lnSpc>
                <a:spcPts val="3894"/>
              </a:lnSpc>
            </a:pPr>
            <a:endParaRPr lang="en-US" sz="3018">
              <a:solidFill>
                <a:srgbClr val="000000"/>
              </a:solidFill>
              <a:latin typeface="Georgia Pro"/>
            </a:endParaRPr>
          </a:p>
        </p:txBody>
      </p:sp>
      <p:sp>
        <p:nvSpPr>
          <p:cNvPr id="3" name="AutoShape 3"/>
          <p:cNvSpPr/>
          <p:nvPr/>
        </p:nvSpPr>
        <p:spPr>
          <a:xfrm>
            <a:off x="0" y="2276475"/>
            <a:ext cx="18288000" cy="0"/>
          </a:xfrm>
          <a:prstGeom prst="line">
            <a:avLst/>
          </a:prstGeom>
          <a:ln w="171450" cap="flat">
            <a:solidFill>
              <a:srgbClr val="00BF63"/>
            </a:solidFill>
            <a:prstDash val="solid"/>
            <a:headEnd type="none" w="sm" len="sm"/>
            <a:tailEnd type="none" w="sm" len="sm"/>
          </a:ln>
        </p:spPr>
      </p:sp>
      <p:sp>
        <p:nvSpPr>
          <p:cNvPr id="4" name="TextBox 4"/>
          <p:cNvSpPr txBox="1"/>
          <p:nvPr/>
        </p:nvSpPr>
        <p:spPr>
          <a:xfrm>
            <a:off x="0" y="267435"/>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1.The right of children to know the identity of their parents and the right to be cared for by them - two core components of children’s right to respect for family life.</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30359" y="3275142"/>
            <a:ext cx="17600747" cy="4240182"/>
          </a:xfrm>
          <a:prstGeom prst="rect">
            <a:avLst/>
          </a:prstGeom>
        </p:spPr>
        <p:txBody>
          <a:bodyPr lIns="0" tIns="0" rIns="0" bIns="0" rtlCol="0" anchor="t">
            <a:spAutoFit/>
          </a:bodyPr>
          <a:lstStyle/>
          <a:p>
            <a:pPr algn="just">
              <a:lnSpc>
                <a:spcPts val="4226"/>
              </a:lnSpc>
            </a:pPr>
            <a:r>
              <a:rPr lang="en-US" sz="3018">
                <a:solidFill>
                  <a:srgbClr val="000000"/>
                </a:solidFill>
                <a:latin typeface="Georgia Pro"/>
              </a:rPr>
              <a:t> The case law of the European Court of Human Rights (ECtHR) pertaining to family life recognizes the interconnected nature of rights, notably acknowledging the interplay between the right to family life and the child's right to have their best interests prioritized. It acknowledges that children's rights may, at times, present conflicting considerations. For instance, the right of the child to the respect of family life may be subject to limitations when deemed necessary to safeguard their best interests. Additionally, the Council of Europe (CoE) has ratified several instruments addressing issues concerning contact, custody, and the exercise of children's rights.</a:t>
            </a:r>
          </a:p>
          <a:p>
            <a:pPr marL="0" lvl="0" indent="0" algn="l">
              <a:lnSpc>
                <a:spcPts val="3894"/>
              </a:lnSpc>
            </a:pPr>
            <a:endParaRPr lang="en-US" sz="3018">
              <a:solidFill>
                <a:srgbClr val="000000"/>
              </a:solidFill>
              <a:latin typeface="Georgia Pro"/>
            </a:endParaRPr>
          </a:p>
        </p:txBody>
      </p:sp>
      <p:sp>
        <p:nvSpPr>
          <p:cNvPr id="3" name="AutoShape 3"/>
          <p:cNvSpPr/>
          <p:nvPr/>
        </p:nvSpPr>
        <p:spPr>
          <a:xfrm>
            <a:off x="0" y="2276475"/>
            <a:ext cx="18288000" cy="0"/>
          </a:xfrm>
          <a:prstGeom prst="line">
            <a:avLst/>
          </a:prstGeom>
          <a:ln w="171450" cap="flat">
            <a:solidFill>
              <a:srgbClr val="00BF63"/>
            </a:solidFill>
            <a:prstDash val="solid"/>
            <a:headEnd type="none" w="sm" len="sm"/>
            <a:tailEnd type="none" w="sm" len="sm"/>
          </a:ln>
        </p:spPr>
      </p:sp>
      <p:sp>
        <p:nvSpPr>
          <p:cNvPr id="4" name="TextBox 4"/>
          <p:cNvSpPr txBox="1"/>
          <p:nvPr/>
        </p:nvSpPr>
        <p:spPr>
          <a:xfrm>
            <a:off x="0" y="267435"/>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1.The right of children to know the identity of their parents and the right to be cared for by them - two core components of children’s right to respect for family life.</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346585" y="1351111"/>
            <a:ext cx="17594831" cy="95455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Bold"/>
              </a:rPr>
              <a:t>            </a:t>
            </a:r>
            <a:r>
              <a:rPr lang="en-US" sz="3023">
                <a:solidFill>
                  <a:srgbClr val="000000"/>
                </a:solidFill>
                <a:latin typeface="Georgia Pro"/>
              </a:rPr>
              <a:t>  </a:t>
            </a:r>
          </a:p>
          <a:p>
            <a:pPr algn="just">
              <a:lnSpc>
                <a:spcPts val="4232"/>
              </a:lnSpc>
            </a:pPr>
            <a:r>
              <a:rPr lang="en-US" sz="3023">
                <a:solidFill>
                  <a:srgbClr val="000000"/>
                </a:solidFill>
                <a:latin typeface="Georgia Pro"/>
              </a:rPr>
              <a:t>               </a:t>
            </a:r>
          </a:p>
          <a:p>
            <a:pPr algn="just">
              <a:lnSpc>
                <a:spcPts val="4232"/>
              </a:lnSpc>
            </a:pPr>
            <a:r>
              <a:rPr lang="en-US" sz="3023">
                <a:solidFill>
                  <a:srgbClr val="000000"/>
                </a:solidFill>
                <a:latin typeface="Georgia Pro"/>
              </a:rPr>
              <a:t>                The extent of the right to maintain contact with parents varies depending on the situation. In cases where parents decide to separate, the right is generally expansive, typically constrained only by the child's best interests. Contrastingly, in situations involving state-sanctioned separation due to reasons such as expulsion or imprisonment of a parent, authorities act to protect an interest and must carefully balance the interests of all parties, while ensuring the child's best interests. The right of children to maintain contact with both parents is relevant in both scenarios. Furthermore, under specific conditions, the scope of the right may also encompass maintaining contact with grandparents and siblings.</a:t>
            </a:r>
          </a:p>
          <a:p>
            <a:pPr algn="just">
              <a:lnSpc>
                <a:spcPts val="4232"/>
              </a:lnSpc>
            </a:pPr>
            <a:r>
              <a:rPr lang="en-US" sz="3023">
                <a:solidFill>
                  <a:srgbClr val="000000"/>
                </a:solidFill>
                <a:latin typeface="Georgia Pro"/>
              </a:rPr>
              <a:t> The right of the child to maintain contact with both parents is a fundamental principle emphasized in both European Union (EU) and Council of Europe (CoE) legislation, especially in the context of parental separation. This right serves as a cornerstone, emphasizing the importance of fostering relationships with both parents for the child's well-being. Additionally, EU and CoE legislation recognizes the importance of maintaining contact with grandparents and siblings, acknowledging the broader familial connections that contribute to a child's holistic development.</a:t>
            </a:r>
          </a:p>
          <a:p>
            <a:pPr>
              <a:lnSpc>
                <a:spcPts val="3900"/>
              </a:lnSpc>
            </a:pPr>
            <a:endParaRPr lang="en-US" sz="3023">
              <a:solidFill>
                <a:srgbClr val="000000"/>
              </a:solidFill>
              <a:latin typeface="Georgia Pro"/>
            </a:endParaRPr>
          </a:p>
          <a:p>
            <a:pPr marL="0" lvl="0" indent="0" algn="l">
              <a:lnSpc>
                <a:spcPts val="3900"/>
              </a:lnSpc>
            </a:pPr>
            <a:endParaRPr lang="en-US" sz="3023">
              <a:solidFill>
                <a:srgbClr val="000000"/>
              </a:solidFill>
              <a:latin typeface="Georgia Pro"/>
            </a:endParaRPr>
          </a:p>
        </p:txBody>
      </p:sp>
      <p:sp>
        <p:nvSpPr>
          <p:cNvPr id="4" name="AutoShape 4"/>
          <p:cNvSpPr/>
          <p:nvPr/>
        </p:nvSpPr>
        <p:spPr>
          <a:xfrm>
            <a:off x="0" y="2103586"/>
            <a:ext cx="18288000" cy="0"/>
          </a:xfrm>
          <a:prstGeom prst="line">
            <a:avLst/>
          </a:prstGeom>
          <a:ln w="171450" cap="flat">
            <a:solidFill>
              <a:srgbClr val="5271FF"/>
            </a:solidFill>
            <a:prstDash val="solid"/>
            <a:headEnd type="none" w="sm" len="sm"/>
            <a:tailEnd type="none" w="sm" len="sm"/>
          </a:ln>
        </p:spPr>
      </p:sp>
      <p:sp>
        <p:nvSpPr>
          <p:cNvPr id="5" name="TextBox 5"/>
          <p:cNvSpPr txBox="1"/>
          <p:nvPr/>
        </p:nvSpPr>
        <p:spPr>
          <a:xfrm>
            <a:off x="0" y="236686"/>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2.  The right of the child to maintain contact with both parents - the main rule which must be respected in all forms of parental separation. The right to maintain contact with grandparents and siblings.</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741465" y="8798035"/>
            <a:ext cx="4402535" cy="920530"/>
          </a:xfrm>
          <a:custGeom>
            <a:avLst/>
            <a:gdLst/>
            <a:ahLst/>
            <a:cxnLst/>
            <a:rect l="l" t="t" r="r" b="b"/>
            <a:pathLst>
              <a:path w="4402535" h="920530">
                <a:moveTo>
                  <a:pt x="0" y="0"/>
                </a:moveTo>
                <a:lnTo>
                  <a:pt x="4402535" y="0"/>
                </a:lnTo>
                <a:lnTo>
                  <a:pt x="4402535" y="920530"/>
                </a:lnTo>
                <a:lnTo>
                  <a:pt x="0" y="92053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TextBox 3"/>
          <p:cNvSpPr txBox="1"/>
          <p:nvPr/>
        </p:nvSpPr>
        <p:spPr>
          <a:xfrm>
            <a:off x="346585" y="1351111"/>
            <a:ext cx="17594831" cy="7411923"/>
          </a:xfrm>
          <a:prstGeom prst="rect">
            <a:avLst/>
          </a:prstGeom>
        </p:spPr>
        <p:txBody>
          <a:bodyPr lIns="0" tIns="0" rIns="0" bIns="0" rtlCol="0" anchor="t">
            <a:spAutoFit/>
          </a:bodyPr>
          <a:lstStyle/>
          <a:p>
            <a:pPr algn="just">
              <a:lnSpc>
                <a:spcPts val="4232"/>
              </a:lnSpc>
            </a:pPr>
            <a:r>
              <a:rPr lang="en-US" sz="3023">
                <a:solidFill>
                  <a:srgbClr val="000000"/>
                </a:solidFill>
                <a:latin typeface="Georgia Pro Bold"/>
              </a:rPr>
              <a:t>            </a:t>
            </a:r>
            <a:r>
              <a:rPr lang="en-US" sz="3023">
                <a:solidFill>
                  <a:srgbClr val="000000"/>
                </a:solidFill>
                <a:latin typeface="Georgia Pro"/>
              </a:rPr>
              <a:t>  </a:t>
            </a:r>
          </a:p>
          <a:p>
            <a:pPr algn="just">
              <a:lnSpc>
                <a:spcPts val="4232"/>
              </a:lnSpc>
            </a:pPr>
            <a:r>
              <a:rPr lang="en-US" sz="3023">
                <a:solidFill>
                  <a:srgbClr val="000000"/>
                </a:solidFill>
                <a:latin typeface="Georgia Pro"/>
              </a:rPr>
              <a:t>               </a:t>
            </a:r>
          </a:p>
          <a:p>
            <a:pPr algn="just">
              <a:lnSpc>
                <a:spcPts val="4232"/>
              </a:lnSpc>
            </a:pPr>
            <a:r>
              <a:rPr lang="en-US" sz="3023">
                <a:solidFill>
                  <a:srgbClr val="000000"/>
                </a:solidFill>
                <a:latin typeface="Georgia Pro"/>
              </a:rPr>
              <a:t>                These provisions underline the commitment to safeguarding the child's best interests and promoting family cohesion even in situations of parental separation. EU and CoE legislation typically aim to establish guidelines and frameworks that ensure the protection of these rights, promoting a balanced and child-centered approach to family matters within the legal systems of member states.</a:t>
            </a:r>
          </a:p>
          <a:p>
            <a:pPr algn="just">
              <a:lnSpc>
                <a:spcPts val="4232"/>
              </a:lnSpc>
            </a:pPr>
            <a:r>
              <a:rPr lang="en-US" sz="3023">
                <a:solidFill>
                  <a:srgbClr val="000000"/>
                </a:solidFill>
                <a:latin typeface="Georgia Pro"/>
              </a:rPr>
              <a:t>               </a:t>
            </a:r>
          </a:p>
          <a:p>
            <a:pPr algn="just">
              <a:lnSpc>
                <a:spcPts val="4232"/>
              </a:lnSpc>
            </a:pPr>
            <a:endParaRPr lang="en-US" sz="3023">
              <a:solidFill>
                <a:srgbClr val="000000"/>
              </a:solidFill>
              <a:latin typeface="Georgia Pro"/>
            </a:endParaRPr>
          </a:p>
          <a:p>
            <a:pPr algn="just">
              <a:lnSpc>
                <a:spcPts val="4232"/>
              </a:lnSpc>
            </a:pPr>
            <a:r>
              <a:rPr lang="en-US" sz="3023">
                <a:solidFill>
                  <a:srgbClr val="000000"/>
                </a:solidFill>
                <a:latin typeface="Georgia Pro"/>
              </a:rPr>
              <a:t>                </a:t>
            </a:r>
            <a:r>
              <a:rPr lang="en-US" sz="3023">
                <a:solidFill>
                  <a:srgbClr val="000000"/>
                </a:solidFill>
                <a:latin typeface="Georgia Pro Bold"/>
              </a:rPr>
              <a:t> In EU law, the right of the child to maintain contact with both parents is expressly recognized and safeguarded under Article 24(3) of the Charter of Fundamental Rights.</a:t>
            </a:r>
            <a:r>
              <a:rPr lang="en-US" sz="3023">
                <a:solidFill>
                  <a:srgbClr val="000000"/>
                </a:solidFill>
                <a:latin typeface="Georgia Pro"/>
              </a:rPr>
              <a:t> This provision explicitly acknowledges the importance of preserving the child's relationship with both parents, emphasizing certain key aspects of this right. </a:t>
            </a:r>
          </a:p>
          <a:p>
            <a:pPr>
              <a:lnSpc>
                <a:spcPts val="3900"/>
              </a:lnSpc>
            </a:pPr>
            <a:endParaRPr lang="en-US" sz="3023">
              <a:solidFill>
                <a:srgbClr val="000000"/>
              </a:solidFill>
              <a:latin typeface="Georgia Pro"/>
            </a:endParaRPr>
          </a:p>
          <a:p>
            <a:pPr marL="0" lvl="0" indent="0" algn="l">
              <a:lnSpc>
                <a:spcPts val="3900"/>
              </a:lnSpc>
            </a:pPr>
            <a:endParaRPr lang="en-US" sz="3023">
              <a:solidFill>
                <a:srgbClr val="000000"/>
              </a:solidFill>
              <a:latin typeface="Georgia Pro"/>
            </a:endParaRPr>
          </a:p>
        </p:txBody>
      </p:sp>
      <p:sp>
        <p:nvSpPr>
          <p:cNvPr id="4" name="AutoShape 4"/>
          <p:cNvSpPr/>
          <p:nvPr/>
        </p:nvSpPr>
        <p:spPr>
          <a:xfrm>
            <a:off x="0" y="2103586"/>
            <a:ext cx="18288000" cy="0"/>
          </a:xfrm>
          <a:prstGeom prst="line">
            <a:avLst/>
          </a:prstGeom>
          <a:ln w="171450" cap="flat">
            <a:solidFill>
              <a:srgbClr val="5271FF"/>
            </a:solidFill>
            <a:prstDash val="solid"/>
            <a:headEnd type="none" w="sm" len="sm"/>
            <a:tailEnd type="none" w="sm" len="sm"/>
          </a:ln>
        </p:spPr>
      </p:sp>
      <p:sp>
        <p:nvSpPr>
          <p:cNvPr id="5" name="TextBox 5"/>
          <p:cNvSpPr txBox="1"/>
          <p:nvPr/>
        </p:nvSpPr>
        <p:spPr>
          <a:xfrm>
            <a:off x="0" y="236686"/>
            <a:ext cx="18288000" cy="2371725"/>
          </a:xfrm>
          <a:prstGeom prst="rect">
            <a:avLst/>
          </a:prstGeom>
        </p:spPr>
        <p:txBody>
          <a:bodyPr lIns="0" tIns="0" rIns="0" bIns="0" rtlCol="0" anchor="t">
            <a:spAutoFit/>
          </a:bodyPr>
          <a:lstStyle/>
          <a:p>
            <a:pPr algn="ctr">
              <a:lnSpc>
                <a:spcPts val="4679"/>
              </a:lnSpc>
              <a:spcBef>
                <a:spcPct val="0"/>
              </a:spcBef>
            </a:pPr>
            <a:r>
              <a:rPr lang="en-US" sz="3899">
                <a:solidFill>
                  <a:srgbClr val="000000"/>
                </a:solidFill>
                <a:latin typeface="Georgia Pro Bold"/>
              </a:rPr>
              <a:t>2.  The right of the child to maintain contact with both parents - the main rule which must be respected in all forms of parental separation. The right to maintain contact with grandparents and siblings.</a:t>
            </a:r>
          </a:p>
          <a:p>
            <a:pPr algn="ctr">
              <a:lnSpc>
                <a:spcPts val="4679"/>
              </a:lnSpc>
              <a:spcBef>
                <a:spcPct val="0"/>
              </a:spcBef>
            </a:pPr>
            <a:endParaRPr lang="en-US" sz="3899">
              <a:solidFill>
                <a:srgbClr val="000000"/>
              </a:solidFill>
              <a:latin typeface="Georgia Pro Bold"/>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5609</Words>
  <Application>Microsoft Office PowerPoint</Application>
  <PresentationFormat>Произвольный</PresentationFormat>
  <Paragraphs>152</Paragraphs>
  <Slides>30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30</vt:i4>
      </vt:variant>
    </vt:vector>
  </HeadingPairs>
  <TitlesOfParts>
    <vt:vector size="37" baseType="lpstr">
      <vt:lpstr>Arial</vt:lpstr>
      <vt:lpstr>Calibri</vt:lpstr>
      <vt:lpstr>Georgia Pro</vt:lpstr>
      <vt:lpstr>Georgia Pro Bold</vt:lpstr>
      <vt:lpstr>Linotype Feltpen Medium</vt:lpstr>
      <vt:lpstr>Helvetica World Bold</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a Critical Thinker: Media Lesson 4 - Public Relations: Shaping Public Perception Presentation Part 2, копия</dc:title>
  <cp:lastModifiedBy>Admin</cp:lastModifiedBy>
  <cp:revision>2</cp:revision>
  <dcterms:created xsi:type="dcterms:W3CDTF">2006-08-16T00:00:00Z</dcterms:created>
  <dcterms:modified xsi:type="dcterms:W3CDTF">2024-04-02T13:54:02Z</dcterms:modified>
  <dc:identifier>DAGBL56a6Mo</dc:identifier>
</cp:coreProperties>
</file>