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sldIdLst>
    <p:sldId id="257" r:id="rId2"/>
    <p:sldId id="313" r:id="rId3"/>
    <p:sldId id="322" r:id="rId4"/>
    <p:sldId id="329" r:id="rId5"/>
    <p:sldId id="330" r:id="rId6"/>
    <p:sldId id="331" r:id="rId7"/>
    <p:sldId id="332" r:id="rId8"/>
    <p:sldId id="333" r:id="rId9"/>
    <p:sldId id="334" r:id="rId10"/>
    <p:sldId id="335" r:id="rId11"/>
    <p:sldId id="346" r:id="rId12"/>
    <p:sldId id="336" r:id="rId13"/>
    <p:sldId id="337" r:id="rId14"/>
    <p:sldId id="338" r:id="rId15"/>
    <p:sldId id="339" r:id="rId16"/>
    <p:sldId id="350" r:id="rId17"/>
    <p:sldId id="347" r:id="rId18"/>
    <p:sldId id="348" r:id="rId19"/>
    <p:sldId id="343" r:id="rId20"/>
    <p:sldId id="326" r:id="rId21"/>
    <p:sldId id="344" r:id="rId22"/>
    <p:sldId id="349" r:id="rId23"/>
    <p:sldId id="327" r:id="rId24"/>
    <p:sldId id="328" r:id="rId25"/>
    <p:sldId id="304" r:id="rId26"/>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66CC"/>
    <a:srgbClr val="FFFFCC"/>
    <a:srgbClr val="FFFFFF"/>
    <a:srgbClr val="FFFF99"/>
    <a:srgbClr val="FF0000"/>
    <a:srgbClr val="FF7C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3131"/>
        <p:guide pos="214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9715F-D952-4BF5-AB81-DB6161832EF0}" type="doc">
      <dgm:prSet loTypeId="urn:microsoft.com/office/officeart/2005/8/layout/vList2" loCatId="list" qsTypeId="urn:microsoft.com/office/officeart/2005/8/quickstyle/simple1#13" qsCatId="simple" csTypeId="urn:microsoft.com/office/officeart/2005/8/colors/accent2_1" csCatId="accent2" phldr="1"/>
      <dgm:spPr/>
      <dgm:t>
        <a:bodyPr/>
        <a:lstStyle/>
        <a:p>
          <a:endParaRPr lang="ro-RO"/>
        </a:p>
      </dgm:t>
    </dgm:pt>
    <dgm:pt modelId="{90804446-CB14-4D1F-B5E2-30EFD30969A1}">
      <dgm:prSet custT="1"/>
      <dgm:spPr/>
      <dgm:t>
        <a:bodyPr/>
        <a:lstStyle/>
        <a:p>
          <a:pPr rtl="0"/>
          <a:r>
            <a:rPr lang="ro-RO" sz="2400" dirty="0" smtClean="0">
              <a:latin typeface="Times New Roman" pitchFamily="18" charset="0"/>
              <a:cs typeface="Times New Roman" pitchFamily="18" charset="0"/>
            </a:rPr>
            <a:t>funcționarea curriculumului anterior mai mult de un ciclu curricular (8 ani: 2010-2018); </a:t>
          </a:r>
          <a:endParaRPr lang="ro-RO" sz="2400" dirty="0">
            <a:latin typeface="Times New Roman" pitchFamily="18" charset="0"/>
            <a:cs typeface="Times New Roman" pitchFamily="18" charset="0"/>
          </a:endParaRPr>
        </a:p>
      </dgm:t>
    </dgm:pt>
    <dgm:pt modelId="{7FA18FFA-668B-4B0D-82A4-67FA76E5B920}" type="parTrans" cxnId="{9BB71315-7655-4B45-90B3-4698B483ABED}">
      <dgm:prSet/>
      <dgm:spPr/>
      <dgm:t>
        <a:bodyPr/>
        <a:lstStyle/>
        <a:p>
          <a:endParaRPr lang="ro-RO" sz="2400"/>
        </a:p>
      </dgm:t>
    </dgm:pt>
    <dgm:pt modelId="{746D90FA-C46E-45BF-836C-898F15FA8FFD}" type="sibTrans" cxnId="{9BB71315-7655-4B45-90B3-4698B483ABED}">
      <dgm:prSet/>
      <dgm:spPr/>
      <dgm:t>
        <a:bodyPr/>
        <a:lstStyle/>
        <a:p>
          <a:endParaRPr lang="ro-RO" sz="2400"/>
        </a:p>
      </dgm:t>
    </dgm:pt>
    <dgm:pt modelId="{27DF3B23-85A3-499A-A8D6-26DA0E5DFB97}">
      <dgm:prSet custT="1"/>
      <dgm:spPr/>
      <dgm:t>
        <a:bodyPr/>
        <a:lstStyle/>
        <a:p>
          <a:pPr rtl="0"/>
          <a:r>
            <a:rPr lang="ro-RO" sz="2000" dirty="0" smtClean="0">
              <a:latin typeface="Times New Roman" pitchFamily="18" charset="0"/>
              <a:cs typeface="Times New Roman" pitchFamily="18" charset="0"/>
            </a:rPr>
            <a:t>promovarea unor noi politici educaționale și curriculare cu referire la dezvoltarea sistemului de învățământ (elaborarea și implementarea standardelor educaționale, reconceptualizarea evaluării rezultatelor şcolare în cadrul învăţământului gimnazial şi liceal, conceptualizarea unui sistem al managementului curriculumului etc.); </a:t>
          </a:r>
          <a:endParaRPr lang="ro-RO" sz="2000" dirty="0">
            <a:latin typeface="Times New Roman" pitchFamily="18" charset="0"/>
            <a:cs typeface="Times New Roman" pitchFamily="18" charset="0"/>
          </a:endParaRPr>
        </a:p>
      </dgm:t>
    </dgm:pt>
    <dgm:pt modelId="{3DBEE8BB-CEE3-49F4-A904-411DDAC287DB}" type="parTrans" cxnId="{2A2C9182-28F4-4319-BB73-56DDF87CDE53}">
      <dgm:prSet/>
      <dgm:spPr/>
      <dgm:t>
        <a:bodyPr/>
        <a:lstStyle/>
        <a:p>
          <a:endParaRPr lang="ro-RO" sz="2400"/>
        </a:p>
      </dgm:t>
    </dgm:pt>
    <dgm:pt modelId="{F69FED6E-BC40-41DC-8DB6-86334C5DBD73}" type="sibTrans" cxnId="{2A2C9182-28F4-4319-BB73-56DDF87CDE53}">
      <dgm:prSet/>
      <dgm:spPr/>
      <dgm:t>
        <a:bodyPr/>
        <a:lstStyle/>
        <a:p>
          <a:endParaRPr lang="ro-RO" sz="2400"/>
        </a:p>
      </dgm:t>
    </dgm:pt>
    <dgm:pt modelId="{CE473826-48CC-4589-8053-F6A74CD50148}">
      <dgm:prSet custT="1"/>
      <dgm:spPr/>
      <dgm:t>
        <a:bodyPr/>
        <a:lstStyle/>
        <a:p>
          <a:pPr rtl="0"/>
          <a:r>
            <a:rPr lang="ro-RO" sz="2400" dirty="0" smtClean="0">
              <a:latin typeface="Times New Roman" pitchFamily="18" charset="0"/>
              <a:cs typeface="Times New Roman" pitchFamily="18" charset="0"/>
            </a:rPr>
            <a:t>aspectele vulnerabile, identificate în procesul monitorizării curriculumului.</a:t>
          </a:r>
          <a:endParaRPr lang="ro-RO" sz="2400" dirty="0">
            <a:latin typeface="Times New Roman" pitchFamily="18" charset="0"/>
            <a:cs typeface="Times New Roman" pitchFamily="18" charset="0"/>
          </a:endParaRPr>
        </a:p>
      </dgm:t>
    </dgm:pt>
    <dgm:pt modelId="{69F1C4FE-7766-43B3-9AEF-F0B54400E265}" type="parTrans" cxnId="{9FA4E80D-FDB0-4F9B-BA94-CBED0116D401}">
      <dgm:prSet/>
      <dgm:spPr/>
      <dgm:t>
        <a:bodyPr/>
        <a:lstStyle/>
        <a:p>
          <a:endParaRPr lang="ro-RO" sz="2400"/>
        </a:p>
      </dgm:t>
    </dgm:pt>
    <dgm:pt modelId="{7D97753E-2F66-49A4-91F2-7A05705DF976}" type="sibTrans" cxnId="{9FA4E80D-FDB0-4F9B-BA94-CBED0116D401}">
      <dgm:prSet/>
      <dgm:spPr/>
      <dgm:t>
        <a:bodyPr/>
        <a:lstStyle/>
        <a:p>
          <a:endParaRPr lang="ro-RO" sz="2400"/>
        </a:p>
      </dgm:t>
    </dgm:pt>
    <dgm:pt modelId="{B2917021-69BA-4F7A-8FB0-061A8B14DE4E}">
      <dgm:prSet custT="1"/>
      <dgm:spPr/>
      <dgm:t>
        <a:bodyPr/>
        <a:lstStyle/>
        <a:p>
          <a:pPr rtl="0"/>
          <a:r>
            <a:rPr lang="ro-RO" sz="2400" i="1" dirty="0" smtClean="0">
              <a:latin typeface="Times New Roman" pitchFamily="18" charset="0"/>
              <a:cs typeface="Times New Roman" pitchFamily="18" charset="0"/>
            </a:rPr>
            <a:t>Curriculum școlar (clasele V-IX, X-XII), </a:t>
          </a:r>
          <a:r>
            <a:rPr lang="ro-RO" sz="2400" dirty="0" smtClean="0">
              <a:latin typeface="Times New Roman" pitchFamily="18" charset="0"/>
              <a:cs typeface="Times New Roman" pitchFamily="18" charset="0"/>
            </a:rPr>
            <a:t>Chișinău, ME, 2010.</a:t>
          </a:r>
          <a:endParaRPr lang="ro-RO" sz="2400" dirty="0">
            <a:latin typeface="Times New Roman" pitchFamily="18" charset="0"/>
            <a:cs typeface="Times New Roman" pitchFamily="18" charset="0"/>
          </a:endParaRPr>
        </a:p>
      </dgm:t>
    </dgm:pt>
    <dgm:pt modelId="{41110630-CDEF-4166-A08D-D7B2466D738F}" type="parTrans" cxnId="{0879E23F-2DA1-49D6-A4D1-7919313BB3E2}">
      <dgm:prSet/>
      <dgm:spPr/>
      <dgm:t>
        <a:bodyPr/>
        <a:lstStyle/>
        <a:p>
          <a:endParaRPr lang="ro-RO" sz="2400"/>
        </a:p>
      </dgm:t>
    </dgm:pt>
    <dgm:pt modelId="{7AFA6148-5B77-4FE5-90A8-D2C8D6CE1BA9}" type="sibTrans" cxnId="{0879E23F-2DA1-49D6-A4D1-7919313BB3E2}">
      <dgm:prSet/>
      <dgm:spPr/>
      <dgm:t>
        <a:bodyPr/>
        <a:lstStyle/>
        <a:p>
          <a:endParaRPr lang="ro-RO" sz="2400"/>
        </a:p>
      </dgm:t>
    </dgm:pt>
    <dgm:pt modelId="{D218EC5B-2E6B-40DC-9882-79C060C432AC}" type="pres">
      <dgm:prSet presAssocID="{02D9715F-D952-4BF5-AB81-DB6161832EF0}" presName="linear" presStyleCnt="0">
        <dgm:presLayoutVars>
          <dgm:animLvl val="lvl"/>
          <dgm:resizeHandles val="exact"/>
        </dgm:presLayoutVars>
      </dgm:prSet>
      <dgm:spPr/>
      <dgm:t>
        <a:bodyPr/>
        <a:lstStyle/>
        <a:p>
          <a:endParaRPr lang="ro-RO"/>
        </a:p>
      </dgm:t>
    </dgm:pt>
    <dgm:pt modelId="{43E1EE88-D062-46F4-81CF-8F903288BDB6}" type="pres">
      <dgm:prSet presAssocID="{90804446-CB14-4D1F-B5E2-30EFD30969A1}" presName="parentText" presStyleLbl="node1" presStyleIdx="0" presStyleCnt="4">
        <dgm:presLayoutVars>
          <dgm:chMax val="0"/>
          <dgm:bulletEnabled val="1"/>
        </dgm:presLayoutVars>
      </dgm:prSet>
      <dgm:spPr/>
      <dgm:t>
        <a:bodyPr/>
        <a:lstStyle/>
        <a:p>
          <a:endParaRPr lang="ro-RO"/>
        </a:p>
      </dgm:t>
    </dgm:pt>
    <dgm:pt modelId="{E012BBD2-48AF-4CA5-8DAA-C2F71F5F0488}" type="pres">
      <dgm:prSet presAssocID="{746D90FA-C46E-45BF-836C-898F15FA8FFD}" presName="spacer" presStyleCnt="0"/>
      <dgm:spPr/>
    </dgm:pt>
    <dgm:pt modelId="{9C696421-BE8A-4BB5-A7CF-654524A919BE}" type="pres">
      <dgm:prSet presAssocID="{27DF3B23-85A3-499A-A8D6-26DA0E5DFB97}" presName="parentText" presStyleLbl="node1" presStyleIdx="1" presStyleCnt="4">
        <dgm:presLayoutVars>
          <dgm:chMax val="0"/>
          <dgm:bulletEnabled val="1"/>
        </dgm:presLayoutVars>
      </dgm:prSet>
      <dgm:spPr/>
      <dgm:t>
        <a:bodyPr/>
        <a:lstStyle/>
        <a:p>
          <a:endParaRPr lang="ro-RO"/>
        </a:p>
      </dgm:t>
    </dgm:pt>
    <dgm:pt modelId="{560CAE36-81D1-430D-9882-C8877F44A033}" type="pres">
      <dgm:prSet presAssocID="{F69FED6E-BC40-41DC-8DB6-86334C5DBD73}" presName="spacer" presStyleCnt="0"/>
      <dgm:spPr/>
    </dgm:pt>
    <dgm:pt modelId="{6CEFF5BE-906D-4C0F-8E0F-D7FF05B66CED}" type="pres">
      <dgm:prSet presAssocID="{CE473826-48CC-4589-8053-F6A74CD50148}" presName="parentText" presStyleLbl="node1" presStyleIdx="2" presStyleCnt="4">
        <dgm:presLayoutVars>
          <dgm:chMax val="0"/>
          <dgm:bulletEnabled val="1"/>
        </dgm:presLayoutVars>
      </dgm:prSet>
      <dgm:spPr/>
      <dgm:t>
        <a:bodyPr/>
        <a:lstStyle/>
        <a:p>
          <a:endParaRPr lang="ro-RO"/>
        </a:p>
      </dgm:t>
    </dgm:pt>
    <dgm:pt modelId="{E90AA965-11B9-4A8B-9A3B-E0BD40E98392}" type="pres">
      <dgm:prSet presAssocID="{7D97753E-2F66-49A4-91F2-7A05705DF976}" presName="spacer" presStyleCnt="0"/>
      <dgm:spPr/>
    </dgm:pt>
    <dgm:pt modelId="{AC2BE82B-46FD-42B4-BC5E-1369CD25AD40}" type="pres">
      <dgm:prSet presAssocID="{B2917021-69BA-4F7A-8FB0-061A8B14DE4E}" presName="parentText" presStyleLbl="node1" presStyleIdx="3" presStyleCnt="4">
        <dgm:presLayoutVars>
          <dgm:chMax val="0"/>
          <dgm:bulletEnabled val="1"/>
        </dgm:presLayoutVars>
      </dgm:prSet>
      <dgm:spPr/>
      <dgm:t>
        <a:bodyPr/>
        <a:lstStyle/>
        <a:p>
          <a:endParaRPr lang="ro-RO"/>
        </a:p>
      </dgm:t>
    </dgm:pt>
  </dgm:ptLst>
  <dgm:cxnLst>
    <dgm:cxn modelId="{2A2C9182-28F4-4319-BB73-56DDF87CDE53}" srcId="{02D9715F-D952-4BF5-AB81-DB6161832EF0}" destId="{27DF3B23-85A3-499A-A8D6-26DA0E5DFB97}" srcOrd="1" destOrd="0" parTransId="{3DBEE8BB-CEE3-49F4-A904-411DDAC287DB}" sibTransId="{F69FED6E-BC40-41DC-8DB6-86334C5DBD73}"/>
    <dgm:cxn modelId="{214635E7-C3CC-4AA6-986C-88183CF00330}" type="presOf" srcId="{02D9715F-D952-4BF5-AB81-DB6161832EF0}" destId="{D218EC5B-2E6B-40DC-9882-79C060C432AC}" srcOrd="0" destOrd="0" presId="urn:microsoft.com/office/officeart/2005/8/layout/vList2"/>
    <dgm:cxn modelId="{4E96C507-CD74-427A-8249-808899F87E14}" type="presOf" srcId="{90804446-CB14-4D1F-B5E2-30EFD30969A1}" destId="{43E1EE88-D062-46F4-81CF-8F903288BDB6}" srcOrd="0" destOrd="0" presId="urn:microsoft.com/office/officeart/2005/8/layout/vList2"/>
    <dgm:cxn modelId="{BC02643F-F2D5-46B1-AB7F-D97A801569DC}" type="presOf" srcId="{B2917021-69BA-4F7A-8FB0-061A8B14DE4E}" destId="{AC2BE82B-46FD-42B4-BC5E-1369CD25AD40}" srcOrd="0" destOrd="0" presId="urn:microsoft.com/office/officeart/2005/8/layout/vList2"/>
    <dgm:cxn modelId="{60FE706B-0D14-4C63-9FD3-DDCC380C77B8}" type="presOf" srcId="{27DF3B23-85A3-499A-A8D6-26DA0E5DFB97}" destId="{9C696421-BE8A-4BB5-A7CF-654524A919BE}" srcOrd="0" destOrd="0" presId="urn:microsoft.com/office/officeart/2005/8/layout/vList2"/>
    <dgm:cxn modelId="{E2D380B4-7F97-41BD-B7B2-6C578FBACEED}" type="presOf" srcId="{CE473826-48CC-4589-8053-F6A74CD50148}" destId="{6CEFF5BE-906D-4C0F-8E0F-D7FF05B66CED}" srcOrd="0" destOrd="0" presId="urn:microsoft.com/office/officeart/2005/8/layout/vList2"/>
    <dgm:cxn modelId="{9FA4E80D-FDB0-4F9B-BA94-CBED0116D401}" srcId="{02D9715F-D952-4BF5-AB81-DB6161832EF0}" destId="{CE473826-48CC-4589-8053-F6A74CD50148}" srcOrd="2" destOrd="0" parTransId="{69F1C4FE-7766-43B3-9AEF-F0B54400E265}" sibTransId="{7D97753E-2F66-49A4-91F2-7A05705DF976}"/>
    <dgm:cxn modelId="{9BB71315-7655-4B45-90B3-4698B483ABED}" srcId="{02D9715F-D952-4BF5-AB81-DB6161832EF0}" destId="{90804446-CB14-4D1F-B5E2-30EFD30969A1}" srcOrd="0" destOrd="0" parTransId="{7FA18FFA-668B-4B0D-82A4-67FA76E5B920}" sibTransId="{746D90FA-C46E-45BF-836C-898F15FA8FFD}"/>
    <dgm:cxn modelId="{0879E23F-2DA1-49D6-A4D1-7919313BB3E2}" srcId="{02D9715F-D952-4BF5-AB81-DB6161832EF0}" destId="{B2917021-69BA-4F7A-8FB0-061A8B14DE4E}" srcOrd="3" destOrd="0" parTransId="{41110630-CDEF-4166-A08D-D7B2466D738F}" sibTransId="{7AFA6148-5B77-4FE5-90A8-D2C8D6CE1BA9}"/>
    <dgm:cxn modelId="{8EF964D2-8BAD-4392-8DF0-9360A48C68A6}" type="presParOf" srcId="{D218EC5B-2E6B-40DC-9882-79C060C432AC}" destId="{43E1EE88-D062-46F4-81CF-8F903288BDB6}" srcOrd="0" destOrd="0" presId="urn:microsoft.com/office/officeart/2005/8/layout/vList2"/>
    <dgm:cxn modelId="{B8118AAF-38BE-4D18-99FB-55A06642B1A0}" type="presParOf" srcId="{D218EC5B-2E6B-40DC-9882-79C060C432AC}" destId="{E012BBD2-48AF-4CA5-8DAA-C2F71F5F0488}" srcOrd="1" destOrd="0" presId="urn:microsoft.com/office/officeart/2005/8/layout/vList2"/>
    <dgm:cxn modelId="{BE624ADC-3CB8-4F93-95AD-924D7B154094}" type="presParOf" srcId="{D218EC5B-2E6B-40DC-9882-79C060C432AC}" destId="{9C696421-BE8A-4BB5-A7CF-654524A919BE}" srcOrd="2" destOrd="0" presId="urn:microsoft.com/office/officeart/2005/8/layout/vList2"/>
    <dgm:cxn modelId="{AE7A274B-F8B0-4673-A0F6-87BF5BB3E374}" type="presParOf" srcId="{D218EC5B-2E6B-40DC-9882-79C060C432AC}" destId="{560CAE36-81D1-430D-9882-C8877F44A033}" srcOrd="3" destOrd="0" presId="urn:microsoft.com/office/officeart/2005/8/layout/vList2"/>
    <dgm:cxn modelId="{011A2A1A-6C1A-4281-BA56-3733C160CDDD}" type="presParOf" srcId="{D218EC5B-2E6B-40DC-9882-79C060C432AC}" destId="{6CEFF5BE-906D-4C0F-8E0F-D7FF05B66CED}" srcOrd="4" destOrd="0" presId="urn:microsoft.com/office/officeart/2005/8/layout/vList2"/>
    <dgm:cxn modelId="{2F4D3C91-7D95-452D-A458-42B3C11D6994}" type="presParOf" srcId="{D218EC5B-2E6B-40DC-9882-79C060C432AC}" destId="{E90AA965-11B9-4A8B-9A3B-E0BD40E98392}" srcOrd="5" destOrd="0" presId="urn:microsoft.com/office/officeart/2005/8/layout/vList2"/>
    <dgm:cxn modelId="{1785D2F5-9EB4-41E4-8BE8-43A7E9F03795}" type="presParOf" srcId="{D218EC5B-2E6B-40DC-9882-79C060C432AC}" destId="{AC2BE82B-46FD-42B4-BC5E-1369CD25AD40}"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E1EE88-D062-46F4-81CF-8F903288BDB6}">
      <dsp:nvSpPr>
        <dsp:cNvPr id="0" name=""/>
        <dsp:cNvSpPr/>
      </dsp:nvSpPr>
      <dsp:spPr>
        <a:xfrm>
          <a:off x="0" y="3022"/>
          <a:ext cx="8610600" cy="120965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o-RO" sz="2400" kern="1200" dirty="0" smtClean="0">
              <a:latin typeface="Times New Roman" pitchFamily="18" charset="0"/>
              <a:cs typeface="Times New Roman" pitchFamily="18" charset="0"/>
            </a:rPr>
            <a:t>funcționarea curriculumului anterior mai mult de un ciclu curricular (8 ani: 2010-2018); </a:t>
          </a:r>
          <a:endParaRPr lang="ro-RO" sz="2400" kern="1200" dirty="0">
            <a:latin typeface="Times New Roman" pitchFamily="18" charset="0"/>
            <a:cs typeface="Times New Roman" pitchFamily="18" charset="0"/>
          </a:endParaRPr>
        </a:p>
      </dsp:txBody>
      <dsp:txXfrm>
        <a:off x="0" y="3022"/>
        <a:ext cx="8610600" cy="1209651"/>
      </dsp:txXfrm>
    </dsp:sp>
    <dsp:sp modelId="{9C696421-BE8A-4BB5-A7CF-654524A919BE}">
      <dsp:nvSpPr>
        <dsp:cNvPr id="0" name=""/>
        <dsp:cNvSpPr/>
      </dsp:nvSpPr>
      <dsp:spPr>
        <a:xfrm>
          <a:off x="0" y="1223389"/>
          <a:ext cx="8610600" cy="120965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itchFamily="18" charset="0"/>
              <a:cs typeface="Times New Roman" pitchFamily="18" charset="0"/>
            </a:rPr>
            <a:t>promovarea unor noi politici educaționale și curriculare cu referire la dezvoltarea sistemului de învățământ (elaborarea și implementarea standardelor educaționale, reconceptualizarea evaluării rezultatelor şcolare în cadrul învăţământului gimnazial şi liceal, conceptualizarea unui sistem al managementului curriculumului etc.); </a:t>
          </a:r>
          <a:endParaRPr lang="ro-RO" sz="2000" kern="1200" dirty="0">
            <a:latin typeface="Times New Roman" pitchFamily="18" charset="0"/>
            <a:cs typeface="Times New Roman" pitchFamily="18" charset="0"/>
          </a:endParaRPr>
        </a:p>
      </dsp:txBody>
      <dsp:txXfrm>
        <a:off x="0" y="1223389"/>
        <a:ext cx="8610600" cy="1209651"/>
      </dsp:txXfrm>
    </dsp:sp>
    <dsp:sp modelId="{6CEFF5BE-906D-4C0F-8E0F-D7FF05B66CED}">
      <dsp:nvSpPr>
        <dsp:cNvPr id="0" name=""/>
        <dsp:cNvSpPr/>
      </dsp:nvSpPr>
      <dsp:spPr>
        <a:xfrm>
          <a:off x="0" y="2443757"/>
          <a:ext cx="8610600" cy="120965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o-RO" sz="2400" kern="1200" dirty="0" smtClean="0">
              <a:latin typeface="Times New Roman" pitchFamily="18" charset="0"/>
              <a:cs typeface="Times New Roman" pitchFamily="18" charset="0"/>
            </a:rPr>
            <a:t>aspectele vulnerabile, identificate în procesul monitorizării curriculumului.</a:t>
          </a:r>
          <a:endParaRPr lang="ro-RO" sz="2400" kern="1200" dirty="0">
            <a:latin typeface="Times New Roman" pitchFamily="18" charset="0"/>
            <a:cs typeface="Times New Roman" pitchFamily="18" charset="0"/>
          </a:endParaRPr>
        </a:p>
      </dsp:txBody>
      <dsp:txXfrm>
        <a:off x="0" y="2443757"/>
        <a:ext cx="8610600" cy="1209651"/>
      </dsp:txXfrm>
    </dsp:sp>
    <dsp:sp modelId="{AC2BE82B-46FD-42B4-BC5E-1369CD25AD40}">
      <dsp:nvSpPr>
        <dsp:cNvPr id="0" name=""/>
        <dsp:cNvSpPr/>
      </dsp:nvSpPr>
      <dsp:spPr>
        <a:xfrm>
          <a:off x="0" y="3664124"/>
          <a:ext cx="8610600" cy="120965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o-RO" sz="2400" i="1" kern="1200" dirty="0" smtClean="0">
              <a:latin typeface="Times New Roman" pitchFamily="18" charset="0"/>
              <a:cs typeface="Times New Roman" pitchFamily="18" charset="0"/>
            </a:rPr>
            <a:t>Curriculum școlar (clasele V-IX, X-XII), </a:t>
          </a:r>
          <a:r>
            <a:rPr lang="ro-RO" sz="2400" kern="1200" dirty="0" smtClean="0">
              <a:latin typeface="Times New Roman" pitchFamily="18" charset="0"/>
              <a:cs typeface="Times New Roman" pitchFamily="18" charset="0"/>
            </a:rPr>
            <a:t>Chișinău, ME, 2010.</a:t>
          </a:r>
          <a:endParaRPr lang="ro-RO" sz="2400" kern="1200" dirty="0">
            <a:latin typeface="Times New Roman" pitchFamily="18" charset="0"/>
            <a:cs typeface="Times New Roman" pitchFamily="18" charset="0"/>
          </a:endParaRPr>
        </a:p>
      </dsp:txBody>
      <dsp:txXfrm>
        <a:off x="0" y="3664124"/>
        <a:ext cx="8610600" cy="12096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8BF8A70-2676-4863-85E4-9B7CF0AA9B41}" type="datetimeFigureOut">
              <a:rPr lang="en-US"/>
              <a:pPr>
                <a:defRPr/>
              </a:pPr>
              <a:t>2/3/2022</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2D498E6-EEE1-41EE-8D77-031156B853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Образ слайда 1"/>
          <p:cNvSpPr>
            <a:spLocks noGrp="1" noRot="1" noChangeAspect="1"/>
          </p:cNvSpPr>
          <p:nvPr>
            <p:ph type="sldImg"/>
          </p:nvPr>
        </p:nvSpPr>
        <p:spPr bwMode="auto">
          <a:noFill/>
          <a:ln>
            <a:solidFill>
              <a:srgbClr val="000000"/>
            </a:solidFill>
            <a:miter lim="800000"/>
            <a:headEnd/>
            <a:tailEnd/>
          </a:ln>
        </p:spPr>
      </p:sp>
      <p:sp>
        <p:nvSpPr>
          <p:cNvPr id="71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1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F2562B-BD1B-476C-8D2E-5C108EF19ADC}"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806E00-5DAE-4AB4-ABE5-8D073BEC1671}" type="datetimeFigureOut">
              <a:rPr lang="ro-RO"/>
              <a:pPr>
                <a:defRPr/>
              </a:pPr>
              <a:t>03.02.2022</a:t>
            </a:fld>
            <a:endParaRPr lang="ro-R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o-RO"/>
          </a:p>
        </p:txBody>
      </p:sp>
      <p:sp>
        <p:nvSpPr>
          <p:cNvPr id="6" name="Slide Number Placeholder 5"/>
          <p:cNvSpPr>
            <a:spLocks noGrp="1"/>
          </p:cNvSpPr>
          <p:nvPr>
            <p:ph type="sldNum" sz="quarter" idx="12"/>
          </p:nvPr>
        </p:nvSpPr>
        <p:spPr/>
        <p:txBody>
          <a:bodyPr/>
          <a:lstStyle>
            <a:lvl1pPr>
              <a:defRPr smtClean="0"/>
            </a:lvl1pPr>
          </a:lstStyle>
          <a:p>
            <a:pPr>
              <a:defRPr/>
            </a:pPr>
            <a:fld id="{8BAE26A3-4EC4-4062-83BA-A56989FDA354}" type="slidenum">
              <a:rPr lang="ro-RO"/>
              <a:pPr>
                <a:defRPr/>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ro-RO"/>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D7D23D-DA22-458C-9E3B-9A8E0C723CBF}" type="datetimeFigureOut">
              <a:rPr lang="ro-RO"/>
              <a:pPr>
                <a:defRPr/>
              </a:pPr>
              <a:t>03.02.2022</a:t>
            </a:fld>
            <a:endParaRPr lang="ro-RO"/>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ro-RO"/>
          </a:p>
        </p:txBody>
      </p:sp>
      <p:sp>
        <p:nvSpPr>
          <p:cNvPr id="5" name="Slide Number Placeholder 4"/>
          <p:cNvSpPr>
            <a:spLocks noGrp="1"/>
          </p:cNvSpPr>
          <p:nvPr>
            <p:ph type="sldNum" sz="quarter" idx="12"/>
          </p:nvPr>
        </p:nvSpPr>
        <p:spPr/>
        <p:txBody>
          <a:bodyPr/>
          <a:lstStyle>
            <a:lvl1pPr>
              <a:defRPr smtClean="0"/>
            </a:lvl1pPr>
          </a:lstStyle>
          <a:p>
            <a:pPr>
              <a:defRPr/>
            </a:pPr>
            <a:fld id="{384F2B2C-5B95-4341-AB5D-1EE12FDB728D}" type="slidenum">
              <a:rPr lang="ro-RO"/>
              <a:pPr>
                <a:defRPr/>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1370013" y="301625"/>
            <a:ext cx="7313612" cy="1143000"/>
          </a:xfrm>
          <a:prstGeom prst="rect">
            <a:avLst/>
          </a:prstGeom>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a:xfrm>
            <a:off x="1370013" y="1827213"/>
            <a:ext cx="7313612" cy="4114800"/>
          </a:xfrm>
          <a:prstGeom prst="rect">
            <a:avLst/>
          </a:prstGeom>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Rectangle 8"/>
          <p:cNvSpPr>
            <a:spLocks noGrp="1" noChangeArrowheads="1"/>
          </p:cNvSpPr>
          <p:nvPr>
            <p:ph type="dt" sz="half" idx="10"/>
          </p:nvPr>
        </p:nvSpPr>
        <p:spPr>
          <a:xfrm>
            <a:off x="457200" y="6248400"/>
            <a:ext cx="2133600" cy="457200"/>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5" name="Rectangle 9"/>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6" name="Rectangle 10"/>
          <p:cNvSpPr>
            <a:spLocks noGrp="1" noChangeArrowheads="1"/>
          </p:cNvSpPr>
          <p:nvPr>
            <p:ph type="sldNum" sz="quarter" idx="12"/>
          </p:nvPr>
        </p:nvSpPr>
        <p:spPr/>
        <p:txBody>
          <a:bodyPr/>
          <a:lstStyle>
            <a:lvl1pPr>
              <a:defRPr/>
            </a:lvl1pPr>
          </a:lstStyle>
          <a:p>
            <a:pPr>
              <a:defRPr/>
            </a:pPr>
            <a:fld id="{0054BF92-39D7-46EB-BCE1-9395C8CE94A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117" name="Rectangle 21"/>
          <p:cNvSpPr>
            <a:spLocks noGrp="1" noChangeArrowheads="1"/>
          </p:cNvSpPr>
          <p:nvPr>
            <p:ph type="sldNum" sz="quarter" idx="4"/>
          </p:nvPr>
        </p:nvSpPr>
        <p:spPr bwMode="auto">
          <a:xfrm>
            <a:off x="6629400" y="61722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400" b="0">
                <a:latin typeface="+mn-lt"/>
                <a:cs typeface="+mn-cs"/>
              </a:defRPr>
            </a:lvl1pPr>
          </a:lstStyle>
          <a:p>
            <a:pPr>
              <a:defRPr/>
            </a:pPr>
            <a:fld id="{2B2AD535-1BFD-412E-9773-94FED9F3E657}" type="slidenum">
              <a:rPr lang="ru-RU"/>
              <a:pPr>
                <a:defRPr/>
              </a:pPr>
              <a:t>‹#›</a:t>
            </a:fld>
            <a:endParaRPr lang="ru-RU"/>
          </a:p>
        </p:txBody>
      </p:sp>
      <p:sp>
        <p:nvSpPr>
          <p:cNvPr id="1027" name="Rectangle 24"/>
          <p:cNvSpPr>
            <a:spLocks noChangeArrowheads="1"/>
          </p:cNvSpPr>
          <p:nvPr userDrawn="1"/>
        </p:nvSpPr>
        <p:spPr bwMode="auto">
          <a:xfrm>
            <a:off x="0" y="2859088"/>
            <a:ext cx="1554163" cy="0"/>
          </a:xfrm>
          <a:prstGeom prst="rect">
            <a:avLst/>
          </a:prstGeom>
          <a:noFill/>
          <a:ln w="9525">
            <a:noFill/>
            <a:miter lim="800000"/>
            <a:headEnd/>
            <a:tailEnd/>
          </a:ln>
        </p:spPr>
        <p:txBody>
          <a:bodyPr wrap="none" anchor="ctr">
            <a:spAutoFit/>
          </a:bodyPr>
          <a:lstStyle/>
          <a:p>
            <a:pPr fontAlgn="auto">
              <a:spcBef>
                <a:spcPts val="0"/>
              </a:spcBef>
              <a:spcAft>
                <a:spcPts val="0"/>
              </a:spcAft>
              <a:defRPr/>
            </a:pPr>
            <a:endParaRPr lang="en-US">
              <a:latin typeface="+mn-lt"/>
              <a:cs typeface="+mn-cs"/>
            </a:endParaRPr>
          </a:p>
        </p:txBody>
      </p:sp>
      <p:sp>
        <p:nvSpPr>
          <p:cNvPr id="1028" name="Rectangle 27"/>
          <p:cNvSpPr>
            <a:spLocks noChangeArrowheads="1"/>
          </p:cNvSpPr>
          <p:nvPr userDrawn="1"/>
        </p:nvSpPr>
        <p:spPr bwMode="auto">
          <a:xfrm>
            <a:off x="0" y="2859088"/>
            <a:ext cx="1265238" cy="0"/>
          </a:xfrm>
          <a:prstGeom prst="rect">
            <a:avLst/>
          </a:prstGeom>
          <a:noFill/>
          <a:ln w="9525">
            <a:noFill/>
            <a:miter lim="800000"/>
            <a:headEnd/>
            <a:tailEnd/>
          </a:ln>
        </p:spPr>
        <p:txBody>
          <a:bodyPr wrap="none" anchor="ctr">
            <a:spAutoFit/>
          </a:bodyPr>
          <a:lstStyle/>
          <a:p>
            <a:pPr fontAlgn="auto">
              <a:spcBef>
                <a:spcPts val="0"/>
              </a:spcBef>
              <a:spcAft>
                <a:spcPts val="0"/>
              </a:spcAft>
              <a:defRPr/>
            </a:pPr>
            <a:endParaRPr lang="en-US">
              <a:latin typeface="+mn-lt"/>
              <a:cs typeface="+mn-cs"/>
            </a:endParaRPr>
          </a:p>
        </p:txBody>
      </p:sp>
      <p:sp>
        <p:nvSpPr>
          <p:cNvPr id="1029" name="Line 63"/>
          <p:cNvSpPr>
            <a:spLocks noChangeShapeType="1"/>
          </p:cNvSpPr>
          <p:nvPr userDrawn="1"/>
        </p:nvSpPr>
        <p:spPr bwMode="auto">
          <a:xfrm>
            <a:off x="468313" y="981075"/>
            <a:ext cx="8135937" cy="0"/>
          </a:xfrm>
          <a:prstGeom prst="line">
            <a:avLst/>
          </a:prstGeom>
          <a:noFill/>
          <a:ln w="63500">
            <a:solidFill>
              <a:srgbClr val="FF0000"/>
            </a:solidFill>
            <a:round/>
            <a:headEnd/>
            <a:tailEnd/>
          </a:ln>
        </p:spPr>
        <p:txBody>
          <a:bodyPr/>
          <a:lstStyle/>
          <a:p>
            <a:pPr eaLnBrk="0" fontAlgn="auto" hangingPunct="0">
              <a:spcBef>
                <a:spcPts val="0"/>
              </a:spcBef>
              <a:spcAft>
                <a:spcPts val="0"/>
              </a:spcAft>
              <a:defRPr/>
            </a:pPr>
            <a:endParaRPr lang="en-US">
              <a:latin typeface="+mn-lt"/>
              <a:cs typeface="+mn-cs"/>
            </a:endParaRPr>
          </a:p>
        </p:txBody>
      </p:sp>
      <p:sp>
        <p:nvSpPr>
          <p:cNvPr id="1030" name="Rectangle 71"/>
          <p:cNvSpPr>
            <a:spLocks noChangeArrowheads="1"/>
          </p:cNvSpPr>
          <p:nvPr userDrawn="1"/>
        </p:nvSpPr>
        <p:spPr bwMode="auto">
          <a:xfrm>
            <a:off x="0" y="3171825"/>
            <a:ext cx="9144000" cy="0"/>
          </a:xfrm>
          <a:prstGeom prst="rect">
            <a:avLst/>
          </a:prstGeom>
          <a:noFill/>
          <a:ln w="9525">
            <a:noFill/>
            <a:miter lim="800000"/>
            <a:headEnd/>
            <a:tailEnd/>
          </a:ln>
        </p:spPr>
        <p:txBody>
          <a:bodyPr wrap="none" anchor="ctr">
            <a:spAutoFit/>
          </a:bodyPr>
          <a:lstStyle/>
          <a:p>
            <a:pPr fontAlgn="auto">
              <a:spcBef>
                <a:spcPts val="0"/>
              </a:spcBef>
              <a:spcAft>
                <a:spcPts val="0"/>
              </a:spcAft>
              <a:defRPr/>
            </a:pPr>
            <a:endParaRPr lang="en-US">
              <a:latin typeface="+mn-lt"/>
              <a:cs typeface="+mn-cs"/>
            </a:endParaRPr>
          </a:p>
        </p:txBody>
      </p:sp>
      <p:sp>
        <p:nvSpPr>
          <p:cNvPr id="1031" name="Rectangle 73"/>
          <p:cNvSpPr>
            <a:spLocks noChangeArrowheads="1"/>
          </p:cNvSpPr>
          <p:nvPr userDrawn="1"/>
        </p:nvSpPr>
        <p:spPr bwMode="auto">
          <a:xfrm>
            <a:off x="0" y="3171825"/>
            <a:ext cx="9144000" cy="0"/>
          </a:xfrm>
          <a:prstGeom prst="rect">
            <a:avLst/>
          </a:prstGeom>
          <a:noFill/>
          <a:ln w="9525">
            <a:noFill/>
            <a:miter lim="800000"/>
            <a:headEnd/>
            <a:tailEnd/>
          </a:ln>
        </p:spPr>
        <p:txBody>
          <a:bodyPr wrap="none" anchor="ctr">
            <a:spAutoFit/>
          </a:bodyPr>
          <a:lstStyle/>
          <a:p>
            <a:pPr fontAlgn="auto">
              <a:spcBef>
                <a:spcPts val="0"/>
              </a:spcBef>
              <a:spcAft>
                <a:spcPts val="0"/>
              </a:spcAft>
              <a:defRPr/>
            </a:pPr>
            <a:endParaRPr lang="en-US">
              <a:latin typeface="+mn-lt"/>
              <a:cs typeface="+mn-cs"/>
            </a:endParaRPr>
          </a:p>
        </p:txBody>
      </p:sp>
      <p:sp>
        <p:nvSpPr>
          <p:cNvPr id="1032" name="Rectangle 75"/>
          <p:cNvSpPr>
            <a:spLocks noChangeArrowheads="1"/>
          </p:cNvSpPr>
          <p:nvPr userDrawn="1"/>
        </p:nvSpPr>
        <p:spPr bwMode="auto">
          <a:xfrm>
            <a:off x="0" y="3171825"/>
            <a:ext cx="9144000" cy="0"/>
          </a:xfrm>
          <a:prstGeom prst="rect">
            <a:avLst/>
          </a:prstGeom>
          <a:noFill/>
          <a:ln w="9525">
            <a:noFill/>
            <a:miter lim="800000"/>
            <a:headEnd/>
            <a:tailEnd/>
          </a:ln>
        </p:spPr>
        <p:txBody>
          <a:bodyPr wrap="none" anchor="ctr">
            <a:spAutoFit/>
          </a:bodyPr>
          <a:lstStyle/>
          <a:p>
            <a:pPr fontAlgn="auto">
              <a:spcBef>
                <a:spcPts val="0"/>
              </a:spcBef>
              <a:spcAft>
                <a:spcPts val="0"/>
              </a:spcAft>
              <a:defRPr/>
            </a:pPr>
            <a:endParaRPr lang="en-US">
              <a:latin typeface="+mn-lt"/>
              <a:cs typeface="+mn-cs"/>
            </a:endParaRPr>
          </a:p>
        </p:txBody>
      </p:sp>
      <p:pic>
        <p:nvPicPr>
          <p:cNvPr id="11" name="Picture 10" descr="IPP Logo Fara Chenar.bmp"/>
          <p:cNvPicPr>
            <a:picLocks noChangeAspect="1"/>
          </p:cNvPicPr>
          <p:nvPr userDrawn="1"/>
        </p:nvPicPr>
        <p:blipFill>
          <a:blip r:embed="rId6" cstate="print"/>
          <a:stretch>
            <a:fillRect/>
          </a:stretch>
        </p:blipFill>
        <p:spPr>
          <a:xfrm>
            <a:off x="152400" y="152400"/>
            <a:ext cx="533400" cy="62230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ransition spd="slow">
    <p:zoom/>
  </p:transition>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Myriad Pro"/>
        </a:defRPr>
      </a:lvl2pPr>
      <a:lvl3pPr algn="l" rtl="0" eaLnBrk="0" fontAlgn="base" hangingPunct="0">
        <a:spcBef>
          <a:spcPct val="0"/>
        </a:spcBef>
        <a:spcAft>
          <a:spcPct val="0"/>
        </a:spcAft>
        <a:defRPr sz="2800">
          <a:solidFill>
            <a:schemeClr val="tx2"/>
          </a:solidFill>
          <a:latin typeface="Myriad Pro"/>
        </a:defRPr>
      </a:lvl3pPr>
      <a:lvl4pPr algn="l" rtl="0" eaLnBrk="0" fontAlgn="base" hangingPunct="0">
        <a:spcBef>
          <a:spcPct val="0"/>
        </a:spcBef>
        <a:spcAft>
          <a:spcPct val="0"/>
        </a:spcAft>
        <a:defRPr sz="2800">
          <a:solidFill>
            <a:schemeClr val="tx2"/>
          </a:solidFill>
          <a:latin typeface="Myriad Pro"/>
        </a:defRPr>
      </a:lvl4pPr>
      <a:lvl5pPr algn="l" rtl="0" eaLnBrk="0" fontAlgn="base" hangingPunct="0">
        <a:spcBef>
          <a:spcPct val="0"/>
        </a:spcBef>
        <a:spcAft>
          <a:spcPct val="0"/>
        </a:spcAft>
        <a:defRPr sz="2800">
          <a:solidFill>
            <a:schemeClr val="tx2"/>
          </a:solidFill>
          <a:latin typeface="Myriad Pro"/>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a:solidFill>
            <a:srgbClr val="777777"/>
          </a:solidFill>
          <a:latin typeface="+mn-lt"/>
          <a:ea typeface="+mn-ea"/>
          <a:cs typeface="+mn-cs"/>
        </a:defRPr>
      </a:lvl1pPr>
      <a:lvl2pPr marL="742950" indent="-285750" algn="l" rtl="0" eaLnBrk="0" fontAlgn="base" hangingPunct="0">
        <a:spcBef>
          <a:spcPct val="20000"/>
        </a:spcBef>
        <a:spcAft>
          <a:spcPct val="0"/>
        </a:spcAft>
        <a:buChar char="–"/>
        <a:defRPr sz="1600">
          <a:solidFill>
            <a:srgbClr val="777777"/>
          </a:solidFill>
          <a:latin typeface="+mn-lt"/>
        </a:defRPr>
      </a:lvl2pPr>
      <a:lvl3pPr marL="1143000" indent="-228600" algn="l" rtl="0" eaLnBrk="0" fontAlgn="base" hangingPunct="0">
        <a:spcBef>
          <a:spcPct val="20000"/>
        </a:spcBef>
        <a:spcAft>
          <a:spcPct val="0"/>
        </a:spcAft>
        <a:buChar char="•"/>
        <a:defRPr sz="1400">
          <a:solidFill>
            <a:srgbClr val="777777"/>
          </a:solidFill>
          <a:latin typeface="+mn-lt"/>
        </a:defRPr>
      </a:lvl3pPr>
      <a:lvl4pPr marL="1600200" indent="-228600" algn="l" rtl="0" eaLnBrk="0" fontAlgn="base" hangingPunct="0">
        <a:spcBef>
          <a:spcPct val="20000"/>
        </a:spcBef>
        <a:spcAft>
          <a:spcPct val="0"/>
        </a:spcAft>
        <a:buChar char="–"/>
        <a:defRPr sz="1200">
          <a:solidFill>
            <a:srgbClr val="777777"/>
          </a:solidFill>
          <a:latin typeface="+mn-lt"/>
        </a:defRPr>
      </a:lvl4pPr>
      <a:lvl5pPr marL="2057400" indent="-228600" algn="l" rtl="0" eaLnBrk="0" fontAlgn="base" hangingPunct="0">
        <a:spcBef>
          <a:spcPct val="20000"/>
        </a:spcBef>
        <a:spcAft>
          <a:spcPct val="0"/>
        </a:spcAft>
        <a:buChar char="»"/>
        <a:defRPr sz="2000">
          <a:solidFill>
            <a:srgbClr val="777777"/>
          </a:solidFill>
          <a:latin typeface="+mn-lt"/>
        </a:defRPr>
      </a:lvl5pPr>
      <a:lvl6pPr marL="2514600" indent="-228600" algn="l" rtl="0" fontAlgn="base">
        <a:spcBef>
          <a:spcPct val="20000"/>
        </a:spcBef>
        <a:spcAft>
          <a:spcPct val="0"/>
        </a:spcAft>
        <a:buChar char="»"/>
        <a:defRPr sz="2000">
          <a:solidFill>
            <a:srgbClr val="777777"/>
          </a:solidFill>
          <a:latin typeface="+mn-lt"/>
        </a:defRPr>
      </a:lvl6pPr>
      <a:lvl7pPr marL="2971800" indent="-228600" algn="l" rtl="0" fontAlgn="base">
        <a:spcBef>
          <a:spcPct val="20000"/>
        </a:spcBef>
        <a:spcAft>
          <a:spcPct val="0"/>
        </a:spcAft>
        <a:buChar char="»"/>
        <a:defRPr sz="2000">
          <a:solidFill>
            <a:srgbClr val="777777"/>
          </a:solidFill>
          <a:latin typeface="+mn-lt"/>
        </a:defRPr>
      </a:lvl7pPr>
      <a:lvl8pPr marL="3429000" indent="-228600" algn="l" rtl="0" fontAlgn="base">
        <a:spcBef>
          <a:spcPct val="20000"/>
        </a:spcBef>
        <a:spcAft>
          <a:spcPct val="0"/>
        </a:spcAft>
        <a:buChar char="»"/>
        <a:defRPr sz="2000">
          <a:solidFill>
            <a:srgbClr val="777777"/>
          </a:solidFill>
          <a:latin typeface="+mn-lt"/>
        </a:defRPr>
      </a:lvl8pPr>
      <a:lvl9pPr marL="3886200" indent="-228600" algn="l" rtl="0" fontAlgn="base">
        <a:spcBef>
          <a:spcPct val="20000"/>
        </a:spcBef>
        <a:spcAft>
          <a:spcPct val="0"/>
        </a:spcAft>
        <a:buChar char="»"/>
        <a:defRPr sz="20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Заголовок 1"/>
          <p:cNvSpPr>
            <a:spLocks noGrp="1"/>
          </p:cNvSpPr>
          <p:nvPr>
            <p:ph type="ctrTitle"/>
          </p:nvPr>
        </p:nvSpPr>
        <p:spPr bwMode="auto">
          <a:xfrm>
            <a:off x="381000" y="1600200"/>
            <a:ext cx="8526463" cy="3124200"/>
          </a:xfrm>
          <a:noFill/>
          <a:ln>
            <a:miter lim="800000"/>
            <a:headEnd/>
            <a:tailEnd/>
          </a:ln>
        </p:spPr>
        <p:txBody>
          <a:bodyPr vert="horz" wrap="square" lIns="91440" tIns="45720" rIns="91440" bIns="45720" numCol="1" anchor="t" anchorCtr="0" compatLnSpc="1">
            <a:prstTxWarp prst="textNoShape">
              <a:avLst/>
            </a:prstTxWarp>
          </a:bodyPr>
          <a:lstStyle/>
          <a:p>
            <a:pPr algn="ctr"/>
            <a:r>
              <a:rPr lang="ro-RO" sz="4800" b="1" dirty="0" smtClean="0">
                <a:solidFill>
                  <a:srgbClr val="008080"/>
                </a:solidFill>
              </a:rPr>
              <a:t>CURRICULUM NAȚIONAL</a:t>
            </a:r>
            <a:r>
              <a:rPr lang="ro-RO" sz="4800" dirty="0" smtClean="0">
                <a:solidFill>
                  <a:srgbClr val="008080"/>
                </a:solidFill>
              </a:rPr>
              <a:t/>
            </a:r>
            <a:br>
              <a:rPr lang="ro-RO" sz="4800" dirty="0" smtClean="0">
                <a:solidFill>
                  <a:srgbClr val="008080"/>
                </a:solidFill>
              </a:rPr>
            </a:br>
            <a:r>
              <a:rPr lang="ro-RO" sz="1200" b="1" dirty="0" smtClean="0">
                <a:solidFill>
                  <a:srgbClr val="008080"/>
                </a:solidFill>
              </a:rPr>
              <a:t>ARIA CURRICULARĂ </a:t>
            </a:r>
            <a:r>
              <a:rPr lang="en-US" sz="1200" b="1" dirty="0" smtClean="0">
                <a:solidFill>
                  <a:srgbClr val="008080"/>
                </a:solidFill>
              </a:rPr>
              <a:t> </a:t>
            </a:r>
            <a:r>
              <a:rPr lang="ro-RO" sz="1200" b="1" i="1" dirty="0" smtClean="0">
                <a:solidFill>
                  <a:srgbClr val="008080"/>
                </a:solidFill>
              </a:rPr>
              <a:t>LIMBĂ ȘI COMUNICARE</a:t>
            </a:r>
            <a:r>
              <a:rPr lang="en-US" sz="1200" b="1" i="1" dirty="0" smtClean="0">
                <a:solidFill>
                  <a:srgbClr val="008080"/>
                </a:solidFill>
              </a:rPr>
              <a:t/>
            </a:r>
            <a:br>
              <a:rPr lang="en-US" sz="1200" b="1" i="1" dirty="0" smtClean="0">
                <a:solidFill>
                  <a:srgbClr val="008080"/>
                </a:solidFill>
              </a:rPr>
            </a:br>
            <a:r>
              <a:rPr lang="en-US" sz="1200" b="1" i="1" dirty="0" smtClean="0">
                <a:solidFill>
                  <a:srgbClr val="008080"/>
                </a:solidFill>
              </a:rPr>
              <a:t/>
            </a:r>
            <a:br>
              <a:rPr lang="en-US" sz="1200" b="1" i="1" dirty="0" smtClean="0">
                <a:solidFill>
                  <a:srgbClr val="008080"/>
                </a:solidFill>
              </a:rPr>
            </a:br>
            <a:r>
              <a:rPr lang="ro-RO" sz="1200" dirty="0" smtClean="0">
                <a:solidFill>
                  <a:srgbClr val="008080"/>
                </a:solidFill>
              </a:rPr>
              <a:t/>
            </a:r>
            <a:br>
              <a:rPr lang="ro-RO" sz="1200" dirty="0" smtClean="0">
                <a:solidFill>
                  <a:srgbClr val="008080"/>
                </a:solidFill>
              </a:rPr>
            </a:br>
            <a:r>
              <a:rPr lang="ro-RO" sz="1200" b="1" dirty="0" smtClean="0">
                <a:solidFill>
                  <a:srgbClr val="008080"/>
                </a:solidFill>
              </a:rPr>
              <a:t>DISCIPLINA</a:t>
            </a:r>
            <a:r>
              <a:rPr lang="en-US" sz="1200" b="1" dirty="0" smtClean="0">
                <a:solidFill>
                  <a:srgbClr val="008080"/>
                </a:solidFill>
              </a:rPr>
              <a:t/>
            </a:r>
            <a:br>
              <a:rPr lang="en-US" sz="1200" b="1" dirty="0" smtClean="0">
                <a:solidFill>
                  <a:srgbClr val="008080"/>
                </a:solidFill>
              </a:rPr>
            </a:br>
            <a:r>
              <a:rPr lang="ro-RO" sz="2400" dirty="0" smtClean="0">
                <a:solidFill>
                  <a:srgbClr val="008080"/>
                </a:solidFill>
              </a:rPr>
              <a:t/>
            </a:r>
            <a:br>
              <a:rPr lang="ro-RO" sz="2400" dirty="0" smtClean="0">
                <a:solidFill>
                  <a:srgbClr val="008080"/>
                </a:solidFill>
              </a:rPr>
            </a:br>
            <a:r>
              <a:rPr lang="ro-RO" sz="4000" b="1" dirty="0" smtClean="0">
                <a:solidFill>
                  <a:srgbClr val="008080"/>
                </a:solidFill>
              </a:rPr>
              <a:t>LIMBA ȘI LITERATURA ROMÂNĂ</a:t>
            </a:r>
            <a:r>
              <a:rPr lang="ro-RO" sz="2400" dirty="0" smtClean="0">
                <a:solidFill>
                  <a:srgbClr val="008080"/>
                </a:solidFill>
              </a:rPr>
              <a:t/>
            </a:r>
            <a:br>
              <a:rPr lang="ro-RO" sz="2400" dirty="0" smtClean="0">
                <a:solidFill>
                  <a:srgbClr val="008080"/>
                </a:solidFill>
              </a:rPr>
            </a:br>
            <a:r>
              <a:rPr lang="en-US" sz="2400" dirty="0" smtClean="0">
                <a:solidFill>
                  <a:srgbClr val="008080"/>
                </a:solidFill>
              </a:rPr>
              <a:t/>
            </a:r>
            <a:br>
              <a:rPr lang="en-US" sz="2400" dirty="0" smtClean="0">
                <a:solidFill>
                  <a:srgbClr val="008080"/>
                </a:solidFill>
              </a:rPr>
            </a:br>
            <a:r>
              <a:rPr lang="ro-RO" sz="2400" b="1" dirty="0" smtClean="0">
                <a:solidFill>
                  <a:srgbClr val="008080"/>
                </a:solidFill>
              </a:rPr>
              <a:t>clasele a X-a  - a XII-a </a:t>
            </a:r>
            <a:r>
              <a:rPr lang="ro-RO" sz="2400" dirty="0" smtClean="0">
                <a:solidFill>
                  <a:srgbClr val="008080"/>
                </a:solidFill>
              </a:rPr>
              <a:t/>
            </a:r>
            <a:br>
              <a:rPr lang="ro-RO" sz="2400" dirty="0" smtClean="0">
                <a:solidFill>
                  <a:srgbClr val="008080"/>
                </a:solidFill>
              </a:rPr>
            </a:br>
            <a:r>
              <a:rPr lang="ro-RO" sz="2400" dirty="0" smtClean="0">
                <a:solidFill>
                  <a:srgbClr val="008080"/>
                </a:solidFill>
              </a:rPr>
              <a:t/>
            </a:r>
            <a:br>
              <a:rPr lang="ro-RO" sz="2400" dirty="0" smtClean="0">
                <a:solidFill>
                  <a:srgbClr val="008080"/>
                </a:solidFill>
              </a:rPr>
            </a:br>
            <a:endParaRPr lang="ru-RU" sz="2400" dirty="0" smtClean="0">
              <a:solidFill>
                <a:srgbClr val="008080"/>
              </a:solidFill>
            </a:endParaRPr>
          </a:p>
        </p:txBody>
      </p:sp>
      <p:sp>
        <p:nvSpPr>
          <p:cNvPr id="4" name="Rectangle 3"/>
          <p:cNvSpPr/>
          <p:nvPr/>
        </p:nvSpPr>
        <p:spPr>
          <a:xfrm>
            <a:off x="3200400" y="5791200"/>
            <a:ext cx="3111500" cy="400110"/>
          </a:xfrm>
          <a:prstGeom prst="rect">
            <a:avLst/>
          </a:prstGeom>
        </p:spPr>
        <p:txBody>
          <a:bodyPr>
            <a:spAutoFit/>
          </a:bodyPr>
          <a:lstStyle/>
          <a:p>
            <a:pPr algn="ctr" fontAlgn="auto">
              <a:spcBef>
                <a:spcPts val="0"/>
              </a:spcBef>
              <a:spcAft>
                <a:spcPts val="0"/>
              </a:spcAft>
              <a:defRPr/>
            </a:pPr>
            <a:r>
              <a:rPr lang="en-US" sz="2000" dirty="0" smtClean="0">
                <a:solidFill>
                  <a:srgbClr val="008080"/>
                </a:solidFill>
                <a:latin typeface="Myriad Pro"/>
                <a:ea typeface="+mj-ea"/>
                <a:cs typeface="+mj-cs"/>
              </a:rPr>
              <a:t>CHI</a:t>
            </a:r>
            <a:r>
              <a:rPr lang="ro-RO" sz="2000" dirty="0" smtClean="0">
                <a:solidFill>
                  <a:srgbClr val="008080"/>
                </a:solidFill>
                <a:latin typeface="Myriad Pro"/>
                <a:ea typeface="+mj-ea"/>
                <a:cs typeface="+mj-cs"/>
              </a:rPr>
              <a:t>ȘINĂU</a:t>
            </a:r>
            <a:r>
              <a:rPr lang="en-US" sz="2000" dirty="0" smtClean="0">
                <a:solidFill>
                  <a:srgbClr val="008080"/>
                </a:solidFill>
                <a:latin typeface="Myriad Pro"/>
                <a:ea typeface="+mj-ea"/>
                <a:cs typeface="+mj-cs"/>
              </a:rPr>
              <a:t>, </a:t>
            </a:r>
            <a:r>
              <a:rPr lang="ro-RO" sz="2000" dirty="0">
                <a:solidFill>
                  <a:srgbClr val="008080"/>
                </a:solidFill>
                <a:latin typeface="Myriad Pro"/>
                <a:ea typeface="+mj-ea"/>
                <a:cs typeface="+mj-cs"/>
              </a:rPr>
              <a:t>201</a:t>
            </a:r>
            <a:r>
              <a:rPr lang="en-US" sz="2000" dirty="0">
                <a:solidFill>
                  <a:srgbClr val="008080"/>
                </a:solidFill>
                <a:latin typeface="Myriad Pro"/>
                <a:ea typeface="+mj-ea"/>
                <a:cs typeface="+mj-cs"/>
              </a:rPr>
              <a:t>9</a:t>
            </a:r>
            <a:endParaRPr lang="ro-RO" sz="900" dirty="0">
              <a:solidFill>
                <a:srgbClr val="008080"/>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199" y="301625"/>
            <a:ext cx="5559425" cy="1143000"/>
          </a:xfrm>
        </p:spPr>
        <p:txBody>
          <a:bodyPr/>
          <a:lstStyle/>
          <a:p>
            <a:pPr algn="ctr"/>
            <a:r>
              <a:rPr lang="ro-RO" sz="3200" dirty="0" smtClean="0">
                <a:latin typeface="Times New Roman" pitchFamily="18" charset="0"/>
                <a:cs typeface="Times New Roman" pitchFamily="18" charset="0"/>
              </a:rPr>
              <a:t>Activități de învățare </a:t>
            </a:r>
            <a:br>
              <a:rPr lang="ro-RO" sz="3200" dirty="0" smtClean="0">
                <a:latin typeface="Times New Roman" pitchFamily="18" charset="0"/>
                <a:cs typeface="Times New Roman" pitchFamily="18" charset="0"/>
              </a:rPr>
            </a:br>
            <a:r>
              <a:rPr lang="ro-RO" sz="3200" dirty="0" smtClean="0">
                <a:latin typeface="Times New Roman" pitchFamily="18" charset="0"/>
                <a:cs typeface="Times New Roman" pitchFamily="18" charset="0"/>
              </a:rPr>
              <a:t>și produse școlare recomandate</a:t>
            </a:r>
            <a:endParaRPr lang="ro-RO"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o-RO" dirty="0" smtClean="0"/>
          </a:p>
          <a:p>
            <a:pPr>
              <a:buFont typeface="Wingdings" pitchFamily="2" charset="2"/>
              <a:buChar char="Ø"/>
            </a:pPr>
            <a:r>
              <a:rPr lang="ro-RO" sz="2800" dirty="0" smtClean="0">
                <a:latin typeface="Times New Roman" pitchFamily="18" charset="0"/>
                <a:cs typeface="Times New Roman" pitchFamily="18" charset="0"/>
              </a:rPr>
              <a:t>Contexte lingvistice, literare și existențiale semnificative de manifestare a unităților de competențe, proiectate pentru formarea/dezvoltarea și evaluarea în cadrul unității respective de învățare (tabel p.20)</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0399" y="301625"/>
            <a:ext cx="5483225" cy="1143000"/>
          </a:xfrm>
        </p:spPr>
        <p:txBody>
          <a:bodyPr/>
          <a:lstStyle/>
          <a:p>
            <a:r>
              <a:rPr lang="ro-RO" sz="3200" dirty="0" smtClean="0">
                <a:latin typeface="Times New Roman" pitchFamily="18" charset="0"/>
                <a:cs typeface="Times New Roman" pitchFamily="18" charset="0"/>
              </a:rPr>
              <a:t>Consolidare – activitate practică </a:t>
            </a:r>
            <a:endParaRPr lang="ro-RO" sz="3200" dirty="0">
              <a:latin typeface="Times New Roman" pitchFamily="18" charset="0"/>
              <a:cs typeface="Times New Roman" pitchFamily="18" charset="0"/>
            </a:endParaRPr>
          </a:p>
        </p:txBody>
      </p:sp>
      <p:sp>
        <p:nvSpPr>
          <p:cNvPr id="3" name="Содержимое 2"/>
          <p:cNvSpPr>
            <a:spLocks noGrp="1"/>
          </p:cNvSpPr>
          <p:nvPr>
            <p:ph idx="1"/>
          </p:nvPr>
        </p:nvSpPr>
        <p:spPr>
          <a:xfrm>
            <a:off x="990600" y="1827213"/>
            <a:ext cx="7693025" cy="4114800"/>
          </a:xfrm>
        </p:spPr>
        <p:txBody>
          <a:bodyPr/>
          <a:lstStyle/>
          <a:p>
            <a:r>
              <a:rPr lang="ro-RO" sz="2800" b="1" dirty="0" smtClean="0">
                <a:solidFill>
                  <a:srgbClr val="002060"/>
                </a:solidFill>
                <a:latin typeface="Times New Roman" pitchFamily="18" charset="0"/>
                <a:cs typeface="Times New Roman" pitchFamily="18" charset="0"/>
              </a:rPr>
              <a:t>Prezentați corelarea: </a:t>
            </a:r>
            <a:r>
              <a:rPr lang="ro-RO" sz="2800" dirty="0" smtClean="0">
                <a:solidFill>
                  <a:schemeClr val="tx2"/>
                </a:solidFill>
                <a:latin typeface="Times New Roman" pitchFamily="18" charset="0"/>
                <a:cs typeface="Times New Roman" pitchFamily="18" charset="0"/>
              </a:rPr>
              <a:t>CS</a:t>
            </a:r>
            <a:r>
              <a:rPr lang="ro-RO" sz="2800" dirty="0" smtClean="0">
                <a:latin typeface="Times New Roman" pitchFamily="18" charset="0"/>
                <a:cs typeface="Times New Roman" pitchFamily="18" charset="0"/>
              </a:rPr>
              <a:t> (competență specifică) – </a:t>
            </a:r>
            <a:r>
              <a:rPr lang="ro-RO" sz="2800" dirty="0" smtClean="0">
                <a:solidFill>
                  <a:schemeClr val="tx2"/>
                </a:solidFill>
                <a:latin typeface="Times New Roman" pitchFamily="18" charset="0"/>
                <a:cs typeface="Times New Roman" pitchFamily="18" charset="0"/>
              </a:rPr>
              <a:t>UC</a:t>
            </a:r>
            <a:r>
              <a:rPr lang="ro-RO" sz="2800" dirty="0" smtClean="0">
                <a:latin typeface="Times New Roman" pitchFamily="18" charset="0"/>
                <a:cs typeface="Times New Roman" pitchFamily="18" charset="0"/>
              </a:rPr>
              <a:t> (unitate de competență) – </a:t>
            </a:r>
            <a:r>
              <a:rPr lang="ro-RO" sz="2800" dirty="0" smtClean="0">
                <a:solidFill>
                  <a:schemeClr val="tx2"/>
                </a:solidFill>
                <a:latin typeface="Times New Roman" pitchFamily="18" charset="0"/>
                <a:cs typeface="Times New Roman" pitchFamily="18" charset="0"/>
              </a:rPr>
              <a:t>UC</a:t>
            </a:r>
            <a:r>
              <a:rPr lang="ro-RO" sz="2800" dirty="0" smtClean="0">
                <a:latin typeface="Times New Roman" pitchFamily="18" charset="0"/>
                <a:cs typeface="Times New Roman" pitchFamily="18" charset="0"/>
              </a:rPr>
              <a:t> (unitate de conținut) – </a:t>
            </a:r>
            <a:r>
              <a:rPr lang="ro-RO" sz="2800" dirty="0" smtClean="0">
                <a:solidFill>
                  <a:schemeClr val="tx2"/>
                </a:solidFill>
                <a:latin typeface="Times New Roman" pitchFamily="18" charset="0"/>
                <a:cs typeface="Times New Roman" pitchFamily="18" charset="0"/>
              </a:rPr>
              <a:t>A</a:t>
            </a:r>
            <a:r>
              <a:rPr lang="ro-RO" sz="2800" dirty="0" smtClean="0">
                <a:latin typeface="Times New Roman" pitchFamily="18" charset="0"/>
                <a:cs typeface="Times New Roman" pitchFamily="18" charset="0"/>
              </a:rPr>
              <a:t> (activitate) – </a:t>
            </a:r>
            <a:r>
              <a:rPr lang="ro-RO" sz="2800" dirty="0" smtClean="0">
                <a:solidFill>
                  <a:schemeClr val="tx2"/>
                </a:solidFill>
                <a:latin typeface="Times New Roman" pitchFamily="18" charset="0"/>
                <a:cs typeface="Times New Roman" pitchFamily="18" charset="0"/>
              </a:rPr>
              <a:t>P</a:t>
            </a:r>
            <a:r>
              <a:rPr lang="ro-RO" sz="2800" dirty="0" smtClean="0">
                <a:latin typeface="Times New Roman" pitchFamily="18" charset="0"/>
                <a:cs typeface="Times New Roman" pitchFamily="18" charset="0"/>
              </a:rPr>
              <a:t> (produs)</a:t>
            </a:r>
          </a:p>
          <a:p>
            <a:pPr algn="ctr">
              <a:buNone/>
            </a:pPr>
            <a:endParaRPr lang="ro-RO" sz="2400" dirty="0" smtClean="0">
              <a:latin typeface="Times New Roman" pitchFamily="18" charset="0"/>
              <a:cs typeface="Times New Roman" pitchFamily="18" charset="0"/>
            </a:endParaRPr>
          </a:p>
          <a:p>
            <a:pPr algn="r">
              <a:buFont typeface="Wingdings" pitchFamily="2" charset="2"/>
              <a:buChar char="Ø"/>
            </a:pPr>
            <a:r>
              <a:rPr lang="ro-RO" sz="2400" dirty="0" smtClean="0">
                <a:latin typeface="Times New Roman" pitchFamily="18" charset="0"/>
                <a:cs typeface="Times New Roman" pitchFamily="18" charset="0"/>
              </a:rPr>
              <a:t>(CLLR, tabel, p. 20) </a:t>
            </a:r>
          </a:p>
          <a:p>
            <a:pPr algn="r">
              <a:buFont typeface="Wingdings" pitchFamily="2" charset="2"/>
              <a:buChar char="Ø"/>
            </a:pPr>
            <a:r>
              <a:rPr lang="ro-RO" sz="2400" dirty="0" smtClean="0">
                <a:latin typeface="Times New Roman" pitchFamily="18" charset="0"/>
                <a:cs typeface="Times New Roman" pitchFamily="18" charset="0"/>
              </a:rPr>
              <a:t>grup – pe clase</a:t>
            </a: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199" y="301625"/>
            <a:ext cx="5559425" cy="993775"/>
          </a:xfrm>
        </p:spPr>
        <p:txBody>
          <a:bodyPr/>
          <a:lstStyle/>
          <a:p>
            <a:pPr algn="ctr"/>
            <a:r>
              <a:rPr lang="ro-RO" dirty="0" smtClean="0">
                <a:latin typeface="Times New Roman" pitchFamily="18" charset="0"/>
                <a:cs typeface="Times New Roman" pitchFamily="18" charset="0"/>
              </a:rPr>
              <a:t>Dominantele procesului educațional LLR (liceu)</a:t>
            </a:r>
            <a:endParaRPr lang="ro-RO"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371600"/>
            <a:ext cx="8534400" cy="5105400"/>
          </a:xfrm>
        </p:spPr>
        <p:txBody>
          <a:bodyPr/>
          <a:lstStyle/>
          <a:p>
            <a:r>
              <a:rPr lang="ro-RO" sz="2400" b="1" dirty="0" smtClean="0">
                <a:solidFill>
                  <a:srgbClr val="7030A0"/>
                </a:solidFill>
              </a:rPr>
              <a:t>Clasa a X-a</a:t>
            </a:r>
          </a:p>
          <a:p>
            <a:pPr>
              <a:buNone/>
            </a:pPr>
            <a:r>
              <a:rPr lang="ro-RO" sz="2400" b="1" dirty="0" smtClean="0">
                <a:solidFill>
                  <a:srgbClr val="7030A0"/>
                </a:solidFill>
                <a:latin typeface="Times New Roman" pitchFamily="18" charset="0"/>
                <a:cs typeface="Times New Roman" pitchFamily="18" charset="0"/>
              </a:rPr>
              <a:t>Coordonata didactică </a:t>
            </a:r>
            <a:r>
              <a:rPr lang="ro-RO" sz="2400" dirty="0" smtClean="0">
                <a:latin typeface="Times New Roman" pitchFamily="18" charset="0"/>
                <a:cs typeface="Times New Roman" pitchFamily="18" charset="0"/>
              </a:rPr>
              <a:t>– Cititorul și opera (genuri și specii literare; limbă și comunicare, pentru formarea cititorului – receptor al operei).</a:t>
            </a:r>
          </a:p>
          <a:p>
            <a:pPr>
              <a:buNone/>
            </a:pPr>
            <a:r>
              <a:rPr lang="ro-RO" sz="2400" b="1" dirty="0" smtClean="0">
                <a:solidFill>
                  <a:srgbClr val="7030A0"/>
                </a:solidFill>
                <a:latin typeface="Times New Roman" pitchFamily="18" charset="0"/>
                <a:cs typeface="Times New Roman" pitchFamily="18" charset="0"/>
              </a:rPr>
              <a:t>Realizarea competențelor</a:t>
            </a:r>
            <a:r>
              <a:rPr lang="ro-RO" sz="2400" dirty="0" smtClean="0">
                <a:solidFill>
                  <a:srgbClr val="7030A0"/>
                </a:solidFill>
                <a:latin typeface="Times New Roman" pitchFamily="18" charset="0"/>
                <a:cs typeface="Times New Roman" pitchFamily="18" charset="0"/>
              </a:rPr>
              <a:t> </a:t>
            </a:r>
            <a:r>
              <a:rPr lang="ro-RO" sz="2400" dirty="0" smtClean="0">
                <a:latin typeface="Times New Roman" pitchFamily="18" charset="0"/>
                <a:cs typeface="Times New Roman" pitchFamily="18" charset="0"/>
              </a:rPr>
              <a:t>– cultura lingvistică și cultura comunicării prin analiza lingvistică a diferitor tipuri de texte literare și nonliterare (în baza fragmentelor de texte studiate).</a:t>
            </a:r>
          </a:p>
          <a:p>
            <a:pPr>
              <a:buNone/>
            </a:pPr>
            <a:r>
              <a:rPr lang="ro-RO" sz="2400" b="1" dirty="0" smtClean="0">
                <a:solidFill>
                  <a:srgbClr val="7030A0"/>
                </a:solidFill>
                <a:latin typeface="Times New Roman" pitchFamily="18" charset="0"/>
                <a:cs typeface="Times New Roman" pitchFamily="18" charset="0"/>
              </a:rPr>
              <a:t>Accent:</a:t>
            </a:r>
          </a:p>
          <a:p>
            <a:pPr>
              <a:buFont typeface="Wingdings" pitchFamily="2" charset="2"/>
              <a:buChar char="ü"/>
            </a:pPr>
            <a:r>
              <a:rPr lang="ro-RO" sz="2400" dirty="0" smtClean="0">
                <a:latin typeface="Times New Roman" pitchFamily="18" charset="0"/>
                <a:cs typeface="Times New Roman" pitchFamily="18" charset="0"/>
              </a:rPr>
              <a:t>particularitățile de limbaj în diverse stiluri funcționale;</a:t>
            </a:r>
          </a:p>
          <a:p>
            <a:pPr>
              <a:buFont typeface="Wingdings" pitchFamily="2" charset="2"/>
              <a:buChar char="ü"/>
            </a:pPr>
            <a:r>
              <a:rPr lang="ro-RO" sz="2400" dirty="0" smtClean="0">
                <a:latin typeface="Times New Roman" pitchFamily="18" charset="0"/>
                <a:cs typeface="Times New Roman" pitchFamily="18" charset="0"/>
              </a:rPr>
              <a:t>norme de exprimare corectă;</a:t>
            </a:r>
          </a:p>
          <a:p>
            <a:pPr>
              <a:buFont typeface="Wingdings" pitchFamily="2" charset="2"/>
              <a:buChar char="ü"/>
            </a:pPr>
            <a:r>
              <a:rPr lang="ro-RO" sz="2400" smtClean="0">
                <a:latin typeface="Times New Roman" pitchFamily="18" charset="0"/>
                <a:cs typeface="Times New Roman" pitchFamily="18" charset="0"/>
              </a:rPr>
              <a:t>cultivare </a:t>
            </a:r>
            <a:r>
              <a:rPr lang="ro-RO" sz="2400" dirty="0" smtClean="0">
                <a:latin typeface="Times New Roman" pitchFamily="18" charset="0"/>
                <a:cs typeface="Times New Roman" pitchFamily="18" charset="0"/>
              </a:rPr>
              <a:t>a vorbirii orale și scrise.</a:t>
            </a:r>
          </a:p>
          <a:p>
            <a:pPr>
              <a:buNone/>
            </a:pPr>
            <a:r>
              <a:rPr lang="ro-RO" sz="2400" b="1" dirty="0" smtClean="0">
                <a:solidFill>
                  <a:srgbClr val="7030A0"/>
                </a:solidFill>
                <a:latin typeface="Times New Roman" pitchFamily="18" charset="0"/>
                <a:cs typeface="Times New Roman" pitchFamily="18" charset="0"/>
              </a:rPr>
              <a:t>Conținuturi</a:t>
            </a:r>
            <a:r>
              <a:rPr lang="ro-RO" sz="2400" dirty="0" smtClean="0">
                <a:latin typeface="Times New Roman" pitchFamily="18" charset="0"/>
                <a:cs typeface="Times New Roman" pitchFamily="18" charset="0"/>
              </a:rPr>
              <a:t> – noțiuni de teorie literară (în special genuri și specii)</a:t>
            </a: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9" y="301625"/>
            <a:ext cx="5635625" cy="917575"/>
          </a:xfrm>
        </p:spPr>
        <p:txBody>
          <a:bodyPr/>
          <a:lstStyle/>
          <a:p>
            <a:pPr algn="ctr"/>
            <a:r>
              <a:rPr lang="ro-RO" dirty="0" smtClean="0">
                <a:latin typeface="Times New Roman" pitchFamily="18" charset="0"/>
                <a:cs typeface="Times New Roman" pitchFamily="18" charset="0"/>
              </a:rPr>
              <a:t>Dominantele procesului educațional LLR (liceu)</a:t>
            </a:r>
            <a:endParaRPr lang="ru-RU" dirty="0"/>
          </a:p>
        </p:txBody>
      </p:sp>
      <p:sp>
        <p:nvSpPr>
          <p:cNvPr id="3" name="Содержимое 2"/>
          <p:cNvSpPr>
            <a:spLocks noGrp="1"/>
          </p:cNvSpPr>
          <p:nvPr>
            <p:ph idx="1"/>
          </p:nvPr>
        </p:nvSpPr>
        <p:spPr>
          <a:xfrm>
            <a:off x="304800" y="1371600"/>
            <a:ext cx="8534400" cy="5105400"/>
          </a:xfrm>
        </p:spPr>
        <p:txBody>
          <a:bodyPr/>
          <a:lstStyle/>
          <a:p>
            <a:r>
              <a:rPr lang="ro-RO" sz="2000" b="1" dirty="0" smtClean="0">
                <a:solidFill>
                  <a:srgbClr val="7030A0"/>
                </a:solidFill>
                <a:latin typeface="Times New Roman" pitchFamily="18" charset="0"/>
                <a:cs typeface="Times New Roman" pitchFamily="18" charset="0"/>
              </a:rPr>
              <a:t>Clasa a XI-a</a:t>
            </a:r>
          </a:p>
          <a:p>
            <a:pPr>
              <a:buNone/>
            </a:pPr>
            <a:r>
              <a:rPr lang="ro-RO" sz="2000" b="1" dirty="0" smtClean="0">
                <a:solidFill>
                  <a:srgbClr val="7030A0"/>
                </a:solidFill>
                <a:latin typeface="Times New Roman" pitchFamily="18" charset="0"/>
                <a:cs typeface="Times New Roman" pitchFamily="18" charset="0"/>
              </a:rPr>
              <a:t>Coordonata didactică</a:t>
            </a:r>
            <a:r>
              <a:rPr lang="ro-RO" sz="2000" dirty="0" smtClean="0">
                <a:latin typeface="Times New Roman" pitchFamily="18" charset="0"/>
                <a:cs typeface="Times New Roman" pitchFamily="18" charset="0"/>
              </a:rPr>
              <a:t> – Cititorul și contextul istoric-cultural-estetic (mitologie și folclor; curente literare și culturale (umanismul și iluminismul, romantismul și realismul românesc, sămănătorismul și poporanismul); limbă și comunicare pentru formarea vorbitorului, cititorului și a scriptorului cult)</a:t>
            </a:r>
          </a:p>
          <a:p>
            <a:pPr>
              <a:buNone/>
            </a:pPr>
            <a:r>
              <a:rPr lang="ro-RO" sz="2000" b="1" dirty="0" smtClean="0">
                <a:solidFill>
                  <a:srgbClr val="7030A0"/>
                </a:solidFill>
                <a:latin typeface="Times New Roman" pitchFamily="18" charset="0"/>
                <a:cs typeface="Times New Roman" pitchFamily="18" charset="0"/>
              </a:rPr>
              <a:t>Accent: </a:t>
            </a:r>
          </a:p>
          <a:p>
            <a:pPr>
              <a:buFont typeface="Wingdings" pitchFamily="2" charset="2"/>
              <a:buChar char="v"/>
            </a:pPr>
            <a:r>
              <a:rPr lang="ro-RO" sz="2000" dirty="0" smtClean="0">
                <a:latin typeface="Times New Roman" pitchFamily="18" charset="0"/>
                <a:cs typeface="Times New Roman" pitchFamily="18" charset="0"/>
              </a:rPr>
              <a:t> descifrarea diferitor aspecte de structurare și organizare a textelor:</a:t>
            </a:r>
          </a:p>
          <a:p>
            <a:pPr>
              <a:buFont typeface="Wingdings" pitchFamily="2" charset="2"/>
              <a:buChar char="ü"/>
            </a:pPr>
            <a:r>
              <a:rPr lang="ro-RO" sz="2000" dirty="0" smtClean="0">
                <a:latin typeface="Times New Roman" pitchFamily="18" charset="0"/>
                <a:cs typeface="Times New Roman" pitchFamily="18" charset="0"/>
              </a:rPr>
              <a:t>literare</a:t>
            </a:r>
          </a:p>
          <a:p>
            <a:pPr>
              <a:buFont typeface="Wingdings" pitchFamily="2" charset="2"/>
              <a:buChar char="ü"/>
            </a:pPr>
            <a:r>
              <a:rPr lang="ro-RO" sz="2000" dirty="0" smtClean="0">
                <a:latin typeface="Times New Roman" pitchFamily="18" charset="0"/>
                <a:cs typeface="Times New Roman" pitchFamily="18" charset="0"/>
              </a:rPr>
              <a:t>nonliterare</a:t>
            </a:r>
          </a:p>
          <a:p>
            <a:pPr>
              <a:buFont typeface="Wingdings" pitchFamily="2" charset="2"/>
              <a:buChar char="ü"/>
            </a:pPr>
            <a:r>
              <a:rPr lang="ro-RO" sz="2000" dirty="0" smtClean="0">
                <a:latin typeface="Times New Roman" pitchFamily="18" charset="0"/>
                <a:cs typeface="Times New Roman" pitchFamily="18" charset="0"/>
              </a:rPr>
              <a:t>publicistice</a:t>
            </a:r>
          </a:p>
          <a:p>
            <a:pPr>
              <a:buFont typeface="Wingdings" pitchFamily="2" charset="2"/>
              <a:buChar char="ü"/>
            </a:pPr>
            <a:r>
              <a:rPr lang="ro-RO" sz="2000" dirty="0" smtClean="0">
                <a:latin typeface="Times New Roman" pitchFamily="18" charset="0"/>
                <a:cs typeface="Times New Roman" pitchFamily="18" charset="0"/>
              </a:rPr>
              <a:t>de utilitate socială;</a:t>
            </a:r>
          </a:p>
          <a:p>
            <a:pPr>
              <a:buFont typeface="Wingdings" pitchFamily="2" charset="2"/>
              <a:buChar char="v"/>
            </a:pPr>
            <a:r>
              <a:rPr lang="ro-RO" sz="2000" dirty="0" smtClean="0">
                <a:latin typeface="Times New Roman" pitchFamily="18" charset="0"/>
                <a:cs typeface="Times New Roman" pitchFamily="18" charset="0"/>
              </a:rPr>
              <a:t>probleme de ortografie, lexic, gramatică funcțională și stilistică;</a:t>
            </a:r>
          </a:p>
          <a:p>
            <a:pPr>
              <a:buFont typeface="Wingdings" pitchFamily="2" charset="2"/>
              <a:buChar char="v"/>
            </a:pPr>
            <a:r>
              <a:rPr lang="ro-RO" sz="2000" dirty="0" smtClean="0">
                <a:latin typeface="Times New Roman" pitchFamily="18" charset="0"/>
                <a:cs typeface="Times New Roman" pitchFamily="18" charset="0"/>
              </a:rPr>
              <a:t>modalități individuale de exprimare în producerea comunicării orale și scrise.</a:t>
            </a:r>
          </a:p>
          <a:p>
            <a:pPr>
              <a:buNone/>
            </a:pPr>
            <a:r>
              <a:rPr lang="ro-RO" sz="2000" b="1" dirty="0" smtClean="0">
                <a:solidFill>
                  <a:srgbClr val="7030A0"/>
                </a:solidFill>
                <a:latin typeface="Times New Roman" pitchFamily="18" charset="0"/>
                <a:cs typeface="Times New Roman" pitchFamily="18" charset="0"/>
              </a:rPr>
              <a:t>Conținuturi</a:t>
            </a:r>
            <a:r>
              <a:rPr lang="ro-RO" sz="2000" dirty="0" smtClean="0">
                <a:latin typeface="Times New Roman" pitchFamily="18" charset="0"/>
                <a:cs typeface="Times New Roman" pitchFamily="18" charset="0"/>
              </a:rPr>
              <a:t> – procesul evolutiv al literaturii române.</a:t>
            </a:r>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199" y="301625"/>
            <a:ext cx="5559425" cy="917575"/>
          </a:xfrm>
        </p:spPr>
        <p:txBody>
          <a:bodyPr/>
          <a:lstStyle/>
          <a:p>
            <a:pPr algn="ctr"/>
            <a:r>
              <a:rPr lang="ro-RO" dirty="0" smtClean="0">
                <a:latin typeface="Times New Roman" pitchFamily="18" charset="0"/>
                <a:cs typeface="Times New Roman" pitchFamily="18" charset="0"/>
              </a:rPr>
              <a:t>Dominantele procesului educațional LLR (liceu)</a:t>
            </a:r>
            <a:endParaRPr lang="ru-RU" dirty="0"/>
          </a:p>
        </p:txBody>
      </p:sp>
      <p:sp>
        <p:nvSpPr>
          <p:cNvPr id="3" name="Содержимое 2"/>
          <p:cNvSpPr>
            <a:spLocks noGrp="1"/>
          </p:cNvSpPr>
          <p:nvPr>
            <p:ph idx="1"/>
          </p:nvPr>
        </p:nvSpPr>
        <p:spPr>
          <a:xfrm>
            <a:off x="304800" y="1295400"/>
            <a:ext cx="8534400" cy="5181600"/>
          </a:xfrm>
        </p:spPr>
        <p:txBody>
          <a:bodyPr/>
          <a:lstStyle/>
          <a:p>
            <a:r>
              <a:rPr lang="ro-RO" sz="2000" b="1" dirty="0" smtClean="0">
                <a:solidFill>
                  <a:srgbClr val="7030A0"/>
                </a:solidFill>
                <a:latin typeface="Times New Roman" pitchFamily="18" charset="0"/>
                <a:cs typeface="Times New Roman" pitchFamily="18" charset="0"/>
              </a:rPr>
              <a:t>Clasa a XII-a</a:t>
            </a:r>
          </a:p>
          <a:p>
            <a:pPr>
              <a:buNone/>
            </a:pPr>
            <a:r>
              <a:rPr lang="ro-RO" sz="2000" b="1" dirty="0" smtClean="0">
                <a:solidFill>
                  <a:srgbClr val="7030A0"/>
                </a:solidFill>
                <a:latin typeface="Times New Roman" pitchFamily="18" charset="0"/>
                <a:cs typeface="Times New Roman" pitchFamily="18" charset="0"/>
              </a:rPr>
              <a:t>Coordonata didactică </a:t>
            </a:r>
            <a:r>
              <a:rPr lang="ro-RO" sz="2000" dirty="0" smtClean="0">
                <a:latin typeface="Times New Roman" pitchFamily="18" charset="0"/>
                <a:cs typeface="Times New Roman" pitchFamily="18" charset="0"/>
              </a:rPr>
              <a:t>– Cititorul, textul și contextul istoric-cultural-estetic. Curente literare și personalități reprezentative pentru evoluția în actualitate a literaturii române: modernismele și postmodernismul – Cititorul și specificul viziunii artistice asupra lumii a personalității literare (studiul elementelor specifice ale imaginarului artistic al personalității literare; limbă și comunicare pentru formarea cititorului avizat, a vorbitorului și a scriptorului cult).</a:t>
            </a:r>
          </a:p>
          <a:p>
            <a:pPr>
              <a:buNone/>
            </a:pPr>
            <a:r>
              <a:rPr lang="ro-RO" sz="2000" b="1" dirty="0" smtClean="0">
                <a:solidFill>
                  <a:srgbClr val="7030A0"/>
                </a:solidFill>
                <a:latin typeface="Times New Roman" pitchFamily="18" charset="0"/>
                <a:cs typeface="Times New Roman" pitchFamily="18" charset="0"/>
              </a:rPr>
              <a:t>EL</a:t>
            </a:r>
            <a:r>
              <a:rPr lang="ro-RO" sz="2000" dirty="0" smtClean="0">
                <a:latin typeface="Times New Roman" pitchFamily="18" charset="0"/>
                <a:cs typeface="Times New Roman" pitchFamily="18" charset="0"/>
              </a:rPr>
              <a:t>  - subiecte generale de istorie a limbii (etape de evoluție, contribuția scriitorilor la constituirea normei literare);</a:t>
            </a:r>
          </a:p>
          <a:p>
            <a:pPr>
              <a:buNone/>
            </a:pPr>
            <a:r>
              <a:rPr lang="ro-RO" sz="2000" dirty="0" smtClean="0">
                <a:latin typeface="Times New Roman" pitchFamily="18" charset="0"/>
                <a:cs typeface="Times New Roman" pitchFamily="18" charset="0"/>
              </a:rPr>
              <a:t> - crearea unei viziuni de ansamblu asupra limbii ca idiom;</a:t>
            </a:r>
          </a:p>
          <a:p>
            <a:pPr>
              <a:buNone/>
            </a:pPr>
            <a:r>
              <a:rPr lang="ro-RO" sz="2000" dirty="0" smtClean="0">
                <a:latin typeface="Times New Roman" pitchFamily="18" charset="0"/>
                <a:cs typeface="Times New Roman" pitchFamily="18" charset="0"/>
              </a:rPr>
              <a:t> - elemente de compunere neologice, ortografia împrumuturilor și a semnelor convenționale din textele științifice, punctuație, norme de exprimare corectă...</a:t>
            </a:r>
          </a:p>
          <a:p>
            <a:pPr>
              <a:buNone/>
            </a:pPr>
            <a:r>
              <a:rPr lang="ro-RO" sz="2000" b="1" dirty="0" smtClean="0">
                <a:solidFill>
                  <a:srgbClr val="7030A0"/>
                </a:solidFill>
                <a:latin typeface="Times New Roman" pitchFamily="18" charset="0"/>
                <a:cs typeface="Times New Roman" pitchFamily="18" charset="0"/>
              </a:rPr>
              <a:t>ELA</a:t>
            </a:r>
            <a:r>
              <a:rPr lang="ro-RO" sz="2000" dirty="0" smtClean="0">
                <a:latin typeface="Times New Roman" pitchFamily="18" charset="0"/>
                <a:cs typeface="Times New Roman" pitchFamily="18" charset="0"/>
              </a:rPr>
              <a:t> – studiul evolutiv al literaturii române (modernism, postmodernism);</a:t>
            </a:r>
          </a:p>
          <a:p>
            <a:pPr>
              <a:buNone/>
            </a:pPr>
            <a:r>
              <a:rPr lang="ro-RO" sz="2000" dirty="0" smtClean="0">
                <a:latin typeface="Times New Roman" pitchFamily="18" charset="0"/>
                <a:cs typeface="Times New Roman" pitchFamily="18" charset="0"/>
              </a:rPr>
              <a:t> - studiul personalității și creației literare a 2-4 scriitori consacrați din literatura română (opere de referință, diverse ca gen, specie, atitudine, mesaj, structură).</a:t>
            </a:r>
          </a:p>
          <a:p>
            <a:pPr>
              <a:buNone/>
            </a:pPr>
            <a:r>
              <a:rPr lang="ro-RO"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199" y="301625"/>
            <a:ext cx="5559425" cy="688975"/>
          </a:xfrm>
        </p:spPr>
        <p:txBody>
          <a:bodyPr/>
          <a:lstStyle/>
          <a:p>
            <a:pPr algn="ctr"/>
            <a:r>
              <a:rPr lang="ro-RO" sz="3200" dirty="0" smtClean="0">
                <a:latin typeface="Times New Roman" pitchFamily="18" charset="0"/>
                <a:cs typeface="Times New Roman" pitchFamily="18" charset="0"/>
              </a:rPr>
              <a:t>Administrarea</a:t>
            </a:r>
            <a:r>
              <a:rPr lang="ro-RO" dirty="0" smtClean="0">
                <a:latin typeface="Times New Roman" pitchFamily="18" charset="0"/>
                <a:cs typeface="Times New Roman" pitchFamily="18" charset="0"/>
              </a:rPr>
              <a:t> disciplinei</a:t>
            </a:r>
            <a:endParaRPr lang="ro-RO"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381000" y="1752599"/>
          <a:ext cx="8458200" cy="3733800"/>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1697181">
                <a:tc>
                  <a:txBody>
                    <a:bodyPr/>
                    <a:lstStyle/>
                    <a:p>
                      <a:r>
                        <a:rPr lang="ro-RO" dirty="0" smtClean="0"/>
                        <a:t>Statutul disciplinei</a:t>
                      </a:r>
                      <a:endParaRPr lang="ru-RU" dirty="0"/>
                    </a:p>
                  </a:txBody>
                  <a:tcPr/>
                </a:tc>
                <a:tc>
                  <a:txBody>
                    <a:bodyPr/>
                    <a:lstStyle/>
                    <a:p>
                      <a:r>
                        <a:rPr lang="ro-RO" dirty="0" smtClean="0"/>
                        <a:t>Aria curriculară</a:t>
                      </a:r>
                      <a:endParaRPr lang="ru-RU" dirty="0"/>
                    </a:p>
                  </a:txBody>
                  <a:tcPr/>
                </a:tc>
                <a:tc>
                  <a:txBody>
                    <a:bodyPr/>
                    <a:lstStyle/>
                    <a:p>
                      <a:r>
                        <a:rPr lang="ro-RO" dirty="0" smtClean="0"/>
                        <a:t>Treapta liceală, clasele</a:t>
                      </a:r>
                      <a:endParaRPr lang="ru-RU" dirty="0"/>
                    </a:p>
                  </a:txBody>
                  <a:tcPr/>
                </a:tc>
                <a:tc>
                  <a:txBody>
                    <a:bodyPr/>
                    <a:lstStyle/>
                    <a:p>
                      <a:r>
                        <a:rPr lang="ro-RO" dirty="0" smtClean="0"/>
                        <a:t>Nr.  ore pe săptămână R/U</a:t>
                      </a:r>
                      <a:endParaRPr lang="ru-RU" dirty="0"/>
                    </a:p>
                  </a:txBody>
                  <a:tcPr/>
                </a:tc>
                <a:tc>
                  <a:txBody>
                    <a:bodyPr/>
                    <a:lstStyle/>
                    <a:p>
                      <a:r>
                        <a:rPr lang="ro-RO" dirty="0" smtClean="0"/>
                        <a:t>Nr. unități de învățare</a:t>
                      </a:r>
                      <a:endParaRPr lang="ru-RU" dirty="0"/>
                    </a:p>
                  </a:txBody>
                  <a:tcPr/>
                </a:tc>
                <a:tc>
                  <a:txBody>
                    <a:bodyPr/>
                    <a:lstStyle/>
                    <a:p>
                      <a:r>
                        <a:rPr lang="ro-RO" dirty="0" smtClean="0"/>
                        <a:t>Nr. total ore R/U</a:t>
                      </a:r>
                      <a:endParaRPr lang="ru-RU" dirty="0"/>
                    </a:p>
                  </a:txBody>
                  <a:tcPr/>
                </a:tc>
              </a:tr>
              <a:tr h="678873">
                <a:tc rowSpan="3">
                  <a:txBody>
                    <a:bodyPr/>
                    <a:lstStyle/>
                    <a:p>
                      <a:r>
                        <a:rPr lang="ro-RO" dirty="0" smtClean="0"/>
                        <a:t>Disciplină obligatorie</a:t>
                      </a:r>
                      <a:endParaRPr lang="ru-RU" dirty="0"/>
                    </a:p>
                  </a:txBody>
                  <a:tcPr/>
                </a:tc>
                <a:tc rowSpan="3">
                  <a:txBody>
                    <a:bodyPr/>
                    <a:lstStyle/>
                    <a:p>
                      <a:r>
                        <a:rPr lang="ro-RO" dirty="0" smtClean="0"/>
                        <a:t>Limbă și comunicare</a:t>
                      </a:r>
                      <a:endParaRPr lang="ru-RU" dirty="0"/>
                    </a:p>
                  </a:txBody>
                  <a:tcPr/>
                </a:tc>
                <a:tc>
                  <a:txBody>
                    <a:bodyPr/>
                    <a:lstStyle/>
                    <a:p>
                      <a:pPr algn="ctr"/>
                      <a:r>
                        <a:rPr lang="ro-RO" dirty="0" smtClean="0"/>
                        <a:t>X</a:t>
                      </a:r>
                      <a:endParaRPr lang="ru-RU" dirty="0"/>
                    </a:p>
                  </a:txBody>
                  <a:tcPr/>
                </a:tc>
                <a:tc>
                  <a:txBody>
                    <a:bodyPr/>
                    <a:lstStyle/>
                    <a:p>
                      <a:pPr algn="ctr"/>
                      <a:r>
                        <a:rPr lang="ro-RO" dirty="0" smtClean="0"/>
                        <a:t>4/5</a:t>
                      </a:r>
                      <a:endParaRPr lang="ru-RU" dirty="0"/>
                    </a:p>
                  </a:txBody>
                  <a:tcPr/>
                </a:tc>
                <a:tc>
                  <a:txBody>
                    <a:bodyPr/>
                    <a:lstStyle/>
                    <a:p>
                      <a:pPr algn="ctr"/>
                      <a:r>
                        <a:rPr lang="ro-RO" dirty="0" smtClean="0"/>
                        <a:t>8/9</a:t>
                      </a:r>
                      <a:endParaRPr lang="ru-RU" dirty="0"/>
                    </a:p>
                  </a:txBody>
                  <a:tcPr/>
                </a:tc>
                <a:tc>
                  <a:txBody>
                    <a:bodyPr/>
                    <a:lstStyle/>
                    <a:p>
                      <a:pPr algn="ctr"/>
                      <a:r>
                        <a:rPr lang="ro-RO" dirty="0" smtClean="0"/>
                        <a:t>136/170</a:t>
                      </a:r>
                      <a:endParaRPr lang="ru-RU" dirty="0"/>
                    </a:p>
                  </a:txBody>
                  <a:tcPr/>
                </a:tc>
              </a:tr>
              <a:tr h="678873">
                <a:tc vMerge="1">
                  <a:txBody>
                    <a:bodyPr/>
                    <a:lstStyle/>
                    <a:p>
                      <a:endParaRPr lang="ru-RU"/>
                    </a:p>
                  </a:txBody>
                  <a:tcPr/>
                </a:tc>
                <a:tc vMerge="1">
                  <a:txBody>
                    <a:bodyPr/>
                    <a:lstStyle/>
                    <a:p>
                      <a:endParaRPr lang="ru-RU"/>
                    </a:p>
                  </a:txBody>
                  <a:tcPr/>
                </a:tc>
                <a:tc>
                  <a:txBody>
                    <a:bodyPr/>
                    <a:lstStyle/>
                    <a:p>
                      <a:pPr algn="ctr"/>
                      <a:r>
                        <a:rPr lang="ro-RO" dirty="0" smtClean="0"/>
                        <a:t>XI</a:t>
                      </a:r>
                      <a:endParaRPr lang="ru-RU" dirty="0"/>
                    </a:p>
                  </a:txBody>
                  <a:tcPr/>
                </a:tc>
                <a:tc>
                  <a:txBody>
                    <a:bodyPr/>
                    <a:lstStyle/>
                    <a:p>
                      <a:pPr algn="ctr"/>
                      <a:r>
                        <a:rPr lang="ro-RO" dirty="0" smtClean="0"/>
                        <a:t>4/5</a:t>
                      </a:r>
                      <a:endParaRPr lang="ru-RU" dirty="0"/>
                    </a:p>
                  </a:txBody>
                  <a:tcPr/>
                </a:tc>
                <a:tc>
                  <a:txBody>
                    <a:bodyPr/>
                    <a:lstStyle/>
                    <a:p>
                      <a:pPr algn="ctr"/>
                      <a:r>
                        <a:rPr lang="ro-RO" dirty="0" smtClean="0"/>
                        <a:t>8/9</a:t>
                      </a:r>
                      <a:endParaRPr lang="ru-RU" dirty="0"/>
                    </a:p>
                  </a:txBody>
                  <a:tcPr/>
                </a:tc>
                <a:tc>
                  <a:txBody>
                    <a:bodyPr/>
                    <a:lstStyle/>
                    <a:p>
                      <a:pPr algn="ctr"/>
                      <a:r>
                        <a:rPr lang="ro-RO" dirty="0" smtClean="0"/>
                        <a:t>136/170</a:t>
                      </a:r>
                      <a:endParaRPr lang="ru-RU" dirty="0"/>
                    </a:p>
                  </a:txBody>
                  <a:tcPr/>
                </a:tc>
              </a:tr>
              <a:tr h="678873">
                <a:tc vMerge="1">
                  <a:txBody>
                    <a:bodyPr/>
                    <a:lstStyle/>
                    <a:p>
                      <a:endParaRPr lang="ru-RU"/>
                    </a:p>
                  </a:txBody>
                  <a:tcPr/>
                </a:tc>
                <a:tc vMerge="1">
                  <a:txBody>
                    <a:bodyPr/>
                    <a:lstStyle/>
                    <a:p>
                      <a:endParaRPr lang="ru-RU"/>
                    </a:p>
                  </a:txBody>
                  <a:tcPr/>
                </a:tc>
                <a:tc>
                  <a:txBody>
                    <a:bodyPr/>
                    <a:lstStyle/>
                    <a:p>
                      <a:pPr algn="ctr"/>
                      <a:r>
                        <a:rPr lang="ro-RO" dirty="0" smtClean="0"/>
                        <a:t>XII</a:t>
                      </a:r>
                      <a:endParaRPr lang="ru-RU" dirty="0"/>
                    </a:p>
                  </a:txBody>
                  <a:tcPr/>
                </a:tc>
                <a:tc>
                  <a:txBody>
                    <a:bodyPr/>
                    <a:lstStyle/>
                    <a:p>
                      <a:pPr algn="ctr"/>
                      <a:r>
                        <a:rPr lang="ro-RO" dirty="0" smtClean="0"/>
                        <a:t>4/5</a:t>
                      </a:r>
                      <a:endParaRPr lang="ru-RU" dirty="0"/>
                    </a:p>
                  </a:txBody>
                  <a:tcPr/>
                </a:tc>
                <a:tc>
                  <a:txBody>
                    <a:bodyPr/>
                    <a:lstStyle/>
                    <a:p>
                      <a:pPr algn="ctr"/>
                      <a:r>
                        <a:rPr lang="ro-RO" dirty="0" smtClean="0"/>
                        <a:t>8/9</a:t>
                      </a:r>
                      <a:endParaRPr lang="ru-RU" dirty="0"/>
                    </a:p>
                  </a:txBody>
                  <a:tcPr/>
                </a:tc>
                <a:tc>
                  <a:txBody>
                    <a:bodyPr/>
                    <a:lstStyle/>
                    <a:p>
                      <a:pPr algn="ctr"/>
                      <a:r>
                        <a:rPr lang="ro-RO" dirty="0" smtClean="0"/>
                        <a:t>132/165</a:t>
                      </a:r>
                      <a:endParaRPr lang="ru-RU" dirty="0"/>
                    </a:p>
                  </a:txBody>
                  <a:tcPr/>
                </a:tc>
              </a:tr>
            </a:tbl>
          </a:graphicData>
        </a:graphic>
      </p:graphicFrame>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5830F19-7248-4320-89C8-AAEDEFB64174}" type="slidenum">
              <a:rPr lang="ru-RU" smtClean="0"/>
              <a:pPr>
                <a:defRPr/>
              </a:pPr>
              <a:t>16</a:t>
            </a:fld>
            <a:endParaRPr lang="ru-RU"/>
          </a:p>
        </p:txBody>
      </p:sp>
      <p:pic>
        <p:nvPicPr>
          <p:cNvPr id="5" name="Content Placeholder 4"/>
          <p:cNvPicPr>
            <a:picLocks noGrp="1"/>
          </p:cNvPicPr>
          <p:nvPr>
            <p:ph idx="1"/>
          </p:nvPr>
        </p:nvPicPr>
        <p:blipFill>
          <a:blip r:embed="rId2"/>
          <a:srcRect l="22910" t="37126" r="23570" b="21042"/>
          <a:stretch>
            <a:fillRect/>
          </a:stretch>
        </p:blipFill>
        <p:spPr bwMode="auto">
          <a:xfrm>
            <a:off x="685800" y="1295400"/>
            <a:ext cx="7997825" cy="419695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1143000"/>
            <a:ext cx="8382000" cy="5410200"/>
          </a:xfrm>
        </p:spPr>
        <p:txBody>
          <a:bodyPr/>
          <a:lstStyle/>
          <a:p>
            <a:r>
              <a:rPr lang="ro-RO" b="1" dirty="0" smtClean="0">
                <a:solidFill>
                  <a:srgbClr val="7030A0"/>
                </a:solidFill>
              </a:rPr>
              <a:t>Resursele didactice</a:t>
            </a:r>
            <a:r>
              <a:rPr lang="ro-RO" dirty="0" smtClean="0"/>
              <a:t> nu vor fi tipărite (curriculum /ghid – variantă electronică)</a:t>
            </a:r>
          </a:p>
          <a:p>
            <a:r>
              <a:rPr lang="ro-RO" b="1" dirty="0" smtClean="0">
                <a:solidFill>
                  <a:srgbClr val="7030A0"/>
                </a:solidFill>
              </a:rPr>
              <a:t>Denumire curriculum</a:t>
            </a:r>
            <a:r>
              <a:rPr lang="ro-RO" dirty="0" smtClean="0"/>
              <a:t>:</a:t>
            </a:r>
          </a:p>
          <a:p>
            <a:pPr>
              <a:buFont typeface="Wingdings" pitchFamily="2" charset="2"/>
              <a:buChar char="Ø"/>
            </a:pPr>
            <a:r>
              <a:rPr lang="ro-RO" dirty="0" smtClean="0"/>
              <a:t>Curriculum 2010 (cl. a VI-a – a IX-a, a XI-a – a XII-a)</a:t>
            </a:r>
          </a:p>
          <a:p>
            <a:pPr>
              <a:buFont typeface="Wingdings" pitchFamily="2" charset="2"/>
              <a:buChar char="Ø"/>
            </a:pPr>
            <a:r>
              <a:rPr lang="ro-RO" dirty="0" smtClean="0"/>
              <a:t>Curriculum  2019 (cl. a V-a, a X-a)</a:t>
            </a:r>
          </a:p>
          <a:p>
            <a:pPr>
              <a:buFont typeface="Arial" pitchFamily="34" charset="0"/>
              <a:buChar char="•"/>
            </a:pPr>
            <a:r>
              <a:rPr lang="ro-RO" b="1" dirty="0" smtClean="0">
                <a:solidFill>
                  <a:srgbClr val="7030A0"/>
                </a:solidFill>
              </a:rPr>
              <a:t>Numărul total de ore nu se modifică, dar:</a:t>
            </a:r>
          </a:p>
          <a:p>
            <a:pPr>
              <a:buFont typeface="Wingdings" pitchFamily="2" charset="2"/>
              <a:buChar char="Ø"/>
            </a:pPr>
            <a:r>
              <a:rPr lang="ro-RO" dirty="0" smtClean="0"/>
              <a:t>cl. a V-a – 18-20 ore/ per unitate de învățare</a:t>
            </a:r>
          </a:p>
          <a:p>
            <a:pPr>
              <a:buFont typeface="Wingdings" pitchFamily="2" charset="2"/>
              <a:buChar char="Ø"/>
            </a:pPr>
            <a:r>
              <a:rPr lang="ro-RO" dirty="0" smtClean="0"/>
              <a:t>cl. a X-a – 16-18 ore/ per unitate de învățare</a:t>
            </a:r>
          </a:p>
          <a:p>
            <a:pPr>
              <a:buFont typeface="Wingdings" pitchFamily="2" charset="2"/>
              <a:buChar char="Ø"/>
            </a:pPr>
            <a:r>
              <a:rPr lang="ro-RO" dirty="0" smtClean="0"/>
              <a:t>celelalte clase – 12-15 ore/ per unitate de învățare</a:t>
            </a:r>
          </a:p>
          <a:p>
            <a:pPr>
              <a:buFont typeface="Arial" pitchFamily="34" charset="0"/>
              <a:buChar char="•"/>
            </a:pPr>
            <a:r>
              <a:rPr lang="ro-RO" b="1" dirty="0" smtClean="0">
                <a:solidFill>
                  <a:srgbClr val="7030A0"/>
                </a:solidFill>
              </a:rPr>
              <a:t>O unitate de învățare:</a:t>
            </a:r>
          </a:p>
          <a:p>
            <a:pPr>
              <a:buFont typeface="Wingdings" pitchFamily="2" charset="2"/>
              <a:buChar char="Ø"/>
            </a:pPr>
            <a:r>
              <a:rPr lang="ro-RO" dirty="0" smtClean="0"/>
              <a:t>literatură</a:t>
            </a:r>
          </a:p>
          <a:p>
            <a:pPr>
              <a:buFont typeface="Wingdings" pitchFamily="2" charset="2"/>
              <a:buChar char="Ø"/>
            </a:pPr>
            <a:r>
              <a:rPr lang="ro-RO" dirty="0" smtClean="0"/>
              <a:t>limbă</a:t>
            </a:r>
          </a:p>
          <a:p>
            <a:pPr>
              <a:buFont typeface="Wingdings" pitchFamily="2" charset="2"/>
              <a:buChar char="Ø"/>
            </a:pPr>
            <a:r>
              <a:rPr lang="ro-RO" dirty="0" smtClean="0"/>
              <a:t>comunicare</a:t>
            </a:r>
          </a:p>
          <a:p>
            <a:pPr>
              <a:buFont typeface="Wingdings" pitchFamily="2" charset="2"/>
              <a:buChar char="Ø"/>
            </a:pPr>
            <a:r>
              <a:rPr lang="ro-RO" dirty="0" smtClean="0"/>
              <a:t>lecție – tip atelier (lectură, scriere, discuție) </a:t>
            </a:r>
          </a:p>
          <a:p>
            <a:pPr>
              <a:buFont typeface="Wingdings" pitchFamily="2" charset="2"/>
              <a:buChar char="Ø"/>
            </a:pPr>
            <a:r>
              <a:rPr lang="ro-RO" dirty="0" smtClean="0"/>
              <a:t>lecție de sinteză</a:t>
            </a:r>
          </a:p>
          <a:p>
            <a:pPr>
              <a:buFont typeface="Wingdings" pitchFamily="2" charset="2"/>
              <a:buChar char="Ø"/>
            </a:pPr>
            <a:r>
              <a:rPr lang="ro-RO" dirty="0" smtClean="0"/>
              <a:t>evaluare sumativă</a:t>
            </a:r>
          </a:p>
          <a:p>
            <a:pPr>
              <a:buFont typeface="Wingdings" pitchFamily="2" charset="2"/>
              <a:buChar char="Ø"/>
            </a:pPr>
            <a:r>
              <a:rPr lang="ro-RO" dirty="0" smtClean="0"/>
              <a:t>analiza evaluării</a:t>
            </a:r>
          </a:p>
          <a:p>
            <a:pPr>
              <a:buFont typeface="Wingdings" pitchFamily="2" charset="2"/>
              <a:buChar char="Ø"/>
            </a:pPr>
            <a:r>
              <a:rPr lang="ro-RO" dirty="0" smtClean="0"/>
              <a:t>½ evaluări formative</a:t>
            </a:r>
            <a:endParaRPr lang="ru-RU" dirty="0"/>
          </a:p>
        </p:txBody>
      </p:sp>
      <p:sp>
        <p:nvSpPr>
          <p:cNvPr id="4" name="Номер слайда 3"/>
          <p:cNvSpPr>
            <a:spLocks noGrp="1"/>
          </p:cNvSpPr>
          <p:nvPr>
            <p:ph type="sldNum" sz="quarter" idx="12"/>
          </p:nvPr>
        </p:nvSpPr>
        <p:spPr/>
        <p:txBody>
          <a:bodyPr/>
          <a:lstStyle/>
          <a:p>
            <a:pPr>
              <a:defRPr/>
            </a:pPr>
            <a:fld id="{75830F19-7248-4320-89C8-AAEDEFB64174}" type="slidenum">
              <a:rPr lang="ru-RU" smtClean="0"/>
              <a:pPr>
                <a:defRPr/>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124199" y="152400"/>
            <a:ext cx="5559425" cy="914401"/>
          </a:xfrm>
        </p:spPr>
        <p:txBody>
          <a:bodyPr/>
          <a:lstStyle/>
          <a:p>
            <a:pPr algn="ctr"/>
            <a:r>
              <a:rPr lang="ro-RO" dirty="0" smtClean="0">
                <a:latin typeface="Times New Roman" pitchFamily="18" charset="0"/>
                <a:cs typeface="Times New Roman" pitchFamily="18" charset="0"/>
              </a:rPr>
              <a:t>Important de reținut </a:t>
            </a:r>
            <a:br>
              <a:rPr lang="ro-RO" dirty="0" smtClean="0">
                <a:latin typeface="Times New Roman" pitchFamily="18" charset="0"/>
                <a:cs typeface="Times New Roman" pitchFamily="18" charset="0"/>
              </a:rPr>
            </a:br>
            <a:endParaRPr lang="ro-RO" dirty="0"/>
          </a:p>
        </p:txBody>
      </p:sp>
      <p:sp>
        <p:nvSpPr>
          <p:cNvPr id="7" name="Содержимое 6"/>
          <p:cNvSpPr>
            <a:spLocks noGrp="1"/>
          </p:cNvSpPr>
          <p:nvPr>
            <p:ph idx="1"/>
          </p:nvPr>
        </p:nvSpPr>
        <p:spPr>
          <a:xfrm>
            <a:off x="381000" y="1371600"/>
            <a:ext cx="8458200" cy="5181600"/>
          </a:xfrm>
        </p:spPr>
        <p:txBody>
          <a:bodyPr/>
          <a:lstStyle/>
          <a:p>
            <a:r>
              <a:rPr lang="ro-RO" b="1" dirty="0" smtClean="0">
                <a:solidFill>
                  <a:srgbClr val="7030A0"/>
                </a:solidFill>
              </a:rPr>
              <a:t>Evaluarea formativă </a:t>
            </a:r>
            <a:r>
              <a:rPr lang="ro-RO" dirty="0" smtClean="0"/>
              <a:t>:</a:t>
            </a:r>
          </a:p>
          <a:p>
            <a:pPr>
              <a:buFont typeface="Wingdings" pitchFamily="2" charset="2"/>
              <a:buChar char="Ø"/>
            </a:pPr>
            <a:r>
              <a:rPr lang="ro-RO" dirty="0" smtClean="0"/>
              <a:t>nu se înscrie în registru</a:t>
            </a:r>
          </a:p>
          <a:p>
            <a:pPr>
              <a:buFont typeface="Wingdings" pitchFamily="2" charset="2"/>
              <a:buChar char="Ø"/>
            </a:pPr>
            <a:r>
              <a:rPr lang="ro-RO" dirty="0" smtClean="0"/>
              <a:t>nu se notează insuficient</a:t>
            </a:r>
          </a:p>
          <a:p>
            <a:pPr>
              <a:buFont typeface="Wingdings" pitchFamily="2" charset="2"/>
              <a:buChar char="Ø"/>
            </a:pPr>
            <a:r>
              <a:rPr lang="ro-RO" dirty="0" smtClean="0"/>
              <a:t>în dependență de lacune / nevoile elevilor</a:t>
            </a:r>
          </a:p>
          <a:p>
            <a:pPr>
              <a:buFont typeface="Arial" pitchFamily="34" charset="0"/>
              <a:buChar char="•"/>
            </a:pPr>
            <a:r>
              <a:rPr lang="ro-RO" b="1" dirty="0" smtClean="0">
                <a:solidFill>
                  <a:srgbClr val="7030A0"/>
                </a:solidFill>
              </a:rPr>
              <a:t>Notarea:</a:t>
            </a:r>
          </a:p>
          <a:p>
            <a:pPr>
              <a:buFont typeface="Wingdings" pitchFamily="2" charset="2"/>
              <a:buChar char="Ø"/>
            </a:pPr>
            <a:r>
              <a:rPr lang="ro-RO" dirty="0" smtClean="0"/>
              <a:t>evaluări sumative</a:t>
            </a:r>
          </a:p>
          <a:p>
            <a:pPr>
              <a:buFont typeface="Wingdings" pitchFamily="2" charset="2"/>
              <a:buChar char="Ø"/>
            </a:pPr>
            <a:r>
              <a:rPr lang="ro-RO" dirty="0" smtClean="0"/>
              <a:t>evaluări formative cu produs</a:t>
            </a:r>
          </a:p>
          <a:p>
            <a:pPr>
              <a:buFont typeface="Wingdings" pitchFamily="2" charset="2"/>
              <a:buChar char="Ø"/>
            </a:pPr>
            <a:r>
              <a:rPr lang="ro-RO" dirty="0" smtClean="0"/>
              <a:t>portofoliul elevului (verificat la sfârșit de semestru/ an școlar)</a:t>
            </a:r>
          </a:p>
          <a:p>
            <a:pPr>
              <a:buFont typeface="Wingdings" pitchFamily="2" charset="2"/>
              <a:buChar char="Ø"/>
            </a:pPr>
            <a:r>
              <a:rPr lang="ro-RO" dirty="0" smtClean="0"/>
              <a:t>produse complete (eseu, caracterizare de personaj, PPT etc.)</a:t>
            </a:r>
          </a:p>
          <a:p>
            <a:pPr>
              <a:buFont typeface="Wingdings" pitchFamily="2" charset="2"/>
              <a:buChar char="Ø"/>
            </a:pPr>
            <a:r>
              <a:rPr lang="ro-RO" dirty="0" smtClean="0"/>
              <a:t>implicare în proiecte </a:t>
            </a:r>
            <a:r>
              <a:rPr lang="ro-RO" smtClean="0"/>
              <a:t>educaționale (ce </a:t>
            </a:r>
            <a:r>
              <a:rPr lang="ro-RO" dirty="0" smtClean="0"/>
              <a:t>vizează disciplina LLR)</a:t>
            </a:r>
          </a:p>
          <a:p>
            <a:pPr>
              <a:buFont typeface="Wingdings" pitchFamily="2" charset="2"/>
              <a:buChar char="Ø"/>
            </a:pPr>
            <a:r>
              <a:rPr lang="ro-RO" dirty="0" smtClean="0"/>
              <a:t>nu se pun note pentru activism la lecție (răspunsuri sporadice)</a:t>
            </a:r>
          </a:p>
          <a:p>
            <a:pPr>
              <a:buFont typeface="Arial" pitchFamily="34" charset="0"/>
              <a:buChar char="•"/>
            </a:pPr>
            <a:r>
              <a:rPr lang="ro-RO" b="1" dirty="0" smtClean="0">
                <a:solidFill>
                  <a:srgbClr val="7030A0"/>
                </a:solidFill>
              </a:rPr>
              <a:t>Evaluarea inițială;</a:t>
            </a:r>
          </a:p>
          <a:p>
            <a:pPr>
              <a:buFont typeface="Wingdings" pitchFamily="2" charset="2"/>
              <a:buChar char="Ø"/>
            </a:pPr>
            <a:r>
              <a:rPr lang="ro-RO" dirty="0" smtClean="0"/>
              <a:t>la început de ciclu de școlaritate (cl. a V-a, a X-a)</a:t>
            </a:r>
          </a:p>
          <a:p>
            <a:pPr>
              <a:buFont typeface="Wingdings" pitchFamily="2" charset="2"/>
              <a:buChar char="Ø"/>
            </a:pPr>
            <a:r>
              <a:rPr lang="ro-RO" dirty="0" smtClean="0"/>
              <a:t>la oricare altă clasă preluată de la coleg/ reorganizată</a:t>
            </a:r>
          </a:p>
          <a:p>
            <a:pPr>
              <a:buFont typeface="Wingdings" pitchFamily="2" charset="2"/>
              <a:buChar char="Ø"/>
            </a:pPr>
            <a:r>
              <a:rPr lang="ro-RO" dirty="0" smtClean="0"/>
              <a:t>se înscrie în registru</a:t>
            </a:r>
          </a:p>
          <a:p>
            <a:pPr>
              <a:buFont typeface="Wingdings" pitchFamily="2" charset="2"/>
              <a:buChar char="Ø"/>
            </a:pPr>
            <a:r>
              <a:rPr lang="ro-RO" dirty="0" smtClean="0"/>
              <a:t>nu se trec notele în registru</a:t>
            </a:r>
            <a:endParaRPr lang="ru-RU" dirty="0"/>
          </a:p>
        </p:txBody>
      </p:sp>
      <p:sp>
        <p:nvSpPr>
          <p:cNvPr id="4" name="Номер слайда 3"/>
          <p:cNvSpPr>
            <a:spLocks noGrp="1"/>
          </p:cNvSpPr>
          <p:nvPr>
            <p:ph type="sldNum" sz="quarter" idx="12"/>
          </p:nvPr>
        </p:nvSpPr>
        <p:spPr/>
        <p:txBody>
          <a:bodyPr/>
          <a:lstStyle/>
          <a:p>
            <a:pPr>
              <a:defRPr/>
            </a:pPr>
            <a:fld id="{75830F19-7248-4320-89C8-AAEDEFB64174}" type="slidenum">
              <a:rPr lang="ru-RU" smtClean="0"/>
              <a:pPr>
                <a:defRPr/>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199" y="301625"/>
            <a:ext cx="5559425" cy="1143000"/>
          </a:xfrm>
        </p:spPr>
        <p:txBody>
          <a:bodyPr/>
          <a:lstStyle/>
          <a:p>
            <a:pPr algn="ctr"/>
            <a:r>
              <a:rPr lang="ro-RO" sz="3200" dirty="0" smtClean="0">
                <a:latin typeface="Times New Roman" pitchFamily="18" charset="0"/>
                <a:cs typeface="Times New Roman" pitchFamily="18" charset="0"/>
              </a:rPr>
              <a:t>Opere literare și texte recomandate</a:t>
            </a:r>
            <a:endParaRPr lang="ro-RO"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76400"/>
            <a:ext cx="8226425" cy="4724400"/>
          </a:xfrm>
        </p:spPr>
        <p:txBody>
          <a:bodyPr/>
          <a:lstStyle/>
          <a:p>
            <a:endParaRPr lang="ro-RO" sz="2800" dirty="0" smtClean="0"/>
          </a:p>
          <a:p>
            <a:r>
              <a:rPr lang="ro-RO" sz="2800" dirty="0" smtClean="0"/>
              <a:t>Pentru autori de manuale și profesori </a:t>
            </a:r>
          </a:p>
          <a:p>
            <a:pPr>
              <a:buNone/>
            </a:pPr>
            <a:r>
              <a:rPr lang="ro-RO" sz="2800" dirty="0" smtClean="0"/>
              <a:t>    (CLLR, p. 37 – 40)</a:t>
            </a:r>
          </a:p>
          <a:p>
            <a:endParaRPr lang="ro-RO" sz="2800" dirty="0" smtClean="0"/>
          </a:p>
          <a:p>
            <a:r>
              <a:rPr lang="ro-RO" sz="2800" dirty="0" smtClean="0"/>
              <a:t>Texte pentru memorizare (CLLR, p. 40)</a:t>
            </a:r>
          </a:p>
          <a:p>
            <a:endParaRPr lang="ro-RO" sz="2800" dirty="0" smtClean="0"/>
          </a:p>
          <a:p>
            <a:r>
              <a:rPr lang="ro-RO" sz="2800" dirty="0" smtClean="0"/>
              <a:t>Aspecte elementare de critică literară </a:t>
            </a:r>
          </a:p>
          <a:p>
            <a:pPr>
              <a:buNone/>
            </a:pPr>
            <a:r>
              <a:rPr lang="ro-RO" sz="2800" dirty="0" smtClean="0"/>
              <a:t>   (CLLR, p. 40 – 41) </a:t>
            </a:r>
            <a:endParaRPr lang="ru-RU" sz="2800" dirty="0"/>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u 1"/>
          <p:cNvSpPr>
            <a:spLocks noGrp="1"/>
          </p:cNvSpPr>
          <p:nvPr>
            <p:ph type="title"/>
          </p:nvPr>
        </p:nvSpPr>
        <p:spPr bwMode="auto">
          <a:xfrm>
            <a:off x="3048000" y="381000"/>
            <a:ext cx="5867400" cy="1447800"/>
          </a:xfrm>
          <a:noFill/>
          <a:ln>
            <a:miter lim="800000"/>
            <a:headEnd/>
            <a:tailEnd/>
          </a:ln>
        </p:spPr>
        <p:txBody>
          <a:bodyPr vert="horz" wrap="square" lIns="91440" tIns="45720" rIns="91440" bIns="45720" numCol="1" anchor="t" anchorCtr="0" compatLnSpc="1">
            <a:prstTxWarp prst="textNoShape">
              <a:avLst/>
            </a:prstTxWarp>
          </a:bodyPr>
          <a:lstStyle/>
          <a:p>
            <a:pPr algn="ctr"/>
            <a:r>
              <a:rPr lang="ro-RO" sz="2000" dirty="0" smtClean="0">
                <a:solidFill>
                  <a:srgbClr val="0066CC"/>
                </a:solidFill>
                <a:latin typeface="Times New Roman" pitchFamily="18" charset="0"/>
                <a:cs typeface="Times New Roman" pitchFamily="18" charset="0"/>
              </a:rPr>
              <a:t>Elaborare Curriculum 2019 -  </a:t>
            </a:r>
            <a:r>
              <a:rPr lang="ro-RO" sz="2000" b="1" dirty="0" smtClean="0">
                <a:solidFill>
                  <a:srgbClr val="0066CC"/>
                </a:solidFill>
                <a:latin typeface="Times New Roman" pitchFamily="18" charset="0"/>
                <a:cs typeface="Times New Roman" pitchFamily="18" charset="0"/>
              </a:rPr>
              <a:t>necesitatea schimbărilor </a:t>
            </a:r>
            <a:br>
              <a:rPr lang="ro-RO" sz="2000" b="1" dirty="0" smtClean="0">
                <a:solidFill>
                  <a:srgbClr val="0066CC"/>
                </a:solidFill>
                <a:latin typeface="Times New Roman" pitchFamily="18" charset="0"/>
                <a:cs typeface="Times New Roman" pitchFamily="18" charset="0"/>
              </a:rPr>
            </a:br>
            <a:r>
              <a:rPr lang="ro-RO" sz="2000" b="1" dirty="0" smtClean="0">
                <a:solidFill>
                  <a:srgbClr val="0066CC"/>
                </a:solidFill>
                <a:latin typeface="Times New Roman" pitchFamily="18" charset="0"/>
                <a:cs typeface="Times New Roman" pitchFamily="18" charset="0"/>
              </a:rPr>
              <a:t>la nivelul dezvoltării curriculare</a:t>
            </a:r>
            <a:r>
              <a:rPr lang="ro-RO" sz="2000" dirty="0" smtClean="0">
                <a:solidFill>
                  <a:srgbClr val="0066CC"/>
                </a:solidFill>
                <a:latin typeface="Times New Roman" pitchFamily="18" charset="0"/>
                <a:cs typeface="Times New Roman" pitchFamily="18" charset="0"/>
              </a:rPr>
              <a:t> </a:t>
            </a:r>
            <a:br>
              <a:rPr lang="ro-RO" sz="2000" dirty="0" smtClean="0">
                <a:solidFill>
                  <a:srgbClr val="0066CC"/>
                </a:solidFill>
                <a:latin typeface="Times New Roman" pitchFamily="18" charset="0"/>
                <a:cs typeface="Times New Roman" pitchFamily="18" charset="0"/>
              </a:rPr>
            </a:br>
            <a:r>
              <a:rPr lang="ro-RO" sz="2000" dirty="0" smtClean="0">
                <a:solidFill>
                  <a:srgbClr val="0066CC"/>
                </a:solidFill>
                <a:latin typeface="Times New Roman" pitchFamily="18" charset="0"/>
                <a:cs typeface="Times New Roman" pitchFamily="18" charset="0"/>
              </a:rPr>
              <a:t>care a fost determinată de realități diverse, precum: </a:t>
            </a:r>
            <a:br>
              <a:rPr lang="ro-RO" sz="2000" dirty="0" smtClean="0">
                <a:solidFill>
                  <a:srgbClr val="0066CC"/>
                </a:solidFill>
                <a:latin typeface="Times New Roman" pitchFamily="18" charset="0"/>
                <a:cs typeface="Times New Roman" pitchFamily="18" charset="0"/>
              </a:rPr>
            </a:br>
            <a:endParaRPr lang="ro-RO" sz="2000" dirty="0" smtClean="0">
              <a:solidFill>
                <a:srgbClr val="0066CC"/>
              </a:solidFill>
              <a:latin typeface="Times New Roman" pitchFamily="18" charset="0"/>
              <a:cs typeface="Times New Roman" pitchFamily="18" charset="0"/>
            </a:endParaRPr>
          </a:p>
        </p:txBody>
      </p:sp>
      <p:graphicFrame>
        <p:nvGraphicFramePr>
          <p:cNvPr id="5" name="Substituent conținut 4"/>
          <p:cNvGraphicFramePr>
            <a:graphicFrameLocks noGrp="1"/>
          </p:cNvGraphicFramePr>
          <p:nvPr>
            <p:ph idx="1"/>
          </p:nvPr>
        </p:nvGraphicFramePr>
        <p:xfrm>
          <a:off x="228600" y="1676400"/>
          <a:ext cx="8610600" cy="487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Substituent număr diapozitiv 3"/>
          <p:cNvSpPr>
            <a:spLocks noGrp="1"/>
          </p:cNvSpPr>
          <p:nvPr>
            <p:ph type="sldNum" sz="quarter" idx="12"/>
          </p:nvPr>
        </p:nvSpPr>
        <p:spPr>
          <a:noFill/>
        </p:spPr>
        <p:txBody>
          <a:bodyPr/>
          <a:lstStyle/>
          <a:p>
            <a:pPr fontAlgn="base">
              <a:spcBef>
                <a:spcPct val="0"/>
              </a:spcBef>
              <a:spcAft>
                <a:spcPct val="0"/>
              </a:spcAft>
            </a:pPr>
            <a:fld id="{923CB4C4-52C1-43C3-B4DF-7F7BF5F5B11A}" type="slidenum">
              <a:rPr lang="ru-RU" smtClean="0">
                <a:cs typeface="Arial" charset="0"/>
              </a:rPr>
              <a:pPr fontAlgn="base">
                <a:spcBef>
                  <a:spcPct val="0"/>
                </a:spcBef>
                <a:spcAft>
                  <a:spcPct val="0"/>
                </a:spcAft>
              </a:pPr>
              <a:t>2</a:t>
            </a:fld>
            <a:endParaRPr lang="ru-RU"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733800" y="301625"/>
            <a:ext cx="4949824" cy="688975"/>
          </a:xfrm>
        </p:spPr>
        <p:txBody>
          <a:bodyPr/>
          <a:lstStyle/>
          <a:p>
            <a:r>
              <a:rPr lang="ro-RO" dirty="0" smtClean="0">
                <a:latin typeface="Times New Roman" pitchFamily="18" charset="0"/>
                <a:cs typeface="Times New Roman" pitchFamily="18" charset="0"/>
              </a:rPr>
              <a:t>Selectarea textelor</a:t>
            </a:r>
            <a:endParaRPr lang="ro-RO" dirty="0">
              <a:latin typeface="Times New Roman" pitchFamily="18" charset="0"/>
              <a:cs typeface="Times New Roman" pitchFamily="18" charset="0"/>
            </a:endParaRPr>
          </a:p>
        </p:txBody>
      </p:sp>
      <p:sp>
        <p:nvSpPr>
          <p:cNvPr id="3" name="Substituent conținut 2"/>
          <p:cNvSpPr>
            <a:spLocks noGrp="1"/>
          </p:cNvSpPr>
          <p:nvPr>
            <p:ph idx="1"/>
          </p:nvPr>
        </p:nvSpPr>
        <p:spPr>
          <a:xfrm>
            <a:off x="533400" y="1447800"/>
            <a:ext cx="8150225" cy="4952999"/>
          </a:xfrm>
        </p:spPr>
        <p:txBody>
          <a:bodyPr/>
          <a:lstStyle/>
          <a:p>
            <a:r>
              <a:rPr lang="ro-RO" sz="2000" b="1" dirty="0" smtClean="0">
                <a:solidFill>
                  <a:srgbClr val="002060"/>
                </a:solidFill>
                <a:latin typeface="Times New Roman" pitchFamily="18" charset="0"/>
                <a:cs typeface="Times New Roman" pitchFamily="18" charset="0"/>
              </a:rPr>
              <a:t>NB!</a:t>
            </a:r>
            <a:r>
              <a:rPr lang="ro-RO" sz="2000" dirty="0" smtClean="0">
                <a:solidFill>
                  <a:srgbClr val="002060"/>
                </a:solidFill>
                <a:latin typeface="Times New Roman" pitchFamily="18" charset="0"/>
                <a:cs typeface="Times New Roman" pitchFamily="18" charset="0"/>
              </a:rPr>
              <a:t> Textele poartă caracter de recomandare. În procesul proiectării didactice și valorificarea sensului didactic propriu-zis, vor fi selectate 3-5 texte literare din 2-3 autori, urmărind realizarea unităților de competență, formarea valorilor și atitudinilor adecvate prin ilustrarea concretă a secvențelor de conținut pentru fiecare clasă. Recomandăm ca alegerea textelor să fie făcută conform criteriului axiologic, al accesibilității și al resurselor educaționale, în funcție de competențele specifice urmărite în procesul de predare/învățare/evaluare, excluzând repetarea textelor, de la clasă la clasă, cu excepția actualizării unora.</a:t>
            </a:r>
          </a:p>
          <a:p>
            <a:pPr>
              <a:buNone/>
            </a:pPr>
            <a:endParaRPr lang="ro-RO" sz="2000" dirty="0" smtClean="0">
              <a:solidFill>
                <a:srgbClr val="002060"/>
              </a:solidFill>
              <a:latin typeface="Times New Roman" pitchFamily="18" charset="0"/>
              <a:cs typeface="Times New Roman" pitchFamily="18" charset="0"/>
            </a:endParaRPr>
          </a:p>
          <a:p>
            <a:r>
              <a:rPr lang="ro-RO" sz="2000" dirty="0" smtClean="0">
                <a:solidFill>
                  <a:srgbClr val="002060"/>
                </a:solidFill>
                <a:latin typeface="Times New Roman" pitchFamily="18" charset="0"/>
                <a:cs typeface="Times New Roman" pitchFamily="18" charset="0"/>
              </a:rPr>
              <a:t>Profesorii au libertatea să aleagă texte-suport în măsură să abordeze </a:t>
            </a:r>
            <a:r>
              <a:rPr lang="ro-RO" sz="2000" b="1" dirty="0" smtClean="0">
                <a:solidFill>
                  <a:srgbClr val="002060"/>
                </a:solidFill>
                <a:latin typeface="Times New Roman" pitchFamily="18" charset="0"/>
                <a:cs typeface="Times New Roman" pitchFamily="18" charset="0"/>
              </a:rPr>
              <a:t>într-un mod aplicativ </a:t>
            </a:r>
            <a:r>
              <a:rPr lang="ro-RO" sz="2000" dirty="0" smtClean="0">
                <a:solidFill>
                  <a:srgbClr val="002060"/>
                </a:solidFill>
                <a:latin typeface="Times New Roman" pitchFamily="18" charset="0"/>
                <a:cs typeface="Times New Roman" pitchFamily="18" charset="0"/>
              </a:rPr>
              <a:t>(fără definirea conceptelor) noţiunile de teorie literară, pentru asigurarea comprehensiunii și pentru argumentarea interpretării. </a:t>
            </a:r>
          </a:p>
          <a:p>
            <a:pPr>
              <a:buNone/>
            </a:pPr>
            <a:endParaRPr lang="ro-RO" sz="2000" dirty="0">
              <a:solidFill>
                <a:srgbClr val="002060"/>
              </a:solidFill>
            </a:endParaRPr>
          </a:p>
        </p:txBody>
      </p:sp>
      <p:sp>
        <p:nvSpPr>
          <p:cNvPr id="4" name="Substituent număr diapozitiv 3"/>
          <p:cNvSpPr>
            <a:spLocks noGrp="1"/>
          </p:cNvSpPr>
          <p:nvPr>
            <p:ph type="sldNum" sz="quarter" idx="12"/>
          </p:nvPr>
        </p:nvSpPr>
        <p:spPr/>
        <p:txBody>
          <a:bodyPr/>
          <a:lstStyle/>
          <a:p>
            <a:pPr>
              <a:defRPr/>
            </a:pPr>
            <a:fld id="{75830F19-7248-4320-89C8-AAEDEFB64174}" type="slidenum">
              <a:rPr lang="ru-RU" smtClean="0"/>
              <a:pPr>
                <a:defRPr/>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9" y="301625"/>
            <a:ext cx="5635625" cy="1143000"/>
          </a:xfrm>
        </p:spPr>
        <p:txBody>
          <a:bodyPr/>
          <a:lstStyle/>
          <a:p>
            <a:pPr algn="ctr"/>
            <a:r>
              <a:rPr lang="ro-RO" dirty="0" smtClean="0">
                <a:latin typeface="Times New Roman" pitchFamily="18" charset="0"/>
                <a:cs typeface="Times New Roman" pitchFamily="18" charset="0"/>
              </a:rPr>
              <a:t>Repere metodologice </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de predare-învățare-evaluare</a:t>
            </a:r>
            <a:endParaRPr lang="ro-RO" dirty="0">
              <a:latin typeface="Times New Roman" pitchFamily="18" charset="0"/>
              <a:cs typeface="Times New Roman" pitchFamily="18" charset="0"/>
            </a:endParaRPr>
          </a:p>
        </p:txBody>
      </p:sp>
      <p:sp>
        <p:nvSpPr>
          <p:cNvPr id="3" name="Содержимое 2"/>
          <p:cNvSpPr>
            <a:spLocks noGrp="1"/>
          </p:cNvSpPr>
          <p:nvPr>
            <p:ph idx="1"/>
          </p:nvPr>
        </p:nvSpPr>
        <p:spPr>
          <a:xfrm>
            <a:off x="381000" y="1447800"/>
            <a:ext cx="8382000" cy="4953000"/>
          </a:xfrm>
        </p:spPr>
        <p:txBody>
          <a:bodyPr/>
          <a:lstStyle/>
          <a:p>
            <a:r>
              <a:rPr lang="ro-RO" sz="2800" b="1" dirty="0" smtClean="0">
                <a:latin typeface="Times New Roman" pitchFamily="18" charset="0"/>
                <a:cs typeface="Times New Roman" pitchFamily="18" charset="0"/>
              </a:rPr>
              <a:t>Repere de desfășurare a demersului didactic</a:t>
            </a:r>
          </a:p>
          <a:p>
            <a:r>
              <a:rPr lang="ro-RO" sz="2800" b="1" dirty="0" smtClean="0">
                <a:latin typeface="Times New Roman" pitchFamily="18" charset="0"/>
                <a:cs typeface="Times New Roman" pitchFamily="18" charset="0"/>
              </a:rPr>
              <a:t>Tipologia și specificul strategiilor didactice</a:t>
            </a:r>
          </a:p>
          <a:p>
            <a:r>
              <a:rPr lang="ro-RO" sz="2800" b="1" dirty="0" smtClean="0">
                <a:latin typeface="Times New Roman" pitchFamily="18" charset="0"/>
                <a:cs typeface="Times New Roman" pitchFamily="18" charset="0"/>
              </a:rPr>
              <a:t>Specificul activităților de evaluare la disciplină</a:t>
            </a:r>
          </a:p>
          <a:p>
            <a:r>
              <a:rPr lang="ro-RO" sz="2800" b="1" dirty="0" smtClean="0">
                <a:latin typeface="Times New Roman" pitchFamily="18" charset="0"/>
                <a:cs typeface="Times New Roman" pitchFamily="18" charset="0"/>
              </a:rPr>
              <a:t>Evaluarea axată pe competențe</a:t>
            </a:r>
          </a:p>
          <a:p>
            <a:r>
              <a:rPr lang="ro-RO" sz="2800" b="1" dirty="0" smtClean="0">
                <a:latin typeface="Times New Roman" pitchFamily="18" charset="0"/>
                <a:cs typeface="Times New Roman" pitchFamily="18" charset="0"/>
              </a:rPr>
              <a:t>Evaluarea centrată pe succes</a:t>
            </a:r>
          </a:p>
          <a:p>
            <a:r>
              <a:rPr lang="ro-RO" sz="2800" b="1" dirty="0" smtClean="0">
                <a:latin typeface="Times New Roman" pitchFamily="18" charset="0"/>
                <a:cs typeface="Times New Roman" pitchFamily="18" charset="0"/>
              </a:rPr>
              <a:t>Metode și tehnici de evaluare</a:t>
            </a:r>
          </a:p>
          <a:p>
            <a:r>
              <a:rPr lang="ro-RO" sz="2800" b="1" dirty="0" smtClean="0">
                <a:latin typeface="Times New Roman" pitchFamily="18" charset="0"/>
                <a:cs typeface="Times New Roman" pitchFamily="18" charset="0"/>
              </a:rPr>
              <a:t>Sugestii de proiectare-predare-evaluare la </a:t>
            </a:r>
            <a:r>
              <a:rPr lang="ro-RO" sz="2800" b="1" i="1" dirty="0" smtClean="0">
                <a:latin typeface="Times New Roman" pitchFamily="18" charset="0"/>
                <a:cs typeface="Times New Roman" pitchFamily="18" charset="0"/>
              </a:rPr>
              <a:t>Limba și literatura română </a:t>
            </a:r>
            <a:r>
              <a:rPr lang="ro-RO" sz="2800" b="1" dirty="0" smtClean="0">
                <a:latin typeface="Times New Roman" pitchFamily="18" charset="0"/>
                <a:cs typeface="Times New Roman" pitchFamily="18" charset="0"/>
              </a:rPr>
              <a:t>pentru copiii cu PEI </a:t>
            </a:r>
            <a:r>
              <a:rPr lang="ro-RO" sz="2800" b="1" i="1" dirty="0" smtClean="0">
                <a:latin typeface="Times New Roman" pitchFamily="18" charset="0"/>
                <a:cs typeface="Times New Roman" pitchFamily="18" charset="0"/>
              </a:rPr>
              <a:t>(Plan Educațional Individualizat)</a:t>
            </a:r>
            <a:endParaRPr lang="ru-RU" sz="2800" b="1"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199" y="152401"/>
            <a:ext cx="5559425" cy="990599"/>
          </a:xfrm>
        </p:spPr>
        <p:txBody>
          <a:bodyPr/>
          <a:lstStyle/>
          <a:p>
            <a:pPr algn="ctr"/>
            <a:r>
              <a:rPr lang="ro-RO" dirty="0" smtClean="0">
                <a:latin typeface="Times New Roman" pitchFamily="18" charset="0"/>
                <a:cs typeface="Times New Roman" pitchFamily="18" charset="0"/>
              </a:rPr>
              <a:t>Important de reținut </a:t>
            </a:r>
            <a:br>
              <a:rPr lang="ro-RO" dirty="0" smtClean="0">
                <a:latin typeface="Times New Roman" pitchFamily="18" charset="0"/>
                <a:cs typeface="Times New Roman" pitchFamily="18" charset="0"/>
              </a:rPr>
            </a:br>
            <a:endParaRPr lang="ro-RO" dirty="0"/>
          </a:p>
        </p:txBody>
      </p:sp>
      <p:sp>
        <p:nvSpPr>
          <p:cNvPr id="3" name="Содержимое 2"/>
          <p:cNvSpPr>
            <a:spLocks noGrp="1"/>
          </p:cNvSpPr>
          <p:nvPr>
            <p:ph idx="1"/>
          </p:nvPr>
        </p:nvSpPr>
        <p:spPr>
          <a:xfrm>
            <a:off x="381000" y="1371600"/>
            <a:ext cx="8458200" cy="5105400"/>
          </a:xfrm>
        </p:spPr>
        <p:txBody>
          <a:bodyPr/>
          <a:lstStyle/>
          <a:p>
            <a:r>
              <a:rPr lang="ro-RO" b="1" dirty="0" smtClean="0">
                <a:solidFill>
                  <a:srgbClr val="7030A0"/>
                </a:solidFill>
              </a:rPr>
              <a:t>Profilul absolventului </a:t>
            </a:r>
            <a:r>
              <a:rPr lang="ro-RO" dirty="0" smtClean="0"/>
              <a:t>(Cadrul de Referință 2015/2017) – atributele din competențele specifice (după gerunziu)</a:t>
            </a:r>
          </a:p>
          <a:p>
            <a:r>
              <a:rPr lang="ro-RO" dirty="0" smtClean="0"/>
              <a:t>Orientare spre „școala” fără profesori – </a:t>
            </a:r>
            <a:r>
              <a:rPr lang="ro-RO" b="1" dirty="0" smtClean="0">
                <a:solidFill>
                  <a:srgbClr val="7030A0"/>
                </a:solidFill>
              </a:rPr>
              <a:t>autonomia învățării</a:t>
            </a:r>
          </a:p>
          <a:p>
            <a:r>
              <a:rPr lang="ro-RO" dirty="0" smtClean="0"/>
              <a:t>Valorificarea la fiecare lecție a </a:t>
            </a:r>
            <a:r>
              <a:rPr lang="ro-RO" b="1" dirty="0" smtClean="0">
                <a:solidFill>
                  <a:srgbClr val="7030A0"/>
                </a:solidFill>
              </a:rPr>
              <a:t>cuvintelor-cheie</a:t>
            </a:r>
          </a:p>
          <a:p>
            <a:r>
              <a:rPr lang="ro-RO" dirty="0" smtClean="0"/>
              <a:t>Pregătirea </a:t>
            </a:r>
            <a:r>
              <a:rPr lang="ro-RO" b="1" dirty="0" smtClean="0">
                <a:solidFill>
                  <a:srgbClr val="7030A0"/>
                </a:solidFill>
              </a:rPr>
              <a:t>cetățeanului de mâine al RM </a:t>
            </a:r>
            <a:r>
              <a:rPr lang="ro-RO" dirty="0" smtClean="0"/>
              <a:t>– prin proiecte, activități adaptate la specificul țării</a:t>
            </a:r>
          </a:p>
          <a:p>
            <a:r>
              <a:rPr lang="ro-RO" b="1" dirty="0" smtClean="0">
                <a:solidFill>
                  <a:srgbClr val="7030A0"/>
                </a:solidFill>
              </a:rPr>
              <a:t>Evitarea gândirii stereotipe</a:t>
            </a:r>
          </a:p>
          <a:p>
            <a:r>
              <a:rPr lang="ro-RO" b="1" dirty="0" smtClean="0">
                <a:solidFill>
                  <a:srgbClr val="7030A0"/>
                </a:solidFill>
              </a:rPr>
              <a:t>Utilizarea</a:t>
            </a:r>
            <a:r>
              <a:rPr lang="ro-RO" dirty="0" smtClean="0"/>
              <a:t> </a:t>
            </a:r>
            <a:r>
              <a:rPr lang="ro-RO" b="1" dirty="0" smtClean="0">
                <a:solidFill>
                  <a:srgbClr val="7030A0"/>
                </a:solidFill>
              </a:rPr>
              <a:t>tehnologiilor informaționale moderne:</a:t>
            </a:r>
          </a:p>
          <a:p>
            <a:pPr>
              <a:buFont typeface="Wingdings" pitchFamily="2" charset="2"/>
              <a:buChar char="Ø"/>
            </a:pPr>
            <a:r>
              <a:rPr lang="ro-RO" dirty="0" smtClean="0"/>
              <a:t>aplicații</a:t>
            </a:r>
          </a:p>
          <a:p>
            <a:pPr>
              <a:buFont typeface="Wingdings" pitchFamily="2" charset="2"/>
              <a:buChar char="Ø"/>
            </a:pPr>
            <a:r>
              <a:rPr lang="ro-RO" dirty="0" smtClean="0"/>
              <a:t>resurse educaționale deschise</a:t>
            </a:r>
          </a:p>
          <a:p>
            <a:pPr>
              <a:buFont typeface="Wingdings" pitchFamily="2" charset="2"/>
              <a:buChar char="Ø"/>
            </a:pPr>
            <a:r>
              <a:rPr lang="ro-RO" dirty="0" smtClean="0"/>
              <a:t>medii virtuale de învățare</a:t>
            </a:r>
          </a:p>
          <a:p>
            <a:pPr>
              <a:buFont typeface="Wingdings" pitchFamily="2" charset="2"/>
              <a:buChar char="Ø"/>
            </a:pPr>
            <a:r>
              <a:rPr lang="ro-RO" dirty="0" smtClean="0"/>
              <a:t>instrumente Web</a:t>
            </a:r>
          </a:p>
          <a:p>
            <a:pPr>
              <a:buFont typeface="Arial" pitchFamily="34" charset="0"/>
              <a:buChar char="•"/>
            </a:pPr>
            <a:r>
              <a:rPr lang="ro-RO" b="1" dirty="0" smtClean="0">
                <a:solidFill>
                  <a:srgbClr val="7030A0"/>
                </a:solidFill>
              </a:rPr>
              <a:t>Accent sporit – transdisciplinaritate</a:t>
            </a:r>
            <a:endParaRPr lang="ru-RU" b="1" dirty="0" smtClean="0">
              <a:solidFill>
                <a:srgbClr val="7030A0"/>
              </a:solidFill>
            </a:endParaRPr>
          </a:p>
          <a:p>
            <a:pPr>
              <a:buFont typeface="Arial" pitchFamily="34" charset="0"/>
              <a:buChar char="•"/>
            </a:pPr>
            <a:r>
              <a:rPr lang="ro-RO" b="1" smtClean="0">
                <a:solidFill>
                  <a:srgbClr val="7030A0"/>
                </a:solidFill>
              </a:rPr>
              <a:t>Studierea detaliată a CLLR / ghidul de implementare a CLLR</a:t>
            </a:r>
            <a:endParaRPr lang="ru-RU" b="1" dirty="0">
              <a:solidFill>
                <a:srgbClr val="7030A0"/>
              </a:solidFill>
            </a:endParaRPr>
          </a:p>
        </p:txBody>
      </p:sp>
      <p:sp>
        <p:nvSpPr>
          <p:cNvPr id="4" name="Номер слайда 3"/>
          <p:cNvSpPr>
            <a:spLocks noGrp="1"/>
          </p:cNvSpPr>
          <p:nvPr>
            <p:ph type="sldNum" sz="quarter" idx="12"/>
          </p:nvPr>
        </p:nvSpPr>
        <p:spPr/>
        <p:txBody>
          <a:bodyPr/>
          <a:lstStyle/>
          <a:p>
            <a:pPr>
              <a:defRPr/>
            </a:pPr>
            <a:fld id="{75830F19-7248-4320-89C8-AAEDEFB64174}" type="slidenum">
              <a:rPr lang="ru-RU" smtClean="0"/>
              <a:pPr>
                <a:defRPr/>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895599" y="304801"/>
            <a:ext cx="5788025" cy="838199"/>
          </a:xfrm>
        </p:spPr>
        <p:txBody>
          <a:bodyPr/>
          <a:lstStyle/>
          <a:p>
            <a:pPr algn="r"/>
            <a:r>
              <a:rPr lang="ro-RO" sz="2400" b="1" dirty="0" smtClean="0">
                <a:solidFill>
                  <a:srgbClr val="002060"/>
                </a:solidFill>
                <a:latin typeface="Times New Roman" pitchFamily="18" charset="0"/>
                <a:cs typeface="Times New Roman" pitchFamily="18" charset="0"/>
              </a:rPr>
              <a:t>Tipologia și formele de organizare a lecţiilor de </a:t>
            </a:r>
            <a:r>
              <a:rPr lang="ro-RO" sz="2400" b="1" i="1" dirty="0" smtClean="0">
                <a:solidFill>
                  <a:srgbClr val="002060"/>
                </a:solidFill>
                <a:latin typeface="Times New Roman" pitchFamily="18" charset="0"/>
                <a:cs typeface="Times New Roman" pitchFamily="18" charset="0"/>
              </a:rPr>
              <a:t>limba și literatura română</a:t>
            </a:r>
            <a:r>
              <a:rPr lang="ro-RO" sz="2400" b="1" dirty="0" smtClean="0">
                <a:solidFill>
                  <a:srgbClr val="002060"/>
                </a:solidFill>
                <a:latin typeface="Times New Roman" pitchFamily="18" charset="0"/>
                <a:cs typeface="Times New Roman" pitchFamily="18" charset="0"/>
              </a:rPr>
              <a:t/>
            </a:r>
            <a:br>
              <a:rPr lang="ro-RO" sz="2400" b="1" dirty="0" smtClean="0">
                <a:solidFill>
                  <a:srgbClr val="002060"/>
                </a:solidFill>
                <a:latin typeface="Times New Roman" pitchFamily="18" charset="0"/>
                <a:cs typeface="Times New Roman" pitchFamily="18" charset="0"/>
              </a:rPr>
            </a:br>
            <a:endParaRPr lang="ro-RO" sz="2400" dirty="0">
              <a:solidFill>
                <a:srgbClr val="002060"/>
              </a:solidFill>
              <a:latin typeface="Times New Roman" pitchFamily="18" charset="0"/>
              <a:cs typeface="Times New Roman" pitchFamily="18" charset="0"/>
            </a:endParaRPr>
          </a:p>
        </p:txBody>
      </p:sp>
      <p:sp>
        <p:nvSpPr>
          <p:cNvPr id="3" name="Substituent conținut 2"/>
          <p:cNvSpPr>
            <a:spLocks noGrp="1"/>
          </p:cNvSpPr>
          <p:nvPr>
            <p:ph idx="1"/>
          </p:nvPr>
        </p:nvSpPr>
        <p:spPr>
          <a:xfrm>
            <a:off x="457200" y="1219200"/>
            <a:ext cx="8226425" cy="5334000"/>
          </a:xfrm>
        </p:spPr>
        <p:txBody>
          <a:bodyPr/>
          <a:lstStyle/>
          <a:p>
            <a:pPr>
              <a:buNone/>
            </a:pPr>
            <a:r>
              <a:rPr lang="ro-RO" sz="2400" dirty="0" smtClean="0">
                <a:solidFill>
                  <a:srgbClr val="002060"/>
                </a:solidFill>
                <a:latin typeface="Times New Roman" pitchFamily="18" charset="0"/>
                <a:cs typeface="Times New Roman" pitchFamily="18" charset="0"/>
              </a:rPr>
              <a:t>Tipuri de lecţii după </a:t>
            </a:r>
            <a:r>
              <a:rPr lang="ro-RO" sz="2400" b="1" dirty="0" smtClean="0">
                <a:solidFill>
                  <a:srgbClr val="002060"/>
                </a:solidFill>
                <a:latin typeface="Times New Roman" pitchFamily="18" charset="0"/>
                <a:cs typeface="Times New Roman" pitchFamily="18" charset="0"/>
              </a:rPr>
              <a:t>criteriul competenţei</a:t>
            </a:r>
            <a:r>
              <a:rPr lang="ro-RO" sz="2400" dirty="0" smtClean="0">
                <a:solidFill>
                  <a:srgbClr val="002060"/>
                </a:solidFill>
                <a:latin typeface="Times New Roman" pitchFamily="18" charset="0"/>
                <a:cs typeface="Times New Roman" pitchFamily="18" charset="0"/>
              </a:rPr>
              <a:t>, cu specificarea materiei specifice disciplinei:</a:t>
            </a:r>
          </a:p>
          <a:p>
            <a:pPr lvl="0"/>
            <a:r>
              <a:rPr lang="ro-RO" sz="2400" dirty="0" smtClean="0">
                <a:solidFill>
                  <a:srgbClr val="002060"/>
                </a:solidFill>
                <a:latin typeface="Times New Roman" pitchFamily="18" charset="0"/>
                <a:cs typeface="Times New Roman" pitchFamily="18" charset="0"/>
              </a:rPr>
              <a:t>lecţie de formare a capacităţilor </a:t>
            </a:r>
            <a:r>
              <a:rPr lang="ro-RO" sz="2400" b="1" dirty="0" smtClean="0">
                <a:solidFill>
                  <a:srgbClr val="002060"/>
                </a:solidFill>
                <a:latin typeface="Times New Roman" pitchFamily="18" charset="0"/>
                <a:cs typeface="Times New Roman" pitchFamily="18" charset="0"/>
              </a:rPr>
              <a:t>de achiziționare</a:t>
            </a:r>
            <a:r>
              <a:rPr lang="ro-RO" sz="2400" dirty="0" smtClean="0">
                <a:solidFill>
                  <a:srgbClr val="002060"/>
                </a:solidFill>
                <a:latin typeface="Times New Roman" pitchFamily="18" charset="0"/>
                <a:cs typeface="Times New Roman" pitchFamily="18" charset="0"/>
              </a:rPr>
              <a:t> a cunoștinţelor (</a:t>
            </a:r>
            <a:r>
              <a:rPr lang="ro-RO" sz="2400" i="1" dirty="0" smtClean="0">
                <a:solidFill>
                  <a:srgbClr val="002060"/>
                </a:solidFill>
                <a:latin typeface="Times New Roman" pitchFamily="18" charset="0"/>
                <a:cs typeface="Times New Roman" pitchFamily="18" charset="0"/>
              </a:rPr>
              <a:t>comunicative, lingvistice, literare, lectorale)</a:t>
            </a:r>
            <a:r>
              <a:rPr lang="ro-RO" sz="2400" dirty="0" smtClean="0">
                <a:solidFill>
                  <a:srgbClr val="002060"/>
                </a:solidFill>
                <a:latin typeface="Times New Roman" pitchFamily="18" charset="0"/>
                <a:cs typeface="Times New Roman" pitchFamily="18" charset="0"/>
              </a:rPr>
              <a:t>;</a:t>
            </a:r>
          </a:p>
          <a:p>
            <a:pPr lvl="0"/>
            <a:r>
              <a:rPr lang="ro-RO" sz="2400" dirty="0" smtClean="0">
                <a:solidFill>
                  <a:srgbClr val="002060"/>
                </a:solidFill>
                <a:latin typeface="Times New Roman" pitchFamily="18" charset="0"/>
                <a:cs typeface="Times New Roman" pitchFamily="18" charset="0"/>
              </a:rPr>
              <a:t>lecţie de formare a capacităţilor </a:t>
            </a:r>
            <a:r>
              <a:rPr lang="ro-RO" sz="2400" b="1" dirty="0" smtClean="0">
                <a:solidFill>
                  <a:srgbClr val="002060"/>
                </a:solidFill>
                <a:latin typeface="Times New Roman" pitchFamily="18" charset="0"/>
                <a:cs typeface="Times New Roman" pitchFamily="18" charset="0"/>
              </a:rPr>
              <a:t>de înţelegere</a:t>
            </a:r>
            <a:r>
              <a:rPr lang="ro-RO" sz="2400" dirty="0" smtClean="0">
                <a:solidFill>
                  <a:srgbClr val="002060"/>
                </a:solidFill>
                <a:latin typeface="Times New Roman" pitchFamily="18" charset="0"/>
                <a:cs typeface="Times New Roman" pitchFamily="18" charset="0"/>
              </a:rPr>
              <a:t> a cunoștinţelor (</a:t>
            </a:r>
            <a:r>
              <a:rPr lang="ro-RO" sz="2400" i="1" dirty="0" smtClean="0">
                <a:solidFill>
                  <a:srgbClr val="002060"/>
                </a:solidFill>
                <a:latin typeface="Times New Roman" pitchFamily="18" charset="0"/>
                <a:cs typeface="Times New Roman" pitchFamily="18" charset="0"/>
              </a:rPr>
              <a:t>comunicative, lingvistice, literare, lectorale)</a:t>
            </a:r>
            <a:r>
              <a:rPr lang="ro-RO" sz="2400" dirty="0" smtClean="0">
                <a:solidFill>
                  <a:srgbClr val="002060"/>
                </a:solidFill>
                <a:latin typeface="Times New Roman" pitchFamily="18" charset="0"/>
                <a:cs typeface="Times New Roman" pitchFamily="18" charset="0"/>
              </a:rPr>
              <a:t>;</a:t>
            </a:r>
          </a:p>
          <a:p>
            <a:pPr lvl="0"/>
            <a:r>
              <a:rPr lang="ro-RO" sz="2400" dirty="0" smtClean="0">
                <a:solidFill>
                  <a:srgbClr val="002060"/>
                </a:solidFill>
                <a:latin typeface="Times New Roman" pitchFamily="18" charset="0"/>
                <a:cs typeface="Times New Roman" pitchFamily="18" charset="0"/>
              </a:rPr>
              <a:t>lecţie de formare a capacităţilor </a:t>
            </a:r>
            <a:r>
              <a:rPr lang="ro-RO" sz="2400" b="1" dirty="0" smtClean="0">
                <a:solidFill>
                  <a:srgbClr val="002060"/>
                </a:solidFill>
                <a:latin typeface="Times New Roman" pitchFamily="18" charset="0"/>
                <a:cs typeface="Times New Roman" pitchFamily="18" charset="0"/>
              </a:rPr>
              <a:t>de aplicare</a:t>
            </a:r>
            <a:r>
              <a:rPr lang="ro-RO" sz="2400" dirty="0" smtClean="0">
                <a:solidFill>
                  <a:srgbClr val="002060"/>
                </a:solidFill>
                <a:latin typeface="Times New Roman" pitchFamily="18" charset="0"/>
                <a:cs typeface="Times New Roman" pitchFamily="18" charset="0"/>
              </a:rPr>
              <a:t> a cunoștinţelor (</a:t>
            </a:r>
            <a:r>
              <a:rPr lang="ro-RO" sz="2400" i="1" dirty="0" smtClean="0">
                <a:solidFill>
                  <a:srgbClr val="002060"/>
                </a:solidFill>
                <a:latin typeface="Times New Roman" pitchFamily="18" charset="0"/>
                <a:cs typeface="Times New Roman" pitchFamily="18" charset="0"/>
              </a:rPr>
              <a:t>comunicative, lingvistice, literare, lectorale)</a:t>
            </a:r>
            <a:r>
              <a:rPr lang="ro-RO" sz="2400" dirty="0" smtClean="0">
                <a:solidFill>
                  <a:srgbClr val="002060"/>
                </a:solidFill>
                <a:latin typeface="Times New Roman" pitchFamily="18" charset="0"/>
                <a:cs typeface="Times New Roman" pitchFamily="18" charset="0"/>
              </a:rPr>
              <a:t>;</a:t>
            </a:r>
          </a:p>
          <a:p>
            <a:pPr lvl="0"/>
            <a:r>
              <a:rPr lang="ro-RO" sz="2400" dirty="0" smtClean="0">
                <a:solidFill>
                  <a:srgbClr val="002060"/>
                </a:solidFill>
                <a:latin typeface="Times New Roman" pitchFamily="18" charset="0"/>
                <a:cs typeface="Times New Roman" pitchFamily="18" charset="0"/>
              </a:rPr>
              <a:t>lecţie de formare a capacităţilor </a:t>
            </a:r>
            <a:r>
              <a:rPr lang="ro-RO" sz="2400" b="1" dirty="0" smtClean="0">
                <a:solidFill>
                  <a:srgbClr val="002060"/>
                </a:solidFill>
                <a:latin typeface="Times New Roman" pitchFamily="18" charset="0"/>
                <a:cs typeface="Times New Roman" pitchFamily="18" charset="0"/>
              </a:rPr>
              <a:t>de analiză-sinteză</a:t>
            </a:r>
            <a:r>
              <a:rPr lang="ro-RO" sz="2400" dirty="0" smtClean="0">
                <a:solidFill>
                  <a:srgbClr val="002060"/>
                </a:solidFill>
                <a:latin typeface="Times New Roman" pitchFamily="18" charset="0"/>
                <a:cs typeface="Times New Roman" pitchFamily="18" charset="0"/>
              </a:rPr>
              <a:t> a cunoștinţelor  (</a:t>
            </a:r>
            <a:r>
              <a:rPr lang="ro-RO" sz="2400" i="1" dirty="0" smtClean="0">
                <a:solidFill>
                  <a:srgbClr val="002060"/>
                </a:solidFill>
                <a:latin typeface="Times New Roman" pitchFamily="18" charset="0"/>
                <a:cs typeface="Times New Roman" pitchFamily="18" charset="0"/>
              </a:rPr>
              <a:t>comunicative, lingvistice, literare, lectorale)</a:t>
            </a:r>
            <a:r>
              <a:rPr lang="ro-RO" sz="2400" dirty="0" smtClean="0">
                <a:solidFill>
                  <a:srgbClr val="002060"/>
                </a:solidFill>
                <a:latin typeface="Times New Roman" pitchFamily="18" charset="0"/>
                <a:cs typeface="Times New Roman" pitchFamily="18" charset="0"/>
              </a:rPr>
              <a:t>;</a:t>
            </a:r>
          </a:p>
          <a:p>
            <a:pPr lvl="0"/>
            <a:r>
              <a:rPr lang="ro-RO" sz="2400" dirty="0" smtClean="0">
                <a:solidFill>
                  <a:srgbClr val="002060"/>
                </a:solidFill>
                <a:latin typeface="Times New Roman" pitchFamily="18" charset="0"/>
                <a:cs typeface="Times New Roman" pitchFamily="18" charset="0"/>
              </a:rPr>
              <a:t>lecţie de formare a capacităţilor</a:t>
            </a:r>
            <a:r>
              <a:rPr lang="ro-RO" sz="2400" b="1" dirty="0" smtClean="0">
                <a:solidFill>
                  <a:srgbClr val="002060"/>
                </a:solidFill>
                <a:latin typeface="Times New Roman" pitchFamily="18" charset="0"/>
                <a:cs typeface="Times New Roman" pitchFamily="18" charset="0"/>
              </a:rPr>
              <a:t> de evaluare</a:t>
            </a:r>
            <a:r>
              <a:rPr lang="ro-RO" sz="2400" dirty="0" smtClean="0">
                <a:solidFill>
                  <a:srgbClr val="002060"/>
                </a:solidFill>
                <a:latin typeface="Times New Roman" pitchFamily="18" charset="0"/>
                <a:cs typeface="Times New Roman" pitchFamily="18" charset="0"/>
              </a:rPr>
              <a:t> a cunoștinţelor;</a:t>
            </a:r>
          </a:p>
          <a:p>
            <a:pPr lvl="0"/>
            <a:r>
              <a:rPr lang="ro-RO" sz="2400" dirty="0" smtClean="0">
                <a:solidFill>
                  <a:srgbClr val="002060"/>
                </a:solidFill>
                <a:latin typeface="Times New Roman" pitchFamily="18" charset="0"/>
                <a:cs typeface="Times New Roman" pitchFamily="18" charset="0"/>
              </a:rPr>
              <a:t>lecţie mixtă;</a:t>
            </a:r>
          </a:p>
          <a:p>
            <a:pPr lvl="0"/>
            <a:r>
              <a:rPr lang="ro-RO" sz="2400" dirty="0" smtClean="0">
                <a:solidFill>
                  <a:srgbClr val="002060"/>
                </a:solidFill>
                <a:latin typeface="Times New Roman" pitchFamily="18" charset="0"/>
                <a:cs typeface="Times New Roman" pitchFamily="18" charset="0"/>
              </a:rPr>
              <a:t>lecție – atelier.</a:t>
            </a:r>
          </a:p>
          <a:p>
            <a:pPr lvl="0"/>
            <a:endParaRPr lang="ro-RO" sz="2400" dirty="0" smtClean="0">
              <a:solidFill>
                <a:srgbClr val="002060"/>
              </a:solidFill>
              <a:latin typeface="Times New Roman" pitchFamily="18" charset="0"/>
              <a:cs typeface="Times New Roman" pitchFamily="18" charset="0"/>
            </a:endParaRPr>
          </a:p>
          <a:p>
            <a:endParaRPr lang="ro-RO" sz="2400" dirty="0">
              <a:solidFill>
                <a:srgbClr val="002060"/>
              </a:solidFill>
              <a:latin typeface="Times New Roman" pitchFamily="18" charset="0"/>
              <a:cs typeface="Times New Roman" pitchFamily="18" charset="0"/>
            </a:endParaRPr>
          </a:p>
        </p:txBody>
      </p:sp>
      <p:sp>
        <p:nvSpPr>
          <p:cNvPr id="4" name="Substituent număr diapozitiv 3"/>
          <p:cNvSpPr>
            <a:spLocks noGrp="1"/>
          </p:cNvSpPr>
          <p:nvPr>
            <p:ph type="sldNum" sz="quarter" idx="12"/>
          </p:nvPr>
        </p:nvSpPr>
        <p:spPr/>
        <p:txBody>
          <a:bodyPr/>
          <a:lstStyle/>
          <a:p>
            <a:pPr>
              <a:defRPr/>
            </a:pPr>
            <a:fld id="{75830F19-7248-4320-89C8-AAEDEFB64174}" type="slidenum">
              <a:rPr lang="ru-RU" smtClean="0"/>
              <a:pPr>
                <a:defRPr/>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352801" y="380999"/>
            <a:ext cx="5330824" cy="1295401"/>
          </a:xfrm>
        </p:spPr>
        <p:txBody>
          <a:bodyPr/>
          <a:lstStyle/>
          <a:p>
            <a:r>
              <a:rPr lang="ro-RO" dirty="0" smtClean="0">
                <a:solidFill>
                  <a:schemeClr val="tx1"/>
                </a:solidFill>
                <a:latin typeface="Times New Roman" pitchFamily="18" charset="0"/>
                <a:cs typeface="Times New Roman" pitchFamily="18" charset="0"/>
              </a:rPr>
              <a:t>Profesorul are libertatea de a alege </a:t>
            </a:r>
            <a:r>
              <a:rPr lang="ro-RO" b="1" dirty="0" smtClean="0">
                <a:latin typeface="Times New Roman" pitchFamily="18" charset="0"/>
                <a:cs typeface="Times New Roman" pitchFamily="18" charset="0"/>
              </a:rPr>
              <a:t>forme de organizare</a:t>
            </a:r>
            <a:r>
              <a:rPr lang="ro-RO" dirty="0" smtClean="0">
                <a:latin typeface="Times New Roman" pitchFamily="18" charset="0"/>
                <a:cs typeface="Times New Roman" pitchFamily="18" charset="0"/>
              </a:rPr>
              <a:t> </a:t>
            </a:r>
            <a:r>
              <a:rPr lang="ro-RO" dirty="0" smtClean="0">
                <a:solidFill>
                  <a:schemeClr val="tx1"/>
                </a:solidFill>
                <a:latin typeface="Times New Roman" pitchFamily="18" charset="0"/>
                <a:cs typeface="Times New Roman" pitchFamily="18" charset="0"/>
              </a:rPr>
              <a:t>a lecţiei: </a:t>
            </a:r>
            <a:r>
              <a:rPr lang="ro-RO" dirty="0" smtClean="0"/>
              <a:t/>
            </a:r>
            <a:br>
              <a:rPr lang="ro-RO" dirty="0" smtClean="0"/>
            </a:br>
            <a:endParaRPr lang="ro-RO" dirty="0"/>
          </a:p>
        </p:txBody>
      </p:sp>
      <p:sp>
        <p:nvSpPr>
          <p:cNvPr id="3" name="Substituent conținut 2"/>
          <p:cNvSpPr>
            <a:spLocks noGrp="1"/>
          </p:cNvSpPr>
          <p:nvPr>
            <p:ph idx="1"/>
          </p:nvPr>
        </p:nvSpPr>
        <p:spPr/>
        <p:txBody>
          <a:bodyPr/>
          <a:lstStyle/>
          <a:p>
            <a:pPr lvl="0"/>
            <a:r>
              <a:rPr lang="ro-RO" sz="3600" dirty="0" smtClean="0">
                <a:solidFill>
                  <a:srgbClr val="002060"/>
                </a:solidFill>
                <a:latin typeface="Times New Roman" pitchFamily="18" charset="0"/>
                <a:cs typeface="Times New Roman" pitchFamily="18" charset="0"/>
              </a:rPr>
              <a:t>ateliere de vorbire, discuţie, scriere, creaţie, dezbatere; </a:t>
            </a:r>
          </a:p>
          <a:p>
            <a:pPr lvl="0"/>
            <a:r>
              <a:rPr lang="ro-RO" sz="3600" dirty="0" smtClean="0">
                <a:solidFill>
                  <a:srgbClr val="002060"/>
                </a:solidFill>
                <a:latin typeface="Times New Roman" pitchFamily="18" charset="0"/>
                <a:cs typeface="Times New Roman" pitchFamily="18" charset="0"/>
              </a:rPr>
              <a:t>atelier inter-transdisciplinar;</a:t>
            </a:r>
          </a:p>
          <a:p>
            <a:pPr lvl="0"/>
            <a:r>
              <a:rPr lang="ro-RO" sz="3600" dirty="0" smtClean="0">
                <a:solidFill>
                  <a:srgbClr val="002060"/>
                </a:solidFill>
                <a:latin typeface="Times New Roman" pitchFamily="18" charset="0"/>
                <a:cs typeface="Times New Roman" pitchFamily="18" charset="0"/>
              </a:rPr>
              <a:t>masă rotundă;</a:t>
            </a:r>
          </a:p>
          <a:p>
            <a:pPr lvl="0"/>
            <a:r>
              <a:rPr lang="ro-RO" sz="3600" dirty="0" smtClean="0">
                <a:solidFill>
                  <a:srgbClr val="002060"/>
                </a:solidFill>
                <a:latin typeface="Times New Roman" pitchFamily="18" charset="0"/>
                <a:cs typeface="Times New Roman" pitchFamily="18" charset="0"/>
              </a:rPr>
              <a:t>joc de rol (proces judiciar, ecranizare) etc.</a:t>
            </a:r>
          </a:p>
        </p:txBody>
      </p:sp>
      <p:sp>
        <p:nvSpPr>
          <p:cNvPr id="4" name="Substituent număr diapozitiv 3"/>
          <p:cNvSpPr>
            <a:spLocks noGrp="1"/>
          </p:cNvSpPr>
          <p:nvPr>
            <p:ph type="sldNum" sz="quarter" idx="12"/>
          </p:nvPr>
        </p:nvSpPr>
        <p:spPr/>
        <p:txBody>
          <a:bodyPr/>
          <a:lstStyle/>
          <a:p>
            <a:pPr>
              <a:defRPr/>
            </a:pPr>
            <a:fld id="{75830F19-7248-4320-89C8-AAEDEFB64174}" type="slidenum">
              <a:rPr lang="ru-RU" smtClean="0"/>
              <a:pPr>
                <a:defRPr/>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u 4"/>
          <p:cNvSpPr>
            <a:spLocks noGrp="1"/>
          </p:cNvSpPr>
          <p:nvPr>
            <p:ph type="title"/>
          </p:nvPr>
        </p:nvSpPr>
        <p:spPr bwMode="auto">
          <a:xfrm>
            <a:off x="2971800" y="228600"/>
            <a:ext cx="5715000" cy="685800"/>
          </a:xfrm>
          <a:noFill/>
          <a:ln>
            <a:miter lim="800000"/>
            <a:headEnd/>
            <a:tailEnd/>
          </a:ln>
        </p:spPr>
        <p:txBody>
          <a:bodyPr vert="horz" wrap="square" lIns="91440" tIns="45720" rIns="91440" bIns="45720" numCol="1" anchor="t" anchorCtr="0" compatLnSpc="1">
            <a:prstTxWarp prst="textNoShape">
              <a:avLst/>
            </a:prstTxWarp>
          </a:bodyPr>
          <a:lstStyle/>
          <a:p>
            <a:pPr algn="ctr"/>
            <a:r>
              <a:rPr lang="ro-RO" sz="2000" b="1" dirty="0" smtClean="0">
                <a:solidFill>
                  <a:srgbClr val="008080"/>
                </a:solidFill>
                <a:latin typeface="Calibri Light" pitchFamily="34" charset="0"/>
                <a:ea typeface="Times New Roman" pitchFamily="18" charset="0"/>
                <a:cs typeface="Arial" charset="0"/>
              </a:rPr>
              <a:t>FIȘA 1.3.1. MATRICEA NOUTĂȚILOR </a:t>
            </a:r>
            <a:br>
              <a:rPr lang="ro-RO" sz="2000" b="1" dirty="0" smtClean="0">
                <a:solidFill>
                  <a:srgbClr val="008080"/>
                </a:solidFill>
                <a:latin typeface="Calibri Light" pitchFamily="34" charset="0"/>
                <a:ea typeface="Times New Roman" pitchFamily="18" charset="0"/>
                <a:cs typeface="Arial" charset="0"/>
              </a:rPr>
            </a:br>
            <a:r>
              <a:rPr lang="ro-RO" sz="2000" b="1" dirty="0" smtClean="0">
                <a:solidFill>
                  <a:srgbClr val="008080"/>
                </a:solidFill>
                <a:latin typeface="Calibri Light" pitchFamily="34" charset="0"/>
                <a:ea typeface="Times New Roman" pitchFamily="18" charset="0"/>
                <a:cs typeface="Arial" charset="0"/>
              </a:rPr>
              <a:t>Liceu</a:t>
            </a:r>
            <a:r>
              <a:rPr lang="en-US" sz="2000" b="1" dirty="0" smtClean="0">
                <a:solidFill>
                  <a:srgbClr val="4F81BD"/>
                </a:solidFill>
                <a:latin typeface="Cambria" pitchFamily="18" charset="0"/>
                <a:ea typeface="Times New Roman" pitchFamily="18" charset="0"/>
                <a:cs typeface="Arial" charset="0"/>
              </a:rPr>
              <a:t/>
            </a:r>
            <a:br>
              <a:rPr lang="en-US" sz="2000" b="1" dirty="0" smtClean="0">
                <a:solidFill>
                  <a:srgbClr val="4F81BD"/>
                </a:solidFill>
                <a:latin typeface="Cambria" pitchFamily="18" charset="0"/>
                <a:ea typeface="Times New Roman" pitchFamily="18" charset="0"/>
                <a:cs typeface="Arial" charset="0"/>
              </a:rPr>
            </a:br>
            <a:endParaRPr lang="ro-RO" dirty="0" smtClean="0">
              <a:ea typeface="Times New Roman" pitchFamily="18" charset="0"/>
              <a:cs typeface="Arial" charset="0"/>
            </a:endParaRPr>
          </a:p>
        </p:txBody>
      </p:sp>
      <p:sp>
        <p:nvSpPr>
          <p:cNvPr id="37890" name="Substituent număr diapozitiv 3"/>
          <p:cNvSpPr>
            <a:spLocks noGrp="1"/>
          </p:cNvSpPr>
          <p:nvPr>
            <p:ph type="sldNum" sz="quarter" idx="12"/>
          </p:nvPr>
        </p:nvSpPr>
        <p:spPr>
          <a:noFill/>
        </p:spPr>
        <p:txBody>
          <a:bodyPr/>
          <a:lstStyle/>
          <a:p>
            <a:pPr fontAlgn="base">
              <a:spcBef>
                <a:spcPct val="0"/>
              </a:spcBef>
              <a:spcAft>
                <a:spcPct val="0"/>
              </a:spcAft>
            </a:pPr>
            <a:fld id="{C621ACB2-8273-4671-A842-1319E4EFE609}" type="slidenum">
              <a:rPr lang="ru-RU">
                <a:cs typeface="Arial" charset="0"/>
              </a:rPr>
              <a:pPr fontAlgn="base">
                <a:spcBef>
                  <a:spcPct val="0"/>
                </a:spcBef>
                <a:spcAft>
                  <a:spcPct val="0"/>
                </a:spcAft>
              </a:pPr>
              <a:t>25</a:t>
            </a:fld>
            <a:endParaRPr lang="ru-RU">
              <a:cs typeface="Arial" charset="0"/>
            </a:endParaRPr>
          </a:p>
        </p:txBody>
      </p:sp>
      <p:graphicFrame>
        <p:nvGraphicFramePr>
          <p:cNvPr id="6" name="Tabel 5"/>
          <p:cNvGraphicFramePr>
            <a:graphicFrameLocks noGrp="1"/>
          </p:cNvGraphicFramePr>
          <p:nvPr/>
        </p:nvGraphicFramePr>
        <p:xfrm>
          <a:off x="457200" y="1295400"/>
          <a:ext cx="8229602" cy="5398008"/>
        </p:xfrm>
        <a:graphic>
          <a:graphicData uri="http://schemas.openxmlformats.org/drawingml/2006/table">
            <a:tbl>
              <a:tblPr/>
              <a:tblGrid>
                <a:gridCol w="8229602"/>
              </a:tblGrid>
              <a:tr h="5215012">
                <a:tc>
                  <a:txBody>
                    <a:bodyPr/>
                    <a:lstStyle/>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Reproiectarea materiei de </a:t>
                      </a:r>
                      <a:r>
                        <a:rPr lang="ro-RO" sz="1400" dirty="0" smtClean="0">
                          <a:solidFill>
                            <a:schemeClr val="accent1"/>
                          </a:solidFill>
                          <a:latin typeface="Times New Roman" pitchFamily="18" charset="0"/>
                          <a:ea typeface="Calibri"/>
                          <a:cs typeface="Times New Roman" pitchFamily="18" charset="0"/>
                        </a:rPr>
                        <a:t>limbă </a:t>
                      </a:r>
                      <a:r>
                        <a:rPr lang="ro-RO" sz="1400" dirty="0">
                          <a:solidFill>
                            <a:schemeClr val="accent1"/>
                          </a:solidFill>
                          <a:latin typeface="Times New Roman" pitchFamily="18" charset="0"/>
                          <a:ea typeface="Calibri"/>
                          <a:cs typeface="Times New Roman" pitchFamily="18" charset="0"/>
                        </a:rPr>
                        <a:t>și comunicare în perspectiva reintroducerii studiului gramaticii funcționale.</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Reproiectarea materiei de literatură în planul descongestionărilor. Extinderea studiului curentelor literare pe traiectul claselor a </a:t>
                      </a:r>
                      <a:r>
                        <a:rPr lang="ro-RO" sz="1400" dirty="0" smtClean="0">
                          <a:solidFill>
                            <a:schemeClr val="accent1"/>
                          </a:solidFill>
                          <a:latin typeface="Times New Roman" pitchFamily="18" charset="0"/>
                          <a:ea typeface="Calibri"/>
                          <a:cs typeface="Times New Roman" pitchFamily="18" charset="0"/>
                        </a:rPr>
                        <a:t>XI-a,  a XII-a; </a:t>
                      </a:r>
                      <a:endParaRPr lang="ro-RO" sz="1400" dirty="0">
                        <a:solidFill>
                          <a:schemeClr val="accent1"/>
                        </a:solidFill>
                        <a:latin typeface="Times New Roman" pitchFamily="18" charset="0"/>
                        <a:ea typeface="Calibri"/>
                        <a:cs typeface="Times New Roman" pitchFamily="18" charset="0"/>
                      </a:endParaRP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Excluderea modulului </a:t>
                      </a:r>
                      <a:r>
                        <a:rPr lang="ro-RO" sz="1400" i="1" dirty="0">
                          <a:solidFill>
                            <a:schemeClr val="accent1"/>
                          </a:solidFill>
                          <a:latin typeface="Times New Roman" pitchFamily="18" charset="0"/>
                          <a:ea typeface="Calibri"/>
                          <a:cs typeface="Times New Roman" pitchFamily="18" charset="0"/>
                        </a:rPr>
                        <a:t>Critică literară</a:t>
                      </a:r>
                      <a:r>
                        <a:rPr lang="ro-RO" sz="1400" dirty="0">
                          <a:solidFill>
                            <a:schemeClr val="accent1"/>
                          </a:solidFill>
                          <a:latin typeface="Times New Roman" pitchFamily="18" charset="0"/>
                          <a:ea typeface="Calibri"/>
                          <a:cs typeface="Times New Roman" pitchFamily="18" charset="0"/>
                        </a:rPr>
                        <a:t> și </a:t>
                      </a:r>
                      <a:r>
                        <a:rPr lang="ro-RO" sz="1400" i="1" dirty="0">
                          <a:solidFill>
                            <a:schemeClr val="accent1"/>
                          </a:solidFill>
                          <a:latin typeface="Times New Roman" pitchFamily="18" charset="0"/>
                          <a:ea typeface="Calibri"/>
                          <a:cs typeface="Times New Roman" pitchFamily="18" charset="0"/>
                        </a:rPr>
                        <a:t>exegeza textului</a:t>
                      </a:r>
                      <a:r>
                        <a:rPr lang="ro-RO" sz="1400" dirty="0">
                          <a:solidFill>
                            <a:schemeClr val="accent1"/>
                          </a:solidFill>
                          <a:latin typeface="Times New Roman" pitchFamily="18" charset="0"/>
                          <a:ea typeface="Calibri"/>
                          <a:cs typeface="Times New Roman" pitchFamily="18" charset="0"/>
                        </a:rPr>
                        <a:t> și recomandarea studierii elementelor de istorie, teorie și critică literară, cu aplicații adecvate pe text, în cadrul genurilor, speciilor, curentelor</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Diminuarea din pretențiozitatea academică în cadrul abordării monografice a creației scriitorului și recomandarea studiului de plăcere prin aplicarea studiului de caz la formarea cititorului - receptor și interpret al aspectelor dominante ale creației scriitorului.</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Alocarea unei competențe distincte pentru formarea profilului de vorbitor cult al limbii române în raport cu liceanul - adolescent.</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Recomandarea competenței identitare pentru dezvoltarea conștiinței lingvistice și culturale a tânărului în formare.</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Reconsiderarea resurselor interdisciplinarității și mai ales a transdisciplinarității pentru integrarea experiențelor lingvistice și lectorale în contextele vieții zilnice.</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Recomandarea extinderii valorice a listei cu produse ale învățării și integrarea lor pe toată aria, pentru formarea comportamentului lingvistic, lectoral și comunicativ autonom.</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Reglementarea conceptual-normativă a proiectării didactice la disciplină și a evaluărilor de achiziții la treaptă.</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Realizarea progresiei graduale și etapizate gimnaziu - liceu și în interiorul ariei a raportului științific și metodologic în relația curriculară CS-UC- UC-APA.</a:t>
                      </a:r>
                    </a:p>
                    <a:p>
                      <a:pPr marL="342900" lvl="0" indent="-342900">
                        <a:lnSpc>
                          <a:spcPct val="115000"/>
                        </a:lnSpc>
                        <a:spcAft>
                          <a:spcPts val="0"/>
                        </a:spcAft>
                        <a:buSzPts val="800"/>
                        <a:buFont typeface="Symbol"/>
                        <a:buBlip>
                          <a:blip r:embed="rId2"/>
                        </a:buBlip>
                      </a:pPr>
                      <a:r>
                        <a:rPr lang="ro-RO" sz="1400" dirty="0">
                          <a:solidFill>
                            <a:schemeClr val="accent1"/>
                          </a:solidFill>
                          <a:latin typeface="Times New Roman" pitchFamily="18" charset="0"/>
                          <a:ea typeface="Calibri"/>
                          <a:cs typeface="Times New Roman" pitchFamily="18" charset="0"/>
                        </a:rPr>
                        <a:t>Sporirea gradului de libertate a cadrului didactic filolog în realizarea procesului educațional la LLR prin resurse curriculare stimulatoare de calitate.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3962400" y="228601"/>
            <a:ext cx="4721225" cy="990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tabLst>
                <a:tab pos="5919788" algn="r"/>
              </a:tabLst>
            </a:pPr>
            <a:r>
              <a:rPr lang="ro-RO" sz="1800" b="1" dirty="0" smtClean="0">
                <a:solidFill>
                  <a:srgbClr val="008080"/>
                </a:solidFill>
                <a:latin typeface="Times New Roman" pitchFamily="18" charset="0"/>
                <a:ea typeface="Calibri" pitchFamily="34" charset="0"/>
                <a:cs typeface="Times New Roman" pitchFamily="18" charset="0"/>
              </a:rPr>
              <a:t>COMPONENTE STRUCTURALE </a:t>
            </a:r>
            <a:br>
              <a:rPr lang="ro-RO" sz="1800" b="1" dirty="0" smtClean="0">
                <a:solidFill>
                  <a:srgbClr val="008080"/>
                </a:solidFill>
                <a:latin typeface="Times New Roman" pitchFamily="18" charset="0"/>
                <a:ea typeface="Calibri" pitchFamily="34" charset="0"/>
                <a:cs typeface="Times New Roman" pitchFamily="18" charset="0"/>
              </a:rPr>
            </a:br>
            <a:r>
              <a:rPr lang="ro-RO" sz="1800" b="1" dirty="0" smtClean="0">
                <a:solidFill>
                  <a:srgbClr val="008080"/>
                </a:solidFill>
                <a:latin typeface="Times New Roman" pitchFamily="18" charset="0"/>
                <a:ea typeface="Calibri" pitchFamily="34" charset="0"/>
                <a:cs typeface="Times New Roman" pitchFamily="18" charset="0"/>
              </a:rPr>
              <a:t>ALE CURRICULUMULUI</a:t>
            </a:r>
            <a:r>
              <a:rPr lang="ro-RO" sz="500" dirty="0" smtClean="0">
                <a:solidFill>
                  <a:schemeClr val="tx1"/>
                </a:solidFill>
                <a:latin typeface="Times New Roman" pitchFamily="18" charset="0"/>
                <a:ea typeface="Calibri" pitchFamily="34" charset="0"/>
                <a:cs typeface="Times New Roman" pitchFamily="18" charset="0"/>
              </a:rPr>
              <a:t>  </a:t>
            </a:r>
            <a:br>
              <a:rPr lang="ro-RO" sz="500" dirty="0" smtClean="0">
                <a:solidFill>
                  <a:schemeClr val="tx1"/>
                </a:solidFill>
                <a:latin typeface="Times New Roman" pitchFamily="18" charset="0"/>
                <a:ea typeface="Calibri" pitchFamily="34" charset="0"/>
                <a:cs typeface="Times New Roman" pitchFamily="18" charset="0"/>
              </a:rPr>
            </a:br>
            <a:r>
              <a:rPr lang="ro-RO" sz="1800" b="1" dirty="0" smtClean="0">
                <a:latin typeface="Times New Roman" pitchFamily="18" charset="0"/>
                <a:ea typeface="Calibri" pitchFamily="34" charset="0"/>
                <a:cs typeface="Times New Roman" pitchFamily="18" charset="0"/>
              </a:rPr>
              <a:t>LLR</a:t>
            </a:r>
            <a:r>
              <a:rPr lang="ro-RO" sz="500" dirty="0" smtClean="0">
                <a:solidFill>
                  <a:schemeClr val="tx1"/>
                </a:solidFill>
                <a:latin typeface="Times New Roman" pitchFamily="18" charset="0"/>
                <a:cs typeface="Times New Roman" pitchFamily="18" charset="0"/>
              </a:rPr>
              <a:t/>
            </a:r>
            <a:br>
              <a:rPr lang="ro-RO" sz="500" dirty="0" smtClean="0">
                <a:solidFill>
                  <a:schemeClr val="tx1"/>
                </a:solidFill>
                <a:latin typeface="Times New Roman" pitchFamily="18" charset="0"/>
                <a:cs typeface="Times New Roman" pitchFamily="18" charset="0"/>
              </a:rPr>
            </a:br>
            <a:endParaRPr lang="ro-RO" sz="1800" dirty="0" smtClean="0">
              <a:latin typeface="Times New Roman" pitchFamily="18" charset="0"/>
              <a:cs typeface="Times New Roman" pitchFamily="18" charset="0"/>
            </a:endParaRPr>
          </a:p>
        </p:txBody>
      </p:sp>
      <p:sp>
        <p:nvSpPr>
          <p:cNvPr id="32770" name="Slide Number Placeholder 3"/>
          <p:cNvSpPr>
            <a:spLocks noGrp="1"/>
          </p:cNvSpPr>
          <p:nvPr>
            <p:ph type="sldNum" sz="quarter" idx="12"/>
          </p:nvPr>
        </p:nvSpPr>
        <p:spPr>
          <a:noFill/>
        </p:spPr>
        <p:txBody>
          <a:bodyPr/>
          <a:lstStyle/>
          <a:p>
            <a:pPr fontAlgn="base">
              <a:spcBef>
                <a:spcPct val="0"/>
              </a:spcBef>
              <a:spcAft>
                <a:spcPct val="0"/>
              </a:spcAft>
            </a:pPr>
            <a:fld id="{2F324302-2396-4BA5-912F-A3C51F6BD7BF}" type="slidenum">
              <a:rPr lang="ru-RU" smtClean="0">
                <a:cs typeface="Arial" charset="0"/>
              </a:rPr>
              <a:pPr fontAlgn="base">
                <a:spcBef>
                  <a:spcPct val="0"/>
                </a:spcBef>
                <a:spcAft>
                  <a:spcPct val="0"/>
                </a:spcAft>
              </a:pPr>
              <a:t>3</a:t>
            </a:fld>
            <a:endParaRPr lang="ru-RU" smtClean="0">
              <a:cs typeface="Arial" charset="0"/>
            </a:endParaRPr>
          </a:p>
        </p:txBody>
      </p:sp>
      <p:sp>
        <p:nvSpPr>
          <p:cNvPr id="32771" name="Rectangle 1"/>
          <p:cNvSpPr>
            <a:spLocks noGrp="1" noChangeArrowheads="1"/>
          </p:cNvSpPr>
          <p:nvPr>
            <p:ph idx="1"/>
          </p:nvPr>
        </p:nvSpPr>
        <p:spPr bwMode="auto">
          <a:xfrm>
            <a:off x="533400" y="1142299"/>
            <a:ext cx="8077200" cy="5509200"/>
          </a:xfrm>
          <a:noFill/>
          <a:ln>
            <a:miter lim="800000"/>
            <a:headEnd/>
            <a:tailEnd/>
          </a:ln>
        </p:spPr>
        <p:txBody>
          <a:bodyPr vert="horz" wrap="square" lIns="91440" tIns="45720" rIns="91440" bIns="45720" numCol="1" anchor="ctr" anchorCtr="0" compatLnSpc="1">
            <a:prstTxWarp prst="textNoShape">
              <a:avLst/>
            </a:prstTxWarp>
            <a:spAutoFit/>
          </a:bodyPr>
          <a:lstStyle/>
          <a:p>
            <a:pPr marL="0" indent="0">
              <a:spcBef>
                <a:spcPct val="0"/>
              </a:spcBef>
              <a:buFontTx/>
              <a:buNone/>
              <a:tabLst>
                <a:tab pos="5919788" algn="r"/>
              </a:tabLst>
            </a:pPr>
            <a:r>
              <a:rPr lang="ro-RO" sz="1600" b="1" dirty="0" smtClean="0">
                <a:solidFill>
                  <a:srgbClr val="008080"/>
                </a:solidFill>
                <a:latin typeface="Times New Roman" pitchFamily="18" charset="0"/>
                <a:ea typeface="Calibri" pitchFamily="34" charset="0"/>
                <a:cs typeface="Times New Roman" pitchFamily="18" charset="0"/>
              </a:rPr>
              <a:t>PRELIMINARII</a:t>
            </a:r>
            <a:endParaRPr lang="ro-RO" sz="1600" dirty="0" smtClean="0">
              <a:solidFill>
                <a:schemeClr val="tx1"/>
              </a:solidFill>
              <a:latin typeface="Times New Roman" pitchFamily="18" charset="0"/>
              <a:ea typeface="Calibri" pitchFamily="34" charset="0"/>
              <a:cs typeface="Times New Roman" pitchFamily="18" charset="0"/>
            </a:endParaRPr>
          </a:p>
          <a:p>
            <a:pPr marL="0" indent="0">
              <a:spcBef>
                <a:spcPct val="0"/>
              </a:spcBef>
              <a:buFontTx/>
              <a:buNone/>
              <a:tabLst>
                <a:tab pos="5919788" algn="r"/>
              </a:tabLst>
            </a:pPr>
            <a:r>
              <a:rPr lang="ro-RO" sz="1600" b="1" dirty="0" smtClean="0">
                <a:solidFill>
                  <a:srgbClr val="008080"/>
                </a:solidFill>
                <a:latin typeface="Times New Roman" pitchFamily="18" charset="0"/>
                <a:ea typeface="Calibri" pitchFamily="34" charset="0"/>
                <a:cs typeface="Times New Roman" pitchFamily="18" charset="0"/>
              </a:rPr>
              <a:t>1. REPERE CONCEPTUALE</a:t>
            </a:r>
            <a:endParaRPr lang="ro-RO" sz="1600" dirty="0" smtClean="0">
              <a:solidFill>
                <a:schemeClr val="tx1"/>
              </a:solidFill>
              <a:latin typeface="Times New Roman" pitchFamily="18" charset="0"/>
              <a:cs typeface="Times New Roman" pitchFamily="18" charset="0"/>
            </a:endParaRPr>
          </a:p>
          <a:p>
            <a:pPr marL="0" indent="0">
              <a:spcBef>
                <a:spcPct val="0"/>
              </a:spcBef>
              <a:buFontTx/>
              <a:buNone/>
              <a:tabLst>
                <a:tab pos="5919788" algn="r"/>
              </a:tabLst>
            </a:pPr>
            <a:r>
              <a:rPr lang="ro-RO" sz="1600" b="1" dirty="0" smtClean="0">
                <a:solidFill>
                  <a:srgbClr val="008080"/>
                </a:solidFill>
                <a:latin typeface="Times New Roman" pitchFamily="18" charset="0"/>
                <a:ea typeface="Calibri" pitchFamily="34" charset="0"/>
                <a:cs typeface="Times New Roman" pitchFamily="18" charset="0"/>
              </a:rPr>
              <a:t>2. ADMINISTRAREA DISCIPLINEI</a:t>
            </a:r>
            <a:endParaRPr lang="ro-RO" sz="1600" dirty="0" smtClean="0">
              <a:solidFill>
                <a:schemeClr val="tx1"/>
              </a:solidFill>
              <a:latin typeface="Times New Roman" pitchFamily="18" charset="0"/>
              <a:cs typeface="Times New Roman" pitchFamily="18" charset="0"/>
            </a:endParaRPr>
          </a:p>
          <a:p>
            <a:pPr marL="0" indent="0">
              <a:spcBef>
                <a:spcPct val="0"/>
              </a:spcBef>
              <a:buFontTx/>
              <a:buNone/>
              <a:tabLst>
                <a:tab pos="5919788" algn="r"/>
              </a:tabLst>
            </a:pPr>
            <a:r>
              <a:rPr lang="ro-RO" sz="1600" b="1" dirty="0" smtClean="0">
                <a:solidFill>
                  <a:srgbClr val="008080"/>
                </a:solidFill>
                <a:latin typeface="Times New Roman" pitchFamily="18" charset="0"/>
                <a:cs typeface="Times New Roman" pitchFamily="18" charset="0"/>
              </a:rPr>
              <a:t>3. COMPETENŢELE SPECIFICE DISCIPLINEI</a:t>
            </a:r>
            <a:endParaRPr lang="ro-RO" sz="1600" dirty="0" smtClean="0">
              <a:solidFill>
                <a:schemeClr val="tx1"/>
              </a:solidFill>
              <a:latin typeface="Times New Roman" pitchFamily="18" charset="0"/>
              <a:cs typeface="Times New Roman" pitchFamily="18" charset="0"/>
            </a:endParaRPr>
          </a:p>
          <a:p>
            <a:pPr marL="0" indent="0">
              <a:spcBef>
                <a:spcPct val="0"/>
              </a:spcBef>
              <a:buFontTx/>
              <a:buNone/>
              <a:tabLst>
                <a:tab pos="5919788" algn="r"/>
              </a:tabLst>
            </a:pPr>
            <a:r>
              <a:rPr lang="ro-RO" sz="1600" b="1" dirty="0" smtClean="0">
                <a:solidFill>
                  <a:srgbClr val="008080"/>
                </a:solidFill>
                <a:latin typeface="Times New Roman" pitchFamily="18" charset="0"/>
                <a:cs typeface="Times New Roman" pitchFamily="18" charset="0"/>
              </a:rPr>
              <a:t>4. UNITĂŢI DE ÎNVĂŢARE</a:t>
            </a:r>
            <a:endParaRPr lang="ro-RO" sz="1600" dirty="0" smtClean="0">
              <a:solidFill>
                <a:schemeClr val="tx1"/>
              </a:solidFill>
              <a:latin typeface="Times New Roman" pitchFamily="18" charset="0"/>
              <a:cs typeface="Times New Roman" pitchFamily="18" charset="0"/>
            </a:endParaRPr>
          </a:p>
          <a:p>
            <a:pPr marL="0" indent="0">
              <a:spcBef>
                <a:spcPct val="0"/>
              </a:spcBef>
              <a:buFontTx/>
              <a:buNone/>
              <a:tabLst>
                <a:tab pos="5919788" algn="r"/>
              </a:tabLst>
            </a:pPr>
            <a:r>
              <a:rPr lang="ru-RU" sz="1600" dirty="0" smtClean="0">
                <a:solidFill>
                  <a:schemeClr val="tx1"/>
                </a:solidFill>
                <a:latin typeface="Times New Roman" pitchFamily="18" charset="0"/>
                <a:cs typeface="Times New Roman" pitchFamily="18" charset="0"/>
              </a:rPr>
              <a:t>CLASA A </a:t>
            </a:r>
            <a:r>
              <a:rPr lang="ro-RO" sz="1600" dirty="0" smtClean="0">
                <a:solidFill>
                  <a:schemeClr val="tx1"/>
                </a:solidFill>
                <a:latin typeface="Times New Roman" pitchFamily="18" charset="0"/>
                <a:cs typeface="Times New Roman" pitchFamily="18" charset="0"/>
              </a:rPr>
              <a:t>X</a:t>
            </a:r>
            <a:r>
              <a:rPr lang="ru-RU" sz="1600" dirty="0" smtClean="0">
                <a:solidFill>
                  <a:schemeClr val="tx1"/>
                </a:solidFill>
                <a:latin typeface="Times New Roman" pitchFamily="18" charset="0"/>
                <a:cs typeface="Times New Roman" pitchFamily="18" charset="0"/>
              </a:rPr>
              <a:t>-A</a:t>
            </a:r>
            <a:endParaRPr lang="ro-RO" sz="1600" dirty="0" smtClean="0">
              <a:solidFill>
                <a:schemeClr val="tx1"/>
              </a:solidFill>
              <a:latin typeface="Times New Roman" pitchFamily="18" charset="0"/>
              <a:cs typeface="Times New Roman" pitchFamily="18" charset="0"/>
            </a:endParaRP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CLASA A XI-A</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CLASA A XII-A</a:t>
            </a:r>
          </a:p>
          <a:p>
            <a:pPr marL="0" indent="0">
              <a:spcBef>
                <a:spcPct val="0"/>
              </a:spcBef>
              <a:buFontTx/>
              <a:buNone/>
              <a:tabLst>
                <a:tab pos="5919788" algn="r"/>
              </a:tabLst>
            </a:pPr>
            <a:r>
              <a:rPr lang="ro-RO" sz="1600" b="1" dirty="0" smtClean="0">
                <a:solidFill>
                  <a:srgbClr val="008080"/>
                </a:solidFill>
                <a:latin typeface="Times New Roman" pitchFamily="18" charset="0"/>
                <a:cs typeface="Times New Roman" pitchFamily="18" charset="0"/>
              </a:rPr>
              <a:t>5. OPERE LITERARE ȘI TEXTE  RECOMANDATE</a:t>
            </a:r>
            <a:endParaRPr lang="ro-RO" sz="1600" dirty="0" smtClean="0">
              <a:solidFill>
                <a:schemeClr val="tx1"/>
              </a:solidFill>
              <a:latin typeface="Times New Roman" pitchFamily="18" charset="0"/>
              <a:cs typeface="Times New Roman" pitchFamily="18" charset="0"/>
            </a:endParaRP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5.1. Pentru autorii de manuale și pentru profesori</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5.2. Texte pentru memorizare</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5.3. Aspecte elementare de critică literară</a:t>
            </a:r>
          </a:p>
          <a:p>
            <a:pPr marL="0" indent="0">
              <a:spcBef>
                <a:spcPct val="0"/>
              </a:spcBef>
              <a:buFontTx/>
              <a:buNone/>
              <a:tabLst>
                <a:tab pos="5919788" algn="r"/>
              </a:tabLst>
            </a:pPr>
            <a:r>
              <a:rPr lang="ru-RU" sz="1600" b="1" dirty="0" smtClean="0">
                <a:solidFill>
                  <a:srgbClr val="008080"/>
                </a:solidFill>
                <a:latin typeface="Times New Roman" pitchFamily="18" charset="0"/>
                <a:cs typeface="Times New Roman" pitchFamily="18" charset="0"/>
              </a:rPr>
              <a:t>6. REPERE METODOLOGICE DE PREDARE-ÎNVĂȚARE-EVALUARE</a:t>
            </a:r>
            <a:endParaRPr lang="ro-RO" sz="1600" b="1" dirty="0" smtClean="0">
              <a:solidFill>
                <a:srgbClr val="008080"/>
              </a:solidFill>
              <a:latin typeface="Times New Roman" pitchFamily="18" charset="0"/>
              <a:cs typeface="Times New Roman" pitchFamily="18" charset="0"/>
            </a:endParaRP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6.1. Repere de desfășurare a demersului didactic</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6.2. Tipologia și specificul strategiilor didactice privind disciplina </a:t>
            </a:r>
            <a:r>
              <a:rPr lang="ro-RO" sz="1600" i="1" dirty="0" smtClean="0">
                <a:solidFill>
                  <a:schemeClr val="tx1"/>
                </a:solidFill>
                <a:latin typeface="Times New Roman" pitchFamily="18" charset="0"/>
                <a:cs typeface="Times New Roman" pitchFamily="18" charset="0"/>
              </a:rPr>
              <a:t>Limba și  literatura română</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6.3. Specificul activităților de evaluare la disciplină</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6.4. Evaluarea axată pe competențe</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6.5. Evaluarea centrată pe succes</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6.6. Metode și tehnici de evaluare</a:t>
            </a:r>
          </a:p>
          <a:p>
            <a:pPr marL="0" indent="0">
              <a:spcBef>
                <a:spcPct val="0"/>
              </a:spcBef>
              <a:buFontTx/>
              <a:buNone/>
              <a:tabLst>
                <a:tab pos="5919788" algn="r"/>
              </a:tabLst>
            </a:pPr>
            <a:r>
              <a:rPr lang="ro-RO" sz="1600" dirty="0" smtClean="0">
                <a:solidFill>
                  <a:schemeClr val="tx1"/>
                </a:solidFill>
                <a:latin typeface="Times New Roman" pitchFamily="18" charset="0"/>
                <a:cs typeface="Times New Roman" pitchFamily="18" charset="0"/>
              </a:rPr>
              <a:t>6.7. Sugestii de proiectare – predare – evaluare la </a:t>
            </a:r>
            <a:r>
              <a:rPr lang="ro-RO" sz="1600" i="1" dirty="0" smtClean="0">
                <a:solidFill>
                  <a:schemeClr val="tx1"/>
                </a:solidFill>
                <a:latin typeface="Times New Roman" pitchFamily="18" charset="0"/>
                <a:cs typeface="Times New Roman" pitchFamily="18" charset="0"/>
              </a:rPr>
              <a:t>Limba și literatura română</a:t>
            </a:r>
            <a:r>
              <a:rPr lang="ro-RO" sz="1600" dirty="0" smtClean="0">
                <a:solidFill>
                  <a:schemeClr val="tx1"/>
                </a:solidFill>
                <a:latin typeface="Times New Roman" pitchFamily="18" charset="0"/>
                <a:cs typeface="Times New Roman" pitchFamily="18" charset="0"/>
              </a:rPr>
              <a:t> pentru copiii care studiază conform PEI </a:t>
            </a:r>
            <a:r>
              <a:rPr lang="ro-RO" sz="1600" i="1" dirty="0" smtClean="0">
                <a:solidFill>
                  <a:schemeClr val="tx1"/>
                </a:solidFill>
                <a:latin typeface="Times New Roman" pitchFamily="18" charset="0"/>
                <a:cs typeface="Times New Roman" pitchFamily="18" charset="0"/>
              </a:rPr>
              <a:t>(Plan Educațional Individualizat)</a:t>
            </a:r>
          </a:p>
          <a:p>
            <a:pPr marL="0" indent="0">
              <a:spcBef>
                <a:spcPct val="0"/>
              </a:spcBef>
              <a:buFontTx/>
              <a:buNone/>
              <a:tabLst>
                <a:tab pos="5919788" algn="r"/>
              </a:tabLst>
            </a:pPr>
            <a:r>
              <a:rPr lang="ro-RO" sz="1600" b="1" dirty="0" smtClean="0">
                <a:solidFill>
                  <a:srgbClr val="008080"/>
                </a:solidFill>
                <a:latin typeface="Times New Roman" pitchFamily="18" charset="0"/>
                <a:cs typeface="Times New Roman" pitchFamily="18" charset="0"/>
              </a:rPr>
              <a:t>BIBLIOSITOGRAFIE</a:t>
            </a:r>
            <a:endParaRPr lang="ro-RO" sz="16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9" y="301625"/>
            <a:ext cx="5635625" cy="1143000"/>
          </a:xfrm>
        </p:spPr>
        <p:txBody>
          <a:bodyPr/>
          <a:lstStyle/>
          <a:p>
            <a:r>
              <a:rPr lang="ro-RO" sz="3200" dirty="0" smtClean="0">
                <a:latin typeface="Times New Roman" pitchFamily="18" charset="0"/>
                <a:cs typeface="Times New Roman" pitchFamily="18" charset="0"/>
              </a:rPr>
              <a:t>Preliminarii</a:t>
            </a:r>
            <a:endParaRPr lang="ro-RO"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71600"/>
            <a:ext cx="8226425" cy="5105400"/>
          </a:xfrm>
        </p:spPr>
        <p:txBody>
          <a:bodyPr/>
          <a:lstStyle/>
          <a:p>
            <a:r>
              <a:rPr lang="ro-RO" sz="2400" dirty="0" smtClean="0">
                <a:solidFill>
                  <a:schemeClr val="accent1">
                    <a:lumMod val="50000"/>
                  </a:schemeClr>
                </a:solidFill>
                <a:latin typeface="Times New Roman" pitchFamily="18" charset="0"/>
                <a:cs typeface="Times New Roman" pitchFamily="18" charset="0"/>
              </a:rPr>
              <a:t>Cadrul normativ</a:t>
            </a:r>
          </a:p>
          <a:p>
            <a:r>
              <a:rPr lang="ro-RO" sz="2400" dirty="0" smtClean="0">
                <a:solidFill>
                  <a:schemeClr val="accent1">
                    <a:lumMod val="50000"/>
                  </a:schemeClr>
                </a:solidFill>
                <a:latin typeface="Times New Roman" pitchFamily="18" charset="0"/>
                <a:cs typeface="Times New Roman" pitchFamily="18" charset="0"/>
              </a:rPr>
              <a:t>Referenți:</a:t>
            </a:r>
          </a:p>
          <a:p>
            <a:pPr>
              <a:buFont typeface="Wingdings" pitchFamily="2" charset="2"/>
              <a:buChar char="ü"/>
            </a:pPr>
            <a:r>
              <a:rPr lang="ro-RO" sz="2000" dirty="0" smtClean="0">
                <a:latin typeface="Times New Roman" pitchFamily="18" charset="0"/>
                <a:cs typeface="Times New Roman" pitchFamily="18" charset="0"/>
              </a:rPr>
              <a:t>autori de manuale și piese curriculare adiacente;</a:t>
            </a:r>
          </a:p>
          <a:p>
            <a:pPr>
              <a:buFont typeface="Wingdings" pitchFamily="2" charset="2"/>
              <a:buChar char="ü"/>
            </a:pPr>
            <a:r>
              <a:rPr lang="ro-RO" sz="2000" dirty="0" smtClean="0">
                <a:latin typeface="Times New Roman" pitchFamily="18" charset="0"/>
                <a:cs typeface="Times New Roman" pitchFamily="18" charset="0"/>
              </a:rPr>
              <a:t>profesori.</a:t>
            </a:r>
          </a:p>
          <a:p>
            <a:pPr>
              <a:buFont typeface="Wingdings" pitchFamily="2" charset="2"/>
              <a:buChar char="ü"/>
            </a:pPr>
            <a:endParaRPr lang="ro-RO" sz="2000" dirty="0" smtClean="0">
              <a:latin typeface="Times New Roman" pitchFamily="18" charset="0"/>
              <a:cs typeface="Times New Roman" pitchFamily="18" charset="0"/>
            </a:endParaRPr>
          </a:p>
          <a:p>
            <a:pPr>
              <a:buFont typeface="Arial" pitchFamily="34" charset="0"/>
              <a:buChar char="•"/>
            </a:pPr>
            <a:r>
              <a:rPr lang="ro-RO" sz="2400" dirty="0" smtClean="0">
                <a:solidFill>
                  <a:schemeClr val="accent1">
                    <a:lumMod val="50000"/>
                  </a:schemeClr>
                </a:solidFill>
                <a:latin typeface="Times New Roman" pitchFamily="18" charset="0"/>
                <a:cs typeface="Times New Roman" pitchFamily="18" charset="0"/>
              </a:rPr>
              <a:t>Ce reprezintă CLLR?</a:t>
            </a:r>
          </a:p>
          <a:p>
            <a:pPr>
              <a:buFont typeface="Wingdings" pitchFamily="2" charset="2"/>
              <a:buChar char="ü"/>
            </a:pPr>
            <a:r>
              <a:rPr lang="ro-RO" sz="2000" dirty="0" smtClean="0">
                <a:latin typeface="Times New Roman" pitchFamily="18" charset="0"/>
                <a:cs typeface="Times New Roman" pitchFamily="18" charset="0"/>
              </a:rPr>
              <a:t>parte componentă a Curriculumului Național;</a:t>
            </a:r>
          </a:p>
          <a:p>
            <a:pPr>
              <a:buFont typeface="Wingdings" pitchFamily="2" charset="2"/>
              <a:buChar char="ü"/>
            </a:pPr>
            <a:r>
              <a:rPr lang="ro-RO" sz="2000" dirty="0" smtClean="0">
                <a:latin typeface="Times New Roman" pitchFamily="18" charset="0"/>
                <a:cs typeface="Times New Roman" pitchFamily="18" charset="0"/>
              </a:rPr>
              <a:t>instrumentul didactic și actul normativ principal.</a:t>
            </a:r>
          </a:p>
          <a:p>
            <a:pPr>
              <a:buNone/>
            </a:pPr>
            <a:endParaRPr lang="ro-RO" sz="2000" dirty="0" smtClean="0">
              <a:latin typeface="Times New Roman" pitchFamily="18" charset="0"/>
              <a:cs typeface="Times New Roman" pitchFamily="18" charset="0"/>
            </a:endParaRPr>
          </a:p>
          <a:p>
            <a:pPr>
              <a:buFont typeface="Arial" pitchFamily="34" charset="0"/>
              <a:buChar char="•"/>
            </a:pPr>
            <a:r>
              <a:rPr lang="ro-RO" sz="2400" dirty="0" smtClean="0">
                <a:solidFill>
                  <a:schemeClr val="accent1">
                    <a:lumMod val="50000"/>
                  </a:schemeClr>
                </a:solidFill>
                <a:latin typeface="Times New Roman" pitchFamily="18" charset="0"/>
                <a:cs typeface="Times New Roman" pitchFamily="18" charset="0"/>
              </a:rPr>
              <a:t>Scop</a:t>
            </a:r>
            <a:r>
              <a:rPr lang="ro-RO" sz="2000" dirty="0" smtClean="0">
                <a:latin typeface="Times New Roman" pitchFamily="18" charset="0"/>
                <a:cs typeface="Times New Roman" pitchFamily="18" charset="0"/>
              </a:rPr>
              <a:t> - dezvoltarea competențelor necesare:</a:t>
            </a:r>
          </a:p>
          <a:p>
            <a:pPr>
              <a:buFont typeface="Wingdings" pitchFamily="2" charset="2"/>
              <a:buChar char="ü"/>
            </a:pPr>
            <a:r>
              <a:rPr lang="ro-RO" sz="2000" dirty="0" smtClean="0">
                <a:latin typeface="Times New Roman" pitchFamily="18" charset="0"/>
                <a:cs typeface="Times New Roman" pitchFamily="18" charset="0"/>
              </a:rPr>
              <a:t> în continuarea studiilor de către elevi;</a:t>
            </a:r>
          </a:p>
          <a:p>
            <a:pPr>
              <a:buFont typeface="Wingdings" pitchFamily="2" charset="2"/>
              <a:buChar char="ü"/>
            </a:pPr>
            <a:r>
              <a:rPr lang="ro-RO" sz="2000" dirty="0" smtClean="0">
                <a:latin typeface="Times New Roman" pitchFamily="18" charset="0"/>
                <a:cs typeface="Times New Roman" pitchFamily="18" charset="0"/>
              </a:rPr>
              <a:t>în pregătirea personalității elevilor pentru viață și pentru integrarea socială de succes.</a:t>
            </a:r>
          </a:p>
          <a:p>
            <a:pPr>
              <a:buFont typeface="Wingdings" pitchFamily="2" charset="2"/>
              <a:buChar char="ü"/>
            </a:pPr>
            <a:endParaRPr lang="ru-RU" dirty="0"/>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6600" y="301625"/>
            <a:ext cx="5407024" cy="612775"/>
          </a:xfrm>
        </p:spPr>
        <p:txBody>
          <a:bodyPr/>
          <a:lstStyle/>
          <a:p>
            <a:r>
              <a:rPr lang="ro-RO" sz="3200" dirty="0" smtClean="0">
                <a:latin typeface="Times New Roman" pitchFamily="18" charset="0"/>
                <a:cs typeface="Times New Roman" pitchFamily="18" charset="0"/>
              </a:rPr>
              <a:t>Repere conceptuale</a:t>
            </a:r>
            <a:endParaRPr lang="ro-RO" sz="3200" dirty="0">
              <a:latin typeface="Times New Roman" pitchFamily="18" charset="0"/>
              <a:cs typeface="Times New Roman" pitchFamily="18" charset="0"/>
            </a:endParaRPr>
          </a:p>
        </p:txBody>
      </p:sp>
      <p:sp>
        <p:nvSpPr>
          <p:cNvPr id="3" name="Содержимое 2"/>
          <p:cNvSpPr>
            <a:spLocks noGrp="1"/>
          </p:cNvSpPr>
          <p:nvPr>
            <p:ph idx="1"/>
          </p:nvPr>
        </p:nvSpPr>
        <p:spPr>
          <a:xfrm>
            <a:off x="381000" y="1371600"/>
            <a:ext cx="8302625" cy="5105400"/>
          </a:xfrm>
        </p:spPr>
        <p:txBody>
          <a:bodyPr/>
          <a:lstStyle/>
          <a:p>
            <a:r>
              <a:rPr lang="ro-RO" sz="3200" dirty="0" smtClean="0">
                <a:solidFill>
                  <a:schemeClr val="accent1">
                    <a:lumMod val="50000"/>
                  </a:schemeClr>
                </a:solidFill>
              </a:rPr>
              <a:t>Scopul general al studiului LLR:</a:t>
            </a:r>
          </a:p>
          <a:p>
            <a:pPr>
              <a:buFont typeface="Wingdings" pitchFamily="2" charset="2"/>
              <a:buChar char="Ø"/>
            </a:pPr>
            <a:r>
              <a:rPr lang="ro-RO" sz="3200" dirty="0" smtClean="0">
                <a:solidFill>
                  <a:schemeClr val="tx2"/>
                </a:solidFill>
              </a:rPr>
              <a:t>EL</a:t>
            </a:r>
            <a:r>
              <a:rPr lang="ro-RO" sz="3200" dirty="0" smtClean="0"/>
              <a:t> – formarea culturii comunicării prin stăpânirea resurselor limbii; formarea vorbitorului cult;</a:t>
            </a:r>
          </a:p>
          <a:p>
            <a:pPr>
              <a:buFont typeface="Wingdings" pitchFamily="2" charset="2"/>
              <a:buChar char="Ø"/>
            </a:pPr>
            <a:r>
              <a:rPr lang="ro-RO" sz="3200" dirty="0" smtClean="0">
                <a:solidFill>
                  <a:schemeClr val="tx2"/>
                </a:solidFill>
              </a:rPr>
              <a:t>ELA</a:t>
            </a:r>
            <a:r>
              <a:rPr lang="ro-RO" sz="3200" dirty="0" smtClean="0"/>
              <a:t> – cunoașterea și interpretarea valorilor literare; achiziționarea instrumentarului teoretic aferent activităților literar-artistice; formarea cititorului cult.</a:t>
            </a:r>
            <a:endParaRPr lang="ru-RU" sz="3200" dirty="0"/>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5</a:t>
            </a:fld>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7999" y="301625"/>
            <a:ext cx="5635625" cy="688975"/>
          </a:xfrm>
        </p:spPr>
        <p:txBody>
          <a:bodyPr/>
          <a:lstStyle/>
          <a:p>
            <a:r>
              <a:rPr lang="ro-RO" sz="3200" dirty="0" smtClean="0">
                <a:latin typeface="Times New Roman" pitchFamily="18" charset="0"/>
                <a:cs typeface="Times New Roman" pitchFamily="18" charset="0"/>
              </a:rPr>
              <a:t>Competențe – cheie/transversale</a:t>
            </a:r>
            <a:endParaRPr lang="ro-RO" sz="3200" dirty="0">
              <a:latin typeface="Times New Roman" pitchFamily="18" charset="0"/>
              <a:cs typeface="Times New Roman" pitchFamily="18" charset="0"/>
            </a:endParaRPr>
          </a:p>
        </p:txBody>
      </p:sp>
      <p:sp>
        <p:nvSpPr>
          <p:cNvPr id="3" name="Содержимое 2"/>
          <p:cNvSpPr>
            <a:spLocks noGrp="1"/>
          </p:cNvSpPr>
          <p:nvPr>
            <p:ph idx="1"/>
          </p:nvPr>
        </p:nvSpPr>
        <p:spPr>
          <a:xfrm>
            <a:off x="304800" y="1295400"/>
            <a:ext cx="8534400" cy="5257800"/>
          </a:xfrm>
        </p:spPr>
        <p:txBody>
          <a:bodyPr/>
          <a:lstStyle/>
          <a:p>
            <a:r>
              <a:rPr lang="ro-RO" b="1" dirty="0" smtClean="0">
                <a:solidFill>
                  <a:schemeClr val="accent1">
                    <a:lumMod val="75000"/>
                  </a:schemeClr>
                </a:solidFill>
              </a:rPr>
              <a:t>Caracteristici:</a:t>
            </a:r>
          </a:p>
          <a:p>
            <a:pPr>
              <a:buFont typeface="Wingdings" pitchFamily="2" charset="2"/>
              <a:buChar char="Ø"/>
            </a:pPr>
            <a:r>
              <a:rPr lang="ro-RO" dirty="0" smtClean="0"/>
              <a:t>grad înalt de generalizare;</a:t>
            </a:r>
          </a:p>
          <a:p>
            <a:pPr>
              <a:buFont typeface="Wingdings" pitchFamily="2" charset="2"/>
              <a:buChar char="Ø"/>
            </a:pPr>
            <a:r>
              <a:rPr lang="ro-RO" dirty="0" smtClean="0"/>
              <a:t>marchează așteptările societății privind parcursul școlar și performanțele generale;</a:t>
            </a:r>
          </a:p>
          <a:p>
            <a:pPr>
              <a:buFont typeface="Wingdings" pitchFamily="2" charset="2"/>
              <a:buChar char="Ø"/>
            </a:pPr>
            <a:r>
              <a:rPr lang="ro-RO" dirty="0" smtClean="0"/>
              <a:t>se referă la diferite sfere ale vieții sociale;</a:t>
            </a:r>
          </a:p>
          <a:p>
            <a:pPr>
              <a:buFont typeface="Wingdings" pitchFamily="2" charset="2"/>
              <a:buChar char="Ø"/>
            </a:pPr>
            <a:r>
              <a:rPr lang="ro-RO" dirty="0" smtClean="0"/>
              <a:t>poartă caracter pluri-/inter-/transdisciplinar.</a:t>
            </a:r>
          </a:p>
          <a:p>
            <a:pPr>
              <a:buFont typeface="Wingdings" pitchFamily="2" charset="2"/>
              <a:buChar char="Ø"/>
            </a:pPr>
            <a:endParaRPr lang="ro-RO" dirty="0" smtClean="0"/>
          </a:p>
          <a:p>
            <a:pPr>
              <a:buFont typeface="Arial" pitchFamily="34" charset="0"/>
              <a:buChar char="•"/>
            </a:pPr>
            <a:r>
              <a:rPr lang="ro-RO" dirty="0" smtClean="0">
                <a:solidFill>
                  <a:schemeClr val="tx2"/>
                </a:solidFill>
              </a:rPr>
              <a:t>Codul Educației RM (2014)</a:t>
            </a:r>
          </a:p>
          <a:p>
            <a:pPr>
              <a:buFont typeface="Arial" pitchFamily="34" charset="0"/>
              <a:buChar char="•"/>
            </a:pPr>
            <a:r>
              <a:rPr lang="ro-RO" dirty="0" smtClean="0">
                <a:solidFill>
                  <a:schemeClr val="tx2"/>
                </a:solidFill>
              </a:rPr>
              <a:t>Recomandările Comisiei Europene (2018)</a:t>
            </a:r>
          </a:p>
          <a:p>
            <a:pPr>
              <a:buFont typeface="Arial" pitchFamily="34" charset="0"/>
              <a:buChar char="•"/>
            </a:pPr>
            <a:endParaRPr lang="ro-RO" dirty="0" smtClean="0"/>
          </a:p>
          <a:p>
            <a:pPr>
              <a:buFont typeface="Arial" pitchFamily="34" charset="0"/>
              <a:buChar char="•"/>
            </a:pPr>
            <a:r>
              <a:rPr lang="ro-RO" b="1" dirty="0" smtClean="0">
                <a:solidFill>
                  <a:schemeClr val="accent1">
                    <a:lumMod val="75000"/>
                  </a:schemeClr>
                </a:solidFill>
              </a:rPr>
              <a:t>Vizate în:</a:t>
            </a:r>
          </a:p>
          <a:p>
            <a:pPr>
              <a:buFont typeface="Wingdings" pitchFamily="2" charset="2"/>
              <a:buChar char="Ø"/>
            </a:pPr>
            <a:r>
              <a:rPr lang="ro-RO" dirty="0" smtClean="0"/>
              <a:t>6 competențe specifice;</a:t>
            </a:r>
          </a:p>
          <a:p>
            <a:pPr>
              <a:buFont typeface="Wingdings" pitchFamily="2" charset="2"/>
              <a:buChar char="Ø"/>
            </a:pPr>
            <a:r>
              <a:rPr lang="ro-RO" dirty="0" smtClean="0"/>
              <a:t>unități de competențe;</a:t>
            </a:r>
          </a:p>
          <a:p>
            <a:pPr>
              <a:buFont typeface="Wingdings" pitchFamily="2" charset="2"/>
              <a:buChar char="Ø"/>
            </a:pPr>
            <a:r>
              <a:rPr lang="ro-RO" dirty="0" smtClean="0"/>
              <a:t>unități de conținut;</a:t>
            </a:r>
          </a:p>
          <a:p>
            <a:pPr>
              <a:buFont typeface="Wingdings" pitchFamily="2" charset="2"/>
              <a:buChar char="Ø"/>
            </a:pPr>
            <a:r>
              <a:rPr lang="ro-RO" dirty="0" smtClean="0"/>
              <a:t>activități de învățare;</a:t>
            </a:r>
          </a:p>
          <a:p>
            <a:pPr>
              <a:buFont typeface="Wingdings" pitchFamily="2" charset="2"/>
              <a:buChar char="Ø"/>
            </a:pPr>
            <a:r>
              <a:rPr lang="ro-RO" dirty="0" smtClean="0"/>
              <a:t>produse școlare recomandate.</a:t>
            </a:r>
            <a:endParaRPr lang="ru-RU" dirty="0"/>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2800" y="914400"/>
            <a:ext cx="5330824" cy="762000"/>
          </a:xfrm>
        </p:spPr>
        <p:txBody>
          <a:bodyPr/>
          <a:lstStyle/>
          <a:p>
            <a:r>
              <a:rPr lang="ro-RO" sz="3600" dirty="0" smtClean="0">
                <a:latin typeface="Times New Roman" pitchFamily="18" charset="0"/>
                <a:cs typeface="Times New Roman" pitchFamily="18" charset="0"/>
              </a:rPr>
              <a:t>Competențe specifice</a:t>
            </a:r>
            <a:endParaRPr lang="ro-RO"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524000"/>
            <a:ext cx="8226425" cy="4876800"/>
          </a:xfrm>
        </p:spPr>
        <p:txBody>
          <a:bodyPr/>
          <a:lstStyle/>
          <a:p>
            <a:pPr>
              <a:buNone/>
            </a:pPr>
            <a:r>
              <a:rPr lang="ro-RO" sz="3200" dirty="0" smtClean="0">
                <a:solidFill>
                  <a:schemeClr val="accent1">
                    <a:lumMod val="75000"/>
                  </a:schemeClr>
                </a:solidFill>
                <a:latin typeface="Times New Roman" pitchFamily="18" charset="0"/>
                <a:cs typeface="Times New Roman" pitchFamily="18" charset="0"/>
              </a:rPr>
              <a:t>Definire </a:t>
            </a:r>
          </a:p>
          <a:p>
            <a:pPr>
              <a:buNone/>
            </a:pPr>
            <a:endParaRPr lang="ro-RO" dirty="0" smtClean="0"/>
          </a:p>
          <a:p>
            <a:pPr>
              <a:buNone/>
            </a:pPr>
            <a:r>
              <a:rPr lang="ro-RO" sz="3600" dirty="0" smtClean="0">
                <a:solidFill>
                  <a:schemeClr val="tx2"/>
                </a:solidFill>
                <a:latin typeface="Times New Roman" pitchFamily="18" charset="0"/>
                <a:cs typeface="Times New Roman" pitchFamily="18" charset="0"/>
              </a:rPr>
              <a:t>CS</a:t>
            </a:r>
            <a:r>
              <a:rPr lang="ro-RO" sz="3600" dirty="0" smtClean="0">
                <a:latin typeface="Times New Roman" pitchFamily="18" charset="0"/>
                <a:cs typeface="Times New Roman" pitchFamily="18" charset="0"/>
              </a:rPr>
              <a:t> (6) – sisteme integrate de </a:t>
            </a:r>
            <a:r>
              <a:rPr lang="ro-RO" sz="3600" dirty="0" smtClean="0">
                <a:solidFill>
                  <a:schemeClr val="tx2"/>
                </a:solidFill>
                <a:latin typeface="Times New Roman" pitchFamily="18" charset="0"/>
                <a:cs typeface="Times New Roman" pitchFamily="18" charset="0"/>
              </a:rPr>
              <a:t>cunoștințe, abilități, atitudini și valori</a:t>
            </a:r>
            <a:r>
              <a:rPr lang="ro-RO" sz="3600" dirty="0" smtClean="0">
                <a:latin typeface="Times New Roman" pitchFamily="18" charset="0"/>
                <a:cs typeface="Times New Roman" pitchFamily="18" charset="0"/>
              </a:rPr>
              <a:t>, ce urmează să fie formate/dezvoltate în cadrul disciplinei LLR, prin corelare cu întreaga perioadă de școlarizare. </a:t>
            </a:r>
            <a:endParaRPr lang="ru-RU" sz="36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3800" y="609600"/>
            <a:ext cx="4949824" cy="838200"/>
          </a:xfrm>
        </p:spPr>
        <p:txBody>
          <a:bodyPr/>
          <a:lstStyle/>
          <a:p>
            <a:r>
              <a:rPr lang="ro-RO" sz="3200" dirty="0" smtClean="0">
                <a:latin typeface="Times New Roman" pitchFamily="18" charset="0"/>
                <a:cs typeface="Times New Roman" pitchFamily="18" charset="0"/>
              </a:rPr>
              <a:t>Unități de competențe</a:t>
            </a:r>
            <a:endParaRPr lang="ro-RO"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Font typeface="Arial" pitchFamily="34" charset="0"/>
              <a:buChar char="•"/>
            </a:pPr>
            <a:r>
              <a:rPr lang="ro-RO" sz="2800" dirty="0" smtClean="0">
                <a:latin typeface="Times New Roman" pitchFamily="18" charset="0"/>
                <a:cs typeface="Times New Roman" pitchFamily="18" charset="0"/>
              </a:rPr>
              <a:t>achiziții lingvistice și literare dobândite la finele unității de învățare/ anului de studii pentru formarea competențelor specifice;</a:t>
            </a:r>
          </a:p>
          <a:p>
            <a:endParaRPr lang="ro-RO" sz="2800" dirty="0" smtClean="0">
              <a:latin typeface="Times New Roman" pitchFamily="18" charset="0"/>
              <a:cs typeface="Times New Roman" pitchFamily="18" charset="0"/>
            </a:endParaRPr>
          </a:p>
          <a:p>
            <a:r>
              <a:rPr lang="ro-RO" sz="2800" dirty="0" smtClean="0">
                <a:latin typeface="Times New Roman" pitchFamily="18" charset="0"/>
                <a:cs typeface="Times New Roman" pitchFamily="18" charset="0"/>
              </a:rPr>
              <a:t>pași în formarea competențelor specifice;</a:t>
            </a:r>
          </a:p>
          <a:p>
            <a:endParaRPr lang="ro-RO" sz="2800" dirty="0" smtClean="0">
              <a:latin typeface="Times New Roman" pitchFamily="18" charset="0"/>
              <a:cs typeface="Times New Roman" pitchFamily="18" charset="0"/>
            </a:endParaRPr>
          </a:p>
          <a:p>
            <a:r>
              <a:rPr lang="ro-RO" sz="2800" dirty="0" smtClean="0">
                <a:latin typeface="Times New Roman" pitchFamily="18" charset="0"/>
                <a:cs typeface="Times New Roman" pitchFamily="18" charset="0"/>
              </a:rPr>
              <a:t>subcompetențe (CLLR, 2010).</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3800" y="1219200"/>
            <a:ext cx="4949824" cy="838200"/>
          </a:xfrm>
        </p:spPr>
        <p:txBody>
          <a:bodyPr/>
          <a:lstStyle/>
          <a:p>
            <a:r>
              <a:rPr lang="ro-RO" sz="3200" dirty="0" smtClean="0">
                <a:latin typeface="Times New Roman" pitchFamily="18" charset="0"/>
                <a:cs typeface="Times New Roman" pitchFamily="18" charset="0"/>
              </a:rPr>
              <a:t>Unități de conținut</a:t>
            </a:r>
            <a:endParaRPr lang="ro-RO" sz="3200" dirty="0">
              <a:latin typeface="Times New Roman" pitchFamily="18" charset="0"/>
              <a:cs typeface="Times New Roman" pitchFamily="18" charset="0"/>
            </a:endParaRPr>
          </a:p>
        </p:txBody>
      </p:sp>
      <p:sp>
        <p:nvSpPr>
          <p:cNvPr id="3" name="Содержимое 2"/>
          <p:cNvSpPr>
            <a:spLocks noGrp="1"/>
          </p:cNvSpPr>
          <p:nvPr>
            <p:ph idx="1"/>
          </p:nvPr>
        </p:nvSpPr>
        <p:spPr>
          <a:xfrm>
            <a:off x="1370013" y="2362200"/>
            <a:ext cx="7313612" cy="3579812"/>
          </a:xfrm>
        </p:spPr>
        <p:txBody>
          <a:bodyPr/>
          <a:lstStyle/>
          <a:p>
            <a:r>
              <a:rPr lang="ro-RO" sz="2800" dirty="0" smtClean="0">
                <a:latin typeface="Times New Roman" pitchFamily="18" charset="0"/>
                <a:cs typeface="Times New Roman" pitchFamily="18" charset="0"/>
              </a:rPr>
              <a:t>instrumente specifice didacticii lecturii, oralului și scrierii, care contribuie la dobândirea achizițiilor...</a:t>
            </a:r>
          </a:p>
          <a:p>
            <a:pPr>
              <a:buNone/>
            </a:pPr>
            <a:endParaRPr lang="ro-RO" sz="2800" dirty="0" smtClean="0">
              <a:latin typeface="Times New Roman" pitchFamily="18" charset="0"/>
              <a:cs typeface="Times New Roman" pitchFamily="18" charset="0"/>
            </a:endParaRPr>
          </a:p>
          <a:p>
            <a:r>
              <a:rPr lang="ro-RO" sz="2800" dirty="0" smtClean="0">
                <a:latin typeface="Times New Roman" pitchFamily="18" charset="0"/>
                <a:cs typeface="Times New Roman" pitchFamily="18" charset="0"/>
              </a:rPr>
              <a:t>teme / subiecte pentru lecții</a:t>
            </a:r>
            <a:endParaRPr lang="ru-RU" sz="2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054BF92-39D7-46EB-BCE1-9395C8CE94AD}" type="slidenum">
              <a:rPr lang="ru-RU" smtClean="0"/>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22">
      <a:dk1>
        <a:sysClr val="windowText" lastClr="000000"/>
      </a:dk1>
      <a:lt1>
        <a:sysClr val="window" lastClr="FFFFFF"/>
      </a:lt1>
      <a:dk2>
        <a:srgbClr val="FF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3">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3018</TotalTime>
  <Words>1953</Words>
  <Application>Microsoft Office PowerPoint</Application>
  <PresentationFormat>On-screen Show (4:3)</PresentationFormat>
  <Paragraphs>254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Design</vt:lpstr>
      <vt:lpstr>CURRICULUM NAȚIONAL ARIA CURRICULARĂ  LIMBĂ ȘI COMUNICARE   DISCIPLINA  LIMBA ȘI LITERATURA ROMÂNĂ  clasele a X-a  - a XII-a   </vt:lpstr>
      <vt:lpstr>Elaborare Curriculum 2019 -  necesitatea schimbărilor  la nivelul dezvoltării curriculare  care a fost determinată de realități diverse, precum:  </vt:lpstr>
      <vt:lpstr>COMPONENTE STRUCTURALE  ALE CURRICULUMULUI   LLR </vt:lpstr>
      <vt:lpstr>Preliminarii</vt:lpstr>
      <vt:lpstr>Repere conceptuale</vt:lpstr>
      <vt:lpstr>Competențe – cheie/transversale</vt:lpstr>
      <vt:lpstr>Competențe specifice</vt:lpstr>
      <vt:lpstr>Unități de competențe</vt:lpstr>
      <vt:lpstr>Unități de conținut</vt:lpstr>
      <vt:lpstr>Activități de învățare  și produse școlare recomandate</vt:lpstr>
      <vt:lpstr>Consolidare – activitate practică </vt:lpstr>
      <vt:lpstr>Dominantele procesului educațional LLR (liceu)</vt:lpstr>
      <vt:lpstr>Dominantele procesului educațional LLR (liceu)</vt:lpstr>
      <vt:lpstr>Dominantele procesului educațional LLR (liceu)</vt:lpstr>
      <vt:lpstr>Administrarea disciplinei</vt:lpstr>
      <vt:lpstr>Slide 16</vt:lpstr>
      <vt:lpstr>Slide 17</vt:lpstr>
      <vt:lpstr>Important de reținut  </vt:lpstr>
      <vt:lpstr>Opere literare și texte recomandate</vt:lpstr>
      <vt:lpstr>Selectarea textelor</vt:lpstr>
      <vt:lpstr>Repere metodologice  de predare-învățare-evaluare</vt:lpstr>
      <vt:lpstr>Important de reținut  </vt:lpstr>
      <vt:lpstr>Tipologia și formele de organizare a lecţiilor de limba și literatura română </vt:lpstr>
      <vt:lpstr>Profesorul are libertatea de a alege forme de organizare a lecţiei:  </vt:lpstr>
      <vt:lpstr>FIȘA 1.3.1. MATRICEA NOUTĂȚILOR  Liceu </vt:lpstr>
    </vt:vector>
  </TitlesOfParts>
  <Company>IPP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Şedinta de lucru</dc:title>
  <dc:creator>Anatol</dc:creator>
  <cp:lastModifiedBy>Пользователь Windows</cp:lastModifiedBy>
  <cp:revision>381</cp:revision>
  <dcterms:created xsi:type="dcterms:W3CDTF">2013-05-02T06:06:07Z</dcterms:created>
  <dcterms:modified xsi:type="dcterms:W3CDTF">2022-02-03T16:33:31Z</dcterms:modified>
</cp:coreProperties>
</file>