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99" r:id="rId3"/>
    <p:sldId id="258" r:id="rId4"/>
    <p:sldId id="331" r:id="rId5"/>
    <p:sldId id="332" r:id="rId6"/>
    <p:sldId id="304" r:id="rId7"/>
    <p:sldId id="305" r:id="rId8"/>
    <p:sldId id="306" r:id="rId9"/>
    <p:sldId id="301" r:id="rId10"/>
    <p:sldId id="328" r:id="rId11"/>
    <p:sldId id="302" r:id="rId12"/>
    <p:sldId id="303" r:id="rId13"/>
    <p:sldId id="291" r:id="rId14"/>
    <p:sldId id="307" r:id="rId15"/>
    <p:sldId id="308" r:id="rId16"/>
    <p:sldId id="259" r:id="rId17"/>
    <p:sldId id="260" r:id="rId18"/>
    <p:sldId id="295" r:id="rId19"/>
    <p:sldId id="296" r:id="rId20"/>
    <p:sldId id="297" r:id="rId21"/>
    <p:sldId id="298" r:id="rId22"/>
    <p:sldId id="329" r:id="rId23"/>
    <p:sldId id="263" r:id="rId24"/>
    <p:sldId id="309" r:id="rId25"/>
    <p:sldId id="312" r:id="rId26"/>
    <p:sldId id="313" r:id="rId27"/>
    <p:sldId id="314" r:id="rId28"/>
    <p:sldId id="315" r:id="rId29"/>
    <p:sldId id="316" r:id="rId30"/>
    <p:sldId id="317" r:id="rId31"/>
    <p:sldId id="330" r:id="rId32"/>
    <p:sldId id="333" r:id="rId33"/>
    <p:sldId id="325" r:id="rId34"/>
    <p:sldId id="326" r:id="rId35"/>
    <p:sldId id="327" r:id="rId36"/>
    <p:sldId id="324" r:id="rId37"/>
    <p:sldId id="319" r:id="rId38"/>
    <p:sldId id="318" r:id="rId39"/>
    <p:sldId id="320" r:id="rId40"/>
    <p:sldId id="321" r:id="rId41"/>
    <p:sldId id="322" r:id="rId42"/>
    <p:sldId id="323" r:id="rId4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0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FC5"/>
    <a:srgbClr val="FFF8E5"/>
    <a:srgbClr val="FF99FF"/>
    <a:srgbClr val="990099"/>
    <a:srgbClr val="FFF6D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2T08:32:30.776" idx="10">
    <p:pos x="7262" y="16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AD791-FDA8-4D7E-A352-2CFA83CE44A8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CDF97-6697-45BF-9EC9-53CA3FDEA43A}">
      <dgm:prSet phldrT="[Text]" custT="1"/>
      <dgm:spPr/>
      <dgm:t>
        <a:bodyPr/>
        <a:lstStyle/>
        <a:p>
          <a:r>
            <a:rPr lang="ro-RO" sz="1200" b="1" dirty="0" smtClean="0">
              <a:solidFill>
                <a:schemeClr val="tx1"/>
              </a:solidFill>
            </a:rPr>
            <a:t>Unități de </a:t>
          </a:r>
          <a:r>
            <a:rPr lang="ro-RO" sz="2000" b="1" dirty="0" smtClean="0">
              <a:solidFill>
                <a:schemeClr val="tx1"/>
              </a:solidFill>
              <a:latin typeface="Sylfaen" panose="010A0502050306030303" pitchFamily="18" charset="0"/>
            </a:rPr>
            <a:t>conținut</a:t>
          </a:r>
          <a:endParaRPr lang="en-US" sz="2000" b="1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8C77F571-3BD2-4F73-8C6A-78983541A9EC}" type="parTrans" cxnId="{4EA576F2-A6C7-4AA6-BB87-64C1350F09A3}">
      <dgm:prSet/>
      <dgm:spPr/>
      <dgm:t>
        <a:bodyPr/>
        <a:lstStyle/>
        <a:p>
          <a:endParaRPr lang="en-US"/>
        </a:p>
      </dgm:t>
    </dgm:pt>
    <dgm:pt modelId="{C700A20C-1038-4F9C-9D00-60B9A0CEF4A2}" type="sibTrans" cxnId="{4EA576F2-A6C7-4AA6-BB87-64C1350F09A3}">
      <dgm:prSet/>
      <dgm:spPr/>
      <dgm:t>
        <a:bodyPr/>
        <a:lstStyle/>
        <a:p>
          <a:endParaRPr lang="en-US"/>
        </a:p>
      </dgm:t>
    </dgm:pt>
    <dgm:pt modelId="{625F5571-BE08-47C4-98A4-BDB8772E87AA}">
      <dgm:prSet phldrT="[Text]" custT="1"/>
      <dgm:spPr/>
      <dgm:t>
        <a:bodyPr/>
        <a:lstStyle/>
        <a:p>
          <a:r>
            <a:rPr lang="ro-RO" sz="2000" dirty="0" smtClean="0">
              <a:latin typeface="Sylfaen" panose="010A0502050306030303" pitchFamily="18" charset="0"/>
            </a:rPr>
            <a:t>Mijloace informaționale prin care se realizează unitățile de competențe, i.e. liste de termeni specifici disciplinei.</a:t>
          </a:r>
          <a:r>
            <a:rPr lang="en-US" sz="2000" dirty="0" smtClean="0">
              <a:latin typeface="Sylfaen" panose="010A0502050306030303" pitchFamily="18" charset="0"/>
            </a:rPr>
            <a:t>/ </a:t>
          </a:r>
          <a:r>
            <a:rPr lang="en-US" sz="2000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rPr>
            <a:t>Information means by which the units of competence are achieved, i.e. lists of subject-specific terms.</a:t>
          </a:r>
          <a:endParaRPr lang="en-US" sz="2000" dirty="0">
            <a:solidFill>
              <a:schemeClr val="accent1">
                <a:lumMod val="50000"/>
              </a:schemeClr>
            </a:solidFill>
            <a:latin typeface="Sylfaen" panose="010A0502050306030303" pitchFamily="18" charset="0"/>
          </a:endParaRPr>
        </a:p>
      </dgm:t>
    </dgm:pt>
    <dgm:pt modelId="{9E479274-B178-45BB-810F-5272BD13F5B7}" type="parTrans" cxnId="{680F973E-033E-4FCF-8FE6-38E98B783061}">
      <dgm:prSet/>
      <dgm:spPr/>
      <dgm:t>
        <a:bodyPr/>
        <a:lstStyle/>
        <a:p>
          <a:endParaRPr lang="en-US"/>
        </a:p>
      </dgm:t>
    </dgm:pt>
    <dgm:pt modelId="{EFA43B22-ACF0-453C-9191-F3DB41304680}" type="sibTrans" cxnId="{680F973E-033E-4FCF-8FE6-38E98B783061}">
      <dgm:prSet/>
      <dgm:spPr/>
      <dgm:t>
        <a:bodyPr/>
        <a:lstStyle/>
        <a:p>
          <a:endParaRPr lang="en-US"/>
        </a:p>
      </dgm:t>
    </dgm:pt>
    <dgm:pt modelId="{2A6370FD-C59F-4DD0-BF2A-BD35D3B5CC36}">
      <dgm:prSet phldrT="[Text]" custT="1"/>
      <dgm:spPr/>
      <dgm:t>
        <a:bodyPr/>
        <a:lstStyle/>
        <a:p>
          <a:r>
            <a:rPr lang="ro-RO" sz="1800" b="1" dirty="0" smtClean="0">
              <a:solidFill>
                <a:schemeClr val="tx1"/>
              </a:solidFill>
              <a:latin typeface="Sylfaen" panose="010A0502050306030303" pitchFamily="18" charset="0"/>
            </a:rPr>
            <a:t>Acte comunicative </a:t>
          </a:r>
          <a:endParaRPr lang="en-US" sz="1800" b="1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F1FFEAE1-2492-4D25-AEF5-94F8691641A2}" type="parTrans" cxnId="{25AD8B2F-F4B2-413C-9C1E-B28117D6C9E4}">
      <dgm:prSet/>
      <dgm:spPr/>
      <dgm:t>
        <a:bodyPr/>
        <a:lstStyle/>
        <a:p>
          <a:endParaRPr lang="en-US"/>
        </a:p>
      </dgm:t>
    </dgm:pt>
    <dgm:pt modelId="{4356A11F-5A4E-4101-B45D-5D8DD8FF3913}" type="sibTrans" cxnId="{25AD8B2F-F4B2-413C-9C1E-B28117D6C9E4}">
      <dgm:prSet/>
      <dgm:spPr/>
      <dgm:t>
        <a:bodyPr/>
        <a:lstStyle/>
        <a:p>
          <a:endParaRPr lang="en-US"/>
        </a:p>
      </dgm:t>
    </dgm:pt>
    <dgm:pt modelId="{DE8AAD80-983D-4F18-8C9C-15709F2A2EAC}">
      <dgm:prSet custT="1"/>
      <dgm:spPr/>
      <dgm:t>
        <a:bodyPr/>
        <a:lstStyle/>
        <a:p>
          <a:r>
            <a:rPr lang="ro-RO" sz="1050" b="1" dirty="0" smtClean="0">
              <a:solidFill>
                <a:schemeClr val="tx1"/>
              </a:solidFill>
            </a:rPr>
            <a:t>Activ</a:t>
          </a:r>
          <a:r>
            <a:rPr lang="ro-RO" sz="1200" b="1" dirty="0" smtClean="0">
              <a:solidFill>
                <a:schemeClr val="tx1"/>
              </a:solidFill>
            </a:rPr>
            <a:t>ități </a:t>
          </a:r>
          <a:r>
            <a:rPr lang="ro-RO" sz="1050" b="1" dirty="0" smtClean="0">
              <a:solidFill>
                <a:schemeClr val="tx1"/>
              </a:solidFill>
            </a:rPr>
            <a:t>și produse de </a:t>
          </a:r>
          <a:r>
            <a:rPr lang="ro-RO" sz="1600" b="1" dirty="0" smtClean="0">
              <a:solidFill>
                <a:schemeClr val="tx1"/>
              </a:solidFill>
            </a:rPr>
            <a:t>învățare</a:t>
          </a:r>
          <a:endParaRPr lang="en-US" sz="1600" b="1" dirty="0">
            <a:solidFill>
              <a:schemeClr val="tx1"/>
            </a:solidFill>
          </a:endParaRPr>
        </a:p>
      </dgm:t>
    </dgm:pt>
    <dgm:pt modelId="{8AA40D06-0D30-441B-9434-EDCFAC76254A}" type="parTrans" cxnId="{8C2DA4E3-6DE4-45ED-9B62-C40CB958D2A3}">
      <dgm:prSet/>
      <dgm:spPr/>
      <dgm:t>
        <a:bodyPr/>
        <a:lstStyle/>
        <a:p>
          <a:endParaRPr lang="en-US"/>
        </a:p>
      </dgm:t>
    </dgm:pt>
    <dgm:pt modelId="{6B4D83CD-DD71-4CDF-97CA-8FC5E0979357}" type="sibTrans" cxnId="{8C2DA4E3-6DE4-45ED-9B62-C40CB958D2A3}">
      <dgm:prSet/>
      <dgm:spPr/>
      <dgm:t>
        <a:bodyPr/>
        <a:lstStyle/>
        <a:p>
          <a:endParaRPr lang="en-US"/>
        </a:p>
      </dgm:t>
    </dgm:pt>
    <dgm:pt modelId="{D9F97F3F-0F7F-4E40-AA04-EC9FCA96006E}">
      <dgm:prSet phldrT="[Text]" custT="1"/>
      <dgm:spPr/>
      <dgm:t>
        <a:bodyPr/>
        <a:lstStyle/>
        <a:p>
          <a:r>
            <a:rPr lang="ro-RO" sz="1600" b="1" dirty="0" smtClean="0">
              <a:solidFill>
                <a:schemeClr val="tx1"/>
              </a:solidFill>
              <a:latin typeface="Sylfaen" panose="010A0502050306030303" pitchFamily="18" charset="0"/>
            </a:rPr>
            <a:t>Unități de competențe</a:t>
          </a:r>
          <a:endParaRPr lang="en-US" sz="1600" b="1" dirty="0">
            <a:solidFill>
              <a:schemeClr val="tx1"/>
            </a:solidFill>
            <a:latin typeface="Sylfaen" panose="010A0502050306030303" pitchFamily="18" charset="0"/>
          </a:endParaRPr>
        </a:p>
      </dgm:t>
    </dgm:pt>
    <dgm:pt modelId="{C25142B4-4AA7-4713-933D-2A9FA6932C78}" type="sibTrans" cxnId="{4EDCC23A-9236-4C40-8F15-2C645A80F6B9}">
      <dgm:prSet/>
      <dgm:spPr/>
      <dgm:t>
        <a:bodyPr/>
        <a:lstStyle/>
        <a:p>
          <a:endParaRPr lang="en-US"/>
        </a:p>
      </dgm:t>
    </dgm:pt>
    <dgm:pt modelId="{11FBDA22-C69E-4481-B38E-D4A5F5B1C8E4}" type="parTrans" cxnId="{4EDCC23A-9236-4C40-8F15-2C645A80F6B9}">
      <dgm:prSet/>
      <dgm:spPr/>
      <dgm:t>
        <a:bodyPr/>
        <a:lstStyle/>
        <a:p>
          <a:endParaRPr lang="en-US"/>
        </a:p>
      </dgm:t>
    </dgm:pt>
    <dgm:pt modelId="{FE87AE0F-1D15-4C90-9CEC-6B68BD58B7C8}">
      <dgm:prSet phldrT="[Text]" custT="1"/>
      <dgm:spPr/>
      <dgm:t>
        <a:bodyPr/>
        <a:lstStyle/>
        <a:p>
          <a:r>
            <a:rPr lang="ro-RO" sz="2000" dirty="0" smtClean="0">
              <a:latin typeface="Sylfaen" panose="010A0502050306030303" pitchFamily="18" charset="0"/>
            </a:rPr>
            <a:t>Constituente ale competențelor, etape în achiziționarea competențelor specific</a:t>
          </a:r>
          <a:r>
            <a:rPr lang="en-US" sz="2000" dirty="0" smtClean="0">
              <a:latin typeface="Sylfaen" panose="010A0502050306030303" pitchFamily="18" charset="0"/>
            </a:rPr>
            <a:t>./</a:t>
          </a:r>
          <a:r>
            <a:rPr lang="en-US" sz="2000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rPr>
            <a:t>Components of competences, stages in the acquisition of specific competences.</a:t>
          </a:r>
          <a:endParaRPr lang="en-US" sz="2000" dirty="0">
            <a:solidFill>
              <a:schemeClr val="accent1">
                <a:lumMod val="50000"/>
              </a:schemeClr>
            </a:solidFill>
            <a:latin typeface="Sylfaen" panose="010A0502050306030303" pitchFamily="18" charset="0"/>
          </a:endParaRPr>
        </a:p>
      </dgm:t>
    </dgm:pt>
    <dgm:pt modelId="{0A067326-A4DA-49A2-B661-0AC16E98E853}" type="sibTrans" cxnId="{702EC63A-D9F8-48A1-8925-35D21D1C4EF4}">
      <dgm:prSet/>
      <dgm:spPr/>
      <dgm:t>
        <a:bodyPr/>
        <a:lstStyle/>
        <a:p>
          <a:endParaRPr lang="en-US"/>
        </a:p>
      </dgm:t>
    </dgm:pt>
    <dgm:pt modelId="{3EFF6E5D-4790-4110-906C-A551DDD7C62A}" type="parTrans" cxnId="{702EC63A-D9F8-48A1-8925-35D21D1C4EF4}">
      <dgm:prSet/>
      <dgm:spPr/>
      <dgm:t>
        <a:bodyPr/>
        <a:lstStyle/>
        <a:p>
          <a:endParaRPr lang="en-US"/>
        </a:p>
      </dgm:t>
    </dgm:pt>
    <dgm:pt modelId="{AF2ADFB7-6711-497E-B7F9-F33AD3C29C64}">
      <dgm:prSet phldrT="[Text]" custT="1"/>
      <dgm:spPr/>
      <dgm:t>
        <a:bodyPr/>
        <a:lstStyle/>
        <a:p>
          <a:r>
            <a:rPr lang="ro-RO" sz="2000" dirty="0" smtClean="0">
              <a:latin typeface="Sylfaen" panose="010A0502050306030303" pitchFamily="18" charset="0"/>
            </a:rPr>
            <a:t>Modalități de transmitere a mesajelor prin diferite mijloace de comunicare</a:t>
          </a:r>
          <a:r>
            <a:rPr lang="en-US" sz="2000" dirty="0" smtClean="0">
              <a:latin typeface="Sylfaen" panose="010A0502050306030303" pitchFamily="18" charset="0"/>
            </a:rPr>
            <a:t>/ </a:t>
          </a:r>
          <a:r>
            <a:rPr lang="en-US" sz="2000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rPr>
            <a:t>Ways of getting messages across by different means of communication.</a:t>
          </a:r>
          <a:r>
            <a:rPr lang="ro-RO" sz="2000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rPr>
            <a:t> </a:t>
          </a:r>
          <a:endParaRPr lang="en-US" sz="2000" dirty="0">
            <a:solidFill>
              <a:schemeClr val="accent1">
                <a:lumMod val="50000"/>
              </a:schemeClr>
            </a:solidFill>
            <a:latin typeface="Sylfaen" panose="010A0502050306030303" pitchFamily="18" charset="0"/>
          </a:endParaRPr>
        </a:p>
      </dgm:t>
    </dgm:pt>
    <dgm:pt modelId="{5DD67F09-F95E-4CE7-A271-E4E935041F7C}" type="sibTrans" cxnId="{E2148CE0-BF2B-4DCF-8D46-D0F2546777A5}">
      <dgm:prSet/>
      <dgm:spPr/>
      <dgm:t>
        <a:bodyPr/>
        <a:lstStyle/>
        <a:p>
          <a:endParaRPr lang="en-US"/>
        </a:p>
      </dgm:t>
    </dgm:pt>
    <dgm:pt modelId="{28F94383-2ECF-4F6A-8FCA-798B2CEFD58E}" type="parTrans" cxnId="{E2148CE0-BF2B-4DCF-8D46-D0F2546777A5}">
      <dgm:prSet/>
      <dgm:spPr/>
      <dgm:t>
        <a:bodyPr/>
        <a:lstStyle/>
        <a:p>
          <a:endParaRPr lang="en-US"/>
        </a:p>
      </dgm:t>
    </dgm:pt>
    <dgm:pt modelId="{AF7623B4-3F15-44A3-B380-2871D7C2F438}">
      <dgm:prSet custT="1"/>
      <dgm:spPr/>
      <dgm:t>
        <a:bodyPr/>
        <a:lstStyle/>
        <a:p>
          <a:r>
            <a:rPr lang="ro-RO" sz="2000" dirty="0" smtClean="0">
              <a:latin typeface="Sylfaen" panose="010A0502050306030303" pitchFamily="18" charset="0"/>
            </a:rPr>
            <a:t>Listă </a:t>
          </a:r>
          <a:r>
            <a:rPr lang="ro-RO" sz="2000" dirty="0" smtClean="0">
              <a:solidFill>
                <a:srgbClr val="C00000"/>
              </a:solidFill>
              <a:latin typeface="Sylfaen" panose="010A0502050306030303" pitchFamily="18" charset="0"/>
            </a:rPr>
            <a:t>deschisă</a:t>
          </a:r>
          <a:r>
            <a:rPr lang="ro-RO" sz="2000" dirty="0" smtClean="0">
              <a:latin typeface="Sylfaen" panose="010A0502050306030303" pitchFamily="18" charset="0"/>
            </a:rPr>
            <a:t> de contexte semnificative de manifestare a unităților de competențe proiectate pentru dezvoltare și evaluare</a:t>
          </a:r>
          <a:r>
            <a:rPr lang="en-US" sz="2000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rPr>
            <a:t>/Open-ended list of significant contexts for the manifestation of the designed units of  competence for development and assessment.</a:t>
          </a:r>
          <a:r>
            <a:rPr lang="ro-RO" sz="2000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rPr>
            <a:t> </a:t>
          </a:r>
          <a:endParaRPr lang="en-US" sz="2000" dirty="0">
            <a:solidFill>
              <a:schemeClr val="accent1">
                <a:lumMod val="50000"/>
              </a:schemeClr>
            </a:solidFill>
            <a:latin typeface="Sylfaen" panose="010A0502050306030303" pitchFamily="18" charset="0"/>
          </a:endParaRPr>
        </a:p>
      </dgm:t>
    </dgm:pt>
    <dgm:pt modelId="{F56D856A-8C25-4378-AD26-259C2456CE1C}" type="parTrans" cxnId="{5E251931-5698-4052-93E6-1CAB1841990F}">
      <dgm:prSet/>
      <dgm:spPr/>
      <dgm:t>
        <a:bodyPr/>
        <a:lstStyle/>
        <a:p>
          <a:endParaRPr lang="en-US"/>
        </a:p>
      </dgm:t>
    </dgm:pt>
    <dgm:pt modelId="{7C5AB58B-4C64-4B0D-B4B8-BB1C30516907}" type="sibTrans" cxnId="{5E251931-5698-4052-93E6-1CAB1841990F}">
      <dgm:prSet/>
      <dgm:spPr/>
      <dgm:t>
        <a:bodyPr/>
        <a:lstStyle/>
        <a:p>
          <a:endParaRPr lang="en-US"/>
        </a:p>
      </dgm:t>
    </dgm:pt>
    <dgm:pt modelId="{0D6A732C-BA7E-4DE7-8BF2-E2F7DA8969A7}" type="pres">
      <dgm:prSet presAssocID="{6A7AD791-FDA8-4D7E-A352-2CFA83CE44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DE2E27-5318-4BE5-83C6-19A6A840D217}" type="pres">
      <dgm:prSet presAssocID="{D9F97F3F-0F7F-4E40-AA04-EC9FCA96006E}" presName="composite" presStyleCnt="0"/>
      <dgm:spPr/>
    </dgm:pt>
    <dgm:pt modelId="{22773D2F-334E-47A6-95BE-40F69B9FB6C4}" type="pres">
      <dgm:prSet presAssocID="{D9F97F3F-0F7F-4E40-AA04-EC9FCA96006E}" presName="parentText" presStyleLbl="alignNode1" presStyleIdx="0" presStyleCnt="4" custScaleX="108219" custScaleY="10636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116D7-5D54-41A6-9D1A-B9D9266BBD3B}" type="pres">
      <dgm:prSet presAssocID="{D9F97F3F-0F7F-4E40-AA04-EC9FCA96006E}" presName="descendantText" presStyleLbl="alignAcc1" presStyleIdx="0" presStyleCnt="4" custScaleY="100000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83EC6-56D4-44D8-9F60-507A7F28F624}" type="pres">
      <dgm:prSet presAssocID="{C25142B4-4AA7-4713-933D-2A9FA6932C78}" presName="sp" presStyleCnt="0"/>
      <dgm:spPr/>
    </dgm:pt>
    <dgm:pt modelId="{FAE95DBC-4D1F-49A2-9F07-0EF53EEFCA31}" type="pres">
      <dgm:prSet presAssocID="{D83CDF97-6697-45BF-9EC9-53CA3FDEA43A}" presName="composite" presStyleCnt="0"/>
      <dgm:spPr/>
    </dgm:pt>
    <dgm:pt modelId="{C0D042ED-4E9A-42EF-BE48-BD215302D088}" type="pres">
      <dgm:prSet presAssocID="{D83CDF97-6697-45BF-9EC9-53CA3FDEA43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35240-64B5-4B4D-9201-485C6BA40286}" type="pres">
      <dgm:prSet presAssocID="{D83CDF97-6697-45BF-9EC9-53CA3FDEA43A}" presName="descendantText" presStyleLbl="alignAcc1" presStyleIdx="1" presStyleCnt="4" custScaleX="101261" custScaleY="103212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3BDF3-AAEB-454A-9987-419A4BEA1E7A}" type="pres">
      <dgm:prSet presAssocID="{C700A20C-1038-4F9C-9D00-60B9A0CEF4A2}" presName="sp" presStyleCnt="0"/>
      <dgm:spPr/>
    </dgm:pt>
    <dgm:pt modelId="{14F6CC3A-44A5-4AA9-8156-7C221E06FAEB}" type="pres">
      <dgm:prSet presAssocID="{2A6370FD-C59F-4DD0-BF2A-BD35D3B5CC36}" presName="composite" presStyleCnt="0"/>
      <dgm:spPr/>
    </dgm:pt>
    <dgm:pt modelId="{F57539AF-5071-41B2-AB69-C742623EACE0}" type="pres">
      <dgm:prSet presAssocID="{2A6370FD-C59F-4DD0-BF2A-BD35D3B5CC36}" presName="parentText" presStyleLbl="alignNode1" presStyleIdx="2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A0E76-4338-45A9-8F2D-CD7AD181F768}" type="pres">
      <dgm:prSet presAssocID="{2A6370FD-C59F-4DD0-BF2A-BD35D3B5CC36}" presName="descendantText" presStyleLbl="alignAcc1" presStyleIdx="2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64954-2269-49BE-BC90-E78C9861816B}" type="pres">
      <dgm:prSet presAssocID="{4356A11F-5A4E-4101-B45D-5D8DD8FF3913}" presName="sp" presStyleCnt="0"/>
      <dgm:spPr/>
    </dgm:pt>
    <dgm:pt modelId="{E65E8ED6-5D04-48B4-8F8D-DFEE35656229}" type="pres">
      <dgm:prSet presAssocID="{DE8AAD80-983D-4F18-8C9C-15709F2A2EAC}" presName="composite" presStyleCnt="0"/>
      <dgm:spPr/>
    </dgm:pt>
    <dgm:pt modelId="{8273F339-7541-4E15-9A5F-22D709239451}" type="pres">
      <dgm:prSet presAssocID="{DE8AAD80-983D-4F18-8C9C-15709F2A2EAC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468-1F71-4F10-A24F-7D68A2851DE7}" type="pres">
      <dgm:prSet presAssocID="{DE8AAD80-983D-4F18-8C9C-15709F2A2EAC}" presName="descendantText" presStyleLbl="alignAcc1" presStyleIdx="3" presStyleCnt="4" custScaleX="94860" custScaleY="99839" custLinFactNeighborX="-2882" custLinFactNeighborY="8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41BD0D-AE6D-46C0-803F-90EC9087F1D0}" type="presOf" srcId="{2A6370FD-C59F-4DD0-BF2A-BD35D3B5CC36}" destId="{F57539AF-5071-41B2-AB69-C742623EACE0}" srcOrd="0" destOrd="0" presId="urn:microsoft.com/office/officeart/2005/8/layout/chevron2"/>
    <dgm:cxn modelId="{702EC63A-D9F8-48A1-8925-35D21D1C4EF4}" srcId="{D9F97F3F-0F7F-4E40-AA04-EC9FCA96006E}" destId="{FE87AE0F-1D15-4C90-9CEC-6B68BD58B7C8}" srcOrd="0" destOrd="0" parTransId="{3EFF6E5D-4790-4110-906C-A551DDD7C62A}" sibTransId="{0A067326-A4DA-49A2-B661-0AC16E98E853}"/>
    <dgm:cxn modelId="{A32EA8B9-3CAE-450D-8F3B-8ECEAA91966C}" type="presOf" srcId="{AF2ADFB7-6711-497E-B7F9-F33AD3C29C64}" destId="{0E5A0E76-4338-45A9-8F2D-CD7AD181F768}" srcOrd="0" destOrd="0" presId="urn:microsoft.com/office/officeart/2005/8/layout/chevron2"/>
    <dgm:cxn modelId="{5E251931-5698-4052-93E6-1CAB1841990F}" srcId="{DE8AAD80-983D-4F18-8C9C-15709F2A2EAC}" destId="{AF7623B4-3F15-44A3-B380-2871D7C2F438}" srcOrd="0" destOrd="0" parTransId="{F56D856A-8C25-4378-AD26-259C2456CE1C}" sibTransId="{7C5AB58B-4C64-4B0D-B4B8-BB1C30516907}"/>
    <dgm:cxn modelId="{5F8B4CEF-F43F-46EB-B7CC-696C4DFF796A}" type="presOf" srcId="{AF7623B4-3F15-44A3-B380-2871D7C2F438}" destId="{FBCC4468-1F71-4F10-A24F-7D68A2851DE7}" srcOrd="0" destOrd="0" presId="urn:microsoft.com/office/officeart/2005/8/layout/chevron2"/>
    <dgm:cxn modelId="{E2148CE0-BF2B-4DCF-8D46-D0F2546777A5}" srcId="{2A6370FD-C59F-4DD0-BF2A-BD35D3B5CC36}" destId="{AF2ADFB7-6711-497E-B7F9-F33AD3C29C64}" srcOrd="0" destOrd="0" parTransId="{28F94383-2ECF-4F6A-8FCA-798B2CEFD58E}" sibTransId="{5DD67F09-F95E-4CE7-A271-E4E935041F7C}"/>
    <dgm:cxn modelId="{EF9DD5D7-1E83-448B-A1FC-CA72F8A99D12}" type="presOf" srcId="{D9F97F3F-0F7F-4E40-AA04-EC9FCA96006E}" destId="{22773D2F-334E-47A6-95BE-40F69B9FB6C4}" srcOrd="0" destOrd="0" presId="urn:microsoft.com/office/officeart/2005/8/layout/chevron2"/>
    <dgm:cxn modelId="{4EDCC23A-9236-4C40-8F15-2C645A80F6B9}" srcId="{6A7AD791-FDA8-4D7E-A352-2CFA83CE44A8}" destId="{D9F97F3F-0F7F-4E40-AA04-EC9FCA96006E}" srcOrd="0" destOrd="0" parTransId="{11FBDA22-C69E-4481-B38E-D4A5F5B1C8E4}" sibTransId="{C25142B4-4AA7-4713-933D-2A9FA6932C78}"/>
    <dgm:cxn modelId="{8C2DA4E3-6DE4-45ED-9B62-C40CB958D2A3}" srcId="{6A7AD791-FDA8-4D7E-A352-2CFA83CE44A8}" destId="{DE8AAD80-983D-4F18-8C9C-15709F2A2EAC}" srcOrd="3" destOrd="0" parTransId="{8AA40D06-0D30-441B-9434-EDCFAC76254A}" sibTransId="{6B4D83CD-DD71-4CDF-97CA-8FC5E0979357}"/>
    <dgm:cxn modelId="{178A6A38-C01A-415C-84D1-59CB31203C46}" type="presOf" srcId="{FE87AE0F-1D15-4C90-9CEC-6B68BD58B7C8}" destId="{BB2116D7-5D54-41A6-9D1A-B9D9266BBD3B}" srcOrd="0" destOrd="0" presId="urn:microsoft.com/office/officeart/2005/8/layout/chevron2"/>
    <dgm:cxn modelId="{CB30FB0A-6FAE-4028-88F9-44959A4AF568}" type="presOf" srcId="{625F5571-BE08-47C4-98A4-BDB8772E87AA}" destId="{55335240-64B5-4B4D-9201-485C6BA40286}" srcOrd="0" destOrd="0" presId="urn:microsoft.com/office/officeart/2005/8/layout/chevron2"/>
    <dgm:cxn modelId="{25AD8B2F-F4B2-413C-9C1E-B28117D6C9E4}" srcId="{6A7AD791-FDA8-4D7E-A352-2CFA83CE44A8}" destId="{2A6370FD-C59F-4DD0-BF2A-BD35D3B5CC36}" srcOrd="2" destOrd="0" parTransId="{F1FFEAE1-2492-4D25-AEF5-94F8691641A2}" sibTransId="{4356A11F-5A4E-4101-B45D-5D8DD8FF3913}"/>
    <dgm:cxn modelId="{4EA576F2-A6C7-4AA6-BB87-64C1350F09A3}" srcId="{6A7AD791-FDA8-4D7E-A352-2CFA83CE44A8}" destId="{D83CDF97-6697-45BF-9EC9-53CA3FDEA43A}" srcOrd="1" destOrd="0" parTransId="{8C77F571-3BD2-4F73-8C6A-78983541A9EC}" sibTransId="{C700A20C-1038-4F9C-9D00-60B9A0CEF4A2}"/>
    <dgm:cxn modelId="{B300E73E-7729-4495-9EC8-B3C39855CC37}" type="presOf" srcId="{6A7AD791-FDA8-4D7E-A352-2CFA83CE44A8}" destId="{0D6A732C-BA7E-4DE7-8BF2-E2F7DA8969A7}" srcOrd="0" destOrd="0" presId="urn:microsoft.com/office/officeart/2005/8/layout/chevron2"/>
    <dgm:cxn modelId="{48D933AC-599D-43CE-852D-857C19036BE0}" type="presOf" srcId="{DE8AAD80-983D-4F18-8C9C-15709F2A2EAC}" destId="{8273F339-7541-4E15-9A5F-22D709239451}" srcOrd="0" destOrd="0" presId="urn:microsoft.com/office/officeart/2005/8/layout/chevron2"/>
    <dgm:cxn modelId="{829753E8-CDC2-4607-8099-21B6746C0732}" type="presOf" srcId="{D83CDF97-6697-45BF-9EC9-53CA3FDEA43A}" destId="{C0D042ED-4E9A-42EF-BE48-BD215302D088}" srcOrd="0" destOrd="0" presId="urn:microsoft.com/office/officeart/2005/8/layout/chevron2"/>
    <dgm:cxn modelId="{680F973E-033E-4FCF-8FE6-38E98B783061}" srcId="{D83CDF97-6697-45BF-9EC9-53CA3FDEA43A}" destId="{625F5571-BE08-47C4-98A4-BDB8772E87AA}" srcOrd="0" destOrd="0" parTransId="{9E479274-B178-45BB-810F-5272BD13F5B7}" sibTransId="{EFA43B22-ACF0-453C-9191-F3DB41304680}"/>
    <dgm:cxn modelId="{41EC56E9-F19C-42E0-83EA-11D112F6440D}" type="presParOf" srcId="{0D6A732C-BA7E-4DE7-8BF2-E2F7DA8969A7}" destId="{A7DE2E27-5318-4BE5-83C6-19A6A840D217}" srcOrd="0" destOrd="0" presId="urn:microsoft.com/office/officeart/2005/8/layout/chevron2"/>
    <dgm:cxn modelId="{1B9ECBF0-0A64-4D1D-92A4-B2EFEF9538D8}" type="presParOf" srcId="{A7DE2E27-5318-4BE5-83C6-19A6A840D217}" destId="{22773D2F-334E-47A6-95BE-40F69B9FB6C4}" srcOrd="0" destOrd="0" presId="urn:microsoft.com/office/officeart/2005/8/layout/chevron2"/>
    <dgm:cxn modelId="{73CE039A-17F6-4F2F-89D8-F3E85BEA911C}" type="presParOf" srcId="{A7DE2E27-5318-4BE5-83C6-19A6A840D217}" destId="{BB2116D7-5D54-41A6-9D1A-B9D9266BBD3B}" srcOrd="1" destOrd="0" presId="urn:microsoft.com/office/officeart/2005/8/layout/chevron2"/>
    <dgm:cxn modelId="{817F0D08-2341-4AB7-8E42-AACCB095451A}" type="presParOf" srcId="{0D6A732C-BA7E-4DE7-8BF2-E2F7DA8969A7}" destId="{7D883EC6-56D4-44D8-9F60-507A7F28F624}" srcOrd="1" destOrd="0" presId="urn:microsoft.com/office/officeart/2005/8/layout/chevron2"/>
    <dgm:cxn modelId="{5EFAB506-1082-4A18-88EF-3586805BDAF7}" type="presParOf" srcId="{0D6A732C-BA7E-4DE7-8BF2-E2F7DA8969A7}" destId="{FAE95DBC-4D1F-49A2-9F07-0EF53EEFCA31}" srcOrd="2" destOrd="0" presId="urn:microsoft.com/office/officeart/2005/8/layout/chevron2"/>
    <dgm:cxn modelId="{2884DC6A-F9B3-4ECC-BFF9-33EE1D175B9B}" type="presParOf" srcId="{FAE95DBC-4D1F-49A2-9F07-0EF53EEFCA31}" destId="{C0D042ED-4E9A-42EF-BE48-BD215302D088}" srcOrd="0" destOrd="0" presId="urn:microsoft.com/office/officeart/2005/8/layout/chevron2"/>
    <dgm:cxn modelId="{E8B8559A-05DE-42F0-9136-B00E2F917E3A}" type="presParOf" srcId="{FAE95DBC-4D1F-49A2-9F07-0EF53EEFCA31}" destId="{55335240-64B5-4B4D-9201-485C6BA40286}" srcOrd="1" destOrd="0" presId="urn:microsoft.com/office/officeart/2005/8/layout/chevron2"/>
    <dgm:cxn modelId="{F4E769FD-8A66-44E8-8488-AD1419C060BC}" type="presParOf" srcId="{0D6A732C-BA7E-4DE7-8BF2-E2F7DA8969A7}" destId="{8963BDF3-AAEB-454A-9987-419A4BEA1E7A}" srcOrd="3" destOrd="0" presId="urn:microsoft.com/office/officeart/2005/8/layout/chevron2"/>
    <dgm:cxn modelId="{D52949B4-C46F-4D1F-9268-3E99A6B51A9D}" type="presParOf" srcId="{0D6A732C-BA7E-4DE7-8BF2-E2F7DA8969A7}" destId="{14F6CC3A-44A5-4AA9-8156-7C221E06FAEB}" srcOrd="4" destOrd="0" presId="urn:microsoft.com/office/officeart/2005/8/layout/chevron2"/>
    <dgm:cxn modelId="{2F6CA607-F295-41FA-A9F7-EE3CB3E26ED0}" type="presParOf" srcId="{14F6CC3A-44A5-4AA9-8156-7C221E06FAEB}" destId="{F57539AF-5071-41B2-AB69-C742623EACE0}" srcOrd="0" destOrd="0" presId="urn:microsoft.com/office/officeart/2005/8/layout/chevron2"/>
    <dgm:cxn modelId="{620C6B00-0CCD-4FF3-B962-71B2D6969284}" type="presParOf" srcId="{14F6CC3A-44A5-4AA9-8156-7C221E06FAEB}" destId="{0E5A0E76-4338-45A9-8F2D-CD7AD181F768}" srcOrd="1" destOrd="0" presId="urn:microsoft.com/office/officeart/2005/8/layout/chevron2"/>
    <dgm:cxn modelId="{039496D0-F729-4E9E-9510-C1AD977D41C4}" type="presParOf" srcId="{0D6A732C-BA7E-4DE7-8BF2-E2F7DA8969A7}" destId="{A4B64954-2269-49BE-BC90-E78C9861816B}" srcOrd="5" destOrd="0" presId="urn:microsoft.com/office/officeart/2005/8/layout/chevron2"/>
    <dgm:cxn modelId="{98C5925B-1C84-46A5-89F4-553E77A72F19}" type="presParOf" srcId="{0D6A732C-BA7E-4DE7-8BF2-E2F7DA8969A7}" destId="{E65E8ED6-5D04-48B4-8F8D-DFEE35656229}" srcOrd="6" destOrd="0" presId="urn:microsoft.com/office/officeart/2005/8/layout/chevron2"/>
    <dgm:cxn modelId="{ECB192E9-8CD5-4099-B82B-6604DD7BB406}" type="presParOf" srcId="{E65E8ED6-5D04-48B4-8F8D-DFEE35656229}" destId="{8273F339-7541-4E15-9A5F-22D709239451}" srcOrd="0" destOrd="0" presId="urn:microsoft.com/office/officeart/2005/8/layout/chevron2"/>
    <dgm:cxn modelId="{E5D960E7-09DB-4679-83BC-F1D174D509E0}" type="presParOf" srcId="{E65E8ED6-5D04-48B4-8F8D-DFEE35656229}" destId="{FBCC4468-1F71-4F10-A24F-7D68A2851D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73D2F-334E-47A6-95BE-40F69B9FB6C4}">
      <dsp:nvSpPr>
        <dsp:cNvPr id="0" name=""/>
        <dsp:cNvSpPr/>
      </dsp:nvSpPr>
      <dsp:spPr>
        <a:xfrm rot="5400000">
          <a:off x="-247136" y="250480"/>
          <a:ext cx="1717588" cy="1223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Unități de competențe</a:t>
          </a:r>
          <a:endParaRPr lang="en-US" sz="1600" b="1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 rot="-5400000">
        <a:off x="1" y="615002"/>
        <a:ext cx="1223315" cy="494273"/>
      </dsp:txXfrm>
    </dsp:sp>
    <dsp:sp modelId="{BB2116D7-5D54-41A6-9D1A-B9D9266BBD3B}">
      <dsp:nvSpPr>
        <dsp:cNvPr id="0" name=""/>
        <dsp:cNvSpPr/>
      </dsp:nvSpPr>
      <dsp:spPr>
        <a:xfrm rot="5400000">
          <a:off x="5295539" y="-4063974"/>
          <a:ext cx="1049663" cy="9287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Sylfaen" panose="010A0502050306030303" pitchFamily="18" charset="0"/>
            </a:rPr>
            <a:t>Constituente ale competențelor, etape în achiziționarea competențelor specific</a:t>
          </a:r>
          <a:r>
            <a:rPr lang="en-US" sz="2000" kern="1200" dirty="0" smtClean="0">
              <a:latin typeface="Sylfaen" panose="010A0502050306030303" pitchFamily="18" charset="0"/>
            </a:rPr>
            <a:t>./</a:t>
          </a: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rPr>
            <a:t>Components of competences, stages in the acquisition of specific competences.</a:t>
          </a:r>
          <a:endParaRPr lang="en-US" sz="2000" kern="1200" dirty="0">
            <a:solidFill>
              <a:schemeClr val="accent1">
                <a:lumMod val="50000"/>
              </a:schemeClr>
            </a:solidFill>
            <a:latin typeface="Sylfaen" panose="010A0502050306030303" pitchFamily="18" charset="0"/>
          </a:endParaRPr>
        </a:p>
      </dsp:txBody>
      <dsp:txXfrm rot="-5400000">
        <a:off x="1176861" y="105944"/>
        <a:ext cx="9235780" cy="947183"/>
      </dsp:txXfrm>
    </dsp:sp>
    <dsp:sp modelId="{C0D042ED-4E9A-42EF-BE48-BD215302D088}">
      <dsp:nvSpPr>
        <dsp:cNvPr id="0" name=""/>
        <dsp:cNvSpPr/>
      </dsp:nvSpPr>
      <dsp:spPr>
        <a:xfrm rot="5400000">
          <a:off x="-242230" y="1839697"/>
          <a:ext cx="1614867" cy="11304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b="1" kern="1200" dirty="0" smtClean="0">
              <a:solidFill>
                <a:schemeClr val="tx1"/>
              </a:solidFill>
            </a:rPr>
            <a:t>Unități de </a:t>
          </a:r>
          <a:r>
            <a:rPr lang="ro-RO" sz="20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conținut</a:t>
          </a:r>
          <a:endParaRPr lang="en-US" sz="2000" b="1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 rot="-5400000">
        <a:off x="1" y="2162671"/>
        <a:ext cx="1130407" cy="484460"/>
      </dsp:txXfrm>
    </dsp:sp>
    <dsp:sp modelId="{55335240-64B5-4B4D-9201-485C6BA40286}">
      <dsp:nvSpPr>
        <dsp:cNvPr id="0" name=""/>
        <dsp:cNvSpPr/>
      </dsp:nvSpPr>
      <dsp:spPr>
        <a:xfrm rot="5400000">
          <a:off x="5297909" y="-2646275"/>
          <a:ext cx="1083378" cy="9537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Sylfaen" panose="010A0502050306030303" pitchFamily="18" charset="0"/>
            </a:rPr>
            <a:t>Mijloace informaționale prin care se realizează unitățile de competențe, i.e. liste de termeni specifici disciplinei.</a:t>
          </a:r>
          <a:r>
            <a:rPr lang="en-US" sz="2000" kern="1200" dirty="0" smtClean="0">
              <a:latin typeface="Sylfaen" panose="010A0502050306030303" pitchFamily="18" charset="0"/>
            </a:rPr>
            <a:t>/ </a:t>
          </a: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rPr>
            <a:t>Information means by which the units of competence are achieved, i.e. lists of subject-specific terms.</a:t>
          </a:r>
          <a:endParaRPr lang="en-US" sz="2000" kern="1200" dirty="0">
            <a:solidFill>
              <a:schemeClr val="accent1">
                <a:lumMod val="50000"/>
              </a:schemeClr>
            </a:solidFill>
            <a:latin typeface="Sylfaen" panose="010A0502050306030303" pitchFamily="18" charset="0"/>
          </a:endParaRPr>
        </a:p>
      </dsp:txBody>
      <dsp:txXfrm rot="-5400000">
        <a:off x="1071023" y="1633497"/>
        <a:ext cx="9484264" cy="977606"/>
      </dsp:txXfrm>
    </dsp:sp>
    <dsp:sp modelId="{F57539AF-5071-41B2-AB69-C742623EACE0}">
      <dsp:nvSpPr>
        <dsp:cNvPr id="0" name=""/>
        <dsp:cNvSpPr/>
      </dsp:nvSpPr>
      <dsp:spPr>
        <a:xfrm rot="5400000">
          <a:off x="-242230" y="3314243"/>
          <a:ext cx="1614867" cy="11304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Acte comunicative </a:t>
          </a:r>
          <a:endParaRPr lang="en-US" sz="1800" b="1" kern="1200" dirty="0">
            <a:solidFill>
              <a:schemeClr val="tx1"/>
            </a:solidFill>
            <a:latin typeface="Sylfaen" panose="010A0502050306030303" pitchFamily="18" charset="0"/>
          </a:endParaRPr>
        </a:p>
      </dsp:txBody>
      <dsp:txXfrm rot="-5400000">
        <a:off x="1" y="3637217"/>
        <a:ext cx="1130407" cy="484460"/>
      </dsp:txXfrm>
    </dsp:sp>
    <dsp:sp modelId="{0E5A0E76-4338-45A9-8F2D-CD7AD181F768}">
      <dsp:nvSpPr>
        <dsp:cNvPr id="0" name=""/>
        <dsp:cNvSpPr/>
      </dsp:nvSpPr>
      <dsp:spPr>
        <a:xfrm rot="5400000">
          <a:off x="5814289" y="-1611868"/>
          <a:ext cx="1049663" cy="10417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Sylfaen" panose="010A0502050306030303" pitchFamily="18" charset="0"/>
            </a:rPr>
            <a:t>Modalități de transmitere a mesajelor prin diferite mijloace de comunicare</a:t>
          </a:r>
          <a:r>
            <a:rPr lang="en-US" sz="2000" kern="1200" dirty="0" smtClean="0">
              <a:latin typeface="Sylfaen" panose="010A0502050306030303" pitchFamily="18" charset="0"/>
            </a:rPr>
            <a:t>/ </a:t>
          </a: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rPr>
            <a:t>Ways of getting messages across by different means of communication.</a:t>
          </a:r>
          <a:r>
            <a:rPr lang="ro-RO" sz="2000" kern="1200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rPr>
            <a:t> </a:t>
          </a:r>
          <a:endParaRPr lang="en-US" sz="2000" kern="1200" dirty="0">
            <a:solidFill>
              <a:schemeClr val="accent1">
                <a:lumMod val="50000"/>
              </a:schemeClr>
            </a:solidFill>
            <a:latin typeface="Sylfaen" panose="010A0502050306030303" pitchFamily="18" charset="0"/>
          </a:endParaRPr>
        </a:p>
      </dsp:txBody>
      <dsp:txXfrm rot="-5400000">
        <a:off x="1130407" y="3123254"/>
        <a:ext cx="10366187" cy="947183"/>
      </dsp:txXfrm>
    </dsp:sp>
    <dsp:sp modelId="{8273F339-7541-4E15-9A5F-22D709239451}">
      <dsp:nvSpPr>
        <dsp:cNvPr id="0" name=""/>
        <dsp:cNvSpPr/>
      </dsp:nvSpPr>
      <dsp:spPr>
        <a:xfrm rot="5400000">
          <a:off x="-242230" y="4788788"/>
          <a:ext cx="1614867" cy="11304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50" b="1" kern="1200" dirty="0" smtClean="0">
              <a:solidFill>
                <a:schemeClr val="tx1"/>
              </a:solidFill>
            </a:rPr>
            <a:t>Activ</a:t>
          </a:r>
          <a:r>
            <a:rPr lang="ro-RO" sz="1200" b="1" kern="1200" dirty="0" smtClean="0">
              <a:solidFill>
                <a:schemeClr val="tx1"/>
              </a:solidFill>
            </a:rPr>
            <a:t>ități </a:t>
          </a:r>
          <a:r>
            <a:rPr lang="ro-RO" sz="1050" b="1" kern="1200" dirty="0" smtClean="0">
              <a:solidFill>
                <a:schemeClr val="tx1"/>
              </a:solidFill>
            </a:rPr>
            <a:t>și produse de </a:t>
          </a:r>
          <a:r>
            <a:rPr lang="ro-RO" sz="1600" b="1" kern="1200" dirty="0" smtClean="0">
              <a:solidFill>
                <a:schemeClr val="tx1"/>
              </a:solidFill>
            </a:rPr>
            <a:t>învățare</a:t>
          </a:r>
          <a:endParaRPr lang="en-US" sz="1600" b="1" kern="1200" dirty="0">
            <a:solidFill>
              <a:schemeClr val="tx1"/>
            </a:solidFill>
          </a:endParaRPr>
        </a:p>
      </dsp:txBody>
      <dsp:txXfrm rot="-5400000">
        <a:off x="1" y="5111762"/>
        <a:ext cx="1130407" cy="484460"/>
      </dsp:txXfrm>
    </dsp:sp>
    <dsp:sp modelId="{FBCC4468-1F71-4F10-A24F-7D68A2851DE7}">
      <dsp:nvSpPr>
        <dsp:cNvPr id="0" name=""/>
        <dsp:cNvSpPr/>
      </dsp:nvSpPr>
      <dsp:spPr>
        <a:xfrm rot="5400000">
          <a:off x="5514903" y="215248"/>
          <a:ext cx="1047973" cy="98819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Sylfaen" panose="010A0502050306030303" pitchFamily="18" charset="0"/>
            </a:rPr>
            <a:t>Listă </a:t>
          </a:r>
          <a:r>
            <a:rPr lang="ro-RO" sz="2000" kern="1200" dirty="0" smtClean="0">
              <a:solidFill>
                <a:srgbClr val="C00000"/>
              </a:solidFill>
              <a:latin typeface="Sylfaen" panose="010A0502050306030303" pitchFamily="18" charset="0"/>
            </a:rPr>
            <a:t>deschisă</a:t>
          </a:r>
          <a:r>
            <a:rPr lang="ro-RO" sz="2000" kern="1200" dirty="0" smtClean="0">
              <a:latin typeface="Sylfaen" panose="010A0502050306030303" pitchFamily="18" charset="0"/>
            </a:rPr>
            <a:t> de contexte semnificative de manifestare a unităților de competențe proiectate pentru dezvoltare și evaluare</a:t>
          </a: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rPr>
            <a:t>/Open-ended list of significant contexts for the manifestation of the designed units of  competence for development and assessment.</a:t>
          </a:r>
          <a:r>
            <a:rPr lang="ro-RO" sz="2000" kern="1200" dirty="0" smtClean="0">
              <a:solidFill>
                <a:schemeClr val="accent1">
                  <a:lumMod val="50000"/>
                </a:schemeClr>
              </a:solidFill>
              <a:latin typeface="Sylfaen" panose="010A0502050306030303" pitchFamily="18" charset="0"/>
            </a:rPr>
            <a:t> </a:t>
          </a:r>
          <a:endParaRPr lang="en-US" sz="2000" kern="1200" dirty="0">
            <a:solidFill>
              <a:schemeClr val="accent1">
                <a:lumMod val="50000"/>
              </a:schemeClr>
            </a:solidFill>
            <a:latin typeface="Sylfaen" panose="010A0502050306030303" pitchFamily="18" charset="0"/>
          </a:endParaRPr>
        </a:p>
      </dsp:txBody>
      <dsp:txXfrm rot="-5400000">
        <a:off x="1097904" y="4683405"/>
        <a:ext cx="9830814" cy="945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A9239-B01C-4AAE-8564-34ACDB0FD28A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2EC55-F189-4786-A733-7DEEFBC02B7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5773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ro-RO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59DC27-AC8E-4837-BCF8-E81935F07268}" type="slidenum">
              <a:rPr lang="ro-RO" altLang="ro-RO" smtClean="0"/>
              <a:pPr/>
              <a:t>23</a:t>
            </a:fld>
            <a:endParaRPr lang="ro-RO" altLang="ro-RO" smtClean="0"/>
          </a:p>
        </p:txBody>
      </p:sp>
    </p:spTree>
    <p:extLst>
      <p:ext uri="{BB962C8B-B14F-4D97-AF65-F5344CB8AC3E}">
        <p14:creationId xmlns:p14="http://schemas.microsoft.com/office/powerpoint/2010/main" val="61455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2669-B9E2-4F1A-BFEC-3C62CD1432D0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E694-BDC1-4BF2-80EE-E5DC5474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851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2669-B9E2-4F1A-BFEC-3C62CD1432D0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E694-BDC1-4BF2-80EE-E5DC5474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402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2669-B9E2-4F1A-BFEC-3C62CD1432D0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E694-BDC1-4BF2-80EE-E5DC5474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055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2669-B9E2-4F1A-BFEC-3C62CD1432D0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E694-BDC1-4BF2-80EE-E5DC5474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760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2669-B9E2-4F1A-BFEC-3C62CD1432D0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E694-BDC1-4BF2-80EE-E5DC5474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6522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2669-B9E2-4F1A-BFEC-3C62CD1432D0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E694-BDC1-4BF2-80EE-E5DC5474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834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2669-B9E2-4F1A-BFEC-3C62CD1432D0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E694-BDC1-4BF2-80EE-E5DC5474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251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2669-B9E2-4F1A-BFEC-3C62CD1432D0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E694-BDC1-4BF2-80EE-E5DC5474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18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2669-B9E2-4F1A-BFEC-3C62CD1432D0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E694-BDC1-4BF2-80EE-E5DC5474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349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2669-B9E2-4F1A-BFEC-3C62CD1432D0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E694-BDC1-4BF2-80EE-E5DC5474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203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2669-B9E2-4F1A-BFEC-3C62CD1432D0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E694-BDC1-4BF2-80EE-E5DC5474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742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2669-B9E2-4F1A-BFEC-3C62CD1432D0}" type="datetimeFigureOut">
              <a:rPr lang="ro-RO" smtClean="0"/>
              <a:t>03.10.2023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E694-BDC1-4BF2-80EE-E5DC5474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489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cc.gov.md/sites/default/files/cadrul_de_referinta_final_rom_tipar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m.coe.int/1680459f9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cc.gov.md/sites/default/files/limba_straine_liceu.pdf" TargetMode="External"/><Relationship Id="rId2" Type="http://schemas.openxmlformats.org/officeDocument/2006/relationships/hyperlink" Target="https://mecc.gov.md/sites/default/files/limba_straine_gimnaziu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753" y="1122363"/>
            <a:ext cx="9348247" cy="22430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o-RO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National Curriculum </a:t>
            </a:r>
            <a:r>
              <a:rPr lang="en-U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 Foreign Languages</a:t>
            </a:r>
            <a:endParaRPr lang="ro-RO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4002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Oxana Creanga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99" y="756804"/>
            <a:ext cx="7277493" cy="5011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1443" y="5674937"/>
            <a:ext cx="398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>
                <a:hlinkClick r:id="rId3"/>
              </a:rPr>
              <a:t>https</a:t>
            </a:r>
            <a:r>
              <a:rPr lang="ro-RO" sz="1600" dirty="0">
                <a:hlinkClick r:id="rId3"/>
              </a:rPr>
              <a:t>://</a:t>
            </a:r>
            <a:r>
              <a:rPr lang="ro-RO" sz="1600" dirty="0" smtClean="0">
                <a:hlinkClick r:id="rId3"/>
              </a:rPr>
              <a:t>mecc.gov.md/sites/default/files/cadrul_de_referinta_final_rom_tipar.pdf</a:t>
            </a:r>
            <a:r>
              <a:rPr lang="ro-RO" sz="1600" dirty="0" smtClean="0"/>
              <a:t>, p.19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13704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377072"/>
            <a:ext cx="10648950" cy="61588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Key/transversal</a:t>
            </a: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/trænzˈ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vɜ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səl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competences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important curricular category with a high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degree of abstraction and generalization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which mark society's expectations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concerning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school policy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 regard to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most general performances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that can be achieved by students at the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end of schooling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Key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competences cross different spheres of social life, have a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multi/inter/transdisciplinary character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that can be defined within the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subject-specific competences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units of competence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content units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learning activities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recommended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school products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Its character is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formed and progressively developed on levels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cycles of education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E.g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Lifelong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learning</a:t>
            </a:r>
          </a:p>
          <a:p>
            <a:pPr marL="914400" lvl="2" indent="0">
              <a:buNone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Complex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and critical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thinking</a:t>
            </a:r>
          </a:p>
          <a:p>
            <a:pPr marL="914400" lvl="2" indent="0">
              <a:buNone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Effective communication</a:t>
            </a:r>
          </a:p>
          <a:p>
            <a:pPr marL="914400" lvl="2" indent="0">
              <a:buNone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Collaboration/teamwork</a:t>
            </a:r>
          </a:p>
          <a:p>
            <a:pPr marL="914400" lvl="2" indent="0">
              <a:buNone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Responsible citizenship, etc.</a:t>
            </a:r>
            <a:endParaRPr lang="ro-RO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377072"/>
            <a:ext cx="10648950" cy="61588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Subject-specific competences</a:t>
            </a: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o-RO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linguistic, sociolinguistic, pragmatic, pluri/iner cultural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o-RO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result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from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transdisciplinary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competences and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key/transversal competences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and represent integrated systems of knowledge,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skills,</a:t>
            </a:r>
            <a:r>
              <a:rPr lang="ro-RO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attitudes </a:t>
            </a:r>
            <a:r>
              <a:rPr lang="ro-RO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values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which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secondary</a:t>
            </a:r>
            <a:r>
              <a:rPr lang="ro-RO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/high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level Foreign Language subject area aims to develop </a:t>
            </a:r>
            <a:r>
              <a:rPr lang="ro-RO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 end of the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secondary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education/high education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spcBef>
                <a:spcPts val="1200"/>
              </a:spcBef>
              <a:buNone/>
            </a:pP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Transdisciplinary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competences for secondary school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o-RO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8800" lvl="3" indent="-457200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Competence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to use in real situations tools with digital action, demonstrating independence of thought and action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8800" lvl="3" indent="-457200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Competence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to think critically about one's work with the aim of continuous self-development and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self-fulfilment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Transdisciplinary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competences for the </a:t>
            </a:r>
            <a:r>
              <a:rPr lang="ro-RO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high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school level</a:t>
            </a:r>
            <a:r>
              <a:rPr lang="en-US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ro-RO" sz="2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1714500" lvl="3" indent="-34290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competence to make a conscious choice of future professional activity with a view to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self-fulfilment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0" lvl="3" indent="-34290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competence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organise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one's personal activity in the context of constantly changing technologies, showing self-confidence and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success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26" y="1574276"/>
            <a:ext cx="571264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b="1" dirty="0" smtClean="0">
                <a:solidFill>
                  <a:srgbClr val="621F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Linguistic competence: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en-US" sz="2800" b="1" dirty="0">
              <a:solidFill>
                <a:srgbClr val="621FC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b="1" dirty="0" smtClean="0">
                <a:solidFill>
                  <a:srgbClr val="621F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Sociolinguistic </a:t>
            </a:r>
            <a:r>
              <a:rPr lang="en-US" sz="2800" b="1" dirty="0">
                <a:solidFill>
                  <a:srgbClr val="621F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competence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b="1" dirty="0" smtClean="0">
                <a:solidFill>
                  <a:srgbClr val="621F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Pragmatic </a:t>
            </a:r>
            <a:r>
              <a:rPr lang="en-US" sz="2800" b="1" dirty="0">
                <a:solidFill>
                  <a:srgbClr val="621F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competence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800" b="1" dirty="0" smtClean="0">
                <a:solidFill>
                  <a:srgbClr val="621F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 err="1" smtClean="0">
                <a:solidFill>
                  <a:srgbClr val="621F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Pluri</a:t>
            </a:r>
            <a:r>
              <a:rPr lang="en-US" sz="2800" b="1" dirty="0" smtClean="0">
                <a:solidFill>
                  <a:srgbClr val="621F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>
                <a:solidFill>
                  <a:srgbClr val="621FC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inter-) cultural competence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8570" y="980383"/>
            <a:ext cx="569379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o-RO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language resources, demonstrating language functionality in a social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context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use of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linguistic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structures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in familiar and predictable contexts, demonstrating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coherence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accuracy in communication.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Appropriation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elements specific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to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culture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of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target language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countries,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expressing sensitivity/openness to the values of another culture and acceptance of cultural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diversity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Application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of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linguistic norms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the formation of simple, correct messages, valuing 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language as a system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3447" y="433633"/>
            <a:ext cx="8173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SUBJECT-SPECIFIC COMPETENCES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03975" y="1941922"/>
            <a:ext cx="1602557" cy="3633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05253" y="1800520"/>
            <a:ext cx="980388" cy="1112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703975" y="2794775"/>
            <a:ext cx="1508289" cy="1103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03975" y="4107516"/>
            <a:ext cx="1508289" cy="8981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3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800153"/>
              </p:ext>
            </p:extLst>
          </p:nvPr>
        </p:nvGraphicFramePr>
        <p:xfrm>
          <a:off x="207390" y="324732"/>
          <a:ext cx="11547835" cy="61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25" y="6181725"/>
            <a:ext cx="955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/>
              <a:t>Exemplu: </a:t>
            </a:r>
            <a:r>
              <a:rPr lang="ro-RO" sz="1400" dirty="0" smtClean="0">
                <a:latin typeface="Sylfaen" panose="010A0502050306030303" pitchFamily="18" charset="0"/>
              </a:rPr>
              <a:t>Curriculum </a:t>
            </a:r>
            <a:r>
              <a:rPr lang="it-IT" sz="1400" dirty="0">
                <a:latin typeface="Sylfaen" panose="010A0502050306030303" pitchFamily="18" charset="0"/>
              </a:rPr>
              <a:t>DISCIPLINA LIMBA STRĂINĂ Clasele V - IX </a:t>
            </a:r>
            <a:endParaRPr lang="ro-RO" sz="1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3" y="90264"/>
            <a:ext cx="10944519" cy="61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5278" y="3025999"/>
            <a:ext cx="20267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mbria" panose="02040503050406030204" pitchFamily="18" charset="0"/>
                <a:ea typeface="Cambria" panose="02040503050406030204" pitchFamily="18" charset="0"/>
              </a:rPr>
              <a:t>COUNCIL OF EUROPE. </a:t>
            </a:r>
            <a:r>
              <a:rPr lang="en-GB" sz="1100" i="1" dirty="0">
                <a:latin typeface="Cambria" panose="02040503050406030204" pitchFamily="18" charset="0"/>
                <a:ea typeface="Cambria" panose="02040503050406030204" pitchFamily="18" charset="0"/>
              </a:rPr>
              <a:t>Common European Framework of Reference for Languages:  Learning, Teaching, Assessment</a:t>
            </a:r>
            <a:r>
              <a:rPr lang="en-GB" sz="1100" dirty="0">
                <a:latin typeface="Cambria" panose="02040503050406030204" pitchFamily="18" charset="0"/>
                <a:ea typeface="Cambria" panose="02040503050406030204" pitchFamily="18" charset="0"/>
              </a:rPr>
              <a:t>. Cambridge: Cambridge University Press, 2001, [online] </a:t>
            </a:r>
            <a:r>
              <a:rPr lang="en-GB" sz="11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</a:t>
            </a:r>
            <a:r>
              <a:rPr lang="en-GB" sz="1100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rm.coe.int/1680459f97</a:t>
            </a:r>
            <a:endParaRPr lang="en-GB" sz="11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o-RO" sz="1100" dirty="0"/>
              <a:t>THE CEFR ILLUSTRATIVE DESCRIPTOR SCALES: COMMUNICATIVE LANGUAGE COMPETENCES</a:t>
            </a:r>
            <a:r>
              <a:rPr lang="ro-RO" sz="1100" dirty="0" smtClean="0">
                <a:latin typeface="Cambria" panose="02040503050406030204" pitchFamily="18" charset="0"/>
                <a:ea typeface="Cambria" panose="02040503050406030204" pitchFamily="18" charset="0"/>
              </a:rPr>
              <a:t>https</a:t>
            </a:r>
            <a:r>
              <a:rPr lang="ro-RO" sz="1100" dirty="0">
                <a:latin typeface="Cambria" panose="02040503050406030204" pitchFamily="18" charset="0"/>
                <a:ea typeface="Cambria" panose="02040503050406030204" pitchFamily="18" charset="0"/>
              </a:rPr>
              <a:t>://rm.coe.int/chapter-5-communicative-language-competences/1680a084c3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997" y="159736"/>
            <a:ext cx="7674005" cy="6538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75" y="575035"/>
            <a:ext cx="21270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“Linguistic competence”, “Pragmatic competence” and “Sociolinguistic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competence” are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always intertwined in any language use; they are not separate “components” and cannot be isolated from each other.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07" r="5269"/>
          <a:stretch/>
        </p:blipFill>
        <p:spPr>
          <a:xfrm>
            <a:off x="952107" y="353929"/>
            <a:ext cx="9662473" cy="4520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9195" y="4829582"/>
            <a:ext cx="3355942" cy="175432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The </a:t>
            </a:r>
            <a:r>
              <a:rPr lang="en-US" dirty="0" smtClean="0"/>
              <a:t>capacity </a:t>
            </a:r>
            <a:r>
              <a:rPr lang="en-US" dirty="0"/>
              <a:t>to use knowledge of and proficiency (even partial) in one or more languages as leverage for approaching texts in other languages, in order to achieve a communication goal.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7927938" y="4703975"/>
            <a:ext cx="3582186" cy="206210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As the social agent is building on their </a:t>
            </a:r>
            <a:r>
              <a:rPr lang="en-US" sz="1600" dirty="0" err="1"/>
              <a:t>pluricultural</a:t>
            </a:r>
            <a:r>
              <a:rPr lang="en-US" sz="1600" dirty="0"/>
              <a:t> repertoire, they are also engaged in exploiting all available linguistic resources in order to communicate effectively in a multilingual context and/or in a classic mediation situation in which the other people do not share a common language.</a:t>
            </a:r>
            <a:endParaRPr lang="ro-RO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2231" y="4782447"/>
            <a:ext cx="3751868" cy="206210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ro-RO" sz="1600" dirty="0" smtClean="0"/>
              <a:t>Intercultural competence:</a:t>
            </a:r>
          </a:p>
          <a:p>
            <a:r>
              <a:rPr lang="en-US" sz="1600" dirty="0" smtClean="0"/>
              <a:t> recognizing </a:t>
            </a:r>
            <a:r>
              <a:rPr lang="en-US" sz="1600" dirty="0"/>
              <a:t>and acting on cultural, socio-pragmatic and sociolinguistic conventions/cues; </a:t>
            </a:r>
            <a:endParaRPr lang="ro-RO" sz="1600" dirty="0" smtClean="0"/>
          </a:p>
          <a:p>
            <a:r>
              <a:rPr lang="en-US" sz="1600" dirty="0" smtClean="0"/>
              <a:t> </a:t>
            </a:r>
            <a:r>
              <a:rPr lang="en-US" sz="1600" dirty="0" err="1"/>
              <a:t>recognising</a:t>
            </a:r>
            <a:r>
              <a:rPr lang="en-US" sz="1600" dirty="0"/>
              <a:t> and interpreting similarities and differences in perspectives, practices and events; </a:t>
            </a:r>
            <a:endParaRPr lang="ro-RO" sz="1600" dirty="0" smtClean="0"/>
          </a:p>
          <a:p>
            <a:r>
              <a:rPr lang="en-US" sz="1600" dirty="0" smtClean="0"/>
              <a:t>evaluating </a:t>
            </a:r>
            <a:r>
              <a:rPr lang="en-US" sz="1600" dirty="0"/>
              <a:t>neutrally and critically.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1654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90739"/>
              </p:ext>
            </p:extLst>
          </p:nvPr>
        </p:nvGraphicFramePr>
        <p:xfrm>
          <a:off x="752476" y="457200"/>
          <a:ext cx="10658474" cy="13621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4974">
                  <a:extLst>
                    <a:ext uri="{9D8B030D-6E8A-4147-A177-3AD203B41FA5}">
                      <a16:colId xmlns:a16="http://schemas.microsoft.com/office/drawing/2014/main" val="581442645"/>
                    </a:ext>
                  </a:extLst>
                </a:gridCol>
                <a:gridCol w="8953500">
                  <a:extLst>
                    <a:ext uri="{9D8B030D-6E8A-4147-A177-3AD203B41FA5}">
                      <a16:colId xmlns:a16="http://schemas.microsoft.com/office/drawing/2014/main" val="4122481000"/>
                    </a:ext>
                  </a:extLst>
                </a:gridCol>
              </a:tblGrid>
              <a:tr h="1362173">
                <a:tc>
                  <a:txBody>
                    <a:bodyPr/>
                    <a:lstStyle/>
                    <a:p>
                      <a:r>
                        <a:rPr lang="ro-RO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Linguistic competence</a:t>
                      </a:r>
                      <a:endParaRPr lang="ro-RO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 concerned with language usage (as in ‘correct usage’) and hence with language resources, knowledge of the language as a system</a:t>
                      </a:r>
                      <a:r>
                        <a:rPr lang="ro-RO" sz="2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o-RO" sz="2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7003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05176" y="2041294"/>
            <a:ext cx="4362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General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linguistic range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Vocabulary range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Vocabulary control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Grammatical accuracy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Phonological control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Orthographic control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Lexical competence;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Grammatical competence;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Semantic competence;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Phonological competence;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Orthographic competence;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Orthoepic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competence.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9332" y="4775855"/>
            <a:ext cx="2375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mbria" panose="02040503050406030204" pitchFamily="18" charset="0"/>
                <a:ea typeface="Cambria" panose="02040503050406030204" pitchFamily="18" charset="0"/>
              </a:rPr>
              <a:t>COUNCIL OF EUROPE. </a:t>
            </a:r>
            <a:r>
              <a:rPr lang="en-GB" sz="1200" i="1" dirty="0">
                <a:latin typeface="Cambria" panose="02040503050406030204" pitchFamily="18" charset="0"/>
                <a:ea typeface="Cambria" panose="02040503050406030204" pitchFamily="18" charset="0"/>
              </a:rPr>
              <a:t>Common European Framework of Reference for Languages:  Learning, Teaching, Assessment</a:t>
            </a:r>
            <a:r>
              <a:rPr lang="en-GB" sz="1200" dirty="0">
                <a:latin typeface="Cambria" panose="02040503050406030204" pitchFamily="18" charset="0"/>
                <a:ea typeface="Cambria" panose="02040503050406030204" pitchFamily="18" charset="0"/>
              </a:rPr>
              <a:t>. Cambridge: Cambridge University Press, 2001, [online] https://rm.coe.int/1680459f97</a:t>
            </a:r>
            <a:endParaRPr lang="ro-RO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76042"/>
              </p:ext>
            </p:extLst>
          </p:nvPr>
        </p:nvGraphicFramePr>
        <p:xfrm>
          <a:off x="323851" y="180976"/>
          <a:ext cx="11639550" cy="20764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0605">
                  <a:extLst>
                    <a:ext uri="{9D8B030D-6E8A-4147-A177-3AD203B41FA5}">
                      <a16:colId xmlns:a16="http://schemas.microsoft.com/office/drawing/2014/main" val="1016732794"/>
                    </a:ext>
                  </a:extLst>
                </a:gridCol>
                <a:gridCol w="9868945">
                  <a:extLst>
                    <a:ext uri="{9D8B030D-6E8A-4147-A177-3AD203B41FA5}">
                      <a16:colId xmlns:a16="http://schemas.microsoft.com/office/drawing/2014/main" val="2725232126"/>
                    </a:ext>
                  </a:extLst>
                </a:gridCol>
              </a:tblGrid>
              <a:tr h="20764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Pragmatic competence</a:t>
                      </a:r>
                      <a:endParaRPr lang="ro-RO" sz="2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 concerned with the user/learner’s knowledge of the principles of language use according to which messages are:</a:t>
                      </a:r>
                    </a:p>
                    <a:p>
                      <a:pPr marL="914400" lvl="1" indent="-457200">
                        <a:buAutoNum type="alphaLcParenR"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organised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structured and arranged (‘discourse competence’);</a:t>
                      </a:r>
                    </a:p>
                    <a:p>
                      <a:pPr marL="914400" lvl="1" indent="-457200">
                        <a:buAutoNum type="alphaLcParenR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used to perform communicative functions (‘functional competence’);</a:t>
                      </a:r>
                    </a:p>
                    <a:p>
                      <a:pPr marL="914400" lvl="1" indent="-457200">
                        <a:buAutoNum type="alphaLcParenR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sequenced according to interactional and transactional schemata (‘design competence’)</a:t>
                      </a:r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9652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369" y="2162175"/>
            <a:ext cx="48101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Discourse competence is the ability of a user/learner to arrange sentences in sequence so as to produce coherent stretches of language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 It includes knowledge of and ability to control the ordering of sentences in terms of: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• topic/focus;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• given/new; 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• ‘natural’ sequencing: e.g. temporal cause/effect. 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• ability to structure and manage discourse in terms of: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thematic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organisation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coherence and cohesion;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logical ordering; style and register;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rhetorical effectiveness;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ext design, etc.</a:t>
            </a:r>
            <a:endParaRPr lang="ro-RO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1364" y="2172583"/>
            <a:ext cx="3763836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Functional competence </a:t>
            </a:r>
            <a:r>
              <a:rPr lang="en-US" sz="1650" dirty="0" smtClean="0"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concerned with the use of spoken discourse and written texts in communication for particular </a:t>
            </a:r>
            <a:r>
              <a:rPr lang="en-US" sz="1650" b="1" dirty="0">
                <a:latin typeface="Cambria" panose="02040503050406030204" pitchFamily="18" charset="0"/>
                <a:ea typeface="Cambria" panose="02040503050406030204" pitchFamily="18" charset="0"/>
              </a:rPr>
              <a:t>functional </a:t>
            </a:r>
            <a:r>
              <a:rPr lang="en-US" sz="16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purposes</a:t>
            </a:r>
            <a:r>
              <a:rPr lang="ro-RO" sz="16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16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Microfunctions</a:t>
            </a:r>
            <a:r>
              <a:rPr lang="en-US" sz="16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sz="165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6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categories for the functional use of single </a:t>
            </a:r>
            <a:r>
              <a:rPr lang="en-US" sz="1650" dirty="0" smtClean="0">
                <a:latin typeface="Cambria" panose="02040503050406030204" pitchFamily="18" charset="0"/>
                <a:ea typeface="Cambria" panose="02040503050406030204" pitchFamily="18" charset="0"/>
              </a:rPr>
              <a:t>utterances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, usually as turns in an </a:t>
            </a:r>
            <a:r>
              <a:rPr lang="en-US" sz="1650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interaction</a:t>
            </a:r>
            <a:r>
              <a:rPr lang="ro-RO" sz="1650" dirty="0" smtClean="0">
                <a:latin typeface="Cambria" panose="02040503050406030204" pitchFamily="18" charset="0"/>
                <a:ea typeface="Cambria" panose="02040503050406030204" pitchFamily="18" charset="0"/>
              </a:rPr>
              <a:t>, e.g. </a:t>
            </a:r>
            <a:r>
              <a:rPr lang="en-US" sz="1650" i="1" dirty="0">
                <a:latin typeface="Cambria" panose="02040503050406030204" pitchFamily="18" charset="0"/>
                <a:ea typeface="Cambria" panose="02040503050406030204" pitchFamily="18" charset="0"/>
              </a:rPr>
              <a:t>imparting and seeking factual </a:t>
            </a:r>
            <a:r>
              <a:rPr lang="en-US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information</a:t>
            </a:r>
            <a:r>
              <a:rPr lang="ro-RO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50" i="1" dirty="0">
                <a:latin typeface="Cambria" panose="02040503050406030204" pitchFamily="18" charset="0"/>
                <a:ea typeface="Cambria" panose="02040503050406030204" pitchFamily="18" charset="0"/>
              </a:rPr>
              <a:t>expressing and finding out </a:t>
            </a:r>
            <a:r>
              <a:rPr lang="en-US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attitudes</a:t>
            </a:r>
            <a:r>
              <a:rPr lang="ro-RO" sz="165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o-RO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suasion</a:t>
            </a:r>
            <a:r>
              <a:rPr lang="ro-RO" sz="1650" dirty="0" smtClean="0">
                <a:latin typeface="Cambria" panose="02040503050406030204" pitchFamily="18" charset="0"/>
                <a:ea typeface="Cambria" panose="02040503050406030204" pitchFamily="18" charset="0"/>
              </a:rPr>
              <a:t>, etc.  </a:t>
            </a:r>
            <a:endParaRPr lang="ro-RO" sz="165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5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Macrofunctions</a:t>
            </a:r>
            <a:r>
              <a:rPr lang="en-US" sz="16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are categories for the functional use of spoken discourse or written text consisting of </a:t>
            </a:r>
            <a:r>
              <a:rPr lang="ro-RO" sz="165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6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dirty="0">
                <a:latin typeface="Cambria" panose="02040503050406030204" pitchFamily="18" charset="0"/>
                <a:ea typeface="Cambria" panose="02040503050406030204" pitchFamily="18" charset="0"/>
              </a:rPr>
              <a:t>sequence of sentences, e.g</a:t>
            </a:r>
            <a:r>
              <a:rPr lang="en-US" sz="1650" dirty="0" smtClean="0">
                <a:latin typeface="Cambria" panose="02040503050406030204" pitchFamily="18" charset="0"/>
                <a:ea typeface="Cambria" panose="02040503050406030204" pitchFamily="18" charset="0"/>
              </a:rPr>
              <a:t>.:</a:t>
            </a:r>
            <a:r>
              <a:rPr lang="ro-RO" sz="16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description</a:t>
            </a:r>
            <a:r>
              <a:rPr lang="ro-RO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narration</a:t>
            </a:r>
            <a:r>
              <a:rPr lang="ro-RO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commentary</a:t>
            </a:r>
            <a:r>
              <a:rPr lang="ro-RO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exposition</a:t>
            </a:r>
            <a:r>
              <a:rPr lang="ro-RO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exegesis</a:t>
            </a:r>
            <a:r>
              <a:rPr lang="ro-RO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explanation</a:t>
            </a:r>
            <a:r>
              <a:rPr lang="ro-RO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demonstration</a:t>
            </a:r>
            <a:r>
              <a:rPr lang="ro-RO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instruction</a:t>
            </a:r>
            <a:r>
              <a:rPr lang="ro-RO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argumentation</a:t>
            </a:r>
            <a:r>
              <a:rPr lang="ro-RO" sz="165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16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6355" y="2257426"/>
            <a:ext cx="3187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Interaction schemata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knowledge of and ability to use the schemata (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patterns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 social interaction) which underlie communication, such as verbal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exchange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patterns. Usually they form pairs: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937" y="4235538"/>
            <a:ext cx="3288201" cy="1156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4891" y="5392133"/>
            <a:ext cx="2705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General Schema for purchase of goods or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services</a:t>
            </a:r>
            <a:r>
              <a:rPr lang="ro-RO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p.127 CEFR, 2001.</a:t>
            </a:r>
            <a:endParaRPr lang="ro-RO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547" y="367642"/>
            <a:ext cx="10180948" cy="5770811"/>
          </a:xfrm>
          <a:prstGeom prst="rect">
            <a:avLst/>
          </a:prstGeom>
          <a:solidFill>
            <a:srgbClr val="FFF8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Conceptual framework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Foreign Languages Curriculum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is an integral part of the National Curriculum, shaping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education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from primary to high school. It focuses on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concepts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processes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products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ro-RO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goals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ensuring functional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learning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development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Incorporating the Latest Standards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Grounded in the 2018 CEFR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Complementary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olume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the curriculum emphasizes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competence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content units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as well as recommended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activities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products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Communication and Personal Growth: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Teaching prioritizes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communicative aspect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action-oriented approach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to the language in order to expand communication skills in a foreign language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This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approach not only enhances language proficiency but also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fosters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crucial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attitudes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for adolescent personality development.</a:t>
            </a: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Holistic Development</a:t>
            </a: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curriculum integrates new mandatory disciplines such as personal development, society education, and digital education. These activities go beyond linguistic skills, nurturing self-awareness. The aim is to empower students as informed, active citizens, capable of responsible decision-making and lifelong personal growth.</a:t>
            </a:r>
          </a:p>
        </p:txBody>
      </p:sp>
    </p:spTree>
    <p:extLst>
      <p:ext uri="{BB962C8B-B14F-4D97-AF65-F5344CB8AC3E}">
        <p14:creationId xmlns:p14="http://schemas.microsoft.com/office/powerpoint/2010/main" val="34625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656334"/>
              </p:ext>
            </p:extLst>
          </p:nvPr>
        </p:nvGraphicFramePr>
        <p:xfrm>
          <a:off x="400050" y="352425"/>
          <a:ext cx="11563350" cy="2697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477392224"/>
                    </a:ext>
                  </a:extLst>
                </a:gridCol>
                <a:gridCol w="9734550">
                  <a:extLst>
                    <a:ext uri="{9D8B030D-6E8A-4147-A177-3AD203B41FA5}">
                      <a16:colId xmlns:a16="http://schemas.microsoft.com/office/drawing/2014/main" val="959510750"/>
                    </a:ext>
                  </a:extLst>
                </a:gridCol>
              </a:tblGrid>
              <a:tr h="1952625">
                <a:tc>
                  <a:txBody>
                    <a:bodyPr/>
                    <a:lstStyle/>
                    <a:p>
                      <a:r>
                        <a:rPr lang="en-US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Sociolinguistic competence </a:t>
                      </a:r>
                      <a:endParaRPr lang="ro-RO" sz="2400" b="1" u="none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is concerned with the knowledge and skills required to deal with the social dimension of language use: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300" b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linguistic markers of social relations;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300" b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politeness conventions;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300" b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expressions of folk-wisdom;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300" b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register differences;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300" b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dialect and accent</a:t>
                      </a:r>
                      <a:r>
                        <a:rPr lang="ro-RO" sz="2300" b="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.</a:t>
                      </a:r>
                      <a:endParaRPr lang="ro-RO" sz="23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67509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31" y="3780148"/>
            <a:ext cx="11100845" cy="1772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431" y="3167406"/>
            <a:ext cx="596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 </a:t>
            </a:r>
            <a:r>
              <a:rPr lang="ro-RO" sz="2400" b="1" dirty="0" smtClean="0"/>
              <a:t>E.g. Sociolinguistic </a:t>
            </a:r>
            <a:r>
              <a:rPr lang="ro-RO" sz="2400" b="1" dirty="0"/>
              <a:t>appropriateness</a:t>
            </a:r>
          </a:p>
        </p:txBody>
      </p:sp>
    </p:spTree>
    <p:extLst>
      <p:ext uri="{BB962C8B-B14F-4D97-AF65-F5344CB8AC3E}">
        <p14:creationId xmlns:p14="http://schemas.microsoft.com/office/powerpoint/2010/main" val="23406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2892"/>
              </p:ext>
            </p:extLst>
          </p:nvPr>
        </p:nvGraphicFramePr>
        <p:xfrm>
          <a:off x="527900" y="257372"/>
          <a:ext cx="11435499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2004">
                  <a:extLst>
                    <a:ext uri="{9D8B030D-6E8A-4147-A177-3AD203B41FA5}">
                      <a16:colId xmlns:a16="http://schemas.microsoft.com/office/drawing/2014/main" val="3144420215"/>
                    </a:ext>
                  </a:extLst>
                </a:gridCol>
                <a:gridCol w="9543495">
                  <a:extLst>
                    <a:ext uri="{9D8B030D-6E8A-4147-A177-3AD203B41FA5}">
                      <a16:colId xmlns:a16="http://schemas.microsoft.com/office/drawing/2014/main" val="3049884554"/>
                    </a:ext>
                  </a:extLst>
                </a:gridCol>
              </a:tblGrid>
              <a:tr h="4880236">
                <a:tc>
                  <a:txBody>
                    <a:bodyPr/>
                    <a:lstStyle/>
                    <a:p>
                      <a:r>
                        <a:rPr lang="ro-RO" sz="22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Plurilingual and pluricultural competence</a:t>
                      </a:r>
                      <a:endParaRPr lang="ro-RO" sz="2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o-RO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involves the ability to call flexibly upon an inter-related,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plurilinguistic</a:t>
                      </a:r>
                      <a:r>
                        <a:rPr lang="ro-RO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and a pluricultural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repertoire to: </a:t>
                      </a:r>
                      <a:endParaRPr lang="ro-RO" sz="2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► switch from one language or dialect (or variety) to another; </a:t>
                      </a:r>
                      <a:endParaRPr lang="ro-RO" sz="2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► express oneself in one language (or dialect, or variety) and understand a person speaking another; </a:t>
                      </a:r>
                      <a:endParaRPr lang="ro-RO" sz="2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► call upon the knowledge of a number of languages (or dialects, or varieties) to make sense of a text; </a:t>
                      </a:r>
                      <a:endParaRPr lang="ro-RO" sz="2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► mediate between individuals with no common language (or dialect, or variety), even with only a slight knowledge oneself;</a:t>
                      </a:r>
                      <a:endParaRPr lang="ro-RO" sz="2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► bring the whole of one’s linguistic equipment into play, experimenting with alternative forms of expression;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recognising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and acting on cultural, socio-pragmatic and socio-linguistic conventions/cues; </a:t>
                      </a:r>
                      <a:endParaRPr lang="ro-RO" sz="2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►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recognising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and interpreting similarities and differences in perspectives, practices, events; </a:t>
                      </a:r>
                      <a:endParaRPr lang="ro-RO" sz="2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► evaluating neutrally and critically.</a:t>
                      </a:r>
                      <a:endParaRPr lang="ro-RO" sz="2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87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09" y="4685122"/>
            <a:ext cx="9719036" cy="1945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804" y="5137608"/>
            <a:ext cx="172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Building on plurilingual repertoire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109" y="461914"/>
            <a:ext cx="2036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Building on pluricultural repertoire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34" y="260590"/>
            <a:ext cx="9422350" cy="2312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405" y="2657666"/>
            <a:ext cx="9598072" cy="1810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109" y="2799761"/>
            <a:ext cx="155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Pluricultural comprehension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672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5725" y="784843"/>
          <a:ext cx="11963399" cy="6176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877">
                  <a:extLst>
                    <a:ext uri="{9D8B030D-6E8A-4147-A177-3AD203B41FA5}">
                      <a16:colId xmlns:a16="http://schemas.microsoft.com/office/drawing/2014/main" val="2680825766"/>
                    </a:ext>
                  </a:extLst>
                </a:gridCol>
                <a:gridCol w="11370522">
                  <a:extLst>
                    <a:ext uri="{9D8B030D-6E8A-4147-A177-3AD203B41FA5}">
                      <a16:colId xmlns:a16="http://schemas.microsoft.com/office/drawing/2014/main" val="2644887196"/>
                    </a:ext>
                  </a:extLst>
                </a:gridCol>
              </a:tblGrid>
              <a:tr h="532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?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knowledge of, and ability to use, the vocabulary of a language, consists of lexical elements and grammatical elements.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extLst>
                  <a:ext uri="{0D108BD9-81ED-4DB2-BD59-A6C34878D82A}">
                    <a16:rowId xmlns:a16="http://schemas.microsoft.com/office/drawing/2014/main" val="1162315311"/>
                  </a:ext>
                </a:extLst>
              </a:tr>
              <a:tr h="473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?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deals with the learner’s awareness and control of the </a:t>
                      </a:r>
                      <a:r>
                        <a:rPr lang="en-US" sz="1400" dirty="0" err="1">
                          <a:effectLst/>
                          <a:latin typeface="Sylfaen" panose="010A0502050306030303" pitchFamily="18" charset="0"/>
                        </a:rPr>
                        <a:t>organisation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 of meaning.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extLst>
                  <a:ext uri="{0D108BD9-81ED-4DB2-BD59-A6C34878D82A}">
                    <a16:rowId xmlns:a16="http://schemas.microsoft.com/office/drawing/2014/main" val="3541078898"/>
                  </a:ext>
                </a:extLst>
              </a:tr>
              <a:tr h="48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?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knowledge of, and ability to use, the grammatical resources of a language.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extLst>
                  <a:ext uri="{0D108BD9-81ED-4DB2-BD59-A6C34878D82A}">
                    <a16:rowId xmlns:a16="http://schemas.microsoft.com/office/drawing/2014/main" val="403547654"/>
                  </a:ext>
                </a:extLst>
              </a:tr>
              <a:tr h="715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?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knowledge of, and skill in the perception and production of: the sound-units of the language and their </a:t>
                      </a:r>
                      <a:r>
                        <a:rPr lang="en-US" sz="1400" dirty="0" err="1">
                          <a:effectLst/>
                          <a:latin typeface="Sylfaen" panose="010A0502050306030303" pitchFamily="18" charset="0"/>
                        </a:rPr>
                        <a:t>realisation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 in particular contexts; </a:t>
                      </a:r>
                      <a:r>
                        <a:rPr lang="en-US" sz="1400" dirty="0" smtClean="0">
                          <a:effectLst/>
                          <a:latin typeface="Sylfaen" panose="010A0502050306030303" pitchFamily="18" charset="0"/>
                        </a:rPr>
                        <a:t>the </a:t>
                      </a: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phonetic composition of words (syllable structure, the sequence of phonemes, word stress, word tones); sentence stress and rhythm, intonation.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extLst>
                  <a:ext uri="{0D108BD9-81ED-4DB2-BD59-A6C34878D82A}">
                    <a16:rowId xmlns:a16="http://schemas.microsoft.com/office/drawing/2014/main" val="1054368160"/>
                  </a:ext>
                </a:extLst>
              </a:tr>
              <a:tr h="473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?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is concerned with the use of spoken discourse and written texts in communication for particular functional purposes.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extLst>
                  <a:ext uri="{0D108BD9-81ED-4DB2-BD59-A6C34878D82A}">
                    <a16:rowId xmlns:a16="http://schemas.microsoft.com/office/drawing/2014/main" val="2344890663"/>
                  </a:ext>
                </a:extLst>
              </a:tr>
              <a:tr h="726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?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is concerned with the knowledge and skills required to deal with the social dimension of language use: linguistic markers of social relations; politeness conventions; expressions of folk-wisdom; register differences; and dialect and accent.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extLst>
                  <a:ext uri="{0D108BD9-81ED-4DB2-BD59-A6C34878D82A}">
                    <a16:rowId xmlns:a16="http://schemas.microsoft.com/office/drawing/2014/main" val="3135474155"/>
                  </a:ext>
                </a:extLst>
              </a:tr>
              <a:tr h="2180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?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is the ability of a user/learner to arrange sentences in sequence so as to produce coherent stretches of language. It includes knowledge of and ability to control the ordering of sentences in terms of: 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• topic/focus</a:t>
                      </a:r>
                      <a:r>
                        <a:rPr lang="en-US" sz="1400" dirty="0" smtClean="0">
                          <a:effectLst/>
                          <a:latin typeface="Sylfaen" panose="010A0502050306030303" pitchFamily="18" charset="0"/>
                        </a:rPr>
                        <a:t>; 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• given/new;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• ‘natural’ sequencing: e.g. temporal;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• cause/effect;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• ability to structure and manage discourse in terms of: thematic organization; coherence and cohesion; logical ordering; style and register; rhetorical effectiveness; etc.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extLst>
                  <a:ext uri="{0D108BD9-81ED-4DB2-BD59-A6C34878D82A}">
                    <a16:rowId xmlns:a16="http://schemas.microsoft.com/office/drawing/2014/main" val="4137969857"/>
                  </a:ext>
                </a:extLst>
              </a:tr>
              <a:tr h="48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?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knowledge of and skill in the perception and production of the symbols of which written texts are composed.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844" marR="37844" marT="0" marB="0"/>
                </a:tc>
                <a:extLst>
                  <a:ext uri="{0D108BD9-81ED-4DB2-BD59-A6C34878D82A}">
                    <a16:rowId xmlns:a16="http://schemas.microsoft.com/office/drawing/2014/main" val="27512331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180973" y="1"/>
            <a:ext cx="1172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ylfaen" panose="010A0502050306030303" pitchFamily="18" charset="0"/>
              </a:rPr>
              <a:t>Match the definitions below with the following communicative language competences:</a:t>
            </a:r>
            <a:r>
              <a:rPr lang="en-US" sz="1600" dirty="0">
                <a:latin typeface="Sylfaen" panose="010A0502050306030303" pitchFamily="18" charset="0"/>
              </a:rPr>
              <a:t> lexical competence; grammatical competence; semantic competence; phonological competence; orthographic competence; sociolinguistic competence, discourse competence, functional competence: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39796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678730" y="509047"/>
            <a:ext cx="3205113" cy="3289955"/>
          </a:xfrm>
          <a:prstGeom prst="actionButtonHelp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4499728" y="2684528"/>
            <a:ext cx="6096000" cy="169277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knowledge of, and ability to use, the vocabulary of a language, consists of lexical elements and grammatical elements.</a:t>
            </a:r>
            <a:endParaRPr lang="ro-RO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6965" y="367645"/>
            <a:ext cx="7805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Choose from the list below:</a:t>
            </a:r>
          </a:p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lexical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competence; grammatical competence; semantic competence; phonological competence; orthographic competence; sociolinguistic competence, discourse competence, functional competence: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7736" y="4798242"/>
            <a:ext cx="6080289" cy="139231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Sylfaen" panose="010A0502050306030303" pitchFamily="18" charset="0"/>
              </a:rPr>
              <a:t>deals with the learner’s awareness and control of the </a:t>
            </a:r>
            <a:r>
              <a:rPr lang="en-US" sz="2800" dirty="0" smtClean="0">
                <a:latin typeface="Sylfaen" panose="010A0502050306030303" pitchFamily="18" charset="0"/>
              </a:rPr>
              <a:t>organization </a:t>
            </a:r>
            <a:r>
              <a:rPr lang="en-US" sz="2800" dirty="0">
                <a:latin typeface="Sylfaen" panose="010A0502050306030303" pitchFamily="18" charset="0"/>
              </a:rPr>
              <a:t>of </a:t>
            </a:r>
            <a:r>
              <a:rPr lang="en-US" sz="2800" dirty="0" smtClean="0">
                <a:latin typeface="Sylfaen" panose="010A0502050306030303" pitchFamily="18" charset="0"/>
              </a:rPr>
              <a:t>meaning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621" y="4880975"/>
            <a:ext cx="4694548" cy="12926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Sylfaen" panose="010A0502050306030303" pitchFamily="18" charset="0"/>
              </a:rPr>
              <a:t>knowledge of, and ability to use</a:t>
            </a:r>
            <a:r>
              <a:rPr lang="en-US" sz="2600" dirty="0" smtClean="0">
                <a:latin typeface="Sylfaen" panose="010A0502050306030303" pitchFamily="18" charset="0"/>
              </a:rPr>
              <a:t>, </a:t>
            </a:r>
            <a:r>
              <a:rPr lang="en-US" sz="2600" dirty="0">
                <a:latin typeface="Sylfaen" panose="010A0502050306030303" pitchFamily="18" charset="0"/>
              </a:rPr>
              <a:t>the grammatical resources of a </a:t>
            </a:r>
            <a:r>
              <a:rPr lang="en-US" sz="2600" dirty="0" smtClean="0">
                <a:latin typeface="Sylfaen" panose="010A0502050306030303" pitchFamily="18" charset="0"/>
              </a:rPr>
              <a:t>language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678731" y="509048"/>
            <a:ext cx="2582944" cy="2969444"/>
          </a:xfrm>
          <a:prstGeom prst="actionButtonHelp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3450211" y="2345156"/>
            <a:ext cx="7456602" cy="403187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Sylfaen" panose="010A0502050306030303" pitchFamily="18" charset="0"/>
              </a:rPr>
              <a:t>knowledge of, and skill in the perception and production </a:t>
            </a:r>
            <a:r>
              <a:rPr lang="en-US" sz="3200" dirty="0" smtClean="0">
                <a:latin typeface="Sylfaen" panose="010A0502050306030303" pitchFamily="18" charset="0"/>
              </a:rPr>
              <a:t>of </a:t>
            </a:r>
            <a:r>
              <a:rPr lang="en-US" sz="3200" dirty="0">
                <a:latin typeface="Sylfaen" panose="010A0502050306030303" pitchFamily="18" charset="0"/>
              </a:rPr>
              <a:t>the sound-units of the language and their </a:t>
            </a:r>
            <a:r>
              <a:rPr lang="en-US" sz="3200" dirty="0" smtClean="0">
                <a:latin typeface="Sylfaen" panose="010A0502050306030303" pitchFamily="18" charset="0"/>
              </a:rPr>
              <a:t>realization </a:t>
            </a:r>
            <a:r>
              <a:rPr lang="en-US" sz="3200" dirty="0">
                <a:latin typeface="Sylfaen" panose="010A0502050306030303" pitchFamily="18" charset="0"/>
              </a:rPr>
              <a:t>in particular contexts; the phonetic composition of words (syllable structure, the sequence of phonemes, word stress, word tones); sentence stress and rhythm, </a:t>
            </a:r>
            <a:r>
              <a:rPr lang="en-US" sz="3200" dirty="0" smtClean="0">
                <a:latin typeface="Sylfaen" panose="010A0502050306030303" pitchFamily="18" charset="0"/>
              </a:rPr>
              <a:t>intonation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0210" y="367645"/>
            <a:ext cx="8352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Choose from the list below:</a:t>
            </a:r>
          </a:p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lexical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competence; grammatical competence; semantic competence; phonological competence; orthographic competence; sociolinguistic competence, discourse competence, functional competence: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00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678731" y="509048"/>
            <a:ext cx="2582944" cy="2969444"/>
          </a:xfrm>
          <a:prstGeom prst="actionButtonHelp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3450211" y="2420572"/>
            <a:ext cx="7456602" cy="2062103"/>
          </a:xfrm>
          <a:prstGeom prst="rect">
            <a:avLst/>
          </a:prstGeom>
          <a:ln>
            <a:solidFill>
              <a:srgbClr val="621FC5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Sylfaen" panose="010A0502050306030303" pitchFamily="18" charset="0"/>
              </a:rPr>
              <a:t>is concerned with the use of spoken discourse and written texts in communication for particular functional purposes.</a:t>
            </a: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0210" y="367645"/>
            <a:ext cx="8352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Choose from the list below:</a:t>
            </a:r>
          </a:p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lexical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competence; grammatical competence; semantic competence; phonological competence; orthographic competence; sociolinguistic competence, discourse competence, functional competence: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86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678731" y="509048"/>
            <a:ext cx="2582944" cy="2969444"/>
          </a:xfrm>
          <a:prstGeom prst="actionButtonHelp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3450211" y="2420572"/>
            <a:ext cx="7456602" cy="206210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Sylfaen" panose="010A0502050306030303" pitchFamily="18" charset="0"/>
              </a:rPr>
              <a:t>is concerned with the use of spoken discourse and written texts in communication for particular functional purposes.</a:t>
            </a: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0210" y="367645"/>
            <a:ext cx="8352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Choose from the list below:</a:t>
            </a:r>
          </a:p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lexical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competence; grammatical competence; semantic competence; phonological competence; orthographic competence; sociolinguistic competence, discourse competence, functional competence: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68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678731" y="509048"/>
            <a:ext cx="2582944" cy="2969444"/>
          </a:xfrm>
          <a:prstGeom prst="actionButtonHelp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3450211" y="2420572"/>
            <a:ext cx="7795966" cy="30232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is concerned with the knowledge and skills required to deal with the social dimension of language use: linguistic markers of social relations; politeness conventions; expressions of folk-wisdom; register differences; and dialect and accent.</a:t>
            </a:r>
            <a:endParaRPr lang="ro-RO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0210" y="367645"/>
            <a:ext cx="8352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Choose from the list below:</a:t>
            </a:r>
          </a:p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lexical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competence; grammatical competence; semantic competence; phonological competence; orthographic competence; sociolinguistic competence, discourse competence, functional competence: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43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4525" y="320510"/>
            <a:ext cx="2366127" cy="2818616"/>
          </a:xfrm>
          <a:prstGeom prst="actionButtonHelp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2743199" y="2420572"/>
            <a:ext cx="9275975" cy="416267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latin typeface="Sylfaen" panose="010A0502050306030303" pitchFamily="18" charset="0"/>
              </a:rPr>
              <a:t>is the ability of a user/learner to arrange sentences in sequence so as to produce coherent stretches of language. It includes knowledge of and ability to control the ordering of sentences in terms of: </a:t>
            </a:r>
            <a:endParaRPr lang="ro-RO" sz="2300" dirty="0">
              <a:latin typeface="Sylfaen" panose="010A0502050306030303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sz="2300" dirty="0">
                <a:latin typeface="Sylfaen" panose="010A0502050306030303" pitchFamily="18" charset="0"/>
              </a:rPr>
              <a:t>• topic/focus; </a:t>
            </a:r>
            <a:endParaRPr lang="ro-RO" sz="2300" dirty="0">
              <a:latin typeface="Sylfaen" panose="010A0502050306030303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sz="2300" dirty="0">
                <a:latin typeface="Sylfaen" panose="010A0502050306030303" pitchFamily="18" charset="0"/>
              </a:rPr>
              <a:t>• given/new;</a:t>
            </a:r>
            <a:endParaRPr lang="ro-RO" sz="2300" dirty="0">
              <a:latin typeface="Sylfaen" panose="010A0502050306030303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sz="2300" dirty="0">
                <a:latin typeface="Sylfaen" panose="010A0502050306030303" pitchFamily="18" charset="0"/>
              </a:rPr>
              <a:t>• ‘natural’ sequencing: e.g. temporal;</a:t>
            </a:r>
            <a:endParaRPr lang="ro-RO" sz="2300" dirty="0">
              <a:latin typeface="Sylfaen" panose="010A0502050306030303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sz="2300" dirty="0">
                <a:latin typeface="Sylfaen" panose="010A0502050306030303" pitchFamily="18" charset="0"/>
              </a:rPr>
              <a:t>• cause/effect;</a:t>
            </a:r>
            <a:endParaRPr lang="ro-RO" sz="2300" dirty="0">
              <a:latin typeface="Sylfaen" panose="010A0502050306030303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sz="2300" dirty="0">
                <a:latin typeface="Sylfaen" panose="010A0502050306030303" pitchFamily="18" charset="0"/>
              </a:rPr>
              <a:t>• ability to structure and manage discourse in terms of: thematic organization; coherence and cohesion; logical ordering; style and register; rhetorical effectiveness; </a:t>
            </a:r>
            <a:r>
              <a:rPr lang="en-US" sz="2300" dirty="0" smtClean="0">
                <a:latin typeface="Sylfaen" panose="010A0502050306030303" pitchFamily="18" charset="0"/>
              </a:rPr>
              <a:t>etc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0210" y="320510"/>
            <a:ext cx="8352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Choose from the list below</a:t>
            </a:r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lexical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competence; grammatical competence; semantic competence; phonological competence; orthographic competence; sociolinguistic competence, discourse competence, functional competence: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4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57" y="131976"/>
            <a:ext cx="10648950" cy="6121139"/>
          </a:xfrm>
          <a:solidFill>
            <a:srgbClr val="FFF8E5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Innovative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Approaches in the Foreign Language Curriculum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Clear Definition of Graduate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Profile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for each study cycle according to the new descriptors in the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Complementary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olume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specifically A2+ for the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middle/secondary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school cycle.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Specification of the idea of </a:t>
            </a:r>
            <a:r>
              <a:rPr lang="en-US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competence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and formulation of the </a:t>
            </a:r>
            <a:r>
              <a:rPr lang="en-US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new competences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linguistic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competence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sociolinguistic competence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pragmatic competence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(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pluri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-/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inter-)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cultural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competence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Introduction of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notion of </a:t>
            </a:r>
            <a:r>
              <a:rPr lang="en-US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units of competence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replacing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notion of sub-competence.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Thematic Suggestions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Grammar </a:t>
            </a:r>
            <a:r>
              <a:rPr lang="en-US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Organization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progressively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across grades, tailored to each study cycle.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Introduction of a section dedicated to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learning activities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recommended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learning </a:t>
            </a:r>
            <a:r>
              <a:rPr lang="en-US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products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Focus on Mediation Skills: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introduction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 elements related to fostering students' mediation skills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4525" y="320510"/>
            <a:ext cx="2366127" cy="2818616"/>
          </a:xfrm>
          <a:prstGeom prst="actionButtonHelp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TextBox 3"/>
          <p:cNvSpPr txBox="1"/>
          <p:nvPr/>
        </p:nvSpPr>
        <p:spPr>
          <a:xfrm>
            <a:off x="2875176" y="320510"/>
            <a:ext cx="8927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Choose from the list below</a:t>
            </a:r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lexical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competence; grammatical competence; semantic competence; phonological competence; orthographic competence; sociolinguistic competence, discourse competence, functional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competence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8235" y="2413258"/>
            <a:ext cx="7843101" cy="9417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Sylfaen" panose="010A0502050306030303" pitchFamily="18" charset="0"/>
              </a:rPr>
              <a:t>knowledge of and skill in the perception and production of the symbols of which written texts are composed.</a:t>
            </a:r>
            <a:endParaRPr lang="ro-RO" sz="2400" dirty="0">
              <a:latin typeface="Sylfaen" panose="010A05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011" y="3393649"/>
            <a:ext cx="10727702" cy="34163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ability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to produce a correct pronunciation from the written form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o-RO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It involves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knowledge of spelling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conventions</a:t>
            </a:r>
            <a:endParaRPr lang="ro-RO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ability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to consult a dictionary and a knowledge of the conventions used there for the representation of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pronunciation</a:t>
            </a:r>
            <a:endParaRPr lang="ro-RO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knowledge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of the implications of written forms, particularly punctuation marks, for phrasing and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intonation</a:t>
            </a:r>
            <a:endParaRPr lang="ro-RO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ability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to resolve ambiguity (homonyms, syntactic ambiguities, etc.) in the light of the context</a:t>
            </a:r>
            <a:endParaRPr lang="ro-RO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46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022" y="471340"/>
            <a:ext cx="11217897" cy="6617196"/>
          </a:xfrm>
          <a:prstGeom prst="rect">
            <a:avLst/>
          </a:prstGeom>
          <a:solidFill>
            <a:srgbClr val="FFF8E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Teaching </a:t>
            </a: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and Learning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Methodology</a:t>
            </a:r>
            <a:r>
              <a:rPr lang="ro-RO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Promoted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in the Curriculum for the Secondary School.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Spiral organization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through progressive acquisitions.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Emphasis on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oral skills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followed by written proficiency.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Use of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mediation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and continuous reformulation based on descriptors (CEFR, 2018).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Focus on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communicative-situational aspects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over grammar (morphology/syntax).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Usage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intuitive or deductive approaches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without strict metalanguage specification.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Automat</a:t>
            </a:r>
            <a:r>
              <a:rPr lang="ro-RO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ed</a:t>
            </a:r>
            <a:r>
              <a:rPr lang="en-US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assimilation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through varied exercises (oral, written, online) and dialogues.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Development of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grammatical categories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based on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real-life situations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contexts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Grammar as a means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 an end, not an end in itself;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mportance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 appropriate grammatical categories in communication.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The process of providing language material will be carried out on the basis of an active vocabulary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US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high-frequency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active vocabulary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Relevance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 linguistic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material to students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'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interests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daily life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Using </a:t>
            </a:r>
            <a:r>
              <a:rPr lang="en-US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visual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</a:rPr>
              <a:t>aids, charts, and relevant images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 enhance the presentation as needed.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Thematic Modules: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Order determined by specific learning units and everyday usage.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Connection to real-life situations, texts, and active tasks.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Inclusion of basic vocabulary (200-250 words per grade) tailored to students' daily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experiences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 (secondary level)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Continuous adaptation to enhance students' communication skills in various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contexts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val="3408792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64" y="3621641"/>
            <a:ext cx="8215072" cy="1386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688" y="775831"/>
            <a:ext cx="8344623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36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10" y="782425"/>
            <a:ext cx="10768511" cy="522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71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6" y="631597"/>
            <a:ext cx="11394443" cy="54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0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71" y="1043733"/>
            <a:ext cx="10348857" cy="47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39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328" y="405353"/>
            <a:ext cx="10558020" cy="6401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Cambria" panose="02040503050406030204" pitchFamily="18" charset="0"/>
                <a:ea typeface="Cambria" panose="02040503050406030204" pitchFamily="18" charset="0"/>
              </a:rPr>
              <a:t>Examples of mediation-based activities</a:t>
            </a:r>
            <a:r>
              <a:rPr lang="ro-RO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ro-RO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retelling the key information from a text orally or in written form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o-RO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explaining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the information presented in diagrams, graphs, tables in oral or written form; </a:t>
            </a:r>
            <a:endParaRPr lang="ro-RO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oral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or written retelling of a written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text;</a:t>
            </a:r>
            <a:endParaRPr lang="ro-RO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taking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notes during lectures, seminars, or meetings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o-RO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personal presentation on creative and literary texts; </a:t>
            </a:r>
            <a:endParaRPr lang="ro-RO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reflection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on the messages from creative, literary, and non-literary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texts;</a:t>
            </a:r>
            <a:endParaRPr lang="ro-RO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facilitating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collaboration within a group to reach consensus; </a:t>
            </a:r>
            <a:endParaRPr lang="ro-RO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facilitating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the interaction between the members of a group; </a:t>
            </a:r>
            <a:endParaRPr lang="ro-RO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establishing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a positive atmosphere of collaboration and mutual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understanding;</a:t>
            </a:r>
            <a:endParaRPr lang="ro-RO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facilitating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in informal situations with friends and colleagues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o-RO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explaining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a new concept; </a:t>
            </a:r>
            <a:endParaRPr lang="ro-RO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adapting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ones’ linguistic repertoire to new situations; 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interaction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in the online environment; </a:t>
            </a:r>
            <a:endParaRPr lang="ro-RO" sz="23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3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plurilingual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and intercultural interaction.</a:t>
            </a:r>
            <a:endParaRPr lang="ro-RO"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89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377072"/>
            <a:ext cx="11135216" cy="61588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Methodological </a:t>
            </a:r>
            <a:r>
              <a:rPr lang="ro-RO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alternatives of </a:t>
            </a:r>
            <a:r>
              <a:rPr lang="ro-RO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teaching-learning-assessment</a:t>
            </a:r>
            <a:endParaRPr lang="ro-RO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Active Learning: Unlocking Student </a:t>
            </a:r>
            <a:r>
              <a:rPr lang="en-US" b="1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endParaRPr lang="ro-RO" b="1" i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Active Learning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involves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use of methods, techniques and procedures that actively involve the student in the learning-teaching-assessment process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Objectives: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Critical Thinking: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Fosters the development of critical thinking skills.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Creativity: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Stimulates creativity, encouraging innovative problem-solving.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Real-world Application: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Helps students apply school learning to diverse real-life situations.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Responsibility: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Empowers students to take ownership of their own learning success.</a:t>
            </a: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Examples of Active Learning: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Digital Film Production: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Creating films 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for international</a:t>
            </a:r>
            <a:r>
              <a:rPr lang="ro-RO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presentations.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Interactive Posters: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Designing traditional/digital posters summarizing lessons/modules.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Debates: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Engaging in structured discussions, exploring pros and cons.</a:t>
            </a:r>
          </a:p>
          <a:p>
            <a:pPr marL="0" indent="0">
              <a:buNone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Active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participation at every learning stage enhances understanding, fostering a dynamic learning environment.</a:t>
            </a:r>
          </a:p>
          <a:p>
            <a:pPr marL="0" indent="0">
              <a:buNone/>
            </a:pPr>
            <a:endParaRPr lang="ro-RO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377072"/>
            <a:ext cx="11135216" cy="6306532"/>
          </a:xfrm>
          <a:solidFill>
            <a:srgbClr val="FFF6DD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Discovery Learning: Fostering Independent Inquiry</a:t>
            </a:r>
            <a:endParaRPr lang="en-US" sz="3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Discovery 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Learning places students as seekers of scientific knowledge, empowering them to 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uncover truth 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through independent exploration.</a:t>
            </a:r>
          </a:p>
          <a:p>
            <a:pPr marL="0" indent="0"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Methodology: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Problem-Based Approach: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Learning occurs within a problem-solving and debate framework.</a:t>
            </a:r>
          </a:p>
          <a:p>
            <a:pPr lvl="1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Independent Exploration: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Students face unfamiliar problems, requiring creative solutions and intuition.</a:t>
            </a:r>
          </a:p>
          <a:p>
            <a:pPr lvl="1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Process of Discovery: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Involves organizing, correlating, and interpreting data, applying critical thinking, intuition, imagination, and creativity.</a:t>
            </a:r>
          </a:p>
          <a:p>
            <a:pPr marL="0" indent="0"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Examples of Discovery Learning: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Language Analysis: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Analyzing foreign language 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elements</a:t>
            </a:r>
            <a:r>
              <a:rPr lang="ro-RO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such as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sounds, intonations, and pronunciation patterns from media like films, cartoons, or books.</a:t>
            </a:r>
          </a:p>
          <a:p>
            <a:pPr lvl="1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Case Study Discussions: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Engaging in discussions based on real-life case studies, encouraging critical analysis.</a:t>
            </a:r>
          </a:p>
          <a:p>
            <a:pPr lvl="1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Interactive Projects: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Creating interactive posters (traditional/digital), engaging in online communication with international peers, fostering global awareness.</a:t>
            </a:r>
          </a:p>
          <a:p>
            <a:pPr marL="0" indent="0"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Benefits: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Authentic Engagement: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Encourages authentic, real-world activities, motivating students to explore and discover beyond classroom boundaries.</a:t>
            </a:r>
          </a:p>
          <a:p>
            <a:pPr lvl="1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Critical Skills Development: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Enhances problem-solving, critical thinking, and creative abilities, preparing students for diverse challenges</a:t>
            </a:r>
            <a:r>
              <a:rPr lang="en-US" sz="3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3" y="377072"/>
            <a:ext cx="11642103" cy="6278252"/>
          </a:xfrm>
          <a:solidFill>
            <a:srgbClr val="FFF6DD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Task-Based Learning: Enhancing Practical </a:t>
            </a:r>
            <a:r>
              <a:rPr lang="en-US" sz="9600" b="1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Skills</a:t>
            </a:r>
            <a:endParaRPr lang="ro-RO" sz="9600" b="1" i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Tx/>
              <a:buChar char="-"/>
            </a:pPr>
            <a:r>
              <a:rPr lang="en-US" sz="8000" dirty="0" smtClean="0">
                <a:latin typeface="Cambria" panose="02040503050406030204" pitchFamily="18" charset="0"/>
                <a:ea typeface="Cambria" panose="02040503050406030204" pitchFamily="18" charset="0"/>
              </a:rPr>
              <a:t>involves 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students tackling problems, both in </a:t>
            </a:r>
            <a:r>
              <a:rPr lang="en-US" sz="80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content 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and organization, fostering skills like time management, planning, teamwork, research, and </a:t>
            </a:r>
            <a:r>
              <a:rPr lang="ro-RO" sz="8000" dirty="0" smtClean="0">
                <a:latin typeface="Cambria" panose="02040503050406030204" pitchFamily="18" charset="0"/>
                <a:ea typeface="Cambria" panose="02040503050406030204" pitchFamily="18" charset="0"/>
              </a:rPr>
              <a:t>identifying </a:t>
            </a:r>
            <a:r>
              <a:rPr lang="en-US" sz="8000" dirty="0" smtClean="0">
                <a:latin typeface="Cambria" panose="02040503050406030204" pitchFamily="18" charset="0"/>
                <a:ea typeface="Cambria" panose="02040503050406030204" pitchFamily="18" charset="0"/>
              </a:rPr>
              <a:t>tool</a:t>
            </a:r>
            <a:r>
              <a:rPr lang="ro-RO" sz="8000" dirty="0" smtClean="0">
                <a:latin typeface="Cambria" panose="02040503050406030204" pitchFamily="18" charset="0"/>
                <a:ea typeface="Cambria" panose="02040503050406030204" pitchFamily="18" charset="0"/>
              </a:rPr>
              <a:t>s.</a:t>
            </a:r>
          </a:p>
          <a:p>
            <a:pPr marL="0" indent="0">
              <a:buNone/>
            </a:pPr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Skills Developed:</a:t>
            </a:r>
            <a:endParaRPr lang="en-US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Time Management: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Learning to manage tasks within designated time frames.</a:t>
            </a:r>
          </a:p>
          <a:p>
            <a:pPr lvl="1"/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Planning: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Structuring work, setting goals, and organizing resources effectively.</a:t>
            </a:r>
          </a:p>
          <a:p>
            <a:pPr lvl="1"/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Teamwork: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Collaborating with peers, honing communication and cooperation skills.</a:t>
            </a:r>
          </a:p>
          <a:p>
            <a:pPr lvl="1"/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Resource Management: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Obtaining materials, selecting relevant information, and utilizing tools efficiently.</a:t>
            </a:r>
          </a:p>
          <a:p>
            <a:pPr marL="0" indent="0">
              <a:buNone/>
            </a:pPr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Flexibility and Adaptability:</a:t>
            </a:r>
            <a:endParaRPr lang="en-US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Customizable Workload: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Students can adjust tasks based on abilities, promoting a tailored learning experience.</a:t>
            </a:r>
          </a:p>
          <a:p>
            <a:pPr lvl="1"/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Holistic Skill Development: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Enhances both language competences and vital career skills.</a:t>
            </a:r>
          </a:p>
          <a:p>
            <a:pPr marL="0" indent="0">
              <a:buNone/>
            </a:pPr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Practical Examples:</a:t>
            </a:r>
            <a:endParaRPr lang="en-US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National Custom Presentation: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Creating cartoons/comic strips to explain cultural traditions.</a:t>
            </a:r>
          </a:p>
          <a:p>
            <a:pPr lvl="1"/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Tourist Brochure Project: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Developing brochures highlighting local historical sites.</a:t>
            </a:r>
          </a:p>
          <a:p>
            <a:pPr lvl="1"/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Personal Interest Presentation: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Crafting traditional/digital presentations about individual interests.</a:t>
            </a:r>
          </a:p>
          <a:p>
            <a:pPr marL="0" indent="0">
              <a:buNone/>
            </a:pPr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Benefits:</a:t>
            </a:r>
            <a:endParaRPr lang="en-US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Engaging Learning: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Encourages practical, hands-on activities, making learning enjoyable and interactive.</a:t>
            </a:r>
          </a:p>
          <a:p>
            <a:pPr lvl="1"/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Skill Diversity: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Challenges students to acquire diverse skills, preparing them for real-world challenges and successful careers</a:t>
            </a:r>
            <a:r>
              <a:rPr lang="en-US" sz="8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o-RO" sz="8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endParaRPr lang="ro-RO" sz="4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endParaRPr lang="ro-RO" sz="4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endParaRPr lang="ro-RO" sz="4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734" y="508948"/>
            <a:ext cx="1065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Example of progressive organization of linguistic contents</a:t>
            </a:r>
            <a:endParaRPr lang="ro-RO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44" y="1301794"/>
            <a:ext cx="11624024" cy="38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26" y="377072"/>
            <a:ext cx="11444140" cy="6278252"/>
          </a:xfrm>
          <a:solidFill>
            <a:srgbClr val="FFF6DD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Problem-Based Learning: Fostering Autonomy and </a:t>
            </a:r>
            <a:r>
              <a:rPr lang="en-US" b="1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Creativity</a:t>
            </a:r>
            <a:endParaRPr lang="ro-RO" b="1" i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 learner-centered approach where teachers act as facilitators. It involves cases or constructed scenarios, serving as starting points for students to explore information, form opinions, and devise diverse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solutions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promoting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active engagement and critical thinking.</a:t>
            </a: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Autonomy and Responsibility: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Student Autonomy: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Students define goals, research, and learn independently.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Responsibility: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Implies accountability for sourcing information and problem-solving strategies.</a:t>
            </a:r>
          </a:p>
          <a:p>
            <a:pPr marL="0" indent="0">
              <a:buNone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Practical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Examples: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Scholarship Application: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Creating a digital CV to secure a scholarship or participate in a school competition.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Environmental Awareness: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Developing an artistic collage addressing environmental issues and solutions.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Local Promotion: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Crafting an advertisement to promote a local product or brand.</a:t>
            </a: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Benefits: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Enhanced Creativity: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Encourages students to explore inventive solutions, honing creative and innovative skills.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Critical Thinking: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Challenges students to analyze problems critically, fostering problem-solving abilities.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Real-world Application: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Prepares students for practical challenges, bridging classroom knowledge with real-life scenarios.</a:t>
            </a:r>
          </a:p>
          <a:p>
            <a:pPr marL="457200" lvl="1" indent="0">
              <a:buNone/>
            </a:pPr>
            <a:endParaRPr lang="ro-RO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endParaRPr lang="ro-RO" sz="4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endParaRPr lang="ro-RO" sz="4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26" y="424212"/>
            <a:ext cx="11444140" cy="6117996"/>
          </a:xfrm>
          <a:solidFill>
            <a:srgbClr val="FFF6DD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Project-Based Learning: Real-World Engagement, Authentic Learning</a:t>
            </a:r>
            <a:endParaRPr lang="ro-RO" sz="65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ro-RO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engages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students in exploring compelling problems and creating authentic products. Projects stem from challenging questions, driving active roles like problem solvers, decision makers, and investigators.</a:t>
            </a:r>
            <a:endParaRPr lang="ro-RO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Active Participation: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Problem Solvers: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Tackling real-life issues, fostering critical thinking and problem-solving skills.</a:t>
            </a:r>
          </a:p>
          <a:p>
            <a:pPr lvl="1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Decision Makers: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Making informed choices, enhancing decision-making abilities.</a:t>
            </a:r>
          </a:p>
          <a:p>
            <a:pPr lvl="1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Investigators: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Researching topics, honing research skills for in-depth understanding.</a:t>
            </a:r>
          </a:p>
          <a:p>
            <a:pPr lvl="1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Documentation Managers: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Organizing findings, developing essential organizational skills.</a:t>
            </a:r>
          </a:p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Authentic Experiences: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Real-Life Context: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Projects reflect genuine problems, connecting classroom learning to the real world.</a:t>
            </a:r>
          </a:p>
          <a:p>
            <a:pPr lvl="1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Professional Roles: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ro-RO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adopt roles akin to professionals in specific fields, enhancing practical understanding.</a:t>
            </a:r>
          </a:p>
          <a:p>
            <a:pPr marL="0" indent="0">
              <a:buNone/>
            </a:pP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Examples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of Projects: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Environmental Documentary: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Creating a documentary addressing environmental concerns, promoting awareness.</a:t>
            </a:r>
          </a:p>
          <a:p>
            <a:pPr lvl="1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Historical Tourist Brochure: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Designing brochures showcasing local historical sites, promoting community heritage.</a:t>
            </a:r>
          </a:p>
          <a:p>
            <a:pPr lvl="1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Mall Construction Analysis: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Preparing multimedia presentations evaluating the pros and cons of building a mall, encouraging critical analysis.</a:t>
            </a:r>
          </a:p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Benefits: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Real-Life Significance: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ro-RO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engage in activities with relevance beyond the classroom, fostering a sense of purpose.</a:t>
            </a:r>
          </a:p>
          <a:p>
            <a:pPr lvl="1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Skill Development: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Enhances critical thinking, research, decision-making, and presentation skills.</a:t>
            </a:r>
          </a:p>
          <a:p>
            <a:pPr lvl="1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Intrinsic Motivation: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Sts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find motivation in the authentic nature of the projects, encouraging active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participation.</a:t>
            </a:r>
            <a:endParaRPr lang="en-US" sz="2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328" y="377072"/>
            <a:ext cx="10718276" cy="5693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References: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CURRICULUM NAȚIONAL,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Învățământul 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primar,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LIMBA STRĂINĂ 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I. </a:t>
            </a:r>
            <a:r>
              <a:rPr lang="ro-RO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Curriculumul disciplinar, Ghidul 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de implementare a curriculumului </a:t>
            </a:r>
            <a:r>
              <a:rPr lang="ro-RO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disciplinar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Chișinău, 2018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online  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https://mecc.gov.md/sites/default/files/curriculum_limba_straina_primar_tipar.pdf?fbclid=IwAR2znxT0x-deshMWRk4pXS2pQ48X8B9tXpol48ahO9ZNV4okMCKqBiKH6tk</a:t>
            </a:r>
            <a:endParaRPr lang="ro-RO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CURRICULUM NAȚIONAL,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LIMBA 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STRĂINĂ,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Clasele 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V-IX. </a:t>
            </a:r>
            <a:r>
              <a:rPr lang="ro-RO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Curriculum disciplinar. Ghid 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de </a:t>
            </a:r>
            <a:r>
              <a:rPr lang="ro-RO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implementare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Chişinău, 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2020, online </a:t>
            </a:r>
            <a:r>
              <a:rPr lang="ro-RO" sz="2200" b="1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</a:t>
            </a:r>
            <a:r>
              <a:rPr lang="ro-RO" sz="2200" b="1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://</a:t>
            </a:r>
            <a:r>
              <a:rPr lang="ro-RO" sz="2200" b="1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mecc.gov.md/sites/default/files/limba_straine_gimnaziu.pdf</a:t>
            </a:r>
            <a:endParaRPr lang="ro-RO" sz="2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CURRICULUM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NAȚIONAL LIMBA STRĂINĂ Clasele 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X-XII. </a:t>
            </a:r>
            <a:r>
              <a:rPr lang="ro-RO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Curriculum disciplinar. </a:t>
            </a:r>
            <a:r>
              <a:rPr lang="ro-RO" sz="2200" i="1" dirty="0">
                <a:latin typeface="Cambria" panose="02040503050406030204" pitchFamily="18" charset="0"/>
                <a:ea typeface="Cambria" panose="02040503050406030204" pitchFamily="18" charset="0"/>
              </a:rPr>
              <a:t>Ghid de </a:t>
            </a:r>
            <a:r>
              <a:rPr lang="ro-RO" sz="2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implementare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Chişinău, </a:t>
            </a:r>
            <a:r>
              <a:rPr lang="ro-RO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2020</a:t>
            </a:r>
            <a:r>
              <a:rPr lang="ro-RO" sz="2200" dirty="0">
                <a:latin typeface="Cambria" panose="02040503050406030204" pitchFamily="18" charset="0"/>
                <a:ea typeface="Cambria" panose="02040503050406030204" pitchFamily="18" charset="0"/>
              </a:rPr>
              <a:t>, online </a:t>
            </a: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</a:t>
            </a:r>
            <a:r>
              <a:rPr lang="ro-RO" sz="2000" dirty="0" smtClean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mecc.gov.md/sites/default/files/limba_straine_liceu.pdf</a:t>
            </a:r>
            <a:endParaRPr lang="ro-RO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REPERE METODOLOGICE PRIVIND ORGANIZAREA PROCESULUI EDUCAȚIONAL LA DISCIPLINA ȘCOLARĂ LIMBA STRĂINĂ ÎN ANUL DE STUDII 2022-2023 https://mecc.gov.md/sites/default/files/repere_metodologice_l.straina_2022-2023_final.pdf</a:t>
            </a:r>
            <a:endParaRPr lang="ro-RO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9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101" y="367545"/>
            <a:ext cx="1065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Example of progressive organization of linguistic contents</a:t>
            </a:r>
            <a:endParaRPr lang="ro-RO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35" y="1420779"/>
            <a:ext cx="11187129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355" y="1102935"/>
            <a:ext cx="7328968" cy="4600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5" y="418839"/>
            <a:ext cx="3778993" cy="53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064" y="156873"/>
            <a:ext cx="6627044" cy="6672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62" y="1094375"/>
            <a:ext cx="3339128" cy="46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62" r="397" b="4165"/>
          <a:stretch/>
        </p:blipFill>
        <p:spPr>
          <a:xfrm>
            <a:off x="3727326" y="707009"/>
            <a:ext cx="8046753" cy="52507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43" y="1253764"/>
            <a:ext cx="3333340" cy="46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377072"/>
            <a:ext cx="10296230" cy="6158846"/>
          </a:xfrm>
          <a:solidFill>
            <a:srgbClr val="FFF8E5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Definition of competence promoted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by the Education Code and the Reference Framework of the National Curriculum</a:t>
            </a:r>
            <a:endParaRPr lang="it-IT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 algn="just">
              <a:buNone/>
            </a:pPr>
            <a:endParaRPr lang="en-US" sz="3200" dirty="0" smtClean="0"/>
          </a:p>
          <a:p>
            <a:pPr marL="457200" lvl="1" indent="0" algn="just">
              <a:buNone/>
            </a:pP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School competence is an integrated system of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knowledge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skills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attitudes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values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acquired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formed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developed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through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the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mobilization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of which allows the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identification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solving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of different problems in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various contexts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situations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Key Components: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Integrated Learning: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Emphasizes the integration of knowledge, skills, attitudes, and values acquired through education.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Problem-Solving Focus: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Mobilizes acquired competences to identify and solve various problems in different contexts and situations.</a:t>
            </a:r>
          </a:p>
          <a:p>
            <a:pPr marL="0" indent="0">
              <a:buNone/>
            </a:pPr>
            <a:endParaRPr lang="ro-RO" sz="14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3930</Words>
  <Application>Microsoft Office PowerPoint</Application>
  <PresentationFormat>Widescreen</PresentationFormat>
  <Paragraphs>310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Sylfaen</vt:lpstr>
      <vt:lpstr>Wingdings</vt:lpstr>
      <vt:lpstr>Office Theme</vt:lpstr>
      <vt:lpstr>The National Curriculum for Foreign Languages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Curriculum for Foreign Languages</dc:title>
  <dc:creator>Asus</dc:creator>
  <cp:lastModifiedBy>Asus</cp:lastModifiedBy>
  <cp:revision>65</cp:revision>
  <dcterms:created xsi:type="dcterms:W3CDTF">2023-09-28T07:18:34Z</dcterms:created>
  <dcterms:modified xsi:type="dcterms:W3CDTF">2023-10-03T13:53:41Z</dcterms:modified>
</cp:coreProperties>
</file>