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301" r:id="rId4"/>
    <p:sldId id="309" r:id="rId5"/>
    <p:sldId id="303" r:id="rId6"/>
    <p:sldId id="304" r:id="rId7"/>
    <p:sldId id="305" r:id="rId8"/>
    <p:sldId id="291" r:id="rId9"/>
    <p:sldId id="260" r:id="rId10"/>
    <p:sldId id="292" r:id="rId11"/>
    <p:sldId id="261" r:id="rId12"/>
    <p:sldId id="310" r:id="rId13"/>
    <p:sldId id="262" r:id="rId14"/>
    <p:sldId id="263" r:id="rId15"/>
    <p:sldId id="264" r:id="rId16"/>
    <p:sldId id="265" r:id="rId17"/>
    <p:sldId id="266" r:id="rId18"/>
    <p:sldId id="306" r:id="rId19"/>
    <p:sldId id="307"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07.09.2020</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07.09.2020</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07.09.2020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07.09.2020</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07.09.2020</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07.09.2020</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07.09.2020</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07.09.2020</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07.09.2020</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en-US" dirty="0" err="1" smtClean="0"/>
              <a:t>Autor</a:t>
            </a:r>
            <a:r>
              <a:rPr lang="ro-RO" dirty="0" smtClean="0"/>
              <a:t>: </a:t>
            </a:r>
            <a:r>
              <a:rPr lang="en-US" dirty="0" smtClean="0"/>
              <a:t>A</a:t>
            </a:r>
            <a:r>
              <a:rPr lang="ro-RO" dirty="0" smtClean="0"/>
              <a:t>natolie</a:t>
            </a:r>
            <a:r>
              <a:rPr lang="en-US" dirty="0" smtClean="0"/>
              <a:t> CEACHIR</a:t>
            </a:r>
            <a:endParaRPr lang="ru-RU" dirty="0"/>
          </a:p>
        </p:txBody>
      </p:sp>
      <p:sp>
        <p:nvSpPr>
          <p:cNvPr id="4" name="Заголовок 3"/>
          <p:cNvSpPr>
            <a:spLocks noGrp="1"/>
          </p:cNvSpPr>
          <p:nvPr>
            <p:ph type="ctrTitle"/>
          </p:nvPr>
        </p:nvSpPr>
        <p:spPr/>
        <p:txBody>
          <a:bodyPr>
            <a:noAutofit/>
          </a:bodyPr>
          <a:lstStyle/>
          <a:p>
            <a:pPr algn="just"/>
            <a:r>
              <a:rPr lang="ro-RO" sz="4000" dirty="0" smtClean="0"/>
              <a:t>Tema I. Noțiuni întroductive în  </a:t>
            </a:r>
            <a:br>
              <a:rPr lang="ro-RO" sz="4000" dirty="0" smtClean="0"/>
            </a:br>
            <a:r>
              <a:rPr lang="ro-RO" sz="4000" dirty="0" smtClean="0"/>
              <a:t>          disciplina criminalistica.</a:t>
            </a:r>
            <a:r>
              <a:rPr lang="ru-RU" sz="4000" dirty="0" smtClean="0"/>
              <a:t/>
            </a:r>
            <a:br>
              <a:rPr lang="ru-RU" sz="4000" dirty="0" smtClean="0"/>
            </a:br>
            <a:endParaRPr lang="ru-RU"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ro-RO" b="1" u="sng" dirty="0" smtClean="0"/>
              <a:t>Tactica criminalistică</a:t>
            </a:r>
            <a:r>
              <a:rPr lang="ro-RO" u="sng" dirty="0" smtClean="0"/>
              <a:t> </a:t>
            </a:r>
            <a:r>
              <a:rPr lang="ro-RO" dirty="0" smtClean="0"/>
              <a:t>constituie, de asemenea, </a:t>
            </a:r>
            <a:r>
              <a:rPr lang="ro-RO" i="1" dirty="0" smtClean="0"/>
              <a:t>un sistem de teze ştiinţifice şi recomandaţii practice, elaborate în baza studierii legităţilor din sfera organizării, planificării şi efectuării urmăririi penale, predestinat optimizării procesului de investigaţie al infracţiunilor, realizat în condiţii de împotrivire reală sau potenţială, directă sau indirectă din partea unor subiecţi cu interese contrare celor ce preocupă organele de urmărire penală.</a:t>
            </a:r>
            <a:endParaRPr lang="ru-RU" dirty="0" smtClean="0"/>
          </a:p>
          <a:p>
            <a:r>
              <a:rPr lang="ro-RO" dirty="0" smtClean="0"/>
              <a:t> Tactica criminalistică cuprinde: </a:t>
            </a:r>
            <a:r>
              <a:rPr lang="ro-RO" b="1" dirty="0" smtClean="0"/>
              <a:t>1)</a:t>
            </a:r>
            <a:r>
              <a:rPr lang="ro-RO" dirty="0" smtClean="0"/>
              <a:t> Tezele generale ce privește problematica obiectului, structurii, sarcinilor şi principiilor tacticii, dar şi  bazele ştiinţifice ale organizării activităţilor de urmărire penală, precum: - planificarea cercetării infracţiunilor; - tactica interacţiunii organelor de urmărire penală cu cele speciale de investigaţii şi criminalistice; - valorificarea sprijinului maselor largi de populaţie, a mijloacelor mass-media în activitatea de investigație; - teoria privind versiunile criminalistice; - teoria privind situaţiile de urmărire penală; - teoria privind procedeele tactice aplicate în activitatea de urmărire; - teoria privind operaţiile şi combinaţiile tactice; - teoria privind decizia tactică a organului de urmărire penală ş.a. </a:t>
            </a:r>
            <a:r>
              <a:rPr lang="ro-RO" b="1" dirty="0" smtClean="0"/>
              <a:t>2)</a:t>
            </a:r>
            <a:r>
              <a:rPr lang="ro-RO" dirty="0" smtClean="0"/>
              <a:t> Tactica pregătirii, efectuării şi fixării rezultatelor acţiunilor de urmărire penală, prevăzute de CPP RM.</a:t>
            </a:r>
            <a:endParaRPr lang="ru-RU" dirty="0" smtClean="0"/>
          </a:p>
          <a:p>
            <a:endParaRPr lang="en-US" dirty="0"/>
          </a:p>
        </p:txBody>
      </p:sp>
      <p:sp>
        <p:nvSpPr>
          <p:cNvPr id="3" name="Title 2"/>
          <p:cNvSpPr>
            <a:spLocks noGrp="1"/>
          </p:cNvSpPr>
          <p:nvPr>
            <p:ph type="title"/>
          </p:nvPr>
        </p:nvSpPr>
        <p:spPr/>
        <p:txBody>
          <a:bodyPr>
            <a:normAutofit/>
          </a:bodyPr>
          <a:lstStyle/>
          <a:p>
            <a:r>
              <a:rPr lang="ro-RO" dirty="0" smtClean="0"/>
              <a:t>         3.Tactica criminalistică </a:t>
            </a:r>
            <a:endParaRPr lang="en-US" dirty="0"/>
          </a:p>
        </p:txBody>
      </p:sp>
    </p:spTree>
    <p:extLst>
      <p:ext uri="{BB962C8B-B14F-4D97-AF65-F5344CB8AC3E}">
        <p14:creationId xmlns:p14="http://schemas.microsoft.com/office/powerpoint/2010/main" xmlns="" val="2693739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ro-RO" b="1" u="sng" dirty="0" smtClean="0"/>
              <a:t>Metodica criminalistică</a:t>
            </a:r>
            <a:r>
              <a:rPr lang="ro-RO" u="sng" dirty="0" smtClean="0"/>
              <a:t> </a:t>
            </a:r>
            <a:r>
              <a:rPr lang="ro-RO" dirty="0" smtClean="0"/>
              <a:t>prezintă </a:t>
            </a:r>
            <a:r>
              <a:rPr lang="ro-RO" i="1" dirty="0" smtClean="0"/>
              <a:t>un sistem de teze ştiinţifice, în baza cărora se elaboreaă indicaţii metodice şi recomandaţii practice privind organizarea şi realizarea investigării diverselor varietăţi de infracţiuni, prezentate în legea penală (omoruri, tâlhării, violuri, furturi etc.).</a:t>
            </a:r>
            <a:r>
              <a:rPr lang="ro-RO" dirty="0" smtClean="0"/>
              <a:t> Structura metodicii cuprinde: </a:t>
            </a:r>
            <a:r>
              <a:rPr lang="ro-RO" b="1" dirty="0" smtClean="0"/>
              <a:t>1)</a:t>
            </a:r>
            <a:r>
              <a:rPr lang="ro-RO" dirty="0" smtClean="0"/>
              <a:t> Tezele generale consacrate expunerii bazelor metodologice ale compartimentului (obiectul, sarcinile, principiile, sursele şi legăturile ei cu alte subramuri), precum şi fundamentele ştiinţifice ale organizării cercetării şi prevenirii infracţiunilor, precum: - teoria criminalistică privind organizarea  cercetării infracţiunilor; - teoria privind metodicile particulare de cercetare a infracţiunilor; - teoria caracteristicii criminalistice a infracţiunilor; - clasificarea criminalistică a infracţiunilor; - teoria privind algoritmizarea cercetării infracţiunilor ş.a. </a:t>
            </a:r>
            <a:r>
              <a:rPr lang="ro-RO" b="1" dirty="0" smtClean="0"/>
              <a:t>2</a:t>
            </a:r>
            <a:r>
              <a:rPr lang="ro-RO" dirty="0" smtClean="0"/>
              <a:t>) Metodicile particulare de cercetare a anumitor genuri şi grupuri de infracţiuni, adică sfaturi ştiinţific argumentate ce poartă caracter tipizat, utile pentru cercetarea genurilor de infracţiuni ce  sunt, de regulă, consfinţite normativ în legea penală. </a:t>
            </a:r>
            <a:endParaRPr lang="ru-RU" dirty="0" smtClean="0"/>
          </a:p>
          <a:p>
            <a:endParaRPr lang="en-US" dirty="0"/>
          </a:p>
          <a:p>
            <a:endParaRPr lang="en-US" dirty="0"/>
          </a:p>
        </p:txBody>
      </p:sp>
      <p:sp>
        <p:nvSpPr>
          <p:cNvPr id="3" name="Title 2"/>
          <p:cNvSpPr>
            <a:spLocks noGrp="1"/>
          </p:cNvSpPr>
          <p:nvPr>
            <p:ph type="title"/>
          </p:nvPr>
        </p:nvSpPr>
        <p:spPr/>
        <p:txBody>
          <a:bodyPr>
            <a:normAutofit/>
          </a:bodyPr>
          <a:lstStyle/>
          <a:p>
            <a:r>
              <a:rPr lang="ro-RO" dirty="0" smtClean="0"/>
              <a:t>        4.Metodica criminalistică </a:t>
            </a:r>
            <a:endParaRPr lang="en-US" dirty="0"/>
          </a:p>
        </p:txBody>
      </p:sp>
    </p:spTree>
    <p:extLst>
      <p:ext uri="{BB962C8B-B14F-4D97-AF65-F5344CB8AC3E}">
        <p14:creationId xmlns:p14="http://schemas.microsoft.com/office/powerpoint/2010/main" xmlns="" val="21066192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500034" y="1071546"/>
            <a:ext cx="8186766" cy="4935745"/>
          </a:xfrm>
        </p:spPr>
        <p:txBody>
          <a:bodyPr>
            <a:normAutofit fontScale="62500" lnSpcReduction="20000"/>
          </a:bodyPr>
          <a:lstStyle/>
          <a:p>
            <a:r>
              <a:rPr lang="vi-VN" dirty="0" smtClean="0"/>
              <a:t>Principiul legalităţii – este prevăzut de art.2 al Codul penal şi art.2 al Codului de procedură penală. Conform acestui principiu întreaga activitate de investigare a infracţiunilor se desfăşoară cu stricta respectare a prevederilor legale. </a:t>
            </a:r>
            <a:endParaRPr lang="ro-RO" dirty="0" smtClean="0"/>
          </a:p>
          <a:p>
            <a:r>
              <a:rPr lang="vi-VN" dirty="0" smtClean="0"/>
              <a:t>Principiul aflării adevărului - este prevăzut de art. 3 al Coduli de procedură penală. Concluziile desprinse de către organele judiciare prin intermeniul probelor trebuie să reflecte cu exactitate realitatea obiectivă. </a:t>
            </a:r>
            <a:endParaRPr lang="ro-RO" dirty="0" smtClean="0"/>
          </a:p>
          <a:p>
            <a:r>
              <a:rPr lang="vi-VN" dirty="0" smtClean="0"/>
              <a:t>Principiul prezumţiei de nevinovăţie. Orice persoană împotriva căreia a fost pornit un proces penal este prezumată a fi nevinovată pe tot parcursul acestuia.</a:t>
            </a:r>
            <a:endParaRPr lang="ro-RO" dirty="0" smtClean="0"/>
          </a:p>
          <a:p>
            <a:r>
              <a:rPr lang="vi-VN" dirty="0" smtClean="0"/>
              <a:t> Principiul existenţei urmelor infracţiunii. Orice activitate ilicită a omului produce transformări şi modificări produse la locul faptei sub forma urmelor. </a:t>
            </a:r>
            <a:endParaRPr lang="ro-RO" dirty="0" smtClean="0"/>
          </a:p>
          <a:p>
            <a:r>
              <a:rPr lang="vi-VN" dirty="0" smtClean="0"/>
              <a:t>Principiul identităţii. În centrul investigaţiilor criminalistice se află identificarea persoanelor, obiectelor sau fenomenelor ce se află în legătură cauzală cu faptele incrimnate prin legea penală.</a:t>
            </a:r>
            <a:endParaRPr lang="ro-RO" dirty="0" smtClean="0"/>
          </a:p>
          <a:p>
            <a:r>
              <a:rPr lang="vi-VN" dirty="0" smtClean="0"/>
              <a:t> Principiul operativităţii în efectuarea activităţii de urmărire penală - presupune constatarea la timp şi în mod complet a faptelor prevăzute de legea penală, şi idetnificarea infractorilor. </a:t>
            </a:r>
            <a:endParaRPr lang="ru-RU" dirty="0"/>
          </a:p>
        </p:txBody>
      </p:sp>
      <p:sp>
        <p:nvSpPr>
          <p:cNvPr id="3" name="Заголовок 2"/>
          <p:cNvSpPr>
            <a:spLocks noGrp="1"/>
          </p:cNvSpPr>
          <p:nvPr>
            <p:ph type="title"/>
          </p:nvPr>
        </p:nvSpPr>
        <p:spPr/>
        <p:txBody>
          <a:bodyPr/>
          <a:lstStyle/>
          <a:p>
            <a:r>
              <a:rPr lang="ro-RO" dirty="0" smtClean="0"/>
              <a:t>Principiile:</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ro-RO" dirty="0" smtClean="0"/>
              <a:t>Metoda, în accepţia cea mai largă a cuvântului, este </a:t>
            </a:r>
            <a:r>
              <a:rPr lang="ro-RO" i="1" dirty="0" smtClean="0"/>
              <a:t>modul de percepere, însuşire şi transformare a realităţii lumii înconjurătoare, o modalitate de cunoaştere a realităţii, de soluţionare a unor sarcini.</a:t>
            </a:r>
            <a:r>
              <a:rPr lang="ro-RO" dirty="0" smtClean="0"/>
              <a:t>  </a:t>
            </a:r>
            <a:endParaRPr lang="ru-RU" dirty="0" smtClean="0"/>
          </a:p>
          <a:p>
            <a:r>
              <a:rPr lang="ro-RO" b="1" dirty="0" smtClean="0"/>
              <a:t>Legea universală</a:t>
            </a:r>
            <a:r>
              <a:rPr lang="ro-RO" dirty="0" smtClean="0"/>
              <a:t> a dialecticii este determinantă şi în investigaţiile criminalistice. </a:t>
            </a:r>
            <a:endParaRPr lang="ru-RU" dirty="0" smtClean="0"/>
          </a:p>
          <a:p>
            <a:endParaRPr lang="en-US" dirty="0"/>
          </a:p>
        </p:txBody>
      </p:sp>
      <p:sp>
        <p:nvSpPr>
          <p:cNvPr id="3" name="Title 2"/>
          <p:cNvSpPr>
            <a:spLocks noGrp="1"/>
          </p:cNvSpPr>
          <p:nvPr>
            <p:ph type="title"/>
          </p:nvPr>
        </p:nvSpPr>
        <p:spPr>
          <a:xfrm>
            <a:off x="214282" y="0"/>
            <a:ext cx="8229600" cy="1143000"/>
          </a:xfrm>
        </p:spPr>
        <p:txBody>
          <a:bodyPr>
            <a:normAutofit fontScale="90000"/>
          </a:bodyPr>
          <a:lstStyle/>
          <a:p>
            <a:r>
              <a:rPr lang="ru-RU" dirty="0" smtClean="0"/>
              <a:t/>
            </a:r>
            <a:br>
              <a:rPr lang="ru-RU" dirty="0" smtClean="0"/>
            </a:br>
            <a:r>
              <a:rPr lang="ro-RO" dirty="0" smtClean="0"/>
              <a:t>            3.</a:t>
            </a:r>
            <a:r>
              <a:rPr lang="ru-RU" dirty="0" err="1" smtClean="0"/>
              <a:t>Metodele</a:t>
            </a:r>
            <a:r>
              <a:rPr lang="ru-RU" dirty="0" smtClean="0"/>
              <a:t> </a:t>
            </a:r>
            <a:r>
              <a:rPr lang="ru-RU" dirty="0" err="1" smtClean="0"/>
              <a:t>de</a:t>
            </a:r>
            <a:r>
              <a:rPr lang="ru-RU" dirty="0" smtClean="0"/>
              <a:t> </a:t>
            </a:r>
            <a:r>
              <a:rPr lang="ru-RU" dirty="0" err="1" smtClean="0"/>
              <a:t>cercetare</a:t>
            </a:r>
            <a:r>
              <a:rPr lang="ro-RO" dirty="0" smtClean="0"/>
              <a:t>:</a:t>
            </a:r>
            <a:endParaRPr lang="en-US" dirty="0"/>
          </a:p>
        </p:txBody>
      </p:sp>
    </p:spTree>
    <p:extLst>
      <p:ext uri="{BB962C8B-B14F-4D97-AF65-F5344CB8AC3E}">
        <p14:creationId xmlns:p14="http://schemas.microsoft.com/office/powerpoint/2010/main" xmlns="" val="4215416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ro-RO" b="1" dirty="0" smtClean="0"/>
              <a:t>Metode general-ştiinţifice</a:t>
            </a:r>
            <a:r>
              <a:rPr lang="ro-RO" dirty="0" smtClean="0"/>
              <a:t>, care se sprijină pe </a:t>
            </a:r>
            <a:r>
              <a:rPr lang="ro-RO" b="1" i="1" u="sng" dirty="0" smtClean="0"/>
              <a:t>logică</a:t>
            </a:r>
            <a:r>
              <a:rPr lang="ro-RO" b="1" u="sng" dirty="0" smtClean="0"/>
              <a:t>:</a:t>
            </a:r>
            <a:r>
              <a:rPr lang="ro-RO" dirty="0" smtClean="0"/>
              <a:t> </a:t>
            </a:r>
            <a:r>
              <a:rPr lang="ro-RO" i="1" dirty="0" smtClean="0"/>
              <a:t>analiza şi sinteza; inducţia şi deducţia; ipoteza; analogia; abstractizarea; generalizarea. </a:t>
            </a:r>
          </a:p>
          <a:p>
            <a:r>
              <a:rPr lang="ro-RO" dirty="0" smtClean="0"/>
              <a:t>O altă grupă de metode au ca suport </a:t>
            </a:r>
            <a:r>
              <a:rPr lang="ro-RO" b="1" i="1" u="sng" dirty="0" smtClean="0"/>
              <a:t>folosirea organelor senzoriale şi de raţiune</a:t>
            </a:r>
            <a:r>
              <a:rPr lang="ro-RO" b="1" u="sng" dirty="0" smtClean="0"/>
              <a:t> </a:t>
            </a:r>
            <a:r>
              <a:rPr lang="ro-RO" dirty="0" smtClean="0"/>
              <a:t>ale omului: </a:t>
            </a:r>
            <a:r>
              <a:rPr lang="ro-RO" i="1" dirty="0" smtClean="0"/>
              <a:t>observaţia; - descrierea; - comparaţia – experimentul; modelarea - metode matematice şi cibernetice; - metode euristice</a:t>
            </a:r>
            <a:r>
              <a:rPr lang="ro-RO" dirty="0" smtClean="0"/>
              <a:t>. </a:t>
            </a:r>
            <a:endParaRPr lang="ru-RU" dirty="0" smtClean="0"/>
          </a:p>
          <a:p>
            <a:endParaRPr lang="en-US" dirty="0"/>
          </a:p>
        </p:txBody>
      </p:sp>
      <p:sp>
        <p:nvSpPr>
          <p:cNvPr id="3" name="Title 2"/>
          <p:cNvSpPr>
            <a:spLocks noGrp="1"/>
          </p:cNvSpPr>
          <p:nvPr>
            <p:ph type="title"/>
          </p:nvPr>
        </p:nvSpPr>
        <p:spPr>
          <a:xfrm>
            <a:off x="428596" y="214290"/>
            <a:ext cx="8229600" cy="1143000"/>
          </a:xfrm>
        </p:spPr>
        <p:txBody>
          <a:bodyPr>
            <a:normAutofit/>
          </a:bodyPr>
          <a:lstStyle/>
          <a:p>
            <a:r>
              <a:rPr lang="ro-RO" dirty="0" smtClean="0"/>
              <a:t>3.1.</a:t>
            </a:r>
            <a:r>
              <a:rPr lang="ru-RU" dirty="0" err="1" smtClean="0"/>
              <a:t>Metode</a:t>
            </a:r>
            <a:r>
              <a:rPr lang="ru-RU" dirty="0" smtClean="0"/>
              <a:t> </a:t>
            </a:r>
            <a:r>
              <a:rPr lang="ru-RU" dirty="0" err="1" smtClean="0"/>
              <a:t>general-ştiinţifice</a:t>
            </a:r>
            <a:r>
              <a:rPr lang="ro-RO" dirty="0" smtClean="0"/>
              <a:t>:</a:t>
            </a:r>
            <a:endParaRPr lang="en-US" dirty="0"/>
          </a:p>
        </p:txBody>
      </p:sp>
    </p:spTree>
    <p:extLst>
      <p:ext uri="{BB962C8B-B14F-4D97-AF65-F5344CB8AC3E}">
        <p14:creationId xmlns:p14="http://schemas.microsoft.com/office/powerpoint/2010/main" xmlns="" val="1743157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err="1" smtClean="0"/>
              <a:t>Fiind</a:t>
            </a:r>
            <a:r>
              <a:rPr lang="en-US" dirty="0" smtClean="0"/>
              <a:t> </a:t>
            </a:r>
            <a:r>
              <a:rPr lang="en-US" dirty="0" err="1" smtClean="0"/>
              <a:t>în</a:t>
            </a:r>
            <a:r>
              <a:rPr lang="en-US" dirty="0" smtClean="0"/>
              <a:t> </a:t>
            </a:r>
            <a:r>
              <a:rPr lang="en-US" dirty="0" err="1" smtClean="0"/>
              <a:t>marea</a:t>
            </a:r>
            <a:r>
              <a:rPr lang="en-US" dirty="0" smtClean="0"/>
              <a:t> </a:t>
            </a:r>
            <a:r>
              <a:rPr lang="en-US" dirty="0" err="1" smtClean="0"/>
              <a:t>majoritate</a:t>
            </a:r>
            <a:r>
              <a:rPr lang="en-US" dirty="0" smtClean="0"/>
              <a:t> </a:t>
            </a:r>
            <a:r>
              <a:rPr lang="en-US" dirty="0" err="1" smtClean="0"/>
              <a:t>preluate</a:t>
            </a:r>
            <a:r>
              <a:rPr lang="en-US" dirty="0" smtClean="0"/>
              <a:t> </a:t>
            </a:r>
            <a:r>
              <a:rPr lang="en-US" dirty="0" err="1" smtClean="0"/>
              <a:t>în</a:t>
            </a:r>
            <a:r>
              <a:rPr lang="en-US" dirty="0" smtClean="0"/>
              <a:t> direct </a:t>
            </a:r>
            <a:r>
              <a:rPr lang="en-US" dirty="0" err="1" smtClean="0"/>
              <a:t>sau</a:t>
            </a:r>
            <a:r>
              <a:rPr lang="en-US" dirty="0" smtClean="0"/>
              <a:t> </a:t>
            </a:r>
            <a:r>
              <a:rPr lang="en-US" dirty="0" err="1" smtClean="0"/>
              <a:t>prin</a:t>
            </a:r>
            <a:r>
              <a:rPr lang="en-US" dirty="0" smtClean="0"/>
              <a:t> </a:t>
            </a:r>
            <a:r>
              <a:rPr lang="en-US" dirty="0" err="1" smtClean="0"/>
              <a:t>adaptare</a:t>
            </a:r>
            <a:r>
              <a:rPr lang="en-US" dirty="0" smtClean="0"/>
              <a:t> la </a:t>
            </a:r>
            <a:r>
              <a:rPr lang="en-US" dirty="0" err="1" smtClean="0"/>
              <a:t>specificul</a:t>
            </a:r>
            <a:r>
              <a:rPr lang="en-US" dirty="0" smtClean="0"/>
              <a:t> </a:t>
            </a:r>
            <a:r>
              <a:rPr lang="en-US" dirty="0" err="1" smtClean="0"/>
              <a:t>cercetărilor</a:t>
            </a:r>
            <a:r>
              <a:rPr lang="en-US" dirty="0" smtClean="0"/>
              <a:t> </a:t>
            </a:r>
            <a:r>
              <a:rPr lang="en-US" dirty="0" err="1" smtClean="0"/>
              <a:t>criminalistice</a:t>
            </a:r>
            <a:r>
              <a:rPr lang="en-US" dirty="0" smtClean="0"/>
              <a:t> din diverse </a:t>
            </a:r>
            <a:r>
              <a:rPr lang="en-US" dirty="0" err="1" smtClean="0"/>
              <a:t>ramuri</a:t>
            </a:r>
            <a:r>
              <a:rPr lang="en-US" dirty="0" smtClean="0"/>
              <a:t> ale </a:t>
            </a:r>
            <a:r>
              <a:rPr lang="en-US" dirty="0" err="1" smtClean="0"/>
              <a:t>ştiinţelor</a:t>
            </a:r>
            <a:r>
              <a:rPr lang="en-US" dirty="0" smtClean="0"/>
              <a:t> </a:t>
            </a:r>
            <a:r>
              <a:rPr lang="en-US" dirty="0" err="1" smtClean="0"/>
              <a:t>naturale</a:t>
            </a:r>
            <a:r>
              <a:rPr lang="en-US" dirty="0" smtClean="0"/>
              <a:t>, </a:t>
            </a:r>
            <a:r>
              <a:rPr lang="en-US" dirty="0" err="1" smtClean="0"/>
              <a:t>metodele</a:t>
            </a:r>
            <a:r>
              <a:rPr lang="en-US" dirty="0" smtClean="0"/>
              <a:t> din </a:t>
            </a:r>
            <a:r>
              <a:rPr lang="en-US" dirty="0" err="1" smtClean="0"/>
              <a:t>această</a:t>
            </a:r>
            <a:r>
              <a:rPr lang="en-US" dirty="0" smtClean="0"/>
              <a:t> </a:t>
            </a:r>
            <a:r>
              <a:rPr lang="en-US" dirty="0" err="1" smtClean="0"/>
              <a:t>categorie</a:t>
            </a:r>
            <a:r>
              <a:rPr lang="en-US" dirty="0" smtClean="0"/>
              <a:t> </a:t>
            </a:r>
            <a:r>
              <a:rPr lang="en-US" dirty="0" err="1" smtClean="0"/>
              <a:t>sunt</a:t>
            </a:r>
            <a:r>
              <a:rPr lang="en-US" dirty="0" smtClean="0"/>
              <a:t> </a:t>
            </a:r>
            <a:r>
              <a:rPr lang="en-US" dirty="0" err="1" smtClean="0"/>
              <a:t>atestate</a:t>
            </a:r>
            <a:r>
              <a:rPr lang="en-US" dirty="0" smtClean="0"/>
              <a:t> sub diverse </a:t>
            </a:r>
            <a:r>
              <a:rPr lang="en-US" dirty="0" err="1" smtClean="0"/>
              <a:t>denumiri</a:t>
            </a:r>
            <a:r>
              <a:rPr lang="en-US" dirty="0" smtClean="0"/>
              <a:t>, de </a:t>
            </a:r>
            <a:r>
              <a:rPr lang="en-US" dirty="0" err="1" smtClean="0"/>
              <a:t>exemplu</a:t>
            </a:r>
            <a:r>
              <a:rPr lang="en-US" dirty="0" smtClean="0"/>
              <a:t> </a:t>
            </a:r>
            <a:r>
              <a:rPr lang="en-US" i="1" dirty="0" smtClean="0"/>
              <a:t>«</a:t>
            </a:r>
            <a:r>
              <a:rPr lang="en-US" i="1" dirty="0" err="1" smtClean="0"/>
              <a:t>metode</a:t>
            </a:r>
            <a:r>
              <a:rPr lang="en-US" i="1" dirty="0" smtClean="0"/>
              <a:t> </a:t>
            </a:r>
            <a:r>
              <a:rPr lang="en-US" i="1" dirty="0" err="1" smtClean="0"/>
              <a:t>fizice</a:t>
            </a:r>
            <a:r>
              <a:rPr lang="en-US" i="1" dirty="0" smtClean="0"/>
              <a:t>» , «</a:t>
            </a:r>
            <a:r>
              <a:rPr lang="en-US" i="1" dirty="0" err="1" smtClean="0"/>
              <a:t>metode</a:t>
            </a:r>
            <a:r>
              <a:rPr lang="en-US" i="1" dirty="0" smtClean="0"/>
              <a:t> de </a:t>
            </a:r>
            <a:r>
              <a:rPr lang="en-US" i="1" dirty="0" err="1" smtClean="0"/>
              <a:t>ramură</a:t>
            </a:r>
            <a:r>
              <a:rPr lang="en-US" i="1" dirty="0" smtClean="0"/>
              <a:t>» , «</a:t>
            </a:r>
            <a:r>
              <a:rPr lang="en-US" i="1" dirty="0" err="1" smtClean="0"/>
              <a:t>metode</a:t>
            </a:r>
            <a:r>
              <a:rPr lang="en-US" i="1" dirty="0" smtClean="0"/>
              <a:t> </a:t>
            </a:r>
            <a:r>
              <a:rPr lang="en-US" i="1" dirty="0" err="1" smtClean="0"/>
              <a:t>adaptate</a:t>
            </a:r>
            <a:r>
              <a:rPr lang="en-US" i="1" dirty="0" smtClean="0"/>
              <a:t> la </a:t>
            </a:r>
            <a:r>
              <a:rPr lang="en-US" i="1" dirty="0" err="1" smtClean="0"/>
              <a:t>specificul</a:t>
            </a:r>
            <a:r>
              <a:rPr lang="en-US" i="1" dirty="0" smtClean="0"/>
              <a:t> </a:t>
            </a:r>
            <a:r>
              <a:rPr lang="en-US" i="1" dirty="0" err="1" smtClean="0"/>
              <a:t>criminalisticii</a:t>
            </a:r>
            <a:r>
              <a:rPr lang="en-US" i="1" dirty="0" smtClean="0"/>
              <a:t>», «</a:t>
            </a:r>
            <a:r>
              <a:rPr lang="en-US" i="1" dirty="0" err="1" smtClean="0"/>
              <a:t>metode</a:t>
            </a:r>
            <a:r>
              <a:rPr lang="en-US" i="1" dirty="0" smtClean="0"/>
              <a:t> </a:t>
            </a:r>
            <a:r>
              <a:rPr lang="en-US" i="1" dirty="0" err="1" smtClean="0"/>
              <a:t>ştiinţifice</a:t>
            </a:r>
            <a:r>
              <a:rPr lang="en-US" i="1" dirty="0" smtClean="0"/>
              <a:t> </a:t>
            </a:r>
            <a:r>
              <a:rPr lang="en-US" i="1" dirty="0" err="1" smtClean="0"/>
              <a:t>şi</a:t>
            </a:r>
            <a:r>
              <a:rPr lang="en-US" i="1" dirty="0" smtClean="0"/>
              <a:t> </a:t>
            </a:r>
            <a:r>
              <a:rPr lang="en-US" i="1" dirty="0" err="1" smtClean="0"/>
              <a:t>tehnice</a:t>
            </a:r>
            <a:r>
              <a:rPr lang="en-US" i="1" dirty="0" smtClean="0"/>
              <a:t>»</a:t>
            </a:r>
            <a:r>
              <a:rPr lang="en-US" dirty="0" smtClean="0"/>
              <a:t>. </a:t>
            </a:r>
            <a:endParaRPr lang="ro-RO" dirty="0" smtClean="0"/>
          </a:p>
          <a:p>
            <a:r>
              <a:rPr lang="en-US" dirty="0" smtClean="0"/>
              <a:t>In </a:t>
            </a:r>
            <a:r>
              <a:rPr lang="en-US" dirty="0" err="1" smtClean="0"/>
              <a:t>toate</a:t>
            </a:r>
            <a:r>
              <a:rPr lang="en-US" dirty="0" smtClean="0"/>
              <a:t> </a:t>
            </a:r>
            <a:r>
              <a:rPr lang="en-US" dirty="0" err="1" smtClean="0"/>
              <a:t>cazurile</a:t>
            </a:r>
            <a:r>
              <a:rPr lang="en-US" dirty="0" smtClean="0"/>
              <a:t> </a:t>
            </a:r>
            <a:r>
              <a:rPr lang="en-US" dirty="0" err="1" smtClean="0"/>
              <a:t>însă</a:t>
            </a:r>
            <a:r>
              <a:rPr lang="en-US" dirty="0" smtClean="0"/>
              <a:t> se au </a:t>
            </a:r>
            <a:r>
              <a:rPr lang="en-US" dirty="0" err="1" smtClean="0"/>
              <a:t>în</a:t>
            </a:r>
            <a:r>
              <a:rPr lang="en-US" dirty="0" smtClean="0"/>
              <a:t> </a:t>
            </a:r>
            <a:r>
              <a:rPr lang="en-US" dirty="0" err="1" smtClean="0"/>
              <a:t>vedere</a:t>
            </a:r>
            <a:r>
              <a:rPr lang="en-US" dirty="0" smtClean="0"/>
              <a:t>, </a:t>
            </a:r>
            <a:r>
              <a:rPr lang="en-US" dirty="0" err="1" smtClean="0"/>
              <a:t>în</a:t>
            </a:r>
            <a:r>
              <a:rPr lang="en-US" dirty="0" smtClean="0"/>
              <a:t> </a:t>
            </a:r>
            <a:r>
              <a:rPr lang="en-US" dirty="0" err="1" smtClean="0"/>
              <a:t>primul</a:t>
            </a:r>
            <a:r>
              <a:rPr lang="en-US" dirty="0" smtClean="0"/>
              <a:t> </a:t>
            </a:r>
            <a:r>
              <a:rPr lang="en-US" dirty="0" err="1" smtClean="0"/>
              <a:t>rând</a:t>
            </a:r>
            <a:r>
              <a:rPr lang="en-US" dirty="0" smtClean="0"/>
              <a:t>, </a:t>
            </a:r>
            <a:r>
              <a:rPr lang="en-US" b="1" i="1" dirty="0" err="1" smtClean="0"/>
              <a:t>metodele</a:t>
            </a:r>
            <a:r>
              <a:rPr lang="en-US" b="1" i="1" dirty="0" smtClean="0"/>
              <a:t> </a:t>
            </a:r>
            <a:r>
              <a:rPr lang="en-US" b="1" i="1" dirty="0" err="1" smtClean="0"/>
              <a:t>fizice</a:t>
            </a:r>
            <a:r>
              <a:rPr lang="en-US" b="1" i="1" dirty="0" smtClean="0"/>
              <a:t> </a:t>
            </a:r>
            <a:r>
              <a:rPr lang="en-US" b="1" i="1" dirty="0" err="1" smtClean="0"/>
              <a:t>sau</a:t>
            </a:r>
            <a:r>
              <a:rPr lang="en-US" b="1" i="1" dirty="0" smtClean="0"/>
              <a:t> </a:t>
            </a:r>
            <a:r>
              <a:rPr lang="en-US" b="1" i="1" dirty="0" err="1" smtClean="0"/>
              <a:t>fizico-chimice</a:t>
            </a:r>
            <a:r>
              <a:rPr lang="en-US" b="1" i="1" dirty="0" smtClean="0"/>
              <a:t>, </a:t>
            </a:r>
            <a:r>
              <a:rPr lang="en-US" b="1" i="1" dirty="0" err="1" smtClean="0"/>
              <a:t>matematice</a:t>
            </a:r>
            <a:r>
              <a:rPr lang="en-US" b="1" i="1" dirty="0" smtClean="0"/>
              <a:t> </a:t>
            </a:r>
            <a:r>
              <a:rPr lang="en-US" b="1" i="1" dirty="0" err="1" smtClean="0"/>
              <a:t>şi</a:t>
            </a:r>
            <a:r>
              <a:rPr lang="en-US" b="1" i="1" dirty="0" smtClean="0"/>
              <a:t> </a:t>
            </a:r>
            <a:r>
              <a:rPr lang="en-US" b="1" i="1" dirty="0" err="1" smtClean="0"/>
              <a:t>antropologice</a:t>
            </a:r>
            <a:r>
              <a:rPr lang="en-US" b="1" i="1" dirty="0" smtClean="0"/>
              <a:t>.</a:t>
            </a:r>
            <a:r>
              <a:rPr lang="en-US" b="1" dirty="0" smtClean="0"/>
              <a:t> </a:t>
            </a:r>
            <a:endParaRPr lang="ru-RU" b="1" dirty="0" smtClean="0"/>
          </a:p>
          <a:p>
            <a:endParaRPr lang="en-US" dirty="0"/>
          </a:p>
        </p:txBody>
      </p:sp>
      <p:sp>
        <p:nvSpPr>
          <p:cNvPr id="3" name="Title 2"/>
          <p:cNvSpPr>
            <a:spLocks noGrp="1"/>
          </p:cNvSpPr>
          <p:nvPr>
            <p:ph type="title"/>
          </p:nvPr>
        </p:nvSpPr>
        <p:spPr/>
        <p:txBody>
          <a:bodyPr>
            <a:normAutofit/>
          </a:bodyPr>
          <a:lstStyle/>
          <a:p>
            <a:r>
              <a:rPr lang="ro-RO" dirty="0" smtClean="0"/>
              <a:t>3.2.</a:t>
            </a:r>
            <a:r>
              <a:rPr lang="en-US" i="1" dirty="0" smtClean="0"/>
              <a:t> </a:t>
            </a:r>
            <a:r>
              <a:rPr lang="en-US" dirty="0" smtClean="0"/>
              <a:t>Particular </a:t>
            </a:r>
            <a:r>
              <a:rPr lang="en-US" dirty="0" err="1" smtClean="0"/>
              <a:t>ştiinţifice</a:t>
            </a:r>
            <a:r>
              <a:rPr lang="ro-RO" dirty="0" smtClean="0"/>
              <a:t>:</a:t>
            </a:r>
            <a:endParaRPr lang="en-US" dirty="0"/>
          </a:p>
        </p:txBody>
      </p:sp>
    </p:spTree>
    <p:extLst>
      <p:ext uri="{BB962C8B-B14F-4D97-AF65-F5344CB8AC3E}">
        <p14:creationId xmlns:p14="http://schemas.microsoft.com/office/powerpoint/2010/main" xmlns="" val="1379586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ro-RO" b="1" dirty="0" smtClean="0"/>
              <a:t>1) </a:t>
            </a:r>
            <a:r>
              <a:rPr lang="ro-RO" i="1" u="sng" dirty="0" smtClean="0"/>
              <a:t>Metode  criminalistice propriu-zise</a:t>
            </a:r>
            <a:r>
              <a:rPr lang="ro-RO" dirty="0" smtClean="0"/>
              <a:t>, adică elaborate de însăşi ştiinţa în cauză şi valabile pentru cercetările criminalistice realizate în cadrul tuturor compartimentelor şi anume: - metode </a:t>
            </a:r>
            <a:r>
              <a:rPr lang="ro-RO" u="sng" dirty="0" smtClean="0"/>
              <a:t>tehnico-criminalistice</a:t>
            </a:r>
            <a:r>
              <a:rPr lang="ro-RO" dirty="0" smtClean="0"/>
              <a:t> (fotografice, traseologice, balistice, gabitoscopice, de descoperire, fixare şi cercetare a urmelor în condiţii de teren, de interpretare a urmelor la faţa locului, de expertizare a probelor în condiţii de laborator etc.); - metode </a:t>
            </a:r>
            <a:r>
              <a:rPr lang="ro-RO" u="sng" dirty="0" smtClean="0"/>
              <a:t>tactico-criminalistice</a:t>
            </a:r>
            <a:r>
              <a:rPr lang="ro-RO" dirty="0" smtClean="0"/>
              <a:t> sprijinite pe datele logicii, ale psihologiei, organizării ştiinţifice a muncii, pe tezele teoriei adoptării deciziilor, a dirijării reflexive, a reflexiilor euristice ş.a. - metode criminalistice </a:t>
            </a:r>
            <a:r>
              <a:rPr lang="ro-RO" u="sng" dirty="0" smtClean="0"/>
              <a:t>de prevenire, descoperire şi cercetare a infracţiunilor</a:t>
            </a:r>
            <a:r>
              <a:rPr lang="ro-RO" dirty="0" smtClean="0"/>
              <a:t> (metode de cercetare programată, crearea unor algoritmi de cercetare şi  modelare criminalistică ş.a. ). </a:t>
            </a:r>
            <a:endParaRPr lang="ru-RU" dirty="0" smtClean="0"/>
          </a:p>
          <a:p>
            <a:r>
              <a:rPr lang="ro-RO" b="1" dirty="0" smtClean="0"/>
              <a:t>2)</a:t>
            </a:r>
            <a:r>
              <a:rPr lang="ro-RO" dirty="0" smtClean="0"/>
              <a:t> </a:t>
            </a:r>
            <a:r>
              <a:rPr lang="ro-RO" i="1" u="sng" dirty="0" smtClean="0"/>
              <a:t>Metode preluate din alte ştiinţe</a:t>
            </a:r>
            <a:r>
              <a:rPr lang="ro-RO" u="sng" dirty="0" smtClean="0"/>
              <a:t> sau transformate şi adaptate creativ</a:t>
            </a:r>
            <a:r>
              <a:rPr lang="ro-RO" dirty="0" smtClean="0"/>
              <a:t> la propriile necesităţi: - </a:t>
            </a:r>
            <a:r>
              <a:rPr lang="ro-RO" u="sng" dirty="0" smtClean="0"/>
              <a:t>metode fizice şi chimice</a:t>
            </a:r>
            <a:r>
              <a:rPr lang="ro-RO" dirty="0" smtClean="0"/>
              <a:t> de examinare a morfologiei (structurii exterioare), a compoziţiei, structurii şi însuşirilor diverselor substanţe, materiale şi articole;</a:t>
            </a:r>
            <a:r>
              <a:rPr lang="ro-RO" u="sng" dirty="0" smtClean="0"/>
              <a:t> biologice; psihologice</a:t>
            </a:r>
            <a:r>
              <a:rPr lang="ro-RO" dirty="0" smtClean="0"/>
              <a:t>,</a:t>
            </a:r>
            <a:r>
              <a:rPr lang="ro-RO" u="sng" dirty="0" smtClean="0"/>
              <a:t> sociologice; statistice</a:t>
            </a:r>
            <a:r>
              <a:rPr lang="ro-RO" dirty="0" smtClean="0"/>
              <a:t>, </a:t>
            </a:r>
            <a:r>
              <a:rPr lang="ro-RO" u="sng" dirty="0" smtClean="0"/>
              <a:t>antropologic</a:t>
            </a:r>
            <a:r>
              <a:rPr lang="ro-RO" dirty="0" smtClean="0"/>
              <a:t>e;</a:t>
            </a:r>
            <a:endParaRPr lang="en-US" dirty="0"/>
          </a:p>
        </p:txBody>
      </p:sp>
      <p:sp>
        <p:nvSpPr>
          <p:cNvPr id="3" name="Title 2"/>
          <p:cNvSpPr>
            <a:spLocks noGrp="1"/>
          </p:cNvSpPr>
          <p:nvPr>
            <p:ph type="title"/>
          </p:nvPr>
        </p:nvSpPr>
        <p:spPr/>
        <p:txBody>
          <a:bodyPr>
            <a:normAutofit fontScale="90000"/>
          </a:bodyPr>
          <a:lstStyle/>
          <a:p>
            <a:r>
              <a:rPr lang="ro-RO" dirty="0" smtClean="0"/>
              <a:t>3.3.</a:t>
            </a:r>
            <a:r>
              <a:rPr lang="en-US" i="1" dirty="0" smtClean="0"/>
              <a:t> </a:t>
            </a:r>
            <a:r>
              <a:rPr lang="ro-RO" dirty="0" err="1" smtClean="0"/>
              <a:t>M</a:t>
            </a:r>
            <a:r>
              <a:rPr lang="en-US" dirty="0" err="1" smtClean="0"/>
              <a:t>etode</a:t>
            </a:r>
            <a:r>
              <a:rPr lang="en-US" dirty="0" smtClean="0"/>
              <a:t> </a:t>
            </a:r>
            <a:r>
              <a:rPr lang="en-US" dirty="0" err="1" smtClean="0"/>
              <a:t>speciale</a:t>
            </a:r>
            <a:r>
              <a:rPr lang="en-US" dirty="0" smtClean="0"/>
              <a:t> </a:t>
            </a:r>
            <a:r>
              <a:rPr lang="en-US" dirty="0" err="1" smtClean="0"/>
              <a:t>criminalistice</a:t>
            </a:r>
            <a:endParaRPr lang="en-US" dirty="0"/>
          </a:p>
        </p:txBody>
      </p:sp>
    </p:spTree>
    <p:extLst>
      <p:ext uri="{BB962C8B-B14F-4D97-AF65-F5344CB8AC3E}">
        <p14:creationId xmlns:p14="http://schemas.microsoft.com/office/powerpoint/2010/main" xmlns="" val="25801256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ro-RO" dirty="0" smtClean="0"/>
              <a:t>O legătură mai pronunţată se observă între criminalistică şi </a:t>
            </a:r>
            <a:r>
              <a:rPr lang="ro-RO" u="sng" dirty="0" smtClean="0"/>
              <a:t>dreptul procesual penal</a:t>
            </a:r>
            <a:r>
              <a:rPr lang="ro-RO" dirty="0" smtClean="0"/>
              <a:t>, cea dintâi elaborând procedee şi reguli tactice pentru o realizare mai eficientă a activităţilor de urmărire penală, cea din urmă stabilind limitele şi condiţiile de aplicare a acestor reguli şi recomandaţii la înfăptuirea acţiunilor de urmărire penală, competenţele participanţilor privind utilizarea metodelor şi mijloacelor criminalistice.</a:t>
            </a:r>
            <a:endParaRPr lang="ru-RU" dirty="0" smtClean="0"/>
          </a:p>
          <a:p>
            <a:r>
              <a:rPr lang="ro-RO" u="sng" dirty="0" smtClean="0"/>
              <a:t>Cu dreptul penal</a:t>
            </a:r>
            <a:r>
              <a:rPr lang="ro-RO" dirty="0" smtClean="0"/>
              <a:t>, această legătură se manifestă prin urmărirea unui scop comun – realizarea politicii penale. Studiind acţiunile ce constituie infracţiuni, dreptul penal determină elementele constitutive ale acestora, prilej pentru care criminalistica elaborează mijloace de cercetare a lor. Datele dreptului penal privind stadiile activităţilor infracţionale, vinovăţia, participaţia şi alte momente sunt puse la baza elaborării versiunilor de urmărire penală, a metodicilor de cercetare a cauzelor, a creării caracteristicilor criminalistice ale genului de infracţiuni ş.a. </a:t>
            </a:r>
            <a:endParaRPr lang="ru-RU" dirty="0" smtClean="0"/>
          </a:p>
          <a:p>
            <a:r>
              <a:rPr lang="ro-RO" dirty="0" smtClean="0"/>
              <a:t>Relaţii trainice există între criminalistică şi </a:t>
            </a:r>
            <a:r>
              <a:rPr lang="ro-RO" u="sng" dirty="0" smtClean="0"/>
              <a:t>criminologie</a:t>
            </a:r>
            <a:r>
              <a:rPr lang="ro-RO" dirty="0" smtClean="0"/>
              <a:t>. Acestea rezidă în faptul că parametrii criminologici ai fenomenului infracţional în ansamblu (starea, dinamica, structura etc.) demonstrează nu numai nivelul eficacităţii practice a utilizării mijloacelor şi cunoştinţelor criminalistice, dar şi eventualele direcţii de aplicare a unor astfel de metode şi mijloace în scopul investigării infracţiunilor. </a:t>
            </a:r>
            <a:endParaRPr lang="ru-RU" dirty="0" smtClean="0"/>
          </a:p>
          <a:p>
            <a:r>
              <a:rPr lang="ro-RO" u="sng" dirty="0" smtClean="0"/>
              <a:t>teoria activităţii speciale de investigaţii</a:t>
            </a:r>
          </a:p>
          <a:p>
            <a:r>
              <a:rPr lang="ru-RU" dirty="0" err="1" smtClean="0"/>
              <a:t>Cu</a:t>
            </a:r>
            <a:r>
              <a:rPr lang="ru-RU" dirty="0" smtClean="0"/>
              <a:t> </a:t>
            </a:r>
            <a:r>
              <a:rPr lang="ru-RU" u="sng" dirty="0" err="1" smtClean="0"/>
              <a:t>medicina</a:t>
            </a:r>
            <a:r>
              <a:rPr lang="ru-RU" u="sng" dirty="0" smtClean="0"/>
              <a:t> </a:t>
            </a:r>
            <a:r>
              <a:rPr lang="ru-RU" u="sng" dirty="0" err="1" smtClean="0"/>
              <a:t>legală</a:t>
            </a:r>
            <a:endParaRPr lang="ro-RO" u="sng" dirty="0" smtClean="0"/>
          </a:p>
          <a:p>
            <a:r>
              <a:rPr lang="ru-RU" u="sng" dirty="0" err="1" smtClean="0"/>
              <a:t>filozofia</a:t>
            </a:r>
            <a:r>
              <a:rPr lang="ru-RU" u="sng" dirty="0" smtClean="0"/>
              <a:t>, </a:t>
            </a:r>
            <a:r>
              <a:rPr lang="ru-RU" u="sng" dirty="0" err="1" smtClean="0"/>
              <a:t>logica</a:t>
            </a:r>
            <a:r>
              <a:rPr lang="ru-RU" u="sng" dirty="0" smtClean="0"/>
              <a:t>, </a:t>
            </a:r>
            <a:r>
              <a:rPr lang="ru-RU" u="sng" dirty="0" err="1" smtClean="0"/>
              <a:t>etica</a:t>
            </a:r>
            <a:r>
              <a:rPr lang="ru-RU" u="sng" dirty="0" smtClean="0"/>
              <a:t>, </a:t>
            </a:r>
            <a:r>
              <a:rPr lang="ru-RU" u="sng" dirty="0" err="1" smtClean="0"/>
              <a:t>psihologia</a:t>
            </a:r>
            <a:r>
              <a:rPr lang="ru-RU" u="sng" dirty="0" smtClean="0"/>
              <a:t> </a:t>
            </a:r>
            <a:r>
              <a:rPr lang="ru-RU" u="sng" dirty="0" err="1" smtClean="0"/>
              <a:t>judiciară</a:t>
            </a:r>
            <a:endParaRPr lang="en-US" dirty="0"/>
          </a:p>
        </p:txBody>
      </p:sp>
      <p:sp>
        <p:nvSpPr>
          <p:cNvPr id="3" name="Title 2"/>
          <p:cNvSpPr>
            <a:spLocks noGrp="1"/>
          </p:cNvSpPr>
          <p:nvPr>
            <p:ph type="title"/>
          </p:nvPr>
        </p:nvSpPr>
        <p:spPr/>
        <p:txBody>
          <a:bodyPr>
            <a:normAutofit fontScale="90000"/>
          </a:bodyPr>
          <a:lstStyle/>
          <a:p>
            <a:r>
              <a:rPr lang="ro-RO" dirty="0" smtClean="0"/>
              <a:t>4.</a:t>
            </a:r>
            <a:r>
              <a:rPr lang="ru-RU" dirty="0" err="1" smtClean="0"/>
              <a:t>Criminalistica</a:t>
            </a:r>
            <a:r>
              <a:rPr lang="ru-RU" dirty="0" smtClean="0"/>
              <a:t> </a:t>
            </a:r>
            <a:r>
              <a:rPr lang="ru-RU" dirty="0" err="1" smtClean="0"/>
              <a:t>în</a:t>
            </a:r>
            <a:r>
              <a:rPr lang="ru-RU" dirty="0" smtClean="0"/>
              <a:t> </a:t>
            </a:r>
            <a:r>
              <a:rPr lang="ru-RU" dirty="0" err="1" smtClean="0"/>
              <a:t>sistemul</a:t>
            </a:r>
            <a:r>
              <a:rPr lang="ru-RU" dirty="0" smtClean="0"/>
              <a:t> </a:t>
            </a:r>
            <a:r>
              <a:rPr lang="ru-RU" dirty="0" err="1" smtClean="0"/>
              <a:t>ştiinţelor</a:t>
            </a:r>
            <a:r>
              <a:rPr lang="ro-RO" dirty="0" smtClean="0"/>
              <a:t>:</a:t>
            </a:r>
            <a:endParaRPr lang="en-US" dirty="0"/>
          </a:p>
        </p:txBody>
      </p:sp>
    </p:spTree>
    <p:extLst>
      <p:ext uri="{BB962C8B-B14F-4D97-AF65-F5344CB8AC3E}">
        <p14:creationId xmlns:p14="http://schemas.microsoft.com/office/powerpoint/2010/main" xmlns="" val="17272507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ro-RO" b="1" cap="all" dirty="0" smtClean="0"/>
              <a:t>1. </a:t>
            </a:r>
            <a:r>
              <a:rPr lang="ro-RO" cap="all" dirty="0" smtClean="0"/>
              <a:t>c</a:t>
            </a:r>
            <a:r>
              <a:rPr lang="ro-RO" dirty="0" smtClean="0"/>
              <a:t>um a-ți formula definiția criminalisticii ca știință? </a:t>
            </a:r>
          </a:p>
          <a:p>
            <a:r>
              <a:rPr lang="ro-RO" b="1" dirty="0" smtClean="0"/>
              <a:t>2.</a:t>
            </a:r>
            <a:r>
              <a:rPr lang="ro-RO" dirty="0" smtClean="0"/>
              <a:t>  Care sunt legitățile studiate de știința criminalistică? </a:t>
            </a:r>
          </a:p>
          <a:p>
            <a:r>
              <a:rPr lang="ro-RO" b="1" dirty="0" smtClean="0"/>
              <a:t>3.</a:t>
            </a:r>
            <a:r>
              <a:rPr lang="ro-RO" dirty="0" smtClean="0"/>
              <a:t> Cum este structurată știința criminalistică?</a:t>
            </a:r>
          </a:p>
          <a:p>
            <a:r>
              <a:rPr lang="ro-RO" b="1" dirty="0" smtClean="0"/>
              <a:t>4.</a:t>
            </a:r>
            <a:r>
              <a:rPr lang="ro-RO" dirty="0" smtClean="0"/>
              <a:t> Care sunt sarcinile generale și speciale ale criminalisticii? </a:t>
            </a:r>
          </a:p>
          <a:p>
            <a:r>
              <a:rPr lang="ro-RO" b="1" dirty="0" smtClean="0"/>
              <a:t>5.</a:t>
            </a:r>
            <a:r>
              <a:rPr lang="ro-RO" dirty="0" smtClean="0"/>
              <a:t> Care sunt metodele de cunoaștere folosite în cercetările criminalistice? </a:t>
            </a:r>
          </a:p>
          <a:p>
            <a:r>
              <a:rPr lang="ro-RO" b="1" dirty="0" smtClean="0"/>
              <a:t>6.</a:t>
            </a:r>
            <a:r>
              <a:rPr lang="ro-RO" dirty="0" smtClean="0"/>
              <a:t> Demonstrați prin exemple concrete legătura criminalisticii cu științele adiacente</a:t>
            </a:r>
            <a:r>
              <a:rPr lang="en-US" dirty="0" smtClean="0"/>
              <a:t>?</a:t>
            </a:r>
            <a:endParaRPr lang="ru-RU" dirty="0" smtClean="0"/>
          </a:p>
          <a:p>
            <a:endParaRPr lang="en-US" dirty="0"/>
          </a:p>
        </p:txBody>
      </p:sp>
      <p:sp>
        <p:nvSpPr>
          <p:cNvPr id="3" name="Title 2"/>
          <p:cNvSpPr>
            <a:spLocks noGrp="1"/>
          </p:cNvSpPr>
          <p:nvPr>
            <p:ph type="title"/>
          </p:nvPr>
        </p:nvSpPr>
        <p:spPr/>
        <p:txBody>
          <a:bodyPr>
            <a:normAutofit fontScale="90000"/>
          </a:bodyPr>
          <a:lstStyle/>
          <a:p>
            <a:r>
              <a:rPr lang="ro-RO" cap="all" dirty="0" smtClean="0"/>
              <a:t>Întrebări pentru autoevaluare:</a:t>
            </a:r>
            <a:endParaRPr lang="en-US" dirty="0"/>
          </a:p>
        </p:txBody>
      </p:sp>
    </p:spTree>
    <p:extLst>
      <p:ext uri="{BB962C8B-B14F-4D97-AF65-F5344CB8AC3E}">
        <p14:creationId xmlns:p14="http://schemas.microsoft.com/office/powerpoint/2010/main" xmlns="" val="1333332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err="1" smtClean="0"/>
              <a:t>Mul</a:t>
            </a:r>
            <a:r>
              <a:rPr lang="ro-RO" dirty="0" smtClean="0"/>
              <a:t>țumesc pentru atenție!</a:t>
            </a:r>
            <a:endParaRPr lang="en-US" dirty="0"/>
          </a:p>
        </p:txBody>
      </p:sp>
    </p:spTree>
    <p:extLst>
      <p:ext uri="{BB962C8B-B14F-4D97-AF65-F5344CB8AC3E}">
        <p14:creationId xmlns:p14="http://schemas.microsoft.com/office/powerpoint/2010/main" xmlns="" val="1560244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10000"/>
          </a:bodyPr>
          <a:lstStyle/>
          <a:p>
            <a:pPr marL="624078" lvl="0" indent="-514350">
              <a:buNone/>
            </a:pPr>
            <a:endParaRPr lang="ro-RO" dirty="0" smtClean="0"/>
          </a:p>
          <a:p>
            <a:pPr marL="0" lvl="0" indent="0" algn="just" fontAlgn="base">
              <a:spcBef>
                <a:spcPct val="0"/>
              </a:spcBef>
              <a:spcAft>
                <a:spcPct val="0"/>
              </a:spcAft>
              <a:buClrTx/>
              <a:buSzTx/>
              <a:buNone/>
            </a:pPr>
            <a:r>
              <a:rPr lang="ro-RO" sz="2800" dirty="0" smtClean="0">
                <a:latin typeface="Arial" pitchFamily="34" charset="0"/>
                <a:ea typeface="Times New Roman" pitchFamily="18" charset="0"/>
                <a:cs typeface="Arial" pitchFamily="34" charset="0"/>
              </a:rPr>
              <a:t>1.Noțiunea, obiectul  și sarcinile criminalisticii. </a:t>
            </a:r>
          </a:p>
          <a:p>
            <a:pPr marL="0" lvl="0" indent="0" algn="just" fontAlgn="base">
              <a:spcBef>
                <a:spcPct val="0"/>
              </a:spcBef>
              <a:spcAft>
                <a:spcPct val="0"/>
              </a:spcAft>
              <a:buClrTx/>
              <a:buSzTx/>
              <a:buNone/>
            </a:pPr>
            <a:endParaRPr lang="ru-RU" sz="1400" dirty="0" smtClean="0">
              <a:latin typeface="Arial" pitchFamily="34" charset="0"/>
              <a:cs typeface="Arial" pitchFamily="34" charset="0"/>
            </a:endParaRPr>
          </a:p>
          <a:p>
            <a:pPr marL="0" lvl="0" indent="0" algn="just" eaLnBrk="0" fontAlgn="base" hangingPunct="0">
              <a:spcBef>
                <a:spcPct val="0"/>
              </a:spcBef>
              <a:spcAft>
                <a:spcPct val="0"/>
              </a:spcAft>
              <a:buClrTx/>
              <a:buSzTx/>
              <a:buNone/>
            </a:pPr>
            <a:r>
              <a:rPr lang="en-US" sz="2800" dirty="0" smtClean="0">
                <a:latin typeface="Arial" pitchFamily="34" charset="0"/>
                <a:ea typeface="Times New Roman" pitchFamily="18" charset="0"/>
                <a:cs typeface="Arial" pitchFamily="34" charset="0"/>
              </a:rPr>
              <a:t>2.Sistemul  </a:t>
            </a:r>
            <a:r>
              <a:rPr lang="en-US" sz="2800" dirty="0" err="1" smtClean="0">
                <a:latin typeface="Arial" pitchFamily="34" charset="0"/>
                <a:ea typeface="Times New Roman" pitchFamily="18" charset="0"/>
                <a:cs typeface="Arial" pitchFamily="34" charset="0"/>
              </a:rPr>
              <a:t>și</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principiile</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fundamentale</a:t>
            </a:r>
            <a:r>
              <a:rPr lang="en-US" sz="2800" dirty="0" smtClean="0">
                <a:latin typeface="Arial" pitchFamily="34" charset="0"/>
                <a:ea typeface="Times New Roman" pitchFamily="18" charset="0"/>
                <a:cs typeface="Arial" pitchFamily="34" charset="0"/>
              </a:rPr>
              <a:t> ale </a:t>
            </a:r>
            <a:r>
              <a:rPr lang="ro-RO" sz="2800" dirty="0" smtClean="0">
                <a:latin typeface="Arial" pitchFamily="34" charset="0"/>
                <a:ea typeface="Times New Roman" pitchFamily="18" charset="0"/>
                <a:cs typeface="Arial" pitchFamily="34" charset="0"/>
              </a:rPr>
              <a:t>   </a:t>
            </a:r>
          </a:p>
          <a:p>
            <a:pPr marL="0" lvl="0" indent="0" algn="just" eaLnBrk="0" fontAlgn="base" hangingPunct="0">
              <a:spcBef>
                <a:spcPct val="0"/>
              </a:spcBef>
              <a:spcAft>
                <a:spcPct val="0"/>
              </a:spcAft>
              <a:buClrTx/>
              <a:buSzTx/>
              <a:buNone/>
            </a:pPr>
            <a:r>
              <a:rPr lang="ro-RO"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criminalisticii</a:t>
            </a:r>
            <a:r>
              <a:rPr lang="en-US" sz="2800" dirty="0" smtClean="0">
                <a:latin typeface="Arial" pitchFamily="34" charset="0"/>
                <a:ea typeface="Times New Roman" pitchFamily="18" charset="0"/>
                <a:cs typeface="Arial" pitchFamily="34" charset="0"/>
              </a:rPr>
              <a:t>.</a:t>
            </a:r>
            <a:endParaRPr lang="ro-RO" sz="2800" dirty="0" smtClean="0">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ClrTx/>
              <a:buSzTx/>
              <a:buNone/>
            </a:pPr>
            <a:endParaRPr lang="ru-RU" sz="1400" dirty="0" smtClean="0">
              <a:latin typeface="Arial" pitchFamily="34" charset="0"/>
              <a:cs typeface="Arial" pitchFamily="34" charset="0"/>
            </a:endParaRPr>
          </a:p>
          <a:p>
            <a:pPr marL="0" lvl="0" indent="0" algn="just" eaLnBrk="0" fontAlgn="base" hangingPunct="0">
              <a:spcBef>
                <a:spcPct val="0"/>
              </a:spcBef>
              <a:spcAft>
                <a:spcPct val="0"/>
              </a:spcAft>
              <a:buClrTx/>
              <a:buSzTx/>
              <a:buNone/>
            </a:pPr>
            <a:r>
              <a:rPr lang="en-US" sz="2800" dirty="0" smtClean="0">
                <a:latin typeface="Arial" pitchFamily="34" charset="0"/>
                <a:ea typeface="Times New Roman" pitchFamily="18" charset="0"/>
                <a:cs typeface="Arial" pitchFamily="34" charset="0"/>
              </a:rPr>
              <a:t>3.Metodologia </a:t>
            </a:r>
            <a:r>
              <a:rPr lang="en-US" sz="2800" dirty="0" err="1" smtClean="0">
                <a:latin typeface="Arial" pitchFamily="34" charset="0"/>
                <a:ea typeface="Times New Roman" pitchFamily="18" charset="0"/>
                <a:cs typeface="Arial" pitchFamily="34" charset="0"/>
              </a:rPr>
              <a:t>criminalisticii</a:t>
            </a:r>
            <a:r>
              <a:rPr lang="en-US" sz="2800" dirty="0" smtClean="0">
                <a:latin typeface="Arial" pitchFamily="34" charset="0"/>
                <a:ea typeface="Times New Roman" pitchFamily="18" charset="0"/>
                <a:cs typeface="Arial" pitchFamily="34" charset="0"/>
              </a:rPr>
              <a:t>. </a:t>
            </a:r>
            <a:endParaRPr lang="ro-RO" sz="2800" dirty="0" smtClean="0">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ClrTx/>
              <a:buSzTx/>
              <a:buNone/>
            </a:pPr>
            <a:endParaRPr lang="ru-RU" sz="1400" dirty="0" smtClean="0">
              <a:latin typeface="Arial" pitchFamily="34" charset="0"/>
              <a:cs typeface="Arial" pitchFamily="34" charset="0"/>
            </a:endParaRPr>
          </a:p>
          <a:p>
            <a:pPr marL="0" lvl="0" indent="0" algn="just" eaLnBrk="0" fontAlgn="base" hangingPunct="0">
              <a:spcBef>
                <a:spcPct val="0"/>
              </a:spcBef>
              <a:spcAft>
                <a:spcPct val="0"/>
              </a:spcAft>
              <a:buClrTx/>
              <a:buSzTx/>
              <a:buNone/>
            </a:pPr>
            <a:r>
              <a:rPr lang="en-US" sz="2800" dirty="0" smtClean="0">
                <a:latin typeface="Arial" pitchFamily="34" charset="0"/>
                <a:ea typeface="Times New Roman" pitchFamily="18" charset="0"/>
                <a:cs typeface="Arial" pitchFamily="34" charset="0"/>
              </a:rPr>
              <a:t>4.Locul </a:t>
            </a:r>
            <a:r>
              <a:rPr lang="en-US" sz="2800" dirty="0" err="1" smtClean="0">
                <a:latin typeface="Arial" pitchFamily="34" charset="0"/>
                <a:ea typeface="Times New Roman" pitchFamily="18" charset="0"/>
                <a:cs typeface="Arial" pitchFamily="34" charset="0"/>
              </a:rPr>
              <a:t>criminalisticii</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în</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sistemul</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ştiinţelor</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juridice</a:t>
            </a:r>
            <a:r>
              <a:rPr lang="en-US" sz="2800" dirty="0" smtClean="0">
                <a:latin typeface="Arial" pitchFamily="34" charset="0"/>
                <a:ea typeface="Times New Roman" pitchFamily="18" charset="0"/>
                <a:cs typeface="Arial" pitchFamily="34" charset="0"/>
              </a:rPr>
              <a:t>, </a:t>
            </a:r>
            <a:endParaRPr lang="ro-RO" sz="2800" dirty="0" smtClean="0">
              <a:latin typeface="Arial" pitchFamily="34" charset="0"/>
              <a:ea typeface="Times New Roman" pitchFamily="18" charset="0"/>
              <a:cs typeface="Arial" pitchFamily="34" charset="0"/>
            </a:endParaRPr>
          </a:p>
          <a:p>
            <a:pPr marL="0" lvl="0" indent="0" algn="just" eaLnBrk="0" fontAlgn="base" hangingPunct="0">
              <a:spcBef>
                <a:spcPct val="0"/>
              </a:spcBef>
              <a:spcAft>
                <a:spcPct val="0"/>
              </a:spcAft>
              <a:buClrTx/>
              <a:buSzTx/>
              <a:buNone/>
            </a:pPr>
            <a:r>
              <a:rPr lang="ro-RO"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judiciare</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tehnice</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şi</a:t>
            </a:r>
            <a:r>
              <a:rPr lang="en-US" sz="2800" dirty="0" smtClean="0">
                <a:latin typeface="Arial" pitchFamily="34" charset="0"/>
                <a:ea typeface="Times New Roman" pitchFamily="18" charset="0"/>
                <a:cs typeface="Arial" pitchFamily="34" charset="0"/>
              </a:rPr>
              <a:t> </a:t>
            </a:r>
            <a:r>
              <a:rPr lang="en-US" sz="2800" dirty="0" err="1" smtClean="0">
                <a:latin typeface="Arial" pitchFamily="34" charset="0"/>
                <a:ea typeface="Times New Roman" pitchFamily="18" charset="0"/>
                <a:cs typeface="Arial" pitchFamily="34" charset="0"/>
              </a:rPr>
              <a:t>naturale</a:t>
            </a:r>
            <a:r>
              <a:rPr lang="en-US" sz="2800" dirty="0" smtClean="0">
                <a:latin typeface="Arial" pitchFamily="34" charset="0"/>
                <a:ea typeface="Times New Roman" pitchFamily="18" charset="0"/>
                <a:cs typeface="Arial" pitchFamily="34" charset="0"/>
              </a:rPr>
              <a:t>.</a:t>
            </a:r>
            <a:endParaRPr lang="en-US" sz="3600" dirty="0" smtClean="0">
              <a:latin typeface="Arial" pitchFamily="34" charset="0"/>
              <a:cs typeface="Arial" pitchFamily="34" charset="0"/>
            </a:endParaRPr>
          </a:p>
          <a:p>
            <a:pPr marL="624078" lvl="0" indent="-514350">
              <a:buNone/>
            </a:pPr>
            <a:r>
              <a:rPr lang="en-US" dirty="0" smtClean="0"/>
              <a:t/>
            </a:r>
            <a:br>
              <a:rPr lang="en-US" dirty="0" smtClean="0"/>
            </a:br>
            <a:r>
              <a:rPr lang="en-US" dirty="0" smtClean="0"/>
              <a:t/>
            </a:r>
            <a:br>
              <a:rPr lang="en-US" dirty="0" smtClean="0"/>
            </a:br>
            <a:endParaRPr lang="ru-RU" dirty="0" smtClean="0"/>
          </a:p>
        </p:txBody>
      </p:sp>
      <p:sp>
        <p:nvSpPr>
          <p:cNvPr id="3" name="Заголовок 2"/>
          <p:cNvSpPr>
            <a:spLocks noGrp="1"/>
          </p:cNvSpPr>
          <p:nvPr>
            <p:ph type="title"/>
          </p:nvPr>
        </p:nvSpPr>
        <p:spPr/>
        <p:txBody>
          <a:bodyPr>
            <a:normAutofit fontScale="90000"/>
          </a:bodyPr>
          <a:lstStyle/>
          <a:p>
            <a:pPr lvl="0" algn="ctr"/>
            <a:r>
              <a:rPr lang="en-US" dirty="0" smtClean="0"/>
              <a:t/>
            </a:r>
            <a:br>
              <a:rPr lang="en-US" dirty="0" smtClean="0"/>
            </a:br>
            <a:r>
              <a:rPr lang="ro-RO" dirty="0" smtClean="0"/>
              <a:t>SUBIECTELE</a:t>
            </a:r>
            <a:br>
              <a:rPr lang="ro-RO" dirty="0" smtClean="0"/>
            </a:br>
            <a:r>
              <a:rPr lang="en-US" dirty="0" smtClean="0"/>
              <a:t/>
            </a:r>
            <a:br>
              <a:rPr lang="en-US" dirty="0" smtClean="0"/>
            </a:br>
            <a:endParaRPr lang="ru-RU" dirty="0"/>
          </a:p>
        </p:txBody>
      </p:sp>
      <p:sp>
        <p:nvSpPr>
          <p:cNvPr id="5" name="Прямоугольник 4"/>
          <p:cNvSpPr/>
          <p:nvPr/>
        </p:nvSpPr>
        <p:spPr>
          <a:xfrm>
            <a:off x="2286000" y="2967335"/>
            <a:ext cx="4572000" cy="646331"/>
          </a:xfrm>
          <a:prstGeom prst="rect">
            <a:avLst/>
          </a:prstGeom>
        </p:spPr>
        <p:txBody>
          <a:bodyPr>
            <a:spAutoFit/>
          </a:bodyPr>
          <a:lstStyle/>
          <a:p>
            <a:r>
              <a:rPr lang="en-US" dirty="0" smtClean="0"/>
              <a:t/>
            </a:r>
            <a:br>
              <a:rPr lang="en-US" dirty="0" smtClean="0"/>
            </a:b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472" y="1071546"/>
            <a:ext cx="8115328" cy="4935745"/>
          </a:xfrm>
        </p:spPr>
        <p:txBody>
          <a:bodyPr>
            <a:normAutofit fontScale="92500" lnSpcReduction="10000"/>
          </a:bodyPr>
          <a:lstStyle/>
          <a:p>
            <a:pPr lvl="0">
              <a:buNone/>
            </a:pPr>
            <a:endParaRPr lang="ru-RU" dirty="0"/>
          </a:p>
          <a:p>
            <a:r>
              <a:rPr lang="ro-RO" sz="2200" dirty="0" smtClean="0"/>
              <a:t>       </a:t>
            </a:r>
            <a:r>
              <a:rPr lang="en-US" sz="2200" b="1" i="1" dirty="0" err="1" smtClean="0"/>
              <a:t>Criminalistica</a:t>
            </a:r>
            <a:r>
              <a:rPr lang="en-US" sz="2200" dirty="0" smtClean="0"/>
              <a:t> </a:t>
            </a:r>
            <a:r>
              <a:rPr lang="ro-RO" sz="2200" dirty="0" smtClean="0"/>
              <a:t> </a:t>
            </a:r>
            <a:r>
              <a:rPr lang="en-US" sz="2200" dirty="0" smtClean="0"/>
              <a:t>s-a format ca o </a:t>
            </a:r>
            <a:r>
              <a:rPr lang="en-US" sz="2200" dirty="0" err="1" smtClean="0"/>
              <a:t>ştiinţă</a:t>
            </a:r>
            <a:r>
              <a:rPr lang="en-US" sz="2200" dirty="0" smtClean="0"/>
              <a:t> </a:t>
            </a:r>
            <a:r>
              <a:rPr lang="en-US" sz="2200" dirty="0" err="1" smtClean="0"/>
              <a:t>judiciară</a:t>
            </a:r>
            <a:r>
              <a:rPr lang="en-US" sz="2200" dirty="0" smtClean="0"/>
              <a:t> la </a:t>
            </a:r>
            <a:r>
              <a:rPr lang="en-US" sz="2200" dirty="0" err="1" smtClean="0"/>
              <a:t>sfârşitul</a:t>
            </a:r>
            <a:r>
              <a:rPr lang="en-US" sz="2200" dirty="0" smtClean="0"/>
              <a:t> </a:t>
            </a:r>
            <a:r>
              <a:rPr lang="en-US" sz="2200" dirty="0" err="1" smtClean="0"/>
              <a:t>secolului</a:t>
            </a:r>
            <a:r>
              <a:rPr lang="en-US" sz="2200" dirty="0" smtClean="0"/>
              <a:t> al XIX-lea, </a:t>
            </a:r>
            <a:r>
              <a:rPr lang="en-US" sz="2200" dirty="0" err="1" smtClean="0"/>
              <a:t>fondatorul</a:t>
            </a:r>
            <a:r>
              <a:rPr lang="en-US" sz="2200" dirty="0" smtClean="0"/>
              <a:t> </a:t>
            </a:r>
            <a:r>
              <a:rPr lang="en-US" sz="2200" dirty="0" err="1" smtClean="0"/>
              <a:t>ei</a:t>
            </a:r>
            <a:r>
              <a:rPr lang="en-US" sz="2200" dirty="0" smtClean="0"/>
              <a:t> </a:t>
            </a:r>
            <a:r>
              <a:rPr lang="en-US" sz="2200" dirty="0" err="1" smtClean="0"/>
              <a:t>fiind</a:t>
            </a:r>
            <a:r>
              <a:rPr lang="en-US" sz="2200" dirty="0" smtClean="0"/>
              <a:t> </a:t>
            </a:r>
            <a:r>
              <a:rPr lang="en-US" sz="2200" dirty="0" err="1" smtClean="0"/>
              <a:t>recunoscut</a:t>
            </a:r>
            <a:r>
              <a:rPr lang="en-US" sz="2200" dirty="0" smtClean="0"/>
              <a:t> de </a:t>
            </a:r>
            <a:r>
              <a:rPr lang="en-US" sz="2200" dirty="0" err="1" smtClean="0"/>
              <a:t>cei</a:t>
            </a:r>
            <a:r>
              <a:rPr lang="en-US" sz="2200" dirty="0" smtClean="0"/>
              <a:t> </a:t>
            </a:r>
            <a:r>
              <a:rPr lang="en-US" sz="2200" dirty="0" err="1" smtClean="0"/>
              <a:t>mai</a:t>
            </a:r>
            <a:r>
              <a:rPr lang="en-US" sz="2200" dirty="0" smtClean="0"/>
              <a:t> </a:t>
            </a:r>
            <a:r>
              <a:rPr lang="en-US" sz="2200" dirty="0" err="1" smtClean="0"/>
              <a:t>mulţi</a:t>
            </a:r>
            <a:r>
              <a:rPr lang="en-US" sz="2200" dirty="0" smtClean="0"/>
              <a:t> </a:t>
            </a:r>
            <a:r>
              <a:rPr lang="en-US" sz="2200" dirty="0" err="1" smtClean="0"/>
              <a:t>specialişti</a:t>
            </a:r>
            <a:r>
              <a:rPr lang="en-US" sz="2200" dirty="0" smtClean="0"/>
              <a:t>, </a:t>
            </a:r>
            <a:r>
              <a:rPr lang="en-US" sz="2200" dirty="0" err="1" smtClean="0"/>
              <a:t>cunoscutul</a:t>
            </a:r>
            <a:r>
              <a:rPr lang="en-US" sz="2200" dirty="0" smtClean="0"/>
              <a:t> </a:t>
            </a:r>
            <a:r>
              <a:rPr lang="en-US" sz="2200" dirty="0" err="1" smtClean="0"/>
              <a:t>judecător</a:t>
            </a:r>
            <a:r>
              <a:rPr lang="en-US" sz="2200" dirty="0" smtClean="0"/>
              <a:t> de </a:t>
            </a:r>
            <a:r>
              <a:rPr lang="en-US" sz="2200" dirty="0" err="1" smtClean="0"/>
              <a:t>instrucţie</a:t>
            </a:r>
            <a:r>
              <a:rPr lang="en-US" sz="2200" dirty="0" smtClean="0"/>
              <a:t> </a:t>
            </a:r>
            <a:r>
              <a:rPr lang="en-US" sz="2200" dirty="0" err="1" smtClean="0"/>
              <a:t>austriac</a:t>
            </a:r>
            <a:r>
              <a:rPr lang="en-US" sz="2200" dirty="0" smtClean="0"/>
              <a:t> </a:t>
            </a:r>
            <a:r>
              <a:rPr lang="en-US" sz="2200" dirty="0" err="1" smtClean="0"/>
              <a:t>şi</a:t>
            </a:r>
            <a:r>
              <a:rPr lang="en-US" sz="2200" dirty="0" smtClean="0"/>
              <a:t> </a:t>
            </a:r>
            <a:r>
              <a:rPr lang="en-US" sz="2200" dirty="0" err="1" smtClean="0"/>
              <a:t>profesor</a:t>
            </a:r>
            <a:r>
              <a:rPr lang="en-US" sz="2200" dirty="0" smtClean="0"/>
              <a:t> de </a:t>
            </a:r>
            <a:r>
              <a:rPr lang="en-US" sz="2200" dirty="0" err="1" smtClean="0"/>
              <a:t>drept</a:t>
            </a:r>
            <a:r>
              <a:rPr lang="en-US" sz="2200" dirty="0" smtClean="0"/>
              <a:t> penal, Hans Gross. </a:t>
            </a:r>
            <a:r>
              <a:rPr lang="en-US" sz="2200" dirty="0" err="1" smtClean="0"/>
              <a:t>Acesta</a:t>
            </a:r>
            <a:r>
              <a:rPr lang="en-US" sz="2200" dirty="0" smtClean="0"/>
              <a:t> a </a:t>
            </a:r>
            <a:r>
              <a:rPr lang="en-US" sz="2200" dirty="0" err="1" smtClean="0"/>
              <a:t>folosit</a:t>
            </a:r>
            <a:r>
              <a:rPr lang="en-US" sz="2200" dirty="0" smtClean="0"/>
              <a:t> </a:t>
            </a:r>
            <a:r>
              <a:rPr lang="en-US" sz="2200" dirty="0" err="1" smtClean="0"/>
              <a:t>pentru</a:t>
            </a:r>
            <a:r>
              <a:rPr lang="en-US" sz="2200" dirty="0" smtClean="0"/>
              <a:t> prima </a:t>
            </a:r>
            <a:r>
              <a:rPr lang="en-US" sz="2200" dirty="0" err="1" smtClean="0"/>
              <a:t>dată</a:t>
            </a:r>
            <a:r>
              <a:rPr lang="en-US" sz="2200" dirty="0" smtClean="0"/>
              <a:t> </a:t>
            </a:r>
            <a:r>
              <a:rPr lang="en-US" sz="2200" dirty="0" err="1" smtClean="0"/>
              <a:t>în</a:t>
            </a:r>
            <a:r>
              <a:rPr lang="en-US" sz="2200" dirty="0" smtClean="0"/>
              <a:t> </a:t>
            </a:r>
            <a:r>
              <a:rPr lang="en-US" sz="2200" dirty="0" err="1" smtClean="0"/>
              <a:t>literatura</a:t>
            </a:r>
            <a:r>
              <a:rPr lang="en-US" sz="2200" dirty="0" smtClean="0"/>
              <a:t> </a:t>
            </a:r>
            <a:r>
              <a:rPr lang="en-US" sz="2200" dirty="0" err="1" smtClean="0"/>
              <a:t>juridică</a:t>
            </a:r>
            <a:r>
              <a:rPr lang="en-US" sz="2200" dirty="0" smtClean="0"/>
              <a:t> </a:t>
            </a:r>
            <a:r>
              <a:rPr lang="en-US" sz="2200" dirty="0" err="1" smtClean="0"/>
              <a:t>termenul</a:t>
            </a:r>
            <a:r>
              <a:rPr lang="en-US" sz="2200" dirty="0" smtClean="0"/>
              <a:t> de </a:t>
            </a:r>
            <a:r>
              <a:rPr lang="en-US" sz="2200" i="1" dirty="0" err="1" smtClean="0"/>
              <a:t>criminalistică</a:t>
            </a:r>
            <a:r>
              <a:rPr lang="en-US" sz="2200" i="1" dirty="0" smtClean="0"/>
              <a:t> </a:t>
            </a:r>
            <a:r>
              <a:rPr lang="en-US" sz="2200" dirty="0" err="1" smtClean="0"/>
              <a:t>în</a:t>
            </a:r>
            <a:r>
              <a:rPr lang="en-US" sz="2200" dirty="0" smtClean="0"/>
              <a:t> </a:t>
            </a:r>
            <a:r>
              <a:rPr lang="en-US" sz="2200" dirty="0" err="1" smtClean="0"/>
              <a:t>anul</a:t>
            </a:r>
            <a:r>
              <a:rPr lang="en-US" sz="2200" dirty="0" smtClean="0"/>
              <a:t> 1893, </a:t>
            </a:r>
            <a:r>
              <a:rPr lang="en-US" sz="2200" dirty="0" err="1" smtClean="0"/>
              <a:t>prin</a:t>
            </a:r>
            <a:r>
              <a:rPr lang="en-US" sz="2200" dirty="0" smtClean="0"/>
              <a:t> </a:t>
            </a:r>
            <a:r>
              <a:rPr lang="en-US" sz="2200" dirty="0" err="1" smtClean="0"/>
              <a:t>editarea</a:t>
            </a:r>
            <a:r>
              <a:rPr lang="en-US" sz="2200" dirty="0" smtClean="0"/>
              <a:t> </a:t>
            </a:r>
            <a:r>
              <a:rPr lang="en-US" sz="2200" i="1" dirty="0" err="1" smtClean="0"/>
              <a:t>Manualului</a:t>
            </a:r>
            <a:r>
              <a:rPr lang="en-US" sz="2200" i="1" dirty="0" smtClean="0"/>
              <a:t> </a:t>
            </a:r>
            <a:r>
              <a:rPr lang="en-US" sz="2200" i="1" dirty="0" err="1" smtClean="0"/>
              <a:t>judecătorului</a:t>
            </a:r>
            <a:r>
              <a:rPr lang="en-US" sz="2200" i="1" dirty="0" smtClean="0"/>
              <a:t> de </a:t>
            </a:r>
            <a:r>
              <a:rPr lang="en-US" sz="2200" i="1" dirty="0" err="1" smtClean="0"/>
              <a:t>instrucţie</a:t>
            </a:r>
            <a:r>
              <a:rPr lang="en-US" sz="2200" dirty="0" smtClean="0"/>
              <a:t>, care a </a:t>
            </a:r>
            <a:r>
              <a:rPr lang="en-US" sz="2200" dirty="0" err="1" smtClean="0"/>
              <a:t>fost</a:t>
            </a:r>
            <a:r>
              <a:rPr lang="en-US" sz="2200" dirty="0" smtClean="0"/>
              <a:t> </a:t>
            </a:r>
            <a:r>
              <a:rPr lang="en-US" sz="2200" dirty="0" err="1" smtClean="0"/>
              <a:t>reeditat</a:t>
            </a:r>
            <a:r>
              <a:rPr lang="en-US" sz="2200" dirty="0" smtClean="0"/>
              <a:t> </a:t>
            </a:r>
            <a:r>
              <a:rPr lang="en-US" sz="2200" dirty="0" err="1" smtClean="0"/>
              <a:t>în</a:t>
            </a:r>
            <a:r>
              <a:rPr lang="en-US" sz="2200" dirty="0" smtClean="0"/>
              <a:t> </a:t>
            </a:r>
            <a:r>
              <a:rPr lang="en-US" sz="2200" dirty="0" err="1" smtClean="0"/>
              <a:t>scurt</a:t>
            </a:r>
            <a:r>
              <a:rPr lang="en-US" sz="2200" dirty="0" smtClean="0"/>
              <a:t> </a:t>
            </a:r>
            <a:r>
              <a:rPr lang="en-US" sz="2200" dirty="0" err="1" smtClean="0"/>
              <a:t>timp</a:t>
            </a:r>
            <a:r>
              <a:rPr lang="en-US" sz="2200" dirty="0" smtClean="0"/>
              <a:t> sub </a:t>
            </a:r>
            <a:r>
              <a:rPr lang="en-US" sz="2200" dirty="0" err="1" smtClean="0"/>
              <a:t>denumirea</a:t>
            </a:r>
            <a:r>
              <a:rPr lang="en-US" sz="2200" dirty="0" smtClean="0"/>
              <a:t> </a:t>
            </a:r>
            <a:r>
              <a:rPr lang="en-US" sz="2200" i="1" dirty="0" err="1" smtClean="0"/>
              <a:t>Manualul</a:t>
            </a:r>
            <a:r>
              <a:rPr lang="en-US" sz="2200" i="1" dirty="0" smtClean="0"/>
              <a:t> </a:t>
            </a:r>
            <a:r>
              <a:rPr lang="en-US" sz="2200" i="1" dirty="0" err="1" smtClean="0"/>
              <a:t>judecătorului</a:t>
            </a:r>
            <a:r>
              <a:rPr lang="en-US" sz="2200" i="1" dirty="0" smtClean="0"/>
              <a:t> de </a:t>
            </a:r>
            <a:r>
              <a:rPr lang="en-US" sz="2200" i="1" dirty="0" err="1" smtClean="0"/>
              <a:t>instrucţie</a:t>
            </a:r>
            <a:r>
              <a:rPr lang="en-US" sz="2200" i="1" dirty="0" smtClean="0"/>
              <a:t> </a:t>
            </a:r>
            <a:r>
              <a:rPr lang="en-US" sz="2200" i="1" dirty="0" err="1" smtClean="0"/>
              <a:t>în</a:t>
            </a:r>
            <a:r>
              <a:rPr lang="en-US" sz="2200" i="1" dirty="0" smtClean="0"/>
              <a:t> </a:t>
            </a:r>
            <a:r>
              <a:rPr lang="en-US" sz="2200" i="1" dirty="0" err="1" smtClean="0"/>
              <a:t>sistemul</a:t>
            </a:r>
            <a:r>
              <a:rPr lang="en-US" sz="2200" i="1" dirty="0" smtClean="0"/>
              <a:t> </a:t>
            </a:r>
            <a:r>
              <a:rPr lang="en-US" sz="2200" i="1" dirty="0" err="1" smtClean="0"/>
              <a:t>criminalisticii</a:t>
            </a:r>
            <a:r>
              <a:rPr lang="en-US" sz="2200" dirty="0" smtClean="0"/>
              <a:t>.     </a:t>
            </a:r>
            <a:endParaRPr lang="ru-RU" sz="2200" dirty="0" smtClean="0"/>
          </a:p>
          <a:p>
            <a:r>
              <a:rPr lang="en-US" sz="2200" dirty="0" smtClean="0"/>
              <a:t>        </a:t>
            </a:r>
            <a:r>
              <a:rPr lang="en-US" sz="2200" dirty="0" err="1" smtClean="0"/>
              <a:t>Înaintea</a:t>
            </a:r>
            <a:r>
              <a:rPr lang="en-US" sz="2200" dirty="0" smtClean="0"/>
              <a:t> </a:t>
            </a:r>
            <a:r>
              <a:rPr lang="en-US" sz="2200" dirty="0" err="1" smtClean="0"/>
              <a:t>lui</a:t>
            </a:r>
            <a:r>
              <a:rPr lang="en-US" sz="2200" dirty="0" smtClean="0"/>
              <a:t> Hans Gross, un </a:t>
            </a:r>
            <a:r>
              <a:rPr lang="en-US" sz="2200" dirty="0" err="1" smtClean="0"/>
              <a:t>reputat</a:t>
            </a:r>
            <a:r>
              <a:rPr lang="en-US" sz="2200" dirty="0" smtClean="0"/>
              <a:t> specialist </a:t>
            </a:r>
            <a:r>
              <a:rPr lang="en-US" sz="2200" dirty="0" err="1" smtClean="0"/>
              <a:t>francez</a:t>
            </a:r>
            <a:r>
              <a:rPr lang="en-US" sz="2200" dirty="0" smtClean="0"/>
              <a:t>, </a:t>
            </a:r>
            <a:r>
              <a:rPr lang="en-US" sz="2200" i="1" dirty="0" smtClean="0"/>
              <a:t>Alphonse Bertillon</a:t>
            </a:r>
            <a:r>
              <a:rPr lang="en-US" sz="2200" dirty="0" smtClean="0"/>
              <a:t>, </a:t>
            </a:r>
            <a:r>
              <a:rPr lang="en-US" sz="2200" dirty="0" err="1" smtClean="0"/>
              <a:t>şef</a:t>
            </a:r>
            <a:r>
              <a:rPr lang="en-US" sz="2200" dirty="0" smtClean="0"/>
              <a:t> al </a:t>
            </a:r>
            <a:r>
              <a:rPr lang="en-US" sz="2200" dirty="0" err="1" smtClean="0"/>
              <a:t>Serviciului</a:t>
            </a:r>
            <a:r>
              <a:rPr lang="en-US" sz="2200" dirty="0" smtClean="0"/>
              <a:t> de </a:t>
            </a:r>
            <a:r>
              <a:rPr lang="en-US" sz="2200" dirty="0" err="1" smtClean="0"/>
              <a:t>identitate</a:t>
            </a:r>
            <a:r>
              <a:rPr lang="en-US" sz="2200" dirty="0" smtClean="0"/>
              <a:t> </a:t>
            </a:r>
            <a:r>
              <a:rPr lang="en-US" sz="2200" dirty="0" err="1" smtClean="0"/>
              <a:t>judiciar</a:t>
            </a:r>
            <a:r>
              <a:rPr lang="en-US" sz="2200" dirty="0" smtClean="0"/>
              <a:t> din Paris la </a:t>
            </a:r>
            <a:r>
              <a:rPr lang="en-US" sz="2200" dirty="0" err="1" smtClean="0"/>
              <a:t>sfârşitul</a:t>
            </a:r>
            <a:r>
              <a:rPr lang="en-US" sz="2200" dirty="0" smtClean="0"/>
              <a:t> </a:t>
            </a:r>
            <a:r>
              <a:rPr lang="en-US" sz="2200" dirty="0" err="1" smtClean="0"/>
              <a:t>secolului</a:t>
            </a:r>
            <a:r>
              <a:rPr lang="en-US" sz="2200" dirty="0" smtClean="0"/>
              <a:t> </a:t>
            </a:r>
            <a:r>
              <a:rPr lang="en-US" sz="2200" dirty="0" err="1" smtClean="0"/>
              <a:t>trecut</a:t>
            </a:r>
            <a:r>
              <a:rPr lang="en-US" sz="2200" dirty="0" smtClean="0"/>
              <a:t> a </a:t>
            </a:r>
            <a:r>
              <a:rPr lang="en-US" sz="2200" dirty="0" err="1" smtClean="0"/>
              <a:t>pregătit</a:t>
            </a:r>
            <a:r>
              <a:rPr lang="en-US" sz="2200" dirty="0" smtClean="0"/>
              <a:t> </a:t>
            </a:r>
            <a:r>
              <a:rPr lang="en-US" sz="2200" dirty="0" err="1" smtClean="0"/>
              <a:t>cadrul</a:t>
            </a:r>
            <a:r>
              <a:rPr lang="en-US" sz="2200" dirty="0" smtClean="0"/>
              <a:t> </a:t>
            </a:r>
            <a:r>
              <a:rPr lang="en-US" sz="2200" dirty="0" err="1" smtClean="0"/>
              <a:t>apariţiei</a:t>
            </a:r>
            <a:r>
              <a:rPr lang="en-US" sz="2200" dirty="0" smtClean="0"/>
              <a:t> </a:t>
            </a:r>
            <a:r>
              <a:rPr lang="en-US" sz="2200" dirty="0" err="1" smtClean="0"/>
              <a:t>ştiinţei</a:t>
            </a:r>
            <a:r>
              <a:rPr lang="en-US" sz="2200" dirty="0" smtClean="0"/>
              <a:t> </a:t>
            </a:r>
            <a:r>
              <a:rPr lang="en-US" sz="2200" dirty="0" err="1" smtClean="0"/>
              <a:t>criminalisticii</a:t>
            </a:r>
            <a:r>
              <a:rPr lang="en-US" sz="2200" dirty="0" smtClean="0"/>
              <a:t>.</a:t>
            </a:r>
            <a:r>
              <a:rPr lang="ro-RO" sz="2200" dirty="0" smtClean="0"/>
              <a:t> Fiind inventată </a:t>
            </a:r>
            <a:r>
              <a:rPr lang="ro-RO" sz="2200" i="1" dirty="0" smtClean="0"/>
              <a:t>”metoda Bertillionaj” </a:t>
            </a:r>
            <a:r>
              <a:rPr lang="ro-RO" sz="2200" dirty="0" smtClean="0"/>
              <a:t>sau </a:t>
            </a:r>
            <a:r>
              <a:rPr lang="ro-RO" sz="2200" i="1" dirty="0" smtClean="0"/>
              <a:t>metoda descrierii semnalmentelor exterioare a persoanelor condamnate (metoda antropometrică)..</a:t>
            </a:r>
            <a:r>
              <a:rPr lang="ro-RO" sz="2200" dirty="0" smtClean="0"/>
              <a:t>..</a:t>
            </a:r>
            <a:endParaRPr lang="ru-RU" sz="2200" dirty="0" smtClean="0"/>
          </a:p>
          <a:p>
            <a:endParaRPr lang="en-US" dirty="0"/>
          </a:p>
        </p:txBody>
      </p:sp>
      <p:sp>
        <p:nvSpPr>
          <p:cNvPr id="3" name="Title 2"/>
          <p:cNvSpPr>
            <a:spLocks noGrp="1"/>
          </p:cNvSpPr>
          <p:nvPr>
            <p:ph type="title"/>
          </p:nvPr>
        </p:nvSpPr>
        <p:spPr/>
        <p:txBody>
          <a:bodyPr>
            <a:normAutofit fontScale="90000"/>
          </a:bodyPr>
          <a:lstStyle/>
          <a:p>
            <a:pPr algn="ctr"/>
            <a:r>
              <a:rPr lang="ro-RO" dirty="0" smtClean="0"/>
              <a:t>1.Noțiunea, obiectul  și sarcinile criminalisticii. </a:t>
            </a:r>
            <a:r>
              <a:rPr lang="ru-RU" dirty="0" smtClean="0"/>
              <a:t/>
            </a:r>
            <a:br>
              <a:rPr lang="ru-RU" dirty="0" smtClean="0"/>
            </a:br>
            <a:endParaRPr lang="en-US" dirty="0"/>
          </a:p>
        </p:txBody>
      </p:sp>
    </p:spTree>
    <p:extLst>
      <p:ext uri="{BB962C8B-B14F-4D97-AF65-F5344CB8AC3E}">
        <p14:creationId xmlns:p14="http://schemas.microsoft.com/office/powerpoint/2010/main" xmlns="" val="33808756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Autofit/>
          </a:bodyPr>
          <a:lstStyle/>
          <a:p>
            <a:r>
              <a:rPr lang="ro-RO" sz="2000" dirty="0" smtClean="0"/>
              <a:t>   Disciplina </a:t>
            </a:r>
            <a:r>
              <a:rPr lang="ro-RO" sz="2000" b="1" i="1" dirty="0" smtClean="0"/>
              <a:t>Criminalistica</a:t>
            </a:r>
            <a:r>
              <a:rPr lang="ro-RO" sz="2000" dirty="0" smtClean="0"/>
              <a:t>  reprezintă o ştiinţă judiciară care studiază legităţile de formare a urmelor infracţionale şi elaborează metode şi mijloace destinate administrării probelor în justiţia penală, prin aceasta contribuind la descoperirea şi prevenirea infracţiunilor. La elaborarea metodelor, mijloacelor şi procedeelor noi de combatere a criminalităţii este valorificată experienţa acumulată de-a lungul anilor în prevenirea, descoperirea şi cercetarea infracţiunilor prin mijloace, metode şi procedee de activitate performante, puse la dispoziţie de ştiinţa şi tehnica modernă.</a:t>
            </a:r>
            <a:endParaRPr lang="ru-RU" sz="2000" dirty="0" smtClean="0"/>
          </a:p>
          <a:p>
            <a:r>
              <a:rPr lang="en-US" sz="2000" b="1" i="1" dirty="0" smtClean="0"/>
              <a:t> </a:t>
            </a:r>
            <a:r>
              <a:rPr lang="ro-RO" sz="2000" b="1" i="1" dirty="0" smtClean="0"/>
              <a:t>  </a:t>
            </a:r>
            <a:r>
              <a:rPr lang="en-US" sz="2000" b="1" i="1" dirty="0" err="1" smtClean="0"/>
              <a:t>Criminalistica</a:t>
            </a:r>
            <a:r>
              <a:rPr lang="en-US" sz="2000" dirty="0" smtClean="0"/>
              <a:t> </a:t>
            </a:r>
            <a:r>
              <a:rPr lang="en-US" sz="2000" dirty="0" err="1" smtClean="0"/>
              <a:t>este</a:t>
            </a:r>
            <a:r>
              <a:rPr lang="en-US" sz="2000" dirty="0" smtClean="0"/>
              <a:t> o </a:t>
            </a:r>
            <a:r>
              <a:rPr lang="en-US" sz="2000" dirty="0" err="1" smtClean="0"/>
              <a:t>ştiinţă</a:t>
            </a:r>
            <a:r>
              <a:rPr lang="en-US" sz="2000" dirty="0" smtClean="0"/>
              <a:t> </a:t>
            </a:r>
            <a:r>
              <a:rPr lang="en-US" sz="2000" dirty="0" err="1" smtClean="0"/>
              <a:t>judiciară</a:t>
            </a:r>
            <a:r>
              <a:rPr lang="en-US" sz="2000" dirty="0" smtClean="0"/>
              <a:t>, cu </a:t>
            </a:r>
            <a:r>
              <a:rPr lang="en-US" sz="2000" dirty="0" err="1" smtClean="0"/>
              <a:t>caracter</a:t>
            </a:r>
            <a:r>
              <a:rPr lang="en-US" sz="2000" dirty="0" smtClean="0"/>
              <a:t> </a:t>
            </a:r>
            <a:r>
              <a:rPr lang="en-US" sz="2000" dirty="0" err="1" smtClean="0"/>
              <a:t>autonom</a:t>
            </a:r>
            <a:r>
              <a:rPr lang="en-US" sz="2000" dirty="0" smtClean="0"/>
              <a:t> </a:t>
            </a:r>
            <a:r>
              <a:rPr lang="en-US" sz="2000" dirty="0" err="1" smtClean="0"/>
              <a:t>şi</a:t>
            </a:r>
            <a:r>
              <a:rPr lang="en-US" sz="2000" dirty="0" smtClean="0"/>
              <a:t> </a:t>
            </a:r>
            <a:r>
              <a:rPr lang="en-US" sz="2000" dirty="0" err="1" smtClean="0"/>
              <a:t>unitar</a:t>
            </a:r>
            <a:r>
              <a:rPr lang="en-US" sz="2000" dirty="0" smtClean="0"/>
              <a:t>, care </a:t>
            </a:r>
            <a:r>
              <a:rPr lang="en-US" sz="2000" dirty="0" err="1" smtClean="0"/>
              <a:t>însumează</a:t>
            </a:r>
            <a:r>
              <a:rPr lang="en-US" sz="2000" dirty="0" smtClean="0"/>
              <a:t> un </a:t>
            </a:r>
            <a:r>
              <a:rPr lang="en-US" sz="2000" dirty="0" err="1" smtClean="0"/>
              <a:t>ansamblu</a:t>
            </a:r>
            <a:r>
              <a:rPr lang="en-US" sz="2000" dirty="0" smtClean="0"/>
              <a:t> de </a:t>
            </a:r>
            <a:r>
              <a:rPr lang="en-US" sz="2000" dirty="0" err="1" smtClean="0"/>
              <a:t>cunoştinţe</a:t>
            </a:r>
            <a:r>
              <a:rPr lang="en-US" sz="2000" dirty="0" smtClean="0"/>
              <a:t> </a:t>
            </a:r>
            <a:r>
              <a:rPr lang="en-US" sz="2000" dirty="0" err="1" smtClean="0"/>
              <a:t>despre</a:t>
            </a:r>
            <a:r>
              <a:rPr lang="en-US" sz="2000" dirty="0" smtClean="0"/>
              <a:t> </a:t>
            </a:r>
            <a:r>
              <a:rPr lang="en-US" sz="2000" dirty="0" err="1" smtClean="0"/>
              <a:t>metodele</a:t>
            </a:r>
            <a:r>
              <a:rPr lang="en-US" sz="2000" dirty="0" smtClean="0"/>
              <a:t>, </a:t>
            </a:r>
            <a:r>
              <a:rPr lang="en-US" sz="2000" dirty="0" err="1" smtClean="0"/>
              <a:t>mijloacele</a:t>
            </a:r>
            <a:r>
              <a:rPr lang="en-US" sz="2000" dirty="0" smtClean="0"/>
              <a:t> </a:t>
            </a:r>
            <a:r>
              <a:rPr lang="en-US" sz="2000" dirty="0" err="1" smtClean="0"/>
              <a:t>tehnice</a:t>
            </a:r>
            <a:r>
              <a:rPr lang="en-US" sz="2000" dirty="0" smtClean="0"/>
              <a:t> </a:t>
            </a:r>
            <a:r>
              <a:rPr lang="en-US" sz="2000" dirty="0" err="1" smtClean="0"/>
              <a:t>şi</a:t>
            </a:r>
            <a:r>
              <a:rPr lang="en-US" sz="2000" dirty="0" smtClean="0"/>
              <a:t> </a:t>
            </a:r>
            <a:r>
              <a:rPr lang="en-US" sz="2000" dirty="0" err="1" smtClean="0"/>
              <a:t>procedeele</a:t>
            </a:r>
            <a:r>
              <a:rPr lang="en-US" sz="2000" dirty="0" smtClean="0"/>
              <a:t> </a:t>
            </a:r>
            <a:r>
              <a:rPr lang="en-US" sz="2000" dirty="0" err="1" smtClean="0"/>
              <a:t>tactice</a:t>
            </a:r>
            <a:r>
              <a:rPr lang="en-US" sz="2000" dirty="0" smtClean="0"/>
              <a:t>, </a:t>
            </a:r>
            <a:r>
              <a:rPr lang="en-US" sz="2000" dirty="0" err="1" smtClean="0"/>
              <a:t>destinate</a:t>
            </a:r>
            <a:r>
              <a:rPr lang="en-US" sz="2000" dirty="0" smtClean="0"/>
              <a:t> </a:t>
            </a:r>
            <a:r>
              <a:rPr lang="en-US" sz="2000" dirty="0" err="1" smtClean="0"/>
              <a:t>descoperirii</a:t>
            </a:r>
            <a:r>
              <a:rPr lang="en-US" sz="2000" dirty="0" smtClean="0"/>
              <a:t>, </a:t>
            </a:r>
            <a:r>
              <a:rPr lang="en-US" sz="2000" dirty="0" err="1" smtClean="0"/>
              <a:t>cercetării</a:t>
            </a:r>
            <a:r>
              <a:rPr lang="en-US" sz="2000" dirty="0" smtClean="0"/>
              <a:t> </a:t>
            </a:r>
            <a:r>
              <a:rPr lang="en-US" sz="2000" dirty="0" err="1" smtClean="0"/>
              <a:t>faptelor</a:t>
            </a:r>
            <a:r>
              <a:rPr lang="en-US" sz="2000" dirty="0" smtClean="0"/>
              <a:t> </a:t>
            </a:r>
            <a:r>
              <a:rPr lang="en-US" sz="2000" dirty="0" err="1" smtClean="0"/>
              <a:t>antisociale</a:t>
            </a:r>
            <a:r>
              <a:rPr lang="en-US" sz="2000" dirty="0" smtClean="0"/>
              <a:t>, </a:t>
            </a:r>
            <a:r>
              <a:rPr lang="en-US" sz="2000" dirty="0" err="1" smtClean="0"/>
              <a:t>identificării</a:t>
            </a:r>
            <a:r>
              <a:rPr lang="en-US" sz="2000" dirty="0" smtClean="0"/>
              <a:t> </a:t>
            </a:r>
            <a:r>
              <a:rPr lang="en-US" sz="2000" dirty="0" err="1" smtClean="0"/>
              <a:t>persoanelor</a:t>
            </a:r>
            <a:r>
              <a:rPr lang="en-US" sz="2000" dirty="0" smtClean="0"/>
              <a:t> implicate </a:t>
            </a:r>
            <a:r>
              <a:rPr lang="en-US" sz="2000" dirty="0" err="1" smtClean="0"/>
              <a:t>în</a:t>
            </a:r>
            <a:r>
              <a:rPr lang="en-US" sz="2000" dirty="0" smtClean="0"/>
              <a:t> </a:t>
            </a:r>
            <a:r>
              <a:rPr lang="en-US" sz="2000" dirty="0" err="1" smtClean="0"/>
              <a:t>săvârşirea</a:t>
            </a:r>
            <a:r>
              <a:rPr lang="en-US" sz="2000" dirty="0" smtClean="0"/>
              <a:t> </a:t>
            </a:r>
            <a:r>
              <a:rPr lang="en-US" sz="2000" dirty="0" err="1" smtClean="0"/>
              <a:t>lor</a:t>
            </a:r>
            <a:r>
              <a:rPr lang="en-US" sz="2000" dirty="0" smtClean="0"/>
              <a:t>, </a:t>
            </a:r>
            <a:r>
              <a:rPr lang="en-US" sz="2000" dirty="0" err="1" smtClean="0"/>
              <a:t>precum</a:t>
            </a:r>
            <a:r>
              <a:rPr lang="en-US" sz="2000" dirty="0" smtClean="0"/>
              <a:t> </a:t>
            </a:r>
            <a:r>
              <a:rPr lang="en-US" sz="2000" dirty="0" err="1" smtClean="0"/>
              <a:t>şi</a:t>
            </a:r>
            <a:r>
              <a:rPr lang="en-US" sz="2000" dirty="0" smtClean="0"/>
              <a:t> </a:t>
            </a:r>
            <a:r>
              <a:rPr lang="en-US" sz="2000" dirty="0" err="1" smtClean="0"/>
              <a:t>prevenirea</a:t>
            </a:r>
            <a:r>
              <a:rPr lang="en-US" sz="2000" dirty="0" smtClean="0"/>
              <a:t> </a:t>
            </a:r>
            <a:r>
              <a:rPr lang="en-US" sz="2000" dirty="0" err="1" smtClean="0"/>
              <a:t>pregătirii</a:t>
            </a:r>
            <a:r>
              <a:rPr lang="en-US" sz="2000" dirty="0" smtClean="0"/>
              <a:t> </a:t>
            </a:r>
            <a:r>
              <a:rPr lang="en-US" sz="2000" dirty="0" err="1" smtClean="0"/>
              <a:t>şi</a:t>
            </a:r>
            <a:r>
              <a:rPr lang="en-US" sz="2000" dirty="0" smtClean="0"/>
              <a:t> </a:t>
            </a:r>
            <a:r>
              <a:rPr lang="en-US" sz="2000" dirty="0" err="1" smtClean="0"/>
              <a:t>desfăşurării</a:t>
            </a:r>
            <a:r>
              <a:rPr lang="en-US" sz="2000" dirty="0" smtClean="0"/>
              <a:t> </a:t>
            </a:r>
            <a:r>
              <a:rPr lang="en-US" sz="2000" dirty="0" err="1" smtClean="0"/>
              <a:t>unor</a:t>
            </a:r>
            <a:r>
              <a:rPr lang="en-US" sz="2000" dirty="0" smtClean="0"/>
              <a:t> </a:t>
            </a:r>
            <a:r>
              <a:rPr lang="en-US" sz="2000" dirty="0" err="1" smtClean="0"/>
              <a:t>asemenea</a:t>
            </a:r>
            <a:r>
              <a:rPr lang="en-US" sz="2000" dirty="0" smtClean="0"/>
              <a:t> </a:t>
            </a:r>
            <a:r>
              <a:rPr lang="en-US" sz="2000" dirty="0" err="1" smtClean="0"/>
              <a:t>fapte</a:t>
            </a:r>
            <a:r>
              <a:rPr lang="en-US" sz="2000" dirty="0" smtClean="0"/>
              <a:t>. </a:t>
            </a:r>
            <a:endParaRPr lang="ru-RU" sz="2000" dirty="0"/>
          </a:p>
        </p:txBody>
      </p:sp>
      <p:sp>
        <p:nvSpPr>
          <p:cNvPr id="3" name="Заголовок 2"/>
          <p:cNvSpPr>
            <a:spLocks noGrp="1"/>
          </p:cNvSpPr>
          <p:nvPr>
            <p:ph type="title"/>
          </p:nvPr>
        </p:nvSpPr>
        <p:spPr/>
        <p:txBody>
          <a:bodyPr/>
          <a:lstStyle/>
          <a:p>
            <a:r>
              <a:rPr lang="ro-RO" dirty="0" smtClean="0"/>
              <a:t>NOȚIUNEA</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 </a:t>
            </a:r>
            <a:r>
              <a:rPr lang="en-US" sz="2000" b="1" i="1" dirty="0" err="1" smtClean="0"/>
              <a:t>Obiectul</a:t>
            </a:r>
            <a:r>
              <a:rPr lang="en-US" sz="2000" dirty="0" smtClean="0"/>
              <a:t> </a:t>
            </a:r>
            <a:r>
              <a:rPr lang="ro-RO" sz="2000" dirty="0" smtClean="0"/>
              <a:t>  - </a:t>
            </a:r>
            <a:r>
              <a:rPr lang="en-US" sz="2000" dirty="0" err="1" smtClean="0"/>
              <a:t>propriu</a:t>
            </a:r>
            <a:r>
              <a:rPr lang="en-US" sz="2000" dirty="0" smtClean="0"/>
              <a:t> al </a:t>
            </a:r>
            <a:r>
              <a:rPr lang="en-US" sz="2000" dirty="0" err="1" smtClean="0"/>
              <a:t>ştiinţei</a:t>
            </a:r>
            <a:r>
              <a:rPr lang="en-US" sz="2000" dirty="0" smtClean="0"/>
              <a:t> </a:t>
            </a:r>
            <a:r>
              <a:rPr lang="en-US" sz="2000" dirty="0" err="1" smtClean="0"/>
              <a:t>Criminalisticii</a:t>
            </a:r>
            <a:r>
              <a:rPr lang="en-US" sz="2000" dirty="0" smtClean="0"/>
              <a:t> </a:t>
            </a:r>
            <a:r>
              <a:rPr lang="en-US" sz="2000" dirty="0" err="1" smtClean="0"/>
              <a:t>prezintă</a:t>
            </a:r>
            <a:r>
              <a:rPr lang="en-US" sz="2000" dirty="0" smtClean="0"/>
              <a:t> </a:t>
            </a:r>
            <a:r>
              <a:rPr lang="en-US" sz="2000" dirty="0" err="1" smtClean="0"/>
              <a:t>importanţă</a:t>
            </a:r>
            <a:r>
              <a:rPr lang="en-US" sz="2000" dirty="0" smtClean="0"/>
              <a:t> </a:t>
            </a:r>
            <a:r>
              <a:rPr lang="en-US" sz="2000" dirty="0" err="1" smtClean="0"/>
              <a:t>pe</a:t>
            </a:r>
            <a:r>
              <a:rPr lang="en-US" sz="2000" dirty="0" smtClean="0"/>
              <a:t> </a:t>
            </a:r>
            <a:r>
              <a:rPr lang="en-US" sz="2000" i="1" u="sng" dirty="0" err="1" smtClean="0"/>
              <a:t>două</a:t>
            </a:r>
            <a:r>
              <a:rPr lang="en-US" sz="2000" i="1" u="sng" dirty="0" smtClean="0"/>
              <a:t> </a:t>
            </a:r>
            <a:r>
              <a:rPr lang="en-US" sz="2000" i="1" u="sng" dirty="0" err="1" smtClean="0"/>
              <a:t>planuri</a:t>
            </a:r>
            <a:r>
              <a:rPr lang="en-US" sz="2000" i="1" u="sng" dirty="0" smtClean="0"/>
              <a:t> </a:t>
            </a:r>
            <a:r>
              <a:rPr lang="en-US" sz="2000" i="1" u="sng" dirty="0" err="1" smtClean="0"/>
              <a:t>distincte</a:t>
            </a:r>
            <a:r>
              <a:rPr lang="en-US" sz="2000" dirty="0" smtClean="0"/>
              <a:t>: </a:t>
            </a:r>
            <a:r>
              <a:rPr lang="en-US" sz="2000" dirty="0" err="1" smtClean="0"/>
              <a:t>pe</a:t>
            </a:r>
            <a:r>
              <a:rPr lang="en-US" sz="2000" dirty="0" smtClean="0"/>
              <a:t> de o parte, </a:t>
            </a:r>
            <a:r>
              <a:rPr lang="en-US" sz="2000" dirty="0" err="1" smtClean="0"/>
              <a:t>remarcă</a:t>
            </a:r>
            <a:r>
              <a:rPr lang="en-US" sz="2000" dirty="0" smtClean="0"/>
              <a:t> </a:t>
            </a:r>
            <a:r>
              <a:rPr lang="en-US" sz="2000" dirty="0" err="1" smtClean="0"/>
              <a:t>aportul</a:t>
            </a:r>
            <a:r>
              <a:rPr lang="en-US" sz="2000" dirty="0" smtClean="0"/>
              <a:t> </a:t>
            </a:r>
            <a:r>
              <a:rPr lang="en-US" sz="2000" dirty="0" err="1" smtClean="0"/>
              <a:t>său</a:t>
            </a:r>
            <a:r>
              <a:rPr lang="en-US" sz="2000" dirty="0" smtClean="0"/>
              <a:t> particular </a:t>
            </a:r>
            <a:r>
              <a:rPr lang="en-US" sz="2000" dirty="0" err="1" smtClean="0"/>
              <a:t>în</a:t>
            </a:r>
            <a:r>
              <a:rPr lang="en-US" sz="2000" dirty="0" smtClean="0"/>
              <a:t> </a:t>
            </a:r>
            <a:r>
              <a:rPr lang="en-US" sz="2000" dirty="0" err="1" smtClean="0"/>
              <a:t>aflarea</a:t>
            </a:r>
            <a:r>
              <a:rPr lang="en-US" sz="2000" dirty="0" smtClean="0"/>
              <a:t> </a:t>
            </a:r>
            <a:r>
              <a:rPr lang="en-US" sz="2000" dirty="0" err="1" smtClean="0"/>
              <a:t>adevărului</a:t>
            </a:r>
            <a:r>
              <a:rPr lang="en-US" sz="2000" dirty="0" smtClean="0"/>
              <a:t>, </a:t>
            </a:r>
            <a:r>
              <a:rPr lang="en-US" sz="2000" dirty="0" err="1" smtClean="0"/>
              <a:t>iar</a:t>
            </a:r>
            <a:r>
              <a:rPr lang="en-US" sz="2000" dirty="0" smtClean="0"/>
              <a:t> </a:t>
            </a:r>
            <a:r>
              <a:rPr lang="en-US" sz="2000" dirty="0" err="1" smtClean="0"/>
              <a:t>pe</a:t>
            </a:r>
            <a:r>
              <a:rPr lang="en-US" sz="2000" dirty="0" smtClean="0"/>
              <a:t> de </a:t>
            </a:r>
            <a:r>
              <a:rPr lang="en-US" sz="2000" dirty="0" err="1" smtClean="0"/>
              <a:t>altă</a:t>
            </a:r>
            <a:r>
              <a:rPr lang="en-US" sz="2000" dirty="0" smtClean="0"/>
              <a:t> parte, </a:t>
            </a:r>
            <a:r>
              <a:rPr lang="en-US" sz="2000" dirty="0" err="1" smtClean="0"/>
              <a:t>evidenţiază</a:t>
            </a:r>
            <a:r>
              <a:rPr lang="en-US" sz="2000" dirty="0" smtClean="0"/>
              <a:t> </a:t>
            </a:r>
            <a:r>
              <a:rPr lang="en-US" sz="2000" dirty="0" err="1" smtClean="0"/>
              <a:t>unicitatea</a:t>
            </a:r>
            <a:r>
              <a:rPr lang="en-US" sz="2000" dirty="0" smtClean="0"/>
              <a:t> </a:t>
            </a:r>
            <a:r>
              <a:rPr lang="en-US" sz="2000" dirty="0" err="1" smtClean="0"/>
              <a:t>şi</a:t>
            </a:r>
            <a:r>
              <a:rPr lang="en-US" sz="2000" dirty="0" smtClean="0"/>
              <a:t> </a:t>
            </a:r>
            <a:r>
              <a:rPr lang="en-US" sz="2000" dirty="0" err="1" smtClean="0"/>
              <a:t>autonomia</a:t>
            </a:r>
            <a:r>
              <a:rPr lang="en-US" sz="2000" dirty="0" smtClean="0"/>
              <a:t> </a:t>
            </a:r>
            <a:r>
              <a:rPr lang="en-US" sz="2000" dirty="0" err="1" smtClean="0"/>
              <a:t>sa</a:t>
            </a:r>
            <a:r>
              <a:rPr lang="en-US" sz="2000" dirty="0" smtClean="0"/>
              <a:t> </a:t>
            </a:r>
            <a:r>
              <a:rPr lang="en-US" sz="2000" dirty="0" err="1" smtClean="0"/>
              <a:t>faţă</a:t>
            </a:r>
            <a:r>
              <a:rPr lang="en-US" sz="2000" dirty="0" smtClean="0"/>
              <a:t> de </a:t>
            </a:r>
            <a:r>
              <a:rPr lang="en-US" sz="2000" dirty="0" err="1" smtClean="0"/>
              <a:t>celelalte</a:t>
            </a:r>
            <a:r>
              <a:rPr lang="en-US" sz="2000" dirty="0" smtClean="0"/>
              <a:t> </a:t>
            </a:r>
            <a:r>
              <a:rPr lang="en-US" sz="2000" dirty="0" err="1" smtClean="0"/>
              <a:t>ştiinţe</a:t>
            </a:r>
            <a:r>
              <a:rPr lang="en-US" sz="2000" dirty="0" smtClean="0"/>
              <a:t> </a:t>
            </a:r>
            <a:r>
              <a:rPr lang="en-US" sz="2000" dirty="0" err="1" smtClean="0"/>
              <a:t>juridice</a:t>
            </a:r>
            <a:r>
              <a:rPr lang="en-US" sz="2000" dirty="0" smtClean="0"/>
              <a:t> </a:t>
            </a:r>
            <a:r>
              <a:rPr lang="en-US" sz="2000" dirty="0" err="1" smtClean="0"/>
              <a:t>şi</a:t>
            </a:r>
            <a:r>
              <a:rPr lang="en-US" sz="2000" dirty="0" smtClean="0"/>
              <a:t> </a:t>
            </a:r>
            <a:r>
              <a:rPr lang="en-US" sz="2000" dirty="0" err="1" smtClean="0"/>
              <a:t>nejuridice</a:t>
            </a:r>
            <a:r>
              <a:rPr lang="en-US" sz="2000" dirty="0" smtClean="0"/>
              <a:t> (</a:t>
            </a:r>
            <a:r>
              <a:rPr lang="en-US" sz="2000" dirty="0" err="1" smtClean="0"/>
              <a:t>medicina</a:t>
            </a:r>
            <a:r>
              <a:rPr lang="en-US" sz="2000" dirty="0" smtClean="0"/>
              <a:t> </a:t>
            </a:r>
            <a:r>
              <a:rPr lang="en-US" sz="2000" dirty="0" err="1" smtClean="0"/>
              <a:t>legală</a:t>
            </a:r>
            <a:r>
              <a:rPr lang="en-US" sz="2000" dirty="0" smtClean="0"/>
              <a:t>, </a:t>
            </a:r>
            <a:r>
              <a:rPr lang="en-US" sz="2000" dirty="0" err="1" smtClean="0"/>
              <a:t>psihologia</a:t>
            </a:r>
            <a:r>
              <a:rPr lang="en-US" sz="2000" dirty="0" smtClean="0"/>
              <a:t> </a:t>
            </a:r>
            <a:r>
              <a:rPr lang="en-US" sz="2000" dirty="0" err="1" smtClean="0"/>
              <a:t>judiciară</a:t>
            </a:r>
            <a:r>
              <a:rPr lang="en-US" sz="2000" dirty="0" smtClean="0"/>
              <a:t>, </a:t>
            </a:r>
            <a:r>
              <a:rPr lang="en-US" sz="2000" dirty="0" err="1" smtClean="0"/>
              <a:t>fizica</a:t>
            </a:r>
            <a:r>
              <a:rPr lang="en-US" sz="2000" dirty="0" smtClean="0"/>
              <a:t>, </a:t>
            </a:r>
            <a:r>
              <a:rPr lang="en-US" sz="2000" dirty="0" err="1" smtClean="0"/>
              <a:t>chimia</a:t>
            </a:r>
            <a:r>
              <a:rPr lang="en-US" sz="2000" dirty="0" smtClean="0"/>
              <a:t>, </a:t>
            </a:r>
            <a:r>
              <a:rPr lang="en-US" sz="2000" dirty="0" err="1" smtClean="0"/>
              <a:t>biologia</a:t>
            </a:r>
            <a:r>
              <a:rPr lang="en-US" sz="2000" dirty="0" smtClean="0"/>
              <a:t> </a:t>
            </a:r>
            <a:r>
              <a:rPr lang="en-US" sz="2000" dirty="0" err="1" smtClean="0"/>
              <a:t>judiciară</a:t>
            </a:r>
            <a:r>
              <a:rPr lang="en-US" sz="2000" dirty="0" smtClean="0"/>
              <a:t>), </a:t>
            </a:r>
            <a:r>
              <a:rPr lang="en-US" sz="2000" dirty="0" err="1" smtClean="0"/>
              <a:t>dar</a:t>
            </a:r>
            <a:r>
              <a:rPr lang="en-US" sz="2000" dirty="0" smtClean="0"/>
              <a:t> </a:t>
            </a:r>
            <a:r>
              <a:rPr lang="en-US" sz="2000" dirty="0" err="1" smtClean="0"/>
              <a:t>aflate</a:t>
            </a:r>
            <a:r>
              <a:rPr lang="en-US" sz="2000" dirty="0" smtClean="0"/>
              <a:t> </a:t>
            </a:r>
            <a:r>
              <a:rPr lang="en-US" sz="2000" dirty="0" err="1" smtClean="0"/>
              <a:t>în</a:t>
            </a:r>
            <a:r>
              <a:rPr lang="en-US" sz="2000" dirty="0" smtClean="0"/>
              <a:t> </a:t>
            </a:r>
            <a:r>
              <a:rPr lang="en-US" sz="2000" dirty="0" err="1" smtClean="0"/>
              <a:t>slujba</a:t>
            </a:r>
            <a:r>
              <a:rPr lang="en-US" sz="2000" dirty="0" smtClean="0"/>
              <a:t> </a:t>
            </a:r>
            <a:r>
              <a:rPr lang="en-US" sz="2000" dirty="0" err="1" smtClean="0"/>
              <a:t>justiţiei</a:t>
            </a:r>
            <a:r>
              <a:rPr lang="en-US" sz="2000" dirty="0" smtClean="0"/>
              <a:t>.</a:t>
            </a:r>
            <a:r>
              <a:rPr lang="ro-RO" sz="2000" dirty="0" smtClean="0"/>
              <a:t>....</a:t>
            </a:r>
          </a:p>
          <a:p>
            <a:pPr>
              <a:buNone/>
            </a:pPr>
            <a:endParaRPr lang="ro-RO" sz="2000" dirty="0" smtClean="0"/>
          </a:p>
          <a:p>
            <a:r>
              <a:rPr lang="ro-RO" sz="2000" b="1" i="1" dirty="0" smtClean="0"/>
              <a:t>Funcții:</a:t>
            </a:r>
            <a:r>
              <a:rPr lang="en-US" sz="2000" b="1" i="1" dirty="0" smtClean="0"/>
              <a:t>1.Funcția </a:t>
            </a:r>
            <a:r>
              <a:rPr lang="en-US" sz="2000" b="1" i="1" dirty="0" err="1" smtClean="0"/>
              <a:t>cognitivă</a:t>
            </a:r>
            <a:r>
              <a:rPr lang="en-US" sz="2000" b="1" dirty="0" smtClean="0"/>
              <a:t> </a:t>
            </a:r>
            <a:r>
              <a:rPr lang="en-US" sz="2000" dirty="0" smtClean="0"/>
              <a:t>– </a:t>
            </a:r>
            <a:r>
              <a:rPr lang="en-US" sz="2000" dirty="0" err="1" smtClean="0"/>
              <a:t>presupune</a:t>
            </a:r>
            <a:r>
              <a:rPr lang="en-US" sz="2000" dirty="0" smtClean="0"/>
              <a:t> un </a:t>
            </a:r>
            <a:r>
              <a:rPr lang="en-US" sz="2000" dirty="0" err="1" smtClean="0"/>
              <a:t>cerc</a:t>
            </a:r>
            <a:r>
              <a:rPr lang="en-US" sz="2000" dirty="0" smtClean="0"/>
              <a:t> </a:t>
            </a:r>
            <a:r>
              <a:rPr lang="en-US" sz="2000" dirty="0" err="1" smtClean="0"/>
              <a:t>larg</a:t>
            </a:r>
            <a:r>
              <a:rPr lang="en-US" sz="2000" dirty="0" smtClean="0"/>
              <a:t> de </a:t>
            </a:r>
            <a:r>
              <a:rPr lang="en-US" sz="2000" dirty="0" err="1" smtClean="0"/>
              <a:t>cercetări</a:t>
            </a:r>
            <a:r>
              <a:rPr lang="en-US" sz="2000" dirty="0" smtClean="0"/>
              <a:t> </a:t>
            </a:r>
            <a:r>
              <a:rPr lang="en-US" sz="2000" dirty="0" err="1" smtClean="0"/>
              <a:t>științifice</a:t>
            </a:r>
            <a:r>
              <a:rPr lang="en-US" sz="2000" dirty="0" smtClean="0"/>
              <a:t>, </a:t>
            </a:r>
            <a:r>
              <a:rPr lang="en-US" sz="2000" dirty="0" err="1" smtClean="0"/>
              <a:t>generalizări</a:t>
            </a:r>
            <a:r>
              <a:rPr lang="en-US" sz="2000" dirty="0" smtClean="0"/>
              <a:t> </a:t>
            </a:r>
            <a:r>
              <a:rPr lang="en-US" sz="2000" dirty="0" err="1" smtClean="0"/>
              <a:t>și</a:t>
            </a:r>
            <a:r>
              <a:rPr lang="en-US" sz="2000" dirty="0" smtClean="0"/>
              <a:t> de </a:t>
            </a:r>
            <a:r>
              <a:rPr lang="en-US" sz="2000" dirty="0" err="1" smtClean="0"/>
              <a:t>analize</a:t>
            </a:r>
            <a:r>
              <a:rPr lang="en-US" sz="2000" dirty="0" smtClean="0"/>
              <a:t> </a:t>
            </a:r>
            <a:r>
              <a:rPr lang="en-US" sz="2000" dirty="0" err="1" smtClean="0"/>
              <a:t>să</a:t>
            </a:r>
            <a:r>
              <a:rPr lang="en-US" sz="2000" dirty="0" smtClean="0"/>
              <a:t> </a:t>
            </a:r>
            <a:r>
              <a:rPr lang="en-US" sz="2000" dirty="0" err="1" smtClean="0"/>
              <a:t>contribuie</a:t>
            </a:r>
            <a:r>
              <a:rPr lang="en-US" sz="2000" dirty="0" smtClean="0"/>
              <a:t> la </a:t>
            </a:r>
            <a:r>
              <a:rPr lang="en-US" sz="2000" dirty="0" err="1" smtClean="0"/>
              <a:t>cunoașterea</a:t>
            </a:r>
            <a:r>
              <a:rPr lang="en-US" sz="2000" dirty="0" smtClean="0"/>
              <a:t> </a:t>
            </a:r>
            <a:r>
              <a:rPr lang="en-US" sz="2000" dirty="0" err="1" smtClean="0"/>
              <a:t>legităților</a:t>
            </a:r>
            <a:r>
              <a:rPr lang="en-US" sz="2000" dirty="0" smtClean="0"/>
              <a:t> </a:t>
            </a:r>
            <a:r>
              <a:rPr lang="ro-RO" sz="2000" dirty="0" smtClean="0"/>
              <a:t>...</a:t>
            </a:r>
            <a:r>
              <a:rPr lang="en-US" sz="2000" i="1" dirty="0" smtClean="0"/>
              <a:t> </a:t>
            </a:r>
            <a:endParaRPr lang="ro-RO" sz="2000" i="1" dirty="0" smtClean="0"/>
          </a:p>
          <a:p>
            <a:r>
              <a:rPr lang="en-US" sz="2000" b="1" i="1" dirty="0" smtClean="0"/>
              <a:t>2.Funcția </a:t>
            </a:r>
            <a:r>
              <a:rPr lang="en-US" sz="2000" b="1" i="1" dirty="0" err="1" smtClean="0"/>
              <a:t>constructivă</a:t>
            </a:r>
            <a:r>
              <a:rPr lang="en-US" sz="2000" b="1" dirty="0" smtClean="0"/>
              <a:t>- </a:t>
            </a:r>
            <a:r>
              <a:rPr lang="en-US" sz="2000" dirty="0" err="1" smtClean="0"/>
              <a:t>este</a:t>
            </a:r>
            <a:r>
              <a:rPr lang="en-US" sz="2000" dirty="0" smtClean="0"/>
              <a:t> </a:t>
            </a:r>
            <a:r>
              <a:rPr lang="en-US" sz="2000" dirty="0" err="1" smtClean="0"/>
              <a:t>inerentă</a:t>
            </a:r>
            <a:r>
              <a:rPr lang="en-US" sz="2000" dirty="0" smtClean="0"/>
              <a:t> </a:t>
            </a:r>
            <a:r>
              <a:rPr lang="en-US" sz="2000" dirty="0" err="1" smtClean="0"/>
              <a:t>oricărui</a:t>
            </a:r>
            <a:r>
              <a:rPr lang="en-US" sz="2000" dirty="0" smtClean="0"/>
              <a:t> </a:t>
            </a:r>
            <a:r>
              <a:rPr lang="en-US" sz="2000" dirty="0" err="1" smtClean="0"/>
              <a:t>domeniu</a:t>
            </a:r>
            <a:r>
              <a:rPr lang="en-US" sz="2000" dirty="0" smtClean="0"/>
              <a:t> </a:t>
            </a:r>
            <a:r>
              <a:rPr lang="en-US" sz="2000" dirty="0" err="1" smtClean="0"/>
              <a:t>științific</a:t>
            </a:r>
            <a:r>
              <a:rPr lang="en-US" sz="2000" dirty="0" smtClean="0"/>
              <a:t>, </a:t>
            </a:r>
            <a:r>
              <a:rPr lang="en-US" sz="2000" dirty="0" err="1" smtClean="0"/>
              <a:t>deoarece</a:t>
            </a:r>
            <a:r>
              <a:rPr lang="en-US" sz="2000" dirty="0" smtClean="0"/>
              <a:t> </a:t>
            </a:r>
            <a:r>
              <a:rPr lang="en-US" sz="2000" dirty="0" err="1" smtClean="0"/>
              <a:t>știința</a:t>
            </a:r>
            <a:r>
              <a:rPr lang="en-US" sz="2000" dirty="0" smtClean="0"/>
              <a:t> </a:t>
            </a:r>
            <a:r>
              <a:rPr lang="en-US" sz="2000" dirty="0" err="1" smtClean="0"/>
              <a:t>este</a:t>
            </a:r>
            <a:r>
              <a:rPr lang="en-US" sz="2000" dirty="0" smtClean="0"/>
              <a:t> </a:t>
            </a:r>
            <a:r>
              <a:rPr lang="en-US" sz="2000" dirty="0" err="1" smtClean="0"/>
              <a:t>chemată</a:t>
            </a:r>
            <a:r>
              <a:rPr lang="en-US" sz="2000" dirty="0" smtClean="0"/>
              <a:t> nu </a:t>
            </a:r>
            <a:r>
              <a:rPr lang="en-US" sz="2000" dirty="0" err="1" smtClean="0"/>
              <a:t>numai</a:t>
            </a:r>
            <a:r>
              <a:rPr lang="en-US" sz="2000" dirty="0" smtClean="0"/>
              <a:t> </a:t>
            </a:r>
            <a:r>
              <a:rPr lang="en-US" sz="2000" dirty="0" err="1" smtClean="0"/>
              <a:t>să</a:t>
            </a:r>
            <a:r>
              <a:rPr lang="en-US" sz="2000" dirty="0" smtClean="0"/>
              <a:t> </a:t>
            </a:r>
            <a:r>
              <a:rPr lang="en-US" sz="2000" dirty="0" err="1" smtClean="0"/>
              <a:t>cunoască</a:t>
            </a:r>
            <a:r>
              <a:rPr lang="en-US" sz="2000" dirty="0" smtClean="0"/>
              <a:t> </a:t>
            </a:r>
            <a:r>
              <a:rPr lang="en-US" sz="2000" dirty="0" err="1" smtClean="0"/>
              <a:t>realitatea</a:t>
            </a:r>
            <a:r>
              <a:rPr lang="en-US" sz="2000" dirty="0" smtClean="0"/>
              <a:t> </a:t>
            </a:r>
            <a:r>
              <a:rPr lang="en-US" sz="2000" dirty="0" err="1" smtClean="0"/>
              <a:t>obiectivă</a:t>
            </a:r>
            <a:r>
              <a:rPr lang="en-US" sz="2000" dirty="0" smtClean="0"/>
              <a:t>, </a:t>
            </a:r>
            <a:r>
              <a:rPr lang="en-US" sz="2000" dirty="0" err="1" smtClean="0"/>
              <a:t>dar</a:t>
            </a:r>
            <a:r>
              <a:rPr lang="en-US" sz="2000" dirty="0" smtClean="0"/>
              <a:t> </a:t>
            </a:r>
            <a:r>
              <a:rPr lang="en-US" sz="2000" dirty="0" err="1" smtClean="0"/>
              <a:t>și</a:t>
            </a:r>
            <a:r>
              <a:rPr lang="en-US" sz="2000" dirty="0" smtClean="0"/>
              <a:t> </a:t>
            </a:r>
            <a:r>
              <a:rPr lang="en-US" sz="2000" dirty="0" err="1" smtClean="0"/>
              <a:t>să</a:t>
            </a:r>
            <a:r>
              <a:rPr lang="en-US" sz="2000" dirty="0" smtClean="0"/>
              <a:t> </a:t>
            </a:r>
            <a:r>
              <a:rPr lang="en-US" sz="2000" dirty="0" err="1" smtClean="0"/>
              <a:t>transforme</a:t>
            </a:r>
            <a:r>
              <a:rPr lang="en-US" sz="2000" dirty="0" smtClean="0"/>
              <a:t> </a:t>
            </a:r>
            <a:r>
              <a:rPr lang="en-US" sz="2000" dirty="0" err="1" smtClean="0"/>
              <a:t>această</a:t>
            </a:r>
            <a:r>
              <a:rPr lang="en-US" sz="2000" dirty="0" smtClean="0"/>
              <a:t> </a:t>
            </a:r>
            <a:r>
              <a:rPr lang="en-US" sz="2000" dirty="0" err="1" smtClean="0"/>
              <a:t>realitate</a:t>
            </a:r>
            <a:r>
              <a:rPr lang="en-US" sz="2000" dirty="0" smtClean="0"/>
              <a:t> </a:t>
            </a:r>
            <a:r>
              <a:rPr lang="en-US" sz="2000" dirty="0" err="1" smtClean="0"/>
              <a:t>în</a:t>
            </a:r>
            <a:r>
              <a:rPr lang="en-US" sz="2000" dirty="0" smtClean="0"/>
              <a:t> </a:t>
            </a:r>
            <a:r>
              <a:rPr lang="en-US" sz="2000" dirty="0" err="1" smtClean="0"/>
              <a:t>folosul</a:t>
            </a:r>
            <a:r>
              <a:rPr lang="en-US" sz="2000" dirty="0" smtClean="0"/>
              <a:t> </a:t>
            </a:r>
            <a:r>
              <a:rPr lang="en-US" sz="2000" dirty="0" err="1" smtClean="0"/>
              <a:t>și</a:t>
            </a:r>
            <a:r>
              <a:rPr lang="en-US" sz="2000" dirty="0" smtClean="0"/>
              <a:t> </a:t>
            </a:r>
            <a:r>
              <a:rPr lang="en-US" sz="2000" dirty="0" err="1" smtClean="0"/>
              <a:t>spre</a:t>
            </a:r>
            <a:r>
              <a:rPr lang="en-US" sz="2000" dirty="0" smtClean="0"/>
              <a:t> </a:t>
            </a:r>
            <a:r>
              <a:rPr lang="en-US" sz="2000" dirty="0" err="1" smtClean="0"/>
              <a:t>binele</a:t>
            </a:r>
            <a:r>
              <a:rPr lang="en-US" sz="2000" dirty="0" smtClean="0"/>
              <a:t> </a:t>
            </a:r>
            <a:r>
              <a:rPr lang="en-US" sz="2000" dirty="0" err="1" smtClean="0"/>
              <a:t>acestuia</a:t>
            </a:r>
            <a:r>
              <a:rPr lang="en-US" sz="2000" dirty="0" smtClean="0"/>
              <a:t>. </a:t>
            </a:r>
            <a:endParaRPr lang="ro-RO" sz="2000" dirty="0" smtClean="0"/>
          </a:p>
          <a:p>
            <a:r>
              <a:rPr lang="en-US" sz="2000" b="1" i="1" dirty="0" smtClean="0"/>
              <a:t>3.Funcția </a:t>
            </a:r>
            <a:r>
              <a:rPr lang="en-US" sz="2000" b="1" i="1" dirty="0" err="1" smtClean="0"/>
              <a:t>comunicativă</a:t>
            </a:r>
            <a:r>
              <a:rPr lang="en-US" sz="2000" b="1" dirty="0" smtClean="0"/>
              <a:t> </a:t>
            </a:r>
            <a:r>
              <a:rPr lang="en-US" sz="2000" dirty="0" smtClean="0"/>
              <a:t>– </a:t>
            </a:r>
            <a:r>
              <a:rPr lang="en-US" sz="2000" dirty="0" err="1" smtClean="0"/>
              <a:t>constă</a:t>
            </a:r>
            <a:r>
              <a:rPr lang="en-US" sz="2000" dirty="0" smtClean="0"/>
              <a:t> </a:t>
            </a:r>
            <a:r>
              <a:rPr lang="en-US" sz="2000" dirty="0" err="1" smtClean="0"/>
              <a:t>în</a:t>
            </a:r>
            <a:r>
              <a:rPr lang="en-US" sz="2000" dirty="0" smtClean="0"/>
              <a:t> </a:t>
            </a:r>
            <a:r>
              <a:rPr lang="en-US" sz="2000" dirty="0" err="1" smtClean="0"/>
              <a:t>acumularea</a:t>
            </a:r>
            <a:r>
              <a:rPr lang="en-US" sz="2000" dirty="0" smtClean="0"/>
              <a:t> </a:t>
            </a:r>
            <a:r>
              <a:rPr lang="en-US" sz="2000" dirty="0" err="1" smtClean="0"/>
              <a:t>și</a:t>
            </a:r>
            <a:r>
              <a:rPr lang="en-US" sz="2000" dirty="0" smtClean="0"/>
              <a:t> </a:t>
            </a:r>
            <a:r>
              <a:rPr lang="en-US" sz="2000" dirty="0" err="1" smtClean="0"/>
              <a:t>sistematizarea</a:t>
            </a:r>
            <a:r>
              <a:rPr lang="en-US" sz="2000" dirty="0" smtClean="0"/>
              <a:t> </a:t>
            </a:r>
            <a:r>
              <a:rPr lang="en-US" sz="2000" dirty="0" err="1" smtClean="0"/>
              <a:t>cunoștinților</a:t>
            </a:r>
            <a:r>
              <a:rPr lang="en-US" sz="2000" dirty="0" smtClean="0"/>
              <a:t> cu </a:t>
            </a:r>
            <a:r>
              <a:rPr lang="en-US" sz="2000" dirty="0" err="1" smtClean="0"/>
              <a:t>privire</a:t>
            </a:r>
            <a:r>
              <a:rPr lang="en-US" sz="2000" dirty="0" smtClean="0"/>
              <a:t> la </a:t>
            </a:r>
            <a:r>
              <a:rPr lang="en-US" sz="2000" dirty="0" err="1" smtClean="0"/>
              <a:t>mijloacele</a:t>
            </a:r>
            <a:r>
              <a:rPr lang="en-US" sz="2000" dirty="0" smtClean="0"/>
              <a:t> </a:t>
            </a:r>
            <a:r>
              <a:rPr lang="en-US" sz="2000" dirty="0" err="1" smtClean="0"/>
              <a:t>și</a:t>
            </a:r>
            <a:r>
              <a:rPr lang="en-US" sz="2000" dirty="0" smtClean="0"/>
              <a:t> </a:t>
            </a:r>
            <a:r>
              <a:rPr lang="en-US" sz="2000" dirty="0" err="1" smtClean="0"/>
              <a:t>metodele</a:t>
            </a:r>
            <a:r>
              <a:rPr lang="en-US" sz="2000" dirty="0" smtClean="0"/>
              <a:t> de </a:t>
            </a:r>
            <a:r>
              <a:rPr lang="en-US" sz="2000" dirty="0" err="1" smtClean="0"/>
              <a:t>cercetare</a:t>
            </a:r>
            <a:r>
              <a:rPr lang="en-US" sz="2000" dirty="0" smtClean="0"/>
              <a:t> </a:t>
            </a:r>
            <a:r>
              <a:rPr lang="en-US" sz="2000" dirty="0" err="1" smtClean="0"/>
              <a:t>penală</a:t>
            </a:r>
            <a:r>
              <a:rPr lang="en-US" sz="2000" dirty="0" smtClean="0"/>
              <a:t> </a:t>
            </a:r>
            <a:r>
              <a:rPr lang="en-US" sz="2000" dirty="0" err="1" smtClean="0"/>
              <a:t>prin</a:t>
            </a:r>
            <a:r>
              <a:rPr lang="en-US" sz="2000" dirty="0" smtClean="0"/>
              <a:t> </a:t>
            </a:r>
            <a:r>
              <a:rPr lang="en-US" sz="2000" dirty="0" err="1" smtClean="0"/>
              <a:t>procesul</a:t>
            </a:r>
            <a:r>
              <a:rPr lang="en-US" sz="2000" dirty="0" smtClean="0"/>
              <a:t> de </a:t>
            </a:r>
            <a:r>
              <a:rPr lang="en-US" sz="2000" dirty="0" err="1" smtClean="0"/>
              <a:t>instruire</a:t>
            </a:r>
            <a:r>
              <a:rPr lang="en-US" sz="2000" dirty="0" smtClean="0"/>
              <a:t> </a:t>
            </a:r>
            <a:r>
              <a:rPr lang="en-US" sz="2000" dirty="0" err="1" smtClean="0"/>
              <a:t>și</a:t>
            </a:r>
            <a:r>
              <a:rPr lang="en-US" sz="2000" dirty="0" smtClean="0"/>
              <a:t> </a:t>
            </a:r>
            <a:r>
              <a:rPr lang="en-US" sz="2000" dirty="0" err="1" smtClean="0"/>
              <a:t>publicitate</a:t>
            </a:r>
            <a:r>
              <a:rPr lang="en-US" sz="2000" dirty="0" smtClean="0"/>
              <a:t> </a:t>
            </a:r>
            <a:r>
              <a:rPr lang="en-US" sz="2000" dirty="0" err="1" smtClean="0"/>
              <a:t>în</a:t>
            </a:r>
            <a:r>
              <a:rPr lang="en-US" sz="2000" dirty="0" smtClean="0"/>
              <a:t> </a:t>
            </a:r>
            <a:r>
              <a:rPr lang="en-US" sz="2000" dirty="0" err="1" smtClean="0"/>
              <a:t>practica</a:t>
            </a:r>
            <a:r>
              <a:rPr lang="en-US" sz="2000" dirty="0" smtClean="0"/>
              <a:t> </a:t>
            </a:r>
            <a:r>
              <a:rPr lang="en-US" sz="2000" dirty="0" err="1" smtClean="0"/>
              <a:t>cotidiană</a:t>
            </a:r>
            <a:r>
              <a:rPr lang="en-US" sz="2000" dirty="0" smtClean="0"/>
              <a:t> a </a:t>
            </a:r>
            <a:r>
              <a:rPr lang="en-US" sz="2000" dirty="0" err="1" smtClean="0"/>
              <a:t>celor</a:t>
            </a:r>
            <a:r>
              <a:rPr lang="en-US" sz="2000" dirty="0" smtClean="0"/>
              <a:t> </a:t>
            </a:r>
            <a:r>
              <a:rPr lang="en-US" sz="2000" dirty="0" err="1" smtClean="0"/>
              <a:t>ce</a:t>
            </a:r>
            <a:r>
              <a:rPr lang="en-US" sz="2000" dirty="0" smtClean="0"/>
              <a:t> </a:t>
            </a:r>
            <a:r>
              <a:rPr lang="en-US" sz="2000" dirty="0" err="1" smtClean="0"/>
              <a:t>înfăptuiesc</a:t>
            </a:r>
            <a:r>
              <a:rPr lang="en-US" sz="2000" dirty="0" smtClean="0"/>
              <a:t> </a:t>
            </a:r>
            <a:r>
              <a:rPr lang="en-US" sz="2000" dirty="0" err="1" smtClean="0"/>
              <a:t>justiția</a:t>
            </a:r>
            <a:r>
              <a:rPr lang="en-US" sz="2000" dirty="0" smtClean="0"/>
              <a:t>. </a:t>
            </a:r>
            <a:endParaRPr lang="en-US" sz="2000" dirty="0"/>
          </a:p>
        </p:txBody>
      </p:sp>
      <p:sp>
        <p:nvSpPr>
          <p:cNvPr id="3" name="Title 2"/>
          <p:cNvSpPr>
            <a:spLocks noGrp="1"/>
          </p:cNvSpPr>
          <p:nvPr>
            <p:ph type="title"/>
          </p:nvPr>
        </p:nvSpPr>
        <p:spPr/>
        <p:txBody>
          <a:bodyPr/>
          <a:lstStyle/>
          <a:p>
            <a:r>
              <a:rPr lang="ro-RO" dirty="0" smtClean="0"/>
              <a:t>OBIECTUL</a:t>
            </a:r>
            <a:endParaRPr lang="en-US" dirty="0"/>
          </a:p>
        </p:txBody>
      </p:sp>
    </p:spTree>
    <p:extLst>
      <p:ext uri="{BB962C8B-B14F-4D97-AF65-F5344CB8AC3E}">
        <p14:creationId xmlns:p14="http://schemas.microsoft.com/office/powerpoint/2010/main" xmlns="" val="26178233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ro-RO" b="1" i="1" u="sng" dirty="0" smtClean="0"/>
              <a:t>Sarcina generală</a:t>
            </a:r>
            <a:r>
              <a:rPr lang="ro-RO" i="1" u="sng" dirty="0" smtClean="0"/>
              <a:t> </a:t>
            </a:r>
            <a:r>
              <a:rPr lang="ro-RO" dirty="0" smtClean="0"/>
              <a:t>a criminalisticii</a:t>
            </a:r>
            <a:r>
              <a:rPr lang="ro-RO" b="1" dirty="0" smtClean="0"/>
              <a:t> </a:t>
            </a:r>
            <a:r>
              <a:rPr lang="ro-RO" dirty="0" smtClean="0"/>
              <a:t>este asistenţa ştiinţifică şi sprijinul organelor de drept în activitatea de investigare a infracţiunilor. </a:t>
            </a:r>
          </a:p>
          <a:p>
            <a:r>
              <a:rPr lang="ro-RO" i="1" u="sng" dirty="0" smtClean="0"/>
              <a:t>S</a:t>
            </a:r>
            <a:r>
              <a:rPr lang="ro-RO" b="1" i="1" u="sng" dirty="0" smtClean="0"/>
              <a:t>arcinile speciale</a:t>
            </a:r>
            <a:r>
              <a:rPr lang="ro-RO" dirty="0" smtClean="0"/>
              <a:t>, caracteristice doar acestei ramuri ştiinţifice, tradiţional, se rezumă la următoarele:</a:t>
            </a:r>
          </a:p>
          <a:p>
            <a:r>
              <a:rPr lang="ro-RO" dirty="0" smtClean="0"/>
              <a:t> </a:t>
            </a:r>
            <a:r>
              <a:rPr lang="ro-RO" b="1" dirty="0" smtClean="0"/>
              <a:t>a)</a:t>
            </a:r>
            <a:r>
              <a:rPr lang="ro-RO" dirty="0" smtClean="0"/>
              <a:t> analiza legităţilor ce fac temelia obiectului de studiu al criminalisticii, dezvoltarea de mai departe a teoriei generale şi a celor particulare drept condiţie necesară pentru lărgirea bazelor teoretice şi sporirea eficacităţii practice a recomandaţiilor ei;</a:t>
            </a:r>
          </a:p>
          <a:p>
            <a:r>
              <a:rPr lang="ro-RO" dirty="0" smtClean="0"/>
              <a:t> </a:t>
            </a:r>
            <a:r>
              <a:rPr lang="ro-RO" b="1" dirty="0" smtClean="0"/>
              <a:t>b)</a:t>
            </a:r>
            <a:r>
              <a:rPr lang="ro-RO" dirty="0" smtClean="0"/>
              <a:t> elaborarea noilor mijloace şi metode de colectare, examinare şi utilizare a materialelor de probă, perfecţionarea celor existente; </a:t>
            </a:r>
          </a:p>
          <a:p>
            <a:r>
              <a:rPr lang="ro-RO" b="1" dirty="0" smtClean="0"/>
              <a:t>c)</a:t>
            </a:r>
            <a:r>
              <a:rPr lang="ro-RO" dirty="0" smtClean="0"/>
              <a:t> elaborarea şi perfecţionarea bazelor organizatorice, tactice şi metodice ale urmăririi penale şi a dezbaterilor judiciare; </a:t>
            </a:r>
          </a:p>
          <a:p>
            <a:r>
              <a:rPr lang="ro-RO" b="1" dirty="0" smtClean="0"/>
              <a:t>d)</a:t>
            </a:r>
            <a:r>
              <a:rPr lang="ro-RO" dirty="0" smtClean="0"/>
              <a:t> studierea criminalisticii ţărilor dezvoltate, implementarea experienţei pozitive a acestora în practica de urmărire penală a țării noastre.</a:t>
            </a:r>
          </a:p>
          <a:p>
            <a:endParaRPr lang="ro-RO" dirty="0" smtClean="0"/>
          </a:p>
          <a:p>
            <a:endParaRPr lang="ro-RO" dirty="0" smtClean="0"/>
          </a:p>
          <a:p>
            <a:endParaRPr lang="ro-RO" dirty="0" smtClean="0"/>
          </a:p>
          <a:p>
            <a:endParaRPr lang="ro-RO" dirty="0" smtClean="0"/>
          </a:p>
          <a:p>
            <a:endParaRPr lang="ro-RO" dirty="0" smtClean="0"/>
          </a:p>
          <a:p>
            <a:endParaRPr lang="en-US" dirty="0"/>
          </a:p>
        </p:txBody>
      </p:sp>
      <p:sp>
        <p:nvSpPr>
          <p:cNvPr id="3" name="Title 2"/>
          <p:cNvSpPr>
            <a:spLocks noGrp="1"/>
          </p:cNvSpPr>
          <p:nvPr>
            <p:ph type="title"/>
          </p:nvPr>
        </p:nvSpPr>
        <p:spPr/>
        <p:txBody>
          <a:bodyPr/>
          <a:lstStyle/>
          <a:p>
            <a:pPr algn="ctr"/>
            <a:r>
              <a:rPr lang="en-US" dirty="0" smtClean="0"/>
              <a:t>SARCINILE</a:t>
            </a:r>
            <a:r>
              <a:rPr lang="ro-RO" dirty="0" smtClean="0"/>
              <a:t>:</a:t>
            </a:r>
            <a:endParaRPr lang="en-US" dirty="0"/>
          </a:p>
        </p:txBody>
      </p:sp>
    </p:spTree>
    <p:extLst>
      <p:ext uri="{BB962C8B-B14F-4D97-AF65-F5344CB8AC3E}">
        <p14:creationId xmlns:p14="http://schemas.microsoft.com/office/powerpoint/2010/main" xmlns="" val="1657375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ro-RO" b="1" i="1" u="sng" dirty="0" smtClean="0"/>
              <a:t>Sarcinile concrete</a:t>
            </a:r>
            <a:r>
              <a:rPr lang="ro-RO" i="1" u="sng" dirty="0" smtClean="0"/>
              <a:t>: </a:t>
            </a:r>
          </a:p>
          <a:p>
            <a:r>
              <a:rPr lang="ro-RO" b="1" dirty="0" smtClean="0"/>
              <a:t>a)</a:t>
            </a:r>
            <a:r>
              <a:rPr lang="ro-RO" dirty="0" smtClean="0"/>
              <a:t> asistenţa criminalistică a activităţii de combatere a crimei organizate şi a corupţiei, narcomaniei, contrabandei, traficului de persoane, a terorismului, banditismului, asasinatelor la comandă, infracţiunilor informatice, economice, ecologice etc.;</a:t>
            </a:r>
          </a:p>
          <a:p>
            <a:r>
              <a:rPr lang="ro-RO" dirty="0" smtClean="0"/>
              <a:t> </a:t>
            </a:r>
            <a:r>
              <a:rPr lang="ro-RO" b="1" dirty="0" smtClean="0"/>
              <a:t>b)</a:t>
            </a:r>
            <a:r>
              <a:rPr lang="ro-RO" dirty="0" smtClean="0"/>
              <a:t> implementarea unor  sisteme automatizate de evidenţă criminalistică şi algoritmizare a cercetării infracţiunilor.</a:t>
            </a:r>
            <a:endParaRPr lang="ru-RU" dirty="0" smtClean="0"/>
          </a:p>
          <a:p>
            <a:endParaRPr lang="ro-RO" dirty="0" smtClean="0"/>
          </a:p>
          <a:p>
            <a:endParaRPr lang="ro-RO" dirty="0" smtClean="0"/>
          </a:p>
          <a:p>
            <a:endParaRPr lang="ro-RO" dirty="0" smtClean="0"/>
          </a:p>
          <a:p>
            <a:endParaRPr lang="ro-RO" dirty="0" smtClean="0"/>
          </a:p>
          <a:p>
            <a:endParaRPr lang="ro-RO" dirty="0" smtClean="0"/>
          </a:p>
          <a:p>
            <a:endParaRPr lang="ro-RO" dirty="0" smtClean="0"/>
          </a:p>
          <a:p>
            <a:endParaRPr lang="ru-RU" dirty="0"/>
          </a:p>
          <a:p>
            <a:endParaRPr lang="ru-RU" dirty="0"/>
          </a:p>
        </p:txBody>
      </p:sp>
      <p:sp>
        <p:nvSpPr>
          <p:cNvPr id="3" name="Title 2"/>
          <p:cNvSpPr>
            <a:spLocks noGrp="1"/>
          </p:cNvSpPr>
          <p:nvPr>
            <p:ph type="title"/>
          </p:nvPr>
        </p:nvSpPr>
        <p:spPr/>
        <p:txBody>
          <a:bodyPr/>
          <a:lstStyle/>
          <a:p>
            <a:pPr algn="ctr"/>
            <a:r>
              <a:rPr lang="ro-RO" dirty="0" smtClean="0"/>
              <a:t>Sarcinile concrete:</a:t>
            </a:r>
            <a:endParaRPr lang="en-US" dirty="0"/>
          </a:p>
        </p:txBody>
      </p:sp>
    </p:spTree>
    <p:extLst>
      <p:ext uri="{BB962C8B-B14F-4D97-AF65-F5344CB8AC3E}">
        <p14:creationId xmlns:p14="http://schemas.microsoft.com/office/powerpoint/2010/main" xmlns="" val="2279960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ro-RO" dirty="0" smtClean="0"/>
              <a:t> </a:t>
            </a:r>
            <a:r>
              <a:rPr lang="pt-BR" dirty="0" smtClean="0"/>
              <a:t>La ora actuală șiinţa şi cursul universitar de criminalistică este structurat în patru compartimente</a:t>
            </a:r>
            <a:r>
              <a:rPr lang="pt-BR" b="1" i="1" dirty="0" smtClean="0"/>
              <a:t>: teoria generală a criminalisticii, tehnica criminalistică, tactica criminalistică, metodica criminalistică - toate, constituind suportul ştiinţific în lupta cu criminalitatea.</a:t>
            </a:r>
            <a:endParaRPr lang="ru-RU" b="1" i="1" dirty="0" smtClean="0"/>
          </a:p>
          <a:p>
            <a:r>
              <a:rPr lang="ro-RO" b="1" u="sng" dirty="0" smtClean="0"/>
              <a:t>1.TEORIA  GENERALĂ - </a:t>
            </a:r>
            <a:r>
              <a:rPr lang="ro-RO" dirty="0" smtClean="0"/>
              <a:t>este baza metodologică a ştiinţei în totalitate, o imagine idealizată a acesteia ce cuprinde trei blocuri de cunoştinţe: </a:t>
            </a:r>
            <a:r>
              <a:rPr lang="ro-RO" b="1" dirty="0" smtClean="0"/>
              <a:t>1)</a:t>
            </a:r>
            <a:r>
              <a:rPr lang="ro-RO" dirty="0" smtClean="0"/>
              <a:t> bazele scientologice ale criminalisticii (obiectul, sistemul, principiile, sarcinile, istoria ştiinţei şi alte elemente introductive); </a:t>
            </a:r>
            <a:r>
              <a:rPr lang="ro-RO" b="1" dirty="0" smtClean="0"/>
              <a:t>2)</a:t>
            </a:r>
            <a:r>
              <a:rPr lang="ro-RO" dirty="0" smtClean="0"/>
              <a:t> bazele ei metodologice (sistemul de metode şi idei folosite în cercetările criminalistice); </a:t>
            </a:r>
            <a:r>
              <a:rPr lang="ro-RO" b="1" dirty="0" smtClean="0"/>
              <a:t>3)</a:t>
            </a:r>
            <a:r>
              <a:rPr lang="ro-RO" dirty="0" smtClean="0"/>
              <a:t> sistemul de teorii criminalistice doctrinare - „extrase” din conţinutul celorlalte trei compartimente. </a:t>
            </a:r>
            <a:endParaRPr lang="ru-RU" dirty="0" smtClean="0"/>
          </a:p>
          <a:p>
            <a:r>
              <a:rPr lang="ro-RO" dirty="0" smtClean="0"/>
              <a:t>Deci, teoria generală a criminalisticii constituie</a:t>
            </a:r>
            <a:r>
              <a:rPr lang="ro-RO" i="1" dirty="0" smtClean="0"/>
              <a:t> un sistem de principii conceptuale, noţiuni şi categorii, definiţii şi conexiuni ce interpretează obiectul ştiinţei în ansamblu</a:t>
            </a:r>
            <a:r>
              <a:rPr lang="ro-RO" dirty="0" smtClean="0"/>
              <a:t>.</a:t>
            </a:r>
            <a:endParaRPr lang="ru-RU" dirty="0" smtClean="0"/>
          </a:p>
          <a:p>
            <a:r>
              <a:rPr lang="ro-RO" dirty="0" smtClean="0"/>
              <a:t> </a:t>
            </a:r>
            <a:endParaRPr lang="en-US" dirty="0"/>
          </a:p>
        </p:txBody>
      </p:sp>
      <p:sp>
        <p:nvSpPr>
          <p:cNvPr id="3" name="Title 2"/>
          <p:cNvSpPr>
            <a:spLocks noGrp="1"/>
          </p:cNvSpPr>
          <p:nvPr>
            <p:ph type="title"/>
          </p:nvPr>
        </p:nvSpPr>
        <p:spPr/>
        <p:txBody>
          <a:bodyPr>
            <a:normAutofit/>
          </a:bodyPr>
          <a:lstStyle/>
          <a:p>
            <a:r>
              <a:rPr lang="ro-RO" dirty="0" smtClean="0"/>
              <a:t>   Sistemul  Criminalisticii</a:t>
            </a:r>
            <a:endParaRPr lang="en-US" dirty="0"/>
          </a:p>
        </p:txBody>
      </p:sp>
    </p:spTree>
    <p:extLst>
      <p:ext uri="{BB962C8B-B14F-4D97-AF65-F5344CB8AC3E}">
        <p14:creationId xmlns:p14="http://schemas.microsoft.com/office/powerpoint/2010/main" xmlns="" val="2012087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ro-RO" b="1" u="sng" dirty="0" smtClean="0"/>
              <a:t>Tehnica criminalistică</a:t>
            </a:r>
            <a:r>
              <a:rPr lang="ro-RO" u="sng" dirty="0" smtClean="0"/>
              <a:t> </a:t>
            </a:r>
            <a:r>
              <a:rPr lang="ro-RO" i="1" dirty="0" smtClean="0"/>
              <a:t>prezintă un ansamblu de cunoştinţe sintetice, în baza cărora se elaborează metode şi diverse tehnici, destinate colectării, examinării şi utilizării materialelor de probă la investigarea infracțiunilor.</a:t>
            </a:r>
            <a:r>
              <a:rPr lang="ro-RO" dirty="0" smtClean="0"/>
              <a:t> Compartimentul este alcătuit din două părţi: </a:t>
            </a:r>
            <a:r>
              <a:rPr lang="ro-RO" b="1" dirty="0" smtClean="0"/>
              <a:t>1) </a:t>
            </a:r>
            <a:r>
              <a:rPr lang="ro-RO" dirty="0" smtClean="0"/>
              <a:t>Tezele generale în care se abordează noţiunea, sistemul şi sarcinile ei, clasificarea, principiile şi formele de aplicare a metodelor şi mijloacelor tehnico-criminalistice ş.a.; </a:t>
            </a:r>
            <a:r>
              <a:rPr lang="ro-RO" b="1" dirty="0" smtClean="0"/>
              <a:t>2) </a:t>
            </a:r>
            <a:r>
              <a:rPr lang="ro-RO" dirty="0" smtClean="0"/>
              <a:t>Mijloacele tehnico-criminalistice şi procedeele propriu-zise de căutare și procesare a materialelor de probă.</a:t>
            </a:r>
            <a:endParaRPr lang="ru-RU" dirty="0" smtClean="0"/>
          </a:p>
          <a:p>
            <a:r>
              <a:rPr lang="ro-RO" dirty="0" smtClean="0"/>
              <a:t> Fundamentul acestui compartiment îl formează atât datele unor ştiinţe tehnice, cât şi naturale, incluse în mai multe subramuri considerate astăzi tradiţionale, precum: - fotografia criminalistică, înregistrarea audio şi video; - cercetarea urmelor materiale ale infracţiunii;  - cercetarea criminalistică a armelor şi urmelor acestora; - cercetarea documentelor; - gabitoscopia criminalistică; - asistenţa informaţională a activităţilor criminalistice (înregistrarea) ş.a.</a:t>
            </a:r>
            <a:endParaRPr lang="ru-RU" dirty="0" smtClean="0"/>
          </a:p>
          <a:p>
            <a:endParaRPr lang="en-US" dirty="0"/>
          </a:p>
        </p:txBody>
      </p:sp>
      <p:sp>
        <p:nvSpPr>
          <p:cNvPr id="3" name="Title 2"/>
          <p:cNvSpPr>
            <a:spLocks noGrp="1"/>
          </p:cNvSpPr>
          <p:nvPr>
            <p:ph type="title"/>
          </p:nvPr>
        </p:nvSpPr>
        <p:spPr/>
        <p:txBody>
          <a:bodyPr>
            <a:normAutofit/>
          </a:bodyPr>
          <a:lstStyle/>
          <a:p>
            <a:pPr algn="ctr"/>
            <a:r>
              <a:rPr lang="ro-RO" dirty="0" smtClean="0"/>
              <a:t>2.Tehnica criminalistică </a:t>
            </a:r>
            <a:endParaRPr lang="en-US" dirty="0"/>
          </a:p>
        </p:txBody>
      </p:sp>
    </p:spTree>
    <p:extLst>
      <p:ext uri="{BB962C8B-B14F-4D97-AF65-F5344CB8AC3E}">
        <p14:creationId xmlns:p14="http://schemas.microsoft.com/office/powerpoint/2010/main" xmlns="" val="42219291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17507</TotalTime>
  <Words>2203</Words>
  <Application>Microsoft Macintosh PowerPoint</Application>
  <PresentationFormat>Экран (4:3)</PresentationFormat>
  <Paragraphs>96</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Открытая</vt:lpstr>
      <vt:lpstr>Tema I. Noțiuni întroductive în             disciplina criminalistica. </vt:lpstr>
      <vt:lpstr> SUBIECTELE  </vt:lpstr>
      <vt:lpstr>1.Noțiunea, obiectul  și sarcinile criminalisticii.  </vt:lpstr>
      <vt:lpstr>NOȚIUNEA</vt:lpstr>
      <vt:lpstr>OBIECTUL</vt:lpstr>
      <vt:lpstr>SARCINILE:</vt:lpstr>
      <vt:lpstr>Sarcinile concrete:</vt:lpstr>
      <vt:lpstr>   Sistemul  Criminalisticii</vt:lpstr>
      <vt:lpstr>2.Tehnica criminalistică </vt:lpstr>
      <vt:lpstr>         3.Tactica criminalistică </vt:lpstr>
      <vt:lpstr>        4.Metodica criminalistică </vt:lpstr>
      <vt:lpstr>Principiile:</vt:lpstr>
      <vt:lpstr>             3.Metodele de cercetare:</vt:lpstr>
      <vt:lpstr>3.1.Metode general-ştiinţifice:</vt:lpstr>
      <vt:lpstr>3.2. Particular ştiinţifice:</vt:lpstr>
      <vt:lpstr>3.3. Metode speciale criminalistice</vt:lpstr>
      <vt:lpstr>4.Criminalistica în sistemul ştiinţelor:</vt:lpstr>
      <vt:lpstr>Întrebări pentru autoevaluare:</vt:lpstr>
      <vt:lpstr>Mulțumesc pentru atenție!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DREPT  INSTITUŢIONAL AL  UNIUNII  EUROPENE</dc:title>
  <dc:creator>Admin</dc:creator>
  <cp:lastModifiedBy>Admin</cp:lastModifiedBy>
  <cp:revision>104</cp:revision>
  <dcterms:created xsi:type="dcterms:W3CDTF">2015-01-26T07:28:23Z</dcterms:created>
  <dcterms:modified xsi:type="dcterms:W3CDTF">2020-09-07T08:50:02Z</dcterms:modified>
</cp:coreProperties>
</file>