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tableStyles" Target="tableStyles.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theme" Target="theme/theme1.xml" /><Relationship Id="rId5" Type="http://schemas.openxmlformats.org/officeDocument/2006/relationships/slide" Target="slides/slide4.xml" /><Relationship Id="rId10" Type="http://schemas.openxmlformats.org/officeDocument/2006/relationships/viewProps" Target="viewProps.xml" /><Relationship Id="rId4" Type="http://schemas.openxmlformats.org/officeDocument/2006/relationships/slide" Target="slides/slide3.xml" /><Relationship Id="rId9" Type="http://schemas.openxmlformats.org/officeDocument/2006/relationships/presProps" Target="presProp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2"/>
      </p:bgRef>
    </p:bg>
    <p:spTree>
      <p:nvGrpSpPr>
        <p:cNvPr id="1" name=""/>
        <p:cNvGrpSpPr/>
        <p:nvPr/>
      </p:nvGrpSpPr>
      <p:grpSpPr>
        <a:xfrm>
          <a:off x="0" y="0"/>
          <a:ext cx="0" cy="0"/>
          <a:chOff x="0" y="0"/>
          <a:chExt cx="0" cy="0"/>
        </a:xfrm>
      </p:grpSpPr>
      <p:sp>
        <p:nvSpPr>
          <p:cNvPr id="15" name="Прямоугольник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Прямоугольник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Подзаголовок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a:t>Образец подзаголовка</a:t>
            </a:r>
            <a:endParaRPr kumimoji="0" lang="en-US"/>
          </a:p>
        </p:txBody>
      </p:sp>
      <p:sp>
        <p:nvSpPr>
          <p:cNvPr id="28" name="Дата 27"/>
          <p:cNvSpPr>
            <a:spLocks noGrp="1"/>
          </p:cNvSpPr>
          <p:nvPr>
            <p:ph type="dt" sz="half" idx="10"/>
          </p:nvPr>
        </p:nvSpPr>
        <p:spPr/>
        <p:txBody>
          <a:bodyPr/>
          <a:lstStyle/>
          <a:p>
            <a:fld id="{B4C71EC6-210F-42DE-9C53-41977AD35B3D}" type="datetimeFigureOut">
              <a:rPr lang="ru-RU" smtClean="0"/>
              <a:t>22.09.2020</a:t>
            </a:fld>
            <a:endParaRPr lang="ru-RU"/>
          </a:p>
        </p:txBody>
      </p:sp>
      <p:sp>
        <p:nvSpPr>
          <p:cNvPr id="17" name="Нижний колонтитул 16"/>
          <p:cNvSpPr>
            <a:spLocks noGrp="1"/>
          </p:cNvSpPr>
          <p:nvPr>
            <p:ph type="ftr" sz="quarter" idx="11"/>
          </p:nvPr>
        </p:nvSpPr>
        <p:spPr/>
        <p:txBody>
          <a:bodyPr/>
          <a:lstStyle/>
          <a:p>
            <a:endParaRPr lang="ru-RU"/>
          </a:p>
        </p:txBody>
      </p:sp>
      <p:sp>
        <p:nvSpPr>
          <p:cNvPr id="7" name="Прямая соединительная линия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Прямоугольник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Овал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Овал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Номер слайда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19B0651-EE4F-4900-A07F-96A6BFA9D0F0}" type="slidenum">
              <a:rPr lang="ru-RU" smtClean="0"/>
              <a:t>‹#›</a:t>
            </a:fld>
            <a:endParaRPr lang="ru-RU"/>
          </a:p>
        </p:txBody>
      </p:sp>
      <p:sp>
        <p:nvSpPr>
          <p:cNvPr id="8" name="Заголовок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ru-RU"/>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22.09.2020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bg>
      <p:bgRef idx="1001">
        <a:schemeClr val="bg2"/>
      </p:bgRef>
    </p:bg>
    <p:spTree>
      <p:nvGrpSpPr>
        <p:cNvPr id="1" name=""/>
        <p:cNvGrpSpPr/>
        <p:nvPr/>
      </p:nvGrpSpPr>
      <p:grpSpPr>
        <a:xfrm>
          <a:off x="0" y="0"/>
          <a:ext cx="0" cy="0"/>
          <a:chOff x="0" y="0"/>
          <a:chExt cx="0" cy="0"/>
        </a:xfrm>
      </p:grpSpPr>
      <p:sp>
        <p:nvSpPr>
          <p:cNvPr id="7" name="Прямоугольник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Прямоугольник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Прямоугольник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Прямоугольник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Прямоугольник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Прямоугольник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Прямая соединительная линия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Овал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Овал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Номер слайда 5"/>
          <p:cNvSpPr>
            <a:spLocks noGrp="1"/>
          </p:cNvSpPr>
          <p:nvPr>
            <p:ph type="sldNum" sz="quarter" idx="12"/>
          </p:nvPr>
        </p:nvSpPr>
        <p:spPr>
          <a:xfrm>
            <a:off x="6915912" y="3009901"/>
            <a:ext cx="457200" cy="441325"/>
          </a:xfrm>
        </p:spPr>
        <p:txBody>
          <a:bodyPr/>
          <a:lstStyle/>
          <a:p>
            <a:fld id="{B19B0651-EE4F-4900-A07F-96A6BFA9D0F0}" type="slidenum">
              <a:rPr lang="ru-RU" smtClean="0"/>
              <a:t>‹#›</a:t>
            </a:fld>
            <a:endParaRPr lang="ru-RU"/>
          </a:p>
        </p:txBody>
      </p:sp>
      <p:sp>
        <p:nvSpPr>
          <p:cNvPr id="3" name="Вертикальный текст 2"/>
          <p:cNvSpPr>
            <a:spLocks noGrp="1"/>
          </p:cNvSpPr>
          <p:nvPr>
            <p:ph type="body" orient="vert" idx="1"/>
          </p:nvPr>
        </p:nvSpPr>
        <p:spPr>
          <a:xfrm>
            <a:off x="304800" y="304800"/>
            <a:ext cx="6553200" cy="5821366"/>
          </a:xfrm>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22.09.2020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2" name="Вертикальный заголовок 1"/>
          <p:cNvSpPr>
            <a:spLocks noGrp="1"/>
          </p:cNvSpPr>
          <p:nvPr>
            <p:ph type="title" orient="vert"/>
          </p:nvPr>
        </p:nvSpPr>
        <p:spPr>
          <a:xfrm>
            <a:off x="7391400" y="304801"/>
            <a:ext cx="1447800" cy="5851525"/>
          </a:xfrm>
        </p:spPr>
        <p:txBody>
          <a:bodyPr vert="eaVert"/>
          <a:lstStyle/>
          <a:p>
            <a:r>
              <a:rPr kumimoji="0" lang="ru-RU"/>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solidFill>
                  <a:schemeClr val="accent3">
                    <a:shade val="75000"/>
                  </a:schemeClr>
                </a:solidFill>
              </a:defRPr>
            </a:lvl1pPr>
          </a:lstStyle>
          <a:p>
            <a:r>
              <a:rPr kumimoji="0" lang="ru-RU"/>
              <a:t>Образец заголовка</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22.09.2020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a:xfrm>
            <a:off x="4361688" y="1026372"/>
            <a:ext cx="457200" cy="441325"/>
          </a:xfrm>
        </p:spPr>
        <p:txBody>
          <a:bodyPr/>
          <a:lstStyle/>
          <a:p>
            <a:fld id="{B19B0651-EE4F-4900-A07F-96A6BFA9D0F0}" type="slidenum">
              <a:rPr lang="ru-RU" smtClean="0"/>
              <a:t>‹#›</a:t>
            </a:fld>
            <a:endParaRPr lang="ru-RU"/>
          </a:p>
        </p:txBody>
      </p:sp>
      <p:sp>
        <p:nvSpPr>
          <p:cNvPr id="8" name="Объект 7"/>
          <p:cNvSpPr>
            <a:spLocks noGrp="1"/>
          </p:cNvSpPr>
          <p:nvPr>
            <p:ph sz="quarter" idx="1"/>
          </p:nvPr>
        </p:nvSpPr>
        <p:spPr>
          <a:xfrm>
            <a:off x="301752" y="1527048"/>
            <a:ext cx="8503920" cy="4572000"/>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1"/>
      </p:bgRef>
    </p:bg>
    <p:spTree>
      <p:nvGrpSpPr>
        <p:cNvPr id="1" name=""/>
        <p:cNvGrpSpPr/>
        <p:nvPr/>
      </p:nvGrpSpPr>
      <p:grpSpPr>
        <a:xfrm>
          <a:off x="0" y="0"/>
          <a:ext cx="0" cy="0"/>
          <a:chOff x="0" y="0"/>
          <a:chExt cx="0" cy="0"/>
        </a:xfrm>
      </p:grpSpPr>
      <p:sp>
        <p:nvSpPr>
          <p:cNvPr id="17" name="Прямоугольник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Прямоугольник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Прямоугольник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Текст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a:t>Образец текста</a:t>
            </a:r>
          </a:p>
        </p:txBody>
      </p:sp>
      <p:sp>
        <p:nvSpPr>
          <p:cNvPr id="13" name="Прямоугольник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Прямоугольник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Нижний колонтитул 4"/>
          <p:cNvSpPr>
            <a:spLocks noGrp="1"/>
          </p:cNvSpPr>
          <p:nvPr>
            <p:ph type="ftr" sz="quarter" idx="11"/>
          </p:nvPr>
        </p:nvSpPr>
        <p:spPr/>
        <p:txBody>
          <a:bodyPr/>
          <a:lstStyle/>
          <a:p>
            <a:endParaRPr lang="ru-RU"/>
          </a:p>
        </p:txBody>
      </p:sp>
      <p:sp>
        <p:nvSpPr>
          <p:cNvPr id="4" name="Дата 3"/>
          <p:cNvSpPr>
            <a:spLocks noGrp="1"/>
          </p:cNvSpPr>
          <p:nvPr>
            <p:ph type="dt" sz="half" idx="10"/>
          </p:nvPr>
        </p:nvSpPr>
        <p:spPr/>
        <p:txBody>
          <a:bodyPr/>
          <a:lstStyle/>
          <a:p>
            <a:fld id="{B4C71EC6-210F-42DE-9C53-41977AD35B3D}" type="datetimeFigureOut">
              <a:rPr lang="ru-RU" smtClean="0"/>
              <a:t>22.09.2020</a:t>
            </a:fld>
            <a:endParaRPr lang="ru-RU"/>
          </a:p>
        </p:txBody>
      </p:sp>
      <p:sp>
        <p:nvSpPr>
          <p:cNvPr id="8" name="Прямая соединительная линия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Овал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Овал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Номер слайда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19B0651-EE4F-4900-A07F-96A6BFA9D0F0}" type="slidenum">
              <a:rPr lang="ru-RU" smtClean="0"/>
              <a:t>‹#›</a:t>
            </a:fld>
            <a:endParaRPr lang="ru-RU"/>
          </a:p>
        </p:txBody>
      </p:sp>
      <p:sp>
        <p:nvSpPr>
          <p:cNvPr id="2" name="Заголовок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ru-RU"/>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1752" y="228600"/>
            <a:ext cx="8534400" cy="758952"/>
          </a:xfrm>
        </p:spPr>
        <p:txBody>
          <a:bodyPr/>
          <a:lstStyle/>
          <a:p>
            <a:r>
              <a:rPr kumimoji="0" lang="ru-RU"/>
              <a:t>Образец заголовка</a:t>
            </a:r>
            <a:endParaRPr kumimoji="0" lang="en-US"/>
          </a:p>
        </p:txBody>
      </p:sp>
      <p:sp>
        <p:nvSpPr>
          <p:cNvPr id="5" name="Дата 4"/>
          <p:cNvSpPr>
            <a:spLocks noGrp="1"/>
          </p:cNvSpPr>
          <p:nvPr>
            <p:ph type="dt" sz="half" idx="10"/>
          </p:nvPr>
        </p:nvSpPr>
        <p:spPr>
          <a:xfrm>
            <a:off x="5791200" y="6409944"/>
            <a:ext cx="3044952" cy="365760"/>
          </a:xfrm>
        </p:spPr>
        <p:txBody>
          <a:bodyPr/>
          <a:lstStyle/>
          <a:p>
            <a:fld id="{B4C71EC6-210F-42DE-9C53-41977AD35B3D}" type="datetimeFigureOut">
              <a:rPr lang="ru-RU" smtClean="0"/>
              <a:t>22.09.2020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
        <p:nvSpPr>
          <p:cNvPr id="8" name="Прямая соединительная линия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Объект 9"/>
          <p:cNvSpPr>
            <a:spLocks noGrp="1"/>
          </p:cNvSpPr>
          <p:nvPr>
            <p:ph sz="half" idx="1"/>
          </p:nvPr>
        </p:nvSpPr>
        <p:spPr>
          <a:xfrm>
            <a:off x="301752" y="1371600"/>
            <a:ext cx="4038600" cy="4681728"/>
          </a:xfrm>
        </p:spPr>
        <p:txBody>
          <a:bodyPr/>
          <a:lstStyle>
            <a:lvl1pPr>
              <a:defRPr sz="2500"/>
            </a:lvl1p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12" name="Объект 11"/>
          <p:cNvSpPr>
            <a:spLocks noGrp="1"/>
          </p:cNvSpPr>
          <p:nvPr>
            <p:ph sz="half" idx="2"/>
          </p:nvPr>
        </p:nvSpPr>
        <p:spPr>
          <a:xfrm>
            <a:off x="4800600" y="1371600"/>
            <a:ext cx="4038600" cy="4681728"/>
          </a:xfrm>
        </p:spPr>
        <p:txBody>
          <a:bodyPr/>
          <a:lstStyle>
            <a:lvl1pPr>
              <a:defRPr sz="2500"/>
            </a:lvl1p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1">
        <a:schemeClr val="bg2"/>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Прямоугольник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Прямоугольник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Прямоугольник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Прямоугольник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оугольник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Текст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a:t>Образец текста</a:t>
            </a:r>
          </a:p>
        </p:txBody>
      </p:sp>
      <p:sp>
        <p:nvSpPr>
          <p:cNvPr id="4" name="Текст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ru-RU"/>
              <a:t>Образец текста</a:t>
            </a:r>
          </a:p>
        </p:txBody>
      </p:sp>
      <p:sp>
        <p:nvSpPr>
          <p:cNvPr id="7" name="Дата 6"/>
          <p:cNvSpPr>
            <a:spLocks noGrp="1"/>
          </p:cNvSpPr>
          <p:nvPr>
            <p:ph type="dt" sz="half" idx="10"/>
          </p:nvPr>
        </p:nvSpPr>
        <p:spPr/>
        <p:txBody>
          <a:bodyPr/>
          <a:lstStyle/>
          <a:p>
            <a:fld id="{B4C71EC6-210F-42DE-9C53-41977AD35B3D}" type="datetimeFigureOut">
              <a:rPr lang="ru-RU" smtClean="0"/>
              <a:t>22.09.2020</a:t>
            </a:fld>
            <a:endParaRPr lang="ru-RU"/>
          </a:p>
        </p:txBody>
      </p:sp>
      <p:sp>
        <p:nvSpPr>
          <p:cNvPr id="8" name="Нижний колонтитул 7"/>
          <p:cNvSpPr>
            <a:spLocks noGrp="1"/>
          </p:cNvSpPr>
          <p:nvPr>
            <p:ph type="ftr" sz="quarter" idx="11"/>
          </p:nvPr>
        </p:nvSpPr>
        <p:spPr>
          <a:xfrm>
            <a:off x="304800" y="6409944"/>
            <a:ext cx="3581400" cy="365760"/>
          </a:xfrm>
        </p:spPr>
        <p:txBody>
          <a:bodyPr/>
          <a:lstStyle/>
          <a:p>
            <a:endParaRPr lang="ru-RU"/>
          </a:p>
        </p:txBody>
      </p:sp>
      <p:sp>
        <p:nvSpPr>
          <p:cNvPr id="15" name="Прямая соединительная линия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Объект 23"/>
          <p:cNvSpPr>
            <a:spLocks noGrp="1"/>
          </p:cNvSpPr>
          <p:nvPr>
            <p:ph sz="quarter" idx="2"/>
          </p:nvPr>
        </p:nvSpPr>
        <p:spPr>
          <a:xfrm>
            <a:off x="301752" y="2471383"/>
            <a:ext cx="4041648" cy="3818404"/>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26" name="Объект 25"/>
          <p:cNvSpPr>
            <a:spLocks noGrp="1"/>
          </p:cNvSpPr>
          <p:nvPr>
            <p:ph sz="quarter" idx="4"/>
          </p:nvPr>
        </p:nvSpPr>
        <p:spPr>
          <a:xfrm>
            <a:off x="4800600" y="2471383"/>
            <a:ext cx="4038600" cy="3822192"/>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25" name="Овал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Овал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Номер слайда 8"/>
          <p:cNvSpPr>
            <a:spLocks noGrp="1"/>
          </p:cNvSpPr>
          <p:nvPr>
            <p:ph type="sldNum" sz="quarter" idx="12"/>
          </p:nvPr>
        </p:nvSpPr>
        <p:spPr>
          <a:xfrm>
            <a:off x="4343400" y="1042416"/>
            <a:ext cx="457200" cy="441325"/>
          </a:xfrm>
        </p:spPr>
        <p:txBody>
          <a:bodyPr/>
          <a:lstStyle>
            <a:lvl1pPr algn="ctr">
              <a:defRPr/>
            </a:lvl1pPr>
          </a:lstStyle>
          <a:p>
            <a:fld id="{B19B0651-EE4F-4900-A07F-96A6BFA9D0F0}" type="slidenum">
              <a:rPr lang="ru-RU" smtClean="0"/>
              <a:t>‹#›</a:t>
            </a:fld>
            <a:endParaRPr lang="ru-RU"/>
          </a:p>
        </p:txBody>
      </p:sp>
      <p:sp>
        <p:nvSpPr>
          <p:cNvPr id="23" name="Заголовок 22"/>
          <p:cNvSpPr>
            <a:spLocks noGrp="1"/>
          </p:cNvSpPr>
          <p:nvPr>
            <p:ph type="title"/>
          </p:nvPr>
        </p:nvSpPr>
        <p:spPr/>
        <p:txBody>
          <a:bodyPr rtlCol="0" anchor="b" anchorCtr="0"/>
          <a:lstStyle/>
          <a:p>
            <a:r>
              <a:rPr kumimoji="0" lang="ru-RU"/>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3" name="Дата 2"/>
          <p:cNvSpPr>
            <a:spLocks noGrp="1"/>
          </p:cNvSpPr>
          <p:nvPr>
            <p:ph type="dt" sz="half" idx="10"/>
          </p:nvPr>
        </p:nvSpPr>
        <p:spPr/>
        <p:txBody>
          <a:bodyPr/>
          <a:lstStyle/>
          <a:p>
            <a:fld id="{B4C71EC6-210F-42DE-9C53-41977AD35B3D}" type="datetimeFigureOut">
              <a:rPr lang="ru-RU" smtClean="0"/>
              <a:t>22.09.2020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a:xfrm>
            <a:off x="4343400" y="1036020"/>
            <a:ext cx="457200" cy="441325"/>
          </a:xfrm>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7" name="Прямоугольник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Прямоугольник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Прямоугольник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Прямоугольник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Прямоугольник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Прямоугольник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Дата 1"/>
          <p:cNvSpPr>
            <a:spLocks noGrp="1"/>
          </p:cNvSpPr>
          <p:nvPr>
            <p:ph type="dt" sz="half" idx="10"/>
          </p:nvPr>
        </p:nvSpPr>
        <p:spPr/>
        <p:txBody>
          <a:bodyPr/>
          <a:lstStyle/>
          <a:p>
            <a:fld id="{B4C71EC6-210F-42DE-9C53-41977AD35B3D}" type="datetimeFigureOut">
              <a:rPr lang="ru-RU" smtClean="0"/>
              <a:t>22.09.2020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a:xfrm>
            <a:off x="4267200" y="6324600"/>
            <a:ext cx="609600" cy="441324"/>
          </a:xfrm>
        </p:spPr>
        <p:txBody>
          <a:bodyPr/>
          <a:lstStyle>
            <a:lvl1pPr>
              <a:defRPr>
                <a:solidFill>
                  <a:srgbClr val="FFFFFF"/>
                </a:solidFill>
              </a:defRPr>
            </a:lvl1p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9" name="Прямоугольник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Прямоугольник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Прямоугольник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Прямоугольник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ru-RU"/>
              <a:t>Образец заголовка</a:t>
            </a:r>
            <a:endParaRPr kumimoji="0" lang="en-US"/>
          </a:p>
        </p:txBody>
      </p:sp>
      <p:sp>
        <p:nvSpPr>
          <p:cNvPr id="3" name="Текст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ru-RU"/>
              <a:t>Образец текста</a:t>
            </a:r>
          </a:p>
        </p:txBody>
      </p:sp>
      <p:sp>
        <p:nvSpPr>
          <p:cNvPr id="8" name="Прямоугольник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Прямая соединительная линия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Объект 19"/>
          <p:cNvSpPr>
            <a:spLocks noGrp="1"/>
          </p:cNvSpPr>
          <p:nvPr>
            <p:ph sz="quarter" idx="1"/>
          </p:nvPr>
        </p:nvSpPr>
        <p:spPr>
          <a:xfrm>
            <a:off x="3124200" y="685800"/>
            <a:ext cx="5638800" cy="5410200"/>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10" name="Овал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Овал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Номер слайда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B19B0651-EE4F-4900-A07F-96A6BFA9D0F0}" type="slidenum">
              <a:rPr lang="ru-RU" smtClean="0"/>
              <a:t>‹#›</a:t>
            </a:fld>
            <a:endParaRPr lang="ru-RU"/>
          </a:p>
        </p:txBody>
      </p:sp>
      <p:sp>
        <p:nvSpPr>
          <p:cNvPr id="21" name="Прямоугольник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Дата 4"/>
          <p:cNvSpPr>
            <a:spLocks noGrp="1"/>
          </p:cNvSpPr>
          <p:nvPr>
            <p:ph type="dt" sz="half" idx="10"/>
          </p:nvPr>
        </p:nvSpPr>
        <p:spPr/>
        <p:txBody>
          <a:bodyPr/>
          <a:lstStyle/>
          <a:p>
            <a:fld id="{B4C71EC6-210F-42DE-9C53-41977AD35B3D}" type="datetimeFigureOut">
              <a:rPr lang="ru-RU" smtClean="0"/>
              <a:t>22.09.2020</a:t>
            </a:fld>
            <a:endParaRPr lang="ru-RU"/>
          </a:p>
        </p:txBody>
      </p:sp>
      <p:sp>
        <p:nvSpPr>
          <p:cNvPr id="6" name="Нижний колонтитул 5"/>
          <p:cNvSpPr>
            <a:spLocks noGrp="1"/>
          </p:cNvSpPr>
          <p:nvPr>
            <p:ph type="ftr" sz="quarter" idx="11"/>
          </p:nvPr>
        </p:nvSpPr>
        <p:spPr>
          <a:xfrm>
            <a:off x="301752" y="6410848"/>
            <a:ext cx="3383280" cy="365760"/>
          </a:xfrm>
        </p:spPr>
        <p:txBody>
          <a:bodyPr/>
          <a:lstStyle/>
          <a:p>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1" name="Прямая соединительная линия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Прямоугольник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Прямоугольник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Прямоугольник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Прямоугольник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Овал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Овал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Номер слайда 6"/>
          <p:cNvSpPr>
            <a:spLocks noGrp="1"/>
          </p:cNvSpPr>
          <p:nvPr>
            <p:ph type="sldNum" sz="quarter" idx="12"/>
          </p:nvPr>
        </p:nvSpPr>
        <p:spPr>
          <a:xfrm>
            <a:off x="1371600" y="312738"/>
            <a:ext cx="457200" cy="441325"/>
          </a:xfrm>
        </p:spPr>
        <p:txBody>
          <a:bodyPr/>
          <a:lstStyle/>
          <a:p>
            <a:fld id="{B19B0651-EE4F-4900-A07F-96A6BFA9D0F0}" type="slidenum">
              <a:rPr lang="ru-RU" smtClean="0"/>
              <a:t>‹#›</a:t>
            </a:fld>
            <a:endParaRPr lang="ru-RU"/>
          </a:p>
        </p:txBody>
      </p:sp>
      <p:sp>
        <p:nvSpPr>
          <p:cNvPr id="2" name="Заголовок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ru-RU"/>
              <a:t>Образец заголовка</a:t>
            </a:r>
            <a:endParaRPr kumimoji="0" lang="en-US"/>
          </a:p>
        </p:txBody>
      </p:sp>
      <p:sp>
        <p:nvSpPr>
          <p:cNvPr id="3" name="Рисунок 2"/>
          <p:cNvSpPr>
            <a:spLocks noGrp="1"/>
          </p:cNvSpPr>
          <p:nvPr>
            <p:ph type="pic" idx="1"/>
          </p:nvPr>
        </p:nvSpPr>
        <p:spPr>
          <a:xfrm>
            <a:off x="3000375" y="609600"/>
            <a:ext cx="5867400" cy="4267200"/>
          </a:xfrm>
        </p:spPr>
        <p:txBody>
          <a:bodyPr/>
          <a:lstStyle>
            <a:lvl1pPr marL="0" indent="0">
              <a:buNone/>
              <a:defRPr sz="3200"/>
            </a:lvl1pPr>
          </a:lstStyle>
          <a:p>
            <a:r>
              <a:rPr kumimoji="0" lang="ru-RU"/>
              <a:t>Вставка рисунка</a:t>
            </a:r>
            <a:endParaRPr kumimoji="0" lang="en-US" dirty="0"/>
          </a:p>
        </p:txBody>
      </p:sp>
      <p:sp>
        <p:nvSpPr>
          <p:cNvPr id="4" name="Текст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ru-RU"/>
              <a:t>Образец текста</a:t>
            </a:r>
          </a:p>
        </p:txBody>
      </p:sp>
      <p:sp>
        <p:nvSpPr>
          <p:cNvPr id="22" name="Прямоугольник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Дата 4"/>
          <p:cNvSpPr>
            <a:spLocks noGrp="1"/>
          </p:cNvSpPr>
          <p:nvPr>
            <p:ph type="dt" sz="half" idx="10"/>
          </p:nvPr>
        </p:nvSpPr>
        <p:spPr>
          <a:xfrm>
            <a:off x="5788152" y="6404984"/>
            <a:ext cx="3044952" cy="365760"/>
          </a:xfrm>
        </p:spPr>
        <p:txBody>
          <a:bodyPr/>
          <a:lstStyle/>
          <a:p>
            <a:fld id="{B4C71EC6-210F-42DE-9C53-41977AD35B3D}" type="datetimeFigureOut">
              <a:rPr lang="ru-RU" smtClean="0"/>
              <a:t>22.09.2020</a:t>
            </a:fld>
            <a:endParaRPr lang="ru-RU"/>
          </a:p>
        </p:txBody>
      </p:sp>
      <p:sp>
        <p:nvSpPr>
          <p:cNvPr id="6" name="Нижний колонтитул 5"/>
          <p:cNvSpPr>
            <a:spLocks noGrp="1"/>
          </p:cNvSpPr>
          <p:nvPr>
            <p:ph type="ftr" sz="quarter" idx="11"/>
          </p:nvPr>
        </p:nvSpPr>
        <p:spPr>
          <a:xfrm>
            <a:off x="301752" y="6410848"/>
            <a:ext cx="3584448" cy="365760"/>
          </a:xfrm>
        </p:spPr>
        <p:txBody>
          <a:bodyPr/>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Прямоугольник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Прямоугольник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Дата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B4C71EC6-210F-42DE-9C53-41977AD35B3D}" type="datetimeFigureOut">
              <a:rPr lang="ru-RU" smtClean="0"/>
              <a:t>22.09.2020</a:t>
            </a:fld>
            <a:endParaRPr lang="ru-RU"/>
          </a:p>
        </p:txBody>
      </p:sp>
      <p:sp>
        <p:nvSpPr>
          <p:cNvPr id="3" name="Нижний колонтитул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ru-RU"/>
          </a:p>
        </p:txBody>
      </p:sp>
      <p:sp>
        <p:nvSpPr>
          <p:cNvPr id="8" name="Прямоугольник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Прямая соединительная линия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Овал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Овал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Номер слайда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B19B0651-EE4F-4900-A07F-96A6BFA9D0F0}" type="slidenum">
              <a:rPr lang="ru-RU" smtClean="0"/>
              <a:t>‹#›</a:t>
            </a:fld>
            <a:endParaRPr lang="ru-RU"/>
          </a:p>
        </p:txBody>
      </p:sp>
      <p:sp>
        <p:nvSpPr>
          <p:cNvPr id="22" name="Заголовок 21"/>
          <p:cNvSpPr>
            <a:spLocks noGrp="1"/>
          </p:cNvSpPr>
          <p:nvPr>
            <p:ph type="title"/>
          </p:nvPr>
        </p:nvSpPr>
        <p:spPr>
          <a:xfrm>
            <a:off x="301752" y="228600"/>
            <a:ext cx="8534400" cy="758952"/>
          </a:xfrm>
          <a:prstGeom prst="rect">
            <a:avLst/>
          </a:prstGeom>
        </p:spPr>
        <p:txBody>
          <a:bodyPr vert="horz" anchor="b">
            <a:normAutofit/>
          </a:bodyPr>
          <a:lstStyle/>
          <a:p>
            <a:r>
              <a:rPr kumimoji="0" lang="ru-RU"/>
              <a:t>Образец заголовка</a:t>
            </a:r>
            <a:endParaRPr kumimoji="0" lang="en-US"/>
          </a:p>
        </p:txBody>
      </p:sp>
      <p:sp>
        <p:nvSpPr>
          <p:cNvPr id="13" name="Текст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ru-RU"/>
              <a:t>Образец текста</a:t>
            </a:r>
          </a:p>
          <a:p>
            <a:pPr lvl="1" eaLnBrk="1" latinLnBrk="0" hangingPunct="1"/>
            <a:r>
              <a:rPr kumimoji="0" lang="ru-RU"/>
              <a:t>Второй уровень</a:t>
            </a:r>
          </a:p>
          <a:p>
            <a:pPr lvl="2" eaLnBrk="1" latinLnBrk="0" hangingPunct="1"/>
            <a:r>
              <a:rPr kumimoji="0" lang="ru-RU"/>
              <a:t>Третий уровень</a:t>
            </a:r>
          </a:p>
          <a:p>
            <a:pPr lvl="3" eaLnBrk="1" latinLnBrk="0" hangingPunct="1"/>
            <a:r>
              <a:rPr kumimoji="0" lang="ru-RU"/>
              <a:t>Четвертый уровень</a:t>
            </a:r>
          </a:p>
          <a:p>
            <a:pPr lvl="4" eaLnBrk="1" latinLnBrk="0" hangingPunct="1"/>
            <a:r>
              <a:rPr kumimoji="0" lang="ru-RU"/>
              <a:t>Пятый уровень</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g" /><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7.xml.rels><?xml version="1.0" encoding="UTF-8" standalone="yes"?>
<Relationships xmlns="http://schemas.openxmlformats.org/package/2006/relationships"><Relationship Id="rId2" Type="http://schemas.openxmlformats.org/officeDocument/2006/relationships/image" Target="../media/image4.jpg" /><Relationship Id="rId1" Type="http://schemas.openxmlformats.org/officeDocument/2006/relationships/slideLayout" Target="../slideLayouts/slideLayout7.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4139952" y="5949280"/>
            <a:ext cx="4744616" cy="672480"/>
          </a:xfrm>
        </p:spPr>
        <p:txBody>
          <a:bodyPr/>
          <a:lstStyle/>
          <a:p>
            <a:r>
              <a:rPr lang="ru-RU" dirty="0"/>
              <a:t>Выполнила </a:t>
            </a:r>
            <a:r>
              <a:rPr lang="ru-RU" dirty="0" err="1"/>
              <a:t>Унтила</a:t>
            </a:r>
            <a:r>
              <a:rPr lang="ru-RU" dirty="0"/>
              <a:t> </a:t>
            </a:r>
            <a:r>
              <a:rPr lang="ru-RU" dirty="0" err="1"/>
              <a:t>алиса</a:t>
            </a:r>
            <a:r>
              <a:rPr lang="ru-RU" dirty="0"/>
              <a:t>.</a:t>
            </a:r>
          </a:p>
        </p:txBody>
      </p:sp>
      <p:sp>
        <p:nvSpPr>
          <p:cNvPr id="2" name="Заголовок 1"/>
          <p:cNvSpPr>
            <a:spLocks noGrp="1"/>
          </p:cNvSpPr>
          <p:nvPr>
            <p:ph type="ctrTitle"/>
          </p:nvPr>
        </p:nvSpPr>
        <p:spPr/>
        <p:txBody>
          <a:bodyPr/>
          <a:lstStyle/>
          <a:p>
            <a:r>
              <a:rPr lang="ru-RU" dirty="0"/>
              <a:t>ПОНЯТИЕ ВОСПРИЯТИЯ В ПСИХОЛОГИИ.</a:t>
            </a:r>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95736" y="2736192"/>
            <a:ext cx="4680520" cy="3030897"/>
          </a:xfrm>
          <a:prstGeom prst="rect">
            <a:avLst/>
          </a:prstGeom>
        </p:spPr>
      </p:pic>
    </p:spTree>
    <p:extLst>
      <p:ext uri="{BB962C8B-B14F-4D97-AF65-F5344CB8AC3E}">
        <p14:creationId xmlns:p14="http://schemas.microsoft.com/office/powerpoint/2010/main" val="8135804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5536" y="476672"/>
            <a:ext cx="8496944" cy="4478149"/>
          </a:xfrm>
          <a:prstGeom prst="rect">
            <a:avLst/>
          </a:prstGeom>
          <a:noFill/>
        </p:spPr>
        <p:txBody>
          <a:bodyPr wrap="square" rtlCol="0">
            <a:spAutoFit/>
          </a:bodyPr>
          <a:lstStyle/>
          <a:p>
            <a:r>
              <a:rPr lang="ru-RU" sz="1500" dirty="0"/>
              <a:t>Восприятие, перцепция (от лат. </a:t>
            </a:r>
            <a:r>
              <a:rPr lang="ru-RU" sz="1500" dirty="0" err="1"/>
              <a:t>perceptio</a:t>
            </a:r>
            <a:r>
              <a:rPr lang="ru-RU" sz="1500" dirty="0"/>
              <a:t>) — система интерпретаций чувственных данных, чувственное познание предметов окружающего мира, субъективно представляющееся непосредственным.</a:t>
            </a:r>
          </a:p>
          <a:p>
            <a:r>
              <a:rPr lang="ru-RU" sz="1500" u="sng" dirty="0"/>
              <a:t>Уровни восприятия</a:t>
            </a:r>
          </a:p>
          <a:p>
            <a:r>
              <a:rPr lang="ru-RU" sz="1500" dirty="0"/>
              <a:t>Выделяются четыре операции или четыре уровня восприятия: обнаружение, различение, идентификация и опознание. Первые два относятся к перцептивным, последние — к опознавательным действиям.</a:t>
            </a:r>
          </a:p>
          <a:p>
            <a:r>
              <a:rPr lang="ru-RU" sz="1500" dirty="0"/>
              <a:t>Обнаружение — исходная фаза развития любого сенсорного процесса. На этой стадии субъект может ответить лишь на простой вопрос, есть ли стимул. Следующая операция восприятия — различение, или собственно восприятие. Конечный результат её — формирование перцептивного образа эталона. При этом развитие восприятия идёт по линии выделения специфического сенсорного содержания в соответствии с особенностями предъявляемого материала и стоящей перед субъектом задачи.</a:t>
            </a:r>
          </a:p>
          <a:p>
            <a:r>
              <a:rPr lang="ru-RU" sz="1500" dirty="0"/>
              <a:t>Когда перцептивный образ сформирован, возможно осуществление опознавательного действия. Для опознания обязательны сличение и идентификация.</a:t>
            </a:r>
          </a:p>
          <a:p>
            <a:r>
              <a:rPr lang="ru-RU" sz="1500" dirty="0"/>
              <a:t>Идентификация есть отождествление непосредственно воспринимаемого объекта с образом, хранящимся в памяти, или отождествление двух одновременно воспринимаемых объектов. Опознание включает также категоризацию (отнесение объекта к определённому классу объектов, воспринимавшихся ранее) и извлечение соответствующего эталона из памяти.</a:t>
            </a:r>
          </a:p>
        </p:txBody>
      </p:sp>
    </p:spTree>
    <p:extLst>
      <p:ext uri="{BB962C8B-B14F-4D97-AF65-F5344CB8AC3E}">
        <p14:creationId xmlns:p14="http://schemas.microsoft.com/office/powerpoint/2010/main" val="15438272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5536" y="332656"/>
            <a:ext cx="8496944" cy="5078313"/>
          </a:xfrm>
          <a:prstGeom prst="rect">
            <a:avLst/>
          </a:prstGeom>
          <a:noFill/>
        </p:spPr>
        <p:txBody>
          <a:bodyPr wrap="square" rtlCol="0">
            <a:spAutoFit/>
          </a:bodyPr>
          <a:lstStyle/>
          <a:p>
            <a:r>
              <a:rPr lang="ru-RU" u="sng" dirty="0"/>
              <a:t>Свойства восприятия</a:t>
            </a:r>
          </a:p>
          <a:p>
            <a:pPr marL="285750" indent="-285750">
              <a:buFont typeface="Arial" pitchFamily="34" charset="0"/>
              <a:buChar char="•"/>
            </a:pPr>
            <a:r>
              <a:rPr lang="ru-RU" dirty="0"/>
              <a:t>Предметность — объекты воспринимаются не как бессвязный набор ощущений, а как образы, составляющие конкретные предметы.</a:t>
            </a:r>
          </a:p>
          <a:p>
            <a:r>
              <a:rPr lang="ru-RU" dirty="0"/>
              <a:t>Структурность — предмет воспринимается сознанием уже в качестве абстрагированной от ощущений смоделированной структуры.</a:t>
            </a:r>
          </a:p>
          <a:p>
            <a:pPr marL="285750" indent="-285750">
              <a:buFont typeface="Arial" pitchFamily="34" charset="0"/>
              <a:buChar char="•"/>
            </a:pPr>
            <a:r>
              <a:rPr lang="ru-RU" dirty="0" err="1"/>
              <a:t>Апперцептивность</a:t>
            </a:r>
            <a:r>
              <a:rPr lang="ru-RU" dirty="0"/>
              <a:t> — на восприятие оказывает влияние общее содержание психики человека.</a:t>
            </a:r>
          </a:p>
          <a:p>
            <a:pPr marL="285750" indent="-285750">
              <a:buFont typeface="Arial" pitchFamily="34" charset="0"/>
              <a:buChar char="•"/>
            </a:pPr>
            <a:r>
              <a:rPr lang="ru-RU" dirty="0"/>
              <a:t>Константность — постоянство восприятия одного и того же дистального объекта при изменении проксимального стимула.</a:t>
            </a:r>
          </a:p>
          <a:p>
            <a:pPr marL="285750" indent="-285750">
              <a:buFont typeface="Arial" pitchFamily="34" charset="0"/>
              <a:buChar char="•"/>
            </a:pPr>
            <a:r>
              <a:rPr lang="ru-RU" dirty="0"/>
              <a:t>Избирательность — преимущественное выделение одних объектов по сравнению с другими.</a:t>
            </a:r>
          </a:p>
          <a:p>
            <a:pPr marL="285750" indent="-285750">
              <a:buFont typeface="Arial" pitchFamily="34" charset="0"/>
              <a:buChar char="•"/>
            </a:pPr>
            <a:r>
              <a:rPr lang="ru-RU" dirty="0"/>
              <a:t>Осмысленность — предмет сознательно воспринимается, мысленно называется (связывается с определённой категорией), относится к определённому классу.</a:t>
            </a:r>
          </a:p>
          <a:p>
            <a:r>
              <a:rPr lang="ru-RU" dirty="0"/>
              <a:t>Осмысление состоит из этапов:</a:t>
            </a:r>
          </a:p>
          <a:p>
            <a:pPr marL="342900" indent="-342900">
              <a:buFont typeface="+mj-lt"/>
              <a:buAutoNum type="arabicPeriod"/>
            </a:pPr>
            <a:r>
              <a:rPr lang="ru-RU" dirty="0"/>
              <a:t>Селекция — выделение из потока информации объекта восприятия</a:t>
            </a:r>
          </a:p>
          <a:p>
            <a:pPr marL="342900" indent="-342900">
              <a:buFont typeface="+mj-lt"/>
              <a:buAutoNum type="arabicPeriod"/>
            </a:pPr>
            <a:r>
              <a:rPr lang="ru-RU" dirty="0"/>
              <a:t>Организация — объект идентифицируется по комплексу признаков</a:t>
            </a:r>
          </a:p>
          <a:p>
            <a:pPr marL="342900" indent="-342900">
              <a:buFont typeface="+mj-lt"/>
              <a:buAutoNum type="arabicPeriod"/>
            </a:pPr>
            <a:r>
              <a:rPr lang="ru-RU" dirty="0"/>
              <a:t>Категоризация и приписывание объекту свойств объектов этого класса</a:t>
            </a:r>
          </a:p>
        </p:txBody>
      </p:sp>
    </p:spTree>
    <p:extLst>
      <p:ext uri="{BB962C8B-B14F-4D97-AF65-F5344CB8AC3E}">
        <p14:creationId xmlns:p14="http://schemas.microsoft.com/office/powerpoint/2010/main" val="42619758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7544" y="476672"/>
            <a:ext cx="8352928" cy="5170646"/>
          </a:xfrm>
          <a:prstGeom prst="rect">
            <a:avLst/>
          </a:prstGeom>
          <a:noFill/>
        </p:spPr>
        <p:txBody>
          <a:bodyPr wrap="square" rtlCol="0">
            <a:spAutoFit/>
          </a:bodyPr>
          <a:lstStyle/>
          <a:p>
            <a:r>
              <a:rPr lang="ru-RU" sz="1500" u="sng" dirty="0"/>
              <a:t>Факторы восприятия.</a:t>
            </a:r>
          </a:p>
          <a:p>
            <a:r>
              <a:rPr lang="ru-RU" sz="1500" dirty="0"/>
              <a:t>Внешние</a:t>
            </a:r>
          </a:p>
          <a:p>
            <a:pPr marL="285750" indent="-285750">
              <a:buFont typeface="Arial" pitchFamily="34" charset="0"/>
              <a:buChar char="•"/>
            </a:pPr>
            <a:r>
              <a:rPr lang="ru-RU" sz="1500" dirty="0"/>
              <a:t>размер</a:t>
            </a:r>
          </a:p>
          <a:p>
            <a:pPr marL="285750" indent="-285750">
              <a:buFont typeface="Arial" pitchFamily="34" charset="0"/>
              <a:buChar char="•"/>
            </a:pPr>
            <a:r>
              <a:rPr lang="ru-RU" sz="1500" dirty="0"/>
              <a:t>интенсивность (в физическом или эмоциональном плане)</a:t>
            </a:r>
          </a:p>
          <a:p>
            <a:pPr marL="285750" indent="-285750">
              <a:buFont typeface="Arial" pitchFamily="34" charset="0"/>
              <a:buChar char="•"/>
            </a:pPr>
            <a:r>
              <a:rPr lang="ru-RU" sz="1500" dirty="0"/>
              <a:t>контрастность (противоречие с окружением)</a:t>
            </a:r>
          </a:p>
          <a:p>
            <a:pPr marL="285750" indent="-285750">
              <a:buFont typeface="Arial" pitchFamily="34" charset="0"/>
              <a:buChar char="•"/>
            </a:pPr>
            <a:r>
              <a:rPr lang="ru-RU" sz="1500" dirty="0"/>
              <a:t>движение</a:t>
            </a:r>
          </a:p>
          <a:p>
            <a:pPr marL="285750" indent="-285750">
              <a:buFont typeface="Arial" pitchFamily="34" charset="0"/>
              <a:buChar char="•"/>
            </a:pPr>
            <a:r>
              <a:rPr lang="ru-RU" sz="1500" dirty="0"/>
              <a:t>повторяемость</a:t>
            </a:r>
          </a:p>
          <a:p>
            <a:pPr marL="285750" indent="-285750">
              <a:buFont typeface="Arial" pitchFamily="34" charset="0"/>
              <a:buChar char="•"/>
            </a:pPr>
            <a:r>
              <a:rPr lang="ru-RU" sz="1500" dirty="0"/>
              <a:t>новизна и узнаваемость</a:t>
            </a:r>
          </a:p>
          <a:p>
            <a:r>
              <a:rPr lang="ru-RU" sz="1500" dirty="0"/>
              <a:t>Внутренние</a:t>
            </a:r>
          </a:p>
          <a:p>
            <a:pPr marL="285750" indent="-285750">
              <a:buFont typeface="Arial" pitchFamily="34" charset="0"/>
              <a:buChar char="•"/>
            </a:pPr>
            <a:r>
              <a:rPr lang="ru-RU" sz="1500" dirty="0"/>
              <a:t>стереотипность восприятия, установка восприятия: ожидание увидеть то, что должно быть увидено по прошлому опыту</a:t>
            </a:r>
          </a:p>
          <a:p>
            <a:pPr marL="285750" indent="-285750">
              <a:buFont typeface="Arial" pitchFamily="34" charset="0"/>
              <a:buChar char="•"/>
            </a:pPr>
            <a:r>
              <a:rPr lang="ru-RU" sz="1500" dirty="0"/>
              <a:t>потребности и мотивация: человек видит то, в чём нуждается или что считает важным</a:t>
            </a:r>
          </a:p>
          <a:p>
            <a:pPr marL="285750" indent="-285750">
              <a:buFont typeface="Arial" pitchFamily="34" charset="0"/>
              <a:buChar char="•"/>
            </a:pPr>
            <a:r>
              <a:rPr lang="ru-RU" sz="1500" dirty="0"/>
              <a:t>опыт: человек воспринимает тот аспект стимула, которому научен прошлым опытом</a:t>
            </a:r>
          </a:p>
          <a:p>
            <a:pPr marL="285750" indent="-285750">
              <a:buFont typeface="Arial" pitchFamily="34" charset="0"/>
              <a:buChar char="•"/>
            </a:pPr>
            <a:r>
              <a:rPr lang="ru-RU" sz="1500" dirty="0"/>
              <a:t>я-концепция: восприятие мира группируется вокруг восприятия себя</a:t>
            </a:r>
          </a:p>
          <a:p>
            <a:pPr marL="285750" indent="-285750">
              <a:buFont typeface="Arial" pitchFamily="34" charset="0"/>
              <a:buChar char="•"/>
            </a:pPr>
            <a:r>
              <a:rPr lang="ru-RU" sz="1500" dirty="0"/>
              <a:t>личностные особенности: оптимисты видят мир и события в позитивном свете, пессимисты, напротив, — в неблагоприятном</a:t>
            </a:r>
          </a:p>
          <a:p>
            <a:r>
              <a:rPr lang="ru-RU" sz="1500" dirty="0"/>
              <a:t>Три механизма селективности восприятия:</a:t>
            </a:r>
          </a:p>
          <a:p>
            <a:pPr marL="285750" indent="-285750">
              <a:buFont typeface="Arial" pitchFamily="34" charset="0"/>
              <a:buChar char="•"/>
            </a:pPr>
            <a:r>
              <a:rPr lang="ru-RU" sz="1500" dirty="0"/>
              <a:t>принцип резонанса — соответствующее потребностям и ценностям личности воспринимается быстрее, чем несоответствующее</a:t>
            </a:r>
          </a:p>
          <a:p>
            <a:pPr marL="285750" indent="-285750">
              <a:buFont typeface="Arial" pitchFamily="34" charset="0"/>
              <a:buChar char="•"/>
            </a:pPr>
            <a:r>
              <a:rPr lang="ru-RU" sz="1500" dirty="0"/>
              <a:t>принцип защиты — противостоящее ожиданиям человека воспринимается хуже</a:t>
            </a:r>
          </a:p>
          <a:p>
            <a:pPr marL="285750" indent="-285750">
              <a:buFont typeface="Arial" pitchFamily="34" charset="0"/>
              <a:buChar char="•"/>
            </a:pPr>
            <a:r>
              <a:rPr lang="ru-RU" sz="1500" dirty="0"/>
              <a:t>принцип настороженности — угрожающее психике человека распознаётся быстрее прочего</a:t>
            </a:r>
          </a:p>
        </p:txBody>
      </p:sp>
    </p:spTree>
    <p:extLst>
      <p:ext uri="{BB962C8B-B14F-4D97-AF65-F5344CB8AC3E}">
        <p14:creationId xmlns:p14="http://schemas.microsoft.com/office/powerpoint/2010/main" val="16641747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9552" y="548680"/>
            <a:ext cx="8064896" cy="4985980"/>
          </a:xfrm>
          <a:prstGeom prst="rect">
            <a:avLst/>
          </a:prstGeom>
          <a:noFill/>
        </p:spPr>
        <p:txBody>
          <a:bodyPr wrap="square" rtlCol="0">
            <a:spAutoFit/>
          </a:bodyPr>
          <a:lstStyle/>
          <a:p>
            <a:r>
              <a:rPr lang="ru-RU" u="sng" dirty="0"/>
              <a:t>ХАРАКТЕРИСТИКА ВОСПРИЯТИЯ.</a:t>
            </a:r>
          </a:p>
          <a:p>
            <a:r>
              <a:rPr lang="ru-RU" sz="1500" dirty="0"/>
              <a:t>Восприятием называется отражение в сознании человека предметов или явлений при их непосредственном воздействии на органы чувств.</a:t>
            </a:r>
          </a:p>
          <a:p>
            <a:r>
              <a:rPr lang="ru-RU" sz="1500" dirty="0"/>
              <a:t>В окружающем нас мире существуют не отдельные свойства сами по себе, а предметы, вещи, явления. Поэтому нам необходим еще один познавательный процесс более высокого уровня – процесс отражения предметов в целом, в совокупности их свойств. Иначе познание мира невозможно. Таким процессом и является восприятие.</a:t>
            </a:r>
          </a:p>
          <a:p>
            <a:r>
              <a:rPr lang="ru-RU" sz="1500" dirty="0"/>
              <a:t>В основе восприятия лежат ощущения, но восприятие не сводится к сумме ощущений. Восприятие представляет собой качественно новую ступень чувственного познания. Мы воспринимаем, например, яблоко, а не сумму цвета, твердости и шарообразной формы. Воспринимая, мы не только выделяем группу ощущений и объединяем их в целостный образ, но и осмысливаем этот образ, понимаем его, привлекая для этого свой прошлый опыт. Поэтому восприятие человека невозможно без деятельности памяти и мышления. Ощущения и восприятия неразрывно взаимосвязаны, они имеют и свои отличительные особенности. В результате ощущения человек получает знание об отдельных свойствах, качествах предмета (что-то холодное, яркое, теплое, гладкое, громкое и т. д.). Восприятие же дает человеку целостный образ предмета или явления (автомобиль, телевизор, светлый просторный класс, играющий малыш). Поэтому восприятию присущи особые свойства. Наиболее важные среди них избирательность, предметность, целостность, структурность, константность, осмысленность и апперцепция.</a:t>
            </a:r>
          </a:p>
        </p:txBody>
      </p:sp>
    </p:spTree>
    <p:extLst>
      <p:ext uri="{BB962C8B-B14F-4D97-AF65-F5344CB8AC3E}">
        <p14:creationId xmlns:p14="http://schemas.microsoft.com/office/powerpoint/2010/main" val="2358820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9552" y="476672"/>
            <a:ext cx="8280920" cy="4247317"/>
          </a:xfrm>
          <a:prstGeom prst="rect">
            <a:avLst/>
          </a:prstGeom>
          <a:noFill/>
        </p:spPr>
        <p:txBody>
          <a:bodyPr wrap="square" rtlCol="0">
            <a:spAutoFit/>
          </a:bodyPr>
          <a:lstStyle/>
          <a:p>
            <a:r>
              <a:rPr lang="ru-RU" sz="1500" dirty="0"/>
              <a:t>Восприятие пространства играет определяющую роль во взаимодействии человека с окружающей средой, является необходимым условием ориентировки в ней. Восприятие пространства включает в себя восприятие формы, величины, взаимного расположения объектов, их рельефа, удаленности и направления.</a:t>
            </a:r>
          </a:p>
          <a:p>
            <a:r>
              <a:rPr lang="ru-RU" sz="1500" dirty="0"/>
              <a:t>Установлено, что в основе различных форм пространственного анализа лежит деятельность комплекса анализаторов. При этом ведущий анализатор выделить не удается – все они практически равноценны в этом комплексе. Особое положение занимает двигательный анализатор, ибо с его помощью устанавливается взаимодействие между другими анализаторами.</a:t>
            </a:r>
          </a:p>
          <a:p>
            <a:r>
              <a:rPr lang="ru-RU" sz="1500" dirty="0"/>
              <a:t>Кроме двигательного анализатора, к специальным механизмам пространственной ориентации следует отнести нервные связи между обоими полушариями, бинокулярное зрение, бинауральный слух и т. д.</a:t>
            </a:r>
          </a:p>
          <a:p>
            <a:r>
              <a:rPr lang="ru-RU" sz="1500" dirty="0"/>
              <a:t>Важную роль в отражении пространственных свойств предметов играет функциональная асимметрия, которая характерна для всех парных анализаторов. Функциональная асимметрия состоит в том, что одна из сторон анализатора является в определенном отношении ведущей, доминирующей. Один глаз доминирует по остроте зрения, другой – по величине поля зрения; одно ухо имеет лучшие </a:t>
            </a:r>
            <a:r>
              <a:rPr lang="ru-RU" sz="1500" dirty="0" err="1"/>
              <a:t>звукоразличительные</a:t>
            </a:r>
            <a:r>
              <a:rPr lang="ru-RU" sz="1500" dirty="0"/>
              <a:t> характеристики, другое – более высокую чувствительность.</a:t>
            </a:r>
          </a:p>
        </p:txBody>
      </p:sp>
    </p:spTree>
    <p:extLst>
      <p:ext uri="{BB962C8B-B14F-4D97-AF65-F5344CB8AC3E}">
        <p14:creationId xmlns:p14="http://schemas.microsoft.com/office/powerpoint/2010/main" val="15892266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9552" y="476672"/>
            <a:ext cx="8136904" cy="400110"/>
          </a:xfrm>
          <a:prstGeom prst="rect">
            <a:avLst/>
          </a:prstGeom>
          <a:noFill/>
        </p:spPr>
        <p:txBody>
          <a:bodyPr wrap="square" rtlCol="0">
            <a:spAutoFit/>
          </a:bodyPr>
          <a:lstStyle/>
          <a:p>
            <a:r>
              <a:rPr lang="ru-RU" sz="2000" dirty="0"/>
              <a:t>		         СПАСИБО ЗА ВНИАНИЕ!</a:t>
            </a:r>
          </a:p>
        </p:txBody>
      </p:sp>
      <p:pic>
        <p:nvPicPr>
          <p:cNvPr id="3" name="Рисунок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1520" y="1110020"/>
            <a:ext cx="8639382" cy="4874736"/>
          </a:xfrm>
          <a:prstGeom prst="rect">
            <a:avLst/>
          </a:prstGeom>
        </p:spPr>
      </p:pic>
    </p:spTree>
    <p:extLst>
      <p:ext uri="{BB962C8B-B14F-4D97-AF65-F5344CB8AC3E}">
        <p14:creationId xmlns:p14="http://schemas.microsoft.com/office/powerpoint/2010/main" val="636764987"/>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image" Target="../media/image1.jpeg" /></Relationships>
</file>

<file path=ppt/theme/theme1.xml><?xml version="1.0" encoding="utf-8"?>
<a:theme xmlns:a="http://schemas.openxmlformats.org/drawingml/2006/main" name="Официальная">
  <a:themeElements>
    <a:clrScheme name="Официальная">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Официальная">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Официальная">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28</TotalTime>
  <Words>854</Words>
  <Application>Microsoft Office PowerPoint</Application>
  <PresentationFormat>Expunere pe ecran (4:3)</PresentationFormat>
  <Paragraphs>46</Paragraphs>
  <Slides>7</Slides>
  <Notes>0</Notes>
  <HiddenSlides>0</HiddenSlides>
  <MMClips>0</MMClips>
  <ScaleCrop>false</ScaleCrop>
  <HeadingPairs>
    <vt:vector size="4" baseType="variant">
      <vt:variant>
        <vt:lpstr>Temă</vt:lpstr>
      </vt:variant>
      <vt:variant>
        <vt:i4>1</vt:i4>
      </vt:variant>
      <vt:variant>
        <vt:lpstr>Titluri diapozitive</vt:lpstr>
      </vt:variant>
      <vt:variant>
        <vt:i4>7</vt:i4>
      </vt:variant>
    </vt:vector>
  </HeadingPairs>
  <TitlesOfParts>
    <vt:vector size="8" baseType="lpstr">
      <vt:lpstr>Официальная</vt:lpstr>
      <vt:lpstr>ПОНЯТИЕ ВОСПРИЯТИЯ В ПСИХОЛОГИИ.</vt:lpstr>
      <vt:lpstr>Prezentare PowerPoint</vt:lpstr>
      <vt:lpstr>Prezentare PowerPoint</vt:lpstr>
      <vt:lpstr>Prezentare PowerPoint</vt:lpstr>
      <vt:lpstr>Prezentare PowerPoint</vt:lpstr>
      <vt:lpstr>Prezentare PowerPoint</vt:lpstr>
      <vt:lpstr>Prezentare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ПОНЯТИЕ ВОСПРИЯТИЯ В ПСИХОЛОГИИ.</dc:title>
  <dc:creator>Алиса</dc:creator>
  <cp:lastModifiedBy>racu.iulia9@gmail.com</cp:lastModifiedBy>
  <cp:revision>5</cp:revision>
  <dcterms:created xsi:type="dcterms:W3CDTF">2020-09-21T11:45:21Z</dcterms:created>
  <dcterms:modified xsi:type="dcterms:W3CDTF">2020-09-22T07:44:41Z</dcterms:modified>
</cp:coreProperties>
</file>