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9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2876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1427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75615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7714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375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402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9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6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2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2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2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3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0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8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0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18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399" y="1845129"/>
            <a:ext cx="10850336" cy="1683118"/>
          </a:xfrm>
        </p:spPr>
        <p:txBody>
          <a:bodyPr/>
          <a:lstStyle/>
          <a:p>
            <a:r>
              <a:rPr lang="ru-RU" smtClean="0">
                <a:cs typeface="Calibri" panose="020F0502020204030204" pitchFamily="34" charset="0"/>
              </a:rPr>
              <a:t> Теории </a:t>
            </a:r>
            <a:r>
              <a:rPr lang="ru-RU" dirty="0" smtClean="0">
                <a:cs typeface="Calibri" panose="020F0502020204030204" pitchFamily="34" charset="0"/>
              </a:rPr>
              <a:t>восприятия</a:t>
            </a:r>
            <a:endParaRPr lang="ru-RU" dirty="0"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6843" y="5045529"/>
            <a:ext cx="4171950" cy="1812471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Презентация выполнена студенткой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курса, </a:t>
            </a:r>
          </a:p>
          <a:p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специальность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психология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группа 1.4</a:t>
            </a:r>
            <a:r>
              <a:rPr lang="ro-RO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ru-RU" sz="14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Мустя</a:t>
            </a:r>
            <a:r>
              <a:rPr lang="ru-RU" sz="14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Анастасия</a:t>
            </a:r>
          </a:p>
        </p:txBody>
      </p:sp>
    </p:spTree>
    <p:extLst>
      <p:ext uri="{BB962C8B-B14F-4D97-AF65-F5344CB8AC3E}">
        <p14:creationId xmlns:p14="http://schemas.microsoft.com/office/powerpoint/2010/main" val="12789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49" y="452718"/>
            <a:ext cx="9234405" cy="502503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4.	Теория восприятия Гельмгольца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6429" y="1200151"/>
            <a:ext cx="9233425" cy="51462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Герман Людвиг Фердинанд фон </a:t>
            </a:r>
            <a:r>
              <a:rPr lang="ru-RU" b="1" dirty="0" smtClean="0"/>
              <a:t>Гельмгольц </a:t>
            </a:r>
            <a:r>
              <a:rPr lang="ru-RU" dirty="0" smtClean="0"/>
              <a:t>(</a:t>
            </a:r>
            <a:r>
              <a:rPr lang="en-US" dirty="0" smtClean="0"/>
              <a:t>31 </a:t>
            </a:r>
            <a:r>
              <a:rPr lang="ru-RU" dirty="0"/>
              <a:t>августа </a:t>
            </a:r>
            <a:r>
              <a:rPr lang="ru-RU" dirty="0" smtClean="0"/>
              <a:t>1821— </a:t>
            </a:r>
            <a:r>
              <a:rPr lang="ru-RU" dirty="0"/>
              <a:t>8 сентября </a:t>
            </a:r>
            <a:r>
              <a:rPr lang="ru-RU" dirty="0" smtClean="0"/>
              <a:t>1894) </a:t>
            </a:r>
            <a:r>
              <a:rPr lang="ru-RU" dirty="0"/>
              <a:t>— немецкий физик, врач, физиолог, психолог, акустик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• По </a:t>
            </a:r>
            <a:r>
              <a:rPr lang="ru-RU" dirty="0"/>
              <a:t>теории Германа Гельмгольца, в процессе восприятия, мы не просто поддаёмся потоку впечатлений, но и активно наблюдаем, настраивая свои органы чувств для воздействий с максимальной точностью.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В </a:t>
            </a:r>
            <a:r>
              <a:rPr lang="ru-RU" dirty="0"/>
              <a:t>качестве одной из общих закономерностей формирования зрительных образов, он выделял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общее правило</a:t>
            </a:r>
            <a:r>
              <a:rPr lang="ru-RU" dirty="0"/>
              <a:t>: при любых воздействиях на органы чувств, пусть даже неординарных, мы всегда видим объекты в поле зрения так, как видели бы их при обычных условиях, если бы получили одинаковое </a:t>
            </a:r>
            <a:r>
              <a:rPr lang="ru-RU" dirty="0" smtClean="0"/>
              <a:t>впечатление.</a:t>
            </a:r>
          </a:p>
          <a:p>
            <a:pPr marL="0" indent="0" algn="just">
              <a:buNone/>
            </a:pPr>
            <a:r>
              <a:rPr lang="ru-RU" b="1" dirty="0" smtClean="0"/>
              <a:t>•</a:t>
            </a:r>
            <a:r>
              <a:rPr lang="en-US" b="1" dirty="0" smtClean="0"/>
              <a:t>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Механизм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формирования образа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/>
              <a:t>- бессознательное умозаключение. 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678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680" y="742950"/>
            <a:ext cx="9519174" cy="58646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•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Второе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общее правило </a:t>
            </a:r>
            <a:r>
              <a:rPr lang="ru-RU" dirty="0"/>
              <a:t>Гельмгольца заключается в том, что мы обращаем внимание лишь на те ощущения, которые непосредственно необходимы в процессе восприятия конкретных объектов.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Гельмгольц </a:t>
            </a:r>
            <a:r>
              <a:rPr lang="ru-RU" dirty="0"/>
              <a:t>чётко ставил вопрос о </a:t>
            </a:r>
            <a:r>
              <a:rPr lang="ru-RU" u="sng" dirty="0"/>
              <a:t>двойственности восприятия</a:t>
            </a:r>
            <a:r>
              <a:rPr lang="ru-RU" dirty="0"/>
              <a:t> - чувственная основа и предметное содержание.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Гельмгольц </a:t>
            </a:r>
            <a:r>
              <a:rPr lang="ru-RU" dirty="0"/>
              <a:t>выделил основные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виды образов</a:t>
            </a:r>
            <a:r>
              <a:rPr lang="ru-RU" dirty="0"/>
              <a:t>, и дал трём из них определение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-</a:t>
            </a:r>
            <a:r>
              <a:rPr lang="ru-RU" b="1" u="sng" dirty="0" smtClean="0"/>
              <a:t>первичный </a:t>
            </a:r>
            <a:r>
              <a:rPr lang="ru-RU" b="1" u="sng" dirty="0"/>
              <a:t>образ</a:t>
            </a:r>
            <a:r>
              <a:rPr lang="ru-RU" b="1" dirty="0"/>
              <a:t> </a:t>
            </a:r>
            <a:r>
              <a:rPr lang="ru-RU" dirty="0"/>
              <a:t>относится к совокупности чувственных впечатлений на основе текущих ощущений.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-</a:t>
            </a:r>
            <a:r>
              <a:rPr lang="ru-RU" b="1" u="sng" dirty="0" smtClean="0"/>
              <a:t>образ </a:t>
            </a:r>
            <a:r>
              <a:rPr lang="ru-RU" b="1" u="sng" dirty="0"/>
              <a:t>в представлении</a:t>
            </a:r>
            <a:r>
              <a:rPr lang="ru-RU" b="1" dirty="0"/>
              <a:t> </a:t>
            </a:r>
            <a:r>
              <a:rPr lang="ru-RU" dirty="0"/>
              <a:t>относится лишь к впечатлениям. Не имеет текущей чувственной </a:t>
            </a:r>
            <a:r>
              <a:rPr lang="ru-RU" dirty="0" smtClean="0"/>
              <a:t>основы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b="1" u="sng" dirty="0" smtClean="0"/>
              <a:t>перцептивный </a:t>
            </a:r>
            <a:r>
              <a:rPr lang="ru-RU" b="1" u="sng" dirty="0"/>
              <a:t>образ</a:t>
            </a:r>
            <a:r>
              <a:rPr lang="ru-RU" b="1" dirty="0"/>
              <a:t> </a:t>
            </a:r>
            <a:r>
              <a:rPr lang="ru-RU" dirty="0"/>
              <a:t>означает слияние первичного образа и образа в </a:t>
            </a:r>
            <a:r>
              <a:rPr lang="ru-RU" dirty="0" smtClean="0"/>
              <a:t>представлении</a:t>
            </a:r>
            <a:r>
              <a:rPr lang="en-US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573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621" y="452718"/>
            <a:ext cx="9324213" cy="388203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5.	Теория категоризации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Брунера</a:t>
            </a:r>
            <a:endParaRPr lang="ru-RU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6622" y="1191986"/>
            <a:ext cx="9021535" cy="5056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/>
              <a:t>Джером Сеймур </a:t>
            </a:r>
            <a:r>
              <a:rPr lang="ru-RU" sz="1800" b="1" dirty="0" err="1"/>
              <a:t>Брунер</a:t>
            </a:r>
            <a:r>
              <a:rPr lang="ru-RU" sz="1800" b="1" dirty="0"/>
              <a:t> </a:t>
            </a:r>
            <a:r>
              <a:rPr lang="ru-RU" sz="1800" dirty="0" smtClean="0"/>
              <a:t>(1 </a:t>
            </a:r>
            <a:r>
              <a:rPr lang="ru-RU" sz="1800" dirty="0"/>
              <a:t>октября </a:t>
            </a:r>
            <a:r>
              <a:rPr lang="ru-RU" sz="1800" dirty="0" smtClean="0"/>
              <a:t>1915— </a:t>
            </a:r>
            <a:r>
              <a:rPr lang="ru-RU" sz="1800" dirty="0"/>
              <a:t>5 июня 2016) — американский психолог и </a:t>
            </a:r>
            <a:r>
              <a:rPr lang="ru-RU" sz="1800" dirty="0" smtClean="0"/>
              <a:t>педагог.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• Центральным </a:t>
            </a:r>
            <a:r>
              <a:rPr lang="ru-RU" sz="1800" dirty="0"/>
              <a:t>термином теории Джерома </a:t>
            </a:r>
            <a:r>
              <a:rPr lang="ru-RU" sz="1800" dirty="0" err="1"/>
              <a:t>Брунера</a:t>
            </a:r>
            <a:r>
              <a:rPr lang="ru-RU" sz="1800" dirty="0"/>
              <a:t> являлась 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категоризация</a:t>
            </a:r>
            <a:r>
              <a:rPr lang="ru-RU" sz="1800" dirty="0"/>
              <a:t>. </a:t>
            </a:r>
            <a:r>
              <a:rPr lang="ru-RU" sz="1800" b="1" dirty="0"/>
              <a:t>Восприятие</a:t>
            </a:r>
            <a:r>
              <a:rPr lang="ru-RU" sz="1800" dirty="0"/>
              <a:t>, в его понимании - процесс категоризации, в ходе которого организм осуществляет логический вывод, относя сигналы к определённой категории, и что во многом этот процесс является бессознательным.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Категория</a:t>
            </a:r>
            <a:r>
              <a:rPr lang="ru-RU" sz="1800" b="1" dirty="0" smtClean="0"/>
              <a:t> -</a:t>
            </a:r>
            <a:r>
              <a:rPr lang="ru-RU" sz="1800" dirty="0" smtClean="0"/>
              <a:t> правило</a:t>
            </a:r>
            <a:r>
              <a:rPr lang="ru-RU" sz="1800" dirty="0"/>
              <a:t>, в соответствии с которым субъект относит объекты к одному классу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 marL="0" indent="0" algn="just">
              <a:buNone/>
            </a:pPr>
            <a:r>
              <a:rPr lang="ru-RU" sz="1800" dirty="0" smtClean="0"/>
              <a:t>• В </a:t>
            </a:r>
            <a:r>
              <a:rPr lang="ru-RU" sz="1800" dirty="0"/>
              <a:t>понимании </a:t>
            </a:r>
            <a:r>
              <a:rPr lang="ru-RU" sz="1800" dirty="0" err="1" smtClean="0"/>
              <a:t>Брунера</a:t>
            </a:r>
            <a:r>
              <a:rPr lang="ru-RU" sz="1800" dirty="0" smtClean="0"/>
              <a:t>, </a:t>
            </a:r>
            <a:r>
              <a:rPr lang="ru-RU" sz="1800" dirty="0"/>
              <a:t>восприятие есть часть интеллекта. В его подходе можно выявить </a:t>
            </a:r>
            <a:r>
              <a:rPr lang="ru-RU" sz="1800" u="sng" dirty="0"/>
              <a:t>два основных </a:t>
            </a:r>
            <a:r>
              <a:rPr lang="ru-RU" sz="1800" u="sng" dirty="0" smtClean="0"/>
              <a:t>положения</a:t>
            </a:r>
            <a:r>
              <a:rPr lang="en-US" sz="1800" dirty="0" smtClean="0"/>
              <a:t>:</a:t>
            </a:r>
            <a:r>
              <a:rPr lang="ru-RU" sz="1800" dirty="0" smtClean="0"/>
              <a:t> </a:t>
            </a:r>
          </a:p>
          <a:p>
            <a:pPr marL="0" indent="0" algn="just">
              <a:buNone/>
            </a:pPr>
            <a:r>
              <a:rPr lang="ru-RU" sz="1800" dirty="0" smtClean="0"/>
              <a:t>1) Восприятие </a:t>
            </a:r>
            <a:r>
              <a:rPr lang="ru-RU" sz="1800" dirty="0"/>
              <a:t>как процесс категоризации. </a:t>
            </a:r>
            <a:endParaRPr lang="en-US" sz="1800" dirty="0" smtClean="0"/>
          </a:p>
          <a:p>
            <a:pPr marL="0" indent="0" algn="just">
              <a:buNone/>
            </a:pPr>
            <a:r>
              <a:rPr lang="ru-RU" sz="1800" dirty="0" smtClean="0"/>
              <a:t>2) </a:t>
            </a:r>
            <a:r>
              <a:rPr lang="ru-RU" sz="1800" dirty="0"/>
              <a:t>Восприятие как процесс принятия решений.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773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8" y="620486"/>
            <a:ext cx="9699171" cy="58401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100" dirty="0" smtClean="0"/>
              <a:t>• Выделяются </a:t>
            </a:r>
            <a:r>
              <a:rPr lang="ru-RU" sz="2100" dirty="0"/>
              <a:t>следующие </a:t>
            </a:r>
            <a:r>
              <a:rPr lang="ru-RU" sz="2100" b="1" dirty="0"/>
              <a:t>этапы</a:t>
            </a:r>
            <a:r>
              <a:rPr lang="ru-RU" sz="2100" dirty="0"/>
              <a:t> восприятия:</a:t>
            </a:r>
          </a:p>
          <a:p>
            <a:pPr marL="0" indent="0" algn="just">
              <a:buNone/>
            </a:pPr>
            <a:r>
              <a:rPr lang="en-US" sz="2100" dirty="0" smtClean="0"/>
              <a:t>1) </a:t>
            </a:r>
            <a:r>
              <a:rPr lang="ru-RU" sz="2100" dirty="0" smtClean="0"/>
              <a:t>первичная категоризация</a:t>
            </a:r>
            <a:r>
              <a:rPr lang="en-US" sz="2100" dirty="0" smtClean="0"/>
              <a:t>;</a:t>
            </a:r>
            <a:r>
              <a:rPr lang="ru-RU" sz="2100" dirty="0" smtClean="0"/>
              <a:t> </a:t>
            </a:r>
            <a:endParaRPr lang="en-US" sz="2100" dirty="0" smtClean="0"/>
          </a:p>
          <a:p>
            <a:pPr marL="0" indent="0" algn="just">
              <a:buNone/>
            </a:pPr>
            <a:r>
              <a:rPr lang="en-US" sz="2100" dirty="0" smtClean="0"/>
              <a:t>2)</a:t>
            </a:r>
            <a:r>
              <a:rPr lang="ru-RU" sz="2100" dirty="0" smtClean="0"/>
              <a:t> </a:t>
            </a:r>
            <a:r>
              <a:rPr lang="ru-RU" sz="2100" dirty="0"/>
              <a:t>поиск </a:t>
            </a:r>
            <a:r>
              <a:rPr lang="ru-RU" sz="2100" dirty="0" smtClean="0"/>
              <a:t>признаков</a:t>
            </a:r>
            <a:r>
              <a:rPr lang="en-US" sz="2100" dirty="0" smtClean="0"/>
              <a:t>;</a:t>
            </a:r>
            <a:r>
              <a:rPr lang="ru-RU" sz="2100" dirty="0" smtClean="0"/>
              <a:t> </a:t>
            </a:r>
            <a:endParaRPr lang="en-US" sz="2100" dirty="0" smtClean="0"/>
          </a:p>
          <a:p>
            <a:pPr marL="0" indent="0" algn="just">
              <a:buNone/>
            </a:pPr>
            <a:r>
              <a:rPr lang="en-US" sz="2100" dirty="0" smtClean="0"/>
              <a:t>3)</a:t>
            </a:r>
            <a:r>
              <a:rPr lang="ru-RU" sz="2100" dirty="0" smtClean="0"/>
              <a:t> </a:t>
            </a:r>
            <a:r>
              <a:rPr lang="ru-RU" sz="2100" dirty="0"/>
              <a:t>подтверждающая </a:t>
            </a:r>
            <a:r>
              <a:rPr lang="ru-RU" sz="2100" dirty="0" smtClean="0"/>
              <a:t>проверка</a:t>
            </a:r>
            <a:r>
              <a:rPr lang="en-US" sz="2100" dirty="0" smtClean="0"/>
              <a:t>;</a:t>
            </a:r>
            <a:endParaRPr lang="ru-RU" sz="2100" dirty="0"/>
          </a:p>
          <a:p>
            <a:pPr marL="0" indent="0" algn="just">
              <a:buNone/>
            </a:pPr>
            <a:r>
              <a:rPr lang="ru-RU" sz="2100" dirty="0"/>
              <a:t>4) завершение </a:t>
            </a:r>
            <a:r>
              <a:rPr lang="ru-RU" sz="2100" dirty="0" smtClean="0"/>
              <a:t>проверки</a:t>
            </a:r>
            <a:r>
              <a:rPr lang="en-US" sz="2100" dirty="0" smtClean="0"/>
              <a:t>.</a:t>
            </a:r>
          </a:p>
          <a:p>
            <a:pPr marL="0" indent="0" algn="just">
              <a:buNone/>
            </a:pPr>
            <a:endParaRPr lang="en-US" sz="2100" b="1" dirty="0" smtClean="0"/>
          </a:p>
          <a:p>
            <a:pPr marL="0" indent="0" algn="just">
              <a:buNone/>
            </a:pPr>
            <a:r>
              <a:rPr lang="ru-RU" sz="2100" dirty="0" smtClean="0"/>
              <a:t>• </a:t>
            </a:r>
            <a:r>
              <a:rPr lang="ru-RU" sz="2100" b="1" u="sng" dirty="0" smtClean="0"/>
              <a:t>Особенности </a:t>
            </a:r>
            <a:r>
              <a:rPr lang="ru-RU" sz="2100" b="1" u="sng" dirty="0" err="1"/>
              <a:t>категоризированного</a:t>
            </a:r>
            <a:r>
              <a:rPr lang="ru-RU" sz="2100" b="1" u="sng" dirty="0"/>
              <a:t> </a:t>
            </a:r>
            <a:r>
              <a:rPr lang="ru-RU" sz="2100" b="1" dirty="0"/>
              <a:t>подхода</a:t>
            </a:r>
            <a:r>
              <a:rPr lang="ru-RU" sz="2100" dirty="0"/>
              <a:t>:</a:t>
            </a:r>
          </a:p>
          <a:p>
            <a:pPr marL="0" indent="0" algn="just">
              <a:buNone/>
            </a:pPr>
            <a:r>
              <a:rPr lang="ru-RU" sz="2100" dirty="0" smtClean="0"/>
              <a:t>-основным </a:t>
            </a:r>
            <a:r>
              <a:rPr lang="ru-RU" sz="2100" dirty="0"/>
              <a:t>является понятие прошлого </a:t>
            </a:r>
            <a:r>
              <a:rPr lang="ru-RU" sz="2100" dirty="0" smtClean="0"/>
              <a:t>опыта</a:t>
            </a:r>
            <a:r>
              <a:rPr lang="en-US" sz="2100" dirty="0"/>
              <a:t>;</a:t>
            </a:r>
            <a:endParaRPr lang="ru-RU" sz="2100" dirty="0"/>
          </a:p>
          <a:p>
            <a:pPr marL="0" indent="0" algn="just">
              <a:buNone/>
            </a:pPr>
            <a:r>
              <a:rPr lang="ru-RU" sz="2100" dirty="0" smtClean="0"/>
              <a:t>-у </a:t>
            </a:r>
            <a:r>
              <a:rPr lang="ru-RU" sz="2100" dirty="0"/>
              <a:t>каждой категории есть своя степень </a:t>
            </a:r>
            <a:r>
              <a:rPr lang="ru-RU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перцептивной готовности </a:t>
            </a:r>
            <a:r>
              <a:rPr lang="ru-RU" sz="2100" dirty="0"/>
              <a:t>(ожидание появления той или иной категории, вероятность её употребления) </a:t>
            </a:r>
          </a:p>
          <a:p>
            <a:pPr marL="0" indent="0" algn="just">
              <a:buNone/>
            </a:pPr>
            <a:r>
              <a:rPr lang="ru-RU" sz="2100" dirty="0" smtClean="0"/>
              <a:t>• Факторы</a:t>
            </a:r>
            <a:r>
              <a:rPr lang="ru-RU" sz="2100" dirty="0"/>
              <a:t>, воздействующие на процесс восприятия на два класса:</a:t>
            </a:r>
          </a:p>
          <a:p>
            <a:pPr marL="0" indent="0" algn="just">
              <a:buNone/>
            </a:pPr>
            <a:r>
              <a:rPr lang="ru-RU" sz="2100" dirty="0" smtClean="0"/>
              <a:t>-</a:t>
            </a:r>
            <a:r>
              <a:rPr lang="ru-RU" sz="2100" b="1" u="sng" dirty="0" err="1" smtClean="0"/>
              <a:t>аутохтонные</a:t>
            </a:r>
            <a:r>
              <a:rPr lang="ru-RU" sz="2100" b="1" u="sng" dirty="0" smtClean="0"/>
              <a:t> факторы</a:t>
            </a:r>
            <a:r>
              <a:rPr lang="en-US" sz="2100" dirty="0"/>
              <a:t>;</a:t>
            </a:r>
            <a:endParaRPr lang="en-US" sz="2100" dirty="0" smtClean="0"/>
          </a:p>
          <a:p>
            <a:pPr marL="0" indent="0" algn="just">
              <a:buNone/>
            </a:pPr>
            <a:r>
              <a:rPr lang="ru-RU" sz="2100" dirty="0" smtClean="0"/>
              <a:t>-</a:t>
            </a:r>
            <a:r>
              <a:rPr lang="ru-RU" sz="2100" b="1" u="sng" dirty="0" smtClean="0"/>
              <a:t>директивные </a:t>
            </a:r>
            <a:r>
              <a:rPr lang="ru-RU" sz="2100" b="1" u="sng" dirty="0"/>
              <a:t>(поведенческие) </a:t>
            </a:r>
            <a:r>
              <a:rPr lang="ru-RU" sz="2100" b="1" u="sng" dirty="0" smtClean="0"/>
              <a:t>факторы</a:t>
            </a:r>
            <a:r>
              <a:rPr lang="en-US" sz="2100" b="1" u="sng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37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44" y="452719"/>
            <a:ext cx="9169090" cy="526996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6.	Когнитивная теория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Найссера</a:t>
            </a:r>
            <a:endParaRPr lang="ru-RU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744" y="1118507"/>
            <a:ext cx="9356270" cy="51298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/>
              <a:t>Ульрик Густав </a:t>
            </a:r>
            <a:r>
              <a:rPr lang="ru-RU" sz="1800" b="1" dirty="0" err="1" smtClean="0"/>
              <a:t>Найссер</a:t>
            </a:r>
            <a:r>
              <a:rPr lang="ru-RU" sz="1800" b="1" dirty="0" smtClean="0"/>
              <a:t> </a:t>
            </a:r>
            <a:r>
              <a:rPr lang="ru-RU" sz="1800" dirty="0" smtClean="0"/>
              <a:t>(8 </a:t>
            </a:r>
            <a:r>
              <a:rPr lang="ru-RU" sz="1800" dirty="0"/>
              <a:t>декабря </a:t>
            </a:r>
            <a:r>
              <a:rPr lang="ru-RU" sz="1800" dirty="0" smtClean="0"/>
              <a:t>1928— </a:t>
            </a:r>
            <a:r>
              <a:rPr lang="ru-RU" sz="1800" dirty="0"/>
              <a:t>17 февраля </a:t>
            </a:r>
            <a:r>
              <a:rPr lang="ru-RU" sz="1800" dirty="0" smtClean="0"/>
              <a:t>2012) </a:t>
            </a:r>
            <a:r>
              <a:rPr lang="ru-RU" sz="1800" dirty="0"/>
              <a:t>— американский психолог</a:t>
            </a:r>
            <a:r>
              <a:rPr lang="ru-RU" sz="1800" dirty="0" smtClean="0"/>
              <a:t>.</a:t>
            </a:r>
          </a:p>
          <a:p>
            <a:pPr marL="0" indent="0" algn="just">
              <a:buNone/>
            </a:pPr>
            <a:r>
              <a:rPr lang="ru-RU" sz="1800" dirty="0" smtClean="0"/>
              <a:t>• Ульрик </a:t>
            </a:r>
            <a:r>
              <a:rPr lang="ru-RU" sz="1800" dirty="0" err="1"/>
              <a:t>Найссер</a:t>
            </a:r>
            <a:r>
              <a:rPr lang="ru-RU" sz="1800" dirty="0"/>
              <a:t> является одним из основателей учения о </a:t>
            </a:r>
            <a:r>
              <a:rPr lang="ru-RU" sz="1800" b="1" u="sng" dirty="0"/>
              <a:t>когнитивной психологии</a:t>
            </a:r>
            <a:r>
              <a:rPr lang="ru-RU" sz="1800" dirty="0"/>
              <a:t>. Согласно его исследованиям, познание окружающего мира является процессом, в осуществлению которого входящие данные подвергаются трансформации, редукции, обработке, накоплению, воспроизведению и в дальнейшем используются в осуществлении различных видов деятельности и жизни в целом. </a:t>
            </a:r>
            <a:endParaRPr lang="en-US" sz="1800" dirty="0" smtClean="0"/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•</a:t>
            </a:r>
            <a:r>
              <a:rPr lang="en-US" sz="1800" dirty="0" smtClean="0"/>
              <a:t> </a:t>
            </a:r>
            <a:r>
              <a:rPr lang="ru-RU" sz="1800" dirty="0" smtClean="0"/>
              <a:t>В </a:t>
            </a:r>
            <a:r>
              <a:rPr lang="ru-RU" sz="1800" dirty="0"/>
              <a:t>процессе исследования влияния восприятия на процесс познания было сформировано понятие </a:t>
            </a:r>
            <a:r>
              <a:rPr lang="ru-RU" sz="1800" b="1" dirty="0"/>
              <a:t>предвосхищающих схем</a:t>
            </a:r>
            <a:r>
              <a:rPr lang="ru-RU" sz="1800" dirty="0"/>
              <a:t>. </a:t>
            </a:r>
            <a:endParaRPr lang="en-US" sz="1800" dirty="0" smtClean="0"/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b="1" dirty="0" smtClean="0"/>
              <a:t>•</a:t>
            </a:r>
            <a:r>
              <a:rPr lang="ru-RU" sz="1800" b="1" dirty="0" smtClean="0">
                <a:solidFill>
                  <a:schemeClr val="accent1"/>
                </a:solidFill>
              </a:rPr>
              <a:t> </a:t>
            </a: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Предвосхищающие 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схемы </a:t>
            </a:r>
            <a:r>
              <a:rPr lang="ru-RU" sz="1800" dirty="0"/>
              <a:t>- когнитивные структуры, которые подготавливают сознание человека к принятию информации строго определенного вида и тем самым они управляют его текущей активностью. </a:t>
            </a:r>
          </a:p>
        </p:txBody>
      </p:sp>
    </p:spTree>
    <p:extLst>
      <p:ext uri="{BB962C8B-B14F-4D97-AF65-F5344CB8AC3E}">
        <p14:creationId xmlns:p14="http://schemas.microsoft.com/office/powerpoint/2010/main" val="23001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844" y="914401"/>
            <a:ext cx="6613070" cy="516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• Сопоставляя </a:t>
            </a:r>
            <a:r>
              <a:rPr lang="ru-RU" sz="1800" dirty="0"/>
              <a:t>понятие </a:t>
            </a:r>
            <a:r>
              <a:rPr lang="ru-RU" sz="1800" b="1" dirty="0"/>
              <a:t>схема</a:t>
            </a:r>
            <a:r>
              <a:rPr lang="ru-RU" sz="1800" dirty="0"/>
              <a:t> и </a:t>
            </a:r>
            <a:r>
              <a:rPr lang="ru-RU" sz="1800" b="1" dirty="0"/>
              <a:t>восприятие</a:t>
            </a:r>
            <a:r>
              <a:rPr lang="ru-RU" sz="1800" dirty="0"/>
              <a:t>, автор вводит понятие 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перцептивного цикла</a:t>
            </a:r>
            <a:r>
              <a:rPr lang="ru-RU" sz="1800" dirty="0"/>
              <a:t>, в котором </a:t>
            </a:r>
            <a:r>
              <a:rPr lang="ru-RU" sz="1800" u="sng" dirty="0"/>
              <a:t>схема</a:t>
            </a:r>
            <a:r>
              <a:rPr lang="ru-RU" sz="1800" dirty="0"/>
              <a:t> - фаза цикла, а </a:t>
            </a:r>
            <a:r>
              <a:rPr lang="ru-RU" sz="1800" u="sng" dirty="0"/>
              <a:t>восприятие</a:t>
            </a:r>
            <a:r>
              <a:rPr lang="ru-RU" sz="1800" dirty="0"/>
              <a:t> - непрерывный во времени цикл. </a:t>
            </a:r>
            <a:endParaRPr lang="en-US" sz="1800" dirty="0" smtClean="0"/>
          </a:p>
          <a:p>
            <a:pPr marL="0" indent="0" algn="just">
              <a:buNone/>
            </a:pPr>
            <a:r>
              <a:rPr lang="ru-RU" sz="1800" dirty="0" smtClean="0"/>
              <a:t>• </a:t>
            </a:r>
            <a:r>
              <a:rPr lang="ru-RU" sz="1800" dirty="0" err="1" smtClean="0"/>
              <a:t>Найссер</a:t>
            </a:r>
            <a:r>
              <a:rPr lang="ru-RU" sz="1800" dirty="0" smtClean="0"/>
              <a:t> </a:t>
            </a:r>
            <a:r>
              <a:rPr lang="ru-RU" sz="1800" dirty="0"/>
              <a:t>подчёркивал </a:t>
            </a:r>
            <a:r>
              <a:rPr lang="ru-RU" sz="1800" u="sng" dirty="0"/>
              <a:t>зависимость схемы и цикла</a:t>
            </a:r>
            <a:r>
              <a:rPr lang="ru-RU" sz="1800" dirty="0"/>
              <a:t> - одинаковые схемы могут </a:t>
            </a:r>
            <a:r>
              <a:rPr lang="ru-RU" sz="1800" dirty="0" smtClean="0"/>
              <a:t>входить </a:t>
            </a:r>
            <a:r>
              <a:rPr lang="ru-RU" sz="1800" dirty="0"/>
              <a:t>в различные циклы, и различные циклы могут быть реализованы разными схемами. </a:t>
            </a:r>
          </a:p>
          <a:p>
            <a:pPr marL="0" indent="0" algn="just">
              <a:buNone/>
            </a:pPr>
            <a:r>
              <a:rPr lang="ru-RU" sz="1800" b="1" dirty="0" smtClean="0"/>
              <a:t>• Общее </a:t>
            </a:r>
            <a:r>
              <a:rPr lang="ru-RU" sz="1800" b="1" dirty="0"/>
              <a:t>определение когнитивной схемы</a:t>
            </a:r>
            <a:r>
              <a:rPr lang="ru-RU" sz="1800" dirty="0"/>
              <a:t> - внутренняя часть перцептивного цикла, специфичная воспринимаемому объекту, событию, </a:t>
            </a:r>
            <a:r>
              <a:rPr lang="ru-RU" sz="1800" dirty="0" smtClean="0"/>
              <a:t>ситуации. </a:t>
            </a:r>
            <a:r>
              <a:rPr lang="ru-RU" sz="1800" b="1" dirty="0"/>
              <a:t>Физиологически</a:t>
            </a:r>
            <a:r>
              <a:rPr lang="ru-RU" sz="1800" dirty="0"/>
              <a:t> — это система, состоящая из функциональных единиц: рецептор, анализаторная система, эффекторы.</a:t>
            </a:r>
          </a:p>
          <a:p>
            <a:pPr marL="0" indent="0" algn="just">
              <a:buNone/>
            </a:pPr>
            <a:r>
              <a:rPr lang="ru-RU" sz="1800" dirty="0" smtClean="0"/>
              <a:t>• Функция </a:t>
            </a:r>
            <a:r>
              <a:rPr lang="ru-RU" sz="1800" dirty="0"/>
              <a:t>перцептивных схем обеспечивает восприятию его избирательность.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227" y="2065563"/>
            <a:ext cx="4481595" cy="40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359" y="2973495"/>
            <a:ext cx="9404723" cy="1400530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Спасибо за внимание! </a:t>
            </a:r>
            <a:endParaRPr lang="ru-RU" sz="5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3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2681" y="568411"/>
            <a:ext cx="9053315" cy="2142132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chemeClr val="tx1"/>
                </a:solidFill>
              </a:rPr>
              <a:t>•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4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Восприятие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/>
              <a:t>является психическим процессом, при котором отражаются предметы и явления действительности, в совокупности их различных </a:t>
            </a:r>
            <a:r>
              <a:rPr lang="ru-RU" sz="2400" dirty="0" smtClean="0"/>
              <a:t>свойств</a:t>
            </a:r>
            <a:r>
              <a:rPr lang="ro-RO" sz="2400" dirty="0" smtClean="0"/>
              <a:t>,</a:t>
            </a:r>
            <a:r>
              <a:rPr lang="ru-RU" sz="2400" dirty="0" smtClean="0"/>
              <a:t> </a:t>
            </a:r>
            <a:r>
              <a:rPr lang="ru-RU" sz="2400" dirty="0"/>
              <a:t>при их воздействии на органы чувств.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2682" y="2408464"/>
            <a:ext cx="9053315" cy="376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• С </a:t>
            </a:r>
            <a:r>
              <a:rPr lang="ru-RU" sz="1800" dirty="0"/>
              <a:t>появлением понятия о восприятии, </a:t>
            </a:r>
            <a:r>
              <a:rPr lang="ru-RU" sz="1800" dirty="0" smtClean="0"/>
              <a:t>стал </a:t>
            </a:r>
            <a:r>
              <a:rPr lang="ru-RU" sz="1800" dirty="0"/>
              <a:t>формироваться ряд </a:t>
            </a: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теори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й</a:t>
            </a:r>
            <a:r>
              <a:rPr lang="ru-RU" sz="1800" dirty="0" smtClean="0"/>
              <a:t>, </a:t>
            </a:r>
            <a:r>
              <a:rPr lang="ru-RU" sz="1800" dirty="0"/>
              <a:t>пытающихся объяснить протекание процесса восприятия и способы формирования образа в сознании человека.  За всё время </a:t>
            </a:r>
            <a:r>
              <a:rPr lang="ru-RU" sz="1800" dirty="0" smtClean="0"/>
              <a:t>прослеживалось </a:t>
            </a:r>
            <a:r>
              <a:rPr lang="ru-RU" sz="1800" dirty="0"/>
              <a:t>два основных подхода - </a:t>
            </a:r>
            <a:r>
              <a:rPr lang="ru-RU" sz="1800" u="sng" dirty="0"/>
              <a:t>структурный</a:t>
            </a:r>
            <a:r>
              <a:rPr lang="ru-RU" sz="1800" dirty="0"/>
              <a:t> и </a:t>
            </a:r>
            <a:r>
              <a:rPr lang="ru-RU" sz="1800" u="sng" dirty="0"/>
              <a:t>функциональный</a:t>
            </a:r>
            <a:r>
              <a:rPr lang="ru-RU" sz="1800" dirty="0" smtClean="0"/>
              <a:t>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Структурный 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подход </a:t>
            </a:r>
            <a:r>
              <a:rPr lang="ru-RU" sz="1800" dirty="0"/>
              <a:t>рассматривал восприятие как отдельный феномен психической реальности. Подход воплотился в двух направлениях: </a:t>
            </a:r>
            <a:r>
              <a:rPr lang="ru-RU" sz="1800" u="sng" dirty="0"/>
              <a:t>механическом</a:t>
            </a:r>
            <a:r>
              <a:rPr lang="ru-RU" sz="1800" dirty="0"/>
              <a:t> и </a:t>
            </a:r>
            <a:r>
              <a:rPr lang="ru-RU" sz="1800" u="sng" dirty="0" err="1" smtClean="0"/>
              <a:t>организмическом</a:t>
            </a:r>
            <a:r>
              <a:rPr lang="ru-RU" sz="1800" dirty="0" smtClean="0"/>
              <a:t>. </a:t>
            </a:r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Функциональный подход </a:t>
            </a:r>
            <a:r>
              <a:rPr lang="ru-RU" sz="1800" dirty="0" smtClean="0"/>
              <a:t>рассматривал </a:t>
            </a:r>
            <a:r>
              <a:rPr lang="ru-RU" sz="1800" dirty="0"/>
              <a:t>активный характер восприятия, генетическое становление данного процесса, </a:t>
            </a:r>
            <a:r>
              <a:rPr lang="ru-RU" sz="1800" dirty="0" smtClean="0"/>
              <a:t>процессуальную сторону </a:t>
            </a:r>
            <a:r>
              <a:rPr lang="ru-RU" sz="1800" dirty="0"/>
              <a:t>формирования образа, </a:t>
            </a:r>
            <a:r>
              <a:rPr lang="ru-RU" sz="1800" dirty="0" smtClean="0"/>
              <a:t>психофизиологическую основу </a:t>
            </a:r>
            <a:r>
              <a:rPr lang="ru-RU" sz="1800" dirty="0"/>
              <a:t>восприятия. 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marL="0" indent="0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9091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877261"/>
            <a:ext cx="8947522" cy="616803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1.	Структуралистская теория восприятия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690008"/>
            <a:ext cx="8946541" cy="45311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• Основные личности в ходе данной теории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ru-RU" b="1" dirty="0" smtClean="0"/>
              <a:t>Вильгельм Максимилиан Вундт </a:t>
            </a:r>
            <a:r>
              <a:rPr lang="ru-RU" dirty="0" smtClean="0"/>
              <a:t>(</a:t>
            </a:r>
            <a:r>
              <a:rPr lang="en-US" dirty="0" smtClean="0"/>
              <a:t>16 </a:t>
            </a:r>
            <a:r>
              <a:rPr lang="ru-RU" dirty="0"/>
              <a:t>августа </a:t>
            </a:r>
            <a:r>
              <a:rPr lang="ru-RU" dirty="0" smtClean="0"/>
              <a:t>1832 — </a:t>
            </a:r>
            <a:r>
              <a:rPr lang="ru-RU" dirty="0"/>
              <a:t>31 августа </a:t>
            </a:r>
            <a:r>
              <a:rPr lang="ru-RU" dirty="0" smtClean="0"/>
              <a:t>1920) </a:t>
            </a:r>
            <a:r>
              <a:rPr lang="ru-RU" dirty="0"/>
              <a:t>— немецкий врач, физиолог и психолог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/>
              <a:t>Эдвард </a:t>
            </a:r>
            <a:r>
              <a:rPr lang="ru-RU" b="1" dirty="0" err="1"/>
              <a:t>Брэдфорд</a:t>
            </a:r>
            <a:r>
              <a:rPr lang="ru-RU" b="1" dirty="0"/>
              <a:t> </a:t>
            </a:r>
            <a:r>
              <a:rPr lang="ru-RU" b="1" dirty="0" err="1"/>
              <a:t>Титченер</a:t>
            </a:r>
            <a:r>
              <a:rPr lang="ru-RU" b="1" dirty="0"/>
              <a:t> </a:t>
            </a:r>
            <a:r>
              <a:rPr lang="ru-RU" dirty="0" smtClean="0"/>
              <a:t>(11 </a:t>
            </a:r>
            <a:r>
              <a:rPr lang="ru-RU" dirty="0"/>
              <a:t>января </a:t>
            </a:r>
            <a:r>
              <a:rPr lang="ru-RU" dirty="0" smtClean="0"/>
              <a:t>1867— </a:t>
            </a:r>
            <a:r>
              <a:rPr lang="ru-RU" dirty="0"/>
              <a:t>3 августа </a:t>
            </a:r>
            <a:r>
              <a:rPr lang="ru-RU" dirty="0" smtClean="0"/>
              <a:t>1927) </a:t>
            </a:r>
            <a:r>
              <a:rPr lang="ru-RU" dirty="0"/>
              <a:t>— англо-американский психолог-экспериментатор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•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Структурализм</a:t>
            </a:r>
            <a:r>
              <a:rPr lang="ru-RU" dirty="0" smtClean="0"/>
              <a:t> </a:t>
            </a:r>
            <a:r>
              <a:rPr lang="ru-RU" dirty="0"/>
              <a:t>получил своё название потому, что сознание считалось структурой, сформированной из элементов. В данной теории отправной точкой анализа является </a:t>
            </a:r>
            <a:r>
              <a:rPr lang="ru-RU" b="1" dirty="0"/>
              <a:t>ощущение</a:t>
            </a:r>
            <a:r>
              <a:rPr lang="ru-RU" dirty="0"/>
              <a:t>. Другие элементы, на которые опиралась данная теория - это </a:t>
            </a:r>
            <a:r>
              <a:rPr lang="ru-RU" b="1" dirty="0"/>
              <a:t>образы памяти </a:t>
            </a:r>
            <a:r>
              <a:rPr lang="ru-RU" dirty="0"/>
              <a:t>или </a:t>
            </a:r>
            <a:r>
              <a:rPr lang="ru-RU" b="1" dirty="0"/>
              <a:t>представления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792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980" y="579664"/>
            <a:ext cx="9404874" cy="56687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• Если </a:t>
            </a:r>
            <a:r>
              <a:rPr lang="ru-RU" dirty="0"/>
              <a:t>мы говорим </a:t>
            </a:r>
            <a:r>
              <a:rPr lang="ru-RU" dirty="0" smtClean="0"/>
              <a:t>о</a:t>
            </a:r>
            <a:r>
              <a:rPr lang="ru-RU" dirty="0"/>
              <a:t> </a:t>
            </a:r>
            <a:r>
              <a:rPr lang="ru-RU" dirty="0" smtClean="0"/>
              <a:t>связи </a:t>
            </a:r>
            <a:r>
              <a:rPr lang="ru-RU" dirty="0" smtClean="0"/>
              <a:t>ощущений </a:t>
            </a:r>
            <a:r>
              <a:rPr lang="ru-RU" dirty="0"/>
              <a:t>с образами памяти, структуралисты используют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принцип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ассоциаций</a:t>
            </a:r>
            <a:r>
              <a:rPr lang="ru-RU" b="1" dirty="0" smtClean="0"/>
              <a:t>. 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• Образование </a:t>
            </a:r>
            <a:r>
              <a:rPr lang="ru-RU" dirty="0"/>
              <a:t>ассоциаций может </a:t>
            </a:r>
            <a:r>
              <a:rPr lang="ru-RU" dirty="0" smtClean="0"/>
              <a:t>определяться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u="sng" dirty="0"/>
              <a:t>сходством двух содержаний </a:t>
            </a:r>
            <a:r>
              <a:rPr lang="ru-RU" dirty="0"/>
              <a:t>(например красный и оранжевый цвета), </a:t>
            </a:r>
            <a:r>
              <a:rPr lang="ru-RU" u="sng" dirty="0"/>
              <a:t>их контрастом</a:t>
            </a:r>
            <a:r>
              <a:rPr lang="ru-RU" dirty="0"/>
              <a:t> (сладкий и горький вкус) </a:t>
            </a:r>
            <a:r>
              <a:rPr lang="ru-RU" u="sng" dirty="0"/>
              <a:t>или смежностью во времени и пространстве</a:t>
            </a:r>
            <a:r>
              <a:rPr lang="ru-RU" dirty="0"/>
              <a:t> (после вспышки молнии наступает удар грома). </a:t>
            </a:r>
            <a:endParaRPr lang="ru-RU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Так </a:t>
            </a:r>
            <a:r>
              <a:rPr lang="ru-RU" dirty="0"/>
              <a:t>же </a:t>
            </a:r>
            <a:r>
              <a:rPr lang="ru-RU" dirty="0" err="1" smtClean="0"/>
              <a:t>Титченер</a:t>
            </a:r>
            <a:r>
              <a:rPr lang="ru-RU" dirty="0" smtClean="0"/>
              <a:t> разработал </a:t>
            </a:r>
            <a:r>
              <a:rPr lang="ru-RU" dirty="0"/>
              <a:t>специальную технику выделения, так называемых, чистых ощущений. Эту технику он окрестил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аналитической интроспекцией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•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Процесс восприятия </a:t>
            </a:r>
            <a:r>
              <a:rPr lang="ru-RU" dirty="0"/>
              <a:t>протекает в виде двух последовательных стадий: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.  Возникновение базовых ощущений и их образов памяти. </a:t>
            </a:r>
          </a:p>
          <a:p>
            <a:pPr marL="0" indent="0" algn="just">
              <a:buNone/>
            </a:pPr>
            <a:r>
              <a:rPr lang="ru-RU" dirty="0"/>
              <a:t>2. Суммация этих ощущений и образов памяти по специфическим законам работы нервной системы.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839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689484"/>
            <a:ext cx="8236631" cy="575982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2.	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Гештальт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теория восприятия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51216"/>
            <a:ext cx="9118374" cy="48087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dirty="0" smtClean="0"/>
              <a:t>• Основные </a:t>
            </a:r>
            <a:r>
              <a:rPr lang="ru-RU" sz="1800" dirty="0"/>
              <a:t>личности в ходе данной теории</a:t>
            </a:r>
            <a:r>
              <a:rPr lang="ru-RU" sz="1800" dirty="0" smtClean="0"/>
              <a:t>:</a:t>
            </a:r>
          </a:p>
          <a:p>
            <a:pPr marL="0" indent="0" algn="just">
              <a:buNone/>
            </a:pPr>
            <a:r>
              <a:rPr lang="ru-RU" sz="1800" b="1" dirty="0"/>
              <a:t>Макс </a:t>
            </a:r>
            <a:r>
              <a:rPr lang="ru-RU" sz="1800" b="1" dirty="0" err="1" smtClean="0"/>
              <a:t>Вертхаймер</a:t>
            </a:r>
            <a:r>
              <a:rPr lang="ru-RU" sz="1800" b="1" dirty="0" smtClean="0"/>
              <a:t> </a:t>
            </a:r>
            <a:r>
              <a:rPr lang="ru-RU" sz="1800" dirty="0" smtClean="0"/>
              <a:t>(15 </a:t>
            </a:r>
            <a:r>
              <a:rPr lang="ru-RU" sz="1800" dirty="0"/>
              <a:t>апреля </a:t>
            </a:r>
            <a:r>
              <a:rPr lang="ru-RU" sz="1800" dirty="0" smtClean="0"/>
              <a:t>1880—12 </a:t>
            </a:r>
            <a:r>
              <a:rPr lang="ru-RU" sz="1800" dirty="0"/>
              <a:t>октября 1943) —  немецкий и американский </a:t>
            </a:r>
            <a:r>
              <a:rPr lang="ru-RU" sz="1800" dirty="0" smtClean="0"/>
              <a:t>психолог.</a:t>
            </a:r>
          </a:p>
          <a:p>
            <a:pPr marL="0" indent="0" algn="just">
              <a:buNone/>
            </a:pPr>
            <a:r>
              <a:rPr lang="ru-RU" sz="1800" b="1" dirty="0" smtClean="0"/>
              <a:t>Вольфганг </a:t>
            </a:r>
            <a:r>
              <a:rPr lang="ru-RU" sz="1800" b="1" dirty="0"/>
              <a:t>Кёлер </a:t>
            </a:r>
            <a:r>
              <a:rPr lang="ru-RU" sz="1800" dirty="0" smtClean="0"/>
              <a:t>(21 </a:t>
            </a:r>
            <a:r>
              <a:rPr lang="ru-RU" sz="1800" dirty="0"/>
              <a:t>января </a:t>
            </a:r>
            <a:r>
              <a:rPr lang="ru-RU" sz="1800" dirty="0" smtClean="0"/>
              <a:t>1887—11 </a:t>
            </a:r>
            <a:r>
              <a:rPr lang="ru-RU" sz="1800" dirty="0"/>
              <a:t>июня </a:t>
            </a:r>
            <a:r>
              <a:rPr lang="ru-RU" sz="1800" dirty="0" smtClean="0"/>
              <a:t>1967) </a:t>
            </a:r>
            <a:r>
              <a:rPr lang="ru-RU" sz="1800" dirty="0"/>
              <a:t>— немецкий и американский </a:t>
            </a:r>
            <a:r>
              <a:rPr lang="ru-RU" sz="1800" dirty="0" smtClean="0"/>
              <a:t>психолог.</a:t>
            </a:r>
          </a:p>
          <a:p>
            <a:pPr marL="0" indent="0" algn="just">
              <a:buNone/>
            </a:pPr>
            <a:r>
              <a:rPr lang="ru-RU" sz="1800" b="1" dirty="0"/>
              <a:t>Курт </a:t>
            </a:r>
            <a:r>
              <a:rPr lang="ru-RU" sz="1800" b="1" dirty="0" err="1" smtClean="0"/>
              <a:t>Коффка</a:t>
            </a:r>
            <a:r>
              <a:rPr lang="ru-RU" sz="1800" b="1" dirty="0" smtClean="0"/>
              <a:t> </a:t>
            </a:r>
            <a:r>
              <a:rPr lang="ru-RU" sz="1800" dirty="0" smtClean="0"/>
              <a:t>(18 </a:t>
            </a:r>
            <a:r>
              <a:rPr lang="ru-RU" sz="1800" dirty="0"/>
              <a:t>марта </a:t>
            </a:r>
            <a:r>
              <a:rPr lang="ru-RU" sz="1800" dirty="0" smtClean="0"/>
              <a:t>1886—22 </a:t>
            </a:r>
            <a:r>
              <a:rPr lang="ru-RU" sz="1800" dirty="0"/>
              <a:t>ноября </a:t>
            </a:r>
            <a:r>
              <a:rPr lang="ru-RU" sz="1800" dirty="0" smtClean="0"/>
              <a:t>1941) </a:t>
            </a:r>
            <a:r>
              <a:rPr lang="ru-RU" sz="1800" dirty="0"/>
              <a:t>— </a:t>
            </a:r>
            <a:r>
              <a:rPr lang="ru-RU" sz="1800" dirty="0" smtClean="0"/>
              <a:t>немецкий </a:t>
            </a:r>
            <a:r>
              <a:rPr lang="ru-RU" sz="1800" dirty="0" err="1" smtClean="0"/>
              <a:t>иамериканский</a:t>
            </a:r>
            <a:r>
              <a:rPr lang="ru-RU" sz="1800" dirty="0" smtClean="0"/>
              <a:t> </a:t>
            </a:r>
            <a:r>
              <a:rPr lang="ru-RU" sz="1800" dirty="0"/>
              <a:t>психолог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 marL="0" indent="0" algn="just">
              <a:buNone/>
            </a:pPr>
            <a:r>
              <a:rPr lang="ru-RU" dirty="0" smtClean="0"/>
              <a:t> Все троя считаются основателями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гештальтпсихологии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Основой </a:t>
            </a:r>
            <a:r>
              <a:rPr lang="ru-RU" b="1" dirty="0"/>
              <a:t>гештальтпсихологии </a:t>
            </a:r>
            <a:r>
              <a:rPr lang="ru-RU" dirty="0"/>
              <a:t>стали исследованию зрительного восприятия, которые доказали, что люди склоны воспринимать окружающий мир в виде целостных конфигураций, нежели отдельных фрагментов. Более того, целостное представление не только является чем-то большим, но так же в корне отличается от суммы частей.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5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993" y="636816"/>
            <a:ext cx="9437532" cy="59871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•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Гештальттеория</a:t>
            </a:r>
            <a:r>
              <a:rPr lang="ru-RU" dirty="0" smtClean="0"/>
              <a:t> </a:t>
            </a:r>
            <a:r>
              <a:rPr lang="ru-RU" dirty="0"/>
              <a:t>изначально строилась как оппозиция структурализму. Образ здесь описывается как целостное образование, а </a:t>
            </a:r>
            <a:r>
              <a:rPr lang="ru-RU" b="1" dirty="0"/>
              <a:t>процесс восприятия </a:t>
            </a:r>
            <a:r>
              <a:rPr lang="ru-RU" dirty="0"/>
              <a:t>- это процесс динамической организации предметов, которые находятся в поле восприятия, в единое образование.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Главный </a:t>
            </a:r>
            <a:r>
              <a:rPr lang="ru-RU" u="sng" dirty="0" smtClean="0"/>
              <a:t>принцип </a:t>
            </a:r>
            <a:r>
              <a:rPr lang="ru-RU" u="sng" dirty="0" err="1"/>
              <a:t>гештальттеории</a:t>
            </a:r>
            <a:r>
              <a:rPr lang="ru-RU" dirty="0"/>
              <a:t> - принцип хорошей фигуры (</a:t>
            </a:r>
            <a:r>
              <a:rPr lang="ru-RU" b="1" dirty="0" err="1" smtClean="0"/>
              <a:t>прегнантности</a:t>
            </a:r>
            <a:r>
              <a:rPr lang="ru-RU" dirty="0" smtClean="0"/>
              <a:t>).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b="1" u="sng" dirty="0" smtClean="0"/>
              <a:t>Отсюда </a:t>
            </a:r>
            <a:r>
              <a:rPr lang="ru-RU" b="1" u="sng" dirty="0"/>
              <a:t>пять базисных принципов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ru-RU" b="1" dirty="0" smtClean="0"/>
              <a:t>1) принцип </a:t>
            </a:r>
            <a:r>
              <a:rPr lang="ru-RU" b="1" dirty="0"/>
              <a:t>фигуры и </a:t>
            </a:r>
            <a:r>
              <a:rPr lang="ru-RU" b="1" dirty="0" smtClean="0"/>
              <a:t>фона</a:t>
            </a:r>
            <a:r>
              <a:rPr lang="en-US" b="1" dirty="0" smtClean="0"/>
              <a:t>;</a:t>
            </a:r>
            <a:r>
              <a:rPr lang="ru-RU" b="1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2) </a:t>
            </a:r>
            <a:r>
              <a:rPr lang="ru-RU" b="1" dirty="0" smtClean="0"/>
              <a:t>принцип дифференциации</a:t>
            </a:r>
            <a:r>
              <a:rPr lang="en-US" b="1" dirty="0" smtClean="0"/>
              <a:t>;</a:t>
            </a:r>
            <a:r>
              <a:rPr lang="ru-RU" b="1" dirty="0" smtClean="0"/>
              <a:t> 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3) принцип замыкания</a:t>
            </a:r>
            <a:r>
              <a:rPr lang="en-US" b="1" dirty="0" smtClean="0"/>
              <a:t>;</a:t>
            </a:r>
            <a:r>
              <a:rPr lang="ru-RU" b="1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4) </a:t>
            </a:r>
            <a:r>
              <a:rPr lang="ru-RU" b="1" dirty="0" smtClean="0"/>
              <a:t>принцип </a:t>
            </a:r>
            <a:r>
              <a:rPr lang="ru-RU" b="1" dirty="0"/>
              <a:t>хорошей </a:t>
            </a:r>
            <a:r>
              <a:rPr lang="ru-RU" b="1" dirty="0" smtClean="0"/>
              <a:t>формы</a:t>
            </a:r>
            <a:r>
              <a:rPr lang="en-US" b="1" dirty="0" smtClean="0"/>
              <a:t>;</a:t>
            </a:r>
            <a:r>
              <a:rPr lang="ru-RU" b="1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5) </a:t>
            </a:r>
            <a:r>
              <a:rPr lang="ru-RU" b="1" dirty="0" smtClean="0"/>
              <a:t>принцип изоморфизма</a:t>
            </a:r>
            <a:r>
              <a:rPr lang="en-US" b="1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3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6621" y="571500"/>
            <a:ext cx="9560379" cy="587828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/>
              <a:t>• Возникновение </a:t>
            </a:r>
            <a:r>
              <a:rPr lang="ru-RU" sz="2400" dirty="0"/>
              <a:t>образов восприятия как целостные структуры является результатом работы, которую совершают так называемые перцептивные силы - </a:t>
            </a:r>
            <a:r>
              <a:rPr lang="ru-RU" sz="2400" u="sng" dirty="0"/>
              <a:t>связывающие и сдерживающие</a:t>
            </a:r>
            <a:r>
              <a:rPr lang="ru-RU" sz="2400" dirty="0"/>
              <a:t>. </a:t>
            </a:r>
            <a:endParaRPr lang="en-US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• Совместная </a:t>
            </a:r>
            <a:r>
              <a:rPr lang="ru-RU" sz="2400" dirty="0"/>
              <a:t>работа этих противоположных сил </a:t>
            </a:r>
            <a:r>
              <a:rPr lang="ru-RU" sz="2400"/>
              <a:t>очень </a:t>
            </a:r>
            <a:r>
              <a:rPr lang="ru-RU" sz="2400" smtClean="0"/>
              <a:t>хорошо </a:t>
            </a:r>
            <a:r>
              <a:rPr lang="ru-RU" sz="2400" dirty="0"/>
              <a:t>заметна в процессе восприятия 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двойственных фигур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1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79" y="4509736"/>
            <a:ext cx="2372868" cy="16002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915" y="4095419"/>
            <a:ext cx="2534934" cy="201451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982" y="3891973"/>
            <a:ext cx="1996166" cy="221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260" y="477211"/>
            <a:ext cx="9193584" cy="616803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3.	Экологическая теория восприятия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Гибсона</a:t>
            </a:r>
            <a:endParaRPr lang="ru-RU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260" y="1232807"/>
            <a:ext cx="9290574" cy="52441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Джеймс </a:t>
            </a:r>
            <a:r>
              <a:rPr lang="ru-RU" b="1" dirty="0"/>
              <a:t>Джером </a:t>
            </a:r>
            <a:r>
              <a:rPr lang="ru-RU" b="1" dirty="0" err="1" smtClean="0"/>
              <a:t>Гибсон</a:t>
            </a:r>
            <a:r>
              <a:rPr lang="ru-RU" b="1" dirty="0"/>
              <a:t> </a:t>
            </a:r>
            <a:r>
              <a:rPr lang="ru-RU" dirty="0"/>
              <a:t>(	27 января 1904 - </a:t>
            </a:r>
            <a:r>
              <a:rPr lang="ru-RU" dirty="0" smtClean="0"/>
              <a:t>11 </a:t>
            </a:r>
            <a:r>
              <a:rPr lang="ru-RU" dirty="0"/>
              <a:t>декабря </a:t>
            </a:r>
            <a:r>
              <a:rPr lang="ru-RU" dirty="0" smtClean="0"/>
              <a:t>1979) </a:t>
            </a:r>
            <a:r>
              <a:rPr lang="ru-RU" dirty="0"/>
              <a:t>— американский психолог</a:t>
            </a:r>
            <a:r>
              <a:rPr lang="ru-RU" dirty="0" smtClean="0"/>
              <a:t>, основатель экологической теории.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В </a:t>
            </a:r>
            <a:r>
              <a:rPr lang="ru-RU" u="sng" dirty="0"/>
              <a:t>экологической теории восприятия</a:t>
            </a:r>
            <a:r>
              <a:rPr lang="ru-RU" dirty="0"/>
              <a:t>, </a:t>
            </a:r>
            <a:r>
              <a:rPr lang="ru-RU" b="1" dirty="0" smtClean="0"/>
              <a:t>восприятие</a:t>
            </a:r>
            <a:r>
              <a:rPr lang="ru-RU" dirty="0" smtClean="0"/>
              <a:t> </a:t>
            </a:r>
            <a:r>
              <a:rPr lang="ru-RU" dirty="0"/>
              <a:t>это </a:t>
            </a:r>
            <a:r>
              <a:rPr lang="ru-RU" dirty="0" smtClean="0"/>
              <a:t>извлечение </a:t>
            </a:r>
            <a:r>
              <a:rPr lang="ru-RU" dirty="0"/>
              <a:t>субъектом возможностей для его жизни из той среди, в которой он обитает. </a:t>
            </a:r>
            <a:r>
              <a:rPr lang="ru-RU" b="1" dirty="0"/>
              <a:t>Основной постулат</a:t>
            </a:r>
            <a:r>
              <a:rPr lang="ru-RU" dirty="0"/>
              <a:t> </a:t>
            </a:r>
            <a:r>
              <a:rPr lang="ru-RU" dirty="0" err="1"/>
              <a:t>Гибсона</a:t>
            </a:r>
            <a:r>
              <a:rPr lang="ru-RU" dirty="0"/>
              <a:t> заключается в том, что в стимуле существует всё необходимое для восприятия.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u="sng" dirty="0" smtClean="0"/>
              <a:t>Источником </a:t>
            </a:r>
            <a:r>
              <a:rPr lang="ru-RU" u="sng" dirty="0"/>
              <a:t>восприятия</a:t>
            </a:r>
            <a:r>
              <a:rPr lang="ru-RU" dirty="0"/>
              <a:t> выступает свет, который создаёт рельеф и передаёт непосредственную структуру поверхности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• Ключевым </a:t>
            </a:r>
            <a:r>
              <a:rPr lang="ru-RU" dirty="0"/>
              <a:t>моментов данной теории является понятие </a:t>
            </a:r>
            <a:r>
              <a:rPr lang="ru-RU" b="1" dirty="0"/>
              <a:t>стимула</a:t>
            </a:r>
            <a:r>
              <a:rPr lang="ru-RU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ru-RU" b="1" dirty="0" smtClean="0"/>
              <a:t>•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Стимул</a:t>
            </a:r>
            <a:r>
              <a:rPr lang="ru-RU" dirty="0" smtClean="0"/>
              <a:t> </a:t>
            </a:r>
            <a:r>
              <a:rPr lang="ru-RU" dirty="0"/>
              <a:t>- структурная характеристика физической энергии. В случае зрения - характеристика светового потока.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989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337" y="889907"/>
            <a:ext cx="6057899" cy="54129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• В </a:t>
            </a:r>
            <a:r>
              <a:rPr lang="ru-RU" dirty="0"/>
              <a:t>экологической теории существуют следующие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основные понятия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 algn="just">
              <a:buNone/>
            </a:pPr>
            <a:r>
              <a:rPr lang="ru-RU" b="1" dirty="0" smtClean="0"/>
              <a:t>-Структурированный свет</a:t>
            </a:r>
            <a:r>
              <a:rPr lang="en-US" b="1" dirty="0"/>
              <a:t>;</a:t>
            </a:r>
            <a:r>
              <a:rPr lang="ru-RU" b="1" dirty="0" smtClean="0"/>
              <a:t> </a:t>
            </a:r>
          </a:p>
          <a:p>
            <a:pPr marL="0" indent="0" algn="just">
              <a:buNone/>
            </a:pPr>
            <a:r>
              <a:rPr lang="ru-RU" b="1" dirty="0" smtClean="0"/>
              <a:t>-Объемлющий </a:t>
            </a:r>
            <a:r>
              <a:rPr lang="ru-RU" b="1" dirty="0"/>
              <a:t>световой </a:t>
            </a:r>
            <a:r>
              <a:rPr lang="ru-RU" b="1" dirty="0" smtClean="0"/>
              <a:t>строй</a:t>
            </a:r>
            <a:r>
              <a:rPr lang="en-US" b="1" dirty="0"/>
              <a:t>;</a:t>
            </a:r>
            <a:endParaRPr lang="ru-RU" b="1" dirty="0" smtClean="0"/>
          </a:p>
          <a:p>
            <a:pPr marL="0" indent="0" algn="just">
              <a:buNone/>
            </a:pPr>
            <a:r>
              <a:rPr lang="en-US" b="1" dirty="0" smtClean="0"/>
              <a:t>-</a:t>
            </a:r>
            <a:r>
              <a:rPr lang="ru-RU" b="1" dirty="0" smtClean="0"/>
              <a:t>Инвариантные </a:t>
            </a:r>
            <a:r>
              <a:rPr lang="ru-RU" b="1" dirty="0"/>
              <a:t>структуры светового </a:t>
            </a:r>
            <a:r>
              <a:rPr lang="ru-RU" b="1" dirty="0" smtClean="0"/>
              <a:t>потока</a:t>
            </a:r>
            <a:r>
              <a:rPr lang="ru-RU" b="1" dirty="0"/>
              <a:t>. </a:t>
            </a:r>
            <a:endParaRPr lang="en-US" b="1" dirty="0" smtClean="0"/>
          </a:p>
          <a:p>
            <a:pPr algn="just">
              <a:buFontTx/>
              <a:buChar char="-"/>
            </a:pPr>
            <a:endParaRPr lang="en-US" b="1" dirty="0" smtClean="0"/>
          </a:p>
          <a:p>
            <a:pPr marL="0" indent="0" algn="just">
              <a:buNone/>
            </a:pPr>
            <a:r>
              <a:rPr lang="ru-RU" dirty="0" smtClean="0"/>
              <a:t>• При </a:t>
            </a:r>
            <a:r>
              <a:rPr lang="ru-RU" dirty="0"/>
              <a:t>выделении инвариантных структур </a:t>
            </a:r>
            <a:r>
              <a:rPr lang="ru-RU" dirty="0" err="1"/>
              <a:t>Гибсон</a:t>
            </a:r>
            <a:r>
              <a:rPr lang="ru-RU" dirty="0"/>
              <a:t> приводит в пример </a:t>
            </a:r>
            <a:r>
              <a:rPr lang="ru-RU" u="sng" dirty="0"/>
              <a:t>восприятие обрыва</a:t>
            </a:r>
            <a:r>
              <a:rPr lang="ru-RU" dirty="0"/>
              <a:t>, чтобы понять какая именно структура соответствует этому событию. Здесь в ход вступил эксперимент со зрительным обрывом.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42" y="2402565"/>
            <a:ext cx="4688615" cy="359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2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230</TotalTime>
  <Words>1223</Words>
  <Application>Microsoft Office PowerPoint</Application>
  <PresentationFormat>Широкоэкранный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Ион</vt:lpstr>
      <vt:lpstr> Теории восприятия</vt:lpstr>
      <vt:lpstr>• Восприятие является психическим процессом, при котором отражаются предметы и явления действительности, в совокупности их различных свойств, при их воздействии на органы чувств. </vt:lpstr>
      <vt:lpstr>1. Структуралистская теория восприятия</vt:lpstr>
      <vt:lpstr>Презентация PowerPoint</vt:lpstr>
      <vt:lpstr>2. Гештальт теория восприятия</vt:lpstr>
      <vt:lpstr>Презентация PowerPoint</vt:lpstr>
      <vt:lpstr>Презентация PowerPoint</vt:lpstr>
      <vt:lpstr>3. Экологическая теория восприятия Гибсона</vt:lpstr>
      <vt:lpstr>Презентация PowerPoint</vt:lpstr>
      <vt:lpstr>4. Теория восприятия Гельмгольца</vt:lpstr>
      <vt:lpstr>Презентация PowerPoint</vt:lpstr>
      <vt:lpstr>5. Теория категоризации Брунера</vt:lpstr>
      <vt:lpstr>Презентация PowerPoint</vt:lpstr>
      <vt:lpstr>6. Когнитивная теория Найссера</vt:lpstr>
      <vt:lpstr>Презентация PowerPoint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Теории восприятия</dc:title>
  <dc:creator>Admin</dc:creator>
  <cp:lastModifiedBy>Admin</cp:lastModifiedBy>
  <cp:revision>24</cp:revision>
  <dcterms:created xsi:type="dcterms:W3CDTF">2020-09-21T16:04:43Z</dcterms:created>
  <dcterms:modified xsi:type="dcterms:W3CDTF">2020-09-22T10:31:37Z</dcterms:modified>
</cp:coreProperties>
</file>