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30"/>
  </p:notesMasterIdLst>
  <p:handoutMasterIdLst>
    <p:handoutMasterId r:id="rId31"/>
  </p:handoutMasterIdLst>
  <p:sldIdLst>
    <p:sldId id="256" r:id="rId2"/>
    <p:sldId id="266" r:id="rId3"/>
    <p:sldId id="289" r:id="rId4"/>
    <p:sldId id="293" r:id="rId5"/>
    <p:sldId id="292" r:id="rId6"/>
    <p:sldId id="268" r:id="rId7"/>
    <p:sldId id="267" r:id="rId8"/>
    <p:sldId id="269" r:id="rId9"/>
    <p:sldId id="270" r:id="rId10"/>
    <p:sldId id="271" r:id="rId11"/>
    <p:sldId id="272" r:id="rId12"/>
    <p:sldId id="273" r:id="rId13"/>
    <p:sldId id="274" r:id="rId14"/>
    <p:sldId id="275" r:id="rId15"/>
    <p:sldId id="276" r:id="rId16"/>
    <p:sldId id="286" r:id="rId17"/>
    <p:sldId id="287" r:id="rId18"/>
    <p:sldId id="288" r:id="rId19"/>
    <p:sldId id="278" r:id="rId20"/>
    <p:sldId id="279" r:id="rId21"/>
    <p:sldId id="280" r:id="rId22"/>
    <p:sldId id="281" r:id="rId23"/>
    <p:sldId id="282" r:id="rId24"/>
    <p:sldId id="283" r:id="rId25"/>
    <p:sldId id="284" r:id="rId26"/>
    <p:sldId id="285" r:id="rId27"/>
    <p:sldId id="291" r:id="rId28"/>
    <p:sldId id="265" r:id="rId29"/>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576" autoAdjust="0"/>
  </p:normalViewPr>
  <p:slideViewPr>
    <p:cSldViewPr>
      <p:cViewPr varScale="1">
        <p:scale>
          <a:sx n="96" d="100"/>
          <a:sy n="96" d="100"/>
        </p:scale>
        <p:origin x="135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836" y="-84"/>
      </p:cViewPr>
      <p:guideLst>
        <p:guide orient="horz" pos="3109"/>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D1E0373D-1F6C-4063-A466-2B81DF66E432}" type="datetimeFigureOut">
              <a:rPr lang="en-US" smtClean="0"/>
              <a:pPr/>
              <a:t>7/10/2020</a:t>
            </a:fld>
            <a:endParaRPr lang="en-US"/>
          </a:p>
        </p:txBody>
      </p:sp>
      <p:sp>
        <p:nvSpPr>
          <p:cNvPr id="4" name="Footer Placeholder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C1867BBE-D0CD-42C9-A026-50174F332263}" type="slidenum">
              <a:rPr lang="en-US" smtClean="0"/>
              <a:pPr/>
              <a:t>‹#›</a:t>
            </a:fld>
            <a:endParaRPr lang="en-US"/>
          </a:p>
        </p:txBody>
      </p:sp>
    </p:spTree>
    <p:extLst>
      <p:ext uri="{BB962C8B-B14F-4D97-AF65-F5344CB8AC3E}">
        <p14:creationId xmlns:p14="http://schemas.microsoft.com/office/powerpoint/2010/main" val="1413550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5F757AD3-D808-4FD4-A28F-ADCEB64129CF}" type="datetimeFigureOut">
              <a:rPr lang="en-US" smtClean="0"/>
              <a:pPr/>
              <a:t>7/10/2020</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65CAF053-B85F-4D71-B197-56160E7AC1BA}" type="slidenum">
              <a:rPr lang="en-US" smtClean="0"/>
              <a:pPr/>
              <a:t>‹#›</a:t>
            </a:fld>
            <a:endParaRPr lang="en-US"/>
          </a:p>
        </p:txBody>
      </p:sp>
    </p:spTree>
    <p:extLst>
      <p:ext uri="{BB962C8B-B14F-4D97-AF65-F5344CB8AC3E}">
        <p14:creationId xmlns:p14="http://schemas.microsoft.com/office/powerpoint/2010/main" val="419892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7/10/2020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7/10/2020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hyperlink" Target="http://www.presidency.ro/files/userfiles/Strategia_Nationala_de_Aparare_a_Tarii_1.pdf" TargetMode="External"/><Relationship Id="rId3" Type="http://schemas.openxmlformats.org/officeDocument/2006/relationships/hyperlink" Target="http://www.spodas.ro/revista/index.php/revista/article/viewFile/110/110" TargetMode="External"/><Relationship Id="rId7" Type="http://schemas.openxmlformats.org/officeDocument/2006/relationships/hyperlink" Target="file:///D:\U%20S%20M\Curriculum_Fisa_DC\4.%20Securitate_Internationala_Curriculum\QC7809568ROC.pdf" TargetMode="External"/><Relationship Id="rId2" Type="http://schemas.openxmlformats.org/officeDocument/2006/relationships/hyperlink" Target="http://www.cartier.md/upload/File/buzan_pagini.pdf" TargetMode="External"/><Relationship Id="rId1" Type="http://schemas.openxmlformats.org/officeDocument/2006/relationships/slideLayout" Target="../slideLayouts/slideLayout7.xml"/><Relationship Id="rId6" Type="http://schemas.openxmlformats.org/officeDocument/2006/relationships/hyperlink" Target="http://lex.justice.md/md/328010/" TargetMode="External"/><Relationship Id="rId5" Type="http://schemas.openxmlformats.org/officeDocument/2006/relationships/hyperlink" Target="http://iiesp.asm.md/wp-content/uploads/2012/05/Victor-Juc.pdf" TargetMode="External"/><Relationship Id="rId4" Type="http://schemas.openxmlformats.org/officeDocument/2006/relationships/hyperlink" Target="http://www.cnaa.md/files/theses/2012/21552/vitalie_varzari_abstract.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685800" y="304800"/>
            <a:ext cx="7391400" cy="1631216"/>
          </a:xfrm>
          <a:prstGeom prst="rect">
            <a:avLst/>
          </a:prstGeom>
          <a:noFill/>
        </p:spPr>
        <p:txBody>
          <a:bodyPr wrap="square" rtlCol="0">
            <a:spAutoFit/>
          </a:bodyPr>
          <a:lstStyle/>
          <a:p>
            <a:pPr algn="ctr"/>
            <a:r>
              <a:rPr lang="en-US" sz="1600" dirty="0" smtClean="0">
                <a:latin typeface="Times New Roman" pitchFamily="18" charset="0"/>
                <a:cs typeface="Times New Roman" pitchFamily="18" charset="0"/>
              </a:rPr>
              <a:t>MINISTERUL EDUCA</a:t>
            </a:r>
            <a:r>
              <a:rPr lang="ro-RO" sz="1600" dirty="0" smtClean="0">
                <a:latin typeface="Times New Roman" pitchFamily="18" charset="0"/>
                <a:cs typeface="Times New Roman" pitchFamily="18" charset="0"/>
              </a:rPr>
              <a:t>ȚIEI AL REPUBLICII MOLDOVA</a:t>
            </a:r>
            <a:endParaRPr lang="en-US" sz="1600" dirty="0" smtClean="0">
              <a:latin typeface="Times New Roman" pitchFamily="18" charset="0"/>
              <a:cs typeface="Times New Roman" pitchFamily="18" charset="0"/>
            </a:endParaRPr>
          </a:p>
          <a:p>
            <a:pPr algn="ctr"/>
            <a:r>
              <a:rPr lang="ro-RO" sz="1600" dirty="0" smtClean="0">
                <a:latin typeface="Times New Roman" pitchFamily="18" charset="0"/>
                <a:cs typeface="Times New Roman" pitchFamily="18" charset="0"/>
              </a:rPr>
              <a:t>UNIVERSITATEA DE STAT DIN MOLDOVA</a:t>
            </a:r>
            <a:endParaRPr lang="en-US" sz="1600" dirty="0" smtClean="0">
              <a:latin typeface="Times New Roman" pitchFamily="18" charset="0"/>
              <a:cs typeface="Times New Roman" pitchFamily="18" charset="0"/>
            </a:endParaRPr>
          </a:p>
          <a:p>
            <a:pPr algn="ctr"/>
            <a:r>
              <a:rPr lang="ro-RO" sz="1600" dirty="0" smtClean="0">
                <a:latin typeface="Times New Roman" pitchFamily="18" charset="0"/>
                <a:cs typeface="Times New Roman" pitchFamily="18" charset="0"/>
              </a:rPr>
              <a:t>FACULTATEA RELAȚII INTERNAȚIONALE,ȘTIINȚE POLITICE ȘI ADMINISTRATIVE</a:t>
            </a:r>
            <a:endParaRPr lang="en-US" sz="1600" dirty="0" smtClean="0">
              <a:latin typeface="Times New Roman" pitchFamily="18" charset="0"/>
              <a:cs typeface="Times New Roman" pitchFamily="18" charset="0"/>
            </a:endParaRPr>
          </a:p>
          <a:p>
            <a:pPr algn="ctr"/>
            <a:r>
              <a:rPr lang="ro-RO" sz="1600" dirty="0" smtClean="0">
                <a:latin typeface="Times New Roman" pitchFamily="18" charset="0"/>
                <a:cs typeface="Times New Roman" pitchFamily="18" charset="0"/>
              </a:rPr>
              <a:t>CATEDRA  RELAȚII INTERNAȚIONALE</a:t>
            </a:r>
            <a:endParaRPr lang="en-US" sz="1600" dirty="0" smtClean="0">
              <a:latin typeface="Times New Roman" pitchFamily="18" charset="0"/>
              <a:cs typeface="Times New Roman" pitchFamily="18" charset="0"/>
            </a:endParaRPr>
          </a:p>
          <a:p>
            <a:endParaRPr lang="en-US" dirty="0"/>
          </a:p>
        </p:txBody>
      </p:sp>
      <p:sp>
        <p:nvSpPr>
          <p:cNvPr id="20" name="TextBox 19"/>
          <p:cNvSpPr txBox="1"/>
          <p:nvPr/>
        </p:nvSpPr>
        <p:spPr>
          <a:xfrm>
            <a:off x="1066800" y="1936016"/>
            <a:ext cx="6781800" cy="4893647"/>
          </a:xfrm>
          <a:prstGeom prst="rect">
            <a:avLst/>
          </a:prstGeom>
          <a:noFill/>
        </p:spPr>
        <p:txBody>
          <a:bodyPr wrap="square" rtlCol="0">
            <a:spAutoFit/>
          </a:bodyPr>
          <a:lstStyle/>
          <a:p>
            <a:pPr algn="ctr"/>
            <a:r>
              <a:rPr lang="ro-RO" sz="4800" b="1" dirty="0" smtClean="0">
                <a:latin typeface="Times New Roman" pitchFamily="18" charset="0"/>
                <a:cs typeface="Times New Roman" pitchFamily="18" charset="0"/>
              </a:rPr>
              <a:t>Istoriografia, bazele </a:t>
            </a:r>
            <a:r>
              <a:rPr lang="ro-RO" sz="4800" b="1" dirty="0" err="1" smtClean="0">
                <a:latin typeface="Times New Roman" pitchFamily="18" charset="0"/>
                <a:cs typeface="Times New Roman" pitchFamily="18" charset="0"/>
              </a:rPr>
              <a:t>teoretico</a:t>
            </a:r>
            <a:r>
              <a:rPr lang="ro-RO" sz="4800" b="1" dirty="0" smtClean="0">
                <a:latin typeface="Times New Roman" pitchFamily="18" charset="0"/>
                <a:cs typeface="Times New Roman" pitchFamily="18" charset="0"/>
              </a:rPr>
              <a:t>-conceptuale și metodologice ale cercetării problemei   securității</a:t>
            </a:r>
            <a:endParaRPr lang="ro-RO" dirty="0" smtClean="0"/>
          </a:p>
          <a:p>
            <a:endParaRPr lang="ro-RO" dirty="0"/>
          </a:p>
          <a:p>
            <a:pPr algn="r"/>
            <a:r>
              <a:rPr lang="ro-RO" dirty="0" smtClean="0">
                <a:latin typeface="Times New Roman" panose="02020603050405020304" pitchFamily="18" charset="0"/>
                <a:cs typeface="Times New Roman" panose="02020603050405020304" pitchFamily="18" charset="0"/>
              </a:rPr>
              <a:t>Autor: Busuncian Tatiana</a:t>
            </a:r>
          </a:p>
          <a:p>
            <a:pPr algn="r"/>
            <a:r>
              <a:rPr lang="ro-RO" dirty="0" smtClean="0">
                <a:latin typeface="Times New Roman" panose="02020603050405020304" pitchFamily="18" charset="0"/>
                <a:cs typeface="Times New Roman" panose="02020603050405020304" pitchFamily="18" charset="0"/>
              </a:rPr>
              <a:t>dr. , lector </a:t>
            </a:r>
            <a:r>
              <a:rPr lang="ro-RO" dirty="0" smtClean="0">
                <a:latin typeface="Times New Roman" panose="02020603050405020304" pitchFamily="18" charset="0"/>
                <a:cs typeface="Times New Roman" panose="02020603050405020304" pitchFamily="18" charset="0"/>
              </a:rPr>
              <a:t>univ</a:t>
            </a:r>
            <a:r>
              <a:rPr lang="ro-RO" dirty="0" smtClean="0">
                <a:latin typeface="Times New Roman" panose="02020603050405020304" pitchFamily="18" charset="0"/>
                <a:cs typeface="Times New Roman" panose="02020603050405020304" pitchFamily="18" charset="0"/>
              </a:rPr>
              <a:t>.</a:t>
            </a:r>
          </a:p>
          <a:p>
            <a:pPr algn="r"/>
            <a:endParaRPr lang="en-US" dirty="0"/>
          </a:p>
        </p:txBody>
      </p:sp>
      <p:sp>
        <p:nvSpPr>
          <p:cNvPr id="5" name="TextBox 4"/>
          <p:cNvSpPr txBox="1"/>
          <p:nvPr/>
        </p:nvSpPr>
        <p:spPr>
          <a:xfrm>
            <a:off x="4038600" y="6550223"/>
            <a:ext cx="1273105" cy="307777"/>
          </a:xfrm>
          <a:prstGeom prst="rect">
            <a:avLst/>
          </a:prstGeom>
          <a:noFill/>
        </p:spPr>
        <p:txBody>
          <a:bodyPr wrap="none" rtlCol="0">
            <a:spAutoFit/>
          </a:bodyPr>
          <a:lstStyle/>
          <a:p>
            <a:pPr algn="ctr"/>
            <a:r>
              <a:rPr lang="ro-RO" sz="1400" dirty="0" smtClean="0">
                <a:latin typeface="Times New Roman" pitchFamily="18" charset="0"/>
                <a:cs typeface="Times New Roman" pitchFamily="18" charset="0"/>
              </a:rPr>
              <a:t>Chişinău, </a:t>
            </a:r>
            <a:r>
              <a:rPr lang="ro-RO" sz="1400" dirty="0" smtClean="0">
                <a:latin typeface="Times New Roman" pitchFamily="18" charset="0"/>
                <a:cs typeface="Times New Roman" pitchFamily="18" charset="0"/>
              </a:rPr>
              <a:t>2020</a:t>
            </a:r>
            <a:endParaRPr lang="en-US" sz="1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01205"/>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marL="342900" indent="-342900">
              <a:buFontTx/>
              <a:buChar char="-"/>
            </a:pPr>
            <a:r>
              <a:rPr lang="ro-RO" sz="2400" b="1" dirty="0" smtClean="0">
                <a:latin typeface="Times New Roman" panose="02020603050405020304" pitchFamily="18" charset="0"/>
                <a:cs typeface="Times New Roman" panose="02020603050405020304" pitchFamily="18" charset="0"/>
              </a:rPr>
              <a:t>Securitatea </a:t>
            </a:r>
            <a:r>
              <a:rPr lang="ro-RO" sz="2400" b="1" dirty="0">
                <a:latin typeface="Times New Roman" panose="02020603050405020304" pitchFamily="18" charset="0"/>
                <a:cs typeface="Times New Roman" panose="02020603050405020304" pitchFamily="18" charset="0"/>
              </a:rPr>
              <a:t>internaţională cuprinde sistemul de </a:t>
            </a:r>
            <a:r>
              <a:rPr lang="ro-RO" sz="2400" b="1" dirty="0" smtClean="0">
                <a:latin typeface="Times New Roman" panose="02020603050405020304" pitchFamily="18" charset="0"/>
                <a:cs typeface="Times New Roman" panose="02020603050405020304" pitchFamily="18" charset="0"/>
              </a:rPr>
              <a:t>relații internaționale, </a:t>
            </a:r>
            <a:r>
              <a:rPr lang="ro-RO" sz="2400" b="1" dirty="0">
                <a:latin typeface="Times New Roman" panose="02020603050405020304" pitchFamily="18" charset="0"/>
                <a:cs typeface="Times New Roman" panose="02020603050405020304" pitchFamily="18" charset="0"/>
              </a:rPr>
              <a:t>bazate pe respectul principiilor şi normelor de drept </a:t>
            </a:r>
            <a:r>
              <a:rPr lang="ro-RO" sz="2400" b="1" dirty="0" smtClean="0">
                <a:latin typeface="Times New Roman" panose="02020603050405020304" pitchFamily="18" charset="0"/>
                <a:cs typeface="Times New Roman" panose="02020603050405020304" pitchFamily="18" charset="0"/>
              </a:rPr>
              <a:t>internațional </a:t>
            </a:r>
            <a:r>
              <a:rPr lang="ro-RO" sz="2400" b="1" dirty="0">
                <a:latin typeface="Times New Roman" panose="02020603050405020304" pitchFamily="18" charset="0"/>
                <a:cs typeface="Times New Roman" panose="02020603050405020304" pitchFamily="18" charset="0"/>
              </a:rPr>
              <a:t>dintre toate </a:t>
            </a:r>
            <a:r>
              <a:rPr lang="ro-RO" sz="2400" b="1" dirty="0" smtClean="0">
                <a:latin typeface="Times New Roman" panose="02020603050405020304" pitchFamily="18" charset="0"/>
                <a:cs typeface="Times New Roman" panose="02020603050405020304" pitchFamily="18" charset="0"/>
              </a:rPr>
              <a:t>națiunile, </a:t>
            </a:r>
            <a:r>
              <a:rPr lang="ro-RO" sz="2400" b="1" dirty="0">
                <a:latin typeface="Times New Roman" panose="02020603050405020304" pitchFamily="18" charset="0"/>
                <a:cs typeface="Times New Roman" panose="02020603050405020304" pitchFamily="18" charset="0"/>
              </a:rPr>
              <a:t>care exclude </a:t>
            </a:r>
            <a:r>
              <a:rPr lang="ro-RO" sz="2400" b="1" dirty="0" smtClean="0">
                <a:latin typeface="Times New Roman" panose="02020603050405020304" pitchFamily="18" charset="0"/>
                <a:cs typeface="Times New Roman" panose="02020603050405020304" pitchFamily="18" charset="0"/>
              </a:rPr>
              <a:t>soluția </a:t>
            </a:r>
            <a:r>
              <a:rPr lang="ro-RO" sz="2400" b="1" dirty="0">
                <a:latin typeface="Times New Roman" panose="02020603050405020304" pitchFamily="18" charset="0"/>
                <a:cs typeface="Times New Roman" panose="02020603050405020304" pitchFamily="18" charset="0"/>
              </a:rPr>
              <a:t>de rezolvare a disputelor şi a diferendelor dintre ele prin </a:t>
            </a:r>
            <a:r>
              <a:rPr lang="ro-RO" sz="2400" b="1" dirty="0" smtClean="0">
                <a:latin typeface="Times New Roman" panose="02020603050405020304" pitchFamily="18" charset="0"/>
                <a:cs typeface="Times New Roman" panose="02020603050405020304" pitchFamily="18" charset="0"/>
              </a:rPr>
              <a:t>forță </a:t>
            </a:r>
            <a:r>
              <a:rPr lang="ro-RO" sz="2400" b="1" dirty="0">
                <a:latin typeface="Times New Roman" panose="02020603050405020304" pitchFamily="18" charset="0"/>
                <a:cs typeface="Times New Roman" panose="02020603050405020304" pitchFamily="18" charset="0"/>
              </a:rPr>
              <a:t>sau </a:t>
            </a:r>
            <a:r>
              <a:rPr lang="ro-RO" sz="2400" b="1" dirty="0" smtClean="0">
                <a:latin typeface="Times New Roman" panose="02020603050405020304" pitchFamily="18" charset="0"/>
                <a:cs typeface="Times New Roman" panose="02020603050405020304" pitchFamily="18" charset="0"/>
              </a:rPr>
              <a:t>amenințare.</a:t>
            </a:r>
          </a:p>
          <a:p>
            <a:endParaRPr lang="en-US" sz="2400" b="1" dirty="0">
              <a:latin typeface="Times New Roman" panose="02020603050405020304" pitchFamily="18" charset="0"/>
              <a:cs typeface="Times New Roman" panose="02020603050405020304" pitchFamily="18" charset="0"/>
            </a:endParaRPr>
          </a:p>
          <a:p>
            <a:pPr algn="ctr"/>
            <a:r>
              <a:rPr lang="ro-RO" sz="2400" b="1" dirty="0" smtClean="0">
                <a:latin typeface="Times New Roman" panose="02020603050405020304" pitchFamily="18" charset="0"/>
                <a:cs typeface="Times New Roman" panose="02020603050405020304" pitchFamily="18" charset="0"/>
              </a:rPr>
              <a:t>Un </a:t>
            </a:r>
            <a:r>
              <a:rPr lang="ro-RO" sz="2400" b="1" dirty="0">
                <a:latin typeface="Times New Roman" panose="02020603050405020304" pitchFamily="18" charset="0"/>
                <a:cs typeface="Times New Roman" panose="02020603050405020304" pitchFamily="18" charset="0"/>
              </a:rPr>
              <a:t>loc important </a:t>
            </a:r>
            <a:r>
              <a:rPr lang="ro-RO" sz="2400" b="1" dirty="0" smtClean="0">
                <a:latin typeface="Times New Roman" panose="02020603050405020304" pitchFamily="18" charset="0"/>
                <a:cs typeface="Times New Roman" panose="02020603050405020304" pitchFamily="18" charset="0"/>
              </a:rPr>
              <a:t>în RI îl </a:t>
            </a:r>
            <a:r>
              <a:rPr lang="ro-RO" sz="2400" b="1" dirty="0">
                <a:latin typeface="Times New Roman" panose="02020603050405020304" pitchFamily="18" charset="0"/>
                <a:cs typeface="Times New Roman" panose="02020603050405020304" pitchFamily="18" charset="0"/>
              </a:rPr>
              <a:t>ocupă </a:t>
            </a:r>
            <a:r>
              <a:rPr lang="ro-RO" sz="2400" b="1" dirty="0" smtClean="0">
                <a:latin typeface="Times New Roman" panose="02020603050405020304" pitchFamily="18" charset="0"/>
                <a:cs typeface="Times New Roman" panose="02020603050405020304" pitchFamily="18" charset="0"/>
              </a:rPr>
              <a:t>organizațiile internaționale </a:t>
            </a:r>
          </a:p>
          <a:p>
            <a:pPr algn="just"/>
            <a:r>
              <a:rPr lang="ro-RO" sz="2400" dirty="0" smtClean="0">
                <a:latin typeface="Times New Roman" panose="02020603050405020304" pitchFamily="18" charset="0"/>
                <a:cs typeface="Times New Roman" panose="02020603050405020304" pitchFamily="18" charset="0"/>
              </a:rPr>
              <a:t>- </a:t>
            </a:r>
            <a:r>
              <a:rPr lang="ro-RO" sz="2400" b="1" dirty="0" smtClean="0">
                <a:latin typeface="Times New Roman" panose="02020603050405020304" pitchFamily="18" charset="0"/>
                <a:cs typeface="Times New Roman" panose="02020603050405020304" pitchFamily="18" charset="0"/>
              </a:rPr>
              <a:t>Organizației </a:t>
            </a:r>
            <a:r>
              <a:rPr lang="ro-RO" sz="2400" b="1" dirty="0">
                <a:latin typeface="Times New Roman" panose="02020603050405020304" pitchFamily="18" charset="0"/>
                <a:cs typeface="Times New Roman" panose="02020603050405020304" pitchFamily="18" charset="0"/>
              </a:rPr>
              <a:t>Naţiunilor </a:t>
            </a:r>
            <a:r>
              <a:rPr lang="ro-RO" sz="2400" b="1" dirty="0" smtClean="0">
                <a:latin typeface="Times New Roman" panose="02020603050405020304" pitchFamily="18" charset="0"/>
                <a:cs typeface="Times New Roman" panose="02020603050405020304" pitchFamily="18" charset="0"/>
              </a:rPr>
              <a:t>Unite - </a:t>
            </a:r>
            <a:r>
              <a:rPr lang="ro-RO" sz="2400" dirty="0" smtClean="0">
                <a:latin typeface="Times New Roman" panose="02020603050405020304" pitchFamily="18" charset="0"/>
                <a:cs typeface="Times New Roman" panose="02020603050405020304" pitchFamily="18" charset="0"/>
              </a:rPr>
              <a:t>prima organizație </a:t>
            </a:r>
            <a:r>
              <a:rPr lang="ro-RO" sz="2400" dirty="0">
                <a:latin typeface="Times New Roman" panose="02020603050405020304" pitchFamily="18" charset="0"/>
                <a:cs typeface="Times New Roman" panose="02020603050405020304" pitchFamily="18" charset="0"/>
              </a:rPr>
              <a:t>internaţională care avea ca obiectiv principal apărarea păcii şi </a:t>
            </a:r>
            <a:r>
              <a:rPr lang="ro-RO" sz="2400" dirty="0" smtClean="0">
                <a:latin typeface="Times New Roman" panose="02020603050405020304" pitchFamily="18" charset="0"/>
                <a:cs typeface="Times New Roman" panose="02020603050405020304" pitchFamily="18" charset="0"/>
              </a:rPr>
              <a:t>securității internaționale. </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51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832092"/>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400" b="1" u="sng" dirty="0">
                <a:latin typeface="Times New Roman" panose="02020603050405020304" pitchFamily="18" charset="0"/>
                <a:cs typeface="Times New Roman" panose="02020603050405020304" pitchFamily="18" charset="0"/>
              </a:rPr>
              <a:t>Practica politică a demonstrat că rolul cel mai important jucat de ONU </a:t>
            </a:r>
            <a:endParaRPr lang="ro-RO" sz="2400" b="1" u="sng"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în 14 procese </a:t>
            </a:r>
            <a:r>
              <a:rPr lang="ro-RO" sz="2400" dirty="0">
                <a:latin typeface="Times New Roman" panose="02020603050405020304" pitchFamily="18" charset="0"/>
                <a:cs typeface="Times New Roman" panose="02020603050405020304" pitchFamily="18" charset="0"/>
              </a:rPr>
              <a:t>de aplanare al crizelor de natură diferită (politico-militare, umanitare sau ecologice) se manifestă prin intermediul promovării unei </a:t>
            </a:r>
            <a:r>
              <a:rPr lang="ro-RO" sz="2400" dirty="0" smtClean="0">
                <a:latin typeface="Times New Roman" panose="02020603050405020304" pitchFamily="18" charset="0"/>
                <a:cs typeface="Times New Roman" panose="02020603050405020304" pitchFamily="18" charset="0"/>
              </a:rPr>
              <a:t>diplomații pașnice. </a:t>
            </a:r>
            <a:endParaRPr lang="ro-RO" sz="2400" dirty="0">
              <a:latin typeface="Times New Roman" panose="02020603050405020304" pitchFamily="18" charset="0"/>
              <a:cs typeface="Times New Roman" panose="02020603050405020304" pitchFamily="18" charset="0"/>
            </a:endParaRPr>
          </a:p>
          <a:p>
            <a:pPr algn="just"/>
            <a:r>
              <a:rPr lang="ro-RO" sz="2400" b="1" u="sng" dirty="0" smtClean="0">
                <a:latin typeface="Times New Roman" panose="02020603050405020304" pitchFamily="18" charset="0"/>
                <a:cs typeface="Times New Roman" panose="02020603050405020304" pitchFamily="18" charset="0"/>
              </a:rPr>
              <a:t>- sfârșitul </a:t>
            </a:r>
            <a:r>
              <a:rPr lang="ro-RO" sz="2400" b="1" u="sng" dirty="0">
                <a:latin typeface="Times New Roman" panose="02020603050405020304" pitchFamily="18" charset="0"/>
                <a:cs typeface="Times New Roman" panose="02020603050405020304" pitchFamily="18" charset="0"/>
              </a:rPr>
              <a:t>Războiul Rece şi globalizarea </a:t>
            </a:r>
            <a:r>
              <a:rPr lang="ro-RO" sz="2400" dirty="0">
                <a:latin typeface="Times New Roman" panose="02020603050405020304" pitchFamily="18" charset="0"/>
                <a:cs typeface="Times New Roman" panose="02020603050405020304" pitchFamily="18" charset="0"/>
              </a:rPr>
              <a:t>au condus la o modificare a conceptului de securitate, astfel încât securitatea ajunge să aibă nu doar o singură dimensiune. </a:t>
            </a:r>
          </a:p>
          <a:p>
            <a:pPr algn="just"/>
            <a:r>
              <a:rPr lang="ro-RO" sz="2400" b="1" u="sng" dirty="0" smtClean="0">
                <a:latin typeface="Times New Roman" panose="02020603050405020304" pitchFamily="18" charset="0"/>
                <a:cs typeface="Times New Roman" panose="02020603050405020304" pitchFamily="18" charset="0"/>
              </a:rPr>
              <a:t>- securitatea </a:t>
            </a:r>
            <a:r>
              <a:rPr lang="ro-RO" sz="2400" b="1" u="sng" dirty="0">
                <a:latin typeface="Times New Roman" panose="02020603050405020304" pitchFamily="18" charset="0"/>
                <a:cs typeface="Times New Roman" panose="02020603050405020304" pitchFamily="18" charset="0"/>
              </a:rPr>
              <a:t>are încă o </a:t>
            </a:r>
            <a:r>
              <a:rPr lang="ro-RO" sz="2400" b="1" u="sng" dirty="0" err="1">
                <a:latin typeface="Times New Roman" panose="02020603050405020304" pitchFamily="18" charset="0"/>
                <a:cs typeface="Times New Roman" panose="02020603050405020304" pitchFamily="18" charset="0"/>
              </a:rPr>
              <a:t>rezonanţă</a:t>
            </a:r>
            <a:r>
              <a:rPr lang="ro-RO" sz="2400" b="1" u="sng" dirty="0">
                <a:latin typeface="Times New Roman" panose="02020603050405020304" pitchFamily="18" charset="0"/>
                <a:cs typeface="Times New Roman" panose="02020603050405020304" pitchFamily="18" charset="0"/>
              </a:rPr>
              <a:t> puternică în studiile de securitate </a:t>
            </a:r>
            <a:r>
              <a:rPr lang="ro-RO" sz="2400" dirty="0" smtClean="0">
                <a:latin typeface="Times New Roman" panose="02020603050405020304" pitchFamily="18" charset="0"/>
                <a:cs typeface="Times New Roman" panose="02020603050405020304" pitchFamily="18" charset="0"/>
              </a:rPr>
              <a:t>contemporane. </a:t>
            </a:r>
            <a:endParaRPr lang="ro-RO" sz="2400" dirty="0">
              <a:latin typeface="Times New Roman" panose="02020603050405020304" pitchFamily="18" charset="0"/>
              <a:cs typeface="Times New Roman" panose="02020603050405020304" pitchFamily="18" charset="0"/>
            </a:endParaRPr>
          </a:p>
          <a:p>
            <a:pPr algn="just"/>
            <a:r>
              <a:rPr lang="ro-RO" sz="2400" b="1" u="sng" dirty="0">
                <a:latin typeface="Times New Roman" panose="02020603050405020304" pitchFamily="18" charset="0"/>
                <a:cs typeface="Times New Roman" panose="02020603050405020304" pitchFamily="18" charset="0"/>
              </a:rPr>
              <a:t>- ONU </a:t>
            </a:r>
            <a:r>
              <a:rPr lang="ro-RO" sz="2400" b="1" u="sng" dirty="0" smtClean="0">
                <a:latin typeface="Times New Roman" panose="02020603050405020304" pitchFamily="18" charset="0"/>
                <a:cs typeface="Times New Roman" panose="02020603050405020304" pitchFamily="18" charset="0"/>
              </a:rPr>
              <a:t>organizație </a:t>
            </a:r>
            <a:r>
              <a:rPr lang="ro-RO" sz="2400" b="1" u="sng" dirty="0">
                <a:latin typeface="Times New Roman" panose="02020603050405020304" pitchFamily="18" charset="0"/>
                <a:cs typeface="Times New Roman" panose="02020603050405020304" pitchFamily="18" charset="0"/>
              </a:rPr>
              <a:t>internaţională de securitate </a:t>
            </a:r>
            <a:r>
              <a:rPr lang="ro-RO" sz="2400" b="1" u="sng" dirty="0" smtClean="0">
                <a:latin typeface="Times New Roman" panose="02020603050405020304" pitchFamily="18" charset="0"/>
                <a:cs typeface="Times New Roman" panose="02020603050405020304" pitchFamily="18" charset="0"/>
              </a:rPr>
              <a:t>principală. </a:t>
            </a:r>
            <a:r>
              <a:rPr lang="ro-RO" sz="2400" dirty="0" smtClean="0">
                <a:latin typeface="Times New Roman" panose="02020603050405020304" pitchFamily="18" charset="0"/>
                <a:cs typeface="Times New Roman" panose="02020603050405020304" pitchFamily="18" charset="0"/>
              </a:rPr>
              <a:t>e </a:t>
            </a:r>
            <a:r>
              <a:rPr lang="ro-RO" sz="2400" dirty="0">
                <a:latin typeface="Times New Roman" panose="02020603050405020304" pitchFamily="18" charset="0"/>
                <a:cs typeface="Times New Roman" panose="02020603050405020304" pitchFamily="18" charset="0"/>
              </a:rPr>
              <a:t>sau produse de om, să reducă vulnerabilitatea </a:t>
            </a:r>
            <a:r>
              <a:rPr lang="ro-RO" sz="2400" dirty="0" smtClean="0">
                <a:latin typeface="Times New Roman" panose="02020603050405020304" pitchFamily="18" charset="0"/>
                <a:cs typeface="Times New Roman" panose="02020603050405020304" pitchFamily="18" charset="0"/>
              </a:rPr>
              <a:t>țârilor </a:t>
            </a:r>
            <a:r>
              <a:rPr lang="ro-RO" sz="2400" dirty="0">
                <a:latin typeface="Times New Roman" panose="02020603050405020304" pitchFamily="18" charset="0"/>
                <a:cs typeface="Times New Roman" panose="02020603050405020304" pitchFamily="18" charset="0"/>
              </a:rPr>
              <a:t>la dezastre.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733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524315"/>
          </a:xfrm>
          <a:prstGeom prst="rect">
            <a:avLst/>
          </a:prstGeom>
        </p:spPr>
        <p:txBody>
          <a:bodyPr wrap="square">
            <a:spAutoFit/>
          </a:bodyPr>
          <a:lstStyle/>
          <a:p>
            <a:pPr algn="just"/>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Republica </a:t>
            </a:r>
            <a:r>
              <a:rPr lang="ro-RO" sz="2400" dirty="0">
                <a:latin typeface="Times New Roman" panose="02020603050405020304" pitchFamily="18" charset="0"/>
                <a:cs typeface="Times New Roman" panose="02020603050405020304" pitchFamily="18" charset="0"/>
              </a:rPr>
              <a:t>Moldova continuă să-şi intensifice raporturile cu instituţiile specializate din sistemul </a:t>
            </a:r>
            <a:r>
              <a:rPr lang="ro-RO" sz="2400" dirty="0" smtClean="0">
                <a:latin typeface="Times New Roman" panose="02020603050405020304" pitchFamily="18" charset="0"/>
                <a:cs typeface="Times New Roman" panose="02020603050405020304" pitchFamily="18" charset="0"/>
              </a:rPr>
              <a:t>ONU. </a:t>
            </a:r>
          </a:p>
          <a:p>
            <a:pPr algn="just"/>
            <a:endParaRPr lang="ro-RO" sz="2400" dirty="0" smtClean="0">
              <a:latin typeface="Times New Roman" panose="02020603050405020304" pitchFamily="18" charset="0"/>
              <a:cs typeface="Times New Roman" panose="02020603050405020304" pitchFamily="18" charset="0"/>
            </a:endParaRPr>
          </a:p>
          <a:p>
            <a:pPr algn="just"/>
            <a:r>
              <a:rPr lang="ro-RO" sz="2400" dirty="0" smtClean="0">
                <a:latin typeface="Times New Roman" panose="02020603050405020304" pitchFamily="18" charset="0"/>
                <a:cs typeface="Times New Roman" panose="02020603050405020304" pitchFamily="18" charset="0"/>
              </a:rPr>
              <a:t>- În </a:t>
            </a:r>
            <a:r>
              <a:rPr lang="ro-RO" sz="2400" dirty="0">
                <a:latin typeface="Times New Roman" panose="02020603050405020304" pitchFamily="18" charset="0"/>
                <a:cs typeface="Times New Roman" panose="02020603050405020304" pitchFamily="18" charset="0"/>
              </a:rPr>
              <a:t>februarie 1993, Programul Naţiunilor Unite pentru Dezvoltare şi-a </a:t>
            </a:r>
            <a:r>
              <a:rPr lang="ro-RO" sz="2400" dirty="0" smtClean="0">
                <a:latin typeface="Times New Roman" panose="02020603050405020304" pitchFamily="18" charset="0"/>
                <a:cs typeface="Times New Roman" panose="02020603050405020304" pitchFamily="18" charset="0"/>
              </a:rPr>
              <a:t>înființat </a:t>
            </a:r>
            <a:r>
              <a:rPr lang="ro-RO" sz="2400" dirty="0">
                <a:latin typeface="Times New Roman" panose="02020603050405020304" pitchFamily="18" charset="0"/>
                <a:cs typeface="Times New Roman" panose="02020603050405020304" pitchFamily="18" charset="0"/>
              </a:rPr>
              <a:t>la </a:t>
            </a:r>
            <a:r>
              <a:rPr lang="ro-RO" sz="2400" dirty="0" smtClean="0">
                <a:latin typeface="Times New Roman" panose="02020603050405020304" pitchFamily="18" charset="0"/>
                <a:cs typeface="Times New Roman" panose="02020603050405020304" pitchFamily="18" charset="0"/>
              </a:rPr>
              <a:t>Chișinău </a:t>
            </a:r>
            <a:r>
              <a:rPr lang="ro-RO" sz="2400" dirty="0">
                <a:latin typeface="Times New Roman" panose="02020603050405020304" pitchFamily="18" charset="0"/>
                <a:cs typeface="Times New Roman" panose="02020603050405020304" pitchFamily="18" charset="0"/>
              </a:rPr>
              <a:t>o </a:t>
            </a:r>
            <a:r>
              <a:rPr lang="ro-RO" sz="2400" dirty="0" smtClean="0">
                <a:latin typeface="Times New Roman" panose="02020603050405020304" pitchFamily="18" charset="0"/>
                <a:cs typeface="Times New Roman" panose="02020603050405020304" pitchFamily="18" charset="0"/>
              </a:rPr>
              <a:t>reprezentanță, </a:t>
            </a:r>
            <a:r>
              <a:rPr lang="ro-RO" sz="2400" dirty="0">
                <a:latin typeface="Times New Roman" panose="02020603050405020304" pitchFamily="18" charset="0"/>
                <a:cs typeface="Times New Roman" panose="02020603050405020304" pitchFamily="18" charset="0"/>
              </a:rPr>
              <a:t>care reprezintă un sprijin real pentru Moldova. </a:t>
            </a:r>
            <a:endParaRPr lang="ro-RO" sz="2400" dirty="0" smtClean="0">
              <a:latin typeface="Times New Roman" panose="02020603050405020304" pitchFamily="18" charset="0"/>
              <a:cs typeface="Times New Roman" panose="02020603050405020304" pitchFamily="18" charset="0"/>
            </a:endParaRPr>
          </a:p>
          <a:p>
            <a:pPr algn="just"/>
            <a:endParaRPr lang="ro-RO" sz="2400" dirty="0" smtClean="0">
              <a:latin typeface="Times New Roman" panose="02020603050405020304" pitchFamily="18" charset="0"/>
              <a:cs typeface="Times New Roman" panose="02020603050405020304" pitchFamily="18" charset="0"/>
            </a:endParaRPr>
          </a:p>
          <a:p>
            <a:pPr algn="just"/>
            <a:r>
              <a:rPr lang="ro-RO" sz="2400" b="1" dirty="0" smtClean="0">
                <a:latin typeface="Times New Roman" panose="02020603050405020304" pitchFamily="18" charset="0"/>
                <a:cs typeface="Times New Roman" panose="02020603050405020304" pitchFamily="18" charset="0"/>
              </a:rPr>
              <a:t>participarea </a:t>
            </a:r>
            <a:r>
              <a:rPr lang="ro-RO" sz="2400" b="1" dirty="0">
                <a:latin typeface="Times New Roman" panose="02020603050405020304" pitchFamily="18" charset="0"/>
                <a:cs typeface="Times New Roman" panose="02020603050405020304" pitchFamily="18" charset="0"/>
              </a:rPr>
              <a:t>la misiunile </a:t>
            </a:r>
            <a:r>
              <a:rPr lang="ro-RO" sz="2400" b="1" dirty="0" smtClean="0">
                <a:latin typeface="Times New Roman" panose="02020603050405020304" pitchFamily="18" charset="0"/>
                <a:cs typeface="Times New Roman" panose="02020603050405020304" pitchFamily="18" charset="0"/>
              </a:rPr>
              <a:t>ONU - </a:t>
            </a:r>
            <a:r>
              <a:rPr lang="ro-RO" sz="2400" dirty="0" smtClean="0">
                <a:latin typeface="Times New Roman" panose="02020603050405020304" pitchFamily="18" charset="0"/>
                <a:cs typeface="Times New Roman" panose="02020603050405020304" pitchFamily="18" charset="0"/>
              </a:rPr>
              <a:t>a adus un </a:t>
            </a:r>
            <a:r>
              <a:rPr lang="ro-RO" sz="2400" dirty="0">
                <a:latin typeface="Times New Roman" panose="02020603050405020304" pitchFamily="18" charset="0"/>
                <a:cs typeface="Times New Roman" panose="02020603050405020304" pitchFamily="18" charset="0"/>
              </a:rPr>
              <a:t>aport considerabil </a:t>
            </a:r>
            <a:r>
              <a:rPr lang="ro-RO" sz="2400" dirty="0" smtClean="0">
                <a:latin typeface="Times New Roman" panose="02020603050405020304" pitchFamily="18" charset="0"/>
                <a:cs typeface="Times New Roman" panose="02020603050405020304" pitchFamily="18" charset="0"/>
              </a:rPr>
              <a:t>prin </a:t>
            </a:r>
            <a:r>
              <a:rPr lang="ro-RO" sz="2400" dirty="0">
                <a:latin typeface="Times New Roman" panose="02020603050405020304" pitchFamily="18" charset="0"/>
                <a:cs typeface="Times New Roman" panose="02020603050405020304" pitchFamily="18" charset="0"/>
              </a:rPr>
              <a:t>prisma </a:t>
            </a:r>
            <a:r>
              <a:rPr lang="ro-RO" sz="2400" dirty="0" smtClean="0">
                <a:latin typeface="Times New Roman" panose="02020603050405020304" pitchFamily="18" charset="0"/>
                <a:cs typeface="Times New Roman" panose="02020603050405020304" pitchFamily="18" charset="0"/>
              </a:rPr>
              <a:t>experienței căpătate, cât </a:t>
            </a:r>
            <a:r>
              <a:rPr lang="ro-RO" sz="2400" dirty="0">
                <a:latin typeface="Times New Roman" panose="02020603050405020304" pitchFamily="18" charset="0"/>
                <a:cs typeface="Times New Roman" panose="02020603050405020304" pitchFamily="18" charset="0"/>
              </a:rPr>
              <a:t>şi </a:t>
            </a:r>
            <a:r>
              <a:rPr lang="ro-RO" sz="2400" dirty="0" smtClean="0">
                <a:latin typeface="Times New Roman" panose="02020603050405020304" pitchFamily="18" charset="0"/>
                <a:cs typeface="Times New Roman" panose="02020603050405020304" pitchFamily="18" charset="0"/>
              </a:rPr>
              <a:t>în promovarea </a:t>
            </a:r>
            <a:r>
              <a:rPr lang="ro-RO" sz="2400" dirty="0">
                <a:latin typeface="Times New Roman" panose="02020603050405020304" pitchFamily="18" charset="0"/>
                <a:cs typeface="Times New Roman" panose="02020603050405020304" pitchFamily="18" charset="0"/>
              </a:rPr>
              <a:t>valorilor democratice, a drepturilor omului şi a statului de drept, ceea ce stimulează </a:t>
            </a:r>
            <a:r>
              <a:rPr lang="ro-RO" sz="2400" dirty="0" smtClean="0">
                <a:latin typeface="Times New Roman" panose="02020603050405020304" pitchFamily="18" charset="0"/>
                <a:cs typeface="Times New Roman" panose="02020603050405020304" pitchFamily="18" charset="0"/>
              </a:rPr>
              <a:t>relația </a:t>
            </a:r>
            <a:r>
              <a:rPr lang="ro-RO" sz="2400" dirty="0">
                <a:latin typeface="Times New Roman" panose="02020603050405020304" pitchFamily="18" charset="0"/>
                <a:cs typeface="Times New Roman" panose="02020603050405020304" pitchFamily="18" charset="0"/>
              </a:rPr>
              <a:t>cu ONU spre o cordialitate mai </a:t>
            </a:r>
            <a:r>
              <a:rPr lang="ro-RO" sz="2400" dirty="0" smtClean="0">
                <a:latin typeface="Times New Roman" panose="02020603050405020304" pitchFamily="18" charset="0"/>
                <a:cs typeface="Times New Roman" panose="02020603050405020304" pitchFamily="18" charset="0"/>
              </a:rPr>
              <a:t>evidentă. </a:t>
            </a:r>
            <a:r>
              <a:rPr lang="ro-RO"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096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200" b="1" dirty="0">
                <a:latin typeface="Times New Roman" panose="02020603050405020304" pitchFamily="18" charset="0"/>
                <a:cs typeface="Times New Roman" panose="02020603050405020304" pitchFamily="18" charset="0"/>
              </a:rPr>
              <a:t>Sistemul </a:t>
            </a:r>
            <a:r>
              <a:rPr lang="ro-RO" sz="2200" b="1" dirty="0" smtClean="0">
                <a:latin typeface="Times New Roman" panose="02020603050405020304" pitchFamily="18" charset="0"/>
                <a:cs typeface="Times New Roman" panose="02020603050405020304" pitchFamily="18" charset="0"/>
              </a:rPr>
              <a:t>securității internaționale </a:t>
            </a:r>
            <a:r>
              <a:rPr lang="ro-RO" sz="2200" b="1" dirty="0">
                <a:latin typeface="Times New Roman" panose="02020603050405020304" pitchFamily="18" charset="0"/>
                <a:cs typeface="Times New Roman" panose="02020603050405020304" pitchFamily="18" charset="0"/>
              </a:rPr>
              <a:t>presupune un set de masuri comune ale statelor/a unui grup de state orientate spre prevenirea/ </a:t>
            </a:r>
            <a:r>
              <a:rPr lang="ro-RO" sz="2200" b="1" dirty="0" smtClean="0">
                <a:latin typeface="Times New Roman" panose="02020603050405020304" pitchFamily="18" charset="0"/>
                <a:cs typeface="Times New Roman" panose="02020603050405020304" pitchFamily="18" charset="0"/>
              </a:rPr>
              <a:t>amenințarea păcii </a:t>
            </a:r>
            <a:r>
              <a:rPr lang="ro-RO" sz="2200" b="1" dirty="0">
                <a:latin typeface="Times New Roman" panose="02020603050405020304" pitchFamily="18" charset="0"/>
                <a:cs typeface="Times New Roman" panose="02020603050405020304" pitchFamily="18" charset="0"/>
              </a:rPr>
              <a:t>ș</a:t>
            </a:r>
            <a:r>
              <a:rPr lang="ro-RO" sz="2200" b="1" dirty="0" smtClean="0">
                <a:latin typeface="Times New Roman" panose="02020603050405020304" pitchFamily="18" charset="0"/>
                <a:cs typeface="Times New Roman" panose="02020603050405020304" pitchFamily="18" charset="0"/>
              </a:rPr>
              <a:t>i securității </a:t>
            </a:r>
            <a:r>
              <a:rPr lang="ro-RO" sz="2200" b="1" dirty="0">
                <a:latin typeface="Times New Roman" panose="02020603050405020304" pitchFamily="18" charset="0"/>
                <a:cs typeface="Times New Roman" panose="02020603050405020304" pitchFamily="18" charset="0"/>
              </a:rPr>
              <a:t>internaționale</a:t>
            </a:r>
            <a:r>
              <a:rPr lang="ro-RO" sz="2200" b="1" dirty="0" smtClean="0">
                <a:latin typeface="Times New Roman" panose="02020603050405020304" pitchFamily="18" charset="0"/>
                <a:cs typeface="Times New Roman" panose="02020603050405020304" pitchFamily="18" charset="0"/>
              </a:rPr>
              <a:t>.</a:t>
            </a:r>
          </a:p>
          <a:p>
            <a:pPr algn="just"/>
            <a:endParaRPr lang="en-US" sz="2200" b="1" dirty="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Sistemul </a:t>
            </a:r>
            <a:r>
              <a:rPr lang="ro-RO" sz="2200" dirty="0">
                <a:latin typeface="Times New Roman" panose="02020603050405020304" pitchFamily="18" charset="0"/>
                <a:cs typeface="Times New Roman" panose="02020603050405020304" pitchFamily="18" charset="0"/>
              </a:rPr>
              <a:t>e exprimat juridic prin tratat, </a:t>
            </a:r>
            <a:r>
              <a:rPr lang="ro-RO" sz="2200" dirty="0" smtClean="0">
                <a:latin typeface="Times New Roman" panose="02020603050405020304" pitchFamily="18" charset="0"/>
                <a:cs typeface="Times New Roman" panose="02020603050405020304" pitchFamily="18" charset="0"/>
              </a:rPr>
              <a:t>însă </a:t>
            </a:r>
            <a:r>
              <a:rPr lang="ro-RO" sz="2200" dirty="0">
                <a:latin typeface="Times New Roman" panose="02020603050405020304" pitchFamily="18" charset="0"/>
                <a:cs typeface="Times New Roman" panose="02020603050405020304" pitchFamily="18" charset="0"/>
              </a:rPr>
              <a:t>la baza lui stau 3 elemente distincte</a:t>
            </a:r>
            <a:r>
              <a:rPr lang="ro-RO" sz="2200" dirty="0" smtClean="0">
                <a:latin typeface="Times New Roman" panose="02020603050405020304" pitchFamily="18" charset="0"/>
                <a:cs typeface="Times New Roman" panose="02020603050405020304" pitchFamily="18" charset="0"/>
              </a:rPr>
              <a:t>:</a:t>
            </a:r>
          </a:p>
          <a:p>
            <a:pPr algn="just"/>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smtClean="0">
                <a:latin typeface="Times New Roman" panose="02020603050405020304" pitchFamily="18" charset="0"/>
                <a:cs typeface="Times New Roman" panose="02020603050405020304" pitchFamily="18" charset="0"/>
              </a:rPr>
              <a:t>neaplicarea/amenințarea </a:t>
            </a:r>
            <a:r>
              <a:rPr lang="ro-RO" sz="2200" dirty="0">
                <a:latin typeface="Times New Roman" panose="02020603050405020304" pitchFamily="18" charset="0"/>
                <a:cs typeface="Times New Roman" panose="02020603050405020304" pitchFamily="18" charset="0"/>
              </a:rPr>
              <a:t>cu </a:t>
            </a:r>
            <a:r>
              <a:rPr lang="ro-RO" sz="2200" dirty="0" smtClean="0">
                <a:latin typeface="Times New Roman" panose="02020603050405020304" pitchFamily="18" charset="0"/>
                <a:cs typeface="Times New Roman" panose="02020603050405020304" pitchFamily="18" charset="0"/>
              </a:rPr>
              <a:t>forța;</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a:latin typeface="Times New Roman" panose="02020603050405020304" pitchFamily="18" charset="0"/>
                <a:cs typeface="Times New Roman" panose="02020603050405020304" pitchFamily="18" charset="0"/>
              </a:rPr>
              <a:t>s</a:t>
            </a:r>
            <a:r>
              <a:rPr lang="ro-RO" sz="2200" dirty="0" smtClean="0">
                <a:latin typeface="Times New Roman" panose="02020603050405020304" pitchFamily="18" charset="0"/>
                <a:cs typeface="Times New Roman" panose="02020603050405020304" pitchFamily="18" charset="0"/>
              </a:rPr>
              <a:t>oluționarea </a:t>
            </a:r>
            <a:r>
              <a:rPr lang="ro-RO" sz="2200" dirty="0">
                <a:latin typeface="Times New Roman" panose="02020603050405020304" pitchFamily="18" charset="0"/>
                <a:cs typeface="Times New Roman" panose="02020603050405020304" pitchFamily="18" charset="0"/>
              </a:rPr>
              <a:t>diferendelor exclusiv prin mijloace </a:t>
            </a:r>
            <a:r>
              <a:rPr lang="ro-RO" sz="2200" dirty="0" smtClean="0">
                <a:latin typeface="Times New Roman" panose="02020603050405020304" pitchFamily="18" charset="0"/>
                <a:cs typeface="Times New Roman" panose="02020603050405020304" pitchFamily="18" charset="0"/>
              </a:rPr>
              <a:t>pașnice;</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smtClean="0">
                <a:latin typeface="Times New Roman" panose="02020603050405020304" pitchFamily="18" charset="0"/>
                <a:cs typeface="Times New Roman" panose="02020603050405020304" pitchFamily="18" charset="0"/>
              </a:rPr>
              <a:t>cooperarea activă în </a:t>
            </a:r>
            <a:r>
              <a:rPr lang="ro-RO" sz="2200" dirty="0">
                <a:latin typeface="Times New Roman" panose="02020603050405020304" pitchFamily="18" charset="0"/>
                <a:cs typeface="Times New Roman" panose="02020603050405020304" pitchFamily="18" charset="0"/>
              </a:rPr>
              <a:t>vederea </a:t>
            </a:r>
            <a:r>
              <a:rPr lang="ro-RO" sz="2200" dirty="0" smtClean="0">
                <a:latin typeface="Times New Roman" panose="02020603050405020304" pitchFamily="18" charset="0"/>
                <a:cs typeface="Times New Roman" panose="02020603050405020304" pitchFamily="18" charset="0"/>
              </a:rPr>
              <a:t>soluționării </a:t>
            </a:r>
            <a:r>
              <a:rPr lang="ro-RO" sz="2200" dirty="0">
                <a:latin typeface="Times New Roman" panose="02020603050405020304" pitchFamily="18" charset="0"/>
                <a:cs typeface="Times New Roman" panose="02020603050405020304" pitchFamily="18" charset="0"/>
              </a:rPr>
              <a:t>cauzei conflictului</a:t>
            </a:r>
            <a:r>
              <a:rPr lang="ro-RO" sz="2200" dirty="0" smtClean="0">
                <a:latin typeface="Times New Roman" panose="02020603050405020304" pitchFamily="18" charset="0"/>
                <a:cs typeface="Times New Roman" panose="02020603050405020304" pitchFamily="18" charset="0"/>
              </a:rPr>
              <a:t>.</a:t>
            </a:r>
          </a:p>
          <a:p>
            <a:pPr lvl="0" algn="just"/>
            <a:endParaRPr lang="en-US" sz="2200" dirty="0">
              <a:latin typeface="Times New Roman" panose="02020603050405020304" pitchFamily="18" charset="0"/>
              <a:cs typeface="Times New Roman" panose="02020603050405020304" pitchFamily="18" charset="0"/>
            </a:endParaRPr>
          </a:p>
          <a:p>
            <a:pPr algn="just"/>
            <a:r>
              <a:rPr lang="ro-RO" sz="2200" dirty="0">
                <a:latin typeface="Times New Roman" panose="02020603050405020304" pitchFamily="18" charset="0"/>
                <a:cs typeface="Times New Roman" panose="02020603050405020304" pitchFamily="18" charset="0"/>
              </a:rPr>
              <a:t>In plus, statele partenere pot benevol acorda ajutor statului victimă.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143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70646"/>
          </a:xfrm>
          <a:prstGeom prst="rect">
            <a:avLst/>
          </a:prstGeom>
        </p:spPr>
        <p:txBody>
          <a:bodyPr wrap="square">
            <a:spAutoFit/>
          </a:bodyPr>
          <a:lstStyle/>
          <a:p>
            <a:r>
              <a:rPr lang="ro-RO" sz="2200" b="1" dirty="0" smtClean="0">
                <a:latin typeface="Times New Roman" panose="02020603050405020304" pitchFamily="18" charset="0"/>
                <a:cs typeface="Times New Roman" panose="02020603050405020304" pitchFamily="18" charset="0"/>
              </a:rPr>
              <a:t>Sistemul </a:t>
            </a:r>
            <a:r>
              <a:rPr lang="ro-RO" sz="2200" b="1" dirty="0">
                <a:latin typeface="Times New Roman" panose="02020603050405020304" pitchFamily="18" charset="0"/>
                <a:cs typeface="Times New Roman" panose="02020603050405020304" pitchFamily="18" charset="0"/>
              </a:rPr>
              <a:t>de securitate internațională presupune un sistem de garanții mutuale, care are 2 </a:t>
            </a:r>
            <a:r>
              <a:rPr lang="ro-RO" sz="2200" b="1" dirty="0" smtClean="0">
                <a:latin typeface="Times New Roman" panose="02020603050405020304" pitchFamily="18" charset="0"/>
                <a:cs typeface="Times New Roman" panose="02020603050405020304" pitchFamily="18" charset="0"/>
              </a:rPr>
              <a:t>cerințe: </a:t>
            </a:r>
            <a:endParaRPr lang="en-US" sz="2200" b="1"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r</a:t>
            </a:r>
            <a:r>
              <a:rPr lang="ro-RO" sz="2200" dirty="0" smtClean="0">
                <a:latin typeface="Times New Roman" panose="02020603050405020304" pitchFamily="18" charset="0"/>
                <a:cs typeface="Times New Roman" panose="02020603050405020304" pitchFamily="18" charset="0"/>
              </a:rPr>
              <a:t>ezolvarea </a:t>
            </a:r>
            <a:r>
              <a:rPr lang="ro-RO" sz="2200" dirty="0">
                <a:latin typeface="Times New Roman" panose="02020603050405020304" pitchFamily="18" charset="0"/>
                <a:cs typeface="Times New Roman" panose="02020603050405020304" pitchFamily="18" charset="0"/>
              </a:rPr>
              <a:t>diferendelor internaționale pe cale </a:t>
            </a:r>
            <a:r>
              <a:rPr lang="ro-RO" sz="2200" dirty="0" smtClean="0">
                <a:latin typeface="Times New Roman" panose="02020603050405020304" pitchFamily="18" charset="0"/>
                <a:cs typeface="Times New Roman" panose="02020603050405020304" pitchFamily="18" charset="0"/>
              </a:rPr>
              <a:t>pașnica prin </a:t>
            </a:r>
            <a:r>
              <a:rPr lang="ro-RO" sz="2200" dirty="0">
                <a:latin typeface="Times New Roman" panose="02020603050405020304" pitchFamily="18" charset="0"/>
                <a:cs typeface="Times New Roman" panose="02020603050405020304" pitchFamily="18" charset="0"/>
              </a:rPr>
              <a:t>mediere, negociere, </a:t>
            </a:r>
            <a:r>
              <a:rPr lang="ro-RO" sz="2200" dirty="0" smtClean="0">
                <a:latin typeface="Times New Roman" panose="02020603050405020304" pitchFamily="18" charset="0"/>
                <a:cs typeface="Times New Roman" panose="02020603050405020304" pitchFamily="18" charset="0"/>
              </a:rPr>
              <a:t>conciliere;</a:t>
            </a:r>
            <a:endParaRPr lang="en-US" sz="22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a:t>
            </a:r>
            <a:r>
              <a:rPr lang="ro-RO" sz="2200" dirty="0" smtClean="0">
                <a:latin typeface="Times New Roman" panose="02020603050405020304" pitchFamily="18" charset="0"/>
                <a:cs typeface="Times New Roman" panose="02020603050405020304" pitchFamily="18" charset="0"/>
              </a:rPr>
              <a:t>tatele </a:t>
            </a:r>
            <a:r>
              <a:rPr lang="ro-RO" sz="2200" dirty="0">
                <a:latin typeface="Times New Roman" panose="02020603050405020304" pitchFamily="18" charset="0"/>
                <a:cs typeface="Times New Roman" panose="02020603050405020304" pitchFamily="18" charset="0"/>
              </a:rPr>
              <a:t>ce nu recurg la asemenea cai de </a:t>
            </a:r>
            <a:r>
              <a:rPr lang="ro-RO" sz="2200" dirty="0" smtClean="0">
                <a:latin typeface="Times New Roman" panose="02020603050405020304" pitchFamily="18" charset="0"/>
                <a:cs typeface="Times New Roman" panose="02020603050405020304" pitchFamily="18" charset="0"/>
              </a:rPr>
              <a:t>soluționare </a:t>
            </a:r>
            <a:r>
              <a:rPr lang="ro-RO" sz="2200" dirty="0">
                <a:latin typeface="Times New Roman" panose="02020603050405020304" pitchFamily="18" charset="0"/>
                <a:cs typeface="Times New Roman" panose="02020603050405020304" pitchFamily="18" charset="0"/>
              </a:rPr>
              <a:t>a diferendelor </a:t>
            </a:r>
            <a:r>
              <a:rPr lang="ro-RO" sz="2200" dirty="0" smtClean="0">
                <a:latin typeface="Times New Roman" panose="02020603050405020304" pitchFamily="18" charset="0"/>
                <a:cs typeface="Times New Roman" panose="02020603050405020304" pitchFamily="18" charset="0"/>
              </a:rPr>
              <a:t>internaționale, </a:t>
            </a:r>
            <a:r>
              <a:rPr lang="ro-RO" sz="2200" dirty="0">
                <a:latin typeface="Times New Roman" panose="02020603050405020304" pitchFamily="18" charset="0"/>
                <a:cs typeface="Times New Roman" panose="02020603050405020304" pitchFamily="18" charset="0"/>
              </a:rPr>
              <a:t>devin </a:t>
            </a:r>
            <a:r>
              <a:rPr lang="ro-RO" sz="2200" dirty="0" smtClean="0">
                <a:latin typeface="Times New Roman" panose="02020603050405020304" pitchFamily="18" charset="0"/>
                <a:cs typeface="Times New Roman" panose="02020603050405020304" pitchFamily="18" charset="0"/>
              </a:rPr>
              <a:t>secționate </a:t>
            </a:r>
            <a:r>
              <a:rPr lang="ro-RO" sz="2200" dirty="0">
                <a:latin typeface="Times New Roman" panose="02020603050405020304" pitchFamily="18" charset="0"/>
                <a:cs typeface="Times New Roman" panose="02020603050405020304" pitchFamily="18" charset="0"/>
              </a:rPr>
              <a:t>colectiv.</a:t>
            </a:r>
            <a:endParaRPr lang="en-US" sz="2200" dirty="0">
              <a:latin typeface="Times New Roman" panose="02020603050405020304" pitchFamily="18" charset="0"/>
              <a:cs typeface="Times New Roman" panose="02020603050405020304" pitchFamily="18" charset="0"/>
            </a:endParaRPr>
          </a:p>
          <a:p>
            <a:r>
              <a:rPr lang="ro-RO" sz="2200" b="1" dirty="0" smtClean="0">
                <a:latin typeface="Times New Roman" panose="02020603050405020304" pitchFamily="18" charset="0"/>
                <a:cs typeface="Times New Roman" panose="02020603050405020304" pitchFamily="18" charset="0"/>
              </a:rPr>
              <a:t>Sistemul </a:t>
            </a:r>
            <a:r>
              <a:rPr lang="ro-RO" sz="2200" b="1" dirty="0">
                <a:latin typeface="Times New Roman" panose="02020603050405020304" pitchFamily="18" charset="0"/>
                <a:cs typeface="Times New Roman" panose="02020603050405020304" pitchFamily="18" charset="0"/>
              </a:rPr>
              <a:t>de securitate internațională </a:t>
            </a:r>
            <a:r>
              <a:rPr lang="ro-RO" sz="2200" b="1" dirty="0" smtClean="0">
                <a:latin typeface="Times New Roman" panose="02020603050405020304" pitchFamily="18" charset="0"/>
                <a:cs typeface="Times New Roman" panose="02020603050405020304" pitchFamily="18" charset="0"/>
              </a:rPr>
              <a:t>reprezintă </a:t>
            </a:r>
            <a:r>
              <a:rPr lang="ro-RO" sz="2200" b="1" dirty="0">
                <a:latin typeface="Times New Roman" panose="02020603050405020304" pitchFamily="18" charset="0"/>
                <a:cs typeface="Times New Roman" panose="02020603050405020304" pitchFamily="18" charset="0"/>
              </a:rPr>
              <a:t>î</a:t>
            </a:r>
            <a:r>
              <a:rPr lang="ro-RO" sz="2200" b="1" dirty="0" smtClean="0">
                <a:latin typeface="Times New Roman" panose="02020603050405020304" pitchFamily="18" charset="0"/>
                <a:cs typeface="Times New Roman" panose="02020603050405020304" pitchFamily="18" charset="0"/>
              </a:rPr>
              <a:t>n </a:t>
            </a:r>
            <a:r>
              <a:rPr lang="ro-RO" sz="2200" b="1" dirty="0">
                <a:latin typeface="Times New Roman" panose="02020603050405020304" pitchFamily="18" charset="0"/>
                <a:cs typeface="Times New Roman" panose="02020603050405020304" pitchFamily="18" charset="0"/>
              </a:rPr>
              <a:t>totalitatea sa un set de: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norme juridice </a:t>
            </a:r>
            <a:r>
              <a:rPr lang="ro-RO" sz="2200" dirty="0" smtClean="0">
                <a:latin typeface="Times New Roman" panose="02020603050405020304" pitchFamily="18" charset="0"/>
                <a:cs typeface="Times New Roman" panose="02020603050405020304" pitchFamily="18" charset="0"/>
              </a:rPr>
              <a:t>(principiile </a:t>
            </a:r>
            <a:r>
              <a:rPr lang="ro-RO" sz="2200" dirty="0" err="1" smtClean="0">
                <a:latin typeface="Times New Roman" panose="02020603050405020304" pitchFamily="18" charset="0"/>
                <a:cs typeface="Times New Roman" panose="02020603050405020304" pitchFamily="18" charset="0"/>
              </a:rPr>
              <a:t>fudamentale</a:t>
            </a:r>
            <a:r>
              <a:rPr lang="ro-RO" sz="2200" dirty="0" smtClean="0">
                <a:latin typeface="Times New Roman" panose="02020603050405020304" pitchFamily="18" charset="0"/>
                <a:cs typeface="Times New Roman" panose="02020603050405020304" pitchFamily="18" charset="0"/>
              </a:rPr>
              <a:t> </a:t>
            </a:r>
            <a:r>
              <a:rPr lang="ro-RO" sz="2200" dirty="0">
                <a:latin typeface="Times New Roman" panose="02020603050405020304" pitchFamily="18" charset="0"/>
                <a:cs typeface="Times New Roman" panose="02020603050405020304" pitchFamily="18" charset="0"/>
              </a:rPr>
              <a:t>ale dreptului internațional);</a:t>
            </a:r>
          </a:p>
          <a:p>
            <a:pPr marL="34290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instituții </a:t>
            </a:r>
            <a:r>
              <a:rPr lang="ro-RO" sz="2200" dirty="0">
                <a:latin typeface="Times New Roman" panose="02020603050405020304" pitchFamily="18" charset="0"/>
                <a:cs typeface="Times New Roman" panose="02020603050405020304" pitchFamily="18" charset="0"/>
              </a:rPr>
              <a:t>(Consiliul de securitate al ONU</a:t>
            </a:r>
            <a:r>
              <a:rPr lang="ro-RO" sz="22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mecanisme (procedurile de </a:t>
            </a:r>
            <a:r>
              <a:rPr lang="ro-RO" sz="2200" dirty="0" smtClean="0">
                <a:latin typeface="Times New Roman" panose="02020603050405020304" pitchFamily="18" charset="0"/>
                <a:cs typeface="Times New Roman" panose="02020603050405020304" pitchFamily="18" charset="0"/>
              </a:rPr>
              <a:t>soluționare pașnica </a:t>
            </a:r>
            <a:r>
              <a:rPr lang="ro-RO" sz="2200" dirty="0">
                <a:latin typeface="Times New Roman" panose="02020603050405020304" pitchFamily="18" charset="0"/>
                <a:cs typeface="Times New Roman" panose="02020603050405020304" pitchFamily="18" charset="0"/>
              </a:rPr>
              <a:t>a diferendelor, neangajarea, neutralitatea).</a:t>
            </a:r>
            <a:endParaRPr lang="en-US" sz="22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Se pot deosebi 2 sisteme de securitate colectiva: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universal de securitate colectiva si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regional de securitate colectiva.</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72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39869"/>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Principala </a:t>
            </a:r>
            <a:r>
              <a:rPr lang="ro-RO" sz="2200" b="1" dirty="0" smtClean="0">
                <a:latin typeface="Times New Roman" panose="02020603050405020304" pitchFamily="18" charset="0"/>
                <a:cs typeface="Times New Roman" panose="02020603050405020304" pitchFamily="18" charset="0"/>
              </a:rPr>
              <a:t>instituție </a:t>
            </a:r>
            <a:r>
              <a:rPr lang="ro-RO" sz="2200" b="1" dirty="0">
                <a:latin typeface="Times New Roman" panose="02020603050405020304" pitchFamily="18" charset="0"/>
                <a:cs typeface="Times New Roman" panose="02020603050405020304" pitchFamily="18" charset="0"/>
              </a:rPr>
              <a:t>responsabila </a:t>
            </a:r>
            <a:r>
              <a:rPr lang="ro-RO" sz="2200" b="1" dirty="0" smtClean="0">
                <a:latin typeface="Times New Roman" panose="02020603050405020304" pitchFamily="18" charset="0"/>
                <a:cs typeface="Times New Roman" panose="02020603050405020304" pitchFamily="18" charset="0"/>
              </a:rPr>
              <a:t>pentru </a:t>
            </a:r>
            <a:r>
              <a:rPr lang="ro-RO" sz="2200" b="1" dirty="0">
                <a:latin typeface="Times New Roman" panose="02020603050405020304" pitchFamily="18" charset="0"/>
                <a:cs typeface="Times New Roman" panose="02020603050405020304" pitchFamily="18" charset="0"/>
              </a:rPr>
              <a:t>edificarea sistemului de </a:t>
            </a:r>
            <a:r>
              <a:rPr lang="ro-RO" sz="2200" b="1" dirty="0" smtClean="0">
                <a:latin typeface="Times New Roman" panose="02020603050405020304" pitchFamily="18" charset="0"/>
                <a:cs typeface="Times New Roman" panose="02020603050405020304" pitchFamily="18" charset="0"/>
              </a:rPr>
              <a:t>securitate </a:t>
            </a:r>
            <a:r>
              <a:rPr lang="ro-RO" sz="2200" b="1" dirty="0">
                <a:latin typeface="Times New Roman" panose="02020603050405020304" pitchFamily="18" charset="0"/>
                <a:cs typeface="Times New Roman" panose="02020603050405020304" pitchFamily="18" charset="0"/>
              </a:rPr>
              <a:t>colectiva e ONU care este o </a:t>
            </a:r>
            <a:r>
              <a:rPr lang="ro-RO" sz="2200" b="1" dirty="0" smtClean="0">
                <a:latin typeface="Times New Roman" panose="02020603050405020304" pitchFamily="18" charset="0"/>
                <a:cs typeface="Times New Roman" panose="02020603050405020304" pitchFamily="18" charset="0"/>
              </a:rPr>
              <a:t>instituite universală. </a:t>
            </a:r>
          </a:p>
          <a:p>
            <a:endParaRPr lang="ro-RO" sz="2200" dirty="0" smtClean="0">
              <a:latin typeface="Times New Roman" panose="02020603050405020304" pitchFamily="18" charset="0"/>
              <a:cs typeface="Times New Roman" panose="02020603050405020304" pitchFamily="18" charset="0"/>
            </a:endParaRPr>
          </a:p>
          <a:p>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Carta ONU sunt </a:t>
            </a:r>
            <a:r>
              <a:rPr lang="ro-RO" sz="2200" dirty="0" smtClean="0">
                <a:latin typeface="Times New Roman" panose="02020603050405020304" pitchFamily="18" charset="0"/>
                <a:cs typeface="Times New Roman" panose="02020603050405020304" pitchFamily="18" charset="0"/>
              </a:rPr>
              <a:t>prevăzute </a:t>
            </a:r>
            <a:r>
              <a:rPr lang="ro-RO" sz="2200" dirty="0">
                <a:latin typeface="Times New Roman" panose="02020603050405020304" pitchFamily="18" charset="0"/>
                <a:cs typeface="Times New Roman" panose="02020603050405020304" pitchFamily="18" charset="0"/>
              </a:rPr>
              <a:t>masurile pentru asigurarea securității, precum: </a:t>
            </a:r>
            <a:endParaRPr lang="ro-RO" sz="2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dezarmarea; </a:t>
            </a: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reglementarea pașnică </a:t>
            </a:r>
            <a:r>
              <a:rPr lang="ro-RO" sz="2200" dirty="0">
                <a:latin typeface="Times New Roman" panose="02020603050405020304" pitchFamily="18" charset="0"/>
                <a:cs typeface="Times New Roman" panose="02020603050405020304" pitchFamily="18" charset="0"/>
              </a:rPr>
              <a:t>a diferendelor </a:t>
            </a:r>
            <a:r>
              <a:rPr lang="ro-RO" sz="2200" dirty="0" smtClean="0">
                <a:latin typeface="Times New Roman" panose="02020603050405020304" pitchFamily="18" charset="0"/>
                <a:cs typeface="Times New Roman" panose="02020603050405020304" pitchFamily="18" charset="0"/>
              </a:rPr>
              <a:t>internaționale;</a:t>
            </a:r>
          </a:p>
          <a:p>
            <a:pPr marL="457200" indent="-457200">
              <a:buFont typeface="Arial" panose="020B0604020202020204" pitchFamily="34" charset="0"/>
              <a:buChar char="•"/>
            </a:pPr>
            <a:r>
              <a:rPr lang="ro-RO" sz="2200" dirty="0" smtClean="0">
                <a:latin typeface="Times New Roman" panose="02020603050405020304" pitchFamily="18" charset="0"/>
                <a:cs typeface="Times New Roman" panose="02020603050405020304" pitchFamily="18" charset="0"/>
              </a:rPr>
              <a:t>iar</a:t>
            </a:r>
            <a:r>
              <a:rPr lang="ro-RO" sz="2200" dirty="0">
                <a:latin typeface="Times New Roman" panose="02020603050405020304" pitchFamily="18" charset="0"/>
                <a:cs typeface="Times New Roman" panose="02020603050405020304" pitchFamily="18" charset="0"/>
              </a:rPr>
              <a:t>, în caz de necesitate - adoptarea măsurilor de constrângere contra statelor ce se fac vinovate de încălcarea păcii şi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internaționale</a:t>
            </a:r>
            <a:r>
              <a:rPr lang="ro-RO" sz="2200" dirty="0" smtClean="0">
                <a:latin typeface="Times New Roman" panose="02020603050405020304" pitchFamily="18" charset="0"/>
                <a:cs typeface="Times New Roman" panose="02020603050405020304" pitchFamily="18" charset="0"/>
              </a:rPr>
              <a:t>.</a:t>
            </a:r>
          </a:p>
          <a:p>
            <a:endParaRPr lang="ro-RO" sz="2200" dirty="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Exercitarea </a:t>
            </a:r>
            <a:r>
              <a:rPr lang="ro-RO" sz="2200" dirty="0" smtClean="0">
                <a:latin typeface="Times New Roman" panose="02020603050405020304" pitchFamily="18" charset="0"/>
                <a:cs typeface="Times New Roman" panose="02020603050405020304" pitchFamily="18" charset="0"/>
              </a:rPr>
              <a:t>activității </a:t>
            </a:r>
            <a:r>
              <a:rPr lang="ro-RO" sz="2200" dirty="0">
                <a:latin typeface="Times New Roman" panose="02020603050405020304" pitchFamily="18" charset="0"/>
                <a:cs typeface="Times New Roman" panose="02020603050405020304" pitchFamily="18" charset="0"/>
              </a:rPr>
              <a:t>ONU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domeniul </a:t>
            </a:r>
            <a:r>
              <a:rPr lang="ro-RO" sz="2200" dirty="0" smtClean="0">
                <a:latin typeface="Times New Roman" panose="02020603050405020304" pitchFamily="18" charset="0"/>
                <a:cs typeface="Times New Roman" panose="02020603050405020304" pitchFamily="18" charset="0"/>
              </a:rPr>
              <a:t>securității nu </a:t>
            </a:r>
            <a:r>
              <a:rPr lang="ro-RO" sz="2200" dirty="0">
                <a:latin typeface="Times New Roman" panose="02020603050405020304" pitchFamily="18" charset="0"/>
                <a:cs typeface="Times New Roman" panose="02020603050405020304" pitchFamily="18" charset="0"/>
              </a:rPr>
              <a:t>înseamnă doar securitate militară, dar și cea nemilitară: politica, </a:t>
            </a:r>
            <a:r>
              <a:rPr lang="ro-RO" sz="2200" dirty="0" smtClean="0">
                <a:latin typeface="Times New Roman" panose="02020603050405020304" pitchFamily="18" charset="0"/>
                <a:cs typeface="Times New Roman" panose="02020603050405020304" pitchFamily="18" charset="0"/>
              </a:rPr>
              <a:t>economica</a:t>
            </a:r>
            <a:r>
              <a:rPr lang="ro-RO" sz="2200" dirty="0">
                <a:latin typeface="Times New Roman" panose="02020603050405020304" pitchFamily="18" charset="0"/>
                <a:cs typeface="Times New Roman" panose="02020603050405020304" pitchFamily="18" charset="0"/>
              </a:rPr>
              <a:t>, ecologica </a:t>
            </a:r>
            <a:r>
              <a:rPr lang="ro-RO" sz="2200" dirty="0" smtClean="0">
                <a:latin typeface="Times New Roman" panose="02020603050405020304" pitchFamily="18" charset="0"/>
                <a:cs typeface="Times New Roman" panose="02020603050405020304" pitchFamily="18" charset="0"/>
              </a:rPr>
              <a:t>și umanitară, </a:t>
            </a:r>
            <a:r>
              <a:rPr lang="en-US" sz="2200" dirty="0">
                <a:latin typeface="Times New Roman" panose="02020603050405020304" pitchFamily="18" charset="0"/>
                <a:cs typeface="Times New Roman" panose="02020603050405020304" pitchFamily="18" charset="0"/>
              </a:rPr>
              <a:t>de la </a:t>
            </a:r>
            <a:r>
              <a:rPr lang="en-US" sz="2200" dirty="0" err="1">
                <a:latin typeface="Times New Roman" panose="02020603050405020304" pitchFamily="18" charset="0"/>
                <a:cs typeface="Times New Roman" panose="02020603050405020304" pitchFamily="18" charset="0"/>
              </a:rPr>
              <a:t>nivelul</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individului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uman</a:t>
            </a:r>
            <a:r>
              <a:rPr lang="en-US" sz="2200" dirty="0">
                <a:latin typeface="Times New Roman" panose="02020603050405020304" pitchFamily="18" charset="0"/>
                <a:cs typeface="Times New Roman" panose="02020603050405020304" pitchFamily="18" charset="0"/>
              </a:rPr>
              <a:t> la </a:t>
            </a:r>
            <a:r>
              <a:rPr lang="en-US" sz="2200" dirty="0" err="1">
                <a:latin typeface="Times New Roman" panose="02020603050405020304" pitchFamily="18" charset="0"/>
                <a:cs typeface="Times New Roman" panose="02020603050405020304" pitchFamily="18" charset="0"/>
              </a:rPr>
              <a:t>cel</a:t>
            </a:r>
            <a:r>
              <a:rPr lang="en-US" sz="2200" dirty="0">
                <a:latin typeface="Times New Roman" panose="02020603050405020304" pitchFamily="18" charset="0"/>
                <a:cs typeface="Times New Roman" panose="02020603050405020304" pitchFamily="18" charset="0"/>
              </a:rPr>
              <a:t> al </a:t>
            </a:r>
            <a:r>
              <a:rPr lang="en-US" sz="2200" dirty="0" err="1">
                <a:latin typeface="Times New Roman" panose="02020603050405020304" pitchFamily="18" charset="0"/>
                <a:cs typeface="Times New Roman" panose="02020603050405020304" pitchFamily="18" charset="0"/>
              </a:rPr>
              <a:t>întregii</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lumi</a:t>
            </a:r>
            <a:r>
              <a:rPr lang="ro-RO"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748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8153400" cy="4662815"/>
          </a:xfrm>
          <a:prstGeom prst="rect">
            <a:avLst/>
          </a:prstGeom>
        </p:spPr>
        <p:txBody>
          <a:bodyPr wrap="square">
            <a:spAutoFit/>
          </a:bodyPr>
          <a:lstStyle/>
          <a:p>
            <a:pPr>
              <a:lnSpc>
                <a:spcPct val="150000"/>
              </a:lnSpc>
            </a:pPr>
            <a:r>
              <a:rPr lang="ro-RO" sz="2200" b="1" dirty="0" smtClean="0">
                <a:latin typeface="Times New Roman" panose="02020603050405020304" pitchFamily="18" charset="0"/>
                <a:cs typeface="Times New Roman" panose="02020603050405020304" pitchFamily="18" charset="0"/>
              </a:rPr>
              <a:t>NATO </a:t>
            </a:r>
            <a:r>
              <a:rPr lang="ro-RO" sz="2200" b="1"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organizatie</a:t>
            </a:r>
            <a:r>
              <a:rPr lang="ro-RO" sz="2200"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politico</a:t>
            </a:r>
            <a:r>
              <a:rPr lang="ro-RO" sz="2200" dirty="0">
                <a:latin typeface="Times New Roman" panose="02020603050405020304" pitchFamily="18" charset="0"/>
                <a:cs typeface="Times New Roman" panose="02020603050405020304" pitchFamily="18" charset="0"/>
              </a:rPr>
              <a:t>-militara, creata prin Tratatul Atlanticului de N, la 04.04.1949, Washington</a:t>
            </a:r>
            <a:r>
              <a:rPr lang="ro-RO" sz="2200" dirty="0" smtClean="0">
                <a:latin typeface="Times New Roman" panose="02020603050405020304" pitchFamily="18" charset="0"/>
                <a:cs typeface="Times New Roman" panose="02020603050405020304" pitchFamily="18" charset="0"/>
              </a:rPr>
              <a:t>.</a:t>
            </a:r>
          </a:p>
          <a:p>
            <a:pPr>
              <a:lnSpc>
                <a:spcPct val="150000"/>
              </a:lnSpc>
            </a:pPr>
            <a:r>
              <a:rPr lang="ro-RO" sz="2200" dirty="0" smtClean="0">
                <a:latin typeface="Times New Roman" panose="02020603050405020304" pitchFamily="18" charset="0"/>
                <a:cs typeface="Times New Roman" panose="02020603050405020304" pitchFamily="18" charset="0"/>
              </a:rPr>
              <a:t>- cuprinde </a:t>
            </a:r>
            <a:r>
              <a:rPr lang="ro-RO" sz="2200" dirty="0">
                <a:latin typeface="Times New Roman" panose="02020603050405020304" pitchFamily="18" charset="0"/>
                <a:cs typeface="Times New Roman" panose="02020603050405020304" pitchFamily="18" charset="0"/>
              </a:rPr>
              <a:t>28 state independente si suverane din Europa si America N. Sediul NATO - Bruxelles (Belgia</a:t>
            </a:r>
            <a:r>
              <a:rPr lang="ro-RO" sz="2200" dirty="0" smtClean="0">
                <a:latin typeface="Times New Roman" panose="02020603050405020304" pitchFamily="18" charset="0"/>
                <a:cs typeface="Times New Roman" panose="02020603050405020304" pitchFamily="18" charset="0"/>
              </a:rPr>
              <a:t>).</a:t>
            </a:r>
          </a:p>
          <a:p>
            <a:pPr>
              <a:lnSpc>
                <a:spcPct val="150000"/>
              </a:lnSpc>
            </a:pPr>
            <a:r>
              <a:rPr lang="ro-RO" sz="2200" dirty="0" smtClean="0">
                <a:latin typeface="Times New Roman" panose="02020603050405020304" pitchFamily="18" charset="0"/>
                <a:cs typeface="Times New Roman" panose="02020603050405020304" pitchFamily="18" charset="0"/>
              </a:rPr>
              <a:t>- principiile </a:t>
            </a:r>
            <a:r>
              <a:rPr lang="ro-RO" sz="2200" dirty="0">
                <a:latin typeface="Times New Roman" panose="02020603050405020304" pitchFamily="18" charset="0"/>
                <a:cs typeface="Times New Roman" panose="02020603050405020304" pitchFamily="18" charset="0"/>
              </a:rPr>
              <a:t>NATO</a:t>
            </a:r>
            <a:r>
              <a:rPr lang="ro-RO" sz="2200" dirty="0" smtClean="0">
                <a:latin typeface="Times New Roman" panose="02020603050405020304" pitchFamily="18" charset="0"/>
                <a:cs typeface="Times New Roman" panose="02020603050405020304" pitchFamily="18" charset="0"/>
              </a:rPr>
              <a:t>: </a:t>
            </a:r>
            <a:r>
              <a:rPr lang="ro-RO" sz="2200" dirty="0" smtClean="0">
                <a:latin typeface="Times New Roman" panose="02020603050405020304" pitchFamily="18" charset="0"/>
                <a:cs typeface="Times New Roman" panose="02020603050405020304" pitchFamily="18" charset="0"/>
              </a:rPr>
              <a:t>alianța </a:t>
            </a:r>
            <a:r>
              <a:rPr lang="ro-RO" sz="2200" dirty="0">
                <a:latin typeface="Times New Roman" panose="02020603050405020304" pitchFamily="18" charset="0"/>
                <a:cs typeface="Times New Roman" panose="02020603050405020304" pitchFamily="18" charset="0"/>
              </a:rPr>
              <a:t>are un caracter pur defensiv; </a:t>
            </a:r>
            <a:endParaRPr lang="en-US" sz="2200" dirty="0">
              <a:latin typeface="Times New Roman" panose="02020603050405020304" pitchFamily="18" charset="0"/>
              <a:cs typeface="Times New Roman" panose="02020603050405020304" pitchFamily="18" charset="0"/>
            </a:endParaRPr>
          </a:p>
          <a:p>
            <a:pPr lvl="0">
              <a:lnSpc>
                <a:spcPct val="150000"/>
              </a:lnSpc>
            </a:pPr>
            <a:r>
              <a:rPr lang="ro-RO" sz="2200" dirty="0" smtClean="0">
                <a:latin typeface="Times New Roman" panose="02020603050405020304" pitchFamily="18" charset="0"/>
                <a:cs typeface="Times New Roman" panose="02020603050405020304" pitchFamily="18" charset="0"/>
              </a:rPr>
              <a:t>Securitatea </a:t>
            </a:r>
            <a:r>
              <a:rPr lang="ro-RO" sz="2200" dirty="0">
                <a:latin typeface="Times New Roman" panose="02020603050405020304" pitchFamily="18" charset="0"/>
                <a:cs typeface="Times New Roman" panose="02020603050405020304" pitchFamily="18" charset="0"/>
              </a:rPr>
              <a:t>e indivizibilă - un atac asupra unui membru al </a:t>
            </a:r>
            <a:r>
              <a:rPr lang="ro-RO" sz="2200" dirty="0" err="1">
                <a:latin typeface="Times New Roman" panose="02020603050405020304" pitchFamily="18" charset="0"/>
                <a:cs typeface="Times New Roman" panose="02020603050405020304" pitchFamily="18" charset="0"/>
              </a:rPr>
              <a:t>Alianţei</a:t>
            </a:r>
            <a:r>
              <a:rPr lang="ro-RO" sz="2200" dirty="0">
                <a:latin typeface="Times New Roman" panose="02020603050405020304" pitchFamily="18" charset="0"/>
                <a:cs typeface="Times New Roman" panose="02020603050405020304" pitchFamily="18" charset="0"/>
              </a:rPr>
              <a:t> înseamnă un atac asupra tuturor; conform </a:t>
            </a:r>
            <a:r>
              <a:rPr lang="ro-RO" sz="2200" dirty="0" smtClean="0">
                <a:latin typeface="Times New Roman" panose="02020603050405020304" pitchFamily="18" charset="0"/>
                <a:cs typeface="Times New Roman" panose="02020603050405020304" pitchFamily="18" charset="0"/>
              </a:rPr>
              <a:t>art. </a:t>
            </a:r>
            <a:r>
              <a:rPr lang="ro-RO" sz="2200" dirty="0">
                <a:latin typeface="Times New Roman" panose="02020603050405020304" pitchFamily="18" charset="0"/>
                <a:cs typeface="Times New Roman" panose="02020603050405020304" pitchFamily="18" charset="0"/>
              </a:rPr>
              <a:t>5 si 7 din </a:t>
            </a:r>
            <a:r>
              <a:rPr lang="ro-RO" sz="2200" dirty="0" smtClean="0">
                <a:latin typeface="Times New Roman" panose="02020603050405020304" pitchFamily="18" charset="0"/>
                <a:cs typeface="Times New Roman" panose="02020603050405020304" pitchFamily="18" charset="0"/>
              </a:rPr>
              <a:t>Tratat, politica </a:t>
            </a:r>
            <a:r>
              <a:rPr lang="ro-RO" sz="2200" dirty="0">
                <a:latin typeface="Times New Roman" panose="02020603050405020304" pitchFamily="18" charset="0"/>
                <a:cs typeface="Times New Roman" panose="02020603050405020304" pitchFamily="18" charset="0"/>
              </a:rPr>
              <a:t>de </a:t>
            </a:r>
            <a:r>
              <a:rPr lang="ro-RO" sz="2200" dirty="0" smtClean="0">
                <a:latin typeface="Times New Roman" panose="02020603050405020304" pitchFamily="18" charset="0"/>
                <a:cs typeface="Times New Roman" panose="02020603050405020304" pitchFamily="18" charset="0"/>
              </a:rPr>
              <a:t>securitate </a:t>
            </a:r>
            <a:r>
              <a:rPr lang="ro-RO" sz="2200" dirty="0">
                <a:latin typeface="Times New Roman" panose="02020603050405020304" pitchFamily="18" charset="0"/>
                <a:cs typeface="Times New Roman" panose="02020603050405020304" pitchFamily="18" charset="0"/>
              </a:rPr>
              <a:t>a NATO are la </a:t>
            </a:r>
            <a:r>
              <a:rPr lang="ro-RO" sz="2200" dirty="0" smtClean="0">
                <a:latin typeface="Times New Roman" panose="02020603050405020304" pitchFamily="18" charset="0"/>
                <a:cs typeface="Times New Roman" panose="02020603050405020304" pitchFamily="18" charset="0"/>
              </a:rPr>
              <a:t>bază </a:t>
            </a:r>
            <a:r>
              <a:rPr lang="ro-RO" sz="2200" dirty="0">
                <a:latin typeface="Times New Roman" panose="02020603050405020304" pitchFamily="18" charset="0"/>
                <a:cs typeface="Times New Roman" panose="02020603050405020304" pitchFamily="18" charset="0"/>
              </a:rPr>
              <a:t>apărare colectivă</a:t>
            </a:r>
            <a:r>
              <a:rPr lang="ro-RO" sz="2200" dirty="0" smtClean="0">
                <a:latin typeface="Times New Roman" panose="02020603050405020304" pitchFamily="18" charset="0"/>
                <a:cs typeface="Times New Roman" panose="02020603050405020304" pitchFamily="18" charset="0"/>
              </a:rPr>
              <a:t>, </a:t>
            </a:r>
            <a:r>
              <a:rPr lang="ro-RO" sz="2200" dirty="0" err="1" smtClean="0">
                <a:latin typeface="Times New Roman" panose="02020603050405020304" pitchFamily="18" charset="0"/>
                <a:cs typeface="Times New Roman" panose="02020603050405020304" pitchFamily="18" charset="0"/>
              </a:rPr>
              <a:t>menţinerea</a:t>
            </a:r>
            <a:r>
              <a:rPr lang="ro-RO" sz="2200" dirty="0" smtClean="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fortei</a:t>
            </a:r>
            <a:r>
              <a:rPr lang="ro-RO" sz="2200" dirty="0">
                <a:latin typeface="Times New Roman" panose="02020603050405020304" pitchFamily="18" charset="0"/>
                <a:cs typeface="Times New Roman" panose="02020603050405020304" pitchFamily="18" charset="0"/>
              </a:rPr>
              <a:t> nucleare potrivite</a:t>
            </a:r>
            <a:r>
              <a:rPr lang="ro-RO"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637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09200"/>
          </a:xfrm>
          <a:prstGeom prst="rect">
            <a:avLst/>
          </a:prstGeom>
        </p:spPr>
        <p:txBody>
          <a:bodyPr wrap="square">
            <a:spAutoFit/>
          </a:bodyPr>
          <a:lstStyle/>
          <a:p>
            <a:pPr algn="just"/>
            <a:r>
              <a:rPr lang="ro-RO" sz="2200" b="1" dirty="0">
                <a:latin typeface="Times New Roman" panose="02020603050405020304" pitchFamily="18" charset="0"/>
                <a:cs typeface="Times New Roman" panose="02020603050405020304" pitchFamily="18" charset="0"/>
              </a:rPr>
              <a:t>OSCE </a:t>
            </a:r>
            <a:r>
              <a:rPr lang="ro-RO" sz="2200" dirty="0">
                <a:latin typeface="Times New Roman" panose="02020603050405020304" pitchFamily="18" charset="0"/>
                <a:cs typeface="Times New Roman" panose="02020603050405020304" pitchFamily="18" charset="0"/>
              </a:rPr>
              <a:t>– </a:t>
            </a:r>
            <a:r>
              <a:rPr lang="ro-RO" sz="2200" dirty="0" smtClean="0">
                <a:latin typeface="Times New Roman" panose="02020603050405020304" pitchFamily="18" charset="0"/>
                <a:cs typeface="Times New Roman" panose="02020603050405020304" pitchFamily="18" charset="0"/>
              </a:rPr>
              <a:t>își </a:t>
            </a:r>
            <a:r>
              <a:rPr lang="ro-RO" sz="2200" dirty="0">
                <a:latin typeface="Times New Roman" panose="02020603050405020304" pitchFamily="18" charset="0"/>
                <a:cs typeface="Times New Roman" panose="02020603050405020304" pitchFamily="18" charset="0"/>
              </a:rPr>
              <a:t>are originile in anii `50, </a:t>
            </a:r>
            <a:r>
              <a:rPr lang="ro-RO" sz="2200" dirty="0" smtClean="0">
                <a:latin typeface="Times New Roman" panose="02020603050405020304" pitchFamily="18" charset="0"/>
                <a:cs typeface="Times New Roman" panose="02020603050405020304" pitchFamily="18" charset="0"/>
              </a:rPr>
              <a:t>odată </a:t>
            </a:r>
            <a:r>
              <a:rPr lang="ro-RO" sz="2200" dirty="0">
                <a:latin typeface="Times New Roman" panose="02020603050405020304" pitchFamily="18" charset="0"/>
                <a:cs typeface="Times New Roman" panose="02020603050405020304" pitchFamily="18" charset="0"/>
              </a:rPr>
              <a:t>cu ideea </a:t>
            </a:r>
            <a:r>
              <a:rPr lang="ro-RO" sz="2200" dirty="0" smtClean="0">
                <a:latin typeface="Times New Roman" panose="02020603050405020304" pitchFamily="18" charset="0"/>
                <a:cs typeface="Times New Roman" panose="02020603050405020304" pitchFamily="18" charset="0"/>
              </a:rPr>
              <a:t>convocării </a:t>
            </a:r>
            <a:r>
              <a:rPr lang="ro-RO" sz="2200" dirty="0">
                <a:latin typeface="Times New Roman" panose="02020603050405020304" pitchFamily="18" charset="0"/>
                <a:cs typeface="Times New Roman" panose="02020603050405020304" pitchFamily="18" charset="0"/>
              </a:rPr>
              <a:t>unei </a:t>
            </a:r>
            <a:r>
              <a:rPr lang="ro-RO" sz="2200" dirty="0" smtClean="0">
                <a:latin typeface="Times New Roman" panose="02020603050405020304" pitchFamily="18" charset="0"/>
                <a:cs typeface="Times New Roman" panose="02020603050405020304" pitchFamily="18" charset="0"/>
              </a:rPr>
              <a:t>conferințe </a:t>
            </a:r>
            <a:r>
              <a:rPr lang="ro-RO" sz="2200" dirty="0">
                <a:latin typeface="Times New Roman" panose="02020603050405020304" pitchFamily="18" charset="0"/>
                <a:cs typeface="Times New Roman" panose="02020603050405020304" pitchFamily="18" charset="0"/>
              </a:rPr>
              <a:t>general europene </a:t>
            </a:r>
            <a:r>
              <a:rPr lang="ro-RO" sz="2200" dirty="0" smtClean="0">
                <a:latin typeface="Times New Roman" panose="02020603050405020304" pitchFamily="18" charset="0"/>
                <a:cs typeface="Times New Roman" panose="02020603050405020304" pitchFamily="18" charset="0"/>
              </a:rPr>
              <a:t>pentru securitate, </a:t>
            </a:r>
            <a:r>
              <a:rPr lang="ro-RO" sz="2200" dirty="0">
                <a:latin typeface="Times New Roman" panose="02020603050405020304" pitchFamily="18" charset="0"/>
                <a:cs typeface="Times New Roman" panose="02020603050405020304" pitchFamily="18" charset="0"/>
              </a:rPr>
              <a:t>ce s-a materializat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`70, </a:t>
            </a:r>
            <a:r>
              <a:rPr lang="ro-RO" sz="2200" dirty="0" smtClean="0">
                <a:latin typeface="Times New Roman" panose="02020603050405020304" pitchFamily="18" charset="0"/>
                <a:cs typeface="Times New Roman" panose="02020603050405020304" pitchFamily="18" charset="0"/>
              </a:rPr>
              <a:t>când </a:t>
            </a:r>
            <a:r>
              <a:rPr lang="ro-RO" sz="2200" dirty="0">
                <a:latin typeface="Times New Roman" panose="02020603050405020304" pitchFamily="18" charset="0"/>
                <a:cs typeface="Times New Roman" panose="02020603050405020304" pitchFamily="18" charset="0"/>
              </a:rPr>
              <a:t>a fost </a:t>
            </a:r>
            <a:r>
              <a:rPr lang="ro-RO" sz="2200" dirty="0" smtClean="0">
                <a:latin typeface="Times New Roman" panose="02020603050405020304" pitchFamily="18" charset="0"/>
                <a:cs typeface="Times New Roman" panose="02020603050405020304" pitchFamily="18" charset="0"/>
              </a:rPr>
              <a:t>inițiată Conferința pentru securitate și </a:t>
            </a:r>
            <a:r>
              <a:rPr lang="ro-RO" sz="2200" dirty="0">
                <a:latin typeface="Times New Roman" panose="02020603050405020304" pitchFamily="18" charset="0"/>
                <a:cs typeface="Times New Roman" panose="02020603050405020304" pitchFamily="18" charset="0"/>
              </a:rPr>
              <a:t>Cooperare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Europa, for multilateral de dialog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negocieri </a:t>
            </a:r>
            <a:r>
              <a:rPr lang="ro-RO" sz="2200" dirty="0" smtClean="0">
                <a:latin typeface="Times New Roman" panose="02020603050405020304" pitchFamily="18" charset="0"/>
                <a:cs typeface="Times New Roman" panose="02020603050405020304" pitchFamily="18" charset="0"/>
              </a:rPr>
              <a:t>între </a:t>
            </a:r>
            <a:r>
              <a:rPr lang="ro-RO" sz="2200" dirty="0">
                <a:latin typeface="Times New Roman" panose="02020603050405020304" pitchFamily="18" charset="0"/>
                <a:cs typeface="Times New Roman" panose="02020603050405020304" pitchFamily="18" charset="0"/>
              </a:rPr>
              <a:t>Est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West, care a fost </a:t>
            </a:r>
            <a:r>
              <a:rPr lang="ro-RO" sz="2200" dirty="0" smtClean="0">
                <a:latin typeface="Times New Roman" panose="02020603050405020304" pitchFamily="18" charset="0"/>
                <a:cs typeface="Times New Roman" panose="02020603050405020304" pitchFamily="18" charset="0"/>
              </a:rPr>
              <a:t>urmată </a:t>
            </a:r>
            <a:r>
              <a:rPr lang="ro-RO" sz="2200" dirty="0">
                <a:latin typeface="Times New Roman" panose="02020603050405020304" pitchFamily="18" charset="0"/>
                <a:cs typeface="Times New Roman" panose="02020603050405020304" pitchFamily="18" charset="0"/>
              </a:rPr>
              <a:t>de adoptarea Actului Final (1975).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In cadrul Conferinței </a:t>
            </a:r>
            <a:r>
              <a:rPr lang="ro-RO" sz="2200" dirty="0">
                <a:latin typeface="Times New Roman" panose="02020603050405020304" pitchFamily="18" charset="0"/>
                <a:cs typeface="Times New Roman" panose="02020603050405020304" pitchFamily="18" charset="0"/>
              </a:rPr>
              <a:t>a fost semnat </a:t>
            </a:r>
            <a:r>
              <a:rPr lang="ro-RO" sz="2200" dirty="0" smtClean="0">
                <a:latin typeface="Times New Roman" panose="02020603050405020304" pitchFamily="18" charset="0"/>
                <a:cs typeface="Times New Roman" panose="02020603050405020304" pitchFamily="18" charset="0"/>
              </a:rPr>
              <a:t>Decalogul-10 </a:t>
            </a:r>
            <a:r>
              <a:rPr lang="ro-RO" sz="2200" dirty="0">
                <a:latin typeface="Times New Roman" panose="02020603050405020304" pitchFamily="18" charset="0"/>
                <a:cs typeface="Times New Roman" panose="02020603050405020304" pitchFamily="18" charset="0"/>
              </a:rPr>
              <a:t>principii fundamentale ale DI, ce stau la baza CSCE.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In </a:t>
            </a:r>
            <a:r>
              <a:rPr lang="ro-RO" sz="2200" dirty="0">
                <a:latin typeface="Times New Roman" panose="02020603050405020304" pitchFamily="18" charset="0"/>
                <a:cs typeface="Times New Roman" panose="02020603050405020304" pitchFamily="18" charset="0"/>
              </a:rPr>
              <a:t>1990 are loc semnarea  Cartei de la Paris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o nouă </a:t>
            </a:r>
            <a:r>
              <a:rPr lang="ro-RO" sz="2200" dirty="0" smtClean="0">
                <a:latin typeface="Times New Roman" panose="02020603050405020304" pitchFamily="18" charset="0"/>
                <a:cs typeface="Times New Roman" panose="02020603050405020304" pitchFamily="18" charset="0"/>
              </a:rPr>
              <a:t>Europa, </a:t>
            </a:r>
            <a:r>
              <a:rPr lang="ro-RO" sz="2200" dirty="0">
                <a:latin typeface="Times New Roman" panose="02020603050405020304" pitchFamily="18" charset="0"/>
                <a:cs typeface="Times New Roman" panose="02020603050405020304" pitchFamily="18" charset="0"/>
              </a:rPr>
              <a:t>în care CSCE a </a:t>
            </a:r>
            <a:r>
              <a:rPr lang="ro-RO" sz="2200" dirty="0" smtClean="0">
                <a:latin typeface="Times New Roman" panose="02020603050405020304" pitchFamily="18" charset="0"/>
                <a:cs typeface="Times New Roman" panose="02020603050405020304" pitchFamily="18" charset="0"/>
              </a:rPr>
              <a:t>funcționat </a:t>
            </a:r>
            <a:r>
              <a:rPr lang="ro-RO" sz="2200" dirty="0">
                <a:latin typeface="Times New Roman" panose="02020603050405020304" pitchFamily="18" charset="0"/>
                <a:cs typeface="Times New Roman" panose="02020603050405020304" pitchFamily="18" charset="0"/>
              </a:rPr>
              <a:t>ca un proces de </a:t>
            </a:r>
            <a:r>
              <a:rPr lang="ro-RO" sz="2200" dirty="0" smtClean="0">
                <a:latin typeface="Times New Roman" panose="02020603050405020304" pitchFamily="18" charset="0"/>
                <a:cs typeface="Times New Roman" panose="02020603050405020304" pitchFamily="18" charset="0"/>
              </a:rPr>
              <a:t>conferințe </a:t>
            </a:r>
            <a:r>
              <a:rPr lang="ro-RO" sz="2200" dirty="0">
                <a:latin typeface="Times New Roman" panose="02020603050405020304" pitchFamily="18" charset="0"/>
                <a:cs typeface="Times New Roman" panose="02020603050405020304" pitchFamily="18" charset="0"/>
              </a:rPr>
              <a:t>şi reuniuni periodice, iar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1994 se </a:t>
            </a:r>
            <a:r>
              <a:rPr lang="ro-RO" sz="2200" dirty="0" smtClean="0">
                <a:latin typeface="Times New Roman" panose="02020603050405020304" pitchFamily="18" charset="0"/>
                <a:cs typeface="Times New Roman" panose="02020603050405020304" pitchFamily="18" charset="0"/>
              </a:rPr>
              <a:t>desfășoară Conferința </a:t>
            </a:r>
            <a:r>
              <a:rPr lang="ro-RO" sz="2200" dirty="0">
                <a:latin typeface="Times New Roman" panose="02020603050405020304" pitchFamily="18" charset="0"/>
                <a:cs typeface="Times New Roman" panose="02020603050405020304" pitchFamily="18" charset="0"/>
              </a:rPr>
              <a:t>de la Budapesta,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urma </a:t>
            </a:r>
            <a:r>
              <a:rPr lang="ro-RO" sz="2200" dirty="0" smtClean="0">
                <a:latin typeface="Times New Roman" panose="02020603050405020304" pitchFamily="18" charset="0"/>
                <a:cs typeface="Times New Roman" panose="02020603050405020304" pitchFamily="18" charset="0"/>
              </a:rPr>
              <a:t>căreia </a:t>
            </a:r>
            <a:r>
              <a:rPr lang="ro-RO" sz="2200" dirty="0">
                <a:latin typeface="Times New Roman" panose="02020603050405020304" pitchFamily="18" charset="0"/>
                <a:cs typeface="Times New Roman" panose="02020603050405020304" pitchFamily="18" charset="0"/>
              </a:rPr>
              <a:t>are loc transformarea din CSCE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OSCE.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prezent OSCE cuprinde </a:t>
            </a:r>
            <a:r>
              <a:rPr lang="ro-RO" sz="2200" dirty="0" smtClean="0">
                <a:latin typeface="Times New Roman" panose="02020603050405020304" pitchFamily="18" charset="0"/>
                <a:cs typeface="Times New Roman" panose="02020603050405020304" pitchFamily="18" charset="0"/>
              </a:rPr>
              <a:t>- 56 </a:t>
            </a:r>
            <a:r>
              <a:rPr lang="ro-RO" sz="2200" dirty="0">
                <a:latin typeface="Times New Roman" panose="02020603050405020304" pitchFamily="18" charset="0"/>
                <a:cs typeface="Times New Roman" panose="02020603050405020304" pitchFamily="18" charset="0"/>
              </a:rPr>
              <a:t>state participante (Europa, America </a:t>
            </a:r>
            <a:r>
              <a:rPr lang="ro-RO" sz="2200" dirty="0" smtClean="0">
                <a:latin typeface="Times New Roman" panose="02020603050405020304" pitchFamily="18" charset="0"/>
                <a:cs typeface="Times New Roman" panose="02020603050405020304" pitchFamily="18" charset="0"/>
              </a:rPr>
              <a:t>de Nord și </a:t>
            </a:r>
            <a:r>
              <a:rPr lang="ro-RO" sz="2200" dirty="0">
                <a:latin typeface="Times New Roman" panose="02020603050405020304" pitchFamily="18" charset="0"/>
                <a:cs typeface="Times New Roman" panose="02020603050405020304" pitchFamily="18" charset="0"/>
              </a:rPr>
              <a:t>Asia Centrala)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12 parteneri de cooperare (arealul </a:t>
            </a:r>
            <a:r>
              <a:rPr lang="ro-RO" sz="2200" dirty="0" smtClean="0">
                <a:latin typeface="Times New Roman" panose="02020603050405020304" pitchFamily="18" charset="0"/>
                <a:cs typeface="Times New Roman" panose="02020603050405020304" pitchFamily="18" charset="0"/>
              </a:rPr>
              <a:t>mediteraneean, </a:t>
            </a:r>
            <a:r>
              <a:rPr lang="ro-RO" sz="2200" dirty="0">
                <a:latin typeface="Times New Roman" panose="02020603050405020304" pitchFamily="18" charset="0"/>
                <a:cs typeface="Times New Roman" panose="02020603050405020304" pitchFamily="18" charset="0"/>
              </a:rPr>
              <a:t>Asia, Australia</a:t>
            </a:r>
            <a:r>
              <a:rPr lang="ro-RO" sz="2200" dirty="0" smtClean="0">
                <a:latin typeface="Times New Roman" panose="02020603050405020304" pitchFamily="18" charset="0"/>
                <a:cs typeface="Times New Roman" panose="02020603050405020304" pitchFamily="18" charset="0"/>
              </a:rPr>
              <a:t>).</a:t>
            </a:r>
          </a:p>
          <a:p>
            <a:pPr algn="just"/>
            <a:r>
              <a:rPr lang="ro-RO" sz="2200" dirty="0" smtClean="0">
                <a:latin typeface="Times New Roman" panose="02020603050405020304" pitchFamily="18" charset="0"/>
                <a:cs typeface="Times New Roman" panose="02020603050405020304" pitchFamily="18" charset="0"/>
              </a:rPr>
              <a:t>	OSCE </a:t>
            </a:r>
            <a:r>
              <a:rPr lang="ro-RO" sz="2200" dirty="0">
                <a:latin typeface="Times New Roman" panose="02020603050405020304" pitchFamily="18" charset="0"/>
                <a:cs typeface="Times New Roman" panose="02020603050405020304" pitchFamily="18" charset="0"/>
              </a:rPr>
              <a:t>e cea </a:t>
            </a:r>
            <a:r>
              <a:rPr lang="ro-RO" sz="2200" dirty="0" smtClean="0">
                <a:latin typeface="Times New Roman" panose="02020603050405020304" pitchFamily="18" charset="0"/>
                <a:cs typeface="Times New Roman" panose="02020603050405020304" pitchFamily="18" charset="0"/>
              </a:rPr>
              <a:t>mai </a:t>
            </a:r>
            <a:r>
              <a:rPr lang="ro-RO" sz="2200" dirty="0">
                <a:latin typeface="Times New Roman" panose="02020603050405020304" pitchFamily="18" charset="0"/>
                <a:cs typeface="Times New Roman" panose="02020603050405020304" pitchFamily="18" charset="0"/>
              </a:rPr>
              <a:t>mare </a:t>
            </a:r>
            <a:r>
              <a:rPr lang="ro-RO" sz="2200" dirty="0" smtClean="0">
                <a:latin typeface="Times New Roman" panose="02020603050405020304" pitchFamily="18" charset="0"/>
                <a:cs typeface="Times New Roman" panose="02020603050405020304" pitchFamily="18" charset="0"/>
              </a:rPr>
              <a:t>organizație </a:t>
            </a:r>
            <a:r>
              <a:rPr lang="ro-RO" sz="2200" dirty="0">
                <a:latin typeface="Times New Roman" panose="02020603050405020304" pitchFamily="18" charset="0"/>
                <a:cs typeface="Times New Roman" panose="02020603050405020304" pitchFamily="18" charset="0"/>
              </a:rPr>
              <a:t>regional din lume.</a:t>
            </a:r>
            <a:endParaRPr lang="en-US" sz="2200" dirty="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835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70646"/>
          </a:xfrm>
          <a:prstGeom prst="rect">
            <a:avLst/>
          </a:prstGeom>
        </p:spPr>
        <p:txBody>
          <a:bodyPr wrap="square">
            <a:spAutoFit/>
          </a:bodyPr>
          <a:lstStyle/>
          <a:p>
            <a:pPr algn="just"/>
            <a:r>
              <a:rPr lang="ro-RO" sz="2200" b="1" dirty="0" smtClean="0">
                <a:latin typeface="Times New Roman" panose="02020603050405020304" pitchFamily="18" charset="0"/>
                <a:cs typeface="Times New Roman" panose="02020603050405020304" pitchFamily="18" charset="0"/>
              </a:rPr>
              <a:t>PSAC </a:t>
            </a:r>
            <a:r>
              <a:rPr lang="ro-RO" sz="2200" dirty="0" smtClean="0">
                <a:latin typeface="Times New Roman" panose="02020603050405020304" pitchFamily="18" charset="0"/>
                <a:cs typeface="Times New Roman" panose="02020603050405020304" pitchFamily="18" charset="0"/>
              </a:rPr>
              <a:t>(Politica de securitate și apărare comună) e un instrument relativ recent, menit sa înlocuiască fosta politica PESA Tratatul de la Lisabona 2009). PSAC e parte integrantă a Politicii Externe de securitate Comuna. </a:t>
            </a:r>
          </a:p>
          <a:p>
            <a:pPr algn="just"/>
            <a:endParaRPr lang="en-US"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Un </a:t>
            </a:r>
            <a:r>
              <a:rPr lang="ro-RO" sz="2200" dirty="0">
                <a:latin typeface="Times New Roman" panose="02020603050405020304" pitchFamily="18" charset="0"/>
                <a:cs typeface="Times New Roman" panose="02020603050405020304" pitchFamily="18" charset="0"/>
              </a:rPr>
              <a:t>rol deosebit </a:t>
            </a:r>
            <a:r>
              <a:rPr lang="ro-RO" sz="2200" dirty="0" smtClean="0">
                <a:latin typeface="Times New Roman" panose="02020603050405020304" pitchFamily="18" charset="0"/>
                <a:cs typeface="Times New Roman" panose="02020603050405020304" pitchFamily="18" charset="0"/>
              </a:rPr>
              <a:t>în </a:t>
            </a:r>
            <a:r>
              <a:rPr lang="ro-RO" sz="2200" dirty="0">
                <a:latin typeface="Times New Roman" panose="02020603050405020304" pitchFamily="18" charset="0"/>
                <a:cs typeface="Times New Roman" panose="02020603050405020304" pitchFamily="18" charset="0"/>
              </a:rPr>
              <a:t>dezvoltarea </a:t>
            </a:r>
            <a:r>
              <a:rPr lang="ro-RO" sz="2200" dirty="0" smtClean="0">
                <a:latin typeface="Times New Roman" panose="02020603050405020304" pitchFamily="18" charset="0"/>
                <a:cs typeface="Times New Roman" panose="02020603050405020304" pitchFamily="18" charset="0"/>
              </a:rPr>
              <a:t>și </a:t>
            </a:r>
            <a:r>
              <a:rPr lang="ro-RO" sz="2200" dirty="0">
                <a:latin typeface="Times New Roman" panose="02020603050405020304" pitchFamily="18" charset="0"/>
                <a:cs typeface="Times New Roman" panose="02020603050405020304" pitchFamily="18" charset="0"/>
              </a:rPr>
              <a:t>modificarea PSAC l-au avut Tratatele de la Maastricht (1992), de la Amsterdam (1997), dar mai cu </a:t>
            </a:r>
            <a:r>
              <a:rPr lang="ro-RO" sz="2200" dirty="0" smtClean="0">
                <a:latin typeface="Times New Roman" panose="02020603050405020304" pitchFamily="18" charset="0"/>
                <a:cs typeface="Times New Roman" panose="02020603050405020304" pitchFamily="18" charset="0"/>
              </a:rPr>
              <a:t>seamă Tratatul </a:t>
            </a:r>
            <a:r>
              <a:rPr lang="ro-RO" sz="2200" dirty="0">
                <a:latin typeface="Times New Roman" panose="02020603050405020304" pitchFamily="18" charset="0"/>
                <a:cs typeface="Times New Roman" panose="02020603050405020304" pitchFamily="18" charset="0"/>
              </a:rPr>
              <a:t>de la </a:t>
            </a:r>
            <a:r>
              <a:rPr lang="ro-RO" sz="2200" dirty="0" smtClean="0">
                <a:latin typeface="Times New Roman" panose="02020603050405020304" pitchFamily="18" charset="0"/>
                <a:cs typeface="Times New Roman" panose="02020603050405020304" pitchFamily="18" charset="0"/>
              </a:rPr>
              <a:t>Lisabona (</a:t>
            </a:r>
            <a:r>
              <a:rPr lang="ro-RO" sz="2200" dirty="0">
                <a:latin typeface="Times New Roman" panose="02020603050405020304" pitchFamily="18" charset="0"/>
                <a:cs typeface="Times New Roman" panose="02020603050405020304" pitchFamily="18" charset="0"/>
              </a:rPr>
              <a:t>2009), </a:t>
            </a:r>
            <a:r>
              <a:rPr lang="ro-RO" sz="2200" dirty="0" smtClean="0">
                <a:latin typeface="Times New Roman" panose="02020603050405020304" pitchFamily="18" charset="0"/>
                <a:cs typeface="Times New Roman" panose="02020603050405020304" pitchFamily="18" charset="0"/>
              </a:rPr>
              <a:t>când </a:t>
            </a:r>
            <a:r>
              <a:rPr lang="ro-RO" sz="2200" dirty="0">
                <a:latin typeface="Times New Roman" panose="02020603050405020304" pitchFamily="18" charset="0"/>
                <a:cs typeface="Times New Roman" panose="02020603050405020304" pitchFamily="18" charset="0"/>
              </a:rPr>
              <a:t>s-a petrecut o renovare </a:t>
            </a:r>
            <a:r>
              <a:rPr lang="ro-RO" sz="2200" dirty="0" smtClean="0">
                <a:latin typeface="Times New Roman" panose="02020603050405020304" pitchFamily="18" charset="0"/>
                <a:cs typeface="Times New Roman" panose="02020603050405020304" pitchFamily="18" charset="0"/>
              </a:rPr>
              <a:t>considerabilă </a:t>
            </a:r>
            <a:r>
              <a:rPr lang="ro-RO" sz="2200" dirty="0">
                <a:latin typeface="Times New Roman" panose="02020603050405020304" pitchFamily="18" charset="0"/>
                <a:cs typeface="Times New Roman" panose="02020603050405020304" pitchFamily="18" charset="0"/>
              </a:rPr>
              <a:t>a </a:t>
            </a:r>
            <a:r>
              <a:rPr lang="ro-RO" sz="2200" dirty="0" smtClean="0">
                <a:latin typeface="Times New Roman" panose="02020603050405020304" pitchFamily="18" charset="0"/>
                <a:cs typeface="Times New Roman" panose="02020603050405020304" pitchFamily="18" charset="0"/>
              </a:rPr>
              <a:t>întregii </a:t>
            </a:r>
            <a:r>
              <a:rPr lang="ro-RO" sz="2200" dirty="0">
                <a:latin typeface="Times New Roman" panose="02020603050405020304" pitchFamily="18" charset="0"/>
                <a:cs typeface="Times New Roman" panose="02020603050405020304" pitchFamily="18" charset="0"/>
              </a:rPr>
              <a:t>politici. </a:t>
            </a:r>
            <a:endParaRPr lang="ro-RO" sz="22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 Ca </a:t>
            </a:r>
            <a:r>
              <a:rPr lang="ro-RO" sz="2200" dirty="0">
                <a:latin typeface="Times New Roman" panose="02020603050405020304" pitchFamily="18" charset="0"/>
                <a:cs typeface="Times New Roman" panose="02020603050405020304" pitchFamily="18" charset="0"/>
              </a:rPr>
              <a:t>urmare a prevederilor Tratatului a fost instituit postul de Înalt Reprezentant al UE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PESC, </a:t>
            </a:r>
            <a:r>
              <a:rPr lang="ro-RO" sz="2200" dirty="0" smtClean="0">
                <a:latin typeface="Times New Roman" panose="02020603050405020304" pitchFamily="18" charset="0"/>
                <a:cs typeface="Times New Roman" panose="02020603050405020304" pitchFamily="18" charset="0"/>
              </a:rPr>
              <a:t>înființat </a:t>
            </a:r>
            <a:r>
              <a:rPr lang="ro-RO" sz="2200" dirty="0">
                <a:latin typeface="Times New Roman" panose="02020603050405020304" pitchFamily="18" charset="0"/>
                <a:cs typeface="Times New Roman" panose="02020603050405020304" pitchFamily="18" charset="0"/>
              </a:rPr>
              <a:t>Serviciul European de </a:t>
            </a:r>
            <a:r>
              <a:rPr lang="ro-RO" sz="2200" dirty="0" smtClean="0">
                <a:latin typeface="Times New Roman" panose="02020603050405020304" pitchFamily="18" charset="0"/>
                <a:cs typeface="Times New Roman" panose="02020603050405020304" pitchFamily="18" charset="0"/>
              </a:rPr>
              <a:t>Acțiune </a:t>
            </a:r>
            <a:r>
              <a:rPr lang="ro-RO" sz="2200" dirty="0">
                <a:latin typeface="Times New Roman" panose="02020603050405020304" pitchFamily="18" charset="0"/>
                <a:cs typeface="Times New Roman" panose="02020603050405020304" pitchFamily="18" charset="0"/>
              </a:rPr>
              <a:t>Externă (SEAE), precum si obiectivele </a:t>
            </a:r>
            <a:r>
              <a:rPr lang="ro-RO" sz="2200" dirty="0" smtClean="0">
                <a:latin typeface="Times New Roman" panose="02020603050405020304" pitchFamily="18" charset="0"/>
                <a:cs typeface="Times New Roman" panose="02020603050405020304" pitchFamily="18" charset="0"/>
              </a:rPr>
              <a:t>PSAC (în </a:t>
            </a:r>
            <a:r>
              <a:rPr lang="ro-RO" sz="2200" dirty="0">
                <a:latin typeface="Times New Roman" panose="02020603050405020304" pitchFamily="18" charset="0"/>
                <a:cs typeface="Times New Roman" panose="02020603050405020304" pitchFamily="18" charset="0"/>
              </a:rPr>
              <a:t>2003 au fost expuse de </a:t>
            </a:r>
            <a:r>
              <a:rPr lang="ro-RO" sz="2200" dirty="0" smtClean="0">
                <a:latin typeface="Times New Roman" panose="02020603050405020304" pitchFamily="18" charset="0"/>
                <a:cs typeface="Times New Roman" panose="02020603050405020304" pitchFamily="18" charset="0"/>
              </a:rPr>
              <a:t>Înaltul </a:t>
            </a:r>
            <a:r>
              <a:rPr lang="ro-RO" sz="2200" dirty="0">
                <a:latin typeface="Times New Roman" panose="02020603050405020304" pitchFamily="18" charset="0"/>
                <a:cs typeface="Times New Roman" panose="02020603050405020304" pitchFamily="18" charset="0"/>
              </a:rPr>
              <a:t>Reprezentant UE </a:t>
            </a:r>
            <a:r>
              <a:rPr lang="ro-RO" sz="2200" dirty="0" smtClean="0">
                <a:latin typeface="Times New Roman" panose="02020603050405020304" pitchFamily="18" charset="0"/>
                <a:cs typeface="Times New Roman" panose="02020603050405020304" pitchFamily="18" charset="0"/>
              </a:rPr>
              <a:t>pentru </a:t>
            </a:r>
            <a:r>
              <a:rPr lang="ro-RO" sz="2200" dirty="0">
                <a:latin typeface="Times New Roman" panose="02020603050405020304" pitchFamily="18" charset="0"/>
                <a:cs typeface="Times New Roman" panose="02020603050405020304" pitchFamily="18" charset="0"/>
              </a:rPr>
              <a:t>PSAC, Javier Solana la </a:t>
            </a:r>
            <a:r>
              <a:rPr lang="ro-RO" sz="2200" dirty="0" smtClean="0">
                <a:latin typeface="Times New Roman" panose="02020603050405020304" pitchFamily="18" charset="0"/>
                <a:cs typeface="Times New Roman" panose="02020603050405020304" pitchFamily="18" charset="0"/>
              </a:rPr>
              <a:t>Salonic).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628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970865"/>
          </a:xfrm>
          <a:prstGeom prst="rect">
            <a:avLst/>
          </a:prstGeom>
        </p:spPr>
        <p:txBody>
          <a:bodyPr wrap="square">
            <a:spAutoFit/>
          </a:bodyPr>
          <a:lstStyle/>
          <a:p>
            <a:pPr algn="ctr"/>
            <a:r>
              <a:rPr lang="ro-RO" sz="2200" b="1" u="sng" dirty="0" smtClean="0">
                <a:latin typeface="Times New Roman" panose="02020603050405020304" pitchFamily="18" charset="0"/>
                <a:cs typeface="Times New Roman" panose="02020603050405020304" pitchFamily="18" charset="0"/>
              </a:rPr>
              <a:t>Obiectivele </a:t>
            </a:r>
            <a:r>
              <a:rPr lang="ro-RO" sz="2200" b="1" u="sng" dirty="0">
                <a:latin typeface="Times New Roman" panose="02020603050405020304" pitchFamily="18" charset="0"/>
                <a:cs typeface="Times New Roman" panose="02020603050405020304" pitchFamily="18" charset="0"/>
              </a:rPr>
              <a:t>securităţii </a:t>
            </a:r>
            <a:r>
              <a:rPr lang="ro-RO" sz="2200" b="1" u="sng" dirty="0" err="1">
                <a:latin typeface="Times New Roman" panose="02020603050405020304" pitchFamily="18" charset="0"/>
                <a:cs typeface="Times New Roman" panose="02020603050405020304" pitchFamily="18" charset="0"/>
              </a:rPr>
              <a:t>naţionale</a:t>
            </a:r>
            <a:r>
              <a:rPr lang="ro-RO" sz="2200" b="1" u="sng" dirty="0">
                <a:latin typeface="Times New Roman" panose="02020603050405020304" pitchFamily="18" charset="0"/>
                <a:cs typeface="Times New Roman" panose="02020603050405020304" pitchFamily="18" charset="0"/>
              </a:rPr>
              <a:t> a Republicii Moldova sunt: </a:t>
            </a:r>
            <a:endParaRPr lang="ro-RO" sz="2200" b="1" u="sng"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asigurarea </a:t>
            </a:r>
            <a:r>
              <a:rPr lang="ro-RO" sz="2000" dirty="0">
                <a:latin typeface="Times New Roman" panose="02020603050405020304" pitchFamily="18" charset="0"/>
                <a:cs typeface="Times New Roman" panose="02020603050405020304" pitchFamily="18" charset="0"/>
              </a:rPr>
              <a:t>şi apărarea </a:t>
            </a:r>
            <a:r>
              <a:rPr lang="ro-RO" sz="2000" dirty="0" smtClean="0">
                <a:latin typeface="Times New Roman" panose="02020603050405020304" pitchFamily="18" charset="0"/>
                <a:cs typeface="Times New Roman" panose="02020603050405020304" pitchFamily="18" charset="0"/>
              </a:rPr>
              <a:t>independenței</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Suveranității;</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integrității teritoriale</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ordinii constituționale</a:t>
            </a:r>
            <a:r>
              <a:rPr lang="ro-RO" sz="2000" dirty="0">
                <a:latin typeface="Times New Roman" panose="02020603050405020304" pitchFamily="18" charset="0"/>
                <a:cs typeface="Times New Roman" panose="02020603050405020304" pitchFamily="18" charset="0"/>
              </a:rPr>
              <a:t>;</a:t>
            </a:r>
            <a:endParaRPr lang="ro-RO"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dezvoltării democratice;</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securității interne;</a:t>
            </a:r>
          </a:p>
          <a:p>
            <a:pPr marL="285750" indent="-28575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consolidarea statalității </a:t>
            </a:r>
            <a:r>
              <a:rPr lang="ro-RO" sz="2000" dirty="0">
                <a:latin typeface="Times New Roman" panose="02020603050405020304" pitchFamily="18" charset="0"/>
                <a:cs typeface="Times New Roman" panose="02020603050405020304" pitchFamily="18" charset="0"/>
              </a:rPr>
              <a:t>Republicii Moldova. </a:t>
            </a:r>
            <a:endParaRPr lang="ro-RO" sz="2000" dirty="0" smtClean="0">
              <a:latin typeface="Times New Roman" panose="02020603050405020304" pitchFamily="18" charset="0"/>
              <a:cs typeface="Times New Roman" panose="02020603050405020304" pitchFamily="18" charset="0"/>
            </a:endParaRPr>
          </a:p>
          <a:p>
            <a:pPr algn="just"/>
            <a:r>
              <a:rPr lang="ro-RO" sz="2200" dirty="0" smtClean="0">
                <a:latin typeface="Times New Roman" panose="02020603050405020304" pitchFamily="18" charset="0"/>
                <a:cs typeface="Times New Roman" panose="02020603050405020304" pitchFamily="18" charset="0"/>
              </a:rPr>
              <a:t>Un </a:t>
            </a:r>
            <a:r>
              <a:rPr lang="ro-RO" sz="2200" dirty="0">
                <a:latin typeface="Times New Roman" panose="02020603050405020304" pitchFamily="18" charset="0"/>
                <a:cs typeface="Times New Roman" panose="02020603050405020304" pitchFamily="18" charset="0"/>
              </a:rPr>
              <a:t>loc </a:t>
            </a:r>
            <a:r>
              <a:rPr lang="ro-RO" sz="2200" dirty="0" smtClean="0">
                <a:latin typeface="Times New Roman" panose="02020603050405020304" pitchFamily="18" charset="0"/>
                <a:cs typeface="Times New Roman" panose="02020603050405020304" pitchFamily="18" charset="0"/>
              </a:rPr>
              <a:t>important:</a:t>
            </a:r>
          </a:p>
          <a:p>
            <a:pPr marL="342900" indent="-342900" algn="just">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apărarea </a:t>
            </a:r>
            <a:r>
              <a:rPr lang="ro-RO" sz="2200" dirty="0">
                <a:latin typeface="Times New Roman" panose="02020603050405020304" pitchFamily="18" charset="0"/>
                <a:cs typeface="Times New Roman" panose="02020603050405020304" pitchFamily="18" charset="0"/>
              </a:rPr>
              <a:t>şi </a:t>
            </a:r>
            <a:r>
              <a:rPr lang="ro-RO" sz="2200" dirty="0" smtClean="0">
                <a:latin typeface="Times New Roman" panose="02020603050405020304" pitchFamily="18" charset="0"/>
                <a:cs typeface="Times New Roman" panose="02020603050405020304" pitchFamily="18" charset="0"/>
              </a:rPr>
              <a:t>promovarea valorilor;</a:t>
            </a:r>
          </a:p>
          <a:p>
            <a:pPr marL="342900" indent="-342900" algn="just">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intereselor </a:t>
            </a:r>
            <a:r>
              <a:rPr lang="ro-RO" sz="2200" dirty="0">
                <a:latin typeface="Times New Roman" panose="02020603050405020304" pitchFamily="18" charset="0"/>
                <a:cs typeface="Times New Roman" panose="02020603050405020304" pitchFamily="18" charset="0"/>
              </a:rPr>
              <a:t>şi obiectivelor </a:t>
            </a:r>
            <a:r>
              <a:rPr lang="ro-RO" sz="2200" dirty="0" smtClean="0">
                <a:latin typeface="Times New Roman" panose="02020603050405020304" pitchFamily="18" charset="0"/>
                <a:cs typeface="Times New Roman" panose="02020603050405020304" pitchFamily="18" charset="0"/>
              </a:rPr>
              <a:t>naționale. </a:t>
            </a:r>
          </a:p>
          <a:p>
            <a:r>
              <a:rPr lang="ro-RO" sz="2200" dirty="0">
                <a:latin typeface="Times New Roman" panose="02020603050405020304" pitchFamily="18" charset="0"/>
                <a:cs typeface="Times New Roman" panose="02020603050405020304" pitchFamily="18" charset="0"/>
              </a:rPr>
              <a:t>    Securitatea </a:t>
            </a:r>
            <a:r>
              <a:rPr lang="ro-RO" sz="2200" dirty="0" smtClean="0">
                <a:latin typeface="Times New Roman" panose="02020603050405020304" pitchFamily="18" charset="0"/>
                <a:cs typeface="Times New Roman" panose="02020603050405020304" pitchFamily="18" charset="0"/>
              </a:rPr>
              <a:t>națională </a:t>
            </a:r>
            <a:r>
              <a:rPr lang="ro-RO" sz="2200" dirty="0">
                <a:latin typeface="Times New Roman" panose="02020603050405020304" pitchFamily="18" charset="0"/>
                <a:cs typeface="Times New Roman" panose="02020603050405020304" pitchFamily="18" charset="0"/>
              </a:rPr>
              <a:t>a Republicii Moldova se realizează prin măsuri adecvate de </a:t>
            </a:r>
            <a:r>
              <a:rPr lang="ro-RO" sz="2200" dirty="0" smtClean="0">
                <a:latin typeface="Times New Roman" panose="02020603050405020304" pitchFamily="18" charset="0"/>
                <a:cs typeface="Times New Roman" panose="02020603050405020304" pitchFamily="18" charset="0"/>
              </a:rPr>
              <a:t>natură: </a:t>
            </a:r>
            <a:r>
              <a:rPr lang="ro-RO" sz="2200" b="1" dirty="0" smtClean="0">
                <a:latin typeface="Times New Roman" panose="02020603050405020304" pitchFamily="18" charset="0"/>
                <a:cs typeface="Times New Roman" panose="02020603050405020304" pitchFamily="18" charset="0"/>
              </a:rPr>
              <a:t>politică</a:t>
            </a:r>
            <a:r>
              <a:rPr lang="ro-RO" sz="2200" b="1" dirty="0">
                <a:latin typeface="Times New Roman" panose="02020603050405020304" pitchFamily="18" charset="0"/>
                <a:cs typeface="Times New Roman" panose="02020603050405020304" pitchFamily="18" charset="0"/>
              </a:rPr>
              <a:t>, economică, diplomatică, socială, juridică, educativă, administrativă şi militară, prin activitate de </a:t>
            </a:r>
            <a:r>
              <a:rPr lang="ro-RO" sz="2200" b="1" dirty="0" smtClean="0">
                <a:latin typeface="Times New Roman" panose="02020603050405020304" pitchFamily="18" charset="0"/>
                <a:cs typeface="Times New Roman" panose="02020603050405020304" pitchFamily="18" charset="0"/>
              </a:rPr>
              <a:t>informații, contrainformații, </a:t>
            </a:r>
            <a:r>
              <a:rPr lang="ro-RO" sz="2200" b="1" dirty="0">
                <a:latin typeface="Times New Roman" panose="02020603050405020304" pitchFamily="18" charset="0"/>
                <a:cs typeface="Times New Roman" panose="02020603050405020304" pitchFamily="18" charset="0"/>
              </a:rPr>
              <a:t>precum şi prin </a:t>
            </a:r>
            <a:r>
              <a:rPr lang="ro-RO" sz="2200" b="1" dirty="0" smtClean="0">
                <a:latin typeface="Times New Roman" panose="02020603050405020304" pitchFamily="18" charset="0"/>
                <a:cs typeface="Times New Roman" panose="02020603050405020304" pitchFamily="18" charset="0"/>
              </a:rPr>
              <a:t>depășirea </a:t>
            </a:r>
            <a:r>
              <a:rPr lang="ro-RO" sz="2200" b="1" dirty="0">
                <a:latin typeface="Times New Roman" panose="02020603050405020304" pitchFamily="18" charset="0"/>
                <a:cs typeface="Times New Roman" panose="02020603050405020304" pitchFamily="18" charset="0"/>
              </a:rPr>
              <a:t>eficientă a crizelor, în conformitate cu </a:t>
            </a:r>
            <a:r>
              <a:rPr lang="ro-RO" sz="2200" b="1" dirty="0" smtClean="0">
                <a:latin typeface="Times New Roman" panose="02020603050405020304" pitchFamily="18" charset="0"/>
                <a:cs typeface="Times New Roman" panose="02020603050405020304" pitchFamily="18" charset="0"/>
              </a:rPr>
              <a:t>legislația </a:t>
            </a:r>
            <a:r>
              <a:rPr lang="ro-RO" sz="2200" b="1" dirty="0">
                <a:latin typeface="Times New Roman" panose="02020603050405020304" pitchFamily="18" charset="0"/>
                <a:cs typeface="Times New Roman" panose="02020603050405020304" pitchFamily="18" charset="0"/>
              </a:rPr>
              <a:t>în vigoare şi cu </a:t>
            </a:r>
            <a:r>
              <a:rPr lang="ro-RO" sz="2200" b="1" dirty="0" smtClean="0">
                <a:latin typeface="Times New Roman" panose="02020603050405020304" pitchFamily="18" charset="0"/>
                <a:cs typeface="Times New Roman" panose="02020603050405020304" pitchFamily="18" charset="0"/>
              </a:rPr>
              <a:t>dreptul internațional</a:t>
            </a:r>
            <a:r>
              <a:rPr lang="ro-RO" sz="2200" b="1" dirty="0" smtClean="0">
                <a:latin typeface="Times New Roman" panose="02020603050405020304" pitchFamily="18" charset="0"/>
                <a:cs typeface="Times New Roman" panose="02020603050405020304" pitchFamily="18" charset="0"/>
              </a:rPr>
              <a:t>.</a:t>
            </a:r>
            <a:r>
              <a:rPr lang="ro-RO" sz="2200" b="1" dirty="0">
                <a:latin typeface="Times New Roman" panose="02020603050405020304" pitchFamily="18" charset="0"/>
                <a:cs typeface="Times New Roman" panose="02020603050405020304" pitchFamily="18" charset="0"/>
              </a:rPr>
              <a:t/>
            </a:r>
            <a:br>
              <a:rPr lang="ro-RO" sz="2200" b="1" dirty="0">
                <a:latin typeface="Times New Roman" panose="02020603050405020304" pitchFamily="18" charset="0"/>
                <a:cs typeface="Times New Roman" panose="02020603050405020304" pitchFamily="18" charset="0"/>
              </a:rPr>
            </a:br>
            <a:r>
              <a:rPr lang="ro-RO" sz="2200" b="1" dirty="0">
                <a:latin typeface="Times New Roman" panose="02020603050405020304" pitchFamily="18" charset="0"/>
                <a:cs typeface="Times New Roman" panose="02020603050405020304" pitchFamily="18" charset="0"/>
              </a:rPr>
              <a:t>   </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207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139869"/>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a:t>
            </a:r>
            <a:r>
              <a:rPr lang="ro-RO" sz="2000" b="1" dirty="0" smtClean="0">
                <a:latin typeface="Times New Roman" panose="02020603050405020304" pitchFamily="18" charset="0"/>
                <a:cs typeface="Times New Roman" panose="02020603050405020304" pitchFamily="18" charset="0"/>
              </a:rPr>
              <a:t>internaționale</a:t>
            </a:r>
          </a:p>
          <a:p>
            <a:pPr lvl="0" algn="ctr"/>
            <a:endParaRPr lang="ro-RO" sz="2000" b="1"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Începutul </a:t>
            </a:r>
            <a:r>
              <a:rPr lang="ro-RO" dirty="0">
                <a:latin typeface="Times New Roman" panose="02020603050405020304" pitchFamily="18" charset="0"/>
                <a:cs typeface="Times New Roman" panose="02020603050405020304" pitchFamily="18" charset="0"/>
              </a:rPr>
              <a:t>secolului al XXI-lea deschide un nou capitol în politica internaţională, capitol în care securitatea şi, implicit, reconfigurarea şi consolidarea centrelor de putere, ocupă locul central în determinarea noii arhitecturi mondiale. </a:t>
            </a:r>
            <a:r>
              <a:rPr lang="ro-RO" dirty="0" smtClean="0">
                <a:latin typeface="Times New Roman" panose="02020603050405020304" pitchFamily="18" charset="0"/>
                <a:cs typeface="Times New Roman" panose="02020603050405020304" pitchFamily="18" charset="0"/>
              </a:rPr>
              <a:t>Problema </a:t>
            </a:r>
            <a:r>
              <a:rPr lang="ro-RO" dirty="0">
                <a:latin typeface="Times New Roman" panose="02020603050405020304" pitchFamily="18" charset="0"/>
                <a:cs typeface="Times New Roman" panose="02020603050405020304" pitchFamily="18" charset="0"/>
              </a:rPr>
              <a:t>securității internaționale este una din cele mai dificile şi complexe întrebări pe care şi le pun mințile lucide ale lumii. </a:t>
            </a:r>
            <a:endParaRPr lang="en-US"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Securitatea internaţională cuprinde un sistem comprehensiv de relații internaţionale bazat pe respectul principiilor şi normelor de drept internațional menit să păstreze pacea și stabilitatea internațională, prin prevenirea conflictelor și soluționarea disputelor şi a diferendelor internaționale apărute pe cale pașnică. </a:t>
            </a:r>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Pentru </a:t>
            </a:r>
            <a:r>
              <a:rPr lang="ro-RO" dirty="0">
                <a:latin typeface="Times New Roman" panose="02020603050405020304" pitchFamily="18" charset="0"/>
                <a:cs typeface="Times New Roman" panose="02020603050405020304" pitchFamily="18" charset="0"/>
              </a:rPr>
              <a:t>studierea securității internaționale au fost realizate noi abordări, au fost elaborate diverse metodologii întemeiate de o bază documentară solidă, menită să contribuie semnificativ la elaborarea unor strategii viabile la nivel internațional. Astfel, securitatea internaţională are, respectiv, mai multe concepte și definiții stabilite, numite tradiționale: neorealism: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și comprehensive: neoliberalism/</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/B. Buzan, O. </a:t>
            </a:r>
            <a:r>
              <a:rPr lang="ro-RO" dirty="0" err="1">
                <a:latin typeface="Times New Roman" panose="02020603050405020304" pitchFamily="18" charset="0"/>
                <a:cs typeface="Times New Roman" panose="02020603050405020304" pitchFamily="18" charset="0"/>
              </a:rPr>
              <a:t>Waever</a:t>
            </a:r>
            <a:r>
              <a:rPr lang="ro-RO" dirty="0">
                <a:latin typeface="Times New Roman" panose="02020603050405020304" pitchFamily="18" charset="0"/>
                <a:cs typeface="Times New Roman" panose="02020603050405020304" pitchFamily="18" charset="0"/>
              </a:rPr>
              <a:t>. Aceste dezbateri sunt bine cunoscute și descrise de </a:t>
            </a:r>
            <a:r>
              <a:rPr lang="ro-RO" dirty="0" err="1">
                <a:latin typeface="Times New Roman" panose="02020603050405020304" pitchFamily="18" charset="0"/>
                <a:cs typeface="Times New Roman" panose="02020603050405020304" pitchFamily="18" charset="0"/>
              </a:rPr>
              <a:t>savanţii</a:t>
            </a:r>
            <a:r>
              <a:rPr lang="ro-RO" dirty="0">
                <a:latin typeface="Times New Roman" panose="02020603050405020304" pitchFamily="18" charset="0"/>
                <a:cs typeface="Times New Roman" panose="02020603050405020304" pitchFamily="18" charset="0"/>
              </a:rPr>
              <a:t> R.-S. Ungureanu , V. </a:t>
            </a:r>
            <a:r>
              <a:rPr lang="ro-RO" dirty="0" err="1">
                <a:latin typeface="Times New Roman" panose="02020603050405020304" pitchFamily="18" charset="0"/>
                <a:cs typeface="Times New Roman" panose="02020603050405020304" pitchFamily="18" charset="0"/>
              </a:rPr>
              <a:t>Varzari</a:t>
            </a:r>
            <a:r>
              <a:rPr lang="ro-RO" dirty="0">
                <a:latin typeface="Times New Roman" panose="02020603050405020304" pitchFamily="18" charset="0"/>
                <a:cs typeface="Times New Roman" panose="02020603050405020304" pitchFamily="18" charset="0"/>
              </a:rPr>
              <a:t> și Gh. Tătaru .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954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5139869"/>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Calea de integrare a Republicii Moldova în Uniunea </a:t>
            </a:r>
            <a:r>
              <a:rPr lang="ro-RO" sz="2200" b="1" dirty="0" smtClean="0">
                <a:latin typeface="Times New Roman" panose="02020603050405020304" pitchFamily="18" charset="0"/>
                <a:cs typeface="Times New Roman" panose="02020603050405020304" pitchFamily="18" charset="0"/>
              </a:rPr>
              <a:t>Europeană- </a:t>
            </a:r>
          </a:p>
          <a:p>
            <a:pPr algn="ctr"/>
            <a:r>
              <a:rPr lang="ro-RO" sz="2200" b="1" dirty="0" smtClean="0">
                <a:latin typeface="Times New Roman" panose="02020603050405020304" pitchFamily="18" charset="0"/>
                <a:cs typeface="Times New Roman" panose="02020603050405020304" pitchFamily="18" charset="0"/>
              </a:rPr>
              <a:t>întreținerea </a:t>
            </a:r>
            <a:r>
              <a:rPr lang="ro-RO" sz="2200" b="1" dirty="0">
                <a:latin typeface="Times New Roman" panose="02020603050405020304" pitchFamily="18" charset="0"/>
                <a:cs typeface="Times New Roman" panose="02020603050405020304" pitchFamily="18" charset="0"/>
              </a:rPr>
              <a:t>bunelor </a:t>
            </a:r>
            <a:r>
              <a:rPr lang="ro-RO" sz="2200" b="1" dirty="0" smtClean="0">
                <a:latin typeface="Times New Roman" panose="02020603050405020304" pitchFamily="18" charset="0"/>
                <a:cs typeface="Times New Roman" panose="02020603050405020304" pitchFamily="18" charset="0"/>
              </a:rPr>
              <a:t>relații:</a:t>
            </a:r>
          </a:p>
          <a:p>
            <a:pPr algn="ctr"/>
            <a:endParaRPr lang="ro-RO"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pe </a:t>
            </a:r>
            <a:r>
              <a:rPr lang="ro-RO" sz="2200" dirty="0">
                <a:latin typeface="Times New Roman" panose="02020603050405020304" pitchFamily="18" charset="0"/>
                <a:cs typeface="Times New Roman" panose="02020603050405020304" pitchFamily="18" charset="0"/>
              </a:rPr>
              <a:t>plan </a:t>
            </a:r>
            <a:r>
              <a:rPr lang="ro-RO" sz="2200" dirty="0" smtClean="0">
                <a:latin typeface="Times New Roman" panose="02020603050405020304" pitchFamily="18" charset="0"/>
                <a:cs typeface="Times New Roman" panose="02020603050405020304" pitchFamily="18" charset="0"/>
              </a:rPr>
              <a:t>bilateral</a:t>
            </a:r>
            <a:r>
              <a:rPr lang="ro-RO" sz="2200" dirty="0">
                <a:latin typeface="Times New Roman" panose="02020603050405020304" pitchFamily="18" charset="0"/>
                <a:cs typeface="Times New Roman" panose="02020603050405020304" pitchFamily="18" charset="0"/>
              </a:rPr>
              <a:t>;</a:t>
            </a:r>
            <a:endParaRPr lang="ro-RO" sz="22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Regional;</a:t>
            </a:r>
          </a:p>
          <a:p>
            <a:pPr marL="342900" indent="-342900">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participarea </a:t>
            </a:r>
            <a:r>
              <a:rPr lang="ro-RO" sz="2200" dirty="0">
                <a:latin typeface="Times New Roman" panose="02020603050405020304" pitchFamily="18" charset="0"/>
                <a:cs typeface="Times New Roman" panose="02020603050405020304" pitchFamily="18" charset="0"/>
              </a:rPr>
              <a:t>la cooperare </a:t>
            </a:r>
            <a:r>
              <a:rPr lang="ro-RO" sz="2200" dirty="0" smtClean="0">
                <a:latin typeface="Times New Roman" panose="02020603050405020304" pitchFamily="18" charset="0"/>
                <a:cs typeface="Times New Roman" panose="02020603050405020304" pitchFamily="18" charset="0"/>
              </a:rPr>
              <a:t>multilaterală</a:t>
            </a:r>
            <a:r>
              <a:rPr lang="ro-RO" sz="2200" dirty="0" smtClean="0">
                <a:latin typeface="Times New Roman" panose="02020603050405020304" pitchFamily="18" charset="0"/>
                <a:cs typeface="Times New Roman" panose="02020603050405020304" pitchFamily="18" charset="0"/>
              </a:rPr>
              <a:t>.</a:t>
            </a:r>
          </a:p>
          <a:p>
            <a:endParaRPr lang="ro-RO" sz="2200" dirty="0" smtClean="0">
              <a:latin typeface="Times New Roman" panose="02020603050405020304" pitchFamily="18" charset="0"/>
              <a:cs typeface="Times New Roman" panose="02020603050405020304" pitchFamily="18" charset="0"/>
            </a:endParaRPr>
          </a:p>
          <a:p>
            <a:r>
              <a:rPr lang="ro-RO" sz="2200" dirty="0" smtClean="0">
                <a:latin typeface="Times New Roman" panose="02020603050405020304" pitchFamily="18" charset="0"/>
                <a:cs typeface="Times New Roman" panose="02020603050405020304" pitchFamily="18" charset="0"/>
              </a:rPr>
              <a:t>	Republica </a:t>
            </a:r>
            <a:r>
              <a:rPr lang="ro-RO" sz="2200" dirty="0">
                <a:latin typeface="Times New Roman" panose="02020603050405020304" pitchFamily="18" charset="0"/>
                <a:cs typeface="Times New Roman" panose="02020603050405020304" pitchFamily="18" charset="0"/>
              </a:rPr>
              <a:t>Moldova se ghidează după următoarele linii directorii în politica sa de securitate națională:</a:t>
            </a:r>
            <a:endParaRPr lang="en-US"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asigurarea </a:t>
            </a:r>
            <a:r>
              <a:rPr lang="ro-RO" sz="2200" dirty="0">
                <a:latin typeface="Times New Roman" panose="02020603050405020304" pitchFamily="18" charset="0"/>
                <a:cs typeface="Times New Roman" panose="02020603050405020304" pitchFamily="18" charset="0"/>
              </a:rPr>
              <a:t>respectării statutului său de neutralitate permanentă</a:t>
            </a:r>
            <a:r>
              <a:rPr lang="ro-RO" sz="22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restabilirea </a:t>
            </a:r>
            <a:r>
              <a:rPr lang="ro-RO" sz="2200" dirty="0" smtClean="0">
                <a:latin typeface="Times New Roman" panose="02020603050405020304" pitchFamily="18" charset="0"/>
                <a:cs typeface="Times New Roman" panose="02020603050405020304" pitchFamily="18" charset="0"/>
              </a:rPr>
              <a:t>integrității </a:t>
            </a:r>
            <a:r>
              <a:rPr lang="ro-RO" sz="2200" dirty="0">
                <a:latin typeface="Times New Roman" panose="02020603050405020304" pitchFamily="18" charset="0"/>
                <a:cs typeface="Times New Roman" panose="02020603050405020304" pitchFamily="18" charset="0"/>
              </a:rPr>
              <a:t>teritoriale a statului, eliminarea </a:t>
            </a:r>
            <a:r>
              <a:rPr lang="ro-RO" sz="2200" dirty="0" smtClean="0">
                <a:latin typeface="Times New Roman" panose="02020603050405020304" pitchFamily="18" charset="0"/>
                <a:cs typeface="Times New Roman" panose="02020603050405020304" pitchFamily="18" charset="0"/>
              </a:rPr>
              <a:t>prezentei </a:t>
            </a:r>
            <a:r>
              <a:rPr lang="ro-RO" sz="2200" dirty="0">
                <a:latin typeface="Times New Roman" panose="02020603050405020304" pitchFamily="18" charset="0"/>
                <a:cs typeface="Times New Roman" panose="02020603050405020304" pitchFamily="18" charset="0"/>
              </a:rPr>
              <a:t>militare străine, consolidarea </a:t>
            </a:r>
            <a:r>
              <a:rPr lang="ro-RO" sz="2200" dirty="0" smtClean="0">
                <a:latin typeface="Times New Roman" panose="02020603050405020304" pitchFamily="18" charset="0"/>
                <a:cs typeface="Times New Roman" panose="02020603050405020304" pitchFamily="18" charset="0"/>
              </a:rPr>
              <a:t>independenței </a:t>
            </a:r>
            <a:r>
              <a:rPr lang="ro-RO" sz="2200" dirty="0">
                <a:latin typeface="Times New Roman" panose="02020603050405020304" pitchFamily="18" charset="0"/>
                <a:cs typeface="Times New Roman" panose="02020603050405020304" pitchFamily="18" charset="0"/>
              </a:rPr>
              <a:t>și </a:t>
            </a:r>
            <a:r>
              <a:rPr lang="ro-RO" sz="2200" dirty="0" smtClean="0">
                <a:latin typeface="Times New Roman" panose="02020603050405020304" pitchFamily="18" charset="0"/>
                <a:cs typeface="Times New Roman" panose="02020603050405020304" pitchFamily="18" charset="0"/>
              </a:rPr>
              <a:t>suveranității statului</a:t>
            </a:r>
          </a:p>
          <a:p>
            <a:pPr marL="342900" indent="-342900" algn="just">
              <a:buFont typeface="Wingdings" panose="05000000000000000000" pitchFamily="2" charset="2"/>
              <a:buChar char="ü"/>
            </a:pPr>
            <a:r>
              <a:rPr lang="ro-RO" sz="2200" dirty="0" smtClean="0">
                <a:latin typeface="Times New Roman" panose="02020603050405020304" pitchFamily="18" charset="0"/>
                <a:cs typeface="Times New Roman" panose="02020603050405020304" pitchFamily="18" charset="0"/>
              </a:rPr>
              <a:t>menținerea </a:t>
            </a:r>
            <a:r>
              <a:rPr lang="ro-RO" sz="2200" dirty="0">
                <a:latin typeface="Times New Roman" panose="02020603050405020304" pitchFamily="18" charset="0"/>
                <a:cs typeface="Times New Roman" panose="02020603050405020304" pitchFamily="18" charset="0"/>
              </a:rPr>
              <a:t>proceselor de integrare europeană într-o stare dinamică </a:t>
            </a:r>
            <a:r>
              <a:rPr lang="ro-RO" sz="2200" dirty="0" smtClean="0">
                <a:latin typeface="Times New Roman" panose="02020603050405020304" pitchFamily="18" charset="0"/>
                <a:cs typeface="Times New Roman" panose="02020603050405020304" pitchFamily="18" charset="0"/>
              </a:rPr>
              <a:t>avansată.</a:t>
            </a:r>
          </a:p>
        </p:txBody>
      </p:sp>
    </p:spTree>
    <p:extLst>
      <p:ext uri="{BB962C8B-B14F-4D97-AF65-F5344CB8AC3E}">
        <p14:creationId xmlns:p14="http://schemas.microsoft.com/office/powerpoint/2010/main" val="15596150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asigurarea dezvoltării democratice a societăţii şi consolidarea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ei </a:t>
            </a:r>
            <a:r>
              <a:rPr lang="ro-RO" sz="2200" dirty="0" smtClean="0">
                <a:latin typeface="Times New Roman" panose="02020603050405020304" pitchFamily="18" charset="0"/>
                <a:cs typeface="Times New Roman" panose="02020603050405020304" pitchFamily="18" charset="0"/>
              </a:rPr>
              <a:t>interne;</a:t>
            </a:r>
            <a:endParaRPr lang="ro-RO"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economică şi socială ascendentă a </a:t>
            </a:r>
            <a:r>
              <a:rPr lang="ro-RO" sz="2200" dirty="0" smtClean="0">
                <a:latin typeface="Times New Roman" panose="02020603050405020304" pitchFamily="18" charset="0"/>
                <a:cs typeface="Times New Roman" panose="02020603050405020304" pitchFamily="18" charset="0"/>
              </a:rPr>
              <a:t>tarii </a:t>
            </a:r>
            <a:r>
              <a:rPr lang="ro-RO" sz="2200" dirty="0">
                <a:latin typeface="Times New Roman" panose="02020603050405020304" pitchFamily="18" charset="0"/>
                <a:cs typeface="Times New Roman" panose="02020603050405020304" pitchFamily="18" charset="0"/>
              </a:rPr>
              <a:t>prin accelerarea reformelor politice, economice şi </a:t>
            </a:r>
            <a:r>
              <a:rPr lang="ro-RO" sz="2200" dirty="0" smtClean="0">
                <a:latin typeface="Times New Roman" panose="02020603050405020304" pitchFamily="18" charset="0"/>
                <a:cs typeface="Times New Roman" panose="02020603050405020304" pitchFamily="18" charset="0"/>
              </a:rPr>
              <a:t>instituționale, </a:t>
            </a:r>
            <a:r>
              <a:rPr lang="ro-RO" sz="2200" dirty="0">
                <a:latin typeface="Times New Roman" panose="02020603050405020304" pitchFamily="18" charset="0"/>
                <a:cs typeface="Times New Roman" panose="02020603050405020304" pitchFamily="18" charset="0"/>
              </a:rPr>
              <a:t>în primul </a:t>
            </a:r>
            <a:r>
              <a:rPr lang="ro-RO" sz="2200" dirty="0" smtClean="0">
                <a:latin typeface="Times New Roman" panose="02020603050405020304" pitchFamily="18" charset="0"/>
                <a:cs typeface="Times New Roman" panose="02020603050405020304" pitchFamily="18" charset="0"/>
              </a:rPr>
              <a:t>rând </a:t>
            </a:r>
            <a:r>
              <a:rPr lang="ro-RO" sz="2200" dirty="0">
                <a:latin typeface="Times New Roman" panose="02020603050405020304" pitchFamily="18" charset="0"/>
                <a:cs typeface="Times New Roman" panose="02020603050405020304" pitchFamily="18" charset="0"/>
              </a:rPr>
              <a:t>a celor care permit îndeplinirea criteriilor de aderare la Uniunea </a:t>
            </a:r>
            <a:r>
              <a:rPr lang="ro-RO" sz="2200" dirty="0" smtClean="0">
                <a:latin typeface="Times New Roman" panose="02020603050405020304" pitchFamily="18" charset="0"/>
                <a:cs typeface="Times New Roman" panose="02020603050405020304" pitchFamily="18" charset="0"/>
              </a:rPr>
              <a:t>Europeană;</a:t>
            </a:r>
            <a:endParaRPr lang="ro-RO"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şi valorificarea </a:t>
            </a:r>
            <a:r>
              <a:rPr lang="ro-RO" sz="2200" dirty="0" smtClean="0">
                <a:latin typeface="Times New Roman" panose="02020603050405020304" pitchFamily="18" charset="0"/>
                <a:cs typeface="Times New Roman" panose="02020603050405020304" pitchFamily="18" charset="0"/>
              </a:rPr>
              <a:t>cât </a:t>
            </a:r>
            <a:r>
              <a:rPr lang="ro-RO" sz="2200" dirty="0">
                <a:latin typeface="Times New Roman" panose="02020603050405020304" pitchFamily="18" charset="0"/>
                <a:cs typeface="Times New Roman" panose="02020603050405020304" pitchFamily="18" charset="0"/>
              </a:rPr>
              <a:t>mai plenară a </a:t>
            </a:r>
            <a:r>
              <a:rPr lang="ro-RO" sz="2200" dirty="0" smtClean="0">
                <a:latin typeface="Times New Roman" panose="02020603050405020304" pitchFamily="18" charset="0"/>
                <a:cs typeface="Times New Roman" panose="02020603050405020304" pitchFamily="18" charset="0"/>
              </a:rPr>
              <a:t>potențialului </a:t>
            </a:r>
            <a:r>
              <a:rPr lang="ro-RO" sz="2200" dirty="0">
                <a:latin typeface="Times New Roman" panose="02020603050405020304" pitchFamily="18" charset="0"/>
                <a:cs typeface="Times New Roman" panose="02020603050405020304" pitchFamily="18" charset="0"/>
              </a:rPr>
              <a:t>uman, principală resursă a </a:t>
            </a:r>
            <a:r>
              <a:rPr lang="ro-RO" sz="2200" dirty="0" smtClean="0">
                <a:latin typeface="Times New Roman" panose="02020603050405020304" pitchFamily="18" charset="0"/>
                <a:cs typeface="Times New Roman" panose="02020603050405020304" pitchFamily="18" charset="0"/>
              </a:rPr>
              <a:t>tarii, </a:t>
            </a:r>
            <a:r>
              <a:rPr lang="ro-RO" sz="2200" dirty="0">
                <a:latin typeface="Times New Roman" panose="02020603050405020304" pitchFamily="18" charset="0"/>
                <a:cs typeface="Times New Roman" panose="02020603050405020304" pitchFamily="18" charset="0"/>
              </a:rPr>
              <a:t>apărarea </a:t>
            </a:r>
            <a:r>
              <a:rPr lang="ro-RO" sz="2200" dirty="0" smtClean="0">
                <a:latin typeface="Times New Roman" panose="02020603050405020304" pitchFamily="18" charset="0"/>
                <a:cs typeface="Times New Roman" panose="02020603050405020304" pitchFamily="18" charset="0"/>
              </a:rPr>
              <a:t>cât </a:t>
            </a:r>
            <a:r>
              <a:rPr lang="ro-RO" sz="2200" dirty="0">
                <a:latin typeface="Times New Roman" panose="02020603050405020304" pitchFamily="18" charset="0"/>
                <a:cs typeface="Times New Roman" panose="02020603050405020304" pitchFamily="18" charset="0"/>
              </a:rPr>
              <a:t>mai eficientă a intereselor şi drepturilor </a:t>
            </a:r>
            <a:r>
              <a:rPr lang="ro-RO" sz="2200" dirty="0" smtClean="0">
                <a:latin typeface="Times New Roman" panose="02020603050405020304" pitchFamily="18" charset="0"/>
                <a:cs typeface="Times New Roman" panose="02020603050405020304" pitchFamily="18" charset="0"/>
              </a:rPr>
              <a:t>cetățenilor </a:t>
            </a:r>
            <a:r>
              <a:rPr lang="ro-RO" sz="2200" dirty="0">
                <a:latin typeface="Times New Roman" panose="02020603050405020304" pitchFamily="18" charset="0"/>
                <a:cs typeface="Times New Roman" panose="02020603050405020304" pitchFamily="18" charset="0"/>
              </a:rPr>
              <a:t>săi în </a:t>
            </a:r>
            <a:r>
              <a:rPr lang="ro-RO" sz="2200" dirty="0" smtClean="0">
                <a:latin typeface="Times New Roman" panose="02020603050405020304" pitchFamily="18" charset="0"/>
                <a:cs typeface="Times New Roman" panose="02020603050405020304" pitchFamily="18" charset="0"/>
              </a:rPr>
              <a:t>tara </a:t>
            </a:r>
            <a:r>
              <a:rPr lang="ro-RO" sz="2200" dirty="0">
                <a:latin typeface="Times New Roman" panose="02020603050405020304" pitchFamily="18" charset="0"/>
                <a:cs typeface="Times New Roman" panose="02020603050405020304" pitchFamily="18" charset="0"/>
              </a:rPr>
              <a:t>şi peste </a:t>
            </a:r>
            <a:r>
              <a:rPr lang="ro-RO" sz="2200" dirty="0" smtClean="0">
                <a:latin typeface="Times New Roman" panose="02020603050405020304" pitchFamily="18" charset="0"/>
                <a:cs typeface="Times New Roman" panose="02020603050405020304" pitchFamily="18" charset="0"/>
              </a:rPr>
              <a:t>hotare;</a:t>
            </a:r>
            <a:endParaRPr lang="ro-RO"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consolidarea dimensiunii economice, sociale, energetice şi ecologice a </a:t>
            </a:r>
            <a:r>
              <a:rPr lang="ro-RO" sz="2200" dirty="0" smtClean="0">
                <a:latin typeface="Times New Roman" panose="02020603050405020304" pitchFamily="18" charset="0"/>
                <a:cs typeface="Times New Roman" panose="02020603050405020304" pitchFamily="18" charset="0"/>
              </a:rPr>
              <a:t>securității.</a:t>
            </a:r>
            <a:r>
              <a:rPr lang="ro-RO" sz="2200" dirty="0">
                <a:latin typeface="Times New Roman" panose="02020603050405020304" pitchFamily="18" charset="0"/>
                <a:cs typeface="Times New Roman" panose="02020603050405020304" pitchFamily="18" charset="0"/>
              </a:rPr>
              <a:t/>
            </a:r>
            <a:br>
              <a:rPr lang="ro-RO" sz="2200" dirty="0">
                <a:latin typeface="Times New Roman" panose="02020603050405020304" pitchFamily="18" charset="0"/>
                <a:cs typeface="Times New Roman" panose="02020603050405020304" pitchFamily="18" charset="0"/>
              </a:rPr>
            </a:b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8038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816977"/>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lvl="0" algn="ctr"/>
            <a:r>
              <a:rPr lang="ro-RO" sz="2200" b="1" u="sng" dirty="0">
                <a:latin typeface="Times New Roman" panose="02020603050405020304" pitchFamily="18" charset="0"/>
                <a:cs typeface="Times New Roman" panose="02020603050405020304" pitchFamily="18" charset="0"/>
              </a:rPr>
              <a:t>Clasificarea </a:t>
            </a:r>
            <a:r>
              <a:rPr lang="ro-RO" sz="2200" b="1" u="sng" dirty="0" err="1" smtClean="0">
                <a:latin typeface="Times New Roman" panose="02020603050405020304" pitchFamily="18" charset="0"/>
                <a:cs typeface="Times New Roman" panose="02020603050405020304" pitchFamily="18" charset="0"/>
              </a:rPr>
              <a:t>securitatii</a:t>
            </a:r>
            <a:endParaRPr lang="ro-RO" sz="2200" b="1" u="sng" dirty="0" smtClean="0">
              <a:latin typeface="Times New Roman" panose="02020603050405020304" pitchFamily="18" charset="0"/>
              <a:cs typeface="Times New Roman" panose="02020603050405020304" pitchFamily="18" charset="0"/>
            </a:endParaRPr>
          </a:p>
          <a:p>
            <a:pPr marL="457200" lvl="0" indent="-457200">
              <a:buAutoNum type="arabicPeriod"/>
            </a:pPr>
            <a:r>
              <a:rPr lang="ro-RO" sz="2200" b="1" dirty="0" smtClean="0">
                <a:latin typeface="Times New Roman" panose="02020603050405020304" pitchFamily="18" charset="0"/>
                <a:cs typeface="Times New Roman" panose="02020603050405020304" pitchFamily="18" charset="0"/>
              </a:rPr>
              <a:t>Securitatea individuala.</a:t>
            </a:r>
            <a:endParaRPr lang="ro-RO" sz="2200" dirty="0" smtClean="0">
              <a:latin typeface="Times New Roman" panose="02020603050405020304" pitchFamily="18" charset="0"/>
              <a:cs typeface="Times New Roman" panose="02020603050405020304" pitchFamily="18" charset="0"/>
            </a:endParaRPr>
          </a:p>
          <a:p>
            <a:pPr lvl="0"/>
            <a:r>
              <a:rPr lang="ro-RO" sz="2200" dirty="0" smtClean="0">
                <a:latin typeface="Times New Roman" panose="02020603050405020304" pitchFamily="18" charset="0"/>
                <a:cs typeface="Times New Roman" panose="02020603050405020304" pitchFamily="18" charset="0"/>
              </a:rPr>
              <a:t> </a:t>
            </a:r>
            <a:r>
              <a:rPr lang="ro-RO" sz="2200" dirty="0" smtClean="0">
                <a:latin typeface="Times New Roman" panose="02020603050405020304" pitchFamily="18" charset="0"/>
                <a:cs typeface="Times New Roman" panose="02020603050405020304" pitchFamily="18" charset="0"/>
              </a:rPr>
              <a:t>Amenințările </a:t>
            </a:r>
            <a:r>
              <a:rPr lang="ro-RO" sz="2200" dirty="0">
                <a:latin typeface="Times New Roman" panose="02020603050405020304" pitchFamily="18" charset="0"/>
                <a:cs typeface="Times New Roman" panose="02020603050405020304" pitchFamily="18" charset="0"/>
              </a:rPr>
              <a:t>la adresa </a:t>
            </a:r>
            <a:r>
              <a:rPr lang="ro-RO" sz="2200" dirty="0" smtClean="0">
                <a:latin typeface="Times New Roman" panose="02020603050405020304" pitchFamily="18" charset="0"/>
                <a:cs typeface="Times New Roman" panose="02020603050405020304" pitchFamily="18" charset="0"/>
              </a:rPr>
              <a:t>securității individuale </a:t>
            </a:r>
            <a:r>
              <a:rPr lang="ro-RO" sz="2200" dirty="0">
                <a:latin typeface="Times New Roman" panose="02020603050405020304" pitchFamily="18" charset="0"/>
                <a:cs typeface="Times New Roman" panose="02020603050405020304" pitchFamily="18" charset="0"/>
              </a:rPr>
              <a:t>pot fi: </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sociale </a:t>
            </a:r>
            <a:r>
              <a:rPr lang="ro-RO" sz="2200" dirty="0">
                <a:latin typeface="Times New Roman" panose="02020603050405020304" pitchFamily="18" charset="0"/>
                <a:cs typeface="Times New Roman" panose="02020603050405020304" pitchFamily="18" charset="0"/>
              </a:rPr>
              <a:t>– pericole </a:t>
            </a:r>
            <a:r>
              <a:rPr lang="ro-RO" sz="2200" dirty="0" smtClean="0">
                <a:latin typeface="Times New Roman" panose="02020603050405020304" pitchFamily="18" charset="0"/>
                <a:cs typeface="Times New Roman" panose="02020603050405020304" pitchFamily="18" charset="0"/>
              </a:rPr>
              <a:t>fizice</a:t>
            </a:r>
            <a:r>
              <a:rPr lang="ro-RO" sz="2200" dirty="0">
                <a:latin typeface="Times New Roman" panose="02020603050405020304" pitchFamily="18" charset="0"/>
                <a:cs typeface="Times New Roman" panose="02020603050405020304" pitchFamily="18" charset="0"/>
              </a:rPr>
              <a:t>;</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economice </a:t>
            </a:r>
            <a:r>
              <a:rPr lang="ro-RO" sz="2200" dirty="0">
                <a:latin typeface="Times New Roman" panose="02020603050405020304" pitchFamily="18" charset="0"/>
                <a:cs typeface="Times New Roman" panose="02020603050405020304" pitchFamily="18" charset="0"/>
              </a:rPr>
              <a:t>–distrugerea </a:t>
            </a:r>
            <a:r>
              <a:rPr lang="ro-RO" sz="2200" dirty="0" smtClean="0">
                <a:latin typeface="Times New Roman" panose="02020603050405020304" pitchFamily="18" charset="0"/>
                <a:cs typeface="Times New Roman" panose="02020603050405020304" pitchFamily="18" charset="0"/>
              </a:rPr>
              <a:t>proprietății, îngrădirea </a:t>
            </a:r>
            <a:r>
              <a:rPr lang="ro-RO" sz="2200" dirty="0">
                <a:latin typeface="Times New Roman" panose="02020603050405020304" pitchFamily="18" charset="0"/>
                <a:cs typeface="Times New Roman" panose="02020603050405020304" pitchFamily="18" charset="0"/>
              </a:rPr>
              <a:t>accesului la </a:t>
            </a:r>
            <a:r>
              <a:rPr lang="ro-RO" sz="2200" dirty="0" smtClean="0">
                <a:latin typeface="Times New Roman" panose="02020603050405020304" pitchFamily="18" charset="0"/>
                <a:cs typeface="Times New Roman" panose="02020603050405020304" pitchFamily="18" charset="0"/>
              </a:rPr>
              <a:t>munca;</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politice </a:t>
            </a:r>
            <a:r>
              <a:rPr lang="ro-RO" sz="2200" dirty="0">
                <a:latin typeface="Times New Roman" panose="02020603050405020304" pitchFamily="18" charset="0"/>
                <a:cs typeface="Times New Roman" panose="02020603050405020304" pitchFamily="18" charset="0"/>
              </a:rPr>
              <a:t>– lezarea </a:t>
            </a:r>
            <a:r>
              <a:rPr lang="ro-RO" sz="2200" dirty="0" smtClean="0">
                <a:latin typeface="Times New Roman" panose="02020603050405020304" pitchFamily="18" charset="0"/>
                <a:cs typeface="Times New Roman" panose="02020603050405020304" pitchFamily="18" charset="0"/>
              </a:rPr>
              <a:t>drepturilor și libertăților </a:t>
            </a:r>
            <a:r>
              <a:rPr lang="ro-RO" sz="2200" dirty="0">
                <a:latin typeface="Times New Roman" panose="02020603050405020304" pitchFamily="18" charset="0"/>
                <a:cs typeface="Times New Roman" panose="02020603050405020304" pitchFamily="18" charset="0"/>
              </a:rPr>
              <a:t>omului, lezarea </a:t>
            </a:r>
            <a:r>
              <a:rPr lang="ro-RO" sz="2200" dirty="0" smtClean="0">
                <a:latin typeface="Times New Roman" panose="02020603050405020304" pitchFamily="18" charset="0"/>
                <a:cs typeface="Times New Roman" panose="02020603050405020304" pitchFamily="18" charset="0"/>
              </a:rPr>
              <a:t>demnității, </a:t>
            </a:r>
            <a:r>
              <a:rPr lang="ro-RO" sz="2200" dirty="0">
                <a:latin typeface="Times New Roman" panose="02020603050405020304" pitchFamily="18" charset="0"/>
                <a:cs typeface="Times New Roman" panose="02020603050405020304" pitchFamily="18" charset="0"/>
              </a:rPr>
              <a:t>discriminare</a:t>
            </a:r>
            <a:r>
              <a:rPr lang="ro-RO" sz="2200" dirty="0" smtClean="0">
                <a:latin typeface="Times New Roman" panose="02020603050405020304" pitchFamily="18" charset="0"/>
                <a:cs typeface="Times New Roman" panose="02020603050405020304" pitchFamily="18" charset="0"/>
              </a:rPr>
              <a:t>.</a:t>
            </a:r>
          </a:p>
          <a:p>
            <a:pPr lvl="0"/>
            <a:endParaRPr lang="en-US" sz="2200" dirty="0">
              <a:latin typeface="Times New Roman" panose="02020603050405020304" pitchFamily="18" charset="0"/>
              <a:cs typeface="Times New Roman" panose="02020603050405020304" pitchFamily="18" charset="0"/>
            </a:endParaRPr>
          </a:p>
          <a:p>
            <a:pPr lvl="0"/>
            <a:r>
              <a:rPr lang="ro-RO" sz="2200" b="1" dirty="0" smtClean="0">
                <a:latin typeface="Times New Roman" panose="02020603050405020304" pitchFamily="18" charset="0"/>
                <a:cs typeface="Times New Roman" panose="02020603050405020304" pitchFamily="18" charset="0"/>
              </a:rPr>
              <a:t>2. Securitatea naționala.</a:t>
            </a:r>
          </a:p>
          <a:p>
            <a:pPr lvl="0"/>
            <a:r>
              <a:rPr lang="ro-RO" sz="2200" dirty="0" smtClean="0">
                <a:latin typeface="Times New Roman" panose="02020603050405020304" pitchFamily="18" charset="0"/>
                <a:cs typeface="Times New Roman" panose="02020603050405020304" pitchFamily="18" charset="0"/>
              </a:rPr>
              <a:t>Specialiștii </a:t>
            </a:r>
            <a:r>
              <a:rPr lang="ro-RO" sz="2200" dirty="0">
                <a:latin typeface="Times New Roman" panose="02020603050405020304" pitchFamily="18" charset="0"/>
                <a:cs typeface="Times New Roman" panose="02020603050405020304" pitchFamily="18" charset="0"/>
              </a:rPr>
              <a:t>î</a:t>
            </a:r>
            <a:r>
              <a:rPr lang="ro-RO" sz="2200" dirty="0" smtClean="0">
                <a:latin typeface="Times New Roman" panose="02020603050405020304" pitchFamily="18" charset="0"/>
                <a:cs typeface="Times New Roman" panose="02020603050405020304" pitchFamily="18" charset="0"/>
              </a:rPr>
              <a:t>n </a:t>
            </a:r>
            <a:r>
              <a:rPr lang="ro-RO" sz="2200" dirty="0">
                <a:latin typeface="Times New Roman" panose="02020603050405020304" pitchFamily="18" charset="0"/>
                <a:cs typeface="Times New Roman" panose="02020603050405020304" pitchFamily="18" charset="0"/>
              </a:rPr>
              <a:t>domeniul </a:t>
            </a:r>
            <a:r>
              <a:rPr lang="ro-RO" sz="2200" dirty="0" smtClean="0">
                <a:latin typeface="Times New Roman" panose="02020603050405020304" pitchFamily="18" charset="0"/>
                <a:cs typeface="Times New Roman" panose="02020603050405020304" pitchFamily="18" charset="0"/>
              </a:rPr>
              <a:t>securității </a:t>
            </a:r>
            <a:r>
              <a:rPr lang="ro-RO" sz="2200" dirty="0">
                <a:latin typeface="Times New Roman" panose="02020603050405020304" pitchFamily="18" charset="0"/>
                <a:cs typeface="Times New Roman" panose="02020603050405020304" pitchFamily="18" charset="0"/>
              </a:rPr>
              <a:t>considera </a:t>
            </a:r>
            <a:r>
              <a:rPr lang="ro-RO" sz="2200" dirty="0" smtClean="0">
                <a:latin typeface="Times New Roman" panose="02020603050405020304" pitchFamily="18" charset="0"/>
                <a:cs typeface="Times New Roman" panose="02020603050405020304" pitchFamily="18" charset="0"/>
              </a:rPr>
              <a:t>că </a:t>
            </a:r>
            <a:r>
              <a:rPr lang="ro-RO" sz="2200" dirty="0">
                <a:latin typeface="Times New Roman" panose="02020603050405020304" pitchFamily="18" charset="0"/>
                <a:cs typeface="Times New Roman" panose="02020603050405020304" pitchFamily="18" charset="0"/>
              </a:rPr>
              <a:t>statul are 3 elemente distincte: </a:t>
            </a:r>
            <a:endParaRPr lang="ro-RO" sz="22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idea </a:t>
            </a:r>
            <a:r>
              <a:rPr lang="ro-RO" sz="2200" dirty="0">
                <a:latin typeface="Times New Roman" panose="02020603050405020304" pitchFamily="18" charset="0"/>
                <a:cs typeface="Times New Roman" panose="02020603050405020304" pitchFamily="18" charset="0"/>
              </a:rPr>
              <a:t>de </a:t>
            </a:r>
            <a:r>
              <a:rPr lang="ro-RO" sz="2200" dirty="0" smtClean="0">
                <a:latin typeface="Times New Roman" panose="02020603050405020304" pitchFamily="18" charset="0"/>
                <a:cs typeface="Times New Roman" panose="02020603050405020304" pitchFamily="18" charset="0"/>
              </a:rPr>
              <a:t>stat; </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baza </a:t>
            </a:r>
            <a:r>
              <a:rPr lang="ro-RO" sz="2200" dirty="0">
                <a:latin typeface="Times New Roman" panose="02020603050405020304" pitchFamily="18" charset="0"/>
                <a:cs typeface="Times New Roman" panose="02020603050405020304" pitchFamily="18" charset="0"/>
              </a:rPr>
              <a:t>fizica a </a:t>
            </a:r>
            <a:r>
              <a:rPr lang="ro-RO" sz="2200" dirty="0" smtClean="0">
                <a:latin typeface="Times New Roman" panose="02020603050405020304" pitchFamily="18" charset="0"/>
                <a:cs typeface="Times New Roman" panose="02020603050405020304" pitchFamily="18" charset="0"/>
              </a:rPr>
              <a:t>statului: </a:t>
            </a:r>
          </a:p>
          <a:p>
            <a:pPr marL="342900" lvl="0" indent="-342900">
              <a:buFont typeface="Wingdings" panose="05000000000000000000" pitchFamily="2" charset="2"/>
              <a:buChar char="§"/>
            </a:pPr>
            <a:r>
              <a:rPr lang="ro-RO" sz="2200" dirty="0" smtClean="0">
                <a:latin typeface="Times New Roman" panose="02020603050405020304" pitchFamily="18" charset="0"/>
                <a:cs typeface="Times New Roman" panose="02020603050405020304" pitchFamily="18" charset="0"/>
              </a:rPr>
              <a:t>si instituţiile </a:t>
            </a:r>
            <a:r>
              <a:rPr lang="ro-RO" sz="2200" dirty="0">
                <a:latin typeface="Times New Roman" panose="02020603050405020304" pitchFamily="18" charset="0"/>
                <a:cs typeface="Times New Roman" panose="02020603050405020304" pitchFamily="18" charset="0"/>
              </a:rPr>
              <a:t>statului. </a:t>
            </a:r>
            <a:endParaRPr lang="ro-RO" sz="2200" dirty="0" smtClean="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
            </a:r>
            <a:br>
              <a:rPr lang="ro-RO" sz="2200" dirty="0">
                <a:latin typeface="Times New Roman" panose="02020603050405020304" pitchFamily="18" charset="0"/>
                <a:cs typeface="Times New Roman" panose="02020603050405020304" pitchFamily="18" charset="0"/>
              </a:rPr>
            </a:br>
            <a:r>
              <a:rPr lang="ro-RO"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542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8153400" cy="5632311"/>
          </a:xfrm>
          <a:prstGeom prst="rect">
            <a:avLst/>
          </a:prstGeom>
        </p:spPr>
        <p:txBody>
          <a:bodyPr wrap="square">
            <a:spAutoFit/>
          </a:bodyPr>
          <a:lstStyle/>
          <a:p>
            <a:r>
              <a:rPr lang="ro-RO" sz="2000" b="1" dirty="0">
                <a:latin typeface="Times New Roman" panose="02020603050405020304" pitchFamily="18" charset="0"/>
                <a:cs typeface="Times New Roman" panose="02020603050405020304" pitchFamily="18" charset="0"/>
              </a:rPr>
              <a:t>Fiecare din aceste elemente </a:t>
            </a:r>
            <a:r>
              <a:rPr lang="ro-RO" sz="2000" b="1" dirty="0" smtClean="0">
                <a:latin typeface="Times New Roman" panose="02020603050405020304" pitchFamily="18" charset="0"/>
                <a:cs typeface="Times New Roman" panose="02020603050405020304" pitchFamily="18" charset="0"/>
              </a:rPr>
              <a:t>reprezintă </a:t>
            </a:r>
            <a:r>
              <a:rPr lang="ro-RO" sz="2000" b="1" dirty="0">
                <a:latin typeface="Times New Roman" panose="02020603050405020304" pitchFamily="18" charset="0"/>
                <a:cs typeface="Times New Roman" panose="02020603050405020304" pitchFamily="18" charset="0"/>
              </a:rPr>
              <a:t>obiective ale </a:t>
            </a:r>
            <a:r>
              <a:rPr lang="ro-RO" sz="2000" b="1" dirty="0" smtClean="0">
                <a:latin typeface="Times New Roman" panose="02020603050405020304" pitchFamily="18" charset="0"/>
                <a:cs typeface="Times New Roman" panose="02020603050405020304" pitchFamily="18" charset="0"/>
              </a:rPr>
              <a:t>securității:</a:t>
            </a:r>
            <a:endParaRPr lang="en-US" sz="2000" b="1" dirty="0">
              <a:latin typeface="Times New Roman" panose="02020603050405020304" pitchFamily="18" charset="0"/>
              <a:cs typeface="Times New Roman" panose="02020603050405020304" pitchFamily="18" charset="0"/>
            </a:endParaRPr>
          </a:p>
          <a:p>
            <a:pPr lvl="0"/>
            <a:endParaRPr lang="ro-RO" sz="2000" b="1"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smtClean="0">
                <a:latin typeface="Times New Roman" panose="02020603050405020304" pitchFamily="18" charset="0"/>
                <a:cs typeface="Times New Roman" panose="02020603050405020304" pitchFamily="18" charset="0"/>
              </a:rPr>
              <a:t>Suveranitatea </a:t>
            </a:r>
            <a:r>
              <a:rPr lang="ro-RO" sz="2000" dirty="0">
                <a:latin typeface="Times New Roman" panose="02020603050405020304" pitchFamily="18" charset="0"/>
                <a:cs typeface="Times New Roman" panose="02020603050405020304" pitchFamily="18" charset="0"/>
              </a:rPr>
              <a:t>statului </a:t>
            </a:r>
            <a:r>
              <a:rPr lang="ro-RO" sz="2000" dirty="0" smtClean="0">
                <a:latin typeface="Times New Roman" panose="02020603050405020304" pitchFamily="18" charset="0"/>
                <a:cs typeface="Times New Roman" panose="02020603050405020304" pitchFamily="18" charset="0"/>
              </a:rPr>
              <a:t>conferă </a:t>
            </a:r>
            <a:r>
              <a:rPr lang="ro-RO" sz="2000" dirty="0">
                <a:latin typeface="Times New Roman" panose="02020603050405020304" pitchFamily="18" charset="0"/>
                <a:cs typeface="Times New Roman" panose="02020603050405020304" pitchFamily="18" charset="0"/>
              </a:rPr>
              <a:t>o stabilitate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asigurarea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statului.</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smtClean="0">
                <a:latin typeface="Times New Roman" panose="02020603050405020304" pitchFamily="18" charset="0"/>
                <a:cs typeface="Times New Roman" panose="02020603050405020304" pitchFamily="18" charset="0"/>
              </a:rPr>
              <a:t>Națiunea reprezintă </a:t>
            </a:r>
            <a:r>
              <a:rPr lang="ro-RO" sz="2000" dirty="0">
                <a:latin typeface="Times New Roman" panose="02020603050405020304" pitchFamily="18" charset="0"/>
                <a:cs typeface="Times New Roman" panose="02020603050405020304" pitchFamily="18" charset="0"/>
              </a:rPr>
              <a:t>obiect al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statului. In aceasta ordine de idei B</a:t>
            </a:r>
            <a:r>
              <a:rPr lang="ro-RO" sz="2000" dirty="0" smtClean="0">
                <a:latin typeface="Times New Roman" panose="02020603050405020304" pitchFamily="18" charset="0"/>
                <a:cs typeface="Times New Roman" panose="02020603050405020304" pitchFamily="18" charset="0"/>
              </a:rPr>
              <a:t>. Buzan </a:t>
            </a:r>
            <a:r>
              <a:rPr lang="ro-RO" sz="2000" dirty="0">
                <a:latin typeface="Times New Roman" panose="02020603050405020304" pitchFamily="18" charset="0"/>
                <a:cs typeface="Times New Roman" panose="02020603050405020304" pitchFamily="18" charset="0"/>
              </a:rPr>
              <a:t>identifica 4 tipuri de </a:t>
            </a:r>
            <a:r>
              <a:rPr lang="ro-RO" sz="2000" dirty="0" smtClean="0">
                <a:latin typeface="Times New Roman" panose="02020603050405020304" pitchFamily="18" charset="0"/>
                <a:cs typeface="Times New Roman" panose="02020603050405020304" pitchFamily="18" charset="0"/>
              </a:rPr>
              <a:t>legături între </a:t>
            </a:r>
            <a:r>
              <a:rPr lang="ro-RO" sz="2000" dirty="0">
                <a:latin typeface="Times New Roman" panose="02020603050405020304" pitchFamily="18" charset="0"/>
                <a:cs typeface="Times New Roman" panose="02020603050405020304" pitchFamily="18" charset="0"/>
              </a:rPr>
              <a:t>stat </a:t>
            </a:r>
            <a:r>
              <a:rPr lang="ro-RO" sz="2000" dirty="0" smtClean="0">
                <a:latin typeface="Times New Roman" panose="02020603050405020304" pitchFamily="18" charset="0"/>
                <a:cs typeface="Times New Roman" panose="02020603050405020304" pitchFamily="18" charset="0"/>
              </a:rPr>
              <a:t>și națiune: </a:t>
            </a:r>
          </a:p>
          <a:p>
            <a:pPr lvl="0"/>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Națiunea-stat – națiunea </a:t>
            </a:r>
            <a:r>
              <a:rPr lang="ro-RO" sz="2000" dirty="0" err="1" smtClean="0">
                <a:latin typeface="Times New Roman" panose="02020603050405020304" pitchFamily="18" charset="0"/>
                <a:cs typeface="Times New Roman" panose="02020603050405020304" pitchFamily="18" charset="0"/>
              </a:rPr>
              <a:t>precede</a:t>
            </a:r>
            <a:r>
              <a:rPr lang="ro-RO" sz="2000" dirty="0" smtClean="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statul iar </a:t>
            </a:r>
            <a:r>
              <a:rPr lang="ro-RO" sz="2000" dirty="0" smtClean="0">
                <a:latin typeface="Times New Roman" panose="02020603050405020304" pitchFamily="18" charset="0"/>
                <a:cs typeface="Times New Roman" panose="02020603050405020304" pitchFamily="18" charset="0"/>
              </a:rPr>
              <a:t>relațiile </a:t>
            </a:r>
            <a:r>
              <a:rPr lang="ro-RO" sz="2000" dirty="0">
                <a:latin typeface="Times New Roman" panose="02020603050405020304" pitchFamily="18" charset="0"/>
                <a:cs typeface="Times New Roman" panose="02020603050405020304" pitchFamily="18" charset="0"/>
              </a:rPr>
              <a:t>dintre </a:t>
            </a:r>
            <a:r>
              <a:rPr lang="ro-RO" sz="2000" dirty="0" smtClean="0">
                <a:latin typeface="Times New Roman" panose="02020603050405020304" pitchFamily="18" charset="0"/>
                <a:cs typeface="Times New Roman" panose="02020603050405020304" pitchFamily="18" charset="0"/>
              </a:rPr>
              <a:t>națiune și </a:t>
            </a:r>
            <a:r>
              <a:rPr lang="ro-RO" sz="2000" dirty="0">
                <a:latin typeface="Times New Roman" panose="02020603050405020304" pitchFamily="18" charset="0"/>
                <a:cs typeface="Times New Roman" panose="02020603050405020304" pitchFamily="18" charset="0"/>
              </a:rPr>
              <a:t>stat sunt puternice. Acest tip de stat </a:t>
            </a:r>
            <a:r>
              <a:rPr lang="ro-RO" sz="2000" dirty="0" smtClean="0">
                <a:latin typeface="Times New Roman" panose="02020603050405020304" pitchFamily="18" charset="0"/>
                <a:cs typeface="Times New Roman" panose="02020603050405020304" pitchFamily="18" charset="0"/>
              </a:rPr>
              <a:t>în relații internaționale </a:t>
            </a:r>
            <a:r>
              <a:rPr lang="ro-RO" sz="2000" dirty="0">
                <a:latin typeface="Times New Roman" panose="02020603050405020304" pitchFamily="18" charset="0"/>
                <a:cs typeface="Times New Roman" panose="02020603050405020304" pitchFamily="18" charset="0"/>
              </a:rPr>
              <a:t>e perceput ca un stat unitar. (Italia</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Statul-națiune – în </a:t>
            </a:r>
            <a:r>
              <a:rPr lang="ro-RO" sz="2000" dirty="0">
                <a:latin typeface="Times New Roman" panose="02020603050405020304" pitchFamily="18" charset="0"/>
                <a:cs typeface="Times New Roman" panose="02020603050405020304" pitchFamily="18" charset="0"/>
              </a:rPr>
              <a:t>acest model statul are rolul decisiv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formarea </a:t>
            </a:r>
            <a:r>
              <a:rPr lang="ro-RO" sz="2000" dirty="0" smtClean="0">
                <a:latin typeface="Times New Roman" panose="02020603050405020304" pitchFamily="18" charset="0"/>
                <a:cs typeface="Times New Roman" panose="02020603050405020304" pitchFamily="18" charset="0"/>
              </a:rPr>
              <a:t>națiunii. </a:t>
            </a:r>
            <a:r>
              <a:rPr lang="ro-RO" sz="2000" dirty="0">
                <a:latin typeface="Times New Roman" panose="02020603050405020304" pitchFamily="18" charset="0"/>
                <a:cs typeface="Times New Roman" panose="02020603050405020304" pitchFamily="18" charset="0"/>
              </a:rPr>
              <a:t>Aici </a:t>
            </a:r>
            <a:r>
              <a:rPr lang="ro-RO" sz="2000" dirty="0" smtClean="0">
                <a:latin typeface="Times New Roman" panose="02020603050405020304" pitchFamily="18" charset="0"/>
                <a:cs typeface="Times New Roman" panose="02020603050405020304" pitchFamily="18" charset="0"/>
              </a:rPr>
              <a:t>statul e </a:t>
            </a:r>
            <a:r>
              <a:rPr lang="ro-RO" sz="2000" dirty="0">
                <a:latin typeface="Times New Roman" panose="02020603050405020304" pitchFamily="18" charset="0"/>
                <a:cs typeface="Times New Roman" panose="02020603050405020304" pitchFamily="18" charset="0"/>
              </a:rPr>
              <a:t>responsabil de crearea imaginii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plan </a:t>
            </a:r>
            <a:r>
              <a:rPr lang="ro-RO" sz="2000" dirty="0" smtClean="0">
                <a:latin typeface="Times New Roman" panose="02020603050405020304" pitchFamily="18" charset="0"/>
                <a:cs typeface="Times New Roman" panose="02020603050405020304" pitchFamily="18" charset="0"/>
              </a:rPr>
              <a:t>internațional. </a:t>
            </a:r>
            <a:r>
              <a:rPr lang="ro-RO" sz="2000" dirty="0">
                <a:latin typeface="Times New Roman" panose="02020603050405020304" pitchFamily="18" charset="0"/>
                <a:cs typeface="Times New Roman" panose="02020603050405020304" pitchFamily="18" charset="0"/>
              </a:rPr>
              <a:t>(SUA), </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smtClean="0">
                <a:latin typeface="Times New Roman" panose="02020603050405020304" pitchFamily="18" charset="0"/>
                <a:cs typeface="Times New Roman" panose="02020603050405020304" pitchFamily="18" charset="0"/>
              </a:rPr>
              <a:t>Națiunea - stat parțial – reprezintă </a:t>
            </a:r>
            <a:r>
              <a:rPr lang="ro-RO" sz="2000" dirty="0">
                <a:latin typeface="Times New Roman" panose="02020603050405020304" pitchFamily="18" charset="0"/>
                <a:cs typeface="Times New Roman" panose="02020603050405020304" pitchFamily="18" charset="0"/>
              </a:rPr>
              <a:t>o </a:t>
            </a:r>
            <a:r>
              <a:rPr lang="ro-RO" sz="2000" dirty="0" smtClean="0">
                <a:latin typeface="Times New Roman" panose="02020603050405020304" pitchFamily="18" charset="0"/>
                <a:cs typeface="Times New Roman" panose="02020603050405020304" pitchFamily="18" charset="0"/>
              </a:rPr>
              <a:t>națiune împărțita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a:t>
            </a:r>
            <a:r>
              <a:rPr lang="ro-RO" sz="2000" dirty="0">
                <a:latin typeface="Times New Roman" panose="02020603050405020304" pitchFamily="18" charset="0"/>
                <a:cs typeface="Times New Roman" panose="02020603050405020304" pitchFamily="18" charset="0"/>
              </a:rPr>
              <a:t>2 state ș</a:t>
            </a:r>
            <a:r>
              <a:rPr lang="ro-RO" sz="2000" dirty="0" smtClean="0">
                <a:latin typeface="Times New Roman" panose="02020603050405020304" pitchFamily="18" charset="0"/>
                <a:cs typeface="Times New Roman" panose="02020603050405020304" pitchFamily="18" charset="0"/>
              </a:rPr>
              <a:t>i </a:t>
            </a:r>
            <a:r>
              <a:rPr lang="ro-RO" sz="2000" dirty="0">
                <a:latin typeface="Times New Roman" panose="02020603050405020304" pitchFamily="18" charset="0"/>
                <a:cs typeface="Times New Roman" panose="02020603050405020304" pitchFamily="18" charset="0"/>
              </a:rPr>
              <a:t>obiectivul prioritar e unificarea. Acest model prezinta o </a:t>
            </a:r>
            <a:r>
              <a:rPr lang="ro-RO" sz="2000" dirty="0" smtClean="0">
                <a:latin typeface="Times New Roman" panose="02020603050405020304" pitchFamily="18" charset="0"/>
                <a:cs typeface="Times New Roman" panose="02020603050405020304" pitchFamily="18" charset="0"/>
              </a:rPr>
              <a:t>sursă </a:t>
            </a:r>
            <a:r>
              <a:rPr lang="ro-RO" sz="2000" dirty="0">
                <a:latin typeface="Times New Roman" panose="02020603050405020304" pitchFamily="18" charset="0"/>
                <a:cs typeface="Times New Roman" panose="02020603050405020304" pitchFamily="18" charset="0"/>
              </a:rPr>
              <a:t>continua de insecuritate </a:t>
            </a:r>
            <a:r>
              <a:rPr lang="ro-RO" sz="2000" dirty="0" smtClean="0">
                <a:latin typeface="Times New Roman" panose="02020603050405020304" pitchFamily="18" charset="0"/>
                <a:cs typeface="Times New Roman" panose="02020603050405020304" pitchFamily="18" charset="0"/>
              </a:rPr>
              <a:t>atât în </a:t>
            </a:r>
            <a:r>
              <a:rPr lang="ro-RO" sz="2000" dirty="0">
                <a:latin typeface="Times New Roman" panose="02020603050405020304" pitchFamily="18" charset="0"/>
                <a:cs typeface="Times New Roman" panose="02020603050405020304" pitchFamily="18" charset="0"/>
              </a:rPr>
              <a:t>plan intern </a:t>
            </a:r>
            <a:r>
              <a:rPr lang="ro-RO" sz="2000" dirty="0" smtClean="0">
                <a:latin typeface="Times New Roman" panose="02020603050405020304" pitchFamily="18" charset="0"/>
                <a:cs typeface="Times New Roman" panose="02020603050405020304" pitchFamily="18" charset="0"/>
              </a:rPr>
              <a:t>cât și pe </a:t>
            </a:r>
            <a:r>
              <a:rPr lang="ro-RO" sz="2000" dirty="0">
                <a:latin typeface="Times New Roman" panose="02020603050405020304" pitchFamily="18" charset="0"/>
                <a:cs typeface="Times New Roman" panose="02020603050405020304" pitchFamily="18" charset="0"/>
              </a:rPr>
              <a:t>plan </a:t>
            </a:r>
            <a:r>
              <a:rPr lang="ro-RO" sz="2000" dirty="0" smtClean="0">
                <a:latin typeface="Times New Roman" panose="02020603050405020304" pitchFamily="18" charset="0"/>
                <a:cs typeface="Times New Roman" panose="02020603050405020304" pitchFamily="18" charset="0"/>
              </a:rPr>
              <a:t>internațional (Coreea);</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Statul </a:t>
            </a:r>
            <a:r>
              <a:rPr lang="ro-RO" sz="2000" dirty="0" smtClean="0">
                <a:latin typeface="Times New Roman" panose="02020603050405020304" pitchFamily="18" charset="0"/>
                <a:cs typeface="Times New Roman" panose="02020603050405020304" pitchFamily="18" charset="0"/>
              </a:rPr>
              <a:t>multinațional </a:t>
            </a:r>
            <a:r>
              <a:rPr lang="ro-RO" sz="2000" dirty="0">
                <a:latin typeface="Times New Roman" panose="02020603050405020304" pitchFamily="18" charset="0"/>
                <a:cs typeface="Times New Roman" panose="02020603050405020304" pitchFamily="18" charset="0"/>
              </a:rPr>
              <a:t>– </a:t>
            </a:r>
            <a:r>
              <a:rPr lang="ro-RO" sz="2000" dirty="0" smtClean="0">
                <a:latin typeface="Times New Roman" panose="02020603050405020304" pitchFamily="18" charset="0"/>
                <a:cs typeface="Times New Roman" panose="02020603050405020304" pitchFamily="18" charset="0"/>
              </a:rPr>
              <a:t>reprezintă </a:t>
            </a:r>
            <a:r>
              <a:rPr lang="ro-RO" sz="2000" dirty="0">
                <a:latin typeface="Times New Roman" panose="02020603050405020304" pitchFamily="18" charset="0"/>
                <a:cs typeface="Times New Roman" panose="02020603050405020304" pitchFamily="18" charset="0"/>
              </a:rPr>
              <a:t>modelul de stat cu mai multe </a:t>
            </a:r>
            <a:r>
              <a:rPr lang="ro-RO" sz="2000" dirty="0" smtClean="0">
                <a:latin typeface="Times New Roman" panose="02020603050405020304" pitchFamily="18" charset="0"/>
                <a:cs typeface="Times New Roman" panose="02020603050405020304" pitchFamily="18" charset="0"/>
              </a:rPr>
              <a:t>națiuni în </a:t>
            </a:r>
            <a:r>
              <a:rPr lang="ro-RO" sz="2000" dirty="0">
                <a:latin typeface="Times New Roman" panose="02020603050405020304" pitchFamily="18" charset="0"/>
                <a:cs typeface="Times New Roman" panose="02020603050405020304" pitchFamily="18" charset="0"/>
              </a:rPr>
              <a:t>interiorul sau. In aceste state </a:t>
            </a:r>
            <a:r>
              <a:rPr lang="ro-RO" sz="2000" dirty="0" smtClean="0">
                <a:latin typeface="Times New Roman" panose="02020603050405020304" pitchFamily="18" charset="0"/>
                <a:cs typeface="Times New Roman" panose="02020603050405020304" pitchFamily="18" charset="0"/>
              </a:rPr>
              <a:t>ideea națională </a:t>
            </a:r>
            <a:r>
              <a:rPr lang="ro-RO" sz="2000" dirty="0">
                <a:latin typeface="Times New Roman" panose="02020603050405020304" pitchFamily="18" charset="0"/>
                <a:cs typeface="Times New Roman" panose="02020603050405020304" pitchFamily="18" charset="0"/>
              </a:rPr>
              <a:t>nu </a:t>
            </a:r>
            <a:r>
              <a:rPr lang="ro-RO" sz="2000" dirty="0" smtClean="0">
                <a:latin typeface="Times New Roman" panose="02020603050405020304" pitchFamily="18" charset="0"/>
                <a:cs typeface="Times New Roman" panose="02020603050405020304" pitchFamily="18" charset="0"/>
              </a:rPr>
              <a:t>reprezintă </a:t>
            </a:r>
            <a:r>
              <a:rPr lang="ro-RO" sz="2000" dirty="0">
                <a:latin typeface="Times New Roman" panose="02020603050405020304" pitchFamily="18" charset="0"/>
                <a:cs typeface="Times New Roman" panose="02020603050405020304" pitchFamily="18" charset="0"/>
              </a:rPr>
              <a:t>un element unificator. Din aceste considerente deseori asemenea state sunt vulnerabile la unele </a:t>
            </a:r>
            <a:r>
              <a:rPr lang="ro-RO" sz="2000" dirty="0" smtClean="0">
                <a:latin typeface="Times New Roman" panose="02020603050405020304" pitchFamily="18" charset="0"/>
                <a:cs typeface="Times New Roman" panose="02020603050405020304" pitchFamily="18" charset="0"/>
              </a:rPr>
              <a:t>amenințări </a:t>
            </a:r>
            <a:r>
              <a:rPr lang="ro-RO" sz="2000" dirty="0">
                <a:latin typeface="Times New Roman" panose="02020603050405020304" pitchFamily="18" charset="0"/>
                <a:cs typeface="Times New Roman" panose="02020603050405020304" pitchFamily="18" charset="0"/>
              </a:rPr>
              <a:t>specifice a </a:t>
            </a:r>
            <a:r>
              <a:rPr lang="ro-RO" sz="2000" dirty="0" smtClean="0">
                <a:latin typeface="Times New Roman" panose="02020603050405020304" pitchFamily="18" charset="0"/>
                <a:cs typeface="Times New Roman" panose="02020603050405020304" pitchFamily="18" charset="0"/>
              </a:rPr>
              <a:t>securității, </a:t>
            </a:r>
            <a:r>
              <a:rPr lang="ro-RO" sz="2000" dirty="0">
                <a:latin typeface="Times New Roman" panose="02020603050405020304" pitchFamily="18" charset="0"/>
                <a:cs typeface="Times New Roman" panose="02020603050405020304" pitchFamily="18" charset="0"/>
              </a:rPr>
              <a:t>precum </a:t>
            </a:r>
            <a:r>
              <a:rPr lang="ro-RO" sz="2000" dirty="0" smtClean="0">
                <a:latin typeface="Times New Roman" panose="02020603050405020304" pitchFamily="18" charset="0"/>
                <a:cs typeface="Times New Roman" panose="02020603050405020304" pitchFamily="18" charset="0"/>
              </a:rPr>
              <a:t>separatismul </a:t>
            </a:r>
            <a:r>
              <a:rPr lang="ro-RO" sz="2000" dirty="0">
                <a:latin typeface="Times New Roman" panose="02020603050405020304" pitchFamily="18" charset="0"/>
                <a:cs typeface="Times New Roman" panose="02020603050405020304" pitchFamily="18" charset="0"/>
              </a:rPr>
              <a:t>(Rusia).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716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016758"/>
          </a:xfrm>
          <a:prstGeom prst="rect">
            <a:avLst/>
          </a:prstGeom>
        </p:spPr>
        <p:txBody>
          <a:bodyPr wrap="square">
            <a:spAutoFit/>
          </a:bodyPr>
          <a:lstStyle/>
          <a:p>
            <a:pPr algn="just"/>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a:t>
            </a:r>
            <a:r>
              <a:rPr lang="ro-RO" sz="2000" dirty="0">
                <a:latin typeface="Times New Roman" panose="02020603050405020304" pitchFamily="18" charset="0"/>
                <a:cs typeface="Times New Roman" panose="02020603050405020304" pitchFamily="18" charset="0"/>
              </a:rPr>
              <a:t>lume exista </a:t>
            </a:r>
            <a:r>
              <a:rPr lang="ro-RO" sz="2000" b="1" dirty="0">
                <a:latin typeface="Times New Roman" panose="02020603050405020304" pitchFamily="18" charset="0"/>
                <a:cs typeface="Times New Roman" panose="02020603050405020304" pitchFamily="18" charset="0"/>
              </a:rPr>
              <a:t>state </a:t>
            </a:r>
            <a:r>
              <a:rPr lang="ro-RO" sz="2000" b="1" dirty="0" smtClean="0">
                <a:latin typeface="Times New Roman" panose="02020603050405020304" pitchFamily="18" charset="0"/>
                <a:cs typeface="Times New Roman" panose="02020603050405020304" pitchFamily="18" charset="0"/>
              </a:rPr>
              <a:t>puternice</a:t>
            </a:r>
            <a:r>
              <a:rPr lang="ro-RO" sz="2000" dirty="0" smtClean="0">
                <a:latin typeface="Times New Roman" panose="02020603050405020304" pitchFamily="18" charset="0"/>
                <a:cs typeface="Times New Roman" panose="02020603050405020304" pitchFamily="18" charset="0"/>
              </a:rPr>
              <a:t> </a:t>
            </a:r>
            <a:r>
              <a:rPr lang="ro-RO" sz="2000" dirty="0">
                <a:latin typeface="Times New Roman" panose="02020603050405020304" pitchFamily="18" charset="0"/>
                <a:cs typeface="Times New Roman" panose="02020603050405020304" pitchFamily="18" charset="0"/>
              </a:rPr>
              <a:t>ce sunt o sursa de </a:t>
            </a:r>
            <a:r>
              <a:rPr lang="ro-RO" sz="2000" dirty="0" smtClean="0">
                <a:latin typeface="Times New Roman" panose="02020603050405020304" pitchFamily="18" charset="0"/>
                <a:cs typeface="Times New Roman" panose="02020603050405020304" pitchFamily="18" charset="0"/>
              </a:rPr>
              <a:t>securitate individuala și națională </a:t>
            </a:r>
            <a:r>
              <a:rPr lang="ro-RO" sz="2000" dirty="0">
                <a:latin typeface="Times New Roman" panose="02020603050405020304" pitchFamily="18" charset="0"/>
                <a:cs typeface="Times New Roman" panose="02020603050405020304" pitchFamily="18" charset="0"/>
              </a:rPr>
              <a:t>ș</a:t>
            </a:r>
            <a:r>
              <a:rPr lang="ro-RO" sz="2000" dirty="0" smtClean="0">
                <a:latin typeface="Times New Roman" panose="02020603050405020304" pitchFamily="18" charset="0"/>
                <a:cs typeface="Times New Roman" panose="02020603050405020304" pitchFamily="18" charset="0"/>
              </a:rPr>
              <a:t>i </a:t>
            </a:r>
            <a:r>
              <a:rPr lang="ro-RO" sz="2000" b="1" dirty="0">
                <a:latin typeface="Times New Roman" panose="02020603050405020304" pitchFamily="18" charset="0"/>
                <a:cs typeface="Times New Roman" panose="02020603050405020304" pitchFamily="18" charset="0"/>
              </a:rPr>
              <a:t>state slabe </a:t>
            </a:r>
            <a:r>
              <a:rPr lang="ro-RO" sz="2000" dirty="0">
                <a:latin typeface="Times New Roman" panose="02020603050405020304" pitchFamily="18" charset="0"/>
                <a:cs typeface="Times New Roman" panose="02020603050405020304" pitchFamily="18" charset="0"/>
              </a:rPr>
              <a:t>ce constituie o sursa de insecuritate </a:t>
            </a:r>
            <a:r>
              <a:rPr lang="ro-RO" sz="2000" dirty="0" smtClean="0">
                <a:latin typeface="Times New Roman" panose="02020603050405020304" pitchFamily="18" charset="0"/>
                <a:cs typeface="Times New Roman" panose="02020603050405020304" pitchFamily="18" charset="0"/>
              </a:rPr>
              <a:t>individuală </a:t>
            </a:r>
            <a:r>
              <a:rPr lang="ro-RO" sz="2000" dirty="0">
                <a:latin typeface="Times New Roman" panose="02020603050405020304" pitchFamily="18" charset="0"/>
                <a:cs typeface="Times New Roman" panose="02020603050405020304" pitchFamily="18" charset="0"/>
              </a:rPr>
              <a:t>care deseori se </a:t>
            </a:r>
            <a:r>
              <a:rPr lang="ro-RO" sz="2000" dirty="0" smtClean="0">
                <a:latin typeface="Times New Roman" panose="02020603050405020304" pitchFamily="18" charset="0"/>
                <a:cs typeface="Times New Roman" panose="02020603050405020304" pitchFamily="18" charset="0"/>
              </a:rPr>
              <a:t>răsfrânge </a:t>
            </a:r>
            <a:r>
              <a:rPr lang="ro-RO" sz="2000" dirty="0">
                <a:latin typeface="Times New Roman" panose="02020603050405020304" pitchFamily="18" charset="0"/>
                <a:cs typeface="Times New Roman" panose="02020603050405020304" pitchFamily="18" charset="0"/>
              </a:rPr>
              <a:t>asupra statului</a:t>
            </a:r>
            <a:r>
              <a:rPr lang="ro-RO"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pPr lvl="0" algn="just"/>
            <a:r>
              <a:rPr lang="ro-RO" sz="2000" b="1" dirty="0" smtClean="0">
                <a:latin typeface="Times New Roman" panose="02020603050405020304" pitchFamily="18" charset="0"/>
                <a:cs typeface="Times New Roman" panose="02020603050405020304" pitchFamily="18" charset="0"/>
              </a:rPr>
              <a:t>3. Securitatea </a:t>
            </a:r>
            <a:r>
              <a:rPr lang="ro-RO" sz="2000" b="1" dirty="0">
                <a:latin typeface="Times New Roman" panose="02020603050405020304" pitchFamily="18" charset="0"/>
                <a:cs typeface="Times New Roman" panose="02020603050405020304" pitchFamily="18" charset="0"/>
              </a:rPr>
              <a:t>regionala </a:t>
            </a:r>
            <a:r>
              <a:rPr lang="ro-RO" sz="2000" dirty="0">
                <a:latin typeface="Times New Roman" panose="02020603050405020304" pitchFamily="18" charset="0"/>
                <a:cs typeface="Times New Roman" panose="02020603050405020304" pitchFamily="18" charset="0"/>
              </a:rPr>
              <a:t>e </a:t>
            </a:r>
            <a:r>
              <a:rPr lang="ro-RO" sz="2000" dirty="0" smtClean="0">
                <a:latin typeface="Times New Roman" panose="02020603050405020304" pitchFamily="18" charset="0"/>
                <a:cs typeface="Times New Roman" panose="02020603050405020304" pitchFamily="18" charset="0"/>
              </a:rPr>
              <a:t>asigurată </a:t>
            </a:r>
            <a:r>
              <a:rPr lang="ro-RO" sz="2000" dirty="0">
                <a:latin typeface="Times New Roman" panose="02020603050405020304" pitchFamily="18" charset="0"/>
                <a:cs typeface="Times New Roman" panose="02020603050405020304" pitchFamily="18" charset="0"/>
              </a:rPr>
              <a:t>prin crearea unui </a:t>
            </a:r>
            <a:r>
              <a:rPr lang="ro-RO" sz="2000" dirty="0" smtClean="0">
                <a:latin typeface="Times New Roman" panose="02020603050405020304" pitchFamily="18" charset="0"/>
                <a:cs typeface="Times New Roman" panose="02020603050405020304" pitchFamily="18" charset="0"/>
              </a:rPr>
              <a:t>spațiu </a:t>
            </a:r>
            <a:r>
              <a:rPr lang="ro-RO" sz="2000" dirty="0">
                <a:latin typeface="Times New Roman" panose="02020603050405020304" pitchFamily="18" charset="0"/>
                <a:cs typeface="Times New Roman" panose="02020603050405020304" pitchFamily="18" charset="0"/>
              </a:rPr>
              <a:t>comun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de un grup de state/a unor </a:t>
            </a:r>
            <a:r>
              <a:rPr lang="ro-RO" sz="2000" dirty="0" smtClean="0">
                <a:latin typeface="Times New Roman" panose="02020603050405020304" pitchFamily="18" charset="0"/>
                <a:cs typeface="Times New Roman" panose="02020603050405020304" pitchFamily="18" charset="0"/>
              </a:rPr>
              <a:t>condiții </a:t>
            </a:r>
            <a:r>
              <a:rPr lang="ro-RO" sz="2000" dirty="0">
                <a:latin typeface="Times New Roman" panose="02020603050405020304" pitchFamily="18" charset="0"/>
                <a:cs typeface="Times New Roman" panose="02020603050405020304" pitchFamily="18" charset="0"/>
              </a:rPr>
              <a:t>ce ar garanta: </a:t>
            </a:r>
            <a:r>
              <a:rPr lang="ro-RO" sz="2000" dirty="0" smtClean="0">
                <a:latin typeface="Times New Roman" panose="02020603050405020304" pitchFamily="18" charset="0"/>
                <a:cs typeface="Times New Roman" panose="02020603050405020304" pitchFamily="18" charset="0"/>
              </a:rPr>
              <a:t>conviețuirea pașnica </a:t>
            </a:r>
            <a:r>
              <a:rPr lang="ro-RO" sz="2000" dirty="0">
                <a:latin typeface="Times New Roman" panose="02020603050405020304" pitchFamily="18" charset="0"/>
                <a:cs typeface="Times New Roman" panose="02020603050405020304" pitchFamily="18" charset="0"/>
              </a:rPr>
              <a:t>a statelor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acest </a:t>
            </a:r>
            <a:r>
              <a:rPr lang="ro-RO" sz="2000" dirty="0" smtClean="0">
                <a:latin typeface="Times New Roman" panose="02020603050405020304" pitchFamily="18" charset="0"/>
                <a:cs typeface="Times New Roman" panose="02020603050405020304" pitchFamily="18" charset="0"/>
              </a:rPr>
              <a:t>spațiu, </a:t>
            </a:r>
            <a:r>
              <a:rPr lang="ro-RO" sz="2000" dirty="0">
                <a:latin typeface="Times New Roman" panose="02020603050405020304" pitchFamily="18" charset="0"/>
                <a:cs typeface="Times New Roman" panose="02020603050405020304" pitchFamily="18" charset="0"/>
              </a:rPr>
              <a:t>respectarea echilibrului </a:t>
            </a:r>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realizarea intereselor </a:t>
            </a:r>
            <a:r>
              <a:rPr lang="ro-RO" sz="2000" dirty="0" smtClean="0">
                <a:latin typeface="Times New Roman" panose="02020603050405020304" pitchFamily="18" charset="0"/>
                <a:cs typeface="Times New Roman" panose="02020603050405020304" pitchFamily="18" charset="0"/>
              </a:rPr>
              <a:t>naționale în </a:t>
            </a:r>
            <a:r>
              <a:rPr lang="ro-RO" sz="2000" dirty="0">
                <a:latin typeface="Times New Roman" panose="02020603050405020304" pitchFamily="18" charset="0"/>
                <a:cs typeface="Times New Roman" panose="02020603050405020304" pitchFamily="18" charset="0"/>
              </a:rPr>
              <a:t>zona comuna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crearea </a:t>
            </a:r>
            <a:r>
              <a:rPr lang="ro-RO" sz="2000" dirty="0" smtClean="0">
                <a:latin typeface="Times New Roman" panose="02020603050405020304" pitchFamily="18" charset="0"/>
                <a:cs typeface="Times New Roman" panose="02020603050405020304" pitchFamily="18" charset="0"/>
              </a:rPr>
              <a:t>condițiilor pentru </a:t>
            </a:r>
            <a:r>
              <a:rPr lang="ro-RO" sz="2000" dirty="0">
                <a:latin typeface="Times New Roman" panose="02020603050405020304" pitchFamily="18" charset="0"/>
                <a:cs typeface="Times New Roman" panose="02020603050405020304" pitchFamily="18" charset="0"/>
              </a:rPr>
              <a:t>ca fiecare stat </a:t>
            </a:r>
            <a:r>
              <a:rPr lang="ro-RO" sz="2000" dirty="0" smtClean="0">
                <a:latin typeface="Times New Roman" panose="02020603050405020304" pitchFamily="18" charset="0"/>
                <a:cs typeface="Times New Roman" panose="02020603050405020304" pitchFamily="18" charset="0"/>
              </a:rPr>
              <a:t>să-și poată </a:t>
            </a:r>
            <a:r>
              <a:rPr lang="ro-RO" sz="2000" dirty="0">
                <a:latin typeface="Times New Roman" panose="02020603050405020304" pitchFamily="18" charset="0"/>
                <a:cs typeface="Times New Roman" panose="02020603050405020304" pitchFamily="18" charset="0"/>
              </a:rPr>
              <a:t>realiza propriul sistem de </a:t>
            </a:r>
            <a:r>
              <a:rPr lang="ro-RO" sz="2000"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care </a:t>
            </a:r>
            <a:r>
              <a:rPr lang="ro-RO" sz="2000" dirty="0" smtClean="0">
                <a:latin typeface="Times New Roman" panose="02020603050405020304" pitchFamily="18" charset="0"/>
                <a:cs typeface="Times New Roman" panose="02020603050405020304" pitchFamily="18" charset="0"/>
              </a:rPr>
              <a:t>să nu prejudicieze celelalte </a:t>
            </a:r>
            <a:r>
              <a:rPr lang="ro-RO" sz="2000" dirty="0">
                <a:latin typeface="Times New Roman" panose="02020603050405020304" pitchFamily="18" charset="0"/>
                <a:cs typeface="Times New Roman" panose="02020603050405020304" pitchFamily="18" charset="0"/>
              </a:rPr>
              <a:t>state participante la </a:t>
            </a:r>
            <a:r>
              <a:rPr lang="ro-RO" sz="2000" dirty="0" smtClean="0">
                <a:latin typeface="Times New Roman" panose="02020603050405020304" pitchFamily="18" charset="0"/>
                <a:cs typeface="Times New Roman" panose="02020603050405020304" pitchFamily="18" charset="0"/>
              </a:rPr>
              <a:t>spațiul </a:t>
            </a:r>
            <a:r>
              <a:rPr lang="ro-RO" sz="2000" dirty="0">
                <a:latin typeface="Times New Roman" panose="02020603050405020304" pitchFamily="18" charset="0"/>
                <a:cs typeface="Times New Roman" panose="02020603050405020304" pitchFamily="18" charset="0"/>
              </a:rPr>
              <a:t>comun de </a:t>
            </a:r>
            <a:r>
              <a:rPr lang="ro-RO" sz="2000" dirty="0" smtClean="0">
                <a:latin typeface="Times New Roman" panose="02020603050405020304" pitchFamily="18" charset="0"/>
                <a:cs typeface="Times New Roman" panose="02020603050405020304" pitchFamily="18" charset="0"/>
              </a:rPr>
              <a:t>securitate.</a:t>
            </a:r>
          </a:p>
          <a:p>
            <a:pPr lvl="0" algn="just"/>
            <a:endParaRPr lang="en-US" sz="2000" dirty="0">
              <a:latin typeface="Times New Roman" panose="02020603050405020304" pitchFamily="18" charset="0"/>
              <a:cs typeface="Times New Roman" panose="02020603050405020304" pitchFamily="18" charset="0"/>
            </a:endParaRPr>
          </a:p>
          <a:p>
            <a:pPr lvl="0" algn="just"/>
            <a:r>
              <a:rPr lang="ro-RO" sz="2000" b="1" dirty="0" smtClean="0">
                <a:latin typeface="Times New Roman" panose="02020603050405020304" pitchFamily="18" charset="0"/>
                <a:cs typeface="Times New Roman" panose="02020603050405020304" pitchFamily="18" charset="0"/>
              </a:rPr>
              <a:t>4. Securitatea internaţională/securitatea </a:t>
            </a:r>
            <a:r>
              <a:rPr lang="ro-RO" sz="2000" b="1" dirty="0">
                <a:latin typeface="Times New Roman" panose="02020603050405020304" pitchFamily="18" charset="0"/>
                <a:cs typeface="Times New Roman" panose="02020603050405020304" pitchFamily="18" charset="0"/>
              </a:rPr>
              <a:t>mondiala</a:t>
            </a:r>
            <a:r>
              <a:rPr lang="ro-RO" sz="2000" dirty="0">
                <a:latin typeface="Times New Roman" panose="02020603050405020304" pitchFamily="18" charset="0"/>
                <a:cs typeface="Times New Roman" panose="02020603050405020304" pitchFamily="18" charset="0"/>
              </a:rPr>
              <a:t>, presupune organizarea </a:t>
            </a:r>
            <a:r>
              <a:rPr lang="ro-RO" sz="2000" dirty="0" smtClean="0">
                <a:latin typeface="Times New Roman" panose="02020603050405020304" pitchFamily="18" charset="0"/>
                <a:cs typeface="Times New Roman" panose="02020603050405020304" pitchFamily="18" charset="0"/>
              </a:rPr>
              <a:t>relațiilor internaționale în așa </a:t>
            </a:r>
            <a:r>
              <a:rPr lang="ro-RO" sz="2000" dirty="0">
                <a:latin typeface="Times New Roman" panose="02020603050405020304" pitchFamily="18" charset="0"/>
                <a:cs typeface="Times New Roman" panose="02020603050405020304" pitchFamily="18" charset="0"/>
              </a:rPr>
              <a:t>mod </a:t>
            </a:r>
            <a:r>
              <a:rPr lang="ro-RO" sz="2000" dirty="0" smtClean="0">
                <a:latin typeface="Times New Roman" panose="02020603050405020304" pitchFamily="18" charset="0"/>
                <a:cs typeface="Times New Roman" panose="02020603050405020304" pitchFamily="18" charset="0"/>
              </a:rPr>
              <a:t>încât </a:t>
            </a:r>
            <a:r>
              <a:rPr lang="ro-RO" sz="2000" dirty="0">
                <a:latin typeface="Times New Roman" panose="02020603050405020304" pitchFamily="18" charset="0"/>
                <a:cs typeface="Times New Roman" panose="02020603050405020304" pitchFamily="18" charset="0"/>
              </a:rPr>
              <a:t>fiecare stat </a:t>
            </a:r>
            <a:r>
              <a:rPr lang="ro-RO" sz="2000" dirty="0" smtClean="0">
                <a:latin typeface="Times New Roman" panose="02020603050405020304" pitchFamily="18" charset="0"/>
                <a:cs typeface="Times New Roman" panose="02020603050405020304" pitchFamily="18" charset="0"/>
              </a:rPr>
              <a:t>să </a:t>
            </a:r>
            <a:r>
              <a:rPr lang="ro-RO" sz="2000" dirty="0">
                <a:latin typeface="Times New Roman" panose="02020603050405020304" pitchFamily="18" charset="0"/>
                <a:cs typeface="Times New Roman" panose="02020603050405020304" pitchFamily="18" charset="0"/>
              </a:rPr>
              <a:t>beneficieze de </a:t>
            </a:r>
            <a:r>
              <a:rPr lang="ro-RO" sz="2000" dirty="0" smtClean="0">
                <a:latin typeface="Times New Roman" panose="02020603050405020304" pitchFamily="18" charset="0"/>
                <a:cs typeface="Times New Roman" panose="02020603050405020304" pitchFamily="18" charset="0"/>
              </a:rPr>
              <a:t>protecție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 fața oricărei agresiuni/amenințări</a:t>
            </a:r>
            <a:r>
              <a:rPr lang="ro-RO" sz="2000" dirty="0">
                <a:latin typeface="Times New Roman" panose="02020603050405020304" pitchFamily="18" charset="0"/>
                <a:cs typeface="Times New Roman" panose="02020603050405020304" pitchFamily="18" charset="0"/>
              </a:rPr>
              <a:t>, de orice atentat la adresa </a:t>
            </a:r>
            <a:r>
              <a:rPr lang="ro-RO" sz="2000" dirty="0" smtClean="0">
                <a:latin typeface="Times New Roman" panose="02020603050405020304" pitchFamily="18" charset="0"/>
                <a:cs typeface="Times New Roman" panose="02020603050405020304" pitchFamily="18" charset="0"/>
              </a:rPr>
              <a:t>independenței </a:t>
            </a:r>
            <a:r>
              <a:rPr lang="ro-RO" sz="2000" dirty="0">
                <a:latin typeface="Times New Roman" panose="02020603050405020304" pitchFamily="18" charset="0"/>
                <a:cs typeface="Times New Roman" panose="02020603050405020304" pitchFamily="18" charset="0"/>
              </a:rPr>
              <a:t>ș</a:t>
            </a:r>
            <a:r>
              <a:rPr lang="ro-RO" sz="2000" dirty="0" smtClean="0">
                <a:latin typeface="Times New Roman" panose="02020603050405020304" pitchFamily="18" charset="0"/>
                <a:cs typeface="Times New Roman" panose="02020603050405020304" pitchFamily="18" charset="0"/>
              </a:rPr>
              <a:t>i suveranității naționale/integrității teritoriale, militare</a:t>
            </a:r>
            <a:r>
              <a:rPr lang="ro-RO" sz="2000" dirty="0">
                <a:latin typeface="Times New Roman" panose="02020603050405020304" pitchFamily="18" charset="0"/>
                <a:cs typeface="Times New Roman" panose="02020603050405020304" pitchFamily="18" charset="0"/>
              </a:rPr>
              <a:t>, </a:t>
            </a:r>
            <a:r>
              <a:rPr lang="ro-RO" sz="2000" dirty="0" smtClean="0">
                <a:latin typeface="Times New Roman" panose="02020603050405020304" pitchFamily="18" charset="0"/>
                <a:cs typeface="Times New Roman" panose="02020603050405020304" pitchFamily="18" charset="0"/>
              </a:rPr>
              <a:t>politice, </a:t>
            </a:r>
            <a:r>
              <a:rPr lang="ro-RO" sz="2000" dirty="0">
                <a:latin typeface="Times New Roman" panose="02020603050405020304" pitchFamily="18" charset="0"/>
                <a:cs typeface="Times New Roman" panose="02020603050405020304" pitchFamily="18" charset="0"/>
              </a:rPr>
              <a:t>economice, sociale, tehnologice </a:t>
            </a:r>
            <a:r>
              <a:rPr lang="ro-RO" sz="2000" dirty="0" smtClean="0">
                <a:latin typeface="Times New Roman" panose="02020603050405020304" pitchFamily="18" charset="0"/>
                <a:cs typeface="Times New Roman" panose="02020603050405020304" pitchFamily="18" charset="0"/>
              </a:rPr>
              <a:t>și </a:t>
            </a:r>
            <a:r>
              <a:rPr lang="ro-RO" sz="2000" dirty="0">
                <a:latin typeface="Times New Roman" panose="02020603050405020304" pitchFamily="18" charset="0"/>
                <a:cs typeface="Times New Roman" panose="02020603050405020304" pitchFamily="18" charset="0"/>
              </a:rPr>
              <a:t>geografice</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19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algn="ctr"/>
            <a:r>
              <a:rPr lang="ro-RO" sz="2000" b="1" dirty="0" smtClean="0">
                <a:latin typeface="Times New Roman" panose="02020603050405020304" pitchFamily="18" charset="0"/>
                <a:cs typeface="Times New Roman" panose="02020603050405020304" pitchFamily="18" charset="0"/>
              </a:rPr>
              <a:t>Reieșind </a:t>
            </a:r>
            <a:r>
              <a:rPr lang="ro-RO" sz="2000" b="1" dirty="0">
                <a:latin typeface="Times New Roman" panose="02020603050405020304" pitchFamily="18" charset="0"/>
                <a:cs typeface="Times New Roman" panose="02020603050405020304" pitchFamily="18" charset="0"/>
              </a:rPr>
              <a:t>din faptul ca conceptul </a:t>
            </a:r>
            <a:r>
              <a:rPr lang="ro-RO" sz="2000" b="1" dirty="0" smtClean="0">
                <a:latin typeface="Times New Roman" panose="02020603050405020304" pitchFamily="18" charset="0"/>
                <a:cs typeface="Times New Roman" panose="02020603050405020304" pitchFamily="18" charset="0"/>
              </a:rPr>
              <a:t>de securitate </a:t>
            </a:r>
            <a:r>
              <a:rPr lang="ro-RO" sz="2000" b="1" dirty="0">
                <a:latin typeface="Times New Roman" panose="02020603050405020304" pitchFamily="18" charset="0"/>
                <a:cs typeface="Times New Roman" panose="02020603050405020304" pitchFamily="18" charset="0"/>
              </a:rPr>
              <a:t>e multidimensional, elementele sale constitutive sunt dimensiunile</a:t>
            </a:r>
            <a:r>
              <a:rPr lang="ro-RO" sz="2000" b="1" dirty="0" smtClean="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p>
            <a:pPr lvl="0"/>
            <a:r>
              <a:rPr lang="ro-RO" sz="2000" b="1" dirty="0" smtClean="0">
                <a:latin typeface="Times New Roman" panose="02020603050405020304" pitchFamily="18" charset="0"/>
                <a:cs typeface="Times New Roman" panose="02020603050405020304" pitchFamily="18" charset="0"/>
              </a:rPr>
              <a:t>Dimensiunea militara.</a:t>
            </a:r>
          </a:p>
          <a:p>
            <a:pPr lvl="0"/>
            <a:r>
              <a:rPr lang="ro-RO" sz="2000" dirty="0" smtClean="0">
                <a:latin typeface="Times New Roman" panose="02020603050405020304" pitchFamily="18" charset="0"/>
                <a:cs typeface="Times New Roman" panose="02020603050405020304" pitchFamily="18" charset="0"/>
              </a:rPr>
              <a:t>Amenințările </a:t>
            </a:r>
            <a:r>
              <a:rPr lang="ro-RO" sz="2000" dirty="0">
                <a:latin typeface="Times New Roman" panose="02020603050405020304" pitchFamily="18" charset="0"/>
                <a:cs typeface="Times New Roman" panose="02020603050405020304" pitchFamily="18" charset="0"/>
              </a:rPr>
              <a:t>militare contemporane sunt: </a:t>
            </a:r>
            <a:endParaRPr lang="ro-RO" sz="20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armele </a:t>
            </a:r>
            <a:r>
              <a:rPr lang="ro-RO" sz="2000" dirty="0">
                <a:latin typeface="Times New Roman" panose="02020603050405020304" pitchFamily="18" charset="0"/>
                <a:cs typeface="Times New Roman" panose="02020603050405020304" pitchFamily="18" charset="0"/>
              </a:rPr>
              <a:t>de distrugere </a:t>
            </a:r>
            <a:r>
              <a:rPr lang="ro-RO" sz="2000" dirty="0" smtClean="0">
                <a:latin typeface="Times New Roman" panose="02020603050405020304" pitchFamily="18" charset="0"/>
                <a:cs typeface="Times New Roman" panose="02020603050405020304" pitchFamily="18" charset="0"/>
              </a:rPr>
              <a:t>în masă;</a:t>
            </a: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armele nucleare;</a:t>
            </a:r>
          </a:p>
          <a:p>
            <a:pPr marL="342900" lvl="0" indent="-342900">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terorismul</a:t>
            </a:r>
            <a:r>
              <a:rPr lang="ro-RO"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politica. </a:t>
            </a:r>
            <a:endParaRPr lang="ro-RO" sz="2000" dirty="0" smtClean="0">
              <a:latin typeface="Times New Roman" panose="02020603050405020304" pitchFamily="18" charset="0"/>
              <a:cs typeface="Times New Roman" panose="02020603050405020304" pitchFamily="18" charset="0"/>
            </a:endParaRPr>
          </a:p>
          <a:p>
            <a:pPr lvl="0"/>
            <a:r>
              <a:rPr lang="ro-RO" sz="2000" dirty="0" smtClean="0">
                <a:latin typeface="Times New Roman" panose="02020603050405020304" pitchFamily="18" charset="0"/>
                <a:cs typeface="Times New Roman" panose="02020603050405020304" pitchFamily="18" charset="0"/>
              </a:rPr>
              <a:t>Dimensiunea politică </a:t>
            </a:r>
            <a:r>
              <a:rPr lang="ro-RO" sz="2000" dirty="0">
                <a:latin typeface="Times New Roman" panose="02020603050405020304" pitchFamily="18" charset="0"/>
                <a:cs typeface="Times New Roman" panose="02020603050405020304" pitchFamily="18" charset="0"/>
              </a:rPr>
              <a:t>poate fi de 2 nivele</a:t>
            </a:r>
            <a:r>
              <a:rPr lang="ro-RO" sz="2000" dirty="0" smtClean="0">
                <a:latin typeface="Times New Roman" panose="02020603050405020304" pitchFamily="18" charset="0"/>
                <a:cs typeface="Times New Roman" panose="02020603050405020304" pitchFamily="18" charset="0"/>
              </a:rPr>
              <a:t>:</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intern – buna </a:t>
            </a:r>
            <a:r>
              <a:rPr lang="ro-RO" sz="2000" dirty="0">
                <a:latin typeface="Times New Roman" panose="02020603050405020304" pitchFamily="18" charset="0"/>
                <a:cs typeface="Times New Roman" panose="02020603050405020304" pitchFamily="18" charset="0"/>
              </a:rPr>
              <a:t>guvernare </a:t>
            </a:r>
            <a:r>
              <a:rPr lang="ro-RO" sz="2000" dirty="0" smtClean="0">
                <a:latin typeface="Times New Roman" panose="02020603050405020304" pitchFamily="18" charset="0"/>
                <a:cs typeface="Times New Roman" panose="02020603050405020304" pitchFamily="18" charset="0"/>
              </a:rPr>
              <a:t>vis-a-vis proasta guvernare</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extern – raportat </a:t>
            </a:r>
            <a:r>
              <a:rPr lang="ro-RO" sz="2000" dirty="0">
                <a:latin typeface="Times New Roman" panose="02020603050405020304" pitchFamily="18" charset="0"/>
                <a:cs typeface="Times New Roman" panose="02020603050405020304" pitchFamily="18" charset="0"/>
              </a:rPr>
              <a:t>la </a:t>
            </a:r>
            <a:r>
              <a:rPr lang="ro-RO" sz="2000" dirty="0" smtClean="0">
                <a:latin typeface="Times New Roman" panose="02020603050405020304" pitchFamily="18" charset="0"/>
                <a:cs typeface="Times New Roman" panose="02020603050405020304" pitchFamily="18" charset="0"/>
              </a:rPr>
              <a:t>securitatea internațională, </a:t>
            </a:r>
            <a:r>
              <a:rPr lang="ro-RO" sz="2000" dirty="0">
                <a:latin typeface="Times New Roman" panose="02020603050405020304" pitchFamily="18" charset="0"/>
                <a:cs typeface="Times New Roman" panose="02020603050405020304" pitchFamily="18" charset="0"/>
              </a:rPr>
              <a:t>dreptul </a:t>
            </a:r>
            <a:r>
              <a:rPr lang="ro-RO" sz="2000" dirty="0" smtClean="0">
                <a:latin typeface="Times New Roman" panose="02020603050405020304" pitchFamily="18" charset="0"/>
                <a:cs typeface="Times New Roman" panose="02020603050405020304" pitchFamily="18" charset="0"/>
              </a:rPr>
              <a:t>internațional, </a:t>
            </a:r>
            <a:r>
              <a:rPr lang="ro-RO" sz="2000" dirty="0">
                <a:latin typeface="Times New Roman" panose="02020603050405020304" pitchFamily="18" charset="0"/>
                <a:cs typeface="Times New Roman" panose="02020603050405020304" pitchFamily="18" charset="0"/>
              </a:rPr>
              <a:t>pericole: lovituri de </a:t>
            </a:r>
            <a:r>
              <a:rPr lang="ro-RO" sz="2000" dirty="0" smtClean="0">
                <a:latin typeface="Times New Roman" panose="02020603050405020304" pitchFamily="18" charset="0"/>
                <a:cs typeface="Times New Roman" panose="02020603050405020304" pitchFamily="18" charset="0"/>
              </a:rPr>
              <a:t>stat.</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economica.</a:t>
            </a:r>
          </a:p>
          <a:p>
            <a:pPr lvl="0"/>
            <a:r>
              <a:rPr lang="ro-RO" sz="2000" dirty="0" smtClean="0">
                <a:latin typeface="Times New Roman" panose="02020603050405020304" pitchFamily="18" charset="0"/>
                <a:cs typeface="Times New Roman" panose="02020603050405020304" pitchFamily="18" charset="0"/>
              </a:rPr>
              <a:t>Pericolele </a:t>
            </a:r>
            <a:r>
              <a:rPr lang="ro-RO" sz="2000" dirty="0">
                <a:latin typeface="Times New Roman" panose="02020603050405020304" pitchFamily="18" charset="0"/>
                <a:cs typeface="Times New Roman" panose="02020603050405020304" pitchFamily="18" charset="0"/>
              </a:rPr>
              <a:t>economice sunt</a:t>
            </a:r>
            <a:r>
              <a:rPr lang="ro-RO" sz="2000" dirty="0" smtClean="0">
                <a:latin typeface="Times New Roman" panose="02020603050405020304" pitchFamily="18" charset="0"/>
                <a:cs typeface="Times New Roman" panose="02020603050405020304" pitchFamily="18" charset="0"/>
              </a:rPr>
              <a:t>:</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adâncirea diferenței </a:t>
            </a:r>
            <a:r>
              <a:rPr lang="ro-RO" sz="2000" dirty="0">
                <a:latin typeface="Times New Roman" panose="02020603050405020304" pitchFamily="18" charset="0"/>
                <a:cs typeface="Times New Roman" panose="02020603050405020304" pitchFamily="18" charset="0"/>
              </a:rPr>
              <a:t>î</a:t>
            </a:r>
            <a:r>
              <a:rPr lang="ro-RO" sz="2000" dirty="0" smtClean="0">
                <a:latin typeface="Times New Roman" panose="02020603050405020304" pitchFamily="18" charset="0"/>
                <a:cs typeface="Times New Roman" panose="02020603050405020304" pitchFamily="18" charset="0"/>
              </a:rPr>
              <a:t>ntre bogați și săraci;</a:t>
            </a:r>
          </a:p>
          <a:p>
            <a:pPr marL="342900" lvl="0" indent="-342900">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răspândirea sărăciei în </a:t>
            </a:r>
            <a:r>
              <a:rPr lang="ro-RO" sz="2000" dirty="0">
                <a:latin typeface="Times New Roman" panose="02020603050405020304" pitchFamily="18" charset="0"/>
                <a:cs typeface="Times New Roman" panose="02020603050405020304" pitchFamily="18" charset="0"/>
              </a:rPr>
              <a:t>lume</a:t>
            </a:r>
            <a:r>
              <a:rPr lang="ro-RO"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3063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lvl="0" algn="just"/>
            <a:r>
              <a:rPr lang="ro-RO" sz="2000" b="1" dirty="0">
                <a:latin typeface="Times New Roman" panose="02020603050405020304" pitchFamily="18" charset="0"/>
                <a:cs typeface="Times New Roman" panose="02020603050405020304" pitchFamily="18" charset="0"/>
              </a:rPr>
              <a:t>Dimensiunea </a:t>
            </a:r>
            <a:r>
              <a:rPr lang="ro-RO" sz="2000" b="1" dirty="0" smtClean="0">
                <a:latin typeface="Times New Roman" panose="02020603050405020304" pitchFamily="18" charset="0"/>
                <a:cs typeface="Times New Roman" panose="02020603050405020304" pitchFamily="18" charset="0"/>
              </a:rPr>
              <a:t>sociala</a:t>
            </a:r>
            <a:r>
              <a:rPr lang="ro-RO" sz="2000" dirty="0" smtClean="0">
                <a:latin typeface="Times New Roman" panose="02020603050405020304" pitchFamily="18" charset="0"/>
                <a:cs typeface="Times New Roman" panose="02020603050405020304" pitchFamily="18" charset="0"/>
              </a:rPr>
              <a:t>. </a:t>
            </a:r>
          </a:p>
          <a:p>
            <a:pPr lvl="0" algn="just"/>
            <a:r>
              <a:rPr lang="ro-RO" sz="2000" dirty="0" smtClean="0">
                <a:latin typeface="Times New Roman" panose="02020603050405020304" pitchFamily="18" charset="0"/>
                <a:cs typeface="Times New Roman" panose="02020603050405020304" pitchFamily="18" charset="0"/>
              </a:rPr>
              <a:t>Amenințări: </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migrația;</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degradarea;</a:t>
            </a:r>
          </a:p>
          <a:p>
            <a:pPr marL="342900" lvl="0" indent="-342900" algn="just">
              <a:buFont typeface="Wingdings" panose="05000000000000000000" pitchFamily="2" charset="2"/>
              <a:buChar char="§"/>
            </a:pPr>
            <a:r>
              <a:rPr lang="ro-RO" sz="2000" dirty="0" smtClean="0">
                <a:latin typeface="Times New Roman" panose="02020603050405020304" pitchFamily="18" charset="0"/>
                <a:cs typeface="Times New Roman" panose="02020603050405020304" pitchFamily="18" charset="0"/>
              </a:rPr>
              <a:t>sărăcia.</a:t>
            </a:r>
          </a:p>
          <a:p>
            <a:pPr lvl="0" algn="just"/>
            <a:r>
              <a:rPr lang="ro-RO" sz="2000" b="1" dirty="0" smtClean="0">
                <a:latin typeface="Times New Roman" panose="02020603050405020304" pitchFamily="18" charset="0"/>
                <a:cs typeface="Times New Roman" panose="02020603050405020304" pitchFamily="18" charset="0"/>
              </a:rPr>
              <a:t>Dimensiunea culturala.</a:t>
            </a:r>
          </a:p>
          <a:p>
            <a:pPr lvl="0" algn="just"/>
            <a:r>
              <a:rPr lang="ro-RO" sz="2000" dirty="0" smtClean="0">
                <a:latin typeface="Times New Roman" panose="02020603050405020304" pitchFamily="18" charset="0"/>
                <a:cs typeface="Times New Roman" panose="02020603050405020304" pitchFamily="18" charset="0"/>
              </a:rPr>
              <a:t>Pericole: </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religia;</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etnia;</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i</a:t>
            </a:r>
            <a:r>
              <a:rPr lang="ro-RO" sz="2000" dirty="0" smtClean="0">
                <a:latin typeface="Times New Roman" panose="02020603050405020304" pitchFamily="18" charset="0"/>
                <a:cs typeface="Times New Roman" panose="02020603050405020304" pitchFamily="18" charset="0"/>
              </a:rPr>
              <a:t>dentitatea. </a:t>
            </a:r>
          </a:p>
          <a:p>
            <a:pPr lvl="0" algn="just"/>
            <a:r>
              <a:rPr lang="ro-RO" sz="2000" b="1" dirty="0" smtClean="0">
                <a:latin typeface="Times New Roman" panose="02020603050405020304" pitchFamily="18" charset="0"/>
                <a:cs typeface="Times New Roman" panose="02020603050405020304" pitchFamily="18" charset="0"/>
              </a:rPr>
              <a:t>Dimensiunea ecologica.</a:t>
            </a:r>
          </a:p>
          <a:p>
            <a:pPr lvl="0" algn="just"/>
            <a:r>
              <a:rPr lang="ro-RO" sz="2000" dirty="0" smtClean="0">
                <a:latin typeface="Times New Roman" panose="02020603050405020304" pitchFamily="18" charset="0"/>
                <a:cs typeface="Times New Roman" panose="02020603050405020304" pitchFamily="18" charset="0"/>
              </a:rPr>
              <a:t>Pericolele </a:t>
            </a:r>
            <a:r>
              <a:rPr lang="ro-RO" sz="2000" dirty="0">
                <a:latin typeface="Times New Roman" panose="02020603050405020304" pitchFamily="18" charset="0"/>
                <a:cs typeface="Times New Roman" panose="02020603050405020304" pitchFamily="18" charset="0"/>
              </a:rPr>
              <a:t>ecologice sunt</a:t>
            </a:r>
            <a:r>
              <a:rPr lang="ro-RO" sz="2000" dirty="0" smtClean="0">
                <a:latin typeface="Times New Roman" panose="02020603050405020304" pitchFamily="18" charset="0"/>
                <a:cs typeface="Times New Roman" panose="02020603050405020304" pitchFamily="18" charset="0"/>
              </a:rPr>
              <a:t>:</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p</a:t>
            </a:r>
            <a:r>
              <a:rPr lang="ro-RO" sz="2000" dirty="0" smtClean="0">
                <a:latin typeface="Times New Roman" panose="02020603050405020304" pitchFamily="18" charset="0"/>
                <a:cs typeface="Times New Roman" panose="02020603050405020304" pitchFamily="18" charset="0"/>
              </a:rPr>
              <a:t>oluarea;</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încălzirea climei;</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epuizarea </a:t>
            </a:r>
            <a:r>
              <a:rPr lang="ro-RO" sz="2000" dirty="0">
                <a:latin typeface="Times New Roman" panose="02020603050405020304" pitchFamily="18" charset="0"/>
                <a:cs typeface="Times New Roman" panose="02020603050405020304" pitchFamily="18" charset="0"/>
              </a:rPr>
              <a:t>resurselor </a:t>
            </a:r>
            <a:r>
              <a:rPr lang="ro-RO" sz="2000" dirty="0" smtClean="0">
                <a:latin typeface="Times New Roman" panose="02020603050405020304" pitchFamily="18" charset="0"/>
                <a:cs typeface="Times New Roman" panose="02020603050405020304" pitchFamily="18" charset="0"/>
              </a:rPr>
              <a:t>naturale;</a:t>
            </a:r>
          </a:p>
          <a:p>
            <a:pPr marL="342900" lvl="0" indent="-342900" algn="just">
              <a:buFont typeface="Arial" panose="020B0604020202020204" pitchFamily="34" charset="0"/>
              <a:buChar char="•"/>
            </a:pPr>
            <a:r>
              <a:rPr lang="ro-RO" sz="2000" dirty="0" smtClean="0">
                <a:latin typeface="Times New Roman" panose="02020603050405020304" pitchFamily="18" charset="0"/>
                <a:cs typeface="Times New Roman" panose="02020603050405020304" pitchFamily="18" charset="0"/>
              </a:rPr>
              <a:t>defrișarea.</a:t>
            </a:r>
          </a:p>
          <a:p>
            <a:r>
              <a:rPr lang="ro-RO" sz="2000" dirty="0"/>
              <a:t> </a:t>
            </a:r>
            <a:endParaRPr lang="en-US" sz="2000" dirty="0"/>
          </a:p>
        </p:txBody>
      </p:sp>
    </p:spTree>
    <p:extLst>
      <p:ext uri="{BB962C8B-B14F-4D97-AF65-F5344CB8AC3E}">
        <p14:creationId xmlns:p14="http://schemas.microsoft.com/office/powerpoint/2010/main" val="13229353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6432530"/>
          </a:xfrm>
          <a:prstGeom prst="rect">
            <a:avLst/>
          </a:prstGeom>
        </p:spPr>
        <p:txBody>
          <a:bodyPr wrap="square">
            <a:spAutoFit/>
          </a:bodyPr>
          <a:lstStyle/>
          <a:p>
            <a:pPr lvl="0" algn="just"/>
            <a:endParaRPr lang="ro-RO" sz="2000" b="1" dirty="0">
              <a:latin typeface="Times New Roman" panose="02020603050405020304" pitchFamily="18" charset="0"/>
              <a:cs typeface="Times New Roman" panose="02020603050405020304" pitchFamily="18" charset="0"/>
            </a:endParaRPr>
          </a:p>
          <a:p>
            <a:r>
              <a:rPr lang="ro-RO" sz="2400" b="1" dirty="0">
                <a:latin typeface="Times New Roman" panose="02020603050405020304" pitchFamily="18" charset="0"/>
                <a:cs typeface="Times New Roman" panose="02020603050405020304" pitchFamily="18" charset="0"/>
              </a:rPr>
              <a:t>Obiective de referință:</a:t>
            </a:r>
            <a:endParaRPr lang="en-US" sz="2400" b="1" dirty="0">
              <a:latin typeface="Times New Roman" panose="02020603050405020304" pitchFamily="18" charset="0"/>
              <a:cs typeface="Times New Roman" panose="02020603050405020304" pitchFamily="18" charset="0"/>
            </a:endParaRPr>
          </a:p>
          <a:p>
            <a:r>
              <a:rPr lang="ro-RO"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cunoască și să determine obiectul de studiu şi structura  cursului;</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proiecteze locul și rolul  cursului printre alte discipline din domeniul relațiilor  </a:t>
            </a:r>
            <a:r>
              <a:rPr lang="ro-RO" sz="2400" dirty="0" smtClean="0">
                <a:latin typeface="Times New Roman" panose="02020603050405020304" pitchFamily="18" charset="0"/>
                <a:cs typeface="Times New Roman" panose="02020603050405020304" pitchFamily="18" charset="0"/>
              </a:rPr>
              <a:t>internaţionale</a:t>
            </a:r>
            <a:r>
              <a:rPr lang="ro-RO" sz="2400" dirty="0">
                <a:latin typeface="Times New Roman" panose="02020603050405020304" pitchFamily="18" charset="0"/>
                <a:cs typeface="Times New Roman" panose="02020603050405020304" pitchFamily="18" charset="0"/>
              </a:rPr>
              <a:t>, importanța teoretică şi practică a studiului;</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definească conceptul de ,,securitate internaţională’’; </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analizeze evoluția conceptului de securitate în sec. XX;</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evalueze obiectivele principale de </a:t>
            </a:r>
            <a:r>
              <a:rPr lang="ro-RO" sz="2400" dirty="0" err="1">
                <a:latin typeface="Times New Roman" panose="02020603050405020304" pitchFamily="18" charset="0"/>
                <a:cs typeface="Times New Roman" panose="02020603050405020304" pitchFamily="18" charset="0"/>
              </a:rPr>
              <a:t>referinţă</a:t>
            </a:r>
            <a:r>
              <a:rPr lang="ro-RO" sz="2400" dirty="0">
                <a:latin typeface="Times New Roman" panose="02020603050405020304" pitchFamily="18" charset="0"/>
                <a:cs typeface="Times New Roman" panose="02020603050405020304" pitchFamily="18" charset="0"/>
              </a:rPr>
              <a:t> ale securităţii internaţionale;</a:t>
            </a:r>
            <a:endParaRPr lang="en-US"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să clasifice abordările </a:t>
            </a:r>
            <a:r>
              <a:rPr lang="ro-RO" sz="2400" dirty="0" err="1">
                <a:latin typeface="Times New Roman" panose="02020603050405020304" pitchFamily="18" charset="0"/>
                <a:cs typeface="Times New Roman" panose="02020603050405020304" pitchFamily="18" charset="0"/>
              </a:rPr>
              <a:t>teoretico</a:t>
            </a:r>
            <a:r>
              <a:rPr lang="ro-RO" sz="2400" dirty="0">
                <a:latin typeface="Times New Roman" panose="02020603050405020304" pitchFamily="18" charset="0"/>
                <a:cs typeface="Times New Roman" panose="02020603050405020304" pitchFamily="18" charset="0"/>
              </a:rPr>
              <a:t>-metodologice a conceptului de ,,securitate internaţională’’.</a:t>
            </a:r>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endParaRPr lang="en-US" sz="2000" dirty="0">
              <a:latin typeface="Times New Roman" panose="02020603050405020304" pitchFamily="18" charset="0"/>
              <a:cs typeface="Times New Roman" panose="02020603050405020304" pitchFamily="18" charset="0"/>
            </a:endParaRPr>
          </a:p>
          <a:p>
            <a:pPr lvl="0" algn="just"/>
            <a:endParaRPr lang="ro-RO" sz="2000" b="1" dirty="0" smtClean="0">
              <a:latin typeface="Times New Roman" panose="02020603050405020304" pitchFamily="18" charset="0"/>
              <a:cs typeface="Times New Roman" panose="02020603050405020304" pitchFamily="18" charset="0"/>
            </a:endParaRPr>
          </a:p>
          <a:p>
            <a:pPr lvl="0" algn="just"/>
            <a:endParaRPr lang="ro-RO" sz="2000" b="1" dirty="0">
              <a:latin typeface="Times New Roman" panose="02020603050405020304" pitchFamily="18" charset="0"/>
              <a:cs typeface="Times New Roman" panose="02020603050405020304" pitchFamily="18" charset="0"/>
            </a:endParaRPr>
          </a:p>
          <a:p>
            <a:pPr lvl="0" algn="just"/>
            <a:endParaRPr lang="ro-RO" sz="2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5476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174692"/>
            <a:ext cx="8001000" cy="6463308"/>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6125" algn="l"/>
              </a:tabLst>
            </a:pPr>
            <a:endParaRPr kumimoji="0" lang="ro-RO" sz="14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t>
            </a:r>
            <a:r>
              <a:rPr kumimoji="0" lang="en-US" sz="2000" b="1" i="0" u="none" strike="noStrike" cap="none" normalizeH="0" baseline="0" dirty="0" err="1" smtClean="0" bmk="">
                <a:ln>
                  <a:noFill/>
                </a:ln>
                <a:solidFill>
                  <a:schemeClr val="tx1"/>
                </a:solidFill>
                <a:effectLst/>
                <a:latin typeface="Times New Roman" pitchFamily="18" charset="0"/>
                <a:ea typeface="Times New Roman" pitchFamily="18" charset="0"/>
                <a:cs typeface="Times New Roman" pitchFamily="18" charset="0"/>
              </a:rPr>
              <a:t>ibliografia</a:t>
            </a:r>
            <a:endParaRPr kumimoji="0" lang="ro-RO" sz="2000" b="1" i="0" u="none" strike="noStrike" cap="none" normalizeH="0" baseline="0" smtClean="0" bmk="">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endParaRPr kumimoji="0" lang="ro-RO" sz="2000" b="1" i="0" u="none" strike="noStrike" cap="none" normalizeH="0" baseline="0" dirty="0" smtClean="0" bmk="">
              <a:ln>
                <a:noFill/>
              </a:ln>
              <a:solidFill>
                <a:schemeClr val="tx1"/>
              </a:solidFill>
              <a:effectLst/>
              <a:latin typeface="Times New Roman" pitchFamily="18" charset="0"/>
              <a:ea typeface="Times New Roman" pitchFamily="18" charset="0"/>
              <a:cs typeface="Times New Roman" pitchFamily="18" charset="0"/>
            </a:endParaRPr>
          </a:p>
          <a:p>
            <a:pPr marL="342900" indent="-342900">
              <a:buFont typeface="Wingdings" panose="05000000000000000000" pitchFamily="2" charset="2"/>
              <a:buChar char="§"/>
            </a:pPr>
            <a:r>
              <a:rPr lang="en-US" sz="2000" dirty="0" err="1" smtClean="0">
                <a:latin typeface="Times New Roman" panose="02020603050405020304" pitchFamily="18" charset="0"/>
                <a:cs typeface="Times New Roman" panose="02020603050405020304" pitchFamily="18" charset="0"/>
              </a:rPr>
              <a:t>Buzan</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 </a:t>
            </a:r>
            <a:r>
              <a:rPr lang="en-US" sz="2000" dirty="0" smtClean="0">
                <a:latin typeface="Times New Roman" panose="02020603050405020304" pitchFamily="18" charset="0"/>
                <a:cs typeface="Times New Roman" panose="02020603050405020304" pitchFamily="18" charset="0"/>
              </a:rPr>
              <a:t>P</a:t>
            </a:r>
            <a:r>
              <a:rPr lang="ro-RO" sz="2000" dirty="0" err="1" smtClean="0">
                <a:latin typeface="Times New Roman" panose="02020603050405020304" pitchFamily="18" charset="0"/>
                <a:cs typeface="Times New Roman" panose="02020603050405020304" pitchFamily="18" charset="0"/>
              </a:rPr>
              <a:t>oparele</a:t>
            </a:r>
            <a:r>
              <a:rPr lang="ro-RO" sz="2000" dirty="0" smtClean="0">
                <a:latin typeface="Times New Roman" panose="02020603050405020304" pitchFamily="18" charset="0"/>
                <a:cs typeface="Times New Roman" panose="02020603050405020304" pitchFamily="18" charset="0"/>
              </a:rPr>
              <a:t>, Statele</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și</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F</a:t>
            </a:r>
            <a:r>
              <a:rPr lang="ro-RO" sz="2000" dirty="0" err="1" smtClean="0">
                <a:latin typeface="Times New Roman" panose="02020603050405020304" pitchFamily="18" charset="0"/>
                <a:cs typeface="Times New Roman" panose="02020603050405020304" pitchFamily="18" charset="0"/>
              </a:rPr>
              <a:t>rica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Ediția</a:t>
            </a:r>
            <a:r>
              <a:rPr lang="en-US" sz="2000" dirty="0">
                <a:latin typeface="Times New Roman" panose="02020603050405020304" pitchFamily="18" charset="0"/>
                <a:cs typeface="Times New Roman" panose="02020603050405020304" pitchFamily="18" charset="0"/>
              </a:rPr>
              <a:t> a II-a, </a:t>
            </a:r>
            <a:r>
              <a:rPr lang="en-US" sz="2000" dirty="0" err="1">
                <a:latin typeface="Times New Roman" panose="02020603050405020304" pitchFamily="18" charset="0"/>
                <a:cs typeface="Times New Roman" panose="02020603050405020304" pitchFamily="18" charset="0"/>
              </a:rPr>
              <a:t>martie</a:t>
            </a:r>
            <a:r>
              <a:rPr lang="en-US" sz="2000" dirty="0">
                <a:latin typeface="Times New Roman" panose="02020603050405020304" pitchFamily="18" charset="0"/>
                <a:cs typeface="Times New Roman" panose="02020603050405020304" pitchFamily="18" charset="0"/>
              </a:rPr>
              <a:t> 2014. </a:t>
            </a:r>
            <a:r>
              <a:rPr lang="en-US" sz="2000" u="sng" dirty="0">
                <a:solidFill>
                  <a:srgbClr val="0000FF"/>
                </a:solidFill>
                <a:latin typeface="Times New Roman" panose="02020603050405020304" pitchFamily="18" charset="0"/>
                <a:cs typeface="Times New Roman" panose="02020603050405020304" pitchFamily="18" charset="0"/>
                <a:hlinkClick r:id="rId2"/>
              </a:rPr>
              <a:t>http://www.cartier.md/upload/File/buzan_pagini.pdf</a:t>
            </a:r>
            <a:endParaRPr lang="en-US" sz="2000" u="sng" dirty="0">
              <a:solidFill>
                <a:srgbClr val="0000FF"/>
              </a:solidFill>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
            </a:pPr>
            <a:r>
              <a:rPr lang="ro-RO" sz="12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Edward </a:t>
            </a:r>
            <a:r>
              <a:rPr lang="en-US" sz="2000" dirty="0">
                <a:latin typeface="Times New Roman" panose="02020603050405020304" pitchFamily="18" charset="0"/>
                <a:cs typeface="Times New Roman" panose="02020603050405020304" pitchFamily="18" charset="0"/>
              </a:rPr>
              <a:t>A. </a:t>
            </a:r>
            <a:r>
              <a:rPr lang="en-US" sz="2000" dirty="0" err="1">
                <a:latin typeface="Times New Roman" panose="02020603050405020304" pitchFamily="18" charset="0"/>
                <a:cs typeface="Times New Roman" panose="02020603050405020304" pitchFamily="18" charset="0"/>
              </a:rPr>
              <a:t>Kolodziej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Securitatea</a:t>
            </a:r>
            <a:r>
              <a:rPr lang="en-US" sz="2000" dirty="0">
                <a:latin typeface="Times New Roman" panose="02020603050405020304" pitchFamily="18" charset="0"/>
                <a:cs typeface="Times New Roman" panose="02020603050405020304" pitchFamily="18" charset="0"/>
              </a:rPr>
              <a:t> şi </a:t>
            </a:r>
            <a:r>
              <a:rPr lang="en-US" sz="2000" dirty="0" err="1">
                <a:latin typeface="Times New Roman" panose="02020603050405020304" pitchFamily="18" charset="0"/>
                <a:cs typeface="Times New Roman" panose="02020603050405020304" pitchFamily="18" charset="0"/>
              </a:rPr>
              <a:t>relaţiile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internaţionale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Editura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Polirom</a:t>
            </a:r>
            <a:r>
              <a:rPr lang="en-US" sz="2000" dirty="0">
                <a:latin typeface="Times New Roman" panose="02020603050405020304" pitchFamily="18" charset="0"/>
                <a:cs typeface="Times New Roman" panose="02020603050405020304" pitchFamily="18" charset="0"/>
              </a:rPr>
              <a:t>, 2007, </a:t>
            </a:r>
            <a:r>
              <a:rPr lang="en-US" sz="2000" dirty="0" smtClean="0">
                <a:latin typeface="Times New Roman" panose="02020603050405020304" pitchFamily="18" charset="0"/>
                <a:cs typeface="Times New Roman" panose="02020603050405020304" pitchFamily="18" charset="0"/>
              </a:rPr>
              <a:t>p.25</a:t>
            </a:r>
            <a:endParaRPr lang="en-US" sz="2000" dirty="0">
              <a:latin typeface="Times New Roman" panose="02020603050405020304" pitchFamily="18" charset="0"/>
              <a:cs typeface="Times New Roman" panose="02020603050405020304" pitchFamily="18" charset="0"/>
            </a:endParaRPr>
          </a:p>
          <a:p>
            <a:r>
              <a:rPr lang="ro-RO" sz="2000" u="sng" dirty="0" smtClean="0">
                <a:solidFill>
                  <a:srgbClr val="0000FF"/>
                </a:solidFill>
                <a:latin typeface="Times New Roman" panose="02020603050405020304" pitchFamily="18" charset="0"/>
                <a:cs typeface="Times New Roman" panose="02020603050405020304" pitchFamily="18" charset="0"/>
                <a:hlinkClick r:id="rId3"/>
              </a:rPr>
              <a:t>    http</a:t>
            </a:r>
            <a:r>
              <a:rPr lang="ro-RO" sz="2000" u="sng" dirty="0">
                <a:solidFill>
                  <a:srgbClr val="0000FF"/>
                </a:solidFill>
                <a:latin typeface="Times New Roman" panose="02020603050405020304" pitchFamily="18" charset="0"/>
                <a:cs typeface="Times New Roman" panose="02020603050405020304" pitchFamily="18" charset="0"/>
                <a:hlinkClick r:id="rId3"/>
              </a:rPr>
              <a:t>://www.spodas.ro/revista/index.php/revista/article/viewFile/110/110</a:t>
            </a:r>
            <a:endParaRPr lang="en-US" sz="2000" dirty="0">
              <a:solidFill>
                <a:srgbClr val="0000FF"/>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 </a:t>
            </a:r>
            <a:r>
              <a:rPr lang="ro-RO" sz="2000" dirty="0" err="1" smtClean="0">
                <a:latin typeface="Times New Roman" panose="02020603050405020304" pitchFamily="18" charset="0"/>
                <a:cs typeface="Times New Roman" panose="02020603050405020304" pitchFamily="18" charset="0"/>
              </a:rPr>
              <a:t>Varzari</a:t>
            </a:r>
            <a:r>
              <a:rPr lang="ro-RO" sz="2000" dirty="0" smtClean="0">
                <a:latin typeface="Times New Roman" panose="02020603050405020304" pitchFamily="18" charset="0"/>
                <a:cs typeface="Times New Roman" panose="02020603050405020304" pitchFamily="18" charset="0"/>
              </a:rPr>
              <a:t> V. </a:t>
            </a:r>
            <a:r>
              <a:rPr lang="ro-RO" sz="2000" u="sng" dirty="0" smtClean="0">
                <a:latin typeface="Times New Roman" panose="02020603050405020304" pitchFamily="18" charset="0"/>
                <a:cs typeface="Times New Roman" panose="02020603050405020304" pitchFamily="18" charset="0"/>
                <a:hlinkClick r:id="rId4"/>
              </a:rPr>
              <a:t>http</a:t>
            </a:r>
            <a:r>
              <a:rPr lang="ro-RO" sz="2000" u="sng" dirty="0">
                <a:latin typeface="Times New Roman" panose="02020603050405020304" pitchFamily="18" charset="0"/>
                <a:cs typeface="Times New Roman" panose="02020603050405020304" pitchFamily="18" charset="0"/>
                <a:hlinkClick r:id="rId4"/>
              </a:rPr>
              <a:t>://</a:t>
            </a:r>
            <a:r>
              <a:rPr lang="ro-RO" sz="2000" u="sng" dirty="0" smtClean="0">
                <a:latin typeface="Times New Roman" panose="02020603050405020304" pitchFamily="18" charset="0"/>
                <a:cs typeface="Times New Roman" panose="02020603050405020304" pitchFamily="18" charset="0"/>
                <a:hlinkClick r:id="rId4"/>
              </a:rPr>
              <a:t>www.cnaa.md/files/theses/2012/21552/vitalie_varzari_abstract.pdf</a:t>
            </a:r>
            <a:endParaRPr lang="ro-RO" sz="2000" u="sng"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ro-RO" sz="2000" u="sng" dirty="0" err="1" smtClean="0">
                <a:latin typeface="Times New Roman" panose="02020603050405020304" pitchFamily="18" charset="0"/>
                <a:cs typeface="Times New Roman" panose="02020603050405020304" pitchFamily="18" charset="0"/>
              </a:rPr>
              <a:t>Juc</a:t>
            </a:r>
            <a:r>
              <a:rPr lang="ro-RO" sz="2000" u="sng" dirty="0" smtClean="0">
                <a:latin typeface="Times New Roman" panose="02020603050405020304" pitchFamily="18" charset="0"/>
                <a:cs typeface="Times New Roman" panose="02020603050405020304" pitchFamily="18" charset="0"/>
              </a:rPr>
              <a:t> V. p</a:t>
            </a:r>
            <a:r>
              <a:rPr lang="ro-RO" sz="2000" u="sng" dirty="0">
                <a:latin typeface="Times New Roman" panose="02020603050405020304" pitchFamily="18" charset="0"/>
                <a:cs typeface="Times New Roman" panose="02020603050405020304" pitchFamily="18" charset="0"/>
              </a:rPr>
              <a:t>. 180-184 </a:t>
            </a:r>
            <a:r>
              <a:rPr lang="ro-RO" sz="2000" u="sng" dirty="0">
                <a:latin typeface="Times New Roman" panose="02020603050405020304" pitchFamily="18" charset="0"/>
                <a:cs typeface="Times New Roman" panose="02020603050405020304" pitchFamily="18" charset="0"/>
                <a:hlinkClick r:id="rId5"/>
              </a:rPr>
              <a:t>http://iiesp.asm.md/wp-content/uploads/2012/05/Victor-Juc.pdf</a:t>
            </a:r>
            <a:endParaRPr lang="en-US" sz="2000" u="sng"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L</a:t>
            </a:r>
            <a:r>
              <a:rPr lang="ro-RO" sz="2000" dirty="0" err="1" smtClean="0">
                <a:latin typeface="Times New Roman" panose="02020603050405020304" pitchFamily="18" charset="0"/>
                <a:cs typeface="Times New Roman" panose="02020603050405020304" pitchFamily="18" charset="0"/>
              </a:rPr>
              <a:t>egea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Nr</a:t>
            </a:r>
            <a:r>
              <a:rPr lang="en-US" sz="2000" dirty="0">
                <a:latin typeface="Times New Roman" panose="02020603050405020304" pitchFamily="18" charset="0"/>
                <a:cs typeface="Times New Roman" panose="02020603050405020304" pitchFamily="18" charset="0"/>
              </a:rPr>
              <a:t>. 112 din  22.05.2008  </a:t>
            </a:r>
            <a:r>
              <a:rPr lang="en-US" sz="2000" dirty="0" err="1">
                <a:latin typeface="Times New Roman" panose="02020603050405020304" pitchFamily="18" charset="0"/>
                <a:cs typeface="Times New Roman" panose="02020603050405020304" pitchFamily="18" charset="0"/>
              </a:rPr>
              <a:t>pentru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aprobarea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Concepţiei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securităţii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naţionale</a:t>
            </a:r>
            <a:r>
              <a:rPr lang="en-US" sz="2000" dirty="0">
                <a:latin typeface="Times New Roman" panose="02020603050405020304" pitchFamily="18" charset="0"/>
                <a:cs typeface="Times New Roman" panose="02020603050405020304" pitchFamily="18" charset="0"/>
              </a:rPr>
              <a:t> a Republicii Moldova  </a:t>
            </a:r>
            <a:r>
              <a:rPr lang="en-US" sz="2000" u="sng" dirty="0">
                <a:latin typeface="Times New Roman" panose="02020603050405020304" pitchFamily="18" charset="0"/>
                <a:cs typeface="Times New Roman" panose="02020603050405020304" pitchFamily="18" charset="0"/>
                <a:hlinkClick r:id="rId6"/>
              </a:rPr>
              <a:t>http://lex.justice.md/md/328010</a:t>
            </a:r>
            <a:r>
              <a:rPr lang="en-US" sz="2000" u="sng" dirty="0" smtClean="0">
                <a:latin typeface="Times New Roman" panose="02020603050405020304" pitchFamily="18" charset="0"/>
                <a:cs typeface="Times New Roman" panose="02020603050405020304" pitchFamily="18" charset="0"/>
                <a:hlinkClick r:id="rId6"/>
              </a:rPr>
              <a:t>/</a:t>
            </a:r>
            <a:endParaRPr lang="ro-RO" sz="2000" u="sng"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US" sz="2000" u="sng" dirty="0" smtClean="0">
                <a:latin typeface="Times New Roman" panose="02020603050405020304" pitchFamily="18" charset="0"/>
                <a:cs typeface="Times New Roman" panose="02020603050405020304" pitchFamily="18" charset="0"/>
                <a:hlinkClick r:id="rId7" action="ppaction://hlinkfile"/>
              </a:rPr>
              <a:t>file</a:t>
            </a:r>
            <a:r>
              <a:rPr lang="en-US" sz="2000" u="sng" dirty="0">
                <a:latin typeface="Times New Roman" panose="02020603050405020304" pitchFamily="18" charset="0"/>
                <a:cs typeface="Times New Roman" panose="02020603050405020304" pitchFamily="18" charset="0"/>
                <a:hlinkClick r:id="rId7" action="ppaction://hlinkfile"/>
              </a:rPr>
              <a:t>:///D:/U%20S%20M/Curriculum_Fisa_DC/4.%20Securitate_Internationala_Curriculum/QC7809568ROC.pdf</a:t>
            </a:r>
            <a:r>
              <a:rPr lang="ro-RO" sz="2000"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p.33-36</a:t>
            </a:r>
            <a:endParaRPr lang="ro-RO"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ro-RO" sz="2000" u="sng" dirty="0" smtClean="0">
                <a:latin typeface="Times New Roman" panose="02020603050405020304" pitchFamily="18" charset="0"/>
                <a:cs typeface="Times New Roman" panose="02020603050405020304" pitchFamily="18" charset="0"/>
                <a:hlinkClick r:id="rId8"/>
              </a:rPr>
              <a:t>http</a:t>
            </a:r>
            <a:r>
              <a:rPr lang="ro-RO" sz="2000" u="sng" dirty="0">
                <a:latin typeface="Times New Roman" panose="02020603050405020304" pitchFamily="18" charset="0"/>
                <a:cs typeface="Times New Roman" panose="02020603050405020304" pitchFamily="18" charset="0"/>
                <a:hlinkClick r:id="rId8"/>
              </a:rPr>
              <a:t>://www.presidency.ro/files/userfiles/Strategia_Nationala_de_Aparare_a_Tarii_1.pdf</a:t>
            </a:r>
            <a:endParaRPr lang="ro-RO" sz="2000" u="sng"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746125" algn="l"/>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524863"/>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a:t>
            </a: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Astfel, cercetătorii în </a:t>
            </a:r>
            <a:r>
              <a:rPr lang="ro-RO" dirty="0" err="1">
                <a:latin typeface="Times New Roman" panose="02020603050405020304" pitchFamily="18" charset="0"/>
                <a:cs typeface="Times New Roman" panose="02020603050405020304" pitchFamily="18" charset="0"/>
              </a:rPr>
              <a:t>relaţiile</a:t>
            </a:r>
            <a:r>
              <a:rPr lang="ro-RO" dirty="0">
                <a:latin typeface="Times New Roman" panose="02020603050405020304" pitchFamily="18" charset="0"/>
                <a:cs typeface="Times New Roman" panose="02020603050405020304" pitchFamily="18" charset="0"/>
              </a:rPr>
              <a:t> internaţionale, care abordează problema privind securitatea internaţională, pot fi clasificați în trei scoli academice majore – neorealismul, neoliberalismul și </a:t>
            </a:r>
            <a:r>
              <a:rPr lang="ro-RO" dirty="0" err="1">
                <a:latin typeface="Times New Roman" panose="02020603050405020304" pitchFamily="18" charset="0"/>
                <a:cs typeface="Times New Roman" panose="02020603050405020304" pitchFamily="18" charset="0"/>
              </a:rPr>
              <a:t>neoconstructivismul</a:t>
            </a:r>
            <a:r>
              <a:rPr lang="ro-RO" dirty="0">
                <a:latin typeface="Times New Roman" panose="02020603050405020304" pitchFamily="18" charset="0"/>
                <a:cs typeface="Times New Roman" panose="02020603050405020304" pitchFamily="18" charset="0"/>
              </a:rPr>
              <a:t>, care, de fapt, reflectă paradigmele principale ale teoriei relațiilor internaţionale</a:t>
            </a:r>
            <a:r>
              <a:rPr lang="ro-RO" dirty="0" smtClean="0">
                <a:latin typeface="Times New Roman" panose="02020603050405020304" pitchFamily="18" charset="0"/>
                <a:cs typeface="Times New Roman" panose="02020603050405020304" pitchFamily="18" charset="0"/>
              </a:rPr>
              <a:t>.</a:t>
            </a:r>
          </a:p>
          <a:p>
            <a:pPr algn="just"/>
            <a:r>
              <a:rPr lang="ro-RO" dirty="0" smtClean="0">
                <a:latin typeface="Times New Roman" panose="02020603050405020304" pitchFamily="18" charset="0"/>
                <a:cs typeface="Times New Roman" panose="02020603050405020304" pitchFamily="18" charset="0"/>
              </a:rPr>
              <a:t>	</a:t>
            </a:r>
            <a:r>
              <a:rPr lang="ro-RO" dirty="0" err="1" smtClean="0">
                <a:latin typeface="Times New Roman" panose="02020603050405020304" pitchFamily="18" charset="0"/>
                <a:cs typeface="Times New Roman" panose="02020603050405020304" pitchFamily="18" charset="0"/>
              </a:rPr>
              <a:t>Reprezentanţii</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primei </a:t>
            </a:r>
            <a:r>
              <a:rPr lang="ro-RO" dirty="0" err="1">
                <a:latin typeface="Times New Roman" panose="02020603050405020304" pitchFamily="18" charset="0"/>
                <a:cs typeface="Times New Roman" panose="02020603050405020304" pitchFamily="18" charset="0"/>
              </a:rPr>
              <a:t>şcoli</a:t>
            </a:r>
            <a:r>
              <a:rPr lang="ro-RO" dirty="0">
                <a:latin typeface="Times New Roman" panose="02020603050405020304" pitchFamily="18" charset="0"/>
                <a:cs typeface="Times New Roman" panose="02020603050405020304" pitchFamily="18" charset="0"/>
              </a:rPr>
              <a:t> moderne, ai neorealismului, J. </a:t>
            </a:r>
            <a:r>
              <a:rPr lang="ro-RO" dirty="0" err="1">
                <a:latin typeface="Times New Roman" panose="02020603050405020304" pitchFamily="18" charset="0"/>
                <a:cs typeface="Times New Roman" panose="02020603050405020304" pitchFamily="18" charset="0"/>
              </a:rPr>
              <a:t>Herz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Jervis</a:t>
            </a:r>
            <a:r>
              <a:rPr lang="ro-RO" dirty="0">
                <a:latin typeface="Times New Roman" panose="02020603050405020304" pitchFamily="18" charset="0"/>
                <a:cs typeface="Times New Roman" panose="02020603050405020304" pitchFamily="18" charset="0"/>
              </a:rPr>
              <a:t>, H. </a:t>
            </a:r>
            <a:r>
              <a:rPr lang="ro-RO" dirty="0" err="1">
                <a:latin typeface="Times New Roman" panose="02020603050405020304" pitchFamily="18" charset="0"/>
                <a:cs typeface="Times New Roman" panose="02020603050405020304" pitchFamily="18" charset="0"/>
              </a:rPr>
              <a:t>Morgentau</a:t>
            </a:r>
            <a:r>
              <a:rPr lang="ro-RO" dirty="0">
                <a:latin typeface="Times New Roman" panose="02020603050405020304" pitchFamily="18" charset="0"/>
                <a:cs typeface="Times New Roman" panose="02020603050405020304" pitchFamily="18" charset="0"/>
              </a:rPr>
              <a:t>, M. Kaplan,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Gilpin</a:t>
            </a:r>
            <a:r>
              <a:rPr lang="ro-RO" dirty="0">
                <a:latin typeface="Times New Roman" panose="02020603050405020304" pitchFamily="18" charset="0"/>
                <a:cs typeface="Times New Roman" panose="02020603050405020304" pitchFamily="18" charset="0"/>
              </a:rPr>
              <a:t>, I. </a:t>
            </a:r>
            <a:r>
              <a:rPr lang="ro-RO" dirty="0" err="1">
                <a:latin typeface="Times New Roman" panose="02020603050405020304" pitchFamily="18" charset="0"/>
                <a:cs typeface="Times New Roman" panose="02020603050405020304" pitchFamily="18" charset="0"/>
              </a:rPr>
              <a:t>Wallerstein</a:t>
            </a:r>
            <a:r>
              <a:rPr lang="ro-RO" dirty="0">
                <a:latin typeface="Times New Roman" panose="02020603050405020304" pitchFamily="18" charset="0"/>
                <a:cs typeface="Times New Roman" panose="02020603050405020304" pitchFamily="18" charset="0"/>
              </a:rPr>
              <a:t>, H. Bull, H. Kissinger, S. Huntington, P. </a:t>
            </a:r>
            <a:r>
              <a:rPr lang="ro-RO" dirty="0" err="1">
                <a:latin typeface="Times New Roman" panose="02020603050405020304" pitchFamily="18" charset="0"/>
                <a:cs typeface="Times New Roman" panose="02020603050405020304" pitchFamily="18" charset="0"/>
              </a:rPr>
              <a:t>Duţu</a:t>
            </a:r>
            <a:r>
              <a:rPr lang="ro-RO" dirty="0">
                <a:latin typeface="Times New Roman" panose="02020603050405020304" pitchFamily="18" charset="0"/>
                <a:cs typeface="Times New Roman" panose="02020603050405020304" pitchFamily="18" charset="0"/>
              </a:rPr>
              <a:t>, N. A. </a:t>
            </a:r>
            <a:r>
              <a:rPr lang="ro-RO" dirty="0" err="1">
                <a:latin typeface="Times New Roman" panose="02020603050405020304" pitchFamily="18" charset="0"/>
                <a:cs typeface="Times New Roman" panose="02020603050405020304" pitchFamily="18" charset="0"/>
              </a:rPr>
              <a:t>Kosolapov</a:t>
            </a:r>
            <a:r>
              <a:rPr lang="ro-RO" dirty="0">
                <a:latin typeface="Times New Roman" panose="02020603050405020304" pitchFamily="18" charset="0"/>
                <a:cs typeface="Times New Roman" panose="02020603050405020304" pitchFamily="18" charset="0"/>
              </a:rPr>
              <a:t>, A. V. </a:t>
            </a:r>
            <a:r>
              <a:rPr lang="ro-RO" dirty="0" err="1">
                <a:latin typeface="Times New Roman" panose="02020603050405020304" pitchFamily="18" charset="0"/>
                <a:cs typeface="Times New Roman" panose="02020603050405020304" pitchFamily="18" charset="0"/>
              </a:rPr>
              <a:t>Avilova</a:t>
            </a:r>
            <a:r>
              <a:rPr lang="ro-RO" dirty="0">
                <a:latin typeface="Times New Roman" panose="02020603050405020304" pitchFamily="18" charset="0"/>
                <a:cs typeface="Times New Roman" panose="02020603050405020304" pitchFamily="18" charset="0"/>
              </a:rPr>
              <a:t>, urmând curentul realismului politic, consideră că statul naţional este un actor principal al sistemului de securitate internaţională, care, în relațiile internaţionale şi în ordinea mondială, este considerat a fi un mediu anarhic sau anarhic restrâns. </a:t>
            </a:r>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Respectiv</a:t>
            </a:r>
            <a:r>
              <a:rPr lang="ro-RO" dirty="0">
                <a:latin typeface="Times New Roman" panose="02020603050405020304" pitchFamily="18" charset="0"/>
                <a:cs typeface="Times New Roman" panose="02020603050405020304" pitchFamily="18" charset="0"/>
              </a:rPr>
              <a:t>, mai mulți savanți ai acestui curent abordează necesitatea sporirii securităţii statului naţional ca un imperativ al dezvoltării mecanismelor internaţionale necesare, cum ar fi alianțele militare și coalițiile politice în baza principiului de apărare colectivă, pentru a menține balanța puterilor sau echilibrul statelor aliate în sistemul de securitate </a:t>
            </a:r>
            <a:r>
              <a:rPr lang="ro-RO" dirty="0" smtClean="0">
                <a:latin typeface="Times New Roman" panose="02020603050405020304" pitchFamily="18" charset="0"/>
                <a:cs typeface="Times New Roman" panose="02020603050405020304" pitchFamily="18" charset="0"/>
              </a:rPr>
              <a:t>internaţională. </a:t>
            </a:r>
          </a:p>
          <a:p>
            <a:pPr algn="just"/>
            <a:endParaRPr lang="ro-RO" dirty="0" smtClean="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288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524863"/>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a:t>
            </a: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Pe de altă parte, </a:t>
            </a:r>
            <a:r>
              <a:rPr lang="ro-RO" dirty="0" err="1">
                <a:latin typeface="Times New Roman" panose="02020603050405020304" pitchFamily="18" charset="0"/>
                <a:cs typeface="Times New Roman" panose="02020603050405020304" pitchFamily="18" charset="0"/>
              </a:rPr>
              <a:t>reprezentanţii</a:t>
            </a:r>
            <a:r>
              <a:rPr lang="ro-RO" dirty="0">
                <a:latin typeface="Times New Roman" panose="02020603050405020304" pitchFamily="18" charset="0"/>
                <a:cs typeface="Times New Roman" panose="02020603050405020304" pitchFamily="18" charset="0"/>
              </a:rPr>
              <a:t> școlii neoliberalismului, de exemplu,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A. Carter, J. </a:t>
            </a:r>
            <a:r>
              <a:rPr lang="ro-RO" dirty="0" err="1">
                <a:latin typeface="Times New Roman" panose="02020603050405020304" pitchFamily="18" charset="0"/>
                <a:cs typeface="Times New Roman" panose="02020603050405020304" pitchFamily="18" charset="0"/>
              </a:rPr>
              <a:t>Steinbruner</a:t>
            </a:r>
            <a:r>
              <a:rPr lang="ro-RO" dirty="0">
                <a:latin typeface="Times New Roman" panose="02020603050405020304" pitchFamily="18" charset="0"/>
                <a:cs typeface="Times New Roman" panose="02020603050405020304" pitchFamily="18" charset="0"/>
              </a:rPr>
              <a:t>, W. Perry, R. Cohen, M. </a:t>
            </a:r>
            <a:r>
              <a:rPr lang="ro-RO" dirty="0" err="1">
                <a:latin typeface="Times New Roman" panose="02020603050405020304" pitchFamily="18" charset="0"/>
                <a:cs typeface="Times New Roman" panose="02020603050405020304" pitchFamily="18" charset="0"/>
              </a:rPr>
              <a:t>Mihalka</a:t>
            </a:r>
            <a:r>
              <a:rPr lang="ro-RO" dirty="0">
                <a:latin typeface="Times New Roman" panose="02020603050405020304" pitchFamily="18" charset="0"/>
                <a:cs typeface="Times New Roman" panose="02020603050405020304" pitchFamily="18" charset="0"/>
              </a:rPr>
              <a:t>, S. </a:t>
            </a:r>
            <a:r>
              <a:rPr lang="ro-RO" dirty="0" err="1">
                <a:latin typeface="Times New Roman" panose="02020603050405020304" pitchFamily="18" charset="0"/>
                <a:cs typeface="Times New Roman" panose="02020603050405020304" pitchFamily="18" charset="0"/>
              </a:rPr>
              <a:t>Krasner</a:t>
            </a:r>
            <a:r>
              <a:rPr lang="ro-RO" dirty="0">
                <a:latin typeface="Times New Roman" panose="02020603050405020304" pitchFamily="18" charset="0"/>
                <a:cs typeface="Times New Roman" panose="02020603050405020304" pitchFamily="18" charset="0"/>
              </a:rPr>
              <a:t>, F. </a:t>
            </a:r>
            <a:r>
              <a:rPr lang="ro-RO" dirty="0" err="1">
                <a:latin typeface="Times New Roman" panose="02020603050405020304" pitchFamily="18" charset="0"/>
                <a:cs typeface="Times New Roman" panose="02020603050405020304" pitchFamily="18" charset="0"/>
              </a:rPr>
              <a:t>Fukuyama</a:t>
            </a:r>
            <a:r>
              <a:rPr lang="ro-RO" dirty="0">
                <a:latin typeface="Times New Roman" panose="02020603050405020304" pitchFamily="18" charset="0"/>
                <a:cs typeface="Times New Roman" panose="02020603050405020304" pitchFamily="18" charset="0"/>
              </a:rPr>
              <a:t>, G. Alexandrescu, G. I. </a:t>
            </a:r>
            <a:r>
              <a:rPr lang="ro-RO" dirty="0" err="1">
                <a:latin typeface="Times New Roman" panose="02020603050405020304" pitchFamily="18" charset="0"/>
                <a:cs typeface="Times New Roman" panose="02020603050405020304" pitchFamily="18" charset="0"/>
              </a:rPr>
              <a:t>Ciufrin</a:t>
            </a:r>
            <a:r>
              <a:rPr lang="ro-RO" dirty="0">
                <a:latin typeface="Times New Roman" panose="02020603050405020304" pitchFamily="18" charset="0"/>
                <a:cs typeface="Times New Roman" panose="02020603050405020304" pitchFamily="18" charset="0"/>
              </a:rPr>
              <a:t>, urmând curentul liberalismului clasic, sunt de acord cu ideea că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nu este unul securizat, pentru că există conflicte. Astfel, statul neutru este nevoit să-şi asigure securitatea </a:t>
            </a:r>
            <a:r>
              <a:rPr lang="ro-RO" dirty="0" err="1">
                <a:latin typeface="Times New Roman" panose="02020603050405020304" pitchFamily="18" charset="0"/>
                <a:cs typeface="Times New Roman" panose="02020603050405020304" pitchFamily="18" charset="0"/>
              </a:rPr>
              <a:t>naţională</a:t>
            </a:r>
            <a:r>
              <a:rPr lang="ro-RO" dirty="0">
                <a:latin typeface="Times New Roman" panose="02020603050405020304" pitchFamily="18" charset="0"/>
                <a:cs typeface="Times New Roman" panose="02020603050405020304" pitchFamily="18" charset="0"/>
              </a:rPr>
              <a:t> pentru </a:t>
            </a:r>
            <a:r>
              <a:rPr lang="ro-RO" dirty="0" err="1">
                <a:latin typeface="Times New Roman" panose="02020603050405020304" pitchFamily="18" charset="0"/>
                <a:cs typeface="Times New Roman" panose="02020603050405020304" pitchFamily="18" charset="0"/>
              </a:rPr>
              <a:t>supravieţuire</a:t>
            </a:r>
            <a:r>
              <a:rPr lang="ro-RO" dirty="0">
                <a:latin typeface="Times New Roman" panose="02020603050405020304" pitchFamily="18" charset="0"/>
                <a:cs typeface="Times New Roman" panose="02020603050405020304" pitchFamily="18" charset="0"/>
              </a:rPr>
              <a:t>. Totodată,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acestei gândiri consideră că în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există şi fenomenul cooperării.</a:t>
            </a:r>
            <a:endParaRPr lang="ro-RO" sz="2000" b="1"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În </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ca şi în neorealism, politicile externe ale statelor sunt construite, în mare măsură, după modelul zero-</a:t>
            </a:r>
            <a:r>
              <a:rPr lang="ro-RO" dirty="0" err="1">
                <a:latin typeface="Times New Roman" panose="02020603050405020304" pitchFamily="18" charset="0"/>
                <a:cs typeface="Times New Roman" panose="02020603050405020304" pitchFamily="18" charset="0"/>
              </a:rPr>
              <a:t>sum</a:t>
            </a:r>
            <a:r>
              <a:rPr lang="ro-RO" dirty="0">
                <a:latin typeface="Times New Roman" panose="02020603050405020304" pitchFamily="18" charset="0"/>
                <a:cs typeface="Times New Roman" panose="02020603050405020304" pitchFamily="18" charset="0"/>
              </a:rPr>
              <a:t>, ceea ce înseamnă că orice </a:t>
            </a:r>
            <a:r>
              <a:rPr lang="ro-RO" dirty="0" err="1">
                <a:latin typeface="Times New Roman" panose="02020603050405020304" pitchFamily="18" charset="0"/>
                <a:cs typeface="Times New Roman" panose="02020603050405020304" pitchFamily="18" charset="0"/>
              </a:rPr>
              <a:t>acţiune</a:t>
            </a:r>
            <a:r>
              <a:rPr lang="ro-RO" dirty="0">
                <a:latin typeface="Times New Roman" panose="02020603050405020304" pitchFamily="18" charset="0"/>
                <a:cs typeface="Times New Roman" panose="02020603050405020304" pitchFamily="18" charset="0"/>
              </a:rPr>
              <a:t> care avantajează un stat/clasă politică, de fapt, poate avantaja sau dezavantaja relativ altă clasă politică în funcţie de </a:t>
            </a:r>
            <a:r>
              <a:rPr lang="ro-RO" dirty="0" err="1">
                <a:latin typeface="Times New Roman" panose="02020603050405020304" pitchFamily="18" charset="0"/>
                <a:cs typeface="Times New Roman" panose="02020603050405020304" pitchFamily="18" charset="0"/>
              </a:rPr>
              <a:t>tangenţa</a:t>
            </a:r>
            <a:r>
              <a:rPr lang="ro-RO" dirty="0">
                <a:latin typeface="Times New Roman" panose="02020603050405020304" pitchFamily="18" charset="0"/>
                <a:cs typeface="Times New Roman" panose="02020603050405020304" pitchFamily="18" charset="0"/>
              </a:rPr>
              <a:t> sau lipsa </a:t>
            </a:r>
            <a:r>
              <a:rPr lang="ro-RO" dirty="0" err="1">
                <a:latin typeface="Times New Roman" panose="02020603050405020304" pitchFamily="18" charset="0"/>
                <a:cs typeface="Times New Roman" panose="02020603050405020304" pitchFamily="18" charset="0"/>
              </a:rPr>
              <a:t>concordanţei</a:t>
            </a:r>
            <a:r>
              <a:rPr lang="ro-RO" dirty="0">
                <a:latin typeface="Times New Roman" panose="02020603050405020304" pitchFamily="18" charset="0"/>
                <a:cs typeface="Times New Roman" panose="02020603050405020304" pitchFamily="18" charset="0"/>
              </a:rPr>
              <a:t> intereselor identificate. Din aceste motive, agenda politicii externe a claselor politice este dominată de aspectul economic/profit. În viziunea </a:t>
            </a:r>
            <a:r>
              <a:rPr lang="ro-RO" dirty="0" err="1">
                <a:latin typeface="Times New Roman" panose="02020603050405020304" pitchFamily="18" charset="0"/>
                <a:cs typeface="Times New Roman" panose="02020603050405020304" pitchFamily="18" charset="0"/>
              </a:rPr>
              <a:t>susţinătorilor</a:t>
            </a:r>
            <a:r>
              <a:rPr lang="ro-RO" dirty="0">
                <a:latin typeface="Times New Roman" panose="02020603050405020304" pitchFamily="18" charset="0"/>
                <a:cs typeface="Times New Roman" panose="02020603050405020304" pitchFamily="18" charset="0"/>
              </a:rPr>
              <a:t> acestei paradigme, anume economia, fiind interesul principal al statului, determină politica externă pe arena internaţională. Această paradigmă este considerată, în mare măsură, una de transformare şi, astfel,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săi sunt </a:t>
            </a:r>
            <a:r>
              <a:rPr lang="ro-RO" dirty="0" err="1">
                <a:latin typeface="Times New Roman" panose="02020603050405020304" pitchFamily="18" charset="0"/>
                <a:cs typeface="Times New Roman" panose="02020603050405020304" pitchFamily="18" charset="0"/>
              </a:rPr>
              <a:t>numiţi</a:t>
            </a:r>
            <a:r>
              <a:rPr lang="ro-RO" dirty="0">
                <a:latin typeface="Times New Roman" panose="02020603050405020304" pitchFamily="18" charset="0"/>
                <a:cs typeface="Times New Roman" panose="02020603050405020304" pitchFamily="18" charset="0"/>
              </a:rPr>
              <a:t> transformatori</a:t>
            </a:r>
            <a:r>
              <a:rPr lang="ro-RO"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874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447371"/>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endParaRPr lang="ro-RO" sz="2000" u="sng" dirty="0" smtClean="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u="sng" dirty="0" smtClean="0">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tabLst>
                <a:tab pos="746760" algn="l"/>
              </a:tabLst>
            </a:pPr>
            <a:r>
              <a:rPr lang="ro-RO" dirty="0" smtClean="0">
                <a:latin typeface="Times New Roman" panose="02020603050405020304" pitchFamily="18" charset="0"/>
                <a:cs typeface="Times New Roman" panose="02020603050405020304" pitchFamily="18" charset="0"/>
              </a:rPr>
              <a:t>Termenul </a:t>
            </a:r>
            <a:r>
              <a:rPr lang="ro-RO" dirty="0">
                <a:latin typeface="Times New Roman" panose="02020603050405020304" pitchFamily="18" charset="0"/>
                <a:cs typeface="Times New Roman" panose="02020603050405020304" pitchFamily="18" charset="0"/>
              </a:rPr>
              <a:t>de ’’</a:t>
            </a:r>
            <a:r>
              <a:rPr lang="ro-RO" b="1" dirty="0">
                <a:latin typeface="Times New Roman" panose="02020603050405020304" pitchFamily="18" charset="0"/>
                <a:cs typeface="Times New Roman" panose="02020603050405020304" pitchFamily="18" charset="0"/>
              </a:rPr>
              <a:t>securitate</a:t>
            </a:r>
            <a:r>
              <a:rPr lang="ro-RO" dirty="0">
                <a:latin typeface="Times New Roman" panose="02020603050405020304" pitchFamily="18" charset="0"/>
                <a:cs typeface="Times New Roman" panose="02020603050405020304" pitchFamily="18" charset="0"/>
              </a:rPr>
              <a:t>’’ provine din latinescul </a:t>
            </a:r>
            <a:r>
              <a:rPr lang="ro-RO" dirty="0" err="1">
                <a:latin typeface="Times New Roman" panose="02020603050405020304" pitchFamily="18" charset="0"/>
                <a:cs typeface="Times New Roman" panose="02020603050405020304" pitchFamily="18" charset="0"/>
              </a:rPr>
              <a:t>securitas-securitatis</a:t>
            </a:r>
            <a:r>
              <a:rPr lang="ro-RO" dirty="0">
                <a:latin typeface="Times New Roman" panose="02020603050405020304" pitchFamily="18" charset="0"/>
                <a:cs typeface="Times New Roman" panose="02020603050405020304" pitchFamily="18" charset="0"/>
              </a:rPr>
              <a:t> si reprezintă ’’faptul de a fi la adăpost de orice pericol; sentimentul de </a:t>
            </a:r>
            <a:r>
              <a:rPr lang="ro-RO" dirty="0" err="1">
                <a:latin typeface="Times New Roman" panose="02020603050405020304" pitchFamily="18" charset="0"/>
                <a:cs typeface="Times New Roman" panose="02020603050405020304" pitchFamily="18" charset="0"/>
              </a:rPr>
              <a:t>siguranţă</a:t>
            </a:r>
            <a:r>
              <a:rPr lang="ro-RO" dirty="0">
                <a:latin typeface="Times New Roman" panose="02020603050405020304" pitchFamily="18" charset="0"/>
                <a:cs typeface="Times New Roman" panose="02020603050405020304" pitchFamily="18" charset="0"/>
              </a:rPr>
              <a:t> pe </a:t>
            </a:r>
            <a:r>
              <a:rPr lang="ro-RO" dirty="0" smtClean="0">
                <a:latin typeface="Times New Roman" panose="02020603050405020304" pitchFamily="18" charset="0"/>
                <a:cs typeface="Times New Roman" panose="02020603050405020304" pitchFamily="18" charset="0"/>
              </a:rPr>
              <a:t>care </a:t>
            </a:r>
            <a:r>
              <a:rPr lang="ro-RO" dirty="0">
                <a:latin typeface="Times New Roman" panose="02020603050405020304" pitchFamily="18" charset="0"/>
                <a:cs typeface="Times New Roman" panose="02020603050405020304" pitchFamily="18" charset="0"/>
              </a:rPr>
              <a:t>îl dă cuiva </a:t>
            </a:r>
            <a:r>
              <a:rPr lang="ro-RO" dirty="0" smtClean="0">
                <a:latin typeface="Times New Roman" panose="02020603050405020304" pitchFamily="18" charset="0"/>
                <a:cs typeface="Times New Roman" panose="02020603050405020304" pitchFamily="18" charset="0"/>
              </a:rPr>
              <a:t>absența </a:t>
            </a:r>
            <a:r>
              <a:rPr lang="ro-RO" dirty="0">
                <a:latin typeface="Times New Roman" panose="02020603050405020304" pitchFamily="18" charset="0"/>
                <a:cs typeface="Times New Roman" panose="02020603050405020304" pitchFamily="18" charset="0"/>
              </a:rPr>
              <a:t>oricărui pericol’’. </a:t>
            </a:r>
            <a:endParaRPr lang="ro-RO" dirty="0" smtClean="0">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tabLst>
                <a:tab pos="746760" algn="l"/>
              </a:tabLst>
            </a:pPr>
            <a:r>
              <a:rPr lang="ro-RO" dirty="0" smtClean="0">
                <a:latin typeface="Times New Roman" panose="02020603050405020304" pitchFamily="18" charset="0"/>
                <a:cs typeface="Times New Roman" panose="02020603050405020304" pitchFamily="18" charset="0"/>
              </a:rPr>
              <a:t>Securitatea </a:t>
            </a:r>
            <a:r>
              <a:rPr lang="ro-RO" dirty="0">
                <a:latin typeface="Times New Roman" panose="02020603050405020304" pitchFamily="18" charset="0"/>
                <a:cs typeface="Times New Roman" panose="02020603050405020304" pitchFamily="18" charset="0"/>
              </a:rPr>
              <a:t>mai înseamnă şi ’</a:t>
            </a:r>
            <a:r>
              <a:rPr lang="ro-RO" b="1" dirty="0">
                <a:latin typeface="Times New Roman" panose="02020603050405020304" pitchFamily="18" charset="0"/>
                <a:cs typeface="Times New Roman" panose="02020603050405020304" pitchFamily="18" charset="0"/>
              </a:rPr>
              <a:t>’</a:t>
            </a:r>
            <a:r>
              <a:rPr lang="ro-RO" b="1" dirty="0" err="1">
                <a:latin typeface="Times New Roman" panose="02020603050405020304" pitchFamily="18" charset="0"/>
                <a:cs typeface="Times New Roman" panose="02020603050405020304" pitchFamily="18" charset="0"/>
              </a:rPr>
              <a:t>protecţie</a:t>
            </a:r>
            <a:r>
              <a:rPr lang="ro-RO" b="1" dirty="0">
                <a:latin typeface="Times New Roman" panose="02020603050405020304" pitchFamily="18" charset="0"/>
                <a:cs typeface="Times New Roman" panose="02020603050405020304" pitchFamily="18" charset="0"/>
              </a:rPr>
              <a:t>, apărare</a:t>
            </a:r>
            <a:r>
              <a:rPr lang="ro-RO" dirty="0" smtClean="0">
                <a:latin typeface="Times New Roman" panose="02020603050405020304" pitchFamily="18" charset="0"/>
                <a:cs typeface="Times New Roman" panose="02020603050405020304" pitchFamily="18" charset="0"/>
              </a:rPr>
              <a:t>’’.</a:t>
            </a:r>
          </a:p>
          <a:p>
            <a:pPr marL="285750" lvl="0" indent="-285750" algn="just">
              <a:lnSpc>
                <a:spcPct val="150000"/>
              </a:lnSpc>
              <a:spcAft>
                <a:spcPts val="0"/>
              </a:spcAft>
              <a:buFont typeface="Wingdings" panose="05000000000000000000" pitchFamily="2" charset="2"/>
              <a:buChar char="Ø"/>
              <a:tabLst>
                <a:tab pos="746760" algn="l"/>
              </a:tabLst>
            </a:pPr>
            <a:r>
              <a:rPr lang="ro-RO" dirty="0">
                <a:latin typeface="Times New Roman" panose="02020603050405020304" pitchFamily="18" charset="0"/>
                <a:cs typeface="Times New Roman" panose="02020603050405020304" pitchFamily="18" charset="0"/>
              </a:rPr>
              <a:t>Securitatea reprezintă, în principiu,’’ </a:t>
            </a:r>
            <a:r>
              <a:rPr lang="ro-RO" b="1" dirty="0">
                <a:latin typeface="Times New Roman" panose="02020603050405020304" pitchFamily="18" charset="0"/>
                <a:cs typeface="Times New Roman" panose="02020603050405020304" pitchFamily="18" charset="0"/>
              </a:rPr>
              <a:t>acea stare de fapt care pune la adăpost de orice pericol extern şi intern o colectivitate sau un stat oarecare, în urma unor măsuri specifice, ce sunt adoptate şi care asigură </a:t>
            </a:r>
            <a:r>
              <a:rPr lang="ro-RO" b="1" dirty="0" err="1">
                <a:latin typeface="Times New Roman" panose="02020603050405020304" pitchFamily="18" charset="0"/>
                <a:cs typeface="Times New Roman" panose="02020603050405020304" pitchFamily="18" charset="0"/>
              </a:rPr>
              <a:t>existenţa</a:t>
            </a:r>
            <a:r>
              <a:rPr lang="ro-RO" b="1" dirty="0">
                <a:latin typeface="Times New Roman" panose="02020603050405020304" pitchFamily="18" charset="0"/>
                <a:cs typeface="Times New Roman" panose="02020603050405020304" pitchFamily="18" charset="0"/>
              </a:rPr>
              <a:t>, </a:t>
            </a:r>
            <a:r>
              <a:rPr lang="ro-RO" b="1" dirty="0" err="1">
                <a:latin typeface="Times New Roman" panose="02020603050405020304" pitchFamily="18" charset="0"/>
                <a:cs typeface="Times New Roman" panose="02020603050405020304" pitchFamily="18" charset="0"/>
              </a:rPr>
              <a:t>independenţa</a:t>
            </a:r>
            <a:r>
              <a:rPr lang="ro-RO" b="1" dirty="0">
                <a:latin typeface="Times New Roman" panose="02020603050405020304" pitchFamily="18" charset="0"/>
                <a:cs typeface="Times New Roman" panose="02020603050405020304" pitchFamily="18" charset="0"/>
              </a:rPr>
              <a:t>, suveranitatea, integritatea teritorială a statului şi respectarea intereselor fundamentale </a:t>
            </a:r>
            <a:r>
              <a:rPr lang="ro-RO" dirty="0" smtClean="0">
                <a:latin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08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862870"/>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endParaRPr lang="ro-RO" sz="2000" u="sng" dirty="0" smtClean="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dirty="0" smtClean="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r>
              <a:rPr lang="ro-RO" sz="2400" dirty="0" smtClean="0">
                <a:latin typeface="Times New Roman" panose="02020603050405020304" pitchFamily="18" charset="0"/>
                <a:cs typeface="Times New Roman" panose="02020603050405020304" pitchFamily="18" charset="0"/>
              </a:rPr>
              <a:t>Conceptul </a:t>
            </a:r>
            <a:r>
              <a:rPr lang="ro-RO" sz="2400" dirty="0">
                <a:latin typeface="Times New Roman" panose="02020603050405020304" pitchFamily="18" charset="0"/>
                <a:cs typeface="Times New Roman" panose="02020603050405020304" pitchFamily="18" charset="0"/>
              </a:rPr>
              <a:t>de ’’</a:t>
            </a:r>
            <a:r>
              <a:rPr lang="ro-RO" sz="2400" b="1" dirty="0">
                <a:latin typeface="Times New Roman" panose="02020603050405020304" pitchFamily="18" charset="0"/>
                <a:cs typeface="Times New Roman" panose="02020603050405020304" pitchFamily="18" charset="0"/>
              </a:rPr>
              <a:t>securitate</a:t>
            </a:r>
            <a:r>
              <a:rPr lang="ro-RO" sz="2400" dirty="0">
                <a:latin typeface="Times New Roman" panose="02020603050405020304" pitchFamily="18" charset="0"/>
                <a:cs typeface="Times New Roman" panose="02020603050405020304" pitchFamily="18" charset="0"/>
              </a:rPr>
              <a:t>’’</a:t>
            </a:r>
            <a:r>
              <a:rPr lang="ro-RO" sz="2400" dirty="0" smtClean="0">
                <a:latin typeface="Times New Roman" panose="02020603050405020304" pitchFamily="18" charset="0"/>
                <a:cs typeface="Times New Roman" panose="02020603050405020304" pitchFamily="18" charset="0"/>
              </a:rPr>
              <a:t> </a:t>
            </a:r>
            <a:r>
              <a:rPr lang="ro-RO" sz="2400" dirty="0">
                <a:latin typeface="Times New Roman" panose="02020603050405020304" pitchFamily="18" charset="0"/>
                <a:cs typeface="Times New Roman" panose="02020603050405020304" pitchFamily="18" charset="0"/>
              </a:rPr>
              <a:t>e definit </a:t>
            </a:r>
            <a:r>
              <a:rPr lang="ro-RO" sz="2400" dirty="0" smtClean="0">
                <a:latin typeface="Times New Roman" panose="02020603050405020304" pitchFamily="18" charset="0"/>
                <a:cs typeface="Times New Roman" panose="02020603050405020304" pitchFamily="18" charset="0"/>
              </a:rPr>
              <a:t>în mai multe </a:t>
            </a:r>
            <a:r>
              <a:rPr lang="ro-RO" sz="2400" dirty="0">
                <a:latin typeface="Times New Roman" panose="02020603050405020304" pitchFamily="18" charset="0"/>
                <a:cs typeface="Times New Roman" panose="02020603050405020304" pitchFamily="18" charset="0"/>
              </a:rPr>
              <a:t>moduri</a:t>
            </a:r>
            <a:r>
              <a:rPr lang="ro-RO"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lipsa </a:t>
            </a:r>
            <a:r>
              <a:rPr lang="ro-RO" sz="2400" dirty="0" smtClean="0">
                <a:latin typeface="Times New Roman" panose="02020603050405020304" pitchFamily="18" charset="0"/>
                <a:cs typeface="Times New Roman" panose="02020603050405020304" pitchFamily="18" charset="0"/>
              </a:rPr>
              <a:t>relativă </a:t>
            </a:r>
            <a:r>
              <a:rPr lang="ro-RO" sz="2400" dirty="0">
                <a:latin typeface="Times New Roman" panose="02020603050405020304" pitchFamily="18" charset="0"/>
                <a:cs typeface="Times New Roman" panose="02020603050405020304" pitchFamily="18" charset="0"/>
              </a:rPr>
              <a:t>a </a:t>
            </a:r>
            <a:r>
              <a:rPr lang="ro-RO" sz="2400" dirty="0" smtClean="0">
                <a:latin typeface="Times New Roman" panose="02020603050405020304" pitchFamily="18" charset="0"/>
                <a:cs typeface="Times New Roman" panose="02020603050405020304" pitchFamily="18" charset="0"/>
              </a:rPr>
              <a:t>războiului; </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capacitatea unei </a:t>
            </a:r>
            <a:r>
              <a:rPr lang="ro-RO" sz="2400" dirty="0" smtClean="0">
                <a:latin typeface="Times New Roman" panose="02020603050405020304" pitchFamily="18" charset="0"/>
                <a:cs typeface="Times New Roman" panose="02020603050405020304" pitchFamily="18" charset="0"/>
              </a:rPr>
              <a:t>națiuni </a:t>
            </a:r>
            <a:r>
              <a:rPr lang="ro-RO" sz="2400" dirty="0">
                <a:latin typeface="Times New Roman" panose="02020603050405020304" pitchFamily="18" charset="0"/>
                <a:cs typeface="Times New Roman" panose="02020603050405020304" pitchFamily="18" charset="0"/>
              </a:rPr>
              <a:t>de a promova cu </a:t>
            </a:r>
            <a:r>
              <a:rPr lang="ro-RO" sz="2400" dirty="0" smtClean="0">
                <a:latin typeface="Times New Roman" panose="02020603050405020304" pitchFamily="18" charset="0"/>
                <a:cs typeface="Times New Roman" panose="02020603050405020304" pitchFamily="18" charset="0"/>
              </a:rPr>
              <a:t>succes </a:t>
            </a:r>
            <a:r>
              <a:rPr lang="ro-RO" sz="2400" dirty="0">
                <a:latin typeface="Times New Roman" panose="02020603050405020304" pitchFamily="18" charset="0"/>
                <a:cs typeface="Times New Roman" panose="02020603050405020304" pitchFamily="18" charset="0"/>
              </a:rPr>
              <a:t>interesele sale </a:t>
            </a:r>
            <a:r>
              <a:rPr lang="ro-RO" sz="2400" dirty="0" smtClean="0">
                <a:latin typeface="Times New Roman" panose="02020603050405020304" pitchFamily="18" charset="0"/>
                <a:cs typeface="Times New Roman" panose="02020603050405020304" pitchFamily="18" charset="0"/>
              </a:rPr>
              <a:t>naționale;</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asigurarea </a:t>
            </a:r>
            <a:r>
              <a:rPr lang="ro-RO" sz="2400" dirty="0" smtClean="0">
                <a:latin typeface="Times New Roman" panose="02020603050405020304" pitchFamily="18" charset="0"/>
                <a:cs typeface="Times New Roman" panose="02020603050405020304" pitchFamily="18" charset="0"/>
              </a:rPr>
              <a:t>bunăstării viitoare</a:t>
            </a:r>
            <a:r>
              <a:rPr lang="ro-RO"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prezentarea unui stil de </a:t>
            </a:r>
            <a:r>
              <a:rPr lang="ro-RO" sz="2400" dirty="0" smtClean="0">
                <a:latin typeface="Times New Roman" panose="02020603050405020304" pitchFamily="18" charset="0"/>
                <a:cs typeface="Times New Roman" panose="02020603050405020304" pitchFamily="18" charset="0"/>
              </a:rPr>
              <a:t>viată </a:t>
            </a:r>
            <a:r>
              <a:rPr lang="ro-RO" sz="2400" dirty="0">
                <a:latin typeface="Times New Roman" panose="02020603050405020304" pitchFamily="18" charset="0"/>
                <a:cs typeface="Times New Roman" panose="02020603050405020304" pitchFamily="18" charset="0"/>
              </a:rPr>
              <a:t>acceptabil de </a:t>
            </a:r>
            <a:r>
              <a:rPr lang="ro-RO" sz="2400" dirty="0" smtClean="0">
                <a:latin typeface="Times New Roman" panose="02020603050405020304" pitchFamily="18" charset="0"/>
                <a:cs typeface="Times New Roman" panose="02020603050405020304" pitchFamily="18" charset="0"/>
              </a:rPr>
              <a:t>către cetățeni  </a:t>
            </a:r>
            <a:r>
              <a:rPr lang="ro-RO" sz="2400" dirty="0">
                <a:latin typeface="Times New Roman" panose="02020603050405020304" pitchFamily="18" charset="0"/>
                <a:cs typeface="Times New Roman" panose="02020603050405020304" pitchFamily="18" charset="0"/>
              </a:rPr>
              <a:t>ce e compatibil cu </a:t>
            </a:r>
            <a:r>
              <a:rPr lang="ro-RO" sz="2400" dirty="0" smtClean="0">
                <a:latin typeface="Times New Roman" panose="02020603050405020304" pitchFamily="18" charset="0"/>
                <a:cs typeface="Times New Roman" panose="02020603050405020304" pitchFamily="18" charset="0"/>
              </a:rPr>
              <a:t>necesitățile </a:t>
            </a:r>
            <a:r>
              <a:rPr lang="ro-RO" sz="2400" dirty="0">
                <a:latin typeface="Times New Roman" panose="02020603050405020304" pitchFamily="18" charset="0"/>
                <a:cs typeface="Times New Roman" panose="02020603050405020304" pitchFamily="18" charset="0"/>
              </a:rPr>
              <a:t>si </a:t>
            </a:r>
            <a:r>
              <a:rPr lang="ro-RO" sz="2400" dirty="0" smtClean="0">
                <a:latin typeface="Times New Roman" panose="02020603050405020304" pitchFamily="18" charset="0"/>
                <a:cs typeface="Times New Roman" panose="02020603050405020304" pitchFamily="18" charset="0"/>
              </a:rPr>
              <a:t>aspirațiile </a:t>
            </a:r>
            <a:r>
              <a:rPr lang="ro-RO" sz="2400" dirty="0">
                <a:latin typeface="Times New Roman" panose="02020603050405020304" pitchFamily="18" charset="0"/>
                <a:cs typeface="Times New Roman" panose="02020603050405020304" pitchFamily="18" charset="0"/>
              </a:rPr>
              <a:t>legitime ale </a:t>
            </a:r>
            <a:r>
              <a:rPr lang="ro-RO" sz="2400" dirty="0" smtClean="0">
                <a:latin typeface="Times New Roman" panose="02020603050405020304" pitchFamily="18" charset="0"/>
                <a:cs typeface="Times New Roman" panose="02020603050405020304" pitchFamily="18" charset="0"/>
              </a:rPr>
              <a:t>altora;</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absenta </a:t>
            </a:r>
            <a:r>
              <a:rPr lang="ro-RO" sz="2400" dirty="0" smtClean="0">
                <a:latin typeface="Times New Roman" panose="02020603050405020304" pitchFamily="18" charset="0"/>
                <a:cs typeface="Times New Roman" panose="02020603050405020304" pitchFamily="18" charset="0"/>
              </a:rPr>
              <a:t>amenințărilor și </a:t>
            </a:r>
            <a:r>
              <a:rPr lang="ro-RO" sz="2400" dirty="0">
                <a:latin typeface="Times New Roman" panose="02020603050405020304" pitchFamily="18" charset="0"/>
                <a:cs typeface="Times New Roman" panose="02020603050405020304" pitchFamily="18" charset="0"/>
              </a:rPr>
              <a:t>temerilor</a:t>
            </a:r>
            <a:r>
              <a:rPr lang="ro-RO" sz="2400"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238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153400" cy="5064784"/>
          </a:xfrm>
          <a:prstGeom prst="rect">
            <a:avLst/>
          </a:prstGeom>
        </p:spPr>
        <p:txBody>
          <a:bodyPr wrap="square">
            <a:spAutoFit/>
          </a:bodyPr>
          <a:lstStyle/>
          <a:p>
            <a:pPr algn="ct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p>
          <a:p>
            <a:r>
              <a:rPr lang="ro-RO" sz="1600" dirty="0" smtClean="0"/>
              <a:t> </a:t>
            </a:r>
          </a:p>
          <a:p>
            <a:r>
              <a:rPr lang="ro-RO" b="1" dirty="0" smtClean="0">
                <a:latin typeface="Times New Roman" panose="02020603050405020304" pitchFamily="18" charset="0"/>
                <a:cs typeface="Times New Roman" panose="02020603050405020304" pitchFamily="18" charset="0"/>
              </a:rPr>
              <a:t>Din </a:t>
            </a:r>
            <a:r>
              <a:rPr lang="ro-RO" b="1" dirty="0">
                <a:latin typeface="Times New Roman" panose="02020603050405020304" pitchFamily="18" charset="0"/>
                <a:cs typeface="Times New Roman" panose="02020603050405020304" pitchFamily="18" charset="0"/>
              </a:rPr>
              <a:t>perspectiva UE </a:t>
            </a:r>
            <a:r>
              <a:rPr lang="ro-RO" dirty="0">
                <a:latin typeface="Times New Roman" panose="02020603050405020304" pitchFamily="18" charset="0"/>
                <a:cs typeface="Times New Roman" panose="02020603050405020304" pitchFamily="18" charset="0"/>
              </a:rPr>
              <a:t>’’</a:t>
            </a:r>
            <a:r>
              <a:rPr lang="ro-RO" b="1" dirty="0">
                <a:latin typeface="Times New Roman" panose="02020603050405020304" pitchFamily="18" charset="0"/>
                <a:cs typeface="Times New Roman" panose="02020603050405020304" pitchFamily="18" charset="0"/>
              </a:rPr>
              <a:t>securitatea</a:t>
            </a:r>
            <a:r>
              <a:rPr lang="ro-RO" dirty="0">
                <a:latin typeface="Times New Roman" panose="02020603050405020304" pitchFamily="18" charset="0"/>
                <a:cs typeface="Times New Roman" panose="02020603050405020304" pitchFamily="18" charset="0"/>
              </a:rPr>
              <a:t>’’</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e sistemul specific al  </a:t>
            </a:r>
            <a:r>
              <a:rPr lang="ro-RO" dirty="0" smtClean="0">
                <a:latin typeface="Times New Roman" panose="02020603050405020304" pitchFamily="18" charset="0"/>
                <a:cs typeface="Times New Roman" panose="02020603050405020304" pitchFamily="18" charset="0"/>
              </a:rPr>
              <a:t>funcționarii </a:t>
            </a:r>
            <a:r>
              <a:rPr lang="ro-RO" dirty="0">
                <a:latin typeface="Times New Roman" panose="02020603050405020304" pitchFamily="18" charset="0"/>
                <a:cs typeface="Times New Roman" panose="02020603050405020304" pitchFamily="18" charset="0"/>
              </a:rPr>
              <a:t>continentale </a:t>
            </a:r>
            <a:r>
              <a:rPr lang="ro-RO" dirty="0" smtClean="0">
                <a:latin typeface="Times New Roman" panose="02020603050405020304" pitchFamily="18" charset="0"/>
                <a:cs typeface="Times New Roman" panose="02020603050405020304" pitchFamily="18" charset="0"/>
              </a:rPr>
              <a:t>organizată </a:t>
            </a:r>
            <a:r>
              <a:rPr lang="ro-RO" dirty="0">
                <a:latin typeface="Times New Roman" panose="02020603050405020304" pitchFamily="18" charset="0"/>
                <a:cs typeface="Times New Roman" panose="02020603050405020304" pitchFamily="18" charset="0"/>
              </a:rPr>
              <a:t>astfel </a:t>
            </a:r>
            <a:r>
              <a:rPr lang="ro-RO" dirty="0" smtClean="0">
                <a:latin typeface="Times New Roman" panose="02020603050405020304" pitchFamily="18" charset="0"/>
                <a:cs typeface="Times New Roman" panose="02020603050405020304" pitchFamily="18" charset="0"/>
              </a:rPr>
              <a:t>încât să excludă </a:t>
            </a:r>
            <a:r>
              <a:rPr lang="ro-RO" dirty="0">
                <a:latin typeface="Times New Roman" panose="02020603050405020304" pitchFamily="18" charset="0"/>
                <a:cs typeface="Times New Roman" panose="02020603050405020304" pitchFamily="18" charset="0"/>
              </a:rPr>
              <a:t>posibilitatea </a:t>
            </a:r>
            <a:r>
              <a:rPr lang="ro-RO" dirty="0" smtClean="0">
                <a:latin typeface="Times New Roman" panose="02020603050405020304" pitchFamily="18" charset="0"/>
                <a:cs typeface="Times New Roman" panose="02020603050405020304" pitchFamily="18" charset="0"/>
              </a:rPr>
              <a:t>oricăror amenințări/ </a:t>
            </a:r>
            <a:r>
              <a:rPr lang="ro-RO" dirty="0">
                <a:latin typeface="Times New Roman" panose="02020603050405020304" pitchFamily="18" charset="0"/>
                <a:cs typeface="Times New Roman" panose="02020603050405020304" pitchFamily="18" charset="0"/>
              </a:rPr>
              <a:t>agresiuni la adresa </a:t>
            </a:r>
            <a:r>
              <a:rPr lang="ro-RO" dirty="0" smtClean="0">
                <a:latin typeface="Times New Roman" panose="02020603050405020304" pitchFamily="18" charset="0"/>
                <a:cs typeface="Times New Roman" panose="02020603050405020304" pitchFamily="18" charset="0"/>
              </a:rPr>
              <a:t>unuia/mai multor </a:t>
            </a:r>
            <a:r>
              <a:rPr lang="ro-RO" dirty="0">
                <a:latin typeface="Times New Roman" panose="02020603050405020304" pitchFamily="18" charset="0"/>
                <a:cs typeface="Times New Roman" panose="02020603050405020304" pitchFamily="18" charset="0"/>
              </a:rPr>
              <a:t>state </a:t>
            </a:r>
            <a:r>
              <a:rPr lang="ro-RO" dirty="0" smtClean="0">
                <a:latin typeface="Times New Roman" panose="02020603050405020304" pitchFamily="18" charset="0"/>
                <a:cs typeface="Times New Roman" panose="02020603050405020304" pitchFamily="18" charset="0"/>
              </a:rPr>
              <a:t>europene. </a:t>
            </a:r>
          </a:p>
          <a:p>
            <a:endParaRPr lang="ro-RO" dirty="0" smtClean="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UE are trei obiective strategice</a:t>
            </a:r>
            <a:r>
              <a:rPr lang="ro-RO" b="1" dirty="0" smtClean="0">
                <a:latin typeface="Times New Roman" panose="02020603050405020304" pitchFamily="18" charset="0"/>
                <a:cs typeface="Times New Roman" panose="02020603050405020304" pitchFamily="18" charset="0"/>
              </a:rPr>
              <a:t>:</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a</a:t>
            </a:r>
            <a:r>
              <a:rPr lang="ro-RO" dirty="0" smtClean="0">
                <a:latin typeface="Times New Roman" panose="02020603050405020304" pitchFamily="18" charset="0"/>
                <a:cs typeface="Times New Roman" panose="02020603050405020304" pitchFamily="18" charset="0"/>
              </a:rPr>
              <a:t>bordarea amenințărilor;</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c</a:t>
            </a:r>
            <a:r>
              <a:rPr lang="ro-RO" dirty="0" smtClean="0">
                <a:latin typeface="Times New Roman" panose="02020603050405020304" pitchFamily="18" charset="0"/>
                <a:cs typeface="Times New Roman" panose="02020603050405020304" pitchFamily="18" charset="0"/>
              </a:rPr>
              <a:t>onstruirea </a:t>
            </a:r>
            <a:r>
              <a:rPr lang="ro-RO" dirty="0">
                <a:latin typeface="Times New Roman" panose="02020603050405020304" pitchFamily="18" charset="0"/>
                <a:cs typeface="Times New Roman" panose="02020603050405020304" pitchFamily="18" charset="0"/>
              </a:rPr>
              <a:t>securității în vecinătatea </a:t>
            </a:r>
            <a:r>
              <a:rPr lang="ro-RO" dirty="0" smtClean="0">
                <a:latin typeface="Times New Roman" panose="02020603050405020304" pitchFamily="18" charset="0"/>
                <a:cs typeface="Times New Roman" panose="02020603050405020304" pitchFamily="18" charset="0"/>
              </a:rPr>
              <a:t>noastră;</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smtClean="0">
                <a:latin typeface="Times New Roman" panose="02020603050405020304" pitchFamily="18" charset="0"/>
                <a:cs typeface="Times New Roman" panose="02020603050405020304" pitchFamily="18" charset="0"/>
              </a:rPr>
              <a:t>o </a:t>
            </a:r>
            <a:r>
              <a:rPr lang="ro-RO" dirty="0">
                <a:latin typeface="Times New Roman" panose="02020603050405020304" pitchFamily="18" charset="0"/>
                <a:cs typeface="Times New Roman" panose="02020603050405020304" pitchFamily="18" charset="0"/>
              </a:rPr>
              <a:t>ordine internațională bazată pe multilateralismul eficient</a:t>
            </a:r>
            <a:r>
              <a:rPr lang="ro-RO"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Din perspectiva NATO</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securitatea</a:t>
            </a:r>
            <a:r>
              <a:rPr lang="ro-RO" dirty="0" smtClean="0">
                <a:latin typeface="Times New Roman" panose="02020603050405020304" pitchFamily="18" charset="0"/>
                <a:cs typeface="Times New Roman" panose="02020603050405020304" pitchFamily="18" charset="0"/>
              </a:rPr>
              <a:t>’’ - asigură </a:t>
            </a:r>
            <a:r>
              <a:rPr lang="ro-RO" dirty="0">
                <a:latin typeface="Times New Roman" panose="02020603050405020304" pitchFamily="18" charset="0"/>
                <a:cs typeface="Times New Roman" panose="02020603050405020304" pitchFamily="18" charset="0"/>
              </a:rPr>
              <a:t>unul din fundamentele indispensabile pentru mediul euroatlantic, </a:t>
            </a:r>
            <a:r>
              <a:rPr lang="ro-RO" dirty="0" smtClean="0">
                <a:latin typeface="Times New Roman" panose="02020603050405020304" pitchFamily="18" charset="0"/>
                <a:cs typeface="Times New Roman" panose="02020603050405020304" pitchFamily="18" charset="0"/>
              </a:rPr>
              <a:t>în </a:t>
            </a:r>
            <a:r>
              <a:rPr lang="ro-RO" dirty="0">
                <a:latin typeface="Times New Roman" panose="02020603050405020304" pitchFamily="18" charset="0"/>
                <a:cs typeface="Times New Roman" panose="02020603050405020304" pitchFamily="18" charset="0"/>
              </a:rPr>
              <a:t>care </a:t>
            </a:r>
            <a:r>
              <a:rPr lang="ro-RO" dirty="0" smtClean="0">
                <a:latin typeface="Times New Roman" panose="02020603050405020304" pitchFamily="18" charset="0"/>
                <a:cs typeface="Times New Roman" panose="02020603050405020304" pitchFamily="18" charset="0"/>
              </a:rPr>
              <a:t>nici o țară </a:t>
            </a:r>
            <a:r>
              <a:rPr lang="ro-RO" dirty="0">
                <a:latin typeface="Times New Roman" panose="02020603050405020304" pitchFamily="18" charset="0"/>
                <a:cs typeface="Times New Roman" panose="02020603050405020304" pitchFamily="18" charset="0"/>
              </a:rPr>
              <a:t>nu poate intimida/ </a:t>
            </a:r>
            <a:r>
              <a:rPr lang="ro-RO" dirty="0" smtClean="0">
                <a:latin typeface="Times New Roman" panose="02020603050405020304" pitchFamily="18" charset="0"/>
                <a:cs typeface="Times New Roman" panose="02020603050405020304" pitchFamily="18" charset="0"/>
              </a:rPr>
              <a:t>constrânge </a:t>
            </a:r>
            <a:r>
              <a:rPr lang="ro-RO" dirty="0">
                <a:latin typeface="Times New Roman" panose="02020603050405020304" pitchFamily="18" charset="0"/>
                <a:cs typeface="Times New Roman" panose="02020603050405020304" pitchFamily="18" charset="0"/>
              </a:rPr>
              <a:t>o alta </a:t>
            </a:r>
            <a:r>
              <a:rPr lang="ro-RO" dirty="0" smtClean="0">
                <a:latin typeface="Times New Roman" panose="02020603050405020304" pitchFamily="18" charset="0"/>
                <a:cs typeface="Times New Roman" panose="02020603050405020304" pitchFamily="18" charset="0"/>
              </a:rPr>
              <a:t>tară </a:t>
            </a:r>
            <a:r>
              <a:rPr lang="ro-RO" dirty="0">
                <a:latin typeface="Times New Roman" panose="02020603050405020304" pitchFamily="18" charset="0"/>
                <a:cs typeface="Times New Roman" panose="02020603050405020304" pitchFamily="18" charset="0"/>
              </a:rPr>
              <a:t>prin </a:t>
            </a:r>
            <a:r>
              <a:rPr lang="ro-RO" dirty="0" smtClean="0">
                <a:latin typeface="Times New Roman" panose="02020603050405020304" pitchFamily="18" charset="0"/>
                <a:cs typeface="Times New Roman" panose="02020603050405020304" pitchFamily="18" charset="0"/>
              </a:rPr>
              <a:t>amenințarea </a:t>
            </a:r>
            <a:r>
              <a:rPr lang="ro-RO" dirty="0">
                <a:latin typeface="Times New Roman" panose="02020603050405020304" pitchFamily="18" charset="0"/>
                <a:cs typeface="Times New Roman" panose="02020603050405020304" pitchFamily="18" charset="0"/>
              </a:rPr>
              <a:t>cu </a:t>
            </a:r>
            <a:r>
              <a:rPr lang="ro-RO" dirty="0" smtClean="0">
                <a:latin typeface="Times New Roman" panose="02020603050405020304" pitchFamily="18" charset="0"/>
                <a:cs typeface="Times New Roman" panose="02020603050405020304" pitchFamily="18" charset="0"/>
              </a:rPr>
              <a:t>forța/ </a:t>
            </a:r>
            <a:r>
              <a:rPr lang="ro-RO" dirty="0">
                <a:latin typeface="Times New Roman" panose="02020603050405020304" pitchFamily="18" charset="0"/>
                <a:cs typeface="Times New Roman" panose="02020603050405020304" pitchFamily="18" charset="0"/>
              </a:rPr>
              <a:t>cu aplicarea </a:t>
            </a:r>
            <a:r>
              <a:rPr lang="ro-RO" dirty="0" smtClean="0">
                <a:latin typeface="Times New Roman" panose="02020603050405020304" pitchFamily="18" charset="0"/>
                <a:cs typeface="Times New Roman" panose="02020603050405020304" pitchFamily="18" charset="0"/>
              </a:rPr>
              <a:t>forței.</a:t>
            </a: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Conceptul contemporan de ’</a:t>
            </a:r>
            <a:r>
              <a:rPr lang="ro-RO" dirty="0" smtClean="0">
                <a:latin typeface="Times New Roman" panose="02020603050405020304" pitchFamily="18" charset="0"/>
                <a:cs typeface="Times New Roman" panose="02020603050405020304" pitchFamily="18" charset="0"/>
              </a:rPr>
              <a:t>’</a:t>
            </a:r>
            <a:r>
              <a:rPr lang="ro-RO" b="1" dirty="0" smtClean="0">
                <a:latin typeface="Times New Roman" panose="02020603050405020304" pitchFamily="18" charset="0"/>
                <a:cs typeface="Times New Roman" panose="02020603050405020304" pitchFamily="18" charset="0"/>
              </a:rPr>
              <a:t>securitate</a:t>
            </a:r>
            <a:r>
              <a:rPr lang="ro-RO" dirty="0" smtClean="0">
                <a:latin typeface="Times New Roman" panose="02020603050405020304" pitchFamily="18" charset="0"/>
                <a:cs typeface="Times New Roman" panose="02020603050405020304" pitchFamily="18" charset="0"/>
              </a:rPr>
              <a:t>’’ - reprezintă </a:t>
            </a:r>
            <a:r>
              <a:rPr lang="ro-RO" dirty="0">
                <a:latin typeface="Times New Roman" panose="02020603050405020304" pitchFamily="18" charset="0"/>
                <a:cs typeface="Times New Roman" panose="02020603050405020304" pitchFamily="18" charset="0"/>
              </a:rPr>
              <a:t>un termen </a:t>
            </a:r>
            <a:r>
              <a:rPr lang="ro-RO" dirty="0" smtClean="0">
                <a:latin typeface="Times New Roman" panose="02020603050405020304" pitchFamily="18" charset="0"/>
                <a:cs typeface="Times New Roman" panose="02020603050405020304" pitchFamily="18" charset="0"/>
              </a:rPr>
              <a:t>multidimensional</a:t>
            </a:r>
            <a:r>
              <a:rPr lang="ro-RO"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lgn="ct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6162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262979"/>
          </a:xfrm>
          <a:prstGeom prst="rect">
            <a:avLst/>
          </a:prstGeom>
        </p:spPr>
        <p:txBody>
          <a:bodyPr wrap="square">
            <a:spAutoFit/>
          </a:bodyPr>
          <a:lstStyle/>
          <a:p>
            <a:r>
              <a:rPr lang="ro-RO" sz="2400" b="1" dirty="0" smtClean="0">
                <a:latin typeface="Times New Roman" panose="02020603050405020304" pitchFamily="18" charset="0"/>
                <a:cs typeface="Times New Roman" panose="02020603050405020304" pitchFamily="18" charset="0"/>
              </a:rPr>
              <a:t>Termenul </a:t>
            </a:r>
            <a:r>
              <a:rPr lang="ro-RO" sz="2400" b="1" dirty="0">
                <a:latin typeface="Times New Roman" panose="02020603050405020304" pitchFamily="18" charset="0"/>
                <a:cs typeface="Times New Roman" panose="02020603050405020304" pitchFamily="18" charset="0"/>
              </a:rPr>
              <a:t>de securitate este de uz general în </a:t>
            </a:r>
            <a:r>
              <a:rPr lang="ro-RO" sz="2400" b="1" dirty="0" smtClean="0">
                <a:latin typeface="Times New Roman" panose="02020603050405020304" pitchFamily="18" charset="0"/>
                <a:cs typeface="Times New Roman" panose="02020603050405020304" pitchFamily="18" charset="0"/>
              </a:rPr>
              <a:t>relațiile internaționale.</a:t>
            </a:r>
          </a:p>
          <a:p>
            <a:r>
              <a:rPr lang="ro-RO" sz="2400" dirty="0" smtClean="0">
                <a:latin typeface="Times New Roman" panose="02020603050405020304" pitchFamily="18" charset="0"/>
                <a:cs typeface="Times New Roman" panose="02020603050405020304" pitchFamily="18" charset="0"/>
              </a:rPr>
              <a:t>Înainte </a:t>
            </a:r>
            <a:r>
              <a:rPr lang="ro-RO" sz="2400" dirty="0">
                <a:latin typeface="Times New Roman" panose="02020603050405020304" pitchFamily="18" charset="0"/>
                <a:cs typeface="Times New Roman" panose="02020603050405020304" pitchFamily="18" charset="0"/>
              </a:rPr>
              <a:t>de </a:t>
            </a:r>
            <a:r>
              <a:rPr lang="ro-RO" sz="2400" dirty="0" smtClean="0">
                <a:latin typeface="Times New Roman" panose="02020603050405020304" pitchFamily="18" charset="0"/>
                <a:cs typeface="Times New Roman" panose="02020603050405020304" pitchFamily="18" charset="0"/>
              </a:rPr>
              <a:t>apariția </a:t>
            </a:r>
            <a:r>
              <a:rPr lang="ro-RO" sz="2400" dirty="0">
                <a:latin typeface="Times New Roman" panose="02020603050405020304" pitchFamily="18" charset="0"/>
                <a:cs typeface="Times New Roman" panose="02020603050405020304" pitchFamily="18" charset="0"/>
              </a:rPr>
              <a:t>preocupărilor economice şi ambientale, din timpul anilor 70, conceptul de ’</a:t>
            </a:r>
            <a:r>
              <a:rPr lang="ro-RO" sz="2400" dirty="0" smtClean="0">
                <a:latin typeface="Times New Roman" panose="02020603050405020304" pitchFamily="18" charset="0"/>
                <a:cs typeface="Times New Roman" panose="02020603050405020304" pitchFamily="18" charset="0"/>
              </a:rPr>
              <a:t>’</a:t>
            </a:r>
            <a:r>
              <a:rPr lang="ro-RO" sz="2400" b="1" dirty="0" smtClean="0">
                <a:latin typeface="Times New Roman" panose="02020603050405020304" pitchFamily="18" charset="0"/>
                <a:cs typeface="Times New Roman" panose="02020603050405020304" pitchFamily="18" charset="0"/>
              </a:rPr>
              <a:t>securitate</a:t>
            </a:r>
            <a:r>
              <a:rPr lang="ro-RO" sz="2400" dirty="0" smtClean="0">
                <a:latin typeface="Times New Roman" panose="02020603050405020304" pitchFamily="18" charset="0"/>
                <a:cs typeface="Times New Roman" panose="02020603050405020304" pitchFamily="18" charset="0"/>
              </a:rPr>
              <a:t>’’ </a:t>
            </a:r>
            <a:r>
              <a:rPr lang="ro-RO" sz="2400" dirty="0">
                <a:latin typeface="Times New Roman" panose="02020603050405020304" pitchFamily="18" charset="0"/>
                <a:cs typeface="Times New Roman" panose="02020603050405020304" pitchFamily="18" charset="0"/>
              </a:rPr>
              <a:t>era rareori tratat în </a:t>
            </a:r>
            <a:r>
              <a:rPr lang="ro-RO" sz="2400" dirty="0" smtClean="0">
                <a:latin typeface="Times New Roman" panose="02020603050405020304" pitchFamily="18" charset="0"/>
                <a:cs typeface="Times New Roman" panose="02020603050405020304" pitchFamily="18" charset="0"/>
              </a:rPr>
              <a:t>alți </a:t>
            </a:r>
            <a:r>
              <a:rPr lang="ro-RO" sz="2400" dirty="0">
                <a:latin typeface="Times New Roman" panose="02020603050405020304" pitchFamily="18" charset="0"/>
                <a:cs typeface="Times New Roman" panose="02020603050405020304" pitchFamily="18" charset="0"/>
              </a:rPr>
              <a:t>termeni decât cei ai intereselor politice particulare ale participanţilor şi chiar până la </a:t>
            </a:r>
            <a:r>
              <a:rPr lang="ro-RO" sz="2400" dirty="0" smtClean="0">
                <a:latin typeface="Times New Roman" panose="02020603050405020304" pitchFamily="18" charset="0"/>
                <a:cs typeface="Times New Roman" panose="02020603050405020304" pitchFamily="18" charset="0"/>
              </a:rPr>
              <a:t>sfârșitul </a:t>
            </a:r>
            <a:r>
              <a:rPr lang="ro-RO" sz="2400" dirty="0">
                <a:latin typeface="Times New Roman" panose="02020603050405020304" pitchFamily="18" charset="0"/>
                <a:cs typeface="Times New Roman" panose="02020603050405020304" pitchFamily="18" charset="0"/>
              </a:rPr>
              <a:t>anilor 80 </a:t>
            </a:r>
            <a:r>
              <a:rPr lang="ro-RO" sz="2400" dirty="0" smtClean="0">
                <a:latin typeface="Times New Roman" panose="02020603050405020304" pitchFamily="18" charset="0"/>
                <a:cs typeface="Times New Roman" panose="02020603050405020304" pitchFamily="18" charset="0"/>
              </a:rPr>
              <a:t>discuția </a:t>
            </a:r>
            <a:r>
              <a:rPr lang="ro-RO" sz="2400" dirty="0">
                <a:latin typeface="Times New Roman" panose="02020603050405020304" pitchFamily="18" charset="0"/>
                <a:cs typeface="Times New Roman" panose="02020603050405020304" pitchFamily="18" charset="0"/>
              </a:rPr>
              <a:t>încă mai avea un puternic accent militar</a:t>
            </a:r>
            <a:r>
              <a:rPr lang="ro-RO"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Termenul de securitate intră în vocabularul curent al </a:t>
            </a:r>
            <a:r>
              <a:rPr lang="ro-RO" sz="2400" dirty="0" smtClean="0">
                <a:latin typeface="Times New Roman" panose="02020603050405020304" pitchFamily="18" charset="0"/>
                <a:cs typeface="Times New Roman" panose="02020603050405020304" pitchFamily="18" charset="0"/>
              </a:rPr>
              <a:t>comunității internaționale după </a:t>
            </a:r>
            <a:r>
              <a:rPr lang="ro-RO" sz="2400" dirty="0">
                <a:latin typeface="Times New Roman" panose="02020603050405020304" pitchFamily="18" charset="0"/>
                <a:cs typeface="Times New Roman" panose="02020603050405020304" pitchFamily="18" charset="0"/>
              </a:rPr>
              <a:t>anul 1945 şi se impune la mijlocul anilor 1970. Etimologia </a:t>
            </a:r>
            <a:r>
              <a:rPr lang="ro-RO" sz="2400" dirty="0" smtClean="0">
                <a:latin typeface="Times New Roman" panose="02020603050405020304" pitchFamily="18" charset="0"/>
                <a:cs typeface="Times New Roman" panose="02020603050405020304" pitchFamily="18" charset="0"/>
              </a:rPr>
              <a:t>noțiunii își </a:t>
            </a:r>
            <a:r>
              <a:rPr lang="ro-RO" sz="2400" dirty="0">
                <a:latin typeface="Times New Roman" panose="02020603050405020304" pitchFamily="18" charset="0"/>
                <a:cs typeface="Times New Roman" panose="02020603050405020304" pitchFamily="18" charset="0"/>
              </a:rPr>
              <a:t>are rădăcinile în Imperiul Roman, în perioada domniei împăratului </a:t>
            </a:r>
            <a:r>
              <a:rPr lang="ro-RO" sz="2400" dirty="0" err="1">
                <a:latin typeface="Times New Roman" panose="02020603050405020304" pitchFamily="18" charset="0"/>
                <a:cs typeface="Times New Roman" panose="02020603050405020304" pitchFamily="18" charset="0"/>
              </a:rPr>
              <a:t>Hostilian</a:t>
            </a:r>
            <a:r>
              <a:rPr lang="ro-RO" sz="2400" dirty="0">
                <a:latin typeface="Times New Roman" panose="02020603050405020304" pitchFamily="18" charset="0"/>
                <a:cs typeface="Times New Roman" panose="02020603050405020304" pitchFamily="18" charset="0"/>
              </a:rPr>
              <a:t> – 250 d. Hr. </a:t>
            </a:r>
            <a:r>
              <a:rPr lang="ro-RO" sz="2400" dirty="0" err="1">
                <a:latin typeface="Times New Roman" panose="02020603050405020304" pitchFamily="18" charset="0"/>
                <a:cs typeface="Times New Roman" panose="02020603050405020304" pitchFamily="18" charset="0"/>
              </a:rPr>
              <a:t>Zeiţa</a:t>
            </a:r>
            <a:r>
              <a:rPr lang="ro-RO" sz="2400" dirty="0">
                <a:latin typeface="Times New Roman" panose="02020603050405020304" pitchFamily="18" charset="0"/>
                <a:cs typeface="Times New Roman" panose="02020603050405020304" pitchFamily="18" charset="0"/>
              </a:rPr>
              <a:t> care asigura </a:t>
            </a:r>
            <a:r>
              <a:rPr lang="ro-RO" sz="2400" dirty="0" smtClean="0">
                <a:latin typeface="Times New Roman" panose="02020603050405020304" pitchFamily="18" charset="0"/>
                <a:cs typeface="Times New Roman" panose="02020603050405020304" pitchFamily="18" charset="0"/>
              </a:rPr>
              <a:t>protecția </a:t>
            </a:r>
            <a:r>
              <a:rPr lang="ro-RO" sz="2400" dirty="0">
                <a:latin typeface="Times New Roman" panose="02020603050405020304" pitchFamily="18" charset="0"/>
                <a:cs typeface="Times New Roman" panose="02020603050405020304" pitchFamily="18" charset="0"/>
              </a:rPr>
              <a:t>şi bunăstarea imperiului se numea Securitas ca libertate în </a:t>
            </a:r>
            <a:r>
              <a:rPr lang="ro-RO" sz="2400" dirty="0" smtClean="0">
                <a:latin typeface="Times New Roman" panose="02020603050405020304" pitchFamily="18" charset="0"/>
                <a:cs typeface="Times New Roman" panose="02020603050405020304" pitchFamily="18" charset="0"/>
              </a:rPr>
              <a:t>fata amenințărilor. </a:t>
            </a:r>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3454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632311"/>
          </a:xfrm>
          <a:prstGeom prst="rect">
            <a:avLst/>
          </a:prstGeom>
        </p:spPr>
        <p:txBody>
          <a:bodyPr wrap="square">
            <a:spAutoFit/>
          </a:bodyPr>
          <a:lstStyle/>
          <a:p>
            <a:pPr algn="just"/>
            <a:endParaRPr lang="ro-RO" sz="2000" dirty="0" smtClean="0">
              <a:latin typeface="Times New Roman" panose="02020603050405020304" pitchFamily="18" charset="0"/>
              <a:cs typeface="Times New Roman" panose="02020603050405020304" pitchFamily="18" charset="0"/>
            </a:endParaRPr>
          </a:p>
          <a:p>
            <a:pPr algn="just"/>
            <a:r>
              <a:rPr lang="ro-RO" sz="2000" dirty="0" smtClean="0">
                <a:latin typeface="Times New Roman" panose="02020603050405020304" pitchFamily="18" charset="0"/>
                <a:cs typeface="Times New Roman" panose="02020603050405020304" pitchFamily="18" charset="0"/>
              </a:rPr>
              <a:t>În </a:t>
            </a:r>
            <a:r>
              <a:rPr lang="ro-RO" sz="2000" dirty="0">
                <a:latin typeface="Times New Roman" panose="02020603050405020304" pitchFamily="18" charset="0"/>
                <a:cs typeface="Times New Roman" panose="02020603050405020304" pitchFamily="18" charset="0"/>
              </a:rPr>
              <a:t>perioada modernă a istorie, sensul </a:t>
            </a:r>
            <a:r>
              <a:rPr lang="ro-RO" sz="2000" dirty="0" smtClean="0">
                <a:latin typeface="Times New Roman" panose="02020603050405020304" pitchFamily="18" charset="0"/>
                <a:cs typeface="Times New Roman" panose="02020603050405020304" pitchFamily="18" charset="0"/>
              </a:rPr>
              <a:t>noțiunii </a:t>
            </a:r>
            <a:r>
              <a:rPr lang="ro-RO" sz="2000" dirty="0">
                <a:latin typeface="Times New Roman" panose="02020603050405020304" pitchFamily="18" charset="0"/>
                <a:cs typeface="Times New Roman" panose="02020603050405020304" pitchFamily="18" charset="0"/>
              </a:rPr>
              <a:t>de </a:t>
            </a:r>
            <a:r>
              <a:rPr lang="ro-RO" sz="2000" b="1" dirty="0">
                <a:latin typeface="Times New Roman" panose="02020603050405020304" pitchFamily="18" charset="0"/>
                <a:cs typeface="Times New Roman" panose="02020603050405020304" pitchFamily="18" charset="0"/>
              </a:rPr>
              <a:t>’</a:t>
            </a:r>
            <a:r>
              <a:rPr lang="ro-RO" sz="2000" b="1" dirty="0" smtClean="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este </a:t>
            </a:r>
            <a:r>
              <a:rPr lang="ro-RO" sz="2000" dirty="0" smtClean="0">
                <a:latin typeface="Times New Roman" panose="02020603050405020304" pitchFamily="18" charset="0"/>
                <a:cs typeface="Times New Roman" panose="02020603050405020304" pitchFamily="18" charset="0"/>
              </a:rPr>
              <a:t>derivat </a:t>
            </a:r>
            <a:r>
              <a:rPr lang="ro-RO" sz="2000" dirty="0">
                <a:latin typeface="Times New Roman" panose="02020603050405020304" pitchFamily="18" charset="0"/>
                <a:cs typeface="Times New Roman" panose="02020603050405020304" pitchFamily="18" charset="0"/>
              </a:rPr>
              <a:t>din </a:t>
            </a:r>
            <a:r>
              <a:rPr lang="ro-RO" sz="2000" dirty="0" smtClean="0">
                <a:latin typeface="Times New Roman" panose="02020603050405020304" pitchFamily="18" charset="0"/>
                <a:cs typeface="Times New Roman" panose="02020603050405020304" pitchFamily="18" charset="0"/>
              </a:rPr>
              <a:t>conceptul </a:t>
            </a:r>
            <a:r>
              <a:rPr lang="ro-RO" sz="2000" dirty="0">
                <a:latin typeface="Times New Roman" panose="02020603050405020304" pitchFamily="18" charset="0"/>
                <a:cs typeface="Times New Roman" panose="02020603050405020304" pitchFamily="18" charset="0"/>
              </a:rPr>
              <a:t>medieval de </a:t>
            </a:r>
            <a:r>
              <a:rPr lang="ro-RO" sz="2000" dirty="0" smtClean="0">
                <a:latin typeface="Times New Roman" panose="02020603050405020304" pitchFamily="18" charset="0"/>
                <a:cs typeface="Times New Roman" panose="02020603050405020304" pitchFamily="18" charset="0"/>
              </a:rPr>
              <a:t>rațiune </a:t>
            </a:r>
            <a:r>
              <a:rPr lang="ro-RO" sz="2000" dirty="0">
                <a:latin typeface="Times New Roman" panose="02020603050405020304" pitchFamily="18" charset="0"/>
                <a:cs typeface="Times New Roman" panose="02020603050405020304" pitchFamily="18" charset="0"/>
              </a:rPr>
              <a:t>de stat </a:t>
            </a:r>
            <a:r>
              <a:rPr lang="ro-RO" sz="2000" dirty="0" smtClean="0">
                <a:latin typeface="Times New Roman" panose="02020603050405020304" pitchFamily="18" charset="0"/>
                <a:cs typeface="Times New Roman" panose="02020603050405020304" pitchFamily="18" charset="0"/>
              </a:rPr>
              <a:t>înțeles </a:t>
            </a:r>
            <a:r>
              <a:rPr lang="ro-RO" sz="2000" dirty="0">
                <a:latin typeface="Times New Roman" panose="02020603050405020304" pitchFamily="18" charset="0"/>
                <a:cs typeface="Times New Roman" panose="02020603050405020304" pitchFamily="18" charset="0"/>
              </a:rPr>
              <a:t>ca stare de </a:t>
            </a:r>
            <a:r>
              <a:rPr lang="ro-RO" sz="2000" dirty="0" smtClean="0">
                <a:latin typeface="Times New Roman" panose="02020603050405020304" pitchFamily="18" charset="0"/>
                <a:cs typeface="Times New Roman" panose="02020603050405020304" pitchFamily="18" charset="0"/>
              </a:rPr>
              <a:t>necesitate, </a:t>
            </a:r>
            <a:r>
              <a:rPr lang="ro-RO" sz="2000" dirty="0">
                <a:latin typeface="Times New Roman" panose="02020603050405020304" pitchFamily="18" charset="0"/>
                <a:cs typeface="Times New Roman" panose="02020603050405020304" pitchFamily="18" charset="0"/>
              </a:rPr>
              <a:t>prin care </a:t>
            </a:r>
            <a:r>
              <a:rPr lang="ro-RO" sz="2000" dirty="0" smtClean="0">
                <a:latin typeface="Times New Roman" panose="02020603050405020304" pitchFamily="18" charset="0"/>
                <a:cs typeface="Times New Roman" panose="02020603050405020304" pitchFamily="18" charset="0"/>
              </a:rPr>
              <a:t>guvernanții </a:t>
            </a:r>
            <a:r>
              <a:rPr lang="ro-RO" sz="2000" dirty="0">
                <a:latin typeface="Times New Roman" panose="02020603050405020304" pitchFamily="18" charset="0"/>
                <a:cs typeface="Times New Roman" panose="02020603050405020304" pitchFamily="18" charset="0"/>
              </a:rPr>
              <a:t>unui stat </a:t>
            </a:r>
            <a:r>
              <a:rPr lang="ro-RO" sz="2000" dirty="0" smtClean="0">
                <a:latin typeface="Times New Roman" panose="02020603050405020304" pitchFamily="18" charset="0"/>
                <a:cs typeface="Times New Roman" panose="02020603050405020304" pitchFamily="18" charset="0"/>
              </a:rPr>
              <a:t>își </a:t>
            </a:r>
            <a:r>
              <a:rPr lang="ro-RO" sz="2000" dirty="0">
                <a:latin typeface="Times New Roman" panose="02020603050405020304" pitchFamily="18" charset="0"/>
                <a:cs typeface="Times New Roman" panose="02020603050405020304" pitchFamily="18" charset="0"/>
              </a:rPr>
              <a:t>rezervă o </a:t>
            </a:r>
            <a:r>
              <a:rPr lang="ro-RO" sz="2000" dirty="0" smtClean="0">
                <a:latin typeface="Times New Roman" panose="02020603050405020304" pitchFamily="18" charset="0"/>
                <a:cs typeface="Times New Roman" panose="02020603050405020304" pitchFamily="18" charset="0"/>
              </a:rPr>
              <a:t>situație </a:t>
            </a:r>
            <a:r>
              <a:rPr lang="ro-RO" sz="2000" dirty="0">
                <a:latin typeface="Times New Roman" panose="02020603050405020304" pitchFamily="18" charset="0"/>
                <a:cs typeface="Times New Roman" panose="02020603050405020304" pitchFamily="18" charset="0"/>
              </a:rPr>
              <a:t>juridica ce le permite să invoce măsuri </a:t>
            </a:r>
            <a:r>
              <a:rPr lang="ro-RO" sz="2000" dirty="0" smtClean="0">
                <a:latin typeface="Times New Roman" panose="02020603050405020304" pitchFamily="18" charset="0"/>
                <a:cs typeface="Times New Roman" panose="02020603050405020304" pitchFamily="18" charset="0"/>
              </a:rPr>
              <a:t>excepționale </a:t>
            </a:r>
            <a:r>
              <a:rPr lang="ro-RO" sz="2000" dirty="0">
                <a:latin typeface="Times New Roman" panose="02020603050405020304" pitchFamily="18" charset="0"/>
                <a:cs typeface="Times New Roman" panose="02020603050405020304" pitchFamily="18" charset="0"/>
              </a:rPr>
              <a:t>pentru asigurarea </a:t>
            </a:r>
            <a:r>
              <a:rPr lang="ro-RO" sz="2000" dirty="0" smtClean="0">
                <a:latin typeface="Times New Roman" panose="02020603050405020304" pitchFamily="18" charset="0"/>
                <a:cs typeface="Times New Roman" panose="02020603050405020304" pitchFamily="18" charset="0"/>
              </a:rPr>
              <a:t>funcționării </a:t>
            </a:r>
            <a:r>
              <a:rPr lang="ro-RO" sz="2000" dirty="0">
                <a:latin typeface="Times New Roman" panose="02020603050405020304" pitchFamily="18" charset="0"/>
                <a:cs typeface="Times New Roman" panose="02020603050405020304" pitchFamily="18" charset="0"/>
              </a:rPr>
              <a:t>şi </a:t>
            </a:r>
            <a:r>
              <a:rPr lang="ro-RO" sz="2000" dirty="0" smtClean="0">
                <a:latin typeface="Times New Roman" panose="02020603050405020304" pitchFamily="18" charset="0"/>
                <a:cs typeface="Times New Roman" panose="02020603050405020304" pitchFamily="18" charset="0"/>
              </a:rPr>
              <a:t>integrității </a:t>
            </a:r>
            <a:r>
              <a:rPr lang="ro-RO" sz="2000" dirty="0">
                <a:latin typeface="Times New Roman" panose="02020603050405020304" pitchFamily="18" charset="0"/>
                <a:cs typeface="Times New Roman" panose="02020603050405020304" pitchFamily="18" charset="0"/>
              </a:rPr>
              <a:t>statului. </a:t>
            </a:r>
            <a:endParaRPr lang="en-US"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 </a:t>
            </a:r>
          </a:p>
          <a:p>
            <a:pPr algn="just"/>
            <a:r>
              <a:rPr lang="ro-RO" sz="2000" b="1" dirty="0" smtClean="0">
                <a:latin typeface="Times New Roman" panose="02020603050405020304" pitchFamily="18" charset="0"/>
                <a:cs typeface="Times New Roman" panose="02020603050405020304" pitchFamily="18" charset="0"/>
              </a:rPr>
              <a:t>Securitatea - </a:t>
            </a:r>
            <a:r>
              <a:rPr lang="ro-RO" sz="2000" dirty="0" smtClean="0">
                <a:latin typeface="Times New Roman" panose="02020603050405020304" pitchFamily="18" charset="0"/>
                <a:cs typeface="Times New Roman" panose="02020603050405020304" pitchFamily="18" charset="0"/>
              </a:rPr>
              <a:t>a </a:t>
            </a:r>
            <a:r>
              <a:rPr lang="ro-RO" sz="2000" dirty="0">
                <a:latin typeface="Times New Roman" panose="02020603050405020304" pitchFamily="18" charset="0"/>
                <a:cs typeface="Times New Roman" panose="02020603050405020304" pitchFamily="18" charset="0"/>
              </a:rPr>
              <a:t>fost asociată cu puterea militară. </a:t>
            </a:r>
            <a:endParaRPr lang="ro-RO" sz="2000" dirty="0" smtClean="0">
              <a:latin typeface="Times New Roman" panose="02020603050405020304" pitchFamily="18" charset="0"/>
              <a:cs typeface="Times New Roman" panose="02020603050405020304" pitchFamily="18" charset="0"/>
            </a:endParaRPr>
          </a:p>
          <a:p>
            <a:pPr algn="just"/>
            <a:r>
              <a:rPr lang="ro-RO" sz="2000" dirty="0" smtClean="0">
                <a:latin typeface="Times New Roman" panose="02020603050405020304" pitchFamily="18" charset="0"/>
                <a:cs typeface="Times New Roman" panose="02020603050405020304" pitchFamily="18" charset="0"/>
              </a:rPr>
              <a:t>După 1990 securitatea </a:t>
            </a:r>
            <a:r>
              <a:rPr lang="ro-RO" sz="2000" dirty="0">
                <a:latin typeface="Times New Roman" panose="02020603050405020304" pitchFamily="18" charset="0"/>
                <a:cs typeface="Times New Roman" panose="02020603050405020304" pitchFamily="18" charset="0"/>
              </a:rPr>
              <a:t>este extinsă către </a:t>
            </a:r>
            <a:r>
              <a:rPr lang="ro-RO" sz="2000" dirty="0" smtClean="0">
                <a:latin typeface="Times New Roman" panose="02020603050405020304" pitchFamily="18" charset="0"/>
                <a:cs typeface="Times New Roman" panose="02020603050405020304" pitchFamily="18" charset="0"/>
              </a:rPr>
              <a:t>domeniile</a:t>
            </a:r>
            <a:r>
              <a:rPr lang="ro-RO" sz="2000" dirty="0" smtClean="0">
                <a:latin typeface="Times New Roman" panose="02020603050405020304" pitchFamily="18" charset="0"/>
                <a:cs typeface="Times New Roman" panose="02020603050405020304" pitchFamily="18" charset="0"/>
              </a:rPr>
              <a:t>:</a:t>
            </a:r>
          </a:p>
          <a:p>
            <a:pPr algn="just"/>
            <a:endParaRPr lang="ro-RO"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p</a:t>
            </a:r>
            <a:r>
              <a:rPr lang="ro-RO" sz="2000" dirty="0" smtClean="0">
                <a:latin typeface="Times New Roman" panose="02020603050405020304" pitchFamily="18" charset="0"/>
                <a:cs typeface="Times New Roman" panose="02020603050405020304" pitchFamily="18" charset="0"/>
              </a:rPr>
              <a:t>olitic; </a:t>
            </a:r>
          </a:p>
          <a:p>
            <a:pPr marL="342900" indent="-342900" algn="just">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economic;</a:t>
            </a:r>
          </a:p>
          <a:p>
            <a:pPr marL="342900" indent="-342900" algn="just">
              <a:buFont typeface="Wingdings" panose="05000000000000000000" pitchFamily="2" charset="2"/>
              <a:buChar char="ü"/>
            </a:pPr>
            <a:r>
              <a:rPr lang="ro-RO" sz="2000" dirty="0" smtClean="0">
                <a:latin typeface="Times New Roman" panose="02020603050405020304" pitchFamily="18" charset="0"/>
                <a:cs typeface="Times New Roman" panose="02020603050405020304" pitchFamily="18" charset="0"/>
              </a:rPr>
              <a:t>societal</a:t>
            </a:r>
            <a:r>
              <a:rPr lang="ro-RO" sz="2000" dirty="0">
                <a:latin typeface="Times New Roman" panose="02020603050405020304" pitchFamily="18" charset="0"/>
                <a:cs typeface="Times New Roman" panose="02020603050405020304" pitchFamily="18" charset="0"/>
              </a:rPr>
              <a:t>. </a:t>
            </a:r>
            <a:endParaRPr lang="ro-RO" sz="2000" dirty="0" smtClean="0">
              <a:latin typeface="Times New Roman" panose="02020603050405020304" pitchFamily="18" charset="0"/>
              <a:cs typeface="Times New Roman" panose="02020603050405020304" pitchFamily="18" charset="0"/>
            </a:endParaRPr>
          </a:p>
          <a:p>
            <a:pPr algn="just"/>
            <a:endParaRPr lang="ro-RO" sz="2000" dirty="0" smtClean="0">
              <a:latin typeface="Times New Roman" panose="02020603050405020304" pitchFamily="18" charset="0"/>
              <a:cs typeface="Times New Roman" panose="02020603050405020304" pitchFamily="18" charset="0"/>
            </a:endParaRPr>
          </a:p>
          <a:p>
            <a:pPr algn="just"/>
            <a:r>
              <a:rPr lang="ro-RO" sz="2000" b="1" dirty="0" smtClean="0">
                <a:latin typeface="Times New Roman" panose="02020603050405020304" pitchFamily="18" charset="0"/>
                <a:cs typeface="Times New Roman" panose="02020603050405020304" pitchFamily="18" charset="0"/>
              </a:rPr>
              <a:t>Securitatea</a:t>
            </a:r>
            <a:r>
              <a:rPr lang="ro-RO" sz="2000" dirty="0" smtClean="0">
                <a:latin typeface="Times New Roman" panose="02020603050405020304" pitchFamily="18" charset="0"/>
                <a:cs typeface="Times New Roman" panose="02020603050405020304" pitchFamily="18" charset="0"/>
              </a:rPr>
              <a:t> include </a:t>
            </a:r>
            <a:r>
              <a:rPr lang="ro-RO" sz="2000" dirty="0">
                <a:latin typeface="Times New Roman" panose="02020603050405020304" pitchFamily="18" charset="0"/>
                <a:cs typeface="Times New Roman" panose="02020603050405020304" pitchFamily="18" charset="0"/>
              </a:rPr>
              <a:t>toate acele schimburi dintre oameni şi </a:t>
            </a:r>
            <a:r>
              <a:rPr lang="ro-RO" sz="2000" dirty="0" smtClean="0">
                <a:latin typeface="Times New Roman" panose="02020603050405020304" pitchFamily="18" charset="0"/>
                <a:cs typeface="Times New Roman" panose="02020603050405020304" pitchFamily="18" charset="0"/>
              </a:rPr>
              <a:t>agenții lor:</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state;</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organizații internaționale;</a:t>
            </a:r>
          </a:p>
          <a:p>
            <a:pPr marL="342900" indent="-342900" algn="just">
              <a:buFontTx/>
              <a:buChar char="-"/>
            </a:pPr>
            <a:r>
              <a:rPr lang="ro-RO" sz="2000" dirty="0">
                <a:latin typeface="Times New Roman" panose="02020603050405020304" pitchFamily="18" charset="0"/>
                <a:cs typeface="Times New Roman" panose="02020603050405020304" pitchFamily="18" charset="0"/>
              </a:rPr>
              <a:t>c</a:t>
            </a:r>
            <a:r>
              <a:rPr lang="ro-RO" sz="2000" dirty="0" smtClean="0">
                <a:latin typeface="Times New Roman" panose="02020603050405020304" pitchFamily="18" charset="0"/>
                <a:cs typeface="Times New Roman" panose="02020603050405020304" pitchFamily="18" charset="0"/>
              </a:rPr>
              <a:t>orporații;</a:t>
            </a:r>
          </a:p>
          <a:p>
            <a:pPr marL="342900" indent="-342900" algn="just">
              <a:buFontTx/>
              <a:buChar char="-"/>
            </a:pPr>
            <a:r>
              <a:rPr lang="ro-RO" sz="2000" dirty="0" smtClean="0">
                <a:latin typeface="Times New Roman" panose="02020603050405020304" pitchFamily="18" charset="0"/>
                <a:cs typeface="Times New Roman" panose="02020603050405020304" pitchFamily="18" charset="0"/>
              </a:rPr>
              <a:t>asociații.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73551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750</TotalTime>
  <Words>2241</Words>
  <Application>Microsoft Office PowerPoint</Application>
  <PresentationFormat>On-screen Show (4:3)</PresentationFormat>
  <Paragraphs>252</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105</cp:revision>
  <cp:lastPrinted>2016-09-13T08:08:49Z</cp:lastPrinted>
  <dcterms:created xsi:type="dcterms:W3CDTF">2006-08-16T00:00:00Z</dcterms:created>
  <dcterms:modified xsi:type="dcterms:W3CDTF">2020-07-10T10:08:08Z</dcterms:modified>
</cp:coreProperties>
</file>