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72" r:id="rId5"/>
    <p:sldId id="287" r:id="rId6"/>
    <p:sldId id="288" r:id="rId7"/>
    <p:sldId id="289" r:id="rId8"/>
    <p:sldId id="290" r:id="rId9"/>
    <p:sldId id="291" r:id="rId10"/>
    <p:sldId id="292" r:id="rId11"/>
    <p:sldId id="259" r:id="rId12"/>
    <p:sldId id="279" r:id="rId13"/>
    <p:sldId id="280" r:id="rId14"/>
    <p:sldId id="281" r:id="rId15"/>
    <p:sldId id="276" r:id="rId16"/>
    <p:sldId id="277" r:id="rId17"/>
    <p:sldId id="282" r:id="rId18"/>
    <p:sldId id="283" r:id="rId19"/>
    <p:sldId id="285" r:id="rId20"/>
    <p:sldId id="293" r:id="rId21"/>
    <p:sldId id="284"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8A"/>
    <a:srgbClr val="0037A4"/>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230" y="96"/>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C0624B-FB9D-4D21-AC29-120C37A53602}"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ru-RU"/>
        </a:p>
      </dgm:t>
    </dgm:pt>
    <dgm:pt modelId="{B1C78BD3-65DB-412C-BFDF-32A77A04F15B}">
      <dgm:prSet phldrT="[Текст]"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nordul şi-a centrat atenția pe terorism şi armele de distrugere în masă;</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BB9990AF-D710-4554-B7F1-069C2D14E9AE}" type="parTrans" cxnId="{6AAD30D6-CCA0-45C0-979E-99503A0069A1}">
      <dgm:prSet/>
      <dgm:spPr/>
      <dgm:t>
        <a:bodyPr/>
        <a:lstStyle/>
        <a:p>
          <a:endParaRPr lang="ru-RU" sz="200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A9B8071E-04D5-44CF-B39E-ACE1AE6646EE}" type="sibTrans" cxnId="{6AAD30D6-CCA0-45C0-979E-99503A0069A1}">
      <dgm:prSet/>
      <dgm:spPr/>
      <dgm:t>
        <a:bodyPr/>
        <a:lstStyle/>
        <a:p>
          <a:endParaRPr lang="ru-RU" sz="200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1509F57C-568E-4DAD-A3E9-06101A6727EB}">
      <dgm:prSet phldrT="[Текст]"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sudul este preocupat de sărăcie şi subdezvoltare.</a:t>
          </a:r>
          <a:endParaRPr lang="ru-RU"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0DF5D407-5485-4DD1-BD5E-582D0F828281}" type="parTrans" cxnId="{DB2933B7-C658-4398-A248-DA152FC3A0D9}">
      <dgm:prSet/>
      <dgm:spPr/>
      <dgm:t>
        <a:bodyPr/>
        <a:lstStyle/>
        <a:p>
          <a:endParaRPr lang="ru-RU" sz="200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7D89A98-81B6-4050-BE52-CD500288F5CD}" type="sibTrans" cxnId="{DB2933B7-C658-4398-A248-DA152FC3A0D9}">
      <dgm:prSet/>
      <dgm:spPr/>
      <dgm:t>
        <a:bodyPr/>
        <a:lstStyle/>
        <a:p>
          <a:endParaRPr lang="ru-RU" sz="200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1FFB6466-013D-43E3-A1E6-E75FA79C93C6}" type="pres">
      <dgm:prSet presAssocID="{39C0624B-FB9D-4D21-AC29-120C37A53602}" presName="Name0" presStyleCnt="0">
        <dgm:presLayoutVars>
          <dgm:chMax val="7"/>
          <dgm:chPref val="7"/>
          <dgm:dir/>
        </dgm:presLayoutVars>
      </dgm:prSet>
      <dgm:spPr/>
      <dgm:t>
        <a:bodyPr/>
        <a:lstStyle/>
        <a:p>
          <a:endParaRPr lang="ru-RU"/>
        </a:p>
      </dgm:t>
    </dgm:pt>
    <dgm:pt modelId="{1E117FAE-E9E0-4518-8D1A-045A7FDA4076}" type="pres">
      <dgm:prSet presAssocID="{39C0624B-FB9D-4D21-AC29-120C37A53602}" presName="Name1" presStyleCnt="0"/>
      <dgm:spPr/>
      <dgm:t>
        <a:bodyPr/>
        <a:lstStyle/>
        <a:p>
          <a:endParaRPr lang="ru-RU"/>
        </a:p>
      </dgm:t>
    </dgm:pt>
    <dgm:pt modelId="{F2CF752B-F980-4BC9-8343-790B9446AB27}" type="pres">
      <dgm:prSet presAssocID="{39C0624B-FB9D-4D21-AC29-120C37A53602}" presName="cycle" presStyleCnt="0"/>
      <dgm:spPr/>
      <dgm:t>
        <a:bodyPr/>
        <a:lstStyle/>
        <a:p>
          <a:endParaRPr lang="ru-RU"/>
        </a:p>
      </dgm:t>
    </dgm:pt>
    <dgm:pt modelId="{C2A239D1-1531-4A62-9E49-0342F0F9627F}" type="pres">
      <dgm:prSet presAssocID="{39C0624B-FB9D-4D21-AC29-120C37A53602}" presName="srcNode" presStyleLbl="node1" presStyleIdx="0" presStyleCnt="2"/>
      <dgm:spPr/>
      <dgm:t>
        <a:bodyPr/>
        <a:lstStyle/>
        <a:p>
          <a:endParaRPr lang="ru-RU"/>
        </a:p>
      </dgm:t>
    </dgm:pt>
    <dgm:pt modelId="{DFC72CE9-2A45-4A9D-9781-C0EB9F5C468C}" type="pres">
      <dgm:prSet presAssocID="{39C0624B-FB9D-4D21-AC29-120C37A53602}" presName="conn" presStyleLbl="parChTrans1D2" presStyleIdx="0" presStyleCnt="1"/>
      <dgm:spPr/>
      <dgm:t>
        <a:bodyPr/>
        <a:lstStyle/>
        <a:p>
          <a:endParaRPr lang="ru-RU"/>
        </a:p>
      </dgm:t>
    </dgm:pt>
    <dgm:pt modelId="{872FA2C2-CBCB-4113-ADCE-07193AB4EACC}" type="pres">
      <dgm:prSet presAssocID="{39C0624B-FB9D-4D21-AC29-120C37A53602}" presName="extraNode" presStyleLbl="node1" presStyleIdx="0" presStyleCnt="2"/>
      <dgm:spPr/>
      <dgm:t>
        <a:bodyPr/>
        <a:lstStyle/>
        <a:p>
          <a:endParaRPr lang="ru-RU"/>
        </a:p>
      </dgm:t>
    </dgm:pt>
    <dgm:pt modelId="{64C09747-CB4B-4D0A-A956-9ED0275464D1}" type="pres">
      <dgm:prSet presAssocID="{39C0624B-FB9D-4D21-AC29-120C37A53602}" presName="dstNode" presStyleLbl="node1" presStyleIdx="0" presStyleCnt="2"/>
      <dgm:spPr/>
      <dgm:t>
        <a:bodyPr/>
        <a:lstStyle/>
        <a:p>
          <a:endParaRPr lang="ru-RU"/>
        </a:p>
      </dgm:t>
    </dgm:pt>
    <dgm:pt modelId="{416BDB3C-F523-489E-9CBF-50FE01B778F3}" type="pres">
      <dgm:prSet presAssocID="{B1C78BD3-65DB-412C-BFDF-32A77A04F15B}" presName="text_1" presStyleLbl="node1" presStyleIdx="0" presStyleCnt="2" custLinFactNeighborX="2288" custLinFactNeighborY="13560">
        <dgm:presLayoutVars>
          <dgm:bulletEnabled val="1"/>
        </dgm:presLayoutVars>
      </dgm:prSet>
      <dgm:spPr/>
      <dgm:t>
        <a:bodyPr/>
        <a:lstStyle/>
        <a:p>
          <a:endParaRPr lang="ru-RU"/>
        </a:p>
      </dgm:t>
    </dgm:pt>
    <dgm:pt modelId="{14959FB3-1565-4790-82E6-C072398F24AD}" type="pres">
      <dgm:prSet presAssocID="{B1C78BD3-65DB-412C-BFDF-32A77A04F15B}" presName="accent_1" presStyleCnt="0"/>
      <dgm:spPr/>
      <dgm:t>
        <a:bodyPr/>
        <a:lstStyle/>
        <a:p>
          <a:endParaRPr lang="ru-RU"/>
        </a:p>
      </dgm:t>
    </dgm:pt>
    <dgm:pt modelId="{5C395C88-7A82-464E-AD41-FAD49107BCE7}" type="pres">
      <dgm:prSet presAssocID="{B1C78BD3-65DB-412C-BFDF-32A77A04F15B}" presName="accentRepeatNode" presStyleLbl="solidFgAcc1" presStyleIdx="0" presStyleCnt="2" custScaleX="57065" custScaleY="60015"/>
      <dgm:spPr/>
      <dgm:t>
        <a:bodyPr/>
        <a:lstStyle/>
        <a:p>
          <a:endParaRPr lang="ru-RU"/>
        </a:p>
      </dgm:t>
    </dgm:pt>
    <dgm:pt modelId="{B34F4C7E-E2ED-4C90-8BC3-9098850F0965}" type="pres">
      <dgm:prSet presAssocID="{1509F57C-568E-4DAD-A3E9-06101A6727EB}" presName="text_2" presStyleLbl="node1" presStyleIdx="1" presStyleCnt="2" custLinFactNeighborX="2288" custLinFactNeighborY="-16680">
        <dgm:presLayoutVars>
          <dgm:bulletEnabled val="1"/>
        </dgm:presLayoutVars>
      </dgm:prSet>
      <dgm:spPr/>
      <dgm:t>
        <a:bodyPr/>
        <a:lstStyle/>
        <a:p>
          <a:endParaRPr lang="ru-RU"/>
        </a:p>
      </dgm:t>
    </dgm:pt>
    <dgm:pt modelId="{B58CB920-64B6-426F-90DB-EFE7194A5F06}" type="pres">
      <dgm:prSet presAssocID="{1509F57C-568E-4DAD-A3E9-06101A6727EB}" presName="accent_2" presStyleCnt="0"/>
      <dgm:spPr/>
      <dgm:t>
        <a:bodyPr/>
        <a:lstStyle/>
        <a:p>
          <a:endParaRPr lang="ru-RU"/>
        </a:p>
      </dgm:t>
    </dgm:pt>
    <dgm:pt modelId="{98BBB72D-6736-488E-9219-A7A9E45B6F51}" type="pres">
      <dgm:prSet presAssocID="{1509F57C-568E-4DAD-A3E9-06101A6727EB}" presName="accentRepeatNode" presStyleLbl="solidFgAcc1" presStyleIdx="1" presStyleCnt="2" custScaleX="57065" custScaleY="56666"/>
      <dgm:spPr/>
      <dgm:t>
        <a:bodyPr/>
        <a:lstStyle/>
        <a:p>
          <a:endParaRPr lang="ru-RU"/>
        </a:p>
      </dgm:t>
    </dgm:pt>
  </dgm:ptLst>
  <dgm:cxnLst>
    <dgm:cxn modelId="{10A63938-8E5F-4204-9964-8944D3E76B0F}" type="presOf" srcId="{A9B8071E-04D5-44CF-B39E-ACE1AE6646EE}" destId="{DFC72CE9-2A45-4A9D-9781-C0EB9F5C468C}" srcOrd="0" destOrd="0" presId="urn:microsoft.com/office/officeart/2008/layout/VerticalCurvedList"/>
    <dgm:cxn modelId="{879E3643-2D3F-4AFB-82DF-A57F277CD89C}" type="presOf" srcId="{1509F57C-568E-4DAD-A3E9-06101A6727EB}" destId="{B34F4C7E-E2ED-4C90-8BC3-9098850F0965}" srcOrd="0" destOrd="0" presId="urn:microsoft.com/office/officeart/2008/layout/VerticalCurvedList"/>
    <dgm:cxn modelId="{6AAD30D6-CCA0-45C0-979E-99503A0069A1}" srcId="{39C0624B-FB9D-4D21-AC29-120C37A53602}" destId="{B1C78BD3-65DB-412C-BFDF-32A77A04F15B}" srcOrd="0" destOrd="0" parTransId="{BB9990AF-D710-4554-B7F1-069C2D14E9AE}" sibTransId="{A9B8071E-04D5-44CF-B39E-ACE1AE6646EE}"/>
    <dgm:cxn modelId="{EBAF6505-CCCE-4EAC-9CD9-4AFA539B6A28}" type="presOf" srcId="{39C0624B-FB9D-4D21-AC29-120C37A53602}" destId="{1FFB6466-013D-43E3-A1E6-E75FA79C93C6}" srcOrd="0" destOrd="0" presId="urn:microsoft.com/office/officeart/2008/layout/VerticalCurvedList"/>
    <dgm:cxn modelId="{DB2933B7-C658-4398-A248-DA152FC3A0D9}" srcId="{39C0624B-FB9D-4D21-AC29-120C37A53602}" destId="{1509F57C-568E-4DAD-A3E9-06101A6727EB}" srcOrd="1" destOrd="0" parTransId="{0DF5D407-5485-4DD1-BD5E-582D0F828281}" sibTransId="{57D89A98-81B6-4050-BE52-CD500288F5CD}"/>
    <dgm:cxn modelId="{73024209-D2C0-4906-B0AB-CE0B55B3FF1F}" type="presOf" srcId="{B1C78BD3-65DB-412C-BFDF-32A77A04F15B}" destId="{416BDB3C-F523-489E-9CBF-50FE01B778F3}" srcOrd="0" destOrd="0" presId="urn:microsoft.com/office/officeart/2008/layout/VerticalCurvedList"/>
    <dgm:cxn modelId="{4769BC15-6D6F-4BAA-A130-F8544152F1B5}" type="presParOf" srcId="{1FFB6466-013D-43E3-A1E6-E75FA79C93C6}" destId="{1E117FAE-E9E0-4518-8D1A-045A7FDA4076}" srcOrd="0" destOrd="0" presId="urn:microsoft.com/office/officeart/2008/layout/VerticalCurvedList"/>
    <dgm:cxn modelId="{D472A478-FC58-4B0F-832D-FD4172925A0F}" type="presParOf" srcId="{1E117FAE-E9E0-4518-8D1A-045A7FDA4076}" destId="{F2CF752B-F980-4BC9-8343-790B9446AB27}" srcOrd="0" destOrd="0" presId="urn:microsoft.com/office/officeart/2008/layout/VerticalCurvedList"/>
    <dgm:cxn modelId="{C5A539DE-E125-46F2-B9EF-3A07B6D83D39}" type="presParOf" srcId="{F2CF752B-F980-4BC9-8343-790B9446AB27}" destId="{C2A239D1-1531-4A62-9E49-0342F0F9627F}" srcOrd="0" destOrd="0" presId="urn:microsoft.com/office/officeart/2008/layout/VerticalCurvedList"/>
    <dgm:cxn modelId="{B0587358-9F0D-44C0-963A-AE0E705F16AD}" type="presParOf" srcId="{F2CF752B-F980-4BC9-8343-790B9446AB27}" destId="{DFC72CE9-2A45-4A9D-9781-C0EB9F5C468C}" srcOrd="1" destOrd="0" presId="urn:microsoft.com/office/officeart/2008/layout/VerticalCurvedList"/>
    <dgm:cxn modelId="{134BB7D5-42C0-48D1-A310-52FC4BDD0EAA}" type="presParOf" srcId="{F2CF752B-F980-4BC9-8343-790B9446AB27}" destId="{872FA2C2-CBCB-4113-ADCE-07193AB4EACC}" srcOrd="2" destOrd="0" presId="urn:microsoft.com/office/officeart/2008/layout/VerticalCurvedList"/>
    <dgm:cxn modelId="{DED423B6-7336-4F79-9D58-4D06A471425B}" type="presParOf" srcId="{F2CF752B-F980-4BC9-8343-790B9446AB27}" destId="{64C09747-CB4B-4D0A-A956-9ED0275464D1}" srcOrd="3" destOrd="0" presId="urn:microsoft.com/office/officeart/2008/layout/VerticalCurvedList"/>
    <dgm:cxn modelId="{4976CA52-FDB4-42FE-84D3-543AC605A0B0}" type="presParOf" srcId="{1E117FAE-E9E0-4518-8D1A-045A7FDA4076}" destId="{416BDB3C-F523-489E-9CBF-50FE01B778F3}" srcOrd="1" destOrd="0" presId="urn:microsoft.com/office/officeart/2008/layout/VerticalCurvedList"/>
    <dgm:cxn modelId="{82FE1E23-B4A5-4DFA-A968-297D8EFA4F93}" type="presParOf" srcId="{1E117FAE-E9E0-4518-8D1A-045A7FDA4076}" destId="{14959FB3-1565-4790-82E6-C072398F24AD}" srcOrd="2" destOrd="0" presId="urn:microsoft.com/office/officeart/2008/layout/VerticalCurvedList"/>
    <dgm:cxn modelId="{2DD5A736-102A-491E-8F17-13E694A7DF86}" type="presParOf" srcId="{14959FB3-1565-4790-82E6-C072398F24AD}" destId="{5C395C88-7A82-464E-AD41-FAD49107BCE7}" srcOrd="0" destOrd="0" presId="urn:microsoft.com/office/officeart/2008/layout/VerticalCurvedList"/>
    <dgm:cxn modelId="{042FB2EF-8DC0-451E-9315-7A5D31DCAE8B}" type="presParOf" srcId="{1E117FAE-E9E0-4518-8D1A-045A7FDA4076}" destId="{B34F4C7E-E2ED-4C90-8BC3-9098850F0965}" srcOrd="3" destOrd="0" presId="urn:microsoft.com/office/officeart/2008/layout/VerticalCurvedList"/>
    <dgm:cxn modelId="{F545D100-ABF2-4202-B16D-6A13662C8F4B}" type="presParOf" srcId="{1E117FAE-E9E0-4518-8D1A-045A7FDA4076}" destId="{B58CB920-64B6-426F-90DB-EFE7194A5F06}" srcOrd="4" destOrd="0" presId="urn:microsoft.com/office/officeart/2008/layout/VerticalCurvedList"/>
    <dgm:cxn modelId="{7F85DBD9-EF9F-4966-9950-B03E78EF276D}" type="presParOf" srcId="{B58CB920-64B6-426F-90DB-EFE7194A5F06}" destId="{98BBB72D-6736-488E-9219-A7A9E45B6F5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38DA73-344D-49E0-80AD-E8B2F2931182}"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AED7B99C-7016-4D01-8114-B314BCBC74FD}">
      <dgm:prSet phldrT="[Текст]"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securitate colectivă;</a:t>
          </a:r>
          <a:endParaRPr lang="ru-RU" sz="2000" dirty="0">
            <a:effectLst>
              <a:outerShdw blurRad="38100" dist="38100" dir="2700000" algn="tl">
                <a:srgbClr val="000000">
                  <a:alpha val="43137"/>
                </a:srgbClr>
              </a:outerShdw>
            </a:effectLst>
          </a:endParaRPr>
        </a:p>
      </dgm:t>
    </dgm:pt>
    <dgm:pt modelId="{13A2B642-4BC6-4BCC-9ADC-316E49B75801}" type="parTrans" cxnId="{764389A7-69C3-41F7-B6A1-074AEB46E02E}">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C6F41F19-452A-409D-A9BB-83771639F834}" type="sibTrans" cxnId="{764389A7-69C3-41F7-B6A1-074AEB46E02E}">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9CAEBE43-C630-48C0-9290-826A4353C9FC}">
      <dgm:prSet phldrT="[Текст]"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securitate comună;</a:t>
          </a:r>
          <a:endParaRPr lang="ru-RU" sz="2000" dirty="0">
            <a:effectLst>
              <a:outerShdw blurRad="38100" dist="38100" dir="2700000" algn="tl">
                <a:srgbClr val="000000">
                  <a:alpha val="43137"/>
                </a:srgbClr>
              </a:outerShdw>
            </a:effectLst>
          </a:endParaRPr>
        </a:p>
      </dgm:t>
    </dgm:pt>
    <dgm:pt modelId="{32EF0643-D7F5-451A-B79D-6A72EA6426DC}" type="parTrans" cxnId="{32FF708A-8350-4093-8BFF-FD6E7B3BE005}">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266B9348-BF97-42D9-90C7-73DBF0C9CBFA}" type="sibTrans" cxnId="{32FF708A-8350-4093-8BFF-FD6E7B3BE005}">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1268C931-C881-43C5-9CEE-BBDE546A124F}">
      <dgm:prSet phldrT="[Текст]"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securitate prin cooperare. </a:t>
          </a:r>
          <a:endParaRPr lang="ru-RU" sz="2000" dirty="0">
            <a:effectLst>
              <a:outerShdw blurRad="38100" dist="38100" dir="2700000" algn="tl">
                <a:srgbClr val="000000">
                  <a:alpha val="43137"/>
                </a:srgbClr>
              </a:outerShdw>
            </a:effectLst>
          </a:endParaRPr>
        </a:p>
      </dgm:t>
    </dgm:pt>
    <dgm:pt modelId="{E172640E-3650-44CB-AE9F-6E1E43F62FC2}" type="parTrans" cxnId="{50F39FE9-D851-4274-BD19-A5BC430C7722}">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A6F14CAB-DC79-40F8-A695-8A318753DE5E}" type="sibTrans" cxnId="{50F39FE9-D851-4274-BD19-A5BC430C7722}">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C8FE9615-D6F7-40DB-BC87-165F65356D13}">
      <dgm:prSet phldrT="[Текст]" custT="1"/>
      <dgm:spPr/>
      <dgm:t>
        <a:bodyPr/>
        <a:lstStyle/>
        <a:p>
          <a:pPr algn="l"/>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Elaborarea unei viziuni comune asupra securității este posibilă numai prin conștientizarea faptului că multe dintre actualele provocări sunt - rezultatul existenței unor riscuri şi vulnerabilități comune ce necesită soluții de aceeași natură. De aceea, au apărut concepte de genul:</a:t>
          </a:r>
          <a:endParaRPr lang="ru-RU" sz="2000" dirty="0">
            <a:effectLst>
              <a:outerShdw blurRad="38100" dist="38100" dir="2700000" algn="tl">
                <a:srgbClr val="000000">
                  <a:alpha val="43137"/>
                </a:srgbClr>
              </a:outerShdw>
            </a:effectLst>
          </a:endParaRPr>
        </a:p>
      </dgm:t>
    </dgm:pt>
    <dgm:pt modelId="{14FABB41-1177-4DF5-A20D-6A7B2C97A308}" type="sibTrans" cxnId="{AE825D79-CC4D-4655-81EE-6A1DDE970062}">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7C96AA27-22F6-4A34-88CB-25EB798A19DC}" type="parTrans" cxnId="{AE825D79-CC4D-4655-81EE-6A1DDE970062}">
      <dgm:prSet/>
      <dgm:spPr/>
      <dgm:t>
        <a:bodyPr/>
        <a:lstStyle/>
        <a:p>
          <a:endParaRPr lang="ru-RU" sz="2000">
            <a:solidFill>
              <a:schemeClr val="tx2">
                <a:lumMod val="50000"/>
              </a:schemeClr>
            </a:solidFill>
            <a:effectLst>
              <a:outerShdw blurRad="38100" dist="38100" dir="2700000" algn="tl">
                <a:srgbClr val="000000">
                  <a:alpha val="43137"/>
                </a:srgbClr>
              </a:outerShdw>
            </a:effectLst>
          </a:endParaRPr>
        </a:p>
      </dgm:t>
    </dgm:pt>
    <dgm:pt modelId="{1C001676-0651-4C75-A5DB-DBBC2D3CC20D}" type="pres">
      <dgm:prSet presAssocID="{3938DA73-344D-49E0-80AD-E8B2F2931182}" presName="hierChild1" presStyleCnt="0">
        <dgm:presLayoutVars>
          <dgm:orgChart val="1"/>
          <dgm:chPref val="1"/>
          <dgm:dir/>
          <dgm:animOne val="branch"/>
          <dgm:animLvl val="lvl"/>
          <dgm:resizeHandles/>
        </dgm:presLayoutVars>
      </dgm:prSet>
      <dgm:spPr/>
      <dgm:t>
        <a:bodyPr/>
        <a:lstStyle/>
        <a:p>
          <a:endParaRPr lang="ru-RU"/>
        </a:p>
      </dgm:t>
    </dgm:pt>
    <dgm:pt modelId="{6500D984-4347-426A-8547-E3D9FD28C46F}" type="pres">
      <dgm:prSet presAssocID="{C8FE9615-D6F7-40DB-BC87-165F65356D13}" presName="hierRoot1" presStyleCnt="0">
        <dgm:presLayoutVars>
          <dgm:hierBranch val="init"/>
        </dgm:presLayoutVars>
      </dgm:prSet>
      <dgm:spPr/>
      <dgm:t>
        <a:bodyPr/>
        <a:lstStyle/>
        <a:p>
          <a:endParaRPr lang="ru-RU"/>
        </a:p>
      </dgm:t>
    </dgm:pt>
    <dgm:pt modelId="{2AD3217A-14F7-4B54-ADAA-98F15550CF4C}" type="pres">
      <dgm:prSet presAssocID="{C8FE9615-D6F7-40DB-BC87-165F65356D13}" presName="rootComposite1" presStyleCnt="0"/>
      <dgm:spPr/>
      <dgm:t>
        <a:bodyPr/>
        <a:lstStyle/>
        <a:p>
          <a:endParaRPr lang="ru-RU"/>
        </a:p>
      </dgm:t>
    </dgm:pt>
    <dgm:pt modelId="{6BE227D4-3B0F-4D46-8A7A-3964A3CA32B3}" type="pres">
      <dgm:prSet presAssocID="{C8FE9615-D6F7-40DB-BC87-165F65356D13}" presName="rootText1" presStyleLbl="node0" presStyleIdx="0" presStyleCnt="1" custScaleX="332545" custScaleY="162041">
        <dgm:presLayoutVars>
          <dgm:chPref val="3"/>
        </dgm:presLayoutVars>
      </dgm:prSet>
      <dgm:spPr/>
      <dgm:t>
        <a:bodyPr/>
        <a:lstStyle/>
        <a:p>
          <a:endParaRPr lang="ru-RU"/>
        </a:p>
      </dgm:t>
    </dgm:pt>
    <dgm:pt modelId="{CF1E495A-DA3D-433E-B4E0-97C8A42EC3BD}" type="pres">
      <dgm:prSet presAssocID="{C8FE9615-D6F7-40DB-BC87-165F65356D13}" presName="rootConnector1" presStyleLbl="node1" presStyleIdx="0" presStyleCnt="0"/>
      <dgm:spPr/>
      <dgm:t>
        <a:bodyPr/>
        <a:lstStyle/>
        <a:p>
          <a:endParaRPr lang="ru-RU"/>
        </a:p>
      </dgm:t>
    </dgm:pt>
    <dgm:pt modelId="{9A5D3DE4-1335-4700-9257-986BCD50EA40}" type="pres">
      <dgm:prSet presAssocID="{C8FE9615-D6F7-40DB-BC87-165F65356D13}" presName="hierChild2" presStyleCnt="0"/>
      <dgm:spPr/>
      <dgm:t>
        <a:bodyPr/>
        <a:lstStyle/>
        <a:p>
          <a:endParaRPr lang="ru-RU"/>
        </a:p>
      </dgm:t>
    </dgm:pt>
    <dgm:pt modelId="{12B83BFA-FB10-43FE-8D88-D0322258E6D3}" type="pres">
      <dgm:prSet presAssocID="{13A2B642-4BC6-4BCC-9ADC-316E49B75801}" presName="Name37" presStyleLbl="parChTrans1D2" presStyleIdx="0" presStyleCnt="3"/>
      <dgm:spPr/>
      <dgm:t>
        <a:bodyPr/>
        <a:lstStyle/>
        <a:p>
          <a:endParaRPr lang="ru-RU"/>
        </a:p>
      </dgm:t>
    </dgm:pt>
    <dgm:pt modelId="{6C486A5D-0B12-451E-BF1E-5EA688DAAC46}" type="pres">
      <dgm:prSet presAssocID="{AED7B99C-7016-4D01-8114-B314BCBC74FD}" presName="hierRoot2" presStyleCnt="0">
        <dgm:presLayoutVars>
          <dgm:hierBranch val="init"/>
        </dgm:presLayoutVars>
      </dgm:prSet>
      <dgm:spPr/>
      <dgm:t>
        <a:bodyPr/>
        <a:lstStyle/>
        <a:p>
          <a:endParaRPr lang="ru-RU"/>
        </a:p>
      </dgm:t>
    </dgm:pt>
    <dgm:pt modelId="{79A24798-03B3-4308-A113-6D2585DFE50D}" type="pres">
      <dgm:prSet presAssocID="{AED7B99C-7016-4D01-8114-B314BCBC74FD}" presName="rootComposite" presStyleCnt="0"/>
      <dgm:spPr/>
      <dgm:t>
        <a:bodyPr/>
        <a:lstStyle/>
        <a:p>
          <a:endParaRPr lang="ru-RU"/>
        </a:p>
      </dgm:t>
    </dgm:pt>
    <dgm:pt modelId="{126CA610-AE56-418F-90E6-20A2CACF1520}" type="pres">
      <dgm:prSet presAssocID="{AED7B99C-7016-4D01-8114-B314BCBC74FD}" presName="rootText" presStyleLbl="node2" presStyleIdx="0" presStyleCnt="3" custScaleY="64370">
        <dgm:presLayoutVars>
          <dgm:chPref val="3"/>
        </dgm:presLayoutVars>
      </dgm:prSet>
      <dgm:spPr/>
      <dgm:t>
        <a:bodyPr/>
        <a:lstStyle/>
        <a:p>
          <a:endParaRPr lang="ru-RU"/>
        </a:p>
      </dgm:t>
    </dgm:pt>
    <dgm:pt modelId="{6A75C477-DD5F-4651-850A-CA03C0B6457B}" type="pres">
      <dgm:prSet presAssocID="{AED7B99C-7016-4D01-8114-B314BCBC74FD}" presName="rootConnector" presStyleLbl="node2" presStyleIdx="0" presStyleCnt="3"/>
      <dgm:spPr/>
      <dgm:t>
        <a:bodyPr/>
        <a:lstStyle/>
        <a:p>
          <a:endParaRPr lang="ru-RU"/>
        </a:p>
      </dgm:t>
    </dgm:pt>
    <dgm:pt modelId="{492DD6D1-82F5-430C-B56F-66CB73E7471A}" type="pres">
      <dgm:prSet presAssocID="{AED7B99C-7016-4D01-8114-B314BCBC74FD}" presName="hierChild4" presStyleCnt="0"/>
      <dgm:spPr/>
      <dgm:t>
        <a:bodyPr/>
        <a:lstStyle/>
        <a:p>
          <a:endParaRPr lang="ru-RU"/>
        </a:p>
      </dgm:t>
    </dgm:pt>
    <dgm:pt modelId="{C0465AD0-633B-4E30-9AC3-C76D3EE19C1A}" type="pres">
      <dgm:prSet presAssocID="{AED7B99C-7016-4D01-8114-B314BCBC74FD}" presName="hierChild5" presStyleCnt="0"/>
      <dgm:spPr/>
      <dgm:t>
        <a:bodyPr/>
        <a:lstStyle/>
        <a:p>
          <a:endParaRPr lang="ru-RU"/>
        </a:p>
      </dgm:t>
    </dgm:pt>
    <dgm:pt modelId="{AE2893A7-C40C-47D8-AF14-759CAD661F30}" type="pres">
      <dgm:prSet presAssocID="{32EF0643-D7F5-451A-B79D-6A72EA6426DC}" presName="Name37" presStyleLbl="parChTrans1D2" presStyleIdx="1" presStyleCnt="3"/>
      <dgm:spPr/>
      <dgm:t>
        <a:bodyPr/>
        <a:lstStyle/>
        <a:p>
          <a:endParaRPr lang="ru-RU"/>
        </a:p>
      </dgm:t>
    </dgm:pt>
    <dgm:pt modelId="{49E7E102-86E4-4A95-A464-0571B32B19D8}" type="pres">
      <dgm:prSet presAssocID="{9CAEBE43-C630-48C0-9290-826A4353C9FC}" presName="hierRoot2" presStyleCnt="0">
        <dgm:presLayoutVars>
          <dgm:hierBranch val="init"/>
        </dgm:presLayoutVars>
      </dgm:prSet>
      <dgm:spPr/>
      <dgm:t>
        <a:bodyPr/>
        <a:lstStyle/>
        <a:p>
          <a:endParaRPr lang="ru-RU"/>
        </a:p>
      </dgm:t>
    </dgm:pt>
    <dgm:pt modelId="{1FA4D549-F18F-4097-8F3F-FDA01421B7FD}" type="pres">
      <dgm:prSet presAssocID="{9CAEBE43-C630-48C0-9290-826A4353C9FC}" presName="rootComposite" presStyleCnt="0"/>
      <dgm:spPr/>
      <dgm:t>
        <a:bodyPr/>
        <a:lstStyle/>
        <a:p>
          <a:endParaRPr lang="ru-RU"/>
        </a:p>
      </dgm:t>
    </dgm:pt>
    <dgm:pt modelId="{F185FEDD-F1B0-43FC-AE96-99F61EBA5CE9}" type="pres">
      <dgm:prSet presAssocID="{9CAEBE43-C630-48C0-9290-826A4353C9FC}" presName="rootText" presStyleLbl="node2" presStyleIdx="1" presStyleCnt="3" custScaleY="59620">
        <dgm:presLayoutVars>
          <dgm:chPref val="3"/>
        </dgm:presLayoutVars>
      </dgm:prSet>
      <dgm:spPr/>
      <dgm:t>
        <a:bodyPr/>
        <a:lstStyle/>
        <a:p>
          <a:endParaRPr lang="ru-RU"/>
        </a:p>
      </dgm:t>
    </dgm:pt>
    <dgm:pt modelId="{3A58BC42-89E6-4D80-A61B-BAC43DBF8DC0}" type="pres">
      <dgm:prSet presAssocID="{9CAEBE43-C630-48C0-9290-826A4353C9FC}" presName="rootConnector" presStyleLbl="node2" presStyleIdx="1" presStyleCnt="3"/>
      <dgm:spPr/>
      <dgm:t>
        <a:bodyPr/>
        <a:lstStyle/>
        <a:p>
          <a:endParaRPr lang="ru-RU"/>
        </a:p>
      </dgm:t>
    </dgm:pt>
    <dgm:pt modelId="{F38226E9-5555-4DE7-9788-56777BDD7285}" type="pres">
      <dgm:prSet presAssocID="{9CAEBE43-C630-48C0-9290-826A4353C9FC}" presName="hierChild4" presStyleCnt="0"/>
      <dgm:spPr/>
      <dgm:t>
        <a:bodyPr/>
        <a:lstStyle/>
        <a:p>
          <a:endParaRPr lang="ru-RU"/>
        </a:p>
      </dgm:t>
    </dgm:pt>
    <dgm:pt modelId="{9FAB32AF-B0BE-4029-BA29-9ED7D8865153}" type="pres">
      <dgm:prSet presAssocID="{9CAEBE43-C630-48C0-9290-826A4353C9FC}" presName="hierChild5" presStyleCnt="0"/>
      <dgm:spPr/>
      <dgm:t>
        <a:bodyPr/>
        <a:lstStyle/>
        <a:p>
          <a:endParaRPr lang="ru-RU"/>
        </a:p>
      </dgm:t>
    </dgm:pt>
    <dgm:pt modelId="{3F80B625-4A0D-4872-A694-1D85FD559A29}" type="pres">
      <dgm:prSet presAssocID="{E172640E-3650-44CB-AE9F-6E1E43F62FC2}" presName="Name37" presStyleLbl="parChTrans1D2" presStyleIdx="2" presStyleCnt="3"/>
      <dgm:spPr/>
      <dgm:t>
        <a:bodyPr/>
        <a:lstStyle/>
        <a:p>
          <a:endParaRPr lang="ru-RU"/>
        </a:p>
      </dgm:t>
    </dgm:pt>
    <dgm:pt modelId="{D3DB7C0D-0F75-41EC-8344-3BBD9EDC9F5F}" type="pres">
      <dgm:prSet presAssocID="{1268C931-C881-43C5-9CEE-BBDE546A124F}" presName="hierRoot2" presStyleCnt="0">
        <dgm:presLayoutVars>
          <dgm:hierBranch val="init"/>
        </dgm:presLayoutVars>
      </dgm:prSet>
      <dgm:spPr/>
      <dgm:t>
        <a:bodyPr/>
        <a:lstStyle/>
        <a:p>
          <a:endParaRPr lang="ru-RU"/>
        </a:p>
      </dgm:t>
    </dgm:pt>
    <dgm:pt modelId="{5232540B-10C4-4A3E-9E38-BF617BB73895}" type="pres">
      <dgm:prSet presAssocID="{1268C931-C881-43C5-9CEE-BBDE546A124F}" presName="rootComposite" presStyleCnt="0"/>
      <dgm:spPr/>
      <dgm:t>
        <a:bodyPr/>
        <a:lstStyle/>
        <a:p>
          <a:endParaRPr lang="ru-RU"/>
        </a:p>
      </dgm:t>
    </dgm:pt>
    <dgm:pt modelId="{AE5DFB57-FD37-470C-B741-F823C97312E7}" type="pres">
      <dgm:prSet presAssocID="{1268C931-C881-43C5-9CEE-BBDE546A124F}" presName="rootText" presStyleLbl="node2" presStyleIdx="2" presStyleCnt="3" custScaleY="57244">
        <dgm:presLayoutVars>
          <dgm:chPref val="3"/>
        </dgm:presLayoutVars>
      </dgm:prSet>
      <dgm:spPr/>
      <dgm:t>
        <a:bodyPr/>
        <a:lstStyle/>
        <a:p>
          <a:endParaRPr lang="ru-RU"/>
        </a:p>
      </dgm:t>
    </dgm:pt>
    <dgm:pt modelId="{2526B49B-0E8F-43AB-A0CF-8514A06B42C5}" type="pres">
      <dgm:prSet presAssocID="{1268C931-C881-43C5-9CEE-BBDE546A124F}" presName="rootConnector" presStyleLbl="node2" presStyleIdx="2" presStyleCnt="3"/>
      <dgm:spPr/>
      <dgm:t>
        <a:bodyPr/>
        <a:lstStyle/>
        <a:p>
          <a:endParaRPr lang="ru-RU"/>
        </a:p>
      </dgm:t>
    </dgm:pt>
    <dgm:pt modelId="{9D34E653-C6E7-44BE-A0E3-81C0D9E07AD6}" type="pres">
      <dgm:prSet presAssocID="{1268C931-C881-43C5-9CEE-BBDE546A124F}" presName="hierChild4" presStyleCnt="0"/>
      <dgm:spPr/>
      <dgm:t>
        <a:bodyPr/>
        <a:lstStyle/>
        <a:p>
          <a:endParaRPr lang="ru-RU"/>
        </a:p>
      </dgm:t>
    </dgm:pt>
    <dgm:pt modelId="{504D5807-CFE8-4E3A-A83B-071B84D01197}" type="pres">
      <dgm:prSet presAssocID="{1268C931-C881-43C5-9CEE-BBDE546A124F}" presName="hierChild5" presStyleCnt="0"/>
      <dgm:spPr/>
      <dgm:t>
        <a:bodyPr/>
        <a:lstStyle/>
        <a:p>
          <a:endParaRPr lang="ru-RU"/>
        </a:p>
      </dgm:t>
    </dgm:pt>
    <dgm:pt modelId="{9D2168BF-3495-482E-B0FA-A8B2CDEFF836}" type="pres">
      <dgm:prSet presAssocID="{C8FE9615-D6F7-40DB-BC87-165F65356D13}" presName="hierChild3" presStyleCnt="0"/>
      <dgm:spPr/>
      <dgm:t>
        <a:bodyPr/>
        <a:lstStyle/>
        <a:p>
          <a:endParaRPr lang="ru-RU"/>
        </a:p>
      </dgm:t>
    </dgm:pt>
  </dgm:ptLst>
  <dgm:cxnLst>
    <dgm:cxn modelId="{7D277FC4-5230-4AA3-98CC-A9ED2D7610E0}" type="presOf" srcId="{1268C931-C881-43C5-9CEE-BBDE546A124F}" destId="{2526B49B-0E8F-43AB-A0CF-8514A06B42C5}" srcOrd="1" destOrd="0" presId="urn:microsoft.com/office/officeart/2005/8/layout/orgChart1"/>
    <dgm:cxn modelId="{AE825D79-CC4D-4655-81EE-6A1DDE970062}" srcId="{3938DA73-344D-49E0-80AD-E8B2F2931182}" destId="{C8FE9615-D6F7-40DB-BC87-165F65356D13}" srcOrd="0" destOrd="0" parTransId="{7C96AA27-22F6-4A34-88CB-25EB798A19DC}" sibTransId="{14FABB41-1177-4DF5-A20D-6A7B2C97A308}"/>
    <dgm:cxn modelId="{EE3BE447-4951-42BA-85A5-058B69403800}" type="presOf" srcId="{1268C931-C881-43C5-9CEE-BBDE546A124F}" destId="{AE5DFB57-FD37-470C-B741-F823C97312E7}" srcOrd="0" destOrd="0" presId="urn:microsoft.com/office/officeart/2005/8/layout/orgChart1"/>
    <dgm:cxn modelId="{18FAE993-D11B-4455-8600-EA938B678A0F}" type="presOf" srcId="{AED7B99C-7016-4D01-8114-B314BCBC74FD}" destId="{6A75C477-DD5F-4651-850A-CA03C0B6457B}" srcOrd="1" destOrd="0" presId="urn:microsoft.com/office/officeart/2005/8/layout/orgChart1"/>
    <dgm:cxn modelId="{32FF708A-8350-4093-8BFF-FD6E7B3BE005}" srcId="{C8FE9615-D6F7-40DB-BC87-165F65356D13}" destId="{9CAEBE43-C630-48C0-9290-826A4353C9FC}" srcOrd="1" destOrd="0" parTransId="{32EF0643-D7F5-451A-B79D-6A72EA6426DC}" sibTransId="{266B9348-BF97-42D9-90C7-73DBF0C9CBFA}"/>
    <dgm:cxn modelId="{A3876E0E-1588-454C-B640-81DB775A3725}" type="presOf" srcId="{C8FE9615-D6F7-40DB-BC87-165F65356D13}" destId="{6BE227D4-3B0F-4D46-8A7A-3964A3CA32B3}" srcOrd="0" destOrd="0" presId="urn:microsoft.com/office/officeart/2005/8/layout/orgChart1"/>
    <dgm:cxn modelId="{8B486EA2-7AE7-46B7-BDD8-D9D98F148470}" type="presOf" srcId="{C8FE9615-D6F7-40DB-BC87-165F65356D13}" destId="{CF1E495A-DA3D-433E-B4E0-97C8A42EC3BD}" srcOrd="1" destOrd="0" presId="urn:microsoft.com/office/officeart/2005/8/layout/orgChart1"/>
    <dgm:cxn modelId="{9DFB7BDF-783F-4062-BCBF-26F7460D0025}" type="presOf" srcId="{9CAEBE43-C630-48C0-9290-826A4353C9FC}" destId="{3A58BC42-89E6-4D80-A61B-BAC43DBF8DC0}" srcOrd="1" destOrd="0" presId="urn:microsoft.com/office/officeart/2005/8/layout/orgChart1"/>
    <dgm:cxn modelId="{41C0AD26-5ACF-4556-A069-6C73FC648406}" type="presOf" srcId="{13A2B642-4BC6-4BCC-9ADC-316E49B75801}" destId="{12B83BFA-FB10-43FE-8D88-D0322258E6D3}" srcOrd="0" destOrd="0" presId="urn:microsoft.com/office/officeart/2005/8/layout/orgChart1"/>
    <dgm:cxn modelId="{D2200074-E2F9-470E-BB4B-D07C747915F2}" type="presOf" srcId="{3938DA73-344D-49E0-80AD-E8B2F2931182}" destId="{1C001676-0651-4C75-A5DB-DBBC2D3CC20D}" srcOrd="0" destOrd="0" presId="urn:microsoft.com/office/officeart/2005/8/layout/orgChart1"/>
    <dgm:cxn modelId="{BA4748AD-F7DD-4EB6-97A5-FC0EEB09A88A}" type="presOf" srcId="{9CAEBE43-C630-48C0-9290-826A4353C9FC}" destId="{F185FEDD-F1B0-43FC-AE96-99F61EBA5CE9}" srcOrd="0" destOrd="0" presId="urn:microsoft.com/office/officeart/2005/8/layout/orgChart1"/>
    <dgm:cxn modelId="{5655B02B-3D20-472F-A53B-07C1351D0C3B}" type="presOf" srcId="{32EF0643-D7F5-451A-B79D-6A72EA6426DC}" destId="{AE2893A7-C40C-47D8-AF14-759CAD661F30}" srcOrd="0" destOrd="0" presId="urn:microsoft.com/office/officeart/2005/8/layout/orgChart1"/>
    <dgm:cxn modelId="{50F39FE9-D851-4274-BD19-A5BC430C7722}" srcId="{C8FE9615-D6F7-40DB-BC87-165F65356D13}" destId="{1268C931-C881-43C5-9CEE-BBDE546A124F}" srcOrd="2" destOrd="0" parTransId="{E172640E-3650-44CB-AE9F-6E1E43F62FC2}" sibTransId="{A6F14CAB-DC79-40F8-A695-8A318753DE5E}"/>
    <dgm:cxn modelId="{764389A7-69C3-41F7-B6A1-074AEB46E02E}" srcId="{C8FE9615-D6F7-40DB-BC87-165F65356D13}" destId="{AED7B99C-7016-4D01-8114-B314BCBC74FD}" srcOrd="0" destOrd="0" parTransId="{13A2B642-4BC6-4BCC-9ADC-316E49B75801}" sibTransId="{C6F41F19-452A-409D-A9BB-83771639F834}"/>
    <dgm:cxn modelId="{835AF941-6B4C-4883-9E38-A74589EB892A}" type="presOf" srcId="{E172640E-3650-44CB-AE9F-6E1E43F62FC2}" destId="{3F80B625-4A0D-4872-A694-1D85FD559A29}" srcOrd="0" destOrd="0" presId="urn:microsoft.com/office/officeart/2005/8/layout/orgChart1"/>
    <dgm:cxn modelId="{6D31B301-377C-43AC-AB88-8E224E39E1D9}" type="presOf" srcId="{AED7B99C-7016-4D01-8114-B314BCBC74FD}" destId="{126CA610-AE56-418F-90E6-20A2CACF1520}" srcOrd="0" destOrd="0" presId="urn:microsoft.com/office/officeart/2005/8/layout/orgChart1"/>
    <dgm:cxn modelId="{1D296F80-39BF-4315-9255-5B1C536389BD}" type="presParOf" srcId="{1C001676-0651-4C75-A5DB-DBBC2D3CC20D}" destId="{6500D984-4347-426A-8547-E3D9FD28C46F}" srcOrd="0" destOrd="0" presId="urn:microsoft.com/office/officeart/2005/8/layout/orgChart1"/>
    <dgm:cxn modelId="{1484D77F-5482-4316-8564-BEA1A3FC7AC6}" type="presParOf" srcId="{6500D984-4347-426A-8547-E3D9FD28C46F}" destId="{2AD3217A-14F7-4B54-ADAA-98F15550CF4C}" srcOrd="0" destOrd="0" presId="urn:microsoft.com/office/officeart/2005/8/layout/orgChart1"/>
    <dgm:cxn modelId="{9B438347-4E88-449E-B8B3-C72FA411B956}" type="presParOf" srcId="{2AD3217A-14F7-4B54-ADAA-98F15550CF4C}" destId="{6BE227D4-3B0F-4D46-8A7A-3964A3CA32B3}" srcOrd="0" destOrd="0" presId="urn:microsoft.com/office/officeart/2005/8/layout/orgChart1"/>
    <dgm:cxn modelId="{58CB0C49-67F4-48D7-B66A-1A69B87A6710}" type="presParOf" srcId="{2AD3217A-14F7-4B54-ADAA-98F15550CF4C}" destId="{CF1E495A-DA3D-433E-B4E0-97C8A42EC3BD}" srcOrd="1" destOrd="0" presId="urn:microsoft.com/office/officeart/2005/8/layout/orgChart1"/>
    <dgm:cxn modelId="{64E14FF4-DF5C-4F30-93CE-C9F10C93F650}" type="presParOf" srcId="{6500D984-4347-426A-8547-E3D9FD28C46F}" destId="{9A5D3DE4-1335-4700-9257-986BCD50EA40}" srcOrd="1" destOrd="0" presId="urn:microsoft.com/office/officeart/2005/8/layout/orgChart1"/>
    <dgm:cxn modelId="{ACDE1493-6835-4F1D-84E0-7CF3E01FBF9C}" type="presParOf" srcId="{9A5D3DE4-1335-4700-9257-986BCD50EA40}" destId="{12B83BFA-FB10-43FE-8D88-D0322258E6D3}" srcOrd="0" destOrd="0" presId="urn:microsoft.com/office/officeart/2005/8/layout/orgChart1"/>
    <dgm:cxn modelId="{9243A462-D920-4EF5-9AC1-53B33109E6A7}" type="presParOf" srcId="{9A5D3DE4-1335-4700-9257-986BCD50EA40}" destId="{6C486A5D-0B12-451E-BF1E-5EA688DAAC46}" srcOrd="1" destOrd="0" presId="urn:microsoft.com/office/officeart/2005/8/layout/orgChart1"/>
    <dgm:cxn modelId="{AD835E93-90F8-4340-8BC2-721D72DF0632}" type="presParOf" srcId="{6C486A5D-0B12-451E-BF1E-5EA688DAAC46}" destId="{79A24798-03B3-4308-A113-6D2585DFE50D}" srcOrd="0" destOrd="0" presId="urn:microsoft.com/office/officeart/2005/8/layout/orgChart1"/>
    <dgm:cxn modelId="{F7A901CB-AE98-4CF1-90C7-2E4C0DBF3587}" type="presParOf" srcId="{79A24798-03B3-4308-A113-6D2585DFE50D}" destId="{126CA610-AE56-418F-90E6-20A2CACF1520}" srcOrd="0" destOrd="0" presId="urn:microsoft.com/office/officeart/2005/8/layout/orgChart1"/>
    <dgm:cxn modelId="{C9FE69BA-37F7-4E7A-B559-C3FC9C2E8F28}" type="presParOf" srcId="{79A24798-03B3-4308-A113-6D2585DFE50D}" destId="{6A75C477-DD5F-4651-850A-CA03C0B6457B}" srcOrd="1" destOrd="0" presId="urn:microsoft.com/office/officeart/2005/8/layout/orgChart1"/>
    <dgm:cxn modelId="{CF7BF37F-DB81-46F1-9997-F4B155124994}" type="presParOf" srcId="{6C486A5D-0B12-451E-BF1E-5EA688DAAC46}" destId="{492DD6D1-82F5-430C-B56F-66CB73E7471A}" srcOrd="1" destOrd="0" presId="urn:microsoft.com/office/officeart/2005/8/layout/orgChart1"/>
    <dgm:cxn modelId="{F53FB49D-7BF9-4F1A-90D8-E2F57AA88D33}" type="presParOf" srcId="{6C486A5D-0B12-451E-BF1E-5EA688DAAC46}" destId="{C0465AD0-633B-4E30-9AC3-C76D3EE19C1A}" srcOrd="2" destOrd="0" presId="urn:microsoft.com/office/officeart/2005/8/layout/orgChart1"/>
    <dgm:cxn modelId="{AEA4E85E-5E2D-488E-B33D-6201C3DB9369}" type="presParOf" srcId="{9A5D3DE4-1335-4700-9257-986BCD50EA40}" destId="{AE2893A7-C40C-47D8-AF14-759CAD661F30}" srcOrd="2" destOrd="0" presId="urn:microsoft.com/office/officeart/2005/8/layout/orgChart1"/>
    <dgm:cxn modelId="{74B276AC-E029-49A4-98BD-25BA24E8278D}" type="presParOf" srcId="{9A5D3DE4-1335-4700-9257-986BCD50EA40}" destId="{49E7E102-86E4-4A95-A464-0571B32B19D8}" srcOrd="3" destOrd="0" presId="urn:microsoft.com/office/officeart/2005/8/layout/orgChart1"/>
    <dgm:cxn modelId="{5B03F080-AC4C-40A9-9E47-80D7DA3DB244}" type="presParOf" srcId="{49E7E102-86E4-4A95-A464-0571B32B19D8}" destId="{1FA4D549-F18F-4097-8F3F-FDA01421B7FD}" srcOrd="0" destOrd="0" presId="urn:microsoft.com/office/officeart/2005/8/layout/orgChart1"/>
    <dgm:cxn modelId="{6E8D43CF-C217-4B69-A608-B11C0AB23F32}" type="presParOf" srcId="{1FA4D549-F18F-4097-8F3F-FDA01421B7FD}" destId="{F185FEDD-F1B0-43FC-AE96-99F61EBA5CE9}" srcOrd="0" destOrd="0" presId="urn:microsoft.com/office/officeart/2005/8/layout/orgChart1"/>
    <dgm:cxn modelId="{6993E23E-29F0-4467-8981-5F8C186A687F}" type="presParOf" srcId="{1FA4D549-F18F-4097-8F3F-FDA01421B7FD}" destId="{3A58BC42-89E6-4D80-A61B-BAC43DBF8DC0}" srcOrd="1" destOrd="0" presId="urn:microsoft.com/office/officeart/2005/8/layout/orgChart1"/>
    <dgm:cxn modelId="{02908C19-BA8A-494D-92CA-3B2F01F96B4D}" type="presParOf" srcId="{49E7E102-86E4-4A95-A464-0571B32B19D8}" destId="{F38226E9-5555-4DE7-9788-56777BDD7285}" srcOrd="1" destOrd="0" presId="urn:microsoft.com/office/officeart/2005/8/layout/orgChart1"/>
    <dgm:cxn modelId="{9BB0EB5B-13C5-40C7-AA8E-4C2AA4D37FE3}" type="presParOf" srcId="{49E7E102-86E4-4A95-A464-0571B32B19D8}" destId="{9FAB32AF-B0BE-4029-BA29-9ED7D8865153}" srcOrd="2" destOrd="0" presId="urn:microsoft.com/office/officeart/2005/8/layout/orgChart1"/>
    <dgm:cxn modelId="{813A86C3-E6D5-421F-958F-D9D2ADD807F9}" type="presParOf" srcId="{9A5D3DE4-1335-4700-9257-986BCD50EA40}" destId="{3F80B625-4A0D-4872-A694-1D85FD559A29}" srcOrd="4" destOrd="0" presId="urn:microsoft.com/office/officeart/2005/8/layout/orgChart1"/>
    <dgm:cxn modelId="{44E1FFAB-6496-4A76-B5AF-9C7387ED00A4}" type="presParOf" srcId="{9A5D3DE4-1335-4700-9257-986BCD50EA40}" destId="{D3DB7C0D-0F75-41EC-8344-3BBD9EDC9F5F}" srcOrd="5" destOrd="0" presId="urn:microsoft.com/office/officeart/2005/8/layout/orgChart1"/>
    <dgm:cxn modelId="{2DC2C01F-8AE2-45AA-B53C-77D71F0988B2}" type="presParOf" srcId="{D3DB7C0D-0F75-41EC-8344-3BBD9EDC9F5F}" destId="{5232540B-10C4-4A3E-9E38-BF617BB73895}" srcOrd="0" destOrd="0" presId="urn:microsoft.com/office/officeart/2005/8/layout/orgChart1"/>
    <dgm:cxn modelId="{93288B15-2DB3-4477-897B-8496D57B4B5E}" type="presParOf" srcId="{5232540B-10C4-4A3E-9E38-BF617BB73895}" destId="{AE5DFB57-FD37-470C-B741-F823C97312E7}" srcOrd="0" destOrd="0" presId="urn:microsoft.com/office/officeart/2005/8/layout/orgChart1"/>
    <dgm:cxn modelId="{876FA1D4-4D7C-4532-82B8-6591FFB63B00}" type="presParOf" srcId="{5232540B-10C4-4A3E-9E38-BF617BB73895}" destId="{2526B49B-0E8F-43AB-A0CF-8514A06B42C5}" srcOrd="1" destOrd="0" presId="urn:microsoft.com/office/officeart/2005/8/layout/orgChart1"/>
    <dgm:cxn modelId="{7B73F3B2-EF1C-40AB-BE89-9F94A2C02A31}" type="presParOf" srcId="{D3DB7C0D-0F75-41EC-8344-3BBD9EDC9F5F}" destId="{9D34E653-C6E7-44BE-A0E3-81C0D9E07AD6}" srcOrd="1" destOrd="0" presId="urn:microsoft.com/office/officeart/2005/8/layout/orgChart1"/>
    <dgm:cxn modelId="{65F5F878-0730-46E6-B89B-DDC191ACBA8C}" type="presParOf" srcId="{D3DB7C0D-0F75-41EC-8344-3BBD9EDC9F5F}" destId="{504D5807-CFE8-4E3A-A83B-071B84D01197}" srcOrd="2" destOrd="0" presId="urn:microsoft.com/office/officeart/2005/8/layout/orgChart1"/>
    <dgm:cxn modelId="{2CE0B2C2-C78C-4B79-BC1B-9355679C9AAB}" type="presParOf" srcId="{6500D984-4347-426A-8547-E3D9FD28C46F}" destId="{9D2168BF-3495-482E-B0FA-A8B2CDEFF836}"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38DA73-344D-49E0-80AD-E8B2F2931182}"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C8FE9615-D6F7-40DB-BC87-165F65356D13}">
      <dgm:prSet phldrT="[Текст]" custT="1"/>
      <dgm:spPr/>
      <dgm:t>
        <a:bodyPr/>
        <a:lstStyle/>
        <a:p>
          <a:pPr algn="l"/>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Redefinirea conceptului de securitate se desfășoară într-un context în care actorii statali şi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nonstatali</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au viziuni diferite asupra provocărilor la adresa securității, în conformitate cu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tradiţionala</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distincţie</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între nord şi sud din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relaţiile</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internaţionale:</a:t>
          </a:r>
          <a:endParaRPr lang="ru-RU" sz="2000" dirty="0">
            <a:effectLst>
              <a:outerShdw blurRad="38100" dist="38100" dir="2700000" algn="tl">
                <a:srgbClr val="000000">
                  <a:alpha val="43137"/>
                </a:srgbClr>
              </a:outerShdw>
            </a:effectLst>
          </a:endParaRPr>
        </a:p>
      </dgm:t>
    </dgm:pt>
    <dgm:pt modelId="{14FABB41-1177-4DF5-A20D-6A7B2C97A308}" type="sibTrans" cxnId="{AE825D79-CC4D-4655-81EE-6A1DDE970062}">
      <dgm:prSet/>
      <dgm:spPr/>
      <dgm:t>
        <a:bodyPr/>
        <a:lstStyle/>
        <a:p>
          <a:endParaRPr lang="ru-RU" sz="1800">
            <a:solidFill>
              <a:schemeClr val="tx2">
                <a:lumMod val="50000"/>
              </a:schemeClr>
            </a:solidFill>
          </a:endParaRPr>
        </a:p>
      </dgm:t>
    </dgm:pt>
    <dgm:pt modelId="{7C96AA27-22F6-4A34-88CB-25EB798A19DC}" type="parTrans" cxnId="{AE825D79-CC4D-4655-81EE-6A1DDE970062}">
      <dgm:prSet/>
      <dgm:spPr/>
      <dgm:t>
        <a:bodyPr/>
        <a:lstStyle/>
        <a:p>
          <a:endParaRPr lang="ru-RU" sz="1800">
            <a:solidFill>
              <a:schemeClr val="tx2">
                <a:lumMod val="50000"/>
              </a:schemeClr>
            </a:solidFill>
          </a:endParaRPr>
        </a:p>
      </dgm:t>
    </dgm:pt>
    <dgm:pt modelId="{1C001676-0651-4C75-A5DB-DBBC2D3CC20D}" type="pres">
      <dgm:prSet presAssocID="{3938DA73-344D-49E0-80AD-E8B2F2931182}" presName="hierChild1" presStyleCnt="0">
        <dgm:presLayoutVars>
          <dgm:orgChart val="1"/>
          <dgm:chPref val="1"/>
          <dgm:dir/>
          <dgm:animOne val="branch"/>
          <dgm:animLvl val="lvl"/>
          <dgm:resizeHandles/>
        </dgm:presLayoutVars>
      </dgm:prSet>
      <dgm:spPr/>
      <dgm:t>
        <a:bodyPr/>
        <a:lstStyle/>
        <a:p>
          <a:endParaRPr lang="ru-RU"/>
        </a:p>
      </dgm:t>
    </dgm:pt>
    <dgm:pt modelId="{6500D984-4347-426A-8547-E3D9FD28C46F}" type="pres">
      <dgm:prSet presAssocID="{C8FE9615-D6F7-40DB-BC87-165F65356D13}" presName="hierRoot1" presStyleCnt="0">
        <dgm:presLayoutVars>
          <dgm:hierBranch val="init"/>
        </dgm:presLayoutVars>
      </dgm:prSet>
      <dgm:spPr/>
      <dgm:t>
        <a:bodyPr/>
        <a:lstStyle/>
        <a:p>
          <a:endParaRPr lang="ru-RU"/>
        </a:p>
      </dgm:t>
    </dgm:pt>
    <dgm:pt modelId="{2AD3217A-14F7-4B54-ADAA-98F15550CF4C}" type="pres">
      <dgm:prSet presAssocID="{C8FE9615-D6F7-40DB-BC87-165F65356D13}" presName="rootComposite1" presStyleCnt="0"/>
      <dgm:spPr/>
      <dgm:t>
        <a:bodyPr/>
        <a:lstStyle/>
        <a:p>
          <a:endParaRPr lang="ru-RU"/>
        </a:p>
      </dgm:t>
    </dgm:pt>
    <dgm:pt modelId="{6BE227D4-3B0F-4D46-8A7A-3964A3CA32B3}" type="pres">
      <dgm:prSet presAssocID="{C8FE9615-D6F7-40DB-BC87-165F65356D13}" presName="rootText1" presStyleLbl="node0" presStyleIdx="0" presStyleCnt="1" custScaleX="378625" custScaleY="162041">
        <dgm:presLayoutVars>
          <dgm:chPref val="3"/>
        </dgm:presLayoutVars>
      </dgm:prSet>
      <dgm:spPr/>
      <dgm:t>
        <a:bodyPr/>
        <a:lstStyle/>
        <a:p>
          <a:endParaRPr lang="ru-RU"/>
        </a:p>
      </dgm:t>
    </dgm:pt>
    <dgm:pt modelId="{CF1E495A-DA3D-433E-B4E0-97C8A42EC3BD}" type="pres">
      <dgm:prSet presAssocID="{C8FE9615-D6F7-40DB-BC87-165F65356D13}" presName="rootConnector1" presStyleLbl="node1" presStyleIdx="0" presStyleCnt="0"/>
      <dgm:spPr/>
      <dgm:t>
        <a:bodyPr/>
        <a:lstStyle/>
        <a:p>
          <a:endParaRPr lang="ru-RU"/>
        </a:p>
      </dgm:t>
    </dgm:pt>
    <dgm:pt modelId="{9A5D3DE4-1335-4700-9257-986BCD50EA40}" type="pres">
      <dgm:prSet presAssocID="{C8FE9615-D6F7-40DB-BC87-165F65356D13}" presName="hierChild2" presStyleCnt="0"/>
      <dgm:spPr/>
      <dgm:t>
        <a:bodyPr/>
        <a:lstStyle/>
        <a:p>
          <a:endParaRPr lang="ru-RU"/>
        </a:p>
      </dgm:t>
    </dgm:pt>
    <dgm:pt modelId="{9D2168BF-3495-482E-B0FA-A8B2CDEFF836}" type="pres">
      <dgm:prSet presAssocID="{C8FE9615-D6F7-40DB-BC87-165F65356D13}" presName="hierChild3" presStyleCnt="0"/>
      <dgm:spPr/>
      <dgm:t>
        <a:bodyPr/>
        <a:lstStyle/>
        <a:p>
          <a:endParaRPr lang="ru-RU"/>
        </a:p>
      </dgm:t>
    </dgm:pt>
  </dgm:ptLst>
  <dgm:cxnLst>
    <dgm:cxn modelId="{591960CF-5338-4D9C-A4A5-0180A6FEDD62}" type="presOf" srcId="{C8FE9615-D6F7-40DB-BC87-165F65356D13}" destId="{6BE227D4-3B0F-4D46-8A7A-3964A3CA32B3}" srcOrd="0" destOrd="0" presId="urn:microsoft.com/office/officeart/2005/8/layout/orgChart1"/>
    <dgm:cxn modelId="{AE825D79-CC4D-4655-81EE-6A1DDE970062}" srcId="{3938DA73-344D-49E0-80AD-E8B2F2931182}" destId="{C8FE9615-D6F7-40DB-BC87-165F65356D13}" srcOrd="0" destOrd="0" parTransId="{7C96AA27-22F6-4A34-88CB-25EB798A19DC}" sibTransId="{14FABB41-1177-4DF5-A20D-6A7B2C97A308}"/>
    <dgm:cxn modelId="{BA7C1F7C-4761-448B-B267-76985BBFAC30}" type="presOf" srcId="{C8FE9615-D6F7-40DB-BC87-165F65356D13}" destId="{CF1E495A-DA3D-433E-B4E0-97C8A42EC3BD}" srcOrd="1" destOrd="0" presId="urn:microsoft.com/office/officeart/2005/8/layout/orgChart1"/>
    <dgm:cxn modelId="{342352EF-A83B-49FA-8C0D-CF9D1F9C0050}" type="presOf" srcId="{3938DA73-344D-49E0-80AD-E8B2F2931182}" destId="{1C001676-0651-4C75-A5DB-DBBC2D3CC20D}" srcOrd="0" destOrd="0" presId="urn:microsoft.com/office/officeart/2005/8/layout/orgChart1"/>
    <dgm:cxn modelId="{F7AD9DD5-46A8-4052-87B9-C19BFD0A362D}" type="presParOf" srcId="{1C001676-0651-4C75-A5DB-DBBC2D3CC20D}" destId="{6500D984-4347-426A-8547-E3D9FD28C46F}" srcOrd="0" destOrd="0" presId="urn:microsoft.com/office/officeart/2005/8/layout/orgChart1"/>
    <dgm:cxn modelId="{CB88DAF0-E986-4910-8FDF-D01B80383C55}" type="presParOf" srcId="{6500D984-4347-426A-8547-E3D9FD28C46F}" destId="{2AD3217A-14F7-4B54-ADAA-98F15550CF4C}" srcOrd="0" destOrd="0" presId="urn:microsoft.com/office/officeart/2005/8/layout/orgChart1"/>
    <dgm:cxn modelId="{C62991BF-D1CB-4D07-85E8-8ECB9C74772D}" type="presParOf" srcId="{2AD3217A-14F7-4B54-ADAA-98F15550CF4C}" destId="{6BE227D4-3B0F-4D46-8A7A-3964A3CA32B3}" srcOrd="0" destOrd="0" presId="urn:microsoft.com/office/officeart/2005/8/layout/orgChart1"/>
    <dgm:cxn modelId="{E1CFF89B-9923-4D83-8780-2900883109B9}" type="presParOf" srcId="{2AD3217A-14F7-4B54-ADAA-98F15550CF4C}" destId="{CF1E495A-DA3D-433E-B4E0-97C8A42EC3BD}" srcOrd="1" destOrd="0" presId="urn:microsoft.com/office/officeart/2005/8/layout/orgChart1"/>
    <dgm:cxn modelId="{BE8956EC-2E64-4ADB-9722-3F5CA4DF7A62}" type="presParOf" srcId="{6500D984-4347-426A-8547-E3D9FD28C46F}" destId="{9A5D3DE4-1335-4700-9257-986BCD50EA40}" srcOrd="1" destOrd="0" presId="urn:microsoft.com/office/officeart/2005/8/layout/orgChart1"/>
    <dgm:cxn modelId="{D2DA02E2-2D22-413A-83E4-EBCBF21E7248}" type="presParOf" srcId="{6500D984-4347-426A-8547-E3D9FD28C46F}" destId="{9D2168BF-3495-482E-B0FA-A8B2CDEFF836}" srcOrd="2" destOrd="0" presId="urn:microsoft.com/office/officeart/2005/8/layout/orgChar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72CE9-2A45-4A9D-9781-C0EB9F5C468C}">
      <dsp:nvSpPr>
        <dsp:cNvPr id="0" name=""/>
        <dsp:cNvSpPr/>
      </dsp:nvSpPr>
      <dsp:spPr>
        <a:xfrm>
          <a:off x="-1806837" y="-280634"/>
          <a:ext cx="2161468" cy="2161468"/>
        </a:xfrm>
        <a:prstGeom prst="blockArc">
          <a:avLst>
            <a:gd name="adj1" fmla="val 18900000"/>
            <a:gd name="adj2" fmla="val 2700000"/>
            <a:gd name="adj3" fmla="val 999"/>
          </a:avLst>
        </a:pr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16BDB3C-F523-489E-9CBF-50FE01B778F3}">
      <dsp:nvSpPr>
        <dsp:cNvPr id="0" name=""/>
        <dsp:cNvSpPr/>
      </dsp:nvSpPr>
      <dsp:spPr>
        <a:xfrm>
          <a:off x="302597" y="290593"/>
          <a:ext cx="7469802" cy="457145"/>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62859" tIns="50800" rIns="50800" bIns="50800" numCol="1" spcCol="1270" anchor="ctr" anchorCtr="0">
          <a:noAutofit/>
        </a:bodyPr>
        <a:lstStyle/>
        <a:p>
          <a:pPr lvl="0" algn="l"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nordul şi-a centrat atenția pe terorism şi armele de distrugere în masă;</a:t>
          </a:r>
          <a:endParaRPr lang="ru-RU" sz="2000"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302597" y="290593"/>
        <a:ext cx="7469802" cy="457145"/>
      </dsp:txXfrm>
    </dsp:sp>
    <dsp:sp modelId="{5C395C88-7A82-464E-AD41-FAD49107BCE7}">
      <dsp:nvSpPr>
        <dsp:cNvPr id="0" name=""/>
        <dsp:cNvSpPr/>
      </dsp:nvSpPr>
      <dsp:spPr>
        <a:xfrm>
          <a:off x="123280" y="285704"/>
          <a:ext cx="326087" cy="34294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B34F4C7E-E2ED-4C90-8BC3-9098850F0965}">
      <dsp:nvSpPr>
        <dsp:cNvPr id="0" name=""/>
        <dsp:cNvSpPr/>
      </dsp:nvSpPr>
      <dsp:spPr>
        <a:xfrm>
          <a:off x="302597" y="838198"/>
          <a:ext cx="7469802" cy="457145"/>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62859" tIns="50800" rIns="50800" bIns="50800" numCol="1" spcCol="1270" anchor="ctr" anchorCtr="0">
          <a:noAutofit/>
        </a:bodyPr>
        <a:lstStyle/>
        <a:p>
          <a:pPr lvl="0" algn="l"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sudul este preocupat de sărăcie şi subdezvoltare.</a:t>
          </a:r>
          <a:endParaRPr lang="ru-RU" sz="2000"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302597" y="838198"/>
        <a:ext cx="7469802" cy="457145"/>
      </dsp:txXfrm>
    </dsp:sp>
    <dsp:sp modelId="{98BBB72D-6736-488E-9219-A7A9E45B6F51}">
      <dsp:nvSpPr>
        <dsp:cNvPr id="0" name=""/>
        <dsp:cNvSpPr/>
      </dsp:nvSpPr>
      <dsp:spPr>
        <a:xfrm>
          <a:off x="123280" y="981119"/>
          <a:ext cx="326087" cy="323807"/>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80B625-4A0D-4872-A694-1D85FD559A29}">
      <dsp:nvSpPr>
        <dsp:cNvPr id="0" name=""/>
        <dsp:cNvSpPr/>
      </dsp:nvSpPr>
      <dsp:spPr>
        <a:xfrm>
          <a:off x="3733800" y="1747848"/>
          <a:ext cx="2608600" cy="452732"/>
        </a:xfrm>
        <a:custGeom>
          <a:avLst/>
          <a:gdLst/>
          <a:ahLst/>
          <a:cxnLst/>
          <a:rect l="0" t="0" r="0" b="0"/>
          <a:pathLst>
            <a:path>
              <a:moveTo>
                <a:pt x="0" y="0"/>
              </a:moveTo>
              <a:lnTo>
                <a:pt x="0" y="226366"/>
              </a:lnTo>
              <a:lnTo>
                <a:pt x="2608600" y="226366"/>
              </a:lnTo>
              <a:lnTo>
                <a:pt x="2608600" y="452732"/>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E2893A7-C40C-47D8-AF14-759CAD661F30}">
      <dsp:nvSpPr>
        <dsp:cNvPr id="0" name=""/>
        <dsp:cNvSpPr/>
      </dsp:nvSpPr>
      <dsp:spPr>
        <a:xfrm>
          <a:off x="3688080" y="1747848"/>
          <a:ext cx="91440" cy="452732"/>
        </a:xfrm>
        <a:custGeom>
          <a:avLst/>
          <a:gdLst/>
          <a:ahLst/>
          <a:cxnLst/>
          <a:rect l="0" t="0" r="0" b="0"/>
          <a:pathLst>
            <a:path>
              <a:moveTo>
                <a:pt x="45720" y="0"/>
              </a:moveTo>
              <a:lnTo>
                <a:pt x="45720" y="452732"/>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2B83BFA-FB10-43FE-8D88-D0322258E6D3}">
      <dsp:nvSpPr>
        <dsp:cNvPr id="0" name=""/>
        <dsp:cNvSpPr/>
      </dsp:nvSpPr>
      <dsp:spPr>
        <a:xfrm>
          <a:off x="1125199" y="1747848"/>
          <a:ext cx="2608600" cy="452732"/>
        </a:xfrm>
        <a:custGeom>
          <a:avLst/>
          <a:gdLst/>
          <a:ahLst/>
          <a:cxnLst/>
          <a:rect l="0" t="0" r="0" b="0"/>
          <a:pathLst>
            <a:path>
              <a:moveTo>
                <a:pt x="2608600" y="0"/>
              </a:moveTo>
              <a:lnTo>
                <a:pt x="2608600" y="226366"/>
              </a:lnTo>
              <a:lnTo>
                <a:pt x="0" y="226366"/>
              </a:lnTo>
              <a:lnTo>
                <a:pt x="0" y="452732"/>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BE227D4-3B0F-4D46-8A7A-3964A3CA32B3}">
      <dsp:nvSpPr>
        <dsp:cNvPr id="0" name=""/>
        <dsp:cNvSpPr/>
      </dsp:nvSpPr>
      <dsp:spPr>
        <a:xfrm>
          <a:off x="149183" y="1153"/>
          <a:ext cx="7169232" cy="1746695"/>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Elaborarea unei viziuni comune asupra securității este posibilă numai prin conștientizarea faptului că multe dintre actualele provocări sunt - rezultatul existenței unor riscuri şi vulnerabilități comune ce necesită soluții de aceeași natură. De aceea, au apărut concepte de genul:</a:t>
          </a:r>
          <a:endParaRPr lang="ru-RU" sz="2000" kern="1200" dirty="0">
            <a:effectLst>
              <a:outerShdw blurRad="38100" dist="38100" dir="2700000" algn="tl">
                <a:srgbClr val="000000">
                  <a:alpha val="43137"/>
                </a:srgbClr>
              </a:outerShdw>
            </a:effectLst>
          </a:endParaRPr>
        </a:p>
      </dsp:txBody>
      <dsp:txXfrm>
        <a:off x="149183" y="1153"/>
        <a:ext cx="7169232" cy="1746695"/>
      </dsp:txXfrm>
    </dsp:sp>
    <dsp:sp modelId="{126CA610-AE56-418F-90E6-20A2CACF1520}">
      <dsp:nvSpPr>
        <dsp:cNvPr id="0" name=""/>
        <dsp:cNvSpPr/>
      </dsp:nvSpPr>
      <dsp:spPr>
        <a:xfrm>
          <a:off x="47265" y="2200580"/>
          <a:ext cx="2155868" cy="693866"/>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securitate colectivă;</a:t>
          </a:r>
          <a:endParaRPr lang="ru-RU" sz="2000" kern="1200" dirty="0">
            <a:effectLst>
              <a:outerShdw blurRad="38100" dist="38100" dir="2700000" algn="tl">
                <a:srgbClr val="000000">
                  <a:alpha val="43137"/>
                </a:srgbClr>
              </a:outerShdw>
            </a:effectLst>
          </a:endParaRPr>
        </a:p>
      </dsp:txBody>
      <dsp:txXfrm>
        <a:off x="47265" y="2200580"/>
        <a:ext cx="2155868" cy="693866"/>
      </dsp:txXfrm>
    </dsp:sp>
    <dsp:sp modelId="{F185FEDD-F1B0-43FC-AE96-99F61EBA5CE9}">
      <dsp:nvSpPr>
        <dsp:cNvPr id="0" name=""/>
        <dsp:cNvSpPr/>
      </dsp:nvSpPr>
      <dsp:spPr>
        <a:xfrm>
          <a:off x="2655865" y="2200580"/>
          <a:ext cx="2155868" cy="64266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securitate comună;</a:t>
          </a:r>
          <a:endParaRPr lang="ru-RU" sz="2000" kern="1200" dirty="0">
            <a:effectLst>
              <a:outerShdw blurRad="38100" dist="38100" dir="2700000" algn="tl">
                <a:srgbClr val="000000">
                  <a:alpha val="43137"/>
                </a:srgbClr>
              </a:outerShdw>
            </a:effectLst>
          </a:endParaRPr>
        </a:p>
      </dsp:txBody>
      <dsp:txXfrm>
        <a:off x="2655865" y="2200580"/>
        <a:ext cx="2155868" cy="642664"/>
      </dsp:txXfrm>
    </dsp:sp>
    <dsp:sp modelId="{AE5DFB57-FD37-470C-B741-F823C97312E7}">
      <dsp:nvSpPr>
        <dsp:cNvPr id="0" name=""/>
        <dsp:cNvSpPr/>
      </dsp:nvSpPr>
      <dsp:spPr>
        <a:xfrm>
          <a:off x="5264466" y="2200580"/>
          <a:ext cx="2155868" cy="617052"/>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securitate prin cooperare. </a:t>
          </a:r>
          <a:endParaRPr lang="ru-RU" sz="2000" kern="1200" dirty="0">
            <a:effectLst>
              <a:outerShdw blurRad="38100" dist="38100" dir="2700000" algn="tl">
                <a:srgbClr val="000000">
                  <a:alpha val="43137"/>
                </a:srgbClr>
              </a:outerShdw>
            </a:effectLst>
          </a:endParaRPr>
        </a:p>
      </dsp:txBody>
      <dsp:txXfrm>
        <a:off x="5264466" y="2200580"/>
        <a:ext cx="2155868" cy="6170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227D4-3B0F-4D46-8A7A-3964A3CA32B3}">
      <dsp:nvSpPr>
        <dsp:cNvPr id="0" name=""/>
        <dsp:cNvSpPr/>
      </dsp:nvSpPr>
      <dsp:spPr>
        <a:xfrm>
          <a:off x="76196" y="311"/>
          <a:ext cx="6629407" cy="1418601"/>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Redefinirea conceptului de securitate se desfășoară într-un context în care actorii statali şi </a:t>
          </a:r>
          <a:r>
            <a:rPr lang="ro-RO" sz="2000" kern="1200" dirty="0" err="1" smtClean="0">
              <a:effectLst>
                <a:outerShdw blurRad="38100" dist="38100" dir="2700000" algn="tl">
                  <a:srgbClr val="000000">
                    <a:alpha val="43137"/>
                  </a:srgbClr>
                </a:outerShdw>
              </a:effectLst>
              <a:latin typeface="Times New Roman" pitchFamily="18" charset="0"/>
              <a:cs typeface="Times New Roman" pitchFamily="18" charset="0"/>
            </a:rPr>
            <a:t>nonstatali</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 au viziuni diferite asupra provocărilor la adresa securității, în conformitate cu </a:t>
          </a:r>
          <a:r>
            <a:rPr lang="ro-RO" sz="2000" kern="1200" dirty="0" err="1" smtClean="0">
              <a:effectLst>
                <a:outerShdw blurRad="38100" dist="38100" dir="2700000" algn="tl">
                  <a:srgbClr val="000000">
                    <a:alpha val="43137"/>
                  </a:srgbClr>
                </a:outerShdw>
              </a:effectLst>
              <a:latin typeface="Times New Roman" pitchFamily="18" charset="0"/>
              <a:cs typeface="Times New Roman" pitchFamily="18" charset="0"/>
            </a:rPr>
            <a:t>tradiţionala</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o-RO" sz="2000" kern="1200" dirty="0" err="1" smtClean="0">
              <a:effectLst>
                <a:outerShdw blurRad="38100" dist="38100" dir="2700000" algn="tl">
                  <a:srgbClr val="000000">
                    <a:alpha val="43137"/>
                  </a:srgbClr>
                </a:outerShdw>
              </a:effectLst>
              <a:latin typeface="Times New Roman" pitchFamily="18" charset="0"/>
              <a:cs typeface="Times New Roman" pitchFamily="18" charset="0"/>
            </a:rPr>
            <a:t>distincţie</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 între nord şi sud din </a:t>
          </a:r>
          <a:r>
            <a:rPr lang="ro-RO" sz="2000" kern="1200" dirty="0" err="1" smtClean="0">
              <a:effectLst>
                <a:outerShdw blurRad="38100" dist="38100" dir="2700000" algn="tl">
                  <a:srgbClr val="000000">
                    <a:alpha val="43137"/>
                  </a:srgbClr>
                </a:outerShdw>
              </a:effectLst>
              <a:latin typeface="Times New Roman" pitchFamily="18" charset="0"/>
              <a:cs typeface="Times New Roman" pitchFamily="18" charset="0"/>
            </a:rPr>
            <a:t>relaţiile</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 internaţionale:</a:t>
          </a:r>
          <a:endParaRPr lang="ru-RU" sz="2000" kern="1200" dirty="0">
            <a:effectLst>
              <a:outerShdw blurRad="38100" dist="38100" dir="2700000" algn="tl">
                <a:srgbClr val="000000">
                  <a:alpha val="43137"/>
                </a:srgbClr>
              </a:outerShdw>
            </a:effectLst>
          </a:endParaRPr>
        </a:p>
      </dsp:txBody>
      <dsp:txXfrm>
        <a:off x="76196" y="311"/>
        <a:ext cx="6629407" cy="141860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t>9/6/2020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t>9/6/2020</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t>9/6/2020</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t>9/6/2020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t>9/6/2020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t>9/6/2020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t>9/6/2020</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t>9/6/2020</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t>9/6/2020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cssas.unap.ro/ro/pdf_studii/implicatiile_globalizarii_asupra_securitatii_nationale.pdf" TargetMode="External"/><Relationship Id="rId2" Type="http://schemas.openxmlformats.org/officeDocument/2006/relationships/hyperlink" Target="http://www.spodas.ro/revista/index.php/revista/article/viewFile/130/15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podas.ro/revista/index.php/revista/article/viewFile/110/110" TargetMode="External"/><Relationship Id="rId2" Type="http://schemas.openxmlformats.org/officeDocument/2006/relationships/hyperlink" Target="http://cssas.unap.ro/ro/pdf_studii/elemente_noi_in_studiul_securitatii_national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962400"/>
            <a:ext cx="44958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Autor: T. Busuncian</a:t>
            </a:r>
          </a:p>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Dr</a:t>
            </a:r>
            <a:r>
              <a:rPr lang="ro-RO" altLang="en-US" sz="2400" b="1" dirty="0" smtClean="0">
                <a:solidFill>
                  <a:schemeClr val="accent1">
                    <a:lumMod val="50000"/>
                  </a:schemeClr>
                </a:solidFill>
                <a:latin typeface="Times New Roman" pitchFamily="18" charset="0"/>
                <a:cs typeface="Times New Roman" pitchFamily="18" charset="0"/>
              </a:rPr>
              <a:t>., lector universitar</a:t>
            </a:r>
            <a:endParaRPr lang="ru-RU" altLang="en-US" sz="2400" b="1" dirty="0" smtClean="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2" name="Title 1"/>
          <p:cNvSpPr>
            <a:spLocks noGrp="1"/>
          </p:cNvSpPr>
          <p:nvPr>
            <p:ph type="ctrTitle"/>
          </p:nvPr>
        </p:nvSpPr>
        <p:spPr>
          <a:xfrm>
            <a:off x="457200" y="1371600"/>
            <a:ext cx="8305800" cy="1433732"/>
          </a:xfrm>
        </p:spPr>
        <p:txBody>
          <a:bodyPr/>
          <a:lstStyle/>
          <a:p>
            <a:r>
              <a:rPr lang="vi-VN" sz="3200" dirty="0" smtClean="0">
                <a:solidFill>
                  <a:schemeClr val="bg2">
                    <a:lumMod val="75000"/>
                  </a:schemeClr>
                </a:solidFill>
              </a:rPr>
              <a:t>M</a:t>
            </a:r>
            <a:r>
              <a:rPr lang="ro-RO" sz="3200" dirty="0" smtClean="0">
                <a:solidFill>
                  <a:schemeClr val="bg2">
                    <a:lumMod val="75000"/>
                  </a:schemeClr>
                </a:solidFill>
              </a:rPr>
              <a:t>EDIUL </a:t>
            </a:r>
            <a:r>
              <a:rPr lang="vi-VN" sz="3200" dirty="0">
                <a:solidFill>
                  <a:schemeClr val="bg2">
                    <a:lumMod val="75000"/>
                  </a:schemeClr>
                </a:solidFill>
              </a:rPr>
              <a:t> </a:t>
            </a:r>
            <a:r>
              <a:rPr lang="vi-VN" sz="3200" dirty="0" smtClean="0">
                <a:solidFill>
                  <a:schemeClr val="bg2">
                    <a:lumMod val="75000"/>
                  </a:schemeClr>
                </a:solidFill>
              </a:rPr>
              <a:t>INTERNAȚIONAL</a:t>
            </a:r>
            <a:r>
              <a:rPr lang="en-US" sz="3200" dirty="0">
                <a:solidFill>
                  <a:schemeClr val="bg2">
                    <a:lumMod val="75000"/>
                  </a:schemeClr>
                </a:solidFill>
              </a:rPr>
              <a:t/>
            </a:r>
            <a:br>
              <a:rPr lang="en-US" sz="3200" dirty="0">
                <a:solidFill>
                  <a:schemeClr val="bg2">
                    <a:lumMod val="75000"/>
                  </a:schemeClr>
                </a:solidFill>
              </a:rPr>
            </a:br>
            <a:r>
              <a:rPr lang="vi-VN" sz="3200" dirty="0" smtClean="0">
                <a:solidFill>
                  <a:schemeClr val="bg2">
                    <a:lumMod val="75000"/>
                  </a:schemeClr>
                </a:solidFill>
              </a:rPr>
              <a:t>DE SECURIT</a:t>
            </a:r>
            <a:r>
              <a:rPr lang="ro-RO" sz="3200" dirty="0" smtClean="0">
                <a:solidFill>
                  <a:schemeClr val="bg2">
                    <a:lumMod val="75000"/>
                  </a:schemeClr>
                </a:solidFill>
              </a:rPr>
              <a:t>ATE. ELEMENTE DE ANALIZA GEOPOLITICĂ</a:t>
            </a:r>
            <a:endParaRPr lang="en-US" sz="3200" dirty="0">
              <a:solidFill>
                <a:schemeClr val="bg2">
                  <a:lumMod val="75000"/>
                </a:schemeClr>
              </a:solidFill>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latin typeface="Times New Roman" pitchFamily="18" charset="0"/>
                <a:cs typeface="Times New Roman" pitchFamily="18" charset="0"/>
              </a:rPr>
              <a:t>Chişinău </a:t>
            </a:r>
            <a:r>
              <a:rPr lang="ro-RO" altLang="en-US" b="1" dirty="0" smtClean="0">
                <a:solidFill>
                  <a:schemeClr val="accent1">
                    <a:lumMod val="50000"/>
                  </a:schemeClr>
                </a:solidFill>
                <a:latin typeface="Times New Roman" pitchFamily="18" charset="0"/>
                <a:cs typeface="Times New Roman" pitchFamily="18" charset="0"/>
              </a:rPr>
              <a:t>20</a:t>
            </a:r>
            <a:r>
              <a:rPr lang="en-US" altLang="en-US" b="1" dirty="0" smtClean="0">
                <a:solidFill>
                  <a:schemeClr val="accent1">
                    <a:lumMod val="50000"/>
                  </a:schemeClr>
                </a:solidFill>
                <a:latin typeface="Times New Roman" pitchFamily="18" charset="0"/>
                <a:cs typeface="Times New Roman" pitchFamily="18" charset="0"/>
              </a:rPr>
              <a:t>20</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334000"/>
          </a:xfrm>
        </p:spPr>
        <p:txBody>
          <a:bodyPr/>
          <a:lstStyle/>
          <a:p>
            <a:pPr>
              <a:lnSpc>
                <a:spcPct val="80000"/>
              </a:lnSpc>
            </a:pPr>
            <a:endParaRPr lang="ru-RU" sz="2800" spc="100" dirty="0" smtClean="0">
              <a:solidFill>
                <a:schemeClr val="bg2">
                  <a:lumMod val="50000"/>
                </a:schemeClr>
              </a:solidFill>
              <a:latin typeface="Times New Roman" pitchFamily="18" charset="0"/>
              <a:cs typeface="Times New Roman" pitchFamily="18" charset="0"/>
            </a:endParaRPr>
          </a:p>
          <a:p>
            <a:pPr>
              <a:lnSpc>
                <a:spcPct val="80000"/>
              </a:lnSpc>
            </a:pPr>
            <a:r>
              <a:rPr lang="ro-RO" sz="2800" spc="100" dirty="0" err="1" smtClean="0">
                <a:solidFill>
                  <a:schemeClr val="bg2">
                    <a:lumMod val="50000"/>
                  </a:schemeClr>
                </a:solidFill>
                <a:latin typeface="Times New Roman" pitchFamily="18" charset="0"/>
                <a:cs typeface="Times New Roman" pitchFamily="18" charset="0"/>
              </a:rPr>
              <a:t>Susţinătorii</a:t>
            </a:r>
            <a:r>
              <a:rPr lang="ro-RO" sz="2800" spc="100" dirty="0" smtClean="0">
                <a:solidFill>
                  <a:schemeClr val="bg2">
                    <a:lumMod val="50000"/>
                  </a:schemeClr>
                </a:solidFill>
                <a:latin typeface="Times New Roman" pitchFamily="18" charset="0"/>
                <a:cs typeface="Times New Roman" pitchFamily="18" charset="0"/>
              </a:rPr>
              <a:t> </a:t>
            </a:r>
            <a:r>
              <a:rPr lang="ro-RO" sz="2800" spc="100" dirty="0">
                <a:solidFill>
                  <a:schemeClr val="bg2">
                    <a:lumMod val="50000"/>
                  </a:schemeClr>
                </a:solidFill>
                <a:latin typeface="Times New Roman" pitchFamily="18" charset="0"/>
                <a:cs typeface="Times New Roman" pitchFamily="18" charset="0"/>
              </a:rPr>
              <a:t>acestui concept se bazează pe teza că securitatea internaţională poate fi realizată cu adevărat numai la nivel global şi numai cu </a:t>
            </a:r>
            <a:r>
              <a:rPr lang="ro-RO" sz="2800" spc="100" dirty="0" err="1">
                <a:solidFill>
                  <a:schemeClr val="bg2">
                    <a:lumMod val="50000"/>
                  </a:schemeClr>
                </a:solidFill>
                <a:latin typeface="Times New Roman" pitchFamily="18" charset="0"/>
                <a:cs typeface="Times New Roman" pitchFamily="18" charset="0"/>
              </a:rPr>
              <a:t>condiţia</a:t>
            </a:r>
            <a:r>
              <a:rPr lang="ro-RO" sz="2800" spc="100" dirty="0">
                <a:solidFill>
                  <a:schemeClr val="bg2">
                    <a:lumMod val="50000"/>
                  </a:schemeClr>
                </a:solidFill>
                <a:latin typeface="Times New Roman" pitchFamily="18" charset="0"/>
                <a:cs typeface="Times New Roman" pitchFamily="18" charset="0"/>
              </a:rPr>
              <a:t> ca </a:t>
            </a:r>
            <a:r>
              <a:rPr lang="ro-RO" sz="2800" spc="100" dirty="0" err="1">
                <a:solidFill>
                  <a:schemeClr val="bg2">
                    <a:lumMod val="50000"/>
                  </a:schemeClr>
                </a:solidFill>
                <a:latin typeface="Times New Roman" pitchFamily="18" charset="0"/>
                <a:cs typeface="Times New Roman" pitchFamily="18" charset="0"/>
              </a:rPr>
              <a:t>toţi</a:t>
            </a:r>
            <a:r>
              <a:rPr lang="ro-RO" sz="2800" spc="100" dirty="0">
                <a:solidFill>
                  <a:schemeClr val="bg2">
                    <a:lumMod val="50000"/>
                  </a:schemeClr>
                </a:solidFill>
                <a:latin typeface="Times New Roman" pitchFamily="18" charset="0"/>
                <a:cs typeface="Times New Roman" pitchFamily="18" charset="0"/>
              </a:rPr>
              <a:t> membrii </a:t>
            </a:r>
            <a:r>
              <a:rPr lang="ro-RO" sz="2800" spc="100" dirty="0" err="1">
                <a:solidFill>
                  <a:schemeClr val="bg2">
                    <a:lumMod val="50000"/>
                  </a:schemeClr>
                </a:solidFill>
                <a:latin typeface="Times New Roman" pitchFamily="18" charset="0"/>
                <a:cs typeface="Times New Roman" pitchFamily="18" charset="0"/>
              </a:rPr>
              <a:t>comunităţii</a:t>
            </a:r>
            <a:r>
              <a:rPr lang="ro-RO" sz="2800" spc="100" dirty="0">
                <a:solidFill>
                  <a:schemeClr val="bg2">
                    <a:lumMod val="50000"/>
                  </a:schemeClr>
                </a:solidFill>
                <a:latin typeface="Times New Roman" pitchFamily="18" charset="0"/>
                <a:cs typeface="Times New Roman" pitchFamily="18" charset="0"/>
              </a:rPr>
              <a:t> internaţionale să ia parte la crearea sa. Crearea acestui model este posibilă numai dacă toate </a:t>
            </a:r>
            <a:r>
              <a:rPr lang="ro-RO" sz="2800" spc="100" dirty="0" err="1">
                <a:solidFill>
                  <a:schemeClr val="bg2">
                    <a:lumMod val="50000"/>
                  </a:schemeClr>
                </a:solidFill>
                <a:latin typeface="Times New Roman" pitchFamily="18" charset="0"/>
                <a:cs typeface="Times New Roman" pitchFamily="18" charset="0"/>
              </a:rPr>
              <a:t>naţiunile</a:t>
            </a:r>
            <a:r>
              <a:rPr lang="ro-RO" sz="2800" spc="100" dirty="0">
                <a:solidFill>
                  <a:schemeClr val="bg2">
                    <a:lumMod val="50000"/>
                  </a:schemeClr>
                </a:solidFill>
                <a:latin typeface="Times New Roman" pitchFamily="18" charset="0"/>
                <a:cs typeface="Times New Roman" pitchFamily="18" charset="0"/>
              </a:rPr>
              <a:t> şi popoarele vor </a:t>
            </a:r>
            <a:r>
              <a:rPr lang="ro-RO" sz="2800" spc="100" dirty="0" err="1">
                <a:solidFill>
                  <a:schemeClr val="bg2">
                    <a:lumMod val="50000"/>
                  </a:schemeClr>
                </a:solidFill>
                <a:latin typeface="Times New Roman" pitchFamily="18" charset="0"/>
                <a:cs typeface="Times New Roman" pitchFamily="18" charset="0"/>
              </a:rPr>
              <a:t>împărtăşi</a:t>
            </a:r>
            <a:r>
              <a:rPr lang="ro-RO" sz="2800" spc="100" dirty="0">
                <a:solidFill>
                  <a:schemeClr val="bg2">
                    <a:lumMod val="50000"/>
                  </a:schemeClr>
                </a:solidFill>
                <a:latin typeface="Times New Roman" pitchFamily="18" charset="0"/>
                <a:cs typeface="Times New Roman" pitchFamily="18" charset="0"/>
              </a:rPr>
              <a:t> la nivel global un minim de valori umane şi civile şi un sistem de control unic. Acest model va fi rezultatul unei </a:t>
            </a:r>
            <a:r>
              <a:rPr lang="ro-RO" sz="2800" spc="100" dirty="0" err="1">
                <a:solidFill>
                  <a:schemeClr val="bg2">
                    <a:lumMod val="50000"/>
                  </a:schemeClr>
                </a:solidFill>
                <a:latin typeface="Times New Roman" pitchFamily="18" charset="0"/>
                <a:cs typeface="Times New Roman" pitchFamily="18" charset="0"/>
              </a:rPr>
              <a:t>evoluţii</a:t>
            </a:r>
            <a:r>
              <a:rPr lang="ro-RO" sz="2800" spc="100" dirty="0">
                <a:solidFill>
                  <a:schemeClr val="bg2">
                    <a:lumMod val="50000"/>
                  </a:schemeClr>
                </a:solidFill>
                <a:latin typeface="Times New Roman" pitchFamily="18" charset="0"/>
                <a:cs typeface="Times New Roman" pitchFamily="18" charset="0"/>
              </a:rPr>
              <a:t> treptate a sistemului existent unde toate sistemele şi </a:t>
            </a:r>
            <a:r>
              <a:rPr lang="ro-RO" sz="2800" spc="100" dirty="0" err="1">
                <a:solidFill>
                  <a:schemeClr val="bg2">
                    <a:lumMod val="50000"/>
                  </a:schemeClr>
                </a:solidFill>
                <a:latin typeface="Times New Roman" pitchFamily="18" charset="0"/>
                <a:cs typeface="Times New Roman" pitchFamily="18" charset="0"/>
              </a:rPr>
              <a:t>organizaţii</a:t>
            </a:r>
            <a:r>
              <a:rPr lang="ro-RO" sz="2800" spc="100" dirty="0">
                <a:solidFill>
                  <a:schemeClr val="bg2">
                    <a:lumMod val="50000"/>
                  </a:schemeClr>
                </a:solidFill>
                <a:latin typeface="Times New Roman" pitchFamily="18" charset="0"/>
                <a:cs typeface="Times New Roman" pitchFamily="18" charset="0"/>
              </a:rPr>
              <a:t> de securitate internaţională recunosc rolul de lider al ONU.</a:t>
            </a:r>
            <a:endParaRPr lang="en-US" sz="2800" spc="100" dirty="0">
              <a:solidFill>
                <a:schemeClr val="bg2">
                  <a:lumMod val="50000"/>
                </a:schemeClr>
              </a:solidFill>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152400"/>
            <a:ext cx="8229600" cy="609600"/>
          </a:xfrm>
        </p:spPr>
        <p:txBody>
          <a:bodyPr>
            <a:noAutofit/>
          </a:bodyPr>
          <a:lstStyle/>
          <a:p>
            <a:pPr algn="ctr"/>
            <a:r>
              <a:rPr lang="ro-RO" sz="3600" b="1" dirty="0">
                <a:solidFill>
                  <a:srgbClr val="002060"/>
                </a:solidFill>
                <a:latin typeface="Times New Roman" pitchFamily="18" charset="0"/>
                <a:ea typeface="+mn-ea"/>
                <a:cs typeface="Times New Roman" pitchFamily="18" charset="0"/>
              </a:rPr>
              <a:t>Modelul global (universal) </a:t>
            </a:r>
            <a:endParaRPr lang="en-US" sz="3600" b="1" dirty="0">
              <a:solidFill>
                <a:srgbClr val="00206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869383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3509" y="258618"/>
            <a:ext cx="71628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000" b="1" dirty="0">
                <a:solidFill>
                  <a:srgbClr val="002060"/>
                </a:solidFill>
                <a:latin typeface="Times New Roman" pitchFamily="18" charset="0"/>
                <a:cs typeface="Times New Roman" pitchFamily="18" charset="0"/>
              </a:rPr>
              <a:t>MODELE DE SECURITATE INTERNAȚIONALĂ </a:t>
            </a:r>
            <a:endParaRPr lang="en-US" sz="2000" dirty="0"/>
          </a:p>
        </p:txBody>
      </p:sp>
      <p:sp>
        <p:nvSpPr>
          <p:cNvPr id="5" name="Rectangle 4"/>
          <p:cNvSpPr/>
          <p:nvPr/>
        </p:nvSpPr>
        <p:spPr>
          <a:xfrm>
            <a:off x="685800" y="1219200"/>
            <a:ext cx="7848600" cy="1295400"/>
          </a:xfrm>
          <a:prstGeom prst="rect">
            <a:avLst/>
          </a:prstGeom>
          <a:blipFill>
            <a:blip r:embed="rId2" cstate="print"/>
            <a:tile tx="0" ty="0" sx="100000" sy="100000" flip="none" algn="tl"/>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200" dirty="0" smtClean="0">
                <a:solidFill>
                  <a:schemeClr val="bg2">
                    <a:lumMod val="50000"/>
                  </a:schemeClr>
                </a:solidFill>
                <a:latin typeface="Times New Roman" pitchFamily="18" charset="0"/>
                <a:cs typeface="Times New Roman" pitchFamily="18" charset="0"/>
              </a:rPr>
              <a:t>Al </a:t>
            </a:r>
            <a:r>
              <a:rPr lang="ro-RO" sz="2200" dirty="0">
                <a:solidFill>
                  <a:schemeClr val="bg2">
                    <a:lumMod val="50000"/>
                  </a:schemeClr>
                </a:solidFill>
                <a:latin typeface="Times New Roman" pitchFamily="18" charset="0"/>
                <a:cs typeface="Times New Roman" pitchFamily="18" charset="0"/>
              </a:rPr>
              <a:t>doilea tip de modele de securitate internaţională este determinată de natura </a:t>
            </a:r>
            <a:r>
              <a:rPr lang="ro-RO" sz="2200" dirty="0" err="1">
                <a:solidFill>
                  <a:schemeClr val="bg2">
                    <a:lumMod val="50000"/>
                  </a:schemeClr>
                </a:solidFill>
                <a:latin typeface="Times New Roman" pitchFamily="18" charset="0"/>
                <a:cs typeface="Times New Roman" pitchFamily="18" charset="0"/>
              </a:rPr>
              <a:t>relaţiei</a:t>
            </a:r>
            <a:r>
              <a:rPr lang="ro-RO" sz="2200" dirty="0">
                <a:solidFill>
                  <a:schemeClr val="bg2">
                    <a:lumMod val="50000"/>
                  </a:schemeClr>
                </a:solidFill>
                <a:latin typeface="Times New Roman" pitchFamily="18" charset="0"/>
                <a:cs typeface="Times New Roman" pitchFamily="18" charset="0"/>
              </a:rPr>
              <a:t> dintre </a:t>
            </a:r>
            <a:r>
              <a:rPr lang="ro-RO" sz="2200" dirty="0" err="1">
                <a:solidFill>
                  <a:schemeClr val="bg2">
                    <a:lumMod val="50000"/>
                  </a:schemeClr>
                </a:solidFill>
                <a:latin typeface="Times New Roman" pitchFamily="18" charset="0"/>
                <a:cs typeface="Times New Roman" pitchFamily="18" charset="0"/>
              </a:rPr>
              <a:t>părţile</a:t>
            </a:r>
            <a:r>
              <a:rPr lang="ro-RO" sz="2200" dirty="0">
                <a:solidFill>
                  <a:schemeClr val="bg2">
                    <a:lumMod val="50000"/>
                  </a:schemeClr>
                </a:solidFill>
                <a:latin typeface="Times New Roman" pitchFamily="18" charset="0"/>
                <a:cs typeface="Times New Roman" pitchFamily="18" charset="0"/>
              </a:rPr>
              <a:t> la acest sistem de securitate</a:t>
            </a:r>
            <a:r>
              <a:rPr lang="ro-RO" sz="2200" dirty="0" smtClean="0">
                <a:solidFill>
                  <a:schemeClr val="bg2">
                    <a:lumMod val="50000"/>
                  </a:schemeClr>
                </a:solidFill>
                <a:latin typeface="Times New Roman" pitchFamily="18" charset="0"/>
                <a:cs typeface="Times New Roman" pitchFamily="18" charset="0"/>
              </a:rPr>
              <a:t>.</a:t>
            </a:r>
          </a:p>
          <a:p>
            <a:pPr algn="ctr"/>
            <a:r>
              <a:rPr lang="ro-RO" sz="2200" dirty="0" smtClean="0">
                <a:solidFill>
                  <a:schemeClr val="bg2">
                    <a:lumMod val="50000"/>
                  </a:schemeClr>
                </a:solidFill>
                <a:latin typeface="Times New Roman" pitchFamily="18" charset="0"/>
                <a:cs typeface="Times New Roman" pitchFamily="18" charset="0"/>
              </a:rPr>
              <a:t> </a:t>
            </a:r>
            <a:r>
              <a:rPr lang="ro-RO" sz="2200" dirty="0" err="1" smtClean="0">
                <a:solidFill>
                  <a:schemeClr val="bg2">
                    <a:lumMod val="50000"/>
                  </a:schemeClr>
                </a:solidFill>
                <a:latin typeface="Times New Roman" pitchFamily="18" charset="0"/>
                <a:cs typeface="Times New Roman" pitchFamily="18" charset="0"/>
              </a:rPr>
              <a:t>Aseste</a:t>
            </a:r>
            <a:r>
              <a:rPr lang="ro-RO" sz="2200" dirty="0" smtClean="0">
                <a:solidFill>
                  <a:schemeClr val="bg2">
                    <a:lumMod val="50000"/>
                  </a:schemeClr>
                </a:solidFill>
                <a:latin typeface="Times New Roman" pitchFamily="18" charset="0"/>
                <a:cs typeface="Times New Roman" pitchFamily="18" charset="0"/>
              </a:rPr>
              <a:t> trei modele  sunt:</a:t>
            </a:r>
            <a:endParaRPr lang="en-US" sz="22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609600" y="2865582"/>
            <a:ext cx="7848600" cy="723900"/>
          </a:xfrm>
          <a:prstGeom prst="rect">
            <a:avLst/>
          </a:prstGeom>
          <a:blipFill>
            <a:blip r:embed="rId2" cstate="print"/>
            <a:tile tx="0" ty="0" sx="100000" sy="100000" flip="none" algn="tl"/>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Colectiv; </a:t>
            </a:r>
            <a:endPar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7"/>
          <p:cNvSpPr/>
          <p:nvPr/>
        </p:nvSpPr>
        <p:spPr>
          <a:xfrm>
            <a:off x="713509" y="5334000"/>
            <a:ext cx="7848600" cy="914400"/>
          </a:xfrm>
          <a:prstGeom prst="rect">
            <a:avLst/>
          </a:prstGeom>
          <a:blipFill>
            <a:blip r:embed="rId2" cstate="print"/>
            <a:tile tx="0" ty="0" sx="100000" sy="100000" flip="none" algn="tl"/>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De cooperare</a:t>
            </a:r>
            <a:endPar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713509" y="3981450"/>
            <a:ext cx="7848600" cy="895350"/>
          </a:xfrm>
          <a:prstGeom prst="rect">
            <a:avLst/>
          </a:prstGeom>
          <a:blipFill>
            <a:blip r:embed="rId2" cstate="print"/>
            <a:tile tx="0" ty="0" sx="100000" sy="100000" flip="none" algn="tl"/>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o-RO"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Universal;</a:t>
            </a:r>
            <a:endPar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Autofit/>
          </a:bodyPr>
          <a:lstStyle/>
          <a:p>
            <a:r>
              <a:rPr lang="ro-RO" sz="1600" spc="100" dirty="0">
                <a:solidFill>
                  <a:schemeClr val="bg2">
                    <a:lumMod val="50000"/>
                  </a:schemeClr>
                </a:solidFill>
                <a:latin typeface="Times New Roman" pitchFamily="18" charset="0"/>
                <a:cs typeface="Times New Roman" pitchFamily="18" charset="0"/>
              </a:rPr>
              <a:t>Conceptul a apărut în vocabularul politic global şi s-a înrădăcinat în practica diplomatică în anii 1920-1930, când s-au făcut încercări de a stabili un mecanism pentru a preveni un alt război mondial. </a:t>
            </a:r>
            <a:endParaRPr lang="en-US" sz="1600" spc="100" dirty="0">
              <a:solidFill>
                <a:schemeClr val="bg2">
                  <a:lumMod val="50000"/>
                </a:schemeClr>
              </a:solidFill>
              <a:latin typeface="Times New Roman" pitchFamily="18" charset="0"/>
              <a:cs typeface="Times New Roman" pitchFamily="18" charset="0"/>
            </a:endParaRPr>
          </a:p>
          <a:p>
            <a:r>
              <a:rPr lang="ro-RO" sz="1600" spc="100" dirty="0">
                <a:solidFill>
                  <a:schemeClr val="bg2">
                    <a:lumMod val="50000"/>
                  </a:schemeClr>
                </a:solidFill>
                <a:latin typeface="Times New Roman" pitchFamily="18" charset="0"/>
                <a:cs typeface="Times New Roman" pitchFamily="18" charset="0"/>
              </a:rPr>
              <a:t>Principalele elemente ale securităţii colective sunt constituite de </a:t>
            </a:r>
            <a:r>
              <a:rPr lang="ro-RO" sz="1600" spc="100" dirty="0" err="1">
                <a:solidFill>
                  <a:schemeClr val="bg2">
                    <a:lumMod val="50000"/>
                  </a:schemeClr>
                </a:solidFill>
                <a:latin typeface="Times New Roman" pitchFamily="18" charset="0"/>
                <a:cs typeface="Times New Roman" pitchFamily="18" charset="0"/>
              </a:rPr>
              <a:t>prezenţa</a:t>
            </a:r>
            <a:r>
              <a:rPr lang="ro-RO" sz="1600" spc="100" dirty="0">
                <a:solidFill>
                  <a:schemeClr val="bg2">
                    <a:lumMod val="50000"/>
                  </a:schemeClr>
                </a:solidFill>
                <a:latin typeface="Times New Roman" pitchFamily="18" charset="0"/>
                <a:cs typeface="Times New Roman" pitchFamily="18" charset="0"/>
              </a:rPr>
              <a:t> unui grup de state, unite printr-un scop comun (</a:t>
            </a:r>
            <a:r>
              <a:rPr lang="ro-RO" sz="1600" spc="100" dirty="0" err="1">
                <a:solidFill>
                  <a:schemeClr val="bg2">
                    <a:lumMod val="50000"/>
                  </a:schemeClr>
                </a:solidFill>
                <a:latin typeface="Times New Roman" pitchFamily="18" charset="0"/>
                <a:cs typeface="Times New Roman" pitchFamily="18" charset="0"/>
              </a:rPr>
              <a:t>protecţie</a:t>
            </a:r>
            <a:r>
              <a:rPr lang="ro-RO" sz="1600" spc="100" dirty="0">
                <a:solidFill>
                  <a:schemeClr val="bg2">
                    <a:lumMod val="50000"/>
                  </a:schemeClr>
                </a:solidFill>
                <a:latin typeface="Times New Roman" pitchFamily="18" charset="0"/>
                <a:cs typeface="Times New Roman" pitchFamily="18" charset="0"/>
              </a:rPr>
              <a:t> şi securitate) şi de sistemul de măsuri politico-militare luate împotriva unui </a:t>
            </a:r>
            <a:r>
              <a:rPr lang="ro-RO" sz="1600" spc="100" dirty="0" err="1">
                <a:solidFill>
                  <a:schemeClr val="bg2">
                    <a:lumMod val="50000"/>
                  </a:schemeClr>
                </a:solidFill>
                <a:latin typeface="Times New Roman" pitchFamily="18" charset="0"/>
                <a:cs typeface="Times New Roman" pitchFamily="18" charset="0"/>
              </a:rPr>
              <a:t>potenţial</a:t>
            </a:r>
            <a:r>
              <a:rPr lang="ro-RO" sz="1600" spc="100" dirty="0">
                <a:solidFill>
                  <a:schemeClr val="bg2">
                    <a:lumMod val="50000"/>
                  </a:schemeClr>
                </a:solidFill>
                <a:latin typeface="Times New Roman" pitchFamily="18" charset="0"/>
                <a:cs typeface="Times New Roman" pitchFamily="18" charset="0"/>
              </a:rPr>
              <a:t> inamic sau agresor.</a:t>
            </a:r>
            <a:endParaRPr lang="en-US" sz="1600" spc="100" dirty="0">
              <a:solidFill>
                <a:schemeClr val="bg2">
                  <a:lumMod val="50000"/>
                </a:schemeClr>
              </a:solidFill>
              <a:latin typeface="Times New Roman" pitchFamily="18" charset="0"/>
              <a:cs typeface="Times New Roman" pitchFamily="18" charset="0"/>
            </a:endParaRPr>
          </a:p>
          <a:p>
            <a:r>
              <a:rPr lang="ro-RO" sz="1600" spc="100" dirty="0">
                <a:solidFill>
                  <a:schemeClr val="bg2">
                    <a:lumMod val="50000"/>
                  </a:schemeClr>
                </a:solidFill>
                <a:latin typeface="Times New Roman" pitchFamily="18" charset="0"/>
                <a:cs typeface="Times New Roman" pitchFamily="18" charset="0"/>
              </a:rPr>
              <a:t>Pot exista diferite tipuri de securitate colectivă, care diferă unele de altele în funcţie de tipul de </a:t>
            </a:r>
            <a:r>
              <a:rPr lang="ro-RO" sz="1600" spc="100" dirty="0" err="1">
                <a:solidFill>
                  <a:schemeClr val="bg2">
                    <a:lumMod val="50000"/>
                  </a:schemeClr>
                </a:solidFill>
                <a:latin typeface="Times New Roman" pitchFamily="18" charset="0"/>
                <a:cs typeface="Times New Roman" pitchFamily="18" charset="0"/>
              </a:rPr>
              <a:t>coaliţie</a:t>
            </a:r>
            <a:r>
              <a:rPr lang="ro-RO" sz="1600" spc="100" dirty="0">
                <a:solidFill>
                  <a:schemeClr val="bg2">
                    <a:lumMod val="50000"/>
                  </a:schemeClr>
                </a:solidFill>
                <a:latin typeface="Times New Roman" pitchFamily="18" charset="0"/>
                <a:cs typeface="Times New Roman" pitchFamily="18" charset="0"/>
              </a:rPr>
              <a:t> interstatală şi obiectivele stabilite între state. Aceasta poate fi o </a:t>
            </a:r>
            <a:r>
              <a:rPr lang="ro-RO" sz="1600" spc="100" dirty="0" err="1">
                <a:solidFill>
                  <a:schemeClr val="bg2">
                    <a:lumMod val="50000"/>
                  </a:schemeClr>
                </a:solidFill>
                <a:latin typeface="Times New Roman" pitchFamily="18" charset="0"/>
                <a:cs typeface="Times New Roman" pitchFamily="18" charset="0"/>
              </a:rPr>
              <a:t>organizaţie</a:t>
            </a:r>
            <a:r>
              <a:rPr lang="ro-RO" sz="1600" spc="100" dirty="0">
                <a:solidFill>
                  <a:schemeClr val="bg2">
                    <a:lumMod val="50000"/>
                  </a:schemeClr>
                </a:solidFill>
                <a:latin typeface="Times New Roman" pitchFamily="18" charset="0"/>
                <a:cs typeface="Times New Roman" pitchFamily="18" charset="0"/>
              </a:rPr>
              <a:t> ce cuprinde state cu structură similară socială şi politică, istorie şi valori comune (de exemplu, NATO, Uniunea Europeană, </a:t>
            </a:r>
            <a:r>
              <a:rPr lang="ro-RO" sz="1600" spc="100" dirty="0" err="1">
                <a:solidFill>
                  <a:schemeClr val="bg2">
                    <a:lumMod val="50000"/>
                  </a:schemeClr>
                </a:solidFill>
                <a:latin typeface="Times New Roman" pitchFamily="18" charset="0"/>
                <a:cs typeface="Times New Roman" pitchFamily="18" charset="0"/>
              </a:rPr>
              <a:t>ţările</a:t>
            </a:r>
            <a:r>
              <a:rPr lang="ro-RO" sz="1600" spc="100" dirty="0">
                <a:solidFill>
                  <a:schemeClr val="bg2">
                    <a:lumMod val="50000"/>
                  </a:schemeClr>
                </a:solidFill>
                <a:latin typeface="Times New Roman" pitchFamily="18" charset="0"/>
                <a:cs typeface="Times New Roman" pitchFamily="18" charset="0"/>
              </a:rPr>
              <a:t> CSI etc.), </a:t>
            </a:r>
            <a:r>
              <a:rPr lang="ro-RO" sz="1600" spc="100" dirty="0" err="1">
                <a:solidFill>
                  <a:schemeClr val="bg2">
                    <a:lumMod val="50000"/>
                  </a:schemeClr>
                </a:solidFill>
                <a:latin typeface="Times New Roman" pitchFamily="18" charset="0"/>
                <a:cs typeface="Times New Roman" pitchFamily="18" charset="0"/>
              </a:rPr>
              <a:t>coaliţie</a:t>
            </a:r>
            <a:r>
              <a:rPr lang="ro-RO" sz="1600" spc="100" dirty="0">
                <a:solidFill>
                  <a:schemeClr val="bg2">
                    <a:lumMod val="50000"/>
                  </a:schemeClr>
                </a:solidFill>
                <a:latin typeface="Times New Roman" pitchFamily="18" charset="0"/>
                <a:cs typeface="Times New Roman" pitchFamily="18" charset="0"/>
              </a:rPr>
              <a:t> ce apare ca urmare a </a:t>
            </a:r>
            <a:r>
              <a:rPr lang="ro-RO" sz="1600" spc="100" dirty="0" err="1">
                <a:solidFill>
                  <a:schemeClr val="bg2">
                    <a:lumMod val="50000"/>
                  </a:schemeClr>
                </a:solidFill>
                <a:latin typeface="Times New Roman" pitchFamily="18" charset="0"/>
                <a:cs typeface="Times New Roman" pitchFamily="18" charset="0"/>
              </a:rPr>
              <a:t>ameninţării</a:t>
            </a:r>
            <a:r>
              <a:rPr lang="ro-RO" sz="1600" spc="100" dirty="0">
                <a:solidFill>
                  <a:schemeClr val="bg2">
                    <a:lumMod val="50000"/>
                  </a:schemeClr>
                </a:solidFill>
                <a:latin typeface="Times New Roman" pitchFamily="18" charset="0"/>
                <a:cs typeface="Times New Roman" pitchFamily="18" charset="0"/>
              </a:rPr>
              <a:t> externe la acest grup, iar interesul este reprezentat de apărarea colectivă împotriva unui inamic comun. </a:t>
            </a:r>
            <a:endParaRPr lang="en-US" sz="1600" spc="100" dirty="0">
              <a:solidFill>
                <a:schemeClr val="bg2">
                  <a:lumMod val="50000"/>
                </a:schemeClr>
              </a:solidFill>
              <a:latin typeface="Times New Roman" pitchFamily="18" charset="0"/>
              <a:cs typeface="Times New Roman" pitchFamily="18" charset="0"/>
            </a:endParaRPr>
          </a:p>
          <a:p>
            <a:r>
              <a:rPr lang="ro-RO" sz="1600" spc="100" dirty="0">
                <a:solidFill>
                  <a:schemeClr val="bg2">
                    <a:lumMod val="50000"/>
                  </a:schemeClr>
                </a:solidFill>
                <a:latin typeface="Times New Roman" pitchFamily="18" charset="0"/>
                <a:cs typeface="Times New Roman" pitchFamily="18" charset="0"/>
              </a:rPr>
              <a:t>În general, securitatea colectivă se </a:t>
            </a:r>
            <a:r>
              <a:rPr lang="ro-RO" sz="1600" spc="100" dirty="0" err="1">
                <a:solidFill>
                  <a:schemeClr val="bg2">
                    <a:lumMod val="50000"/>
                  </a:schemeClr>
                </a:solidFill>
                <a:latin typeface="Times New Roman" pitchFamily="18" charset="0"/>
                <a:cs typeface="Times New Roman" pitchFamily="18" charset="0"/>
              </a:rPr>
              <a:t>concen</a:t>
            </a:r>
            <a:r>
              <a:rPr lang="ro-RO" sz="1600" spc="100" dirty="0">
                <a:solidFill>
                  <a:schemeClr val="bg2">
                    <a:lumMod val="50000"/>
                  </a:schemeClr>
                </a:solidFill>
                <a:latin typeface="Times New Roman" pitchFamily="18" charset="0"/>
                <a:cs typeface="Times New Roman" pitchFamily="18" charset="0"/>
              </a:rPr>
              <a:t>-trează pe probleme strategice, militare şi nu vizează abordarea altor aspecte ale securităţii internaţionale (dimensiuni economice, sociale, de mediu şi altele). Începând cu anii ’90 s-a observat o creştere a interesului pentru acest model din partea oamenilor de </a:t>
            </a:r>
            <a:r>
              <a:rPr lang="ro-RO" sz="1600" spc="100" dirty="0" err="1">
                <a:solidFill>
                  <a:schemeClr val="bg2">
                    <a:lumMod val="50000"/>
                  </a:schemeClr>
                </a:solidFill>
                <a:latin typeface="Times New Roman" pitchFamily="18" charset="0"/>
                <a:cs typeface="Times New Roman" pitchFamily="18" charset="0"/>
              </a:rPr>
              <a:t>ştiinţă</a:t>
            </a:r>
            <a:r>
              <a:rPr lang="ro-RO" sz="1600" spc="100" dirty="0">
                <a:solidFill>
                  <a:schemeClr val="bg2">
                    <a:lumMod val="50000"/>
                  </a:schemeClr>
                </a:solidFill>
                <a:latin typeface="Times New Roman" pitchFamily="18" charset="0"/>
                <a:cs typeface="Times New Roman" pitchFamily="18" charset="0"/>
              </a:rPr>
              <a:t> şi a politicienilor, ca urmare a dinamicii statelor CSI, precum şi a extinderii NATO, a exacerbării fundamentalismului islamic, a conflictelor locale şi regionale. Nu este o </a:t>
            </a:r>
            <a:r>
              <a:rPr lang="ro-RO" sz="1600" spc="100" dirty="0" err="1">
                <a:solidFill>
                  <a:schemeClr val="bg2">
                    <a:lumMod val="50000"/>
                  </a:schemeClr>
                </a:solidFill>
                <a:latin typeface="Times New Roman" pitchFamily="18" charset="0"/>
                <a:cs typeface="Times New Roman" pitchFamily="18" charset="0"/>
              </a:rPr>
              <a:t>coincidenţă</a:t>
            </a:r>
            <a:r>
              <a:rPr lang="ro-RO" sz="1600" spc="100" dirty="0">
                <a:solidFill>
                  <a:schemeClr val="bg2">
                    <a:lumMod val="50000"/>
                  </a:schemeClr>
                </a:solidFill>
                <a:latin typeface="Times New Roman" pitchFamily="18" charset="0"/>
                <a:cs typeface="Times New Roman" pitchFamily="18" charset="0"/>
              </a:rPr>
              <a:t>, Tratatul de la </a:t>
            </a:r>
            <a:r>
              <a:rPr lang="ro-RO" sz="1600" spc="100" dirty="0" err="1">
                <a:solidFill>
                  <a:schemeClr val="bg2">
                    <a:lumMod val="50000"/>
                  </a:schemeClr>
                </a:solidFill>
                <a:latin typeface="Times New Roman" pitchFamily="18" charset="0"/>
                <a:cs typeface="Times New Roman" pitchFamily="18" charset="0"/>
              </a:rPr>
              <a:t>Taşkent</a:t>
            </a:r>
            <a:r>
              <a:rPr lang="ro-RO" sz="1600" spc="100" dirty="0">
                <a:solidFill>
                  <a:schemeClr val="bg2">
                    <a:lumMod val="50000"/>
                  </a:schemeClr>
                </a:solidFill>
                <a:latin typeface="Times New Roman" pitchFamily="18" charset="0"/>
                <a:cs typeface="Times New Roman" pitchFamily="18" charset="0"/>
              </a:rPr>
              <a:t> din 1992 a fost numit Tratatul privind Securitatea Colectivă.</a:t>
            </a:r>
            <a:endParaRPr lang="en-US" sz="16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a:xfrm>
            <a:off x="533400" y="304800"/>
            <a:ext cx="8229600" cy="609600"/>
          </a:xfrm>
        </p:spPr>
        <p:txBody>
          <a:bodyPr>
            <a:normAutofit fontScale="90000"/>
          </a:bodyPr>
          <a:lstStyle/>
          <a:p>
            <a:pPr algn="ctr"/>
            <a:r>
              <a:rPr lang="ro-RO" b="1" dirty="0"/>
              <a:t> </a:t>
            </a:r>
            <a:r>
              <a:rPr lang="ro-RO" b="1" dirty="0" smtClean="0"/>
              <a:t>            </a:t>
            </a:r>
            <a:br>
              <a:rPr lang="ro-RO" b="1" dirty="0" smtClean="0"/>
            </a:br>
            <a:r>
              <a:rPr lang="ro-RO" b="1" dirty="0"/>
              <a:t/>
            </a:r>
            <a:br>
              <a:rPr lang="ro-RO" b="1" dirty="0"/>
            </a:br>
            <a:r>
              <a:rPr lang="ro-RO" b="1" dirty="0" smtClean="0"/>
              <a:t/>
            </a:r>
            <a:br>
              <a:rPr lang="ro-RO" b="1" dirty="0" smtClean="0"/>
            </a:br>
            <a:r>
              <a:rPr lang="ro-RO" b="1" dirty="0"/>
              <a:t/>
            </a:r>
            <a:br>
              <a:rPr lang="ro-RO" b="1" dirty="0"/>
            </a:br>
            <a:r>
              <a:rPr lang="en-US" sz="2800" b="1" dirty="0">
                <a:solidFill>
                  <a:srgbClr val="002060"/>
                </a:solidFill>
                <a:latin typeface="Times New Roman" pitchFamily="18" charset="0"/>
                <a:ea typeface="+mn-ea"/>
                <a:cs typeface="Times New Roman" pitchFamily="18" charset="0"/>
              </a:rPr>
              <a:t/>
            </a:r>
            <a:br>
              <a:rPr lang="en-US" sz="2800" b="1" dirty="0">
                <a:solidFill>
                  <a:srgbClr val="002060"/>
                </a:solidFill>
                <a:latin typeface="Times New Roman" pitchFamily="18" charset="0"/>
                <a:ea typeface="+mn-ea"/>
                <a:cs typeface="Times New Roman" pitchFamily="18" charset="0"/>
              </a:rPr>
            </a:br>
            <a:r>
              <a:rPr lang="ro-RO" sz="2800" b="1" dirty="0">
                <a:solidFill>
                  <a:srgbClr val="002060"/>
                </a:solidFill>
                <a:latin typeface="Times New Roman" pitchFamily="18" charset="0"/>
                <a:cs typeface="Times New Roman" pitchFamily="18" charset="0"/>
              </a:rPr>
              <a:t>SECURITATE COLECTIVĂ</a:t>
            </a:r>
            <a:endParaRPr lang="en-US" sz="2800" b="1" dirty="0">
              <a:solidFill>
                <a:srgbClr val="00206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954395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a:bodyPr>
          <a:lstStyle/>
          <a:p>
            <a:r>
              <a:rPr lang="ro-RO" sz="1900" spc="100" dirty="0">
                <a:solidFill>
                  <a:schemeClr val="bg2">
                    <a:lumMod val="50000"/>
                  </a:schemeClr>
                </a:solidFill>
                <a:latin typeface="Times New Roman" pitchFamily="18" charset="0"/>
                <a:cs typeface="Times New Roman" pitchFamily="18" charset="0"/>
              </a:rPr>
              <a:t>Conceptul a apărut pentru prima dată în raportul Comisiei Palme în 1982. Acest concept este menit să sublinieze caracterul multidimensional al securităţii internaţionale, precum şi necesitatea de a lua în considerare nu numai interesele legitime ale unui grup restrâns de state, ci a tuturor membrilor </a:t>
            </a:r>
            <a:r>
              <a:rPr lang="ro-RO" sz="1900" spc="100" dirty="0" err="1">
                <a:solidFill>
                  <a:schemeClr val="bg2">
                    <a:lumMod val="50000"/>
                  </a:schemeClr>
                </a:solidFill>
                <a:latin typeface="Times New Roman" pitchFamily="18" charset="0"/>
                <a:cs typeface="Times New Roman" pitchFamily="18" charset="0"/>
              </a:rPr>
              <a:t>comunităţii</a:t>
            </a:r>
            <a:r>
              <a:rPr lang="ro-RO" sz="1900" spc="100" dirty="0">
                <a:solidFill>
                  <a:schemeClr val="bg2">
                    <a:lumMod val="50000"/>
                  </a:schemeClr>
                </a:solidFill>
                <a:latin typeface="Times New Roman" pitchFamily="18" charset="0"/>
                <a:cs typeface="Times New Roman" pitchFamily="18" charset="0"/>
              </a:rPr>
              <a:t> mondiale.</a:t>
            </a:r>
            <a:endParaRPr lang="en-US" sz="1900" spc="100" dirty="0">
              <a:solidFill>
                <a:schemeClr val="bg2">
                  <a:lumMod val="50000"/>
                </a:schemeClr>
              </a:solidFill>
              <a:latin typeface="Times New Roman" pitchFamily="18" charset="0"/>
              <a:cs typeface="Times New Roman" pitchFamily="18" charset="0"/>
            </a:endParaRPr>
          </a:p>
          <a:p>
            <a:r>
              <a:rPr lang="ro-RO" sz="1900" spc="100" dirty="0">
                <a:solidFill>
                  <a:schemeClr val="bg2">
                    <a:lumMod val="50000"/>
                  </a:schemeClr>
                </a:solidFill>
                <a:latin typeface="Times New Roman" pitchFamily="18" charset="0"/>
                <a:cs typeface="Times New Roman" pitchFamily="18" charset="0"/>
              </a:rPr>
              <a:t>Cadrul </a:t>
            </a:r>
            <a:r>
              <a:rPr lang="ro-RO" sz="1900" spc="100" dirty="0" err="1">
                <a:solidFill>
                  <a:schemeClr val="bg2">
                    <a:lumMod val="50000"/>
                  </a:schemeClr>
                </a:solidFill>
                <a:latin typeface="Times New Roman" pitchFamily="18" charset="0"/>
                <a:cs typeface="Times New Roman" pitchFamily="18" charset="0"/>
              </a:rPr>
              <a:t>instituţional</a:t>
            </a:r>
            <a:r>
              <a:rPr lang="ro-RO" sz="1900" spc="100" dirty="0">
                <a:solidFill>
                  <a:schemeClr val="bg2">
                    <a:lumMod val="50000"/>
                  </a:schemeClr>
                </a:solidFill>
                <a:latin typeface="Times New Roman" pitchFamily="18" charset="0"/>
                <a:cs typeface="Times New Roman" pitchFamily="18" charset="0"/>
              </a:rPr>
              <a:t> de securitate la nivel mondial trebuie să fie preluat, în acest caz, de către o </a:t>
            </a:r>
            <a:r>
              <a:rPr lang="ro-RO" sz="1900" spc="100" dirty="0" err="1">
                <a:solidFill>
                  <a:schemeClr val="bg2">
                    <a:lumMod val="50000"/>
                  </a:schemeClr>
                </a:solidFill>
                <a:latin typeface="Times New Roman" pitchFamily="18" charset="0"/>
                <a:cs typeface="Times New Roman" pitchFamily="18" charset="0"/>
              </a:rPr>
              <a:t>organizaţie</a:t>
            </a:r>
            <a:r>
              <a:rPr lang="ro-RO" sz="1900" spc="100" dirty="0">
                <a:solidFill>
                  <a:schemeClr val="bg2">
                    <a:lumMod val="50000"/>
                  </a:schemeClr>
                </a:solidFill>
                <a:latin typeface="Times New Roman" pitchFamily="18" charset="0"/>
                <a:cs typeface="Times New Roman" pitchFamily="18" charset="0"/>
              </a:rPr>
              <a:t> globală, cum ar fi ONU, şi nu de </a:t>
            </a:r>
            <a:r>
              <a:rPr lang="ro-RO" sz="1900" spc="100" dirty="0" err="1">
                <a:solidFill>
                  <a:schemeClr val="bg2">
                    <a:lumMod val="50000"/>
                  </a:schemeClr>
                </a:solidFill>
                <a:latin typeface="Times New Roman" pitchFamily="18" charset="0"/>
                <a:cs typeface="Times New Roman" pitchFamily="18" charset="0"/>
              </a:rPr>
              <a:t>alianţe</a:t>
            </a:r>
            <a:r>
              <a:rPr lang="ro-RO" sz="1900" spc="100" dirty="0">
                <a:solidFill>
                  <a:schemeClr val="bg2">
                    <a:lumMod val="50000"/>
                  </a:schemeClr>
                </a:solidFill>
                <a:latin typeface="Times New Roman" pitchFamily="18" charset="0"/>
                <a:cs typeface="Times New Roman" pitchFamily="18" charset="0"/>
              </a:rPr>
              <a:t> politico-militare ca în cazul securităţii colective.</a:t>
            </a:r>
            <a:endParaRPr lang="en-US" sz="1900" spc="100" dirty="0">
              <a:solidFill>
                <a:schemeClr val="bg2">
                  <a:lumMod val="50000"/>
                </a:schemeClr>
              </a:solidFill>
              <a:latin typeface="Times New Roman" pitchFamily="18" charset="0"/>
              <a:cs typeface="Times New Roman" pitchFamily="18" charset="0"/>
            </a:endParaRPr>
          </a:p>
          <a:p>
            <a:r>
              <a:rPr lang="ro-RO" sz="1900" spc="100" dirty="0">
                <a:solidFill>
                  <a:schemeClr val="bg2">
                    <a:lumMod val="50000"/>
                  </a:schemeClr>
                </a:solidFill>
                <a:latin typeface="Times New Roman" pitchFamily="18" charset="0"/>
                <a:cs typeface="Times New Roman" pitchFamily="18" charset="0"/>
              </a:rPr>
              <a:t>Unii </a:t>
            </a:r>
            <a:r>
              <a:rPr lang="ro-RO" sz="1900" spc="100" dirty="0" err="1">
                <a:solidFill>
                  <a:schemeClr val="bg2">
                    <a:lumMod val="50000"/>
                  </a:schemeClr>
                </a:solidFill>
                <a:latin typeface="Times New Roman" pitchFamily="18" charset="0"/>
                <a:cs typeface="Times New Roman" pitchFamily="18" charset="0"/>
              </a:rPr>
              <a:t>specialişti</a:t>
            </a:r>
            <a:r>
              <a:rPr lang="ro-RO" sz="1900" spc="100" dirty="0">
                <a:solidFill>
                  <a:schemeClr val="bg2">
                    <a:lumMod val="50000"/>
                  </a:schemeClr>
                </a:solidFill>
                <a:latin typeface="Times New Roman" pitchFamily="18" charset="0"/>
                <a:cs typeface="Times New Roman" pitchFamily="18" charset="0"/>
              </a:rPr>
              <a:t> </a:t>
            </a:r>
            <a:r>
              <a:rPr lang="ro-RO" sz="1900" spc="100" dirty="0" err="1">
                <a:solidFill>
                  <a:schemeClr val="bg2">
                    <a:lumMod val="50000"/>
                  </a:schemeClr>
                </a:solidFill>
                <a:latin typeface="Times New Roman" pitchFamily="18" charset="0"/>
                <a:cs typeface="Times New Roman" pitchFamily="18" charset="0"/>
              </a:rPr>
              <a:t>susţin</a:t>
            </a:r>
            <a:r>
              <a:rPr lang="ro-RO" sz="1900" spc="100" dirty="0">
                <a:solidFill>
                  <a:schemeClr val="bg2">
                    <a:lumMod val="50000"/>
                  </a:schemeClr>
                </a:solidFill>
                <a:latin typeface="Times New Roman" pitchFamily="18" charset="0"/>
                <a:cs typeface="Times New Roman" pitchFamily="18" charset="0"/>
              </a:rPr>
              <a:t> faptul că </a:t>
            </a:r>
            <a:r>
              <a:rPr lang="ro-RO" sz="1900" spc="100" dirty="0" err="1">
                <a:solidFill>
                  <a:schemeClr val="bg2">
                    <a:lumMod val="50000"/>
                  </a:schemeClr>
                </a:solidFill>
                <a:latin typeface="Times New Roman" pitchFamily="18" charset="0"/>
                <a:cs typeface="Times New Roman" pitchFamily="18" charset="0"/>
              </a:rPr>
              <a:t>deşi</a:t>
            </a:r>
            <a:r>
              <a:rPr lang="ro-RO" sz="1900" spc="100" dirty="0">
                <a:solidFill>
                  <a:schemeClr val="bg2">
                    <a:lumMod val="50000"/>
                  </a:schemeClr>
                </a:solidFill>
                <a:latin typeface="Times New Roman" pitchFamily="18" charset="0"/>
                <a:cs typeface="Times New Roman" pitchFamily="18" charset="0"/>
              </a:rPr>
              <a:t> conceptul de securitate la nivel mondial reprezintă un pas semnificativ în asigurarea securităţii acesta prezintă şi o serie de dezavantaje, cum ar fi: </a:t>
            </a:r>
            <a:r>
              <a:rPr lang="ro-RO" sz="1900" spc="100" dirty="0" err="1">
                <a:solidFill>
                  <a:schemeClr val="bg2">
                    <a:lumMod val="50000"/>
                  </a:schemeClr>
                </a:solidFill>
                <a:latin typeface="Times New Roman" pitchFamily="18" charset="0"/>
                <a:cs typeface="Times New Roman" pitchFamily="18" charset="0"/>
              </a:rPr>
              <a:t>definiţie</a:t>
            </a:r>
            <a:r>
              <a:rPr lang="ro-RO" sz="1900" spc="100" dirty="0">
                <a:solidFill>
                  <a:schemeClr val="bg2">
                    <a:lumMod val="50000"/>
                  </a:schemeClr>
                </a:solidFill>
                <a:latin typeface="Times New Roman" pitchFamily="18" charset="0"/>
                <a:cs typeface="Times New Roman" pitchFamily="18" charset="0"/>
              </a:rPr>
              <a:t> vagă a securităţii internaţionale (conceptul de securitate a devenit sinonim cu binele public), lipsa de </a:t>
            </a:r>
            <a:r>
              <a:rPr lang="ro-RO" sz="1900" spc="100" dirty="0" err="1">
                <a:solidFill>
                  <a:schemeClr val="bg2">
                    <a:lumMod val="50000"/>
                  </a:schemeClr>
                </a:solidFill>
                <a:latin typeface="Times New Roman" pitchFamily="18" charset="0"/>
                <a:cs typeface="Times New Roman" pitchFamily="18" charset="0"/>
              </a:rPr>
              <a:t>priorităţi</a:t>
            </a:r>
            <a:r>
              <a:rPr lang="ro-RO" sz="1900" spc="100" dirty="0">
                <a:solidFill>
                  <a:schemeClr val="bg2">
                    <a:lumMod val="50000"/>
                  </a:schemeClr>
                </a:solidFill>
                <a:latin typeface="Times New Roman" pitchFamily="18" charset="0"/>
                <a:cs typeface="Times New Roman" pitchFamily="18" charset="0"/>
              </a:rPr>
              <a:t>, cooperarea anevoioasă la nivel </a:t>
            </a:r>
            <a:r>
              <a:rPr lang="ro-RO" sz="1900" spc="100" dirty="0" err="1">
                <a:solidFill>
                  <a:schemeClr val="bg2">
                    <a:lumMod val="50000"/>
                  </a:schemeClr>
                </a:solidFill>
                <a:latin typeface="Times New Roman" pitchFamily="18" charset="0"/>
                <a:cs typeface="Times New Roman" pitchFamily="18" charset="0"/>
              </a:rPr>
              <a:t>instituţional</a:t>
            </a:r>
            <a:r>
              <a:rPr lang="ro-RO" sz="1900" spc="100" dirty="0">
                <a:solidFill>
                  <a:schemeClr val="bg2">
                    <a:lumMod val="50000"/>
                  </a:schemeClr>
                </a:solidFill>
                <a:latin typeface="Times New Roman" pitchFamily="18" charset="0"/>
                <a:cs typeface="Times New Roman" pitchFamily="18" charset="0"/>
              </a:rPr>
              <a:t> şi </a:t>
            </a:r>
            <a:r>
              <a:rPr lang="ro-RO" sz="1900" spc="100" dirty="0" err="1">
                <a:solidFill>
                  <a:schemeClr val="bg2">
                    <a:lumMod val="50000"/>
                  </a:schemeClr>
                </a:solidFill>
                <a:latin typeface="Times New Roman" pitchFamily="18" charset="0"/>
                <a:cs typeface="Times New Roman" pitchFamily="18" charset="0"/>
              </a:rPr>
              <a:t>dificultăţile</a:t>
            </a:r>
            <a:r>
              <a:rPr lang="ro-RO" sz="1900" spc="100" dirty="0">
                <a:solidFill>
                  <a:schemeClr val="bg2">
                    <a:lumMod val="50000"/>
                  </a:schemeClr>
                </a:solidFill>
                <a:latin typeface="Times New Roman" pitchFamily="18" charset="0"/>
                <a:cs typeface="Times New Roman" pitchFamily="18" charset="0"/>
              </a:rPr>
              <a:t> de punere în practică a unui sistem regional sau global de securitate internaţională.</a:t>
            </a:r>
            <a:endParaRPr lang="en-US" sz="1900" spc="100" dirty="0">
              <a:solidFill>
                <a:schemeClr val="bg2">
                  <a:lumMod val="50000"/>
                </a:schemeClr>
              </a:solidFill>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152400"/>
            <a:ext cx="8229600" cy="609600"/>
          </a:xfrm>
        </p:spPr>
        <p:txBody>
          <a:bodyPr/>
          <a:lstStyle/>
          <a:p>
            <a:pPr algn="ctr"/>
            <a:r>
              <a:rPr lang="ro-RO" sz="2500" b="1" dirty="0" smtClean="0">
                <a:solidFill>
                  <a:srgbClr val="002060"/>
                </a:solidFill>
                <a:latin typeface="Times New Roman" pitchFamily="18" charset="0"/>
                <a:cs typeface="Times New Roman" pitchFamily="18" charset="0"/>
              </a:rPr>
              <a:t>SECURITATE COMUNĂ</a:t>
            </a: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38815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6400800"/>
          </a:xfrm>
        </p:spPr>
        <p:txBody>
          <a:bodyPr>
            <a:noAutofit/>
          </a:bodyPr>
          <a:lstStyle/>
          <a:p>
            <a:r>
              <a:rPr lang="ro-RO" sz="1900" spc="100" dirty="0">
                <a:solidFill>
                  <a:schemeClr val="bg2">
                    <a:lumMod val="50000"/>
                  </a:schemeClr>
                </a:solidFill>
                <a:latin typeface="Times New Roman" pitchFamily="18" charset="0"/>
                <a:cs typeface="Times New Roman" pitchFamily="18" charset="0"/>
              </a:rPr>
              <a:t>Modelul a devenit popular pe la mijlocul anilor 1990. Acest model combină cele mai bune </a:t>
            </a:r>
            <a:r>
              <a:rPr lang="ro-RO" sz="1900" spc="100" dirty="0" err="1">
                <a:solidFill>
                  <a:schemeClr val="bg2">
                    <a:lumMod val="50000"/>
                  </a:schemeClr>
                </a:solidFill>
                <a:latin typeface="Times New Roman" pitchFamily="18" charset="0"/>
                <a:cs typeface="Times New Roman" pitchFamily="18" charset="0"/>
              </a:rPr>
              <a:t>părţi</a:t>
            </a:r>
            <a:r>
              <a:rPr lang="ro-RO" sz="1900" spc="100" dirty="0">
                <a:solidFill>
                  <a:schemeClr val="bg2">
                    <a:lumMod val="50000"/>
                  </a:schemeClr>
                </a:solidFill>
                <a:latin typeface="Times New Roman" pitchFamily="18" charset="0"/>
                <a:cs typeface="Times New Roman" pitchFamily="18" charset="0"/>
              </a:rPr>
              <a:t> ale celor două concepte anterioare. Pe de o parte, acesta </a:t>
            </a:r>
            <a:r>
              <a:rPr lang="ro-RO" sz="1900" spc="100" dirty="0" err="1">
                <a:solidFill>
                  <a:schemeClr val="bg2">
                    <a:lumMod val="50000"/>
                  </a:schemeClr>
                </a:solidFill>
                <a:latin typeface="Times New Roman" pitchFamily="18" charset="0"/>
                <a:cs typeface="Times New Roman" pitchFamily="18" charset="0"/>
              </a:rPr>
              <a:t>recunoaşte</a:t>
            </a:r>
            <a:r>
              <a:rPr lang="ro-RO" sz="1900" spc="100" dirty="0">
                <a:solidFill>
                  <a:schemeClr val="bg2">
                    <a:lumMod val="50000"/>
                  </a:schemeClr>
                </a:solidFill>
                <a:latin typeface="Times New Roman" pitchFamily="18" charset="0"/>
                <a:cs typeface="Times New Roman" pitchFamily="18" charset="0"/>
              </a:rPr>
              <a:t> caracterul multidimensional al securităţii internaţionale, iar pe de altă parte </a:t>
            </a:r>
            <a:r>
              <a:rPr lang="ro-RO" sz="1900" spc="100" dirty="0" err="1">
                <a:solidFill>
                  <a:schemeClr val="bg2">
                    <a:lumMod val="50000"/>
                  </a:schemeClr>
                </a:solidFill>
                <a:latin typeface="Times New Roman" pitchFamily="18" charset="0"/>
                <a:cs typeface="Times New Roman" pitchFamily="18" charset="0"/>
              </a:rPr>
              <a:t>stabileşte</a:t>
            </a:r>
            <a:r>
              <a:rPr lang="ro-RO" sz="1900" spc="100" dirty="0">
                <a:solidFill>
                  <a:schemeClr val="bg2">
                    <a:lumMod val="50000"/>
                  </a:schemeClr>
                </a:solidFill>
                <a:latin typeface="Times New Roman" pitchFamily="18" charset="0"/>
                <a:cs typeface="Times New Roman" pitchFamily="18" charset="0"/>
              </a:rPr>
              <a:t> o ierarhie a </a:t>
            </a:r>
            <a:r>
              <a:rPr lang="ro-RO" sz="1900" spc="100" dirty="0" err="1">
                <a:solidFill>
                  <a:schemeClr val="bg2">
                    <a:lumMod val="50000"/>
                  </a:schemeClr>
                </a:solidFill>
                <a:latin typeface="Times New Roman" pitchFamily="18" charset="0"/>
                <a:cs typeface="Times New Roman" pitchFamily="18" charset="0"/>
              </a:rPr>
              <a:t>priorităţilor</a:t>
            </a:r>
            <a:r>
              <a:rPr lang="ro-RO" sz="1900" spc="100" dirty="0">
                <a:solidFill>
                  <a:schemeClr val="bg2">
                    <a:lumMod val="50000"/>
                  </a:schemeClr>
                </a:solidFill>
                <a:latin typeface="Times New Roman" pitchFamily="18" charset="0"/>
                <a:cs typeface="Times New Roman" pitchFamily="18" charset="0"/>
              </a:rPr>
              <a:t> ce vizează activităţile internaţionale.</a:t>
            </a:r>
            <a:endParaRPr lang="en-US" sz="1900" spc="100" dirty="0">
              <a:solidFill>
                <a:schemeClr val="bg2">
                  <a:lumMod val="50000"/>
                </a:schemeClr>
              </a:solidFill>
              <a:latin typeface="Times New Roman" pitchFamily="18" charset="0"/>
              <a:cs typeface="Times New Roman" pitchFamily="18" charset="0"/>
            </a:endParaRPr>
          </a:p>
          <a:p>
            <a:r>
              <a:rPr lang="ro-RO" sz="1900" spc="100" dirty="0">
                <a:solidFill>
                  <a:schemeClr val="bg2">
                    <a:lumMod val="50000"/>
                  </a:schemeClr>
                </a:solidFill>
                <a:latin typeface="Times New Roman" pitchFamily="18" charset="0"/>
                <a:cs typeface="Times New Roman" pitchFamily="18" charset="0"/>
              </a:rPr>
              <a:t>Modelul de securitate prin cooperare preferă mijloacele </a:t>
            </a:r>
            <a:r>
              <a:rPr lang="ro-RO" sz="1900" spc="100" dirty="0" err="1">
                <a:solidFill>
                  <a:schemeClr val="bg2">
                    <a:lumMod val="50000"/>
                  </a:schemeClr>
                </a:solidFill>
                <a:latin typeface="Times New Roman" pitchFamily="18" charset="0"/>
                <a:cs typeface="Times New Roman" pitchFamily="18" charset="0"/>
              </a:rPr>
              <a:t>paşnice</a:t>
            </a:r>
            <a:r>
              <a:rPr lang="ro-RO" sz="1900" spc="100" dirty="0">
                <a:solidFill>
                  <a:schemeClr val="bg2">
                    <a:lumMod val="50000"/>
                  </a:schemeClr>
                </a:solidFill>
                <a:latin typeface="Times New Roman" pitchFamily="18" charset="0"/>
                <a:cs typeface="Times New Roman" pitchFamily="18" charset="0"/>
              </a:rPr>
              <a:t> de </a:t>
            </a:r>
            <a:r>
              <a:rPr lang="ro-RO" sz="1900" spc="100" dirty="0" err="1">
                <a:solidFill>
                  <a:schemeClr val="bg2">
                    <a:lumMod val="50000"/>
                  </a:schemeClr>
                </a:solidFill>
                <a:latin typeface="Times New Roman" pitchFamily="18" charset="0"/>
                <a:cs typeface="Times New Roman" pitchFamily="18" charset="0"/>
              </a:rPr>
              <a:t>soluţionare</a:t>
            </a:r>
            <a:r>
              <a:rPr lang="ro-RO" sz="1900" spc="100" dirty="0">
                <a:solidFill>
                  <a:schemeClr val="bg2">
                    <a:lumMod val="50000"/>
                  </a:schemeClr>
                </a:solidFill>
                <a:latin typeface="Times New Roman" pitchFamily="18" charset="0"/>
                <a:cs typeface="Times New Roman" pitchFamily="18" charset="0"/>
              </a:rPr>
              <a:t> a litigiilor, dar, în </a:t>
            </a:r>
            <a:r>
              <a:rPr lang="ro-RO" sz="1900" spc="100" dirty="0" err="1">
                <a:solidFill>
                  <a:schemeClr val="bg2">
                    <a:lumMod val="50000"/>
                  </a:schemeClr>
                </a:solidFill>
                <a:latin typeface="Times New Roman" pitchFamily="18" charset="0"/>
                <a:cs typeface="Times New Roman" pitchFamily="18" charset="0"/>
              </a:rPr>
              <a:t>acelaşi</a:t>
            </a:r>
            <a:r>
              <a:rPr lang="ro-RO" sz="1900" spc="100" dirty="0">
                <a:solidFill>
                  <a:schemeClr val="bg2">
                    <a:lumMod val="50000"/>
                  </a:schemeClr>
                </a:solidFill>
                <a:latin typeface="Times New Roman" pitchFamily="18" charset="0"/>
                <a:cs typeface="Times New Roman" pitchFamily="18" charset="0"/>
              </a:rPr>
              <a:t> timp, nu exclude folosirea </a:t>
            </a:r>
            <a:r>
              <a:rPr lang="ro-RO" sz="1900" spc="100" dirty="0" err="1">
                <a:solidFill>
                  <a:schemeClr val="bg2">
                    <a:lumMod val="50000"/>
                  </a:schemeClr>
                </a:solidFill>
                <a:latin typeface="Times New Roman" pitchFamily="18" charset="0"/>
                <a:cs typeface="Times New Roman" pitchFamily="18" charset="0"/>
              </a:rPr>
              <a:t>forţei</a:t>
            </a:r>
            <a:r>
              <a:rPr lang="ro-RO" sz="1900" spc="100" dirty="0">
                <a:solidFill>
                  <a:schemeClr val="bg2">
                    <a:lumMod val="50000"/>
                  </a:schemeClr>
                </a:solidFill>
                <a:latin typeface="Times New Roman" pitchFamily="18" charset="0"/>
                <a:cs typeface="Times New Roman" pitchFamily="18" charset="0"/>
              </a:rPr>
              <a:t> militare (nu doar în ultimă </a:t>
            </a:r>
            <a:r>
              <a:rPr lang="ro-RO" sz="1900" spc="100" dirty="0" err="1">
                <a:solidFill>
                  <a:schemeClr val="bg2">
                    <a:lumMod val="50000"/>
                  </a:schemeClr>
                </a:solidFill>
                <a:latin typeface="Times New Roman" pitchFamily="18" charset="0"/>
                <a:cs typeface="Times New Roman" pitchFamily="18" charset="0"/>
              </a:rPr>
              <a:t>instanţă</a:t>
            </a:r>
            <a:r>
              <a:rPr lang="ro-RO" sz="1900" spc="100" dirty="0">
                <a:solidFill>
                  <a:schemeClr val="bg2">
                    <a:lumMod val="50000"/>
                  </a:schemeClr>
                </a:solidFill>
                <a:latin typeface="Times New Roman" pitchFamily="18" charset="0"/>
                <a:cs typeface="Times New Roman" pitchFamily="18" charset="0"/>
              </a:rPr>
              <a:t>, ci ca un instrument al </a:t>
            </a:r>
            <a:r>
              <a:rPr lang="ro-RO" sz="1900" spc="100" dirty="0" err="1">
                <a:solidFill>
                  <a:schemeClr val="bg2">
                    <a:lumMod val="50000"/>
                  </a:schemeClr>
                </a:solidFill>
                <a:latin typeface="Times New Roman" pitchFamily="18" charset="0"/>
                <a:cs typeface="Times New Roman" pitchFamily="18" charset="0"/>
              </a:rPr>
              <a:t>diplomaţiei</a:t>
            </a:r>
            <a:r>
              <a:rPr lang="ro-RO" sz="1900" spc="100" dirty="0">
                <a:solidFill>
                  <a:schemeClr val="bg2">
                    <a:lumMod val="50000"/>
                  </a:schemeClr>
                </a:solidFill>
                <a:latin typeface="Times New Roman" pitchFamily="18" charset="0"/>
                <a:cs typeface="Times New Roman" pitchFamily="18" charset="0"/>
              </a:rPr>
              <a:t> preventive şi a păcii). Promovează cooperarea şi contactele dintre state </a:t>
            </a:r>
            <a:r>
              <a:rPr lang="ro-RO" sz="1900" spc="100" dirty="0" err="1">
                <a:solidFill>
                  <a:schemeClr val="bg2">
                    <a:lumMod val="50000"/>
                  </a:schemeClr>
                </a:solidFill>
                <a:latin typeface="Times New Roman" pitchFamily="18" charset="0"/>
                <a:cs typeface="Times New Roman" pitchFamily="18" charset="0"/>
              </a:rPr>
              <a:t>aparţinând</a:t>
            </a:r>
            <a:r>
              <a:rPr lang="ro-RO" sz="1900" spc="100" dirty="0">
                <a:solidFill>
                  <a:schemeClr val="bg2">
                    <a:lumMod val="50000"/>
                  </a:schemeClr>
                </a:solidFill>
                <a:latin typeface="Times New Roman" pitchFamily="18" charset="0"/>
                <a:cs typeface="Times New Roman" pitchFamily="18" charset="0"/>
              </a:rPr>
              <a:t> diferitelor tipuri şi sisteme sociale şi se bazează pe sistemul existent de </a:t>
            </a:r>
            <a:r>
              <a:rPr lang="ro-RO" sz="1900" spc="100" dirty="0" err="1">
                <a:solidFill>
                  <a:schemeClr val="bg2">
                    <a:lumMod val="50000"/>
                  </a:schemeClr>
                </a:solidFill>
                <a:latin typeface="Times New Roman" pitchFamily="18" charset="0"/>
                <a:cs typeface="Times New Roman" pitchFamily="18" charset="0"/>
              </a:rPr>
              <a:t>alianţe</a:t>
            </a:r>
            <a:r>
              <a:rPr lang="ro-RO" sz="1900" spc="100" dirty="0">
                <a:solidFill>
                  <a:schemeClr val="bg2">
                    <a:lumMod val="50000"/>
                  </a:schemeClr>
                </a:solidFill>
                <a:latin typeface="Times New Roman" pitchFamily="18" charset="0"/>
                <a:cs typeface="Times New Roman" pitchFamily="18" charset="0"/>
              </a:rPr>
              <a:t> </a:t>
            </a:r>
            <a:r>
              <a:rPr lang="ro-RO" sz="1900" spc="100" dirty="0" err="1">
                <a:solidFill>
                  <a:schemeClr val="bg2">
                    <a:lumMod val="50000"/>
                  </a:schemeClr>
                </a:solidFill>
                <a:latin typeface="Times New Roman" pitchFamily="18" charset="0"/>
                <a:cs typeface="Times New Roman" pitchFamily="18" charset="0"/>
              </a:rPr>
              <a:t>militaro</a:t>
            </a:r>
            <a:r>
              <a:rPr lang="ro-RO" sz="1900" spc="100" dirty="0">
                <a:solidFill>
                  <a:schemeClr val="bg2">
                    <a:lumMod val="50000"/>
                  </a:schemeClr>
                </a:solidFill>
                <a:latin typeface="Times New Roman" pitchFamily="18" charset="0"/>
                <a:cs typeface="Times New Roman" pitchFamily="18" charset="0"/>
              </a:rPr>
              <a:t>-politice, recunoscând statul-</a:t>
            </a:r>
            <a:r>
              <a:rPr lang="ro-RO" sz="1900" spc="100" dirty="0" err="1">
                <a:solidFill>
                  <a:schemeClr val="bg2">
                    <a:lumMod val="50000"/>
                  </a:schemeClr>
                </a:solidFill>
                <a:latin typeface="Times New Roman" pitchFamily="18" charset="0"/>
                <a:cs typeface="Times New Roman" pitchFamily="18" charset="0"/>
              </a:rPr>
              <a:t>naţiune</a:t>
            </a:r>
            <a:r>
              <a:rPr lang="ro-RO" sz="1900" spc="100" dirty="0">
                <a:solidFill>
                  <a:schemeClr val="bg2">
                    <a:lumMod val="50000"/>
                  </a:schemeClr>
                </a:solidFill>
                <a:latin typeface="Times New Roman" pitchFamily="18" charset="0"/>
                <a:cs typeface="Times New Roman" pitchFamily="18" charset="0"/>
              </a:rPr>
              <a:t> ca subiect principal al </a:t>
            </a:r>
            <a:r>
              <a:rPr lang="ro-RO" sz="1900" spc="100" dirty="0" err="1">
                <a:solidFill>
                  <a:schemeClr val="bg2">
                    <a:lumMod val="50000"/>
                  </a:schemeClr>
                </a:solidFill>
                <a:latin typeface="Times New Roman" pitchFamily="18" charset="0"/>
                <a:cs typeface="Times New Roman" pitchFamily="18" charset="0"/>
              </a:rPr>
              <a:t>activităţilor</a:t>
            </a:r>
            <a:r>
              <a:rPr lang="ro-RO" sz="1900" spc="100" dirty="0">
                <a:solidFill>
                  <a:schemeClr val="bg2">
                    <a:lumMod val="50000"/>
                  </a:schemeClr>
                </a:solidFill>
                <a:latin typeface="Times New Roman" pitchFamily="18" charset="0"/>
                <a:cs typeface="Times New Roman" pitchFamily="18" charset="0"/>
              </a:rPr>
              <a:t> internaţionale, acordând în </a:t>
            </a:r>
            <a:r>
              <a:rPr lang="ro-RO" sz="1900" spc="100" dirty="0" err="1">
                <a:solidFill>
                  <a:schemeClr val="bg2">
                    <a:lumMod val="50000"/>
                  </a:schemeClr>
                </a:solidFill>
                <a:latin typeface="Times New Roman" pitchFamily="18" charset="0"/>
                <a:cs typeface="Times New Roman" pitchFamily="18" charset="0"/>
              </a:rPr>
              <a:t>acelaşi</a:t>
            </a:r>
            <a:r>
              <a:rPr lang="ro-RO" sz="1900" spc="100" dirty="0">
                <a:solidFill>
                  <a:schemeClr val="bg2">
                    <a:lumMod val="50000"/>
                  </a:schemeClr>
                </a:solidFill>
                <a:latin typeface="Times New Roman" pitchFamily="18" charset="0"/>
                <a:cs typeface="Times New Roman" pitchFamily="18" charset="0"/>
              </a:rPr>
              <a:t> timp o mare </a:t>
            </a:r>
            <a:r>
              <a:rPr lang="ro-RO" sz="1900" spc="100" dirty="0" err="1">
                <a:solidFill>
                  <a:schemeClr val="bg2">
                    <a:lumMod val="50000"/>
                  </a:schemeClr>
                </a:solidFill>
                <a:latin typeface="Times New Roman" pitchFamily="18" charset="0"/>
                <a:cs typeface="Times New Roman" pitchFamily="18" charset="0"/>
              </a:rPr>
              <a:t>atenţie</a:t>
            </a:r>
            <a:r>
              <a:rPr lang="ro-RO" sz="1900" spc="100" dirty="0">
                <a:solidFill>
                  <a:schemeClr val="bg2">
                    <a:lumMod val="50000"/>
                  </a:schemeClr>
                </a:solidFill>
                <a:latin typeface="Times New Roman" pitchFamily="18" charset="0"/>
                <a:cs typeface="Times New Roman" pitchFamily="18" charset="0"/>
              </a:rPr>
              <a:t> organizaţiilor </a:t>
            </a:r>
            <a:r>
              <a:rPr lang="ro-RO" sz="1900" spc="100" dirty="0" err="1">
                <a:solidFill>
                  <a:schemeClr val="bg2">
                    <a:lumMod val="50000"/>
                  </a:schemeClr>
                </a:solidFill>
                <a:latin typeface="Times New Roman" pitchFamily="18" charset="0"/>
                <a:cs typeface="Times New Roman" pitchFamily="18" charset="0"/>
              </a:rPr>
              <a:t>multinaţionale</a:t>
            </a:r>
            <a:r>
              <a:rPr lang="ro-RO" sz="1900" spc="100" dirty="0">
                <a:solidFill>
                  <a:schemeClr val="bg2">
                    <a:lumMod val="50000"/>
                  </a:schemeClr>
                </a:solidFill>
                <a:latin typeface="Times New Roman" pitchFamily="18" charset="0"/>
                <a:cs typeface="Times New Roman" pitchFamily="18" charset="0"/>
              </a:rPr>
              <a:t>.</a:t>
            </a:r>
            <a:endParaRPr lang="en-US" sz="1900" spc="100" dirty="0">
              <a:solidFill>
                <a:schemeClr val="bg2">
                  <a:lumMod val="50000"/>
                </a:schemeClr>
              </a:solidFill>
              <a:latin typeface="Times New Roman" pitchFamily="18" charset="0"/>
              <a:cs typeface="Times New Roman" pitchFamily="18" charset="0"/>
            </a:endParaRPr>
          </a:p>
          <a:p>
            <a:r>
              <a:rPr lang="ro-RO" sz="1900" spc="100" dirty="0">
                <a:solidFill>
                  <a:schemeClr val="bg2">
                    <a:lumMod val="50000"/>
                  </a:schemeClr>
                </a:solidFill>
                <a:latin typeface="Times New Roman" pitchFamily="18" charset="0"/>
                <a:cs typeface="Times New Roman" pitchFamily="18" charset="0"/>
              </a:rPr>
              <a:t>În </a:t>
            </a:r>
            <a:r>
              <a:rPr lang="ro-RO" sz="1900" spc="100" dirty="0" err="1">
                <a:solidFill>
                  <a:schemeClr val="bg2">
                    <a:lumMod val="50000"/>
                  </a:schemeClr>
                </a:solidFill>
                <a:latin typeface="Times New Roman" pitchFamily="18" charset="0"/>
                <a:cs typeface="Times New Roman" pitchFamily="18" charset="0"/>
              </a:rPr>
              <a:t>acelaşi</a:t>
            </a:r>
            <a:r>
              <a:rPr lang="ro-RO" sz="1900" spc="100" dirty="0">
                <a:solidFill>
                  <a:schemeClr val="bg2">
                    <a:lumMod val="50000"/>
                  </a:schemeClr>
                </a:solidFill>
                <a:latin typeface="Times New Roman" pitchFamily="18" charset="0"/>
                <a:cs typeface="Times New Roman" pitchFamily="18" charset="0"/>
              </a:rPr>
              <a:t> timp, modelul de dezvoltare al securităţii prin cooperare este încă departe de a fi complet. Trebuie </a:t>
            </a:r>
            <a:r>
              <a:rPr lang="ro-RO" sz="1900" spc="100" dirty="0" err="1">
                <a:solidFill>
                  <a:schemeClr val="bg2">
                    <a:lumMod val="50000"/>
                  </a:schemeClr>
                </a:solidFill>
                <a:latin typeface="Times New Roman" pitchFamily="18" charset="0"/>
                <a:cs typeface="Times New Roman" pitchFamily="18" charset="0"/>
              </a:rPr>
              <a:t>înţeleşi</a:t>
            </a:r>
            <a:r>
              <a:rPr lang="ro-RO" sz="1900" spc="100" dirty="0">
                <a:solidFill>
                  <a:schemeClr val="bg2">
                    <a:lumMod val="50000"/>
                  </a:schemeClr>
                </a:solidFill>
                <a:latin typeface="Times New Roman" pitchFamily="18" charset="0"/>
                <a:cs typeface="Times New Roman" pitchFamily="18" charset="0"/>
              </a:rPr>
              <a:t> pe deplin </a:t>
            </a:r>
            <a:r>
              <a:rPr lang="ro-RO" sz="1900" spc="100" dirty="0" err="1">
                <a:solidFill>
                  <a:schemeClr val="bg2">
                    <a:lumMod val="50000"/>
                  </a:schemeClr>
                </a:solidFill>
                <a:latin typeface="Times New Roman" pitchFamily="18" charset="0"/>
                <a:cs typeface="Times New Roman" pitchFamily="18" charset="0"/>
              </a:rPr>
              <a:t>anumiţi</a:t>
            </a:r>
            <a:r>
              <a:rPr lang="ro-RO" sz="1900" spc="100" dirty="0">
                <a:solidFill>
                  <a:schemeClr val="bg2">
                    <a:lumMod val="50000"/>
                  </a:schemeClr>
                </a:solidFill>
                <a:latin typeface="Times New Roman" pitchFamily="18" charset="0"/>
                <a:cs typeface="Times New Roman" pitchFamily="18" charset="0"/>
              </a:rPr>
              <a:t> parametrii specifici, şi anume: care </a:t>
            </a:r>
            <a:r>
              <a:rPr lang="ro-RO" sz="1900" spc="100" dirty="0" err="1">
                <a:solidFill>
                  <a:schemeClr val="bg2">
                    <a:lumMod val="50000"/>
                  </a:schemeClr>
                </a:solidFill>
                <a:latin typeface="Times New Roman" pitchFamily="18" charset="0"/>
                <a:cs typeface="Times New Roman" pitchFamily="18" charset="0"/>
              </a:rPr>
              <a:t>instituţie</a:t>
            </a:r>
            <a:r>
              <a:rPr lang="ro-RO" sz="1900" spc="100" dirty="0">
                <a:solidFill>
                  <a:schemeClr val="bg2">
                    <a:lumMod val="50000"/>
                  </a:schemeClr>
                </a:solidFill>
                <a:latin typeface="Times New Roman" pitchFamily="18" charset="0"/>
                <a:cs typeface="Times New Roman" pitchFamily="18" charset="0"/>
              </a:rPr>
              <a:t> ar trebui să devină nucleul unui nou sistem de securitate </a:t>
            </a:r>
            <a:r>
              <a:rPr lang="ro-RO" sz="1900" spc="100" dirty="0" err="1">
                <a:solidFill>
                  <a:schemeClr val="bg2">
                    <a:lumMod val="50000"/>
                  </a:schemeClr>
                </a:solidFill>
                <a:latin typeface="Times New Roman" pitchFamily="18" charset="0"/>
                <a:cs typeface="Times New Roman" pitchFamily="18" charset="0"/>
              </a:rPr>
              <a:t>internaţional</a:t>
            </a:r>
            <a:r>
              <a:rPr lang="ro-RO" sz="1900" spc="100" dirty="0">
                <a:solidFill>
                  <a:schemeClr val="bg2">
                    <a:lumMod val="50000"/>
                  </a:schemeClr>
                </a:solidFill>
                <a:latin typeface="Times New Roman" pitchFamily="18" charset="0"/>
                <a:cs typeface="Times New Roman" pitchFamily="18" charset="0"/>
              </a:rPr>
              <a:t>, care este natura </a:t>
            </a:r>
            <a:r>
              <a:rPr lang="ro-RO" sz="1900" spc="100" dirty="0" err="1">
                <a:solidFill>
                  <a:schemeClr val="bg2">
                    <a:lumMod val="50000"/>
                  </a:schemeClr>
                </a:solidFill>
                <a:latin typeface="Times New Roman" pitchFamily="18" charset="0"/>
                <a:cs typeface="Times New Roman" pitchFamily="18" charset="0"/>
              </a:rPr>
              <a:t>forţei</a:t>
            </a:r>
            <a:r>
              <a:rPr lang="ro-RO" sz="1900" spc="100" dirty="0">
                <a:solidFill>
                  <a:schemeClr val="bg2">
                    <a:lumMod val="50000"/>
                  </a:schemeClr>
                </a:solidFill>
                <a:latin typeface="Times New Roman" pitchFamily="18" charset="0"/>
                <a:cs typeface="Times New Roman" pitchFamily="18" charset="0"/>
              </a:rPr>
              <a:t> şi limitele utilizării sale în </a:t>
            </a:r>
            <a:r>
              <a:rPr lang="ro-RO" sz="1900" spc="100" dirty="0" err="1">
                <a:solidFill>
                  <a:schemeClr val="bg2">
                    <a:lumMod val="50000"/>
                  </a:schemeClr>
                </a:solidFill>
                <a:latin typeface="Times New Roman" pitchFamily="18" charset="0"/>
                <a:cs typeface="Times New Roman" pitchFamily="18" charset="0"/>
              </a:rPr>
              <a:t>relaţiile</a:t>
            </a:r>
            <a:r>
              <a:rPr lang="ro-RO" sz="1900" spc="100" dirty="0">
                <a:solidFill>
                  <a:schemeClr val="bg2">
                    <a:lumMod val="50000"/>
                  </a:schemeClr>
                </a:solidFill>
                <a:latin typeface="Times New Roman" pitchFamily="18" charset="0"/>
                <a:cs typeface="Times New Roman" pitchFamily="18" charset="0"/>
              </a:rPr>
              <a:t> internaţionale contemporane, care sunt perspectivele </a:t>
            </a:r>
            <a:r>
              <a:rPr lang="ro-RO" sz="1900" spc="100" dirty="0" err="1">
                <a:solidFill>
                  <a:schemeClr val="bg2">
                    <a:lumMod val="50000"/>
                  </a:schemeClr>
                </a:solidFill>
                <a:latin typeface="Times New Roman" pitchFamily="18" charset="0"/>
                <a:cs typeface="Times New Roman" pitchFamily="18" charset="0"/>
              </a:rPr>
              <a:t>suveranităţii</a:t>
            </a:r>
            <a:r>
              <a:rPr lang="ro-RO" sz="1900" spc="100" dirty="0">
                <a:solidFill>
                  <a:schemeClr val="bg2">
                    <a:lumMod val="50000"/>
                  </a:schemeClr>
                </a:solidFill>
                <a:latin typeface="Times New Roman" pitchFamily="18" charset="0"/>
                <a:cs typeface="Times New Roman" pitchFamily="18" charset="0"/>
              </a:rPr>
              <a:t> </a:t>
            </a:r>
            <a:r>
              <a:rPr lang="ro-RO" sz="1900" spc="100" dirty="0" err="1">
                <a:solidFill>
                  <a:schemeClr val="bg2">
                    <a:lumMod val="50000"/>
                  </a:schemeClr>
                </a:solidFill>
                <a:latin typeface="Times New Roman" pitchFamily="18" charset="0"/>
                <a:cs typeface="Times New Roman" pitchFamily="18" charset="0"/>
              </a:rPr>
              <a:t>naţionale</a:t>
            </a:r>
            <a:r>
              <a:rPr lang="ro-RO" sz="1900" spc="100" dirty="0">
                <a:solidFill>
                  <a:schemeClr val="bg2">
                    <a:lumMod val="50000"/>
                  </a:schemeClr>
                </a:solidFill>
                <a:latin typeface="Times New Roman" pitchFamily="18" charset="0"/>
                <a:cs typeface="Times New Roman" pitchFamily="18" charset="0"/>
              </a:rPr>
              <a:t> în contextul </a:t>
            </a:r>
            <a:r>
              <a:rPr lang="ro-RO" sz="1900" spc="100" dirty="0" err="1">
                <a:solidFill>
                  <a:schemeClr val="bg2">
                    <a:lumMod val="50000"/>
                  </a:schemeClr>
                </a:solidFill>
                <a:latin typeface="Times New Roman" pitchFamily="18" charset="0"/>
                <a:cs typeface="Times New Roman" pitchFamily="18" charset="0"/>
              </a:rPr>
              <a:t>alianţelor</a:t>
            </a:r>
            <a:r>
              <a:rPr lang="ro-RO" sz="1900" spc="100" dirty="0">
                <a:solidFill>
                  <a:schemeClr val="bg2">
                    <a:lumMod val="50000"/>
                  </a:schemeClr>
                </a:solidFill>
                <a:latin typeface="Times New Roman" pitchFamily="18" charset="0"/>
                <a:cs typeface="Times New Roman" pitchFamily="18" charset="0"/>
              </a:rPr>
              <a:t> politico-militare existente pentru a construi un sistem echitabil şi ierarhic de </a:t>
            </a:r>
            <a:r>
              <a:rPr lang="ro-RO" sz="1900" spc="100" dirty="0" err="1">
                <a:solidFill>
                  <a:schemeClr val="bg2">
                    <a:lumMod val="50000"/>
                  </a:schemeClr>
                </a:solidFill>
                <a:latin typeface="Times New Roman" pitchFamily="18" charset="0"/>
                <a:cs typeface="Times New Roman" pitchFamily="18" charset="0"/>
              </a:rPr>
              <a:t>relaţii</a:t>
            </a:r>
            <a:r>
              <a:rPr lang="ro-RO" sz="1900" spc="100" dirty="0">
                <a:solidFill>
                  <a:schemeClr val="bg2">
                    <a:lumMod val="50000"/>
                  </a:schemeClr>
                </a:solidFill>
                <a:latin typeface="Times New Roman" pitchFamily="18" charset="0"/>
                <a:cs typeface="Times New Roman" pitchFamily="18" charset="0"/>
              </a:rPr>
              <a:t> internaţionale</a:t>
            </a:r>
            <a:r>
              <a:rPr lang="ro-RO" sz="1900" spc="100" dirty="0" smtClean="0">
                <a:solidFill>
                  <a:schemeClr val="bg2">
                    <a:lumMod val="50000"/>
                  </a:schemeClr>
                </a:solidFill>
                <a:latin typeface="Times New Roman" pitchFamily="18" charset="0"/>
                <a:cs typeface="Times New Roman" pitchFamily="18" charset="0"/>
              </a:rPr>
              <a:t>.</a:t>
            </a:r>
            <a:endParaRPr lang="en-US" sz="19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a:xfrm>
            <a:off x="457200" y="152400"/>
            <a:ext cx="8229600" cy="609600"/>
          </a:xfrm>
        </p:spPr>
        <p:txBody>
          <a:bodyPr>
            <a:normAutofit/>
          </a:bodyPr>
          <a:lstStyle/>
          <a:p>
            <a:pPr algn="ctr"/>
            <a:r>
              <a:rPr lang="ro-RO" sz="2500" b="1" dirty="0" smtClean="0">
                <a:solidFill>
                  <a:srgbClr val="002060"/>
                </a:solidFill>
                <a:latin typeface="Times New Roman" pitchFamily="18" charset="0"/>
                <a:cs typeface="Times New Roman" pitchFamily="18" charset="0"/>
              </a:rPr>
              <a:t>SECURITATE PRIN COOPERARE</a:t>
            </a: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50964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2900" y="152400"/>
            <a:ext cx="8458200" cy="6400800"/>
          </a:xfrm>
          <a:prstGeom prst="rect">
            <a:avLst/>
          </a:prstGeom>
          <a:gradFill flip="none" rotWithShape="1">
            <a:gsLst>
              <a:gs pos="0">
                <a:srgbClr val="EEFDC9"/>
              </a:gs>
              <a:gs pos="50000">
                <a:schemeClr val="accent1">
                  <a:tint val="44500"/>
                  <a:satMod val="160000"/>
                </a:schemeClr>
              </a:gs>
              <a:gs pos="100000">
                <a:schemeClr val="accent1">
                  <a:tint val="23500"/>
                  <a:satMod val="160000"/>
                </a:schemeClr>
              </a:gs>
            </a:gsLst>
            <a:lin ang="8100000" scaled="1"/>
            <a:tileRect/>
          </a:gra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t" anchorCtr="0"/>
          <a:lstStyle/>
          <a:p>
            <a:r>
              <a:rPr lang="en-US" sz="2200" dirty="0" smtClean="0">
                <a:solidFill>
                  <a:schemeClr val="bg2">
                    <a:lumMod val="50000"/>
                  </a:schemeClr>
                </a:solidFill>
                <a:latin typeface="Times New Roman" pitchFamily="18" charset="0"/>
                <a:cs typeface="Times New Roman" pitchFamily="18" charset="0"/>
              </a:rPr>
              <a:t>	</a:t>
            </a:r>
            <a:endParaRPr lang="ro-RO" sz="2200" dirty="0" smtClean="0">
              <a:solidFill>
                <a:schemeClr val="bg2">
                  <a:lumMod val="50000"/>
                </a:schemeClr>
              </a:solidFill>
              <a:latin typeface="Times New Roman" pitchFamily="18" charset="0"/>
              <a:cs typeface="Times New Roman" pitchFamily="18" charset="0"/>
            </a:endParaRPr>
          </a:p>
          <a:p>
            <a:endParaRPr lang="en-US" sz="2200" dirty="0" smtClean="0">
              <a:solidFill>
                <a:schemeClr val="bg2">
                  <a:lumMod val="50000"/>
                </a:schemeClr>
              </a:solidFill>
              <a:latin typeface="Times New Roman" pitchFamily="18" charset="0"/>
              <a:cs typeface="Times New Roman" pitchFamily="18" charset="0"/>
            </a:endParaRPr>
          </a:p>
          <a:p>
            <a:endParaRPr lang="en-US" sz="2200" dirty="0" smtClean="0">
              <a:solidFill>
                <a:schemeClr val="bg2">
                  <a:lumMod val="50000"/>
                </a:schemeClr>
              </a:solidFill>
              <a:latin typeface="Times New Roman" pitchFamily="18" charset="0"/>
              <a:cs typeface="Times New Roman" pitchFamily="18" charset="0"/>
            </a:endParaRPr>
          </a:p>
          <a:p>
            <a:endParaRPr lang="en-US" sz="2200" dirty="0">
              <a:solidFill>
                <a:schemeClr val="bg2">
                  <a:lumMod val="50000"/>
                </a:schemeClr>
              </a:solidFill>
              <a:latin typeface="Times New Roman" pitchFamily="18" charset="0"/>
              <a:cs typeface="Times New Roman" pitchFamily="18" charset="0"/>
            </a:endParaRPr>
          </a:p>
          <a:p>
            <a:endParaRPr lang="en-US" sz="2200" dirty="0" smtClean="0">
              <a:solidFill>
                <a:schemeClr val="bg2">
                  <a:lumMod val="50000"/>
                </a:schemeClr>
              </a:solidFill>
              <a:latin typeface="Times New Roman" pitchFamily="18" charset="0"/>
              <a:cs typeface="Times New Roman" pitchFamily="18" charset="0"/>
            </a:endParaRPr>
          </a:p>
          <a:p>
            <a:r>
              <a:rPr lang="en-US" sz="2200" dirty="0" smtClean="0">
                <a:solidFill>
                  <a:schemeClr val="bg2">
                    <a:lumMod val="50000"/>
                  </a:schemeClr>
                </a:solidFill>
                <a:latin typeface="Times New Roman" pitchFamily="18" charset="0"/>
                <a:cs typeface="Times New Roman" pitchFamily="18" charset="0"/>
              </a:rPr>
              <a:t>	</a:t>
            </a:r>
            <a:endParaRPr lang="ro-RO" sz="2200" dirty="0">
              <a:solidFill>
                <a:schemeClr val="bg2">
                  <a:lumMod val="50000"/>
                </a:schemeClr>
              </a:solidFill>
              <a:latin typeface="Times New Roman" pitchFamily="18" charset="0"/>
              <a:cs typeface="Times New Roman" pitchFamily="18" charset="0"/>
            </a:endParaRPr>
          </a:p>
        </p:txBody>
      </p:sp>
      <p:graphicFrame>
        <p:nvGraphicFramePr>
          <p:cNvPr id="3" name="Схема 2"/>
          <p:cNvGraphicFramePr/>
          <p:nvPr>
            <p:extLst>
              <p:ext uri="{D42A27DB-BD31-4B8C-83A1-F6EECF244321}">
                <p14:modId xmlns:p14="http://schemas.microsoft.com/office/powerpoint/2010/main" val="2680883498"/>
              </p:ext>
            </p:extLst>
          </p:nvPr>
        </p:nvGraphicFramePr>
        <p:xfrm>
          <a:off x="609600" y="1600200"/>
          <a:ext cx="77724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457125009"/>
              </p:ext>
            </p:extLst>
          </p:nvPr>
        </p:nvGraphicFramePr>
        <p:xfrm>
          <a:off x="762000" y="3429000"/>
          <a:ext cx="7467600" cy="2895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Схема 4"/>
          <p:cNvGraphicFramePr/>
          <p:nvPr>
            <p:extLst>
              <p:ext uri="{D42A27DB-BD31-4B8C-83A1-F6EECF244321}">
                <p14:modId xmlns:p14="http://schemas.microsoft.com/office/powerpoint/2010/main" val="507796083"/>
              </p:ext>
            </p:extLst>
          </p:nvPr>
        </p:nvGraphicFramePr>
        <p:xfrm>
          <a:off x="1143000" y="304800"/>
          <a:ext cx="6781800" cy="14192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336061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457200"/>
            <a:ext cx="8229600" cy="5715000"/>
          </a:xfrm>
          <a:prstGeom prst="rect">
            <a:avLst/>
          </a:prstGeom>
          <a:gradFill flip="none" rotWithShape="1">
            <a:gsLst>
              <a:gs pos="0">
                <a:srgbClr val="EEFDC9"/>
              </a:gs>
              <a:gs pos="50000">
                <a:schemeClr val="accent1">
                  <a:tint val="44500"/>
                  <a:satMod val="160000"/>
                </a:schemeClr>
              </a:gs>
              <a:gs pos="100000">
                <a:schemeClr val="accent1">
                  <a:tint val="23500"/>
                  <a:satMod val="160000"/>
                </a:schemeClr>
              </a:gs>
            </a:gsLst>
            <a:lin ang="8100000" scaled="1"/>
            <a:tileRect/>
          </a:gra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r>
              <a:rPr lang="ro-RO" sz="2400" dirty="0" smtClean="0">
                <a:solidFill>
                  <a:schemeClr val="bg2">
                    <a:lumMod val="50000"/>
                  </a:schemeClr>
                </a:solidFill>
                <a:latin typeface="Times New Roman" pitchFamily="18" charset="0"/>
                <a:cs typeface="Times New Roman" pitchFamily="18" charset="0"/>
              </a:rPr>
              <a:t>	</a:t>
            </a:r>
            <a:r>
              <a:rPr lang="ro-RO" sz="2400" dirty="0">
                <a:solidFill>
                  <a:schemeClr val="bg2">
                    <a:lumMod val="50000"/>
                  </a:schemeClr>
                </a:solidFill>
                <a:latin typeface="Times New Roman" panose="02020603050405020304" pitchFamily="18" charset="0"/>
                <a:cs typeface="Times New Roman" panose="02020603050405020304" pitchFamily="18" charset="0"/>
              </a:rPr>
              <a:t> Aceste trei concepte au o dimensiune militară predominantă deoarece realizarea stării de securitate va depinde, în mare măsură, de contracararea provocărilor tradiționale la adresa securității, precum limitarea proliferării armelor de distrugere în masă şi rezolvarea conflictelor înainte ca acestea să devină violente</a:t>
            </a:r>
            <a:r>
              <a:rPr lang="ro-RO" sz="2400" dirty="0" smtClean="0">
                <a:solidFill>
                  <a:schemeClr val="bg2">
                    <a:lumMod val="50000"/>
                  </a:schemeClr>
                </a:solidFill>
                <a:latin typeface="Times New Roman" pitchFamily="18" charset="0"/>
                <a:cs typeface="Times New Roman" pitchFamily="18" charset="0"/>
              </a:rPr>
              <a:t>.</a:t>
            </a:r>
          </a:p>
          <a:p>
            <a:endParaRPr lang="ro-RO" sz="2400" dirty="0">
              <a:solidFill>
                <a:schemeClr val="bg2">
                  <a:lumMod val="50000"/>
                </a:schemeClr>
              </a:solidFill>
              <a:latin typeface="Times New Roman" pitchFamily="18" charset="0"/>
              <a:cs typeface="Times New Roman" pitchFamily="18" charset="0"/>
            </a:endParaRPr>
          </a:p>
          <a:p>
            <a:r>
              <a:rPr lang="ro-RO" sz="2400" dirty="0" smtClean="0">
                <a:solidFill>
                  <a:schemeClr val="bg2">
                    <a:lumMod val="50000"/>
                  </a:schemeClr>
                </a:solidFill>
                <a:latin typeface="Times New Roman" pitchFamily="18" charset="0"/>
                <a:cs typeface="Times New Roman" pitchFamily="18" charset="0"/>
              </a:rPr>
              <a:t>	Problemele </a:t>
            </a:r>
            <a:r>
              <a:rPr lang="ro-RO" sz="2400" dirty="0">
                <a:solidFill>
                  <a:schemeClr val="bg2">
                    <a:lumMod val="50000"/>
                  </a:schemeClr>
                </a:solidFill>
                <a:latin typeface="Times New Roman" pitchFamily="18" charset="0"/>
                <a:cs typeface="Times New Roman" pitchFamily="18" charset="0"/>
              </a:rPr>
              <a:t>legate de sărăcie, suprapopulare, degradarea mediului, schimbarea climei etc. reprezintă deja amenințări împotriva cărora trebuie angrenate resurse uriașe, atât de natură  financiară, cât şi umană.</a:t>
            </a:r>
            <a:endParaRPr lang="en-US" sz="24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47707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ro-RO" sz="2400" spc="100" dirty="0">
                <a:solidFill>
                  <a:schemeClr val="bg2">
                    <a:lumMod val="50000"/>
                  </a:schemeClr>
                </a:solidFill>
                <a:latin typeface="Times New Roman" pitchFamily="18" charset="0"/>
                <a:cs typeface="Times New Roman" pitchFamily="18" charset="0"/>
              </a:rPr>
              <a:t>Evenimentele din 11 septembrie 2001 au determinat crearea unei largi </a:t>
            </a:r>
            <a:r>
              <a:rPr lang="ro-RO" sz="2400" spc="100" dirty="0" smtClean="0">
                <a:solidFill>
                  <a:schemeClr val="bg2">
                    <a:lumMod val="50000"/>
                  </a:schemeClr>
                </a:solidFill>
                <a:latin typeface="Times New Roman" pitchFamily="18" charset="0"/>
                <a:cs typeface="Times New Roman" pitchFamily="18" charset="0"/>
              </a:rPr>
              <a:t>coaliții </a:t>
            </a:r>
            <a:r>
              <a:rPr lang="ro-RO" sz="2400" spc="100" dirty="0">
                <a:solidFill>
                  <a:schemeClr val="bg2">
                    <a:lumMod val="50000"/>
                  </a:schemeClr>
                </a:solidFill>
                <a:latin typeface="Times New Roman" pitchFamily="18" charset="0"/>
                <a:cs typeface="Times New Roman" pitchFamily="18" charset="0"/>
              </a:rPr>
              <a:t>internaţionale împotriva terorismului în cadrul căreia marile puteri au fost dispuse să coopereze. În ciuda răcirii temporare a </a:t>
            </a:r>
            <a:r>
              <a:rPr lang="ro-RO" sz="2400" spc="100" dirty="0" err="1">
                <a:solidFill>
                  <a:schemeClr val="bg2">
                    <a:lumMod val="50000"/>
                  </a:schemeClr>
                </a:solidFill>
                <a:latin typeface="Times New Roman" pitchFamily="18" charset="0"/>
                <a:cs typeface="Times New Roman" pitchFamily="18" charset="0"/>
              </a:rPr>
              <a:t>relaţiilor</a:t>
            </a:r>
            <a:r>
              <a:rPr lang="ro-RO" sz="2400" spc="100" dirty="0">
                <a:solidFill>
                  <a:schemeClr val="bg2">
                    <a:lumMod val="50000"/>
                  </a:schemeClr>
                </a:solidFill>
                <a:latin typeface="Times New Roman" pitchFamily="18" charset="0"/>
                <a:cs typeface="Times New Roman" pitchFamily="18" charset="0"/>
              </a:rPr>
              <a:t> dintre Rusia, pe de o parte, şi Statele Unite, Uniunea Europeană, pe de altă parte, din cauza conflictului din Golf şi mai recent a celui din Ucraina, consider că există o strânsă cooperare pe probleme globale, cum ar fi neproliferarea armelor de distrugere în masă, reducerea </a:t>
            </a:r>
            <a:r>
              <a:rPr lang="ro-RO" sz="2400" spc="100" dirty="0" err="1">
                <a:solidFill>
                  <a:schemeClr val="bg2">
                    <a:lumMod val="50000"/>
                  </a:schemeClr>
                </a:solidFill>
                <a:latin typeface="Times New Roman" pitchFamily="18" charset="0"/>
                <a:cs typeface="Times New Roman" pitchFamily="18" charset="0"/>
              </a:rPr>
              <a:t>capacităţilor</a:t>
            </a:r>
            <a:r>
              <a:rPr lang="ro-RO" sz="2400" spc="100" dirty="0">
                <a:solidFill>
                  <a:schemeClr val="bg2">
                    <a:lumMod val="50000"/>
                  </a:schemeClr>
                </a:solidFill>
                <a:latin typeface="Times New Roman" pitchFamily="18" charset="0"/>
                <a:cs typeface="Times New Roman" pitchFamily="18" charset="0"/>
              </a:rPr>
              <a:t> militare şi dezarmarea, lupta împotriva terorismului </a:t>
            </a:r>
            <a:r>
              <a:rPr lang="ro-RO" sz="2400" spc="100" dirty="0" err="1">
                <a:solidFill>
                  <a:schemeClr val="bg2">
                    <a:lumMod val="50000"/>
                  </a:schemeClr>
                </a:solidFill>
                <a:latin typeface="Times New Roman" pitchFamily="18" charset="0"/>
                <a:cs typeface="Times New Roman" pitchFamily="18" charset="0"/>
              </a:rPr>
              <a:t>internaţional</a:t>
            </a:r>
            <a:r>
              <a:rPr lang="ro-RO" sz="2400" spc="100" dirty="0">
                <a:solidFill>
                  <a:schemeClr val="bg2">
                    <a:lumMod val="50000"/>
                  </a:schemeClr>
                </a:solidFill>
                <a:latin typeface="Times New Roman" pitchFamily="18" charset="0"/>
                <a:cs typeface="Times New Roman" pitchFamily="18" charset="0"/>
              </a:rPr>
              <a:t>, crima organizată, traficul de droguri etc. </a:t>
            </a:r>
            <a:endParaRPr lang="en-US" sz="24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a:xfrm>
            <a:off x="457200" y="533400"/>
            <a:ext cx="8229600" cy="533400"/>
          </a:xfrm>
        </p:spPr>
        <p:txBody>
          <a:bodyPr>
            <a:normAutofit/>
          </a:bodyPr>
          <a:lstStyle/>
          <a:p>
            <a:pPr algn="ctr"/>
            <a:r>
              <a:rPr lang="ro-RO" sz="2500" b="1" dirty="0">
                <a:solidFill>
                  <a:srgbClr val="002060"/>
                </a:solidFill>
                <a:latin typeface="Times New Roman" pitchFamily="18" charset="0"/>
                <a:cs typeface="Times New Roman" pitchFamily="18" charset="0"/>
              </a:rPr>
              <a:t>CONCLUZII</a:t>
            </a: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669910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Autofit/>
          </a:bodyPr>
          <a:lstStyle/>
          <a:p>
            <a:r>
              <a:rPr lang="ro-RO" sz="2000" spc="100" dirty="0">
                <a:solidFill>
                  <a:schemeClr val="bg2">
                    <a:lumMod val="50000"/>
                  </a:schemeClr>
                </a:solidFill>
                <a:latin typeface="Times New Roman" pitchFamily="18" charset="0"/>
                <a:cs typeface="Times New Roman" pitchFamily="18" charset="0"/>
              </a:rPr>
              <a:t>În prezent, din cauza reducerii tensiunilor internaţionale şi a </a:t>
            </a:r>
            <a:r>
              <a:rPr lang="ro-RO" sz="2000" spc="100" dirty="0" smtClean="0">
                <a:solidFill>
                  <a:schemeClr val="bg2">
                    <a:lumMod val="50000"/>
                  </a:schemeClr>
                </a:solidFill>
                <a:latin typeface="Times New Roman" pitchFamily="18" charset="0"/>
                <a:cs typeface="Times New Roman" pitchFamily="18" charset="0"/>
              </a:rPr>
              <a:t>declanșării </a:t>
            </a:r>
            <a:r>
              <a:rPr lang="ro-RO" sz="2000" spc="100" dirty="0">
                <a:solidFill>
                  <a:schemeClr val="bg2">
                    <a:lumMod val="50000"/>
                  </a:schemeClr>
                </a:solidFill>
                <a:latin typeface="Times New Roman" pitchFamily="18" charset="0"/>
                <a:cs typeface="Times New Roman" pitchFamily="18" charset="0"/>
              </a:rPr>
              <a:t>unei confruntări la nivel mondial, problema conflictului militar rămâne de actualitate şi constituie un permanent obiect de un studiu. În fiecare an, în lume, au loc aproximativ 30 de conflicte armate. Din păcate, toate sunt caracterizate de </a:t>
            </a:r>
            <a:r>
              <a:rPr lang="ro-RO" sz="2000" spc="100" dirty="0" err="1">
                <a:solidFill>
                  <a:schemeClr val="bg2">
                    <a:lumMod val="50000"/>
                  </a:schemeClr>
                </a:solidFill>
                <a:latin typeface="Times New Roman" pitchFamily="18" charset="0"/>
                <a:cs typeface="Times New Roman" pitchFamily="18" charset="0"/>
              </a:rPr>
              <a:t>consecinţe</a:t>
            </a:r>
            <a:r>
              <a:rPr lang="ro-RO" sz="2000" spc="100" dirty="0">
                <a:solidFill>
                  <a:schemeClr val="bg2">
                    <a:lumMod val="50000"/>
                  </a:schemeClr>
                </a:solidFill>
                <a:latin typeface="Times New Roman" pitchFamily="18" charset="0"/>
                <a:cs typeface="Times New Roman" pitchFamily="18" charset="0"/>
              </a:rPr>
              <a:t> negative mari (traficul de arme, ilicite, terorism, fluxurile de </a:t>
            </a:r>
            <a:r>
              <a:rPr lang="ro-RO" sz="2000" spc="100" dirty="0" err="1">
                <a:solidFill>
                  <a:schemeClr val="bg2">
                    <a:lumMod val="50000"/>
                  </a:schemeClr>
                </a:solidFill>
                <a:latin typeface="Times New Roman" pitchFamily="18" charset="0"/>
                <a:cs typeface="Times New Roman" pitchFamily="18" charset="0"/>
              </a:rPr>
              <a:t>refugiaţii</a:t>
            </a:r>
            <a:r>
              <a:rPr lang="ro-RO" sz="2000" spc="100" dirty="0">
                <a:solidFill>
                  <a:schemeClr val="bg2">
                    <a:lumMod val="50000"/>
                  </a:schemeClr>
                </a:solidFill>
                <a:latin typeface="Times New Roman" pitchFamily="18" charset="0"/>
                <a:cs typeface="Times New Roman" pitchFamily="18" charset="0"/>
              </a:rPr>
              <a:t> etc.).</a:t>
            </a:r>
            <a:endParaRPr lang="en-US" sz="2000" spc="100" dirty="0">
              <a:solidFill>
                <a:schemeClr val="bg2">
                  <a:lumMod val="50000"/>
                </a:schemeClr>
              </a:solidFill>
              <a:latin typeface="Times New Roman" pitchFamily="18" charset="0"/>
              <a:cs typeface="Times New Roman" pitchFamily="18" charset="0"/>
            </a:endParaRPr>
          </a:p>
          <a:p>
            <a:r>
              <a:rPr lang="ro-RO" sz="2000" spc="100" dirty="0">
                <a:solidFill>
                  <a:schemeClr val="bg2">
                    <a:lumMod val="50000"/>
                  </a:schemeClr>
                </a:solidFill>
                <a:latin typeface="Times New Roman" pitchFamily="18" charset="0"/>
                <a:cs typeface="Times New Roman" pitchFamily="18" charset="0"/>
              </a:rPr>
              <a:t>Prin urmare, conflictele militare trebuie să fie abordate, cu mult înainte ca acestea să apară. În acest scop, consider că este necesar ca efortul comun al tuturor organismelor internaţionale (ONU, UE, NATO, OSCE, OTSC, OCS etc.) să îl constituie prevenirea unor astfel de conflicte concomitent cu asigurarea securităţii atât la nivel regional, cât şi la nivel mondial ca răspuns la noile provocări din mediul global de securitate.</a:t>
            </a:r>
            <a:endParaRPr lang="en-US" sz="2000" spc="100" dirty="0">
              <a:solidFill>
                <a:schemeClr val="bg2">
                  <a:lumMod val="50000"/>
                </a:schemeClr>
              </a:solidFill>
              <a:latin typeface="Times New Roman" pitchFamily="18" charset="0"/>
              <a:cs typeface="Times New Roman" pitchFamily="18" charset="0"/>
            </a:endParaRPr>
          </a:p>
          <a:p>
            <a:endParaRPr lang="en-US" sz="2000" spc="1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086667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ro-RO" sz="2400" spc="100" dirty="0">
                <a:solidFill>
                  <a:schemeClr val="bg2">
                    <a:lumMod val="50000"/>
                  </a:schemeClr>
                </a:solidFill>
                <a:latin typeface="Times New Roman" pitchFamily="18" charset="0"/>
                <a:cs typeface="Times New Roman" pitchFamily="18" charset="0"/>
              </a:rPr>
              <a:t>Definiți </a:t>
            </a:r>
            <a:r>
              <a:rPr lang="ro-RO" sz="2400" spc="100" dirty="0" smtClean="0">
                <a:solidFill>
                  <a:schemeClr val="bg2">
                    <a:lumMod val="50000"/>
                  </a:schemeClr>
                </a:solidFill>
                <a:latin typeface="Times New Roman" pitchFamily="18" charset="0"/>
                <a:cs typeface="Times New Roman" pitchFamily="18" charset="0"/>
              </a:rPr>
              <a:t>noțiunea </a:t>
            </a:r>
            <a:r>
              <a:rPr lang="ro-RO" sz="2400" spc="100" dirty="0">
                <a:solidFill>
                  <a:schemeClr val="bg2">
                    <a:lumMod val="50000"/>
                  </a:schemeClr>
                </a:solidFill>
                <a:latin typeface="Times New Roman" pitchFamily="18" charset="0"/>
                <a:cs typeface="Times New Roman" pitchFamily="18" charset="0"/>
              </a:rPr>
              <a:t>de ,,mediu de securitate”. </a:t>
            </a:r>
            <a:endParaRPr lang="en-US" sz="2400" spc="100" dirty="0">
              <a:solidFill>
                <a:schemeClr val="bg2">
                  <a:lumMod val="50000"/>
                </a:schemeClr>
              </a:solidFill>
              <a:latin typeface="Times New Roman" pitchFamily="18" charset="0"/>
              <a:cs typeface="Times New Roman" pitchFamily="18" charset="0"/>
            </a:endParaRPr>
          </a:p>
          <a:p>
            <a:pPr lvl="0"/>
            <a:r>
              <a:rPr lang="ro-RO" sz="2400" spc="100" dirty="0">
                <a:solidFill>
                  <a:schemeClr val="bg2">
                    <a:lumMod val="50000"/>
                  </a:schemeClr>
                </a:solidFill>
                <a:latin typeface="Times New Roman" pitchFamily="18" charset="0"/>
                <a:cs typeface="Times New Roman" pitchFamily="18" charset="0"/>
              </a:rPr>
              <a:t>Determinați factorii globali ce </a:t>
            </a:r>
            <a:r>
              <a:rPr lang="ro-RO" sz="2400" spc="100" dirty="0" smtClean="0">
                <a:solidFill>
                  <a:schemeClr val="bg2">
                    <a:lumMod val="50000"/>
                  </a:schemeClr>
                </a:solidFill>
                <a:latin typeface="Times New Roman" pitchFamily="18" charset="0"/>
                <a:cs typeface="Times New Roman" pitchFamily="18" charset="0"/>
              </a:rPr>
              <a:t>influențează </a:t>
            </a:r>
            <a:r>
              <a:rPr lang="ro-RO" sz="2400" spc="100" dirty="0">
                <a:solidFill>
                  <a:schemeClr val="bg2">
                    <a:lumMod val="50000"/>
                  </a:schemeClr>
                </a:solidFill>
                <a:latin typeface="Times New Roman" pitchFamily="18" charset="0"/>
                <a:cs typeface="Times New Roman" pitchFamily="18" charset="0"/>
              </a:rPr>
              <a:t>securitatea internaţională.</a:t>
            </a:r>
            <a:endParaRPr lang="en-US" sz="2400" spc="100" dirty="0">
              <a:solidFill>
                <a:schemeClr val="bg2">
                  <a:lumMod val="50000"/>
                </a:schemeClr>
              </a:solidFill>
              <a:latin typeface="Times New Roman" pitchFamily="18" charset="0"/>
              <a:cs typeface="Times New Roman" pitchFamily="18" charset="0"/>
            </a:endParaRPr>
          </a:p>
          <a:p>
            <a:pPr lvl="0"/>
            <a:r>
              <a:rPr lang="ro-RO" sz="2400" spc="100" dirty="0">
                <a:solidFill>
                  <a:schemeClr val="bg2">
                    <a:lumMod val="50000"/>
                  </a:schemeClr>
                </a:solidFill>
                <a:latin typeface="Times New Roman" pitchFamily="18" charset="0"/>
                <a:cs typeface="Times New Roman" pitchFamily="18" charset="0"/>
              </a:rPr>
              <a:t>Identificați strategiile globale de asigurare a securităţii internaţionale. </a:t>
            </a:r>
            <a:endParaRPr lang="en-US" sz="2400" spc="100" dirty="0">
              <a:solidFill>
                <a:schemeClr val="bg2">
                  <a:lumMod val="50000"/>
                </a:schemeClr>
              </a:solidFill>
              <a:latin typeface="Times New Roman" pitchFamily="18" charset="0"/>
              <a:cs typeface="Times New Roman" pitchFamily="18" charset="0"/>
            </a:endParaRPr>
          </a:p>
          <a:p>
            <a:pPr lvl="0"/>
            <a:r>
              <a:rPr lang="ro-RO" sz="2400" spc="100" dirty="0">
                <a:solidFill>
                  <a:schemeClr val="bg2">
                    <a:lumMod val="50000"/>
                  </a:schemeClr>
                </a:solidFill>
                <a:latin typeface="Times New Roman" pitchFamily="18" charset="0"/>
                <a:cs typeface="Times New Roman" pitchFamily="18" charset="0"/>
              </a:rPr>
              <a:t>Proiectați modele de asigurare a securităţii internaţionale în </a:t>
            </a:r>
            <a:r>
              <a:rPr lang="ro-RO" sz="2400" spc="100" dirty="0" smtClean="0">
                <a:solidFill>
                  <a:schemeClr val="bg2">
                    <a:lumMod val="50000"/>
                  </a:schemeClr>
                </a:solidFill>
                <a:latin typeface="Times New Roman" pitchFamily="18" charset="0"/>
                <a:cs typeface="Times New Roman" pitchFamily="18" charset="0"/>
              </a:rPr>
              <a:t>condițiile </a:t>
            </a:r>
            <a:r>
              <a:rPr lang="ro-RO" sz="2400" spc="100" dirty="0">
                <a:solidFill>
                  <a:schemeClr val="bg2">
                    <a:lumMod val="50000"/>
                  </a:schemeClr>
                </a:solidFill>
                <a:latin typeface="Times New Roman" pitchFamily="18" charset="0"/>
                <a:cs typeface="Times New Roman" pitchFamily="18" charset="0"/>
              </a:rPr>
              <a:t>globalizării.</a:t>
            </a:r>
            <a:endParaRPr lang="en-US" sz="2400" spc="100" dirty="0">
              <a:solidFill>
                <a:schemeClr val="bg2">
                  <a:lumMod val="50000"/>
                </a:schemeClr>
              </a:solidFill>
              <a:latin typeface="Times New Roman" pitchFamily="18" charset="0"/>
              <a:cs typeface="Times New Roman" pitchFamily="18" charset="0"/>
            </a:endParaRPr>
          </a:p>
          <a:p>
            <a:endParaRPr lang="en-US" sz="24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ro-RO" sz="2500" b="1" dirty="0">
                <a:solidFill>
                  <a:srgbClr val="002060"/>
                </a:solidFill>
                <a:latin typeface="Times New Roman" pitchFamily="18" charset="0"/>
                <a:cs typeface="Times New Roman" pitchFamily="18" charset="0"/>
              </a:rPr>
              <a:t>Sarcini de </a:t>
            </a:r>
            <a:r>
              <a:rPr lang="ro-RO" sz="2500" b="1" dirty="0" smtClean="0">
                <a:solidFill>
                  <a:srgbClr val="002060"/>
                </a:solidFill>
                <a:latin typeface="Times New Roman" pitchFamily="18" charset="0"/>
                <a:cs typeface="Times New Roman" pitchFamily="18" charset="0"/>
              </a:rPr>
              <a:t>autoevaluare</a:t>
            </a:r>
            <a:r>
              <a:rPr lang="ro-RO" sz="2500" b="1" dirty="0">
                <a:solidFill>
                  <a:srgbClr val="002060"/>
                </a:solidFill>
                <a:latin typeface="Times New Roman" pitchFamily="18" charset="0"/>
                <a:cs typeface="Times New Roman" pitchFamily="18" charset="0"/>
              </a:rPr>
              <a:t>:</a:t>
            </a:r>
            <a:r>
              <a:rPr lang="en-US" sz="2500" b="1" dirty="0">
                <a:solidFill>
                  <a:srgbClr val="002060"/>
                </a:solidFill>
                <a:latin typeface="Times New Roman" pitchFamily="18" charset="0"/>
                <a:cs typeface="Times New Roman" pitchFamily="18" charset="0"/>
              </a:rPr>
              <a:t/>
            </a:r>
            <a:br>
              <a:rPr lang="en-US" sz="2500" b="1" dirty="0">
                <a:solidFill>
                  <a:srgbClr val="002060"/>
                </a:solidFill>
                <a:latin typeface="Times New Roman" pitchFamily="18" charset="0"/>
                <a:cs typeface="Times New Roman" pitchFamily="18" charset="0"/>
              </a:rPr>
            </a:b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3787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1066800"/>
            <a:ext cx="8610600" cy="5638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smtClean="0">
                <a:solidFill>
                  <a:schemeClr val="bg2">
                    <a:lumMod val="50000"/>
                  </a:schemeClr>
                </a:solidFill>
                <a:latin typeface="Times New Roman" pitchFamily="18" charset="0"/>
                <a:cs typeface="Times New Roman" pitchFamily="18" charset="0"/>
              </a:rPr>
              <a:t>	</a:t>
            </a:r>
            <a:r>
              <a:rPr lang="ro-RO" sz="1900" dirty="0">
                <a:solidFill>
                  <a:schemeClr val="bg2">
                    <a:lumMod val="50000"/>
                  </a:schemeClr>
                </a:solidFill>
                <a:latin typeface="Times New Roman" pitchFamily="18" charset="0"/>
                <a:cs typeface="Times New Roman" pitchFamily="18" charset="0"/>
              </a:rPr>
              <a:t>Mediul de securitate reprezintă o realitate contemporană care înglobează ansamblul </a:t>
            </a:r>
            <a:r>
              <a:rPr lang="ro-RO" sz="1900" dirty="0" err="1">
                <a:solidFill>
                  <a:schemeClr val="bg2">
                    <a:lumMod val="50000"/>
                  </a:schemeClr>
                </a:solidFill>
                <a:latin typeface="Times New Roman" pitchFamily="18" charset="0"/>
                <a:cs typeface="Times New Roman" pitchFamily="18" charset="0"/>
              </a:rPr>
              <a:t>condiţiilor</a:t>
            </a:r>
            <a:r>
              <a:rPr lang="ro-RO" sz="1900" dirty="0">
                <a:solidFill>
                  <a:schemeClr val="bg2">
                    <a:lumMod val="50000"/>
                  </a:schemeClr>
                </a:solidFill>
                <a:latin typeface="Times New Roman" pitchFamily="18" charset="0"/>
                <a:cs typeface="Times New Roman" pitchFamily="18" charset="0"/>
              </a:rPr>
              <a:t>, proceselor şi al fenomenelor politice, diplomatice, economice, sociale, culturale, militare, ecologice şi </a:t>
            </a:r>
            <a:r>
              <a:rPr lang="ro-RO" sz="1900" dirty="0" err="1">
                <a:solidFill>
                  <a:schemeClr val="bg2">
                    <a:lumMod val="50000"/>
                  </a:schemeClr>
                </a:solidFill>
                <a:latin typeface="Times New Roman" pitchFamily="18" charset="0"/>
                <a:cs typeface="Times New Roman" pitchFamily="18" charset="0"/>
              </a:rPr>
              <a:t>informaţionale</a:t>
            </a:r>
            <a:r>
              <a:rPr lang="ro-RO" sz="1900" dirty="0">
                <a:solidFill>
                  <a:schemeClr val="bg2">
                    <a:lumMod val="50000"/>
                  </a:schemeClr>
                </a:solidFill>
                <a:latin typeface="Times New Roman" pitchFamily="18" charset="0"/>
                <a:cs typeface="Times New Roman" pitchFamily="18" charset="0"/>
              </a:rPr>
              <a:t>, interne şi </a:t>
            </a:r>
            <a:r>
              <a:rPr lang="ro-RO" sz="1900" dirty="0" smtClean="0">
                <a:solidFill>
                  <a:schemeClr val="bg2">
                    <a:lumMod val="50000"/>
                  </a:schemeClr>
                </a:solidFill>
                <a:latin typeface="Times New Roman" pitchFamily="18" charset="0"/>
                <a:cs typeface="Times New Roman" pitchFamily="18" charset="0"/>
              </a:rPr>
              <a:t>internaţionale. </a:t>
            </a:r>
          </a:p>
          <a:p>
            <a:pPr algn="l"/>
            <a:r>
              <a:rPr lang="ro-RO" sz="1900" dirty="0" smtClean="0">
                <a:solidFill>
                  <a:schemeClr val="bg2">
                    <a:lumMod val="50000"/>
                  </a:schemeClr>
                </a:solidFill>
                <a:latin typeface="Times New Roman" pitchFamily="18" charset="0"/>
                <a:cs typeface="Times New Roman" pitchFamily="18" charset="0"/>
              </a:rPr>
              <a:t>Prin </a:t>
            </a:r>
            <a:r>
              <a:rPr lang="ro-RO" sz="1900" dirty="0">
                <a:solidFill>
                  <a:schemeClr val="bg2">
                    <a:lumMod val="50000"/>
                  </a:schemeClr>
                </a:solidFill>
                <a:latin typeface="Times New Roman" pitchFamily="18" charset="0"/>
                <a:cs typeface="Times New Roman" pitchFamily="18" charset="0"/>
              </a:rPr>
              <a:t>prisma structurii sale care este una extrem de complexă şi datorită </a:t>
            </a:r>
            <a:r>
              <a:rPr lang="ro-RO" sz="1900" dirty="0" err="1">
                <a:solidFill>
                  <a:schemeClr val="bg2">
                    <a:lumMod val="50000"/>
                  </a:schemeClr>
                </a:solidFill>
                <a:latin typeface="Times New Roman" pitchFamily="18" charset="0"/>
                <a:cs typeface="Times New Roman" pitchFamily="18" charset="0"/>
              </a:rPr>
              <a:t>dependenţei</a:t>
            </a:r>
            <a:r>
              <a:rPr lang="ro-RO" sz="1900" dirty="0">
                <a:solidFill>
                  <a:schemeClr val="bg2">
                    <a:lumMod val="50000"/>
                  </a:schemeClr>
                </a:solidFill>
                <a:latin typeface="Times New Roman" pitchFamily="18" charset="0"/>
                <a:cs typeface="Times New Roman" pitchFamily="18" charset="0"/>
              </a:rPr>
              <a:t> sale evolutive de multitudinea de factori obiectivi şi subiectivi, determinarea trăsăturilor mediului actual de securitate impune, în opinia noastră, o nouă abordare care să ia în considerare multiplele modificări ce au loc în toate domeniile </a:t>
            </a:r>
            <a:r>
              <a:rPr lang="ro-RO" sz="1900" dirty="0" err="1">
                <a:solidFill>
                  <a:schemeClr val="bg2">
                    <a:lumMod val="50000"/>
                  </a:schemeClr>
                </a:solidFill>
                <a:latin typeface="Times New Roman" pitchFamily="18" charset="0"/>
                <a:cs typeface="Times New Roman" pitchFamily="18" charset="0"/>
              </a:rPr>
              <a:t>vieţii</a:t>
            </a:r>
            <a:r>
              <a:rPr lang="ro-RO" sz="1900" dirty="0">
                <a:solidFill>
                  <a:schemeClr val="bg2">
                    <a:lumMod val="50000"/>
                  </a:schemeClr>
                </a:solidFill>
                <a:latin typeface="Times New Roman" pitchFamily="18" charset="0"/>
                <a:cs typeface="Times New Roman" pitchFamily="18" charset="0"/>
              </a:rPr>
              <a:t> sociale</a:t>
            </a:r>
            <a:r>
              <a:rPr lang="ro-RO" sz="1900" dirty="0" smtClean="0">
                <a:solidFill>
                  <a:schemeClr val="bg2">
                    <a:lumMod val="50000"/>
                  </a:schemeClr>
                </a:solidFill>
                <a:latin typeface="Times New Roman" pitchFamily="18" charset="0"/>
                <a:cs typeface="Times New Roman" pitchFamily="18" charset="0"/>
              </a:rPr>
              <a:t>.</a:t>
            </a:r>
          </a:p>
          <a:p>
            <a:pPr algn="l"/>
            <a:r>
              <a:rPr lang="ro-RO" sz="1900" dirty="0" smtClean="0">
                <a:solidFill>
                  <a:schemeClr val="bg2">
                    <a:lumMod val="50000"/>
                  </a:schemeClr>
                </a:solidFill>
                <a:latin typeface="Times New Roman" pitchFamily="18" charset="0"/>
                <a:cs typeface="Times New Roman" pitchFamily="18" charset="0"/>
              </a:rPr>
              <a:t>	Prin </a:t>
            </a:r>
            <a:r>
              <a:rPr lang="ro-RO" sz="1900" dirty="0">
                <a:solidFill>
                  <a:schemeClr val="bg2">
                    <a:lumMod val="50000"/>
                  </a:schemeClr>
                </a:solidFill>
                <a:latin typeface="Times New Roman" pitchFamily="18" charset="0"/>
                <a:cs typeface="Times New Roman" pitchFamily="18" charset="0"/>
              </a:rPr>
              <a:t>sintagma mediu de </a:t>
            </a:r>
            <a:r>
              <a:rPr lang="ro-RO" sz="1900" dirty="0" err="1" smtClean="0">
                <a:solidFill>
                  <a:schemeClr val="bg2">
                    <a:lumMod val="50000"/>
                  </a:schemeClr>
                </a:solidFill>
                <a:latin typeface="Times New Roman" pitchFamily="18" charset="0"/>
                <a:cs typeface="Times New Roman" pitchFamily="18" charset="0"/>
              </a:rPr>
              <a:t>securitate,ce</a:t>
            </a:r>
            <a:r>
              <a:rPr lang="ro-RO" sz="1900" dirty="0" smtClean="0">
                <a:solidFill>
                  <a:schemeClr val="bg2">
                    <a:lumMod val="50000"/>
                  </a:schemeClr>
                </a:solidFill>
                <a:latin typeface="Times New Roman" pitchFamily="18" charset="0"/>
                <a:cs typeface="Times New Roman" pitchFamily="18" charset="0"/>
              </a:rPr>
              <a:t> </a:t>
            </a:r>
            <a:r>
              <a:rPr lang="ro-RO" sz="1900" dirty="0">
                <a:solidFill>
                  <a:schemeClr val="bg2">
                    <a:lumMod val="50000"/>
                  </a:schemeClr>
                </a:solidFill>
                <a:latin typeface="Times New Roman" pitchFamily="18" charset="0"/>
                <a:cs typeface="Times New Roman" pitchFamily="18" charset="0"/>
              </a:rPr>
              <a:t>presupune o adaptare şi o ajustare permanentă a unui set de parametri interni (</a:t>
            </a:r>
            <a:r>
              <a:rPr lang="ro-RO" sz="1900" dirty="0" err="1">
                <a:solidFill>
                  <a:schemeClr val="bg2">
                    <a:lumMod val="50000"/>
                  </a:schemeClr>
                </a:solidFill>
                <a:latin typeface="Times New Roman" pitchFamily="18" charset="0"/>
                <a:cs typeface="Times New Roman" pitchFamily="18" charset="0"/>
              </a:rPr>
              <a:t>economico</a:t>
            </a:r>
            <a:r>
              <a:rPr lang="ro-RO" sz="1900" dirty="0">
                <a:solidFill>
                  <a:schemeClr val="bg2">
                    <a:lumMod val="50000"/>
                  </a:schemeClr>
                </a:solidFill>
                <a:latin typeface="Times New Roman" pitchFamily="18" charset="0"/>
                <a:cs typeface="Times New Roman" pitchFamily="18" charset="0"/>
              </a:rPr>
              <a:t>-sociali, politici, militari, juridici, culturali şi morali) la </a:t>
            </a:r>
            <a:r>
              <a:rPr lang="ro-RO" sz="1900" dirty="0" err="1">
                <a:solidFill>
                  <a:schemeClr val="bg2">
                    <a:lumMod val="50000"/>
                  </a:schemeClr>
                </a:solidFill>
                <a:latin typeface="Times New Roman" pitchFamily="18" charset="0"/>
                <a:cs typeface="Times New Roman" pitchFamily="18" charset="0"/>
              </a:rPr>
              <a:t>condiţiile</a:t>
            </a:r>
            <a:r>
              <a:rPr lang="ro-RO" sz="1900" dirty="0">
                <a:solidFill>
                  <a:schemeClr val="bg2">
                    <a:lumMod val="50000"/>
                  </a:schemeClr>
                </a:solidFill>
                <a:latin typeface="Times New Roman" pitchFamily="18" charset="0"/>
                <a:cs typeface="Times New Roman" pitchFamily="18" charset="0"/>
              </a:rPr>
              <a:t> mediului </a:t>
            </a:r>
            <a:r>
              <a:rPr lang="ro-RO" sz="1900" dirty="0" err="1">
                <a:solidFill>
                  <a:schemeClr val="bg2">
                    <a:lumMod val="50000"/>
                  </a:schemeClr>
                </a:solidFill>
                <a:latin typeface="Times New Roman" pitchFamily="18" charset="0"/>
                <a:cs typeface="Times New Roman" pitchFamily="18" charset="0"/>
              </a:rPr>
              <a:t>internaţional</a:t>
            </a:r>
            <a:r>
              <a:rPr lang="ro-RO" sz="1900" dirty="0">
                <a:solidFill>
                  <a:schemeClr val="bg2">
                    <a:lumMod val="50000"/>
                  </a:schemeClr>
                </a:solidFill>
                <a:latin typeface="Times New Roman" pitchFamily="18" charset="0"/>
                <a:cs typeface="Times New Roman" pitchFamily="18" charset="0"/>
              </a:rPr>
              <a:t>, un proces cu o dinamică fluidă, orientat spre prezervarea </a:t>
            </a:r>
            <a:r>
              <a:rPr lang="ro-RO" sz="1900" dirty="0" err="1">
                <a:solidFill>
                  <a:schemeClr val="bg2">
                    <a:lumMod val="50000"/>
                  </a:schemeClr>
                </a:solidFill>
                <a:latin typeface="Times New Roman" pitchFamily="18" charset="0"/>
                <a:cs typeface="Times New Roman" pitchFamily="18" charset="0"/>
              </a:rPr>
              <a:t>spaţiului</a:t>
            </a:r>
            <a:r>
              <a:rPr lang="ro-RO" sz="1900" dirty="0">
                <a:solidFill>
                  <a:schemeClr val="bg2">
                    <a:lumMod val="50000"/>
                  </a:schemeClr>
                </a:solidFill>
                <a:latin typeface="Times New Roman" pitchFamily="18" charset="0"/>
                <a:cs typeface="Times New Roman" pitchFamily="18" charset="0"/>
              </a:rPr>
              <a:t>, idealurilor şi valorilor comune şi totodată, punerea acestor elemente într-un echilibru stabil, neafectat de factori de risc sau de </a:t>
            </a:r>
            <a:r>
              <a:rPr lang="ro-RO" sz="1900" dirty="0" err="1">
                <a:solidFill>
                  <a:schemeClr val="bg2">
                    <a:lumMod val="50000"/>
                  </a:schemeClr>
                </a:solidFill>
                <a:latin typeface="Times New Roman" pitchFamily="18" charset="0"/>
                <a:cs typeface="Times New Roman" pitchFamily="18" charset="0"/>
              </a:rPr>
              <a:t>ameninţări</a:t>
            </a:r>
            <a:r>
              <a:rPr lang="ro-RO" sz="1900" dirty="0">
                <a:solidFill>
                  <a:schemeClr val="bg2">
                    <a:lumMod val="50000"/>
                  </a:schemeClr>
                </a:solidFill>
                <a:latin typeface="Times New Roman" pitchFamily="18" charset="0"/>
                <a:cs typeface="Times New Roman" pitchFamily="18" charset="0"/>
              </a:rPr>
              <a:t>.</a:t>
            </a:r>
            <a:endParaRPr lang="en-US" sz="1900" dirty="0">
              <a:solidFill>
                <a:schemeClr val="bg2">
                  <a:lumMod val="50000"/>
                </a:schemeClr>
              </a:solidFill>
              <a:latin typeface="Times New Roman" pitchFamily="18" charset="0"/>
              <a:cs typeface="Times New Roman" pitchFamily="18" charset="0"/>
            </a:endParaRPr>
          </a:p>
          <a:p>
            <a:endParaRPr lang="en-US" sz="2000" dirty="0">
              <a:solidFill>
                <a:schemeClr val="bg2">
                  <a:lumMod val="50000"/>
                </a:schemeClr>
              </a:solidFill>
              <a:latin typeface="Times New Roman" pitchFamily="18" charset="0"/>
              <a:cs typeface="Times New Roman" pitchFamily="18" charset="0"/>
            </a:endParaRPr>
          </a:p>
          <a:p>
            <a:pPr algn="l"/>
            <a:endParaRPr lang="en-US" sz="2000" dirty="0" smtClean="0">
              <a:solidFill>
                <a:schemeClr val="bg2">
                  <a:lumMod val="50000"/>
                </a:schemeClr>
              </a:solidFill>
              <a:latin typeface="Times New Roman" pitchFamily="18" charset="0"/>
              <a:cs typeface="Times New Roman" pitchFamily="18" charset="0"/>
            </a:endParaRPr>
          </a:p>
          <a:p>
            <a:pPr algn="l"/>
            <a:endParaRPr lang="en-US"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990600" y="304800"/>
            <a:ext cx="71628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000" b="1" dirty="0" smtClean="0">
                <a:solidFill>
                  <a:srgbClr val="002060"/>
                </a:solidFill>
                <a:effectLst/>
                <a:latin typeface="Times New Roman" pitchFamily="18" charset="0"/>
                <a:cs typeface="Times New Roman" pitchFamily="18" charset="0"/>
              </a:rPr>
              <a:t>CONCEPTUL DE SECURITATE </a:t>
            </a:r>
          </a:p>
          <a:p>
            <a:pPr algn="ctr"/>
            <a:r>
              <a:rPr lang="ro-RO" sz="2000" b="1" dirty="0" smtClean="0">
                <a:solidFill>
                  <a:srgbClr val="002060"/>
                </a:solidFill>
                <a:effectLst/>
                <a:latin typeface="Times New Roman" pitchFamily="18" charset="0"/>
                <a:cs typeface="Times New Roman" pitchFamily="18" charset="0"/>
              </a:rPr>
              <a:t>ŞI TERMENUL DE ’’SECURITATE’’</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sz="2400" spc="100" dirty="0">
                <a:solidFill>
                  <a:schemeClr val="bg2">
                    <a:lumMod val="50000"/>
                  </a:schemeClr>
                </a:solidFill>
                <a:latin typeface="Times New Roman" pitchFamily="18" charset="0"/>
                <a:cs typeface="Times New Roman" pitchFamily="18" charset="0"/>
              </a:rPr>
              <a:t>Elaborarea unei comunicări privind soluționarea pașnică a diferendelor internaționale.</a:t>
            </a:r>
            <a:endParaRPr lang="en-US" sz="2400" spc="100" dirty="0">
              <a:solidFill>
                <a:schemeClr val="bg2">
                  <a:lumMod val="50000"/>
                </a:schemeClr>
              </a:solidFill>
              <a:latin typeface="Times New Roman" pitchFamily="18" charset="0"/>
              <a:cs typeface="Times New Roman" pitchFamily="18" charset="0"/>
            </a:endParaRPr>
          </a:p>
          <a:p>
            <a:r>
              <a:rPr lang="ro-RO" sz="2400" spc="100" dirty="0">
                <a:solidFill>
                  <a:schemeClr val="bg2">
                    <a:lumMod val="50000"/>
                  </a:schemeClr>
                </a:solidFill>
                <a:latin typeface="Times New Roman" pitchFamily="18" charset="0"/>
                <a:cs typeface="Times New Roman" pitchFamily="18" charset="0"/>
              </a:rPr>
              <a:t>Prezentarea unei informații privind dezvoltarea răspunderii internaționale a statelor.</a:t>
            </a:r>
            <a:endParaRPr lang="en-US" sz="2400" spc="100" dirty="0">
              <a:solidFill>
                <a:schemeClr val="bg2">
                  <a:lumMod val="50000"/>
                </a:schemeClr>
              </a:solidFill>
              <a:latin typeface="Times New Roman" pitchFamily="18" charset="0"/>
              <a:cs typeface="Times New Roman" pitchFamily="18" charset="0"/>
            </a:endParaRPr>
          </a:p>
          <a:p>
            <a:r>
              <a:rPr lang="ro-RO" sz="2400" spc="100" dirty="0">
                <a:solidFill>
                  <a:schemeClr val="bg2">
                    <a:lumMod val="50000"/>
                  </a:schemeClr>
                </a:solidFill>
                <a:latin typeface="Times New Roman" pitchFamily="18" charset="0"/>
                <a:cs typeface="Times New Roman" pitchFamily="18" charset="0"/>
              </a:rPr>
              <a:t>Tipurile și strategiile globale de asigurare a securităţii internaţionale.</a:t>
            </a:r>
            <a:endParaRPr lang="en-US" sz="2400" spc="100" dirty="0">
              <a:solidFill>
                <a:schemeClr val="bg2">
                  <a:lumMod val="50000"/>
                </a:schemeClr>
              </a:solidFill>
              <a:latin typeface="Times New Roman" pitchFamily="18" charset="0"/>
              <a:cs typeface="Times New Roman" pitchFamily="18" charset="0"/>
            </a:endParaRPr>
          </a:p>
          <a:p>
            <a:r>
              <a:rPr lang="ro-RO" sz="2400" spc="100" dirty="0">
                <a:solidFill>
                  <a:schemeClr val="bg2">
                    <a:lumMod val="50000"/>
                  </a:schemeClr>
                </a:solidFill>
                <a:latin typeface="Times New Roman" pitchFamily="18" charset="0"/>
                <a:cs typeface="Times New Roman" pitchFamily="18" charset="0"/>
              </a:rPr>
              <a:t>Diversitatea factorilor globali ce </a:t>
            </a:r>
            <a:r>
              <a:rPr lang="ro-RO" sz="2400" spc="100" dirty="0" err="1">
                <a:solidFill>
                  <a:schemeClr val="bg2">
                    <a:lumMod val="50000"/>
                  </a:schemeClr>
                </a:solidFill>
                <a:latin typeface="Times New Roman" pitchFamily="18" charset="0"/>
                <a:cs typeface="Times New Roman" pitchFamily="18" charset="0"/>
              </a:rPr>
              <a:t>influenţează</a:t>
            </a:r>
            <a:r>
              <a:rPr lang="ro-RO" sz="2400" spc="100" dirty="0">
                <a:solidFill>
                  <a:schemeClr val="bg2">
                    <a:lumMod val="50000"/>
                  </a:schemeClr>
                </a:solidFill>
                <a:latin typeface="Times New Roman" pitchFamily="18" charset="0"/>
                <a:cs typeface="Times New Roman" pitchFamily="18" charset="0"/>
              </a:rPr>
              <a:t> securitatea internaţională</a:t>
            </a:r>
            <a:r>
              <a:rPr lang="ro-RO" sz="2400" spc="100" dirty="0" smtClean="0">
                <a:solidFill>
                  <a:schemeClr val="bg2">
                    <a:lumMod val="50000"/>
                  </a:schemeClr>
                </a:solidFill>
                <a:latin typeface="Times New Roman" pitchFamily="18" charset="0"/>
                <a:cs typeface="Times New Roman" pitchFamily="18" charset="0"/>
              </a:rPr>
              <a:t>.</a:t>
            </a:r>
            <a:endParaRPr lang="en-US" sz="24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ro-RO" sz="2500" b="1" dirty="0">
                <a:solidFill>
                  <a:srgbClr val="002060"/>
                </a:solidFill>
                <a:latin typeface="Times New Roman" pitchFamily="18" charset="0"/>
                <a:cs typeface="Times New Roman" pitchFamily="18" charset="0"/>
              </a:rPr>
              <a:t>Lucrul individual:</a:t>
            </a:r>
            <a:r>
              <a:rPr lang="en-US" sz="2500" b="1" dirty="0">
                <a:solidFill>
                  <a:srgbClr val="002060"/>
                </a:solidFill>
                <a:latin typeface="Times New Roman" pitchFamily="18" charset="0"/>
                <a:cs typeface="Times New Roman" pitchFamily="18" charset="0"/>
              </a:rPr>
              <a:t/>
            </a:r>
            <a:br>
              <a:rPr lang="en-US" sz="2500" b="1" dirty="0">
                <a:solidFill>
                  <a:srgbClr val="002060"/>
                </a:solidFill>
                <a:latin typeface="Times New Roman" pitchFamily="18" charset="0"/>
                <a:cs typeface="Times New Roman" pitchFamily="18" charset="0"/>
              </a:rPr>
            </a:b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6956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150" y="685800"/>
            <a:ext cx="8229600" cy="5219700"/>
          </a:xfrm>
        </p:spPr>
        <p:txBody>
          <a:bodyPr>
            <a:noAutofit/>
          </a:bodyPr>
          <a:lstStyle/>
          <a:p>
            <a:pPr marL="0">
              <a:spcBef>
                <a:spcPts val="0"/>
              </a:spcBef>
            </a:pPr>
            <a:r>
              <a:rPr lang="ro-RO" sz="1600" spc="100" dirty="0">
                <a:solidFill>
                  <a:schemeClr val="bg2">
                    <a:lumMod val="50000"/>
                  </a:schemeClr>
                </a:solidFill>
                <a:latin typeface="Times New Roman" pitchFamily="18" charset="0"/>
                <a:cs typeface="Times New Roman" pitchFamily="18" charset="0"/>
              </a:rPr>
              <a:t>Bibliografie selectivă:</a:t>
            </a:r>
            <a:endParaRPr lang="en-US" sz="1600" spc="100" dirty="0">
              <a:solidFill>
                <a:schemeClr val="bg2">
                  <a:lumMod val="50000"/>
                </a:schemeClr>
              </a:solidFill>
              <a:latin typeface="Times New Roman" pitchFamily="18" charset="0"/>
              <a:cs typeface="Times New Roman" pitchFamily="18" charset="0"/>
            </a:endParaRPr>
          </a:p>
          <a:p>
            <a:pPr marL="0">
              <a:spcBef>
                <a:spcPts val="0"/>
              </a:spcBef>
            </a:pPr>
            <a:r>
              <a:rPr lang="ro-RO" sz="1600" spc="100" dirty="0">
                <a:solidFill>
                  <a:schemeClr val="bg2">
                    <a:lumMod val="50000"/>
                  </a:schemeClr>
                </a:solidFill>
                <a:latin typeface="Times New Roman" pitchFamily="18" charset="0"/>
                <a:cs typeface="Times New Roman" pitchFamily="18" charset="0"/>
              </a:rPr>
              <a:t>Literatura de specialitate:</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err="1">
                <a:solidFill>
                  <a:schemeClr val="bg2">
                    <a:lumMod val="50000"/>
                  </a:schemeClr>
                </a:solidFill>
                <a:latin typeface="Times New Roman" pitchFamily="18" charset="0"/>
                <a:cs typeface="Times New Roman" pitchFamily="18" charset="0"/>
              </a:rPr>
              <a:t>Arădăvoaice</a:t>
            </a:r>
            <a:r>
              <a:rPr lang="ro-RO" sz="1600" spc="100" dirty="0">
                <a:solidFill>
                  <a:schemeClr val="bg2">
                    <a:lumMod val="50000"/>
                  </a:schemeClr>
                </a:solidFill>
                <a:latin typeface="Times New Roman" pitchFamily="18" charset="0"/>
                <a:cs typeface="Times New Roman" pitchFamily="18" charset="0"/>
              </a:rPr>
              <a:t> Gh., Iliescu D., </a:t>
            </a:r>
            <a:r>
              <a:rPr lang="ro-RO" sz="1600" spc="100" dirty="0" err="1">
                <a:solidFill>
                  <a:schemeClr val="bg2">
                    <a:lumMod val="50000"/>
                  </a:schemeClr>
                </a:solidFill>
                <a:latin typeface="Times New Roman" pitchFamily="18" charset="0"/>
                <a:cs typeface="Times New Roman" pitchFamily="18" charset="0"/>
              </a:rPr>
              <a:t>Niţă</a:t>
            </a:r>
            <a:r>
              <a:rPr lang="ro-RO" sz="1600" spc="100" dirty="0">
                <a:solidFill>
                  <a:schemeClr val="bg2">
                    <a:lumMod val="50000"/>
                  </a:schemeClr>
                </a:solidFill>
                <a:latin typeface="Times New Roman" pitchFamily="18" charset="0"/>
                <a:cs typeface="Times New Roman" pitchFamily="18" charset="0"/>
              </a:rPr>
              <a:t> L. D. Terorism, antiterorism, contraterorism, </a:t>
            </a:r>
            <a:r>
              <a:rPr lang="ro-RO" sz="1600" spc="100" dirty="0" err="1">
                <a:solidFill>
                  <a:schemeClr val="bg2">
                    <a:lumMod val="50000"/>
                  </a:schemeClr>
                </a:solidFill>
                <a:latin typeface="Times New Roman" pitchFamily="18" charset="0"/>
                <a:cs typeface="Times New Roman" pitchFamily="18" charset="0"/>
              </a:rPr>
              <a:t>Bucuresti</a:t>
            </a:r>
            <a:r>
              <a:rPr lang="ro-RO" sz="1600" spc="100" dirty="0">
                <a:solidFill>
                  <a:schemeClr val="bg2">
                    <a:lumMod val="50000"/>
                  </a:schemeClr>
                </a:solidFill>
                <a:latin typeface="Times New Roman" pitchFamily="18" charset="0"/>
                <a:cs typeface="Times New Roman" pitchFamily="18" charset="0"/>
              </a:rPr>
              <a:t>: Antet, 1997. 384 p. </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a:solidFill>
                  <a:schemeClr val="bg2">
                    <a:lumMod val="50000"/>
                  </a:schemeClr>
                </a:solidFill>
                <a:latin typeface="Times New Roman" pitchFamily="18" charset="0"/>
                <a:cs typeface="Times New Roman" pitchFamily="18" charset="0"/>
              </a:rPr>
              <a:t>Brzezinski Z. 2000, p. 100.</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err="1">
                <a:solidFill>
                  <a:schemeClr val="bg2">
                    <a:lumMod val="50000"/>
                  </a:schemeClr>
                </a:solidFill>
                <a:latin typeface="Times New Roman" pitchFamily="18" charset="0"/>
                <a:cs typeface="Times New Roman" pitchFamily="18" charset="0"/>
              </a:rPr>
              <a:t>Cronin</a:t>
            </a:r>
            <a:r>
              <a:rPr lang="ro-RO" sz="1600" spc="100" dirty="0">
                <a:solidFill>
                  <a:schemeClr val="bg2">
                    <a:lumMod val="50000"/>
                  </a:schemeClr>
                </a:solidFill>
                <a:latin typeface="Times New Roman" pitchFamily="18" charset="0"/>
                <a:cs typeface="Times New Roman" pitchFamily="18" charset="0"/>
              </a:rPr>
              <a:t> A. K. </a:t>
            </a:r>
            <a:r>
              <a:rPr lang="ro-RO" sz="1600" spc="100" dirty="0" err="1">
                <a:solidFill>
                  <a:schemeClr val="bg2">
                    <a:lumMod val="50000"/>
                  </a:schemeClr>
                </a:solidFill>
                <a:latin typeface="Times New Roman" pitchFamily="18" charset="0"/>
                <a:cs typeface="Times New Roman" pitchFamily="18" charset="0"/>
              </a:rPr>
              <a:t>Behind</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the</a:t>
            </a:r>
            <a:r>
              <a:rPr lang="ro-RO" sz="1600" spc="100" dirty="0">
                <a:solidFill>
                  <a:schemeClr val="bg2">
                    <a:lumMod val="50000"/>
                  </a:schemeClr>
                </a:solidFill>
                <a:latin typeface="Times New Roman" pitchFamily="18" charset="0"/>
                <a:cs typeface="Times New Roman" pitchFamily="18" charset="0"/>
              </a:rPr>
              <a:t> Curve: </a:t>
            </a:r>
            <a:r>
              <a:rPr lang="ro-RO" sz="1600" spc="100" dirty="0" err="1">
                <a:solidFill>
                  <a:schemeClr val="bg2">
                    <a:lumMod val="50000"/>
                  </a:schemeClr>
                </a:solidFill>
                <a:latin typeface="Times New Roman" pitchFamily="18" charset="0"/>
                <a:cs typeface="Times New Roman" pitchFamily="18" charset="0"/>
              </a:rPr>
              <a:t>Globalization</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and</a:t>
            </a:r>
            <a:r>
              <a:rPr lang="ro-RO" sz="1600" spc="100" dirty="0">
                <a:solidFill>
                  <a:schemeClr val="bg2">
                    <a:lumMod val="50000"/>
                  </a:schemeClr>
                </a:solidFill>
                <a:latin typeface="Times New Roman" pitchFamily="18" charset="0"/>
                <a:cs typeface="Times New Roman" pitchFamily="18" charset="0"/>
              </a:rPr>
              <a:t> International </a:t>
            </a:r>
            <a:r>
              <a:rPr lang="ro-RO" sz="1600" spc="100" dirty="0" err="1">
                <a:solidFill>
                  <a:schemeClr val="bg2">
                    <a:lumMod val="50000"/>
                  </a:schemeClr>
                </a:solidFill>
                <a:latin typeface="Times New Roman" pitchFamily="18" charset="0"/>
                <a:cs typeface="Times New Roman" pitchFamily="18" charset="0"/>
              </a:rPr>
              <a:t>Terrorism</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Defeating</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Terrorism</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Shaping</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the</a:t>
            </a:r>
            <a:r>
              <a:rPr lang="ro-RO" sz="1600" spc="100" dirty="0">
                <a:solidFill>
                  <a:schemeClr val="bg2">
                    <a:lumMod val="50000"/>
                  </a:schemeClr>
                </a:solidFill>
                <a:latin typeface="Times New Roman" pitchFamily="18" charset="0"/>
                <a:cs typeface="Times New Roman" pitchFamily="18" charset="0"/>
              </a:rPr>
              <a:t> New Security </a:t>
            </a:r>
            <a:r>
              <a:rPr lang="ro-RO" sz="1600" spc="100" dirty="0" err="1">
                <a:solidFill>
                  <a:schemeClr val="bg2">
                    <a:lumMod val="50000"/>
                  </a:schemeClr>
                </a:solidFill>
                <a:latin typeface="Times New Roman" pitchFamily="18" charset="0"/>
                <a:cs typeface="Times New Roman" pitchFamily="18" charset="0"/>
              </a:rPr>
              <a:t>Environment</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Guilford</a:t>
            </a:r>
            <a:r>
              <a:rPr lang="ro-RO" sz="1600" spc="100" dirty="0">
                <a:solidFill>
                  <a:schemeClr val="bg2">
                    <a:lumMod val="50000"/>
                  </a:schemeClr>
                </a:solidFill>
                <a:latin typeface="Times New Roman" pitchFamily="18" charset="0"/>
                <a:cs typeface="Times New Roman" pitchFamily="18" charset="0"/>
              </a:rPr>
              <a:t>, CT: Mc-</a:t>
            </a:r>
            <a:r>
              <a:rPr lang="ro-RO" sz="1600" spc="100" dirty="0" err="1">
                <a:solidFill>
                  <a:schemeClr val="bg2">
                    <a:lumMod val="50000"/>
                  </a:schemeClr>
                </a:solidFill>
                <a:latin typeface="Times New Roman" pitchFamily="18" charset="0"/>
                <a:cs typeface="Times New Roman" pitchFamily="18" charset="0"/>
              </a:rPr>
              <a:t>Graw</a:t>
            </a:r>
            <a:r>
              <a:rPr lang="ro-RO" sz="1600" spc="100" dirty="0">
                <a:solidFill>
                  <a:schemeClr val="bg2">
                    <a:lumMod val="50000"/>
                  </a:schemeClr>
                </a:solidFill>
                <a:latin typeface="Times New Roman" pitchFamily="18" charset="0"/>
                <a:cs typeface="Times New Roman" pitchFamily="18" charset="0"/>
              </a:rPr>
              <a:t>-Hill, 2003. p. 29-50.</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err="1">
                <a:solidFill>
                  <a:schemeClr val="bg2">
                    <a:lumMod val="50000"/>
                  </a:schemeClr>
                </a:solidFill>
                <a:latin typeface="Times New Roman" pitchFamily="18" charset="0"/>
                <a:cs typeface="Times New Roman" pitchFamily="18" charset="0"/>
              </a:rPr>
              <a:t>Dicţionarul</a:t>
            </a:r>
            <a:r>
              <a:rPr lang="ro-RO" sz="1600" spc="100" dirty="0">
                <a:solidFill>
                  <a:schemeClr val="bg2">
                    <a:lumMod val="50000"/>
                  </a:schemeClr>
                </a:solidFill>
                <a:latin typeface="Times New Roman" pitchFamily="18" charset="0"/>
                <a:cs typeface="Times New Roman" pitchFamily="18" charset="0"/>
              </a:rPr>
              <a:t> Explicativ al Limbii Române. </a:t>
            </a:r>
            <a:r>
              <a:rPr lang="ro-RO" sz="1600" spc="100" dirty="0" err="1">
                <a:solidFill>
                  <a:schemeClr val="bg2">
                    <a:lumMod val="50000"/>
                  </a:schemeClr>
                </a:solidFill>
                <a:latin typeface="Times New Roman" pitchFamily="18" charset="0"/>
                <a:cs typeface="Times New Roman" pitchFamily="18" charset="0"/>
              </a:rPr>
              <a:t>Ediţia</a:t>
            </a:r>
            <a:r>
              <a:rPr lang="ro-RO" sz="1600" spc="100" dirty="0">
                <a:solidFill>
                  <a:schemeClr val="bg2">
                    <a:lumMod val="50000"/>
                  </a:schemeClr>
                </a:solidFill>
                <a:latin typeface="Times New Roman" pitchFamily="18" charset="0"/>
                <a:cs typeface="Times New Roman" pitchFamily="18" charset="0"/>
              </a:rPr>
              <a:t> a II-a, Editura Univers Enciclopedic, </a:t>
            </a:r>
            <a:r>
              <a:rPr lang="ro-RO" sz="1600" spc="100" dirty="0" err="1">
                <a:solidFill>
                  <a:schemeClr val="bg2">
                    <a:lumMod val="50000"/>
                  </a:schemeClr>
                </a:solidFill>
                <a:latin typeface="Times New Roman" pitchFamily="18" charset="0"/>
                <a:cs typeface="Times New Roman" pitchFamily="18" charset="0"/>
              </a:rPr>
              <a:t>Bucureşti</a:t>
            </a:r>
            <a:r>
              <a:rPr lang="ro-RO" sz="1600" spc="100" dirty="0">
                <a:solidFill>
                  <a:schemeClr val="bg2">
                    <a:lumMod val="50000"/>
                  </a:schemeClr>
                </a:solidFill>
                <a:latin typeface="Times New Roman" pitchFamily="18" charset="0"/>
                <a:cs typeface="Times New Roman" pitchFamily="18" charset="0"/>
              </a:rPr>
              <a:t>, 1998.</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a:solidFill>
                  <a:schemeClr val="bg2">
                    <a:lumMod val="50000"/>
                  </a:schemeClr>
                </a:solidFill>
                <a:latin typeface="Times New Roman" pitchFamily="18" charset="0"/>
                <a:cs typeface="Times New Roman" pitchFamily="18" charset="0"/>
              </a:rPr>
              <a:t>Gheorghe </a:t>
            </a:r>
            <a:r>
              <a:rPr lang="ro-RO" sz="1600" spc="100" dirty="0" err="1">
                <a:solidFill>
                  <a:schemeClr val="bg2">
                    <a:lumMod val="50000"/>
                  </a:schemeClr>
                </a:solidFill>
                <a:latin typeface="Times New Roman" pitchFamily="18" charset="0"/>
                <a:cs typeface="Times New Roman" pitchFamily="18" charset="0"/>
              </a:rPr>
              <a:t>Arădăvoaice</a:t>
            </a:r>
            <a:r>
              <a:rPr lang="ro-RO" sz="1600" spc="100" dirty="0">
                <a:solidFill>
                  <a:schemeClr val="bg2">
                    <a:lumMod val="50000"/>
                  </a:schemeClr>
                </a:solidFill>
                <a:latin typeface="Times New Roman" pitchFamily="18" charset="0"/>
                <a:cs typeface="Times New Roman" pitchFamily="18" charset="0"/>
              </a:rPr>
              <a:t>, Gabriel </a:t>
            </a:r>
            <a:r>
              <a:rPr lang="ro-RO" sz="1600" spc="100" dirty="0" err="1">
                <a:solidFill>
                  <a:schemeClr val="bg2">
                    <a:lumMod val="50000"/>
                  </a:schemeClr>
                </a:solidFill>
                <a:latin typeface="Times New Roman" pitchFamily="18" charset="0"/>
                <a:cs typeface="Times New Roman" pitchFamily="18" charset="0"/>
              </a:rPr>
              <a:t>Naghi</a:t>
            </a:r>
            <a:r>
              <a:rPr lang="ro-RO" sz="1600" spc="100" dirty="0">
                <a:solidFill>
                  <a:schemeClr val="bg2">
                    <a:lumMod val="50000"/>
                  </a:schemeClr>
                </a:solidFill>
                <a:latin typeface="Times New Roman" pitchFamily="18" charset="0"/>
                <a:cs typeface="Times New Roman" pitchFamily="18" charset="0"/>
              </a:rPr>
              <a:t>, Dan </a:t>
            </a:r>
            <a:r>
              <a:rPr lang="ro-RO" sz="1600" spc="100" dirty="0" err="1">
                <a:solidFill>
                  <a:schemeClr val="bg2">
                    <a:lumMod val="50000"/>
                  </a:schemeClr>
                </a:solidFill>
                <a:latin typeface="Times New Roman" pitchFamily="18" charset="0"/>
                <a:cs typeface="Times New Roman" pitchFamily="18" charset="0"/>
              </a:rPr>
              <a:t>Niţă</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Sfârşitul</a:t>
            </a:r>
            <a:r>
              <a:rPr lang="ro-RO" sz="1600" spc="100" dirty="0">
                <a:solidFill>
                  <a:schemeClr val="bg2">
                    <a:lumMod val="50000"/>
                  </a:schemeClr>
                </a:solidFill>
                <a:latin typeface="Times New Roman" pitchFamily="18" charset="0"/>
                <a:cs typeface="Times New Roman" pitchFamily="18" charset="0"/>
              </a:rPr>
              <a:t> terorismului?, Editura Antet, </a:t>
            </a:r>
            <a:r>
              <a:rPr lang="ro-RO" sz="1600" spc="100" dirty="0" err="1">
                <a:solidFill>
                  <a:schemeClr val="bg2">
                    <a:lumMod val="50000"/>
                  </a:schemeClr>
                </a:solidFill>
                <a:latin typeface="Times New Roman" pitchFamily="18" charset="0"/>
                <a:cs typeface="Times New Roman" pitchFamily="18" charset="0"/>
              </a:rPr>
              <a:t>Bucureşti</a:t>
            </a:r>
            <a:r>
              <a:rPr lang="ro-RO" sz="1600" spc="100" dirty="0">
                <a:solidFill>
                  <a:schemeClr val="bg2">
                    <a:lumMod val="50000"/>
                  </a:schemeClr>
                </a:solidFill>
                <a:latin typeface="Times New Roman" pitchFamily="18" charset="0"/>
                <a:cs typeface="Times New Roman" pitchFamily="18" charset="0"/>
              </a:rPr>
              <a:t>, 2002, p. 23</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a:solidFill>
                  <a:schemeClr val="bg2">
                    <a:lumMod val="50000"/>
                  </a:schemeClr>
                </a:solidFill>
                <a:latin typeface="Times New Roman" pitchFamily="18" charset="0"/>
                <a:cs typeface="Times New Roman" pitchFamily="18" charset="0"/>
              </a:rPr>
              <a:t>Manoliu R. GLOBALIZAREA – O NOUĂ PROVOCARE A SECURITĂŢII NAŢIONALE. </a:t>
            </a:r>
            <a:r>
              <a:rPr lang="ro-RO" sz="1600" spc="100" dirty="0">
                <a:solidFill>
                  <a:schemeClr val="bg2">
                    <a:lumMod val="50000"/>
                  </a:schemeClr>
                </a:solidFill>
                <a:latin typeface="Times New Roman" pitchFamily="18" charset="0"/>
                <a:cs typeface="Times New Roman" pitchFamily="18" charset="0"/>
                <a:hlinkClick r:id="rId2"/>
              </a:rPr>
              <a:t>http://www.spodas.ro/revista/index.php/revista/article/viewFile/130/159</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err="1">
                <a:solidFill>
                  <a:schemeClr val="bg2">
                    <a:lumMod val="50000"/>
                  </a:schemeClr>
                </a:solidFill>
                <a:latin typeface="Times New Roman" pitchFamily="18" charset="0"/>
                <a:cs typeface="Times New Roman" pitchFamily="18" charset="0"/>
              </a:rPr>
              <a:t>Mureşan</a:t>
            </a:r>
            <a:r>
              <a:rPr lang="ro-RO" sz="1600" spc="100" dirty="0">
                <a:solidFill>
                  <a:schemeClr val="bg2">
                    <a:lumMod val="50000"/>
                  </a:schemeClr>
                </a:solidFill>
                <a:latin typeface="Times New Roman" pitchFamily="18" charset="0"/>
                <a:cs typeface="Times New Roman" pitchFamily="18" charset="0"/>
              </a:rPr>
              <a:t> L. Uniunea Europeană. Politica europeană de securitate şi apărare, lucrare elaborată în cadrul proiectului </a:t>
            </a:r>
            <a:r>
              <a:rPr lang="ro-RO" sz="1600" spc="100" dirty="0" err="1">
                <a:solidFill>
                  <a:schemeClr val="bg2">
                    <a:lumMod val="50000"/>
                  </a:schemeClr>
                </a:solidFill>
                <a:latin typeface="Times New Roman" pitchFamily="18" charset="0"/>
                <a:cs typeface="Times New Roman" pitchFamily="18" charset="0"/>
              </a:rPr>
              <a:t>Phare</a:t>
            </a:r>
            <a:r>
              <a:rPr lang="ro-RO" sz="1600" spc="100" dirty="0">
                <a:solidFill>
                  <a:schemeClr val="bg2">
                    <a:lumMod val="50000"/>
                  </a:schemeClr>
                </a:solidFill>
                <a:latin typeface="Times New Roman" pitchFamily="18" charset="0"/>
                <a:cs typeface="Times New Roman" pitchFamily="18" charset="0"/>
              </a:rPr>
              <a:t> RO-2002/000-586.03.01.04.02, Formare </a:t>
            </a:r>
            <a:r>
              <a:rPr lang="ro-RO" sz="1600" spc="100" dirty="0" err="1">
                <a:solidFill>
                  <a:schemeClr val="bg2">
                    <a:lumMod val="50000"/>
                  </a:schemeClr>
                </a:solidFill>
                <a:latin typeface="Times New Roman" pitchFamily="18" charset="0"/>
                <a:cs typeface="Times New Roman" pitchFamily="18" charset="0"/>
              </a:rPr>
              <a:t>iniţială</a:t>
            </a:r>
            <a:r>
              <a:rPr lang="ro-RO" sz="1600" spc="100" dirty="0">
                <a:solidFill>
                  <a:schemeClr val="bg2">
                    <a:lumMod val="50000"/>
                  </a:schemeClr>
                </a:solidFill>
                <a:latin typeface="Times New Roman" pitchFamily="18" charset="0"/>
                <a:cs typeface="Times New Roman" pitchFamily="18" charset="0"/>
              </a:rPr>
              <a:t> în afaceri europene pentru </a:t>
            </a:r>
            <a:r>
              <a:rPr lang="ro-RO" sz="1600" spc="100" dirty="0" err="1">
                <a:solidFill>
                  <a:schemeClr val="bg2">
                    <a:lumMod val="50000"/>
                  </a:schemeClr>
                </a:solidFill>
                <a:latin typeface="Times New Roman" pitchFamily="18" charset="0"/>
                <a:cs typeface="Times New Roman" pitchFamily="18" charset="0"/>
              </a:rPr>
              <a:t>funcţionarii</a:t>
            </a:r>
            <a:r>
              <a:rPr lang="ro-RO" sz="1600" spc="100" dirty="0">
                <a:solidFill>
                  <a:schemeClr val="bg2">
                    <a:lumMod val="50000"/>
                  </a:schemeClr>
                </a:solidFill>
                <a:latin typeface="Times New Roman" pitchFamily="18" charset="0"/>
                <a:cs typeface="Times New Roman" pitchFamily="18" charset="0"/>
              </a:rPr>
              <a:t> publici din </a:t>
            </a:r>
            <a:r>
              <a:rPr lang="ro-RO" sz="1600" spc="100" dirty="0" err="1">
                <a:solidFill>
                  <a:schemeClr val="bg2">
                    <a:lumMod val="50000"/>
                  </a:schemeClr>
                </a:solidFill>
                <a:latin typeface="Times New Roman" pitchFamily="18" charset="0"/>
                <a:cs typeface="Times New Roman" pitchFamily="18" charset="0"/>
              </a:rPr>
              <a:t>administraţia</a:t>
            </a:r>
            <a:r>
              <a:rPr lang="ro-RO" sz="1600" spc="100" dirty="0">
                <a:solidFill>
                  <a:schemeClr val="bg2">
                    <a:lumMod val="50000"/>
                  </a:schemeClr>
                </a:solidFill>
                <a:latin typeface="Times New Roman" pitchFamily="18" charset="0"/>
                <a:cs typeface="Times New Roman" pitchFamily="18" charset="0"/>
              </a:rPr>
              <a:t> publică centrală, implementat de Institutul European din România în colaborare cu EUROMED-Euro </a:t>
            </a:r>
            <a:r>
              <a:rPr lang="ro-RO" sz="1600" spc="100" dirty="0" err="1">
                <a:solidFill>
                  <a:schemeClr val="bg2">
                    <a:lumMod val="50000"/>
                  </a:schemeClr>
                </a:solidFill>
                <a:latin typeface="Times New Roman" pitchFamily="18" charset="0"/>
                <a:cs typeface="Times New Roman" pitchFamily="18" charset="0"/>
              </a:rPr>
              <a:t>mediteranean</a:t>
            </a:r>
            <a:r>
              <a:rPr lang="ro-RO" sz="1600" spc="100" dirty="0">
                <a:solidFill>
                  <a:schemeClr val="bg2">
                    <a:lumMod val="50000"/>
                  </a:schemeClr>
                </a:solidFill>
                <a:latin typeface="Times New Roman" pitchFamily="18" charset="0"/>
                <a:cs typeface="Times New Roman" pitchFamily="18" charset="0"/>
              </a:rPr>
              <a:t> </a:t>
            </a:r>
            <a:r>
              <a:rPr lang="ro-RO" sz="1600" spc="100" dirty="0" err="1">
                <a:solidFill>
                  <a:schemeClr val="bg2">
                    <a:lumMod val="50000"/>
                  </a:schemeClr>
                </a:solidFill>
                <a:latin typeface="Times New Roman" pitchFamily="18" charset="0"/>
                <a:cs typeface="Times New Roman" pitchFamily="18" charset="0"/>
              </a:rPr>
              <a:t>Networks</a:t>
            </a:r>
            <a:r>
              <a:rPr lang="ro-RO" sz="1600" spc="100" dirty="0">
                <a:solidFill>
                  <a:schemeClr val="bg2">
                    <a:lumMod val="50000"/>
                  </a:schemeClr>
                </a:solidFill>
                <a:latin typeface="Times New Roman" pitchFamily="18" charset="0"/>
                <a:cs typeface="Times New Roman" pitchFamily="18" charset="0"/>
              </a:rPr>
              <a:t> din Belgia în anul 2005. Lucrarea face parte din Micromonografii, Politici Europene.</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r>
              <a:rPr lang="ro-RO" sz="1600" spc="100" dirty="0">
                <a:solidFill>
                  <a:schemeClr val="bg2">
                    <a:lumMod val="50000"/>
                  </a:schemeClr>
                </a:solidFill>
                <a:latin typeface="Times New Roman" pitchFamily="18" charset="0"/>
                <a:cs typeface="Times New Roman" pitchFamily="18" charset="0"/>
              </a:rPr>
              <a:t>Popa V. Implicațiile globalizării asupra securității naționale. </a:t>
            </a:r>
            <a:r>
              <a:rPr lang="ro-RO" sz="1600" spc="100" dirty="0" err="1">
                <a:solidFill>
                  <a:schemeClr val="bg2">
                    <a:lumMod val="50000"/>
                  </a:schemeClr>
                </a:solidFill>
                <a:latin typeface="Times New Roman" pitchFamily="18" charset="0"/>
                <a:cs typeface="Times New Roman" pitchFamily="18" charset="0"/>
              </a:rPr>
              <a:t>Bucuresti</a:t>
            </a:r>
            <a:r>
              <a:rPr lang="ro-RO" sz="1600" spc="100" dirty="0">
                <a:solidFill>
                  <a:schemeClr val="bg2">
                    <a:lumMod val="50000"/>
                  </a:schemeClr>
                </a:solidFill>
                <a:latin typeface="Times New Roman" pitchFamily="18" charset="0"/>
                <a:cs typeface="Times New Roman" pitchFamily="18" charset="0"/>
              </a:rPr>
              <a:t>, 2005 </a:t>
            </a:r>
            <a:r>
              <a:rPr lang="ro-RO" sz="1600" spc="100" dirty="0">
                <a:solidFill>
                  <a:schemeClr val="bg2">
                    <a:lumMod val="50000"/>
                  </a:schemeClr>
                </a:solidFill>
                <a:latin typeface="Times New Roman" pitchFamily="18" charset="0"/>
                <a:cs typeface="Times New Roman" pitchFamily="18" charset="0"/>
                <a:hlinkClick r:id="rId3"/>
              </a:rPr>
              <a:t>http://cssas.unap.ro/ro/pdf_studii/implicatiile_globalizarii_asupra_securitatii_nationale.pdf</a:t>
            </a:r>
            <a:r>
              <a:rPr lang="ro-RO" sz="1600" spc="100" dirty="0">
                <a:solidFill>
                  <a:schemeClr val="bg2">
                    <a:lumMod val="50000"/>
                  </a:schemeClr>
                </a:solidFill>
                <a:latin typeface="Times New Roman" pitchFamily="18" charset="0"/>
                <a:cs typeface="Times New Roman" pitchFamily="18" charset="0"/>
              </a:rPr>
              <a:t> </a:t>
            </a:r>
            <a:endParaRPr lang="en-US" sz="1600" spc="100" dirty="0">
              <a:solidFill>
                <a:schemeClr val="bg2">
                  <a:lumMod val="50000"/>
                </a:schemeClr>
              </a:solidFill>
              <a:latin typeface="Times New Roman" pitchFamily="18" charset="0"/>
              <a:cs typeface="Times New Roman" pitchFamily="18" charset="0"/>
            </a:endParaRPr>
          </a:p>
          <a:p>
            <a:pPr marL="0" lvl="0">
              <a:spcBef>
                <a:spcPts val="0"/>
              </a:spcBef>
            </a:pPr>
            <a:endParaRPr lang="en-US" sz="1200"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a:xfrm>
            <a:off x="457200" y="152400"/>
            <a:ext cx="8229600" cy="533400"/>
          </a:xfrm>
        </p:spPr>
        <p:txBody>
          <a:bodyPr>
            <a:normAutofit/>
          </a:bodyPr>
          <a:lstStyle/>
          <a:p>
            <a:pPr algn="ctr"/>
            <a:r>
              <a:rPr lang="ro-RO" sz="2500" b="1" dirty="0">
                <a:solidFill>
                  <a:srgbClr val="002060"/>
                </a:solidFill>
                <a:latin typeface="Times New Roman" pitchFamily="18" charset="0"/>
                <a:cs typeface="Times New Roman" pitchFamily="18" charset="0"/>
              </a:rPr>
              <a:t>BIBLIOGRAFIE </a:t>
            </a:r>
            <a:endParaRPr lang="en-US" sz="25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87687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fontScale="55000" lnSpcReduction="20000"/>
          </a:bodyPr>
          <a:lstStyle/>
          <a:p>
            <a:r>
              <a:rPr lang="ro-RO" sz="3400" dirty="0">
                <a:solidFill>
                  <a:schemeClr val="bg2">
                    <a:lumMod val="50000"/>
                  </a:schemeClr>
                </a:solidFill>
                <a:latin typeface="Times New Roman" panose="02020603050405020304" pitchFamily="18" charset="0"/>
                <a:cs typeface="Times New Roman" panose="02020603050405020304" pitchFamily="18" charset="0"/>
              </a:rPr>
              <a:t>Aaron L. Friedberg, </a:t>
            </a:r>
            <a:r>
              <a:rPr lang="ro-RO" sz="3400" dirty="0" err="1">
                <a:solidFill>
                  <a:schemeClr val="bg2">
                    <a:lumMod val="50000"/>
                  </a:schemeClr>
                </a:solidFill>
                <a:latin typeface="Times New Roman" panose="02020603050405020304" pitchFamily="18" charset="0"/>
                <a:cs typeface="Times New Roman" panose="02020603050405020304" pitchFamily="18" charset="0"/>
              </a:rPr>
              <a:t>Europe’s</a:t>
            </a:r>
            <a:r>
              <a:rPr lang="ro-RO" sz="3400" dirty="0">
                <a:solidFill>
                  <a:schemeClr val="bg2">
                    <a:lumMod val="50000"/>
                  </a:schemeClr>
                </a:solidFill>
                <a:latin typeface="Times New Roman" panose="02020603050405020304" pitchFamily="18" charset="0"/>
                <a:cs typeface="Times New Roman" panose="02020603050405020304" pitchFamily="18" charset="0"/>
              </a:rPr>
              <a:t> </a:t>
            </a:r>
            <a:r>
              <a:rPr lang="ro-RO" sz="3400" dirty="0" err="1">
                <a:solidFill>
                  <a:schemeClr val="bg2">
                    <a:lumMod val="50000"/>
                  </a:schemeClr>
                </a:solidFill>
                <a:latin typeface="Times New Roman" panose="02020603050405020304" pitchFamily="18" charset="0"/>
                <a:cs typeface="Times New Roman" panose="02020603050405020304" pitchFamily="18" charset="0"/>
              </a:rPr>
              <a:t>Past</a:t>
            </a:r>
            <a:r>
              <a:rPr lang="ro-RO" sz="3400" dirty="0">
                <a:solidFill>
                  <a:schemeClr val="bg2">
                    <a:lumMod val="50000"/>
                  </a:schemeClr>
                </a:solidFill>
                <a:latin typeface="Times New Roman" panose="02020603050405020304" pitchFamily="18" charset="0"/>
                <a:cs typeface="Times New Roman" panose="02020603050405020304" pitchFamily="18" charset="0"/>
              </a:rPr>
              <a:t>, </a:t>
            </a:r>
            <a:r>
              <a:rPr lang="ro-RO" sz="3400" dirty="0" err="1">
                <a:solidFill>
                  <a:schemeClr val="bg2">
                    <a:lumMod val="50000"/>
                  </a:schemeClr>
                </a:solidFill>
                <a:latin typeface="Times New Roman" panose="02020603050405020304" pitchFamily="18" charset="0"/>
                <a:cs typeface="Times New Roman" panose="02020603050405020304" pitchFamily="18" charset="0"/>
              </a:rPr>
              <a:t>Asia’s</a:t>
            </a:r>
            <a:r>
              <a:rPr lang="ro-RO" sz="3400" dirty="0">
                <a:solidFill>
                  <a:schemeClr val="bg2">
                    <a:lumMod val="50000"/>
                  </a:schemeClr>
                </a:solidFill>
                <a:latin typeface="Times New Roman" panose="02020603050405020304" pitchFamily="18" charset="0"/>
                <a:cs typeface="Times New Roman" panose="02020603050405020304" pitchFamily="18" charset="0"/>
              </a:rPr>
              <a:t> </a:t>
            </a:r>
            <a:r>
              <a:rPr lang="ro-RO" sz="3400" dirty="0" err="1">
                <a:solidFill>
                  <a:schemeClr val="bg2">
                    <a:lumMod val="50000"/>
                  </a:schemeClr>
                </a:solidFill>
                <a:latin typeface="Times New Roman" panose="02020603050405020304" pitchFamily="18" charset="0"/>
                <a:cs typeface="Times New Roman" panose="02020603050405020304" pitchFamily="18" charset="0"/>
              </a:rPr>
              <a:t>Future</a:t>
            </a:r>
            <a:r>
              <a:rPr lang="ro-RO" sz="3400" dirty="0">
                <a:solidFill>
                  <a:schemeClr val="bg2">
                    <a:lumMod val="50000"/>
                  </a:schemeClr>
                </a:solidFill>
                <a:latin typeface="Times New Roman" panose="02020603050405020304" pitchFamily="18" charset="0"/>
                <a:cs typeface="Times New Roman" panose="02020603050405020304" pitchFamily="18" charset="0"/>
              </a:rPr>
              <a:t>, octombrie 1998.</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a:solidFill>
                  <a:schemeClr val="bg2">
                    <a:lumMod val="50000"/>
                  </a:schemeClr>
                </a:solidFill>
                <a:latin typeface="Times New Roman" panose="02020603050405020304" pitchFamily="18" charset="0"/>
                <a:cs typeface="Times New Roman" panose="02020603050405020304" pitchFamily="18" charset="0"/>
              </a:rPr>
              <a:t>Aaron L. Friedberg, </a:t>
            </a:r>
            <a:r>
              <a:rPr lang="ro-RO" sz="3400" dirty="0" err="1">
                <a:solidFill>
                  <a:schemeClr val="bg2">
                    <a:lumMod val="50000"/>
                  </a:schemeClr>
                </a:solidFill>
                <a:latin typeface="Times New Roman" panose="02020603050405020304" pitchFamily="18" charset="0"/>
                <a:cs typeface="Times New Roman" panose="02020603050405020304" pitchFamily="18" charset="0"/>
              </a:rPr>
              <a:t>Ripe</a:t>
            </a:r>
            <a:r>
              <a:rPr lang="ro-RO" sz="3400" dirty="0">
                <a:solidFill>
                  <a:schemeClr val="bg2">
                    <a:lumMod val="50000"/>
                  </a:schemeClr>
                </a:solidFill>
                <a:latin typeface="Times New Roman" panose="02020603050405020304" pitchFamily="18" charset="0"/>
                <a:cs typeface="Times New Roman" panose="02020603050405020304" pitchFamily="18" charset="0"/>
              </a:rPr>
              <a:t> for </a:t>
            </a:r>
            <a:r>
              <a:rPr lang="ro-RO" sz="3400" dirty="0" err="1">
                <a:solidFill>
                  <a:schemeClr val="bg2">
                    <a:lumMod val="50000"/>
                  </a:schemeClr>
                </a:solidFill>
                <a:latin typeface="Times New Roman" panose="02020603050405020304" pitchFamily="18" charset="0"/>
                <a:cs typeface="Times New Roman" panose="02020603050405020304" pitchFamily="18" charset="0"/>
              </a:rPr>
              <a:t>Rivalry</a:t>
            </a:r>
            <a:r>
              <a:rPr lang="ro-RO" sz="3400" dirty="0">
                <a:solidFill>
                  <a:schemeClr val="bg2">
                    <a:lumMod val="50000"/>
                  </a:schemeClr>
                </a:solidFill>
                <a:latin typeface="Times New Roman" panose="02020603050405020304" pitchFamily="18" charset="0"/>
                <a:cs typeface="Times New Roman" panose="02020603050405020304" pitchFamily="18" charset="0"/>
              </a:rPr>
              <a:t>: </a:t>
            </a:r>
            <a:r>
              <a:rPr lang="ro-RO" sz="3400" dirty="0" err="1">
                <a:solidFill>
                  <a:schemeClr val="bg2">
                    <a:lumMod val="50000"/>
                  </a:schemeClr>
                </a:solidFill>
                <a:latin typeface="Times New Roman" panose="02020603050405020304" pitchFamily="18" charset="0"/>
                <a:cs typeface="Times New Roman" panose="02020603050405020304" pitchFamily="18" charset="0"/>
              </a:rPr>
              <a:t>Prospects</a:t>
            </a:r>
            <a:r>
              <a:rPr lang="ro-RO" sz="3400" dirty="0">
                <a:solidFill>
                  <a:schemeClr val="bg2">
                    <a:lumMod val="50000"/>
                  </a:schemeClr>
                </a:solidFill>
                <a:latin typeface="Times New Roman" panose="02020603050405020304" pitchFamily="18" charset="0"/>
                <a:cs typeface="Times New Roman" panose="02020603050405020304" pitchFamily="18" charset="0"/>
              </a:rPr>
              <a:t> for </a:t>
            </a:r>
            <a:r>
              <a:rPr lang="ro-RO" sz="3400" dirty="0" err="1">
                <a:solidFill>
                  <a:schemeClr val="bg2">
                    <a:lumMod val="50000"/>
                  </a:schemeClr>
                </a:solidFill>
                <a:latin typeface="Times New Roman" panose="02020603050405020304" pitchFamily="18" charset="0"/>
                <a:cs typeface="Times New Roman" panose="02020603050405020304" pitchFamily="18" charset="0"/>
              </a:rPr>
              <a:t>Peace</a:t>
            </a:r>
            <a:r>
              <a:rPr lang="ro-RO" sz="3400" dirty="0">
                <a:solidFill>
                  <a:schemeClr val="bg2">
                    <a:lumMod val="50000"/>
                  </a:schemeClr>
                </a:solidFill>
                <a:latin typeface="Times New Roman" panose="02020603050405020304" pitchFamily="18" charset="0"/>
                <a:cs typeface="Times New Roman" panose="02020603050405020304" pitchFamily="18" charset="0"/>
              </a:rPr>
              <a:t> in a Multipolar Asia, în International Security, 1993/94.</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err="1">
                <a:solidFill>
                  <a:schemeClr val="bg2">
                    <a:lumMod val="50000"/>
                  </a:schemeClr>
                </a:solidFill>
                <a:latin typeface="Times New Roman" panose="02020603050405020304" pitchFamily="18" charset="0"/>
                <a:cs typeface="Times New Roman" panose="02020603050405020304" pitchFamily="18" charset="0"/>
              </a:rPr>
              <a:t>Achcar</a:t>
            </a:r>
            <a:r>
              <a:rPr lang="ro-RO" sz="3400" dirty="0">
                <a:solidFill>
                  <a:schemeClr val="bg2">
                    <a:lumMod val="50000"/>
                  </a:schemeClr>
                </a:solidFill>
                <a:latin typeface="Times New Roman" panose="02020603050405020304" pitchFamily="18" charset="0"/>
                <a:cs typeface="Times New Roman" panose="02020603050405020304" pitchFamily="18" charset="0"/>
              </a:rPr>
              <a:t> Gilbert, Noul Război Rece, Editura Corint, </a:t>
            </a:r>
            <a:r>
              <a:rPr lang="ro-RO" sz="3400" dirty="0" err="1">
                <a:solidFill>
                  <a:schemeClr val="bg2">
                    <a:lumMod val="50000"/>
                  </a:schemeClr>
                </a:solidFill>
                <a:latin typeface="Times New Roman" panose="02020603050405020304" pitchFamily="18" charset="0"/>
                <a:cs typeface="Times New Roman" panose="02020603050405020304" pitchFamily="18" charset="0"/>
              </a:rPr>
              <a:t>Bucureşti</a:t>
            </a:r>
            <a:r>
              <a:rPr lang="ro-RO" sz="3400" dirty="0">
                <a:solidFill>
                  <a:schemeClr val="bg2">
                    <a:lumMod val="50000"/>
                  </a:schemeClr>
                </a:solidFill>
                <a:latin typeface="Times New Roman" panose="02020603050405020304" pitchFamily="18" charset="0"/>
                <a:cs typeface="Times New Roman" panose="02020603050405020304" pitchFamily="18" charset="0"/>
              </a:rPr>
              <a:t>, 2002.</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a:solidFill>
                  <a:schemeClr val="bg2">
                    <a:lumMod val="50000"/>
                  </a:schemeClr>
                </a:solidFill>
                <a:latin typeface="Times New Roman" panose="02020603050405020304" pitchFamily="18" charset="0"/>
                <a:cs typeface="Times New Roman" panose="02020603050405020304" pitchFamily="18" charset="0"/>
              </a:rPr>
              <a:t>Brzezinski Zbigniew, Marea tablă de </a:t>
            </a:r>
            <a:r>
              <a:rPr lang="ro-RO" sz="3400" dirty="0" err="1">
                <a:solidFill>
                  <a:schemeClr val="bg2">
                    <a:lumMod val="50000"/>
                  </a:schemeClr>
                </a:solidFill>
                <a:latin typeface="Times New Roman" panose="02020603050405020304" pitchFamily="18" charset="0"/>
                <a:cs typeface="Times New Roman" panose="02020603050405020304" pitchFamily="18" charset="0"/>
              </a:rPr>
              <a:t>şah</a:t>
            </a:r>
            <a:r>
              <a:rPr lang="ro-RO" sz="3400" dirty="0">
                <a:solidFill>
                  <a:schemeClr val="bg2">
                    <a:lumMod val="50000"/>
                  </a:schemeClr>
                </a:solidFill>
                <a:latin typeface="Times New Roman" panose="02020603050405020304" pitchFamily="18" charset="0"/>
                <a:cs typeface="Times New Roman" panose="02020603050405020304" pitchFamily="18" charset="0"/>
              </a:rPr>
              <a:t>, Editura Univers Enciclopedic, </a:t>
            </a:r>
            <a:r>
              <a:rPr lang="ro-RO" sz="3400" dirty="0" err="1">
                <a:solidFill>
                  <a:schemeClr val="bg2">
                    <a:lumMod val="50000"/>
                  </a:schemeClr>
                </a:solidFill>
                <a:latin typeface="Times New Roman" panose="02020603050405020304" pitchFamily="18" charset="0"/>
                <a:cs typeface="Times New Roman" panose="02020603050405020304" pitchFamily="18" charset="0"/>
              </a:rPr>
              <a:t>Bucureşti</a:t>
            </a:r>
            <a:r>
              <a:rPr lang="ro-RO" sz="3400" dirty="0">
                <a:solidFill>
                  <a:schemeClr val="bg2">
                    <a:lumMod val="50000"/>
                  </a:schemeClr>
                </a:solidFill>
                <a:latin typeface="Times New Roman" panose="02020603050405020304" pitchFamily="18" charset="0"/>
                <a:cs typeface="Times New Roman" panose="02020603050405020304" pitchFamily="18" charset="0"/>
              </a:rPr>
              <a:t>, 2000.</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a:solidFill>
                  <a:schemeClr val="bg2">
                    <a:lumMod val="50000"/>
                  </a:schemeClr>
                </a:solidFill>
                <a:latin typeface="Times New Roman" panose="02020603050405020304" pitchFamily="18" charset="0"/>
                <a:cs typeface="Times New Roman" panose="02020603050405020304" pitchFamily="18" charset="0"/>
              </a:rPr>
              <a:t>Brzezinski Zbigniew, The </a:t>
            </a:r>
            <a:r>
              <a:rPr lang="ro-RO" sz="3400" dirty="0" err="1">
                <a:solidFill>
                  <a:schemeClr val="bg2">
                    <a:lumMod val="50000"/>
                  </a:schemeClr>
                </a:solidFill>
                <a:latin typeface="Times New Roman" panose="02020603050405020304" pitchFamily="18" charset="0"/>
                <a:cs typeface="Times New Roman" panose="02020603050405020304" pitchFamily="18" charset="0"/>
              </a:rPr>
              <a:t>Choice</a:t>
            </a:r>
            <a:r>
              <a:rPr lang="ro-RO" sz="3400" dirty="0">
                <a:solidFill>
                  <a:schemeClr val="bg2">
                    <a:lumMod val="50000"/>
                  </a:schemeClr>
                </a:solidFill>
                <a:latin typeface="Times New Roman" panose="02020603050405020304" pitchFamily="18" charset="0"/>
                <a:cs typeface="Times New Roman" panose="02020603050405020304" pitchFamily="18" charset="0"/>
              </a:rPr>
              <a:t>: Global </a:t>
            </a:r>
            <a:r>
              <a:rPr lang="ro-RO" sz="3400" dirty="0" err="1">
                <a:solidFill>
                  <a:schemeClr val="bg2">
                    <a:lumMod val="50000"/>
                  </a:schemeClr>
                </a:solidFill>
                <a:latin typeface="Times New Roman" panose="02020603050405020304" pitchFamily="18" charset="0"/>
                <a:cs typeface="Times New Roman" panose="02020603050405020304" pitchFamily="18" charset="0"/>
              </a:rPr>
              <a:t>Domination</a:t>
            </a:r>
            <a:r>
              <a:rPr lang="ro-RO" sz="3400" dirty="0">
                <a:solidFill>
                  <a:schemeClr val="bg2">
                    <a:lumMod val="50000"/>
                  </a:schemeClr>
                </a:solidFill>
                <a:latin typeface="Times New Roman" panose="02020603050405020304" pitchFamily="18" charset="0"/>
                <a:cs typeface="Times New Roman" panose="02020603050405020304" pitchFamily="18" charset="0"/>
              </a:rPr>
              <a:t> or Global Leadership, Editura Basic </a:t>
            </a:r>
            <a:r>
              <a:rPr lang="ro-RO" sz="3400" dirty="0" err="1">
                <a:solidFill>
                  <a:schemeClr val="bg2">
                    <a:lumMod val="50000"/>
                  </a:schemeClr>
                </a:solidFill>
                <a:latin typeface="Times New Roman" panose="02020603050405020304" pitchFamily="18" charset="0"/>
                <a:cs typeface="Times New Roman" panose="02020603050405020304" pitchFamily="18" charset="0"/>
              </a:rPr>
              <a:t>Books</a:t>
            </a:r>
            <a:r>
              <a:rPr lang="ro-RO" sz="3400" dirty="0">
                <a:solidFill>
                  <a:schemeClr val="bg2">
                    <a:lumMod val="50000"/>
                  </a:schemeClr>
                </a:solidFill>
                <a:latin typeface="Times New Roman" panose="02020603050405020304" pitchFamily="18" charset="0"/>
                <a:cs typeface="Times New Roman" panose="02020603050405020304" pitchFamily="18" charset="0"/>
              </a:rPr>
              <a:t>, New York, 2004.</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a:solidFill>
                  <a:schemeClr val="bg2">
                    <a:lumMod val="50000"/>
                  </a:schemeClr>
                </a:solidFill>
                <a:latin typeface="Times New Roman" panose="02020603050405020304" pitchFamily="18" charset="0"/>
                <a:cs typeface="Times New Roman" panose="02020603050405020304" pitchFamily="18" charset="0"/>
              </a:rPr>
              <a:t>Hugh White, </a:t>
            </a:r>
            <a:r>
              <a:rPr lang="ro-RO" sz="3400" dirty="0" err="1">
                <a:solidFill>
                  <a:schemeClr val="bg2">
                    <a:lumMod val="50000"/>
                  </a:schemeClr>
                </a:solidFill>
                <a:latin typeface="Times New Roman" panose="02020603050405020304" pitchFamily="18" charset="0"/>
                <a:cs typeface="Times New Roman" panose="02020603050405020304" pitchFamily="18" charset="0"/>
              </a:rPr>
              <a:t>Why</a:t>
            </a:r>
            <a:r>
              <a:rPr lang="ro-RO" sz="3400" dirty="0">
                <a:solidFill>
                  <a:schemeClr val="bg2">
                    <a:lumMod val="50000"/>
                  </a:schemeClr>
                </a:solidFill>
                <a:latin typeface="Times New Roman" panose="02020603050405020304" pitchFamily="18" charset="0"/>
                <a:cs typeface="Times New Roman" panose="02020603050405020304" pitchFamily="18" charset="0"/>
              </a:rPr>
              <a:t> War in Asia </a:t>
            </a:r>
            <a:r>
              <a:rPr lang="ro-RO" sz="3400" dirty="0" err="1">
                <a:solidFill>
                  <a:schemeClr val="bg2">
                    <a:lumMod val="50000"/>
                  </a:schemeClr>
                </a:solidFill>
                <a:latin typeface="Times New Roman" panose="02020603050405020304" pitchFamily="18" charset="0"/>
                <a:cs typeface="Times New Roman" panose="02020603050405020304" pitchFamily="18" charset="0"/>
              </a:rPr>
              <a:t>Remains</a:t>
            </a:r>
            <a:r>
              <a:rPr lang="ro-RO" sz="3400" dirty="0">
                <a:solidFill>
                  <a:schemeClr val="bg2">
                    <a:lumMod val="50000"/>
                  </a:schemeClr>
                </a:solidFill>
                <a:latin typeface="Times New Roman" panose="02020603050405020304" pitchFamily="18" charset="0"/>
                <a:cs typeface="Times New Roman" panose="02020603050405020304" pitchFamily="18" charset="0"/>
              </a:rPr>
              <a:t> </a:t>
            </a:r>
            <a:r>
              <a:rPr lang="ro-RO" sz="3400" dirty="0" err="1">
                <a:solidFill>
                  <a:schemeClr val="bg2">
                    <a:lumMod val="50000"/>
                  </a:schemeClr>
                </a:solidFill>
                <a:latin typeface="Times New Roman" panose="02020603050405020304" pitchFamily="18" charset="0"/>
                <a:cs typeface="Times New Roman" panose="02020603050405020304" pitchFamily="18" charset="0"/>
              </a:rPr>
              <a:t>Thinkable</a:t>
            </a:r>
            <a:r>
              <a:rPr lang="ro-RO" sz="3400" dirty="0">
                <a:solidFill>
                  <a:schemeClr val="bg2">
                    <a:lumMod val="50000"/>
                  </a:schemeClr>
                </a:solidFill>
                <a:latin typeface="Times New Roman" panose="02020603050405020304" pitchFamily="18" charset="0"/>
                <a:cs typeface="Times New Roman" panose="02020603050405020304" pitchFamily="18" charset="0"/>
              </a:rPr>
              <a:t>, decembrie 2008 - ianuarie 2009.</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r>
              <a:rPr lang="ro-RO" sz="3400" dirty="0">
                <a:solidFill>
                  <a:schemeClr val="bg2">
                    <a:lumMod val="50000"/>
                  </a:schemeClr>
                </a:solidFill>
                <a:latin typeface="Times New Roman" panose="02020603050405020304" pitchFamily="18" charset="0"/>
                <a:cs typeface="Times New Roman" panose="02020603050405020304" pitchFamily="18" charset="0"/>
              </a:rPr>
              <a:t>John J. </a:t>
            </a:r>
            <a:r>
              <a:rPr lang="ro-RO" sz="3400" dirty="0" err="1">
                <a:solidFill>
                  <a:schemeClr val="bg2">
                    <a:lumMod val="50000"/>
                  </a:schemeClr>
                </a:solidFill>
                <a:latin typeface="Times New Roman" panose="02020603050405020304" pitchFamily="18" charset="0"/>
                <a:cs typeface="Times New Roman" panose="02020603050405020304" pitchFamily="18" charset="0"/>
              </a:rPr>
              <a:t>Mearsheimer</a:t>
            </a:r>
            <a:r>
              <a:rPr lang="ro-RO" sz="3400" dirty="0">
                <a:solidFill>
                  <a:schemeClr val="bg2">
                    <a:lumMod val="50000"/>
                  </a:schemeClr>
                </a:solidFill>
                <a:latin typeface="Times New Roman" panose="02020603050405020304" pitchFamily="18" charset="0"/>
                <a:cs typeface="Times New Roman" panose="02020603050405020304" pitchFamily="18" charset="0"/>
              </a:rPr>
              <a:t>, The </a:t>
            </a:r>
            <a:r>
              <a:rPr lang="ro-RO" sz="3400" dirty="0" err="1">
                <a:solidFill>
                  <a:schemeClr val="bg2">
                    <a:lumMod val="50000"/>
                  </a:schemeClr>
                </a:solidFill>
                <a:latin typeface="Times New Roman" panose="02020603050405020304" pitchFamily="18" charset="0"/>
                <a:cs typeface="Times New Roman" panose="02020603050405020304" pitchFamily="18" charset="0"/>
              </a:rPr>
              <a:t>Tragedy</a:t>
            </a:r>
            <a:r>
              <a:rPr lang="ro-RO" sz="3400" dirty="0">
                <a:solidFill>
                  <a:schemeClr val="bg2">
                    <a:lumMod val="50000"/>
                  </a:schemeClr>
                </a:solidFill>
                <a:latin typeface="Times New Roman" panose="02020603050405020304" pitchFamily="18" charset="0"/>
                <a:cs typeface="Times New Roman" panose="02020603050405020304" pitchFamily="18" charset="0"/>
              </a:rPr>
              <a:t> of Great Power </a:t>
            </a:r>
            <a:r>
              <a:rPr lang="ro-RO" sz="3400" dirty="0" err="1">
                <a:solidFill>
                  <a:schemeClr val="bg2">
                    <a:lumMod val="50000"/>
                  </a:schemeClr>
                </a:solidFill>
                <a:latin typeface="Times New Roman" panose="02020603050405020304" pitchFamily="18" charset="0"/>
                <a:cs typeface="Times New Roman" panose="02020603050405020304" pitchFamily="18" charset="0"/>
              </a:rPr>
              <a:t>Politics</a:t>
            </a:r>
            <a:r>
              <a:rPr lang="ro-RO" sz="3400" dirty="0">
                <a:solidFill>
                  <a:schemeClr val="bg2">
                    <a:lumMod val="50000"/>
                  </a:schemeClr>
                </a:solidFill>
                <a:latin typeface="Times New Roman" panose="02020603050405020304" pitchFamily="18" charset="0"/>
                <a:cs typeface="Times New Roman" panose="02020603050405020304" pitchFamily="18" charset="0"/>
              </a:rPr>
              <a:t>, Editura W. W. Norton New York, 2001.</a:t>
            </a:r>
          </a:p>
          <a:p>
            <a:pPr lvl="0"/>
            <a:r>
              <a:rPr lang="ro-RO" sz="3400" dirty="0" err="1">
                <a:solidFill>
                  <a:schemeClr val="bg2">
                    <a:lumMod val="50000"/>
                  </a:schemeClr>
                </a:solidFill>
                <a:latin typeface="Times New Roman" panose="02020603050405020304" pitchFamily="18" charset="0"/>
                <a:cs typeface="Times New Roman" panose="02020603050405020304" pitchFamily="18" charset="0"/>
              </a:rPr>
              <a:t>Rosenau</a:t>
            </a:r>
            <a:r>
              <a:rPr lang="ro-RO" sz="3400" dirty="0">
                <a:solidFill>
                  <a:schemeClr val="bg2">
                    <a:lumMod val="50000"/>
                  </a:schemeClr>
                </a:solidFill>
                <a:latin typeface="Times New Roman" panose="02020603050405020304" pitchFamily="18" charset="0"/>
                <a:cs typeface="Times New Roman" panose="02020603050405020304" pitchFamily="18" charset="0"/>
              </a:rPr>
              <a:t> J. N. </a:t>
            </a:r>
            <a:r>
              <a:rPr lang="ro-RO" sz="3400" dirty="0" err="1">
                <a:solidFill>
                  <a:schemeClr val="bg2">
                    <a:lumMod val="50000"/>
                  </a:schemeClr>
                </a:solidFill>
                <a:latin typeface="Times New Roman" panose="02020603050405020304" pitchFamily="18" charset="0"/>
                <a:cs typeface="Times New Roman" panose="02020603050405020304" pitchFamily="18" charset="0"/>
              </a:rPr>
              <a:t>Turbulence</a:t>
            </a:r>
            <a:r>
              <a:rPr lang="ro-RO" sz="3400" dirty="0">
                <a:solidFill>
                  <a:schemeClr val="bg2">
                    <a:lumMod val="50000"/>
                  </a:schemeClr>
                </a:solidFill>
                <a:latin typeface="Times New Roman" panose="02020603050405020304" pitchFamily="18" charset="0"/>
                <a:cs typeface="Times New Roman" panose="02020603050405020304" pitchFamily="18" charset="0"/>
              </a:rPr>
              <a:t> in World </a:t>
            </a:r>
            <a:r>
              <a:rPr lang="ro-RO" sz="3400" dirty="0" err="1">
                <a:solidFill>
                  <a:schemeClr val="bg2">
                    <a:lumMod val="50000"/>
                  </a:schemeClr>
                </a:solidFill>
                <a:latin typeface="Times New Roman" panose="02020603050405020304" pitchFamily="18" charset="0"/>
                <a:cs typeface="Times New Roman" panose="02020603050405020304" pitchFamily="18" charset="0"/>
              </a:rPr>
              <a:t>Politics</a:t>
            </a:r>
            <a:r>
              <a:rPr lang="ro-RO" sz="3400" dirty="0">
                <a:solidFill>
                  <a:schemeClr val="bg2">
                    <a:lumMod val="50000"/>
                  </a:schemeClr>
                </a:solidFill>
                <a:latin typeface="Times New Roman" panose="02020603050405020304" pitchFamily="18" charset="0"/>
                <a:cs typeface="Times New Roman" panose="02020603050405020304" pitchFamily="18" charset="0"/>
              </a:rPr>
              <a:t>, Cambridge, UK: Cambridge University Press, 1996</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pPr lvl="0"/>
            <a:r>
              <a:rPr lang="ro-RO" sz="3400" dirty="0" err="1" smtClean="0">
                <a:solidFill>
                  <a:schemeClr val="bg2">
                    <a:lumMod val="50000"/>
                  </a:schemeClr>
                </a:solidFill>
                <a:latin typeface="Times New Roman" panose="02020603050405020304" pitchFamily="18" charset="0"/>
                <a:cs typeface="Times New Roman" panose="02020603050405020304" pitchFamily="18" charset="0"/>
              </a:rPr>
              <a:t>Sarcinschi</a:t>
            </a:r>
            <a:r>
              <a:rPr lang="ro-RO" sz="3400" dirty="0" smtClean="0">
                <a:solidFill>
                  <a:schemeClr val="bg2">
                    <a:lumMod val="50000"/>
                  </a:schemeClr>
                </a:solidFill>
                <a:latin typeface="Times New Roman" panose="02020603050405020304" pitchFamily="18" charset="0"/>
                <a:cs typeface="Times New Roman" panose="02020603050405020304" pitchFamily="18" charset="0"/>
              </a:rPr>
              <a:t> A. Elemente noi în Studiul securităţii naționale și internaţionale. București, 2005, p. 33. </a:t>
            </a:r>
            <a:r>
              <a:rPr lang="ro-RO" sz="3400" dirty="0" smtClean="0">
                <a:solidFill>
                  <a:schemeClr val="accent1">
                    <a:lumMod val="75000"/>
                  </a:schemeClr>
                </a:solidFill>
                <a:latin typeface="Times New Roman" panose="02020603050405020304" pitchFamily="18" charset="0"/>
                <a:cs typeface="Times New Roman" panose="02020603050405020304" pitchFamily="18" charset="0"/>
                <a:hlinkClick r:id="rId2"/>
              </a:rPr>
              <a:t>http://cssas.unap.ro/ro/pdf_studii/elemente_noi_in_studiul_securitatii_nationale.pdf</a:t>
            </a:r>
            <a:endParaRPr lang="en-US" sz="3400" dirty="0" smtClean="0">
              <a:solidFill>
                <a:schemeClr val="accent1">
                  <a:lumMod val="75000"/>
                </a:schemeClr>
              </a:solidFill>
              <a:latin typeface="Times New Roman" panose="02020603050405020304" pitchFamily="18" charset="0"/>
              <a:cs typeface="Times New Roman" panose="02020603050405020304" pitchFamily="18" charset="0"/>
            </a:endParaRPr>
          </a:p>
          <a:p>
            <a:pPr lvl="0"/>
            <a:r>
              <a:rPr lang="ro-RO" sz="3400" dirty="0" smtClean="0">
                <a:solidFill>
                  <a:schemeClr val="bg2">
                    <a:lumMod val="50000"/>
                  </a:schemeClr>
                </a:solidFill>
                <a:latin typeface="Times New Roman" panose="02020603050405020304" pitchFamily="18" charset="0"/>
                <a:cs typeface="Times New Roman" panose="02020603050405020304" pitchFamily="18" charset="0"/>
              </a:rPr>
              <a:t>Stan </a:t>
            </a:r>
            <a:r>
              <a:rPr lang="ro-RO" sz="3400" dirty="0">
                <a:solidFill>
                  <a:schemeClr val="bg2">
                    <a:lumMod val="50000"/>
                  </a:schemeClr>
                </a:solidFill>
                <a:latin typeface="Times New Roman" panose="02020603050405020304" pitchFamily="18" charset="0"/>
                <a:cs typeface="Times New Roman" panose="02020603050405020304" pitchFamily="18" charset="0"/>
              </a:rPr>
              <a:t>F. Securitatea internațională: aspecte globale și regionale. </a:t>
            </a:r>
            <a:r>
              <a:rPr lang="ro-RO" sz="3400" dirty="0">
                <a:solidFill>
                  <a:schemeClr val="bg2">
                    <a:lumMod val="50000"/>
                  </a:schemeClr>
                </a:solidFill>
                <a:latin typeface="Times New Roman" panose="02020603050405020304" pitchFamily="18" charset="0"/>
                <a:cs typeface="Times New Roman" panose="02020603050405020304" pitchFamily="18" charset="0"/>
                <a:hlinkClick r:id="rId3"/>
              </a:rPr>
              <a:t>http://www.spodas.ro/revista/index.php/revista/article/viewFile/110/110</a:t>
            </a:r>
            <a:r>
              <a:rPr lang="ro-RO" sz="3400" dirty="0">
                <a:solidFill>
                  <a:schemeClr val="bg2">
                    <a:lumMod val="50000"/>
                  </a:schemeClr>
                </a:solidFill>
                <a:latin typeface="Times New Roman" panose="02020603050405020304" pitchFamily="18" charset="0"/>
                <a:cs typeface="Times New Roman" panose="02020603050405020304" pitchFamily="18" charset="0"/>
              </a:rPr>
              <a:t> </a:t>
            </a:r>
            <a:endParaRPr lang="en-US" sz="3400" dirty="0">
              <a:solidFill>
                <a:schemeClr val="bg2">
                  <a:lumMod val="50000"/>
                </a:schemeClr>
              </a:solidFill>
              <a:latin typeface="Times New Roman" panose="02020603050405020304" pitchFamily="18" charset="0"/>
              <a:cs typeface="Times New Roman" panose="02020603050405020304" pitchFamily="18" charset="0"/>
            </a:endParaRPr>
          </a:p>
          <a:p>
            <a:endParaRPr lang="ro-RO" dirty="0" smtClean="0"/>
          </a:p>
          <a:p>
            <a:endParaRPr lang="en-US" dirty="0"/>
          </a:p>
          <a:p>
            <a:endParaRPr lang="en-US" dirty="0"/>
          </a:p>
        </p:txBody>
      </p:sp>
    </p:spTree>
    <p:extLst>
      <p:ext uri="{BB962C8B-B14F-4D97-AF65-F5344CB8AC3E}">
        <p14:creationId xmlns:p14="http://schemas.microsoft.com/office/powerpoint/2010/main" val="106131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7700" y="942975"/>
            <a:ext cx="7848600" cy="5562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1900" dirty="0">
                <a:solidFill>
                  <a:schemeClr val="bg2">
                    <a:lumMod val="50000"/>
                  </a:schemeClr>
                </a:solidFill>
                <a:latin typeface="Times New Roman" pitchFamily="18" charset="0"/>
                <a:cs typeface="Times New Roman" pitchFamily="18" charset="0"/>
              </a:rPr>
              <a:t>Larg acceptat, conceptul de „securitate”, a început să fie utilizat frecvent în Statele Unite la </a:t>
            </a:r>
            <a:r>
              <a:rPr lang="ro-RO" sz="1900" dirty="0" err="1">
                <a:solidFill>
                  <a:schemeClr val="bg2">
                    <a:lumMod val="50000"/>
                  </a:schemeClr>
                </a:solidFill>
                <a:latin typeface="Times New Roman" pitchFamily="18" charset="0"/>
                <a:cs typeface="Times New Roman" pitchFamily="18" charset="0"/>
              </a:rPr>
              <a:t>sfârşitul</a:t>
            </a:r>
            <a:r>
              <a:rPr lang="ro-RO" sz="1900" dirty="0">
                <a:solidFill>
                  <a:schemeClr val="bg2">
                    <a:lumMod val="50000"/>
                  </a:schemeClr>
                </a:solidFill>
                <a:latin typeface="Times New Roman" pitchFamily="18" charset="0"/>
                <a:cs typeface="Times New Roman" pitchFamily="18" charset="0"/>
              </a:rPr>
              <a:t>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a:t>
            </a:r>
            <a:r>
              <a:rPr lang="ro-RO" sz="1900" dirty="0" err="1">
                <a:solidFill>
                  <a:schemeClr val="bg2">
                    <a:lumMod val="50000"/>
                  </a:schemeClr>
                </a:solidFill>
                <a:latin typeface="Times New Roman" pitchFamily="18" charset="0"/>
                <a:cs typeface="Times New Roman" pitchFamily="18" charset="0"/>
              </a:rPr>
              <a:t>relaţiilor</a:t>
            </a:r>
            <a:r>
              <a:rPr lang="ro-RO" sz="1900" dirty="0">
                <a:solidFill>
                  <a:schemeClr val="bg2">
                    <a:lumMod val="50000"/>
                  </a:schemeClr>
                </a:solidFill>
                <a:latin typeface="Times New Roman" pitchFamily="18" charset="0"/>
                <a:cs typeface="Times New Roman" pitchFamily="18" charset="0"/>
              </a:rPr>
              <a:t> internaţionale. </a:t>
            </a:r>
            <a:endParaRPr lang="ro-RO" sz="1900" dirty="0" smtClean="0">
              <a:solidFill>
                <a:schemeClr val="bg2">
                  <a:lumMod val="50000"/>
                </a:schemeClr>
              </a:solidFill>
              <a:latin typeface="Times New Roman" pitchFamily="18" charset="0"/>
              <a:cs typeface="Times New Roman" pitchFamily="18" charset="0"/>
            </a:endParaRPr>
          </a:p>
          <a:p>
            <a:pPr algn="just"/>
            <a:r>
              <a:rPr lang="ro-RO" sz="1900" dirty="0" smtClean="0">
                <a:solidFill>
                  <a:schemeClr val="bg2">
                    <a:lumMod val="50000"/>
                  </a:schemeClr>
                </a:solidFill>
                <a:latin typeface="Times New Roman" pitchFamily="18" charset="0"/>
                <a:cs typeface="Times New Roman" pitchFamily="18" charset="0"/>
              </a:rPr>
              <a:t>Domeniul </a:t>
            </a:r>
            <a:r>
              <a:rPr lang="ro-RO" sz="1900" dirty="0">
                <a:solidFill>
                  <a:schemeClr val="bg2">
                    <a:lumMod val="50000"/>
                  </a:schemeClr>
                </a:solidFill>
                <a:latin typeface="Times New Roman" pitchFamily="18" charset="0"/>
                <a:cs typeface="Times New Roman" pitchFamily="18" charset="0"/>
              </a:rPr>
              <a:t>de aplicare al securităţii internaţionale şi </a:t>
            </a:r>
            <a:r>
              <a:rPr lang="ro-RO" sz="1900" dirty="0" err="1">
                <a:solidFill>
                  <a:schemeClr val="bg2">
                    <a:lumMod val="50000"/>
                  </a:schemeClr>
                </a:solidFill>
                <a:latin typeface="Times New Roman" pitchFamily="18" charset="0"/>
                <a:cs typeface="Times New Roman" pitchFamily="18" charset="0"/>
              </a:rPr>
              <a:t>naţionale</a:t>
            </a:r>
            <a:r>
              <a:rPr lang="ro-RO" sz="1900" dirty="0">
                <a:solidFill>
                  <a:schemeClr val="bg2">
                    <a:lumMod val="50000"/>
                  </a:schemeClr>
                </a:solidFill>
                <a:latin typeface="Times New Roman" pitchFamily="18" charset="0"/>
                <a:cs typeface="Times New Roman" pitchFamily="18" charset="0"/>
              </a:rPr>
              <a:t> este unul dintre domeniile-cheie ale oricărui stat. Acest lucru, </a:t>
            </a:r>
            <a:r>
              <a:rPr lang="ro-RO" sz="1900" dirty="0" smtClean="0">
                <a:solidFill>
                  <a:schemeClr val="bg2">
                    <a:lumMod val="50000"/>
                  </a:schemeClr>
                </a:solidFill>
                <a:latin typeface="Times New Roman" pitchFamily="18" charset="0"/>
                <a:cs typeface="Times New Roman" pitchFamily="18" charset="0"/>
              </a:rPr>
              <a:t>necesită </a:t>
            </a:r>
            <a:r>
              <a:rPr lang="ro-RO" sz="1900" dirty="0">
                <a:solidFill>
                  <a:schemeClr val="bg2">
                    <a:lumMod val="50000"/>
                  </a:schemeClr>
                </a:solidFill>
                <a:latin typeface="Times New Roman" pitchFamily="18" charset="0"/>
                <a:cs typeface="Times New Roman" pitchFamily="18" charset="0"/>
              </a:rPr>
              <a:t>o abordare </a:t>
            </a:r>
            <a:r>
              <a:rPr lang="ro-RO" sz="1900" dirty="0" err="1">
                <a:solidFill>
                  <a:schemeClr val="bg2">
                    <a:lumMod val="50000"/>
                  </a:schemeClr>
                </a:solidFill>
                <a:latin typeface="Times New Roman" pitchFamily="18" charset="0"/>
                <a:cs typeface="Times New Roman" pitchFamily="18" charset="0"/>
              </a:rPr>
              <a:t>conştientă</a:t>
            </a:r>
            <a:r>
              <a:rPr lang="ro-RO" sz="1900" dirty="0">
                <a:solidFill>
                  <a:schemeClr val="bg2">
                    <a:lumMod val="50000"/>
                  </a:schemeClr>
                </a:solidFill>
                <a:latin typeface="Times New Roman" pitchFamily="18" charset="0"/>
                <a:cs typeface="Times New Roman" pitchFamily="18" charset="0"/>
              </a:rPr>
              <a:t> ale problemelor de securitate </a:t>
            </a:r>
            <a:r>
              <a:rPr lang="ro-RO" sz="1900" dirty="0" err="1">
                <a:solidFill>
                  <a:schemeClr val="bg2">
                    <a:lumMod val="50000"/>
                  </a:schemeClr>
                </a:solidFill>
                <a:latin typeface="Times New Roman" pitchFamily="18" charset="0"/>
                <a:cs typeface="Times New Roman" pitchFamily="18" charset="0"/>
              </a:rPr>
              <a:t>naţională</a:t>
            </a:r>
            <a:r>
              <a:rPr lang="ro-RO" sz="1900" dirty="0">
                <a:solidFill>
                  <a:schemeClr val="bg2">
                    <a:lumMod val="50000"/>
                  </a:schemeClr>
                </a:solidFill>
                <a:latin typeface="Times New Roman" pitchFamily="18" charset="0"/>
                <a:cs typeface="Times New Roman" pitchFamily="18" charset="0"/>
              </a:rPr>
              <a:t> şi internaţională nu numai de către profesionişti, ci şi pentru </a:t>
            </a:r>
            <a:r>
              <a:rPr lang="ro-RO" sz="1900" dirty="0" err="1">
                <a:solidFill>
                  <a:schemeClr val="bg2">
                    <a:lumMod val="50000"/>
                  </a:schemeClr>
                </a:solidFill>
                <a:latin typeface="Times New Roman" pitchFamily="18" charset="0"/>
                <a:cs typeface="Times New Roman" pitchFamily="18" charset="0"/>
              </a:rPr>
              <a:t>ceilalţi</a:t>
            </a:r>
            <a:r>
              <a:rPr lang="ro-RO" sz="1900" dirty="0">
                <a:solidFill>
                  <a:schemeClr val="bg2">
                    <a:lumMod val="50000"/>
                  </a:schemeClr>
                </a:solidFill>
                <a:latin typeface="Times New Roman" pitchFamily="18" charset="0"/>
                <a:cs typeface="Times New Roman" pitchFamily="18" charset="0"/>
              </a:rPr>
              <a:t> </a:t>
            </a:r>
            <a:r>
              <a:rPr lang="ro-RO" sz="1900" dirty="0" err="1">
                <a:solidFill>
                  <a:schemeClr val="bg2">
                    <a:lumMod val="50000"/>
                  </a:schemeClr>
                </a:solidFill>
                <a:latin typeface="Times New Roman" pitchFamily="18" charset="0"/>
                <a:cs typeface="Times New Roman" pitchFamily="18" charset="0"/>
              </a:rPr>
              <a:t>cetăţeni</a:t>
            </a:r>
            <a:r>
              <a:rPr lang="ro-RO" sz="1900" dirty="0">
                <a:solidFill>
                  <a:schemeClr val="bg2">
                    <a:lumMod val="50000"/>
                  </a:schemeClr>
                </a:solidFill>
                <a:latin typeface="Times New Roman" pitchFamily="18" charset="0"/>
                <a:cs typeface="Times New Roman" pitchFamily="18" charset="0"/>
              </a:rPr>
              <a:t>. Din acest motiv problemele de securitate </a:t>
            </a:r>
            <a:r>
              <a:rPr lang="ro-RO" sz="1900" dirty="0" err="1">
                <a:solidFill>
                  <a:schemeClr val="bg2">
                    <a:lumMod val="50000"/>
                  </a:schemeClr>
                </a:solidFill>
                <a:latin typeface="Times New Roman" pitchFamily="18" charset="0"/>
                <a:cs typeface="Times New Roman" pitchFamily="18" charset="0"/>
              </a:rPr>
              <a:t>naţională</a:t>
            </a:r>
            <a:r>
              <a:rPr lang="ro-RO" sz="1900" dirty="0">
                <a:solidFill>
                  <a:schemeClr val="bg2">
                    <a:lumMod val="50000"/>
                  </a:schemeClr>
                </a:solidFill>
                <a:latin typeface="Times New Roman" pitchFamily="18" charset="0"/>
                <a:cs typeface="Times New Roman" pitchFamily="18" charset="0"/>
              </a:rPr>
              <a:t> şi internaţională fac parte din programele instituţiilor de </a:t>
            </a:r>
            <a:r>
              <a:rPr lang="ro-RO" sz="1900" dirty="0" err="1">
                <a:solidFill>
                  <a:schemeClr val="bg2">
                    <a:lumMod val="50000"/>
                  </a:schemeClr>
                </a:solidFill>
                <a:latin typeface="Times New Roman" pitchFamily="18" charset="0"/>
                <a:cs typeface="Times New Roman" pitchFamily="18" charset="0"/>
              </a:rPr>
              <a:t>învăţământ</a:t>
            </a:r>
            <a:r>
              <a:rPr lang="ro-RO" sz="1900" dirty="0">
                <a:solidFill>
                  <a:schemeClr val="bg2">
                    <a:lumMod val="50000"/>
                  </a:schemeClr>
                </a:solidFill>
                <a:latin typeface="Times New Roman" pitchFamily="18" charset="0"/>
                <a:cs typeface="Times New Roman" pitchFamily="18" charset="0"/>
              </a:rPr>
              <a:t> superior, </a:t>
            </a:r>
            <a:r>
              <a:rPr lang="ro-RO" sz="1900" dirty="0" err="1">
                <a:solidFill>
                  <a:schemeClr val="bg2">
                    <a:lumMod val="50000"/>
                  </a:schemeClr>
                </a:solidFill>
                <a:latin typeface="Times New Roman" pitchFamily="18" charset="0"/>
                <a:cs typeface="Times New Roman" pitchFamily="18" charset="0"/>
              </a:rPr>
              <a:t>publicaţii</a:t>
            </a:r>
            <a:r>
              <a:rPr lang="ro-RO" sz="1900" dirty="0">
                <a:solidFill>
                  <a:schemeClr val="bg2">
                    <a:lumMod val="50000"/>
                  </a:schemeClr>
                </a:solidFill>
                <a:latin typeface="Times New Roman" pitchFamily="18" charset="0"/>
                <a:cs typeface="Times New Roman" pitchFamily="18" charset="0"/>
              </a:rPr>
              <a:t>, adresate nu numai profesioniştilor, ci şi publicul larg.</a:t>
            </a:r>
            <a:endParaRPr lang="en-US" sz="1900" dirty="0">
              <a:solidFill>
                <a:schemeClr val="bg2">
                  <a:lumMod val="50000"/>
                </a:schemeClr>
              </a:solidFill>
              <a:latin typeface="Times New Roman" pitchFamily="18" charset="0"/>
              <a:cs typeface="Times New Roman" pitchFamily="18" charset="0"/>
            </a:endParaRPr>
          </a:p>
          <a:p>
            <a:pPr algn="just"/>
            <a:endParaRPr lang="en-US" sz="19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990600" y="304800"/>
            <a:ext cx="71628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000" b="1" dirty="0" smtClean="0">
                <a:solidFill>
                  <a:srgbClr val="002060"/>
                </a:solidFill>
                <a:effectLst/>
                <a:latin typeface="Times New Roman" pitchFamily="18" charset="0"/>
                <a:cs typeface="Times New Roman" pitchFamily="18" charset="0"/>
              </a:rPr>
              <a:t>DEZVOLTAREA CONCEPTULUI DE SECURITATE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066800"/>
            <a:ext cx="7848600" cy="5638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dirty="0" smtClean="0">
                <a:solidFill>
                  <a:schemeClr val="bg2">
                    <a:lumMod val="50000"/>
                  </a:schemeClr>
                </a:solidFill>
                <a:latin typeface="Times New Roman" pitchFamily="18" charset="0"/>
                <a:cs typeface="Times New Roman" pitchFamily="18" charset="0"/>
              </a:rPr>
              <a:t>	</a:t>
            </a:r>
            <a:r>
              <a:rPr lang="ro-RO" dirty="0">
                <a:solidFill>
                  <a:schemeClr val="bg2">
                    <a:lumMod val="50000"/>
                  </a:schemeClr>
                </a:solidFill>
                <a:latin typeface="Times New Roman" pitchFamily="18" charset="0"/>
                <a:cs typeface="Times New Roman" pitchFamily="18" charset="0"/>
              </a:rPr>
              <a:t>Pentru o caracterizare mai detaliată a opiniilor </a:t>
            </a:r>
            <a:r>
              <a:rPr lang="ro-RO" dirty="0" smtClean="0">
                <a:solidFill>
                  <a:schemeClr val="bg2">
                    <a:lumMod val="50000"/>
                  </a:schemeClr>
                </a:solidFill>
                <a:latin typeface="Times New Roman" pitchFamily="18" charset="0"/>
                <a:cs typeface="Times New Roman" pitchFamily="18" charset="0"/>
              </a:rPr>
              <a:t>specialiștilor </a:t>
            </a:r>
            <a:r>
              <a:rPr lang="ro-RO" dirty="0">
                <a:solidFill>
                  <a:schemeClr val="bg2">
                    <a:lumMod val="50000"/>
                  </a:schemeClr>
                </a:solidFill>
                <a:latin typeface="Times New Roman" pitchFamily="18" charset="0"/>
                <a:cs typeface="Times New Roman" pitchFamily="18" charset="0"/>
              </a:rPr>
              <a:t>în domeniul securităţii internaţionale se iau în considerare două tipuri de modele privind securitatea internaţională. </a:t>
            </a:r>
            <a:endParaRPr lang="en-US" dirty="0">
              <a:solidFill>
                <a:schemeClr val="bg2">
                  <a:lumMod val="50000"/>
                </a:schemeClr>
              </a:solidFill>
              <a:latin typeface="Times New Roman" pitchFamily="18" charset="0"/>
              <a:cs typeface="Times New Roman" pitchFamily="18" charset="0"/>
            </a:endParaRPr>
          </a:p>
          <a:p>
            <a:pPr algn="l"/>
            <a:r>
              <a:rPr lang="ro-RO" dirty="0">
                <a:solidFill>
                  <a:schemeClr val="bg2">
                    <a:lumMod val="50000"/>
                  </a:schemeClr>
                </a:solidFill>
                <a:latin typeface="Times New Roman" pitchFamily="18" charset="0"/>
                <a:cs typeface="Times New Roman" pitchFamily="18" charset="0"/>
              </a:rPr>
              <a:t>Primul tip de model de securitate internaţională este construit în funcţie de numărul de </a:t>
            </a:r>
            <a:r>
              <a:rPr lang="ro-RO" dirty="0" smtClean="0">
                <a:solidFill>
                  <a:schemeClr val="bg2">
                    <a:lumMod val="50000"/>
                  </a:schemeClr>
                </a:solidFill>
                <a:latin typeface="Times New Roman" pitchFamily="18" charset="0"/>
                <a:cs typeface="Times New Roman" pitchFamily="18" charset="0"/>
              </a:rPr>
              <a:t>entități </a:t>
            </a:r>
            <a:r>
              <a:rPr lang="ro-RO" dirty="0">
                <a:solidFill>
                  <a:schemeClr val="bg2">
                    <a:lumMod val="50000"/>
                  </a:schemeClr>
                </a:solidFill>
                <a:latin typeface="Times New Roman" pitchFamily="18" charset="0"/>
                <a:cs typeface="Times New Roman" pitchFamily="18" charset="0"/>
              </a:rPr>
              <a:t>în securitatea sistemului, şi anume:</a:t>
            </a:r>
            <a:endParaRPr lang="en-US" dirty="0">
              <a:solidFill>
                <a:schemeClr val="bg2">
                  <a:lumMod val="50000"/>
                </a:schemeClr>
              </a:solidFill>
              <a:latin typeface="Times New Roman" pitchFamily="18" charset="0"/>
              <a:cs typeface="Times New Roman" pitchFamily="18" charset="0"/>
            </a:endParaRPr>
          </a:p>
          <a:p>
            <a:pPr marL="457200" indent="-457200" algn="l">
              <a:buAutoNum type="alphaLcParenR"/>
            </a:pPr>
            <a:r>
              <a:rPr lang="ro-RO" dirty="0">
                <a:solidFill>
                  <a:schemeClr val="bg2">
                    <a:lumMod val="50000"/>
                  </a:schemeClr>
                </a:solidFill>
                <a:latin typeface="Times New Roman" pitchFamily="18" charset="0"/>
                <a:cs typeface="Times New Roman" pitchFamily="18" charset="0"/>
              </a:rPr>
              <a:t>Securitatea sistemului unipolar</a:t>
            </a:r>
          </a:p>
          <a:p>
            <a:pPr marL="457200" indent="-457200" algn="l">
              <a:buFont typeface="Wingdings 2"/>
              <a:buAutoNum type="alphaLcParenR"/>
            </a:pPr>
            <a:r>
              <a:rPr lang="ro-RO" dirty="0" smtClean="0">
                <a:solidFill>
                  <a:schemeClr val="bg2">
                    <a:lumMod val="50000"/>
                  </a:schemeClr>
                </a:solidFill>
                <a:latin typeface="Times New Roman" pitchFamily="18" charset="0"/>
                <a:cs typeface="Times New Roman" pitchFamily="18" charset="0"/>
              </a:rPr>
              <a:t>Securitatea </a:t>
            </a:r>
            <a:r>
              <a:rPr lang="ro-RO" dirty="0">
                <a:solidFill>
                  <a:schemeClr val="bg2">
                    <a:lumMod val="50000"/>
                  </a:schemeClr>
                </a:solidFill>
                <a:latin typeface="Times New Roman" pitchFamily="18" charset="0"/>
                <a:cs typeface="Times New Roman" pitchFamily="18" charset="0"/>
              </a:rPr>
              <a:t>„mai multor mari puteri”</a:t>
            </a:r>
            <a:endParaRPr lang="en-US" dirty="0">
              <a:solidFill>
                <a:schemeClr val="bg2">
                  <a:lumMod val="50000"/>
                </a:schemeClr>
              </a:solidFill>
              <a:latin typeface="Times New Roman" pitchFamily="18" charset="0"/>
              <a:cs typeface="Times New Roman" pitchFamily="18" charset="0"/>
            </a:endParaRPr>
          </a:p>
          <a:p>
            <a:pPr marL="457200" indent="-457200" algn="l">
              <a:buFont typeface="Wingdings 2"/>
              <a:buAutoNum type="alphaLcParenR"/>
            </a:pPr>
            <a:r>
              <a:rPr lang="ro-RO" dirty="0" smtClean="0">
                <a:solidFill>
                  <a:schemeClr val="bg2">
                    <a:lumMod val="50000"/>
                  </a:schemeClr>
                </a:solidFill>
                <a:latin typeface="Times New Roman" pitchFamily="18" charset="0"/>
                <a:cs typeface="Times New Roman" pitchFamily="18" charset="0"/>
              </a:rPr>
              <a:t>Modelul </a:t>
            </a:r>
            <a:r>
              <a:rPr lang="ro-RO" dirty="0">
                <a:solidFill>
                  <a:schemeClr val="bg2">
                    <a:lumMod val="50000"/>
                  </a:schemeClr>
                </a:solidFill>
                <a:latin typeface="Times New Roman" pitchFamily="18" charset="0"/>
                <a:cs typeface="Times New Roman" pitchFamily="18" charset="0"/>
              </a:rPr>
              <a:t>multipolar</a:t>
            </a:r>
            <a:endParaRPr lang="en-US" dirty="0">
              <a:solidFill>
                <a:schemeClr val="bg2">
                  <a:lumMod val="50000"/>
                </a:schemeClr>
              </a:solidFill>
              <a:latin typeface="Times New Roman" pitchFamily="18" charset="0"/>
              <a:cs typeface="Times New Roman" pitchFamily="18" charset="0"/>
            </a:endParaRPr>
          </a:p>
          <a:p>
            <a:pPr marL="457200" indent="-457200" algn="l">
              <a:buFont typeface="Wingdings 2"/>
              <a:buAutoNum type="alphaLcParenR"/>
            </a:pPr>
            <a:r>
              <a:rPr lang="ro-RO" dirty="0" smtClean="0">
                <a:solidFill>
                  <a:schemeClr val="bg2">
                    <a:lumMod val="50000"/>
                  </a:schemeClr>
                </a:solidFill>
                <a:latin typeface="Times New Roman" pitchFamily="18" charset="0"/>
                <a:cs typeface="Times New Roman" pitchFamily="18" charset="0"/>
              </a:rPr>
              <a:t>Modelul </a:t>
            </a:r>
            <a:r>
              <a:rPr lang="ro-RO" dirty="0">
                <a:solidFill>
                  <a:schemeClr val="bg2">
                    <a:lumMod val="50000"/>
                  </a:schemeClr>
                </a:solidFill>
                <a:latin typeface="Times New Roman" pitchFamily="18" charset="0"/>
                <a:cs typeface="Times New Roman" pitchFamily="18" charset="0"/>
              </a:rPr>
              <a:t>global (universal) </a:t>
            </a:r>
            <a:endParaRPr lang="en-US" dirty="0">
              <a:solidFill>
                <a:schemeClr val="bg2">
                  <a:lumMod val="50000"/>
                </a:schemeClr>
              </a:solidFill>
              <a:latin typeface="Times New Roman" pitchFamily="18" charset="0"/>
              <a:cs typeface="Times New Roman" pitchFamily="18" charset="0"/>
            </a:endParaRPr>
          </a:p>
          <a:p>
            <a:pPr marL="457200" indent="-457200" algn="l">
              <a:buAutoNum type="alphaLcParenR"/>
            </a:pPr>
            <a:endParaRPr lang="ro-RO"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990600" y="304800"/>
            <a:ext cx="71628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000" b="1" dirty="0" smtClean="0">
                <a:solidFill>
                  <a:srgbClr val="002060"/>
                </a:solidFill>
                <a:latin typeface="Times New Roman" pitchFamily="18" charset="0"/>
                <a:cs typeface="Times New Roman" pitchFamily="18" charset="0"/>
              </a:rPr>
              <a:t>Modelul </a:t>
            </a:r>
            <a:r>
              <a:rPr lang="ro-RO" sz="2000" b="1" dirty="0" err="1">
                <a:solidFill>
                  <a:srgbClr val="002060"/>
                </a:solidFill>
                <a:latin typeface="Times New Roman" pitchFamily="18" charset="0"/>
                <a:cs typeface="Times New Roman" pitchFamily="18" charset="0"/>
              </a:rPr>
              <a:t>operaţional</a:t>
            </a:r>
            <a:r>
              <a:rPr lang="ro-RO" sz="2000" b="1" dirty="0">
                <a:solidFill>
                  <a:srgbClr val="002060"/>
                </a:solidFill>
                <a:latin typeface="Times New Roman" pitchFamily="18" charset="0"/>
                <a:cs typeface="Times New Roman" pitchFamily="18" charset="0"/>
              </a:rPr>
              <a:t> al securităţii internaţionale </a:t>
            </a:r>
            <a:endParaRPr lang="en-US" sz="2000" b="1" dirty="0">
              <a:solidFill>
                <a:srgbClr val="002060"/>
              </a:solidFill>
              <a:latin typeface="Times New Roman" pitchFamily="18" charset="0"/>
              <a:cs typeface="Times New Roman" pitchFamily="18" charset="0"/>
            </a:endParaRPr>
          </a:p>
          <a:p>
            <a:pPr algn="ctr"/>
            <a:endParaRPr lang="en-US" sz="2000" dirty="0"/>
          </a:p>
        </p:txBody>
      </p:sp>
    </p:spTree>
    <p:extLst>
      <p:ext uri="{BB962C8B-B14F-4D97-AF65-F5344CB8AC3E}">
        <p14:creationId xmlns:p14="http://schemas.microsoft.com/office/powerpoint/2010/main" val="259849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ro-RO" spc="100" dirty="0">
                <a:solidFill>
                  <a:schemeClr val="bg2">
                    <a:lumMod val="50000"/>
                  </a:schemeClr>
                </a:solidFill>
                <a:latin typeface="Times New Roman" pitchFamily="18" charset="0"/>
                <a:cs typeface="Times New Roman" pitchFamily="18" charset="0"/>
              </a:rPr>
              <a:t>După </a:t>
            </a:r>
            <a:r>
              <a:rPr lang="ro-RO" spc="100" dirty="0" err="1">
                <a:solidFill>
                  <a:schemeClr val="bg2">
                    <a:lumMod val="50000"/>
                  </a:schemeClr>
                </a:solidFill>
                <a:latin typeface="Times New Roman" pitchFamily="18" charset="0"/>
                <a:cs typeface="Times New Roman" pitchFamily="18" charset="0"/>
              </a:rPr>
              <a:t>prăbuşirea</a:t>
            </a:r>
            <a:r>
              <a:rPr lang="ro-RO" spc="100" dirty="0">
                <a:solidFill>
                  <a:schemeClr val="bg2">
                    <a:lumMod val="50000"/>
                  </a:schemeClr>
                </a:solidFill>
                <a:latin typeface="Times New Roman" pitchFamily="18" charset="0"/>
                <a:cs typeface="Times New Roman" pitchFamily="18" charset="0"/>
              </a:rPr>
              <a:t> Uniunii Sovietice, Statele Unite ale Americii rămâne singura superputere, care încearcă să poarte „povara” de lider mondial, în scopul de a preveni vidul de putere în </a:t>
            </a:r>
            <a:r>
              <a:rPr lang="ro-RO" spc="100" dirty="0" err="1">
                <a:solidFill>
                  <a:schemeClr val="bg2">
                    <a:lumMod val="50000"/>
                  </a:schemeClr>
                </a:solidFill>
                <a:latin typeface="Times New Roman" pitchFamily="18" charset="0"/>
                <a:cs typeface="Times New Roman" pitchFamily="18" charset="0"/>
              </a:rPr>
              <a:t>relaţiile</a:t>
            </a:r>
            <a:r>
              <a:rPr lang="ro-RO" spc="100" dirty="0">
                <a:solidFill>
                  <a:schemeClr val="bg2">
                    <a:lumMod val="50000"/>
                  </a:schemeClr>
                </a:solidFill>
                <a:latin typeface="Times New Roman" pitchFamily="18" charset="0"/>
                <a:cs typeface="Times New Roman" pitchFamily="18" charset="0"/>
              </a:rPr>
              <a:t> internaţionale şi pentru a asigura propagarea </a:t>
            </a:r>
            <a:r>
              <a:rPr lang="ro-RO" spc="100" dirty="0" err="1">
                <a:solidFill>
                  <a:schemeClr val="bg2">
                    <a:lumMod val="50000"/>
                  </a:schemeClr>
                </a:solidFill>
                <a:latin typeface="Times New Roman" pitchFamily="18" charset="0"/>
                <a:cs typeface="Times New Roman" pitchFamily="18" charset="0"/>
              </a:rPr>
              <a:t>democraţiei</a:t>
            </a:r>
            <a:r>
              <a:rPr lang="ro-RO" spc="100" dirty="0">
                <a:solidFill>
                  <a:schemeClr val="bg2">
                    <a:lumMod val="50000"/>
                  </a:schemeClr>
                </a:solidFill>
                <a:latin typeface="Times New Roman" pitchFamily="18" charset="0"/>
                <a:cs typeface="Times New Roman" pitchFamily="18" charset="0"/>
              </a:rPr>
              <a:t> în întreaga lume.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Modelul unipolar presupune consolidarea </a:t>
            </a:r>
            <a:r>
              <a:rPr lang="ro-RO" spc="100" dirty="0" err="1">
                <a:solidFill>
                  <a:schemeClr val="bg2">
                    <a:lumMod val="50000"/>
                  </a:schemeClr>
                </a:solidFill>
                <a:latin typeface="Times New Roman" pitchFamily="18" charset="0"/>
                <a:cs typeface="Times New Roman" pitchFamily="18" charset="0"/>
              </a:rPr>
              <a:t>alianţelor</a:t>
            </a:r>
            <a:r>
              <a:rPr lang="ro-RO" spc="100" dirty="0">
                <a:solidFill>
                  <a:schemeClr val="bg2">
                    <a:lumMod val="50000"/>
                  </a:schemeClr>
                </a:solidFill>
                <a:latin typeface="Times New Roman" pitchFamily="18" charset="0"/>
                <a:cs typeface="Times New Roman" pitchFamily="18" charset="0"/>
              </a:rPr>
              <a:t> militare, politice conduse de Statele Unite ale Americii. Astfel, NATO, potrivit unor </a:t>
            </a:r>
            <a:r>
              <a:rPr lang="ro-RO" spc="100" dirty="0" err="1">
                <a:solidFill>
                  <a:schemeClr val="bg2">
                    <a:lumMod val="50000"/>
                  </a:schemeClr>
                </a:solidFill>
                <a:latin typeface="Times New Roman" pitchFamily="18" charset="0"/>
                <a:cs typeface="Times New Roman" pitchFamily="18" charset="0"/>
              </a:rPr>
              <a:t>analişti</a:t>
            </a:r>
            <a:r>
              <a:rPr lang="ro-RO" spc="100" dirty="0">
                <a:solidFill>
                  <a:schemeClr val="bg2">
                    <a:lumMod val="50000"/>
                  </a:schemeClr>
                </a:solidFill>
                <a:latin typeface="Times New Roman" pitchFamily="18" charset="0"/>
                <a:cs typeface="Times New Roman" pitchFamily="18" charset="0"/>
              </a:rPr>
              <a:t>, este autoritatea care asigură stabilitatea în subsistemul transatlantic al </a:t>
            </a:r>
            <a:r>
              <a:rPr lang="ro-RO" spc="100" dirty="0" err="1">
                <a:solidFill>
                  <a:schemeClr val="bg2">
                    <a:lumMod val="50000"/>
                  </a:schemeClr>
                </a:solidFill>
                <a:latin typeface="Times New Roman" pitchFamily="18" charset="0"/>
                <a:cs typeface="Times New Roman" pitchFamily="18" charset="0"/>
              </a:rPr>
              <a:t>relaţiilor</a:t>
            </a:r>
            <a:r>
              <a:rPr lang="ro-RO" spc="100" dirty="0">
                <a:solidFill>
                  <a:schemeClr val="bg2">
                    <a:lumMod val="50000"/>
                  </a:schemeClr>
                </a:solidFill>
                <a:latin typeface="Times New Roman" pitchFamily="18" charset="0"/>
                <a:cs typeface="Times New Roman" pitchFamily="18" charset="0"/>
              </a:rPr>
              <a:t> internaţionale, prin armonizarea </a:t>
            </a:r>
            <a:r>
              <a:rPr lang="ro-RO" spc="100" dirty="0" err="1">
                <a:solidFill>
                  <a:schemeClr val="bg2">
                    <a:lumMod val="50000"/>
                  </a:schemeClr>
                </a:solidFill>
                <a:latin typeface="Times New Roman" pitchFamily="18" charset="0"/>
                <a:cs typeface="Times New Roman" pitchFamily="18" charset="0"/>
              </a:rPr>
              <a:t>relaţiilor</a:t>
            </a:r>
            <a:r>
              <a:rPr lang="ro-RO" spc="100" dirty="0">
                <a:solidFill>
                  <a:schemeClr val="bg2">
                    <a:lumMod val="50000"/>
                  </a:schemeClr>
                </a:solidFill>
                <a:latin typeface="Times New Roman" pitchFamily="18" charset="0"/>
                <a:cs typeface="Times New Roman" pitchFamily="18" charset="0"/>
              </a:rPr>
              <a:t> dintre SUA şi statele europene într-o zonă strategică pentru a asigura prevenirea conflictelor pe continentul european, şi nu numai</a:t>
            </a:r>
            <a:r>
              <a:rPr lang="ro-RO" spc="100" dirty="0" smtClean="0">
                <a:solidFill>
                  <a:schemeClr val="bg2">
                    <a:lumMod val="50000"/>
                  </a:schemeClr>
                </a:solidFill>
                <a:latin typeface="Times New Roman" pitchFamily="18" charset="0"/>
                <a:cs typeface="Times New Roman" pitchFamily="18" charset="0"/>
              </a:rPr>
              <a:t>.</a:t>
            </a:r>
            <a:r>
              <a:rPr lang="ro-RO" dirty="0"/>
              <a:t> </a:t>
            </a:r>
            <a:endParaRPr lang="ru-RU" dirty="0" smtClean="0"/>
          </a:p>
          <a:p>
            <a:r>
              <a:rPr lang="ro-RO" spc="100" dirty="0">
                <a:solidFill>
                  <a:schemeClr val="bg2">
                    <a:lumMod val="50000"/>
                  </a:schemeClr>
                </a:solidFill>
                <a:latin typeface="Times New Roman" pitchFamily="18" charset="0"/>
                <a:cs typeface="Times New Roman" pitchFamily="18" charset="0"/>
              </a:rPr>
              <a:t>Alte </a:t>
            </a:r>
            <a:r>
              <a:rPr lang="ro-RO" spc="100" dirty="0" err="1">
                <a:solidFill>
                  <a:schemeClr val="bg2">
                    <a:lumMod val="50000"/>
                  </a:schemeClr>
                </a:solidFill>
                <a:latin typeface="Times New Roman" pitchFamily="18" charset="0"/>
                <a:cs typeface="Times New Roman" pitchFamily="18" charset="0"/>
              </a:rPr>
              <a:t>organizaţii</a:t>
            </a:r>
            <a:r>
              <a:rPr lang="ro-RO" spc="100" dirty="0">
                <a:solidFill>
                  <a:schemeClr val="bg2">
                    <a:lumMod val="50000"/>
                  </a:schemeClr>
                </a:solidFill>
                <a:latin typeface="Times New Roman" pitchFamily="18" charset="0"/>
                <a:cs typeface="Times New Roman" pitchFamily="18" charset="0"/>
              </a:rPr>
              <a:t> regionale ca – UE, OSCE şi altele – pot juca, de asemenea, un rol important în arhitectura de securitate europeană a secolului XXI. </a:t>
            </a:r>
            <a:endParaRPr lang="en-US" spc="100" dirty="0">
              <a:solidFill>
                <a:schemeClr val="bg2">
                  <a:lumMod val="50000"/>
                </a:schemeClr>
              </a:solidFill>
              <a:latin typeface="Times New Roman" pitchFamily="18" charset="0"/>
              <a:cs typeface="Times New Roman" pitchFamily="18" charset="0"/>
            </a:endParaRPr>
          </a:p>
          <a:p>
            <a:endParaRPr lang="en-US" spc="100" dirty="0">
              <a:solidFill>
                <a:schemeClr val="bg2">
                  <a:lumMod val="50000"/>
                </a:schemeClr>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ro-RO" sz="3600" b="1" dirty="0" smtClean="0">
                <a:solidFill>
                  <a:srgbClr val="002060"/>
                </a:solidFill>
                <a:latin typeface="Times New Roman" pitchFamily="18" charset="0"/>
                <a:ea typeface="+mn-ea"/>
                <a:cs typeface="Times New Roman" pitchFamily="18" charset="0"/>
              </a:rPr>
              <a:t>Securitatea </a:t>
            </a:r>
            <a:r>
              <a:rPr lang="ro-RO" sz="3600" b="1" dirty="0">
                <a:solidFill>
                  <a:srgbClr val="002060"/>
                </a:solidFill>
                <a:latin typeface="Times New Roman" pitchFamily="18" charset="0"/>
                <a:ea typeface="+mn-ea"/>
                <a:cs typeface="Times New Roman" pitchFamily="18" charset="0"/>
              </a:rPr>
              <a:t>sistemului unipolar</a:t>
            </a:r>
            <a:r>
              <a:rPr lang="en-US" sz="3600" b="1" dirty="0">
                <a:solidFill>
                  <a:srgbClr val="002060"/>
                </a:solidFill>
                <a:latin typeface="Times New Roman" pitchFamily="18" charset="0"/>
                <a:ea typeface="+mn-ea"/>
                <a:cs typeface="Times New Roman" pitchFamily="18" charset="0"/>
              </a:rPr>
              <a:t/>
            </a:r>
            <a:br>
              <a:rPr lang="en-US" sz="3600" b="1" dirty="0">
                <a:solidFill>
                  <a:srgbClr val="002060"/>
                </a:solidFill>
                <a:latin typeface="Times New Roman" pitchFamily="18" charset="0"/>
                <a:ea typeface="+mn-ea"/>
                <a:cs typeface="Times New Roman" pitchFamily="18" charset="0"/>
              </a:rPr>
            </a:br>
            <a:endParaRPr lang="en-US" sz="3600" b="1" dirty="0">
              <a:solidFill>
                <a:srgbClr val="00206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108714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6"/>
            <a:ext cx="8229600" cy="6886576"/>
          </a:xfrm>
        </p:spPr>
        <p:txBody>
          <a:bodyPr>
            <a:noAutofit/>
          </a:bodyPr>
          <a:lstStyle/>
          <a:p>
            <a:r>
              <a:rPr lang="ro-RO" sz="2200" spc="100" dirty="0">
                <a:solidFill>
                  <a:schemeClr val="bg2">
                    <a:lumMod val="50000"/>
                  </a:schemeClr>
                </a:solidFill>
                <a:latin typeface="Times New Roman" pitchFamily="18" charset="0"/>
                <a:cs typeface="Times New Roman" pitchFamily="18" charset="0"/>
              </a:rPr>
              <a:t>După răsturnarea regimului lui Saddam Hussein, unii experţi au </a:t>
            </a:r>
            <a:r>
              <a:rPr lang="ro-RO" sz="2200" spc="100" dirty="0" smtClean="0">
                <a:solidFill>
                  <a:schemeClr val="bg2">
                    <a:lumMod val="50000"/>
                  </a:schemeClr>
                </a:solidFill>
                <a:latin typeface="Times New Roman" pitchFamily="18" charset="0"/>
                <a:cs typeface="Times New Roman" pitchFamily="18" charset="0"/>
              </a:rPr>
              <a:t>susținut </a:t>
            </a:r>
            <a:r>
              <a:rPr lang="ro-RO" sz="2200" spc="100" dirty="0">
                <a:solidFill>
                  <a:schemeClr val="bg2">
                    <a:lumMod val="50000"/>
                  </a:schemeClr>
                </a:solidFill>
                <a:latin typeface="Times New Roman" pitchFamily="18" charset="0"/>
                <a:cs typeface="Times New Roman" pitchFamily="18" charset="0"/>
              </a:rPr>
              <a:t>că, odată cu victoria SUA în Irak, s-a stabilit în cele din urmă modelul unipolar al lumii, iar Washingtonul va conduce de fapt lumea în pace, fiind în măsură să identifice </a:t>
            </a:r>
            <a:r>
              <a:rPr lang="ro-RO" sz="2200" spc="100" dirty="0" smtClean="0">
                <a:solidFill>
                  <a:schemeClr val="bg2">
                    <a:lumMod val="50000"/>
                  </a:schemeClr>
                </a:solidFill>
                <a:latin typeface="Times New Roman" pitchFamily="18" charset="0"/>
                <a:cs typeface="Times New Roman" pitchFamily="18" charset="0"/>
              </a:rPr>
              <a:t>modalități </a:t>
            </a:r>
            <a:r>
              <a:rPr lang="ro-RO" sz="2200" spc="100" dirty="0">
                <a:solidFill>
                  <a:schemeClr val="bg2">
                    <a:lumMod val="50000"/>
                  </a:schemeClr>
                </a:solidFill>
                <a:latin typeface="Times New Roman" pitchFamily="18" charset="0"/>
                <a:cs typeface="Times New Roman" pitchFamily="18" charset="0"/>
              </a:rPr>
              <a:t>de abordare a noilor provocări cu care se confruntă comunitatea mondială </a:t>
            </a:r>
            <a:endParaRPr lang="en-US" sz="2200" spc="100" dirty="0">
              <a:solidFill>
                <a:schemeClr val="bg2">
                  <a:lumMod val="50000"/>
                </a:schemeClr>
              </a:solidFill>
              <a:latin typeface="Times New Roman" pitchFamily="18" charset="0"/>
              <a:cs typeface="Times New Roman" pitchFamily="18" charset="0"/>
            </a:endParaRPr>
          </a:p>
          <a:p>
            <a:r>
              <a:rPr lang="ro-RO" sz="2200" spc="100" dirty="0">
                <a:solidFill>
                  <a:schemeClr val="bg2">
                    <a:lumMod val="50000"/>
                  </a:schemeClr>
                </a:solidFill>
                <a:latin typeface="Times New Roman" pitchFamily="18" charset="0"/>
                <a:cs typeface="Times New Roman" pitchFamily="18" charset="0"/>
              </a:rPr>
              <a:t>Deocamdată, putem afirma că nici una din cele două mari puteri nu dispune de resursele necesare pentru a exercita </a:t>
            </a:r>
            <a:r>
              <a:rPr lang="ro-RO" sz="2200" spc="100" dirty="0" smtClean="0">
                <a:solidFill>
                  <a:schemeClr val="bg2">
                    <a:lumMod val="50000"/>
                  </a:schemeClr>
                </a:solidFill>
                <a:latin typeface="Times New Roman" pitchFamily="18" charset="0"/>
                <a:cs typeface="Times New Roman" pitchFamily="18" charset="0"/>
              </a:rPr>
              <a:t>funcțiile </a:t>
            </a:r>
            <a:r>
              <a:rPr lang="ro-RO" sz="2200" spc="100" dirty="0">
                <a:solidFill>
                  <a:schemeClr val="bg2">
                    <a:lumMod val="50000"/>
                  </a:schemeClr>
                </a:solidFill>
                <a:latin typeface="Times New Roman" pitchFamily="18" charset="0"/>
                <a:cs typeface="Times New Roman" pitchFamily="18" charset="0"/>
              </a:rPr>
              <a:t>de lider mondial. De asemenea, suntem </a:t>
            </a:r>
            <a:r>
              <a:rPr lang="ro-RO" sz="2200" spc="100" dirty="0" smtClean="0">
                <a:solidFill>
                  <a:schemeClr val="bg2">
                    <a:lumMod val="50000"/>
                  </a:schemeClr>
                </a:solidFill>
                <a:latin typeface="Times New Roman" pitchFamily="18" charset="0"/>
                <a:cs typeface="Times New Roman" pitchFamily="18" charset="0"/>
              </a:rPr>
              <a:t>conștienți </a:t>
            </a:r>
            <a:r>
              <a:rPr lang="ro-RO" sz="2200" spc="100" dirty="0">
                <a:solidFill>
                  <a:schemeClr val="bg2">
                    <a:lumMod val="50000"/>
                  </a:schemeClr>
                </a:solidFill>
                <a:latin typeface="Times New Roman" pitchFamily="18" charset="0"/>
                <a:cs typeface="Times New Roman" pitchFamily="18" charset="0"/>
              </a:rPr>
              <a:t>de faptul că acest rol presupune costuri financiare </a:t>
            </a:r>
            <a:r>
              <a:rPr lang="ro-RO" sz="2200" spc="100" dirty="0" smtClean="0">
                <a:solidFill>
                  <a:schemeClr val="bg2">
                    <a:lumMod val="50000"/>
                  </a:schemeClr>
                </a:solidFill>
                <a:latin typeface="Times New Roman" pitchFamily="18" charset="0"/>
                <a:cs typeface="Times New Roman" pitchFamily="18" charset="0"/>
              </a:rPr>
              <a:t>substanțiale.</a:t>
            </a:r>
            <a:endParaRPr lang="en-US" sz="2200" spc="100" dirty="0">
              <a:solidFill>
                <a:schemeClr val="bg2">
                  <a:lumMod val="50000"/>
                </a:schemeClr>
              </a:solidFill>
              <a:latin typeface="Times New Roman" pitchFamily="18" charset="0"/>
              <a:cs typeface="Times New Roman" pitchFamily="18" charset="0"/>
            </a:endParaRPr>
          </a:p>
          <a:p>
            <a:r>
              <a:rPr lang="ro-RO" sz="2200" spc="100" dirty="0">
                <a:solidFill>
                  <a:schemeClr val="bg2">
                    <a:lumMod val="50000"/>
                  </a:schemeClr>
                </a:solidFill>
                <a:latin typeface="Times New Roman" pitchFamily="18" charset="0"/>
                <a:cs typeface="Times New Roman" pitchFamily="18" charset="0"/>
              </a:rPr>
              <a:t>Alte centre de putere – Uniunea Europeană, Japonia, China – şi-au exprimat, de asemenea, </a:t>
            </a:r>
            <a:r>
              <a:rPr lang="ro-RO" sz="2200" spc="100" dirty="0" smtClean="0">
                <a:solidFill>
                  <a:schemeClr val="bg2">
                    <a:lumMod val="50000"/>
                  </a:schemeClr>
                </a:solidFill>
                <a:latin typeface="Times New Roman" pitchFamily="18" charset="0"/>
                <a:cs typeface="Times New Roman" pitchFamily="18" charset="0"/>
              </a:rPr>
              <a:t>opoziția fată </a:t>
            </a:r>
            <a:r>
              <a:rPr lang="ro-RO" sz="2200" spc="100" dirty="0">
                <a:solidFill>
                  <a:schemeClr val="bg2">
                    <a:lumMod val="50000"/>
                  </a:schemeClr>
                </a:solidFill>
                <a:latin typeface="Times New Roman" pitchFamily="18" charset="0"/>
                <a:cs typeface="Times New Roman" pitchFamily="18" charset="0"/>
              </a:rPr>
              <a:t>de hegemonia unuia dintre principalii actori (în formă deschisă sau disimulată). În plus, </a:t>
            </a:r>
            <a:r>
              <a:rPr lang="ro-RO" sz="2200" spc="100" dirty="0" err="1">
                <a:solidFill>
                  <a:schemeClr val="bg2">
                    <a:lumMod val="50000"/>
                  </a:schemeClr>
                </a:solidFill>
                <a:latin typeface="Times New Roman" pitchFamily="18" charset="0"/>
                <a:cs typeface="Times New Roman" pitchFamily="18" charset="0"/>
              </a:rPr>
              <a:t>mulţi</a:t>
            </a:r>
            <a:r>
              <a:rPr lang="ro-RO" sz="2200" spc="100" dirty="0">
                <a:solidFill>
                  <a:schemeClr val="bg2">
                    <a:lumMod val="50000"/>
                  </a:schemeClr>
                </a:solidFill>
                <a:latin typeface="Times New Roman" pitchFamily="18" charset="0"/>
                <a:cs typeface="Times New Roman" pitchFamily="18" charset="0"/>
              </a:rPr>
              <a:t> </a:t>
            </a:r>
            <a:r>
              <a:rPr lang="ro-RO" sz="2200" spc="100" dirty="0" err="1">
                <a:solidFill>
                  <a:schemeClr val="bg2">
                    <a:lumMod val="50000"/>
                  </a:schemeClr>
                </a:solidFill>
                <a:latin typeface="Times New Roman" pitchFamily="18" charset="0"/>
                <a:cs typeface="Times New Roman" pitchFamily="18" charset="0"/>
              </a:rPr>
              <a:t>analişti</a:t>
            </a:r>
            <a:r>
              <a:rPr lang="ro-RO" sz="2200" spc="100" dirty="0">
                <a:solidFill>
                  <a:schemeClr val="bg2">
                    <a:lumMod val="50000"/>
                  </a:schemeClr>
                </a:solidFill>
                <a:latin typeface="Times New Roman" pitchFamily="18" charset="0"/>
                <a:cs typeface="Times New Roman" pitchFamily="18" charset="0"/>
              </a:rPr>
              <a:t> străini cred că pentru un răspuns adecvat la provocările din domeniul „securităţii” (crize financiare şi economice, dezastre ecologice, terorismul, traficul de droguri, </a:t>
            </a:r>
            <a:r>
              <a:rPr lang="ro-RO" sz="2200" spc="100" dirty="0" err="1">
                <a:solidFill>
                  <a:schemeClr val="bg2">
                    <a:lumMod val="50000"/>
                  </a:schemeClr>
                </a:solidFill>
                <a:latin typeface="Times New Roman" pitchFamily="18" charset="0"/>
                <a:cs typeface="Times New Roman" pitchFamily="18" charset="0"/>
              </a:rPr>
              <a:t>migraţia</a:t>
            </a:r>
            <a:r>
              <a:rPr lang="ro-RO" sz="2200" spc="100" dirty="0">
                <a:solidFill>
                  <a:schemeClr val="bg2">
                    <a:lumMod val="50000"/>
                  </a:schemeClr>
                </a:solidFill>
                <a:latin typeface="Times New Roman" pitchFamily="18" charset="0"/>
                <a:cs typeface="Times New Roman" pitchFamily="18" charset="0"/>
              </a:rPr>
              <a:t> ilegală, războiul informaţional, şi </a:t>
            </a:r>
            <a:r>
              <a:rPr lang="ro-RO" sz="2200" spc="100" dirty="0" err="1">
                <a:solidFill>
                  <a:schemeClr val="bg2">
                    <a:lumMod val="50000"/>
                  </a:schemeClr>
                </a:solidFill>
                <a:latin typeface="Times New Roman" pitchFamily="18" charset="0"/>
                <a:cs typeface="Times New Roman" pitchFamily="18" charset="0"/>
              </a:rPr>
              <a:t>aşa</a:t>
            </a:r>
            <a:r>
              <a:rPr lang="ro-RO" sz="2200" spc="100" dirty="0">
                <a:solidFill>
                  <a:schemeClr val="bg2">
                    <a:lumMod val="50000"/>
                  </a:schemeClr>
                </a:solidFill>
                <a:latin typeface="Times New Roman" pitchFamily="18" charset="0"/>
                <a:cs typeface="Times New Roman" pitchFamily="18" charset="0"/>
              </a:rPr>
              <a:t> mai departe) trebuie reconfigurat şi aparatul militar care, pur şi simplu nu mai face </a:t>
            </a:r>
            <a:r>
              <a:rPr lang="ro-RO" sz="2200" spc="100" dirty="0" err="1">
                <a:solidFill>
                  <a:schemeClr val="bg2">
                    <a:lumMod val="50000"/>
                  </a:schemeClr>
                </a:solidFill>
                <a:latin typeface="Times New Roman" pitchFamily="18" charset="0"/>
                <a:cs typeface="Times New Roman" pitchFamily="18" charset="0"/>
              </a:rPr>
              <a:t>faţă</a:t>
            </a:r>
            <a:r>
              <a:rPr lang="ro-RO" sz="2200" spc="100" dirty="0">
                <a:solidFill>
                  <a:schemeClr val="bg2">
                    <a:lumMod val="50000"/>
                  </a:schemeClr>
                </a:solidFill>
                <a:latin typeface="Times New Roman" pitchFamily="18" charset="0"/>
                <a:cs typeface="Times New Roman" pitchFamily="18" charset="0"/>
              </a:rPr>
              <a:t>.</a:t>
            </a:r>
            <a:endParaRPr lang="en-US" sz="2200" spc="100" dirty="0">
              <a:solidFill>
                <a:schemeClr val="bg2">
                  <a:lumMod val="50000"/>
                </a:schemeClr>
              </a:solidFill>
              <a:latin typeface="Times New Roman" pitchFamily="18" charset="0"/>
              <a:cs typeface="Times New Roman" pitchFamily="18" charset="0"/>
            </a:endParaRPr>
          </a:p>
          <a:p>
            <a:endParaRPr lang="en-US" sz="2200" spc="1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04818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fontScale="85000" lnSpcReduction="10000"/>
          </a:bodyPr>
          <a:lstStyle/>
          <a:p>
            <a:r>
              <a:rPr lang="ro-RO" spc="100" dirty="0">
                <a:solidFill>
                  <a:schemeClr val="bg2">
                    <a:lumMod val="50000"/>
                  </a:schemeClr>
                </a:solidFill>
                <a:latin typeface="Times New Roman" pitchFamily="18" charset="0"/>
                <a:cs typeface="Times New Roman" pitchFamily="18" charset="0"/>
              </a:rPr>
              <a:t>Unii </a:t>
            </a:r>
            <a:r>
              <a:rPr lang="ro-RO" spc="100" dirty="0" err="1">
                <a:solidFill>
                  <a:schemeClr val="bg2">
                    <a:lumMod val="50000"/>
                  </a:schemeClr>
                </a:solidFill>
                <a:latin typeface="Times New Roman" pitchFamily="18" charset="0"/>
                <a:cs typeface="Times New Roman" pitchFamily="18" charset="0"/>
              </a:rPr>
              <a:t>specialişti</a:t>
            </a:r>
            <a:r>
              <a:rPr lang="ro-RO" spc="100" dirty="0">
                <a:solidFill>
                  <a:schemeClr val="bg2">
                    <a:lumMod val="50000"/>
                  </a:schemeClr>
                </a:solidFill>
                <a:latin typeface="Times New Roman" pitchFamily="18" charset="0"/>
                <a:cs typeface="Times New Roman" pitchFamily="18" charset="0"/>
              </a:rPr>
              <a:t> sugerează că cel mai bun model de </a:t>
            </a:r>
            <a:r>
              <a:rPr lang="ro-RO" spc="100" dirty="0" err="1">
                <a:solidFill>
                  <a:schemeClr val="bg2">
                    <a:lumMod val="50000"/>
                  </a:schemeClr>
                </a:solidFill>
                <a:latin typeface="Times New Roman" pitchFamily="18" charset="0"/>
                <a:cs typeface="Times New Roman" pitchFamily="18" charset="0"/>
              </a:rPr>
              <a:t>alianţă</a:t>
            </a:r>
            <a:r>
              <a:rPr lang="ro-RO" spc="100" dirty="0">
                <a:solidFill>
                  <a:schemeClr val="bg2">
                    <a:lumMod val="50000"/>
                  </a:schemeClr>
                </a:solidFill>
                <a:latin typeface="Times New Roman" pitchFamily="18" charset="0"/>
                <a:cs typeface="Times New Roman" pitchFamily="18" charset="0"/>
              </a:rPr>
              <a:t> internaţională a „mai multor mari puteri” (după modelul Sfintei </a:t>
            </a:r>
            <a:r>
              <a:rPr lang="ro-RO" spc="100" dirty="0" err="1">
                <a:solidFill>
                  <a:schemeClr val="bg2">
                    <a:lumMod val="50000"/>
                  </a:schemeClr>
                </a:solidFill>
                <a:latin typeface="Times New Roman" pitchFamily="18" charset="0"/>
                <a:cs typeface="Times New Roman" pitchFamily="18" charset="0"/>
              </a:rPr>
              <a:t>Alianţe</a:t>
            </a:r>
            <a:r>
              <a:rPr lang="ro-RO" spc="100" dirty="0">
                <a:solidFill>
                  <a:schemeClr val="bg2">
                    <a:lumMod val="50000"/>
                  </a:schemeClr>
                </a:solidFill>
                <a:latin typeface="Times New Roman" pitchFamily="18" charset="0"/>
                <a:cs typeface="Times New Roman" pitchFamily="18" charset="0"/>
              </a:rPr>
              <a:t>), este acela care </a:t>
            </a:r>
            <a:r>
              <a:rPr lang="ro-RO" spc="100" dirty="0" err="1">
                <a:solidFill>
                  <a:schemeClr val="bg2">
                    <a:lumMod val="50000"/>
                  </a:schemeClr>
                </a:solidFill>
                <a:latin typeface="Times New Roman" pitchFamily="18" charset="0"/>
                <a:cs typeface="Times New Roman" pitchFamily="18" charset="0"/>
              </a:rPr>
              <a:t>îşi</a:t>
            </a:r>
            <a:r>
              <a:rPr lang="ro-RO" spc="100" dirty="0">
                <a:solidFill>
                  <a:schemeClr val="bg2">
                    <a:lumMod val="50000"/>
                  </a:schemeClr>
                </a:solidFill>
                <a:latin typeface="Times New Roman" pitchFamily="18" charset="0"/>
                <a:cs typeface="Times New Roman" pitchFamily="18" charset="0"/>
              </a:rPr>
              <a:t> asumă responsabilitatea pentru </a:t>
            </a:r>
            <a:r>
              <a:rPr lang="ro-RO" spc="100" dirty="0" err="1">
                <a:solidFill>
                  <a:schemeClr val="bg2">
                    <a:lumMod val="50000"/>
                  </a:schemeClr>
                </a:solidFill>
                <a:latin typeface="Times New Roman" pitchFamily="18" charset="0"/>
                <a:cs typeface="Times New Roman" pitchFamily="18" charset="0"/>
              </a:rPr>
              <a:t>menţinerea</a:t>
            </a:r>
            <a:r>
              <a:rPr lang="ro-RO" spc="100" dirty="0">
                <a:solidFill>
                  <a:schemeClr val="bg2">
                    <a:lumMod val="50000"/>
                  </a:schemeClr>
                </a:solidFill>
                <a:latin typeface="Times New Roman" pitchFamily="18" charset="0"/>
                <a:cs typeface="Times New Roman" pitchFamily="18" charset="0"/>
              </a:rPr>
              <a:t> stabilităţii atât în lume, cât şi prevenirea şi </a:t>
            </a:r>
            <a:r>
              <a:rPr lang="ro-RO" spc="100" dirty="0" err="1">
                <a:solidFill>
                  <a:schemeClr val="bg2">
                    <a:lumMod val="50000"/>
                  </a:schemeClr>
                </a:solidFill>
                <a:latin typeface="Times New Roman" pitchFamily="18" charset="0"/>
                <a:cs typeface="Times New Roman" pitchFamily="18" charset="0"/>
              </a:rPr>
              <a:t>soluţionarea</a:t>
            </a:r>
            <a:r>
              <a:rPr lang="ro-RO" spc="100" dirty="0">
                <a:solidFill>
                  <a:schemeClr val="bg2">
                    <a:lumMod val="50000"/>
                  </a:schemeClr>
                </a:solidFill>
                <a:latin typeface="Times New Roman" pitchFamily="18" charset="0"/>
                <a:cs typeface="Times New Roman" pitchFamily="18" charset="0"/>
              </a:rPr>
              <a:t> conflictelor regionale. Acest concept constă în o mai bună manipulare şi, în </a:t>
            </a:r>
            <a:r>
              <a:rPr lang="ro-RO" spc="100" dirty="0" err="1">
                <a:solidFill>
                  <a:schemeClr val="bg2">
                    <a:lumMod val="50000"/>
                  </a:schemeClr>
                </a:solidFill>
                <a:latin typeface="Times New Roman" pitchFamily="18" charset="0"/>
                <a:cs typeface="Times New Roman" pitchFamily="18" charset="0"/>
              </a:rPr>
              <a:t>consecinţă</a:t>
            </a:r>
            <a:r>
              <a:rPr lang="ro-RO" spc="100" dirty="0">
                <a:solidFill>
                  <a:schemeClr val="bg2">
                    <a:lumMod val="50000"/>
                  </a:schemeClr>
                </a:solidFill>
                <a:latin typeface="Times New Roman" pitchFamily="18" charset="0"/>
                <a:cs typeface="Times New Roman" pitchFamily="18" charset="0"/>
              </a:rPr>
              <a:t>, mai mare </a:t>
            </a:r>
            <a:r>
              <a:rPr lang="ro-RO" spc="100" dirty="0" err="1">
                <a:solidFill>
                  <a:schemeClr val="bg2">
                    <a:lumMod val="50000"/>
                  </a:schemeClr>
                </a:solidFill>
                <a:latin typeface="Times New Roman" pitchFamily="18" charset="0"/>
                <a:cs typeface="Times New Roman" pitchFamily="18" charset="0"/>
              </a:rPr>
              <a:t>eficienţă</a:t>
            </a:r>
            <a:r>
              <a:rPr lang="ro-RO" spc="100" dirty="0">
                <a:solidFill>
                  <a:schemeClr val="bg2">
                    <a:lumMod val="50000"/>
                  </a:schemeClr>
                </a:solidFill>
                <a:latin typeface="Times New Roman" pitchFamily="18" charset="0"/>
                <a:cs typeface="Times New Roman" pitchFamily="18" charset="0"/>
              </a:rPr>
              <a:t>, deoarece o astfel de </a:t>
            </a:r>
            <a:r>
              <a:rPr lang="ro-RO" spc="100" dirty="0" err="1">
                <a:solidFill>
                  <a:schemeClr val="bg2">
                    <a:lumMod val="50000"/>
                  </a:schemeClr>
                </a:solidFill>
                <a:latin typeface="Times New Roman" pitchFamily="18" charset="0"/>
                <a:cs typeface="Times New Roman" pitchFamily="18" charset="0"/>
              </a:rPr>
              <a:t>alianţă</a:t>
            </a:r>
            <a:r>
              <a:rPr lang="ro-RO" spc="100" dirty="0">
                <a:solidFill>
                  <a:schemeClr val="bg2">
                    <a:lumMod val="50000"/>
                  </a:schemeClr>
                </a:solidFill>
                <a:latin typeface="Times New Roman" pitchFamily="18" charset="0"/>
                <a:cs typeface="Times New Roman" pitchFamily="18" charset="0"/>
              </a:rPr>
              <a:t> </a:t>
            </a:r>
            <a:r>
              <a:rPr lang="ro-RO" spc="100" dirty="0" err="1">
                <a:solidFill>
                  <a:schemeClr val="bg2">
                    <a:lumMod val="50000"/>
                  </a:schemeClr>
                </a:solidFill>
                <a:latin typeface="Times New Roman" pitchFamily="18" charset="0"/>
                <a:cs typeface="Times New Roman" pitchFamily="18" charset="0"/>
              </a:rPr>
              <a:t>îşi</a:t>
            </a:r>
            <a:r>
              <a:rPr lang="ro-RO" spc="100" dirty="0">
                <a:solidFill>
                  <a:schemeClr val="bg2">
                    <a:lumMod val="50000"/>
                  </a:schemeClr>
                </a:solidFill>
                <a:latin typeface="Times New Roman" pitchFamily="18" charset="0"/>
                <a:cs typeface="Times New Roman" pitchFamily="18" charset="0"/>
              </a:rPr>
              <a:t> coordonează </a:t>
            </a:r>
            <a:r>
              <a:rPr lang="ro-RO" spc="100" dirty="0" err="1">
                <a:solidFill>
                  <a:schemeClr val="bg2">
                    <a:lumMod val="50000"/>
                  </a:schemeClr>
                </a:solidFill>
                <a:latin typeface="Times New Roman" pitchFamily="18" charset="0"/>
                <a:cs typeface="Times New Roman" pitchFamily="18" charset="0"/>
              </a:rPr>
              <a:t>poziţiile</a:t>
            </a:r>
            <a:r>
              <a:rPr lang="ro-RO" spc="100" dirty="0">
                <a:solidFill>
                  <a:schemeClr val="bg2">
                    <a:lumMod val="50000"/>
                  </a:schemeClr>
                </a:solidFill>
                <a:latin typeface="Times New Roman" pitchFamily="18" charset="0"/>
                <a:cs typeface="Times New Roman" pitchFamily="18" charset="0"/>
              </a:rPr>
              <a:t> şi decide mult mai </a:t>
            </a:r>
            <a:r>
              <a:rPr lang="ro-RO" spc="100" dirty="0" err="1">
                <a:solidFill>
                  <a:schemeClr val="bg2">
                    <a:lumMod val="50000"/>
                  </a:schemeClr>
                </a:solidFill>
                <a:latin typeface="Times New Roman" pitchFamily="18" charset="0"/>
                <a:cs typeface="Times New Roman" pitchFamily="18" charset="0"/>
              </a:rPr>
              <a:t>uşor</a:t>
            </a:r>
            <a:r>
              <a:rPr lang="ro-RO" spc="100" dirty="0">
                <a:solidFill>
                  <a:schemeClr val="bg2">
                    <a:lumMod val="50000"/>
                  </a:schemeClr>
                </a:solidFill>
                <a:latin typeface="Times New Roman" pitchFamily="18" charset="0"/>
                <a:cs typeface="Times New Roman" pitchFamily="18" charset="0"/>
              </a:rPr>
              <a:t> (de exemplu, ONU).</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criticii acestui model indică faptul că acesta discriminează statele mici şi mijlocii. Sistemul de securitate este creat pe baza statelor puternice din punct de vedere economic şi militar, nu pe bază legitimă şi nu se bucură de sprijinul </a:t>
            </a:r>
            <a:r>
              <a:rPr lang="ro-RO" spc="100" dirty="0" err="1">
                <a:solidFill>
                  <a:schemeClr val="bg2">
                    <a:lumMod val="50000"/>
                  </a:schemeClr>
                </a:solidFill>
                <a:latin typeface="Times New Roman" pitchFamily="18" charset="0"/>
                <a:cs typeface="Times New Roman" pitchFamily="18" charset="0"/>
              </a:rPr>
              <a:t>majorităţii</a:t>
            </a:r>
            <a:r>
              <a:rPr lang="ro-RO" spc="100" dirty="0">
                <a:solidFill>
                  <a:schemeClr val="bg2">
                    <a:lumMod val="50000"/>
                  </a:schemeClr>
                </a:solidFill>
                <a:latin typeface="Times New Roman" pitchFamily="18" charset="0"/>
                <a:cs typeface="Times New Roman" pitchFamily="18" charset="0"/>
              </a:rPr>
              <a:t> membrilor </a:t>
            </a:r>
            <a:r>
              <a:rPr lang="ro-RO" spc="100" dirty="0" err="1">
                <a:solidFill>
                  <a:schemeClr val="bg2">
                    <a:lumMod val="50000"/>
                  </a:schemeClr>
                </a:solidFill>
                <a:latin typeface="Times New Roman" pitchFamily="18" charset="0"/>
                <a:cs typeface="Times New Roman" pitchFamily="18" charset="0"/>
              </a:rPr>
              <a:t>comunităţii</a:t>
            </a:r>
            <a:r>
              <a:rPr lang="ro-RO" spc="100" dirty="0">
                <a:solidFill>
                  <a:schemeClr val="bg2">
                    <a:lumMod val="50000"/>
                  </a:schemeClr>
                </a:solidFill>
                <a:latin typeface="Times New Roman" pitchFamily="18" charset="0"/>
                <a:cs typeface="Times New Roman" pitchFamily="18" charset="0"/>
              </a:rPr>
              <a:t> internaţionale. În plus, eficacitatea acestui model poate fi subminată de rivalitatea dintre marile puteri sau de </a:t>
            </a:r>
            <a:r>
              <a:rPr lang="ro-RO" spc="100" dirty="0" err="1">
                <a:solidFill>
                  <a:schemeClr val="bg2">
                    <a:lumMod val="50000"/>
                  </a:schemeClr>
                </a:solidFill>
                <a:latin typeface="Times New Roman" pitchFamily="18" charset="0"/>
                <a:cs typeface="Times New Roman" pitchFamily="18" charset="0"/>
              </a:rPr>
              <a:t>ieşirea</a:t>
            </a:r>
            <a:r>
              <a:rPr lang="ro-RO" spc="100" dirty="0">
                <a:solidFill>
                  <a:schemeClr val="bg2">
                    <a:lumMod val="50000"/>
                  </a:schemeClr>
                </a:solidFill>
                <a:latin typeface="Times New Roman" pitchFamily="18" charset="0"/>
                <a:cs typeface="Times New Roman" pitchFamily="18" charset="0"/>
              </a:rPr>
              <a:t> din comunitatea internaţională a unuia sau mai multor membrii.</a:t>
            </a:r>
            <a:endParaRPr lang="en-US" spc="100" dirty="0">
              <a:solidFill>
                <a:schemeClr val="bg2">
                  <a:lumMod val="50000"/>
                </a:schemeClr>
              </a:solidFill>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152400"/>
            <a:ext cx="8229600" cy="762000"/>
          </a:xfrm>
        </p:spPr>
        <p:txBody>
          <a:bodyPr>
            <a:normAutofit/>
          </a:bodyPr>
          <a:lstStyle/>
          <a:p>
            <a:r>
              <a:rPr lang="ro-RO" b="1" dirty="0">
                <a:effectLst/>
              </a:rPr>
              <a:t> </a:t>
            </a:r>
            <a:r>
              <a:rPr lang="ro-RO" sz="4000" b="1" dirty="0">
                <a:solidFill>
                  <a:srgbClr val="002060"/>
                </a:solidFill>
                <a:latin typeface="Times New Roman" pitchFamily="18" charset="0"/>
                <a:ea typeface="+mn-ea"/>
                <a:cs typeface="Times New Roman" pitchFamily="18" charset="0"/>
              </a:rPr>
              <a:t>Securitatea „mai multor mari puteri”</a:t>
            </a:r>
            <a:endParaRPr lang="en-US" sz="4000" b="1" dirty="0">
              <a:solidFill>
                <a:srgbClr val="00206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21600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257800"/>
          </a:xfrm>
        </p:spPr>
        <p:txBody>
          <a:bodyPr>
            <a:normAutofit fontScale="55000" lnSpcReduction="20000"/>
          </a:bodyPr>
          <a:lstStyle/>
          <a:p>
            <a:r>
              <a:rPr lang="ro-RO" sz="3600" spc="100" dirty="0" err="1">
                <a:solidFill>
                  <a:schemeClr val="bg2">
                    <a:lumMod val="50000"/>
                  </a:schemeClr>
                </a:solidFill>
                <a:latin typeface="Times New Roman" pitchFamily="18" charset="0"/>
                <a:cs typeface="Times New Roman" pitchFamily="18" charset="0"/>
              </a:rPr>
              <a:t>Dominaţia</a:t>
            </a:r>
            <a:r>
              <a:rPr lang="ro-RO" sz="3600" spc="100" dirty="0">
                <a:solidFill>
                  <a:schemeClr val="bg2">
                    <a:lumMod val="50000"/>
                  </a:schemeClr>
                </a:solidFill>
                <a:latin typeface="Times New Roman" pitchFamily="18" charset="0"/>
                <a:cs typeface="Times New Roman" pitchFamily="18" charset="0"/>
              </a:rPr>
              <a:t> Statelor Unite este în mare măsură recunoscută, pentru actori, cum ar fi Uniunea Europeană, Japonia, China, India. Rusia </a:t>
            </a:r>
            <a:r>
              <a:rPr lang="ro-RO" sz="3600" spc="100" dirty="0" err="1">
                <a:solidFill>
                  <a:schemeClr val="bg2">
                    <a:lumMod val="50000"/>
                  </a:schemeClr>
                </a:solidFill>
                <a:latin typeface="Times New Roman" pitchFamily="18" charset="0"/>
                <a:cs typeface="Times New Roman" pitchFamily="18" charset="0"/>
              </a:rPr>
              <a:t>recunoaşte</a:t>
            </a:r>
            <a:r>
              <a:rPr lang="ro-RO" sz="3600" spc="100" dirty="0">
                <a:solidFill>
                  <a:schemeClr val="bg2">
                    <a:lumMod val="50000"/>
                  </a:schemeClr>
                </a:solidFill>
                <a:latin typeface="Times New Roman" pitchFamily="18" charset="0"/>
                <a:cs typeface="Times New Roman" pitchFamily="18" charset="0"/>
              </a:rPr>
              <a:t> puterea Statelor Unite, însă </a:t>
            </a:r>
            <a:r>
              <a:rPr lang="ro-RO" sz="3600" spc="100" dirty="0" err="1">
                <a:solidFill>
                  <a:schemeClr val="bg2">
                    <a:lumMod val="50000"/>
                  </a:schemeClr>
                </a:solidFill>
                <a:latin typeface="Times New Roman" pitchFamily="18" charset="0"/>
                <a:cs typeface="Times New Roman" pitchFamily="18" charset="0"/>
              </a:rPr>
              <a:t>doreşte</a:t>
            </a:r>
            <a:r>
              <a:rPr lang="ro-RO" sz="3600" spc="100" dirty="0">
                <a:solidFill>
                  <a:schemeClr val="bg2">
                    <a:lumMod val="50000"/>
                  </a:schemeClr>
                </a:solidFill>
                <a:latin typeface="Times New Roman" pitchFamily="18" charset="0"/>
                <a:cs typeface="Times New Roman" pitchFamily="18" charset="0"/>
              </a:rPr>
              <a:t> să redevină una dintre marile puteri. Pentagonul a </a:t>
            </a:r>
            <a:r>
              <a:rPr lang="ro-RO" sz="3600" spc="100" dirty="0" err="1">
                <a:solidFill>
                  <a:schemeClr val="bg2">
                    <a:lumMod val="50000"/>
                  </a:schemeClr>
                </a:solidFill>
                <a:latin typeface="Times New Roman" pitchFamily="18" charset="0"/>
                <a:cs typeface="Times New Roman" pitchFamily="18" charset="0"/>
              </a:rPr>
              <a:t>anunţat</a:t>
            </a:r>
            <a:r>
              <a:rPr lang="ro-RO" sz="3600" spc="100" dirty="0">
                <a:solidFill>
                  <a:schemeClr val="bg2">
                    <a:lumMod val="50000"/>
                  </a:schemeClr>
                </a:solidFill>
                <a:latin typeface="Times New Roman" pitchFamily="18" charset="0"/>
                <a:cs typeface="Times New Roman" pitchFamily="18" charset="0"/>
              </a:rPr>
              <a:t> că „pentru prima dată în 14 ani, Rusia are mai multe focoase nucleare mobilizate decât SUA. În ciuda programului de dezarmare nucleară, început în anul 1991, cele două puteri au reînceput să-şi consolideze </a:t>
            </a:r>
            <a:r>
              <a:rPr lang="ro-RO" sz="3600" spc="100" dirty="0" err="1">
                <a:solidFill>
                  <a:schemeClr val="bg2">
                    <a:lumMod val="50000"/>
                  </a:schemeClr>
                </a:solidFill>
                <a:latin typeface="Times New Roman" pitchFamily="18" charset="0"/>
                <a:cs typeface="Times New Roman" pitchFamily="18" charset="0"/>
              </a:rPr>
              <a:t>forţa</a:t>
            </a:r>
            <a:r>
              <a:rPr lang="ro-RO" sz="3600" spc="100" dirty="0">
                <a:solidFill>
                  <a:schemeClr val="bg2">
                    <a:lumMod val="50000"/>
                  </a:schemeClr>
                </a:solidFill>
                <a:latin typeface="Times New Roman" pitchFamily="18" charset="0"/>
                <a:cs typeface="Times New Roman" pitchFamily="18" charset="0"/>
              </a:rPr>
              <a:t> nucleară. Acum, Rusia </a:t>
            </a:r>
            <a:r>
              <a:rPr lang="ro-RO" sz="3600" spc="100" dirty="0" err="1">
                <a:solidFill>
                  <a:schemeClr val="bg2">
                    <a:lumMod val="50000"/>
                  </a:schemeClr>
                </a:solidFill>
                <a:latin typeface="Times New Roman" pitchFamily="18" charset="0"/>
                <a:cs typeface="Times New Roman" pitchFamily="18" charset="0"/>
              </a:rPr>
              <a:t>deţine</a:t>
            </a:r>
            <a:r>
              <a:rPr lang="ro-RO" sz="3600" spc="100" dirty="0">
                <a:solidFill>
                  <a:schemeClr val="bg2">
                    <a:lumMod val="50000"/>
                  </a:schemeClr>
                </a:solidFill>
                <a:latin typeface="Times New Roman" pitchFamily="18" charset="0"/>
                <a:cs typeface="Times New Roman" pitchFamily="18" charset="0"/>
              </a:rPr>
              <a:t> 1.643 de ogive nucleare, cu una mai mult decât SUA. </a:t>
            </a:r>
            <a:endParaRPr lang="en-US" sz="3600" spc="100" dirty="0">
              <a:solidFill>
                <a:schemeClr val="bg2">
                  <a:lumMod val="50000"/>
                </a:schemeClr>
              </a:solidFill>
              <a:latin typeface="Times New Roman" pitchFamily="18" charset="0"/>
              <a:cs typeface="Times New Roman" pitchFamily="18" charset="0"/>
            </a:endParaRPr>
          </a:p>
          <a:p>
            <a:r>
              <a:rPr lang="ro-RO" sz="3600" spc="100" dirty="0">
                <a:solidFill>
                  <a:schemeClr val="bg2">
                    <a:lumMod val="50000"/>
                  </a:schemeClr>
                </a:solidFill>
                <a:latin typeface="Times New Roman" pitchFamily="18" charset="0"/>
                <a:cs typeface="Times New Roman" pitchFamily="18" charset="0"/>
              </a:rPr>
              <a:t>Din martie 2014, după ce a anexat Peninsula Crimeea, </a:t>
            </a:r>
            <a:r>
              <a:rPr lang="ro-RO" sz="3600" spc="100" dirty="0" err="1">
                <a:solidFill>
                  <a:schemeClr val="bg2">
                    <a:lumMod val="50000"/>
                  </a:schemeClr>
                </a:solidFill>
                <a:latin typeface="Times New Roman" pitchFamily="18" charset="0"/>
                <a:cs typeface="Times New Roman" pitchFamily="18" charset="0"/>
              </a:rPr>
              <a:t>Federaţia</a:t>
            </a:r>
            <a:r>
              <a:rPr lang="ro-RO" sz="3600" spc="100" dirty="0">
                <a:solidFill>
                  <a:schemeClr val="bg2">
                    <a:lumMod val="50000"/>
                  </a:schemeClr>
                </a:solidFill>
                <a:latin typeface="Times New Roman" pitchFamily="18" charset="0"/>
                <a:cs typeface="Times New Roman" pitchFamily="18" charset="0"/>
              </a:rPr>
              <a:t> Rusă a făcut eforturi impresionante pentru a-şi consolida </a:t>
            </a:r>
            <a:r>
              <a:rPr lang="ro-RO" sz="3600" spc="100" dirty="0" err="1">
                <a:solidFill>
                  <a:schemeClr val="bg2">
                    <a:lumMod val="50000"/>
                  </a:schemeClr>
                </a:solidFill>
                <a:latin typeface="Times New Roman" pitchFamily="18" charset="0"/>
                <a:cs typeface="Times New Roman" pitchFamily="18" charset="0"/>
              </a:rPr>
              <a:t>forţa</a:t>
            </a:r>
            <a:r>
              <a:rPr lang="ro-RO" sz="3600" spc="100" dirty="0">
                <a:solidFill>
                  <a:schemeClr val="bg2">
                    <a:lumMod val="50000"/>
                  </a:schemeClr>
                </a:solidFill>
                <a:latin typeface="Times New Roman" pitchFamily="18" charset="0"/>
                <a:cs typeface="Times New Roman" pitchFamily="18" charset="0"/>
              </a:rPr>
              <a:t> nucleară, se arată în raportul anual întocmit de Pentagon ca parte a efortului în lupta împotriva proliferării nucleare.</a:t>
            </a:r>
            <a:endParaRPr lang="ru-RU" sz="3600" spc="100" dirty="0">
              <a:solidFill>
                <a:schemeClr val="bg2">
                  <a:lumMod val="50000"/>
                </a:schemeClr>
              </a:solidFill>
              <a:latin typeface="Times New Roman" pitchFamily="18" charset="0"/>
              <a:cs typeface="Times New Roman" pitchFamily="18" charset="0"/>
            </a:endParaRPr>
          </a:p>
          <a:p>
            <a:r>
              <a:rPr lang="ro-RO" sz="3600" spc="100" dirty="0" err="1">
                <a:solidFill>
                  <a:schemeClr val="bg2">
                    <a:lumMod val="50000"/>
                  </a:schemeClr>
                </a:solidFill>
                <a:latin typeface="Times New Roman" pitchFamily="18" charset="0"/>
                <a:cs typeface="Times New Roman" pitchFamily="18" charset="0"/>
              </a:rPr>
              <a:t>Susţinătorii</a:t>
            </a:r>
            <a:r>
              <a:rPr lang="ro-RO" sz="3600" spc="100" dirty="0">
                <a:solidFill>
                  <a:schemeClr val="bg2">
                    <a:lumMod val="50000"/>
                  </a:schemeClr>
                </a:solidFill>
                <a:latin typeface="Times New Roman" pitchFamily="18" charset="0"/>
                <a:cs typeface="Times New Roman" pitchFamily="18" charset="0"/>
              </a:rPr>
              <a:t> modelului multipolar insistă că SUA a recunoscut că nu mai </a:t>
            </a:r>
            <a:r>
              <a:rPr lang="ro-RO" sz="3600" spc="100" dirty="0" err="1">
                <a:solidFill>
                  <a:schemeClr val="bg2">
                    <a:lumMod val="50000"/>
                  </a:schemeClr>
                </a:solidFill>
                <a:latin typeface="Times New Roman" pitchFamily="18" charset="0"/>
                <a:cs typeface="Times New Roman" pitchFamily="18" charset="0"/>
              </a:rPr>
              <a:t>deţine</a:t>
            </a:r>
            <a:r>
              <a:rPr lang="ro-RO" sz="3600" spc="100" dirty="0">
                <a:solidFill>
                  <a:schemeClr val="bg2">
                    <a:lumMod val="50000"/>
                  </a:schemeClr>
                </a:solidFill>
                <a:latin typeface="Times New Roman" pitchFamily="18" charset="0"/>
                <a:cs typeface="Times New Roman" pitchFamily="18" charset="0"/>
              </a:rPr>
              <a:t> </a:t>
            </a:r>
            <a:r>
              <a:rPr lang="ro-RO" sz="3600" spc="100" dirty="0" err="1">
                <a:solidFill>
                  <a:schemeClr val="bg2">
                    <a:lumMod val="50000"/>
                  </a:schemeClr>
                </a:solidFill>
                <a:latin typeface="Times New Roman" pitchFamily="18" charset="0"/>
                <a:cs typeface="Times New Roman" pitchFamily="18" charset="0"/>
              </a:rPr>
              <a:t>poziţia</a:t>
            </a:r>
            <a:r>
              <a:rPr lang="ro-RO" sz="3600" spc="100" dirty="0">
                <a:solidFill>
                  <a:schemeClr val="bg2">
                    <a:lumMod val="50000"/>
                  </a:schemeClr>
                </a:solidFill>
                <a:latin typeface="Times New Roman" pitchFamily="18" charset="0"/>
                <a:cs typeface="Times New Roman" pitchFamily="18" charset="0"/>
              </a:rPr>
              <a:t> de lider mondial şi că au deschis un dialog de parteneriate cu alte centre de putere, în timp ce </a:t>
            </a:r>
            <a:r>
              <a:rPr lang="ro-RO" sz="3600" spc="100" dirty="0" err="1">
                <a:solidFill>
                  <a:schemeClr val="bg2">
                    <a:lumMod val="50000"/>
                  </a:schemeClr>
                </a:solidFill>
                <a:latin typeface="Times New Roman" pitchFamily="18" charset="0"/>
                <a:cs typeface="Times New Roman" pitchFamily="18" charset="0"/>
              </a:rPr>
              <a:t>oponenţii</a:t>
            </a:r>
            <a:r>
              <a:rPr lang="ro-RO" sz="3600" spc="100" dirty="0">
                <a:solidFill>
                  <a:schemeClr val="bg2">
                    <a:lumMod val="50000"/>
                  </a:schemeClr>
                </a:solidFill>
                <a:latin typeface="Times New Roman" pitchFamily="18" charset="0"/>
                <a:cs typeface="Times New Roman" pitchFamily="18" charset="0"/>
              </a:rPr>
              <a:t> </a:t>
            </a:r>
            <a:r>
              <a:rPr lang="ro-RO" sz="3600" spc="100" dirty="0" err="1">
                <a:solidFill>
                  <a:schemeClr val="bg2">
                    <a:lumMod val="50000"/>
                  </a:schemeClr>
                </a:solidFill>
                <a:latin typeface="Times New Roman" pitchFamily="18" charset="0"/>
                <a:cs typeface="Times New Roman" pitchFamily="18" charset="0"/>
              </a:rPr>
              <a:t>susţin</a:t>
            </a:r>
            <a:r>
              <a:rPr lang="ro-RO" sz="3600" spc="100" dirty="0">
                <a:solidFill>
                  <a:schemeClr val="bg2">
                    <a:lumMod val="50000"/>
                  </a:schemeClr>
                </a:solidFill>
                <a:latin typeface="Times New Roman" pitchFamily="18" charset="0"/>
                <a:cs typeface="Times New Roman" pitchFamily="18" charset="0"/>
              </a:rPr>
              <a:t> că un astfel de model nu va aduce stabilitate în </a:t>
            </a:r>
            <a:r>
              <a:rPr lang="ro-RO" sz="3600" spc="100" dirty="0" err="1">
                <a:solidFill>
                  <a:schemeClr val="bg2">
                    <a:lumMod val="50000"/>
                  </a:schemeClr>
                </a:solidFill>
                <a:latin typeface="Times New Roman" pitchFamily="18" charset="0"/>
                <a:cs typeface="Times New Roman" pitchFamily="18" charset="0"/>
              </a:rPr>
              <a:t>relaţiile</a:t>
            </a:r>
            <a:r>
              <a:rPr lang="ro-RO" sz="3600" spc="100" dirty="0">
                <a:solidFill>
                  <a:schemeClr val="bg2">
                    <a:lumMod val="50000"/>
                  </a:schemeClr>
                </a:solidFill>
                <a:latin typeface="Times New Roman" pitchFamily="18" charset="0"/>
                <a:cs typeface="Times New Roman" pitchFamily="18" charset="0"/>
              </a:rPr>
              <a:t> internaţionale. La urma urmei, este vorba despre viziunea </a:t>
            </a:r>
            <a:r>
              <a:rPr lang="ro-RO" sz="3600" spc="100" dirty="0" err="1">
                <a:solidFill>
                  <a:schemeClr val="bg2">
                    <a:lumMod val="50000"/>
                  </a:schemeClr>
                </a:solidFill>
                <a:latin typeface="Times New Roman" pitchFamily="18" charset="0"/>
                <a:cs typeface="Times New Roman" pitchFamily="18" charset="0"/>
              </a:rPr>
              <a:t>relaţiilor</a:t>
            </a:r>
            <a:r>
              <a:rPr lang="ro-RO" sz="3600" spc="100" dirty="0">
                <a:solidFill>
                  <a:schemeClr val="bg2">
                    <a:lumMod val="50000"/>
                  </a:schemeClr>
                </a:solidFill>
                <a:latin typeface="Times New Roman" pitchFamily="18" charset="0"/>
                <a:cs typeface="Times New Roman" pitchFamily="18" charset="0"/>
              </a:rPr>
              <a:t> internaţionale ca un câmp de </a:t>
            </a:r>
            <a:r>
              <a:rPr lang="ro-RO" sz="3600" spc="100" dirty="0" err="1">
                <a:solidFill>
                  <a:schemeClr val="bg2">
                    <a:lumMod val="50000"/>
                  </a:schemeClr>
                </a:solidFill>
                <a:latin typeface="Times New Roman" pitchFamily="18" charset="0"/>
                <a:cs typeface="Times New Roman" pitchFamily="18" charset="0"/>
              </a:rPr>
              <a:t>competiţie</a:t>
            </a:r>
            <a:r>
              <a:rPr lang="ro-RO" sz="3600" spc="100" dirty="0">
                <a:solidFill>
                  <a:schemeClr val="bg2">
                    <a:lumMod val="50000"/>
                  </a:schemeClr>
                </a:solidFill>
                <a:latin typeface="Times New Roman" pitchFamily="18" charset="0"/>
                <a:cs typeface="Times New Roman" pitchFamily="18" charset="0"/>
              </a:rPr>
              <a:t> eternă între „centrele de putere”.</a:t>
            </a:r>
            <a:endParaRPr lang="en-US" sz="3600" spc="100" dirty="0">
              <a:solidFill>
                <a:schemeClr val="bg2">
                  <a:lumMod val="50000"/>
                </a:schemeClr>
              </a:solidFill>
              <a:latin typeface="Times New Roman" pitchFamily="18" charset="0"/>
              <a:cs typeface="Times New Roman" pitchFamily="18" charset="0"/>
            </a:endParaRPr>
          </a:p>
          <a:p>
            <a:endParaRPr lang="en-US" dirty="0"/>
          </a:p>
          <a:p>
            <a:endParaRPr lang="en-US" dirty="0"/>
          </a:p>
        </p:txBody>
      </p:sp>
      <p:sp>
        <p:nvSpPr>
          <p:cNvPr id="3" name="Title 2"/>
          <p:cNvSpPr>
            <a:spLocks noGrp="1"/>
          </p:cNvSpPr>
          <p:nvPr>
            <p:ph type="title"/>
          </p:nvPr>
        </p:nvSpPr>
        <p:spPr>
          <a:xfrm>
            <a:off x="457200" y="152400"/>
            <a:ext cx="8229600" cy="685800"/>
          </a:xfrm>
        </p:spPr>
        <p:txBody>
          <a:bodyPr>
            <a:normAutofit fontScale="90000"/>
          </a:bodyPr>
          <a:lstStyle/>
          <a:p>
            <a:pPr algn="ctr"/>
            <a:r>
              <a:rPr lang="ro-RO" sz="4000" b="1" dirty="0">
                <a:solidFill>
                  <a:srgbClr val="002060"/>
                </a:solidFill>
                <a:latin typeface="Times New Roman" pitchFamily="18" charset="0"/>
                <a:ea typeface="+mn-ea"/>
                <a:cs typeface="Times New Roman" pitchFamily="18" charset="0"/>
              </a:rPr>
              <a:t>Modelul multipolar</a:t>
            </a:r>
            <a:endParaRPr lang="en-US" sz="4000" b="1" dirty="0">
              <a:solidFill>
                <a:srgbClr val="00206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764026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fontScale="55000" lnSpcReduction="20000"/>
          </a:bodyPr>
          <a:lstStyle/>
          <a:p>
            <a:r>
              <a:rPr lang="ro-RO" sz="3200" spc="100" dirty="0" err="1">
                <a:solidFill>
                  <a:schemeClr val="bg2">
                    <a:lumMod val="50000"/>
                  </a:schemeClr>
                </a:solidFill>
                <a:latin typeface="Times New Roman" pitchFamily="18" charset="0"/>
                <a:cs typeface="Times New Roman" pitchFamily="18" charset="0"/>
              </a:rPr>
              <a:t>Influenţa</a:t>
            </a:r>
            <a:r>
              <a:rPr lang="ro-RO" sz="3200" spc="100" dirty="0">
                <a:solidFill>
                  <a:schemeClr val="bg2">
                    <a:lumMod val="50000"/>
                  </a:schemeClr>
                </a:solidFill>
                <a:latin typeface="Times New Roman" pitchFamily="18" charset="0"/>
                <a:cs typeface="Times New Roman" pitchFamily="18" charset="0"/>
              </a:rPr>
              <a:t> crescândă a acestor centre de putere este facilitată şi de schimbările în </a:t>
            </a:r>
            <a:r>
              <a:rPr lang="ro-RO" sz="3200" spc="100" dirty="0" err="1">
                <a:solidFill>
                  <a:schemeClr val="bg2">
                    <a:lumMod val="50000"/>
                  </a:schemeClr>
                </a:solidFill>
                <a:latin typeface="Times New Roman" pitchFamily="18" charset="0"/>
                <a:cs typeface="Times New Roman" pitchFamily="18" charset="0"/>
              </a:rPr>
              <a:t>relaţiile</a:t>
            </a:r>
            <a:r>
              <a:rPr lang="ro-RO" sz="3200" spc="100" dirty="0">
                <a:solidFill>
                  <a:schemeClr val="bg2">
                    <a:lumMod val="50000"/>
                  </a:schemeClr>
                </a:solidFill>
                <a:latin typeface="Times New Roman" pitchFamily="18" charset="0"/>
                <a:cs typeface="Times New Roman" pitchFamily="18" charset="0"/>
              </a:rPr>
              <a:t> internaţionale, nu din punct de vedere militar, ci al dimensiunilor economice, </a:t>
            </a:r>
            <a:r>
              <a:rPr lang="ro-RO" sz="3200" spc="100" dirty="0" err="1">
                <a:solidFill>
                  <a:schemeClr val="bg2">
                    <a:lumMod val="50000"/>
                  </a:schemeClr>
                </a:solidFill>
                <a:latin typeface="Times New Roman" pitchFamily="18" charset="0"/>
                <a:cs typeface="Times New Roman" pitchFamily="18" charset="0"/>
              </a:rPr>
              <a:t>ştiinţifice</a:t>
            </a:r>
            <a:r>
              <a:rPr lang="ro-RO" sz="3200" spc="100" dirty="0">
                <a:solidFill>
                  <a:schemeClr val="bg2">
                    <a:lumMod val="50000"/>
                  </a:schemeClr>
                </a:solidFill>
                <a:latin typeface="Times New Roman" pitchFamily="18" charset="0"/>
                <a:cs typeface="Times New Roman" pitchFamily="18" charset="0"/>
              </a:rPr>
              <a:t>, tehnice, </a:t>
            </a:r>
            <a:r>
              <a:rPr lang="ro-RO" sz="3200" spc="100" dirty="0" err="1">
                <a:solidFill>
                  <a:schemeClr val="bg2">
                    <a:lumMod val="50000"/>
                  </a:schemeClr>
                </a:solidFill>
                <a:latin typeface="Times New Roman" pitchFamily="18" charset="0"/>
                <a:cs typeface="Times New Roman" pitchFamily="18" charset="0"/>
              </a:rPr>
              <a:t>informaţionale</a:t>
            </a:r>
            <a:r>
              <a:rPr lang="ro-RO" sz="3200" spc="100" dirty="0">
                <a:solidFill>
                  <a:schemeClr val="bg2">
                    <a:lumMod val="50000"/>
                  </a:schemeClr>
                </a:solidFill>
                <a:latin typeface="Times New Roman" pitchFamily="18" charset="0"/>
                <a:cs typeface="Times New Roman" pitchFamily="18" charset="0"/>
              </a:rPr>
              <a:t> şi culturale ale acestui fenomen. </a:t>
            </a:r>
            <a:endParaRPr lang="en-US" sz="3200" spc="100" dirty="0">
              <a:solidFill>
                <a:schemeClr val="bg2">
                  <a:lumMod val="50000"/>
                </a:schemeClr>
              </a:solidFill>
              <a:latin typeface="Times New Roman" pitchFamily="18" charset="0"/>
              <a:cs typeface="Times New Roman" pitchFamily="18" charset="0"/>
            </a:endParaRPr>
          </a:p>
          <a:p>
            <a:r>
              <a:rPr lang="ro-RO" sz="3200" spc="100" dirty="0">
                <a:solidFill>
                  <a:schemeClr val="bg2">
                    <a:lumMod val="50000"/>
                  </a:schemeClr>
                </a:solidFill>
                <a:latin typeface="Times New Roman" pitchFamily="18" charset="0"/>
                <a:cs typeface="Times New Roman" pitchFamily="18" charset="0"/>
              </a:rPr>
              <a:t>Astfel, </a:t>
            </a:r>
            <a:r>
              <a:rPr lang="ro-RO" sz="3200" spc="100" dirty="0" err="1">
                <a:solidFill>
                  <a:schemeClr val="bg2">
                    <a:lumMod val="50000"/>
                  </a:schemeClr>
                </a:solidFill>
                <a:latin typeface="Times New Roman" pitchFamily="18" charset="0"/>
                <a:cs typeface="Times New Roman" pitchFamily="18" charset="0"/>
              </a:rPr>
              <a:t>potenţialul</a:t>
            </a:r>
            <a:r>
              <a:rPr lang="ro-RO" sz="3200" spc="100" dirty="0">
                <a:solidFill>
                  <a:schemeClr val="bg2">
                    <a:lumMod val="50000"/>
                  </a:schemeClr>
                </a:solidFill>
                <a:latin typeface="Times New Roman" pitchFamily="18" charset="0"/>
                <a:cs typeface="Times New Roman" pitchFamily="18" charset="0"/>
              </a:rPr>
              <a:t> economic şi </a:t>
            </a:r>
            <a:r>
              <a:rPr lang="ro-RO" sz="3200" spc="100" dirty="0" err="1">
                <a:solidFill>
                  <a:schemeClr val="bg2">
                    <a:lumMod val="50000"/>
                  </a:schemeClr>
                </a:solidFill>
                <a:latin typeface="Times New Roman" pitchFamily="18" charset="0"/>
                <a:cs typeface="Times New Roman" pitchFamily="18" charset="0"/>
              </a:rPr>
              <a:t>tehnico-ştiinţific</a:t>
            </a:r>
            <a:r>
              <a:rPr lang="ro-RO" sz="3200" spc="100" dirty="0">
                <a:solidFill>
                  <a:schemeClr val="bg2">
                    <a:lumMod val="50000"/>
                  </a:schemeClr>
                </a:solidFill>
                <a:latin typeface="Times New Roman" pitchFamily="18" charset="0"/>
                <a:cs typeface="Times New Roman" pitchFamily="18" charset="0"/>
              </a:rPr>
              <a:t> al Japoniei şi al </a:t>
            </a:r>
            <a:r>
              <a:rPr lang="ro-RO" sz="3200" spc="100" dirty="0" err="1">
                <a:solidFill>
                  <a:schemeClr val="bg2">
                    <a:lumMod val="50000"/>
                  </a:schemeClr>
                </a:solidFill>
                <a:latin typeface="Times New Roman" pitchFamily="18" charset="0"/>
                <a:cs typeface="Times New Roman" pitchFamily="18" charset="0"/>
              </a:rPr>
              <a:t>Asociaţiei</a:t>
            </a:r>
            <a:r>
              <a:rPr lang="ro-RO" sz="3200" spc="100" dirty="0">
                <a:solidFill>
                  <a:schemeClr val="bg2">
                    <a:lumMod val="50000"/>
                  </a:schemeClr>
                </a:solidFill>
                <a:latin typeface="Times New Roman" pitchFamily="18" charset="0"/>
                <a:cs typeface="Times New Roman" pitchFamily="18" charset="0"/>
              </a:rPr>
              <a:t> Naţiunilor din Sud-Estul Asiei – Association of </a:t>
            </a:r>
            <a:r>
              <a:rPr lang="ro-RO" sz="3200" spc="100" dirty="0" err="1">
                <a:solidFill>
                  <a:schemeClr val="bg2">
                    <a:lumMod val="50000"/>
                  </a:schemeClr>
                </a:solidFill>
                <a:latin typeface="Times New Roman" pitchFamily="18" charset="0"/>
                <a:cs typeface="Times New Roman" pitchFamily="18" charset="0"/>
              </a:rPr>
              <a:t>Southeast</a:t>
            </a:r>
            <a:r>
              <a:rPr lang="ro-RO" sz="3200" spc="100" dirty="0">
                <a:solidFill>
                  <a:schemeClr val="bg2">
                    <a:lumMod val="50000"/>
                  </a:schemeClr>
                </a:solidFill>
                <a:latin typeface="Times New Roman" pitchFamily="18" charset="0"/>
                <a:cs typeface="Times New Roman" pitchFamily="18" charset="0"/>
              </a:rPr>
              <a:t> </a:t>
            </a:r>
            <a:r>
              <a:rPr lang="ro-RO" sz="3200" spc="100" dirty="0" err="1">
                <a:solidFill>
                  <a:schemeClr val="bg2">
                    <a:lumMod val="50000"/>
                  </a:schemeClr>
                </a:solidFill>
                <a:latin typeface="Times New Roman" pitchFamily="18" charset="0"/>
                <a:cs typeface="Times New Roman" pitchFamily="18" charset="0"/>
              </a:rPr>
              <a:t>Asian</a:t>
            </a:r>
            <a:r>
              <a:rPr lang="ro-RO" sz="3200" spc="100" dirty="0">
                <a:solidFill>
                  <a:schemeClr val="bg2">
                    <a:lumMod val="50000"/>
                  </a:schemeClr>
                </a:solidFill>
                <a:latin typeface="Times New Roman" pitchFamily="18" charset="0"/>
                <a:cs typeface="Times New Roman" pitchFamily="18" charset="0"/>
              </a:rPr>
              <a:t> </a:t>
            </a:r>
            <a:r>
              <a:rPr lang="ro-RO" sz="3200" spc="100" dirty="0" err="1">
                <a:solidFill>
                  <a:schemeClr val="bg2">
                    <a:lumMod val="50000"/>
                  </a:schemeClr>
                </a:solidFill>
                <a:latin typeface="Times New Roman" pitchFamily="18" charset="0"/>
                <a:cs typeface="Times New Roman" pitchFamily="18" charset="0"/>
              </a:rPr>
              <a:t>Nations</a:t>
            </a:r>
            <a:r>
              <a:rPr lang="ro-RO" sz="3200" spc="100" dirty="0">
                <a:solidFill>
                  <a:schemeClr val="bg2">
                    <a:lumMod val="50000"/>
                  </a:schemeClr>
                </a:solidFill>
                <a:latin typeface="Times New Roman" pitchFamily="18" charset="0"/>
                <a:cs typeface="Times New Roman" pitchFamily="18" charset="0"/>
              </a:rPr>
              <a:t> (ASEAN) sunt comparabile cu cel al Statelor Unite. De exemplu, De exemplu, Japonia reprezintă a doua putere economică a lumii care împreună cu statele Unite, Germania, </a:t>
            </a:r>
            <a:r>
              <a:rPr lang="ro-RO" sz="3200" spc="100" dirty="0" err="1">
                <a:solidFill>
                  <a:schemeClr val="bg2">
                    <a:lumMod val="50000"/>
                  </a:schemeClr>
                </a:solidFill>
                <a:latin typeface="Times New Roman" pitchFamily="18" charset="0"/>
                <a:cs typeface="Times New Roman" pitchFamily="18" charset="0"/>
              </a:rPr>
              <a:t>Franţa</a:t>
            </a:r>
            <a:r>
              <a:rPr lang="ro-RO" sz="3200" spc="100" dirty="0">
                <a:solidFill>
                  <a:schemeClr val="bg2">
                    <a:lumMod val="50000"/>
                  </a:schemeClr>
                </a:solidFill>
                <a:latin typeface="Times New Roman" pitchFamily="18" charset="0"/>
                <a:cs typeface="Times New Roman" pitchFamily="18" charset="0"/>
              </a:rPr>
              <a:t>, Marea Britanie, Italia şi Canada alcătuiesc „Grupul celor 7”</a:t>
            </a:r>
            <a:endParaRPr lang="ru-RU" sz="3200" spc="100" dirty="0">
              <a:solidFill>
                <a:schemeClr val="bg2">
                  <a:lumMod val="50000"/>
                </a:schemeClr>
              </a:solidFill>
              <a:latin typeface="Times New Roman" pitchFamily="18" charset="0"/>
              <a:cs typeface="Times New Roman" pitchFamily="18" charset="0"/>
            </a:endParaRPr>
          </a:p>
          <a:p>
            <a:r>
              <a:rPr lang="ro-RO" sz="3200" spc="100" dirty="0">
                <a:solidFill>
                  <a:schemeClr val="bg2">
                    <a:lumMod val="50000"/>
                  </a:schemeClr>
                </a:solidFill>
                <a:latin typeface="Times New Roman" pitchFamily="18" charset="0"/>
                <a:cs typeface="Times New Roman" pitchFamily="18" charset="0"/>
              </a:rPr>
              <a:t>Uniunea Europeană trebuie să-şi consolideze domeniul militar prin formarea unei armate proprii, iar, ulterior, </a:t>
            </a:r>
            <a:r>
              <a:rPr lang="ro-RO" sz="3200" spc="100" dirty="0" err="1">
                <a:solidFill>
                  <a:schemeClr val="bg2">
                    <a:lumMod val="50000"/>
                  </a:schemeClr>
                </a:solidFill>
                <a:latin typeface="Times New Roman" pitchFamily="18" charset="0"/>
                <a:cs typeface="Times New Roman" pitchFamily="18" charset="0"/>
              </a:rPr>
              <a:t>prezenţa</a:t>
            </a:r>
            <a:r>
              <a:rPr lang="ro-RO" sz="3200" spc="100" dirty="0">
                <a:solidFill>
                  <a:schemeClr val="bg2">
                    <a:lumMod val="50000"/>
                  </a:schemeClr>
                </a:solidFill>
                <a:latin typeface="Times New Roman" pitchFamily="18" charset="0"/>
                <a:cs typeface="Times New Roman" pitchFamily="18" charset="0"/>
              </a:rPr>
              <a:t> acesteia în zonele </a:t>
            </a:r>
            <a:r>
              <a:rPr lang="ro-RO" sz="3200" spc="100" dirty="0" err="1">
                <a:solidFill>
                  <a:schemeClr val="bg2">
                    <a:lumMod val="50000"/>
                  </a:schemeClr>
                </a:solidFill>
                <a:latin typeface="Times New Roman" pitchFamily="18" charset="0"/>
                <a:cs typeface="Times New Roman" pitchFamily="18" charset="0"/>
              </a:rPr>
              <a:t>fierbinţi</a:t>
            </a:r>
            <a:r>
              <a:rPr lang="ro-RO" sz="3200" spc="100" dirty="0">
                <a:solidFill>
                  <a:schemeClr val="bg2">
                    <a:lumMod val="50000"/>
                  </a:schemeClr>
                </a:solidFill>
                <a:latin typeface="Times New Roman" pitchFamily="18" charset="0"/>
                <a:cs typeface="Times New Roman" pitchFamily="18" charset="0"/>
              </a:rPr>
              <a:t> ale lumii. De asemenea, trebuie să se concentreze asupra unui număr de probleme de securitate globală, în conformitate cu propriile </a:t>
            </a:r>
            <a:r>
              <a:rPr lang="ro-RO" sz="3200" spc="100" dirty="0" err="1">
                <a:solidFill>
                  <a:schemeClr val="bg2">
                    <a:lumMod val="50000"/>
                  </a:schemeClr>
                </a:solidFill>
                <a:latin typeface="Times New Roman" pitchFamily="18" charset="0"/>
                <a:cs typeface="Times New Roman" pitchFamily="18" charset="0"/>
              </a:rPr>
              <a:t>priorităţi</a:t>
            </a:r>
            <a:r>
              <a:rPr lang="ro-RO" sz="3200" spc="100" dirty="0">
                <a:solidFill>
                  <a:schemeClr val="bg2">
                    <a:lumMod val="50000"/>
                  </a:schemeClr>
                </a:solidFill>
                <a:latin typeface="Times New Roman" pitchFamily="18" charset="0"/>
                <a:cs typeface="Times New Roman" pitchFamily="18" charset="0"/>
              </a:rPr>
              <a:t> de </a:t>
            </a:r>
            <a:r>
              <a:rPr lang="ro-RO" sz="3200" spc="100" dirty="0" err="1">
                <a:solidFill>
                  <a:schemeClr val="bg2">
                    <a:lumMod val="50000"/>
                  </a:schemeClr>
                </a:solidFill>
                <a:latin typeface="Times New Roman" pitchFamily="18" charset="0"/>
                <a:cs typeface="Times New Roman" pitchFamily="18" charset="0"/>
              </a:rPr>
              <a:t>acţiune</a:t>
            </a:r>
            <a:r>
              <a:rPr lang="ro-RO" sz="3200" spc="100" dirty="0">
                <a:solidFill>
                  <a:schemeClr val="bg2">
                    <a:lumMod val="50000"/>
                  </a:schemeClr>
                </a:solidFill>
                <a:latin typeface="Times New Roman" pitchFamily="18" charset="0"/>
                <a:cs typeface="Times New Roman" pitchFamily="18" charset="0"/>
              </a:rPr>
              <a:t> externă şi pentru a </a:t>
            </a:r>
            <a:r>
              <a:rPr lang="ro-RO" sz="3200" spc="100" dirty="0" err="1">
                <a:solidFill>
                  <a:schemeClr val="bg2">
                    <a:lumMod val="50000"/>
                  </a:schemeClr>
                </a:solidFill>
                <a:latin typeface="Times New Roman" pitchFamily="18" charset="0"/>
                <a:cs typeface="Times New Roman" pitchFamily="18" charset="0"/>
              </a:rPr>
              <a:t>susţine</a:t>
            </a:r>
            <a:r>
              <a:rPr lang="ro-RO" sz="3200" spc="100" dirty="0">
                <a:solidFill>
                  <a:schemeClr val="bg2">
                    <a:lumMod val="50000"/>
                  </a:schemeClr>
                </a:solidFill>
                <a:latin typeface="Times New Roman" pitchFamily="18" charset="0"/>
                <a:cs typeface="Times New Roman" pitchFamily="18" charset="0"/>
              </a:rPr>
              <a:t> în totalitate demersurile internaţionale, indiferent dacă acestea sunt sau nu lansate la </a:t>
            </a:r>
            <a:r>
              <a:rPr lang="ro-RO" sz="3200" spc="100" dirty="0" err="1">
                <a:solidFill>
                  <a:schemeClr val="bg2">
                    <a:lumMod val="50000"/>
                  </a:schemeClr>
                </a:solidFill>
                <a:latin typeface="Times New Roman" pitchFamily="18" charset="0"/>
                <a:cs typeface="Times New Roman" pitchFamily="18" charset="0"/>
              </a:rPr>
              <a:t>iniţiativa</a:t>
            </a:r>
            <a:r>
              <a:rPr lang="ro-RO" sz="3200" spc="100" dirty="0">
                <a:solidFill>
                  <a:schemeClr val="bg2">
                    <a:lumMod val="50000"/>
                  </a:schemeClr>
                </a:solidFill>
                <a:latin typeface="Times New Roman" pitchFamily="18" charset="0"/>
                <a:cs typeface="Times New Roman" pitchFamily="18" charset="0"/>
              </a:rPr>
              <a:t> sa.</a:t>
            </a:r>
            <a:endParaRPr lang="en-US" sz="3200" spc="100" dirty="0">
              <a:solidFill>
                <a:schemeClr val="bg2">
                  <a:lumMod val="50000"/>
                </a:schemeClr>
              </a:solidFill>
              <a:latin typeface="Times New Roman" pitchFamily="18" charset="0"/>
              <a:cs typeface="Times New Roman" pitchFamily="18" charset="0"/>
            </a:endParaRPr>
          </a:p>
          <a:p>
            <a:r>
              <a:rPr lang="ro-RO" sz="3200" spc="100" dirty="0" err="1">
                <a:solidFill>
                  <a:schemeClr val="bg2">
                    <a:lumMod val="50000"/>
                  </a:schemeClr>
                </a:solidFill>
                <a:latin typeface="Times New Roman" pitchFamily="18" charset="0"/>
                <a:cs typeface="Times New Roman" pitchFamily="18" charset="0"/>
              </a:rPr>
              <a:t>Evoluţia</a:t>
            </a:r>
            <a:r>
              <a:rPr lang="ro-RO" sz="3200" spc="100" dirty="0">
                <a:solidFill>
                  <a:schemeClr val="bg2">
                    <a:lumMod val="50000"/>
                  </a:schemeClr>
                </a:solidFill>
                <a:latin typeface="Times New Roman" pitchFamily="18" charset="0"/>
                <a:cs typeface="Times New Roman" pitchFamily="18" charset="0"/>
              </a:rPr>
              <a:t> geostrategică a Chinei este un factor decisiv, care a făcut obiectul cercetării unor </a:t>
            </a:r>
            <a:r>
              <a:rPr lang="ro-RO" sz="3200" spc="100" dirty="0" err="1">
                <a:solidFill>
                  <a:schemeClr val="bg2">
                    <a:lumMod val="50000"/>
                  </a:schemeClr>
                </a:solidFill>
                <a:latin typeface="Times New Roman" pitchFamily="18" charset="0"/>
                <a:cs typeface="Times New Roman" pitchFamily="18" charset="0"/>
              </a:rPr>
              <a:t>specialişti</a:t>
            </a:r>
            <a:r>
              <a:rPr lang="ro-RO" sz="3200" spc="100" dirty="0">
                <a:solidFill>
                  <a:schemeClr val="bg2">
                    <a:lumMod val="50000"/>
                  </a:schemeClr>
                </a:solidFill>
                <a:latin typeface="Times New Roman" pitchFamily="18" charset="0"/>
                <a:cs typeface="Times New Roman" pitchFamily="18" charset="0"/>
              </a:rPr>
              <a:t>. Viziunile acestora asupra </a:t>
            </a:r>
            <a:r>
              <a:rPr lang="ro-RO" sz="3200" spc="100" dirty="0" err="1">
                <a:solidFill>
                  <a:schemeClr val="bg2">
                    <a:lumMod val="50000"/>
                  </a:schemeClr>
                </a:solidFill>
                <a:latin typeface="Times New Roman" pitchFamily="18" charset="0"/>
                <a:cs typeface="Times New Roman" pitchFamily="18" charset="0"/>
              </a:rPr>
              <a:t>evoluţiei</a:t>
            </a:r>
            <a:r>
              <a:rPr lang="ro-RO" sz="3200" spc="100" dirty="0">
                <a:solidFill>
                  <a:schemeClr val="bg2">
                    <a:lumMod val="50000"/>
                  </a:schemeClr>
                </a:solidFill>
                <a:latin typeface="Times New Roman" pitchFamily="18" charset="0"/>
                <a:cs typeface="Times New Roman" pitchFamily="18" charset="0"/>
              </a:rPr>
              <a:t> Chinei pot fi grupate în trei posibile paliere de dezvoltare, corespunzătoare </a:t>
            </a:r>
            <a:r>
              <a:rPr lang="ro-RO" sz="3200" spc="100" dirty="0" err="1">
                <a:solidFill>
                  <a:schemeClr val="bg2">
                    <a:lumMod val="50000"/>
                  </a:schemeClr>
                </a:solidFill>
                <a:latin typeface="Times New Roman" pitchFamily="18" charset="0"/>
                <a:cs typeface="Times New Roman" pitchFamily="18" charset="0"/>
              </a:rPr>
              <a:t>şcolilor</a:t>
            </a:r>
            <a:r>
              <a:rPr lang="ro-RO" sz="3200" spc="100" dirty="0">
                <a:solidFill>
                  <a:schemeClr val="bg2">
                    <a:lumMod val="50000"/>
                  </a:schemeClr>
                </a:solidFill>
                <a:latin typeface="Times New Roman" pitchFamily="18" charset="0"/>
                <a:cs typeface="Times New Roman" pitchFamily="18" charset="0"/>
              </a:rPr>
              <a:t> de gândire: </a:t>
            </a:r>
            <a:r>
              <a:rPr lang="ro-RO" sz="3200" spc="100" dirty="0" err="1">
                <a:solidFill>
                  <a:schemeClr val="bg2">
                    <a:lumMod val="50000"/>
                  </a:schemeClr>
                </a:solidFill>
                <a:latin typeface="Times New Roman" pitchFamily="18" charset="0"/>
                <a:cs typeface="Times New Roman" pitchFamily="18" charset="0"/>
              </a:rPr>
              <a:t>primacistă</a:t>
            </a:r>
            <a:r>
              <a:rPr lang="ro-RO" sz="3200" spc="100" dirty="0">
                <a:solidFill>
                  <a:schemeClr val="bg2">
                    <a:lumMod val="50000"/>
                  </a:schemeClr>
                </a:solidFill>
                <a:latin typeface="Times New Roman" pitchFamily="18" charset="0"/>
                <a:cs typeface="Times New Roman" pitchFamily="18" charset="0"/>
              </a:rPr>
              <a:t> sau „</a:t>
            </a:r>
            <a:r>
              <a:rPr lang="ro-RO" sz="3200" spc="100" dirty="0" err="1">
                <a:solidFill>
                  <a:schemeClr val="bg2">
                    <a:lumMod val="50000"/>
                  </a:schemeClr>
                </a:solidFill>
                <a:latin typeface="Times New Roman" pitchFamily="18" charset="0"/>
                <a:cs typeface="Times New Roman" pitchFamily="18" charset="0"/>
              </a:rPr>
              <a:t>concurenţă</a:t>
            </a:r>
            <a:r>
              <a:rPr lang="ro-RO" sz="3200" spc="100" dirty="0">
                <a:solidFill>
                  <a:schemeClr val="bg2">
                    <a:lumMod val="50000"/>
                  </a:schemeClr>
                </a:solidFill>
                <a:latin typeface="Times New Roman" pitchFamily="18" charset="0"/>
                <a:cs typeface="Times New Roman" pitchFamily="18" charset="0"/>
              </a:rPr>
              <a:t> strategică”, </a:t>
            </a:r>
            <a:r>
              <a:rPr lang="ro-RO" sz="3200" spc="100" dirty="0" err="1">
                <a:solidFill>
                  <a:schemeClr val="bg2">
                    <a:lumMod val="50000"/>
                  </a:schemeClr>
                </a:solidFill>
                <a:latin typeface="Times New Roman" pitchFamily="18" charset="0"/>
                <a:cs typeface="Times New Roman" pitchFamily="18" charset="0"/>
              </a:rPr>
              <a:t>excepţionalistă</a:t>
            </a:r>
            <a:r>
              <a:rPr lang="ro-RO" sz="3200" spc="100" dirty="0">
                <a:solidFill>
                  <a:schemeClr val="bg2">
                    <a:lumMod val="50000"/>
                  </a:schemeClr>
                </a:solidFill>
                <a:latin typeface="Times New Roman" pitchFamily="18" charset="0"/>
                <a:cs typeface="Times New Roman" pitchFamily="18" charset="0"/>
              </a:rPr>
              <a:t> sau „creştere </a:t>
            </a:r>
            <a:r>
              <a:rPr lang="ro-RO" sz="3200" spc="100" dirty="0" err="1">
                <a:solidFill>
                  <a:schemeClr val="bg2">
                    <a:lumMod val="50000"/>
                  </a:schemeClr>
                </a:solidFill>
                <a:latin typeface="Times New Roman" pitchFamily="18" charset="0"/>
                <a:cs typeface="Times New Roman" pitchFamily="18" charset="0"/>
              </a:rPr>
              <a:t>paşnică</a:t>
            </a:r>
            <a:r>
              <a:rPr lang="ro-RO" sz="3200" spc="100" dirty="0">
                <a:solidFill>
                  <a:schemeClr val="bg2">
                    <a:lumMod val="50000"/>
                  </a:schemeClr>
                </a:solidFill>
                <a:latin typeface="Times New Roman" pitchFamily="18" charset="0"/>
                <a:cs typeface="Times New Roman" pitchFamily="18" charset="0"/>
              </a:rPr>
              <a:t>” şi pragmatică sau „</a:t>
            </a:r>
            <a:r>
              <a:rPr lang="ro-RO" sz="3200" spc="100" dirty="0" err="1">
                <a:solidFill>
                  <a:schemeClr val="bg2">
                    <a:lumMod val="50000"/>
                  </a:schemeClr>
                </a:solidFill>
                <a:latin typeface="Times New Roman" pitchFamily="18" charset="0"/>
                <a:cs typeface="Times New Roman" pitchFamily="18" charset="0"/>
              </a:rPr>
              <a:t>coexistenţă</a:t>
            </a:r>
            <a:r>
              <a:rPr lang="ro-RO" sz="3200" spc="100" dirty="0">
                <a:solidFill>
                  <a:schemeClr val="bg2">
                    <a:lumMod val="50000"/>
                  </a:schemeClr>
                </a:solidFill>
                <a:latin typeface="Times New Roman" pitchFamily="18" charset="0"/>
                <a:cs typeface="Times New Roman" pitchFamily="18" charset="0"/>
              </a:rPr>
              <a:t> competitivă”. </a:t>
            </a:r>
            <a:endParaRPr lang="en-US" sz="3200" spc="100" dirty="0">
              <a:solidFill>
                <a:schemeClr val="bg2">
                  <a:lumMod val="50000"/>
                </a:schemeClr>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71683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1376</TotalTime>
  <Words>2556</Words>
  <Application>Microsoft Office PowerPoint</Application>
  <PresentationFormat>On-screen Show (4:3)</PresentationFormat>
  <Paragraphs>115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Constantia</vt:lpstr>
      <vt:lpstr>Times New Roman</vt:lpstr>
      <vt:lpstr>Wingdings 2</vt:lpstr>
      <vt:lpstr>Paper</vt:lpstr>
      <vt:lpstr>MEDIUL  INTERNAȚIONAL DE SECURITATE. ELEMENTE DE ANALIZA GEOPOLITICĂ</vt:lpstr>
      <vt:lpstr>PowerPoint Presentation</vt:lpstr>
      <vt:lpstr>PowerPoint Presentation</vt:lpstr>
      <vt:lpstr>PowerPoint Presentation</vt:lpstr>
      <vt:lpstr>Securitatea sistemului unipolar </vt:lpstr>
      <vt:lpstr>PowerPoint Presentation</vt:lpstr>
      <vt:lpstr> Securitatea „mai multor mari puteri”</vt:lpstr>
      <vt:lpstr>Modelul multipolar</vt:lpstr>
      <vt:lpstr>PowerPoint Presentation</vt:lpstr>
      <vt:lpstr>Modelul global (universal) </vt:lpstr>
      <vt:lpstr>PowerPoint Presentation</vt:lpstr>
      <vt:lpstr>                  SECURITATE COLECTIVĂ</vt:lpstr>
      <vt:lpstr>SECURITATE COMUNĂ</vt:lpstr>
      <vt:lpstr>SECURITATE PRIN COOPERARE</vt:lpstr>
      <vt:lpstr>PowerPoint Presentation</vt:lpstr>
      <vt:lpstr>PowerPoint Presentation</vt:lpstr>
      <vt:lpstr>CONCLUZII</vt:lpstr>
      <vt:lpstr>PowerPoint Presentation</vt:lpstr>
      <vt:lpstr>Sarcini de autoevaluare: </vt:lpstr>
      <vt:lpstr>Lucrul individual: </vt:lpstr>
      <vt:lpstr>BIBLIOGRAFIE </vt:lpstr>
      <vt:lpstr>PowerPoint Presentation</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141</cp:revision>
  <cp:lastPrinted>2019-10-03T06:10:17Z</cp:lastPrinted>
  <dcterms:created xsi:type="dcterms:W3CDTF">2016-10-10T06:51:47Z</dcterms:created>
  <dcterms:modified xsi:type="dcterms:W3CDTF">2020-09-06T08:00:18Z</dcterms:modified>
</cp:coreProperties>
</file>