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showGuides="1">
      <p:cViewPr varScale="1">
        <p:scale>
          <a:sx n="46" d="100"/>
          <a:sy n="46" d="100"/>
        </p:scale>
        <p:origin x="54" y="7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5DBC28D-40B5-4AE2-814D-2A5BEEA7DBA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67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A95340-3834-4B39-B5A2-C632AE130028}"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BC28D-40B5-4AE2-814D-2A5BEEA7DBA6}" type="slidenum">
              <a:rPr lang="en-US" smtClean="0"/>
              <a:t>‹#›</a:t>
            </a:fld>
            <a:endParaRPr lang="en-US"/>
          </a:p>
        </p:txBody>
      </p:sp>
    </p:spTree>
    <p:extLst>
      <p:ext uri="{BB962C8B-B14F-4D97-AF65-F5344CB8AC3E}">
        <p14:creationId xmlns:p14="http://schemas.microsoft.com/office/powerpoint/2010/main" val="32159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BB1F12-BCDB-4754-ACD1-7BC19C6292B3}"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48BA2-5693-4747-95C3-DC97BC5A72A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068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BC28D-40B5-4AE2-814D-2A5BEEA7DBA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05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BC28D-40B5-4AE2-814D-2A5BEEA7DBA6}" type="slidenum">
              <a:rPr lang="en-US" smtClean="0"/>
              <a:t>‹#›</a:t>
            </a:fld>
            <a:endParaRPr lang="en-US"/>
          </a:p>
        </p:txBody>
      </p:sp>
    </p:spTree>
    <p:extLst>
      <p:ext uri="{BB962C8B-B14F-4D97-AF65-F5344CB8AC3E}">
        <p14:creationId xmlns:p14="http://schemas.microsoft.com/office/powerpoint/2010/main" val="3231820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BC28D-40B5-4AE2-814D-2A5BEEA7DBA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14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BC28D-40B5-4AE2-814D-2A5BEEA7DBA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03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BC28D-40B5-4AE2-814D-2A5BEEA7DBA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655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BC28D-40B5-4AE2-814D-2A5BEEA7DBA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52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BC28D-40B5-4AE2-814D-2A5BEEA7DBA6}" type="slidenum">
              <a:rPr lang="en-US" smtClean="0"/>
              <a:t>‹#›</a:t>
            </a:fld>
            <a:endParaRPr lang="en-US"/>
          </a:p>
        </p:txBody>
      </p:sp>
    </p:spTree>
    <p:extLst>
      <p:ext uri="{BB962C8B-B14F-4D97-AF65-F5344CB8AC3E}">
        <p14:creationId xmlns:p14="http://schemas.microsoft.com/office/powerpoint/2010/main" val="75006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A95340-3834-4B39-B5A2-C632AE13002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BC28D-40B5-4AE2-814D-2A5BEEA7DBA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93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A95340-3834-4B39-B5A2-C632AE130028}"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BC28D-40B5-4AE2-814D-2A5BEEA7DBA6}" type="slidenum">
              <a:rPr lang="en-US" smtClean="0"/>
              <a:t>‹#›</a:t>
            </a:fld>
            <a:endParaRPr lang="en-US"/>
          </a:p>
        </p:txBody>
      </p:sp>
    </p:spTree>
    <p:extLst>
      <p:ext uri="{BB962C8B-B14F-4D97-AF65-F5344CB8AC3E}">
        <p14:creationId xmlns:p14="http://schemas.microsoft.com/office/powerpoint/2010/main" val="154840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A95340-3834-4B39-B5A2-C632AE130028}"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BC28D-40B5-4AE2-814D-2A5BEEA7DBA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3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A95340-3834-4B39-B5A2-C632AE130028}"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BC28D-40B5-4AE2-814D-2A5BEEA7DBA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19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95340-3834-4B39-B5A2-C632AE130028}"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BC28D-40B5-4AE2-814D-2A5BEEA7DBA6}" type="slidenum">
              <a:rPr lang="en-US" smtClean="0"/>
              <a:t>‹#›</a:t>
            </a:fld>
            <a:endParaRPr lang="en-US"/>
          </a:p>
        </p:txBody>
      </p:sp>
    </p:spTree>
    <p:extLst>
      <p:ext uri="{BB962C8B-B14F-4D97-AF65-F5344CB8AC3E}">
        <p14:creationId xmlns:p14="http://schemas.microsoft.com/office/powerpoint/2010/main" val="61990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A95340-3834-4B39-B5A2-C632AE130028}"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BC28D-40B5-4AE2-814D-2A5BEEA7DBA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19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A95340-3834-4B39-B5A2-C632AE130028}"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BC28D-40B5-4AE2-814D-2A5BEEA7DBA6}" type="slidenum">
              <a:rPr lang="en-US" smtClean="0"/>
              <a:t>‹#›</a:t>
            </a:fld>
            <a:endParaRPr lang="en-US"/>
          </a:p>
        </p:txBody>
      </p:sp>
    </p:spTree>
    <p:extLst>
      <p:ext uri="{BB962C8B-B14F-4D97-AF65-F5344CB8AC3E}">
        <p14:creationId xmlns:p14="http://schemas.microsoft.com/office/powerpoint/2010/main" val="85549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A95340-3834-4B39-B5A2-C632AE130028}" type="datetimeFigureOut">
              <a:rPr lang="en-US" smtClean="0"/>
              <a:t>10/5/2020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DBC28D-40B5-4AE2-814D-2A5BEEA7DBA6}" type="slidenum">
              <a:rPr lang="en-US" smtClean="0"/>
              <a:t>‹#›</a:t>
            </a:fld>
            <a:endParaRPr lang="en-US"/>
          </a:p>
        </p:txBody>
      </p:sp>
    </p:spTree>
    <p:extLst>
      <p:ext uri="{BB962C8B-B14F-4D97-AF65-F5344CB8AC3E}">
        <p14:creationId xmlns:p14="http://schemas.microsoft.com/office/powerpoint/2010/main" val="14382959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journaldunet.com/management/emploi-cadres/1037170-entretien-d-embauche-les-reponses-aux-questions-piege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534614"/>
          </a:xfrm>
        </p:spPr>
        <p:txBody>
          <a:bodyPr/>
          <a:lstStyle/>
          <a:p>
            <a:r>
              <a:rPr lang="ro-RO" dirty="0" smtClean="0"/>
              <a:t/>
            </a:r>
            <a:br>
              <a:rPr lang="ro-RO" dirty="0" smtClean="0"/>
            </a:br>
            <a:r>
              <a:rPr lang="ro-RO" dirty="0" smtClean="0"/>
              <a:t>Dossier du candidat:</a:t>
            </a:r>
            <a:br>
              <a:rPr lang="ro-RO" dirty="0" smtClean="0"/>
            </a:br>
            <a:r>
              <a:rPr lang="ro-RO" dirty="0" smtClean="0">
                <a:solidFill>
                  <a:srgbClr val="FF0000"/>
                </a:solidFill>
              </a:rPr>
              <a:t>*la lettre decandidature</a:t>
            </a:r>
            <a:endParaRPr lang="en-US" dirty="0">
              <a:solidFill>
                <a:srgbClr val="FF0000"/>
              </a:solidFill>
            </a:endParaRPr>
          </a:p>
        </p:txBody>
      </p:sp>
    </p:spTree>
    <p:extLst>
      <p:ext uri="{BB962C8B-B14F-4D97-AF65-F5344CB8AC3E}">
        <p14:creationId xmlns:p14="http://schemas.microsoft.com/office/powerpoint/2010/main" val="89072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508" y="609599"/>
            <a:ext cx="10256103" cy="5131777"/>
          </a:xfrm>
        </p:spPr>
        <p:txBody>
          <a:bodyPr>
            <a:noAutofit/>
          </a:bodyPr>
          <a:lstStyle/>
          <a:p>
            <a:pPr algn="r"/>
            <a:r>
              <a:rPr lang="fr-FR" sz="1800" dirty="0">
                <a:latin typeface="Arial" panose="020B0604020202020204" pitchFamily="34" charset="0"/>
                <a:cs typeface="Arial" panose="020B0604020202020204" pitchFamily="34" charset="0"/>
              </a:rPr>
              <a:t>(Si le candidat possède une expérience significative dans le poste à pourvoir). Mon expérience en tant que (emploi) m’a permis d’acquérir toutes les connaissances nécessaires à la bonne exécution des tâches du poste à pourvoir. Régulièrement confronté aux aléas du métier, je suis capable de répondre aux imprévus en toute autonomie.</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Intégrer votre entreprise représente pour moi un réel enjeu d’avenir dans lequel mon travail et mon honnêteté pourront s’exprimer pleinement.</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Restant à votre disposition pour toute information complémentaire, je suis disponible pour vous rencontrer lors d’un entretien à votre convenance</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Veuillez agréer, (Madame, Monsieur), l’expression de mes sincères salutations.</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Signature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26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1" y="0"/>
            <a:ext cx="5618285" cy="6858000"/>
          </a:xfrm>
          <a:prstGeom prst="rect">
            <a:avLst/>
          </a:prstGeom>
        </p:spPr>
      </p:pic>
    </p:spTree>
    <p:extLst>
      <p:ext uri="{BB962C8B-B14F-4D97-AF65-F5344CB8AC3E}">
        <p14:creationId xmlns:p14="http://schemas.microsoft.com/office/powerpoint/2010/main" val="315174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063" y="79131"/>
            <a:ext cx="5635228" cy="6699738"/>
          </a:xfrm>
          <a:prstGeom prst="rect">
            <a:avLst/>
          </a:prstGeom>
        </p:spPr>
      </p:pic>
    </p:spTree>
    <p:extLst>
      <p:ext uri="{BB962C8B-B14F-4D97-AF65-F5344CB8AC3E}">
        <p14:creationId xmlns:p14="http://schemas.microsoft.com/office/powerpoint/2010/main" val="89999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1280890"/>
          </a:xfrm>
        </p:spPr>
        <p:txBody>
          <a:bodyPr>
            <a:normAutofit fontScale="90000"/>
          </a:bodyPr>
          <a:lstStyle/>
          <a:p>
            <a:r>
              <a:rPr lang="fr-FR" b="1" dirty="0" smtClean="0">
                <a:solidFill>
                  <a:schemeClr val="accent1"/>
                </a:solidFill>
                <a:latin typeface="Algerian" panose="04020705040A02060702" pitchFamily="82" charset="0"/>
              </a:rPr>
              <a:t>La lettre de motivation/de candidature</a:t>
            </a:r>
            <a:endParaRPr lang="en-US" b="1" dirty="0">
              <a:solidFill>
                <a:schemeClr val="accent1"/>
              </a:solidFill>
              <a:latin typeface="Algerian" panose="04020705040A02060702" pitchFamily="82" charset="0"/>
            </a:endParaRPr>
          </a:p>
        </p:txBody>
      </p:sp>
      <p:sp>
        <p:nvSpPr>
          <p:cNvPr id="3" name="Content Placeholder 2"/>
          <p:cNvSpPr>
            <a:spLocks noGrp="1"/>
          </p:cNvSpPr>
          <p:nvPr>
            <p:ph idx="1"/>
          </p:nvPr>
        </p:nvSpPr>
        <p:spPr/>
        <p:txBody>
          <a:bodyPr/>
          <a:lstStyle/>
          <a:p>
            <a:r>
              <a:rPr lang="fr-FR" dirty="0" err="1" smtClean="0"/>
              <a:t>Definition</a:t>
            </a:r>
            <a:r>
              <a:rPr lang="fr-FR" dirty="0" smtClean="0"/>
              <a:t>:</a:t>
            </a:r>
            <a:endParaRPr lang="en-US" dirty="0"/>
          </a:p>
        </p:txBody>
      </p:sp>
      <p:pic>
        <p:nvPicPr>
          <p:cNvPr id="4" name="Picture 3"/>
          <p:cNvPicPr>
            <a:picLocks noChangeAspect="1"/>
          </p:cNvPicPr>
          <p:nvPr/>
        </p:nvPicPr>
        <p:blipFill>
          <a:blip r:embed="rId2"/>
          <a:stretch>
            <a:fillRect/>
          </a:stretch>
        </p:blipFill>
        <p:spPr>
          <a:xfrm>
            <a:off x="4490348" y="2133600"/>
            <a:ext cx="1347333" cy="1365622"/>
          </a:xfrm>
          <a:prstGeom prst="rect">
            <a:avLst/>
          </a:prstGeom>
        </p:spPr>
      </p:pic>
    </p:spTree>
    <p:extLst>
      <p:ext uri="{BB962C8B-B14F-4D97-AF65-F5344CB8AC3E}">
        <p14:creationId xmlns:p14="http://schemas.microsoft.com/office/powerpoint/2010/main" val="21450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47" y="211015"/>
            <a:ext cx="9842866" cy="1693985"/>
          </a:xfrm>
        </p:spPr>
        <p:txBody>
          <a:bodyPr/>
          <a:lstStyle/>
          <a:p>
            <a:r>
              <a:rPr lang="en-US" dirty="0" err="1">
                <a:solidFill>
                  <a:schemeClr val="accent1"/>
                </a:solidFill>
                <a:latin typeface="Algerian" panose="04020705040A02060702" pitchFamily="82" charset="0"/>
              </a:rPr>
              <a:t>Lettre</a:t>
            </a:r>
            <a:r>
              <a:rPr lang="en-US" dirty="0">
                <a:solidFill>
                  <a:schemeClr val="accent1"/>
                </a:solidFill>
                <a:latin typeface="Algerian" panose="04020705040A02060702" pitchFamily="82" charset="0"/>
              </a:rPr>
              <a:t> de motivation </a:t>
            </a:r>
          </a:p>
        </p:txBody>
      </p:sp>
      <p:sp>
        <p:nvSpPr>
          <p:cNvPr id="3" name="Content Placeholder 2"/>
          <p:cNvSpPr>
            <a:spLocks noGrp="1"/>
          </p:cNvSpPr>
          <p:nvPr>
            <p:ph idx="1"/>
          </p:nvPr>
        </p:nvSpPr>
        <p:spPr>
          <a:xfrm>
            <a:off x="861646" y="817685"/>
            <a:ext cx="11095892" cy="5794130"/>
          </a:xfrm>
        </p:spPr>
        <p:txBody>
          <a:bodyPr>
            <a:normAutofit/>
          </a:bodyPr>
          <a:lstStyle/>
          <a:p>
            <a:pPr marL="0" indent="0">
              <a:buNone/>
            </a:pPr>
            <a:endParaRPr lang="fr-FR" dirty="0"/>
          </a:p>
          <a:p>
            <a:r>
              <a:rPr lang="fr-FR" sz="2000" b="1" dirty="0" smtClean="0">
                <a:latin typeface="Arial" panose="020B0604020202020204" pitchFamily="34" charset="0"/>
                <a:cs typeface="Arial" panose="020B0604020202020204" pitchFamily="34" charset="0"/>
              </a:rPr>
              <a:t>La </a:t>
            </a:r>
            <a:r>
              <a:rPr lang="fr-FR" sz="2000" b="1" dirty="0">
                <a:latin typeface="Arial" panose="020B0604020202020204" pitchFamily="34" charset="0"/>
                <a:cs typeface="Arial" panose="020B0604020202020204" pitchFamily="34" charset="0"/>
              </a:rPr>
              <a:t>lettre de motivation est un document d'une page maximum, adressé à un recruteur pour lui faire part de votre volonté de travailler avec lui tout lui faisant valoir vos qualités pour le poste. </a:t>
            </a:r>
          </a:p>
          <a:p>
            <a:r>
              <a:rPr lang="fr-FR" sz="2000" b="1" dirty="0">
                <a:latin typeface="Arial" panose="020B0604020202020204" pitchFamily="34" charset="0"/>
                <a:cs typeface="Arial" panose="020B0604020202020204" pitchFamily="34" charset="0"/>
              </a:rPr>
              <a:t>Il existe deux types de lettres de motivation : la candidature spontanée et la lettre qui répond à une annonce. L'organisation de la lettre évoluera en fonction du niveau d'expérience du candidat. </a:t>
            </a:r>
          </a:p>
          <a:p>
            <a:r>
              <a:rPr lang="fr-FR" sz="2000" b="1" dirty="0">
                <a:latin typeface="Arial" panose="020B0604020202020204" pitchFamily="34" charset="0"/>
                <a:cs typeface="Arial" panose="020B0604020202020204" pitchFamily="34" charset="0"/>
              </a:rPr>
              <a:t>Complémentaire du C.V., la lettre de motivation se doit d'être adaptée à l'entreprise et au poste convoité ; il y a autant de lettres de motivation qu'il y a d'annonces. En effet, pour bien faire passer votre candidature auprès d'un recruteur, le fait de s'intéresser à son entreprise, de montrer que vous avez des informations et que vous savez où vous postulez est du meilleur effet. </a:t>
            </a:r>
          </a:p>
          <a:p>
            <a:r>
              <a:rPr lang="fr-FR" sz="2000" b="1" dirty="0">
                <a:latin typeface="Arial" panose="020B0604020202020204" pitchFamily="34" charset="0"/>
                <a:cs typeface="Arial" panose="020B0604020202020204" pitchFamily="34" charset="0"/>
              </a:rPr>
              <a:t>Par la lettre de motivation, vous pouvez mettre en avant les qualités que vous n'avez pas pu expliciter dans votre C.V. qui n'est pas prévu à cet effet. C'est ce que l'on appelle les données subjectives.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38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38" y="756138"/>
            <a:ext cx="9948373" cy="5644662"/>
          </a:xfrm>
        </p:spPr>
        <p:txBody>
          <a:bodyPr>
            <a:noAutofit/>
          </a:bodyPr>
          <a:lstStyle/>
          <a:p>
            <a:pPr marL="342900" indent="-342900">
              <a:buFont typeface="Wingdings" panose="05000000000000000000" pitchFamily="2" charset="2"/>
              <a:buChar char="§"/>
            </a:pPr>
            <a:r>
              <a:rPr lang="fr-FR" sz="2400" dirty="0">
                <a:latin typeface="Arial Black" panose="020B0A04020102020204" pitchFamily="34" charset="0"/>
              </a:rPr>
              <a:t>Rédiger une lettre de motivation est une étape nécessaire pour trouver un stage en </a:t>
            </a:r>
            <a:r>
              <a:rPr lang="fr-FR" sz="2400" dirty="0" smtClean="0">
                <a:latin typeface="Arial Black" panose="020B0A04020102020204" pitchFamily="34" charset="0"/>
              </a:rPr>
              <a:t>entreprise</a:t>
            </a:r>
            <a:r>
              <a:rPr lang="ro-RO" sz="2400" dirty="0" smtClean="0">
                <a:latin typeface="Arial Black" panose="020B0A04020102020204" pitchFamily="34" charset="0"/>
              </a:rPr>
              <a:t> </a:t>
            </a:r>
            <a:r>
              <a:rPr lang="fr-FR" sz="2400" dirty="0" smtClean="0">
                <a:latin typeface="Arial Black" panose="020B0A04020102020204" pitchFamily="34" charset="0"/>
              </a:rPr>
              <a:t>ou </a:t>
            </a:r>
            <a:r>
              <a:rPr lang="fr-FR" sz="2400" dirty="0">
                <a:latin typeface="Arial Black" panose="020B0A04020102020204" pitchFamily="34" charset="0"/>
              </a:rPr>
              <a:t>encore un job </a:t>
            </a:r>
            <a:r>
              <a:rPr lang="fr-FR" sz="2400" dirty="0" smtClean="0">
                <a:latin typeface="Arial Black" panose="020B0A04020102020204" pitchFamily="34" charset="0"/>
              </a:rPr>
              <a:t>d'été.</a:t>
            </a:r>
            <a:br>
              <a:rPr lang="fr-FR" sz="2400" dirty="0" smtClean="0">
                <a:latin typeface="Arial Black" panose="020B0A04020102020204" pitchFamily="34" charset="0"/>
              </a:rPr>
            </a:br>
            <a:r>
              <a:rPr lang="fr-FR" sz="2400" dirty="0">
                <a:latin typeface="Arial Black" panose="020B0A04020102020204" pitchFamily="34" charset="0"/>
              </a:rPr>
              <a:t/>
            </a:r>
            <a:br>
              <a:rPr lang="fr-FR" sz="2400" dirty="0">
                <a:latin typeface="Arial Black" panose="020B0A04020102020204" pitchFamily="34" charset="0"/>
              </a:rPr>
            </a:br>
            <a:r>
              <a:rPr lang="fr-FR" sz="2400" dirty="0" smtClean="0">
                <a:latin typeface="Arial Black" panose="020B0A04020102020204" pitchFamily="34" charset="0"/>
              </a:rPr>
              <a:t>La </a:t>
            </a:r>
            <a:r>
              <a:rPr lang="fr-FR" sz="2400" dirty="0">
                <a:latin typeface="Arial Black" panose="020B0A04020102020204" pitchFamily="34" charset="0"/>
              </a:rPr>
              <a:t>lettre de motivation doit vous permettre de décrocher un entretien d'embauche en vous démarquant des autres candidats. Aussi </a:t>
            </a:r>
            <a:r>
              <a:rPr lang="fr-FR" sz="2400" dirty="0" err="1">
                <a:latin typeface="Arial Black" panose="020B0A04020102020204" pitchFamily="34" charset="0"/>
              </a:rPr>
              <a:t>doit-elle</a:t>
            </a:r>
            <a:r>
              <a:rPr lang="fr-FR" sz="2400" dirty="0">
                <a:latin typeface="Arial Black" panose="020B0A04020102020204" pitchFamily="34" charset="0"/>
              </a:rPr>
              <a:t> être impeccable. </a:t>
            </a:r>
            <a:r>
              <a:rPr lang="fr-FR" sz="2400" dirty="0" smtClean="0">
                <a:latin typeface="Arial Black" panose="020B0A04020102020204" pitchFamily="34" charset="0"/>
              </a:rPr>
              <a:t/>
            </a:r>
            <a:br>
              <a:rPr lang="fr-FR" sz="2400" dirty="0" smtClean="0">
                <a:latin typeface="Arial Black" panose="020B0A04020102020204" pitchFamily="34" charset="0"/>
              </a:rPr>
            </a:br>
            <a:r>
              <a:rPr lang="fr-FR" sz="2400" dirty="0">
                <a:latin typeface="Arial Black" panose="020B0A04020102020204" pitchFamily="34" charset="0"/>
              </a:rPr>
              <a:t/>
            </a:r>
            <a:br>
              <a:rPr lang="fr-FR" sz="2400" dirty="0">
                <a:latin typeface="Arial Black" panose="020B0A04020102020204" pitchFamily="34" charset="0"/>
              </a:rPr>
            </a:br>
            <a:r>
              <a:rPr lang="fr-FR" sz="2400" dirty="0" smtClean="0">
                <a:latin typeface="Arial Black" panose="020B0A04020102020204" pitchFamily="34" charset="0"/>
              </a:rPr>
              <a:t>Pour </a:t>
            </a:r>
            <a:r>
              <a:rPr lang="fr-FR" sz="2400" dirty="0">
                <a:latin typeface="Arial Black" panose="020B0A04020102020204" pitchFamily="34" charset="0"/>
              </a:rPr>
              <a:t>la réussir, de nombreuses questions se posent. </a:t>
            </a:r>
            <a:r>
              <a:rPr lang="fr-FR" sz="2400" i="1" dirty="0">
                <a:solidFill>
                  <a:schemeClr val="accent1">
                    <a:lumMod val="75000"/>
                  </a:schemeClr>
                </a:solidFill>
                <a:latin typeface="Arial Black" panose="020B0A04020102020204" pitchFamily="34" charset="0"/>
              </a:rPr>
              <a:t>Comment la mettre en forme? Quelle doit être sa longueur ? Comment l'organiser ? Comment trouver les mots justes pour convaincre en quelques lignes ? Quelle formule de politesse adopter ? </a:t>
            </a:r>
            <a:endParaRPr lang="en-US" sz="2400" dirty="0">
              <a:latin typeface="Arial Black" panose="020B0A04020102020204" pitchFamily="34" charset="0"/>
            </a:endParaRPr>
          </a:p>
        </p:txBody>
      </p:sp>
    </p:spTree>
    <p:extLst>
      <p:ext uri="{BB962C8B-B14F-4D97-AF65-F5344CB8AC3E}">
        <p14:creationId xmlns:p14="http://schemas.microsoft.com/office/powerpoint/2010/main" val="77042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646" y="237247"/>
            <a:ext cx="11087099" cy="6524037"/>
          </a:xfrm>
        </p:spPr>
        <p:txBody>
          <a:bodyPr>
            <a:normAutofit fontScale="90000"/>
          </a:bodyPr>
          <a:lstStyle/>
          <a:p>
            <a:r>
              <a:rPr lang="fr-FR" sz="3100" b="1" dirty="0">
                <a:solidFill>
                  <a:schemeClr val="accent1"/>
                </a:solidFill>
                <a:latin typeface="Algerian" panose="04020705040A02060702" pitchFamily="82" charset="0"/>
              </a:rPr>
              <a:t>Comment écrire une lettre de motivation pour un emploi ?</a:t>
            </a:r>
            <a:r>
              <a:rPr lang="fr-FR" sz="3100" b="1" dirty="0" smtClean="0">
                <a:solidFill>
                  <a:schemeClr val="accent1"/>
                </a:solidFill>
                <a:latin typeface="Algerian" panose="04020705040A02060702" pitchFamily="82" charset="0"/>
              </a:rPr>
              <a:t/>
            </a:r>
            <a:br>
              <a:rPr lang="fr-FR" sz="3100" b="1" dirty="0" smtClean="0">
                <a:solidFill>
                  <a:schemeClr val="accent1"/>
                </a:solidFill>
                <a:latin typeface="Algerian" panose="04020705040A02060702" pitchFamily="82" charset="0"/>
              </a:rPr>
            </a:br>
            <a:r>
              <a:rPr lang="fr-FR" sz="3100" b="1" dirty="0">
                <a:solidFill>
                  <a:schemeClr val="accent1"/>
                </a:solidFill>
                <a:latin typeface="Algerian" panose="04020705040A02060702" pitchFamily="82" charset="0"/>
              </a:rPr>
              <a:t/>
            </a:r>
            <a:br>
              <a:rPr lang="fr-FR" sz="3100" b="1" dirty="0">
                <a:solidFill>
                  <a:schemeClr val="accent1"/>
                </a:solidFill>
                <a:latin typeface="Algerian" panose="04020705040A02060702" pitchFamily="82" charset="0"/>
              </a:rPr>
            </a:br>
            <a:r>
              <a:rPr lang="fr-FR" sz="2200" dirty="0" smtClean="0">
                <a:latin typeface="Arial" panose="020B0604020202020204" pitchFamily="34" charset="0"/>
                <a:cs typeface="Arial" panose="020B0604020202020204" pitchFamily="34" charset="0"/>
              </a:rPr>
              <a:t>Commencez </a:t>
            </a:r>
            <a:r>
              <a:rPr lang="fr-FR" sz="2200" dirty="0">
                <a:latin typeface="Arial" panose="020B0604020202020204" pitchFamily="34" charset="0"/>
                <a:cs typeface="Arial" panose="020B0604020202020204" pitchFamily="34" charset="0"/>
              </a:rPr>
              <a:t>par prendre une feuille de brouillon pour noter vos idées. C'est très scolaire, mais ça marche ! Demandez-vous :</a:t>
            </a:r>
            <a:br>
              <a:rPr lang="fr-FR" sz="2200" dirty="0">
                <a:latin typeface="Arial" panose="020B0604020202020204" pitchFamily="34" charset="0"/>
                <a:cs typeface="Arial" panose="020B0604020202020204" pitchFamily="34" charset="0"/>
              </a:rPr>
            </a:br>
            <a:r>
              <a:rPr lang="ro-RO" sz="2200" dirty="0" smtClean="0">
                <a:latin typeface="Arial" panose="020B0604020202020204" pitchFamily="34" charset="0"/>
                <a:cs typeface="Arial" panose="020B0604020202020204" pitchFamily="34" charset="0"/>
              </a:rPr>
              <a:t>                               </a:t>
            </a:r>
            <a:r>
              <a:rPr lang="fr-FR" sz="2200" i="1" dirty="0" smtClean="0">
                <a:solidFill>
                  <a:schemeClr val="accent1">
                    <a:lumMod val="75000"/>
                  </a:schemeClr>
                </a:solidFill>
                <a:latin typeface="Arial" panose="020B0604020202020204" pitchFamily="34" charset="0"/>
                <a:cs typeface="Arial" panose="020B0604020202020204" pitchFamily="34" charset="0"/>
              </a:rPr>
              <a:t>Pourquoi </a:t>
            </a:r>
            <a:r>
              <a:rPr lang="fr-FR" sz="2200" i="1" dirty="0">
                <a:solidFill>
                  <a:schemeClr val="accent1">
                    <a:lumMod val="75000"/>
                  </a:schemeClr>
                </a:solidFill>
                <a:latin typeface="Arial" panose="020B0604020202020204" pitchFamily="34" charset="0"/>
                <a:cs typeface="Arial" panose="020B0604020202020204" pitchFamily="34" charset="0"/>
              </a:rPr>
              <a:t>je contacte cette entreprise ?</a:t>
            </a:r>
            <a:br>
              <a:rPr lang="fr-FR" sz="2200" i="1" dirty="0">
                <a:solidFill>
                  <a:schemeClr val="accent1">
                    <a:lumMod val="75000"/>
                  </a:schemeClr>
                </a:solidFill>
                <a:latin typeface="Arial" panose="020B0604020202020204" pitchFamily="34" charset="0"/>
                <a:cs typeface="Arial" panose="020B0604020202020204" pitchFamily="34" charset="0"/>
              </a:rPr>
            </a:br>
            <a:r>
              <a:rPr lang="ro-RO" sz="2200" i="1" dirty="0" smtClean="0">
                <a:solidFill>
                  <a:schemeClr val="accent1">
                    <a:lumMod val="75000"/>
                  </a:schemeClr>
                </a:solidFill>
                <a:latin typeface="Arial" panose="020B0604020202020204" pitchFamily="34" charset="0"/>
                <a:cs typeface="Arial" panose="020B0604020202020204" pitchFamily="34" charset="0"/>
              </a:rPr>
              <a:t>                                    </a:t>
            </a:r>
            <a:r>
              <a:rPr lang="fr-FR" sz="2200" i="1" dirty="0" smtClean="0">
                <a:solidFill>
                  <a:schemeClr val="accent1">
                    <a:lumMod val="75000"/>
                  </a:schemeClr>
                </a:solidFill>
                <a:latin typeface="Arial" panose="020B0604020202020204" pitchFamily="34" charset="0"/>
                <a:cs typeface="Arial" panose="020B0604020202020204" pitchFamily="34" charset="0"/>
              </a:rPr>
              <a:t>Qu'est-ce </a:t>
            </a:r>
            <a:r>
              <a:rPr lang="fr-FR" sz="2200" i="1" dirty="0">
                <a:solidFill>
                  <a:schemeClr val="accent1">
                    <a:lumMod val="75000"/>
                  </a:schemeClr>
                </a:solidFill>
                <a:latin typeface="Arial" panose="020B0604020202020204" pitchFamily="34" charset="0"/>
                <a:cs typeface="Arial" panose="020B0604020202020204" pitchFamily="34" charset="0"/>
              </a:rPr>
              <a:t>que je peux lui apporter ?</a:t>
            </a:r>
            <a:br>
              <a:rPr lang="fr-FR" sz="2200" i="1" dirty="0">
                <a:solidFill>
                  <a:schemeClr val="accent1">
                    <a:lumMod val="75000"/>
                  </a:schemeClr>
                </a:solidFill>
                <a:latin typeface="Arial" panose="020B0604020202020204" pitchFamily="34" charset="0"/>
                <a:cs typeface="Arial" panose="020B0604020202020204" pitchFamily="34" charset="0"/>
              </a:rPr>
            </a:br>
            <a:r>
              <a:rPr lang="ro-RO" sz="2200" i="1" dirty="0" smtClean="0">
                <a:solidFill>
                  <a:schemeClr val="accent1">
                    <a:lumMod val="75000"/>
                  </a:schemeClr>
                </a:solidFill>
                <a:latin typeface="Arial" panose="020B0604020202020204" pitchFamily="34" charset="0"/>
                <a:cs typeface="Arial" panose="020B0604020202020204" pitchFamily="34" charset="0"/>
              </a:rPr>
              <a:t>                                               </a:t>
            </a:r>
            <a:r>
              <a:rPr lang="fr-FR" sz="2200" i="1" dirty="0" smtClean="0">
                <a:solidFill>
                  <a:schemeClr val="accent1">
                    <a:lumMod val="75000"/>
                  </a:schemeClr>
                </a:solidFill>
                <a:latin typeface="Arial" panose="020B0604020202020204" pitchFamily="34" charset="0"/>
                <a:cs typeface="Arial" panose="020B0604020202020204" pitchFamily="34" charset="0"/>
              </a:rPr>
              <a:t>En </a:t>
            </a:r>
            <a:r>
              <a:rPr lang="fr-FR" sz="2200" i="1" dirty="0">
                <a:solidFill>
                  <a:schemeClr val="accent1">
                    <a:lumMod val="75000"/>
                  </a:schemeClr>
                </a:solidFill>
                <a:latin typeface="Arial" panose="020B0604020202020204" pitchFamily="34" charset="0"/>
                <a:cs typeface="Arial" panose="020B0604020202020204" pitchFamily="34" charset="0"/>
              </a:rPr>
              <a:t>quoi est-ce que je corresponds au poste ?</a:t>
            </a:r>
            <a:br>
              <a:rPr lang="fr-FR" sz="2200" i="1" dirty="0">
                <a:solidFill>
                  <a:schemeClr val="accent1">
                    <a:lumMod val="75000"/>
                  </a:schemeClr>
                </a:solidFill>
                <a:latin typeface="Arial" panose="020B0604020202020204" pitchFamily="34" charset="0"/>
                <a:cs typeface="Arial" panose="020B0604020202020204" pitchFamily="34" charset="0"/>
              </a:rPr>
            </a:br>
            <a:r>
              <a:rPr lang="fr-FR" sz="2200" i="1" dirty="0" smtClean="0">
                <a:solidFill>
                  <a:schemeClr val="accent1">
                    <a:lumMod val="75000"/>
                  </a:schemeClr>
                </a:solidFill>
                <a:latin typeface="Arial" panose="020B0604020202020204" pitchFamily="34" charset="0"/>
                <a:cs typeface="Arial" panose="020B0604020202020204" pitchFamily="34" charset="0"/>
              </a:rPr>
              <a:t>   </a:t>
            </a:r>
            <a:r>
              <a:rPr lang="ro-RO" sz="2200" i="1" dirty="0" smtClean="0">
                <a:solidFill>
                  <a:schemeClr val="accent1">
                    <a:lumMod val="75000"/>
                  </a:schemeClr>
                </a:solidFill>
                <a:latin typeface="Arial" panose="020B0604020202020204" pitchFamily="34" charset="0"/>
                <a:cs typeface="Arial" panose="020B0604020202020204" pitchFamily="34" charset="0"/>
              </a:rPr>
              <a:t/>
            </a:r>
            <a:br>
              <a:rPr lang="ro-RO" sz="2200" i="1" dirty="0" smtClean="0">
                <a:solidFill>
                  <a:schemeClr val="accent1">
                    <a:lumMod val="75000"/>
                  </a:schemeClr>
                </a:solidFill>
                <a:latin typeface="Arial" panose="020B0604020202020204" pitchFamily="34" charset="0"/>
                <a:cs typeface="Arial" panose="020B0604020202020204" pitchFamily="34" charset="0"/>
              </a:rPr>
            </a:br>
            <a:r>
              <a:rPr lang="fr-FR" sz="2200" dirty="0" smtClean="0">
                <a:latin typeface="Arial" panose="020B0604020202020204" pitchFamily="34" charset="0"/>
                <a:cs typeface="Arial" panose="020B0604020202020204" pitchFamily="34" charset="0"/>
              </a:rPr>
              <a:t>Ensuite </a:t>
            </a:r>
            <a:r>
              <a:rPr lang="fr-FR" sz="2200" dirty="0">
                <a:latin typeface="Arial" panose="020B0604020202020204" pitchFamily="34" charset="0"/>
                <a:cs typeface="Arial" panose="020B0604020202020204" pitchFamily="34" charset="0"/>
              </a:rPr>
              <a:t>seulement, vous pourrez vous atteler à la rédaction. Si vous avez l'intention de mettre en avant des informations sur l'entreprise (par exemple leur dire que leur développement à l'international vous intéresse), vérifiez bien vos sources et vos informations.</a:t>
            </a:r>
            <a:br>
              <a:rPr lang="fr-FR" sz="2200" dirty="0">
                <a:latin typeface="Arial" panose="020B0604020202020204" pitchFamily="34" charset="0"/>
                <a:cs typeface="Arial" panose="020B0604020202020204" pitchFamily="34" charset="0"/>
              </a:rPr>
            </a:br>
            <a:r>
              <a:rPr lang="fr-FR" sz="2200" dirty="0" smtClean="0">
                <a:latin typeface="Arial" panose="020B0604020202020204" pitchFamily="34" charset="0"/>
                <a:cs typeface="Arial" panose="020B0604020202020204" pitchFamily="34" charset="0"/>
              </a:rPr>
              <a:t>   Attention</a:t>
            </a:r>
            <a:r>
              <a:rPr lang="fr-FR" sz="2200" dirty="0">
                <a:latin typeface="Arial" panose="020B0604020202020204" pitchFamily="34" charset="0"/>
                <a:cs typeface="Arial" panose="020B0604020202020204" pitchFamily="34" charset="0"/>
              </a:rPr>
              <a:t>, une petite erreur peut décrédibiliser l'ensemble de votre candidature. Ne prenez pas de risques et n'évoquez pas un point de faiblesse qui vous tracasse (une longue interruption de carrière ou encore un licenciement) dans la lettre de motivation. Souvent, les candidats ont tendance à "se débarrasser" de leur problème en l'indiquant dans le début de la lettre de motivation, alors qu'il ne faut surtout pas mettre en avant ses handicaps. Il sera toujours temps de les évoquer plus tard, lors d'un éventuel </a:t>
            </a:r>
            <a:r>
              <a:rPr lang="fr-FR" sz="2200" u="sng" dirty="0">
                <a:solidFill>
                  <a:schemeClr val="tx1"/>
                </a:solidFill>
                <a:latin typeface="Arial" panose="020B0604020202020204" pitchFamily="34" charset="0"/>
                <a:cs typeface="Arial" panose="020B0604020202020204" pitchFamily="34" charset="0"/>
                <a:hlinkClick r:id="rId2"/>
              </a:rPr>
              <a:t>entretien d'embauche</a:t>
            </a:r>
            <a:r>
              <a:rPr lang="fr-FR" sz="2200" u="sng" dirty="0">
                <a:solidFill>
                  <a:schemeClr val="tx1"/>
                </a:solidFill>
                <a:latin typeface="Arial" panose="020B0604020202020204" pitchFamily="34" charset="0"/>
                <a:cs typeface="Arial" panose="020B0604020202020204" pitchFamily="34" charset="0"/>
              </a:rPr>
              <a:t>. </a:t>
            </a:r>
            <a:r>
              <a:rPr lang="fr-FR" sz="2200" u="sng" dirty="0" smtClean="0">
                <a:solidFill>
                  <a:schemeClr val="tx1"/>
                </a:solidFill>
                <a:latin typeface="Arial" panose="020B0604020202020204" pitchFamily="34" charset="0"/>
                <a:cs typeface="Arial" panose="020B0604020202020204" pitchFamily="34" charset="0"/>
              </a:rPr>
              <a:t/>
            </a:r>
            <a:br>
              <a:rPr lang="fr-FR" sz="2200" u="sng" dirty="0" smtClean="0">
                <a:solidFill>
                  <a:schemeClr val="tx1"/>
                </a:solidFill>
                <a:latin typeface="Arial" panose="020B0604020202020204" pitchFamily="34" charset="0"/>
                <a:cs typeface="Arial" panose="020B0604020202020204" pitchFamily="34" charset="0"/>
              </a:rPr>
            </a:br>
            <a:r>
              <a:rPr lang="fr-FR" sz="2200" dirty="0" smtClean="0">
                <a:solidFill>
                  <a:schemeClr val="accent1">
                    <a:lumMod val="75000"/>
                  </a:schemeClr>
                </a:solidFill>
                <a:latin typeface="Arial" panose="020B0604020202020204" pitchFamily="34" charset="0"/>
                <a:cs typeface="Arial" panose="020B0604020202020204" pitchFamily="34" charset="0"/>
              </a:rPr>
              <a:t>Le </a:t>
            </a:r>
            <a:r>
              <a:rPr lang="fr-FR" sz="2200" dirty="0">
                <a:solidFill>
                  <a:schemeClr val="accent1">
                    <a:lumMod val="75000"/>
                  </a:schemeClr>
                </a:solidFill>
                <a:latin typeface="Arial" panose="020B0604020202020204" pitchFamily="34" charset="0"/>
                <a:cs typeface="Arial" panose="020B0604020202020204" pitchFamily="34" charset="0"/>
              </a:rPr>
              <a:t>mot d'ordre, c'est : soyez positif !</a:t>
            </a:r>
            <a:br>
              <a:rPr lang="fr-FR" sz="2200" dirty="0">
                <a:solidFill>
                  <a:schemeClr val="accent1">
                    <a:lumMod val="75000"/>
                  </a:schemeClr>
                </a:solidFill>
                <a:latin typeface="Arial" panose="020B0604020202020204" pitchFamily="34" charset="0"/>
                <a:cs typeface="Arial" panose="020B0604020202020204" pitchFamily="34" charset="0"/>
              </a:rPr>
            </a:br>
            <a:endParaRPr lang="en-US" sz="2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24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962" y="624110"/>
            <a:ext cx="10317650" cy="5715144"/>
          </a:xfrm>
        </p:spPr>
        <p:txBody>
          <a:bodyPr>
            <a:noAutofit/>
          </a:bodyPr>
          <a:lstStyle/>
          <a:p>
            <a:r>
              <a:rPr lang="fr-FR" sz="2400" dirty="0">
                <a:solidFill>
                  <a:schemeClr val="accent1">
                    <a:lumMod val="75000"/>
                  </a:schemeClr>
                </a:solidFill>
                <a:latin typeface="Arial Black" panose="020B0A04020102020204" pitchFamily="34" charset="0"/>
              </a:rPr>
              <a:t>Que doit comporter une bonne lettre de motivation ?</a:t>
            </a:r>
            <a:r>
              <a:rPr lang="fr-FR" sz="1800" dirty="0">
                <a:latin typeface="Arial Black" panose="020B0A04020102020204" pitchFamily="34" charset="0"/>
              </a:rPr>
              <a:t/>
            </a:r>
            <a:br>
              <a:rPr lang="fr-FR" sz="1800" dirty="0">
                <a:latin typeface="Arial Black" panose="020B0A04020102020204" pitchFamily="34" charset="0"/>
              </a:rPr>
            </a:br>
            <a:r>
              <a:rPr lang="fr-FR" sz="1800" dirty="0" smtClean="0">
                <a:latin typeface="Arial Black" panose="020B0A04020102020204" pitchFamily="34" charset="0"/>
              </a:rPr>
              <a:t/>
            </a:r>
            <a:br>
              <a:rPr lang="fr-FR" sz="1800" dirty="0" smtClean="0">
                <a:latin typeface="Arial Black" panose="020B0A04020102020204" pitchFamily="34" charset="0"/>
              </a:rPr>
            </a:br>
            <a:r>
              <a:rPr lang="fr-FR" sz="1800" dirty="0" smtClean="0">
                <a:latin typeface="Arial Black" panose="020B0A04020102020204" pitchFamily="34" charset="0"/>
              </a:rPr>
              <a:t>Une </a:t>
            </a:r>
            <a:r>
              <a:rPr lang="fr-FR" sz="1800" dirty="0">
                <a:latin typeface="Arial Black" panose="020B0A04020102020204" pitchFamily="34" charset="0"/>
              </a:rPr>
              <a:t>bonne lettre de motivation se décompose en quatre paragraphes. Voici comment, idéalement, doit s'articuler votre lettre de motivation. Bien entendu, il est possible de prendre quelques libertés avec ce modèle. Dans tous les cas, il faut bien garder à l'esprit la chose suivante : la lettre de motivation doit être faite sur mesure. </a:t>
            </a:r>
            <a:br>
              <a:rPr lang="fr-FR" sz="1800" dirty="0">
                <a:latin typeface="Arial Black" panose="020B0A04020102020204" pitchFamily="34" charset="0"/>
              </a:rPr>
            </a:br>
            <a:r>
              <a:rPr lang="fr-FR" sz="1800" dirty="0">
                <a:solidFill>
                  <a:schemeClr val="accent1"/>
                </a:solidFill>
                <a:latin typeface="Arial Black" panose="020B0A04020102020204" pitchFamily="34" charset="0"/>
              </a:rPr>
              <a:t>Premier paragraphe </a:t>
            </a:r>
            <a:r>
              <a:rPr lang="fr-FR" sz="1800" dirty="0">
                <a:latin typeface="Arial Black" panose="020B0A04020102020204" pitchFamily="34" charset="0"/>
              </a:rPr>
              <a:t>: Dans le premier paragraphe, il faut indiquer la raison pour laquelle vous écrivez à l'entreprise. Faites référence à la petite annonce à laquelle vous répondez et mentionnez le poste sur lequel vous souhaitez être recruté. Expliquez au besoin pourquoi vous envoyez une candidature spontanée. Si vous écrivez sur recommandation d'un salarié de l'entreprise, mentionnez le à ce moment là. </a:t>
            </a:r>
            <a:br>
              <a:rPr lang="fr-FR" sz="1800" dirty="0">
                <a:latin typeface="Arial Black" panose="020B0A04020102020204" pitchFamily="34" charset="0"/>
              </a:rPr>
            </a:br>
            <a:r>
              <a:rPr lang="fr-FR" sz="1800" dirty="0">
                <a:solidFill>
                  <a:schemeClr val="accent1"/>
                </a:solidFill>
                <a:latin typeface="Arial Black" panose="020B0A04020102020204" pitchFamily="34" charset="0"/>
              </a:rPr>
              <a:t>Second paragraphe </a:t>
            </a:r>
            <a:r>
              <a:rPr lang="fr-FR" sz="1800" dirty="0">
                <a:latin typeface="Arial Black" panose="020B0A04020102020204" pitchFamily="34" charset="0"/>
              </a:rPr>
              <a:t>: Indiquez votre parcours académique et professionnel. Puis expliquez concrètement en quoi vos compétences pourraient être utiles. Pour réussir ce paragraphe, examinez attentivement l'annonce à laquelle vous répondez. Et tâchez d'y inclure les compétences demandées. Par exemple, s'il est demandé de l'autonomie, montrez qu'il s'agit d'un de vos points forts. </a:t>
            </a:r>
            <a:endParaRPr lang="en-US" sz="1800" dirty="0">
              <a:latin typeface="Arial Black" panose="020B0A04020102020204" pitchFamily="34" charset="0"/>
            </a:endParaRPr>
          </a:p>
        </p:txBody>
      </p:sp>
    </p:spTree>
    <p:extLst>
      <p:ext uri="{BB962C8B-B14F-4D97-AF65-F5344CB8AC3E}">
        <p14:creationId xmlns:p14="http://schemas.microsoft.com/office/powerpoint/2010/main" val="174451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238" y="413238"/>
            <a:ext cx="10436470" cy="6339254"/>
          </a:xfrm>
        </p:spPr>
        <p:txBody>
          <a:bodyPr>
            <a:noAutofit/>
          </a:bodyPr>
          <a:lstStyle/>
          <a:p>
            <a:r>
              <a:rPr lang="fr-FR" sz="1800" dirty="0">
                <a:solidFill>
                  <a:schemeClr val="accent1"/>
                </a:solidFill>
                <a:latin typeface="Arial Black" panose="020B0A04020102020204" pitchFamily="34" charset="0"/>
              </a:rPr>
              <a:t>Troisième paragraphe : </a:t>
            </a:r>
            <a:r>
              <a:rPr lang="fr-FR" sz="1800" dirty="0">
                <a:latin typeface="Arial Black" panose="020B0A04020102020204" pitchFamily="34" charset="0"/>
              </a:rPr>
              <a:t>Dans ce troisième paragraphe l'enjeu est de dire en quelques lignes ce qui vous attire dans l'entreprise en question. N'hésitez pas à vous documenter sur elle en amont. </a:t>
            </a:r>
            <a:br>
              <a:rPr lang="fr-FR" sz="1800" dirty="0">
                <a:latin typeface="Arial Black" panose="020B0A04020102020204" pitchFamily="34" charset="0"/>
              </a:rPr>
            </a:br>
            <a:r>
              <a:rPr lang="fr-FR" sz="1800" dirty="0">
                <a:solidFill>
                  <a:schemeClr val="accent1"/>
                </a:solidFill>
                <a:latin typeface="Arial Black" panose="020B0A04020102020204" pitchFamily="34" charset="0"/>
              </a:rPr>
              <a:t>Quatrième paragraphe : </a:t>
            </a:r>
            <a:r>
              <a:rPr lang="fr-FR" sz="1800" dirty="0">
                <a:latin typeface="Arial Black" panose="020B0A04020102020204" pitchFamily="34" charset="0"/>
              </a:rPr>
              <a:t>Dans cette dernière partie, il faut préciser que vous êtes à la disposition du recruteur pour le rencontrer. Elle précède la traditionnelle formule de politesse.</a:t>
            </a:r>
            <a:br>
              <a:rPr lang="fr-FR" sz="1800" dirty="0">
                <a:latin typeface="Arial Black" panose="020B0A04020102020204" pitchFamily="34" charset="0"/>
              </a:rPr>
            </a:br>
            <a:r>
              <a:rPr lang="fr-FR" sz="1800" dirty="0" smtClean="0">
                <a:latin typeface="Arial Black" panose="020B0A04020102020204" pitchFamily="34" charset="0"/>
              </a:rPr>
              <a:t>    </a:t>
            </a:r>
            <a:r>
              <a:rPr lang="fr-FR" sz="1800" dirty="0" smtClean="0">
                <a:solidFill>
                  <a:schemeClr val="accent1"/>
                </a:solidFill>
                <a:latin typeface="Arial Black" panose="020B0A04020102020204" pitchFamily="34" charset="0"/>
              </a:rPr>
              <a:t>Et </a:t>
            </a:r>
            <a:r>
              <a:rPr lang="fr-FR" sz="1800" dirty="0">
                <a:solidFill>
                  <a:schemeClr val="accent1"/>
                </a:solidFill>
                <a:latin typeface="Arial Black" panose="020B0A04020102020204" pitchFamily="34" charset="0"/>
              </a:rPr>
              <a:t>la forme ?</a:t>
            </a:r>
            <a:r>
              <a:rPr lang="fr-FR" sz="1800" dirty="0">
                <a:latin typeface="Arial Black" panose="020B0A04020102020204" pitchFamily="34" charset="0"/>
              </a:rPr>
              <a:t/>
            </a:r>
            <a:br>
              <a:rPr lang="fr-FR" sz="1800" dirty="0">
                <a:latin typeface="Arial Black" panose="020B0A04020102020204" pitchFamily="34" charset="0"/>
              </a:rPr>
            </a:br>
            <a:r>
              <a:rPr lang="fr-FR" sz="1800" dirty="0">
                <a:latin typeface="Arial Black" panose="020B0A04020102020204" pitchFamily="34" charset="0"/>
              </a:rPr>
              <a:t>Si le fond est important, il ne faut pas négliger la mise en forme. C'est la première chose que le recruteur verra.</a:t>
            </a:r>
            <a:br>
              <a:rPr lang="fr-FR" sz="1800" dirty="0">
                <a:latin typeface="Arial Black" panose="020B0A04020102020204" pitchFamily="34" charset="0"/>
              </a:rPr>
            </a:br>
            <a:r>
              <a:rPr lang="fr-FR" sz="1800" dirty="0">
                <a:solidFill>
                  <a:srgbClr val="FFC000"/>
                </a:solidFill>
                <a:latin typeface="Arial Black" panose="020B0A04020102020204" pitchFamily="34" charset="0"/>
              </a:rPr>
              <a:t>La longueur : </a:t>
            </a:r>
            <a:r>
              <a:rPr lang="fr-FR" sz="1800" dirty="0">
                <a:latin typeface="Arial Black" panose="020B0A04020102020204" pitchFamily="34" charset="0"/>
              </a:rPr>
              <a:t>une lettre, sauf cas exceptionnel, ne doit pas faire plus d'une page ; le recruteur y consacrera une minute, elle doit donc être claire et concise.</a:t>
            </a:r>
            <a:br>
              <a:rPr lang="fr-FR" sz="1800" dirty="0">
                <a:latin typeface="Arial Black" panose="020B0A04020102020204" pitchFamily="34" charset="0"/>
              </a:rPr>
            </a:br>
            <a:r>
              <a:rPr lang="fr-FR" sz="1800" dirty="0">
                <a:solidFill>
                  <a:srgbClr val="FFC000"/>
                </a:solidFill>
                <a:latin typeface="Arial Black" panose="020B0A04020102020204" pitchFamily="34" charset="0"/>
              </a:rPr>
              <a:t>La présentation : </a:t>
            </a:r>
            <a:r>
              <a:rPr lang="fr-FR" sz="1800" dirty="0">
                <a:latin typeface="Arial Black" panose="020B0A04020102020204" pitchFamily="34" charset="0"/>
              </a:rPr>
              <a:t>pour faciliter la lecture toujours, faites une lettre aérée, aux paragraphes bien distincts. Ecrivez-la à la main si vous écrivez bien et si vous y tenez vraiment. En revanche, si vous n'avez pas une écriture très lisible, ne fatiguez pas le recruteur ; rédigez-la sur ordinateur. Cette question ne se pose même pas en cas de candidature par e-mail.</a:t>
            </a:r>
            <a:br>
              <a:rPr lang="fr-FR" sz="1800" dirty="0">
                <a:latin typeface="Arial Black" panose="020B0A04020102020204" pitchFamily="34" charset="0"/>
              </a:rPr>
            </a:br>
            <a:r>
              <a:rPr lang="fr-FR" sz="1800" dirty="0">
                <a:solidFill>
                  <a:srgbClr val="FFC000"/>
                </a:solidFill>
                <a:latin typeface="Arial Black" panose="020B0A04020102020204" pitchFamily="34" charset="0"/>
              </a:rPr>
              <a:t>La formulation : </a:t>
            </a:r>
            <a:r>
              <a:rPr lang="fr-FR" sz="1800" dirty="0">
                <a:latin typeface="Arial Black" panose="020B0A04020102020204" pitchFamily="34" charset="0"/>
              </a:rPr>
              <a:t>le degré d'originalité que vous pouvez vous permettre dépendra de votre interlocuteur. Dans le milieu du spectacle, on peut se montrer plus libre que dans la banque, par exemple. Toutefois, et surtout si vous ne savez pas bien qui est la personne qui va vous lire, mieux vaut miser sur la sobriété.</a:t>
            </a:r>
            <a:endParaRPr lang="en-US" sz="1800" dirty="0">
              <a:latin typeface="Arial Black" panose="020B0A04020102020204" pitchFamily="34" charset="0"/>
            </a:endParaRPr>
          </a:p>
        </p:txBody>
      </p:sp>
    </p:spTree>
    <p:extLst>
      <p:ext uri="{BB962C8B-B14F-4D97-AF65-F5344CB8AC3E}">
        <p14:creationId xmlns:p14="http://schemas.microsoft.com/office/powerpoint/2010/main" val="221752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786" y="624110"/>
            <a:ext cx="9886826" cy="1280890"/>
          </a:xfrm>
        </p:spPr>
        <p:txBody>
          <a:bodyPr>
            <a:normAutofit fontScale="90000"/>
          </a:bodyPr>
          <a:lstStyle/>
          <a:p>
            <a:r>
              <a:rPr lang="ro-RO" dirty="0" smtClean="0">
                <a:solidFill>
                  <a:schemeClr val="accent1"/>
                </a:solidFill>
                <a:latin typeface="Algerian" panose="04020705040A02060702" pitchFamily="82" charset="0"/>
              </a:rPr>
              <a:t>STRUCTURE DE LA LETTRE DE CANDIDATURE</a:t>
            </a:r>
            <a:endParaRPr lang="en-US" dirty="0">
              <a:solidFill>
                <a:schemeClr val="accent1"/>
              </a:solidFill>
              <a:latin typeface="Algerian" panose="04020705040A02060702" pitchFamily="82" charset="0"/>
            </a:endParaRPr>
          </a:p>
        </p:txBody>
      </p:sp>
    </p:spTree>
    <p:extLst>
      <p:ext uri="{BB962C8B-B14F-4D97-AF65-F5344CB8AC3E}">
        <p14:creationId xmlns:p14="http://schemas.microsoft.com/office/powerpoint/2010/main" val="47481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838" y="70339"/>
            <a:ext cx="10862774" cy="6646984"/>
          </a:xfrm>
        </p:spPr>
        <p:txBody>
          <a:bodyPr>
            <a:noAutofit/>
          </a:bodyPr>
          <a:lstStyle/>
          <a:p>
            <a:r>
              <a:rPr lang="fr-FR" sz="1200" dirty="0" smtClean="0">
                <a:latin typeface="Arial" panose="020B0604020202020204" pitchFamily="34" charset="0"/>
                <a:cs typeface="Arial" panose="020B0604020202020204" pitchFamily="34" charset="0"/>
              </a:rPr>
              <a:t/>
            </a:r>
            <a:br>
              <a:rPr lang="fr-FR" sz="1200" dirty="0" smtClean="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
            </a:r>
            <a:br>
              <a:rPr lang="fr-FR" sz="1200" dirty="0" smtClean="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
            </a:r>
            <a:br>
              <a:rPr lang="fr-FR" sz="1200" dirty="0" smtClean="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
            </a:r>
            <a:br>
              <a:rPr lang="fr-FR" sz="1200" dirty="0" smtClean="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Nom </a:t>
            </a:r>
            <a:r>
              <a:rPr lang="fr-FR" sz="1200" dirty="0">
                <a:latin typeface="Arial" panose="020B0604020202020204" pitchFamily="34" charset="0"/>
                <a:cs typeface="Arial" panose="020B0604020202020204" pitchFamily="34" charset="0"/>
              </a:rPr>
              <a:t>Prénom</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Adresse</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Code postal / Ville</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N° Tél</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Courriel</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(Skype)</a:t>
            </a:r>
            <a:br>
              <a:rPr lang="fr-FR" sz="1200" dirty="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
            </a:r>
            <a:br>
              <a:rPr lang="fr-FR" sz="1200" dirty="0" smtClean="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Nom Prénom ou raison sociale du destinataire</a:t>
            </a:r>
            <a:br>
              <a:rPr lang="fr-FR" sz="1200" dirty="0" smtClean="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Adresse</a:t>
            </a:r>
            <a:br>
              <a:rPr lang="fr-FR" sz="1200" dirty="0" smtClean="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Code postal / Ville</a:t>
            </a:r>
            <a:br>
              <a:rPr lang="fr-FR" sz="1200" dirty="0" smtClean="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Faite à (Ville), le (Date).</a:t>
            </a: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PJ : Curriculum Vitae</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Objet : Candidature au poste de (emploi)</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t>
            </a:r>
            <a:br>
              <a:rPr lang="fr-FR" sz="1800" dirty="0">
                <a:latin typeface="Arial" panose="020B0604020202020204" pitchFamily="34" charset="0"/>
                <a:cs typeface="Arial" panose="020B0604020202020204" pitchFamily="34" charset="0"/>
              </a:rPr>
            </a:br>
            <a:r>
              <a:rPr lang="ro-RO" sz="1800" dirty="0" smtClean="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Madame</a:t>
            </a:r>
            <a:r>
              <a:rPr lang="fr-FR" sz="1800" dirty="0">
                <a:latin typeface="Arial" panose="020B0604020202020204" pitchFamily="34" charset="0"/>
                <a:cs typeface="Arial" panose="020B0604020202020204" pitchFamily="34" charset="0"/>
              </a:rPr>
              <a:t>, </a:t>
            </a:r>
            <a:r>
              <a:rPr lang="fr-FR" sz="1800" dirty="0" smtClean="0">
                <a:latin typeface="Arial" panose="020B0604020202020204" pitchFamily="34" charset="0"/>
                <a:cs typeface="Arial" panose="020B0604020202020204" pitchFamily="34" charset="0"/>
              </a:rPr>
              <a:t>Monsieur,</a:t>
            </a: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Etant actuellement à la recherche d’un emploi, je me permets de vous proposer ma candidature au poste de (emploi).</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En effet, mon profil correspond à la description recherchée sur l’offre d’emploi (préciser où l’annonce a été vue). (Si le candidat possède peu d’expérience professionnelle) Ma formation en (préciser la formation) m'a permis d'acquérir de nombreuses compétences parmi celles que vous recherchez. Je possède tous les atouts qui me permettront de réussir dans le rôle que vous voudrez bien me confier. Motivation, rigueur et écoute sont les maîtres mots de mon comportement professionnel.</a:t>
            </a:r>
            <a:br>
              <a:rPr lang="fr-FR" sz="1800" dirty="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r>
              <a:rPr lang="fr-FR" sz="1800" dirty="0">
                <a:latin typeface="Arial" panose="020B0604020202020204" pitchFamily="34" charset="0"/>
                <a:cs typeface="Arial" panose="020B0604020202020204" pitchFamily="34" charset="0"/>
              </a:rPr>
              <a:t/>
            </a:r>
            <a:br>
              <a:rPr lang="fr-FR" sz="1800" dirty="0">
                <a:latin typeface="Arial" panose="020B0604020202020204" pitchFamily="34" charset="0"/>
                <a:cs typeface="Arial" panose="020B0604020202020204" pitchFamily="34" charset="0"/>
              </a:rPr>
            </a:br>
            <a:r>
              <a:rPr lang="fr-FR" sz="1800" dirty="0" smtClean="0">
                <a:latin typeface="Arial" panose="020B0604020202020204" pitchFamily="34" charset="0"/>
                <a:cs typeface="Arial" panose="020B0604020202020204" pitchFamily="34" charset="0"/>
              </a:rPr>
              <a:t/>
            </a:r>
            <a:br>
              <a:rPr lang="fr-FR" sz="1800" dirty="0" smtClean="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5565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TotalTime>
  <Words>329</Words>
  <Application>Microsoft Office PowerPoint</Application>
  <PresentationFormat>Widescreen</PresentationFormat>
  <Paragraphs>16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Algerian</vt:lpstr>
      <vt:lpstr>Arial</vt:lpstr>
      <vt:lpstr>Arial Black</vt:lpstr>
      <vt:lpstr>Garamond</vt:lpstr>
      <vt:lpstr>Wingdings</vt:lpstr>
      <vt:lpstr>Organic</vt:lpstr>
      <vt:lpstr> Dossier du candidat: *la lettre decandidature</vt:lpstr>
      <vt:lpstr>La lettre de motivation/de candidature</vt:lpstr>
      <vt:lpstr>Lettre de motivation </vt:lpstr>
      <vt:lpstr>Rédiger une lettre de motivation est une étape nécessaire pour trouver un stage en entreprise ou encore un job d'été.  La lettre de motivation doit vous permettre de décrocher un entretien d'embauche en vous démarquant des autres candidats. Aussi doit-elle être impeccable.   Pour la réussir, de nombreuses questions se posent. Comment la mettre en forme? Quelle doit être sa longueur ? Comment l'organiser ? Comment trouver les mots justes pour convaincre en quelques lignes ? Quelle formule de politesse adopter ? </vt:lpstr>
      <vt:lpstr>Comment écrire une lettre de motivation pour un emploi ?  Commencez par prendre une feuille de brouillon pour noter vos idées. C'est très scolaire, mais ça marche ! Demandez-vous :                                Pourquoi je contacte cette entreprise ?                                     Qu'est-ce que je peux lui apporter ?                                                En quoi est-ce que je corresponds au poste ?     Ensuite seulement, vous pourrez vous atteler à la rédaction. Si vous avez l'intention de mettre en avant des informations sur l'entreprise (par exemple leur dire que leur développement à l'international vous intéresse), vérifiez bien vos sources et vos informations.    Attention, une petite erreur peut décrédibiliser l'ensemble de votre candidature. Ne prenez pas de risques et n'évoquez pas un point de faiblesse qui vous tracasse (une longue interruption de carrière ou encore un licenciement) dans la lettre de motivation. Souvent, les candidats ont tendance à "se débarrasser" de leur problème en l'indiquant dans le début de la lettre de motivation, alors qu'il ne faut surtout pas mettre en avant ses handicaps. Il sera toujours temps de les évoquer plus tard, lors d'un éventuel entretien d'embauche.  Le mot d'ordre, c'est : soyez positif ! </vt:lpstr>
      <vt:lpstr>Que doit comporter une bonne lettre de motivation ?  Une bonne lettre de motivation se décompose en quatre paragraphes. Voici comment, idéalement, doit s'articuler votre lettre de motivation. Bien entendu, il est possible de prendre quelques libertés avec ce modèle. Dans tous les cas, il faut bien garder à l'esprit la chose suivante : la lettre de motivation doit être faite sur mesure.  Premier paragraphe : Dans le premier paragraphe, il faut indiquer la raison pour laquelle vous écrivez à l'entreprise. Faites référence à la petite annonce à laquelle vous répondez et mentionnez le poste sur lequel vous souhaitez être recruté. Expliquez au besoin pourquoi vous envoyez une candidature spontanée. Si vous écrivez sur recommandation d'un salarié de l'entreprise, mentionnez le à ce moment là.  Second paragraphe : Indiquez votre parcours académique et professionnel. Puis expliquez concrètement en quoi vos compétences pourraient être utiles. Pour réussir ce paragraphe, examinez attentivement l'annonce à laquelle vous répondez. Et tâchez d'y inclure les compétences demandées. Par exemple, s'il est demandé de l'autonomie, montrez qu'il s'agit d'un de vos points forts. </vt:lpstr>
      <vt:lpstr>Troisième paragraphe : Dans ce troisième paragraphe l'enjeu est de dire en quelques lignes ce qui vous attire dans l'entreprise en question. N'hésitez pas à vous documenter sur elle en amont.  Quatrième paragraphe : Dans cette dernière partie, il faut préciser que vous êtes à la disposition du recruteur pour le rencontrer. Elle précède la traditionnelle formule de politesse.     Et la forme ? Si le fond est important, il ne faut pas négliger la mise en forme. C'est la première chose que le recruteur verra. La longueur : une lettre, sauf cas exceptionnel, ne doit pas faire plus d'une page ; le recruteur y consacrera une minute, elle doit donc être claire et concise. La présentation : pour faciliter la lecture toujours, faites une lettre aérée, aux paragraphes bien distincts. Ecrivez-la à la main si vous écrivez bien et si vous y tenez vraiment. En revanche, si vous n'avez pas une écriture très lisible, ne fatiguez pas le recruteur ; rédigez-la sur ordinateur. Cette question ne se pose même pas en cas de candidature par e-mail. La formulation : le degré d'originalité que vous pouvez vous permettre dépendra de votre interlocuteur. Dans le milieu du spectacle, on peut se montrer plus libre que dans la banque, par exemple. Toutefois, et surtout si vous ne savez pas bien qui est la personne qui va vous lire, mieux vaut miser sur la sobriété.</vt:lpstr>
      <vt:lpstr>STRUCTURE DE LA LETTRE DE CANDIDATURE</vt:lpstr>
      <vt:lpstr>        Nom Prénom Adresse Code postal / Ville N° Tél Courriel (Skype)  Nom Prénom ou raison sociale du destinataire Adresse Code postal / Ville  Faite à (Ville), le (Date).    PJ : Curriculum Vitae Objet : Candidature au poste de (emploi)                  Madame, Monsieur,  Etant actuellement à la recherche d’un emploi, je me permets de vous proposer ma candidature au poste de (emploi).    En effet, mon profil correspond à la description recherchée sur l’offre d’emploi (préciser où l’annonce a été vue). (Si le candidat possède peu d’expérience professionnelle) Ma formation en (préciser la formation) m'a permis d'acquérir de nombreuses compétences parmi celles que vous recherchez. Je possède tous les atouts qui me permettront de réussir dans le rôle que vous voudrez bien me confier. Motivation, rigueur et écoute sont les maîtres mots de mon comportement professionnel.       </vt:lpstr>
      <vt:lpstr>(Si le candidat possède une expérience significative dans le poste à pourvoir). Mon expérience en tant que (emploi) m’a permis d’acquérir toutes les connaissances nécessaires à la bonne exécution des tâches du poste à pourvoir. Régulièrement confronté aux aléas du métier, je suis capable de répondre aux imprévus en toute autonomie.  Intégrer votre entreprise représente pour moi un réel enjeu d’avenir dans lequel mon travail et mon honnêteté pourront s’exprimer pleinement.   Restant à votre disposition pour toute information complémentaire, je suis disponible pour vous rencontrer lors d’un entretien à votre convenance   Veuillez agréer, (Madame, Monsieur), l’expression de mes sincères salutations.    Signature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Dossier du candidat: *la lettre decandidature</dc:title>
  <dc:creator>alina vetoclub</dc:creator>
  <cp:lastModifiedBy>alina vetoclub</cp:lastModifiedBy>
  <cp:revision>2</cp:revision>
  <dcterms:created xsi:type="dcterms:W3CDTF">2020-10-05T19:16:54Z</dcterms:created>
  <dcterms:modified xsi:type="dcterms:W3CDTF">2020-10-05T19:19:52Z</dcterms:modified>
</cp:coreProperties>
</file>