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5226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2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42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9752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05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7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4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1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290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668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929502F-BBFB-4F90-98B2-75ED4EF9FBC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1C94D1-8950-405F-B900-404BD6C8C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159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health-diet.ru/table_calorie_users/amp/1290232/" TargetMode="External"/><Relationship Id="rId3" Type="http://schemas.openxmlformats.org/officeDocument/2006/relationships/hyperlink" Target="https://ru.qaz.wiki/wiki/Cephalopod_ink" TargetMode="External"/><Relationship Id="rId7" Type="http://schemas.openxmlformats.org/officeDocument/2006/relationships/hyperlink" Target="https://mirkonditera.com.ua/article/sublimirovannyye-yagody-i-frukty-dlya-prigotovleniya-desertov" TargetMode="External"/><Relationship Id="rId2" Type="http://schemas.openxmlformats.org/officeDocument/2006/relationships/hyperlink" Target="https://topspiski.com/chernila-karakaticy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akeup24.ru/articles/goluboy-matcha/" TargetMode="External"/><Relationship Id="rId5" Type="http://schemas.openxmlformats.org/officeDocument/2006/relationships/hyperlink" Target="https://www.vokrugsveta.ru/article/302346/" TargetMode="External"/><Relationship Id="rId10" Type="http://schemas.openxmlformats.org/officeDocument/2006/relationships/hyperlink" Target="https://calorizator.ru/addon/e1xx/e100" TargetMode="External"/><Relationship Id="rId4" Type="http://schemas.openxmlformats.org/officeDocument/2006/relationships/hyperlink" Target="https://eda-land.ru/karakatica/chernila/" TargetMode="External"/><Relationship Id="rId9" Type="http://schemas.openxmlformats.org/officeDocument/2006/relationships/hyperlink" Target="https://vkusologia.ru/wp-content/uploads/2016/05/shafran-specia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638" y="1956619"/>
            <a:ext cx="8361229" cy="2098226"/>
          </a:xfrm>
        </p:spPr>
        <p:txBody>
          <a:bodyPr/>
          <a:lstStyle/>
          <a:p>
            <a:r>
              <a:rPr lang="ru-RU" dirty="0" smtClean="0"/>
              <a:t>Натуральные красители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3602" y="5133438"/>
            <a:ext cx="6831673" cy="1086237"/>
          </a:xfrm>
        </p:spPr>
        <p:txBody>
          <a:bodyPr/>
          <a:lstStyle/>
          <a:p>
            <a:r>
              <a:rPr lang="ru-RU" dirty="0" smtClean="0"/>
              <a:t>Подготовила Спиридонова Татьяна, </a:t>
            </a:r>
            <a:r>
              <a:rPr lang="en-US" dirty="0" smtClean="0"/>
              <a:t>TCI</a:t>
            </a:r>
            <a:r>
              <a:rPr lang="ru-RU" dirty="0" smtClean="0"/>
              <a:t>, 2 курс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063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110" y="338959"/>
            <a:ext cx="9601200" cy="880241"/>
          </a:xfrm>
        </p:spPr>
        <p:txBody>
          <a:bodyPr/>
          <a:lstStyle/>
          <a:p>
            <a:pPr algn="ctr"/>
            <a:r>
              <a:rPr lang="ru-RU" dirty="0" smtClean="0"/>
              <a:t>Преимущества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82109" y="1229710"/>
            <a:ext cx="55284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натуральность – в качестве сырья используются свежие ягоды и фрукты, которые обрабатываются сразу же после сбора урожая;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насыщенный вкус и аромат, сухие ягоды в более концентрированном количестве содержат витамины и полезные для организма микроэлементы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747" y="1219200"/>
            <a:ext cx="4265163" cy="47602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2110" y="3250525"/>
            <a:ext cx="55284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способность восстановления формы, сублимированная продукция при контакте с влагой принимает первозданные свойства, поэтому сфера ее применения очень широка;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питательность, благодаря высокому содержанию сухих веществ ягоды усиливают вкус множества кондитерских изделий и напитков;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сублимированные ягоды созданы без консервантов и при этом они могут храниться в течение нескольких лет без потери свойств.</a:t>
            </a:r>
          </a:p>
        </p:txBody>
      </p:sp>
    </p:spTree>
    <p:extLst>
      <p:ext uri="{BB962C8B-B14F-4D97-AF65-F5344CB8AC3E}">
        <p14:creationId xmlns:p14="http://schemas.microsoft.com/office/powerpoint/2010/main" val="417385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Пищевая ценность сублимированной малины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59" t="27990" r="27571" b="40619"/>
          <a:stretch/>
        </p:blipFill>
        <p:spPr>
          <a:xfrm>
            <a:off x="2028497" y="2375338"/>
            <a:ext cx="8082455" cy="31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7800" y="418493"/>
            <a:ext cx="5087006" cy="10949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/>
              <a:t>Шафран </a:t>
            </a:r>
            <a:r>
              <a:rPr lang="ru-RU" sz="6000" dirty="0" smtClean="0"/>
              <a:t>(Е164)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4818" y="1651804"/>
            <a:ext cx="9612971" cy="8916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Рыльца шафрана содержат вещество, которое придает насыщенный желтый цвет самым разным продуктам — сырам, маслам, алкогольным и безалкогольным напиткам, тесту, десертам.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74" t="7966" r="17371" b="8390"/>
          <a:stretch/>
        </p:blipFill>
        <p:spPr>
          <a:xfrm>
            <a:off x="7460259" y="2681817"/>
            <a:ext cx="3268718" cy="28693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4817" y="2543503"/>
            <a:ext cx="6560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Шафран обладает невероятно богатым и изысканным вкусом, который ни на что не похож и потому вообще не сочетается с другими пряностями. Но если переборщить с этой приправой, блюдо приобретет привкус марганцовки. Настоящий шафран стоит очень дорого, дороже золота. В цельном виде он бордово-коричневого цвета, а порошок имеет темно-рыжий оттенок.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4816" y="4297829"/>
            <a:ext cx="656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Пищевая добавка E 164 относится к группе натуральных красителей.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4814" y="4944160"/>
            <a:ext cx="6560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Качественное сырье внешне похоже на тонкие длинные нити, мягкие на ощупь. Имеет сильный пряный запах.</a:t>
            </a:r>
          </a:p>
        </p:txBody>
      </p:sp>
    </p:spTree>
    <p:extLst>
      <p:ext uri="{BB962C8B-B14F-4D97-AF65-F5344CB8AC3E}">
        <p14:creationId xmlns:p14="http://schemas.microsoft.com/office/powerpoint/2010/main" val="896399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558" y="338959"/>
            <a:ext cx="9601200" cy="743607"/>
          </a:xfrm>
        </p:spPr>
        <p:txBody>
          <a:bodyPr/>
          <a:lstStyle/>
          <a:p>
            <a:pPr algn="ctr"/>
            <a:r>
              <a:rPr lang="ru-RU" dirty="0" smtClean="0"/>
              <a:t>Свойства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950" t="33342" r="35243" b="32567"/>
          <a:stretch/>
        </p:blipFill>
        <p:spPr>
          <a:xfrm>
            <a:off x="2517228" y="1082566"/>
            <a:ext cx="6826469" cy="2526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75" y="3715898"/>
            <a:ext cx="2818086" cy="26380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4965" y="4011756"/>
            <a:ext cx="5602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Свежесобранный шафран содержит </a:t>
            </a:r>
            <a:r>
              <a:rPr lang="ru-RU" dirty="0" err="1"/>
              <a:t>протокроцин</a:t>
            </a:r>
            <a:r>
              <a:rPr lang="ru-RU" dirty="0"/>
              <a:t> (</a:t>
            </a:r>
            <a:r>
              <a:rPr lang="ru-RU" dirty="0" err="1"/>
              <a:t>каротиноидный</a:t>
            </a:r>
            <a:r>
              <a:rPr lang="ru-RU" dirty="0"/>
              <a:t> гликозид способствует нормализации </a:t>
            </a:r>
            <a:r>
              <a:rPr lang="ru-RU" dirty="0" smtClean="0"/>
              <a:t>веса). </a:t>
            </a:r>
            <a:r>
              <a:rPr lang="ru-RU" dirty="0"/>
              <a:t>В процессе сушки вещество распадается на </a:t>
            </a:r>
            <a:r>
              <a:rPr lang="ru-RU" dirty="0" err="1"/>
              <a:t>кроцин</a:t>
            </a:r>
            <a:r>
              <a:rPr lang="ru-RU" dirty="0"/>
              <a:t> и </a:t>
            </a:r>
            <a:r>
              <a:rPr lang="ru-RU" dirty="0" err="1"/>
              <a:t>пикрокроцин</a:t>
            </a:r>
            <a:r>
              <a:rPr lang="ru-RU" dirty="0"/>
              <a:t>. Первый является носителем красящего пигмента. Благодаря второму добавка Е 164 имеет горьковатый вкус.</a:t>
            </a:r>
          </a:p>
        </p:txBody>
      </p:sp>
    </p:spTree>
    <p:extLst>
      <p:ext uri="{BB962C8B-B14F-4D97-AF65-F5344CB8AC3E}">
        <p14:creationId xmlns:p14="http://schemas.microsoft.com/office/powerpoint/2010/main" val="2123054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069" y="275897"/>
            <a:ext cx="9601200" cy="754117"/>
          </a:xfrm>
        </p:spPr>
        <p:txBody>
          <a:bodyPr/>
          <a:lstStyle/>
          <a:p>
            <a:pPr algn="ctr"/>
            <a:r>
              <a:rPr lang="ru-RU" dirty="0"/>
              <a:t>Польза и вред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40069" y="1030014"/>
            <a:ext cx="9779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Уникальный химический состав шафрана позволяет говорить о его целительных свойствах: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0069" y="1399346"/>
            <a:ext cx="101740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микроэлементы</a:t>
            </a:r>
            <a:r>
              <a:rPr lang="ru-RU" dirty="0"/>
              <a:t> (медь, марганец, железо, цинк и другие) улучшают обмен веществ, регулируют репродуктивную функцию. Участвуют в процессе кроветворения, выводят токсины;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минеральные вещества</a:t>
            </a:r>
            <a:r>
              <a:rPr lang="ru-RU" dirty="0"/>
              <a:t> (калий, кальций, магний, фосфор) обеспечивают полноценную работу всех систем организма, укрепляют иммунитет;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витамины</a:t>
            </a:r>
            <a:r>
              <a:rPr lang="ru-RU" dirty="0"/>
              <a:t> (A, C, большая группа B) укрепляют нервную систему, участвуют в обмене веществ на клеточном уровне, эффективные антиоксиданты;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камедь</a:t>
            </a:r>
            <a:r>
              <a:rPr lang="ru-RU" dirty="0"/>
              <a:t> снижает аппетит, очищает кишечник, входит в программы для похудения;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err="1"/>
              <a:t>флавониды</a:t>
            </a:r>
            <a:r>
              <a:rPr lang="ru-RU" dirty="0"/>
              <a:t> предупреждают старение клеток организма.</a:t>
            </a:r>
          </a:p>
          <a:p>
            <a:pPr algn="just"/>
            <a:r>
              <a:rPr lang="ru-RU" dirty="0"/>
              <a:t>Экспертами комиссии </a:t>
            </a:r>
            <a:r>
              <a:rPr lang="ru-RU" dirty="0" err="1"/>
              <a:t>Codex</a:t>
            </a:r>
            <a:r>
              <a:rPr lang="ru-RU" dirty="0"/>
              <a:t> </a:t>
            </a:r>
            <a:r>
              <a:rPr lang="ru-RU" dirty="0" err="1"/>
              <a:t>Alimentarius</a:t>
            </a:r>
            <a:r>
              <a:rPr lang="ru-RU" dirty="0"/>
              <a:t> не установлена допустимая </a:t>
            </a:r>
            <a:r>
              <a:rPr lang="ru-RU" b="1" dirty="0"/>
              <a:t>суточная норма </a:t>
            </a:r>
            <a:r>
              <a:rPr lang="ru-RU" dirty="0"/>
              <a:t>потребления шафрана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Добавка разрешена во всех странах без ограничения.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Шафран нельзя назвать полностью безопасным пищевым красителем. Пряность может вызвать </a:t>
            </a:r>
            <a:r>
              <a:rPr lang="ru-RU" b="1" dirty="0"/>
              <a:t>аллергию</a:t>
            </a:r>
            <a:r>
              <a:rPr lang="ru-RU" dirty="0"/>
              <a:t>. Добавка </a:t>
            </a:r>
            <a:r>
              <a:rPr lang="ru-RU" b="1" dirty="0"/>
              <a:t>противопоказана</a:t>
            </a:r>
            <a:r>
              <a:rPr lang="ru-RU" dirty="0"/>
              <a:t> беременным женщинам, так как провоцирует сокращение матки.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0069" y="5646663"/>
            <a:ext cx="10174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Единовременный прием 0,5 гр. вещества оказывает наркотическое действие, способно вызвать сильнейшее отравление. Превышение этой дозы приводит к </a:t>
            </a:r>
            <a:r>
              <a:rPr lang="ru-RU" b="1" dirty="0"/>
              <a:t>летальному исходу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27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0488"/>
            <a:ext cx="9601200" cy="764628"/>
          </a:xfrm>
        </p:spPr>
        <p:txBody>
          <a:bodyPr/>
          <a:lstStyle/>
          <a:p>
            <a:pPr algn="ctr"/>
            <a:r>
              <a:rPr lang="ru-RU" dirty="0"/>
              <a:t>Применение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0507" y="818989"/>
            <a:ext cx="4418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/>
              <a:t>В пищевой промышленности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2950" y="1279651"/>
            <a:ext cx="67579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Шафран в качестве красителя и пряности используют все мировые кухни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Основное применение ценная добавка нашла в пищевой промышленности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Краситель Е164 придает продуктам золотистый цвет. Его добавляют в хлебобулочные, кондитерские изделия, мороженое, десерты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В европейских странах шафраном окрашивают масло, колбасу и некоторые сорта сыра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С помощью добавки 164 облагораживают цвет ликеров и винных напитков.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908" y="1477711"/>
            <a:ext cx="3429000" cy="2743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0507" y="4345824"/>
            <a:ext cx="547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!</a:t>
            </a:r>
            <a:r>
              <a:rPr lang="ru-RU" dirty="0" smtClean="0"/>
              <a:t> Добавление </a:t>
            </a:r>
            <a:r>
              <a:rPr lang="ru-RU" dirty="0"/>
              <a:t>шафрана в вино усиливает опьянение.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0507" y="4715156"/>
            <a:ext cx="3905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2. В </a:t>
            </a:r>
            <a:r>
              <a:rPr lang="ru-RU" sz="2400" dirty="0"/>
              <a:t>косметической отрасли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2950" y="5176821"/>
            <a:ext cx="10433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Производители косметических средств используют добавку Е 164 в составе </a:t>
            </a:r>
            <a:r>
              <a:rPr lang="ru-RU" dirty="0" err="1"/>
              <a:t>антивозрастных</a:t>
            </a:r>
            <a:r>
              <a:rPr lang="ru-RU" dirty="0"/>
              <a:t> кремов, масок для лица, шампуней, бальзамов, красок для волос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Шафран увеличивает восприимчивость кожи к солнечным лучам. Одновременно защищает от ожогов. Добавка Е 164 — ведущий компонент средств для загара.</a:t>
            </a:r>
          </a:p>
        </p:txBody>
      </p:sp>
    </p:spTree>
    <p:extLst>
      <p:ext uri="{BB962C8B-B14F-4D97-AF65-F5344CB8AC3E}">
        <p14:creationId xmlns:p14="http://schemas.microsoft.com/office/powerpoint/2010/main" val="146419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7333" y="417434"/>
            <a:ext cx="211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3. В </a:t>
            </a:r>
            <a:r>
              <a:rPr lang="ru-RU" sz="2400" dirty="0"/>
              <a:t>медицине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0731" y="873516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Шафран — одна из немногих пищевых добавок, активно применяющихся в медицине.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731" y="1427514"/>
            <a:ext cx="46665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Препараты из шафрана используют</a:t>
            </a:r>
            <a:r>
              <a:rPr lang="ru-RU" dirty="0" smtClean="0"/>
              <a:t>: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коррекции зрения;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 качестве болеутоляющего, мочегонного, антисептического средства;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при заболеваниях крови, сердца, печени;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снятия симптомов депрессии, хронической усталости;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 лечении кожных заболеваний;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при расстройстве желудка;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лечения кашля любой этимологии;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при онкологических заболеваниях.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37333" y="4685424"/>
            <a:ext cx="3486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4. В </a:t>
            </a:r>
            <a:r>
              <a:rPr lang="ru-RU" sz="2400" dirty="0"/>
              <a:t>текстильной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0731" y="51470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Высокая стоимость шафрана делает использование добавки в текстильной отрасли нерентабельным. Изредка им окрашивают элитные сорта шелка и кожи.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976" y="725522"/>
            <a:ext cx="3429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227" y="702272"/>
            <a:ext cx="7950106" cy="569480"/>
          </a:xfrm>
        </p:spPr>
        <p:txBody>
          <a:bodyPr>
            <a:noAutofit/>
          </a:bodyPr>
          <a:lstStyle/>
          <a:p>
            <a:r>
              <a:rPr lang="ru-RU" sz="6000" dirty="0" err="1" smtClean="0"/>
              <a:t>Куркумины</a:t>
            </a:r>
            <a:r>
              <a:rPr lang="ru-RU" sz="6000" dirty="0" smtClean="0"/>
              <a:t> (е100)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29352" y="1443610"/>
            <a:ext cx="5933744" cy="423048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200" dirty="0"/>
              <a:t>Куркуминами принято называть натуральные красители, источником получения которых является куркума (</a:t>
            </a:r>
            <a:r>
              <a:rPr lang="ru-RU" sz="2200" dirty="0" err="1"/>
              <a:t>curcuma</a:t>
            </a:r>
            <a:r>
              <a:rPr lang="ru-RU" sz="2200" dirty="0"/>
              <a:t> </a:t>
            </a:r>
            <a:r>
              <a:rPr lang="ru-RU" sz="2200" dirty="0" err="1"/>
              <a:t>longa</a:t>
            </a:r>
            <a:r>
              <a:rPr lang="ru-RU" sz="2200" dirty="0"/>
              <a:t> или жёлтый имбирь), способные окрашивать волокна как животного, так и растительного происхождения в оранжевый или ярко-жёлтый цвет (</a:t>
            </a:r>
            <a:r>
              <a:rPr lang="ru-RU" sz="2200" dirty="0" err="1"/>
              <a:t>calorizator</a:t>
            </a:r>
            <a:r>
              <a:rPr lang="ru-RU" sz="2200" dirty="0"/>
              <a:t>). Вещество зарегистрировано в качестве пищевой добавки с индексом Е100, имеет несколько разновидностей</a:t>
            </a:r>
            <a:r>
              <a:rPr lang="ru-RU" sz="2200" dirty="0" smtClean="0"/>
              <a:t>:</a:t>
            </a:r>
          </a:p>
          <a:p>
            <a:pPr algn="just"/>
            <a:r>
              <a:rPr lang="ru-RU" sz="2200" dirty="0"/>
              <a:t>(i) </a:t>
            </a:r>
            <a:r>
              <a:rPr lang="ru-RU" sz="2200" dirty="0" err="1"/>
              <a:t>Куркумин</a:t>
            </a:r>
            <a:r>
              <a:rPr lang="ru-RU" sz="2200" dirty="0"/>
              <a:t> (</a:t>
            </a:r>
            <a:r>
              <a:rPr lang="ru-RU" sz="2200" dirty="0" err="1"/>
              <a:t>Curcumin</a:t>
            </a:r>
            <a:r>
              <a:rPr lang="ru-RU" sz="2200" dirty="0"/>
              <a:t>) – интенсивно-жёлтый краситель, содержится в корне чертополоха;</a:t>
            </a:r>
          </a:p>
          <a:p>
            <a:pPr algn="just"/>
            <a:r>
              <a:rPr lang="ru-RU" sz="2200" dirty="0"/>
              <a:t>(</a:t>
            </a:r>
            <a:r>
              <a:rPr lang="ru-RU" sz="2200" dirty="0" err="1"/>
              <a:t>ii</a:t>
            </a:r>
            <a:r>
              <a:rPr lang="ru-RU" sz="2200" dirty="0"/>
              <a:t>) </a:t>
            </a:r>
            <a:r>
              <a:rPr lang="ru-RU" sz="2200" dirty="0" err="1"/>
              <a:t>Турмерик</a:t>
            </a:r>
            <a:r>
              <a:rPr lang="ru-RU" sz="2200" dirty="0"/>
              <a:t> (</a:t>
            </a:r>
            <a:r>
              <a:rPr lang="ru-RU" sz="2200" dirty="0" err="1"/>
              <a:t>Turmeric</a:t>
            </a:r>
            <a:r>
              <a:rPr lang="ru-RU" sz="2200" dirty="0"/>
              <a:t>) – оранжевый краситель, получаемый из корня куркумы.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92" y="1934190"/>
            <a:ext cx="4389945" cy="27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4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110" y="580696"/>
            <a:ext cx="9601200" cy="1485900"/>
          </a:xfrm>
        </p:spPr>
        <p:txBody>
          <a:bodyPr/>
          <a:lstStyle/>
          <a:p>
            <a:pPr algn="ctr"/>
            <a:r>
              <a:rPr lang="ru-RU" dirty="0" smtClean="0"/>
              <a:t>Общая характеристика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1751" y="1724570"/>
            <a:ext cx="51290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Куркумины</a:t>
            </a:r>
            <a:r>
              <a:rPr lang="ru-RU" dirty="0"/>
              <a:t> являются природными полифенолами, не растворимыми в воде, но достаточно хорошо растворимыми в эфире и спиртах. </a:t>
            </a:r>
            <a:r>
              <a:rPr lang="ru-RU" dirty="0" err="1"/>
              <a:t>Куркумины</a:t>
            </a:r>
            <a:r>
              <a:rPr lang="ru-RU" dirty="0"/>
              <a:t> окрашивают продукты в стойкий оранжевый или ярко-жёлтый цвет, не нарушая структуры вещества. Е100 </a:t>
            </a:r>
            <a:r>
              <a:rPr lang="ru-RU" dirty="0" err="1"/>
              <a:t>Куркумины</a:t>
            </a:r>
            <a:r>
              <a:rPr lang="ru-RU" dirty="0"/>
              <a:t> представляют собой порошок тёмно-оранжевого цвета с чуть камфорным запахом и жгуче-горьким вкусом.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Корень куркумы содержит в себе </a:t>
            </a:r>
            <a:r>
              <a:rPr lang="ru-RU" dirty="0" err="1"/>
              <a:t>куркумин</a:t>
            </a:r>
            <a:r>
              <a:rPr lang="ru-RU" dirty="0"/>
              <a:t>, железо, йод, фосфор, витамин С и В, эфирное масло.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219" y="1861204"/>
            <a:ext cx="4762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090" y="275896"/>
            <a:ext cx="9601200" cy="733097"/>
          </a:xfrm>
        </p:spPr>
        <p:txBody>
          <a:bodyPr/>
          <a:lstStyle/>
          <a:p>
            <a:pPr algn="ctr"/>
            <a:r>
              <a:rPr lang="ru-RU" dirty="0" smtClean="0"/>
              <a:t>Польза и вред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61089" y="1008993"/>
            <a:ext cx="10063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Натуральные </a:t>
            </a:r>
            <a:r>
              <a:rPr lang="ru-RU" dirty="0" err="1"/>
              <a:t>куркумины</a:t>
            </a:r>
            <a:r>
              <a:rPr lang="ru-RU" dirty="0"/>
              <a:t> – естественные иммуномодуляторы и обладают свойствами природных антибиотиков, известны противовоспалительные и даже противораковые свойства </a:t>
            </a:r>
            <a:r>
              <a:rPr lang="ru-RU" dirty="0" err="1"/>
              <a:t>куркуминов</a:t>
            </a:r>
            <a:r>
              <a:rPr lang="ru-RU" dirty="0"/>
              <a:t>. </a:t>
            </a:r>
            <a:r>
              <a:rPr lang="ru-RU" dirty="0" smtClean="0"/>
              <a:t>Вещества </a:t>
            </a:r>
            <a:r>
              <a:rPr lang="ru-RU" dirty="0"/>
              <a:t>разжижают кровь, восстанавливают функциональное состояние клеток сердечной мышцы, понижают кровяное давление. Даже людям с повышенным уровнем сахара в крови, куркума показана.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1088" y="2486321"/>
            <a:ext cx="10063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Куркума оказывает ранозаживляющее действие, лечит дерматит и устраняет неприятные ощущения жжения. По своим свойствам она схожа с имбирем. Куркума – это не только пряность. Целебные свойства куркумы очень полезны в тропических странах, где существует множество кишечных инфекций.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61087" y="3686650"/>
            <a:ext cx="100636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Но, с другой стороны, есть вероятность, что при передозировке </a:t>
            </a:r>
            <a:r>
              <a:rPr lang="ru-RU" dirty="0" err="1"/>
              <a:t>куркуминов</a:t>
            </a:r>
            <a:r>
              <a:rPr lang="ru-RU" dirty="0"/>
              <a:t> может случиться самопроизвольный выкидыш во время беременности. </a:t>
            </a:r>
            <a:r>
              <a:rPr lang="ru-RU" dirty="0" smtClean="0"/>
              <a:t>При приеме лекарств, </a:t>
            </a:r>
            <a:r>
              <a:rPr lang="ru-RU" dirty="0"/>
              <a:t>стоит проконсультироваться с врачом, </a:t>
            </a:r>
            <a:r>
              <a:rPr lang="ru-RU" dirty="0" smtClean="0"/>
              <a:t>особенно </a:t>
            </a:r>
            <a:r>
              <a:rPr lang="ru-RU" dirty="0"/>
              <a:t>гипотоникам и диабетикам, так как куркума разжижает кровь, снижает давление и уровень сахара в крови. Поэтому увлекаться продуктами с высоким содержанием Е100 не следует, особенно, если вам предстоит операция.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61086" y="5260455"/>
            <a:ext cx="10063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!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Суточная </a:t>
            </a:r>
            <a:r>
              <a:rPr lang="ru-RU" dirty="0"/>
              <a:t>норма употребления составляет: 1 мг на кг веса для </a:t>
            </a:r>
            <a:r>
              <a:rPr lang="ru-RU" dirty="0" err="1"/>
              <a:t>куркуминов</a:t>
            </a:r>
            <a:r>
              <a:rPr lang="ru-RU" dirty="0"/>
              <a:t>, 0,3 мг на кг веса для </a:t>
            </a:r>
            <a:r>
              <a:rPr lang="ru-RU" dirty="0" err="1"/>
              <a:t>турмерика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73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456" y="230236"/>
            <a:ext cx="9612971" cy="1336737"/>
          </a:xfrm>
        </p:spPr>
        <p:txBody>
          <a:bodyPr/>
          <a:lstStyle/>
          <a:p>
            <a:r>
              <a:rPr lang="ru-RU" dirty="0" smtClean="0"/>
              <a:t>Чернила каракатицы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0129" y="1566973"/>
            <a:ext cx="9724298" cy="1028334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Краситель вырабатывается в особом чернильном мешке моллюска и в естественных условиях используется для защиты — каракатица буквально пускает противнику пыль (точнее, чернила) в глаза и ретируется. Запас краски при этом восстанавливается очень быстро.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683" y="2683638"/>
            <a:ext cx="4019236" cy="26729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0129" y="2595307"/>
            <a:ext cx="5730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качестве пищевого красителя чернила чаще применяются для несладких продуктов, так как имеют легкий солоноватый привкус. Например, очень популярны чернила каракатицы для окрашивания пасты, ризотто, паэльи, соусов — их нередко используют в средиземноморской и адриатической кухне. При этом ингредиент не сочетается с мясом, разве только с курицей в паэлье. Не подают такие блюда и к пиву, зато они отменны в сочетании с белым вином.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0129" y="5180630"/>
            <a:ext cx="5724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Любопытно, что чернила используются не только в кулинарии, но и в фармацевтической промышленности и даже в гомеопатии. Ими лечат неврозы, бессонницу, головные боли.</a:t>
            </a:r>
          </a:p>
        </p:txBody>
      </p:sp>
    </p:spTree>
    <p:extLst>
      <p:ext uri="{BB962C8B-B14F-4D97-AF65-F5344CB8AC3E}">
        <p14:creationId xmlns:p14="http://schemas.microsoft.com/office/powerpoint/2010/main" val="51478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069" y="296917"/>
            <a:ext cx="9601200" cy="817179"/>
          </a:xfrm>
        </p:spPr>
        <p:txBody>
          <a:bodyPr/>
          <a:lstStyle/>
          <a:p>
            <a:pPr algn="ctr"/>
            <a:r>
              <a:rPr lang="ru-RU" dirty="0" smtClean="0"/>
              <a:t>Применение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6401" y="1114096"/>
            <a:ext cx="8928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Пищевая промышленность широко использует Е100 в качестве пищевого красителя в производстве соусов, горчицы, сливочного масла, кондитерских изделий, алкогольных напитков, приправ, сыров. Натуральные </a:t>
            </a:r>
            <a:r>
              <a:rPr lang="ru-RU" dirty="0" err="1"/>
              <a:t>куркумины</a:t>
            </a:r>
            <a:r>
              <a:rPr lang="ru-RU" dirty="0"/>
              <a:t> – основной компонент специи </a:t>
            </a:r>
            <a:r>
              <a:rPr lang="ru-RU" dirty="0" smtClean="0"/>
              <a:t>карри.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198" y="3486807"/>
            <a:ext cx="5355678" cy="30848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6399" y="2314425"/>
            <a:ext cx="8928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Часто </a:t>
            </a:r>
            <a:r>
              <a:rPr lang="ru-RU" dirty="0" err="1"/>
              <a:t>куркумины</a:t>
            </a:r>
            <a:r>
              <a:rPr lang="ru-RU" dirty="0"/>
              <a:t> используют как лекарственное согревающее средство для профилактики и лечения различных заболеваний. Используется также в косметологии и медицине. </a:t>
            </a:r>
          </a:p>
        </p:txBody>
      </p:sp>
    </p:spTree>
    <p:extLst>
      <p:ext uri="{BB962C8B-B14F-4D97-AF65-F5344CB8AC3E}">
        <p14:creationId xmlns:p14="http://schemas.microsoft.com/office/powerpoint/2010/main" val="228078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032641"/>
            <a:ext cx="9601200" cy="874059"/>
          </a:xfrm>
        </p:spPr>
        <p:txBody>
          <a:bodyPr/>
          <a:lstStyle/>
          <a:p>
            <a:r>
              <a:rPr lang="ru-RU" dirty="0" smtClean="0"/>
              <a:t>Библиография: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2190480"/>
            <a:ext cx="9995365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https://topspiski.com/chernila-karakaticy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ru.qaz.wiki/wiki/Cephalopod_ink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https://eda-land.ru/karakatica/chernila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https://www.vokrugsveta.ru/article/302346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https://cakeup24.ru/articles/goluboy-matcha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mirkonditera.com.ua/article/sublimirovannyye-yagody-i-frukty-dlya-prigotovleniya-desertov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://health-diet.ru/table_calorie_users/amp/1290232</a:t>
            </a:r>
            <a:r>
              <a:rPr lang="en-US" dirty="0" smtClean="0">
                <a:hlinkClick r:id="rId8"/>
              </a:rPr>
              <a:t>/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vkusologia.ru/wp-content/uploads/2016/05/shafran-specia.jpg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calorizator.ru/addon/e1xx/e100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7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36861"/>
            <a:ext cx="9601200" cy="11189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Химический состав, полезные свойства, противопоказания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71599" y="1355835"/>
            <a:ext cx="96980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Чернила головоногих моллюсков содержат ряд химических веществ в различных концентрациях, в зависимости от вида. Однако основные его составляющие - меланин и слизь . Он также может содержать, среди прочего, </a:t>
            </a:r>
            <a:r>
              <a:rPr lang="ru-RU" dirty="0" err="1" smtClean="0"/>
              <a:t>тирозиназу</a:t>
            </a:r>
            <a:r>
              <a:rPr lang="ru-RU" dirty="0" smtClean="0"/>
              <a:t>, </a:t>
            </a:r>
            <a:r>
              <a:rPr lang="ru-RU" dirty="0"/>
              <a:t>дофамин и </a:t>
            </a:r>
            <a:r>
              <a:rPr lang="ru-RU" dirty="0" smtClean="0"/>
              <a:t>L-ДОФА, </a:t>
            </a:r>
            <a:r>
              <a:rPr lang="ru-RU" dirty="0"/>
              <a:t>а также небольшие количества свободных </a:t>
            </a:r>
            <a:r>
              <a:rPr lang="ru-RU" dirty="0" smtClean="0"/>
              <a:t>аминокислот, </a:t>
            </a:r>
            <a:r>
              <a:rPr lang="ru-RU" dirty="0"/>
              <a:t>включая </a:t>
            </a:r>
            <a:r>
              <a:rPr lang="ru-RU" dirty="0" smtClean="0"/>
              <a:t>таурин, </a:t>
            </a:r>
            <a:r>
              <a:rPr lang="ru-RU" dirty="0"/>
              <a:t>аспарагиновую </a:t>
            </a:r>
            <a:r>
              <a:rPr lang="ru-RU" dirty="0" smtClean="0"/>
              <a:t>кислоту, </a:t>
            </a:r>
            <a:r>
              <a:rPr lang="ru-RU" dirty="0" err="1"/>
              <a:t>глутаминовую</a:t>
            </a:r>
            <a:r>
              <a:rPr lang="ru-RU" dirty="0"/>
              <a:t> </a:t>
            </a:r>
            <a:r>
              <a:rPr lang="ru-RU" dirty="0" smtClean="0"/>
              <a:t>кислоту, </a:t>
            </a:r>
            <a:r>
              <a:rPr lang="ru-RU" dirty="0" err="1"/>
              <a:t>аланин</a:t>
            </a:r>
            <a:r>
              <a:rPr lang="ru-RU" dirty="0"/>
              <a:t> и </a:t>
            </a:r>
            <a:r>
              <a:rPr lang="ru-RU" dirty="0" smtClean="0"/>
              <a:t>лизин.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Чернила каракатицы содержат важный компонент – незаменимые жирные кислоты (омега-3), а также </a:t>
            </a:r>
            <a:r>
              <a:rPr lang="ru-RU" dirty="0" err="1"/>
              <a:t>докозагексаеновую</a:t>
            </a:r>
            <a:r>
              <a:rPr lang="ru-RU" dirty="0"/>
              <a:t> и </a:t>
            </a:r>
            <a:r>
              <a:rPr lang="ru-RU" dirty="0" err="1"/>
              <a:t>эйкозапентаеновую</a:t>
            </a:r>
            <a:r>
              <a:rPr lang="ru-RU" dirty="0"/>
              <a:t> кислоту. Удивительно, но их количество действительно выше нормы. Специалисты утверждают, что употребление деликатеса положительно сказывается на сердечно-сосудистой системе, укрепляя мышцы сердца, стенки сосудов. Кроме того, он является отличным профилактическим средством против аритмии, гипертонии и засорения кровеносных артерий.</a:t>
            </a: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666" y="4846996"/>
            <a:ext cx="2489219" cy="1662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1" y="4731339"/>
            <a:ext cx="1893346" cy="1893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31" y="4762266"/>
            <a:ext cx="1831491" cy="1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3190" y="492878"/>
            <a:ext cx="96173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Чернила каракатицы помогают в лечении таких заболеваний, как герпетические высыпания, геморроидальные изменения и бронхиты, кожные заболевания и нарушение пищеварения.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Также они помогают настроить менструальный цикл, справиться с климактерическими изменениями (приливами), происходящими в организме женщины, применяются в комплексной терапии гинекологических болезней, усиливают либидо.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Чернила способны восстановить эмоциональный фон, погасить тревожность, плаксивость, истерию и раздражительность, восстановить силы и избавить от пульсирующей головной боли.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249" y="3078201"/>
            <a:ext cx="3398801" cy="33988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3190" y="3078201"/>
            <a:ext cx="5389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Не рекомендуется к употреблению людям, имеющим аллергические реакции на морепродукты.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5016" y="4264847"/>
            <a:ext cx="2323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100 г продукта:</a:t>
            </a:r>
          </a:p>
          <a:p>
            <a:r>
              <a:rPr lang="ru-RU" dirty="0"/>
              <a:t>Калории, ккал:  79</a:t>
            </a:r>
          </a:p>
          <a:p>
            <a:r>
              <a:rPr lang="ru-RU" dirty="0"/>
              <a:t>Белки, г:  16.2</a:t>
            </a:r>
          </a:p>
          <a:p>
            <a:r>
              <a:rPr lang="ru-RU" dirty="0"/>
              <a:t>Жиры, г:  0.7</a:t>
            </a:r>
          </a:p>
          <a:p>
            <a:r>
              <a:rPr lang="ru-RU" dirty="0"/>
              <a:t>Углеводы, г:  0.8</a:t>
            </a:r>
          </a:p>
        </p:txBody>
      </p:sp>
    </p:spTree>
    <p:extLst>
      <p:ext uri="{BB962C8B-B14F-4D97-AF65-F5344CB8AC3E}">
        <p14:creationId xmlns:p14="http://schemas.microsoft.com/office/powerpoint/2010/main" val="95518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03" y="882197"/>
            <a:ext cx="10783614" cy="1090401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Голубая матча </a:t>
            </a:r>
            <a:br>
              <a:rPr lang="ru-RU" sz="5400" dirty="0" smtClean="0"/>
            </a:br>
            <a:r>
              <a:rPr lang="ru-RU" sz="5400" dirty="0" smtClean="0"/>
              <a:t>(порошок </a:t>
            </a:r>
            <a:r>
              <a:rPr lang="ru-RU" sz="5400" dirty="0" err="1" smtClean="0"/>
              <a:t>клитории</a:t>
            </a:r>
            <a:r>
              <a:rPr lang="ru-RU" sz="5400" dirty="0" smtClean="0"/>
              <a:t>)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1245" y="2171043"/>
            <a:ext cx="5320465" cy="35150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Голубая матча – перетёртые в пудру высушенные цветы </a:t>
            </a:r>
            <a:r>
              <a:rPr lang="ru-RU" dirty="0" err="1"/>
              <a:t>Клитории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Полезный напиток и уникальный натуральный </a:t>
            </a:r>
            <a:r>
              <a:rPr lang="ru-RU" dirty="0" smtClean="0"/>
              <a:t>краситель.</a:t>
            </a:r>
            <a:endParaRPr lang="ru-RU" dirty="0"/>
          </a:p>
          <a:p>
            <a:pPr algn="just"/>
            <a:r>
              <a:rPr lang="ru-RU" dirty="0"/>
              <a:t>Палитра оттенков блюд и напитков – от нежно-голубого до ярко-фиолетового (при добавлении лимонного сока или кислоты любой ягоды).</a:t>
            </a:r>
          </a:p>
          <a:p>
            <a:pPr algn="just"/>
            <a:r>
              <a:rPr lang="ru-RU" dirty="0"/>
              <a:t>Обладает лёгким цветочно-травяным вкусом.</a:t>
            </a:r>
          </a:p>
          <a:p>
            <a:pPr algn="just"/>
            <a:r>
              <a:rPr lang="ru-RU" dirty="0"/>
              <a:t>Цвет самого порошка зависит от сезона и места сборки, способа подготовки цветов и технологии помола.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218" y="2276146"/>
            <a:ext cx="4667907" cy="31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4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1" y="454572"/>
            <a:ext cx="9601200" cy="785648"/>
          </a:xfrm>
        </p:spPr>
        <p:txBody>
          <a:bodyPr/>
          <a:lstStyle/>
          <a:p>
            <a:pPr algn="ctr"/>
            <a:r>
              <a:rPr lang="ru-RU" dirty="0" smtClean="0"/>
              <a:t>Химический состав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71601" y="1751291"/>
            <a:ext cx="3263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марганец;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фосфор;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пептиды;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витамины групп K, C, B и 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селен;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антоцианы;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аминокислоты;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кофеин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35063" y="1751291"/>
            <a:ext cx="2154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медь;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стероиды;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фтор;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железо;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магний;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гликозиды;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тритерпеноиды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471448"/>
            <a:ext cx="4329072" cy="28680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1601" y="4662552"/>
            <a:ext cx="9967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Синий цвет напитка достигается за счет содержания антоцианов. Они обладают болеутоляющим и седативным действиями. </a:t>
            </a:r>
            <a:r>
              <a:rPr lang="ru-RU" dirty="0" err="1"/>
              <a:t>Тритерпеноиды</a:t>
            </a:r>
            <a:r>
              <a:rPr lang="ru-RU" dirty="0"/>
              <a:t> наделяют растение антибактериальным эффектом. Кофеин приводит организм в тонус и настраивает на рабочий лад. Аминокислоты принимают участие в процессе строения мышечного корсета.</a:t>
            </a:r>
          </a:p>
        </p:txBody>
      </p:sp>
    </p:spTree>
    <p:extLst>
      <p:ext uri="{BB962C8B-B14F-4D97-AF65-F5344CB8AC3E}">
        <p14:creationId xmlns:p14="http://schemas.microsoft.com/office/powerpoint/2010/main" val="312360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649" y="465083"/>
            <a:ext cx="10142482" cy="974834"/>
          </a:xfrm>
        </p:spPr>
        <p:txBody>
          <a:bodyPr/>
          <a:lstStyle/>
          <a:p>
            <a:r>
              <a:rPr lang="ru-RU" dirty="0" smtClean="0"/>
              <a:t>Полезные свойства и противопоказания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66647" y="2522080"/>
            <a:ext cx="66215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Приводит </a:t>
            </a:r>
            <a:r>
              <a:rPr lang="ru-RU" dirty="0"/>
              <a:t>в норму артериальное давление.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Устраняет хроническую усталость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Укрепляет </a:t>
            </a:r>
            <a:r>
              <a:rPr lang="ru-RU" dirty="0"/>
              <a:t>иммунитет</a:t>
            </a:r>
            <a:r>
              <a:rPr lang="ru-R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Способствует очищению и укреплению кровеносных сосудов.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 Улучшает кровообращение в головном мозге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На женский организм она производит омолаживающий эффект, замедляет процесс старения, приводит в норму менструальный </a:t>
            </a:r>
            <a:r>
              <a:rPr lang="ru-RU" dirty="0" smtClean="0"/>
              <a:t>цикл.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Мужчинам матча помогает восстановить половую </a:t>
            </a:r>
            <a:r>
              <a:rPr lang="ru-RU" dirty="0" smtClean="0"/>
              <a:t>функцию.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6648" y="1141587"/>
            <a:ext cx="10636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Успокаивающе </a:t>
            </a:r>
            <a:r>
              <a:rPr lang="ru-RU" dirty="0"/>
              <a:t>действует на нервную систему, устраняет стресс и нормализует сон.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Ускоряет обмен веществ, снижает аппетит, тем самым помогает бороться с лишним весом</a:t>
            </a:r>
            <a:r>
              <a:rPr lang="ru-R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Оказывает положительное влияние на зрительную функцию, способствует очищению и укреплению сосудов глаз, тем самым улучшает зрение. Напиток считается крайне полезным для людей, которые часто проводят время за компьютером.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66647" y="5107403"/>
            <a:ext cx="66215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Клитория тройчатая не является токсичной, поэтому противопоказаниями к приему являются в основной мере только индивидуальная непереносимость компонентов, аллергические реакции, период беременности, лактации и детский возраст.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324" y="2726974"/>
            <a:ext cx="3946634" cy="29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4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91" y="511776"/>
            <a:ext cx="3796533" cy="5733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1" y="511776"/>
            <a:ext cx="4298731" cy="57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886" y="260836"/>
            <a:ext cx="8861248" cy="1147549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Сублимированные ягоды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5024" y="1408385"/>
            <a:ext cx="9612971" cy="11433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В процессе их приготовления используется метод шоковой заморозки, затем из них устраняется лед и происходит непосредственно сам процесс сушки. После чего, фрукты приобретают сухую пористую текстуру, способную впитывать влагу. Поэтому сублимированная черника, клубника и другие ягоды имеют приятную </a:t>
            </a:r>
            <a:r>
              <a:rPr lang="ru-RU" dirty="0" err="1" smtClean="0"/>
              <a:t>хрустящесть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5024" y="2551709"/>
            <a:ext cx="6665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Натуральный </a:t>
            </a:r>
            <a:r>
              <a:rPr lang="ru-RU" dirty="0"/>
              <a:t>краситель. Используя сухие ягоды (порошок) можно изменить цвет многих десертов, не используя при этом другие красители.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Напитки</a:t>
            </a:r>
            <a:r>
              <a:rPr lang="ru-RU" dirty="0"/>
              <a:t>, для них можно использовать сублимированную продукцию в любом </a:t>
            </a:r>
            <a:r>
              <a:rPr lang="ru-RU" dirty="0" smtClean="0"/>
              <a:t>виде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А </a:t>
            </a:r>
            <a:r>
              <a:rPr lang="ru-RU" dirty="0"/>
              <a:t>еще </a:t>
            </a:r>
            <a:r>
              <a:rPr lang="ru-RU" dirty="0" smtClean="0"/>
              <a:t>использовать </a:t>
            </a:r>
            <a:r>
              <a:rPr lang="ru-RU" dirty="0"/>
              <a:t>сублимированную малину, клубнику и экзотические фрукты можно для дополнения йогуртов и других кисломолочных напитков.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Тесто. Высушенные фрукты можно в целом виде или кусочками добавлять в тесто для тортов, </a:t>
            </a:r>
            <a:r>
              <a:rPr lang="ru-RU" dirty="0" err="1"/>
              <a:t>маффинов</a:t>
            </a:r>
            <a:r>
              <a:rPr lang="ru-RU" dirty="0"/>
              <a:t>, сладких булочек, </a:t>
            </a:r>
            <a:r>
              <a:rPr lang="ru-RU" dirty="0" err="1"/>
              <a:t>чизкейков</a:t>
            </a:r>
            <a:r>
              <a:rPr lang="ru-RU" dirty="0"/>
              <a:t>, </a:t>
            </a:r>
            <a:r>
              <a:rPr lang="ru-RU" dirty="0" err="1"/>
              <a:t>капкейков</a:t>
            </a:r>
            <a:r>
              <a:rPr lang="ru-RU" dirty="0"/>
              <a:t>, творожных десертов и кексов.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Декор.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162" y="2722179"/>
            <a:ext cx="3231667" cy="26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273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298</TotalTime>
  <Words>1905</Words>
  <Application>Microsoft Office PowerPoint</Application>
  <PresentationFormat>Широкоэкранный</PresentationFormat>
  <Paragraphs>139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Franklin Gothic Book</vt:lpstr>
      <vt:lpstr>Crop</vt:lpstr>
      <vt:lpstr>Натуральные красители</vt:lpstr>
      <vt:lpstr>Чернила каракатицы</vt:lpstr>
      <vt:lpstr>Химический состав, полезные свойства, противопоказания</vt:lpstr>
      <vt:lpstr>Презентация PowerPoint</vt:lpstr>
      <vt:lpstr>Голубая матча  (порошок клитории)</vt:lpstr>
      <vt:lpstr>Химический состав</vt:lpstr>
      <vt:lpstr>Полезные свойства и противопоказания</vt:lpstr>
      <vt:lpstr>Презентация PowerPoint</vt:lpstr>
      <vt:lpstr>Сублимированные ягоды</vt:lpstr>
      <vt:lpstr>Преимущества </vt:lpstr>
      <vt:lpstr>Пищевая ценность сублимированной малины</vt:lpstr>
      <vt:lpstr>Шафран (Е164) </vt:lpstr>
      <vt:lpstr>Свойства </vt:lpstr>
      <vt:lpstr>Польза и вред</vt:lpstr>
      <vt:lpstr>Применение</vt:lpstr>
      <vt:lpstr>Презентация PowerPoint</vt:lpstr>
      <vt:lpstr>Куркумины (е100)</vt:lpstr>
      <vt:lpstr>Общая характеристика</vt:lpstr>
      <vt:lpstr>Польза и вред</vt:lpstr>
      <vt:lpstr>Применение </vt:lpstr>
      <vt:lpstr>Библиография: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Натуральные красители</dc:title>
  <dc:creator>usa</dc:creator>
  <cp:lastModifiedBy>usa</cp:lastModifiedBy>
  <cp:revision>21</cp:revision>
  <dcterms:created xsi:type="dcterms:W3CDTF">2021-02-15T20:09:34Z</dcterms:created>
  <dcterms:modified xsi:type="dcterms:W3CDTF">2021-02-16T01:10:24Z</dcterms:modified>
</cp:coreProperties>
</file>