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sv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5" Type="http://schemas.openxmlformats.org/officeDocument/2006/relationships/image" Target="../media/image9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B7F7-92FF-F44A-8FED-2571BB24C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33903"/>
            <a:ext cx="8689976" cy="876095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Красители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39B42-263D-1244-B684-1DBFCF114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0173" y="5801471"/>
            <a:ext cx="2781827" cy="1484389"/>
          </a:xfrm>
        </p:spPr>
        <p:txBody>
          <a:bodyPr anchor="ctr">
            <a:normAutofit/>
          </a:bodyPr>
          <a:lstStyle/>
          <a:p>
            <a:pPr algn="r"/>
            <a:r>
              <a:rPr lang="en-US" sz="1500">
                <a:solidFill>
                  <a:schemeClr val="tx1"/>
                </a:solidFill>
                <a:cs typeface="Times New Roman" panose="02020603050405020304" pitchFamily="18" charset="0"/>
              </a:rPr>
              <a:t>Выполнила:</a:t>
            </a:r>
            <a:endParaRPr lang="en-US" sz="1500">
              <a:cs typeface="Times New Roman" panose="02020603050405020304" pitchFamily="18" charset="0"/>
            </a:endParaRPr>
          </a:p>
          <a:p>
            <a:pPr algn="r"/>
            <a:r>
              <a:rPr lang="en-US" sz="1500">
                <a:solidFill>
                  <a:schemeClr val="tx1"/>
                </a:solidFill>
                <a:cs typeface="Times New Roman" panose="02020603050405020304" pitchFamily="18" charset="0"/>
              </a:rPr>
              <a:t>Леонтьева</a:t>
            </a:r>
            <a:r>
              <a:rPr lang="en-US" sz="1500">
                <a:cs typeface="Times New Roman" panose="02020603050405020304" pitchFamily="18" charset="0"/>
              </a:rPr>
              <a:t> </a:t>
            </a:r>
            <a:r>
              <a:rPr lang="en-US" sz="1500">
                <a:solidFill>
                  <a:schemeClr val="tx1"/>
                </a:solidFill>
                <a:cs typeface="Times New Roman" panose="02020603050405020304" pitchFamily="18" charset="0"/>
              </a:rPr>
              <a:t>Елизавета</a:t>
            </a:r>
          </a:p>
          <a:p>
            <a:pPr algn="r"/>
            <a:r>
              <a:rPr lang="en-US" sz="1500">
                <a:cs typeface="Times New Roman" panose="02020603050405020304" pitchFamily="18" charset="0"/>
              </a:rPr>
              <a:t> </a:t>
            </a:r>
            <a:r>
              <a:rPr lang="en-US" sz="1500">
                <a:solidFill>
                  <a:schemeClr val="tx1"/>
                </a:solidFill>
                <a:cs typeface="Times New Roman" panose="02020603050405020304" pitchFamily="18" charset="0"/>
              </a:rPr>
              <a:t>Группа</a:t>
            </a:r>
            <a:r>
              <a:rPr lang="en-US" sz="1500">
                <a:cs typeface="Times New Roman" panose="02020603050405020304" pitchFamily="18" charset="0"/>
              </a:rPr>
              <a:t> </a:t>
            </a:r>
            <a:r>
              <a:rPr lang="en-US" sz="1500">
                <a:solidFill>
                  <a:schemeClr val="tx1"/>
                </a:solidFill>
                <a:cs typeface="Times New Roman" panose="02020603050405020304" pitchFamily="18" charset="0"/>
              </a:rPr>
              <a:t>TCI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34D0-F56A-284B-A311-2EA93ADD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7329"/>
            <a:ext cx="10364451" cy="970681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Формула: C</a:t>
            </a:r>
            <a:r>
              <a:rPr lang="en-US" baseline="-25000">
                <a:cs typeface="Times New Roman" panose="02020603050405020304" pitchFamily="18" charset="0"/>
              </a:rPr>
              <a:t>16</a:t>
            </a:r>
            <a:r>
              <a:rPr lang="en-US">
                <a:cs typeface="Times New Roman" panose="02020603050405020304" pitchFamily="18" charset="0"/>
              </a:rPr>
              <a:t>H</a:t>
            </a:r>
            <a:r>
              <a:rPr lang="en-US" baseline="-25000">
                <a:cs typeface="Times New Roman" panose="02020603050405020304" pitchFamily="18" charset="0"/>
              </a:rPr>
              <a:t>18</a:t>
            </a:r>
            <a:r>
              <a:rPr lang="en-US">
                <a:cs typeface="Times New Roman" panose="02020603050405020304" pitchFamily="18" charset="0"/>
              </a:rPr>
              <a:t>CIN</a:t>
            </a:r>
            <a:r>
              <a:rPr lang="en-US" baseline="-25000">
                <a:cs typeface="Times New Roman" panose="02020603050405020304" pitchFamily="18" charset="0"/>
              </a:rPr>
              <a:t>3</a:t>
            </a:r>
            <a:r>
              <a:rPr lang="en-US"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9CF715-7D8D-5848-8A08-FC3E5BAE8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40" y="1838447"/>
            <a:ext cx="7397920" cy="31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E72-54CF-4D46-9A19-3FD0EEEB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9489"/>
            <a:ext cx="10364451" cy="787312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D798-4C65-E44C-9692-CF1CCD8B30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2"/>
            <a:ext cx="10363826" cy="472439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Times New Roman" panose="02020603050405020304" pitchFamily="18" charset="0"/>
              </a:rPr>
              <a:t>Малорастворим в воде, этаноле, практически нерастворим в диэтиловом эфире и хлороформе. Легко восстанавливается: E0 = +0,53 В. В водных растворах мономерная форма поглощает свет при длине волны λmax = 668 нм.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DD9961-5D49-0647-B785-EC989000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31" y="2471003"/>
            <a:ext cx="2740750" cy="36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738B-D666-EA49-AB28-2F37EC67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0591"/>
            <a:ext cx="10364451" cy="836210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3C67-7C6C-154B-8C02-2E348F0633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2"/>
            <a:ext cx="10363826" cy="5461134"/>
          </a:xfrm>
        </p:spPr>
        <p:txBody>
          <a:bodyPr>
            <a:normAutofit/>
          </a:bodyPr>
          <a:lstStyle/>
          <a:p>
            <a:r>
              <a:rPr lang="en-US" sz="1800" i="1" u="sng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В текстильной промышленности</a:t>
            </a:r>
            <a:endParaRPr lang="en-US" sz="18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Органический основной тиазиновый краситель, применяется для окраски хлопка, шерсти и шёлка в ярко-голубой цвет, однако краска разрушается на свету.</a:t>
            </a:r>
          </a:p>
          <a:p>
            <a:r>
              <a:rPr lang="en-US" sz="1800" i="1" u="sng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В химии </a:t>
            </a:r>
            <a:endParaRPr lang="en-US" sz="18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аналитической химии применяется для определения хлоратов, перхлоратов, катионов ртути, олова, магния, кальция, кобальта, кадмия.</a:t>
            </a:r>
          </a:p>
          <a:p>
            <a:r>
              <a:rPr lang="en-US" sz="1800" i="1" u="sng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В) В медицине </a:t>
            </a:r>
            <a:endParaRPr lang="en-US" sz="18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>
                <a:effectLst/>
                <a:ea typeface="Times New Roman" panose="02020603050405020304" pitchFamily="18" charset="0"/>
              </a:rPr>
              <a:t>В медицине используется в качестве антисептика для лечения инфекций ротовой полости и мочеполовых путей. Относится к списку жизненно важных препаратов ВОЗ для лечения метгемолгобинемии (антидот при отравлении цианидами, угарным газом и сероводородом). Имеются сообщения о высокой эффективности этого соединения при лечении болезни Альцгеймера. В онкологии это мощный фотосенсибилизатор, особенно активно работающий при воздействии света и способствующий разрушению патологических клеток. Обладает ярким противовирусным эффектом.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1CD2-4F97-0B4F-8725-26454E3F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970681"/>
          </a:xfrm>
        </p:spPr>
        <p:txBody>
          <a:bodyPr/>
          <a:lstStyle/>
          <a:p>
            <a:r>
              <a:rPr lang="en-US"/>
              <a:t>Токсичное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89AD-5CED-2640-B0F3-75ACC3B9D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70681"/>
            <a:ext cx="10363826" cy="2921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Метиленовый синий является ингибитором моноаминоксидазы, поэтому его внутреннее применение на фоне приёма антидепрессантов группы селективных ингибиторов обратного захвата серотонина может привести к развитию серотонинового синдрома (Редкая, однако потенциально смертельно опасная реакция организма на приём относительно больших доз лекарственных веществ или наркотиков, повышающих серотонинергическую передачу. Может возникать в результате отравлений, приёма лекарств в больших количествах (наиболее часто при применении антидепрессантов), неблагоприятной реакции на комбинацию принимаемых лекарств или наркотиков, а также из-за рекреационного использования определённых наркотических средств. 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30EEBB40-FC1F-0F41-A3BF-F6E1604C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1167" y="3722392"/>
            <a:ext cx="3044181" cy="29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B21B-940B-3E4A-8836-A9141CB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en-US"/>
              <a:t>Эриохром чёрный Т</a:t>
            </a:r>
          </a:p>
        </p:txBody>
      </p:sp>
    </p:spTree>
    <p:extLst>
      <p:ext uri="{BB962C8B-B14F-4D97-AF65-F5344CB8AC3E}">
        <p14:creationId xmlns:p14="http://schemas.microsoft.com/office/powerpoint/2010/main" val="85899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B27E-87A0-954D-841F-E79EE8589D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60127"/>
            <a:ext cx="10363826" cy="130803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Эриохром чёрный Т — органическое соединение, прямой азокраситель. Черные кристаллы, дающие водные растворы, цвет которых зависит от кислотности.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1E990E-23A3-364E-B878-FCB752F4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06" y="1882257"/>
            <a:ext cx="4444049" cy="34145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A5A6D0-9AD8-E04B-A484-925B59A2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30" y="2057106"/>
            <a:ext cx="3120344" cy="42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2D16-5020-554C-BBE2-FEF56D9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22925"/>
            <a:ext cx="10364451" cy="823986"/>
          </a:xfrm>
        </p:spPr>
        <p:txBody>
          <a:bodyPr/>
          <a:lstStyle/>
          <a:p>
            <a:r>
              <a:rPr lang="en-US"/>
              <a:t>Формула:C</a:t>
            </a:r>
            <a:r>
              <a:rPr lang="en-US" baseline="-25000"/>
              <a:t>20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N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7</a:t>
            </a:r>
            <a:r>
              <a:rPr lang="en-US"/>
              <a:t>SNA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AFD38-2DAF-764F-9015-4CF1165F57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9" y="1410531"/>
            <a:ext cx="7175839" cy="40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5F14-6354-6B46-A9F8-F4340DEE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97" y="153983"/>
            <a:ext cx="10364451" cy="738413"/>
          </a:xfrm>
        </p:spPr>
        <p:txBody>
          <a:bodyPr/>
          <a:lstStyle/>
          <a:p>
            <a:r>
              <a:rPr lang="en-US"/>
              <a:t>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1FA0-422F-5D4F-8EE1-89C1A2688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92396"/>
            <a:ext cx="10363826" cy="489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Чёрные или коричневые кристаллы, имеющие зеленоватую флуоресценцию. Хорошо растворим в спирте и в воде. Водные растворы имеют различную окраску в зависимости от кислотности среды: при pH &lt; 6 красную, 8—12 — тёмно-синюю, &gt;13 — оранжевую. При длительном хранении портится: наблюдается снижение оптической плотности, растут потери при высушивании. Испортившийся краситель становится непригодным к использованию в качестве индикатора.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7E8CB1-4187-7645-8143-CC429F40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47" y="3244000"/>
            <a:ext cx="4430488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E59D-48F2-2345-A975-1ACC414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7265"/>
            <a:ext cx="10364451" cy="799536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63F3-69AC-6845-908B-D38192BBF4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21314"/>
            <a:ext cx="10363826" cy="4532065"/>
          </a:xfrm>
        </p:spPr>
        <p:txBody>
          <a:bodyPr>
            <a:normAutofit/>
          </a:bodyPr>
          <a:lstStyle/>
          <a:p>
            <a:r>
              <a:rPr lang="en-US" i="1" u="sng"/>
              <a:t>А) В химии</a:t>
            </a:r>
          </a:p>
          <a:p>
            <a:pPr marL="0" indent="0">
              <a:buNone/>
            </a:pPr>
            <a:r>
              <a:rPr lang="en-US"/>
              <a:t>Применяется в качестве комплексометрического индикатора для определения ионов Mg, Mn, Pb, Zn, Cd, In, Zr, лантаноидов. В интервале рН 9,5—10,0 имеет синюю окраску, а его комплексы с ионами кальция, магния и цинка в тех же условиях красно-фиолетового цвета.</a:t>
            </a:r>
          </a:p>
          <a:p>
            <a:r>
              <a:rPr lang="en-US" i="1" u="sng"/>
              <a:t>Б) В гистохимии (раздел гистологии, изучающий локализацию различных химических веществ и продуктов их метаболизма в тканях.)</a:t>
            </a:r>
          </a:p>
          <a:p>
            <a:pPr marL="0" indent="0">
              <a:buNone/>
            </a:pPr>
            <a:r>
              <a:rPr lang="en-US"/>
              <a:t>В гистохимии используется для выявления кальция в срезах тканей: ткань окрашивается в голубоватые цвета, отложения кальция — в ярко-красный.</a:t>
            </a:r>
          </a:p>
        </p:txBody>
      </p:sp>
    </p:spTree>
    <p:extLst>
      <p:ext uri="{BB962C8B-B14F-4D97-AF65-F5344CB8AC3E}">
        <p14:creationId xmlns:p14="http://schemas.microsoft.com/office/powerpoint/2010/main" val="53310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E8BA-5E41-BE47-B764-1B86A924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00678"/>
            <a:ext cx="10364451" cy="934007"/>
          </a:xfrm>
        </p:spPr>
        <p:txBody>
          <a:bodyPr/>
          <a:lstStyle/>
          <a:p>
            <a:r>
              <a:rPr lang="en-US"/>
              <a:t>Токсичное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E789-2EAB-9E47-B7EF-983D9128D9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4686"/>
            <a:ext cx="10363826" cy="163809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Эриохром чёрный Т очень токсичен, также он является канцерогенном.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260903AD-5DF0-9D44-9AC3-44274668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750" y="1890072"/>
            <a:ext cx="4254416" cy="40875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BE3C678-9E49-8643-B07C-784CA2564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74" y="1859511"/>
            <a:ext cx="4971286" cy="40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3605-58F6-424A-A7A5-2165C8A8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68503"/>
            <a:ext cx="10364451" cy="1596177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Бриллиантовый зелёный</a:t>
            </a:r>
          </a:p>
        </p:txBody>
      </p:sp>
    </p:spTree>
    <p:extLst>
      <p:ext uri="{BB962C8B-B14F-4D97-AF65-F5344CB8AC3E}">
        <p14:creationId xmlns:p14="http://schemas.microsoft.com/office/powerpoint/2010/main" val="155301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2C1E-ABD7-6744-99AB-F91578F7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en-US"/>
              <a:t>Флуоресцеин</a:t>
            </a:r>
          </a:p>
        </p:txBody>
      </p:sp>
    </p:spTree>
    <p:extLst>
      <p:ext uri="{BB962C8B-B14F-4D97-AF65-F5344CB8AC3E}">
        <p14:creationId xmlns:p14="http://schemas.microsoft.com/office/powerpoint/2010/main" val="302416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561F-3BE3-924B-A710-4C8773DA41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23455"/>
            <a:ext cx="10363826" cy="55255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Флуоресцеин (диоксифлуоран) — органическое соединение с химической формулой C</a:t>
            </a:r>
            <a:r>
              <a:rPr lang="en-US" baseline="-25000"/>
              <a:t>20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, относящееся к группе ксантеновых красителей, входящей в класс трифенилметановых красителей.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328BFE-BB6C-3640-AB7A-91B4012C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33" y="1906137"/>
            <a:ext cx="4716568" cy="35460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CA0415C-9E3F-4A4B-9647-6688C66B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33897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189B-121D-AB49-8518-D5FAC26A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49577"/>
            <a:ext cx="10364451" cy="946232"/>
          </a:xfrm>
        </p:spPr>
        <p:txBody>
          <a:bodyPr/>
          <a:lstStyle/>
          <a:p>
            <a:r>
              <a:rPr lang="en-US"/>
              <a:t>Формула: C</a:t>
            </a:r>
            <a:r>
              <a:rPr lang="en-US" baseline="-25000"/>
              <a:t>20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5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1C07F5-F0D1-8444-8821-5F5C7019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70" y="1551759"/>
            <a:ext cx="6304659" cy="41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867F-BB2A-2B41-8A1F-98A27D06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18366"/>
            <a:ext cx="10364451" cy="848435"/>
          </a:xfrm>
        </p:spPr>
        <p:txBody>
          <a:bodyPr/>
          <a:lstStyle/>
          <a:p>
            <a:r>
              <a:rPr lang="en-US"/>
              <a:t>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81AB-1FE4-394B-B3A3-BE05DAAFB9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21962"/>
            <a:ext cx="10363826" cy="3814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Красные, либо красно-оранжевые кристаллы, растворимые в ледяной уксусной кислоте, в кипящих этаноле и эфире, водных растворах щелочей, плохо растворимые в воде. Разлагается при 290 °C.
В водных растворах существует в виде смеси (1:1) бензоидной и хиноидной форм и обладает сильной жёлто-зелёной флуоресценцией (отсюда и название). Интенсивность флуоресценции во много раз выше при растворении в органических растворителях диметилсульфоксиде (димексиде) или диметилформамиде.
Реактив выпускают как в виде основания, так и в виде динатриевой соли — уранина. Уранин имеет вид оранжево-красных кристаллов, растворим в воде и плохо растворим в спирте</a:t>
            </a:r>
          </a:p>
          <a:p>
            <a:pPr marL="0" indent="0">
              <a:buNone/>
            </a:pPr>
            <a:r>
              <a:rPr lang="en-US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08991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9900-D918-AE4D-A893-BEE6136F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8453"/>
            <a:ext cx="10364451" cy="885109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711C-D40B-0341-B766-C2176095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73561"/>
            <a:ext cx="10363826" cy="5549967"/>
          </a:xfrm>
        </p:spPr>
        <p:txBody>
          <a:bodyPr>
            <a:normAutofit lnSpcReduction="10000"/>
          </a:bodyPr>
          <a:lstStyle/>
          <a:p>
            <a:r>
              <a:rPr lang="en-US" i="1" u="sng"/>
              <a:t>А) В промышленности</a:t>
            </a:r>
            <a:endParaRPr lang="en-US"/>
          </a:p>
          <a:p>
            <a:pPr marL="0" indent="0">
              <a:buNone/>
            </a:pPr>
            <a:r>
              <a:rPr lang="en-US" sz="1400"/>
              <a:t>Флуоресцеин относится к группе триарилметановых (ксантеновых) красителей; окрашивает в жёлтый цвет шёлк и шерсть. Однако в текстильной промышленности его не применяют вследствие малой прочности выкрасок. Флуоресцеин широко используется для подкрашивания шампуней, пен и солей для ванн, воды в аквариумах и водоёмах, других декоративных целей. Часто его вшивают в ткань спасательных жилетов — при попадании такого жилета в воду образуется огромное ярко-зелёное пятно, хорошо различимое с самолёта</a:t>
            </a:r>
            <a:r>
              <a:rPr lang="en-US"/>
              <a:t>.</a:t>
            </a:r>
          </a:p>
          <a:p>
            <a:r>
              <a:rPr lang="en-US" i="1" u="sng"/>
              <a:t>Б) В химии</a:t>
            </a:r>
          </a:p>
          <a:p>
            <a:pPr marL="0" indent="0">
              <a:buNone/>
            </a:pPr>
            <a:r>
              <a:rPr lang="en-US" sz="1400"/>
              <a:t>В аналитической химии флуоресцеин используется в качестве люминесцентного кислотно-основного индикатора (интервал перехода — 4,0—5,0).</a:t>
            </a:r>
          </a:p>
          <a:p>
            <a:r>
              <a:rPr lang="en-US" i="1" u="sng"/>
              <a:t>В) В гидрологии и на предприятиях</a:t>
            </a:r>
          </a:p>
          <a:p>
            <a:pPr marL="0" indent="0">
              <a:buNone/>
            </a:pPr>
            <a:r>
              <a:rPr lang="en-US" sz="1400"/>
              <a:t>Флуоресцеин используют в тепловых сетях для обнаружения утечек. Флуоресцеин (его динатриевая соль, уранин А) используется также в гидрологии, в том числе в карстологии для выявления перемещения подземных вод и подземных рек.</a:t>
            </a:r>
          </a:p>
          <a:p>
            <a:r>
              <a:rPr lang="en-US" i="1" u="sng"/>
              <a:t>Г) В медицине</a:t>
            </a:r>
          </a:p>
          <a:p>
            <a:pPr marL="0" indent="0">
              <a:buNone/>
            </a:pPr>
            <a:r>
              <a:rPr lang="en-US" sz="1400"/>
              <a:t>В офтальмологической практике раствор натриевой соли флуоресцеина (в виде капель) используется в диагностических целях.</a:t>
            </a:r>
          </a:p>
        </p:txBody>
      </p:sp>
    </p:spTree>
    <p:extLst>
      <p:ext uri="{BB962C8B-B14F-4D97-AF65-F5344CB8AC3E}">
        <p14:creationId xmlns:p14="http://schemas.microsoft.com/office/powerpoint/2010/main" val="14839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D42-3400-944B-8A25-F88EED2B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2902"/>
            <a:ext cx="10364451" cy="848435"/>
          </a:xfrm>
        </p:spPr>
        <p:txBody>
          <a:bodyPr/>
          <a:lstStyle/>
          <a:p>
            <a:r>
              <a:rPr lang="en-US"/>
              <a:t>Токсичное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2DED-0589-2542-ADBB-127A25D242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1338"/>
            <a:ext cx="10363826" cy="84843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Флуоресцеин не является токсичным веществом, но является очень горючим.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FB504D-0554-804A-A2A7-7F72821E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08" y="2536757"/>
            <a:ext cx="3311827" cy="38922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C7584FF-572C-E24C-99C4-3AFEBD62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806" y="1730797"/>
            <a:ext cx="3019986" cy="38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C7BE-4E29-3D49-AB17-8BDB6F51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en-US"/>
              <a:t>Хризоидин</a:t>
            </a:r>
          </a:p>
        </p:txBody>
      </p:sp>
    </p:spTree>
    <p:extLst>
      <p:ext uri="{BB962C8B-B14F-4D97-AF65-F5344CB8AC3E}">
        <p14:creationId xmlns:p14="http://schemas.microsoft.com/office/powerpoint/2010/main" val="303218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352E-7E8A-1B47-9E0D-ACF077AA97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37882"/>
            <a:ext cx="10363826" cy="144250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Хризоидин (2,4-диаминоазобензол гидрохлорид) — органическое соединение, азокраситель с химической формулой C</a:t>
            </a:r>
            <a:r>
              <a:rPr lang="en-US" baseline="-25000"/>
              <a:t>12</a:t>
            </a:r>
            <a:r>
              <a:rPr lang="en-US"/>
              <a:t>H</a:t>
            </a:r>
            <a:r>
              <a:rPr lang="en-US" baseline="-25000"/>
              <a:t>13</a:t>
            </a:r>
            <a:r>
              <a:rPr lang="en-US"/>
              <a:t>CIN</a:t>
            </a:r>
            <a:r>
              <a:rPr lang="en-US" baseline="-25000"/>
              <a:t>4</a:t>
            </a:r>
            <a:r>
              <a:rPr lang="en-US"/>
              <a:t>. Чёрные или коричневые кристаллы, растворимые в воде.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686868-DB1B-664B-8B3A-FDCCE7C0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1586141"/>
            <a:ext cx="5543933" cy="368571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42FA3DB-2179-D949-B20F-BE71B77E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80" y="3062568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2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C82F-E415-6146-81D2-1C019522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1801"/>
            <a:ext cx="10364451" cy="897333"/>
          </a:xfrm>
        </p:spPr>
        <p:txBody>
          <a:bodyPr/>
          <a:lstStyle/>
          <a:p>
            <a:r>
              <a:rPr lang="en-US"/>
              <a:t>Формула: C</a:t>
            </a:r>
            <a:r>
              <a:rPr lang="en-US" baseline="-25000"/>
              <a:t>12</a:t>
            </a:r>
            <a:r>
              <a:rPr lang="en-US"/>
              <a:t>H</a:t>
            </a:r>
            <a:r>
              <a:rPr lang="en-US" baseline="-25000"/>
              <a:t>13</a:t>
            </a:r>
            <a:r>
              <a:rPr lang="en-US"/>
              <a:t>CiN</a:t>
            </a:r>
            <a:r>
              <a:rPr lang="en-US" baseline="-25000"/>
              <a:t>4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77C42C-C286-3F44-BF1F-B34638BC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48" y="1264303"/>
            <a:ext cx="51625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F4F8-396B-1A4F-93A7-FE1B394B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03938"/>
            <a:ext cx="10364451" cy="762863"/>
          </a:xfrm>
        </p:spPr>
        <p:txBody>
          <a:bodyPr/>
          <a:lstStyle/>
          <a:p>
            <a:r>
              <a:rPr lang="en-US"/>
              <a:t>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8EB5-6544-EB44-A5E6-E7455E3B5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584"/>
            <a:ext cx="10363826" cy="317839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Красно-коричневые мелкие кристаллы с зелёным оттенком, становящиеся чёрными и приобретающие металлический блеск, если осажены в крупнокристаллической форме. Молярная масса составляет 248,71 г/моль. Температура плавления 117 °C. Растворим в воде, давая при этом оранжево-красную окраску. Также растворим в спирте, серной и соляной кислотах, растворах гидроксида натрия. Нерастворим в эфире.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9C53B3-7DB3-C243-A4E1-D2712B37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88" y="3581686"/>
            <a:ext cx="3963168" cy="29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165A-E1B7-7446-94A1-D63816A52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70150"/>
            <a:ext cx="10363826" cy="5537743"/>
          </a:xfrm>
        </p:spPr>
        <p:txBody>
          <a:bodyPr anchor="t"/>
          <a:lstStyle/>
          <a:p>
            <a:pPr marL="0" indent="0">
              <a:buNone/>
            </a:pPr>
            <a:r>
              <a:rPr lang="en-US">
                <a:cs typeface="Times New Roman" panose="02020603050405020304" pitchFamily="18" charset="0"/>
              </a:rPr>
              <a:t>Бриллиантовый зелёный — синтетический анилиновый краситель. Антисептическое средство, применяют в виде водных или спиртовых растворов для смазывания кожи при её заболеваниях и повреждениях.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AFA7601-27DD-9149-BA33-29A0F7A5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539021"/>
            <a:ext cx="2699854" cy="269985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F37D16D-C118-1141-8646-7FFD40EA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328" y="2209157"/>
            <a:ext cx="3281272" cy="24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0E72-6DBC-0E42-9676-FC07A251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7265"/>
            <a:ext cx="10364451" cy="799536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7391-3997-AD4F-9DC8-E71BF2E86C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1"/>
            <a:ext cx="10363826" cy="5106621"/>
          </a:xfrm>
        </p:spPr>
        <p:txBody>
          <a:bodyPr>
            <a:normAutofit/>
          </a:bodyPr>
          <a:lstStyle/>
          <a:p>
            <a:r>
              <a:rPr lang="en-US" i="1" u="sng"/>
              <a:t>А) В текстильной промышленности</a:t>
            </a:r>
          </a:p>
          <a:p>
            <a:pPr marL="0" indent="0">
              <a:buNone/>
            </a:pPr>
            <a:r>
              <a:rPr lang="en-US" sz="1600"/>
              <a:t>В крашении применяется для окрашивания в золотисто-жёлтый цвет бумаги и кожи. Для окраски в оранжевый цвет применяют с хлопком по таниновой протраве, а также с натуральным шёлком, хотя краситель обладает плохой светопрочностью, что ограничивает применение для этой цели. </a:t>
            </a:r>
          </a:p>
          <a:p>
            <a:r>
              <a:rPr lang="en-US" i="1" u="sng"/>
              <a:t>Б) В микроскопии</a:t>
            </a:r>
          </a:p>
          <a:p>
            <a:pPr marL="0" indent="0">
              <a:buNone/>
            </a:pPr>
            <a:r>
              <a:rPr lang="en-US" sz="1600"/>
              <a:t>Используется в микроскопии для прижизненного окрашивания (метод окрашивания организмов или живых препаратов их тканей для повышения контраста при наблюдении под микроскопом), также как краситель находит применение при цитологических, гистологических и энтомологических исследованиях. Помимо этого, применяется для окрашивания бактерий по методу Нейссера и в флуоресцентной микроскопии для воспомогательных целей. </a:t>
            </a:r>
          </a:p>
          <a:p>
            <a:r>
              <a:rPr lang="en-US" i="1" u="sng"/>
              <a:t>В) В химии</a:t>
            </a:r>
          </a:p>
          <a:p>
            <a:pPr marL="0" indent="0">
              <a:buNone/>
            </a:pPr>
            <a:r>
              <a:rPr lang="en-US" sz="1600"/>
              <a:t>В аналитической химии служит как кислотно-основный индикатор с границей перехода от оранжевой к жёлтой при изменении pH в диапазоне от 4,0 до 7,0.</a:t>
            </a:r>
          </a:p>
        </p:txBody>
      </p:sp>
    </p:spTree>
    <p:extLst>
      <p:ext uri="{BB962C8B-B14F-4D97-AF65-F5344CB8AC3E}">
        <p14:creationId xmlns:p14="http://schemas.microsoft.com/office/powerpoint/2010/main" val="3171535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DBC6-259A-F84B-993C-BA682F03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1627"/>
            <a:ext cx="10364451" cy="787312"/>
          </a:xfrm>
        </p:spPr>
        <p:txBody>
          <a:bodyPr/>
          <a:lstStyle/>
          <a:p>
            <a:r>
              <a:rPr lang="en-US"/>
              <a:t>Токсичное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9060-2B36-944D-902B-5A11F6064B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08940"/>
            <a:ext cx="10363826" cy="166824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При длительном воздействии наблюдаются тошнота, головные боли, головокружения, синюха. Даже 6% водные растворы сильно раздражают кожу рук. Числится в списке канцерогенов.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64177AE-6091-C54B-A369-FB8FFF0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29" y="2677187"/>
            <a:ext cx="3857298" cy="3882299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534962AC-FDEA-8046-8502-EA9A478F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903" y="2268935"/>
            <a:ext cx="3274995" cy="31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BC44-999E-0B42-BF42-5773FD4A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16483"/>
            <a:ext cx="10364451" cy="1596177"/>
          </a:xfrm>
        </p:spPr>
        <p:txBody>
          <a:bodyPr/>
          <a:lstStyle/>
          <a:p>
            <a:r>
              <a:rPr lang="en-US"/>
              <a:t>Спасибо за внимание!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89CAF3-465E-B74D-897D-F8B1A782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376" y="345294"/>
            <a:ext cx="2609850" cy="19621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BA4B25-C0BC-9742-A61B-939FDE56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095" y="821672"/>
            <a:ext cx="2857500" cy="23383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B08F87A-F2F4-B241-B65A-8F9F15CD2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10" y="1680606"/>
            <a:ext cx="3079632" cy="22897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3F9C0DC-817F-F140-8E9B-F17E70FC9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288" y="4721699"/>
            <a:ext cx="3479800" cy="1981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67C878F-0BEA-E74A-A11A-39974E63A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807" y="3780601"/>
            <a:ext cx="3213059" cy="2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3A91-813D-DA44-85D7-2D82DB5B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3392"/>
            <a:ext cx="10364451" cy="1020169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Формула: C</a:t>
            </a:r>
            <a:r>
              <a:rPr lang="en-US" baseline="-25000">
                <a:cs typeface="Times New Roman" panose="02020603050405020304" pitchFamily="18" charset="0"/>
              </a:rPr>
              <a:t>27</a:t>
            </a:r>
            <a:r>
              <a:rPr lang="en-US">
                <a:cs typeface="Times New Roman" panose="02020603050405020304" pitchFamily="18" charset="0"/>
              </a:rPr>
              <a:t>H</a:t>
            </a:r>
            <a:r>
              <a:rPr lang="en-US" baseline="-25000">
                <a:cs typeface="Times New Roman" panose="02020603050405020304" pitchFamily="18" charset="0"/>
              </a:rPr>
              <a:t>34</a:t>
            </a:r>
            <a:r>
              <a:rPr lang="en-US">
                <a:cs typeface="Times New Roman" panose="02020603050405020304" pitchFamily="18" charset="0"/>
              </a:rPr>
              <a:t>N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O</a:t>
            </a:r>
            <a:r>
              <a:rPr lang="en-US" baseline="-25000">
                <a:cs typeface="Times New Roman" panose="02020603050405020304" pitchFamily="18" charset="0"/>
              </a:rPr>
              <a:t>4</a:t>
            </a:r>
            <a:r>
              <a:rPr lang="en-US"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3408414-E34D-CF44-8C3E-E20F7F57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35" y="1749569"/>
            <a:ext cx="4223527" cy="42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8D5C-38BA-3B4A-86F6-A815A32C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227330"/>
            <a:ext cx="10363825" cy="787312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8B5B-D3A9-1B41-BFE3-01F13AEFDB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390" y="1646212"/>
            <a:ext cx="10363826" cy="3944649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Физические свойства</a:t>
            </a:r>
          </a:p>
          <a:p>
            <a:pPr marL="0" indent="0">
              <a:buNone/>
            </a:pPr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Зеленовато-золотистые комочки или золотисто-зелёный порошок. Трудно растворим в воде (1:50) и этаноле, растворим в хлороформе. Растворы в воде и этаноле имеют интенсивный зелёный цвет, под действием прямого солнечного света разлагаются.</a:t>
            </a:r>
          </a:p>
          <a:p>
            <a:r>
              <a:rPr lang="en-US" sz="1800">
                <a:cs typeface="Times New Roman" panose="02020603050405020304" pitchFamily="18" charset="0"/>
              </a:rPr>
              <a:t> Химические свойства</a:t>
            </a:r>
          </a:p>
          <a:p>
            <a:pPr marL="0" indent="0">
              <a:buNone/>
            </a:pPr>
            <a:r>
              <a:rPr lang="en-US" sz="1600">
                <a:cs typeface="Times New Roman" panose="02020603050405020304" pitchFamily="18" charset="0"/>
              </a:rPr>
              <a:t>При прибавлении к 0,2%-му раствору бриллиантового зелёного концентрированной соляной кислоты появляется оранжевое окрашивание, а при добавлении раствора NaOH выпадает бледно-зелёный осадок основания (эти реакции используются для установления подлинности). Несовместим с дезинфицирующими лекарственными средствами, содержащими активный иод, хлор, щёлочи (в том числе раствор аммиака</a:t>
            </a:r>
            <a:r>
              <a:rPr lang="en-US" sz="160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1158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3D30-F133-054F-B513-B9A90149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2881"/>
            <a:ext cx="10364451" cy="970681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5C68-6F3E-994F-A0A2-E9DFF0EFD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026867"/>
            <a:ext cx="10363826" cy="5427721"/>
          </a:xfrm>
        </p:spPr>
        <p:txBody>
          <a:bodyPr/>
          <a:lstStyle/>
          <a:p>
            <a:r>
              <a:rPr lang="en-US" i="1" u="sng">
                <a:cs typeface="Times New Roman" panose="02020603050405020304" pitchFamily="18" charset="0"/>
              </a:rPr>
              <a:t>А) В медицине</a:t>
            </a:r>
            <a:r>
              <a:rPr lang="en-US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>
                <a:cs typeface="Times New Roman" panose="02020603050405020304" pitchFamily="18" charset="0"/>
              </a:rPr>
              <a:t>Раствор бриллиантового зелёного используется в качестве антисептического лекарственного средствасредства, а также для обеззараживания медицинских инструментов. В качестве лекарственного средства используется 1%-й или 2%-й спиртовой раствор оксалата (на 57%-м этаноле, реже — изопропаноле и в виде водного раствора, от 0,1 % до 2 %, в соответствии с рекомендованной дозировкой).</a:t>
            </a:r>
          </a:p>
          <a:p>
            <a:r>
              <a:rPr lang="en-US" i="1" u="sng">
                <a:cs typeface="Times New Roman" panose="02020603050405020304" pitchFamily="18" charset="0"/>
              </a:rPr>
              <a:t>Б) В Микробиологии</a:t>
            </a:r>
          </a:p>
          <a:p>
            <a:pPr marL="0" indent="0">
              <a:buNone/>
            </a:pPr>
            <a:r>
              <a:rPr lang="en-US" sz="1600">
                <a:cs typeface="Times New Roman" panose="02020603050405020304" pitchFamily="18" charset="0"/>
              </a:rPr>
              <a:t>В бактериологических, гистологических и ботанических исследованиях используется для окрашивания клеточных сред. Также используется как добавка для приготовления агаровой питательной среды с бриллиантовым зелёным, предназначенной для пересева культур и идентификации бактерий рода Salmonella.</a:t>
            </a:r>
          </a:p>
          <a:p>
            <a:r>
              <a:rPr lang="en-US" i="1" u="sng">
                <a:cs typeface="Times New Roman" panose="02020603050405020304" pitchFamily="18" charset="0"/>
              </a:rPr>
              <a:t>В) В промышленности</a:t>
            </a:r>
          </a:p>
          <a:p>
            <a:pPr marL="0" indent="0">
              <a:buNone/>
            </a:pPr>
            <a:r>
              <a:rPr lang="en-US" sz="1600">
                <a:cs typeface="Times New Roman" panose="02020603050405020304" pitchFamily="18" charset="0"/>
              </a:rPr>
              <a:t>Бриллиантовый зелёный использовался как краситель для хлопка, шёлка, шерсти и кожи, бумаги, древесины (окраски малоустойчивы к действию света и мокрым обработкам), применяется в изготовлении фаналевых (основных) лаков. </a:t>
            </a:r>
          </a:p>
        </p:txBody>
      </p:sp>
    </p:spTree>
    <p:extLst>
      <p:ext uri="{BB962C8B-B14F-4D97-AF65-F5344CB8AC3E}">
        <p14:creationId xmlns:p14="http://schemas.microsoft.com/office/powerpoint/2010/main" val="357658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4456-E5EB-9C40-AD79-15E4E2F3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3857"/>
            <a:ext cx="10364451" cy="799536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Токсическое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8D4E-BC96-944C-B4A2-14782C29BC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33755"/>
            <a:ext cx="10363826" cy="3272931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>
                <a:cs typeface="Times New Roman" panose="02020603050405020304" pitchFamily="18" charset="0"/>
              </a:rPr>
              <a:t>В рекомендуемых концентрациях при медицинском применении раздражающего действия не оказывает. В производственных условиях вызывает у рабочих воспалительные заболевания кожи[4]. При медицинском применении возможны аллергические реакции (зуд, крапивница). При попадании на слизистую оболочку глаза возникает жжение, слезотечение, возможен ожог. Приём внутрь вызывает боли в животе и расстройство желудка. Абсолютная смертельная доза – 0.05 г/кг.
</a:t>
            </a:r>
            <a:r>
              <a:rPr lang="en-US" sz="2300" u="sng">
                <a:cs typeface="Times New Roman" panose="02020603050405020304" pitchFamily="18" charset="0"/>
              </a:rPr>
              <a:t>Для женщин (среднестатистический вес = 60-65 кг): 3 – 3.25 г</a:t>
            </a:r>
            <a:r>
              <a:rPr lang="en-US" sz="2300">
                <a:cs typeface="Times New Roman" panose="02020603050405020304" pitchFamily="18" charset="0"/>
              </a:rPr>
              <a:t>
</a:t>
            </a:r>
            <a:r>
              <a:rPr lang="en-US" sz="2300" u="sng">
                <a:cs typeface="Times New Roman" panose="02020603050405020304" pitchFamily="18" charset="0"/>
              </a:rPr>
              <a:t>Для мужчин (среднестатистический вес =  75-80 кг: 3.75 – 4 г</a:t>
            </a:r>
          </a:p>
          <a:p>
            <a:pPr marL="0" indent="0">
              <a:buNone/>
            </a:pPr>
            <a:r>
              <a:rPr lang="en-US"/>
              <a:t>
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B54676B3-4AB1-C74B-91D5-88897CF6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7959" y="3428999"/>
            <a:ext cx="2867839" cy="27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7AFB-43F6-B54F-B0E2-1F17EBEC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Метиленовый синий</a:t>
            </a:r>
          </a:p>
        </p:txBody>
      </p:sp>
    </p:spTree>
    <p:extLst>
      <p:ext uri="{BB962C8B-B14F-4D97-AF65-F5344CB8AC3E}">
        <p14:creationId xmlns:p14="http://schemas.microsoft.com/office/powerpoint/2010/main" val="54518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24A9-00C4-164E-B37A-3253C85CEA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57926"/>
            <a:ext cx="10363826" cy="163809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Times New Roman" panose="02020603050405020304" pitchFamily="18" charset="0"/>
              </a:rPr>
              <a:t>Метиленовый синий — краситель. Представляет собой тёмно-зеленые кристаллы с бронзовым блеском.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93A9CD-877B-B14A-90C3-DB702D09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08" y="1729372"/>
            <a:ext cx="4262792" cy="24269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28896BC-A21C-9D48-B155-3EB8CB5B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2" y="2904272"/>
            <a:ext cx="3440295" cy="34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5766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Droplet</vt:lpstr>
      <vt:lpstr>Красители </vt:lpstr>
      <vt:lpstr>Бриллиантовый зелёный</vt:lpstr>
      <vt:lpstr>PowerPoint Presentation</vt:lpstr>
      <vt:lpstr>Формула: C27H34N2O4S</vt:lpstr>
      <vt:lpstr>Свойства</vt:lpstr>
      <vt:lpstr>Применение</vt:lpstr>
      <vt:lpstr>Токсическое воздействие</vt:lpstr>
      <vt:lpstr>Метиленовый синий</vt:lpstr>
      <vt:lpstr>PowerPoint Presentation</vt:lpstr>
      <vt:lpstr>Формула: C16H18CIN3S</vt:lpstr>
      <vt:lpstr>Свойства</vt:lpstr>
      <vt:lpstr>Применение</vt:lpstr>
      <vt:lpstr>Токсичное воздействие</vt:lpstr>
      <vt:lpstr>Эриохром чёрный Т</vt:lpstr>
      <vt:lpstr>PowerPoint Presentation</vt:lpstr>
      <vt:lpstr>Формула:C20H12N3O7SNA</vt:lpstr>
      <vt:lpstr>Свойства</vt:lpstr>
      <vt:lpstr>Применение</vt:lpstr>
      <vt:lpstr>Токсичное воздействие</vt:lpstr>
      <vt:lpstr>Флуоресцеин</vt:lpstr>
      <vt:lpstr>PowerPoint Presentation</vt:lpstr>
      <vt:lpstr>Формула: C20H12O5</vt:lpstr>
      <vt:lpstr>Свойства</vt:lpstr>
      <vt:lpstr>Применение</vt:lpstr>
      <vt:lpstr>Токсичное воздействие</vt:lpstr>
      <vt:lpstr>Хризоидин</vt:lpstr>
      <vt:lpstr>PowerPoint Presentation</vt:lpstr>
      <vt:lpstr>Формула: C12H13CiN4</vt:lpstr>
      <vt:lpstr>Свойства</vt:lpstr>
      <vt:lpstr>Применение</vt:lpstr>
      <vt:lpstr>Токсичное воздействие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Красители </dc:title>
  <dc:creator>lizaleon0905@gmail.com</dc:creator>
  <cp:lastModifiedBy>lizaleon0905@gmail.com</cp:lastModifiedBy>
  <cp:revision>4</cp:revision>
  <dcterms:created xsi:type="dcterms:W3CDTF">2021-02-23T14:38:53Z</dcterms:created>
  <dcterms:modified xsi:type="dcterms:W3CDTF">2021-02-23T17:53:27Z</dcterms:modified>
</cp:coreProperties>
</file>