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222D63B-1E20-4087-9C5B-176029802910}">
          <p14:sldIdLst>
            <p14:sldId id="256"/>
            <p14:sldId id="257"/>
            <p14:sldId id="258"/>
            <p14:sldId id="259"/>
          </p14:sldIdLst>
        </p14:section>
        <p14:section name="Раздел без заголовка" id="{1FC318DD-F9EA-4E29-83BD-DEEEA341EDF8}">
          <p14:sldIdLst>
            <p14:sldId id="261"/>
            <p14:sldId id="262"/>
            <p14:sldId id="263"/>
            <p14:sldId id="264"/>
            <p14:sldId id="260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03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46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2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02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58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55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33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51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10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97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618406B-AF44-43CE-8969-51ABBB3C0438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B309594-6F91-43FC-81F7-4F45D622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02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ochemical.kz/propilparaben" TargetMode="External"/><Relationship Id="rId3" Type="http://schemas.openxmlformats.org/officeDocument/2006/relationships/hyperlink" Target="https://medum.ru/ortofenilfenol" TargetMode="External"/><Relationship Id="rId7" Type="http://schemas.openxmlformats.org/officeDocument/2006/relationships/hyperlink" Target="http://chemicals.ecoidea.by/ingredient/cream/propylparaben" TargetMode="External"/><Relationship Id="rId2" Type="http://schemas.openxmlformats.org/officeDocument/2006/relationships/hyperlink" Target="https://navichem.ru/nizin-e234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ru.wikipedia.org/wiki/%D0%9F%D1%80%D0%BE%D0%BF%D0%B8%D0%BB%D0%BF%D0%B0%D1%80%D0%B0%D0%B1%D0%B5%D0%BD" TargetMode="External"/><Relationship Id="rId5" Type="http://schemas.openxmlformats.org/officeDocument/2006/relationships/hyperlink" Target="https://www.pesticidy.ru/active_substance/thiabendazole" TargetMode="External"/><Relationship Id="rId4" Type="http://schemas.openxmlformats.org/officeDocument/2006/relationships/hyperlink" Target="https://stylab.ru/directory/pesticides/Thiabendazole/" TargetMode="External"/><Relationship Id="rId9" Type="http://schemas.openxmlformats.org/officeDocument/2006/relationships/hyperlink" Target="https://ru.wikipedia.org/wiki/%D0%A1%D0%BF%D0%B8%D1%81%D0%BE%D0%BA_%D0%BF%D0%B8%D1%89%D0%B5%D0%B2%D1%8B%D1%85_%D0%B4%D0%BE%D0%B1%D0%B0%D0%B2%D0%BE%D0%BA_E200_%E2%80%94_E29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Органические консерванты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9530" y="4027289"/>
            <a:ext cx="8767860" cy="1388165"/>
          </a:xfrm>
        </p:spPr>
        <p:txBody>
          <a:bodyPr/>
          <a:lstStyle/>
          <a:p>
            <a:r>
              <a:rPr lang="ru-RU" dirty="0" smtClean="0"/>
              <a:t>Подготовила: Спиридонова Татьяна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751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0959" y="2259724"/>
            <a:ext cx="9875520" cy="135636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70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Пропилпарабен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3000" y="1775257"/>
            <a:ext cx="45089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Систематическое наименование: пропил-</a:t>
            </a:r>
            <a:r>
              <a:rPr lang="ru-RU" dirty="0"/>
              <a:t>​</a:t>
            </a:r>
            <a:r>
              <a:rPr lang="ru-RU" dirty="0" smtClean="0"/>
              <a:t>4-гидроксибензоат</a:t>
            </a:r>
            <a:endParaRPr lang="ru-RU" dirty="0"/>
          </a:p>
          <a:p>
            <a:r>
              <a:rPr lang="ru-RU" dirty="0"/>
              <a:t>Традиционные </a:t>
            </a:r>
            <a:r>
              <a:rPr lang="ru-RU" dirty="0" smtClean="0"/>
              <a:t>названия: E216</a:t>
            </a:r>
            <a:endParaRPr lang="ru-RU" dirty="0"/>
          </a:p>
          <a:p>
            <a:r>
              <a:rPr lang="ru-RU" dirty="0"/>
              <a:t>Хим. </a:t>
            </a:r>
            <a:r>
              <a:rPr lang="ru-RU" dirty="0" smtClean="0"/>
              <a:t>Формула: C10H12O3</a:t>
            </a:r>
            <a:endParaRPr lang="ru-RU" dirty="0"/>
          </a:p>
          <a:p>
            <a:r>
              <a:rPr lang="ru-RU" dirty="0" smtClean="0"/>
              <a:t>Состояние: твёрдое</a:t>
            </a:r>
            <a:endParaRPr lang="ru-RU" dirty="0"/>
          </a:p>
          <a:p>
            <a:r>
              <a:rPr lang="ru-RU" dirty="0"/>
              <a:t>Молярная </a:t>
            </a:r>
            <a:r>
              <a:rPr lang="ru-RU" dirty="0" smtClean="0"/>
              <a:t>масса: 180.2 </a:t>
            </a:r>
            <a:r>
              <a:rPr lang="ru-RU" dirty="0"/>
              <a:t>г/моль</a:t>
            </a:r>
          </a:p>
          <a:p>
            <a:r>
              <a:rPr lang="ru-RU" dirty="0" smtClean="0"/>
              <a:t>Плотность: 1,0630 </a:t>
            </a:r>
            <a:r>
              <a:rPr lang="ru-RU" dirty="0"/>
              <a:t>г/см³</a:t>
            </a:r>
          </a:p>
          <a:p>
            <a:r>
              <a:rPr lang="ru-RU" dirty="0" smtClean="0"/>
              <a:t>Температура плавления: 96-99 </a:t>
            </a:r>
            <a:r>
              <a:rPr lang="ru-RU" dirty="0"/>
              <a:t>°C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43000" y="4199195"/>
            <a:ext cx="98755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Пропилпарабен</a:t>
            </a:r>
            <a:r>
              <a:rPr lang="ru-RU" dirty="0"/>
              <a:t> — </a:t>
            </a:r>
            <a:r>
              <a:rPr lang="ru-RU" dirty="0" err="1"/>
              <a:t>пропиловый</a:t>
            </a:r>
            <a:r>
              <a:rPr lang="ru-RU" dirty="0"/>
              <a:t> эфир пара-</a:t>
            </a:r>
            <a:r>
              <a:rPr lang="ru-RU" dirty="0" err="1"/>
              <a:t>гидроксибензойной</a:t>
            </a:r>
            <a:r>
              <a:rPr lang="ru-RU" dirty="0"/>
              <a:t> кислоты. Встречается во многих растениях и некоторых насекомых как природное соединение, однако в значительных количествах производится синтетическим путём с целью использования в качестве консерванта, обычно в косметических средствах на водной основе (кремы, лосьоны, шампуни и т. д.). В качестве пищевой добавки имеет номер E216.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0760" y="1775257"/>
            <a:ext cx="4411389" cy="242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04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5116" y="489091"/>
            <a:ext cx="996380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Пищевая добавка Е216 имеет выраженную антимикробную активность и обладает свойствами ингибировать рост бактерий, плесени и различных грибков. Поэтому </a:t>
            </a:r>
            <a:r>
              <a:rPr lang="ru-RU" dirty="0" err="1"/>
              <a:t>пропилпарабен</a:t>
            </a:r>
            <a:r>
              <a:rPr lang="ru-RU" dirty="0"/>
              <a:t> широко используется в качестве консерванта в различных косметических средствах для наружного применения. Стоит сказать, что </a:t>
            </a:r>
            <a:r>
              <a:rPr lang="ru-RU" dirty="0" err="1"/>
              <a:t>пропиловый</a:t>
            </a:r>
            <a:r>
              <a:rPr lang="ru-RU" dirty="0"/>
              <a:t> эфир пара-</a:t>
            </a:r>
            <a:r>
              <a:rPr lang="ru-RU" dirty="0" err="1"/>
              <a:t>оксибензойной</a:t>
            </a:r>
            <a:r>
              <a:rPr lang="ru-RU" dirty="0"/>
              <a:t> кислоты содержится практически во всех шампунях, лосьонах, кремах и т.д. Но это совершенно не значит, что консервант Е216 безопасен в пищевой промышленности, где он может применятся при изготовлении конфет, шоколада, паштетов, супов и т.д.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Сейчас во всем мире продолжаются исследования </a:t>
            </a:r>
            <a:r>
              <a:rPr lang="ru-RU" dirty="0" err="1"/>
              <a:t>пропилпарабена</a:t>
            </a:r>
            <a:r>
              <a:rPr lang="ru-RU" dirty="0"/>
              <a:t> и добавки Е216. По некоторым данным </a:t>
            </a:r>
            <a:r>
              <a:rPr lang="ru-RU" dirty="0" err="1"/>
              <a:t>парабены</a:t>
            </a:r>
            <a:r>
              <a:rPr lang="ru-RU" dirty="0"/>
              <a:t> могут увеличить риск возникновения заболеваний раком молочной железы у женщин, а также привести к бесплодию мужчин. На уровне слухов ходит информация что добавка Е216 может приводить к различным заболеваниям — от аллергических реакций до злокачественных </a:t>
            </a:r>
            <a:r>
              <a:rPr lang="ru-RU" dirty="0" err="1"/>
              <a:t>опухолей.Тем</a:t>
            </a:r>
            <a:r>
              <a:rPr lang="ru-RU" dirty="0"/>
              <a:t> не менее, до сих пор нет четких научных доказательств того, что </a:t>
            </a:r>
            <a:r>
              <a:rPr lang="ru-RU" dirty="0" err="1"/>
              <a:t>парабены</a:t>
            </a:r>
            <a:r>
              <a:rPr lang="ru-RU" dirty="0"/>
              <a:t> вызывают рак или другие болезни.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В пищевой промышленности добавка Е216 зачастую используется в смеси с другим консервантом — </a:t>
            </a:r>
            <a:r>
              <a:rPr lang="ru-RU" dirty="0" err="1"/>
              <a:t>метилпарабеном</a:t>
            </a:r>
            <a:r>
              <a:rPr lang="ru-RU" dirty="0"/>
              <a:t> (пищевая добавка E218).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В настоящее время пищевая добавка Е216 мало изучена. Она запрещена в ряде стран, в том числе в России и Украине, как не прошедшая необходимые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1634838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6358" y="1965960"/>
            <a:ext cx="3513159" cy="18466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Тиабендазол</a:t>
            </a:r>
            <a:r>
              <a:rPr lang="ru-RU" dirty="0" smtClean="0"/>
              <a:t> (Е233)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5371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3000" y="1965960"/>
            <a:ext cx="63403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Тиабендазол</a:t>
            </a:r>
            <a:r>
              <a:rPr lang="ru-RU" dirty="0"/>
              <a:t> — противопаразитное и </a:t>
            </a:r>
            <a:r>
              <a:rPr lang="ru-RU" dirty="0" err="1"/>
              <a:t>фунгицидное</a:t>
            </a:r>
            <a:r>
              <a:rPr lang="ru-RU" dirty="0"/>
              <a:t> средство. Известен под марками </a:t>
            </a:r>
            <a:r>
              <a:rPr lang="ru-RU" dirty="0" err="1"/>
              <a:t>Арботект</a:t>
            </a:r>
            <a:r>
              <a:rPr lang="ru-RU" dirty="0"/>
              <a:t>, </a:t>
            </a:r>
            <a:r>
              <a:rPr lang="ru-RU" dirty="0" err="1"/>
              <a:t>Мертект</a:t>
            </a:r>
            <a:r>
              <a:rPr lang="ru-RU" dirty="0"/>
              <a:t>, </a:t>
            </a:r>
            <a:r>
              <a:rPr lang="ru-RU" dirty="0" err="1"/>
              <a:t>Минтезол</a:t>
            </a:r>
            <a:r>
              <a:rPr lang="ru-RU" dirty="0"/>
              <a:t>, </a:t>
            </a:r>
            <a:r>
              <a:rPr lang="ru-RU" dirty="0" err="1"/>
              <a:t>Текто</a:t>
            </a:r>
            <a:r>
              <a:rPr lang="ru-RU" dirty="0"/>
              <a:t>, </a:t>
            </a:r>
            <a:r>
              <a:rPr lang="ru-RU" dirty="0" err="1"/>
              <a:t>Тетусим</a:t>
            </a:r>
            <a:r>
              <a:rPr lang="ru-RU" dirty="0"/>
              <a:t>, </a:t>
            </a:r>
            <a:r>
              <a:rPr lang="ru-RU" dirty="0" err="1"/>
              <a:t>Трезадерм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865237" y="3478469"/>
            <a:ext cx="1188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C10H7N3S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42999" y="2889290"/>
            <a:ext cx="63403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Главным образом используется в борьбе с плесенью овощей и фруктов и в качестве консерванта (пищевая добавка Е233) для сохранения свежести (в России добавка E233 </a:t>
            </a:r>
            <a:r>
              <a:rPr lang="ru-RU" dirty="0" smtClean="0"/>
              <a:t>запрещена).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42998" y="3968710"/>
            <a:ext cx="98755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медицине используется при отравлении металлами: свинцом, ртутью, сурьмой, а также в качестве противогельминтного средства для лечения людей и животных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42997" y="4771131"/>
            <a:ext cx="98755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Малотоксичен</a:t>
            </a:r>
            <a:r>
              <a:rPr lang="ru-RU" dirty="0"/>
              <a:t> при больших дозах. Побочные эффекты: тошнота, рвота, потеря аппетита, понос, головокружение, сонливость, головные боли, боли живота, пожелтение глаз и кожи, темная моча, лихорадка, усталость. Не является мутагеном или канцерогеном.</a:t>
            </a:r>
          </a:p>
        </p:txBody>
      </p:sp>
    </p:spTree>
    <p:extLst>
      <p:ext uri="{BB962C8B-B14F-4D97-AF65-F5344CB8AC3E}">
        <p14:creationId xmlns:p14="http://schemas.microsoft.com/office/powerpoint/2010/main" val="99131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779979"/>
            <a:ext cx="9875520" cy="1356360"/>
          </a:xfrm>
        </p:spPr>
        <p:txBody>
          <a:bodyPr/>
          <a:lstStyle/>
          <a:p>
            <a:pPr algn="ctr"/>
            <a:r>
              <a:rPr lang="ru-RU" dirty="0" smtClean="0"/>
              <a:t>Низин (Е234)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3000" y="2136339"/>
            <a:ext cx="516320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Низин (Е234) — добавка, используемая в пищевой промышленности, как </a:t>
            </a:r>
            <a:r>
              <a:rPr lang="ru-RU" dirty="0" smtClean="0"/>
              <a:t>консервант</a:t>
            </a:r>
            <a:r>
              <a:rPr lang="en-US" dirty="0"/>
              <a:t>.</a:t>
            </a:r>
            <a:r>
              <a:rPr lang="ru-RU" dirty="0" smtClean="0"/>
              <a:t> </a:t>
            </a:r>
            <a:r>
              <a:rPr lang="ru-RU" dirty="0"/>
              <a:t>Она обладает противогрибковым, антибактериальным </a:t>
            </a:r>
            <a:r>
              <a:rPr lang="ru-RU" dirty="0" smtClean="0"/>
              <a:t>действием</a:t>
            </a:r>
            <a:r>
              <a:rPr lang="en-US" dirty="0"/>
              <a:t>.</a:t>
            </a:r>
            <a:r>
              <a:rPr lang="ru-RU" dirty="0" smtClean="0"/>
              <a:t> </a:t>
            </a:r>
            <a:r>
              <a:rPr lang="ru-RU" dirty="0"/>
              <a:t>В большинстве случаев добывается продукт путем размножения полезных бактерий </a:t>
            </a:r>
            <a:r>
              <a:rPr lang="en-US" dirty="0" err="1" smtClean="0"/>
              <a:t>Lactococcus</a:t>
            </a:r>
            <a:r>
              <a:rPr lang="en-US" dirty="0" smtClean="0"/>
              <a:t> </a:t>
            </a:r>
            <a:r>
              <a:rPr lang="en-US" dirty="0" err="1" smtClean="0"/>
              <a:t>lactis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/>
              <a:t>на основе молока или кисломолочных </a:t>
            </a:r>
            <a:r>
              <a:rPr lang="ru-RU" dirty="0" smtClean="0"/>
              <a:t>продуктов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3000" y="4338043"/>
            <a:ext cx="98755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Е234 — консервант, одобренный к применению во многих цивилизованных странах мира, включая </a:t>
            </a:r>
            <a:r>
              <a:rPr lang="ru-RU" dirty="0" smtClean="0"/>
              <a:t>РФ, </a:t>
            </a:r>
            <a:r>
              <a:rPr lang="ru-RU" dirty="0"/>
              <a:t>ЕС, Китай и </a:t>
            </a:r>
            <a:r>
              <a:rPr lang="ru-RU" dirty="0" smtClean="0"/>
              <a:t>др. </a:t>
            </a:r>
            <a:r>
              <a:rPr lang="ru-RU" dirty="0"/>
              <a:t>Выпускается он в</a:t>
            </a:r>
            <a:r>
              <a:rPr lang="ru-RU" dirty="0" smtClean="0"/>
              <a:t> </a:t>
            </a:r>
            <a:r>
              <a:rPr lang="ru-RU" dirty="0"/>
              <a:t>виде белого, бело-желтого порошка, который полностью растворяется в воде. При употреблении продуктов, в состав которых входит </a:t>
            </a:r>
            <a:r>
              <a:rPr lang="ru-RU" dirty="0" smtClean="0"/>
              <a:t>Е234, </a:t>
            </a:r>
            <a:r>
              <a:rPr lang="ru-RU" dirty="0"/>
              <a:t>добавка всасывается в тонком кишечнике в форме </a:t>
            </a:r>
            <a:r>
              <a:rPr lang="ru-RU" dirty="0" smtClean="0"/>
              <a:t>белка. </a:t>
            </a:r>
            <a:r>
              <a:rPr lang="ru-RU" dirty="0"/>
              <a:t>Допустимая суточная доза низина может составлять порядка 80 мг на 1 кг </a:t>
            </a:r>
            <a:r>
              <a:rPr lang="ru-RU" dirty="0" smtClean="0"/>
              <a:t>веса.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5736" y="2000774"/>
            <a:ext cx="4093254" cy="230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69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3587" y="744564"/>
            <a:ext cx="98166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Сфера применения низина достаточно </a:t>
            </a:r>
            <a:r>
              <a:rPr lang="ru-RU" dirty="0" smtClean="0"/>
              <a:t>обширна. </a:t>
            </a:r>
            <a:r>
              <a:rPr lang="ru-RU" dirty="0"/>
              <a:t>Добавка легко справляется с патогенными бактериями и микробами, которые погибают только при длительной термической </a:t>
            </a:r>
            <a:r>
              <a:rPr lang="ru-RU" dirty="0" smtClean="0"/>
              <a:t>обработке. Поэтому </a:t>
            </a:r>
            <a:r>
              <a:rPr lang="ru-RU" dirty="0"/>
              <a:t>Е234 не только продлевает срок годности продуктов, но и существенно снижает время на их </a:t>
            </a:r>
            <a:r>
              <a:rPr lang="ru-RU" dirty="0" smtClean="0"/>
              <a:t>приготовление.</a:t>
            </a:r>
            <a:endParaRPr lang="ru-RU" dirty="0"/>
          </a:p>
          <a:p>
            <a:r>
              <a:rPr lang="ru-RU" dirty="0"/>
              <a:t>Низин чаще всего применяют для </a:t>
            </a:r>
            <a:r>
              <a:rPr lang="ru-RU" dirty="0" smtClean="0"/>
              <a:t>выпуска: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сгущенки</a:t>
            </a:r>
            <a:r>
              <a:rPr lang="ru-RU" dirty="0"/>
              <a:t>, твердых, плавленых сыров и других продуктов, производимых из </a:t>
            </a:r>
            <a:r>
              <a:rPr lang="ru-RU" dirty="0" smtClean="0"/>
              <a:t>молока;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овощных </a:t>
            </a:r>
            <a:r>
              <a:rPr lang="ru-RU" dirty="0"/>
              <a:t>и фруктовых консервов кукурузы, грибов, ананасов и </a:t>
            </a:r>
            <a:r>
              <a:rPr lang="ru-RU" dirty="0" smtClean="0"/>
              <a:t>пр.;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тушенки </a:t>
            </a:r>
            <a:r>
              <a:rPr lang="ru-RU" dirty="0"/>
              <a:t>из мяса птицы, говядины, свинины;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кондитерской </a:t>
            </a:r>
            <a:r>
              <a:rPr lang="ru-RU" dirty="0"/>
              <a:t>продукции, муссов, кремов, </a:t>
            </a:r>
            <a:r>
              <a:rPr lang="ru-RU" dirty="0" smtClean="0"/>
              <a:t>тортов;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хлебобулочного ряда.</a:t>
            </a:r>
            <a:endParaRPr lang="ru-RU" dirty="0"/>
          </a:p>
          <a:p>
            <a:r>
              <a:rPr lang="ru-RU" dirty="0"/>
              <a:t>Консервант незаменим в сегменте виноделия Он добавляется в период дозревания напитка с целью предупреждения его </a:t>
            </a:r>
            <a:r>
              <a:rPr lang="ru-RU" dirty="0" err="1" smtClean="0"/>
              <a:t>перебраживания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03587" y="4160884"/>
            <a:ext cx="981666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Низин, как и другие консерванты, следует применять при соблюдении пропорции, рекомендованной </a:t>
            </a:r>
            <a:r>
              <a:rPr lang="ru-RU" dirty="0" smtClean="0"/>
              <a:t>производителем. </a:t>
            </a:r>
            <a:r>
              <a:rPr lang="ru-RU" dirty="0"/>
              <a:t>В противном случае добавка может негативно повлиять на полезную микрофлору человека, нарушив ее баланс.</a:t>
            </a:r>
          </a:p>
          <a:p>
            <a:r>
              <a:rPr lang="ru-RU" dirty="0"/>
              <a:t>Нормы Е234 на тонну готового продукта </a:t>
            </a:r>
            <a:r>
              <a:rPr lang="ru-RU" dirty="0" smtClean="0"/>
              <a:t>следующие: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160-600 </a:t>
            </a:r>
            <a:r>
              <a:rPr lang="ru-RU" dirty="0"/>
              <a:t>г. для сыров (твердых или плавленых);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10-150 </a:t>
            </a:r>
            <a:r>
              <a:rPr lang="ru-RU" dirty="0"/>
              <a:t>г для кисломолочной продукции;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100-200 </a:t>
            </a:r>
            <a:r>
              <a:rPr lang="ru-RU" dirty="0"/>
              <a:t>г для фруктовых, ягодных и овощных </a:t>
            </a:r>
            <a:r>
              <a:rPr lang="ru-RU" dirty="0" smtClean="0"/>
              <a:t>консервов.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61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6427" y="1502417"/>
            <a:ext cx="3111063" cy="311106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Ортофенилфенол</a:t>
            </a:r>
            <a:r>
              <a:rPr lang="ru-RU" dirty="0" smtClean="0"/>
              <a:t> (Е231)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3000" y="1864255"/>
            <a:ext cx="54995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Ортофенилфенол</a:t>
            </a:r>
            <a:r>
              <a:rPr lang="ru-RU" dirty="0"/>
              <a:t> (пищевая добавка Е231) — органическое соединение, производное дифенила, относится к консервантам синтетического происхождения, добавляется в технологических целях в пищевые продукты в процессе производства для увеличения длительности хранения. Белый порошок в виде кристаллов без запаха. Не растворим в воде, растворим в спирте, эфире, бензоле, ацетоне, хлороформе, </a:t>
            </a:r>
            <a:r>
              <a:rPr lang="ru-RU" dirty="0" err="1"/>
              <a:t>петролейном</a:t>
            </a:r>
            <a:r>
              <a:rPr lang="ru-RU" dirty="0"/>
              <a:t> эфире. Подавляет бактериальную и грибковую флору. В живой природе не встречается, синтезируется в лабораторных условиях. Получают при производстве фенола как побочный продукт либо каталитической изомеризацией </a:t>
            </a:r>
            <a:r>
              <a:rPr lang="ru-RU" dirty="0" err="1"/>
              <a:t>дифенилового</a:t>
            </a:r>
            <a:r>
              <a:rPr lang="ru-RU" dirty="0"/>
              <a:t> эфира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89682" y="4634244"/>
            <a:ext cx="48978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Температура плавления 59—60 °C, кипения — 287 °C. Растворим в спирте, эфире, бензоле, ацетоне, хлороформе, </a:t>
            </a:r>
            <a:r>
              <a:rPr lang="ru-RU" dirty="0" err="1"/>
              <a:t>петролейном</a:t>
            </a:r>
            <a:r>
              <a:rPr lang="ru-RU" dirty="0"/>
              <a:t> эфире. Не растворим в </a:t>
            </a:r>
            <a:r>
              <a:rPr lang="ru-RU" dirty="0" smtClean="0"/>
              <a:t>воде.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93572" y="4264912"/>
            <a:ext cx="2661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Хим. </a:t>
            </a:r>
            <a:r>
              <a:rPr lang="ru-RU" dirty="0" smtClean="0"/>
              <a:t>Формула - </a:t>
            </a:r>
            <a:r>
              <a:rPr lang="en-US" dirty="0" smtClean="0"/>
              <a:t>C12H10O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38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0524" y="558427"/>
            <a:ext cx="101740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Ортофенилфенол</a:t>
            </a:r>
            <a:r>
              <a:rPr lang="ru-RU" dirty="0"/>
              <a:t> как пищевая добавка Е231 используется для сохранения внешнего вида фруктов, цитрусовых, груш, яблок во время транспортировки. Наносится на кожуру плода и предотвращает рост плесени и грибков. Используется при обработке кожуры апельсинов, лимонов, мандаринов, других фруктов, для обработки тары в которой хранится продукция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algn="just"/>
            <a:r>
              <a:rPr lang="ru-RU" dirty="0" err="1"/>
              <a:t>Ортофенилфенол</a:t>
            </a:r>
            <a:r>
              <a:rPr lang="ru-RU" dirty="0"/>
              <a:t> применяется как антисептик при изготовлении натуральной кожи, как дополнительный реагент при крашении дисперсными красителями. Используется в качестве дезинфицирующего средства для больничного и ветеринарного оборудования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0524" y="3024406"/>
            <a:ext cx="1017401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Научные данные о пользе применения пищевой добавки Е231 для здоровья человека в настоящий момент отсутствуют. Биологической ценности не представляет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algn="just"/>
            <a:r>
              <a:rPr lang="ru-RU" dirty="0" err="1"/>
              <a:t>Ортофенилфенол</a:t>
            </a:r>
            <a:r>
              <a:rPr lang="ru-RU" dirty="0"/>
              <a:t> </a:t>
            </a:r>
            <a:r>
              <a:rPr lang="ru-RU" dirty="0" err="1"/>
              <a:t>малотоксичен</a:t>
            </a:r>
            <a:r>
              <a:rPr lang="ru-RU" dirty="0"/>
              <a:t>, но является доказанным канцерогеном. </a:t>
            </a:r>
            <a:r>
              <a:rPr lang="ru-RU" dirty="0" smtClean="0"/>
              <a:t>При </a:t>
            </a:r>
            <a:r>
              <a:rPr lang="ru-RU" dirty="0"/>
              <a:t>контакте с кожей </a:t>
            </a:r>
            <a:r>
              <a:rPr lang="ru-RU" dirty="0" err="1"/>
              <a:t>ортофенилфенол</a:t>
            </a:r>
            <a:r>
              <a:rPr lang="ru-RU" dirty="0"/>
              <a:t> может вызывать аллергические реакции, химические ожоги глаз, носа, дыхательных путей. При употреблении консерванта Е231 в больших дозах может наблюдаться сильное раздражение кожи, судороги, рвота. В целях предотвращения негативного действия пищевой добавки Е231 рекомендуется тщательно мыть фрукты (особенно импортные). Максимально допустимая суточная доза составляет 0,2 мг/кг массы тела. </a:t>
            </a:r>
          </a:p>
        </p:txBody>
      </p:sp>
    </p:spTree>
    <p:extLst>
      <p:ext uri="{BB962C8B-B14F-4D97-AF65-F5344CB8AC3E}">
        <p14:creationId xmlns:p14="http://schemas.microsoft.com/office/powerpoint/2010/main" val="130911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3001" y="1965960"/>
            <a:ext cx="8001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navichem.ru/nizin-e234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medum.ru/ortofenilfenol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>
                <a:hlinkClick r:id="rId4"/>
              </a:rPr>
              <a:t>https://stylab.ru/directory/pesticides/Thiabendazole</a:t>
            </a:r>
            <a:r>
              <a:rPr lang="en-US" dirty="0" smtClean="0">
                <a:hlinkClick r:id="rId4"/>
              </a:rPr>
              <a:t>/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www.pesticidy.ru/active_substance/thiabendazole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>
                <a:hlinkClick r:id="rId6"/>
              </a:rPr>
              <a:t>https://ru.wikipedia.org/wiki/%</a:t>
            </a:r>
            <a:r>
              <a:rPr lang="en-US" dirty="0" smtClean="0">
                <a:hlinkClick r:id="rId6"/>
              </a:rPr>
              <a:t>D0%9F%D1%80%D0%BE%D0%BF%D0%B8%D0%BB%D0%BF%D0%B0%D1%80%D0%B0%D0%B1%D0%B5%D0%BD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chemicals.ecoidea.by/ingredient/cream/propylparaben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www.neochemical.kz/propilparaben</a:t>
            </a:r>
            <a:r>
              <a:rPr lang="ru-RU" dirty="0" smtClean="0"/>
              <a:t>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>
                <a:hlinkClick r:id="rId9"/>
              </a:rPr>
              <a:t>https://ru.wikipedia.org/wiki/%D0%A1%D0%BF%D0%B8%D1%81%D0%BE%D0%BA_%D0%BF%D0%B8%D1%89%D0%B5%D0%B2%D1%8B%D1%85_%D0%B4%D0%BE%D0%B1%D0%B0%D0%B2%D0%BE%D0%BA_E200_%</a:t>
            </a:r>
            <a:r>
              <a:rPr lang="en-US" dirty="0" smtClean="0">
                <a:hlinkClick r:id="rId9"/>
              </a:rPr>
              <a:t>E2%80%94_E299</a:t>
            </a:r>
            <a:r>
              <a:rPr lang="ru-RU" dirty="0" smtClean="0"/>
              <a:t> 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8702971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94</TotalTime>
  <Words>1068</Words>
  <Application>Microsoft Office PowerPoint</Application>
  <PresentationFormat>Широкоэкранный</PresentationFormat>
  <Paragraphs>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Corbel</vt:lpstr>
      <vt:lpstr>Базис</vt:lpstr>
      <vt:lpstr>Органические консерванты</vt:lpstr>
      <vt:lpstr>Пропилпарабен</vt:lpstr>
      <vt:lpstr>Презентация PowerPoint</vt:lpstr>
      <vt:lpstr>Тиабендазол (Е233)</vt:lpstr>
      <vt:lpstr>Низин (Е234)</vt:lpstr>
      <vt:lpstr>Презентация PowerPoint</vt:lpstr>
      <vt:lpstr>Ортофенилфенол (Е231)</vt:lpstr>
      <vt:lpstr>Презентация PowerPoint</vt:lpstr>
      <vt:lpstr>Библиография:</vt:lpstr>
      <vt:lpstr>Спасибо за внимание!!!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Органические консерванты</dc:title>
  <dc:creator>usa</dc:creator>
  <cp:lastModifiedBy>usa</cp:lastModifiedBy>
  <cp:revision>10</cp:revision>
  <dcterms:created xsi:type="dcterms:W3CDTF">2021-03-21T21:15:46Z</dcterms:created>
  <dcterms:modified xsi:type="dcterms:W3CDTF">2021-03-21T22:51:22Z</dcterms:modified>
</cp:coreProperties>
</file>