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15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ru-RU" smtClean="0"/>
              <a:t>Образец заголовка</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B341C20C-9AF3-483A-AF10-0CFDD3FA8E58}" type="datetimeFigureOut">
              <a:rPr lang="ru-RU" smtClean="0"/>
              <a:t>21.03.2021</a:t>
            </a:fld>
            <a:endParaRPr lang="ru-RU"/>
          </a:p>
        </p:txBody>
      </p:sp>
      <p:sp>
        <p:nvSpPr>
          <p:cNvPr id="5" name="Footer Placeholder 4"/>
          <p:cNvSpPr>
            <a:spLocks noGrp="1"/>
          </p:cNvSpPr>
          <p:nvPr>
            <p:ph type="ftr" sz="quarter" idx="11"/>
          </p:nvPr>
        </p:nvSpPr>
        <p:spPr>
          <a:xfrm>
            <a:off x="1876424" y="5410201"/>
            <a:ext cx="5124886" cy="365125"/>
          </a:xfrm>
        </p:spPr>
        <p:txBody>
          <a:bodyPr/>
          <a:lstStyle/>
          <a:p>
            <a:endParaRPr lang="ru-RU"/>
          </a:p>
        </p:txBody>
      </p:sp>
      <p:sp>
        <p:nvSpPr>
          <p:cNvPr id="6" name="Slide Number Placeholder 5"/>
          <p:cNvSpPr>
            <a:spLocks noGrp="1"/>
          </p:cNvSpPr>
          <p:nvPr>
            <p:ph type="sldNum" sz="quarter" idx="12"/>
          </p:nvPr>
        </p:nvSpPr>
        <p:spPr>
          <a:xfrm>
            <a:off x="9896911" y="5410199"/>
            <a:ext cx="771089" cy="365125"/>
          </a:xfrm>
        </p:spPr>
        <p:txBody>
          <a:bodyPr/>
          <a:lstStyle/>
          <a:p>
            <a:fld id="{B0800D0A-7D24-4663-A7FF-B21C5C4EC66C}" type="slidenum">
              <a:rPr lang="ru-RU" smtClean="0"/>
              <a:t>‹#›</a:t>
            </a:fld>
            <a:endParaRPr lang="ru-RU"/>
          </a:p>
        </p:txBody>
      </p:sp>
    </p:spTree>
    <p:extLst>
      <p:ext uri="{BB962C8B-B14F-4D97-AF65-F5344CB8AC3E}">
        <p14:creationId xmlns:p14="http://schemas.microsoft.com/office/powerpoint/2010/main" val="4234294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ru-RU" smtClean="0"/>
              <a:t>Вставка рисунка</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341C20C-9AF3-483A-AF10-0CFDD3FA8E58}" type="datetimeFigureOut">
              <a:rPr lang="ru-RU" smtClean="0"/>
              <a:t>21.03.2021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0800D0A-7D24-4663-A7FF-B21C5C4EC66C}" type="slidenum">
              <a:rPr lang="ru-RU" smtClean="0"/>
              <a:t>‹#›</a:t>
            </a:fld>
            <a:endParaRPr lang="ru-RU"/>
          </a:p>
        </p:txBody>
      </p:sp>
    </p:spTree>
    <p:extLst>
      <p:ext uri="{BB962C8B-B14F-4D97-AF65-F5344CB8AC3E}">
        <p14:creationId xmlns:p14="http://schemas.microsoft.com/office/powerpoint/2010/main" val="6311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341C20C-9AF3-483A-AF10-0CFDD3FA8E58}" type="datetimeFigureOut">
              <a:rPr lang="ru-RU" smtClean="0"/>
              <a:t>21.03.2021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0800D0A-7D24-4663-A7FF-B21C5C4EC66C}" type="slidenum">
              <a:rPr lang="ru-RU" smtClean="0"/>
              <a:t>‹#›</a:t>
            </a:fld>
            <a:endParaRPr lang="ru-RU"/>
          </a:p>
        </p:txBody>
      </p:sp>
    </p:spTree>
    <p:extLst>
      <p:ext uri="{BB962C8B-B14F-4D97-AF65-F5344CB8AC3E}">
        <p14:creationId xmlns:p14="http://schemas.microsoft.com/office/powerpoint/2010/main" val="41483774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341C20C-9AF3-483A-AF10-0CFDD3FA8E58}" type="datetimeFigureOut">
              <a:rPr lang="ru-RU" smtClean="0"/>
              <a:t>21.03.2021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0800D0A-7D24-4663-A7FF-B21C5C4EC66C}" type="slidenum">
              <a:rPr lang="ru-RU" smtClean="0"/>
              <a:t>‹#›</a:t>
            </a:fld>
            <a:endParaRPr lang="ru-RU"/>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412992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341C20C-9AF3-483A-AF10-0CFDD3FA8E58}" type="datetimeFigureOut">
              <a:rPr lang="ru-RU" smtClean="0"/>
              <a:t>21.03.2021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0800D0A-7D24-4663-A7FF-B21C5C4EC66C}" type="slidenum">
              <a:rPr lang="ru-RU" smtClean="0"/>
              <a:t>‹#›</a:t>
            </a:fld>
            <a:endParaRPr lang="ru-RU"/>
          </a:p>
        </p:txBody>
      </p:sp>
    </p:spTree>
    <p:extLst>
      <p:ext uri="{BB962C8B-B14F-4D97-AF65-F5344CB8AC3E}">
        <p14:creationId xmlns:p14="http://schemas.microsoft.com/office/powerpoint/2010/main" val="23807623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B341C20C-9AF3-483A-AF10-0CFDD3FA8E58}" type="datetimeFigureOut">
              <a:rPr lang="ru-RU" smtClean="0"/>
              <a:t>21.03.2021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0800D0A-7D24-4663-A7FF-B21C5C4EC66C}" type="slidenum">
              <a:rPr lang="ru-RU" smtClean="0"/>
              <a:t>‹#›</a:t>
            </a:fld>
            <a:endParaRPr lang="ru-RU"/>
          </a:p>
        </p:txBody>
      </p:sp>
    </p:spTree>
    <p:extLst>
      <p:ext uri="{BB962C8B-B14F-4D97-AF65-F5344CB8AC3E}">
        <p14:creationId xmlns:p14="http://schemas.microsoft.com/office/powerpoint/2010/main" val="2273631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B341C20C-9AF3-483A-AF10-0CFDD3FA8E58}" type="datetimeFigureOut">
              <a:rPr lang="ru-RU" smtClean="0"/>
              <a:t>21.03.2021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0800D0A-7D24-4663-A7FF-B21C5C4EC66C}" type="slidenum">
              <a:rPr lang="ru-RU" smtClean="0"/>
              <a:t>‹#›</a:t>
            </a:fld>
            <a:endParaRPr lang="ru-RU"/>
          </a:p>
        </p:txBody>
      </p:sp>
    </p:spTree>
    <p:extLst>
      <p:ext uri="{BB962C8B-B14F-4D97-AF65-F5344CB8AC3E}">
        <p14:creationId xmlns:p14="http://schemas.microsoft.com/office/powerpoint/2010/main" val="1127095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341C20C-9AF3-483A-AF10-0CFDD3FA8E58}" type="datetimeFigureOut">
              <a:rPr lang="ru-RU" smtClean="0"/>
              <a:t>21.03.2021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0800D0A-7D24-4663-A7FF-B21C5C4EC66C}" type="slidenum">
              <a:rPr lang="ru-RU" smtClean="0"/>
              <a:t>‹#›</a:t>
            </a:fld>
            <a:endParaRPr lang="ru-RU"/>
          </a:p>
        </p:txBody>
      </p:sp>
    </p:spTree>
    <p:extLst>
      <p:ext uri="{BB962C8B-B14F-4D97-AF65-F5344CB8AC3E}">
        <p14:creationId xmlns:p14="http://schemas.microsoft.com/office/powerpoint/2010/main" val="12151997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341C20C-9AF3-483A-AF10-0CFDD3FA8E58}" type="datetimeFigureOut">
              <a:rPr lang="ru-RU" smtClean="0"/>
              <a:t>21.03.2021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0800D0A-7D24-4663-A7FF-B21C5C4EC66C}" type="slidenum">
              <a:rPr lang="ru-RU" smtClean="0"/>
              <a:t>‹#›</a:t>
            </a:fld>
            <a:endParaRPr lang="ru-RU"/>
          </a:p>
        </p:txBody>
      </p:sp>
    </p:spTree>
    <p:extLst>
      <p:ext uri="{BB962C8B-B14F-4D97-AF65-F5344CB8AC3E}">
        <p14:creationId xmlns:p14="http://schemas.microsoft.com/office/powerpoint/2010/main" val="3755640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341C20C-9AF3-483A-AF10-0CFDD3FA8E58}" type="datetimeFigureOut">
              <a:rPr lang="ru-RU" smtClean="0"/>
              <a:t>21.03.2021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0800D0A-7D24-4663-A7FF-B21C5C4EC66C}" type="slidenum">
              <a:rPr lang="ru-RU" smtClean="0"/>
              <a:t>‹#›</a:t>
            </a:fld>
            <a:endParaRPr lang="ru-RU"/>
          </a:p>
        </p:txBody>
      </p:sp>
    </p:spTree>
    <p:extLst>
      <p:ext uri="{BB962C8B-B14F-4D97-AF65-F5344CB8AC3E}">
        <p14:creationId xmlns:p14="http://schemas.microsoft.com/office/powerpoint/2010/main" val="9615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341C20C-9AF3-483A-AF10-0CFDD3FA8E58}" type="datetimeFigureOut">
              <a:rPr lang="ru-RU" smtClean="0"/>
              <a:t>21.03.2021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0800D0A-7D24-4663-A7FF-B21C5C4EC66C}" type="slidenum">
              <a:rPr lang="ru-RU" smtClean="0"/>
              <a:t>‹#›</a:t>
            </a:fld>
            <a:endParaRPr lang="ru-RU"/>
          </a:p>
        </p:txBody>
      </p:sp>
    </p:spTree>
    <p:extLst>
      <p:ext uri="{BB962C8B-B14F-4D97-AF65-F5344CB8AC3E}">
        <p14:creationId xmlns:p14="http://schemas.microsoft.com/office/powerpoint/2010/main" val="3778059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341C20C-9AF3-483A-AF10-0CFDD3FA8E58}" type="datetimeFigureOut">
              <a:rPr lang="ru-RU" smtClean="0"/>
              <a:t>21.03.2021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0800D0A-7D24-4663-A7FF-B21C5C4EC66C}" type="slidenum">
              <a:rPr lang="ru-RU" smtClean="0"/>
              <a:t>‹#›</a:t>
            </a:fld>
            <a:endParaRPr lang="ru-RU"/>
          </a:p>
        </p:txBody>
      </p:sp>
    </p:spTree>
    <p:extLst>
      <p:ext uri="{BB962C8B-B14F-4D97-AF65-F5344CB8AC3E}">
        <p14:creationId xmlns:p14="http://schemas.microsoft.com/office/powerpoint/2010/main" val="785338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41410" y="3073397"/>
            <a:ext cx="4878391" cy="271780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3073397"/>
            <a:ext cx="4875210" cy="271780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341C20C-9AF3-483A-AF10-0CFDD3FA8E58}" type="datetimeFigureOut">
              <a:rPr lang="ru-RU" smtClean="0"/>
              <a:t>21.03.2021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0800D0A-7D24-4663-A7FF-B21C5C4EC66C}" type="slidenum">
              <a:rPr lang="ru-RU" smtClean="0"/>
              <a:t>‹#›</a:t>
            </a:fld>
            <a:endParaRPr lang="ru-RU"/>
          </a:p>
        </p:txBody>
      </p:sp>
    </p:spTree>
    <p:extLst>
      <p:ext uri="{BB962C8B-B14F-4D97-AF65-F5344CB8AC3E}">
        <p14:creationId xmlns:p14="http://schemas.microsoft.com/office/powerpoint/2010/main" val="2489025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341C20C-9AF3-483A-AF10-0CFDD3FA8E58}" type="datetimeFigureOut">
              <a:rPr lang="ru-RU" smtClean="0"/>
              <a:t>21.03.2021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0800D0A-7D24-4663-A7FF-B21C5C4EC66C}" type="slidenum">
              <a:rPr lang="ru-RU" smtClean="0"/>
              <a:t>‹#›</a:t>
            </a:fld>
            <a:endParaRPr lang="ru-RU"/>
          </a:p>
        </p:txBody>
      </p:sp>
    </p:spTree>
    <p:extLst>
      <p:ext uri="{BB962C8B-B14F-4D97-AF65-F5344CB8AC3E}">
        <p14:creationId xmlns:p14="http://schemas.microsoft.com/office/powerpoint/2010/main" val="1790647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41C20C-9AF3-483A-AF10-0CFDD3FA8E58}" type="datetimeFigureOut">
              <a:rPr lang="ru-RU" smtClean="0"/>
              <a:t>21.03.2021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0800D0A-7D24-4663-A7FF-B21C5C4EC66C}" type="slidenum">
              <a:rPr lang="ru-RU" smtClean="0"/>
              <a:t>‹#›</a:t>
            </a:fld>
            <a:endParaRPr lang="ru-RU"/>
          </a:p>
        </p:txBody>
      </p:sp>
    </p:spTree>
    <p:extLst>
      <p:ext uri="{BB962C8B-B14F-4D97-AF65-F5344CB8AC3E}">
        <p14:creationId xmlns:p14="http://schemas.microsoft.com/office/powerpoint/2010/main" val="921601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341C20C-9AF3-483A-AF10-0CFDD3FA8E58}" type="datetimeFigureOut">
              <a:rPr lang="ru-RU" smtClean="0"/>
              <a:t>21.03.2021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0800D0A-7D24-4663-A7FF-B21C5C4EC66C}" type="slidenum">
              <a:rPr lang="ru-RU" smtClean="0"/>
              <a:t>‹#›</a:t>
            </a:fld>
            <a:endParaRPr lang="ru-RU"/>
          </a:p>
        </p:txBody>
      </p:sp>
    </p:spTree>
    <p:extLst>
      <p:ext uri="{BB962C8B-B14F-4D97-AF65-F5344CB8AC3E}">
        <p14:creationId xmlns:p14="http://schemas.microsoft.com/office/powerpoint/2010/main" val="1987411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341C20C-9AF3-483A-AF10-0CFDD3FA8E58}" type="datetimeFigureOut">
              <a:rPr lang="ru-RU" smtClean="0"/>
              <a:t>21.03.2021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0800D0A-7D24-4663-A7FF-B21C5C4EC66C}" type="slidenum">
              <a:rPr lang="ru-RU" smtClean="0"/>
              <a:t>‹#›</a:t>
            </a:fld>
            <a:endParaRPr lang="ru-RU"/>
          </a:p>
        </p:txBody>
      </p:sp>
    </p:spTree>
    <p:extLst>
      <p:ext uri="{BB962C8B-B14F-4D97-AF65-F5344CB8AC3E}">
        <p14:creationId xmlns:p14="http://schemas.microsoft.com/office/powerpoint/2010/main" val="498817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341C20C-9AF3-483A-AF10-0CFDD3FA8E58}" type="datetimeFigureOut">
              <a:rPr lang="ru-RU" smtClean="0"/>
              <a:t>21.03.2021</a:t>
            </a:fld>
            <a:endParaRPr lang="ru-RU"/>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0800D0A-7D24-4663-A7FF-B21C5C4EC66C}" type="slidenum">
              <a:rPr lang="ru-RU" smtClean="0"/>
              <a:t>‹#›</a:t>
            </a:fld>
            <a:endParaRPr lang="ru-RU"/>
          </a:p>
        </p:txBody>
      </p:sp>
    </p:spTree>
    <p:extLst>
      <p:ext uri="{BB962C8B-B14F-4D97-AF65-F5344CB8AC3E}">
        <p14:creationId xmlns:p14="http://schemas.microsoft.com/office/powerpoint/2010/main" val="3861688016"/>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hyperlink" Target="https://navichem.ru/askorbilpalmitat-osobennosti-i-preimushestva" TargetMode="External"/><Relationship Id="rId3" Type="http://schemas.openxmlformats.org/officeDocument/2006/relationships/hyperlink" Target="https://ru.qaz.wiki/wiki/Ascorbyl_stearate" TargetMode="External"/><Relationship Id="rId7" Type="http://schemas.openxmlformats.org/officeDocument/2006/relationships/hyperlink" Target="https://vkusologia.ru/dobavki/antioxidanty/e302.html" TargetMode="External"/><Relationship Id="rId2" Type="http://schemas.openxmlformats.org/officeDocument/2006/relationships/hyperlink" Target="https://xcook.info/antioksidanty/pishhevoj-antioksidant-e304-askorbilpalmitat.html" TargetMode="External"/><Relationship Id="rId1" Type="http://schemas.openxmlformats.org/officeDocument/2006/relationships/slideLayout" Target="../slideLayouts/slideLayout6.xml"/><Relationship Id="rId6" Type="http://schemas.openxmlformats.org/officeDocument/2006/relationships/hyperlink" Target="https://www.proplan.ru/vet/zdorove/article/poleznost-pischevykh-antioksidantov-dlya-zdorovya-protivorechiya-i-proverka" TargetMode="External"/><Relationship Id="rId5" Type="http://schemas.openxmlformats.org/officeDocument/2006/relationships/hyperlink" Target="https://herbhelp.ru/askorbat-natriya/" TargetMode="External"/><Relationship Id="rId4" Type="http://schemas.openxmlformats.org/officeDocument/2006/relationships/hyperlink" Target="https://xcook.info/antioksidanty/pishhevoj-antioksidant-e302-askorbat-kalcija.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ru-RU" dirty="0"/>
              <a:t>Антиоксиданты типа «поглотители кислорода»</a:t>
            </a:r>
          </a:p>
        </p:txBody>
      </p:sp>
      <p:sp>
        <p:nvSpPr>
          <p:cNvPr id="3" name="Подзаголовок 2"/>
          <p:cNvSpPr>
            <a:spLocks noGrp="1"/>
          </p:cNvSpPr>
          <p:nvPr>
            <p:ph type="subTitle" idx="1"/>
          </p:nvPr>
        </p:nvSpPr>
        <p:spPr>
          <a:xfrm>
            <a:off x="4882383" y="5202238"/>
            <a:ext cx="8791575" cy="1655762"/>
          </a:xfrm>
        </p:spPr>
        <p:txBody>
          <a:bodyPr/>
          <a:lstStyle/>
          <a:p>
            <a:r>
              <a:rPr lang="ru-RU" dirty="0" smtClean="0"/>
              <a:t>Подготовила: Спиридонова </a:t>
            </a:r>
            <a:r>
              <a:rPr lang="ru-RU" dirty="0" err="1" smtClean="0"/>
              <a:t>татьяна</a:t>
            </a:r>
            <a:endParaRPr lang="ru-RU" dirty="0"/>
          </a:p>
        </p:txBody>
      </p:sp>
    </p:spTree>
    <p:extLst>
      <p:ext uri="{BB962C8B-B14F-4D97-AF65-F5344CB8AC3E}">
        <p14:creationId xmlns:p14="http://schemas.microsoft.com/office/powerpoint/2010/main" val="3171317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76854" y="1203288"/>
            <a:ext cx="9616965" cy="3693319"/>
          </a:xfrm>
          <a:prstGeom prst="rect">
            <a:avLst/>
          </a:prstGeom>
        </p:spPr>
        <p:txBody>
          <a:bodyPr wrap="square">
            <a:spAutoFit/>
          </a:bodyPr>
          <a:lstStyle/>
          <a:p>
            <a:r>
              <a:rPr lang="ru-RU" dirty="0"/>
              <a:t>Что касается влияния пищевой добавки Е304 на организм, то нет данных доказывающих ее вред или пользу. Однако стоит учитывать, что суточная норма получения данного вещества не должна превышать более чем 1,25 мг/кг массы человека.</a:t>
            </a:r>
          </a:p>
          <a:p>
            <a:endParaRPr lang="ru-RU" dirty="0"/>
          </a:p>
          <a:p>
            <a:r>
              <a:rPr lang="ru-RU" dirty="0" smtClean="0"/>
              <a:t>Вред </a:t>
            </a:r>
            <a:r>
              <a:rPr lang="ru-RU" dirty="0"/>
              <a:t>данного </a:t>
            </a:r>
            <a:r>
              <a:rPr lang="ru-RU" dirty="0" smtClean="0"/>
              <a:t>вещества. Все </a:t>
            </a:r>
            <a:r>
              <a:rPr lang="ru-RU" dirty="0"/>
              <a:t>дело в том, что </a:t>
            </a:r>
            <a:r>
              <a:rPr lang="ru-RU" dirty="0" err="1"/>
              <a:t>аскорбилпальмитат</a:t>
            </a:r>
            <a:r>
              <a:rPr lang="ru-RU" dirty="0"/>
              <a:t> в тонком кишечнике расщепляется на две составляющие: кислота аскорбиновая и пальмитиновая. Последняя полностью перерабатывается организмом, а вот аскорбиновая кислота в свою очередь расщепляется до щавелевой кислоты. Именно она при чрезмерных количествах в организме может способствовать образованию камней в почках и нарушениям со стороны мочевыводящих путей.</a:t>
            </a:r>
          </a:p>
          <a:p>
            <a:endParaRPr lang="ru-RU" dirty="0"/>
          </a:p>
          <a:p>
            <a:r>
              <a:rPr lang="ru-RU" dirty="0"/>
              <a:t>Применение же </a:t>
            </a:r>
            <a:r>
              <a:rPr lang="ru-RU" dirty="0" err="1"/>
              <a:t>аскорбилпальмитата</a:t>
            </a:r>
            <a:r>
              <a:rPr lang="ru-RU" dirty="0"/>
              <a:t> в косметике зарекомендовало исключительно полезные свойства, о чем шла речь ранее.</a:t>
            </a:r>
          </a:p>
        </p:txBody>
      </p:sp>
    </p:spTree>
    <p:extLst>
      <p:ext uri="{BB962C8B-B14F-4D97-AF65-F5344CB8AC3E}">
        <p14:creationId xmlns:p14="http://schemas.microsoft.com/office/powerpoint/2010/main" val="3949818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9068" y="713111"/>
            <a:ext cx="9905998" cy="1115689"/>
          </a:xfrm>
        </p:spPr>
        <p:txBody>
          <a:bodyPr/>
          <a:lstStyle/>
          <a:p>
            <a:pPr algn="ctr"/>
            <a:r>
              <a:rPr lang="ru-RU" dirty="0" smtClean="0"/>
              <a:t>Библиография:</a:t>
            </a:r>
            <a:endParaRPr lang="ru-RU" dirty="0"/>
          </a:p>
        </p:txBody>
      </p:sp>
      <p:sp>
        <p:nvSpPr>
          <p:cNvPr id="3" name="Прямоугольник 2"/>
          <p:cNvSpPr/>
          <p:nvPr/>
        </p:nvSpPr>
        <p:spPr>
          <a:xfrm>
            <a:off x="1481958" y="2054800"/>
            <a:ext cx="8513379" cy="2308324"/>
          </a:xfrm>
          <a:prstGeom prst="rect">
            <a:avLst/>
          </a:prstGeom>
        </p:spPr>
        <p:txBody>
          <a:bodyPr wrap="square">
            <a:spAutoFit/>
          </a:bodyPr>
          <a:lstStyle/>
          <a:p>
            <a:pPr marL="342900" indent="-342900">
              <a:buAutoNum type="arabicPeriod"/>
            </a:pPr>
            <a:r>
              <a:rPr lang="en-US" dirty="0" smtClean="0">
                <a:hlinkClick r:id="rId2"/>
              </a:rPr>
              <a:t>https</a:t>
            </a:r>
            <a:r>
              <a:rPr lang="en-US" dirty="0">
                <a:hlinkClick r:id="rId2"/>
              </a:rPr>
              <a:t>://</a:t>
            </a:r>
            <a:r>
              <a:rPr lang="en-US" dirty="0" smtClean="0">
                <a:hlinkClick r:id="rId2"/>
              </a:rPr>
              <a:t>xcook.info/antioksidanty/pishhevoj-antioksidant-e304-askorbilpalmitat.html</a:t>
            </a:r>
            <a:endParaRPr lang="ru-RU" dirty="0" smtClean="0"/>
          </a:p>
          <a:p>
            <a:pPr marL="342900" indent="-342900">
              <a:buAutoNum type="arabicPeriod"/>
            </a:pPr>
            <a:r>
              <a:rPr lang="en-US" dirty="0">
                <a:hlinkClick r:id="rId3"/>
              </a:rPr>
              <a:t>https://</a:t>
            </a:r>
            <a:r>
              <a:rPr lang="en-US" dirty="0" smtClean="0">
                <a:hlinkClick r:id="rId3"/>
              </a:rPr>
              <a:t>ru.qaz.wiki/wiki/Ascorbyl_stearate</a:t>
            </a:r>
            <a:endParaRPr lang="ru-RU" dirty="0" smtClean="0"/>
          </a:p>
          <a:p>
            <a:pPr marL="342900" indent="-342900">
              <a:buAutoNum type="arabicPeriod"/>
            </a:pPr>
            <a:r>
              <a:rPr lang="en-US" dirty="0">
                <a:hlinkClick r:id="rId4"/>
              </a:rPr>
              <a:t>https://</a:t>
            </a:r>
            <a:r>
              <a:rPr lang="en-US" dirty="0" smtClean="0">
                <a:hlinkClick r:id="rId4"/>
              </a:rPr>
              <a:t>xcook.info/antioksidanty/pishhevoj-antioksidant-e302-askorbat-kalcija.html</a:t>
            </a:r>
            <a:endParaRPr lang="ru-RU" dirty="0" smtClean="0"/>
          </a:p>
          <a:p>
            <a:pPr marL="342900" indent="-342900">
              <a:buAutoNum type="arabicPeriod"/>
            </a:pPr>
            <a:r>
              <a:rPr lang="en-US" dirty="0">
                <a:hlinkClick r:id="rId5"/>
              </a:rPr>
              <a:t>https://herbhelp.ru/askorbat-natriya</a:t>
            </a:r>
            <a:r>
              <a:rPr lang="en-US" dirty="0" smtClean="0">
                <a:hlinkClick r:id="rId5"/>
              </a:rPr>
              <a:t>/</a:t>
            </a:r>
            <a:endParaRPr lang="ru-RU" dirty="0" smtClean="0"/>
          </a:p>
          <a:p>
            <a:pPr marL="342900" indent="-342900">
              <a:buAutoNum type="arabicPeriod"/>
            </a:pPr>
            <a:r>
              <a:rPr lang="en-US" dirty="0">
                <a:hlinkClick r:id="rId6"/>
              </a:rPr>
              <a:t>https://</a:t>
            </a:r>
            <a:r>
              <a:rPr lang="en-US" dirty="0" smtClean="0">
                <a:hlinkClick r:id="rId6"/>
              </a:rPr>
              <a:t>www.proplan.ru/vet/zdorove/article/poleznost-pischevykh-antioksidantov-dlya-zdorovya-protivorechiya-i-proverka</a:t>
            </a:r>
            <a:endParaRPr lang="ru-RU" dirty="0" smtClean="0"/>
          </a:p>
          <a:p>
            <a:pPr marL="342900" indent="-342900">
              <a:buAutoNum type="arabicPeriod"/>
            </a:pPr>
            <a:r>
              <a:rPr lang="en-US" dirty="0">
                <a:hlinkClick r:id="rId7"/>
              </a:rPr>
              <a:t>https://</a:t>
            </a:r>
            <a:r>
              <a:rPr lang="en-US" dirty="0" smtClean="0">
                <a:hlinkClick r:id="rId7"/>
              </a:rPr>
              <a:t>vkusologia.ru/dobavki/antioxidanty/e302.html</a:t>
            </a:r>
            <a:endParaRPr lang="ru-RU" dirty="0" smtClean="0"/>
          </a:p>
          <a:p>
            <a:pPr marL="342900" indent="-342900">
              <a:buAutoNum type="arabicPeriod"/>
            </a:pPr>
            <a:r>
              <a:rPr lang="en-US" dirty="0">
                <a:hlinkClick r:id="rId8"/>
              </a:rPr>
              <a:t>https://</a:t>
            </a:r>
            <a:r>
              <a:rPr lang="en-US" dirty="0" smtClean="0">
                <a:hlinkClick r:id="rId8"/>
              </a:rPr>
              <a:t>navichem.ru/askorbilpalmitat-osobennosti-i-preimushestva</a:t>
            </a:r>
            <a:r>
              <a:rPr lang="ru-RU" dirty="0" smtClean="0"/>
              <a:t> </a:t>
            </a:r>
            <a:endParaRPr lang="ru-RU" dirty="0"/>
          </a:p>
        </p:txBody>
      </p:sp>
    </p:spTree>
    <p:extLst>
      <p:ext uri="{BB962C8B-B14F-4D97-AF65-F5344CB8AC3E}">
        <p14:creationId xmlns:p14="http://schemas.microsoft.com/office/powerpoint/2010/main" val="2492788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2289663"/>
            <a:ext cx="9905998" cy="1478570"/>
          </a:xfrm>
        </p:spPr>
        <p:txBody>
          <a:bodyPr/>
          <a:lstStyle/>
          <a:p>
            <a:pPr algn="ctr"/>
            <a:r>
              <a:rPr lang="ru-RU" dirty="0" smtClean="0"/>
              <a:t>Спасибо за внимание!!!</a:t>
            </a:r>
            <a:endParaRPr lang="ru-RU" dirty="0"/>
          </a:p>
        </p:txBody>
      </p:sp>
    </p:spTree>
    <p:extLst>
      <p:ext uri="{BB962C8B-B14F-4D97-AF65-F5344CB8AC3E}">
        <p14:creationId xmlns:p14="http://schemas.microsoft.com/office/powerpoint/2010/main" val="4143057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err="1" smtClean="0"/>
              <a:t>Аскорбил</a:t>
            </a:r>
            <a:r>
              <a:rPr lang="ru-RU" dirty="0" smtClean="0"/>
              <a:t> </a:t>
            </a:r>
            <a:r>
              <a:rPr lang="ru-RU" dirty="0" err="1" smtClean="0"/>
              <a:t>стеарат</a:t>
            </a:r>
            <a:r>
              <a:rPr lang="ru-RU" dirty="0" smtClean="0"/>
              <a:t> </a:t>
            </a:r>
            <a:endParaRPr lang="ru-RU" dirty="0"/>
          </a:p>
        </p:txBody>
      </p:sp>
      <p:sp>
        <p:nvSpPr>
          <p:cNvPr id="3" name="Прямоугольник 2"/>
          <p:cNvSpPr/>
          <p:nvPr/>
        </p:nvSpPr>
        <p:spPr>
          <a:xfrm>
            <a:off x="1638026" y="3882919"/>
            <a:ext cx="5864772" cy="2308324"/>
          </a:xfrm>
          <a:prstGeom prst="rect">
            <a:avLst/>
          </a:prstGeom>
        </p:spPr>
        <p:txBody>
          <a:bodyPr wrap="square">
            <a:spAutoFit/>
          </a:bodyPr>
          <a:lstStyle/>
          <a:p>
            <a:r>
              <a:rPr lang="ru-RU" dirty="0" smtClean="0"/>
              <a:t>Синонимы : </a:t>
            </a:r>
            <a:r>
              <a:rPr lang="ru-RU" dirty="0"/>
              <a:t>L -аскорбиновой кислоты , 6 - </a:t>
            </a:r>
            <a:r>
              <a:rPr lang="ru-RU" dirty="0" err="1"/>
              <a:t>октадеканоат</a:t>
            </a:r>
            <a:r>
              <a:rPr lang="ru-RU" dirty="0"/>
              <a:t> , </a:t>
            </a:r>
            <a:r>
              <a:rPr lang="ru-RU" dirty="0" err="1"/>
              <a:t>Аскорбил</a:t>
            </a:r>
            <a:r>
              <a:rPr lang="ru-RU" dirty="0"/>
              <a:t> </a:t>
            </a:r>
            <a:r>
              <a:rPr lang="ru-RU" dirty="0" err="1"/>
              <a:t>монооктадеканоат</a:t>
            </a:r>
            <a:endParaRPr lang="ru-RU" dirty="0"/>
          </a:p>
          <a:p>
            <a:r>
              <a:rPr lang="ru-RU" dirty="0" smtClean="0"/>
              <a:t>Молекулярная формула </a:t>
            </a:r>
            <a:r>
              <a:rPr lang="ru-RU" dirty="0"/>
              <a:t>: </a:t>
            </a:r>
            <a:r>
              <a:rPr lang="en-US" dirty="0" smtClean="0"/>
              <a:t>C</a:t>
            </a:r>
            <a:r>
              <a:rPr lang="en-US" baseline="-25000" dirty="0" smtClean="0"/>
              <a:t>24</a:t>
            </a:r>
            <a:r>
              <a:rPr lang="en-US" dirty="0" smtClean="0"/>
              <a:t>H</a:t>
            </a:r>
            <a:r>
              <a:rPr lang="en-US" baseline="-25000" dirty="0" smtClean="0"/>
              <a:t>42</a:t>
            </a:r>
            <a:r>
              <a:rPr lang="en-US" dirty="0" smtClean="0"/>
              <a:t>O</a:t>
            </a:r>
            <a:r>
              <a:rPr lang="en-US" baseline="-25000" dirty="0" smtClean="0"/>
              <a:t>7</a:t>
            </a:r>
            <a:endParaRPr lang="ru-RU" dirty="0"/>
          </a:p>
          <a:p>
            <a:r>
              <a:rPr lang="ru-RU" dirty="0" smtClean="0"/>
              <a:t>EINECS </a:t>
            </a:r>
            <a:r>
              <a:rPr lang="ru-RU" dirty="0" err="1"/>
              <a:t>No</a:t>
            </a:r>
            <a:r>
              <a:rPr lang="ru-RU" dirty="0" smtClean="0"/>
              <a:t>. : </a:t>
            </a:r>
            <a:r>
              <a:rPr lang="ru-RU" dirty="0"/>
              <a:t>234-231-5</a:t>
            </a:r>
          </a:p>
          <a:p>
            <a:r>
              <a:rPr lang="ru-RU" dirty="0" smtClean="0"/>
              <a:t>Молекулярный вес </a:t>
            </a:r>
            <a:r>
              <a:rPr lang="ru-RU" dirty="0"/>
              <a:t>: 442.5861</a:t>
            </a:r>
          </a:p>
          <a:p>
            <a:r>
              <a:rPr lang="ru-RU" dirty="0" smtClean="0"/>
              <a:t>Плотность </a:t>
            </a:r>
            <a:r>
              <a:rPr lang="ru-RU" dirty="0"/>
              <a:t>: 1.125 г / см3</a:t>
            </a:r>
          </a:p>
          <a:p>
            <a:r>
              <a:rPr lang="ru-RU" dirty="0" smtClean="0"/>
              <a:t>Точка </a:t>
            </a:r>
            <a:r>
              <a:rPr lang="ru-RU" dirty="0"/>
              <a:t>кипения ( ℃ </a:t>
            </a:r>
            <a:r>
              <a:rPr lang="ru-RU" dirty="0" smtClean="0"/>
              <a:t>) </a:t>
            </a:r>
            <a:r>
              <a:rPr lang="ru-RU" dirty="0"/>
              <a:t>: 536 ° С при давлении 760 мм </a:t>
            </a:r>
            <a:r>
              <a:rPr lang="ru-RU" dirty="0" err="1"/>
              <a:t>рт</a:t>
            </a:r>
            <a:endParaRPr lang="ru-RU" dirty="0"/>
          </a:p>
          <a:p>
            <a:r>
              <a:rPr lang="ru-RU" dirty="0" smtClean="0"/>
              <a:t>Вспышки </a:t>
            </a:r>
            <a:r>
              <a:rPr lang="ru-RU" dirty="0"/>
              <a:t>( ℃ </a:t>
            </a:r>
            <a:r>
              <a:rPr lang="ru-RU" dirty="0" smtClean="0"/>
              <a:t>) </a:t>
            </a:r>
            <a:r>
              <a:rPr lang="ru-RU" dirty="0"/>
              <a:t>: 168.5 ° C</a:t>
            </a:r>
          </a:p>
        </p:txBody>
      </p:sp>
      <p:pic>
        <p:nvPicPr>
          <p:cNvPr id="6" name="Рисунок 5"/>
          <p:cNvPicPr>
            <a:picLocks noChangeAspect="1"/>
          </p:cNvPicPr>
          <p:nvPr/>
        </p:nvPicPr>
        <p:blipFill>
          <a:blip r:embed="rId2"/>
          <a:stretch>
            <a:fillRect/>
          </a:stretch>
        </p:blipFill>
        <p:spPr>
          <a:xfrm>
            <a:off x="1747727" y="2008790"/>
            <a:ext cx="4762500" cy="1600200"/>
          </a:xfrm>
          <a:prstGeom prst="rect">
            <a:avLst/>
          </a:prstGeom>
        </p:spPr>
      </p:pic>
      <p:pic>
        <p:nvPicPr>
          <p:cNvPr id="7" name="Рисунок 6"/>
          <p:cNvPicPr>
            <a:picLocks noChangeAspect="1"/>
          </p:cNvPicPr>
          <p:nvPr/>
        </p:nvPicPr>
        <p:blipFill>
          <a:blip r:embed="rId3"/>
          <a:stretch>
            <a:fillRect/>
          </a:stretch>
        </p:blipFill>
        <p:spPr>
          <a:xfrm>
            <a:off x="7719573" y="2008790"/>
            <a:ext cx="3327838" cy="3327838"/>
          </a:xfrm>
          <a:prstGeom prst="rect">
            <a:avLst/>
          </a:prstGeom>
        </p:spPr>
      </p:pic>
    </p:spTree>
    <p:extLst>
      <p:ext uri="{BB962C8B-B14F-4D97-AF65-F5344CB8AC3E}">
        <p14:creationId xmlns:p14="http://schemas.microsoft.com/office/powerpoint/2010/main" val="3201621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18895" y="755753"/>
            <a:ext cx="9396249" cy="2554545"/>
          </a:xfrm>
          <a:prstGeom prst="rect">
            <a:avLst/>
          </a:prstGeom>
        </p:spPr>
        <p:txBody>
          <a:bodyPr wrap="square">
            <a:spAutoFit/>
          </a:bodyPr>
          <a:lstStyle/>
          <a:p>
            <a:r>
              <a:rPr lang="ru-RU" sz="2000" dirty="0" err="1"/>
              <a:t>Аскорбил</a:t>
            </a:r>
            <a:r>
              <a:rPr lang="ru-RU" sz="2000" dirty="0"/>
              <a:t> </a:t>
            </a:r>
            <a:r>
              <a:rPr lang="ru-RU" sz="2000" dirty="0" err="1"/>
              <a:t>стеарат</a:t>
            </a:r>
            <a:r>
              <a:rPr lang="ru-RU" sz="2000" dirty="0"/>
              <a:t> представляет собой сложный эфир образован из аскорбиновой кислоты и стеариновой кислоты. В дополнение к его использованию в качестве источника витамина </a:t>
            </a:r>
            <a:r>
              <a:rPr lang="ru-RU" sz="2000" dirty="0" smtClean="0"/>
              <a:t>С, </a:t>
            </a:r>
            <a:r>
              <a:rPr lang="ru-RU" sz="2000" dirty="0"/>
              <a:t>он используется в качестве антиоксиданта пищевой добавки в маргарин ( E числа E305 </a:t>
            </a:r>
            <a:r>
              <a:rPr lang="ru-RU" sz="2000" dirty="0" smtClean="0"/>
              <a:t>). </a:t>
            </a:r>
            <a:r>
              <a:rPr lang="ru-RU" sz="2000" dirty="0" err="1"/>
              <a:t>Аскорбил</a:t>
            </a:r>
            <a:r>
              <a:rPr lang="ru-RU" sz="2000" dirty="0"/>
              <a:t> </a:t>
            </a:r>
            <a:r>
              <a:rPr lang="ru-RU" sz="2000" dirty="0" err="1"/>
              <a:t>стеарат</a:t>
            </a:r>
            <a:r>
              <a:rPr lang="ru-RU" sz="2000" dirty="0"/>
              <a:t> является бесцветным кристаллом или белым или почти </a:t>
            </a:r>
            <a:r>
              <a:rPr lang="ru-RU" sz="2000" dirty="0" smtClean="0"/>
              <a:t>белым. </a:t>
            </a:r>
            <a:r>
              <a:rPr lang="ru-RU" sz="2000" dirty="0"/>
              <a:t>Кристаллизация обесцвечивается под воздействием воздуха и </a:t>
            </a:r>
            <a:r>
              <a:rPr lang="ru-RU" sz="2000" dirty="0" smtClean="0"/>
              <a:t>влаги. </a:t>
            </a:r>
            <a:r>
              <a:rPr lang="ru-RU" sz="2000" dirty="0" err="1"/>
              <a:t>Аскорбил</a:t>
            </a:r>
            <a:r>
              <a:rPr lang="ru-RU" sz="2000" dirty="0"/>
              <a:t> </a:t>
            </a:r>
            <a:r>
              <a:rPr lang="ru-RU" sz="2000" dirty="0" err="1"/>
              <a:t>стеарат</a:t>
            </a:r>
            <a:r>
              <a:rPr lang="ru-RU" sz="2000" dirty="0"/>
              <a:t> имеет запах или почти без запаха, вкус кислый. Он может быть растворим в воде и несколько частично растворим в этаноле . Но не растворим в эфире и </a:t>
            </a:r>
            <a:r>
              <a:rPr lang="ru-RU" sz="2000" dirty="0" smtClean="0"/>
              <a:t>хлороформе.</a:t>
            </a:r>
            <a:endParaRPr lang="ru-RU" sz="2000" dirty="0"/>
          </a:p>
        </p:txBody>
      </p:sp>
      <p:sp>
        <p:nvSpPr>
          <p:cNvPr id="3" name="Прямоугольник 2"/>
          <p:cNvSpPr/>
          <p:nvPr/>
        </p:nvSpPr>
        <p:spPr>
          <a:xfrm>
            <a:off x="1418895" y="3562547"/>
            <a:ext cx="9396249" cy="2246769"/>
          </a:xfrm>
          <a:prstGeom prst="rect">
            <a:avLst/>
          </a:prstGeom>
        </p:spPr>
        <p:txBody>
          <a:bodyPr wrap="square">
            <a:spAutoFit/>
          </a:bodyPr>
          <a:lstStyle/>
          <a:p>
            <a:r>
              <a:rPr lang="ru-RU" sz="2000" dirty="0"/>
              <a:t>1 . </a:t>
            </a:r>
            <a:r>
              <a:rPr lang="ru-RU" sz="2000" dirty="0" err="1"/>
              <a:t>Аскорбил</a:t>
            </a:r>
            <a:r>
              <a:rPr lang="ru-RU" sz="2000" dirty="0"/>
              <a:t> </a:t>
            </a:r>
            <a:r>
              <a:rPr lang="ru-RU" sz="2000" dirty="0" err="1"/>
              <a:t>стеарат</a:t>
            </a:r>
            <a:r>
              <a:rPr lang="ru-RU" sz="2000" dirty="0"/>
              <a:t> в основном используется в производстве различных лекарств , он является важным лекарством для клинического дополнительного лечения.</a:t>
            </a:r>
          </a:p>
          <a:p>
            <a:r>
              <a:rPr lang="ru-RU" sz="2000" dirty="0"/>
              <a:t>2 . </a:t>
            </a:r>
            <a:r>
              <a:rPr lang="ru-RU" sz="2000" dirty="0" err="1"/>
              <a:t>Аскорбил</a:t>
            </a:r>
            <a:r>
              <a:rPr lang="ru-RU" sz="2000" dirty="0"/>
              <a:t> </a:t>
            </a:r>
            <a:r>
              <a:rPr lang="ru-RU" sz="2000" dirty="0" err="1"/>
              <a:t>Стеарат</a:t>
            </a:r>
            <a:r>
              <a:rPr lang="ru-RU" sz="2000" dirty="0"/>
              <a:t> может быть использован в пищевых добавках. Это хорошее и безопасное пищевое средство , а также в качестве антисептика и выпекающий агент обработки муки</a:t>
            </a:r>
            <a:r>
              <a:rPr lang="ru-RU" sz="2000" dirty="0" smtClean="0"/>
              <a:t>.</a:t>
            </a:r>
            <a:endParaRPr lang="ru-RU" sz="2000" dirty="0"/>
          </a:p>
          <a:p>
            <a:r>
              <a:rPr lang="ru-RU" sz="2000" dirty="0"/>
              <a:t>3 . </a:t>
            </a:r>
            <a:r>
              <a:rPr lang="ru-RU" sz="2000" dirty="0" err="1"/>
              <a:t>Аскорбил</a:t>
            </a:r>
            <a:r>
              <a:rPr lang="ru-RU" sz="2000" dirty="0"/>
              <a:t> </a:t>
            </a:r>
            <a:r>
              <a:rPr lang="ru-RU" sz="2000" dirty="0" err="1"/>
              <a:t>Стеарат</a:t>
            </a:r>
            <a:r>
              <a:rPr lang="ru-RU" sz="2000" dirty="0"/>
              <a:t> порошок также может быть использован в кормовой добавке и может улучшить иммунитет животных от </a:t>
            </a:r>
            <a:r>
              <a:rPr lang="ru-RU" sz="2000" dirty="0" smtClean="0"/>
              <a:t>болезней.</a:t>
            </a:r>
            <a:endParaRPr lang="ru-RU" sz="2000" dirty="0"/>
          </a:p>
        </p:txBody>
      </p:sp>
    </p:spTree>
    <p:extLst>
      <p:ext uri="{BB962C8B-B14F-4D97-AF65-F5344CB8AC3E}">
        <p14:creationId xmlns:p14="http://schemas.microsoft.com/office/powerpoint/2010/main" val="1385362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681578"/>
            <a:ext cx="9905998" cy="1478570"/>
          </a:xfrm>
        </p:spPr>
        <p:txBody>
          <a:bodyPr/>
          <a:lstStyle/>
          <a:p>
            <a:pPr algn="ctr"/>
            <a:r>
              <a:rPr lang="ru-RU" dirty="0" err="1" smtClean="0"/>
              <a:t>Аскорбат</a:t>
            </a:r>
            <a:r>
              <a:rPr lang="ru-RU" dirty="0" smtClean="0"/>
              <a:t> натрия</a:t>
            </a:r>
            <a:endParaRPr lang="ru-RU" dirty="0"/>
          </a:p>
        </p:txBody>
      </p:sp>
      <p:sp>
        <p:nvSpPr>
          <p:cNvPr id="3" name="Прямоугольник 2"/>
          <p:cNvSpPr/>
          <p:nvPr/>
        </p:nvSpPr>
        <p:spPr>
          <a:xfrm>
            <a:off x="1141413" y="4132120"/>
            <a:ext cx="9905998" cy="646331"/>
          </a:xfrm>
          <a:prstGeom prst="rect">
            <a:avLst/>
          </a:prstGeom>
        </p:spPr>
        <p:txBody>
          <a:bodyPr wrap="square">
            <a:spAutoFit/>
          </a:bodyPr>
          <a:lstStyle/>
          <a:p>
            <a:r>
              <a:rPr lang="ru-RU" dirty="0" err="1"/>
              <a:t>Аскорбат</a:t>
            </a:r>
            <a:r>
              <a:rPr lang="ru-RU" dirty="0"/>
              <a:t> натрия (англ. </a:t>
            </a:r>
            <a:r>
              <a:rPr lang="en-US" dirty="0"/>
              <a:t>Sodium Ascorbate) — </a:t>
            </a:r>
            <a:r>
              <a:rPr lang="ru-RU" dirty="0"/>
              <a:t>натриевая соль аскорбиновой кислоты, т.е. витамина </a:t>
            </a:r>
            <a:r>
              <a:rPr lang="en-US" dirty="0"/>
              <a:t>C.</a:t>
            </a:r>
            <a:endParaRPr lang="ru-RU" dirty="0"/>
          </a:p>
        </p:txBody>
      </p:sp>
      <p:sp>
        <p:nvSpPr>
          <p:cNvPr id="4" name="Прямоугольник 3"/>
          <p:cNvSpPr/>
          <p:nvPr/>
        </p:nvSpPr>
        <p:spPr>
          <a:xfrm>
            <a:off x="1141413" y="4778451"/>
            <a:ext cx="9905998" cy="1200329"/>
          </a:xfrm>
          <a:prstGeom prst="rect">
            <a:avLst/>
          </a:prstGeom>
        </p:spPr>
        <p:txBody>
          <a:bodyPr wrap="square">
            <a:spAutoFit/>
          </a:bodyPr>
          <a:lstStyle/>
          <a:p>
            <a:pPr algn="just"/>
            <a:r>
              <a:rPr lang="ru-RU" dirty="0" err="1"/>
              <a:t>Аскорбат</a:t>
            </a:r>
            <a:r>
              <a:rPr lang="ru-RU" dirty="0"/>
              <a:t> натрия является пищевой добавкой и в России на продуктах обозначается сокращенно E301. Он официально разрешен FDA (</a:t>
            </a:r>
            <a:r>
              <a:rPr lang="ru-RU" dirty="0" err="1"/>
              <a:t>Food</a:t>
            </a:r>
            <a:r>
              <a:rPr lang="ru-RU" dirty="0"/>
              <a:t> </a:t>
            </a:r>
            <a:r>
              <a:rPr lang="ru-RU" dirty="0" err="1"/>
              <a:t>and</a:t>
            </a:r>
            <a:r>
              <a:rPr lang="ru-RU" dirty="0"/>
              <a:t> </a:t>
            </a:r>
            <a:r>
              <a:rPr lang="ru-RU" dirty="0" err="1"/>
              <a:t>Drug</a:t>
            </a:r>
            <a:r>
              <a:rPr lang="ru-RU" dirty="0"/>
              <a:t> </a:t>
            </a:r>
            <a:r>
              <a:rPr lang="ru-RU" dirty="0" err="1"/>
              <a:t>Administration</a:t>
            </a:r>
            <a:r>
              <a:rPr lang="ru-RU" dirty="0"/>
              <a:t>) – управлением по санитарному надзору за качеством пищевых продуктов и медикаментов. Также его применение считают безопасным в США, странах Евросоюза, Японии, Австралии и Новой Зеландии</a:t>
            </a:r>
            <a:r>
              <a:rPr lang="ru-RU" dirty="0" smtClean="0"/>
              <a:t>.</a:t>
            </a:r>
            <a:endParaRPr lang="ru-RU" dirty="0"/>
          </a:p>
        </p:txBody>
      </p:sp>
      <p:sp>
        <p:nvSpPr>
          <p:cNvPr id="6" name="Прямоугольник 5"/>
          <p:cNvSpPr/>
          <p:nvPr/>
        </p:nvSpPr>
        <p:spPr>
          <a:xfrm>
            <a:off x="1141413" y="2268971"/>
            <a:ext cx="6096000" cy="1754326"/>
          </a:xfrm>
          <a:prstGeom prst="rect">
            <a:avLst/>
          </a:prstGeom>
        </p:spPr>
        <p:txBody>
          <a:bodyPr>
            <a:spAutoFit/>
          </a:bodyPr>
          <a:lstStyle/>
          <a:p>
            <a:r>
              <a:rPr lang="ru-RU" dirty="0"/>
              <a:t>Сокращения: E301</a:t>
            </a:r>
          </a:p>
          <a:p>
            <a:r>
              <a:rPr lang="ru-RU" dirty="0"/>
              <a:t>Хим. формула: </a:t>
            </a:r>
            <a:r>
              <a:rPr lang="en-US" dirty="0" smtClean="0"/>
              <a:t>C</a:t>
            </a:r>
            <a:r>
              <a:rPr lang="en-US" baseline="-25000" dirty="0" smtClean="0"/>
              <a:t>6</a:t>
            </a:r>
            <a:r>
              <a:rPr lang="en-US" dirty="0" smtClean="0"/>
              <a:t>H</a:t>
            </a:r>
            <a:r>
              <a:rPr lang="en-US" baseline="-25000" dirty="0" smtClean="0"/>
              <a:t>7</a:t>
            </a:r>
            <a:r>
              <a:rPr lang="en-US" dirty="0" smtClean="0"/>
              <a:t>O</a:t>
            </a:r>
            <a:r>
              <a:rPr lang="en-US" baseline="-25000" dirty="0" smtClean="0"/>
              <a:t>6</a:t>
            </a:r>
            <a:r>
              <a:rPr lang="en-US" dirty="0" smtClean="0"/>
              <a:t>Na</a:t>
            </a:r>
            <a:endParaRPr lang="ru-RU" dirty="0"/>
          </a:p>
          <a:p>
            <a:r>
              <a:rPr lang="ru-RU" dirty="0" smtClean="0"/>
              <a:t>Состояние: бесцветные </a:t>
            </a:r>
            <a:r>
              <a:rPr lang="ru-RU" dirty="0"/>
              <a:t>или желтоватые кристаллы</a:t>
            </a:r>
          </a:p>
          <a:p>
            <a:r>
              <a:rPr lang="ru-RU" dirty="0"/>
              <a:t>Молярная масса:	198,11 г/моль</a:t>
            </a:r>
          </a:p>
          <a:p>
            <a:r>
              <a:rPr lang="ru-RU" dirty="0"/>
              <a:t>Темп. плав.:	218 °C</a:t>
            </a:r>
          </a:p>
          <a:p>
            <a:r>
              <a:rPr lang="ru-RU" dirty="0"/>
              <a:t>Растворимость в воде:	62 г/100 мл</a:t>
            </a:r>
          </a:p>
        </p:txBody>
      </p:sp>
      <p:pic>
        <p:nvPicPr>
          <p:cNvPr id="7" name="Рисунок 6"/>
          <p:cNvPicPr>
            <a:picLocks noChangeAspect="1"/>
          </p:cNvPicPr>
          <p:nvPr/>
        </p:nvPicPr>
        <p:blipFill>
          <a:blip r:embed="rId2"/>
          <a:stretch>
            <a:fillRect/>
          </a:stretch>
        </p:blipFill>
        <p:spPr>
          <a:xfrm>
            <a:off x="6830209" y="1950037"/>
            <a:ext cx="3186678" cy="2073260"/>
          </a:xfrm>
          <a:prstGeom prst="rect">
            <a:avLst/>
          </a:prstGeom>
        </p:spPr>
      </p:pic>
    </p:spTree>
    <p:extLst>
      <p:ext uri="{BB962C8B-B14F-4D97-AF65-F5344CB8AC3E}">
        <p14:creationId xmlns:p14="http://schemas.microsoft.com/office/powerpoint/2010/main" val="557946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02980" y="3153075"/>
            <a:ext cx="9448800" cy="923330"/>
          </a:xfrm>
          <a:prstGeom prst="rect">
            <a:avLst/>
          </a:prstGeom>
        </p:spPr>
        <p:txBody>
          <a:bodyPr wrap="square">
            <a:spAutoFit/>
          </a:bodyPr>
          <a:lstStyle/>
          <a:p>
            <a:r>
              <a:rPr lang="ru-RU" dirty="0" err="1"/>
              <a:t>Аскорбат</a:t>
            </a:r>
            <a:r>
              <a:rPr lang="ru-RU" dirty="0"/>
              <a:t> натрия нейтрализует негативное действие нитрита натрия, известного как добавка E250. Это консервант, используемый для улучшения окраски и защиты мясных и рыбных изделий от бактерий ботулизма.</a:t>
            </a:r>
          </a:p>
        </p:txBody>
      </p:sp>
      <p:sp>
        <p:nvSpPr>
          <p:cNvPr id="3" name="Прямоугольник 2"/>
          <p:cNvSpPr/>
          <p:nvPr/>
        </p:nvSpPr>
        <p:spPr>
          <a:xfrm>
            <a:off x="1502980" y="4189135"/>
            <a:ext cx="9448800" cy="923330"/>
          </a:xfrm>
          <a:prstGeom prst="rect">
            <a:avLst/>
          </a:prstGeom>
        </p:spPr>
        <p:txBody>
          <a:bodyPr wrap="square">
            <a:spAutoFit/>
          </a:bodyPr>
          <a:lstStyle/>
          <a:p>
            <a:r>
              <a:rPr lang="ru-RU" dirty="0"/>
              <a:t>Кроме того, добавку Е301 нередко добавляют в упаковки с сухариками, чипсами и даже в капсулы других </a:t>
            </a:r>
            <a:r>
              <a:rPr lang="ru-RU" dirty="0" err="1"/>
              <a:t>БАДов</a:t>
            </a:r>
            <a:r>
              <a:rPr lang="ru-RU" dirty="0"/>
              <a:t>. Например, Омега-3, потому что в состав входит около 10 полиненасыщенных жирных кислот.</a:t>
            </a:r>
          </a:p>
        </p:txBody>
      </p:sp>
      <p:sp>
        <p:nvSpPr>
          <p:cNvPr id="4" name="Прямоугольник 3"/>
          <p:cNvSpPr/>
          <p:nvPr/>
        </p:nvSpPr>
        <p:spPr>
          <a:xfrm>
            <a:off x="1502980" y="5225195"/>
            <a:ext cx="9448800" cy="923330"/>
          </a:xfrm>
          <a:prstGeom prst="rect">
            <a:avLst/>
          </a:prstGeom>
        </p:spPr>
        <p:txBody>
          <a:bodyPr wrap="square">
            <a:spAutoFit/>
          </a:bodyPr>
          <a:lstStyle/>
          <a:p>
            <a:r>
              <a:rPr lang="ru-RU" dirty="0"/>
              <a:t>Главная ценность </a:t>
            </a:r>
            <a:r>
              <a:rPr lang="ru-RU" dirty="0" err="1"/>
              <a:t>аскорбата</a:t>
            </a:r>
            <a:r>
              <a:rPr lang="ru-RU" dirty="0"/>
              <a:t> натрия заключается в его антиоксидантном действии. Это означает, что вещество уничтожает </a:t>
            </a:r>
            <a:r>
              <a:rPr lang="ru-RU" dirty="0" err="1"/>
              <a:t>супероксидные</a:t>
            </a:r>
            <a:r>
              <a:rPr lang="ru-RU" dirty="0"/>
              <a:t> (свободные) радикалы. </a:t>
            </a:r>
            <a:r>
              <a:rPr lang="ru-RU" dirty="0" err="1"/>
              <a:t>Аскорбат</a:t>
            </a:r>
            <a:r>
              <a:rPr lang="ru-RU" dirty="0"/>
              <a:t> натрия останавливает процессы окисления.</a:t>
            </a:r>
          </a:p>
        </p:txBody>
      </p:sp>
      <p:sp>
        <p:nvSpPr>
          <p:cNvPr id="7" name="Прямоугольник 6"/>
          <p:cNvSpPr/>
          <p:nvPr/>
        </p:nvSpPr>
        <p:spPr>
          <a:xfrm>
            <a:off x="1502980" y="707327"/>
            <a:ext cx="9448800" cy="2308324"/>
          </a:xfrm>
          <a:prstGeom prst="rect">
            <a:avLst/>
          </a:prstGeom>
        </p:spPr>
        <p:txBody>
          <a:bodyPr wrap="square">
            <a:spAutoFit/>
          </a:bodyPr>
          <a:lstStyle/>
          <a:p>
            <a:r>
              <a:rPr lang="ru-RU" dirty="0"/>
              <a:t>Основное назначение: </a:t>
            </a:r>
            <a:r>
              <a:rPr lang="ru-RU" dirty="0" err="1"/>
              <a:t>аскорбат</a:t>
            </a:r>
            <a:r>
              <a:rPr lang="ru-RU" dirty="0"/>
              <a:t> натрия предотвращает окисление продуктов. Особенно часто эти процессы происходят в пище с высоким процентом жиров в составе (полуфабрикаты из мяса и рыбы, готовые изделия после тепловой обработки). Рассмотрим подробней технологически свойства натриевой соли в пищевой промышленности:</a:t>
            </a:r>
          </a:p>
          <a:p>
            <a:r>
              <a:rPr lang="ru-RU" dirty="0"/>
              <a:t>фиксирует окраску продукта;</a:t>
            </a:r>
          </a:p>
          <a:p>
            <a:r>
              <a:rPr lang="ru-RU" dirty="0"/>
              <a:t>увеличивает срок хранения и предотвращает потемнение;</a:t>
            </a:r>
          </a:p>
          <a:p>
            <a:r>
              <a:rPr lang="ru-RU" dirty="0"/>
              <a:t>замедляет брожение пива;</a:t>
            </a:r>
          </a:p>
          <a:p>
            <a:r>
              <a:rPr lang="ru-RU" dirty="0"/>
              <a:t>легче усваивается по сравнению с витамином C (поэтому встречается в детском питании).</a:t>
            </a:r>
          </a:p>
        </p:txBody>
      </p:sp>
    </p:spTree>
    <p:extLst>
      <p:ext uri="{BB962C8B-B14F-4D97-AF65-F5344CB8AC3E}">
        <p14:creationId xmlns:p14="http://schemas.microsoft.com/office/powerpoint/2010/main" val="698389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202311"/>
            <a:ext cx="9905998" cy="1478570"/>
          </a:xfrm>
        </p:spPr>
        <p:txBody>
          <a:bodyPr/>
          <a:lstStyle/>
          <a:p>
            <a:pPr algn="ctr"/>
            <a:r>
              <a:rPr lang="ru-RU" dirty="0" err="1" smtClean="0"/>
              <a:t>Аскорбат</a:t>
            </a:r>
            <a:r>
              <a:rPr lang="ru-RU" dirty="0" smtClean="0"/>
              <a:t> кальция </a:t>
            </a:r>
            <a:endParaRPr lang="ru-RU" dirty="0"/>
          </a:p>
        </p:txBody>
      </p:sp>
      <p:sp>
        <p:nvSpPr>
          <p:cNvPr id="3" name="Прямоугольник 2"/>
          <p:cNvSpPr/>
          <p:nvPr/>
        </p:nvSpPr>
        <p:spPr>
          <a:xfrm>
            <a:off x="1285410" y="1947152"/>
            <a:ext cx="6218976" cy="1200329"/>
          </a:xfrm>
          <a:prstGeom prst="rect">
            <a:avLst/>
          </a:prstGeom>
        </p:spPr>
        <p:txBody>
          <a:bodyPr wrap="square">
            <a:spAutoFit/>
          </a:bodyPr>
          <a:lstStyle/>
          <a:p>
            <a:pPr algn="just"/>
            <a:r>
              <a:rPr lang="ru-RU" dirty="0"/>
              <a:t>Е302 или </a:t>
            </a:r>
            <a:r>
              <a:rPr lang="ru-RU" dirty="0" err="1"/>
              <a:t>аскорбат</a:t>
            </a:r>
            <a:r>
              <a:rPr lang="ru-RU" dirty="0"/>
              <a:t> кальция (</a:t>
            </a:r>
            <a:r>
              <a:rPr lang="ru-RU" dirty="0" err="1"/>
              <a:t>Calcium</a:t>
            </a:r>
            <a:r>
              <a:rPr lang="ru-RU" dirty="0"/>
              <a:t> </a:t>
            </a:r>
            <a:r>
              <a:rPr lang="ru-RU" dirty="0" err="1"/>
              <a:t>Ascorbate</a:t>
            </a:r>
            <a:r>
              <a:rPr lang="ru-RU" dirty="0"/>
              <a:t>) – это пищевая добавка, антиоксидант, который получил довольно широкое применение в промышленности по производству пищевой продукции. Необходимо это вещество </a:t>
            </a:r>
            <a:r>
              <a:rPr lang="ru-RU" dirty="0" smtClean="0"/>
              <a:t>для</a:t>
            </a:r>
            <a:endParaRPr lang="ru-RU" dirty="0"/>
          </a:p>
        </p:txBody>
      </p:sp>
      <p:sp>
        <p:nvSpPr>
          <p:cNvPr id="4" name="Прямоугольник 3"/>
          <p:cNvSpPr/>
          <p:nvPr/>
        </p:nvSpPr>
        <p:spPr>
          <a:xfrm>
            <a:off x="1285410" y="4101033"/>
            <a:ext cx="9561266" cy="923330"/>
          </a:xfrm>
          <a:prstGeom prst="rect">
            <a:avLst/>
          </a:prstGeom>
        </p:spPr>
        <p:txBody>
          <a:bodyPr wrap="square">
            <a:spAutoFit/>
          </a:bodyPr>
          <a:lstStyle/>
          <a:p>
            <a:pPr algn="just"/>
            <a:r>
              <a:rPr lang="ru-RU" dirty="0"/>
              <a:t>Представляет это вещество собой кристаллического вида порошок, белый или же светло-желтый по цвету. Получают его путем выделения из кислоты аскорбиновой и гидроксида кальция, таким образом представляет он собой комбинацию витамина С и кальция.</a:t>
            </a:r>
          </a:p>
        </p:txBody>
      </p:sp>
      <p:sp>
        <p:nvSpPr>
          <p:cNvPr id="5" name="Прямоугольник 4"/>
          <p:cNvSpPr/>
          <p:nvPr/>
        </p:nvSpPr>
        <p:spPr>
          <a:xfrm>
            <a:off x="1285410" y="5111479"/>
            <a:ext cx="9561266" cy="646331"/>
          </a:xfrm>
          <a:prstGeom prst="rect">
            <a:avLst/>
          </a:prstGeom>
        </p:spPr>
        <p:txBody>
          <a:bodyPr wrap="square">
            <a:spAutoFit/>
          </a:bodyPr>
          <a:lstStyle/>
          <a:p>
            <a:pPr algn="just"/>
            <a:r>
              <a:rPr lang="ru-RU" dirty="0"/>
              <a:t>Распространен </a:t>
            </a:r>
            <a:r>
              <a:rPr lang="ru-RU" dirty="0" err="1"/>
              <a:t>аскорбат</a:t>
            </a:r>
            <a:r>
              <a:rPr lang="ru-RU" dirty="0"/>
              <a:t> кальция не только как пищевая добавка, но еще и как БАД, применяемый в дополнении к основному лечению.</a:t>
            </a:r>
          </a:p>
        </p:txBody>
      </p:sp>
      <p:sp>
        <p:nvSpPr>
          <p:cNvPr id="6" name="Прямоугольник 5"/>
          <p:cNvSpPr/>
          <p:nvPr/>
        </p:nvSpPr>
        <p:spPr>
          <a:xfrm>
            <a:off x="1285410" y="1262557"/>
            <a:ext cx="6096000" cy="646331"/>
          </a:xfrm>
          <a:prstGeom prst="rect">
            <a:avLst/>
          </a:prstGeom>
        </p:spPr>
        <p:txBody>
          <a:bodyPr>
            <a:spAutoFit/>
          </a:bodyPr>
          <a:lstStyle/>
          <a:p>
            <a:endParaRPr lang="ru-RU" dirty="0"/>
          </a:p>
          <a:p>
            <a:r>
              <a:rPr lang="ru-RU" dirty="0"/>
              <a:t>Химическая формула </a:t>
            </a:r>
            <a:r>
              <a:rPr lang="ru-RU" dirty="0" err="1"/>
              <a:t>аскорбата</a:t>
            </a:r>
            <a:r>
              <a:rPr lang="ru-RU" dirty="0"/>
              <a:t> кальция — (C6H7O6)2Ca.</a:t>
            </a:r>
          </a:p>
        </p:txBody>
      </p:sp>
      <p:pic>
        <p:nvPicPr>
          <p:cNvPr id="7" name="Рисунок 6"/>
          <p:cNvPicPr>
            <a:picLocks noChangeAspect="1"/>
          </p:cNvPicPr>
          <p:nvPr/>
        </p:nvPicPr>
        <p:blipFill rotWithShape="1">
          <a:blip r:embed="rId2"/>
          <a:srcRect l="2636" r="3542"/>
          <a:stretch/>
        </p:blipFill>
        <p:spPr>
          <a:xfrm>
            <a:off x="7648383" y="1565267"/>
            <a:ext cx="3399028" cy="1492567"/>
          </a:xfrm>
          <a:prstGeom prst="rect">
            <a:avLst/>
          </a:prstGeom>
        </p:spPr>
      </p:pic>
      <p:sp>
        <p:nvSpPr>
          <p:cNvPr id="8" name="Прямоугольник 7"/>
          <p:cNvSpPr/>
          <p:nvPr/>
        </p:nvSpPr>
        <p:spPr>
          <a:xfrm>
            <a:off x="1285410" y="3096098"/>
            <a:ext cx="9561266" cy="923330"/>
          </a:xfrm>
          <a:prstGeom prst="rect">
            <a:avLst/>
          </a:prstGeom>
        </p:spPr>
        <p:txBody>
          <a:bodyPr wrap="square">
            <a:spAutoFit/>
          </a:bodyPr>
          <a:lstStyle/>
          <a:p>
            <a:pPr algn="just"/>
            <a:r>
              <a:rPr lang="ru-RU" dirty="0"/>
              <a:t>предотвращения порчи конечного продукта, а также для предотвращения его окисления. Также поможет Е302 не допустить появление горечи. Кроме вышеназванных целей, применяют </a:t>
            </a:r>
            <a:r>
              <a:rPr lang="ru-RU" dirty="0" err="1"/>
              <a:t>аскорбат</a:t>
            </a:r>
            <a:r>
              <a:rPr lang="ru-RU" dirty="0"/>
              <a:t> кальция еще и для производства масляных и жировых эмульсий.</a:t>
            </a:r>
          </a:p>
        </p:txBody>
      </p:sp>
      <p:sp>
        <p:nvSpPr>
          <p:cNvPr id="9" name="Прямоугольник 8"/>
          <p:cNvSpPr/>
          <p:nvPr/>
        </p:nvSpPr>
        <p:spPr>
          <a:xfrm>
            <a:off x="1285410" y="5844926"/>
            <a:ext cx="9561266" cy="646331"/>
          </a:xfrm>
          <a:prstGeom prst="rect">
            <a:avLst/>
          </a:prstGeom>
        </p:spPr>
        <p:txBody>
          <a:bodyPr wrap="square">
            <a:spAutoFit/>
          </a:bodyPr>
          <a:lstStyle/>
          <a:p>
            <a:pPr algn="just"/>
            <a:r>
              <a:rPr lang="ru-RU" dirty="0"/>
              <a:t>Пищевая добавка Е302 разрешена к применению во многих странах мира. Она совершенно неопасна для организма</a:t>
            </a:r>
            <a:r>
              <a:rPr lang="ru-RU" dirty="0" smtClean="0"/>
              <a:t>. Норма 15 мг/кг.</a:t>
            </a:r>
            <a:endParaRPr lang="ru-RU" dirty="0"/>
          </a:p>
        </p:txBody>
      </p:sp>
    </p:spTree>
    <p:extLst>
      <p:ext uri="{BB962C8B-B14F-4D97-AF65-F5344CB8AC3E}">
        <p14:creationId xmlns:p14="http://schemas.microsoft.com/office/powerpoint/2010/main" val="3786837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98176" y="517573"/>
            <a:ext cx="9911255" cy="923330"/>
          </a:xfrm>
          <a:prstGeom prst="rect">
            <a:avLst/>
          </a:prstGeom>
        </p:spPr>
        <p:txBody>
          <a:bodyPr wrap="square">
            <a:spAutoFit/>
          </a:bodyPr>
          <a:lstStyle/>
          <a:p>
            <a:pPr algn="just"/>
            <a:r>
              <a:rPr lang="ru-RU" dirty="0"/>
              <a:t>Потребность в </a:t>
            </a:r>
            <a:r>
              <a:rPr lang="ru-RU" dirty="0" err="1"/>
              <a:t>аскорбате</a:t>
            </a:r>
            <a:r>
              <a:rPr lang="ru-RU" dirty="0"/>
              <a:t> кальция увеличивается при беременности и в случае наличия никотиновой зависимости. В этих случаях норма потребления увеличивается на двадцать – тридцать процентов</a:t>
            </a:r>
            <a:r>
              <a:rPr lang="ru-RU" dirty="0" smtClean="0"/>
              <a:t>.</a:t>
            </a:r>
            <a:endParaRPr lang="ru-RU" dirty="0"/>
          </a:p>
        </p:txBody>
      </p:sp>
      <p:sp>
        <p:nvSpPr>
          <p:cNvPr id="3" name="Прямоугольник 2"/>
          <p:cNvSpPr/>
          <p:nvPr/>
        </p:nvSpPr>
        <p:spPr>
          <a:xfrm>
            <a:off x="1198174" y="2087234"/>
            <a:ext cx="9911255" cy="2031325"/>
          </a:xfrm>
          <a:prstGeom prst="rect">
            <a:avLst/>
          </a:prstGeom>
        </p:spPr>
        <p:txBody>
          <a:bodyPr wrap="square">
            <a:spAutoFit/>
          </a:bodyPr>
          <a:lstStyle/>
          <a:p>
            <a:pPr algn="just"/>
            <a:r>
              <a:rPr lang="ru-RU" dirty="0"/>
              <a:t>Позитивные свойства </a:t>
            </a:r>
            <a:r>
              <a:rPr lang="ru-RU" dirty="0" err="1"/>
              <a:t>аскорбата</a:t>
            </a:r>
            <a:r>
              <a:rPr lang="ru-RU" dirty="0"/>
              <a:t> кальция проявляются в укреплении защитных функций организма, а также в регулировании выработки некоторых гормонов, и в регулировании усвоения витаминов и минеральных солей. Также Е302 оказывает позитивное влияние при преодолении организмом вредного воздействия загрязненной окружающей среды. Кроме того данное вещество активнейшим образом принимает участие в формировании соединительной и костной тканей. А еще </a:t>
            </a:r>
            <a:r>
              <a:rPr lang="ru-RU" dirty="0" err="1"/>
              <a:t>аскорбат</a:t>
            </a:r>
            <a:r>
              <a:rPr lang="ru-RU" dirty="0"/>
              <a:t> кальция способствует заживлению поврежденных кожных покровов и предотвращает развитие заболеваний десен и всех слизистых оболочек.</a:t>
            </a:r>
          </a:p>
        </p:txBody>
      </p:sp>
      <p:sp>
        <p:nvSpPr>
          <p:cNvPr id="4" name="Прямоугольник 3"/>
          <p:cNvSpPr/>
          <p:nvPr/>
        </p:nvSpPr>
        <p:spPr>
          <a:xfrm>
            <a:off x="1198175" y="1440903"/>
            <a:ext cx="9911255" cy="646331"/>
          </a:xfrm>
          <a:prstGeom prst="rect">
            <a:avLst/>
          </a:prstGeom>
        </p:spPr>
        <p:txBody>
          <a:bodyPr wrap="square">
            <a:spAutoFit/>
          </a:bodyPr>
          <a:lstStyle/>
          <a:p>
            <a:r>
              <a:rPr lang="ru-RU" dirty="0"/>
              <a:t>Избыток данного вещества организм выводит, расщепляя его до щавелевой кислоты. Это говорит о том, что постоянные передозировки могут приводить к образованию камней в почках.</a:t>
            </a:r>
          </a:p>
        </p:txBody>
      </p:sp>
      <p:sp>
        <p:nvSpPr>
          <p:cNvPr id="5" name="Прямоугольник 4"/>
          <p:cNvSpPr/>
          <p:nvPr/>
        </p:nvSpPr>
        <p:spPr>
          <a:xfrm>
            <a:off x="1198173" y="4118559"/>
            <a:ext cx="9911255" cy="2031325"/>
          </a:xfrm>
          <a:prstGeom prst="rect">
            <a:avLst/>
          </a:prstGeom>
        </p:spPr>
        <p:txBody>
          <a:bodyPr wrap="square">
            <a:spAutoFit/>
          </a:bodyPr>
          <a:lstStyle/>
          <a:p>
            <a:r>
              <a:rPr lang="ru-RU" dirty="0"/>
              <a:t>Применение добавка Е302 нашла в пищевой промышленности. Так, например, ее используют в качестве консерванта при промышленном консервировании овощей, фруктов, супов и бульонов. Также добавляют ее в мясные изделия. Там </a:t>
            </a:r>
            <a:r>
              <a:rPr lang="ru-RU" dirty="0" err="1"/>
              <a:t>аскорбат</a:t>
            </a:r>
            <a:r>
              <a:rPr lang="ru-RU" dirty="0"/>
              <a:t> кальция выполняет роль стабилизатора цвета и роль антиоксиданта. Еще при помощи данного вещества обогащают витамином С хлебобулочную продукцию.</a:t>
            </a:r>
          </a:p>
          <a:p>
            <a:endParaRPr lang="ru-RU" dirty="0"/>
          </a:p>
          <a:p>
            <a:r>
              <a:rPr lang="ru-RU" dirty="0"/>
              <a:t>Кроме того нашла данная пищевая добавка применение и в фармакологии.</a:t>
            </a:r>
          </a:p>
        </p:txBody>
      </p:sp>
    </p:spTree>
    <p:extLst>
      <p:ext uri="{BB962C8B-B14F-4D97-AF65-F5344CB8AC3E}">
        <p14:creationId xmlns:p14="http://schemas.microsoft.com/office/powerpoint/2010/main" val="2614680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62434" y="82491"/>
            <a:ext cx="9905998" cy="1478570"/>
          </a:xfrm>
        </p:spPr>
        <p:txBody>
          <a:bodyPr/>
          <a:lstStyle/>
          <a:p>
            <a:pPr algn="ctr"/>
            <a:r>
              <a:rPr lang="ru-RU" dirty="0" err="1" smtClean="0"/>
              <a:t>Аскорбил</a:t>
            </a:r>
            <a:r>
              <a:rPr lang="ru-RU" dirty="0" smtClean="0"/>
              <a:t> пальмитат</a:t>
            </a:r>
            <a:endParaRPr lang="ru-RU" dirty="0"/>
          </a:p>
        </p:txBody>
      </p:sp>
      <p:sp>
        <p:nvSpPr>
          <p:cNvPr id="3" name="Прямоугольник 2"/>
          <p:cNvSpPr/>
          <p:nvPr/>
        </p:nvSpPr>
        <p:spPr>
          <a:xfrm>
            <a:off x="1292771" y="3695703"/>
            <a:ext cx="9280635" cy="1754326"/>
          </a:xfrm>
          <a:prstGeom prst="rect">
            <a:avLst/>
          </a:prstGeom>
        </p:spPr>
        <p:txBody>
          <a:bodyPr wrap="square">
            <a:spAutoFit/>
          </a:bodyPr>
          <a:lstStyle/>
          <a:p>
            <a:pPr algn="just"/>
            <a:r>
              <a:rPr lang="ru-RU" dirty="0"/>
              <a:t>Аскорбилпальмитат представляет собой сложный эфир, образованный из аскорбиновой кислоты и пальмитиновой кислоты, образующий жирорастворимую форму витамина С. Помимо использования в качестве источника витамина С , он также используется в качестве антиоксидантной пищевой добавки ( номер E E304). Он одобрен для использования в качестве пищевой добавки в ЕС, США, Канаде, Австралии и Новой Зеландии. </a:t>
            </a:r>
          </a:p>
        </p:txBody>
      </p:sp>
      <p:sp>
        <p:nvSpPr>
          <p:cNvPr id="4" name="Прямоугольник 3"/>
          <p:cNvSpPr/>
          <p:nvPr/>
        </p:nvSpPr>
        <p:spPr>
          <a:xfrm>
            <a:off x="1292771" y="5461013"/>
            <a:ext cx="9312166" cy="369332"/>
          </a:xfrm>
          <a:prstGeom prst="rect">
            <a:avLst/>
          </a:prstGeom>
        </p:spPr>
        <p:txBody>
          <a:bodyPr wrap="square">
            <a:spAutoFit/>
          </a:bodyPr>
          <a:lstStyle/>
          <a:p>
            <a:r>
              <a:rPr lang="ru-RU" dirty="0"/>
              <a:t>Аскорбилпальмитат также продается как «эфир витамина С». </a:t>
            </a:r>
          </a:p>
        </p:txBody>
      </p:sp>
      <p:sp>
        <p:nvSpPr>
          <p:cNvPr id="5" name="Прямоугольник 4"/>
          <p:cNvSpPr/>
          <p:nvPr/>
        </p:nvSpPr>
        <p:spPr>
          <a:xfrm>
            <a:off x="1292771" y="1387379"/>
            <a:ext cx="4624553" cy="2308324"/>
          </a:xfrm>
          <a:prstGeom prst="rect">
            <a:avLst/>
          </a:prstGeom>
        </p:spPr>
        <p:txBody>
          <a:bodyPr wrap="square">
            <a:spAutoFit/>
          </a:bodyPr>
          <a:lstStyle/>
          <a:p>
            <a:r>
              <a:rPr lang="ru-RU" dirty="0"/>
              <a:t>Химическая </a:t>
            </a:r>
            <a:r>
              <a:rPr lang="ru-RU" dirty="0" smtClean="0"/>
              <a:t>формула</a:t>
            </a:r>
            <a:r>
              <a:rPr lang="ru-RU" dirty="0"/>
              <a:t>:</a:t>
            </a:r>
            <a:r>
              <a:rPr lang="ru-RU" dirty="0" smtClean="0"/>
              <a:t> С</a:t>
            </a:r>
            <a:r>
              <a:rPr lang="ru-RU" baseline="-25000" dirty="0" smtClean="0"/>
              <a:t>22</a:t>
            </a:r>
            <a:r>
              <a:rPr lang="ru-RU" dirty="0" smtClean="0"/>
              <a:t>Н</a:t>
            </a:r>
            <a:r>
              <a:rPr lang="ru-RU" baseline="-25000" dirty="0" smtClean="0"/>
              <a:t>38</a:t>
            </a:r>
            <a:r>
              <a:rPr lang="en-US" dirty="0" smtClean="0"/>
              <a:t>O</a:t>
            </a:r>
            <a:r>
              <a:rPr lang="en-US" baseline="-25000" dirty="0" smtClean="0"/>
              <a:t>7</a:t>
            </a:r>
            <a:endParaRPr lang="ru-RU" dirty="0" smtClean="0"/>
          </a:p>
          <a:p>
            <a:r>
              <a:rPr lang="ru-RU" dirty="0" smtClean="0"/>
              <a:t>Молярная масса: </a:t>
            </a:r>
            <a:r>
              <a:rPr lang="ru-RU" dirty="0"/>
              <a:t>414,539  </a:t>
            </a:r>
            <a:r>
              <a:rPr lang="ru-RU" dirty="0" smtClean="0"/>
              <a:t>г/моль</a:t>
            </a:r>
          </a:p>
          <a:p>
            <a:r>
              <a:rPr lang="ru-RU" dirty="0" smtClean="0"/>
              <a:t>Вид: порошок </a:t>
            </a:r>
            <a:r>
              <a:rPr lang="ru-RU" dirty="0"/>
              <a:t>от белого до желтоватого цвета </a:t>
            </a:r>
            <a:endParaRPr lang="ru-RU" dirty="0" smtClean="0"/>
          </a:p>
          <a:p>
            <a:r>
              <a:rPr lang="ru-RU" dirty="0" smtClean="0"/>
              <a:t>Температура плавления: от </a:t>
            </a:r>
            <a:r>
              <a:rPr lang="ru-RU" dirty="0"/>
              <a:t>116 до 117 ° C </a:t>
            </a:r>
            <a:endParaRPr lang="ru-RU" dirty="0" smtClean="0"/>
          </a:p>
          <a:p>
            <a:r>
              <a:rPr lang="ru-RU" dirty="0" smtClean="0"/>
              <a:t>Растворимость: очень </a:t>
            </a:r>
            <a:r>
              <a:rPr lang="ru-RU" dirty="0"/>
              <a:t>мало растворим в воде; свободно растворяется в </a:t>
            </a:r>
            <a:r>
              <a:rPr lang="ru-RU" dirty="0" smtClean="0"/>
              <a:t>этаноле</a:t>
            </a:r>
          </a:p>
          <a:p>
            <a:r>
              <a:rPr lang="ru-RU" dirty="0" smtClean="0"/>
              <a:t>Точка </a:t>
            </a:r>
            <a:r>
              <a:rPr lang="ru-RU" dirty="0"/>
              <a:t>возгорания 178,1 ° </a:t>
            </a:r>
            <a:r>
              <a:rPr lang="ru-RU" dirty="0" smtClean="0"/>
              <a:t>С</a:t>
            </a:r>
            <a:endParaRPr lang="ru-RU" dirty="0"/>
          </a:p>
        </p:txBody>
      </p:sp>
      <p:pic>
        <p:nvPicPr>
          <p:cNvPr id="6" name="Рисунок 5"/>
          <p:cNvPicPr>
            <a:picLocks noChangeAspect="1"/>
          </p:cNvPicPr>
          <p:nvPr/>
        </p:nvPicPr>
        <p:blipFill>
          <a:blip r:embed="rId2"/>
          <a:stretch>
            <a:fillRect/>
          </a:stretch>
        </p:blipFill>
        <p:spPr>
          <a:xfrm>
            <a:off x="5948854" y="1572045"/>
            <a:ext cx="4705959" cy="1578695"/>
          </a:xfrm>
          <a:prstGeom prst="rect">
            <a:avLst/>
          </a:prstGeom>
        </p:spPr>
      </p:pic>
    </p:spTree>
    <p:extLst>
      <p:ext uri="{BB962C8B-B14F-4D97-AF65-F5344CB8AC3E}">
        <p14:creationId xmlns:p14="http://schemas.microsoft.com/office/powerpoint/2010/main" val="1217448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47934" y="574706"/>
            <a:ext cx="9403845" cy="2308324"/>
          </a:xfrm>
          <a:prstGeom prst="rect">
            <a:avLst/>
          </a:prstGeom>
        </p:spPr>
        <p:txBody>
          <a:bodyPr wrap="square">
            <a:spAutoFit/>
          </a:bodyPr>
          <a:lstStyle/>
          <a:p>
            <a:r>
              <a:rPr lang="ru-RU" dirty="0"/>
              <a:t>Применение антиоксиданта в пищевой </a:t>
            </a:r>
            <a:r>
              <a:rPr lang="ru-RU" dirty="0" smtClean="0"/>
              <a:t>промышленности:</a:t>
            </a:r>
          </a:p>
          <a:p>
            <a:pPr marL="285750" indent="-285750">
              <a:buFont typeface="Arial" panose="020B0604020202020204" pitchFamily="34" charset="0"/>
              <a:buChar char="•"/>
            </a:pPr>
            <a:r>
              <a:rPr lang="ru-RU" dirty="0"/>
              <a:t>детское питание;</a:t>
            </a:r>
          </a:p>
          <a:p>
            <a:pPr marL="285750" indent="-285750">
              <a:buFont typeface="Arial" panose="020B0604020202020204" pitchFamily="34" charset="0"/>
              <a:buChar char="•"/>
            </a:pPr>
            <a:r>
              <a:rPr lang="ru-RU" dirty="0"/>
              <a:t>сухое молоко;</a:t>
            </a:r>
          </a:p>
          <a:p>
            <a:pPr marL="285750" indent="-285750">
              <a:buFont typeface="Arial" panose="020B0604020202020204" pitchFamily="34" charset="0"/>
              <a:buChar char="•"/>
            </a:pPr>
            <a:r>
              <a:rPr lang="ru-RU" dirty="0"/>
              <a:t>разнообразные мясные изделия;</a:t>
            </a:r>
          </a:p>
          <a:p>
            <a:pPr marL="285750" indent="-285750">
              <a:buFont typeface="Arial" panose="020B0604020202020204" pitchFamily="34" charset="0"/>
              <a:buChar char="•"/>
            </a:pPr>
            <a:r>
              <a:rPr lang="ru-RU" dirty="0"/>
              <a:t>растительные и животные жиры;</a:t>
            </a:r>
          </a:p>
          <a:p>
            <a:pPr marL="285750" indent="-285750">
              <a:buFont typeface="Arial" panose="020B0604020202020204" pitchFamily="34" charset="0"/>
              <a:buChar char="•"/>
            </a:pPr>
            <a:r>
              <a:rPr lang="ru-RU" dirty="0"/>
              <a:t>полуфабрикаты и т.д</a:t>
            </a:r>
            <a:r>
              <a:rPr lang="ru-RU" dirty="0" smtClean="0"/>
              <a:t>.</a:t>
            </a:r>
          </a:p>
          <a:p>
            <a:pPr marL="285750" indent="-285750">
              <a:buFont typeface="Arial" panose="020B0604020202020204" pitchFamily="34" charset="0"/>
              <a:buChar char="•"/>
            </a:pPr>
            <a:r>
              <a:rPr lang="ru-RU" dirty="0" smtClean="0"/>
              <a:t>также </a:t>
            </a:r>
            <a:r>
              <a:rPr lang="ru-RU" dirty="0"/>
              <a:t>применяют данный </a:t>
            </a:r>
            <a:r>
              <a:rPr lang="ru-RU" dirty="0" smtClean="0"/>
              <a:t>антиоксидант </a:t>
            </a:r>
            <a:r>
              <a:rPr lang="ru-RU" dirty="0"/>
              <a:t>в тех продуктах, в которые добавлены красители Е160 и Е161 в целях </a:t>
            </a:r>
            <a:r>
              <a:rPr lang="ru-RU" dirty="0" err="1"/>
              <a:t>избежания</a:t>
            </a:r>
            <a:r>
              <a:rPr lang="ru-RU" dirty="0"/>
              <a:t> их окисления.</a:t>
            </a:r>
          </a:p>
        </p:txBody>
      </p:sp>
      <p:sp>
        <p:nvSpPr>
          <p:cNvPr id="3" name="Прямоугольник 2"/>
          <p:cNvSpPr/>
          <p:nvPr/>
        </p:nvSpPr>
        <p:spPr>
          <a:xfrm>
            <a:off x="1547934" y="2956602"/>
            <a:ext cx="9403845" cy="646331"/>
          </a:xfrm>
          <a:prstGeom prst="rect">
            <a:avLst/>
          </a:prstGeom>
        </p:spPr>
        <p:txBody>
          <a:bodyPr wrap="square">
            <a:spAutoFit/>
          </a:bodyPr>
          <a:lstStyle/>
          <a:p>
            <a:r>
              <a:rPr lang="ru-RU" dirty="0"/>
              <a:t>Добавка Е304 довольно широко используется еще и в производстве косметических средств: лосьонов, кремов, солнцезащитной косметики, а также анти возрастной косметики</a:t>
            </a:r>
            <a:r>
              <a:rPr lang="ru-RU" dirty="0" smtClean="0"/>
              <a:t>.</a:t>
            </a:r>
            <a:endParaRPr lang="ru-RU" dirty="0"/>
          </a:p>
        </p:txBody>
      </p:sp>
      <p:sp>
        <p:nvSpPr>
          <p:cNvPr id="5" name="Прямоугольник 4"/>
          <p:cNvSpPr/>
          <p:nvPr/>
        </p:nvSpPr>
        <p:spPr>
          <a:xfrm>
            <a:off x="1547933" y="3676505"/>
            <a:ext cx="9403845" cy="1754326"/>
          </a:xfrm>
          <a:prstGeom prst="rect">
            <a:avLst/>
          </a:prstGeom>
        </p:spPr>
        <p:txBody>
          <a:bodyPr wrap="square">
            <a:spAutoFit/>
          </a:bodyPr>
          <a:lstStyle/>
          <a:p>
            <a:r>
              <a:rPr lang="ru-RU" dirty="0"/>
              <a:t>Аскорбилпальмитат хорошо растворим в жирах, что дает ему возможность проникать в клетки кожи и выполнять там такие важные функции:</a:t>
            </a:r>
          </a:p>
          <a:p>
            <a:pPr marL="285750" indent="-285750">
              <a:buFont typeface="Arial" panose="020B0604020202020204" pitchFamily="34" charset="0"/>
              <a:buChar char="•"/>
            </a:pPr>
            <a:r>
              <a:rPr lang="ru-RU" dirty="0"/>
              <a:t>защита кожных покровов от воздействия вредных ультрафиолетовых лучей;</a:t>
            </a:r>
          </a:p>
          <a:p>
            <a:pPr marL="285750" indent="-285750">
              <a:buFont typeface="Arial" panose="020B0604020202020204" pitchFamily="34" charset="0"/>
              <a:buChar char="•"/>
            </a:pPr>
            <a:r>
              <a:rPr lang="ru-RU" dirty="0"/>
              <a:t>способствует замедлению процесса старения кожи;</a:t>
            </a:r>
          </a:p>
          <a:p>
            <a:pPr marL="285750" indent="-285750">
              <a:buFont typeface="Arial" panose="020B0604020202020204" pitchFamily="34" charset="0"/>
              <a:buChar char="•"/>
            </a:pPr>
            <a:r>
              <a:rPr lang="ru-RU" dirty="0"/>
              <a:t>стимулирует восстановление клеток кожи;</a:t>
            </a:r>
          </a:p>
          <a:p>
            <a:pPr marL="285750" indent="-285750">
              <a:buFont typeface="Arial" panose="020B0604020202020204" pitchFamily="34" charset="0"/>
              <a:buChar char="•"/>
            </a:pPr>
            <a:r>
              <a:rPr lang="ru-RU" dirty="0"/>
              <a:t>а также стимулирует синтез коллагена в организме.</a:t>
            </a:r>
            <a:endParaRPr lang="ru-RU" dirty="0"/>
          </a:p>
        </p:txBody>
      </p:sp>
    </p:spTree>
    <p:extLst>
      <p:ext uri="{BB962C8B-B14F-4D97-AF65-F5344CB8AC3E}">
        <p14:creationId xmlns:p14="http://schemas.microsoft.com/office/powerpoint/2010/main" val="2744825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Контур">
  <a:themeElements>
    <a:clrScheme name="Зеленый и желтый">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Контур">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онтур">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Контур</Template>
  <TotalTime>366</TotalTime>
  <Words>1239</Words>
  <Application>Microsoft Office PowerPoint</Application>
  <PresentationFormat>Широкоэкранный</PresentationFormat>
  <Paragraphs>81</Paragraphs>
  <Slides>12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12</vt:i4>
      </vt:variant>
    </vt:vector>
  </HeadingPairs>
  <TitlesOfParts>
    <vt:vector size="16" baseType="lpstr">
      <vt:lpstr>Arial</vt:lpstr>
      <vt:lpstr>Trebuchet MS</vt:lpstr>
      <vt:lpstr>Tw Cen MT</vt:lpstr>
      <vt:lpstr>Контур</vt:lpstr>
      <vt:lpstr>Антиоксиданты типа «поглотители кислорода»</vt:lpstr>
      <vt:lpstr>Аскорбил стеарат </vt:lpstr>
      <vt:lpstr>Презентация PowerPoint</vt:lpstr>
      <vt:lpstr>Аскорбат натрия</vt:lpstr>
      <vt:lpstr>Презентация PowerPoint</vt:lpstr>
      <vt:lpstr>Аскорбат кальция </vt:lpstr>
      <vt:lpstr>Презентация PowerPoint</vt:lpstr>
      <vt:lpstr>Аскорбил пальмитат</vt:lpstr>
      <vt:lpstr>Презентация PowerPoint</vt:lpstr>
      <vt:lpstr>Презентация PowerPoint</vt:lpstr>
      <vt:lpstr>Библиография:</vt:lpstr>
      <vt:lpstr>Спасибо за внимание!!!</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usa</dc:creator>
  <cp:lastModifiedBy>usa</cp:lastModifiedBy>
  <cp:revision>14</cp:revision>
  <dcterms:created xsi:type="dcterms:W3CDTF">2021-03-21T14:59:18Z</dcterms:created>
  <dcterms:modified xsi:type="dcterms:W3CDTF">2021-03-21T21:05:22Z</dcterms:modified>
</cp:coreProperties>
</file>