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7" r:id="rId7"/>
    <p:sldId id="261" r:id="rId8"/>
    <p:sldId id="262" r:id="rId9"/>
    <p:sldId id="263" r:id="rId10"/>
    <p:sldId id="265" r:id="rId11"/>
    <p:sldId id="266" r:id="rId12"/>
    <p:sldId id="264"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503" autoAdjust="0"/>
    <p:restoredTop sz="94660"/>
  </p:normalViewPr>
  <p:slideViewPr>
    <p:cSldViewPr>
      <p:cViewPr varScale="1">
        <p:scale>
          <a:sx n="45" d="100"/>
          <a:sy n="45" d="100"/>
        </p:scale>
        <p:origin x="-121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9C627F-7F09-465A-B08E-A3A28123E1AF}" type="datetimeFigureOut">
              <a:rPr lang="ru-RU" smtClean="0"/>
              <a:pPr/>
              <a:t>21.03.2021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90A72D-0C01-4631-A5CB-165F1211E45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290A72D-0C01-4631-A5CB-165F1211E452}"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21.03.2021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21.03.2021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21.03.2021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21.03.2021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nfocons.ro/ro/dictionar/e340?fp=1" TargetMode="External"/><Relationship Id="rId2" Type="http://schemas.openxmlformats.org/officeDocument/2006/relationships/hyperlink" Target="https://rum.pineridgenaturalhealth.com/chto-takoe-e339.php" TargetMode="External"/><Relationship Id="rId1" Type="http://schemas.openxmlformats.org/officeDocument/2006/relationships/slideLayout" Target="../slideLayouts/slideLayout2.xml"/><Relationship Id="rId4" Type="http://schemas.openxmlformats.org/officeDocument/2006/relationships/hyperlink" Target="https://rum.pineridgenaturalhealth.com/e341-chto-jeto-takoe.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500090"/>
            <a:ext cx="9144000" cy="4786346"/>
          </a:xfrm>
        </p:spPr>
        <p:txBody>
          <a:bodyPr>
            <a:normAutofit/>
          </a:bodyPr>
          <a:lstStyle/>
          <a:p>
            <a:pPr algn="ctr"/>
            <a:r>
              <a:rPr lang="ro-RO" sz="1100" b="1" dirty="0" smtClean="0">
                <a:latin typeface="Times New Roman" pitchFamily="18" charset="0"/>
                <a:ea typeface="Times New Roman" pitchFamily="18" charset="0"/>
                <a:cs typeface="Times New Roman" pitchFamily="18" charset="0"/>
              </a:rPr>
              <a:t>MINISTERUL EDUCAȚIEI, CULTURII ȘI CERCETĂRII</a:t>
            </a:r>
            <a:r>
              <a:rPr lang="ru-RU" sz="1100" dirty="0" smtClean="0">
                <a:latin typeface="Times New Roman" pitchFamily="18" charset="0"/>
                <a:cs typeface="Times New Roman" pitchFamily="18" charset="0"/>
              </a:rPr>
              <a:t/>
            </a:r>
            <a:br>
              <a:rPr lang="ru-RU" sz="1100" dirty="0" smtClean="0">
                <a:latin typeface="Times New Roman" pitchFamily="18" charset="0"/>
                <a:cs typeface="Times New Roman" pitchFamily="18" charset="0"/>
              </a:rPr>
            </a:br>
            <a:r>
              <a:rPr lang="ro-RO" sz="1100" b="1" dirty="0" smtClean="0">
                <a:latin typeface="Times New Roman" pitchFamily="18" charset="0"/>
                <a:ea typeface="Times New Roman" pitchFamily="18" charset="0"/>
                <a:cs typeface="Times New Roman" pitchFamily="18" charset="0"/>
              </a:rPr>
              <a:t>AL REPUBLICII MOLDOVA</a:t>
            </a:r>
            <a:r>
              <a:rPr lang="ru-RU" sz="1100" dirty="0" smtClean="0">
                <a:latin typeface="Times New Roman" pitchFamily="18" charset="0"/>
                <a:cs typeface="Times New Roman" pitchFamily="18" charset="0"/>
              </a:rPr>
              <a:t/>
            </a:r>
            <a:br>
              <a:rPr lang="ru-RU" sz="1100" dirty="0" smtClean="0">
                <a:latin typeface="Times New Roman" pitchFamily="18" charset="0"/>
                <a:cs typeface="Times New Roman" pitchFamily="18" charset="0"/>
              </a:rPr>
            </a:br>
            <a:r>
              <a:rPr lang="ro-RO" sz="1100" b="1" dirty="0" smtClean="0">
                <a:latin typeface="Times New Roman" pitchFamily="18" charset="0"/>
                <a:ea typeface="Times New Roman" pitchFamily="18" charset="0"/>
                <a:cs typeface="Times New Roman" pitchFamily="18" charset="0"/>
              </a:rPr>
              <a:t>UNIVERSITATEA DE STAT DIN MOLDOVA</a:t>
            </a:r>
            <a:r>
              <a:rPr lang="ru-RU" sz="1100" dirty="0" smtClean="0">
                <a:latin typeface="Times New Roman" pitchFamily="18" charset="0"/>
                <a:cs typeface="Times New Roman" pitchFamily="18" charset="0"/>
              </a:rPr>
              <a:t/>
            </a:r>
            <a:br>
              <a:rPr lang="ru-RU" sz="1100" dirty="0" smtClean="0">
                <a:latin typeface="Times New Roman" pitchFamily="18" charset="0"/>
                <a:cs typeface="Times New Roman" pitchFamily="18" charset="0"/>
              </a:rPr>
            </a:br>
            <a:r>
              <a:rPr lang="ro-RO" sz="1100" b="1" dirty="0" smtClean="0">
                <a:latin typeface="Times New Roman" pitchFamily="18" charset="0"/>
                <a:ea typeface="Times New Roman" pitchFamily="18" charset="0"/>
                <a:cs typeface="Times New Roman" pitchFamily="18" charset="0"/>
              </a:rPr>
              <a:t>FACULTATEA DE CHIMIE ȘI TEHNOLOGIE CHIMICĂ</a:t>
            </a:r>
            <a:r>
              <a:rPr lang="ru-RU" sz="1100" dirty="0" smtClean="0">
                <a:latin typeface="Times New Roman" pitchFamily="18" charset="0"/>
                <a:cs typeface="Times New Roman" pitchFamily="18" charset="0"/>
              </a:rPr>
              <a:t/>
            </a:r>
            <a:br>
              <a:rPr lang="ru-RU" sz="1100" dirty="0" smtClean="0">
                <a:latin typeface="Times New Roman" pitchFamily="18" charset="0"/>
                <a:cs typeface="Times New Roman" pitchFamily="18" charset="0"/>
              </a:rPr>
            </a:br>
            <a:r>
              <a:rPr lang="ro-RO" sz="1100" b="1" dirty="0" smtClean="0">
                <a:latin typeface="Times New Roman" pitchFamily="18" charset="0"/>
                <a:ea typeface="Times New Roman" pitchFamily="18" charset="0"/>
                <a:cs typeface="Times New Roman" pitchFamily="18" charset="0"/>
              </a:rPr>
              <a:t>Departament Chimie industrială și ecologică</a:t>
            </a:r>
            <a:r>
              <a:rPr lang="en-US" sz="1100" b="1" dirty="0" smtClean="0">
                <a:latin typeface="Times New Roman" pitchFamily="18" charset="0"/>
                <a:ea typeface="Times New Roman" pitchFamily="18" charset="0"/>
                <a:cs typeface="Times New Roman" pitchFamily="18" charset="0"/>
              </a:rPr>
              <a:t/>
            </a:r>
            <a:br>
              <a:rPr lang="en-US" sz="1100" b="1" dirty="0" smtClean="0">
                <a:latin typeface="Times New Roman" pitchFamily="18" charset="0"/>
                <a:ea typeface="Times New Roman" pitchFamily="18" charset="0"/>
                <a:cs typeface="Times New Roman" pitchFamily="18" charset="0"/>
              </a:rPr>
            </a:br>
            <a:r>
              <a:rPr lang="ru-RU" sz="1100" b="1" dirty="0" err="1" smtClean="0">
                <a:latin typeface="Times New Roman" pitchFamily="18" charset="0"/>
                <a:ea typeface="Times New Roman" pitchFamily="18" charset="0"/>
                <a:cs typeface="Times New Roman" pitchFamily="18" charset="0"/>
              </a:rPr>
              <a:t>Specialitatea</a:t>
            </a:r>
            <a:r>
              <a:rPr lang="ru-RU" sz="1100" b="1" dirty="0" smtClean="0">
                <a:latin typeface="Times New Roman" pitchFamily="18" charset="0"/>
                <a:ea typeface="Times New Roman" pitchFamily="18" charset="0"/>
                <a:cs typeface="Times New Roman" pitchFamily="18" charset="0"/>
              </a:rPr>
              <a:t>: </a:t>
            </a:r>
            <a:r>
              <a:rPr lang="ru-RU" sz="1100" b="1" dirty="0" err="1" smtClean="0">
                <a:latin typeface="Times New Roman" pitchFamily="18" charset="0"/>
                <a:ea typeface="Times New Roman" pitchFamily="18" charset="0"/>
                <a:cs typeface="Times New Roman" pitchFamily="18" charset="0"/>
              </a:rPr>
              <a:t>Tehnologie</a:t>
            </a:r>
            <a:r>
              <a:rPr lang="ru-RU" sz="1100" b="1" dirty="0" smtClean="0">
                <a:latin typeface="Times New Roman" pitchFamily="18" charset="0"/>
                <a:ea typeface="Times New Roman" pitchFamily="18" charset="0"/>
                <a:cs typeface="Times New Roman" pitchFamily="18" charset="0"/>
              </a:rPr>
              <a:t> </a:t>
            </a:r>
            <a:r>
              <a:rPr lang="ru-RU" sz="1100" b="1" dirty="0" err="1" smtClean="0">
                <a:latin typeface="Times New Roman" pitchFamily="18" charset="0"/>
                <a:ea typeface="Times New Roman" pitchFamily="18" charset="0"/>
                <a:cs typeface="Times New Roman" pitchFamily="18" charset="0"/>
              </a:rPr>
              <a:t>chimica</a:t>
            </a:r>
            <a:r>
              <a:rPr lang="ru-RU" sz="1100" b="1" dirty="0" smtClean="0">
                <a:latin typeface="Times New Roman" pitchFamily="18" charset="0"/>
                <a:ea typeface="Times New Roman" pitchFamily="18" charset="0"/>
                <a:cs typeface="Times New Roman" pitchFamily="18" charset="0"/>
              </a:rPr>
              <a:t> </a:t>
            </a:r>
            <a:r>
              <a:rPr lang="ru-RU" sz="1100" b="1" dirty="0" err="1" smtClean="0">
                <a:latin typeface="Times New Roman" pitchFamily="18" charset="0"/>
                <a:ea typeface="Times New Roman" pitchFamily="18" charset="0"/>
                <a:cs typeface="Times New Roman" pitchFamily="18" charset="0"/>
              </a:rPr>
              <a:t>industrial</a:t>
            </a:r>
            <a:r>
              <a:rPr lang="en-US" sz="1100" b="1" dirty="0" smtClean="0">
                <a:latin typeface="Times New Roman" pitchFamily="18" charset="0"/>
                <a:ea typeface="Times New Roman" pitchFamily="18" charset="0"/>
                <a:cs typeface="Times New Roman" pitchFamily="18" charset="0"/>
              </a:rPr>
              <a:t>a</a:t>
            </a:r>
            <a:br>
              <a:rPr lang="en-US" sz="1100" b="1" dirty="0" smtClean="0">
                <a:latin typeface="Times New Roman" pitchFamily="18" charset="0"/>
                <a:ea typeface="Times New Roman" pitchFamily="18" charset="0"/>
                <a:cs typeface="Times New Roman" pitchFamily="18" charset="0"/>
              </a:rPr>
            </a:br>
            <a:r>
              <a:rPr lang="en-US" sz="1100" b="1" dirty="0" err="1" smtClean="0">
                <a:latin typeface="Times New Roman" pitchFamily="18" charset="0"/>
                <a:ea typeface="Times New Roman" pitchFamily="18" charset="0"/>
                <a:cs typeface="Times New Roman" pitchFamily="18" charset="0"/>
              </a:rPr>
              <a:t>Anul</a:t>
            </a:r>
            <a:r>
              <a:rPr lang="en-US" sz="1100" b="1" dirty="0" smtClean="0">
                <a:latin typeface="Times New Roman" pitchFamily="18" charset="0"/>
                <a:ea typeface="Times New Roman" pitchFamily="18" charset="0"/>
                <a:cs typeface="Times New Roman" pitchFamily="18" charset="0"/>
              </a:rPr>
              <a:t> II             </a:t>
            </a: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ro-MO" altLang="ru-RU" b="1" i="1" dirty="0" smtClean="0">
                <a:solidFill>
                  <a:schemeClr val="accent1">
                    <a:lumMod val="50000"/>
                  </a:schemeClr>
                </a:solidFill>
                <a:latin typeface="Times New Roman" pitchFamily="18" charset="0"/>
                <a:cs typeface="Times New Roman" pitchFamily="18" charset="0"/>
              </a:rPr>
              <a:t>Antioxidanți tip ”Metal scavenger”</a:t>
            </a:r>
            <a:r>
              <a:rPr lang="en-US" b="1" i="1" dirty="0" smtClean="0">
                <a:solidFill>
                  <a:schemeClr val="accent1">
                    <a:lumMod val="50000"/>
                  </a:schemeClr>
                </a:solidFill>
                <a:latin typeface="Times New Roman" pitchFamily="18" charset="0"/>
                <a:ea typeface="Times New Roman" pitchFamily="18" charset="0"/>
                <a:cs typeface="Times New Roman" pitchFamily="18" charset="0"/>
              </a:rPr>
              <a:t/>
            </a:r>
            <a:br>
              <a:rPr lang="en-US" b="1" i="1" dirty="0" smtClean="0">
                <a:solidFill>
                  <a:schemeClr val="accent1">
                    <a:lumMod val="50000"/>
                  </a:schemeClr>
                </a:solidFill>
                <a:latin typeface="Times New Roman" pitchFamily="18" charset="0"/>
                <a:ea typeface="Times New Roman" pitchFamily="18" charset="0"/>
                <a:cs typeface="Times New Roman" pitchFamily="18" charset="0"/>
              </a:rPr>
            </a:br>
            <a:endParaRPr lang="ru-RU" b="1" i="1" dirty="0">
              <a:solidFill>
                <a:schemeClr val="accent1">
                  <a:lumMod val="5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5072074"/>
            <a:ext cx="3857620" cy="2071678"/>
          </a:xfrm>
        </p:spPr>
        <p:txBody>
          <a:bodyPr>
            <a:normAutofit/>
          </a:bodyPr>
          <a:lstStyle/>
          <a:p>
            <a:pPr algn="ctr"/>
            <a:r>
              <a:rPr lang="ru-RU" sz="3600" i="1" dirty="0" smtClean="0">
                <a:solidFill>
                  <a:schemeClr val="tx1"/>
                </a:solidFill>
                <a:latin typeface="Times New Roman" pitchFamily="18" charset="0"/>
                <a:cs typeface="Times New Roman" pitchFamily="18" charset="0"/>
              </a:rPr>
              <a:t>A </a:t>
            </a:r>
            <a:r>
              <a:rPr lang="ru-RU" sz="3600" i="1" dirty="0" err="1" smtClean="0">
                <a:solidFill>
                  <a:schemeClr val="tx1"/>
                </a:solidFill>
                <a:latin typeface="Times New Roman" pitchFamily="18" charset="0"/>
                <a:cs typeface="Times New Roman" pitchFamily="18" charset="0"/>
              </a:rPr>
              <a:t>efectuat</a:t>
            </a:r>
            <a:r>
              <a:rPr lang="ru-RU" sz="3600" i="1" dirty="0" smtClean="0">
                <a:solidFill>
                  <a:schemeClr val="tx1"/>
                </a:solidFill>
                <a:latin typeface="Times New Roman" pitchFamily="18" charset="0"/>
                <a:cs typeface="Times New Roman" pitchFamily="18" charset="0"/>
              </a:rPr>
              <a:t> </a:t>
            </a:r>
          </a:p>
          <a:p>
            <a:r>
              <a:rPr lang="ru-RU" sz="3600" dirty="0" smtClean="0">
                <a:solidFill>
                  <a:schemeClr val="tx1"/>
                </a:solidFill>
                <a:latin typeface="Times New Roman" pitchFamily="18" charset="0"/>
                <a:cs typeface="Times New Roman" pitchFamily="18" charset="0"/>
              </a:rPr>
              <a:t>   </a:t>
            </a:r>
            <a:r>
              <a:rPr lang="ru-RU" sz="3600" dirty="0" err="1" smtClean="0">
                <a:solidFill>
                  <a:schemeClr val="tx1"/>
                </a:solidFill>
                <a:latin typeface="Times New Roman" pitchFamily="18" charset="0"/>
                <a:cs typeface="Times New Roman" pitchFamily="18" charset="0"/>
              </a:rPr>
              <a:t>Ciobanu</a:t>
            </a:r>
            <a:r>
              <a:rPr lang="ru-RU" sz="3600" dirty="0" smtClean="0">
                <a:solidFill>
                  <a:schemeClr val="tx1"/>
                </a:solidFill>
                <a:latin typeface="Times New Roman" pitchFamily="18" charset="0"/>
                <a:cs typeface="Times New Roman" pitchFamily="18" charset="0"/>
              </a:rPr>
              <a:t> </a:t>
            </a:r>
            <a:r>
              <a:rPr lang="ru-RU" sz="3600" dirty="0" err="1" smtClean="0">
                <a:solidFill>
                  <a:schemeClr val="tx1"/>
                </a:solidFill>
                <a:latin typeface="Times New Roman" pitchFamily="18" charset="0"/>
                <a:cs typeface="Times New Roman" pitchFamily="18" charset="0"/>
              </a:rPr>
              <a:t>Daniela</a:t>
            </a:r>
            <a:endParaRPr lang="ru-RU" sz="3600" dirty="0">
              <a:solidFill>
                <a:schemeClr val="tx1"/>
              </a:solidFill>
              <a:latin typeface="Times New Roman" pitchFamily="18" charset="0"/>
              <a:cs typeface="Times New Roman" pitchFamily="18" charset="0"/>
            </a:endParaRPr>
          </a:p>
        </p:txBody>
      </p:sp>
      <p:pic>
        <p:nvPicPr>
          <p:cNvPr id="1026" name="Picture 2" descr="C:\Users\Dana\Desktop\vred-pishhevyh-dobavok_5_1.jpg"/>
          <p:cNvPicPr>
            <a:picLocks noChangeAspect="1" noChangeArrowheads="1"/>
          </p:cNvPicPr>
          <p:nvPr/>
        </p:nvPicPr>
        <p:blipFill>
          <a:blip r:embed="rId2"/>
          <a:srcRect/>
          <a:stretch>
            <a:fillRect/>
          </a:stretch>
        </p:blipFill>
        <p:spPr bwMode="auto">
          <a:xfrm>
            <a:off x="5500694" y="4069632"/>
            <a:ext cx="2928958" cy="27883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00108"/>
            <a:ext cx="8686800" cy="5574428"/>
          </a:xfrm>
        </p:spPr>
        <p:txBody>
          <a:bodyPr>
            <a:normAutofit fontScale="77500" lnSpcReduction="20000"/>
          </a:bodyPr>
          <a:lstStyle/>
          <a:p>
            <a:r>
              <a:rPr lang="vi-VN" dirty="0" smtClean="0"/>
              <a:t>Adaosul alimentar E341 este utilizat în industria alimentară ca stabilizator de gust, regulator de aciditate, praf de copt și fixativ. Fosfatul de calciu este, de asemenea, adăugat ca o sare emulsifiantă în producția de brânză topită. Adesea se utilizează în producția de lapte praf, smântână, lapte condensat, diverse conserve de fructe și legume.</a:t>
            </a:r>
          </a:p>
          <a:p>
            <a:r>
              <a:rPr lang="vi-VN" dirty="0" smtClean="0"/>
              <a:t>Cea mai populară este utilizarea sa în fabricarea</a:t>
            </a:r>
            <a:r>
              <a:rPr lang="en-US" dirty="0" smtClean="0"/>
              <a:t>  </a:t>
            </a:r>
            <a:r>
              <a:rPr lang="ro-RO" sz="4100" dirty="0" smtClean="0">
                <a:solidFill>
                  <a:schemeClr val="accent1">
                    <a:lumMod val="75000"/>
                  </a:schemeClr>
                </a:solidFill>
                <a:latin typeface="Times New Roman" pitchFamily="18" charset="0"/>
                <a:cs typeface="Times New Roman" pitchFamily="18" charset="0"/>
              </a:rPr>
              <a:t>Ca</a:t>
            </a:r>
            <a:r>
              <a:rPr lang="ro-RO" sz="4100" baseline="-25000" dirty="0" smtClean="0">
                <a:solidFill>
                  <a:schemeClr val="accent1">
                    <a:lumMod val="75000"/>
                  </a:schemeClr>
                </a:solidFill>
                <a:latin typeface="Times New Roman" pitchFamily="18" charset="0"/>
                <a:cs typeface="Times New Roman" pitchFamily="18" charset="0"/>
              </a:rPr>
              <a:t>3</a:t>
            </a:r>
            <a:r>
              <a:rPr lang="ro-RO" sz="4100" dirty="0" smtClean="0">
                <a:solidFill>
                  <a:schemeClr val="accent1">
                    <a:lumMod val="75000"/>
                  </a:schemeClr>
                </a:solidFill>
                <a:latin typeface="Times New Roman" pitchFamily="18" charset="0"/>
                <a:cs typeface="Times New Roman" pitchFamily="18" charset="0"/>
              </a:rPr>
              <a:t>(PO</a:t>
            </a:r>
            <a:r>
              <a:rPr lang="ro-RO" sz="4100" baseline="-25000" dirty="0" smtClean="0">
                <a:solidFill>
                  <a:schemeClr val="accent1">
                    <a:lumMod val="75000"/>
                  </a:schemeClr>
                </a:solidFill>
                <a:latin typeface="Times New Roman" pitchFamily="18" charset="0"/>
                <a:cs typeface="Times New Roman" pitchFamily="18" charset="0"/>
              </a:rPr>
              <a:t>4</a:t>
            </a:r>
            <a:r>
              <a:rPr lang="ro-RO" sz="4100" dirty="0" smtClean="0">
                <a:solidFill>
                  <a:schemeClr val="accent1">
                    <a:lumMod val="75000"/>
                  </a:schemeClr>
                </a:solidFill>
                <a:latin typeface="Times New Roman" pitchFamily="18" charset="0"/>
                <a:cs typeface="Times New Roman" pitchFamily="18" charset="0"/>
              </a:rPr>
              <a:t>)</a:t>
            </a:r>
            <a:r>
              <a:rPr lang="ro-RO" sz="4100" baseline="-25000" dirty="0" smtClean="0">
                <a:solidFill>
                  <a:schemeClr val="accent1">
                    <a:lumMod val="75000"/>
                  </a:schemeClr>
                </a:solidFill>
                <a:latin typeface="Times New Roman" pitchFamily="18" charset="0"/>
                <a:cs typeface="Times New Roman" pitchFamily="18" charset="0"/>
              </a:rPr>
              <a:t>2</a:t>
            </a:r>
            <a:r>
              <a:rPr lang="en-US" sz="4100" baseline="-25000" dirty="0" smtClean="0">
                <a:latin typeface="Times New Roman" pitchFamily="18" charset="0"/>
                <a:cs typeface="Times New Roman" pitchFamily="18" charset="0"/>
              </a:rPr>
              <a:t> </a:t>
            </a:r>
            <a:endParaRPr lang="en-US" sz="41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 produselor de panificație, a băuturilor speciale </a:t>
            </a:r>
            <a:r>
              <a:rPr lang="en-US" dirty="0" smtClean="0">
                <a:latin typeface="Times New Roman" pitchFamily="18" charset="0"/>
                <a:cs typeface="Times New Roman" pitchFamily="18" charset="0"/>
              </a:rPr>
              <a:t>      </a:t>
            </a:r>
            <a:r>
              <a:rPr lang="en-US" sz="3100" b="1" i="1" dirty="0" smtClean="0">
                <a:solidFill>
                  <a:schemeClr val="accent1">
                    <a:lumMod val="75000"/>
                  </a:schemeClr>
                </a:solidFill>
                <a:latin typeface="Times New Roman" pitchFamily="18" charset="0"/>
                <a:cs typeface="Times New Roman" pitchFamily="18" charset="0"/>
              </a:rPr>
              <a:t>Formula </a:t>
            </a:r>
            <a:r>
              <a:rPr lang="en-US" sz="3100" b="1" i="1" dirty="0" err="1" smtClean="0">
                <a:solidFill>
                  <a:schemeClr val="accent1">
                    <a:lumMod val="75000"/>
                  </a:schemeClr>
                </a:solidFill>
                <a:latin typeface="Times New Roman" pitchFamily="18" charset="0"/>
                <a:cs typeface="Times New Roman" pitchFamily="18" charset="0"/>
              </a:rPr>
              <a:t>chimica</a:t>
            </a:r>
            <a:endParaRPr lang="en-US" sz="3100" b="1" i="1" dirty="0" smtClean="0">
              <a:solidFill>
                <a:schemeClr val="accent1">
                  <a:lumMod val="75000"/>
                </a:schemeClr>
              </a:solidFill>
              <a:latin typeface="Times New Roman" pitchFamily="18" charset="0"/>
              <a:cs typeface="Times New Roman" pitchFamily="18" charset="0"/>
            </a:endParaRPr>
          </a:p>
          <a:p>
            <a:pPr>
              <a:buNone/>
            </a:pPr>
            <a:r>
              <a:rPr lang="en-US" dirty="0" smtClean="0"/>
              <a:t>    </a:t>
            </a:r>
            <a:r>
              <a:rPr lang="vi-VN" dirty="0" smtClean="0"/>
              <a:t>pentru sportivi, a cărnii tocate, a ceaiului uscat, </a:t>
            </a:r>
            <a:endParaRPr lang="en-US" dirty="0" smtClean="0"/>
          </a:p>
          <a:p>
            <a:pPr>
              <a:buNone/>
            </a:pPr>
            <a:r>
              <a:rPr lang="en-US" dirty="0" smtClean="0"/>
              <a:t>   </a:t>
            </a:r>
            <a:r>
              <a:rPr lang="vi-VN" dirty="0" smtClean="0"/>
              <a:t>a micului dejun, a diferitelor alimente convenționale </a:t>
            </a:r>
            <a:r>
              <a:rPr lang="en-US" dirty="0" smtClean="0"/>
              <a:t>  </a:t>
            </a:r>
          </a:p>
          <a:p>
            <a:pPr>
              <a:buNone/>
            </a:pPr>
            <a:r>
              <a:rPr lang="en-US" dirty="0" smtClean="0"/>
              <a:t> </a:t>
            </a:r>
            <a:r>
              <a:rPr lang="vi-VN" dirty="0" smtClean="0"/>
              <a:t>și a suplimentelor alimentare.</a:t>
            </a:r>
            <a:endParaRPr lang="en-US" dirty="0" smtClean="0"/>
          </a:p>
          <a:p>
            <a:r>
              <a:rPr lang="vi-VN" dirty="0" smtClean="0"/>
              <a:t>Unii cercetători cred că suplimentul E341 are un efect cancerigen și contribuie la apariția excesului de colesterol în organism.</a:t>
            </a:r>
          </a:p>
          <a:p>
            <a:r>
              <a:rPr lang="vi-VN" dirty="0" smtClean="0"/>
              <a:t>Acest lucru poate provoca boli și tulburări ale tractului gastro-intestinal. În ciuda prejudiciului pretins, aditivul E341 este considerat unul dintre principalele componente ale funcționării normale a corpului uman. Această substanță este implicată direct în multe procese fiziologice importante.</a:t>
            </a:r>
          </a:p>
          <a:p>
            <a:endParaRPr lang="vi-VN"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71480"/>
            <a:ext cx="8229600" cy="1066800"/>
          </a:xfrm>
        </p:spPr>
        <p:txBody>
          <a:bodyPr/>
          <a:lstStyle/>
          <a:p>
            <a:r>
              <a:rPr lang="en-US" b="1" i="1" dirty="0" err="1" smtClean="0">
                <a:solidFill>
                  <a:schemeClr val="accent1">
                    <a:lumMod val="75000"/>
                  </a:schemeClr>
                </a:solidFill>
                <a:latin typeface="Times New Roman" pitchFamily="18" charset="0"/>
                <a:cs typeface="Times New Roman" pitchFamily="18" charset="0"/>
              </a:rPr>
              <a:t>Beneficii</a:t>
            </a:r>
            <a:endParaRPr lang="ru-RU" b="1" i="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428736"/>
            <a:ext cx="8229600" cy="5145800"/>
          </a:xfrm>
        </p:spPr>
        <p:txBody>
          <a:bodyPr>
            <a:normAutofit lnSpcReduction="10000"/>
          </a:bodyPr>
          <a:lstStyle/>
          <a:p>
            <a:r>
              <a:rPr lang="vi-VN" dirty="0" smtClean="0"/>
              <a:t>Este o sursă bună de calciu necesară pentru oase. Conținut în cantități mari în lapte și produse lactate, împreună cu cazeină de proteine, care este bine absorbit.</a:t>
            </a:r>
          </a:p>
          <a:p>
            <a:r>
              <a:rPr lang="vi-VN" dirty="0" smtClean="0"/>
              <a:t>Este o sursă de fosfor, care este necesară pentru funcția musculară normală, este necesară pentru sinteza proteinelor și efectuează multe funcții importante în organism.</a:t>
            </a:r>
            <a:endParaRPr lang="en-US" dirty="0" smtClean="0"/>
          </a:p>
          <a:p>
            <a:r>
              <a:rPr lang="vi-VN" dirty="0" smtClean="0"/>
              <a:t>Este folosit ca îngrășământ mineral în agricultură ca sursă de fosfor.</a:t>
            </a:r>
            <a:r>
              <a:rPr lang="en-US" dirty="0" smtClean="0"/>
              <a:t> </a:t>
            </a:r>
          </a:p>
          <a:p>
            <a:r>
              <a:rPr lang="vi-VN" dirty="0" smtClean="0"/>
              <a:t>Doza zilnică admisă pentru consumul umancumulat de fosfor este de până la 70 mg/kg corp.</a:t>
            </a:r>
            <a:r>
              <a:rPr lang="en-US" dirty="0" smtClean="0"/>
              <a:t> </a:t>
            </a:r>
            <a:endParaRPr lang="vi-VN" dirty="0" smtClean="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dirty="0" err="1" smtClean="0">
                <a:solidFill>
                  <a:schemeClr val="accent1">
                    <a:lumMod val="75000"/>
                  </a:schemeClr>
                </a:solidFill>
                <a:latin typeface="Times New Roman" pitchFamily="18" charset="0"/>
                <a:cs typeface="Times New Roman" pitchFamily="18" charset="0"/>
              </a:rPr>
              <a:t>Bibliografie</a:t>
            </a:r>
            <a:endParaRPr lang="ru-RU" b="1" i="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o-RO" dirty="0" smtClean="0">
                <a:hlinkClick r:id="rId2"/>
              </a:rPr>
              <a:t>https://rum.pineridgenaturalhealth.com/chto-takoe-e339.php</a:t>
            </a:r>
            <a:endParaRPr lang="en-US" dirty="0" smtClean="0"/>
          </a:p>
          <a:p>
            <a:r>
              <a:rPr lang="en-US" dirty="0" smtClean="0">
                <a:hlinkClick r:id="rId3"/>
              </a:rPr>
              <a:t>https://www.infocons.ro/ro/dictionar/e340?fp=1</a:t>
            </a:r>
            <a:r>
              <a:rPr lang="en-US" dirty="0" smtClean="0"/>
              <a:t> </a:t>
            </a:r>
          </a:p>
          <a:p>
            <a:r>
              <a:rPr lang="en-US" dirty="0" smtClean="0">
                <a:hlinkClick r:id="rId4"/>
              </a:rPr>
              <a:t>https://rum.pineridgenaturalhealth.com/e341-chto-jeto-takoe.php</a:t>
            </a:r>
            <a:r>
              <a:rPr lang="en-US" dirty="0" smtClean="0"/>
              <a:t> </a:t>
            </a:r>
          </a:p>
          <a:p>
            <a:pPr>
              <a:buNone/>
            </a:pPr>
            <a:endParaRPr lang="en-US" dirty="0" smtClean="0"/>
          </a:p>
          <a:p>
            <a:endParaRPr lang="en-US" b="1" dirty="0" smtClean="0"/>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1000132"/>
          </a:xfrm>
        </p:spPr>
        <p:txBody>
          <a:bodyPr>
            <a:normAutofit fontScale="90000"/>
          </a:bodyPr>
          <a:lstStyle/>
          <a:p>
            <a:r>
              <a:rPr lang="ro-RO" b="1" i="1" dirty="0" smtClean="0">
                <a:solidFill>
                  <a:schemeClr val="accent1">
                    <a:lumMod val="75000"/>
                  </a:schemeClr>
                </a:solidFill>
                <a:latin typeface="Times New Roman" pitchFamily="18" charset="0"/>
                <a:cs typeface="Times New Roman" pitchFamily="18" charset="0"/>
              </a:rPr>
              <a:t>E332</a:t>
            </a:r>
            <a:r>
              <a:rPr lang="en-US" b="1" i="1" dirty="0" smtClean="0">
                <a:solidFill>
                  <a:schemeClr val="accent1">
                    <a:lumMod val="75000"/>
                  </a:schemeClr>
                </a:solidFill>
                <a:latin typeface="Times New Roman" pitchFamily="18" charset="0"/>
                <a:cs typeface="Times New Roman" pitchFamily="18" charset="0"/>
              </a:rPr>
              <a:t> - </a:t>
            </a:r>
            <a:r>
              <a:rPr lang="ro-RO" i="1" dirty="0" smtClean="0">
                <a:solidFill>
                  <a:schemeClr val="accent1">
                    <a:lumMod val="75000"/>
                  </a:schemeClr>
                </a:solidFill>
                <a:latin typeface="Times New Roman" pitchFamily="18" charset="0"/>
                <a:cs typeface="Times New Roman" pitchFamily="18" charset="0"/>
              </a:rPr>
              <a:t>Citrat de potasiu</a:t>
            </a:r>
            <a:r>
              <a:rPr lang="ro-RO" b="1" dirty="0" smtClean="0"/>
              <a:t/>
            </a:r>
            <a:br>
              <a:rPr lang="ro-RO" b="1" dirty="0" smtClean="0"/>
            </a:br>
            <a:endParaRPr lang="ru-RU" dirty="0"/>
          </a:p>
        </p:txBody>
      </p:sp>
      <p:sp>
        <p:nvSpPr>
          <p:cNvPr id="3" name="Содержимое 2"/>
          <p:cNvSpPr>
            <a:spLocks noGrp="1"/>
          </p:cNvSpPr>
          <p:nvPr>
            <p:ph idx="1"/>
          </p:nvPr>
        </p:nvSpPr>
        <p:spPr>
          <a:xfrm>
            <a:off x="457200" y="1142984"/>
            <a:ext cx="8229600" cy="5431552"/>
          </a:xfrm>
        </p:spPr>
        <p:txBody>
          <a:bodyPr>
            <a:normAutofit/>
          </a:bodyPr>
          <a:lstStyle/>
          <a:p>
            <a:pPr>
              <a:buNone/>
            </a:pPr>
            <a:r>
              <a:rPr lang="en-US" sz="3200" dirty="0" smtClean="0">
                <a:latin typeface="Times New Roman" pitchFamily="18" charset="0"/>
                <a:cs typeface="Times New Roman" pitchFamily="18" charset="0"/>
              </a:rPr>
              <a:t>   </a:t>
            </a:r>
            <a:r>
              <a:rPr lang="ro-RO" sz="3200" dirty="0" smtClean="0">
                <a:latin typeface="Times New Roman" pitchFamily="18" charset="0"/>
                <a:cs typeface="Times New Roman" pitchFamily="18" charset="0"/>
              </a:rPr>
              <a:t>Aditiv alimentar din categoria antioxidanţilor, având de asemeni şi funcţii de regulator de aciditate, conservant, aromatizant </a:t>
            </a:r>
            <a:endParaRPr lang="en-US"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a:t>
            </a:r>
            <a:r>
              <a:rPr lang="ro-RO" sz="3200" dirty="0" smtClean="0">
                <a:latin typeface="Times New Roman" pitchFamily="18" charset="0"/>
                <a:cs typeface="Times New Roman" pitchFamily="18" charset="0"/>
              </a:rPr>
              <a:t>şi sechestrant.</a:t>
            </a:r>
            <a:r>
              <a:rPr lang="vi-VN" sz="3200" dirty="0" smtClean="0">
                <a:latin typeface="Times New Roman" pitchFamily="18" charset="0"/>
                <a:cs typeface="Times New Roman" pitchFamily="18" charset="0"/>
              </a:rPr>
              <a:t> Se utilizează în</a:t>
            </a:r>
            <a:endParaRPr lang="en-US" sz="3200" dirty="0" smtClean="0">
              <a:latin typeface="Times New Roman" pitchFamily="18" charset="0"/>
              <a:cs typeface="Times New Roman" pitchFamily="18" charset="0"/>
            </a:endParaRPr>
          </a:p>
          <a:p>
            <a:pPr>
              <a:buNone/>
            </a:pPr>
            <a:r>
              <a:rPr lang="vi-VN"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cantităţile prevăzute de reţete în </a:t>
            </a:r>
            <a:endParaRPr lang="en-US"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produse pe bază de lapte, legume,</a:t>
            </a:r>
            <a:endParaRPr lang="en-US" sz="3200" dirty="0" smtClean="0">
              <a:latin typeface="Times New Roman" pitchFamily="18" charset="0"/>
              <a:cs typeface="Times New Roman" pitchFamily="18" charset="0"/>
            </a:endParaRPr>
          </a:p>
          <a:p>
            <a:pPr>
              <a:buNone/>
            </a:pPr>
            <a:r>
              <a:rPr lang="vi-VN"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fructe, în uleiuri şi grăsimi de origine animală sau vegetală emulsionate sau neemulsionate, lapte parţial sau total deshidratat, în preparate din carne tocată proaspătă.</a:t>
            </a:r>
            <a:r>
              <a:rPr lang="en-US" sz="3200" dirty="0" smtClean="0">
                <a:latin typeface="Times New Roman" pitchFamily="18" charset="0"/>
                <a:cs typeface="Times New Roman" pitchFamily="18" charset="0"/>
              </a:rPr>
              <a:t> </a:t>
            </a:r>
            <a:endParaRPr lang="ru-RU" sz="3200" dirty="0">
              <a:latin typeface="Times New Roman" pitchFamily="18" charset="0"/>
              <a:cs typeface="Times New Roman" pitchFamily="18" charset="0"/>
            </a:endParaRPr>
          </a:p>
        </p:txBody>
      </p:sp>
      <p:pic>
        <p:nvPicPr>
          <p:cNvPr id="2050" name="Picture 2" descr="C:\Users\Dana\Desktop\300px-Kaliumcitrat_V2.svg.png"/>
          <p:cNvPicPr>
            <a:picLocks noChangeAspect="1" noChangeArrowheads="1"/>
          </p:cNvPicPr>
          <p:nvPr/>
        </p:nvPicPr>
        <p:blipFill>
          <a:blip r:embed="rId2"/>
          <a:srcRect/>
          <a:stretch>
            <a:fillRect/>
          </a:stretch>
        </p:blipFill>
        <p:spPr bwMode="auto">
          <a:xfrm>
            <a:off x="5929322" y="2500306"/>
            <a:ext cx="3214678" cy="120014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645866"/>
          </a:xfrm>
        </p:spPr>
        <p:txBody>
          <a:bodyPr>
            <a:normAutofit fontScale="92500" lnSpcReduction="10000"/>
          </a:bodyPr>
          <a:lstStyle/>
          <a:p>
            <a:r>
              <a:rPr lang="vi-VN" dirty="0" smtClean="0">
                <a:latin typeface="Times New Roman" pitchFamily="18" charset="0"/>
                <a:cs typeface="Times New Roman" pitchFamily="18" charset="0"/>
              </a:rPr>
              <a:t>În amestec cu citrații de sodiu sau de calciu, E332 se adaugă în compoturi de fructe și în pește, crustacee, moluște neprelucrate, inclusiv refrigerate și congelate. </a:t>
            </a:r>
          </a:p>
          <a:p>
            <a:r>
              <a:rPr lang="vi-VN" dirty="0" smtClean="0">
                <a:latin typeface="Times New Roman" pitchFamily="18" charset="0"/>
                <a:cs typeface="Times New Roman" pitchFamily="18" charset="0"/>
              </a:rPr>
              <a:t>Împreună cu acidul citric, citrați de sodiu sau de calciu (sau singur), E332 este folosit în uleiuri și grăsimi neemulsionate de origine animală și vegetală (cu excepția uleiurilor virgine și de măsline), în fructe și legume în conservă și în preparate din carne mărunțită preambalate. </a:t>
            </a:r>
          </a:p>
          <a:p>
            <a:r>
              <a:rPr lang="vi-VN" dirty="0" smtClean="0">
                <a:latin typeface="Times New Roman" pitchFamily="18" charset="0"/>
                <a:cs typeface="Times New Roman" pitchFamily="18" charset="0"/>
              </a:rPr>
              <a:t>De asemenea, aditivul E332 mai este adăugat în preparate pentru sugarii sănătoși (separat sau în combinație cu citrații de sodiu), în conformitate cu legislația în vigoare, și în smântână sterilizată, paste­urizată, tratată UHT etc.</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Doza zilnică admisă nu este limitată.</a:t>
            </a:r>
            <a:r>
              <a:rPr lang="ro-RO" dirty="0" smtClean="0">
                <a:latin typeface="Times New Roman" pitchFamily="18" charset="0"/>
                <a:cs typeface="Times New Roman" pitchFamily="18" charset="0"/>
              </a:rPr>
              <a:t> Citrații de potasiu sunt considerați inofensivi asupra organismului uman. </a:t>
            </a:r>
            <a:endParaRPr lang="vi-VN"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1000132"/>
          </a:xfrm>
        </p:spPr>
        <p:txBody>
          <a:bodyPr/>
          <a:lstStyle/>
          <a:p>
            <a:r>
              <a:rPr lang="en-US" b="1" i="1" dirty="0" smtClean="0">
                <a:solidFill>
                  <a:schemeClr val="accent1">
                    <a:lumMod val="75000"/>
                  </a:schemeClr>
                </a:solidFill>
                <a:latin typeface="Times New Roman" pitchFamily="18" charset="0"/>
                <a:cs typeface="Times New Roman" pitchFamily="18" charset="0"/>
              </a:rPr>
              <a:t>E339- </a:t>
            </a:r>
            <a:r>
              <a:rPr lang="en-US" i="1" dirty="0" err="1" smtClean="0">
                <a:solidFill>
                  <a:schemeClr val="accent1">
                    <a:lumMod val="75000"/>
                  </a:schemeClr>
                </a:solidFill>
                <a:latin typeface="Times New Roman" pitchFamily="18" charset="0"/>
                <a:cs typeface="Times New Roman" pitchFamily="18" charset="0"/>
              </a:rPr>
              <a:t>Fosfat</a:t>
            </a:r>
            <a:r>
              <a:rPr lang="en-US" i="1" dirty="0" smtClean="0">
                <a:solidFill>
                  <a:schemeClr val="accent1">
                    <a:lumMod val="75000"/>
                  </a:schemeClr>
                </a:solidFill>
                <a:latin typeface="Times New Roman" pitchFamily="18" charset="0"/>
                <a:cs typeface="Times New Roman" pitchFamily="18" charset="0"/>
              </a:rPr>
              <a:t> de </a:t>
            </a:r>
            <a:r>
              <a:rPr lang="en-US" i="1" dirty="0" err="1" smtClean="0">
                <a:solidFill>
                  <a:schemeClr val="accent1">
                    <a:lumMod val="75000"/>
                  </a:schemeClr>
                </a:solidFill>
                <a:latin typeface="Times New Roman" pitchFamily="18" charset="0"/>
                <a:cs typeface="Times New Roman" pitchFamily="18" charset="0"/>
              </a:rPr>
              <a:t>sodiu</a:t>
            </a:r>
            <a:endParaRPr lang="ru-RU" i="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5217238"/>
          </a:xfrm>
        </p:spPr>
        <p:txBody>
          <a:bodyPr>
            <a:normAutofit fontScale="85000" lnSpcReduction="20000"/>
          </a:bodyPr>
          <a:lstStyle/>
          <a:p>
            <a:pPr>
              <a:buNone/>
            </a:pPr>
            <a:r>
              <a:rPr lang="en-US"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Aditiv alimentar cu funcţii de regulator de aciditate, emulgator, sechestrant, umectant şi stabilizator (de reţinere a apei şi de îngroşare)</a:t>
            </a:r>
            <a:r>
              <a:rPr lang="en-US" dirty="0" smtClean="0">
                <a:latin typeface="Times New Roman" pitchFamily="18" charset="0"/>
                <a:cs typeface="Times New Roman" pitchFamily="18" charset="0"/>
              </a:rPr>
              <a:t>.</a:t>
            </a:r>
          </a:p>
          <a:p>
            <a:pPr>
              <a:buNone/>
            </a:pPr>
            <a:r>
              <a:rPr lang="ro-RO" b="1" dirty="0" smtClean="0">
                <a:latin typeface="Times New Roman" pitchFamily="18" charset="0"/>
                <a:cs typeface="Times New Roman" pitchFamily="18" charset="0"/>
              </a:rPr>
              <a:t>E339 sau fosfat de sodiu</a:t>
            </a:r>
            <a:r>
              <a:rPr lang="ro-RO" dirty="0" smtClean="0">
                <a:latin typeface="Times New Roman" pitchFamily="18" charset="0"/>
                <a:cs typeface="Times New Roman" pitchFamily="18" charset="0"/>
              </a:rPr>
              <a:t> este un antioxidant natural mineral. Sanatatea sistemului osos depinde de raportul dintre fosfor si calciu. Cantitatea mare de fosfor determina asimilarea lenta si fixarea calciului, putand induce osteoporoza sau depuneri anormale de calciu.</a:t>
            </a:r>
            <a:r>
              <a:rPr lang="en-US" dirty="0" smtClean="0">
                <a:latin typeface="Times New Roman" pitchFamily="18" charset="0"/>
                <a:cs typeface="Times New Roman" pitchFamily="18" charset="0"/>
              </a:rPr>
              <a:t> </a:t>
            </a:r>
            <a:r>
              <a:rPr lang="vi-VN" dirty="0" smtClean="0"/>
              <a:t>nițial, ortofosfații de sodiu au fost utilizați pe scară largă în industria chimică, fiind parte integrantă a tuturor tipurilor de detergenți și produse de curățat.</a:t>
            </a:r>
            <a:endParaRPr lang="en-US" dirty="0" smtClean="0"/>
          </a:p>
          <a:p>
            <a:pPr>
              <a:buNone/>
            </a:pPr>
            <a:r>
              <a:rPr lang="en-US" dirty="0" smtClean="0"/>
              <a:t>  </a:t>
            </a:r>
            <a:r>
              <a:rPr lang="vi-VN" dirty="0" smtClean="0"/>
              <a:t> Cu toate acestea, practica a arătat că, după încheierea reacției chimice, se formează un precipitat insolubil în apă și, prin urmare, aditivul E339 devine o sursă de probleme grave de mediu. Din acest motiv, multe țări din lume au refuzat astăzi să adauge ortofosfații de sodiu la detergenți, dar această substanță este încă utilizată foarte activ în industria alimentară.</a:t>
            </a:r>
            <a:r>
              <a:rPr lang="en-US" dirty="0" smtClean="0"/>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428604"/>
            <a:ext cx="8329642" cy="6429396"/>
          </a:xfrm>
        </p:spPr>
        <p:txBody>
          <a:bodyPr>
            <a:normAutofit fontScale="70000" lnSpcReduction="20000"/>
          </a:bodyPr>
          <a:lstStyle/>
          <a:p>
            <a:r>
              <a:rPr lang="vi-VN" dirty="0" smtClean="0"/>
              <a:t>Mai întâi, </a:t>
            </a:r>
            <a:r>
              <a:rPr lang="vi-VN" dirty="0" smtClean="0">
                <a:solidFill>
                  <a:schemeClr val="accent1">
                    <a:lumMod val="75000"/>
                  </a:schemeClr>
                </a:solidFill>
              </a:rPr>
              <a:t>E339 </a:t>
            </a:r>
            <a:r>
              <a:rPr lang="vi-VN" dirty="0" smtClean="0"/>
              <a:t>se adaugă la produse de patiserie, dulciuri și bomboane pentru a minimiza procesele oxidative. Din același motiv, ortofosfații de sodiu de astăzi fac parte din multe produse lactate, ceea ce le mărește durata de păstrare de cel puțin</a:t>
            </a:r>
            <a:r>
              <a:rPr lang="en-US" dirty="0" smtClean="0"/>
              <a:t> </a:t>
            </a:r>
            <a:r>
              <a:rPr lang="vi-VN" dirty="0" smtClean="0"/>
              <a:t>două ori. </a:t>
            </a:r>
            <a:endParaRPr lang="en-US" dirty="0" smtClean="0"/>
          </a:p>
          <a:p>
            <a:pPr>
              <a:buNone/>
            </a:pPr>
            <a:r>
              <a:rPr lang="en-US" dirty="0" smtClean="0"/>
              <a:t>    </a:t>
            </a:r>
            <a:r>
              <a:rPr lang="vi-VN" dirty="0" smtClean="0"/>
              <a:t>Este, de asemenea, de remarcat</a:t>
            </a:r>
            <a:endParaRPr lang="en-US" dirty="0" smtClean="0"/>
          </a:p>
          <a:p>
            <a:pPr>
              <a:buNone/>
            </a:pPr>
            <a:r>
              <a:rPr lang="vi-VN" dirty="0" smtClean="0"/>
              <a:t> </a:t>
            </a:r>
            <a:r>
              <a:rPr lang="en-US" dirty="0" smtClean="0"/>
              <a:t>  </a:t>
            </a:r>
            <a:r>
              <a:rPr lang="vi-VN" dirty="0" smtClean="0"/>
              <a:t>faptul că </a:t>
            </a:r>
            <a:r>
              <a:rPr lang="vi-VN" dirty="0" smtClean="0">
                <a:solidFill>
                  <a:schemeClr val="accent1">
                    <a:lumMod val="75000"/>
                  </a:schemeClr>
                </a:solidFill>
              </a:rPr>
              <a:t>E339</a:t>
            </a:r>
            <a:r>
              <a:rPr lang="vi-VN" dirty="0" smtClean="0"/>
              <a:t> conține diferite </a:t>
            </a:r>
            <a:endParaRPr lang="en-US" dirty="0" smtClean="0"/>
          </a:p>
          <a:p>
            <a:pPr>
              <a:buNone/>
            </a:pPr>
            <a:r>
              <a:rPr lang="en-US" dirty="0" smtClean="0"/>
              <a:t>   </a:t>
            </a:r>
            <a:r>
              <a:rPr lang="vi-VN" dirty="0" smtClean="0"/>
              <a:t>produse </a:t>
            </a:r>
            <a:r>
              <a:rPr lang="en-US" dirty="0" smtClean="0"/>
              <a:t>  </a:t>
            </a:r>
          </a:p>
          <a:p>
            <a:pPr>
              <a:buNone/>
            </a:pPr>
            <a:r>
              <a:rPr lang="en-US" dirty="0" smtClean="0"/>
              <a:t>   </a:t>
            </a:r>
            <a:r>
              <a:rPr lang="vi-VN" dirty="0" smtClean="0"/>
              <a:t>semifinite și, în special, cereale </a:t>
            </a:r>
            <a:endParaRPr lang="en-US" dirty="0" smtClean="0"/>
          </a:p>
          <a:p>
            <a:pPr>
              <a:buNone/>
            </a:pPr>
            <a:r>
              <a:rPr lang="en-US" dirty="0" smtClean="0"/>
              <a:t>  </a:t>
            </a:r>
            <a:r>
              <a:rPr lang="vi-VN" dirty="0" smtClean="0"/>
              <a:t>pentru micul dejun, supe în saci, ceai </a:t>
            </a:r>
            <a:endParaRPr lang="en-US" dirty="0" smtClean="0"/>
          </a:p>
          <a:p>
            <a:pPr>
              <a:buNone/>
            </a:pPr>
            <a:r>
              <a:rPr lang="en-US" dirty="0" smtClean="0"/>
              <a:t>  </a:t>
            </a:r>
            <a:r>
              <a:rPr lang="vi-VN" dirty="0" smtClean="0"/>
              <a:t>granulat, în cazul căldurii cu aburi,</a:t>
            </a:r>
            <a:endParaRPr lang="en-US" dirty="0" smtClean="0"/>
          </a:p>
          <a:p>
            <a:pPr>
              <a:buNone/>
            </a:pPr>
            <a:r>
              <a:rPr lang="en-US" dirty="0" smtClean="0"/>
              <a:t>  </a:t>
            </a:r>
            <a:r>
              <a:rPr lang="vi-VN" dirty="0" smtClean="0"/>
              <a:t> destinat obținerii unei mase omoge</a:t>
            </a:r>
            <a:r>
              <a:rPr lang="en-US" dirty="0" smtClean="0"/>
              <a:t>-</a:t>
            </a:r>
          </a:p>
          <a:p>
            <a:pPr>
              <a:buNone/>
            </a:pPr>
            <a:r>
              <a:rPr lang="en-US" dirty="0" smtClean="0"/>
              <a:t>  </a:t>
            </a:r>
            <a:r>
              <a:rPr lang="vi-VN" dirty="0" smtClean="0"/>
              <a:t>ne</a:t>
            </a:r>
            <a:r>
              <a:rPr lang="en-US" dirty="0" smtClean="0"/>
              <a:t> </a:t>
            </a:r>
            <a:r>
              <a:rPr lang="vi-VN" dirty="0" smtClean="0"/>
              <a:t>de substanțe care sunt adesea </a:t>
            </a:r>
            <a:endParaRPr lang="en-US" dirty="0" smtClean="0"/>
          </a:p>
          <a:p>
            <a:pPr>
              <a:buNone/>
            </a:pPr>
            <a:r>
              <a:rPr lang="en-US" dirty="0" smtClean="0"/>
              <a:t>  </a:t>
            </a:r>
            <a:r>
              <a:rPr lang="vi-VN" dirty="0" smtClean="0"/>
              <a:t>stratificate prin contact. În plus, pentru </a:t>
            </a:r>
            <a:endParaRPr lang="en-US" dirty="0" smtClean="0"/>
          </a:p>
          <a:p>
            <a:pPr>
              <a:buNone/>
            </a:pPr>
            <a:r>
              <a:rPr lang="en-US" dirty="0" smtClean="0"/>
              <a:t> </a:t>
            </a:r>
            <a:r>
              <a:rPr lang="vi-VN" dirty="0" smtClean="0"/>
              <a:t>a menține</a:t>
            </a:r>
            <a:r>
              <a:rPr lang="en-US" dirty="0" smtClean="0"/>
              <a:t> </a:t>
            </a:r>
            <a:r>
              <a:rPr lang="vi-VN" dirty="0" smtClean="0"/>
              <a:t>prospețimea și gustul natural, ortofosfații de</a:t>
            </a:r>
            <a:endParaRPr lang="en-US" dirty="0" smtClean="0"/>
          </a:p>
          <a:p>
            <a:pPr>
              <a:buNone/>
            </a:pPr>
            <a:r>
              <a:rPr lang="vi-VN" dirty="0" smtClean="0"/>
              <a:t> sodiu sunt adesea adăugați la carne și pești, </a:t>
            </a:r>
            <a:endParaRPr lang="en-US" dirty="0" smtClean="0"/>
          </a:p>
          <a:p>
            <a:pPr>
              <a:buNone/>
            </a:pPr>
            <a:r>
              <a:rPr lang="vi-VN" dirty="0" smtClean="0"/>
              <a:t>precum și la diferite tipuri de conserve alimentare.</a:t>
            </a:r>
            <a:r>
              <a:rPr lang="en-US" dirty="0" smtClean="0"/>
              <a:t> </a:t>
            </a:r>
            <a:r>
              <a:rPr lang="vi-VN" dirty="0" smtClean="0"/>
              <a:t>ortofosfații de sodiu sun</a:t>
            </a:r>
            <a:r>
              <a:rPr lang="en-US" dirty="0" smtClean="0"/>
              <a:t>t </a:t>
            </a:r>
            <a:r>
              <a:rPr lang="vi-VN" dirty="0" smtClean="0"/>
              <a:t>foarte dăunători sănătății umane, deoarece contribuie la eluția de potasiu din organism. Ca urmare, dinții și plăcile de unghii sunt distruse, iar oasele devin fragile și fragile.</a:t>
            </a:r>
          </a:p>
          <a:p>
            <a:pPr>
              <a:buNone/>
            </a:pPr>
            <a:r>
              <a:rPr lang="vi-VN" dirty="0" smtClean="0"/>
              <a:t>Alimentele care conțin ortofosfat de sodiu pot provoca tulburări metabolice minerale în organism sau pot provoca probleme grave ale digestiei, inclusiv diaree prelungită. Cu toate acestea, doza maximă admisibilă a conținutului de E339 din alimente nu a fost încă stabilită.</a:t>
            </a:r>
            <a:r>
              <a:rPr lang="en-US" dirty="0" smtClean="0"/>
              <a:t> </a:t>
            </a:r>
            <a:endParaRPr lang="vi-VN" dirty="0" smtClean="0"/>
          </a:p>
          <a:p>
            <a:pPr>
              <a:buNone/>
            </a:pPr>
            <a:endParaRPr lang="ru-RU" dirty="0"/>
          </a:p>
        </p:txBody>
      </p:sp>
      <p:pic>
        <p:nvPicPr>
          <p:cNvPr id="3074" name="Picture 2" descr="C:\Users\Dana\Desktop\vred_ot_pischevoy_dobavki_E339_1_10141011-400x300.jpg"/>
          <p:cNvPicPr>
            <a:picLocks noChangeAspect="1" noChangeArrowheads="1"/>
          </p:cNvPicPr>
          <p:nvPr/>
        </p:nvPicPr>
        <p:blipFill>
          <a:blip r:embed="rId2"/>
          <a:srcRect/>
          <a:stretch>
            <a:fillRect/>
          </a:stretch>
        </p:blipFill>
        <p:spPr bwMode="auto">
          <a:xfrm>
            <a:off x="4786314" y="1142984"/>
            <a:ext cx="3810000" cy="28575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098" name="Picture 2" descr="C:\Users\Dana\Desktop\unnamed (2).jpg"/>
          <p:cNvPicPr>
            <a:picLocks noChangeAspect="1" noChangeArrowheads="1"/>
          </p:cNvPicPr>
          <p:nvPr/>
        </p:nvPicPr>
        <p:blipFill>
          <a:blip r:embed="rId2"/>
          <a:srcRect/>
          <a:stretch>
            <a:fillRect/>
          </a:stretch>
        </p:blipFill>
        <p:spPr bwMode="auto">
          <a:xfrm>
            <a:off x="-27799" y="0"/>
            <a:ext cx="9171800" cy="68580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714356"/>
            <a:ext cx="8229600" cy="571488"/>
          </a:xfrm>
        </p:spPr>
        <p:txBody>
          <a:bodyPr>
            <a:normAutofit fontScale="90000"/>
          </a:bodyPr>
          <a:lstStyle/>
          <a:p>
            <a:r>
              <a:rPr lang="ru-RU" b="1" i="1" dirty="0" smtClean="0">
                <a:solidFill>
                  <a:schemeClr val="accent1">
                    <a:lumMod val="75000"/>
                  </a:schemeClr>
                </a:solidFill>
                <a:latin typeface="Times New Roman" pitchFamily="18" charset="0"/>
                <a:cs typeface="Times New Roman" pitchFamily="18" charset="0"/>
              </a:rPr>
              <a:t>E340- </a:t>
            </a:r>
            <a:r>
              <a:rPr lang="en-US" i="1" dirty="0" smtClean="0">
                <a:solidFill>
                  <a:schemeClr val="accent1">
                    <a:lumMod val="75000"/>
                  </a:schemeClr>
                </a:solidFill>
                <a:latin typeface="Times New Roman" pitchFamily="18" charset="0"/>
                <a:cs typeface="Times New Roman" pitchFamily="18" charset="0"/>
              </a:rPr>
              <a:t>F</a:t>
            </a:r>
            <a:r>
              <a:rPr lang="ru-RU" i="1" dirty="0" err="1" smtClean="0">
                <a:solidFill>
                  <a:schemeClr val="accent1">
                    <a:lumMod val="75000"/>
                  </a:schemeClr>
                </a:solidFill>
                <a:latin typeface="Times New Roman" pitchFamily="18" charset="0"/>
                <a:cs typeface="Times New Roman" pitchFamily="18" charset="0"/>
              </a:rPr>
              <a:t>osfat</a:t>
            </a:r>
            <a:r>
              <a:rPr lang="ru-RU" i="1" dirty="0" smtClean="0">
                <a:solidFill>
                  <a:schemeClr val="accent1">
                    <a:lumMod val="75000"/>
                  </a:schemeClr>
                </a:solidFill>
                <a:latin typeface="Times New Roman" pitchFamily="18" charset="0"/>
                <a:cs typeface="Times New Roman" pitchFamily="18" charset="0"/>
              </a:rPr>
              <a:t> </a:t>
            </a:r>
            <a:r>
              <a:rPr lang="ru-RU" i="1" dirty="0" err="1" smtClean="0">
                <a:solidFill>
                  <a:schemeClr val="accent1">
                    <a:lumMod val="75000"/>
                  </a:schemeClr>
                </a:solidFill>
                <a:latin typeface="Times New Roman" pitchFamily="18" charset="0"/>
                <a:cs typeface="Times New Roman" pitchFamily="18" charset="0"/>
              </a:rPr>
              <a:t>de</a:t>
            </a:r>
            <a:r>
              <a:rPr lang="ru-RU" i="1" dirty="0" smtClean="0">
                <a:solidFill>
                  <a:schemeClr val="accent1">
                    <a:lumMod val="75000"/>
                  </a:schemeClr>
                </a:solidFill>
                <a:latin typeface="Times New Roman" pitchFamily="18" charset="0"/>
                <a:cs typeface="Times New Roman" pitchFamily="18" charset="0"/>
              </a:rPr>
              <a:t> </a:t>
            </a:r>
            <a:r>
              <a:rPr lang="ru-RU" i="1" dirty="0" err="1" smtClean="0">
                <a:solidFill>
                  <a:schemeClr val="accent1">
                    <a:lumMod val="75000"/>
                  </a:schemeClr>
                </a:solidFill>
                <a:latin typeface="Times New Roman" pitchFamily="18" charset="0"/>
                <a:cs typeface="Times New Roman" pitchFamily="18" charset="0"/>
              </a:rPr>
              <a:t>potasiu</a:t>
            </a:r>
            <a:r>
              <a:rPr lang="en-US" i="1" dirty="0" smtClean="0">
                <a:solidFill>
                  <a:schemeClr val="accent1">
                    <a:lumMod val="75000"/>
                  </a:schemeClr>
                </a:solidFill>
                <a:latin typeface="Times New Roman" pitchFamily="18" charset="0"/>
                <a:cs typeface="Times New Roman" pitchFamily="18" charset="0"/>
              </a:rPr>
              <a:t>        K3PO4</a:t>
            </a:r>
            <a:endParaRPr lang="ru-RU" i="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5217238"/>
          </a:xfrm>
        </p:spPr>
        <p:txBody>
          <a:bodyPr>
            <a:normAutofit fontScale="85000" lnSpcReduction="20000"/>
          </a:bodyPr>
          <a:lstStyle/>
          <a:p>
            <a:pPr>
              <a:buNone/>
            </a:pPr>
            <a:r>
              <a:rPr lang="ro-RO" dirty="0" smtClean="0">
                <a:latin typeface="Times New Roman" pitchFamily="18" charset="0"/>
                <a:cs typeface="Times New Roman" pitchFamily="18" charset="0"/>
              </a:rPr>
              <a:t>Aditiv alimentar din categoria antioxidanţilor, având de asemeni şi funcţii de regulator de </a:t>
            </a:r>
            <a:r>
              <a:rPr lang="ro-RO" dirty="0" smtClean="0">
                <a:latin typeface="Times New Roman" pitchFamily="18" charset="0"/>
                <a:cs typeface="Times New Roman" pitchFamily="18" charset="0"/>
              </a:rPr>
              <a:t>aciditat</a:t>
            </a:r>
            <a:r>
              <a:rPr lang="en-US" dirty="0" smtClean="0">
                <a:latin typeface="Times New Roman" pitchFamily="18" charset="0"/>
                <a:cs typeface="Times New Roman" pitchFamily="18" charset="0"/>
              </a:rPr>
              <a:t>e </a:t>
            </a:r>
            <a:r>
              <a:rPr lang="ro-RO" dirty="0" smtClean="0">
                <a:latin typeface="Times New Roman" pitchFamily="18" charset="0"/>
                <a:cs typeface="Times New Roman" pitchFamily="18" charset="0"/>
              </a:rPr>
              <a:t>şi sechestrant.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a:t>
            </a:r>
            <a:r>
              <a:rPr lang="vi-VN" dirty="0" smtClean="0">
                <a:latin typeface="Times New Roman" pitchFamily="18" charset="0"/>
                <a:cs typeface="Times New Roman" pitchFamily="18" charset="0"/>
              </a:rPr>
              <a:t>osfații de potasiu provoacă utilizarea frecventă a acestui aditiv ca o sare emulsifiantă, un agent sinergic de antioxidanți, un fixant de colorare și un mediu nutritiv pentru drojdie.</a:t>
            </a:r>
            <a:r>
              <a:rPr lang="en-US" dirty="0" smtClean="0">
                <a:latin typeface="Times New Roman" pitchFamily="18" charset="0"/>
                <a:cs typeface="Times New Roman" pitchFamily="18" charset="0"/>
              </a:rPr>
              <a:t> </a:t>
            </a:r>
          </a:p>
          <a:p>
            <a:r>
              <a:rPr lang="vi-VN" dirty="0" smtClean="0">
                <a:latin typeface="Times New Roman" pitchFamily="18" charset="0"/>
                <a:cs typeface="Times New Roman" pitchFamily="18" charset="0"/>
              </a:rPr>
              <a:t>Proprietățile fizice ale antioxidantului alimentar E340 se datorează metodei de preparare a acestuia - în exterior, aditivul este o pulbere granulată, inodoră, cristalină sau albă, având în același timp o higroscopicitate slabă. Și se pare că E340 este rezultatul interacțiunii dintre acidul fosforic și potasiu, clorură sau carbonat de potasiu caustic.</a:t>
            </a:r>
            <a:endParaRPr lang="en-US" dirty="0" smtClean="0">
              <a:latin typeface="Times New Roman" pitchFamily="18" charset="0"/>
              <a:cs typeface="Times New Roman" pitchFamily="18" charset="0"/>
            </a:endParaRPr>
          </a:p>
          <a:p>
            <a:r>
              <a:rPr lang="vi-VN" dirty="0" smtClean="0"/>
              <a:t>Ca o componentă importantă a E340 se utilizează în producția industrială de detergenți (în special săpunuri și șampoane), precum și pentru a înmuia apa. În domeniul medical, această substanță face parte din medicamentele destinate prevenirii și tratamentului hipofosfatemiei.</a:t>
            </a:r>
            <a:r>
              <a:rPr lang="en-US" dirty="0" smtClean="0"/>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860180"/>
          </a:xfrm>
        </p:spPr>
        <p:txBody>
          <a:bodyPr>
            <a:normAutofit fontScale="92500"/>
          </a:bodyPr>
          <a:lstStyle/>
          <a:p>
            <a:r>
              <a:rPr lang="vi-VN" dirty="0" smtClean="0"/>
              <a:t>În conformitate cu standardele de igienă mondială, doza maximă de antioxidant alimentar în producția alimentară nu este considerată mai mare de 70 mg / kg. Cu toate acestea, în țara noastră, cantitatea de aditivi care poate fi adăugată la anumite tipuri de produse alimentare este limitată la 5 g / kg.</a:t>
            </a:r>
          </a:p>
          <a:p>
            <a:r>
              <a:rPr lang="vi-VN" dirty="0" smtClean="0"/>
              <a:t>De regulă, antioxidantul alimentar E340 ortofosfat de potasiu este utilizat în fabricarea brânzeturilor prelucrate și a analogilor acestora, produse de cofetărie și produse de panificație, praf de copt pentru coacere, băuturi. În plus, această substanță se adaugă laptelui și smântânii uscate, unde acționează ca stabilizator. În producția de drojdie de secară și drojdie lichidă, E340 joacă rolul unei surse de nutriție minerală.</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714364"/>
          </a:xfrm>
        </p:spPr>
        <p:txBody>
          <a:bodyPr/>
          <a:lstStyle/>
          <a:p>
            <a:r>
              <a:rPr lang="en-US" b="1" i="1" dirty="0" smtClean="0">
                <a:solidFill>
                  <a:schemeClr val="accent1">
                    <a:lumMod val="75000"/>
                  </a:schemeClr>
                </a:solidFill>
                <a:latin typeface="Times New Roman" pitchFamily="18" charset="0"/>
                <a:cs typeface="Times New Roman" pitchFamily="18" charset="0"/>
              </a:rPr>
              <a:t>E341- </a:t>
            </a:r>
            <a:r>
              <a:rPr lang="en-US" i="1" dirty="0" err="1" smtClean="0">
                <a:solidFill>
                  <a:schemeClr val="accent1">
                    <a:lumMod val="75000"/>
                  </a:schemeClr>
                </a:solidFill>
                <a:latin typeface="Times New Roman" pitchFamily="18" charset="0"/>
                <a:cs typeface="Times New Roman" pitchFamily="18" charset="0"/>
              </a:rPr>
              <a:t>Fosfat</a:t>
            </a:r>
            <a:r>
              <a:rPr lang="en-US" i="1" dirty="0" smtClean="0">
                <a:solidFill>
                  <a:schemeClr val="accent1">
                    <a:lumMod val="75000"/>
                  </a:schemeClr>
                </a:solidFill>
                <a:latin typeface="Times New Roman" pitchFamily="18" charset="0"/>
                <a:cs typeface="Times New Roman" pitchFamily="18" charset="0"/>
              </a:rPr>
              <a:t> de </a:t>
            </a:r>
            <a:r>
              <a:rPr lang="en-US" i="1" dirty="0" err="1" smtClean="0">
                <a:solidFill>
                  <a:schemeClr val="accent1">
                    <a:lumMod val="75000"/>
                  </a:schemeClr>
                </a:solidFill>
                <a:latin typeface="Times New Roman" pitchFamily="18" charset="0"/>
                <a:cs typeface="Times New Roman" pitchFamily="18" charset="0"/>
              </a:rPr>
              <a:t>calciu</a:t>
            </a:r>
            <a:endParaRPr lang="ru-RU" i="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857364"/>
            <a:ext cx="8229600" cy="4717172"/>
          </a:xfrm>
        </p:spPr>
        <p:txBody>
          <a:bodyPr>
            <a:normAutofit fontScale="92500" lnSpcReduction="10000"/>
          </a:bodyPr>
          <a:lstStyle/>
          <a:p>
            <a:r>
              <a:rPr lang="vi-VN" dirty="0" smtClean="0"/>
              <a:t>Calitățile posedate de acest aditiv au făcut-o destul de populară în multe domenii ale industriei. A devenit cunoscută nu numai ca o pulbere de copt, ci și ca emulgator și sigiliu. </a:t>
            </a:r>
            <a:endParaRPr lang="en-US" dirty="0" smtClean="0"/>
          </a:p>
          <a:p>
            <a:r>
              <a:rPr lang="vi-VN" dirty="0" smtClean="0"/>
              <a:t>Fosfatul de calciu este o substanță anorganică sintetică. Materiile prime pentru acest produs sunt minerale (apatite, fosforite, hidroxilapatite).</a:t>
            </a:r>
            <a:r>
              <a:rPr lang="en-US" dirty="0" smtClean="0"/>
              <a:t> </a:t>
            </a:r>
          </a:p>
          <a:p>
            <a:r>
              <a:rPr lang="vi-VN" dirty="0" smtClean="0"/>
              <a:t>În industrie, fosfatul de calciu este produs prin combinarea acidului ortofosforic, a laptelui de var și a oxidului de calciu. Trebuie remarcat faptul că solubilitatea fosfatului de calciu scade odată cu creșterea temperaturii.</a:t>
            </a:r>
            <a:r>
              <a:rPr lang="en-US" dirty="0" smtClean="0"/>
              <a:t> </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204</TotalTime>
  <Words>953</Words>
  <PresentationFormat>Экран (4:3)</PresentationFormat>
  <Paragraphs>61</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Городская</vt:lpstr>
      <vt:lpstr>MINISTERUL EDUCAȚIEI, CULTURII ȘI CERCETĂRII AL REPUBLICII MOLDOVA UNIVERSITATEA DE STAT DIN MOLDOVA FACULTATEA DE CHIMIE ȘI TEHNOLOGIE CHIMICĂ Departament Chimie industrială și ecologică Specialitatea: Tehnologie chimica industriala Anul II                Antioxidanți tip ”Metal scavenger” </vt:lpstr>
      <vt:lpstr>E332 - Citrat de potasiu </vt:lpstr>
      <vt:lpstr>Слайд 3</vt:lpstr>
      <vt:lpstr>E339- Fosfat de sodiu</vt:lpstr>
      <vt:lpstr>Слайд 5</vt:lpstr>
      <vt:lpstr>Слайд 6</vt:lpstr>
      <vt:lpstr>E340- Fosfat de potasiu        K3PO4</vt:lpstr>
      <vt:lpstr>Слайд 8</vt:lpstr>
      <vt:lpstr>E341- Fosfat de calciu</vt:lpstr>
      <vt:lpstr>Слайд 10</vt:lpstr>
      <vt:lpstr>Beneficii</vt:lpstr>
      <vt:lpstr>Bibliografie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MINISTERUL EDUCAȚIEI, CULTURII ȘI CERCETĂRII AL REPUBLICII MOLDOVA UNIVERSITATEA DE STAT DIN MOLDOVA FACULTATEA DE CHIMIE ȘI TEHNOLOGIE CHIMICĂ Departament Chimie industrială și ecologică Specialitatea: Tehnologie chimica industriala Anul II                Antioxidanți tip ”Metal scavenger” </dc:title>
  <dc:creator>Dana</dc:creator>
  <cp:lastModifiedBy>Dana</cp:lastModifiedBy>
  <cp:revision>16</cp:revision>
  <dcterms:created xsi:type="dcterms:W3CDTF">2021-03-21T16:19:49Z</dcterms:created>
  <dcterms:modified xsi:type="dcterms:W3CDTF">2021-03-21T19:56:22Z</dcterms:modified>
</cp:coreProperties>
</file>