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978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50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61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17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861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7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7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78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06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112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40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082E33C-BE7C-498F-A6E3-97935ACFABC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3205B22-B721-481F-82A8-E83F97189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0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целлюлоза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Подготовила: Спиридонова Татьяна,</a:t>
            </a:r>
            <a:r>
              <a:rPr lang="en-US" dirty="0" smtClean="0"/>
              <a:t> TCI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089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399" y="443494"/>
            <a:ext cx="104157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Пищевая добавка E 463 не приносит человеку ни пользы, ни ощутимого вреда.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Продукт практически не обладает способностью связывать и выводить токсины, не активен в отношении радионуклидов. Это нейтральное балластное вещество.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Разовый прием более 5 г </a:t>
            </a:r>
            <a:r>
              <a:rPr lang="ru-RU" sz="2400" dirty="0" err="1"/>
              <a:t>гидроксипропилцеллюлозы</a:t>
            </a:r>
            <a:r>
              <a:rPr lang="ru-RU" sz="2400" dirty="0"/>
              <a:t> может спровоцировать нарушение перистальтики кишечника, боли в животе. Употребить такое количество добавки маловероятно. По этой причине допустимая суточная норма не установлена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Влияние добавки E 463 на здоровье человека изучено мало. Исследования в этой области не закончены. Официальных документов, запрещающих или ограничивающих применение </a:t>
            </a:r>
            <a:r>
              <a:rPr lang="ru-RU" sz="2400" dirty="0" err="1" smtClean="0"/>
              <a:t>гидроксипропилцеллюлозы</a:t>
            </a:r>
            <a:r>
              <a:rPr lang="ru-RU" sz="2400" dirty="0" smtClean="0"/>
              <a:t> нет.</a:t>
            </a:r>
          </a:p>
        </p:txBody>
      </p:sp>
    </p:spTree>
    <p:extLst>
      <p:ext uri="{BB962C8B-B14F-4D97-AF65-F5344CB8AC3E}">
        <p14:creationId xmlns:p14="http://schemas.microsoft.com/office/powerpoint/2010/main" val="383333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8855"/>
            <a:ext cx="10058400" cy="1371600"/>
          </a:xfrm>
        </p:spPr>
        <p:txBody>
          <a:bodyPr/>
          <a:lstStyle/>
          <a:p>
            <a:r>
              <a:rPr lang="ru-RU" dirty="0" err="1" smtClean="0"/>
              <a:t>Метилэтилцеллюлоза</a:t>
            </a:r>
            <a:r>
              <a:rPr lang="ru-RU" dirty="0" smtClean="0"/>
              <a:t> (Е 465)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2357" y="1517697"/>
            <a:ext cx="104472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Пищевая добавка E465 (</a:t>
            </a:r>
            <a:r>
              <a:rPr lang="ru-RU" sz="2400" dirty="0" err="1"/>
              <a:t>метилэтилцеллюлоза</a:t>
            </a:r>
            <a:r>
              <a:rPr lang="ru-RU" sz="2400" dirty="0"/>
              <a:t>) — относится к загустителям, пенообразователям, стабилизаторам и эмульгаторам синтетического происхождения, используется в технологических целях в процессе производства пищевых продуктов.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2966" y="3181511"/>
            <a:ext cx="2502234" cy="27680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72357" y="3624854"/>
            <a:ext cx="76410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Представляет светлый гигроскопичный порошок или </a:t>
            </a:r>
            <a:r>
              <a:rPr lang="ru-RU" sz="2400" dirty="0" err="1"/>
              <a:t>гранулят</a:t>
            </a:r>
            <a:r>
              <a:rPr lang="ru-RU" sz="2400" dirty="0"/>
              <a:t>. Хорошо растворим в холодной воде; средне растворим в органических растворителях, этаноле; нерастворим в горячей воде (образование геля или осаждение). Физико-химические свойства зависят от длины цепи и степени замещения.</a:t>
            </a:r>
          </a:p>
        </p:txBody>
      </p:sp>
    </p:spTree>
    <p:extLst>
      <p:ext uri="{BB962C8B-B14F-4D97-AF65-F5344CB8AC3E}">
        <p14:creationId xmlns:p14="http://schemas.microsoft.com/office/powerpoint/2010/main" val="1378314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504" y="751344"/>
            <a:ext cx="1044728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Получение</a:t>
            </a:r>
          </a:p>
          <a:p>
            <a:pPr algn="just"/>
            <a:r>
              <a:rPr lang="ru-RU" sz="2400" dirty="0"/>
              <a:t>α-Целлюлозу подвергают набуханию в сильной щёлочи и затем взаимодействию с метил- и </a:t>
            </a:r>
            <a:r>
              <a:rPr lang="ru-RU" sz="2400" dirty="0" err="1"/>
              <a:t>этилхлоридом</a:t>
            </a:r>
            <a:r>
              <a:rPr lang="ru-RU" sz="2400" dirty="0"/>
              <a:t>, моют и высушивают. </a:t>
            </a:r>
            <a:r>
              <a:rPr lang="ru-RU" sz="2400" dirty="0" err="1"/>
              <a:t>Эпоксиды</a:t>
            </a:r>
            <a:r>
              <a:rPr lang="ru-RU" sz="2400" dirty="0"/>
              <a:t> при этом не используются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r>
              <a:rPr lang="ru-RU" sz="2400" dirty="0"/>
              <a:t>Примеси: поваренная соль, незамещённая целлюлоза.</a:t>
            </a:r>
          </a:p>
          <a:p>
            <a:pPr algn="just"/>
            <a:endParaRPr lang="ru-RU" sz="2400" dirty="0"/>
          </a:p>
          <a:p>
            <a:pPr algn="ctr"/>
            <a:r>
              <a:rPr lang="ru-RU" sz="2400" b="1" dirty="0"/>
              <a:t>Метаболизм и токсичность</a:t>
            </a:r>
          </a:p>
          <a:p>
            <a:pPr algn="just"/>
            <a:r>
              <a:rPr lang="ru-RU" sz="2400" dirty="0" err="1"/>
              <a:t>Невсасываемое</a:t>
            </a:r>
            <a:r>
              <a:rPr lang="ru-RU" sz="2400" dirty="0"/>
              <a:t>, нерасщепляемое, растворимое балластное вещество. Совместное применение </a:t>
            </a:r>
            <a:r>
              <a:rPr lang="ru-RU" sz="2400" dirty="0" err="1"/>
              <a:t>метилэтилцеллюлозы</a:t>
            </a:r>
            <a:r>
              <a:rPr lang="ru-RU" sz="2400" dirty="0"/>
              <a:t> с окисью этилена приводит к образованию не имеющей разрешения </a:t>
            </a:r>
            <a:r>
              <a:rPr lang="ru-RU" sz="2400" dirty="0" err="1"/>
              <a:t>метилгидроксиэтилцеллюлозы</a:t>
            </a:r>
            <a:r>
              <a:rPr lang="ru-RU" sz="2400" dirty="0"/>
              <a:t>. </a:t>
            </a:r>
            <a:r>
              <a:rPr lang="ru-RU" sz="2400" dirty="0" err="1"/>
              <a:t>Метилэтилцеллюлоза</a:t>
            </a:r>
            <a:r>
              <a:rPr lang="ru-RU" sz="2400" dirty="0"/>
              <a:t> с содержанием </a:t>
            </a:r>
            <a:r>
              <a:rPr lang="ru-RU" sz="2400" dirty="0" err="1"/>
              <a:t>гидроксиэтильных</a:t>
            </a:r>
            <a:r>
              <a:rPr lang="ru-RU" sz="2400" dirty="0"/>
              <a:t> групп до 5% является разрешённой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6364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0013" y="2847312"/>
            <a:ext cx="98061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Польза</a:t>
            </a:r>
          </a:p>
          <a:p>
            <a:pPr algn="just"/>
            <a:r>
              <a:rPr lang="ru-RU" sz="2400" dirty="0"/>
              <a:t>В кишечнике не абсорбируется и не расщепляется. Сами по себе продукты с содержанием добавки Е465 способны стимулировать моторику кишечника. </a:t>
            </a:r>
            <a:r>
              <a:rPr lang="ru-RU" sz="2400" dirty="0" err="1"/>
              <a:t>Гипоаллергенна</a:t>
            </a:r>
            <a:r>
              <a:rPr lang="ru-RU" sz="2400" dirty="0"/>
              <a:t> и нетоксична.</a:t>
            </a:r>
          </a:p>
          <a:p>
            <a:endParaRPr lang="ru-RU" sz="2400" dirty="0"/>
          </a:p>
          <a:p>
            <a:pPr algn="ctr"/>
            <a:r>
              <a:rPr lang="ru-RU" sz="2400" b="1" dirty="0"/>
              <a:t>Вред</a:t>
            </a:r>
          </a:p>
          <a:p>
            <a:pPr algn="just"/>
            <a:r>
              <a:rPr lang="ru-RU" sz="2400" dirty="0"/>
              <a:t>Рекомендуется соблюдать осторожность при заболеваниях желудочно-кишечного тракта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0013" y="723038"/>
            <a:ext cx="98902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Состояние</a:t>
            </a:r>
            <a:r>
              <a:rPr lang="ru-RU" sz="2400" dirty="0" smtClean="0"/>
              <a:t>: порошок </a:t>
            </a:r>
            <a:r>
              <a:rPr lang="ru-RU" sz="2400" dirty="0"/>
              <a:t>или мелкие гранулы</a:t>
            </a:r>
          </a:p>
          <a:p>
            <a:r>
              <a:rPr lang="ru-RU" sz="2400" dirty="0"/>
              <a:t>Запах</a:t>
            </a:r>
            <a:r>
              <a:rPr lang="ru-RU" sz="2400" dirty="0" smtClean="0"/>
              <a:t>: отсутствует</a:t>
            </a:r>
            <a:endParaRPr lang="ru-RU" sz="2400" dirty="0"/>
          </a:p>
          <a:p>
            <a:r>
              <a:rPr lang="ru-RU" sz="2400" dirty="0"/>
              <a:t>Плотность</a:t>
            </a:r>
            <a:r>
              <a:rPr lang="ru-RU" sz="2400" dirty="0" smtClean="0"/>
              <a:t>: 1,33 </a:t>
            </a:r>
            <a:r>
              <a:rPr lang="ru-RU" sz="2400" dirty="0"/>
              <a:t>г/см3</a:t>
            </a:r>
          </a:p>
          <a:p>
            <a:pPr algn="just"/>
            <a:r>
              <a:rPr lang="ru-RU" sz="2400" dirty="0"/>
              <a:t>Максимально допустимая суточная доза на 1 кг массы тела</a:t>
            </a:r>
            <a:r>
              <a:rPr lang="ru-RU" sz="2400" dirty="0" smtClean="0"/>
              <a:t>: не установлена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753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5420" y="741514"/>
            <a:ext cx="102896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Применение</a:t>
            </a:r>
          </a:p>
          <a:p>
            <a:pPr algn="just"/>
            <a:r>
              <a:rPr lang="ru-RU" sz="2400" dirty="0" err="1"/>
              <a:t>Метилэтилцеллюлоза</a:t>
            </a:r>
            <a:r>
              <a:rPr lang="ru-RU" sz="2400" dirty="0"/>
              <a:t> образует и стабилизирует пену в десертах.</a:t>
            </a:r>
          </a:p>
          <a:p>
            <a:endParaRPr lang="ru-RU" sz="2400" dirty="0"/>
          </a:p>
          <a:p>
            <a:pPr algn="just"/>
            <a:r>
              <a:rPr lang="ru-RU" sz="2400" dirty="0"/>
              <a:t>Используется как регулятор консистенции в ликёрах, поскольку устойчива к спирту; компонент покрытий пищевых продуктов. Нерастворимость в горячей воде обеспечивает удобство работы в горячих растворах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В Российской Федерации, Евросоюзе и в большинстве стран мира пищевая добавка Е465 разрешена для применения в пищевой промышленности. На Украине не входит в список разрешённых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5865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35001"/>
            <a:ext cx="10210800" cy="1371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Этилгидроксиэтилцеллюлоза</a:t>
            </a:r>
            <a:r>
              <a:rPr lang="ru-RU" dirty="0" smtClean="0"/>
              <a:t> (Е 467)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951" y="1551348"/>
            <a:ext cx="3552981" cy="27706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66800" y="1413191"/>
            <a:ext cx="63324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Пищевая добавка </a:t>
            </a:r>
            <a:r>
              <a:rPr lang="ru-RU" sz="2400" dirty="0" smtClean="0"/>
              <a:t>E467— </a:t>
            </a:r>
            <a:r>
              <a:rPr lang="ru-RU" sz="2400" dirty="0"/>
              <a:t>относится к загустителям, стабилизаторам и эмульгаторам синтетического происхождения, используется в технологических целях в процессе производства пищевых продуктов. Внешне выглядит как порошок белого цвета (возможен сероватый оттенок), </a:t>
            </a:r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5781" y="4460179"/>
            <a:ext cx="1021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котором могут встречаться гранулы и кристаллики разного размера без запаха и вкуса. Гигроскопична, при контакте с водой преобразуется в склизкую массу; в составе добавки содержится </a:t>
            </a:r>
            <a:r>
              <a:rPr lang="ru-RU" sz="2400" dirty="0" err="1"/>
              <a:t>этильных</a:t>
            </a:r>
            <a:r>
              <a:rPr lang="ru-RU" sz="2400" dirty="0"/>
              <a:t> групп от 7 до 19 %, </a:t>
            </a:r>
            <a:r>
              <a:rPr lang="ru-RU" sz="2400" dirty="0" err="1"/>
              <a:t>гидроксиэтильных</a:t>
            </a:r>
            <a:r>
              <a:rPr lang="ru-RU" sz="2400" dirty="0"/>
              <a:t> — от 10 до 38 %.</a:t>
            </a:r>
          </a:p>
        </p:txBody>
      </p:sp>
    </p:spTree>
    <p:extLst>
      <p:ext uri="{BB962C8B-B14F-4D97-AF65-F5344CB8AC3E}">
        <p14:creationId xmlns:p14="http://schemas.microsoft.com/office/powerpoint/2010/main" val="3733737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4096" y="824410"/>
            <a:ext cx="1010044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Получение</a:t>
            </a:r>
          </a:p>
          <a:p>
            <a:pPr algn="just"/>
            <a:r>
              <a:rPr lang="ru-RU" sz="2400" dirty="0"/>
              <a:t>Получают путём химической реакции α-целлюлозы и щёлочи, которые на следующем этапе взаимодействуют с </a:t>
            </a:r>
            <a:r>
              <a:rPr lang="ru-RU" sz="2400" dirty="0" err="1"/>
              <a:t>этиленоксидами</a:t>
            </a:r>
            <a:r>
              <a:rPr lang="ru-RU" sz="2400" dirty="0"/>
              <a:t> и </a:t>
            </a:r>
            <a:r>
              <a:rPr lang="ru-RU" sz="2400" dirty="0" err="1"/>
              <a:t>этилхлоридом</a:t>
            </a:r>
            <a:r>
              <a:rPr lang="ru-RU" sz="2400" dirty="0"/>
              <a:t>. Примеси: полимеры </a:t>
            </a:r>
            <a:r>
              <a:rPr lang="ru-RU" sz="2400" dirty="0" err="1"/>
              <a:t>этиленоксида</a:t>
            </a:r>
            <a:r>
              <a:rPr lang="ru-RU" sz="2400" dirty="0"/>
              <a:t>, целлюлоза незамещённая, соль поваренная, </a:t>
            </a:r>
            <a:r>
              <a:rPr lang="ru-RU" sz="2400" dirty="0" err="1"/>
              <a:t>хлоргидрин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pPr algn="ctr"/>
            <a:r>
              <a:rPr lang="ru-RU" sz="2400" b="1" dirty="0"/>
              <a:t>Применение</a:t>
            </a:r>
          </a:p>
          <a:p>
            <a:pPr algn="just"/>
            <a:r>
              <a:rPr lang="ru-RU" sz="2400" dirty="0"/>
              <a:t>Может использоваться при производстве десертов на основе молока, сливок или сметаны; ликёров; начинок для выпечки, в состав которых входят молоко, сливки, сгущёнка, фруктовое или ягодное пюре, шоколад; плавленых сырков; соусов, майонезов, а также некоторых кремов для десертов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63275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2980" y="3322204"/>
            <a:ext cx="96800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Научные </a:t>
            </a:r>
            <a:r>
              <a:rPr lang="ru-RU" sz="2400" dirty="0"/>
              <a:t>данные о пользе применения пищевой добавки Е467 для здоровья человека в настоящий момент отсутствуют. Нетоксичен и </a:t>
            </a:r>
            <a:r>
              <a:rPr lang="ru-RU" sz="2400" dirty="0" err="1"/>
              <a:t>гипоаллергенен</a:t>
            </a:r>
            <a:r>
              <a:rPr lang="ru-RU" sz="2400" dirty="0"/>
              <a:t>. Не абсорбируется, выводится естественным путём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02980" y="644548"/>
            <a:ext cx="94382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Происхождение</a:t>
            </a:r>
            <a:r>
              <a:rPr lang="ru-RU" sz="2400" dirty="0" smtClean="0"/>
              <a:t>: синтетическое</a:t>
            </a:r>
            <a:endParaRPr lang="ru-RU" sz="2400" dirty="0"/>
          </a:p>
          <a:p>
            <a:r>
              <a:rPr lang="ru-RU" sz="2400" dirty="0"/>
              <a:t>Опасность</a:t>
            </a:r>
            <a:r>
              <a:rPr lang="ru-RU" sz="2400" dirty="0" smtClean="0"/>
              <a:t>: очень </a:t>
            </a:r>
            <a:r>
              <a:rPr lang="ru-RU" sz="2400" dirty="0"/>
              <a:t>низкая</a:t>
            </a:r>
          </a:p>
          <a:p>
            <a:r>
              <a:rPr lang="ru-RU" sz="2400" dirty="0" smtClean="0"/>
              <a:t>Состояние: порошок</a:t>
            </a:r>
            <a:endParaRPr lang="ru-RU" sz="2400" dirty="0"/>
          </a:p>
          <a:p>
            <a:r>
              <a:rPr lang="ru-RU" sz="2400" dirty="0"/>
              <a:t>Запах</a:t>
            </a:r>
            <a:r>
              <a:rPr lang="ru-RU" sz="2400" dirty="0" smtClean="0"/>
              <a:t>: отсутствует</a:t>
            </a:r>
            <a:endParaRPr lang="ru-RU" sz="2400" dirty="0"/>
          </a:p>
          <a:p>
            <a:r>
              <a:rPr lang="ru-RU" sz="2400" dirty="0" smtClean="0"/>
              <a:t>Плотность: 1,33 </a:t>
            </a:r>
            <a:r>
              <a:rPr lang="ru-RU" sz="2400" dirty="0"/>
              <a:t>г/см3</a:t>
            </a:r>
          </a:p>
          <a:p>
            <a:r>
              <a:rPr lang="ru-RU" sz="2400" dirty="0"/>
              <a:t>Максимально допустимая суточная доза на 1 кг массы тела</a:t>
            </a:r>
            <a:r>
              <a:rPr lang="ru-RU" sz="2400" dirty="0" smtClean="0"/>
              <a:t>: не установлена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2980" y="4981591"/>
            <a:ext cx="96800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Российской Федерации пищевая добавка Е467 разрешена для применения в пищевой промышленности. Не входит в список разрешённых в Евросоюзе и на Украине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509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Этилцеллюлоза</a:t>
            </a:r>
            <a:r>
              <a:rPr lang="ru-RU" dirty="0" smtClean="0"/>
              <a:t> (Е462)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1920536"/>
            <a:ext cx="1005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Пищевая добавка E 462 — дешевый и весьма эффективный загуститель, полученный искусственным путем. Небольшого количества достаточно для обеспечения заданной структуры, удержания влаги, связывания компонентов.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Особенно хорошо вещество проявляет себя в дисперсных системах. С помощью этилового эфира целлюлозы можно легко и без лишних затрат образовывать прямые эмульсии («масло в воде»), устойчивые к расслоению и повторному слипанию частиц.</a:t>
            </a:r>
          </a:p>
        </p:txBody>
      </p:sp>
    </p:spTree>
    <p:extLst>
      <p:ext uri="{BB962C8B-B14F-4D97-AF65-F5344CB8AC3E}">
        <p14:creationId xmlns:p14="http://schemas.microsoft.com/office/powerpoint/2010/main" val="272308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1032" y="715506"/>
            <a:ext cx="100899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Добавка E 462 по основной технологической функции классифицируется как стабилизатор консистенции продукта. Обычно применяют в качестве инертного наполнителя и пленкообразователя.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51032" y="2476024"/>
            <a:ext cx="100899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Получают добавку взаимодействием щелочной целлюлозы с </a:t>
            </a:r>
            <a:r>
              <a:rPr lang="ru-RU" sz="2400" dirty="0" err="1"/>
              <a:t>этилхлоридом</a:t>
            </a:r>
            <a:r>
              <a:rPr lang="ru-RU" sz="2400" dirty="0"/>
              <a:t>. Для этого натуральную целлюлозу, входящую в клеточные стенки хлопчатника или древесины, погружают в раствор гидроксида натрия. Затем разбухшую клетчатку под давлением обрабатывают </a:t>
            </a:r>
            <a:r>
              <a:rPr lang="ru-RU" sz="2400" dirty="0" err="1"/>
              <a:t>этилхлоридом</a:t>
            </a:r>
            <a:r>
              <a:rPr lang="ru-RU" sz="2400" dirty="0"/>
              <a:t> или его смесью с бензолом, осаждают полученный продукт горячей водой, очищают, отбеливают и высушивают.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51033" y="5344539"/>
            <a:ext cx="10089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Добавка Е 462 относится к категории синтетических.</a:t>
            </a:r>
          </a:p>
        </p:txBody>
      </p:sp>
    </p:spTree>
    <p:extLst>
      <p:ext uri="{BB962C8B-B14F-4D97-AF65-F5344CB8AC3E}">
        <p14:creationId xmlns:p14="http://schemas.microsoft.com/office/powerpoint/2010/main" val="2582875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9710" y="612845"/>
            <a:ext cx="78302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Цвет:</a:t>
            </a:r>
            <a:r>
              <a:rPr lang="ru-RU" sz="2400" dirty="0"/>
              <a:t>	белый, возможен желтоватый </a:t>
            </a:r>
            <a:r>
              <a:rPr lang="ru-RU" sz="2400" dirty="0" smtClean="0"/>
              <a:t>оттенок;</a:t>
            </a:r>
            <a:endParaRPr lang="ru-RU" sz="2400" dirty="0"/>
          </a:p>
          <a:p>
            <a:r>
              <a:rPr lang="ru-RU" sz="2400" dirty="0" smtClean="0"/>
              <a:t>Состав:</a:t>
            </a:r>
            <a:r>
              <a:rPr lang="ru-RU" sz="2400" dirty="0"/>
              <a:t>	полимер целлюлозы, примеси: хлористый натрий, </a:t>
            </a:r>
            <a:r>
              <a:rPr lang="ru-RU" sz="2400" dirty="0" err="1"/>
              <a:t>диэтиловый</a:t>
            </a:r>
            <a:r>
              <a:rPr lang="ru-RU" sz="2400" dirty="0"/>
              <a:t> эфир; </a:t>
            </a:r>
            <a:endParaRPr lang="ru-RU" sz="2400" dirty="0" smtClean="0"/>
          </a:p>
          <a:p>
            <a:r>
              <a:rPr lang="ru-RU" sz="2400" dirty="0" smtClean="0"/>
              <a:t>Внешний вид:</a:t>
            </a:r>
            <a:r>
              <a:rPr lang="ru-RU" sz="2400" dirty="0"/>
              <a:t>	</a:t>
            </a:r>
            <a:r>
              <a:rPr lang="ru-RU" sz="2400" dirty="0" smtClean="0"/>
              <a:t>порошок;</a:t>
            </a:r>
            <a:endParaRPr lang="ru-RU" sz="2400" dirty="0"/>
          </a:p>
          <a:p>
            <a:r>
              <a:rPr lang="ru-RU" sz="2400" dirty="0" smtClean="0"/>
              <a:t>Запах:</a:t>
            </a:r>
            <a:r>
              <a:rPr lang="ru-RU" sz="2400" dirty="0"/>
              <a:t>	</a:t>
            </a:r>
            <a:r>
              <a:rPr lang="ru-RU" sz="2400" dirty="0" smtClean="0"/>
              <a:t>отсутствует;</a:t>
            </a:r>
            <a:endParaRPr lang="ru-RU" sz="2400" dirty="0"/>
          </a:p>
          <a:p>
            <a:r>
              <a:rPr lang="ru-RU" sz="2400" dirty="0" smtClean="0"/>
              <a:t>Вкус:</a:t>
            </a:r>
            <a:r>
              <a:rPr lang="ru-RU" sz="2400" dirty="0"/>
              <a:t>	отсутствует</a:t>
            </a:r>
          </a:p>
          <a:p>
            <a:r>
              <a:rPr lang="ru-RU" sz="2400" dirty="0" smtClean="0"/>
              <a:t>Плотность:</a:t>
            </a:r>
            <a:r>
              <a:rPr lang="ru-RU" sz="2400" dirty="0"/>
              <a:t>	1,14 г/см³</a:t>
            </a:r>
          </a:p>
          <a:p>
            <a:r>
              <a:rPr lang="ru-RU" sz="2400" dirty="0" smtClean="0"/>
              <a:t>Другие:</a:t>
            </a:r>
            <a:r>
              <a:rPr lang="ru-RU" sz="2400" dirty="0"/>
              <a:t>	стабилен в кислой и щелочной среде; свето- и термоустойчив; пыль </a:t>
            </a:r>
            <a:r>
              <a:rPr lang="ru-RU" sz="2400" dirty="0" smtClean="0"/>
              <a:t>взрывоопасна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29710" y="4125338"/>
            <a:ext cx="99848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Добавка исключена из ГОСТ 33310 — 2015 (Загустители пищевых продуктов).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29710" y="5144842"/>
            <a:ext cx="99848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Добавка разрешена в США, Канаде. Не имеет разрешения в странах Евросоюза.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6500" y="612845"/>
            <a:ext cx="2424162" cy="33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648" y="651329"/>
            <a:ext cx="98797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Пищевая добавка способствует развитию воспалительных процессов в кишечнике и желудке, вплоть до язвенной болезни. </a:t>
            </a:r>
            <a:r>
              <a:rPr lang="ru-RU" sz="2400" dirty="0" err="1"/>
              <a:t>Этилцеллюлоза</a:t>
            </a:r>
            <a:r>
              <a:rPr lang="ru-RU" sz="2400" dirty="0"/>
              <a:t> не является аллергеном, но может вызвать дерматологические заболевания кожи.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66648" y="2313830"/>
            <a:ext cx="98797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Независимые эксперты экологической группы «Кедр» относят </a:t>
            </a:r>
            <a:r>
              <a:rPr lang="ru-RU" sz="2400" dirty="0" err="1"/>
              <a:t>этилцеллюлозу</a:t>
            </a:r>
            <a:r>
              <a:rPr lang="ru-RU" sz="2400" dirty="0"/>
              <a:t> к канцерогенным продуктам, но объективные результаты исследований не опубликованы.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66648" y="3607000"/>
            <a:ext cx="98797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составе наружных оболочек лекарственных средств продукт безвреден, так как количество его не превышает установленных санитарными правилами норм.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66648" y="4900170"/>
            <a:ext cx="98797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Добавка Е 462 не участвует в метаболических процессах, выводится естественным путем.</a:t>
            </a:r>
          </a:p>
        </p:txBody>
      </p:sp>
    </p:spTree>
    <p:extLst>
      <p:ext uri="{BB962C8B-B14F-4D97-AF65-F5344CB8AC3E}">
        <p14:creationId xmlns:p14="http://schemas.microsoft.com/office/powerpoint/2010/main" val="6760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Гидроксипропилцеллюлоза</a:t>
            </a:r>
            <a:r>
              <a:rPr lang="ru-RU" dirty="0" smtClean="0"/>
              <a:t> (Е463)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1906976"/>
            <a:ext cx="58910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Другие названия</a:t>
            </a:r>
            <a:r>
              <a:rPr lang="ru-RU" sz="2000" dirty="0" smtClean="0"/>
              <a:t>: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/>
              <a:t>гидроксипропиловый</a:t>
            </a:r>
            <a:r>
              <a:rPr lang="ru-RU" sz="2000" dirty="0"/>
              <a:t> эфир целлюлозы;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целлюлозы 2-гидроксипропиловый эфир;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НРС, международная </a:t>
            </a:r>
            <a:r>
              <a:rPr lang="ru-RU" sz="2000" dirty="0" err="1"/>
              <a:t>аабревиатура</a:t>
            </a:r>
            <a:r>
              <a:rPr lang="ru-RU" sz="20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/>
              <a:t>Клуцел</a:t>
            </a:r>
            <a:r>
              <a:rPr lang="ru-RU" sz="2000" dirty="0"/>
              <a:t> (</a:t>
            </a:r>
            <a:r>
              <a:rPr lang="en-US" sz="2000" dirty="0" err="1"/>
              <a:t>Klucel</a:t>
            </a:r>
            <a:r>
              <a:rPr lang="en-US" sz="2000" dirty="0"/>
              <a:t>), </a:t>
            </a:r>
            <a:r>
              <a:rPr lang="ru-RU" sz="2000" dirty="0"/>
              <a:t>торговое название;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Hydroxypropylcellulose</a:t>
            </a:r>
            <a:r>
              <a:rPr lang="en-US" sz="2000" dirty="0"/>
              <a:t>, </a:t>
            </a:r>
            <a:r>
              <a:rPr lang="ru-RU" sz="2000" dirty="0"/>
              <a:t>немецкое;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hydroxypropyl</a:t>
            </a:r>
            <a:r>
              <a:rPr lang="en-US" sz="2000" dirty="0"/>
              <a:t>-cellulose, </a:t>
            </a:r>
            <a:r>
              <a:rPr lang="ru-RU" sz="2000" dirty="0"/>
              <a:t>французское.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202" y="1906976"/>
            <a:ext cx="4080970" cy="21710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66800" y="4212472"/>
            <a:ext cx="10058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Добавка Е 463 — продукт химического синтеза обработанной едким натром целлюлозы с окисью пропилена. Реакция происходит в присутствии органического растворителя (например, трет-бутилового спирта) при температуре от 70 до 100º C.</a:t>
            </a:r>
          </a:p>
        </p:txBody>
      </p:sp>
    </p:spTree>
    <p:extLst>
      <p:ext uri="{BB962C8B-B14F-4D97-AF65-F5344CB8AC3E}">
        <p14:creationId xmlns:p14="http://schemas.microsoft.com/office/powerpoint/2010/main" val="318262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0525" y="651156"/>
            <a:ext cx="101529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Цвет:</a:t>
            </a:r>
            <a:r>
              <a:rPr lang="ru-RU" sz="2400" dirty="0"/>
              <a:t>	белый, возможен с желтоватым или сероватым </a:t>
            </a:r>
            <a:r>
              <a:rPr lang="ru-RU" sz="2400" dirty="0" smtClean="0"/>
              <a:t>оттенком;</a:t>
            </a:r>
            <a:endParaRPr lang="ru-RU" sz="2400" dirty="0"/>
          </a:p>
          <a:p>
            <a:r>
              <a:rPr lang="ru-RU" sz="2400" dirty="0" smtClean="0"/>
              <a:t>Состав:</a:t>
            </a:r>
            <a:r>
              <a:rPr lang="ru-RU" sz="2400" dirty="0"/>
              <a:t>	</a:t>
            </a:r>
            <a:r>
              <a:rPr lang="ru-RU" sz="2400" dirty="0" err="1"/>
              <a:t>гидроксипропиловый</a:t>
            </a:r>
            <a:r>
              <a:rPr lang="ru-RU" sz="2400" dirty="0"/>
              <a:t> эфир целлюлозы, примеси: целлюлоза незамещённая, полимеры пропилена; </a:t>
            </a:r>
            <a:endParaRPr lang="ru-RU" sz="2400" dirty="0" smtClean="0"/>
          </a:p>
          <a:p>
            <a:r>
              <a:rPr lang="ru-RU" sz="2400" dirty="0" smtClean="0"/>
              <a:t>Внешний вид:</a:t>
            </a:r>
            <a:r>
              <a:rPr lang="ru-RU" sz="2400" dirty="0"/>
              <a:t>	волокнистый порошок или мелкие </a:t>
            </a:r>
            <a:r>
              <a:rPr lang="ru-RU" sz="2400" dirty="0" smtClean="0"/>
              <a:t>гранулы;</a:t>
            </a:r>
            <a:endParaRPr lang="ru-RU" sz="2400" dirty="0"/>
          </a:p>
          <a:p>
            <a:r>
              <a:rPr lang="ru-RU" sz="2400" dirty="0" smtClean="0"/>
              <a:t>Запах:</a:t>
            </a:r>
            <a:r>
              <a:rPr lang="ru-RU" sz="2400" dirty="0"/>
              <a:t>	</a:t>
            </a:r>
            <a:r>
              <a:rPr lang="ru-RU" sz="2400" dirty="0" smtClean="0"/>
              <a:t>отсутствует;</a:t>
            </a:r>
            <a:endParaRPr lang="ru-RU" sz="2400" dirty="0"/>
          </a:p>
          <a:p>
            <a:r>
              <a:rPr lang="ru-RU" sz="2400" dirty="0" smtClean="0"/>
              <a:t>Растворимость:</a:t>
            </a:r>
            <a:r>
              <a:rPr lang="ru-RU" sz="2400" dirty="0"/>
              <a:t>	хорошо в полярных органических растворителях (ацетон, этиловый спирт); в холодной воде растворим только эфир с высокой степенью молярного замещения; не растворяется в глицерине, горячей </a:t>
            </a:r>
            <a:r>
              <a:rPr lang="ru-RU" sz="2400" dirty="0" smtClean="0"/>
              <a:t>воде;</a:t>
            </a:r>
            <a:endParaRPr lang="ru-RU" sz="2400" dirty="0"/>
          </a:p>
          <a:p>
            <a:r>
              <a:rPr lang="ru-RU" sz="2400" dirty="0"/>
              <a:t>Содержание </a:t>
            </a:r>
            <a:r>
              <a:rPr lang="ru-RU" sz="2400" dirty="0" err="1"/>
              <a:t>гидроксипропильных</a:t>
            </a:r>
            <a:r>
              <a:rPr lang="ru-RU" sz="2400" dirty="0"/>
              <a:t> </a:t>
            </a:r>
            <a:r>
              <a:rPr lang="ru-RU" sz="2400" dirty="0" smtClean="0"/>
              <a:t>групп:</a:t>
            </a:r>
            <a:r>
              <a:rPr lang="ru-RU" sz="2400" dirty="0"/>
              <a:t>	80,5</a:t>
            </a:r>
            <a:r>
              <a:rPr lang="ru-RU" sz="2400" dirty="0" smtClean="0"/>
              <a:t>%;</a:t>
            </a:r>
            <a:endParaRPr lang="ru-RU" sz="2400" dirty="0"/>
          </a:p>
          <a:p>
            <a:r>
              <a:rPr lang="ru-RU" sz="2400" dirty="0" smtClean="0"/>
              <a:t>Вкус:</a:t>
            </a:r>
            <a:r>
              <a:rPr lang="ru-RU" sz="2400" dirty="0"/>
              <a:t>	</a:t>
            </a:r>
            <a:r>
              <a:rPr lang="ru-RU" sz="2400" dirty="0" smtClean="0"/>
              <a:t>отсутствует;</a:t>
            </a:r>
            <a:endParaRPr lang="ru-RU" sz="2400" dirty="0"/>
          </a:p>
          <a:p>
            <a:r>
              <a:rPr lang="ru-RU" sz="2400" dirty="0" smtClean="0"/>
              <a:t>Плотность:</a:t>
            </a:r>
            <a:r>
              <a:rPr lang="ru-RU" sz="2400" dirty="0"/>
              <a:t>	1,3 </a:t>
            </a:r>
            <a:r>
              <a:rPr lang="ru-RU" sz="2400" dirty="0" smtClean="0"/>
              <a:t>г/см³;</a:t>
            </a:r>
            <a:endParaRPr lang="ru-RU" sz="2400" dirty="0"/>
          </a:p>
          <a:p>
            <a:r>
              <a:rPr lang="ru-RU" sz="2400" dirty="0" smtClean="0"/>
              <a:t>Другие:</a:t>
            </a:r>
            <a:r>
              <a:rPr lang="ru-RU" sz="2400" dirty="0"/>
              <a:t>	устойчив в кислой и щелочной среде; гигроскопичен; термостабилен; </a:t>
            </a:r>
            <a:r>
              <a:rPr lang="ru-RU" sz="2400" dirty="0" smtClean="0"/>
              <a:t>взрывоопасен;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898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5214" y="582519"/>
            <a:ext cx="10668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Производители продуктов питания добавку Е 463 применяют </a:t>
            </a:r>
            <a:r>
              <a:rPr lang="ru-RU" sz="2400" dirty="0" smtClean="0"/>
              <a:t>редко.</a:t>
            </a:r>
          </a:p>
          <a:p>
            <a:pPr algn="just"/>
            <a:r>
              <a:rPr lang="ru-RU" sz="2400" dirty="0" smtClean="0"/>
              <a:t> </a:t>
            </a:r>
            <a:endParaRPr lang="ru-RU" sz="2400" dirty="0"/>
          </a:p>
          <a:p>
            <a:pPr algn="just"/>
            <a:r>
              <a:rPr lang="ru-RU" sz="2400" dirty="0"/>
              <a:t>Основная сфера использования — изготовление мороженого</a:t>
            </a:r>
            <a:r>
              <a:rPr lang="ru-RU" sz="2400" dirty="0" smtClean="0"/>
              <a:t>. Он: увеличивает </a:t>
            </a:r>
            <a:r>
              <a:rPr lang="ru-RU" sz="2400" dirty="0"/>
              <a:t>сухую массу;</a:t>
            </a:r>
          </a:p>
          <a:p>
            <a:pPr algn="just"/>
            <a:r>
              <a:rPr lang="ru-RU" sz="2400" dirty="0"/>
              <a:t>повышает вязкость;</a:t>
            </a:r>
          </a:p>
          <a:p>
            <a:pPr algn="just"/>
            <a:r>
              <a:rPr lang="ru-RU" sz="2400" dirty="0"/>
              <a:t>связывает воду, предупреждая образование и разрастание ледяных кристаллов, замедляя таяние;</a:t>
            </a:r>
          </a:p>
          <a:p>
            <a:pPr algn="just"/>
            <a:r>
              <a:rPr lang="ru-RU" sz="2400" dirty="0"/>
              <a:t>обеспечивает стойкость водно-жировой эмульсии: при таянии мороженое сохраняет пышную сливочную текстуру.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Добавка </a:t>
            </a:r>
            <a:r>
              <a:rPr lang="ru-RU" sz="2400" dirty="0"/>
              <a:t>E 463— один из компонентов глазури на основе растительных жиров (кокосовом, пальмовом и аналогичных). </a:t>
            </a:r>
            <a:r>
              <a:rPr lang="ru-RU" sz="2400" dirty="0" err="1"/>
              <a:t>Гидроксипропилцеллюлоза</a:t>
            </a:r>
            <a:r>
              <a:rPr lang="ru-RU" sz="2400" dirty="0"/>
              <a:t> способствует созданию однородной вязкой текучей массы, облегчает нанесение на поверхность мороженого, эклеров и подобных изделий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021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585" y="750838"/>
            <a:ext cx="101214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хлебопекарной отрасли </a:t>
            </a:r>
            <a:r>
              <a:rPr lang="ru-RU" sz="2400" dirty="0" err="1"/>
              <a:t>гидроксипропиловый</a:t>
            </a:r>
            <a:r>
              <a:rPr lang="ru-RU" sz="2400" dirty="0"/>
              <a:t> эфир целлюлозы входит в состав смеси для улучшения качества муки. Он положительно влияет на структуру мякиша, увеличивает выход готового изделия, продлевает срок хранения.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Добавку Е 463 используют в косметической отрасли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Основная область применения добавки E 463 — производство лекарственных </a:t>
            </a:r>
            <a:r>
              <a:rPr lang="ru-RU" sz="2400" dirty="0" smtClean="0"/>
              <a:t>средств. При </a:t>
            </a:r>
            <a:r>
              <a:rPr lang="ru-RU" sz="2400" dirty="0"/>
              <a:t>помощи добавки создают уникальные защитные оболочки для таблеток и витаминов.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dirty="0" err="1" smtClean="0"/>
              <a:t>Гидроксипропилцеллюлоза</a:t>
            </a:r>
            <a:r>
              <a:rPr lang="ru-RU" sz="2400" dirty="0" smtClean="0"/>
              <a:t> </a:t>
            </a:r>
            <a:r>
              <a:rPr lang="ru-RU" sz="2400" dirty="0"/>
              <a:t>разрешена к применению во всех странах. Включена в Фармакопею Японии и Национальный формуляр США.</a:t>
            </a:r>
          </a:p>
        </p:txBody>
      </p:sp>
    </p:spTree>
    <p:extLst>
      <p:ext uri="{BB962C8B-B14F-4D97-AF65-F5344CB8AC3E}">
        <p14:creationId xmlns:p14="http://schemas.microsoft.com/office/powerpoint/2010/main" val="863115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5831</TotalTime>
  <Words>1281</Words>
  <Application>Microsoft Office PowerPoint</Application>
  <PresentationFormat>Широкоэкранный</PresentationFormat>
  <Paragraphs>102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Garamond</vt:lpstr>
      <vt:lpstr>Савон</vt:lpstr>
      <vt:lpstr>целлюлоза</vt:lpstr>
      <vt:lpstr>Этилцеллюлоза (Е462)</vt:lpstr>
      <vt:lpstr>Презентация PowerPoint</vt:lpstr>
      <vt:lpstr>Презентация PowerPoint</vt:lpstr>
      <vt:lpstr>Презентация PowerPoint</vt:lpstr>
      <vt:lpstr>Гидроксипропилцеллюлоза (Е463)</vt:lpstr>
      <vt:lpstr>Презентация PowerPoint</vt:lpstr>
      <vt:lpstr>Презентация PowerPoint</vt:lpstr>
      <vt:lpstr>Презентация PowerPoint</vt:lpstr>
      <vt:lpstr>Презентация PowerPoint</vt:lpstr>
      <vt:lpstr>Метилэтилцеллюлоза (Е 465)</vt:lpstr>
      <vt:lpstr>Презентация PowerPoint</vt:lpstr>
      <vt:lpstr>Презентация PowerPoint</vt:lpstr>
      <vt:lpstr>Презентация PowerPoint</vt:lpstr>
      <vt:lpstr>Этилгидроксиэтилцеллюлоза (Е 467)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целлюлоза</dc:title>
  <dc:creator>usa</dc:creator>
  <cp:lastModifiedBy>usa</cp:lastModifiedBy>
  <cp:revision>11</cp:revision>
  <dcterms:created xsi:type="dcterms:W3CDTF">2021-03-30T17:07:10Z</dcterms:created>
  <dcterms:modified xsi:type="dcterms:W3CDTF">2021-04-03T18:18:30Z</dcterms:modified>
</cp:coreProperties>
</file>