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8"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04.04.2021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04.04.2021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04.04.2021</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04.04.2021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04.04.2021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04.04.2021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um.ungurury.ru/s%C4%83n%C4%83tate/alimente-4/38284-gelatina-avantaje-%C8%99i-prejudicii.html" TargetMode="External"/><Relationship Id="rId2" Type="http://schemas.openxmlformats.org/officeDocument/2006/relationships/hyperlink" Target="http://www.colindaily.ro/informatii-utile/140-avantaje-gelatina-alimentara" TargetMode="External"/><Relationship Id="rId1" Type="http://schemas.openxmlformats.org/officeDocument/2006/relationships/slideLayout" Target="../slideLayouts/slideLayout2.xml"/><Relationship Id="rId4" Type="http://schemas.openxmlformats.org/officeDocument/2006/relationships/hyperlink" Target="https://proteine.weebly.com/clasificarea-proteinelor.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Dana\Desktop\Albumina%20-%20proteina%20care%20regleaz&#259;%20s&#226;ngele.mp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1643050"/>
            <a:ext cx="8458200" cy="1470025"/>
          </a:xfrm>
        </p:spPr>
        <p:txBody>
          <a:bodyPr/>
          <a:lstStyle/>
          <a:p>
            <a:pPr algn="ctr"/>
            <a:r>
              <a:rPr b="1" i="1" smtClean="0">
                <a:latin typeface="Times New Roman" pitchFamily="18" charset="0"/>
                <a:cs typeface="Times New Roman" pitchFamily="18" charset="0"/>
              </a:rPr>
              <a:t>Derivate proteice de origine animala</a:t>
            </a:r>
            <a:endParaRPr lang="ru-RU" b="1" i="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0" y="6000768"/>
            <a:ext cx="5043494" cy="1143000"/>
          </a:xfrm>
        </p:spPr>
        <p:txBody>
          <a:bodyPr/>
          <a:lstStyle/>
          <a:p>
            <a:endParaRPr lang="en-US" sz="2400" dirty="0" smtClean="0">
              <a:latin typeface="Times New Roman" pitchFamily="18" charset="0"/>
              <a:cs typeface="Times New Roman" pitchFamily="18" charset="0"/>
            </a:endParaRPr>
          </a:p>
          <a:p>
            <a:r>
              <a:rPr lang="ru-RU" sz="2400" dirty="0" err="1" smtClean="0">
                <a:latin typeface="Times New Roman" pitchFamily="18" charset="0"/>
                <a:cs typeface="Times New Roman" pitchFamily="18" charset="0"/>
              </a:rPr>
              <a:t>Ciobanu</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Daniela</a:t>
            </a:r>
            <a:endParaRPr lang="ru-RU" sz="2400" dirty="0">
              <a:latin typeface="Times New Roman" pitchFamily="18" charset="0"/>
              <a:cs typeface="Times New Roman" pitchFamily="18" charset="0"/>
            </a:endParaRPr>
          </a:p>
        </p:txBody>
      </p:sp>
      <p:pic>
        <p:nvPicPr>
          <p:cNvPr id="1026" name="Picture 2" descr="C:\Users\Dana\Desktop\Proteinele.jpg"/>
          <p:cNvPicPr>
            <a:picLocks noChangeAspect="1" noChangeArrowheads="1"/>
          </p:cNvPicPr>
          <p:nvPr/>
        </p:nvPicPr>
        <p:blipFill>
          <a:blip r:embed="rId2"/>
          <a:srcRect/>
          <a:stretch>
            <a:fillRect/>
          </a:stretch>
        </p:blipFill>
        <p:spPr bwMode="auto">
          <a:xfrm>
            <a:off x="4857752" y="4429132"/>
            <a:ext cx="3647685" cy="2428868"/>
          </a:xfrm>
          <a:prstGeom prst="rect">
            <a:avLst/>
          </a:prstGeom>
          <a:noFill/>
        </p:spPr>
      </p:pic>
      <p:pic>
        <p:nvPicPr>
          <p:cNvPr id="1027" name="Picture 3" descr="C:\Users\Dana\Desktop\albumina.jpg"/>
          <p:cNvPicPr>
            <a:picLocks noChangeAspect="1" noChangeArrowheads="1"/>
          </p:cNvPicPr>
          <p:nvPr/>
        </p:nvPicPr>
        <p:blipFill>
          <a:blip r:embed="rId3" cstate="print"/>
          <a:srcRect/>
          <a:stretch>
            <a:fillRect/>
          </a:stretch>
        </p:blipFill>
        <p:spPr bwMode="auto">
          <a:xfrm>
            <a:off x="0" y="3929066"/>
            <a:ext cx="3091457" cy="234475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Bibliografie</a:t>
            </a:r>
            <a:endParaRPr lang="ru-RU" dirty="0"/>
          </a:p>
        </p:txBody>
      </p:sp>
      <p:sp>
        <p:nvSpPr>
          <p:cNvPr id="3" name="Содержимое 2"/>
          <p:cNvSpPr>
            <a:spLocks noGrp="1"/>
          </p:cNvSpPr>
          <p:nvPr>
            <p:ph idx="1"/>
          </p:nvPr>
        </p:nvSpPr>
        <p:spPr/>
        <p:txBody>
          <a:bodyPr/>
          <a:lstStyle/>
          <a:p>
            <a:r>
              <a:rPr lang="ro-RO" dirty="0" smtClean="0">
                <a:hlinkClick r:id="rId2"/>
              </a:rPr>
              <a:t>http://</a:t>
            </a:r>
            <a:r>
              <a:rPr lang="ro-RO" dirty="0" smtClean="0">
                <a:hlinkClick r:id="rId2"/>
              </a:rPr>
              <a:t>www.colindaily.ro/informatii-utile/140-avantaje-gelatina-alimentara</a:t>
            </a:r>
            <a:endParaRPr lang="en-US" dirty="0" smtClean="0"/>
          </a:p>
          <a:p>
            <a:r>
              <a:rPr lang="ro-RO" dirty="0" smtClean="0">
                <a:hlinkClick r:id="rId3"/>
              </a:rPr>
              <a:t>https://rum.ungurury.ru/s%C4%83n%C4%83tate/alimente-4/38284-gelatina-avantaje-%</a:t>
            </a:r>
            <a:r>
              <a:rPr lang="ro-RO" dirty="0" smtClean="0">
                <a:hlinkClick r:id="rId3"/>
              </a:rPr>
              <a:t>C8%99i-prejudicii.html</a:t>
            </a:r>
            <a:endParaRPr lang="en-US" dirty="0" smtClean="0"/>
          </a:p>
          <a:p>
            <a:r>
              <a:rPr lang="ro-RO" dirty="0" smtClean="0">
                <a:hlinkClick r:id="rId4"/>
              </a:rPr>
              <a:t>https://</a:t>
            </a:r>
            <a:r>
              <a:rPr lang="ro-RO" dirty="0" smtClean="0">
                <a:hlinkClick r:id="rId4"/>
              </a:rPr>
              <a:t>proteine.weebly.com/clasificarea-proteinelor.html</a:t>
            </a:r>
            <a:endParaRPr lang="en-US"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8229600" cy="1066800"/>
          </a:xfrm>
        </p:spPr>
        <p:txBody>
          <a:bodyPr/>
          <a:lstStyle/>
          <a:p>
            <a:r>
              <a:rPr lang="en-US" dirty="0" err="1" smtClean="0">
                <a:latin typeface="Times New Roman" pitchFamily="18" charset="0"/>
                <a:cs typeface="Times New Roman" pitchFamily="18" charset="0"/>
              </a:rPr>
              <a:t>Albumina</a:t>
            </a:r>
            <a:r>
              <a:rPr lang="en-US" dirty="0" smtClean="0">
                <a:latin typeface="Times New Roman" pitchFamily="18" charset="0"/>
                <a:cs typeface="Times New Roman" pitchFamily="18" charset="0"/>
              </a:rPr>
              <a:t> din </a:t>
            </a:r>
            <a:r>
              <a:rPr lang="en-US" dirty="0" err="1" smtClean="0">
                <a:latin typeface="Times New Roman" pitchFamily="18" charset="0"/>
                <a:cs typeface="Times New Roman" pitchFamily="18" charset="0"/>
              </a:rPr>
              <a:t>ou</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Albumina</a:t>
            </a:r>
            <a:r>
              <a:rPr lang="en-US" dirty="0" smtClean="0">
                <a:latin typeface="Times New Roman" pitchFamily="18" charset="0"/>
                <a:cs typeface="Times New Roman" pitchFamily="18" charset="0"/>
              </a:rPr>
              <a:t> din singe</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785926"/>
            <a:ext cx="8229600" cy="4325112"/>
          </a:xfrm>
        </p:spPr>
        <p:txBody>
          <a:bodyPr>
            <a:normAutofit/>
          </a:bodyPr>
          <a:lstStyle/>
          <a:p>
            <a:pPr>
              <a:buNone/>
            </a:pPr>
            <a:r>
              <a:rPr lang="en-US" dirty="0" smtClean="0"/>
              <a:t>   </a:t>
            </a:r>
            <a:r>
              <a:rPr lang="vi-VN" dirty="0" smtClean="0"/>
              <a:t>Albumina </a:t>
            </a:r>
            <a:r>
              <a:rPr lang="vi-VN" dirty="0" smtClean="0"/>
              <a:t>din ou este albuşul de ou. Este popular în cercurile de culturism din cauza că raportul aminoacizilor esentiali este mai mare în detrimentul aminoacizilor neesențiali pentru ei pentru că albuşurile de ou conțin colesterol mai puțin decât gălbenuşurile de ou. Oul este </a:t>
            </a:r>
            <a:r>
              <a:rPr lang="vi-VN" dirty="0" smtClean="0"/>
              <a:t>considerat </a:t>
            </a:r>
            <a:r>
              <a:rPr lang="vi-VN" dirty="0" smtClean="0"/>
              <a:t>regele proteinelor alimentare naturale, din cauza nivelurilor ridicate de aminoacizi esențiali. </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571612"/>
            <a:ext cx="8229600" cy="4325112"/>
          </a:xfrm>
        </p:spPr>
        <p:txBody>
          <a:bodyPr/>
          <a:lstStyle/>
          <a:p>
            <a:r>
              <a:rPr lang="vi-VN" dirty="0" smtClean="0"/>
              <a:t>Proteina din ou este cea mai bună alternativă pentru cei care au intoleranță la lactoză și pot fi întalnite în următoarele produse alimentare</a:t>
            </a:r>
            <a:r>
              <a:rPr lang="vi-VN" dirty="0" smtClean="0"/>
              <a:t>:</a:t>
            </a:r>
            <a:endParaRPr lang="en-US" dirty="0" smtClean="0"/>
          </a:p>
          <a:p>
            <a:pPr>
              <a:buFont typeface="Wingdings" pitchFamily="2" charset="2"/>
              <a:buChar char="Ø"/>
            </a:pPr>
            <a:r>
              <a:rPr lang="en-US" dirty="0" smtClean="0"/>
              <a:t> </a:t>
            </a:r>
            <a:r>
              <a:rPr lang="en-US" dirty="0" smtClean="0"/>
              <a:t>   </a:t>
            </a:r>
            <a:r>
              <a:rPr lang="ru-RU" dirty="0" err="1" smtClean="0">
                <a:latin typeface="Times New Roman" pitchFamily="18" charset="0"/>
                <a:cs typeface="Times New Roman" pitchFamily="18" charset="0"/>
              </a:rPr>
              <a:t>piine</a:t>
            </a:r>
            <a:endParaRPr lang="ru-RU" dirty="0" smtClean="0">
              <a:latin typeface="Times New Roman" pitchFamily="18" charset="0"/>
              <a:cs typeface="Times New Roman" pitchFamily="18" charset="0"/>
            </a:endParaRPr>
          </a:p>
          <a:p>
            <a:pPr>
              <a:buFont typeface="Wingdings" pitchFamily="2" charset="2"/>
              <a:buChar char="Ø"/>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cereale</a:t>
            </a:r>
            <a:r>
              <a:rPr lang="ru-RU" dirty="0" smtClean="0">
                <a:latin typeface="Times New Roman" pitchFamily="18" charset="0"/>
                <a:cs typeface="Times New Roman" pitchFamily="18" charset="0"/>
              </a:rPr>
              <a:t> </a:t>
            </a:r>
          </a:p>
          <a:p>
            <a:pPr>
              <a:buFont typeface="Wingdings" pitchFamily="2" charset="2"/>
              <a:buChar char="Ø"/>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produse</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de</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cofetarie</a:t>
            </a:r>
            <a:endParaRPr lang="ru-RU" dirty="0" smtClean="0">
              <a:latin typeface="Times New Roman" pitchFamily="18" charset="0"/>
              <a:cs typeface="Times New Roman" pitchFamily="18" charset="0"/>
            </a:endParaRPr>
          </a:p>
          <a:p>
            <a:pPr>
              <a:buFont typeface="Wingdings" pitchFamily="2" charset="2"/>
              <a:buChar char="Ø"/>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paste</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fainoase</a:t>
            </a:r>
            <a:r>
              <a:rPr lang="ru-RU" dirty="0" smtClean="0">
                <a:latin typeface="Times New Roman" pitchFamily="18" charset="0"/>
                <a:cs typeface="Times New Roman" pitchFamily="18" charset="0"/>
              </a:rPr>
              <a:t> </a:t>
            </a:r>
          </a:p>
        </p:txBody>
      </p:sp>
      <p:pic>
        <p:nvPicPr>
          <p:cNvPr id="2050" name="Picture 2" descr="C:\Users\Dana\Desktop\10072773_1.m.jpg"/>
          <p:cNvPicPr>
            <a:picLocks noChangeAspect="1" noChangeArrowheads="1"/>
          </p:cNvPicPr>
          <p:nvPr/>
        </p:nvPicPr>
        <p:blipFill>
          <a:blip r:embed="rId2"/>
          <a:srcRect/>
          <a:stretch>
            <a:fillRect/>
          </a:stretch>
        </p:blipFill>
        <p:spPr bwMode="auto">
          <a:xfrm>
            <a:off x="4500562" y="2857496"/>
            <a:ext cx="4351905" cy="289401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571612"/>
            <a:ext cx="8229600" cy="4325112"/>
          </a:xfrm>
        </p:spPr>
        <p:txBody>
          <a:bodyPr/>
          <a:lstStyle/>
          <a:p>
            <a:r>
              <a:rPr lang="vi-VN" dirty="0" smtClean="0"/>
              <a:t>La mamife</a:t>
            </a:r>
            <a:r>
              <a:rPr lang="en-US" dirty="0" smtClean="0"/>
              <a:t>re</a:t>
            </a:r>
            <a:r>
              <a:rPr lang="vi-VN" dirty="0" smtClean="0"/>
              <a:t> albumina este sintetizată de ficat; incapacitatea de a o sintetiza fiind o manifestare importantă a bolilor hepatice cronice.</a:t>
            </a:r>
          </a:p>
          <a:p>
            <a:r>
              <a:rPr lang="vi-VN" dirty="0" smtClean="0"/>
              <a:t>Un exemplu îl constituie </a:t>
            </a:r>
            <a:r>
              <a:rPr lang="vi-VN" i="1" dirty="0" smtClean="0"/>
              <a:t>albumina serică</a:t>
            </a:r>
            <a:r>
              <a:rPr lang="vi-VN" dirty="0" smtClean="0"/>
              <a:t>, care se găsește în plasma</a:t>
            </a:r>
            <a:r>
              <a:rPr lang="en-US" dirty="0" smtClean="0"/>
              <a:t> </a:t>
            </a:r>
            <a:r>
              <a:rPr lang="vi-VN" dirty="0" smtClean="0"/>
              <a:t>sanguină și este importantă în menținerea volumului plasmatic. Nivelul scăzut de albumină serică poate indica o stare de malnutriție.</a:t>
            </a:r>
          </a:p>
          <a:p>
            <a:pPr>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714488"/>
            <a:ext cx="8229600" cy="4325112"/>
          </a:xfrm>
        </p:spPr>
        <p:txBody>
          <a:bodyPr/>
          <a:lstStyle/>
          <a:p>
            <a:pPr>
              <a:buNone/>
            </a:pPr>
            <a:r>
              <a:rPr lang="en-US" dirty="0" smtClean="0"/>
              <a:t>   </a:t>
            </a:r>
            <a:r>
              <a:rPr lang="vi-VN" dirty="0" smtClean="0"/>
              <a:t>Albumina este esențială pentru menținerea unei presiuni oncotice, care să participe la distribuția lichidelor între plasmă și mediul extracelular.</a:t>
            </a:r>
          </a:p>
          <a:p>
            <a:r>
              <a:rPr lang="vi-VN" dirty="0" smtClean="0"/>
              <a:t>Transportul hormonilor tiroidieni;</a:t>
            </a:r>
          </a:p>
          <a:p>
            <a:r>
              <a:rPr lang="vi-VN" dirty="0" smtClean="0"/>
              <a:t>Transport de hormoni liposolubili;</a:t>
            </a:r>
          </a:p>
          <a:p>
            <a:r>
              <a:rPr lang="vi-VN" dirty="0" smtClean="0"/>
              <a:t>Transportul acizilor grași</a:t>
            </a:r>
            <a:r>
              <a:rPr lang="en-US" dirty="0" smtClean="0"/>
              <a:t> </a:t>
            </a:r>
            <a:r>
              <a:rPr lang="vi-VN" dirty="0" smtClean="0"/>
              <a:t>liberi;</a:t>
            </a:r>
          </a:p>
          <a:p>
            <a:r>
              <a:rPr lang="vi-VN" dirty="0" smtClean="0"/>
              <a:t>Transportul bilirubinei neconjugate</a:t>
            </a:r>
            <a:r>
              <a:rPr lang="en-US" dirty="0" smtClean="0"/>
              <a:t>.</a:t>
            </a:r>
            <a:endParaRPr lang="vi-VN" dirty="0" smtClean="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Albumina - proteina care reglează sângele.mp4">
            <a:hlinkClick r:id="" action="ppaction://media"/>
          </p:cNvPr>
          <p:cNvPicPr>
            <a:picLocks noGrp="1" noRot="1" noChangeAspect="1"/>
          </p:cNvPicPr>
          <p:nvPr>
            <p:ph idx="1"/>
            <a:videoFile r:link="rId1"/>
          </p:nvPr>
        </p:nvPicPr>
        <p:blipFill>
          <a:blip r:embed="rId3"/>
          <a:stretch>
            <a:fillRect/>
          </a:stretch>
        </p:blipFill>
        <p:spPr>
          <a:xfrm>
            <a:off x="0" y="1000108"/>
            <a:ext cx="9144000" cy="5554695"/>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80000">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229600" cy="1066800"/>
          </a:xfrm>
        </p:spPr>
        <p:txBody>
          <a:bodyPr/>
          <a:lstStyle/>
          <a:p>
            <a:r>
              <a:rPr lang="en-US" dirty="0" err="1" smtClean="0">
                <a:latin typeface="Times New Roman" pitchFamily="18" charset="0"/>
                <a:cs typeface="Times New Roman" pitchFamily="18" charset="0"/>
              </a:rPr>
              <a:t>Gelatina</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714488"/>
            <a:ext cx="8258204" cy="4860048"/>
          </a:xfrm>
        </p:spPr>
        <p:txBody>
          <a:bodyPr/>
          <a:lstStyle/>
          <a:p>
            <a:pPr>
              <a:buNone/>
            </a:pPr>
            <a:r>
              <a:rPr lang="en-US" b="1" dirty="0" smtClean="0"/>
              <a:t>  </a:t>
            </a:r>
            <a:r>
              <a:rPr lang="vi-VN" b="1" dirty="0" smtClean="0"/>
              <a:t>Gelatina</a:t>
            </a:r>
            <a:r>
              <a:rPr lang="vi-VN" dirty="0" smtClean="0"/>
              <a:t> este o materie proteică formată dintr-un şir de aminoacizi (glicină, prolină, alanină, valină, hidroxiprolină</a:t>
            </a:r>
            <a:r>
              <a:rPr lang="vi-VN" dirty="0" smtClean="0"/>
              <a:t>). </a:t>
            </a:r>
            <a:r>
              <a:rPr lang="vi-VN" dirty="0" smtClean="0"/>
              <a:t>Se prepară (sub formă de pulbere sau foi incolore sau gălbui) din oase, răzături de piele, cartilaje, prin fierbere. Gelatina absoarbe apa în cantităţi care depăşesc de 10 ori masa ei proprie. Se dizolvă în apă caldă, formând soluţii coloidale. Gelatina este folosită în industria alimentară, la fabricarea hârtiei, în industria fotografică, în medicină </a:t>
            </a:r>
            <a:r>
              <a:rPr lang="vi-VN" dirty="0" smtClean="0"/>
              <a:t>ş.a</a:t>
            </a:r>
            <a:r>
              <a:rPr lang="en-US" dirty="0" smtClean="0"/>
              <a:t>.</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857232"/>
            <a:ext cx="8229600" cy="4000528"/>
          </a:xfrm>
        </p:spPr>
        <p:txBody>
          <a:bodyPr>
            <a:normAutofit lnSpcReduction="10000"/>
          </a:bodyPr>
          <a:lstStyle/>
          <a:p>
            <a:r>
              <a:rPr lang="vi-VN" dirty="0" smtClean="0"/>
              <a:t>Acest produs este util să se folosească pentru diverse leziuni ale oaselor, cum ar fi fracturi sau </a:t>
            </a:r>
            <a:r>
              <a:rPr lang="vi-VN" dirty="0" smtClean="0"/>
              <a:t>fisurarea.Gelatina </a:t>
            </a:r>
            <a:r>
              <a:rPr lang="vi-VN" dirty="0" smtClean="0"/>
              <a:t>promovează vindecarea osoasă rapidă și este capabil de a recupera după leziuni ale țesuturilor articulațiilor. </a:t>
            </a:r>
            <a:endParaRPr lang="en-US" dirty="0" smtClean="0"/>
          </a:p>
          <a:p>
            <a:r>
              <a:rPr lang="vi-VN" dirty="0" smtClean="0"/>
              <a:t>O </a:t>
            </a:r>
            <a:r>
              <a:rPr lang="vi-VN" dirty="0" smtClean="0"/>
              <a:t>parte a colagenului gelatina este </a:t>
            </a:r>
            <a:r>
              <a:rPr lang="vi-VN" dirty="0" smtClean="0"/>
              <a:t>capabil</a:t>
            </a:r>
            <a:r>
              <a:rPr lang="en-US" dirty="0" smtClean="0"/>
              <a:t>a</a:t>
            </a:r>
            <a:r>
              <a:rPr lang="vi-VN" dirty="0" smtClean="0"/>
              <a:t>de </a:t>
            </a:r>
            <a:r>
              <a:rPr lang="vi-VN" dirty="0" smtClean="0"/>
              <a:t>a îmbunătăți starea părului și unghiilor, precum și face mai flexibile articulatii. Pentru uz cosmetic poate fi utilizat ca o componentă de măști de păr și băi pentru </a:t>
            </a:r>
            <a:r>
              <a:rPr lang="vi-VN" dirty="0" smtClean="0"/>
              <a:t>unghii</a:t>
            </a:r>
            <a:r>
              <a:rPr lang="en-US" dirty="0" smtClean="0"/>
              <a:t>.</a:t>
            </a:r>
            <a:endParaRPr lang="vi-VN" dirty="0" smtClean="0"/>
          </a:p>
        </p:txBody>
      </p:sp>
      <p:sp>
        <p:nvSpPr>
          <p:cNvPr id="5" name="Прямоугольник 4"/>
          <p:cNvSpPr/>
          <p:nvPr/>
        </p:nvSpPr>
        <p:spPr>
          <a:xfrm>
            <a:off x="3857620" y="4714884"/>
            <a:ext cx="4572000" cy="2677656"/>
          </a:xfrm>
          <a:prstGeom prst="rect">
            <a:avLst/>
          </a:prstGeom>
        </p:spPr>
        <p:txBody>
          <a:bodyPr>
            <a:spAutoFit/>
          </a:bodyPr>
          <a:lstStyle/>
          <a:p>
            <a:r>
              <a:rPr lang="ro-RO" sz="2400" dirty="0" smtClean="0">
                <a:solidFill>
                  <a:srgbClr val="C00000"/>
                </a:solidFill>
                <a:latin typeface="Times New Roman" pitchFamily="18" charset="0"/>
                <a:cs typeface="Times New Roman" pitchFamily="18" charset="0"/>
              </a:rPr>
              <a:t>Gelatina ajuta si la intarirea sistemului imunitar. In plus ajuta si pentru tratarea anemiei, pentru ca orgaismul absoarbe mult mai usor mineralele cu ajutorul ei.</a:t>
            </a:r>
          </a:p>
          <a:p>
            <a:r>
              <a:rPr lang="ro-RO" sz="2400" dirty="0" smtClean="0">
                <a:solidFill>
                  <a:srgbClr val="C00000"/>
                </a:solidFill>
                <a:latin typeface="Times New Roman" pitchFamily="18" charset="0"/>
                <a:cs typeface="Times New Roman" pitchFamily="18" charset="0"/>
              </a:rPr>
              <a:t/>
            </a:r>
            <a:br>
              <a:rPr lang="ro-RO" sz="2400" dirty="0" smtClean="0">
                <a:solidFill>
                  <a:srgbClr val="C00000"/>
                </a:solidFill>
                <a:latin typeface="Times New Roman" pitchFamily="18" charset="0"/>
                <a:cs typeface="Times New Roman" pitchFamily="18" charset="0"/>
              </a:rPr>
            </a:br>
            <a:endParaRPr lang="ru-RU"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3357562"/>
            <a:ext cx="4143404" cy="4325112"/>
          </a:xfrm>
        </p:spPr>
        <p:txBody>
          <a:bodyPr/>
          <a:lstStyle/>
          <a:p>
            <a:pPr>
              <a:buNone/>
            </a:pPr>
            <a:r>
              <a:rPr lang="en-US" dirty="0" smtClean="0"/>
              <a:t>   E</a:t>
            </a:r>
            <a:r>
              <a:rPr lang="vi-VN" dirty="0" smtClean="0"/>
              <a:t>ste </a:t>
            </a:r>
            <a:r>
              <a:rPr lang="vi-VN" dirty="0" smtClean="0"/>
              <a:t>recomandat pentru persoanele care suferă de astfel de boli ale sistemului musculo-scheletice cum ar fi artrita si </a:t>
            </a:r>
            <a:r>
              <a:rPr lang="vi-VN" dirty="0" smtClean="0"/>
              <a:t>osteocondroza.</a:t>
            </a:r>
            <a:endParaRPr lang="vi-VN" dirty="0" smtClean="0"/>
          </a:p>
        </p:txBody>
      </p:sp>
      <p:pic>
        <p:nvPicPr>
          <p:cNvPr id="3074" name="Picture 2" descr="C:\Users\Dana\Desktop\fdb_1475480960_0_articole_gelatina_istorie_si_moduri_de_folosire.jpg"/>
          <p:cNvPicPr>
            <a:picLocks noChangeAspect="1" noChangeArrowheads="1"/>
          </p:cNvPicPr>
          <p:nvPr/>
        </p:nvPicPr>
        <p:blipFill>
          <a:blip r:embed="rId2"/>
          <a:srcRect/>
          <a:stretch>
            <a:fillRect/>
          </a:stretch>
        </p:blipFill>
        <p:spPr bwMode="auto">
          <a:xfrm>
            <a:off x="4572000" y="3143231"/>
            <a:ext cx="4214810" cy="3714769"/>
          </a:xfrm>
          <a:prstGeom prst="rect">
            <a:avLst/>
          </a:prstGeom>
          <a:noFill/>
        </p:spPr>
      </p:pic>
      <p:sp>
        <p:nvSpPr>
          <p:cNvPr id="5" name="Прямоугольник 4"/>
          <p:cNvSpPr/>
          <p:nvPr/>
        </p:nvSpPr>
        <p:spPr>
          <a:xfrm>
            <a:off x="3357554" y="785794"/>
            <a:ext cx="5786446" cy="2677656"/>
          </a:xfrm>
          <a:prstGeom prst="rect">
            <a:avLst/>
          </a:prstGeom>
        </p:spPr>
        <p:txBody>
          <a:bodyPr wrap="square">
            <a:spAutoFit/>
          </a:bodyPr>
          <a:lstStyle/>
          <a:p>
            <a:pPr fontAlgn="base"/>
            <a:r>
              <a:rPr lang="vi-VN" sz="2800" dirty="0" smtClean="0"/>
              <a:t>Inclus în gelatina aminoacizii sunt capabili să exercite un efect benefic asupra activității mentale. </a:t>
            </a:r>
            <a:r>
              <a:rPr lang="en-US" sz="2800" dirty="0" smtClean="0"/>
              <a:t>A</a:t>
            </a:r>
            <a:r>
              <a:rPr lang="vi-VN" sz="2800" dirty="0" smtClean="0"/>
              <a:t>cestea </a:t>
            </a:r>
            <a:r>
              <a:rPr lang="vi-VN" sz="2800" dirty="0" smtClean="0"/>
              <a:t>contribuie la întărirea mușchiului inimii și sunt o sursă de energie pentru </a:t>
            </a:r>
            <a:r>
              <a:rPr lang="vi-VN" sz="2800" dirty="0" smtClean="0"/>
              <a:t>organism</a:t>
            </a:r>
            <a:r>
              <a:rPr lang="en-US" sz="2800" dirty="0" smtClean="0"/>
              <a:t>.</a:t>
            </a:r>
            <a:endParaRPr lang="vi-VN" sz="2800" dirty="0"/>
          </a:p>
        </p:txBody>
      </p:sp>
      <p:sp>
        <p:nvSpPr>
          <p:cNvPr id="6" name="Прямоугольник 5"/>
          <p:cNvSpPr/>
          <p:nvPr/>
        </p:nvSpPr>
        <p:spPr>
          <a:xfrm>
            <a:off x="0" y="1000108"/>
            <a:ext cx="3000364" cy="1938992"/>
          </a:xfrm>
          <a:prstGeom prst="rect">
            <a:avLst/>
          </a:prstGeom>
        </p:spPr>
        <p:txBody>
          <a:bodyPr wrap="square">
            <a:spAutoFit/>
          </a:bodyPr>
          <a:lstStyle/>
          <a:p>
            <a:pPr algn="ctr" fontAlgn="base"/>
            <a:r>
              <a:rPr lang="vi-VN" sz="2400" dirty="0" smtClean="0">
                <a:solidFill>
                  <a:srgbClr val="C00000"/>
                </a:solidFill>
              </a:rPr>
              <a:t>Dacă aveți boli ale sistemului cardiovascular, gelatina trebuie consumat cu </a:t>
            </a:r>
            <a:r>
              <a:rPr lang="vi-VN" sz="2400" dirty="0" smtClean="0">
                <a:solidFill>
                  <a:srgbClr val="C00000"/>
                </a:solidFill>
              </a:rPr>
              <a:t>precauție</a:t>
            </a:r>
            <a:r>
              <a:rPr lang="vi-VN" dirty="0" smtClean="0">
                <a:solidFill>
                  <a:srgbClr val="C00000"/>
                </a:solidFill>
              </a:rPr>
              <a:t>.</a:t>
            </a:r>
            <a:endParaRPr lang="vi-VN" dirty="0">
              <a:solidFill>
                <a:srgbClr val="C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112</TotalTime>
  <Words>325</Words>
  <PresentationFormat>Экран (4:3)</PresentationFormat>
  <Paragraphs>30</Paragraphs>
  <Slides>10</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Городская</vt:lpstr>
      <vt:lpstr>Derivate proteice de origine animala</vt:lpstr>
      <vt:lpstr>Albumina din ou/Albumina din singe</vt:lpstr>
      <vt:lpstr>Слайд 3</vt:lpstr>
      <vt:lpstr>Слайд 4</vt:lpstr>
      <vt:lpstr>Слайд 5</vt:lpstr>
      <vt:lpstr>Слайд 6</vt:lpstr>
      <vt:lpstr>Gelatina</vt:lpstr>
      <vt:lpstr>Слайд 8</vt:lpstr>
      <vt:lpstr>Слайд 9</vt:lpstr>
      <vt:lpstr>Bibliografie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Derivate proteice de origine animala</dc:title>
  <dc:creator>Dana</dc:creator>
  <cp:lastModifiedBy>Dana</cp:lastModifiedBy>
  <cp:revision>13</cp:revision>
  <dcterms:created xsi:type="dcterms:W3CDTF">2021-04-04T16:03:16Z</dcterms:created>
  <dcterms:modified xsi:type="dcterms:W3CDTF">2021-04-04T18:06:08Z</dcterms:modified>
</cp:coreProperties>
</file>