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  <p:sldId id="26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468" y="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theme" Target="theme/theme1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viewProps" Target="viewProps.xml" /><Relationship Id="rId2" Type="http://schemas.openxmlformats.org/officeDocument/2006/relationships/slide" Target="slides/slide1.xml" /><Relationship Id="rId16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tableStyles" Target="tableStyle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image" Target="../media/image4.jpeg" /><Relationship Id="rId1" Type="http://schemas.openxmlformats.org/officeDocument/2006/relationships/slideMaster" Target="../slideMasters/slideMaster1.xml" /><Relationship Id="rId5" Type="http://schemas.openxmlformats.org/officeDocument/2006/relationships/image" Target="../media/image7.png" /><Relationship Id="rId4" Type="http://schemas.openxmlformats.org/officeDocument/2006/relationships/image" Target="../media/image6.png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 /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824036" y="3923015"/>
            <a:ext cx="3344981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3808271" y="2587843"/>
            <a:ext cx="7697445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4453079" y="3015792"/>
            <a:ext cx="6462717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4267332" y="4766917"/>
            <a:ext cx="6448608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1284390" y="5061540"/>
            <a:ext cx="2624713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E3930E51-F033-F44B-BA4B-C8EA03C5E964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863457" y="4135346"/>
            <a:ext cx="2781175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2641919" y="5509809"/>
            <a:ext cx="98424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F8D72F90-975A-F247-B449-E070436B1F73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12192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30E51-F033-F44B-BA4B-C8EA03C5E964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72F90-975A-F247-B449-E070436B1F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550279"/>
            <a:ext cx="2617760" cy="546952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40" y="838199"/>
            <a:ext cx="7877120" cy="518160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30E51-F033-F44B-BA4B-C8EA03C5E964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72F90-975A-F247-B449-E070436B1F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30E51-F033-F44B-BA4B-C8EA03C5E964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72F90-975A-F247-B449-E070436B1F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041" y="1497994"/>
            <a:ext cx="1072191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600" y="3754403"/>
            <a:ext cx="99568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30E51-F033-F44B-BA4B-C8EA03C5E964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72F90-975A-F247-B449-E070436B1F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30E51-F033-F44B-BA4B-C8EA03C5E964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72F90-975A-F247-B449-E070436B1F7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21664" y="2039112"/>
            <a:ext cx="4876800" cy="395020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039112"/>
            <a:ext cx="4876800" cy="395020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664" y="2038389"/>
            <a:ext cx="402336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054788" y="2038387"/>
            <a:ext cx="4019611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30E51-F033-F44B-BA4B-C8EA03C5E964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72F90-975A-F247-B449-E070436B1F73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5244850" y="4281003"/>
            <a:ext cx="1717993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5234482" y="3316841"/>
            <a:ext cx="1717993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1121664" y="2743199"/>
            <a:ext cx="4023360" cy="32461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7059168" y="2743200"/>
            <a:ext cx="4023360" cy="32461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30E51-F033-F44B-BA4B-C8EA03C5E964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72F90-975A-F247-B449-E070436B1F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30E51-F033-F44B-BA4B-C8EA03C5E964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72F90-975A-F247-B449-E070436B1F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041" y="1487082"/>
            <a:ext cx="4011084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91133" y="835428"/>
            <a:ext cx="6265827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5041" y="3408421"/>
            <a:ext cx="4011084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30E51-F033-F44B-BA4B-C8EA03C5E964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72F90-975A-F247-B449-E070436B1F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5600" y="191206"/>
            <a:ext cx="37084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040" y="4669655"/>
            <a:ext cx="1072192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840736" y="594360"/>
            <a:ext cx="6498336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25600" y="5416153"/>
            <a:ext cx="89408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30E51-F033-F44B-BA4B-C8EA03C5E964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72F90-975A-F247-B449-E070436B1F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image" Target="../media/image3.png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40" y="436563"/>
            <a:ext cx="1072192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600" y="2038388"/>
            <a:ext cx="99568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40" y="614887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E3930E51-F033-F44B-BA4B-C8EA03C5E964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148876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2160" y="614887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F8D72F90-975A-F247-B449-E070436B1F7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 /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22.jpeg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 /><Relationship Id="rId2" Type="http://schemas.openxmlformats.org/officeDocument/2006/relationships/image" Target="../media/image24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26.png" 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nesse.ru/vidy-pishhevyh-stabilizatorov" TargetMode="External" /><Relationship Id="rId3" Type="http://schemas.openxmlformats.org/officeDocument/2006/relationships/hyperlink" Target="https://medum.ru/e463" TargetMode="External" /><Relationship Id="rId7" Type="http://schemas.openxmlformats.org/officeDocument/2006/relationships/hyperlink" Target="https://vkusologia.ru/dobavki/stabilizatory-emulgatory/e462.html" TargetMode="External" /><Relationship Id="rId2" Type="http://schemas.openxmlformats.org/officeDocument/2006/relationships/hyperlink" Target="https://medum.ru/e462" TargetMode="External" /><Relationship Id="rId1" Type="http://schemas.openxmlformats.org/officeDocument/2006/relationships/slideLayout" Target="../slideLayouts/slideLayout2.xml" /><Relationship Id="rId6" Type="http://schemas.openxmlformats.org/officeDocument/2006/relationships/hyperlink" Target="https://n-wrc.ru/blog/celljuloza-i-ee-proizvodnye/" TargetMode="External" /><Relationship Id="rId5" Type="http://schemas.openxmlformats.org/officeDocument/2006/relationships/hyperlink" Target="https://medum.ru/e467" TargetMode="External" /><Relationship Id="rId4" Type="http://schemas.openxmlformats.org/officeDocument/2006/relationships/hyperlink" Target="https://medum.ru/e465" TargetMode="External" /><Relationship Id="rId9" Type="http://schemas.openxmlformats.org/officeDocument/2006/relationships/image" Target="../media/image27.png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 /><Relationship Id="rId2" Type="http://schemas.openxmlformats.org/officeDocument/2006/relationships/image" Target="../media/image12.pn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 /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0" y="3125200"/>
            <a:ext cx="1408112" cy="136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B133BC-038F-3B44-8FEF-8CA4E390B7A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Пищевые стабилизаторы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95C0241-D1CF-1E47-82EC-68EAFC50AB5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Выполнил: Русс Виталий 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657600" y="300335"/>
            <a:ext cx="533928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Министерство образования Республики Молдова</a:t>
            </a:r>
            <a:b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Молдавский Государственный Университет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48573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2228124D-2545-624D-A98E-2BA797F73A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06" y="2633238"/>
            <a:ext cx="6185859" cy="4110205"/>
          </a:xfrm>
          <a:prstGeom prst="rect">
            <a:avLst/>
          </a:prstGeom>
        </p:spPr>
      </p:pic>
      <p:pic>
        <p:nvPicPr>
          <p:cNvPr id="5122" name="Picture 2" descr="C:\Users\Admin\Pictures\p_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-1044"/>
            <a:ext cx="3810000" cy="2823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191F0DF4-0A4B-9044-B828-072A8F58F3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06" y="-1044"/>
            <a:ext cx="1905000" cy="3067050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DFA24084-BB05-EF41-B672-8E640EDB2D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3600" y="1066800"/>
            <a:ext cx="5867400" cy="49419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i="0" dirty="0">
                <a:solidFill>
                  <a:schemeClr val="tx1"/>
                </a:solidFill>
                <a:effectLst/>
                <a:latin typeface="+mj-lt"/>
              </a:rPr>
              <a:t>Применение:</a:t>
            </a:r>
          </a:p>
          <a:p>
            <a:pPr marL="0" indent="0">
              <a:buNone/>
            </a:pPr>
            <a:r>
              <a:rPr lang="ru-RU" b="0" i="0" dirty="0" err="1">
                <a:solidFill>
                  <a:schemeClr val="tx1"/>
                </a:solidFill>
                <a:effectLst/>
                <a:latin typeface="+mj-lt"/>
              </a:rPr>
              <a:t>Метилэтилцеллюлоза</a:t>
            </a:r>
            <a:r>
              <a:rPr lang="ru-RU" b="0" i="0" dirty="0">
                <a:solidFill>
                  <a:schemeClr val="tx1"/>
                </a:solidFill>
                <a:effectLst/>
                <a:latin typeface="+mj-lt"/>
              </a:rPr>
              <a:t> образует и стабилизирует пену в десертах.</a:t>
            </a:r>
          </a:p>
          <a:p>
            <a:pPr marL="0" indent="0">
              <a:buNone/>
            </a:pPr>
            <a:r>
              <a:rPr lang="ru-RU" b="0" i="0" dirty="0">
                <a:solidFill>
                  <a:schemeClr val="tx1"/>
                </a:solidFill>
                <a:effectLst/>
                <a:latin typeface="+mj-lt"/>
              </a:rPr>
              <a:t>Используется как регулятор консистенции в ликёрах, поскольку устойчива к спирту; компонент покрытий пищевых продуктов. Нерастворимость в горячей воде обеспечивает удобство работы в горячих растворах.</a:t>
            </a:r>
          </a:p>
          <a:p>
            <a:pPr marL="0" indent="0">
              <a:buNone/>
            </a:pPr>
            <a:r>
              <a:rPr lang="ru-RU" b="0" i="0" dirty="0">
                <a:solidFill>
                  <a:schemeClr val="tx1"/>
                </a:solidFill>
                <a:effectLst/>
                <a:latin typeface="+mj-lt"/>
              </a:rPr>
              <a:t>Другие сферы применения: в качестве пенного фильтра.</a:t>
            </a:r>
          </a:p>
        </p:txBody>
      </p:sp>
    </p:spTree>
    <p:extLst>
      <p:ext uri="{BB962C8B-B14F-4D97-AF65-F5344CB8AC3E}">
        <p14:creationId xmlns:p14="http://schemas.microsoft.com/office/powerpoint/2010/main" val="7355378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EE6EAF-90D8-5143-969D-16B6BC3E8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42674"/>
          </a:xfrm>
          <a:solidFill>
            <a:schemeClr val="tx1"/>
          </a:solidFill>
        </p:spPr>
        <p:txBody>
          <a:bodyPr/>
          <a:lstStyle/>
          <a:p>
            <a:r>
              <a:rPr lang="ru-RU" dirty="0">
                <a:solidFill>
                  <a:schemeClr val="bg1">
                    <a:lumMod val="85000"/>
                  </a:schemeClr>
                </a:solidFill>
              </a:rPr>
              <a:t>Пищевая добавка 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E467 (</a:t>
            </a:r>
            <a:r>
              <a:rPr lang="ru-RU" dirty="0" err="1">
                <a:solidFill>
                  <a:schemeClr val="bg1">
                    <a:lumMod val="85000"/>
                  </a:schemeClr>
                </a:solidFill>
              </a:rPr>
              <a:t>этилгидроксиэтилцеллюлоза</a:t>
            </a:r>
            <a:r>
              <a:rPr lang="ru-RU" dirty="0">
                <a:solidFill>
                  <a:schemeClr val="bg1">
                    <a:lumMod val="85000"/>
                  </a:schemeClr>
                </a:solidFill>
              </a:rPr>
              <a:t>)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6EE86BB-C2DE-8E4A-BBAD-ECA80A166E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578396"/>
            <a:ext cx="6172200" cy="5105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i="0" dirty="0">
                <a:solidFill>
                  <a:schemeClr val="tx1"/>
                </a:solidFill>
                <a:effectLst/>
                <a:latin typeface="+mj-lt"/>
              </a:rPr>
              <a:t>Пищевая добавка </a:t>
            </a:r>
            <a:r>
              <a:rPr lang="af-ZA" b="1" i="0" dirty="0">
                <a:solidFill>
                  <a:schemeClr val="tx1"/>
                </a:solidFill>
                <a:effectLst/>
                <a:latin typeface="+mj-lt"/>
              </a:rPr>
              <a:t>E467</a:t>
            </a:r>
            <a:r>
              <a:rPr lang="af-ZA" b="0" i="0" dirty="0">
                <a:solidFill>
                  <a:schemeClr val="tx1"/>
                </a:solidFill>
                <a:effectLst/>
                <a:latin typeface="+mj-lt"/>
              </a:rPr>
              <a:t> (</a:t>
            </a:r>
            <a:r>
              <a:rPr lang="ru-RU" b="0" i="0" dirty="0" err="1">
                <a:solidFill>
                  <a:schemeClr val="tx1"/>
                </a:solidFill>
                <a:effectLst/>
                <a:latin typeface="+mj-lt"/>
              </a:rPr>
              <a:t>этилгидроксиэтилцеллюлоза</a:t>
            </a:r>
            <a:r>
              <a:rPr lang="ru-RU" b="0" i="0" dirty="0">
                <a:solidFill>
                  <a:schemeClr val="tx1"/>
                </a:solidFill>
                <a:effectLst/>
                <a:latin typeface="+mj-lt"/>
              </a:rPr>
              <a:t>) — относится к загустителям, стабилизаторам и эмульгаторам синтетического происхождения, используется в технологических целях в процессе производства пищевых продуктов. Внешне выглядит как порошок белого цвета (возможен сероватый оттенок), в котором могут встречаться гранулы и кристаллики разного размера без запаха и вкуса. Гигроскопична, при контакте с водой преобразуется в склизкую массу.</a:t>
            </a:r>
            <a:endParaRPr lang="ru-RU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D025581C-64BF-DD46-9E60-A153D578E9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1632559"/>
            <a:ext cx="4699043" cy="465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2796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CD93307-2FD6-4246-BF1E-C05151A46E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4343400"/>
            <a:ext cx="10504117" cy="1891430"/>
          </a:xfrm>
          <a:ln w="28575">
            <a:solidFill>
              <a:schemeClr val="bg1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i="0" dirty="0">
                <a:solidFill>
                  <a:schemeClr val="tx1"/>
                </a:solidFill>
                <a:effectLst/>
                <a:latin typeface="+mj-lt"/>
              </a:rPr>
              <a:t>Получение:</a:t>
            </a:r>
          </a:p>
          <a:p>
            <a:pPr marL="0" indent="0">
              <a:buNone/>
            </a:pPr>
            <a:r>
              <a:rPr lang="ru-RU" sz="2000" b="0" i="0" dirty="0">
                <a:solidFill>
                  <a:schemeClr val="tx1"/>
                </a:solidFill>
                <a:effectLst/>
                <a:latin typeface="+mj-lt"/>
              </a:rPr>
              <a:t>Получают путём химической реакции </a:t>
            </a:r>
            <a:r>
              <a:rPr lang="el-GR" sz="2000" b="0" i="0" dirty="0">
                <a:solidFill>
                  <a:schemeClr val="tx1"/>
                </a:solidFill>
                <a:effectLst/>
                <a:latin typeface="+mj-lt"/>
              </a:rPr>
              <a:t>α-</a:t>
            </a:r>
            <a:r>
              <a:rPr lang="ru-RU" sz="2000" b="0" i="0" dirty="0">
                <a:solidFill>
                  <a:schemeClr val="tx1"/>
                </a:solidFill>
                <a:effectLst/>
                <a:latin typeface="+mj-lt"/>
              </a:rPr>
              <a:t>целлюлозы и щёлочи, которые на следующем этапе взаимодействуют с </a:t>
            </a:r>
            <a:r>
              <a:rPr lang="ru-RU" sz="2000" b="0" i="0" dirty="0" err="1">
                <a:solidFill>
                  <a:schemeClr val="tx1"/>
                </a:solidFill>
                <a:effectLst/>
                <a:latin typeface="+mj-lt"/>
              </a:rPr>
              <a:t>этиленоксидами</a:t>
            </a:r>
            <a:r>
              <a:rPr lang="ru-RU" sz="2000" b="0" i="0" dirty="0">
                <a:solidFill>
                  <a:schemeClr val="tx1"/>
                </a:solidFill>
                <a:effectLst/>
                <a:latin typeface="+mj-lt"/>
              </a:rPr>
              <a:t> и </a:t>
            </a:r>
            <a:r>
              <a:rPr lang="ru-RU" sz="2000" b="0" i="0" dirty="0" err="1">
                <a:solidFill>
                  <a:schemeClr val="tx1"/>
                </a:solidFill>
                <a:effectLst/>
                <a:latin typeface="+mj-lt"/>
              </a:rPr>
              <a:t>этилхлоридом</a:t>
            </a:r>
            <a:r>
              <a:rPr lang="ru-RU" sz="2000" b="0" i="0" dirty="0">
                <a:solidFill>
                  <a:schemeClr val="tx1"/>
                </a:solidFill>
                <a:effectLst/>
                <a:latin typeface="+mj-lt"/>
              </a:rPr>
              <a:t>. </a:t>
            </a:r>
          </a:p>
          <a:p>
            <a:pPr marL="0" indent="0">
              <a:buNone/>
            </a:pPr>
            <a:r>
              <a:rPr lang="ru-RU" sz="2000" b="1" i="0" dirty="0">
                <a:solidFill>
                  <a:schemeClr val="tx1"/>
                </a:solidFill>
                <a:effectLst/>
                <a:latin typeface="+mj-lt"/>
              </a:rPr>
              <a:t>Примеси: </a:t>
            </a:r>
            <a:r>
              <a:rPr lang="ru-RU" sz="2000" b="0" i="0" dirty="0">
                <a:solidFill>
                  <a:schemeClr val="tx1"/>
                </a:solidFill>
                <a:effectLst/>
                <a:latin typeface="+mj-lt"/>
              </a:rPr>
              <a:t>полимеры </a:t>
            </a:r>
            <a:r>
              <a:rPr lang="ru-RU" sz="2000" b="0" i="0" dirty="0" err="1">
                <a:solidFill>
                  <a:schemeClr val="tx1"/>
                </a:solidFill>
                <a:effectLst/>
                <a:latin typeface="+mj-lt"/>
              </a:rPr>
              <a:t>этиленоксида</a:t>
            </a:r>
            <a:r>
              <a:rPr lang="ru-RU" sz="2000" b="0" i="0" dirty="0">
                <a:solidFill>
                  <a:schemeClr val="tx1"/>
                </a:solidFill>
                <a:effectLst/>
                <a:latin typeface="+mj-lt"/>
              </a:rPr>
              <a:t>, целлюлоза незамещённая, соль поваренная, </a:t>
            </a:r>
            <a:r>
              <a:rPr lang="ru-RU" sz="2000" b="0" i="0" dirty="0" err="1">
                <a:solidFill>
                  <a:schemeClr val="tx1"/>
                </a:solidFill>
                <a:effectLst/>
                <a:latin typeface="+mj-lt"/>
              </a:rPr>
              <a:t>хлоргидрин</a:t>
            </a:r>
            <a:r>
              <a:rPr lang="ru-RU" sz="2000" b="0" i="0" dirty="0">
                <a:solidFill>
                  <a:schemeClr val="tx1"/>
                </a:solidFill>
                <a:effectLst/>
                <a:latin typeface="+mj-lt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37747A-D0EC-BE45-88C4-650FAA8F5CB6}"/>
              </a:ext>
            </a:extLst>
          </p:cNvPr>
          <p:cNvSpPr txBox="1"/>
          <p:nvPr/>
        </p:nvSpPr>
        <p:spPr>
          <a:xfrm>
            <a:off x="838202" y="1066800"/>
            <a:ext cx="10504116" cy="1323439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ru-RU" sz="2000" b="1" dirty="0"/>
              <a:t>Польза:</a:t>
            </a:r>
            <a:r>
              <a:rPr lang="ru-RU" sz="2000" dirty="0"/>
              <a:t>
Научные данные о пользе применения пищевой добавки Е467 для здоровья человека в настоящий момент отсутствуют. Нетоксичен и </a:t>
            </a:r>
            <a:r>
              <a:rPr lang="ru-RU" sz="2000" dirty="0" err="1"/>
              <a:t>гипоаллергенен</a:t>
            </a:r>
            <a:r>
              <a:rPr lang="ru-RU" sz="2000" dirty="0"/>
              <a:t>. Не абсорбируется, выводится естественным путём</a:t>
            </a:r>
            <a:r>
              <a:rPr lang="ru-RU" dirty="0"/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8B6111-7648-3B45-B220-1BC0AF826FA6}"/>
              </a:ext>
            </a:extLst>
          </p:cNvPr>
          <p:cNvSpPr txBox="1"/>
          <p:nvPr/>
        </p:nvSpPr>
        <p:spPr>
          <a:xfrm>
            <a:off x="838201" y="3048000"/>
            <a:ext cx="10504116" cy="70788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i="0" dirty="0">
                <a:effectLst/>
                <a:latin typeface="+mj-lt"/>
              </a:rPr>
              <a:t>Вред:</a:t>
            </a:r>
          </a:p>
          <a:p>
            <a:r>
              <a:rPr lang="ru-RU" sz="2000" b="0" i="0" dirty="0">
                <a:effectLst/>
                <a:latin typeface="+mj-lt"/>
              </a:rPr>
              <a:t>Опасность по ГН-98 отсутствует. </a:t>
            </a:r>
            <a:endParaRPr lang="ru-RU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156589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0C9E780-C946-9A40-82A7-9AFB513D64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228601"/>
            <a:ext cx="11353800" cy="2667000"/>
          </a:xfrm>
        </p:spPr>
        <p:txBody>
          <a:bodyPr/>
          <a:lstStyle/>
          <a:p>
            <a:pPr marL="0" indent="0">
              <a:buNone/>
            </a:pPr>
            <a:r>
              <a:rPr lang="ru-RU" b="1" i="0" dirty="0">
                <a:solidFill>
                  <a:schemeClr val="tx1"/>
                </a:solidFill>
                <a:effectLst/>
                <a:latin typeface="+mj-lt"/>
              </a:rPr>
              <a:t>Применение:</a:t>
            </a:r>
          </a:p>
          <a:p>
            <a:pPr marL="0" indent="0">
              <a:buNone/>
            </a:pPr>
            <a:r>
              <a:rPr lang="ru-RU" b="0" i="0" dirty="0">
                <a:solidFill>
                  <a:schemeClr val="tx1"/>
                </a:solidFill>
                <a:effectLst/>
                <a:latin typeface="+mj-lt"/>
              </a:rPr>
              <a:t>Может использоваться при производстве десертов на основе молока, сливок или сметаны; ликёров; начинок для выпечки, в состав которых входят молоко, сливки, сгущёнка, фруктовое или ягодное пюре, шоколад; плавленых сырков; соусов, майонезов, а также некоторых кремов для десертов.</a:t>
            </a:r>
          </a:p>
        </p:txBody>
      </p:sp>
      <p:pic>
        <p:nvPicPr>
          <p:cNvPr id="6147" name="Picture 3" descr="C:\Users\Admin\Pictures\unnam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2830882"/>
            <a:ext cx="37338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Admin\Pictures\Без названия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490237"/>
            <a:ext cx="3962399" cy="2967974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713144"/>
            <a:ext cx="3733800" cy="3729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02598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74255" cy="1442674"/>
          </a:xfrm>
          <a:solidFill>
            <a:schemeClr val="tx1"/>
          </a:solidFill>
        </p:spPr>
        <p:txBody>
          <a:bodyPr/>
          <a:lstStyle/>
          <a:p>
            <a:r>
              <a:rPr lang="ru-RU" dirty="0">
                <a:solidFill>
                  <a:schemeClr val="bg1">
                    <a:lumMod val="85000"/>
                  </a:schemeClr>
                </a:solidFill>
              </a:rPr>
              <a:t>Источники: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9045" y="1295400"/>
            <a:ext cx="11811000" cy="5517715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2000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000" b="1" dirty="0">
                <a:hlinkClick r:id="rId2"/>
              </a:rPr>
              <a:t>https://medum.ru/e462</a:t>
            </a:r>
            <a:endParaRPr lang="ru-RU" sz="2000" b="1" dirty="0"/>
          </a:p>
          <a:p>
            <a:pPr>
              <a:buFont typeface="Wingdings" panose="05000000000000000000" pitchFamily="2" charset="2"/>
              <a:buChar char="Ø"/>
            </a:pPr>
            <a:endParaRPr lang="ru-RU" sz="2000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000" b="1" dirty="0">
                <a:hlinkClick r:id="rId3"/>
              </a:rPr>
              <a:t>https://medum.ru/e463</a:t>
            </a:r>
            <a:endParaRPr lang="ru-RU" sz="2000" b="1" dirty="0"/>
          </a:p>
          <a:p>
            <a:pPr>
              <a:buFont typeface="Wingdings" panose="05000000000000000000" pitchFamily="2" charset="2"/>
              <a:buChar char="Ø"/>
            </a:pPr>
            <a:endParaRPr lang="ru-RU" sz="2000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000" b="1" dirty="0">
                <a:hlinkClick r:id="rId4"/>
              </a:rPr>
              <a:t>https://medum.ru/e465</a:t>
            </a:r>
            <a:endParaRPr lang="ru-RU" sz="2000" b="1" dirty="0"/>
          </a:p>
          <a:p>
            <a:pPr>
              <a:buFont typeface="Wingdings" panose="05000000000000000000" pitchFamily="2" charset="2"/>
              <a:buChar char="Ø"/>
            </a:pPr>
            <a:endParaRPr lang="ru-RU" sz="2000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000" b="1" dirty="0">
                <a:hlinkClick r:id="rId5"/>
              </a:rPr>
              <a:t>https://medum.ru/e467</a:t>
            </a:r>
            <a:endParaRPr lang="ru-RU" sz="2000" b="1" dirty="0"/>
          </a:p>
          <a:p>
            <a:pPr>
              <a:buFont typeface="Wingdings" panose="05000000000000000000" pitchFamily="2" charset="2"/>
              <a:buChar char="Ø"/>
            </a:pPr>
            <a:endParaRPr lang="en-US" sz="2000" b="1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chemeClr val="tx1"/>
                </a:solidFill>
                <a:hlinkClick r:id="rId6"/>
              </a:rPr>
              <a:t>https://n-wrc.ru/blog/celljuloza-i-ee-proizvodnye/</a:t>
            </a:r>
            <a:r>
              <a:rPr lang="ru-RU" sz="2000" b="1" dirty="0">
                <a:solidFill>
                  <a:schemeClr val="tx1"/>
                </a:solidFill>
              </a:rPr>
              <a:t>, «</a:t>
            </a:r>
            <a:r>
              <a:rPr lang="ru-RU" sz="2000" cap="all" dirty="0">
                <a:solidFill>
                  <a:schemeClr val="tx1"/>
                </a:solidFill>
              </a:rPr>
              <a:t>ЦЕЛЛЮЛОЗА И ЕЕ ПРОИЗВОДНЫЕ</a:t>
            </a:r>
            <a:r>
              <a:rPr lang="ru-RU" sz="2000" b="1" dirty="0">
                <a:solidFill>
                  <a:schemeClr val="tx1"/>
                </a:solidFill>
              </a:rPr>
              <a:t>»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000" b="1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chemeClr val="tx1"/>
                </a:solidFill>
                <a:hlinkClick r:id="rId7"/>
              </a:rPr>
              <a:t>https://vkusologia.ru/dobavki/stabilizatory-emulgatory/e462.html</a:t>
            </a:r>
            <a:endParaRPr lang="ru-RU" sz="2000" b="1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2000" b="1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chemeClr val="tx1"/>
                </a:solidFill>
                <a:hlinkClick r:id="rId8"/>
              </a:rPr>
              <a:t>https://nesse.ru/vidy-pishhevyh-stabilizatorov</a:t>
            </a:r>
            <a:r>
              <a:rPr lang="ru-RU" sz="2000" b="1" dirty="0">
                <a:solidFill>
                  <a:schemeClr val="tx1"/>
                </a:solidFill>
              </a:rPr>
              <a:t>, «</a:t>
            </a:r>
            <a:r>
              <a:rPr lang="ru-RU" sz="2000" dirty="0">
                <a:solidFill>
                  <a:schemeClr val="tx1"/>
                </a:solidFill>
              </a:rPr>
              <a:t>Пищевые стабилизаторы и эмульгаторы»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sz="2000" dirty="0"/>
          </a:p>
        </p:txBody>
      </p:sp>
      <p:pic>
        <p:nvPicPr>
          <p:cNvPr id="3074" name="Picture 2" descr="C:\Users\Admin\Pictures\5914bde7b337415bf905d136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0776" y="4753382"/>
            <a:ext cx="1009269" cy="2059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8321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AD711D81-FD92-1843-9D7A-6B8DD33029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3530" y="1905000"/>
            <a:ext cx="4128858" cy="434340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F92403-3393-0544-82E5-45982F1AE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15800" cy="1442674"/>
          </a:xfrm>
          <a:solidFill>
            <a:schemeClr val="tx1">
              <a:lumMod val="95000"/>
              <a:lumOff val="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af-ZA" b="1" dirty="0">
                <a:solidFill>
                  <a:schemeClr val="bg1"/>
                </a:solidFill>
              </a:rPr>
              <a:t>E461</a:t>
            </a:r>
            <a:r>
              <a:rPr lang="af-ZA" dirty="0">
                <a:solidFill>
                  <a:schemeClr val="bg1"/>
                </a:solidFill>
              </a:rPr>
              <a:t> (</a:t>
            </a:r>
            <a:r>
              <a:rPr lang="ru-RU" dirty="0" err="1">
                <a:solidFill>
                  <a:schemeClr val="bg1"/>
                </a:solidFill>
              </a:rPr>
              <a:t>метилцеллюлоза</a:t>
            </a:r>
            <a:r>
              <a:rPr lang="ru-RU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0A5D2B9-1F16-7640-94DD-A24A6C214E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28799"/>
            <a:ext cx="8229600" cy="395133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b="1" i="0" dirty="0">
                <a:solidFill>
                  <a:schemeClr val="tx1"/>
                </a:solidFill>
                <a:effectLst/>
                <a:latin typeface="+mj-lt"/>
              </a:rPr>
              <a:t>Пищевая добавка </a:t>
            </a:r>
            <a:r>
              <a:rPr lang="af-ZA" b="1" i="0" dirty="0">
                <a:solidFill>
                  <a:schemeClr val="tx1"/>
                </a:solidFill>
                <a:effectLst/>
                <a:latin typeface="+mj-lt"/>
              </a:rPr>
              <a:t>E461</a:t>
            </a:r>
            <a:r>
              <a:rPr lang="af-ZA" b="0" i="0" dirty="0">
                <a:solidFill>
                  <a:schemeClr val="tx1"/>
                </a:solidFill>
                <a:effectLst/>
                <a:latin typeface="+mj-lt"/>
              </a:rPr>
              <a:t> (</a:t>
            </a:r>
            <a:r>
              <a:rPr lang="ru-RU" b="0" i="0" dirty="0" err="1">
                <a:solidFill>
                  <a:schemeClr val="tx1"/>
                </a:solidFill>
                <a:effectLst/>
                <a:latin typeface="+mj-lt"/>
              </a:rPr>
              <a:t>метилцеллюлоза</a:t>
            </a:r>
            <a:r>
              <a:rPr lang="ru-RU" b="0" i="0" dirty="0">
                <a:solidFill>
                  <a:schemeClr val="tx1"/>
                </a:solidFill>
                <a:effectLst/>
                <a:latin typeface="+mj-lt"/>
              </a:rPr>
              <a:t>) — относится к загустителям, стабилизаторам и наполнителям синтетического происхождения, используется в технологических целях в процессе производства пищевых продуктов. Представляет собой полимер целлюлозы, примеси: хлористый натрий, </a:t>
            </a:r>
            <a:r>
              <a:rPr lang="ru-RU" b="0" i="0" dirty="0" err="1">
                <a:solidFill>
                  <a:schemeClr val="tx1"/>
                </a:solidFill>
                <a:effectLst/>
                <a:latin typeface="+mj-lt"/>
              </a:rPr>
              <a:t>диэтиловый</a:t>
            </a:r>
            <a:r>
              <a:rPr lang="ru-RU" b="0" i="0" dirty="0">
                <a:solidFill>
                  <a:schemeClr val="tx1"/>
                </a:solidFill>
                <a:effectLst/>
                <a:latin typeface="+mj-lt"/>
              </a:rPr>
              <a:t> эфир.</a:t>
            </a:r>
          </a:p>
          <a:p>
            <a:pPr marL="0" indent="0">
              <a:buNone/>
            </a:pPr>
            <a:r>
              <a:rPr lang="ru-RU" b="0" i="0" dirty="0">
                <a:solidFill>
                  <a:schemeClr val="tx1"/>
                </a:solidFill>
                <a:effectLst/>
                <a:latin typeface="+mj-lt"/>
              </a:rPr>
              <a:t>Внешне выглядит как белый (возможен желтоватый оттенок) порошок без запаха и вкуса. Стабилен в кислой и щелочной среде; свето- и термоустойчив; пыль взрывоопасна. Степень замещения меньше 1: хорошо в воде; не растворяется в органической среде; степень замещения больше 2: хорошо в спирте, бензоле; в воде и нефтепродуктах не растворяется</a:t>
            </a:r>
            <a:r>
              <a:rPr lang="ru-RU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243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A024950-39C2-8C49-88E8-23C3ACC2E9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381000"/>
            <a:ext cx="10591800" cy="1981200"/>
          </a:xfrm>
          <a:ln w="28575">
            <a:solidFill>
              <a:srgbClr val="00B05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i="0" dirty="0">
                <a:solidFill>
                  <a:schemeClr val="tx1"/>
                </a:solidFill>
                <a:effectLst/>
                <a:latin typeface="+mj-lt"/>
              </a:rPr>
              <a:t>Польза:</a:t>
            </a:r>
          </a:p>
          <a:p>
            <a:pPr marL="0" indent="0">
              <a:buNone/>
            </a:pPr>
            <a:r>
              <a:rPr lang="ru-RU" sz="2000" b="0" i="0" dirty="0">
                <a:solidFill>
                  <a:schemeClr val="tx1"/>
                </a:solidFill>
                <a:effectLst/>
                <a:latin typeface="+mj-lt"/>
              </a:rPr>
              <a:t>В кишечнике человека </a:t>
            </a:r>
            <a:r>
              <a:rPr lang="ru-RU" sz="2000" b="0" i="0" dirty="0" err="1">
                <a:solidFill>
                  <a:schemeClr val="tx1"/>
                </a:solidFill>
                <a:effectLst/>
                <a:latin typeface="+mj-lt"/>
              </a:rPr>
              <a:t>этилцеллюлоза</a:t>
            </a:r>
            <a:r>
              <a:rPr lang="ru-RU" sz="2000" b="0" i="0" dirty="0">
                <a:solidFill>
                  <a:schemeClr val="tx1"/>
                </a:solidFill>
                <a:effectLst/>
                <a:latin typeface="+mj-lt"/>
              </a:rPr>
              <a:t> набухает под воздействием воды, тем самым ускоряя процесс расщепления остатков продуктов, создаёт ощущение сытости. Сами по себе продукты с содержанием добавки Е462 способны стимулировать моторику кишечника. Из организма вещество выводится полностью.</a:t>
            </a:r>
          </a:p>
          <a:p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05FCFF-46F3-0E44-904F-1DCACC4AAE8F}"/>
              </a:ext>
            </a:extLst>
          </p:cNvPr>
          <p:cNvSpPr txBox="1"/>
          <p:nvPr/>
        </p:nvSpPr>
        <p:spPr>
          <a:xfrm>
            <a:off x="762000" y="2721279"/>
            <a:ext cx="6096000" cy="378565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ru-RU" sz="2000" b="1" dirty="0"/>
              <a:t>Вред:</a:t>
            </a:r>
            <a:r>
              <a:rPr lang="ru-RU" sz="2000" dirty="0"/>
              <a:t>
</a:t>
            </a:r>
            <a:r>
              <a:rPr lang="ru-RU" sz="2000" dirty="0" err="1"/>
              <a:t>Этилцеллюлоза</a:t>
            </a:r>
            <a:r>
              <a:rPr lang="ru-RU" sz="2000" dirty="0"/>
              <a:t> относится к условно опасным веществам. Исследования о степени вредного воздействия на здоровье человека продолжаются. В составе целлюлозы находится этиловый эфир. Он обладает раздражающим действием на пищеварительную систему, при передозировки токсичен. </a:t>
            </a:r>
            <a:r>
              <a:rPr lang="ru-RU" sz="2000" dirty="0" err="1"/>
              <a:t>Этилцеллюлоза</a:t>
            </a:r>
            <a:r>
              <a:rPr lang="ru-RU" sz="2000" dirty="0"/>
              <a:t> не является аллергеном, но может вызвать дерматологические заболевания кожи. Не рекомендуется для детского питания. Не участвует в метаболических процессах, выводится естественным путём.</a:t>
            </a:r>
          </a:p>
        </p:txBody>
      </p:sp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9F1D88CA-3064-B74F-89DA-6890ECE40A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485" y="2721279"/>
            <a:ext cx="4271970" cy="3785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2535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BA745D7-67D3-8C43-AF9B-7C5D7339A4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600" y="228601"/>
            <a:ext cx="7131843" cy="39814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i="0" dirty="0">
                <a:solidFill>
                  <a:schemeClr val="tx1"/>
                </a:solidFill>
                <a:effectLst/>
                <a:latin typeface="+mj-lt"/>
              </a:rPr>
              <a:t>Применение:</a:t>
            </a:r>
          </a:p>
          <a:p>
            <a:pPr marL="0" indent="0">
              <a:buNone/>
            </a:pPr>
            <a:r>
              <a:rPr lang="ru-RU" b="0" i="0" dirty="0">
                <a:solidFill>
                  <a:schemeClr val="tx1"/>
                </a:solidFill>
                <a:effectLst/>
                <a:latin typeface="+mj-lt"/>
              </a:rPr>
              <a:t>Может использоваться при производстве сырных продуктов, включая плавленые; овощных консервов; майонезов, кетчупов и подобных соусов; кондитерских фруктовых начинок; продуктов быстрого приготовления; сухих молочных и кондитерских смесей; мясных консервов.</a:t>
            </a:r>
          </a:p>
          <a:p>
            <a:pPr marL="0" indent="0">
              <a:buNone/>
            </a:pPr>
            <a:r>
              <a:rPr lang="ru-RU" b="0" i="0" dirty="0">
                <a:solidFill>
                  <a:schemeClr val="tx1"/>
                </a:solidFill>
                <a:effectLst/>
                <a:latin typeface="+mj-lt"/>
              </a:rPr>
              <a:t>Другие сферы применения: фармацевтика, бытовая химия, при производстве изоляционных плёнок и эмалей.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876488" y="1021583"/>
            <a:ext cx="6327775" cy="4284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8989" y="3753310"/>
            <a:ext cx="5527441" cy="3070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9929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C3AF66-5FBF-614E-9473-D72E729DE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73211" cy="1442674"/>
          </a:xfrm>
          <a:solidFill>
            <a:schemeClr val="tx1"/>
          </a:solidFill>
        </p:spPr>
        <p:txBody>
          <a:bodyPr/>
          <a:lstStyle/>
          <a:p>
            <a:r>
              <a:rPr lang="ru-RU" b="1" dirty="0">
                <a:solidFill>
                  <a:schemeClr val="bg1">
                    <a:lumMod val="85000"/>
                  </a:schemeClr>
                </a:solidFill>
              </a:rPr>
              <a:t>Пищевая добавка </a:t>
            </a:r>
            <a:r>
              <a:rPr lang="af-ZA" b="1" dirty="0">
                <a:solidFill>
                  <a:schemeClr val="bg1">
                    <a:lumMod val="85000"/>
                  </a:schemeClr>
                </a:solidFill>
              </a:rPr>
              <a:t>E463</a:t>
            </a:r>
            <a:r>
              <a:rPr lang="af-ZA" dirty="0">
                <a:solidFill>
                  <a:schemeClr val="bg1">
                    <a:lumMod val="85000"/>
                  </a:schemeClr>
                </a:solidFill>
              </a:rPr>
              <a:t> (</a:t>
            </a:r>
            <a:r>
              <a:rPr lang="ru-RU" dirty="0" err="1">
                <a:solidFill>
                  <a:schemeClr val="bg1">
                    <a:lumMod val="85000"/>
                  </a:schemeClr>
                </a:solidFill>
              </a:rPr>
              <a:t>гидроксипропилцеллюлоза</a:t>
            </a:r>
            <a:r>
              <a:rPr lang="ru-RU" dirty="0">
                <a:solidFill>
                  <a:schemeClr val="bg1">
                    <a:lumMod val="85000"/>
                  </a:schemeClr>
                </a:solidFill>
              </a:rPr>
              <a:t>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F4340C5-F75F-2D4A-BA57-7A61F45601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2133600"/>
            <a:ext cx="7239000" cy="39513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i="0" dirty="0">
                <a:solidFill>
                  <a:schemeClr val="tx1"/>
                </a:solidFill>
                <a:effectLst/>
                <a:latin typeface="+mj-lt"/>
              </a:rPr>
              <a:t>Пищевая добавка</a:t>
            </a:r>
            <a:r>
              <a:rPr lang="en-US" b="1" i="0" dirty="0"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lang="af-ZA" b="1" i="0" dirty="0">
                <a:solidFill>
                  <a:schemeClr val="tx1"/>
                </a:solidFill>
                <a:effectLst/>
                <a:latin typeface="+mj-lt"/>
              </a:rPr>
              <a:t>E463</a:t>
            </a:r>
            <a:r>
              <a:rPr lang="af-ZA" b="0" i="0" dirty="0">
                <a:solidFill>
                  <a:schemeClr val="tx1"/>
                </a:solidFill>
                <a:effectLst/>
                <a:latin typeface="+mj-lt"/>
              </a:rPr>
              <a:t> (</a:t>
            </a:r>
            <a:r>
              <a:rPr lang="ru-RU" b="0" i="0" dirty="0" err="1">
                <a:solidFill>
                  <a:schemeClr val="tx1"/>
                </a:solidFill>
                <a:effectLst/>
                <a:latin typeface="+mj-lt"/>
              </a:rPr>
              <a:t>гидроксипропилцеллюлоза</a:t>
            </a:r>
            <a:r>
              <a:rPr lang="ru-RU" b="0" i="0" dirty="0">
                <a:solidFill>
                  <a:schemeClr val="tx1"/>
                </a:solidFill>
                <a:effectLst/>
                <a:latin typeface="+mj-lt"/>
              </a:rPr>
              <a:t>) — относится к загустителям, стабилизаторам и эмульгаторам синтетического происхождения, используется в технологических целях в процессе производства пищевых продуктов. Внешне выглядит как светлый гигроскопичный порошок или </a:t>
            </a:r>
            <a:r>
              <a:rPr lang="ru-RU" b="0" i="0" dirty="0" err="1">
                <a:solidFill>
                  <a:schemeClr val="tx1"/>
                </a:solidFill>
                <a:effectLst/>
                <a:latin typeface="+mj-lt"/>
              </a:rPr>
              <a:t>гранулят</a:t>
            </a:r>
            <a:r>
              <a:rPr lang="ru-RU" b="0" i="0" dirty="0">
                <a:solidFill>
                  <a:schemeClr val="tx1"/>
                </a:solidFill>
                <a:effectLst/>
                <a:latin typeface="+mj-lt"/>
              </a:rPr>
              <a:t>. Хорошо растворим в воде, спиртах, органических кислотах; средне растворим в гликолях, органических растворителях; нерастворим в горячей воде.</a:t>
            </a:r>
            <a:endParaRPr lang="ru-RU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77D05705-5BB0-E244-BE7C-CCBE984016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1659699"/>
            <a:ext cx="4724400" cy="4661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5563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6B698DE-80C4-D049-A964-C7C0621F47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08198"/>
            <a:ext cx="3810000" cy="2551147"/>
          </a:xfrm>
          <a:ln w="28575">
            <a:solidFill>
              <a:srgbClr val="00B05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i="0" dirty="0">
                <a:solidFill>
                  <a:schemeClr val="tx1"/>
                </a:solidFill>
                <a:effectLst/>
                <a:latin typeface="+mj-lt"/>
              </a:rPr>
              <a:t>Польза</a:t>
            </a:r>
            <a:r>
              <a:rPr lang="ru-RU" sz="2000" b="1" dirty="0">
                <a:solidFill>
                  <a:schemeClr val="tx1"/>
                </a:solidFill>
                <a:latin typeface="+mj-lt"/>
              </a:rPr>
              <a:t>:</a:t>
            </a:r>
            <a:endParaRPr lang="ru-RU" sz="2000" b="1" i="0" dirty="0">
              <a:solidFill>
                <a:schemeClr val="tx1"/>
              </a:solidFill>
              <a:effectLst/>
              <a:latin typeface="+mj-lt"/>
            </a:endParaRPr>
          </a:p>
          <a:p>
            <a:pPr marL="0" indent="0">
              <a:buNone/>
            </a:pPr>
            <a:r>
              <a:rPr lang="ru-RU" sz="2000" b="0" i="0" dirty="0">
                <a:solidFill>
                  <a:schemeClr val="tx1"/>
                </a:solidFill>
                <a:effectLst/>
                <a:latin typeface="+mj-lt"/>
              </a:rPr>
              <a:t>Научные данные о пользе применения пищевой добавки Е463 для здоровья человека в настоящий момент отсутствуют. Биологической ценности не представляет.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25B276-4B00-D74B-AD79-AB3BE39046C2}"/>
              </a:ext>
            </a:extLst>
          </p:cNvPr>
          <p:cNvSpPr txBox="1"/>
          <p:nvPr/>
        </p:nvSpPr>
        <p:spPr>
          <a:xfrm>
            <a:off x="4646112" y="304800"/>
            <a:ext cx="6936288" cy="255454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ru-RU" sz="2000" b="1" dirty="0"/>
              <a:t>Вред:</a:t>
            </a:r>
            <a:r>
              <a:rPr lang="ru-RU" sz="2000" dirty="0"/>
              <a:t>
В организме человека это балластное соединение не усваивается, но и не приносит вреда. И хотя допустимое суточное количество для его употребления не установлено, но при высокой концентрации или разовом приёме большого количества (более 5 г) возможны расстройства желудочно-кишечного тракта (вздутие живота, понос или, напротив, запор).</a:t>
            </a:r>
          </a:p>
        </p:txBody>
      </p:sp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EAD8A7D4-0F0A-494F-809E-9F70F625C6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124200"/>
            <a:ext cx="3810000" cy="31242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AFFA9D0-8AF5-0841-A5F4-0923A280E2C1}"/>
              </a:ext>
            </a:extLst>
          </p:cNvPr>
          <p:cNvSpPr txBox="1"/>
          <p:nvPr/>
        </p:nvSpPr>
        <p:spPr>
          <a:xfrm>
            <a:off x="4646112" y="3316694"/>
            <a:ext cx="6934200" cy="2739211"/>
          </a:xfrm>
          <a:prstGeom prst="rect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200" b="1" i="0" dirty="0">
                <a:effectLst/>
                <a:latin typeface="+mj-lt"/>
              </a:rPr>
              <a:t>Получение:</a:t>
            </a:r>
          </a:p>
          <a:p>
            <a:r>
              <a:rPr lang="el-GR" sz="2200" b="0" i="0" dirty="0">
                <a:effectLst/>
                <a:latin typeface="+mj-lt"/>
              </a:rPr>
              <a:t>α-</a:t>
            </a:r>
            <a:r>
              <a:rPr lang="ru-RU" sz="2200" b="0" i="0" dirty="0">
                <a:effectLst/>
                <a:latin typeface="+mj-lt"/>
              </a:rPr>
              <a:t>Целлюлозу (клеточное вещество), полученную прямо из растительных волокон, подвергают набуханию в сильнощелочной среде и затем взаимодействию с 50–230 масс. % </a:t>
            </a:r>
            <a:r>
              <a:rPr lang="ru-RU" sz="2200" b="0" i="0" dirty="0" err="1">
                <a:effectLst/>
                <a:latin typeface="+mj-lt"/>
              </a:rPr>
              <a:t>пропиленоксида</a:t>
            </a:r>
            <a:r>
              <a:rPr lang="ru-RU" sz="2200" b="0" i="0" dirty="0">
                <a:effectLst/>
                <a:latin typeface="+mj-lt"/>
              </a:rPr>
              <a:t>, отмывают и высушивают. Примеси: незамещённая целлюлоза, окись пропилена и его полимеры, </a:t>
            </a:r>
            <a:r>
              <a:rPr lang="ru-RU" sz="2200" b="0" i="0" dirty="0" err="1">
                <a:effectLst/>
                <a:latin typeface="+mj-lt"/>
              </a:rPr>
              <a:t>пропиленгликоль</a:t>
            </a:r>
            <a:r>
              <a:rPr lang="ru-RU" sz="2200" b="0" i="0" dirty="0">
                <a:effectLst/>
                <a:latin typeface="+mj-lt"/>
              </a:rPr>
              <a:t>.</a:t>
            </a:r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15296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3DA50632-1336-5A41-8E98-CDD03B83EB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281835"/>
            <a:ext cx="4353924" cy="2904067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FBB48F01-F294-F948-BF29-EE6A177207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201510"/>
            <a:ext cx="7773444" cy="3657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i="0" dirty="0">
                <a:solidFill>
                  <a:schemeClr val="tx1"/>
                </a:solidFill>
                <a:effectLst/>
              </a:rPr>
              <a:t>Применение:</a:t>
            </a:r>
          </a:p>
          <a:p>
            <a:pPr marL="0" indent="0">
              <a:buNone/>
            </a:pPr>
            <a:r>
              <a:rPr lang="ru-RU" b="0" i="0" dirty="0">
                <a:solidFill>
                  <a:schemeClr val="tx1"/>
                </a:solidFill>
                <a:effectLst/>
              </a:rPr>
              <a:t>Благодаря наличию </a:t>
            </a:r>
            <a:r>
              <a:rPr lang="ru-RU" b="0" i="0" dirty="0" err="1">
                <a:solidFill>
                  <a:schemeClr val="tx1"/>
                </a:solidFill>
                <a:effectLst/>
              </a:rPr>
              <a:t>гидроксипропильных</a:t>
            </a:r>
            <a:r>
              <a:rPr lang="ru-RU" b="0" i="0" dirty="0">
                <a:solidFill>
                  <a:schemeClr val="tx1"/>
                </a:solidFill>
                <a:effectLst/>
              </a:rPr>
              <a:t> групп </a:t>
            </a:r>
            <a:r>
              <a:rPr lang="ru-RU" b="0" i="0" dirty="0" err="1">
                <a:solidFill>
                  <a:schemeClr val="tx1"/>
                </a:solidFill>
                <a:effectLst/>
              </a:rPr>
              <a:t>гидроксипропилцеллюлоза</a:t>
            </a:r>
            <a:r>
              <a:rPr lang="ru-RU" b="0" i="0" dirty="0">
                <a:solidFill>
                  <a:schemeClr val="tx1"/>
                </a:solidFill>
                <a:effectLst/>
              </a:rPr>
              <a:t> обладает поверхностно-активным, а, следовательно, </a:t>
            </a:r>
            <a:r>
              <a:rPr lang="ru-RU" b="0" i="0" dirty="0" err="1">
                <a:solidFill>
                  <a:schemeClr val="tx1"/>
                </a:solidFill>
                <a:effectLst/>
              </a:rPr>
              <a:t>эмульгирующим</a:t>
            </a:r>
            <a:r>
              <a:rPr lang="ru-RU" b="0" i="0" dirty="0">
                <a:solidFill>
                  <a:schemeClr val="tx1"/>
                </a:solidFill>
                <a:effectLst/>
              </a:rPr>
              <a:t> и стабилизирующим действием. </a:t>
            </a:r>
            <a:r>
              <a:rPr lang="ru-RU" b="0" i="0" dirty="0" err="1">
                <a:solidFill>
                  <a:schemeClr val="tx1"/>
                </a:solidFill>
                <a:effectLst/>
              </a:rPr>
              <a:t>Гидроксипропилцеллюлоза</a:t>
            </a:r>
            <a:r>
              <a:rPr lang="ru-RU" b="0" i="0" dirty="0">
                <a:solidFill>
                  <a:schemeClr val="tx1"/>
                </a:solidFill>
                <a:effectLst/>
              </a:rPr>
              <a:t> не выпадает в осадок при кипячении. Применяется в мороженом, хлебопекарных </a:t>
            </a:r>
            <a:r>
              <a:rPr lang="ru-RU" b="0" i="0" dirty="0" err="1">
                <a:solidFill>
                  <a:schemeClr val="tx1"/>
                </a:solidFill>
                <a:effectLst/>
              </a:rPr>
              <a:t>улучшителях</a:t>
            </a:r>
            <a:r>
              <a:rPr lang="ru-RU" b="0" i="0" dirty="0">
                <a:solidFill>
                  <a:schemeClr val="tx1"/>
                </a:solidFill>
                <a:effectLst/>
              </a:rPr>
              <a:t>, покрытиях.</a:t>
            </a:r>
          </a:p>
          <a:p>
            <a:pPr marL="0" indent="0">
              <a:buNone/>
            </a:pPr>
            <a:r>
              <a:rPr lang="ru-RU" b="0" i="0" dirty="0">
                <a:solidFill>
                  <a:schemeClr val="tx1"/>
                </a:solidFill>
                <a:effectLst/>
              </a:rPr>
              <a:t>Другие сферы применения: фармацевтика, косметология.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6A0C2AEF-9507-A941-8F5C-8ED73C73AA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" y="3882074"/>
            <a:ext cx="12031334" cy="2925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4635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BBDAFF-8FC0-E34B-ADBD-E9048341B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42674"/>
          </a:xfrm>
          <a:solidFill>
            <a:schemeClr val="tx1"/>
          </a:solidFill>
        </p:spPr>
        <p:txBody>
          <a:bodyPr/>
          <a:lstStyle/>
          <a:p>
            <a:r>
              <a:rPr lang="ru-RU" b="1" dirty="0">
                <a:solidFill>
                  <a:schemeClr val="bg1">
                    <a:lumMod val="85000"/>
                  </a:schemeClr>
                </a:solidFill>
              </a:rPr>
              <a:t>Пищевая добавка </a:t>
            </a:r>
            <a:r>
              <a:rPr lang="af-ZA" b="1" dirty="0">
                <a:solidFill>
                  <a:schemeClr val="bg1">
                    <a:lumMod val="85000"/>
                  </a:schemeClr>
                </a:solidFill>
              </a:rPr>
              <a:t>E465</a:t>
            </a:r>
            <a:r>
              <a:rPr lang="af-ZA" dirty="0">
                <a:solidFill>
                  <a:schemeClr val="bg1">
                    <a:lumMod val="85000"/>
                  </a:schemeClr>
                </a:solidFill>
              </a:rPr>
              <a:t> (</a:t>
            </a:r>
            <a:r>
              <a:rPr lang="ru-RU" dirty="0" err="1">
                <a:solidFill>
                  <a:schemeClr val="bg1">
                    <a:lumMod val="85000"/>
                  </a:schemeClr>
                </a:solidFill>
              </a:rPr>
              <a:t>метилэтилцеллюлоза</a:t>
            </a:r>
            <a:r>
              <a:rPr lang="ru-RU" dirty="0">
                <a:solidFill>
                  <a:schemeClr val="bg1">
                    <a:lumMod val="85000"/>
                  </a:schemeClr>
                </a:solidFill>
              </a:rPr>
              <a:t>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10F4637-40D4-6A4E-A622-9F28204A18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5400" y="1676400"/>
            <a:ext cx="6629400" cy="48736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i="0" dirty="0">
                <a:solidFill>
                  <a:schemeClr val="tx1"/>
                </a:solidFill>
                <a:effectLst/>
                <a:latin typeface="+mj-lt"/>
              </a:rPr>
              <a:t>Пищевая добавка </a:t>
            </a:r>
            <a:r>
              <a:rPr lang="af-ZA" b="1" i="0" dirty="0">
                <a:solidFill>
                  <a:schemeClr val="tx1"/>
                </a:solidFill>
                <a:effectLst/>
                <a:latin typeface="+mj-lt"/>
              </a:rPr>
              <a:t>E465</a:t>
            </a:r>
            <a:r>
              <a:rPr lang="af-ZA" b="0" i="0" dirty="0">
                <a:solidFill>
                  <a:schemeClr val="tx1"/>
                </a:solidFill>
                <a:effectLst/>
                <a:latin typeface="+mj-lt"/>
              </a:rPr>
              <a:t> (</a:t>
            </a:r>
            <a:r>
              <a:rPr lang="ru-RU" b="0" i="0" dirty="0" err="1">
                <a:solidFill>
                  <a:schemeClr val="tx1"/>
                </a:solidFill>
                <a:effectLst/>
                <a:latin typeface="+mj-lt"/>
              </a:rPr>
              <a:t>метилэтилцеллюлоза</a:t>
            </a:r>
            <a:r>
              <a:rPr lang="ru-RU" b="0" i="0" dirty="0">
                <a:solidFill>
                  <a:schemeClr val="tx1"/>
                </a:solidFill>
                <a:effectLst/>
                <a:latin typeface="+mj-lt"/>
              </a:rPr>
              <a:t>) — относится к загустителям, пенообразователям, стабилизаторам и эмульгаторам синтетического происхождения, используется в технологических целях в процессе производства пищевых продуктов. Представляет светлый гигроскопичный порошок или </a:t>
            </a:r>
            <a:r>
              <a:rPr lang="ru-RU" b="0" i="0" dirty="0" err="1">
                <a:solidFill>
                  <a:schemeClr val="tx1"/>
                </a:solidFill>
                <a:effectLst/>
                <a:latin typeface="+mj-lt"/>
              </a:rPr>
              <a:t>гранулят</a:t>
            </a:r>
            <a:r>
              <a:rPr lang="ru-RU" b="0" i="0" dirty="0">
                <a:solidFill>
                  <a:schemeClr val="tx1"/>
                </a:solidFill>
                <a:effectLst/>
                <a:latin typeface="+mj-lt"/>
              </a:rPr>
              <a:t>. Хорошо растворим в холодной воде; средне растворим в органических растворителях, этаноле; нерастворим в горячей воде (образование геля или осаждение). Физико-химические свойства зависят от длины цепи и степени замещения</a:t>
            </a:r>
            <a:endParaRPr lang="ru-RU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5FD807EC-D2DA-7C4D-B942-AD1B8F5508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524000"/>
            <a:ext cx="5122373" cy="4873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9227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E01FE53-E627-484B-A673-CC991351F7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118" y="304800"/>
            <a:ext cx="11188841" cy="1295400"/>
          </a:xfrm>
          <a:ln w="28575">
            <a:solidFill>
              <a:srgbClr val="00B05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i="0" dirty="0">
                <a:solidFill>
                  <a:schemeClr val="tx1"/>
                </a:solidFill>
                <a:effectLst/>
                <a:latin typeface="+mj-lt"/>
              </a:rPr>
              <a:t>Польза:</a:t>
            </a:r>
          </a:p>
          <a:p>
            <a:pPr marL="0" indent="0">
              <a:buNone/>
            </a:pPr>
            <a:r>
              <a:rPr lang="ru-RU" sz="2000" b="0" i="0" dirty="0">
                <a:solidFill>
                  <a:schemeClr val="tx1"/>
                </a:solidFill>
                <a:effectLst/>
                <a:latin typeface="+mj-lt"/>
              </a:rPr>
              <a:t>В кишечнике не абсорбируется и не расщепляется. Сами по себе продукты с содержанием добавки Е465 способны стимулировать моторику кишечника. </a:t>
            </a:r>
            <a:r>
              <a:rPr lang="ru-RU" sz="2000" b="0" i="0" dirty="0" err="1">
                <a:solidFill>
                  <a:schemeClr val="tx1"/>
                </a:solidFill>
                <a:effectLst/>
                <a:latin typeface="+mj-lt"/>
              </a:rPr>
              <a:t>Гипоаллергенна</a:t>
            </a:r>
            <a:r>
              <a:rPr lang="ru-RU" sz="2000" b="0" i="0" dirty="0">
                <a:solidFill>
                  <a:schemeClr val="tx1"/>
                </a:solidFill>
                <a:effectLst/>
                <a:latin typeface="+mj-lt"/>
              </a:rPr>
              <a:t> и нетоксична.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948D0B-24FF-0544-AEDE-2C23844C745E}"/>
              </a:ext>
            </a:extLst>
          </p:cNvPr>
          <p:cNvSpPr txBox="1"/>
          <p:nvPr/>
        </p:nvSpPr>
        <p:spPr>
          <a:xfrm>
            <a:off x="502118" y="1803748"/>
            <a:ext cx="11188841" cy="70788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i="0" dirty="0">
                <a:effectLst/>
                <a:latin typeface="+mj-lt"/>
              </a:rPr>
              <a:t>Вред:</a:t>
            </a:r>
          </a:p>
          <a:p>
            <a:r>
              <a:rPr lang="ru-RU" sz="2000" b="0" i="0" dirty="0">
                <a:effectLst/>
                <a:latin typeface="+mj-lt"/>
              </a:rPr>
              <a:t>Рекомендуется соблюдать осторожность при заболеваниях желудочно-кишечного тракта.</a:t>
            </a:r>
          </a:p>
        </p:txBody>
      </p:sp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1B84553B-CE67-E645-8EEF-523319D000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118" y="2969509"/>
            <a:ext cx="4603282" cy="314720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95D4E81-C101-7F41-901C-78E9798E9FD8}"/>
              </a:ext>
            </a:extLst>
          </p:cNvPr>
          <p:cNvSpPr txBox="1"/>
          <p:nvPr/>
        </p:nvSpPr>
        <p:spPr>
          <a:xfrm>
            <a:off x="5856301" y="2969509"/>
            <a:ext cx="5834658" cy="3139321"/>
          </a:xfrm>
          <a:prstGeom prst="rect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i="0" dirty="0">
                <a:effectLst/>
                <a:latin typeface="+mj-lt"/>
              </a:rPr>
              <a:t>Получение:</a:t>
            </a:r>
          </a:p>
          <a:p>
            <a:r>
              <a:rPr lang="el-GR" sz="2000" b="0" i="0" dirty="0">
                <a:effectLst/>
                <a:latin typeface="+mj-lt"/>
              </a:rPr>
              <a:t>α-</a:t>
            </a:r>
            <a:r>
              <a:rPr lang="ru-RU" sz="2000" b="0" i="0" dirty="0">
                <a:effectLst/>
                <a:latin typeface="+mj-lt"/>
              </a:rPr>
              <a:t>Целлюлозу (клеточное вещество), полученную прямо из растительных волокон, подвергают набуханию в сильнощелочной среде и затем взаимодействию с 50–230 масс. % </a:t>
            </a:r>
            <a:r>
              <a:rPr lang="ru-RU" sz="2000" b="0" i="0" dirty="0" err="1">
                <a:effectLst/>
                <a:latin typeface="+mj-lt"/>
              </a:rPr>
              <a:t>пропиленоксида</a:t>
            </a:r>
            <a:r>
              <a:rPr lang="ru-RU" sz="2000" b="0" i="0" dirty="0">
                <a:effectLst/>
                <a:latin typeface="+mj-lt"/>
              </a:rPr>
              <a:t>, отмывают и высушивают.</a:t>
            </a:r>
          </a:p>
          <a:p>
            <a:endParaRPr lang="ru-RU" sz="2000" b="0" i="0" dirty="0">
              <a:effectLst/>
              <a:latin typeface="+mj-lt"/>
            </a:endParaRPr>
          </a:p>
          <a:p>
            <a:r>
              <a:rPr lang="ru-RU" sz="2000" b="1" i="0" dirty="0">
                <a:effectLst/>
                <a:latin typeface="+mj-lt"/>
              </a:rPr>
              <a:t>Примеси: </a:t>
            </a:r>
            <a:r>
              <a:rPr lang="ru-RU" sz="2000" b="0" i="0" dirty="0">
                <a:effectLst/>
                <a:latin typeface="+mj-lt"/>
              </a:rPr>
              <a:t>незамещённая целлюлоза, окись пропилена и его полимеры, </a:t>
            </a:r>
            <a:r>
              <a:rPr lang="ru-RU" sz="2000" b="0" i="0" dirty="0" err="1">
                <a:effectLst/>
                <a:latin typeface="+mj-lt"/>
              </a:rPr>
              <a:t>пропиленгликоль</a:t>
            </a:r>
            <a:r>
              <a:rPr lang="ru-RU" sz="2000" b="0" i="0" dirty="0">
                <a:effectLst/>
                <a:latin typeface="+mj-lt"/>
              </a:rPr>
              <a:t>.</a:t>
            </a:r>
          </a:p>
          <a:p>
            <a:pPr algn="l"/>
            <a:endParaRPr lang="ru-RU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438416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Sketchbook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Другая 2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TM01790492[[fn=Тетрадь для рисования]]</Template>
  <TotalTime>170</TotalTime>
  <Words>465</Words>
  <Application>Microsoft Office PowerPoint</Application>
  <PresentationFormat>Широкоэкранный</PresentationFormat>
  <Paragraphs>61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Sketchbook</vt:lpstr>
      <vt:lpstr>Пищевые стабилизаторы</vt:lpstr>
      <vt:lpstr>E461 (метилцеллюлоза)</vt:lpstr>
      <vt:lpstr>Презентация PowerPoint</vt:lpstr>
      <vt:lpstr>Презентация PowerPoint</vt:lpstr>
      <vt:lpstr>Пищевая добавка E463 (гидроксипропилцеллюлоза)</vt:lpstr>
      <vt:lpstr>Презентация PowerPoint</vt:lpstr>
      <vt:lpstr>Презентация PowerPoint</vt:lpstr>
      <vt:lpstr>Пищевая добавка E465 (метилэтилцеллюлоза)</vt:lpstr>
      <vt:lpstr>Презентация PowerPoint</vt:lpstr>
      <vt:lpstr>Презентация PowerPoint</vt:lpstr>
      <vt:lpstr>Пищевая добавка E467 (этилгидроксиэтилцеллюлоза) </vt:lpstr>
      <vt:lpstr>Презентация PowerPoint</vt:lpstr>
      <vt:lpstr>Презентация PowerPoint</vt:lpstr>
      <vt:lpstr>Источники: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Виталий Русс</dc:creator>
  <cp:lastModifiedBy>Виталий Русс</cp:lastModifiedBy>
  <cp:revision>26</cp:revision>
  <dcterms:created xsi:type="dcterms:W3CDTF">2021-04-05T18:10:46Z</dcterms:created>
  <dcterms:modified xsi:type="dcterms:W3CDTF">2021-04-06T03:26:16Z</dcterms:modified>
</cp:coreProperties>
</file>