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7" r:id="rId9"/>
    <p:sldId id="264" r:id="rId10"/>
    <p:sldId id="265" r:id="rId11"/>
    <p:sldId id="266" r:id="rId12"/>
    <p:sldId id="263" r:id="rId13"/>
    <p:sldId id="271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8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8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3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10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2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0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7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0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4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6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FAB8-D4A2-488E-8CE6-62C26C297EE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0A6D-55F7-47D5-B7B9-4A1AEDFB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3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1%86%D0%B8%D1%82%D0%B8%D0%BD%D1%8B" TargetMode="External"/><Relationship Id="rId3" Type="http://schemas.openxmlformats.org/officeDocument/2006/relationships/hyperlink" Target="https://medum.ru/e433" TargetMode="External"/><Relationship Id="rId7" Type="http://schemas.openxmlformats.org/officeDocument/2006/relationships/hyperlink" Target="https://ru.wikipedia.org/wiki/%D0%9F%D0%BE%D0%BB%D0%B8%D1%81%D0%BE%D1%80%D0%B1%D0%B0%D1%82" TargetMode="External"/><Relationship Id="rId2" Type="http://schemas.openxmlformats.org/officeDocument/2006/relationships/hyperlink" Target="https://studbooks.net/1857691/meditsina/emulgator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cgroup.ru/blog/tvin-80-populyarnyj-emulgator-dlya-rastitelnyh-masel/" TargetMode="External"/><Relationship Id="rId5" Type="http://schemas.openxmlformats.org/officeDocument/2006/relationships/hyperlink" Target="https://zinref.ru/000_uchebniki/03200medecina/100_lekcii_medicina_09/337.htm" TargetMode="External"/><Relationship Id="rId4" Type="http://schemas.openxmlformats.org/officeDocument/2006/relationships/hyperlink" Target="https://studfile.net/preview/5135384/page:2/" TargetMode="External"/><Relationship Id="rId9" Type="http://schemas.openxmlformats.org/officeDocument/2006/relationships/hyperlink" Target="https://ru.wikipedia.org/wiki/%D0%9B%D0%B0%D1%83%D1%80%D0%B8%D0%BB%D1%81%D1%83%D0%BB%D1%8C%D1%84%D0%B0%D1%82_%D0%BD%D0%B0%D1%82%D1%80%D0%B8%D1%8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112" y="1041544"/>
            <a:ext cx="10837591" cy="1373070"/>
          </a:xfrm>
        </p:spPr>
        <p:txBody>
          <a:bodyPr/>
          <a:lstStyle/>
          <a:p>
            <a:pPr algn="ctr"/>
            <a:r>
              <a:rPr lang="ru-RU" dirty="0" smtClean="0"/>
              <a:t>Гидрофильные эмульгаторы в фармацевтике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112" y="3111777"/>
            <a:ext cx="8144134" cy="598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Подготовила: Спиридонова Татьяна, </a:t>
            </a:r>
            <a:r>
              <a:rPr lang="en-US" sz="2400" dirty="0" smtClean="0"/>
              <a:t>TCI, </a:t>
            </a:r>
            <a:r>
              <a:rPr lang="ru-RU" sz="2400" smtClean="0"/>
              <a:t>2 курс.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93" y="4345078"/>
            <a:ext cx="3402216" cy="2265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161" y="4345077"/>
            <a:ext cx="4046302" cy="22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5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828" y="634544"/>
            <a:ext cx="94698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Применение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химической промышленности</a:t>
            </a:r>
          </a:p>
          <a:p>
            <a:pPr algn="just"/>
            <a:r>
              <a:rPr lang="ru-RU" sz="2400" dirty="0"/>
              <a:t>Л</a:t>
            </a:r>
            <a:r>
              <a:rPr lang="ru-RU" sz="2400" dirty="0" smtClean="0"/>
              <a:t>ецитин </a:t>
            </a:r>
            <a:r>
              <a:rPr lang="ru-RU" sz="2400" dirty="0"/>
              <a:t>используется в жировых красках и их растворителях, виниловых покрытиях и косметике. Другие применения — обработка бумаги, производство чернил, удобрений, взрывчатых веществ, пестицидов.</a:t>
            </a:r>
          </a:p>
          <a:p>
            <a:endParaRPr lang="ru-RU" sz="2400" dirty="0"/>
          </a:p>
          <a:p>
            <a:pPr algn="ctr"/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медицине</a:t>
            </a:r>
          </a:p>
          <a:p>
            <a:pPr algn="just"/>
            <a:r>
              <a:rPr lang="ru-RU" sz="2400" dirty="0"/>
              <a:t>Лецитин является действующим веществом так называемых </a:t>
            </a:r>
            <a:r>
              <a:rPr lang="ru-RU" sz="2400" dirty="0" err="1"/>
              <a:t>гепатопротекторов</a:t>
            </a:r>
            <a:r>
              <a:rPr lang="ru-RU" sz="2400" dirty="0"/>
              <a:t>, призванных предупреждать заболевания печени. На основе фосфолипидов производятся препараты «</a:t>
            </a:r>
            <a:r>
              <a:rPr lang="ru-RU" sz="2400" dirty="0" err="1"/>
              <a:t>Эссенциале</a:t>
            </a:r>
            <a:r>
              <a:rPr lang="ru-RU" sz="2400" dirty="0"/>
              <a:t> Форте», «</a:t>
            </a:r>
            <a:r>
              <a:rPr lang="ru-RU" sz="2400" dirty="0" err="1"/>
              <a:t>Эссенциале</a:t>
            </a:r>
            <a:r>
              <a:rPr lang="ru-RU" sz="2400" dirty="0"/>
              <a:t> Н», «</a:t>
            </a:r>
            <a:r>
              <a:rPr lang="ru-RU" sz="2400" dirty="0" err="1"/>
              <a:t>Эсливер</a:t>
            </a:r>
            <a:r>
              <a:rPr lang="ru-RU" sz="2400" dirty="0"/>
              <a:t> Форте», ряд </a:t>
            </a:r>
            <a:r>
              <a:rPr lang="ru-RU" sz="2400" dirty="0" err="1" smtClean="0"/>
              <a:t>БАДов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460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109" y="321100"/>
            <a:ext cx="99532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Источники лецитина</a:t>
            </a:r>
          </a:p>
          <a:p>
            <a:pPr algn="just"/>
            <a:r>
              <a:rPr lang="ru-RU" sz="2400" dirty="0"/>
              <a:t>Коммерческий лецитин — побочный продукт рафинации растительных масел путём гидратации</a:t>
            </a:r>
            <a:r>
              <a:rPr lang="ru-RU" sz="2400" dirty="0" smtClean="0"/>
              <a:t>: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Соевый лецитин производят из очищенного соевого масла при низкотемпературной обработке. Это наиболее распространённый эмульгатор в современной пищевой промышленности.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Подсолнечный лецитин получают путём экстракции из подсолнечного масла. Подсолнечные лецитины отличаются от соевых лецитинов в первую очередь составом и содержанием жирных кислот, которые у каждой из масличных культур различны.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109" y="3949033"/>
            <a:ext cx="9953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Польза и вред</a:t>
            </a:r>
          </a:p>
          <a:p>
            <a:pPr algn="just"/>
            <a:r>
              <a:rPr lang="ru-RU" sz="2400" dirty="0" smtClean="0"/>
              <a:t>Аллергические </a:t>
            </a:r>
            <a:r>
              <a:rPr lang="ru-RU" sz="2400" dirty="0"/>
              <a:t>реакции на лецитин (в первую очередь, соевый) встречаются, но крайне </a:t>
            </a:r>
            <a:r>
              <a:rPr lang="ru-RU" sz="2400" dirty="0" smtClean="0"/>
              <a:t>редко.</a:t>
            </a:r>
            <a:endParaRPr lang="ru-RU" sz="2400" dirty="0"/>
          </a:p>
          <a:p>
            <a:pPr algn="just"/>
            <a:r>
              <a:rPr lang="ru-RU" sz="2400" dirty="0"/>
              <a:t>Микрофлора кишечника преобразует лецитин в </a:t>
            </a:r>
            <a:r>
              <a:rPr lang="ru-RU" sz="2400" dirty="0" err="1"/>
              <a:t>триметиламиноксид</a:t>
            </a:r>
            <a:r>
              <a:rPr lang="ru-RU" sz="2400" dirty="0"/>
              <a:t>, высокий уровень которого в крови чреват риском сердечно-сосудистых </a:t>
            </a:r>
            <a:r>
              <a:rPr lang="ru-RU" sz="2400" dirty="0" smtClean="0"/>
              <a:t>заболеваний.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348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Твин 80, Е433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0321" y="2178887"/>
            <a:ext cx="108390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Формула:</a:t>
            </a:r>
            <a:r>
              <a:rPr lang="en-US" sz="2000" dirty="0"/>
              <a:t>C</a:t>
            </a:r>
            <a:r>
              <a:rPr lang="en-US" sz="2000" baseline="-25000" dirty="0"/>
              <a:t>64</a:t>
            </a:r>
            <a:r>
              <a:rPr lang="en-US" sz="2000" dirty="0"/>
              <a:t>H</a:t>
            </a:r>
            <a:r>
              <a:rPr lang="en-US" sz="2000" baseline="-25000" dirty="0"/>
              <a:t>124</a:t>
            </a:r>
            <a:r>
              <a:rPr lang="en-US" sz="2000" dirty="0"/>
              <a:t>O</a:t>
            </a:r>
            <a:r>
              <a:rPr lang="en-US" sz="2000" baseline="-25000" dirty="0"/>
              <a:t>26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Пищевая </a:t>
            </a:r>
            <a:r>
              <a:rPr lang="ru-RU" sz="2000" dirty="0"/>
              <a:t>добавка E433 (</a:t>
            </a:r>
            <a:r>
              <a:rPr lang="ru-RU" sz="2000" dirty="0" err="1"/>
              <a:t>полиоксиэтилен</a:t>
            </a:r>
            <a:r>
              <a:rPr lang="ru-RU" sz="2000" dirty="0"/>
              <a:t> (20) </a:t>
            </a:r>
            <a:r>
              <a:rPr lang="ru-RU" sz="2000" dirty="0" err="1"/>
              <a:t>сорбитан</a:t>
            </a:r>
            <a:r>
              <a:rPr lang="ru-RU" sz="2000" dirty="0"/>
              <a:t> </a:t>
            </a:r>
            <a:r>
              <a:rPr lang="ru-RU" sz="2000" dirty="0" err="1"/>
              <a:t>моноолеат</a:t>
            </a:r>
            <a:r>
              <a:rPr lang="ru-RU" sz="2000" dirty="0"/>
              <a:t>) — относится к эмульгаторам синтетического происхождения, используется в технологических целях в процессе производства пищевых продуктов. Представляет собой смесь сложных эфиров олеиновой кислоты с сорбитом и его моно-и </a:t>
            </a:r>
            <a:r>
              <a:rPr lang="ru-RU" sz="2000" dirty="0" err="1"/>
              <a:t>диангидридами</a:t>
            </a:r>
            <a:r>
              <a:rPr lang="ru-RU" sz="2000" dirty="0"/>
              <a:t>, конденсированная с примерно 20 молями </a:t>
            </a:r>
            <a:r>
              <a:rPr lang="ru-RU" sz="2000" dirty="0" err="1"/>
              <a:t>этиленоксида</a:t>
            </a:r>
            <a:r>
              <a:rPr lang="ru-RU" sz="2000" dirty="0"/>
              <a:t> на моль сорбита и его ангидридов.</a:t>
            </a:r>
          </a:p>
          <a:p>
            <a:endParaRPr lang="ru-RU" sz="2000" dirty="0"/>
          </a:p>
          <a:p>
            <a:r>
              <a:rPr lang="ru-RU" sz="2000" dirty="0"/>
              <a:t>Внешне выглядит как маслянистая жидкость от жёлтого до оранжевого цвета с тонким характерным запахом и горьковатым вкусом. Температура плавления снижается с уменьшением длины </a:t>
            </a:r>
            <a:r>
              <a:rPr lang="ru-RU" sz="2000" dirty="0" err="1"/>
              <a:t>оксиэтиленовых</a:t>
            </a:r>
            <a:r>
              <a:rPr lang="ru-RU" sz="2000" dirty="0"/>
              <a:t> цепей, одновременно усиливаются гидрофильные свойства, термостойкость и устойчивость к гидролизу. Хорошо растворим в воде; средне растворим в спиртах, органических растворителях; нерастворим в минеральных маслах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54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91" y="504498"/>
            <a:ext cx="7478090" cy="2512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97" y="3309237"/>
            <a:ext cx="5203278" cy="30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683" y="656244"/>
            <a:ext cx="972206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Метаболизм</a:t>
            </a:r>
            <a:r>
              <a:rPr lang="ru-RU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токсичность</a:t>
            </a:r>
          </a:p>
          <a:p>
            <a:pPr algn="just"/>
            <a:r>
              <a:rPr lang="ru-RU" sz="2000" dirty="0"/>
              <a:t>Жирные кислоты очень медленно расщепляются щелочами и липазами. Твины меняют всасываемость содержимого кишечника, так что может измениться способность к </a:t>
            </a:r>
            <a:r>
              <a:rPr lang="ru-RU" sz="2000" dirty="0" err="1"/>
              <a:t>ресорбции</a:t>
            </a:r>
            <a:r>
              <a:rPr lang="ru-RU" sz="2000" dirty="0"/>
              <a:t> даже </a:t>
            </a:r>
            <a:r>
              <a:rPr lang="ru-RU" sz="2000" dirty="0" err="1"/>
              <a:t>невсасываемых</a:t>
            </a:r>
            <a:r>
              <a:rPr lang="ru-RU" sz="2000" dirty="0"/>
              <a:t> веществ. </a:t>
            </a:r>
            <a:r>
              <a:rPr lang="ru-RU" sz="2000" dirty="0" err="1"/>
              <a:t>Полигликольсорбитаны</a:t>
            </a:r>
            <a:r>
              <a:rPr lang="ru-RU" sz="2000" dirty="0"/>
              <a:t> выделяются из организма нерасщеплёнными с калом или мочой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Польза</a:t>
            </a:r>
          </a:p>
          <a:p>
            <a:pPr algn="just"/>
            <a:r>
              <a:rPr lang="ru-RU" sz="2000" dirty="0"/>
              <a:t>Научные данные о пользе применения пищевой добавки Е433 для здоровья человека в настоящий момент отсутствуют. Биологической ценности не представляет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Вред</a:t>
            </a:r>
          </a:p>
          <a:p>
            <a:pPr algn="just"/>
            <a:r>
              <a:rPr lang="ru-RU" sz="2000" dirty="0"/>
              <a:t>Может нарушать всасывание других веществ. Необходимо учитывать при одновременном употреблении лекарственных и витаминных средств. При чрезмерном употреблении возможны аллергические реакции и раздражение желудочно-кишечного тракта, может быть причиной развития болезни Крона. Степень негативного влияния пищевой добавки Е433 на организм человека до конца не изучена. Ведутся исследования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Максимально допустимая суточная доза на 1 кг массы тела:4 </a:t>
            </a:r>
            <a: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мг/кг</a:t>
            </a:r>
            <a:endParaRPr lang="ru-RU" sz="20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235" y="399080"/>
            <a:ext cx="9375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Применение</a:t>
            </a:r>
            <a:r>
              <a:rPr lang="ru-RU" sz="2400" dirty="0" smtClean="0"/>
              <a:t> 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2400" dirty="0" smtClean="0"/>
              <a:t>Может </a:t>
            </a:r>
            <a:r>
              <a:rPr lang="ru-RU" sz="2400" dirty="0"/>
              <a:t>использоваться при производстве аналогов молока и сливок, жировых эмульсий для хлебобулочных изделий, мороженого (кроме молочного и сливочного), фруктового льда, десертов, хлебобулочных и мучных кондитерских изделий, сахаристых кондитерских изделий, жевательной резинки, соусов, супов консервированных и концентрированных, диетических продуктов (в том числе диетические смеси для снижения массы тела), БАД и др.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Твин </a:t>
            </a:r>
            <a:r>
              <a:rPr lang="ru-RU" sz="2400" dirty="0"/>
              <a:t>80 применяется в кремах, шампунях, освежителях воздуха, </a:t>
            </a:r>
            <a:r>
              <a:rPr lang="ru-RU" sz="2400" dirty="0" err="1"/>
              <a:t>скрабах</a:t>
            </a:r>
            <a:r>
              <a:rPr lang="ru-RU" sz="2400" dirty="0"/>
              <a:t>, пенках, гидрофильных маслах, масках для лица и волос, спреях для тела и в других продуктах, в которых требуется связать отдушки, эфирные или жирные масла с водой</a:t>
            </a:r>
          </a:p>
        </p:txBody>
      </p:sp>
    </p:spTree>
    <p:extLst>
      <p:ext uri="{BB962C8B-B14F-4D97-AF65-F5344CB8AC3E}">
        <p14:creationId xmlns:p14="http://schemas.microsoft.com/office/powerpoint/2010/main" val="257102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3296" y="2256361"/>
            <a:ext cx="100110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studbooks.net/1857691/meditsina/emulgatory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medum.ru/e433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4"/>
              </a:rPr>
              <a:t>https://studfile.net/preview/5135384/page:2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zinref.ru/000_uchebniki/03200medecina/100_lekcii_medicina_09/337.htm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6"/>
              </a:rPr>
              <a:t>https://pcgroup.ru/blog/tvin-80-populyarnyj-emulgator-dlya-rastitelnyh-masel</a:t>
            </a:r>
            <a:r>
              <a:rPr lang="en-US" sz="2000" dirty="0" smtClean="0">
                <a:hlinkClick r:id="rId6"/>
              </a:rPr>
              <a:t>/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7"/>
              </a:rPr>
              <a:t>https://ru.wikipedia.org/wiki/%</a:t>
            </a:r>
            <a:r>
              <a:rPr lang="en-US" sz="2000" dirty="0" smtClean="0">
                <a:hlinkClick r:id="rId7"/>
              </a:rPr>
              <a:t>D0%9F%D0%BE%D0%BB%D0%B8%D1%81%D0%BE%D1%80%D0%B1%D0%B0%D1%82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8"/>
              </a:rPr>
              <a:t>https://ru.wikipedia.org/wiki/%</a:t>
            </a:r>
            <a:r>
              <a:rPr lang="en-US" sz="2000" dirty="0" smtClean="0">
                <a:hlinkClick r:id="rId8"/>
              </a:rPr>
              <a:t>D0%9B%D0%B5%D1%86%D0%B8%D1%82%D0%B8%D0%BD%D1%8B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>
                <a:hlinkClick r:id="rId9"/>
              </a:rPr>
              <a:t>https://ru.wikipedia.org/wiki/%D0%9B%D0%B0%D1%83%D1%80%D0%B8%D0%BB%D1%81%D1%83%D0%BB%D1%8C%D1%84%D0%B0%D1%82_%</a:t>
            </a:r>
            <a:r>
              <a:rPr lang="en-US" sz="2000" dirty="0" smtClean="0">
                <a:hlinkClick r:id="rId9"/>
              </a:rPr>
              <a:t>D0%BD%D0%B0%D1%82%D1%80%D0%B8%D1%8F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Лаурилсульфат натрия </a:t>
            </a:r>
            <a:r>
              <a:rPr lang="en-US" dirty="0" smtClean="0"/>
              <a:t>(SLS)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0321" y="2136339"/>
            <a:ext cx="10723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Додецилсульфат</a:t>
            </a:r>
            <a:r>
              <a:rPr lang="ru-RU" sz="2400" dirty="0"/>
              <a:t> натрия (</a:t>
            </a:r>
            <a:r>
              <a:rPr lang="ru-RU" sz="2400" dirty="0" smtClean="0"/>
              <a:t>SDS) </a:t>
            </a:r>
            <a:r>
              <a:rPr lang="ru-RU" sz="2400" dirty="0"/>
              <a:t>или </a:t>
            </a:r>
            <a:r>
              <a:rPr lang="ru-RU" sz="2400" dirty="0" err="1"/>
              <a:t>лаурилсульфат</a:t>
            </a:r>
            <a:r>
              <a:rPr lang="ru-RU" sz="2400" dirty="0"/>
              <a:t> натрия (</a:t>
            </a:r>
            <a:r>
              <a:rPr lang="ru-RU" sz="2400" dirty="0" smtClean="0"/>
              <a:t>SLS), представляет </a:t>
            </a:r>
            <a:r>
              <a:rPr lang="ru-RU" sz="2400" dirty="0"/>
              <a:t>собой синтетическое органическое соединение с </a:t>
            </a:r>
            <a:r>
              <a:rPr lang="ru-RU" sz="2400" dirty="0" smtClean="0"/>
              <a:t>формулой CH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(CH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)</a:t>
            </a:r>
            <a:r>
              <a:rPr lang="ru-RU" sz="2400" baseline="-25000" dirty="0" smtClean="0"/>
              <a:t>11</a:t>
            </a:r>
            <a:r>
              <a:rPr lang="ru-RU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Na</a:t>
            </a:r>
            <a:r>
              <a:rPr lang="ru-RU" sz="2400" dirty="0"/>
              <a:t>. Это анионное поверхностно-активное вещество , используемое во многих чистящих и гигиенических продуктах. Эта молекула представляет собой </a:t>
            </a:r>
            <a:r>
              <a:rPr lang="ru-RU" sz="2400" dirty="0" err="1"/>
              <a:t>органосульфат</a:t>
            </a:r>
            <a:r>
              <a:rPr lang="ru-RU" sz="2400" dirty="0"/>
              <a:t> и соль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659" y="4075331"/>
            <a:ext cx="61912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14" y="1249740"/>
            <a:ext cx="61275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Физические свойства</a:t>
            </a:r>
          </a:p>
          <a:p>
            <a:pPr algn="just"/>
            <a:r>
              <a:rPr lang="ru-RU" sz="2400" dirty="0"/>
              <a:t>Порошок белого цвета. Горюч, температура самовозгорания 310,5 °C. Растворимость в воде — не менее 130 г/л (при 20 °C). Цвет водного раствора </a:t>
            </a:r>
            <a:r>
              <a:rPr lang="ru-RU" sz="2400" dirty="0" err="1"/>
              <a:t>лаурилсульфата</a:t>
            </a:r>
            <a:r>
              <a:rPr lang="ru-RU" sz="2400" dirty="0"/>
              <a:t> натрия от жёлтого до желто-коричневого. В водных растворах образует стойкую </a:t>
            </a:r>
            <a:r>
              <a:rPr lang="ru-RU" sz="2400" dirty="0" smtClean="0"/>
              <a:t>пену.</a:t>
            </a:r>
            <a:endParaRPr lang="ru-RU" sz="2400" dirty="0"/>
          </a:p>
          <a:p>
            <a:pPr algn="just"/>
            <a:r>
              <a:rPr lang="ru-RU" sz="2400" dirty="0"/>
              <a:t>Биоразлагаемость </a:t>
            </a:r>
            <a:r>
              <a:rPr lang="ru-RU" sz="2400" dirty="0" err="1"/>
              <a:t>лаурилсульфата</a:t>
            </a:r>
            <a:r>
              <a:rPr lang="ru-RU" sz="2400" dirty="0"/>
              <a:t> натрия превышает 90 %, токсичных продуктов при разложении не </a:t>
            </a:r>
            <a:r>
              <a:rPr lang="ru-RU" sz="2400" dirty="0" smtClean="0"/>
              <a:t>образует.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07" y="1962858"/>
            <a:ext cx="4386678" cy="29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890" y="648106"/>
            <a:ext cx="8975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Получение</a:t>
            </a:r>
          </a:p>
          <a:p>
            <a:r>
              <a:rPr lang="ru-RU" sz="2400" dirty="0"/>
              <a:t>Лаурилсульфат натрия может быть получен этерификацией </a:t>
            </a:r>
            <a:r>
              <a:rPr lang="ru-RU" sz="2400" dirty="0" err="1"/>
              <a:t>додеканола</a:t>
            </a:r>
            <a:r>
              <a:rPr lang="ru-RU" sz="2400" dirty="0"/>
              <a:t> серной кислотой с последующей нейтрализацией карбонатом натрия.</a:t>
            </a:r>
          </a:p>
          <a:p>
            <a:r>
              <a:rPr lang="ru-RU" sz="2400" dirty="0"/>
              <a:t>Промышленные способы получения </a:t>
            </a:r>
            <a:r>
              <a:rPr lang="ru-RU" sz="2400" dirty="0" err="1"/>
              <a:t>лаурилсульфата</a:t>
            </a:r>
            <a:r>
              <a:rPr lang="ru-RU" sz="2400" dirty="0"/>
              <a:t> натрия: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сульфатирование</a:t>
            </a:r>
            <a:r>
              <a:rPr lang="ru-RU" sz="2400" dirty="0"/>
              <a:t> </a:t>
            </a:r>
            <a:r>
              <a:rPr lang="ru-RU" sz="2400" dirty="0" err="1"/>
              <a:t>лаурилового</a:t>
            </a:r>
            <a:r>
              <a:rPr lang="ru-RU" sz="2400" dirty="0"/>
              <a:t> спирта хлорсульфоновой кислотой, </a:t>
            </a:r>
            <a:r>
              <a:rPr lang="ru-RU" sz="2400" dirty="0" err="1"/>
              <a:t>вакуумирование</a:t>
            </a:r>
            <a:r>
              <a:rPr lang="ru-RU" sz="2400" dirty="0"/>
              <a:t>, нейтрализация едким натром, фильтрация, промывка спиртом, сушка;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сульфатирование</a:t>
            </a:r>
            <a:r>
              <a:rPr lang="ru-RU" sz="2400" dirty="0"/>
              <a:t> </a:t>
            </a:r>
            <a:r>
              <a:rPr lang="ru-RU" sz="2400" dirty="0" err="1"/>
              <a:t>додецилового</a:t>
            </a:r>
            <a:r>
              <a:rPr lang="ru-RU" sz="2400" dirty="0"/>
              <a:t> спирта хлорсульфоновой кислотой, обработка амиловым спиртом, нейтрализация, фильтрация, сушка, перекристаллизация конечного продукта;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сульфатирование</a:t>
            </a:r>
            <a:r>
              <a:rPr lang="ru-RU" sz="2400" dirty="0"/>
              <a:t> </a:t>
            </a:r>
            <a:r>
              <a:rPr lang="ru-RU" sz="2400" dirty="0" err="1"/>
              <a:t>лаурилового</a:t>
            </a:r>
            <a:r>
              <a:rPr lang="ru-RU" sz="2400" dirty="0"/>
              <a:t> спирта хлорсульфоновой кислотой, удаление хлористого водорода, нейтрализация раствором щелочи, фильтрация, сушка</a:t>
            </a:r>
          </a:p>
        </p:txBody>
      </p:sp>
    </p:spTree>
    <p:extLst>
      <p:ext uri="{BB962C8B-B14F-4D97-AF65-F5344CB8AC3E}">
        <p14:creationId xmlns:p14="http://schemas.microsoft.com/office/powerpoint/2010/main" val="35932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41" y="924488"/>
            <a:ext cx="98166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Применение</a:t>
            </a:r>
            <a:r>
              <a:rPr lang="ru-RU" sz="2800" b="1" u="sng" dirty="0" smtClean="0"/>
              <a:t> </a:t>
            </a:r>
          </a:p>
          <a:p>
            <a:pPr algn="just"/>
            <a:r>
              <a:rPr lang="ru-RU" sz="2800" dirty="0" smtClean="0"/>
              <a:t>Используется </a:t>
            </a:r>
            <a:r>
              <a:rPr lang="ru-RU" sz="2800" dirty="0"/>
              <a:t>в качестве мощного детергента в промышленности, фармакологии, косметологии. Наиболее распространённое поверхностно-активное вещество, часто в составе различных смесей, таких, как </a:t>
            </a:r>
            <a:r>
              <a:rPr lang="ru-RU" sz="2800" dirty="0" err="1"/>
              <a:t>Авироль</a:t>
            </a:r>
            <a:r>
              <a:rPr lang="ru-RU" sz="2800" dirty="0"/>
              <a:t> и другие. Его включают в большинство очищающих рецептур, в том числе, во многие зубные пасты, шампуни, так как он </a:t>
            </a:r>
            <a:r>
              <a:rPr lang="ru-RU" sz="2800" dirty="0" err="1"/>
              <a:t>дешёв</a:t>
            </a:r>
            <a:r>
              <a:rPr lang="ru-RU" sz="2800" dirty="0"/>
              <a:t> и обеспечивает эффективное пенообразование и очищение. Применяется в жидкостной хроматографии в качестве ион-парного агента для динамической модификации сорбентов.</a:t>
            </a:r>
          </a:p>
        </p:txBody>
      </p:sp>
    </p:spTree>
    <p:extLst>
      <p:ext uri="{BB962C8B-B14F-4D97-AF65-F5344CB8AC3E}">
        <p14:creationId xmlns:p14="http://schemas.microsoft.com/office/powerpoint/2010/main" val="51721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18" y="866450"/>
            <a:ext cx="6884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Влияние на здоровье</a:t>
            </a:r>
          </a:p>
          <a:p>
            <a:pPr algn="just"/>
            <a:r>
              <a:rPr lang="ru-RU" sz="2800" dirty="0" smtClean="0"/>
              <a:t>Лаурилсульфат </a:t>
            </a:r>
            <a:r>
              <a:rPr lang="ru-RU" sz="2800" dirty="0"/>
              <a:t>натрия может серьёзно ухудшать кожные проблемы у больных </a:t>
            </a:r>
            <a:r>
              <a:rPr lang="ru-RU" sz="2800" dirty="0" err="1"/>
              <a:t>атопическим</a:t>
            </a:r>
            <a:r>
              <a:rPr lang="ru-RU" sz="2800" dirty="0"/>
              <a:t> дерматитом.</a:t>
            </a:r>
          </a:p>
          <a:p>
            <a:pPr algn="just"/>
            <a:r>
              <a:rPr lang="ru-RU" sz="2800" dirty="0"/>
              <a:t>Как компонент зубной пасты может вызывать стоматит и появление афт. Использование зубных паст без </a:t>
            </a:r>
            <a:r>
              <a:rPr lang="ru-RU" sz="2800" dirty="0" err="1"/>
              <a:t>лаурилсульфата</a:t>
            </a:r>
            <a:r>
              <a:rPr lang="ru-RU" sz="2800" dirty="0"/>
              <a:t> натрия может уменьшить язвы.</a:t>
            </a:r>
          </a:p>
          <a:p>
            <a:pPr algn="just"/>
            <a:r>
              <a:rPr lang="ru-RU" sz="2800" dirty="0"/>
              <a:t>Показано, что </a:t>
            </a:r>
            <a:r>
              <a:rPr lang="ru-RU" sz="2800" dirty="0" err="1"/>
              <a:t>лаурилсульфат</a:t>
            </a:r>
            <a:r>
              <a:rPr lang="ru-RU" sz="2800" dirty="0"/>
              <a:t> натрия раздражает кожу лица лишь при длительном воздействии (более часа).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59" y="198776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Лецитин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0321" y="2259240"/>
            <a:ext cx="109441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Лецитины — сложные эфиры </a:t>
            </a:r>
            <a:r>
              <a:rPr lang="ru-RU" sz="2000" dirty="0" err="1"/>
              <a:t>аминоспирта</a:t>
            </a:r>
            <a:r>
              <a:rPr lang="ru-RU" sz="2000" dirty="0"/>
              <a:t> холина и </a:t>
            </a:r>
            <a:r>
              <a:rPr lang="ru-RU" sz="2000" dirty="0" err="1"/>
              <a:t>диглицеридфосфорных</a:t>
            </a:r>
            <a:r>
              <a:rPr lang="ru-RU" sz="2000" dirty="0"/>
              <a:t> кислот. Ввиду того, что основой лецитина являются фосфолипиды, иногда эти термины используются как синонимы[1]. Основными фосфолипидами, содержащимися в соевом лецитине, являются </a:t>
            </a:r>
            <a:r>
              <a:rPr lang="ru-RU" sz="2000" dirty="0" err="1"/>
              <a:t>фосфатидилхолин</a:t>
            </a:r>
            <a:r>
              <a:rPr lang="ru-RU" sz="2000" dirty="0"/>
              <a:t> (19—21 %), </a:t>
            </a:r>
            <a:r>
              <a:rPr lang="ru-RU" sz="2000" dirty="0" err="1"/>
              <a:t>фосфатидилэтаноламин</a:t>
            </a:r>
            <a:r>
              <a:rPr lang="ru-RU" sz="2000" dirty="0"/>
              <a:t> (8—20 %), </a:t>
            </a:r>
            <a:r>
              <a:rPr lang="ru-RU" sz="2000" dirty="0" err="1"/>
              <a:t>инозитол</a:t>
            </a:r>
            <a:r>
              <a:rPr lang="ru-RU" sz="2000" dirty="0"/>
              <a:t>-содержащие </a:t>
            </a:r>
            <a:r>
              <a:rPr lang="ru-RU" sz="2000" dirty="0" err="1"/>
              <a:t>фосфатиды</a:t>
            </a:r>
            <a:r>
              <a:rPr lang="ru-RU" sz="2000" dirty="0"/>
              <a:t> (20—21 %) и </a:t>
            </a:r>
            <a:r>
              <a:rPr lang="ru-RU" sz="2000" dirty="0" err="1"/>
              <a:t>фосфатидилсерин</a:t>
            </a:r>
            <a:r>
              <a:rPr lang="ru-RU" sz="2000" dirty="0"/>
              <a:t> (5,9 %).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Кроме того, соевый лецитин может содержать соевое масло (33—35 %), свободные жирные кислоты, сложные эфиры, токоферолы, биологические пигменты, стерины и </a:t>
            </a:r>
            <a:r>
              <a:rPr lang="ru-RU" sz="2000" dirty="0" err="1"/>
              <a:t>стеролы</a:t>
            </a:r>
            <a:r>
              <a:rPr lang="ru-RU" sz="2000" dirty="0"/>
              <a:t> (2—5 %), углеводы (5 %)[2].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При расщеплении лецитинов (например, в тонком кишечнике под действием панкреатических ферментов) образуются высшие жирные кислоты (пальмитиновая, стеариновая, олеиновая, </a:t>
            </a:r>
            <a:r>
              <a:rPr lang="ru-RU" sz="2000" dirty="0" err="1"/>
              <a:t>арахидоновая</a:t>
            </a:r>
            <a:r>
              <a:rPr lang="ru-RU" sz="2000" dirty="0"/>
              <a:t>), трехатомный спирт глицерин, фосфорная кислота и холин.</a:t>
            </a:r>
          </a:p>
        </p:txBody>
      </p:sp>
    </p:spTree>
    <p:extLst>
      <p:ext uri="{BB962C8B-B14F-4D97-AF65-F5344CB8AC3E}">
        <p14:creationId xmlns:p14="http://schemas.microsoft.com/office/powerpoint/2010/main" val="269272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38" y="914400"/>
            <a:ext cx="9311961" cy="47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979" y="1679543"/>
            <a:ext cx="2718895" cy="36828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579" y="889488"/>
            <a:ext cx="8156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Лецитин является поверхностно-активным агентом. Он хорошо работает на поверхности раздела фаз различных субстанций. В присутствии двух несмешиваемых жидких фаз лецитин понижает поверхностное натяжение и действует как эмульгатор. Когда необходимо взаимодействие между твердой и жидкой фазой, лецитин действует как смачивающий и </a:t>
            </a:r>
            <a:r>
              <a:rPr lang="ru-RU" sz="2400" dirty="0" err="1"/>
              <a:t>диспергирующий</a:t>
            </a:r>
            <a:r>
              <a:rPr lang="ru-RU" sz="2400" dirty="0"/>
              <a:t> агент. При использовании между твердыми фазами вещество работает как смазочный агент и агент освобождения (</a:t>
            </a:r>
            <a:r>
              <a:rPr lang="ru-RU" sz="2400" dirty="0" err="1"/>
              <a:t>неприлипания</a:t>
            </a:r>
            <a:r>
              <a:rPr lang="ru-RU" sz="2400" dirty="0"/>
              <a:t> к формам). В водном растворе фосфолипиды лецитина могут образовывать либо </a:t>
            </a:r>
            <a:r>
              <a:rPr lang="ru-RU" sz="2400" dirty="0" err="1"/>
              <a:t>липосомы</a:t>
            </a:r>
            <a:r>
              <a:rPr lang="ru-RU" sz="2400" dirty="0"/>
              <a:t>, </a:t>
            </a:r>
            <a:r>
              <a:rPr lang="ru-RU" sz="2400" dirty="0" err="1"/>
              <a:t>бислойные</a:t>
            </a:r>
            <a:r>
              <a:rPr lang="ru-RU" sz="2400" dirty="0"/>
              <a:t> мембраны, мицеллы, либо пластинчатые структуры, в зависимости от гидратации и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44096588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97</TotalTime>
  <Words>1094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Берлин</vt:lpstr>
      <vt:lpstr>Гидрофильные эмульгаторы в фармацевтике </vt:lpstr>
      <vt:lpstr>Лаурилсульфат натрия (SLS)</vt:lpstr>
      <vt:lpstr>Презентация PowerPoint</vt:lpstr>
      <vt:lpstr>Презентация PowerPoint</vt:lpstr>
      <vt:lpstr>Презентация PowerPoint</vt:lpstr>
      <vt:lpstr>Презентация PowerPoint</vt:lpstr>
      <vt:lpstr>Лецитин </vt:lpstr>
      <vt:lpstr>Презентация PowerPoint</vt:lpstr>
      <vt:lpstr>Презентация PowerPoint</vt:lpstr>
      <vt:lpstr>Презентация PowerPoint</vt:lpstr>
      <vt:lpstr>Презентация PowerPoint</vt:lpstr>
      <vt:lpstr>Твин 80, Е433</vt:lpstr>
      <vt:lpstr>Презентация PowerPoint</vt:lpstr>
      <vt:lpstr>Презентация PowerPoint</vt:lpstr>
      <vt:lpstr>Презентация PowerPoint</vt:lpstr>
      <vt:lpstr>Список литературы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</dc:creator>
  <cp:lastModifiedBy>usa</cp:lastModifiedBy>
  <cp:revision>9</cp:revision>
  <dcterms:created xsi:type="dcterms:W3CDTF">2021-04-19T20:04:01Z</dcterms:created>
  <dcterms:modified xsi:type="dcterms:W3CDTF">2021-04-19T21:41:07Z</dcterms:modified>
</cp:coreProperties>
</file>