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914400" y="4382951"/>
            <a:ext cx="103632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8380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ed">
  <p:cSld name="Blank colored">
    <p:bg>
      <p:bgPr>
        <a:solidFill>
          <a:schemeClr val="accen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FF500FE4-01A6-42EE-A1C0-DAEC2A5FD962}" type="slidenum">
              <a:rPr lang="ru-RU" smtClean="0"/>
              <a:t>‹#›</a:t>
            </a:fld>
            <a:endParaRPr lang="ru-RU"/>
          </a:p>
        </p:txBody>
      </p:sp>
      <p:sp>
        <p:nvSpPr>
          <p:cNvPr id="52" name="Google Shape;52;p11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08636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93E4-C76A-45D5-923F-AD1D29DD45C9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0FE4-01A6-42EE-A1C0-DAEC2A5FD9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07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93E4-C76A-45D5-923F-AD1D29DD45C9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0FE4-01A6-42EE-A1C0-DAEC2A5FD9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94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chemeClr val="accen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914400" y="3635123"/>
            <a:ext cx="103632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914400" y="5107537"/>
            <a:ext cx="10363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2373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 flipH="1"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342933" y="2882400"/>
            <a:ext cx="7506400" cy="10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558786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4000" i="1">
                <a:solidFill>
                  <a:schemeClr val="dk1"/>
                </a:solidFill>
              </a:defRPr>
            </a:lvl1pPr>
            <a:lvl2pPr marL="1219170" lvl="1" indent="-55878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○"/>
              <a:defRPr sz="4000" i="1">
                <a:solidFill>
                  <a:schemeClr val="dk1"/>
                </a:solidFill>
              </a:defRPr>
            </a:lvl2pPr>
            <a:lvl3pPr marL="1828754" lvl="2" indent="-55878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■"/>
              <a:defRPr sz="4000" i="1">
                <a:solidFill>
                  <a:schemeClr val="dk1"/>
                </a:solidFill>
              </a:defRPr>
            </a:lvl3pPr>
            <a:lvl4pPr marL="2438339" lvl="3" indent="-55878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4000" i="1">
                <a:solidFill>
                  <a:schemeClr val="dk1"/>
                </a:solidFill>
              </a:defRPr>
            </a:lvl4pPr>
            <a:lvl5pPr marL="3047924" lvl="4" indent="-55878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○"/>
              <a:defRPr sz="4000" i="1">
                <a:solidFill>
                  <a:schemeClr val="dk1"/>
                </a:solidFill>
              </a:defRPr>
            </a:lvl5pPr>
            <a:lvl6pPr marL="3657509" lvl="5" indent="-55878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■"/>
              <a:defRPr sz="4000" i="1">
                <a:solidFill>
                  <a:schemeClr val="dk1"/>
                </a:solidFill>
              </a:defRPr>
            </a:lvl6pPr>
            <a:lvl7pPr marL="4267093" lvl="6" indent="-55878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4000" i="1">
                <a:solidFill>
                  <a:schemeClr val="dk1"/>
                </a:solidFill>
              </a:defRPr>
            </a:lvl7pPr>
            <a:lvl8pPr marL="4876678" lvl="7" indent="-55878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○"/>
              <a:defRPr sz="4000" i="1">
                <a:solidFill>
                  <a:schemeClr val="dk1"/>
                </a:solidFill>
              </a:defRPr>
            </a:lvl8pPr>
            <a:lvl9pPr marL="5486263" lvl="8" indent="-55878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■"/>
              <a:defRPr sz="4000" i="1">
                <a:solidFill>
                  <a:schemeClr val="dk1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Google Shape;19;p4"/>
          <p:cNvSpPr txBox="1"/>
          <p:nvPr/>
        </p:nvSpPr>
        <p:spPr>
          <a:xfrm>
            <a:off x="274067" y="100100"/>
            <a:ext cx="10660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“</a:t>
            </a:r>
            <a:endParaRPr sz="160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FF500FE4-01A6-42EE-A1C0-DAEC2A5FD9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23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1229333" y="2514601"/>
            <a:ext cx="9154800" cy="315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Clr>
                <a:srgbClr val="FFB600"/>
              </a:buClr>
              <a:buSzPts val="1800"/>
              <a:buChar char="●"/>
              <a:defRPr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Char char="○"/>
              <a:defRPr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Char char="■"/>
              <a:defRPr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B600"/>
                </a:solidFill>
              </a:defRPr>
            </a:lvl1pPr>
            <a:lvl2pPr lvl="1">
              <a:buNone/>
              <a:defRPr>
                <a:solidFill>
                  <a:srgbClr val="FFB600"/>
                </a:solidFill>
              </a:defRPr>
            </a:lvl2pPr>
            <a:lvl3pPr lvl="2">
              <a:buNone/>
              <a:defRPr>
                <a:solidFill>
                  <a:srgbClr val="FFB600"/>
                </a:solidFill>
              </a:defRPr>
            </a:lvl3pPr>
            <a:lvl4pPr lvl="3">
              <a:buNone/>
              <a:defRPr>
                <a:solidFill>
                  <a:srgbClr val="FFB600"/>
                </a:solidFill>
              </a:defRPr>
            </a:lvl4pPr>
            <a:lvl5pPr lvl="4">
              <a:buNone/>
              <a:defRPr>
                <a:solidFill>
                  <a:srgbClr val="FFB600"/>
                </a:solidFill>
              </a:defRPr>
            </a:lvl5pPr>
            <a:lvl6pPr lvl="5">
              <a:buNone/>
              <a:defRPr>
                <a:solidFill>
                  <a:srgbClr val="FFB600"/>
                </a:solidFill>
              </a:defRPr>
            </a:lvl6pPr>
            <a:lvl7pPr lvl="6">
              <a:buNone/>
              <a:defRPr>
                <a:solidFill>
                  <a:srgbClr val="FFB600"/>
                </a:solidFill>
              </a:defRPr>
            </a:lvl7pPr>
            <a:lvl8pPr lvl="7">
              <a:buNone/>
              <a:defRPr>
                <a:solidFill>
                  <a:srgbClr val="FFB600"/>
                </a:solidFill>
              </a:defRPr>
            </a:lvl8pPr>
            <a:lvl9pPr lvl="8">
              <a:buNone/>
              <a:defRPr>
                <a:solidFill>
                  <a:srgbClr val="FFB600"/>
                </a:solidFill>
              </a:defRPr>
            </a:lvl9pPr>
          </a:lstStyle>
          <a:p>
            <a:fld id="{FF500FE4-01A6-42EE-A1C0-DAEC2A5FD9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02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1229333" y="2516504"/>
            <a:ext cx="4724400" cy="40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"/>
          </p:nvPr>
        </p:nvSpPr>
        <p:spPr>
          <a:xfrm>
            <a:off x="6238249" y="2516504"/>
            <a:ext cx="4724400" cy="40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fld id="{FF500FE4-01A6-42EE-A1C0-DAEC2A5FD9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69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1229333" y="2574000"/>
            <a:ext cx="3109600" cy="389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4498371" y="2574000"/>
            <a:ext cx="3109600" cy="389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3"/>
          </p:nvPr>
        </p:nvSpPr>
        <p:spPr>
          <a:xfrm>
            <a:off x="7767409" y="2574000"/>
            <a:ext cx="3109600" cy="389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FF500FE4-01A6-42EE-A1C0-DAEC2A5FD9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10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FF500FE4-01A6-42EE-A1C0-DAEC2A5FD9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3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1"/>
          </p:nvPr>
        </p:nvSpPr>
        <p:spPr>
          <a:xfrm>
            <a:off x="609600" y="5671879"/>
            <a:ext cx="10972800" cy="6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04792" algn="ctr">
              <a:spcBef>
                <a:spcPts val="480"/>
              </a:spcBef>
              <a:spcAft>
                <a:spcPts val="0"/>
              </a:spcAft>
              <a:buSzPts val="1400"/>
              <a:buNone/>
              <a:defRPr sz="1867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FF500FE4-01A6-42EE-A1C0-DAEC2A5FD9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19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FF500FE4-01A6-42EE-A1C0-DAEC2A5FD962}" type="slidenum">
              <a:rPr lang="ru-RU" smtClean="0"/>
              <a:t>‹#›</a:t>
            </a:fld>
            <a:endParaRPr lang="ru-RU"/>
          </a:p>
        </p:txBody>
      </p:sp>
      <p:sp>
        <p:nvSpPr>
          <p:cNvPr id="49" name="Google Shape;49;p10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6410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29333" y="2514601"/>
            <a:ext cx="9154800" cy="31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lvl="2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lvl="3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lvl="4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lvl="5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lvl="6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lvl="7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lvl="8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fld id="{FF500FE4-01A6-42EE-A1C0-DAEC2A5FD9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67906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ransition>
    <p:fade thruBlk="1"/>
  </p:transition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ubchem.ncbi.nlm.nih.gov/#query=C23H23FN4O7Zn" TargetMode="Externa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asiancommission.org/ru/act/texnreg/deptexreg/tr/Documents/P_58.pdf" TargetMode="External"/><Relationship Id="rId2" Type="http://schemas.openxmlformats.org/officeDocument/2006/relationships/hyperlink" Target="https://en.wikipedia.org/wiki/Polysorbate_80E472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rum.pineridgenaturalhealth.com/e466-vlijanie-na-organizm-cheloveka.php" TargetMode="External"/><Relationship Id="rId4" Type="http://schemas.openxmlformats.org/officeDocument/2006/relationships/hyperlink" Target="https://en.wikipedia.org/wiki/Tragacant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56108"/>
            <a:ext cx="9144000" cy="2387600"/>
          </a:xfrm>
        </p:spPr>
        <p:txBody>
          <a:bodyPr/>
          <a:lstStyle/>
          <a:p>
            <a:r>
              <a:rPr lang="en-US" dirty="0" err="1" smtClean="0"/>
              <a:t>Emulgatori</a:t>
            </a:r>
            <a:r>
              <a:rPr lang="en-US" dirty="0" smtClean="0"/>
              <a:t> </a:t>
            </a:r>
            <a:r>
              <a:rPr lang="en-US" dirty="0" err="1" smtClean="0"/>
              <a:t>hidrofilici</a:t>
            </a:r>
            <a:r>
              <a:rPr lang="en-US" dirty="0" smtClean="0"/>
              <a:t> </a:t>
            </a:r>
            <a:r>
              <a:rPr lang="ro-MD" dirty="0" smtClean="0"/>
              <a:t>în industria alimentară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o-MD" dirty="0" smtClean="0"/>
              <a:t>Ala Marius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57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27" y="0"/>
            <a:ext cx="11152909" cy="1579418"/>
          </a:xfrm>
        </p:spPr>
        <p:txBody>
          <a:bodyPr/>
          <a:lstStyle/>
          <a:p>
            <a:pPr algn="l"/>
            <a:r>
              <a:rPr lang="ro-MD" sz="5400" dirty="0" smtClean="0"/>
              <a:t>Polisorbat-80, E433</a:t>
            </a:r>
            <a:endParaRPr lang="ru-RU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27" y="1759382"/>
            <a:ext cx="10321637" cy="4932363"/>
          </a:xfrm>
        </p:spPr>
        <p:txBody>
          <a:bodyPr/>
          <a:lstStyle/>
          <a:p>
            <a:pPr algn="l"/>
            <a:r>
              <a:rPr lang="en-US" dirty="0" smtClean="0"/>
              <a:t>	Polisorbatul-80 </a:t>
            </a:r>
            <a:r>
              <a:rPr lang="ro-MD" dirty="0" smtClean="0"/>
              <a:t>este derivat din sorbitan polietoxilat și acid oleic cu formula chimică </a:t>
            </a:r>
            <a:r>
              <a:rPr lang="en-US" dirty="0"/>
              <a:t>C</a:t>
            </a:r>
            <a:r>
              <a:rPr lang="en-US" baseline="-25000" dirty="0"/>
              <a:t>64</a:t>
            </a:r>
            <a:r>
              <a:rPr lang="en-US" dirty="0"/>
              <a:t>H</a:t>
            </a:r>
            <a:r>
              <a:rPr lang="en-US" baseline="-25000" dirty="0"/>
              <a:t>124</a:t>
            </a:r>
            <a:r>
              <a:rPr lang="en-US" dirty="0"/>
              <a:t>O</a:t>
            </a:r>
            <a:r>
              <a:rPr lang="en-US" baseline="-25000" dirty="0"/>
              <a:t>26</a:t>
            </a:r>
            <a:r>
              <a:rPr lang="ro-MD" dirty="0" smtClean="0"/>
              <a:t>. Grupările hidrofile din acest compus sunt polieteri, de asemenea cunoscuți sub numele de poliotoxilenice, care sunt eteri ai oxidului de etilenă.	</a:t>
            </a:r>
          </a:p>
          <a:p>
            <a:pPr algn="l"/>
            <a:r>
              <a:rPr lang="ro-MD" dirty="0"/>
              <a:t>	</a:t>
            </a:r>
            <a:r>
              <a:rPr lang="ro-MD" dirty="0" smtClean="0"/>
              <a:t>În industria alimentară este utilizat ca emulgator. De exemplu în </a:t>
            </a:r>
          </a:p>
          <a:p>
            <a:pPr algn="l"/>
            <a:r>
              <a:rPr lang="ro-MD" dirty="0" smtClean="0"/>
              <a:t>Înghețată, este adăugat până la 0.5% din greutate pentru a o face mai ușoară și pentru a ai crește rezistența la topire a acesteia. Adăugarea polisotbatului împiedică proteinele din lapte să învelească complet picăturile din grăsime. Acest lucru le permite să se unească în lanțuri și oferă o textură bună.</a:t>
            </a:r>
            <a:endParaRPr lang="ru-RU" dirty="0" smtClean="0"/>
          </a:p>
          <a:p>
            <a:pPr algn="l"/>
            <a:r>
              <a:rPr lang="ru-RU" dirty="0"/>
              <a:t>	</a:t>
            </a:r>
            <a:r>
              <a:rPr lang="en-US" dirty="0" smtClean="0"/>
              <a:t>Nu</a:t>
            </a:r>
            <a:r>
              <a:rPr lang="ro-MD" dirty="0" smtClean="0"/>
              <a:t> a fost stabilită o concentrație maxim admisibilă.</a:t>
            </a:r>
            <a:r>
              <a:rPr lang="en-US" dirty="0" smtClean="0"/>
              <a:t> </a:t>
            </a:r>
            <a:r>
              <a:rPr lang="en-US" sz="1800" dirty="0" smtClean="0"/>
              <a:t>[1]</a:t>
            </a:r>
            <a:endParaRPr lang="ru-RU" sz="1800" dirty="0"/>
          </a:p>
        </p:txBody>
      </p:sp>
      <p:pic>
        <p:nvPicPr>
          <p:cNvPr id="1026" name="Picture 2" descr="Polysorbate 8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894" y="346218"/>
            <a:ext cx="5319288" cy="189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52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" y="249382"/>
            <a:ext cx="6497783" cy="1122218"/>
          </a:xfrm>
        </p:spPr>
        <p:txBody>
          <a:bodyPr/>
          <a:lstStyle/>
          <a:p>
            <a:r>
              <a:rPr lang="en-US" dirty="0" err="1" smtClean="0"/>
              <a:t>Caragenan</a:t>
            </a:r>
            <a:r>
              <a:rPr lang="ro-MD" dirty="0" smtClean="0"/>
              <a:t>, E407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371600"/>
            <a:ext cx="9756775" cy="5098473"/>
          </a:xfrm>
        </p:spPr>
        <p:txBody>
          <a:bodyPr/>
          <a:lstStyle/>
          <a:p>
            <a:pPr algn="l"/>
            <a:r>
              <a:rPr lang="ro-MD" dirty="0"/>
              <a:t>	</a:t>
            </a:r>
            <a:r>
              <a:rPr lang="ro-MD" sz="2300" dirty="0" smtClean="0"/>
              <a:t>Caragenanul este o substanță (un carbohidrat), ce se găsește în mod natural în alge roșii și este folosit ca emulsificator, stabilizator și agent de îngroșare.</a:t>
            </a:r>
            <a:r>
              <a:rPr lang="en-US" sz="2300" dirty="0"/>
              <a:t> </a:t>
            </a:r>
            <a:r>
              <a:rPr lang="en-US" sz="2300" dirty="0" smtClean="0"/>
              <a:t>Formula </a:t>
            </a:r>
            <a:r>
              <a:rPr lang="ro-MD" sz="2300" dirty="0" smtClean="0"/>
              <a:t>chimică </a:t>
            </a:r>
            <a:r>
              <a:rPr lang="en-US" sz="2300" dirty="0">
                <a:hlinkClick r:id="rId2" tooltip="Find all compounds that have this formula"/>
              </a:rPr>
              <a:t>C</a:t>
            </a:r>
            <a:r>
              <a:rPr lang="en-US" sz="2300" baseline="-25000" dirty="0">
                <a:hlinkClick r:id="rId2" tooltip="Find all compounds that have this formula"/>
              </a:rPr>
              <a:t>23</a:t>
            </a:r>
            <a:r>
              <a:rPr lang="en-US" sz="2300" dirty="0">
                <a:hlinkClick r:id="rId2" tooltip="Find all compounds that have this formula"/>
              </a:rPr>
              <a:t>H</a:t>
            </a:r>
            <a:r>
              <a:rPr lang="en-US" sz="2300" baseline="-25000" dirty="0">
                <a:hlinkClick r:id="rId2" tooltip="Find all compounds that have this formula"/>
              </a:rPr>
              <a:t>23</a:t>
            </a:r>
            <a:r>
              <a:rPr lang="en-US" sz="2300" dirty="0">
                <a:hlinkClick r:id="rId2" tooltip="Find all compounds that have this formula"/>
              </a:rPr>
              <a:t>FN</a:t>
            </a:r>
            <a:r>
              <a:rPr lang="en-US" sz="2300" baseline="-25000" dirty="0">
                <a:hlinkClick r:id="rId2" tooltip="Find all compounds that have this formula"/>
              </a:rPr>
              <a:t>4</a:t>
            </a:r>
            <a:r>
              <a:rPr lang="en-US" sz="2300" dirty="0">
                <a:hlinkClick r:id="rId2" tooltip="Find all compounds that have this formula"/>
              </a:rPr>
              <a:t>O</a:t>
            </a:r>
            <a:r>
              <a:rPr lang="en-US" sz="2300" baseline="-25000" dirty="0">
                <a:hlinkClick r:id="rId2" tooltip="Find all compounds that have this formula"/>
              </a:rPr>
              <a:t>7</a:t>
            </a:r>
            <a:r>
              <a:rPr lang="en-US" sz="2300" dirty="0">
                <a:hlinkClick r:id="rId2" tooltip="Find all compounds that have this formula"/>
              </a:rPr>
              <a:t>Zn</a:t>
            </a:r>
            <a:endParaRPr lang="ro-MD" sz="2300" dirty="0" smtClean="0"/>
          </a:p>
          <a:p>
            <a:pPr algn="l"/>
            <a:r>
              <a:rPr lang="ro-MD" sz="2300" dirty="0"/>
              <a:t>	</a:t>
            </a:r>
            <a:r>
              <a:rPr lang="en-US" sz="2300" dirty="0" err="1"/>
              <a:t>Pentru</a:t>
            </a:r>
            <a:r>
              <a:rPr lang="en-US" sz="2300" dirty="0"/>
              <a:t> a </a:t>
            </a:r>
            <a:r>
              <a:rPr lang="en-US" sz="2300" dirty="0" err="1"/>
              <a:t>putea</a:t>
            </a:r>
            <a:r>
              <a:rPr lang="en-US" sz="2300" dirty="0"/>
              <a:t> fi </a:t>
            </a:r>
            <a:r>
              <a:rPr lang="en-US" sz="2300" dirty="0" err="1"/>
              <a:t>folosit</a:t>
            </a:r>
            <a:r>
              <a:rPr lang="en-US" sz="2300" dirty="0"/>
              <a:t> ca </a:t>
            </a:r>
            <a:r>
              <a:rPr lang="en-US" sz="2300" dirty="0" err="1"/>
              <a:t>aditiv</a:t>
            </a:r>
            <a:r>
              <a:rPr lang="en-US" sz="2300" dirty="0"/>
              <a:t> </a:t>
            </a:r>
            <a:r>
              <a:rPr lang="en-US" sz="2300" dirty="0" err="1"/>
              <a:t>alimentar</a:t>
            </a:r>
            <a:r>
              <a:rPr lang="en-US" sz="2300" dirty="0"/>
              <a:t>, </a:t>
            </a:r>
            <a:r>
              <a:rPr lang="en-US" sz="2300" dirty="0" err="1"/>
              <a:t>caragenanul</a:t>
            </a:r>
            <a:r>
              <a:rPr lang="en-US" sz="2300" dirty="0"/>
              <a:t> </a:t>
            </a:r>
            <a:r>
              <a:rPr lang="en-US" sz="2300" dirty="0" err="1"/>
              <a:t>este</a:t>
            </a:r>
            <a:r>
              <a:rPr lang="en-US" sz="2300" dirty="0"/>
              <a:t> extras din </a:t>
            </a:r>
            <a:r>
              <a:rPr lang="en-US" sz="2300" dirty="0" err="1"/>
              <a:t>algele</a:t>
            </a:r>
            <a:r>
              <a:rPr lang="en-US" sz="2300" dirty="0"/>
              <a:t> de mare </a:t>
            </a:r>
            <a:r>
              <a:rPr lang="en-US" sz="2300" dirty="0" err="1"/>
              <a:t>comestibile</a:t>
            </a:r>
            <a:r>
              <a:rPr lang="en-US" sz="2300" dirty="0"/>
              <a:t>, </a:t>
            </a:r>
            <a:r>
              <a:rPr lang="en-US" sz="2300" dirty="0" err="1"/>
              <a:t>prezente</a:t>
            </a:r>
            <a:r>
              <a:rPr lang="en-US" sz="2300" dirty="0"/>
              <a:t> </a:t>
            </a:r>
            <a:r>
              <a:rPr lang="en-US" sz="2300" dirty="0" err="1"/>
              <a:t>în</a:t>
            </a:r>
            <a:r>
              <a:rPr lang="en-US" sz="2300" dirty="0"/>
              <a:t> </a:t>
            </a:r>
            <a:r>
              <a:rPr lang="en-US" sz="2300" dirty="0" err="1"/>
              <a:t>Oceanul</a:t>
            </a:r>
            <a:r>
              <a:rPr lang="en-US" sz="2300" dirty="0"/>
              <a:t> Atlantic</a:t>
            </a:r>
            <a:r>
              <a:rPr lang="en-US" sz="2300" dirty="0" smtClean="0"/>
              <a:t>.</a:t>
            </a:r>
            <a:endParaRPr lang="ro-MD" sz="2300" dirty="0" smtClean="0"/>
          </a:p>
          <a:p>
            <a:pPr algn="l"/>
            <a:r>
              <a:rPr lang="ro-MD" sz="2300" dirty="0"/>
              <a:t>	</a:t>
            </a:r>
            <a:r>
              <a:rPr lang="en-US" sz="2300" dirty="0" err="1"/>
              <a:t>Caragenanul</a:t>
            </a:r>
            <a:r>
              <a:rPr lang="en-US" sz="2300" dirty="0"/>
              <a:t> </a:t>
            </a:r>
            <a:r>
              <a:rPr lang="en-US" sz="2300" dirty="0" err="1"/>
              <a:t>afecteaza</a:t>
            </a:r>
            <a:r>
              <a:rPr lang="en-US" sz="2300" dirty="0"/>
              <a:t> </a:t>
            </a:r>
            <a:r>
              <a:rPr lang="en-US" sz="2300" dirty="0" err="1"/>
              <a:t>grav</a:t>
            </a:r>
            <a:r>
              <a:rPr lang="en-US" sz="2300" dirty="0"/>
              <a:t> </a:t>
            </a:r>
            <a:r>
              <a:rPr lang="en-US" sz="2300" dirty="0" err="1"/>
              <a:t>sistemul</a:t>
            </a:r>
            <a:r>
              <a:rPr lang="en-US" sz="2300" dirty="0"/>
              <a:t> </a:t>
            </a:r>
            <a:r>
              <a:rPr lang="en-US" sz="2300" dirty="0" err="1"/>
              <a:t>digestiv</a:t>
            </a:r>
            <a:r>
              <a:rPr lang="en-US" sz="2300" dirty="0"/>
              <a:t> </a:t>
            </a:r>
            <a:r>
              <a:rPr lang="en-US" sz="2300" dirty="0" err="1"/>
              <a:t>producând</a:t>
            </a:r>
            <a:r>
              <a:rPr lang="en-US" sz="2300" dirty="0"/>
              <a:t> ulcer, cancer de colon </a:t>
            </a:r>
            <a:r>
              <a:rPr lang="en-US" sz="2300" dirty="0" err="1"/>
              <a:t>şi</a:t>
            </a:r>
            <a:r>
              <a:rPr lang="en-US" sz="2300" dirty="0"/>
              <a:t> </a:t>
            </a:r>
            <a:r>
              <a:rPr lang="en-US" sz="2300" dirty="0" err="1"/>
              <a:t>inflamarea</a:t>
            </a:r>
            <a:r>
              <a:rPr lang="en-US" sz="2300" dirty="0"/>
              <a:t> </a:t>
            </a:r>
            <a:r>
              <a:rPr lang="en-US" sz="2300" dirty="0" err="1"/>
              <a:t>mucoaselor</a:t>
            </a:r>
            <a:r>
              <a:rPr lang="en-US" sz="2300" dirty="0"/>
              <a:t> </a:t>
            </a:r>
            <a:r>
              <a:rPr lang="en-US" sz="2300" dirty="0" err="1"/>
              <a:t>intestinale</a:t>
            </a:r>
            <a:r>
              <a:rPr lang="en-US" sz="2300" dirty="0"/>
              <a:t>. Are </a:t>
            </a:r>
            <a:r>
              <a:rPr lang="en-US" sz="2300" dirty="0" err="1"/>
              <a:t>acţiune</a:t>
            </a:r>
            <a:r>
              <a:rPr lang="en-US" sz="2300" dirty="0"/>
              <a:t> </a:t>
            </a:r>
            <a:r>
              <a:rPr lang="en-US" sz="2300" dirty="0" err="1"/>
              <a:t>anticoagulantă</a:t>
            </a:r>
            <a:r>
              <a:rPr lang="en-US" sz="2300" dirty="0"/>
              <a:t> </a:t>
            </a:r>
            <a:r>
              <a:rPr lang="en-US" sz="2300" dirty="0" err="1"/>
              <a:t>şi</a:t>
            </a:r>
            <a:r>
              <a:rPr lang="en-US" sz="2300" dirty="0"/>
              <a:t> </a:t>
            </a:r>
            <a:r>
              <a:rPr lang="en-US" sz="2300" dirty="0" err="1"/>
              <a:t>este</a:t>
            </a:r>
            <a:r>
              <a:rPr lang="en-US" sz="2300" dirty="0"/>
              <a:t> toxic </a:t>
            </a:r>
            <a:r>
              <a:rPr lang="en-US" sz="2300" dirty="0" err="1"/>
              <a:t>pentru</a:t>
            </a:r>
            <a:r>
              <a:rPr lang="en-US" sz="2300" dirty="0"/>
              <a:t> </a:t>
            </a:r>
            <a:r>
              <a:rPr lang="en-US" sz="2300" dirty="0" err="1"/>
              <a:t>rinichi</a:t>
            </a:r>
            <a:r>
              <a:rPr lang="en-US" sz="2300" dirty="0"/>
              <a:t> </a:t>
            </a:r>
            <a:r>
              <a:rPr lang="en-US" sz="2300" dirty="0" err="1"/>
              <a:t>şi</a:t>
            </a:r>
            <a:r>
              <a:rPr lang="en-US" sz="2300" dirty="0"/>
              <a:t> </a:t>
            </a:r>
            <a:r>
              <a:rPr lang="en-US" sz="2300" dirty="0" err="1"/>
              <a:t>ficat</a:t>
            </a:r>
            <a:r>
              <a:rPr lang="en-US" sz="2300" dirty="0" smtClean="0"/>
              <a:t>.</a:t>
            </a:r>
            <a:endParaRPr lang="ro-MD" sz="2300" dirty="0" smtClean="0"/>
          </a:p>
          <a:p>
            <a:pPr algn="l"/>
            <a:r>
              <a:rPr lang="ro-MD" sz="2300" dirty="0"/>
              <a:t>	</a:t>
            </a:r>
            <a:r>
              <a:rPr lang="en-US" sz="2300" dirty="0" err="1"/>
              <a:t>Caragenanul</a:t>
            </a:r>
            <a:r>
              <a:rPr lang="en-US" sz="2300" dirty="0"/>
              <a:t> </a:t>
            </a:r>
            <a:r>
              <a:rPr lang="en-US" sz="2300" dirty="0" err="1"/>
              <a:t>este</a:t>
            </a:r>
            <a:r>
              <a:rPr lang="en-US" sz="2300" dirty="0"/>
              <a:t> </a:t>
            </a:r>
            <a:r>
              <a:rPr lang="en-US" sz="2300" dirty="0" err="1"/>
              <a:t>folosit</a:t>
            </a:r>
            <a:r>
              <a:rPr lang="en-US" sz="2300" dirty="0"/>
              <a:t> </a:t>
            </a:r>
            <a:r>
              <a:rPr lang="en-US" sz="2300" dirty="0" err="1"/>
              <a:t>în</a:t>
            </a:r>
            <a:r>
              <a:rPr lang="en-US" sz="2300" dirty="0"/>
              <a:t>: </a:t>
            </a:r>
            <a:r>
              <a:rPr lang="en-US" sz="2300" dirty="0" err="1"/>
              <a:t>sosuri</a:t>
            </a:r>
            <a:r>
              <a:rPr lang="en-US" sz="2300" dirty="0"/>
              <a:t> </a:t>
            </a:r>
            <a:r>
              <a:rPr lang="en-US" sz="2300" dirty="0" err="1"/>
              <a:t>pentru</a:t>
            </a:r>
            <a:r>
              <a:rPr lang="en-US" sz="2300" dirty="0"/>
              <a:t> </a:t>
            </a:r>
            <a:r>
              <a:rPr lang="en-US" sz="2300" dirty="0" err="1"/>
              <a:t>salate</a:t>
            </a:r>
            <a:r>
              <a:rPr lang="en-US" sz="2300" dirty="0"/>
              <a:t>, </a:t>
            </a:r>
            <a:r>
              <a:rPr lang="en-US" sz="2300" dirty="0" err="1"/>
              <a:t>lapte</a:t>
            </a:r>
            <a:r>
              <a:rPr lang="en-US" sz="2300" dirty="0"/>
              <a:t> cu </a:t>
            </a:r>
            <a:r>
              <a:rPr lang="en-US" sz="2300" dirty="0" err="1"/>
              <a:t>arome</a:t>
            </a:r>
            <a:r>
              <a:rPr lang="en-US" sz="2300" dirty="0"/>
              <a:t> (cacao, </a:t>
            </a:r>
            <a:r>
              <a:rPr lang="en-US" sz="2300" dirty="0" err="1"/>
              <a:t>vanilie</a:t>
            </a:r>
            <a:r>
              <a:rPr lang="en-US" sz="2300" dirty="0"/>
              <a:t>), carne </a:t>
            </a:r>
            <a:r>
              <a:rPr lang="en-US" sz="2300" dirty="0" err="1"/>
              <a:t>procesată</a:t>
            </a:r>
            <a:r>
              <a:rPr lang="en-US" sz="2300" dirty="0"/>
              <a:t>, </a:t>
            </a:r>
            <a:r>
              <a:rPr lang="en-US" sz="2300" dirty="0" err="1"/>
              <a:t>brânză</a:t>
            </a:r>
            <a:r>
              <a:rPr lang="en-US" sz="2300" dirty="0"/>
              <a:t>, </a:t>
            </a:r>
            <a:r>
              <a:rPr lang="en-US" sz="2300" dirty="0" err="1"/>
              <a:t>îngheţată</a:t>
            </a:r>
            <a:r>
              <a:rPr lang="en-US" sz="2300" dirty="0"/>
              <a:t>, </a:t>
            </a:r>
            <a:r>
              <a:rPr lang="en-US" sz="2300" dirty="0" err="1"/>
              <a:t>smântână</a:t>
            </a:r>
            <a:r>
              <a:rPr lang="en-US" sz="2300" dirty="0"/>
              <a:t>, </a:t>
            </a:r>
            <a:r>
              <a:rPr lang="en-US" sz="2300" dirty="0" err="1"/>
              <a:t>iaurt</a:t>
            </a:r>
            <a:r>
              <a:rPr lang="en-US" sz="2300" dirty="0"/>
              <a:t>, </a:t>
            </a:r>
            <a:r>
              <a:rPr lang="en-US" sz="2300" dirty="0" err="1"/>
              <a:t>lapte</a:t>
            </a:r>
            <a:r>
              <a:rPr lang="en-US" sz="2300" dirty="0"/>
              <a:t> de </a:t>
            </a:r>
            <a:r>
              <a:rPr lang="en-US" sz="2300" dirty="0" err="1"/>
              <a:t>soia</a:t>
            </a:r>
            <a:r>
              <a:rPr lang="en-US" sz="2300" dirty="0"/>
              <a:t>, </a:t>
            </a:r>
            <a:r>
              <a:rPr lang="en-US" sz="2300" dirty="0" err="1"/>
              <a:t>lapte</a:t>
            </a:r>
            <a:r>
              <a:rPr lang="en-US" sz="2300" dirty="0"/>
              <a:t> </a:t>
            </a:r>
            <a:r>
              <a:rPr lang="en-US" sz="2300" dirty="0" err="1"/>
              <a:t>praf</a:t>
            </a:r>
            <a:r>
              <a:rPr lang="en-US" sz="2300" dirty="0"/>
              <a:t> </a:t>
            </a:r>
            <a:r>
              <a:rPr lang="en-US" sz="2300" dirty="0" err="1"/>
              <a:t>pentru</a:t>
            </a:r>
            <a:r>
              <a:rPr lang="en-US" sz="2300" dirty="0"/>
              <a:t> </a:t>
            </a:r>
            <a:r>
              <a:rPr lang="en-US" sz="2300" dirty="0" err="1"/>
              <a:t>copii</a:t>
            </a:r>
            <a:r>
              <a:rPr lang="en-US" sz="2300" dirty="0"/>
              <a:t>, </a:t>
            </a:r>
            <a:r>
              <a:rPr lang="en-US" sz="2300" dirty="0" err="1"/>
              <a:t>băuturi</a:t>
            </a:r>
            <a:r>
              <a:rPr lang="en-US" sz="2300" dirty="0"/>
              <a:t> </a:t>
            </a:r>
            <a:r>
              <a:rPr lang="en-US" sz="2300" dirty="0" err="1"/>
              <a:t>alcoolice</a:t>
            </a:r>
            <a:r>
              <a:rPr lang="en-US" sz="2300" dirty="0"/>
              <a:t>, </a:t>
            </a:r>
            <a:r>
              <a:rPr lang="en-US" sz="2300" dirty="0" err="1"/>
              <a:t>sosuri</a:t>
            </a:r>
            <a:r>
              <a:rPr lang="en-US" sz="2300" dirty="0"/>
              <a:t>, </a:t>
            </a:r>
            <a:r>
              <a:rPr lang="en-US" sz="2300" dirty="0" err="1"/>
              <a:t>budincă</a:t>
            </a:r>
            <a:r>
              <a:rPr lang="en-US" sz="2300" dirty="0"/>
              <a:t>, </a:t>
            </a:r>
            <a:r>
              <a:rPr lang="en-US" sz="2300" dirty="0" err="1"/>
              <a:t>şerbet</a:t>
            </a:r>
            <a:r>
              <a:rPr lang="en-US" sz="2300" dirty="0"/>
              <a:t>, </a:t>
            </a:r>
            <a:r>
              <a:rPr lang="en-US" sz="2300" dirty="0" err="1"/>
              <a:t>gemuri</a:t>
            </a:r>
            <a:r>
              <a:rPr lang="en-US" sz="2300" dirty="0"/>
              <a:t>, </a:t>
            </a:r>
            <a:r>
              <a:rPr lang="en-US" sz="2300" dirty="0" err="1"/>
              <a:t>jeleuri</a:t>
            </a:r>
            <a:r>
              <a:rPr lang="en-US" sz="2300" dirty="0"/>
              <a:t>, </a:t>
            </a:r>
            <a:r>
              <a:rPr lang="en-US" sz="2300" dirty="0" err="1"/>
              <a:t>produse</a:t>
            </a:r>
            <a:r>
              <a:rPr lang="en-US" sz="2300" dirty="0"/>
              <a:t> de </a:t>
            </a:r>
            <a:r>
              <a:rPr lang="en-US" sz="2300" dirty="0" err="1"/>
              <a:t>patiserie</a:t>
            </a:r>
            <a:r>
              <a:rPr lang="en-US" sz="2300" dirty="0"/>
              <a:t>, </a:t>
            </a:r>
            <a:r>
              <a:rPr lang="en-US" sz="2300" dirty="0" err="1"/>
              <a:t>plăcinte</a:t>
            </a:r>
            <a:r>
              <a:rPr lang="en-US" sz="2300" dirty="0"/>
              <a:t> </a:t>
            </a:r>
            <a:r>
              <a:rPr lang="en-US" sz="2300" dirty="0" err="1"/>
              <a:t>semipreparate</a:t>
            </a:r>
            <a:r>
              <a:rPr lang="en-US" sz="2300" dirty="0"/>
              <a:t> </a:t>
            </a:r>
            <a:r>
              <a:rPr lang="en-US" sz="2300" dirty="0" smtClean="0"/>
              <a:t>etc.</a:t>
            </a:r>
          </a:p>
          <a:p>
            <a:pPr algn="l"/>
            <a:r>
              <a:rPr lang="en-US" sz="2300" dirty="0"/>
              <a:t>	</a:t>
            </a:r>
            <a:r>
              <a:rPr lang="ro-MD" sz="2300" dirty="0" smtClean="0"/>
              <a:t>Doza </a:t>
            </a:r>
            <a:r>
              <a:rPr lang="ro-MD" sz="2300" dirty="0" smtClean="0"/>
              <a:t>maximă de </a:t>
            </a:r>
            <a:r>
              <a:rPr lang="ro-MD" sz="2300" dirty="0" smtClean="0"/>
              <a:t>consum în produsul finit 0.3  g/L </a:t>
            </a:r>
            <a:r>
              <a:rPr lang="en-US" sz="2300" dirty="0" smtClean="0"/>
              <a:t>[2]</a:t>
            </a:r>
            <a:endParaRPr lang="ru-RU" sz="2300" dirty="0"/>
          </a:p>
        </p:txBody>
      </p:sp>
      <p:pic>
        <p:nvPicPr>
          <p:cNvPr id="2054" name="Picture 6" descr="Carrageenan_3D_Struc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5939" y="249382"/>
            <a:ext cx="2440998" cy="244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524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7236"/>
            <a:ext cx="5943600" cy="1177492"/>
          </a:xfrm>
        </p:spPr>
        <p:txBody>
          <a:bodyPr/>
          <a:lstStyle/>
          <a:p>
            <a:r>
              <a:rPr lang="en-US" dirty="0" err="1" smtClean="0"/>
              <a:t>Tragacant</a:t>
            </a:r>
            <a:r>
              <a:rPr lang="en-US" dirty="0" smtClean="0"/>
              <a:t>, E413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42510"/>
            <a:ext cx="11374582" cy="4890799"/>
          </a:xfrm>
        </p:spPr>
        <p:txBody>
          <a:bodyPr/>
          <a:lstStyle/>
          <a:p>
            <a:pPr algn="l"/>
            <a:r>
              <a:rPr lang="en-US" dirty="0" smtClean="0"/>
              <a:t>	</a:t>
            </a:r>
            <a:r>
              <a:rPr lang="en-US" dirty="0" err="1" smtClean="0"/>
              <a:t>Aditivul</a:t>
            </a:r>
            <a:r>
              <a:rPr lang="en-US" dirty="0" smtClean="0"/>
              <a:t> </a:t>
            </a:r>
            <a:r>
              <a:rPr lang="en-US" dirty="0"/>
              <a:t>E413 </a:t>
            </a:r>
            <a:r>
              <a:rPr lang="en-US" dirty="0" err="1"/>
              <a:t>aparține</a:t>
            </a:r>
            <a:r>
              <a:rPr lang="en-US" dirty="0"/>
              <a:t> </a:t>
            </a:r>
            <a:r>
              <a:rPr lang="en-US" dirty="0" err="1"/>
              <a:t>grupului</a:t>
            </a:r>
            <a:r>
              <a:rPr lang="en-US" dirty="0"/>
              <a:t> de </a:t>
            </a:r>
            <a:r>
              <a:rPr lang="en-US" dirty="0" err="1"/>
              <a:t>aditivi</a:t>
            </a:r>
            <a:r>
              <a:rPr lang="en-US" dirty="0"/>
              <a:t> </a:t>
            </a:r>
            <a:r>
              <a:rPr lang="en-US" dirty="0" err="1"/>
              <a:t>alimentari</a:t>
            </a:r>
            <a:r>
              <a:rPr lang="en-US" dirty="0"/>
              <a:t> care </a:t>
            </a:r>
            <a:r>
              <a:rPr lang="en-US" dirty="0" err="1"/>
              <a:t>reglează</a:t>
            </a:r>
            <a:r>
              <a:rPr lang="en-US" dirty="0"/>
              <a:t> </a:t>
            </a:r>
            <a:r>
              <a:rPr lang="en-US" dirty="0" err="1"/>
              <a:t>consistența</a:t>
            </a:r>
            <a:r>
              <a:rPr lang="en-US" dirty="0"/>
              <a:t> </a:t>
            </a:r>
            <a:r>
              <a:rPr lang="en-US" dirty="0" err="1"/>
              <a:t>produselor</a:t>
            </a:r>
            <a:r>
              <a:rPr lang="en-US" dirty="0"/>
              <a:t>, </a:t>
            </a:r>
            <a:r>
              <a:rPr lang="en-US" dirty="0" err="1" smtClean="0"/>
              <a:t>îi</a:t>
            </a:r>
            <a:r>
              <a:rPr lang="en-US" dirty="0" smtClean="0"/>
              <a:t> </a:t>
            </a:r>
            <a:r>
              <a:rPr lang="en-US" dirty="0" err="1"/>
              <a:t>îngroașă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smtClean="0"/>
              <a:t>î</a:t>
            </a:r>
            <a:r>
              <a:rPr lang="ro-MD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stabilizează</a:t>
            </a:r>
            <a:r>
              <a:rPr lang="en-US" dirty="0"/>
              <a:t>. </a:t>
            </a:r>
            <a:r>
              <a:rPr lang="ro-MD" dirty="0" smtClean="0"/>
              <a:t>Este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origine</a:t>
            </a:r>
            <a:r>
              <a:rPr lang="en-US" dirty="0"/>
              <a:t> </a:t>
            </a:r>
            <a:r>
              <a:rPr lang="en-US" dirty="0" err="1"/>
              <a:t>naturală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se </a:t>
            </a:r>
            <a:r>
              <a:rPr lang="en-US" dirty="0" err="1"/>
              <a:t>găsește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rășina</a:t>
            </a:r>
            <a:r>
              <a:rPr lang="en-US" dirty="0"/>
              <a:t> </a:t>
            </a:r>
            <a:r>
              <a:rPr lang="en-US" dirty="0" err="1"/>
              <a:t>arborelui</a:t>
            </a:r>
            <a:r>
              <a:rPr lang="en-US" dirty="0"/>
              <a:t> de </a:t>
            </a:r>
            <a:r>
              <a:rPr lang="en-US" dirty="0" err="1"/>
              <a:t>fasole</a:t>
            </a:r>
            <a:r>
              <a:rPr lang="en-US" dirty="0"/>
              <a:t> </a:t>
            </a:r>
            <a:r>
              <a:rPr lang="en-US" dirty="0" err="1"/>
              <a:t>Astragalus</a:t>
            </a:r>
            <a:r>
              <a:rPr lang="en-US" dirty="0"/>
              <a:t> </a:t>
            </a:r>
            <a:r>
              <a:rPr lang="en-US" dirty="0" err="1"/>
              <a:t>gummifer</a:t>
            </a:r>
            <a:r>
              <a:rPr lang="en-US" dirty="0"/>
              <a:t>, care </a:t>
            </a:r>
            <a:r>
              <a:rPr lang="en-US" dirty="0" err="1"/>
              <a:t>crește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Iran</a:t>
            </a:r>
            <a:r>
              <a:rPr lang="en-US" dirty="0" smtClean="0"/>
              <a:t>.</a:t>
            </a:r>
            <a:endParaRPr lang="ro-MD" dirty="0" smtClean="0"/>
          </a:p>
          <a:p>
            <a:pPr algn="l"/>
            <a:r>
              <a:rPr lang="ro-MD" dirty="0" smtClean="0"/>
              <a:t>	</a:t>
            </a:r>
            <a:r>
              <a:rPr lang="en-US" dirty="0" err="1" smtClean="0"/>
              <a:t>Chiar</a:t>
            </a:r>
            <a:r>
              <a:rPr lang="en-US" dirty="0" smtClean="0"/>
              <a:t> </a:t>
            </a:r>
            <a:r>
              <a:rPr lang="ro-MD" dirty="0" smtClean="0"/>
              <a:t>și soluțiile puternic diluate de </a:t>
            </a:r>
            <a:r>
              <a:rPr lang="ro-MD" dirty="0"/>
              <a:t>t</a:t>
            </a:r>
            <a:r>
              <a:rPr lang="en-US" dirty="0" err="1" smtClean="0"/>
              <a:t>ragacan</a:t>
            </a:r>
            <a:r>
              <a:rPr lang="ro-MD" dirty="0" smtClean="0"/>
              <a:t>t își păstrează viscozitatea înaltă,care nu se schimbă când sunt încalzite sau în medii puternic acide. Din această cauză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/>
              <a:t>utilizat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producția</a:t>
            </a:r>
            <a:r>
              <a:rPr lang="en-US" dirty="0"/>
              <a:t> de </a:t>
            </a:r>
            <a:r>
              <a:rPr lang="en-US" dirty="0" err="1"/>
              <a:t>băuturi</a:t>
            </a:r>
            <a:r>
              <a:rPr lang="en-US" dirty="0"/>
              <a:t> </a:t>
            </a:r>
            <a:r>
              <a:rPr lang="en-US" dirty="0" err="1" smtClean="0"/>
              <a:t>aromate</a:t>
            </a:r>
            <a:r>
              <a:rPr lang="ro-MD" dirty="0" smtClean="0"/>
              <a:t>, sosuri, toppinguri, maioneză etc.</a:t>
            </a:r>
          </a:p>
          <a:p>
            <a:pPr algn="l"/>
            <a:r>
              <a:rPr lang="ro-MD" dirty="0"/>
              <a:t>	</a:t>
            </a:r>
            <a:r>
              <a:rPr lang="ro-MD" dirty="0" smtClean="0"/>
              <a:t>Se prezintă sub formă de bucăți de rășină</a:t>
            </a:r>
            <a:r>
              <a:rPr lang="en-US" dirty="0" smtClean="0"/>
              <a:t> </a:t>
            </a:r>
            <a:r>
              <a:rPr lang="ro-MD" dirty="0" smtClean="0"/>
              <a:t>(picături)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fulgi</a:t>
            </a:r>
            <a:r>
              <a:rPr lang="en-US" dirty="0" smtClean="0"/>
              <a:t> de </a:t>
            </a:r>
            <a:r>
              <a:rPr lang="en-US" dirty="0" err="1" smtClean="0"/>
              <a:t>culoarea</a:t>
            </a:r>
            <a:r>
              <a:rPr lang="en-US" dirty="0" smtClean="0"/>
              <a:t> </a:t>
            </a:r>
            <a:r>
              <a:rPr lang="en-US" dirty="0" err="1" smtClean="0"/>
              <a:t>galben</a:t>
            </a:r>
            <a:r>
              <a:rPr lang="en-US" dirty="0" smtClean="0"/>
              <a:t> </a:t>
            </a:r>
            <a:r>
              <a:rPr lang="en-US" dirty="0" err="1" smtClean="0"/>
              <a:t>deschis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	Nu </a:t>
            </a:r>
            <a:r>
              <a:rPr lang="en-US" dirty="0"/>
              <a:t>s-au </a:t>
            </a:r>
            <a:r>
              <a:rPr lang="en-US" dirty="0" err="1"/>
              <a:t>semnalat</a:t>
            </a:r>
            <a:r>
              <a:rPr lang="en-US" dirty="0"/>
              <a:t> </a:t>
            </a:r>
            <a:r>
              <a:rPr lang="en-US" dirty="0" err="1"/>
              <a:t>efecte</a:t>
            </a:r>
            <a:r>
              <a:rPr lang="en-US" dirty="0"/>
              <a:t> </a:t>
            </a:r>
            <a:r>
              <a:rPr lang="en-US" dirty="0" err="1"/>
              <a:t>secundare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nu s-a </a:t>
            </a:r>
            <a:r>
              <a:rPr lang="en-US" dirty="0" err="1"/>
              <a:t>stabilit</a:t>
            </a:r>
            <a:r>
              <a:rPr lang="en-US" dirty="0"/>
              <a:t> o </a:t>
            </a:r>
            <a:r>
              <a:rPr lang="en-US" dirty="0" err="1"/>
              <a:t>doză</a:t>
            </a:r>
            <a:r>
              <a:rPr lang="en-US" dirty="0"/>
              <a:t> </a:t>
            </a:r>
            <a:r>
              <a:rPr lang="en-US" dirty="0" err="1"/>
              <a:t>maximă</a:t>
            </a:r>
            <a:r>
              <a:rPr lang="en-US" dirty="0"/>
              <a:t> </a:t>
            </a:r>
            <a:r>
              <a:rPr lang="en-US" dirty="0" err="1"/>
              <a:t>admisă</a:t>
            </a:r>
            <a:r>
              <a:rPr lang="en-US" dirty="0"/>
              <a:t>,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consumul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cantităţi</a:t>
            </a:r>
            <a:r>
              <a:rPr lang="en-US" dirty="0"/>
              <a:t> </a:t>
            </a:r>
            <a:r>
              <a:rPr lang="en-US" dirty="0" err="1"/>
              <a:t>prea</a:t>
            </a:r>
            <a:r>
              <a:rPr lang="en-US" dirty="0"/>
              <a:t> </a:t>
            </a:r>
            <a:r>
              <a:rPr lang="en-US" dirty="0" err="1"/>
              <a:t>mari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produce </a:t>
            </a:r>
            <a:r>
              <a:rPr lang="en-US" dirty="0" err="1"/>
              <a:t>balonare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flatulenţă</a:t>
            </a:r>
            <a:r>
              <a:rPr lang="en-US" dirty="0" smtClean="0"/>
              <a:t>. </a:t>
            </a:r>
            <a:r>
              <a:rPr lang="en-US" sz="1800" dirty="0" smtClean="0"/>
              <a:t>[3]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18568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0"/>
            <a:ext cx="9476509" cy="1676400"/>
          </a:xfrm>
        </p:spPr>
        <p:txBody>
          <a:bodyPr/>
          <a:lstStyle/>
          <a:p>
            <a:r>
              <a:rPr lang="en-US" dirty="0" err="1" smtClean="0"/>
              <a:t>Carboximetilceluloză</a:t>
            </a:r>
            <a:r>
              <a:rPr lang="ro-MD" dirty="0" smtClean="0"/>
              <a:t>, E466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8762"/>
            <a:ext cx="9994324" cy="5329238"/>
          </a:xfrm>
        </p:spPr>
        <p:txBody>
          <a:bodyPr/>
          <a:lstStyle/>
          <a:p>
            <a:pPr algn="l"/>
            <a:r>
              <a:rPr lang="en-US" b="1" dirty="0" smtClean="0"/>
              <a:t>	</a:t>
            </a:r>
            <a:r>
              <a:rPr lang="en-US" b="1" dirty="0" err="1" smtClean="0"/>
              <a:t>Carboximetilceluloza</a:t>
            </a:r>
            <a:r>
              <a:rPr lang="en-US" dirty="0"/>
              <a:t> 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sare</a:t>
            </a:r>
            <a:r>
              <a:rPr lang="en-US" dirty="0"/>
              <a:t> de </a:t>
            </a:r>
            <a:r>
              <a:rPr lang="en-US" dirty="0" err="1"/>
              <a:t>sodiu</a:t>
            </a:r>
            <a:r>
              <a:rPr lang="en-US" dirty="0"/>
              <a:t> a </a:t>
            </a:r>
            <a:r>
              <a:rPr lang="en-US" dirty="0" err="1"/>
              <a:t>policarboximetileterului</a:t>
            </a:r>
            <a:r>
              <a:rPr lang="en-US" dirty="0"/>
              <a:t> </a:t>
            </a:r>
            <a:r>
              <a:rPr lang="en-US" dirty="0" err="1"/>
              <a:t>celulozei</a:t>
            </a:r>
            <a:r>
              <a:rPr lang="en-US" dirty="0" smtClean="0"/>
              <a:t>. Are formula </a:t>
            </a:r>
            <a:r>
              <a:rPr lang="ro-MD" dirty="0" smtClean="0"/>
              <a:t>chimică </a:t>
            </a:r>
            <a:r>
              <a:rPr lang="en-US" dirty="0" smtClean="0"/>
              <a:t>C</a:t>
            </a:r>
            <a:r>
              <a:rPr lang="en-US" dirty="0"/>
              <a:t>₈H₁₆O</a:t>
            </a:r>
            <a:r>
              <a:rPr lang="en-US" dirty="0" smtClean="0"/>
              <a:t>₈</a:t>
            </a:r>
            <a:r>
              <a:rPr lang="ro-MD" dirty="0" smtClean="0"/>
              <a:t> și se prezintă sub formă de praf de culoarea alb-bej. </a:t>
            </a:r>
          </a:p>
          <a:p>
            <a:pPr algn="l"/>
            <a:r>
              <a:rPr lang="ro-MD" dirty="0"/>
              <a:t>	E466 </a:t>
            </a:r>
            <a:r>
              <a:rPr lang="ro-MD" dirty="0" smtClean="0"/>
              <a:t>este utilizat </a:t>
            </a:r>
            <a:r>
              <a:rPr lang="ro-MD" dirty="0"/>
              <a:t>ca agent de îngroșare la producerea tuturor tipurilor de paste de zahăr și mastice pentru acoperire, modelare a figurilor și aranjamente florale, precum și la fabricarea lipiciului alimentar pentru fixarea sigură a părților produselor finite. Aditivul E466 are un ușor efect de albire. </a:t>
            </a:r>
            <a:r>
              <a:rPr lang="ro-MD" dirty="0" smtClean="0"/>
              <a:t>De asemenea este utilazt în producerea sucurilor, sousurilor, în mezeluri și produse din pește.</a:t>
            </a:r>
            <a:r>
              <a:rPr lang="ru-RU" dirty="0" smtClean="0"/>
              <a:t>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ro-MD" dirty="0" smtClean="0"/>
              <a:t>Efectul </a:t>
            </a:r>
            <a:r>
              <a:rPr lang="ro-MD" dirty="0"/>
              <a:t>c</a:t>
            </a:r>
            <a:r>
              <a:rPr lang="en-US" dirty="0" err="1" smtClean="0"/>
              <a:t>arboximetilceluloz</a:t>
            </a:r>
            <a:r>
              <a:rPr lang="ro-MD" dirty="0" smtClean="0"/>
              <a:t>ei este puțin studiat și</a:t>
            </a:r>
            <a:r>
              <a:rPr lang="en-US" dirty="0" smtClean="0"/>
              <a:t> </a:t>
            </a:r>
            <a:r>
              <a:rPr lang="en-US" dirty="0" err="1" smtClean="0"/>
              <a:t>aparține</a:t>
            </a:r>
            <a:r>
              <a:rPr lang="en-US" dirty="0" smtClean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substanțe</a:t>
            </a:r>
            <a:r>
              <a:rPr lang="en-US" dirty="0"/>
              <a:t> </a:t>
            </a:r>
            <a:r>
              <a:rPr lang="en-US" dirty="0" err="1"/>
              <a:t>moderat</a:t>
            </a:r>
            <a:r>
              <a:rPr lang="en-US" dirty="0"/>
              <a:t> </a:t>
            </a:r>
            <a:r>
              <a:rPr lang="en-US" dirty="0" err="1" smtClean="0"/>
              <a:t>periculoase</a:t>
            </a:r>
            <a:r>
              <a:rPr lang="ro-MD" dirty="0" smtClean="0"/>
              <a:t>,</a:t>
            </a:r>
            <a:r>
              <a:rPr lang="en-US" dirty="0" smtClean="0"/>
              <a:t> </a:t>
            </a:r>
            <a:r>
              <a:rPr lang="ro-MD" dirty="0" smtClean="0"/>
              <a:t>însă un consum unic mai mult de 5g poate provoca o încălcare a motilității intestinale.</a:t>
            </a:r>
            <a:endParaRPr lang="en-US" dirty="0"/>
          </a:p>
          <a:p>
            <a:pPr algn="l"/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Carboxymethyl cellulo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6426" y="376454"/>
            <a:ext cx="2593398" cy="246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11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dirty="0" smtClean="0"/>
              <a:t>Bibliografie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en.wikipedia.org/wiki/Polysorbate_80E472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www.eurasiancommission.org/ru/act/texnreg/deptexreg/tr/Documents/P_58.pdf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en.wikipedia.org/wiki/Tragacanth</a:t>
            </a:r>
            <a:endParaRPr lang="ro-MD" dirty="0" smtClean="0"/>
          </a:p>
          <a:p>
            <a:pPr>
              <a:buFont typeface="+mj-lt"/>
              <a:buAutoNum type="arabicPeriod"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rum.pineridgenaturalhealth.com/e466-vlijanie-na-organizm-cheloveka.php</a:t>
            </a:r>
            <a:endParaRPr lang="ro-MD" dirty="0" smtClean="0"/>
          </a:p>
          <a:p>
            <a:pPr marL="114300" indent="0">
              <a:buNone/>
            </a:pPr>
            <a:endParaRPr lang="en-US" dirty="0" smtClean="0"/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101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Custom 347">
      <a:dk1>
        <a:srgbClr val="434343"/>
      </a:dk1>
      <a:lt1>
        <a:srgbClr val="FFFFFF"/>
      </a:lt1>
      <a:dk2>
        <a:srgbClr val="666666"/>
      </a:dk2>
      <a:lt2>
        <a:srgbClr val="CCCCCC"/>
      </a:lt2>
      <a:accent1>
        <a:srgbClr val="FFB600"/>
      </a:accent1>
      <a:accent2>
        <a:srgbClr val="FF8400"/>
      </a:accent2>
      <a:accent3>
        <a:srgbClr val="FA5E5E"/>
      </a:accent3>
      <a:accent4>
        <a:srgbClr val="E42A87"/>
      </a:accent4>
      <a:accent5>
        <a:srgbClr val="B143C7"/>
      </a:accent5>
      <a:accent6>
        <a:srgbClr val="7241B4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91EDEF40-9C1C-440D-A1AE-DFC6E31FF331}" vid="{4DFE4E19-5E6C-4204-B640-351A5A39923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99</TotalTime>
  <Words>32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Raleway</vt:lpstr>
      <vt:lpstr>Raleway Thin</vt:lpstr>
      <vt:lpstr>Theme2</vt:lpstr>
      <vt:lpstr>Emulgatori hidrofilici în industria alimentară</vt:lpstr>
      <vt:lpstr>Polisorbat-80, E433</vt:lpstr>
      <vt:lpstr>Caragenan, E407</vt:lpstr>
      <vt:lpstr>Tragacant, E413</vt:lpstr>
      <vt:lpstr>Carboximetilceluloză, E466</vt:lpstr>
      <vt:lpstr>Bibliografie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Marius Ala</dc:creator>
  <cp:lastModifiedBy>Marius Ala</cp:lastModifiedBy>
  <cp:revision>12</cp:revision>
  <dcterms:created xsi:type="dcterms:W3CDTF">2021-04-17T07:13:32Z</dcterms:created>
  <dcterms:modified xsi:type="dcterms:W3CDTF">2021-04-19T18:20:00Z</dcterms:modified>
</cp:coreProperties>
</file>