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tableStyles" Target="tableStyles.xml" /><Relationship Id="rId2" Type="http://schemas.openxmlformats.org/officeDocument/2006/relationships/slide" Target="slides/slide1.xml" /><Relationship Id="rId16" Type="http://schemas.openxmlformats.org/officeDocument/2006/relationships/theme" Target="theme/them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5" Type="http://schemas.openxmlformats.org/officeDocument/2006/relationships/slide" Target="slides/slide4.xml" /><Relationship Id="rId15" Type="http://schemas.openxmlformats.org/officeDocument/2006/relationships/viewProps" Target="viewProps.xml" /><Relationship Id="rId10" Type="http://schemas.openxmlformats.org/officeDocument/2006/relationships/slide" Target="slides/slide9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presProps" Target="pres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4/20/2021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4/20/2021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4/20/2021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4/20/2021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4/20/2021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4/20/2021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4/20/2021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4/20/2021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4/20/2021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 /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 /><Relationship Id="rId1" Type="http://schemas.openxmlformats.org/officeDocument/2006/relationships/slideLayout" Target="../slideLayouts/slideLayout2.xml" 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 /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 /><Relationship Id="rId2" Type="http://schemas.openxmlformats.org/officeDocument/2006/relationships/image" Target="../media/image3.jpeg" /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 /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 /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 /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 /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CFE099-CE30-E941-BC9D-4B6F177E92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15127" y="1140551"/>
            <a:ext cx="8361229" cy="1463289"/>
          </a:xfrm>
        </p:spPr>
        <p:txBody>
          <a:bodyPr anchor="t"/>
          <a:lstStyle/>
          <a:p>
            <a:r>
              <a:rPr lang="en-US" sz="1800"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МИНИСТЕРСТВО ОБРАЗОВАНИЯ, КУЛЬТУРЫ И ИССЛЕДОВАНИЙ Республики Молдова
ГОСУДАРСТВЕННЫЙ УНИВЕРСИТЕТ Республики Молдова
ФАКУЛЬТЕТ ХИМИИ И ХИМИЧЕСКИХ ТЕХНОЛОГИЙ
ДЕПАРТАМЕНТ ПРОМЫШЛЕННОЙ И ЭКОЛОГИЧЕСКОЙ ХИМИИ</a:t>
            </a:r>
            <a:br>
              <a:rPr lang="en-US" sz="180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180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3D9FC93-F2A3-E54E-ACC2-13A5DDBFDF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36888" y="3251743"/>
            <a:ext cx="9904245" cy="2465705"/>
          </a:xfrm>
        </p:spPr>
        <p:txBody>
          <a:bodyPr anchor="t">
            <a:normAutofit fontScale="92500" lnSpcReduction="20000"/>
          </a:bodyPr>
          <a:lstStyle/>
          <a:p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Неполярные эмульгаторы и стабилизаторы в строительной промышленности</a:t>
            </a:r>
          </a:p>
          <a:p>
            <a:endParaRPr lang="en-US" sz="28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r"/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Выполнила: </a:t>
            </a:r>
          </a:p>
          <a:p>
            <a:pPr algn="r"/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Леонтьева Елизавета</a:t>
            </a:r>
          </a:p>
        </p:txBody>
      </p:sp>
    </p:spTree>
    <p:extLst>
      <p:ext uri="{BB962C8B-B14F-4D97-AF65-F5344CB8AC3E}">
        <p14:creationId xmlns:p14="http://schemas.microsoft.com/office/powerpoint/2010/main" val="33201147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2C838E-DFC4-404B-AE0A-791926EEB2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1943100"/>
            <a:ext cx="9601200" cy="1485900"/>
          </a:xfrm>
        </p:spPr>
        <p:txBody>
          <a:bodyPr anchor="ctr"/>
          <a:lstStyle/>
          <a:p>
            <a:pPr algn="ctr"/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Крахмал</a:t>
            </a:r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4643F998-122B-A44A-83AB-619C7652C3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91776" y="3152362"/>
            <a:ext cx="4911572" cy="3274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08620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DAEB76-72E7-4B41-9596-2EFF0DB7BC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172227"/>
            <a:ext cx="9601200" cy="926582"/>
          </a:xfrm>
        </p:spPr>
        <p:txBody>
          <a:bodyPr anchor="ctr"/>
          <a:lstStyle/>
          <a:p>
            <a:pPr algn="ctr"/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Свойства и применение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35B825-63BB-7E40-BDC8-695CAF252A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098809"/>
            <a:ext cx="9601200" cy="3363170"/>
          </a:xfrm>
        </p:spPr>
        <p:txBody>
          <a:bodyPr/>
          <a:lstStyle/>
          <a:p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Крахмал (</a:t>
            </a:r>
            <a:r>
              <a:rPr lang="en-US" sz="18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1800" baseline="-250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US" sz="18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1800" baseline="-250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en-US" sz="18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1800" baseline="-250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)n — смесь полисахаридов амилозы и амилопектина, мономером которых является альфа-глюкоза.</a:t>
            </a:r>
          </a:p>
          <a:p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Безвкусный аморфный порошок белого цвета, нерастворимый в холодной воде. Под микроскопом видны отдельные зёрна; при сжатии порошка крахмала он издаёт характерный скрип, вызванный трением частиц.</a:t>
            </a:r>
          </a:p>
          <a:p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В мире наибольшее применение крахмал нашёл в целлюлозно-бумажной промышленности, насчитывая миллионы метрических тонн ежегодно. </a:t>
            </a:r>
          </a:p>
          <a:p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Модифицированный крахмал является основным компонентом клея для обоев.</a:t>
            </a:r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ACFE1908-E8F4-3D44-8781-71F9481334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2769" y="4078873"/>
            <a:ext cx="5286375" cy="2619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85249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731479-691C-0F4E-BCAB-E37D214FF5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2686050"/>
            <a:ext cx="9601200" cy="1485900"/>
          </a:xfrm>
        </p:spPr>
        <p:txBody>
          <a:bodyPr anchor="ctr"/>
          <a:lstStyle/>
          <a:p>
            <a:pPr algn="ctr"/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</a:t>
            </a:r>
          </a:p>
        </p:txBody>
      </p:sp>
    </p:spTree>
    <p:extLst>
      <p:ext uri="{BB962C8B-B14F-4D97-AF65-F5344CB8AC3E}">
        <p14:creationId xmlns:p14="http://schemas.microsoft.com/office/powerpoint/2010/main" val="36333638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C05D81-FB7D-0E42-B859-727F35A7ED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1943100"/>
            <a:ext cx="9601200" cy="1485900"/>
          </a:xfrm>
        </p:spPr>
        <p:txBody>
          <a:bodyPr anchor="ctr"/>
          <a:lstStyle/>
          <a:p>
            <a:pPr algn="ctr"/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Целлюлоза</a:t>
            </a:r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8F7D61B7-B9FF-1248-A141-AA0A31C44F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93975" y="3429000"/>
            <a:ext cx="3667292" cy="26221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93896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4B6D4A-F844-C041-A9DF-1FF4F945B6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306837"/>
            <a:ext cx="9601200" cy="830050"/>
          </a:xfrm>
        </p:spPr>
        <p:txBody>
          <a:bodyPr anchor="ctr"/>
          <a:lstStyle/>
          <a:p>
            <a:pPr algn="ctr"/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Свойства и применение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E7D829-945B-6C44-A53B-633D247D19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9200" y="1008529"/>
            <a:ext cx="10972800" cy="3490124"/>
          </a:xfrm>
        </p:spPr>
        <p:txBody>
          <a:bodyPr anchor="ctr">
            <a:normAutofit/>
          </a:bodyPr>
          <a:lstStyle/>
          <a:p>
            <a:r>
              <a:rPr lang="az-Cyrl-AZ" b="1" i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Целлюлоза</a:t>
            </a:r>
            <a:r>
              <a:rPr lang="az-Cyrl-AZ" b="0" i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— </a:t>
            </a:r>
            <a:r>
              <a:rPr lang="az-Cyrl-AZ" b="0" i="0" u="none" strike="noStrike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органическое</a:t>
            </a:r>
            <a:r>
              <a:rPr lang="az-Cyrl-AZ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z-Cyrl-AZ" b="0" i="0" u="none" strike="noStrike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соединение</a:t>
            </a:r>
            <a:r>
              <a:rPr lang="az-Cyrl-AZ" b="0" i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 </a:t>
            </a:r>
            <a:r>
              <a:rPr lang="az-Cyrl-AZ" b="0" i="0" u="none" strike="noStrike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углевод</a:t>
            </a:r>
            <a:r>
              <a:rPr lang="az-Cyrl-AZ" b="0" i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 </a:t>
            </a:r>
            <a:r>
              <a:rPr lang="az-Cyrl-AZ" b="0" i="0" u="none" strike="noStrike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полисахарид</a:t>
            </a:r>
            <a:r>
              <a:rPr lang="az-Cyrl-AZ" b="0" i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с формулой (</a:t>
            </a:r>
            <a:r>
              <a:rPr lang="en-US" b="0" i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b="0" i="0" baseline="-2500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US" b="0" i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b="0" i="0" baseline="-2500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en-US" b="0" i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b="0" i="0" baseline="-2500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b="0" i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b="0" i="0" baseline="-2500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b="0" i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</a:t>
            </a:r>
            <a:r>
              <a:rPr lang="az-Cyrl-AZ" b="0" i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елое твёрдое, стойкое вещество, не разрушается при нагревании (до 200 °</a:t>
            </a:r>
            <a:r>
              <a:rPr lang="en-US" b="0" i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C). </a:t>
            </a:r>
            <a:r>
              <a:rPr lang="az-Cyrl-AZ" b="0" i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Является горючим </a:t>
            </a:r>
            <a:r>
              <a:rPr lang="en-US" b="0" i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веществом. Нерастворима в воде, слабых кислотах и большинстве органических растворителей.</a:t>
            </a:r>
          </a:p>
          <a:p>
            <a:r>
              <a:rPr lang="en-US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Используется в качестве наполнителя в таблетках в фармацевтике. Целлюлозу и её эфиры используют для получения искусственного волокна (вискозного, ацетатного, медно-аммиачного шёлка, искусственного меха). Хлопок, состоящий большей частью из целлюлозы (до 99,5 %), идёт на изготовление тканей.
Древесная целлюлоза используется для производства бумаги, пластмасс, кино- и фотоплёнок, лаков, бездымного пороха и т. д.</a:t>
            </a:r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4837F912-EDE1-354D-881E-8EBC91C96D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94389" y="4502321"/>
            <a:ext cx="5803221" cy="19896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57290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31DDB0-E0A9-4845-9FE2-185E4CAA1E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1943100"/>
            <a:ext cx="9601200" cy="1485900"/>
          </a:xfrm>
        </p:spPr>
        <p:txBody>
          <a:bodyPr anchor="ctr"/>
          <a:lstStyle/>
          <a:p>
            <a:pPr algn="ctr"/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Карбоксиметилцеллюлоза (КМЦ) </a:t>
            </a:r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37AC61AB-C730-1947-BD84-18D8E5EBA8C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04253" y="3240791"/>
            <a:ext cx="2392347" cy="3250471"/>
          </a:xfrm>
          <a:prstGeom prst="rect">
            <a:avLst/>
          </a:prstGeom>
        </p:spPr>
      </p:pic>
      <p:pic>
        <p:nvPicPr>
          <p:cNvPr id="5" name="Picture 5">
            <a:extLst>
              <a:ext uri="{FF2B5EF4-FFF2-40B4-BE49-F238E27FC236}">
                <a16:creationId xmlns:a16="http://schemas.microsoft.com/office/drawing/2014/main" id="{F0B00445-B3B2-564A-8DF4-27DED4018A6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45402" y="3240791"/>
            <a:ext cx="4662491" cy="32637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3908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2F661F-724C-8843-BE4E-BDC92B9B00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99019"/>
            <a:ext cx="9601200" cy="742950"/>
          </a:xfrm>
        </p:spPr>
        <p:txBody>
          <a:bodyPr anchor="ctr"/>
          <a:lstStyle/>
          <a:p>
            <a:pPr algn="ctr"/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Свойства и применение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D5270F-EB3B-7D48-BE37-38C91EA067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9200" y="841969"/>
            <a:ext cx="9601200" cy="5429250"/>
          </a:xfrm>
        </p:spPr>
        <p:txBody>
          <a:bodyPr/>
          <a:lstStyle/>
          <a:p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Карбоксиметилцеллюлоза (КМЦ, целлюлозогликолевая кислота) — производное целлюлозы, в которой карбоксилметильная группа (–CH2–COOH) соединяется гидроксильными группами глюкозных мономеров.</a:t>
            </a:r>
          </a:p>
          <a:p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Растворы бесцветны. Внешний вид: светло-бежевый кристаллический порошок.</a:t>
            </a:r>
          </a:p>
          <a:p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В качестве загустителя входит в состав зубной пасты, пищевых продуктов (пищевая добавка E469, E466), косметики, лака для волос, слабительных средств. Применяется в производстве клея (например, клея бустилат). Входит в состав моющих средств и наполнителей для аккумуляторов холода. А также может использоваться как полимер для пенообразователей, для улучшения стойкости пены. </a:t>
            </a:r>
          </a:p>
          <a:p>
            <a:r>
              <a:rPr lang="az-Cyrl-AZ" b="0" i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КМЦ также используется в качестве загустителя для эмульсионных красок, действует как пластификатор и задерживает время схватывания в качестве вспомогательного агента для порошковых красок, выравнивающих составов и цементных растворов, а также используется при производстве клеев для обоев.</a:t>
            </a:r>
            <a:endParaRPr lang="en-US" b="0" i="0">
              <a:solidFill>
                <a:srgbClr val="202122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Карбоксиметилцеллюлоза также используется в строительстве, отливке и гранулировании семян.</a:t>
            </a:r>
          </a:p>
        </p:txBody>
      </p:sp>
    </p:spTree>
    <p:extLst>
      <p:ext uri="{BB962C8B-B14F-4D97-AF65-F5344CB8AC3E}">
        <p14:creationId xmlns:p14="http://schemas.microsoft.com/office/powerpoint/2010/main" val="4433764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D01675-BBD5-CD42-9112-0567B59697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1943100"/>
            <a:ext cx="9601200" cy="1485900"/>
          </a:xfrm>
        </p:spPr>
        <p:txBody>
          <a:bodyPr anchor="ctr"/>
          <a:lstStyle/>
          <a:p>
            <a:pPr algn="ctr"/>
            <a:r>
              <a:rPr lang="az-Cyrl-AZ">
                <a:latin typeface="Times New Roman" panose="02020603050405020304" pitchFamily="18" charset="0"/>
                <a:cs typeface="Times New Roman" panose="02020603050405020304" pitchFamily="18" charset="0"/>
              </a:rPr>
              <a:t>Г</a:t>
            </a:r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идроксипропилметилцеллюлоза (ГПМЦ)</a:t>
            </a:r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FEB4F3F9-CD7C-8347-AB6C-EFEC5856C7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03716" y="3429000"/>
            <a:ext cx="4066152" cy="31677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73033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9FC8AB-A131-2B49-B9D4-1953EE15E3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233897"/>
            <a:ext cx="9601200" cy="756703"/>
          </a:xfrm>
        </p:spPr>
        <p:txBody>
          <a:bodyPr anchor="ctr"/>
          <a:lstStyle/>
          <a:p>
            <a:pPr algn="ctr"/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Свойства и применение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476B29-6185-2747-8F71-F0D98FF9CA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296215"/>
            <a:ext cx="4724400" cy="5158373"/>
          </a:xfrm>
        </p:spPr>
        <p:txBody>
          <a:bodyPr>
            <a:normAutofit lnSpcReduction="10000"/>
          </a:bodyPr>
          <a:lstStyle/>
          <a:p>
            <a:r>
              <a:rPr lang="az-Cyrl-AZ" i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Оксипропилметилцеллюлоза, или гидроксипропилметилцеллюлоза (ГПМЦ) — смешанный эфир на основе </a:t>
            </a:r>
            <a:r>
              <a:rPr lang="az-Cyrl-AZ" i="0" u="none" strike="noStrike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метилцеллюлозы</a:t>
            </a:r>
            <a:r>
              <a:rPr lang="az-Cyrl-AZ" i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В нормальных условиях — твёрдое вещество (порошок).</a:t>
            </a:r>
            <a:endParaRPr lang="en-US" i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ГПМЦ растворима в уксусной кислоте, смесях метанола и метиленхлорида, метанола и воды.</a:t>
            </a:r>
          </a:p>
          <a:p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Из ГПМЦ получают прозрачные плёнки, которые могут стать нерастворимыми при добавлении в композицию перед переработкой многоосновных кислот (например, лимонной), глиоксаля, карбамидо-формальдегидных, меламино-формальдегидиых и эпоксидных смол.</a:t>
            </a:r>
          </a:p>
        </p:txBody>
      </p:sp>
      <p:pic>
        <p:nvPicPr>
          <p:cNvPr id="5" name="Picture 5">
            <a:extLst>
              <a:ext uri="{FF2B5EF4-FFF2-40B4-BE49-F238E27FC236}">
                <a16:creationId xmlns:a16="http://schemas.microsoft.com/office/drawing/2014/main" id="{A6CA2661-6E90-3E45-B55C-E73DF8FE0F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48151" y="1872684"/>
            <a:ext cx="5105856" cy="36406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62479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8EF1BD-5CE2-6349-A79C-E5D4C6EE44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1943100"/>
            <a:ext cx="9601200" cy="1485900"/>
          </a:xfrm>
        </p:spPr>
        <p:txBody>
          <a:bodyPr anchor="ctr"/>
          <a:lstStyle/>
          <a:p>
            <a:pPr algn="ctr"/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Ксантановая камедь</a:t>
            </a:r>
          </a:p>
        </p:txBody>
      </p:sp>
      <p:pic>
        <p:nvPicPr>
          <p:cNvPr id="5" name="Picture 5">
            <a:extLst>
              <a:ext uri="{FF2B5EF4-FFF2-40B4-BE49-F238E27FC236}">
                <a16:creationId xmlns:a16="http://schemas.microsoft.com/office/drawing/2014/main" id="{170EC3DC-1782-AD4C-A1C6-E4F16F8D4B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53583" y="3152363"/>
            <a:ext cx="3910887" cy="33912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9021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79B2A2-883D-E64A-9AA3-3E48CA0F1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331287"/>
            <a:ext cx="9601200" cy="817826"/>
          </a:xfrm>
        </p:spPr>
        <p:txBody>
          <a:bodyPr anchor="ctr"/>
          <a:lstStyle/>
          <a:p>
            <a:pPr algn="ctr"/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Свойства и применение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0FDCF5-CD28-6043-944F-DA8BB0E037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259133"/>
            <a:ext cx="9601200" cy="2169867"/>
          </a:xfrm>
        </p:spPr>
        <p:txBody>
          <a:bodyPr/>
          <a:lstStyle/>
          <a:p>
            <a:r>
              <a:rPr lang="az-Cyrl-AZ" b="1" i="0">
                <a:solidFill>
                  <a:srgbClr val="202122"/>
                </a:solidFill>
                <a:effectLst/>
                <a:latin typeface="-apple-system"/>
              </a:rPr>
              <a:t>Ксанта́новая каме́дь</a:t>
            </a:r>
            <a:r>
              <a:rPr lang="az-Cyrl-AZ" b="0" i="0">
                <a:solidFill>
                  <a:srgbClr val="202122"/>
                </a:solidFill>
                <a:effectLst/>
                <a:latin typeface="-apple-system"/>
              </a:rPr>
              <a:t> (ксанта́н) — природное химическое соединение (</a:t>
            </a:r>
            <a:r>
              <a:rPr lang="en-US" b="0" i="0" strike="noStrike">
                <a:solidFill>
                  <a:schemeClr val="tx1"/>
                </a:solidFill>
                <a:effectLst/>
                <a:latin typeface="-apple-system"/>
              </a:rPr>
              <a:t>C</a:t>
            </a:r>
            <a:r>
              <a:rPr lang="en-US" b="0" i="0" baseline="-25000">
                <a:solidFill>
                  <a:schemeClr val="tx1"/>
                </a:solidFill>
                <a:effectLst/>
                <a:latin typeface="-apple-system"/>
              </a:rPr>
              <a:t>35</a:t>
            </a:r>
            <a:r>
              <a:rPr lang="en-US" b="0" i="0" strike="noStrike">
                <a:solidFill>
                  <a:schemeClr val="tx1"/>
                </a:solidFill>
                <a:effectLst/>
                <a:latin typeface="-apple-system"/>
              </a:rPr>
              <a:t>H</a:t>
            </a:r>
            <a:r>
              <a:rPr lang="en-US" b="0" i="0" baseline="-25000">
                <a:solidFill>
                  <a:schemeClr val="tx1"/>
                </a:solidFill>
                <a:effectLst/>
                <a:latin typeface="-apple-system"/>
              </a:rPr>
              <a:t>49</a:t>
            </a:r>
            <a:r>
              <a:rPr lang="en-US" b="0" i="0" strike="noStrike">
                <a:solidFill>
                  <a:schemeClr val="tx1"/>
                </a:solidFill>
                <a:effectLst/>
                <a:latin typeface="-apple-system"/>
              </a:rPr>
              <a:t>O</a:t>
            </a:r>
            <a:r>
              <a:rPr lang="en-US" b="0" i="0" baseline="-25000">
                <a:solidFill>
                  <a:schemeClr val="tx1"/>
                </a:solidFill>
                <a:effectLst/>
                <a:latin typeface="-apple-system"/>
              </a:rPr>
              <a:t>29</a:t>
            </a:r>
            <a:r>
              <a:rPr lang="en-US" b="0" i="0">
                <a:solidFill>
                  <a:schemeClr val="tx1"/>
                </a:solidFill>
                <a:effectLst/>
                <a:latin typeface="-apple-system"/>
              </a:rPr>
              <a:t>)</a:t>
            </a:r>
            <a:r>
              <a:rPr lang="en-US" b="0" i="0" baseline="-25000">
                <a:solidFill>
                  <a:schemeClr val="tx1"/>
                </a:solidFill>
                <a:effectLst/>
                <a:latin typeface="-apple-system"/>
              </a:rPr>
              <a:t>n</a:t>
            </a:r>
            <a:r>
              <a:rPr lang="en-US" b="0" i="0">
                <a:solidFill>
                  <a:schemeClr val="tx1"/>
                </a:solidFill>
                <a:effectLst/>
                <a:latin typeface="-apple-system"/>
              </a:rPr>
              <a:t>, </a:t>
            </a:r>
            <a:r>
              <a:rPr lang="az-Cyrl-AZ" b="0" i="0" u="none" strike="noStrike">
                <a:solidFill>
                  <a:schemeClr val="tx1"/>
                </a:solidFill>
                <a:effectLst/>
                <a:latin typeface="-apple-system"/>
              </a:rPr>
              <a:t>пищевая добавка</a:t>
            </a:r>
            <a:r>
              <a:rPr lang="az-Cyrl-AZ" b="0" i="0">
                <a:solidFill>
                  <a:srgbClr val="202122"/>
                </a:solidFill>
                <a:effectLst/>
                <a:latin typeface="-apple-system"/>
              </a:rPr>
              <a:t> Е415</a:t>
            </a:r>
            <a:r>
              <a:rPr lang="en-US" b="0" i="0">
                <a:solidFill>
                  <a:srgbClr val="202122"/>
                </a:solidFill>
                <a:effectLst/>
                <a:latin typeface="-apple-system"/>
              </a:rPr>
              <a:t>.</a:t>
            </a:r>
          </a:p>
          <a:p>
            <a:r>
              <a:rPr lang="en-US"/>
              <a:t>Белый или серовато-белый сыпучий порошок без запаха и вкуса. </a:t>
            </a:r>
          </a:p>
          <a:p>
            <a:r>
              <a:rPr lang="en-US"/>
              <a:t>Ксантановая камедь используется в качестве клеев, загустителей, гелеобразователей и стабилизаторов.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F36D249-2470-1242-B72A-AF16DA841E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77586" y="3261905"/>
            <a:ext cx="6589227" cy="33638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549416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10001025" id="{F9915BBD-9749-466F-995C-8C8D6A938EC0}" vid="{CF1D1A65-FC75-42D2-B7EF-D2991382DC6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12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Crop</vt:lpstr>
      <vt:lpstr>МИНИСТЕРСТВО ОБРАЗОВАНИЯ, КУЛЬТУРЫ И ИССЛЕДОВАНИЙ Республики Молдова
ГОСУДАРСТВЕННЫЙ УНИВЕРСИТЕТ Республики Молдова
ФАКУЛЬТЕТ ХИМИИ И ХИМИЧЕСКИХ ТЕХНОЛОГИЙ
ДЕПАРТАМЕНТ ПРОМЫШЛЕННОЙ И ЭКОЛОГИЧЕСКОЙ ХИМИИ </vt:lpstr>
      <vt:lpstr>Целлюлоза</vt:lpstr>
      <vt:lpstr>Свойства и применение</vt:lpstr>
      <vt:lpstr>Карбоксиметилцеллюлоза (КМЦ) </vt:lpstr>
      <vt:lpstr>Свойства и применение</vt:lpstr>
      <vt:lpstr>Гидроксипропилметилцеллюлоза (ГПМЦ)</vt:lpstr>
      <vt:lpstr>Свойства и применение</vt:lpstr>
      <vt:lpstr>Ксантановая камедь</vt:lpstr>
      <vt:lpstr>Свойства и применение</vt:lpstr>
      <vt:lpstr>Крахмал</vt:lpstr>
      <vt:lpstr>Свойства и применение</vt:lpstr>
      <vt:lpstr>СПАСИБО ЗА ВНИМАНИЕ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МИНИСТЕРСТВО ОБРАЗОВАНИЯ, КУЛЬТУРЫ И ИССЛЕДОВАНИЙ Республики Молдова
ГОСУДАРСТВЕННЫЙ УНИВЕРСИТЕТ Республики Молдова
ФАКУЛЬТЕТ ХИМИИ И ХИМИЧЕСКИХ ТЕХНОЛОГИЙ
ДЕПАРТАМЕНТ ПРОМЫШЛЕННОЙ И ЭКОЛОГИЧЕСКОЙ ХИМИИ </dc:title>
  <dc:creator>lizaleon0905@gmail.com</dc:creator>
  <cp:lastModifiedBy>lizaleon0905@gmail.com</cp:lastModifiedBy>
  <cp:revision>1</cp:revision>
  <dcterms:created xsi:type="dcterms:W3CDTF">2021-04-19T21:49:56Z</dcterms:created>
  <dcterms:modified xsi:type="dcterms:W3CDTF">2021-04-19T22:44:51Z</dcterms:modified>
</cp:coreProperties>
</file>