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9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9" r:id="rId13"/>
    <p:sldId id="268" r:id="rId14"/>
    <p:sldId id="277" r:id="rId15"/>
    <p:sldId id="270" r:id="rId16"/>
    <p:sldId id="271" r:id="rId17"/>
    <p:sldId id="272" r:id="rId18"/>
    <p:sldId id="274" r:id="rId19"/>
    <p:sldId id="276" r:id="rId20"/>
    <p:sldId id="275" r:id="rId21"/>
    <p:sldId id="278" r:id="rId22"/>
    <p:sldId id="279" r:id="rId23"/>
    <p:sldId id="280" r:id="rId24"/>
    <p:sldId id="286" r:id="rId25"/>
    <p:sldId id="282" r:id="rId26"/>
    <p:sldId id="283" r:id="rId27"/>
    <p:sldId id="285" r:id="rId28"/>
    <p:sldId id="258" r:id="rId29"/>
    <p:sldId id="273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5D71FB4-A203-4A18-AF88-921BC0AD53D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CB28FF-5A08-454E-84C0-8CCA6A5A2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811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1FB4-A203-4A18-AF88-921BC0AD53D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8FF-5A08-454E-84C0-8CCA6A5A2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33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1FB4-A203-4A18-AF88-921BC0AD53D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8FF-5A08-454E-84C0-8CCA6A5A2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5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1FB4-A203-4A18-AF88-921BC0AD53D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8FF-5A08-454E-84C0-8CCA6A5A2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5D71FB4-A203-4A18-AF88-921BC0AD53D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6CB28FF-5A08-454E-84C0-8CCA6A5A2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1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1FB4-A203-4A18-AF88-921BC0AD53D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8FF-5A08-454E-84C0-8CCA6A5A2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1FB4-A203-4A18-AF88-921BC0AD53D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8FF-5A08-454E-84C0-8CCA6A5A2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29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1FB4-A203-4A18-AF88-921BC0AD53D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8FF-5A08-454E-84C0-8CCA6A5A2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4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1FB4-A203-4A18-AF88-921BC0AD53D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8FF-5A08-454E-84C0-8CCA6A5A2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0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1FB4-A203-4A18-AF88-921BC0AD53D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CB28FF-5A08-454E-84C0-8CCA6A5A26B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480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5D71FB4-A203-4A18-AF88-921BC0AD53D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CB28FF-5A08-454E-84C0-8CCA6A5A26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698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D71FB4-A203-4A18-AF88-921BC0AD53D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CB28FF-5A08-454E-84C0-8CCA6A5A2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09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idal.ru/drugs/ethanol-1" TargetMode="External"/><Relationship Id="rId3" Type="http://schemas.openxmlformats.org/officeDocument/2006/relationships/hyperlink" Target="https://www.rlsnet.ru/mnn_index_id_377.htm" TargetMode="External"/><Relationship Id="rId7" Type="http://schemas.openxmlformats.org/officeDocument/2006/relationships/hyperlink" Target="https://ru.wikipedia.org/wiki/%D0%93%D0%BB%D0%B8%D1%86%D0%B5%D1%80%D0%B8%D0%BD" TargetMode="External"/><Relationship Id="rId2" Type="http://schemas.openxmlformats.org/officeDocument/2006/relationships/hyperlink" Target="https://www.add.ua/dropleks-kapli-ushnye-15-ml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vidal.ru/drugs/glycerin__27537" TargetMode="External"/><Relationship Id="rId11" Type="http://schemas.openxmlformats.org/officeDocument/2006/relationships/hyperlink" Target="http://vkusnoblog.net/products/modificirovannyy-krahmal" TargetMode="External"/><Relationship Id="rId5" Type="http://schemas.openxmlformats.org/officeDocument/2006/relationships/hyperlink" Target="https://www.rlsnet.ru/mnn_index_id_1005.htm" TargetMode="External"/><Relationship Id="rId10" Type="http://schemas.openxmlformats.org/officeDocument/2006/relationships/hyperlink" Target="https://www.utkonos.ru/item/3268248/produkt-jogurtnyj-fruttis-superekstra-klubnikajabloko-grusha-8--4sht-115g" TargetMode="External"/><Relationship Id="rId4" Type="http://schemas.openxmlformats.org/officeDocument/2006/relationships/hyperlink" Target="https://www.vidal.ru/drugs/molecule/818" TargetMode="External"/><Relationship Id="rId9" Type="http://schemas.openxmlformats.org/officeDocument/2006/relationships/hyperlink" Target="https://ru.wikipedia.org/wiki/%D0%93%D0%B8%D0%B4%D1%80%D0%BE%D0%BA%D1%81%D0%B8%D0%B4_%D0%BD%D0%B0%D1%82%D1%80%D0%B8%D1%8F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siberianhealth.com/ru/blogs/ingredients/pektin/" TargetMode="External"/><Relationship Id="rId3" Type="http://schemas.openxmlformats.org/officeDocument/2006/relationships/hyperlink" Target="https://dobavkam.net/additives/e163" TargetMode="External"/><Relationship Id="rId7" Type="http://schemas.openxmlformats.org/officeDocument/2006/relationships/hyperlink" Target="https://dobavkam.net/additives/e440" TargetMode="External"/><Relationship Id="rId12" Type="http://schemas.openxmlformats.org/officeDocument/2006/relationships/hyperlink" Target="http://www.ldsivers.ru/technology/gfs/primenenie-glyukozno-fruktoznykh-siropov/" TargetMode="External"/><Relationship Id="rId2" Type="http://schemas.openxmlformats.org/officeDocument/2006/relationships/hyperlink" Target="https://dobavkam.net/articles/modificirovannye-krakhmal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ero-sweet.ru/kisloti.html" TargetMode="External"/><Relationship Id="rId11" Type="http://schemas.openxmlformats.org/officeDocument/2006/relationships/hyperlink" Target="https://bestsurprise.ru/iz-chego-delayut-zhelatin-pishchevoj/" TargetMode="External"/><Relationship Id="rId5" Type="http://schemas.openxmlformats.org/officeDocument/2006/relationships/hyperlink" Target="https://ru.wikipedia.org/wiki/%D0%9B%D0%B8%D0%BC%D0%BE%D0%BD%D0%BD%D0%B0%D1%8F_%D0%BA%D0%B8%D1%81%D0%BB%D0%BE%D1%82%D0%B0" TargetMode="External"/><Relationship Id="rId10" Type="http://schemas.openxmlformats.org/officeDocument/2006/relationships/hyperlink" Target="http://impex.in.ua/articles/suhaya-molochnaya-syvorotka-vse-o-produkte/" TargetMode="External"/><Relationship Id="rId4" Type="http://schemas.openxmlformats.org/officeDocument/2006/relationships/hyperlink" Target="https://ingredienty-razvitie.ru/stati/krasitel-karmin-dobavka-e120/" TargetMode="External"/><Relationship Id="rId9" Type="http://schemas.openxmlformats.org/officeDocument/2006/relationships/hyperlink" Target="https://milk-west.ru/o-kompanii/nash-polezni-blog/sukhaya-molochnaya-syvorotka-sostav-i-polza-produkta-oblast-ispolzovaniy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Индивидуальная работа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Спиридонова Татьяна, </a:t>
            </a:r>
            <a:r>
              <a:rPr lang="en-US" dirty="0" smtClean="0"/>
              <a:t>TCI</a:t>
            </a:r>
            <a:r>
              <a:rPr lang="ru-RU" dirty="0" smtClean="0"/>
              <a:t>, 2 курс</a:t>
            </a:r>
            <a:r>
              <a:rPr lang="en-US" baseline="-25000" dirty="0" smtClean="0"/>
              <a:t>L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1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2055" y="1216344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Режим дозирования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</a:rPr>
              <a:t>Оптимальный режим дозирования определяет врач.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Наружно - смазывают пораженные участки по мере необходимости.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Побочное действие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При длительном наружном применении: раздражение, аллергические реакции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Противопоказания к применению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Гиперчувствительность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220" y="811292"/>
            <a:ext cx="3363311" cy="496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90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34003"/>
            <a:ext cx="10058400" cy="1371600"/>
          </a:xfrm>
        </p:spPr>
        <p:txBody>
          <a:bodyPr/>
          <a:lstStyle/>
          <a:p>
            <a:pPr algn="ctr"/>
            <a:r>
              <a:rPr lang="ru-RU" dirty="0" smtClean="0"/>
              <a:t>Этанол 96%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7462" y="1563865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/>
              <a:t>Антисептическое средство. При наружном применении оказывает противомикробное действие. Активен в отношении грамположительных и грамотрицательных бактерий и вирусов. Денатурирует белки микроорганизмов.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8048" y="4327276"/>
            <a:ext cx="10315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Применяется в зависимости от показаний и лекарственной формы.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7462" y="5371383"/>
            <a:ext cx="10147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Противопоказания к применению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Повышенная чувствительность к этанолу.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6955" b="22864"/>
          <a:stretch/>
        </p:blipFill>
        <p:spPr>
          <a:xfrm>
            <a:off x="7739756" y="1563865"/>
            <a:ext cx="3306877" cy="21020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39755" y="3673458"/>
            <a:ext cx="3306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OH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3925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275" y="559787"/>
            <a:ext cx="106890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Побочное действие</a:t>
            </a:r>
          </a:p>
          <a:p>
            <a:pPr algn="just"/>
            <a:r>
              <a:rPr lang="ru-RU" sz="2400" dirty="0"/>
              <a:t>Аллергические реакции, ожоги кожи, гиперемия и болезненность кожи в месте наложения компресса. При наружном применении частично всасывается через кожу и слизистые оболочки и может оказывать системное токсическое </a:t>
            </a:r>
            <a:r>
              <a:rPr lang="ru-RU" sz="2400" dirty="0" smtClean="0"/>
              <a:t>действие.</a:t>
            </a:r>
            <a:endParaRPr lang="ru-RU" sz="2400" dirty="0"/>
          </a:p>
          <a:p>
            <a:pPr algn="just"/>
            <a:r>
              <a:rPr lang="ru-RU" sz="2400" b="1" dirty="0" smtClean="0"/>
              <a:t>Лекарственное </a:t>
            </a:r>
            <a:r>
              <a:rPr lang="ru-RU" sz="2400" b="1" dirty="0"/>
              <a:t>взаимодействие</a:t>
            </a:r>
          </a:p>
          <a:p>
            <a:pPr algn="just"/>
            <a:r>
              <a:rPr lang="ru-RU" sz="2400" dirty="0"/>
              <a:t>При одновременном применении усиливает действие препаратов, оказывающих угнетающее влияние на ЦНС, сердечно-сосудистую систему, дыхательный центр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r>
              <a:rPr lang="ru-RU" sz="2400" dirty="0"/>
              <a:t>При приеме внутрь с препаратами, оказывающими ингибирующее влияние на фермент </a:t>
            </a:r>
            <a:r>
              <a:rPr lang="ru-RU" sz="2400" dirty="0" err="1"/>
              <a:t>альдегиддегидрогеназу</a:t>
            </a:r>
            <a:r>
              <a:rPr lang="ru-RU" sz="2400" dirty="0"/>
              <a:t> (которая участвует в метаболизме этилового спирта), повышается концентрация метаболита этанола - ацетальдегида, вызывающего приливы крови к лицу, тошноту, рвоту, общее недомогание, тахикардию, снижение АД.</a:t>
            </a:r>
          </a:p>
        </p:txBody>
      </p:sp>
    </p:spTree>
    <p:extLst>
      <p:ext uri="{BB962C8B-B14F-4D97-AF65-F5344CB8AC3E}">
        <p14:creationId xmlns:p14="http://schemas.microsoft.com/office/powerpoint/2010/main" val="1023388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351" y="369324"/>
            <a:ext cx="10058400" cy="1371600"/>
          </a:xfrm>
        </p:spPr>
        <p:txBody>
          <a:bodyPr/>
          <a:lstStyle/>
          <a:p>
            <a:pPr algn="ctr"/>
            <a:r>
              <a:rPr lang="ru-RU" dirty="0" smtClean="0"/>
              <a:t>Гидроксид натрия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9200" y="1740924"/>
            <a:ext cx="10147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Гидроксид </a:t>
            </a:r>
            <a:r>
              <a:rPr lang="ru-RU" sz="2400" dirty="0"/>
              <a:t>натрия — белое твёрдое вещество. Сильно </a:t>
            </a:r>
            <a:r>
              <a:rPr lang="ru-RU" sz="2400" dirty="0" smtClean="0"/>
              <a:t>гигроскопичен. </a:t>
            </a:r>
            <a:r>
              <a:rPr lang="ru-RU" sz="2400" dirty="0"/>
              <a:t>Хорошо растворяется в воде, при этом выделяется большое количество теплоты. Раствор едкого натра мылок на ощупь.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3310584"/>
            <a:ext cx="101477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Гидроксид натрия (едкий натр) — едкое и весьма токсичное вещество, обладающее ярко выраженными щелочными свойствами. </a:t>
            </a:r>
            <a:r>
              <a:rPr lang="en-US" sz="2400" dirty="0" smtClean="0"/>
              <a:t>O</a:t>
            </a:r>
            <a:r>
              <a:rPr lang="ru-RU" sz="2400" dirty="0" err="1" smtClean="0"/>
              <a:t>тносится</a:t>
            </a:r>
            <a:r>
              <a:rPr lang="ru-RU" sz="2400" dirty="0" smtClean="0"/>
              <a:t> </a:t>
            </a:r>
            <a:r>
              <a:rPr lang="ru-RU" sz="2400" dirty="0"/>
              <a:t>к вредным веществам 2-го класса </a:t>
            </a:r>
            <a:r>
              <a:rPr lang="ru-RU" sz="2400" dirty="0" smtClean="0"/>
              <a:t>опасности. При </a:t>
            </a:r>
            <a:r>
              <a:rPr lang="ru-RU" sz="2400" dirty="0"/>
              <a:t>попадании на кожу, слизистые оболочки и в глаза образуются серьёзные химические </a:t>
            </a:r>
            <a:r>
              <a:rPr lang="ru-RU" sz="2400" dirty="0" smtClean="0"/>
              <a:t>ожоги. </a:t>
            </a:r>
            <a:r>
              <a:rPr lang="ru-RU" sz="2400" dirty="0"/>
              <a:t>Попадание больших количеств едкого натра в глаза вызывает необратимые изменения зрительного нерва (атрофию) и, как следствие, потерю зрения.</a:t>
            </a:r>
          </a:p>
        </p:txBody>
      </p:sp>
    </p:spTree>
    <p:extLst>
      <p:ext uri="{BB962C8B-B14F-4D97-AF65-F5344CB8AC3E}">
        <p14:creationId xmlns:p14="http://schemas.microsoft.com/office/powerpoint/2010/main" val="2087590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Йогурт </a:t>
            </a:r>
            <a:r>
              <a:rPr lang="en-US" dirty="0" err="1" smtClean="0"/>
              <a:t>fruttis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10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286" y="451649"/>
            <a:ext cx="10058400" cy="1371600"/>
          </a:xfrm>
        </p:spPr>
        <p:txBody>
          <a:bodyPr/>
          <a:lstStyle/>
          <a:p>
            <a:r>
              <a:rPr lang="ru-RU" dirty="0" smtClean="0"/>
              <a:t>Йогурт </a:t>
            </a:r>
            <a:r>
              <a:rPr lang="en-US" dirty="0" err="1" smtClean="0"/>
              <a:t>Fruttis</a:t>
            </a:r>
            <a:r>
              <a:rPr lang="en-US" dirty="0"/>
              <a:t>,</a:t>
            </a:r>
            <a:r>
              <a:rPr lang="en-US" dirty="0" smtClean="0"/>
              <a:t> 8%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261" y="601590"/>
            <a:ext cx="3981425" cy="22295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0286" y="1625583"/>
            <a:ext cx="4591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Жирность: 8</a:t>
            </a:r>
            <a:r>
              <a:rPr lang="ru-RU" sz="2400" dirty="0"/>
              <a:t>%</a:t>
            </a:r>
          </a:p>
          <a:p>
            <a:r>
              <a:rPr lang="ru-RU" sz="2400" dirty="0" smtClean="0"/>
              <a:t>Бренд: </a:t>
            </a:r>
            <a:r>
              <a:rPr lang="ru-RU" sz="2400" dirty="0" err="1" smtClean="0"/>
              <a:t>Campina</a:t>
            </a:r>
            <a:r>
              <a:rPr lang="ru-RU" sz="2400" dirty="0" smtClean="0"/>
              <a:t> </a:t>
            </a:r>
            <a:r>
              <a:rPr lang="ru-RU" sz="2400" dirty="0" err="1"/>
              <a:t>Fruttis</a:t>
            </a:r>
            <a:endParaRPr lang="ru-RU" sz="2400" dirty="0"/>
          </a:p>
          <a:p>
            <a:r>
              <a:rPr lang="ru-RU" sz="2400" dirty="0" smtClean="0"/>
              <a:t>Страна: Россия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0286" y="2997183"/>
            <a:ext cx="10991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Состав: нормализованное молоко, </a:t>
            </a:r>
            <a:r>
              <a:rPr lang="ru-RU" sz="2400" dirty="0" smtClean="0"/>
              <a:t>вода, наполнитель (клубника</a:t>
            </a:r>
            <a:r>
              <a:rPr lang="ru-RU" sz="2400" dirty="0"/>
              <a:t>, сахар, вода, загуститель - модифицированный </a:t>
            </a:r>
            <a:r>
              <a:rPr lang="ru-RU" sz="2400" dirty="0" smtClean="0"/>
              <a:t>крахмал, </a:t>
            </a:r>
            <a:r>
              <a:rPr lang="ru-RU" sz="2400" dirty="0" err="1" smtClean="0"/>
              <a:t>ароматизатор</a:t>
            </a:r>
            <a:r>
              <a:rPr lang="ru-RU" sz="2400" dirty="0"/>
              <a:t>, краситель антоциан, кармин, регулятор </a:t>
            </a:r>
            <a:r>
              <a:rPr lang="ru-RU" sz="2400" dirty="0" smtClean="0"/>
              <a:t>кислотности: лимонная </a:t>
            </a:r>
            <a:r>
              <a:rPr lang="ru-RU" sz="2400" dirty="0"/>
              <a:t>кислота, цитрат натрия, загуститель пектин), </a:t>
            </a:r>
            <a:r>
              <a:rPr lang="ru-RU" sz="2400" dirty="0" smtClean="0"/>
              <a:t>сахар, </a:t>
            </a:r>
            <a:r>
              <a:rPr lang="ru-RU" sz="2400" dirty="0" err="1" smtClean="0"/>
              <a:t>глюкозно</a:t>
            </a:r>
            <a:r>
              <a:rPr lang="ru-RU" sz="2400" dirty="0" smtClean="0"/>
              <a:t> </a:t>
            </a:r>
            <a:r>
              <a:rPr lang="ru-RU" sz="2400" dirty="0"/>
              <a:t>- фруктозный сироп, загуститель - модифицированный </a:t>
            </a:r>
            <a:r>
              <a:rPr lang="ru-RU" sz="2400" dirty="0" smtClean="0"/>
              <a:t>крахмал, молочный </a:t>
            </a:r>
            <a:r>
              <a:rPr lang="ru-RU" sz="2400" dirty="0"/>
              <a:t>жир, сухая </a:t>
            </a:r>
            <a:r>
              <a:rPr lang="ru-RU" sz="2400" dirty="0" smtClean="0"/>
              <a:t>молочная сыворотка</a:t>
            </a:r>
            <a:r>
              <a:rPr lang="ru-RU" sz="2400" dirty="0"/>
              <a:t>, пищевой желатин, лактоза </a:t>
            </a:r>
            <a:r>
              <a:rPr lang="ru-RU" sz="2400" dirty="0" smtClean="0"/>
              <a:t>с использованием </a:t>
            </a:r>
            <a:r>
              <a:rPr lang="ru-RU" sz="2400" dirty="0"/>
              <a:t>закваски. </a:t>
            </a:r>
            <a:endParaRPr lang="ru-RU" sz="2400" dirty="0" smtClean="0"/>
          </a:p>
          <a:p>
            <a:pPr algn="just"/>
            <a:r>
              <a:rPr lang="ru-RU" sz="2400" dirty="0"/>
              <a:t>Пищевая ценность 100г: жиры - 8г, белки - 2,1г, углеводы - 16г.</a:t>
            </a:r>
          </a:p>
          <a:p>
            <a:pPr algn="just"/>
            <a:r>
              <a:rPr lang="ru-RU" sz="2400" dirty="0"/>
              <a:t>Энергетическая ценность: 140ккал/600кДж. </a:t>
            </a:r>
          </a:p>
        </p:txBody>
      </p:sp>
    </p:spTree>
    <p:extLst>
      <p:ext uri="{BB962C8B-B14F-4D97-AF65-F5344CB8AC3E}">
        <p14:creationId xmlns:p14="http://schemas.microsoft.com/office/powerpoint/2010/main" val="4223576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Модифицированный крахмал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0317" y="1842049"/>
            <a:ext cx="107310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Модифицированный </a:t>
            </a:r>
            <a:r>
              <a:rPr lang="ru-RU" sz="2400" dirty="0"/>
              <a:t>крахмал представляет собой улучшенный тип пищевого крахмала с измененными характеристиками, для обработки которого были применены химические, биохимические, физические и некоторые комбинированные процессы. Для его получения в качестве исходного материала используется полисахарид </a:t>
            </a:r>
            <a:r>
              <a:rPr lang="ru-RU" sz="2400" dirty="0" smtClean="0"/>
              <a:t>амилозы (самый обычный крахмал).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0317" y="4608417"/>
            <a:ext cx="7861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Основная функция данной пищевой добавки заключается в предотвращении образования комочков в уже готовой пищевой продукции.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306" y="4057864"/>
            <a:ext cx="2301437" cy="230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02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1848" y="754063"/>
            <a:ext cx="1024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Для модифицированного крахмала свойственна рассыпчатая консистенция, а также </a:t>
            </a:r>
            <a:r>
              <a:rPr lang="ru-RU" sz="2400" dirty="0" smtClean="0"/>
              <a:t>отсутствие </a:t>
            </a:r>
            <a:r>
              <a:rPr lang="ru-RU" sz="2400" dirty="0"/>
              <a:t>ярко выраженного запаха.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1848" y="1696264"/>
            <a:ext cx="1024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Модифицированный крахмал содержит в своем составе такие минеральные вещества, как магний, фосфор, кальций, калий и натрий, а также органические и жирные ненасыщенные кислоты.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1848" y="4528855"/>
            <a:ext cx="1024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Модифицированный крахмал </a:t>
            </a:r>
            <a:r>
              <a:rPr lang="ru-RU" sz="2400" dirty="0"/>
              <a:t>никакого вреда для человеческого </a:t>
            </a:r>
            <a:r>
              <a:rPr lang="ru-RU" sz="2400" dirty="0" smtClean="0"/>
              <a:t>организма </a:t>
            </a:r>
            <a:r>
              <a:rPr lang="ru-RU" sz="2400" dirty="0"/>
              <a:t>не </a:t>
            </a:r>
            <a:r>
              <a:rPr lang="ru-RU" sz="2400" dirty="0" smtClean="0"/>
              <a:t>представляет.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1848" y="3265924"/>
            <a:ext cx="1024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К </a:t>
            </a:r>
            <a:r>
              <a:rPr lang="ru-RU" sz="2400" dirty="0"/>
              <a:t>модифицированным крахмалам относятся следующие пищевые добавки: Е1400, Е1401, Е1402, Е1403, Е1404, Е1405, Е1410, Е1412, Е1413, Е1414, Е1420, Е1422, Е1440, Е1442, Е1450, Е1451.</a:t>
            </a:r>
          </a:p>
        </p:txBody>
      </p:sp>
    </p:spTree>
    <p:extLst>
      <p:ext uri="{BB962C8B-B14F-4D97-AF65-F5344CB8AC3E}">
        <p14:creationId xmlns:p14="http://schemas.microsoft.com/office/powerpoint/2010/main" val="815825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7162800" cy="1371600"/>
          </a:xfrm>
        </p:spPr>
        <p:txBody>
          <a:bodyPr/>
          <a:lstStyle/>
          <a:p>
            <a:pPr algn="ctr"/>
            <a:r>
              <a:rPr lang="ru-RU" dirty="0" smtClean="0"/>
              <a:t>Антоциан, Е163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5930" y="1777802"/>
            <a:ext cx="71470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Антоцианы — водорастворимые пигменты вакуолей растений, которые могут быть красных, фиолетовых или синих цветов и их оттенков в зависимости о кислотности.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45931" y="3471153"/>
            <a:ext cx="104262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Пищевая добавка Е163 не имеет запаха и практически безвкусна. </a:t>
            </a:r>
            <a:r>
              <a:rPr lang="ru-RU" sz="2400" dirty="0" smtClean="0"/>
              <a:t>Наиболее </a:t>
            </a:r>
            <a:r>
              <a:rPr lang="ru-RU" sz="2400" dirty="0"/>
              <a:t>богаты антоцианами черника, клюква, малина, черная малина, ежевика, черная смородина, виноград и другие растения.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5931" y="5164504"/>
            <a:ext cx="10426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Добавка Е163 относится к вторичным метаболитам и сильным антиоксидантам.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537" y="927455"/>
            <a:ext cx="2420007" cy="242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80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2054" y="785420"/>
            <a:ext cx="99743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Добавка </a:t>
            </a:r>
            <a:r>
              <a:rPr lang="ru-RU" sz="2400" dirty="0"/>
              <a:t>Е163, в силу природных свойств антоцианов, способствуют уменьшению ломкости капилляров, улучшает состояние соединительных тканей, помогает предотвратить и лечить катаракту и в целом оказывает благоприятное воздействие на весь организм.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2054" y="2936087"/>
            <a:ext cx="99743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 пищевой промышленности антоцианы в виде добавки Е163 используются в качестве природных красителей. Добавка Е163 применяется в производстве кондитерских изделий, напитков, йогуртов и других пищевых продуктов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r>
              <a:rPr lang="ru-RU" sz="2400" dirty="0"/>
              <a:t>Кроме пищевой промышленности пищевая добавка </a:t>
            </a:r>
            <a:r>
              <a:rPr lang="ru-RU" sz="2400" dirty="0" smtClean="0"/>
              <a:t>Е163 используется:</a:t>
            </a:r>
            <a:endParaRPr lang="ru-RU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в </a:t>
            </a:r>
            <a:r>
              <a:rPr lang="ru-RU" sz="2400" dirty="0" smtClean="0"/>
              <a:t>медицине;</a:t>
            </a:r>
            <a:endParaRPr lang="ru-RU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в </a:t>
            </a:r>
            <a:r>
              <a:rPr lang="ru-RU" sz="2400" dirty="0" smtClean="0"/>
              <a:t>косметике;</a:t>
            </a:r>
            <a:endParaRPr lang="ru-RU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в </a:t>
            </a:r>
            <a:r>
              <a:rPr lang="ru-RU" sz="2400" dirty="0" smtClean="0"/>
              <a:t>технике.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993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4" y="2199412"/>
            <a:ext cx="9070848" cy="2587752"/>
          </a:xfrm>
        </p:spPr>
        <p:txBody>
          <a:bodyPr/>
          <a:lstStyle/>
          <a:p>
            <a:r>
              <a:rPr lang="ru-RU" dirty="0" smtClean="0"/>
              <a:t>Ушные капли </a:t>
            </a:r>
            <a:r>
              <a:rPr lang="ru-RU" dirty="0" err="1" smtClean="0"/>
              <a:t>дроплекс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055" y="642594"/>
            <a:ext cx="10053145" cy="1371600"/>
          </a:xfrm>
        </p:spPr>
        <p:txBody>
          <a:bodyPr/>
          <a:lstStyle/>
          <a:p>
            <a:pPr algn="ctr"/>
            <a:r>
              <a:rPr lang="ru-RU" dirty="0" smtClean="0"/>
              <a:t>Кармин, Е 120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19" y="2451984"/>
            <a:ext cx="4605174" cy="26330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07421" y="187569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/>
              <a:t>Это краситель, способный придавать разнообразные оттенки красного — от малинового до бордового. Само вещество — кристаллы, жидкость или порошок красного, пурпурного или оранжевого цвета. Цвет будет зависеть от кислотности среды — при </a:t>
            </a:r>
            <a:r>
              <a:rPr lang="ru-RU" sz="2400" dirty="0" err="1"/>
              <a:t>pH</a:t>
            </a:r>
            <a:r>
              <a:rPr lang="ru-RU" sz="2400" dirty="0"/>
              <a:t>=7 краситель будет пурпурным, при </a:t>
            </a:r>
            <a:r>
              <a:rPr lang="ru-RU" sz="2400" dirty="0" err="1"/>
              <a:t>pH</a:t>
            </a:r>
            <a:r>
              <a:rPr lang="ru-RU" sz="2400" dirty="0"/>
              <a:t>=5,5 красным, а при </a:t>
            </a:r>
            <a:r>
              <a:rPr lang="ru-RU" sz="2400" dirty="0" err="1"/>
              <a:t>pH</a:t>
            </a:r>
            <a:r>
              <a:rPr lang="ru-RU" sz="2400" dirty="0"/>
              <a:t>=3 кармин окрасит в оранжевый цвет.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37618" y="5740316"/>
            <a:ext cx="4322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ПДК = 5 мг /кг массы тела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8615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419" y="669805"/>
            <a:ext cx="10447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Е120 используют</a:t>
            </a:r>
            <a:r>
              <a:rPr lang="ru-RU" sz="2400" dirty="0" smtClean="0"/>
              <a:t>: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 пищевой </a:t>
            </a:r>
            <a:r>
              <a:rPr lang="ru-RU" sz="2400" dirty="0" smtClean="0"/>
              <a:t>промышленности;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 косметической и парфюмерной промышленности;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при изготовлении художественных красок;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 медицине для окраски гистологических препаратов.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5419" y="2832566"/>
            <a:ext cx="10447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Е120 очень устойчив, практически нечувствителен к окислению, термической обработке, свету.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5419" y="3887332"/>
            <a:ext cx="10447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Краситель кармин получают из самок кошенили, которые живут на некоторых видах </a:t>
            </a:r>
            <a:r>
              <a:rPr lang="ru-RU" sz="2400" dirty="0" smtClean="0"/>
              <a:t>кактусов. Карминовая </a:t>
            </a:r>
            <a:r>
              <a:rPr lang="ru-RU" sz="2400" dirty="0"/>
              <a:t>кислота — это пигмент тела самок этого вида. </a:t>
            </a:r>
            <a:r>
              <a:rPr lang="ru-RU" sz="2400" dirty="0" smtClean="0"/>
              <a:t>Самок </a:t>
            </a:r>
            <a:r>
              <a:rPr lang="ru-RU" sz="2400" dirty="0"/>
              <a:t>кошенили собирают, очищают от внутренностей, высушивают и обрабатывают. Из 100% сырья получают лишь 10% красителя, процесс производства кармина </a:t>
            </a:r>
            <a:r>
              <a:rPr lang="ru-RU" sz="2400" dirty="0" err="1"/>
              <a:t>трудозатратный</a:t>
            </a:r>
            <a:r>
              <a:rPr lang="ru-RU" sz="2400" dirty="0"/>
              <a:t> и дорогой.</a:t>
            </a:r>
          </a:p>
        </p:txBody>
      </p:sp>
    </p:spTree>
    <p:extLst>
      <p:ext uri="{BB962C8B-B14F-4D97-AF65-F5344CB8AC3E}">
        <p14:creationId xmlns:p14="http://schemas.microsoft.com/office/powerpoint/2010/main" val="3206687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957" y="2209462"/>
            <a:ext cx="2994135" cy="22456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910" y="141578"/>
            <a:ext cx="10058400" cy="1371600"/>
          </a:xfrm>
        </p:spPr>
        <p:txBody>
          <a:bodyPr/>
          <a:lstStyle/>
          <a:p>
            <a:pPr algn="ctr"/>
            <a:r>
              <a:rPr lang="ru-RU" dirty="0" smtClean="0"/>
              <a:t>Лимонная кислота, Е330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4910" y="133450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/>
              <a:t>Лимонная кислота представляет собой кристаллическое вещество без цвета и запаха, имеющее сильный кислый вкус. </a:t>
            </a:r>
            <a:r>
              <a:rPr lang="ru-RU" sz="2400" dirty="0" smtClean="0"/>
              <a:t>Присутствует </a:t>
            </a:r>
            <a:r>
              <a:rPr lang="ru-RU" sz="2400" dirty="0"/>
              <a:t>во всех живых клетках, как важный промежуточный продукт обмена веществ в цикле </a:t>
            </a:r>
            <a:r>
              <a:rPr lang="ru-RU" sz="2400" dirty="0" smtClean="0"/>
              <a:t>трикарбоновых </a:t>
            </a:r>
            <a:r>
              <a:rPr lang="ru-RU" sz="2400" dirty="0"/>
              <a:t>кислот.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4910" y="4455063"/>
            <a:ext cx="104052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Сама кислота, как и её соли (цитрат натрия, цитрат калия, цитрат кальция, </a:t>
            </a:r>
            <a:r>
              <a:rPr lang="ru-RU" sz="2400" dirty="0" err="1"/>
              <a:t>дицитрат</a:t>
            </a:r>
            <a:r>
              <a:rPr lang="ru-RU" sz="2400" dirty="0"/>
              <a:t> </a:t>
            </a:r>
            <a:r>
              <a:rPr lang="ru-RU" sz="2400" dirty="0" err="1"/>
              <a:t>трикалия</a:t>
            </a:r>
            <a:r>
              <a:rPr lang="ru-RU" sz="2400" dirty="0"/>
              <a:t> висмута), широко используется как вкусовая добавка, регулятор кислотности и консервант в пищевой </a:t>
            </a:r>
            <a:r>
              <a:rPr lang="ru-RU" sz="2400" dirty="0" smtClean="0"/>
              <a:t>промышленности, </a:t>
            </a:r>
            <a:r>
              <a:rPr lang="ru-RU" sz="2400" dirty="0"/>
              <a:t>в производстве плавленых сыров, напитков, сухих смесей для приготовления шипучих напитков.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0016" b="9998"/>
          <a:stretch/>
        </p:blipFill>
        <p:spPr>
          <a:xfrm>
            <a:off x="7177088" y="1334502"/>
            <a:ext cx="2698759" cy="14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1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764" y="233386"/>
            <a:ext cx="10983311" cy="1371600"/>
          </a:xfrm>
        </p:spPr>
        <p:txBody>
          <a:bodyPr/>
          <a:lstStyle/>
          <a:p>
            <a:pPr algn="ctr"/>
            <a:r>
              <a:rPr lang="ru-RU" dirty="0" smtClean="0"/>
              <a:t>Пектин, Е440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046" y="1604986"/>
            <a:ext cx="3547778" cy="23612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7764" y="1496054"/>
            <a:ext cx="6632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Пектин – это полисахарид, основу которого составляют остатки </a:t>
            </a:r>
            <a:r>
              <a:rPr lang="ru-RU" sz="2400" dirty="0" err="1"/>
              <a:t>галактуроновой</a:t>
            </a:r>
            <a:r>
              <a:rPr lang="ru-RU" sz="2400" dirty="0"/>
              <a:t> кислоты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7764" y="4396686"/>
            <a:ext cx="109833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Эта </a:t>
            </a:r>
            <a:r>
              <a:rPr lang="ru-RU" sz="2400" dirty="0"/>
              <a:t>одна из самых популярных добавок вследствие своих полезных свойств и относительно не высокой стоимости. Добавку E440 используют при производстве мармелада, конфет, фруктовых и </a:t>
            </a:r>
            <a:r>
              <a:rPr lang="ru-RU" sz="2400" dirty="0" err="1"/>
              <a:t>жилейных</a:t>
            </a:r>
            <a:r>
              <a:rPr lang="ru-RU" sz="2400" dirty="0"/>
              <a:t> начинок, молочных продуктов, </a:t>
            </a:r>
            <a:r>
              <a:rPr lang="ru-RU" sz="2400" dirty="0" smtClean="0"/>
              <a:t>майонеза, зефира, </a:t>
            </a:r>
            <a:r>
              <a:rPr lang="ru-RU" sz="2400" dirty="0"/>
              <a:t>мороженого и </a:t>
            </a:r>
            <a:r>
              <a:rPr lang="ru-RU" sz="2400" dirty="0" smtClean="0"/>
              <a:t>др.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7764" y="2761704"/>
            <a:ext cx="70524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 пищевой промышленности добавка E440 применяется как </a:t>
            </a:r>
            <a:r>
              <a:rPr lang="ru-RU" sz="2400" dirty="0" err="1"/>
              <a:t>гелеобразователь</a:t>
            </a:r>
            <a:r>
              <a:rPr lang="ru-RU" sz="2400" dirty="0"/>
              <a:t>, стабилизатор, </a:t>
            </a:r>
            <a:r>
              <a:rPr lang="ru-RU" sz="2400" dirty="0" err="1"/>
              <a:t>влагоудерживающий</a:t>
            </a:r>
            <a:r>
              <a:rPr lang="ru-RU" sz="2400" dirty="0"/>
              <a:t> агент, загуститель. </a:t>
            </a:r>
          </a:p>
        </p:txBody>
      </p:sp>
    </p:spTree>
    <p:extLst>
      <p:ext uri="{BB962C8B-B14F-4D97-AF65-F5344CB8AC3E}">
        <p14:creationId xmlns:p14="http://schemas.microsoft.com/office/powerpoint/2010/main" val="3800634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1240" y="617760"/>
            <a:ext cx="100058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Пектин естественным образом поступает в организм человека при нормальном питании. При употреблении в пищу около </a:t>
            </a:r>
            <a:r>
              <a:rPr lang="ru-RU" sz="2400" dirty="0" err="1"/>
              <a:t>полукилограмма</a:t>
            </a:r>
            <a:r>
              <a:rPr lang="ru-RU" sz="2400" dirty="0"/>
              <a:t> овощей и фруктов в день потребление пектина может достигать 5 грамм. </a:t>
            </a:r>
            <a:r>
              <a:rPr lang="ru-RU" sz="2400" dirty="0" smtClean="0"/>
              <a:t>Продукты </a:t>
            </a:r>
            <a:r>
              <a:rPr lang="ru-RU" sz="2400" dirty="0"/>
              <a:t>с высоким содержанием пектина рекомендуют употреблять для снижения уровня холестерина в крови. Проходя сквозь кишечник вместе с другими продуктами пектин абсорбирует в себя холестерин и вредные вещества, которые затем выводятся из организма. Также молекулы пектина связывают ионы радиоактивных и тяжелых металлов. Его обязательно включают в рацион питания людей, находящихся в загрязненной среде или контактирующих с тяжелыми металлами. Профилактическая дневная доза пектиновых веществ должна составлять 4 грамма. В условиях радиации эта доза должна увеличиваться хотя бы до 15 грамм.</a:t>
            </a:r>
          </a:p>
        </p:txBody>
      </p:sp>
    </p:spTree>
    <p:extLst>
      <p:ext uri="{BB962C8B-B14F-4D97-AF65-F5344CB8AC3E}">
        <p14:creationId xmlns:p14="http://schemas.microsoft.com/office/powerpoint/2010/main" val="157518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759" y="303577"/>
            <a:ext cx="10058400" cy="1371600"/>
          </a:xfrm>
        </p:spPr>
        <p:txBody>
          <a:bodyPr/>
          <a:lstStyle/>
          <a:p>
            <a:pPr algn="ctr"/>
            <a:r>
              <a:rPr lang="ru-RU" dirty="0" smtClean="0"/>
              <a:t>Глюкозно-фруктозный сироп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0" y="3128289"/>
            <a:ext cx="4939336" cy="25329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3860" y="1373569"/>
            <a:ext cx="10688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Продукт </a:t>
            </a:r>
            <a:r>
              <a:rPr lang="ru-RU" sz="2400" dirty="0"/>
              <a:t>состоит в основном из фруктозы и глюкозы, поэтому по сладости и питательной ценности равноценен сахарозе. ГФС производятся на основе природного зернового сырья – </a:t>
            </a:r>
            <a:r>
              <a:rPr lang="ru-RU" sz="2400" dirty="0" smtClean="0"/>
              <a:t>кукурузы.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3860" y="2871292"/>
            <a:ext cx="56805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Применение </a:t>
            </a:r>
            <a:r>
              <a:rPr lang="ru-RU" sz="2400" dirty="0" smtClean="0"/>
              <a:t>ГФС:</a:t>
            </a: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в</a:t>
            </a:r>
            <a:r>
              <a:rPr lang="ru-RU" sz="2400" dirty="0" smtClean="0"/>
              <a:t> </a:t>
            </a:r>
            <a:r>
              <a:rPr lang="ru-RU" sz="2400" dirty="0"/>
              <a:t>консервной </a:t>
            </a:r>
            <a:r>
              <a:rPr lang="ru-RU" sz="2400" dirty="0" smtClean="0"/>
              <a:t>промышленности</a:t>
            </a: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молочной </a:t>
            </a:r>
            <a:r>
              <a:rPr lang="ru-RU" sz="2400" dirty="0" smtClean="0"/>
              <a:t>промышленности</a:t>
            </a: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кондитерском </a:t>
            </a:r>
            <a:r>
              <a:rPr lang="ru-RU" sz="2400" dirty="0" smtClean="0"/>
              <a:t>производстве</a:t>
            </a: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изготовлении соусов, кетчупов </a:t>
            </a:r>
            <a:endParaRPr lang="ru-RU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т</a:t>
            </a:r>
            <a:r>
              <a:rPr lang="ru-RU" sz="2400" dirty="0" smtClean="0"/>
              <a:t>акже </a:t>
            </a:r>
            <a:r>
              <a:rPr lang="ru-RU" sz="2400" dirty="0"/>
              <a:t>сироп можно применять при производстве начинок для пирогов.</a:t>
            </a:r>
          </a:p>
        </p:txBody>
      </p:sp>
    </p:spTree>
    <p:extLst>
      <p:ext uri="{BB962C8B-B14F-4D97-AF65-F5344CB8AC3E}">
        <p14:creationId xmlns:p14="http://schemas.microsoft.com/office/powerpoint/2010/main" val="3037722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151" y="273457"/>
            <a:ext cx="10058400" cy="1371600"/>
          </a:xfrm>
        </p:spPr>
        <p:txBody>
          <a:bodyPr/>
          <a:lstStyle/>
          <a:p>
            <a:pPr algn="ctr"/>
            <a:r>
              <a:rPr lang="ru-RU" dirty="0" smtClean="0"/>
              <a:t>Сухая молочная сыворотка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7765" y="1388626"/>
            <a:ext cx="65794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Сыворотка молочная </a:t>
            </a:r>
            <a:r>
              <a:rPr lang="ru-RU" sz="2400" dirty="0" smtClean="0"/>
              <a:t>сухая ― </a:t>
            </a:r>
            <a:r>
              <a:rPr lang="ru-RU" sz="2400" dirty="0"/>
              <a:t>белый порошок, получаемый в результате переработки сыра и молока. </a:t>
            </a:r>
            <a:r>
              <a:rPr lang="ru-RU" sz="2400" dirty="0" smtClean="0"/>
              <a:t>Сыворотка </a:t>
            </a:r>
            <a:r>
              <a:rPr lang="ru-RU" sz="2400" dirty="0"/>
              <a:t>не относится к </a:t>
            </a:r>
            <a:r>
              <a:rPr lang="ru-RU" sz="2400" dirty="0" err="1"/>
              <a:t>генномодифицированным</a:t>
            </a:r>
            <a:r>
              <a:rPr lang="ru-RU" sz="2400" dirty="0"/>
              <a:t> продуктам, в ее составе присутствуют только натуральные элементы, в процессе изготовления большинство витаминов не теряются, оставаясь в составе.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529" r="6631"/>
          <a:stretch/>
        </p:blipFill>
        <p:spPr>
          <a:xfrm>
            <a:off x="7569375" y="1965435"/>
            <a:ext cx="3797562" cy="22595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7764" y="4881720"/>
            <a:ext cx="105891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dirty="0"/>
              <a:t>В производстве цельномолочной продукции (творог, сыр, сгущенка, йогурт и т.д.), тут сыворотка предает вязкость и текстуру продукту, создает кремовую структуру и делает продукт более питательным.</a:t>
            </a:r>
          </a:p>
        </p:txBody>
      </p:sp>
    </p:spTree>
    <p:extLst>
      <p:ext uri="{BB962C8B-B14F-4D97-AF65-F5344CB8AC3E}">
        <p14:creationId xmlns:p14="http://schemas.microsoft.com/office/powerpoint/2010/main" val="3630946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25169"/>
            <a:ext cx="10058400" cy="1371600"/>
          </a:xfrm>
        </p:spPr>
        <p:txBody>
          <a:bodyPr/>
          <a:lstStyle/>
          <a:p>
            <a:pPr algn="ctr"/>
            <a:r>
              <a:rPr lang="ru-RU" dirty="0" smtClean="0"/>
              <a:t>Желатин, Е 441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3021" y="1696769"/>
            <a:ext cx="10625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Пищевой желатин – это растворимый белок, который функционирует как прозрачный загуститель в пищевых продуктах. Он вырабатывается из коллагена животных, их костей и соединительных тканей.</a:t>
            </a:r>
          </a:p>
          <a:p>
            <a:pPr algn="just"/>
            <a:r>
              <a:rPr lang="ru-RU" sz="2400" dirty="0"/>
              <a:t>Желатин имеет слабо-желтый цвет, не имеет вкуса и запаха и выглядит как гранулированный порошок.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34304" y="4357356"/>
            <a:ext cx="55284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Применение пищевого желатина: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</a:t>
            </a:r>
            <a:r>
              <a:rPr lang="ru-RU" sz="2400" dirty="0" smtClean="0"/>
              <a:t>табилизатор;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загуститель;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клейкое вещество.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739" y="4200197"/>
            <a:ext cx="2511972" cy="188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15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Библиография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7462" y="1876125"/>
            <a:ext cx="101477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www.add.ua/dropleks-kapli-ushnye-15-ml.html</a:t>
            </a: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www.rlsnet.ru/mnn_index_id_377.htm</a:t>
            </a: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www.vidal.ru/drugs/molecule/818</a:t>
            </a: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www.rlsnet.ru/mnn_index_id_1005.htm</a:t>
            </a: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hlinkClick r:id="rId6"/>
              </a:rPr>
              <a:t>https://www.vidal.ru/drugs/glycerin__</a:t>
            </a:r>
            <a:r>
              <a:rPr lang="en-US" sz="2000" dirty="0" smtClean="0">
                <a:hlinkClick r:id="rId6"/>
              </a:rPr>
              <a:t>27537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hlinkClick r:id="rId7"/>
              </a:rPr>
              <a:t>https://ru.wikipedia.org/wiki/%</a:t>
            </a:r>
            <a:r>
              <a:rPr lang="en-US" sz="2000" dirty="0" smtClean="0">
                <a:hlinkClick r:id="rId7"/>
              </a:rPr>
              <a:t>D0%93%D0%BB%D0%B8%D1%86%D0%B5%D1%80%D0%B8%D0%BD</a:t>
            </a: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hlinkClick r:id="rId8"/>
              </a:rPr>
              <a:t>https://</a:t>
            </a:r>
            <a:r>
              <a:rPr lang="en-US" sz="2000" dirty="0" smtClean="0">
                <a:hlinkClick r:id="rId8"/>
              </a:rPr>
              <a:t>www.vidal.ru/drugs/ethanol-1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hlinkClick r:id="rId9"/>
              </a:rPr>
              <a:t>https://ru.wikipedia.org/wiki/%D0%93%D0%B8%D0%B4%D1%80%D0%BE%D0%BA%D1%81%D0%B8%D0%B4_%</a:t>
            </a:r>
            <a:r>
              <a:rPr lang="en-US" sz="2000" dirty="0" smtClean="0">
                <a:hlinkClick r:id="rId9"/>
              </a:rPr>
              <a:t>D0%BD%D0%B0%D1%82%D1%80%D0%B8%D1%8F</a:t>
            </a: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hlinkClick r:id="rId10"/>
              </a:rPr>
              <a:t>https://www.utkonos.ru/item/3268248/produkt-jogurtnyj-fruttis-superekstra-klubnikajabloko-grusha-8--</a:t>
            </a:r>
            <a:r>
              <a:rPr lang="en-US" sz="2000" dirty="0" smtClean="0">
                <a:hlinkClick r:id="rId10"/>
              </a:rPr>
              <a:t>4sht-115g</a:t>
            </a: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hlinkClick r:id="rId11"/>
              </a:rPr>
              <a:t>http://</a:t>
            </a:r>
            <a:r>
              <a:rPr lang="en-US" sz="2000" dirty="0" smtClean="0">
                <a:hlinkClick r:id="rId11"/>
              </a:rPr>
              <a:t>vkusnoblog.net/products/modificirovannyy-krahmal</a:t>
            </a:r>
            <a:r>
              <a:rPr lang="ru-RU" sz="2000" dirty="0" smtClean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10795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8178" y="1035296"/>
            <a:ext cx="994278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11.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dobavkam.net/articles/modificirovannye-krakhmaly</a:t>
            </a:r>
            <a:endParaRPr lang="ru-RU" sz="2000" dirty="0" smtClean="0"/>
          </a:p>
          <a:p>
            <a:r>
              <a:rPr lang="ru-RU" sz="2000" dirty="0" smtClean="0"/>
              <a:t>12.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dobavkam.net/additives/e163</a:t>
            </a:r>
            <a:endParaRPr lang="ru-RU" sz="2000" dirty="0" smtClean="0"/>
          </a:p>
          <a:p>
            <a:r>
              <a:rPr lang="ru-RU" sz="2000" dirty="0" smtClean="0"/>
              <a:t>13. </a:t>
            </a:r>
            <a:r>
              <a:rPr lang="en-US" sz="2000" dirty="0">
                <a:hlinkClick r:id="rId4"/>
              </a:rPr>
              <a:t>https://ingredienty-razvitie.ru/stati/krasitel-karmin-dobavka-e120</a:t>
            </a:r>
            <a:r>
              <a:rPr lang="en-US" sz="2000" dirty="0" smtClean="0">
                <a:hlinkClick r:id="rId4"/>
              </a:rPr>
              <a:t>/</a:t>
            </a:r>
            <a:endParaRPr lang="ru-RU" sz="2000" dirty="0" smtClean="0"/>
          </a:p>
          <a:p>
            <a:r>
              <a:rPr lang="ru-RU" sz="2000" dirty="0" smtClean="0"/>
              <a:t>14. </a:t>
            </a:r>
            <a:r>
              <a:rPr lang="en-US" sz="2000" dirty="0" smtClean="0">
                <a:hlinkClick r:id="rId5"/>
              </a:rPr>
              <a:t>https</a:t>
            </a:r>
            <a:r>
              <a:rPr lang="en-US" sz="2000" dirty="0">
                <a:hlinkClick r:id="rId5"/>
              </a:rPr>
              <a:t>://ru.wikipedia.org/wiki/%D0%9B%D0%B8%D0%BC%D0%BE%D0%BD%D0%BD%D0%B0%D1%8F_%</a:t>
            </a:r>
            <a:r>
              <a:rPr lang="en-US" sz="2000" dirty="0" smtClean="0">
                <a:hlinkClick r:id="rId5"/>
              </a:rPr>
              <a:t>D0%BA%D0%B8%D1%81%D0%BB%D0%BE%D1%82%D0%B0</a:t>
            </a:r>
            <a:endParaRPr lang="ru-RU" sz="2000" dirty="0" smtClean="0"/>
          </a:p>
          <a:p>
            <a:r>
              <a:rPr lang="ru-RU" sz="2000" dirty="0" smtClean="0"/>
              <a:t>15. </a:t>
            </a:r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aero-sweet.ru/kisloti.html</a:t>
            </a:r>
            <a:endParaRPr lang="ru-RU" sz="2000" dirty="0" smtClean="0"/>
          </a:p>
          <a:p>
            <a:r>
              <a:rPr lang="ru-RU" sz="2000" dirty="0" smtClean="0"/>
              <a:t>16. </a:t>
            </a:r>
            <a:r>
              <a:rPr lang="en-US" sz="2000" dirty="0">
                <a:hlinkClick r:id="rId7"/>
              </a:rPr>
              <a:t>https://</a:t>
            </a:r>
            <a:r>
              <a:rPr lang="en-US" sz="2000" dirty="0" smtClean="0">
                <a:hlinkClick r:id="rId7"/>
              </a:rPr>
              <a:t>dobavkam.net/additives/e440</a:t>
            </a:r>
            <a:endParaRPr lang="ru-RU" sz="2000" dirty="0" smtClean="0"/>
          </a:p>
          <a:p>
            <a:r>
              <a:rPr lang="ru-RU" sz="2000" dirty="0" smtClean="0"/>
              <a:t>17. </a:t>
            </a:r>
            <a:r>
              <a:rPr lang="en-US" sz="2000" dirty="0">
                <a:hlinkClick r:id="rId8"/>
              </a:rPr>
              <a:t>https://ru.siberianhealth.com/ru/blogs/ingredients/pektin</a:t>
            </a:r>
            <a:r>
              <a:rPr lang="en-US" sz="2000" dirty="0" smtClean="0">
                <a:hlinkClick r:id="rId8"/>
              </a:rPr>
              <a:t>/</a:t>
            </a:r>
            <a:endParaRPr lang="ru-RU" sz="2000" dirty="0" smtClean="0"/>
          </a:p>
          <a:p>
            <a:r>
              <a:rPr lang="ru-RU" sz="2000" dirty="0" smtClean="0"/>
              <a:t>18. </a:t>
            </a:r>
            <a:r>
              <a:rPr lang="en-US" sz="2000" dirty="0">
                <a:hlinkClick r:id="rId9"/>
              </a:rPr>
              <a:t>https://milk-west.ru/o-kompanii/nash-polezni-blog/sukhaya-molochnaya-syvorotka-sostav-i-polza-produkta-oblast-ispolzovaniya</a:t>
            </a:r>
            <a:r>
              <a:rPr lang="en-US" sz="2000" dirty="0" smtClean="0">
                <a:hlinkClick r:id="rId9"/>
              </a:rPr>
              <a:t>/</a:t>
            </a:r>
            <a:endParaRPr lang="ru-RU" sz="2000" dirty="0" smtClean="0"/>
          </a:p>
          <a:p>
            <a:r>
              <a:rPr lang="ru-RU" sz="2000" dirty="0" smtClean="0"/>
              <a:t>19. </a:t>
            </a:r>
            <a:r>
              <a:rPr lang="en-US" sz="2000" dirty="0">
                <a:hlinkClick r:id="rId10"/>
              </a:rPr>
              <a:t>http://impex.in.ua/articles/suhaya-molochnaya-syvorotka-vse-o-produkte</a:t>
            </a:r>
            <a:r>
              <a:rPr lang="en-US" sz="2000" dirty="0" smtClean="0">
                <a:hlinkClick r:id="rId10"/>
              </a:rPr>
              <a:t>/</a:t>
            </a:r>
            <a:endParaRPr lang="ru-RU" sz="2000" dirty="0" smtClean="0"/>
          </a:p>
          <a:p>
            <a:r>
              <a:rPr lang="ru-RU" sz="2000" dirty="0" smtClean="0"/>
              <a:t>20. </a:t>
            </a:r>
            <a:r>
              <a:rPr lang="en-US" sz="2000" dirty="0">
                <a:hlinkClick r:id="rId11"/>
              </a:rPr>
              <a:t>https://bestsurprise.ru/iz-chego-delayut-zhelatin-pishchevoj</a:t>
            </a:r>
            <a:r>
              <a:rPr lang="en-US" sz="2000" dirty="0" smtClean="0">
                <a:hlinkClick r:id="rId11"/>
              </a:rPr>
              <a:t>/</a:t>
            </a:r>
            <a:endParaRPr lang="ru-RU" sz="2000" dirty="0" smtClean="0"/>
          </a:p>
          <a:p>
            <a:r>
              <a:rPr lang="ru-RU" sz="2000" dirty="0" smtClean="0"/>
              <a:t>21. </a:t>
            </a:r>
            <a:r>
              <a:rPr lang="en-US" sz="2000" dirty="0">
                <a:hlinkClick r:id="rId12"/>
              </a:rPr>
              <a:t>http://www.ldsivers.ru/technology/gfs/primenenie-glyukozno-fruktoznykh-siropov</a:t>
            </a:r>
            <a:r>
              <a:rPr lang="en-US" sz="2000" dirty="0" smtClean="0">
                <a:hlinkClick r:id="rId12"/>
              </a:rPr>
              <a:t>/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38032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Дроплекс</a:t>
            </a:r>
            <a:r>
              <a:rPr lang="ru-RU" dirty="0"/>
              <a:t> капли ушные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221" y="2014194"/>
            <a:ext cx="3790950" cy="37909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9297" y="1888070"/>
            <a:ext cx="63062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Производитель: </a:t>
            </a:r>
            <a:r>
              <a:rPr lang="ru-RU" sz="2400" dirty="0" err="1"/>
              <a:t>Ромфарм</a:t>
            </a:r>
            <a:r>
              <a:rPr lang="ru-RU" sz="2400" dirty="0"/>
              <a:t> </a:t>
            </a:r>
            <a:r>
              <a:rPr lang="ru-RU" sz="2400" dirty="0" err="1" smtClean="0"/>
              <a:t>компани</a:t>
            </a:r>
            <a:r>
              <a:rPr lang="ru-RU" sz="2400" dirty="0"/>
              <a:t>,</a:t>
            </a:r>
            <a:r>
              <a:rPr lang="ru-RU" sz="2400" dirty="0" smtClean="0"/>
              <a:t> </a:t>
            </a:r>
            <a:r>
              <a:rPr lang="ru-RU" sz="2400" dirty="0"/>
              <a:t>Румыния</a:t>
            </a:r>
          </a:p>
          <a:p>
            <a:r>
              <a:rPr lang="ru-RU" sz="2400" dirty="0"/>
              <a:t>Форма товара: </a:t>
            </a:r>
            <a:r>
              <a:rPr lang="ru-RU" sz="2400" dirty="0" smtClean="0"/>
              <a:t>Капли</a:t>
            </a:r>
          </a:p>
          <a:p>
            <a:r>
              <a:rPr lang="ru-RU" sz="2400" dirty="0"/>
              <a:t>Состав лекарственного </a:t>
            </a:r>
            <a:r>
              <a:rPr lang="ru-RU" sz="2400" dirty="0" smtClean="0"/>
              <a:t>средства: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действующие </a:t>
            </a:r>
            <a:r>
              <a:rPr lang="ru-RU" sz="2400" dirty="0"/>
              <a:t>вещества: </a:t>
            </a:r>
            <a:r>
              <a:rPr lang="ru-RU" sz="2400" dirty="0" err="1"/>
              <a:t>phenazone</a:t>
            </a:r>
            <a:r>
              <a:rPr lang="ru-RU" sz="2400" dirty="0"/>
              <a:t>, lidocaine;1 мл препарата содержит 35 мг </a:t>
            </a:r>
            <a:r>
              <a:rPr lang="ru-RU" sz="2400" dirty="0" err="1"/>
              <a:t>феназона</a:t>
            </a:r>
            <a:r>
              <a:rPr lang="ru-RU" sz="2400" dirty="0"/>
              <a:t> и </a:t>
            </a:r>
            <a:r>
              <a:rPr lang="ru-RU" sz="2400" dirty="0" err="1"/>
              <a:t>лидокаина</a:t>
            </a:r>
            <a:r>
              <a:rPr lang="ru-RU" sz="2400" dirty="0"/>
              <a:t> гидрохлорида 8,8 мг;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вспомогательные </a:t>
            </a:r>
            <a:r>
              <a:rPr lang="ru-RU" sz="2400" dirty="0"/>
              <a:t>вещества: натрия тиосульфат, глицерин, этанол 96 %, натрия гидроксид, вода очищенная. </a:t>
            </a:r>
          </a:p>
        </p:txBody>
      </p:sp>
    </p:spTree>
    <p:extLst>
      <p:ext uri="{BB962C8B-B14F-4D97-AF65-F5344CB8AC3E}">
        <p14:creationId xmlns:p14="http://schemas.microsoft.com/office/powerpoint/2010/main" val="1454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9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97979"/>
            <a:ext cx="6763407" cy="1371600"/>
          </a:xfrm>
        </p:spPr>
        <p:txBody>
          <a:bodyPr/>
          <a:lstStyle/>
          <a:p>
            <a:pPr algn="ctr"/>
            <a:r>
              <a:rPr lang="ru-RU" dirty="0" err="1" smtClean="0"/>
              <a:t>Феназон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29903" y="2941088"/>
            <a:ext cx="3531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1,2-Дигидро-1,5-диметил-2-фенил-3Н-пиразол-3-он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85494" y="358741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baseline="-25000" dirty="0">
                <a:solidFill>
                  <a:srgbClr val="000000"/>
                </a:solidFill>
              </a:rPr>
              <a:t>11</a:t>
            </a: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baseline="-25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O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0846" y="1564641"/>
            <a:ext cx="70793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Производное пиразолона. Бесцветные кристаллы или белый кристаллический порошок, без запаха, слабогорького вкуса, очень легко растворим в воде (1:1), легко — в этаноле, хлороформе, трудно — в эфире.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0846" y="4070131"/>
            <a:ext cx="103743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Фармакологическое действие - противовоспалительное, анальгезирующее.</a:t>
            </a:r>
          </a:p>
          <a:p>
            <a:pPr algn="just"/>
            <a:r>
              <a:rPr lang="ru-RU" sz="2400" dirty="0"/>
              <a:t>Препятствует развитию воспалительной реакции, уменьшает проницаемость капилляров, оказывает незначительное местное кровоостанавливающее действие.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0970" t="26803" r="52505" b="54268"/>
          <a:stretch/>
        </p:blipFill>
        <p:spPr>
          <a:xfrm>
            <a:off x="8297491" y="1160606"/>
            <a:ext cx="2702010" cy="174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6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648" y="855261"/>
            <a:ext cx="44563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Показания активного вещества </a:t>
            </a:r>
            <a:endParaRPr lang="ru-RU" sz="2400" b="1" dirty="0" smtClean="0"/>
          </a:p>
          <a:p>
            <a:r>
              <a:rPr lang="ru-RU" sz="2400" dirty="0" smtClean="0"/>
              <a:t>Для </a:t>
            </a:r>
            <a:r>
              <a:rPr lang="ru-RU" sz="2400" dirty="0"/>
              <a:t>системного применения: невралгия, простудные заболевания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Для местного применения: в комбинации с </a:t>
            </a:r>
            <a:r>
              <a:rPr lang="ru-RU" sz="2400" dirty="0" err="1"/>
              <a:t>лидокаином</a:t>
            </a:r>
            <a:r>
              <a:rPr lang="ru-RU" sz="2400" dirty="0"/>
              <a:t> - симптоматическая терапия при отите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/>
              <a:t>Противопоказания</a:t>
            </a:r>
            <a:endParaRPr lang="ru-RU" sz="2400" b="1" dirty="0"/>
          </a:p>
          <a:p>
            <a:r>
              <a:rPr lang="ru-RU" sz="2400" dirty="0"/>
              <a:t>Гиперчувствительность</a:t>
            </a:r>
            <a:r>
              <a:rPr lang="ru-RU" sz="2400" dirty="0" smtClean="0"/>
              <a:t>.</a:t>
            </a:r>
          </a:p>
          <a:p>
            <a:r>
              <a:rPr lang="ru-RU" sz="2400" b="1" dirty="0"/>
              <a:t>Пути введения</a:t>
            </a:r>
          </a:p>
          <a:p>
            <a:r>
              <a:rPr lang="ru-RU" sz="2400" dirty="0"/>
              <a:t>Внутрь, </a:t>
            </a:r>
            <a:r>
              <a:rPr lang="ru-RU" sz="2400" dirty="0" err="1"/>
              <a:t>местно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59366" y="855262"/>
            <a:ext cx="53497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Побочные действия </a:t>
            </a:r>
            <a:r>
              <a:rPr lang="ru-RU" sz="2400" dirty="0"/>
              <a:t>Крапивница, кожная сыпь, угнетение костномозгового кроветворения.</a:t>
            </a:r>
          </a:p>
          <a:p>
            <a:r>
              <a:rPr lang="ru-RU" sz="2400" b="1" dirty="0" smtClean="0"/>
              <a:t>Способ </a:t>
            </a:r>
            <a:r>
              <a:rPr lang="ru-RU" sz="2400" b="1" dirty="0"/>
              <a:t>применения и дозы</a:t>
            </a:r>
          </a:p>
          <a:p>
            <a:r>
              <a:rPr lang="ru-RU" sz="2400" i="1" dirty="0"/>
              <a:t>Внутрь взрослым - по 250-500 мг; детям старше 6 </a:t>
            </a:r>
            <a:r>
              <a:rPr lang="ru-RU" sz="2400" i="1" dirty="0" err="1"/>
              <a:t>мес</a:t>
            </a:r>
            <a:r>
              <a:rPr lang="ru-RU" sz="2400" i="1" dirty="0"/>
              <a:t> - по 25-150 мг. Кратность приема - 2-3 раза/</a:t>
            </a:r>
            <a:r>
              <a:rPr lang="ru-RU" sz="2400" i="1" dirty="0" err="1"/>
              <a:t>сут</a:t>
            </a:r>
            <a:r>
              <a:rPr lang="ru-RU" sz="2400" i="1" dirty="0"/>
              <a:t>. Максимальные дозы: для взрослых при приеме внутрь разовая - 1 г, суточная - 3 г</a:t>
            </a:r>
            <a:r>
              <a:rPr lang="ru-RU" sz="2400" i="1" dirty="0" smtClean="0"/>
              <a:t>.</a:t>
            </a:r>
            <a:endParaRPr lang="ru-RU" sz="2400" i="1" dirty="0"/>
          </a:p>
          <a:p>
            <a:r>
              <a:rPr lang="ru-RU" sz="2400" i="1" dirty="0"/>
              <a:t>При местном применении доза зависит от применяемой лекарственной формы и клинической ситуации.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004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193" y="288723"/>
            <a:ext cx="10794124" cy="1371600"/>
          </a:xfrm>
        </p:spPr>
        <p:txBody>
          <a:bodyPr/>
          <a:lstStyle/>
          <a:p>
            <a:pPr algn="ctr"/>
            <a:r>
              <a:rPr lang="ru-RU" dirty="0" err="1" smtClean="0"/>
              <a:t>Лидокаин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4193" y="1471137"/>
            <a:ext cx="107941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Антиаритмическое средство класса IB, местный анестетик, производное </a:t>
            </a:r>
            <a:r>
              <a:rPr lang="ru-RU" sz="2400" dirty="0" err="1"/>
              <a:t>ацетанилида</a:t>
            </a:r>
            <a:r>
              <a:rPr lang="ru-RU" sz="2400" dirty="0"/>
              <a:t>. Обладает </a:t>
            </a:r>
            <a:r>
              <a:rPr lang="ru-RU" sz="2400" dirty="0" err="1"/>
              <a:t>мембраностабилизирующей</a:t>
            </a:r>
            <a:r>
              <a:rPr lang="ru-RU" sz="2400" dirty="0"/>
              <a:t> активностью. Вызывает блокаду натриевых каналов возбудимых мембран нейронов и мембран </a:t>
            </a:r>
            <a:r>
              <a:rPr lang="ru-RU" sz="2400" dirty="0" err="1" smtClean="0"/>
              <a:t>кардиомиоцитов</a:t>
            </a:r>
            <a:r>
              <a:rPr lang="ru-RU" sz="2400" dirty="0"/>
              <a:t>. Вызывает все виды местной анестезии: терминальную, инфильтрационную, проводниковую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34759" y="4040805"/>
            <a:ext cx="66635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Профиль эффективности </a:t>
            </a:r>
            <a:r>
              <a:rPr lang="ru-RU" sz="2400" dirty="0" err="1"/>
              <a:t>лидокаина</a:t>
            </a:r>
            <a:r>
              <a:rPr lang="ru-RU" sz="2400" dirty="0"/>
              <a:t> как местного анестетика характеризуется быстрым началом действия и средней продолжительностью эффективности.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4193" y="5966513"/>
            <a:ext cx="6027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2-(</a:t>
            </a:r>
            <a:r>
              <a:rPr lang="ru-RU" dirty="0" err="1"/>
              <a:t>диэтиламино</a:t>
            </a:r>
            <a:r>
              <a:rPr lang="ru-RU" dirty="0"/>
              <a:t>)-</a:t>
            </a:r>
            <a:r>
              <a:rPr lang="en-US" dirty="0"/>
              <a:t>N-(2,6-</a:t>
            </a:r>
            <a:r>
              <a:rPr lang="ru-RU" dirty="0" err="1"/>
              <a:t>диметилфенил</a:t>
            </a:r>
            <a:r>
              <a:rPr lang="ru-RU" dirty="0"/>
              <a:t>)ацетамид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1791" y="5597181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2"/>
                </a:solidFill>
              </a:rPr>
              <a:t>C</a:t>
            </a:r>
            <a:r>
              <a:rPr lang="en-US" baseline="-25000" dirty="0">
                <a:solidFill>
                  <a:srgbClr val="202122"/>
                </a:solidFill>
              </a:rPr>
              <a:t>14</a:t>
            </a:r>
            <a:r>
              <a:rPr lang="en-US" dirty="0">
                <a:solidFill>
                  <a:srgbClr val="202122"/>
                </a:solidFill>
              </a:rPr>
              <a:t>H</a:t>
            </a:r>
            <a:r>
              <a:rPr lang="en-US" baseline="-25000" dirty="0">
                <a:solidFill>
                  <a:srgbClr val="202122"/>
                </a:solidFill>
              </a:rPr>
              <a:t>22</a:t>
            </a:r>
            <a:r>
              <a:rPr lang="en-US" dirty="0">
                <a:solidFill>
                  <a:srgbClr val="202122"/>
                </a:solidFill>
              </a:rPr>
              <a:t>N</a:t>
            </a:r>
            <a:r>
              <a:rPr lang="en-US" baseline="-25000" dirty="0">
                <a:solidFill>
                  <a:srgbClr val="202122"/>
                </a:solidFill>
              </a:rPr>
              <a:t>2</a:t>
            </a:r>
            <a:r>
              <a:rPr lang="en-US" dirty="0">
                <a:solidFill>
                  <a:srgbClr val="202122"/>
                </a:solidFill>
              </a:rPr>
              <a:t>O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59" y="3985954"/>
            <a:ext cx="3499945" cy="16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1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343" y="558511"/>
            <a:ext cx="10689020" cy="1371600"/>
          </a:xfrm>
        </p:spPr>
        <p:txBody>
          <a:bodyPr/>
          <a:lstStyle/>
          <a:p>
            <a:pPr algn="ctr"/>
            <a:r>
              <a:rPr lang="ru-RU" dirty="0" smtClean="0"/>
              <a:t>Натрия тиосульфат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182" y="2292478"/>
            <a:ext cx="4246181" cy="23706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3343" y="1809002"/>
            <a:ext cx="61160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Комплексообразующее </a:t>
            </a:r>
            <a:r>
              <a:rPr lang="ru-RU" sz="2400" dirty="0" smtClean="0"/>
              <a:t>средство. Бесцветные </a:t>
            </a:r>
            <a:r>
              <a:rPr lang="ru-RU" sz="2400" dirty="0"/>
              <a:t>прозрачные гранулы или кристаллы без запаха, солоновато-горькие на вкус; очень легко растворим в воде (1:1), практически нерастворим в </a:t>
            </a:r>
            <a:r>
              <a:rPr lang="ru-RU" sz="2400" dirty="0" smtClean="0"/>
              <a:t>спирте.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3343" y="4206423"/>
            <a:ext cx="61633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Фармакологическое действие - противовоспалительное, противопаразитарное, </a:t>
            </a:r>
            <a:r>
              <a:rPr lang="ru-RU" sz="2400" dirty="0" err="1"/>
              <a:t>дезинтоксикационное</a:t>
            </a:r>
            <a:r>
              <a:rPr lang="ru-RU" sz="2400" dirty="0"/>
              <a:t>, 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противочесоточное</a:t>
            </a:r>
            <a:r>
              <a:rPr lang="ru-RU" sz="2400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16182" y="4840804"/>
            <a:ext cx="4246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Na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3480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4607" y="657825"/>
            <a:ext cx="103001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</a:rPr>
              <a:t>Образует нетоксичные или малотоксичные соединения с солями тяжелых металлов, галогенами, цианидами. Обладает свойствами антидота по отношению к анилину, бензолу, йоду, меди, ртути, синильной кислоте, сулеме, фенолам. При отравлении соединениями мышьяка, ртути, свинца образуются неядовитые сульфиты.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4607" y="3084134"/>
            <a:ext cx="5738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Применение </a:t>
            </a:r>
            <a:r>
              <a:rPr lang="ru-RU" sz="2400" b="1" dirty="0" smtClean="0"/>
              <a:t>вещества</a:t>
            </a:r>
            <a:endParaRPr lang="en-US" sz="2400" b="1" dirty="0" smtClean="0"/>
          </a:p>
          <a:p>
            <a:r>
              <a:rPr lang="ru-RU" sz="2400" dirty="0" smtClean="0"/>
              <a:t>Интоксикация </a:t>
            </a:r>
            <a:r>
              <a:rPr lang="ru-RU" sz="2400" dirty="0"/>
              <a:t>мышьяком, свинцом, ртутью, солями брома, йода, синильной кислотой и цианидами; аллергические заболевания, артрит, невралгия; чесотка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r>
              <a:rPr lang="ru-RU" sz="2400" b="1" dirty="0"/>
              <a:t>Противопоказания</a:t>
            </a:r>
          </a:p>
          <a:p>
            <a:pPr algn="just"/>
            <a:r>
              <a:rPr lang="ru-RU" sz="2400" dirty="0"/>
              <a:t>Гиперчувствительность.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63256" y="3084134"/>
            <a:ext cx="45614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Побочные действия </a:t>
            </a:r>
            <a:r>
              <a:rPr lang="ru-RU" sz="2400" dirty="0" smtClean="0"/>
              <a:t>Аллергические </a:t>
            </a:r>
            <a:r>
              <a:rPr lang="ru-RU" sz="2400" dirty="0"/>
              <a:t>реакции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b="1" dirty="0"/>
              <a:t>Пути введения</a:t>
            </a:r>
          </a:p>
          <a:p>
            <a:r>
              <a:rPr lang="ru-RU" sz="2400" dirty="0" smtClean="0"/>
              <a:t>Внутривенно, </a:t>
            </a:r>
            <a:r>
              <a:rPr lang="ru-RU" sz="2400" dirty="0"/>
              <a:t>наружно.</a:t>
            </a:r>
          </a:p>
        </p:txBody>
      </p:sp>
    </p:spTree>
    <p:extLst>
      <p:ext uri="{BB962C8B-B14F-4D97-AF65-F5344CB8AC3E}">
        <p14:creationId xmlns:p14="http://schemas.microsoft.com/office/powerpoint/2010/main" val="4176333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979" y="390345"/>
            <a:ext cx="10851930" cy="1371600"/>
          </a:xfrm>
        </p:spPr>
        <p:txBody>
          <a:bodyPr/>
          <a:lstStyle/>
          <a:p>
            <a:pPr algn="ctr"/>
            <a:r>
              <a:rPr lang="ru-RU" dirty="0" smtClean="0"/>
              <a:t>Глицерин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0979" y="1604290"/>
            <a:ext cx="63272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</a:rPr>
              <a:t>При наружном применении оказывает </a:t>
            </a:r>
            <a:r>
              <a:rPr lang="ru-RU" sz="2400" dirty="0" err="1">
                <a:solidFill>
                  <a:srgbClr val="333333"/>
                </a:solidFill>
              </a:rPr>
              <a:t>дерматопротекторное</a:t>
            </a:r>
            <a:r>
              <a:rPr lang="ru-RU" sz="2400" dirty="0">
                <a:solidFill>
                  <a:srgbClr val="333333"/>
                </a:solidFill>
              </a:rPr>
              <a:t> действие, смягчает кожу и слизистые оболочки. Слабительное средство для местного применения.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0978" y="3637875"/>
            <a:ext cx="108519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Гигроскопичен, поглощает воду из атмосферы в количестве до 40 % от собственной массы. С водой, метанолом, этанолом, ацетоном смешивается в любых пропорциях, но не растворим в эфире и хлороформе, хотя и способен растворяться в их смесях с </a:t>
            </a:r>
            <a:r>
              <a:rPr lang="ru-RU" sz="2400" dirty="0" smtClean="0"/>
              <a:t>этанолом. </a:t>
            </a:r>
            <a:r>
              <a:rPr lang="ru-RU" sz="2400" dirty="0"/>
              <a:t>Глицерин не растворяется в жирах, бензине, бензоле, однако является растворителем многих неорганических и органических веществ: солей, </a:t>
            </a:r>
            <a:r>
              <a:rPr lang="ru-RU" sz="2400" dirty="0" err="1"/>
              <a:t>щёлочей</a:t>
            </a:r>
            <a:r>
              <a:rPr lang="ru-RU" sz="2400" dirty="0"/>
              <a:t>, сахаров.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3192" t="3681" r="21755" b="12325"/>
          <a:stretch/>
        </p:blipFill>
        <p:spPr>
          <a:xfrm>
            <a:off x="7746125" y="1415104"/>
            <a:ext cx="3373926" cy="14962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665178" y="2898081"/>
            <a:ext cx="1691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(OH)</a:t>
            </a:r>
            <a:r>
              <a:rPr lang="en-US" sz="2400" baseline="-25000" dirty="0" smtClean="0"/>
              <a:t>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2092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3503</TotalTime>
  <Words>1941</Words>
  <Application>Microsoft Office PowerPoint</Application>
  <PresentationFormat>Широкоэкранный</PresentationFormat>
  <Paragraphs>152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Garamond</vt:lpstr>
      <vt:lpstr>Савон</vt:lpstr>
      <vt:lpstr>Индивидуальная работа </vt:lpstr>
      <vt:lpstr>Ушные капли дроплекс </vt:lpstr>
      <vt:lpstr>Дроплекс капли ушные</vt:lpstr>
      <vt:lpstr>Феназон </vt:lpstr>
      <vt:lpstr>Презентация PowerPoint</vt:lpstr>
      <vt:lpstr>Лидокаин </vt:lpstr>
      <vt:lpstr>Натрия тиосульфат</vt:lpstr>
      <vt:lpstr>Презентация PowerPoint</vt:lpstr>
      <vt:lpstr>Глицерин </vt:lpstr>
      <vt:lpstr>Презентация PowerPoint</vt:lpstr>
      <vt:lpstr>Этанол 96%</vt:lpstr>
      <vt:lpstr>Презентация PowerPoint</vt:lpstr>
      <vt:lpstr>Гидроксид натрия</vt:lpstr>
      <vt:lpstr>Йогурт fruttis</vt:lpstr>
      <vt:lpstr>Йогурт Fruttis, 8%</vt:lpstr>
      <vt:lpstr>Модифицированный крахмал</vt:lpstr>
      <vt:lpstr>Презентация PowerPoint</vt:lpstr>
      <vt:lpstr>Антоциан, Е163</vt:lpstr>
      <vt:lpstr>Презентация PowerPoint</vt:lpstr>
      <vt:lpstr>Кармин, Е 120 </vt:lpstr>
      <vt:lpstr>Презентация PowerPoint</vt:lpstr>
      <vt:lpstr>Лимонная кислота, Е330</vt:lpstr>
      <vt:lpstr>Пектин, Е440</vt:lpstr>
      <vt:lpstr>Презентация PowerPoint</vt:lpstr>
      <vt:lpstr>Глюкозно-фруктозный сироп </vt:lpstr>
      <vt:lpstr>Сухая молочная сыворотка</vt:lpstr>
      <vt:lpstr>Желатин, Е 441</vt:lpstr>
      <vt:lpstr>Библиография 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Индивидуальная работа </dc:title>
  <dc:creator>usa</dc:creator>
  <cp:lastModifiedBy>usa</cp:lastModifiedBy>
  <cp:revision>36</cp:revision>
  <dcterms:created xsi:type="dcterms:W3CDTF">2021-04-19T21:44:56Z</dcterms:created>
  <dcterms:modified xsi:type="dcterms:W3CDTF">2021-04-25T23:01:58Z</dcterms:modified>
</cp:coreProperties>
</file>