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5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m.wikipedia.org/wiki/%D0%A2%D1%81%D1%83%D0%B3%D0%B0_%D0%BA%D0%B0%D0%BD%D0%B0%D0%B4%D1%81%D0%BA%D0%B0%D1%8F" TargetMode="External"/><Relationship Id="rId2" Type="http://schemas.openxmlformats.org/officeDocument/2006/relationships/hyperlink" Target="https://ru.m.wikipedia.org/wiki/%D0%94%D1%83%D0%B1%D0%B8%D0%BB%D1%8C%D0%BD%D1%8B%D0%B5_%D0%B2%D0%B5%D1%89%D0%B5%D1%81%D1%82%D0%B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ru.m.wikipedia.org/wiki/%D0%A5%D0%B8%D0%BD%D0%BD%D0%BE%D0%B5_%D0%B4%D0%B5%D1%80%D0%B5%D0%B2%D0%B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m.wikipedia.org/wiki/%D0%9A%D1%80%D0%BE%D0%B2%D0%B5%D0%BD%D0%BE%D1%81%D0%BD%D1%8B%D0%B5_%D1%81%D0%BE%D1%81%D1%83%D0%B4%D1%8B" TargetMode="External"/><Relationship Id="rId2" Type="http://schemas.openxmlformats.org/officeDocument/2006/relationships/hyperlink" Target="https://ru.m.wikipedia.org/wiki/%D0%9F%D0%B0%D0%B4%D1%83%D0%B1_%D0%BF%D0%B0%D1%80%D0%B0%D0%B3%D0%B2%D0%B0%D0%B9%D1%81%D0%BA%D0%B8%D0%B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912CED8-4465-6744-81A7-D08DF9155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6118" y="5374385"/>
            <a:ext cx="3349540" cy="1316364"/>
          </a:xfrm>
        </p:spPr>
        <p:txBody>
          <a:bodyPr anchor="t"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Леонтьева Елизавета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TCI, II курс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85A721-F35A-FB49-981C-95895A5A882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97137" y="167251"/>
            <a:ext cx="7197726" cy="4184706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КУЛЬТУРЫ И ИССЛЕДОВАНИЙ Республики Молдова
ГОСУДАРСТВЕННЫЙ УНИВЕРСИТЕТ Республики Молдова
ФАКУЛЬТЕТ ХИМИИ И ХИМИЧЕСКИХ ТЕХНОЛОГИЙ
ДЕПАРТАМЕНТ ПРОМЫШЛЕННОЙ И ЭКОЛОГИЧЕСКОЙ ХИМИИ</a:t>
            </a:r>
            <a:b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ЭФИРНОЕ МАСЛО ШАЛФЕЯ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01956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331F-79A2-5845-9CCB-E153A5C8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16272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57F5-6C8C-6F40-ACBE-4BA50609D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638" y="1418054"/>
            <a:ext cx="5533218" cy="5146556"/>
          </a:xfrm>
        </p:spPr>
        <p:txBody>
          <a:bodyPr anchor="t"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Кофе растворимый — это высушенный кофейный экстракт зерен Арабики или Робусты в виде мелкого порошка или гранул. Он легко растворяется в горячей воде и обладает характерным вкусом и ароматом свежемолотого кофе. Отличается легкостью в применении и отличными тонизирующими свойствами.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растворимый кофе был запатентован новозеландским ученым Девидом Стренгом в 1890 г. Через 11 лет в Японии изобретатель Сатори Като представил свой вариант растворимого кофе. Массовое производство началось под брендом Nescafe 1938 г.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669A64-585A-AD49-BD56-2C64C10AB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631" y="2311913"/>
            <a:ext cx="4872310" cy="36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2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A760-7F2C-D941-B2E9-906543F6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17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86FE0-111C-4445-A1BD-93380757A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74771"/>
            <a:ext cx="9905998" cy="411643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 натурального растворимого кофе:</a:t>
            </a:r>
          </a:p>
          <a:p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жиры;</a:t>
            </a:r>
          </a:p>
          <a:p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углеводы;</a:t>
            </a:r>
          </a:p>
          <a:p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антиоксиданты;</a:t>
            </a:r>
          </a:p>
          <a:p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вода;</a:t>
            </a:r>
          </a:p>
          <a:p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кофеин;</a:t>
            </a:r>
          </a:p>
          <a:p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рибофлавин;</a:t>
            </a:r>
          </a:p>
          <a:p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РР;</a:t>
            </a:r>
          </a:p>
          <a:p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кальций;</a:t>
            </a:r>
          </a:p>
          <a:p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натрий;</a:t>
            </a:r>
          </a:p>
          <a:p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фосфор;</a:t>
            </a:r>
          </a:p>
          <a:p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железо.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31302F-2B62-CD40-ACD8-2DD0D22E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738" y="1674770"/>
            <a:ext cx="2987241" cy="442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9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E2978-7497-FD47-A358-CD105D38E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77395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рибофлавин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DAA21-0A72-F74A-983B-7F6F13062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86995"/>
            <a:ext cx="4127389" cy="4104205"/>
          </a:xfrm>
        </p:spPr>
        <p:txBody>
          <a:bodyPr anchor="t"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Рибофлавин (лактофлавин, витамин B2) — один из наиболее важных водорастворимых витаминов, кофермент многих биохимических процессов. Используется в качестве пищевого красителя, входит в Кодекс Алиментариус под кодом E101. Химическая формула: C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0E2519D-9414-6444-A421-60F1553FC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422" y="1614923"/>
            <a:ext cx="4024486" cy="42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9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E908-BA82-9146-88FA-0B51ADD5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04047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и химические свойства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1E82D-2AD7-9646-8676-EFAA8B0C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13648"/>
            <a:ext cx="9905998" cy="4828716"/>
          </a:xfrm>
        </p:spPr>
        <p:txBody>
          <a:bodyPr anchor="t">
            <a:noAutofit/>
          </a:bodyPr>
          <a:lstStyle/>
          <a:p>
            <a:r>
              <a:rPr lang="az-Cyrl-AZ" sz="1800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Рибофлавин представляет собой игольчатые кристаллы жёлто-оранжевого цвета, собранные в друзы, горького вкуса.</a:t>
            </a:r>
            <a:r>
              <a:rPr lang="en-US" sz="1800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Хорошо растворим в воде, устойчив в кислых растворах, но легко разрушается в нейтральных и щелочных. Чувствителен к видимому и УФ-излучению и сравнительно легко подвергается обратимому восстановлению.</a:t>
            </a:r>
          </a:p>
          <a:p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Рибофлавин является биологически активным веществом, играющим важную роль в поддержании здоровья человека. Биологическая роль рибофлавина определяется вхождением его производных флавинмононуклеотида (ФМН) и флавинадениндинуклеотида (ФАД) в состав большого числа важнейших окислительно-восстановительных ферментов в качестве коферментов. Флавиновые ферменты принимают участие в окислении жирных, янтарной и других кислот; инактивируют и окисляют высокотоксичные альдегиды, расщепляют в организме чужеродные D-изомеры аминокислот, образующиеся в результате жизнедеятельности бактерий; участвуют в синтезе коферментных форм витамина B6 и фолацина; поддерживают в восстановленном состоянии глутатион и гемоглобин.</a:t>
            </a:r>
          </a:p>
        </p:txBody>
      </p:sp>
    </p:spTree>
    <p:extLst>
      <p:ext uri="{BB962C8B-B14F-4D97-AF65-F5344CB8AC3E}">
        <p14:creationId xmlns:p14="http://schemas.microsoft.com/office/powerpoint/2010/main" val="344731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74EAB-0ABC-0A45-B046-08272586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99641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4265-1D81-324C-B370-90640F448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09241"/>
            <a:ext cx="4811967" cy="4584224"/>
          </a:xfrm>
        </p:spPr>
        <p:txBody>
          <a:bodyPr anchor="t"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рибофлавин и ФМН применяют для профилактики и лечения недостаточности витамина B2, при кожных заболеваниях, вяло заживающих ранах, заболеваниях глаз, нарушении функции желудочно-кишечного тракта, диабете, анемиях, циррозе печени.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 пищевой промышленности рибофлавин используется для обогащения некоторых продуктов питания витамином B2 или как пищевой краситель (E101).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782CDDB-E2B1-6E44-90D2-3E293A2CE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528" y="1809241"/>
            <a:ext cx="44767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1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0F71F-569B-2048-890E-62A7FDDF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06250"/>
          </a:xfrm>
        </p:spPr>
        <p:txBody>
          <a:bodyPr>
            <a:normAutofit fontScale="90000"/>
          </a:bodyPr>
          <a:lstStyle/>
          <a:p>
            <a:r>
              <a:rPr lang="az-Cyrl-AZ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итамин РР (витамин B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3 ,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Никотинамид)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A7F7B-667B-3E45-8486-1EA4C9F7A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15851"/>
            <a:ext cx="4066266" cy="4275350"/>
          </a:xfrm>
        </p:spPr>
        <p:txBody>
          <a:bodyPr anchor="t"/>
          <a:lstStyle/>
          <a:p>
            <a:r>
              <a:rPr lang="az-Cyrl-AZ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Никотинами</a:t>
            </a:r>
            <a:r>
              <a:rPr lang="en-US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амид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никотиновой кислоты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витаминное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средство.</a:t>
            </a:r>
            <a:endParaRPr lang="en-US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химическому строению и фармацевтическому действию близок к никотиновой кислоте, химическая формула C</a:t>
            </a:r>
            <a:r>
              <a: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2O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синонимы — витамин РР или B</a:t>
            </a:r>
            <a:r>
              <a: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F95167-8AC4-4540-A82A-8FA5BA383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644" y="1770019"/>
            <a:ext cx="4611966" cy="331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76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51D45-7F77-8B41-99F4-65F98F41B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550107"/>
            <a:ext cx="5569892" cy="5623315"/>
          </a:xfrm>
        </p:spPr>
        <p:txBody>
          <a:bodyPr anchor="t">
            <a:normAutofit/>
          </a:bodyPr>
          <a:lstStyle/>
          <a:p>
            <a:pPr fontAlgn="base"/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Лечит авитаминозы, — оказывает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противопеллагрическое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действие, вызванные дефицитом витамина </a:t>
            </a:r>
            <a:r>
              <a:rPr lang="en-US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PP, 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и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ниацин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(ниацин — никотиновая кислота, также называют витамином </a:t>
            </a:r>
            <a:r>
              <a:rPr lang="en-US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PP). 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ниацина его применение при лечении и профилактике авитаминозов предпочтительнее, так как не вызывает при введении покраснения кожи.</a:t>
            </a:r>
          </a:p>
          <a:p>
            <a:pPr fontAlgn="base"/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важным компонентом в молекуле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кодегидрогеназы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(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НАД) и </a:t>
            </a:r>
            <a:r>
              <a:rPr lang="en-US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(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НАДФ), участвующей в окислительно-восстановительных биохимических процессах в клетках.</a:t>
            </a:r>
          </a:p>
          <a:p>
            <a:pPr fontAlgn="base"/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метаболизме жиров,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белков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аминокислот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пуринов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тканевом дыхании, гликогенолизе.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298C786-9415-6B44-AD55-8B3C125C2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419" y="1050522"/>
            <a:ext cx="4622484" cy="462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26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9E3E-F2D2-7148-9019-273D4F11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79598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ТанИны (антиоксиданты)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4AAFB-0ECA-F54E-822A-94BB52C93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16" y="1442503"/>
            <a:ext cx="6865699" cy="5146555"/>
          </a:xfrm>
        </p:spPr>
        <p:txBody>
          <a:bodyPr anchor="t">
            <a:normAutofit/>
          </a:bodyPr>
          <a:lstStyle/>
          <a:p>
            <a:r>
              <a:rPr lang="az-Cyrl-AZ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Тани</a:t>
            </a:r>
            <a:r>
              <a:rPr lang="en-US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en-US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группа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фенольных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соединений растительного происхождения, содержащих большое количество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 −</a:t>
            </a:r>
            <a:r>
              <a:rPr lang="en-US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Танины обладают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дубильными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Дубильные веществ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свойствами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характерным вяжущим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вкусом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Дубящее действие танинов основано на их способности образовывать прочные связи с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белками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полисахаридами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другими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биополимерами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Танины содержатся в коре, древесине, листьях, плодах (иногда семенах, корнях, клубнях) многих растений —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дуба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каштана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акации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ели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лиственницы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тсуги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Тсуга канадска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канадской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эвкалипта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чая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какао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гранатового дерева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черёмухи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хурмы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хинного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Хинное дерево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дерева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сумаха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квебрахо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других. Танины придают листьям и плодам терпкий вяжущий вкус. Танины подавляют рост патогенных для многих растений микроорганизмов, защищают растения от поедания животными (жвачным животным вкус танинов, вероятно, неприятен, поэтому корм поедается неохотно, но не ядовит).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9FF08A0-48CB-294B-B678-E596C3A6D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764" y="2650699"/>
            <a:ext cx="3821956" cy="260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21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1CE0-1C01-1449-AC60-6ADA0A95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409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0BDFC-FAEF-0B48-9E5F-B236799B7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33690"/>
            <a:ext cx="9905998" cy="4168587"/>
          </a:xfrm>
        </p:spPr>
        <p:txBody>
          <a:bodyPr anchor="t">
            <a:normAutofit/>
          </a:bodyPr>
          <a:lstStyle/>
          <a:p>
            <a:pPr fontAlgn="base"/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промышленности танины используются для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дубления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кожи и меха, приготовлении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чернил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протравливания текстильных волокон, придания различным напиткам терпкого и вяжущего вкуса и как пищевой краситель (</a:t>
            </a:r>
            <a:r>
              <a:rPr lang="en-US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E181</a:t>
            </a:r>
            <a:r>
              <a:rPr lang="en-US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fontAlgn="base"/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Юго-Восточной Азии женщины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окрашивают зубы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таниносодержащей жидкостью.</a:t>
            </a:r>
          </a:p>
          <a:p>
            <a:pPr fontAlgn="base"/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медицине танины находят применение как вяжущие лекарственные средства,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противоядия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(при отравлении солями свинца, ртути и др.), противодиарейные, кровоостанавливающие и противогеморроидальные средства. Также используются хирургами для дубления кожи рук перед выполнением операции.</a:t>
            </a:r>
          </a:p>
          <a:p>
            <a:pPr fontAlgn="base"/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Преобразователи ржавчины на основе танинов после реакции с оксидом железа преобразуют его в водостойкий таннат железа.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15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5D6E-B08B-C34D-94FD-728671A6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1"/>
            <a:ext cx="9905998" cy="77178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Кофеин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B1C02-3DBA-404C-94B5-BA711C610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77" y="1381381"/>
            <a:ext cx="10321634" cy="4425303"/>
          </a:xfrm>
        </p:spPr>
        <p:txBody>
          <a:bodyPr anchor="t"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Кофеин — алкалоид пуринового ряда, бесцветные или белые горькие кристаллы. Является психостимулятором, содержится в кофе, чае и многих прохладительных напитках.</a:t>
            </a:r>
          </a:p>
          <a:p>
            <a:pPr fontAlgn="base"/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Кофеин содержится в растениях, таких, как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кофе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чай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какао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падуб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Падуб парагвайский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парагвайский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en-US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гуарана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кола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некоторых других. Он синтезируется растениями для защиты от насекомых, поедающих листья, стебли и зёрна, а также для поощрения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опылителей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животных и человека он стимулирует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центральную нервную систему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усиливает сердечную деятельность, ускоряет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пульс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вызывает расширение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кровеносных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Кровеносные сосуды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сосудов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(преимущественно сосудов скелетных мышц, головного мозга (просвет мозговых артерий сужает), сердца, почек), снижает агрегацию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тромбоцитов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(однако в некоторых случаях отмечаются противоположные эффекты).</a:t>
            </a:r>
          </a:p>
        </p:txBody>
      </p:sp>
    </p:spTree>
    <p:extLst>
      <p:ext uri="{BB962C8B-B14F-4D97-AF65-F5344CB8AC3E}">
        <p14:creationId xmlns:p14="http://schemas.microsoft.com/office/powerpoint/2010/main" val="315718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67D1-8ADD-7947-80CD-73925D4A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эфирного масла: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4580E-C2D8-AA47-A73A-EA1776DF5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 этикетке эфирного масла марки “Viorica Cosmetics” написан следующий состав: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100% эфирное масло шалфея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08E501-3FF4-EF49-A4D4-8E8736F47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092" y="2748700"/>
            <a:ext cx="3649134" cy="36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13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B466-647A-2B4C-BCAD-709C298F7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85213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ABEA17-B3D1-4947-B5C1-4D8DD9580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662" y="1894813"/>
            <a:ext cx="66675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50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8AB20-8622-1B45-B4F0-DED2CEB9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6186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D657F-56A7-B146-829F-E3AD38114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01" y="1185786"/>
            <a:ext cx="7342459" cy="5329925"/>
          </a:xfrm>
        </p:spPr>
        <p:txBody>
          <a:bodyPr anchor="t">
            <a:normAutofit/>
          </a:bodyPr>
          <a:lstStyle/>
          <a:p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Из-за возбуждающего свойства кофеина и физического привыкания к нему многие люди употребляют кофеиносодержащие продукты (напитки) для взбадривания.</a:t>
            </a:r>
            <a:endParaRPr lang="en-US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медицине кофеин (и кофеин-бензоат натрия) применяют при инфекционных и других заболеваниях, сопровождающихся угнетением функций ЦНС и сердечно-сосудистой системы, при отравлениях наркотиками и другими ядами, угнетающими ЦНС, при спазмах сосудов головного мозга (при </a:t>
            </a:r>
            <a:r>
              <a:rPr lang="az-Cyrl-AZ" b="0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мигрени</a:t>
            </a:r>
            <a:r>
              <a:rPr lang="az-Cyrl-AZ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др.), для повышения психической и физической работоспособности, для устранения сонливости. </a:t>
            </a:r>
            <a:endParaRPr lang="en-US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Кофеин является действующим компонентом большинства «энергетических напитков» (в большинстве таких напитков его содержится 250—350 мг/л, но некоторые энергетические напитки, в частности изготовляемые для спортсменов, могут содержать кофеина в десятки раз больше)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99AD31-B06B-2D46-9DA3-DDAFFDEB6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62" y="230637"/>
            <a:ext cx="3300511" cy="256074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6C9497E-2F00-E542-9721-48C92D960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838" y="3214162"/>
            <a:ext cx="2476161" cy="330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23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E4B4-0762-3C48-9F6A-F0E2E8E3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77395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6DA19-09E2-0A45-9750-D7F3B497B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82589"/>
            <a:ext cx="5472095" cy="3908612"/>
          </a:xfrm>
        </p:spPr>
        <p:txBody>
          <a:bodyPr anchor="t"/>
          <a:lstStyle/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списка добавок в растворимоМ кофе можно сделать следующий вывод: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из-за большого количества химических добавок, не стоит злоупотреблять этим напитком во избежание последующих последствий для организма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174254-ED0C-5D43-928F-E9E9F0F34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65" y="1589017"/>
            <a:ext cx="4495755" cy="44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07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452FE-9C1A-E240-94D4-CE199F33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76500"/>
            <a:ext cx="9905998" cy="1905000"/>
          </a:xfrm>
        </p:spPr>
        <p:txBody>
          <a:bodyPr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0864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5A212-ABF0-A245-A0A0-62F873998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447A-EF87-3D44-A519-6D25D5DAA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az-Cyrl-AZ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Эфирные масла</a:t>
            </a:r>
            <a:r>
              <a:rPr lang="az-Cyrl-AZ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летучие, с характерным сильным запахом и вкусом, маслоподобные (маслянистые), нерастворимые в воде, в основном бесцветные или слабо окрашенные жидкости.</a:t>
            </a:r>
            <a:endParaRPr lang="en-US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Эфирные масла образуются в растениях. Имеют чрезвычайно сильные физиологические и фармакологические свойства. В чистом виде их получают перегонкой с водяным паром, поглощая жирами, кое-где выжимают под прессом или же экстрагируют жидкой углекислотой и другими растворителями.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05F4A45-C5A5-F641-BC79-268394478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957" y="3922511"/>
            <a:ext cx="3811685" cy="261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5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F35F-D67E-2A49-A1CD-35EC0140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эфирных масел в растениях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664A6-1A90-8842-AE75-4819F9995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982457"/>
          </a:xfrm>
        </p:spPr>
        <p:txBody>
          <a:bodyPr anchor="t">
            <a:noAutofit/>
          </a:bodyPr>
          <a:lstStyle/>
          <a:p>
            <a:pPr fontAlgn="base"/>
            <a:r>
              <a:rPr lang="az-Cyrl-AZ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Эфирные масла образуются во всех частях растений, но количественное распределение их по частям растения обычно неодинаково. Листья, цветки, почки, плоды, корни и корневища являются в большинстве случаев местом наибольшего накопления эфирных масел.</a:t>
            </a:r>
          </a:p>
          <a:p>
            <a:pPr fontAlgn="base"/>
            <a:r>
              <a:rPr lang="az-Cyrl-AZ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эфирных масел для различных растений может составлять от тысячных долей процента до 5-6 %, а для некоторых видов сырья, например, бутонов </a:t>
            </a:r>
            <a:r>
              <a:rPr lang="az-Cyrl-AZ" sz="2000" b="0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гвоздичного дерева</a:t>
            </a:r>
            <a:r>
              <a:rPr lang="az-Cyrl-AZ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около 20 %.</a:t>
            </a:r>
          </a:p>
          <a:p>
            <a:pPr fontAlgn="base"/>
            <a:r>
              <a:rPr lang="az-Cyrl-AZ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живых тканях растений эфирные масла могут быть рассеяны диффузно по всем клеткам ткани в растворённом или </a:t>
            </a:r>
            <a:r>
              <a:rPr lang="az-Cyrl-AZ" sz="2000" b="0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эмульгированном</a:t>
            </a:r>
            <a:r>
              <a:rPr lang="az-Cyrl-AZ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состоянии в </a:t>
            </a:r>
            <a:r>
              <a:rPr lang="az-Cyrl-AZ" sz="2000" b="0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цитоплазме</a:t>
            </a:r>
            <a:r>
              <a:rPr lang="az-Cyrl-AZ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az-Cyrl-AZ" sz="2000" b="0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клеточном</a:t>
            </a:r>
            <a:r>
              <a:rPr lang="az-Cyrl-A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Cyrl-AZ" sz="2000" b="0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соке</a:t>
            </a:r>
            <a:r>
              <a:rPr lang="az-Cyrl-AZ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однако чаще всего они накапливаются в особых образованиях, обнаруживаемых под микроскопом.</a:t>
            </a:r>
          </a:p>
          <a:p>
            <a:pPr marL="0" indent="0">
              <a:buNone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4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C5BE-F5CE-5C4F-8841-37786CF4E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эфирных масел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AF15D-762E-8F42-AB72-FDC6C70B7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pPr fontAlgn="base"/>
            <a:r>
              <a:rPr lang="az-Cyrl-AZ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пищевые ароматизаторы (</a:t>
            </a:r>
            <a:r>
              <a:rPr lang="az-Cyrl-AZ" b="0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пищевые</a:t>
            </a:r>
            <a:r>
              <a:rPr lang="az-Cyrl-AZ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az-Cyrl-AZ" b="0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вкусовые добавки</a:t>
            </a:r>
            <a:r>
              <a:rPr lang="az-Cyrl-AZ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fontAlgn="base"/>
            <a:r>
              <a:rPr lang="az-Cyrl-AZ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препараты, </a:t>
            </a:r>
            <a:r>
              <a:rPr lang="az-Cyrl-AZ" b="0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средства</a:t>
            </a:r>
            <a:r>
              <a:rPr lang="az-Cyrl-AZ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az-Cyrl-AZ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 </a:t>
            </a:r>
            <a:r>
              <a:rPr lang="az-Cyrl-AZ" b="0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парфюмерных</a:t>
            </a:r>
            <a:r>
              <a:rPr lang="az-Cyrl-AZ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az-Cyrl-AZ" b="0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косметических</a:t>
            </a:r>
            <a:r>
              <a:rPr lang="az-Cyrl-AZ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средств (</a:t>
            </a:r>
            <a:r>
              <a:rPr lang="az-Cyrl-AZ" b="0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косметология</a:t>
            </a:r>
            <a:r>
              <a:rPr lang="az-Cyrl-AZ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fontAlgn="base"/>
            <a:r>
              <a:rPr lang="az-Cyrl-AZ" b="0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ароматерапия</a:t>
            </a:r>
            <a:r>
              <a:rPr lang="az-Cyrl-AZ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az-Cyrl-AZ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 </a:t>
            </a:r>
            <a:r>
              <a:rPr lang="en-US" b="0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растворители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Эфирные масла применяются преимущественно для ароматизации пищевых продуктов, напитков, изделий бытовой химии/гигиены, в фармацевтической промышленности, в медицине и ароматерапии, а также как растворители (скипидар). Ароматерапия подразумевает не только лечение ароматами, но их применение в соответствии с правилами фармакотерапии, так же, как применение других лекарственных средств.
Наибольшее применение имеют эфирные масла цитрусовых, мятное эфирное масло, эфирное масло иланг-иланг и скипидары, полученные из хвойных деревьев.</a:t>
            </a:r>
          </a:p>
        </p:txBody>
      </p:sp>
    </p:spTree>
    <p:extLst>
      <p:ext uri="{BB962C8B-B14F-4D97-AF65-F5344CB8AC3E}">
        <p14:creationId xmlns:p14="http://schemas.microsoft.com/office/powerpoint/2010/main" val="57313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2465-CF84-624F-8D54-1CE033C8D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Токсичность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9D76A-8E06-2849-8F07-8A9AA474D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900841" cy="3649133"/>
          </a:xfrm>
        </p:spPr>
        <p:txBody>
          <a:bodyPr anchor="t"/>
          <a:lstStyle/>
          <a:p>
            <a:pPr fontAlgn="base"/>
            <a:r>
              <a:rPr lang="az-Cyrl-AZ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Токсичность большинства эфирных масел и многих их компонентов в чистом виде обычно имеет значения, близкие к </a:t>
            </a:r>
            <a:r>
              <a:rPr lang="en-US" b="0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LD50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0,5</a:t>
            </a:r>
            <a:r>
              <a:rPr lang="en-US" b="0" i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az-Cyrl-AZ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г/кг.</a:t>
            </a:r>
          </a:p>
          <a:p>
            <a:pPr fontAlgn="base"/>
            <a:r>
              <a:rPr lang="az-Cyrl-AZ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следует помнить, что пользоваться эфирными маслами в период беременности надо очень осторожно, так как некоторые из них обладают абортивным действием и могут спровоцировать выкидыш. Применение в косметических целях в неразбавленном виде может вызвать ожог кожи.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D332816-F6B0-D345-A799-F45AC1A39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326" y="2284103"/>
            <a:ext cx="3365060" cy="336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8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DE57-B253-BE4B-8468-5F8CE589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Меры безопасности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C3806-AA25-8342-B11E-AE1EC342C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63105"/>
            <a:ext cx="6404466" cy="4960424"/>
          </a:xfrm>
        </p:spPr>
        <p:txBody>
          <a:bodyPr anchor="t">
            <a:normAutofit lnSpcReduction="10000"/>
          </a:bodyPr>
          <a:lstStyle/>
          <a:p>
            <a:pPr marL="0" indent="0" fontAlgn="base">
              <a:buNone/>
            </a:pPr>
            <a:r>
              <a:rPr lang="az-Cyrl-AZ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учитывать, что эфирные масла оказывают очень мощный эффект и требуют осторожного обращения. В частности, нельзя наносить эфирное масло на кожу в чистом виде — его нужно предварительно разбавить базовым маслом. После контакта с маслом необходимо немедленно очистить кожу. Приём эфирного масла внутрь может вызвать сильное отравление. Эфирные масла необходимо хранить в местах, недоступных для детей и животных. Следует беречь глаза от попадания эфирных масел. В случае попадания в глаза или слизистую эфирного масла необходимо немедленно промыть их большим количеством масла, а не воды, так как эфирные масла активируются водой и не все с одинаковой силой, и обратиться к врачу.</a:t>
            </a:r>
          </a:p>
          <a:p>
            <a:pPr marL="0" indent="0" fontAlgn="base">
              <a:buNone/>
            </a:pPr>
            <a:r>
              <a:rPr lang="az-Cyrl-AZ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Эфирные масла следует приобретать только в проверенных и надёжных источниках, перед применением нужно убедиться в соответствии содержимого этикетке, следовать прилагаемой инструкции.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D1284E0-C5EA-BB41-AB19-EB35B04F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132" y="2359936"/>
            <a:ext cx="3766762" cy="376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3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0135E1-3E79-3C44-8A46-91B9B8A0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2700866"/>
            <a:ext cx="10131425" cy="1456267"/>
          </a:xfrm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27756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9F4EFF-7C31-E044-8C31-2C83FEADB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2131468"/>
            <a:ext cx="12192000" cy="4726531"/>
          </a:xfrm>
        </p:spPr>
        <p:txBody>
          <a:bodyPr anchor="ctr">
            <a:normAutofit fontScale="92500" lnSpcReduction="10000"/>
          </a:bodyPr>
          <a:lstStyle/>
          <a:p>
            <a:endParaRPr lang="en-US" sz="2800"/>
          </a:p>
          <a:p>
            <a:endParaRPr lang="en-US" sz="2800"/>
          </a:p>
          <a:p>
            <a:r>
              <a:rPr 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Растворимый кофе</a:t>
            </a:r>
          </a:p>
          <a:p>
            <a:r>
              <a:rPr lang="en-US"/>
              <a:t>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Леонтьева Елизавета</a:t>
            </a:r>
          </a:p>
          <a:p>
            <a:pPr algn="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TCI, II год</a:t>
            </a:r>
          </a:p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3F93B0-BA0C-BF42-8AB5-F06529E176A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57889" y="124283"/>
            <a:ext cx="8676222" cy="14196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КУЛЬТУРЫ И ИССЛЕДОВАНИЙ Республики Молдова
ГОСУДАРСТВЕННЫЙ УНИВЕРСИТЕТ Республики Молдова
ФАКУЛЬТЕТ ХИМИИ И ХИМИЧЕСКИХ ТЕХНОЛОГИЙ
ДЕПАРТАМЕНТ ПРОМЫШЛЕННОЙ И ЭКОЛОГИЧЕСКОЙ ХИМИИ</a:t>
            </a:r>
            <a:b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4235855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Широкоэкранный</PresentationFormat>
  <Paragraphs>93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Celestial</vt:lpstr>
      <vt:lpstr>МИНИСТЕРСТВО ОБРАЗОВАНИЯ, КУЛЬТУРЫ И ИССЛЕДОВАНИЙ Республики Молдова
ГОСУДАРСТВЕННЫЙ УНИВЕРСИТЕТ Республики Молдова
ФАКУЛЬТЕТ ХИМИИ И ХИМИЧЕСКИХ ТЕХНОЛОГИЙ
ДЕПАРТАМЕНТ ПРОМЫШЛЕННОЙ И ЭКОЛОГИЧЕСКОЙ ХИМИИ        ЭФИРНОЕ МАСЛО ШАЛФЕЯ</vt:lpstr>
      <vt:lpstr>Состав эфирного масла:</vt:lpstr>
      <vt:lpstr>Общая информация:</vt:lpstr>
      <vt:lpstr>Локализация эфирных масел в растениях</vt:lpstr>
      <vt:lpstr>Применение эфирных масел</vt:lpstr>
      <vt:lpstr>Токсичность</vt:lpstr>
      <vt:lpstr>Меры безопасности</vt:lpstr>
      <vt:lpstr>Спасибо за внимание</vt:lpstr>
      <vt:lpstr>МИНИСТЕРСТВО ОБРАЗОВАНИЯ, КУЛЬТУРЫ И ИССЛЕДОВАНИЙ Республики Молдова
ГОСУДАРСТВЕННЫЙ УНИВЕРСИТЕТ Республики Молдова
ФАКУЛЬТЕТ ХИМИИ И ХИМИЧЕСКИХ ТЕХНОЛОГИЙ
ДЕПАРТАМЕНТ ПРОМЫШЛЕННОЙ И ЭКОЛОГИЧЕСКОЙ ХИМИИ 
</vt:lpstr>
      <vt:lpstr>Общая информация</vt:lpstr>
      <vt:lpstr>Состав</vt:lpstr>
      <vt:lpstr>рибофлавин</vt:lpstr>
      <vt:lpstr>Физические и химические свойства</vt:lpstr>
      <vt:lpstr>Применение</vt:lpstr>
      <vt:lpstr>Витамин РР (витамин B3 , Никотинамид) </vt:lpstr>
      <vt:lpstr>Презентация PowerPoint</vt:lpstr>
      <vt:lpstr>ТанИны (антиоксиданты) </vt:lpstr>
      <vt:lpstr>Применение</vt:lpstr>
      <vt:lpstr>Кофеин</vt:lpstr>
      <vt:lpstr>Формула</vt:lpstr>
      <vt:lpstr>Применение</vt:lpstr>
      <vt:lpstr>Вывод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ОБРАЗОВАНИЯ, КУЛЬТУРЫ И ИССЛЕДОВАНИЙ Республики Молдова
ГОСУДАРСТВЕННЫЙ УНИВЕРСИТЕТ Республики Молдова
ФАКУЛЬТЕТ ХИМИИ И ХИМИЧЕСКИХ ТЕХНОЛОГИЙ
ДЕПАРТАМЕНТ ПРОМЫШЛЕННОЙ И ЭКОЛОГИЧЕСКОЙ ХИМИИ        ЭФИРНОЕ МАСЛО ШАЛФЕЯ</dc:title>
  <dc:creator>lizaleon0905@gmail.com</dc:creator>
  <cp:lastModifiedBy>User</cp:lastModifiedBy>
  <cp:revision>2</cp:revision>
  <dcterms:created xsi:type="dcterms:W3CDTF">2021-04-25T18:42:33Z</dcterms:created>
  <dcterms:modified xsi:type="dcterms:W3CDTF">2021-04-26T08:12:04Z</dcterms:modified>
</cp:coreProperties>
</file>