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4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DEFC598-77A7-6742-A357-B0BBBD12F77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BF1937C-0FC5-F346-87BA-9ACBF869DEFA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598-77A7-6742-A357-B0BBBD12F77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37C-0FC5-F346-87BA-9ACBF869D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598-77A7-6742-A357-B0BBBD12F77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37C-0FC5-F346-87BA-9ACBF869D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598-77A7-6742-A357-B0BBBD12F77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37C-0FC5-F346-87BA-9ACBF869D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598-77A7-6742-A357-B0BBBD12F77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37C-0FC5-F346-87BA-9ACBF869D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598-77A7-6742-A357-B0BBBD12F77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37C-0FC5-F346-87BA-9ACBF869DE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598-77A7-6742-A357-B0BBBD12F77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37C-0FC5-F346-87BA-9ACBF869D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598-77A7-6742-A357-B0BBBD12F77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37C-0FC5-F346-87BA-9ACBF869D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598-77A7-6742-A357-B0BBBD12F77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37C-0FC5-F346-87BA-9ACBF869D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598-77A7-6742-A357-B0BBBD12F77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37C-0FC5-F346-87BA-9ACBF869DEFA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FC598-77A7-6742-A357-B0BBBD12F77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1937C-0FC5-F346-87BA-9ACBF869D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DEFC598-77A7-6742-A357-B0BBBD12F772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BF1937C-0FC5-F346-87BA-9ACBF869DE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www.systopt.com.ua/ru/article-tryyetanolamyn-svojstva-y-prymenenye" TargetMode="External"/><Relationship Id="rId7" Type="http://schemas.openxmlformats.org/officeDocument/2006/relationships/hyperlink" Target="http://www.natural-sciences.ru/ru/article/view?id=31311" TargetMode="External"/><Relationship Id="rId2" Type="http://schemas.openxmlformats.org/officeDocument/2006/relationships/hyperlink" Target="https://scienceforum.ru/2014/article/20140002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D%D0%B5%D0%B8%D0%BE%D0%BD%D0%BE%D0%B3%D0%B5%D0%BD%D0%BD%D1%8B%D0%B5_%D0%9F%D0%90%D0%92" TargetMode="External"/><Relationship Id="rId5" Type="http://schemas.openxmlformats.org/officeDocument/2006/relationships/hyperlink" Target="http://nomakeup.ru/publ/kosmetika/b/isobutane_izobutan_butane_butan_propane_propan/7-1-0-24/" TargetMode="External"/><Relationship Id="rId4" Type="http://schemas.openxmlformats.org/officeDocument/2006/relationships/hyperlink" Target="http://www.glikoli.ru/trietil.htm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bavkam.net/additives/e1422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bavkam.net/additives/e260" TargetMode="External"/><Relationship Id="rId4" Type="http://schemas.openxmlformats.org/officeDocument/2006/relationships/hyperlink" Target="https://dobavkam.net/additives/e41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bavkam.net/additives/e1422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sostavproduktov.ru/produkt/mayonez-polza-i-vred" TargetMode="External"/><Relationship Id="rId3" Type="http://schemas.openxmlformats.org/officeDocument/2006/relationships/hyperlink" Target="https://dobavkam.net/additives/e1422" TargetMode="External"/><Relationship Id="rId7" Type="http://schemas.openxmlformats.org/officeDocument/2006/relationships/hyperlink" Target="https://dobavkam.net/additives/e385" TargetMode="External"/><Relationship Id="rId2" Type="http://schemas.openxmlformats.org/officeDocument/2006/relationships/hyperlink" Target="https://dobavkam.net/food/mayonez-chumak-provans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bavkam.net/additives/e270" TargetMode="External"/><Relationship Id="rId5" Type="http://schemas.openxmlformats.org/officeDocument/2006/relationships/hyperlink" Target="https://dobavkam.net/additives/e260" TargetMode="External"/><Relationship Id="rId4" Type="http://schemas.openxmlformats.org/officeDocument/2006/relationships/hyperlink" Target="https://dobavkam.net/additives/e415" TargetMode="Externa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908" y="4572000"/>
            <a:ext cx="1522393" cy="147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37854F-D469-8A4C-9FD7-F0F9B3CD6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4194" y="2514600"/>
            <a:ext cx="4417807" cy="1702160"/>
          </a:xfrm>
        </p:spPr>
        <p:txBody>
          <a:bodyPr/>
          <a:lstStyle/>
          <a:p>
            <a:pPr algn="ctr"/>
            <a:r>
              <a:rPr lang="ru-RU" dirty="0"/>
              <a:t>Освежитель воздуха: состав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50786BF9-2B0F-4942-A2F6-93B190276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5200" y="4147596"/>
            <a:ext cx="3137646" cy="455719"/>
          </a:xfrm>
        </p:spPr>
        <p:txBody>
          <a:bodyPr/>
          <a:lstStyle/>
          <a:p>
            <a:r>
              <a:rPr lang="ru-RU" dirty="0"/>
              <a:t>Выполнил: Русс Виталий 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72200" y="103274"/>
            <a:ext cx="4572000" cy="10795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образования Республики Молдова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Молдавский Государственный Университет</a:t>
            </a:r>
            <a:endParaRPr lang="ru-RU" sz="20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82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68C79A9-5480-2D4E-8CA3-90A853F15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3496"/>
            <a:ext cx="6679647" cy="488997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B0A8C0-CB7A-6943-807A-0CDCF4F99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62000"/>
            <a:ext cx="1580480" cy="570464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Вред: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32FB3-B499-8648-BC09-A32FB110A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67841"/>
            <a:ext cx="4343400" cy="511386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Широкое использование средств на основе </a:t>
            </a:r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ПАВ</a:t>
            </a:r>
            <a:r>
              <a:rPr lang="ru-RU" b="0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 приводит к постоянному воздействию </a:t>
            </a:r>
            <a:r>
              <a:rPr lang="ru-RU" b="1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поверхностно-активных веществ</a:t>
            </a:r>
            <a:r>
              <a:rPr lang="ru-RU" b="0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 на организм человека, что может привести к нарушению обменных процессов в организме.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29200" y="762000"/>
            <a:ext cx="62986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Органы, наиболее подверженные воздействию ПАВ:</a:t>
            </a:r>
          </a:p>
        </p:txBody>
      </p:sp>
    </p:spTree>
    <p:extLst>
      <p:ext uri="{BB962C8B-B14F-4D97-AF65-F5344CB8AC3E}">
        <p14:creationId xmlns:p14="http://schemas.microsoft.com/office/powerpoint/2010/main" val="3554744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16470-F7BF-7647-8E46-E17662B5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9366325" cy="1143000"/>
          </a:xfrm>
        </p:spPr>
        <p:txBody>
          <a:bodyPr/>
          <a:lstStyle/>
          <a:p>
            <a:r>
              <a:rPr lang="ru-RU" dirty="0" err="1"/>
              <a:t>Ароматиза́торы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F9CC90-FFD4-3949-803E-C2505CB3F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5867400" cy="4496594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Ароматиза́торы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— вещества, которые используют для придания продуктам или изделиям определённых запахов, создания или улучшения аромата.</a:t>
            </a:r>
          </a:p>
          <a:p>
            <a:pPr marL="6858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Представляет собой смесь, в которую входят разнообразные органические вещества. Причем эти вещества подбираются таким образом, чтобы обеспечить отдушке уникальный аромат, который свойственен только ей.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9E70FB4-104B-0C4F-8211-330771319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066800"/>
            <a:ext cx="4885267" cy="488526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38486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71" y="1828800"/>
            <a:ext cx="4589836" cy="337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F1AAD-E024-3645-BCBD-F8BC0C7BC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3733800" cy="6858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Пропелленты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A9BF01-8A07-8546-8A7D-18D71115F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6356" y="990600"/>
            <a:ext cx="6598023" cy="5410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 err="1"/>
              <a:t>Пропелленты</a:t>
            </a:r>
            <a:r>
              <a:rPr lang="ru-RU" dirty="0"/>
              <a:t> – это вещества, создающие давление внутри аэрозольного баллона, для вытеснения продукта из упаковки. </a:t>
            </a:r>
          </a:p>
          <a:p>
            <a:pPr marL="68580" indent="0">
              <a:buNone/>
            </a:pPr>
            <a:r>
              <a:rPr lang="ru-RU" dirty="0"/>
              <a:t>Основные задачи </a:t>
            </a:r>
            <a:r>
              <a:rPr lang="ru-RU" dirty="0" err="1"/>
              <a:t>пропеллента</a:t>
            </a:r>
            <a:r>
              <a:rPr lang="ru-RU" dirty="0"/>
              <a:t> – создание давления внутри аэрозольной упаковки и нужной формы продукта при выходе из баллона. Это может быть пена, струя или аэрозоль (мелкие диспергированные частицы).</a:t>
            </a:r>
          </a:p>
          <a:p>
            <a:pPr marL="68580" indent="0">
              <a:buNone/>
            </a:pPr>
            <a:r>
              <a:rPr lang="ru-RU" dirty="0"/>
              <a:t>В основном используется </a:t>
            </a:r>
            <a:r>
              <a:rPr lang="ru-RU" b="1" dirty="0"/>
              <a:t>пропан, н-бутан и изобутан</a:t>
            </a:r>
            <a:r>
              <a:rPr lang="ru-RU" dirty="0"/>
              <a:t>. Данные компоненты используются в виде смеси, так как отличаются показателями давления, воспламеняемости и растворимости.</a:t>
            </a:r>
          </a:p>
        </p:txBody>
      </p:sp>
    </p:spTree>
    <p:extLst>
      <p:ext uri="{BB962C8B-B14F-4D97-AF65-F5344CB8AC3E}">
        <p14:creationId xmlns:p14="http://schemas.microsoft.com/office/powerpoint/2010/main" val="845201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701DE-BAA8-274D-BC54-76FF410F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33400"/>
            <a:ext cx="2190080" cy="799064"/>
          </a:xfrm>
        </p:spPr>
        <p:txBody>
          <a:bodyPr/>
          <a:lstStyle/>
          <a:p>
            <a:r>
              <a:rPr lang="ru-RU" b="1" dirty="0"/>
              <a:t>Вред: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924100-B896-F745-8486-582F6A22D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382" y="1447800"/>
            <a:ext cx="10210800" cy="35089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Пропан и бутан – это углеводороды. Они вредно действуют на центральную нервную систему, вызывают головную боль, тошноту, могут привести к обмороку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107FC73-63A6-5244-B055-F4CABE03D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82" y="2987620"/>
            <a:ext cx="5410200" cy="350761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34729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533FD97-BE3F-8247-8814-8610494AE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71600"/>
            <a:ext cx="4910667" cy="4419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515E7-853E-1C47-A85D-9BB05D82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2"/>
            <a:ext cx="9366325" cy="1143000"/>
          </a:xfrm>
        </p:spPr>
        <p:txBody>
          <a:bodyPr/>
          <a:lstStyle/>
          <a:p>
            <a:r>
              <a:rPr lang="ru-RU" b="1" dirty="0"/>
              <a:t>Нитрит натрия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6519B3-DF13-BF48-942A-937DFE8B3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371600"/>
            <a:ext cx="5943599" cy="5029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b="1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Нитрит натрия (пищевая добавка Е250). </a:t>
            </a:r>
            <a:r>
              <a:rPr lang="ru-RU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Очищенный нитрит натрия представляет собой белый или слегка желтоватый кристаллический порошок. Хорошо растворим в воде и гигроскопичен. На воздухе медленно </a:t>
            </a:r>
            <a:r>
              <a:rPr lang="ru-RU" sz="2800" b="0" i="0" dirty="0" err="1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доокисляется</a:t>
            </a:r>
            <a:r>
              <a:rPr lang="ru-RU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 до нитрата натрия. Является сильным восстановителем. Токсичен в больших дозах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</a:t>
            </a:r>
            <a:r>
              <a:rPr lang="ru-RU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358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AB8B11-1772-CD46-B321-57587AEAF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6324600" cy="35089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В</a:t>
            </a:r>
            <a:r>
              <a:rPr lang="ru-RU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 пищевой промышленности в качестве фиксатора цвета и консерванта в мясных и рыбных продуктах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0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В случае с освежителем воздуха применяется как </a:t>
            </a:r>
            <a:r>
              <a:rPr lang="ru-RU" sz="2800" b="1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ингибитор коррозии*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F4863-5623-0240-A98C-0FD6600D5197}"/>
              </a:ext>
            </a:extLst>
          </p:cNvPr>
          <p:cNvSpPr txBox="1"/>
          <p:nvPr/>
        </p:nvSpPr>
        <p:spPr>
          <a:xfrm>
            <a:off x="1012193" y="4171167"/>
            <a:ext cx="57007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*</a:t>
            </a:r>
            <a:r>
              <a:rPr lang="ru-RU" sz="2400" b="1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Ингибитор коррозии </a:t>
            </a:r>
            <a:r>
              <a:rPr lang="ru-RU" sz="2400" b="0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представляет собой химическое соединение, которое при добавлении в жидкость или газ снижает скорость коррозии материала, обычно металла или сплава, который вступает в контакт с жидкостью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E537CA9-C307-EC48-860E-E6CBB6D2B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1447800"/>
            <a:ext cx="4655536" cy="435680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24899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5658"/>
            <a:ext cx="9366325" cy="1143000"/>
          </a:xfrm>
        </p:spPr>
        <p:txBody>
          <a:bodyPr/>
          <a:lstStyle/>
          <a:p>
            <a:r>
              <a:rPr lang="ru-RU" b="1" dirty="0"/>
              <a:t>Источники: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447800"/>
            <a:ext cx="9810077" cy="446102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900" dirty="0">
                <a:hlinkClick r:id="rId2"/>
              </a:rPr>
              <a:t>https://scienceforum.ru/2014/article/2014000211</a:t>
            </a:r>
            <a:r>
              <a:rPr lang="ru-RU" sz="2900" dirty="0"/>
              <a:t/>
            </a:r>
            <a:br>
              <a:rPr lang="ru-RU" sz="2900" dirty="0"/>
            </a:br>
            <a:endParaRPr lang="ru-RU" sz="29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900" dirty="0">
                <a:hlinkClick r:id="rId3"/>
              </a:rPr>
              <a:t>https://www.systopt.com.ua/ru/article-tryyetanolamyn-svojstva-y-prymenenye</a:t>
            </a:r>
            <a:r>
              <a:rPr lang="ru-RU" sz="2900" dirty="0"/>
              <a:t/>
            </a:r>
            <a:br>
              <a:rPr lang="ru-RU" sz="2900" dirty="0"/>
            </a:br>
            <a:endParaRPr lang="ru-RU" sz="29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900" dirty="0">
                <a:hlinkClick r:id="rId4"/>
              </a:rPr>
              <a:t>http://www.glikoli.ru/trietil.htm</a:t>
            </a:r>
            <a:endParaRPr lang="ru-RU" sz="2900" dirty="0"/>
          </a:p>
          <a:p>
            <a:pPr>
              <a:buFont typeface="Wingdings" panose="05000000000000000000" pitchFamily="2" charset="2"/>
              <a:buChar char="ü"/>
            </a:pPr>
            <a:endParaRPr lang="ru-RU" sz="29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900" dirty="0">
                <a:hlinkClick r:id="rId5"/>
              </a:rPr>
              <a:t>http://nomakeup.ru/publ/kosmetika/b/isobutane_izobutan_butane_butan_propane_propan/7-1-0-24/</a:t>
            </a:r>
            <a:endParaRPr lang="ru-RU" sz="2900" dirty="0"/>
          </a:p>
          <a:p>
            <a:pPr>
              <a:buFont typeface="Wingdings" panose="05000000000000000000" pitchFamily="2" charset="2"/>
              <a:buChar char="ü"/>
            </a:pPr>
            <a:endParaRPr lang="ru-RU" sz="29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900" dirty="0">
                <a:hlinkClick r:id="rId6"/>
              </a:rPr>
              <a:t>https://ru.wikipedia.org/wiki/Неионогенные_ПАВ</a:t>
            </a:r>
            <a:endParaRPr lang="ru-RU" sz="2900" dirty="0"/>
          </a:p>
          <a:p>
            <a:pPr>
              <a:buFont typeface="Wingdings" panose="05000000000000000000" pitchFamily="2" charset="2"/>
              <a:buChar char="ü"/>
            </a:pPr>
            <a:endParaRPr lang="ru-RU" sz="29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900" dirty="0"/>
              <a:t>Орлин Н.А., Шибаева И.И. ИССЛЕДОВАНИЕ СОВРЕМЕННЫХ ОСВЕЖИТЕЛЕЙ ВОЗДУХА // Успехи современного естествознания. – 2013. – № 1. – С. 173-174;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900" dirty="0"/>
              <a:t>     URL: </a:t>
            </a:r>
            <a:r>
              <a:rPr lang="ru-RU" sz="2900" dirty="0">
                <a:hlinkClick r:id="rId7"/>
              </a:rPr>
              <a:t>http://www.natural-sciences.ru/ru/article/view?id=31311</a:t>
            </a:r>
            <a:r>
              <a:rPr lang="ru-RU" sz="2900" dirty="0"/>
              <a:t> 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728" y="4675590"/>
            <a:ext cx="1052619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822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4E39A-27C4-B741-B208-491386AC1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2057400"/>
            <a:ext cx="8153400" cy="1167384"/>
          </a:xfrm>
        </p:spPr>
        <p:txBody>
          <a:bodyPr>
            <a:normAutofit/>
          </a:bodyPr>
          <a:lstStyle/>
          <a:p>
            <a:r>
              <a:rPr lang="ru-RU" dirty="0"/>
              <a:t>Майонез: пищевые добавки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786BF9-2B0F-4942-A2F6-93B190276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800" y="3733800"/>
            <a:ext cx="4267200" cy="533400"/>
          </a:xfrm>
        </p:spPr>
        <p:txBody>
          <a:bodyPr/>
          <a:lstStyle/>
          <a:p>
            <a:r>
              <a:rPr lang="ru-RU" dirty="0"/>
              <a:t>Выполнил: Русс Виталий 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733800" y="103274"/>
            <a:ext cx="6052458" cy="10795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Министерство образования Республики Молдова</a:t>
            </a:r>
            <a: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Молдавский Государственный Университет</a:t>
            </a:r>
            <a:endParaRPr lang="ru-RU" sz="20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4343400"/>
            <a:ext cx="2459284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198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15" y="3100192"/>
            <a:ext cx="53340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85AD0D-A63C-A64C-8FE3-1E598D7058BC}"/>
              </a:ext>
            </a:extLst>
          </p:cNvPr>
          <p:cNvSpPr txBox="1"/>
          <p:nvPr/>
        </p:nvSpPr>
        <p:spPr>
          <a:xfrm>
            <a:off x="1402915" y="304800"/>
            <a:ext cx="1059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Майонезом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называют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знаменитыи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̆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холодныи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̆ соус на основе яичных желтков и растительного масла с добавлением соли, сахара и лимонного сока. Со времени своего появления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майонез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претерпел множество изменений,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дойдя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до современного варианта, выпускаемого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пищевои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̆ промышленностью.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Современныи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̆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майонез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– это соус общего назначения, белого или желтоватого цвета,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непрозрачныи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̆,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предназначенныи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̆ для заправки салатов.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395" y="3605017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178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38474"/>
            <a:ext cx="4686535" cy="381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EFF696F1-EB16-714C-A21F-536FF63E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381000"/>
            <a:ext cx="9982200" cy="28194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b="1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Состав:</a:t>
            </a:r>
          </a:p>
          <a:p>
            <a:pPr marL="82296" indent="0">
              <a:buNone/>
            </a:pPr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масло подсолнечное рафинированное дезодорированное, вода питьевая, сахар белый, соль поваренная, эмульгаторы (</a:t>
            </a:r>
            <a:r>
              <a:rPr lang="ru-RU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крахмал</a:t>
            </a:r>
            <a:r>
              <a:rPr lang="ru-RU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hlinkClick r:id="rId3" tooltip="E1422 – Дикрахмаладипат ацетилированный"/>
              </a:rPr>
              <a:t> </a:t>
            </a:r>
            <a:r>
              <a:rPr lang="ru-RU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модифицированный</a:t>
            </a:r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, </a:t>
            </a:r>
            <a:r>
              <a:rPr lang="ru-RU" b="0" i="0" u="none" strike="noStrike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ксантановая</a:t>
            </a:r>
            <a:r>
              <a:rPr lang="ru-RU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hlinkClick r:id="rId4" tooltip="E415 – Ксантановая камедь"/>
              </a:rPr>
              <a:t> </a:t>
            </a:r>
            <a:r>
              <a:rPr lang="ru-RU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камедь</a:t>
            </a:r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), порошок яичного желтка, регуляторы кислотности (</a:t>
            </a:r>
            <a:r>
              <a:rPr lang="ru-RU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уксусная</a:t>
            </a:r>
            <a:r>
              <a:rPr lang="ru-RU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  <a:hlinkClick r:id="rId5" tooltip="E260 – Уксусная кислота"/>
              </a:rPr>
              <a:t> </a:t>
            </a:r>
            <a:r>
              <a:rPr lang="ru-RU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кислота</a:t>
            </a:r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, </a:t>
            </a:r>
            <a:r>
              <a:rPr lang="ru-RU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молочная кислота</a:t>
            </a:r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), идентичный натуральному </a:t>
            </a:r>
            <a:r>
              <a:rPr lang="ru-RU" b="0" i="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ароматизатор</a:t>
            </a:r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 горчичный, антиоксидант - кальция </a:t>
            </a:r>
            <a:r>
              <a:rPr lang="ru-RU" b="0" i="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динатрия</a:t>
            </a:r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 </a:t>
            </a:r>
            <a:r>
              <a:rPr lang="ru-RU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ЭДТА</a:t>
            </a:r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, краситель синтетический - </a:t>
            </a:r>
            <a:r>
              <a:rPr lang="ru-RU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в-каротин</a:t>
            </a:r>
            <a:r>
              <a:rPr lang="ru-RU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, без консервантов.</a:t>
            </a:r>
          </a:p>
        </p:txBody>
      </p:sp>
    </p:spTree>
    <p:extLst>
      <p:ext uri="{BB962C8B-B14F-4D97-AF65-F5344CB8AC3E}">
        <p14:creationId xmlns:p14="http://schemas.microsoft.com/office/powerpoint/2010/main" val="3442773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79F50AD5-DD5A-5E43-AB57-550E1ED76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856430"/>
            <a:ext cx="4591051" cy="459105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C978056-A4EA-5842-BFE7-05267A942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043" y="834100"/>
            <a:ext cx="10373913" cy="20631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200" b="1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Освежитель воздуха</a:t>
            </a:r>
            <a:r>
              <a:rPr lang="ru-RU" sz="3200" b="0" i="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</a:rPr>
              <a:t> — специальный баллончик со сжатым газом (или контейнер с распространяющей запах пластинкой) с примесью химических или натуральных запахов.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2881954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Состав: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&lt;5%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триэтаноламин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, неионогенное поверхностно-активное вещество (НПАВ), нитрит натрия,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триэтиленгликоль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, ароматическая композиция, &lt;30%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апифатические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углеводороды (бутан, изобутан, пропан), &lt;30% вода. </a:t>
            </a:r>
          </a:p>
        </p:txBody>
      </p:sp>
    </p:spTree>
    <p:extLst>
      <p:ext uri="{BB962C8B-B14F-4D97-AF65-F5344CB8AC3E}">
        <p14:creationId xmlns:p14="http://schemas.microsoft.com/office/powerpoint/2010/main" val="3983808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A3FC94F-9A43-984F-A103-664BB8619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86" y="2623325"/>
            <a:ext cx="5424814" cy="42346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052B2-560C-254B-BE69-ADED8886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859" y="0"/>
            <a:ext cx="9997440" cy="1143000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E1422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  <a:t>крахмал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  <a:hlinkClick r:id="rId3" tooltip="E1422 – Дикрахмаладипат ацетилированный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effectLst/>
              </a:rPr>
              <a:t>модифицированный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387B5-B3B0-844E-9CC8-89EA16B88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066800"/>
            <a:ext cx="10363200" cy="2514600"/>
          </a:xfrm>
        </p:spPr>
        <p:txBody>
          <a:bodyPr/>
          <a:lstStyle/>
          <a:p>
            <a:pPr marL="82296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Пищевая добавка </a:t>
            </a:r>
            <a:r>
              <a:rPr lang="af-ZA" b="1" dirty="0">
                <a:solidFill>
                  <a:schemeClr val="bg2">
                    <a:lumMod val="10000"/>
                  </a:schemeClr>
                </a:solidFill>
              </a:rPr>
              <a:t>E1422 (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дикрахмаладипат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ацетилированный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)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представляет собой крахмал, модифицированный при помощи ангидридов уксусной кислоты и адипиновой кислоты.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DA8793-9FF9-EA49-85D4-0BDC40942F6E}"/>
              </a:ext>
            </a:extLst>
          </p:cNvPr>
          <p:cNvSpPr txBox="1"/>
          <p:nvPr/>
        </p:nvSpPr>
        <p:spPr>
          <a:xfrm>
            <a:off x="6934200" y="3657600"/>
            <a:ext cx="51795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Цвет – белый или желтоватый.
Запах – слабый уксусный.
Вкус – нет.
Консистенция – порошок, состоящий из гранул, хлопьев аморфного порошка, грубых частиц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31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19B722C-BD62-0D4C-87DB-36B9E457E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838200"/>
            <a:ext cx="10439400" cy="58674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Применяется в качестве загустителя, наполнителя, стабилизатора и эмульгатора. Модифицированный крахмал помогает отрегулировать консистенцию продукции, применяется как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влагоудерживающее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желирующее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вещество,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глазирователь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marL="82296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Его активно используют в производстве: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кисломолочных продуктов – йогуртов, молочных напитков, сметаны, творожного и плавленого сыров;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соусов, кетчупов;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быстрозавариваемых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каш, сухих завтраков;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маринованных огурцов, корнишонов, консервированных фруктов и фруктовых начинок для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откртых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пирогов;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мясных продуктов низкой стоимости из сырья второго сорта – модифицированные крахмалы требуются для связывания свободной влаги, выделяемой при нагреве.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59624"/>
            <a:ext cx="3223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2">
                    <a:lumMod val="10000"/>
                  </a:schemeClr>
                </a:solidFill>
              </a:rPr>
              <a:t>Применение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63274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B8723BC-3E8C-8842-8DE0-E03964552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04800"/>
            <a:ext cx="3429000" cy="3043238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1343E34-8C6D-3C42-8FEF-AB0D5BC42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381000"/>
            <a:ext cx="7924800" cy="25908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800" b="1" dirty="0">
                <a:solidFill>
                  <a:srgbClr val="00B050"/>
                </a:solidFill>
              </a:rPr>
              <a:t>Польза:</a:t>
            </a:r>
          </a:p>
          <a:p>
            <a:pPr marL="82296" indent="0">
              <a:buNone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В пищеварительном тракте пищевая добавка </a:t>
            </a:r>
            <a:r>
              <a:rPr lang="af-ZA" sz="2800" dirty="0">
                <a:solidFill>
                  <a:schemeClr val="bg2">
                    <a:lumMod val="10000"/>
                  </a:schemeClr>
                </a:solidFill>
              </a:rPr>
              <a:t>E1422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расщепляется по принципу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</a:rPr>
              <a:t>нативного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крахмала, но усваивается хуже, как и все вещества с измененной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</a:rPr>
              <a:t>структрой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1EE50B-3687-A345-8B0F-7E471BB16B11}"/>
              </a:ext>
            </a:extLst>
          </p:cNvPr>
          <p:cNvSpPr txBox="1"/>
          <p:nvPr/>
        </p:nvSpPr>
        <p:spPr>
          <a:xfrm>
            <a:off x="1752600" y="2705622"/>
            <a:ext cx="1021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>
                <a:solidFill>
                  <a:srgbClr val="FF0000"/>
                </a:solidFill>
              </a:rPr>
              <a:t>Вред: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
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Относится к числу безопасных добавок. Однако избыточное потребление вещества может спровоцировать вздутие живота, диарею.
Есть информация о том, что модифицированные крахмалы наносят вред поджелудочной железе и могут вызывать опасное заболевание — панкреонекроз. Официальные исследования эти данные не подтверждают.
Не установлено предельных норм потребления.</a:t>
            </a:r>
          </a:p>
        </p:txBody>
      </p:sp>
    </p:spTree>
    <p:extLst>
      <p:ext uri="{BB962C8B-B14F-4D97-AF65-F5344CB8AC3E}">
        <p14:creationId xmlns:p14="http://schemas.microsoft.com/office/powerpoint/2010/main" val="3857477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E8F6F50-321B-9245-941F-FEF4EF60B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384707"/>
            <a:ext cx="4648200" cy="32610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DC7F9-3886-E640-AACD-9DADA64D9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-152400"/>
            <a:ext cx="6705600" cy="1295400"/>
          </a:xfrm>
        </p:spPr>
        <p:txBody>
          <a:bodyPr/>
          <a:lstStyle/>
          <a:p>
            <a:r>
              <a:rPr lang="en-US" dirty="0"/>
              <a:t>E415</a:t>
            </a:r>
            <a:r>
              <a:rPr lang="ru-RU" dirty="0"/>
              <a:t>(</a:t>
            </a:r>
            <a:r>
              <a:rPr lang="ru-RU" dirty="0" err="1"/>
              <a:t>Ксантановая</a:t>
            </a:r>
            <a:r>
              <a:rPr lang="ru-RU" dirty="0"/>
              <a:t> камедь)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0340D2-6D04-9047-8878-2776FA58B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838200"/>
            <a:ext cx="10820400" cy="2819400"/>
          </a:xfrm>
        </p:spPr>
        <p:txBody>
          <a:bodyPr/>
          <a:lstStyle/>
          <a:p>
            <a:pPr marL="82296" indent="0">
              <a:buNone/>
            </a:pP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Ксантановая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камедь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- природный полисахарид, используемый в пищевой промышленности в качестве эмульгатора и стабилизатора как пищевая добавка </a:t>
            </a:r>
            <a:r>
              <a:rPr lang="af-ZA" dirty="0">
                <a:solidFill>
                  <a:schemeClr val="bg2">
                    <a:lumMod val="10000"/>
                  </a:schemeClr>
                </a:solidFill>
              </a:rPr>
              <a:t>E415.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Получают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ксантан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путем ферментации глюкозы или сахарозы бактериями </a:t>
            </a:r>
            <a:r>
              <a:rPr lang="af-ZA" dirty="0">
                <a:solidFill>
                  <a:schemeClr val="bg2">
                    <a:lumMod val="10000"/>
                  </a:schemeClr>
                </a:solidFill>
              </a:rPr>
              <a:t>Xanthomonas campestris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22382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A9B5F4-6EB9-BF45-80D8-0410E1C53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52400"/>
            <a:ext cx="10591800" cy="44958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Главное свойство добавки </a:t>
            </a:r>
            <a:r>
              <a:rPr lang="af-ZA" sz="2800" dirty="0">
                <a:solidFill>
                  <a:schemeClr val="bg2">
                    <a:lumMod val="10000"/>
                  </a:schemeClr>
                </a:solidFill>
              </a:rPr>
              <a:t>E415 -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</a:rPr>
              <a:t>увеличиение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вязкости жидкости при добавлении вещества в очень малом количестве (обычно меньше 1%). В отличие от других загустителей,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</a:rPr>
              <a:t>ксантановая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 камедь обладает стабильными свойствами в очень широком диапазоне температур (от -18 </a:t>
            </a:r>
            <a:r>
              <a:rPr lang="af-ZA" sz="2800" dirty="0">
                <a:solidFill>
                  <a:schemeClr val="bg2">
                    <a:lumMod val="10000"/>
                  </a:schemeClr>
                </a:solidFill>
              </a:rPr>
              <a:t>º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С до 120 </a:t>
            </a:r>
            <a:r>
              <a:rPr lang="af-ZA" sz="2800" dirty="0">
                <a:solidFill>
                  <a:schemeClr val="bg2">
                    <a:lumMod val="10000"/>
                  </a:schemeClr>
                </a:solidFill>
              </a:rPr>
              <a:t>º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С) и кислотности (от 2 до 12 </a:t>
            </a:r>
            <a:r>
              <a:rPr lang="af-ZA" sz="2800" dirty="0">
                <a:solidFill>
                  <a:schemeClr val="bg2">
                    <a:lumMod val="10000"/>
                  </a:schemeClr>
                </a:solidFill>
              </a:rPr>
              <a:t>pH).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В продуктах питания часто встречается в соусах и салатах. Хотя по своей природе добавка не является эмульгатором, она помогает сохранять однородность консистенции продукта</a:t>
            </a:r>
            <a:r>
              <a:rPr lang="ru-RU" sz="2800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07821"/>
            <a:ext cx="3886200" cy="302346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683284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926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27248"/>
            <a:ext cx="5791200" cy="521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2396C75-6877-8240-9249-E51367BC1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52400"/>
            <a:ext cx="10210800" cy="2590800"/>
          </a:xfrm>
        </p:spPr>
        <p:txBody>
          <a:bodyPr/>
          <a:lstStyle/>
          <a:p>
            <a:pPr marL="82296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После проведения тщательных исследований на животных в 1968 году добавка была утверждена как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безоасная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для использования в пищевой промышленности и ей был присвоен номер </a:t>
            </a:r>
            <a:r>
              <a:rPr lang="af-ZA" dirty="0">
                <a:solidFill>
                  <a:schemeClr val="bg2">
                    <a:lumMod val="10000"/>
                  </a:schemeClr>
                </a:solidFill>
              </a:rPr>
              <a:t>E415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B9BF38-C72F-DA49-9D53-012C6DC1B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48" y="2286000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96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C921003-1D0D-E44A-8203-7B4E3EBEE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090" y="3352800"/>
            <a:ext cx="5282558" cy="330272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2097C-78CA-E043-AA7E-FA7452D9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369" y="152400"/>
            <a:ext cx="5934456" cy="944562"/>
          </a:xfrm>
        </p:spPr>
        <p:txBody>
          <a:bodyPr/>
          <a:lstStyle/>
          <a:p>
            <a:r>
              <a:rPr lang="ru-RU" dirty="0"/>
              <a:t>Е260(уксусная кислота)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761FF8-881E-A348-8D49-5B0D41A49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30481"/>
            <a:ext cx="1089660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Пищевая добавка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Е260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всем известна как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уксусная кислота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или уксус. Добавка Е260 используется в пищевой промышленности в качестве регулятора кислотности. В основном уксусная кислота применяется в виде водных растворов в пропорции 3–9% (уксус) и 70–80% (уксусная эссенция).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5865E-2319-D743-AD0F-8233CFFE5936}"/>
              </a:ext>
            </a:extLst>
          </p:cNvPr>
          <p:cNvSpPr txBox="1"/>
          <p:nvPr/>
        </p:nvSpPr>
        <p:spPr>
          <a:xfrm>
            <a:off x="6687559" y="3449889"/>
            <a:ext cx="53778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Уксусная кислота имеет важное значение для работы человеческого организма. Ее производные помогают расщеплять в организме углеводы и жиры, поступающие в организм с продуктами 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3673683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7868D5-8FD0-FF4F-86DA-F734E171D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52400"/>
            <a:ext cx="10744200" cy="3581400"/>
          </a:xfrm>
        </p:spPr>
        <p:txBody>
          <a:bodyPr/>
          <a:lstStyle/>
          <a:p>
            <a:pPr marL="82296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Существует ряд методов синтезирования уксусной кислоты в промышленности. Самый популярный заключается в 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карбонилировании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метанола в присутствии катализаторов. Исходными составляющими для данной реакции являются метанол (</a:t>
            </a:r>
            <a:r>
              <a:rPr lang="af-ZA" dirty="0">
                <a:solidFill>
                  <a:schemeClr val="bg2">
                    <a:lumMod val="10000"/>
                  </a:schemeClr>
                </a:solidFill>
              </a:rPr>
              <a:t>CH3OH)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и окись углерода (</a:t>
            </a:r>
            <a:r>
              <a:rPr lang="af-ZA" dirty="0">
                <a:solidFill>
                  <a:schemeClr val="bg2">
                    <a:lumMod val="10000"/>
                  </a:schemeClr>
                </a:solidFill>
              </a:rPr>
              <a:t>CO).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BE090D-3296-EE4F-893C-0B022D52116E}"/>
              </a:ext>
            </a:extLst>
          </p:cNvPr>
          <p:cNvSpPr txBox="1"/>
          <p:nvPr/>
        </p:nvSpPr>
        <p:spPr>
          <a:xfrm>
            <a:off x="1600200" y="2895600"/>
            <a:ext cx="632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dirty="0"/>
              <a:t>В пищевой промышленности добавка Е260 применяется для выпечки кондитерских изделий, консервирования овощей, производства майонезов и других продуктов питания.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771774"/>
            <a:ext cx="40862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91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E4244BD-60B9-9D4B-9E8C-AF1A4482B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733" y="914400"/>
            <a:ext cx="5266267" cy="5266267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BA51E06-17CE-1046-98DC-46A96B46A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381000"/>
            <a:ext cx="6781800" cy="67056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Токсическое воздействие </a:t>
            </a:r>
            <a:r>
              <a:rPr lang="ru-RU" dirty="0"/>
              <a:t>добавки Е260 на организм человека зависит от степени разбавления уксусной кислоты водой.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Опасным для здоровья и жизни считаются растворы, в которых концентрация уксусной кислоты выше 30%.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Высококонцентрированная уксусная кислота при соприкосновении с кожей и слизистыми оболочками может вызывать сильные химические ожоги.</a:t>
            </a:r>
          </a:p>
        </p:txBody>
      </p:sp>
    </p:spTree>
    <p:extLst>
      <p:ext uri="{BB962C8B-B14F-4D97-AF65-F5344CB8AC3E}">
        <p14:creationId xmlns:p14="http://schemas.microsoft.com/office/powerpoint/2010/main" val="449094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7F7E2-BDC9-4C4A-811E-4B251C1A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14614"/>
            <a:ext cx="6544056" cy="1173162"/>
          </a:xfrm>
        </p:spPr>
        <p:txBody>
          <a:bodyPr>
            <a:normAutofit/>
          </a:bodyPr>
          <a:lstStyle/>
          <a:p>
            <a:r>
              <a:rPr lang="ru-RU" dirty="0"/>
              <a:t>Е270(молочная кислота)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812CCE-81DD-E540-9DFA-EA32D1821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43000"/>
            <a:ext cx="10820400" cy="362706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Пищевая добавка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Е270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представляет собой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молочную кислоту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используемую в продуктах питания в качестве консерванта. Консервант Е270 обладает антисептическим действием, препятствует брожению продуктов.</a:t>
            </a:r>
          </a:p>
          <a:p>
            <a:pPr marL="82296" indent="0">
              <a:buNone/>
            </a:pPr>
            <a:r>
              <a:rPr lang="ru-RU" dirty="0"/>
              <a:t>В промышленности добавка Е270 получается методом молочного брожения. Она образуется </a:t>
            </a:r>
            <a:r>
              <a:rPr lang="ru-RU" dirty="0" err="1"/>
              <a:t>лактобактериями</a:t>
            </a:r>
            <a:r>
              <a:rPr lang="ru-RU" dirty="0"/>
              <a:t> </a:t>
            </a:r>
            <a:r>
              <a:rPr lang="af-ZA" dirty="0"/>
              <a:t>Lactobacillus </a:t>
            </a:r>
            <a:r>
              <a:rPr lang="ru-RU" dirty="0"/>
              <a:t>из сахара при брожении молочных продуктов.</a:t>
            </a:r>
          </a:p>
          <a:p>
            <a:pPr marL="82296" indent="0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62770"/>
            <a:ext cx="4724400" cy="206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4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E6F18C0-C982-854D-ACC1-8A48BDE82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219200"/>
            <a:ext cx="4885267" cy="48852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9F5EB-F529-E94E-8628-70A1D5F77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531428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Триэтаноламин</a:t>
            </a:r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(ТЭА)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17CA54-89C6-1742-BDDC-40CF6CA17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130" y="1793088"/>
            <a:ext cx="6558870" cy="4448969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ru-RU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Триэтаноламин</a:t>
            </a:r>
            <a:r>
              <a:rPr lang="ru-RU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(ТЭА) </a:t>
            </a: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низкомолекулярный </a:t>
            </a:r>
            <a:r>
              <a:rPr lang="ru-RU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аминоспирт</a:t>
            </a: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который широко используют в косметической промышленности как основа в изготовлении мыла, эмульгатор масел, а также буферный и </a:t>
            </a:r>
            <a:r>
              <a:rPr lang="ru-RU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нейртализующий</a:t>
            </a: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агент. Чаще всего он используется в качестве буферного агента,   маскирующего </a:t>
            </a:r>
            <a:r>
              <a:rPr lang="ru-RU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ароматизатора</a:t>
            </a: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и поверхностно-активного вещества. Применяется ТЭА и в качестве консерванта, также </a:t>
            </a:r>
            <a:r>
              <a:rPr lang="ru-RU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устиановлено</a:t>
            </a:r>
            <a:r>
              <a:rPr lang="ru-RU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что он за счет стабилизации повышает эффективность других консервантов. </a:t>
            </a:r>
          </a:p>
        </p:txBody>
      </p:sp>
    </p:spTree>
    <p:extLst>
      <p:ext uri="{BB962C8B-B14F-4D97-AF65-F5344CB8AC3E}">
        <p14:creationId xmlns:p14="http://schemas.microsoft.com/office/powerpoint/2010/main" val="910084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990600"/>
            <a:ext cx="5419725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FF07C07-D108-E842-8AFE-EF0D85540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28600"/>
            <a:ext cx="6934200" cy="64008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 организме молочная кислота постоянно производится естественным образом при распаде глюкозы — основного поставщика энергии для мышц и мозга. Чем активнее идет работа мышц и мозга, тем больше молочной кислоты образуется в организме человека. У взрослого мужчины метаболический оборот молочной кислоты составляет 120–150 г в сутки. Избыток молочной кислоты выводится из организма естественным путем через почки. В силу своего природного происхождения и образования в организме человека естественным путем использование молочной кислоты в качестве пищевой добавки Е270 разрешено во всех странах. Предельно-допустимые нормы использования консерванта Е270 не устанавливались по тем же причинам.</a:t>
            </a:r>
          </a:p>
        </p:txBody>
      </p:sp>
    </p:spTree>
    <p:extLst>
      <p:ext uri="{BB962C8B-B14F-4D97-AF65-F5344CB8AC3E}">
        <p14:creationId xmlns:p14="http://schemas.microsoft.com/office/powerpoint/2010/main" val="4253784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A198F-6269-2C4D-B457-275848AFB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52400"/>
            <a:ext cx="4029456" cy="1173162"/>
          </a:xfrm>
        </p:spPr>
        <p:txBody>
          <a:bodyPr/>
          <a:lstStyle/>
          <a:p>
            <a:r>
              <a:rPr lang="ru-RU" b="1" dirty="0"/>
              <a:t>Применение: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6F41EF-CBCB-8F48-9448-76AA1A0EF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4479" y="1066800"/>
            <a:ext cx="10515600" cy="4351338"/>
          </a:xfrm>
        </p:spPr>
        <p:txBody>
          <a:bodyPr/>
          <a:lstStyle/>
          <a:p>
            <a:pPr marL="82296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 пищевой промышленности молочная кислота в качестве натуральной добавки-консерванта Е270 применяется в: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производстве сыров (в силу своей малой кислотности)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майонезов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йогуртов, кефиров и других молочно-кислых продуктов. 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08" y="4450129"/>
            <a:ext cx="3657600" cy="243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56" y="4243766"/>
            <a:ext cx="3810000" cy="264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790950"/>
            <a:ext cx="306705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21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25" y="1896986"/>
            <a:ext cx="4194175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95D2C-6EBF-444C-888E-9C7509BB2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29227"/>
            <a:ext cx="4410456" cy="1096962"/>
          </a:xfrm>
        </p:spPr>
        <p:txBody>
          <a:bodyPr/>
          <a:lstStyle/>
          <a:p>
            <a:r>
              <a:rPr lang="ru-RU" dirty="0"/>
              <a:t>Е385(ЭТДА)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0F8EA-9D20-144E-A1DA-A1D8D74DB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209805"/>
            <a:ext cx="7010400" cy="56388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Добавка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Е385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представляет собой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соль этилендиаминтетрауксусной кислоты (ЭТДУ)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 </a:t>
            </a:r>
          </a:p>
          <a:p>
            <a:pPr marL="82296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 пищевой промышленности ЭДТА используется в качестве солей кальция-натрия, но при этом не теряет своих основных свойств — поглощать ионы металлов, таких как кальций, железо и других. Таким образом добавка Е385 представляет собой хелатное соединение (от лат. </a:t>
            </a:r>
            <a:r>
              <a:rPr lang="af-ZA" dirty="0">
                <a:solidFill>
                  <a:schemeClr val="bg2">
                    <a:lumMod val="10000"/>
                  </a:schemeClr>
                </a:solidFill>
              </a:rPr>
              <a:t>C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helate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 — клешня) — клешневидное молекулярное соединение, содержащее центральный ион — частицу комплексообразователь.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479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885A814-33ED-184F-A998-AF4BDC433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9323" y="326708"/>
            <a:ext cx="8686800" cy="2645092"/>
          </a:xfrm>
        </p:spPr>
        <p:txBody>
          <a:bodyPr/>
          <a:lstStyle/>
          <a:p>
            <a:pPr marL="82296" indent="0">
              <a:buNone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Получение: </a:t>
            </a:r>
          </a:p>
          <a:p>
            <a:pPr marL="82296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 основном синтезируется из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этилендиамина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формальдегида и цианистого натрия. В мире каждый год производится около 80 тысяч тонн этилендиаминтетрауксусной кислоты.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E1730B-80C8-6E43-83ED-F140995CEF97}"/>
              </a:ext>
            </a:extLst>
          </p:cNvPr>
          <p:cNvSpPr txBox="1"/>
          <p:nvPr/>
        </p:nvSpPr>
        <p:spPr>
          <a:xfrm>
            <a:off x="1600200" y="2971800"/>
            <a:ext cx="10210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Токсичность:</a:t>
            </a:r>
          </a:p>
          <a:p>
            <a:pPr algn="l"/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Обладает достаточно низкой токсичностью. Смертельная доза для крыс составляет около 2 г на кг массы тела. В организме человека практически не усваивается. Может связывать и выводить из организма тяжелые металлы. Это свойство используется в медицине для лечения отравлений металлами.</a:t>
            </a:r>
          </a:p>
        </p:txBody>
      </p:sp>
    </p:spTree>
    <p:extLst>
      <p:ext uri="{BB962C8B-B14F-4D97-AF65-F5344CB8AC3E}">
        <p14:creationId xmlns:p14="http://schemas.microsoft.com/office/powerpoint/2010/main" val="3606488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D611BD8-0A66-0A45-BC55-7243B3845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228600"/>
            <a:ext cx="9997440" cy="4800600"/>
          </a:xfrm>
        </p:spPr>
        <p:txBody>
          <a:bodyPr/>
          <a:lstStyle/>
          <a:p>
            <a:pPr marL="82296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Предельно допустимая концентрация добавки Е385 в пищевых продуктах устанавливается в пределах 50-300 мг на кг готового продукта в зависимости от типа продукции и законодательства страны в которой она производится.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42862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101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5642D-648D-CA4E-AA2A-B9B2155A8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152400"/>
            <a:ext cx="4562856" cy="1143000"/>
          </a:xfrm>
        </p:spPr>
        <p:txBody>
          <a:bodyPr/>
          <a:lstStyle/>
          <a:p>
            <a:r>
              <a:rPr lang="en-US" dirty="0"/>
              <a:t>E160a (</a:t>
            </a:r>
            <a:r>
              <a:rPr lang="ru-RU" dirty="0"/>
              <a:t>каротины)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144F1C-B010-774F-9821-D5F52FC0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9197" y="1143000"/>
            <a:ext cx="10439400" cy="4800600"/>
          </a:xfrm>
        </p:spPr>
        <p:txBody>
          <a:bodyPr/>
          <a:lstStyle/>
          <a:p>
            <a:pPr marL="82296" inden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Пищевая добавка </a:t>
            </a:r>
            <a:r>
              <a:rPr lang="af-ZA" b="1" dirty="0">
                <a:solidFill>
                  <a:schemeClr val="bg2">
                    <a:lumMod val="10000"/>
                  </a:schemeClr>
                </a:solidFill>
              </a:rPr>
              <a:t>E160a (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каротины)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относится к группе красящих веществ -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каротиноидов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маркирующихся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в пищевой промышленности добавкой Е160. </a:t>
            </a:r>
            <a:r>
              <a:rPr lang="ru-RU" dirty="0"/>
              <a:t>Представляет собой оранжевый пигмент, который образуется в ходе фотосинтеза растений. Каротины окрашивают фрукты и овощи в оранжевый и желтый цвета</a:t>
            </a:r>
          </a:p>
          <a:p>
            <a:pPr marL="82296" indent="0">
              <a:buNone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43400"/>
            <a:ext cx="6705600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171275"/>
            <a:ext cx="3584575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1292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6EB9DC1-7D71-F242-AB73-96F95500E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53" y="2819400"/>
            <a:ext cx="6055247" cy="404385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62D1FB8-F9B9-2848-8E75-AA5F3CCB5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"/>
            <a:ext cx="10515600" cy="435133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b="1" dirty="0">
                <a:solidFill>
                  <a:srgbClr val="00B050"/>
                </a:solidFill>
              </a:rPr>
              <a:t>Польза:</a:t>
            </a:r>
          </a:p>
          <a:p>
            <a:pPr marL="82296" indent="0">
              <a:buNone/>
            </a:pPr>
            <a:r>
              <a:rPr lang="ru-RU" sz="2800" dirty="0"/>
              <a:t>Каротин – жизненно необходимый элемент, являющийся основным источником витамина А. Таким образом добавка Е160а является антиоксидантом, замедляет процессы старения, предотвращает снижение когнитивных функций.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74998-20C1-324D-99B2-87F5D083D1D9}"/>
              </a:ext>
            </a:extLst>
          </p:cNvPr>
          <p:cNvSpPr txBox="1"/>
          <p:nvPr/>
        </p:nvSpPr>
        <p:spPr>
          <a:xfrm>
            <a:off x="1538840" y="2667000"/>
            <a:ext cx="57001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b="1" dirty="0">
                <a:solidFill>
                  <a:srgbClr val="FF0000"/>
                </a:solidFill>
              </a:rPr>
              <a:t>Вред:</a:t>
            </a:r>
          </a:p>
          <a:p>
            <a:pPr algn="l"/>
            <a:r>
              <a:rPr lang="ru-RU" sz="2800" dirty="0"/>
              <a:t>Вреден только избыток каротинов, вызывающий развитие </a:t>
            </a:r>
            <a:r>
              <a:rPr lang="ru-RU" sz="2800" dirty="0" err="1"/>
              <a:t>каротинемии</a:t>
            </a:r>
            <a:r>
              <a:rPr lang="ru-RU" sz="2800" dirty="0"/>
              <a:t>. Однако при этом каротин обладает малой токсичностью, поэтому такое состояние не опасно. Основное проявление – изменение цвета кожи (она становится оранжевой).</a:t>
            </a:r>
          </a:p>
        </p:txBody>
      </p:sp>
    </p:spTree>
    <p:extLst>
      <p:ext uri="{BB962C8B-B14F-4D97-AF65-F5344CB8AC3E}">
        <p14:creationId xmlns:p14="http://schemas.microsoft.com/office/powerpoint/2010/main" val="2741076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47D0B1-D033-B746-96AE-02E3CE42E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304800"/>
            <a:ext cx="1074420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800" b="1" dirty="0"/>
              <a:t>Получение</a:t>
            </a:r>
            <a:r>
              <a:rPr lang="ru-RU" sz="2800" dirty="0"/>
              <a:t>:</a:t>
            </a:r>
          </a:p>
          <a:p>
            <a:pPr marL="82296" indent="0">
              <a:buNone/>
            </a:pPr>
            <a:r>
              <a:rPr lang="ru-RU" sz="2800" dirty="0"/>
              <a:t>В промышленности краситель </a:t>
            </a:r>
            <a:r>
              <a:rPr lang="af-ZA" sz="2800" dirty="0"/>
              <a:t>E160a </a:t>
            </a:r>
            <a:r>
              <a:rPr lang="ru-RU" sz="2800" dirty="0"/>
              <a:t>либо добывается из продуктов, богатых каротином, либо синтезируется химическим способом.</a:t>
            </a:r>
          </a:p>
          <a:p>
            <a:pPr marL="82296" indent="0">
              <a:buNone/>
            </a:pPr>
            <a:r>
              <a:rPr lang="ru-RU" sz="2800" b="1" dirty="0"/>
              <a:t>Применение</a:t>
            </a:r>
            <a:r>
              <a:rPr lang="ru-RU" sz="2800" dirty="0"/>
              <a:t>:</a:t>
            </a:r>
          </a:p>
          <a:p>
            <a:pPr marL="82296" indent="0">
              <a:buNone/>
            </a:pPr>
            <a:r>
              <a:rPr lang="ru-RU" sz="2800" dirty="0"/>
              <a:t>В пищевой промышленности бета-каротин применяется в качестве безопасного красителя для окрашивания различных продуктов: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1A7C0F-9B9E-664E-B96A-FA5FACD66B2D}"/>
              </a:ext>
            </a:extLst>
          </p:cNvPr>
          <p:cNvSpPr txBox="1"/>
          <p:nvPr/>
        </p:nvSpPr>
        <p:spPr>
          <a:xfrm>
            <a:off x="1525044" y="3429000"/>
            <a:ext cx="1036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400" dirty="0"/>
              <a:t>соков и напитков;
кондитерских изделий;
сливочного масла и маргаринов;
некоторых видов сыра;
консервированных овощей;
джемов, желе и мармеладов;
мясных изделий – сосисок, сарделек, паштетов, мяса, вареных колбас.</a:t>
            </a:r>
          </a:p>
        </p:txBody>
      </p:sp>
    </p:spTree>
    <p:extLst>
      <p:ext uri="{BB962C8B-B14F-4D97-AF65-F5344CB8AC3E}">
        <p14:creationId xmlns:p14="http://schemas.microsoft.com/office/powerpoint/2010/main" val="2610406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9997440" cy="1143000"/>
          </a:xfrm>
        </p:spPr>
        <p:txBody>
          <a:bodyPr/>
          <a:lstStyle/>
          <a:p>
            <a:r>
              <a:rPr lang="ru-RU" dirty="0"/>
              <a:t>Источники: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2600" y="1600200"/>
            <a:ext cx="9997440" cy="480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https://dobavkam.net/food/mayonez-chumak-provansal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https://dobavkam.net/additives/e1422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https://dobavkam.net/additives/e415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hlinkClick r:id="rId5"/>
              </a:rPr>
              <a:t>https://dobavkam.net/additives/e260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hlinkClick r:id="rId6"/>
              </a:rPr>
              <a:t>https://dobavkam.net/additives/e270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hlinkClick r:id="rId7"/>
              </a:rPr>
              <a:t>https://dobavkam.net/additives/e385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hlinkClick r:id="rId8"/>
              </a:rPr>
              <a:t>https://sostavproduktov.ru/produkt/mayonez-polza-i-vred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614863"/>
            <a:ext cx="1292225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521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5C76615-7B53-B647-80FC-B0F3F8C7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10439400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Дозировка применения </a:t>
            </a:r>
            <a:r>
              <a:rPr lang="ru-RU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триэтаноламина</a:t>
            </a:r>
            <a:r>
              <a:rPr lang="ru-RU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обычно варьирует в пределах  0,1-1%, хотя его концентрация зависит от увеличения </a:t>
            </a:r>
            <a:r>
              <a:rPr lang="ru-RU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и направленности того или иного косметического продукта. В продуктах, которые предназначены для длительного контакта с кожей (кремы и пр.), концентрация </a:t>
            </a:r>
            <a:r>
              <a:rPr lang="ru-RU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триэтаноламина</a:t>
            </a:r>
            <a:r>
              <a:rPr lang="ru-RU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не должна превышать 5%.</a:t>
            </a:r>
            <a:endParaRPr lang="ru-RU" sz="2800" dirty="0">
              <a:latin typeface="+mj-lt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9BCE120-F39F-E04D-82E1-68DF37488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1" y="3276600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7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803E5-0709-AC43-9F45-B5B871A50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4800"/>
            <a:ext cx="5410200" cy="990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Получение и свойства: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374A21-10F2-C143-8D69-913D9614A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95400"/>
            <a:ext cx="6603242" cy="50292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Триэтаноламин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добывают синтетическим способом – его  получают путем окислительной реакции этилена с аммиаком. В чистом виде это вязкая бесцветная или же бледно-желтая жидкость, иногда отдающая запахом аммиака. ТЭА гигроскопичен (хорошо растворяется в воде), а также масле, спирте, ацетоне, однако слабо растворим в углеводородах и эфирах. </a:t>
            </a:r>
          </a:p>
          <a:p>
            <a:endParaRPr lang="ru-RU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0A4046F-A864-1145-BB7A-1739F1295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885" y="1661786"/>
            <a:ext cx="4114800" cy="41148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95333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031" y="3007409"/>
            <a:ext cx="4343400" cy="33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07250-0AC3-D84D-9E35-BBE44FA3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28600"/>
            <a:ext cx="5257800" cy="1143000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Триэтил</a:t>
            </a:r>
            <a:r>
              <a:rPr lang="en-US" sz="3600" b="1" dirty="0"/>
              <a:t>é</a:t>
            </a:r>
            <a:r>
              <a:rPr lang="ru-RU" sz="3600" b="1" dirty="0" err="1"/>
              <a:t>нглик</a:t>
            </a:r>
            <a:r>
              <a:rPr lang="en-US" sz="3600" b="1" dirty="0"/>
              <a:t>ó</a:t>
            </a:r>
            <a:r>
              <a:rPr lang="ru-RU" sz="3600" b="1" dirty="0"/>
              <a:t>ль, ТЭГ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7CF2CA-E3EA-3342-89F1-512E7A1C3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24000"/>
            <a:ext cx="10515600" cy="3508977"/>
          </a:xfrm>
        </p:spPr>
        <p:txBody>
          <a:bodyPr/>
          <a:lstStyle/>
          <a:p>
            <a:pPr marL="68580" indent="0">
              <a:buNone/>
            </a:pP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Триэтилéнгликóль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, ТЭГ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 — органическое соединение состава C6H14O4. ТЭГ представляет собой бесцветную вязкую жидкость без запаха.</a:t>
            </a:r>
            <a:r>
              <a:rPr lang="ru-RU" dirty="0"/>
              <a:t> ТЭГ способствует </a:t>
            </a:r>
            <a:r>
              <a:rPr lang="ru-RU" dirty="0" err="1"/>
              <a:t>растворерию</a:t>
            </a:r>
            <a:r>
              <a:rPr lang="ru-RU" dirty="0"/>
              <a:t> ароматизирующих добавок которые в большинстве случаев не растворимы в воде, но хорошо растворимы в этом веществе. </a:t>
            </a:r>
          </a:p>
          <a:p>
            <a:pPr marL="6858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EE91E-2E2C-0549-8ABC-9D0140AC0A64}"/>
              </a:ext>
            </a:extLst>
          </p:cNvPr>
          <p:cNvSpPr txBox="1"/>
          <p:nvPr/>
        </p:nvSpPr>
        <p:spPr>
          <a:xfrm>
            <a:off x="990600" y="3352800"/>
            <a:ext cx="57364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Например, в освежители воздуха вводятся ароматизирующие добавки (отдушки). Большинство таких веществ нерастворимы в воде, но растворимы в ТЭГ. Именно с этой целью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триэтиленгликоль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и вводят в состав о освежителя воздуха.</a:t>
            </a:r>
          </a:p>
        </p:txBody>
      </p:sp>
    </p:spTree>
    <p:extLst>
      <p:ext uri="{BB962C8B-B14F-4D97-AF65-F5344CB8AC3E}">
        <p14:creationId xmlns:p14="http://schemas.microsoft.com/office/powerpoint/2010/main" val="1788275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47800"/>
            <a:ext cx="4170362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DDB03-4BF6-2D44-8E5C-806ECFF8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85800"/>
            <a:ext cx="6629400" cy="722864"/>
          </a:xfrm>
        </p:spPr>
        <p:txBody>
          <a:bodyPr>
            <a:normAutofit/>
          </a:bodyPr>
          <a:lstStyle/>
          <a:p>
            <a:r>
              <a:rPr lang="ru-RU" b="1" dirty="0"/>
              <a:t>Получение и токсичность: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476F0-1ABF-CF4D-B928-7F2873BCB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828800"/>
            <a:ext cx="6248400" cy="4191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/>
              <a:t>В промышленности получают в качестве побочного продукта в производстве моно- и </a:t>
            </a:r>
            <a:r>
              <a:rPr lang="ru-RU" sz="2800" dirty="0" err="1"/>
              <a:t>диэтиленгликолей</a:t>
            </a:r>
            <a:r>
              <a:rPr lang="ru-RU" sz="2800" dirty="0"/>
              <a:t> гидратацией </a:t>
            </a:r>
            <a:r>
              <a:rPr lang="ru-RU" sz="2800" dirty="0" err="1"/>
              <a:t>этиленоксида</a:t>
            </a:r>
            <a:r>
              <a:rPr lang="ru-RU" sz="28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По степени воздействия на организм человека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триэтиленгликоль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технический – умеренно опасное вещество.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88996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4876800"/>
            <a:ext cx="662568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D7F97-5853-E542-98B9-2350964C8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8763001" cy="990600"/>
          </a:xfrm>
        </p:spPr>
        <p:txBody>
          <a:bodyPr>
            <a:noAutofit/>
          </a:bodyPr>
          <a:lstStyle/>
          <a:p>
            <a:r>
              <a:rPr lang="ru-RU" sz="3200" b="1" dirty="0"/>
              <a:t>Неионогенные поверхностно-активные вещества (ПАВ)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0996FC-3CBF-944D-89BC-DFBCD46AB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1034347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Неионогенные поверхностно-активные вещества (ПАВ)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— химические соединения, обладающие поверхностно-активными свойствами, не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диссоциирующие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в водных растворах на ионы. Неионогенные ПАВ представляют собой соединения, содержащие гидрофобный углеводородный радикал, с одной стороны и гидрофильную часть молекулы, которой обычно является цепь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полиэтоксидированного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характера. Поэтому неионогенные ПАВ получают на основе веществ, содержащих жирный и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жирноароматический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радикал, связанный с функциональной группой, и окиси этилена.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807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4189C-72ED-D343-91AE-98A79500B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33400"/>
            <a:ext cx="4495800" cy="838200"/>
          </a:xfrm>
        </p:spPr>
        <p:txBody>
          <a:bodyPr/>
          <a:lstStyle/>
          <a:p>
            <a:r>
              <a:rPr lang="ru-RU" b="1" dirty="0"/>
              <a:t>Применение: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459678-6F57-0B49-A4FF-4FF3BDCE5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10515600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800" dirty="0"/>
              <a:t>Неионогенные ПАВ находят самое широкое применение в первую очередь как хорошие моющие средства, Кроме того, Неионогенные ПАВ с 3—4 </a:t>
            </a:r>
            <a:r>
              <a:rPr lang="ru-RU" sz="2800" dirty="0" err="1"/>
              <a:t>оксиэтильными</a:t>
            </a:r>
            <a:r>
              <a:rPr lang="ru-RU" sz="2800" dirty="0"/>
              <a:t> группами применяются в качестве эффективных эмульгаторов для приготовления эмульсий минеральных масел.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4895850" cy="24288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24633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Другая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</TotalTime>
  <Words>1374</Words>
  <Application>Microsoft Office PowerPoint</Application>
  <PresentationFormat>Широкоэкранный</PresentationFormat>
  <Paragraphs>122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2" baseType="lpstr">
      <vt:lpstr>Times New Roman</vt:lpstr>
      <vt:lpstr>Wingdings</vt:lpstr>
      <vt:lpstr>Wingdings 2</vt:lpstr>
      <vt:lpstr>Остин</vt:lpstr>
      <vt:lpstr>Освежитель воздуха: состав</vt:lpstr>
      <vt:lpstr>Презентация PowerPoint</vt:lpstr>
      <vt:lpstr>Триэтаноламин (ТЭА)</vt:lpstr>
      <vt:lpstr>Презентация PowerPoint</vt:lpstr>
      <vt:lpstr>Получение и свойства:</vt:lpstr>
      <vt:lpstr>Триэтилéнгликóль, ТЭГ</vt:lpstr>
      <vt:lpstr>Получение и токсичность:</vt:lpstr>
      <vt:lpstr>Неионогенные поверхностно-активные вещества (ПАВ) </vt:lpstr>
      <vt:lpstr>Применение:</vt:lpstr>
      <vt:lpstr>Вред:</vt:lpstr>
      <vt:lpstr>Ароматиза́торы</vt:lpstr>
      <vt:lpstr>Пропелленты</vt:lpstr>
      <vt:lpstr>Вред:</vt:lpstr>
      <vt:lpstr>Нитрит натрия </vt:lpstr>
      <vt:lpstr>Презентация PowerPoint</vt:lpstr>
      <vt:lpstr>Источники:</vt:lpstr>
      <vt:lpstr>Майонез: пищевые добавки</vt:lpstr>
      <vt:lpstr>Презентация PowerPoint</vt:lpstr>
      <vt:lpstr>Презентация PowerPoint</vt:lpstr>
      <vt:lpstr>E1422(крахмал модифицированный)</vt:lpstr>
      <vt:lpstr>Презентация PowerPoint</vt:lpstr>
      <vt:lpstr>Презентация PowerPoint</vt:lpstr>
      <vt:lpstr>E415(Ксантановая камедь)</vt:lpstr>
      <vt:lpstr>Презентация PowerPoint</vt:lpstr>
      <vt:lpstr>Презентация PowerPoint</vt:lpstr>
      <vt:lpstr>Е260(уксусная кислота)</vt:lpstr>
      <vt:lpstr>Презентация PowerPoint</vt:lpstr>
      <vt:lpstr>Презентация PowerPoint</vt:lpstr>
      <vt:lpstr>Е270(молочная кислота)</vt:lpstr>
      <vt:lpstr>Презентация PowerPoint</vt:lpstr>
      <vt:lpstr>Применение:</vt:lpstr>
      <vt:lpstr>Е385(ЭТДА)</vt:lpstr>
      <vt:lpstr>Презентация PowerPoint</vt:lpstr>
      <vt:lpstr>Презентация PowerPoint</vt:lpstr>
      <vt:lpstr>E160a (каротины) 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 Русс</dc:creator>
  <cp:lastModifiedBy>User</cp:lastModifiedBy>
  <cp:revision>14</cp:revision>
  <dcterms:created xsi:type="dcterms:W3CDTF">2021-04-25T14:48:57Z</dcterms:created>
  <dcterms:modified xsi:type="dcterms:W3CDTF">2021-04-26T08:16:06Z</dcterms:modified>
</cp:coreProperties>
</file>