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4" r:id="rId4"/>
    <p:sldId id="275" r:id="rId5"/>
    <p:sldId id="276" r:id="rId6"/>
    <p:sldId id="277" r:id="rId7"/>
    <p:sldId id="278" r:id="rId8"/>
    <p:sldId id="279" r:id="rId9"/>
    <p:sldId id="280" r:id="rId10"/>
    <p:sldId id="281" r:id="rId11"/>
    <p:sldId id="282" r:id="rId12"/>
    <p:sldId id="284" r:id="rId13"/>
    <p:sldId id="283" r:id="rId14"/>
    <p:sldId id="285" r:id="rId15"/>
    <p:sldId id="286" r:id="rId16"/>
    <p:sldId id="289" r:id="rId17"/>
    <p:sldId id="287" r:id="rId18"/>
    <p:sldId id="288" r:id="rId19"/>
    <p:sldId id="290" r:id="rId20"/>
    <p:sldId id="291" r:id="rId21"/>
    <p:sldId id="292"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94660"/>
  </p:normalViewPr>
  <p:slideViewPr>
    <p:cSldViewPr>
      <p:cViewPr varScale="1">
        <p:scale>
          <a:sx n="45" d="100"/>
          <a:sy n="45" d="100"/>
        </p:scale>
        <p:origin x="52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25.04.2021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5B106E36-FD25-4E2D-B0AA-010F637433A0}" type="datetimeFigureOut">
              <a:rPr lang="ru-RU" smtClean="0"/>
              <a:pPr/>
              <a:t>25.04.2021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25.04.2021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25.04.2021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25.04.2021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smeticsinfo.org/glossary/letter_a#Alcoho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1785926"/>
            <a:ext cx="8643966" cy="2000264"/>
          </a:xfrm>
        </p:spPr>
        <p:txBody>
          <a:bodyPr>
            <a:noAutofit/>
          </a:bodyPr>
          <a:lstStyle/>
          <a:p>
            <a:r>
              <a:rPr lang="en-US" sz="5400" dirty="0">
                <a:latin typeface="Times New Roman" pitchFamily="18" charset="0"/>
                <a:cs typeface="Times New Roman" pitchFamily="18" charset="0"/>
              </a:rPr>
              <a:t>    </a:t>
            </a:r>
            <a:r>
              <a:rPr lang="ru-RU" sz="4400" b="1" i="1" dirty="0" err="1">
                <a:solidFill>
                  <a:schemeClr val="bg2">
                    <a:lumMod val="50000"/>
                  </a:schemeClr>
                </a:solidFill>
                <a:latin typeface="Times New Roman" pitchFamily="18" charset="0"/>
                <a:cs typeface="Times New Roman" pitchFamily="18" charset="0"/>
              </a:rPr>
              <a:t>Fond</a:t>
            </a:r>
            <a:r>
              <a:rPr lang="ru-RU" sz="4400" b="1" i="1" dirty="0">
                <a:solidFill>
                  <a:schemeClr val="bg2">
                    <a:lumMod val="50000"/>
                  </a:schemeClr>
                </a:solidFill>
                <a:latin typeface="Times New Roman" pitchFamily="18" charset="0"/>
                <a:cs typeface="Times New Roman" pitchFamily="18" charset="0"/>
              </a:rPr>
              <a:t> </a:t>
            </a:r>
            <a:r>
              <a:rPr lang="ru-RU" sz="4400" b="1" i="1" dirty="0" err="1">
                <a:solidFill>
                  <a:schemeClr val="bg2">
                    <a:lumMod val="50000"/>
                  </a:schemeClr>
                </a:solidFill>
                <a:latin typeface="Times New Roman" pitchFamily="18" charset="0"/>
                <a:cs typeface="Times New Roman" pitchFamily="18" charset="0"/>
              </a:rPr>
              <a:t>de</a:t>
            </a:r>
            <a:r>
              <a:rPr lang="ru-RU" sz="4400" b="1" i="1" dirty="0">
                <a:solidFill>
                  <a:schemeClr val="bg2">
                    <a:lumMod val="50000"/>
                  </a:schemeClr>
                </a:solidFill>
                <a:latin typeface="Times New Roman" pitchFamily="18" charset="0"/>
                <a:cs typeface="Times New Roman" pitchFamily="18" charset="0"/>
              </a:rPr>
              <a:t> </a:t>
            </a:r>
            <a:r>
              <a:rPr lang="ru-RU" sz="4400" b="1" i="1" dirty="0" err="1">
                <a:solidFill>
                  <a:schemeClr val="bg2">
                    <a:lumMod val="50000"/>
                  </a:schemeClr>
                </a:solidFill>
                <a:latin typeface="Times New Roman" pitchFamily="18" charset="0"/>
                <a:cs typeface="Times New Roman" pitchFamily="18" charset="0"/>
              </a:rPr>
              <a:t>ten</a:t>
            </a:r>
            <a:r>
              <a:rPr lang="ru-RU" sz="4400" b="1" i="1" dirty="0">
                <a:solidFill>
                  <a:schemeClr val="bg2">
                    <a:lumMod val="50000"/>
                  </a:schemeClr>
                </a:solidFill>
                <a:latin typeface="Times New Roman" pitchFamily="18" charset="0"/>
                <a:cs typeface="Times New Roman" pitchFamily="18" charset="0"/>
              </a:rPr>
              <a:t>   </a:t>
            </a:r>
            <a:r>
              <a:rPr lang="en-US" sz="4400" b="1" i="1" dirty="0">
                <a:solidFill>
                  <a:schemeClr val="bg2">
                    <a:lumMod val="50000"/>
                  </a:schemeClr>
                </a:solidFill>
                <a:latin typeface="Times New Roman" pitchFamily="18" charset="0"/>
                <a:cs typeface="Times New Roman" pitchFamily="18" charset="0"/>
              </a:rPr>
              <a:t> </a:t>
            </a:r>
            <a:r>
              <a:rPr lang="ro-RO" sz="4400" b="1" i="1" dirty="0">
                <a:solidFill>
                  <a:schemeClr val="bg2">
                    <a:lumMod val="50000"/>
                  </a:schemeClr>
                </a:solidFill>
                <a:latin typeface="Times New Roman" pitchFamily="18" charset="0"/>
                <a:cs typeface="Times New Roman" pitchFamily="18" charset="0"/>
              </a:rPr>
              <a:t>ș</a:t>
            </a:r>
            <a:r>
              <a:rPr lang="ru-RU" sz="4400" b="1" i="1" dirty="0" err="1">
                <a:solidFill>
                  <a:schemeClr val="bg2">
                    <a:lumMod val="50000"/>
                  </a:schemeClr>
                </a:solidFill>
                <a:latin typeface="Times New Roman" pitchFamily="18" charset="0"/>
                <a:cs typeface="Times New Roman" pitchFamily="18" charset="0"/>
              </a:rPr>
              <a:t>i</a:t>
            </a:r>
            <a:r>
              <a:rPr lang="ru-RU" sz="4400" b="1" i="1" dirty="0">
                <a:solidFill>
                  <a:schemeClr val="bg2">
                    <a:lumMod val="50000"/>
                  </a:schemeClr>
                </a:solidFill>
                <a:latin typeface="Times New Roman" pitchFamily="18" charset="0"/>
                <a:cs typeface="Times New Roman" pitchFamily="18" charset="0"/>
              </a:rPr>
              <a:t>     </a:t>
            </a:r>
            <a:r>
              <a:rPr lang="ru-RU" sz="4400" b="1" i="1" dirty="0" err="1">
                <a:solidFill>
                  <a:schemeClr val="bg2">
                    <a:lumMod val="50000"/>
                  </a:schemeClr>
                </a:solidFill>
                <a:latin typeface="Times New Roman" pitchFamily="18" charset="0"/>
                <a:cs typeface="Times New Roman" pitchFamily="18" charset="0"/>
              </a:rPr>
              <a:t>Ice</a:t>
            </a:r>
            <a:r>
              <a:rPr lang="ru-RU" sz="4400" b="1" i="1" dirty="0">
                <a:solidFill>
                  <a:schemeClr val="bg2">
                    <a:lumMod val="50000"/>
                  </a:schemeClr>
                </a:solidFill>
                <a:latin typeface="Times New Roman" pitchFamily="18" charset="0"/>
                <a:cs typeface="Times New Roman" pitchFamily="18" charset="0"/>
              </a:rPr>
              <a:t> </a:t>
            </a:r>
            <a:r>
              <a:rPr lang="ru-RU" sz="4400" b="1" i="1" dirty="0" err="1">
                <a:solidFill>
                  <a:schemeClr val="bg2">
                    <a:lumMod val="50000"/>
                  </a:schemeClr>
                </a:solidFill>
                <a:latin typeface="Times New Roman" pitchFamily="18" charset="0"/>
                <a:cs typeface="Times New Roman" pitchFamily="18" charset="0"/>
              </a:rPr>
              <a:t>tea</a:t>
            </a:r>
            <a:endParaRPr lang="ru-RU" sz="4400" b="1" i="1" dirty="0">
              <a:solidFill>
                <a:schemeClr val="bg2">
                  <a:lumMod val="50000"/>
                </a:schemeClr>
              </a:solidFill>
              <a:latin typeface="Times New Roman" pitchFamily="18" charset="0"/>
              <a:cs typeface="Times New Roman" pitchFamily="18" charset="0"/>
            </a:endParaRPr>
          </a:p>
          <a:p>
            <a:r>
              <a:rPr lang="ru-RU" sz="4400" b="1" i="1" dirty="0">
                <a:solidFill>
                  <a:schemeClr val="bg2">
                    <a:lumMod val="50000"/>
                  </a:schemeClr>
                </a:solidFill>
                <a:latin typeface="Times New Roman" pitchFamily="18" charset="0"/>
                <a:cs typeface="Times New Roman" pitchFamily="18" charset="0"/>
              </a:rPr>
              <a:t>    </a:t>
            </a:r>
            <a:r>
              <a:rPr lang="en-US" sz="4400" b="1" i="1" dirty="0">
                <a:solidFill>
                  <a:schemeClr val="bg2">
                    <a:lumMod val="50000"/>
                  </a:schemeClr>
                </a:solidFill>
                <a:latin typeface="Times New Roman" pitchFamily="18" charset="0"/>
                <a:cs typeface="Times New Roman" pitchFamily="18" charset="0"/>
              </a:rPr>
              <a:t>          “</a:t>
            </a:r>
            <a:r>
              <a:rPr lang="ru-RU" sz="4400" b="1" i="1" dirty="0" err="1">
                <a:solidFill>
                  <a:schemeClr val="bg2">
                    <a:lumMod val="50000"/>
                  </a:schemeClr>
                </a:solidFill>
                <a:latin typeface="Times New Roman" pitchFamily="18" charset="0"/>
                <a:cs typeface="Times New Roman" pitchFamily="18" charset="0"/>
              </a:rPr>
              <a:t>Ingrid</a:t>
            </a:r>
            <a:r>
              <a:rPr lang="en-US" sz="4400" b="1" i="1" dirty="0">
                <a:solidFill>
                  <a:schemeClr val="bg2">
                    <a:lumMod val="50000"/>
                  </a:schemeClr>
                </a:solidFill>
                <a:latin typeface="Times New Roman" pitchFamily="18" charset="0"/>
                <a:cs typeface="Times New Roman" pitchFamily="18" charset="0"/>
              </a:rPr>
              <a:t>”</a:t>
            </a:r>
            <a:r>
              <a:rPr lang="ru-RU" sz="4400" b="1" i="1" dirty="0">
                <a:solidFill>
                  <a:schemeClr val="bg2">
                    <a:lumMod val="50000"/>
                  </a:schemeClr>
                </a:solidFill>
                <a:latin typeface="Times New Roman" pitchFamily="18" charset="0"/>
                <a:cs typeface="Times New Roman" pitchFamily="18" charset="0"/>
              </a:rPr>
              <a:t>                </a:t>
            </a:r>
            <a:r>
              <a:rPr lang="en-US" sz="4400" b="1" i="1" dirty="0">
                <a:solidFill>
                  <a:schemeClr val="bg2">
                    <a:lumMod val="50000"/>
                  </a:schemeClr>
                </a:solidFill>
                <a:latin typeface="Times New Roman" pitchFamily="18" charset="0"/>
                <a:cs typeface="Times New Roman" pitchFamily="18" charset="0"/>
              </a:rPr>
              <a:t>“</a:t>
            </a:r>
            <a:r>
              <a:rPr lang="ru-RU" sz="4400" b="1" i="1" dirty="0" err="1">
                <a:solidFill>
                  <a:schemeClr val="bg2">
                    <a:lumMod val="50000"/>
                  </a:schemeClr>
                </a:solidFill>
                <a:latin typeface="Times New Roman" pitchFamily="18" charset="0"/>
                <a:cs typeface="Times New Roman" pitchFamily="18" charset="0"/>
              </a:rPr>
              <a:t>Lipton</a:t>
            </a:r>
            <a:r>
              <a:rPr lang="en-US" sz="4400" b="1" i="1" dirty="0">
                <a:solidFill>
                  <a:schemeClr val="bg2">
                    <a:lumMod val="50000"/>
                  </a:schemeClr>
                </a:solidFill>
                <a:latin typeface="Times New Roman" pitchFamily="18" charset="0"/>
                <a:cs typeface="Times New Roman" pitchFamily="18" charset="0"/>
              </a:rPr>
              <a:t>”</a:t>
            </a:r>
            <a:endParaRPr lang="ru-RU" sz="4400" b="1" i="1" dirty="0">
              <a:solidFill>
                <a:schemeClr val="bg2">
                  <a:lumMod val="50000"/>
                </a:schemeClr>
              </a:solidFill>
              <a:latin typeface="Times New Roman" pitchFamily="18" charset="0"/>
              <a:cs typeface="Times New Roman" pitchFamily="18" charset="0"/>
            </a:endParaRPr>
          </a:p>
        </p:txBody>
      </p:sp>
      <p:sp>
        <p:nvSpPr>
          <p:cNvPr id="4" name="Прямоугольник 3"/>
          <p:cNvSpPr/>
          <p:nvPr/>
        </p:nvSpPr>
        <p:spPr>
          <a:xfrm>
            <a:off x="3214678" y="0"/>
            <a:ext cx="4572000" cy="1277273"/>
          </a:xfrm>
          <a:prstGeom prst="rect">
            <a:avLst/>
          </a:prstGeom>
        </p:spPr>
        <p:txBody>
          <a:bodyPr>
            <a:spAutoFit/>
          </a:bodyPr>
          <a:lstStyle/>
          <a:p>
            <a:pPr lvl="0" algn="ctr" fontAlgn="base">
              <a:spcBef>
                <a:spcPct val="0"/>
              </a:spcBef>
              <a:spcAft>
                <a:spcPct val="0"/>
              </a:spcAft>
            </a:pPr>
            <a:r>
              <a:rPr lang="ro-RO" sz="1100" b="1" dirty="0">
                <a:solidFill>
                  <a:schemeClr val="bg1"/>
                </a:solidFill>
                <a:latin typeface="Times New Roman" pitchFamily="18" charset="0"/>
                <a:ea typeface="Times New Roman" pitchFamily="18" charset="0"/>
                <a:cs typeface="Times New Roman" pitchFamily="18" charset="0"/>
              </a:rPr>
              <a:t>MINISTERUL EDUCAȚIEI, CULTURII ȘI CERCETĂRII</a:t>
            </a:r>
            <a:endParaRPr lang="ru-RU" sz="1100" dirty="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ro-RO" sz="1100" b="1" dirty="0">
                <a:solidFill>
                  <a:schemeClr val="bg1"/>
                </a:solidFill>
                <a:latin typeface="Times New Roman" pitchFamily="18" charset="0"/>
                <a:ea typeface="Times New Roman" pitchFamily="18" charset="0"/>
                <a:cs typeface="Times New Roman" pitchFamily="18" charset="0"/>
              </a:rPr>
              <a:t>AL REPUBLICII MOLDOVA</a:t>
            </a:r>
            <a:endParaRPr lang="ru-RU" sz="1100" dirty="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ro-RO" sz="1100" b="1" dirty="0">
                <a:solidFill>
                  <a:schemeClr val="bg1"/>
                </a:solidFill>
                <a:latin typeface="Times New Roman" pitchFamily="18" charset="0"/>
                <a:ea typeface="Times New Roman" pitchFamily="18" charset="0"/>
                <a:cs typeface="Times New Roman" pitchFamily="18" charset="0"/>
              </a:rPr>
              <a:t>UNIVERSITATEA DE STAT DIN MOLDOVA</a:t>
            </a:r>
            <a:endParaRPr lang="ru-RU" sz="1100" dirty="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ro-RO" sz="1100" b="1" dirty="0">
                <a:solidFill>
                  <a:schemeClr val="bg1"/>
                </a:solidFill>
                <a:latin typeface="Times New Roman" pitchFamily="18" charset="0"/>
                <a:ea typeface="Times New Roman" pitchFamily="18" charset="0"/>
                <a:cs typeface="Times New Roman" pitchFamily="18" charset="0"/>
              </a:rPr>
              <a:t>FACULTATEA DE CHIMIE ȘI TEHNOLOGIE CHIMICĂ</a:t>
            </a:r>
            <a:endParaRPr lang="ru-RU" sz="1100" dirty="0">
              <a:solidFill>
                <a:schemeClr val="bg1"/>
              </a:solidFill>
              <a:latin typeface="Times New Roman" pitchFamily="18" charset="0"/>
              <a:cs typeface="Times New Roman" pitchFamily="18" charset="0"/>
            </a:endParaRPr>
          </a:p>
          <a:p>
            <a:pPr lvl="0" algn="ctr" eaLnBrk="0" fontAlgn="base" hangingPunct="0">
              <a:spcAft>
                <a:spcPct val="0"/>
              </a:spcAft>
            </a:pPr>
            <a:r>
              <a:rPr lang="ro-RO" sz="1100" b="1" dirty="0">
                <a:solidFill>
                  <a:schemeClr val="bg1"/>
                </a:solidFill>
                <a:latin typeface="Times New Roman" pitchFamily="18" charset="0"/>
                <a:ea typeface="Times New Roman" pitchFamily="18" charset="0"/>
                <a:cs typeface="Times New Roman" pitchFamily="18" charset="0"/>
              </a:rPr>
              <a:t>Departament Chimie industrială și ecologică</a:t>
            </a:r>
            <a:br>
              <a:rPr lang="en-US" sz="1100" b="1" dirty="0">
                <a:solidFill>
                  <a:schemeClr val="bg1"/>
                </a:solidFill>
                <a:latin typeface="Times New Roman" pitchFamily="18" charset="0"/>
                <a:ea typeface="Times New Roman" pitchFamily="18" charset="0"/>
                <a:cs typeface="Times New Roman" pitchFamily="18" charset="0"/>
              </a:rPr>
            </a:br>
            <a:r>
              <a:rPr lang="ru-RU" sz="1100" b="1" dirty="0" err="1">
                <a:solidFill>
                  <a:schemeClr val="bg1"/>
                </a:solidFill>
                <a:latin typeface="Times New Roman" pitchFamily="18" charset="0"/>
                <a:ea typeface="Times New Roman" pitchFamily="18" charset="0"/>
                <a:cs typeface="Times New Roman" pitchFamily="18" charset="0"/>
              </a:rPr>
              <a:t>Specialitatea</a:t>
            </a:r>
            <a:r>
              <a:rPr lang="ru-RU" sz="1100" b="1" dirty="0">
                <a:solidFill>
                  <a:schemeClr val="bg1"/>
                </a:solidFill>
                <a:latin typeface="Times New Roman" pitchFamily="18" charset="0"/>
                <a:ea typeface="Times New Roman" pitchFamily="18" charset="0"/>
                <a:cs typeface="Times New Roman" pitchFamily="18" charset="0"/>
              </a:rPr>
              <a:t>: </a:t>
            </a:r>
            <a:r>
              <a:rPr lang="ru-RU" sz="1100" b="1" dirty="0" err="1">
                <a:solidFill>
                  <a:schemeClr val="bg1"/>
                </a:solidFill>
                <a:latin typeface="Times New Roman" pitchFamily="18" charset="0"/>
                <a:ea typeface="Times New Roman" pitchFamily="18" charset="0"/>
                <a:cs typeface="Times New Roman" pitchFamily="18" charset="0"/>
              </a:rPr>
              <a:t>Tehnologie</a:t>
            </a:r>
            <a:r>
              <a:rPr lang="ru-RU" sz="1100" b="1" dirty="0">
                <a:solidFill>
                  <a:schemeClr val="bg1"/>
                </a:solidFill>
                <a:latin typeface="Times New Roman" pitchFamily="18" charset="0"/>
                <a:ea typeface="Times New Roman" pitchFamily="18" charset="0"/>
                <a:cs typeface="Times New Roman" pitchFamily="18" charset="0"/>
              </a:rPr>
              <a:t> </a:t>
            </a:r>
            <a:r>
              <a:rPr lang="ru-RU" sz="1100" b="1" dirty="0" err="1">
                <a:solidFill>
                  <a:schemeClr val="bg1"/>
                </a:solidFill>
                <a:latin typeface="Times New Roman" pitchFamily="18" charset="0"/>
                <a:ea typeface="Times New Roman" pitchFamily="18" charset="0"/>
                <a:cs typeface="Times New Roman" pitchFamily="18" charset="0"/>
              </a:rPr>
              <a:t>chimica</a:t>
            </a:r>
            <a:r>
              <a:rPr lang="ru-RU" sz="1100" b="1" dirty="0">
                <a:solidFill>
                  <a:schemeClr val="bg1"/>
                </a:solidFill>
                <a:latin typeface="Times New Roman" pitchFamily="18" charset="0"/>
                <a:ea typeface="Times New Roman" pitchFamily="18" charset="0"/>
                <a:cs typeface="Times New Roman" pitchFamily="18" charset="0"/>
              </a:rPr>
              <a:t> </a:t>
            </a:r>
            <a:r>
              <a:rPr lang="ru-RU" sz="1100" b="1" dirty="0" err="1">
                <a:solidFill>
                  <a:schemeClr val="bg1"/>
                </a:solidFill>
                <a:latin typeface="Times New Roman" pitchFamily="18" charset="0"/>
                <a:ea typeface="Times New Roman" pitchFamily="18" charset="0"/>
                <a:cs typeface="Times New Roman" pitchFamily="18" charset="0"/>
              </a:rPr>
              <a:t>industrial</a:t>
            </a:r>
            <a:r>
              <a:rPr lang="en-US" sz="1100" b="1" dirty="0">
                <a:solidFill>
                  <a:schemeClr val="bg1"/>
                </a:solidFill>
                <a:latin typeface="Times New Roman" pitchFamily="18" charset="0"/>
                <a:ea typeface="Times New Roman" pitchFamily="18" charset="0"/>
                <a:cs typeface="Times New Roman" pitchFamily="18" charset="0"/>
              </a:rPr>
              <a:t>a</a:t>
            </a:r>
            <a:br>
              <a:rPr lang="en-US" sz="1100" b="1" dirty="0">
                <a:solidFill>
                  <a:schemeClr val="bg1"/>
                </a:solidFill>
                <a:latin typeface="Times New Roman" pitchFamily="18" charset="0"/>
                <a:ea typeface="Times New Roman" pitchFamily="18" charset="0"/>
                <a:cs typeface="Times New Roman" pitchFamily="18" charset="0"/>
              </a:rPr>
            </a:br>
            <a:r>
              <a:rPr lang="en-US" sz="1100" b="1" dirty="0" err="1">
                <a:solidFill>
                  <a:schemeClr val="bg1"/>
                </a:solidFill>
                <a:latin typeface="Times New Roman" pitchFamily="18" charset="0"/>
                <a:ea typeface="Times New Roman" pitchFamily="18" charset="0"/>
                <a:cs typeface="Times New Roman" pitchFamily="18" charset="0"/>
              </a:rPr>
              <a:t>Anul</a:t>
            </a:r>
            <a:r>
              <a:rPr lang="en-US" sz="1100" b="1" dirty="0">
                <a:solidFill>
                  <a:schemeClr val="bg1"/>
                </a:solidFill>
                <a:latin typeface="Times New Roman" pitchFamily="18" charset="0"/>
                <a:ea typeface="Times New Roman" pitchFamily="18" charset="0"/>
                <a:cs typeface="Times New Roman" pitchFamily="18" charset="0"/>
              </a:rPr>
              <a:t> II</a:t>
            </a:r>
            <a:endParaRPr lang="ru-RU" sz="1100" dirty="0">
              <a:solidFill>
                <a:schemeClr val="bg1"/>
              </a:solidFill>
            </a:endParaRPr>
          </a:p>
        </p:txBody>
      </p:sp>
      <p:pic>
        <p:nvPicPr>
          <p:cNvPr id="1028" name="Picture 4" descr="C:\Users\Dana\Desktop\images.jpg"/>
          <p:cNvPicPr>
            <a:picLocks noChangeAspect="1" noChangeArrowheads="1"/>
          </p:cNvPicPr>
          <p:nvPr/>
        </p:nvPicPr>
        <p:blipFill>
          <a:blip r:embed="rId2"/>
          <a:srcRect/>
          <a:stretch>
            <a:fillRect/>
          </a:stretch>
        </p:blipFill>
        <p:spPr bwMode="auto">
          <a:xfrm>
            <a:off x="2928926" y="3929066"/>
            <a:ext cx="2357454" cy="2143125"/>
          </a:xfrm>
          <a:prstGeom prst="rect">
            <a:avLst/>
          </a:prstGeom>
          <a:noFill/>
        </p:spPr>
      </p:pic>
      <p:pic>
        <p:nvPicPr>
          <p:cNvPr id="1029" name="Picture 5" descr="C:\Users\Dana\Desktop\95edf3e776b47bd5521f2f5335bd887a.jpg"/>
          <p:cNvPicPr>
            <a:picLocks noChangeAspect="1" noChangeArrowheads="1"/>
          </p:cNvPicPr>
          <p:nvPr/>
        </p:nvPicPr>
        <p:blipFill>
          <a:blip r:embed="rId3" cstate="print"/>
          <a:srcRect/>
          <a:stretch>
            <a:fillRect/>
          </a:stretch>
        </p:blipFill>
        <p:spPr bwMode="auto">
          <a:xfrm>
            <a:off x="6215074" y="3929066"/>
            <a:ext cx="2584451" cy="1966767"/>
          </a:xfrm>
          <a:prstGeom prst="rect">
            <a:avLst/>
          </a:prstGeom>
          <a:noFill/>
        </p:spPr>
      </p:pic>
      <p:sp>
        <p:nvSpPr>
          <p:cNvPr id="9" name="Прямоугольник 8"/>
          <p:cNvSpPr/>
          <p:nvPr/>
        </p:nvSpPr>
        <p:spPr>
          <a:xfrm>
            <a:off x="0" y="5903893"/>
            <a:ext cx="3063724" cy="954107"/>
          </a:xfrm>
          <a:prstGeom prst="rect">
            <a:avLst/>
          </a:prstGeom>
        </p:spPr>
        <p:txBody>
          <a:bodyPr wrap="square">
            <a:spAutoFit/>
          </a:bodyPr>
          <a:lstStyle/>
          <a:p>
            <a:pPr>
              <a:buNone/>
            </a:pP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A </a:t>
            </a:r>
            <a:r>
              <a:rPr lang="en-US" sz="2800" i="1" dirty="0" err="1">
                <a:latin typeface="Times New Roman" pitchFamily="18" charset="0"/>
                <a:cs typeface="Times New Roman" pitchFamily="18" charset="0"/>
              </a:rPr>
              <a:t>realizat</a:t>
            </a:r>
            <a:r>
              <a:rPr lang="en-US" sz="2800" i="1" dirty="0">
                <a:latin typeface="Times New Roman" pitchFamily="18" charset="0"/>
                <a:cs typeface="Times New Roman" pitchFamily="18" charset="0"/>
              </a:rPr>
              <a:t> : </a:t>
            </a:r>
          </a:p>
          <a:p>
            <a:pPr>
              <a:buNone/>
            </a:pPr>
            <a:r>
              <a:rPr lang="en-US" sz="2800" dirty="0" err="1">
                <a:latin typeface="Times New Roman" pitchFamily="18" charset="0"/>
                <a:cs typeface="Times New Roman" pitchFamily="18" charset="0"/>
              </a:rPr>
              <a:t>Ciobanu</a:t>
            </a:r>
            <a:r>
              <a:rPr lang="en-US" sz="2800" dirty="0">
                <a:latin typeface="Times New Roman" pitchFamily="18" charset="0"/>
                <a:cs typeface="Times New Roman" pitchFamily="18" charset="0"/>
              </a:rPr>
              <a:t> Daniela</a:t>
            </a:r>
            <a:endParaRPr lang="ru-RU" sz="2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5BB173-4210-4B6C-B1B2-B2FCAB973D40}"/>
              </a:ext>
            </a:extLst>
          </p:cNvPr>
          <p:cNvSpPr>
            <a:spLocks noGrp="1"/>
          </p:cNvSpPr>
          <p:nvPr>
            <p:ph type="title"/>
          </p:nvPr>
        </p:nvSpPr>
        <p:spPr/>
        <p:txBody>
          <a:bodyPr/>
          <a:lstStyle/>
          <a:p>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Stearat</a:t>
            </a:r>
            <a:r>
              <a:rPr lang="en-US" i="1" dirty="0">
                <a:solidFill>
                  <a:schemeClr val="tx2">
                    <a:lumMod val="60000"/>
                    <a:lumOff val="40000"/>
                  </a:schemeClr>
                </a:solidFill>
                <a:latin typeface="Times New Roman" panose="02020603050405020304" pitchFamily="18" charset="0"/>
                <a:cs typeface="Times New Roman" panose="02020603050405020304" pitchFamily="18" charset="0"/>
              </a:rPr>
              <a:t> de </a:t>
            </a:r>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izocetil</a:t>
            </a:r>
            <a:endParaRPr lang="ru-RU"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8D5818D-118E-4331-B24B-8C9BFCD437F3}"/>
              </a:ext>
            </a:extLst>
          </p:cNvPr>
          <p:cNvSpPr>
            <a:spLocks noGrp="1"/>
          </p:cNvSpPr>
          <p:nvPr>
            <p:ph idx="1"/>
          </p:nvPr>
        </p:nvSpPr>
        <p:spPr>
          <a:xfrm>
            <a:off x="457200" y="1916832"/>
            <a:ext cx="7239000" cy="3168352"/>
          </a:xfrm>
        </p:spPr>
        <p:txBody>
          <a:bodyPr>
            <a:normAutofit lnSpcReduction="10000"/>
          </a:bodyPr>
          <a:lstStyle/>
          <a:p>
            <a:pPr marL="0" indent="0" algn="ctr">
              <a:buNone/>
            </a:pPr>
            <a:r>
              <a:rPr lang="en-US" dirty="0" err="1">
                <a:latin typeface="Times New Roman" panose="02020603050405020304" pitchFamily="18" charset="0"/>
                <a:cs typeface="Times New Roman" panose="02020603050405020304" pitchFamily="18" charset="0"/>
              </a:rPr>
              <a:t>Esterii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izocetil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izopropil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miristil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etilhexil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izobutil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lichide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uleioase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solide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ceroase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cosmetice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îngrijire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stearatici</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utilizați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frecvent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formularea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machiajului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ochilor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machiajului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pielii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rujului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îngrijire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pielii</a:t>
            </a:r>
            <a:r>
              <a:rPr lang="en-US" dirty="0">
                <a:latin typeface="Times New Roman" panose="02020603050405020304" pitchFamily="18" charset="0"/>
                <a:cs typeface="Times New Roman" panose="02020603050405020304" pitchFamily="18" charset="0"/>
              </a:rPr>
              <a:t>.</a:t>
            </a:r>
            <a:r>
              <a:rPr lang="en-US" dirty="0"/>
              <a:t> </a:t>
            </a:r>
          </a:p>
          <a:p>
            <a:pPr marL="0" indent="0">
              <a:buNone/>
            </a:pPr>
            <a:endParaRPr lang="ru-RU" dirty="0"/>
          </a:p>
        </p:txBody>
      </p:sp>
      <p:sp>
        <p:nvSpPr>
          <p:cNvPr id="9" name="AutoShape 6">
            <a:hlinkClick r:id="rId2" tooltip="Alcoolii sunt o clasă mare de ingrediente cosmetice importante, dar numai etanolul trebuie denaturat pentru a preveni redirecționarea acestuia din aplicații cosmetice către băuturile alcoolice."/>
            <a:extLst>
              <a:ext uri="{FF2B5EF4-FFF2-40B4-BE49-F238E27FC236}">
                <a16:creationId xmlns:a16="http://schemas.microsoft.com/office/drawing/2014/main" id="{CC8BD01D-5F29-49E1-A31B-8E07185A146E}"/>
              </a:ext>
            </a:extLst>
          </p:cNvPr>
          <p:cNvSpPr>
            <a:spLocks noChangeAspect="1" noChangeArrowheads="1"/>
          </p:cNvSpPr>
          <p:nvPr/>
        </p:nvSpPr>
        <p:spPr bwMode="auto">
          <a:xfrm>
            <a:off x="3276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a:extLst>
              <a:ext uri="{FF2B5EF4-FFF2-40B4-BE49-F238E27FC236}">
                <a16:creationId xmlns:a16="http://schemas.microsoft.com/office/drawing/2014/main" id="{AE79B7D0-27BB-40B4-BBEF-6532CB52C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684" y="4853365"/>
            <a:ext cx="2857143" cy="2004635"/>
          </a:xfrm>
          <a:prstGeom prst="rect">
            <a:avLst/>
          </a:prstGeom>
        </p:spPr>
      </p:pic>
    </p:spTree>
    <p:extLst>
      <p:ext uri="{BB962C8B-B14F-4D97-AF65-F5344CB8AC3E}">
        <p14:creationId xmlns:p14="http://schemas.microsoft.com/office/powerpoint/2010/main" val="14599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CB05B7-24A9-4628-ACC2-4A87CA1CCD0A}"/>
              </a:ext>
            </a:extLst>
          </p:cNvPr>
          <p:cNvSpPr>
            <a:spLocks noGrp="1"/>
          </p:cNvSpPr>
          <p:nvPr>
            <p:ph sz="half" idx="1"/>
          </p:nvPr>
        </p:nvSpPr>
        <p:spPr>
          <a:xfrm>
            <a:off x="457200" y="1204704"/>
            <a:ext cx="3898776" cy="5333256"/>
          </a:xfrm>
        </p:spPr>
        <p:txBody>
          <a:bodyPr anchor="t">
            <a:normAutofit lnSpcReduction="10000"/>
          </a:bodyPr>
          <a:lstStyle/>
          <a:p>
            <a:pPr>
              <a:lnSpc>
                <a:spcPct val="90000"/>
              </a:lnSpc>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Esterii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stearatici</a:t>
            </a:r>
            <a:r>
              <a:rPr lang="en-US" sz="2400" dirty="0">
                <a:latin typeface="Times New Roman" panose="02020603050405020304" pitchFamily="18" charset="0"/>
                <a:cs typeface="Times New Roman" panose="02020603050405020304" pitchFamily="18" charset="0"/>
              </a:rPr>
              <a:t> sunt </a:t>
            </a:r>
            <a:r>
              <a:rPr lang="en-US" sz="2400" dirty="0" err="1">
                <a:latin typeface="Times New Roman" panose="02020603050405020304" pitchFamily="18" charset="0"/>
                <a:cs typeface="Times New Roman" panose="02020603050405020304" pitchFamily="18" charset="0"/>
              </a:rPr>
              <a:t>preparați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reacția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acidului</a:t>
            </a:r>
            <a:r>
              <a:rPr lang="en-US" sz="2400" dirty="0">
                <a:latin typeface="Times New Roman" panose="02020603050405020304" pitchFamily="18" charset="0"/>
                <a:cs typeface="Times New Roman" panose="02020603050405020304" pitchFamily="18" charset="0"/>
              </a:rPr>
              <a:t> stearic cu </a:t>
            </a:r>
            <a:r>
              <a:rPr lang="en-US" sz="2400" dirty="0" err="1">
                <a:latin typeface="Times New Roman" panose="02020603050405020304" pitchFamily="18" charset="0"/>
                <a:cs typeface="Times New Roman" panose="02020603050405020304" pitchFamily="18" charset="0"/>
              </a:rPr>
              <a:t>alcoolul</a:t>
            </a:r>
            <a:r>
              <a:rPr lang="en-US" sz="2400" dirty="0">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Esterii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stearatici</a:t>
            </a:r>
            <a:r>
              <a:rPr lang="en-US" sz="2400" dirty="0">
                <a:latin typeface="Times New Roman" panose="02020603050405020304" pitchFamily="18" charset="0"/>
                <a:cs typeface="Times New Roman" panose="02020603050405020304" pitchFamily="18" charset="0"/>
              </a:rPr>
              <a:t> au </a:t>
            </a:r>
            <a:r>
              <a:rPr lang="en-US" sz="2400" dirty="0" err="1">
                <a:latin typeface="Times New Roman" panose="02020603050405020304" pitchFamily="18" charset="0"/>
                <a:cs typeface="Times New Roman" panose="02020603050405020304" pitchFamily="18" charset="0"/>
              </a:rPr>
              <a:t>proprietăți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unice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vâscozitate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scăzută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natură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uleioasă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a:t>
            </a:r>
            <a:r>
              <a:rPr lang="en-US" sz="2400" dirty="0">
                <a:latin typeface="Times New Roman" panose="02020603050405020304" pitchFamily="18" charset="0"/>
                <a:cs typeface="Times New Roman" panose="02020603050405020304" pitchFamily="18" charset="0"/>
              </a:rPr>
              <a:t> are ca </a:t>
            </a:r>
            <a:r>
              <a:rPr lang="en-US" sz="2400" dirty="0" err="1">
                <a:latin typeface="Times New Roman" panose="02020603050405020304" pitchFamily="18" charset="0"/>
                <a:cs typeface="Times New Roman" panose="02020603050405020304" pitchFamily="18" charset="0"/>
              </a:rPr>
              <a:t>rezultat</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peliculă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hidroobă</a:t>
            </a:r>
            <a:r>
              <a:rPr lang="en-US" sz="2400" dirty="0">
                <a:latin typeface="Times New Roman" panose="02020603050405020304" pitchFamily="18" charset="0"/>
                <a:cs typeface="Times New Roman" panose="02020603050405020304" pitchFamily="18" charset="0"/>
              </a:rPr>
              <a:t>, care nu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grasă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atunci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aplicată</a:t>
            </a:r>
            <a:r>
              <a:rPr lang="en-US" sz="2400" dirty="0">
                <a:latin typeface="Times New Roman" panose="02020603050405020304" pitchFamily="18" charset="0"/>
                <a:cs typeface="Times New Roman" panose="02020603050405020304" pitchFamily="18" charset="0"/>
              </a:rPr>
              <a:t> pe </a:t>
            </a:r>
            <a:r>
              <a:rPr lang="en-US" sz="2400" dirty="0" err="1">
                <a:latin typeface="Times New Roman" panose="02020603050405020304" pitchFamily="18" charset="0"/>
                <a:cs typeface="Times New Roman" panose="02020603050405020304" pitchFamily="18" charset="0"/>
              </a:rPr>
              <a:t>piele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buze</a:t>
            </a:r>
            <a:r>
              <a:rPr lang="en-US" sz="2400" dirty="0">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Acidul</a:t>
            </a:r>
            <a:r>
              <a:rPr lang="en-US" sz="2400" dirty="0">
                <a:latin typeface="Times New Roman" panose="02020603050405020304" pitchFamily="18" charset="0"/>
                <a:cs typeface="Times New Roman" panose="02020603050405020304" pitchFamily="18" charset="0"/>
              </a:rPr>
              <a:t> stearic se </a:t>
            </a:r>
            <a:r>
              <a:rPr lang="en-US" sz="2400" dirty="0" err="1">
                <a:latin typeface="Times New Roman" panose="02020603050405020304" pitchFamily="18" charset="0"/>
                <a:cs typeface="Times New Roman" panose="02020603050405020304" pitchFamily="18" charset="0"/>
              </a:rPr>
              <a:t>găsește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grăsimile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animale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vegetale</a:t>
            </a:r>
            <a:r>
              <a:rPr lang="en-US" sz="1800" dirty="0"/>
              <a:t>.</a:t>
            </a:r>
          </a:p>
          <a:p>
            <a:pPr>
              <a:lnSpc>
                <a:spcPct val="90000"/>
              </a:lnSpc>
              <a:buFont typeface="Wingdings" panose="05000000000000000000" pitchFamily="2" charset="2"/>
              <a:buChar char="v"/>
            </a:pPr>
            <a:endParaRPr lang="en-US" sz="1800" dirty="0"/>
          </a:p>
          <a:p>
            <a:pPr marL="0" indent="0">
              <a:lnSpc>
                <a:spcPct val="90000"/>
              </a:lnSpc>
              <a:buNone/>
            </a:pPr>
            <a:r>
              <a:rPr lang="en-US" dirty="0"/>
              <a:t>     </a:t>
            </a:r>
            <a:r>
              <a:rPr lang="en-US" dirty="0">
                <a:latin typeface="Algerian" panose="04020705040A02060702" pitchFamily="82" charset="0"/>
              </a:rPr>
              <a:t>  C52H102O4 </a:t>
            </a:r>
            <a:endParaRPr lang="ru-RU" sz="1800" dirty="0"/>
          </a:p>
        </p:txBody>
      </p:sp>
      <p:pic>
        <p:nvPicPr>
          <p:cNvPr id="5" name="Рисунок 4" descr="Изображение выглядит как текст, предметы личной гигиены, лосьон, крем&#10;&#10;Автоматически созданное описание">
            <a:extLst>
              <a:ext uri="{FF2B5EF4-FFF2-40B4-BE49-F238E27FC236}">
                <a16:creationId xmlns:a16="http://schemas.microsoft.com/office/drawing/2014/main" id="{3A872FDC-9160-4277-9477-8392776D6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132856"/>
            <a:ext cx="3520440" cy="3520440"/>
          </a:xfrm>
          <a:prstGeom prst="rect">
            <a:avLst/>
          </a:prstGeom>
          <a:noFill/>
        </p:spPr>
      </p:pic>
    </p:spTree>
    <p:extLst>
      <p:ext uri="{BB962C8B-B14F-4D97-AF65-F5344CB8AC3E}">
        <p14:creationId xmlns:p14="http://schemas.microsoft.com/office/powerpoint/2010/main" val="406445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25414-63C4-4104-85B8-C9B90D875AE9}"/>
              </a:ext>
            </a:extLst>
          </p:cNvPr>
          <p:cNvSpPr>
            <a:spLocks noGrp="1"/>
          </p:cNvSpPr>
          <p:nvPr>
            <p:ph type="title"/>
          </p:nvPr>
        </p:nvSpPr>
        <p:spPr/>
        <p:txBody>
          <a:bodyPr/>
          <a:lstStyle/>
          <a:p>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glicerina</a:t>
            </a:r>
            <a:endParaRPr lang="ru-RU"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464ABE6-C150-42FA-A33D-F6868E46754E}"/>
              </a:ext>
            </a:extLst>
          </p:cNvPr>
          <p:cNvSpPr>
            <a:spLocks noGrp="1"/>
          </p:cNvSpPr>
          <p:nvPr>
            <p:ph idx="1"/>
          </p:nvPr>
        </p:nvSpPr>
        <p:spPr>
          <a:xfrm>
            <a:off x="457200" y="1609416"/>
            <a:ext cx="7643192" cy="3043720"/>
          </a:xfrm>
        </p:spPr>
        <p:txBody>
          <a:bodyPr>
            <a:normAutofit fontScale="85000" lnSpcReduction="10000"/>
          </a:bodyPr>
          <a:lstStyle/>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Este un agent </a:t>
            </a:r>
            <a:r>
              <a:rPr lang="en-US" dirty="0" err="1">
                <a:latin typeface="Times New Roman" panose="02020603050405020304" pitchFamily="18" charset="0"/>
                <a:cs typeface="Times New Roman" panose="02020603050405020304" pitchFamily="18" charset="0"/>
              </a:rPr>
              <a:t>hidratant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regăsit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nenumărate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cosmetice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îngrijire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igienă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pielii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Facilitează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reținerea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țesutul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cutanat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emolient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catifelant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protejează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deshidratare</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Glicerina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include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tipurile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produse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îngrijire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pielii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creme, </a:t>
            </a:r>
            <a:r>
              <a:rPr lang="en-US" dirty="0" err="1">
                <a:latin typeface="Times New Roman" panose="02020603050405020304" pitchFamily="18" charset="0"/>
                <a:cs typeface="Times New Roman" panose="02020603050405020304" pitchFamily="18" charset="0"/>
              </a:rPr>
              <a:t>loțiuni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tonere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săpunuri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dinți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șampoane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geluri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duș</a:t>
            </a:r>
            <a:r>
              <a:rPr lang="en-US" dirty="0">
                <a:latin typeface="Times New Roman" panose="02020603050405020304" pitchFamily="18" charset="0"/>
                <a:cs typeface="Times New Roman" panose="02020603050405020304" pitchFamily="18" charset="0"/>
              </a:rPr>
              <a:t>. Este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lucrat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ingredient, </a:t>
            </a:r>
            <a:r>
              <a:rPr lang="en-US" dirty="0" err="1">
                <a:latin typeface="Times New Roman" panose="02020603050405020304" pitchFamily="18" charset="0"/>
                <a:cs typeface="Times New Roman" panose="02020603050405020304" pitchFamily="18" charset="0"/>
              </a:rPr>
              <a:t>nefiind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sensibil</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încălzire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Glicerina</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străină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organismului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provoacă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iritații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alergii</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3E9C2EE-835E-4DBF-96A8-C5F1C7508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437112"/>
            <a:ext cx="5040560" cy="2680746"/>
          </a:xfrm>
          <a:prstGeom prst="rect">
            <a:avLst/>
          </a:prstGeom>
        </p:spPr>
      </p:pic>
    </p:spTree>
    <p:extLst>
      <p:ext uri="{BB962C8B-B14F-4D97-AF65-F5344CB8AC3E}">
        <p14:creationId xmlns:p14="http://schemas.microsoft.com/office/powerpoint/2010/main" val="243830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599FA6-9FB9-45EC-9C67-D920B01C2200}"/>
              </a:ext>
            </a:extLst>
          </p:cNvPr>
          <p:cNvSpPr>
            <a:spLocks noGrp="1"/>
          </p:cNvSpPr>
          <p:nvPr>
            <p:ph idx="1"/>
          </p:nvPr>
        </p:nvSpPr>
        <p:spPr>
          <a:xfrm>
            <a:off x="395536" y="836712"/>
            <a:ext cx="7300664" cy="5619024"/>
          </a:xfrm>
        </p:spPr>
        <p:txBody>
          <a:bodyPr>
            <a:normAutofit fontScale="92500"/>
          </a:bodyPr>
          <a:lstStyle/>
          <a:p>
            <a:pPr marL="0" indent="0">
              <a:buNone/>
            </a:pPr>
            <a:r>
              <a:rPr lang="en-US" i="1" dirty="0">
                <a:latin typeface="Times New Roman" panose="02020603050405020304" pitchFamily="18" charset="0"/>
                <a:cs typeface="Times New Roman" panose="02020603050405020304" pitchFamily="18" charset="0"/>
              </a:rPr>
              <a:t>Este un ingredient </a:t>
            </a:r>
            <a:r>
              <a:rPr lang="en-US" i="1" dirty="0" err="1">
                <a:latin typeface="Times New Roman" panose="02020603050405020304" pitchFamily="18" charset="0"/>
                <a:cs typeface="Times New Roman" panose="02020603050405020304" pitchFamily="18" charset="0"/>
              </a:rPr>
              <a:t>higroscopic</a:t>
            </a:r>
            <a:r>
              <a:rPr lang="en-US" i="1" dirty="0">
                <a:latin typeface="Times New Roman" panose="02020603050405020304" pitchFamily="18" charset="0"/>
                <a:cs typeface="Times New Roman" panose="02020603050405020304" pitchFamily="18" charset="0"/>
              </a:rPr>
              <a:t> care </a:t>
            </a:r>
            <a:r>
              <a:rPr lang="en-US" i="1" dirty="0" err="1">
                <a:latin typeface="Times New Roman" panose="02020603050405020304" pitchFamily="18" charset="0"/>
                <a:cs typeface="Times New Roman" panose="02020603050405020304" pitchFamily="18" charset="0"/>
              </a:rPr>
              <a:t>atrage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apa</a:t>
            </a:r>
            <a:r>
              <a:rPr lang="en-US" i="1" dirty="0">
                <a:latin typeface="Times New Roman" panose="02020603050405020304" pitchFamily="18" charset="0"/>
                <a:cs typeface="Times New Roman" panose="02020603050405020304" pitchFamily="18" charset="0"/>
              </a:rPr>
              <a:t> din </a:t>
            </a:r>
            <a:r>
              <a:rPr lang="en-US" i="1" dirty="0" err="1">
                <a:latin typeface="Times New Roman" panose="02020603050405020304" pitchFamily="18" charset="0"/>
                <a:cs typeface="Times New Roman" panose="02020603050405020304" pitchFamily="18" charset="0"/>
              </a:rPr>
              <a:t>atmosferă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în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piele</a:t>
            </a:r>
            <a:r>
              <a:rPr lang="en-US" i="1" dirty="0">
                <a:latin typeface="Times New Roman" panose="02020603050405020304" pitchFamily="18" charset="0"/>
                <a:cs typeface="Times New Roman" panose="02020603050405020304" pitchFamily="18" charset="0"/>
              </a:rPr>
              <a:t>. </a:t>
            </a:r>
          </a:p>
          <a:p>
            <a:pPr marL="0" indent="0" fontAlgn="base">
              <a:buNone/>
            </a:pP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Proprietățile</a:t>
            </a: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glicerinei</a:t>
            </a:r>
            <a:endParaRPr lang="en-US" b="1" i="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dirty="0" err="1">
                <a:latin typeface="Times New Roman" panose="02020603050405020304" pitchFamily="18" charset="0"/>
                <a:cs typeface="Times New Roman" panose="02020603050405020304" pitchFamily="18" charset="0"/>
              </a:rPr>
              <a:t>umectant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higroscopic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atrage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piele</a:t>
            </a:r>
            <a:endParaRPr lang="en-US" dirty="0">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dirty="0" err="1">
                <a:latin typeface="Times New Roman" panose="02020603050405020304" pitchFamily="18" charset="0"/>
                <a:cs typeface="Times New Roman" panose="02020603050405020304" pitchFamily="18" charset="0"/>
              </a:rPr>
              <a:t>hidratant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ajută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menținerea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piele</a:t>
            </a:r>
            <a:endParaRPr lang="en-US" dirty="0">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dirty="0">
                <a:latin typeface="Times New Roman" panose="02020603050405020304" pitchFamily="18" charset="0"/>
                <a:cs typeface="Times New Roman" panose="02020603050405020304" pitchFamily="18" charset="0"/>
              </a:rPr>
              <a:t>bun solvent al </a:t>
            </a:r>
            <a:r>
              <a:rPr lang="en-US" dirty="0" err="1">
                <a:latin typeface="Times New Roman" panose="02020603050405020304" pitchFamily="18" charset="0"/>
                <a:cs typeface="Times New Roman" panose="02020603050405020304" pitchFamily="18" charset="0"/>
              </a:rPr>
              <a:t>substanțelor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vegetale</a:t>
            </a:r>
            <a:endParaRPr lang="en-US" dirty="0">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dirty="0" err="1">
                <a:latin typeface="Times New Roman" panose="02020603050405020304" pitchFamily="18" charset="0"/>
                <a:cs typeface="Times New Roman" panose="02020603050405020304" pitchFamily="18" charset="0"/>
              </a:rPr>
              <a:t>catifelant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elasticizant</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pielii</a:t>
            </a:r>
            <a:endParaRPr lang="en-US" dirty="0">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dirty="0" err="1">
                <a:latin typeface="Times New Roman" panose="02020603050405020304" pitchFamily="18" charset="0"/>
                <a:cs typeface="Times New Roman" panose="02020603050405020304" pitchFamily="18" charset="0"/>
              </a:rPr>
              <a:t>ajută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dispersarea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agenților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gelifianți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formule</a:t>
            </a:r>
            <a:r>
              <a:rPr lang="en-US" dirty="0">
                <a:latin typeface="Times New Roman" panose="02020603050405020304" pitchFamily="18" charset="0"/>
                <a:cs typeface="Times New Roman" panose="02020603050405020304" pitchFamily="18" charset="0"/>
              </a:rPr>
              <a:t> cosmetic</a:t>
            </a:r>
          </a:p>
          <a:p>
            <a:pPr marL="514350" indent="-514350" fontAlgn="base">
              <a:buFont typeface="+mj-lt"/>
              <a:buAutoNum type="arabicPeriod"/>
            </a:pP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spumantă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preparatelor</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tenside</a:t>
            </a:r>
            <a:endParaRPr lang="en-US" dirty="0">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puțin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lipicioasă</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senzație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piele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dozaj</a:t>
            </a:r>
            <a:endParaRPr lang="en-US"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80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868BFD-4291-425A-9370-8D8DB8AD0B40}"/>
              </a:ext>
            </a:extLst>
          </p:cNvPr>
          <p:cNvSpPr>
            <a:spLocks noGrp="1"/>
          </p:cNvSpPr>
          <p:nvPr>
            <p:ph type="title"/>
          </p:nvPr>
        </p:nvSpPr>
        <p:spPr/>
        <p:txBody>
          <a:bodyPr/>
          <a:lstStyle/>
          <a:p>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Sulfat</a:t>
            </a:r>
            <a:r>
              <a:rPr lang="en-US" i="1" dirty="0">
                <a:solidFill>
                  <a:schemeClr val="tx2">
                    <a:lumMod val="60000"/>
                    <a:lumOff val="40000"/>
                  </a:schemeClr>
                </a:solidFill>
                <a:latin typeface="Times New Roman" panose="02020603050405020304" pitchFamily="18" charset="0"/>
                <a:cs typeface="Times New Roman" panose="02020603050405020304" pitchFamily="18" charset="0"/>
              </a:rPr>
              <a:t> de </a:t>
            </a:r>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magneziu</a:t>
            </a:r>
            <a:endParaRPr lang="ru-RU"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4E4C6EF-9E46-4BE7-A4A9-254CA9475ED4}"/>
              </a:ext>
            </a:extLst>
          </p:cNvPr>
          <p:cNvSpPr>
            <a:spLocks noGrp="1"/>
          </p:cNvSpPr>
          <p:nvPr>
            <p:ph idx="1"/>
          </p:nvPr>
        </p:nvSpPr>
        <p:spPr>
          <a:xfrm>
            <a:off x="457200" y="1772816"/>
            <a:ext cx="7239000" cy="3451519"/>
          </a:xfrm>
        </p:spPr>
        <p:txBody>
          <a:bodyPr>
            <a:normAutofit lnSpcReduction="10000"/>
          </a:bodyPr>
          <a:lstStyle/>
          <a:p>
            <a:pPr marL="0" indent="0">
              <a:buNone/>
            </a:pPr>
            <a:r>
              <a:rPr lang="en-US" i="1" dirty="0">
                <a:latin typeface="Times New Roman" panose="02020603050405020304" pitchFamily="18" charset="0"/>
                <a:cs typeface="Times New Roman" panose="02020603050405020304" pitchFamily="18" charset="0"/>
              </a:rPr>
              <a:t>Ingredient natural </a:t>
            </a:r>
            <a:r>
              <a:rPr lang="en-US" i="1" dirty="0" err="1">
                <a:latin typeface="Times New Roman" panose="02020603050405020304" pitchFamily="18" charset="0"/>
                <a:cs typeface="Times New Roman" panose="02020603050405020304" pitchFamily="18" charset="0"/>
              </a:rPr>
              <a:t>folosit</a:t>
            </a:r>
            <a:r>
              <a:rPr lang="en-US" i="1" dirty="0">
                <a:latin typeface="Times New Roman" panose="02020603050405020304" pitchFamily="18" charset="0"/>
                <a:cs typeface="Times New Roman" panose="02020603050405020304" pitchFamily="18" charset="0"/>
              </a:rPr>
              <a:t> in </a:t>
            </a:r>
            <a:r>
              <a:rPr lang="en-US" i="1" dirty="0" err="1">
                <a:latin typeface="Times New Roman" panose="02020603050405020304" pitchFamily="18" charset="0"/>
                <a:cs typeface="Times New Roman" panose="02020603050405020304" pitchFamily="18" charset="0"/>
              </a:rPr>
              <a:t>produsele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cosmetice</a:t>
            </a:r>
            <a:r>
              <a:rPr lang="en-US" i="1" dirty="0">
                <a:latin typeface="Times New Roman" panose="02020603050405020304" pitchFamily="18" charset="0"/>
                <a:cs typeface="Times New Roman" panose="02020603050405020304" pitchFamily="18" charset="0"/>
              </a:rPr>
              <a:t> ca exfoliant, </a:t>
            </a:r>
            <a:r>
              <a:rPr lang="en-US" i="1" dirty="0" err="1">
                <a:latin typeface="Times New Roman" panose="02020603050405020304" pitchFamily="18" charset="0"/>
                <a:cs typeface="Times New Roman" panose="02020603050405020304" pitchFamily="18" charset="0"/>
              </a:rPr>
              <a:t>activ</a:t>
            </a:r>
            <a:r>
              <a:rPr lang="en-US" i="1" dirty="0">
                <a:latin typeface="Times New Roman" panose="02020603050405020304" pitchFamily="18" charset="0"/>
                <a:cs typeface="Times New Roman" panose="02020603050405020304" pitchFamily="18" charset="0"/>
              </a:rPr>
              <a:t> cosmetic </a:t>
            </a:r>
            <a:r>
              <a:rPr lang="en-US" i="1" dirty="0" err="1">
                <a:latin typeface="Times New Roman" panose="02020603050405020304" pitchFamily="18" charset="0"/>
                <a:cs typeface="Times New Roman" panose="02020603050405020304" pitchFamily="18" charset="0"/>
              </a:rPr>
              <a:t>antiinflamator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ca ingredient functional, </a:t>
            </a:r>
            <a:r>
              <a:rPr lang="en-US" i="1" dirty="0" err="1">
                <a:latin typeface="Times New Roman" panose="02020603050405020304" pitchFamily="18" charset="0"/>
                <a:cs typeface="Times New Roman" panose="02020603050405020304" pitchFamily="18" charset="0"/>
              </a:rPr>
              <a:t>respectiv</a:t>
            </a:r>
            <a:r>
              <a:rPr lang="en-US" i="1" dirty="0">
                <a:latin typeface="Times New Roman" panose="02020603050405020304" pitchFamily="18" charset="0"/>
                <a:cs typeface="Times New Roman" panose="02020603050405020304" pitchFamily="18" charset="0"/>
              </a:rPr>
              <a:t> agent de </a:t>
            </a:r>
            <a:r>
              <a:rPr lang="en-US" i="1" dirty="0" err="1">
                <a:latin typeface="Times New Roman" panose="02020603050405020304" pitchFamily="18" charset="0"/>
                <a:cs typeface="Times New Roman" panose="02020603050405020304" pitchFamily="18" charset="0"/>
              </a:rPr>
              <a:t>ingrosare</a:t>
            </a:r>
            <a:r>
              <a:rPr lang="en-US" i="1" dirty="0">
                <a:latin typeface="Times New Roman" panose="02020603050405020304" pitchFamily="18" charset="0"/>
                <a:cs typeface="Times New Roman" panose="02020603050405020304" pitchFamily="18" charset="0"/>
              </a:rPr>
              <a:t>. </a:t>
            </a:r>
          </a:p>
          <a:p>
            <a:pPr marL="0" indent="0">
              <a:buNone/>
            </a:pPr>
            <a:r>
              <a:rPr lang="en-US" b="1" dirty="0" err="1">
                <a:solidFill>
                  <a:schemeClr val="tx2">
                    <a:lumMod val="60000"/>
                    <a:lumOff val="40000"/>
                  </a:schemeClr>
                </a:solidFill>
                <a:latin typeface="Times New Roman" panose="02020603050405020304" pitchFamily="18" charset="0"/>
                <a:cs typeface="Times New Roman" panose="02020603050405020304" pitchFamily="18" charset="0"/>
              </a:rPr>
              <a:t>Proprietati</a:t>
            </a:r>
            <a:r>
              <a:rPr lang="en-US" b="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Remediu</a:t>
            </a:r>
            <a:r>
              <a:rPr lang="en-US" dirty="0">
                <a:latin typeface="Times New Roman" panose="02020603050405020304" pitchFamily="18" charset="0"/>
                <a:cs typeface="Times New Roman" panose="02020603050405020304" pitchFamily="18" charset="0"/>
              </a:rPr>
              <a:t> ancestral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detoxifierea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corpului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ameliorarea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durerilor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musculare</a:t>
            </a:r>
            <a:r>
              <a:rPr lang="en-US"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Utilizata</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sare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peeling (</a:t>
            </a:r>
            <a:r>
              <a:rPr lang="en-US" dirty="0" err="1">
                <a:latin typeface="Times New Roman" panose="02020603050405020304" pitchFamily="18" charset="0"/>
                <a:cs typeface="Times New Roman" panose="02020603050405020304" pitchFamily="18" charset="0"/>
              </a:rPr>
              <a:t>exfoliere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revitalizeaza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tonifica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pielea</a:t>
            </a:r>
            <a:r>
              <a:rPr lang="en-US"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pic>
        <p:nvPicPr>
          <p:cNvPr id="5" name="Рисунок 4" descr="Изображение выглядит как еда&#10;&#10;Автоматически созданное описание">
            <a:extLst>
              <a:ext uri="{FF2B5EF4-FFF2-40B4-BE49-F238E27FC236}">
                <a16:creationId xmlns:a16="http://schemas.microsoft.com/office/drawing/2014/main" id="{7A683228-49FC-43F7-8C16-68B4BC665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2987824" y="5013177"/>
            <a:ext cx="2448272" cy="1844824"/>
          </a:xfrm>
          <a:prstGeom prst="rect">
            <a:avLst/>
          </a:prstGeom>
        </p:spPr>
      </p:pic>
    </p:spTree>
    <p:extLst>
      <p:ext uri="{BB962C8B-B14F-4D97-AF65-F5344CB8AC3E}">
        <p14:creationId xmlns:p14="http://schemas.microsoft.com/office/powerpoint/2010/main" val="260121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6CDAE0-6D53-434C-BA8E-EA274F928028}"/>
              </a:ext>
            </a:extLst>
          </p:cNvPr>
          <p:cNvSpPr>
            <a:spLocks noGrp="1"/>
          </p:cNvSpPr>
          <p:nvPr>
            <p:ph sz="quarter" idx="2"/>
          </p:nvPr>
        </p:nvSpPr>
        <p:spPr>
          <a:xfrm>
            <a:off x="457200" y="836712"/>
            <a:ext cx="3520440" cy="6021288"/>
          </a:xfrm>
        </p:spPr>
        <p:txBody>
          <a:bodyPr>
            <a:normAutofit/>
          </a:bodyPr>
          <a:lstStyle/>
          <a:p>
            <a:pPr marL="0" indent="0">
              <a:lnSpc>
                <a:spcPct val="90000"/>
              </a:lnSpc>
              <a:buNone/>
            </a:pPr>
            <a:r>
              <a:rPr lang="en-US" b="1" i="1" dirty="0" err="1">
                <a:latin typeface="Times New Roman" panose="02020603050405020304" pitchFamily="18" charset="0"/>
                <a:cs typeface="Times New Roman" panose="02020603050405020304" pitchFamily="18" charset="0"/>
              </a:rPr>
              <a:t>Functie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cosmetice</a:t>
            </a:r>
            <a:r>
              <a:rPr lang="en-US" b="1" i="1" dirty="0">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 exfoliant al celulelor moarte si regenerant al epidermului;</a:t>
            </a:r>
          </a:p>
          <a:p>
            <a:pPr>
              <a:lnSpc>
                <a:spcPct val="9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antiinflamator cutanat: calmeaza pielea iritata si inflamata .</a:t>
            </a:r>
          </a:p>
          <a:p>
            <a:pPr marL="0" indent="0">
              <a:lnSpc>
                <a:spcPct val="90000"/>
              </a:lnSpc>
              <a:buNone/>
            </a:pPr>
            <a:r>
              <a:rPr lang="it-IT" b="1" i="1" dirty="0">
                <a:latin typeface="Times New Roman" panose="02020603050405020304" pitchFamily="18" charset="0"/>
                <a:cs typeface="Times New Roman" panose="02020603050405020304" pitchFamily="18" charset="0"/>
              </a:rPr>
              <a:t>Dozele admisibile</a:t>
            </a:r>
          </a:p>
          <a:p>
            <a:pPr>
              <a:lnSpc>
                <a:spcPct val="9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pana</a:t>
            </a:r>
            <a:r>
              <a:rPr lang="en-US" dirty="0">
                <a:latin typeface="Times New Roman" panose="02020603050405020304" pitchFamily="18" charset="0"/>
                <a:cs typeface="Times New Roman" panose="02020603050405020304" pitchFamily="18" charset="0"/>
              </a:rPr>
              <a:t> la 11% in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cosmetice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raman</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piele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tipul</a:t>
            </a:r>
            <a:r>
              <a:rPr lang="en-US" dirty="0">
                <a:latin typeface="Times New Roman" panose="02020603050405020304" pitchFamily="18" charset="0"/>
                <a:cs typeface="Times New Roman" panose="02020603050405020304" pitchFamily="18" charset="0"/>
              </a:rPr>
              <a:t> "leave-on") </a:t>
            </a:r>
          </a:p>
          <a:p>
            <a:pPr>
              <a:lnSpc>
                <a:spcPct val="9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pana</a:t>
            </a:r>
            <a:r>
              <a:rPr lang="en-US" dirty="0">
                <a:latin typeface="Times New Roman" panose="02020603050405020304" pitchFamily="18" charset="0"/>
                <a:cs typeface="Times New Roman" panose="02020603050405020304" pitchFamily="18" charset="0"/>
              </a:rPr>
              <a:t> la 25% in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cosmetice</a:t>
            </a:r>
            <a:r>
              <a:rPr lang="en-US" dirty="0">
                <a:latin typeface="Times New Roman" panose="02020603050405020304" pitchFamily="18" charset="0"/>
                <a:cs typeface="Times New Roman" panose="02020603050405020304" pitchFamily="18" charset="0"/>
              </a:rPr>
              <a:t> care se </a:t>
            </a:r>
            <a:r>
              <a:rPr lang="en-US" dirty="0" err="1">
                <a:latin typeface="Times New Roman" panose="02020603050405020304" pitchFamily="18" charset="0"/>
                <a:cs typeface="Times New Roman" panose="02020603050405020304" pitchFamily="18" charset="0"/>
              </a:rPr>
              <a:t>clatesc</a:t>
            </a:r>
            <a:r>
              <a:rPr lang="en-US" dirty="0">
                <a:latin typeface="Times New Roman" panose="02020603050405020304" pitchFamily="18" charset="0"/>
                <a:cs typeface="Times New Roman" panose="02020603050405020304" pitchFamily="18" charset="0"/>
              </a:rPr>
              <a:t> de pe </a:t>
            </a:r>
            <a:r>
              <a:rPr lang="en-US" dirty="0" err="1">
                <a:latin typeface="Times New Roman" panose="02020603050405020304" pitchFamily="18" charset="0"/>
                <a:cs typeface="Times New Roman" panose="02020603050405020304" pitchFamily="18" charset="0"/>
              </a:rPr>
              <a:t>piele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tipul</a:t>
            </a:r>
            <a:r>
              <a:rPr lang="en-US" dirty="0">
                <a:latin typeface="Times New Roman" panose="02020603050405020304" pitchFamily="18" charset="0"/>
                <a:cs typeface="Times New Roman" panose="02020603050405020304" pitchFamily="18" charset="0"/>
              </a:rPr>
              <a:t> "leave-off").</a:t>
            </a:r>
            <a:endParaRPr lang="ru-RU" b="1"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444D66F-DA03-439E-AE14-19428E2B1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808" y="2665102"/>
            <a:ext cx="3520440" cy="2208276"/>
          </a:xfrm>
          <a:prstGeom prst="rect">
            <a:avLst/>
          </a:prstGeom>
          <a:noFill/>
        </p:spPr>
      </p:pic>
    </p:spTree>
    <p:extLst>
      <p:ext uri="{BB962C8B-B14F-4D97-AF65-F5344CB8AC3E}">
        <p14:creationId xmlns:p14="http://schemas.microsoft.com/office/powerpoint/2010/main" val="325344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1A4D61-4498-4A9B-8D45-D8511C570508}"/>
              </a:ext>
            </a:extLst>
          </p:cNvPr>
          <p:cNvSpPr>
            <a:spLocks noGrp="1"/>
          </p:cNvSpPr>
          <p:nvPr>
            <p:ph type="title"/>
          </p:nvPr>
        </p:nvSpPr>
        <p:spPr/>
        <p:txBody>
          <a:bodyPr/>
          <a:lstStyle/>
          <a:p>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Ulei</a:t>
            </a:r>
            <a:r>
              <a:rPr lang="en-US" i="1" dirty="0">
                <a:solidFill>
                  <a:schemeClr val="tx2">
                    <a:lumMod val="60000"/>
                    <a:lumOff val="40000"/>
                  </a:schemeClr>
                </a:solidFill>
                <a:latin typeface="Times New Roman" panose="02020603050405020304" pitchFamily="18" charset="0"/>
                <a:cs typeface="Times New Roman" panose="02020603050405020304" pitchFamily="18" charset="0"/>
              </a:rPr>
              <a:t> de ricin </a:t>
            </a:r>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hidrogenat</a:t>
            </a:r>
            <a:endParaRPr lang="ru-RU"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C807A5D-9DB8-4570-8D17-AF115B96CBF4}"/>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Denumit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ceara</a:t>
            </a:r>
            <a:r>
              <a:rPr lang="en-US" b="1" dirty="0">
                <a:latin typeface="Times New Roman" panose="02020603050405020304" pitchFamily="18" charset="0"/>
                <a:cs typeface="Times New Roman" panose="02020603050405020304" pitchFamily="18" charset="0"/>
              </a:rPr>
              <a:t> de ricin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uleiul</a:t>
            </a:r>
            <a:r>
              <a:rPr lang="en-US" dirty="0">
                <a:latin typeface="Times New Roman" panose="02020603050405020304" pitchFamily="18" charset="0"/>
                <a:cs typeface="Times New Roman" panose="02020603050405020304" pitchFamily="18" charset="0"/>
              </a:rPr>
              <a:t> de ricin </a:t>
            </a:r>
            <a:r>
              <a:rPr lang="en-US" dirty="0" err="1">
                <a:latin typeface="Times New Roman" panose="02020603050405020304" pitchFamily="18" charset="0"/>
                <a:cs typeface="Times New Roman" panose="02020603050405020304" pitchFamily="18" charset="0"/>
              </a:rPr>
              <a:t>hidrogenat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un ingredient cosmetic </a:t>
            </a:r>
            <a:r>
              <a:rPr lang="en-US" dirty="0" err="1">
                <a:latin typeface="Times New Roman" panose="02020603050405020304" pitchFamily="18" charset="0"/>
                <a:cs typeface="Times New Roman" panose="02020603050405020304" pitchFamily="18" charset="0"/>
              </a:rPr>
              <a:t>versatil</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pastreaza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calitatile</a:t>
            </a:r>
            <a:r>
              <a:rPr lang="en-US" dirty="0">
                <a:latin typeface="Times New Roman" panose="02020603050405020304" pitchFamily="18" charset="0"/>
                <a:cs typeface="Times New Roman" panose="02020603050405020304" pitchFamily="18" charset="0"/>
              </a:rPr>
              <a:t> care fac din </a:t>
            </a:r>
            <a:r>
              <a:rPr lang="en-US" dirty="0" err="1">
                <a:latin typeface="Times New Roman" panose="02020603050405020304" pitchFamily="18" charset="0"/>
                <a:cs typeface="Times New Roman" panose="02020603050405020304" pitchFamily="18" charset="0"/>
              </a:rPr>
              <a:t>uleiul</a:t>
            </a:r>
            <a:r>
              <a:rPr lang="en-US" dirty="0">
                <a:latin typeface="Times New Roman" panose="02020603050405020304" pitchFamily="18" charset="0"/>
                <a:cs typeface="Times New Roman" panose="02020603050405020304" pitchFamily="18" charset="0"/>
              </a:rPr>
              <a:t> de ricin un ingredient de </a:t>
            </a:r>
            <a:r>
              <a:rPr lang="en-US" dirty="0" err="1">
                <a:latin typeface="Times New Roman" panose="02020603050405020304" pitchFamily="18" charset="0"/>
                <a:cs typeface="Times New Roman" panose="02020603050405020304" pitchFamily="18" charset="0"/>
              </a:rPr>
              <a:t>nelipsit</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cosmetice</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i="1" dirty="0">
                <a:solidFill>
                  <a:schemeClr val="accent2">
                    <a:lumMod val="75000"/>
                  </a:schemeClr>
                </a:solidFill>
                <a:latin typeface="Times New Roman" panose="02020603050405020304" pitchFamily="18" charset="0"/>
                <a:cs typeface="Times New Roman" panose="02020603050405020304" pitchFamily="18" charset="0"/>
              </a:rPr>
              <a:t>Are </a:t>
            </a:r>
            <a:r>
              <a:rPr lang="en-US" i="1" dirty="0" err="1">
                <a:solidFill>
                  <a:schemeClr val="accent2">
                    <a:lumMod val="75000"/>
                  </a:schemeClr>
                </a:solidFill>
                <a:latin typeface="Times New Roman" panose="02020603050405020304" pitchFamily="18" charset="0"/>
                <a:cs typeface="Times New Roman" panose="02020603050405020304" pitchFamily="18" charset="0"/>
              </a:rPr>
              <a:t>efect</a:t>
            </a:r>
            <a:r>
              <a:rPr lang="en-US" i="1" dirty="0">
                <a:solidFill>
                  <a:schemeClr val="accent2">
                    <a:lumMod val="75000"/>
                  </a:schemeClr>
                </a:solidFill>
                <a:latin typeface="Times New Roman" panose="02020603050405020304" pitchFamily="18" charset="0"/>
                <a:cs typeface="Times New Roman" panose="02020603050405020304" pitchFamily="18" charset="0"/>
              </a:rPr>
              <a:t> </a:t>
            </a:r>
            <a:r>
              <a:rPr lang="en-US" i="1" dirty="0" err="1">
                <a:solidFill>
                  <a:schemeClr val="accent2">
                    <a:lumMod val="75000"/>
                  </a:schemeClr>
                </a:solidFill>
                <a:latin typeface="Times New Roman" panose="02020603050405020304" pitchFamily="18" charset="0"/>
                <a:cs typeface="Times New Roman" panose="02020603050405020304" pitchFamily="18" charset="0"/>
              </a:rPr>
              <a:t>emolient</a:t>
            </a:r>
            <a:r>
              <a:rPr lang="en-US" i="1" dirty="0">
                <a:solidFill>
                  <a:schemeClr val="accent2">
                    <a:lumMod val="75000"/>
                  </a:schemeClr>
                </a:solidFill>
                <a:latin typeface="Times New Roman" panose="02020603050405020304" pitchFamily="18" charset="0"/>
                <a:cs typeface="Times New Roman" panose="02020603050405020304" pitchFamily="18" charset="0"/>
              </a:rPr>
              <a:t>, </a:t>
            </a:r>
            <a:r>
              <a:rPr lang="en-US" i="1" dirty="0" err="1">
                <a:solidFill>
                  <a:schemeClr val="accent2">
                    <a:lumMod val="75000"/>
                  </a:schemeClr>
                </a:solidFill>
                <a:latin typeface="Times New Roman" panose="02020603050405020304" pitchFamily="18" charset="0"/>
                <a:cs typeface="Times New Roman" panose="02020603050405020304" pitchFamily="18" charset="0"/>
              </a:rPr>
              <a:t>hidratant</a:t>
            </a:r>
            <a:r>
              <a:rPr lang="en-US" i="1" dirty="0">
                <a:solidFill>
                  <a:schemeClr val="accent2">
                    <a:lumMod val="75000"/>
                  </a:schemeClr>
                </a:solidFill>
                <a:latin typeface="Times New Roman" panose="02020603050405020304" pitchFamily="18" charset="0"/>
                <a:cs typeface="Times New Roman" panose="02020603050405020304" pitchFamily="18" charset="0"/>
              </a:rPr>
              <a:t> </a:t>
            </a:r>
            <a:r>
              <a:rPr lang="en-US" i="1" dirty="0" err="1">
                <a:solidFill>
                  <a:schemeClr val="accent2">
                    <a:lumMod val="75000"/>
                  </a:schemeClr>
                </a:solidFill>
                <a:latin typeface="Times New Roman" panose="02020603050405020304" pitchFamily="18" charset="0"/>
                <a:cs typeface="Times New Roman" panose="02020603050405020304" pitchFamily="18" charset="0"/>
              </a:rPr>
              <a:t>si</a:t>
            </a:r>
            <a:r>
              <a:rPr lang="en-US" i="1" dirty="0">
                <a:solidFill>
                  <a:schemeClr val="accent2">
                    <a:lumMod val="75000"/>
                  </a:schemeClr>
                </a:solidFill>
                <a:latin typeface="Times New Roman" panose="02020603050405020304" pitchFamily="18" charset="0"/>
                <a:cs typeface="Times New Roman" panose="02020603050405020304" pitchFamily="18" charset="0"/>
              </a:rPr>
              <a:t> </a:t>
            </a:r>
            <a:r>
              <a:rPr lang="en-US" i="1" dirty="0" err="1">
                <a:solidFill>
                  <a:schemeClr val="accent2">
                    <a:lumMod val="75000"/>
                  </a:schemeClr>
                </a:solidFill>
                <a:latin typeface="Times New Roman" panose="02020603050405020304" pitchFamily="18" charset="0"/>
                <a:cs typeface="Times New Roman" panose="02020603050405020304" pitchFamily="18" charset="0"/>
              </a:rPr>
              <a:t>conditionant</a:t>
            </a:r>
            <a:r>
              <a:rPr lang="en-US" i="1" dirty="0">
                <a:solidFill>
                  <a:schemeClr val="accent2">
                    <a:lumMod val="75000"/>
                  </a:schemeClr>
                </a:solidFill>
                <a:latin typeface="Times New Roman" panose="02020603050405020304" pitchFamily="18" charset="0"/>
                <a:cs typeface="Times New Roman" panose="02020603050405020304" pitchFamily="18" charset="0"/>
              </a:rPr>
              <a:t> </a:t>
            </a:r>
            <a:r>
              <a:rPr lang="en-US" i="1" dirty="0" err="1">
                <a:solidFill>
                  <a:schemeClr val="accent2">
                    <a:lumMod val="75000"/>
                  </a:schemeClr>
                </a:solidFill>
                <a:latin typeface="Times New Roman" panose="02020603050405020304" pitchFamily="18" charset="0"/>
                <a:cs typeface="Times New Roman" panose="02020603050405020304" pitchFamily="18" charset="0"/>
              </a:rPr>
              <a:t>asupra</a:t>
            </a:r>
            <a:r>
              <a:rPr lang="en-US" i="1" dirty="0">
                <a:solidFill>
                  <a:schemeClr val="accent2">
                    <a:lumMod val="75000"/>
                  </a:schemeClr>
                </a:solidFill>
                <a:latin typeface="Times New Roman" panose="02020603050405020304" pitchFamily="18" charset="0"/>
                <a:cs typeface="Times New Roman" panose="02020603050405020304" pitchFamily="18" charset="0"/>
              </a:rPr>
              <a:t> </a:t>
            </a:r>
            <a:r>
              <a:rPr lang="en-US" i="1" dirty="0" err="1">
                <a:solidFill>
                  <a:schemeClr val="accent2">
                    <a:lumMod val="75000"/>
                  </a:schemeClr>
                </a:solidFill>
                <a:latin typeface="Times New Roman" panose="02020603050405020304" pitchFamily="18" charset="0"/>
                <a:cs typeface="Times New Roman" panose="02020603050405020304" pitchFamily="18" charset="0"/>
              </a:rPr>
              <a:t>pielii</a:t>
            </a:r>
            <a:r>
              <a:rPr lang="en-US" i="1" dirty="0">
                <a:solidFill>
                  <a:schemeClr val="accent2">
                    <a:lumMod val="75000"/>
                  </a:schemeClr>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Se prezinta sub forma de mici pastile ceroase, fiind intalnit in industria cosmetica si sub denumirea de "ceara de ricin".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obtine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hidrogenarea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uleiului</a:t>
            </a:r>
            <a:r>
              <a:rPr lang="en-US" dirty="0">
                <a:latin typeface="Times New Roman" panose="02020603050405020304" pitchFamily="18" charset="0"/>
                <a:cs typeface="Times New Roman" panose="02020603050405020304" pitchFamily="18" charset="0"/>
              </a:rPr>
              <a:t> de ricin </a:t>
            </a:r>
            <a:r>
              <a:rPr lang="en-US" dirty="0" err="1">
                <a:latin typeface="Times New Roman" panose="02020603050405020304" pitchFamily="18" charset="0"/>
                <a:cs typeface="Times New Roman" panose="02020603050405020304" pitchFamily="18" charset="0"/>
              </a:rPr>
              <a:t>obisnuit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procedeu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devine</a:t>
            </a:r>
            <a:r>
              <a:rPr lang="en-US" dirty="0">
                <a:latin typeface="Times New Roman" panose="02020603050405020304" pitchFamily="18" charset="0"/>
                <a:cs typeface="Times New Roman" panose="02020603050405020304" pitchFamily="18" charset="0"/>
              </a:rPr>
              <a:t> solid, cu un </a:t>
            </a:r>
            <a:r>
              <a:rPr lang="en-US" dirty="0" err="1">
                <a:latin typeface="Times New Roman" panose="02020603050405020304" pitchFamily="18" charset="0"/>
                <a:cs typeface="Times New Roman" panose="02020603050405020304" pitchFamily="18" charset="0"/>
              </a:rPr>
              <a:t>punct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topire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65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70B468F-25FB-4C27-A9F7-B349C1EAA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99" y="2708920"/>
            <a:ext cx="3812241" cy="2144385"/>
          </a:xfrm>
          <a:prstGeom prst="rect">
            <a:avLst/>
          </a:prstGeom>
          <a:noFill/>
        </p:spPr>
      </p:pic>
      <p:sp>
        <p:nvSpPr>
          <p:cNvPr id="3" name="Объект 2">
            <a:extLst>
              <a:ext uri="{FF2B5EF4-FFF2-40B4-BE49-F238E27FC236}">
                <a16:creationId xmlns:a16="http://schemas.microsoft.com/office/drawing/2014/main" id="{30C7CD4C-9B7E-46EE-BAA5-0187FB1EE6DE}"/>
              </a:ext>
            </a:extLst>
          </p:cNvPr>
          <p:cNvSpPr>
            <a:spLocks noGrp="1"/>
          </p:cNvSpPr>
          <p:nvPr>
            <p:ph sz="half" idx="2"/>
          </p:nvPr>
        </p:nvSpPr>
        <p:spPr>
          <a:xfrm>
            <a:off x="3977640" y="548680"/>
            <a:ext cx="3754760" cy="5976664"/>
          </a:xfrm>
        </p:spPr>
        <p:txBody>
          <a:bodyPr anchor="t">
            <a:normAutofit lnSpcReduction="10000"/>
          </a:bodyPr>
          <a:lstStyle/>
          <a:p>
            <a:pPr marL="0" indent="0">
              <a:lnSpc>
                <a:spcPct val="90000"/>
              </a:lnSpc>
              <a:buNone/>
            </a:pP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Functii</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cosmetice</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factor de </a:t>
            </a:r>
            <a:r>
              <a:rPr lang="en-US" sz="2400" dirty="0" err="1">
                <a:latin typeface="Times New Roman" panose="02020603050405020304" pitchFamily="18" charset="0"/>
                <a:cs typeface="Times New Roman" panose="02020603050405020304" pitchFamily="18" charset="0"/>
              </a:rPr>
              <a:t>consistenta</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lotiuni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emulsii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unguente</a:t>
            </a:r>
            <a:r>
              <a:rPr lang="en-US" sz="2400" dirty="0">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factor de </a:t>
            </a:r>
            <a:r>
              <a:rPr lang="en-US" sz="2400" dirty="0" err="1">
                <a:latin typeface="Times New Roman" panose="02020603050405020304" pitchFamily="18" charset="0"/>
                <a:cs typeface="Times New Roman" panose="02020603050405020304" pitchFamily="18" charset="0"/>
              </a:rPr>
              <a:t>stabilitate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produsele</a:t>
            </a:r>
            <a:r>
              <a:rPr lang="en-US" sz="2400" dirty="0">
                <a:latin typeface="Times New Roman" panose="02020603050405020304" pitchFamily="18" charset="0"/>
                <a:cs typeface="Times New Roman" panose="02020603050405020304" pitchFamily="18" charset="0"/>
              </a:rPr>
              <a:t> sub forma de stick,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rujuri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balsamuri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buze</a:t>
            </a:r>
            <a:r>
              <a:rPr lang="en-US" sz="2400" dirty="0">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emulsii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contribuie</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stabilizarea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acestora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gelificarea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fazei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uleioase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a:t>
            </a:r>
            <a:r>
              <a:rPr lang="en-US" sz="2400" dirty="0">
                <a:latin typeface="Times New Roman" panose="02020603050405020304" pitchFamily="18" charset="0"/>
                <a:cs typeface="Times New Roman" panose="02020603050405020304" pitchFamily="18" charset="0"/>
              </a:rPr>
              <a:t>-l face un factor de </a:t>
            </a:r>
            <a:r>
              <a:rPr lang="en-US" sz="2400" dirty="0" err="1">
                <a:latin typeface="Times New Roman" panose="02020603050405020304" pitchFamily="18" charset="0"/>
                <a:cs typeface="Times New Roman" panose="02020603050405020304" pitchFamily="18" charset="0"/>
              </a:rPr>
              <a:t>stabilitate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emulsiile</a:t>
            </a:r>
            <a:r>
              <a:rPr lang="en-US" sz="2400" dirty="0">
                <a:latin typeface="Times New Roman" panose="02020603050405020304" pitchFamily="18" charset="0"/>
                <a:cs typeface="Times New Roman" panose="02020603050405020304" pitchFamily="18" charset="0"/>
              </a:rPr>
              <a:t> de tip (</a:t>
            </a:r>
            <a:r>
              <a:rPr lang="en-US" sz="2400" dirty="0" err="1">
                <a:latin typeface="Times New Roman" panose="02020603050405020304" pitchFamily="18" charset="0"/>
                <a:cs typeface="Times New Roman" panose="02020603050405020304" pitchFamily="18" charset="0"/>
              </a:rPr>
              <a:t>apa</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ulei</a:t>
            </a:r>
            <a:r>
              <a:rPr lang="en-US" sz="2400" dirty="0">
                <a:latin typeface="Times New Roman" panose="02020603050405020304" pitchFamily="18" charset="0"/>
                <a:cs typeface="Times New Roman" panose="02020603050405020304" pitchFamily="18" charset="0"/>
              </a:rPr>
              <a:t>).</a:t>
            </a:r>
          </a:p>
          <a:p>
            <a:pPr marL="0" indent="0">
              <a:lnSpc>
                <a:spcPct val="90000"/>
              </a:lnSpc>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Doza</a:t>
            </a:r>
            <a:r>
              <a:rPr lang="en-US" sz="2400" b="1" i="1" dirty="0">
                <a:latin typeface="Times New Roman" panose="02020603050405020304" pitchFamily="18" charset="0"/>
                <a:cs typeface="Times New Roman" panose="02020603050405020304" pitchFamily="18" charset="0"/>
              </a:rPr>
              <a:t>:</a:t>
            </a:r>
          </a:p>
          <a:p>
            <a:pPr marL="0" indent="0">
              <a:lnSpc>
                <a:spcPct val="90000"/>
              </a:lnSpc>
              <a:buNone/>
            </a:pP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0,5% - 10%</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ADE6B2-0682-4834-821A-A0291AB07118}"/>
              </a:ext>
            </a:extLst>
          </p:cNvPr>
          <p:cNvSpPr>
            <a:spLocks noGrp="1"/>
          </p:cNvSpPr>
          <p:nvPr>
            <p:ph type="title"/>
          </p:nvPr>
        </p:nvSpPr>
        <p:spPr/>
        <p:txBody>
          <a:bodyPr/>
          <a:lstStyle/>
          <a:p>
            <a:r>
              <a:rPr lang="en-US" i="1" dirty="0">
                <a:solidFill>
                  <a:schemeClr val="tx2">
                    <a:lumMod val="60000"/>
                    <a:lumOff val="40000"/>
                  </a:schemeClr>
                </a:solidFill>
                <a:latin typeface="Times New Roman" panose="02020603050405020304" pitchFamily="18" charset="0"/>
                <a:cs typeface="Times New Roman" panose="02020603050405020304" pitchFamily="18" charset="0"/>
              </a:rPr>
              <a:t>propylparaben</a:t>
            </a:r>
            <a:endParaRPr lang="ru-RU"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8FA8B11-6FEF-41F2-A2DE-D4624CF17383}"/>
              </a:ext>
            </a:extLst>
          </p:cNvPr>
          <p:cNvSpPr>
            <a:spLocks noGrp="1"/>
          </p:cNvSpPr>
          <p:nvPr>
            <p:ph idx="1"/>
          </p:nvPr>
        </p:nvSpPr>
        <p:spPr/>
        <p:txBody>
          <a:bodyPr/>
          <a:lstStyle/>
          <a:p>
            <a:pPr marL="0" indent="0">
              <a:buNone/>
            </a:pPr>
            <a:r>
              <a:rPr lang="en-US" i="1" dirty="0" err="1">
                <a:latin typeface="Times New Roman" panose="02020603050405020304" pitchFamily="18" charset="0"/>
                <a:cs typeface="Times New Roman" panose="02020603050405020304" pitchFamily="18" charset="0"/>
              </a:rPr>
              <a:t>Propylparabenul</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indeplineste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functia</a:t>
            </a:r>
            <a:r>
              <a:rPr lang="en-US" i="1" dirty="0">
                <a:latin typeface="Times New Roman" panose="02020603050405020304" pitchFamily="18" charset="0"/>
                <a:cs typeface="Times New Roman" panose="02020603050405020304" pitchFamily="18" charset="0"/>
              </a:rPr>
              <a:t> de  ingredient parfum </a:t>
            </a:r>
            <a:r>
              <a:rPr lang="en-US" i="1" dirty="0" err="1">
                <a:latin typeface="Times New Roman" panose="02020603050405020304" pitchFamily="18" charset="0"/>
                <a:cs typeface="Times New Roman" panose="02020603050405020304" pitchFamily="18" charset="0"/>
              </a:rPr>
              <a:t>si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conservant</a:t>
            </a:r>
            <a:r>
              <a:rPr lang="en-US" i="1"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Este un </a:t>
            </a:r>
            <a:r>
              <a:rPr lang="en-US" dirty="0" err="1">
                <a:latin typeface="Times New Roman" panose="02020603050405020304" pitchFamily="18" charset="0"/>
                <a:cs typeface="Times New Roman" panose="02020603050405020304" pitchFamily="18" charset="0"/>
              </a:rPr>
              <a:t>derivat</a:t>
            </a:r>
            <a:r>
              <a:rPr lang="en-US" dirty="0">
                <a:latin typeface="Times New Roman" panose="02020603050405020304" pitchFamily="18" charset="0"/>
                <a:cs typeface="Times New Roman" panose="02020603050405020304" pitchFamily="18" charset="0"/>
              </a:rPr>
              <a:t> din acid para-aminobenzoic;</a:t>
            </a:r>
          </a:p>
          <a:p>
            <a:pPr>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Protejeaza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cosmeticele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ingrijire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prevenirea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intarzierea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fermentarii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alterarii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lor</a:t>
            </a:r>
            <a:r>
              <a:rPr lang="en-US" dirty="0">
                <a:latin typeface="Times New Roman" panose="02020603050405020304" pitchFamily="18" charset="0"/>
                <a:cs typeface="Times New Roman" panose="02020603050405020304" pitchFamily="18" charset="0"/>
              </a:rPr>
              <a:t>.</a:t>
            </a:r>
          </a:p>
          <a:p>
            <a:pPr marL="0" indent="0">
              <a:buNone/>
            </a:pPr>
            <a:endParaRPr lang="ru-RU" dirty="0"/>
          </a:p>
        </p:txBody>
      </p:sp>
      <p:pic>
        <p:nvPicPr>
          <p:cNvPr id="5" name="Рисунок 4">
            <a:extLst>
              <a:ext uri="{FF2B5EF4-FFF2-40B4-BE49-F238E27FC236}">
                <a16:creationId xmlns:a16="http://schemas.microsoft.com/office/drawing/2014/main" id="{C629DE8D-BE77-4EFE-AFC9-677B06E9B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03" y="4508500"/>
            <a:ext cx="4018106" cy="1947236"/>
          </a:xfrm>
          <a:prstGeom prst="rect">
            <a:avLst/>
          </a:prstGeom>
        </p:spPr>
      </p:pic>
      <p:pic>
        <p:nvPicPr>
          <p:cNvPr id="7" name="Рисунок 6" descr="Изображение выглядит как внутренний, чашка Петри, обеденный сервиз, посуда&#10;&#10;Автоматически созданное описание">
            <a:extLst>
              <a:ext uri="{FF2B5EF4-FFF2-40B4-BE49-F238E27FC236}">
                <a16:creationId xmlns:a16="http://schemas.microsoft.com/office/drawing/2014/main" id="{4726C605-1779-4786-81FA-6782082F5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508500"/>
            <a:ext cx="2165350" cy="2349500"/>
          </a:xfrm>
          <a:prstGeom prst="rect">
            <a:avLst/>
          </a:prstGeom>
        </p:spPr>
      </p:pic>
    </p:spTree>
    <p:extLst>
      <p:ext uri="{BB962C8B-B14F-4D97-AF65-F5344CB8AC3E}">
        <p14:creationId xmlns:p14="http://schemas.microsoft.com/office/powerpoint/2010/main" val="119105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37161-6DFC-4595-BD89-861100F5484B}"/>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8E4ECBAF-867B-4805-ADE2-FD075B0E3837}"/>
              </a:ext>
            </a:extLst>
          </p:cNvPr>
          <p:cNvSpPr>
            <a:spLocks noGrp="1"/>
          </p:cNvSpPr>
          <p:nvPr>
            <p:ph idx="1"/>
          </p:nvPr>
        </p:nvSpPr>
        <p:spPr/>
        <p:txBody>
          <a:bodyPr>
            <a:normAutofit fontScale="92500" lnSpcReduction="20000"/>
          </a:bodyPr>
          <a:lstStyle/>
          <a:p>
            <a:pPr marL="0" indent="0">
              <a:buNone/>
            </a:pP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Reactii</a:t>
            </a: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adverse:</a:t>
            </a:r>
          </a:p>
          <a:p>
            <a:pPr marL="514350" indent="-514350">
              <a:buFont typeface="+mj-lt"/>
              <a:buAutoNum type="arabicPeriod"/>
            </a:pP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Alergii</a:t>
            </a:r>
            <a:endParaRPr lang="en-US" b="1" i="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Neurotoxicitate</a:t>
            </a:r>
            <a:endParaRPr lang="en-US" b="1" i="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Caencer</a:t>
            </a:r>
            <a:endParaRPr lang="en-US" b="1" i="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Toxicitate</a:t>
            </a: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la </a:t>
            </a: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nivel</a:t>
            </a: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reproductive</a:t>
            </a:r>
          </a:p>
          <a:p>
            <a:pPr marL="0" indent="0">
              <a:buNone/>
            </a:pPr>
            <a:r>
              <a:rPr lang="en-US" i="1" dirty="0">
                <a:latin typeface="Times New Roman" panose="02020603050405020304" pitchFamily="18" charset="0"/>
                <a:cs typeface="Times New Roman" panose="02020603050405020304" pitchFamily="18" charset="0"/>
              </a:rPr>
              <a:t>Se </a:t>
            </a:r>
            <a:r>
              <a:rPr lang="en-US" i="1" dirty="0" err="1">
                <a:latin typeface="Times New Roman" panose="02020603050405020304" pitchFamily="18" charset="0"/>
                <a:cs typeface="Times New Roman" panose="02020603050405020304" pitchFamily="18" charset="0"/>
              </a:rPr>
              <a:t>permite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folosirea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acestui</a:t>
            </a:r>
            <a:r>
              <a:rPr lang="en-US" i="1" dirty="0">
                <a:latin typeface="Times New Roman" panose="02020603050405020304" pitchFamily="18" charset="0"/>
                <a:cs typeface="Times New Roman" panose="02020603050405020304" pitchFamily="18" charset="0"/>
              </a:rPr>
              <a:t> ingredient ca </a:t>
            </a:r>
            <a:r>
              <a:rPr lang="en-US" i="1" dirty="0" err="1">
                <a:latin typeface="Times New Roman" panose="02020603050405020304" pitchFamily="18" charset="0"/>
                <a:cs typeface="Times New Roman" panose="02020603050405020304" pitchFamily="18" charset="0"/>
              </a:rPr>
              <a:t>substanta</a:t>
            </a:r>
            <a:r>
              <a:rPr lang="en-US" i="1" dirty="0">
                <a:latin typeface="Times New Roman" panose="02020603050405020304" pitchFamily="18" charset="0"/>
                <a:cs typeface="Times New Roman" panose="02020603050405020304" pitchFamily="18" charset="0"/>
              </a:rPr>
              <a:t> de aroma </a:t>
            </a:r>
            <a:r>
              <a:rPr lang="en-US" i="1" dirty="0" err="1">
                <a:latin typeface="Times New Roman" panose="02020603050405020304" pitchFamily="18" charset="0"/>
                <a:cs typeface="Times New Roman" panose="02020603050405020304" pitchFamily="18" charset="0"/>
              </a:rPr>
              <a:t>sintetica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a:t>
            </a:r>
            <a:r>
              <a:rPr lang="en-US" i="1" dirty="0">
                <a:latin typeface="Times New Roman" panose="02020603050405020304" pitchFamily="18" charset="0"/>
                <a:cs typeface="Times New Roman" panose="02020603050405020304" pitchFamily="18" charset="0"/>
              </a:rPr>
              <a:t> ca adjuvant </a:t>
            </a:r>
            <a:r>
              <a:rPr lang="en-US" i="1" dirty="0" err="1">
                <a:latin typeface="Times New Roman" panose="02020603050405020304" pitchFamily="18" charset="0"/>
                <a:cs typeface="Times New Roman" panose="02020603050405020304" pitchFamily="18" charset="0"/>
              </a:rPr>
              <a:t>pentru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adaugarea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directa</a:t>
            </a:r>
            <a:r>
              <a:rPr lang="en-US" i="1" dirty="0">
                <a:latin typeface="Times New Roman" panose="02020603050405020304" pitchFamily="18" charset="0"/>
                <a:cs typeface="Times New Roman" panose="02020603050405020304" pitchFamily="18" charset="0"/>
              </a:rPr>
              <a:t> la </a:t>
            </a:r>
            <a:r>
              <a:rPr lang="en-US" i="1" dirty="0" err="1">
                <a:latin typeface="Times New Roman" panose="02020603050405020304" pitchFamily="18" charset="0"/>
                <a:cs typeface="Times New Roman" panose="02020603050405020304" pitchFamily="18" charset="0"/>
              </a:rPr>
              <a:t>mancare</a:t>
            </a:r>
            <a:r>
              <a:rPr lang="en-US" i="1" dirty="0">
                <a:latin typeface="Times New Roman" panose="02020603050405020304" pitchFamily="18" charset="0"/>
                <a:cs typeface="Times New Roman" panose="02020603050405020304" pitchFamily="18" charset="0"/>
              </a:rPr>
              <a:t>.</a:t>
            </a:r>
          </a:p>
          <a:p>
            <a:pPr marL="0" indent="0">
              <a:buNone/>
            </a:pPr>
            <a:r>
              <a:rPr lang="en-US" i="1" dirty="0">
                <a:latin typeface="Times New Roman" panose="02020603050405020304" pitchFamily="18" charset="0"/>
                <a:cs typeface="Times New Roman" panose="02020603050405020304" pitchFamily="18" charset="0"/>
              </a:rPr>
              <a:t>Propylparaben </a:t>
            </a:r>
            <a:r>
              <a:rPr lang="en-US" i="1" dirty="0" err="1">
                <a:latin typeface="Times New Roman" panose="02020603050405020304" pitchFamily="18" charset="0"/>
                <a:cs typeface="Times New Roman" panose="02020603050405020304" pitchFamily="18" charset="0"/>
              </a:rPr>
              <a:t>poate</a:t>
            </a:r>
            <a:r>
              <a:rPr lang="en-US" i="1" dirty="0">
                <a:latin typeface="Times New Roman" panose="02020603050405020304" pitchFamily="18" charset="0"/>
                <a:cs typeface="Times New Roman" panose="02020603050405020304" pitchFamily="18" charset="0"/>
              </a:rPr>
              <a:t> fi </a:t>
            </a:r>
            <a:r>
              <a:rPr lang="en-US" i="1" dirty="0" err="1">
                <a:latin typeface="Times New Roman" panose="02020603050405020304" pitchFamily="18" charset="0"/>
                <a:cs typeface="Times New Roman" panose="02020603050405020304" pitchFamily="18" charset="0"/>
              </a:rPr>
              <a:t>folosit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drept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conservant</a:t>
            </a:r>
            <a:r>
              <a:rPr lang="en-US" i="1" dirty="0">
                <a:latin typeface="Times New Roman" panose="02020603050405020304" pitchFamily="18" charset="0"/>
                <a:cs typeface="Times New Roman" panose="02020603050405020304" pitchFamily="18" charset="0"/>
              </a:rPr>
              <a:t> in </a:t>
            </a:r>
            <a:r>
              <a:rPr lang="en-US" i="1" dirty="0" err="1">
                <a:latin typeface="Times New Roman" panose="02020603050405020304" pitchFamily="18" charset="0"/>
                <a:cs typeface="Times New Roman" panose="02020603050405020304" pitchFamily="18" charset="0"/>
              </a:rPr>
              <a:t>concentratii</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pana</a:t>
            </a:r>
            <a:r>
              <a:rPr lang="en-US" i="1" dirty="0">
                <a:latin typeface="Times New Roman" panose="02020603050405020304" pitchFamily="18" charset="0"/>
                <a:cs typeface="Times New Roman" panose="02020603050405020304" pitchFamily="18" charset="0"/>
              </a:rPr>
              <a:t> la 0.4% </a:t>
            </a:r>
            <a:r>
              <a:rPr lang="en-US" i="1" dirty="0" err="1">
                <a:latin typeface="Times New Roman" panose="02020603050405020304" pitchFamily="18" charset="0"/>
                <a:cs typeface="Times New Roman" panose="02020603050405020304" pitchFamily="18" charset="0"/>
              </a:rPr>
              <a:t>pentru</a:t>
            </a:r>
            <a:r>
              <a:rPr lang="en-US" i="1" dirty="0">
                <a:latin typeface="Times New Roman" panose="02020603050405020304" pitchFamily="18" charset="0"/>
                <a:cs typeface="Times New Roman" panose="02020603050405020304" pitchFamily="18" charset="0"/>
              </a:rPr>
              <a:t> un ester </a:t>
            </a:r>
            <a:r>
              <a:rPr lang="en-US" i="1" dirty="0" err="1">
                <a:latin typeface="Times New Roman" panose="02020603050405020304" pitchFamily="18" charset="0"/>
                <a:cs typeface="Times New Roman" panose="02020603050405020304" pitchFamily="18" charset="0"/>
              </a:rPr>
              <a:t>si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pana</a:t>
            </a:r>
            <a:r>
              <a:rPr lang="en-US" i="1" dirty="0">
                <a:latin typeface="Times New Roman" panose="02020603050405020304" pitchFamily="18" charset="0"/>
                <a:cs typeface="Times New Roman" panose="02020603050405020304" pitchFamily="18" charset="0"/>
              </a:rPr>
              <a:t> la 0.8% </a:t>
            </a:r>
            <a:r>
              <a:rPr lang="en-US" i="1" dirty="0" err="1">
                <a:latin typeface="Times New Roman" panose="02020603050405020304" pitchFamily="18" charset="0"/>
                <a:cs typeface="Times New Roman" panose="02020603050405020304" pitchFamily="18" charset="0"/>
              </a:rPr>
              <a:t>pentru</a:t>
            </a:r>
            <a:r>
              <a:rPr lang="en-US" i="1" dirty="0">
                <a:latin typeface="Times New Roman" panose="02020603050405020304" pitchFamily="18" charset="0"/>
                <a:cs typeface="Times New Roman" panose="02020603050405020304" pitchFamily="18" charset="0"/>
              </a:rPr>
              <a:t> o </a:t>
            </a:r>
            <a:r>
              <a:rPr lang="en-US" i="1" dirty="0" err="1">
                <a:latin typeface="Times New Roman" panose="02020603050405020304" pitchFamily="18" charset="0"/>
                <a:cs typeface="Times New Roman" panose="02020603050405020304" pitchFamily="18" charset="0"/>
              </a:rPr>
              <a:t>combinatie</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esteri</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S-a </a:t>
            </a:r>
            <a:r>
              <a:rPr lang="en-US" i="1" dirty="0" err="1">
                <a:latin typeface="Times New Roman" panose="02020603050405020304" pitchFamily="18" charset="0"/>
                <a:cs typeface="Times New Roman" panose="02020603050405020304" pitchFamily="18" charset="0"/>
              </a:rPr>
              <a:t>stabilit</a:t>
            </a:r>
            <a:r>
              <a:rPr lang="en-US" i="1" dirty="0">
                <a:latin typeface="Times New Roman" panose="02020603050405020304" pitchFamily="18" charset="0"/>
                <a:cs typeface="Times New Roman" panose="02020603050405020304" pitchFamily="18" charset="0"/>
              </a:rPr>
              <a:t> o </a:t>
            </a:r>
            <a:r>
              <a:rPr lang="en-US" i="1" dirty="0" err="1">
                <a:latin typeface="Times New Roman" panose="02020603050405020304" pitchFamily="18" charset="0"/>
                <a:cs typeface="Times New Roman" panose="02020603050405020304" pitchFamily="18" charset="0"/>
              </a:rPr>
              <a:t>limita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totala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zilnica</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consum</a:t>
            </a:r>
            <a:r>
              <a:rPr lang="en-US" i="1" dirty="0">
                <a:latin typeface="Times New Roman" panose="02020603050405020304" pitchFamily="18" charset="0"/>
                <a:cs typeface="Times New Roman" panose="02020603050405020304" pitchFamily="18" charset="0"/>
              </a:rPr>
              <a:t> a </a:t>
            </a:r>
            <a:r>
              <a:rPr lang="en-US" i="1" dirty="0" err="1">
                <a:latin typeface="Times New Roman" panose="02020603050405020304" pitchFamily="18" charset="0"/>
                <a:cs typeface="Times New Roman" panose="02020603050405020304" pitchFamily="18" charset="0"/>
              </a:rPr>
              <a:t>parabenilor</a:t>
            </a:r>
            <a:r>
              <a:rPr lang="en-US" i="1" dirty="0">
                <a:latin typeface="Times New Roman" panose="02020603050405020304" pitchFamily="18" charset="0"/>
                <a:cs typeface="Times New Roman" panose="02020603050405020304" pitchFamily="18" charset="0"/>
              </a:rPr>
              <a:t> de tip Ethyl-, Methyl- </a:t>
            </a:r>
            <a:r>
              <a:rPr lang="en-US" i="1" dirty="0" err="1">
                <a:latin typeface="Times New Roman" panose="02020603050405020304" pitchFamily="18" charset="0"/>
                <a:cs typeface="Times New Roman" panose="02020603050405020304" pitchFamily="18" charset="0"/>
              </a:rPr>
              <a:t>si</a:t>
            </a:r>
            <a:r>
              <a:rPr lang="en-US" i="1" dirty="0">
                <a:latin typeface="Times New Roman" panose="02020603050405020304" pitchFamily="18" charset="0"/>
                <a:cs typeface="Times New Roman" panose="02020603050405020304" pitchFamily="18" charset="0"/>
              </a:rPr>
              <a:t> Propyl-, </a:t>
            </a:r>
            <a:r>
              <a:rPr lang="en-US" i="1" dirty="0" err="1">
                <a:latin typeface="Times New Roman" panose="02020603050405020304" pitchFamily="18" charset="0"/>
                <a:cs typeface="Times New Roman" panose="02020603050405020304" pitchFamily="18" charset="0"/>
              </a:rPr>
              <a:t>intre</a:t>
            </a:r>
            <a:r>
              <a:rPr lang="en-US" i="1" dirty="0">
                <a:latin typeface="Times New Roman" panose="02020603050405020304" pitchFamily="18" charset="0"/>
                <a:cs typeface="Times New Roman" panose="02020603050405020304" pitchFamily="18" charset="0"/>
              </a:rPr>
              <a:t> 0-10 mg/kg, </a:t>
            </a:r>
            <a:r>
              <a:rPr lang="en-US" i="1" dirty="0" err="1">
                <a:latin typeface="Times New Roman" panose="02020603050405020304" pitchFamily="18" charset="0"/>
                <a:cs typeface="Times New Roman" panose="02020603050405020304" pitchFamily="18" charset="0"/>
              </a:rPr>
              <a:t>greutate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corporala</a:t>
            </a:r>
            <a:r>
              <a:rPr lang="en-US" i="1" dirty="0">
                <a:latin typeface="Times New Roman" panose="02020603050405020304" pitchFamily="18" charset="0"/>
                <a:cs typeface="Times New Roman" panose="02020603050405020304" pitchFamily="18" charset="0"/>
              </a:rPr>
              <a:t>.</a:t>
            </a:r>
            <a:endParaRPr lang="en-US" b="1" i="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buNone/>
            </a:pPr>
            <a:endParaRPr lang="ru-RU"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31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2">
                    <a:lumMod val="60000"/>
                    <a:lumOff val="40000"/>
                  </a:schemeClr>
                </a:solidFill>
                <a:latin typeface="Times New Roman" pitchFamily="18" charset="0"/>
                <a:cs typeface="Times New Roman" pitchFamily="18" charset="0"/>
              </a:rPr>
              <a:t>Fond de ten “Ingrid”</a:t>
            </a:r>
            <a:endParaRPr lang="ru-RU"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9416"/>
            <a:ext cx="7543824" cy="4846320"/>
          </a:xfrm>
        </p:spPr>
        <p:txBody>
          <a:bodyPr>
            <a:normAutofit lnSpcReduction="10000"/>
          </a:bodyPr>
          <a:lstStyle/>
          <a:p>
            <a:pPr>
              <a:buNone/>
            </a:pPr>
            <a:r>
              <a:rPr lang="en-US" sz="3200" b="1" i="1" dirty="0" err="1">
                <a:latin typeface="Times New Roman" pitchFamily="18" charset="0"/>
                <a:cs typeface="Times New Roman" pitchFamily="18" charset="0"/>
              </a:rPr>
              <a:t>Ingrediente</a:t>
            </a:r>
            <a:r>
              <a:rPr lang="en-US" sz="3200" i="1" dirty="0">
                <a:latin typeface="Times New Roman" pitchFamily="18" charset="0"/>
                <a:cs typeface="Times New Roman" pitchFamily="18" charset="0"/>
              </a:rPr>
              <a:t>: </a:t>
            </a:r>
            <a:r>
              <a:rPr lang="en-US" sz="3200" dirty="0" err="1">
                <a:latin typeface="Times New Roman" pitchFamily="18" charset="0"/>
                <a:cs typeface="Times New Roman" pitchFamily="18" charset="0"/>
              </a:rPr>
              <a:t>Apa</a:t>
            </a:r>
            <a:r>
              <a:rPr lang="en-US" sz="3200" dirty="0">
                <a:latin typeface="Times New Roman" pitchFamily="18" charset="0"/>
                <a:cs typeface="Times New Roman" pitchFamily="18" charset="0"/>
              </a:rPr>
              <a:t>,</a:t>
            </a:r>
            <a:r>
              <a:rPr lang="ro-RO" sz="3200" dirty="0">
                <a:latin typeface="Times New Roman" pitchFamily="18" charset="0"/>
                <a:cs typeface="Times New Roman" pitchFamily="18" charset="0"/>
              </a:rPr>
              <a:t>Cyclopentasiloxan, Polyglyceryl-4 Isotearat, Cetyl PEG/PPG-10/1 Dimethicone, Hexyl Laurate, Isododecan,</a:t>
            </a:r>
            <a:r>
              <a:rPr lang="en-US" sz="3200" dirty="0" err="1">
                <a:latin typeface="Times New Roman" pitchFamily="18" charset="0"/>
                <a:cs typeface="Times New Roman" pitchFamily="18" charset="0"/>
              </a:rPr>
              <a:t>Polidecen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hidrogenat</a:t>
            </a:r>
            <a:r>
              <a:rPr lang="ro-RO" sz="3200" dirty="0">
                <a:latin typeface="Times New Roman" pitchFamily="18" charset="0"/>
                <a:cs typeface="Times New Roman" pitchFamily="18" charset="0"/>
              </a:rPr>
              <a:t>, Isocetyl Stearoyl Stearate, Glycerin, Dimethicone, Ozokerite, </a:t>
            </a:r>
            <a:r>
              <a:rPr lang="en-US" sz="3200" dirty="0" err="1">
                <a:latin typeface="Times New Roman" pitchFamily="18" charset="0"/>
                <a:cs typeface="Times New Roman" pitchFamily="18" charset="0"/>
              </a:rPr>
              <a:t>Sulfat</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magneziu</a:t>
            </a:r>
            <a:r>
              <a:rPr lang="ro-RO"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Ulei</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ricin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hidrogenat</a:t>
            </a:r>
            <a:r>
              <a:rPr lang="ro-RO" sz="3200" dirty="0">
                <a:latin typeface="Times New Roman" pitchFamily="18" charset="0"/>
                <a:cs typeface="Times New Roman" pitchFamily="18" charset="0"/>
              </a:rPr>
              <a:t>, </a:t>
            </a:r>
            <a:r>
              <a:rPr lang="en-US" sz="3200" dirty="0">
                <a:latin typeface="Times New Roman" pitchFamily="18" charset="0"/>
                <a:cs typeface="Times New Roman" pitchFamily="18" charset="0"/>
              </a:rPr>
              <a:t>F</a:t>
            </a:r>
            <a:r>
              <a:rPr lang="ro-RO" sz="3200" dirty="0">
                <a:latin typeface="Times New Roman" pitchFamily="18" charset="0"/>
                <a:cs typeface="Times New Roman" pitchFamily="18" charset="0"/>
              </a:rPr>
              <a:t>enox</a:t>
            </a:r>
            <a:r>
              <a:rPr lang="en-US" sz="3200" dirty="0" err="1">
                <a:latin typeface="Times New Roman" pitchFamily="18" charset="0"/>
                <a:cs typeface="Times New Roman" pitchFamily="18" charset="0"/>
              </a:rPr>
              <a:t>i</a:t>
            </a:r>
            <a:r>
              <a:rPr lang="ro-RO" sz="3200" dirty="0">
                <a:latin typeface="Times New Roman" pitchFamily="18" charset="0"/>
                <a:cs typeface="Times New Roman" pitchFamily="18" charset="0"/>
              </a:rPr>
              <a:t>etanol,</a:t>
            </a:r>
            <a:r>
              <a:rPr lang="en-US" sz="3200" dirty="0">
                <a:latin typeface="Times New Roman" pitchFamily="18" charset="0"/>
                <a:cs typeface="Times New Roman" pitchFamily="18" charset="0"/>
              </a:rPr>
              <a:t> </a:t>
            </a:r>
            <a:r>
              <a:rPr lang="ro-RO" sz="3200" dirty="0">
                <a:latin typeface="Times New Roman" pitchFamily="18" charset="0"/>
                <a:cs typeface="Times New Roman" pitchFamily="18" charset="0"/>
              </a:rPr>
              <a:t>Prop</a:t>
            </a:r>
            <a:r>
              <a:rPr lang="en-US" sz="3200" dirty="0" err="1">
                <a:latin typeface="Times New Roman" pitchFamily="18" charset="0"/>
                <a:cs typeface="Times New Roman" pitchFamily="18" charset="0"/>
              </a:rPr>
              <a:t>i</a:t>
            </a:r>
            <a:r>
              <a:rPr lang="ro-RO" sz="3200" dirty="0">
                <a:latin typeface="Times New Roman" pitchFamily="18" charset="0"/>
                <a:cs typeface="Times New Roman" pitchFamily="18" charset="0"/>
              </a:rPr>
              <a:t>lparaben, </a:t>
            </a:r>
            <a:r>
              <a:rPr lang="en-US" sz="3200" dirty="0" err="1">
                <a:latin typeface="Times New Roman" pitchFamily="18" charset="0"/>
                <a:cs typeface="Times New Roman" pitchFamily="18" charset="0"/>
              </a:rPr>
              <a:t>Acetat</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tocoferil</a:t>
            </a:r>
            <a:r>
              <a:rPr lang="ro-RO" sz="3200" dirty="0">
                <a:latin typeface="Times New Roman" pitchFamily="18" charset="0"/>
                <a:cs typeface="Times New Roman" pitchFamily="18" charset="0"/>
              </a:rPr>
              <a:t>,Polyisobutene, Trietox</a:t>
            </a:r>
            <a:r>
              <a:rPr lang="en-US" sz="3200" dirty="0" err="1">
                <a:latin typeface="Times New Roman" pitchFamily="18" charset="0"/>
                <a:cs typeface="Times New Roman" pitchFamily="18" charset="0"/>
              </a:rPr>
              <a:t>i</a:t>
            </a:r>
            <a:r>
              <a:rPr lang="ro-RO" sz="3200" dirty="0">
                <a:latin typeface="Times New Roman" pitchFamily="18" charset="0"/>
                <a:cs typeface="Times New Roman" pitchFamily="18" charset="0"/>
              </a:rPr>
              <a:t>capr</a:t>
            </a:r>
            <a:r>
              <a:rPr lang="en-US" sz="3200" dirty="0" err="1">
                <a:latin typeface="Times New Roman" pitchFamily="18" charset="0"/>
                <a:cs typeface="Times New Roman" pitchFamily="18" charset="0"/>
              </a:rPr>
              <a:t>i</a:t>
            </a:r>
            <a:r>
              <a:rPr lang="ro-RO" sz="3200" dirty="0">
                <a:latin typeface="Times New Roman" pitchFamily="18" charset="0"/>
                <a:cs typeface="Times New Roman" pitchFamily="18" charset="0"/>
              </a:rPr>
              <a:t>l</a:t>
            </a:r>
            <a:r>
              <a:rPr lang="en-US" sz="3200" dirty="0" err="1">
                <a:latin typeface="Times New Roman" pitchFamily="18" charset="0"/>
                <a:cs typeface="Times New Roman" pitchFamily="18" charset="0"/>
              </a:rPr>
              <a:t>i</a:t>
            </a:r>
            <a:r>
              <a:rPr lang="ro-RO" sz="3200" dirty="0">
                <a:latin typeface="Times New Roman" pitchFamily="18" charset="0"/>
                <a:cs typeface="Times New Roman" pitchFamily="18" charset="0"/>
              </a:rPr>
              <a:t>lsilan,+/- CI 77891, CI 77492, CI 77491, CI 77499.</a:t>
            </a:r>
            <a:endParaRPr lang="ru-RU" sz="32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F43D26-BDFB-4716-B7D9-B2DEE8DAD49D}"/>
              </a:ext>
            </a:extLst>
          </p:cNvPr>
          <p:cNvSpPr>
            <a:spLocks noGrp="1"/>
          </p:cNvSpPr>
          <p:nvPr>
            <p:ph type="title"/>
          </p:nvPr>
        </p:nvSpPr>
        <p:spPr/>
        <p:txBody>
          <a:bodyPr>
            <a:normAutofit fontScale="90000"/>
          </a:bodyPr>
          <a:lstStyle/>
          <a:p>
            <a:r>
              <a:rPr lang="en-US" i="1" dirty="0">
                <a:solidFill>
                  <a:schemeClr val="tx2">
                    <a:lumMod val="60000"/>
                    <a:lumOff val="40000"/>
                  </a:schemeClr>
                </a:solidFill>
                <a:latin typeface="Times New Roman" panose="02020603050405020304" pitchFamily="18" charset="0"/>
                <a:cs typeface="Times New Roman" panose="02020603050405020304" pitchFamily="18" charset="0"/>
              </a:rPr>
              <a:t>TOCOPHERYL  ACETATE</a:t>
            </a:r>
            <a:br>
              <a:rPr lang="en-US" dirty="0"/>
            </a:br>
            <a:endParaRPr lang="ru-RU" dirty="0"/>
          </a:p>
        </p:txBody>
      </p:sp>
      <p:sp>
        <p:nvSpPr>
          <p:cNvPr id="3" name="Объект 2">
            <a:extLst>
              <a:ext uri="{FF2B5EF4-FFF2-40B4-BE49-F238E27FC236}">
                <a16:creationId xmlns:a16="http://schemas.microsoft.com/office/drawing/2014/main" id="{3BE66F1D-526E-48CD-A1AE-F35EBCD20C05}"/>
              </a:ext>
            </a:extLst>
          </p:cNvPr>
          <p:cNvSpPr>
            <a:spLocks noGrp="1"/>
          </p:cNvSpPr>
          <p:nvPr>
            <p:ph idx="1"/>
          </p:nvPr>
        </p:nvSpPr>
        <p:spPr>
          <a:xfrm>
            <a:off x="457200" y="1609416"/>
            <a:ext cx="4618856" cy="4846320"/>
          </a:xfrm>
        </p:spPr>
        <p:txBody>
          <a:bodyPr/>
          <a:lstStyle/>
          <a:p>
            <a:pPr marL="0" indent="0">
              <a:buNone/>
            </a:pPr>
            <a:r>
              <a:rPr lang="en-US" i="1" dirty="0" err="1">
                <a:latin typeface="Times New Roman" panose="02020603050405020304" pitchFamily="18" charset="0"/>
                <a:cs typeface="Times New Roman" panose="02020603050405020304" pitchFamily="18" charset="0"/>
              </a:rPr>
              <a:t>Indeplineste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functia</a:t>
            </a:r>
            <a:r>
              <a:rPr lang="en-US" i="1" dirty="0">
                <a:latin typeface="Times New Roman" panose="02020603050405020304" pitchFamily="18" charset="0"/>
                <a:cs typeface="Times New Roman" panose="02020603050405020304" pitchFamily="18" charset="0"/>
              </a:rPr>
              <a:t> de antioxidant, agent de </a:t>
            </a:r>
            <a:r>
              <a:rPr lang="en-US" i="1" dirty="0" err="1">
                <a:latin typeface="Times New Roman" panose="02020603050405020304" pitchFamily="18" charset="0"/>
                <a:cs typeface="Times New Roman" panose="02020603050405020304" pitchFamily="18" charset="0"/>
              </a:rPr>
              <a:t>intretinere</a:t>
            </a:r>
            <a:r>
              <a:rPr lang="en-US" i="1" dirty="0">
                <a:latin typeface="Times New Roman" panose="02020603050405020304" pitchFamily="18" charset="0"/>
                <a:cs typeface="Times New Roman" panose="02020603050405020304" pitchFamily="18" charset="0"/>
              </a:rPr>
              <a:t> a </a:t>
            </a:r>
            <a:r>
              <a:rPr lang="en-US" i="1" dirty="0" err="1">
                <a:latin typeface="Times New Roman" panose="02020603050405020304" pitchFamily="18" charset="0"/>
                <a:cs typeface="Times New Roman" panose="02020603050405020304" pitchFamily="18" charset="0"/>
              </a:rPr>
              <a:t>pielii</a:t>
            </a:r>
            <a:r>
              <a:rPr lang="en-US" i="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Este un ester din acid acetic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vitamina</a:t>
            </a:r>
            <a:r>
              <a:rPr lang="en-US" dirty="0">
                <a:latin typeface="Times New Roman" panose="02020603050405020304" pitchFamily="18" charset="0"/>
                <a:cs typeface="Times New Roman" panose="02020603050405020304" pitchFamily="18" charset="0"/>
              </a:rPr>
              <a:t> E (Tocopherol)</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gaseste</a:t>
            </a:r>
            <a:r>
              <a:rPr lang="en-US" dirty="0">
                <a:latin typeface="Times New Roman" panose="02020603050405020304" pitchFamily="18" charset="0"/>
                <a:cs typeface="Times New Roman" panose="02020603050405020304" pitchFamily="18" charset="0"/>
              </a:rPr>
              <a:t> in carne, </a:t>
            </a:r>
            <a:r>
              <a:rPr lang="en-US" dirty="0" err="1">
                <a:latin typeface="Times New Roman" panose="02020603050405020304" pitchFamily="18" charset="0"/>
                <a:cs typeface="Times New Roman" panose="02020603050405020304" pitchFamily="18" charset="0"/>
              </a:rPr>
              <a:t>oua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cereale</a:t>
            </a:r>
            <a:r>
              <a:rPr lang="en-US" dirty="0">
                <a:latin typeface="Times New Roman" panose="02020603050405020304" pitchFamily="18" charset="0"/>
                <a:cs typeface="Times New Roman" panose="02020603050405020304" pitchFamily="18" charset="0"/>
              </a:rPr>
              <a:t>, legume, </a:t>
            </a:r>
            <a:r>
              <a:rPr lang="en-US" dirty="0" err="1">
                <a:latin typeface="Times New Roman" panose="02020603050405020304" pitchFamily="18" charset="0"/>
                <a:cs typeface="Times New Roman" panose="02020603050405020304" pitchFamily="18" charset="0"/>
              </a:rPr>
              <a:t>nuci</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inlocui</a:t>
            </a:r>
            <a:r>
              <a:rPr lang="en-US" dirty="0">
                <a:latin typeface="Times New Roman" panose="02020603050405020304" pitchFamily="18" charset="0"/>
                <a:cs typeface="Times New Roman" panose="02020603050405020304" pitchFamily="18" charset="0"/>
              </a:rPr>
              <a:t> Tocopherol</a:t>
            </a:r>
          </a:p>
          <a:p>
            <a:pPr>
              <a:buFont typeface="Wingdings" panose="05000000000000000000" pitchFamily="2" charset="2"/>
              <a:buChar char="q"/>
            </a:pPr>
            <a:endParaRPr lang="ru-RU"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C2037E9-3B00-4840-9598-E5DA79077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626" y="2348881"/>
            <a:ext cx="2953423" cy="2929658"/>
          </a:xfrm>
          <a:prstGeom prst="rect">
            <a:avLst/>
          </a:prstGeom>
        </p:spPr>
      </p:pic>
    </p:spTree>
    <p:extLst>
      <p:ext uri="{BB962C8B-B14F-4D97-AF65-F5344CB8AC3E}">
        <p14:creationId xmlns:p14="http://schemas.microsoft.com/office/powerpoint/2010/main" val="186993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341DDF-040E-45B0-BD4F-CBF21F0B79F9}"/>
              </a:ext>
            </a:extLst>
          </p:cNvPr>
          <p:cNvSpPr>
            <a:spLocks noGrp="1"/>
          </p:cNvSpPr>
          <p:nvPr>
            <p:ph idx="1"/>
          </p:nvPr>
        </p:nvSpPr>
        <p:spPr>
          <a:xfrm>
            <a:off x="457200" y="476672"/>
            <a:ext cx="7239000" cy="5979064"/>
          </a:xfrm>
        </p:spPr>
        <p:txBody>
          <a:bodyPr/>
          <a:lstStyle/>
          <a:p>
            <a:pPr marL="0" indent="0">
              <a:buNone/>
            </a:pPr>
            <a:r>
              <a:rPr lang="en-US" b="1" i="1" dirty="0" err="1">
                <a:solidFill>
                  <a:schemeClr val="tx2">
                    <a:lumMod val="60000"/>
                    <a:lumOff val="40000"/>
                  </a:schemeClr>
                </a:solidFill>
                <a:latin typeface="Times New Roman" panose="02020603050405020304" pitchFamily="18" charset="0"/>
                <a:cs typeface="Times New Roman" panose="02020603050405020304" pitchFamily="18" charset="0"/>
              </a:rPr>
              <a:t>Reactii</a:t>
            </a: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adverse:</a:t>
            </a:r>
          </a:p>
          <a:p>
            <a:pPr marL="514350" indent="-514350">
              <a:buFont typeface="+mj-lt"/>
              <a:buAutoNum type="arabicPeriod"/>
            </a:pP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Alergii</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Cancer</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Iritatii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plamani</a:t>
            </a:r>
            <a:r>
              <a:rPr lang="en-US"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Toxicitate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nivel</a:t>
            </a:r>
            <a:r>
              <a:rPr lang="en-US" dirty="0">
                <a:latin typeface="Times New Roman" panose="02020603050405020304" pitchFamily="18" charset="0"/>
                <a:cs typeface="Times New Roman" panose="02020603050405020304" pitchFamily="18" charset="0"/>
              </a:rPr>
              <a:t> reproductive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Contaminati</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C83BD1C6-DBE3-467C-91EB-3B69DD323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119" y="3429840"/>
            <a:ext cx="5611193" cy="2951487"/>
          </a:xfrm>
          <a:prstGeom prst="rect">
            <a:avLst/>
          </a:prstGeom>
        </p:spPr>
      </p:pic>
    </p:spTree>
    <p:extLst>
      <p:ext uri="{BB962C8B-B14F-4D97-AF65-F5344CB8AC3E}">
        <p14:creationId xmlns:p14="http://schemas.microsoft.com/office/powerpoint/2010/main" val="262598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2">
                    <a:lumMod val="60000"/>
                    <a:lumOff val="40000"/>
                  </a:schemeClr>
                </a:solidFill>
                <a:latin typeface="Times New Roman" pitchFamily="18" charset="0"/>
                <a:cs typeface="Times New Roman" pitchFamily="18" charset="0"/>
              </a:rPr>
              <a:t>Lipton ice tea</a:t>
            </a:r>
            <a:endParaRPr lang="ru-RU"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28802"/>
            <a:ext cx="7543824" cy="4526934"/>
          </a:xfrm>
        </p:spPr>
        <p:txBody>
          <a:bodyPr/>
          <a:lstStyle/>
          <a:p>
            <a:pPr>
              <a:buNone/>
            </a:pPr>
            <a:r>
              <a:rPr lang="ro-RO" dirty="0">
                <a:latin typeface="Times New Roman" pitchFamily="18" charset="0"/>
                <a:cs typeface="Times New Roman" pitchFamily="18" charset="0"/>
              </a:rPr>
              <a:t> </a:t>
            </a:r>
            <a:r>
              <a:rPr lang="en-US" sz="3600" i="1" dirty="0" err="1">
                <a:latin typeface="Times New Roman" pitchFamily="18" charset="0"/>
                <a:cs typeface="Times New Roman" pitchFamily="18" charset="0"/>
              </a:rPr>
              <a:t>Ingrediente</a:t>
            </a:r>
            <a:r>
              <a:rPr lang="en-US" sz="3600" i="1" dirty="0">
                <a:latin typeface="Times New Roman" pitchFamily="18" charset="0"/>
                <a:cs typeface="Times New Roman" pitchFamily="18" charset="0"/>
              </a:rPr>
              <a:t>: </a:t>
            </a:r>
            <a:r>
              <a:rPr lang="en-US" sz="3200" dirty="0" err="1">
                <a:latin typeface="Times New Roman" pitchFamily="18" charset="0"/>
                <a:cs typeface="Times New Roman" pitchFamily="18" charset="0"/>
              </a:rPr>
              <a:t>Apa,z</a:t>
            </a:r>
            <a:r>
              <a:rPr lang="ro-RO" sz="3200" dirty="0">
                <a:latin typeface="Times New Roman" pitchFamily="18" charset="0"/>
                <a:cs typeface="Times New Roman" pitchFamily="18" charset="0"/>
              </a:rPr>
              <a:t>ahar, </a:t>
            </a:r>
            <a:r>
              <a:rPr lang="en-US" sz="3200" dirty="0">
                <a:latin typeface="Times New Roman" pitchFamily="18" charset="0"/>
                <a:cs typeface="Times New Roman" pitchFamily="18" charset="0"/>
              </a:rPr>
              <a:t>acid citric</a:t>
            </a:r>
            <a:r>
              <a:rPr lang="ro-RO" sz="3200" dirty="0">
                <a:latin typeface="Times New Roman" pitchFamily="18" charset="0"/>
                <a:cs typeface="Times New Roman" pitchFamily="18" charset="0"/>
              </a:rPr>
              <a:t>, </a:t>
            </a:r>
            <a:r>
              <a:rPr lang="en-US" sz="3200" dirty="0">
                <a:latin typeface="Times New Roman" pitchFamily="18" charset="0"/>
                <a:cs typeface="Times New Roman" pitchFamily="18" charset="0"/>
              </a:rPr>
              <a:t>e</a:t>
            </a:r>
            <a:r>
              <a:rPr lang="ro-RO" sz="3200" dirty="0">
                <a:latin typeface="Times New Roman" pitchFamily="18" charset="0"/>
                <a:cs typeface="Times New Roman" pitchFamily="18" charset="0"/>
              </a:rPr>
              <a:t>xtract de ceai negru, </a:t>
            </a:r>
            <a:r>
              <a:rPr lang="en-US" sz="3200" dirty="0" err="1">
                <a:latin typeface="Times New Roman" pitchFamily="18" charset="0"/>
                <a:cs typeface="Times New Roman" pitchFamily="18" charset="0"/>
              </a:rPr>
              <a:t>suc</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zmeura</a:t>
            </a:r>
            <a:r>
              <a:rPr lang="en-US" sz="3200" dirty="0">
                <a:latin typeface="Times New Roman" pitchFamily="18" charset="0"/>
                <a:cs typeface="Times New Roman" pitchFamily="18" charset="0"/>
              </a:rPr>
              <a:t> din </a:t>
            </a:r>
            <a:r>
              <a:rPr lang="en-US" sz="3200" dirty="0" err="1">
                <a:latin typeface="Times New Roman" pitchFamily="18" charset="0"/>
                <a:cs typeface="Times New Roman" pitchFamily="18" charset="0"/>
              </a:rPr>
              <a:t>concentrat</a:t>
            </a:r>
            <a:r>
              <a:rPr lang="en-US" sz="3200" dirty="0">
                <a:latin typeface="Times New Roman" pitchFamily="18" charset="0"/>
                <a:cs typeface="Times New Roman" pitchFamily="18" charset="0"/>
              </a:rPr>
              <a:t>,</a:t>
            </a:r>
            <a:r>
              <a:rPr lang="ro-RO" sz="3200" dirty="0">
                <a:latin typeface="Times New Roman" pitchFamily="18" charset="0"/>
                <a:cs typeface="Times New Roman" pitchFamily="18" charset="0"/>
              </a:rPr>
              <a:t> </a:t>
            </a:r>
            <a:r>
              <a:rPr lang="en-US" sz="3200" dirty="0">
                <a:latin typeface="Times New Roman" pitchFamily="18" charset="0"/>
                <a:cs typeface="Times New Roman" pitchFamily="18" charset="0"/>
              </a:rPr>
              <a:t>aroma de </a:t>
            </a:r>
            <a:r>
              <a:rPr lang="en-US" sz="3200" dirty="0" err="1">
                <a:latin typeface="Times New Roman" pitchFamily="18" charset="0"/>
                <a:cs typeface="Times New Roman" pitchFamily="18" charset="0"/>
              </a:rPr>
              <a:t>zmeura,citrat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trisodic</a:t>
            </a:r>
            <a:r>
              <a:rPr lang="ro-RO" sz="3200" dirty="0">
                <a:latin typeface="Times New Roman" pitchFamily="18" charset="0"/>
                <a:cs typeface="Times New Roman" pitchFamily="18" charset="0"/>
              </a:rPr>
              <a:t>, </a:t>
            </a:r>
            <a:r>
              <a:rPr lang="en-US" sz="3200" dirty="0">
                <a:latin typeface="Times New Roman" pitchFamily="18" charset="0"/>
                <a:cs typeface="Times New Roman" pitchFamily="18" charset="0"/>
              </a:rPr>
              <a:t>acid ascorbic/</a:t>
            </a:r>
            <a:r>
              <a:rPr lang="en-US" sz="3200" dirty="0" err="1">
                <a:latin typeface="Times New Roman" pitchFamily="18" charset="0"/>
                <a:cs typeface="Times New Roman" pitchFamily="18" charset="0"/>
              </a:rPr>
              <a:t>vitamina</a:t>
            </a:r>
            <a:r>
              <a:rPr lang="en-US" sz="3200" dirty="0">
                <a:latin typeface="Times New Roman" pitchFamily="18" charset="0"/>
                <a:cs typeface="Times New Roman" pitchFamily="18" charset="0"/>
              </a:rPr>
              <a:t> C</a:t>
            </a:r>
            <a:br>
              <a:rPr lang="ro-RO"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2050" name="Picture 2" descr="C:\Users\Dana\Desktop\Lipton-Ice-Tea-Peach-500ml-550x550.jpg"/>
          <p:cNvPicPr>
            <a:picLocks noChangeAspect="1" noChangeArrowheads="1"/>
          </p:cNvPicPr>
          <p:nvPr/>
        </p:nvPicPr>
        <p:blipFill>
          <a:blip r:embed="rId2"/>
          <a:srcRect/>
          <a:stretch>
            <a:fillRect/>
          </a:stretch>
        </p:blipFill>
        <p:spPr bwMode="auto">
          <a:xfrm>
            <a:off x="4572000" y="4092580"/>
            <a:ext cx="3269586" cy="27654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solidFill>
                  <a:schemeClr val="tx2">
                    <a:lumMod val="60000"/>
                    <a:lumOff val="40000"/>
                  </a:schemeClr>
                </a:solidFill>
                <a:latin typeface="Times New Roman" pitchFamily="18" charset="0"/>
                <a:cs typeface="Times New Roman" pitchFamily="18" charset="0"/>
              </a:rPr>
              <a:t>zaharul</a:t>
            </a:r>
            <a:endParaRPr lang="ru-RU"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714620"/>
            <a:ext cx="7239000" cy="4143380"/>
          </a:xfrm>
        </p:spPr>
        <p:txBody>
          <a:bodyPr>
            <a:normAutofit/>
          </a:bodyPr>
          <a:lstStyle/>
          <a:p>
            <a:pPr>
              <a:buNone/>
            </a:pPr>
            <a:r>
              <a:rPr lang="ro-RO" dirty="0">
                <a:latin typeface="Times New Roman" pitchFamily="18" charset="0"/>
                <a:cs typeface="Times New Roman" pitchFamily="18" charset="0"/>
              </a:rPr>
              <a:t>Zaharul principal, glucoza, apare in urma procesului de fotosinteza care are loc in toate plantele verzi, in timp ce alte amestecuri de zahar se regasesc in seva anumitor plante, sub forma de sirop. </a:t>
            </a:r>
            <a:endParaRPr lang="en-US" dirty="0">
              <a:latin typeface="Times New Roman" pitchFamily="18" charset="0"/>
              <a:cs typeface="Times New Roman" pitchFamily="18" charset="0"/>
            </a:endParaRPr>
          </a:p>
          <a:p>
            <a:pPr>
              <a:buFont typeface="Wingdings" pitchFamily="2" charset="2"/>
              <a:buChar char="ü"/>
            </a:pPr>
            <a:r>
              <a:rPr lang="en-US" sz="2800" i="1" dirty="0" err="1">
                <a:latin typeface="Times New Roman" pitchFamily="18" charset="0"/>
                <a:cs typeface="Times New Roman" pitchFamily="18" charset="0"/>
              </a:rPr>
              <a:t>Exista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mai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multe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tipuri</a:t>
            </a:r>
            <a:r>
              <a:rPr lang="en-US" sz="2800" i="1" dirty="0">
                <a:latin typeface="Times New Roman" pitchFamily="18" charset="0"/>
                <a:cs typeface="Times New Roman" pitchFamily="18" charset="0"/>
              </a:rPr>
              <a:t> de </a:t>
            </a:r>
            <a:r>
              <a:rPr lang="en-US" sz="2800" i="1" dirty="0" err="1">
                <a:latin typeface="Times New Roman" pitchFamily="18" charset="0"/>
                <a:cs typeface="Times New Roman" pitchFamily="18" charset="0"/>
              </a:rPr>
              <a:t>zahar</a:t>
            </a:r>
            <a:r>
              <a:rPr lang="en-US" sz="2800" i="1" dirty="0">
                <a:latin typeface="Times New Roman" pitchFamily="18" charset="0"/>
                <a:cs typeface="Times New Roman" pitchFamily="18" charset="0"/>
              </a:rPr>
              <a:t>:</a:t>
            </a:r>
          </a:p>
          <a:p>
            <a:pPr marL="514350" indent="-514350">
              <a:buFont typeface="+mj-lt"/>
              <a:buAutoNum type="arabicPeriod"/>
            </a:pPr>
            <a:r>
              <a:rPr lang="ro-RO" dirty="0">
                <a:latin typeface="Times New Roman" pitchFamily="18" charset="0"/>
                <a:cs typeface="Times New Roman" pitchFamily="18" charset="0"/>
              </a:rPr>
              <a:t>Zahar alb, dextroza anhidra, dextroza monohidrata, fructoza</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Poate contine urmatorii aditivi: sulfiti (15 mg/kg)</a:t>
            </a:r>
          </a:p>
          <a:p>
            <a:pPr marL="514350" indent="-514350">
              <a:buNone/>
            </a:pP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074" name="Picture 2" descr="C:\Users\Dana\Desktop\tipuri-de-zahar-si-cum-il-poti-depozita-790x460.jpg"/>
          <p:cNvPicPr>
            <a:picLocks noChangeAspect="1" noChangeArrowheads="1"/>
          </p:cNvPicPr>
          <p:nvPr/>
        </p:nvPicPr>
        <p:blipFill>
          <a:blip r:embed="rId2"/>
          <a:srcRect/>
          <a:stretch>
            <a:fillRect/>
          </a:stretch>
        </p:blipFill>
        <p:spPr bwMode="auto">
          <a:xfrm>
            <a:off x="3857620" y="357166"/>
            <a:ext cx="3619633" cy="21431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7239000" cy="5741380"/>
          </a:xfrm>
        </p:spPr>
        <p:txBody>
          <a:bodyPr/>
          <a:lstStyle/>
          <a:p>
            <a:pPr marL="514350" indent="-514350">
              <a:buNone/>
            </a:pPr>
            <a:r>
              <a:rPr lang="en-US" dirty="0"/>
              <a:t>2.</a:t>
            </a:r>
            <a:r>
              <a:rPr lang="ro-RO" i="1" dirty="0">
                <a:latin typeface="Times New Roman" pitchFamily="18" charset="0"/>
                <a:cs typeface="Times New Roman" pitchFamily="18" charset="0"/>
              </a:rPr>
              <a:t>Zahar pudra, dextroza pudra</a:t>
            </a:r>
            <a:endParaRPr lang="en-US" i="1" dirty="0">
              <a:latin typeface="Times New Roman" pitchFamily="18" charset="0"/>
              <a:cs typeface="Times New Roman" pitchFamily="18" charset="0"/>
            </a:endParaRPr>
          </a:p>
          <a:p>
            <a:pPr marL="514350" indent="-514350">
              <a:buNone/>
            </a:pPr>
            <a:r>
              <a:rPr lang="ro-RO" dirty="0">
                <a:latin typeface="Times New Roman" pitchFamily="18" charset="0"/>
                <a:cs typeface="Times New Roman" pitchFamily="18" charset="0"/>
              </a:rPr>
              <a:t>Poate contine urmatorii aditivi:</a:t>
            </a:r>
          </a:p>
          <a:p>
            <a:pPr>
              <a:buFont typeface="Wingdings" pitchFamily="2" charset="2"/>
              <a:buChar char="§"/>
            </a:pPr>
            <a:r>
              <a:rPr lang="ro-RO" dirty="0">
                <a:latin typeface="Times New Roman" pitchFamily="18" charset="0"/>
                <a:cs typeface="Times New Roman" pitchFamily="18" charset="0"/>
              </a:rPr>
              <a:t>Silicat de calciu 15000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silicat de calciu si aluminiu 15000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carbonat de magneziu 15000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silicat de magneziu sintetic 15000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fosfati 6600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dioxid de siliciu, amorf 15000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aluminosilicat de sodiu 15000 mg/kg</a:t>
            </a:r>
            <a:endParaRPr lang="en-US" dirty="0">
              <a:latin typeface="Times New Roman" pitchFamily="18" charset="0"/>
              <a:cs typeface="Times New Roman" pitchFamily="18" charset="0"/>
            </a:endParaRPr>
          </a:p>
          <a:p>
            <a:pPr>
              <a:buFont typeface="Wingdings" pitchFamily="2" charset="2"/>
              <a:buChar char="§"/>
            </a:pPr>
            <a:r>
              <a:rPr lang="ro-RO" dirty="0">
                <a:latin typeface="Times New Roman" pitchFamily="18" charset="0"/>
                <a:cs typeface="Times New Roman" pitchFamily="18" charset="0"/>
              </a:rPr>
              <a:t>sulfiti 15 mg/kg</a:t>
            </a:r>
          </a:p>
          <a:p>
            <a:pPr>
              <a:buNone/>
            </a:pPr>
            <a:endParaRPr lang="ru-RU" dirty="0">
              <a:latin typeface="Times New Roman" pitchFamily="18" charset="0"/>
              <a:cs typeface="Times New Roman" pitchFamily="18" charset="0"/>
            </a:endParaRPr>
          </a:p>
        </p:txBody>
      </p:sp>
      <p:pic>
        <p:nvPicPr>
          <p:cNvPr id="4098" name="Picture 2" descr="C:\Users\Dana\Desktop\5ac40c9600e72cff612322bac8490e37.jpg"/>
          <p:cNvPicPr>
            <a:picLocks noChangeAspect="1" noChangeArrowheads="1"/>
          </p:cNvPicPr>
          <p:nvPr/>
        </p:nvPicPr>
        <p:blipFill>
          <a:blip r:embed="rId2"/>
          <a:srcRect/>
          <a:stretch>
            <a:fillRect/>
          </a:stretch>
        </p:blipFill>
        <p:spPr bwMode="auto">
          <a:xfrm>
            <a:off x="5715008" y="4929198"/>
            <a:ext cx="2136798" cy="16025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solidFill>
                  <a:schemeClr val="tx2">
                    <a:lumMod val="60000"/>
                    <a:lumOff val="40000"/>
                  </a:schemeClr>
                </a:solidFill>
                <a:latin typeface="Times New Roman" pitchFamily="18" charset="0"/>
                <a:cs typeface="Times New Roman" pitchFamily="18" charset="0"/>
              </a:rPr>
              <a:t>Acidul</a:t>
            </a:r>
            <a:r>
              <a:rPr lang="en-US" dirty="0">
                <a:solidFill>
                  <a:schemeClr val="tx2">
                    <a:lumMod val="60000"/>
                    <a:lumOff val="40000"/>
                  </a:schemeClr>
                </a:solidFill>
                <a:latin typeface="Times New Roman" pitchFamily="18" charset="0"/>
                <a:cs typeface="Times New Roman" pitchFamily="18" charset="0"/>
              </a:rPr>
              <a:t> citric</a:t>
            </a:r>
            <a:endParaRPr lang="ru-RU"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 typeface="Wingdings" pitchFamily="2" charset="2"/>
              <a:buChar char="q"/>
            </a:pPr>
            <a:r>
              <a:rPr lang="ro-RO" dirty="0">
                <a:latin typeface="Times New Roman" pitchFamily="18" charset="0"/>
                <a:cs typeface="Times New Roman" pitchFamily="18" charset="0"/>
              </a:rPr>
              <a:t>Acidul citric se regaseste in numeroase fructe, dar este folosit cu roluri de agent de aroma, acidifiant sau conservant in produsele alimentare. </a:t>
            </a:r>
            <a:r>
              <a:rPr lang="en-US" dirty="0"/>
              <a:t> </a:t>
            </a:r>
          </a:p>
          <a:p>
            <a:pPr>
              <a:buFont typeface="Wingdings" pitchFamily="2" charset="2"/>
              <a:buChar char="q"/>
            </a:pPr>
            <a:r>
              <a:rPr lang="en-US" dirty="0"/>
              <a:t> </a:t>
            </a:r>
            <a:r>
              <a:rPr lang="ro-RO" dirty="0">
                <a:latin typeface="Times New Roman" pitchFamily="18" charset="0"/>
                <a:cs typeface="Times New Roman" pitchFamily="18" charset="0"/>
              </a:rPr>
              <a:t>Acidul citric este o celula formata din carbon, oxigen si hidrogen, avand aproximativ 2,5 calorii/g.Faptul ca este acid ii confera aroma si proprietatile de conservant -previne dezvoltarea bacteriilor</a:t>
            </a:r>
            <a:r>
              <a:rPr lang="en-US" dirty="0">
                <a:latin typeface="Times New Roman" pitchFamily="18" charset="0"/>
                <a:cs typeface="Times New Roman" pitchFamily="18" charset="0"/>
              </a:rPr>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57364"/>
            <a:ext cx="6758006" cy="4598372"/>
          </a:xfrm>
        </p:spPr>
        <p:txBody>
          <a:bodyPr>
            <a:normAutofit fontScale="85000" lnSpcReduction="10000"/>
          </a:bodyPr>
          <a:lstStyle/>
          <a:p>
            <a:pPr>
              <a:buFont typeface="Wingdings" pitchFamily="2" charset="2"/>
              <a:buChar char="q"/>
            </a:pPr>
            <a:r>
              <a:rPr lang="ro-RO" dirty="0"/>
              <a:t>Consumul de citrice duce direct si la consum de acid citric. Acesta patrunde in sange, iar majoritatea acidului ajunge in urina si, spre urmare, este eliminat din organism. </a:t>
            </a:r>
            <a:endParaRPr lang="en-US" dirty="0"/>
          </a:p>
          <a:p>
            <a:pPr>
              <a:buFont typeface="Wingdings" pitchFamily="2" charset="2"/>
              <a:buChar char="q"/>
            </a:pPr>
            <a:r>
              <a:rPr lang="en-US" dirty="0"/>
              <a:t>O</a:t>
            </a:r>
            <a:r>
              <a:rPr lang="ro-RO" dirty="0"/>
              <a:t> mica parte din acidul citric ajunge si in celule, in mare parte cele ale ficatului. Atunci cand citratul ajunge in celule, acesta este convertit in grasime</a:t>
            </a:r>
            <a:r>
              <a:rPr lang="en-US" dirty="0"/>
              <a:t>.D</a:t>
            </a:r>
            <a:r>
              <a:rPr lang="ro-RO" dirty="0"/>
              <a:t>oar o mica parte de citrat ajunge in celule, efectele fiind minime. </a:t>
            </a:r>
            <a:endParaRPr lang="en-US" dirty="0"/>
          </a:p>
          <a:p>
            <a:pPr>
              <a:buFont typeface="Wingdings" pitchFamily="2" charset="2"/>
              <a:buChar char="q"/>
            </a:pPr>
            <a:r>
              <a:rPr lang="ro-RO" dirty="0"/>
              <a:t>Consumul scazut de acid citric nu este daunator. In acelasi timp, nu a fost stabilita o doza zilnica recomandata, de aceeea producatorii sunt cei care decid ce cantitate sa foloseasca in produse. </a:t>
            </a:r>
            <a:br>
              <a:rPr lang="ro-RO" dirty="0"/>
            </a:br>
            <a:endParaRPr lang="ru-RU" dirty="0"/>
          </a:p>
        </p:txBody>
      </p:sp>
      <p:pic>
        <p:nvPicPr>
          <p:cNvPr id="6146" name="Picture 2" descr="C:\Users\Dana\Desktop\145730_shutterstock_1260338434.jpg"/>
          <p:cNvPicPr>
            <a:picLocks noChangeAspect="1" noChangeArrowheads="1"/>
          </p:cNvPicPr>
          <p:nvPr/>
        </p:nvPicPr>
        <p:blipFill>
          <a:blip r:embed="rId2"/>
          <a:srcRect/>
          <a:stretch>
            <a:fillRect/>
          </a:stretch>
        </p:blipFill>
        <p:spPr bwMode="auto">
          <a:xfrm>
            <a:off x="3954694" y="0"/>
            <a:ext cx="3617702" cy="1893641"/>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7239000" cy="5527066"/>
          </a:xfrm>
        </p:spPr>
        <p:txBody>
          <a:bodyPr>
            <a:normAutofit/>
          </a:bodyPr>
          <a:lstStyle/>
          <a:p>
            <a:pPr>
              <a:buNone/>
            </a:pPr>
            <a:r>
              <a:rPr lang="it-IT" sz="3200" b="1" i="1" dirty="0">
                <a:solidFill>
                  <a:schemeClr val="tx2">
                    <a:lumMod val="60000"/>
                    <a:lumOff val="40000"/>
                  </a:schemeClr>
                </a:solidFill>
                <a:latin typeface="Times New Roman" pitchFamily="18" charset="0"/>
                <a:cs typeface="Times New Roman" pitchFamily="18" charset="0"/>
              </a:rPr>
              <a:t>Acesta se poate regasi in urmatoarele produse:</a:t>
            </a:r>
          </a:p>
          <a:p>
            <a:pPr marL="514350" indent="-514350">
              <a:buFont typeface="+mj-lt"/>
              <a:buAutoNum type="arabicPeriod"/>
            </a:pPr>
            <a:r>
              <a:rPr lang="it-IT" sz="3200" b="1" i="1" dirty="0">
                <a:latin typeface="Times New Roman" pitchFamily="18" charset="0"/>
                <a:cs typeface="Times New Roman" pitchFamily="18" charset="0"/>
              </a:rPr>
              <a:t> </a:t>
            </a:r>
            <a:r>
              <a:rPr lang="ro-RO" sz="2800" dirty="0">
                <a:latin typeface="Times New Roman" pitchFamily="18" charset="0"/>
                <a:cs typeface="Times New Roman" pitchFamily="18" charset="0"/>
              </a:rPr>
              <a:t>Proteine din branza de zer</a:t>
            </a:r>
            <a:r>
              <a:rPr lang="en-US" sz="2800" dirty="0">
                <a:latin typeface="Times New Roman" pitchFamily="18" charset="0"/>
                <a:cs typeface="Times New Roman" pitchFamily="18" charset="0"/>
              </a:rPr>
              <a:t> </a:t>
            </a:r>
          </a:p>
          <a:p>
            <a:pPr marL="514350" indent="-514350">
              <a:buFont typeface="+mj-lt"/>
              <a:buAutoNum type="arabicPeriod"/>
            </a:pPr>
            <a:r>
              <a:rPr lang="ro-RO" sz="2800" dirty="0">
                <a:latin typeface="Times New Roman" pitchFamily="18" charset="0"/>
                <a:cs typeface="Times New Roman" pitchFamily="18" charset="0"/>
              </a:rPr>
              <a:t>Ulei de unt, grasime din lapte, unt clarificat</a:t>
            </a:r>
            <a:r>
              <a:rPr lang="en-US" sz="2800" dirty="0">
                <a:latin typeface="Times New Roman" pitchFamily="18" charset="0"/>
                <a:cs typeface="Times New Roman" pitchFamily="18" charset="0"/>
              </a:rPr>
              <a:t> </a:t>
            </a:r>
          </a:p>
          <a:p>
            <a:pPr marL="514350" indent="-514350">
              <a:buFont typeface="+mj-lt"/>
              <a:buAutoNum type="arabicPeriod"/>
            </a:pPr>
            <a:r>
              <a:rPr lang="en-US" sz="2800" i="1" dirty="0">
                <a:latin typeface="Times New Roman" pitchFamily="18" charset="0"/>
                <a:cs typeface="Times New Roman" pitchFamily="18" charset="0"/>
              </a:rPr>
              <a:t> </a:t>
            </a:r>
            <a:r>
              <a:rPr lang="ro-RO" sz="2800" dirty="0">
                <a:latin typeface="Times New Roman" pitchFamily="18" charset="0"/>
                <a:cs typeface="Times New Roman" pitchFamily="18" charset="0"/>
              </a:rPr>
              <a:t>Suc de fruncte - 3000 mg/kg</a:t>
            </a:r>
            <a:r>
              <a:rPr lang="en-US" sz="2800" dirty="0">
                <a:latin typeface="Times New Roman" pitchFamily="18" charset="0"/>
                <a:cs typeface="Times New Roman" pitchFamily="18" charset="0"/>
              </a:rPr>
              <a:t> </a:t>
            </a:r>
          </a:p>
          <a:p>
            <a:pPr marL="514350" indent="-514350">
              <a:buFont typeface="+mj-lt"/>
              <a:buAutoNum type="arabicPeriod"/>
            </a:pPr>
            <a:r>
              <a:rPr lang="en-US" sz="2800" i="1" dirty="0">
                <a:latin typeface="Times New Roman" pitchFamily="18" charset="0"/>
                <a:cs typeface="Times New Roman" pitchFamily="18" charset="0"/>
              </a:rPr>
              <a:t> </a:t>
            </a:r>
            <a:r>
              <a:rPr lang="fr-FR" sz="2800" dirty="0">
                <a:latin typeface="Times New Roman" pitchFamily="18" charset="0"/>
                <a:cs typeface="Times New Roman" pitchFamily="18" charset="0"/>
              </a:rPr>
              <a:t>Concentrat pentru suc de fructe - 3000 mg/kg </a:t>
            </a:r>
          </a:p>
          <a:p>
            <a:pPr marL="514350" indent="-514350">
              <a:buFont typeface="+mj-lt"/>
              <a:buAutoNum type="arabicPeriod"/>
            </a:pPr>
            <a:r>
              <a:rPr lang="ro-RO" sz="2800" dirty="0">
                <a:latin typeface="Times New Roman" pitchFamily="18" charset="0"/>
                <a:cs typeface="Times New Roman" pitchFamily="18" charset="0"/>
              </a:rPr>
              <a:t>Nectar de fructe - 5000 mg/kg</a:t>
            </a:r>
            <a:endParaRPr lang="en-US" sz="2800" dirty="0">
              <a:latin typeface="Times New Roman" pitchFamily="18" charset="0"/>
              <a:cs typeface="Times New Roman" pitchFamily="18" charset="0"/>
            </a:endParaRPr>
          </a:p>
          <a:p>
            <a:pPr marL="514350" indent="-514350">
              <a:buNone/>
            </a:pPr>
            <a:r>
              <a:rPr lang="en-US" sz="2800" i="1" dirty="0">
                <a:latin typeface="Times New Roman" pitchFamily="18" charset="0"/>
                <a:cs typeface="Times New Roman" pitchFamily="18" charset="0"/>
              </a:rPr>
              <a:t>A</a:t>
            </a:r>
            <a:r>
              <a:rPr lang="ro-RO" sz="2800" i="1" dirty="0">
                <a:latin typeface="Times New Roman" pitchFamily="18" charset="0"/>
                <a:cs typeface="Times New Roman" pitchFamily="18" charset="0"/>
              </a:rPr>
              <a:t>cest ingredient poate fi folosit ca aditiv alimentar sub denumirea E 330 – Acid Citric.</a:t>
            </a:r>
            <a:br>
              <a:rPr lang="ro-RO" sz="2800" i="1" dirty="0">
                <a:latin typeface="Times New Roman" pitchFamily="18" charset="0"/>
                <a:cs typeface="Times New Roman" pitchFamily="18" charset="0"/>
              </a:rPr>
            </a:br>
            <a:r>
              <a:rPr lang="en-US" sz="2800" i="1" dirty="0">
                <a:latin typeface="Times New Roman" pitchFamily="18" charset="0"/>
                <a:cs typeface="Times New Roman" pitchFamily="18" charset="0"/>
              </a:rPr>
              <a:t> </a:t>
            </a:r>
            <a:endParaRPr lang="ru-RU" sz="2800" i="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7239000" cy="5527066"/>
          </a:xfrm>
        </p:spPr>
        <p:txBody>
          <a:bodyPr>
            <a:normAutofit/>
          </a:bodyPr>
          <a:lstStyle/>
          <a:p>
            <a:pPr>
              <a:buNone/>
            </a:pPr>
            <a:r>
              <a:rPr lang="en-US" sz="3600" b="1" i="1" dirty="0" err="1">
                <a:solidFill>
                  <a:schemeClr val="tx2">
                    <a:lumMod val="60000"/>
                    <a:lumOff val="40000"/>
                  </a:schemeClr>
                </a:solidFill>
                <a:latin typeface="Times New Roman" pitchFamily="18" charset="0"/>
                <a:cs typeface="Times New Roman" pitchFamily="18" charset="0"/>
              </a:rPr>
              <a:t>Reactii</a:t>
            </a:r>
            <a:r>
              <a:rPr lang="en-US" sz="3600" b="1" i="1" dirty="0">
                <a:solidFill>
                  <a:schemeClr val="tx2">
                    <a:lumMod val="60000"/>
                    <a:lumOff val="40000"/>
                  </a:schemeClr>
                </a:solidFill>
                <a:latin typeface="Times New Roman" pitchFamily="18" charset="0"/>
                <a:cs typeface="Times New Roman" pitchFamily="18" charset="0"/>
              </a:rPr>
              <a:t> adverse:</a:t>
            </a:r>
          </a:p>
          <a:p>
            <a:pPr>
              <a:buFont typeface="Wingdings" pitchFamily="2" charset="2"/>
              <a:buChar char="ü"/>
            </a:pPr>
            <a:r>
              <a:rPr lang="en-US" sz="2800" dirty="0">
                <a:solidFill>
                  <a:schemeClr val="tx2">
                    <a:lumMod val="60000"/>
                    <a:lumOff val="40000"/>
                  </a:schemeClr>
                </a:solidFill>
                <a:latin typeface="Times New Roman" pitchFamily="18" charset="0"/>
                <a:cs typeface="Times New Roman" pitchFamily="18" charset="0"/>
              </a:rPr>
              <a:t> </a:t>
            </a:r>
            <a:r>
              <a:rPr lang="it-IT" sz="2800" dirty="0">
                <a:latin typeface="Times New Roman" pitchFamily="18" charset="0"/>
                <a:cs typeface="Times New Roman" pitchFamily="18" charset="0"/>
              </a:rPr>
              <a:t>Un consum mare de acid citric poate duce la eroziune dentara (aparitia cariilor), mai ales printre copii si adolescenti;</a:t>
            </a:r>
          </a:p>
          <a:p>
            <a:pPr>
              <a:buFont typeface="Wingdings" pitchFamily="2" charset="2"/>
              <a:buChar char="ü"/>
            </a:pPr>
            <a:r>
              <a:rPr lang="ro-RO" sz="2800" dirty="0">
                <a:latin typeface="Times New Roman" pitchFamily="18" charset="0"/>
                <a:cs typeface="Times New Roman" pitchFamily="18" charset="0"/>
              </a:rPr>
              <a:t>Reactii alergice</a:t>
            </a:r>
            <a:r>
              <a:rPr lang="en-US" sz="2800" dirty="0">
                <a:latin typeface="Times New Roman" pitchFamily="18" charset="0"/>
                <a:cs typeface="Times New Roman" pitchFamily="18" charset="0"/>
              </a:rPr>
              <a:t> </a:t>
            </a:r>
          </a:p>
          <a:p>
            <a:pPr>
              <a:buFont typeface="Wingdings" pitchFamily="2" charset="2"/>
              <a:buChar char="ü"/>
            </a:pPr>
            <a:r>
              <a:rPr lang="en-US" sz="2800" dirty="0">
                <a:latin typeface="Times New Roman" pitchFamily="18" charset="0"/>
                <a:cs typeface="Times New Roman" pitchFamily="18" charset="0"/>
              </a:rPr>
              <a:t> </a:t>
            </a:r>
            <a:r>
              <a:rPr lang="ro-RO" sz="2800" dirty="0">
                <a:latin typeface="Times New Roman" pitchFamily="18" charset="0"/>
                <a:cs typeface="Times New Roman" pitchFamily="18" charset="0"/>
              </a:rPr>
              <a:t>Probleme la nivel digestiv (arsuri, dureri, senzatie de voma)</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Probleme la nivelul dintilor (afecteaza smaltul)</a:t>
            </a:r>
            <a:endParaRPr lang="en-US" sz="2800" dirty="0">
              <a:latin typeface="Times New Roman" pitchFamily="18" charset="0"/>
              <a:cs typeface="Times New Roman" pitchFamily="18" charset="0"/>
            </a:endParaRPr>
          </a:p>
          <a:p>
            <a:pPr>
              <a:buNone/>
            </a:pPr>
            <a:r>
              <a:rPr lang="ro-RO" sz="2800" i="1" dirty="0">
                <a:latin typeface="Times New Roman" pitchFamily="18" charset="0"/>
                <a:cs typeface="Times New Roman" pitchFamily="18" charset="0"/>
              </a:rPr>
              <a:t>Acidul citric nu este recomandat in alimentatia copiilor.</a:t>
            </a:r>
            <a:br>
              <a:rPr lang="ro-RO" sz="2800" i="1" dirty="0">
                <a:latin typeface="Times New Roman" pitchFamily="18" charset="0"/>
                <a:cs typeface="Times New Roman" pitchFamily="18" charset="0"/>
              </a:rPr>
            </a:br>
            <a:r>
              <a:rPr lang="ro-RO"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endParaRPr lang="ro-RO" sz="2800" i="1" dirty="0">
              <a:latin typeface="Times New Roman" pitchFamily="18" charset="0"/>
              <a:cs typeface="Times New Roman" pitchFamily="18" charset="0"/>
            </a:endParaRPr>
          </a:p>
          <a:p>
            <a:pPr>
              <a:buFont typeface="Wingdings" pitchFamily="2" charset="2"/>
              <a:buChar char="ü"/>
            </a:pPr>
            <a:endParaRPr lang="ru-RU" sz="2800" dirty="0">
              <a:latin typeface="Times New Roman" pitchFamily="18" charset="0"/>
              <a:cs typeface="Times New Roman" pitchFamily="18" charset="0"/>
            </a:endParaRPr>
          </a:p>
        </p:txBody>
      </p:sp>
      <p:pic>
        <p:nvPicPr>
          <p:cNvPr id="5122" name="Picture 2" descr="C:\Users\Dana\Desktop\220px-Zitronensäure_-_Citric_acid.svg.png"/>
          <p:cNvPicPr>
            <a:picLocks noChangeAspect="1" noChangeArrowheads="1"/>
          </p:cNvPicPr>
          <p:nvPr/>
        </p:nvPicPr>
        <p:blipFill>
          <a:blip r:embed="rId2"/>
          <a:srcRect/>
          <a:stretch>
            <a:fillRect/>
          </a:stretch>
        </p:blipFill>
        <p:spPr bwMode="auto">
          <a:xfrm>
            <a:off x="4071934" y="5357826"/>
            <a:ext cx="3024194" cy="137463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239000" cy="1143000"/>
          </a:xfrm>
        </p:spPr>
        <p:txBody>
          <a:bodyPr/>
          <a:lstStyle/>
          <a:p>
            <a:r>
              <a:rPr lang="en-US" i="1" dirty="0">
                <a:solidFill>
                  <a:schemeClr val="tx2">
                    <a:lumMod val="60000"/>
                    <a:lumOff val="40000"/>
                  </a:schemeClr>
                </a:solidFill>
                <a:latin typeface="Times New Roman" pitchFamily="18" charset="0"/>
                <a:cs typeface="Times New Roman" pitchFamily="18" charset="0"/>
              </a:rPr>
              <a:t>Extract de </a:t>
            </a:r>
            <a:r>
              <a:rPr lang="en-US" i="1" dirty="0" err="1">
                <a:solidFill>
                  <a:schemeClr val="tx2">
                    <a:lumMod val="60000"/>
                    <a:lumOff val="40000"/>
                  </a:schemeClr>
                </a:solidFill>
                <a:latin typeface="Times New Roman" pitchFamily="18" charset="0"/>
                <a:cs typeface="Times New Roman" pitchFamily="18" charset="0"/>
              </a:rPr>
              <a:t>ceai</a:t>
            </a:r>
            <a:r>
              <a:rPr lang="en-US" i="1" dirty="0">
                <a:solidFill>
                  <a:schemeClr val="tx2">
                    <a:lumMod val="60000"/>
                    <a:lumOff val="40000"/>
                  </a:schemeClr>
                </a:solidFill>
                <a:latin typeface="Times New Roman" pitchFamily="18" charset="0"/>
                <a:cs typeface="Times New Roman" pitchFamily="18" charset="0"/>
              </a:rPr>
              <a:t> </a:t>
            </a:r>
            <a:r>
              <a:rPr lang="en-US" i="1" dirty="0" err="1">
                <a:solidFill>
                  <a:schemeClr val="tx2">
                    <a:lumMod val="60000"/>
                    <a:lumOff val="40000"/>
                  </a:schemeClr>
                </a:solidFill>
                <a:latin typeface="Times New Roman" pitchFamily="18" charset="0"/>
                <a:cs typeface="Times New Roman" pitchFamily="18" charset="0"/>
              </a:rPr>
              <a:t>negru</a:t>
            </a:r>
            <a:endParaRPr lang="ru-RU" i="1"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3500438"/>
            <a:ext cx="7239000" cy="2955298"/>
          </a:xfrm>
        </p:spPr>
        <p:txBody>
          <a:bodyPr/>
          <a:lstStyle/>
          <a:p>
            <a:pPr>
              <a:buNone/>
            </a:pPr>
            <a:r>
              <a:rPr lang="en-US" sz="3200" b="1" i="1" dirty="0" err="1">
                <a:solidFill>
                  <a:schemeClr val="accent2">
                    <a:lumMod val="75000"/>
                  </a:schemeClr>
                </a:solidFill>
                <a:latin typeface="Times New Roman" pitchFamily="18" charset="0"/>
                <a:cs typeface="Times New Roman" pitchFamily="18" charset="0"/>
              </a:rPr>
              <a:t>Stiati</a:t>
            </a:r>
            <a:r>
              <a:rPr lang="en-US" sz="3200" b="1" i="1" dirty="0">
                <a:solidFill>
                  <a:schemeClr val="accent2">
                    <a:lumMod val="75000"/>
                  </a:schemeClr>
                </a:solidFill>
                <a:latin typeface="Times New Roman" pitchFamily="18" charset="0"/>
                <a:cs typeface="Times New Roman" pitchFamily="18" charset="0"/>
              </a:rPr>
              <a:t> ca…?</a:t>
            </a:r>
          </a:p>
          <a:p>
            <a:pPr>
              <a:buNone/>
            </a:pPr>
            <a:r>
              <a:rPr lang="en-US" dirty="0">
                <a:latin typeface="Times New Roman" pitchFamily="18" charset="0"/>
                <a:cs typeface="Times New Roman" pitchFamily="18" charset="0"/>
              </a:rPr>
              <a:t>I</a:t>
            </a:r>
            <a:r>
              <a:rPr lang="ro-RO" dirty="0">
                <a:latin typeface="Times New Roman" pitchFamily="18" charset="0"/>
                <a:cs typeface="Times New Roman" pitchFamily="18" charset="0"/>
              </a:rPr>
              <a:t>n functie de concentratie, o cana de ceai negru contine intre 40 si 120 mg de cofeina.</a:t>
            </a:r>
            <a:endParaRPr lang="en-US" dirty="0">
              <a:latin typeface="Times New Roman" pitchFamily="18" charset="0"/>
              <a:cs typeface="Times New Roman" pitchFamily="18" charset="0"/>
            </a:endParaRPr>
          </a:p>
          <a:p>
            <a:pPr>
              <a:buFont typeface="Wingdings" pitchFamily="2" charset="2"/>
              <a:buChar char="q"/>
            </a:pPr>
            <a:r>
              <a:rPr lang="ro-RO" dirty="0">
                <a:latin typeface="Times New Roman" pitchFamily="18" charset="0"/>
                <a:cs typeface="Times New Roman" pitchFamily="18" charset="0"/>
              </a:rPr>
              <a:t>Ceaiul negru este bogat si in antioxidanti (in special flavonoide), vitamina C, tianina si minerale (mangan, calciu, potasiu, magneziu).</a:t>
            </a:r>
            <a:endParaRPr lang="ru-RU" dirty="0">
              <a:latin typeface="Times New Roman" pitchFamily="18" charset="0"/>
              <a:cs typeface="Times New Roman" pitchFamily="18" charset="0"/>
            </a:endParaRPr>
          </a:p>
        </p:txBody>
      </p:sp>
      <p:pic>
        <p:nvPicPr>
          <p:cNvPr id="7170" name="Picture 2" descr="C:\Users\Dana\Desktop\unnamed.jpg"/>
          <p:cNvPicPr>
            <a:picLocks noChangeAspect="1" noChangeArrowheads="1"/>
          </p:cNvPicPr>
          <p:nvPr/>
        </p:nvPicPr>
        <p:blipFill>
          <a:blip r:embed="rId2"/>
          <a:srcRect/>
          <a:stretch>
            <a:fillRect/>
          </a:stretch>
        </p:blipFill>
        <p:spPr bwMode="auto">
          <a:xfrm>
            <a:off x="3714744" y="1214422"/>
            <a:ext cx="2544779" cy="254477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10D098-DE8B-4CD0-9667-A6EDC2411EA9}"/>
              </a:ext>
            </a:extLst>
          </p:cNvPr>
          <p:cNvSpPr>
            <a:spLocks noGrp="1"/>
          </p:cNvSpPr>
          <p:nvPr>
            <p:ph type="title"/>
          </p:nvPr>
        </p:nvSpPr>
        <p:spPr/>
        <p:txBody>
          <a:bodyPr/>
          <a:lstStyle/>
          <a:p>
            <a:r>
              <a:rPr lang="ro-RO" sz="4000" i="1" dirty="0">
                <a:solidFill>
                  <a:schemeClr val="tx2">
                    <a:lumMod val="60000"/>
                    <a:lumOff val="40000"/>
                  </a:schemeClr>
                </a:solidFill>
                <a:latin typeface="Times New Roman" pitchFamily="18" charset="0"/>
                <a:cs typeface="Times New Roman" pitchFamily="18" charset="0"/>
              </a:rPr>
              <a:t>Cyclopentasiloxan</a:t>
            </a:r>
            <a:endParaRPr lang="ru-RU" i="1" dirty="0">
              <a:solidFill>
                <a:schemeClr val="tx2">
                  <a:lumMod val="60000"/>
                  <a:lumOff val="40000"/>
                </a:schemeClr>
              </a:solidFill>
            </a:endParaRPr>
          </a:p>
        </p:txBody>
      </p:sp>
      <p:sp>
        <p:nvSpPr>
          <p:cNvPr id="3" name="Объект 2">
            <a:extLst>
              <a:ext uri="{FF2B5EF4-FFF2-40B4-BE49-F238E27FC236}">
                <a16:creationId xmlns:a16="http://schemas.microsoft.com/office/drawing/2014/main" id="{1A522EE1-9F8E-49FA-83F6-C8BEFC7DBE10}"/>
              </a:ext>
            </a:extLst>
          </p:cNvPr>
          <p:cNvSpPr>
            <a:spLocks noGrp="1"/>
          </p:cNvSpPr>
          <p:nvPr>
            <p:ph idx="1"/>
          </p:nvPr>
        </p:nvSpPr>
        <p:spPr>
          <a:xfrm>
            <a:off x="457200" y="1609416"/>
            <a:ext cx="7499176" cy="5248584"/>
          </a:xfrm>
        </p:spPr>
        <p:txBody>
          <a:bodyPr/>
          <a:lstStyle/>
          <a:p>
            <a:pPr marL="0" indent="0">
              <a:buNone/>
            </a:pPr>
            <a:r>
              <a:rPr lang="en-US" sz="3200" b="1" dirty="0" err="1">
                <a:latin typeface="Times New Roman" panose="02020603050405020304" pitchFamily="18" charset="0"/>
                <a:cs typeface="Times New Roman" panose="02020603050405020304" pitchFamily="18" charset="0"/>
              </a:rPr>
              <a:t>Indeplineste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functia</a:t>
            </a:r>
            <a:r>
              <a:rPr lang="en-US" sz="3200" b="1" dirty="0">
                <a:latin typeface="Times New Roman" panose="02020603050405020304" pitchFamily="18" charset="0"/>
                <a:cs typeface="Times New Roman" panose="02020603050405020304" pitchFamily="18" charset="0"/>
              </a:rPr>
              <a:t> de </a:t>
            </a:r>
            <a:r>
              <a:rPr lang="en-US" sz="3200" dirty="0">
                <a:latin typeface="Times New Roman" panose="02020603050405020304" pitchFamily="18" charset="0"/>
                <a:cs typeface="Times New Roman" panose="02020603050405020304" pitchFamily="18" charset="0"/>
              </a:rPr>
              <a:t>: agent de </a:t>
            </a:r>
            <a:r>
              <a:rPr lang="en-US" sz="3200" dirty="0" err="1">
                <a:latin typeface="Times New Roman" panose="02020603050405020304" pitchFamily="18" charset="0"/>
                <a:cs typeface="Times New Roman" panose="02020603050405020304" pitchFamily="18" charset="0"/>
              </a:rPr>
              <a:t>ingrijire</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parului</a:t>
            </a:r>
            <a:r>
              <a:rPr lang="en-US" sz="3200" dirty="0">
                <a:latin typeface="Times New Roman" panose="02020603050405020304" pitchFamily="18" charset="0"/>
                <a:cs typeface="Times New Roman" panose="02020603050405020304" pitchFamily="18" charset="0"/>
              </a:rPr>
              <a:t>, agent de </a:t>
            </a:r>
            <a:r>
              <a:rPr lang="en-US" sz="3200" dirty="0" err="1">
                <a:latin typeface="Times New Roman" panose="02020603050405020304" pitchFamily="18" charset="0"/>
                <a:cs typeface="Times New Roman" panose="02020603050405020304" pitchFamily="18" charset="0"/>
              </a:rPr>
              <a:t>ingrijire</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pielii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emolient</a:t>
            </a:r>
            <a:r>
              <a:rPr lang="en-US" sz="3200" dirty="0">
                <a:latin typeface="Times New Roman" panose="02020603050405020304" pitchFamily="18" charset="0"/>
                <a:cs typeface="Times New Roman" panose="02020603050405020304" pitchFamily="18" charset="0"/>
              </a:rPr>
              <a:t>, solvent.</a:t>
            </a:r>
          </a:p>
          <a:p>
            <a:pPr>
              <a:buFont typeface="Wingdings" panose="05000000000000000000" pitchFamily="2" charset="2"/>
              <a:buChar char="q"/>
            </a:pPr>
            <a:r>
              <a:rPr lang="en-US" dirty="0"/>
              <a:t>fluid </a:t>
            </a:r>
            <a:r>
              <a:rPr lang="en-US" dirty="0" err="1"/>
              <a:t>derivat</a:t>
            </a:r>
            <a:r>
              <a:rPr lang="en-US" dirty="0"/>
              <a:t> din silicon cu </a:t>
            </a:r>
            <a:r>
              <a:rPr lang="en-US" dirty="0" err="1"/>
              <a:t>proprietati</a:t>
            </a:r>
            <a:r>
              <a:rPr lang="en-US" dirty="0"/>
              <a:t> </a:t>
            </a:r>
            <a:r>
              <a:rPr lang="en-US" dirty="0" err="1"/>
              <a:t>emoliente</a:t>
            </a:r>
            <a:r>
              <a:rPr lang="en-US" dirty="0"/>
              <a:t> </a:t>
            </a:r>
            <a:r>
              <a:rPr lang="en-US" dirty="0" err="1"/>
              <a:t>si</a:t>
            </a:r>
            <a:r>
              <a:rPr lang="en-US" dirty="0"/>
              <a:t> de </a:t>
            </a:r>
            <a:r>
              <a:rPr lang="en-US" dirty="0" err="1"/>
              <a:t>lubrifiere</a:t>
            </a:r>
            <a:r>
              <a:rPr lang="en-US" dirty="0"/>
              <a:t>;</a:t>
            </a:r>
          </a:p>
          <a:p>
            <a:pPr>
              <a:buFont typeface="Wingdings" panose="05000000000000000000" pitchFamily="2" charset="2"/>
              <a:buChar char="q"/>
            </a:pPr>
            <a:r>
              <a:rPr lang="en-US" dirty="0" err="1"/>
              <a:t>lasa</a:t>
            </a:r>
            <a:r>
              <a:rPr lang="en-US" dirty="0"/>
              <a:t> </a:t>
            </a:r>
            <a:r>
              <a:rPr lang="en-US" dirty="0" err="1"/>
              <a:t>pielea</a:t>
            </a:r>
            <a:r>
              <a:rPr lang="en-US" dirty="0"/>
              <a:t> </a:t>
            </a:r>
            <a:r>
              <a:rPr lang="en-US" dirty="0" err="1"/>
              <a:t>moale</a:t>
            </a:r>
            <a:r>
              <a:rPr lang="en-US" dirty="0"/>
              <a:t> </a:t>
            </a:r>
            <a:r>
              <a:rPr lang="en-US" dirty="0" err="1"/>
              <a:t>si</a:t>
            </a:r>
            <a:r>
              <a:rPr lang="en-US" dirty="0"/>
              <a:t> </a:t>
            </a:r>
            <a:r>
              <a:rPr lang="en-US" dirty="0" err="1"/>
              <a:t>catifelata</a:t>
            </a:r>
            <a:r>
              <a:rPr lang="en-US" dirty="0"/>
              <a:t>, </a:t>
            </a:r>
            <a:r>
              <a:rPr lang="en-US" dirty="0" err="1"/>
              <a:t>avand</a:t>
            </a:r>
            <a:r>
              <a:rPr lang="en-US" dirty="0"/>
              <a:t> </a:t>
            </a:r>
            <a:r>
              <a:rPr lang="en-US" dirty="0" err="1"/>
              <a:t>si</a:t>
            </a:r>
            <a:r>
              <a:rPr lang="en-US" dirty="0"/>
              <a:t> </a:t>
            </a:r>
            <a:r>
              <a:rPr lang="en-US" dirty="0" err="1"/>
              <a:t>rol</a:t>
            </a:r>
            <a:r>
              <a:rPr lang="en-US" dirty="0"/>
              <a:t> de </a:t>
            </a:r>
            <a:r>
              <a:rPr lang="en-US" dirty="0" err="1"/>
              <a:t>hidrofug</a:t>
            </a:r>
            <a:r>
              <a:rPr lang="en-US" dirty="0"/>
              <a:t> (nu </a:t>
            </a:r>
            <a:r>
              <a:rPr lang="en-US" dirty="0" err="1"/>
              <a:t>permite</a:t>
            </a:r>
            <a:r>
              <a:rPr lang="en-US" dirty="0"/>
              <a:t> </a:t>
            </a:r>
            <a:r>
              <a:rPr lang="en-US" dirty="0" err="1"/>
              <a:t>patrunderea</a:t>
            </a:r>
            <a:r>
              <a:rPr lang="en-US" dirty="0"/>
              <a:t> </a:t>
            </a:r>
            <a:r>
              <a:rPr lang="en-US" dirty="0" err="1"/>
              <a:t>apei</a:t>
            </a:r>
            <a:r>
              <a:rPr lang="en-US" dirty="0"/>
              <a:t>)</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ru-RU" dirty="0"/>
          </a:p>
        </p:txBody>
      </p:sp>
      <p:pic>
        <p:nvPicPr>
          <p:cNvPr id="5" name="Рисунок 4">
            <a:extLst>
              <a:ext uri="{FF2B5EF4-FFF2-40B4-BE49-F238E27FC236}">
                <a16:creationId xmlns:a16="http://schemas.microsoft.com/office/drawing/2014/main" id="{69690B59-24DB-402B-B722-231E3B192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700" y="4869160"/>
            <a:ext cx="3226353" cy="1970094"/>
          </a:xfrm>
          <a:prstGeom prst="rect">
            <a:avLst/>
          </a:prstGeom>
        </p:spPr>
      </p:pic>
    </p:spTree>
    <p:extLst>
      <p:ext uri="{BB962C8B-B14F-4D97-AF65-F5344CB8AC3E}">
        <p14:creationId xmlns:p14="http://schemas.microsoft.com/office/powerpoint/2010/main" val="238518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7239000" cy="6027132"/>
          </a:xfrm>
        </p:spPr>
        <p:txBody>
          <a:bodyPr>
            <a:normAutofit fontScale="92500" lnSpcReduction="10000"/>
          </a:bodyPr>
          <a:lstStyle/>
          <a:p>
            <a:pPr>
              <a:buNone/>
            </a:pPr>
            <a:r>
              <a:rPr lang="en-US" sz="3200" b="1" i="1" dirty="0" err="1">
                <a:solidFill>
                  <a:schemeClr val="tx2">
                    <a:lumMod val="60000"/>
                    <a:lumOff val="40000"/>
                  </a:schemeClr>
                </a:solidFill>
                <a:latin typeface="Times New Roman" pitchFamily="18" charset="0"/>
                <a:cs typeface="Times New Roman" pitchFamily="18" charset="0"/>
              </a:rPr>
              <a:t>Aditivi</a:t>
            </a:r>
            <a:r>
              <a:rPr lang="en-US" sz="3200" b="1" i="1" dirty="0">
                <a:solidFill>
                  <a:schemeClr val="tx2">
                    <a:lumMod val="60000"/>
                    <a:lumOff val="40000"/>
                  </a:schemeClr>
                </a:solidFill>
                <a:latin typeface="Times New Roman" pitchFamily="18" charset="0"/>
                <a:cs typeface="Times New Roman" pitchFamily="18" charset="0"/>
              </a:rPr>
              <a:t> </a:t>
            </a:r>
            <a:r>
              <a:rPr lang="en-US" sz="3200" b="1" i="1" dirty="0" err="1">
                <a:solidFill>
                  <a:schemeClr val="tx2">
                    <a:lumMod val="60000"/>
                    <a:lumOff val="40000"/>
                  </a:schemeClr>
                </a:solidFill>
                <a:latin typeface="Times New Roman" pitchFamily="18" charset="0"/>
                <a:cs typeface="Times New Roman" pitchFamily="18" charset="0"/>
              </a:rPr>
              <a:t>pe</a:t>
            </a:r>
            <a:r>
              <a:rPr lang="en-US" sz="3200" b="1" i="1" dirty="0">
                <a:solidFill>
                  <a:schemeClr val="tx2">
                    <a:lumMod val="60000"/>
                    <a:lumOff val="40000"/>
                  </a:schemeClr>
                </a:solidFill>
                <a:latin typeface="Times New Roman" pitchFamily="18" charset="0"/>
                <a:cs typeface="Times New Roman" pitchFamily="18" charset="0"/>
              </a:rPr>
              <a:t> care ii </a:t>
            </a:r>
            <a:r>
              <a:rPr lang="en-US" sz="3200" b="1" i="1" dirty="0" err="1">
                <a:solidFill>
                  <a:schemeClr val="tx2">
                    <a:lumMod val="60000"/>
                    <a:lumOff val="40000"/>
                  </a:schemeClr>
                </a:solidFill>
                <a:latin typeface="Times New Roman" pitchFamily="18" charset="0"/>
                <a:cs typeface="Times New Roman" pitchFamily="18" charset="0"/>
              </a:rPr>
              <a:t>poate</a:t>
            </a:r>
            <a:r>
              <a:rPr lang="en-US" sz="3200" b="1" i="1" dirty="0">
                <a:solidFill>
                  <a:schemeClr val="tx2">
                    <a:lumMod val="60000"/>
                    <a:lumOff val="40000"/>
                  </a:schemeClr>
                </a:solidFill>
                <a:latin typeface="Times New Roman" pitchFamily="18" charset="0"/>
                <a:cs typeface="Times New Roman" pitchFamily="18" charset="0"/>
              </a:rPr>
              <a:t> </a:t>
            </a:r>
            <a:r>
              <a:rPr lang="en-US" sz="3200" b="1" i="1" dirty="0" err="1">
                <a:solidFill>
                  <a:schemeClr val="tx2">
                    <a:lumMod val="60000"/>
                    <a:lumOff val="40000"/>
                  </a:schemeClr>
                </a:solidFill>
                <a:latin typeface="Times New Roman" pitchFamily="18" charset="0"/>
                <a:cs typeface="Times New Roman" pitchFamily="18" charset="0"/>
              </a:rPr>
              <a:t>contine</a:t>
            </a:r>
            <a:r>
              <a:rPr lang="en-US" sz="3200" b="1" i="1" dirty="0">
                <a:solidFill>
                  <a:schemeClr val="tx2">
                    <a:lumMod val="60000"/>
                    <a:lumOff val="40000"/>
                  </a:schemeClr>
                </a:solidFill>
                <a:latin typeface="Times New Roman" pitchFamily="18" charset="0"/>
                <a:cs typeface="Times New Roman" pitchFamily="18" charset="0"/>
              </a:rPr>
              <a:t>:</a:t>
            </a:r>
          </a:p>
          <a:p>
            <a:pPr marL="514350" indent="-514350">
              <a:buFont typeface="+mj-lt"/>
              <a:buAutoNum type="arabicPeriod"/>
            </a:pPr>
            <a:r>
              <a:rPr lang="pt-BR" sz="2800" dirty="0">
                <a:latin typeface="Times New Roman" pitchFamily="18" charset="0"/>
                <a:cs typeface="Times New Roman" pitchFamily="18" charset="0"/>
              </a:rPr>
              <a:t>Acesulfam de potasiu - 600 mg/kg</a:t>
            </a:r>
          </a:p>
          <a:p>
            <a:pPr marL="514350" indent="-514350">
              <a:buFont typeface="+mj-lt"/>
              <a:buAutoNum type="arabicPeriod"/>
            </a:pPr>
            <a:r>
              <a:rPr lang="pt-BR" sz="2800" dirty="0">
                <a:latin typeface="Times New Roman" pitchFamily="18" charset="0"/>
                <a:cs typeface="Times New Roman" pitchFamily="18" charset="0"/>
              </a:rPr>
              <a:t>Aspartam - 600 mg/kg</a:t>
            </a:r>
          </a:p>
          <a:p>
            <a:pPr marL="514350" indent="-514350">
              <a:buFont typeface="+mj-lt"/>
              <a:buAutoNum type="arabicPeriod"/>
            </a:pPr>
            <a:r>
              <a:rPr lang="ro-RO" sz="2800" dirty="0">
                <a:latin typeface="Times New Roman" pitchFamily="18" charset="0"/>
                <a:cs typeface="Times New Roman" pitchFamily="18" charset="0"/>
              </a:rPr>
              <a:t>Ceara de albine</a:t>
            </a:r>
            <a:endParaRPr lang="en-US" sz="2800" dirty="0">
              <a:latin typeface="Times New Roman" pitchFamily="18" charset="0"/>
              <a:cs typeface="Times New Roman" pitchFamily="18" charset="0"/>
            </a:endParaRPr>
          </a:p>
          <a:p>
            <a:pPr marL="514350" indent="-514350">
              <a:buFont typeface="+mj-lt"/>
              <a:buAutoNum type="arabicPeriod"/>
            </a:pPr>
            <a:r>
              <a:rPr lang="it-IT" sz="2800" dirty="0">
                <a:latin typeface="Times New Roman" pitchFamily="18" charset="0"/>
                <a:cs typeface="Times New Roman" pitchFamily="18" charset="0"/>
              </a:rPr>
              <a:t>Benzoati - 1000 mg/kg</a:t>
            </a:r>
          </a:p>
          <a:p>
            <a:pPr marL="514350" indent="-514350">
              <a:buFont typeface="+mj-lt"/>
              <a:buAutoNum type="arabicPeriod"/>
            </a:pPr>
            <a:r>
              <a:rPr lang="it-IT" sz="2800" dirty="0">
                <a:latin typeface="Times New Roman" pitchFamily="18" charset="0"/>
                <a:cs typeface="Times New Roman" pitchFamily="18" charset="0"/>
              </a:rPr>
              <a:t>Ceara de Candelilla</a:t>
            </a:r>
          </a:p>
          <a:p>
            <a:pPr marL="514350" indent="-514350">
              <a:buFont typeface="+mj-lt"/>
              <a:buAutoNum type="arabicPeriod"/>
            </a:pPr>
            <a:r>
              <a:rPr lang="ro-RO" sz="2800" dirty="0">
                <a:latin typeface="Times New Roman" pitchFamily="18" charset="0"/>
                <a:cs typeface="Times New Roman" pitchFamily="18" charset="0"/>
              </a:rPr>
              <a:t>Caramel amoniacal - 10000 mg/kg</a:t>
            </a:r>
            <a:endParaRPr lang="en-US" sz="2800" dirty="0">
              <a:latin typeface="Times New Roman" pitchFamily="18" charset="0"/>
              <a:cs typeface="Times New Roman" pitchFamily="18" charset="0"/>
            </a:endParaRPr>
          </a:p>
          <a:p>
            <a:pPr marL="514350" indent="-514350">
              <a:buFont typeface="+mj-lt"/>
              <a:buAutoNum type="arabicPeriod"/>
            </a:pPr>
            <a:r>
              <a:rPr lang="ro-RO" sz="2800" dirty="0">
                <a:latin typeface="Times New Roman" pitchFamily="18" charset="0"/>
                <a:cs typeface="Times New Roman" pitchFamily="18" charset="0"/>
              </a:rPr>
              <a:t>Esterii glicerici ai acidului diacetiltartric cu acizi grasi - 500 mg/kg</a:t>
            </a:r>
            <a:endParaRPr lang="en-US" sz="2800" dirty="0">
              <a:latin typeface="Times New Roman" pitchFamily="18" charset="0"/>
              <a:cs typeface="Times New Roman" pitchFamily="18" charset="0"/>
            </a:endParaRPr>
          </a:p>
          <a:p>
            <a:pPr marL="514350" indent="-514350">
              <a:buFont typeface="+mj-lt"/>
              <a:buAutoNum type="arabicPeriod"/>
            </a:pPr>
            <a:r>
              <a:rPr lang="ro-RO" sz="2800" dirty="0">
                <a:latin typeface="Times New Roman" pitchFamily="18" charset="0"/>
                <a:cs typeface="Times New Roman" pitchFamily="18" charset="0"/>
              </a:rPr>
              <a:t>Dicarbonat de dimetil - 250 mg/kg</a:t>
            </a:r>
            <a:endParaRPr lang="en-US" sz="2800" dirty="0">
              <a:latin typeface="Times New Roman" pitchFamily="18" charset="0"/>
              <a:cs typeface="Times New Roman" pitchFamily="18" charset="0"/>
            </a:endParaRPr>
          </a:p>
          <a:p>
            <a:pPr marL="514350" indent="-514350">
              <a:buFont typeface="+mj-lt"/>
              <a:buAutoNum type="arabicPeriod"/>
            </a:pPr>
            <a:r>
              <a:rPr lang="it-IT" sz="2800" dirty="0">
                <a:latin typeface="Times New Roman" pitchFamily="18" charset="0"/>
                <a:cs typeface="Times New Roman" pitchFamily="18" charset="0"/>
              </a:rPr>
              <a:t>Zaharina si sarurile ei de sodiu, potasiu si calciu  - 200 mg/kg</a:t>
            </a:r>
          </a:p>
          <a:p>
            <a:pPr marL="514350" indent="-514350">
              <a:buFont typeface="+mj-lt"/>
              <a:buAutoNum type="arabicPeriod"/>
            </a:pPr>
            <a:r>
              <a:rPr lang="it-IT" sz="2800" dirty="0">
                <a:latin typeface="Times New Roman" pitchFamily="18" charset="0"/>
                <a:cs typeface="Times New Roman" pitchFamily="18" charset="0"/>
              </a:rPr>
              <a:t>Sucraloza</a:t>
            </a:r>
          </a:p>
          <a:p>
            <a:pPr marL="514350" indent="-514350">
              <a:buFont typeface="+mj-lt"/>
              <a:buAutoNum type="arabicPeriod"/>
            </a:pPr>
            <a:r>
              <a:rPr lang="it-IT" sz="2800" dirty="0">
                <a:latin typeface="Times New Roman" pitchFamily="18" charset="0"/>
                <a:cs typeface="Times New Roman" pitchFamily="18" charset="0"/>
              </a:rPr>
              <a:t>Sucrogliceride</a:t>
            </a:r>
          </a:p>
          <a:p>
            <a:pPr marL="514350" indent="-514350">
              <a:buNone/>
            </a:pPr>
            <a:endParaRPr lang="ro-RO" sz="2800" dirty="0">
              <a:latin typeface="Times New Roman" pitchFamily="18" charset="0"/>
              <a:cs typeface="Times New Roman" pitchFamily="18" charset="0"/>
            </a:endParaRPr>
          </a:p>
          <a:p>
            <a:pPr marL="514350" indent="-514350">
              <a:buFont typeface="+mj-lt"/>
              <a:buAutoNum type="arabicPeriod"/>
            </a:pPr>
            <a:endParaRPr lang="it-IT" sz="2800" dirty="0">
              <a:latin typeface="Times New Roman" pitchFamily="18" charset="0"/>
              <a:cs typeface="Times New Roman" pitchFamily="18" charset="0"/>
            </a:endParaRPr>
          </a:p>
          <a:p>
            <a:pPr marL="514350" indent="-514350">
              <a:buFont typeface="+mj-lt"/>
              <a:buAutoNum type="arabicPeriod"/>
            </a:pPr>
            <a:endParaRPr lang="pt-BR"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7786742" cy="6000792"/>
          </a:xfrm>
        </p:spPr>
        <p:txBody>
          <a:bodyPr>
            <a:normAutofit fontScale="92500" lnSpcReduction="10000"/>
          </a:bodyPr>
          <a:lstStyle/>
          <a:p>
            <a:pPr>
              <a:buNone/>
            </a:pPr>
            <a:r>
              <a:rPr lang="en-US" sz="3200" b="1" i="1" dirty="0" err="1">
                <a:solidFill>
                  <a:schemeClr val="tx2">
                    <a:lumMod val="60000"/>
                    <a:lumOff val="40000"/>
                  </a:schemeClr>
                </a:solidFill>
                <a:latin typeface="Times New Roman" pitchFamily="18" charset="0"/>
                <a:cs typeface="Times New Roman" pitchFamily="18" charset="0"/>
              </a:rPr>
              <a:t>Reactii</a:t>
            </a:r>
            <a:r>
              <a:rPr lang="en-US" sz="3200" b="1" i="1" dirty="0">
                <a:solidFill>
                  <a:schemeClr val="tx2">
                    <a:lumMod val="60000"/>
                    <a:lumOff val="40000"/>
                  </a:schemeClr>
                </a:solidFill>
                <a:latin typeface="Times New Roman" pitchFamily="18" charset="0"/>
                <a:cs typeface="Times New Roman" pitchFamily="18" charset="0"/>
              </a:rPr>
              <a:t> adverse:</a:t>
            </a:r>
          </a:p>
          <a:p>
            <a:pPr>
              <a:buFont typeface="Wingdings" pitchFamily="2" charset="2"/>
              <a:buChar char="ü"/>
            </a:pPr>
            <a:r>
              <a:rPr lang="ro-RO" sz="2800" dirty="0">
                <a:latin typeface="Times New Roman" pitchFamily="18" charset="0"/>
                <a:cs typeface="Times New Roman" pitchFamily="18" charset="0"/>
              </a:rPr>
              <a:t>Reactii alergice (intoleranta)</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Probleme la nivel digestiv</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Iritabilitate si anxietate (datorita cofeinei)</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Deshidratare (datorita cofeinei)</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Dureri de cap</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Ameteli</a:t>
            </a:r>
            <a:endParaRPr lang="en-US" sz="2800" dirty="0">
              <a:latin typeface="Times New Roman" pitchFamily="18" charset="0"/>
              <a:cs typeface="Times New Roman" pitchFamily="18" charset="0"/>
            </a:endParaRPr>
          </a:p>
          <a:p>
            <a:pPr>
              <a:buFont typeface="Wingdings" pitchFamily="2" charset="2"/>
              <a:buChar char="ü"/>
            </a:pPr>
            <a:r>
              <a:rPr lang="ro-RO" sz="2800" dirty="0">
                <a:latin typeface="Times New Roman" pitchFamily="18" charset="0"/>
                <a:cs typeface="Times New Roman" pitchFamily="18" charset="0"/>
              </a:rPr>
              <a:t>Insomnii</a:t>
            </a:r>
            <a:endParaRPr lang="en-US" sz="2800" dirty="0">
              <a:latin typeface="Times New Roman" pitchFamily="18" charset="0"/>
              <a:cs typeface="Times New Roman" pitchFamily="18" charset="0"/>
            </a:endParaRPr>
          </a:p>
          <a:p>
            <a:pPr>
              <a:buNone/>
            </a:pPr>
            <a:r>
              <a:rPr lang="ro-RO" sz="2800" i="1" dirty="0">
                <a:latin typeface="Times New Roman" pitchFamily="18" charset="0"/>
                <a:cs typeface="Times New Roman" pitchFamily="18" charset="0"/>
              </a:rPr>
              <a:t>Consumul de extract de ceai </a:t>
            </a:r>
            <a:endParaRPr lang="en-US" sz="2800" i="1" dirty="0">
              <a:latin typeface="Times New Roman" pitchFamily="18" charset="0"/>
              <a:cs typeface="Times New Roman" pitchFamily="18" charset="0"/>
            </a:endParaRPr>
          </a:p>
          <a:p>
            <a:pPr>
              <a:buNone/>
            </a:pPr>
            <a:r>
              <a:rPr lang="ro-RO" sz="2800" i="1" dirty="0">
                <a:latin typeface="Times New Roman" pitchFamily="18" charset="0"/>
                <a:cs typeface="Times New Roman" pitchFamily="18" charset="0"/>
              </a:rPr>
              <a:t>negru nu este in acest moment</a:t>
            </a:r>
            <a:endParaRPr lang="en-US" sz="2800" i="1" dirty="0">
              <a:latin typeface="Times New Roman" pitchFamily="18" charset="0"/>
              <a:cs typeface="Times New Roman" pitchFamily="18" charset="0"/>
            </a:endParaRPr>
          </a:p>
          <a:p>
            <a:pPr>
              <a:buNone/>
            </a:pPr>
            <a:r>
              <a:rPr lang="ro-RO" sz="2800" i="1" dirty="0">
                <a:latin typeface="Times New Roman" pitchFamily="18" charset="0"/>
                <a:cs typeface="Times New Roman" pitchFamily="18" charset="0"/>
              </a:rPr>
              <a:t> restrictionat, neexistand astfel </a:t>
            </a:r>
            <a:endParaRPr lang="en-US" sz="2800" i="1" dirty="0">
              <a:latin typeface="Times New Roman" pitchFamily="18" charset="0"/>
              <a:cs typeface="Times New Roman" pitchFamily="18" charset="0"/>
            </a:endParaRPr>
          </a:p>
          <a:p>
            <a:pPr>
              <a:buNone/>
            </a:pPr>
            <a:r>
              <a:rPr lang="ro-RO" sz="2800" i="1" dirty="0">
                <a:latin typeface="Times New Roman" pitchFamily="18" charset="0"/>
                <a:cs typeface="Times New Roman" pitchFamily="18" charset="0"/>
              </a:rPr>
              <a:t>o limita zilnica care trebuie </a:t>
            </a:r>
            <a:endParaRPr lang="en-US" sz="2800" i="1" dirty="0">
              <a:latin typeface="Times New Roman" pitchFamily="18" charset="0"/>
              <a:cs typeface="Times New Roman" pitchFamily="18" charset="0"/>
            </a:endParaRPr>
          </a:p>
          <a:p>
            <a:pPr>
              <a:buNone/>
            </a:pPr>
            <a:r>
              <a:rPr lang="ro-RO" sz="2800" i="1" dirty="0">
                <a:latin typeface="Times New Roman" pitchFamily="18" charset="0"/>
                <a:cs typeface="Times New Roman" pitchFamily="18" charset="0"/>
              </a:rPr>
              <a:t>respectata. </a:t>
            </a:r>
            <a:r>
              <a:rPr lang="en-US" sz="2800" i="1" dirty="0">
                <a:latin typeface="Times New Roman" pitchFamily="18" charset="0"/>
                <a:cs typeface="Times New Roman" pitchFamily="18" charset="0"/>
              </a:rPr>
              <a:t> </a:t>
            </a:r>
            <a:endParaRPr lang="ro-RO" sz="2800" i="1" dirty="0">
              <a:latin typeface="Times New Roman" pitchFamily="18" charset="0"/>
              <a:cs typeface="Times New Roman" pitchFamily="18" charset="0"/>
            </a:endParaRPr>
          </a:p>
        </p:txBody>
      </p:sp>
      <p:pic>
        <p:nvPicPr>
          <p:cNvPr id="8194" name="Picture 2" descr="C:\Users\Dana\Desktop\images (1).jpg"/>
          <p:cNvPicPr>
            <a:picLocks noChangeAspect="1" noChangeArrowheads="1"/>
          </p:cNvPicPr>
          <p:nvPr/>
        </p:nvPicPr>
        <p:blipFill>
          <a:blip r:embed="rId2"/>
          <a:srcRect/>
          <a:stretch>
            <a:fillRect/>
          </a:stretch>
        </p:blipFill>
        <p:spPr bwMode="auto">
          <a:xfrm>
            <a:off x="4502664" y="4286256"/>
            <a:ext cx="3668274" cy="2571744"/>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i="1" dirty="0" err="1">
                <a:solidFill>
                  <a:schemeClr val="tx2">
                    <a:lumMod val="60000"/>
                    <a:lumOff val="40000"/>
                  </a:schemeClr>
                </a:solidFill>
                <a:latin typeface="Times New Roman" pitchFamily="18" charset="0"/>
                <a:cs typeface="Times New Roman" pitchFamily="18" charset="0"/>
              </a:rPr>
              <a:t>Suc</a:t>
            </a:r>
            <a:r>
              <a:rPr lang="en-US" i="1" dirty="0">
                <a:solidFill>
                  <a:schemeClr val="tx2">
                    <a:lumMod val="60000"/>
                    <a:lumOff val="40000"/>
                  </a:schemeClr>
                </a:solidFill>
                <a:latin typeface="Times New Roman" pitchFamily="18" charset="0"/>
                <a:cs typeface="Times New Roman" pitchFamily="18" charset="0"/>
              </a:rPr>
              <a:t> de </a:t>
            </a:r>
            <a:r>
              <a:rPr lang="en-US" i="1" dirty="0" err="1">
                <a:solidFill>
                  <a:schemeClr val="tx2">
                    <a:lumMod val="60000"/>
                    <a:lumOff val="40000"/>
                  </a:schemeClr>
                </a:solidFill>
                <a:latin typeface="Times New Roman" pitchFamily="18" charset="0"/>
                <a:cs typeface="Times New Roman" pitchFamily="18" charset="0"/>
              </a:rPr>
              <a:t>lamaie</a:t>
            </a:r>
            <a:r>
              <a:rPr lang="en-US" i="1" dirty="0">
                <a:solidFill>
                  <a:schemeClr val="tx2">
                    <a:lumMod val="60000"/>
                    <a:lumOff val="40000"/>
                  </a:schemeClr>
                </a:solidFill>
                <a:latin typeface="Times New Roman" pitchFamily="18" charset="0"/>
                <a:cs typeface="Times New Roman" pitchFamily="18" charset="0"/>
              </a:rPr>
              <a:t> </a:t>
            </a:r>
            <a:r>
              <a:rPr lang="en-US" i="1" dirty="0" err="1">
                <a:solidFill>
                  <a:schemeClr val="tx2">
                    <a:lumMod val="60000"/>
                    <a:lumOff val="40000"/>
                  </a:schemeClr>
                </a:solidFill>
                <a:latin typeface="Times New Roman" pitchFamily="18" charset="0"/>
                <a:cs typeface="Times New Roman" pitchFamily="18" charset="0"/>
              </a:rPr>
              <a:t>concentrat</a:t>
            </a:r>
            <a:endParaRPr lang="ru-RU" i="1"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en-US" sz="3200" u="sng" dirty="0" err="1">
                <a:latin typeface="Times New Roman" pitchFamily="18" charset="0"/>
                <a:cs typeface="Times New Roman" pitchFamily="18" charset="0"/>
              </a:rPr>
              <a:t>Contine</a:t>
            </a:r>
            <a:r>
              <a:rPr lang="en-US" sz="3200" u="sng" dirty="0">
                <a:latin typeface="Times New Roman" pitchFamily="18" charset="0"/>
                <a:cs typeface="Times New Roman" pitchFamily="18" charset="0"/>
              </a:rPr>
              <a:t>:</a:t>
            </a:r>
          </a:p>
          <a:p>
            <a:pPr>
              <a:buFont typeface="Arial" pitchFamily="34" charset="0"/>
              <a:buChar char="•"/>
            </a:pPr>
            <a:r>
              <a:rPr lang="ro-RO" dirty="0">
                <a:latin typeface="Times New Roman" pitchFamily="18" charset="0"/>
                <a:cs typeface="Times New Roman" pitchFamily="18" charset="0"/>
              </a:rPr>
              <a:t>205 calorii</a:t>
            </a:r>
            <a:endParaRPr lang="en-US" dirty="0">
              <a:latin typeface="Times New Roman" pitchFamily="18" charset="0"/>
              <a:cs typeface="Times New Roman" pitchFamily="18" charset="0"/>
            </a:endParaRPr>
          </a:p>
          <a:p>
            <a:pPr>
              <a:buFont typeface="Arial" pitchFamily="34" charset="0"/>
              <a:buChar char="•"/>
            </a:pPr>
            <a:r>
              <a:rPr lang="ro-RO" dirty="0">
                <a:latin typeface="Times New Roman" pitchFamily="18" charset="0"/>
                <a:cs typeface="Times New Roman" pitchFamily="18" charset="0"/>
              </a:rPr>
              <a:t>2 g de proteine</a:t>
            </a:r>
            <a:endParaRPr lang="en-US" dirty="0">
              <a:latin typeface="Times New Roman" pitchFamily="18" charset="0"/>
              <a:cs typeface="Times New Roman" pitchFamily="18" charset="0"/>
            </a:endParaRPr>
          </a:p>
          <a:p>
            <a:pPr>
              <a:buFont typeface="Arial" pitchFamily="34" charset="0"/>
              <a:buChar char="•"/>
            </a:pPr>
            <a:r>
              <a:rPr lang="en-US" dirty="0">
                <a:latin typeface="Times New Roman" pitchFamily="18" charset="0"/>
                <a:cs typeface="Times New Roman" pitchFamily="18" charset="0"/>
              </a:rPr>
              <a:t>5</a:t>
            </a:r>
            <a:r>
              <a:rPr lang="ro-RO" dirty="0">
                <a:latin typeface="Times New Roman" pitchFamily="18" charset="0"/>
                <a:cs typeface="Times New Roman" pitchFamily="18" charset="0"/>
              </a:rPr>
              <a:t>0 g de carbohidrati</a:t>
            </a:r>
            <a:endParaRPr lang="en-US" dirty="0">
              <a:latin typeface="Times New Roman" pitchFamily="18" charset="0"/>
              <a:cs typeface="Times New Roman" pitchFamily="18" charset="0"/>
            </a:endParaRPr>
          </a:p>
          <a:p>
            <a:pPr>
              <a:buFont typeface="Arial" pitchFamily="34" charset="0"/>
              <a:buChar char="•"/>
            </a:pPr>
            <a:r>
              <a:rPr lang="ro-RO" dirty="0">
                <a:latin typeface="Times New Roman" pitchFamily="18" charset="0"/>
                <a:cs typeface="Times New Roman" pitchFamily="18" charset="0"/>
              </a:rPr>
              <a:t>50 g de zaharuri</a:t>
            </a:r>
          </a:p>
          <a:p>
            <a:pPr>
              <a:buNone/>
            </a:pPr>
            <a:r>
              <a:rPr lang="ro-RO" sz="2800" i="1" dirty="0">
                <a:latin typeface="Times New Roman" pitchFamily="18" charset="0"/>
                <a:cs typeface="Times New Roman" pitchFamily="18" charset="0"/>
              </a:rPr>
              <a:t>Acesta este bogat si in vitamina C si potasiu.</a:t>
            </a:r>
          </a:p>
          <a:p>
            <a:pPr>
              <a:buNone/>
            </a:pPr>
            <a:r>
              <a:rPr lang="ro-RO" u="sng" dirty="0">
                <a:latin typeface="Times New Roman" pitchFamily="18" charset="0"/>
                <a:cs typeface="Times New Roman" pitchFamily="18" charset="0"/>
              </a:rPr>
              <a:t>Consumul de suc de lamaie din concentrat poate cauza:</a:t>
            </a:r>
          </a:p>
          <a:p>
            <a:pPr marL="514350" indent="-514350">
              <a:buFont typeface="+mj-lt"/>
              <a:buAutoNum type="arabicPeriod"/>
            </a:pPr>
            <a:r>
              <a:rPr lang="ro-RO" dirty="0">
                <a:latin typeface="Times New Roman" pitchFamily="18" charset="0"/>
                <a:cs typeface="Times New Roman" pitchFamily="18" charset="0"/>
              </a:rPr>
              <a:t>Reactii alergice</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Crestere in greutate</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Diabet</a:t>
            </a:r>
          </a:p>
          <a:p>
            <a:pPr>
              <a:buNone/>
            </a:pPr>
            <a:endParaRPr lang="ru-RU" dirty="0"/>
          </a:p>
        </p:txBody>
      </p:sp>
      <p:pic>
        <p:nvPicPr>
          <p:cNvPr id="9218" name="Picture 2" descr="C:\Users\Dana\Desktop\1200x625-00-90.jpg"/>
          <p:cNvPicPr>
            <a:picLocks noChangeAspect="1" noChangeArrowheads="1"/>
          </p:cNvPicPr>
          <p:nvPr/>
        </p:nvPicPr>
        <p:blipFill>
          <a:blip r:embed="rId2" cstate="print"/>
          <a:srcRect/>
          <a:stretch>
            <a:fillRect/>
          </a:stretch>
        </p:blipFill>
        <p:spPr bwMode="auto">
          <a:xfrm>
            <a:off x="3857620" y="1571612"/>
            <a:ext cx="4114828" cy="214314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solidFill>
                  <a:schemeClr val="tx2">
                    <a:lumMod val="60000"/>
                    <a:lumOff val="40000"/>
                  </a:schemeClr>
                </a:solidFill>
                <a:latin typeface="Times New Roman" pitchFamily="18" charset="0"/>
                <a:cs typeface="Times New Roman" pitchFamily="18" charset="0"/>
              </a:rPr>
              <a:t>Acid ascorbic/</a:t>
            </a:r>
            <a:r>
              <a:rPr lang="en-US" i="1" dirty="0" err="1">
                <a:solidFill>
                  <a:schemeClr val="tx2">
                    <a:lumMod val="60000"/>
                    <a:lumOff val="40000"/>
                  </a:schemeClr>
                </a:solidFill>
                <a:latin typeface="Times New Roman" pitchFamily="18" charset="0"/>
                <a:cs typeface="Times New Roman" pitchFamily="18" charset="0"/>
              </a:rPr>
              <a:t>vitamina</a:t>
            </a:r>
            <a:r>
              <a:rPr lang="en-US" i="1" dirty="0">
                <a:solidFill>
                  <a:schemeClr val="tx2">
                    <a:lumMod val="60000"/>
                    <a:lumOff val="40000"/>
                  </a:schemeClr>
                </a:solidFill>
                <a:latin typeface="Times New Roman" pitchFamily="18" charset="0"/>
                <a:cs typeface="Times New Roman" pitchFamily="18" charset="0"/>
              </a:rPr>
              <a:t> c</a:t>
            </a:r>
            <a:endParaRPr lang="ru-RU" i="1"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buFont typeface="Wingdings" pitchFamily="2" charset="2"/>
              <a:buChar char="q"/>
            </a:pPr>
            <a:r>
              <a:rPr lang="ro-RO" dirty="0">
                <a:latin typeface="Times New Roman" pitchFamily="18" charset="0"/>
                <a:cs typeface="Times New Roman" pitchFamily="18" charset="0"/>
              </a:rPr>
              <a:t>Acidul ascorbic sau vitamina C are rol de antioxidant, neutralizand efectele nocive ale radicalilor liberi.</a:t>
            </a:r>
            <a:endParaRPr lang="en-US" dirty="0">
              <a:latin typeface="Times New Roman" pitchFamily="18" charset="0"/>
              <a:cs typeface="Times New Roman" pitchFamily="18" charset="0"/>
            </a:endParaRPr>
          </a:p>
          <a:p>
            <a:pPr>
              <a:buFont typeface="Wingdings" pitchFamily="2" charset="2"/>
              <a:buChar char="q"/>
            </a:pPr>
            <a:r>
              <a:rPr lang="en-US" dirty="0" err="1">
                <a:latin typeface="Times New Roman" pitchFamily="18" charset="0"/>
                <a:cs typeface="Times New Roman" pitchFamily="18" charset="0"/>
              </a:rPr>
              <a:t>Acidul</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ascorbic  poate fi folosit ca regulator de aciditate,  antioxidant si agent de tratare a fainii.</a:t>
            </a:r>
            <a:endParaRPr lang="en-US" dirty="0">
              <a:latin typeface="Times New Roman" pitchFamily="18" charset="0"/>
              <a:cs typeface="Times New Roman" pitchFamily="18" charset="0"/>
            </a:endParaRPr>
          </a:p>
          <a:p>
            <a:pPr>
              <a:buNone/>
            </a:pPr>
            <a:r>
              <a:rPr lang="ro-RO" i="1" dirty="0">
                <a:latin typeface="Times New Roman" pitchFamily="18" charset="0"/>
                <a:cs typeface="Times New Roman" pitchFamily="18" charset="0"/>
              </a:rPr>
              <a:t>Acesta se poate regasi in urmatoarele produse:</a:t>
            </a:r>
          </a:p>
          <a:p>
            <a:pPr marL="514350" indent="-514350">
              <a:buFont typeface="+mj-lt"/>
              <a:buAutoNum type="arabicPeriod"/>
            </a:pPr>
            <a:r>
              <a:rPr lang="ro-RO" dirty="0">
                <a:latin typeface="Times New Roman" pitchFamily="18" charset="0"/>
                <a:cs typeface="Times New Roman" pitchFamily="18" charset="0"/>
              </a:rPr>
              <a:t>  Suc de fructe </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Concentrat pentru suc de fructe </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Nectar de fructe</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 Concentrat pentru nectar de fructe </a:t>
            </a:r>
            <a:endParaRPr lang="en-US" dirty="0">
              <a:latin typeface="Times New Roman" pitchFamily="18" charset="0"/>
              <a:cs typeface="Times New Roman" pitchFamily="18" charset="0"/>
            </a:endParaRPr>
          </a:p>
          <a:p>
            <a:pPr marL="514350" indent="-514350">
              <a:buNone/>
            </a:pPr>
            <a:r>
              <a:rPr lang="en-US" i="1" dirty="0">
                <a:latin typeface="Times New Roman" pitchFamily="18" charset="0"/>
                <a:cs typeface="Times New Roman" pitchFamily="18" charset="0"/>
              </a:rPr>
              <a:t>A</a:t>
            </a:r>
            <a:r>
              <a:rPr lang="ro-RO" i="1" dirty="0">
                <a:latin typeface="Times New Roman" pitchFamily="18" charset="0"/>
                <a:cs typeface="Times New Roman" pitchFamily="18" charset="0"/>
              </a:rPr>
              <a:t>cest ingredient poate fi folosit ca aditiv alimentar sub denumirea E 300 – Acid Ascorbic.</a:t>
            </a:r>
          </a:p>
          <a:p>
            <a:pPr>
              <a:buNone/>
            </a:pPr>
            <a:endParaRPr lang="ru-RU" dirty="0">
              <a:latin typeface="Times New Roman" pitchFamily="18" charset="0"/>
              <a:cs typeface="Times New Roman" pitchFamily="18" charset="0"/>
            </a:endParaRPr>
          </a:p>
        </p:txBody>
      </p:sp>
      <p:pic>
        <p:nvPicPr>
          <p:cNvPr id="10242" name="Picture 2" descr="C:\Users\Dana\Desktop\220px-L-Ascorbic_acid.svg.png"/>
          <p:cNvPicPr>
            <a:picLocks noChangeAspect="1" noChangeArrowheads="1"/>
          </p:cNvPicPr>
          <p:nvPr/>
        </p:nvPicPr>
        <p:blipFill>
          <a:blip r:embed="rId2"/>
          <a:srcRect/>
          <a:stretch>
            <a:fillRect/>
          </a:stretch>
        </p:blipFill>
        <p:spPr bwMode="auto">
          <a:xfrm>
            <a:off x="5214942" y="3643314"/>
            <a:ext cx="2839687" cy="167799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7400948" cy="4357718"/>
          </a:xfrm>
        </p:spPr>
        <p:txBody>
          <a:bodyPr>
            <a:normAutofit fontScale="92500"/>
          </a:bodyPr>
          <a:lstStyle/>
          <a:p>
            <a:pPr>
              <a:buNone/>
            </a:pPr>
            <a:r>
              <a:rPr lang="ro-RO" b="1" i="1" dirty="0">
                <a:latin typeface="Times New Roman" pitchFamily="18" charset="0"/>
                <a:cs typeface="Times New Roman" pitchFamily="18" charset="0"/>
              </a:rPr>
              <a:t>Acidul ascorbic administrat in mod sustinut ajuta la:</a:t>
            </a:r>
            <a:r>
              <a:rPr lang="ro-RO" dirty="0">
                <a:latin typeface="Times New Roman" pitchFamily="18" charset="0"/>
                <a:cs typeface="Times New Roman" pitchFamily="18" charset="0"/>
              </a:rPr>
              <a:t> </a:t>
            </a:r>
          </a:p>
          <a:p>
            <a:pPr>
              <a:buFont typeface="Wingdings" pitchFamily="2" charset="2"/>
              <a:buChar char="ü"/>
            </a:pPr>
            <a:r>
              <a:rPr lang="ro-RO" dirty="0">
                <a:latin typeface="Times New Roman" pitchFamily="18" charset="0"/>
                <a:cs typeface="Times New Roman" pitchFamily="18" charset="0"/>
              </a:rPr>
              <a:t>functionarea normala a sistemului imunitar, inhiband cresterea tumorilor si asigurand rezistenta organismului impotriva infectiilor </a:t>
            </a:r>
            <a:r>
              <a:rPr lang="en-US" dirty="0">
                <a:latin typeface="Times New Roman" pitchFamily="18" charset="0"/>
                <a:cs typeface="Times New Roman" pitchFamily="18" charset="0"/>
              </a:rPr>
              <a:t>;</a:t>
            </a:r>
          </a:p>
          <a:p>
            <a:pPr>
              <a:buFont typeface="Wingdings" pitchFamily="2" charset="2"/>
              <a:buChar char="ü"/>
            </a:pPr>
            <a:r>
              <a:rPr lang="ro-RO" dirty="0">
                <a:latin typeface="Times New Roman" pitchFamily="18" charset="0"/>
                <a:cs typeface="Times New Roman" pitchFamily="18" charset="0"/>
              </a:rPr>
              <a:t>participa la sinteza hormonilor glandelor suprarenale </a:t>
            </a:r>
            <a:r>
              <a:rPr lang="en-US" dirty="0">
                <a:latin typeface="Times New Roman" pitchFamily="18" charset="0"/>
                <a:cs typeface="Times New Roman" pitchFamily="18" charset="0"/>
              </a:rPr>
              <a:t>;</a:t>
            </a:r>
          </a:p>
          <a:p>
            <a:pPr>
              <a:buFont typeface="Wingdings" pitchFamily="2" charset="2"/>
              <a:buChar char="ü"/>
            </a:pPr>
            <a:r>
              <a:rPr lang="ro-RO" dirty="0">
                <a:latin typeface="Times New Roman" pitchFamily="18" charset="0"/>
                <a:cs typeface="Times New Roman" pitchFamily="18" charset="0"/>
              </a:rPr>
              <a:t>previne uzura celulara, incetinind procesul de imbatranire</a:t>
            </a:r>
            <a:r>
              <a:rPr lang="en-US" dirty="0">
                <a:latin typeface="Times New Roman" pitchFamily="18" charset="0"/>
                <a:cs typeface="Times New Roman" pitchFamily="18" charset="0"/>
              </a:rPr>
              <a:t>;</a:t>
            </a:r>
          </a:p>
          <a:p>
            <a:pPr>
              <a:buFont typeface="Wingdings" pitchFamily="2" charset="2"/>
              <a:buChar char="ü"/>
            </a:pPr>
            <a:r>
              <a:rPr lang="ro-RO" dirty="0">
                <a:latin typeface="Times New Roman" pitchFamily="18" charset="0"/>
                <a:cs typeface="Times New Roman" pitchFamily="18" charset="0"/>
              </a:rPr>
              <a:t> are rol de echilibrare a organismului fiind necesar in metabolismul calciului si al altor minerale </a:t>
            </a:r>
            <a:r>
              <a:rPr lang="en-US" dirty="0">
                <a:latin typeface="Times New Roman" pitchFamily="18" charset="0"/>
                <a:cs typeface="Times New Roman" pitchFamily="18" charset="0"/>
              </a:rPr>
              <a:t>;</a:t>
            </a:r>
          </a:p>
          <a:p>
            <a:pPr>
              <a:buFont typeface="Wingdings" pitchFamily="2" charset="2"/>
              <a:buChar char="ü"/>
            </a:pPr>
            <a:r>
              <a:rPr lang="ro-RO" dirty="0">
                <a:latin typeface="Times New Roman" pitchFamily="18" charset="0"/>
                <a:cs typeface="Times New Roman" pitchFamily="18" charset="0"/>
              </a:rPr>
              <a:t>are rol de echilibrare a sistemului imunitar</a:t>
            </a:r>
            <a:r>
              <a:rPr lang="en-US" dirty="0">
                <a:latin typeface="Times New Roman" pitchFamily="18" charset="0"/>
                <a:cs typeface="Times New Roman" pitchFamily="18" charset="0"/>
              </a:rPr>
              <a:t>.</a:t>
            </a:r>
            <a:endParaRPr lang="ro-RO" dirty="0">
              <a:latin typeface="Times New Roman" pitchFamily="18" charset="0"/>
              <a:cs typeface="Times New Roman" pitchFamily="18" charset="0"/>
            </a:endParaRPr>
          </a:p>
          <a:p>
            <a:pPr>
              <a:buNone/>
            </a:pPr>
            <a:endParaRPr lang="ru-RU" dirty="0"/>
          </a:p>
        </p:txBody>
      </p:sp>
      <p:pic>
        <p:nvPicPr>
          <p:cNvPr id="11266" name="Picture 2" descr="C:\Users\Dana\Desktop\capsula-acid-ascorbic-280x210.jpg"/>
          <p:cNvPicPr>
            <a:picLocks noChangeAspect="1" noChangeArrowheads="1"/>
          </p:cNvPicPr>
          <p:nvPr/>
        </p:nvPicPr>
        <p:blipFill>
          <a:blip r:embed="rId2"/>
          <a:srcRect/>
          <a:stretch>
            <a:fillRect/>
          </a:stretch>
        </p:blipFill>
        <p:spPr bwMode="auto">
          <a:xfrm>
            <a:off x="4143372" y="4643447"/>
            <a:ext cx="2952737" cy="2214553"/>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7239000" cy="5812818"/>
          </a:xfrm>
        </p:spPr>
        <p:txBody>
          <a:bodyPr>
            <a:normAutofit fontScale="85000" lnSpcReduction="10000"/>
          </a:bodyPr>
          <a:lstStyle/>
          <a:p>
            <a:pPr>
              <a:buNone/>
            </a:pPr>
            <a:r>
              <a:rPr lang="en-US" sz="3000" b="1" i="1" dirty="0">
                <a:solidFill>
                  <a:schemeClr val="tx2">
                    <a:lumMod val="60000"/>
                    <a:lumOff val="40000"/>
                  </a:schemeClr>
                </a:solidFill>
                <a:latin typeface="Times New Roman" pitchFamily="18" charset="0"/>
                <a:cs typeface="Times New Roman" pitchFamily="18" charset="0"/>
              </a:rPr>
              <a:t>C</a:t>
            </a:r>
            <a:r>
              <a:rPr lang="ro-RO" sz="3000" b="1" i="1" dirty="0">
                <a:solidFill>
                  <a:schemeClr val="tx2">
                    <a:lumMod val="60000"/>
                    <a:lumOff val="40000"/>
                  </a:schemeClr>
                </a:solidFill>
                <a:latin typeface="Times New Roman" pitchFamily="18" charset="0"/>
                <a:cs typeface="Times New Roman" pitchFamily="18" charset="0"/>
              </a:rPr>
              <a:t>onsumul excesiv de acid ascorbic poate cauza:</a:t>
            </a:r>
          </a:p>
          <a:p>
            <a:pPr marL="514350" indent="-514350">
              <a:buFont typeface="+mj-lt"/>
              <a:buAutoNum type="arabicPeriod"/>
            </a:pPr>
            <a:r>
              <a:rPr lang="ro-RO" sz="3000" dirty="0">
                <a:latin typeface="Times New Roman" pitchFamily="18" charset="0"/>
                <a:cs typeface="Times New Roman" pitchFamily="18" charset="0"/>
              </a:rPr>
              <a:t>Reactii alergice</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Probleme la nivel digestiv (crampe, diaree)</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Probleme la nivelul rinichilor (pietre la rinichi)</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Ameteli</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Oboseala</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Modificari la nivelul ADN-ului, ce pot rezulta in cancer</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Interferente asupra efectului anumitor medicamente</a:t>
            </a:r>
            <a:endParaRPr lang="en-US" sz="3000" dirty="0">
              <a:latin typeface="Times New Roman" pitchFamily="18" charset="0"/>
              <a:cs typeface="Times New Roman" pitchFamily="18" charset="0"/>
            </a:endParaRPr>
          </a:p>
          <a:p>
            <a:pPr marL="514350" indent="-514350">
              <a:buFont typeface="+mj-lt"/>
              <a:buAutoNum type="arabicPeriod"/>
            </a:pPr>
            <a:r>
              <a:rPr lang="ro-RO" sz="3000" dirty="0">
                <a:latin typeface="Times New Roman" pitchFamily="18" charset="0"/>
                <a:cs typeface="Times New Roman" pitchFamily="18" charset="0"/>
              </a:rPr>
              <a:t>Probleme la nivelul dintilor (eroziune dentara)</a:t>
            </a:r>
          </a:p>
          <a:p>
            <a:pPr>
              <a:buNone/>
            </a:pPr>
            <a:r>
              <a:rPr lang="ro-RO" sz="3000" i="1" dirty="0">
                <a:latin typeface="Times New Roman" pitchFamily="18" charset="0"/>
                <a:cs typeface="Times New Roman" pitchFamily="18" charset="0"/>
              </a:rPr>
              <a:t>Consumul de acid ascorbic nu este in acest moment restrictionat, neexistand astfel o limita zilnica care trebuie respectata.</a:t>
            </a:r>
          </a:p>
          <a:p>
            <a:pPr>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err="1">
                <a:solidFill>
                  <a:schemeClr val="tx2">
                    <a:lumMod val="60000"/>
                    <a:lumOff val="40000"/>
                  </a:schemeClr>
                </a:solidFill>
                <a:latin typeface="Times New Roman" pitchFamily="18" charset="0"/>
                <a:cs typeface="Times New Roman" pitchFamily="18" charset="0"/>
              </a:rPr>
              <a:t>Citrat</a:t>
            </a:r>
            <a:r>
              <a:rPr lang="en-US" i="1" dirty="0">
                <a:solidFill>
                  <a:schemeClr val="tx2">
                    <a:lumMod val="60000"/>
                    <a:lumOff val="40000"/>
                  </a:schemeClr>
                </a:solidFill>
                <a:latin typeface="Times New Roman" pitchFamily="18" charset="0"/>
                <a:cs typeface="Times New Roman" pitchFamily="18" charset="0"/>
              </a:rPr>
              <a:t> </a:t>
            </a:r>
            <a:r>
              <a:rPr lang="en-US" i="1" dirty="0" err="1">
                <a:solidFill>
                  <a:schemeClr val="tx2">
                    <a:lumMod val="60000"/>
                    <a:lumOff val="40000"/>
                  </a:schemeClr>
                </a:solidFill>
                <a:latin typeface="Times New Roman" pitchFamily="18" charset="0"/>
                <a:cs typeface="Times New Roman" pitchFamily="18" charset="0"/>
              </a:rPr>
              <a:t>trisodic</a:t>
            </a:r>
            <a:endParaRPr lang="ru-RU" i="1" dirty="0">
              <a:solidFill>
                <a:schemeClr val="tx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9416"/>
            <a:ext cx="7615262" cy="3319782"/>
          </a:xfrm>
        </p:spPr>
        <p:txBody>
          <a:bodyPr>
            <a:normAutofit fontScale="92500" lnSpcReduction="10000"/>
          </a:bodyPr>
          <a:lstStyle/>
          <a:p>
            <a:pPr>
              <a:buFont typeface="Wingdings" pitchFamily="2" charset="2"/>
              <a:buChar char="v"/>
            </a:pPr>
            <a:r>
              <a:rPr lang="ro-RO" dirty="0">
                <a:latin typeface="Times New Roman" pitchFamily="18" charset="0"/>
                <a:cs typeface="Times New Roman" pitchFamily="18" charset="0"/>
              </a:rPr>
              <a:t>Citratul de sodiu este sarea de sodiu a acidului citric, avand rol de substanta alcalina in corpul uman.</a:t>
            </a: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C</a:t>
            </a:r>
            <a:r>
              <a:rPr lang="ro-RO" dirty="0">
                <a:latin typeface="Times New Roman" pitchFamily="18" charset="0"/>
                <a:cs typeface="Times New Roman" pitchFamily="18" charset="0"/>
              </a:rPr>
              <a:t>itratul trisodic poate fi folosit ca regulator de aciditate, emulgator, stabilizator.</a:t>
            </a:r>
            <a:br>
              <a:rPr lang="ro-RO" dirty="0">
                <a:latin typeface="Times New Roman" pitchFamily="18" charset="0"/>
                <a:cs typeface="Times New Roman" pitchFamily="18" charset="0"/>
              </a:rPr>
            </a:br>
            <a:br>
              <a:rPr lang="ro-RO" dirty="0">
                <a:latin typeface="Times New Roman" pitchFamily="18" charset="0"/>
                <a:cs typeface="Times New Roman" pitchFamily="18" charset="0"/>
              </a:rPr>
            </a:br>
            <a:r>
              <a:rPr lang="ro-RO" b="1" i="1" dirty="0">
                <a:solidFill>
                  <a:schemeClr val="tx2">
                    <a:lumMod val="60000"/>
                    <a:lumOff val="40000"/>
                  </a:schemeClr>
                </a:solidFill>
                <a:latin typeface="Times New Roman" pitchFamily="18" charset="0"/>
                <a:cs typeface="Times New Roman" pitchFamily="18" charset="0"/>
              </a:rPr>
              <a:t>Acesta se poate regasi in urmatoarele produse:</a:t>
            </a:r>
          </a:p>
          <a:p>
            <a:pPr>
              <a:buFont typeface="Arial" pitchFamily="34" charset="0"/>
              <a:buChar char="•"/>
            </a:pPr>
            <a:r>
              <a:rPr lang="ro-RO" dirty="0">
                <a:latin typeface="Times New Roman" pitchFamily="18" charset="0"/>
                <a:cs typeface="Times New Roman" pitchFamily="18" charset="0"/>
              </a:rPr>
              <a:t> Zer uscat si produse din zer, excluzand branzeturile din zer</a:t>
            </a:r>
            <a:r>
              <a:rPr lang="en-US" dirty="0">
                <a:latin typeface="Times New Roman" pitchFamily="18" charset="0"/>
                <a:cs typeface="Times New Roman" pitchFamily="18" charset="0"/>
              </a:rPr>
              <a:t>;</a:t>
            </a:r>
            <a:r>
              <a:rPr lang="ro-RO"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Font typeface="Arial" pitchFamily="34" charset="0"/>
              <a:buChar char="•"/>
            </a:pPr>
            <a:r>
              <a:rPr lang="ro-RO" dirty="0">
                <a:latin typeface="Times New Roman" pitchFamily="18" charset="0"/>
                <a:cs typeface="Times New Roman" pitchFamily="18" charset="0"/>
              </a:rPr>
              <a:t>Ulei din unt, grasimi anhidre din lapte, unt clarificat </a:t>
            </a:r>
            <a:r>
              <a:rPr lang="en-US" dirty="0">
                <a:latin typeface="Times New Roman" pitchFamily="18" charset="0"/>
                <a:cs typeface="Times New Roman" pitchFamily="18" charset="0"/>
              </a:rPr>
              <a:t>.</a:t>
            </a:r>
            <a:endParaRPr lang="ro-RO" dirty="0">
              <a:latin typeface="Times New Roman" pitchFamily="18" charset="0"/>
              <a:cs typeface="Times New Roman" pitchFamily="18" charset="0"/>
            </a:endParaRPr>
          </a:p>
          <a:p>
            <a:pPr>
              <a:buNone/>
            </a:pPr>
            <a:endParaRPr lang="ru-RU" dirty="0"/>
          </a:p>
        </p:txBody>
      </p:sp>
      <p:pic>
        <p:nvPicPr>
          <p:cNvPr id="12290" name="Picture 2" descr="C:\Users\Dana\Desktop\Citrat_de_Sodiu_E331.jpg"/>
          <p:cNvPicPr>
            <a:picLocks noChangeAspect="1" noChangeArrowheads="1"/>
          </p:cNvPicPr>
          <p:nvPr/>
        </p:nvPicPr>
        <p:blipFill>
          <a:blip r:embed="rId2"/>
          <a:srcRect/>
          <a:stretch>
            <a:fillRect/>
          </a:stretch>
        </p:blipFill>
        <p:spPr bwMode="auto">
          <a:xfrm>
            <a:off x="4071933" y="4747832"/>
            <a:ext cx="3429025" cy="2110170"/>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7239000" cy="5812818"/>
          </a:xfrm>
        </p:spPr>
        <p:txBody>
          <a:bodyPr>
            <a:normAutofit fontScale="92500" lnSpcReduction="10000"/>
          </a:bodyPr>
          <a:lstStyle/>
          <a:p>
            <a:pPr>
              <a:buNone/>
            </a:pPr>
            <a:r>
              <a:rPr lang="en-US" i="1" dirty="0">
                <a:latin typeface="Times New Roman" pitchFamily="18" charset="0"/>
                <a:cs typeface="Times New Roman" pitchFamily="18" charset="0"/>
              </a:rPr>
              <a:t>A</a:t>
            </a:r>
            <a:r>
              <a:rPr lang="ro-RO" i="1" dirty="0">
                <a:latin typeface="Times New Roman" pitchFamily="18" charset="0"/>
                <a:cs typeface="Times New Roman" pitchFamily="18" charset="0"/>
              </a:rPr>
              <a:t>cest ingredient poate fi folosit ca aditiv alimentar sub denumirea E 331 – Citrati de sodiu (331(</a:t>
            </a:r>
            <a:r>
              <a:rPr lang="en-US" i="1" dirty="0">
                <a:latin typeface="Times New Roman" pitchFamily="18" charset="0"/>
                <a:cs typeface="Times New Roman" pitchFamily="18" charset="0"/>
              </a:rPr>
              <a:t>III</a:t>
            </a:r>
            <a:r>
              <a:rPr lang="ro-RO" i="1" dirty="0">
                <a:latin typeface="Times New Roman" pitchFamily="18" charset="0"/>
                <a:cs typeface="Times New Roman" pitchFamily="18" charset="0"/>
              </a:rPr>
              <a:t>) – Citrat trisodic).</a:t>
            </a:r>
            <a:endParaRPr lang="en-US" i="1" dirty="0">
              <a:latin typeface="Times New Roman" pitchFamily="18" charset="0"/>
              <a:cs typeface="Times New Roman" pitchFamily="18" charset="0"/>
            </a:endParaRPr>
          </a:p>
          <a:p>
            <a:pPr>
              <a:buNone/>
            </a:pPr>
            <a:r>
              <a:rPr lang="ro-RO" b="1" i="1" dirty="0">
                <a:solidFill>
                  <a:schemeClr val="tx2">
                    <a:lumMod val="60000"/>
                    <a:lumOff val="40000"/>
                  </a:schemeClr>
                </a:solidFill>
                <a:latin typeface="Times New Roman" pitchFamily="18" charset="0"/>
                <a:cs typeface="Times New Roman" pitchFamily="18" charset="0"/>
              </a:rPr>
              <a:t>Consumul de citrat de sodiu poate cauza:</a:t>
            </a:r>
          </a:p>
          <a:p>
            <a:pPr marL="514350" indent="-514350">
              <a:buFont typeface="+mj-lt"/>
              <a:buAutoNum type="arabicPeriod"/>
            </a:pPr>
            <a:r>
              <a:rPr lang="ro-RO" dirty="0">
                <a:latin typeface="Times New Roman" pitchFamily="18" charset="0"/>
                <a:cs typeface="Times New Roman" pitchFamily="18" charset="0"/>
              </a:rPr>
              <a:t>Probleme la nivelul muschilor (spasme si contractii necontrolate si dureroase)</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Hipernatremie</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Cresterea nivelului de potasiu</a:t>
            </a:r>
            <a:endParaRPr lang="en-US" dirty="0">
              <a:latin typeface="Times New Roman" pitchFamily="18" charset="0"/>
              <a:cs typeface="Times New Roman" pitchFamily="18" charset="0"/>
            </a:endParaRPr>
          </a:p>
          <a:p>
            <a:pPr marL="514350" indent="-514350">
              <a:buFont typeface="+mj-lt"/>
              <a:buAutoNum type="arabicPeriod"/>
            </a:pPr>
            <a:r>
              <a:rPr lang="ro-RO" dirty="0">
                <a:latin typeface="Times New Roman" pitchFamily="18" charset="0"/>
                <a:cs typeface="Times New Roman" pitchFamily="18" charset="0"/>
              </a:rPr>
              <a:t>Probleme la nivel digestiv (diaree)</a:t>
            </a:r>
          </a:p>
          <a:p>
            <a:pPr>
              <a:buNone/>
            </a:pPr>
            <a:r>
              <a:rPr lang="ro-RO" i="1" dirty="0">
                <a:latin typeface="Times New Roman" pitchFamily="18" charset="0"/>
                <a:cs typeface="Times New Roman" pitchFamily="18" charset="0"/>
              </a:rPr>
              <a:t>Consumul de citrat trisodic nu este in acest moment restrictionat, neexistand astfel o limita zilnica care trebuie respectata.</a:t>
            </a:r>
            <a:endParaRPr lang="en-US" i="1" dirty="0">
              <a:latin typeface="Times New Roman" pitchFamily="18" charset="0"/>
              <a:cs typeface="Times New Roman" pitchFamily="18" charset="0"/>
            </a:endParaRPr>
          </a:p>
          <a:p>
            <a:pPr>
              <a:buNone/>
            </a:pPr>
            <a:r>
              <a:rPr lang="vi-VN" i="1" dirty="0">
                <a:latin typeface="Times New Roman" pitchFamily="18" charset="0"/>
                <a:cs typeface="Times New Roman" pitchFamily="18" charset="0"/>
              </a:rPr>
              <a:t>Surse de citrat de sodiu sunt şi urmatoarele alimente procesate: marmeladă, gem, compot, băuturi răcoritoare, mâncare fast food, mezeluri </a:t>
            </a:r>
            <a:r>
              <a:rPr lang="en-US" i="1" dirty="0">
                <a:latin typeface="Times New Roman" pitchFamily="18" charset="0"/>
                <a:cs typeface="Times New Roman" pitchFamily="18" charset="0"/>
              </a:rPr>
              <a:t>.</a:t>
            </a:r>
            <a:endParaRPr lang="ro-RO" i="1" dirty="0">
              <a:latin typeface="Times New Roman" pitchFamily="18" charset="0"/>
              <a:cs typeface="Times New Roman" pitchFamily="18" charset="0"/>
            </a:endParaRPr>
          </a:p>
          <a:p>
            <a:pPr>
              <a:buNone/>
            </a:pPr>
            <a:endParaRPr lang="ru-RU" dirty="0"/>
          </a:p>
        </p:txBody>
      </p:sp>
      <p:pic>
        <p:nvPicPr>
          <p:cNvPr id="13314" name="Picture 2" descr="C:\Users\Dana\Desktop\z 111_цитрат_натрия.jpg"/>
          <p:cNvPicPr>
            <a:picLocks noChangeAspect="1" noChangeArrowheads="1"/>
          </p:cNvPicPr>
          <p:nvPr/>
        </p:nvPicPr>
        <p:blipFill>
          <a:blip r:embed="rId2"/>
          <a:srcRect/>
          <a:stretch>
            <a:fillRect/>
          </a:stretch>
        </p:blipFill>
        <p:spPr bwMode="auto">
          <a:xfrm>
            <a:off x="5286380" y="2428868"/>
            <a:ext cx="2110874" cy="16764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3846E-89AB-4AD8-9B63-8E5C37EAF8DE}"/>
              </a:ext>
            </a:extLst>
          </p:cNvPr>
          <p:cNvSpPr>
            <a:spLocks noGrp="1"/>
          </p:cNvSpPr>
          <p:nvPr>
            <p:ph type="ctrTitle"/>
          </p:nvPr>
        </p:nvSpPr>
        <p:spPr/>
        <p:txBody>
          <a:bodyPr/>
          <a:lstStyle/>
          <a:p>
            <a:r>
              <a:rPr lang="en-US" dirty="0" err="1"/>
              <a:t>Multumesc</a:t>
            </a:r>
            <a:r>
              <a:rPr lang="en-US" dirty="0"/>
              <a:t> </a:t>
            </a:r>
            <a:r>
              <a:rPr lang="en-US" dirty="0" err="1"/>
              <a:t>pentru</a:t>
            </a:r>
            <a:r>
              <a:rPr lang="en-US" dirty="0"/>
              <a:t> </a:t>
            </a:r>
            <a:r>
              <a:rPr lang="en-US" dirty="0" err="1"/>
              <a:t>atentie</a:t>
            </a:r>
            <a:r>
              <a:rPr lang="en-US"/>
              <a:t>!</a:t>
            </a:r>
            <a:endParaRPr lang="ru-RU"/>
          </a:p>
        </p:txBody>
      </p:sp>
      <p:sp>
        <p:nvSpPr>
          <p:cNvPr id="3" name="Подзаголовок 2">
            <a:extLst>
              <a:ext uri="{FF2B5EF4-FFF2-40B4-BE49-F238E27FC236}">
                <a16:creationId xmlns:a16="http://schemas.microsoft.com/office/drawing/2014/main" id="{FABE4DA2-79F4-4730-9335-3D7A38AC6973}"/>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150170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AFB94-7F74-469B-97A5-39E80F3714D1}"/>
              </a:ext>
            </a:extLst>
          </p:cNvPr>
          <p:cNvSpPr>
            <a:spLocks noGrp="1"/>
          </p:cNvSpPr>
          <p:nvPr>
            <p:ph type="title"/>
          </p:nvPr>
        </p:nvSpPr>
        <p:spPr>
          <a:xfrm>
            <a:off x="457200" y="402264"/>
            <a:ext cx="7239000" cy="4571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BE462105-06E2-4AF2-B95C-86632763AC3D}"/>
              </a:ext>
            </a:extLst>
          </p:cNvPr>
          <p:cNvSpPr>
            <a:spLocks noGrp="1"/>
          </p:cNvSpPr>
          <p:nvPr>
            <p:ph idx="1"/>
          </p:nvPr>
        </p:nvSpPr>
        <p:spPr>
          <a:xfrm>
            <a:off x="457200" y="1000160"/>
            <a:ext cx="4114800" cy="5857839"/>
          </a:xfrm>
        </p:spPr>
        <p:txBody>
          <a:bodyPr>
            <a:normAutofit fontScale="85000" lnSpcReduction="20000"/>
          </a:bodyPr>
          <a:lstStyle/>
          <a:p>
            <a:pPr marL="0" indent="0">
              <a:buNone/>
            </a:pPr>
            <a:r>
              <a:rPr lang="en-US" b="1" i="1" cap="all" dirty="0">
                <a:latin typeface="Times New Roman" panose="02020603050405020304" pitchFamily="18" charset="0"/>
                <a:cs typeface="Times New Roman" panose="02020603050405020304" pitchFamily="18" charset="0"/>
              </a:rPr>
              <a:t>REACTII ADVERSE:</a:t>
            </a: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Alergii</a:t>
            </a:r>
            <a:r>
              <a:rPr lang="en-US"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Expunere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multipla</a:t>
            </a:r>
            <a:r>
              <a:rPr lang="en-US" dirty="0">
                <a:latin typeface="Times New Roman" panose="02020603050405020304" pitchFamily="18" charset="0"/>
                <a:cs typeface="Times New Roman" panose="02020603050405020304" pitchFamily="18" charset="0"/>
              </a:rPr>
              <a:t>, cumulative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Toxicitate</a:t>
            </a:r>
            <a:r>
              <a:rPr lang="en-US" dirty="0"/>
              <a:t> la </a:t>
            </a:r>
            <a:r>
              <a:rPr lang="en-US" dirty="0" err="1"/>
              <a:t>nivelul</a:t>
            </a:r>
            <a:r>
              <a:rPr lang="en-US" dirty="0"/>
              <a:t> </a:t>
            </a:r>
            <a:r>
              <a:rPr lang="en-US" dirty="0" err="1"/>
              <a:t>organelor</a:t>
            </a:r>
            <a:endParaRPr lang="en-US" dirty="0"/>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Probleme</a:t>
            </a:r>
            <a:r>
              <a:rPr lang="en-US" dirty="0"/>
              <a:t> la </a:t>
            </a:r>
            <a:r>
              <a:rPr lang="en-US" dirty="0" err="1"/>
              <a:t>nivel</a:t>
            </a:r>
            <a:r>
              <a:rPr lang="en-US" dirty="0"/>
              <a:t> endocrine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Neurotoxicitate</a:t>
            </a:r>
            <a:endParaRPr lang="en-US" dirty="0"/>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Genotoxicitate</a:t>
            </a:r>
            <a:r>
              <a:rPr lang="en-US" dirty="0"/>
              <a:t>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Persistenta</a:t>
            </a:r>
            <a:r>
              <a:rPr lang="en-US" dirty="0"/>
              <a:t> </a:t>
            </a:r>
            <a:r>
              <a:rPr lang="en-US" dirty="0" err="1"/>
              <a:t>si</a:t>
            </a:r>
            <a:r>
              <a:rPr lang="en-US" dirty="0"/>
              <a:t> </a:t>
            </a:r>
            <a:r>
              <a:rPr lang="en-US" dirty="0" err="1"/>
              <a:t>bioacumulare</a:t>
            </a:r>
            <a:endParaRPr lang="en-US" dirty="0"/>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Iritatii</a:t>
            </a:r>
            <a:r>
              <a:rPr lang="en-US" dirty="0"/>
              <a:t> (</a:t>
            </a:r>
            <a:r>
              <a:rPr lang="en-US" dirty="0" err="1"/>
              <a:t>piele</a:t>
            </a:r>
            <a:r>
              <a:rPr lang="en-US" dirty="0"/>
              <a:t>, </a:t>
            </a:r>
            <a:r>
              <a:rPr lang="en-US" dirty="0" err="1"/>
              <a:t>ochi</a:t>
            </a:r>
            <a:r>
              <a:rPr lang="en-US" dirty="0"/>
              <a:t>, </a:t>
            </a:r>
            <a:r>
              <a:rPr lang="en-US" dirty="0" err="1"/>
              <a:t>plamani</a:t>
            </a:r>
            <a:r>
              <a:rPr lang="en-US" dirty="0"/>
              <a:t>)</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err="1"/>
              <a:t>Ecotoxicologie</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 </a:t>
            </a:r>
            <a:r>
              <a:rPr lang="en-US" dirty="0"/>
              <a:t>Cancer</a:t>
            </a:r>
          </a:p>
          <a:p>
            <a:pPr marL="514350" indent="-514350">
              <a:buFont typeface="+mj-lt"/>
              <a:buAutoNum type="arabicPeriod"/>
            </a:pPr>
            <a:r>
              <a:rPr lang="en-US" dirty="0"/>
              <a:t> </a:t>
            </a:r>
            <a:r>
              <a:rPr lang="en-US" dirty="0" err="1"/>
              <a:t>Toxicitate</a:t>
            </a:r>
            <a:r>
              <a:rPr lang="en-US" dirty="0"/>
              <a:t> la </a:t>
            </a:r>
            <a:r>
              <a:rPr lang="en-US" dirty="0" err="1"/>
              <a:t>nivel</a:t>
            </a:r>
            <a:r>
              <a:rPr lang="en-US" dirty="0"/>
              <a:t> </a:t>
            </a:r>
            <a:r>
              <a:rPr lang="en-US" dirty="0" err="1"/>
              <a:t>reproductiv</a:t>
            </a:r>
            <a:r>
              <a:rPr lang="en-US" dirty="0"/>
              <a:t> </a:t>
            </a:r>
          </a:p>
        </p:txBody>
      </p:sp>
      <p:pic>
        <p:nvPicPr>
          <p:cNvPr id="5" name="Рисунок 4" descr="Изображение выглядит как стекло, контейнер&#10;&#10;Автоматически созданное описание">
            <a:extLst>
              <a:ext uri="{FF2B5EF4-FFF2-40B4-BE49-F238E27FC236}">
                <a16:creationId xmlns:a16="http://schemas.microsoft.com/office/drawing/2014/main" id="{3E923E28-9B95-463B-9F05-AF65614A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3" y="1806569"/>
            <a:ext cx="3960440" cy="3842759"/>
          </a:xfrm>
          <a:prstGeom prst="rect">
            <a:avLst/>
          </a:prstGeom>
        </p:spPr>
      </p:pic>
    </p:spTree>
    <p:extLst>
      <p:ext uri="{BB962C8B-B14F-4D97-AF65-F5344CB8AC3E}">
        <p14:creationId xmlns:p14="http://schemas.microsoft.com/office/powerpoint/2010/main" val="25754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412914-F392-414A-A3D9-410DBC8DD2C3}"/>
              </a:ext>
            </a:extLst>
          </p:cNvPr>
          <p:cNvSpPr>
            <a:spLocks noGrp="1"/>
          </p:cNvSpPr>
          <p:nvPr>
            <p:ph type="title"/>
          </p:nvPr>
        </p:nvSpPr>
        <p:spPr>
          <a:xfrm>
            <a:off x="457200" y="320040"/>
            <a:ext cx="7239000" cy="82224"/>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A43DBEDC-D53F-411D-8680-F4747C2AC34C}"/>
              </a:ext>
            </a:extLst>
          </p:cNvPr>
          <p:cNvSpPr>
            <a:spLocks noGrp="1"/>
          </p:cNvSpPr>
          <p:nvPr>
            <p:ph idx="1"/>
          </p:nvPr>
        </p:nvSpPr>
        <p:spPr>
          <a:xfrm>
            <a:off x="457200" y="1134960"/>
            <a:ext cx="7239000" cy="5320776"/>
          </a:xfrm>
        </p:spPr>
        <p:txBody>
          <a:bodyPr>
            <a:normAutofit/>
          </a:bodyPr>
          <a:lstStyle/>
          <a:p>
            <a:pPr>
              <a:buFont typeface="Wingdings" panose="05000000000000000000" pitchFamily="2" charset="2"/>
              <a:buChar char="ü"/>
            </a:pPr>
            <a:r>
              <a:rPr lang="it-IT" sz="2800" dirty="0">
                <a:latin typeface="Times New Roman" panose="02020603050405020304" pitchFamily="18" charset="0"/>
                <a:cs typeface="Times New Roman" panose="02020603050405020304" pitchFamily="18" charset="0"/>
              </a:rPr>
              <a:t>Acest ingredient nu penetreaza pielea in profunzime si poate fi considerat, in general, fara riscuri .</a:t>
            </a:r>
          </a:p>
          <a:p>
            <a:pPr>
              <a:buFont typeface="Wingdings" panose="05000000000000000000" pitchFamily="2" charset="2"/>
              <a:buChar char="ü"/>
            </a:pPr>
            <a:r>
              <a:rPr lang="it-IT" sz="2800" dirty="0">
                <a:latin typeface="Times New Roman" panose="02020603050405020304" pitchFamily="18" charset="0"/>
                <a:cs typeface="Times New Roman" panose="02020603050405020304" pitchFamily="18" charset="0"/>
              </a:rPr>
              <a:t>Ciclopentasiloxan nu prezinta riscuri pentru sanatate atunci cand este folosit in produse cosmetice.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Cosmetic Ingredient Reviews (CIR) a </a:t>
            </a:r>
            <a:r>
              <a:rPr lang="en-US" sz="2800" dirty="0" err="1">
                <a:latin typeface="Times New Roman" panose="02020603050405020304" pitchFamily="18" charset="0"/>
                <a:cs typeface="Times New Roman" panose="02020603050405020304" pitchFamily="18" charset="0"/>
              </a:rPr>
              <a:t>evaluat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acest</a:t>
            </a:r>
            <a:r>
              <a:rPr lang="en-US" sz="2800" dirty="0">
                <a:latin typeface="Times New Roman" panose="02020603050405020304" pitchFamily="18" charset="0"/>
                <a:cs typeface="Times New Roman" panose="02020603050405020304" pitchFamily="18" charset="0"/>
              </a:rPr>
              <a:t> ingredient </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 nu a </a:t>
            </a:r>
            <a:r>
              <a:rPr lang="en-US" sz="2800" dirty="0" err="1">
                <a:latin typeface="Times New Roman" panose="02020603050405020304" pitchFamily="18" charset="0"/>
                <a:cs typeface="Times New Roman" panose="02020603050405020304" pitchFamily="18" charset="0"/>
              </a:rPr>
              <a:t>gasit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dovezi</a:t>
            </a:r>
            <a:r>
              <a:rPr lang="en-US" sz="2800" dirty="0">
                <a:latin typeface="Times New Roman" panose="02020603050405020304" pitchFamily="18" charset="0"/>
                <a:cs typeface="Times New Roman" panose="02020603050405020304" pitchFamily="18" charset="0"/>
              </a:rPr>
              <a:t> care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indice</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acest</a:t>
            </a:r>
            <a:r>
              <a:rPr lang="en-US" sz="2800" dirty="0">
                <a:latin typeface="Times New Roman" panose="02020603050405020304" pitchFamily="18" charset="0"/>
                <a:cs typeface="Times New Roman" panose="02020603050405020304" pitchFamily="18" charset="0"/>
              </a:rPr>
              <a:t> ingredient </a:t>
            </a:r>
            <a:r>
              <a:rPr lang="en-US" sz="2800" dirty="0" err="1">
                <a:latin typeface="Times New Roman" panose="02020603050405020304" pitchFamily="18" charset="0"/>
                <a:cs typeface="Times New Roman" panose="02020603050405020304" pitchFamily="18" charset="0"/>
              </a:rPr>
              <a:t>poate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iritatii</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nivelul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ochilor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pielii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plamanilor</a:t>
            </a:r>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84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44174-9036-4253-B78D-C25549F2D7DC}"/>
              </a:ext>
            </a:extLst>
          </p:cNvPr>
          <p:cNvSpPr>
            <a:spLocks noGrp="1"/>
          </p:cNvSpPr>
          <p:nvPr>
            <p:ph type="title"/>
          </p:nvPr>
        </p:nvSpPr>
        <p:spPr>
          <a:xfrm>
            <a:off x="457200" y="320040"/>
            <a:ext cx="7239000" cy="1020728"/>
          </a:xfrm>
        </p:spPr>
        <p:txBody>
          <a:bodyPr>
            <a:normAutofit fontScale="90000"/>
          </a:bodyPr>
          <a:lstStyle/>
          <a:p>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cetil</a:t>
            </a:r>
            <a:r>
              <a:rPr lang="en-US"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dimeticona</a:t>
            </a:r>
            <a:br>
              <a:rPr lang="en-US" b="0" dirty="0"/>
            </a:br>
            <a:endParaRPr lang="ru-RU" dirty="0"/>
          </a:p>
        </p:txBody>
      </p:sp>
      <p:sp>
        <p:nvSpPr>
          <p:cNvPr id="3" name="Объект 2">
            <a:extLst>
              <a:ext uri="{FF2B5EF4-FFF2-40B4-BE49-F238E27FC236}">
                <a16:creationId xmlns:a16="http://schemas.microsoft.com/office/drawing/2014/main" id="{D933C08F-FE0B-4F9C-95DC-C8E7CCD10E90}"/>
              </a:ext>
            </a:extLst>
          </p:cNvPr>
          <p:cNvSpPr>
            <a:spLocks noGrp="1"/>
          </p:cNvSpPr>
          <p:nvPr>
            <p:ph idx="1"/>
          </p:nvPr>
        </p:nvSpPr>
        <p:spPr>
          <a:xfrm>
            <a:off x="457200" y="1340768"/>
            <a:ext cx="7239000" cy="5114968"/>
          </a:xfrm>
        </p:spPr>
        <p:txBody>
          <a:bodyPr>
            <a:normAutofit lnSpcReduction="10000"/>
          </a:bodyPr>
          <a:lstStyle/>
          <a:p>
            <a:pPr>
              <a:buFont typeface="Wingdings" panose="05000000000000000000" pitchFamily="2" charset="2"/>
              <a:buChar char="q"/>
            </a:pPr>
            <a:r>
              <a:rPr lang="en-US" sz="2800" dirty="0" err="1">
                <a:latin typeface="Times New Roman" panose="02020603050405020304" pitchFamily="18" charset="0"/>
                <a:cs typeface="Times New Roman" panose="02020603050405020304" pitchFamily="18" charset="0"/>
              </a:rPr>
              <a:t>Lichid</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culoare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chihlimbar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este</a:t>
            </a:r>
            <a:r>
              <a:rPr lang="en-US" sz="2800" dirty="0">
                <a:latin typeface="Times New Roman" panose="02020603050405020304" pitchFamily="18" charset="0"/>
                <a:cs typeface="Times New Roman" panose="02020603050405020304" pitchFamily="18" charset="0"/>
              </a:rPr>
              <a:t> un </a:t>
            </a:r>
            <a:r>
              <a:rPr lang="en-US" sz="2800" dirty="0" err="1">
                <a:latin typeface="Times New Roman" panose="02020603050405020304" pitchFamily="18" charset="0"/>
                <a:cs typeface="Times New Roman" panose="02020603050405020304" pitchFamily="18" charset="0"/>
              </a:rPr>
              <a:t>polimer</a:t>
            </a:r>
            <a:r>
              <a:rPr lang="en-US" sz="2800" dirty="0">
                <a:latin typeface="Times New Roman" panose="02020603050405020304" pitchFamily="18" charset="0"/>
                <a:cs typeface="Times New Roman" panose="02020603050405020304" pitchFamily="18" charset="0"/>
              </a:rPr>
              <a:t> de silicon care </a:t>
            </a:r>
            <a:r>
              <a:rPr lang="en-US" sz="2800" dirty="0" err="1">
                <a:latin typeface="Times New Roman" panose="02020603050405020304" pitchFamily="18" charset="0"/>
                <a:cs typeface="Times New Roman" panose="02020603050405020304" pitchFamily="18" charset="0"/>
              </a:rPr>
              <a:t>funcționează</a:t>
            </a:r>
            <a:r>
              <a:rPr lang="en-US" sz="2800" dirty="0">
                <a:latin typeface="Times New Roman" panose="02020603050405020304" pitchFamily="18" charset="0"/>
                <a:cs typeface="Times New Roman" panose="02020603050405020304" pitchFamily="18" charset="0"/>
              </a:rPr>
              <a:t> ca un agent de </a:t>
            </a:r>
            <a:r>
              <a:rPr lang="en-US" sz="2800" dirty="0" err="1">
                <a:latin typeface="Times New Roman" panose="02020603050405020304" pitchFamily="18" charset="0"/>
                <a:cs typeface="Times New Roman" panose="02020603050405020304" pitchFamily="18" charset="0"/>
              </a:rPr>
              <a:t>condiționare</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pielii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ca un </a:t>
            </a:r>
            <a:r>
              <a:rPr lang="en-US" sz="2800" dirty="0" err="1">
                <a:latin typeface="Times New Roman" panose="02020603050405020304" pitchFamily="18" charset="0"/>
                <a:cs typeface="Times New Roman" panose="02020603050405020304" pitchFamily="18" charset="0"/>
              </a:rPr>
              <a:t>emolient</a:t>
            </a:r>
            <a:r>
              <a:rPr lang="en-US" sz="2800" dirty="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Este </a:t>
            </a:r>
            <a:r>
              <a:rPr lang="en-US" sz="2800" dirty="0" err="1">
                <a:latin typeface="Times New Roman" panose="02020603050405020304" pitchFamily="18" charset="0"/>
                <a:cs typeface="Times New Roman" panose="02020603050405020304" pitchFamily="18" charset="0"/>
              </a:rPr>
              <a:t>destinat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alunece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facă</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aplicare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ușoară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formând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același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timp</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barieră</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protecție</a:t>
            </a:r>
            <a:r>
              <a:rPr lang="en-US" sz="2800" dirty="0">
                <a:latin typeface="Times New Roman" panose="02020603050405020304" pitchFamily="18" charset="0"/>
                <a:cs typeface="Times New Roman" panose="02020603050405020304" pitchFamily="18" charset="0"/>
              </a:rPr>
              <a:t> pe </a:t>
            </a:r>
            <a:r>
              <a:rPr lang="en-US" sz="2800" dirty="0" err="1">
                <a:latin typeface="Times New Roman" panose="02020603050405020304" pitchFamily="18" charset="0"/>
                <a:cs typeface="Times New Roman" panose="02020603050405020304" pitchFamily="18" charset="0"/>
              </a:rPr>
              <a:t>piele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păr</a:t>
            </a:r>
            <a:r>
              <a:rPr lang="en-US" sz="2800" dirty="0">
                <a:latin typeface="Times New Roman" panose="02020603050405020304" pitchFamily="18" charset="0"/>
                <a:cs typeface="Times New Roman" panose="02020603050405020304" pitchFamily="18" charset="0"/>
              </a:rPr>
              <a:t>) care </a:t>
            </a:r>
            <a:r>
              <a:rPr lang="en-US" sz="2800" dirty="0" err="1">
                <a:latin typeface="Times New Roman" panose="02020603050405020304" pitchFamily="18" charset="0"/>
                <a:cs typeface="Times New Roman" panose="02020603050405020304" pitchFamily="18" charset="0"/>
              </a:rPr>
              <a:t>încetinește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pierderea</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apă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suprafața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moale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netedă</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2800"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Este </a:t>
            </a:r>
            <a:r>
              <a:rPr lang="en-US" i="1" dirty="0" err="1">
                <a:latin typeface="Times New Roman" panose="02020603050405020304" pitchFamily="18" charset="0"/>
                <a:cs typeface="Times New Roman" panose="02020603050405020304" pitchFamily="18" charset="0"/>
              </a:rPr>
              <a:t>utilizat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în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antiperspiranți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loțiuni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produse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pentru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păr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machiaj</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produse</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protecție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solară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în</a:t>
            </a:r>
            <a:r>
              <a:rPr lang="en-US" i="1" dirty="0">
                <a:latin typeface="Times New Roman" panose="02020603050405020304" pitchFamily="18" charset="0"/>
                <a:cs typeface="Times New Roman" panose="02020603050405020304" pitchFamily="18" charset="0"/>
              </a:rPr>
              <a:t> general, </a:t>
            </a:r>
            <a:r>
              <a:rPr lang="en-US" i="1" dirty="0" err="1">
                <a:latin typeface="Times New Roman" panose="02020603050405020304" pitchFamily="18" charset="0"/>
                <a:cs typeface="Times New Roman" panose="02020603050405020304" pitchFamily="18" charset="0"/>
              </a:rPr>
              <a:t>este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considerat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sigur</a:t>
            </a:r>
            <a:r>
              <a:rPr lang="en-US" i="1" dirty="0">
                <a:latin typeface="Times New Roman" panose="02020603050405020304" pitchFamily="18" charset="0"/>
                <a:cs typeface="Times New Roman" panose="02020603050405020304" pitchFamily="18" charset="0"/>
              </a:rPr>
              <a:t>.</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75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A8B7D-38C4-4630-9795-336345AE735D}"/>
              </a:ext>
            </a:extLst>
          </p:cNvPr>
          <p:cNvSpPr>
            <a:spLocks noGrp="1"/>
          </p:cNvSpPr>
          <p:nvPr>
            <p:ph type="title"/>
          </p:nvPr>
        </p:nvSpPr>
        <p:spPr>
          <a:xfrm>
            <a:off x="457200" y="320040"/>
            <a:ext cx="7239000" cy="82224"/>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0C95DCE9-E8FA-4946-96F7-382693B4A8E1}"/>
              </a:ext>
            </a:extLst>
          </p:cNvPr>
          <p:cNvSpPr>
            <a:spLocks noGrp="1"/>
          </p:cNvSpPr>
          <p:nvPr>
            <p:ph idx="1"/>
          </p:nvPr>
        </p:nvSpPr>
        <p:spPr>
          <a:xfrm>
            <a:off x="457200" y="918936"/>
            <a:ext cx="7239000" cy="5536800"/>
          </a:xfrm>
        </p:spPr>
        <p:txBody>
          <a:bodyPr>
            <a:normAutofit/>
          </a:bodyPr>
          <a:lstStyle/>
          <a:p>
            <a:pPr marL="0" indent="0">
              <a:buNone/>
            </a:pP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Pro</a:t>
            </a:r>
          </a:p>
          <a:p>
            <a:pPr marL="0" indent="0">
              <a:buNone/>
            </a:pP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obiectivul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preveni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umezeala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crețul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dimeticona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un ingredient ideal. </a:t>
            </a:r>
            <a:r>
              <a:rPr lang="en-US" dirty="0" err="1">
                <a:latin typeface="Times New Roman" panose="02020603050405020304" pitchFamily="18" charset="0"/>
                <a:cs typeface="Times New Roman" panose="02020603050405020304" pitchFamily="18" charset="0"/>
              </a:rPr>
              <a:t>Deoarece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acoperă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îndepărtat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numai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sulfați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un ingredient ideal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-un agent de </a:t>
            </a:r>
            <a:r>
              <a:rPr lang="en-US" dirty="0" err="1">
                <a:latin typeface="Times New Roman" panose="02020603050405020304" pitchFamily="18" charset="0"/>
                <a:cs typeface="Times New Roman" panose="02020603050405020304" pitchFamily="18" charset="0"/>
              </a:rPr>
              <a:t>protecție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împotriva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căldurii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creează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suprafață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moale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păr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făcându</a:t>
            </a:r>
            <a:r>
              <a:rPr lang="en-US" dirty="0">
                <a:latin typeface="Times New Roman" panose="02020603050405020304" pitchFamily="18" charset="0"/>
                <a:cs typeface="Times New Roman" panose="02020603050405020304" pitchFamily="18" charset="0"/>
              </a:rPr>
              <a:t>-l un ingredient bun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alunecare</a:t>
            </a:r>
            <a:r>
              <a:rPr lang="en-US"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F04CF75-9CB7-4EC5-A1BE-FABBABC5C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4132625"/>
            <a:ext cx="3600822" cy="2323111"/>
          </a:xfrm>
          <a:prstGeom prst="rect">
            <a:avLst/>
          </a:prstGeom>
        </p:spPr>
      </p:pic>
    </p:spTree>
    <p:extLst>
      <p:ext uri="{BB962C8B-B14F-4D97-AF65-F5344CB8AC3E}">
        <p14:creationId xmlns:p14="http://schemas.microsoft.com/office/powerpoint/2010/main" val="203542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F80916-3582-4158-854E-C96CF330B66C}"/>
              </a:ext>
            </a:extLst>
          </p:cNvPr>
          <p:cNvSpPr>
            <a:spLocks noGrp="1"/>
          </p:cNvSpPr>
          <p:nvPr>
            <p:ph type="title"/>
          </p:nvPr>
        </p:nvSpPr>
        <p:spPr>
          <a:xfrm flipV="1">
            <a:off x="5389098" y="1097281"/>
            <a:ext cx="3429000" cy="45719"/>
          </a:xfrm>
        </p:spPr>
        <p:txBody>
          <a:bodyPr>
            <a:normAutofit fontScale="90000"/>
          </a:bodyPr>
          <a:lstStyle/>
          <a:p>
            <a:endParaRPr lang="en-US"/>
          </a:p>
        </p:txBody>
      </p:sp>
      <p:sp>
        <p:nvSpPr>
          <p:cNvPr id="3" name="Объект 2">
            <a:extLst>
              <a:ext uri="{FF2B5EF4-FFF2-40B4-BE49-F238E27FC236}">
                <a16:creationId xmlns:a16="http://schemas.microsoft.com/office/drawing/2014/main" id="{1E9F0F67-5FED-4715-8F4D-AC66DFD201DC}"/>
              </a:ext>
            </a:extLst>
          </p:cNvPr>
          <p:cNvSpPr>
            <a:spLocks noGrp="1"/>
          </p:cNvSpPr>
          <p:nvPr>
            <p:ph type="body" sz="half" idx="2"/>
          </p:nvPr>
        </p:nvSpPr>
        <p:spPr>
          <a:xfrm>
            <a:off x="5389098" y="1113684"/>
            <a:ext cx="3187096" cy="4060874"/>
          </a:xfrm>
        </p:spPr>
        <p:txBody>
          <a:bodyPr wrap="square" anchor="t">
            <a:normAutofit lnSpcReduction="10000"/>
          </a:bodyPr>
          <a:lstStyle/>
          <a:p>
            <a:pPr marL="0" indent="0">
              <a:spcAft>
                <a:spcPts val="600"/>
              </a:spcAft>
              <a:buNone/>
            </a:pP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Contra</a:t>
            </a:r>
          </a:p>
          <a:p>
            <a:pPr marL="0" indent="0">
              <a:spcAft>
                <a:spcPts val="600"/>
              </a:spcAft>
              <a:buNone/>
            </a:pPr>
            <a:r>
              <a:rPr lang="en-US" sz="2800" dirty="0" err="1">
                <a:latin typeface="Times New Roman" panose="02020603050405020304" pitchFamily="18" charset="0"/>
                <a:cs typeface="Times New Roman" panose="02020603050405020304" pitchFamily="18" charset="0"/>
              </a:rPr>
              <a:t>Acest</a:t>
            </a:r>
            <a:r>
              <a:rPr lang="en-US" sz="2800" dirty="0">
                <a:latin typeface="Times New Roman" panose="02020603050405020304" pitchFamily="18" charset="0"/>
                <a:cs typeface="Times New Roman" panose="02020603050405020304" pitchFamily="18" charset="0"/>
              </a:rPr>
              <a:t> silicon </a:t>
            </a:r>
            <a:r>
              <a:rPr lang="en-US" sz="2800" dirty="0" err="1">
                <a:latin typeface="Times New Roman" panose="02020603050405020304" pitchFamily="18" charset="0"/>
                <a:cs typeface="Times New Roman" panose="02020603050405020304" pitchFamily="18" charset="0"/>
              </a:rPr>
              <a:t>este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considerat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grave, </a:t>
            </a:r>
            <a:r>
              <a:rPr lang="en-US" sz="2800" dirty="0" err="1">
                <a:latin typeface="Times New Roman" panose="02020603050405020304" pitchFamily="18" charset="0"/>
                <a:cs typeface="Times New Roman" panose="02020603050405020304" pitchFamily="18" charset="0"/>
              </a:rPr>
              <a:t>deoarece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cetil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dimeticona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este</a:t>
            </a:r>
            <a:r>
              <a:rPr lang="en-US" sz="2800" dirty="0">
                <a:latin typeface="Times New Roman" panose="02020603050405020304" pitchFamily="18" charset="0"/>
                <a:cs typeface="Times New Roman" panose="02020603050405020304" pitchFamily="18" charset="0"/>
              </a:rPr>
              <a:t> un silicon non-</a:t>
            </a:r>
            <a:r>
              <a:rPr lang="en-US" sz="2800" dirty="0" err="1">
                <a:latin typeface="Times New Roman" panose="02020603050405020304" pitchFamily="18" charset="0"/>
                <a:cs typeface="Times New Roman" panose="02020603050405020304" pitchFamily="18" charset="0"/>
              </a:rPr>
              <a:t>solubil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apă</a:t>
            </a:r>
            <a:r>
              <a:rPr lang="en-US" sz="2800" dirty="0">
                <a:latin typeface="Times New Roman" panose="02020603050405020304" pitchFamily="18" charset="0"/>
                <a:cs typeface="Times New Roman" panose="02020603050405020304" pitchFamily="18" charset="0"/>
              </a:rPr>
              <a:t>, care </a:t>
            </a:r>
            <a:r>
              <a:rPr lang="en-US" sz="2800" dirty="0" err="1">
                <a:latin typeface="Times New Roman" panose="02020603050405020304" pitchFamily="18" charset="0"/>
                <a:cs typeface="Times New Roman" panose="02020603050405020304" pitchFamily="18" charset="0"/>
              </a:rPr>
              <a:t>necesită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mult</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îndepărtat</a:t>
            </a:r>
            <a:r>
              <a:rPr lang="en-US" sz="2800" dirty="0">
                <a:latin typeface="Times New Roman" panose="02020603050405020304" pitchFamily="18" charset="0"/>
                <a:cs typeface="Times New Roman" panose="02020603050405020304" pitchFamily="18" charset="0"/>
              </a:rPr>
              <a:t> din </a:t>
            </a:r>
            <a:r>
              <a:rPr lang="en-US" sz="2800" dirty="0" err="1">
                <a:latin typeface="Times New Roman" panose="02020603050405020304" pitchFamily="18" charset="0"/>
                <a:cs typeface="Times New Roman" panose="02020603050405020304" pitchFamily="18" charset="0"/>
              </a:rPr>
              <a:t>păr</a:t>
            </a:r>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D9C6D62-051A-43D5-87F9-CABC5A9F2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22106">
            <a:off x="663682" y="1871734"/>
            <a:ext cx="4206240" cy="2544775"/>
          </a:xfrm>
          <a:prstGeom prst="rect">
            <a:avLst/>
          </a:prstGeom>
          <a:no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pic>
    </p:spTree>
    <p:extLst>
      <p:ext uri="{BB962C8B-B14F-4D97-AF65-F5344CB8AC3E}">
        <p14:creationId xmlns:p14="http://schemas.microsoft.com/office/powerpoint/2010/main" val="234892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DEC6D-9710-436D-9367-F2044791ABA0}"/>
              </a:ext>
            </a:extLst>
          </p:cNvPr>
          <p:cNvSpPr>
            <a:spLocks noGrp="1"/>
          </p:cNvSpPr>
          <p:nvPr>
            <p:ph type="title"/>
          </p:nvPr>
        </p:nvSpPr>
        <p:spPr/>
        <p:txBody>
          <a:bodyPr/>
          <a:lstStyle/>
          <a:p>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Polidecen</a:t>
            </a:r>
            <a:r>
              <a:rPr lang="en-US"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i="1" dirty="0" err="1">
                <a:solidFill>
                  <a:schemeClr val="tx2">
                    <a:lumMod val="60000"/>
                    <a:lumOff val="40000"/>
                  </a:schemeClr>
                </a:solidFill>
                <a:latin typeface="Times New Roman" panose="02020603050405020304" pitchFamily="18" charset="0"/>
                <a:cs typeface="Times New Roman" panose="02020603050405020304" pitchFamily="18" charset="0"/>
              </a:rPr>
              <a:t>hidrogenat</a:t>
            </a:r>
            <a:endParaRPr lang="ru-RU"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0FA323D-CB3F-4D91-AC0F-82077A934715}"/>
              </a:ext>
            </a:extLst>
          </p:cNvPr>
          <p:cNvSpPr>
            <a:spLocks noGrp="1"/>
          </p:cNvSpPr>
          <p:nvPr>
            <p:ph idx="1"/>
          </p:nvPr>
        </p:nvSpPr>
        <p:spPr>
          <a:xfrm>
            <a:off x="457200" y="1844824"/>
            <a:ext cx="6635080" cy="3528392"/>
          </a:xfrm>
        </p:spPr>
        <p:txBody>
          <a:bodyPr>
            <a:normAutofit fontScale="92500" lnSpcReduction="20000"/>
          </a:bodyPr>
          <a:lstStyle/>
          <a:p>
            <a:pPr>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Polidecenul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hidrogenat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emolient</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hidrocarburi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Formează</a:t>
            </a:r>
            <a:r>
              <a:rPr lang="en-US" dirty="0">
                <a:latin typeface="Times New Roman" panose="02020603050405020304" pitchFamily="18" charset="0"/>
                <a:cs typeface="Times New Roman" panose="02020603050405020304" pitchFamily="18" charset="0"/>
              </a:rPr>
              <a:t> un film </a:t>
            </a:r>
            <a:r>
              <a:rPr lang="en-US" dirty="0" err="1">
                <a:latin typeface="Times New Roman" panose="02020603050405020304" pitchFamily="18" charset="0"/>
                <a:cs typeface="Times New Roman" panose="02020603050405020304" pitchFamily="18" charset="0"/>
              </a:rPr>
              <a:t>neocluziv</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suprafața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pielii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aduce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formulării</a:t>
            </a:r>
            <a:r>
              <a:rPr lang="en-US" dirty="0">
                <a:latin typeface="Times New Roman" panose="02020603050405020304" pitchFamily="18" charset="0"/>
                <a:cs typeface="Times New Roman" panose="02020603050405020304" pitchFamily="18" charset="0"/>
              </a:rPr>
              <a:t>. Este </a:t>
            </a:r>
            <a:r>
              <a:rPr lang="en-US" dirty="0" err="1">
                <a:latin typeface="Times New Roman" panose="02020603050405020304" pitchFamily="18" charset="0"/>
                <a:cs typeface="Times New Roman" panose="02020603050405020304" pitchFamily="18" charset="0"/>
              </a:rPr>
              <a:t>insolubil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ideal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îngrijire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bebelușilor</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Polidecenele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emolienți</a:t>
            </a:r>
            <a:r>
              <a:rPr lang="en-US" dirty="0">
                <a:latin typeface="Times New Roman" panose="02020603050405020304" pitchFamily="18" charset="0"/>
                <a:cs typeface="Times New Roman" panose="02020603050405020304" pitchFamily="18" charset="0"/>
              </a:rPr>
              <a:t> non-</a:t>
            </a:r>
            <a:r>
              <a:rPr lang="en-US" dirty="0" err="1">
                <a:latin typeface="Times New Roman" panose="02020603050405020304" pitchFamily="18" charset="0"/>
                <a:cs typeface="Times New Roman" panose="02020603050405020304" pitchFamily="18" charset="0"/>
              </a:rPr>
              <a:t>lipicioși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creează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senzație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netedă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mătăsoasă</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piele</a:t>
            </a:r>
            <a:r>
              <a:rPr lang="en-US" dirty="0">
                <a:latin typeface="Times New Roman" panose="02020603050405020304" pitchFamily="18" charset="0"/>
                <a:cs typeface="Times New Roman" panose="02020603050405020304" pitchFamily="18" charset="0"/>
              </a:rPr>
              <a:t>. </a:t>
            </a:r>
          </a:p>
          <a:p>
            <a:pPr marL="0" indent="0">
              <a:buNone/>
            </a:pPr>
            <a:r>
              <a:rPr lang="en-US" i="1" dirty="0">
                <a:latin typeface="Times New Roman" panose="02020603050405020304" pitchFamily="18" charset="0"/>
                <a:cs typeface="Times New Roman" panose="02020603050405020304" pitchFamily="18" charset="0"/>
              </a:rPr>
              <a:t>Nu </a:t>
            </a:r>
            <a:r>
              <a:rPr lang="en-US" i="1" dirty="0" err="1">
                <a:latin typeface="Times New Roman" panose="02020603050405020304" pitchFamily="18" charset="0"/>
                <a:cs typeface="Times New Roman" panose="02020603050405020304" pitchFamily="18" charset="0"/>
              </a:rPr>
              <a:t>există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avertismente</a:t>
            </a:r>
            <a:r>
              <a:rPr lang="en-US" i="1" dirty="0">
                <a:latin typeface="Times New Roman" panose="02020603050405020304" pitchFamily="18" charset="0"/>
                <a:cs typeface="Times New Roman" panose="02020603050405020304" pitchFamily="18" charset="0"/>
              </a:rPr>
              <a:t> cu </a:t>
            </a:r>
            <a:r>
              <a:rPr lang="en-US" i="1" dirty="0" err="1">
                <a:latin typeface="Times New Roman" panose="02020603050405020304" pitchFamily="18" charset="0"/>
                <a:cs typeface="Times New Roman" panose="02020603050405020304" pitchFamily="18" charset="0"/>
              </a:rPr>
              <a:t>privire</a:t>
            </a:r>
            <a:r>
              <a:rPr lang="en-US" i="1" dirty="0">
                <a:latin typeface="Times New Roman" panose="02020603050405020304" pitchFamily="18" charset="0"/>
                <a:cs typeface="Times New Roman" panose="02020603050405020304" pitchFamily="18" charset="0"/>
              </a:rPr>
              <a:t> la </a:t>
            </a:r>
            <a:r>
              <a:rPr lang="en-US" i="1" dirty="0" err="1">
                <a:latin typeface="Times New Roman" panose="02020603050405020304" pitchFamily="18" charset="0"/>
                <a:cs typeface="Times New Roman" panose="02020603050405020304" pitchFamily="18" charset="0"/>
              </a:rPr>
              <a:t>reacțiile</a:t>
            </a:r>
            <a:r>
              <a:rPr lang="en-US" i="1" dirty="0">
                <a:latin typeface="Times New Roman" panose="02020603050405020304" pitchFamily="18" charset="0"/>
                <a:cs typeface="Times New Roman" panose="02020603050405020304" pitchFamily="18" charset="0"/>
              </a:rPr>
              <a:t> adverse la </a:t>
            </a:r>
            <a:r>
              <a:rPr lang="en-US" i="1" dirty="0" err="1">
                <a:latin typeface="Times New Roman" panose="02020603050405020304" pitchFamily="18" charset="0"/>
                <a:cs typeface="Times New Roman" panose="02020603050405020304" pitchFamily="18" charset="0"/>
              </a:rPr>
              <a:t>utilizarea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polidecenului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hidrogenat</a:t>
            </a:r>
            <a:r>
              <a:rPr lang="en-US" i="1"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5" name="Рисунок 4" descr="Изображение выглядит как растение&#10;&#10;Автоматически созданное описание">
            <a:extLst>
              <a:ext uri="{FF2B5EF4-FFF2-40B4-BE49-F238E27FC236}">
                <a16:creationId xmlns:a16="http://schemas.microsoft.com/office/drawing/2014/main" id="{2483369D-AD70-426B-989D-6F29F3775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465" y="4828779"/>
            <a:ext cx="2826160" cy="1852441"/>
          </a:xfrm>
          <a:prstGeom prst="rect">
            <a:avLst/>
          </a:prstGeom>
        </p:spPr>
      </p:pic>
    </p:spTree>
    <p:extLst>
      <p:ext uri="{BB962C8B-B14F-4D97-AF65-F5344CB8AC3E}">
        <p14:creationId xmlns:p14="http://schemas.microsoft.com/office/powerpoint/2010/main" val="1157632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2428</Words>
  <Application>Microsoft Office PowerPoint</Application>
  <PresentationFormat>Экран (4:3)</PresentationFormat>
  <Paragraphs>225</Paragraphs>
  <Slides>38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Algerian</vt:lpstr>
      <vt:lpstr>Arial</vt:lpstr>
      <vt:lpstr>Times New Roman</vt:lpstr>
      <vt:lpstr>Trebuchet MS</vt:lpstr>
      <vt:lpstr>Wingdings</vt:lpstr>
      <vt:lpstr>Wingdings 2</vt:lpstr>
      <vt:lpstr>Изящная</vt:lpstr>
      <vt:lpstr>Презентация PowerPoint</vt:lpstr>
      <vt:lpstr>Fond de ten “Ingrid”</vt:lpstr>
      <vt:lpstr>Cyclopentasiloxan</vt:lpstr>
      <vt:lpstr>Презентация PowerPoint</vt:lpstr>
      <vt:lpstr>Презентация PowerPoint</vt:lpstr>
      <vt:lpstr>cetil dimeticona </vt:lpstr>
      <vt:lpstr>Презентация PowerPoint</vt:lpstr>
      <vt:lpstr>Презентация PowerPoint</vt:lpstr>
      <vt:lpstr>Polidecen hidrogenat</vt:lpstr>
      <vt:lpstr>Stearat de izocetil</vt:lpstr>
      <vt:lpstr>Презентация PowerPoint</vt:lpstr>
      <vt:lpstr>glicerina</vt:lpstr>
      <vt:lpstr>Презентация PowerPoint</vt:lpstr>
      <vt:lpstr>Sulfat de magneziu</vt:lpstr>
      <vt:lpstr>Презентация PowerPoint</vt:lpstr>
      <vt:lpstr>Ulei de ricin hidrogenat</vt:lpstr>
      <vt:lpstr>Презентация PowerPoint</vt:lpstr>
      <vt:lpstr>propylparaben</vt:lpstr>
      <vt:lpstr>Презентация PowerPoint</vt:lpstr>
      <vt:lpstr>TOCOPHERYL  ACETATE </vt:lpstr>
      <vt:lpstr>Презентация PowerPoint</vt:lpstr>
      <vt:lpstr>Lipton ice tea</vt:lpstr>
      <vt:lpstr>zaharul</vt:lpstr>
      <vt:lpstr>Презентация PowerPoint</vt:lpstr>
      <vt:lpstr>Acidul citric</vt:lpstr>
      <vt:lpstr>Презентация PowerPoint</vt:lpstr>
      <vt:lpstr>Презентация PowerPoint</vt:lpstr>
      <vt:lpstr>Презентация PowerPoint</vt:lpstr>
      <vt:lpstr>Extract de ceai negru</vt:lpstr>
      <vt:lpstr>Презентация PowerPoint</vt:lpstr>
      <vt:lpstr>Презентация PowerPoint</vt:lpstr>
      <vt:lpstr>Suc de lamaie concentrat</vt:lpstr>
      <vt:lpstr>Acid ascorbic/vitamina c</vt:lpstr>
      <vt:lpstr>Презентация PowerPoint</vt:lpstr>
      <vt:lpstr>Презентация PowerPoint</vt:lpstr>
      <vt:lpstr>Citrat trisodic</vt:lpstr>
      <vt:lpstr>Презентация PowerPoint</vt:lpstr>
      <vt:lpstr>Multumesc pentru atentie!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Dana</dc:creator>
  <cp:lastModifiedBy>Dana</cp:lastModifiedBy>
  <cp:revision>5</cp:revision>
  <dcterms:created xsi:type="dcterms:W3CDTF">2021-04-25T21:34:59Z</dcterms:created>
  <dcterms:modified xsi:type="dcterms:W3CDTF">2021-04-25T22:11:03Z</dcterms:modified>
</cp:coreProperties>
</file>