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6"/>
  </p:notesMasterIdLst>
  <p:handoutMasterIdLst>
    <p:handoutMasterId r:id="rId27"/>
  </p:handoutMasterIdLst>
  <p:sldIdLst>
    <p:sldId id="257" r:id="rId3"/>
    <p:sldId id="283" r:id="rId4"/>
    <p:sldId id="284" r:id="rId5"/>
    <p:sldId id="298" r:id="rId6"/>
    <p:sldId id="273" r:id="rId7"/>
    <p:sldId id="296" r:id="rId8"/>
    <p:sldId id="282" r:id="rId9"/>
    <p:sldId id="285" r:id="rId10"/>
    <p:sldId id="286" r:id="rId11"/>
    <p:sldId id="287" r:id="rId12"/>
    <p:sldId id="288" r:id="rId13"/>
    <p:sldId id="297" r:id="rId14"/>
    <p:sldId id="289" r:id="rId15"/>
    <p:sldId id="291" r:id="rId16"/>
    <p:sldId id="299" r:id="rId17"/>
    <p:sldId id="300" r:id="rId18"/>
    <p:sldId id="301" r:id="rId19"/>
    <p:sldId id="275" r:id="rId20"/>
    <p:sldId id="276" r:id="rId21"/>
    <p:sldId id="277" r:id="rId22"/>
    <p:sldId id="278" r:id="rId23"/>
    <p:sldId id="295" r:id="rId24"/>
    <p:sldId id="272" r:id="rId25"/>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064"/>
    <a:srgbClr val="A9D18E"/>
    <a:srgbClr val="33CC33"/>
    <a:srgbClr val="FF99FF"/>
    <a:srgbClr val="CC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982" autoAdjust="0"/>
  </p:normalViewPr>
  <p:slideViewPr>
    <p:cSldViewPr snapToGrid="0">
      <p:cViewPr varScale="1">
        <p:scale>
          <a:sx n="67" d="100"/>
          <a:sy n="67" d="100"/>
        </p:scale>
        <p:origin x="5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E:\Nelly'Documents_2008-13\Profesia_bibl\Formare_studii\Chestiona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Nelly'Documents_2008-13\Profesia_bibl\Formare_studii\Chestionar.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oleObject" Target="file:///E:\Nelly'Documents_2008-13\Profesia_bibl\Formare_studii\Chestionar.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111\My%20Documents\Nelly'Documents\Profesia_bibl\Formare_studii\Chestionar.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o-RO" sz="1600" i="1" noProof="0" dirty="0" smtClean="0"/>
              <a:t>Vârsta</a:t>
            </a:r>
            <a:r>
              <a:rPr lang="ro-RO" sz="1600" i="1" baseline="0" noProof="0" dirty="0" smtClean="0"/>
              <a:t> bibliotecarilor</a:t>
            </a:r>
            <a:endParaRPr lang="ro-RO" sz="1600" i="1" noProof="0"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Sheet4!$A$21:$F$21</c:f>
              <c:strCache>
                <c:ptCount val="6"/>
                <c:pt idx="0">
                  <c:v>până la 25 ani</c:v>
                </c:pt>
                <c:pt idx="1">
                  <c:v>25-30</c:v>
                </c:pt>
                <c:pt idx="2">
                  <c:v>30-35</c:v>
                </c:pt>
                <c:pt idx="3">
                  <c:v>35-40</c:v>
                </c:pt>
                <c:pt idx="4">
                  <c:v>40-45</c:v>
                </c:pt>
                <c:pt idx="5">
                  <c:v>peste 50</c:v>
                </c:pt>
              </c:strCache>
            </c:strRef>
          </c:cat>
          <c:val>
            <c:numRef>
              <c:f>Sheet4!$A$22:$F$22</c:f>
              <c:numCache>
                <c:formatCode>0.0%</c:formatCode>
                <c:ptCount val="6"/>
                <c:pt idx="0">
                  <c:v>4.5100000000000022E-2</c:v>
                </c:pt>
                <c:pt idx="1">
                  <c:v>8.2700000000000023E-2</c:v>
                </c:pt>
                <c:pt idx="2">
                  <c:v>7.5200000000000031E-2</c:v>
                </c:pt>
                <c:pt idx="3">
                  <c:v>7.5200000000000031E-2</c:v>
                </c:pt>
                <c:pt idx="4">
                  <c:v>0.25940000000000002</c:v>
                </c:pt>
                <c:pt idx="5">
                  <c:v>0.46240000000000031</c:v>
                </c:pt>
              </c:numCache>
            </c:numRef>
          </c:val>
        </c:ser>
        <c:dLbls>
          <c:showLegendKey val="0"/>
          <c:showVal val="1"/>
          <c:showCatName val="0"/>
          <c:showSerName val="0"/>
          <c:showPercent val="0"/>
          <c:showBubbleSize val="0"/>
        </c:dLbls>
        <c:gapWidth val="150"/>
        <c:shape val="box"/>
        <c:axId val="140349472"/>
        <c:axId val="140350032"/>
        <c:axId val="0"/>
      </c:bar3DChart>
      <c:catAx>
        <c:axId val="140349472"/>
        <c:scaling>
          <c:orientation val="minMax"/>
        </c:scaling>
        <c:delete val="0"/>
        <c:axPos val="b"/>
        <c:numFmt formatCode="General" sourceLinked="0"/>
        <c:majorTickMark val="none"/>
        <c:minorTickMark val="none"/>
        <c:tickLblPos val="nextTo"/>
        <c:txPr>
          <a:bodyPr/>
          <a:lstStyle/>
          <a:p>
            <a:pPr>
              <a:defRPr sz="1400"/>
            </a:pPr>
            <a:endParaRPr lang="en-US"/>
          </a:p>
        </c:txPr>
        <c:crossAx val="140350032"/>
        <c:crosses val="autoZero"/>
        <c:auto val="1"/>
        <c:lblAlgn val="ctr"/>
        <c:lblOffset val="100"/>
        <c:noMultiLvlLbl val="0"/>
      </c:catAx>
      <c:valAx>
        <c:axId val="140350032"/>
        <c:scaling>
          <c:orientation val="minMax"/>
        </c:scaling>
        <c:delete val="1"/>
        <c:axPos val="l"/>
        <c:numFmt formatCode="0.0%" sourceLinked="1"/>
        <c:majorTickMark val="none"/>
        <c:minorTickMark val="none"/>
        <c:tickLblPos val="none"/>
        <c:crossAx val="140349472"/>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sz="11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1.281491366078052E-2"/>
          <c:y val="3.2262467191601057E-2"/>
          <c:w val="0.97437017267843973"/>
          <c:h val="0.56223878724199317"/>
        </c:manualLayout>
      </c:layout>
      <c:bar3DChart>
        <c:barDir val="col"/>
        <c:grouping val="clustered"/>
        <c:varyColors val="0"/>
        <c:ser>
          <c:idx val="0"/>
          <c:order val="0"/>
          <c:tx>
            <c:strRef>
              <c:f>Sheet5!$B$16</c:f>
              <c:strCache>
                <c:ptCount val="1"/>
                <c:pt idx="0">
                  <c:v>Cursanţi</c:v>
                </c:pt>
              </c:strCache>
            </c:strRef>
          </c:tx>
          <c:invertIfNegative val="0"/>
          <c:dLbls>
            <c:dLbl>
              <c:idx val="0"/>
              <c:layout>
                <c:manualLayout>
                  <c:x val="0"/>
                  <c:y val="-2.795698924731182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795698924731186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649921509800487E-3"/>
                  <c:y val="-3.440860215053763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365591397849465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649921509800487E-3"/>
                  <c:y val="-3.440860215053755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Sheet5!$A$17:$A$22</c:f>
              <c:strCache>
                <c:ptCount val="5"/>
                <c:pt idx="0">
                  <c:v>Diversitatea serviciilor şi resurselor informaţionale ale bibliotecii ca vector de imagine în comunitate</c:v>
                </c:pt>
                <c:pt idx="1">
                  <c:v>Biblioteca şcolară: modernizare şi schimbare prin prisma manifestului UNESCO</c:v>
                </c:pt>
                <c:pt idx="2">
                  <c:v>Managementul inovațional al instituțiilor infodocumentare</c:v>
                </c:pt>
                <c:pt idx="3">
                  <c:v>Activitatea bibliotecilor școlare în contextul educației centrate pe cel ce învață</c:v>
                </c:pt>
                <c:pt idx="4">
                  <c:v>Utilizarea platformei Moodle</c:v>
                </c:pt>
              </c:strCache>
            </c:strRef>
          </c:cat>
          <c:val>
            <c:numRef>
              <c:f>Sheet5!$B$17:$B$22</c:f>
              <c:numCache>
                <c:formatCode>General</c:formatCode>
                <c:ptCount val="6"/>
                <c:pt idx="0">
                  <c:v>137</c:v>
                </c:pt>
                <c:pt idx="1">
                  <c:v>97</c:v>
                </c:pt>
                <c:pt idx="2">
                  <c:v>44</c:v>
                </c:pt>
                <c:pt idx="3">
                  <c:v>25</c:v>
                </c:pt>
                <c:pt idx="4">
                  <c:v>20</c:v>
                </c:pt>
              </c:numCache>
            </c:numRef>
          </c:val>
        </c:ser>
        <c:dLbls>
          <c:showLegendKey val="0"/>
          <c:showVal val="1"/>
          <c:showCatName val="0"/>
          <c:showSerName val="0"/>
          <c:showPercent val="0"/>
          <c:showBubbleSize val="0"/>
        </c:dLbls>
        <c:gapWidth val="150"/>
        <c:shape val="box"/>
        <c:axId val="173028944"/>
        <c:axId val="173029504"/>
        <c:axId val="0"/>
      </c:bar3DChart>
      <c:catAx>
        <c:axId val="173028944"/>
        <c:scaling>
          <c:orientation val="minMax"/>
        </c:scaling>
        <c:delete val="0"/>
        <c:axPos val="b"/>
        <c:numFmt formatCode="General" sourceLinked="0"/>
        <c:majorTickMark val="none"/>
        <c:minorTickMark val="none"/>
        <c:tickLblPos val="nextTo"/>
        <c:txPr>
          <a:bodyPr/>
          <a:lstStyle/>
          <a:p>
            <a:pPr>
              <a:defRPr sz="1400" b="1"/>
            </a:pPr>
            <a:endParaRPr lang="en-US"/>
          </a:p>
        </c:txPr>
        <c:crossAx val="173029504"/>
        <c:crosses val="autoZero"/>
        <c:auto val="1"/>
        <c:lblAlgn val="ctr"/>
        <c:lblOffset val="100"/>
        <c:noMultiLvlLbl val="0"/>
      </c:catAx>
      <c:valAx>
        <c:axId val="173029504"/>
        <c:scaling>
          <c:orientation val="minMax"/>
        </c:scaling>
        <c:delete val="1"/>
        <c:axPos val="l"/>
        <c:numFmt formatCode="General" sourceLinked="1"/>
        <c:majorTickMark val="out"/>
        <c:minorTickMark val="none"/>
        <c:tickLblPos val="none"/>
        <c:crossAx val="173028944"/>
        <c:crosses val="autoZero"/>
        <c:crossBetween val="between"/>
      </c:valAx>
    </c:plotArea>
    <c:legend>
      <c:legendPos val="t"/>
      <c:layout>
        <c:manualLayout>
          <c:xMode val="edge"/>
          <c:yMode val="edge"/>
          <c:x val="0.8065601582410894"/>
          <c:y val="0.19044783284270977"/>
          <c:w val="0.15196928163373383"/>
          <c:h val="7.527321987977309E-2"/>
        </c:manualLayout>
      </c:layout>
      <c:overlay val="0"/>
      <c:txPr>
        <a:bodyPr/>
        <a:lstStyle/>
        <a:p>
          <a:pPr>
            <a:defRPr sz="2400" b="1"/>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5.2831437450854063E-3"/>
                  <c:y val="-8.791208791208793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83760683760683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2455015538995527E-3"/>
                  <c:y val="-9.52380952380952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Sheet5!$H$5:$J$5</c:f>
              <c:numCache>
                <c:formatCode>General</c:formatCode>
                <c:ptCount val="3"/>
                <c:pt idx="0">
                  <c:v>2012</c:v>
                </c:pt>
                <c:pt idx="1">
                  <c:v>2013</c:v>
                </c:pt>
                <c:pt idx="2">
                  <c:v>2014</c:v>
                </c:pt>
              </c:numCache>
            </c:numRef>
          </c:cat>
          <c:val>
            <c:numRef>
              <c:f>Sheet5!$H$6:$J$6</c:f>
              <c:numCache>
                <c:formatCode>General</c:formatCode>
                <c:ptCount val="3"/>
                <c:pt idx="0">
                  <c:v>60</c:v>
                </c:pt>
                <c:pt idx="1">
                  <c:v>217</c:v>
                </c:pt>
                <c:pt idx="2">
                  <c:v>146</c:v>
                </c:pt>
              </c:numCache>
            </c:numRef>
          </c:val>
        </c:ser>
        <c:dLbls>
          <c:showLegendKey val="0"/>
          <c:showVal val="1"/>
          <c:showCatName val="0"/>
          <c:showSerName val="0"/>
          <c:showPercent val="0"/>
          <c:showBubbleSize val="0"/>
        </c:dLbls>
        <c:gapWidth val="75"/>
        <c:shape val="box"/>
        <c:axId val="172898912"/>
        <c:axId val="172899472"/>
        <c:axId val="0"/>
      </c:bar3DChart>
      <c:catAx>
        <c:axId val="172898912"/>
        <c:scaling>
          <c:orientation val="minMax"/>
        </c:scaling>
        <c:delete val="0"/>
        <c:axPos val="b"/>
        <c:numFmt formatCode="General" sourceLinked="1"/>
        <c:majorTickMark val="none"/>
        <c:minorTickMark val="none"/>
        <c:tickLblPos val="nextTo"/>
        <c:txPr>
          <a:bodyPr/>
          <a:lstStyle/>
          <a:p>
            <a:pPr>
              <a:defRPr sz="2000"/>
            </a:pPr>
            <a:endParaRPr lang="en-US"/>
          </a:p>
        </c:txPr>
        <c:crossAx val="172899472"/>
        <c:crosses val="autoZero"/>
        <c:auto val="1"/>
        <c:lblAlgn val="ctr"/>
        <c:lblOffset val="100"/>
        <c:noMultiLvlLbl val="0"/>
      </c:catAx>
      <c:valAx>
        <c:axId val="172899472"/>
        <c:scaling>
          <c:orientation val="minMax"/>
        </c:scaling>
        <c:delete val="1"/>
        <c:axPos val="l"/>
        <c:numFmt formatCode="General" sourceLinked="1"/>
        <c:majorTickMark val="none"/>
        <c:minorTickMark val="none"/>
        <c:tickLblPos val="none"/>
        <c:crossAx val="172898912"/>
        <c:crosses val="autoZero"/>
        <c:crossBetween val="between"/>
      </c:valAx>
    </c:plotArea>
    <c:plotVisOnly val="1"/>
    <c:dispBlanksAs val="gap"/>
    <c:showDLblsOverMax val="0"/>
  </c:chart>
  <c:txPr>
    <a:bodyPr/>
    <a:lstStyle/>
    <a:p>
      <a:pPr>
        <a:defRPr sz="16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Sheet4!$A$28:$F$28</c:f>
              <c:strCache>
                <c:ptCount val="6"/>
                <c:pt idx="0">
                  <c:v>până la 5 ani</c:v>
                </c:pt>
                <c:pt idx="1">
                  <c:v>6-10 ani </c:v>
                </c:pt>
                <c:pt idx="2">
                  <c:v>11-15 ani </c:v>
                </c:pt>
                <c:pt idx="3">
                  <c:v>16-20 ani </c:v>
                </c:pt>
                <c:pt idx="4">
                  <c:v>21-25 ani </c:v>
                </c:pt>
                <c:pt idx="5">
                  <c:v>peste 26</c:v>
                </c:pt>
              </c:strCache>
            </c:strRef>
          </c:cat>
          <c:val>
            <c:numRef>
              <c:f>Sheet4!$A$29:$F$29</c:f>
              <c:numCache>
                <c:formatCode>0.0%</c:formatCode>
                <c:ptCount val="6"/>
                <c:pt idx="0">
                  <c:v>0.2293</c:v>
                </c:pt>
                <c:pt idx="1">
                  <c:v>0.1128</c:v>
                </c:pt>
                <c:pt idx="2">
                  <c:v>6.3899999999999998E-2</c:v>
                </c:pt>
                <c:pt idx="3">
                  <c:v>7.5200000000000003E-2</c:v>
                </c:pt>
                <c:pt idx="4">
                  <c:v>0.15410000000000001</c:v>
                </c:pt>
                <c:pt idx="5">
                  <c:v>0.36470000000000002</c:v>
                </c:pt>
              </c:numCache>
            </c:numRef>
          </c:val>
        </c:ser>
        <c:dLbls>
          <c:showLegendKey val="0"/>
          <c:showVal val="1"/>
          <c:showCatName val="0"/>
          <c:showSerName val="0"/>
          <c:showPercent val="0"/>
          <c:showBubbleSize val="0"/>
        </c:dLbls>
        <c:gapWidth val="150"/>
        <c:shape val="box"/>
        <c:axId val="172599360"/>
        <c:axId val="172599920"/>
        <c:axId val="0"/>
      </c:bar3DChart>
      <c:catAx>
        <c:axId val="172599360"/>
        <c:scaling>
          <c:orientation val="minMax"/>
        </c:scaling>
        <c:delete val="0"/>
        <c:axPos val="b"/>
        <c:numFmt formatCode="General" sourceLinked="0"/>
        <c:majorTickMark val="none"/>
        <c:minorTickMark val="none"/>
        <c:tickLblPos val="nextTo"/>
        <c:crossAx val="172599920"/>
        <c:crosses val="autoZero"/>
        <c:auto val="1"/>
        <c:lblAlgn val="ctr"/>
        <c:lblOffset val="100"/>
        <c:noMultiLvlLbl val="0"/>
      </c:catAx>
      <c:valAx>
        <c:axId val="172599920"/>
        <c:scaling>
          <c:orientation val="minMax"/>
        </c:scaling>
        <c:delete val="1"/>
        <c:axPos val="l"/>
        <c:numFmt formatCode="0.0%" sourceLinked="1"/>
        <c:majorTickMark val="out"/>
        <c:minorTickMark val="none"/>
        <c:tickLblPos val="none"/>
        <c:crossAx val="172599360"/>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sz="14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2.4502294726720325E-3"/>
                  <c:y val="-3.121625604968584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50229472671987E-3"/>
                  <c:y val="-3.12162560496858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3506884180160933E-3"/>
                  <c:y val="-3.121625604968584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3506884180160933E-3"/>
                  <c:y val="-2.40125046536044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Sheet4!$A$40:$D$40</c:f>
              <c:strCache>
                <c:ptCount val="4"/>
                <c:pt idx="0">
                  <c:v>grad superior</c:v>
                </c:pt>
                <c:pt idx="1">
                  <c:v>grad I</c:v>
                </c:pt>
                <c:pt idx="2">
                  <c:v>grad II</c:v>
                </c:pt>
                <c:pt idx="3">
                  <c:v>fără grad</c:v>
                </c:pt>
              </c:strCache>
            </c:strRef>
          </c:cat>
          <c:val>
            <c:numRef>
              <c:f>Sheet4!$A$41:$D$41</c:f>
              <c:numCache>
                <c:formatCode>0.0%</c:formatCode>
                <c:ptCount val="4"/>
                <c:pt idx="0">
                  <c:v>7.900000000000014E-2</c:v>
                </c:pt>
                <c:pt idx="1">
                  <c:v>0.19919999999999999</c:v>
                </c:pt>
                <c:pt idx="2">
                  <c:v>0.28950000000000031</c:v>
                </c:pt>
                <c:pt idx="3">
                  <c:v>0.43230000000000074</c:v>
                </c:pt>
              </c:numCache>
            </c:numRef>
          </c:val>
        </c:ser>
        <c:dLbls>
          <c:showLegendKey val="0"/>
          <c:showVal val="1"/>
          <c:showCatName val="0"/>
          <c:showSerName val="0"/>
          <c:showPercent val="0"/>
          <c:showBubbleSize val="0"/>
        </c:dLbls>
        <c:gapWidth val="150"/>
        <c:shape val="box"/>
        <c:axId val="172602160"/>
        <c:axId val="172602720"/>
        <c:axId val="0"/>
      </c:bar3DChart>
      <c:catAx>
        <c:axId val="172602160"/>
        <c:scaling>
          <c:orientation val="minMax"/>
        </c:scaling>
        <c:delete val="0"/>
        <c:axPos val="b"/>
        <c:numFmt formatCode="General" sourceLinked="0"/>
        <c:majorTickMark val="none"/>
        <c:minorTickMark val="none"/>
        <c:tickLblPos val="nextTo"/>
        <c:crossAx val="172602720"/>
        <c:crosses val="autoZero"/>
        <c:auto val="1"/>
        <c:lblAlgn val="ctr"/>
        <c:lblOffset val="100"/>
        <c:noMultiLvlLbl val="0"/>
      </c:catAx>
      <c:valAx>
        <c:axId val="172602720"/>
        <c:scaling>
          <c:orientation val="minMax"/>
        </c:scaling>
        <c:delete val="1"/>
        <c:axPos val="l"/>
        <c:numFmt formatCode="0.0%" sourceLinked="1"/>
        <c:majorTickMark val="out"/>
        <c:minorTickMark val="none"/>
        <c:tickLblPos val="none"/>
        <c:crossAx val="172602160"/>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sz="14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dLbl>
              <c:idx val="0"/>
              <c:layout>
                <c:manualLayout>
                  <c:x val="1.5747258241147841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517597251099194E-2"/>
                  <c:y val="-4.5973915775786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89670988937740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4.5973915775786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3950617283950615E-2"/>
                  <c:y val="-2.068826209910389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Sheet4!$A$50:$E$50</c:f>
              <c:strCache>
                <c:ptCount val="5"/>
                <c:pt idx="0">
                  <c:v>Alte</c:v>
                </c:pt>
                <c:pt idx="1">
                  <c:v>Studii medii în alt domeniu</c:v>
                </c:pt>
                <c:pt idx="2">
                  <c:v>Studii medii de specialitate</c:v>
                </c:pt>
                <c:pt idx="3">
                  <c:v>Studii superioare în alt domeniu</c:v>
                </c:pt>
                <c:pt idx="4">
                  <c:v>Studii superioare de specialitate </c:v>
                </c:pt>
              </c:strCache>
            </c:strRef>
          </c:cat>
          <c:val>
            <c:numRef>
              <c:f>Sheet4!$A$51:$E$51</c:f>
              <c:numCache>
                <c:formatCode>0.0%</c:formatCode>
                <c:ptCount val="5"/>
                <c:pt idx="0">
                  <c:v>1.4999999999999998E-2</c:v>
                </c:pt>
                <c:pt idx="1">
                  <c:v>0.1278</c:v>
                </c:pt>
                <c:pt idx="2">
                  <c:v>0.17290000000000028</c:v>
                </c:pt>
                <c:pt idx="3">
                  <c:v>0.39480000000000093</c:v>
                </c:pt>
                <c:pt idx="4">
                  <c:v>0.28950000000000031</c:v>
                </c:pt>
              </c:numCache>
            </c:numRef>
          </c:val>
        </c:ser>
        <c:dLbls>
          <c:showLegendKey val="0"/>
          <c:showVal val="1"/>
          <c:showCatName val="0"/>
          <c:showSerName val="0"/>
          <c:showPercent val="0"/>
          <c:showBubbleSize val="0"/>
        </c:dLbls>
        <c:gapWidth val="150"/>
        <c:shape val="box"/>
        <c:axId val="172604960"/>
        <c:axId val="172605520"/>
        <c:axId val="0"/>
      </c:bar3DChart>
      <c:catAx>
        <c:axId val="172604960"/>
        <c:scaling>
          <c:orientation val="minMax"/>
        </c:scaling>
        <c:delete val="0"/>
        <c:axPos val="l"/>
        <c:numFmt formatCode="General" sourceLinked="0"/>
        <c:majorTickMark val="none"/>
        <c:minorTickMark val="none"/>
        <c:tickLblPos val="nextTo"/>
        <c:txPr>
          <a:bodyPr/>
          <a:lstStyle/>
          <a:p>
            <a:pPr>
              <a:defRPr sz="1600"/>
            </a:pPr>
            <a:endParaRPr lang="en-US"/>
          </a:p>
        </c:txPr>
        <c:crossAx val="172605520"/>
        <c:crosses val="autoZero"/>
        <c:auto val="1"/>
        <c:lblAlgn val="ctr"/>
        <c:lblOffset val="100"/>
        <c:noMultiLvlLbl val="0"/>
      </c:catAx>
      <c:valAx>
        <c:axId val="172605520"/>
        <c:scaling>
          <c:orientation val="minMax"/>
        </c:scaling>
        <c:delete val="1"/>
        <c:axPos val="b"/>
        <c:numFmt formatCode="0.0%" sourceLinked="1"/>
        <c:majorTickMark val="none"/>
        <c:minorTickMark val="none"/>
        <c:tickLblPos val="none"/>
        <c:crossAx val="172604960"/>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sz="14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7.0659686560919019E-2"/>
          <c:y val="7.5552244215783049E-2"/>
          <c:w val="0.6606129940279204"/>
          <c:h val="0.81745705269482216"/>
        </c:manualLayout>
      </c:layout>
      <c:pie3DChart>
        <c:varyColors val="1"/>
        <c:ser>
          <c:idx val="0"/>
          <c:order val="0"/>
          <c:explosion val="25"/>
          <c:dPt>
            <c:idx val="0"/>
            <c:bubble3D val="0"/>
            <c:spPr>
              <a:solidFill>
                <a:schemeClr val="accent6">
                  <a:lumMod val="50000"/>
                </a:schemeClr>
              </a:solidFill>
            </c:spPr>
          </c:dPt>
          <c:dPt>
            <c:idx val="1"/>
            <c:bubble3D val="0"/>
            <c:spPr>
              <a:solidFill>
                <a:srgbClr val="FFFF00"/>
              </a:solidFill>
            </c:spPr>
          </c:dPt>
          <c:dPt>
            <c:idx val="4"/>
            <c:bubble3D val="0"/>
            <c:spPr>
              <a:solidFill>
                <a:srgbClr val="70AD47">
                  <a:lumMod val="40000"/>
                  <a:lumOff val="60000"/>
                </a:srgbClr>
              </a:solidFill>
            </c:spPr>
          </c:dPt>
          <c:dLbls>
            <c:dLbl>
              <c:idx val="0"/>
              <c:layout>
                <c:manualLayout>
                  <c:x val="-2.4824490255803957E-3"/>
                  <c:y val="-4.0221862441230445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9.0587105850684982E-3"/>
                  <c:y val="-4.0595649398173166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1.1260444344291586E-2"/>
                  <c:y val="-1.6536891679124577E-2"/>
                </c:manualLayout>
              </c:layout>
              <c:showLegendKey val="0"/>
              <c:showVal val="0"/>
              <c:showCatName val="0"/>
              <c:showSerName val="0"/>
              <c:showPercent val="1"/>
              <c:showBubbleSize val="0"/>
              <c:extLst>
                <c:ext xmlns:c15="http://schemas.microsoft.com/office/drawing/2012/chart" uri="{CE6537A1-D6FC-4f65-9D91-7224C49458BB}"/>
              </c:extLst>
            </c:dLbl>
            <c:dLbl>
              <c:idx val="5"/>
              <c:layout>
                <c:manualLayout>
                  <c:x val="-1.5623782120193205E-2"/>
                  <c:y val="-4.4009437723017117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Sheet3!$B$30:$G$30</c:f>
              <c:strCache>
                <c:ptCount val="6"/>
                <c:pt idx="0">
                  <c:v>în foarte mică măsură </c:v>
                </c:pt>
                <c:pt idx="1">
                  <c:v>în mică măsură </c:v>
                </c:pt>
                <c:pt idx="2">
                  <c:v>într-o oarecare măsură </c:v>
                </c:pt>
                <c:pt idx="3">
                  <c:v>în mare măsură </c:v>
                </c:pt>
                <c:pt idx="4">
                  <c:v>în foarte mare măsură</c:v>
                </c:pt>
                <c:pt idx="5">
                  <c:v>fără răspuns</c:v>
                </c:pt>
              </c:strCache>
            </c:strRef>
          </c:cat>
          <c:val>
            <c:numRef>
              <c:f>Sheet3!$B$31:$G$31</c:f>
              <c:numCache>
                <c:formatCode>0.0%</c:formatCode>
                <c:ptCount val="6"/>
                <c:pt idx="0">
                  <c:v>2.2600000000000012E-2</c:v>
                </c:pt>
                <c:pt idx="1">
                  <c:v>5.2600000000000001E-2</c:v>
                </c:pt>
                <c:pt idx="2">
                  <c:v>0.50749999999999951</c:v>
                </c:pt>
                <c:pt idx="3">
                  <c:v>0.32330000000000086</c:v>
                </c:pt>
                <c:pt idx="4">
                  <c:v>7.5200000000000003E-2</c:v>
                </c:pt>
                <c:pt idx="5">
                  <c:v>1.8800000000000035E-2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3562801932367206"/>
          <c:y val="7.2205471463871962E-2"/>
          <c:w val="0.26292270531400996"/>
          <c:h val="0.85211447902493198"/>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sz="18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7.8046650627488112E-2"/>
          <c:y val="0.12050889184145221"/>
          <c:w val="0.82440860780020553"/>
          <c:h val="0.87949110815854803"/>
        </c:manualLayout>
      </c:layout>
      <c:pie3DChart>
        <c:varyColors val="1"/>
        <c:ser>
          <c:idx val="0"/>
          <c:order val="0"/>
          <c:explosion val="25"/>
          <c:dPt>
            <c:idx val="1"/>
            <c:bubble3D val="0"/>
            <c:spPr>
              <a:solidFill>
                <a:srgbClr val="FFFF00"/>
              </a:solidFill>
            </c:spPr>
          </c:dPt>
          <c:dPt>
            <c:idx val="3"/>
            <c:bubble3D val="0"/>
            <c:spPr>
              <a:solidFill>
                <a:srgbClr val="ED7D31">
                  <a:lumMod val="40000"/>
                  <a:lumOff val="60000"/>
                </a:srgbClr>
              </a:solidFill>
            </c:spPr>
          </c:dPt>
          <c:dPt>
            <c:idx val="5"/>
            <c:bubble3D val="0"/>
            <c:spPr>
              <a:solidFill>
                <a:srgbClr val="C00000"/>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Sheet3!$B$38:$G$38</c:f>
              <c:strCache>
                <c:ptCount val="6"/>
                <c:pt idx="0">
                  <c:v>în foarte mică măsură </c:v>
                </c:pt>
                <c:pt idx="1">
                  <c:v>în mică măsură </c:v>
                </c:pt>
                <c:pt idx="2">
                  <c:v>într-o oarecare măsură </c:v>
                </c:pt>
                <c:pt idx="3">
                  <c:v>în mare măsură </c:v>
                </c:pt>
                <c:pt idx="4">
                  <c:v>în foarte mare măsură</c:v>
                </c:pt>
                <c:pt idx="5">
                  <c:v>fără răspuns</c:v>
                </c:pt>
              </c:strCache>
            </c:strRef>
          </c:cat>
          <c:val>
            <c:numRef>
              <c:f>Sheet3!$B$39:$G$39</c:f>
              <c:numCache>
                <c:formatCode>0.0%</c:formatCode>
                <c:ptCount val="6"/>
                <c:pt idx="0">
                  <c:v>2.2600000000000012E-2</c:v>
                </c:pt>
                <c:pt idx="1">
                  <c:v>6.0200000000000004E-2</c:v>
                </c:pt>
                <c:pt idx="2">
                  <c:v>0.4511</c:v>
                </c:pt>
                <c:pt idx="3">
                  <c:v>0.4022</c:v>
                </c:pt>
                <c:pt idx="4">
                  <c:v>4.8899999999999999E-2</c:v>
                </c:pt>
                <c:pt idx="5">
                  <c:v>1.4999999999999998E-2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3.333333333333334E-2"/>
          <c:y val="0.82279258952280088"/>
          <c:w val="0.95000000000000062"/>
          <c:h val="0.1772074104771999"/>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sz="14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7.0659667541557308E-2"/>
          <c:y val="5.4371277574723133E-2"/>
          <c:w val="0.79115054287052666"/>
          <c:h val="0.92133030856485232"/>
        </c:manualLayout>
      </c:layout>
      <c:pie3DChart>
        <c:varyColors val="1"/>
        <c:ser>
          <c:idx val="0"/>
          <c:order val="0"/>
          <c:explosion val="25"/>
          <c:dPt>
            <c:idx val="0"/>
            <c:bubble3D val="0"/>
            <c:spPr>
              <a:solidFill>
                <a:schemeClr val="accent6">
                  <a:lumMod val="50000"/>
                </a:schemeClr>
              </a:solidFill>
            </c:spPr>
          </c:dPt>
          <c:dPt>
            <c:idx val="4"/>
            <c:bubble3D val="0"/>
            <c:spPr>
              <a:solidFill>
                <a:srgbClr val="FFC000"/>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Sheet3!$B$45:$F$45</c:f>
              <c:strCache>
                <c:ptCount val="5"/>
                <c:pt idx="0">
                  <c:v>în foarte mică măsură </c:v>
                </c:pt>
                <c:pt idx="1">
                  <c:v>în mică măsură </c:v>
                </c:pt>
                <c:pt idx="2">
                  <c:v>într-o oarecare măsură </c:v>
                </c:pt>
                <c:pt idx="3">
                  <c:v>în mare măsură </c:v>
                </c:pt>
                <c:pt idx="4">
                  <c:v>în foarte mare măsură</c:v>
                </c:pt>
              </c:strCache>
            </c:strRef>
          </c:cat>
          <c:val>
            <c:numRef>
              <c:f>Sheet3!$B$46:$F$46</c:f>
              <c:numCache>
                <c:formatCode>0.0%</c:formatCode>
                <c:ptCount val="5"/>
                <c:pt idx="0">
                  <c:v>7.5000000000000127E-3</c:v>
                </c:pt>
                <c:pt idx="1">
                  <c:v>1.4999999999999998E-2</c:v>
                </c:pt>
                <c:pt idx="2">
                  <c:v>0.19550000000000001</c:v>
                </c:pt>
                <c:pt idx="3">
                  <c:v>0.43990000000000062</c:v>
                </c:pt>
                <c:pt idx="4">
                  <c:v>0.34210000000000002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2.5000000000000001E-2"/>
          <c:y val="0.81100430154564018"/>
          <c:w val="0.9583333333333337"/>
          <c:h val="0.16009769612131824"/>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sz="14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1.3285024154589377E-2"/>
          <c:y val="3.2105067452815682E-2"/>
          <c:w val="0.97342995169082158"/>
          <c:h val="0.85099847449221389"/>
        </c:manualLayout>
      </c:layout>
      <c:bar3DChart>
        <c:barDir val="col"/>
        <c:grouping val="clustered"/>
        <c:varyColors val="0"/>
        <c:ser>
          <c:idx val="0"/>
          <c:order val="0"/>
          <c:spPr>
            <a:solidFill>
              <a:srgbClr val="89C064"/>
            </a:solidFill>
          </c:spPr>
          <c:invertIfNegative val="0"/>
          <c:dLbls>
            <c:dLbl>
              <c:idx val="0"/>
              <c:layout>
                <c:manualLayout>
                  <c:x val="-4.830917874396135E-3"/>
                  <c:y val="-3.794235244423669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077294685990338E-3"/>
                  <c:y val="-4.669827993136828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077294685990338E-3"/>
                  <c:y val="-4.669827993136828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077294685990338E-3"/>
                  <c:y val="-5.545420741849978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154589371980645E-3"/>
                  <c:y val="-3.79423524442366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Sheet3!$B$21:$F$21</c:f>
              <c:strCache>
                <c:ptCount val="5"/>
                <c:pt idx="0">
                  <c:v>Nici unul</c:v>
                </c:pt>
                <c:pt idx="1">
                  <c:v>1 – 2</c:v>
                </c:pt>
                <c:pt idx="2">
                  <c:v>3 – 4</c:v>
                </c:pt>
                <c:pt idx="3">
                  <c:v>5 – 6</c:v>
                </c:pt>
                <c:pt idx="4">
                  <c:v>peste 6</c:v>
                </c:pt>
              </c:strCache>
            </c:strRef>
          </c:cat>
          <c:val>
            <c:numRef>
              <c:f>Sheet3!$B$22:$F$22</c:f>
              <c:numCache>
                <c:formatCode>0.0%</c:formatCode>
                <c:ptCount val="5"/>
                <c:pt idx="0">
                  <c:v>0.31200000000000011</c:v>
                </c:pt>
                <c:pt idx="1">
                  <c:v>0.28200000000000008</c:v>
                </c:pt>
                <c:pt idx="2">
                  <c:v>0.17670000000000005</c:v>
                </c:pt>
                <c:pt idx="3">
                  <c:v>4.5100000000000001E-2</c:v>
                </c:pt>
                <c:pt idx="4">
                  <c:v>0.18420000000000006</c:v>
                </c:pt>
              </c:numCache>
            </c:numRef>
          </c:val>
        </c:ser>
        <c:dLbls>
          <c:showLegendKey val="0"/>
          <c:showVal val="1"/>
          <c:showCatName val="0"/>
          <c:showSerName val="0"/>
          <c:showPercent val="0"/>
          <c:showBubbleSize val="0"/>
        </c:dLbls>
        <c:gapWidth val="150"/>
        <c:shape val="box"/>
        <c:axId val="173023904"/>
        <c:axId val="173024464"/>
        <c:axId val="0"/>
      </c:bar3DChart>
      <c:catAx>
        <c:axId val="173023904"/>
        <c:scaling>
          <c:orientation val="minMax"/>
        </c:scaling>
        <c:delete val="0"/>
        <c:axPos val="b"/>
        <c:numFmt formatCode="General" sourceLinked="0"/>
        <c:majorTickMark val="none"/>
        <c:minorTickMark val="none"/>
        <c:tickLblPos val="nextTo"/>
        <c:txPr>
          <a:bodyPr/>
          <a:lstStyle/>
          <a:p>
            <a:pPr>
              <a:defRPr sz="1800" b="1"/>
            </a:pPr>
            <a:endParaRPr lang="en-US"/>
          </a:p>
        </c:txPr>
        <c:crossAx val="173024464"/>
        <c:crosses val="autoZero"/>
        <c:auto val="1"/>
        <c:lblAlgn val="ctr"/>
        <c:lblOffset val="100"/>
        <c:noMultiLvlLbl val="0"/>
      </c:catAx>
      <c:valAx>
        <c:axId val="173024464"/>
        <c:scaling>
          <c:orientation val="minMax"/>
        </c:scaling>
        <c:delete val="1"/>
        <c:axPos val="l"/>
        <c:numFmt formatCode="0.0%" sourceLinked="1"/>
        <c:majorTickMark val="out"/>
        <c:minorTickMark val="none"/>
        <c:tickLblPos val="none"/>
        <c:crossAx val="173023904"/>
        <c:crosses val="autoZero"/>
        <c:crossBetween val="between"/>
      </c:valAx>
    </c:plotArea>
    <c:plotVisOnly val="1"/>
    <c:dispBlanksAs val="gap"/>
    <c:showDLblsOverMax val="0"/>
  </c:chart>
  <c:spPr>
    <a:solidFill>
      <a:schemeClr val="lt1"/>
    </a:solidFill>
    <a:ln w="28575"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explosion val="25"/>
          <c:dPt>
            <c:idx val="1"/>
            <c:bubble3D val="0"/>
            <c:spPr>
              <a:solidFill>
                <a:srgbClr val="7030A0"/>
              </a:solidFill>
            </c:spPr>
          </c:dPt>
          <c:dPt>
            <c:idx val="4"/>
            <c:bubble3D val="0"/>
            <c:spPr>
              <a:solidFill>
                <a:srgbClr val="FFC000"/>
              </a:solidFill>
            </c:spPr>
          </c:dPt>
          <c:dLbls>
            <c:dLbl>
              <c:idx val="5"/>
              <c:layout>
                <c:manualLayout>
                  <c:x val="-1.3764407166495499E-2"/>
                  <c:y val="-3.2318615438657101E-4"/>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Sheet3!$B$51:$G$51</c:f>
              <c:strCache>
                <c:ptCount val="6"/>
                <c:pt idx="0">
                  <c:v>în foarte mică măsură </c:v>
                </c:pt>
                <c:pt idx="1">
                  <c:v>în mică măsură </c:v>
                </c:pt>
                <c:pt idx="2">
                  <c:v>într-o oarecare măsură </c:v>
                </c:pt>
                <c:pt idx="3">
                  <c:v>în mare măsură </c:v>
                </c:pt>
                <c:pt idx="4">
                  <c:v>în foarte mare măsură</c:v>
                </c:pt>
                <c:pt idx="5">
                  <c:v>fără răspuns</c:v>
                </c:pt>
              </c:strCache>
            </c:strRef>
          </c:cat>
          <c:val>
            <c:numRef>
              <c:f>Sheet3!$B$52:$G$52</c:f>
              <c:numCache>
                <c:formatCode>0.0%</c:formatCode>
                <c:ptCount val="6"/>
                <c:pt idx="0">
                  <c:v>1.1299999999999998E-2</c:v>
                </c:pt>
                <c:pt idx="1">
                  <c:v>1.1299999999999998E-2</c:v>
                </c:pt>
                <c:pt idx="2">
                  <c:v>8.6500000000000007E-2</c:v>
                </c:pt>
                <c:pt idx="3">
                  <c:v>0.43980000000000075</c:v>
                </c:pt>
                <c:pt idx="4">
                  <c:v>0.41350000000000031</c:v>
                </c:pt>
                <c:pt idx="5">
                  <c:v>3.7600000000000071E-2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055555555555556"/>
          <c:y val="0.16136300670749532"/>
          <c:w val="0.27777777777777857"/>
          <c:h val="0.78509769612131863"/>
        </c:manualLayout>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sz="1400" b="1">
          <a:solidFill>
            <a:schemeClr val="dk1"/>
          </a:solidFill>
          <a:latin typeface="Times New Roman" pitchFamily="18" charset="0"/>
          <a:ea typeface="+mn-ea"/>
          <a:cs typeface="Times New Roman" pitchFamily="18"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352FBF08-8A77-4652-AF72-7E7553CFCA31}" type="datetimeFigureOut">
              <a:rPr lang="ru-RU" smtClean="0"/>
              <a:pPr/>
              <a:t>15.10.2014</a:t>
            </a:fld>
            <a:endParaRPr lang="ru-RU"/>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13E86D6D-B34F-4216-B26E-A4623581BB2A}" type="slidenum">
              <a:rPr lang="ru-RU" smtClean="0"/>
              <a:pPr/>
              <a:t>‹#›</a:t>
            </a:fld>
            <a:endParaRPr lang="ru-RU"/>
          </a:p>
        </p:txBody>
      </p:sp>
    </p:spTree>
    <p:extLst>
      <p:ext uri="{BB962C8B-B14F-4D97-AF65-F5344CB8AC3E}">
        <p14:creationId xmlns:p14="http://schemas.microsoft.com/office/powerpoint/2010/main" val="23074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D4708315-E120-4D3C-9E57-DAE8C1E585CB}" type="datetimeFigureOut">
              <a:rPr lang="ru-RU" smtClean="0"/>
              <a:pPr/>
              <a:t>15.10.2014</a:t>
            </a:fld>
            <a:endParaRPr lang="ru-RU"/>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9F54D3C-17B2-401F-9B1D-D5DBEB4A60D8}" type="slidenum">
              <a:rPr lang="ru-RU" smtClean="0"/>
              <a:pPr/>
              <a:t>‹#›</a:t>
            </a:fld>
            <a:endParaRPr lang="ru-RU"/>
          </a:p>
        </p:txBody>
      </p:sp>
    </p:spTree>
    <p:extLst>
      <p:ext uri="{BB962C8B-B14F-4D97-AF65-F5344CB8AC3E}">
        <p14:creationId xmlns:p14="http://schemas.microsoft.com/office/powerpoint/2010/main" val="140418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Slide Number Placeholder 3"/>
          <p:cNvSpPr>
            <a:spLocks noGrp="1"/>
          </p:cNvSpPr>
          <p:nvPr>
            <p:ph type="sldNum" sz="quarter" idx="10"/>
          </p:nvPr>
        </p:nvSpPr>
        <p:spPr/>
        <p:txBody>
          <a:bodyPr/>
          <a:lstStyle/>
          <a:p>
            <a:fld id="{49F54D3C-17B2-401F-9B1D-D5DBEB4A60D8}" type="slidenum">
              <a:rPr lang="ru-RU" smtClean="0"/>
              <a:pPr/>
              <a:t>1</a:t>
            </a:fld>
            <a:endParaRPr lang="ru-RU"/>
          </a:p>
        </p:txBody>
      </p:sp>
    </p:spTree>
    <p:extLst>
      <p:ext uri="{BB962C8B-B14F-4D97-AF65-F5344CB8AC3E}">
        <p14:creationId xmlns:p14="http://schemas.microsoft.com/office/powerpoint/2010/main" val="167879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smtClean="0">
                <a:solidFill>
                  <a:schemeClr val="tx1"/>
                </a:solidFill>
                <a:latin typeface="+mn-lt"/>
                <a:ea typeface="+mn-ea"/>
                <a:cs typeface="+mn-cs"/>
              </a:rPr>
              <a:t>Problema competenţelor profesionale este importantă datorită mediului provocator cu care se confruntă profesioniştii din domeniul informaţiei. </a:t>
            </a:r>
            <a:r>
              <a:rPr lang="ro-RO" sz="1200" kern="1200" dirty="0" err="1" smtClean="0">
                <a:solidFill>
                  <a:schemeClr val="tx1"/>
                </a:solidFill>
                <a:latin typeface="+mn-lt"/>
                <a:ea typeface="+mn-ea"/>
                <a:cs typeface="+mn-cs"/>
              </a:rPr>
              <a:t>Linda</a:t>
            </a:r>
            <a:r>
              <a:rPr lang="ro-RO" sz="1200" kern="1200" dirty="0" smtClean="0">
                <a:solidFill>
                  <a:schemeClr val="tx1"/>
                </a:solidFill>
                <a:latin typeface="+mn-lt"/>
                <a:ea typeface="+mn-ea"/>
                <a:cs typeface="+mn-cs"/>
              </a:rPr>
              <a:t> Ashcroft caracterizează mediul de lucru al profesioniştilor din domeniul informaţii şi documentării în secolul 21 ca fiind unul dintre cele mai dinamice şi cu schimbări constante. Autorul menţionează că introducerea rapidă a noilor tehnologii presupune că profesioniştii din domeniul informării trebuie să fie flexibili în adaptarea şi adoptarea de noi competenţe şi strategii </a:t>
            </a:r>
            <a:endParaRPr lang="en-US" dirty="0"/>
          </a:p>
        </p:txBody>
      </p:sp>
      <p:sp>
        <p:nvSpPr>
          <p:cNvPr id="4" name="Slide Number Placeholder 3"/>
          <p:cNvSpPr>
            <a:spLocks noGrp="1"/>
          </p:cNvSpPr>
          <p:nvPr>
            <p:ph type="sldNum" sz="quarter" idx="10"/>
          </p:nvPr>
        </p:nvSpPr>
        <p:spPr/>
        <p:txBody>
          <a:bodyPr/>
          <a:lstStyle/>
          <a:p>
            <a:fld id="{49F54D3C-17B2-401F-9B1D-D5DBEB4A60D8}" type="slidenum">
              <a:rPr lang="ru-RU" smtClean="0"/>
              <a:pPr/>
              <a:t>2</a:t>
            </a:fld>
            <a:endParaRPr lang="ru-RU"/>
          </a:p>
        </p:txBody>
      </p:sp>
    </p:spTree>
    <p:extLst>
      <p:ext uri="{BB962C8B-B14F-4D97-AF65-F5344CB8AC3E}">
        <p14:creationId xmlns:p14="http://schemas.microsoft.com/office/powerpoint/2010/main" val="31108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Profesionism înseamnă practicarea unei îndeletniciri ca profesionist, adică pe baza unei pregătiri profesionale de specialitate. Conform acestor repere semantice</a:t>
            </a:r>
            <a:r>
              <a:rPr lang="ro-RO" dirty="0" smtClean="0"/>
              <a:t> </a:t>
            </a:r>
            <a:r>
              <a:rPr lang="vi-VN" dirty="0" smtClean="0"/>
              <a:t>bibliotecarul este, formal, un profesionist pentru că nu poate exercita această ocupaţie fără dovada pregătirii de specialitate</a:t>
            </a:r>
            <a:r>
              <a:rPr lang="ro-RO" dirty="0" smtClean="0"/>
              <a:t> p</a:t>
            </a:r>
            <a:r>
              <a:rPr lang="vi-VN" dirty="0" smtClean="0"/>
              <a:t>revăzută de legile sistemului</a:t>
            </a:r>
            <a:r>
              <a:rPr lang="ro-RO" dirty="0" smtClean="0"/>
              <a:t> </a:t>
            </a:r>
            <a:r>
              <a:rPr lang="vi-VN" dirty="0" smtClean="0"/>
              <a:t> </a:t>
            </a:r>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smtClean="0"/>
              <a:t>Profesionalizării carierei este „un proces de formare a unui ansamblu de apacităţi şi competenţe într-un domeniu dat, pe baza asimilării unui set de cunoştinţe (teoretice şi practice), proces controlat deductiv de un model al profesiei respective”</a:t>
            </a:r>
            <a:r>
              <a:rPr lang="ro-RO" baseline="0" dirty="0" smtClean="0"/>
              <a:t> </a:t>
            </a:r>
            <a:r>
              <a:rPr lang="ro-RO" dirty="0" smtClean="0"/>
              <a:t>(</a:t>
            </a:r>
            <a:r>
              <a:rPr lang="vi-VN" dirty="0" smtClean="0"/>
              <a:t>Emil</a:t>
            </a:r>
            <a:r>
              <a:rPr lang="ro-RO" dirty="0" smtClean="0"/>
              <a:t> </a:t>
            </a:r>
            <a:r>
              <a:rPr lang="vi-VN" dirty="0" smtClean="0"/>
              <a:t>Păun</a:t>
            </a:r>
            <a:r>
              <a:rPr lang="ro-RO" dirty="0" smtClean="0"/>
              <a:t>, </a:t>
            </a:r>
            <a:r>
              <a:rPr lang="vi-VN" dirty="0" smtClean="0"/>
              <a:t>2002) </a:t>
            </a:r>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i="1" kern="1200" dirty="0" err="1" smtClean="0">
                <a:solidFill>
                  <a:schemeClr val="tx1"/>
                </a:solidFill>
                <a:latin typeface="+mn-lt"/>
                <a:ea typeface="+mn-ea"/>
                <a:cs typeface="+mn-cs"/>
              </a:rPr>
              <a:t>Euroreferenţialul</a:t>
            </a:r>
            <a:r>
              <a:rPr lang="ro-RO" sz="1200" i="1" kern="1200" dirty="0" smtClean="0">
                <a:solidFill>
                  <a:schemeClr val="tx1"/>
                </a:solidFill>
                <a:latin typeface="+mn-lt"/>
                <a:ea typeface="+mn-ea"/>
                <a:cs typeface="+mn-cs"/>
              </a:rPr>
              <a:t> privind competenţele profesioniştilor europeni în domeniul informării şi documentării</a:t>
            </a:r>
            <a:r>
              <a:rPr lang="ro-RO" sz="1200" kern="1200" dirty="0" smtClean="0">
                <a:solidFill>
                  <a:schemeClr val="tx1"/>
                </a:solidFill>
                <a:latin typeface="+mn-lt"/>
                <a:ea typeface="+mn-ea"/>
                <a:cs typeface="+mn-cs"/>
              </a:rPr>
              <a:t> care este un instrument util pentru recunoaşterea competenţelor în informare şi documentare. În această lucrarea sunt evidenţiate 33 de domenii de competenţă şi 20 de aptitudini principale.</a:t>
            </a:r>
            <a:endParaRPr lang="en-US" dirty="0"/>
          </a:p>
        </p:txBody>
      </p:sp>
      <p:sp>
        <p:nvSpPr>
          <p:cNvPr id="4" name="Slide Number Placeholder 3"/>
          <p:cNvSpPr>
            <a:spLocks noGrp="1"/>
          </p:cNvSpPr>
          <p:nvPr>
            <p:ph type="sldNum" sz="quarter" idx="10"/>
          </p:nvPr>
        </p:nvSpPr>
        <p:spPr/>
        <p:txBody>
          <a:bodyPr/>
          <a:lstStyle/>
          <a:p>
            <a:fld id="{49F54D3C-17B2-401F-9B1D-D5DBEB4A60D8}" type="slidenum">
              <a:rPr lang="ru-RU" smtClean="0"/>
              <a:pPr/>
              <a:t>3</a:t>
            </a:fld>
            <a:endParaRPr lang="ru-RU"/>
          </a:p>
        </p:txBody>
      </p:sp>
    </p:spTree>
    <p:extLst>
      <p:ext uri="{BB962C8B-B14F-4D97-AF65-F5344CB8AC3E}">
        <p14:creationId xmlns:p14="http://schemas.microsoft.com/office/powerpoint/2010/main" val="349205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p:spPr>
        <p:txBody>
          <a:bodyPr/>
          <a:lstStyle/>
          <a:p>
            <a:r>
              <a:rPr lang="en-US"/>
              <a:t>Asociatia Bibliotecarilor din Republica Moldova    21 octombrie, 2013</a:t>
            </a: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284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sz="1600" dirty="0"/>
          </a:p>
        </p:txBody>
      </p:sp>
      <p:sp>
        <p:nvSpPr>
          <p:cNvPr id="4" name="Slide Number Placeholder 3"/>
          <p:cNvSpPr>
            <a:spLocks noGrp="1"/>
          </p:cNvSpPr>
          <p:nvPr>
            <p:ph type="sldNum" sz="quarter" idx="10"/>
          </p:nvPr>
        </p:nvSpPr>
        <p:spPr/>
        <p:txBody>
          <a:bodyPr/>
          <a:lstStyle/>
          <a:p>
            <a:fld id="{DCF62BE8-F443-4095-B744-5CA79004F93F}" type="slidenum">
              <a:rPr lang="ru-RU" smtClean="0"/>
              <a:pPr/>
              <a:t>5</a:t>
            </a:fld>
            <a:endParaRPr lang="ru-RU"/>
          </a:p>
        </p:txBody>
      </p:sp>
    </p:spTree>
    <p:extLst>
      <p:ext uri="{BB962C8B-B14F-4D97-AF65-F5344CB8AC3E}">
        <p14:creationId xmlns:p14="http://schemas.microsoft.com/office/powerpoint/2010/main" val="270016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Fiind considerată premisă a profesionalizării pentru cariera </a:t>
            </a:r>
            <a:r>
              <a:rPr lang="ro-RO" dirty="0" smtClean="0"/>
              <a:t>de specialist în informare şi documentare</a:t>
            </a:r>
            <a:r>
              <a:rPr lang="vi-VN" dirty="0" smtClean="0"/>
              <a:t>, responden</a:t>
            </a:r>
            <a:r>
              <a:rPr lang="ro-RO" dirty="0" smtClean="0"/>
              <a:t>ţ</a:t>
            </a:r>
            <a:r>
              <a:rPr lang="vi-VN" dirty="0" smtClean="0"/>
              <a:t>ii au apreciat că participarea la programele de formare continuă determină profesionalizarea pentru cariera</a:t>
            </a:r>
            <a:r>
              <a:rPr lang="ro-RO" dirty="0" smtClean="0"/>
              <a:t> în domeniul infodocumentar</a:t>
            </a:r>
            <a:endParaRPr lang="en-US" dirty="0"/>
          </a:p>
        </p:txBody>
      </p:sp>
      <p:sp>
        <p:nvSpPr>
          <p:cNvPr id="4" name="Slide Number Placeholder 3"/>
          <p:cNvSpPr>
            <a:spLocks noGrp="1"/>
          </p:cNvSpPr>
          <p:nvPr>
            <p:ph type="sldNum" sz="quarter" idx="10"/>
          </p:nvPr>
        </p:nvSpPr>
        <p:spPr/>
        <p:txBody>
          <a:bodyPr/>
          <a:lstStyle/>
          <a:p>
            <a:fld id="{49F54D3C-17B2-401F-9B1D-D5DBEB4A60D8}" type="slidenum">
              <a:rPr lang="ru-RU" smtClean="0"/>
              <a:pPr/>
              <a:t>13</a:t>
            </a:fld>
            <a:endParaRPr lang="ru-RU"/>
          </a:p>
        </p:txBody>
      </p:sp>
    </p:spTree>
    <p:extLst>
      <p:ext uri="{BB962C8B-B14F-4D97-AF65-F5344CB8AC3E}">
        <p14:creationId xmlns:p14="http://schemas.microsoft.com/office/powerpoint/2010/main" val="218400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smtClean="0">
                <a:solidFill>
                  <a:schemeClr val="tx1"/>
                </a:solidFill>
                <a:latin typeface="+mn-lt"/>
                <a:ea typeface="+mn-ea"/>
                <a:cs typeface="+mn-cs"/>
              </a:rPr>
              <a:t>Ierarhizarea celor mai importante competenţe, ca rezultat direct al participării la programele de formare continuă, în opinia bibliotecarilor, se prezintă astfel: competente de specialitate, competenţe în TIC, competenţe de comunicare şi relaţionare, competenţe psihosociale, de management inovaţional şi instituţional etc. Este foarte important de semnalat faptul că majoritatea bibliotecarilor susţin dezvoltarea de noi competenţe în acord cu schimbările la nivel european şi internaţional în domeniul infodocumentar.</a:t>
            </a:r>
            <a:endParaRPr lang="en-US" dirty="0"/>
          </a:p>
        </p:txBody>
      </p:sp>
      <p:sp>
        <p:nvSpPr>
          <p:cNvPr id="4" name="Slide Number Placeholder 3"/>
          <p:cNvSpPr>
            <a:spLocks noGrp="1"/>
          </p:cNvSpPr>
          <p:nvPr>
            <p:ph type="sldNum" sz="quarter" idx="10"/>
          </p:nvPr>
        </p:nvSpPr>
        <p:spPr/>
        <p:txBody>
          <a:bodyPr/>
          <a:lstStyle/>
          <a:p>
            <a:fld id="{49F54D3C-17B2-401F-9B1D-D5DBEB4A60D8}" type="slidenum">
              <a:rPr lang="ru-RU" smtClean="0"/>
              <a:pPr/>
              <a:t>14</a:t>
            </a:fld>
            <a:endParaRPr lang="ru-RU"/>
          </a:p>
        </p:txBody>
      </p:sp>
    </p:spTree>
    <p:extLst>
      <p:ext uri="{BB962C8B-B14F-4D97-AF65-F5344CB8AC3E}">
        <p14:creationId xmlns:p14="http://schemas.microsoft.com/office/powerpoint/2010/main" val="208526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kern="1200" dirty="0" smtClean="0">
                <a:solidFill>
                  <a:schemeClr val="tx1"/>
                </a:solidFill>
                <a:latin typeface="+mn-lt"/>
                <a:ea typeface="+mn-ea"/>
                <a:cs typeface="+mn-cs"/>
              </a:rPr>
              <a:t>Acum mai bine de 80 de ani </a:t>
            </a:r>
            <a:r>
              <a:rPr lang="ro-RO" sz="1200" kern="1200" dirty="0" err="1" smtClean="0">
                <a:solidFill>
                  <a:schemeClr val="tx1"/>
                </a:solidFill>
                <a:latin typeface="+mn-lt"/>
                <a:ea typeface="+mn-ea"/>
                <a:cs typeface="+mn-cs"/>
              </a:rPr>
              <a:t>Ranganathan</a:t>
            </a:r>
            <a:r>
              <a:rPr lang="ro-RO" sz="1200" kern="1200" dirty="0" smtClean="0">
                <a:solidFill>
                  <a:schemeClr val="tx1"/>
                </a:solidFill>
                <a:latin typeface="+mn-lt"/>
                <a:ea typeface="+mn-ea"/>
                <a:cs typeface="+mn-cs"/>
              </a:rPr>
              <a:t> a elaborat celebrele Legi ale biblioteconomiei (1931) pe care le consider actuale şi astăzi, inclusiv în ceea ce priveşte evoluţia profesională a bibliotecarilor. Toate cele cinci Legi ale biblioteconomiei ale lui </a:t>
            </a:r>
            <a:r>
              <a:rPr lang="ro-RO" sz="1200" kern="1200" dirty="0" err="1" smtClean="0">
                <a:solidFill>
                  <a:schemeClr val="tx1"/>
                </a:solidFill>
                <a:latin typeface="+mn-lt"/>
                <a:ea typeface="+mn-ea"/>
                <a:cs typeface="+mn-cs"/>
              </a:rPr>
              <a:t>Ranganathan</a:t>
            </a:r>
            <a:r>
              <a:rPr lang="ro-RO" sz="1200" kern="1200" dirty="0" smtClean="0">
                <a:solidFill>
                  <a:schemeClr val="tx1"/>
                </a:solidFill>
                <a:latin typeface="+mn-lt"/>
                <a:ea typeface="+mn-ea"/>
                <a:cs typeface="+mn-cs"/>
              </a:rPr>
              <a:t> sunt aplicabile pentru formarea profesională a bibliotecarilor, în special cea de-a cincea Lege care probabil nemijlocit se referă la schimbarea rolului educaţiei în domeniul biblioteconomiei şi ştiinţei informării. A cincea Lege spune că „biblioteca este un organism în creştere”. A cincea Lege ne spune despre caracteristicile vitale şi durabile ale bibliotecii în calitate de o instituţie şi obligă ajustarea constantă a concepţiilor, competenţelor noastre la misiunea şi activitatea bibliotecii. </a:t>
            </a:r>
            <a:r>
              <a:rPr lang="ro-RO" sz="1200" kern="1200" smtClean="0">
                <a:solidFill>
                  <a:schemeClr val="tx1"/>
                </a:solidFill>
                <a:latin typeface="+mn-lt"/>
                <a:ea typeface="+mn-ea"/>
                <a:cs typeface="+mn-cs"/>
              </a:rPr>
              <a:t>Dovadă este efortul continuu de adaptare la mediu, când bibliotecarii şi bibliotecile caută, folosind toată gama de capacităţi şi competenţe, să-şi diversifice resursele informaţionale şi serviciile </a:t>
            </a:r>
            <a:endParaRPr lang="en-US"/>
          </a:p>
        </p:txBody>
      </p:sp>
      <p:sp>
        <p:nvSpPr>
          <p:cNvPr id="4" name="Slide Number Placeholder 3"/>
          <p:cNvSpPr>
            <a:spLocks noGrp="1"/>
          </p:cNvSpPr>
          <p:nvPr>
            <p:ph type="sldNum" sz="quarter" idx="10"/>
          </p:nvPr>
        </p:nvSpPr>
        <p:spPr/>
        <p:txBody>
          <a:bodyPr/>
          <a:lstStyle/>
          <a:p>
            <a:fld id="{49F54D3C-17B2-401F-9B1D-D5DBEB4A60D8}" type="slidenum">
              <a:rPr lang="ru-RU" smtClean="0"/>
              <a:pPr/>
              <a:t>18</a:t>
            </a:fld>
            <a:endParaRPr lang="ru-RU"/>
          </a:p>
        </p:txBody>
      </p:sp>
    </p:spTree>
    <p:extLst>
      <p:ext uri="{BB962C8B-B14F-4D97-AF65-F5344CB8AC3E}">
        <p14:creationId xmlns:p14="http://schemas.microsoft.com/office/powerpoint/2010/main" val="410503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sz="1200" i="1" kern="1200" dirty="0" smtClean="0">
                <a:solidFill>
                  <a:schemeClr val="tx1"/>
                </a:solidFill>
                <a:latin typeface="+mn-lt"/>
                <a:ea typeface="+mn-ea"/>
                <a:cs typeface="+mn-cs"/>
              </a:rPr>
              <a:t>De ce dar se întâmplă că nu toţi reuşim să intrăm în categoria celor care se manifestă în profesie?</a:t>
            </a:r>
            <a:r>
              <a:rPr lang="ro-RO" sz="1200" kern="1200" dirty="0" smtClean="0">
                <a:solidFill>
                  <a:schemeClr val="tx1"/>
                </a:solidFill>
                <a:latin typeface="+mn-lt"/>
                <a:ea typeface="+mn-ea"/>
                <a:cs typeface="+mn-cs"/>
              </a:rPr>
              <a:t> Deoarece refuzăm să mai învăţăm, </a:t>
            </a:r>
            <a:r>
              <a:rPr lang="ro-RO" sz="1200" kern="1200" dirty="0" err="1" smtClean="0">
                <a:solidFill>
                  <a:schemeClr val="tx1"/>
                </a:solidFill>
                <a:latin typeface="+mn-lt"/>
                <a:ea typeface="+mn-ea"/>
                <a:cs typeface="+mn-cs"/>
              </a:rPr>
              <a:t>dez-învăţăm</a:t>
            </a:r>
            <a:r>
              <a:rPr lang="ro-RO" sz="1200" kern="1200" dirty="0" smtClean="0">
                <a:solidFill>
                  <a:schemeClr val="tx1"/>
                </a:solidFill>
                <a:latin typeface="+mn-lt"/>
                <a:ea typeface="+mn-ea"/>
                <a:cs typeface="+mn-cs"/>
              </a:rPr>
              <a:t> ce-am învăţat şi să re-învăţăm.</a:t>
            </a:r>
            <a:endParaRPr lang="en-US" sz="1200" kern="1200" dirty="0" smtClean="0">
              <a:solidFill>
                <a:schemeClr val="tx1"/>
              </a:solidFill>
              <a:latin typeface="+mn-lt"/>
              <a:ea typeface="+mn-ea"/>
              <a:cs typeface="+mn-cs"/>
            </a:endParaRPr>
          </a:p>
          <a:p>
            <a:r>
              <a:rPr lang="ro-RO" sz="1200" kern="1200" dirty="0" smtClean="0">
                <a:solidFill>
                  <a:schemeClr val="tx1"/>
                </a:solidFill>
                <a:latin typeface="+mn-lt"/>
                <a:ea typeface="+mn-ea"/>
                <a:cs typeface="+mn-cs"/>
              </a:rPr>
              <a:t>Acest discurs am să-l închei cu un exemplu, în primul rând, pentru cei care atunci când ating un anumit prag al „succesului”, cred că nu mai e nevoie să se implice cum s-au implicat la început, deoarece, ceea ce au acum este suficient, şi nu mai trebuie sa „vâslească”. Îmi place exemplul pe care l-am auzit la Anthony </a:t>
            </a:r>
            <a:r>
              <a:rPr lang="ro-RO" sz="1200" kern="1200" dirty="0" err="1" smtClean="0">
                <a:solidFill>
                  <a:schemeClr val="tx1"/>
                </a:solidFill>
                <a:latin typeface="+mn-lt"/>
                <a:ea typeface="+mn-ea"/>
                <a:cs typeface="+mn-cs"/>
              </a:rPr>
              <a:t>Robbins</a:t>
            </a:r>
            <a:r>
              <a:rPr lang="ro-RO" sz="1200" kern="1200" dirty="0" smtClean="0">
                <a:solidFill>
                  <a:schemeClr val="tx1"/>
                </a:solidFill>
                <a:latin typeface="+mn-lt"/>
                <a:ea typeface="+mn-ea"/>
                <a:cs typeface="+mn-cs"/>
              </a:rPr>
              <a:t>, din cartea-audio </a:t>
            </a:r>
            <a:r>
              <a:rPr lang="ro-RO" sz="1200" i="1" kern="1200" dirty="0" smtClean="0">
                <a:solidFill>
                  <a:schemeClr val="tx1"/>
                </a:solidFill>
                <a:latin typeface="+mn-lt"/>
                <a:ea typeface="+mn-ea"/>
                <a:cs typeface="+mn-cs"/>
              </a:rPr>
              <a:t>Deciziile sunt cheia schimbării</a:t>
            </a:r>
            <a:r>
              <a:rPr lang="ro-RO" sz="1200" kern="1200" dirty="0" smtClean="0">
                <a:solidFill>
                  <a:schemeClr val="tx1"/>
                </a:solidFill>
                <a:latin typeface="+mn-lt"/>
                <a:ea typeface="+mn-ea"/>
                <a:cs typeface="+mn-cs"/>
              </a:rPr>
              <a:t>, legat de acest obicei pe care putem să-l numim </a:t>
            </a:r>
            <a:r>
              <a:rPr lang="ro-RO" sz="1200" i="1" kern="1200" dirty="0" smtClean="0">
                <a:solidFill>
                  <a:schemeClr val="tx1"/>
                </a:solidFill>
                <a:latin typeface="+mn-lt"/>
                <a:ea typeface="+mn-ea"/>
                <a:cs typeface="+mn-cs"/>
              </a:rPr>
              <a:t>Sindromul Niagara</a:t>
            </a:r>
            <a:r>
              <a:rPr lang="ro-RO" sz="1200" kern="1200" dirty="0" smtClean="0">
                <a:solidFill>
                  <a:schemeClr val="tx1"/>
                </a:solidFill>
                <a:latin typeface="+mn-lt"/>
                <a:ea typeface="+mn-ea"/>
                <a:cs typeface="+mn-cs"/>
              </a:rPr>
              <a:t>: „</a:t>
            </a:r>
            <a:r>
              <a:rPr lang="ro-RO" sz="1200" i="1" kern="1200" dirty="0" smtClean="0">
                <a:solidFill>
                  <a:schemeClr val="tx1"/>
                </a:solidFill>
                <a:latin typeface="+mn-lt"/>
                <a:ea typeface="+mn-ea"/>
                <a:cs typeface="+mn-cs"/>
              </a:rPr>
              <a:t>Te afli pe un râu ce curge încet, întins intr-o barcă, fără să mai vâsleşti – deoarece crezi că numai este nevoie, deoarece râul curge lin. Prins în desfăţare şi nepăsare, nu observi că râul prinde uşor viteză, iar când te trezeşti şi vezi ce se întâmplă, observi că mai ai câţiva metri până la cascadă şi începi să cauţi vâslele şi să vâsleşti vârtos în amonte”</a:t>
            </a:r>
            <a:r>
              <a:rPr lang="ro-RO"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ro-RO" sz="1200" kern="1200" dirty="0" smtClean="0">
                <a:solidFill>
                  <a:schemeClr val="tx1"/>
                </a:solidFill>
                <a:latin typeface="+mn-lt"/>
                <a:ea typeface="+mn-ea"/>
                <a:cs typeface="+mn-cs"/>
              </a:rPr>
              <a:t>Ce se va întâmpla? Majoritatea cad în cascadă, însă puţini ştiu, găsesc resursele, puterea şi îndârjirea de a se ridica, şi a o lua de la capăt. Chiar şi felul în care cazi, arată lipsa de pregătire care termina nemilos pe orice amator şi căleşte şi întăreşte un învingător.</a:t>
            </a:r>
            <a:endParaRPr lang="en-US" dirty="0"/>
          </a:p>
        </p:txBody>
      </p:sp>
      <p:sp>
        <p:nvSpPr>
          <p:cNvPr id="4" name="Slide Number Placeholder 3"/>
          <p:cNvSpPr>
            <a:spLocks noGrp="1"/>
          </p:cNvSpPr>
          <p:nvPr>
            <p:ph type="sldNum" sz="quarter" idx="10"/>
          </p:nvPr>
        </p:nvSpPr>
        <p:spPr/>
        <p:txBody>
          <a:bodyPr/>
          <a:lstStyle/>
          <a:p>
            <a:fld id="{49F54D3C-17B2-401F-9B1D-D5DBEB4A60D8}" type="slidenum">
              <a:rPr lang="ru-RU" smtClean="0"/>
              <a:pPr/>
              <a:t>22</a:t>
            </a:fld>
            <a:endParaRPr lang="ru-RU"/>
          </a:p>
        </p:txBody>
      </p:sp>
    </p:spTree>
    <p:extLst>
      <p:ext uri="{BB962C8B-B14F-4D97-AF65-F5344CB8AC3E}">
        <p14:creationId xmlns:p14="http://schemas.microsoft.com/office/powerpoint/2010/main" val="220774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55655-F151-4EC5-9D2E-D29DD4794E02}" type="datetime1">
              <a:rPr lang="ro-RO" smtClean="0"/>
              <a:pPr/>
              <a:t>15.10.2014</a:t>
            </a:fld>
            <a:endParaRPr lang="en-US"/>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165769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B940D-D95C-46CB-9C58-5C836A7077CD}" type="datetime1">
              <a:rPr lang="ro-RO" smtClean="0"/>
              <a:pPr/>
              <a:t>15.10.2014</a:t>
            </a:fld>
            <a:endParaRPr lang="en-US"/>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124025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35DE8-232A-4DF3-8F26-C45C7E7AA1EA}" type="datetime1">
              <a:rPr lang="ro-RO" smtClean="0"/>
              <a:pPr/>
              <a:t>15.10.2014</a:t>
            </a:fld>
            <a:endParaRPr lang="en-US"/>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22672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BEFB-75C2-4C3B-9B1A-6C58CF34331A}" type="datetime1">
              <a:rPr lang="ro-RO" smtClean="0"/>
              <a:pPr/>
              <a:t>15.10.2014</a:t>
            </a:fld>
            <a:endParaRPr lang="en-US"/>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40401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8BBFB-4BF4-454C-AE96-70C8316287C3}" type="datetime1">
              <a:rPr lang="ro-RO" smtClean="0"/>
              <a:pPr/>
              <a:t>15.10.2014</a:t>
            </a:fld>
            <a:endParaRPr lang="en-US"/>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284067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13920-1FA5-4B93-B50C-987CECDF0002}" type="datetime1">
              <a:rPr lang="ro-RO" smtClean="0"/>
              <a:pPr/>
              <a:t>15.10.2014</a:t>
            </a:fld>
            <a:endParaRPr lang="en-US"/>
          </a:p>
        </p:txBody>
      </p:sp>
      <p:sp>
        <p:nvSpPr>
          <p:cNvPr id="6" name="Footer Placeholder 5"/>
          <p:cNvSpPr>
            <a:spLocks noGrp="1"/>
          </p:cNvSpPr>
          <p:nvPr>
            <p:ph type="ftr" sz="quarter" idx="11"/>
          </p:nvPr>
        </p:nvSpPr>
        <p:spPr/>
        <p:txBody>
          <a:bodyPr/>
          <a:lstStyle/>
          <a:p>
            <a:r>
              <a:rPr lang="vi-VN" smtClean="0"/>
              <a:t>15 octombrie 2014, USM, Chişinău</a:t>
            </a:r>
            <a:endParaRPr lang="en-US"/>
          </a:p>
        </p:txBody>
      </p:sp>
      <p:sp>
        <p:nvSpPr>
          <p:cNvPr id="7" name="Slide Number Placeholder 6"/>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116210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07BEEB-738B-40FA-90A1-1937C46846D4}" type="datetime1">
              <a:rPr lang="ro-RO" smtClean="0"/>
              <a:pPr/>
              <a:t>15.10.2014</a:t>
            </a:fld>
            <a:endParaRPr lang="en-US"/>
          </a:p>
        </p:txBody>
      </p:sp>
      <p:sp>
        <p:nvSpPr>
          <p:cNvPr id="8" name="Footer Placeholder 7"/>
          <p:cNvSpPr>
            <a:spLocks noGrp="1"/>
          </p:cNvSpPr>
          <p:nvPr>
            <p:ph type="ftr" sz="quarter" idx="11"/>
          </p:nvPr>
        </p:nvSpPr>
        <p:spPr/>
        <p:txBody>
          <a:bodyPr/>
          <a:lstStyle/>
          <a:p>
            <a:r>
              <a:rPr lang="vi-VN" smtClean="0"/>
              <a:t>15 octombrie 2014, USM, Chişinău</a:t>
            </a:r>
            <a:endParaRPr lang="en-US"/>
          </a:p>
        </p:txBody>
      </p:sp>
      <p:sp>
        <p:nvSpPr>
          <p:cNvPr id="9" name="Slide Number Placeholder 8"/>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400172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E751E-B3E8-4B4E-AAED-42A1076D6B36}" type="datetime1">
              <a:rPr lang="ro-RO" smtClean="0"/>
              <a:pPr/>
              <a:t>15.10.2014</a:t>
            </a:fld>
            <a:endParaRPr lang="en-US"/>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184573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4BC72-60F1-49BB-9B45-A70D70D62231}" type="datetime1">
              <a:rPr lang="ro-RO" smtClean="0"/>
              <a:pPr/>
              <a:t>15.10.2014</a:t>
            </a:fld>
            <a:endParaRPr lang="en-US"/>
          </a:p>
        </p:txBody>
      </p:sp>
      <p:sp>
        <p:nvSpPr>
          <p:cNvPr id="3" name="Footer Placeholder 2"/>
          <p:cNvSpPr>
            <a:spLocks noGrp="1"/>
          </p:cNvSpPr>
          <p:nvPr>
            <p:ph type="ftr" sz="quarter" idx="11"/>
          </p:nvPr>
        </p:nvSpPr>
        <p:spPr/>
        <p:txBody>
          <a:bodyPr/>
          <a:lstStyle/>
          <a:p>
            <a:r>
              <a:rPr lang="vi-VN" smtClean="0"/>
              <a:t>15 octombrie 2014, USM, Chişinău</a:t>
            </a:r>
            <a:endParaRPr lang="en-US"/>
          </a:p>
        </p:txBody>
      </p:sp>
      <p:sp>
        <p:nvSpPr>
          <p:cNvPr id="4" name="Slide Number Placeholder 3"/>
          <p:cNvSpPr>
            <a:spLocks noGrp="1"/>
          </p:cNvSpPr>
          <p:nvPr>
            <p:ph type="sldNum" sz="quarter" idx="12"/>
          </p:nvPr>
        </p:nvSpPr>
        <p:spPr/>
        <p:txBody>
          <a:bodyPr/>
          <a:lstStyle/>
          <a:p>
            <a:fld id="{84EFE8E0-2BE3-46A1-88AE-F7A53F014DCD}" type="slidenum">
              <a:rPr lang="en-US" smtClean="0"/>
              <a:pPr/>
              <a:t>‹#›</a:t>
            </a:fld>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126377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DB52-5298-4F7F-A25A-37037B0DF011}" type="datetime1">
              <a:rPr lang="ro-RO" smtClean="0"/>
              <a:pPr/>
              <a:t>15.10.2014</a:t>
            </a:fld>
            <a:endParaRPr lang="en-US"/>
          </a:p>
        </p:txBody>
      </p:sp>
      <p:sp>
        <p:nvSpPr>
          <p:cNvPr id="6" name="Footer Placeholder 5"/>
          <p:cNvSpPr>
            <a:spLocks noGrp="1"/>
          </p:cNvSpPr>
          <p:nvPr>
            <p:ph type="ftr" sz="quarter" idx="11"/>
          </p:nvPr>
        </p:nvSpPr>
        <p:spPr/>
        <p:txBody>
          <a:bodyPr/>
          <a:lstStyle/>
          <a:p>
            <a:r>
              <a:rPr lang="vi-VN" smtClean="0"/>
              <a:t>15 octombrie 2014, USM, Chişinău</a:t>
            </a:r>
            <a:endParaRPr lang="en-US"/>
          </a:p>
        </p:txBody>
      </p:sp>
      <p:sp>
        <p:nvSpPr>
          <p:cNvPr id="7" name="Slide Number Placeholder 6"/>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38096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A9FA3-E9F8-4C81-8328-313F0FCB45AE}" type="datetime1">
              <a:rPr lang="ro-RO" smtClean="0"/>
              <a:pPr/>
              <a:t>15.10.2014</a:t>
            </a:fld>
            <a:endParaRPr lang="en-US"/>
          </a:p>
        </p:txBody>
      </p:sp>
      <p:sp>
        <p:nvSpPr>
          <p:cNvPr id="6" name="Footer Placeholder 5"/>
          <p:cNvSpPr>
            <a:spLocks noGrp="1"/>
          </p:cNvSpPr>
          <p:nvPr>
            <p:ph type="ftr" sz="quarter" idx="11"/>
          </p:nvPr>
        </p:nvSpPr>
        <p:spPr/>
        <p:txBody>
          <a:bodyPr/>
          <a:lstStyle/>
          <a:p>
            <a:r>
              <a:rPr lang="vi-VN" smtClean="0"/>
              <a:t>15 octombrie 2014, USM, Chişinău</a:t>
            </a:r>
            <a:endParaRPr lang="en-US"/>
          </a:p>
        </p:txBody>
      </p:sp>
      <p:sp>
        <p:nvSpPr>
          <p:cNvPr id="7" name="Slide Number Placeholder 6"/>
          <p:cNvSpPr>
            <a:spLocks noGrp="1"/>
          </p:cNvSpPr>
          <p:nvPr>
            <p:ph type="sldNum" sz="quarter" idx="12"/>
          </p:nvPr>
        </p:nvSpPr>
        <p:spPr/>
        <p:txBody>
          <a:bodyPr/>
          <a:lstStyle/>
          <a:p>
            <a:fld id="{84EFE8E0-2BE3-46A1-88AE-F7A53F014DCD}" type="slidenum">
              <a:rPr lang="en-US" smtClean="0"/>
              <a:pPr/>
              <a:t>‹#›</a:t>
            </a:fld>
            <a:endParaRPr lang="en-US"/>
          </a:p>
        </p:txBody>
      </p:sp>
    </p:spTree>
    <p:extLst>
      <p:ext uri="{BB962C8B-B14F-4D97-AF65-F5344CB8AC3E}">
        <p14:creationId xmlns:p14="http://schemas.microsoft.com/office/powerpoint/2010/main" val="337439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FC2EC-946A-4C25-ACAD-8C7114C213CC}" type="datetime1">
              <a:rPr lang="ro-RO" smtClean="0"/>
              <a:pPr/>
              <a:t>15.10.2014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smtClean="0"/>
              <a:t>15 octombrie 2014, USM, Chişinău</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FE8E0-2BE3-46A1-88AE-F7A53F014DCD}" type="slidenum">
              <a:rPr lang="en-US" smtClean="0"/>
              <a:pPr/>
              <a:t>‹#›</a:t>
            </a:fld>
            <a:endParaRPr lang="en-US"/>
          </a:p>
        </p:txBody>
      </p:sp>
    </p:spTree>
    <p:extLst>
      <p:ext uri="{BB962C8B-B14F-4D97-AF65-F5344CB8AC3E}">
        <p14:creationId xmlns:p14="http://schemas.microsoft.com/office/powerpoint/2010/main" val="222846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licker.ro/2009/12/07/biciclistii-inhaleaza-mai-multe-noxe-decat-persoanele-din-autoturism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hyperlink" Target="mailto:tsurcannelly@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rot="5400000">
            <a:off x="-1406455" y="3428206"/>
            <a:ext cx="6858000" cy="1588"/>
          </a:xfrm>
          <a:prstGeom prst="line">
            <a:avLst/>
          </a:prstGeom>
          <a:noFill/>
          <a:ln w="76200" cap="flat" cmpd="sng" algn="ctr">
            <a:gradFill flip="none" rotWithShape="1">
              <a:gsLst>
                <a:gs pos="0">
                  <a:srgbClr val="3C7BC7">
                    <a:alpha val="0"/>
                  </a:srgbClr>
                </a:gs>
                <a:gs pos="50000">
                  <a:srgbClr val="3C7BC7"/>
                </a:gs>
                <a:gs pos="99000">
                  <a:srgbClr val="3C7BC7">
                    <a:alpha val="0"/>
                  </a:srgbClr>
                </a:gs>
              </a:gsLst>
              <a:lin ang="0" scaled="1"/>
              <a:tileRect/>
            </a:gradFill>
            <a:prstDash val="solid"/>
          </a:ln>
          <a:effectLst/>
        </p:spPr>
      </p:cxnSp>
      <p:cxnSp>
        <p:nvCxnSpPr>
          <p:cNvPr id="4" name="Straight Connector 3"/>
          <p:cNvCxnSpPr/>
          <p:nvPr/>
        </p:nvCxnSpPr>
        <p:spPr>
          <a:xfrm rot="5400000">
            <a:off x="1478633" y="3428206"/>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cxnSp>
        <p:nvCxnSpPr>
          <p:cNvPr id="6" name="Straight Connector 5"/>
          <p:cNvCxnSpPr/>
          <p:nvPr/>
        </p:nvCxnSpPr>
        <p:spPr>
          <a:xfrm rot="5400000">
            <a:off x="4365309" y="3428206"/>
            <a:ext cx="6858000" cy="1588"/>
          </a:xfrm>
          <a:prstGeom prst="line">
            <a:avLst/>
          </a:prstGeom>
          <a:noFill/>
          <a:ln w="76200" cap="flat" cmpd="sng" algn="ctr">
            <a:gradFill flip="none" rotWithShape="1">
              <a:gsLst>
                <a:gs pos="0">
                  <a:srgbClr val="36B1D2">
                    <a:alpha val="0"/>
                  </a:srgbClr>
                </a:gs>
                <a:gs pos="50000">
                  <a:srgbClr val="36B1D2"/>
                </a:gs>
                <a:gs pos="99000">
                  <a:srgbClr val="36B1D2">
                    <a:alpha val="0"/>
                  </a:srgbClr>
                </a:gs>
              </a:gsLst>
              <a:lin ang="0" scaled="1"/>
              <a:tileRect/>
            </a:gradFill>
            <a:prstDash val="solid"/>
          </a:ln>
          <a:effectLst/>
        </p:spPr>
      </p:cxnSp>
      <p:sp>
        <p:nvSpPr>
          <p:cNvPr id="10" name="Rectangle 9"/>
          <p:cNvSpPr/>
          <p:nvPr/>
        </p:nvSpPr>
        <p:spPr>
          <a:xfrm>
            <a:off x="1714500" y="1085850"/>
            <a:ext cx="10072688" cy="1670911"/>
          </a:xfrm>
          <a:prstGeom prst="rect">
            <a:avLst/>
          </a:prstGeom>
          <a:gradFill rotWithShape="1">
            <a:gsLst>
              <a:gs pos="0">
                <a:srgbClr val="9BBB59">
                  <a:shade val="51000"/>
                  <a:satMod val="130000"/>
                </a:srgbClr>
              </a:gs>
              <a:gs pos="100000">
                <a:srgbClr val="9BC34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ro-RO" sz="3600" b="1" dirty="0" smtClean="0"/>
              <a:t>FORMAREA CONTINUĂ – CONDIŢIE SINE QUA NON PENTRU PROFESIONALIZAREA CARIEREI</a:t>
            </a:r>
          </a:p>
          <a:p>
            <a:pPr algn="ctr">
              <a:defRPr/>
            </a:pPr>
            <a:r>
              <a:rPr lang="ro-RO" sz="3600" b="1" dirty="0" smtClean="0"/>
              <a:t>ÎN DOMENIUL INFODOCUMENTAR</a:t>
            </a:r>
            <a:endParaRPr kumimoji="0" lang="en-US" sz="3600" b="1" i="0" u="none" strike="noStrike" kern="0" cap="none" spc="0" normalizeH="0" baseline="0" noProof="0" dirty="0" smtClean="0">
              <a:ln>
                <a:noFill/>
              </a:ln>
              <a:solidFill>
                <a:prstClr val="white"/>
              </a:solidFill>
              <a:effectLst/>
              <a:uLnTx/>
              <a:uFillTx/>
            </a:endParaRPr>
          </a:p>
        </p:txBody>
      </p:sp>
      <p:sp>
        <p:nvSpPr>
          <p:cNvPr id="11" name="Rectangle 10"/>
          <p:cNvSpPr/>
          <p:nvPr/>
        </p:nvSpPr>
        <p:spPr>
          <a:xfrm>
            <a:off x="5489321" y="4698473"/>
            <a:ext cx="6374543" cy="1200329"/>
          </a:xfrm>
          <a:prstGeom prst="rect">
            <a:avLst/>
          </a:prstGeom>
        </p:spPr>
        <p:txBody>
          <a:bodyPr wrap="square">
            <a:spAutoFit/>
          </a:bodyPr>
          <a:lstStyle/>
          <a:p>
            <a:pPr algn="r">
              <a:defRPr/>
            </a:pPr>
            <a:r>
              <a:rPr lang="ro-RO" sz="2400" b="1" dirty="0" smtClean="0"/>
              <a:t>Nelly Ţurcan, dr. </a:t>
            </a:r>
            <a:r>
              <a:rPr lang="ro-RO" sz="2400" b="1" dirty="0" err="1" smtClean="0"/>
              <a:t>hab</a:t>
            </a:r>
            <a:r>
              <a:rPr lang="ro-RO" sz="2400" b="1" dirty="0" smtClean="0"/>
              <a:t>, conf. univ.,</a:t>
            </a:r>
          </a:p>
          <a:p>
            <a:pPr algn="r">
              <a:defRPr/>
            </a:pPr>
            <a:r>
              <a:rPr lang="ro-RO" sz="2400" b="1" dirty="0" smtClean="0"/>
              <a:t>Universitatea de Stat din  </a:t>
            </a:r>
            <a:r>
              <a:rPr lang="ro-RO" sz="2400" b="1" dirty="0" smtClean="0"/>
              <a:t>Moldova</a:t>
            </a:r>
          </a:p>
          <a:p>
            <a:pPr algn="r">
              <a:defRPr/>
            </a:pPr>
            <a:r>
              <a:rPr lang="ro-RO" sz="2400" b="1" dirty="0" smtClean="0"/>
              <a:t>Facultatea </a:t>
            </a:r>
            <a:r>
              <a:rPr lang="ro-RO" sz="2400" b="1" dirty="0" smtClean="0"/>
              <a:t>de Jurnalism şi Ştiinţe ale Comunicării</a:t>
            </a:r>
          </a:p>
        </p:txBody>
      </p:sp>
      <p:sp>
        <p:nvSpPr>
          <p:cNvPr id="12" name="Rectangle 11"/>
          <p:cNvSpPr/>
          <p:nvPr/>
        </p:nvSpPr>
        <p:spPr>
          <a:xfrm>
            <a:off x="156759" y="6259810"/>
            <a:ext cx="5712683" cy="461665"/>
          </a:xfrm>
          <a:prstGeom prst="rect">
            <a:avLst/>
          </a:prstGeom>
        </p:spPr>
        <p:txBody>
          <a:bodyPr wrap="square">
            <a:spAutoFit/>
          </a:bodyPr>
          <a:lstStyle/>
          <a:p>
            <a:r>
              <a:rPr lang="ro-RO" sz="2400" b="1" dirty="0" smtClean="0"/>
              <a:t>Universitatea de Stat din </a:t>
            </a:r>
            <a:r>
              <a:rPr lang="ro-RO" sz="2400" b="1" dirty="0" smtClean="0"/>
              <a:t>Moldova</a:t>
            </a:r>
          </a:p>
        </p:txBody>
      </p:sp>
      <p:sp>
        <p:nvSpPr>
          <p:cNvPr id="13" name="Rectangle 12"/>
          <p:cNvSpPr/>
          <p:nvPr/>
        </p:nvSpPr>
        <p:spPr>
          <a:xfrm>
            <a:off x="197658" y="5970150"/>
            <a:ext cx="2891241" cy="369332"/>
          </a:xfrm>
          <a:prstGeom prst="rect">
            <a:avLst/>
          </a:prstGeom>
        </p:spPr>
        <p:txBody>
          <a:bodyPr wrap="none">
            <a:spAutoFit/>
          </a:bodyPr>
          <a:lstStyle/>
          <a:p>
            <a:r>
              <a:rPr lang="ro-RO" b="1" i="1" dirty="0" smtClean="0"/>
              <a:t>15 octombrie 2014, Chişinău</a:t>
            </a:r>
            <a:endParaRPr lang="ru-RU" dirty="0"/>
          </a:p>
        </p:txBody>
      </p:sp>
      <p:sp>
        <p:nvSpPr>
          <p:cNvPr id="16" name="Slide Number Placeholder 15"/>
          <p:cNvSpPr>
            <a:spLocks noGrp="1"/>
          </p:cNvSpPr>
          <p:nvPr>
            <p:ph type="sldNum" sz="quarter" idx="12"/>
          </p:nvPr>
        </p:nvSpPr>
        <p:spPr/>
        <p:txBody>
          <a:bodyPr/>
          <a:lstStyle/>
          <a:p>
            <a:fld id="{84EFE8E0-2BE3-46A1-88AE-F7A53F014DCD}" type="slidenum">
              <a:rPr lang="en-US" smtClean="0"/>
              <a:pPr/>
              <a:t>1</a:t>
            </a:fld>
            <a:endParaRPr lang="en-US" dirty="0"/>
          </a:p>
        </p:txBody>
      </p:sp>
      <p:pic>
        <p:nvPicPr>
          <p:cNvPr id="1026" name="Picture 2" descr="logo_usm"/>
          <p:cNvPicPr>
            <a:picLocks noChangeAspect="1" noChangeArrowheads="1"/>
          </p:cNvPicPr>
          <p:nvPr/>
        </p:nvPicPr>
        <p:blipFill>
          <a:blip r:embed="rId3" cstate="print"/>
          <a:srcRect/>
          <a:stretch>
            <a:fillRect/>
          </a:stretch>
        </p:blipFill>
        <p:spPr bwMode="auto">
          <a:xfrm>
            <a:off x="498218" y="275882"/>
            <a:ext cx="898096" cy="1318140"/>
          </a:xfrm>
          <a:prstGeom prst="rect">
            <a:avLst/>
          </a:prstGeom>
          <a:noFill/>
          <a:ln w="9525">
            <a:noFill/>
            <a:miter lim="800000"/>
            <a:headEnd/>
            <a:tailEnd/>
          </a:ln>
        </p:spPr>
      </p:pic>
      <p:sp>
        <p:nvSpPr>
          <p:cNvPr id="3" name="Rectangle 2"/>
          <p:cNvSpPr/>
          <p:nvPr/>
        </p:nvSpPr>
        <p:spPr>
          <a:xfrm>
            <a:off x="2964656" y="3004342"/>
            <a:ext cx="7572375" cy="1446550"/>
          </a:xfrm>
          <a:prstGeom prst="rect">
            <a:avLst/>
          </a:prstGeom>
        </p:spPr>
        <p:txBody>
          <a:bodyPr wrap="square">
            <a:spAutoFit/>
          </a:bodyPr>
          <a:lstStyle/>
          <a:p>
            <a:pPr algn="ctr"/>
            <a:r>
              <a:rPr lang="ro-RO" sz="2800" b="1" dirty="0" smtClean="0"/>
              <a:t>Workshop</a:t>
            </a:r>
          </a:p>
          <a:p>
            <a:pPr algn="ctr"/>
            <a:r>
              <a:rPr lang="ro-RO" sz="2000" b="1" dirty="0" smtClean="0"/>
              <a:t>Dezbateri </a:t>
            </a:r>
            <a:r>
              <a:rPr lang="ro-RO" sz="2000" b="1" dirty="0"/>
              <a:t>publice ale Planului pilot de </a:t>
            </a:r>
            <a:r>
              <a:rPr lang="ro-RO" sz="2000" b="1" dirty="0" smtClean="0"/>
              <a:t>Acțiuni </a:t>
            </a:r>
            <a:r>
              <a:rPr lang="ro-RO" sz="2000" b="1" dirty="0"/>
              <a:t>Regionale (</a:t>
            </a:r>
            <a:r>
              <a:rPr lang="ro-RO" sz="2000" b="1" dirty="0" err="1" smtClean="0"/>
              <a:t>RAPs</a:t>
            </a:r>
            <a:r>
              <a:rPr lang="ro-RO" sz="2000" b="1" dirty="0" smtClean="0"/>
              <a:t>)</a:t>
            </a:r>
          </a:p>
          <a:p>
            <a:pPr algn="ctr"/>
            <a:r>
              <a:rPr lang="ro-RO" sz="2000" b="1" dirty="0" smtClean="0"/>
              <a:t>pentru </a:t>
            </a:r>
            <a:r>
              <a:rPr lang="ro-RO" sz="2000" b="1" dirty="0"/>
              <a:t>promovarea managementului </a:t>
            </a:r>
            <a:r>
              <a:rPr lang="ro-RO" sz="2000" b="1" dirty="0" smtClean="0"/>
              <a:t>educațional eficient</a:t>
            </a:r>
          </a:p>
          <a:p>
            <a:pPr algn="ctr"/>
            <a:r>
              <a:rPr lang="ro-RO" sz="2000" b="1" dirty="0" smtClean="0"/>
              <a:t>al educației </a:t>
            </a:r>
            <a:r>
              <a:rPr lang="ro-RO" sz="2000" b="1" dirty="0"/>
              <a:t>pentru </a:t>
            </a:r>
            <a:r>
              <a:rPr lang="ro-RO" sz="2000" b="1" dirty="0" smtClean="0"/>
              <a:t>Învățarea </a:t>
            </a:r>
            <a:r>
              <a:rPr lang="ro-RO" sz="2000" b="1" dirty="0"/>
              <a:t>pe parcursul </a:t>
            </a:r>
            <a:r>
              <a:rPr lang="ro-RO" sz="2000" b="1" dirty="0" smtClean="0"/>
              <a:t>vieții</a:t>
            </a:r>
            <a:endParaRPr lang="ru-RU" sz="2000" b="1" dirty="0"/>
          </a:p>
        </p:txBody>
      </p:sp>
    </p:spTree>
    <p:extLst>
      <p:ext uri="{BB962C8B-B14F-4D97-AF65-F5344CB8AC3E}">
        <p14:creationId xmlns:p14="http://schemas.microsoft.com/office/powerpoint/2010/main" val="25001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2"/>
                                        </p:tgtEl>
                                      </p:cBhvr>
                                      <p:by x="100000" y="25000"/>
                                    </p:animScale>
                                  </p:childTnLst>
                                </p:cTn>
                              </p:par>
                              <p:par>
                                <p:cTn id="11" presetID="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par>
                                <p:cTn id="15" presetID="6" presetClass="emph" presetSubtype="0" fill="hold" nodeType="withEffect">
                                  <p:stCondLst>
                                    <p:cond delay="500"/>
                                  </p:stCondLst>
                                  <p:childTnLst>
                                    <p:animScale>
                                      <p:cBhvr>
                                        <p:cTn id="16" dur="1000" fill="hold"/>
                                        <p:tgtEl>
                                          <p:spTgt spid="4"/>
                                        </p:tgtEl>
                                      </p:cBhvr>
                                      <p:by x="100000" y="25000"/>
                                    </p:animScale>
                                  </p:childTnLst>
                                </p:cTn>
                              </p:par>
                              <p:par>
                                <p:cTn id="17" presetID="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6" presetClass="emph" presetSubtype="0" fill="hold" nodeType="withEffect">
                                  <p:stCondLst>
                                    <p:cond delay="500"/>
                                  </p:stCondLst>
                                  <p:childTnLst>
                                    <p:animScale>
                                      <p:cBhvr>
                                        <p:cTn id="22" dur="1000" fill="hold"/>
                                        <p:tgtEl>
                                          <p:spTgt spid="6"/>
                                        </p:tgtEl>
                                      </p:cBhvr>
                                      <p:by x="100000" y="25000"/>
                                    </p:animScale>
                                  </p:childTnLst>
                                </p:cTn>
                              </p:par>
                            </p:childTnLst>
                          </p:cTn>
                        </p:par>
                        <p:par>
                          <p:cTn id="23" fill="hold">
                            <p:stCondLst>
                              <p:cond delay="1500"/>
                            </p:stCondLst>
                            <p:childTnLst>
                              <p:par>
                                <p:cTn id="24" presetID="17"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ppt_x</p:attrName>
                                        </p:attrNameLst>
                                      </p:cBhvr>
                                      <p:tavLst>
                                        <p:tav tm="0">
                                          <p:val>
                                            <p:strVal val="#ppt_x-#ppt_w/2"/>
                                          </p:val>
                                        </p:tav>
                                        <p:tav tm="100000">
                                          <p:val>
                                            <p:strVal val="#ppt_x"/>
                                          </p:val>
                                        </p:tav>
                                      </p:tavLst>
                                    </p:anim>
                                    <p:anim calcmode="lin" valueType="num">
                                      <p:cBhvr>
                                        <p:cTn id="27" dur="1000" fill="hold"/>
                                        <p:tgtEl>
                                          <p:spTgt spid="10"/>
                                        </p:tgtEl>
                                        <p:attrNameLst>
                                          <p:attrName>ppt_y</p:attrName>
                                        </p:attrNameLst>
                                      </p:cBhvr>
                                      <p:tavLst>
                                        <p:tav tm="0">
                                          <p:val>
                                            <p:strVal val="#ppt_y"/>
                                          </p:val>
                                        </p:tav>
                                        <p:tav tm="100000">
                                          <p:val>
                                            <p:strVal val="#ppt_y"/>
                                          </p:val>
                                        </p:tav>
                                      </p:tavLst>
                                    </p:anim>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124803" y="447012"/>
            <a:ext cx="10515600" cy="1325563"/>
          </a:xfrm>
        </p:spPr>
        <p:txBody>
          <a:bodyPr>
            <a:normAutofit fontScale="90000"/>
          </a:bodyPr>
          <a:lstStyle/>
          <a:p>
            <a:pPr algn="ctr"/>
            <a:r>
              <a:rPr lang="ro-RO" sz="3600" b="1" dirty="0" smtClean="0"/>
              <a:t>Acordaţi în mod constant timp şi resurse pentru pregătirea profesională?</a:t>
            </a:r>
            <a:r>
              <a:rPr lang="ro-RO" dirty="0" smtClean="0"/>
              <a:t/>
            </a:r>
            <a:br>
              <a:rPr lang="ro-RO" dirty="0" smtClean="0"/>
            </a:br>
            <a:endParaRPr lang="en-US" dirty="0"/>
          </a:p>
        </p:txBody>
      </p:sp>
      <p:graphicFrame>
        <p:nvGraphicFramePr>
          <p:cNvPr id="8" name="Content Placeholder 7"/>
          <p:cNvGraphicFramePr>
            <a:graphicFrameLocks noGrp="1"/>
          </p:cNvGraphicFramePr>
          <p:nvPr>
            <p:ph idx="1"/>
          </p:nvPr>
        </p:nvGraphicFramePr>
        <p:xfrm>
          <a:off x="838200" y="1310185"/>
          <a:ext cx="10515600" cy="48667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53436" y="302739"/>
            <a:ext cx="5157787" cy="823912"/>
          </a:xfrm>
        </p:spPr>
        <p:txBody>
          <a:bodyPr>
            <a:normAutofit fontScale="92500" lnSpcReduction="20000"/>
          </a:bodyPr>
          <a:lstStyle/>
          <a:p>
            <a:r>
              <a:rPr lang="ro-RO" dirty="0" smtClean="0"/>
              <a:t>Credeţi că pregătirea dumneavoastră profesională actuală corespunde cerinţelor postului actuale şi de perspectivă?</a:t>
            </a:r>
            <a:endParaRPr lang="ro-RO" dirty="0"/>
          </a:p>
        </p:txBody>
      </p:sp>
      <p:graphicFrame>
        <p:nvGraphicFramePr>
          <p:cNvPr id="5" name="Content Placeholder 4"/>
          <p:cNvGraphicFramePr>
            <a:graphicFrameLocks noGrp="1"/>
          </p:cNvGraphicFramePr>
          <p:nvPr>
            <p:ph sz="half" idx="2"/>
          </p:nvPr>
        </p:nvGraphicFramePr>
        <p:xfrm>
          <a:off x="839788" y="1119116"/>
          <a:ext cx="5157787" cy="50705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3"/>
          </p:nvPr>
        </p:nvSpPr>
        <p:spPr>
          <a:xfrm>
            <a:off x="6158552" y="261795"/>
            <a:ext cx="5183188" cy="823912"/>
          </a:xfrm>
        </p:spPr>
        <p:txBody>
          <a:bodyPr>
            <a:normAutofit fontScale="85000" lnSpcReduction="10000"/>
          </a:bodyPr>
          <a:lstStyle/>
          <a:p>
            <a:r>
              <a:rPr lang="ro-RO" dirty="0" smtClean="0"/>
              <a:t>În ce măsură credeţi că pregătirea continuă vă asigură succesul în activitatea profesională şi dezvoltarea unei cariere în biblioteconomie?</a:t>
            </a:r>
            <a:endParaRPr lang="ro-RO" dirty="0"/>
          </a:p>
        </p:txBody>
      </p:sp>
      <p:graphicFrame>
        <p:nvGraphicFramePr>
          <p:cNvPr id="6" name="Content Placeholder 5"/>
          <p:cNvGraphicFramePr>
            <a:graphicFrameLocks noGrp="1"/>
          </p:cNvGraphicFramePr>
          <p:nvPr>
            <p:ph sz="quarter" idx="4"/>
          </p:nvPr>
        </p:nvGraphicFramePr>
        <p:xfrm>
          <a:off x="6172200" y="1146412"/>
          <a:ext cx="5183188" cy="50432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3600" b="1" dirty="0" smtClean="0">
                <a:latin typeface="Calibri Light"/>
              </a:rPr>
              <a:t>În câte programe de formare continuă aţi fost implicat ca beneficiar/cursant în ultimii 5 ani?</a:t>
            </a:r>
            <a:endParaRPr lang="en-US" sz="3600" b="1" dirty="0">
              <a:latin typeface="Calibri Light"/>
            </a:endParaRPr>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12</a:t>
            </a:fld>
            <a:endParaRPr lang="en-US"/>
          </a:p>
        </p:txBody>
      </p:sp>
      <p:graphicFrame>
        <p:nvGraphicFramePr>
          <p:cNvPr id="6" name="Content Placeholder 5"/>
          <p:cNvGraphicFramePr>
            <a:graphicFrameLocks noGrp="1"/>
          </p:cNvGraphicFramePr>
          <p:nvPr>
            <p:ph idx="1"/>
          </p:nvPr>
        </p:nvGraphicFramePr>
        <p:xfrm>
          <a:off x="838200" y="1784682"/>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58708"/>
          </a:xfrm>
        </p:spPr>
        <p:txBody>
          <a:bodyPr>
            <a:normAutofit fontScale="90000"/>
          </a:bodyPr>
          <a:lstStyle/>
          <a:p>
            <a:pPr algn="ctr"/>
            <a:r>
              <a:rPr lang="ro-RO" sz="3600" b="1" dirty="0" smtClean="0"/>
              <a:t>Cât de importantă este pentru dumneavoastră actualizarea continuă a pregătirii profesionale?</a:t>
            </a:r>
            <a:endParaRPr lang="ro-RO" sz="3600" b="1" dirty="0"/>
          </a:p>
        </p:txBody>
      </p:sp>
      <p:graphicFrame>
        <p:nvGraphicFramePr>
          <p:cNvPr id="9" name="Content Placeholder 8"/>
          <p:cNvGraphicFramePr>
            <a:graphicFrameLocks noGrp="1"/>
          </p:cNvGraphicFramePr>
          <p:nvPr>
            <p:ph idx="1"/>
          </p:nvPr>
        </p:nvGraphicFramePr>
        <p:xfrm>
          <a:off x="838200" y="1405719"/>
          <a:ext cx="10515600" cy="47712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ro-RO" b="1" dirty="0" smtClean="0"/>
              <a:t>Ce competenţe este necesar de a fi perfecţionate</a:t>
            </a:r>
            <a:endParaRPr lang="en-US" b="1" dirty="0"/>
          </a:p>
        </p:txBody>
      </p:sp>
      <p:sp>
        <p:nvSpPr>
          <p:cNvPr id="7" name="Content Placeholder 6"/>
          <p:cNvSpPr>
            <a:spLocks noGrp="1"/>
          </p:cNvSpPr>
          <p:nvPr>
            <p:ph sz="half" idx="1"/>
          </p:nvPr>
        </p:nvSpPr>
        <p:spPr>
          <a:xfrm>
            <a:off x="436728" y="1825625"/>
            <a:ext cx="5172502" cy="4351338"/>
          </a:xfrm>
        </p:spPr>
        <p:txBody>
          <a:bodyPr>
            <a:normAutofit fontScale="92500"/>
          </a:bodyPr>
          <a:lstStyle/>
          <a:p>
            <a:r>
              <a:rPr lang="ro-RO" dirty="0" smtClean="0"/>
              <a:t>Ierarhizarea celor mai importante competenţe, ca rezultat direct al participării la programele de formare continuă, în opinia bibliotecarilor, se prezintă astfel: competente de specialitate, competenţe în TIC, competenţe de comunicare şi relaţionare, competenţe psihosociale, de management inovaţional şi instituţional etc. </a:t>
            </a:r>
            <a:endParaRPr lang="en-US" dirty="0"/>
          </a:p>
        </p:txBody>
      </p:sp>
      <p:sp>
        <p:nvSpPr>
          <p:cNvPr id="8" name="Content Placeholder 7"/>
          <p:cNvSpPr>
            <a:spLocks noGrp="1"/>
          </p:cNvSpPr>
          <p:nvPr>
            <p:ph sz="half" idx="2"/>
          </p:nvPr>
        </p:nvSpPr>
        <p:spPr>
          <a:xfrm>
            <a:off x="5759355" y="1825625"/>
            <a:ext cx="6032311" cy="4351338"/>
          </a:xfrm>
        </p:spPr>
        <p:txBody>
          <a:bodyPr>
            <a:normAutofit fontScale="92500"/>
          </a:bodyPr>
          <a:lstStyle/>
          <a:p>
            <a:r>
              <a:rPr lang="ro-RO" dirty="0" smtClean="0"/>
              <a:t>Catalogare electronică </a:t>
            </a:r>
            <a:endParaRPr lang="ru-RU" dirty="0" smtClean="0"/>
          </a:p>
          <a:p>
            <a:r>
              <a:rPr lang="ro-RO" dirty="0" smtClean="0"/>
              <a:t>Crearea arhivelor şi a bibliotecilor digitale</a:t>
            </a:r>
          </a:p>
          <a:p>
            <a:r>
              <a:rPr lang="ro-RO" dirty="0" smtClean="0"/>
              <a:t>Servicii electronice </a:t>
            </a:r>
            <a:endParaRPr lang="ru-RU" dirty="0" smtClean="0"/>
          </a:p>
          <a:p>
            <a:r>
              <a:rPr lang="ro-RO" dirty="0" smtClean="0"/>
              <a:t>Relaţiile publice ale bibliotecii </a:t>
            </a:r>
            <a:endParaRPr lang="ru-RU" dirty="0" smtClean="0"/>
          </a:p>
          <a:p>
            <a:r>
              <a:rPr lang="ro-RO" dirty="0" smtClean="0"/>
              <a:t>Conflicte în bibliotecă </a:t>
            </a:r>
          </a:p>
          <a:p>
            <a:r>
              <a:rPr lang="ro-RO" dirty="0" smtClean="0"/>
              <a:t>Management inovaţional </a:t>
            </a:r>
            <a:endParaRPr lang="ru-RU" dirty="0" smtClean="0"/>
          </a:p>
          <a:p>
            <a:r>
              <a:rPr lang="ro-RO" dirty="0" smtClean="0"/>
              <a:t>Management instituţional</a:t>
            </a:r>
            <a:endParaRPr lang="ru-RU" dirty="0" smtClean="0"/>
          </a:p>
          <a:p>
            <a:r>
              <a:rPr lang="ro-RO" dirty="0" smtClean="0"/>
              <a:t>Managementul proiectului </a:t>
            </a:r>
          </a:p>
          <a:p>
            <a:r>
              <a:rPr lang="ro-RO" dirty="0" err="1" smtClean="0"/>
              <a:t>Advocacy</a:t>
            </a:r>
            <a:endParaRPr lang="ru-RU" dirty="0" smtClean="0"/>
          </a:p>
          <a:p>
            <a:endParaRPr lang="ru-RU" dirty="0" smtClean="0"/>
          </a:p>
          <a:p>
            <a:endParaRPr lang="ru-RU" dirty="0" smtClean="0"/>
          </a:p>
          <a:p>
            <a:endParaRPr lang="en-US" dirty="0"/>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307"/>
            <a:ext cx="10515600" cy="1064527"/>
          </a:xfrm>
        </p:spPr>
        <p:txBody>
          <a:bodyPr/>
          <a:lstStyle/>
          <a:p>
            <a:r>
              <a:rPr lang="vi-VN" dirty="0" smtClean="0">
                <a:latin typeface="Calibri Light"/>
              </a:rPr>
              <a:t>Centrul de Formare Continuă (CFC) USM</a:t>
            </a:r>
            <a:endParaRPr lang="en-US" dirty="0">
              <a:latin typeface="Calibri Light"/>
            </a:endParaRPr>
          </a:p>
        </p:txBody>
      </p:sp>
      <p:sp>
        <p:nvSpPr>
          <p:cNvPr id="9" name="Content Placeholder 8"/>
          <p:cNvSpPr>
            <a:spLocks noGrp="1"/>
          </p:cNvSpPr>
          <p:nvPr>
            <p:ph idx="1"/>
          </p:nvPr>
        </p:nvSpPr>
        <p:spPr>
          <a:xfrm>
            <a:off x="838200" y="1473958"/>
            <a:ext cx="10515600" cy="4703005"/>
          </a:xfrm>
        </p:spPr>
        <p:txBody>
          <a:bodyPr/>
          <a:lstStyle/>
          <a:p>
            <a:r>
              <a:rPr lang="ro-RO" b="1" i="1" dirty="0" smtClean="0"/>
              <a:t>Diversitatea serviciilor şi resurselor informaţionale ale bibliotecii ca vector de imagine în comunitate (75 ore, Soroca, Bălţi, Cahul, Cantemir, Călăraşi, Străşeni, Cimişlia, Glodeni, Ungheni)</a:t>
            </a:r>
          </a:p>
          <a:p>
            <a:r>
              <a:rPr lang="ro-RO" b="1" i="1" dirty="0" smtClean="0"/>
              <a:t>Activitatea bibliotecilor școlare în contextul educației centrate pe cel ce învață (75 ore, Comrat)</a:t>
            </a:r>
          </a:p>
          <a:p>
            <a:r>
              <a:rPr lang="ro-RO" b="1" i="1" dirty="0" smtClean="0"/>
              <a:t>Utilizarea platformei </a:t>
            </a:r>
            <a:r>
              <a:rPr lang="ro-RO" b="1" i="1" dirty="0" err="1" smtClean="0"/>
              <a:t>Moodle</a:t>
            </a:r>
            <a:r>
              <a:rPr lang="ro-RO" b="1" i="1" dirty="0" smtClean="0"/>
              <a:t> (20 ore, Chişinău)</a:t>
            </a:r>
          </a:p>
          <a:p>
            <a:r>
              <a:rPr lang="ro-RO" b="1" i="1" dirty="0" smtClean="0"/>
              <a:t>Biblioteca şcolară: modernizare şi schimbare prin prisma manifestului UNESCO (75 ore Chişinău, Străşeni)</a:t>
            </a:r>
          </a:p>
          <a:p>
            <a:r>
              <a:rPr lang="ro-RO" b="1" i="1" dirty="0" smtClean="0"/>
              <a:t>Managementul inovațional al instituțiilor infodocumentare (75 ore, Chişinău, Bălţi)</a:t>
            </a:r>
            <a:endParaRPr lang="en-US" dirty="0"/>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808581"/>
          </a:xfrm>
        </p:spPr>
        <p:txBody>
          <a:bodyPr>
            <a:normAutofit/>
          </a:bodyPr>
          <a:lstStyle/>
          <a:p>
            <a:pPr algn="ctr"/>
            <a:r>
              <a:rPr lang="ro-RO" dirty="0" smtClean="0"/>
              <a:t>Tematica cursurilor</a:t>
            </a:r>
            <a:endParaRPr lang="en-US" dirty="0"/>
          </a:p>
        </p:txBody>
      </p:sp>
      <p:graphicFrame>
        <p:nvGraphicFramePr>
          <p:cNvPr id="6" name="Content Placeholder 5"/>
          <p:cNvGraphicFramePr>
            <a:graphicFrameLocks noGrp="1"/>
          </p:cNvGraphicFramePr>
          <p:nvPr>
            <p:ph idx="1"/>
          </p:nvPr>
        </p:nvGraphicFramePr>
        <p:xfrm>
          <a:off x="838200" y="1119116"/>
          <a:ext cx="10515600" cy="505784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vi-VN" dirty="0" smtClean="0"/>
              <a:t>15 octombrie 2014, USM, Chişinău</a:t>
            </a:r>
            <a:endParaRPr lang="en-US" dirty="0"/>
          </a:p>
        </p:txBody>
      </p:sp>
      <p:sp>
        <p:nvSpPr>
          <p:cNvPr id="5" name="Slide Number Placeholder 4"/>
          <p:cNvSpPr>
            <a:spLocks noGrp="1"/>
          </p:cNvSpPr>
          <p:nvPr>
            <p:ph type="sldNum" sz="quarter" idx="12"/>
          </p:nvPr>
        </p:nvSpPr>
        <p:spPr/>
        <p:txBody>
          <a:bodyPr/>
          <a:lstStyle/>
          <a:p>
            <a:fld id="{84EFE8E0-2BE3-46A1-88AE-F7A53F014DC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vi-VN" smtClean="0"/>
              <a:t>15 octombrie 2014, USM, Chişinău</a:t>
            </a:r>
            <a:endParaRPr lang="en-US"/>
          </a:p>
        </p:txBody>
      </p:sp>
      <p:sp>
        <p:nvSpPr>
          <p:cNvPr id="3" name="Slide Number Placeholder 2"/>
          <p:cNvSpPr>
            <a:spLocks noGrp="1"/>
          </p:cNvSpPr>
          <p:nvPr>
            <p:ph type="sldNum" sz="quarter" idx="12"/>
          </p:nvPr>
        </p:nvSpPr>
        <p:spPr/>
        <p:txBody>
          <a:bodyPr/>
          <a:lstStyle/>
          <a:p>
            <a:fld id="{84EFE8E0-2BE3-46A1-88AE-F7A53F014DCD}" type="slidenum">
              <a:rPr lang="en-US" smtClean="0"/>
              <a:pPr/>
              <a:t>17</a:t>
            </a:fld>
            <a:endParaRPr lang="en-US"/>
          </a:p>
        </p:txBody>
      </p:sp>
      <p:sp>
        <p:nvSpPr>
          <p:cNvPr id="5" name="Title 4"/>
          <p:cNvSpPr>
            <a:spLocks noGrp="1"/>
          </p:cNvSpPr>
          <p:nvPr>
            <p:ph type="title" idx="4294967295"/>
          </p:nvPr>
        </p:nvSpPr>
        <p:spPr>
          <a:xfrm>
            <a:off x="914400" y="365125"/>
            <a:ext cx="10515600" cy="781050"/>
          </a:xfrm>
        </p:spPr>
        <p:txBody>
          <a:bodyPr>
            <a:normAutofit/>
          </a:bodyPr>
          <a:lstStyle/>
          <a:p>
            <a:pPr algn="ctr"/>
            <a:r>
              <a:rPr lang="ro-RO" b="1" dirty="0" smtClean="0"/>
              <a:t>Numărul cursanţilor instruiţi în cadrul CFC</a:t>
            </a:r>
            <a:endParaRPr lang="en-US" b="1" dirty="0"/>
          </a:p>
        </p:txBody>
      </p:sp>
      <p:graphicFrame>
        <p:nvGraphicFramePr>
          <p:cNvPr id="4" name="Chart 3"/>
          <p:cNvGraphicFramePr/>
          <p:nvPr/>
        </p:nvGraphicFramePr>
        <p:xfrm>
          <a:off x="1214437" y="785813"/>
          <a:ext cx="9615487" cy="5200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236" y="365125"/>
            <a:ext cx="7914564" cy="986003"/>
          </a:xfrm>
        </p:spPr>
        <p:txBody>
          <a:bodyPr>
            <a:normAutofit/>
          </a:bodyPr>
          <a:lstStyle/>
          <a:p>
            <a:r>
              <a:rPr lang="ro-RO" b="1" dirty="0" smtClean="0"/>
              <a:t>Programul Naţional “</a:t>
            </a:r>
            <a:r>
              <a:rPr lang="ro-RO" b="1" dirty="0" err="1" smtClean="0"/>
              <a:t>Novateca</a:t>
            </a:r>
            <a:r>
              <a:rPr lang="ro-RO" b="1" dirty="0" smtClean="0"/>
              <a:t>”</a:t>
            </a:r>
            <a:endParaRPr lang="en-US" b="1" dirty="0"/>
          </a:p>
        </p:txBody>
      </p:sp>
      <p:sp>
        <p:nvSpPr>
          <p:cNvPr id="4" name="Content Placeholder 3"/>
          <p:cNvSpPr>
            <a:spLocks noGrp="1"/>
          </p:cNvSpPr>
          <p:nvPr>
            <p:ph sz="half" idx="2"/>
          </p:nvPr>
        </p:nvSpPr>
        <p:spPr>
          <a:xfrm>
            <a:off x="3575713" y="1433015"/>
            <a:ext cx="8215953" cy="4743948"/>
          </a:xfrm>
        </p:spPr>
        <p:txBody>
          <a:bodyPr>
            <a:normAutofit/>
          </a:bodyPr>
          <a:lstStyle/>
          <a:p>
            <a:r>
              <a:rPr lang="vi-VN" sz="3600" dirty="0" smtClean="0"/>
              <a:t>Novateca activează deja în 23 raioane</a:t>
            </a:r>
            <a:endParaRPr lang="ro-RO" sz="3600" dirty="0" smtClean="0"/>
          </a:p>
          <a:p>
            <a:r>
              <a:rPr lang="ro-RO" sz="3600" b="1" dirty="0" smtClean="0"/>
              <a:t>Obiective de fortificare şi dezvoltare a competenţelor profesionale:</a:t>
            </a:r>
          </a:p>
          <a:p>
            <a:pPr lvl="1"/>
            <a:r>
              <a:rPr lang="vi-VN" dirty="0" smtClean="0"/>
              <a:t>Consolida un sistem de dezvoltare profesională a bibliotecarilor, care va instrui mai mult de 1500 de bibliotecari să poată oferi servicii moderne de bibliotecă centrate pe necesitățile cetăţenilor;</a:t>
            </a:r>
            <a:endParaRPr lang="ro-RO" dirty="0" smtClean="0"/>
          </a:p>
          <a:p>
            <a:pPr lvl="1"/>
            <a:r>
              <a:rPr lang="vi-VN" dirty="0" smtClean="0"/>
              <a:t>Fortifica abilitățile bibliotecarilor de relaționare cu oficialii </a:t>
            </a:r>
            <a:r>
              <a:rPr lang="ro-RO" dirty="0" smtClean="0"/>
              <a:t>APL</a:t>
            </a:r>
            <a:r>
              <a:rPr lang="vi-VN" dirty="0" smtClean="0"/>
              <a:t> și naționale, pentru a-i ajuta să înțeleagă valoarea bibliotecilor ca centru comunitar</a:t>
            </a:r>
          </a:p>
          <a:p>
            <a:endParaRPr lang="en-US" dirty="0"/>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18</a:t>
            </a:fld>
            <a:endParaRPr lang="en-US"/>
          </a:p>
        </p:txBody>
      </p:sp>
      <p:pic>
        <p:nvPicPr>
          <p:cNvPr id="7" name="Content Placeholder 6" descr="Novateca Harta de Acoperire"/>
          <p:cNvPicPr>
            <a:picLocks noGrp="1"/>
          </p:cNvPicPr>
          <p:nvPr>
            <p:ph sz="half" idx="1"/>
          </p:nvPr>
        </p:nvPicPr>
        <p:blipFill>
          <a:blip r:embed="rId3" cstate="print"/>
          <a:srcRect/>
          <a:stretch>
            <a:fillRect/>
          </a:stretch>
        </p:blipFill>
        <p:spPr bwMode="auto">
          <a:xfrm>
            <a:off x="473142" y="1364776"/>
            <a:ext cx="3072979" cy="4757596"/>
          </a:xfrm>
          <a:prstGeom prst="rect">
            <a:avLst/>
          </a:prstGeom>
          <a:noFill/>
          <a:ln w="9525">
            <a:noFill/>
            <a:miter lim="800000"/>
            <a:headEnd/>
            <a:tailEnd/>
          </a:ln>
        </p:spPr>
      </p:pic>
      <p:pic>
        <p:nvPicPr>
          <p:cNvPr id="8" name="Picture 7" descr="http://novateca.md/images/identitate/logo_novateca_mic.jpg"/>
          <p:cNvPicPr/>
          <p:nvPr/>
        </p:nvPicPr>
        <p:blipFill>
          <a:blip r:embed="rId4" cstate="print"/>
          <a:srcRect/>
          <a:stretch>
            <a:fillRect/>
          </a:stretch>
        </p:blipFill>
        <p:spPr bwMode="auto">
          <a:xfrm>
            <a:off x="541362" y="452651"/>
            <a:ext cx="2438400" cy="75428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890469"/>
          </a:xfrm>
        </p:spPr>
        <p:txBody>
          <a:bodyPr/>
          <a:lstStyle/>
          <a:p>
            <a:r>
              <a:rPr lang="vi-VN" b="1" dirty="0" smtClean="0">
                <a:latin typeface="Calibri Light"/>
              </a:rPr>
              <a:t>Posibilități de dezvoltare profesională</a:t>
            </a:r>
            <a:endParaRPr lang="en-US" dirty="0">
              <a:latin typeface="Calibri Light"/>
            </a:endParaRPr>
          </a:p>
        </p:txBody>
      </p:sp>
      <p:sp>
        <p:nvSpPr>
          <p:cNvPr id="8" name="Content Placeholder 7"/>
          <p:cNvSpPr>
            <a:spLocks noGrp="1"/>
          </p:cNvSpPr>
          <p:nvPr>
            <p:ph sz="half" idx="1"/>
          </p:nvPr>
        </p:nvSpPr>
        <p:spPr>
          <a:xfrm>
            <a:off x="573207" y="1392072"/>
            <a:ext cx="6032310" cy="4784891"/>
          </a:xfrm>
        </p:spPr>
        <p:txBody>
          <a:bodyPr>
            <a:normAutofit/>
          </a:bodyPr>
          <a:lstStyle/>
          <a:p>
            <a:r>
              <a:rPr lang="ro-RO" dirty="0" smtClean="0"/>
              <a:t>P</a:t>
            </a:r>
            <a:r>
              <a:rPr lang="vi-VN" dirty="0" smtClean="0"/>
              <a:t>osibilități de dezvoltare profesională pentru toți bibliotecarii din Moldova. Instruiri la Centrele de Formare amplasate în raioanele – Căușeni,Orhei, Soroca, Ceadîr-Lunga, Leova și Ungheni. </a:t>
            </a:r>
            <a:endParaRPr lang="ro-RO" dirty="0" smtClean="0"/>
          </a:p>
          <a:p>
            <a:r>
              <a:rPr lang="ro-RO" b="1" dirty="0" smtClean="0"/>
              <a:t>Concepte ale Bibliotecii Moderne</a:t>
            </a:r>
          </a:p>
          <a:p>
            <a:r>
              <a:rPr lang="ro-RO" b="1" dirty="0" smtClean="0"/>
              <a:t>IT managementul în bibliotecă</a:t>
            </a:r>
          </a:p>
          <a:p>
            <a:r>
              <a:rPr lang="ro-RO" b="1" dirty="0" smtClean="0"/>
              <a:t>Noi Servicii de Bibliotecă</a:t>
            </a:r>
            <a:endParaRPr lang="ro-RO" dirty="0"/>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19</a:t>
            </a:fld>
            <a:endParaRPr lang="en-US"/>
          </a:p>
        </p:txBody>
      </p:sp>
      <p:pic>
        <p:nvPicPr>
          <p:cNvPr id="10" name="Picture 2"/>
          <p:cNvPicPr>
            <a:picLocks noGrp="1" noChangeAspect="1" noChangeArrowheads="1"/>
          </p:cNvPicPr>
          <p:nvPr>
            <p:ph sz="half" idx="2"/>
          </p:nvPr>
        </p:nvPicPr>
        <p:blipFill>
          <a:blip r:embed="rId2" cstate="print"/>
          <a:srcRect/>
          <a:stretch>
            <a:fillRect/>
          </a:stretch>
        </p:blipFill>
        <p:spPr bwMode="auto">
          <a:xfrm>
            <a:off x="6619164" y="1378424"/>
            <a:ext cx="4954137" cy="443373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77421"/>
            <a:ext cx="10515600" cy="1078173"/>
          </a:xfrm>
        </p:spPr>
        <p:txBody>
          <a:bodyPr/>
          <a:lstStyle/>
          <a:p>
            <a:pPr algn="ctr"/>
            <a:r>
              <a:rPr lang="ro-RO" dirty="0" smtClean="0"/>
              <a:t>Provocările secolului al XXI-lea</a:t>
            </a:r>
            <a:endParaRPr lang="en-US" dirty="0"/>
          </a:p>
        </p:txBody>
      </p:sp>
      <p:sp>
        <p:nvSpPr>
          <p:cNvPr id="5" name="Content Placeholder 4"/>
          <p:cNvSpPr>
            <a:spLocks noGrp="1"/>
          </p:cNvSpPr>
          <p:nvPr>
            <p:ph idx="1"/>
          </p:nvPr>
        </p:nvSpPr>
        <p:spPr>
          <a:xfrm>
            <a:off x="838200" y="1364776"/>
            <a:ext cx="10515600" cy="5063320"/>
          </a:xfrm>
        </p:spPr>
        <p:txBody>
          <a:bodyPr>
            <a:normAutofit/>
          </a:bodyPr>
          <a:lstStyle/>
          <a:p>
            <a:r>
              <a:rPr lang="ro-RO" dirty="0" smtClean="0"/>
              <a:t>Schimbări rapide, provocate, în mare parte, de tehnologiile informaţionale, care la rândul lor creează noi provocări şi oportunităţi</a:t>
            </a:r>
          </a:p>
          <a:p>
            <a:r>
              <a:rPr lang="ro-RO" dirty="0" smtClean="0"/>
              <a:t>Profesia de bibliotecar şi specialist în servicii de informare combină expertiza în gestionarea informaţiilor cu competenţele în TIC</a:t>
            </a:r>
          </a:p>
          <a:p>
            <a:r>
              <a:rPr lang="ro-RO" dirty="0" smtClean="0"/>
              <a:t>TIC au un impact foarte mare asupra resurselor, serviciilor, personalului şi utilizatorilor</a:t>
            </a:r>
          </a:p>
          <a:p>
            <a:r>
              <a:rPr lang="ro-RO" dirty="0" smtClean="0"/>
              <a:t>Provocarea schimbării vine şi din partea societăţii care solicită din partea bibliotecii servicii noi şi inovative, creativitate şi consiliere</a:t>
            </a:r>
          </a:p>
          <a:p>
            <a:r>
              <a:rPr lang="ro-RO" dirty="0" smtClean="0"/>
              <a:t>Schimbarea este inevitabilă pentru supravieţuirea şi succesul oricărei biblioteci în lumea tehnologică</a:t>
            </a:r>
            <a:endParaRPr lang="en-US" dirty="0"/>
          </a:p>
        </p:txBody>
      </p:sp>
      <p:sp>
        <p:nvSpPr>
          <p:cNvPr id="2" name="Footer Placeholder 1"/>
          <p:cNvSpPr>
            <a:spLocks noGrp="1"/>
          </p:cNvSpPr>
          <p:nvPr>
            <p:ph type="ftr" sz="quarter" idx="11"/>
          </p:nvPr>
        </p:nvSpPr>
        <p:spPr/>
        <p:txBody>
          <a:bodyPr/>
          <a:lstStyle/>
          <a:p>
            <a:r>
              <a:rPr lang="vi-VN" smtClean="0"/>
              <a:t>15 octombrie 2014, USM, Chişinău</a:t>
            </a:r>
            <a:endParaRPr lang="en-US"/>
          </a:p>
        </p:txBody>
      </p:sp>
      <p:sp>
        <p:nvSpPr>
          <p:cNvPr id="3" name="Slide Number Placeholder 2"/>
          <p:cNvSpPr>
            <a:spLocks noGrp="1"/>
          </p:cNvSpPr>
          <p:nvPr>
            <p:ph type="sldNum" sz="quarter" idx="12"/>
          </p:nvPr>
        </p:nvSpPr>
        <p:spPr/>
        <p:txBody>
          <a:bodyPr/>
          <a:lstStyle/>
          <a:p>
            <a:fld id="{84EFE8E0-2BE3-46A1-88AE-F7A53F014DC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653" y="365125"/>
            <a:ext cx="9307773" cy="1325563"/>
          </a:xfrm>
        </p:spPr>
        <p:txBody>
          <a:bodyPr>
            <a:normAutofit/>
          </a:bodyPr>
          <a:lstStyle/>
          <a:p>
            <a:r>
              <a:rPr lang="ro-RO" sz="4000" b="1" dirty="0" smtClean="0"/>
              <a:t>Centrul National de Excelenta Profesionala pentru Bibliotecari</a:t>
            </a:r>
            <a:endParaRPr lang="ro-RO" sz="4000" dirty="0"/>
          </a:p>
        </p:txBody>
      </p:sp>
      <p:sp>
        <p:nvSpPr>
          <p:cNvPr id="8" name="Content Placeholder 7"/>
          <p:cNvSpPr>
            <a:spLocks noGrp="1"/>
          </p:cNvSpPr>
          <p:nvPr>
            <p:ph sz="half" idx="2"/>
          </p:nvPr>
        </p:nvSpPr>
        <p:spPr>
          <a:xfrm>
            <a:off x="5540991" y="1825625"/>
            <a:ext cx="6209731" cy="4351338"/>
          </a:xfrm>
        </p:spPr>
        <p:txBody>
          <a:bodyPr/>
          <a:lstStyle/>
          <a:p>
            <a:r>
              <a:rPr lang="vi-VN" dirty="0" smtClean="0"/>
              <a:t>Inaugurat: 28 martie 2014. Fondatori: Primăria Municipiului Chișinău, BM ”B.P. Hasdeu”, Fundația IREX Programul Novateca, ABRM</a:t>
            </a:r>
            <a:endParaRPr lang="en-US" dirty="0"/>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20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913018" y="204716"/>
            <a:ext cx="1338864" cy="1392325"/>
          </a:xfrm>
          <a:prstGeom prst="rect">
            <a:avLst/>
          </a:prstGeom>
          <a:noFill/>
          <a:ln w="9525">
            <a:noFill/>
            <a:miter lim="800000"/>
            <a:headEnd/>
            <a:tailEnd/>
          </a:ln>
        </p:spPr>
      </p:pic>
      <p:pic>
        <p:nvPicPr>
          <p:cNvPr id="11" name="Content Placeholder 10" descr="http://www.hasdeu.md/data/branches_articles/640X/file-1396956843-65475.jpg"/>
          <p:cNvPicPr>
            <a:picLocks noGrp="1"/>
          </p:cNvPicPr>
          <p:nvPr>
            <p:ph sz="half" idx="1"/>
          </p:nvPr>
        </p:nvPicPr>
        <p:blipFill>
          <a:blip r:embed="rId3" cstate="print"/>
          <a:srcRect/>
          <a:stretch>
            <a:fillRect/>
          </a:stretch>
        </p:blipFill>
        <p:spPr bwMode="auto">
          <a:xfrm>
            <a:off x="368490" y="1774209"/>
            <a:ext cx="5049671" cy="43945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356"/>
          </a:xfrm>
        </p:spPr>
        <p:txBody>
          <a:bodyPr/>
          <a:lstStyle/>
          <a:p>
            <a:r>
              <a:rPr lang="ro-RO" dirty="0" smtClean="0"/>
              <a:t>Tematica instruirilor</a:t>
            </a:r>
            <a:endParaRPr lang="en-US" dirty="0"/>
          </a:p>
        </p:txBody>
      </p:sp>
      <p:sp>
        <p:nvSpPr>
          <p:cNvPr id="3" name="Content Placeholder 2"/>
          <p:cNvSpPr>
            <a:spLocks noGrp="1"/>
          </p:cNvSpPr>
          <p:nvPr>
            <p:ph sz="half" idx="1"/>
          </p:nvPr>
        </p:nvSpPr>
        <p:spPr>
          <a:xfrm>
            <a:off x="838200" y="1501254"/>
            <a:ext cx="5181600" cy="4675709"/>
          </a:xfrm>
        </p:spPr>
        <p:txBody>
          <a:bodyPr>
            <a:normAutofit fontScale="92500" lnSpcReduction="20000"/>
          </a:bodyPr>
          <a:lstStyle/>
          <a:p>
            <a:r>
              <a:rPr lang="ro-RO" b="1" dirty="0" smtClean="0"/>
              <a:t>TOT. Biblioteca modernă</a:t>
            </a:r>
          </a:p>
          <a:p>
            <a:r>
              <a:rPr lang="ro-RO" b="1" dirty="0" smtClean="0"/>
              <a:t>TOT. Tehnologii moderne de activitate</a:t>
            </a:r>
          </a:p>
          <a:p>
            <a:r>
              <a:rPr lang="ro-RO" b="1" dirty="0" smtClean="0"/>
              <a:t>Instruire: Programul </a:t>
            </a:r>
            <a:r>
              <a:rPr lang="ro-RO" b="1" dirty="0" err="1" smtClean="0"/>
              <a:t>PowerPoin</a:t>
            </a:r>
            <a:r>
              <a:rPr lang="ro-RO" b="1" dirty="0" smtClean="0"/>
              <a:t>. Reţele sociale</a:t>
            </a:r>
          </a:p>
          <a:p>
            <a:r>
              <a:rPr lang="ro-RO" b="1" dirty="0" smtClean="0"/>
              <a:t>Prezentarea în formatul </a:t>
            </a:r>
            <a:r>
              <a:rPr lang="ro-RO" b="1" dirty="0" err="1" smtClean="0"/>
              <a:t>Pecha</a:t>
            </a:r>
            <a:r>
              <a:rPr lang="ro-RO" b="1" dirty="0" smtClean="0"/>
              <a:t> </a:t>
            </a:r>
            <a:r>
              <a:rPr lang="ro-RO" b="1" dirty="0" err="1" smtClean="0"/>
              <a:t>Kucha</a:t>
            </a:r>
            <a:r>
              <a:rPr lang="ro-RO" b="1" dirty="0" smtClean="0"/>
              <a:t>: </a:t>
            </a:r>
            <a:r>
              <a:rPr lang="ro-RO" dirty="0" smtClean="0"/>
              <a:t>workshop (Formator Ludmila Pânzari, BM “</a:t>
            </a:r>
            <a:r>
              <a:rPr lang="ro-RO" dirty="0" err="1" smtClean="0"/>
              <a:t>B.P.Hasdeu</a:t>
            </a:r>
            <a:r>
              <a:rPr lang="ro-RO" dirty="0" smtClean="0"/>
              <a:t>” Chişinău)</a:t>
            </a:r>
          </a:p>
          <a:p>
            <a:r>
              <a:rPr lang="ro-RO" b="1" dirty="0" smtClean="0"/>
              <a:t>Atelier Formarea Formatorilor în Povesti digitale </a:t>
            </a:r>
            <a:r>
              <a:rPr lang="ro-RO" dirty="0" smtClean="0"/>
              <a:t>(Formator Margareta </a:t>
            </a:r>
            <a:r>
              <a:rPr lang="ro-RO" dirty="0" err="1" smtClean="0"/>
              <a:t>Tătăruş</a:t>
            </a:r>
            <a:r>
              <a:rPr lang="ro-RO" dirty="0" smtClean="0"/>
              <a:t>, Biblioteca Judeţeană “</a:t>
            </a:r>
            <a:r>
              <a:rPr lang="ro-RO" dirty="0" err="1" smtClean="0"/>
              <a:t>Duliu</a:t>
            </a:r>
            <a:r>
              <a:rPr lang="ro-RO" dirty="0" smtClean="0"/>
              <a:t> Zamfirescu” Vrancea, România)</a:t>
            </a:r>
            <a:endParaRPr lang="ro-RO" dirty="0"/>
          </a:p>
        </p:txBody>
      </p:sp>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21</a:t>
            </a:fld>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100550" y="1296537"/>
            <a:ext cx="5253250" cy="489954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slicker.ro/wp-content/uploads/2009/12/silueta-pe-bicicleta.jpg">
            <a:hlinkClick r:id="rId3"/>
          </p:cNvPr>
          <p:cNvPicPr>
            <a:picLocks noGrp="1"/>
          </p:cNvPicPr>
          <p:nvPr>
            <p:ph sz="half" idx="1"/>
          </p:nvPr>
        </p:nvPicPr>
        <p:blipFill>
          <a:blip r:embed="rId4" cstate="print"/>
          <a:stretch>
            <a:fillRect/>
          </a:stretch>
        </p:blipFill>
        <p:spPr bwMode="auto">
          <a:xfrm>
            <a:off x="843740" y="1091821"/>
            <a:ext cx="3751153" cy="5180676"/>
          </a:xfrm>
          <a:prstGeom prst="rect">
            <a:avLst/>
          </a:prstGeom>
          <a:noFill/>
          <a:ln w="9525">
            <a:noFill/>
            <a:miter lim="800000"/>
            <a:headEnd/>
            <a:tailEnd/>
          </a:ln>
        </p:spPr>
      </p:pic>
      <p:sp>
        <p:nvSpPr>
          <p:cNvPr id="8" name="Content Placeholder 7"/>
          <p:cNvSpPr>
            <a:spLocks noGrp="1"/>
          </p:cNvSpPr>
          <p:nvPr>
            <p:ph sz="half" idx="2"/>
          </p:nvPr>
        </p:nvSpPr>
        <p:spPr>
          <a:xfrm>
            <a:off x="5063319" y="1023582"/>
            <a:ext cx="6290481" cy="5153381"/>
          </a:xfrm>
        </p:spPr>
        <p:txBody>
          <a:bodyPr/>
          <a:lstStyle/>
          <a:p>
            <a:pPr algn="just">
              <a:buNone/>
            </a:pPr>
            <a:endParaRPr lang="ro-RO" dirty="0" smtClean="0"/>
          </a:p>
          <a:p>
            <a:pPr algn="just">
              <a:buNone/>
            </a:pPr>
            <a:endParaRPr lang="ro-RO" dirty="0" smtClean="0"/>
          </a:p>
          <a:p>
            <a:pPr algn="just">
              <a:buNone/>
            </a:pPr>
            <a:r>
              <a:rPr lang="ro-RO" dirty="0" smtClean="0"/>
              <a:t>„</a:t>
            </a:r>
            <a:r>
              <a:rPr lang="ro-RO" sz="4000" dirty="0" smtClean="0"/>
              <a:t>Viaţa este ca mersul pe bicicletă. Pentru a-ţi menţine echilibrul trebuie să continui să mergi înainte”</a:t>
            </a:r>
          </a:p>
          <a:p>
            <a:pPr algn="just">
              <a:buNone/>
            </a:pPr>
            <a:endParaRPr lang="ro-RO" sz="4000" dirty="0" smtClean="0"/>
          </a:p>
          <a:p>
            <a:pPr algn="r">
              <a:buNone/>
            </a:pPr>
            <a:r>
              <a:rPr lang="ro-RO" sz="4000" i="1" dirty="0" smtClean="0"/>
              <a:t>Albert Einstein </a:t>
            </a:r>
            <a:endParaRPr lang="en-US" sz="4000" i="1" dirty="0"/>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vi-VN" smtClean="0"/>
              <a:t>15 octombrie 2014, USM, Chişinău</a:t>
            </a:r>
            <a:endParaRPr lang="en-US"/>
          </a:p>
        </p:txBody>
      </p:sp>
      <p:sp>
        <p:nvSpPr>
          <p:cNvPr id="6" name="Slide Number Placeholder 5"/>
          <p:cNvSpPr>
            <a:spLocks noGrp="1"/>
          </p:cNvSpPr>
          <p:nvPr>
            <p:ph type="sldNum" sz="quarter" idx="12"/>
          </p:nvPr>
        </p:nvSpPr>
        <p:spPr/>
        <p:txBody>
          <a:bodyPr/>
          <a:lstStyle/>
          <a:p>
            <a:fld id="{84EFE8E0-2BE3-46A1-88AE-F7A53F014DCD}" type="slidenum">
              <a:rPr lang="en-US" smtClean="0"/>
              <a:pPr/>
              <a:t>23</a:t>
            </a:fld>
            <a:endParaRPr lang="en-US" dirty="0"/>
          </a:p>
        </p:txBody>
      </p:sp>
      <p:sp>
        <p:nvSpPr>
          <p:cNvPr id="3" name="Content Placeholder 2"/>
          <p:cNvSpPr>
            <a:spLocks noGrp="1"/>
          </p:cNvSpPr>
          <p:nvPr>
            <p:ph idx="4294967295"/>
          </p:nvPr>
        </p:nvSpPr>
        <p:spPr>
          <a:xfrm>
            <a:off x="842963" y="1725613"/>
            <a:ext cx="10515600" cy="4351338"/>
          </a:xfrm>
        </p:spPr>
        <p:txBody>
          <a:bodyPr/>
          <a:lstStyle/>
          <a:p>
            <a:pPr algn="ctr">
              <a:buNone/>
            </a:pPr>
            <a:endParaRPr lang="ro-RO" b="1" dirty="0" smtClean="0"/>
          </a:p>
          <a:p>
            <a:pPr algn="ctr">
              <a:buNone/>
            </a:pPr>
            <a:endParaRPr lang="ro-RO" b="1" dirty="0" smtClean="0"/>
          </a:p>
          <a:p>
            <a:pPr algn="ctr">
              <a:buNone/>
            </a:pPr>
            <a:r>
              <a:rPr lang="ro-RO" b="1" dirty="0" smtClean="0"/>
              <a:t>Mulţumesc pentru atenţie!</a:t>
            </a:r>
          </a:p>
          <a:p>
            <a:pPr algn="ctr">
              <a:buNone/>
            </a:pPr>
            <a:r>
              <a:rPr lang="en-US" b="1" dirty="0" smtClean="0">
                <a:hlinkClick r:id="rId2"/>
              </a:rPr>
              <a:t>tsurcannelly@gmail.com</a:t>
            </a:r>
            <a:endParaRPr lang="en-US" b="1"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Profesionalizarea carierei</a:t>
            </a:r>
            <a:endParaRPr lang="en-US" dirty="0"/>
          </a:p>
        </p:txBody>
      </p:sp>
      <p:sp>
        <p:nvSpPr>
          <p:cNvPr id="3" name="Content Placeholder 2"/>
          <p:cNvSpPr>
            <a:spLocks noGrp="1"/>
          </p:cNvSpPr>
          <p:nvPr>
            <p:ph idx="1"/>
          </p:nvPr>
        </p:nvSpPr>
        <p:spPr/>
        <p:txBody>
          <a:bodyPr>
            <a:normAutofit/>
          </a:bodyPr>
          <a:lstStyle/>
          <a:p>
            <a:pPr lvl="0"/>
            <a:r>
              <a:rPr lang="vi-VN" dirty="0" smtClean="0"/>
              <a:t> Profesionism înseamnă practicarea unei îndeletniciri ca profesionist, adică pe baza unei pregătiri profesionale de specialitate</a:t>
            </a:r>
            <a:endParaRPr lang="ro-RO" dirty="0" smtClean="0">
              <a:latin typeface="Calibri" pitchFamily="34" charset="0"/>
            </a:endParaRPr>
          </a:p>
          <a:p>
            <a:pPr lvl="0"/>
            <a:endParaRPr lang="en-US" dirty="0" smtClean="0">
              <a:latin typeface="Calibri" pitchFamily="34" charset="0"/>
            </a:endParaRPr>
          </a:p>
          <a:p>
            <a:pPr lvl="0"/>
            <a:r>
              <a:rPr lang="vi-VN" dirty="0" smtClean="0"/>
              <a:t>Profesionalizarea carierei este „un proces de formare a unui ansamblu de capacităţi şi competenţe într-un domeniu dat, pe baza asimilării unui set de cunoştinţe (teoretice şi practice), proces controlat deductiv de un model al profesiei respective”.</a:t>
            </a:r>
            <a:r>
              <a:rPr lang="ro-RO" dirty="0" smtClean="0">
                <a:latin typeface="Calibri" pitchFamily="34" charset="0"/>
              </a:rPr>
              <a:t> (</a:t>
            </a:r>
            <a:r>
              <a:rPr lang="vi-VN" dirty="0" smtClean="0"/>
              <a:t>Emil</a:t>
            </a:r>
            <a:r>
              <a:rPr lang="ro-RO" dirty="0" smtClean="0">
                <a:latin typeface="Calibri" pitchFamily="34" charset="0"/>
              </a:rPr>
              <a:t> </a:t>
            </a:r>
            <a:r>
              <a:rPr lang="vi-VN" dirty="0" smtClean="0"/>
              <a:t>Păun</a:t>
            </a:r>
            <a:r>
              <a:rPr lang="ro-RO" dirty="0" smtClean="0">
                <a:latin typeface="Calibri" pitchFamily="34" charset="0"/>
              </a:rPr>
              <a:t>, </a:t>
            </a:r>
            <a:r>
              <a:rPr lang="vi-VN" dirty="0" smtClean="0"/>
              <a:t>2002) </a:t>
            </a:r>
            <a:endParaRPr lang="en-US" dirty="0" smtClean="0">
              <a:latin typeface="Calibri" pitchFamily="34" charset="0"/>
            </a:endParaRPr>
          </a:p>
          <a:p>
            <a:endParaRPr lang="en-US" dirty="0">
              <a:latin typeface="Calibri" pitchFamily="34" charset="0"/>
            </a:endParaRPr>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478" y="315036"/>
            <a:ext cx="9326033" cy="990600"/>
          </a:xfrm>
        </p:spPr>
        <p:txBody>
          <a:bodyPr/>
          <a:lstStyle/>
          <a:p>
            <a:pPr algn="ctr" eaLnBrk="1" fontAlgn="auto" hangingPunct="1">
              <a:spcAft>
                <a:spcPts val="0"/>
              </a:spcAft>
              <a:defRPr/>
            </a:pPr>
            <a:r>
              <a:rPr lang="ro-RO" b="1" dirty="0" smtClean="0"/>
              <a:t>Probleme</a:t>
            </a:r>
            <a:endParaRPr lang="ru-RU" b="1" dirty="0"/>
          </a:p>
        </p:txBody>
      </p:sp>
      <p:sp>
        <p:nvSpPr>
          <p:cNvPr id="8195" name="Content Placeholder 2"/>
          <p:cNvSpPr>
            <a:spLocks noGrp="1"/>
          </p:cNvSpPr>
          <p:nvPr>
            <p:ph idx="1"/>
          </p:nvPr>
        </p:nvSpPr>
        <p:spPr>
          <a:xfrm>
            <a:off x="609600" y="1268414"/>
            <a:ext cx="10972800" cy="5208587"/>
          </a:xfrm>
        </p:spPr>
        <p:txBody>
          <a:bodyPr>
            <a:normAutofit/>
          </a:bodyPr>
          <a:lstStyle/>
          <a:p>
            <a:pPr eaLnBrk="1" hangingPunct="1"/>
            <a:r>
              <a:rPr lang="ro-RO" sz="3600" dirty="0" smtClean="0"/>
              <a:t>Numărul de absolvenţi la specialitatea Biblioteconomie, asistenţă informaţională şi arhivistică este în continuă scădere</a:t>
            </a:r>
          </a:p>
          <a:p>
            <a:pPr lvl="2" eaLnBrk="1" hangingPunct="1"/>
            <a:r>
              <a:rPr lang="ro-RO" sz="3200" dirty="0" smtClean="0"/>
              <a:t>2012 – 28 (Licenţă, FR);   8  (Masterat)</a:t>
            </a:r>
          </a:p>
          <a:p>
            <a:pPr lvl="2" eaLnBrk="1" hangingPunct="1"/>
            <a:r>
              <a:rPr lang="ro-RO" sz="3200" dirty="0" smtClean="0"/>
              <a:t>2013 – 14 (Licenţă, FR);  10 (Masterat)</a:t>
            </a:r>
          </a:p>
          <a:p>
            <a:pPr lvl="2" eaLnBrk="1" hangingPunct="1"/>
            <a:r>
              <a:rPr lang="ro-RO" sz="3200" dirty="0" smtClean="0"/>
              <a:t>2014 – 14 (Licenţă, FR);   9  (Masterat)</a:t>
            </a:r>
          </a:p>
          <a:p>
            <a:r>
              <a:rPr lang="ro-RO" sz="3600" dirty="0" smtClean="0"/>
              <a:t>Nu există Centru Naţional de formare profesională continuă pentru bibliotecari</a:t>
            </a:r>
          </a:p>
          <a:p>
            <a:pPr lvl="2"/>
            <a:r>
              <a:rPr lang="ro-RO" sz="3200" dirty="0" smtClean="0"/>
              <a:t>2001-2005 – Şcoala de Biblioteconomie;</a:t>
            </a:r>
          </a:p>
          <a:p>
            <a:pPr lvl="2"/>
            <a:r>
              <a:rPr lang="ro-RO" sz="3200" dirty="0" smtClean="0"/>
              <a:t>Până în 2012 – Institutul de Ştiinţe ale Educaţiei</a:t>
            </a:r>
          </a:p>
          <a:p>
            <a:pPr lvl="3" eaLnBrk="1" hangingPunct="1">
              <a:buFont typeface="Arial" charset="0"/>
              <a:buNone/>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277600" cy="762000"/>
          </a:xfrm>
        </p:spPr>
        <p:txBody>
          <a:bodyPr>
            <a:normAutofit/>
          </a:bodyPr>
          <a:lstStyle/>
          <a:p>
            <a:pPr algn="ctr"/>
            <a:r>
              <a:rPr lang="ro-RO" b="1" dirty="0" smtClean="0"/>
              <a:t>Probleme</a:t>
            </a:r>
            <a:endParaRPr lang="ru-RU" b="1" dirty="0">
              <a:latin typeface="+mn-lt"/>
              <a:cs typeface="Tahoma" pitchFamily="34" charset="0"/>
            </a:endParaRPr>
          </a:p>
        </p:txBody>
      </p:sp>
      <p:sp>
        <p:nvSpPr>
          <p:cNvPr id="3" name="Content Placeholder 2"/>
          <p:cNvSpPr>
            <a:spLocks noGrp="1"/>
          </p:cNvSpPr>
          <p:nvPr>
            <p:ph sz="quarter" idx="1"/>
          </p:nvPr>
        </p:nvSpPr>
        <p:spPr>
          <a:xfrm>
            <a:off x="508000" y="968991"/>
            <a:ext cx="10972800" cy="5650173"/>
          </a:xfrm>
        </p:spPr>
        <p:txBody>
          <a:bodyPr>
            <a:normAutofit lnSpcReduction="10000"/>
          </a:bodyPr>
          <a:lstStyle/>
          <a:p>
            <a:r>
              <a:rPr lang="ro-RO" sz="3200" dirty="0" smtClean="0"/>
              <a:t>În bibliotecile publice activează circa 2400 de bibliotecari, inclusiv:</a:t>
            </a:r>
          </a:p>
          <a:p>
            <a:pPr lvl="3"/>
            <a:r>
              <a:rPr lang="ro-RO" sz="2400" dirty="0" smtClean="0"/>
              <a:t>780 (31,7%) cu studii superioare de specialitate,</a:t>
            </a:r>
          </a:p>
          <a:p>
            <a:pPr lvl="3"/>
            <a:r>
              <a:rPr lang="ro-RO" sz="2400" dirty="0" smtClean="0"/>
              <a:t>1229 (50%) sunt cu studii medii, inclusiv 696 (28%) cu studii medii de specialitate.</a:t>
            </a:r>
          </a:p>
          <a:p>
            <a:pPr lvl="3"/>
            <a:r>
              <a:rPr lang="vi-VN" sz="2400" dirty="0" smtClean="0"/>
              <a:t>bibliotecilor publice din spaţiul rural revin doar 23% de specialişti </a:t>
            </a:r>
            <a:r>
              <a:rPr lang="ro-RO" sz="2400" dirty="0" smtClean="0"/>
              <a:t>î</a:t>
            </a:r>
            <a:r>
              <a:rPr lang="vi-VN" sz="2400" dirty="0" smtClean="0"/>
              <a:t>n biblioteconomie</a:t>
            </a:r>
            <a:endParaRPr lang="ro-RO" sz="2400" dirty="0" smtClean="0"/>
          </a:p>
          <a:p>
            <a:r>
              <a:rPr lang="ro-RO" sz="3200" dirty="0" smtClean="0"/>
              <a:t>Î</a:t>
            </a:r>
            <a:r>
              <a:rPr lang="vi-VN" sz="3200" dirty="0" smtClean="0"/>
              <a:t>n </a:t>
            </a:r>
            <a:r>
              <a:rPr lang="ro-RO" sz="3200" dirty="0" smtClean="0"/>
              <a:t>bibliotecile din sistemul de învăţământ din RM este o </a:t>
            </a:r>
            <a:r>
              <a:rPr lang="vi-VN" sz="3200" dirty="0" smtClean="0"/>
              <a:t>situaţie similară</a:t>
            </a:r>
            <a:r>
              <a:rPr lang="ro-RO" sz="3200" dirty="0" smtClean="0"/>
              <a:t>:</a:t>
            </a:r>
          </a:p>
          <a:p>
            <a:pPr lvl="3"/>
            <a:r>
              <a:rPr lang="ro-RO" sz="2400" dirty="0" smtClean="0"/>
              <a:t>învăţământ preuniversitar - 22% </a:t>
            </a:r>
            <a:r>
              <a:rPr lang="vi-VN" sz="2400" dirty="0" smtClean="0"/>
              <a:t>cu studii superioare de specialitate</a:t>
            </a:r>
            <a:r>
              <a:rPr lang="ro-RO" sz="2400" dirty="0" smtClean="0"/>
              <a:t>;</a:t>
            </a:r>
          </a:p>
          <a:p>
            <a:pPr lvl="3"/>
            <a:r>
              <a:rPr lang="ro-RO" sz="2400" dirty="0" smtClean="0"/>
              <a:t>î</a:t>
            </a:r>
            <a:r>
              <a:rPr lang="vi-VN" sz="2400" dirty="0" smtClean="0"/>
              <a:t>nvăţăm</a:t>
            </a:r>
            <a:r>
              <a:rPr lang="ro-RO" sz="2400" dirty="0" smtClean="0"/>
              <a:t>â</a:t>
            </a:r>
            <a:r>
              <a:rPr lang="vi-VN" sz="2400" dirty="0" smtClean="0"/>
              <a:t>nt superior </a:t>
            </a:r>
            <a:r>
              <a:rPr lang="ro-RO" sz="2400" dirty="0" smtClean="0"/>
              <a:t>- </a:t>
            </a:r>
            <a:r>
              <a:rPr lang="vi-VN" sz="2400" dirty="0" smtClean="0"/>
              <a:t>51,1%</a:t>
            </a:r>
            <a:r>
              <a:rPr lang="ro-RO" sz="2400" dirty="0" smtClean="0"/>
              <a:t>;</a:t>
            </a:r>
          </a:p>
          <a:p>
            <a:pPr lvl="3"/>
            <a:r>
              <a:rPr lang="ro-RO" sz="2400" dirty="0" smtClean="0"/>
              <a:t>î</a:t>
            </a:r>
            <a:r>
              <a:rPr lang="vi-VN" sz="2400" dirty="0" smtClean="0"/>
              <a:t>nvăţăm</a:t>
            </a:r>
            <a:r>
              <a:rPr lang="ro-RO" sz="2400" dirty="0" smtClean="0"/>
              <a:t>â</a:t>
            </a:r>
            <a:r>
              <a:rPr lang="vi-VN" sz="2400" dirty="0" smtClean="0"/>
              <a:t>nt </a:t>
            </a:r>
            <a:r>
              <a:rPr lang="ro-RO" sz="2400" dirty="0" smtClean="0"/>
              <a:t>profesional – 38,7%.</a:t>
            </a:r>
          </a:p>
          <a:p>
            <a:r>
              <a:rPr lang="ro-RO" sz="3200" dirty="0" smtClean="0"/>
              <a:t>L</a:t>
            </a:r>
            <a:r>
              <a:rPr lang="vi-VN" sz="3200" dirty="0" smtClean="0"/>
              <a:t>a nivel naţional ponderea specialiştilor cu studii superioare biblioteconomice alcătuieşte doar 28%</a:t>
            </a:r>
            <a:endParaRPr lang="ru-RU" sz="3200" dirty="0">
              <a:cs typeface="Tahoma" pitchFamily="34" charset="0"/>
            </a:endParaRPr>
          </a:p>
        </p:txBody>
      </p:sp>
      <p:sp>
        <p:nvSpPr>
          <p:cNvPr id="5" name="Slide Number Placeholder 4"/>
          <p:cNvSpPr>
            <a:spLocks noGrp="1"/>
          </p:cNvSpPr>
          <p:nvPr>
            <p:ph type="sldNum" sz="quarter" idx="4294967295"/>
          </p:nvPr>
        </p:nvSpPr>
        <p:spPr>
          <a:xfrm>
            <a:off x="10838688" y="5734050"/>
            <a:ext cx="812800" cy="521208"/>
          </a:xfrm>
          <a:prstGeom prst="rect">
            <a:avLst/>
          </a:prstGeom>
        </p:spPr>
        <p:txBody>
          <a:bodyPr/>
          <a:lstStyle/>
          <a:p>
            <a:fld id="{B6F15528-21DE-4FAA-801E-634DDDAF4B2B}" type="slidenum">
              <a:rPr lang="en-US" smtClean="0"/>
              <a:pPr/>
              <a:t>5</a:t>
            </a:fld>
            <a:endParaRPr lang="en-US"/>
          </a:p>
        </p:txBody>
      </p:sp>
      <p:sp>
        <p:nvSpPr>
          <p:cNvPr id="7" name="Footer Placeholder 6"/>
          <p:cNvSpPr>
            <a:spLocks noGrp="1"/>
          </p:cNvSpPr>
          <p:nvPr>
            <p:ph type="ftr" sz="quarter" idx="11"/>
          </p:nvPr>
        </p:nvSpPr>
        <p:spPr/>
        <p:txBody>
          <a:bodyPr/>
          <a:lstStyle/>
          <a:p>
            <a:r>
              <a:rPr lang="vi-VN" smtClean="0"/>
              <a:t>15 octombrie 2014, USM, Chişinău</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204717"/>
            <a:ext cx="11095629" cy="1173708"/>
          </a:xfrm>
        </p:spPr>
        <p:txBody>
          <a:bodyPr>
            <a:noAutofit/>
          </a:bodyPr>
          <a:lstStyle/>
          <a:p>
            <a:pPr algn="ctr"/>
            <a:r>
              <a:rPr lang="ro-RO" sz="4000" b="1" dirty="0" smtClean="0"/>
              <a:t>FPC – necesitate stringentă   </a:t>
            </a:r>
            <a:br>
              <a:rPr lang="ro-RO" sz="4000" b="1" dirty="0" smtClean="0"/>
            </a:br>
            <a:r>
              <a:rPr lang="ro-RO" sz="4000" b="1" dirty="0" smtClean="0"/>
              <a:t>profesională şi personală</a:t>
            </a:r>
            <a:endParaRPr lang="en-US" sz="4000" dirty="0"/>
          </a:p>
        </p:txBody>
      </p:sp>
      <p:sp>
        <p:nvSpPr>
          <p:cNvPr id="3" name="Content Placeholder 2"/>
          <p:cNvSpPr>
            <a:spLocks noGrp="1"/>
          </p:cNvSpPr>
          <p:nvPr>
            <p:ph idx="1"/>
          </p:nvPr>
        </p:nvSpPr>
        <p:spPr>
          <a:xfrm>
            <a:off x="838200" y="1392072"/>
            <a:ext cx="10515600" cy="4784891"/>
          </a:xfrm>
        </p:spPr>
        <p:txBody>
          <a:bodyPr>
            <a:normAutofit fontScale="92500" lnSpcReduction="10000"/>
          </a:bodyPr>
          <a:lstStyle/>
          <a:p>
            <a:pPr algn="just"/>
            <a:r>
              <a:rPr lang="ro-RO" sz="3200" dirty="0" smtClean="0">
                <a:latin typeface="Calibri" pitchFamily="34" charset="0"/>
              </a:rPr>
              <a:t>Provocările mediilor şi obligaţiile bibliotecarilor – impune cunoştinţe suplimentare şi actualizate</a:t>
            </a:r>
          </a:p>
          <a:p>
            <a:pPr algn="just"/>
            <a:r>
              <a:rPr lang="ro-RO" sz="3200" dirty="0" smtClean="0">
                <a:latin typeface="Calibri" pitchFamily="34" charset="0"/>
              </a:rPr>
              <a:t>Iniţierea de către Ministerul Culturii în anul 2006 a procesului de atestare a bibliotecarilor în scopul conferirii categoriilor de calificare</a:t>
            </a:r>
          </a:p>
          <a:p>
            <a:pPr algn="just">
              <a:lnSpc>
                <a:spcPct val="80000"/>
              </a:lnSpc>
            </a:pPr>
            <a:r>
              <a:rPr lang="ro-RO" sz="3200" dirty="0" smtClean="0">
                <a:latin typeface="Calibri" pitchFamily="34" charset="0"/>
              </a:rPr>
              <a:t>Factor  de bază al incluziunii social-profesionale a bibliotecarului </a:t>
            </a:r>
          </a:p>
          <a:p>
            <a:pPr algn="just">
              <a:lnSpc>
                <a:spcPct val="80000"/>
              </a:lnSpc>
            </a:pPr>
            <a:r>
              <a:rPr lang="ro-RO" sz="3200" dirty="0" smtClean="0">
                <a:latin typeface="Calibri" pitchFamily="34" charset="0"/>
              </a:rPr>
              <a:t>Pârghie de amplificare a prestigiului profesional şi personal</a:t>
            </a:r>
          </a:p>
          <a:p>
            <a:pPr algn="just">
              <a:lnSpc>
                <a:spcPct val="80000"/>
              </a:lnSpc>
            </a:pPr>
            <a:r>
              <a:rPr lang="ro-RO" sz="3200" dirty="0" smtClean="0"/>
              <a:t>„Bibliotecarul este un intermediar activ între utilizatori şi sursele de informare. </a:t>
            </a:r>
            <a:r>
              <a:rPr lang="ro-RO" sz="3200" b="1" dirty="0" smtClean="0"/>
              <a:t>Educaţia profesională continuă a bibliotecarului este indispensabilă pentru asigurarea celor mai bune servicii de bibliotecă</a:t>
            </a:r>
            <a:r>
              <a:rPr lang="ro-RO" sz="3200" dirty="0" smtClean="0"/>
              <a:t>” (Manifestul IFLA/UNESCO cu privire la bibliotecile publice, 1194)</a:t>
            </a:r>
            <a:endParaRPr lang="en-US" sz="3200" dirty="0">
              <a:latin typeface="Calibri" pitchFamily="34" charset="0"/>
            </a:endParaRPr>
          </a:p>
        </p:txBody>
      </p:sp>
      <p:sp>
        <p:nvSpPr>
          <p:cNvPr id="4" name="Footer Placeholder 3"/>
          <p:cNvSpPr>
            <a:spLocks noGrp="1"/>
          </p:cNvSpPr>
          <p:nvPr>
            <p:ph type="ftr" sz="quarter" idx="11"/>
          </p:nvPr>
        </p:nvSpPr>
        <p:spPr/>
        <p:txBody>
          <a:bodyPr/>
          <a:lstStyle/>
          <a:p>
            <a:r>
              <a:rPr lang="vi-VN" smtClean="0"/>
              <a:t>15 octombrie 2014, USM, Chişinău</a:t>
            </a:r>
            <a:endParaRPr lang="en-US"/>
          </a:p>
        </p:txBody>
      </p:sp>
      <p:sp>
        <p:nvSpPr>
          <p:cNvPr id="5" name="Slide Number Placeholder 4"/>
          <p:cNvSpPr>
            <a:spLocks noGrp="1"/>
          </p:cNvSpPr>
          <p:nvPr>
            <p:ph type="sldNum" sz="quarter" idx="12"/>
          </p:nvPr>
        </p:nvSpPr>
        <p:spPr/>
        <p:txBody>
          <a:bodyPr/>
          <a:lstStyle/>
          <a:p>
            <a:fld id="{84EFE8E0-2BE3-46A1-88AE-F7A53F014DC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ro-RO" dirty="0" smtClean="0"/>
              <a:t>Studierea formării profesionale a personalului din biblioteci</a:t>
            </a:r>
            <a:endParaRPr lang="ru-RU" dirty="0"/>
          </a:p>
        </p:txBody>
      </p:sp>
      <p:sp>
        <p:nvSpPr>
          <p:cNvPr id="12291" name="Content Placeholder 2"/>
          <p:cNvSpPr>
            <a:spLocks noGrp="1"/>
          </p:cNvSpPr>
          <p:nvPr>
            <p:ph sz="half" idx="1"/>
          </p:nvPr>
        </p:nvSpPr>
        <p:spPr>
          <a:xfrm>
            <a:off x="609600" y="1673225"/>
            <a:ext cx="4276299" cy="4718050"/>
          </a:xfrm>
        </p:spPr>
        <p:txBody>
          <a:bodyPr/>
          <a:lstStyle/>
          <a:p>
            <a:r>
              <a:rPr lang="ro-RO" dirty="0" smtClean="0"/>
              <a:t>Studiul realizat în perioada 2013-2014</a:t>
            </a:r>
          </a:p>
          <a:p>
            <a:r>
              <a:rPr lang="ro-RO" dirty="0" smtClean="0"/>
              <a:t>Acoperă toate zonele geografice</a:t>
            </a:r>
          </a:p>
          <a:p>
            <a:r>
              <a:rPr lang="ro-RO" dirty="0" smtClean="0"/>
              <a:t>Date preliminare</a:t>
            </a:r>
          </a:p>
          <a:p>
            <a:r>
              <a:rPr lang="ro-RO" dirty="0" smtClean="0"/>
              <a:t>Chestionaţi 350 de bibliotecari din toate tipurile de biblioteci</a:t>
            </a:r>
            <a:endParaRPr lang="ru-RU" dirty="0" smtClean="0"/>
          </a:p>
        </p:txBody>
      </p:sp>
      <p:graphicFrame>
        <p:nvGraphicFramePr>
          <p:cNvPr id="9" name="Content Placeholder 8"/>
          <p:cNvGraphicFramePr>
            <a:graphicFrameLocks noGrp="1"/>
          </p:cNvGraphicFramePr>
          <p:nvPr>
            <p:ph sz="half" idx="2"/>
          </p:nvPr>
        </p:nvGraphicFramePr>
        <p:xfrm>
          <a:off x="4940490" y="1673225"/>
          <a:ext cx="6641910" cy="4718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9788" y="327547"/>
            <a:ext cx="5157787" cy="491320"/>
          </a:xfrm>
        </p:spPr>
        <p:txBody>
          <a:bodyPr/>
          <a:lstStyle/>
          <a:p>
            <a:pPr algn="ctr"/>
            <a:r>
              <a:rPr lang="ro-RO" i="1" dirty="0" smtClean="0"/>
              <a:t>Vechimea în muncă pe specialitate</a:t>
            </a:r>
            <a:endParaRPr lang="en-US" dirty="0"/>
          </a:p>
        </p:txBody>
      </p:sp>
      <p:graphicFrame>
        <p:nvGraphicFramePr>
          <p:cNvPr id="7" name="Content Placeholder 6"/>
          <p:cNvGraphicFramePr>
            <a:graphicFrameLocks noGrp="1"/>
          </p:cNvGraphicFramePr>
          <p:nvPr>
            <p:ph sz="half" idx="2"/>
          </p:nvPr>
        </p:nvGraphicFramePr>
        <p:xfrm>
          <a:off x="839788" y="914400"/>
          <a:ext cx="5157787" cy="52752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3"/>
          </p:nvPr>
        </p:nvSpPr>
        <p:spPr>
          <a:xfrm>
            <a:off x="6172200" y="313899"/>
            <a:ext cx="5183188" cy="518614"/>
          </a:xfrm>
        </p:spPr>
        <p:txBody>
          <a:bodyPr/>
          <a:lstStyle/>
          <a:p>
            <a:pPr algn="ctr"/>
            <a:r>
              <a:rPr lang="ro-RO" i="1" dirty="0" smtClean="0"/>
              <a:t>Grad de calificare profesională</a:t>
            </a:r>
            <a:endParaRPr lang="en-US" dirty="0"/>
          </a:p>
        </p:txBody>
      </p:sp>
      <p:graphicFrame>
        <p:nvGraphicFramePr>
          <p:cNvPr id="10" name="Content Placeholder 9"/>
          <p:cNvGraphicFramePr>
            <a:graphicFrameLocks noGrp="1"/>
          </p:cNvGraphicFramePr>
          <p:nvPr>
            <p:ph sz="quarter" idx="4"/>
          </p:nvPr>
        </p:nvGraphicFramePr>
        <p:xfrm>
          <a:off x="6172200" y="900752"/>
          <a:ext cx="5183188" cy="52889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81287"/>
          </a:xfrm>
        </p:spPr>
        <p:txBody>
          <a:bodyPr/>
          <a:lstStyle/>
          <a:p>
            <a:r>
              <a:rPr lang="ro-RO" i="1" dirty="0" smtClean="0"/>
              <a:t>Pregătirea profesională iniţială</a:t>
            </a:r>
            <a:endParaRPr lang="en-US" dirty="0"/>
          </a:p>
        </p:txBody>
      </p:sp>
      <p:graphicFrame>
        <p:nvGraphicFramePr>
          <p:cNvPr id="10" name="Content Placeholder 9"/>
          <p:cNvGraphicFramePr>
            <a:graphicFrameLocks noGrp="1"/>
          </p:cNvGraphicFramePr>
          <p:nvPr>
            <p:ph idx="1"/>
          </p:nvPr>
        </p:nvGraphicFramePr>
        <p:xfrm>
          <a:off x="838200" y="1187354"/>
          <a:ext cx="10515600" cy="5336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S10401442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eeBoxStretch_16x9.potx" id="{DB59D0AD-2ABB-4B97-BE88-0F5912DD1306}" vid="{D60F71F4-908A-4136-B4CD-FB59409174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6.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8.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C90BE4-A6C7-4D40-A034-44CAE732C2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TS104014425</Template>
  <TotalTime>0</TotalTime>
  <Words>1893</Words>
  <Application>Microsoft Office PowerPoint</Application>
  <PresentationFormat>Widescreen</PresentationFormat>
  <Paragraphs>156</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Tahoma</vt:lpstr>
      <vt:lpstr>TS104014425</vt:lpstr>
      <vt:lpstr>PowerPoint Presentation</vt:lpstr>
      <vt:lpstr>Provocările secolului al XXI-lea</vt:lpstr>
      <vt:lpstr>Profesionalizarea carierei</vt:lpstr>
      <vt:lpstr>Probleme</vt:lpstr>
      <vt:lpstr>Probleme</vt:lpstr>
      <vt:lpstr>FPC – necesitate stringentă    profesională şi personală</vt:lpstr>
      <vt:lpstr>Studierea formării profesionale a personalului din biblioteci</vt:lpstr>
      <vt:lpstr>PowerPoint Presentation</vt:lpstr>
      <vt:lpstr>Pregătirea profesională iniţială</vt:lpstr>
      <vt:lpstr>Acordaţi în mod constant timp şi resurse pentru pregătirea profesională? </vt:lpstr>
      <vt:lpstr>PowerPoint Presentation</vt:lpstr>
      <vt:lpstr>În câte programe de formare continuă aţi fost implicat ca beneficiar/cursant în ultimii 5 ani?</vt:lpstr>
      <vt:lpstr>Cât de importantă este pentru dumneavoastră actualizarea continuă a pregătirii profesionale?</vt:lpstr>
      <vt:lpstr>Ce competenţe este necesar de a fi perfecţionate</vt:lpstr>
      <vt:lpstr>Centrul de Formare Continuă (CFC) USM</vt:lpstr>
      <vt:lpstr>Tematica cursurilor</vt:lpstr>
      <vt:lpstr>Numărul cursanţilor instruiţi în cadrul CFC</vt:lpstr>
      <vt:lpstr>Programul Naţional “Novateca”</vt:lpstr>
      <vt:lpstr>Posibilități de dezvoltare profesională</vt:lpstr>
      <vt:lpstr>Centrul National de Excelenta Profesionala pentru Bibliotecari</vt:lpstr>
      <vt:lpstr>Tematica instruirilor</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2013-12-11T21:51:13Z</dcterms:created>
  <dcterms:modified xsi:type="dcterms:W3CDTF">2014-10-15T06:06:00Z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TC040144259991</vt:lpwstr>
  </property>
</Properties>
</file>