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94" r:id="rId4"/>
    <p:sldId id="258" r:id="rId5"/>
    <p:sldId id="272" r:id="rId6"/>
    <p:sldId id="287" r:id="rId7"/>
    <p:sldId id="288" r:id="rId8"/>
    <p:sldId id="289" r:id="rId9"/>
    <p:sldId id="290" r:id="rId10"/>
    <p:sldId id="291" r:id="rId11"/>
    <p:sldId id="292" r:id="rId12"/>
    <p:sldId id="259" r:id="rId13"/>
    <p:sldId id="279" r:id="rId14"/>
    <p:sldId id="280" r:id="rId15"/>
    <p:sldId id="281" r:id="rId16"/>
    <p:sldId id="276" r:id="rId17"/>
    <p:sldId id="277" r:id="rId18"/>
    <p:sldId id="282" r:id="rId19"/>
    <p:sldId id="283" r:id="rId20"/>
    <p:sldId id="285" r:id="rId21"/>
    <p:sldId id="293" r:id="rId22"/>
    <p:sldId id="284"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F8C"/>
    <a:srgbClr val="1B8695"/>
    <a:srgbClr val="F6AEA0"/>
    <a:srgbClr val="002E8A"/>
    <a:srgbClr val="0037A4"/>
    <a:srgbClr val="3366FF"/>
    <a:srgbClr val="A1BCF1"/>
    <a:srgbClr val="3366CC"/>
    <a:srgbClr val="EEF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306" y="9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A5C024-3F81-4B14-8A96-38CC0E245E1A}" type="doc">
      <dgm:prSet loTypeId="urn:microsoft.com/office/officeart/2005/8/layout/hList3" loCatId="list" qsTypeId="urn:microsoft.com/office/officeart/2005/8/quickstyle/3d2" qsCatId="3D" csTypeId="urn:microsoft.com/office/officeart/2005/8/colors/accent1_2" csCatId="accent1" phldr="1"/>
      <dgm:spPr/>
      <dgm:t>
        <a:bodyPr/>
        <a:lstStyle/>
        <a:p>
          <a:endParaRPr lang="ro-RO"/>
        </a:p>
      </dgm:t>
    </dgm:pt>
    <dgm:pt modelId="{EE57C024-70CF-4DCF-BB89-8A4BD82D322E}">
      <dgm:prSet phldrT="[Текст]" custT="1"/>
      <dgm:spPr/>
      <dgm:t>
        <a:bodyPr/>
        <a:lstStyle/>
        <a:p>
          <a:pPr>
            <a:lnSpc>
              <a:spcPct val="100000"/>
            </a:lnSpc>
            <a:spcBef>
              <a:spcPts val="0"/>
            </a:spcBef>
            <a:spcAft>
              <a:spcPts val="0"/>
            </a:spcAft>
          </a:pPr>
          <a:r>
            <a:rPr lang="ro-RO"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Primul tip de model de securitate internațională este construit în funcție de numărul de entități în securitatea sistemului</a:t>
          </a: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o-RO"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83CBFB9-A47C-4875-9B6D-5B86688CE49D}" type="parTrans" cxnId="{513A28DD-50B7-4486-96E0-11D0525AFD9D}">
      <dgm:prSet/>
      <dgm:spPr/>
      <dgm:t>
        <a:bodyPr/>
        <a:lstStyle/>
        <a:p>
          <a:pPr>
            <a:lnSpc>
              <a:spcPct val="100000"/>
            </a:lnSpc>
            <a:spcBef>
              <a:spcPts val="0"/>
            </a:spcBef>
            <a:spcAft>
              <a:spcPts val="0"/>
            </a:spcAft>
          </a:pPr>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8131E9E-487B-48F9-A8D7-8CCE8F0271A0}" type="sibTrans" cxnId="{513A28DD-50B7-4486-96E0-11D0525AFD9D}">
      <dgm:prSet/>
      <dgm:spPr/>
      <dgm:t>
        <a:bodyPr/>
        <a:lstStyle/>
        <a:p>
          <a:pPr>
            <a:lnSpc>
              <a:spcPct val="100000"/>
            </a:lnSpc>
            <a:spcBef>
              <a:spcPts val="0"/>
            </a:spcBef>
            <a:spcAft>
              <a:spcPts val="0"/>
            </a:spcAft>
          </a:pPr>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92560612-3DE9-4F71-A2EC-1C36F6DB081A}">
      <dgm:prSet phldrT="[Текст]" custT="1"/>
      <dgm:spPr/>
      <dgm:t>
        <a:bodyPr/>
        <a:lstStyle/>
        <a:p>
          <a:pPr>
            <a:lnSpc>
              <a:spcPct val="100000"/>
            </a:lnSpc>
            <a:spcBef>
              <a:spcPts val="0"/>
            </a:spcBef>
            <a:spcAft>
              <a:spcPts val="0"/>
            </a:spcAft>
            <a:buFont typeface="+mj-lt"/>
            <a:buAutoNum type="alphaLcParenR"/>
          </a:pPr>
          <a:r>
            <a:rPr lang="ro-RO"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securitatea </a:t>
          </a:r>
          <a:r>
            <a:rPr lang="ro-RO"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sistemului unipolar</a:t>
          </a:r>
        </a:p>
      </dgm:t>
    </dgm:pt>
    <dgm:pt modelId="{50FB73AE-B258-415A-AA6D-1C23DED4F837}" type="parTrans" cxnId="{53843D5E-598E-4CDE-AA76-E6B0A152BF5D}">
      <dgm:prSet/>
      <dgm:spPr/>
      <dgm:t>
        <a:bodyPr/>
        <a:lstStyle/>
        <a:p>
          <a:pPr>
            <a:lnSpc>
              <a:spcPct val="100000"/>
            </a:lnSpc>
            <a:spcBef>
              <a:spcPts val="0"/>
            </a:spcBef>
            <a:spcAft>
              <a:spcPts val="0"/>
            </a:spcAft>
          </a:pPr>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045FDB7-DB30-4848-95AD-05AEA80181C4}" type="sibTrans" cxnId="{53843D5E-598E-4CDE-AA76-E6B0A152BF5D}">
      <dgm:prSet/>
      <dgm:spPr/>
      <dgm:t>
        <a:bodyPr/>
        <a:lstStyle/>
        <a:p>
          <a:pPr>
            <a:lnSpc>
              <a:spcPct val="100000"/>
            </a:lnSpc>
            <a:spcBef>
              <a:spcPts val="0"/>
            </a:spcBef>
            <a:spcAft>
              <a:spcPts val="0"/>
            </a:spcAft>
          </a:pPr>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26A56132-390B-420C-A857-19A50F322F55}">
      <dgm:prSet phldrT="[Текст]" custT="1"/>
      <dgm:spPr/>
      <dgm:t>
        <a:bodyPr/>
        <a:lstStyle/>
        <a:p>
          <a:pPr>
            <a:lnSpc>
              <a:spcPct val="100000"/>
            </a:lnSpc>
            <a:spcBef>
              <a:spcPts val="0"/>
            </a:spcBef>
            <a:spcAft>
              <a:spcPts val="0"/>
            </a:spcAft>
            <a:buFont typeface="+mj-lt"/>
            <a:buNone/>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 </a:t>
          </a:r>
          <a:r>
            <a:rPr lang="ro-RO" sz="2000" noProof="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securitatea „mai multor mari puteri”</a:t>
          </a:r>
          <a:endPar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5046644-8167-407C-AFDA-AF836BA96B12}" type="parTrans" cxnId="{D783DB6F-BE45-42A5-AB78-CD37302A2492}">
      <dgm:prSet/>
      <dgm:spPr/>
      <dgm:t>
        <a:bodyPr/>
        <a:lstStyle/>
        <a:p>
          <a:pPr>
            <a:lnSpc>
              <a:spcPct val="100000"/>
            </a:lnSpc>
            <a:spcBef>
              <a:spcPts val="0"/>
            </a:spcBef>
            <a:spcAft>
              <a:spcPts val="0"/>
            </a:spcAft>
          </a:pPr>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F5500A9-DDF4-4AF3-AB72-283C78201F07}" type="sibTrans" cxnId="{D783DB6F-BE45-42A5-AB78-CD37302A2492}">
      <dgm:prSet/>
      <dgm:spPr/>
      <dgm:t>
        <a:bodyPr/>
        <a:lstStyle/>
        <a:p>
          <a:pPr>
            <a:lnSpc>
              <a:spcPct val="100000"/>
            </a:lnSpc>
            <a:spcBef>
              <a:spcPts val="0"/>
            </a:spcBef>
            <a:spcAft>
              <a:spcPts val="0"/>
            </a:spcAft>
          </a:pPr>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EA03E98-7CA9-4947-A6E2-7CAA2D1ED506}">
      <dgm:prSet phldrT="[Текст]" custT="1"/>
      <dgm:spPr/>
      <dgm:t>
        <a:bodyPr/>
        <a:lstStyle/>
        <a:p>
          <a:pPr>
            <a:lnSpc>
              <a:spcPct val="100000"/>
            </a:lnSpc>
            <a:spcBef>
              <a:spcPts val="0"/>
            </a:spcBef>
            <a:spcAft>
              <a:spcPts val="0"/>
            </a:spcAft>
            <a:buFont typeface="+mj-lt"/>
            <a:buNone/>
          </a:pPr>
          <a:r>
            <a:rPr lang="en-US"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 </a:t>
          </a:r>
          <a:r>
            <a:rPr lang="ro-RO"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Modelul multipolar</a:t>
          </a:r>
          <a:endParaRPr lang="ro-RO"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8B292E9-CDED-4F2E-BB46-3AE127A71E35}" type="parTrans" cxnId="{4F487F56-5049-4433-9604-7938B738BD35}">
      <dgm:prSet/>
      <dgm:spPr/>
      <dgm:t>
        <a:bodyPr/>
        <a:lstStyle/>
        <a:p>
          <a:pPr>
            <a:lnSpc>
              <a:spcPct val="100000"/>
            </a:lnSpc>
            <a:spcBef>
              <a:spcPts val="0"/>
            </a:spcBef>
            <a:spcAft>
              <a:spcPts val="0"/>
            </a:spcAft>
          </a:pPr>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F79B3D0-7BCA-4E18-887A-3FE01060B5AC}" type="sibTrans" cxnId="{4F487F56-5049-4433-9604-7938B738BD35}">
      <dgm:prSet/>
      <dgm:spPr/>
      <dgm:t>
        <a:bodyPr/>
        <a:lstStyle/>
        <a:p>
          <a:pPr>
            <a:lnSpc>
              <a:spcPct val="100000"/>
            </a:lnSpc>
            <a:spcBef>
              <a:spcPts val="0"/>
            </a:spcBef>
            <a:spcAft>
              <a:spcPts val="0"/>
            </a:spcAft>
          </a:pPr>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CE9EC31-396C-44C8-B554-F5200D29B0E1}">
      <dgm:prSet custT="1"/>
      <dgm:spPr/>
      <dgm:t>
        <a:bodyPr/>
        <a:lstStyle/>
        <a:p>
          <a:pPr>
            <a:lnSpc>
              <a:spcPct val="100000"/>
            </a:lnSpc>
            <a:spcBef>
              <a:spcPts val="0"/>
            </a:spcBef>
            <a:spcAft>
              <a:spcPts val="0"/>
            </a:spcAft>
            <a:buFont typeface="+mj-lt"/>
            <a:buNone/>
          </a:pPr>
          <a:r>
            <a:rPr lang="en-US"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r>
            <a:rPr lang="ro-RO"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Modelul global (</a:t>
          </a:r>
          <a:r>
            <a:rPr lang="ro-RO"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universal) </a:t>
          </a:r>
        </a:p>
      </dgm:t>
    </dgm:pt>
    <dgm:pt modelId="{7F675CC7-00D2-4464-AB22-B44FB5A3219A}" type="parTrans" cxnId="{0D2A63CF-87F2-4E3E-82DD-EDE686260E6F}">
      <dgm:prSet/>
      <dgm:spPr/>
      <dgm:t>
        <a:bodyPr/>
        <a:lstStyle/>
        <a:p>
          <a:pPr>
            <a:lnSpc>
              <a:spcPct val="100000"/>
            </a:lnSpc>
            <a:spcBef>
              <a:spcPts val="0"/>
            </a:spcBef>
            <a:spcAft>
              <a:spcPts val="0"/>
            </a:spcAft>
          </a:pPr>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AB2CA36-D69E-4AE7-81B9-1F0DDB3215C3}" type="sibTrans" cxnId="{0D2A63CF-87F2-4E3E-82DD-EDE686260E6F}">
      <dgm:prSet/>
      <dgm:spPr/>
      <dgm:t>
        <a:bodyPr/>
        <a:lstStyle/>
        <a:p>
          <a:pPr>
            <a:lnSpc>
              <a:spcPct val="100000"/>
            </a:lnSpc>
            <a:spcBef>
              <a:spcPts val="0"/>
            </a:spcBef>
            <a:spcAft>
              <a:spcPts val="0"/>
            </a:spcAft>
          </a:pPr>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98D70C9-A2F3-4C99-B82C-98B80EED0C34}" type="pres">
      <dgm:prSet presAssocID="{2AA5C024-3F81-4B14-8A96-38CC0E245E1A}" presName="composite" presStyleCnt="0">
        <dgm:presLayoutVars>
          <dgm:chMax val="1"/>
          <dgm:dir/>
          <dgm:resizeHandles val="exact"/>
        </dgm:presLayoutVars>
      </dgm:prSet>
      <dgm:spPr/>
      <dgm:t>
        <a:bodyPr/>
        <a:lstStyle/>
        <a:p>
          <a:endParaRPr lang="en-US"/>
        </a:p>
      </dgm:t>
    </dgm:pt>
    <dgm:pt modelId="{ADC640DA-2F32-4103-B31A-D0D624FBE85D}" type="pres">
      <dgm:prSet presAssocID="{EE57C024-70CF-4DCF-BB89-8A4BD82D322E}" presName="roof" presStyleLbl="dkBgShp" presStyleIdx="0" presStyleCnt="2"/>
      <dgm:spPr/>
      <dgm:t>
        <a:bodyPr/>
        <a:lstStyle/>
        <a:p>
          <a:endParaRPr lang="en-US"/>
        </a:p>
      </dgm:t>
    </dgm:pt>
    <dgm:pt modelId="{C11FABA2-65F7-4C61-86AB-8CF65F51B661}" type="pres">
      <dgm:prSet presAssocID="{EE57C024-70CF-4DCF-BB89-8A4BD82D322E}" presName="pillars" presStyleCnt="0"/>
      <dgm:spPr/>
    </dgm:pt>
    <dgm:pt modelId="{E427A04B-EEC0-462B-992D-EB7B2A65E2BA}" type="pres">
      <dgm:prSet presAssocID="{EE57C024-70CF-4DCF-BB89-8A4BD82D322E}" presName="pillar1" presStyleLbl="node1" presStyleIdx="0" presStyleCnt="4">
        <dgm:presLayoutVars>
          <dgm:bulletEnabled val="1"/>
        </dgm:presLayoutVars>
      </dgm:prSet>
      <dgm:spPr/>
      <dgm:t>
        <a:bodyPr/>
        <a:lstStyle/>
        <a:p>
          <a:endParaRPr lang="en-US"/>
        </a:p>
      </dgm:t>
    </dgm:pt>
    <dgm:pt modelId="{E84EFF96-F204-40D3-B1CF-0755D61A09BA}" type="pres">
      <dgm:prSet presAssocID="{26A56132-390B-420C-A857-19A50F322F55}" presName="pillarX" presStyleLbl="node1" presStyleIdx="1" presStyleCnt="4">
        <dgm:presLayoutVars>
          <dgm:bulletEnabled val="1"/>
        </dgm:presLayoutVars>
      </dgm:prSet>
      <dgm:spPr/>
      <dgm:t>
        <a:bodyPr/>
        <a:lstStyle/>
        <a:p>
          <a:endParaRPr lang="en-US"/>
        </a:p>
      </dgm:t>
    </dgm:pt>
    <dgm:pt modelId="{36788949-249D-4A72-BABA-6E2891F488B3}" type="pres">
      <dgm:prSet presAssocID="{5EA03E98-7CA9-4947-A6E2-7CAA2D1ED506}" presName="pillarX" presStyleLbl="node1" presStyleIdx="2" presStyleCnt="4">
        <dgm:presLayoutVars>
          <dgm:bulletEnabled val="1"/>
        </dgm:presLayoutVars>
      </dgm:prSet>
      <dgm:spPr/>
      <dgm:t>
        <a:bodyPr/>
        <a:lstStyle/>
        <a:p>
          <a:endParaRPr lang="en-US"/>
        </a:p>
      </dgm:t>
    </dgm:pt>
    <dgm:pt modelId="{E542E605-D51A-4FE0-8641-63D276D0558C}" type="pres">
      <dgm:prSet presAssocID="{3CE9EC31-396C-44C8-B554-F5200D29B0E1}" presName="pillarX" presStyleLbl="node1" presStyleIdx="3" presStyleCnt="4">
        <dgm:presLayoutVars>
          <dgm:bulletEnabled val="1"/>
        </dgm:presLayoutVars>
      </dgm:prSet>
      <dgm:spPr/>
      <dgm:t>
        <a:bodyPr/>
        <a:lstStyle/>
        <a:p>
          <a:endParaRPr lang="en-US"/>
        </a:p>
      </dgm:t>
    </dgm:pt>
    <dgm:pt modelId="{DAA1B046-961B-4FCE-A30B-18DA52217829}" type="pres">
      <dgm:prSet presAssocID="{EE57C024-70CF-4DCF-BB89-8A4BD82D322E}" presName="base" presStyleLbl="dkBgShp" presStyleIdx="1" presStyleCnt="2"/>
      <dgm:spPr/>
    </dgm:pt>
  </dgm:ptLst>
  <dgm:cxnLst>
    <dgm:cxn modelId="{EC559822-D55D-42D6-9255-B2C9A9B6438D}" type="presOf" srcId="{2AA5C024-3F81-4B14-8A96-38CC0E245E1A}" destId="{F98D70C9-A2F3-4C99-B82C-98B80EED0C34}" srcOrd="0" destOrd="0" presId="urn:microsoft.com/office/officeart/2005/8/layout/hList3"/>
    <dgm:cxn modelId="{0D2A63CF-87F2-4E3E-82DD-EDE686260E6F}" srcId="{EE57C024-70CF-4DCF-BB89-8A4BD82D322E}" destId="{3CE9EC31-396C-44C8-B554-F5200D29B0E1}" srcOrd="3" destOrd="0" parTransId="{7F675CC7-00D2-4464-AB22-B44FB5A3219A}" sibTransId="{0AB2CA36-D69E-4AE7-81B9-1F0DDB3215C3}"/>
    <dgm:cxn modelId="{D783DB6F-BE45-42A5-AB78-CD37302A2492}" srcId="{EE57C024-70CF-4DCF-BB89-8A4BD82D322E}" destId="{26A56132-390B-420C-A857-19A50F322F55}" srcOrd="1" destOrd="0" parTransId="{C5046644-8167-407C-AFDA-AF836BA96B12}" sibTransId="{6F5500A9-DDF4-4AF3-AB72-283C78201F07}"/>
    <dgm:cxn modelId="{39610850-D0AD-4E04-87B5-11EA1F7E14E3}" type="presOf" srcId="{92560612-3DE9-4F71-A2EC-1C36F6DB081A}" destId="{E427A04B-EEC0-462B-992D-EB7B2A65E2BA}" srcOrd="0" destOrd="0" presId="urn:microsoft.com/office/officeart/2005/8/layout/hList3"/>
    <dgm:cxn modelId="{1E7E97ED-5645-497D-AD6E-D4AA12F39AFC}" type="presOf" srcId="{3CE9EC31-396C-44C8-B554-F5200D29B0E1}" destId="{E542E605-D51A-4FE0-8641-63D276D0558C}" srcOrd="0" destOrd="0" presId="urn:microsoft.com/office/officeart/2005/8/layout/hList3"/>
    <dgm:cxn modelId="{6CC22475-8879-4830-AB73-3B03815095A9}" type="presOf" srcId="{26A56132-390B-420C-A857-19A50F322F55}" destId="{E84EFF96-F204-40D3-B1CF-0755D61A09BA}" srcOrd="0" destOrd="0" presId="urn:microsoft.com/office/officeart/2005/8/layout/hList3"/>
    <dgm:cxn modelId="{B7232DAD-701E-4D91-BCE2-A19A7AA09027}" type="presOf" srcId="{EE57C024-70CF-4DCF-BB89-8A4BD82D322E}" destId="{ADC640DA-2F32-4103-B31A-D0D624FBE85D}" srcOrd="0" destOrd="0" presId="urn:microsoft.com/office/officeart/2005/8/layout/hList3"/>
    <dgm:cxn modelId="{513A28DD-50B7-4486-96E0-11D0525AFD9D}" srcId="{2AA5C024-3F81-4B14-8A96-38CC0E245E1A}" destId="{EE57C024-70CF-4DCF-BB89-8A4BD82D322E}" srcOrd="0" destOrd="0" parTransId="{283CBFB9-A47C-4875-9B6D-5B86688CE49D}" sibTransId="{78131E9E-487B-48F9-A8D7-8CCE8F0271A0}"/>
    <dgm:cxn modelId="{4F487F56-5049-4433-9604-7938B738BD35}" srcId="{EE57C024-70CF-4DCF-BB89-8A4BD82D322E}" destId="{5EA03E98-7CA9-4947-A6E2-7CAA2D1ED506}" srcOrd="2" destOrd="0" parTransId="{E8B292E9-CDED-4F2E-BB46-3AE127A71E35}" sibTransId="{5F79B3D0-7BCA-4E18-887A-3FE01060B5AC}"/>
    <dgm:cxn modelId="{D3627413-BE9C-4B67-B41E-F537D811C31C}" type="presOf" srcId="{5EA03E98-7CA9-4947-A6E2-7CAA2D1ED506}" destId="{36788949-249D-4A72-BABA-6E2891F488B3}" srcOrd="0" destOrd="0" presId="urn:microsoft.com/office/officeart/2005/8/layout/hList3"/>
    <dgm:cxn modelId="{53843D5E-598E-4CDE-AA76-E6B0A152BF5D}" srcId="{EE57C024-70CF-4DCF-BB89-8A4BD82D322E}" destId="{92560612-3DE9-4F71-A2EC-1C36F6DB081A}" srcOrd="0" destOrd="0" parTransId="{50FB73AE-B258-415A-AA6D-1C23DED4F837}" sibTransId="{D045FDB7-DB30-4848-95AD-05AEA80181C4}"/>
    <dgm:cxn modelId="{B0C79890-4BDE-47C3-BF64-F66D5699C882}" type="presParOf" srcId="{F98D70C9-A2F3-4C99-B82C-98B80EED0C34}" destId="{ADC640DA-2F32-4103-B31A-D0D624FBE85D}" srcOrd="0" destOrd="0" presId="urn:microsoft.com/office/officeart/2005/8/layout/hList3"/>
    <dgm:cxn modelId="{0771CBFC-10B7-4459-B125-326C4662FE55}" type="presParOf" srcId="{F98D70C9-A2F3-4C99-B82C-98B80EED0C34}" destId="{C11FABA2-65F7-4C61-86AB-8CF65F51B661}" srcOrd="1" destOrd="0" presId="urn:microsoft.com/office/officeart/2005/8/layout/hList3"/>
    <dgm:cxn modelId="{16F61C99-E661-4514-AC1F-10D6628D5956}" type="presParOf" srcId="{C11FABA2-65F7-4C61-86AB-8CF65F51B661}" destId="{E427A04B-EEC0-462B-992D-EB7B2A65E2BA}" srcOrd="0" destOrd="0" presId="urn:microsoft.com/office/officeart/2005/8/layout/hList3"/>
    <dgm:cxn modelId="{26E615B6-A9DA-4AC6-BFB9-594E407B1972}" type="presParOf" srcId="{C11FABA2-65F7-4C61-86AB-8CF65F51B661}" destId="{E84EFF96-F204-40D3-B1CF-0755D61A09BA}" srcOrd="1" destOrd="0" presId="urn:microsoft.com/office/officeart/2005/8/layout/hList3"/>
    <dgm:cxn modelId="{9DE98DD1-92AA-44B5-A475-A0AE3764C267}" type="presParOf" srcId="{C11FABA2-65F7-4C61-86AB-8CF65F51B661}" destId="{36788949-249D-4A72-BABA-6E2891F488B3}" srcOrd="2" destOrd="0" presId="urn:microsoft.com/office/officeart/2005/8/layout/hList3"/>
    <dgm:cxn modelId="{BD8035F9-BE3A-4368-8103-E10DF33CD43A}" type="presParOf" srcId="{C11FABA2-65F7-4C61-86AB-8CF65F51B661}" destId="{E542E605-D51A-4FE0-8641-63D276D0558C}" srcOrd="3" destOrd="0" presId="urn:microsoft.com/office/officeart/2005/8/layout/hList3"/>
    <dgm:cxn modelId="{A5AEA09A-36EE-4358-95B5-4725599992DC}" type="presParOf" srcId="{F98D70C9-A2F3-4C99-B82C-98B80EED0C34}" destId="{DAA1B046-961B-4FCE-A30B-18DA5221782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79C8D3-E8BD-4648-81A2-AE76BEEF5FE0}" type="doc">
      <dgm:prSet loTypeId="urn:microsoft.com/office/officeart/2005/8/layout/pyramid2" loCatId="list" qsTypeId="urn:microsoft.com/office/officeart/2005/8/quickstyle/3d2" qsCatId="3D" csTypeId="urn:microsoft.com/office/officeart/2005/8/colors/accent1_2" csCatId="accent1" phldr="1"/>
      <dgm:spPr/>
    </dgm:pt>
    <dgm:pt modelId="{64FD4F76-C3A5-493F-9D43-E7FCB26BD809}">
      <dgm:prSet phldrT="[Текст]" custT="1"/>
      <dgm:spPr>
        <a:solidFill>
          <a:srgbClr val="FFC00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1800" dirty="0">
              <a:latin typeface="Times New Roman" panose="02020603050405020304" pitchFamily="18" charset="0"/>
              <a:cs typeface="Times New Roman" panose="02020603050405020304" pitchFamily="18" charset="0"/>
            </a:rPr>
            <a:t>COLECTIV</a:t>
          </a:r>
        </a:p>
      </dgm:t>
    </dgm:pt>
    <dgm:pt modelId="{EA10448E-B7FE-4A73-A94F-6B9BF0CDD1C4}" type="parTrans" cxnId="{45904A49-B268-45E0-A64B-15C0EE0509F5}">
      <dgm:prSet/>
      <dgm:spPr/>
      <dgm:t>
        <a:bodyPr/>
        <a:lstStyle/>
        <a:p>
          <a:endParaRPr lang="ro-RO" sz="1800">
            <a:latin typeface="Times New Roman" panose="02020603050405020304" pitchFamily="18" charset="0"/>
            <a:cs typeface="Times New Roman" panose="02020603050405020304" pitchFamily="18" charset="0"/>
          </a:endParaRPr>
        </a:p>
      </dgm:t>
    </dgm:pt>
    <dgm:pt modelId="{499627A8-2901-49EA-953D-FC14A296CA58}" type="sibTrans" cxnId="{45904A49-B268-45E0-A64B-15C0EE0509F5}">
      <dgm:prSet/>
      <dgm:spPr/>
      <dgm:t>
        <a:bodyPr/>
        <a:lstStyle/>
        <a:p>
          <a:endParaRPr lang="ro-RO" sz="1800">
            <a:latin typeface="Times New Roman" panose="02020603050405020304" pitchFamily="18" charset="0"/>
            <a:cs typeface="Times New Roman" panose="02020603050405020304" pitchFamily="18" charset="0"/>
          </a:endParaRPr>
        </a:p>
      </dgm:t>
    </dgm:pt>
    <dgm:pt modelId="{9FED3613-F299-44AE-B52A-F683D65262C5}">
      <dgm:prSet phldrT="[Текст]" custT="1"/>
      <dgm:spPr>
        <a:solidFill>
          <a:schemeClr val="bg2">
            <a:lumMod val="75000"/>
            <a:alpha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1800"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UNIVERSAL </a:t>
          </a:r>
        </a:p>
      </dgm:t>
    </dgm:pt>
    <dgm:pt modelId="{9F948E26-B7F0-4418-9F13-976A175DA630}" type="parTrans" cxnId="{C0E40C3C-2B5D-4D1D-8FF3-07E3371B7680}">
      <dgm:prSet/>
      <dgm:spPr/>
      <dgm:t>
        <a:bodyPr/>
        <a:lstStyle/>
        <a:p>
          <a:endParaRPr lang="ro-RO" sz="1800">
            <a:latin typeface="Times New Roman" panose="02020603050405020304" pitchFamily="18" charset="0"/>
            <a:cs typeface="Times New Roman" panose="02020603050405020304" pitchFamily="18" charset="0"/>
          </a:endParaRPr>
        </a:p>
      </dgm:t>
    </dgm:pt>
    <dgm:pt modelId="{D308CEA5-E6A3-4018-875B-7C39FC8104ED}" type="sibTrans" cxnId="{C0E40C3C-2B5D-4D1D-8FF3-07E3371B7680}">
      <dgm:prSet/>
      <dgm:spPr/>
      <dgm:t>
        <a:bodyPr/>
        <a:lstStyle/>
        <a:p>
          <a:endParaRPr lang="ro-RO" sz="1800">
            <a:latin typeface="Times New Roman" panose="02020603050405020304" pitchFamily="18" charset="0"/>
            <a:cs typeface="Times New Roman" panose="02020603050405020304" pitchFamily="18" charset="0"/>
          </a:endParaRPr>
        </a:p>
      </dgm:t>
    </dgm:pt>
    <dgm:pt modelId="{AD8299A2-7827-411E-9424-BC64E61459DD}">
      <dgm:prSet phldrT="[Текст]" custT="1"/>
      <dgm:spPr>
        <a:solidFill>
          <a:srgbClr val="F6AEA0">
            <a:alpha val="90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t>
        <a:bodyPr/>
        <a:lstStyle/>
        <a:p>
          <a:r>
            <a:rPr lang="ro-RO" sz="1800" dirty="0">
              <a:latin typeface="Times New Roman" panose="02020603050405020304" pitchFamily="18" charset="0"/>
              <a:cs typeface="Times New Roman" panose="02020603050405020304" pitchFamily="18" charset="0"/>
            </a:rPr>
            <a:t>de COOPERARE</a:t>
          </a:r>
        </a:p>
      </dgm:t>
    </dgm:pt>
    <dgm:pt modelId="{B7AD8E17-F126-4D14-A215-D46748F859C1}" type="parTrans" cxnId="{F54C3F16-CC87-4144-87FC-69C1D50113DC}">
      <dgm:prSet/>
      <dgm:spPr/>
      <dgm:t>
        <a:bodyPr/>
        <a:lstStyle/>
        <a:p>
          <a:endParaRPr lang="ro-RO" sz="1800">
            <a:latin typeface="Times New Roman" panose="02020603050405020304" pitchFamily="18" charset="0"/>
            <a:cs typeface="Times New Roman" panose="02020603050405020304" pitchFamily="18" charset="0"/>
          </a:endParaRPr>
        </a:p>
      </dgm:t>
    </dgm:pt>
    <dgm:pt modelId="{CC7C51BA-4193-464E-BD7C-509F79819A26}" type="sibTrans" cxnId="{F54C3F16-CC87-4144-87FC-69C1D50113DC}">
      <dgm:prSet/>
      <dgm:spPr/>
      <dgm:t>
        <a:bodyPr/>
        <a:lstStyle/>
        <a:p>
          <a:endParaRPr lang="ro-RO" sz="1800">
            <a:latin typeface="Times New Roman" panose="02020603050405020304" pitchFamily="18" charset="0"/>
            <a:cs typeface="Times New Roman" panose="02020603050405020304" pitchFamily="18" charset="0"/>
          </a:endParaRPr>
        </a:p>
      </dgm:t>
    </dgm:pt>
    <dgm:pt modelId="{1809FC7F-D48D-4D2E-B0E2-A87E0F500B30}" type="pres">
      <dgm:prSet presAssocID="{9679C8D3-E8BD-4648-81A2-AE76BEEF5FE0}" presName="compositeShape" presStyleCnt="0">
        <dgm:presLayoutVars>
          <dgm:dir/>
          <dgm:resizeHandles/>
        </dgm:presLayoutVars>
      </dgm:prSet>
      <dgm:spPr/>
    </dgm:pt>
    <dgm:pt modelId="{3C46EDEC-929D-4419-A35B-3A75FF7263CC}" type="pres">
      <dgm:prSet presAssocID="{9679C8D3-E8BD-4648-81A2-AE76BEEF5FE0}" presName="pyramid" presStyleLbl="node1" presStyleIdx="0" presStyleCnt="1"/>
      <dgm:spPr/>
    </dgm:pt>
    <dgm:pt modelId="{59C1F572-15B3-4873-9572-0AD959B93FB7}" type="pres">
      <dgm:prSet presAssocID="{9679C8D3-E8BD-4648-81A2-AE76BEEF5FE0}" presName="theList" presStyleCnt="0"/>
      <dgm:spPr/>
    </dgm:pt>
    <dgm:pt modelId="{32AE60C8-6F76-4113-93DC-10A29F622348}" type="pres">
      <dgm:prSet presAssocID="{64FD4F76-C3A5-493F-9D43-E7FCB26BD809}" presName="aNode" presStyleLbl="fgAcc1" presStyleIdx="0" presStyleCnt="3">
        <dgm:presLayoutVars>
          <dgm:bulletEnabled val="1"/>
        </dgm:presLayoutVars>
      </dgm:prSet>
      <dgm:spPr/>
      <dgm:t>
        <a:bodyPr/>
        <a:lstStyle/>
        <a:p>
          <a:endParaRPr lang="en-US"/>
        </a:p>
      </dgm:t>
    </dgm:pt>
    <dgm:pt modelId="{524EB01F-679B-4CF1-A7A3-557742732CD4}" type="pres">
      <dgm:prSet presAssocID="{64FD4F76-C3A5-493F-9D43-E7FCB26BD809}" presName="aSpace" presStyleCnt="0"/>
      <dgm:spPr/>
    </dgm:pt>
    <dgm:pt modelId="{542BA6AF-A5D8-4255-8AAB-4A33AA7207EA}" type="pres">
      <dgm:prSet presAssocID="{9FED3613-F299-44AE-B52A-F683D65262C5}" presName="aNode" presStyleLbl="fgAcc1" presStyleIdx="1" presStyleCnt="3">
        <dgm:presLayoutVars>
          <dgm:bulletEnabled val="1"/>
        </dgm:presLayoutVars>
      </dgm:prSet>
      <dgm:spPr/>
      <dgm:t>
        <a:bodyPr/>
        <a:lstStyle/>
        <a:p>
          <a:endParaRPr lang="en-US"/>
        </a:p>
      </dgm:t>
    </dgm:pt>
    <dgm:pt modelId="{4EF229B6-7C63-4B22-AD9A-6273D8486631}" type="pres">
      <dgm:prSet presAssocID="{9FED3613-F299-44AE-B52A-F683D65262C5}" presName="aSpace" presStyleCnt="0"/>
      <dgm:spPr/>
    </dgm:pt>
    <dgm:pt modelId="{6F5F4B74-2362-4A49-9FC6-7E5E3FA17B13}" type="pres">
      <dgm:prSet presAssocID="{AD8299A2-7827-411E-9424-BC64E61459DD}" presName="aNode" presStyleLbl="fgAcc1" presStyleIdx="2" presStyleCnt="3">
        <dgm:presLayoutVars>
          <dgm:bulletEnabled val="1"/>
        </dgm:presLayoutVars>
      </dgm:prSet>
      <dgm:spPr/>
      <dgm:t>
        <a:bodyPr/>
        <a:lstStyle/>
        <a:p>
          <a:endParaRPr lang="en-US"/>
        </a:p>
      </dgm:t>
    </dgm:pt>
    <dgm:pt modelId="{FD8D769A-0B4A-4854-BEDA-78A6BAB8EAFD}" type="pres">
      <dgm:prSet presAssocID="{AD8299A2-7827-411E-9424-BC64E61459DD}" presName="aSpace" presStyleCnt="0"/>
      <dgm:spPr/>
    </dgm:pt>
  </dgm:ptLst>
  <dgm:cxnLst>
    <dgm:cxn modelId="{DB40260F-E0D2-4CC4-918B-4FDEC7517BCB}" type="presOf" srcId="{64FD4F76-C3A5-493F-9D43-E7FCB26BD809}" destId="{32AE60C8-6F76-4113-93DC-10A29F622348}" srcOrd="0" destOrd="0" presId="urn:microsoft.com/office/officeart/2005/8/layout/pyramid2"/>
    <dgm:cxn modelId="{F54C3F16-CC87-4144-87FC-69C1D50113DC}" srcId="{9679C8D3-E8BD-4648-81A2-AE76BEEF5FE0}" destId="{AD8299A2-7827-411E-9424-BC64E61459DD}" srcOrd="2" destOrd="0" parTransId="{B7AD8E17-F126-4D14-A215-D46748F859C1}" sibTransId="{CC7C51BA-4193-464E-BD7C-509F79819A26}"/>
    <dgm:cxn modelId="{45904A49-B268-45E0-A64B-15C0EE0509F5}" srcId="{9679C8D3-E8BD-4648-81A2-AE76BEEF5FE0}" destId="{64FD4F76-C3A5-493F-9D43-E7FCB26BD809}" srcOrd="0" destOrd="0" parTransId="{EA10448E-B7FE-4A73-A94F-6B9BF0CDD1C4}" sibTransId="{499627A8-2901-49EA-953D-FC14A296CA58}"/>
    <dgm:cxn modelId="{B1571181-9A57-4888-A1C1-3C2E1B5377EB}" type="presOf" srcId="{9679C8D3-E8BD-4648-81A2-AE76BEEF5FE0}" destId="{1809FC7F-D48D-4D2E-B0E2-A87E0F500B30}" srcOrd="0" destOrd="0" presId="urn:microsoft.com/office/officeart/2005/8/layout/pyramid2"/>
    <dgm:cxn modelId="{6B0B445A-4E2F-4036-BFA4-AF36E9BF5BA5}" type="presOf" srcId="{AD8299A2-7827-411E-9424-BC64E61459DD}" destId="{6F5F4B74-2362-4A49-9FC6-7E5E3FA17B13}" srcOrd="0" destOrd="0" presId="urn:microsoft.com/office/officeart/2005/8/layout/pyramid2"/>
    <dgm:cxn modelId="{0C1773C0-D761-4F0E-AAB1-AE80C2AAC092}" type="presOf" srcId="{9FED3613-F299-44AE-B52A-F683D65262C5}" destId="{542BA6AF-A5D8-4255-8AAB-4A33AA7207EA}" srcOrd="0" destOrd="0" presId="urn:microsoft.com/office/officeart/2005/8/layout/pyramid2"/>
    <dgm:cxn modelId="{C0E40C3C-2B5D-4D1D-8FF3-07E3371B7680}" srcId="{9679C8D3-E8BD-4648-81A2-AE76BEEF5FE0}" destId="{9FED3613-F299-44AE-B52A-F683D65262C5}" srcOrd="1" destOrd="0" parTransId="{9F948E26-B7F0-4418-9F13-976A175DA630}" sibTransId="{D308CEA5-E6A3-4018-875B-7C39FC8104ED}"/>
    <dgm:cxn modelId="{944143C5-D5EC-4FBF-8E08-B5BBC56F7A00}" type="presParOf" srcId="{1809FC7F-D48D-4D2E-B0E2-A87E0F500B30}" destId="{3C46EDEC-929D-4419-A35B-3A75FF7263CC}" srcOrd="0" destOrd="0" presId="urn:microsoft.com/office/officeart/2005/8/layout/pyramid2"/>
    <dgm:cxn modelId="{BED688C2-0B0A-4888-B516-A1CDE1A3BA84}" type="presParOf" srcId="{1809FC7F-D48D-4D2E-B0E2-A87E0F500B30}" destId="{59C1F572-15B3-4873-9572-0AD959B93FB7}" srcOrd="1" destOrd="0" presId="urn:microsoft.com/office/officeart/2005/8/layout/pyramid2"/>
    <dgm:cxn modelId="{5D3A6E26-1344-4B1F-BEF5-7FE01EB9613D}" type="presParOf" srcId="{59C1F572-15B3-4873-9572-0AD959B93FB7}" destId="{32AE60C8-6F76-4113-93DC-10A29F622348}" srcOrd="0" destOrd="0" presId="urn:microsoft.com/office/officeart/2005/8/layout/pyramid2"/>
    <dgm:cxn modelId="{4B8898ED-CE04-4FF0-9A43-7EF9BDD7396B}" type="presParOf" srcId="{59C1F572-15B3-4873-9572-0AD959B93FB7}" destId="{524EB01F-679B-4CF1-A7A3-557742732CD4}" srcOrd="1" destOrd="0" presId="urn:microsoft.com/office/officeart/2005/8/layout/pyramid2"/>
    <dgm:cxn modelId="{0AB2A8B9-ADE9-4EC5-9F99-E975D434CB41}" type="presParOf" srcId="{59C1F572-15B3-4873-9572-0AD959B93FB7}" destId="{542BA6AF-A5D8-4255-8AAB-4A33AA7207EA}" srcOrd="2" destOrd="0" presId="urn:microsoft.com/office/officeart/2005/8/layout/pyramid2"/>
    <dgm:cxn modelId="{F817CE24-2991-4756-A18C-929A32250252}" type="presParOf" srcId="{59C1F572-15B3-4873-9572-0AD959B93FB7}" destId="{4EF229B6-7C63-4B22-AD9A-6273D8486631}" srcOrd="3" destOrd="0" presId="urn:microsoft.com/office/officeart/2005/8/layout/pyramid2"/>
    <dgm:cxn modelId="{D9A2EE11-3C5E-4FEC-9FCF-DA532955901B}" type="presParOf" srcId="{59C1F572-15B3-4873-9572-0AD959B93FB7}" destId="{6F5F4B74-2362-4A49-9FC6-7E5E3FA17B13}" srcOrd="4" destOrd="0" presId="urn:microsoft.com/office/officeart/2005/8/layout/pyramid2"/>
    <dgm:cxn modelId="{354A14B9-7494-4FD0-9D2A-A4045D9AC2AE}" type="presParOf" srcId="{59C1F572-15B3-4873-9572-0AD959B93FB7}" destId="{FD8D769A-0B4A-4854-BEDA-78A6BAB8EAFD}"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38DA73-344D-49E0-80AD-E8B2F2931182}" type="doc">
      <dgm:prSet loTypeId="urn:microsoft.com/office/officeart/2005/8/layout/orgChart1" loCatId="hierarchy" qsTypeId="urn:microsoft.com/office/officeart/2005/8/quickstyle/3d3" qsCatId="3D" csTypeId="urn:microsoft.com/office/officeart/2005/8/colors/accent0_3" csCatId="mainScheme" phldr="1"/>
      <dgm:spPr/>
      <dgm:t>
        <a:bodyPr/>
        <a:lstStyle/>
        <a:p>
          <a:endParaRPr lang="ru-RU"/>
        </a:p>
      </dgm:t>
    </dgm:pt>
    <dgm:pt modelId="{AED7B99C-7016-4D01-8114-B314BCBC74FD}">
      <dgm:prSet phldrT="[Текст]" custT="1"/>
      <dgm:spPr/>
      <dgm:t>
        <a:bodyPr/>
        <a:lstStyle/>
        <a:p>
          <a:r>
            <a:rPr lang="ro-RO" sz="2000" dirty="0">
              <a:effectLst>
                <a:outerShdw blurRad="38100" dist="38100" dir="2700000" algn="tl">
                  <a:srgbClr val="000000">
                    <a:alpha val="43137"/>
                  </a:srgbClr>
                </a:outerShdw>
              </a:effectLst>
              <a:latin typeface="Times New Roman" pitchFamily="18" charset="0"/>
              <a:cs typeface="Times New Roman" pitchFamily="18" charset="0"/>
            </a:rPr>
            <a:t>securitate colectivă;</a:t>
          </a:r>
          <a:endParaRPr lang="ru-RU" sz="2000" dirty="0">
            <a:effectLst>
              <a:outerShdw blurRad="38100" dist="38100" dir="2700000" algn="tl">
                <a:srgbClr val="000000">
                  <a:alpha val="43137"/>
                </a:srgbClr>
              </a:outerShdw>
            </a:effectLst>
          </a:endParaRPr>
        </a:p>
      </dgm:t>
    </dgm:pt>
    <dgm:pt modelId="{13A2B642-4BC6-4BCC-9ADC-316E49B75801}" type="parTrans" cxnId="{764389A7-69C3-41F7-B6A1-074AEB46E02E}">
      <dgm:prSet/>
      <dgm:spPr>
        <a:ln>
          <a:solidFill>
            <a:srgbClr val="C00000"/>
          </a:solidFill>
        </a:ln>
      </dgm:spPr>
      <dgm:t>
        <a:bodyPr/>
        <a:lstStyle/>
        <a:p>
          <a:endParaRPr lang="ru-RU" sz="2000">
            <a:solidFill>
              <a:schemeClr val="tx2">
                <a:lumMod val="50000"/>
              </a:schemeClr>
            </a:solidFill>
            <a:effectLst>
              <a:outerShdw blurRad="38100" dist="38100" dir="2700000" algn="tl">
                <a:srgbClr val="000000">
                  <a:alpha val="43137"/>
                </a:srgbClr>
              </a:outerShdw>
            </a:effectLst>
          </a:endParaRPr>
        </a:p>
      </dgm:t>
    </dgm:pt>
    <dgm:pt modelId="{C6F41F19-452A-409D-A9BB-83771639F834}" type="sibTrans" cxnId="{764389A7-69C3-41F7-B6A1-074AEB46E02E}">
      <dgm:prSet/>
      <dgm:spPr/>
      <dgm:t>
        <a:bodyPr/>
        <a:lstStyle/>
        <a:p>
          <a:endParaRPr lang="ru-RU" sz="2000">
            <a:solidFill>
              <a:schemeClr val="tx2">
                <a:lumMod val="50000"/>
              </a:schemeClr>
            </a:solidFill>
            <a:effectLst>
              <a:outerShdw blurRad="38100" dist="38100" dir="2700000" algn="tl">
                <a:srgbClr val="000000">
                  <a:alpha val="43137"/>
                </a:srgbClr>
              </a:outerShdw>
            </a:effectLst>
          </a:endParaRPr>
        </a:p>
      </dgm:t>
    </dgm:pt>
    <dgm:pt modelId="{9CAEBE43-C630-48C0-9290-826A4353C9FC}">
      <dgm:prSet phldrT="[Текст]" custT="1"/>
      <dgm:spPr/>
      <dgm:t>
        <a:bodyPr/>
        <a:lstStyle/>
        <a:p>
          <a:r>
            <a:rPr lang="ro-RO" sz="2000" dirty="0">
              <a:effectLst>
                <a:outerShdw blurRad="38100" dist="38100" dir="2700000" algn="tl">
                  <a:srgbClr val="000000">
                    <a:alpha val="43137"/>
                  </a:srgbClr>
                </a:outerShdw>
              </a:effectLst>
              <a:latin typeface="Times New Roman" pitchFamily="18" charset="0"/>
              <a:cs typeface="Times New Roman" pitchFamily="18" charset="0"/>
            </a:rPr>
            <a:t>securitate comună;</a:t>
          </a:r>
          <a:endParaRPr lang="ru-RU" sz="2000" dirty="0">
            <a:effectLst>
              <a:outerShdw blurRad="38100" dist="38100" dir="2700000" algn="tl">
                <a:srgbClr val="000000">
                  <a:alpha val="43137"/>
                </a:srgbClr>
              </a:outerShdw>
            </a:effectLst>
          </a:endParaRPr>
        </a:p>
      </dgm:t>
    </dgm:pt>
    <dgm:pt modelId="{32EF0643-D7F5-451A-B79D-6A72EA6426DC}" type="parTrans" cxnId="{32FF708A-8350-4093-8BFF-FD6E7B3BE005}">
      <dgm:prSet/>
      <dgm:spPr>
        <a:ln>
          <a:solidFill>
            <a:srgbClr val="C00000"/>
          </a:solidFill>
        </a:ln>
      </dgm:spPr>
      <dgm:t>
        <a:bodyPr/>
        <a:lstStyle/>
        <a:p>
          <a:endParaRPr lang="ru-RU" sz="2000">
            <a:solidFill>
              <a:schemeClr val="tx2">
                <a:lumMod val="50000"/>
              </a:schemeClr>
            </a:solidFill>
            <a:effectLst>
              <a:outerShdw blurRad="38100" dist="38100" dir="2700000" algn="tl">
                <a:srgbClr val="000000">
                  <a:alpha val="43137"/>
                </a:srgbClr>
              </a:outerShdw>
            </a:effectLst>
          </a:endParaRPr>
        </a:p>
      </dgm:t>
    </dgm:pt>
    <dgm:pt modelId="{266B9348-BF97-42D9-90C7-73DBF0C9CBFA}" type="sibTrans" cxnId="{32FF708A-8350-4093-8BFF-FD6E7B3BE005}">
      <dgm:prSet/>
      <dgm:spPr/>
      <dgm:t>
        <a:bodyPr/>
        <a:lstStyle/>
        <a:p>
          <a:endParaRPr lang="ru-RU" sz="2000">
            <a:solidFill>
              <a:schemeClr val="tx2">
                <a:lumMod val="50000"/>
              </a:schemeClr>
            </a:solidFill>
            <a:effectLst>
              <a:outerShdw blurRad="38100" dist="38100" dir="2700000" algn="tl">
                <a:srgbClr val="000000">
                  <a:alpha val="43137"/>
                </a:srgbClr>
              </a:outerShdw>
            </a:effectLst>
          </a:endParaRPr>
        </a:p>
      </dgm:t>
    </dgm:pt>
    <dgm:pt modelId="{1268C931-C881-43C5-9CEE-BBDE546A124F}">
      <dgm:prSet phldrT="[Текст]" custT="1"/>
      <dgm:spPr/>
      <dgm:t>
        <a:bodyPr/>
        <a:lstStyle/>
        <a:p>
          <a:r>
            <a:rPr lang="ro-RO" sz="2000" dirty="0">
              <a:effectLst>
                <a:outerShdw blurRad="38100" dist="38100" dir="2700000" algn="tl">
                  <a:srgbClr val="000000">
                    <a:alpha val="43137"/>
                  </a:srgbClr>
                </a:outerShdw>
              </a:effectLst>
              <a:latin typeface="Times New Roman" pitchFamily="18" charset="0"/>
              <a:cs typeface="Times New Roman" pitchFamily="18" charset="0"/>
            </a:rPr>
            <a:t>securitate prin cooperare. </a:t>
          </a:r>
          <a:endParaRPr lang="ru-RU" sz="2000" dirty="0">
            <a:effectLst>
              <a:outerShdw blurRad="38100" dist="38100" dir="2700000" algn="tl">
                <a:srgbClr val="000000">
                  <a:alpha val="43137"/>
                </a:srgbClr>
              </a:outerShdw>
            </a:effectLst>
          </a:endParaRPr>
        </a:p>
      </dgm:t>
    </dgm:pt>
    <dgm:pt modelId="{E172640E-3650-44CB-AE9F-6E1E43F62FC2}" type="parTrans" cxnId="{50F39FE9-D851-4274-BD19-A5BC430C7722}">
      <dgm:prSet/>
      <dgm:spPr>
        <a:ln>
          <a:solidFill>
            <a:srgbClr val="C00000"/>
          </a:solidFill>
        </a:ln>
      </dgm:spPr>
      <dgm:t>
        <a:bodyPr/>
        <a:lstStyle/>
        <a:p>
          <a:endParaRPr lang="ru-RU" sz="2000">
            <a:solidFill>
              <a:schemeClr val="tx2">
                <a:lumMod val="50000"/>
              </a:schemeClr>
            </a:solidFill>
            <a:effectLst>
              <a:outerShdw blurRad="38100" dist="38100" dir="2700000" algn="tl">
                <a:srgbClr val="000000">
                  <a:alpha val="43137"/>
                </a:srgbClr>
              </a:outerShdw>
            </a:effectLst>
          </a:endParaRPr>
        </a:p>
      </dgm:t>
    </dgm:pt>
    <dgm:pt modelId="{A6F14CAB-DC79-40F8-A695-8A318753DE5E}" type="sibTrans" cxnId="{50F39FE9-D851-4274-BD19-A5BC430C7722}">
      <dgm:prSet/>
      <dgm:spPr/>
      <dgm:t>
        <a:bodyPr/>
        <a:lstStyle/>
        <a:p>
          <a:endParaRPr lang="ru-RU" sz="2000">
            <a:solidFill>
              <a:schemeClr val="tx2">
                <a:lumMod val="50000"/>
              </a:schemeClr>
            </a:solidFill>
            <a:effectLst>
              <a:outerShdw blurRad="38100" dist="38100" dir="2700000" algn="tl">
                <a:srgbClr val="000000">
                  <a:alpha val="43137"/>
                </a:srgbClr>
              </a:outerShdw>
            </a:effectLst>
          </a:endParaRPr>
        </a:p>
      </dgm:t>
    </dgm:pt>
    <dgm:pt modelId="{C8FE9615-D6F7-40DB-BC87-165F65356D13}">
      <dgm:prSet phldrT="[Текст]" custT="1"/>
      <dgm:spPr/>
      <dgm:t>
        <a:bodyPr/>
        <a:lstStyle/>
        <a:p>
          <a:pPr algn="ctr"/>
          <a:r>
            <a:rPr lang="en-US" sz="2000" dirty="0">
              <a:effectLst>
                <a:outerShdw blurRad="38100" dist="38100" dir="2700000" algn="tl">
                  <a:srgbClr val="000000">
                    <a:alpha val="43137"/>
                  </a:srgbClr>
                </a:outerShdw>
              </a:effectLst>
              <a:latin typeface="Times New Roman" pitchFamily="18" charset="0"/>
              <a:cs typeface="Times New Roman" pitchFamily="18" charset="0"/>
            </a:rPr>
            <a:t>	</a:t>
          </a:r>
          <a:r>
            <a:rPr lang="ro-RO" sz="2000" dirty="0">
              <a:effectLst>
                <a:outerShdw blurRad="38100" dist="38100" dir="2700000" algn="tl">
                  <a:srgbClr val="000000">
                    <a:alpha val="43137"/>
                  </a:srgbClr>
                </a:outerShdw>
              </a:effectLst>
              <a:latin typeface="Times New Roman" pitchFamily="18" charset="0"/>
              <a:cs typeface="Times New Roman" pitchFamily="18" charset="0"/>
            </a:rPr>
            <a:t>Elaborarea unei viziuni comune asupra securității este posibilă numai prin conștientizarea faptului că multe dintre actualele provocări sunt - rezultatul existenței unor riscuri şi vulnerabilități comune ce necesită soluții de aceeași natură. De aceea, au apărut concepte de genul:</a:t>
          </a:r>
          <a:endParaRPr lang="ru-RU" sz="2000" dirty="0">
            <a:effectLst>
              <a:outerShdw blurRad="38100" dist="38100" dir="2700000" algn="tl">
                <a:srgbClr val="000000">
                  <a:alpha val="43137"/>
                </a:srgbClr>
              </a:outerShdw>
            </a:effectLst>
          </a:endParaRPr>
        </a:p>
      </dgm:t>
    </dgm:pt>
    <dgm:pt modelId="{14FABB41-1177-4DF5-A20D-6A7B2C97A308}" type="sibTrans" cxnId="{AE825D79-CC4D-4655-81EE-6A1DDE970062}">
      <dgm:prSet/>
      <dgm:spPr/>
      <dgm:t>
        <a:bodyPr/>
        <a:lstStyle/>
        <a:p>
          <a:endParaRPr lang="ru-RU" sz="2000">
            <a:solidFill>
              <a:schemeClr val="tx2">
                <a:lumMod val="50000"/>
              </a:schemeClr>
            </a:solidFill>
            <a:effectLst>
              <a:outerShdw blurRad="38100" dist="38100" dir="2700000" algn="tl">
                <a:srgbClr val="000000">
                  <a:alpha val="43137"/>
                </a:srgbClr>
              </a:outerShdw>
            </a:effectLst>
          </a:endParaRPr>
        </a:p>
      </dgm:t>
    </dgm:pt>
    <dgm:pt modelId="{7C96AA27-22F6-4A34-88CB-25EB798A19DC}" type="parTrans" cxnId="{AE825D79-CC4D-4655-81EE-6A1DDE970062}">
      <dgm:prSet/>
      <dgm:spPr/>
      <dgm:t>
        <a:bodyPr/>
        <a:lstStyle/>
        <a:p>
          <a:endParaRPr lang="ru-RU" sz="2000">
            <a:solidFill>
              <a:schemeClr val="tx2">
                <a:lumMod val="50000"/>
              </a:schemeClr>
            </a:solidFill>
            <a:effectLst>
              <a:outerShdw blurRad="38100" dist="38100" dir="2700000" algn="tl">
                <a:srgbClr val="000000">
                  <a:alpha val="43137"/>
                </a:srgbClr>
              </a:outerShdw>
            </a:effectLst>
          </a:endParaRPr>
        </a:p>
      </dgm:t>
    </dgm:pt>
    <dgm:pt modelId="{1C001676-0651-4C75-A5DB-DBBC2D3CC20D}" type="pres">
      <dgm:prSet presAssocID="{3938DA73-344D-49E0-80AD-E8B2F2931182}" presName="hierChild1" presStyleCnt="0">
        <dgm:presLayoutVars>
          <dgm:orgChart val="1"/>
          <dgm:chPref val="1"/>
          <dgm:dir/>
          <dgm:animOne val="branch"/>
          <dgm:animLvl val="lvl"/>
          <dgm:resizeHandles/>
        </dgm:presLayoutVars>
      </dgm:prSet>
      <dgm:spPr/>
      <dgm:t>
        <a:bodyPr/>
        <a:lstStyle/>
        <a:p>
          <a:endParaRPr lang="en-US"/>
        </a:p>
      </dgm:t>
    </dgm:pt>
    <dgm:pt modelId="{6500D984-4347-426A-8547-E3D9FD28C46F}" type="pres">
      <dgm:prSet presAssocID="{C8FE9615-D6F7-40DB-BC87-165F65356D13}" presName="hierRoot1" presStyleCnt="0">
        <dgm:presLayoutVars>
          <dgm:hierBranch val="init"/>
        </dgm:presLayoutVars>
      </dgm:prSet>
      <dgm:spPr/>
    </dgm:pt>
    <dgm:pt modelId="{2AD3217A-14F7-4B54-ADAA-98F15550CF4C}" type="pres">
      <dgm:prSet presAssocID="{C8FE9615-D6F7-40DB-BC87-165F65356D13}" presName="rootComposite1" presStyleCnt="0"/>
      <dgm:spPr/>
    </dgm:pt>
    <dgm:pt modelId="{6BE227D4-3B0F-4D46-8A7A-3964A3CA32B3}" type="pres">
      <dgm:prSet presAssocID="{C8FE9615-D6F7-40DB-BC87-165F65356D13}" presName="rootText1" presStyleLbl="node0" presStyleIdx="0" presStyleCnt="1" custScaleX="332545" custScaleY="162041">
        <dgm:presLayoutVars>
          <dgm:chPref val="3"/>
        </dgm:presLayoutVars>
      </dgm:prSet>
      <dgm:spPr/>
      <dgm:t>
        <a:bodyPr/>
        <a:lstStyle/>
        <a:p>
          <a:endParaRPr lang="en-US"/>
        </a:p>
      </dgm:t>
    </dgm:pt>
    <dgm:pt modelId="{CF1E495A-DA3D-433E-B4E0-97C8A42EC3BD}" type="pres">
      <dgm:prSet presAssocID="{C8FE9615-D6F7-40DB-BC87-165F65356D13}" presName="rootConnector1" presStyleLbl="node1" presStyleIdx="0" presStyleCnt="0"/>
      <dgm:spPr/>
      <dgm:t>
        <a:bodyPr/>
        <a:lstStyle/>
        <a:p>
          <a:endParaRPr lang="en-US"/>
        </a:p>
      </dgm:t>
    </dgm:pt>
    <dgm:pt modelId="{9A5D3DE4-1335-4700-9257-986BCD50EA40}" type="pres">
      <dgm:prSet presAssocID="{C8FE9615-D6F7-40DB-BC87-165F65356D13}" presName="hierChild2" presStyleCnt="0"/>
      <dgm:spPr/>
    </dgm:pt>
    <dgm:pt modelId="{12B83BFA-FB10-43FE-8D88-D0322258E6D3}" type="pres">
      <dgm:prSet presAssocID="{13A2B642-4BC6-4BCC-9ADC-316E49B75801}" presName="Name37" presStyleLbl="parChTrans1D2" presStyleIdx="0" presStyleCnt="3"/>
      <dgm:spPr/>
      <dgm:t>
        <a:bodyPr/>
        <a:lstStyle/>
        <a:p>
          <a:endParaRPr lang="en-US"/>
        </a:p>
      </dgm:t>
    </dgm:pt>
    <dgm:pt modelId="{6C486A5D-0B12-451E-BF1E-5EA688DAAC46}" type="pres">
      <dgm:prSet presAssocID="{AED7B99C-7016-4D01-8114-B314BCBC74FD}" presName="hierRoot2" presStyleCnt="0">
        <dgm:presLayoutVars>
          <dgm:hierBranch val="init"/>
        </dgm:presLayoutVars>
      </dgm:prSet>
      <dgm:spPr/>
    </dgm:pt>
    <dgm:pt modelId="{79A24798-03B3-4308-A113-6D2585DFE50D}" type="pres">
      <dgm:prSet presAssocID="{AED7B99C-7016-4D01-8114-B314BCBC74FD}" presName="rootComposite" presStyleCnt="0"/>
      <dgm:spPr/>
    </dgm:pt>
    <dgm:pt modelId="{126CA610-AE56-418F-90E6-20A2CACF1520}" type="pres">
      <dgm:prSet presAssocID="{AED7B99C-7016-4D01-8114-B314BCBC74FD}" presName="rootText" presStyleLbl="node2" presStyleIdx="0" presStyleCnt="3" custScaleY="64370">
        <dgm:presLayoutVars>
          <dgm:chPref val="3"/>
        </dgm:presLayoutVars>
      </dgm:prSet>
      <dgm:spPr/>
      <dgm:t>
        <a:bodyPr/>
        <a:lstStyle/>
        <a:p>
          <a:endParaRPr lang="en-US"/>
        </a:p>
      </dgm:t>
    </dgm:pt>
    <dgm:pt modelId="{6A75C477-DD5F-4651-850A-CA03C0B6457B}" type="pres">
      <dgm:prSet presAssocID="{AED7B99C-7016-4D01-8114-B314BCBC74FD}" presName="rootConnector" presStyleLbl="node2" presStyleIdx="0" presStyleCnt="3"/>
      <dgm:spPr/>
      <dgm:t>
        <a:bodyPr/>
        <a:lstStyle/>
        <a:p>
          <a:endParaRPr lang="en-US"/>
        </a:p>
      </dgm:t>
    </dgm:pt>
    <dgm:pt modelId="{492DD6D1-82F5-430C-B56F-66CB73E7471A}" type="pres">
      <dgm:prSet presAssocID="{AED7B99C-7016-4D01-8114-B314BCBC74FD}" presName="hierChild4" presStyleCnt="0"/>
      <dgm:spPr/>
    </dgm:pt>
    <dgm:pt modelId="{C0465AD0-633B-4E30-9AC3-C76D3EE19C1A}" type="pres">
      <dgm:prSet presAssocID="{AED7B99C-7016-4D01-8114-B314BCBC74FD}" presName="hierChild5" presStyleCnt="0"/>
      <dgm:spPr/>
    </dgm:pt>
    <dgm:pt modelId="{AE2893A7-C40C-47D8-AF14-759CAD661F30}" type="pres">
      <dgm:prSet presAssocID="{32EF0643-D7F5-451A-B79D-6A72EA6426DC}" presName="Name37" presStyleLbl="parChTrans1D2" presStyleIdx="1" presStyleCnt="3"/>
      <dgm:spPr/>
      <dgm:t>
        <a:bodyPr/>
        <a:lstStyle/>
        <a:p>
          <a:endParaRPr lang="en-US"/>
        </a:p>
      </dgm:t>
    </dgm:pt>
    <dgm:pt modelId="{49E7E102-86E4-4A95-A464-0571B32B19D8}" type="pres">
      <dgm:prSet presAssocID="{9CAEBE43-C630-48C0-9290-826A4353C9FC}" presName="hierRoot2" presStyleCnt="0">
        <dgm:presLayoutVars>
          <dgm:hierBranch val="init"/>
        </dgm:presLayoutVars>
      </dgm:prSet>
      <dgm:spPr/>
    </dgm:pt>
    <dgm:pt modelId="{1FA4D549-F18F-4097-8F3F-FDA01421B7FD}" type="pres">
      <dgm:prSet presAssocID="{9CAEBE43-C630-48C0-9290-826A4353C9FC}" presName="rootComposite" presStyleCnt="0"/>
      <dgm:spPr/>
    </dgm:pt>
    <dgm:pt modelId="{F185FEDD-F1B0-43FC-AE96-99F61EBA5CE9}" type="pres">
      <dgm:prSet presAssocID="{9CAEBE43-C630-48C0-9290-826A4353C9FC}" presName="rootText" presStyleLbl="node2" presStyleIdx="1" presStyleCnt="3" custScaleY="59620">
        <dgm:presLayoutVars>
          <dgm:chPref val="3"/>
        </dgm:presLayoutVars>
      </dgm:prSet>
      <dgm:spPr/>
      <dgm:t>
        <a:bodyPr/>
        <a:lstStyle/>
        <a:p>
          <a:endParaRPr lang="en-US"/>
        </a:p>
      </dgm:t>
    </dgm:pt>
    <dgm:pt modelId="{3A58BC42-89E6-4D80-A61B-BAC43DBF8DC0}" type="pres">
      <dgm:prSet presAssocID="{9CAEBE43-C630-48C0-9290-826A4353C9FC}" presName="rootConnector" presStyleLbl="node2" presStyleIdx="1" presStyleCnt="3"/>
      <dgm:spPr/>
      <dgm:t>
        <a:bodyPr/>
        <a:lstStyle/>
        <a:p>
          <a:endParaRPr lang="en-US"/>
        </a:p>
      </dgm:t>
    </dgm:pt>
    <dgm:pt modelId="{F38226E9-5555-4DE7-9788-56777BDD7285}" type="pres">
      <dgm:prSet presAssocID="{9CAEBE43-C630-48C0-9290-826A4353C9FC}" presName="hierChild4" presStyleCnt="0"/>
      <dgm:spPr/>
    </dgm:pt>
    <dgm:pt modelId="{9FAB32AF-B0BE-4029-BA29-9ED7D8865153}" type="pres">
      <dgm:prSet presAssocID="{9CAEBE43-C630-48C0-9290-826A4353C9FC}" presName="hierChild5" presStyleCnt="0"/>
      <dgm:spPr/>
    </dgm:pt>
    <dgm:pt modelId="{3F80B625-4A0D-4872-A694-1D85FD559A29}" type="pres">
      <dgm:prSet presAssocID="{E172640E-3650-44CB-AE9F-6E1E43F62FC2}" presName="Name37" presStyleLbl="parChTrans1D2" presStyleIdx="2" presStyleCnt="3"/>
      <dgm:spPr/>
      <dgm:t>
        <a:bodyPr/>
        <a:lstStyle/>
        <a:p>
          <a:endParaRPr lang="en-US"/>
        </a:p>
      </dgm:t>
    </dgm:pt>
    <dgm:pt modelId="{D3DB7C0D-0F75-41EC-8344-3BBD9EDC9F5F}" type="pres">
      <dgm:prSet presAssocID="{1268C931-C881-43C5-9CEE-BBDE546A124F}" presName="hierRoot2" presStyleCnt="0">
        <dgm:presLayoutVars>
          <dgm:hierBranch val="init"/>
        </dgm:presLayoutVars>
      </dgm:prSet>
      <dgm:spPr/>
    </dgm:pt>
    <dgm:pt modelId="{5232540B-10C4-4A3E-9E38-BF617BB73895}" type="pres">
      <dgm:prSet presAssocID="{1268C931-C881-43C5-9CEE-BBDE546A124F}" presName="rootComposite" presStyleCnt="0"/>
      <dgm:spPr/>
    </dgm:pt>
    <dgm:pt modelId="{AE5DFB57-FD37-470C-B741-F823C97312E7}" type="pres">
      <dgm:prSet presAssocID="{1268C931-C881-43C5-9CEE-BBDE546A124F}" presName="rootText" presStyleLbl="node2" presStyleIdx="2" presStyleCnt="3" custScaleY="57244">
        <dgm:presLayoutVars>
          <dgm:chPref val="3"/>
        </dgm:presLayoutVars>
      </dgm:prSet>
      <dgm:spPr/>
      <dgm:t>
        <a:bodyPr/>
        <a:lstStyle/>
        <a:p>
          <a:endParaRPr lang="en-US"/>
        </a:p>
      </dgm:t>
    </dgm:pt>
    <dgm:pt modelId="{2526B49B-0E8F-43AB-A0CF-8514A06B42C5}" type="pres">
      <dgm:prSet presAssocID="{1268C931-C881-43C5-9CEE-BBDE546A124F}" presName="rootConnector" presStyleLbl="node2" presStyleIdx="2" presStyleCnt="3"/>
      <dgm:spPr/>
      <dgm:t>
        <a:bodyPr/>
        <a:lstStyle/>
        <a:p>
          <a:endParaRPr lang="en-US"/>
        </a:p>
      </dgm:t>
    </dgm:pt>
    <dgm:pt modelId="{9D34E653-C6E7-44BE-A0E3-81C0D9E07AD6}" type="pres">
      <dgm:prSet presAssocID="{1268C931-C881-43C5-9CEE-BBDE546A124F}" presName="hierChild4" presStyleCnt="0"/>
      <dgm:spPr/>
    </dgm:pt>
    <dgm:pt modelId="{504D5807-CFE8-4E3A-A83B-071B84D01197}" type="pres">
      <dgm:prSet presAssocID="{1268C931-C881-43C5-9CEE-BBDE546A124F}" presName="hierChild5" presStyleCnt="0"/>
      <dgm:spPr/>
    </dgm:pt>
    <dgm:pt modelId="{9D2168BF-3495-482E-B0FA-A8B2CDEFF836}" type="pres">
      <dgm:prSet presAssocID="{C8FE9615-D6F7-40DB-BC87-165F65356D13}" presName="hierChild3" presStyleCnt="0"/>
      <dgm:spPr/>
    </dgm:pt>
  </dgm:ptLst>
  <dgm:cxnLst>
    <dgm:cxn modelId="{7D277FC4-5230-4AA3-98CC-A9ED2D7610E0}" type="presOf" srcId="{1268C931-C881-43C5-9CEE-BBDE546A124F}" destId="{2526B49B-0E8F-43AB-A0CF-8514A06B42C5}" srcOrd="1" destOrd="0" presId="urn:microsoft.com/office/officeart/2005/8/layout/orgChart1"/>
    <dgm:cxn modelId="{AE825D79-CC4D-4655-81EE-6A1DDE970062}" srcId="{3938DA73-344D-49E0-80AD-E8B2F2931182}" destId="{C8FE9615-D6F7-40DB-BC87-165F65356D13}" srcOrd="0" destOrd="0" parTransId="{7C96AA27-22F6-4A34-88CB-25EB798A19DC}" sibTransId="{14FABB41-1177-4DF5-A20D-6A7B2C97A308}"/>
    <dgm:cxn modelId="{EE3BE447-4951-42BA-85A5-058B69403800}" type="presOf" srcId="{1268C931-C881-43C5-9CEE-BBDE546A124F}" destId="{AE5DFB57-FD37-470C-B741-F823C97312E7}" srcOrd="0" destOrd="0" presId="urn:microsoft.com/office/officeart/2005/8/layout/orgChart1"/>
    <dgm:cxn modelId="{18FAE993-D11B-4455-8600-EA938B678A0F}" type="presOf" srcId="{AED7B99C-7016-4D01-8114-B314BCBC74FD}" destId="{6A75C477-DD5F-4651-850A-CA03C0B6457B}" srcOrd="1" destOrd="0" presId="urn:microsoft.com/office/officeart/2005/8/layout/orgChart1"/>
    <dgm:cxn modelId="{32FF708A-8350-4093-8BFF-FD6E7B3BE005}" srcId="{C8FE9615-D6F7-40DB-BC87-165F65356D13}" destId="{9CAEBE43-C630-48C0-9290-826A4353C9FC}" srcOrd="1" destOrd="0" parTransId="{32EF0643-D7F5-451A-B79D-6A72EA6426DC}" sibTransId="{266B9348-BF97-42D9-90C7-73DBF0C9CBFA}"/>
    <dgm:cxn modelId="{A3876E0E-1588-454C-B640-81DB775A3725}" type="presOf" srcId="{C8FE9615-D6F7-40DB-BC87-165F65356D13}" destId="{6BE227D4-3B0F-4D46-8A7A-3964A3CA32B3}" srcOrd="0" destOrd="0" presId="urn:microsoft.com/office/officeart/2005/8/layout/orgChart1"/>
    <dgm:cxn modelId="{8B486EA2-7AE7-46B7-BDD8-D9D98F148470}" type="presOf" srcId="{C8FE9615-D6F7-40DB-BC87-165F65356D13}" destId="{CF1E495A-DA3D-433E-B4E0-97C8A42EC3BD}" srcOrd="1" destOrd="0" presId="urn:microsoft.com/office/officeart/2005/8/layout/orgChart1"/>
    <dgm:cxn modelId="{9DFB7BDF-783F-4062-BCBF-26F7460D0025}" type="presOf" srcId="{9CAEBE43-C630-48C0-9290-826A4353C9FC}" destId="{3A58BC42-89E6-4D80-A61B-BAC43DBF8DC0}" srcOrd="1" destOrd="0" presId="urn:microsoft.com/office/officeart/2005/8/layout/orgChart1"/>
    <dgm:cxn modelId="{41C0AD26-5ACF-4556-A069-6C73FC648406}" type="presOf" srcId="{13A2B642-4BC6-4BCC-9ADC-316E49B75801}" destId="{12B83BFA-FB10-43FE-8D88-D0322258E6D3}" srcOrd="0" destOrd="0" presId="urn:microsoft.com/office/officeart/2005/8/layout/orgChart1"/>
    <dgm:cxn modelId="{D2200074-E2F9-470E-BB4B-D07C747915F2}" type="presOf" srcId="{3938DA73-344D-49E0-80AD-E8B2F2931182}" destId="{1C001676-0651-4C75-A5DB-DBBC2D3CC20D}" srcOrd="0" destOrd="0" presId="urn:microsoft.com/office/officeart/2005/8/layout/orgChart1"/>
    <dgm:cxn modelId="{BA4748AD-F7DD-4EB6-97A5-FC0EEB09A88A}" type="presOf" srcId="{9CAEBE43-C630-48C0-9290-826A4353C9FC}" destId="{F185FEDD-F1B0-43FC-AE96-99F61EBA5CE9}" srcOrd="0" destOrd="0" presId="urn:microsoft.com/office/officeart/2005/8/layout/orgChart1"/>
    <dgm:cxn modelId="{5655B02B-3D20-472F-A53B-07C1351D0C3B}" type="presOf" srcId="{32EF0643-D7F5-451A-B79D-6A72EA6426DC}" destId="{AE2893A7-C40C-47D8-AF14-759CAD661F30}" srcOrd="0" destOrd="0" presId="urn:microsoft.com/office/officeart/2005/8/layout/orgChart1"/>
    <dgm:cxn modelId="{50F39FE9-D851-4274-BD19-A5BC430C7722}" srcId="{C8FE9615-D6F7-40DB-BC87-165F65356D13}" destId="{1268C931-C881-43C5-9CEE-BBDE546A124F}" srcOrd="2" destOrd="0" parTransId="{E172640E-3650-44CB-AE9F-6E1E43F62FC2}" sibTransId="{A6F14CAB-DC79-40F8-A695-8A318753DE5E}"/>
    <dgm:cxn modelId="{764389A7-69C3-41F7-B6A1-074AEB46E02E}" srcId="{C8FE9615-D6F7-40DB-BC87-165F65356D13}" destId="{AED7B99C-7016-4D01-8114-B314BCBC74FD}" srcOrd="0" destOrd="0" parTransId="{13A2B642-4BC6-4BCC-9ADC-316E49B75801}" sibTransId="{C6F41F19-452A-409D-A9BB-83771639F834}"/>
    <dgm:cxn modelId="{835AF941-6B4C-4883-9E38-A74589EB892A}" type="presOf" srcId="{E172640E-3650-44CB-AE9F-6E1E43F62FC2}" destId="{3F80B625-4A0D-4872-A694-1D85FD559A29}" srcOrd="0" destOrd="0" presId="urn:microsoft.com/office/officeart/2005/8/layout/orgChart1"/>
    <dgm:cxn modelId="{6D31B301-377C-43AC-AB88-8E224E39E1D9}" type="presOf" srcId="{AED7B99C-7016-4D01-8114-B314BCBC74FD}" destId="{126CA610-AE56-418F-90E6-20A2CACF1520}" srcOrd="0" destOrd="0" presId="urn:microsoft.com/office/officeart/2005/8/layout/orgChart1"/>
    <dgm:cxn modelId="{1D296F80-39BF-4315-9255-5B1C536389BD}" type="presParOf" srcId="{1C001676-0651-4C75-A5DB-DBBC2D3CC20D}" destId="{6500D984-4347-426A-8547-E3D9FD28C46F}" srcOrd="0" destOrd="0" presId="urn:microsoft.com/office/officeart/2005/8/layout/orgChart1"/>
    <dgm:cxn modelId="{1484D77F-5482-4316-8564-BEA1A3FC7AC6}" type="presParOf" srcId="{6500D984-4347-426A-8547-E3D9FD28C46F}" destId="{2AD3217A-14F7-4B54-ADAA-98F15550CF4C}" srcOrd="0" destOrd="0" presId="urn:microsoft.com/office/officeart/2005/8/layout/orgChart1"/>
    <dgm:cxn modelId="{9B438347-4E88-449E-B8B3-C72FA411B956}" type="presParOf" srcId="{2AD3217A-14F7-4B54-ADAA-98F15550CF4C}" destId="{6BE227D4-3B0F-4D46-8A7A-3964A3CA32B3}" srcOrd="0" destOrd="0" presId="urn:microsoft.com/office/officeart/2005/8/layout/orgChart1"/>
    <dgm:cxn modelId="{58CB0C49-67F4-48D7-B66A-1A69B87A6710}" type="presParOf" srcId="{2AD3217A-14F7-4B54-ADAA-98F15550CF4C}" destId="{CF1E495A-DA3D-433E-B4E0-97C8A42EC3BD}" srcOrd="1" destOrd="0" presId="urn:microsoft.com/office/officeart/2005/8/layout/orgChart1"/>
    <dgm:cxn modelId="{64E14FF4-DF5C-4F30-93CE-C9F10C93F650}" type="presParOf" srcId="{6500D984-4347-426A-8547-E3D9FD28C46F}" destId="{9A5D3DE4-1335-4700-9257-986BCD50EA40}" srcOrd="1" destOrd="0" presId="urn:microsoft.com/office/officeart/2005/8/layout/orgChart1"/>
    <dgm:cxn modelId="{ACDE1493-6835-4F1D-84E0-7CF3E01FBF9C}" type="presParOf" srcId="{9A5D3DE4-1335-4700-9257-986BCD50EA40}" destId="{12B83BFA-FB10-43FE-8D88-D0322258E6D3}" srcOrd="0" destOrd="0" presId="urn:microsoft.com/office/officeart/2005/8/layout/orgChart1"/>
    <dgm:cxn modelId="{9243A462-D920-4EF5-9AC1-53B33109E6A7}" type="presParOf" srcId="{9A5D3DE4-1335-4700-9257-986BCD50EA40}" destId="{6C486A5D-0B12-451E-BF1E-5EA688DAAC46}" srcOrd="1" destOrd="0" presId="urn:microsoft.com/office/officeart/2005/8/layout/orgChart1"/>
    <dgm:cxn modelId="{AD835E93-90F8-4340-8BC2-721D72DF0632}" type="presParOf" srcId="{6C486A5D-0B12-451E-BF1E-5EA688DAAC46}" destId="{79A24798-03B3-4308-A113-6D2585DFE50D}" srcOrd="0" destOrd="0" presId="urn:microsoft.com/office/officeart/2005/8/layout/orgChart1"/>
    <dgm:cxn modelId="{F7A901CB-AE98-4CF1-90C7-2E4C0DBF3587}" type="presParOf" srcId="{79A24798-03B3-4308-A113-6D2585DFE50D}" destId="{126CA610-AE56-418F-90E6-20A2CACF1520}" srcOrd="0" destOrd="0" presId="urn:microsoft.com/office/officeart/2005/8/layout/orgChart1"/>
    <dgm:cxn modelId="{C9FE69BA-37F7-4E7A-B559-C3FC9C2E8F28}" type="presParOf" srcId="{79A24798-03B3-4308-A113-6D2585DFE50D}" destId="{6A75C477-DD5F-4651-850A-CA03C0B6457B}" srcOrd="1" destOrd="0" presId="urn:microsoft.com/office/officeart/2005/8/layout/orgChart1"/>
    <dgm:cxn modelId="{CF7BF37F-DB81-46F1-9997-F4B155124994}" type="presParOf" srcId="{6C486A5D-0B12-451E-BF1E-5EA688DAAC46}" destId="{492DD6D1-82F5-430C-B56F-66CB73E7471A}" srcOrd="1" destOrd="0" presId="urn:microsoft.com/office/officeart/2005/8/layout/orgChart1"/>
    <dgm:cxn modelId="{F53FB49D-7BF9-4F1A-90D8-E2F57AA88D33}" type="presParOf" srcId="{6C486A5D-0B12-451E-BF1E-5EA688DAAC46}" destId="{C0465AD0-633B-4E30-9AC3-C76D3EE19C1A}" srcOrd="2" destOrd="0" presId="urn:microsoft.com/office/officeart/2005/8/layout/orgChart1"/>
    <dgm:cxn modelId="{AEA4E85E-5E2D-488E-B33D-6201C3DB9369}" type="presParOf" srcId="{9A5D3DE4-1335-4700-9257-986BCD50EA40}" destId="{AE2893A7-C40C-47D8-AF14-759CAD661F30}" srcOrd="2" destOrd="0" presId="urn:microsoft.com/office/officeart/2005/8/layout/orgChart1"/>
    <dgm:cxn modelId="{74B276AC-E029-49A4-98BD-25BA24E8278D}" type="presParOf" srcId="{9A5D3DE4-1335-4700-9257-986BCD50EA40}" destId="{49E7E102-86E4-4A95-A464-0571B32B19D8}" srcOrd="3" destOrd="0" presId="urn:microsoft.com/office/officeart/2005/8/layout/orgChart1"/>
    <dgm:cxn modelId="{5B03F080-AC4C-40A9-9E47-80D7DA3DB244}" type="presParOf" srcId="{49E7E102-86E4-4A95-A464-0571B32B19D8}" destId="{1FA4D549-F18F-4097-8F3F-FDA01421B7FD}" srcOrd="0" destOrd="0" presId="urn:microsoft.com/office/officeart/2005/8/layout/orgChart1"/>
    <dgm:cxn modelId="{6E8D43CF-C217-4B69-A608-B11C0AB23F32}" type="presParOf" srcId="{1FA4D549-F18F-4097-8F3F-FDA01421B7FD}" destId="{F185FEDD-F1B0-43FC-AE96-99F61EBA5CE9}" srcOrd="0" destOrd="0" presId="urn:microsoft.com/office/officeart/2005/8/layout/orgChart1"/>
    <dgm:cxn modelId="{6993E23E-29F0-4467-8981-5F8C186A687F}" type="presParOf" srcId="{1FA4D549-F18F-4097-8F3F-FDA01421B7FD}" destId="{3A58BC42-89E6-4D80-A61B-BAC43DBF8DC0}" srcOrd="1" destOrd="0" presId="urn:microsoft.com/office/officeart/2005/8/layout/orgChart1"/>
    <dgm:cxn modelId="{02908C19-BA8A-494D-92CA-3B2F01F96B4D}" type="presParOf" srcId="{49E7E102-86E4-4A95-A464-0571B32B19D8}" destId="{F38226E9-5555-4DE7-9788-56777BDD7285}" srcOrd="1" destOrd="0" presId="urn:microsoft.com/office/officeart/2005/8/layout/orgChart1"/>
    <dgm:cxn modelId="{9BB0EB5B-13C5-40C7-AA8E-4C2AA4D37FE3}" type="presParOf" srcId="{49E7E102-86E4-4A95-A464-0571B32B19D8}" destId="{9FAB32AF-B0BE-4029-BA29-9ED7D8865153}" srcOrd="2" destOrd="0" presId="urn:microsoft.com/office/officeart/2005/8/layout/orgChart1"/>
    <dgm:cxn modelId="{813A86C3-E6D5-421F-958F-D9D2ADD807F9}" type="presParOf" srcId="{9A5D3DE4-1335-4700-9257-986BCD50EA40}" destId="{3F80B625-4A0D-4872-A694-1D85FD559A29}" srcOrd="4" destOrd="0" presId="urn:microsoft.com/office/officeart/2005/8/layout/orgChart1"/>
    <dgm:cxn modelId="{44E1FFAB-6496-4A76-B5AF-9C7387ED00A4}" type="presParOf" srcId="{9A5D3DE4-1335-4700-9257-986BCD50EA40}" destId="{D3DB7C0D-0F75-41EC-8344-3BBD9EDC9F5F}" srcOrd="5" destOrd="0" presId="urn:microsoft.com/office/officeart/2005/8/layout/orgChart1"/>
    <dgm:cxn modelId="{2DC2C01F-8AE2-45AA-B53C-77D71F0988B2}" type="presParOf" srcId="{D3DB7C0D-0F75-41EC-8344-3BBD9EDC9F5F}" destId="{5232540B-10C4-4A3E-9E38-BF617BB73895}" srcOrd="0" destOrd="0" presId="urn:microsoft.com/office/officeart/2005/8/layout/orgChart1"/>
    <dgm:cxn modelId="{93288B15-2DB3-4477-897B-8496D57B4B5E}" type="presParOf" srcId="{5232540B-10C4-4A3E-9E38-BF617BB73895}" destId="{AE5DFB57-FD37-470C-B741-F823C97312E7}" srcOrd="0" destOrd="0" presId="urn:microsoft.com/office/officeart/2005/8/layout/orgChart1"/>
    <dgm:cxn modelId="{876FA1D4-4D7C-4532-82B8-6591FFB63B00}" type="presParOf" srcId="{5232540B-10C4-4A3E-9E38-BF617BB73895}" destId="{2526B49B-0E8F-43AB-A0CF-8514A06B42C5}" srcOrd="1" destOrd="0" presId="urn:microsoft.com/office/officeart/2005/8/layout/orgChart1"/>
    <dgm:cxn modelId="{7B73F3B2-EF1C-40AB-BE89-9F94A2C02A31}" type="presParOf" srcId="{D3DB7C0D-0F75-41EC-8344-3BBD9EDC9F5F}" destId="{9D34E653-C6E7-44BE-A0E3-81C0D9E07AD6}" srcOrd="1" destOrd="0" presId="urn:microsoft.com/office/officeart/2005/8/layout/orgChart1"/>
    <dgm:cxn modelId="{65F5F878-0730-46E6-B89B-DDC191ACBA8C}" type="presParOf" srcId="{D3DB7C0D-0F75-41EC-8344-3BBD9EDC9F5F}" destId="{504D5807-CFE8-4E3A-A83B-071B84D01197}" srcOrd="2" destOrd="0" presId="urn:microsoft.com/office/officeart/2005/8/layout/orgChart1"/>
    <dgm:cxn modelId="{2CE0B2C2-C78C-4B79-BC1B-9355679C9AAB}" type="presParOf" srcId="{6500D984-4347-426A-8547-E3D9FD28C46F}" destId="{9D2168BF-3495-482E-B0FA-A8B2CDEFF83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38DA73-344D-49E0-80AD-E8B2F2931182}" type="doc">
      <dgm:prSet loTypeId="urn:microsoft.com/office/officeart/2005/8/layout/orgChart1" loCatId="hierarchy" qsTypeId="urn:microsoft.com/office/officeart/2005/8/quickstyle/3d2" qsCatId="3D" csTypeId="urn:microsoft.com/office/officeart/2005/8/colors/accent1_2" csCatId="accent1" phldr="1"/>
      <dgm:spPr/>
      <dgm:t>
        <a:bodyPr/>
        <a:lstStyle/>
        <a:p>
          <a:endParaRPr lang="ru-RU"/>
        </a:p>
      </dgm:t>
    </dgm:pt>
    <dgm:pt modelId="{C8FE9615-D6F7-40DB-BC87-165F65356D13}">
      <dgm:prSet phldrT="[Текст]" custT="1"/>
      <dgm:spPr/>
      <dgm:t>
        <a:bodyPr/>
        <a:lstStyle/>
        <a:p>
          <a:pPr algn="ctr"/>
          <a:r>
            <a:rPr lang="en-US" sz="2000" dirty="0">
              <a:effectLst>
                <a:outerShdw blurRad="38100" dist="38100" dir="2700000" algn="tl">
                  <a:srgbClr val="000000">
                    <a:alpha val="43137"/>
                  </a:srgbClr>
                </a:outerShdw>
              </a:effectLst>
              <a:latin typeface="Times New Roman" pitchFamily="18" charset="0"/>
              <a:cs typeface="Times New Roman" pitchFamily="18" charset="0"/>
            </a:rPr>
            <a:t>	</a:t>
          </a:r>
          <a:r>
            <a:rPr lang="ro-RO" sz="2000" dirty="0">
              <a:effectLst>
                <a:outerShdw blurRad="38100" dist="38100" dir="2700000" algn="tl">
                  <a:srgbClr val="000000">
                    <a:alpha val="43137"/>
                  </a:srgbClr>
                </a:outerShdw>
              </a:effectLst>
              <a:latin typeface="Times New Roman" pitchFamily="18" charset="0"/>
              <a:cs typeface="Times New Roman" pitchFamily="18" charset="0"/>
            </a:rPr>
            <a:t>Redefinirea conceptului de securitate se desfășoară într-un context în care actorii statali şi nonstatali au viziuni diferite asupra provocărilor la adresa securității, în conformitate cu tradiționala distincție între nord şi sud din relațiile internaţionale:</a:t>
          </a:r>
          <a:endParaRPr lang="ru-RU" sz="2000" dirty="0">
            <a:effectLst>
              <a:outerShdw blurRad="38100" dist="38100" dir="2700000" algn="tl">
                <a:srgbClr val="000000">
                  <a:alpha val="43137"/>
                </a:srgbClr>
              </a:outerShdw>
            </a:effectLst>
          </a:endParaRPr>
        </a:p>
      </dgm:t>
    </dgm:pt>
    <dgm:pt modelId="{14FABB41-1177-4DF5-A20D-6A7B2C97A308}" type="sibTrans" cxnId="{AE825D79-CC4D-4655-81EE-6A1DDE970062}">
      <dgm:prSet/>
      <dgm:spPr/>
      <dgm:t>
        <a:bodyPr/>
        <a:lstStyle/>
        <a:p>
          <a:pPr algn="ctr"/>
          <a:endParaRPr lang="ru-RU" sz="1800">
            <a:solidFill>
              <a:schemeClr val="tx2">
                <a:lumMod val="50000"/>
              </a:schemeClr>
            </a:solidFill>
          </a:endParaRPr>
        </a:p>
      </dgm:t>
    </dgm:pt>
    <dgm:pt modelId="{7C96AA27-22F6-4A34-88CB-25EB798A19DC}" type="parTrans" cxnId="{AE825D79-CC4D-4655-81EE-6A1DDE970062}">
      <dgm:prSet/>
      <dgm:spPr/>
      <dgm:t>
        <a:bodyPr/>
        <a:lstStyle/>
        <a:p>
          <a:pPr algn="ctr"/>
          <a:endParaRPr lang="ru-RU" sz="1800">
            <a:solidFill>
              <a:schemeClr val="tx2">
                <a:lumMod val="50000"/>
              </a:schemeClr>
            </a:solidFill>
          </a:endParaRPr>
        </a:p>
      </dgm:t>
    </dgm:pt>
    <dgm:pt modelId="{1C001676-0651-4C75-A5DB-DBBC2D3CC20D}" type="pres">
      <dgm:prSet presAssocID="{3938DA73-344D-49E0-80AD-E8B2F2931182}" presName="hierChild1" presStyleCnt="0">
        <dgm:presLayoutVars>
          <dgm:orgChart val="1"/>
          <dgm:chPref val="1"/>
          <dgm:dir/>
          <dgm:animOne val="branch"/>
          <dgm:animLvl val="lvl"/>
          <dgm:resizeHandles/>
        </dgm:presLayoutVars>
      </dgm:prSet>
      <dgm:spPr/>
      <dgm:t>
        <a:bodyPr/>
        <a:lstStyle/>
        <a:p>
          <a:endParaRPr lang="en-US"/>
        </a:p>
      </dgm:t>
    </dgm:pt>
    <dgm:pt modelId="{6500D984-4347-426A-8547-E3D9FD28C46F}" type="pres">
      <dgm:prSet presAssocID="{C8FE9615-D6F7-40DB-BC87-165F65356D13}" presName="hierRoot1" presStyleCnt="0">
        <dgm:presLayoutVars>
          <dgm:hierBranch val="init"/>
        </dgm:presLayoutVars>
      </dgm:prSet>
      <dgm:spPr/>
    </dgm:pt>
    <dgm:pt modelId="{2AD3217A-14F7-4B54-ADAA-98F15550CF4C}" type="pres">
      <dgm:prSet presAssocID="{C8FE9615-D6F7-40DB-BC87-165F65356D13}" presName="rootComposite1" presStyleCnt="0"/>
      <dgm:spPr/>
    </dgm:pt>
    <dgm:pt modelId="{6BE227D4-3B0F-4D46-8A7A-3964A3CA32B3}" type="pres">
      <dgm:prSet presAssocID="{C8FE9615-D6F7-40DB-BC87-165F65356D13}" presName="rootText1" presStyleLbl="node0" presStyleIdx="0" presStyleCnt="1" custScaleX="378625" custScaleY="162041">
        <dgm:presLayoutVars>
          <dgm:chPref val="3"/>
        </dgm:presLayoutVars>
      </dgm:prSet>
      <dgm:spPr/>
      <dgm:t>
        <a:bodyPr/>
        <a:lstStyle/>
        <a:p>
          <a:endParaRPr lang="en-US"/>
        </a:p>
      </dgm:t>
    </dgm:pt>
    <dgm:pt modelId="{CF1E495A-DA3D-433E-B4E0-97C8A42EC3BD}" type="pres">
      <dgm:prSet presAssocID="{C8FE9615-D6F7-40DB-BC87-165F65356D13}" presName="rootConnector1" presStyleLbl="node1" presStyleIdx="0" presStyleCnt="0"/>
      <dgm:spPr/>
      <dgm:t>
        <a:bodyPr/>
        <a:lstStyle/>
        <a:p>
          <a:endParaRPr lang="en-US"/>
        </a:p>
      </dgm:t>
    </dgm:pt>
    <dgm:pt modelId="{9A5D3DE4-1335-4700-9257-986BCD50EA40}" type="pres">
      <dgm:prSet presAssocID="{C8FE9615-D6F7-40DB-BC87-165F65356D13}" presName="hierChild2" presStyleCnt="0"/>
      <dgm:spPr/>
    </dgm:pt>
    <dgm:pt modelId="{9D2168BF-3495-482E-B0FA-A8B2CDEFF836}" type="pres">
      <dgm:prSet presAssocID="{C8FE9615-D6F7-40DB-BC87-165F65356D13}" presName="hierChild3" presStyleCnt="0"/>
      <dgm:spPr/>
    </dgm:pt>
  </dgm:ptLst>
  <dgm:cxnLst>
    <dgm:cxn modelId="{591960CF-5338-4D9C-A4A5-0180A6FEDD62}" type="presOf" srcId="{C8FE9615-D6F7-40DB-BC87-165F65356D13}" destId="{6BE227D4-3B0F-4D46-8A7A-3964A3CA32B3}" srcOrd="0" destOrd="0" presId="urn:microsoft.com/office/officeart/2005/8/layout/orgChart1"/>
    <dgm:cxn modelId="{AE825D79-CC4D-4655-81EE-6A1DDE970062}" srcId="{3938DA73-344D-49E0-80AD-E8B2F2931182}" destId="{C8FE9615-D6F7-40DB-BC87-165F65356D13}" srcOrd="0" destOrd="0" parTransId="{7C96AA27-22F6-4A34-88CB-25EB798A19DC}" sibTransId="{14FABB41-1177-4DF5-A20D-6A7B2C97A308}"/>
    <dgm:cxn modelId="{BA7C1F7C-4761-448B-B267-76985BBFAC30}" type="presOf" srcId="{C8FE9615-D6F7-40DB-BC87-165F65356D13}" destId="{CF1E495A-DA3D-433E-B4E0-97C8A42EC3BD}" srcOrd="1" destOrd="0" presId="urn:microsoft.com/office/officeart/2005/8/layout/orgChart1"/>
    <dgm:cxn modelId="{342352EF-A83B-49FA-8C0D-CF9D1F9C0050}" type="presOf" srcId="{3938DA73-344D-49E0-80AD-E8B2F2931182}" destId="{1C001676-0651-4C75-A5DB-DBBC2D3CC20D}" srcOrd="0" destOrd="0" presId="urn:microsoft.com/office/officeart/2005/8/layout/orgChart1"/>
    <dgm:cxn modelId="{F7AD9DD5-46A8-4052-87B9-C19BFD0A362D}" type="presParOf" srcId="{1C001676-0651-4C75-A5DB-DBBC2D3CC20D}" destId="{6500D984-4347-426A-8547-E3D9FD28C46F}" srcOrd="0" destOrd="0" presId="urn:microsoft.com/office/officeart/2005/8/layout/orgChart1"/>
    <dgm:cxn modelId="{CB88DAF0-E986-4910-8FDF-D01B80383C55}" type="presParOf" srcId="{6500D984-4347-426A-8547-E3D9FD28C46F}" destId="{2AD3217A-14F7-4B54-ADAA-98F15550CF4C}" srcOrd="0" destOrd="0" presId="urn:microsoft.com/office/officeart/2005/8/layout/orgChart1"/>
    <dgm:cxn modelId="{C62991BF-D1CB-4D07-85E8-8ECB9C74772D}" type="presParOf" srcId="{2AD3217A-14F7-4B54-ADAA-98F15550CF4C}" destId="{6BE227D4-3B0F-4D46-8A7A-3964A3CA32B3}" srcOrd="0" destOrd="0" presId="urn:microsoft.com/office/officeart/2005/8/layout/orgChart1"/>
    <dgm:cxn modelId="{E1CFF89B-9923-4D83-8780-2900883109B9}" type="presParOf" srcId="{2AD3217A-14F7-4B54-ADAA-98F15550CF4C}" destId="{CF1E495A-DA3D-433E-B4E0-97C8A42EC3BD}" srcOrd="1" destOrd="0" presId="urn:microsoft.com/office/officeart/2005/8/layout/orgChart1"/>
    <dgm:cxn modelId="{BE8956EC-2E64-4ADB-9722-3F5CA4DF7A62}" type="presParOf" srcId="{6500D984-4347-426A-8547-E3D9FD28C46F}" destId="{9A5D3DE4-1335-4700-9257-986BCD50EA40}" srcOrd="1" destOrd="0" presId="urn:microsoft.com/office/officeart/2005/8/layout/orgChart1"/>
    <dgm:cxn modelId="{D2DA02E2-2D22-413A-83E4-EBCBF21E7248}" type="presParOf" srcId="{6500D984-4347-426A-8547-E3D9FD28C46F}" destId="{9D2168BF-3495-482E-B0FA-A8B2CDEFF836}"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F1FA10-2B1B-4BCB-B803-122020ED079E}"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ro-RO"/>
        </a:p>
      </dgm:t>
    </dgm:pt>
    <dgm:pt modelId="{89B9E0B8-10C8-4926-8C71-29873DA8E77D}">
      <dgm:prSet phldrT="[Текст]" custT="1"/>
      <dgm:spPr/>
      <dgm:t>
        <a:bodyPr/>
        <a:lstStyle/>
        <a:p>
          <a:r>
            <a:rPr lang="ro-RO" sz="1800" dirty="0">
              <a:effectLst>
                <a:outerShdw blurRad="38100" dist="38100" dir="2700000" algn="tl">
                  <a:srgbClr val="000000">
                    <a:alpha val="43137"/>
                  </a:srgbClr>
                </a:outerShdw>
              </a:effectLst>
              <a:latin typeface="Times New Roman" pitchFamily="18" charset="0"/>
              <a:cs typeface="Times New Roman" pitchFamily="18" charset="0"/>
            </a:rPr>
            <a:t>nordul şi-a centrat atenția pe terorism şi armele de distrugere în masă</a:t>
          </a:r>
          <a:endParaRPr lang="ro-RO" sz="1800" dirty="0">
            <a:latin typeface="Times New Roman" panose="02020603050405020304" pitchFamily="18" charset="0"/>
            <a:cs typeface="Times New Roman" panose="02020603050405020304" pitchFamily="18" charset="0"/>
          </a:endParaRPr>
        </a:p>
      </dgm:t>
    </dgm:pt>
    <dgm:pt modelId="{5ADEC163-37ED-43E4-9957-7D7AB507558A}" type="parTrans" cxnId="{038CB8CE-7594-4F7E-9E02-6F14842C1B72}">
      <dgm:prSet/>
      <dgm:spPr/>
      <dgm:t>
        <a:bodyPr/>
        <a:lstStyle/>
        <a:p>
          <a:endParaRPr lang="ro-RO" sz="1800">
            <a:latin typeface="Times New Roman" panose="02020603050405020304" pitchFamily="18" charset="0"/>
            <a:cs typeface="Times New Roman" panose="02020603050405020304" pitchFamily="18" charset="0"/>
          </a:endParaRPr>
        </a:p>
      </dgm:t>
    </dgm:pt>
    <dgm:pt modelId="{D437522B-4C22-450E-864C-E7EC5A133DB8}" type="sibTrans" cxnId="{038CB8CE-7594-4F7E-9E02-6F14842C1B72}">
      <dgm:prSet/>
      <dgm:spPr/>
      <dgm:t>
        <a:bodyPr/>
        <a:lstStyle/>
        <a:p>
          <a:endParaRPr lang="ro-RO" sz="1800">
            <a:latin typeface="Times New Roman" panose="02020603050405020304" pitchFamily="18" charset="0"/>
            <a:cs typeface="Times New Roman" panose="02020603050405020304" pitchFamily="18" charset="0"/>
          </a:endParaRPr>
        </a:p>
      </dgm:t>
    </dgm:pt>
    <dgm:pt modelId="{22367546-7D00-46A7-98D7-C9F060DF191D}">
      <dgm:prSet phldrT="[Текст]" custT="1"/>
      <dgm:spPr/>
      <dgm:t>
        <a:bodyPr/>
        <a:lstStyle/>
        <a:p>
          <a:pPr algn="l"/>
          <a:r>
            <a:rPr lang="ro-RO" sz="1800" b="0" dirty="0">
              <a:effectLst>
                <a:outerShdw blurRad="38100" dist="38100" dir="2700000" algn="tl">
                  <a:srgbClr val="000000">
                    <a:alpha val="43137"/>
                  </a:srgbClr>
                </a:outerShdw>
              </a:effectLst>
              <a:latin typeface="Times New Roman" pitchFamily="18" charset="0"/>
              <a:cs typeface="Times New Roman" pitchFamily="18" charset="0"/>
            </a:rPr>
            <a:t>sudul este preocupat de sărăcie şi subdezvoltare</a:t>
          </a:r>
          <a:endParaRPr lang="ro-RO" sz="1800" b="0" dirty="0">
            <a:latin typeface="Times New Roman" panose="02020603050405020304" pitchFamily="18" charset="0"/>
            <a:cs typeface="Times New Roman" panose="02020603050405020304" pitchFamily="18" charset="0"/>
          </a:endParaRPr>
        </a:p>
      </dgm:t>
    </dgm:pt>
    <dgm:pt modelId="{9E299302-7D9E-4AFD-B915-EA26E5E6EB82}" type="parTrans" cxnId="{B6D09868-969C-47F1-BADF-D03F2CA7790C}">
      <dgm:prSet/>
      <dgm:spPr/>
      <dgm:t>
        <a:bodyPr/>
        <a:lstStyle/>
        <a:p>
          <a:endParaRPr lang="ro-RO" sz="1800">
            <a:latin typeface="Times New Roman" panose="02020603050405020304" pitchFamily="18" charset="0"/>
            <a:cs typeface="Times New Roman" panose="02020603050405020304" pitchFamily="18" charset="0"/>
          </a:endParaRPr>
        </a:p>
      </dgm:t>
    </dgm:pt>
    <dgm:pt modelId="{DBFC3B22-1EE9-46F1-AE83-A59C034F7B81}" type="sibTrans" cxnId="{B6D09868-969C-47F1-BADF-D03F2CA7790C}">
      <dgm:prSet/>
      <dgm:spPr/>
      <dgm:t>
        <a:bodyPr/>
        <a:lstStyle/>
        <a:p>
          <a:endParaRPr lang="ro-RO" sz="1800">
            <a:latin typeface="Times New Roman" panose="02020603050405020304" pitchFamily="18" charset="0"/>
            <a:cs typeface="Times New Roman" panose="02020603050405020304" pitchFamily="18" charset="0"/>
          </a:endParaRPr>
        </a:p>
      </dgm:t>
    </dgm:pt>
    <dgm:pt modelId="{05AA5E0C-1A26-4777-822F-6CEF23603315}" type="pres">
      <dgm:prSet presAssocID="{25F1FA10-2B1B-4BCB-B803-122020ED079E}" presName="linear" presStyleCnt="0">
        <dgm:presLayoutVars>
          <dgm:dir/>
          <dgm:animLvl val="lvl"/>
          <dgm:resizeHandles val="exact"/>
        </dgm:presLayoutVars>
      </dgm:prSet>
      <dgm:spPr/>
      <dgm:t>
        <a:bodyPr/>
        <a:lstStyle/>
        <a:p>
          <a:endParaRPr lang="en-US"/>
        </a:p>
      </dgm:t>
    </dgm:pt>
    <dgm:pt modelId="{AE98C9EC-40EA-4CEE-801B-00C9891E1BEC}" type="pres">
      <dgm:prSet presAssocID="{89B9E0B8-10C8-4926-8C71-29873DA8E77D}" presName="parentLin" presStyleCnt="0"/>
      <dgm:spPr/>
    </dgm:pt>
    <dgm:pt modelId="{1FBDCF12-AFBE-4F7B-ABC7-CCBA0C006899}" type="pres">
      <dgm:prSet presAssocID="{89B9E0B8-10C8-4926-8C71-29873DA8E77D}" presName="parentLeftMargin" presStyleLbl="node1" presStyleIdx="0" presStyleCnt="2"/>
      <dgm:spPr/>
      <dgm:t>
        <a:bodyPr/>
        <a:lstStyle/>
        <a:p>
          <a:endParaRPr lang="en-US"/>
        </a:p>
      </dgm:t>
    </dgm:pt>
    <dgm:pt modelId="{2F71616C-1EC5-4A75-95F5-98B9A3CBBC68}" type="pres">
      <dgm:prSet presAssocID="{89B9E0B8-10C8-4926-8C71-29873DA8E77D}" presName="parentText" presStyleLbl="node1" presStyleIdx="0" presStyleCnt="2" custScaleX="111905">
        <dgm:presLayoutVars>
          <dgm:chMax val="0"/>
          <dgm:bulletEnabled val="1"/>
        </dgm:presLayoutVars>
      </dgm:prSet>
      <dgm:spPr/>
      <dgm:t>
        <a:bodyPr/>
        <a:lstStyle/>
        <a:p>
          <a:endParaRPr lang="en-US"/>
        </a:p>
      </dgm:t>
    </dgm:pt>
    <dgm:pt modelId="{9B2C1AAE-08E5-4544-BE61-39F373C9A8B0}" type="pres">
      <dgm:prSet presAssocID="{89B9E0B8-10C8-4926-8C71-29873DA8E77D}" presName="negativeSpace" presStyleCnt="0"/>
      <dgm:spPr/>
    </dgm:pt>
    <dgm:pt modelId="{759BDDF0-FC72-468D-9EBC-80EAECB35265}" type="pres">
      <dgm:prSet presAssocID="{89B9E0B8-10C8-4926-8C71-29873DA8E77D}" presName="childText" presStyleLbl="conFgAcc1" presStyleIdx="0" presStyleCnt="2">
        <dgm:presLayoutVars>
          <dgm:bulletEnabled val="1"/>
        </dgm:presLayoutVars>
      </dgm:prSet>
      <dgm:spPr>
        <a:solidFill>
          <a:schemeClr val="accent1">
            <a:lumMod val="50000"/>
            <a:alpha val="90000"/>
          </a:schemeClr>
        </a:solidFill>
      </dgm:spPr>
    </dgm:pt>
    <dgm:pt modelId="{CCE774B5-5086-4AAF-997E-1D14D05C4693}" type="pres">
      <dgm:prSet presAssocID="{D437522B-4C22-450E-864C-E7EC5A133DB8}" presName="spaceBetweenRectangles" presStyleCnt="0"/>
      <dgm:spPr/>
    </dgm:pt>
    <dgm:pt modelId="{DDBEE37D-B00E-4550-ADCA-12DDDDC7C5EA}" type="pres">
      <dgm:prSet presAssocID="{22367546-7D00-46A7-98D7-C9F060DF191D}" presName="parentLin" presStyleCnt="0"/>
      <dgm:spPr/>
    </dgm:pt>
    <dgm:pt modelId="{A1369DB8-694D-4E55-8068-A733A247F244}" type="pres">
      <dgm:prSet presAssocID="{22367546-7D00-46A7-98D7-C9F060DF191D}" presName="parentLeftMargin" presStyleLbl="node1" presStyleIdx="0" presStyleCnt="2"/>
      <dgm:spPr/>
      <dgm:t>
        <a:bodyPr/>
        <a:lstStyle/>
        <a:p>
          <a:endParaRPr lang="en-US"/>
        </a:p>
      </dgm:t>
    </dgm:pt>
    <dgm:pt modelId="{5F4F9005-BD84-42AE-98C7-05955563BC5D}" type="pres">
      <dgm:prSet presAssocID="{22367546-7D00-46A7-98D7-C9F060DF191D}" presName="parentText" presStyleLbl="node1" presStyleIdx="1" presStyleCnt="2" custScaleX="112134">
        <dgm:presLayoutVars>
          <dgm:chMax val="0"/>
          <dgm:bulletEnabled val="1"/>
        </dgm:presLayoutVars>
      </dgm:prSet>
      <dgm:spPr/>
      <dgm:t>
        <a:bodyPr/>
        <a:lstStyle/>
        <a:p>
          <a:endParaRPr lang="en-US"/>
        </a:p>
      </dgm:t>
    </dgm:pt>
    <dgm:pt modelId="{3BA1F8B0-0EA5-48A6-B98F-49DD1026F25C}" type="pres">
      <dgm:prSet presAssocID="{22367546-7D00-46A7-98D7-C9F060DF191D}" presName="negativeSpace" presStyleCnt="0"/>
      <dgm:spPr/>
    </dgm:pt>
    <dgm:pt modelId="{A3DEE454-5496-4958-9CBF-91EFFE41ABC9}" type="pres">
      <dgm:prSet presAssocID="{22367546-7D00-46A7-98D7-C9F060DF191D}" presName="childText" presStyleLbl="conFgAcc1" presStyleIdx="1" presStyleCnt="2">
        <dgm:presLayoutVars>
          <dgm:bulletEnabled val="1"/>
        </dgm:presLayoutVars>
      </dgm:prSet>
      <dgm:spPr>
        <a:solidFill>
          <a:schemeClr val="accent1">
            <a:lumMod val="50000"/>
            <a:alpha val="90000"/>
          </a:schemeClr>
        </a:solidFill>
      </dgm:spPr>
    </dgm:pt>
  </dgm:ptLst>
  <dgm:cxnLst>
    <dgm:cxn modelId="{E35FE935-10F8-4C63-B431-136343CAA135}" type="presOf" srcId="{89B9E0B8-10C8-4926-8C71-29873DA8E77D}" destId="{2F71616C-1EC5-4A75-95F5-98B9A3CBBC68}" srcOrd="1" destOrd="0" presId="urn:microsoft.com/office/officeart/2005/8/layout/list1"/>
    <dgm:cxn modelId="{3F436103-6EBC-45B9-9A24-4D5FB9183873}" type="presOf" srcId="{22367546-7D00-46A7-98D7-C9F060DF191D}" destId="{A1369DB8-694D-4E55-8068-A733A247F244}" srcOrd="0" destOrd="0" presId="urn:microsoft.com/office/officeart/2005/8/layout/list1"/>
    <dgm:cxn modelId="{BDE59EBD-B66C-425E-BF60-7DEDD6E31DC9}" type="presOf" srcId="{25F1FA10-2B1B-4BCB-B803-122020ED079E}" destId="{05AA5E0C-1A26-4777-822F-6CEF23603315}" srcOrd="0" destOrd="0" presId="urn:microsoft.com/office/officeart/2005/8/layout/list1"/>
    <dgm:cxn modelId="{CEA9EBFA-AFBF-4F23-B513-A99EDC030095}" type="presOf" srcId="{22367546-7D00-46A7-98D7-C9F060DF191D}" destId="{5F4F9005-BD84-42AE-98C7-05955563BC5D}" srcOrd="1" destOrd="0" presId="urn:microsoft.com/office/officeart/2005/8/layout/list1"/>
    <dgm:cxn modelId="{038CB8CE-7594-4F7E-9E02-6F14842C1B72}" srcId="{25F1FA10-2B1B-4BCB-B803-122020ED079E}" destId="{89B9E0B8-10C8-4926-8C71-29873DA8E77D}" srcOrd="0" destOrd="0" parTransId="{5ADEC163-37ED-43E4-9957-7D7AB507558A}" sibTransId="{D437522B-4C22-450E-864C-E7EC5A133DB8}"/>
    <dgm:cxn modelId="{02E4B714-49F8-4279-821F-907F3C06D0FD}" type="presOf" srcId="{89B9E0B8-10C8-4926-8C71-29873DA8E77D}" destId="{1FBDCF12-AFBE-4F7B-ABC7-CCBA0C006899}" srcOrd="0" destOrd="0" presId="urn:microsoft.com/office/officeart/2005/8/layout/list1"/>
    <dgm:cxn modelId="{B6D09868-969C-47F1-BADF-D03F2CA7790C}" srcId="{25F1FA10-2B1B-4BCB-B803-122020ED079E}" destId="{22367546-7D00-46A7-98D7-C9F060DF191D}" srcOrd="1" destOrd="0" parTransId="{9E299302-7D9E-4AFD-B915-EA26E5E6EB82}" sibTransId="{DBFC3B22-1EE9-46F1-AE83-A59C034F7B81}"/>
    <dgm:cxn modelId="{B3C36202-5BB4-4946-95CA-ACBB0A214ECF}" type="presParOf" srcId="{05AA5E0C-1A26-4777-822F-6CEF23603315}" destId="{AE98C9EC-40EA-4CEE-801B-00C9891E1BEC}" srcOrd="0" destOrd="0" presId="urn:microsoft.com/office/officeart/2005/8/layout/list1"/>
    <dgm:cxn modelId="{12D60B4D-A6E0-4C91-A912-EC0CE61B1EB4}" type="presParOf" srcId="{AE98C9EC-40EA-4CEE-801B-00C9891E1BEC}" destId="{1FBDCF12-AFBE-4F7B-ABC7-CCBA0C006899}" srcOrd="0" destOrd="0" presId="urn:microsoft.com/office/officeart/2005/8/layout/list1"/>
    <dgm:cxn modelId="{AF29F523-E9EC-43B0-934F-B91592CFA09B}" type="presParOf" srcId="{AE98C9EC-40EA-4CEE-801B-00C9891E1BEC}" destId="{2F71616C-1EC5-4A75-95F5-98B9A3CBBC68}" srcOrd="1" destOrd="0" presId="urn:microsoft.com/office/officeart/2005/8/layout/list1"/>
    <dgm:cxn modelId="{BB6D46F1-E3BC-4B0B-A9C6-BF73344D7273}" type="presParOf" srcId="{05AA5E0C-1A26-4777-822F-6CEF23603315}" destId="{9B2C1AAE-08E5-4544-BE61-39F373C9A8B0}" srcOrd="1" destOrd="0" presId="urn:microsoft.com/office/officeart/2005/8/layout/list1"/>
    <dgm:cxn modelId="{FB6F8E9D-98F6-4048-8CD6-DC0EFF41FB5D}" type="presParOf" srcId="{05AA5E0C-1A26-4777-822F-6CEF23603315}" destId="{759BDDF0-FC72-468D-9EBC-80EAECB35265}" srcOrd="2" destOrd="0" presId="urn:microsoft.com/office/officeart/2005/8/layout/list1"/>
    <dgm:cxn modelId="{65E71D1C-5B4C-4135-A653-FCE3ECA28DE5}" type="presParOf" srcId="{05AA5E0C-1A26-4777-822F-6CEF23603315}" destId="{CCE774B5-5086-4AAF-997E-1D14D05C4693}" srcOrd="3" destOrd="0" presId="urn:microsoft.com/office/officeart/2005/8/layout/list1"/>
    <dgm:cxn modelId="{E46CDB57-F07F-4B18-9D84-BA796198C277}" type="presParOf" srcId="{05AA5E0C-1A26-4777-822F-6CEF23603315}" destId="{DDBEE37D-B00E-4550-ADCA-12DDDDC7C5EA}" srcOrd="4" destOrd="0" presId="urn:microsoft.com/office/officeart/2005/8/layout/list1"/>
    <dgm:cxn modelId="{6A7A0162-962C-41B7-9947-55B6BF9E5977}" type="presParOf" srcId="{DDBEE37D-B00E-4550-ADCA-12DDDDC7C5EA}" destId="{A1369DB8-694D-4E55-8068-A733A247F244}" srcOrd="0" destOrd="0" presId="urn:microsoft.com/office/officeart/2005/8/layout/list1"/>
    <dgm:cxn modelId="{0BBE1E72-3F8F-4EB9-B443-522C5FB836C1}" type="presParOf" srcId="{DDBEE37D-B00E-4550-ADCA-12DDDDC7C5EA}" destId="{5F4F9005-BD84-42AE-98C7-05955563BC5D}" srcOrd="1" destOrd="0" presId="urn:microsoft.com/office/officeart/2005/8/layout/list1"/>
    <dgm:cxn modelId="{5C0A82EF-20A1-4A45-96BE-B98D72BA09C0}" type="presParOf" srcId="{05AA5E0C-1A26-4777-822F-6CEF23603315}" destId="{3BA1F8B0-0EA5-48A6-B98F-49DD1026F25C}" srcOrd="5" destOrd="0" presId="urn:microsoft.com/office/officeart/2005/8/layout/list1"/>
    <dgm:cxn modelId="{AA94841C-CE3E-464B-91A2-65F8304DA311}" type="presParOf" srcId="{05AA5E0C-1A26-4777-822F-6CEF23603315}" destId="{A3DEE454-5496-4958-9CBF-91EFFE41ABC9}" srcOrd="6"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79485-FE6F-4C69-8D19-9412B69CD7BF}" type="datetimeFigureOut">
              <a:rPr lang="en-US" smtClean="0"/>
              <a:t>12/9/2021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152B9-55B2-4446-BC96-6800D69010EA}" type="slidenum">
              <a:rPr lang="en-US" smtClean="0"/>
              <a:t>‹#›</a:t>
            </a:fld>
            <a:endParaRPr lang="en-US"/>
          </a:p>
        </p:txBody>
      </p:sp>
    </p:spTree>
    <p:extLst>
      <p:ext uri="{BB962C8B-B14F-4D97-AF65-F5344CB8AC3E}">
        <p14:creationId xmlns:p14="http://schemas.microsoft.com/office/powerpoint/2010/main" val="149418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935F19A-F459-4FC9-ACE7-B27E17B5364E}" type="datetimeFigureOut">
              <a:rPr lang="en-US" smtClean="0"/>
              <a:t>12/9/2021</a:t>
            </a:fld>
            <a:endParaRPr lang="en-US"/>
          </a:p>
        </p:txBody>
      </p:sp>
      <p:sp>
        <p:nvSpPr>
          <p:cNvPr id="16" name="Slide Number Placeholder 15"/>
          <p:cNvSpPr>
            <a:spLocks noGrp="1"/>
          </p:cNvSpPr>
          <p:nvPr>
            <p:ph type="sldNum" sz="quarter" idx="11"/>
          </p:nvPr>
        </p:nvSpPr>
        <p:spPr/>
        <p:txBody>
          <a:bodyPr/>
          <a:lstStyle/>
          <a:p>
            <a:fld id="{3E71C837-C787-42D9-AD22-02CCE35F314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35F19A-F459-4FC9-ACE7-B27E17B5364E}"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1C837-C787-42D9-AD22-02CCE35F31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35F19A-F459-4FC9-ACE7-B27E17B5364E}"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1C837-C787-42D9-AD22-02CCE35F31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935F19A-F459-4FC9-ACE7-B27E17B5364E}" type="datetimeFigureOut">
              <a:rPr lang="en-US" smtClean="0"/>
              <a:t>12/9/2021</a:t>
            </a:fld>
            <a:endParaRPr lang="en-US"/>
          </a:p>
        </p:txBody>
      </p:sp>
      <p:sp>
        <p:nvSpPr>
          <p:cNvPr id="15" name="Slide Number Placeholder 14"/>
          <p:cNvSpPr>
            <a:spLocks noGrp="1"/>
          </p:cNvSpPr>
          <p:nvPr>
            <p:ph type="sldNum" sz="quarter" idx="15"/>
          </p:nvPr>
        </p:nvSpPr>
        <p:spPr/>
        <p:txBody>
          <a:bodyPr/>
          <a:lstStyle>
            <a:lvl1pPr algn="ctr">
              <a:defRPr/>
            </a:lvl1pPr>
          </a:lstStyle>
          <a:p>
            <a:fld id="{3E71C837-C787-42D9-AD22-02CCE35F314F}"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35F19A-F459-4FC9-ACE7-B27E17B5364E}"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71C837-C787-42D9-AD22-02CCE35F314F}"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935F19A-F459-4FC9-ACE7-B27E17B5364E}"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71C837-C787-42D9-AD22-02CCE35F314F}"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E71C837-C787-42D9-AD22-02CCE35F314F}"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935F19A-F459-4FC9-ACE7-B27E17B5364E}" type="datetimeFigureOut">
              <a:rPr lang="en-US" smtClean="0"/>
              <a:t>12/9/2021</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35F19A-F459-4FC9-ACE7-B27E17B5364E}"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71C837-C787-42D9-AD22-02CCE35F314F}"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5F19A-F459-4FC9-ACE7-B27E17B5364E}"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71C837-C787-42D9-AD22-02CCE35F31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935F19A-F459-4FC9-ACE7-B27E17B5364E}" type="datetimeFigureOut">
              <a:rPr lang="en-US" smtClean="0"/>
              <a:t>12/9/2021</a:t>
            </a:fld>
            <a:endParaRPr lang="en-US"/>
          </a:p>
        </p:txBody>
      </p:sp>
      <p:sp>
        <p:nvSpPr>
          <p:cNvPr id="9" name="Slide Number Placeholder 8"/>
          <p:cNvSpPr>
            <a:spLocks noGrp="1"/>
          </p:cNvSpPr>
          <p:nvPr>
            <p:ph type="sldNum" sz="quarter" idx="15"/>
          </p:nvPr>
        </p:nvSpPr>
        <p:spPr/>
        <p:txBody>
          <a:bodyPr/>
          <a:lstStyle/>
          <a:p>
            <a:fld id="{3E71C837-C787-42D9-AD22-02CCE35F314F}"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935F19A-F459-4FC9-ACE7-B27E17B5364E}" type="datetimeFigureOut">
              <a:rPr lang="en-US" smtClean="0"/>
              <a:t>12/9/2021</a:t>
            </a:fld>
            <a:endParaRPr lang="en-US"/>
          </a:p>
        </p:txBody>
      </p:sp>
      <p:sp>
        <p:nvSpPr>
          <p:cNvPr id="9" name="Slide Number Placeholder 8"/>
          <p:cNvSpPr>
            <a:spLocks noGrp="1"/>
          </p:cNvSpPr>
          <p:nvPr>
            <p:ph type="sldNum" sz="quarter" idx="11"/>
          </p:nvPr>
        </p:nvSpPr>
        <p:spPr/>
        <p:txBody>
          <a:bodyPr/>
          <a:lstStyle/>
          <a:p>
            <a:fld id="{3E71C837-C787-42D9-AD22-02CCE35F314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25000"/>
              </a:schemeClr>
            </a:gs>
            <a:gs pos="50000">
              <a:schemeClr val="accent1">
                <a:tint val="44500"/>
                <a:satMod val="160000"/>
              </a:schemeClr>
            </a:gs>
            <a:gs pos="100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935F19A-F459-4FC9-ACE7-B27E17B5364E}" type="datetimeFigureOut">
              <a:rPr lang="en-US" smtClean="0"/>
              <a:t>12/9/2021</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E71C837-C787-42D9-AD22-02CCE35F314F}"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8.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spodas.ro/revista/index.php/revista/article/viewFile/130/159" TargetMode="External"/><Relationship Id="rId2" Type="http://schemas.openxmlformats.org/officeDocument/2006/relationships/hyperlink" Target="http://webcache.googleusercontent.com/search?q=cache:ggSeMOMKiMQJ:www.mfa.gov.md/img/docs/proiectul-conceptiei-securitatii-nationale-a-RM.doc+&amp;cd=1&amp;hl=ro&amp;ct=clnk&amp;gl=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ssas.unap.ro/ro/pdf_studii/elemente_noi_in_studiul_securitatii_nationale.pdf" TargetMode="External"/><Relationship Id="rId2" Type="http://schemas.openxmlformats.org/officeDocument/2006/relationships/hyperlink" Target="http://cssas.unap.ro/ro/pdf_studii/implicatiile_globalizarii_asupra_securitatii_nationale.pdf" TargetMode="External"/><Relationship Id="rId1" Type="http://schemas.openxmlformats.org/officeDocument/2006/relationships/slideLayout" Target="../slideLayouts/slideLayout2.xml"/><Relationship Id="rId4" Type="http://schemas.openxmlformats.org/officeDocument/2006/relationships/hyperlink" Target="http://www.spodas.ro/revista/index.php/revista/article/viewFile/110/11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8.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microsoft.com/office/2007/relationships/hdphoto" Target="../media/hdphoto12.wdp"/><Relationship Id="rId3" Type="http://schemas.microsoft.com/office/2007/relationships/hdphoto" Target="../media/hdphoto10.wdp"/><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11.wdp"/><Relationship Id="rId10" Type="http://schemas.microsoft.com/office/2007/relationships/hdphoto" Target="../media/hdphoto13.wdp"/><Relationship Id="rId4" Type="http://schemas.openxmlformats.org/officeDocument/2006/relationships/image" Target="../media/image1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microsoft.com/office/2007/relationships/hdphoto" Target="../media/hdphoto14.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tx2">
                <a:lumMod val="25000"/>
              </a:schemeClr>
            </a:gs>
            <a:gs pos="59000">
              <a:schemeClr val="accent1">
                <a:tint val="44500"/>
                <a:satMod val="160000"/>
              </a:schemeClr>
            </a:gs>
            <a:gs pos="100000">
              <a:schemeClr val="accent1">
                <a:tint val="23500"/>
                <a:satMod val="160000"/>
              </a:schemeClr>
            </a:gs>
          </a:gsLst>
          <a:lin ang="8100000" scaled="1"/>
          <a:tileRect/>
        </a:gradFill>
        <a:effectLst/>
      </p:bgPr>
    </p:bg>
    <p:spTree>
      <p:nvGrpSpPr>
        <p:cNvPr id="1" name=""/>
        <p:cNvGrpSpPr/>
        <p:nvPr/>
      </p:nvGrpSpPr>
      <p:grpSpPr>
        <a:xfrm>
          <a:off x="0" y="0"/>
          <a:ext cx="0" cy="0"/>
          <a:chOff x="0" y="0"/>
          <a:chExt cx="0" cy="0"/>
        </a:xfrm>
      </p:grpSpPr>
      <p:sp>
        <p:nvSpPr>
          <p:cNvPr id="5" name="Subtitle 2"/>
          <p:cNvSpPr txBox="1">
            <a:spLocks/>
          </p:cNvSpPr>
          <p:nvPr/>
        </p:nvSpPr>
        <p:spPr>
          <a:xfrm>
            <a:off x="2743200" y="5486400"/>
            <a:ext cx="3124200" cy="533400"/>
          </a:xfrm>
          <a:prstGeom prst="rect">
            <a:avLst/>
          </a:prstGeom>
          <a:ln/>
        </p:spPr>
        <p:style>
          <a:lnRef idx="0">
            <a:schemeClr val="accent2"/>
          </a:lnRef>
          <a:fillRef idx="3">
            <a:schemeClr val="accent2"/>
          </a:fillRef>
          <a:effectRef idx="3">
            <a:schemeClr val="accent2"/>
          </a:effectRef>
          <a:fontRef idx="minor">
            <a:schemeClr val="lt1"/>
          </a:fontRef>
        </p:style>
        <p:txBody>
          <a:bodyPr vert="horz" anchor="ctr" anchorCtr="0">
            <a:noAutofit/>
          </a:bodyPr>
          <a:lstStyle/>
          <a:p>
            <a:pPr lvl="0" algn="ctr">
              <a:spcBef>
                <a:spcPct val="0"/>
              </a:spcBef>
              <a:buClr>
                <a:schemeClr val="accent2"/>
              </a:buClr>
              <a:buSzPct val="85000"/>
              <a:defRPr/>
            </a:pPr>
            <a:r>
              <a:rPr lang="ro-RO" alt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Chişinău 20</a:t>
            </a:r>
            <a:r>
              <a:rPr lang="en-US" alt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a:t>
            </a:r>
            <a:r>
              <a:rPr lang="ro-RO" alt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a:t>
            </a:r>
            <a:endParaRPr kumimoji="0" lang="en-US" b="1" i="0" u="none" strike="noStrike" kern="1200" cap="none" spc="100" normalizeH="0" baseline="0" noProof="0" dirty="0">
              <a:ln>
                <a:noFill/>
              </a:ln>
              <a:solidFill>
                <a:schemeClr val="tx1"/>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sp>
        <p:nvSpPr>
          <p:cNvPr id="6" name="Subtitle 2">
            <a:extLst>
              <a:ext uri="{FF2B5EF4-FFF2-40B4-BE49-F238E27FC236}">
                <a16:creationId xmlns="" xmlns:a16="http://schemas.microsoft.com/office/drawing/2014/main" id="{616E4EFB-C705-4054-A1C1-AAF2245F3653}"/>
              </a:ext>
            </a:extLst>
          </p:cNvPr>
          <p:cNvSpPr txBox="1">
            <a:spLocks/>
          </p:cNvSpPr>
          <p:nvPr/>
        </p:nvSpPr>
        <p:spPr>
          <a:xfrm>
            <a:off x="1066800" y="1676400"/>
            <a:ext cx="6934200" cy="1295400"/>
          </a:xfrm>
          <a:prstGeom prst="rect">
            <a:avLst/>
          </a:prstGeom>
          <a:ln/>
        </p:spPr>
        <p:style>
          <a:lnRef idx="0">
            <a:schemeClr val="accent2"/>
          </a:lnRef>
          <a:fillRef idx="3">
            <a:schemeClr val="accent2"/>
          </a:fillRef>
          <a:effectRef idx="3">
            <a:schemeClr val="accent2"/>
          </a:effectRef>
          <a:fontRef idx="minor">
            <a:schemeClr val="lt1"/>
          </a:fontRef>
        </p:style>
        <p:txBody>
          <a:bodyPr vert="horz">
            <a:noAutofit/>
          </a:bodyPr>
          <a:lstStyle>
            <a:lvl1pPr marL="0" indent="0" algn="ctr" rtl="0" eaLnBrk="1" latinLnBrk="0" hangingPunct="1">
              <a:spcBef>
                <a:spcPts val="600"/>
              </a:spcBef>
              <a:buClr>
                <a:schemeClr val="accent2"/>
              </a:buClr>
              <a:buSzPct val="85000"/>
              <a:buFont typeface="Wingdings 2"/>
              <a:buNone/>
              <a:defRPr kumimoji="0" sz="2200" kern="1200" spc="100" baseline="0">
                <a:solidFill>
                  <a:schemeClr val="tx2"/>
                </a:solidFill>
                <a:latin typeface="+mn-lt"/>
                <a:ea typeface="+mn-ea"/>
                <a:cs typeface="+mn-cs"/>
              </a:defRPr>
            </a:lvl1pPr>
            <a:lvl2pPr marL="457200" indent="0" algn="ctr" rtl="0" eaLnBrk="1" latinLnBrk="0" hangingPunct="1">
              <a:spcBef>
                <a:spcPts val="300"/>
              </a:spcBef>
              <a:buClr>
                <a:schemeClr val="accent2">
                  <a:shade val="75000"/>
                </a:schemeClr>
              </a:buClr>
              <a:buSzPct val="85000"/>
              <a:buFont typeface="Wingdings 2"/>
              <a:buNone/>
              <a:defRPr kumimoji="0" sz="2400" kern="1200">
                <a:solidFill>
                  <a:schemeClr val="tx2"/>
                </a:solidFill>
                <a:latin typeface="+mn-lt"/>
                <a:ea typeface="+mn-ea"/>
                <a:cs typeface="+mn-cs"/>
              </a:defRPr>
            </a:lvl2pPr>
            <a:lvl3pPr marL="914400" indent="0" algn="ctr" rtl="0" eaLnBrk="1" latinLnBrk="0" hangingPunct="1">
              <a:spcBef>
                <a:spcPts val="300"/>
              </a:spcBef>
              <a:buClr>
                <a:schemeClr val="accent2">
                  <a:shade val="50000"/>
                </a:schemeClr>
              </a:buClr>
              <a:buSzPct val="85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00"/>
              </a:spcBef>
              <a:buClr>
                <a:schemeClr val="accent2">
                  <a:shade val="75000"/>
                </a:schemeClr>
              </a:buClr>
              <a:buSzPct val="85000"/>
              <a:buFont typeface="Wingdings 2" pitchFamily="18" charset="2"/>
              <a:buNone/>
              <a:defRPr kumimoji="0" sz="1900" kern="1200">
                <a:solidFill>
                  <a:schemeClr val="tx1"/>
                </a:solidFill>
                <a:latin typeface="+mn-lt"/>
                <a:ea typeface="+mn-ea"/>
                <a:cs typeface="+mn-cs"/>
              </a:defRPr>
            </a:lvl4pPr>
            <a:lvl5pPr marL="1828800" indent="0" algn="ctr" rtl="0" eaLnBrk="1" latinLnBrk="0" hangingPunct="1">
              <a:spcBef>
                <a:spcPts val="340"/>
              </a:spcBef>
              <a:buClr>
                <a:schemeClr val="accent2">
                  <a:shade val="75000"/>
                </a:schemeClr>
              </a:buClr>
              <a:buSzPct val="85000"/>
              <a:buFont typeface="Wingdings 2" pitchFamily="18" charset="2"/>
              <a:buNone/>
              <a:defRPr kumimoji="0" sz="1600" kern="1200">
                <a:solidFill>
                  <a:schemeClr val="tx1"/>
                </a:solidFill>
                <a:latin typeface="+mn-lt"/>
                <a:ea typeface="+mn-ea"/>
                <a:cs typeface="+mn-cs"/>
              </a:defRPr>
            </a:lvl5pPr>
            <a:lvl6pPr marL="2286000" indent="0" algn="ctr" rtl="0" eaLnBrk="1" latinLnBrk="0" hangingPunct="1">
              <a:spcBef>
                <a:spcPts val="340"/>
              </a:spcBef>
              <a:buClr>
                <a:schemeClr val="accent2">
                  <a:shade val="75000"/>
                </a:schemeClr>
              </a:buClr>
              <a:buSzPct val="85000"/>
              <a:buFont typeface="Wingdings 2" pitchFamily="18" charset="2"/>
              <a:buNone/>
              <a:defRPr kumimoji="0" sz="1700" kern="1200">
                <a:solidFill>
                  <a:schemeClr val="tx1"/>
                </a:solidFill>
                <a:latin typeface="+mn-lt"/>
                <a:ea typeface="+mn-ea"/>
                <a:cs typeface="+mn-cs"/>
              </a:defRPr>
            </a:lvl6pPr>
            <a:lvl7pPr marL="2743200" indent="0" algn="ctr" rtl="0" eaLnBrk="1" latinLnBrk="0" hangingPunct="1">
              <a:spcBef>
                <a:spcPts val="340"/>
              </a:spcBef>
              <a:buClr>
                <a:schemeClr val="accent2">
                  <a:shade val="75000"/>
                </a:schemeClr>
              </a:buClr>
              <a:buSzPct val="85000"/>
              <a:buFont typeface="Wingdings 2" pitchFamily="18" charset="2"/>
              <a:buNone/>
              <a:defRPr kumimoji="0" sz="1600" kern="1200" baseline="0">
                <a:solidFill>
                  <a:schemeClr val="tx1"/>
                </a:solidFill>
                <a:latin typeface="+mn-lt"/>
                <a:ea typeface="+mn-ea"/>
                <a:cs typeface="+mn-cs"/>
              </a:defRPr>
            </a:lvl7pPr>
            <a:lvl8pPr marL="32004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8pPr>
            <a:lvl9pPr marL="3657600" indent="0" algn="ctr" rtl="0" eaLnBrk="1" latinLnBrk="0" hangingPunct="1">
              <a:spcBef>
                <a:spcPts val="340"/>
              </a:spcBef>
              <a:buClr>
                <a:schemeClr val="accent2">
                  <a:shade val="75000"/>
                </a:schemeClr>
              </a:buClr>
              <a:buSzPct val="85000"/>
              <a:buFont typeface="Wingdings 2" pitchFamily="18" charset="2"/>
              <a:buNone/>
              <a:defRPr kumimoji="0" sz="1500" kern="1200">
                <a:solidFill>
                  <a:schemeClr val="tx1"/>
                </a:solidFill>
                <a:latin typeface="+mn-lt"/>
                <a:ea typeface="+mn-ea"/>
                <a:cs typeface="+mn-cs"/>
              </a:defRPr>
            </a:lvl9pPr>
          </a:lstStyle>
          <a:p>
            <a:pPr>
              <a:spcBef>
                <a:spcPct val="0"/>
              </a:spcBef>
              <a:defRPr/>
            </a:pPr>
            <a:r>
              <a:rPr lang="vi-VN" sz="2400" dirty="0">
                <a:solidFill>
                  <a:schemeClr val="tx1"/>
                </a:solidFill>
                <a:effectLst>
                  <a:outerShdw blurRad="38100" dist="38100" dir="2700000" algn="tl">
                    <a:srgbClr val="000000">
                      <a:alpha val="43137"/>
                    </a:srgbClr>
                  </a:outerShdw>
                </a:effectLst>
              </a:rPr>
              <a:t>M</a:t>
            </a:r>
            <a:r>
              <a:rPr lang="ro-RO" sz="2400" dirty="0">
                <a:solidFill>
                  <a:schemeClr val="tx1"/>
                </a:solidFill>
                <a:effectLst>
                  <a:outerShdw blurRad="38100" dist="38100" dir="2700000" algn="tl">
                    <a:srgbClr val="000000">
                      <a:alpha val="43137"/>
                    </a:srgbClr>
                  </a:outerShdw>
                </a:effectLst>
              </a:rPr>
              <a:t>EDIUL </a:t>
            </a:r>
            <a:r>
              <a:rPr lang="vi-VN" sz="2400" dirty="0">
                <a:solidFill>
                  <a:schemeClr val="tx1"/>
                </a:solidFill>
                <a:effectLst>
                  <a:outerShdw blurRad="38100" dist="38100" dir="2700000" algn="tl">
                    <a:srgbClr val="000000">
                      <a:alpha val="43137"/>
                    </a:srgbClr>
                  </a:outerShdw>
                </a:effectLst>
              </a:rPr>
              <a:t> INTERNAȚIONAL</a:t>
            </a:r>
            <a:r>
              <a:rPr lang="ro-RO" sz="2400" dirty="0">
                <a:solidFill>
                  <a:schemeClr val="tx1"/>
                </a:solidFill>
                <a:effectLst>
                  <a:outerShdw blurRad="38100" dist="38100" dir="2700000" algn="tl">
                    <a:srgbClr val="000000">
                      <a:alpha val="43137"/>
                    </a:srgbClr>
                  </a:outerShdw>
                </a:effectLst>
              </a:rPr>
              <a:t> </a:t>
            </a:r>
            <a:r>
              <a:rPr lang="vi-VN" sz="2400" dirty="0">
                <a:solidFill>
                  <a:schemeClr val="tx1"/>
                </a:solidFill>
                <a:effectLst>
                  <a:outerShdw blurRad="38100" dist="38100" dir="2700000" algn="tl">
                    <a:srgbClr val="000000">
                      <a:alpha val="43137"/>
                    </a:srgbClr>
                  </a:outerShdw>
                </a:effectLst>
              </a:rPr>
              <a:t>DE SECURIT</a:t>
            </a:r>
            <a:r>
              <a:rPr lang="ro-RO" sz="2400" dirty="0">
                <a:solidFill>
                  <a:schemeClr val="tx1"/>
                </a:solidFill>
                <a:effectLst>
                  <a:outerShdw blurRad="38100" dist="38100" dir="2700000" algn="tl">
                    <a:srgbClr val="000000">
                      <a:alpha val="43137"/>
                    </a:srgbClr>
                  </a:outerShdw>
                </a:effectLst>
              </a:rPr>
              <a:t>ATE. </a:t>
            </a:r>
          </a:p>
          <a:p>
            <a:pPr>
              <a:spcBef>
                <a:spcPct val="0"/>
              </a:spcBef>
              <a:defRPr/>
            </a:pPr>
            <a:r>
              <a:rPr lang="ro-RO" sz="2400" dirty="0">
                <a:solidFill>
                  <a:schemeClr val="tx1"/>
                </a:solidFill>
                <a:effectLst>
                  <a:outerShdw blurRad="38100" dist="38100" dir="2700000" algn="tl">
                    <a:srgbClr val="000000">
                      <a:alpha val="43137"/>
                    </a:srgbClr>
                  </a:outerShdw>
                </a:effectLst>
              </a:rPr>
              <a:t>ELEMENTE DE ANALIZA ÎN CONDIȚIILE GLOBALIZĂRII.</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Subtitle 2">
            <a:extLst>
              <a:ext uri="{FF2B5EF4-FFF2-40B4-BE49-F238E27FC236}">
                <a16:creationId xmlns="" xmlns:a16="http://schemas.microsoft.com/office/drawing/2014/main" id="{55873337-6BE0-42F3-BCAF-D15CDC9E2BE0}"/>
              </a:ext>
            </a:extLst>
          </p:cNvPr>
          <p:cNvSpPr txBox="1">
            <a:spLocks/>
          </p:cNvSpPr>
          <p:nvPr/>
        </p:nvSpPr>
        <p:spPr>
          <a:xfrm>
            <a:off x="5181600" y="3962400"/>
            <a:ext cx="3505200" cy="762000"/>
          </a:xfrm>
          <a:prstGeom prst="rect">
            <a:avLst/>
          </a:prstGeom>
          <a:ln/>
        </p:spPr>
        <p:style>
          <a:lnRef idx="0">
            <a:schemeClr val="accent2"/>
          </a:lnRef>
          <a:fillRef idx="3">
            <a:schemeClr val="accent2"/>
          </a:fillRef>
          <a:effectRef idx="3">
            <a:schemeClr val="accent2"/>
          </a:effectRef>
          <a:fontRef idx="minor">
            <a:schemeClr val="lt1"/>
          </a:fontRef>
        </p:style>
        <p:txBody>
          <a:bodyPr vert="horz" anchor="ctr" anchorCtr="0">
            <a:noAutofit/>
          </a:bodyPr>
          <a:lstStyle/>
          <a:p>
            <a:pPr algn="r">
              <a:spcBef>
                <a:spcPct val="0"/>
              </a:spcBef>
              <a:defRPr/>
            </a:pPr>
            <a:r>
              <a:rPr lang="ro-RO" alt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Autor: T. Busuncian</a:t>
            </a:r>
          </a:p>
          <a:p>
            <a:pPr algn="r">
              <a:spcBef>
                <a:spcPct val="0"/>
              </a:spcBef>
              <a:defRPr/>
            </a:pPr>
            <a:r>
              <a:rPr lang="ro-RO" alt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Dr., lector universitar</a:t>
            </a:r>
            <a:endParaRPr lang="ru-RU" alt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170" name="Picture 2" descr="Annual Disarmament and International Security Affairs Fellowship Programme  observes participation of diplomats from 27 countries - Education Today News">
            <a:extLst>
              <a:ext uri="{FF2B5EF4-FFF2-40B4-BE49-F238E27FC236}">
                <a16:creationId xmlns="" xmlns:a16="http://schemas.microsoft.com/office/drawing/2014/main" id="{DD845627-C313-4BD6-B6CD-01BF8162401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81000" y="152400"/>
            <a:ext cx="2177143"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2" name="Picture 4" descr="Trends in the international security environment – Centrul de analiza si  studii de securitate">
            <a:extLst>
              <a:ext uri="{FF2B5EF4-FFF2-40B4-BE49-F238E27FC236}">
                <a16:creationId xmlns="" xmlns:a16="http://schemas.microsoft.com/office/drawing/2014/main" id="{251089BC-1520-40BA-A237-94999613BCB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57200" y="5486401"/>
            <a:ext cx="1913937" cy="1219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4" name="Picture 6" descr="The environment and global security | UNEP - UN Environment Programme">
            <a:extLst>
              <a:ext uri="{FF2B5EF4-FFF2-40B4-BE49-F238E27FC236}">
                <a16:creationId xmlns="" xmlns:a16="http://schemas.microsoft.com/office/drawing/2014/main" id="{4F34D276-F59B-4959-A87C-A590CE4AD02C}"/>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858000" y="152400"/>
            <a:ext cx="1828800" cy="12438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6" name="Picture 8" descr="European Union - Wikipedia">
            <a:extLst>
              <a:ext uri="{FF2B5EF4-FFF2-40B4-BE49-F238E27FC236}">
                <a16:creationId xmlns="" xmlns:a16="http://schemas.microsoft.com/office/drawing/2014/main" id="{A51C0F07-2881-4C1B-8AB5-A2F622F5D5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77000" y="5029200"/>
            <a:ext cx="851654" cy="566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8" name="Picture 10" descr="United Nations - Wikipedia">
            <a:extLst>
              <a:ext uri="{FF2B5EF4-FFF2-40B4-BE49-F238E27FC236}">
                <a16:creationId xmlns="" xmlns:a16="http://schemas.microsoft.com/office/drawing/2014/main" id="{DA4B04E1-F72B-4F8A-8DB9-B5DF64745002}"/>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772400" y="5029200"/>
            <a:ext cx="838200" cy="557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80" name="Picture 12" descr="The United Nation Security Council, UNSC Editorial Photo - Illustration of  counrty, nations: 22867436">
            <a:extLst>
              <a:ext uri="{FF2B5EF4-FFF2-40B4-BE49-F238E27FC236}">
                <a16:creationId xmlns="" xmlns:a16="http://schemas.microsoft.com/office/drawing/2014/main" id="{D1A0CA37-662A-4D5C-A6B7-DE6767CF42D3}"/>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858000" y="5743428"/>
            <a:ext cx="1335218" cy="9621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
            <a:ext cx="8686800" cy="6477000"/>
          </a:xfrm>
          <a:gradFill flip="none" rotWithShape="1">
            <a:gsLst>
              <a:gs pos="0">
                <a:srgbClr val="1B8695">
                  <a:shade val="30000"/>
                  <a:satMod val="115000"/>
                </a:srgbClr>
              </a:gs>
              <a:gs pos="50000">
                <a:srgbClr val="1B8695">
                  <a:shade val="67500"/>
                  <a:satMod val="115000"/>
                </a:srgbClr>
              </a:gs>
              <a:gs pos="100000">
                <a:srgbClr val="1B8695">
                  <a:shade val="100000"/>
                  <a:satMod val="115000"/>
                </a:srgb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Influența crescândă a acestor centre de putere este facilitată şi de schimbările în relațiile internaţionale, nu din punct de vedere militar, ci al dimensiunilor economice, științifice, tehnice, informaționale şi culturale ale acestui fenomen. </a:t>
            </a:r>
            <a:endParaRPr lang="en-US" sz="19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Astfel, potențialul economic şi tehnico-științific al Japoniei şi al Asociației Naţiunilor din Sud-Estul Asiei – Association of </a:t>
            </a:r>
            <a:r>
              <a:rPr lang="ro-RO" sz="1900" spc="100" dirty="0" err="1">
                <a:effectLst>
                  <a:outerShdw blurRad="38100" dist="38100" dir="2700000" algn="tl">
                    <a:srgbClr val="000000">
                      <a:alpha val="43137"/>
                    </a:srgbClr>
                  </a:outerShdw>
                </a:effectLst>
                <a:latin typeface="Times New Roman" pitchFamily="18" charset="0"/>
                <a:cs typeface="Times New Roman" pitchFamily="18" charset="0"/>
              </a:rPr>
              <a:t>Southeast</a:t>
            </a:r>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 </a:t>
            </a:r>
            <a:r>
              <a:rPr lang="ro-RO" sz="1900" spc="100" dirty="0" err="1">
                <a:effectLst>
                  <a:outerShdw blurRad="38100" dist="38100" dir="2700000" algn="tl">
                    <a:srgbClr val="000000">
                      <a:alpha val="43137"/>
                    </a:srgbClr>
                  </a:outerShdw>
                </a:effectLst>
                <a:latin typeface="Times New Roman" pitchFamily="18" charset="0"/>
                <a:cs typeface="Times New Roman" pitchFamily="18" charset="0"/>
              </a:rPr>
              <a:t>Asian</a:t>
            </a:r>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 </a:t>
            </a:r>
            <a:r>
              <a:rPr lang="ro-RO" sz="1900" spc="100" dirty="0" err="1">
                <a:effectLst>
                  <a:outerShdw blurRad="38100" dist="38100" dir="2700000" algn="tl">
                    <a:srgbClr val="000000">
                      <a:alpha val="43137"/>
                    </a:srgbClr>
                  </a:outerShdw>
                </a:effectLst>
                <a:latin typeface="Times New Roman" pitchFamily="18" charset="0"/>
                <a:cs typeface="Times New Roman" pitchFamily="18" charset="0"/>
              </a:rPr>
              <a:t>Nations</a:t>
            </a:r>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 (ASEAN) sunt comparabile cu cel al Statelor Unite. De exemplu, De exemplu, Japonia reprezintă a doua putere economică a lumii care împreună cu statele Unite, Germania, Franța, Marea Britanie, Italia şi Canada alcătuiesc „Grupul celor 7”</a:t>
            </a:r>
            <a:endParaRPr lang="ru-RU" sz="19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Uniunea Europeană trebuie să-şi consolideze domeniul militar prin formarea unei armate proprii, iar, ulterior, prezența acesteia în zonele fierbinți ale lumii. De asemenea, trebuie să se concentreze asupra unui număr de probleme de securitate globală, în conformitate cu propriile priorități de acțiune externă şi pentru a susține în totalitate demersurile internaţionale, indiferent dacă acestea sunt sau nu lansate la inițiativa sa.</a:t>
            </a:r>
            <a:endParaRPr lang="en-US" sz="19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Evoluția geostrategică a Chinei este un factor decisiv, care a făcut obiectul cercetării unor specialiști. Viziunile acestora asupra evoluției Chinei pot fi grupate în trei posibile paliere de dezvoltare, corespunzătoare școlilor de gândire: </a:t>
            </a:r>
            <a:r>
              <a:rPr lang="ro-RO" sz="1900" spc="100" dirty="0" err="1">
                <a:effectLst>
                  <a:outerShdw blurRad="38100" dist="38100" dir="2700000" algn="tl">
                    <a:srgbClr val="000000">
                      <a:alpha val="43137"/>
                    </a:srgbClr>
                  </a:outerShdw>
                </a:effectLst>
                <a:latin typeface="Times New Roman" pitchFamily="18" charset="0"/>
                <a:cs typeface="Times New Roman" pitchFamily="18" charset="0"/>
              </a:rPr>
              <a:t>primacistă</a:t>
            </a:r>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 sau „concurență strategică”, </a:t>
            </a:r>
            <a:r>
              <a:rPr lang="ro-RO" sz="1900" spc="100" dirty="0" err="1">
                <a:effectLst>
                  <a:outerShdw blurRad="38100" dist="38100" dir="2700000" algn="tl">
                    <a:srgbClr val="000000">
                      <a:alpha val="43137"/>
                    </a:srgbClr>
                  </a:outerShdw>
                </a:effectLst>
                <a:latin typeface="Times New Roman" pitchFamily="18" charset="0"/>
                <a:cs typeface="Times New Roman" pitchFamily="18" charset="0"/>
              </a:rPr>
              <a:t>excepţionalistă</a:t>
            </a:r>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 sau „</a:t>
            </a:r>
            <a:r>
              <a:rPr lang="ro-RO" sz="1900" spc="100" dirty="0" err="1">
                <a:effectLst>
                  <a:outerShdw blurRad="38100" dist="38100" dir="2700000" algn="tl">
                    <a:srgbClr val="000000">
                      <a:alpha val="43137"/>
                    </a:srgbClr>
                  </a:outerShdw>
                </a:effectLst>
                <a:latin typeface="Times New Roman" pitchFamily="18" charset="0"/>
                <a:cs typeface="Times New Roman" pitchFamily="18" charset="0"/>
              </a:rPr>
              <a:t>creştere</a:t>
            </a:r>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 pașnică” şi pragmatică sau „coexistență competitivă”. </a:t>
            </a:r>
            <a:endParaRPr lang="en-US" sz="1900" spc="1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19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168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3200400"/>
          </a:xfr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nSpc>
                <a:spcPct val="80000"/>
              </a:lnSpc>
            </a:pPr>
            <a:r>
              <a:rPr lang="ro-RO" sz="2400" spc="100" dirty="0">
                <a:effectLst>
                  <a:outerShdw blurRad="38100" dist="38100" dir="2700000" algn="tl">
                    <a:srgbClr val="000000">
                      <a:alpha val="43137"/>
                    </a:srgbClr>
                  </a:outerShdw>
                </a:effectLst>
                <a:latin typeface="Times New Roman" pitchFamily="18" charset="0"/>
                <a:cs typeface="Times New Roman" pitchFamily="18" charset="0"/>
              </a:rPr>
              <a:t>Susținătorii acestui concept se bazează pe teza că securitatea internaţională poate fi realizată cu adevărat numai la nivel global şi numai cu condiția ca toți membrii comunității internaţionale să ia parte la crearea sa. Crearea acestui model este posibilă numai dacă toate națiunile şi popoarele vor împărtăși la nivel global un minim de valori umane şi civile şi un sistem de control unic. Acest model va fi rezultatul unei evoluții treptate a sistemului existent unde toate sistemele şi organizații de securitate internaţională recunosc rolul de lider al ONU.</a:t>
            </a:r>
            <a:endParaRPr lang="en-US" sz="2400" spc="1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2400" dirty="0">
              <a:effectLst>
                <a:outerShdw blurRad="38100" dist="38100" dir="2700000" algn="tl">
                  <a:srgbClr val="000000">
                    <a:alpha val="43137"/>
                  </a:srgbClr>
                </a:outerShdw>
              </a:effectLst>
            </a:endParaRPr>
          </a:p>
        </p:txBody>
      </p:sp>
      <p:sp>
        <p:nvSpPr>
          <p:cNvPr id="4" name="Rectangle 5">
            <a:extLst>
              <a:ext uri="{FF2B5EF4-FFF2-40B4-BE49-F238E27FC236}">
                <a16:creationId xmlns="" xmlns:a16="http://schemas.microsoft.com/office/drawing/2014/main" id="{05068B8B-928F-4A20-9F76-487D33E163E1}"/>
              </a:ext>
            </a:extLst>
          </p:cNvPr>
          <p:cNvSpPr/>
          <p:nvPr/>
        </p:nvSpPr>
        <p:spPr>
          <a:xfrm>
            <a:off x="990600" y="2286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MODELUL GLOBAL (UNIVERSAL)</a:t>
            </a:r>
            <a:endPar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146" name="Picture 2">
            <a:extLst>
              <a:ext uri="{FF2B5EF4-FFF2-40B4-BE49-F238E27FC236}">
                <a16:creationId xmlns="" xmlns:a16="http://schemas.microsoft.com/office/drawing/2014/main" id="{CDFC020F-2165-49F2-A175-3F0F785AFAD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733800" y="4869628"/>
            <a:ext cx="1447800" cy="1226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83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a:extLst>
              <a:ext uri="{FF2B5EF4-FFF2-40B4-BE49-F238E27FC236}">
                <a16:creationId xmlns="" xmlns:a16="http://schemas.microsoft.com/office/drawing/2014/main" id="{FF474D4A-A1A6-48B4-9D21-F4D00F912F6A}"/>
              </a:ext>
            </a:extLst>
          </p:cNvPr>
          <p:cNvSpPr/>
          <p:nvPr/>
        </p:nvSpPr>
        <p:spPr>
          <a:xfrm>
            <a:off x="1066800" y="2286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MODELE DE SECURITATE INTERNA</a:t>
            </a: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Ț</a:t>
            </a: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IONAL</a:t>
            </a: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Ă</a:t>
            </a:r>
          </a:p>
        </p:txBody>
      </p:sp>
      <p:graphicFrame>
        <p:nvGraphicFramePr>
          <p:cNvPr id="2" name="Схема 1">
            <a:extLst>
              <a:ext uri="{FF2B5EF4-FFF2-40B4-BE49-F238E27FC236}">
                <a16:creationId xmlns="" xmlns:a16="http://schemas.microsoft.com/office/drawing/2014/main" id="{67CB9447-7858-4627-9C9C-E15419270072}"/>
              </a:ext>
            </a:extLst>
          </p:cNvPr>
          <p:cNvGraphicFramePr/>
          <p:nvPr>
            <p:extLst>
              <p:ext uri="{D42A27DB-BD31-4B8C-83A1-F6EECF244321}">
                <p14:modId xmlns:p14="http://schemas.microsoft.com/office/powerpoint/2010/main" val="2150334703"/>
              </p:ext>
            </p:extLst>
          </p:nvPr>
        </p:nvGraphicFramePr>
        <p:xfrm>
          <a:off x="1676400" y="2209800"/>
          <a:ext cx="64008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 xmlns:a16="http://schemas.microsoft.com/office/drawing/2014/main" id="{79D41D02-1814-4D19-8593-377E362D0F02}"/>
              </a:ext>
            </a:extLst>
          </p:cNvPr>
          <p:cNvSpPr txBox="1"/>
          <p:nvPr/>
        </p:nvSpPr>
        <p:spPr>
          <a:xfrm>
            <a:off x="838200" y="1066800"/>
            <a:ext cx="7543800" cy="1015663"/>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ro-RO" sz="20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rPr>
              <a:t>Al doilea tip de modele de securitate internațională este determinată de natura relației dintre părțile la acest sistem de securitate.</a:t>
            </a:r>
            <a:endParaRPr lang="ro-RO" sz="2000"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endParaRPr>
          </a:p>
          <a:p>
            <a:pPr algn="ctr"/>
            <a:r>
              <a:rPr lang="ro-RO" sz="2000" kern="1200"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rPr>
              <a:t> Aceste trei modele  sunt:</a:t>
            </a:r>
            <a:endParaRPr lang="ro-RO" sz="2000" dirty="0">
              <a:solidFill>
                <a:schemeClr val="tx1"/>
              </a:solidFill>
              <a:effectLst>
                <a:outerShdw blurRad="38100" dist="38100" dir="2700000" algn="tl">
                  <a:srgbClr val="000000">
                    <a:alpha val="43137"/>
                  </a:srgbClr>
                </a:outerShdw>
              </a:effectLst>
              <a:latin typeface="Times New Roman" panose="02020603050405020304" pitchFamily="18" charset="0"/>
              <a:ea typeface="Arial Unicode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534400" cy="5715000"/>
          </a:xfr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50000" t="50000" r="50000" b="50000"/>
            </a:path>
            <a:tileRect/>
          </a:gradFill>
        </p:spPr>
        <p:txBody>
          <a:bodyPr>
            <a:noAutofit/>
          </a:bodyPr>
          <a:lstStyle/>
          <a:p>
            <a:r>
              <a:rPr lang="ro-RO" sz="1700" spc="100" dirty="0">
                <a:effectLst>
                  <a:outerShdw blurRad="38100" dist="38100" dir="2700000" algn="tl">
                    <a:srgbClr val="000000">
                      <a:alpha val="43137"/>
                    </a:srgbClr>
                  </a:outerShdw>
                </a:effectLst>
                <a:latin typeface="Times New Roman" pitchFamily="18" charset="0"/>
                <a:cs typeface="Times New Roman" pitchFamily="18" charset="0"/>
              </a:rPr>
              <a:t>Conceptul a apărut în vocabularul politic global şi s-a înrădăcinat în practica diplomatică în anii 1920-1930, când s-au făcut încercări de a stabili un mecanism pentru a preveni un alt război mondial. </a:t>
            </a:r>
            <a:endParaRPr lang="en-US" sz="17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1700" spc="100" dirty="0">
                <a:effectLst>
                  <a:outerShdw blurRad="38100" dist="38100" dir="2700000" algn="tl">
                    <a:srgbClr val="000000">
                      <a:alpha val="43137"/>
                    </a:srgbClr>
                  </a:outerShdw>
                </a:effectLst>
                <a:latin typeface="Times New Roman" pitchFamily="18" charset="0"/>
                <a:cs typeface="Times New Roman" pitchFamily="18" charset="0"/>
              </a:rPr>
              <a:t>Principalele elemente ale securităţii colective sunt constituite de prezența unui grup de state, unite printr-un scop comun (protecție şi securitate) şi de sistemul de măsuri politico-militare luate împotriva unui potențial inamic sau agresor.</a:t>
            </a:r>
            <a:endParaRPr lang="en-US" sz="17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1700" spc="100" dirty="0">
                <a:effectLst>
                  <a:outerShdw blurRad="38100" dist="38100" dir="2700000" algn="tl">
                    <a:srgbClr val="000000">
                      <a:alpha val="43137"/>
                    </a:srgbClr>
                  </a:outerShdw>
                </a:effectLst>
                <a:latin typeface="Times New Roman" pitchFamily="18" charset="0"/>
                <a:cs typeface="Times New Roman" pitchFamily="18" charset="0"/>
              </a:rPr>
              <a:t>Pot exista diferite tipuri de securitate colectivă, care diferă unele de altele în funcţie de tipul de coaliție interstatală şi obiectivele stabilite între state. Aceasta poate fi o organizație ce cuprinde state cu structură similară socială şi politică, istorie şi valori comune (de exemplu, NATO, Uniunea Europeană, tarile CSI etc.), coaliție ce apare ca urmare a amenințării externe la acest grup, iar interesul este reprezentat de apărarea colectivă împotriva unui inamic comun. </a:t>
            </a:r>
            <a:endParaRPr lang="en-US" sz="17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1700" spc="100" dirty="0">
                <a:effectLst>
                  <a:outerShdw blurRad="38100" dist="38100" dir="2700000" algn="tl">
                    <a:srgbClr val="000000">
                      <a:alpha val="43137"/>
                    </a:srgbClr>
                  </a:outerShdw>
                </a:effectLst>
                <a:latin typeface="Times New Roman" pitchFamily="18" charset="0"/>
                <a:cs typeface="Times New Roman" pitchFamily="18" charset="0"/>
              </a:rPr>
              <a:t>În general, securitatea colectivă se concentrează pe probleme strategice, militare şi nu vizează abordarea altor aspecte ale securităţii internaţionale (dimensiuni economice, sociale, de mediu şi altele). Începând cu anii ’90 s-a observat o creştere a interesului pentru acest model din partea oamenilor de știință şi a politicienilor, ca urmare a dinamicii statelor CSI, precum şi a extinderii NATO, a exacerbării fundamentalismului islamic, a conflictelor locale şi regionale. Nu este o coincidență, Tratatul de la Tașkent din 1992 a fost numit Tratatul privind Securitatea Colectivă.</a:t>
            </a:r>
            <a:endParaRPr lang="en-US" sz="1700" spc="1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5">
            <a:extLst>
              <a:ext uri="{FF2B5EF4-FFF2-40B4-BE49-F238E27FC236}">
                <a16:creationId xmlns="" xmlns:a16="http://schemas.microsoft.com/office/drawing/2014/main" id="{3415EF72-0AF3-4872-8C0F-07331C969727}"/>
              </a:ext>
            </a:extLst>
          </p:cNvPr>
          <p:cNvSpPr/>
          <p:nvPr/>
        </p:nvSpPr>
        <p:spPr>
          <a:xfrm>
            <a:off x="990600" y="1524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SECURITATE </a:t>
            </a: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COLECTIVĂ</a:t>
            </a:r>
          </a:p>
        </p:txBody>
      </p:sp>
    </p:spTree>
    <p:extLst>
      <p:ext uri="{BB962C8B-B14F-4D97-AF65-F5344CB8AC3E}">
        <p14:creationId xmlns:p14="http://schemas.microsoft.com/office/powerpoint/2010/main" val="295439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a:normAutofit/>
          </a:bodyPr>
          <a:lstStyle/>
          <a:p>
            <a:r>
              <a:rPr lang="ro-RO" sz="1900" spc="1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Conceptul a apărut pentru prima dată în raportul Comisiei Palme în 1982. Acest concept este menit să sublinieze caracterul multidimensional al securităţii internaţionale, precum şi necesitatea de a lua în considerare nu numai interesele legitime ale unui grup restrâns de state, ci a tuturor membrilor comunității mondiale.</a:t>
            </a:r>
            <a:endParaRPr lang="en-US" sz="1900" spc="1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ro-RO" sz="1900" spc="1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Cadrul instituțional de securitate la nivel mondial trebuie să fie preluat, în acest caz, de către o organizație globală, cum ar fi ONU, şi nu de alianțe politico-militare ca în cazul securităţii colective.</a:t>
            </a:r>
            <a:endParaRPr lang="en-US" sz="1900" spc="1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ro-RO" sz="1900" spc="1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Unii specialiști susțin faptul că deși conceptul de securitate la nivel mondial reprezintă un pas semnificativ în asigurarea securităţii acesta prezintă şi o serie de dezavantaje, cum ar fi: definiție vagă a securităţii internaţionale (conceptul de securitate a devenit sinonim cu binele public), lipsa de priorități, cooperarea anevoioasă la nivel instituțional şi dificultățile de punere în practică a unui sistem regional sau global de securitate internaţională.</a:t>
            </a:r>
            <a:endParaRPr lang="en-US" sz="1900" spc="1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solidFill>
                <a:schemeClr val="tx1"/>
              </a:solidFill>
              <a:effectLst>
                <a:outerShdw blurRad="38100" dist="38100" dir="2700000" algn="tl">
                  <a:srgbClr val="000000">
                    <a:alpha val="43137"/>
                  </a:srgbClr>
                </a:outerShdw>
              </a:effectLst>
            </a:endParaRPr>
          </a:p>
        </p:txBody>
      </p:sp>
      <p:sp>
        <p:nvSpPr>
          <p:cNvPr id="4" name="Rectangle 5">
            <a:extLst>
              <a:ext uri="{FF2B5EF4-FFF2-40B4-BE49-F238E27FC236}">
                <a16:creationId xmlns="" xmlns:a16="http://schemas.microsoft.com/office/drawing/2014/main" id="{A436353B-24DC-4CAD-BF5F-03724A29E5D1}"/>
              </a:ext>
            </a:extLst>
          </p:cNvPr>
          <p:cNvSpPr/>
          <p:nvPr/>
        </p:nvSpPr>
        <p:spPr>
          <a:xfrm>
            <a:off x="990600" y="1524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SECURITATE </a:t>
            </a: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COMUNĂ</a:t>
            </a:r>
          </a:p>
        </p:txBody>
      </p:sp>
    </p:spTree>
    <p:extLst>
      <p:ext uri="{BB962C8B-B14F-4D97-AF65-F5344CB8AC3E}">
        <p14:creationId xmlns:p14="http://schemas.microsoft.com/office/powerpoint/2010/main" val="338815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763000" cy="6019800"/>
          </a:xfrm>
          <a:gradFill flip="none" rotWithShape="1">
            <a:gsLst>
              <a:gs pos="0">
                <a:srgbClr val="1B8695">
                  <a:shade val="30000"/>
                  <a:satMod val="115000"/>
                </a:srgbClr>
              </a:gs>
              <a:gs pos="50000">
                <a:srgbClr val="1B8695">
                  <a:shade val="67500"/>
                  <a:satMod val="115000"/>
                </a:srgbClr>
              </a:gs>
              <a:gs pos="100000">
                <a:srgbClr val="1B8695">
                  <a:shade val="100000"/>
                  <a:satMod val="115000"/>
                </a:srgbClr>
              </a:gs>
            </a:gsLst>
            <a:path path="circle">
              <a:fillToRect l="50000" t="50000" r="50000" b="50000"/>
            </a:path>
            <a:tileRect/>
          </a:gradFill>
        </p:spPr>
        <p:txBody>
          <a:bodyPr>
            <a:noAutofit/>
          </a:bodyPr>
          <a:lstStyle/>
          <a:p>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Modelul a devenit popular pe la mijlocul anilor 1990. Acest model combină cele mai bune pârți ale celor două concepte anterioare. Pe de o parte, acesta recunoaște caracterul multidimensional al securităţii internaţionale, iar pe de altă parte stabilește o ierarhie a priorităților ce vizează activităţile internaţionale.</a:t>
            </a:r>
            <a:endParaRPr lang="en-US" sz="19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Modelul de securitate prin cooperare preferă mijloacele pașnice de soluționare a litigiilor, dar, în același timp, nu exclude folosirea forței militare (nu doar în ultimă instanță, ci ca un instrument al diplomației preventive şi a păcii). Promovează cooperarea şi contactele dintre state aparținând diferitelor tipuri şi sisteme sociale şi se bazează pe sistemul existent de alianțe militaro-politice, recunoscând statul-națiune ca subiect principal al activităților internaţionale, acordând în același timp o mare atenție organizațiilor multinaționale.</a:t>
            </a:r>
            <a:endParaRPr lang="en-US" sz="19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1900" spc="100" dirty="0">
                <a:effectLst>
                  <a:outerShdw blurRad="38100" dist="38100" dir="2700000" algn="tl">
                    <a:srgbClr val="000000">
                      <a:alpha val="43137"/>
                    </a:srgbClr>
                  </a:outerShdw>
                </a:effectLst>
                <a:latin typeface="Times New Roman" pitchFamily="18" charset="0"/>
                <a:cs typeface="Times New Roman" pitchFamily="18" charset="0"/>
              </a:rPr>
              <a:t>În același timp, modelul de dezvoltare al securităţii prin cooperare este încă departe de a fi complet. Trebuie înțeleși pe deplin anumiți parametrii specifici, şi anume: care instituție ar trebui să devină nucleul unui nou sistem de securitate internațional, care este natura forței şi limitele utilizării sale în relațiile internaţionale contemporane, care sunt perspectivele suveranității naționale în contextul alianțelor politico-militare existente pentru a construi un sistem echitabil şi ierarhic de relații internaţionale.</a:t>
            </a:r>
            <a:endParaRPr lang="en-US" sz="1900" spc="1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5">
            <a:extLst>
              <a:ext uri="{FF2B5EF4-FFF2-40B4-BE49-F238E27FC236}">
                <a16:creationId xmlns="" xmlns:a16="http://schemas.microsoft.com/office/drawing/2014/main" id="{C91C1F44-AF1D-4B35-8DFD-5E244456E018}"/>
              </a:ext>
            </a:extLst>
          </p:cNvPr>
          <p:cNvSpPr/>
          <p:nvPr/>
        </p:nvSpPr>
        <p:spPr>
          <a:xfrm>
            <a:off x="990600" y="76200"/>
            <a:ext cx="7162800" cy="5334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SECURITATE </a:t>
            </a: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PRIN </a:t>
            </a:r>
            <a:r>
              <a:rPr lang="ro-RO"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COOPERARE</a:t>
            </a:r>
            <a:endPar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09646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99901737"/>
              </p:ext>
            </p:extLst>
          </p:nvPr>
        </p:nvGraphicFramePr>
        <p:xfrm>
          <a:off x="762000" y="3810000"/>
          <a:ext cx="746760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3599424401"/>
              </p:ext>
            </p:extLst>
          </p:nvPr>
        </p:nvGraphicFramePr>
        <p:xfrm>
          <a:off x="1066800" y="152400"/>
          <a:ext cx="6858000" cy="14192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Схема 11">
            <a:extLst>
              <a:ext uri="{FF2B5EF4-FFF2-40B4-BE49-F238E27FC236}">
                <a16:creationId xmlns="" xmlns:a16="http://schemas.microsoft.com/office/drawing/2014/main" id="{7452E121-1D21-41CB-85EB-166AB2BB5E63}"/>
              </a:ext>
            </a:extLst>
          </p:cNvPr>
          <p:cNvGraphicFramePr/>
          <p:nvPr>
            <p:extLst>
              <p:ext uri="{D42A27DB-BD31-4B8C-83A1-F6EECF244321}">
                <p14:modId xmlns:p14="http://schemas.microsoft.com/office/powerpoint/2010/main" val="3856821171"/>
              </p:ext>
            </p:extLst>
          </p:nvPr>
        </p:nvGraphicFramePr>
        <p:xfrm>
          <a:off x="762000" y="1701800"/>
          <a:ext cx="7315200" cy="18034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33606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762000"/>
            <a:ext cx="7696200" cy="5334000"/>
          </a:xfrm>
          <a:prstGeom prst="rect">
            <a:avLst/>
          </a:prstGeom>
          <a:solidFill>
            <a:srgbClr val="1B869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lnRef>
          <a:fillRef idx="1">
            <a:schemeClr val="lt1"/>
          </a:fillRef>
          <a:effectRef idx="0">
            <a:schemeClr val="accent1"/>
          </a:effectRef>
          <a:fontRef idx="minor">
            <a:schemeClr val="dk1"/>
          </a:fontRef>
        </p:style>
        <p:txBody>
          <a:bodyPr rtlCol="0" anchor="ctr"/>
          <a:lstStyle/>
          <a:p>
            <a:r>
              <a:rPr lang="ro-RO"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Aceste trei concepte au o dimensiune militară predominantă deoarece realizarea stării de securitate va depinde, în mare măsură, de contracararea provocărilor tradiționale la adresa securității, precum limitarea proliferării armelor de distrugere în masă şi rezolvarea conflictelor înainte ca acestea să devină violente.</a:t>
            </a:r>
          </a:p>
          <a:p>
            <a:endParaRPr lang="ro-RO"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r>
              <a:rPr lang="ro-RO"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Problemele legate de sărăcie, suprapopulare, degradarea mediului, schimbarea climei etc. reprezintă deja amenințări împotriva cărora trebuie angrenate resurse uriașe, atât de natură  financiară, cât şi umană.</a:t>
            </a:r>
            <a:endParaRPr lang="en-US"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7707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572000"/>
          </a:xfrm>
          <a:gradFill>
            <a:gsLst>
              <a:gs pos="7000">
                <a:schemeClr val="tx2">
                  <a:lumMod val="10000"/>
                </a:schemeClr>
              </a:gs>
              <a:gs pos="50000">
                <a:srgbClr val="1B8695"/>
              </a:gs>
              <a:gs pos="51000">
                <a:schemeClr val="tx2">
                  <a:lumMod val="25000"/>
                </a:schemeClr>
              </a:gs>
              <a:gs pos="50000">
                <a:schemeClr val="accent1">
                  <a:tint val="44500"/>
                  <a:satMod val="160000"/>
                </a:schemeClr>
              </a:gs>
              <a:gs pos="100000">
                <a:schemeClr val="accent1">
                  <a:tint val="23500"/>
                  <a:satMod val="160000"/>
                </a:schemeClr>
              </a:gs>
            </a:gsLst>
            <a:lin ang="81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ro-RO" sz="2400" spc="100" dirty="0">
                <a:effectLst>
                  <a:outerShdw blurRad="38100" dist="38100" dir="2700000" algn="tl">
                    <a:srgbClr val="000000">
                      <a:alpha val="43137"/>
                    </a:srgbClr>
                  </a:outerShdw>
                </a:effectLst>
                <a:latin typeface="Times New Roman" pitchFamily="18" charset="0"/>
                <a:cs typeface="Times New Roman" pitchFamily="18" charset="0"/>
              </a:rPr>
              <a:t>Evenimentele din 11 septembrie 2001 au determinat crearea unei largi coaliții internaţionale împotriva terorismului în cadrul căreia marile puteri au fost dispuse să coopereze. În ciuda răcirii temporare a relațiilor dintre Rusia, pe de o parte, şi Statele Unite, Uniunea Europeană, pe de altă parte, din cauza conflictului din Golf şi mai recent a celui din Ucraina, consider că există o strânsă cooperare pe probleme globale, cum ar fi neproliferarea armelor de distrugere în masă, reducerea capacităților militare şi dezarmarea, lupta împotriva terorismului internațional, crima organizată, traficul de droguri etc. </a:t>
            </a:r>
            <a:endParaRPr lang="en-US" sz="2400" spc="1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5">
            <a:extLst>
              <a:ext uri="{FF2B5EF4-FFF2-40B4-BE49-F238E27FC236}">
                <a16:creationId xmlns="" xmlns:a16="http://schemas.microsoft.com/office/drawing/2014/main" id="{57585CE5-30F8-430B-9C6C-3318365DCC03}"/>
              </a:ext>
            </a:extLst>
          </p:cNvPr>
          <p:cNvSpPr/>
          <p:nvPr/>
        </p:nvSpPr>
        <p:spPr>
          <a:xfrm>
            <a:off x="990600" y="3810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CONCLUZII</a:t>
            </a:r>
          </a:p>
        </p:txBody>
      </p:sp>
    </p:spTree>
    <p:extLst>
      <p:ext uri="{BB962C8B-B14F-4D97-AF65-F5344CB8AC3E}">
        <p14:creationId xmlns:p14="http://schemas.microsoft.com/office/powerpoint/2010/main" val="1669910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24400"/>
          </a:xfrm>
          <a:solidFill>
            <a:srgbClr val="1B869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r>
              <a:rPr lang="ro-RO" sz="2000" spc="100" dirty="0">
                <a:effectLst>
                  <a:outerShdw blurRad="38100" dist="38100" dir="2700000" algn="tl">
                    <a:srgbClr val="000000">
                      <a:alpha val="43137"/>
                    </a:srgbClr>
                  </a:outerShdw>
                </a:effectLst>
                <a:latin typeface="Times New Roman" pitchFamily="18" charset="0"/>
                <a:cs typeface="Times New Roman" pitchFamily="18" charset="0"/>
              </a:rPr>
              <a:t>În prezent, din cauza reducerii tensiunilor internaţionale şi a declanșării unei confruntări la nivel mondial, problema conflictului militar rămâne de actualitate şi constituie un permanent obiect de un studiu. În fiecare an, în lume, au loc aproximativ 30 de conflicte armate. Din păcate, toate sunt caracterizate de consecințe negative mari (traficul de arme, ilicite, terorism, fluxurile de refugiații etc.).</a:t>
            </a:r>
          </a:p>
          <a:p>
            <a:pPr marL="0" indent="0">
              <a:buNone/>
            </a:pPr>
            <a:endParaRPr lang="en-US" sz="20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2000" spc="100" dirty="0">
                <a:effectLst>
                  <a:outerShdw blurRad="38100" dist="38100" dir="2700000" algn="tl">
                    <a:srgbClr val="000000">
                      <a:alpha val="43137"/>
                    </a:srgbClr>
                  </a:outerShdw>
                </a:effectLst>
                <a:latin typeface="Times New Roman" pitchFamily="18" charset="0"/>
                <a:cs typeface="Times New Roman" pitchFamily="18" charset="0"/>
              </a:rPr>
              <a:t>Prin urmare, conflictele militare trebuie să fie abordate, cu mult înainte ca acestea să apară. În acest scop, consider că este necesar ca efortul comun al tuturor organismelor internaţionale (ONU, UE, NATO, OSCE, OTSC, OCS etc.) să îl constituie prevenirea unor astfel de conflicte concomitent cu asigurarea securităţii atât la nivel regional, cât şi la nivel mondial ca răspuns la noile provocări din mediul global de securitate.</a:t>
            </a:r>
            <a:endParaRPr lang="en-US" sz="2000" spc="1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2000" spc="1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5">
            <a:extLst>
              <a:ext uri="{FF2B5EF4-FFF2-40B4-BE49-F238E27FC236}">
                <a16:creationId xmlns="" xmlns:a16="http://schemas.microsoft.com/office/drawing/2014/main" id="{3C2C77D6-3C49-4246-82A8-D911DD11DD02}"/>
              </a:ext>
            </a:extLst>
          </p:cNvPr>
          <p:cNvSpPr/>
          <p:nvPr/>
        </p:nvSpPr>
        <p:spPr>
          <a:xfrm>
            <a:off x="990600" y="3810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CONCLUZII</a:t>
            </a:r>
          </a:p>
        </p:txBody>
      </p:sp>
    </p:spTree>
    <p:extLst>
      <p:ext uri="{BB962C8B-B14F-4D97-AF65-F5344CB8AC3E}">
        <p14:creationId xmlns:p14="http://schemas.microsoft.com/office/powerpoint/2010/main" val="408666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066800"/>
            <a:ext cx="8610600" cy="5638800"/>
          </a:xfr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lstStyle/>
          <a:p>
            <a:pPr algn="l" defTabSz="179388"/>
            <a:r>
              <a:rPr lang="ro-RO" sz="200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ro-RO" sz="200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defTabSz="179388"/>
            <a:r>
              <a:rPr lang="en-US" sz="20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Conținuturi</a:t>
            </a:r>
            <a:endPar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Schimbarea</a:t>
            </a:r>
            <a:r>
              <a:rPr lang="en-US" sz="20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mediului</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de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securitate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în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condițiile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provocărilor</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globale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marL="457200" lvl="0" indent="-457200" algn="l" fontAlgn="base">
              <a:buFont typeface="+mj-lt"/>
              <a:buAutoNum type="arabicPeriod"/>
            </a:pP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Securitate/</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insecuritate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și</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globalizare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marL="457200" lvl="0" indent="-457200" algn="l" fontAlgn="base">
              <a:buFont typeface="+mj-lt"/>
              <a:buAutoNum type="arabicPeriod"/>
            </a:pP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Principiile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securităţii internaţionale,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modele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și</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mecanisme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algn="l"/>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Obiective </a:t>
            </a:r>
            <a:r>
              <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 referință:</a:t>
            </a:r>
            <a:endPar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lvl="0" indent="-342900" algn="l" fontAlgn="base">
              <a:buFont typeface="Wingdings" panose="05000000000000000000" pitchFamily="2" charset="2"/>
              <a:buChar char="§"/>
            </a:pP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să</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definească</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noţiunea</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de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mediu</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de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securitate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marL="342900" lvl="0" indent="-342900" algn="l" fontAlgn="base">
              <a:buFont typeface="Wingdings" panose="05000000000000000000" pitchFamily="2" charset="2"/>
              <a:buChar char="§"/>
            </a:pP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să</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identifice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principiile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securităţii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internaţ</a:t>
            </a:r>
            <a:r>
              <a:rPr lang="it-IT"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ionale. </a:t>
            </a:r>
            <a:endPar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lvl="0" indent="-342900" algn="l" fontAlgn="base">
              <a:buFont typeface="Wingdings" panose="05000000000000000000" pitchFamily="2" charset="2"/>
              <a:buChar char="§"/>
            </a:pP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să</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proiecteze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modele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de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asigurare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 securităţii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internaţ</a:t>
            </a:r>
            <a:r>
              <a:rPr lang="it-IT"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ionale </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î</a:t>
            </a:r>
            <a:r>
              <a:rPr lang="it-IT"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 condi</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ţiile</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globalizării</a:t>
            </a:r>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p>
          <a:p>
            <a:pPr algn="l"/>
            <a:r>
              <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Termeni-cheie</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ro-RO"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r>
              <a:rPr lang="en-US" sz="2000" i="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mediul</a:t>
            </a:r>
            <a:r>
              <a:rPr lang="en-US" sz="20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internațional</a:t>
            </a:r>
            <a:r>
              <a:rPr lang="en-U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securitate</a:t>
            </a:r>
            <a:r>
              <a:rPr lang="en-U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principii</a:t>
            </a:r>
            <a:r>
              <a:rPr lang="en-U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proces</a:t>
            </a:r>
            <a:r>
              <a:rPr lang="en-U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elemente</a:t>
            </a:r>
            <a:r>
              <a:rPr lang="en-U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provocări</a:t>
            </a:r>
            <a:r>
              <a:rPr lang="en-U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globale</a:t>
            </a:r>
            <a:r>
              <a:rPr lang="en-U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parteneriate</a:t>
            </a:r>
            <a:r>
              <a:rPr lang="en-US" sz="20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000"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endPar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endPar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762000" y="152400"/>
            <a:ext cx="7162800" cy="60960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ro-RO"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CONȚINUTURI; OBIECTIVE DE REFERINȚĂ; TERMENI-CHEIE</a:t>
            </a:r>
            <a:endParaRPr lang="en-US"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457200" lvl="0" indent="-457200" fontAlgn="base">
              <a:buFont typeface="+mj-lt"/>
              <a:buAutoNum type="arabicPeriod"/>
            </a:pPr>
            <a:r>
              <a:rPr lang="it-IT" sz="2400" dirty="0"/>
              <a:t>Defini</a:t>
            </a:r>
            <a:r>
              <a:rPr lang="en-US" sz="2400" dirty="0"/>
              <a:t>ț</a:t>
            </a:r>
            <a:r>
              <a:rPr lang="it-IT" sz="2400" dirty="0"/>
              <a:t>i no</a:t>
            </a:r>
            <a:r>
              <a:rPr lang="en-US" sz="2400" dirty="0" err="1"/>
              <a:t>ţiunea</a:t>
            </a:r>
            <a:r>
              <a:rPr lang="en-US" sz="2400" dirty="0"/>
              <a:t> de ,,</a:t>
            </a:r>
            <a:r>
              <a:rPr lang="en-US" sz="2400" dirty="0" err="1"/>
              <a:t>mediu</a:t>
            </a:r>
            <a:r>
              <a:rPr lang="en-US" sz="2400" dirty="0"/>
              <a:t> de </a:t>
            </a:r>
            <a:r>
              <a:rPr lang="en-US" sz="2400" dirty="0" err="1"/>
              <a:t>securitate</a:t>
            </a:r>
            <a:r>
              <a:rPr lang="en-US" sz="2400" dirty="0"/>
              <a:t>”. </a:t>
            </a:r>
          </a:p>
          <a:p>
            <a:pPr marL="457200" lvl="0" indent="-457200" fontAlgn="base">
              <a:buFont typeface="+mj-lt"/>
              <a:buAutoNum type="arabicPeriod"/>
            </a:pPr>
            <a:r>
              <a:rPr lang="en-US" sz="2400" dirty="0" err="1"/>
              <a:t>Caracterizați</a:t>
            </a:r>
            <a:r>
              <a:rPr lang="en-US" sz="2400" dirty="0"/>
              <a:t> </a:t>
            </a:r>
            <a:r>
              <a:rPr lang="en-US" sz="2400" dirty="0" err="1"/>
              <a:t>modelul</a:t>
            </a:r>
            <a:r>
              <a:rPr lang="en-US" sz="2400" dirty="0"/>
              <a:t> </a:t>
            </a:r>
            <a:r>
              <a:rPr lang="en-US" sz="2400" dirty="0" err="1"/>
              <a:t>operaţional</a:t>
            </a:r>
            <a:r>
              <a:rPr lang="en-US" sz="2400" dirty="0"/>
              <a:t> al securităţii internaţionale.</a:t>
            </a:r>
          </a:p>
          <a:p>
            <a:pPr marL="457200" lvl="0" indent="-457200" fontAlgn="base">
              <a:buFont typeface="+mj-lt"/>
              <a:buAutoNum type="arabicPeriod"/>
            </a:pPr>
            <a:r>
              <a:rPr lang="pt-PT" sz="2400" dirty="0"/>
              <a:t>Analizați </a:t>
            </a:r>
            <a:r>
              <a:rPr lang="en-US" sz="2400" dirty="0" err="1"/>
              <a:t>tipurile</a:t>
            </a:r>
            <a:r>
              <a:rPr lang="en-US" sz="2400" dirty="0"/>
              <a:t> de </a:t>
            </a:r>
            <a:r>
              <a:rPr lang="en-US" sz="2400" dirty="0" err="1"/>
              <a:t>modele</a:t>
            </a:r>
            <a:r>
              <a:rPr lang="en-US" sz="2400" dirty="0"/>
              <a:t> </a:t>
            </a:r>
            <a:r>
              <a:rPr lang="en-US" sz="2400" dirty="0" err="1"/>
              <a:t>privind</a:t>
            </a:r>
            <a:r>
              <a:rPr lang="en-US" sz="2400" dirty="0"/>
              <a:t> </a:t>
            </a:r>
            <a:r>
              <a:rPr lang="en-US" sz="2400" dirty="0" err="1"/>
              <a:t>securitatea</a:t>
            </a:r>
            <a:r>
              <a:rPr lang="en-US" sz="2400" dirty="0"/>
              <a:t> internaţională.</a:t>
            </a:r>
          </a:p>
          <a:p>
            <a:pPr marL="457200" lvl="0" indent="-457200" fontAlgn="base">
              <a:buFont typeface="+mj-lt"/>
              <a:buAutoNum type="arabicPeriod"/>
            </a:pPr>
            <a:r>
              <a:rPr lang="en-US" sz="2400" dirty="0" err="1"/>
              <a:t>Determinați</a:t>
            </a:r>
            <a:r>
              <a:rPr lang="en-US" sz="2400" dirty="0"/>
              <a:t> </a:t>
            </a:r>
            <a:r>
              <a:rPr lang="en-US" sz="2400" dirty="0" err="1"/>
              <a:t>principiile</a:t>
            </a:r>
            <a:r>
              <a:rPr lang="en-US" sz="2400" dirty="0"/>
              <a:t> securităţii internaţionale.</a:t>
            </a:r>
          </a:p>
          <a:p>
            <a:pPr marL="457200" lvl="0" indent="-457200" fontAlgn="base">
              <a:buFont typeface="+mj-lt"/>
              <a:buAutoNum type="arabicPeriod"/>
            </a:pPr>
            <a:r>
              <a:rPr lang="en-US" sz="2400" dirty="0" err="1"/>
              <a:t>Proiectați</a:t>
            </a:r>
            <a:r>
              <a:rPr lang="en-US" sz="2400" dirty="0"/>
              <a:t> </a:t>
            </a:r>
            <a:r>
              <a:rPr lang="en-US" sz="2400" dirty="0" err="1"/>
              <a:t>modele</a:t>
            </a:r>
            <a:r>
              <a:rPr lang="en-US" sz="2400" dirty="0"/>
              <a:t> </a:t>
            </a:r>
            <a:r>
              <a:rPr lang="en-US" sz="2400" dirty="0" err="1"/>
              <a:t>și</a:t>
            </a:r>
            <a:r>
              <a:rPr lang="en-US" sz="2400" dirty="0"/>
              <a:t> </a:t>
            </a:r>
            <a:r>
              <a:rPr lang="en-US" sz="2400" dirty="0" err="1"/>
              <a:t>mecanisme</a:t>
            </a:r>
            <a:r>
              <a:rPr lang="en-US" sz="2400" dirty="0"/>
              <a:t> de </a:t>
            </a:r>
            <a:r>
              <a:rPr lang="en-US" sz="2400" dirty="0" err="1"/>
              <a:t>asigurare</a:t>
            </a:r>
            <a:r>
              <a:rPr lang="en-US" sz="2400" dirty="0"/>
              <a:t> a securităţii </a:t>
            </a:r>
            <a:r>
              <a:rPr lang="en-US" sz="2400" dirty="0" err="1"/>
              <a:t>internaţ</a:t>
            </a:r>
            <a:r>
              <a:rPr lang="it-IT" sz="2400" dirty="0"/>
              <a:t>ionale </a:t>
            </a:r>
            <a:r>
              <a:rPr lang="en-US" sz="2400" dirty="0"/>
              <a:t>î</a:t>
            </a:r>
            <a:r>
              <a:rPr lang="it-IT" sz="2400" dirty="0"/>
              <a:t>n condi</a:t>
            </a:r>
            <a:r>
              <a:rPr lang="en-US" sz="2400" dirty="0" err="1"/>
              <a:t>ţiile</a:t>
            </a:r>
            <a:r>
              <a:rPr lang="en-US" sz="2400" dirty="0"/>
              <a:t> </a:t>
            </a:r>
            <a:r>
              <a:rPr lang="en-US" sz="2400" dirty="0" err="1"/>
              <a:t>globalizării</a:t>
            </a:r>
            <a:r>
              <a:rPr lang="en-US" sz="2400" dirty="0"/>
              <a:t>.</a:t>
            </a:r>
          </a:p>
          <a:p>
            <a:pPr marL="457200" lvl="0" indent="-457200" fontAlgn="base">
              <a:buFont typeface="+mj-lt"/>
              <a:buAutoNum type="arabicPeriod"/>
            </a:pPr>
            <a:r>
              <a:rPr lang="pt-PT" sz="2400" dirty="0"/>
              <a:t>Estima</a:t>
            </a:r>
            <a:r>
              <a:rPr lang="en-US" sz="2400" dirty="0"/>
              <a:t>ț</a:t>
            </a:r>
            <a:r>
              <a:rPr lang="it-IT" sz="2400" dirty="0"/>
              <a:t>i importan</a:t>
            </a:r>
            <a:r>
              <a:rPr lang="en-US" sz="2400" dirty="0"/>
              <a:t>ț</a:t>
            </a:r>
            <a:r>
              <a:rPr lang="pt-PT" sz="2400" dirty="0"/>
              <a:t>a colabor</a:t>
            </a:r>
            <a:r>
              <a:rPr lang="en-US" sz="2400" dirty="0" err="1"/>
              <a:t>ării</a:t>
            </a:r>
            <a:r>
              <a:rPr lang="en-US" sz="2400" dirty="0"/>
              <a:t> </a:t>
            </a:r>
            <a:r>
              <a:rPr lang="en-US" sz="2400" dirty="0" err="1"/>
              <a:t>organizațiilor</a:t>
            </a:r>
            <a:r>
              <a:rPr lang="en-US" sz="2400" dirty="0"/>
              <a:t> </a:t>
            </a:r>
            <a:r>
              <a:rPr lang="en-US" sz="2400" dirty="0" err="1"/>
              <a:t>internaționale</a:t>
            </a:r>
            <a:r>
              <a:rPr lang="en-US" sz="2400" dirty="0"/>
              <a:t> de </a:t>
            </a:r>
            <a:r>
              <a:rPr lang="en-US" sz="2400" dirty="0" err="1"/>
              <a:t>securitate</a:t>
            </a:r>
            <a:r>
              <a:rPr lang="en-US" sz="2400" dirty="0"/>
              <a:t>, a </a:t>
            </a:r>
            <a:r>
              <a:rPr lang="en-US" sz="2400" dirty="0" err="1"/>
              <a:t>alianțelor</a:t>
            </a:r>
            <a:r>
              <a:rPr lang="en-US" sz="2400" dirty="0"/>
              <a:t> </a:t>
            </a:r>
            <a:r>
              <a:rPr lang="en-US" sz="2400" dirty="0" err="1"/>
              <a:t>politice</a:t>
            </a:r>
            <a:r>
              <a:rPr lang="en-US" sz="2400" dirty="0"/>
              <a:t> la </a:t>
            </a:r>
            <a:r>
              <a:rPr lang="en-US" sz="2400" dirty="0" err="1"/>
              <a:t>soluționarea</a:t>
            </a:r>
            <a:r>
              <a:rPr lang="en-US" sz="2400" dirty="0"/>
              <a:t> </a:t>
            </a:r>
            <a:r>
              <a:rPr lang="en-US" sz="2400" dirty="0" err="1"/>
              <a:t>pașnică</a:t>
            </a:r>
            <a:r>
              <a:rPr lang="en-US" sz="2400" dirty="0"/>
              <a:t> a </a:t>
            </a:r>
            <a:r>
              <a:rPr lang="en-US" sz="2400" dirty="0" err="1"/>
              <a:t>diferendelor</a:t>
            </a:r>
            <a:r>
              <a:rPr lang="en-US" sz="2400" dirty="0"/>
              <a:t> </a:t>
            </a:r>
            <a:r>
              <a:rPr lang="en-US" sz="2400" dirty="0" err="1"/>
              <a:t>internaț</a:t>
            </a:r>
            <a:r>
              <a:rPr lang="it-IT" sz="2400" dirty="0"/>
              <a:t>ionale.</a:t>
            </a:r>
            <a:endParaRPr lang="en-US" sz="2400" dirty="0"/>
          </a:p>
          <a:p>
            <a:endParaRPr lang="en-US" sz="2400" spc="1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5">
            <a:extLst>
              <a:ext uri="{FF2B5EF4-FFF2-40B4-BE49-F238E27FC236}">
                <a16:creationId xmlns="" xmlns:a16="http://schemas.microsoft.com/office/drawing/2014/main" id="{62DD385B-4686-4269-8012-472963271762}"/>
              </a:ext>
            </a:extLst>
          </p:cNvPr>
          <p:cNvSpPr/>
          <p:nvPr/>
        </p:nvSpPr>
        <p:spPr>
          <a:xfrm>
            <a:off x="914400" y="3810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t>
            </a: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ARCINI DE AUTOEVALUARE</a:t>
            </a:r>
          </a:p>
        </p:txBody>
      </p:sp>
    </p:spTree>
    <p:extLst>
      <p:ext uri="{BB962C8B-B14F-4D97-AF65-F5344CB8AC3E}">
        <p14:creationId xmlns:p14="http://schemas.microsoft.com/office/powerpoint/2010/main" val="173787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gradFill flip="none" rotWithShape="1">
            <a:gsLst>
              <a:gs pos="0">
                <a:srgbClr val="1C7F8C">
                  <a:shade val="30000"/>
                  <a:satMod val="115000"/>
                </a:srgbClr>
              </a:gs>
              <a:gs pos="50000">
                <a:srgbClr val="1C7F8C">
                  <a:shade val="67500"/>
                  <a:satMod val="115000"/>
                </a:srgbClr>
              </a:gs>
              <a:gs pos="100000">
                <a:srgbClr val="1C7F8C">
                  <a:shade val="100000"/>
                  <a:satMod val="115000"/>
                </a:srgb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10000"/>
          </a:bodyPr>
          <a:lstStyle/>
          <a:p>
            <a:endParaRPr lang="ro-RO" sz="2400" spc="100" dirty="0">
              <a:effectLst>
                <a:outerShdw blurRad="38100" dist="38100" dir="2700000" algn="tl">
                  <a:srgbClr val="000000">
                    <a:alpha val="43137"/>
                  </a:srgbClr>
                </a:outerShdw>
              </a:effectLst>
              <a:latin typeface="Times New Roman" pitchFamily="18" charset="0"/>
              <a:cs typeface="Times New Roman" pitchFamily="18" charset="0"/>
            </a:endParaRPr>
          </a:p>
          <a:p>
            <a:pPr marL="457200" lvl="0" indent="-457200" fontAlgn="base">
              <a:buFont typeface="+mj-lt"/>
              <a:buAutoNum type="arabicPeriod"/>
            </a:pPr>
            <a:r>
              <a:rPr lang="ro-RO" sz="2400" dirty="0" smtClean="0"/>
              <a:t>Elaborarea unei comunicări privind noile provocări la adresa mediului contemporan de securitate.</a:t>
            </a:r>
          </a:p>
          <a:p>
            <a:pPr marL="457200" lvl="0" indent="-457200" fontAlgn="base">
              <a:buFont typeface="+mj-lt"/>
              <a:buAutoNum type="arabicPeriod"/>
            </a:pPr>
            <a:r>
              <a:rPr lang="ro-RO" sz="2400" dirty="0" smtClean="0"/>
              <a:t>Relatați despre securitatea internaţională: aspecte globale.</a:t>
            </a:r>
          </a:p>
          <a:p>
            <a:pPr marL="457200" lvl="0" indent="-457200" fontAlgn="base">
              <a:buFont typeface="+mj-lt"/>
              <a:buAutoNum type="arabicPeriod"/>
            </a:pPr>
            <a:r>
              <a:rPr lang="ro-RO" sz="2400" dirty="0" smtClean="0"/>
              <a:t>Evaluați mediul de securitate: provocări globale și amenințări principale.</a:t>
            </a:r>
          </a:p>
          <a:p>
            <a:pPr marL="457200" lvl="0" indent="-457200" fontAlgn="base">
              <a:buFont typeface="+mj-lt"/>
              <a:buAutoNum type="arabicPeriod"/>
            </a:pPr>
            <a:r>
              <a:rPr lang="ro-RO" sz="2400" dirty="0" smtClean="0"/>
              <a:t>Analizați soluționarea pașnică a diferendelor internaționale.</a:t>
            </a:r>
          </a:p>
          <a:p>
            <a:pPr marL="457200" lvl="0" indent="-457200" fontAlgn="base">
              <a:buFont typeface="+mj-lt"/>
              <a:buAutoNum type="arabicPeriod"/>
            </a:pPr>
            <a:r>
              <a:rPr lang="ro-RO" sz="2400" dirty="0" smtClean="0"/>
              <a:t>Prezentarea unei informații privind dezvoltarea răspunderii internaționale a statelor.</a:t>
            </a:r>
          </a:p>
          <a:p>
            <a:pPr marL="457200" lvl="0" indent="-457200" fontAlgn="base">
              <a:buFont typeface="+mj-lt"/>
              <a:buAutoNum type="arabicPeriod"/>
            </a:pPr>
            <a:r>
              <a:rPr lang="ro-RO" sz="2400" dirty="0" smtClean="0"/>
              <a:t>Proiectarea modelelor de asigurare a securităţii internaţionale în condițiile globalizării.</a:t>
            </a:r>
          </a:p>
          <a:p>
            <a:pPr marL="457200" lvl="0" indent="-457200" fontAlgn="base">
              <a:buFont typeface="+mj-lt"/>
              <a:buAutoNum type="arabicPeriod"/>
            </a:pPr>
            <a:r>
              <a:rPr lang="ro-RO" sz="2400" dirty="0" smtClean="0"/>
              <a:t>Estimați rolul cooperării – element esențial pentru asigurarea securităţii internaţionale.</a:t>
            </a:r>
            <a:endParaRPr lang="ro-RO" sz="2400" dirty="0"/>
          </a:p>
        </p:txBody>
      </p:sp>
      <p:sp>
        <p:nvSpPr>
          <p:cNvPr id="4" name="Rectangle 5">
            <a:extLst>
              <a:ext uri="{FF2B5EF4-FFF2-40B4-BE49-F238E27FC236}">
                <a16:creationId xmlns="" xmlns:a16="http://schemas.microsoft.com/office/drawing/2014/main" id="{B5D279B7-F0D4-42DB-A677-86256219727B}"/>
              </a:ext>
            </a:extLst>
          </p:cNvPr>
          <p:cNvSpPr/>
          <p:nvPr/>
        </p:nvSpPr>
        <p:spPr>
          <a:xfrm>
            <a:off x="990600" y="3810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a:t>
            </a: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EME PENTRU LUCRUL INDIVIDUAL</a:t>
            </a:r>
          </a:p>
        </p:txBody>
      </p:sp>
    </p:spTree>
    <p:extLst>
      <p:ext uri="{BB962C8B-B14F-4D97-AF65-F5344CB8AC3E}">
        <p14:creationId xmlns:p14="http://schemas.microsoft.com/office/powerpoint/2010/main" val="206956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14400"/>
            <a:ext cx="8534400" cy="5791200"/>
          </a:xfr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342900" lvl="0" indent="-342900" fontAlgn="base">
              <a:buFont typeface="+mj-lt"/>
              <a:buAutoNum type="arabicPeriod"/>
            </a:pPr>
            <a:endParaRPr lang="ro-RO" sz="1800" dirty="0" smtClean="0"/>
          </a:p>
          <a:p>
            <a:pPr marL="0" lvl="0" indent="0" fontAlgn="base">
              <a:buNone/>
            </a:pPr>
            <a:r>
              <a:rPr lang="ro-RO" sz="1800" dirty="0" smtClean="0"/>
              <a:t>1. </a:t>
            </a:r>
            <a:r>
              <a:rPr lang="en-US" sz="1800" dirty="0" err="1" smtClean="0"/>
              <a:t>Arădăvoaice</a:t>
            </a:r>
            <a:r>
              <a:rPr lang="en-US" sz="1800" dirty="0" smtClean="0"/>
              <a:t> </a:t>
            </a:r>
            <a:r>
              <a:rPr lang="en-US" sz="1800" dirty="0" err="1"/>
              <a:t>Gh</a:t>
            </a:r>
            <a:r>
              <a:rPr lang="en-US" sz="1800" dirty="0"/>
              <a:t>., Iliescu D., </a:t>
            </a:r>
            <a:r>
              <a:rPr lang="en-US" sz="1800" dirty="0" err="1"/>
              <a:t>Niţă</a:t>
            </a:r>
            <a:r>
              <a:rPr lang="en-US" sz="1800" dirty="0"/>
              <a:t> L. D. </a:t>
            </a:r>
            <a:r>
              <a:rPr lang="en-US" sz="1800" dirty="0" err="1"/>
              <a:t>Terorism</a:t>
            </a:r>
            <a:r>
              <a:rPr lang="en-US" sz="1800" dirty="0"/>
              <a:t>, </a:t>
            </a:r>
            <a:r>
              <a:rPr lang="en-US" sz="1800" dirty="0" err="1"/>
              <a:t>antiterorism</a:t>
            </a:r>
            <a:r>
              <a:rPr lang="en-US" sz="1800" dirty="0"/>
              <a:t>, </a:t>
            </a:r>
            <a:r>
              <a:rPr lang="en-US" sz="1800" dirty="0" err="1"/>
              <a:t>contraterorism</a:t>
            </a:r>
            <a:r>
              <a:rPr lang="en-US" sz="1800" dirty="0"/>
              <a:t>, </a:t>
            </a:r>
            <a:r>
              <a:rPr lang="en-US" sz="1800" dirty="0" err="1"/>
              <a:t>Bucuresti</a:t>
            </a:r>
            <a:r>
              <a:rPr lang="en-US" sz="1800" dirty="0"/>
              <a:t>: </a:t>
            </a:r>
            <a:r>
              <a:rPr lang="en-US" sz="1800" dirty="0" err="1"/>
              <a:t>Antet</a:t>
            </a:r>
            <a:r>
              <a:rPr lang="en-US" sz="1800" dirty="0"/>
              <a:t>, 1997. 384 p. </a:t>
            </a:r>
          </a:p>
          <a:p>
            <a:pPr marL="0" lvl="0" indent="0" fontAlgn="base">
              <a:buNone/>
            </a:pPr>
            <a:r>
              <a:rPr lang="ro-RO" sz="1800" dirty="0" smtClean="0"/>
              <a:t>2. </a:t>
            </a:r>
            <a:r>
              <a:rPr lang="en-US" sz="1800" dirty="0" smtClean="0"/>
              <a:t>Cronin </a:t>
            </a:r>
            <a:r>
              <a:rPr lang="en-US" sz="1800" dirty="0"/>
              <a:t>A. K. Behind the Curve: Globalization and International Terrorism. Defeating Terrorism: Shaping the New Security Environment,. Guilford, CT: Mc-</a:t>
            </a:r>
            <a:r>
              <a:rPr lang="en-US" sz="1800" dirty="0" err="1"/>
              <a:t>Graw</a:t>
            </a:r>
            <a:r>
              <a:rPr lang="en-US" sz="1800" dirty="0"/>
              <a:t>-Hill, 2003. p. 29-50.</a:t>
            </a:r>
          </a:p>
          <a:p>
            <a:pPr marL="0" lvl="0" indent="0" fontAlgn="base">
              <a:buNone/>
            </a:pPr>
            <a:r>
              <a:rPr lang="ro-RO" sz="1800" dirty="0" smtClean="0"/>
              <a:t>3. </a:t>
            </a:r>
            <a:r>
              <a:rPr lang="en-US" sz="1800" dirty="0" err="1" smtClean="0"/>
              <a:t>Dicţionarul</a:t>
            </a:r>
            <a:r>
              <a:rPr lang="en-US" sz="1800" dirty="0" smtClean="0"/>
              <a:t> </a:t>
            </a:r>
            <a:r>
              <a:rPr lang="en-US" sz="1800" dirty="0" err="1"/>
              <a:t>Explicativ</a:t>
            </a:r>
            <a:r>
              <a:rPr lang="en-US" sz="1800" dirty="0"/>
              <a:t> al </a:t>
            </a:r>
            <a:r>
              <a:rPr lang="en-US" sz="1800" dirty="0" err="1"/>
              <a:t>Limbii</a:t>
            </a:r>
            <a:r>
              <a:rPr lang="en-US" sz="1800" dirty="0"/>
              <a:t> </a:t>
            </a:r>
            <a:r>
              <a:rPr lang="en-US" sz="1800" dirty="0" err="1"/>
              <a:t>Române</a:t>
            </a:r>
            <a:r>
              <a:rPr lang="en-US" sz="1800" dirty="0"/>
              <a:t>, </a:t>
            </a:r>
            <a:r>
              <a:rPr lang="en-US" sz="1800" dirty="0" err="1"/>
              <a:t>Ediţia</a:t>
            </a:r>
            <a:r>
              <a:rPr lang="en-US" sz="1800" dirty="0"/>
              <a:t> a II-a. </a:t>
            </a:r>
            <a:r>
              <a:rPr lang="en-US" sz="1800" dirty="0" err="1"/>
              <a:t>Bucureşti</a:t>
            </a:r>
            <a:r>
              <a:rPr lang="en-US" sz="1800" dirty="0"/>
              <a:t>, 1998. </a:t>
            </a:r>
            <a:r>
              <a:rPr lang="en-US" sz="1800" dirty="0" err="1"/>
              <a:t>Editura</a:t>
            </a:r>
            <a:r>
              <a:rPr lang="en-US" sz="1800" dirty="0"/>
              <a:t> </a:t>
            </a:r>
            <a:r>
              <a:rPr lang="en-US" sz="1800" dirty="0" err="1"/>
              <a:t>Univers</a:t>
            </a:r>
            <a:r>
              <a:rPr lang="en-US" sz="1800" dirty="0"/>
              <a:t> </a:t>
            </a:r>
            <a:r>
              <a:rPr lang="en-US" sz="1800" dirty="0" err="1"/>
              <a:t>Enciclopedic</a:t>
            </a:r>
            <a:r>
              <a:rPr lang="en-US" sz="1800" dirty="0"/>
              <a:t>. </a:t>
            </a:r>
          </a:p>
          <a:p>
            <a:pPr marL="0" lvl="0" indent="0" fontAlgn="base">
              <a:buNone/>
            </a:pPr>
            <a:r>
              <a:rPr lang="ro-RO" sz="1800" dirty="0" smtClean="0"/>
              <a:t>4. </a:t>
            </a:r>
            <a:r>
              <a:rPr lang="en-US" sz="1800" dirty="0" err="1" smtClean="0"/>
              <a:t>Arădăvoaice</a:t>
            </a:r>
            <a:r>
              <a:rPr lang="en-US" sz="1800" dirty="0" smtClean="0"/>
              <a:t> </a:t>
            </a:r>
            <a:r>
              <a:rPr lang="en-US" sz="1800" dirty="0" err="1"/>
              <a:t>Gh</a:t>
            </a:r>
            <a:r>
              <a:rPr lang="en-US" sz="1800" dirty="0"/>
              <a:t>., </a:t>
            </a:r>
            <a:r>
              <a:rPr lang="en-US" sz="1800" dirty="0" err="1"/>
              <a:t>Naghi</a:t>
            </a:r>
            <a:r>
              <a:rPr lang="en-US" sz="1800" dirty="0"/>
              <a:t> G., </a:t>
            </a:r>
            <a:r>
              <a:rPr lang="en-US" sz="1800" dirty="0" err="1"/>
              <a:t>Niţă</a:t>
            </a:r>
            <a:r>
              <a:rPr lang="en-US" sz="1800" dirty="0"/>
              <a:t> D. </a:t>
            </a:r>
            <a:r>
              <a:rPr lang="en-US" sz="1800" dirty="0" err="1"/>
              <a:t>Sfârşitul</a:t>
            </a:r>
            <a:r>
              <a:rPr lang="en-US" sz="1800" dirty="0"/>
              <a:t> </a:t>
            </a:r>
            <a:r>
              <a:rPr lang="en-US" sz="1800" dirty="0" err="1"/>
              <a:t>terorismului</a:t>
            </a:r>
            <a:r>
              <a:rPr lang="en-US" sz="1800" dirty="0"/>
              <a:t>? </a:t>
            </a:r>
            <a:r>
              <a:rPr lang="en-US" sz="1800" dirty="0" err="1"/>
              <a:t>Bucureşti</a:t>
            </a:r>
            <a:r>
              <a:rPr lang="en-US" sz="1800" dirty="0"/>
              <a:t>, 2002. </a:t>
            </a:r>
            <a:r>
              <a:rPr lang="en-US" sz="1800" dirty="0" err="1"/>
              <a:t>Editura</a:t>
            </a:r>
            <a:r>
              <a:rPr lang="en-US" sz="1800" dirty="0"/>
              <a:t> </a:t>
            </a:r>
            <a:r>
              <a:rPr lang="en-US" sz="1800" dirty="0" err="1"/>
              <a:t>Antet</a:t>
            </a:r>
            <a:r>
              <a:rPr lang="en-US" sz="1800" dirty="0"/>
              <a:t>, p. 23. </a:t>
            </a:r>
            <a:r>
              <a:rPr lang="en-US" sz="1800" dirty="0" err="1"/>
              <a:t>Accesibil</a:t>
            </a:r>
            <a:r>
              <a:rPr lang="en-US" sz="1800" dirty="0"/>
              <a:t> la: </a:t>
            </a:r>
            <a:r>
              <a:rPr lang="en-US" sz="1800" dirty="0">
                <a:hlinkClick r:id="rId2"/>
              </a:rPr>
              <a:t>http://webcache.googleusercontent.com/search?q=cache:ggSeMOMKiMQJ:www.mfa.gov.md/img/docs/proiectul-conceptiei-securitatii-nationale-a-RM.doc+&amp;cd=1&amp;hl=ro&amp;ct=clnk&amp;gl=md</a:t>
            </a:r>
            <a:r>
              <a:rPr lang="en-US" sz="1800" dirty="0"/>
              <a:t> [</a:t>
            </a:r>
            <a:r>
              <a:rPr lang="en-US" sz="1800" dirty="0" err="1"/>
              <a:t>Accesat</a:t>
            </a:r>
            <a:r>
              <a:rPr lang="en-US" sz="1800" dirty="0"/>
              <a:t> 24.09.2021].</a:t>
            </a:r>
          </a:p>
          <a:p>
            <a:pPr marL="0" lvl="0" indent="0" fontAlgn="base">
              <a:buNone/>
            </a:pPr>
            <a:r>
              <a:rPr lang="ro-RO" sz="1800" dirty="0" smtClean="0"/>
              <a:t>5. </a:t>
            </a:r>
            <a:r>
              <a:rPr lang="en-US" sz="1800" dirty="0" err="1" smtClean="0"/>
              <a:t>Manoliu</a:t>
            </a:r>
            <a:r>
              <a:rPr lang="en-US" sz="1800" dirty="0" smtClean="0"/>
              <a:t> </a:t>
            </a:r>
            <a:r>
              <a:rPr lang="en-US" sz="1800" dirty="0"/>
              <a:t>R. </a:t>
            </a:r>
            <a:r>
              <a:rPr lang="en-US" sz="1800" dirty="0" err="1"/>
              <a:t>Globalizarea</a:t>
            </a:r>
            <a:r>
              <a:rPr lang="en-US" sz="1800" dirty="0"/>
              <a:t> – o </a:t>
            </a:r>
            <a:r>
              <a:rPr lang="en-US" sz="1800" dirty="0" err="1"/>
              <a:t>nouă</a:t>
            </a:r>
            <a:r>
              <a:rPr lang="en-US" sz="1800" dirty="0"/>
              <a:t> </a:t>
            </a:r>
            <a:r>
              <a:rPr lang="en-US" sz="1800" dirty="0" err="1"/>
              <a:t>provocare</a:t>
            </a:r>
            <a:r>
              <a:rPr lang="en-US" sz="1800" dirty="0"/>
              <a:t> a securităţii </a:t>
            </a:r>
            <a:r>
              <a:rPr lang="en-US" sz="1800" dirty="0" err="1"/>
              <a:t>naționale</a:t>
            </a:r>
            <a:r>
              <a:rPr lang="en-US" sz="1800" dirty="0"/>
              <a:t>. </a:t>
            </a:r>
            <a:r>
              <a:rPr lang="en-US" sz="1800" dirty="0" err="1"/>
              <a:t>Accesibil</a:t>
            </a:r>
            <a:r>
              <a:rPr lang="en-US" sz="1800" dirty="0"/>
              <a:t> la:  </a:t>
            </a:r>
            <a:r>
              <a:rPr lang="en-US" sz="1800" dirty="0">
                <a:hlinkClick r:id="rId3"/>
              </a:rPr>
              <a:t>http://www.spodas.ro/revista/index.php/revista/article/viewFile/130/159</a:t>
            </a:r>
            <a:r>
              <a:rPr lang="en-US" sz="1800" dirty="0"/>
              <a:t> [</a:t>
            </a:r>
            <a:r>
              <a:rPr lang="en-US" sz="1800" dirty="0" err="1"/>
              <a:t>Accesat</a:t>
            </a:r>
            <a:r>
              <a:rPr lang="en-US" sz="1800" dirty="0"/>
              <a:t> 24.09.2021].</a:t>
            </a:r>
          </a:p>
          <a:p>
            <a:pPr marL="68580" lvl="0" indent="-342900">
              <a:spcBef>
                <a:spcPts val="0"/>
              </a:spcBef>
              <a:buFont typeface="+mj-lt"/>
              <a:buAutoNum type="arabicPeriod"/>
            </a:pPr>
            <a:endParaRPr lang="en-US" sz="1800" spc="1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5">
            <a:extLst>
              <a:ext uri="{FF2B5EF4-FFF2-40B4-BE49-F238E27FC236}">
                <a16:creationId xmlns="" xmlns:a16="http://schemas.microsoft.com/office/drawing/2014/main" id="{D2B9D558-A6F9-4E41-BB46-9283567FAD74}"/>
              </a:ext>
            </a:extLst>
          </p:cNvPr>
          <p:cNvSpPr/>
          <p:nvPr/>
        </p:nvSpPr>
        <p:spPr>
          <a:xfrm>
            <a:off x="990600" y="762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ro-RO"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BIBLIOGRAFIE SELECTIVĂ</a:t>
            </a:r>
            <a:endPar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87687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562600"/>
          </a:xfrm>
          <a:gradFill flip="none" rotWithShape="1">
            <a:gsLst>
              <a:gs pos="0">
                <a:srgbClr val="1C7F8C">
                  <a:shade val="30000"/>
                  <a:satMod val="115000"/>
                </a:srgbClr>
              </a:gs>
              <a:gs pos="50000">
                <a:srgbClr val="1C7F8C">
                  <a:shade val="67500"/>
                  <a:satMod val="115000"/>
                </a:srgbClr>
              </a:gs>
              <a:gs pos="100000">
                <a:srgbClr val="1C7F8C">
                  <a:shade val="100000"/>
                  <a:satMod val="115000"/>
                </a:srgbClr>
              </a:gs>
            </a:gsLst>
            <a:path path="circle">
              <a:fillToRect l="50000" t="50000" r="50000" b="50000"/>
            </a:path>
            <a:tileRect/>
          </a:gradFill>
        </p:spPr>
        <p:txBody>
          <a:bodyPr>
            <a:normAutofit lnSpcReduction="10000"/>
          </a:bodyPr>
          <a:lstStyle/>
          <a:p>
            <a:pPr marL="0" lvl="0" indent="0" fontAlgn="base">
              <a:buNone/>
            </a:pPr>
            <a:r>
              <a:rPr lang="ro-RO" sz="1800" dirty="0" smtClean="0"/>
              <a:t>6. </a:t>
            </a:r>
            <a:r>
              <a:rPr lang="en-US" sz="1800" dirty="0" err="1" smtClean="0"/>
              <a:t>Mureşan</a:t>
            </a:r>
            <a:r>
              <a:rPr lang="en-US" sz="1800" dirty="0" smtClean="0"/>
              <a:t> </a:t>
            </a:r>
            <a:r>
              <a:rPr lang="en-US" sz="1800" dirty="0"/>
              <a:t>L. </a:t>
            </a:r>
            <a:r>
              <a:rPr lang="en-US" sz="1800" dirty="0" err="1"/>
              <a:t>Uniunea</a:t>
            </a:r>
            <a:r>
              <a:rPr lang="en-US" sz="1800" dirty="0"/>
              <a:t> </a:t>
            </a:r>
            <a:r>
              <a:rPr lang="en-US" sz="1800" dirty="0" err="1"/>
              <a:t>Europeană</a:t>
            </a:r>
            <a:r>
              <a:rPr lang="en-US" sz="1800" dirty="0"/>
              <a:t>. </a:t>
            </a:r>
            <a:r>
              <a:rPr lang="en-US" sz="1800" dirty="0" err="1"/>
              <a:t>Politica</a:t>
            </a:r>
            <a:r>
              <a:rPr lang="en-US" sz="1800" dirty="0"/>
              <a:t> </a:t>
            </a:r>
            <a:r>
              <a:rPr lang="en-US" sz="1800" dirty="0" err="1"/>
              <a:t>europeană</a:t>
            </a:r>
            <a:r>
              <a:rPr lang="en-US" sz="1800" dirty="0"/>
              <a:t> de </a:t>
            </a:r>
            <a:r>
              <a:rPr lang="en-US" sz="1800" dirty="0" err="1"/>
              <a:t>securitate</a:t>
            </a:r>
            <a:r>
              <a:rPr lang="en-US" sz="1800" dirty="0"/>
              <a:t> şi </a:t>
            </a:r>
            <a:r>
              <a:rPr lang="en-US" sz="1800" dirty="0" err="1"/>
              <a:t>apărare</a:t>
            </a:r>
            <a:r>
              <a:rPr lang="en-US" sz="1800" dirty="0"/>
              <a:t>, </a:t>
            </a:r>
            <a:r>
              <a:rPr lang="en-US" sz="1800" dirty="0" err="1"/>
              <a:t>lucrare</a:t>
            </a:r>
            <a:r>
              <a:rPr lang="en-US" sz="1800" dirty="0"/>
              <a:t> </a:t>
            </a:r>
            <a:r>
              <a:rPr lang="en-US" sz="1800" dirty="0" err="1"/>
              <a:t>elaborată</a:t>
            </a:r>
            <a:r>
              <a:rPr lang="en-US" sz="1800" dirty="0"/>
              <a:t> în cadrul proiectului </a:t>
            </a:r>
            <a:r>
              <a:rPr lang="en-US" sz="1800" dirty="0" err="1"/>
              <a:t>Phare</a:t>
            </a:r>
            <a:r>
              <a:rPr lang="en-US" sz="1800" dirty="0"/>
              <a:t> RO-2002/000-586.03.01.04.02, </a:t>
            </a:r>
            <a:r>
              <a:rPr lang="en-US" sz="1800" dirty="0" err="1"/>
              <a:t>Formare</a:t>
            </a:r>
            <a:r>
              <a:rPr lang="en-US" sz="1800" dirty="0"/>
              <a:t> </a:t>
            </a:r>
            <a:r>
              <a:rPr lang="en-US" sz="1800" dirty="0" err="1"/>
              <a:t>iniţială</a:t>
            </a:r>
            <a:r>
              <a:rPr lang="en-US" sz="1800" dirty="0"/>
              <a:t> în </a:t>
            </a:r>
            <a:r>
              <a:rPr lang="en-US" sz="1800" dirty="0" err="1"/>
              <a:t>afaceri</a:t>
            </a:r>
            <a:r>
              <a:rPr lang="en-US" sz="1800" dirty="0"/>
              <a:t> </a:t>
            </a:r>
            <a:r>
              <a:rPr lang="en-US" sz="1800" dirty="0" err="1"/>
              <a:t>europene</a:t>
            </a:r>
            <a:r>
              <a:rPr lang="en-US" sz="1800" dirty="0"/>
              <a:t> </a:t>
            </a:r>
            <a:r>
              <a:rPr lang="en-US" sz="1800" dirty="0" err="1"/>
              <a:t>pentru</a:t>
            </a:r>
            <a:r>
              <a:rPr lang="en-US" sz="1800" dirty="0"/>
              <a:t> </a:t>
            </a:r>
            <a:r>
              <a:rPr lang="en-US" sz="1800" dirty="0" err="1"/>
              <a:t>funcţionarii</a:t>
            </a:r>
            <a:r>
              <a:rPr lang="en-US" sz="1800" dirty="0"/>
              <a:t> publici din </a:t>
            </a:r>
            <a:r>
              <a:rPr lang="en-US" sz="1800" dirty="0" err="1"/>
              <a:t>administraţia</a:t>
            </a:r>
            <a:r>
              <a:rPr lang="en-US" sz="1800" dirty="0"/>
              <a:t> </a:t>
            </a:r>
            <a:r>
              <a:rPr lang="en-US" sz="1800" dirty="0" err="1"/>
              <a:t>publică</a:t>
            </a:r>
            <a:r>
              <a:rPr lang="en-US" sz="1800" dirty="0"/>
              <a:t> </a:t>
            </a:r>
            <a:r>
              <a:rPr lang="en-US" sz="1800" dirty="0" err="1"/>
              <a:t>centrală</a:t>
            </a:r>
            <a:r>
              <a:rPr lang="en-US" sz="1800" dirty="0"/>
              <a:t>, implementat de </a:t>
            </a:r>
            <a:r>
              <a:rPr lang="en-US" sz="1800" dirty="0" err="1"/>
              <a:t>Institutul</a:t>
            </a:r>
            <a:r>
              <a:rPr lang="en-US" sz="1800" dirty="0"/>
              <a:t> European din </a:t>
            </a:r>
            <a:r>
              <a:rPr lang="en-US" sz="1800" dirty="0" err="1"/>
              <a:t>România</a:t>
            </a:r>
            <a:r>
              <a:rPr lang="en-US" sz="1800" dirty="0"/>
              <a:t> în </a:t>
            </a:r>
            <a:r>
              <a:rPr lang="en-US" sz="1800" dirty="0" err="1"/>
              <a:t>colaborare</a:t>
            </a:r>
            <a:r>
              <a:rPr lang="en-US" sz="1800" dirty="0"/>
              <a:t> cu EUROMED-Euro </a:t>
            </a:r>
            <a:r>
              <a:rPr lang="en-US" sz="1800" dirty="0" err="1"/>
              <a:t>mediteranean</a:t>
            </a:r>
            <a:r>
              <a:rPr lang="en-US" sz="1800" dirty="0"/>
              <a:t> Networks din </a:t>
            </a:r>
            <a:r>
              <a:rPr lang="en-US" sz="1800" dirty="0" err="1"/>
              <a:t>Belgia</a:t>
            </a:r>
            <a:r>
              <a:rPr lang="en-US" sz="1800" dirty="0"/>
              <a:t> în </a:t>
            </a:r>
            <a:r>
              <a:rPr lang="en-US" sz="1800" dirty="0" err="1"/>
              <a:t>anul</a:t>
            </a:r>
            <a:r>
              <a:rPr lang="en-US" sz="1800" dirty="0"/>
              <a:t> 2005. </a:t>
            </a:r>
            <a:r>
              <a:rPr lang="ru-RU" sz="1800" dirty="0"/>
              <a:t>Lucrarea face parte din Micromonografii, Politici Europene.</a:t>
            </a:r>
            <a:endParaRPr lang="en-US" sz="1800" dirty="0"/>
          </a:p>
          <a:p>
            <a:pPr marL="0" lvl="0" indent="0" fontAlgn="base">
              <a:buNone/>
            </a:pPr>
            <a:r>
              <a:rPr lang="ro-RO" sz="1800" dirty="0" smtClean="0"/>
              <a:t>7. </a:t>
            </a:r>
            <a:r>
              <a:rPr lang="en-US" sz="1800" dirty="0" err="1" smtClean="0"/>
              <a:t>Popa</a:t>
            </a:r>
            <a:r>
              <a:rPr lang="en-US" sz="1800" dirty="0" smtClean="0"/>
              <a:t> </a:t>
            </a:r>
            <a:r>
              <a:rPr lang="en-US" sz="1800" dirty="0"/>
              <a:t>V. </a:t>
            </a:r>
            <a:r>
              <a:rPr lang="en-US" sz="1800" dirty="0" err="1"/>
              <a:t>Implicațiile</a:t>
            </a:r>
            <a:r>
              <a:rPr lang="en-US" sz="1800" dirty="0"/>
              <a:t> </a:t>
            </a:r>
            <a:r>
              <a:rPr lang="en-US" sz="1800" dirty="0" err="1"/>
              <a:t>globalizării</a:t>
            </a:r>
            <a:r>
              <a:rPr lang="en-US" sz="1800" dirty="0"/>
              <a:t> </a:t>
            </a:r>
            <a:r>
              <a:rPr lang="en-US" sz="1800" dirty="0" err="1"/>
              <a:t>asupra</a:t>
            </a:r>
            <a:r>
              <a:rPr lang="en-US" sz="1800" dirty="0"/>
              <a:t> securităţii </a:t>
            </a:r>
            <a:r>
              <a:rPr lang="en-US" sz="1800" dirty="0" err="1"/>
              <a:t>naționale</a:t>
            </a:r>
            <a:r>
              <a:rPr lang="en-US" sz="1800" dirty="0"/>
              <a:t>. </a:t>
            </a:r>
            <a:r>
              <a:rPr lang="en-US" sz="1800" dirty="0" err="1"/>
              <a:t>Bucuresti</a:t>
            </a:r>
            <a:r>
              <a:rPr lang="en-US" sz="1800" dirty="0"/>
              <a:t>, 2005. </a:t>
            </a:r>
            <a:r>
              <a:rPr lang="en-US" sz="1800" dirty="0" err="1"/>
              <a:t>Accesibil</a:t>
            </a:r>
            <a:r>
              <a:rPr lang="en-US" sz="1800" dirty="0"/>
              <a:t> la: </a:t>
            </a:r>
            <a:r>
              <a:rPr lang="en-US" sz="1800" dirty="0">
                <a:hlinkClick r:id="rId2"/>
              </a:rPr>
              <a:t>http://cssas.unap.ro/ro/pdf_studii/implicatiile_globalizarii_asupra_securitatii_nationale.pdf</a:t>
            </a:r>
            <a:r>
              <a:rPr lang="en-US" sz="1800" dirty="0"/>
              <a:t> [</a:t>
            </a:r>
            <a:r>
              <a:rPr lang="en-US" sz="1800" dirty="0" err="1"/>
              <a:t>Accesat</a:t>
            </a:r>
            <a:r>
              <a:rPr lang="en-US" sz="1800" dirty="0"/>
              <a:t> 24.09.2021]</a:t>
            </a:r>
          </a:p>
          <a:p>
            <a:pPr marL="0" lvl="0" indent="0" fontAlgn="base">
              <a:buNone/>
            </a:pPr>
            <a:r>
              <a:rPr lang="ro-RO" sz="1800" dirty="0" smtClean="0"/>
              <a:t>8. </a:t>
            </a:r>
            <a:r>
              <a:rPr lang="en-US" sz="1800" dirty="0" err="1" smtClean="0"/>
              <a:t>Rosenau</a:t>
            </a:r>
            <a:r>
              <a:rPr lang="en-US" sz="1800" dirty="0"/>
              <a:t>, James N., Turbulence in World Politics, Cambridge, UK: Cambridge University Press, 1996.</a:t>
            </a:r>
          </a:p>
          <a:p>
            <a:pPr marL="0" lvl="0" indent="0" fontAlgn="base">
              <a:buNone/>
            </a:pPr>
            <a:r>
              <a:rPr lang="ro-RO" sz="1800" dirty="0" smtClean="0"/>
              <a:t>9. </a:t>
            </a:r>
            <a:r>
              <a:rPr lang="en-US" sz="1800" dirty="0" err="1" smtClean="0"/>
              <a:t>Sarcinschi</a:t>
            </a:r>
            <a:r>
              <a:rPr lang="en-US" sz="1800" dirty="0" smtClean="0"/>
              <a:t> </a:t>
            </a:r>
            <a:r>
              <a:rPr lang="en-US" sz="1800" dirty="0"/>
              <a:t>A. </a:t>
            </a:r>
            <a:r>
              <a:rPr lang="en-US" sz="1800" dirty="0" err="1"/>
              <a:t>Elemente</a:t>
            </a:r>
            <a:r>
              <a:rPr lang="en-US" sz="1800" dirty="0"/>
              <a:t> </a:t>
            </a:r>
            <a:r>
              <a:rPr lang="en-US" sz="1800" dirty="0" err="1"/>
              <a:t>noi</a:t>
            </a:r>
            <a:r>
              <a:rPr lang="en-US" sz="1800" dirty="0"/>
              <a:t> în Studiul securităţii </a:t>
            </a:r>
            <a:r>
              <a:rPr lang="en-US" sz="1800" dirty="0" err="1"/>
              <a:t>naționale</a:t>
            </a:r>
            <a:r>
              <a:rPr lang="en-US" sz="1800" dirty="0"/>
              <a:t> </a:t>
            </a:r>
            <a:r>
              <a:rPr lang="en-US" sz="1800" dirty="0" err="1"/>
              <a:t>și</a:t>
            </a:r>
            <a:r>
              <a:rPr lang="en-US" sz="1800" dirty="0"/>
              <a:t> internaţionale. </a:t>
            </a:r>
            <a:r>
              <a:rPr lang="en-US" sz="1800" dirty="0" err="1"/>
              <a:t>București</a:t>
            </a:r>
            <a:r>
              <a:rPr lang="en-US" sz="1800" dirty="0"/>
              <a:t>, 2005, p. 33. </a:t>
            </a:r>
            <a:r>
              <a:rPr lang="en-US" sz="1800" dirty="0" err="1"/>
              <a:t>Accesibil</a:t>
            </a:r>
            <a:r>
              <a:rPr lang="en-US" sz="1800" dirty="0"/>
              <a:t> la: </a:t>
            </a:r>
            <a:r>
              <a:rPr lang="en-US" sz="1800" dirty="0">
                <a:hlinkClick r:id="rId3"/>
              </a:rPr>
              <a:t>http://cssas.unap.ro/ro/pdf_studii/elemente_noi_in_studiul_securitatii_nationale.pdf</a:t>
            </a:r>
            <a:endParaRPr lang="en-US" sz="1800" dirty="0"/>
          </a:p>
          <a:p>
            <a:pPr marL="0" lvl="0" indent="0" fontAlgn="base">
              <a:buNone/>
            </a:pPr>
            <a:r>
              <a:rPr lang="ro-RO" sz="1800" dirty="0" smtClean="0"/>
              <a:t>10. </a:t>
            </a:r>
            <a:r>
              <a:rPr lang="en-US" sz="1800" dirty="0" smtClean="0"/>
              <a:t>Stan </a:t>
            </a:r>
            <a:r>
              <a:rPr lang="en-US" sz="1800" dirty="0"/>
              <a:t>F. </a:t>
            </a:r>
            <a:r>
              <a:rPr lang="en-US" sz="1800" dirty="0" err="1"/>
              <a:t>Securitatea</a:t>
            </a:r>
            <a:r>
              <a:rPr lang="en-US" sz="1800" dirty="0"/>
              <a:t> internaţională: aspect </a:t>
            </a:r>
            <a:r>
              <a:rPr lang="en-US" sz="1800" dirty="0" err="1"/>
              <a:t>globale</a:t>
            </a:r>
            <a:r>
              <a:rPr lang="en-US" sz="1800" dirty="0"/>
              <a:t> </a:t>
            </a:r>
            <a:r>
              <a:rPr lang="en-US" sz="1800" dirty="0" err="1"/>
              <a:t>și</a:t>
            </a:r>
            <a:r>
              <a:rPr lang="en-US" sz="1800" dirty="0"/>
              <a:t> </a:t>
            </a:r>
            <a:r>
              <a:rPr lang="en-US" sz="1800" dirty="0" err="1"/>
              <a:t>regionale</a:t>
            </a:r>
            <a:r>
              <a:rPr lang="en-US" sz="1800" dirty="0"/>
              <a:t>. </a:t>
            </a:r>
            <a:r>
              <a:rPr lang="en-US" sz="1800" dirty="0" err="1"/>
              <a:t>Accesibil</a:t>
            </a:r>
            <a:r>
              <a:rPr lang="en-US" sz="1800" dirty="0"/>
              <a:t> la:   </a:t>
            </a:r>
            <a:r>
              <a:rPr lang="en-US" sz="1800" dirty="0">
                <a:hlinkClick r:id="rId4"/>
              </a:rPr>
              <a:t>http://www.spodas.ro/revista/index.php/revista/article/viewFile/110/110</a:t>
            </a:r>
            <a:r>
              <a:rPr lang="en-US" sz="1800" dirty="0"/>
              <a:t> [</a:t>
            </a:r>
            <a:r>
              <a:rPr lang="en-US" sz="1800" dirty="0" err="1"/>
              <a:t>Accesat</a:t>
            </a:r>
            <a:r>
              <a:rPr lang="en-US" sz="1800" dirty="0"/>
              <a:t> 24.09.2021].</a:t>
            </a:r>
          </a:p>
          <a:p>
            <a:pPr marL="0" indent="0">
              <a:buNone/>
            </a:pPr>
            <a:endParaRPr lang="en-US" sz="1800" dirty="0"/>
          </a:p>
          <a:p>
            <a:pPr marL="514350" indent="-514350">
              <a:buFont typeface="+mj-lt"/>
              <a:buAutoNum type="arabicPeriod"/>
            </a:pPr>
            <a:endParaRPr lang="ro-RO"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131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 y="1066800"/>
            <a:ext cx="8610600" cy="5638800"/>
          </a:xfr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a:lstStyle/>
          <a:p>
            <a:pPr algn="l"/>
            <a:r>
              <a:rPr lang="ro-RO"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Mediul de securitate reprezintă o realitate contemporană care înglobează ansamblul condițiilor, proceselor şi al fenomenelor politice, diplomatice, economice, sociale, culturale, militare, ecologice şi informaționale, interne şi internaţionale. </a:t>
            </a:r>
          </a:p>
          <a:p>
            <a:pPr algn="l"/>
            <a:r>
              <a:rPr lang="ro-RO"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Prin prisma structurii sale care este una extrem de complexă şi datorită dependenței sale evolutive de multitudinea de factori obiectivi şi subiectivi, determinarea trăsăturilor mediului actual de securitate impune, în opinia noastră, o nouă abordare care să ia în considerare multiplele modificări ce au loc în toate domeniile vieții sociale.</a:t>
            </a:r>
          </a:p>
          <a:p>
            <a:pPr algn="l"/>
            <a:r>
              <a:rPr lang="ro-RO"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Prin sintagma mediu de securitate, ce presupune o adaptare şi o ajustare permanentă a unui set de parametri interni (economico-sociali, politici, militari, juridici, culturali şi morali) la condițiile mediului internațional, un proces cu o dinamică fluidă, orientat spre prezervarea spațiului, idealurilor şi valorilor comune şi totodată, punerea acestor elemente într-un echilibru stabil, neafectat de factori de risc sau de amenințări.</a:t>
            </a:r>
            <a:endPar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endPar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l"/>
            <a:endParaRPr lang="en-US" sz="20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990600" y="228600"/>
            <a:ext cx="7162800" cy="762000"/>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ro-RO" sz="2400" spc="1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Schimbarea mediului de securitate în condițiile provocărilor globale</a:t>
            </a:r>
            <a:endParaRPr lang="ro-RO" sz="2400" spc="1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6247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nternational Security in a Changing World | Stanford Online">
            <a:extLst>
              <a:ext uri="{FF2B5EF4-FFF2-40B4-BE49-F238E27FC236}">
                <a16:creationId xmlns="" xmlns:a16="http://schemas.microsoft.com/office/drawing/2014/main" id="{2B453B17-5F12-49EC-86F9-5E332509E62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400" y="5283284"/>
            <a:ext cx="2667000" cy="14985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Concept of Security Studies">
            <a:extLst>
              <a:ext uri="{FF2B5EF4-FFF2-40B4-BE49-F238E27FC236}">
                <a16:creationId xmlns="" xmlns:a16="http://schemas.microsoft.com/office/drawing/2014/main" id="{303B113D-3D0C-455E-91E4-F4D3E64B0B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650" y="5317536"/>
            <a:ext cx="2647950" cy="1464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647700" y="838200"/>
            <a:ext cx="7848600" cy="4495800"/>
          </a:xfr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just"/>
            <a:r>
              <a:rPr lang="ro-RO" sz="19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Larg acceptat, conceptul de „securitate”, a început să fie utilizat frecvent în Statele Unite la sfârșitul anilor 1940 – începutul anilor 1950, când termenul făcea referire la sfera civil-militară privind strategia de cercetare, tehnologia, controlul armelor în timpul Războiului Rece, în care problema confruntărilor militare, în special în noua dimensiune nucleară, a apărut ca domeniu dominant al relațiilor internaţionale. </a:t>
            </a:r>
          </a:p>
          <a:p>
            <a:pPr algn="just"/>
            <a:r>
              <a:rPr lang="ro-RO" sz="19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Domeniul de aplicare al securităţii internaţionale şi naționale este unul dintre domeniile-cheie ale oricărui stat. Acest lucru, necesită o abordare conștientă ale problemelor de securitate națională şi internaţională nu numai de către profesionişti, ci şi pentru ceilalți cetățeni. Din acest motiv problemele de securitate națională şi internaţională fac parte din programele instituţiilor de învățământ superior, publicații, adresate nu numai profesioniştilor, ci şi publicul larg.</a:t>
            </a:r>
            <a:endParaRPr lang="en-US" sz="19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just"/>
            <a:endParaRPr lang="en-US" sz="19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990600" y="1524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DEZVOLTAREA CONCEPTULUI DE SECURITATE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914400"/>
            <a:ext cx="7848600" cy="1524000"/>
          </a:xfr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a:lstStyle/>
          <a:p>
            <a:pPr algn="l"/>
            <a:r>
              <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o-RO"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Pentru o caracterizare mai detaliată a opiniilor specialiștilor în domeniul securităţii internaţionale se iau în considerare două tipuri de modele privind securitatea internaţională. </a:t>
            </a:r>
            <a:endParaRPr lang="en-US"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5"/>
          <p:cNvSpPr/>
          <p:nvPr/>
        </p:nvSpPr>
        <p:spPr>
          <a:xfrm>
            <a:off x="990600" y="1524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nchorCtr="0"/>
          <a:lstStyle/>
          <a:p>
            <a:pPr algn="ctr"/>
            <a:endParaRPr lang="en-US" sz="2000" b="1" dirty="0">
              <a:solidFill>
                <a:srgbClr val="002060"/>
              </a:solidFill>
              <a:latin typeface="Times New Roman" pitchFamily="18" charset="0"/>
              <a:cs typeface="Times New Roman" pitchFamily="18" charset="0"/>
            </a:endParaRPr>
          </a:p>
          <a:p>
            <a:pPr algn="ct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MODELUL OPERAȚIONAL AL SECURITĂŢII INTERNAŢIONALE </a:t>
            </a:r>
            <a:endPar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en-US" sz="2000" dirty="0"/>
          </a:p>
        </p:txBody>
      </p:sp>
      <p:graphicFrame>
        <p:nvGraphicFramePr>
          <p:cNvPr id="2" name="Схема 1">
            <a:extLst>
              <a:ext uri="{FF2B5EF4-FFF2-40B4-BE49-F238E27FC236}">
                <a16:creationId xmlns="" xmlns:a16="http://schemas.microsoft.com/office/drawing/2014/main" id="{0AAEBD98-8E25-49B2-A39D-799CEDF91533}"/>
              </a:ext>
            </a:extLst>
          </p:cNvPr>
          <p:cNvGraphicFramePr/>
          <p:nvPr>
            <p:extLst>
              <p:ext uri="{D42A27DB-BD31-4B8C-83A1-F6EECF244321}">
                <p14:modId xmlns:p14="http://schemas.microsoft.com/office/powerpoint/2010/main" val="2600243218"/>
              </p:ext>
            </p:extLst>
          </p:nvPr>
        </p:nvGraphicFramePr>
        <p:xfrm>
          <a:off x="457200" y="2667000"/>
          <a:ext cx="8153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494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534400" cy="4495800"/>
          </a:xfr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r>
              <a:rPr lang="ro-RO" sz="2000" spc="100" dirty="0">
                <a:effectLst>
                  <a:outerShdw blurRad="38100" dist="38100" dir="2700000" algn="tl">
                    <a:srgbClr val="000000">
                      <a:alpha val="43137"/>
                    </a:srgbClr>
                  </a:outerShdw>
                </a:effectLst>
                <a:latin typeface="Times New Roman" panose="02020603050405020304" pitchFamily="18" charset="0"/>
                <a:cs typeface="Times New Roman" pitchFamily="18" charset="0"/>
              </a:rPr>
              <a:t>După prăbușirea Uniunii Sovietice, Statele Unite ale Americii rămâne singura superputere, care încearcă să poarte „povara” de lider mondial, în scopul de a preveni vidul de putere în relațiile internaţionale şi pentru a asigura propagarea democrației în întreaga lume. </a:t>
            </a:r>
            <a:endParaRPr lang="en-US" sz="2000" spc="100" dirty="0">
              <a:effectLst>
                <a:outerShdw blurRad="38100" dist="38100" dir="2700000" algn="tl">
                  <a:srgbClr val="000000">
                    <a:alpha val="43137"/>
                  </a:srgbClr>
                </a:outerShdw>
              </a:effectLst>
              <a:latin typeface="Times New Roman" panose="02020603050405020304" pitchFamily="18" charset="0"/>
              <a:cs typeface="Times New Roman" pitchFamily="18" charset="0"/>
            </a:endParaRPr>
          </a:p>
          <a:p>
            <a:r>
              <a:rPr lang="ro-RO" sz="2000" spc="100" dirty="0">
                <a:effectLst>
                  <a:outerShdw blurRad="38100" dist="38100" dir="2700000" algn="tl">
                    <a:srgbClr val="000000">
                      <a:alpha val="43137"/>
                    </a:srgbClr>
                  </a:outerShdw>
                </a:effectLst>
                <a:latin typeface="Times New Roman" panose="02020603050405020304" pitchFamily="18" charset="0"/>
                <a:cs typeface="Times New Roman" pitchFamily="18" charset="0"/>
              </a:rPr>
              <a:t>Modelul unipolar presupune consolidarea alianțelor militare, politice conduse de Statele Unite ale Americii. Astfel, NATO, potrivit unor analiști, este autoritatea care asigură stabilitatea în subsistemul transatlantic al relațiilor internaţionale, prin armonizarea relațiilor dintre SUA şi statele europene într-o zonă strategică pentru a asigura prevenirea conflictelor pe continentul european, şi nu numai.</a:t>
            </a:r>
            <a:r>
              <a:rPr lang="ro-RO"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o-RO" sz="2000" spc="100" dirty="0">
                <a:effectLst>
                  <a:outerShdw blurRad="38100" dist="38100" dir="2700000" algn="tl">
                    <a:srgbClr val="000000">
                      <a:alpha val="43137"/>
                    </a:srgbClr>
                  </a:outerShdw>
                </a:effectLst>
                <a:latin typeface="Times New Roman" panose="02020603050405020304" pitchFamily="18" charset="0"/>
                <a:cs typeface="Times New Roman" pitchFamily="18" charset="0"/>
              </a:rPr>
              <a:t>Alte organizații regionale ca – UE, OSCE şi altele – pot juca, de asemenea, un rol important în arhitectura de securitate europeană a secolului XXI. </a:t>
            </a:r>
            <a:endParaRPr lang="en-US" sz="2000" spc="1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2000" spc="1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5">
            <a:extLst>
              <a:ext uri="{FF2B5EF4-FFF2-40B4-BE49-F238E27FC236}">
                <a16:creationId xmlns="" xmlns:a16="http://schemas.microsoft.com/office/drawing/2014/main" id="{AEA0AEB6-5F75-454F-B533-7047858602EE}"/>
              </a:ext>
            </a:extLst>
          </p:cNvPr>
          <p:cNvSpPr/>
          <p:nvPr/>
        </p:nvSpPr>
        <p:spPr>
          <a:xfrm>
            <a:off x="990600" y="2286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SECURITATE</a:t>
            </a: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 SISTEMULUI UNIPOLAR</a:t>
            </a: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pic>
        <p:nvPicPr>
          <p:cNvPr id="2050" name="Picture 2" descr="NATO Logo">
            <a:extLst>
              <a:ext uri="{FF2B5EF4-FFF2-40B4-BE49-F238E27FC236}">
                <a16:creationId xmlns="" xmlns:a16="http://schemas.microsoft.com/office/drawing/2014/main" id="{1C2085F9-C001-4923-B0C9-A7AF70D484A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78041"/>
          <a:stretch/>
        </p:blipFill>
        <p:spPr bwMode="auto">
          <a:xfrm>
            <a:off x="914400" y="5715000"/>
            <a:ext cx="1501775" cy="76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EU - International Security Sector Advisory Team (ISSAT)">
            <a:extLst>
              <a:ext uri="{FF2B5EF4-FFF2-40B4-BE49-F238E27FC236}">
                <a16:creationId xmlns="" xmlns:a16="http://schemas.microsoft.com/office/drawing/2014/main" id="{19B7DF68-AFAE-4427-B9DC-D420B55EAD2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33825" y="5637137"/>
            <a:ext cx="1247775" cy="830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Organization for Security and Co-operation in Europe (OSCE) | International  IDEA">
            <a:extLst>
              <a:ext uri="{FF2B5EF4-FFF2-40B4-BE49-F238E27FC236}">
                <a16:creationId xmlns="" xmlns:a16="http://schemas.microsoft.com/office/drawing/2014/main" id="{3EED8C71-0A9E-4D10-AD50-C3FFB45044A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7191" t="16772" r="15723" b="43815"/>
          <a:stretch/>
        </p:blipFill>
        <p:spPr bwMode="auto">
          <a:xfrm>
            <a:off x="6350000" y="5727700"/>
            <a:ext cx="2032000" cy="596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71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76200"/>
            <a:ext cx="7620000" cy="6096000"/>
          </a:xfr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p:spPr>
        <p:txBody>
          <a:bodyPr>
            <a:noAutofit/>
          </a:bodyPr>
          <a:lstStyle/>
          <a:p>
            <a:r>
              <a:rPr lang="ro-RO" sz="2000" spc="100" dirty="0">
                <a:effectLst>
                  <a:outerShdw blurRad="38100" dist="38100" dir="2700000" algn="tl">
                    <a:srgbClr val="000000">
                      <a:alpha val="43137"/>
                    </a:srgbClr>
                  </a:outerShdw>
                </a:effectLst>
                <a:latin typeface="Times New Roman" pitchFamily="18" charset="0"/>
                <a:cs typeface="Times New Roman" pitchFamily="18" charset="0"/>
              </a:rPr>
              <a:t>După răsturnarea regimului lui Saddam Hussein, unii experţi au susținut că, odată cu victoria SUA în Irak, s-a stabilit în cele din urmă modelul unipolar al lumii, iar Washingtonul va conduce de fapt lumea în pace, fiind în măsură să identifice modalități de abordare a noilor provocări cu care se confruntă comunitatea mondială </a:t>
            </a:r>
            <a:endParaRPr lang="en-US" sz="20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2000" spc="100" dirty="0">
                <a:effectLst>
                  <a:outerShdw blurRad="38100" dist="38100" dir="2700000" algn="tl">
                    <a:srgbClr val="000000">
                      <a:alpha val="43137"/>
                    </a:srgbClr>
                  </a:outerShdw>
                </a:effectLst>
                <a:latin typeface="Times New Roman" pitchFamily="18" charset="0"/>
                <a:cs typeface="Times New Roman" pitchFamily="18" charset="0"/>
              </a:rPr>
              <a:t>Deocamdată, putem afirma că nici una din cele două mari puteri nu dispune de resursele necesare pentru a exercita funcțiile de lider mondial. De asemenea, suntem conștienți de faptul că acest rol presupune costuri financiare substanțiale.</a:t>
            </a:r>
            <a:endParaRPr lang="en-US" sz="20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2000" spc="100" dirty="0">
                <a:effectLst>
                  <a:outerShdw blurRad="38100" dist="38100" dir="2700000" algn="tl">
                    <a:srgbClr val="000000">
                      <a:alpha val="43137"/>
                    </a:srgbClr>
                  </a:outerShdw>
                </a:effectLst>
                <a:latin typeface="Times New Roman" pitchFamily="18" charset="0"/>
                <a:cs typeface="Times New Roman" pitchFamily="18" charset="0"/>
              </a:rPr>
              <a:t>Alte centre de putere – Uniunea Europeană, Japonia, China – şi-au exprimat, de asemenea, opoziția fată de hegemonia unuia dintre principalii actori (în formă deschisă sau disimulată). În plus, mulți analiști străini cred că pentru un răspuns adecvat la provocările din domeniul „securităţii” (crize financiare şi economice, dezastre ecologice, terorismul, traficul de droguri, migrația ilegală, războiul informaţional, şi așa mai departe) trebuie reconfigurat şi aparatul militar care, pur şi simplu nu mai face față.</a:t>
            </a:r>
            <a:endParaRPr lang="en-US" sz="2000" spc="1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2000" spc="1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74" name="Picture 2" descr="Țări membre UE. Lista statelor din familia europeană și data aderării">
            <a:extLst>
              <a:ext uri="{FF2B5EF4-FFF2-40B4-BE49-F238E27FC236}">
                <a16:creationId xmlns="" xmlns:a16="http://schemas.microsoft.com/office/drawing/2014/main" id="{267A870C-38D2-4334-986C-9E26491AAB0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2667" t="9198" r="5879"/>
          <a:stretch/>
        </p:blipFill>
        <p:spPr bwMode="auto">
          <a:xfrm>
            <a:off x="7924800" y="3200400"/>
            <a:ext cx="1072150" cy="795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Flaga Japonia 150x90 Flagi Japonii Japońska Japan 5035795337 - Allegro.pl">
            <a:extLst>
              <a:ext uri="{FF2B5EF4-FFF2-40B4-BE49-F238E27FC236}">
                <a16:creationId xmlns="" xmlns:a16="http://schemas.microsoft.com/office/drawing/2014/main" id="{1DCEE1DF-B0FD-491C-8A10-62AF8640FFA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8333" t="7361" r="6250"/>
          <a:stretch/>
        </p:blipFill>
        <p:spPr bwMode="auto">
          <a:xfrm>
            <a:off x="7944702" y="4114800"/>
            <a:ext cx="1046898" cy="873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National Chinese China Flag">
            <a:extLst>
              <a:ext uri="{FF2B5EF4-FFF2-40B4-BE49-F238E27FC236}">
                <a16:creationId xmlns="" xmlns:a16="http://schemas.microsoft.com/office/drawing/2014/main" id="{E395A0D4-2A87-4A6E-A5E3-5BD48B258A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667" t="12667" r="6740" b="12074"/>
          <a:stretch/>
        </p:blipFill>
        <p:spPr bwMode="auto">
          <a:xfrm>
            <a:off x="7924800" y="5181600"/>
            <a:ext cx="1041400" cy="9724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Poly-Max American Flag (Extreme Winds) | American Flags Express">
            <a:extLst>
              <a:ext uri="{FF2B5EF4-FFF2-40B4-BE49-F238E27FC236}">
                <a16:creationId xmlns="" xmlns:a16="http://schemas.microsoft.com/office/drawing/2014/main" id="{510663EC-0825-4896-BCD2-66D0275AD37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7992" t="3778" r="8837"/>
          <a:stretch/>
        </p:blipFill>
        <p:spPr bwMode="auto">
          <a:xfrm>
            <a:off x="7921456" y="76200"/>
            <a:ext cx="1032044" cy="10473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Iraq flag: its meaning, history and design – Lonely Planet">
            <a:extLst>
              <a:ext uri="{FF2B5EF4-FFF2-40B4-BE49-F238E27FC236}">
                <a16:creationId xmlns="" xmlns:a16="http://schemas.microsoft.com/office/drawing/2014/main" id="{9DF66052-DAF5-436F-B649-41C901FB8C3D}"/>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8816" t="3264" r="13449" b="16323"/>
          <a:stretch/>
        </p:blipFill>
        <p:spPr bwMode="auto">
          <a:xfrm>
            <a:off x="7924800" y="1295400"/>
            <a:ext cx="1066800" cy="876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8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876800"/>
          </a:xfr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path path="circle">
              <a:fillToRect l="50000" t="50000" r="50000" b="50000"/>
            </a:path>
            <a:tileRect/>
          </a:gradFill>
        </p:spPr>
        <p:txBody>
          <a:bodyPr>
            <a:normAutofit/>
          </a:bodyPr>
          <a:lstStyle/>
          <a:p>
            <a:r>
              <a:rPr lang="ro-RO" sz="2000" spc="100" dirty="0">
                <a:effectLst>
                  <a:outerShdw blurRad="38100" dist="38100" dir="2700000" algn="tl">
                    <a:srgbClr val="000000">
                      <a:alpha val="43137"/>
                    </a:srgbClr>
                  </a:outerShdw>
                </a:effectLst>
                <a:latin typeface="Times New Roman" pitchFamily="18" charset="0"/>
                <a:cs typeface="Times New Roman" pitchFamily="18" charset="0"/>
              </a:rPr>
              <a:t>Unii specialiști sugerează că cel mai bun model de alianță internaţională a „mai multor mari puteri” (după modelul Sfintei Alianțe), este acela care îşi asumă responsabilitatea pentru menținerea stabilităţii atât în lume, cât şi prevenirea şi soluționarea conflictelor regionale. Acest concept constă în o mai bună manipulare şi, în consecință, mai mare eficiență, deoarece o astfel de alianță îşi coordonează pozițiile şi decide mult mai ușor (de exemplu, ONU).</a:t>
            </a:r>
            <a:endParaRPr lang="en-US" sz="2000" spc="100" dirty="0">
              <a:effectLst>
                <a:outerShdw blurRad="38100" dist="38100" dir="2700000" algn="tl">
                  <a:srgbClr val="000000">
                    <a:alpha val="43137"/>
                  </a:srgbClr>
                </a:outerShdw>
              </a:effectLst>
              <a:latin typeface="Times New Roman" pitchFamily="18" charset="0"/>
              <a:cs typeface="Times New Roman" pitchFamily="18" charset="0"/>
            </a:endParaRPr>
          </a:p>
          <a:p>
            <a:r>
              <a:rPr lang="ro-RO" sz="2000" spc="100" dirty="0">
                <a:effectLst>
                  <a:outerShdw blurRad="38100" dist="38100" dir="2700000" algn="tl">
                    <a:srgbClr val="000000">
                      <a:alpha val="43137"/>
                    </a:srgbClr>
                  </a:outerShdw>
                </a:effectLst>
                <a:latin typeface="Times New Roman" pitchFamily="18" charset="0"/>
                <a:cs typeface="Times New Roman" pitchFamily="18" charset="0"/>
              </a:rPr>
              <a:t>criticii acestui model indică faptul că acesta discriminează statele mici şi mijlocii. Sistemul de securitate este creat pe baza statelor puternice din punct de vedere economic şi militar, nu pe bază legitimă şi nu se bucură de sprijinul majorității membrilor comunității internaţionale. În plus, eficacitatea acestui model poate fi subminată de rivalitatea dintre marile puteri sau de ieșirea din comunitatea internaţională a unuia sau mai multor membrii.</a:t>
            </a:r>
            <a:endParaRPr lang="en-US" sz="2000" spc="1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5">
            <a:extLst>
              <a:ext uri="{FF2B5EF4-FFF2-40B4-BE49-F238E27FC236}">
                <a16:creationId xmlns="" xmlns:a16="http://schemas.microsoft.com/office/drawing/2014/main" id="{4DE36C5E-8B51-4FA2-ABBF-FC97FB6E6937}"/>
              </a:ext>
            </a:extLst>
          </p:cNvPr>
          <p:cNvSpPr/>
          <p:nvPr/>
        </p:nvSpPr>
        <p:spPr>
          <a:xfrm>
            <a:off x="990600" y="1524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SECURITATE</a:t>
            </a: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 “MAI MULTOR MARI PUTERI”</a:t>
            </a:r>
            <a:endPar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a:extLst>
              <a:ext uri="{FF2B5EF4-FFF2-40B4-BE49-F238E27FC236}">
                <a16:creationId xmlns="" xmlns:a16="http://schemas.microsoft.com/office/drawing/2014/main" id="{BA13162C-38F3-4058-9502-4BF8B853BD00}"/>
              </a:ext>
            </a:extLst>
          </p:cNvPr>
          <p:cNvSpPr txBox="1"/>
          <p:nvPr/>
        </p:nvSpPr>
        <p:spPr>
          <a:xfrm>
            <a:off x="304800" y="5943600"/>
            <a:ext cx="4419600" cy="646331"/>
          </a:xfrm>
          <a:prstGeom prst="rect">
            <a:avLst/>
          </a:prstGeom>
          <a:solidFill>
            <a:schemeClr val="tx2">
              <a:lumMod val="25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r>
              <a:rPr lang="ro-RO"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Sfânta Alianță a fost o coaliție a Imperiului Rus, Prusiei și Imperiului Austriac</a:t>
            </a:r>
            <a:r>
              <a:rPr lang="en-US"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b="1" i="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1815</a:t>
            </a:r>
            <a:endParaRPr lang="ro-RO"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098" name="Picture 2" descr="Sfanta Alianta - scurt istoric • Buna Ziua Iasi • BZI.ro">
            <a:extLst>
              <a:ext uri="{FF2B5EF4-FFF2-40B4-BE49-F238E27FC236}">
                <a16:creationId xmlns="" xmlns:a16="http://schemas.microsoft.com/office/drawing/2014/main" id="{D0315ED7-DCA5-4DC1-B7CD-1D7437730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5842760"/>
            <a:ext cx="1728787" cy="977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600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90600"/>
            <a:ext cx="7391400" cy="5867400"/>
          </a:xfrm>
          <a:gradFill flip="none" rotWithShape="1">
            <a:gsLst>
              <a:gs pos="0">
                <a:schemeClr val="tx2">
                  <a:lumMod val="50000"/>
                  <a:shade val="30000"/>
                  <a:satMod val="115000"/>
                </a:schemeClr>
              </a:gs>
              <a:gs pos="50000">
                <a:schemeClr val="tx2">
                  <a:lumMod val="50000"/>
                  <a:shade val="67500"/>
                  <a:satMod val="115000"/>
                </a:schemeClr>
              </a:gs>
              <a:gs pos="100000">
                <a:schemeClr val="tx2">
                  <a:lumMod val="50000"/>
                  <a:shade val="100000"/>
                  <a:satMod val="115000"/>
                </a:schemeClr>
              </a:gs>
            </a:gsLst>
            <a:path path="circle">
              <a:fillToRect l="50000" t="50000" r="50000" b="50000"/>
            </a:path>
            <a:tileRect/>
          </a:gradFill>
        </p:spPr>
        <p:txBody>
          <a:bodyPr>
            <a:noAutofit/>
          </a:bodyPr>
          <a:lstStyle/>
          <a:p>
            <a:pPr>
              <a:buFont typeface="Wingdings" panose="05000000000000000000" pitchFamily="2" charset="2"/>
              <a:buChar char="v"/>
            </a:pPr>
            <a:r>
              <a:rPr lang="ro-RO" sz="1800" spc="100" dirty="0">
                <a:effectLst>
                  <a:outerShdw blurRad="38100" dist="38100" dir="2700000" algn="tl">
                    <a:srgbClr val="000000">
                      <a:alpha val="43137"/>
                    </a:srgbClr>
                  </a:outerShdw>
                </a:effectLst>
                <a:latin typeface="Times New Roman" panose="02020603050405020304" pitchFamily="18" charset="0"/>
                <a:cs typeface="Times New Roman" pitchFamily="18" charset="0"/>
              </a:rPr>
              <a:t>Dominația Statelor Unite este în mare măsură recunoscută, pentru actori, cum ar fi Uniunea Europeană, Japonia, China, India. Rusia recunoaște puterea Statelor Unite, însă dorește să redevină una dintre marile puteri. Pentagonul a anunțat că „pentru prima dată în 14 ani, Rusia are mai multe focoase nucleare mobilizate decât SUA. În ciuda programului de dezarmare nucleară, început în anul 1991, cele două puteri au reînceput să-şi consolideze forța nucleară. Acum, Rusia deține 1.643 de ogive nucleare, cu una mai mult decât SUA. </a:t>
            </a:r>
            <a:endParaRPr lang="en-US" sz="1800" spc="100" dirty="0">
              <a:effectLst>
                <a:outerShdw blurRad="38100" dist="38100" dir="2700000" algn="tl">
                  <a:srgbClr val="000000">
                    <a:alpha val="43137"/>
                  </a:srgbClr>
                </a:outerShdw>
              </a:effectLst>
              <a:latin typeface="Times New Roman" panose="02020603050405020304" pitchFamily="18" charset="0"/>
              <a:cs typeface="Times New Roman" pitchFamily="18" charset="0"/>
            </a:endParaRPr>
          </a:p>
          <a:p>
            <a:pPr>
              <a:buFont typeface="Wingdings" panose="05000000000000000000" pitchFamily="2" charset="2"/>
              <a:buChar char="v"/>
            </a:pPr>
            <a:r>
              <a:rPr lang="ro-RO" sz="1800" spc="100" dirty="0">
                <a:effectLst>
                  <a:outerShdw blurRad="38100" dist="38100" dir="2700000" algn="tl">
                    <a:srgbClr val="000000">
                      <a:alpha val="43137"/>
                    </a:srgbClr>
                  </a:outerShdw>
                </a:effectLst>
                <a:latin typeface="Times New Roman" panose="02020603050405020304" pitchFamily="18" charset="0"/>
                <a:cs typeface="Times New Roman" pitchFamily="18" charset="0"/>
              </a:rPr>
              <a:t>Din martie 2014, după ce a anexat Peninsula Crimeea, Federația Rusă a făcut eforturi impresionante pentru a-şi consolida forța nucleară, se arată în raportul anual întocmit de Pentagon ca parte a efortului în lupta împotriva proliferării nucleare.</a:t>
            </a:r>
            <a:endParaRPr lang="ru-RU" sz="1800" spc="100" dirty="0">
              <a:effectLst>
                <a:outerShdw blurRad="38100" dist="38100" dir="2700000" algn="tl">
                  <a:srgbClr val="000000">
                    <a:alpha val="43137"/>
                  </a:srgbClr>
                </a:outerShdw>
              </a:effectLst>
              <a:latin typeface="Times New Roman" panose="02020603050405020304" pitchFamily="18" charset="0"/>
              <a:cs typeface="Times New Roman" pitchFamily="18" charset="0"/>
            </a:endParaRPr>
          </a:p>
          <a:p>
            <a:pPr>
              <a:buFont typeface="Wingdings" panose="05000000000000000000" pitchFamily="2" charset="2"/>
              <a:buChar char="v"/>
            </a:pPr>
            <a:r>
              <a:rPr lang="ro-RO" sz="1800" spc="100" dirty="0">
                <a:effectLst>
                  <a:outerShdw blurRad="38100" dist="38100" dir="2700000" algn="tl">
                    <a:srgbClr val="000000">
                      <a:alpha val="43137"/>
                    </a:srgbClr>
                  </a:outerShdw>
                </a:effectLst>
                <a:latin typeface="Times New Roman" panose="02020603050405020304" pitchFamily="18" charset="0"/>
                <a:cs typeface="Times New Roman" pitchFamily="18" charset="0"/>
              </a:rPr>
              <a:t>Susținătorii modelului multipolar insistă că SUA a recunoscut că nu mai deține poziția de lider mondial şi că au deschis un dialog de parteneriate cu alte centre de putere, în timp ce oponenții susțin că un astfel de model nu va aduce stabilitate în relațiile internaţionale. La urma urmei, este vorba despre viziunea relațiilor internaţionale ca un câmp de competiție eternă între „centrele de putere”.</a:t>
            </a:r>
            <a:endParaRPr lang="en-US" sz="1800" spc="100" dirty="0">
              <a:effectLst>
                <a:outerShdw blurRad="38100" dist="38100" dir="2700000" algn="tl">
                  <a:srgbClr val="000000">
                    <a:alpha val="43137"/>
                  </a:srgbClr>
                </a:outerShdw>
              </a:effectLst>
              <a:latin typeface="Times New Roman" panose="02020603050405020304" pitchFamily="18" charset="0"/>
              <a:cs typeface="Times New Roman" pitchFamily="18" charset="0"/>
            </a:endParaRPr>
          </a:p>
          <a:p>
            <a:pPr>
              <a:buFont typeface="Wingdings" panose="05000000000000000000" pitchFamily="2" charset="2"/>
              <a:buChar char="v"/>
            </a:pP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5">
            <a:extLst>
              <a:ext uri="{FF2B5EF4-FFF2-40B4-BE49-F238E27FC236}">
                <a16:creationId xmlns="" xmlns:a16="http://schemas.microsoft.com/office/drawing/2014/main" id="{F88FD006-E8DD-4D14-8A83-EB241CC69C22}"/>
              </a:ext>
            </a:extLst>
          </p:cNvPr>
          <p:cNvSpPr/>
          <p:nvPr/>
        </p:nvSpPr>
        <p:spPr>
          <a:xfrm>
            <a:off x="990600" y="152400"/>
            <a:ext cx="7162800" cy="609600"/>
          </a:xfrm>
          <a:prstGeom prst="rect">
            <a:avLst/>
          </a:prstGeom>
          <a:solidFill>
            <a:srgbClr val="1C7F8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MODELUL MULTIPOLAR</a:t>
            </a:r>
            <a:endParaRPr lang="ro-RO"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descr="All-Africa Conference of Churches welcomes Nuclear Weapons Proliferation  Treaty - Vatican News">
            <a:extLst>
              <a:ext uri="{FF2B5EF4-FFF2-40B4-BE49-F238E27FC236}">
                <a16:creationId xmlns="" xmlns:a16="http://schemas.microsoft.com/office/drawing/2014/main" id="{06A39B87-C967-4CDE-A205-E32F1EE986F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690"/>
          <a:stretch/>
        </p:blipFill>
        <p:spPr bwMode="auto">
          <a:xfrm>
            <a:off x="7696200" y="1524000"/>
            <a:ext cx="1206500" cy="8883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New Russian law proposes 10-year sentence for seeking return of Crimea to  Ukraine">
            <a:extLst>
              <a:ext uri="{FF2B5EF4-FFF2-40B4-BE49-F238E27FC236}">
                <a16:creationId xmlns="" xmlns:a16="http://schemas.microsoft.com/office/drawing/2014/main" id="{8AF98182-5258-47E2-BCA8-668E1BA39FB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rcRect l="7369" r="5528"/>
          <a:stretch/>
        </p:blipFill>
        <p:spPr bwMode="auto">
          <a:xfrm>
            <a:off x="7524654" y="3505200"/>
            <a:ext cx="1543146" cy="1090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0266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1724</TotalTime>
  <Words>2523</Words>
  <Application>Microsoft Office PowerPoint</Application>
  <PresentationFormat>On-screen Show (4:3)</PresentationFormat>
  <Paragraphs>120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 Unicode MS</vt:lpstr>
      <vt:lpstr>Calibri</vt:lpstr>
      <vt:lpstr>Constantia</vt:lpstr>
      <vt:lpstr>Times New Roman</vt:lpstr>
      <vt:lpstr>Wingdings</vt:lpstr>
      <vt:lpstr>Wingdings 2</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Vinvico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Tatiana Busuncian</dc:creator>
  <cp:lastModifiedBy>user</cp:lastModifiedBy>
  <cp:revision>204</cp:revision>
  <cp:lastPrinted>2019-10-03T06:10:17Z</cp:lastPrinted>
  <dcterms:created xsi:type="dcterms:W3CDTF">2016-10-10T06:51:47Z</dcterms:created>
  <dcterms:modified xsi:type="dcterms:W3CDTF">2021-12-09T15:05:39Z</dcterms:modified>
</cp:coreProperties>
</file>