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92" r:id="rId3"/>
    <p:sldId id="257" r:id="rId4"/>
    <p:sldId id="268" r:id="rId5"/>
    <p:sldId id="279" r:id="rId6"/>
    <p:sldId id="280" r:id="rId7"/>
    <p:sldId id="281" r:id="rId8"/>
    <p:sldId id="282" r:id="rId9"/>
    <p:sldId id="283" r:id="rId10"/>
    <p:sldId id="272" r:id="rId11"/>
    <p:sldId id="274" r:id="rId12"/>
    <p:sldId id="273" r:id="rId13"/>
    <p:sldId id="260" r:id="rId14"/>
    <p:sldId id="284" r:id="rId15"/>
    <p:sldId id="276" r:id="rId16"/>
    <p:sldId id="261" r:id="rId17"/>
    <p:sldId id="285" r:id="rId18"/>
    <p:sldId id="286" r:id="rId19"/>
    <p:sldId id="287" r:id="rId20"/>
    <p:sldId id="288" r:id="rId21"/>
    <p:sldId id="262" r:id="rId22"/>
    <p:sldId id="263" r:id="rId23"/>
    <p:sldId id="258" r:id="rId24"/>
    <p:sldId id="289" r:id="rId25"/>
    <p:sldId id="277" r:id="rId26"/>
    <p:sldId id="264" r:id="rId27"/>
    <p:sldId id="291" r:id="rId28"/>
    <p:sldId id="267" r:id="rId29"/>
    <p:sldId id="265" r:id="rId30"/>
    <p:sldId id="290" r:id="rId31"/>
    <p:sldId id="269" r:id="rId32"/>
    <p:sldId id="271" r:id="rId33"/>
    <p:sldId id="278" r:id="rId34"/>
    <p:sldId id="266" r:id="rId35"/>
    <p:sldId id="293" r:id="rId3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468C2"/>
    <a:srgbClr val="209BC6"/>
    <a:srgbClr val="FF6699"/>
    <a:srgbClr val="F3C3E0"/>
    <a:srgbClr val="CFDBE6"/>
    <a:srgbClr val="370D28"/>
    <a:srgbClr val="FF9900"/>
    <a:srgbClr val="FF6600"/>
    <a:srgbClr val="360E23"/>
    <a:srgbClr val="3F052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75DCB02-9BB8-47FD-8907-85C794F793BA}" styleName="Стиль из темы 1 - акцент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616DA210-FB5B-4158-B5E0-FEB733F419BA}" styleName="Светлый стиль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269D01E-BC32-4049-B463-5C60D7B0CCD2}" styleName="Стиль из темы 2 - акцент 4">
    <a:tblBg>
      <a:fillRef idx="3">
        <a:schemeClr val="accent4"/>
      </a:fillRef>
      <a:effectRef idx="3">
        <a:schemeClr val="accent4"/>
      </a:effectRef>
    </a:tblBg>
    <a:wholeTbl>
      <a:tcTxStyle>
        <a:fontRef idx="minor">
          <a:scrgbClr r="0" g="0" b="0"/>
        </a:fontRef>
        <a:schemeClr val="lt1"/>
      </a:tcTxStyle>
      <a:tcStyle>
        <a:tcBdr>
          <a:left>
            <a:lnRef idx="1">
              <a:schemeClr val="accent4">
                <a:tint val="50000"/>
              </a:schemeClr>
            </a:lnRef>
          </a:left>
          <a:right>
            <a:lnRef idx="1">
              <a:schemeClr val="accent4">
                <a:tint val="50000"/>
              </a:schemeClr>
            </a:lnRef>
          </a:right>
          <a:top>
            <a:lnRef idx="1">
              <a:schemeClr val="accent4">
                <a:tint val="50000"/>
              </a:schemeClr>
            </a:lnRef>
          </a:top>
          <a:bottom>
            <a:lnRef idx="1">
              <a:schemeClr val="accent4">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97" d="100"/>
          <a:sy n="97" d="100"/>
        </p:scale>
        <p:origin x="306"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4_3">
  <dgm:title val=""/>
  <dgm:desc val=""/>
  <dgm:catLst>
    <dgm:cat type="accent4" pri="11300"/>
  </dgm:catLst>
  <dgm:styleLbl name="node0">
    <dgm:fillClrLst meth="repeat">
      <a:schemeClr val="accent4">
        <a:shade val="80000"/>
      </a:schemeClr>
    </dgm:fillClrLst>
    <dgm:linClrLst meth="repeat">
      <a:schemeClr val="lt1"/>
    </dgm:linClrLst>
    <dgm:effectClrLst/>
    <dgm:txLinClrLst/>
    <dgm:txFillClrLst/>
    <dgm:txEffectClrLst/>
  </dgm:styleLbl>
  <dgm:styleLbl name="node1">
    <dgm:fillClrLst>
      <a:schemeClr val="accent4">
        <a:shade val="80000"/>
      </a:schemeClr>
      <a:schemeClr val="accent4">
        <a:tint val="70000"/>
      </a:schemeClr>
    </dgm:fillClrLst>
    <dgm:linClrLst meth="repeat">
      <a:schemeClr val="lt1"/>
    </dgm:linClrLst>
    <dgm:effectClrLst/>
    <dgm:txLinClrLst/>
    <dgm:txFillClrLst/>
    <dgm:txEffectClrLst/>
  </dgm:styleLbl>
  <dgm:styleLbl name="alignNode1">
    <dgm:fillClrLst>
      <a:schemeClr val="accent4">
        <a:shade val="80000"/>
      </a:schemeClr>
      <a:schemeClr val="accent4">
        <a:tint val="70000"/>
      </a:schemeClr>
    </dgm:fillClrLst>
    <dgm:linClrLst>
      <a:schemeClr val="accent4">
        <a:shade val="80000"/>
      </a:schemeClr>
      <a:schemeClr val="accent4">
        <a:tint val="70000"/>
      </a:schemeClr>
    </dgm:linClrLst>
    <dgm:effectClrLst/>
    <dgm:txLinClrLst/>
    <dgm:txFillClrLst/>
    <dgm:txEffectClrLst/>
  </dgm:styleLbl>
  <dgm:styleLbl name="lnNode1">
    <dgm:fillClrLst>
      <a:schemeClr val="accent4">
        <a:shade val="80000"/>
      </a:schemeClr>
      <a:schemeClr val="accent4">
        <a:tint val="7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tint val="70000"/>
        <a:alpha val="50000"/>
      </a:schemeClr>
    </dgm:fillClrLst>
    <dgm:linClrLst meth="repeat">
      <a:schemeClr val="lt1"/>
    </dgm:linClrLst>
    <dgm:effectClrLst/>
    <dgm:txLinClrLst/>
    <dgm:txFillClrLst/>
    <dgm:txEffectClrLst/>
  </dgm:styleLbl>
  <dgm:styleLbl name="node2">
    <dgm:fillClrLst>
      <a:schemeClr val="accent4">
        <a:tint val="99000"/>
      </a:schemeClr>
    </dgm:fillClrLst>
    <dgm:linClrLst meth="repeat">
      <a:schemeClr val="lt1"/>
    </dgm:linClrLst>
    <dgm:effectClrLst/>
    <dgm:txLinClrLst/>
    <dgm:txFillClrLst/>
    <dgm:txEffectClrLst/>
  </dgm:styleLbl>
  <dgm:styleLbl name="node3">
    <dgm:fillClrLst>
      <a:schemeClr val="accent4">
        <a:tint val="80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dgm:txEffectClrLst/>
  </dgm:styleLbl>
  <dgm:styleLbl name="f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bgSibTrans2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lt1"/>
    </dgm:txFillClrLst>
    <dgm:txEffectClrLst/>
  </dgm:styleLbl>
  <dgm:styleLbl name="sibTrans1D1">
    <dgm:fillClrLst>
      <a:schemeClr val="accent4">
        <a:shade val="90000"/>
      </a:schemeClr>
      <a:schemeClr val="accent4">
        <a:tint val="70000"/>
      </a:schemeClr>
    </dgm:fillClrLst>
    <dgm:linClrLst>
      <a:schemeClr val="accent4">
        <a:shade val="90000"/>
      </a:schemeClr>
      <a:schemeClr val="accent4">
        <a:tint val="7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9000"/>
      </a:schemeClr>
    </dgm:fillClrLst>
    <dgm:linClrLst meth="repeat">
      <a:schemeClr val="lt1"/>
    </dgm:linClrLst>
    <dgm:effectClrLst/>
    <dgm:txLinClrLst/>
    <dgm:txFillClrLst/>
    <dgm:txEffectClrLst/>
  </dgm:styleLbl>
  <dgm:styleLbl name="asst3">
    <dgm:fillClrLst>
      <a:schemeClr val="accent4">
        <a:tint val="80000"/>
      </a:schemeClr>
    </dgm:fillClrLst>
    <dgm:linClrLst meth="repeat">
      <a:schemeClr val="lt1"/>
    </dgm:linClrLst>
    <dgm:effectClrLst/>
    <dgm:txLinClrLst/>
    <dgm:txFillClrLst/>
    <dgm:txEffectClrLst/>
  </dgm:styleLbl>
  <dgm:styleLbl name="asst4">
    <dgm:fillClrLst>
      <a:schemeClr val="accent4">
        <a:tint val="7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meth="repeat">
      <a:schemeClr val="lt1"/>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lt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9000"/>
      </a:schemeClr>
    </dgm:fillClrLst>
    <dgm:linClrLst meth="repeat">
      <a:schemeClr val="accent4">
        <a:tint val="99000"/>
      </a:schemeClr>
    </dgm:linClrLst>
    <dgm:effectClrLst/>
    <dgm:txLinClrLst/>
    <dgm:txFillClrLst meth="repeat">
      <a:schemeClr val="tx1"/>
    </dgm:txFillClrLst>
    <dgm:txEffectClrLst/>
  </dgm:styleLbl>
  <dgm:styleLbl name="parChTrans1D3">
    <dgm:fillClrLst meth="repeat">
      <a:schemeClr val="accent4">
        <a:tint val="80000"/>
      </a:schemeClr>
    </dgm:fillClrLst>
    <dgm:linClrLst meth="repeat">
      <a:schemeClr val="accent4">
        <a:tint val="80000"/>
      </a:schemeClr>
    </dgm:linClrLst>
    <dgm:effectClrLst/>
    <dgm:txLinClrLst/>
    <dgm:txFillClrLst meth="repeat">
      <a:schemeClr val="tx1"/>
    </dgm:txFillClrLst>
    <dgm:txEffectClrLst/>
  </dgm:styleLbl>
  <dgm:styleLbl name="parChTrans1D4">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4">
        <a:shade val="80000"/>
      </a:schemeClr>
      <a:schemeClr val="accent4">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855AD2-D67E-49F2-BC32-328A3562C09F}"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ro-RO"/>
        </a:p>
      </dgm:t>
    </dgm:pt>
    <dgm:pt modelId="{1706F3F3-F61B-44A0-AFDA-AE39A81703F6}">
      <dgm:prSet phldrT="[Текст]" custT="1"/>
      <dgm:spPr>
        <a:solidFill>
          <a:schemeClr val="accent2">
            <a:lumMod val="50000"/>
          </a:schemeClr>
        </a:solidFill>
      </dgm:spPr>
      <dgm:t>
        <a:bodyPr/>
        <a:lstStyle/>
        <a:p>
          <a:r>
            <a:rPr lang="ro-RO" sz="2000" b="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 de distrugere în masă sunt considerate, în principal: </a:t>
          </a:r>
        </a:p>
      </dgm:t>
    </dgm:pt>
    <dgm:pt modelId="{D79F5840-8876-4DD6-8B1C-A09613FC0E7E}" type="parTrans" cxnId="{99329040-44FA-4396-8D4A-D012F0350662}">
      <dgm:prSet/>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E26ACE5-8CE0-4DC0-8EA9-852500B7595A}" type="sibTrans" cxnId="{99329040-44FA-4396-8D4A-D012F0350662}">
      <dgm:prSet/>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7291A6B8-9A4D-4E9B-B397-445327D7DDB5}">
      <dgm:prSet phldrT="[Текст]" custT="1"/>
      <dgm:spPr/>
      <dgm:t>
        <a:bodyPr/>
        <a:lstStyle/>
        <a:p>
          <a:r>
            <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nucleară</a:t>
          </a:r>
        </a:p>
      </dgm:t>
    </dgm:pt>
    <dgm:pt modelId="{B2D34CD4-6FA1-44BB-8CA2-6DA493E90477}" type="parTrans" cxnId="{FA38CAC9-1EFC-4AF7-89EF-53911783573D}">
      <dgm:prSet custT="1"/>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9DFBF7E-34C7-4CE0-BB2E-AAA7D9FF578F}" type="sibTrans" cxnId="{FA38CAC9-1EFC-4AF7-89EF-53911783573D}">
      <dgm:prSet/>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8070BE0-264C-4743-944C-41DFCE06005C}">
      <dgm:prSet phldrT="[Текст]" custT="1"/>
      <dgm:spPr/>
      <dgm:t>
        <a:bodyPr/>
        <a:lstStyle/>
        <a:p>
          <a:r>
            <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chimică</a:t>
          </a:r>
        </a:p>
      </dgm:t>
    </dgm:pt>
    <dgm:pt modelId="{7AF45B21-26AF-4F68-970E-40C2C9E73357}" type="parTrans" cxnId="{DA810B44-63CC-407A-B797-05184C425DD5}">
      <dgm:prSet custT="1"/>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65BF0C5-D9E2-4B54-B76B-FD985F3045C4}" type="sibTrans" cxnId="{DA810B44-63CC-407A-B797-05184C425DD5}">
      <dgm:prSet/>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44A207F7-5401-43E2-869A-68BFCFE7BE40}">
      <dgm:prSet custT="1"/>
      <dgm:spPr/>
      <dgm:t>
        <a:bodyPr/>
        <a:lstStyle/>
        <a:p>
          <a:r>
            <a:rPr lang="ro-RO" sz="20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biologică</a:t>
          </a:r>
        </a:p>
      </dgm:t>
    </dgm:pt>
    <dgm:pt modelId="{721DD4B6-1B12-4F2B-A1A9-C6A436EE6C3C}" type="parTrans" cxnId="{FF9497B9-F235-49DD-BCCE-A2192F8A77C0}">
      <dgm:prSet custT="1"/>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D5E9097-1FA1-4D59-9CB3-D577A220CD8F}" type="sibTrans" cxnId="{FF9497B9-F235-49DD-BCCE-A2192F8A77C0}">
      <dgm:prSet/>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04A0A19-9B3E-4B82-AAAB-19087811AC10}">
      <dgm:prSet custT="1"/>
      <dgm:spPr/>
      <dgm:t>
        <a:bodyPr/>
        <a:lstStyle/>
        <a:p>
          <a:r>
            <a:rPr lang="ro-RO" sz="20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existența cantităților mari de deșeuri radioactive şi a altor substanțe de această natură, produse pe cale sintetică, au dus şi la apariția armei radiologice</a:t>
          </a:r>
        </a:p>
      </dgm:t>
    </dgm:pt>
    <dgm:pt modelId="{14DB2A3E-DA58-40A7-A640-7F000A7243B5}" type="parTrans" cxnId="{6FB86284-50AB-4D30-A1BB-AA8D615A18ED}">
      <dgm:prSet custT="1"/>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1CAFF18-156D-4025-A97F-25C8C65F4128}" type="sibTrans" cxnId="{6FB86284-50AB-4D30-A1BB-AA8D615A18ED}">
      <dgm:prSet/>
      <dgm:spPr/>
      <dgm:t>
        <a:bodyPr/>
        <a:lstStyle/>
        <a:p>
          <a:endParaRPr lang="ro-RO" sz="20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5A71888-8B21-44D6-8DCA-A47D765F17CE}" type="pres">
      <dgm:prSet presAssocID="{58855AD2-D67E-49F2-BC32-328A3562C09F}" presName="diagram" presStyleCnt="0">
        <dgm:presLayoutVars>
          <dgm:chPref val="1"/>
          <dgm:dir/>
          <dgm:animOne val="branch"/>
          <dgm:animLvl val="lvl"/>
          <dgm:resizeHandles val="exact"/>
        </dgm:presLayoutVars>
      </dgm:prSet>
      <dgm:spPr/>
      <dgm:t>
        <a:bodyPr/>
        <a:lstStyle/>
        <a:p>
          <a:endParaRPr lang="en-US"/>
        </a:p>
      </dgm:t>
    </dgm:pt>
    <dgm:pt modelId="{1597E488-C25B-4CEB-8137-451595E6DE5C}" type="pres">
      <dgm:prSet presAssocID="{1706F3F3-F61B-44A0-AFDA-AE39A81703F6}" presName="root1" presStyleCnt="0"/>
      <dgm:spPr/>
    </dgm:pt>
    <dgm:pt modelId="{21D4FF11-2484-4D1F-8B83-FE4A276056DA}" type="pres">
      <dgm:prSet presAssocID="{1706F3F3-F61B-44A0-AFDA-AE39A81703F6}" presName="LevelOneTextNode" presStyleLbl="node0" presStyleIdx="0" presStyleCnt="1" custScaleX="133964" custLinFactNeighborX="-81875">
        <dgm:presLayoutVars>
          <dgm:chPref val="3"/>
        </dgm:presLayoutVars>
      </dgm:prSet>
      <dgm:spPr/>
      <dgm:t>
        <a:bodyPr/>
        <a:lstStyle/>
        <a:p>
          <a:endParaRPr lang="en-US"/>
        </a:p>
      </dgm:t>
    </dgm:pt>
    <dgm:pt modelId="{DC736A91-B7C1-44B2-AD8B-45E7E0832FA7}" type="pres">
      <dgm:prSet presAssocID="{1706F3F3-F61B-44A0-AFDA-AE39A81703F6}" presName="level2hierChild" presStyleCnt="0"/>
      <dgm:spPr/>
    </dgm:pt>
    <dgm:pt modelId="{A3BB3F63-DB54-4540-98AE-D4114C887174}" type="pres">
      <dgm:prSet presAssocID="{B2D34CD4-6FA1-44BB-8CA2-6DA493E90477}" presName="conn2-1" presStyleLbl="parChTrans1D2" presStyleIdx="0" presStyleCnt="4"/>
      <dgm:spPr/>
      <dgm:t>
        <a:bodyPr/>
        <a:lstStyle/>
        <a:p>
          <a:endParaRPr lang="en-US"/>
        </a:p>
      </dgm:t>
    </dgm:pt>
    <dgm:pt modelId="{78334617-7102-4945-A657-16182DED5F40}" type="pres">
      <dgm:prSet presAssocID="{B2D34CD4-6FA1-44BB-8CA2-6DA493E90477}" presName="connTx" presStyleLbl="parChTrans1D2" presStyleIdx="0" presStyleCnt="4"/>
      <dgm:spPr/>
      <dgm:t>
        <a:bodyPr/>
        <a:lstStyle/>
        <a:p>
          <a:endParaRPr lang="en-US"/>
        </a:p>
      </dgm:t>
    </dgm:pt>
    <dgm:pt modelId="{5DDC363C-E6B2-4B96-B429-0BAA7CE2C69D}" type="pres">
      <dgm:prSet presAssocID="{7291A6B8-9A4D-4E9B-B397-445327D7DDB5}" presName="root2" presStyleCnt="0"/>
      <dgm:spPr/>
    </dgm:pt>
    <dgm:pt modelId="{4C424217-6E61-4F44-895C-485167521F07}" type="pres">
      <dgm:prSet presAssocID="{7291A6B8-9A4D-4E9B-B397-445327D7DDB5}" presName="LevelTwoTextNode" presStyleLbl="node2" presStyleIdx="0" presStyleCnt="4">
        <dgm:presLayoutVars>
          <dgm:chPref val="3"/>
        </dgm:presLayoutVars>
      </dgm:prSet>
      <dgm:spPr/>
      <dgm:t>
        <a:bodyPr/>
        <a:lstStyle/>
        <a:p>
          <a:endParaRPr lang="en-US"/>
        </a:p>
      </dgm:t>
    </dgm:pt>
    <dgm:pt modelId="{83547140-AEAB-4625-8ED0-348226C82311}" type="pres">
      <dgm:prSet presAssocID="{7291A6B8-9A4D-4E9B-B397-445327D7DDB5}" presName="level3hierChild" presStyleCnt="0"/>
      <dgm:spPr/>
    </dgm:pt>
    <dgm:pt modelId="{1A280BDD-FA02-4BAE-ABC1-F618B9A862A5}" type="pres">
      <dgm:prSet presAssocID="{7AF45B21-26AF-4F68-970E-40C2C9E73357}" presName="conn2-1" presStyleLbl="parChTrans1D2" presStyleIdx="1" presStyleCnt="4"/>
      <dgm:spPr/>
      <dgm:t>
        <a:bodyPr/>
        <a:lstStyle/>
        <a:p>
          <a:endParaRPr lang="en-US"/>
        </a:p>
      </dgm:t>
    </dgm:pt>
    <dgm:pt modelId="{430DE667-02E2-40C2-8731-C1C6A4DA4434}" type="pres">
      <dgm:prSet presAssocID="{7AF45B21-26AF-4F68-970E-40C2C9E73357}" presName="connTx" presStyleLbl="parChTrans1D2" presStyleIdx="1" presStyleCnt="4"/>
      <dgm:spPr/>
      <dgm:t>
        <a:bodyPr/>
        <a:lstStyle/>
        <a:p>
          <a:endParaRPr lang="en-US"/>
        </a:p>
      </dgm:t>
    </dgm:pt>
    <dgm:pt modelId="{615BB549-BE94-4F87-BB2D-82B12AADB526}" type="pres">
      <dgm:prSet presAssocID="{18070BE0-264C-4743-944C-41DFCE06005C}" presName="root2" presStyleCnt="0"/>
      <dgm:spPr/>
    </dgm:pt>
    <dgm:pt modelId="{0DE7FE7D-7C0C-40A9-8BC8-6B5E0DD69EE1}" type="pres">
      <dgm:prSet presAssocID="{18070BE0-264C-4743-944C-41DFCE06005C}" presName="LevelTwoTextNode" presStyleLbl="node2" presStyleIdx="1" presStyleCnt="4">
        <dgm:presLayoutVars>
          <dgm:chPref val="3"/>
        </dgm:presLayoutVars>
      </dgm:prSet>
      <dgm:spPr/>
      <dgm:t>
        <a:bodyPr/>
        <a:lstStyle/>
        <a:p>
          <a:endParaRPr lang="en-US"/>
        </a:p>
      </dgm:t>
    </dgm:pt>
    <dgm:pt modelId="{BAF37B0D-B575-403D-BBD1-3BE649ED5BDB}" type="pres">
      <dgm:prSet presAssocID="{18070BE0-264C-4743-944C-41DFCE06005C}" presName="level3hierChild" presStyleCnt="0"/>
      <dgm:spPr/>
    </dgm:pt>
    <dgm:pt modelId="{DBEAB5F4-E37F-424D-8E8B-9233A5530E98}" type="pres">
      <dgm:prSet presAssocID="{721DD4B6-1B12-4F2B-A1A9-C6A436EE6C3C}" presName="conn2-1" presStyleLbl="parChTrans1D2" presStyleIdx="2" presStyleCnt="4"/>
      <dgm:spPr/>
      <dgm:t>
        <a:bodyPr/>
        <a:lstStyle/>
        <a:p>
          <a:endParaRPr lang="en-US"/>
        </a:p>
      </dgm:t>
    </dgm:pt>
    <dgm:pt modelId="{CA295DC4-92F5-4F03-B9A4-A4DBB1A1446F}" type="pres">
      <dgm:prSet presAssocID="{721DD4B6-1B12-4F2B-A1A9-C6A436EE6C3C}" presName="connTx" presStyleLbl="parChTrans1D2" presStyleIdx="2" presStyleCnt="4"/>
      <dgm:spPr/>
      <dgm:t>
        <a:bodyPr/>
        <a:lstStyle/>
        <a:p>
          <a:endParaRPr lang="en-US"/>
        </a:p>
      </dgm:t>
    </dgm:pt>
    <dgm:pt modelId="{CB5CF790-F6EF-4D77-9DB8-BE9267EE8999}" type="pres">
      <dgm:prSet presAssocID="{44A207F7-5401-43E2-869A-68BFCFE7BE40}" presName="root2" presStyleCnt="0"/>
      <dgm:spPr/>
    </dgm:pt>
    <dgm:pt modelId="{6E0FD64F-B812-423D-9CB3-61595E9C0F5B}" type="pres">
      <dgm:prSet presAssocID="{44A207F7-5401-43E2-869A-68BFCFE7BE40}" presName="LevelTwoTextNode" presStyleLbl="node2" presStyleIdx="2" presStyleCnt="4">
        <dgm:presLayoutVars>
          <dgm:chPref val="3"/>
        </dgm:presLayoutVars>
      </dgm:prSet>
      <dgm:spPr/>
      <dgm:t>
        <a:bodyPr/>
        <a:lstStyle/>
        <a:p>
          <a:endParaRPr lang="en-US"/>
        </a:p>
      </dgm:t>
    </dgm:pt>
    <dgm:pt modelId="{9048DA53-A5B5-41DD-A8A4-4E0D7462F21B}" type="pres">
      <dgm:prSet presAssocID="{44A207F7-5401-43E2-869A-68BFCFE7BE40}" presName="level3hierChild" presStyleCnt="0"/>
      <dgm:spPr/>
    </dgm:pt>
    <dgm:pt modelId="{F880A532-B5D4-4F7C-87D9-5A278FBBC0E5}" type="pres">
      <dgm:prSet presAssocID="{14DB2A3E-DA58-40A7-A640-7F000A7243B5}" presName="conn2-1" presStyleLbl="parChTrans1D2" presStyleIdx="3" presStyleCnt="4"/>
      <dgm:spPr/>
      <dgm:t>
        <a:bodyPr/>
        <a:lstStyle/>
        <a:p>
          <a:endParaRPr lang="en-US"/>
        </a:p>
      </dgm:t>
    </dgm:pt>
    <dgm:pt modelId="{5472C948-C87F-4DE3-BA29-EDEC2AB53AD0}" type="pres">
      <dgm:prSet presAssocID="{14DB2A3E-DA58-40A7-A640-7F000A7243B5}" presName="connTx" presStyleLbl="parChTrans1D2" presStyleIdx="3" presStyleCnt="4"/>
      <dgm:spPr/>
      <dgm:t>
        <a:bodyPr/>
        <a:lstStyle/>
        <a:p>
          <a:endParaRPr lang="en-US"/>
        </a:p>
      </dgm:t>
    </dgm:pt>
    <dgm:pt modelId="{AA72379A-1BAA-473F-AE34-601FF827C48D}" type="pres">
      <dgm:prSet presAssocID="{804A0A19-9B3E-4B82-AAAB-19087811AC10}" presName="root2" presStyleCnt="0"/>
      <dgm:spPr/>
    </dgm:pt>
    <dgm:pt modelId="{846F03B7-B57C-4F79-B5FE-67009D36FDB0}" type="pres">
      <dgm:prSet presAssocID="{804A0A19-9B3E-4B82-AAAB-19087811AC10}" presName="LevelTwoTextNode" presStyleLbl="node2" presStyleIdx="3" presStyleCnt="4" custScaleX="247273" custScaleY="125188">
        <dgm:presLayoutVars>
          <dgm:chPref val="3"/>
        </dgm:presLayoutVars>
      </dgm:prSet>
      <dgm:spPr/>
      <dgm:t>
        <a:bodyPr/>
        <a:lstStyle/>
        <a:p>
          <a:endParaRPr lang="en-US"/>
        </a:p>
      </dgm:t>
    </dgm:pt>
    <dgm:pt modelId="{28BFDFB7-E836-4554-B8E5-3938410A5068}" type="pres">
      <dgm:prSet presAssocID="{804A0A19-9B3E-4B82-AAAB-19087811AC10}" presName="level3hierChild" presStyleCnt="0"/>
      <dgm:spPr/>
    </dgm:pt>
  </dgm:ptLst>
  <dgm:cxnLst>
    <dgm:cxn modelId="{461981B7-0CF6-41CA-A59B-BFFE8C65F692}" type="presOf" srcId="{B2D34CD4-6FA1-44BB-8CA2-6DA493E90477}" destId="{A3BB3F63-DB54-4540-98AE-D4114C887174}" srcOrd="0" destOrd="0" presId="urn:microsoft.com/office/officeart/2005/8/layout/hierarchy2"/>
    <dgm:cxn modelId="{9205F028-CAE5-4AC8-9AB7-5CF4CA292745}" type="presOf" srcId="{18070BE0-264C-4743-944C-41DFCE06005C}" destId="{0DE7FE7D-7C0C-40A9-8BC8-6B5E0DD69EE1}" srcOrd="0" destOrd="0" presId="urn:microsoft.com/office/officeart/2005/8/layout/hierarchy2"/>
    <dgm:cxn modelId="{96ECC6DB-7C12-464C-9970-C1DE4AE463CC}" type="presOf" srcId="{7AF45B21-26AF-4F68-970E-40C2C9E73357}" destId="{430DE667-02E2-40C2-8731-C1C6A4DA4434}" srcOrd="1" destOrd="0" presId="urn:microsoft.com/office/officeart/2005/8/layout/hierarchy2"/>
    <dgm:cxn modelId="{5D72DF0F-F70F-44FF-B04E-80336AA8163A}" type="presOf" srcId="{804A0A19-9B3E-4B82-AAAB-19087811AC10}" destId="{846F03B7-B57C-4F79-B5FE-67009D36FDB0}" srcOrd="0" destOrd="0" presId="urn:microsoft.com/office/officeart/2005/8/layout/hierarchy2"/>
    <dgm:cxn modelId="{4D91147D-8431-4D9F-A1CE-22EDE11C10D8}" type="presOf" srcId="{1706F3F3-F61B-44A0-AFDA-AE39A81703F6}" destId="{21D4FF11-2484-4D1F-8B83-FE4A276056DA}" srcOrd="0" destOrd="0" presId="urn:microsoft.com/office/officeart/2005/8/layout/hierarchy2"/>
    <dgm:cxn modelId="{DA810B44-63CC-407A-B797-05184C425DD5}" srcId="{1706F3F3-F61B-44A0-AFDA-AE39A81703F6}" destId="{18070BE0-264C-4743-944C-41DFCE06005C}" srcOrd="1" destOrd="0" parTransId="{7AF45B21-26AF-4F68-970E-40C2C9E73357}" sibTransId="{A65BF0C5-D9E2-4B54-B76B-FD985F3045C4}"/>
    <dgm:cxn modelId="{E30C7307-9004-4AFC-99C9-DC6DBBFFD65D}" type="presOf" srcId="{721DD4B6-1B12-4F2B-A1A9-C6A436EE6C3C}" destId="{CA295DC4-92F5-4F03-B9A4-A4DBB1A1446F}" srcOrd="1" destOrd="0" presId="urn:microsoft.com/office/officeart/2005/8/layout/hierarchy2"/>
    <dgm:cxn modelId="{6FB86284-50AB-4D30-A1BB-AA8D615A18ED}" srcId="{1706F3F3-F61B-44A0-AFDA-AE39A81703F6}" destId="{804A0A19-9B3E-4B82-AAAB-19087811AC10}" srcOrd="3" destOrd="0" parTransId="{14DB2A3E-DA58-40A7-A640-7F000A7243B5}" sibTransId="{A1CAFF18-156D-4025-A97F-25C8C65F4128}"/>
    <dgm:cxn modelId="{D337935B-069B-40A1-B1CA-84ABFEF05D1F}" type="presOf" srcId="{58855AD2-D67E-49F2-BC32-328A3562C09F}" destId="{D5A71888-8B21-44D6-8DCA-A47D765F17CE}" srcOrd="0" destOrd="0" presId="urn:microsoft.com/office/officeart/2005/8/layout/hierarchy2"/>
    <dgm:cxn modelId="{D89418D2-3406-4C1E-92FC-954B4FAE9DDA}" type="presOf" srcId="{7AF45B21-26AF-4F68-970E-40C2C9E73357}" destId="{1A280BDD-FA02-4BAE-ABC1-F618B9A862A5}" srcOrd="0" destOrd="0" presId="urn:microsoft.com/office/officeart/2005/8/layout/hierarchy2"/>
    <dgm:cxn modelId="{FD579953-B286-4EBC-89DC-59EC80089C87}" type="presOf" srcId="{B2D34CD4-6FA1-44BB-8CA2-6DA493E90477}" destId="{78334617-7102-4945-A657-16182DED5F40}" srcOrd="1" destOrd="0" presId="urn:microsoft.com/office/officeart/2005/8/layout/hierarchy2"/>
    <dgm:cxn modelId="{FA38CAC9-1EFC-4AF7-89EF-53911783573D}" srcId="{1706F3F3-F61B-44A0-AFDA-AE39A81703F6}" destId="{7291A6B8-9A4D-4E9B-B397-445327D7DDB5}" srcOrd="0" destOrd="0" parTransId="{B2D34CD4-6FA1-44BB-8CA2-6DA493E90477}" sibTransId="{A9DFBF7E-34C7-4CE0-BB2E-AAA7D9FF578F}"/>
    <dgm:cxn modelId="{FF9497B9-F235-49DD-BCCE-A2192F8A77C0}" srcId="{1706F3F3-F61B-44A0-AFDA-AE39A81703F6}" destId="{44A207F7-5401-43E2-869A-68BFCFE7BE40}" srcOrd="2" destOrd="0" parTransId="{721DD4B6-1B12-4F2B-A1A9-C6A436EE6C3C}" sibTransId="{BD5E9097-1FA1-4D59-9CB3-D577A220CD8F}"/>
    <dgm:cxn modelId="{A975CE2B-95AB-4DFC-AB90-7EDD10A48F42}" type="presOf" srcId="{721DD4B6-1B12-4F2B-A1A9-C6A436EE6C3C}" destId="{DBEAB5F4-E37F-424D-8E8B-9233A5530E98}" srcOrd="0" destOrd="0" presId="urn:microsoft.com/office/officeart/2005/8/layout/hierarchy2"/>
    <dgm:cxn modelId="{3B7EC81D-06A9-4D09-B752-852669B66FB0}" type="presOf" srcId="{44A207F7-5401-43E2-869A-68BFCFE7BE40}" destId="{6E0FD64F-B812-423D-9CB3-61595E9C0F5B}" srcOrd="0" destOrd="0" presId="urn:microsoft.com/office/officeart/2005/8/layout/hierarchy2"/>
    <dgm:cxn modelId="{99329040-44FA-4396-8D4A-D012F0350662}" srcId="{58855AD2-D67E-49F2-BC32-328A3562C09F}" destId="{1706F3F3-F61B-44A0-AFDA-AE39A81703F6}" srcOrd="0" destOrd="0" parTransId="{D79F5840-8876-4DD6-8B1C-A09613FC0E7E}" sibTransId="{BE26ACE5-8CE0-4DC0-8EA9-852500B7595A}"/>
    <dgm:cxn modelId="{B66F9467-55EE-4DB8-8306-2D9E620570A8}" type="presOf" srcId="{7291A6B8-9A4D-4E9B-B397-445327D7DDB5}" destId="{4C424217-6E61-4F44-895C-485167521F07}" srcOrd="0" destOrd="0" presId="urn:microsoft.com/office/officeart/2005/8/layout/hierarchy2"/>
    <dgm:cxn modelId="{E27E1B36-C184-4356-A840-5EB46244DBDE}" type="presOf" srcId="{14DB2A3E-DA58-40A7-A640-7F000A7243B5}" destId="{5472C948-C87F-4DE3-BA29-EDEC2AB53AD0}" srcOrd="1" destOrd="0" presId="urn:microsoft.com/office/officeart/2005/8/layout/hierarchy2"/>
    <dgm:cxn modelId="{94FBEE9A-2C6D-4DDA-B242-15B67225EB25}" type="presOf" srcId="{14DB2A3E-DA58-40A7-A640-7F000A7243B5}" destId="{F880A532-B5D4-4F7C-87D9-5A278FBBC0E5}" srcOrd="0" destOrd="0" presId="urn:microsoft.com/office/officeart/2005/8/layout/hierarchy2"/>
    <dgm:cxn modelId="{F1364CAE-D275-43DA-8F08-45B4707FE06D}" type="presParOf" srcId="{D5A71888-8B21-44D6-8DCA-A47D765F17CE}" destId="{1597E488-C25B-4CEB-8137-451595E6DE5C}" srcOrd="0" destOrd="0" presId="urn:microsoft.com/office/officeart/2005/8/layout/hierarchy2"/>
    <dgm:cxn modelId="{6A598C63-2147-433C-B5F7-25B6EF9AA6F1}" type="presParOf" srcId="{1597E488-C25B-4CEB-8137-451595E6DE5C}" destId="{21D4FF11-2484-4D1F-8B83-FE4A276056DA}" srcOrd="0" destOrd="0" presId="urn:microsoft.com/office/officeart/2005/8/layout/hierarchy2"/>
    <dgm:cxn modelId="{7AFA1932-87B1-404C-A31C-A834A19D99D8}" type="presParOf" srcId="{1597E488-C25B-4CEB-8137-451595E6DE5C}" destId="{DC736A91-B7C1-44B2-AD8B-45E7E0832FA7}" srcOrd="1" destOrd="0" presId="urn:microsoft.com/office/officeart/2005/8/layout/hierarchy2"/>
    <dgm:cxn modelId="{31D27B47-4388-4B94-B5EE-94210C490C0B}" type="presParOf" srcId="{DC736A91-B7C1-44B2-AD8B-45E7E0832FA7}" destId="{A3BB3F63-DB54-4540-98AE-D4114C887174}" srcOrd="0" destOrd="0" presId="urn:microsoft.com/office/officeart/2005/8/layout/hierarchy2"/>
    <dgm:cxn modelId="{E3CF14D1-5953-466D-8702-1C61E2AB87DD}" type="presParOf" srcId="{A3BB3F63-DB54-4540-98AE-D4114C887174}" destId="{78334617-7102-4945-A657-16182DED5F40}" srcOrd="0" destOrd="0" presId="urn:microsoft.com/office/officeart/2005/8/layout/hierarchy2"/>
    <dgm:cxn modelId="{72E6B22E-2A1C-4197-B486-13AC749A3C67}" type="presParOf" srcId="{DC736A91-B7C1-44B2-AD8B-45E7E0832FA7}" destId="{5DDC363C-E6B2-4B96-B429-0BAA7CE2C69D}" srcOrd="1" destOrd="0" presId="urn:microsoft.com/office/officeart/2005/8/layout/hierarchy2"/>
    <dgm:cxn modelId="{CD63F12F-88F8-435D-B9C1-626FA395CA13}" type="presParOf" srcId="{5DDC363C-E6B2-4B96-B429-0BAA7CE2C69D}" destId="{4C424217-6E61-4F44-895C-485167521F07}" srcOrd="0" destOrd="0" presId="urn:microsoft.com/office/officeart/2005/8/layout/hierarchy2"/>
    <dgm:cxn modelId="{D611BED9-11BB-48AB-8D19-AB160FE8E522}" type="presParOf" srcId="{5DDC363C-E6B2-4B96-B429-0BAA7CE2C69D}" destId="{83547140-AEAB-4625-8ED0-348226C82311}" srcOrd="1" destOrd="0" presId="urn:microsoft.com/office/officeart/2005/8/layout/hierarchy2"/>
    <dgm:cxn modelId="{371E2CDD-238C-4E17-8087-32F0EA8E89AB}" type="presParOf" srcId="{DC736A91-B7C1-44B2-AD8B-45E7E0832FA7}" destId="{1A280BDD-FA02-4BAE-ABC1-F618B9A862A5}" srcOrd="2" destOrd="0" presId="urn:microsoft.com/office/officeart/2005/8/layout/hierarchy2"/>
    <dgm:cxn modelId="{BA1122D6-8292-45C4-9E1B-DFD3797945F5}" type="presParOf" srcId="{1A280BDD-FA02-4BAE-ABC1-F618B9A862A5}" destId="{430DE667-02E2-40C2-8731-C1C6A4DA4434}" srcOrd="0" destOrd="0" presId="urn:microsoft.com/office/officeart/2005/8/layout/hierarchy2"/>
    <dgm:cxn modelId="{A75D7306-482A-4BE1-86DB-1036D220D980}" type="presParOf" srcId="{DC736A91-B7C1-44B2-AD8B-45E7E0832FA7}" destId="{615BB549-BE94-4F87-BB2D-82B12AADB526}" srcOrd="3" destOrd="0" presId="urn:microsoft.com/office/officeart/2005/8/layout/hierarchy2"/>
    <dgm:cxn modelId="{690FE6C4-B97E-4210-ABFB-39A4A28BCD44}" type="presParOf" srcId="{615BB549-BE94-4F87-BB2D-82B12AADB526}" destId="{0DE7FE7D-7C0C-40A9-8BC8-6B5E0DD69EE1}" srcOrd="0" destOrd="0" presId="urn:microsoft.com/office/officeart/2005/8/layout/hierarchy2"/>
    <dgm:cxn modelId="{7286E6B7-628C-42C0-BDB6-6D9D19A04D08}" type="presParOf" srcId="{615BB549-BE94-4F87-BB2D-82B12AADB526}" destId="{BAF37B0D-B575-403D-BBD1-3BE649ED5BDB}" srcOrd="1" destOrd="0" presId="urn:microsoft.com/office/officeart/2005/8/layout/hierarchy2"/>
    <dgm:cxn modelId="{D1CE6EA2-0372-4CF2-81A9-C9BF6DA40D19}" type="presParOf" srcId="{DC736A91-B7C1-44B2-AD8B-45E7E0832FA7}" destId="{DBEAB5F4-E37F-424D-8E8B-9233A5530E98}" srcOrd="4" destOrd="0" presId="urn:microsoft.com/office/officeart/2005/8/layout/hierarchy2"/>
    <dgm:cxn modelId="{E9C01EF1-4EBB-44B4-80BB-0D953EC1C07C}" type="presParOf" srcId="{DBEAB5F4-E37F-424D-8E8B-9233A5530E98}" destId="{CA295DC4-92F5-4F03-B9A4-A4DBB1A1446F}" srcOrd="0" destOrd="0" presId="urn:microsoft.com/office/officeart/2005/8/layout/hierarchy2"/>
    <dgm:cxn modelId="{812B6139-42A6-492A-AD85-E85237436766}" type="presParOf" srcId="{DC736A91-B7C1-44B2-AD8B-45E7E0832FA7}" destId="{CB5CF790-F6EF-4D77-9DB8-BE9267EE8999}" srcOrd="5" destOrd="0" presId="urn:microsoft.com/office/officeart/2005/8/layout/hierarchy2"/>
    <dgm:cxn modelId="{4E7EDE8A-8180-4148-BFB1-643CA36C3D12}" type="presParOf" srcId="{CB5CF790-F6EF-4D77-9DB8-BE9267EE8999}" destId="{6E0FD64F-B812-423D-9CB3-61595E9C0F5B}" srcOrd="0" destOrd="0" presId="urn:microsoft.com/office/officeart/2005/8/layout/hierarchy2"/>
    <dgm:cxn modelId="{7713CE7F-18B2-4C9D-8103-6710A0143F4E}" type="presParOf" srcId="{CB5CF790-F6EF-4D77-9DB8-BE9267EE8999}" destId="{9048DA53-A5B5-41DD-A8A4-4E0D7462F21B}" srcOrd="1" destOrd="0" presId="urn:microsoft.com/office/officeart/2005/8/layout/hierarchy2"/>
    <dgm:cxn modelId="{6F2D00A0-A0DE-4EB2-A01B-45A57D7BCE54}" type="presParOf" srcId="{DC736A91-B7C1-44B2-AD8B-45E7E0832FA7}" destId="{F880A532-B5D4-4F7C-87D9-5A278FBBC0E5}" srcOrd="6" destOrd="0" presId="urn:microsoft.com/office/officeart/2005/8/layout/hierarchy2"/>
    <dgm:cxn modelId="{53F4D532-88FC-46FE-A5C9-9EE09687685B}" type="presParOf" srcId="{F880A532-B5D4-4F7C-87D9-5A278FBBC0E5}" destId="{5472C948-C87F-4DE3-BA29-EDEC2AB53AD0}" srcOrd="0" destOrd="0" presId="urn:microsoft.com/office/officeart/2005/8/layout/hierarchy2"/>
    <dgm:cxn modelId="{23B6D1C9-0479-4F31-9651-64CCB5E30ECF}" type="presParOf" srcId="{DC736A91-B7C1-44B2-AD8B-45E7E0832FA7}" destId="{AA72379A-1BAA-473F-AE34-601FF827C48D}" srcOrd="7" destOrd="0" presId="urn:microsoft.com/office/officeart/2005/8/layout/hierarchy2"/>
    <dgm:cxn modelId="{EC9D9019-AAA1-4FBB-AA72-62E40C33BD95}" type="presParOf" srcId="{AA72379A-1BAA-473F-AE34-601FF827C48D}" destId="{846F03B7-B57C-4F79-B5FE-67009D36FDB0}" srcOrd="0" destOrd="0" presId="urn:microsoft.com/office/officeart/2005/8/layout/hierarchy2"/>
    <dgm:cxn modelId="{86E5C384-2AB0-480D-A945-3DF6AF00F41E}" type="presParOf" srcId="{AA72379A-1BAA-473F-AE34-601FF827C48D}" destId="{28BFDFB7-E836-4554-B8E5-3938410A5068}"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699EF9-4A4B-4172-AFDD-9E374DB21BD1}" type="doc">
      <dgm:prSet loTypeId="urn:microsoft.com/office/officeart/2005/8/layout/orgChart1" loCatId="hierarchy" qsTypeId="urn:microsoft.com/office/officeart/2005/8/quickstyle/3d2" qsCatId="3D" csTypeId="urn:microsoft.com/office/officeart/2005/8/colors/colorful3" csCatId="colorful" phldr="1"/>
      <dgm:spPr/>
      <dgm:t>
        <a:bodyPr/>
        <a:lstStyle/>
        <a:p>
          <a:endParaRPr lang="ro-RO"/>
        </a:p>
      </dgm:t>
    </dgm:pt>
    <dgm:pt modelId="{9CB75A93-00BF-4B98-84F2-2E0C086757A4}">
      <dgm:prSet phldrT="[Текст]" custT="1"/>
      <dgm:spPr/>
      <dgm:t>
        <a:bodyPr/>
        <a:lstStyle/>
        <a:p>
          <a:r>
            <a:rPr lang="ro-RO" sz="1800" b="1" dirty="0">
              <a:ln/>
              <a:solidFill>
                <a:srgbClr val="002060"/>
              </a:solidFill>
              <a:latin typeface="Times New Roman" pitchFamily="18" charset="0"/>
              <a:cs typeface="Times New Roman" pitchFamily="18" charset="0"/>
            </a:rPr>
            <a:t>Tipurile armelor de distrugere în </a:t>
          </a:r>
          <a:r>
            <a:rPr lang="ro-RO" sz="1800" b="1" dirty="0" smtClean="0">
              <a:ln/>
              <a:solidFill>
                <a:srgbClr val="002060"/>
              </a:solidFill>
              <a:latin typeface="Times New Roman" pitchFamily="18" charset="0"/>
              <a:cs typeface="Times New Roman" pitchFamily="18" charset="0"/>
            </a:rPr>
            <a:t>masă </a:t>
          </a:r>
          <a:endParaRPr lang="ro-RO" sz="1800" b="1" noProof="0" dirty="0">
            <a:solidFill>
              <a:schemeClr val="accent1">
                <a:lumMod val="50000"/>
              </a:schemeClr>
            </a:solidFill>
            <a:latin typeface="Times New Roman" panose="02020603050405020304" pitchFamily="18" charset="0"/>
            <a:cs typeface="Times New Roman" panose="02020603050405020304" pitchFamily="18" charset="0"/>
          </a:endParaRPr>
        </a:p>
      </dgm:t>
    </dgm:pt>
    <dgm:pt modelId="{1471F270-C16C-4009-BE10-2546032901FD}" type="parTrans" cxnId="{8BE0F956-35A7-49FC-856A-D6FC9CD023E2}">
      <dgm:prSet/>
      <dgm:spPr/>
      <dgm:t>
        <a:bodyPr/>
        <a:lstStyle/>
        <a:p>
          <a:endParaRPr lang="ro-RO" sz="1800">
            <a:latin typeface="Times New Roman" panose="02020603050405020304" pitchFamily="18" charset="0"/>
            <a:cs typeface="Times New Roman" panose="02020603050405020304" pitchFamily="18" charset="0"/>
          </a:endParaRPr>
        </a:p>
      </dgm:t>
    </dgm:pt>
    <dgm:pt modelId="{2A77C733-105A-47A6-8318-8EEF3A035191}" type="sibTrans" cxnId="{8BE0F956-35A7-49FC-856A-D6FC9CD023E2}">
      <dgm:prSet/>
      <dgm:spPr/>
      <dgm:t>
        <a:bodyPr/>
        <a:lstStyle/>
        <a:p>
          <a:endParaRPr lang="ro-RO" sz="1800">
            <a:latin typeface="Times New Roman" panose="02020603050405020304" pitchFamily="18" charset="0"/>
            <a:cs typeface="Times New Roman" panose="02020603050405020304" pitchFamily="18" charset="0"/>
          </a:endParaRPr>
        </a:p>
      </dgm:t>
    </dgm:pt>
    <dgm:pt modelId="{A3864F55-203C-4B82-A1D4-7A2FEF200FBC}">
      <dgm:prSet phldrT="[Текст]" custT="1"/>
      <dgm:spPr/>
      <dgm:t>
        <a:bodyPr/>
        <a:lstStyle/>
        <a:p>
          <a:r>
            <a:rPr lang="pt-PT" sz="1800" b="1" dirty="0">
              <a:solidFill>
                <a:schemeClr val="accent1">
                  <a:lumMod val="50000"/>
                </a:schemeClr>
              </a:solidFill>
              <a:latin typeface="Times New Roman" panose="02020603050405020304" pitchFamily="18" charset="0"/>
              <a:cs typeface="Times New Roman" panose="02020603050405020304" pitchFamily="18" charset="0"/>
            </a:rPr>
            <a:t>Arma nuclear</a:t>
          </a:r>
          <a:r>
            <a:rPr lang="en-US" sz="1800" b="1" dirty="0">
              <a:solidFill>
                <a:schemeClr val="accent1">
                  <a:lumMod val="50000"/>
                </a:schemeClr>
              </a:solidFill>
              <a:latin typeface="Times New Roman" panose="02020603050405020304" pitchFamily="18" charset="0"/>
              <a:cs typeface="Times New Roman" panose="02020603050405020304" pitchFamily="18" charset="0"/>
            </a:rPr>
            <a:t>ă</a:t>
          </a:r>
          <a:endParaRPr lang="ro-RO" sz="18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B0F3C881-0557-4D6C-A50B-AE85C5A5B67B}" type="parTrans" cxnId="{46049735-129D-4ADF-9690-619709152184}">
      <dgm:prSet/>
      <dgm:spPr>
        <a:ln>
          <a:solidFill>
            <a:srgbClr val="FF0000"/>
          </a:solidFill>
        </a:ln>
      </dgm:spPr>
      <dgm:t>
        <a:bodyPr/>
        <a:lstStyle/>
        <a:p>
          <a:endParaRPr lang="ro-RO" sz="1800">
            <a:latin typeface="Times New Roman" panose="02020603050405020304" pitchFamily="18" charset="0"/>
            <a:cs typeface="Times New Roman" panose="02020603050405020304" pitchFamily="18" charset="0"/>
          </a:endParaRPr>
        </a:p>
      </dgm:t>
    </dgm:pt>
    <dgm:pt modelId="{37584680-F5A1-4765-913B-4D9888631F10}" type="sibTrans" cxnId="{46049735-129D-4ADF-9690-619709152184}">
      <dgm:prSet/>
      <dgm:spPr/>
      <dgm:t>
        <a:bodyPr/>
        <a:lstStyle/>
        <a:p>
          <a:endParaRPr lang="ro-RO" sz="1800">
            <a:latin typeface="Times New Roman" panose="02020603050405020304" pitchFamily="18" charset="0"/>
            <a:cs typeface="Times New Roman" panose="02020603050405020304" pitchFamily="18" charset="0"/>
          </a:endParaRPr>
        </a:p>
      </dgm:t>
    </dgm:pt>
    <dgm:pt modelId="{83F738BA-CC57-4D6D-BA21-7B836B1A9FF6}">
      <dgm:prSet phldrT="[Текст]" custT="1"/>
      <dgm:spPr/>
      <dgm:t>
        <a:bodyPr/>
        <a:lstStyle/>
        <a:p>
          <a:pPr>
            <a:lnSpc>
              <a:spcPct val="100000"/>
            </a:lnSpc>
            <a:spcAft>
              <a:spcPts val="0"/>
            </a:spcAft>
          </a:pPr>
          <a:r>
            <a:rPr lang="it-IT" sz="1800" b="1" dirty="0">
              <a:solidFill>
                <a:schemeClr val="accent1">
                  <a:lumMod val="50000"/>
                </a:schemeClr>
              </a:solidFill>
              <a:latin typeface="Times New Roman" panose="02020603050405020304" pitchFamily="18" charset="0"/>
              <a:cs typeface="Times New Roman" panose="02020603050405020304" pitchFamily="18" charset="0"/>
            </a:rPr>
            <a:t>Arma </a:t>
          </a:r>
        </a:p>
        <a:p>
          <a:pPr>
            <a:lnSpc>
              <a:spcPct val="100000"/>
            </a:lnSpc>
            <a:spcAft>
              <a:spcPts val="0"/>
            </a:spcAft>
          </a:pPr>
          <a:r>
            <a:rPr lang="it-IT" sz="1800" b="1" dirty="0">
              <a:solidFill>
                <a:schemeClr val="accent1">
                  <a:lumMod val="50000"/>
                </a:schemeClr>
              </a:solidFill>
              <a:latin typeface="Times New Roman" panose="02020603050405020304" pitchFamily="18" charset="0"/>
              <a:cs typeface="Times New Roman" panose="02020603050405020304" pitchFamily="18" charset="0"/>
            </a:rPr>
            <a:t>chimic</a:t>
          </a:r>
          <a:r>
            <a:rPr lang="en-US" sz="1800" b="1" dirty="0">
              <a:solidFill>
                <a:schemeClr val="accent1">
                  <a:lumMod val="50000"/>
                </a:schemeClr>
              </a:solidFill>
              <a:latin typeface="Times New Roman" panose="02020603050405020304" pitchFamily="18" charset="0"/>
              <a:cs typeface="Times New Roman" panose="02020603050405020304" pitchFamily="18" charset="0"/>
            </a:rPr>
            <a:t>ă</a:t>
          </a:r>
          <a:endParaRPr lang="ro-RO" sz="18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A092A554-CA7F-4230-9C7A-66D3E38AD622}" type="parTrans" cxnId="{3B1B3F03-FEE7-4395-AC61-FFD6B6C55FDC}">
      <dgm:prSet/>
      <dgm:spPr>
        <a:ln>
          <a:solidFill>
            <a:srgbClr val="FF0000"/>
          </a:solidFill>
        </a:ln>
      </dgm:spPr>
      <dgm:t>
        <a:bodyPr/>
        <a:lstStyle/>
        <a:p>
          <a:endParaRPr lang="ro-RO" sz="1800">
            <a:latin typeface="Times New Roman" panose="02020603050405020304" pitchFamily="18" charset="0"/>
            <a:cs typeface="Times New Roman" panose="02020603050405020304" pitchFamily="18" charset="0"/>
          </a:endParaRPr>
        </a:p>
      </dgm:t>
    </dgm:pt>
    <dgm:pt modelId="{049FECB3-10CE-4966-B3AD-380535F8BA82}" type="sibTrans" cxnId="{3B1B3F03-FEE7-4395-AC61-FFD6B6C55FDC}">
      <dgm:prSet/>
      <dgm:spPr/>
      <dgm:t>
        <a:bodyPr/>
        <a:lstStyle/>
        <a:p>
          <a:endParaRPr lang="ro-RO" sz="1800">
            <a:latin typeface="Times New Roman" panose="02020603050405020304" pitchFamily="18" charset="0"/>
            <a:cs typeface="Times New Roman" panose="02020603050405020304" pitchFamily="18" charset="0"/>
          </a:endParaRPr>
        </a:p>
      </dgm:t>
    </dgm:pt>
    <dgm:pt modelId="{0E43BC6F-D736-45C2-B3CE-E022719A4AF4}">
      <dgm:prSet phldrT="[Текст]" custT="1"/>
      <dgm:spPr/>
      <dgm:t>
        <a:bodyPr/>
        <a:lstStyle/>
        <a:p>
          <a:r>
            <a:rPr lang="it-IT" sz="1800" b="1" dirty="0">
              <a:solidFill>
                <a:schemeClr val="accent1">
                  <a:lumMod val="50000"/>
                </a:schemeClr>
              </a:solidFill>
              <a:latin typeface="Times New Roman" panose="02020603050405020304" pitchFamily="18" charset="0"/>
              <a:cs typeface="Times New Roman" panose="02020603050405020304" pitchFamily="18" charset="0"/>
            </a:rPr>
            <a:t>Arma biologic</a:t>
          </a:r>
          <a:r>
            <a:rPr lang="en-US" sz="1800" b="1" dirty="0">
              <a:solidFill>
                <a:schemeClr val="accent1">
                  <a:lumMod val="50000"/>
                </a:schemeClr>
              </a:solidFill>
              <a:latin typeface="Times New Roman" panose="02020603050405020304" pitchFamily="18" charset="0"/>
              <a:cs typeface="Times New Roman" panose="02020603050405020304" pitchFamily="18" charset="0"/>
            </a:rPr>
            <a:t>ă</a:t>
          </a:r>
          <a:endParaRPr lang="ro-RO" sz="1800" b="1" dirty="0">
            <a:solidFill>
              <a:schemeClr val="accent1">
                <a:lumMod val="50000"/>
              </a:schemeClr>
            </a:solidFill>
            <a:latin typeface="Times New Roman" panose="02020603050405020304" pitchFamily="18" charset="0"/>
            <a:cs typeface="Times New Roman" panose="02020603050405020304" pitchFamily="18" charset="0"/>
          </a:endParaRPr>
        </a:p>
      </dgm:t>
    </dgm:pt>
    <dgm:pt modelId="{BF3EC7C1-C4CA-4047-8F69-4A026BD14459}" type="parTrans" cxnId="{BC1841E5-C0F1-4014-B79D-A649A0356A84}">
      <dgm:prSet/>
      <dgm:spPr>
        <a:ln>
          <a:solidFill>
            <a:srgbClr val="FF0000"/>
          </a:solidFill>
        </a:ln>
      </dgm:spPr>
      <dgm:t>
        <a:bodyPr/>
        <a:lstStyle/>
        <a:p>
          <a:endParaRPr lang="ro-RO" sz="1800">
            <a:latin typeface="Times New Roman" panose="02020603050405020304" pitchFamily="18" charset="0"/>
            <a:cs typeface="Times New Roman" panose="02020603050405020304" pitchFamily="18" charset="0"/>
          </a:endParaRPr>
        </a:p>
      </dgm:t>
    </dgm:pt>
    <dgm:pt modelId="{E954751E-0AAB-4A52-8956-CB0728CDE322}" type="sibTrans" cxnId="{BC1841E5-C0F1-4014-B79D-A649A0356A84}">
      <dgm:prSet/>
      <dgm:spPr/>
      <dgm:t>
        <a:bodyPr/>
        <a:lstStyle/>
        <a:p>
          <a:endParaRPr lang="ro-RO" sz="1800">
            <a:latin typeface="Times New Roman" panose="02020603050405020304" pitchFamily="18" charset="0"/>
            <a:cs typeface="Times New Roman" panose="02020603050405020304" pitchFamily="18" charset="0"/>
          </a:endParaRPr>
        </a:p>
      </dgm:t>
    </dgm:pt>
    <dgm:pt modelId="{6A62C619-DFF3-49B0-964F-248162AEF11A}" type="pres">
      <dgm:prSet presAssocID="{67699EF9-4A4B-4172-AFDD-9E374DB21BD1}" presName="hierChild1" presStyleCnt="0">
        <dgm:presLayoutVars>
          <dgm:orgChart val="1"/>
          <dgm:chPref val="1"/>
          <dgm:dir/>
          <dgm:animOne val="branch"/>
          <dgm:animLvl val="lvl"/>
          <dgm:resizeHandles/>
        </dgm:presLayoutVars>
      </dgm:prSet>
      <dgm:spPr/>
      <dgm:t>
        <a:bodyPr/>
        <a:lstStyle/>
        <a:p>
          <a:endParaRPr lang="en-US"/>
        </a:p>
      </dgm:t>
    </dgm:pt>
    <dgm:pt modelId="{89289E01-4997-4440-BDD3-C39D4D850B60}" type="pres">
      <dgm:prSet presAssocID="{9CB75A93-00BF-4B98-84F2-2E0C086757A4}" presName="hierRoot1" presStyleCnt="0">
        <dgm:presLayoutVars>
          <dgm:hierBranch val="init"/>
        </dgm:presLayoutVars>
      </dgm:prSet>
      <dgm:spPr/>
    </dgm:pt>
    <dgm:pt modelId="{19CAFAE0-41E4-4762-A5AD-CDD9B7D0048A}" type="pres">
      <dgm:prSet presAssocID="{9CB75A93-00BF-4B98-84F2-2E0C086757A4}" presName="rootComposite1" presStyleCnt="0"/>
      <dgm:spPr/>
    </dgm:pt>
    <dgm:pt modelId="{AB342486-4DCC-4B89-84B9-AFFD433048E3}" type="pres">
      <dgm:prSet presAssocID="{9CB75A93-00BF-4B98-84F2-2E0C086757A4}" presName="rootText1" presStyleLbl="node0" presStyleIdx="0" presStyleCnt="1" custScaleX="213153" custLinFactNeighborY="6467">
        <dgm:presLayoutVars>
          <dgm:chPref val="3"/>
        </dgm:presLayoutVars>
      </dgm:prSet>
      <dgm:spPr/>
      <dgm:t>
        <a:bodyPr/>
        <a:lstStyle/>
        <a:p>
          <a:endParaRPr lang="en-US"/>
        </a:p>
      </dgm:t>
    </dgm:pt>
    <dgm:pt modelId="{BC007A71-9FF1-4683-8B7D-0B5E770492F6}" type="pres">
      <dgm:prSet presAssocID="{9CB75A93-00BF-4B98-84F2-2E0C086757A4}" presName="rootConnector1" presStyleLbl="node1" presStyleIdx="0" presStyleCnt="0"/>
      <dgm:spPr/>
      <dgm:t>
        <a:bodyPr/>
        <a:lstStyle/>
        <a:p>
          <a:endParaRPr lang="en-US"/>
        </a:p>
      </dgm:t>
    </dgm:pt>
    <dgm:pt modelId="{79BAB51F-B208-49FF-B602-36284DBADD8F}" type="pres">
      <dgm:prSet presAssocID="{9CB75A93-00BF-4B98-84F2-2E0C086757A4}" presName="hierChild2" presStyleCnt="0"/>
      <dgm:spPr/>
    </dgm:pt>
    <dgm:pt modelId="{D71128F1-FDFA-4AB7-B553-BBA90C7947F9}" type="pres">
      <dgm:prSet presAssocID="{B0F3C881-0557-4D6C-A50B-AE85C5A5B67B}" presName="Name37" presStyleLbl="parChTrans1D2" presStyleIdx="0" presStyleCnt="3"/>
      <dgm:spPr/>
      <dgm:t>
        <a:bodyPr/>
        <a:lstStyle/>
        <a:p>
          <a:endParaRPr lang="en-US"/>
        </a:p>
      </dgm:t>
    </dgm:pt>
    <dgm:pt modelId="{4A70ACFF-4FD1-42F0-9586-F31D9DAA6750}" type="pres">
      <dgm:prSet presAssocID="{A3864F55-203C-4B82-A1D4-7A2FEF200FBC}" presName="hierRoot2" presStyleCnt="0">
        <dgm:presLayoutVars>
          <dgm:hierBranch val="init"/>
        </dgm:presLayoutVars>
      </dgm:prSet>
      <dgm:spPr/>
    </dgm:pt>
    <dgm:pt modelId="{C3ECD092-8DF4-4441-A4F9-F7C4ED589DCD}" type="pres">
      <dgm:prSet presAssocID="{A3864F55-203C-4B82-A1D4-7A2FEF200FBC}" presName="rootComposite" presStyleCnt="0"/>
      <dgm:spPr/>
    </dgm:pt>
    <dgm:pt modelId="{28A05229-B57B-4C52-8A63-B36FEFBD5FBA}" type="pres">
      <dgm:prSet presAssocID="{A3864F55-203C-4B82-A1D4-7A2FEF200FBC}" presName="rootText" presStyleLbl="node2" presStyleIdx="0" presStyleCnt="3">
        <dgm:presLayoutVars>
          <dgm:chPref val="3"/>
        </dgm:presLayoutVars>
      </dgm:prSet>
      <dgm:spPr/>
      <dgm:t>
        <a:bodyPr/>
        <a:lstStyle/>
        <a:p>
          <a:endParaRPr lang="en-US"/>
        </a:p>
      </dgm:t>
    </dgm:pt>
    <dgm:pt modelId="{3B0CC299-E7E4-4EF4-AAEB-B727FC9A63E2}" type="pres">
      <dgm:prSet presAssocID="{A3864F55-203C-4B82-A1D4-7A2FEF200FBC}" presName="rootConnector" presStyleLbl="node2" presStyleIdx="0" presStyleCnt="3"/>
      <dgm:spPr/>
      <dgm:t>
        <a:bodyPr/>
        <a:lstStyle/>
        <a:p>
          <a:endParaRPr lang="en-US"/>
        </a:p>
      </dgm:t>
    </dgm:pt>
    <dgm:pt modelId="{68FD2F34-CB3B-4939-929D-53BD9968D953}" type="pres">
      <dgm:prSet presAssocID="{A3864F55-203C-4B82-A1D4-7A2FEF200FBC}" presName="hierChild4" presStyleCnt="0"/>
      <dgm:spPr/>
    </dgm:pt>
    <dgm:pt modelId="{F22B6255-8B6A-45E9-A983-D15868A69AC1}" type="pres">
      <dgm:prSet presAssocID="{A3864F55-203C-4B82-A1D4-7A2FEF200FBC}" presName="hierChild5" presStyleCnt="0"/>
      <dgm:spPr/>
    </dgm:pt>
    <dgm:pt modelId="{530EA1D1-339A-49CD-9062-845778496DC3}" type="pres">
      <dgm:prSet presAssocID="{A092A554-CA7F-4230-9C7A-66D3E38AD622}" presName="Name37" presStyleLbl="parChTrans1D2" presStyleIdx="1" presStyleCnt="3"/>
      <dgm:spPr/>
      <dgm:t>
        <a:bodyPr/>
        <a:lstStyle/>
        <a:p>
          <a:endParaRPr lang="en-US"/>
        </a:p>
      </dgm:t>
    </dgm:pt>
    <dgm:pt modelId="{454C9991-E703-449D-8BF6-C51344C0719B}" type="pres">
      <dgm:prSet presAssocID="{83F738BA-CC57-4D6D-BA21-7B836B1A9FF6}" presName="hierRoot2" presStyleCnt="0">
        <dgm:presLayoutVars>
          <dgm:hierBranch val="init"/>
        </dgm:presLayoutVars>
      </dgm:prSet>
      <dgm:spPr/>
    </dgm:pt>
    <dgm:pt modelId="{80CCDB0B-F91A-4C9E-BDD2-D5D9D012EEA6}" type="pres">
      <dgm:prSet presAssocID="{83F738BA-CC57-4D6D-BA21-7B836B1A9FF6}" presName="rootComposite" presStyleCnt="0"/>
      <dgm:spPr/>
    </dgm:pt>
    <dgm:pt modelId="{411CB872-EE9B-4601-8161-7C001DD1EAED}" type="pres">
      <dgm:prSet presAssocID="{83F738BA-CC57-4D6D-BA21-7B836B1A9FF6}" presName="rootText" presStyleLbl="node2" presStyleIdx="1" presStyleCnt="3">
        <dgm:presLayoutVars>
          <dgm:chPref val="3"/>
        </dgm:presLayoutVars>
      </dgm:prSet>
      <dgm:spPr/>
      <dgm:t>
        <a:bodyPr/>
        <a:lstStyle/>
        <a:p>
          <a:endParaRPr lang="en-US"/>
        </a:p>
      </dgm:t>
    </dgm:pt>
    <dgm:pt modelId="{67D20A5C-7376-4A62-A8F4-72D106B31B56}" type="pres">
      <dgm:prSet presAssocID="{83F738BA-CC57-4D6D-BA21-7B836B1A9FF6}" presName="rootConnector" presStyleLbl="node2" presStyleIdx="1" presStyleCnt="3"/>
      <dgm:spPr/>
      <dgm:t>
        <a:bodyPr/>
        <a:lstStyle/>
        <a:p>
          <a:endParaRPr lang="en-US"/>
        </a:p>
      </dgm:t>
    </dgm:pt>
    <dgm:pt modelId="{041D69EF-4425-43AE-A0B5-E84832DADE97}" type="pres">
      <dgm:prSet presAssocID="{83F738BA-CC57-4D6D-BA21-7B836B1A9FF6}" presName="hierChild4" presStyleCnt="0"/>
      <dgm:spPr/>
    </dgm:pt>
    <dgm:pt modelId="{B1CE65F3-0E73-4D70-BFC3-B7CDDE35405E}" type="pres">
      <dgm:prSet presAssocID="{83F738BA-CC57-4D6D-BA21-7B836B1A9FF6}" presName="hierChild5" presStyleCnt="0"/>
      <dgm:spPr/>
    </dgm:pt>
    <dgm:pt modelId="{3218B4E3-E653-4D2B-8095-7FC76E817A30}" type="pres">
      <dgm:prSet presAssocID="{BF3EC7C1-C4CA-4047-8F69-4A026BD14459}" presName="Name37" presStyleLbl="parChTrans1D2" presStyleIdx="2" presStyleCnt="3"/>
      <dgm:spPr/>
      <dgm:t>
        <a:bodyPr/>
        <a:lstStyle/>
        <a:p>
          <a:endParaRPr lang="en-US"/>
        </a:p>
      </dgm:t>
    </dgm:pt>
    <dgm:pt modelId="{B3844F23-8F35-4CF4-9ABD-8E49A5121F60}" type="pres">
      <dgm:prSet presAssocID="{0E43BC6F-D736-45C2-B3CE-E022719A4AF4}" presName="hierRoot2" presStyleCnt="0">
        <dgm:presLayoutVars>
          <dgm:hierBranch val="init"/>
        </dgm:presLayoutVars>
      </dgm:prSet>
      <dgm:spPr/>
    </dgm:pt>
    <dgm:pt modelId="{09983AA4-2669-4BF9-B78C-9A86E9E516BD}" type="pres">
      <dgm:prSet presAssocID="{0E43BC6F-D736-45C2-B3CE-E022719A4AF4}" presName="rootComposite" presStyleCnt="0"/>
      <dgm:spPr/>
    </dgm:pt>
    <dgm:pt modelId="{7A445F7F-6127-4663-8069-532F269D601A}" type="pres">
      <dgm:prSet presAssocID="{0E43BC6F-D736-45C2-B3CE-E022719A4AF4}" presName="rootText" presStyleLbl="node2" presStyleIdx="2" presStyleCnt="3">
        <dgm:presLayoutVars>
          <dgm:chPref val="3"/>
        </dgm:presLayoutVars>
      </dgm:prSet>
      <dgm:spPr/>
      <dgm:t>
        <a:bodyPr/>
        <a:lstStyle/>
        <a:p>
          <a:endParaRPr lang="en-US"/>
        </a:p>
      </dgm:t>
    </dgm:pt>
    <dgm:pt modelId="{80304571-1A4F-42F2-B9BF-879D034791B6}" type="pres">
      <dgm:prSet presAssocID="{0E43BC6F-D736-45C2-B3CE-E022719A4AF4}" presName="rootConnector" presStyleLbl="node2" presStyleIdx="2" presStyleCnt="3"/>
      <dgm:spPr/>
      <dgm:t>
        <a:bodyPr/>
        <a:lstStyle/>
        <a:p>
          <a:endParaRPr lang="en-US"/>
        </a:p>
      </dgm:t>
    </dgm:pt>
    <dgm:pt modelId="{1C41FD68-66CE-4B25-AA86-0AE9B5793B2C}" type="pres">
      <dgm:prSet presAssocID="{0E43BC6F-D736-45C2-B3CE-E022719A4AF4}" presName="hierChild4" presStyleCnt="0"/>
      <dgm:spPr/>
    </dgm:pt>
    <dgm:pt modelId="{53B40E88-648A-4515-93A9-E09EF7A0DF3D}" type="pres">
      <dgm:prSet presAssocID="{0E43BC6F-D736-45C2-B3CE-E022719A4AF4}" presName="hierChild5" presStyleCnt="0"/>
      <dgm:spPr/>
    </dgm:pt>
    <dgm:pt modelId="{D4FDE354-3DCF-4C8F-AB64-38A28BC08B96}" type="pres">
      <dgm:prSet presAssocID="{9CB75A93-00BF-4B98-84F2-2E0C086757A4}" presName="hierChild3" presStyleCnt="0"/>
      <dgm:spPr/>
    </dgm:pt>
  </dgm:ptLst>
  <dgm:cxnLst>
    <dgm:cxn modelId="{CF6D5B39-B3FE-4B73-822A-B403529357C7}" type="presOf" srcId="{67699EF9-4A4B-4172-AFDD-9E374DB21BD1}" destId="{6A62C619-DFF3-49B0-964F-248162AEF11A}" srcOrd="0" destOrd="0" presId="urn:microsoft.com/office/officeart/2005/8/layout/orgChart1"/>
    <dgm:cxn modelId="{3B1B3F03-FEE7-4395-AC61-FFD6B6C55FDC}" srcId="{9CB75A93-00BF-4B98-84F2-2E0C086757A4}" destId="{83F738BA-CC57-4D6D-BA21-7B836B1A9FF6}" srcOrd="1" destOrd="0" parTransId="{A092A554-CA7F-4230-9C7A-66D3E38AD622}" sibTransId="{049FECB3-10CE-4966-B3AD-380535F8BA82}"/>
    <dgm:cxn modelId="{9ABE0FD2-00D5-4BCD-A7F0-FD36B0FF70C0}" type="presOf" srcId="{0E43BC6F-D736-45C2-B3CE-E022719A4AF4}" destId="{7A445F7F-6127-4663-8069-532F269D601A}" srcOrd="0" destOrd="0" presId="urn:microsoft.com/office/officeart/2005/8/layout/orgChart1"/>
    <dgm:cxn modelId="{422F005D-F408-4E28-9FAB-5D28B009A550}" type="presOf" srcId="{9CB75A93-00BF-4B98-84F2-2E0C086757A4}" destId="{BC007A71-9FF1-4683-8B7D-0B5E770492F6}" srcOrd="1" destOrd="0" presId="urn:microsoft.com/office/officeart/2005/8/layout/orgChart1"/>
    <dgm:cxn modelId="{D12D40B9-D05C-40AC-9F36-345ED05BDE16}" type="presOf" srcId="{A092A554-CA7F-4230-9C7A-66D3E38AD622}" destId="{530EA1D1-339A-49CD-9062-845778496DC3}" srcOrd="0" destOrd="0" presId="urn:microsoft.com/office/officeart/2005/8/layout/orgChart1"/>
    <dgm:cxn modelId="{94AE834B-A4F1-42EC-A00F-198B7580DE4A}" type="presOf" srcId="{A3864F55-203C-4B82-A1D4-7A2FEF200FBC}" destId="{28A05229-B57B-4C52-8A63-B36FEFBD5FBA}" srcOrd="0" destOrd="0" presId="urn:microsoft.com/office/officeart/2005/8/layout/orgChart1"/>
    <dgm:cxn modelId="{99EE840D-7B2F-4BB2-ACD2-FFE4756B3F4A}" type="presOf" srcId="{0E43BC6F-D736-45C2-B3CE-E022719A4AF4}" destId="{80304571-1A4F-42F2-B9BF-879D034791B6}" srcOrd="1" destOrd="0" presId="urn:microsoft.com/office/officeart/2005/8/layout/orgChart1"/>
    <dgm:cxn modelId="{13C9F438-D8A8-4ED6-8BB9-5F82435ED977}" type="presOf" srcId="{B0F3C881-0557-4D6C-A50B-AE85C5A5B67B}" destId="{D71128F1-FDFA-4AB7-B553-BBA90C7947F9}" srcOrd="0" destOrd="0" presId="urn:microsoft.com/office/officeart/2005/8/layout/orgChart1"/>
    <dgm:cxn modelId="{3FC8B651-914F-4316-8C02-25E664206B11}" type="presOf" srcId="{83F738BA-CC57-4D6D-BA21-7B836B1A9FF6}" destId="{411CB872-EE9B-4601-8161-7C001DD1EAED}" srcOrd="0" destOrd="0" presId="urn:microsoft.com/office/officeart/2005/8/layout/orgChart1"/>
    <dgm:cxn modelId="{953B7651-18B3-47B8-AA84-5381B306BE6A}" type="presOf" srcId="{83F738BA-CC57-4D6D-BA21-7B836B1A9FF6}" destId="{67D20A5C-7376-4A62-A8F4-72D106B31B56}" srcOrd="1" destOrd="0" presId="urn:microsoft.com/office/officeart/2005/8/layout/orgChart1"/>
    <dgm:cxn modelId="{DD7CC229-2D08-49E8-BE74-8CF01126FB20}" type="presOf" srcId="{A3864F55-203C-4B82-A1D4-7A2FEF200FBC}" destId="{3B0CC299-E7E4-4EF4-AAEB-B727FC9A63E2}" srcOrd="1" destOrd="0" presId="urn:microsoft.com/office/officeart/2005/8/layout/orgChart1"/>
    <dgm:cxn modelId="{7DCF8B34-1D15-43BF-866E-563CF5419FCD}" type="presOf" srcId="{BF3EC7C1-C4CA-4047-8F69-4A026BD14459}" destId="{3218B4E3-E653-4D2B-8095-7FC76E817A30}" srcOrd="0" destOrd="0" presId="urn:microsoft.com/office/officeart/2005/8/layout/orgChart1"/>
    <dgm:cxn modelId="{46049735-129D-4ADF-9690-619709152184}" srcId="{9CB75A93-00BF-4B98-84F2-2E0C086757A4}" destId="{A3864F55-203C-4B82-A1D4-7A2FEF200FBC}" srcOrd="0" destOrd="0" parTransId="{B0F3C881-0557-4D6C-A50B-AE85C5A5B67B}" sibTransId="{37584680-F5A1-4765-913B-4D9888631F10}"/>
    <dgm:cxn modelId="{BC1841E5-C0F1-4014-B79D-A649A0356A84}" srcId="{9CB75A93-00BF-4B98-84F2-2E0C086757A4}" destId="{0E43BC6F-D736-45C2-B3CE-E022719A4AF4}" srcOrd="2" destOrd="0" parTransId="{BF3EC7C1-C4CA-4047-8F69-4A026BD14459}" sibTransId="{E954751E-0AAB-4A52-8956-CB0728CDE322}"/>
    <dgm:cxn modelId="{8BE0F956-35A7-49FC-856A-D6FC9CD023E2}" srcId="{67699EF9-4A4B-4172-AFDD-9E374DB21BD1}" destId="{9CB75A93-00BF-4B98-84F2-2E0C086757A4}" srcOrd="0" destOrd="0" parTransId="{1471F270-C16C-4009-BE10-2546032901FD}" sibTransId="{2A77C733-105A-47A6-8318-8EEF3A035191}"/>
    <dgm:cxn modelId="{9112908B-103A-4797-A910-03A64E4E60E5}" type="presOf" srcId="{9CB75A93-00BF-4B98-84F2-2E0C086757A4}" destId="{AB342486-4DCC-4B89-84B9-AFFD433048E3}" srcOrd="0" destOrd="0" presId="urn:microsoft.com/office/officeart/2005/8/layout/orgChart1"/>
    <dgm:cxn modelId="{305D7574-B7EE-4A3A-9F35-A62F95D447BA}" type="presParOf" srcId="{6A62C619-DFF3-49B0-964F-248162AEF11A}" destId="{89289E01-4997-4440-BDD3-C39D4D850B60}" srcOrd="0" destOrd="0" presId="urn:microsoft.com/office/officeart/2005/8/layout/orgChart1"/>
    <dgm:cxn modelId="{5B4452F1-2EE1-4592-B756-8DA88B028344}" type="presParOf" srcId="{89289E01-4997-4440-BDD3-C39D4D850B60}" destId="{19CAFAE0-41E4-4762-A5AD-CDD9B7D0048A}" srcOrd="0" destOrd="0" presId="urn:microsoft.com/office/officeart/2005/8/layout/orgChart1"/>
    <dgm:cxn modelId="{9F35DDB6-550D-4049-A26B-84738E4B7B0A}" type="presParOf" srcId="{19CAFAE0-41E4-4762-A5AD-CDD9B7D0048A}" destId="{AB342486-4DCC-4B89-84B9-AFFD433048E3}" srcOrd="0" destOrd="0" presId="urn:microsoft.com/office/officeart/2005/8/layout/orgChart1"/>
    <dgm:cxn modelId="{A62EB44A-562C-4EC3-AACD-3FAEEFC58415}" type="presParOf" srcId="{19CAFAE0-41E4-4762-A5AD-CDD9B7D0048A}" destId="{BC007A71-9FF1-4683-8B7D-0B5E770492F6}" srcOrd="1" destOrd="0" presId="urn:microsoft.com/office/officeart/2005/8/layout/orgChart1"/>
    <dgm:cxn modelId="{8BE620E0-C795-40FA-9F13-9663F2554823}" type="presParOf" srcId="{89289E01-4997-4440-BDD3-C39D4D850B60}" destId="{79BAB51F-B208-49FF-B602-36284DBADD8F}" srcOrd="1" destOrd="0" presId="urn:microsoft.com/office/officeart/2005/8/layout/orgChart1"/>
    <dgm:cxn modelId="{48745502-5EDB-47D9-BA28-E04B12A3C1ED}" type="presParOf" srcId="{79BAB51F-B208-49FF-B602-36284DBADD8F}" destId="{D71128F1-FDFA-4AB7-B553-BBA90C7947F9}" srcOrd="0" destOrd="0" presId="urn:microsoft.com/office/officeart/2005/8/layout/orgChart1"/>
    <dgm:cxn modelId="{2716FF20-4381-4FF0-8FAB-ADD6E64552B2}" type="presParOf" srcId="{79BAB51F-B208-49FF-B602-36284DBADD8F}" destId="{4A70ACFF-4FD1-42F0-9586-F31D9DAA6750}" srcOrd="1" destOrd="0" presId="urn:microsoft.com/office/officeart/2005/8/layout/orgChart1"/>
    <dgm:cxn modelId="{86D9FCA9-2A35-4135-B254-14792DADEAF4}" type="presParOf" srcId="{4A70ACFF-4FD1-42F0-9586-F31D9DAA6750}" destId="{C3ECD092-8DF4-4441-A4F9-F7C4ED589DCD}" srcOrd="0" destOrd="0" presId="urn:microsoft.com/office/officeart/2005/8/layout/orgChart1"/>
    <dgm:cxn modelId="{039FAA29-8F57-46C7-AFEE-0DBCEF51678B}" type="presParOf" srcId="{C3ECD092-8DF4-4441-A4F9-F7C4ED589DCD}" destId="{28A05229-B57B-4C52-8A63-B36FEFBD5FBA}" srcOrd="0" destOrd="0" presId="urn:microsoft.com/office/officeart/2005/8/layout/orgChart1"/>
    <dgm:cxn modelId="{2CEABFFB-6F56-4B36-94F4-C2361ACEB388}" type="presParOf" srcId="{C3ECD092-8DF4-4441-A4F9-F7C4ED589DCD}" destId="{3B0CC299-E7E4-4EF4-AAEB-B727FC9A63E2}" srcOrd="1" destOrd="0" presId="urn:microsoft.com/office/officeart/2005/8/layout/orgChart1"/>
    <dgm:cxn modelId="{A8DCF44C-7546-440C-B004-97FFB380FC61}" type="presParOf" srcId="{4A70ACFF-4FD1-42F0-9586-F31D9DAA6750}" destId="{68FD2F34-CB3B-4939-929D-53BD9968D953}" srcOrd="1" destOrd="0" presId="urn:microsoft.com/office/officeart/2005/8/layout/orgChart1"/>
    <dgm:cxn modelId="{5225DC00-8DE1-4DF2-A151-F422FA3A9195}" type="presParOf" srcId="{4A70ACFF-4FD1-42F0-9586-F31D9DAA6750}" destId="{F22B6255-8B6A-45E9-A983-D15868A69AC1}" srcOrd="2" destOrd="0" presId="urn:microsoft.com/office/officeart/2005/8/layout/orgChart1"/>
    <dgm:cxn modelId="{525BFD47-555E-4B70-B066-FB00F7773173}" type="presParOf" srcId="{79BAB51F-B208-49FF-B602-36284DBADD8F}" destId="{530EA1D1-339A-49CD-9062-845778496DC3}" srcOrd="2" destOrd="0" presId="urn:microsoft.com/office/officeart/2005/8/layout/orgChart1"/>
    <dgm:cxn modelId="{828CAAC0-FCC2-4286-897F-4728B2A26E96}" type="presParOf" srcId="{79BAB51F-B208-49FF-B602-36284DBADD8F}" destId="{454C9991-E703-449D-8BF6-C51344C0719B}" srcOrd="3" destOrd="0" presId="urn:microsoft.com/office/officeart/2005/8/layout/orgChart1"/>
    <dgm:cxn modelId="{2EC55F48-4C91-4194-A1C6-4BA99F8E3FE1}" type="presParOf" srcId="{454C9991-E703-449D-8BF6-C51344C0719B}" destId="{80CCDB0B-F91A-4C9E-BDD2-D5D9D012EEA6}" srcOrd="0" destOrd="0" presId="urn:microsoft.com/office/officeart/2005/8/layout/orgChart1"/>
    <dgm:cxn modelId="{365AD004-D760-43E9-8AF1-642DD35E0BB7}" type="presParOf" srcId="{80CCDB0B-F91A-4C9E-BDD2-D5D9D012EEA6}" destId="{411CB872-EE9B-4601-8161-7C001DD1EAED}" srcOrd="0" destOrd="0" presId="urn:microsoft.com/office/officeart/2005/8/layout/orgChart1"/>
    <dgm:cxn modelId="{9AFFC08D-6270-43DE-9E53-2DC3C781EE98}" type="presParOf" srcId="{80CCDB0B-F91A-4C9E-BDD2-D5D9D012EEA6}" destId="{67D20A5C-7376-4A62-A8F4-72D106B31B56}" srcOrd="1" destOrd="0" presId="urn:microsoft.com/office/officeart/2005/8/layout/orgChart1"/>
    <dgm:cxn modelId="{24F3B93A-84E9-474F-B2EE-5A49221B6533}" type="presParOf" srcId="{454C9991-E703-449D-8BF6-C51344C0719B}" destId="{041D69EF-4425-43AE-A0B5-E84832DADE97}" srcOrd="1" destOrd="0" presId="urn:microsoft.com/office/officeart/2005/8/layout/orgChart1"/>
    <dgm:cxn modelId="{46EA23AC-E663-417C-80F4-C6D7075EABF1}" type="presParOf" srcId="{454C9991-E703-449D-8BF6-C51344C0719B}" destId="{B1CE65F3-0E73-4D70-BFC3-B7CDDE35405E}" srcOrd="2" destOrd="0" presId="urn:microsoft.com/office/officeart/2005/8/layout/orgChart1"/>
    <dgm:cxn modelId="{A463C745-D493-4A49-B0FB-4CDEC1A84D3F}" type="presParOf" srcId="{79BAB51F-B208-49FF-B602-36284DBADD8F}" destId="{3218B4E3-E653-4D2B-8095-7FC76E817A30}" srcOrd="4" destOrd="0" presId="urn:microsoft.com/office/officeart/2005/8/layout/orgChart1"/>
    <dgm:cxn modelId="{7393B707-2DCB-4587-99AC-C5E4B4417156}" type="presParOf" srcId="{79BAB51F-B208-49FF-B602-36284DBADD8F}" destId="{B3844F23-8F35-4CF4-9ABD-8E49A5121F60}" srcOrd="5" destOrd="0" presId="urn:microsoft.com/office/officeart/2005/8/layout/orgChart1"/>
    <dgm:cxn modelId="{50E72BA3-AC76-49C5-92EC-54576913A23A}" type="presParOf" srcId="{B3844F23-8F35-4CF4-9ABD-8E49A5121F60}" destId="{09983AA4-2669-4BF9-B78C-9A86E9E516BD}" srcOrd="0" destOrd="0" presId="urn:microsoft.com/office/officeart/2005/8/layout/orgChart1"/>
    <dgm:cxn modelId="{917BC7EB-EC83-4A13-B56E-CC66EAC35851}" type="presParOf" srcId="{09983AA4-2669-4BF9-B78C-9A86E9E516BD}" destId="{7A445F7F-6127-4663-8069-532F269D601A}" srcOrd="0" destOrd="0" presId="urn:microsoft.com/office/officeart/2005/8/layout/orgChart1"/>
    <dgm:cxn modelId="{8131BCA5-3D26-486C-8B38-7D2952941D51}" type="presParOf" srcId="{09983AA4-2669-4BF9-B78C-9A86E9E516BD}" destId="{80304571-1A4F-42F2-B9BF-879D034791B6}" srcOrd="1" destOrd="0" presId="urn:microsoft.com/office/officeart/2005/8/layout/orgChart1"/>
    <dgm:cxn modelId="{83895F18-5BBF-46D2-B6AA-636CCB03AE20}" type="presParOf" srcId="{B3844F23-8F35-4CF4-9ABD-8E49A5121F60}" destId="{1C41FD68-66CE-4B25-AA86-0AE9B5793B2C}" srcOrd="1" destOrd="0" presId="urn:microsoft.com/office/officeart/2005/8/layout/orgChart1"/>
    <dgm:cxn modelId="{FA6F97DD-F829-4382-9DE2-B3AF57F914C1}" type="presParOf" srcId="{B3844F23-8F35-4CF4-9ABD-8E49A5121F60}" destId="{53B40E88-648A-4515-93A9-E09EF7A0DF3D}" srcOrd="2" destOrd="0" presId="urn:microsoft.com/office/officeart/2005/8/layout/orgChart1"/>
    <dgm:cxn modelId="{0CA89DAE-2883-48A5-B148-879F01BE72E5}" type="presParOf" srcId="{89289E01-4997-4440-BDD3-C39D4D850B60}" destId="{D4FDE354-3DCF-4C8F-AB64-38A28BC08B96}"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30FB5FF-9DAF-4B79-A231-E62D7B00CF13}" type="doc">
      <dgm:prSet loTypeId="urn:microsoft.com/office/officeart/2005/8/layout/list1" loCatId="list" qsTypeId="urn:microsoft.com/office/officeart/2005/8/quickstyle/simple5" qsCatId="simple" csTypeId="urn:microsoft.com/office/officeart/2005/8/colors/colorful4" csCatId="colorful" phldr="1"/>
      <dgm:spPr/>
      <dgm:t>
        <a:bodyPr/>
        <a:lstStyle/>
        <a:p>
          <a:endParaRPr lang="ro-RO"/>
        </a:p>
      </dgm:t>
    </dgm:pt>
    <dgm:pt modelId="{BFDD47F5-36D7-4BDF-8DE7-8FF7D894E740}">
      <dgm:prSet phldrT="[Текст]" custT="1"/>
      <dgm:spPr>
        <a:gradFill rotWithShape="0">
          <a:gsLst>
            <a:gs pos="7000">
              <a:schemeClr val="accent4">
                <a:hueOff val="0"/>
                <a:satOff val="0"/>
                <a:lumOff val="0"/>
                <a:alphaOff val="0"/>
                <a:shade val="63000"/>
              </a:schemeClr>
            </a:gs>
            <a:gs pos="29000">
              <a:schemeClr val="accent4">
                <a:hueOff val="0"/>
                <a:satOff val="0"/>
                <a:lumOff val="0"/>
                <a:alphaOff val="0"/>
                <a:shade val="90000"/>
                <a:satMod val="110000"/>
              </a:schemeClr>
            </a:gs>
            <a:gs pos="42000">
              <a:schemeClr val="accent4">
                <a:hueOff val="0"/>
                <a:satOff val="0"/>
                <a:lumOff val="0"/>
                <a:alphaOff val="0"/>
                <a:shade val="100000"/>
                <a:satMod val="118000"/>
              </a:schemeClr>
            </a:gs>
            <a:gs pos="42000">
              <a:schemeClr val="accent4">
                <a:hueOff val="0"/>
                <a:satOff val="0"/>
                <a:lumOff val="0"/>
                <a:alphaOff val="0"/>
                <a:shade val="100000"/>
                <a:satMod val="118000"/>
              </a:schemeClr>
            </a:gs>
            <a:gs pos="63000">
              <a:schemeClr val="accent4">
                <a:hueOff val="0"/>
                <a:satOff val="0"/>
                <a:lumOff val="0"/>
                <a:alphaOff val="0"/>
                <a:shade val="90000"/>
                <a:satMod val="110000"/>
              </a:schemeClr>
            </a:gs>
            <a:gs pos="87000">
              <a:schemeClr val="accent4">
                <a:hueOff val="0"/>
                <a:satOff val="0"/>
                <a:lumOff val="0"/>
                <a:alphaOff val="0"/>
                <a:shade val="63000"/>
              </a:schemeClr>
            </a:gs>
          </a:gsLst>
        </a:gradFill>
      </dgm:spPr>
      <dgm:t>
        <a:bodyPr/>
        <a:lstStyle/>
        <a:p>
          <a:pPr>
            <a:buFont typeface="Wingdings 3" panose="05040102010807070707" pitchFamily="18" charset="2"/>
            <a:buChar char=""/>
          </a:pPr>
          <a:r>
            <a:rPr lang="ro-RO" sz="2000" dirty="0">
              <a:solidFill>
                <a:schemeClr val="accent1">
                  <a:lumMod val="50000"/>
                </a:schemeClr>
              </a:solidFill>
              <a:latin typeface="Times New Roman" panose="02020603050405020304" pitchFamily="18" charset="0"/>
              <a:cs typeface="Times New Roman" panose="02020603050405020304" pitchFamily="18" charset="0"/>
            </a:rPr>
            <a:t>Nu au miros şi culoare, de aceea pot fi descoperite numai cu ajutorul unor mijloace speciale. </a:t>
          </a:r>
        </a:p>
      </dgm:t>
    </dgm:pt>
    <dgm:pt modelId="{FF2E532C-4195-4851-B49B-04AB9130E594}" type="parTrans" cxnId="{072B0217-B4DF-4D15-8282-18E4E1A5C11A}">
      <dgm:prSet/>
      <dgm:spPr/>
      <dgm:t>
        <a:bodyPr/>
        <a:lstStyle/>
        <a:p>
          <a:endParaRPr lang="ro-RO" sz="2000">
            <a:solidFill>
              <a:schemeClr val="accent1">
                <a:lumMod val="50000"/>
              </a:schemeClr>
            </a:solidFill>
            <a:latin typeface="Times New Roman" panose="02020603050405020304" pitchFamily="18" charset="0"/>
            <a:cs typeface="Times New Roman" panose="02020603050405020304" pitchFamily="18" charset="0"/>
          </a:endParaRPr>
        </a:p>
      </dgm:t>
    </dgm:pt>
    <dgm:pt modelId="{A9FE0351-92C4-4A14-84D5-A68FFAB94CCB}" type="sibTrans" cxnId="{072B0217-B4DF-4D15-8282-18E4E1A5C11A}">
      <dgm:prSet/>
      <dgm:spPr/>
      <dgm:t>
        <a:bodyPr/>
        <a:lstStyle/>
        <a:p>
          <a:endParaRPr lang="ro-RO" sz="2000">
            <a:solidFill>
              <a:schemeClr val="accent1">
                <a:lumMod val="50000"/>
              </a:schemeClr>
            </a:solidFill>
            <a:latin typeface="Times New Roman" panose="02020603050405020304" pitchFamily="18" charset="0"/>
            <a:cs typeface="Times New Roman" panose="02020603050405020304" pitchFamily="18" charset="0"/>
          </a:endParaRPr>
        </a:p>
      </dgm:t>
    </dgm:pt>
    <dgm:pt modelId="{5781E7DB-D2F1-431C-A37A-71C7934982B7}">
      <dgm:prSet phldrT="[Текст]" custT="1"/>
      <dgm:spPr/>
      <dgm:t>
        <a:bodyPr/>
        <a:lstStyle/>
        <a:p>
          <a:pPr>
            <a:buFont typeface="Wingdings 3" panose="05040102010807070707" pitchFamily="18" charset="2"/>
            <a:buChar char=""/>
          </a:pPr>
          <a:r>
            <a:rPr lang="ro-RO" sz="2000" dirty="0">
              <a:solidFill>
                <a:schemeClr val="accent1">
                  <a:lumMod val="50000"/>
                </a:schemeClr>
              </a:solidFill>
              <a:latin typeface="Times New Roman" panose="02020603050405020304" pitchFamily="18" charset="0"/>
              <a:cs typeface="Times New Roman" panose="02020603050405020304" pitchFamily="18" charset="0"/>
            </a:rPr>
            <a:t>Impun măsuri severe de protecție, tratamentul personalului iradiat este de lungă durată, iar leziunile genetice pot afecta generațiile următoare. </a:t>
          </a:r>
        </a:p>
      </dgm:t>
    </dgm:pt>
    <dgm:pt modelId="{319E98C9-36C2-40B0-AC09-60BB0ECF76EE}" type="parTrans" cxnId="{5D6EEBE1-C83C-407D-BADD-D7D643802304}">
      <dgm:prSet/>
      <dgm:spPr/>
      <dgm:t>
        <a:bodyPr/>
        <a:lstStyle/>
        <a:p>
          <a:endParaRPr lang="ro-RO" sz="2000">
            <a:solidFill>
              <a:schemeClr val="accent1">
                <a:lumMod val="50000"/>
              </a:schemeClr>
            </a:solidFill>
            <a:latin typeface="Times New Roman" panose="02020603050405020304" pitchFamily="18" charset="0"/>
            <a:cs typeface="Times New Roman" panose="02020603050405020304" pitchFamily="18" charset="0"/>
          </a:endParaRPr>
        </a:p>
      </dgm:t>
    </dgm:pt>
    <dgm:pt modelId="{4D453DF2-3AFE-451E-B027-71A00CF91478}" type="sibTrans" cxnId="{5D6EEBE1-C83C-407D-BADD-D7D643802304}">
      <dgm:prSet/>
      <dgm:spPr/>
      <dgm:t>
        <a:bodyPr/>
        <a:lstStyle/>
        <a:p>
          <a:endParaRPr lang="ro-RO" sz="2000">
            <a:solidFill>
              <a:schemeClr val="accent1">
                <a:lumMod val="50000"/>
              </a:schemeClr>
            </a:solidFill>
            <a:latin typeface="Times New Roman" panose="02020603050405020304" pitchFamily="18" charset="0"/>
            <a:cs typeface="Times New Roman" panose="02020603050405020304" pitchFamily="18" charset="0"/>
          </a:endParaRPr>
        </a:p>
      </dgm:t>
    </dgm:pt>
    <dgm:pt modelId="{438BF993-6E9E-43D8-B84C-E4EAD61280C0}">
      <dgm:prSet phldrT="[Текст]" custT="1"/>
      <dgm:spPr/>
      <dgm:t>
        <a:bodyPr/>
        <a:lstStyle/>
        <a:p>
          <a:pPr>
            <a:buFont typeface="Wingdings 3" panose="05040102010807070707" pitchFamily="18" charset="2"/>
            <a:buChar char=""/>
          </a:pPr>
          <a:r>
            <a:rPr lang="ro-RO" sz="2000" dirty="0">
              <a:solidFill>
                <a:schemeClr val="accent1">
                  <a:lumMod val="50000"/>
                </a:schemeClr>
              </a:solidFill>
              <a:latin typeface="Times New Roman" panose="02020603050405020304" pitchFamily="18" charset="0"/>
              <a:cs typeface="Times New Roman" panose="02020603050405020304" pitchFamily="18" charset="0"/>
            </a:rPr>
            <a:t>Substanțele radioactive pot fi folosite în stare lichidă, solidă sau de aerosoli, cu ajutorul bombelor de aviație, rachetelor şi proiectilelor de artilerie. </a:t>
          </a:r>
        </a:p>
      </dgm:t>
    </dgm:pt>
    <dgm:pt modelId="{9AAF413C-1B85-4D04-9B6A-1358A2D744D9}" type="parTrans" cxnId="{385B15A9-2E51-47A1-B600-28CC57050278}">
      <dgm:prSet/>
      <dgm:spPr/>
      <dgm:t>
        <a:bodyPr/>
        <a:lstStyle/>
        <a:p>
          <a:endParaRPr lang="ro-RO" sz="2000">
            <a:solidFill>
              <a:schemeClr val="accent1">
                <a:lumMod val="50000"/>
              </a:schemeClr>
            </a:solidFill>
            <a:latin typeface="Times New Roman" panose="02020603050405020304" pitchFamily="18" charset="0"/>
            <a:cs typeface="Times New Roman" panose="02020603050405020304" pitchFamily="18" charset="0"/>
          </a:endParaRPr>
        </a:p>
      </dgm:t>
    </dgm:pt>
    <dgm:pt modelId="{9EA7B66E-6FC2-407B-919C-29507B3DB2E5}" type="sibTrans" cxnId="{385B15A9-2E51-47A1-B600-28CC57050278}">
      <dgm:prSet/>
      <dgm:spPr/>
      <dgm:t>
        <a:bodyPr/>
        <a:lstStyle/>
        <a:p>
          <a:endParaRPr lang="ro-RO" sz="2000">
            <a:solidFill>
              <a:schemeClr val="accent1">
                <a:lumMod val="50000"/>
              </a:schemeClr>
            </a:solidFill>
            <a:latin typeface="Times New Roman" panose="02020603050405020304" pitchFamily="18" charset="0"/>
            <a:cs typeface="Times New Roman" panose="02020603050405020304" pitchFamily="18" charset="0"/>
          </a:endParaRPr>
        </a:p>
      </dgm:t>
    </dgm:pt>
    <dgm:pt modelId="{BD580D29-DB7B-44A3-B693-600330603B59}">
      <dgm:prSet custT="1"/>
      <dgm:spPr/>
      <dgm:t>
        <a:bodyPr/>
        <a:lstStyle/>
        <a:p>
          <a:pPr>
            <a:buFont typeface="Wingdings 3" panose="05040102010807070707" pitchFamily="18" charset="2"/>
            <a:buChar char=""/>
          </a:pPr>
          <a:r>
            <a:rPr lang="ro-RO" sz="2000" dirty="0">
              <a:solidFill>
                <a:schemeClr val="accent1">
                  <a:lumMod val="50000"/>
                </a:schemeClr>
              </a:solidFill>
              <a:latin typeface="Times New Roman" panose="02020603050405020304" pitchFamily="18" charset="0"/>
              <a:cs typeface="Times New Roman" panose="02020603050405020304" pitchFamily="18" charset="0"/>
            </a:rPr>
            <a:t>Pot fi răspândite pe mari suprafețe de teren şi în cazul avariilor produse la centralele </a:t>
          </a:r>
          <a:r>
            <a:rPr lang="ro-RO" sz="2000" dirty="0" err="1" smtClean="0">
              <a:solidFill>
                <a:schemeClr val="accent1">
                  <a:lumMod val="50000"/>
                </a:schemeClr>
              </a:solidFill>
              <a:latin typeface="Times New Roman" panose="02020603050405020304" pitchFamily="18" charset="0"/>
              <a:cs typeface="Times New Roman" panose="02020603050405020304" pitchFamily="18" charset="0"/>
            </a:rPr>
            <a:t>nuclearo</a:t>
          </a:r>
          <a:r>
            <a:rPr lang="ro-RO" sz="2000" dirty="0" smtClean="0">
              <a:solidFill>
                <a:schemeClr val="accent1">
                  <a:lumMod val="50000"/>
                </a:schemeClr>
              </a:solidFill>
              <a:latin typeface="Times New Roman" panose="02020603050405020304" pitchFamily="18" charset="0"/>
              <a:cs typeface="Times New Roman" panose="02020603050405020304" pitchFamily="18" charset="0"/>
            </a:rPr>
            <a:t>-electrice</a:t>
          </a:r>
          <a:r>
            <a:rPr lang="ro-RO" sz="2000" dirty="0">
              <a:solidFill>
                <a:schemeClr val="accent1">
                  <a:lumMod val="50000"/>
                </a:schemeClr>
              </a:solidFill>
              <a:latin typeface="Times New Roman" panose="02020603050405020304" pitchFamily="18" charset="0"/>
              <a:cs typeface="Times New Roman" panose="02020603050405020304" pitchFamily="18" charset="0"/>
            </a:rPr>
            <a:t>.</a:t>
          </a:r>
        </a:p>
      </dgm:t>
    </dgm:pt>
    <dgm:pt modelId="{97F5C1EE-4ACC-4930-9756-216F75F9898A}" type="parTrans" cxnId="{CFA9D91B-7CEC-4935-9DB1-C42D1FB23C25}">
      <dgm:prSet/>
      <dgm:spPr/>
      <dgm:t>
        <a:bodyPr/>
        <a:lstStyle/>
        <a:p>
          <a:endParaRPr lang="ro-RO" sz="2000">
            <a:solidFill>
              <a:schemeClr val="accent1">
                <a:lumMod val="50000"/>
              </a:schemeClr>
            </a:solidFill>
            <a:latin typeface="Times New Roman" panose="02020603050405020304" pitchFamily="18" charset="0"/>
            <a:cs typeface="Times New Roman" panose="02020603050405020304" pitchFamily="18" charset="0"/>
          </a:endParaRPr>
        </a:p>
      </dgm:t>
    </dgm:pt>
    <dgm:pt modelId="{34A24DB4-8F49-445A-911F-E593D1B10233}" type="sibTrans" cxnId="{CFA9D91B-7CEC-4935-9DB1-C42D1FB23C25}">
      <dgm:prSet/>
      <dgm:spPr/>
      <dgm:t>
        <a:bodyPr/>
        <a:lstStyle/>
        <a:p>
          <a:endParaRPr lang="ro-RO" sz="2000">
            <a:solidFill>
              <a:schemeClr val="accent1">
                <a:lumMod val="50000"/>
              </a:schemeClr>
            </a:solidFill>
            <a:latin typeface="Times New Roman" panose="02020603050405020304" pitchFamily="18" charset="0"/>
            <a:cs typeface="Times New Roman" panose="02020603050405020304" pitchFamily="18" charset="0"/>
          </a:endParaRPr>
        </a:p>
      </dgm:t>
    </dgm:pt>
    <dgm:pt modelId="{82135AEF-D973-48A7-8E78-709DE0DA3BAD}" type="pres">
      <dgm:prSet presAssocID="{F30FB5FF-9DAF-4B79-A231-E62D7B00CF13}" presName="linear" presStyleCnt="0">
        <dgm:presLayoutVars>
          <dgm:dir/>
          <dgm:animLvl val="lvl"/>
          <dgm:resizeHandles val="exact"/>
        </dgm:presLayoutVars>
      </dgm:prSet>
      <dgm:spPr/>
      <dgm:t>
        <a:bodyPr/>
        <a:lstStyle/>
        <a:p>
          <a:endParaRPr lang="en-US"/>
        </a:p>
      </dgm:t>
    </dgm:pt>
    <dgm:pt modelId="{EB789603-75B8-4E39-8016-F2A0C7165EA3}" type="pres">
      <dgm:prSet presAssocID="{BFDD47F5-36D7-4BDF-8DE7-8FF7D894E740}" presName="parentLin" presStyleCnt="0"/>
      <dgm:spPr/>
    </dgm:pt>
    <dgm:pt modelId="{BA2A22D7-C280-4F10-990B-890AB29C11DC}" type="pres">
      <dgm:prSet presAssocID="{BFDD47F5-36D7-4BDF-8DE7-8FF7D894E740}" presName="parentLeftMargin" presStyleLbl="node1" presStyleIdx="0" presStyleCnt="4"/>
      <dgm:spPr/>
      <dgm:t>
        <a:bodyPr/>
        <a:lstStyle/>
        <a:p>
          <a:endParaRPr lang="en-US"/>
        </a:p>
      </dgm:t>
    </dgm:pt>
    <dgm:pt modelId="{37B331E9-04E9-41F7-B3C8-BACE59615FCD}" type="pres">
      <dgm:prSet presAssocID="{BFDD47F5-36D7-4BDF-8DE7-8FF7D894E740}" presName="parentText" presStyleLbl="node1" presStyleIdx="0" presStyleCnt="4" custScaleX="121428">
        <dgm:presLayoutVars>
          <dgm:chMax val="0"/>
          <dgm:bulletEnabled val="1"/>
        </dgm:presLayoutVars>
      </dgm:prSet>
      <dgm:spPr/>
      <dgm:t>
        <a:bodyPr/>
        <a:lstStyle/>
        <a:p>
          <a:endParaRPr lang="en-US"/>
        </a:p>
      </dgm:t>
    </dgm:pt>
    <dgm:pt modelId="{3AB859D1-74AA-4E0B-B72B-250C023278EF}" type="pres">
      <dgm:prSet presAssocID="{BFDD47F5-36D7-4BDF-8DE7-8FF7D894E740}" presName="negativeSpace" presStyleCnt="0"/>
      <dgm:spPr/>
    </dgm:pt>
    <dgm:pt modelId="{730E3E20-B8EE-4F31-8AC4-DEDFC48175BC}" type="pres">
      <dgm:prSet presAssocID="{BFDD47F5-36D7-4BDF-8DE7-8FF7D894E740}" presName="childText" presStyleLbl="conFgAcc1" presStyleIdx="0" presStyleCnt="4">
        <dgm:presLayoutVars>
          <dgm:bulletEnabled val="1"/>
        </dgm:presLayoutVars>
      </dgm:prSet>
      <dgm:spPr/>
    </dgm:pt>
    <dgm:pt modelId="{BAA592B9-0B1E-40C6-B595-2F8F4F1DD9CD}" type="pres">
      <dgm:prSet presAssocID="{A9FE0351-92C4-4A14-84D5-A68FFAB94CCB}" presName="spaceBetweenRectangles" presStyleCnt="0"/>
      <dgm:spPr/>
    </dgm:pt>
    <dgm:pt modelId="{A401A6AE-EBD4-49FE-B0E1-FE68434CE631}" type="pres">
      <dgm:prSet presAssocID="{5781E7DB-D2F1-431C-A37A-71C7934982B7}" presName="parentLin" presStyleCnt="0"/>
      <dgm:spPr/>
    </dgm:pt>
    <dgm:pt modelId="{7FC5B0DB-8A98-4F76-928E-B8F682B0FE0A}" type="pres">
      <dgm:prSet presAssocID="{5781E7DB-D2F1-431C-A37A-71C7934982B7}" presName="parentLeftMargin" presStyleLbl="node1" presStyleIdx="0" presStyleCnt="4"/>
      <dgm:spPr/>
      <dgm:t>
        <a:bodyPr/>
        <a:lstStyle/>
        <a:p>
          <a:endParaRPr lang="en-US"/>
        </a:p>
      </dgm:t>
    </dgm:pt>
    <dgm:pt modelId="{A89387EF-F4FC-4F74-BDC6-ADC134DC43FB}" type="pres">
      <dgm:prSet presAssocID="{5781E7DB-D2F1-431C-A37A-71C7934982B7}" presName="parentText" presStyleLbl="node1" presStyleIdx="1" presStyleCnt="4" custScaleX="121428" custScaleY="130038">
        <dgm:presLayoutVars>
          <dgm:chMax val="0"/>
          <dgm:bulletEnabled val="1"/>
        </dgm:presLayoutVars>
      </dgm:prSet>
      <dgm:spPr/>
      <dgm:t>
        <a:bodyPr/>
        <a:lstStyle/>
        <a:p>
          <a:endParaRPr lang="en-US"/>
        </a:p>
      </dgm:t>
    </dgm:pt>
    <dgm:pt modelId="{6245EF22-8734-4A42-A8E3-48D194BC1D08}" type="pres">
      <dgm:prSet presAssocID="{5781E7DB-D2F1-431C-A37A-71C7934982B7}" presName="negativeSpace" presStyleCnt="0"/>
      <dgm:spPr/>
    </dgm:pt>
    <dgm:pt modelId="{E16DCEE8-C89C-4895-8917-FCAFA595B94B}" type="pres">
      <dgm:prSet presAssocID="{5781E7DB-D2F1-431C-A37A-71C7934982B7}" presName="childText" presStyleLbl="conFgAcc1" presStyleIdx="1" presStyleCnt="4">
        <dgm:presLayoutVars>
          <dgm:bulletEnabled val="1"/>
        </dgm:presLayoutVars>
      </dgm:prSet>
      <dgm:spPr/>
    </dgm:pt>
    <dgm:pt modelId="{F3A31812-DE56-4696-92FA-B62628404A4A}" type="pres">
      <dgm:prSet presAssocID="{4D453DF2-3AFE-451E-B027-71A00CF91478}" presName="spaceBetweenRectangles" presStyleCnt="0"/>
      <dgm:spPr/>
    </dgm:pt>
    <dgm:pt modelId="{A2B33828-A702-4700-9353-5FFB2485A42B}" type="pres">
      <dgm:prSet presAssocID="{438BF993-6E9E-43D8-B84C-E4EAD61280C0}" presName="parentLin" presStyleCnt="0"/>
      <dgm:spPr/>
    </dgm:pt>
    <dgm:pt modelId="{158D5F4A-5E24-4C57-A78D-F571D0BD2D72}" type="pres">
      <dgm:prSet presAssocID="{438BF993-6E9E-43D8-B84C-E4EAD61280C0}" presName="parentLeftMargin" presStyleLbl="node1" presStyleIdx="1" presStyleCnt="4"/>
      <dgm:spPr/>
      <dgm:t>
        <a:bodyPr/>
        <a:lstStyle/>
        <a:p>
          <a:endParaRPr lang="en-US"/>
        </a:p>
      </dgm:t>
    </dgm:pt>
    <dgm:pt modelId="{5E807BD9-25DB-4026-82DB-E79BFF886292}" type="pres">
      <dgm:prSet presAssocID="{438BF993-6E9E-43D8-B84C-E4EAD61280C0}" presName="parentText" presStyleLbl="node1" presStyleIdx="2" presStyleCnt="4" custScaleX="121428" custScaleY="135536">
        <dgm:presLayoutVars>
          <dgm:chMax val="0"/>
          <dgm:bulletEnabled val="1"/>
        </dgm:presLayoutVars>
      </dgm:prSet>
      <dgm:spPr/>
      <dgm:t>
        <a:bodyPr/>
        <a:lstStyle/>
        <a:p>
          <a:endParaRPr lang="en-US"/>
        </a:p>
      </dgm:t>
    </dgm:pt>
    <dgm:pt modelId="{96C1BE33-10E0-48B8-AA56-582987E7772B}" type="pres">
      <dgm:prSet presAssocID="{438BF993-6E9E-43D8-B84C-E4EAD61280C0}" presName="negativeSpace" presStyleCnt="0"/>
      <dgm:spPr/>
    </dgm:pt>
    <dgm:pt modelId="{4CA559F8-87C4-4B82-8CAD-882D47CB810C}" type="pres">
      <dgm:prSet presAssocID="{438BF993-6E9E-43D8-B84C-E4EAD61280C0}" presName="childText" presStyleLbl="conFgAcc1" presStyleIdx="2" presStyleCnt="4">
        <dgm:presLayoutVars>
          <dgm:bulletEnabled val="1"/>
        </dgm:presLayoutVars>
      </dgm:prSet>
      <dgm:spPr/>
    </dgm:pt>
    <dgm:pt modelId="{A7288186-610D-4FEA-BE48-F4F87CAAD4F3}" type="pres">
      <dgm:prSet presAssocID="{9EA7B66E-6FC2-407B-919C-29507B3DB2E5}" presName="spaceBetweenRectangles" presStyleCnt="0"/>
      <dgm:spPr/>
    </dgm:pt>
    <dgm:pt modelId="{098A2387-8C0A-44AF-A8E2-5548C4AF980A}" type="pres">
      <dgm:prSet presAssocID="{BD580D29-DB7B-44A3-B693-600330603B59}" presName="parentLin" presStyleCnt="0"/>
      <dgm:spPr/>
    </dgm:pt>
    <dgm:pt modelId="{BD69E33A-8FC8-43B1-9989-4A7AC80CC2FE}" type="pres">
      <dgm:prSet presAssocID="{BD580D29-DB7B-44A3-B693-600330603B59}" presName="parentLeftMargin" presStyleLbl="node1" presStyleIdx="2" presStyleCnt="4"/>
      <dgm:spPr/>
      <dgm:t>
        <a:bodyPr/>
        <a:lstStyle/>
        <a:p>
          <a:endParaRPr lang="en-US"/>
        </a:p>
      </dgm:t>
    </dgm:pt>
    <dgm:pt modelId="{E92556AB-2504-4774-816E-4B4CB0DE17DD}" type="pres">
      <dgm:prSet presAssocID="{BD580D29-DB7B-44A3-B693-600330603B59}" presName="parentText" presStyleLbl="node1" presStyleIdx="3" presStyleCnt="4" custScaleX="121428">
        <dgm:presLayoutVars>
          <dgm:chMax val="0"/>
          <dgm:bulletEnabled val="1"/>
        </dgm:presLayoutVars>
      </dgm:prSet>
      <dgm:spPr/>
      <dgm:t>
        <a:bodyPr/>
        <a:lstStyle/>
        <a:p>
          <a:endParaRPr lang="en-US"/>
        </a:p>
      </dgm:t>
    </dgm:pt>
    <dgm:pt modelId="{01BE5C46-CCD9-4C52-838F-B4709DA3427F}" type="pres">
      <dgm:prSet presAssocID="{BD580D29-DB7B-44A3-B693-600330603B59}" presName="negativeSpace" presStyleCnt="0"/>
      <dgm:spPr/>
    </dgm:pt>
    <dgm:pt modelId="{1C01F089-3587-47F5-A0A4-B8CB5F984715}" type="pres">
      <dgm:prSet presAssocID="{BD580D29-DB7B-44A3-B693-600330603B59}" presName="childText" presStyleLbl="conFgAcc1" presStyleIdx="3" presStyleCnt="4">
        <dgm:presLayoutVars>
          <dgm:bulletEnabled val="1"/>
        </dgm:presLayoutVars>
      </dgm:prSet>
      <dgm:spPr/>
    </dgm:pt>
  </dgm:ptLst>
  <dgm:cxnLst>
    <dgm:cxn modelId="{385B15A9-2E51-47A1-B600-28CC57050278}" srcId="{F30FB5FF-9DAF-4B79-A231-E62D7B00CF13}" destId="{438BF993-6E9E-43D8-B84C-E4EAD61280C0}" srcOrd="2" destOrd="0" parTransId="{9AAF413C-1B85-4D04-9B6A-1358A2D744D9}" sibTransId="{9EA7B66E-6FC2-407B-919C-29507B3DB2E5}"/>
    <dgm:cxn modelId="{072B0217-B4DF-4D15-8282-18E4E1A5C11A}" srcId="{F30FB5FF-9DAF-4B79-A231-E62D7B00CF13}" destId="{BFDD47F5-36D7-4BDF-8DE7-8FF7D894E740}" srcOrd="0" destOrd="0" parTransId="{FF2E532C-4195-4851-B49B-04AB9130E594}" sibTransId="{A9FE0351-92C4-4A14-84D5-A68FFAB94CCB}"/>
    <dgm:cxn modelId="{044AF945-E336-4651-B26A-FF1E374F51A3}" type="presOf" srcId="{F30FB5FF-9DAF-4B79-A231-E62D7B00CF13}" destId="{82135AEF-D973-48A7-8E78-709DE0DA3BAD}" srcOrd="0" destOrd="0" presId="urn:microsoft.com/office/officeart/2005/8/layout/list1"/>
    <dgm:cxn modelId="{5D6EEBE1-C83C-407D-BADD-D7D643802304}" srcId="{F30FB5FF-9DAF-4B79-A231-E62D7B00CF13}" destId="{5781E7DB-D2F1-431C-A37A-71C7934982B7}" srcOrd="1" destOrd="0" parTransId="{319E98C9-36C2-40B0-AC09-60BB0ECF76EE}" sibTransId="{4D453DF2-3AFE-451E-B027-71A00CF91478}"/>
    <dgm:cxn modelId="{FEFB1840-444A-4868-8D5B-CC9F22F1C41E}" type="presOf" srcId="{5781E7DB-D2F1-431C-A37A-71C7934982B7}" destId="{7FC5B0DB-8A98-4F76-928E-B8F682B0FE0A}" srcOrd="0" destOrd="0" presId="urn:microsoft.com/office/officeart/2005/8/layout/list1"/>
    <dgm:cxn modelId="{6F548CD0-EC6D-48FE-9467-FC061AD63A42}" type="presOf" srcId="{BD580D29-DB7B-44A3-B693-600330603B59}" destId="{BD69E33A-8FC8-43B1-9989-4A7AC80CC2FE}" srcOrd="0" destOrd="0" presId="urn:microsoft.com/office/officeart/2005/8/layout/list1"/>
    <dgm:cxn modelId="{8E69EAD8-5201-4859-9CAD-82888ED167AD}" type="presOf" srcId="{BD580D29-DB7B-44A3-B693-600330603B59}" destId="{E92556AB-2504-4774-816E-4B4CB0DE17DD}" srcOrd="1" destOrd="0" presId="urn:microsoft.com/office/officeart/2005/8/layout/list1"/>
    <dgm:cxn modelId="{7232F5C2-A483-49E7-BCF0-714EE7E498AD}" type="presOf" srcId="{438BF993-6E9E-43D8-B84C-E4EAD61280C0}" destId="{5E807BD9-25DB-4026-82DB-E79BFF886292}" srcOrd="1" destOrd="0" presId="urn:microsoft.com/office/officeart/2005/8/layout/list1"/>
    <dgm:cxn modelId="{29CDA7A8-6E77-4C5D-94C3-40DFA7B3C481}" type="presOf" srcId="{BFDD47F5-36D7-4BDF-8DE7-8FF7D894E740}" destId="{BA2A22D7-C280-4F10-990B-890AB29C11DC}" srcOrd="0" destOrd="0" presId="urn:microsoft.com/office/officeart/2005/8/layout/list1"/>
    <dgm:cxn modelId="{E858F52D-2D18-4DE6-A010-BA1AA7C3062E}" type="presOf" srcId="{BFDD47F5-36D7-4BDF-8DE7-8FF7D894E740}" destId="{37B331E9-04E9-41F7-B3C8-BACE59615FCD}" srcOrd="1" destOrd="0" presId="urn:microsoft.com/office/officeart/2005/8/layout/list1"/>
    <dgm:cxn modelId="{CFA9D91B-7CEC-4935-9DB1-C42D1FB23C25}" srcId="{F30FB5FF-9DAF-4B79-A231-E62D7B00CF13}" destId="{BD580D29-DB7B-44A3-B693-600330603B59}" srcOrd="3" destOrd="0" parTransId="{97F5C1EE-4ACC-4930-9756-216F75F9898A}" sibTransId="{34A24DB4-8F49-445A-911F-E593D1B10233}"/>
    <dgm:cxn modelId="{3B4D7024-76E1-4056-94E2-A361EA5293CE}" type="presOf" srcId="{438BF993-6E9E-43D8-B84C-E4EAD61280C0}" destId="{158D5F4A-5E24-4C57-A78D-F571D0BD2D72}" srcOrd="0" destOrd="0" presId="urn:microsoft.com/office/officeart/2005/8/layout/list1"/>
    <dgm:cxn modelId="{A9C88529-8ED8-4E70-B83A-0830705624C5}" type="presOf" srcId="{5781E7DB-D2F1-431C-A37A-71C7934982B7}" destId="{A89387EF-F4FC-4F74-BDC6-ADC134DC43FB}" srcOrd="1" destOrd="0" presId="urn:microsoft.com/office/officeart/2005/8/layout/list1"/>
    <dgm:cxn modelId="{79C8230D-E3FC-4677-954B-DD5C6A5AF496}" type="presParOf" srcId="{82135AEF-D973-48A7-8E78-709DE0DA3BAD}" destId="{EB789603-75B8-4E39-8016-F2A0C7165EA3}" srcOrd="0" destOrd="0" presId="urn:microsoft.com/office/officeart/2005/8/layout/list1"/>
    <dgm:cxn modelId="{766B0817-B433-4503-AC42-A0D33490494D}" type="presParOf" srcId="{EB789603-75B8-4E39-8016-F2A0C7165EA3}" destId="{BA2A22D7-C280-4F10-990B-890AB29C11DC}" srcOrd="0" destOrd="0" presId="urn:microsoft.com/office/officeart/2005/8/layout/list1"/>
    <dgm:cxn modelId="{CA98D097-4BCD-41FA-A820-667AC68C433B}" type="presParOf" srcId="{EB789603-75B8-4E39-8016-F2A0C7165EA3}" destId="{37B331E9-04E9-41F7-B3C8-BACE59615FCD}" srcOrd="1" destOrd="0" presId="urn:microsoft.com/office/officeart/2005/8/layout/list1"/>
    <dgm:cxn modelId="{0F4DC982-419B-4F05-9712-19A80F657396}" type="presParOf" srcId="{82135AEF-D973-48A7-8E78-709DE0DA3BAD}" destId="{3AB859D1-74AA-4E0B-B72B-250C023278EF}" srcOrd="1" destOrd="0" presId="urn:microsoft.com/office/officeart/2005/8/layout/list1"/>
    <dgm:cxn modelId="{CA000E99-1308-4B66-97DC-67CDDA0A2818}" type="presParOf" srcId="{82135AEF-D973-48A7-8E78-709DE0DA3BAD}" destId="{730E3E20-B8EE-4F31-8AC4-DEDFC48175BC}" srcOrd="2" destOrd="0" presId="urn:microsoft.com/office/officeart/2005/8/layout/list1"/>
    <dgm:cxn modelId="{9E4ECC75-6269-4C41-9120-AF8159D0B8B1}" type="presParOf" srcId="{82135AEF-D973-48A7-8E78-709DE0DA3BAD}" destId="{BAA592B9-0B1E-40C6-B595-2F8F4F1DD9CD}" srcOrd="3" destOrd="0" presId="urn:microsoft.com/office/officeart/2005/8/layout/list1"/>
    <dgm:cxn modelId="{32AF4B0A-8335-44FB-A913-D22109A655EA}" type="presParOf" srcId="{82135AEF-D973-48A7-8E78-709DE0DA3BAD}" destId="{A401A6AE-EBD4-49FE-B0E1-FE68434CE631}" srcOrd="4" destOrd="0" presId="urn:microsoft.com/office/officeart/2005/8/layout/list1"/>
    <dgm:cxn modelId="{138D65B9-B007-4814-AEA4-F88443048892}" type="presParOf" srcId="{A401A6AE-EBD4-49FE-B0E1-FE68434CE631}" destId="{7FC5B0DB-8A98-4F76-928E-B8F682B0FE0A}" srcOrd="0" destOrd="0" presId="urn:microsoft.com/office/officeart/2005/8/layout/list1"/>
    <dgm:cxn modelId="{23E89E7D-D6EC-4092-8CFC-1C3694B720B7}" type="presParOf" srcId="{A401A6AE-EBD4-49FE-B0E1-FE68434CE631}" destId="{A89387EF-F4FC-4F74-BDC6-ADC134DC43FB}" srcOrd="1" destOrd="0" presId="urn:microsoft.com/office/officeart/2005/8/layout/list1"/>
    <dgm:cxn modelId="{7A7E2A1B-73A9-446F-B950-04170A3A4DFF}" type="presParOf" srcId="{82135AEF-D973-48A7-8E78-709DE0DA3BAD}" destId="{6245EF22-8734-4A42-A8E3-48D194BC1D08}" srcOrd="5" destOrd="0" presId="urn:microsoft.com/office/officeart/2005/8/layout/list1"/>
    <dgm:cxn modelId="{D1DEB64D-45D6-4566-8292-93522D078E71}" type="presParOf" srcId="{82135AEF-D973-48A7-8E78-709DE0DA3BAD}" destId="{E16DCEE8-C89C-4895-8917-FCAFA595B94B}" srcOrd="6" destOrd="0" presId="urn:microsoft.com/office/officeart/2005/8/layout/list1"/>
    <dgm:cxn modelId="{67A053A6-BDD2-4F93-A3AB-5FE93B49B6FA}" type="presParOf" srcId="{82135AEF-D973-48A7-8E78-709DE0DA3BAD}" destId="{F3A31812-DE56-4696-92FA-B62628404A4A}" srcOrd="7" destOrd="0" presId="urn:microsoft.com/office/officeart/2005/8/layout/list1"/>
    <dgm:cxn modelId="{6F3D1662-9B08-4BEC-BC80-617ADE8C739D}" type="presParOf" srcId="{82135AEF-D973-48A7-8E78-709DE0DA3BAD}" destId="{A2B33828-A702-4700-9353-5FFB2485A42B}" srcOrd="8" destOrd="0" presId="urn:microsoft.com/office/officeart/2005/8/layout/list1"/>
    <dgm:cxn modelId="{FDC3BDD4-FFF6-4E30-8D61-AB9B7AAC3035}" type="presParOf" srcId="{A2B33828-A702-4700-9353-5FFB2485A42B}" destId="{158D5F4A-5E24-4C57-A78D-F571D0BD2D72}" srcOrd="0" destOrd="0" presId="urn:microsoft.com/office/officeart/2005/8/layout/list1"/>
    <dgm:cxn modelId="{69C9A102-8171-4782-A432-A02FD5AB48E5}" type="presParOf" srcId="{A2B33828-A702-4700-9353-5FFB2485A42B}" destId="{5E807BD9-25DB-4026-82DB-E79BFF886292}" srcOrd="1" destOrd="0" presId="urn:microsoft.com/office/officeart/2005/8/layout/list1"/>
    <dgm:cxn modelId="{16E5DFAF-2E17-46A4-AB39-BA1D10213111}" type="presParOf" srcId="{82135AEF-D973-48A7-8E78-709DE0DA3BAD}" destId="{96C1BE33-10E0-48B8-AA56-582987E7772B}" srcOrd="9" destOrd="0" presId="urn:microsoft.com/office/officeart/2005/8/layout/list1"/>
    <dgm:cxn modelId="{E3E84464-7750-4E5C-BAE6-EFA6B4272975}" type="presParOf" srcId="{82135AEF-D973-48A7-8E78-709DE0DA3BAD}" destId="{4CA559F8-87C4-4B82-8CAD-882D47CB810C}" srcOrd="10" destOrd="0" presId="urn:microsoft.com/office/officeart/2005/8/layout/list1"/>
    <dgm:cxn modelId="{AEA76FCE-ED67-4AB5-9507-55454214DDB4}" type="presParOf" srcId="{82135AEF-D973-48A7-8E78-709DE0DA3BAD}" destId="{A7288186-610D-4FEA-BE48-F4F87CAAD4F3}" srcOrd="11" destOrd="0" presId="urn:microsoft.com/office/officeart/2005/8/layout/list1"/>
    <dgm:cxn modelId="{D32B89CC-B3CB-4A8B-A393-B03423ECA3A6}" type="presParOf" srcId="{82135AEF-D973-48A7-8E78-709DE0DA3BAD}" destId="{098A2387-8C0A-44AF-A8E2-5548C4AF980A}" srcOrd="12" destOrd="0" presId="urn:microsoft.com/office/officeart/2005/8/layout/list1"/>
    <dgm:cxn modelId="{2685C3C0-9500-4546-8992-9970FCACCC52}" type="presParOf" srcId="{098A2387-8C0A-44AF-A8E2-5548C4AF980A}" destId="{BD69E33A-8FC8-43B1-9989-4A7AC80CC2FE}" srcOrd="0" destOrd="0" presId="urn:microsoft.com/office/officeart/2005/8/layout/list1"/>
    <dgm:cxn modelId="{731C3975-3E13-4E61-BB9B-E3D17FB39678}" type="presParOf" srcId="{098A2387-8C0A-44AF-A8E2-5548C4AF980A}" destId="{E92556AB-2504-4774-816E-4B4CB0DE17DD}" srcOrd="1" destOrd="0" presId="urn:microsoft.com/office/officeart/2005/8/layout/list1"/>
    <dgm:cxn modelId="{4D38A48D-1064-410A-90FC-5FFA0F43C02E}" type="presParOf" srcId="{82135AEF-D973-48A7-8E78-709DE0DA3BAD}" destId="{01BE5C46-CCD9-4C52-838F-B4709DA3427F}" srcOrd="13" destOrd="0" presId="urn:microsoft.com/office/officeart/2005/8/layout/list1"/>
    <dgm:cxn modelId="{90B15065-EA1A-42F5-A429-399D6FABD266}" type="presParOf" srcId="{82135AEF-D973-48A7-8E78-709DE0DA3BAD}" destId="{1C01F089-3587-47F5-A0A4-B8CB5F984715}"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002E16F-9007-42AF-B6B5-6F0BFB9FD780}" type="doc">
      <dgm:prSet loTypeId="urn:microsoft.com/office/officeart/2009/3/layout/HorizontalOrganizationChart" loCatId="hierarchy" qsTypeId="urn:microsoft.com/office/officeart/2005/8/quickstyle/3d1" qsCatId="3D" csTypeId="urn:microsoft.com/office/officeart/2005/8/colors/accent1_4" csCatId="accent1" phldr="1"/>
      <dgm:spPr/>
      <dgm:t>
        <a:bodyPr/>
        <a:lstStyle/>
        <a:p>
          <a:endParaRPr lang="ro-RO"/>
        </a:p>
      </dgm:t>
    </dgm:pt>
    <dgm:pt modelId="{647AA6F0-AEC5-41F6-851F-2D55396D1539}">
      <dgm:prSet phldrT="[Текст]" custT="1"/>
      <dgm:spPr>
        <a:solidFill>
          <a:schemeClr val="bg2">
            <a:lumMod val="25000"/>
          </a:schemeClr>
        </a:solidFill>
      </dgm:spPr>
      <dgm:t>
        <a:bodyPr/>
        <a:lstStyle/>
        <a:p>
          <a:pPr>
            <a:buFont typeface="Wingdings 3" panose="05040102010807070707" pitchFamily="18" charset="2"/>
            <a:buChar char=""/>
          </a:pPr>
          <a:r>
            <a:rPr lang="ro-RO" sz="1800" b="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Armele de nimicire în masă au caracteristica de a produce distrugeri pe scară largă și fără discriminare între civili și militari, fiind capabile de a amenința supraviețuirea actorilor și chiar a umanității. </a:t>
          </a:r>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50A6E59B-73FF-472C-96E4-FA6955CBBFAE}" type="parTrans" cxnId="{E846F952-E198-4626-9BB1-AC6F783DB203}">
      <dgm:prSet/>
      <dgm:spPr/>
      <dgm:t>
        <a:bodyPr/>
        <a:lstStyle/>
        <a:p>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A219B712-635B-4DA4-B15C-C320982157C1}" type="sibTrans" cxnId="{E846F952-E198-4626-9BB1-AC6F783DB203}">
      <dgm:prSet/>
      <dgm:spPr/>
      <dgm:t>
        <a:bodyPr/>
        <a:lstStyle/>
        <a:p>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C6B0E8F7-D5EB-42DF-9109-27BD2E00F4CB}">
      <dgm:prSet custT="1"/>
      <dgm:spPr>
        <a:solidFill>
          <a:schemeClr val="accent2">
            <a:lumMod val="50000"/>
          </a:schemeClr>
        </a:solidFill>
      </dgm:spPr>
      <dgm:t>
        <a:bodyPr/>
        <a:lstStyle/>
        <a:p>
          <a:pPr>
            <a:buFont typeface="Wingdings 3" panose="05040102010807070707" pitchFamily="18" charset="2"/>
            <a:buChar char=""/>
          </a:pPr>
          <a:r>
            <a:rPr lang="ro-RO" sz="1800" b="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Armele chimice sunt substanțe solide, lichide sau gaze care produc efecte dăunătoare (moarte, rănire) asupra persoanelor sau nu numai. </a:t>
          </a:r>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73E89D3-0835-41D4-A3AE-F9D91D960F03}" type="parTrans" cxnId="{79920C89-E038-4BBB-8F44-13C0B3F2D31A}">
      <dgm:prSet/>
      <dgm:spPr/>
      <dgm:t>
        <a:bodyPr/>
        <a:lstStyle/>
        <a:p>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613D797-1919-4AB8-A00B-E6BCBC8D74A9}" type="sibTrans" cxnId="{79920C89-E038-4BBB-8F44-13C0B3F2D31A}">
      <dgm:prSet/>
      <dgm:spPr/>
      <dgm:t>
        <a:bodyPr/>
        <a:lstStyle/>
        <a:p>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DCFAE953-DD04-4710-8B04-57E783C1579F}">
      <dgm:prSet custT="1"/>
      <dgm:spPr>
        <a:solidFill>
          <a:schemeClr val="bg2">
            <a:lumMod val="25000"/>
          </a:schemeClr>
        </a:solidFill>
      </dgm:spPr>
      <dgm:t>
        <a:bodyPr/>
        <a:lstStyle/>
        <a:p>
          <a:pPr>
            <a:buFont typeface="Wingdings 3" panose="05040102010807070707" pitchFamily="18" charset="2"/>
            <a:buChar char=""/>
          </a:pPr>
          <a:r>
            <a:rPr lang="ro-RO" sz="1800" b="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Armele radiologice presupun dispersarea de material radioactiv, prin intermediul detonării unui explozibil convențional. </a:t>
          </a:r>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0521D45-A52C-46F6-8C5F-6C78F0C78470}" type="parTrans" cxnId="{78DDA25D-36D5-4FCF-B514-0560ABD8A2A4}">
      <dgm:prSet/>
      <dgm:spPr/>
      <dgm:t>
        <a:bodyPr/>
        <a:lstStyle/>
        <a:p>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B22C534A-FC3B-4F40-8AE9-C4B0C68CC60B}" type="sibTrans" cxnId="{78DDA25D-36D5-4FCF-B514-0560ABD8A2A4}">
      <dgm:prSet/>
      <dgm:spPr/>
      <dgm:t>
        <a:bodyPr/>
        <a:lstStyle/>
        <a:p>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85090212-3870-4321-B5C7-5C4CFB9B39FF}">
      <dgm:prSet custT="1"/>
      <dgm:spPr>
        <a:solidFill>
          <a:schemeClr val="accent2">
            <a:lumMod val="50000"/>
          </a:schemeClr>
        </a:solidFill>
      </dgm:spPr>
      <dgm:t>
        <a:bodyPr/>
        <a:lstStyle/>
        <a:p>
          <a:pPr>
            <a:buFont typeface="Wingdings 3" panose="05040102010807070707" pitchFamily="18" charset="2"/>
            <a:buChar char=""/>
          </a:pPr>
          <a:r>
            <a:rPr lang="ro-RO" sz="1800" b="0" i="1"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Armele nucleare se bazează pe fisiune, sau fuziune și au o capacitate de distrugere copleșitoare, virtual nelimitată, în cazul celor termonucleare. </a:t>
          </a:r>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63ED8707-F789-4581-A8E1-BC831CF9311E}" type="parTrans" cxnId="{2C70ED54-FF29-41D5-82AF-9B305E2C20AA}">
      <dgm:prSet/>
      <dgm:spPr/>
      <dgm:t>
        <a:bodyPr/>
        <a:lstStyle/>
        <a:p>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136BFEA6-B2B0-45DC-AE68-A8F70F800DD7}" type="sibTrans" cxnId="{2C70ED54-FF29-41D5-82AF-9B305E2C20AA}">
      <dgm:prSet/>
      <dgm:spPr/>
      <dgm:t>
        <a:bodyPr/>
        <a:lstStyle/>
        <a:p>
          <a:endParaRPr lang="ro-RO" sz="1800" b="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37D09E60-7017-4395-A7C6-2947DD783DDD}" type="pres">
      <dgm:prSet presAssocID="{2002E16F-9007-42AF-B6B5-6F0BFB9FD780}" presName="hierChild1" presStyleCnt="0">
        <dgm:presLayoutVars>
          <dgm:orgChart val="1"/>
          <dgm:chPref val="1"/>
          <dgm:dir/>
          <dgm:animOne val="branch"/>
          <dgm:animLvl val="lvl"/>
          <dgm:resizeHandles/>
        </dgm:presLayoutVars>
      </dgm:prSet>
      <dgm:spPr/>
      <dgm:t>
        <a:bodyPr/>
        <a:lstStyle/>
        <a:p>
          <a:endParaRPr lang="en-US"/>
        </a:p>
      </dgm:t>
    </dgm:pt>
    <dgm:pt modelId="{B74A9260-1674-451D-AF4C-5B02B4A9B39C}" type="pres">
      <dgm:prSet presAssocID="{647AA6F0-AEC5-41F6-851F-2D55396D1539}" presName="hierRoot1" presStyleCnt="0">
        <dgm:presLayoutVars>
          <dgm:hierBranch val="init"/>
        </dgm:presLayoutVars>
      </dgm:prSet>
      <dgm:spPr/>
    </dgm:pt>
    <dgm:pt modelId="{B40D98BE-851F-4F49-BDF8-2CA69359D74F}" type="pres">
      <dgm:prSet presAssocID="{647AA6F0-AEC5-41F6-851F-2D55396D1539}" presName="rootComposite1" presStyleCnt="0"/>
      <dgm:spPr/>
    </dgm:pt>
    <dgm:pt modelId="{0EC278D5-70EA-442F-90F9-C78C9654929B}" type="pres">
      <dgm:prSet presAssocID="{647AA6F0-AEC5-41F6-851F-2D55396D1539}" presName="rootText1" presStyleLbl="node0" presStyleIdx="0" presStyleCnt="4" custScaleX="177516">
        <dgm:presLayoutVars>
          <dgm:chPref val="3"/>
        </dgm:presLayoutVars>
      </dgm:prSet>
      <dgm:spPr/>
      <dgm:t>
        <a:bodyPr/>
        <a:lstStyle/>
        <a:p>
          <a:endParaRPr lang="en-US"/>
        </a:p>
      </dgm:t>
    </dgm:pt>
    <dgm:pt modelId="{A1D5F638-0032-42E6-923F-4D3752EB9C47}" type="pres">
      <dgm:prSet presAssocID="{647AA6F0-AEC5-41F6-851F-2D55396D1539}" presName="rootConnector1" presStyleLbl="node1" presStyleIdx="0" presStyleCnt="0"/>
      <dgm:spPr/>
      <dgm:t>
        <a:bodyPr/>
        <a:lstStyle/>
        <a:p>
          <a:endParaRPr lang="en-US"/>
        </a:p>
      </dgm:t>
    </dgm:pt>
    <dgm:pt modelId="{3290647B-57FB-4728-AA2D-E780595516F6}" type="pres">
      <dgm:prSet presAssocID="{647AA6F0-AEC5-41F6-851F-2D55396D1539}" presName="hierChild2" presStyleCnt="0"/>
      <dgm:spPr/>
    </dgm:pt>
    <dgm:pt modelId="{9A56FD10-FB40-4C4B-B03A-E203A396E40E}" type="pres">
      <dgm:prSet presAssocID="{647AA6F0-AEC5-41F6-851F-2D55396D1539}" presName="hierChild3" presStyleCnt="0"/>
      <dgm:spPr/>
    </dgm:pt>
    <dgm:pt modelId="{CEE88B52-B128-484C-AEAC-3C7E3CE01791}" type="pres">
      <dgm:prSet presAssocID="{85090212-3870-4321-B5C7-5C4CFB9B39FF}" presName="hierRoot1" presStyleCnt="0">
        <dgm:presLayoutVars>
          <dgm:hierBranch val="init"/>
        </dgm:presLayoutVars>
      </dgm:prSet>
      <dgm:spPr/>
    </dgm:pt>
    <dgm:pt modelId="{081F2F01-C1EB-4EB0-B512-5AE5A0051351}" type="pres">
      <dgm:prSet presAssocID="{85090212-3870-4321-B5C7-5C4CFB9B39FF}" presName="rootComposite1" presStyleCnt="0"/>
      <dgm:spPr/>
    </dgm:pt>
    <dgm:pt modelId="{C9F66109-D183-4B99-9A9D-8CC69874A572}" type="pres">
      <dgm:prSet presAssocID="{85090212-3870-4321-B5C7-5C4CFB9B39FF}" presName="rootText1" presStyleLbl="node0" presStyleIdx="1" presStyleCnt="4" custScaleX="176648">
        <dgm:presLayoutVars>
          <dgm:chPref val="3"/>
        </dgm:presLayoutVars>
      </dgm:prSet>
      <dgm:spPr/>
      <dgm:t>
        <a:bodyPr/>
        <a:lstStyle/>
        <a:p>
          <a:endParaRPr lang="en-US"/>
        </a:p>
      </dgm:t>
    </dgm:pt>
    <dgm:pt modelId="{D5F1FB17-6820-42DE-B5AE-DF2FA1E3EC4C}" type="pres">
      <dgm:prSet presAssocID="{85090212-3870-4321-B5C7-5C4CFB9B39FF}" presName="rootConnector1" presStyleLbl="node1" presStyleIdx="0" presStyleCnt="0"/>
      <dgm:spPr/>
      <dgm:t>
        <a:bodyPr/>
        <a:lstStyle/>
        <a:p>
          <a:endParaRPr lang="en-US"/>
        </a:p>
      </dgm:t>
    </dgm:pt>
    <dgm:pt modelId="{C07623FD-06C7-4561-877F-A1F88C764935}" type="pres">
      <dgm:prSet presAssocID="{85090212-3870-4321-B5C7-5C4CFB9B39FF}" presName="hierChild2" presStyleCnt="0"/>
      <dgm:spPr/>
    </dgm:pt>
    <dgm:pt modelId="{45FC6718-6A8D-4055-864A-4D127C5D397D}" type="pres">
      <dgm:prSet presAssocID="{85090212-3870-4321-B5C7-5C4CFB9B39FF}" presName="hierChild3" presStyleCnt="0"/>
      <dgm:spPr/>
    </dgm:pt>
    <dgm:pt modelId="{88B3F232-D4F6-4CBE-9D98-FB700B5A1926}" type="pres">
      <dgm:prSet presAssocID="{DCFAE953-DD04-4710-8B04-57E783C1579F}" presName="hierRoot1" presStyleCnt="0">
        <dgm:presLayoutVars>
          <dgm:hierBranch val="init"/>
        </dgm:presLayoutVars>
      </dgm:prSet>
      <dgm:spPr/>
    </dgm:pt>
    <dgm:pt modelId="{AB0AF0E5-3F89-4D63-B402-9EC97AB5C644}" type="pres">
      <dgm:prSet presAssocID="{DCFAE953-DD04-4710-8B04-57E783C1579F}" presName="rootComposite1" presStyleCnt="0"/>
      <dgm:spPr/>
    </dgm:pt>
    <dgm:pt modelId="{379A80B0-6A4C-4649-BE5E-A8E8D9BCE530}" type="pres">
      <dgm:prSet presAssocID="{DCFAE953-DD04-4710-8B04-57E783C1579F}" presName="rootText1" presStyleLbl="node0" presStyleIdx="2" presStyleCnt="4" custScaleX="176648">
        <dgm:presLayoutVars>
          <dgm:chPref val="3"/>
        </dgm:presLayoutVars>
      </dgm:prSet>
      <dgm:spPr/>
      <dgm:t>
        <a:bodyPr/>
        <a:lstStyle/>
        <a:p>
          <a:endParaRPr lang="en-US"/>
        </a:p>
      </dgm:t>
    </dgm:pt>
    <dgm:pt modelId="{E1CFC871-D2E7-4970-96A6-830B0799FC28}" type="pres">
      <dgm:prSet presAssocID="{DCFAE953-DD04-4710-8B04-57E783C1579F}" presName="rootConnector1" presStyleLbl="node1" presStyleIdx="0" presStyleCnt="0"/>
      <dgm:spPr/>
      <dgm:t>
        <a:bodyPr/>
        <a:lstStyle/>
        <a:p>
          <a:endParaRPr lang="en-US"/>
        </a:p>
      </dgm:t>
    </dgm:pt>
    <dgm:pt modelId="{AD482D03-FB15-4F7B-B7E0-BB90C069B088}" type="pres">
      <dgm:prSet presAssocID="{DCFAE953-DD04-4710-8B04-57E783C1579F}" presName="hierChild2" presStyleCnt="0"/>
      <dgm:spPr/>
    </dgm:pt>
    <dgm:pt modelId="{E8639B51-0574-41D4-AADC-C1F38294C66C}" type="pres">
      <dgm:prSet presAssocID="{DCFAE953-DD04-4710-8B04-57E783C1579F}" presName="hierChild3" presStyleCnt="0"/>
      <dgm:spPr/>
    </dgm:pt>
    <dgm:pt modelId="{2DC21215-7E53-4923-8E33-50028C4BE7D1}" type="pres">
      <dgm:prSet presAssocID="{C6B0E8F7-D5EB-42DF-9109-27BD2E00F4CB}" presName="hierRoot1" presStyleCnt="0">
        <dgm:presLayoutVars>
          <dgm:hierBranch val="init"/>
        </dgm:presLayoutVars>
      </dgm:prSet>
      <dgm:spPr/>
    </dgm:pt>
    <dgm:pt modelId="{01F22A94-651F-42FD-8701-57ECFEE648C8}" type="pres">
      <dgm:prSet presAssocID="{C6B0E8F7-D5EB-42DF-9109-27BD2E00F4CB}" presName="rootComposite1" presStyleCnt="0"/>
      <dgm:spPr/>
    </dgm:pt>
    <dgm:pt modelId="{39B37B54-A7F8-4786-A179-F14CAA1FF0CB}" type="pres">
      <dgm:prSet presAssocID="{C6B0E8F7-D5EB-42DF-9109-27BD2E00F4CB}" presName="rootText1" presStyleLbl="node0" presStyleIdx="3" presStyleCnt="4" custScaleX="178384">
        <dgm:presLayoutVars>
          <dgm:chPref val="3"/>
        </dgm:presLayoutVars>
      </dgm:prSet>
      <dgm:spPr/>
      <dgm:t>
        <a:bodyPr/>
        <a:lstStyle/>
        <a:p>
          <a:endParaRPr lang="en-US"/>
        </a:p>
      </dgm:t>
    </dgm:pt>
    <dgm:pt modelId="{17F18978-71CE-4284-BF45-9154FA74ED2B}" type="pres">
      <dgm:prSet presAssocID="{C6B0E8F7-D5EB-42DF-9109-27BD2E00F4CB}" presName="rootConnector1" presStyleLbl="node1" presStyleIdx="0" presStyleCnt="0"/>
      <dgm:spPr/>
      <dgm:t>
        <a:bodyPr/>
        <a:lstStyle/>
        <a:p>
          <a:endParaRPr lang="en-US"/>
        </a:p>
      </dgm:t>
    </dgm:pt>
    <dgm:pt modelId="{E6E0E8AF-674D-4200-AD03-14DAE302D6FB}" type="pres">
      <dgm:prSet presAssocID="{C6B0E8F7-D5EB-42DF-9109-27BD2E00F4CB}" presName="hierChild2" presStyleCnt="0"/>
      <dgm:spPr/>
    </dgm:pt>
    <dgm:pt modelId="{00B89A05-FE45-4FD1-BB55-9427DA60BF75}" type="pres">
      <dgm:prSet presAssocID="{C6B0E8F7-D5EB-42DF-9109-27BD2E00F4CB}" presName="hierChild3" presStyleCnt="0"/>
      <dgm:spPr/>
    </dgm:pt>
  </dgm:ptLst>
  <dgm:cxnLst>
    <dgm:cxn modelId="{2C70ED54-FF29-41D5-82AF-9B305E2C20AA}" srcId="{2002E16F-9007-42AF-B6B5-6F0BFB9FD780}" destId="{85090212-3870-4321-B5C7-5C4CFB9B39FF}" srcOrd="1" destOrd="0" parTransId="{63ED8707-F789-4581-A8E1-BC831CF9311E}" sibTransId="{136BFEA6-B2B0-45DC-AE68-A8F70F800DD7}"/>
    <dgm:cxn modelId="{7AAF5D56-54A7-43DF-9DF4-1F97FA800F83}" type="presOf" srcId="{DCFAE953-DD04-4710-8B04-57E783C1579F}" destId="{379A80B0-6A4C-4649-BE5E-A8E8D9BCE530}" srcOrd="0" destOrd="0" presId="urn:microsoft.com/office/officeart/2009/3/layout/HorizontalOrganizationChart"/>
    <dgm:cxn modelId="{769761A4-50D0-483E-B001-122BDD65551B}" type="presOf" srcId="{647AA6F0-AEC5-41F6-851F-2D55396D1539}" destId="{A1D5F638-0032-42E6-923F-4D3752EB9C47}" srcOrd="1" destOrd="0" presId="urn:microsoft.com/office/officeart/2009/3/layout/HorizontalOrganizationChart"/>
    <dgm:cxn modelId="{7E601E0F-855A-4D3B-BC78-AE8E7301361E}" type="presOf" srcId="{647AA6F0-AEC5-41F6-851F-2D55396D1539}" destId="{0EC278D5-70EA-442F-90F9-C78C9654929B}" srcOrd="0" destOrd="0" presId="urn:microsoft.com/office/officeart/2009/3/layout/HorizontalOrganizationChart"/>
    <dgm:cxn modelId="{58CE71D3-D788-4D7A-A0D1-A1A4CFE0C336}" type="presOf" srcId="{85090212-3870-4321-B5C7-5C4CFB9B39FF}" destId="{D5F1FB17-6820-42DE-B5AE-DF2FA1E3EC4C}" srcOrd="1" destOrd="0" presId="urn:microsoft.com/office/officeart/2009/3/layout/HorizontalOrganizationChart"/>
    <dgm:cxn modelId="{87169846-1E5C-4725-8A10-A102E4A56CB5}" type="presOf" srcId="{2002E16F-9007-42AF-B6B5-6F0BFB9FD780}" destId="{37D09E60-7017-4395-A7C6-2947DD783DDD}" srcOrd="0" destOrd="0" presId="urn:microsoft.com/office/officeart/2009/3/layout/HorizontalOrganizationChart"/>
    <dgm:cxn modelId="{2DF2E730-8212-4020-B2B3-728899F6BC65}" type="presOf" srcId="{85090212-3870-4321-B5C7-5C4CFB9B39FF}" destId="{C9F66109-D183-4B99-9A9D-8CC69874A572}" srcOrd="0" destOrd="0" presId="urn:microsoft.com/office/officeart/2009/3/layout/HorizontalOrganizationChart"/>
    <dgm:cxn modelId="{A8EC4D3D-CA37-4203-B138-757756B1E68F}" type="presOf" srcId="{DCFAE953-DD04-4710-8B04-57E783C1579F}" destId="{E1CFC871-D2E7-4970-96A6-830B0799FC28}" srcOrd="1" destOrd="0" presId="urn:microsoft.com/office/officeart/2009/3/layout/HorizontalOrganizationChart"/>
    <dgm:cxn modelId="{E846F952-E198-4626-9BB1-AC6F783DB203}" srcId="{2002E16F-9007-42AF-B6B5-6F0BFB9FD780}" destId="{647AA6F0-AEC5-41F6-851F-2D55396D1539}" srcOrd="0" destOrd="0" parTransId="{50A6E59B-73FF-472C-96E4-FA6955CBBFAE}" sibTransId="{A219B712-635B-4DA4-B15C-C320982157C1}"/>
    <dgm:cxn modelId="{79920C89-E038-4BBB-8F44-13C0B3F2D31A}" srcId="{2002E16F-9007-42AF-B6B5-6F0BFB9FD780}" destId="{C6B0E8F7-D5EB-42DF-9109-27BD2E00F4CB}" srcOrd="3" destOrd="0" parTransId="{673E89D3-0835-41D4-A3AE-F9D91D960F03}" sibTransId="{3613D797-1919-4AB8-A00B-E6BCBC8D74A9}"/>
    <dgm:cxn modelId="{D6C730B8-B0AD-4E6D-9C13-CAA3D1D33305}" type="presOf" srcId="{C6B0E8F7-D5EB-42DF-9109-27BD2E00F4CB}" destId="{17F18978-71CE-4284-BF45-9154FA74ED2B}" srcOrd="1" destOrd="0" presId="urn:microsoft.com/office/officeart/2009/3/layout/HorizontalOrganizationChart"/>
    <dgm:cxn modelId="{78DDA25D-36D5-4FCF-B514-0560ABD8A2A4}" srcId="{2002E16F-9007-42AF-B6B5-6F0BFB9FD780}" destId="{DCFAE953-DD04-4710-8B04-57E783C1579F}" srcOrd="2" destOrd="0" parTransId="{B0521D45-A52C-46F6-8C5F-6C78F0C78470}" sibTransId="{B22C534A-FC3B-4F40-8AE9-C4B0C68CC60B}"/>
    <dgm:cxn modelId="{E1434B57-4331-4488-893F-7D37D7151C47}" type="presOf" srcId="{C6B0E8F7-D5EB-42DF-9109-27BD2E00F4CB}" destId="{39B37B54-A7F8-4786-A179-F14CAA1FF0CB}" srcOrd="0" destOrd="0" presId="urn:microsoft.com/office/officeart/2009/3/layout/HorizontalOrganizationChart"/>
    <dgm:cxn modelId="{C5D459C6-AF71-4D87-BF2E-86B99FE203A4}" type="presParOf" srcId="{37D09E60-7017-4395-A7C6-2947DD783DDD}" destId="{B74A9260-1674-451D-AF4C-5B02B4A9B39C}" srcOrd="0" destOrd="0" presId="urn:microsoft.com/office/officeart/2009/3/layout/HorizontalOrganizationChart"/>
    <dgm:cxn modelId="{B7DC9A70-9DCB-4E59-A325-7AA173AC1FAD}" type="presParOf" srcId="{B74A9260-1674-451D-AF4C-5B02B4A9B39C}" destId="{B40D98BE-851F-4F49-BDF8-2CA69359D74F}" srcOrd="0" destOrd="0" presId="urn:microsoft.com/office/officeart/2009/3/layout/HorizontalOrganizationChart"/>
    <dgm:cxn modelId="{2193A012-2D45-41D6-A8B1-1822F702DD93}" type="presParOf" srcId="{B40D98BE-851F-4F49-BDF8-2CA69359D74F}" destId="{0EC278D5-70EA-442F-90F9-C78C9654929B}" srcOrd="0" destOrd="0" presId="urn:microsoft.com/office/officeart/2009/3/layout/HorizontalOrganizationChart"/>
    <dgm:cxn modelId="{C53612CE-D79E-4419-AE4B-A210175E0329}" type="presParOf" srcId="{B40D98BE-851F-4F49-BDF8-2CA69359D74F}" destId="{A1D5F638-0032-42E6-923F-4D3752EB9C47}" srcOrd="1" destOrd="0" presId="urn:microsoft.com/office/officeart/2009/3/layout/HorizontalOrganizationChart"/>
    <dgm:cxn modelId="{F3E370D0-7EEB-4C16-BAD9-BAAC03DBAF61}" type="presParOf" srcId="{B74A9260-1674-451D-AF4C-5B02B4A9B39C}" destId="{3290647B-57FB-4728-AA2D-E780595516F6}" srcOrd="1" destOrd="0" presId="urn:microsoft.com/office/officeart/2009/3/layout/HorizontalOrganizationChart"/>
    <dgm:cxn modelId="{8082BF2D-94F6-4FEF-AA37-F5E2354B997E}" type="presParOf" srcId="{B74A9260-1674-451D-AF4C-5B02B4A9B39C}" destId="{9A56FD10-FB40-4C4B-B03A-E203A396E40E}" srcOrd="2" destOrd="0" presId="urn:microsoft.com/office/officeart/2009/3/layout/HorizontalOrganizationChart"/>
    <dgm:cxn modelId="{519EF731-7044-4A62-A93F-366B564FF8F3}" type="presParOf" srcId="{37D09E60-7017-4395-A7C6-2947DD783DDD}" destId="{CEE88B52-B128-484C-AEAC-3C7E3CE01791}" srcOrd="1" destOrd="0" presId="urn:microsoft.com/office/officeart/2009/3/layout/HorizontalOrganizationChart"/>
    <dgm:cxn modelId="{B36DD226-5450-45FB-874A-682631C39D29}" type="presParOf" srcId="{CEE88B52-B128-484C-AEAC-3C7E3CE01791}" destId="{081F2F01-C1EB-4EB0-B512-5AE5A0051351}" srcOrd="0" destOrd="0" presId="urn:microsoft.com/office/officeart/2009/3/layout/HorizontalOrganizationChart"/>
    <dgm:cxn modelId="{558A5084-E9AC-4E1F-99CB-C2B5DE626E2F}" type="presParOf" srcId="{081F2F01-C1EB-4EB0-B512-5AE5A0051351}" destId="{C9F66109-D183-4B99-9A9D-8CC69874A572}" srcOrd="0" destOrd="0" presId="urn:microsoft.com/office/officeart/2009/3/layout/HorizontalOrganizationChart"/>
    <dgm:cxn modelId="{722BF5DF-E1B0-4E90-95F4-F544480CFE97}" type="presParOf" srcId="{081F2F01-C1EB-4EB0-B512-5AE5A0051351}" destId="{D5F1FB17-6820-42DE-B5AE-DF2FA1E3EC4C}" srcOrd="1" destOrd="0" presId="urn:microsoft.com/office/officeart/2009/3/layout/HorizontalOrganizationChart"/>
    <dgm:cxn modelId="{F3EFD555-B7A5-4C5A-9602-9F9A467D1803}" type="presParOf" srcId="{CEE88B52-B128-484C-AEAC-3C7E3CE01791}" destId="{C07623FD-06C7-4561-877F-A1F88C764935}" srcOrd="1" destOrd="0" presId="urn:microsoft.com/office/officeart/2009/3/layout/HorizontalOrganizationChart"/>
    <dgm:cxn modelId="{2BC27B9A-60FF-405D-8B2A-F76A29B83CD3}" type="presParOf" srcId="{CEE88B52-B128-484C-AEAC-3C7E3CE01791}" destId="{45FC6718-6A8D-4055-864A-4D127C5D397D}" srcOrd="2" destOrd="0" presId="urn:microsoft.com/office/officeart/2009/3/layout/HorizontalOrganizationChart"/>
    <dgm:cxn modelId="{7B7F13B2-026C-4FD7-A5C8-EC7BB1282E4E}" type="presParOf" srcId="{37D09E60-7017-4395-A7C6-2947DD783DDD}" destId="{88B3F232-D4F6-4CBE-9D98-FB700B5A1926}" srcOrd="2" destOrd="0" presId="urn:microsoft.com/office/officeart/2009/3/layout/HorizontalOrganizationChart"/>
    <dgm:cxn modelId="{B85CF36D-409B-4F3F-97F3-D61A168821F2}" type="presParOf" srcId="{88B3F232-D4F6-4CBE-9D98-FB700B5A1926}" destId="{AB0AF0E5-3F89-4D63-B402-9EC97AB5C644}" srcOrd="0" destOrd="0" presId="urn:microsoft.com/office/officeart/2009/3/layout/HorizontalOrganizationChart"/>
    <dgm:cxn modelId="{43B0BF85-C8AA-46EC-BBCB-C3FB2F7589BE}" type="presParOf" srcId="{AB0AF0E5-3F89-4D63-B402-9EC97AB5C644}" destId="{379A80B0-6A4C-4649-BE5E-A8E8D9BCE530}" srcOrd="0" destOrd="0" presId="urn:microsoft.com/office/officeart/2009/3/layout/HorizontalOrganizationChart"/>
    <dgm:cxn modelId="{4F5C0DD6-BE94-4D10-ADDC-FECB1225604C}" type="presParOf" srcId="{AB0AF0E5-3F89-4D63-B402-9EC97AB5C644}" destId="{E1CFC871-D2E7-4970-96A6-830B0799FC28}" srcOrd="1" destOrd="0" presId="urn:microsoft.com/office/officeart/2009/3/layout/HorizontalOrganizationChart"/>
    <dgm:cxn modelId="{F3DCFD72-6F99-478B-86A3-AA018C8F02EA}" type="presParOf" srcId="{88B3F232-D4F6-4CBE-9D98-FB700B5A1926}" destId="{AD482D03-FB15-4F7B-B7E0-BB90C069B088}" srcOrd="1" destOrd="0" presId="urn:microsoft.com/office/officeart/2009/3/layout/HorizontalOrganizationChart"/>
    <dgm:cxn modelId="{E3825ECF-4481-4202-88BA-3BC3284EAE3D}" type="presParOf" srcId="{88B3F232-D4F6-4CBE-9D98-FB700B5A1926}" destId="{E8639B51-0574-41D4-AADC-C1F38294C66C}" srcOrd="2" destOrd="0" presId="urn:microsoft.com/office/officeart/2009/3/layout/HorizontalOrganizationChart"/>
    <dgm:cxn modelId="{12D0B8E1-3D94-47C5-B547-413437BBE972}" type="presParOf" srcId="{37D09E60-7017-4395-A7C6-2947DD783DDD}" destId="{2DC21215-7E53-4923-8E33-50028C4BE7D1}" srcOrd="3" destOrd="0" presId="urn:microsoft.com/office/officeart/2009/3/layout/HorizontalOrganizationChart"/>
    <dgm:cxn modelId="{684DE292-C3A0-4958-A8F2-393540E13344}" type="presParOf" srcId="{2DC21215-7E53-4923-8E33-50028C4BE7D1}" destId="{01F22A94-651F-42FD-8701-57ECFEE648C8}" srcOrd="0" destOrd="0" presId="urn:microsoft.com/office/officeart/2009/3/layout/HorizontalOrganizationChart"/>
    <dgm:cxn modelId="{0CD74002-81BD-4220-80DD-1DD0F6A3F86F}" type="presParOf" srcId="{01F22A94-651F-42FD-8701-57ECFEE648C8}" destId="{39B37B54-A7F8-4786-A179-F14CAA1FF0CB}" srcOrd="0" destOrd="0" presId="urn:microsoft.com/office/officeart/2009/3/layout/HorizontalOrganizationChart"/>
    <dgm:cxn modelId="{A4C94ADC-B449-419C-8953-4823B9653472}" type="presParOf" srcId="{01F22A94-651F-42FD-8701-57ECFEE648C8}" destId="{17F18978-71CE-4284-BF45-9154FA74ED2B}" srcOrd="1" destOrd="0" presId="urn:microsoft.com/office/officeart/2009/3/layout/HorizontalOrganizationChart"/>
    <dgm:cxn modelId="{41097D68-A231-4F82-8E8D-16730CD7B0D1}" type="presParOf" srcId="{2DC21215-7E53-4923-8E33-50028C4BE7D1}" destId="{E6E0E8AF-674D-4200-AD03-14DAE302D6FB}" srcOrd="1" destOrd="0" presId="urn:microsoft.com/office/officeart/2009/3/layout/HorizontalOrganizationChart"/>
    <dgm:cxn modelId="{266CB4C1-2F76-49FB-AC02-77FA203960CE}" type="presParOf" srcId="{2DC21215-7E53-4923-8E33-50028C4BE7D1}" destId="{00B89A05-FE45-4FD1-BB55-9427DA60BF75}" srcOrd="2" destOrd="0" presId="urn:microsoft.com/office/officeart/2009/3/layout/HorizontalOrganizationChar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5.xml><?xml version="1.0" encoding="utf-8"?>
<dgm:dataModel xmlns:dgm="http://schemas.openxmlformats.org/drawingml/2006/diagram" xmlns:a="http://schemas.openxmlformats.org/drawingml/2006/main">
  <dgm:ptLst>
    <dgm:pt modelId="{2233202C-A0FF-4E8C-AECE-893CFFE098D4}" type="doc">
      <dgm:prSet loTypeId="urn:microsoft.com/office/officeart/2005/8/layout/orgChart1" loCatId="hierarchy" qsTypeId="urn:microsoft.com/office/officeart/2005/8/quickstyle/3d1" qsCatId="3D" csTypeId="urn:microsoft.com/office/officeart/2005/8/colors/accent1_2" csCatId="accent1" phldr="1"/>
      <dgm:spPr/>
      <dgm:t>
        <a:bodyPr/>
        <a:lstStyle/>
        <a:p>
          <a:endParaRPr lang="ro-RO"/>
        </a:p>
      </dgm:t>
    </dgm:pt>
    <dgm:pt modelId="{C87A6304-BC86-41DF-87C0-FFC8BA58A368}">
      <dgm:prSet phldrT="[Текст]" custT="1"/>
      <dgm:spPr>
        <a:gradFill rotWithShape="0">
          <a:gsLst>
            <a:gs pos="0">
              <a:srgbClr val="FF0000"/>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80000">
              <a:schemeClr val="accent1">
                <a:hueOff val="0"/>
                <a:satOff val="0"/>
                <a:lumOff val="0"/>
                <a:alphaOff val="0"/>
                <a:shade val="63000"/>
              </a:schemeClr>
            </a:gs>
          </a:gsLst>
          <a:lin ang="950000" scaled="1"/>
        </a:gradFill>
      </dgm:spPr>
      <dgm:t>
        <a:bodyPr/>
        <a:lstStyle/>
        <a:p>
          <a:r>
            <a:rPr lang="ro-RO" sz="2000" dirty="0">
              <a:latin typeface="Times New Roman" panose="02020603050405020304" pitchFamily="18" charset="0"/>
              <a:cs typeface="Times New Roman" panose="02020603050405020304" pitchFamily="18" charset="0"/>
            </a:rPr>
            <a:t>PROLIFERAREA</a:t>
          </a:r>
        </a:p>
      </dgm:t>
    </dgm:pt>
    <dgm:pt modelId="{6D51B7B4-1B1B-4C71-9868-52307FEBBEF7}" type="parTrans" cxnId="{C5AA4432-17AE-4565-90AA-27979F85DBAA}">
      <dgm:prSet/>
      <dgm:spPr/>
      <dgm:t>
        <a:bodyPr/>
        <a:lstStyle/>
        <a:p>
          <a:endParaRPr lang="ro-RO" sz="2000">
            <a:latin typeface="Times New Roman" panose="02020603050405020304" pitchFamily="18" charset="0"/>
            <a:cs typeface="Times New Roman" panose="02020603050405020304" pitchFamily="18" charset="0"/>
          </a:endParaRPr>
        </a:p>
      </dgm:t>
    </dgm:pt>
    <dgm:pt modelId="{4DC0012F-E9D3-4214-9DD7-E0D83A88A932}" type="sibTrans" cxnId="{C5AA4432-17AE-4565-90AA-27979F85DBAA}">
      <dgm:prSet/>
      <dgm:spPr/>
      <dgm:t>
        <a:bodyPr/>
        <a:lstStyle/>
        <a:p>
          <a:endParaRPr lang="ro-RO" sz="2000">
            <a:latin typeface="Times New Roman" panose="02020603050405020304" pitchFamily="18" charset="0"/>
            <a:cs typeface="Times New Roman" panose="02020603050405020304" pitchFamily="18" charset="0"/>
          </a:endParaRPr>
        </a:p>
      </dgm:t>
    </dgm:pt>
    <dgm:pt modelId="{4B748C9E-EF75-40BF-8588-95CB2532D6EA}">
      <dgm:prSet phldrT="[Текст]" custT="1"/>
      <dgm:spPr>
        <a:gradFill rotWithShape="0">
          <a:gsLst>
            <a:gs pos="2100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86000">
              <a:srgbClr val="209BC6"/>
            </a:gs>
          </a:gsLst>
        </a:gradFill>
      </dgm:spPr>
      <dgm:t>
        <a:bodyPr/>
        <a:lstStyle/>
        <a:p>
          <a:r>
            <a:rPr lang="ro-RO" sz="2000" dirty="0">
              <a:latin typeface="Times New Roman" panose="02020603050405020304" pitchFamily="18" charset="0"/>
              <a:cs typeface="Times New Roman" panose="02020603050405020304" pitchFamily="18" charset="0"/>
            </a:rPr>
            <a:t>ORIZONTALĂ</a:t>
          </a:r>
        </a:p>
      </dgm:t>
    </dgm:pt>
    <dgm:pt modelId="{53660D17-4812-496A-A6DC-94F486B6AFFF}" type="parTrans" cxnId="{BC20B6B9-F3E1-4ABF-9CE6-29B39B2F9A77}">
      <dgm:prSet/>
      <dgm:spPr/>
      <dgm:t>
        <a:bodyPr/>
        <a:lstStyle/>
        <a:p>
          <a:endParaRPr lang="ro-RO" sz="2000">
            <a:latin typeface="Times New Roman" panose="02020603050405020304" pitchFamily="18" charset="0"/>
            <a:cs typeface="Times New Roman" panose="02020603050405020304" pitchFamily="18" charset="0"/>
          </a:endParaRPr>
        </a:p>
      </dgm:t>
    </dgm:pt>
    <dgm:pt modelId="{9B536E25-E951-49C1-A897-A2B03BA77DCB}" type="sibTrans" cxnId="{BC20B6B9-F3E1-4ABF-9CE6-29B39B2F9A77}">
      <dgm:prSet/>
      <dgm:spPr/>
      <dgm:t>
        <a:bodyPr/>
        <a:lstStyle/>
        <a:p>
          <a:endParaRPr lang="ro-RO" sz="2000">
            <a:latin typeface="Times New Roman" panose="02020603050405020304" pitchFamily="18" charset="0"/>
            <a:cs typeface="Times New Roman" panose="02020603050405020304" pitchFamily="18" charset="0"/>
          </a:endParaRPr>
        </a:p>
      </dgm:t>
    </dgm:pt>
    <dgm:pt modelId="{1CDDE5A5-115E-4917-8019-3FBB245D0EBA}">
      <dgm:prSet phldrT="[Текст]" custT="1"/>
      <dgm:spPr>
        <a:gradFill rotWithShape="0">
          <a:gsLst>
            <a:gs pos="26000">
              <a:schemeClr val="accent1">
                <a:hueOff val="0"/>
                <a:satOff val="0"/>
                <a:lumOff val="0"/>
                <a:alphaOff val="0"/>
                <a:shade val="63000"/>
              </a:schemeClr>
            </a:gs>
            <a:gs pos="30000">
              <a:schemeClr val="accent1">
                <a:hueOff val="0"/>
                <a:satOff val="0"/>
                <a:lumOff val="0"/>
                <a:alphaOff val="0"/>
                <a:shade val="90000"/>
                <a:satMod val="110000"/>
              </a:schemeClr>
            </a:gs>
            <a:gs pos="45000">
              <a:schemeClr val="accent1">
                <a:hueOff val="0"/>
                <a:satOff val="0"/>
                <a:lumOff val="0"/>
                <a:alphaOff val="0"/>
                <a:shade val="100000"/>
                <a:satMod val="118000"/>
              </a:schemeClr>
            </a:gs>
            <a:gs pos="55000">
              <a:schemeClr val="accent1">
                <a:hueOff val="0"/>
                <a:satOff val="0"/>
                <a:lumOff val="0"/>
                <a:alphaOff val="0"/>
                <a:shade val="100000"/>
                <a:satMod val="118000"/>
              </a:schemeClr>
            </a:gs>
            <a:gs pos="73000">
              <a:schemeClr val="accent1">
                <a:hueOff val="0"/>
                <a:satOff val="0"/>
                <a:lumOff val="0"/>
                <a:alphaOff val="0"/>
                <a:shade val="90000"/>
                <a:satMod val="110000"/>
              </a:schemeClr>
            </a:gs>
            <a:gs pos="87000">
              <a:srgbClr val="00B050"/>
            </a:gs>
          </a:gsLst>
        </a:gradFill>
      </dgm:spPr>
      <dgm:t>
        <a:bodyPr/>
        <a:lstStyle/>
        <a:p>
          <a:r>
            <a:rPr lang="ro-RO" sz="2000" dirty="0">
              <a:latin typeface="Times New Roman" panose="02020603050405020304" pitchFamily="18" charset="0"/>
              <a:cs typeface="Times New Roman" panose="02020603050405020304" pitchFamily="18" charset="0"/>
            </a:rPr>
            <a:t>VERTICALĂ</a:t>
          </a:r>
        </a:p>
      </dgm:t>
    </dgm:pt>
    <dgm:pt modelId="{D434774A-4031-49FB-AA7E-ED70ED132701}" type="parTrans" cxnId="{BD13B4DE-64EF-4B58-8CAD-CB12B49628D7}">
      <dgm:prSet/>
      <dgm:spPr/>
      <dgm:t>
        <a:bodyPr/>
        <a:lstStyle/>
        <a:p>
          <a:endParaRPr lang="ro-RO" sz="2000">
            <a:latin typeface="Times New Roman" panose="02020603050405020304" pitchFamily="18" charset="0"/>
            <a:cs typeface="Times New Roman" panose="02020603050405020304" pitchFamily="18" charset="0"/>
          </a:endParaRPr>
        </a:p>
      </dgm:t>
    </dgm:pt>
    <dgm:pt modelId="{58CC6F84-5894-487F-B2C0-4B15F8DE6E5D}" type="sibTrans" cxnId="{BD13B4DE-64EF-4B58-8CAD-CB12B49628D7}">
      <dgm:prSet/>
      <dgm:spPr/>
      <dgm:t>
        <a:bodyPr/>
        <a:lstStyle/>
        <a:p>
          <a:endParaRPr lang="ro-RO" sz="2000">
            <a:latin typeface="Times New Roman" panose="02020603050405020304" pitchFamily="18" charset="0"/>
            <a:cs typeface="Times New Roman" panose="02020603050405020304" pitchFamily="18" charset="0"/>
          </a:endParaRPr>
        </a:p>
      </dgm:t>
    </dgm:pt>
    <dgm:pt modelId="{4402680C-C80A-4748-84F6-37D9B1A79A38}" type="pres">
      <dgm:prSet presAssocID="{2233202C-A0FF-4E8C-AECE-893CFFE098D4}" presName="hierChild1" presStyleCnt="0">
        <dgm:presLayoutVars>
          <dgm:orgChart val="1"/>
          <dgm:chPref val="1"/>
          <dgm:dir/>
          <dgm:animOne val="branch"/>
          <dgm:animLvl val="lvl"/>
          <dgm:resizeHandles/>
        </dgm:presLayoutVars>
      </dgm:prSet>
      <dgm:spPr/>
      <dgm:t>
        <a:bodyPr/>
        <a:lstStyle/>
        <a:p>
          <a:endParaRPr lang="en-US"/>
        </a:p>
      </dgm:t>
    </dgm:pt>
    <dgm:pt modelId="{174B5352-8F7E-4ADA-86EF-597B0A1608C5}" type="pres">
      <dgm:prSet presAssocID="{C87A6304-BC86-41DF-87C0-FFC8BA58A368}" presName="hierRoot1" presStyleCnt="0">
        <dgm:presLayoutVars>
          <dgm:hierBranch val="init"/>
        </dgm:presLayoutVars>
      </dgm:prSet>
      <dgm:spPr/>
    </dgm:pt>
    <dgm:pt modelId="{08B865A9-9876-4E7B-8417-48132081F306}" type="pres">
      <dgm:prSet presAssocID="{C87A6304-BC86-41DF-87C0-FFC8BA58A368}" presName="rootComposite1" presStyleCnt="0"/>
      <dgm:spPr/>
    </dgm:pt>
    <dgm:pt modelId="{0E38A9CB-093B-4E7E-A9D1-043ED8683D2E}" type="pres">
      <dgm:prSet presAssocID="{C87A6304-BC86-41DF-87C0-FFC8BA58A368}" presName="rootText1" presStyleLbl="node0" presStyleIdx="0" presStyleCnt="1">
        <dgm:presLayoutVars>
          <dgm:chPref val="3"/>
        </dgm:presLayoutVars>
      </dgm:prSet>
      <dgm:spPr/>
      <dgm:t>
        <a:bodyPr/>
        <a:lstStyle/>
        <a:p>
          <a:endParaRPr lang="en-US"/>
        </a:p>
      </dgm:t>
    </dgm:pt>
    <dgm:pt modelId="{6842CD9C-075A-4C94-9925-748BBE81FB42}" type="pres">
      <dgm:prSet presAssocID="{C87A6304-BC86-41DF-87C0-FFC8BA58A368}" presName="rootConnector1" presStyleLbl="node1" presStyleIdx="0" presStyleCnt="0"/>
      <dgm:spPr/>
      <dgm:t>
        <a:bodyPr/>
        <a:lstStyle/>
        <a:p>
          <a:endParaRPr lang="en-US"/>
        </a:p>
      </dgm:t>
    </dgm:pt>
    <dgm:pt modelId="{C48448FE-F213-498A-9678-0D4F9962D637}" type="pres">
      <dgm:prSet presAssocID="{C87A6304-BC86-41DF-87C0-FFC8BA58A368}" presName="hierChild2" presStyleCnt="0"/>
      <dgm:spPr/>
    </dgm:pt>
    <dgm:pt modelId="{9EEC4D1B-F7C4-43E5-8560-878BD6973656}" type="pres">
      <dgm:prSet presAssocID="{53660D17-4812-496A-A6DC-94F486B6AFFF}" presName="Name37" presStyleLbl="parChTrans1D2" presStyleIdx="0" presStyleCnt="2"/>
      <dgm:spPr/>
      <dgm:t>
        <a:bodyPr/>
        <a:lstStyle/>
        <a:p>
          <a:endParaRPr lang="en-US"/>
        </a:p>
      </dgm:t>
    </dgm:pt>
    <dgm:pt modelId="{75543648-9D32-4891-8E16-A5E778418717}" type="pres">
      <dgm:prSet presAssocID="{4B748C9E-EF75-40BF-8588-95CB2532D6EA}" presName="hierRoot2" presStyleCnt="0">
        <dgm:presLayoutVars>
          <dgm:hierBranch val="init"/>
        </dgm:presLayoutVars>
      </dgm:prSet>
      <dgm:spPr/>
    </dgm:pt>
    <dgm:pt modelId="{1AFD53E1-1B86-4484-A484-085BD2823715}" type="pres">
      <dgm:prSet presAssocID="{4B748C9E-EF75-40BF-8588-95CB2532D6EA}" presName="rootComposite" presStyleCnt="0"/>
      <dgm:spPr/>
    </dgm:pt>
    <dgm:pt modelId="{7650A178-DBBE-4472-B9C1-EA729296D0B2}" type="pres">
      <dgm:prSet presAssocID="{4B748C9E-EF75-40BF-8588-95CB2532D6EA}" presName="rootText" presStyleLbl="node2" presStyleIdx="0" presStyleCnt="2">
        <dgm:presLayoutVars>
          <dgm:chPref val="3"/>
        </dgm:presLayoutVars>
      </dgm:prSet>
      <dgm:spPr/>
      <dgm:t>
        <a:bodyPr/>
        <a:lstStyle/>
        <a:p>
          <a:endParaRPr lang="en-US"/>
        </a:p>
      </dgm:t>
    </dgm:pt>
    <dgm:pt modelId="{DBAF3740-F1DA-4739-86BC-AB012E6CD3E2}" type="pres">
      <dgm:prSet presAssocID="{4B748C9E-EF75-40BF-8588-95CB2532D6EA}" presName="rootConnector" presStyleLbl="node2" presStyleIdx="0" presStyleCnt="2"/>
      <dgm:spPr/>
      <dgm:t>
        <a:bodyPr/>
        <a:lstStyle/>
        <a:p>
          <a:endParaRPr lang="en-US"/>
        </a:p>
      </dgm:t>
    </dgm:pt>
    <dgm:pt modelId="{B98F9563-0F99-4102-98A3-8F43CEA70897}" type="pres">
      <dgm:prSet presAssocID="{4B748C9E-EF75-40BF-8588-95CB2532D6EA}" presName="hierChild4" presStyleCnt="0"/>
      <dgm:spPr/>
    </dgm:pt>
    <dgm:pt modelId="{F1C4FD64-7BCE-4796-A791-7DA37FC5EC4E}" type="pres">
      <dgm:prSet presAssocID="{4B748C9E-EF75-40BF-8588-95CB2532D6EA}" presName="hierChild5" presStyleCnt="0"/>
      <dgm:spPr/>
    </dgm:pt>
    <dgm:pt modelId="{728D0105-0B72-4A43-A664-C7102B49727A}" type="pres">
      <dgm:prSet presAssocID="{D434774A-4031-49FB-AA7E-ED70ED132701}" presName="Name37" presStyleLbl="parChTrans1D2" presStyleIdx="1" presStyleCnt="2"/>
      <dgm:spPr/>
      <dgm:t>
        <a:bodyPr/>
        <a:lstStyle/>
        <a:p>
          <a:endParaRPr lang="en-US"/>
        </a:p>
      </dgm:t>
    </dgm:pt>
    <dgm:pt modelId="{5E8CCE08-3798-4761-BD25-9A9DFEC267E6}" type="pres">
      <dgm:prSet presAssocID="{1CDDE5A5-115E-4917-8019-3FBB245D0EBA}" presName="hierRoot2" presStyleCnt="0">
        <dgm:presLayoutVars>
          <dgm:hierBranch val="init"/>
        </dgm:presLayoutVars>
      </dgm:prSet>
      <dgm:spPr/>
    </dgm:pt>
    <dgm:pt modelId="{E0D34547-48AD-4B8B-9452-9FA316453818}" type="pres">
      <dgm:prSet presAssocID="{1CDDE5A5-115E-4917-8019-3FBB245D0EBA}" presName="rootComposite" presStyleCnt="0"/>
      <dgm:spPr/>
    </dgm:pt>
    <dgm:pt modelId="{DF786847-574D-4AE3-AE68-6534E9FC2815}" type="pres">
      <dgm:prSet presAssocID="{1CDDE5A5-115E-4917-8019-3FBB245D0EBA}" presName="rootText" presStyleLbl="node2" presStyleIdx="1" presStyleCnt="2">
        <dgm:presLayoutVars>
          <dgm:chPref val="3"/>
        </dgm:presLayoutVars>
      </dgm:prSet>
      <dgm:spPr/>
      <dgm:t>
        <a:bodyPr/>
        <a:lstStyle/>
        <a:p>
          <a:endParaRPr lang="en-US"/>
        </a:p>
      </dgm:t>
    </dgm:pt>
    <dgm:pt modelId="{068AC476-5E39-4EC1-BA2F-33605E38C949}" type="pres">
      <dgm:prSet presAssocID="{1CDDE5A5-115E-4917-8019-3FBB245D0EBA}" presName="rootConnector" presStyleLbl="node2" presStyleIdx="1" presStyleCnt="2"/>
      <dgm:spPr/>
      <dgm:t>
        <a:bodyPr/>
        <a:lstStyle/>
        <a:p>
          <a:endParaRPr lang="en-US"/>
        </a:p>
      </dgm:t>
    </dgm:pt>
    <dgm:pt modelId="{43C2E01A-CF5E-4960-A37C-85BB1FD79093}" type="pres">
      <dgm:prSet presAssocID="{1CDDE5A5-115E-4917-8019-3FBB245D0EBA}" presName="hierChild4" presStyleCnt="0"/>
      <dgm:spPr/>
    </dgm:pt>
    <dgm:pt modelId="{EE860F8F-441E-4EDC-9588-8E61BC2581C3}" type="pres">
      <dgm:prSet presAssocID="{1CDDE5A5-115E-4917-8019-3FBB245D0EBA}" presName="hierChild5" presStyleCnt="0"/>
      <dgm:spPr/>
    </dgm:pt>
    <dgm:pt modelId="{6ED2005E-1315-437C-B112-999C9DA9C8DB}" type="pres">
      <dgm:prSet presAssocID="{C87A6304-BC86-41DF-87C0-FFC8BA58A368}" presName="hierChild3" presStyleCnt="0"/>
      <dgm:spPr/>
    </dgm:pt>
  </dgm:ptLst>
  <dgm:cxnLst>
    <dgm:cxn modelId="{C5AA4432-17AE-4565-90AA-27979F85DBAA}" srcId="{2233202C-A0FF-4E8C-AECE-893CFFE098D4}" destId="{C87A6304-BC86-41DF-87C0-FFC8BA58A368}" srcOrd="0" destOrd="0" parTransId="{6D51B7B4-1B1B-4C71-9868-52307FEBBEF7}" sibTransId="{4DC0012F-E9D3-4214-9DD7-E0D83A88A932}"/>
    <dgm:cxn modelId="{02C33E63-AB8B-4C41-B3CE-1053C2042860}" type="presOf" srcId="{1CDDE5A5-115E-4917-8019-3FBB245D0EBA}" destId="{068AC476-5E39-4EC1-BA2F-33605E38C949}" srcOrd="1" destOrd="0" presId="urn:microsoft.com/office/officeart/2005/8/layout/orgChart1"/>
    <dgm:cxn modelId="{C2B46FCA-A8B9-46C9-9DAE-E4CD7E40AA5B}" type="presOf" srcId="{C87A6304-BC86-41DF-87C0-FFC8BA58A368}" destId="{0E38A9CB-093B-4E7E-A9D1-043ED8683D2E}" srcOrd="0" destOrd="0" presId="urn:microsoft.com/office/officeart/2005/8/layout/orgChart1"/>
    <dgm:cxn modelId="{BD13B4DE-64EF-4B58-8CAD-CB12B49628D7}" srcId="{C87A6304-BC86-41DF-87C0-FFC8BA58A368}" destId="{1CDDE5A5-115E-4917-8019-3FBB245D0EBA}" srcOrd="1" destOrd="0" parTransId="{D434774A-4031-49FB-AA7E-ED70ED132701}" sibTransId="{58CC6F84-5894-487F-B2C0-4B15F8DE6E5D}"/>
    <dgm:cxn modelId="{76870FC3-4FCE-43AB-AB2E-5DA7506D6775}" type="presOf" srcId="{53660D17-4812-496A-A6DC-94F486B6AFFF}" destId="{9EEC4D1B-F7C4-43E5-8560-878BD6973656}" srcOrd="0" destOrd="0" presId="urn:microsoft.com/office/officeart/2005/8/layout/orgChart1"/>
    <dgm:cxn modelId="{D3E894AD-91FC-4FCB-9ED0-3C4303388FDD}" type="presOf" srcId="{4B748C9E-EF75-40BF-8588-95CB2532D6EA}" destId="{7650A178-DBBE-4472-B9C1-EA729296D0B2}" srcOrd="0" destOrd="0" presId="urn:microsoft.com/office/officeart/2005/8/layout/orgChart1"/>
    <dgm:cxn modelId="{79A3F0DF-5986-47D0-9466-AA214CA07400}" type="presOf" srcId="{1CDDE5A5-115E-4917-8019-3FBB245D0EBA}" destId="{DF786847-574D-4AE3-AE68-6534E9FC2815}" srcOrd="0" destOrd="0" presId="urn:microsoft.com/office/officeart/2005/8/layout/orgChart1"/>
    <dgm:cxn modelId="{67D3B6CA-4D43-49CB-BD31-AA8CFC32FD64}" type="presOf" srcId="{2233202C-A0FF-4E8C-AECE-893CFFE098D4}" destId="{4402680C-C80A-4748-84F6-37D9B1A79A38}" srcOrd="0" destOrd="0" presId="urn:microsoft.com/office/officeart/2005/8/layout/orgChart1"/>
    <dgm:cxn modelId="{43487F3C-161C-4090-B049-C6025F488D0A}" type="presOf" srcId="{D434774A-4031-49FB-AA7E-ED70ED132701}" destId="{728D0105-0B72-4A43-A664-C7102B49727A}" srcOrd="0" destOrd="0" presId="urn:microsoft.com/office/officeart/2005/8/layout/orgChart1"/>
    <dgm:cxn modelId="{BC20B6B9-F3E1-4ABF-9CE6-29B39B2F9A77}" srcId="{C87A6304-BC86-41DF-87C0-FFC8BA58A368}" destId="{4B748C9E-EF75-40BF-8588-95CB2532D6EA}" srcOrd="0" destOrd="0" parTransId="{53660D17-4812-496A-A6DC-94F486B6AFFF}" sibTransId="{9B536E25-E951-49C1-A897-A2B03BA77DCB}"/>
    <dgm:cxn modelId="{2231EF4C-3B42-4D48-B2DC-B77D6CDF4B48}" type="presOf" srcId="{4B748C9E-EF75-40BF-8588-95CB2532D6EA}" destId="{DBAF3740-F1DA-4739-86BC-AB012E6CD3E2}" srcOrd="1" destOrd="0" presId="urn:microsoft.com/office/officeart/2005/8/layout/orgChart1"/>
    <dgm:cxn modelId="{0DD9443B-63A0-4CC0-986A-ABE845C6404F}" type="presOf" srcId="{C87A6304-BC86-41DF-87C0-FFC8BA58A368}" destId="{6842CD9C-075A-4C94-9925-748BBE81FB42}" srcOrd="1" destOrd="0" presId="urn:microsoft.com/office/officeart/2005/8/layout/orgChart1"/>
    <dgm:cxn modelId="{C427B569-3B7F-4686-9AFA-A8764328B05A}" type="presParOf" srcId="{4402680C-C80A-4748-84F6-37D9B1A79A38}" destId="{174B5352-8F7E-4ADA-86EF-597B0A1608C5}" srcOrd="0" destOrd="0" presId="urn:microsoft.com/office/officeart/2005/8/layout/orgChart1"/>
    <dgm:cxn modelId="{B4E36690-0402-44D8-98F2-0A588C34DD2C}" type="presParOf" srcId="{174B5352-8F7E-4ADA-86EF-597B0A1608C5}" destId="{08B865A9-9876-4E7B-8417-48132081F306}" srcOrd="0" destOrd="0" presId="urn:microsoft.com/office/officeart/2005/8/layout/orgChart1"/>
    <dgm:cxn modelId="{5917C9C8-9336-461D-924E-007DE0485296}" type="presParOf" srcId="{08B865A9-9876-4E7B-8417-48132081F306}" destId="{0E38A9CB-093B-4E7E-A9D1-043ED8683D2E}" srcOrd="0" destOrd="0" presId="urn:microsoft.com/office/officeart/2005/8/layout/orgChart1"/>
    <dgm:cxn modelId="{1DBDB75D-3D16-49F8-A2E1-4FF617588904}" type="presParOf" srcId="{08B865A9-9876-4E7B-8417-48132081F306}" destId="{6842CD9C-075A-4C94-9925-748BBE81FB42}" srcOrd="1" destOrd="0" presId="urn:microsoft.com/office/officeart/2005/8/layout/orgChart1"/>
    <dgm:cxn modelId="{0D91F8EA-25B0-4F2E-9DD9-4708A52C21D8}" type="presParOf" srcId="{174B5352-8F7E-4ADA-86EF-597B0A1608C5}" destId="{C48448FE-F213-498A-9678-0D4F9962D637}" srcOrd="1" destOrd="0" presId="urn:microsoft.com/office/officeart/2005/8/layout/orgChart1"/>
    <dgm:cxn modelId="{6DB97F89-B3F3-4564-A25D-BAA89DA80C01}" type="presParOf" srcId="{C48448FE-F213-498A-9678-0D4F9962D637}" destId="{9EEC4D1B-F7C4-43E5-8560-878BD6973656}" srcOrd="0" destOrd="0" presId="urn:microsoft.com/office/officeart/2005/8/layout/orgChart1"/>
    <dgm:cxn modelId="{49149D76-4EAB-47E8-970E-D88F74E940F1}" type="presParOf" srcId="{C48448FE-F213-498A-9678-0D4F9962D637}" destId="{75543648-9D32-4891-8E16-A5E778418717}" srcOrd="1" destOrd="0" presId="urn:microsoft.com/office/officeart/2005/8/layout/orgChart1"/>
    <dgm:cxn modelId="{9CC7A490-340C-4CA4-965F-1C0B9E08B488}" type="presParOf" srcId="{75543648-9D32-4891-8E16-A5E778418717}" destId="{1AFD53E1-1B86-4484-A484-085BD2823715}" srcOrd="0" destOrd="0" presId="urn:microsoft.com/office/officeart/2005/8/layout/orgChart1"/>
    <dgm:cxn modelId="{4A875299-6108-4E6F-9EA9-029CFA8F04DB}" type="presParOf" srcId="{1AFD53E1-1B86-4484-A484-085BD2823715}" destId="{7650A178-DBBE-4472-B9C1-EA729296D0B2}" srcOrd="0" destOrd="0" presId="urn:microsoft.com/office/officeart/2005/8/layout/orgChart1"/>
    <dgm:cxn modelId="{AB3F3914-A7CB-4241-8064-4F4959DC2698}" type="presParOf" srcId="{1AFD53E1-1B86-4484-A484-085BD2823715}" destId="{DBAF3740-F1DA-4739-86BC-AB012E6CD3E2}" srcOrd="1" destOrd="0" presId="urn:microsoft.com/office/officeart/2005/8/layout/orgChart1"/>
    <dgm:cxn modelId="{80A99B5F-91B2-4352-808C-6A51EC6BB5D9}" type="presParOf" srcId="{75543648-9D32-4891-8E16-A5E778418717}" destId="{B98F9563-0F99-4102-98A3-8F43CEA70897}" srcOrd="1" destOrd="0" presId="urn:microsoft.com/office/officeart/2005/8/layout/orgChart1"/>
    <dgm:cxn modelId="{63E8E62E-98F5-498F-A2D7-09770EF6073E}" type="presParOf" srcId="{75543648-9D32-4891-8E16-A5E778418717}" destId="{F1C4FD64-7BCE-4796-A791-7DA37FC5EC4E}" srcOrd="2" destOrd="0" presId="urn:microsoft.com/office/officeart/2005/8/layout/orgChart1"/>
    <dgm:cxn modelId="{8A5CEEB3-D6A0-486A-8D3D-EE73FAD6D628}" type="presParOf" srcId="{C48448FE-F213-498A-9678-0D4F9962D637}" destId="{728D0105-0B72-4A43-A664-C7102B49727A}" srcOrd="2" destOrd="0" presId="urn:microsoft.com/office/officeart/2005/8/layout/orgChart1"/>
    <dgm:cxn modelId="{E5412F79-D4E2-4F9D-83BF-6478762AB5FE}" type="presParOf" srcId="{C48448FE-F213-498A-9678-0D4F9962D637}" destId="{5E8CCE08-3798-4761-BD25-9A9DFEC267E6}" srcOrd="3" destOrd="0" presId="urn:microsoft.com/office/officeart/2005/8/layout/orgChart1"/>
    <dgm:cxn modelId="{3F342B32-AF75-4606-B17A-7FCA5CE09B5C}" type="presParOf" srcId="{5E8CCE08-3798-4761-BD25-9A9DFEC267E6}" destId="{E0D34547-48AD-4B8B-9452-9FA316453818}" srcOrd="0" destOrd="0" presId="urn:microsoft.com/office/officeart/2005/8/layout/orgChart1"/>
    <dgm:cxn modelId="{47A0FBC5-09E6-4C81-B437-9BD734072ADD}" type="presParOf" srcId="{E0D34547-48AD-4B8B-9452-9FA316453818}" destId="{DF786847-574D-4AE3-AE68-6534E9FC2815}" srcOrd="0" destOrd="0" presId="urn:microsoft.com/office/officeart/2005/8/layout/orgChart1"/>
    <dgm:cxn modelId="{9E7A7BB1-F5C0-413F-9348-C95FCCC6A035}" type="presParOf" srcId="{E0D34547-48AD-4B8B-9452-9FA316453818}" destId="{068AC476-5E39-4EC1-BA2F-33605E38C949}" srcOrd="1" destOrd="0" presId="urn:microsoft.com/office/officeart/2005/8/layout/orgChart1"/>
    <dgm:cxn modelId="{3284E33F-8B21-4B35-89F9-6EE636FE936C}" type="presParOf" srcId="{5E8CCE08-3798-4761-BD25-9A9DFEC267E6}" destId="{43C2E01A-CF5E-4960-A37C-85BB1FD79093}" srcOrd="1" destOrd="0" presId="urn:microsoft.com/office/officeart/2005/8/layout/orgChart1"/>
    <dgm:cxn modelId="{EA669100-C292-46F1-9D72-B1F2DC75CF63}" type="presParOf" srcId="{5E8CCE08-3798-4761-BD25-9A9DFEC267E6}" destId="{EE860F8F-441E-4EDC-9588-8E61BC2581C3}" srcOrd="2" destOrd="0" presId="urn:microsoft.com/office/officeart/2005/8/layout/orgChart1"/>
    <dgm:cxn modelId="{27D34ADE-B3CE-474A-BA90-DCBF0658C279}" type="presParOf" srcId="{174B5352-8F7E-4ADA-86EF-597B0A1608C5}" destId="{6ED2005E-1315-437C-B112-999C9DA9C8DB}" srcOrd="2" destOrd="0" presId="urn:microsoft.com/office/officeart/2005/8/layout/orgChart1"/>
  </dgm:cxnLst>
  <dgm:bg>
    <a:gradFill>
      <a:gsLst>
        <a:gs pos="0">
          <a:schemeClr val="accent4">
            <a:shade val="63000"/>
          </a:schemeClr>
        </a:gs>
        <a:gs pos="30000">
          <a:schemeClr val="accent4">
            <a:shade val="90000"/>
            <a:satMod val="110000"/>
          </a:schemeClr>
        </a:gs>
        <a:gs pos="45000">
          <a:schemeClr val="accent4">
            <a:shade val="100000"/>
            <a:satMod val="118000"/>
          </a:schemeClr>
        </a:gs>
        <a:gs pos="55000">
          <a:schemeClr val="accent4">
            <a:shade val="100000"/>
            <a:satMod val="118000"/>
          </a:schemeClr>
        </a:gs>
        <a:gs pos="73000">
          <a:schemeClr val="accent4">
            <a:shade val="90000"/>
            <a:satMod val="110000"/>
          </a:schemeClr>
        </a:gs>
        <a:gs pos="100000">
          <a:schemeClr val="accent4">
            <a:shade val="63000"/>
          </a:schemeClr>
        </a:gs>
      </a:gsLst>
      <a:lin ang="950000" scaled="1"/>
    </a:grad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56EBD59-F51F-4B08-B1A6-64F37BE44257}" type="doc">
      <dgm:prSet loTypeId="urn:microsoft.com/office/officeart/2008/layout/VerticalCurvedList" loCatId="list" qsTypeId="urn:microsoft.com/office/officeart/2005/8/quickstyle/3d2" qsCatId="3D" csTypeId="urn:microsoft.com/office/officeart/2005/8/colors/colorful4" csCatId="colorful" phldr="1"/>
      <dgm:spPr>
        <a:scene3d>
          <a:camera prst="orthographicFront">
            <a:rot lat="0" lon="0" rev="0"/>
          </a:camera>
          <a:lightRig rig="contrasting" dir="t">
            <a:rot lat="0" lon="0" rev="1500000"/>
          </a:lightRig>
        </a:scene3d>
      </dgm:spPr>
      <dgm:t>
        <a:bodyPr/>
        <a:lstStyle/>
        <a:p>
          <a:endParaRPr lang="ro-RO"/>
        </a:p>
      </dgm:t>
    </dgm:pt>
    <dgm:pt modelId="{BFADBCD9-14AF-49B8-BC46-385D030EF20A}">
      <dgm:prSet phldrT="[Текст]" custT="1"/>
      <dgm:spPr>
        <a:gradFill rotWithShape="0">
          <a:gsLst>
            <a:gs pos="1000">
              <a:srgbClr val="FF0000"/>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79000">
              <a:schemeClr val="accent4">
                <a:hueOff val="0"/>
                <a:satOff val="0"/>
                <a:lumOff val="0"/>
                <a:alphaOff val="0"/>
                <a:shade val="63000"/>
              </a:schemeClr>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buNone/>
          </a:pPr>
          <a:r>
            <a:rPr lang="ro-RO" sz="2400" noProof="0" dirty="0">
              <a:ln/>
              <a:solidFill>
                <a:srgbClr val="002060"/>
              </a:solidFill>
              <a:latin typeface="Times New Roman" pitchFamily="18" charset="0"/>
              <a:cs typeface="Times New Roman" pitchFamily="18" charset="0"/>
            </a:rPr>
            <a:t>Proliferarea orizontală constituie producția sau</a:t>
          </a:r>
        </a:p>
        <a:p>
          <a:pPr algn="ctr">
            <a:buNone/>
          </a:pPr>
          <a:r>
            <a:rPr lang="ro-RO" sz="2400" noProof="0" dirty="0">
              <a:ln/>
              <a:solidFill>
                <a:srgbClr val="002060"/>
              </a:solidFill>
              <a:latin typeface="Times New Roman" pitchFamily="18" charset="0"/>
              <a:cs typeface="Times New Roman" pitchFamily="18" charset="0"/>
            </a:rPr>
            <a:t>cumpărarea de arme de nimicire în masă. </a:t>
          </a:r>
          <a:endParaRPr lang="ro-RO" sz="2400" noProof="0" dirty="0">
            <a:latin typeface="Times New Roman" panose="02020603050405020304" pitchFamily="18" charset="0"/>
            <a:cs typeface="Times New Roman" panose="02020603050405020304" pitchFamily="18" charset="0"/>
          </a:endParaRPr>
        </a:p>
      </dgm:t>
    </dgm:pt>
    <dgm:pt modelId="{44A3DBBB-B1F6-4DD3-A5F6-6A007EDAB72C}" type="parTrans" cxnId="{3B7136E5-7A84-4E63-A1CB-5848A244655B}">
      <dgm:prSet/>
      <dgm:spPr/>
      <dgm:t>
        <a:bodyPr/>
        <a:lstStyle/>
        <a:p>
          <a:endParaRPr lang="ro-RO" sz="2400" noProof="0" dirty="0">
            <a:latin typeface="Times New Roman" panose="02020603050405020304" pitchFamily="18" charset="0"/>
            <a:cs typeface="Times New Roman" panose="02020603050405020304" pitchFamily="18" charset="0"/>
          </a:endParaRPr>
        </a:p>
      </dgm:t>
    </dgm:pt>
    <dgm:pt modelId="{E3A91A18-AC81-4846-BB84-597FD516AFC3}" type="sibTrans" cxnId="{3B7136E5-7A84-4E63-A1CB-5848A244655B}">
      <dgm:prSet/>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40000" prstMaterial="metal">
          <a:bevelT w="88900" h="88900"/>
        </a:sp3d>
      </dgm:spPr>
      <dgm:t>
        <a:bodyPr/>
        <a:lstStyle/>
        <a:p>
          <a:endParaRPr lang="ro-RO" sz="2400" noProof="0" dirty="0">
            <a:latin typeface="Times New Roman" panose="02020603050405020304" pitchFamily="18" charset="0"/>
            <a:cs typeface="Times New Roman" panose="02020603050405020304" pitchFamily="18" charset="0"/>
          </a:endParaRPr>
        </a:p>
      </dgm:t>
    </dgm:pt>
    <dgm:pt modelId="{4E2A0B4B-3621-4006-92C2-E82DC0BB51F2}">
      <dgm:prSet phldrT="[Текст]" custT="1"/>
      <dgm:spPr>
        <a:gradFill rotWithShape="0">
          <a:gsLst>
            <a:gs pos="23000">
              <a:schemeClr val="accent4">
                <a:hueOff val="-1774289"/>
                <a:satOff val="-59734"/>
                <a:lumOff val="-14510"/>
                <a:alphaOff val="0"/>
                <a:shade val="63000"/>
              </a:schemeClr>
            </a:gs>
            <a:gs pos="30000">
              <a:schemeClr val="accent4">
                <a:hueOff val="-1774289"/>
                <a:satOff val="-59734"/>
                <a:lumOff val="-14510"/>
                <a:alphaOff val="0"/>
                <a:shade val="90000"/>
                <a:satMod val="110000"/>
              </a:schemeClr>
            </a:gs>
            <a:gs pos="45000">
              <a:schemeClr val="accent4">
                <a:hueOff val="-1774289"/>
                <a:satOff val="-59734"/>
                <a:lumOff val="-14510"/>
                <a:alphaOff val="0"/>
                <a:shade val="100000"/>
                <a:satMod val="118000"/>
              </a:schemeClr>
            </a:gs>
            <a:gs pos="55000">
              <a:schemeClr val="accent4">
                <a:hueOff val="-1774289"/>
                <a:satOff val="-59734"/>
                <a:lumOff val="-14510"/>
                <a:alphaOff val="0"/>
                <a:shade val="100000"/>
                <a:satMod val="118000"/>
              </a:schemeClr>
            </a:gs>
            <a:gs pos="73000">
              <a:schemeClr val="accent4">
                <a:hueOff val="-1774289"/>
                <a:satOff val="-59734"/>
                <a:lumOff val="-14510"/>
                <a:alphaOff val="0"/>
                <a:shade val="90000"/>
                <a:satMod val="110000"/>
              </a:schemeClr>
            </a:gs>
            <a:gs pos="100000">
              <a:srgbClr val="2468C2"/>
            </a:gs>
          </a:gsLst>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t>
        <a:bodyPr/>
        <a:lstStyle/>
        <a:p>
          <a:pPr algn="ctr">
            <a:buNone/>
          </a:pPr>
          <a:r>
            <a:rPr lang="ro-RO" sz="2400" noProof="0" dirty="0">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Proliferarea verticală creșterea numărului sau</a:t>
          </a:r>
        </a:p>
        <a:p>
          <a:pPr algn="ctr">
            <a:buNone/>
          </a:pPr>
          <a:r>
            <a:rPr lang="ro-RO" sz="2400" noProof="0" dirty="0">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ameliorarea tehnologiei deja deținute. </a:t>
          </a:r>
          <a:endParaRPr lang="ro-RO" sz="2400" noProof="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gm:t>
    </dgm:pt>
    <dgm:pt modelId="{FF1D6292-C34C-460F-8222-23E5788CEC12}" type="parTrans" cxnId="{A2E614ED-66A5-4851-ADAC-DBAB1AD1FF62}">
      <dgm:prSet/>
      <dgm:spPr/>
      <dgm:t>
        <a:bodyPr/>
        <a:lstStyle/>
        <a:p>
          <a:endParaRPr lang="ro-RO" sz="2400" noProof="0" dirty="0">
            <a:latin typeface="Times New Roman" panose="02020603050405020304" pitchFamily="18" charset="0"/>
            <a:cs typeface="Times New Roman" panose="02020603050405020304" pitchFamily="18" charset="0"/>
          </a:endParaRPr>
        </a:p>
      </dgm:t>
    </dgm:pt>
    <dgm:pt modelId="{3B513987-4761-4BEF-9280-EA39F9D54A47}" type="sibTrans" cxnId="{A2E614ED-66A5-4851-ADAC-DBAB1AD1FF62}">
      <dgm:prSet/>
      <dgm:spPr/>
      <dgm:t>
        <a:bodyPr/>
        <a:lstStyle/>
        <a:p>
          <a:endParaRPr lang="ro-RO" sz="2400" noProof="0" dirty="0">
            <a:latin typeface="Times New Roman" panose="02020603050405020304" pitchFamily="18" charset="0"/>
            <a:cs typeface="Times New Roman" panose="02020603050405020304" pitchFamily="18" charset="0"/>
          </a:endParaRPr>
        </a:p>
      </dgm:t>
    </dgm:pt>
    <dgm:pt modelId="{8C4B181C-06A1-405E-B404-1C9D9721EA7D}" type="pres">
      <dgm:prSet presAssocID="{B56EBD59-F51F-4B08-B1A6-64F37BE44257}" presName="Name0" presStyleCnt="0">
        <dgm:presLayoutVars>
          <dgm:chMax val="7"/>
          <dgm:chPref val="7"/>
          <dgm:dir/>
        </dgm:presLayoutVars>
      </dgm:prSet>
      <dgm:spPr/>
      <dgm:t>
        <a:bodyPr/>
        <a:lstStyle/>
        <a:p>
          <a:endParaRPr lang="en-US"/>
        </a:p>
      </dgm:t>
    </dgm:pt>
    <dgm:pt modelId="{1D2C3F82-07E3-4DDC-9828-916AD4D958B1}" type="pres">
      <dgm:prSet presAssocID="{B56EBD59-F51F-4B08-B1A6-64F37BE44257}" presName="Name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18A08FB0-4F8F-4C87-8CA7-7CD46236837B}" type="pres">
      <dgm:prSet presAssocID="{B56EBD59-F51F-4B08-B1A6-64F37BE44257}" presName="cycle"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F4193883-CBAD-44E8-8217-3265440148D5}" type="pres">
      <dgm:prSet presAssocID="{B56EBD59-F51F-4B08-B1A6-64F37BE44257}" presName="srcNode"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433346F5-A6F6-41DA-B2ED-21FFC17147FA}" type="pres">
      <dgm:prSet presAssocID="{B56EBD59-F51F-4B08-B1A6-64F37BE44257}" presName="conn" presStyleLbl="parChTrans1D2" presStyleIdx="0" presStyleCnt="1"/>
      <dgm:spPr/>
      <dgm:t>
        <a:bodyPr/>
        <a:lstStyle/>
        <a:p>
          <a:endParaRPr lang="en-US"/>
        </a:p>
      </dgm:t>
    </dgm:pt>
    <dgm:pt modelId="{8A112183-4FCB-4DDF-B472-BFAF870E3233}" type="pres">
      <dgm:prSet presAssocID="{B56EBD59-F51F-4B08-B1A6-64F37BE44257}" presName="extraNode"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DB5C94C7-AC83-44DD-96A6-B93AAB4764BA}" type="pres">
      <dgm:prSet presAssocID="{B56EBD59-F51F-4B08-B1A6-64F37BE44257}" presName="dstNode" presStyleLbl="node1" presStyleIdx="0" presStyleCnt="2"/>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F47DA33-317B-4313-B553-4811FC3723C6}" type="pres">
      <dgm:prSet presAssocID="{BFADBCD9-14AF-49B8-BC46-385D030EF20A}" presName="text_1" presStyleLbl="node1" presStyleIdx="0" presStyleCnt="2">
        <dgm:presLayoutVars>
          <dgm:bulletEnabled val="1"/>
        </dgm:presLayoutVars>
      </dgm:prSet>
      <dgm:spPr/>
      <dgm:t>
        <a:bodyPr/>
        <a:lstStyle/>
        <a:p>
          <a:endParaRPr lang="en-US"/>
        </a:p>
      </dgm:t>
    </dgm:pt>
    <dgm:pt modelId="{D65A39F5-3E63-4E57-887C-FAFA46FFCE18}" type="pres">
      <dgm:prSet presAssocID="{BFADBCD9-14AF-49B8-BC46-385D030EF20A}" presName="accent_1"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EA28DDA7-0068-482B-97AF-D5791DDE428D}" type="pres">
      <dgm:prSet presAssocID="{BFADBCD9-14AF-49B8-BC46-385D030EF20A}" presName="accentRepeatNode" presStyleLbl="solidFgAcc1" presStyleIdx="0" presStyleCnt="2"/>
      <dgm:spPr>
        <a:gradFill rotWithShape="0">
          <a:gsLst>
            <a:gs pos="1000">
              <a:srgbClr val="FFFF00"/>
            </a:gs>
            <a:gs pos="0">
              <a:schemeClr val="accent4">
                <a:hueOff val="-1774289"/>
                <a:satOff val="-59734"/>
                <a:lumOff val="-14510"/>
                <a:alphaOff val="0"/>
                <a:shade val="63000"/>
              </a:schemeClr>
            </a:gs>
            <a:gs pos="0">
              <a:schemeClr val="accent4">
                <a:hueOff val="-1774289"/>
                <a:satOff val="-59734"/>
                <a:lumOff val="-14510"/>
                <a:alphaOff val="0"/>
                <a:shade val="90000"/>
                <a:satMod val="110000"/>
              </a:schemeClr>
            </a:gs>
            <a:gs pos="45000">
              <a:schemeClr val="accent4">
                <a:hueOff val="-1774289"/>
                <a:satOff val="-59734"/>
                <a:lumOff val="-14510"/>
                <a:alphaOff val="0"/>
                <a:shade val="100000"/>
                <a:satMod val="118000"/>
              </a:schemeClr>
            </a:gs>
            <a:gs pos="55000">
              <a:schemeClr val="accent4">
                <a:hueOff val="-1774289"/>
                <a:satOff val="-59734"/>
                <a:lumOff val="-14510"/>
                <a:alphaOff val="0"/>
                <a:shade val="100000"/>
                <a:satMod val="118000"/>
              </a:schemeClr>
            </a:gs>
            <a:gs pos="63000">
              <a:schemeClr val="accent4">
                <a:hueOff val="-1774289"/>
                <a:satOff val="-59734"/>
                <a:lumOff val="-14510"/>
                <a:alphaOff val="0"/>
                <a:shade val="90000"/>
                <a:satMod val="110000"/>
              </a:schemeClr>
            </a:gs>
            <a:gs pos="100000">
              <a:srgbClr val="2468C2"/>
            </a:gs>
          </a:gsLst>
          <a:lin ang="95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pt>
    <dgm:pt modelId="{E1C17052-5FCE-44C0-A477-88FC6BC876D9}" type="pres">
      <dgm:prSet presAssocID="{4E2A0B4B-3621-4006-92C2-E82DC0BB51F2}" presName="text_2" presStyleLbl="node1" presStyleIdx="1" presStyleCnt="2">
        <dgm:presLayoutVars>
          <dgm:bulletEnabled val="1"/>
        </dgm:presLayoutVars>
      </dgm:prSet>
      <dgm:spPr/>
      <dgm:t>
        <a:bodyPr/>
        <a:lstStyle/>
        <a:p>
          <a:endParaRPr lang="en-US"/>
        </a:p>
      </dgm:t>
    </dgm:pt>
    <dgm:pt modelId="{E1F6DB20-F41C-4EEF-8E7E-3A3E83E799DF}" type="pres">
      <dgm:prSet presAssocID="{4E2A0B4B-3621-4006-92C2-E82DC0BB51F2}" presName="accent_2" presStyleCnt="0"/>
      <dgm:spPr>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dgm:spPr>
    </dgm:pt>
    <dgm:pt modelId="{229D505A-7203-45B3-8C69-3031235CDA45}" type="pres">
      <dgm:prSet presAssocID="{4E2A0B4B-3621-4006-92C2-E82DC0BB51F2}" presName="accentRepeatNode" presStyleLbl="solidFgAcc1" presStyleIdx="1" presStyleCnt="2"/>
      <dgm:spPr>
        <a:gradFill rotWithShape="0">
          <a:gsLst>
            <a:gs pos="0">
              <a:srgbClr val="FF0000"/>
            </a:gs>
            <a:gs pos="30000">
              <a:schemeClr val="accent4">
                <a:hueOff val="-1774289"/>
                <a:satOff val="-59734"/>
                <a:lumOff val="-14510"/>
                <a:alphaOff val="0"/>
                <a:shade val="90000"/>
                <a:satMod val="110000"/>
              </a:schemeClr>
            </a:gs>
            <a:gs pos="45000">
              <a:schemeClr val="accent4">
                <a:hueOff val="-1774289"/>
                <a:satOff val="-59734"/>
                <a:lumOff val="-14510"/>
                <a:alphaOff val="0"/>
                <a:shade val="100000"/>
                <a:satMod val="118000"/>
              </a:schemeClr>
            </a:gs>
            <a:gs pos="55000">
              <a:schemeClr val="accent4">
                <a:hueOff val="-1774289"/>
                <a:satOff val="-59734"/>
                <a:lumOff val="-14510"/>
                <a:alphaOff val="0"/>
                <a:shade val="100000"/>
                <a:satMod val="118000"/>
              </a:schemeClr>
            </a:gs>
            <a:gs pos="73000">
              <a:schemeClr val="accent4">
                <a:hueOff val="-1774289"/>
                <a:satOff val="-59734"/>
                <a:lumOff val="-14510"/>
                <a:alphaOff val="0"/>
                <a:shade val="90000"/>
                <a:satMod val="110000"/>
              </a:schemeClr>
            </a:gs>
            <a:gs pos="100000">
              <a:srgbClr val="2468C2"/>
            </a:gs>
          </a:gsLst>
          <a:lin ang="950000" scaled="1"/>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z="152400" prstMaterial="metal">
          <a:bevelT w="88900" h="88900"/>
        </a:sp3d>
      </dgm:spPr>
    </dgm:pt>
  </dgm:ptLst>
  <dgm:cxnLst>
    <dgm:cxn modelId="{55AF763B-63AA-4CC1-8C17-25FFF6F66505}" type="presOf" srcId="{BFADBCD9-14AF-49B8-BC46-385D030EF20A}" destId="{2F47DA33-317B-4313-B553-4811FC3723C6}" srcOrd="0" destOrd="0" presId="urn:microsoft.com/office/officeart/2008/layout/VerticalCurvedList"/>
    <dgm:cxn modelId="{C83010C3-F840-4D31-AE98-924AAC5C9C37}" type="presOf" srcId="{E3A91A18-AC81-4846-BB84-597FD516AFC3}" destId="{433346F5-A6F6-41DA-B2ED-21FFC17147FA}" srcOrd="0" destOrd="0" presId="urn:microsoft.com/office/officeart/2008/layout/VerticalCurvedList"/>
    <dgm:cxn modelId="{9D177963-5605-4A98-BAFA-1C21E6A5818F}" type="presOf" srcId="{B56EBD59-F51F-4B08-B1A6-64F37BE44257}" destId="{8C4B181C-06A1-405E-B404-1C9D9721EA7D}" srcOrd="0" destOrd="0" presId="urn:microsoft.com/office/officeart/2008/layout/VerticalCurvedList"/>
    <dgm:cxn modelId="{3B7136E5-7A84-4E63-A1CB-5848A244655B}" srcId="{B56EBD59-F51F-4B08-B1A6-64F37BE44257}" destId="{BFADBCD9-14AF-49B8-BC46-385D030EF20A}" srcOrd="0" destOrd="0" parTransId="{44A3DBBB-B1F6-4DD3-A5F6-6A007EDAB72C}" sibTransId="{E3A91A18-AC81-4846-BB84-597FD516AFC3}"/>
    <dgm:cxn modelId="{A2E614ED-66A5-4851-ADAC-DBAB1AD1FF62}" srcId="{B56EBD59-F51F-4B08-B1A6-64F37BE44257}" destId="{4E2A0B4B-3621-4006-92C2-E82DC0BB51F2}" srcOrd="1" destOrd="0" parTransId="{FF1D6292-C34C-460F-8222-23E5788CEC12}" sibTransId="{3B513987-4761-4BEF-9280-EA39F9D54A47}"/>
    <dgm:cxn modelId="{40DAB53A-AA0D-47D1-8196-5E059DB17A7D}" type="presOf" srcId="{4E2A0B4B-3621-4006-92C2-E82DC0BB51F2}" destId="{E1C17052-5FCE-44C0-A477-88FC6BC876D9}" srcOrd="0" destOrd="0" presId="urn:microsoft.com/office/officeart/2008/layout/VerticalCurvedList"/>
    <dgm:cxn modelId="{99C23837-8E78-497F-B58C-D878E63D7CE2}" type="presParOf" srcId="{8C4B181C-06A1-405E-B404-1C9D9721EA7D}" destId="{1D2C3F82-07E3-4DDC-9828-916AD4D958B1}" srcOrd="0" destOrd="0" presId="urn:microsoft.com/office/officeart/2008/layout/VerticalCurvedList"/>
    <dgm:cxn modelId="{DA842CC8-715D-4811-B341-7D5FD14A4D2D}" type="presParOf" srcId="{1D2C3F82-07E3-4DDC-9828-916AD4D958B1}" destId="{18A08FB0-4F8F-4C87-8CA7-7CD46236837B}" srcOrd="0" destOrd="0" presId="urn:microsoft.com/office/officeart/2008/layout/VerticalCurvedList"/>
    <dgm:cxn modelId="{34D78774-8CFD-4BCD-A8A0-02515FBCB811}" type="presParOf" srcId="{18A08FB0-4F8F-4C87-8CA7-7CD46236837B}" destId="{F4193883-CBAD-44E8-8217-3265440148D5}" srcOrd="0" destOrd="0" presId="urn:microsoft.com/office/officeart/2008/layout/VerticalCurvedList"/>
    <dgm:cxn modelId="{4F91B553-1BBB-4DC6-9910-EDD9BCE05B86}" type="presParOf" srcId="{18A08FB0-4F8F-4C87-8CA7-7CD46236837B}" destId="{433346F5-A6F6-41DA-B2ED-21FFC17147FA}" srcOrd="1" destOrd="0" presId="urn:microsoft.com/office/officeart/2008/layout/VerticalCurvedList"/>
    <dgm:cxn modelId="{436DEF96-AE49-463D-AFEB-8EF64A96C505}" type="presParOf" srcId="{18A08FB0-4F8F-4C87-8CA7-7CD46236837B}" destId="{8A112183-4FCB-4DDF-B472-BFAF870E3233}" srcOrd="2" destOrd="0" presId="urn:microsoft.com/office/officeart/2008/layout/VerticalCurvedList"/>
    <dgm:cxn modelId="{D71FAB24-89B2-4B63-A320-2B1067B17765}" type="presParOf" srcId="{18A08FB0-4F8F-4C87-8CA7-7CD46236837B}" destId="{DB5C94C7-AC83-44DD-96A6-B93AAB4764BA}" srcOrd="3" destOrd="0" presId="urn:microsoft.com/office/officeart/2008/layout/VerticalCurvedList"/>
    <dgm:cxn modelId="{9304EA58-1E41-4116-90BB-916F0CD09B0B}" type="presParOf" srcId="{1D2C3F82-07E3-4DDC-9828-916AD4D958B1}" destId="{2F47DA33-317B-4313-B553-4811FC3723C6}" srcOrd="1" destOrd="0" presId="urn:microsoft.com/office/officeart/2008/layout/VerticalCurvedList"/>
    <dgm:cxn modelId="{DA980501-0823-4365-8C5E-2BD33EBF5F93}" type="presParOf" srcId="{1D2C3F82-07E3-4DDC-9828-916AD4D958B1}" destId="{D65A39F5-3E63-4E57-887C-FAFA46FFCE18}" srcOrd="2" destOrd="0" presId="urn:microsoft.com/office/officeart/2008/layout/VerticalCurvedList"/>
    <dgm:cxn modelId="{104C92C5-8EE6-4981-BD67-DB57D52D6B82}" type="presParOf" srcId="{D65A39F5-3E63-4E57-887C-FAFA46FFCE18}" destId="{EA28DDA7-0068-482B-97AF-D5791DDE428D}" srcOrd="0" destOrd="0" presId="urn:microsoft.com/office/officeart/2008/layout/VerticalCurvedList"/>
    <dgm:cxn modelId="{48E91D9F-6AB7-4884-ADFC-91E32C828FF6}" type="presParOf" srcId="{1D2C3F82-07E3-4DDC-9828-916AD4D958B1}" destId="{E1C17052-5FCE-44C0-A477-88FC6BC876D9}" srcOrd="3" destOrd="0" presId="urn:microsoft.com/office/officeart/2008/layout/VerticalCurvedList"/>
    <dgm:cxn modelId="{7D51BE73-E68C-46CF-85F8-6AF0CABB73D4}" type="presParOf" srcId="{1D2C3F82-07E3-4DDC-9828-916AD4D958B1}" destId="{E1F6DB20-F41C-4EEF-8E7E-3A3E83E799DF}" srcOrd="4" destOrd="0" presId="urn:microsoft.com/office/officeart/2008/layout/VerticalCurvedList"/>
    <dgm:cxn modelId="{9C4FD357-E130-456C-8511-AE69E91BF38D}" type="presParOf" srcId="{E1F6DB20-F41C-4EEF-8E7E-3A3E83E799DF}" destId="{229D505A-7203-45B3-8C69-3031235CDA45}" srcOrd="0" destOrd="0" presId="urn:microsoft.com/office/officeart/2008/layout/VerticalCurvedList"/>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6FE3449-2279-4749-A2CB-ADCC2F6EBE96}" type="doc">
      <dgm:prSet loTypeId="urn:microsoft.com/office/officeart/2005/8/layout/orgChart1" loCatId="hierarchy" qsTypeId="urn:microsoft.com/office/officeart/2005/8/quickstyle/3d2" qsCatId="3D" csTypeId="urn:microsoft.com/office/officeart/2005/8/colors/accent4_3" csCatId="accent4" phldr="1"/>
      <dgm:spPr/>
      <dgm:t>
        <a:bodyPr/>
        <a:lstStyle/>
        <a:p>
          <a:endParaRPr lang="ro-RO"/>
        </a:p>
      </dgm:t>
    </dgm:pt>
    <dgm:pt modelId="{32B84DA6-52B4-406C-967D-3AB7E0ADB1BC}">
      <dgm:prSet phldrT="[Текст]" custT="1"/>
      <dgm:spPr>
        <a:gradFill rotWithShape="0">
          <a:gsLst>
            <a:gs pos="0">
              <a:schemeClr val="accent1">
                <a:lumMod val="75000"/>
              </a:schemeClr>
            </a:gs>
            <a:gs pos="30000">
              <a:schemeClr val="accent4">
                <a:shade val="80000"/>
                <a:hueOff val="0"/>
                <a:satOff val="0"/>
                <a:lumOff val="0"/>
                <a:alphaOff val="0"/>
                <a:shade val="90000"/>
                <a:satMod val="110000"/>
              </a:schemeClr>
            </a:gs>
            <a:gs pos="45000">
              <a:schemeClr val="accent4">
                <a:shade val="80000"/>
                <a:hueOff val="0"/>
                <a:satOff val="0"/>
                <a:lumOff val="0"/>
                <a:alphaOff val="0"/>
                <a:shade val="100000"/>
                <a:satMod val="118000"/>
              </a:schemeClr>
            </a:gs>
            <a:gs pos="55000">
              <a:schemeClr val="accent4">
                <a:shade val="80000"/>
                <a:hueOff val="0"/>
                <a:satOff val="0"/>
                <a:lumOff val="0"/>
                <a:alphaOff val="0"/>
                <a:shade val="100000"/>
                <a:satMod val="118000"/>
              </a:schemeClr>
            </a:gs>
            <a:gs pos="73000">
              <a:schemeClr val="accent4">
                <a:shade val="80000"/>
                <a:hueOff val="0"/>
                <a:satOff val="0"/>
                <a:lumOff val="0"/>
                <a:alphaOff val="0"/>
                <a:shade val="90000"/>
                <a:satMod val="110000"/>
              </a:schemeClr>
            </a:gs>
            <a:gs pos="100000">
              <a:schemeClr val="accent4">
                <a:shade val="80000"/>
                <a:hueOff val="0"/>
                <a:satOff val="0"/>
                <a:lumOff val="0"/>
                <a:alphaOff val="0"/>
                <a:shade val="63000"/>
              </a:schemeClr>
            </a:gs>
          </a:gsLst>
        </a:gradFill>
        <a:scene3d>
          <a:camera prst="orthographicFront"/>
          <a:lightRig rig="threePt" dir="t">
            <a:rot lat="0" lon="0" rev="7500000"/>
          </a:lightRig>
        </a:scene3d>
        <a:sp3d prstMaterial="plastic">
          <a:bevelT w="127000" h="25400" prst="convex"/>
        </a:sp3d>
      </dgm:spPr>
      <dgm:t>
        <a:bodyPr/>
        <a:lstStyle/>
        <a:p>
          <a:r>
            <a:rPr lang="ro-RO" sz="1800" noProof="0" dirty="0">
              <a:solidFill>
                <a:schemeClr val="bg2">
                  <a:lumMod val="25000"/>
                </a:schemeClr>
              </a:solidFill>
              <a:latin typeface="Times New Roman" panose="02020603050405020304" pitchFamily="18" charset="0"/>
              <a:cs typeface="Times New Roman" panose="02020603050405020304" pitchFamily="18" charset="0"/>
            </a:rPr>
            <a:t>Arme de distrugere în masă:</a:t>
          </a:r>
        </a:p>
      </dgm:t>
    </dgm:pt>
    <dgm:pt modelId="{634B3F9F-D6B9-4797-9F9D-089AF1512407}" type="parTrans" cxnId="{349164E8-D0E5-4696-A8E1-BB52CDB8120F}">
      <dgm:prSet/>
      <dgm:spPr/>
      <dgm:t>
        <a:bodyPr/>
        <a:lstStyle/>
        <a:p>
          <a:endParaRPr lang="ro-RO" sz="180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8CAEF5B3-4B61-4DB0-A3F1-0C96EB5FA365}" type="sibTrans" cxnId="{349164E8-D0E5-4696-A8E1-BB52CDB8120F}">
      <dgm:prSet/>
      <dgm:spPr/>
      <dgm:t>
        <a:bodyPr/>
        <a:lstStyle/>
        <a:p>
          <a:endParaRPr lang="ro-RO" sz="180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11FDADB4-BC4B-40D9-852D-6DA053D328F2}">
      <dgm:prSet phldrT="[Текст]" custT="1"/>
      <dgm:spPr>
        <a:gradFill rotWithShape="0">
          <a:gsLst>
            <a:gs pos="0">
              <a:schemeClr val="accent4">
                <a:tint val="99000"/>
                <a:hueOff val="0"/>
                <a:satOff val="0"/>
                <a:lumOff val="0"/>
                <a:alphaOff val="0"/>
                <a:shade val="63000"/>
              </a:schemeClr>
            </a:gs>
            <a:gs pos="21000">
              <a:schemeClr val="accent4">
                <a:tint val="99000"/>
                <a:hueOff val="0"/>
                <a:satOff val="0"/>
                <a:lumOff val="0"/>
                <a:alphaOff val="0"/>
                <a:shade val="90000"/>
                <a:satMod val="110000"/>
              </a:schemeClr>
            </a:gs>
            <a:gs pos="0">
              <a:srgbClr val="FF0000"/>
            </a:gs>
            <a:gs pos="55000">
              <a:schemeClr val="accent4">
                <a:tint val="99000"/>
                <a:hueOff val="0"/>
                <a:satOff val="0"/>
                <a:lumOff val="0"/>
                <a:alphaOff val="0"/>
                <a:shade val="100000"/>
                <a:satMod val="118000"/>
              </a:schemeClr>
            </a:gs>
            <a:gs pos="73000">
              <a:schemeClr val="accent4">
                <a:tint val="99000"/>
                <a:hueOff val="0"/>
                <a:satOff val="0"/>
                <a:lumOff val="0"/>
                <a:alphaOff val="0"/>
                <a:shade val="90000"/>
                <a:satMod val="110000"/>
              </a:schemeClr>
            </a:gs>
            <a:gs pos="100000">
              <a:schemeClr val="accent4">
                <a:tint val="99000"/>
                <a:hueOff val="0"/>
                <a:satOff val="0"/>
                <a:lumOff val="0"/>
                <a:alphaOff val="0"/>
                <a:shade val="63000"/>
              </a:schemeClr>
            </a:gs>
          </a:gsLst>
        </a:gradFill>
        <a:scene3d>
          <a:camera prst="orthographicFront"/>
          <a:lightRig rig="threePt" dir="t">
            <a:rot lat="0" lon="0" rev="7500000"/>
          </a:lightRig>
        </a:scene3d>
        <a:sp3d prstMaterial="plastic">
          <a:bevelT w="127000" h="25400" prst="convex"/>
        </a:sp3d>
      </dgm:spPr>
      <dgm:t>
        <a:bodyPr/>
        <a:lstStyle/>
        <a:p>
          <a:r>
            <a:rPr lang="ro-RO" sz="1800" noProof="0" dirty="0">
              <a:solidFill>
                <a:schemeClr val="bg2">
                  <a:lumMod val="25000"/>
                </a:schemeClr>
              </a:solidFill>
              <a:latin typeface="Times New Roman" panose="02020603050405020304" pitchFamily="18" charset="0"/>
              <a:cs typeface="Times New Roman" panose="02020603050405020304" pitchFamily="18" charset="0"/>
            </a:rPr>
            <a:t>armamente nucleare explozive, bazate pe material radioactiv</a:t>
          </a:r>
        </a:p>
      </dgm:t>
    </dgm:pt>
    <dgm:pt modelId="{833B6904-CC2E-419A-8D9B-546A46B30CD5}" type="parTrans" cxnId="{29CE399D-94E0-4C21-A946-A71F38DE7F70}">
      <dgm:prSet/>
      <dgm:spPr>
        <a:ln>
          <a:solidFill>
            <a:srgbClr val="FF0000"/>
          </a:solidFill>
        </a:ln>
      </dgm:spPr>
      <dgm:t>
        <a:bodyPr/>
        <a:lstStyle/>
        <a:p>
          <a:endParaRPr lang="ro-RO" sz="180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DE5F13CE-E46E-4F07-947B-0E6757DED794}" type="sibTrans" cxnId="{29CE399D-94E0-4C21-A946-A71F38DE7F70}">
      <dgm:prSet/>
      <dgm:spPr/>
      <dgm:t>
        <a:bodyPr/>
        <a:lstStyle/>
        <a:p>
          <a:endParaRPr lang="ro-RO" sz="180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3479A5D6-828D-43A0-ABA4-B5B1BD3737A0}">
      <dgm:prSet phldrT="[Текст]" custT="1"/>
      <dgm:spPr>
        <a:gradFill rotWithShape="0">
          <a:gsLst>
            <a:gs pos="0">
              <a:srgbClr val="FF0000"/>
            </a:gs>
            <a:gs pos="19000">
              <a:schemeClr val="accent4">
                <a:tint val="99000"/>
                <a:hueOff val="0"/>
                <a:satOff val="0"/>
                <a:lumOff val="0"/>
                <a:alphaOff val="0"/>
                <a:shade val="90000"/>
                <a:satMod val="110000"/>
              </a:schemeClr>
            </a:gs>
            <a:gs pos="26000">
              <a:schemeClr val="accent4">
                <a:tint val="99000"/>
                <a:hueOff val="0"/>
                <a:satOff val="0"/>
                <a:lumOff val="0"/>
                <a:alphaOff val="0"/>
                <a:shade val="100000"/>
                <a:satMod val="118000"/>
              </a:schemeClr>
            </a:gs>
            <a:gs pos="55000">
              <a:schemeClr val="accent4">
                <a:tint val="99000"/>
                <a:hueOff val="0"/>
                <a:satOff val="0"/>
                <a:lumOff val="0"/>
                <a:alphaOff val="0"/>
                <a:shade val="100000"/>
                <a:satMod val="118000"/>
              </a:schemeClr>
            </a:gs>
            <a:gs pos="73000">
              <a:schemeClr val="accent4">
                <a:tint val="99000"/>
                <a:hueOff val="0"/>
                <a:satOff val="0"/>
                <a:lumOff val="0"/>
                <a:alphaOff val="0"/>
                <a:shade val="90000"/>
                <a:satMod val="110000"/>
              </a:schemeClr>
            </a:gs>
            <a:gs pos="100000">
              <a:schemeClr val="accent4">
                <a:tint val="99000"/>
                <a:hueOff val="0"/>
                <a:satOff val="0"/>
                <a:lumOff val="0"/>
                <a:alphaOff val="0"/>
                <a:shade val="63000"/>
              </a:schemeClr>
            </a:gs>
          </a:gsLst>
        </a:gradFill>
        <a:scene3d>
          <a:camera prst="orthographicFront"/>
          <a:lightRig rig="threePt" dir="t">
            <a:rot lat="0" lon="0" rev="7500000"/>
          </a:lightRig>
        </a:scene3d>
        <a:sp3d prstMaterial="plastic">
          <a:bevelT w="127000" h="25400" prst="convex"/>
        </a:sp3d>
      </dgm:spPr>
      <dgm:t>
        <a:bodyPr/>
        <a:lstStyle/>
        <a:p>
          <a:r>
            <a:rPr lang="ro-RO" sz="1800" noProof="0" dirty="0">
              <a:solidFill>
                <a:schemeClr val="bg2">
                  <a:lumMod val="25000"/>
                </a:schemeClr>
              </a:solidFill>
              <a:latin typeface="Times New Roman" panose="02020603050405020304" pitchFamily="18" charset="0"/>
              <a:cs typeface="Times New Roman" panose="02020603050405020304" pitchFamily="18" charset="0"/>
            </a:rPr>
            <a:t>material chimic sau biologic letal, și orice altă armă dezvoltată în viitor cu caracteristici comparabile ca efect distructiv armei atomice sau celorlalte de mai sus</a:t>
          </a:r>
        </a:p>
      </dgm:t>
    </dgm:pt>
    <dgm:pt modelId="{48477510-2FCF-47A1-AC49-8A95770FD875}" type="parTrans" cxnId="{9D0D12E1-D564-4849-8196-757DCF73CE2B}">
      <dgm:prSet/>
      <dgm:spPr>
        <a:ln>
          <a:solidFill>
            <a:srgbClr val="FF0000"/>
          </a:solidFill>
        </a:ln>
      </dgm:spPr>
      <dgm:t>
        <a:bodyPr/>
        <a:lstStyle/>
        <a:p>
          <a:endParaRPr lang="ro-RO" sz="180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46EE0052-7302-4EB3-BB6C-34D3FFEC17F4}" type="sibTrans" cxnId="{9D0D12E1-D564-4849-8196-757DCF73CE2B}">
      <dgm:prSet/>
      <dgm:spPr/>
      <dgm:t>
        <a:bodyPr/>
        <a:lstStyle/>
        <a:p>
          <a:endParaRPr lang="ro-RO" sz="1800" noProof="0" dirty="0">
            <a:solidFill>
              <a:schemeClr val="bg2">
                <a:lumMod val="25000"/>
              </a:schemeClr>
            </a:solidFill>
            <a:latin typeface="Times New Roman" panose="02020603050405020304" pitchFamily="18" charset="0"/>
            <a:cs typeface="Times New Roman" panose="02020603050405020304" pitchFamily="18" charset="0"/>
          </a:endParaRPr>
        </a:p>
      </dgm:t>
    </dgm:pt>
    <dgm:pt modelId="{C7E4D9F4-76B6-44FD-BA2E-98A02FEEAC20}" type="pres">
      <dgm:prSet presAssocID="{D6FE3449-2279-4749-A2CB-ADCC2F6EBE96}" presName="hierChild1" presStyleCnt="0">
        <dgm:presLayoutVars>
          <dgm:orgChart val="1"/>
          <dgm:chPref val="1"/>
          <dgm:dir/>
          <dgm:animOne val="branch"/>
          <dgm:animLvl val="lvl"/>
          <dgm:resizeHandles/>
        </dgm:presLayoutVars>
      </dgm:prSet>
      <dgm:spPr/>
      <dgm:t>
        <a:bodyPr/>
        <a:lstStyle/>
        <a:p>
          <a:endParaRPr lang="en-US"/>
        </a:p>
      </dgm:t>
    </dgm:pt>
    <dgm:pt modelId="{433946C7-9A25-4CA9-96D1-E3AADEB67114}" type="pres">
      <dgm:prSet presAssocID="{32B84DA6-52B4-406C-967D-3AB7E0ADB1BC}" presName="hierRoot1" presStyleCnt="0">
        <dgm:presLayoutVars>
          <dgm:hierBranch val="init"/>
        </dgm:presLayoutVars>
      </dgm:prSet>
      <dgm:spPr/>
    </dgm:pt>
    <dgm:pt modelId="{D1AFE088-4E3C-4221-B173-068B16A2B895}" type="pres">
      <dgm:prSet presAssocID="{32B84DA6-52B4-406C-967D-3AB7E0ADB1BC}" presName="rootComposite1" presStyleCnt="0"/>
      <dgm:spPr/>
    </dgm:pt>
    <dgm:pt modelId="{9DFEF73F-022C-4178-B0AF-362901BF92E5}" type="pres">
      <dgm:prSet presAssocID="{32B84DA6-52B4-406C-967D-3AB7E0ADB1BC}" presName="rootText1" presStyleLbl="node0" presStyleIdx="0" presStyleCnt="1" custScaleY="66581" custLinFactNeighborY="-37890">
        <dgm:presLayoutVars>
          <dgm:chPref val="3"/>
        </dgm:presLayoutVars>
      </dgm:prSet>
      <dgm:spPr/>
      <dgm:t>
        <a:bodyPr/>
        <a:lstStyle/>
        <a:p>
          <a:endParaRPr lang="en-US"/>
        </a:p>
      </dgm:t>
    </dgm:pt>
    <dgm:pt modelId="{EE9BB17E-84A4-4C47-809A-4D441C9C240F}" type="pres">
      <dgm:prSet presAssocID="{32B84DA6-52B4-406C-967D-3AB7E0ADB1BC}" presName="rootConnector1" presStyleLbl="node1" presStyleIdx="0" presStyleCnt="0"/>
      <dgm:spPr/>
      <dgm:t>
        <a:bodyPr/>
        <a:lstStyle/>
        <a:p>
          <a:endParaRPr lang="en-US"/>
        </a:p>
      </dgm:t>
    </dgm:pt>
    <dgm:pt modelId="{014A82D3-2996-41D5-95C9-DECE6FC3E4A3}" type="pres">
      <dgm:prSet presAssocID="{32B84DA6-52B4-406C-967D-3AB7E0ADB1BC}" presName="hierChild2" presStyleCnt="0"/>
      <dgm:spPr/>
    </dgm:pt>
    <dgm:pt modelId="{EFD4B904-E497-4AE0-9D96-E60E79912F30}" type="pres">
      <dgm:prSet presAssocID="{833B6904-CC2E-419A-8D9B-546A46B30CD5}" presName="Name37" presStyleLbl="parChTrans1D2" presStyleIdx="0" presStyleCnt="2"/>
      <dgm:spPr/>
      <dgm:t>
        <a:bodyPr/>
        <a:lstStyle/>
        <a:p>
          <a:endParaRPr lang="en-US"/>
        </a:p>
      </dgm:t>
    </dgm:pt>
    <dgm:pt modelId="{5DCCD2EA-0E56-4264-9857-D22A1854D485}" type="pres">
      <dgm:prSet presAssocID="{11FDADB4-BC4B-40D9-852D-6DA053D328F2}" presName="hierRoot2" presStyleCnt="0">
        <dgm:presLayoutVars>
          <dgm:hierBranch val="init"/>
        </dgm:presLayoutVars>
      </dgm:prSet>
      <dgm:spPr/>
    </dgm:pt>
    <dgm:pt modelId="{EB4C42A1-03E9-4E59-800A-6DB96B3E1923}" type="pres">
      <dgm:prSet presAssocID="{11FDADB4-BC4B-40D9-852D-6DA053D328F2}" presName="rootComposite" presStyleCnt="0"/>
      <dgm:spPr/>
    </dgm:pt>
    <dgm:pt modelId="{B7C2E61A-EAB9-4878-9464-E64CA2533F4B}" type="pres">
      <dgm:prSet presAssocID="{11FDADB4-BC4B-40D9-852D-6DA053D328F2}" presName="rootText" presStyleLbl="node2" presStyleIdx="0" presStyleCnt="2" custScaleX="98884" custScaleY="119052">
        <dgm:presLayoutVars>
          <dgm:chPref val="3"/>
        </dgm:presLayoutVars>
      </dgm:prSet>
      <dgm:spPr/>
      <dgm:t>
        <a:bodyPr/>
        <a:lstStyle/>
        <a:p>
          <a:endParaRPr lang="en-US"/>
        </a:p>
      </dgm:t>
    </dgm:pt>
    <dgm:pt modelId="{E937FF8A-78D6-4D6B-BD5D-C3099F846767}" type="pres">
      <dgm:prSet presAssocID="{11FDADB4-BC4B-40D9-852D-6DA053D328F2}" presName="rootConnector" presStyleLbl="node2" presStyleIdx="0" presStyleCnt="2"/>
      <dgm:spPr/>
      <dgm:t>
        <a:bodyPr/>
        <a:lstStyle/>
        <a:p>
          <a:endParaRPr lang="en-US"/>
        </a:p>
      </dgm:t>
    </dgm:pt>
    <dgm:pt modelId="{F9FD7550-016B-44C9-8AE1-3E48F8CCD720}" type="pres">
      <dgm:prSet presAssocID="{11FDADB4-BC4B-40D9-852D-6DA053D328F2}" presName="hierChild4" presStyleCnt="0"/>
      <dgm:spPr/>
    </dgm:pt>
    <dgm:pt modelId="{E62DC06A-7F38-46E8-9942-5D7B82DC82DC}" type="pres">
      <dgm:prSet presAssocID="{11FDADB4-BC4B-40D9-852D-6DA053D328F2}" presName="hierChild5" presStyleCnt="0"/>
      <dgm:spPr/>
    </dgm:pt>
    <dgm:pt modelId="{7D926F81-68F1-4EEC-A397-14965EAB6121}" type="pres">
      <dgm:prSet presAssocID="{48477510-2FCF-47A1-AC49-8A95770FD875}" presName="Name37" presStyleLbl="parChTrans1D2" presStyleIdx="1" presStyleCnt="2"/>
      <dgm:spPr/>
      <dgm:t>
        <a:bodyPr/>
        <a:lstStyle/>
        <a:p>
          <a:endParaRPr lang="en-US"/>
        </a:p>
      </dgm:t>
    </dgm:pt>
    <dgm:pt modelId="{158387AB-51F7-4F06-92E6-E9104032B0A2}" type="pres">
      <dgm:prSet presAssocID="{3479A5D6-828D-43A0-ABA4-B5B1BD3737A0}" presName="hierRoot2" presStyleCnt="0">
        <dgm:presLayoutVars>
          <dgm:hierBranch val="init"/>
        </dgm:presLayoutVars>
      </dgm:prSet>
      <dgm:spPr/>
    </dgm:pt>
    <dgm:pt modelId="{4759C80D-5ED2-47BE-B9D5-3ABF9CB4F0E7}" type="pres">
      <dgm:prSet presAssocID="{3479A5D6-828D-43A0-ABA4-B5B1BD3737A0}" presName="rootComposite" presStyleCnt="0"/>
      <dgm:spPr/>
    </dgm:pt>
    <dgm:pt modelId="{64DBBA71-384E-47ED-9BCF-A8432D6D9639}" type="pres">
      <dgm:prSet presAssocID="{3479A5D6-828D-43A0-ABA4-B5B1BD3737A0}" presName="rootText" presStyleLbl="node2" presStyleIdx="1" presStyleCnt="2" custScaleY="118068">
        <dgm:presLayoutVars>
          <dgm:chPref val="3"/>
        </dgm:presLayoutVars>
      </dgm:prSet>
      <dgm:spPr/>
      <dgm:t>
        <a:bodyPr/>
        <a:lstStyle/>
        <a:p>
          <a:endParaRPr lang="en-US"/>
        </a:p>
      </dgm:t>
    </dgm:pt>
    <dgm:pt modelId="{757C7ECF-0023-458F-A744-7ADA3B4BA9DE}" type="pres">
      <dgm:prSet presAssocID="{3479A5D6-828D-43A0-ABA4-B5B1BD3737A0}" presName="rootConnector" presStyleLbl="node2" presStyleIdx="1" presStyleCnt="2"/>
      <dgm:spPr/>
      <dgm:t>
        <a:bodyPr/>
        <a:lstStyle/>
        <a:p>
          <a:endParaRPr lang="en-US"/>
        </a:p>
      </dgm:t>
    </dgm:pt>
    <dgm:pt modelId="{2CF4DCF1-23C6-4F43-A27F-2A2964D6BE51}" type="pres">
      <dgm:prSet presAssocID="{3479A5D6-828D-43A0-ABA4-B5B1BD3737A0}" presName="hierChild4" presStyleCnt="0"/>
      <dgm:spPr/>
    </dgm:pt>
    <dgm:pt modelId="{D47EEAC4-E26E-4D34-936C-07AFB19A348D}" type="pres">
      <dgm:prSet presAssocID="{3479A5D6-828D-43A0-ABA4-B5B1BD3737A0}" presName="hierChild5" presStyleCnt="0"/>
      <dgm:spPr/>
    </dgm:pt>
    <dgm:pt modelId="{DBF4F2FC-9297-45EF-9080-CA2C145C74D1}" type="pres">
      <dgm:prSet presAssocID="{32B84DA6-52B4-406C-967D-3AB7E0ADB1BC}" presName="hierChild3" presStyleCnt="0"/>
      <dgm:spPr/>
    </dgm:pt>
  </dgm:ptLst>
  <dgm:cxnLst>
    <dgm:cxn modelId="{5A7CFB26-38E5-442C-A834-D535F411B56A}" type="presOf" srcId="{3479A5D6-828D-43A0-ABA4-B5B1BD3737A0}" destId="{757C7ECF-0023-458F-A744-7ADA3B4BA9DE}" srcOrd="1" destOrd="0" presId="urn:microsoft.com/office/officeart/2005/8/layout/orgChart1"/>
    <dgm:cxn modelId="{AC697E5A-174F-4F1B-BB90-E12C47C2202F}" type="presOf" srcId="{833B6904-CC2E-419A-8D9B-546A46B30CD5}" destId="{EFD4B904-E497-4AE0-9D96-E60E79912F30}" srcOrd="0" destOrd="0" presId="urn:microsoft.com/office/officeart/2005/8/layout/orgChart1"/>
    <dgm:cxn modelId="{0FFC367F-CBA9-4F4D-BFB4-0722849ED64D}" type="presOf" srcId="{11FDADB4-BC4B-40D9-852D-6DA053D328F2}" destId="{B7C2E61A-EAB9-4878-9464-E64CA2533F4B}" srcOrd="0" destOrd="0" presId="urn:microsoft.com/office/officeart/2005/8/layout/orgChart1"/>
    <dgm:cxn modelId="{E0BB5089-6C9F-4545-8817-60EC634E7D29}" type="presOf" srcId="{D6FE3449-2279-4749-A2CB-ADCC2F6EBE96}" destId="{C7E4D9F4-76B6-44FD-BA2E-98A02FEEAC20}" srcOrd="0" destOrd="0" presId="urn:microsoft.com/office/officeart/2005/8/layout/orgChart1"/>
    <dgm:cxn modelId="{A4F9AE24-C415-4B7B-A6A4-98CCB2BB986D}" type="presOf" srcId="{11FDADB4-BC4B-40D9-852D-6DA053D328F2}" destId="{E937FF8A-78D6-4D6B-BD5D-C3099F846767}" srcOrd="1" destOrd="0" presId="urn:microsoft.com/office/officeart/2005/8/layout/orgChart1"/>
    <dgm:cxn modelId="{9D0D12E1-D564-4849-8196-757DCF73CE2B}" srcId="{32B84DA6-52B4-406C-967D-3AB7E0ADB1BC}" destId="{3479A5D6-828D-43A0-ABA4-B5B1BD3737A0}" srcOrd="1" destOrd="0" parTransId="{48477510-2FCF-47A1-AC49-8A95770FD875}" sibTransId="{46EE0052-7302-4EB3-BB6C-34D3FFEC17F4}"/>
    <dgm:cxn modelId="{29CE399D-94E0-4C21-A946-A71F38DE7F70}" srcId="{32B84DA6-52B4-406C-967D-3AB7E0ADB1BC}" destId="{11FDADB4-BC4B-40D9-852D-6DA053D328F2}" srcOrd="0" destOrd="0" parTransId="{833B6904-CC2E-419A-8D9B-546A46B30CD5}" sibTransId="{DE5F13CE-E46E-4F07-947B-0E6757DED794}"/>
    <dgm:cxn modelId="{9AF934C0-3B63-4055-A254-3A74D6509E4A}" type="presOf" srcId="{48477510-2FCF-47A1-AC49-8A95770FD875}" destId="{7D926F81-68F1-4EEC-A397-14965EAB6121}" srcOrd="0" destOrd="0" presId="urn:microsoft.com/office/officeart/2005/8/layout/orgChart1"/>
    <dgm:cxn modelId="{349164E8-D0E5-4696-A8E1-BB52CDB8120F}" srcId="{D6FE3449-2279-4749-A2CB-ADCC2F6EBE96}" destId="{32B84DA6-52B4-406C-967D-3AB7E0ADB1BC}" srcOrd="0" destOrd="0" parTransId="{634B3F9F-D6B9-4797-9F9D-089AF1512407}" sibTransId="{8CAEF5B3-4B61-4DB0-A3F1-0C96EB5FA365}"/>
    <dgm:cxn modelId="{752CCBFB-0A83-499D-9A65-21EF06EE235D}" type="presOf" srcId="{32B84DA6-52B4-406C-967D-3AB7E0ADB1BC}" destId="{EE9BB17E-84A4-4C47-809A-4D441C9C240F}" srcOrd="1" destOrd="0" presId="urn:microsoft.com/office/officeart/2005/8/layout/orgChart1"/>
    <dgm:cxn modelId="{1F088B91-37D1-4BEE-9D06-5DE70076261C}" type="presOf" srcId="{3479A5D6-828D-43A0-ABA4-B5B1BD3737A0}" destId="{64DBBA71-384E-47ED-9BCF-A8432D6D9639}" srcOrd="0" destOrd="0" presId="urn:microsoft.com/office/officeart/2005/8/layout/orgChart1"/>
    <dgm:cxn modelId="{A2ED09EA-BE17-4875-8039-89CA43BD0391}" type="presOf" srcId="{32B84DA6-52B4-406C-967D-3AB7E0ADB1BC}" destId="{9DFEF73F-022C-4178-B0AF-362901BF92E5}" srcOrd="0" destOrd="0" presId="urn:microsoft.com/office/officeart/2005/8/layout/orgChart1"/>
    <dgm:cxn modelId="{B3C8798E-8F1D-4A8A-887B-E9571971AE4E}" type="presParOf" srcId="{C7E4D9F4-76B6-44FD-BA2E-98A02FEEAC20}" destId="{433946C7-9A25-4CA9-96D1-E3AADEB67114}" srcOrd="0" destOrd="0" presId="urn:microsoft.com/office/officeart/2005/8/layout/orgChart1"/>
    <dgm:cxn modelId="{4426B836-8605-46F8-BF61-2CC855F2F563}" type="presParOf" srcId="{433946C7-9A25-4CA9-96D1-E3AADEB67114}" destId="{D1AFE088-4E3C-4221-B173-068B16A2B895}" srcOrd="0" destOrd="0" presId="urn:microsoft.com/office/officeart/2005/8/layout/orgChart1"/>
    <dgm:cxn modelId="{52357AAD-28A3-48B2-9BC0-D55C558FBB14}" type="presParOf" srcId="{D1AFE088-4E3C-4221-B173-068B16A2B895}" destId="{9DFEF73F-022C-4178-B0AF-362901BF92E5}" srcOrd="0" destOrd="0" presId="urn:microsoft.com/office/officeart/2005/8/layout/orgChart1"/>
    <dgm:cxn modelId="{35D48D5E-B7D1-4072-A517-2183FEDC48F8}" type="presParOf" srcId="{D1AFE088-4E3C-4221-B173-068B16A2B895}" destId="{EE9BB17E-84A4-4C47-809A-4D441C9C240F}" srcOrd="1" destOrd="0" presId="urn:microsoft.com/office/officeart/2005/8/layout/orgChart1"/>
    <dgm:cxn modelId="{69106ABA-6869-4941-979F-B9C5A25E02EB}" type="presParOf" srcId="{433946C7-9A25-4CA9-96D1-E3AADEB67114}" destId="{014A82D3-2996-41D5-95C9-DECE6FC3E4A3}" srcOrd="1" destOrd="0" presId="urn:microsoft.com/office/officeart/2005/8/layout/orgChart1"/>
    <dgm:cxn modelId="{B2A8D181-99AB-46CC-B1F9-C91BCF8820F8}" type="presParOf" srcId="{014A82D3-2996-41D5-95C9-DECE6FC3E4A3}" destId="{EFD4B904-E497-4AE0-9D96-E60E79912F30}" srcOrd="0" destOrd="0" presId="urn:microsoft.com/office/officeart/2005/8/layout/orgChart1"/>
    <dgm:cxn modelId="{4CC93C85-DDCB-4F57-AEB0-92AACCFA0810}" type="presParOf" srcId="{014A82D3-2996-41D5-95C9-DECE6FC3E4A3}" destId="{5DCCD2EA-0E56-4264-9857-D22A1854D485}" srcOrd="1" destOrd="0" presId="urn:microsoft.com/office/officeart/2005/8/layout/orgChart1"/>
    <dgm:cxn modelId="{C80DA793-8F78-40F2-85EA-F12BE207602D}" type="presParOf" srcId="{5DCCD2EA-0E56-4264-9857-D22A1854D485}" destId="{EB4C42A1-03E9-4E59-800A-6DB96B3E1923}" srcOrd="0" destOrd="0" presId="urn:microsoft.com/office/officeart/2005/8/layout/orgChart1"/>
    <dgm:cxn modelId="{59BD4137-6E17-40D6-9AC9-25D49B05F623}" type="presParOf" srcId="{EB4C42A1-03E9-4E59-800A-6DB96B3E1923}" destId="{B7C2E61A-EAB9-4878-9464-E64CA2533F4B}" srcOrd="0" destOrd="0" presId="urn:microsoft.com/office/officeart/2005/8/layout/orgChart1"/>
    <dgm:cxn modelId="{B28E98D7-4C44-4C02-A481-211794A3657E}" type="presParOf" srcId="{EB4C42A1-03E9-4E59-800A-6DB96B3E1923}" destId="{E937FF8A-78D6-4D6B-BD5D-C3099F846767}" srcOrd="1" destOrd="0" presId="urn:microsoft.com/office/officeart/2005/8/layout/orgChart1"/>
    <dgm:cxn modelId="{8713D1F2-FCF2-4668-8883-14953788A623}" type="presParOf" srcId="{5DCCD2EA-0E56-4264-9857-D22A1854D485}" destId="{F9FD7550-016B-44C9-8AE1-3E48F8CCD720}" srcOrd="1" destOrd="0" presId="urn:microsoft.com/office/officeart/2005/8/layout/orgChart1"/>
    <dgm:cxn modelId="{34823081-EF03-45F7-97F6-32EF05F42441}" type="presParOf" srcId="{5DCCD2EA-0E56-4264-9857-D22A1854D485}" destId="{E62DC06A-7F38-46E8-9942-5D7B82DC82DC}" srcOrd="2" destOrd="0" presId="urn:microsoft.com/office/officeart/2005/8/layout/orgChart1"/>
    <dgm:cxn modelId="{69832D29-B6E5-40C1-970B-425F212AA950}" type="presParOf" srcId="{014A82D3-2996-41D5-95C9-DECE6FC3E4A3}" destId="{7D926F81-68F1-4EEC-A397-14965EAB6121}" srcOrd="2" destOrd="0" presId="urn:microsoft.com/office/officeart/2005/8/layout/orgChart1"/>
    <dgm:cxn modelId="{70A7752A-133C-49D0-9922-F33D4D198DB0}" type="presParOf" srcId="{014A82D3-2996-41D5-95C9-DECE6FC3E4A3}" destId="{158387AB-51F7-4F06-92E6-E9104032B0A2}" srcOrd="3" destOrd="0" presId="urn:microsoft.com/office/officeart/2005/8/layout/orgChart1"/>
    <dgm:cxn modelId="{E530F07E-C44F-4101-9481-BC65322F9E37}" type="presParOf" srcId="{158387AB-51F7-4F06-92E6-E9104032B0A2}" destId="{4759C80D-5ED2-47BE-B9D5-3ABF9CB4F0E7}" srcOrd="0" destOrd="0" presId="urn:microsoft.com/office/officeart/2005/8/layout/orgChart1"/>
    <dgm:cxn modelId="{262F3DE3-9ABA-4EF2-A96C-B1EB40BDF673}" type="presParOf" srcId="{4759C80D-5ED2-47BE-B9D5-3ABF9CB4F0E7}" destId="{64DBBA71-384E-47ED-9BCF-A8432D6D9639}" srcOrd="0" destOrd="0" presId="urn:microsoft.com/office/officeart/2005/8/layout/orgChart1"/>
    <dgm:cxn modelId="{7A173591-ED40-4CF4-B2FA-D2D9A66015E7}" type="presParOf" srcId="{4759C80D-5ED2-47BE-B9D5-3ABF9CB4F0E7}" destId="{757C7ECF-0023-458F-A744-7ADA3B4BA9DE}" srcOrd="1" destOrd="0" presId="urn:microsoft.com/office/officeart/2005/8/layout/orgChart1"/>
    <dgm:cxn modelId="{9D76F5C7-AE07-46E7-B5CC-B2E17A8CCD41}" type="presParOf" srcId="{158387AB-51F7-4F06-92E6-E9104032B0A2}" destId="{2CF4DCF1-23C6-4F43-A27F-2A2964D6BE51}" srcOrd="1" destOrd="0" presId="urn:microsoft.com/office/officeart/2005/8/layout/orgChart1"/>
    <dgm:cxn modelId="{F0745751-6410-47BD-9409-1AB984CEFB3C}" type="presParOf" srcId="{158387AB-51F7-4F06-92E6-E9104032B0A2}" destId="{D47EEAC4-E26E-4D34-936C-07AFB19A348D}" srcOrd="2" destOrd="0" presId="urn:microsoft.com/office/officeart/2005/8/layout/orgChart1"/>
    <dgm:cxn modelId="{1FC7B284-91DD-4BD5-8611-FCD4EE096069}" type="presParOf" srcId="{433946C7-9A25-4CA9-96D1-E3AADEB67114}" destId="{DBF4F2FC-9297-45EF-9080-CA2C145C74D1}"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D4FF11-2484-4D1F-8B83-FE4A276056DA}">
      <dsp:nvSpPr>
        <dsp:cNvPr id="0" name=""/>
        <dsp:cNvSpPr/>
      </dsp:nvSpPr>
      <dsp:spPr>
        <a:xfrm>
          <a:off x="0" y="1729676"/>
          <a:ext cx="2500129" cy="933134"/>
        </a:xfrm>
        <a:prstGeom prst="roundRect">
          <a:avLst>
            <a:gd name="adj" fmla="val 10000"/>
          </a:avLst>
        </a:prstGeom>
        <a:solidFill>
          <a:schemeClr val="accent2">
            <a:lumMod val="50000"/>
          </a:schemeClr>
        </a:solidFill>
        <a:ln>
          <a:noFill/>
        </a:ln>
        <a:effectLst>
          <a:outerShdw blurRad="50800" dist="430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b="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Arme de distrugere în masă sunt considerate, în principal: </a:t>
          </a:r>
        </a:p>
      </dsp:txBody>
      <dsp:txXfrm>
        <a:off x="27331" y="1757007"/>
        <a:ext cx="2445467" cy="878472"/>
      </dsp:txXfrm>
    </dsp:sp>
    <dsp:sp modelId="{A3BB3F63-DB54-4540-98AE-D4114C887174}">
      <dsp:nvSpPr>
        <dsp:cNvPr id="0" name=""/>
        <dsp:cNvSpPr/>
      </dsp:nvSpPr>
      <dsp:spPr>
        <a:xfrm rot="18046035">
          <a:off x="2009216" y="1313536"/>
          <a:ext cx="2010092" cy="38238"/>
        </a:xfrm>
        <a:custGeom>
          <a:avLst/>
          <a:gdLst/>
          <a:ahLst/>
          <a:cxnLst/>
          <a:rect l="0" t="0" r="0" b="0"/>
          <a:pathLst>
            <a:path>
              <a:moveTo>
                <a:pt x="0" y="19119"/>
              </a:moveTo>
              <a:lnTo>
                <a:pt x="2010092" y="19119"/>
              </a:lnTo>
            </a:path>
          </a:pathLst>
        </a:custGeom>
        <a:noFill/>
        <a:ln w="1905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o-RO" sz="20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964010" y="1282403"/>
        <a:ext cx="100504" cy="100504"/>
      </dsp:txXfrm>
    </dsp:sp>
    <dsp:sp modelId="{4C424217-6E61-4F44-895C-485167521F07}">
      <dsp:nvSpPr>
        <dsp:cNvPr id="0" name=""/>
        <dsp:cNvSpPr/>
      </dsp:nvSpPr>
      <dsp:spPr>
        <a:xfrm>
          <a:off x="3528396" y="2499"/>
          <a:ext cx="1866269" cy="933134"/>
        </a:xfrm>
        <a:prstGeom prst="roundRect">
          <a:avLst>
            <a:gd name="adj" fmla="val 10000"/>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nucleară</a:t>
          </a:r>
        </a:p>
      </dsp:txBody>
      <dsp:txXfrm>
        <a:off x="3555727" y="29830"/>
        <a:ext cx="1811607" cy="878472"/>
      </dsp:txXfrm>
    </dsp:sp>
    <dsp:sp modelId="{1A280BDD-FA02-4BAE-ABC1-F618B9A862A5}">
      <dsp:nvSpPr>
        <dsp:cNvPr id="0" name=""/>
        <dsp:cNvSpPr/>
      </dsp:nvSpPr>
      <dsp:spPr>
        <a:xfrm rot="19652394">
          <a:off x="2404931" y="1850088"/>
          <a:ext cx="1218663" cy="38238"/>
        </a:xfrm>
        <a:custGeom>
          <a:avLst/>
          <a:gdLst/>
          <a:ahLst/>
          <a:cxnLst/>
          <a:rect l="0" t="0" r="0" b="0"/>
          <a:pathLst>
            <a:path>
              <a:moveTo>
                <a:pt x="0" y="19119"/>
              </a:moveTo>
              <a:lnTo>
                <a:pt x="1218663" y="19119"/>
              </a:lnTo>
            </a:path>
          </a:pathLst>
        </a:custGeom>
        <a:noFill/>
        <a:ln w="1905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o-RO" sz="20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983796" y="1838741"/>
        <a:ext cx="60933" cy="60933"/>
      </dsp:txXfrm>
    </dsp:sp>
    <dsp:sp modelId="{0DE7FE7D-7C0C-40A9-8BC8-6B5E0DD69EE1}">
      <dsp:nvSpPr>
        <dsp:cNvPr id="0" name=""/>
        <dsp:cNvSpPr/>
      </dsp:nvSpPr>
      <dsp:spPr>
        <a:xfrm>
          <a:off x="3528396" y="1075604"/>
          <a:ext cx="1866269" cy="933134"/>
        </a:xfrm>
        <a:prstGeom prst="roundRect">
          <a:avLst>
            <a:gd name="adj" fmla="val 10000"/>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chimică</a:t>
          </a:r>
        </a:p>
      </dsp:txBody>
      <dsp:txXfrm>
        <a:off x="3555727" y="1102935"/>
        <a:ext cx="1811607" cy="878472"/>
      </dsp:txXfrm>
    </dsp:sp>
    <dsp:sp modelId="{DBEAB5F4-E37F-424D-8E8B-9233A5530E98}">
      <dsp:nvSpPr>
        <dsp:cNvPr id="0" name=""/>
        <dsp:cNvSpPr/>
      </dsp:nvSpPr>
      <dsp:spPr>
        <a:xfrm rot="1330297">
          <a:off x="2459078" y="2386641"/>
          <a:ext cx="1110369" cy="38238"/>
        </a:xfrm>
        <a:custGeom>
          <a:avLst/>
          <a:gdLst/>
          <a:ahLst/>
          <a:cxnLst/>
          <a:rect l="0" t="0" r="0" b="0"/>
          <a:pathLst>
            <a:path>
              <a:moveTo>
                <a:pt x="0" y="19119"/>
              </a:moveTo>
              <a:lnTo>
                <a:pt x="1110369" y="19119"/>
              </a:lnTo>
            </a:path>
          </a:pathLst>
        </a:custGeom>
        <a:noFill/>
        <a:ln w="1905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o-RO" sz="20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986503" y="2378001"/>
        <a:ext cx="55518" cy="55518"/>
      </dsp:txXfrm>
    </dsp:sp>
    <dsp:sp modelId="{6E0FD64F-B812-423D-9CB3-61595E9C0F5B}">
      <dsp:nvSpPr>
        <dsp:cNvPr id="0" name=""/>
        <dsp:cNvSpPr/>
      </dsp:nvSpPr>
      <dsp:spPr>
        <a:xfrm>
          <a:off x="3528396" y="2148710"/>
          <a:ext cx="1866269" cy="933134"/>
        </a:xfrm>
        <a:prstGeom prst="roundRect">
          <a:avLst>
            <a:gd name="adj" fmla="val 10000"/>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kern="1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arma biologică</a:t>
          </a:r>
        </a:p>
      </dsp:txBody>
      <dsp:txXfrm>
        <a:off x="3555727" y="2176041"/>
        <a:ext cx="1811607" cy="878472"/>
      </dsp:txXfrm>
    </dsp:sp>
    <dsp:sp modelId="{F880A532-B5D4-4F7C-87D9-5A278FBBC0E5}">
      <dsp:nvSpPr>
        <dsp:cNvPr id="0" name=""/>
        <dsp:cNvSpPr/>
      </dsp:nvSpPr>
      <dsp:spPr>
        <a:xfrm rot="3445748">
          <a:off x="2059232" y="2981953"/>
          <a:ext cx="1910060" cy="38238"/>
        </a:xfrm>
        <a:custGeom>
          <a:avLst/>
          <a:gdLst/>
          <a:ahLst/>
          <a:cxnLst/>
          <a:rect l="0" t="0" r="0" b="0"/>
          <a:pathLst>
            <a:path>
              <a:moveTo>
                <a:pt x="0" y="19119"/>
              </a:moveTo>
              <a:lnTo>
                <a:pt x="1910060" y="19119"/>
              </a:lnTo>
            </a:path>
          </a:pathLst>
        </a:custGeom>
        <a:noFill/>
        <a:ln w="19050" cap="flat" cmpd="sng" algn="ctr">
          <a:solidFill>
            <a:schemeClr val="accent5">
              <a:hueOff val="0"/>
              <a:satOff val="0"/>
              <a:lumOff val="0"/>
              <a:alphaOff val="0"/>
            </a:schemeClr>
          </a:solidFill>
          <a:prstDash val="solid"/>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889000">
            <a:lnSpc>
              <a:spcPct val="90000"/>
            </a:lnSpc>
            <a:spcBef>
              <a:spcPct val="0"/>
            </a:spcBef>
            <a:spcAft>
              <a:spcPct val="35000"/>
            </a:spcAft>
          </a:pPr>
          <a:endParaRPr lang="ro-RO" sz="2000" kern="12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dsp:txBody>
      <dsp:txXfrm>
        <a:off x="2966511" y="2953321"/>
        <a:ext cx="95503" cy="95503"/>
      </dsp:txXfrm>
    </dsp:sp>
    <dsp:sp modelId="{846F03B7-B57C-4F79-B5FE-67009D36FDB0}">
      <dsp:nvSpPr>
        <dsp:cNvPr id="0" name=""/>
        <dsp:cNvSpPr/>
      </dsp:nvSpPr>
      <dsp:spPr>
        <a:xfrm>
          <a:off x="3528396" y="3221815"/>
          <a:ext cx="4614781" cy="1168173"/>
        </a:xfrm>
        <a:prstGeom prst="roundRect">
          <a:avLst>
            <a:gd name="adj" fmla="val 10000"/>
          </a:avLst>
        </a:prstGeom>
        <a:gradFill rotWithShape="0">
          <a:gsLst>
            <a:gs pos="0">
              <a:schemeClr val="accent5">
                <a:hueOff val="0"/>
                <a:satOff val="0"/>
                <a:lumOff val="0"/>
                <a:alphaOff val="0"/>
                <a:shade val="63000"/>
              </a:schemeClr>
            </a:gs>
            <a:gs pos="30000">
              <a:schemeClr val="accent5">
                <a:hueOff val="0"/>
                <a:satOff val="0"/>
                <a:lumOff val="0"/>
                <a:alphaOff val="0"/>
                <a:shade val="90000"/>
                <a:satMod val="110000"/>
              </a:schemeClr>
            </a:gs>
            <a:gs pos="45000">
              <a:schemeClr val="accent5">
                <a:hueOff val="0"/>
                <a:satOff val="0"/>
                <a:lumOff val="0"/>
                <a:alphaOff val="0"/>
                <a:shade val="100000"/>
                <a:satMod val="118000"/>
              </a:schemeClr>
            </a:gs>
            <a:gs pos="55000">
              <a:schemeClr val="accent5">
                <a:hueOff val="0"/>
                <a:satOff val="0"/>
                <a:lumOff val="0"/>
                <a:alphaOff val="0"/>
                <a:shade val="100000"/>
                <a:satMod val="118000"/>
              </a:schemeClr>
            </a:gs>
            <a:gs pos="73000">
              <a:schemeClr val="accent5">
                <a:hueOff val="0"/>
                <a:satOff val="0"/>
                <a:lumOff val="0"/>
                <a:alphaOff val="0"/>
                <a:shade val="90000"/>
                <a:satMod val="110000"/>
              </a:schemeClr>
            </a:gs>
            <a:gs pos="100000">
              <a:schemeClr val="accent5">
                <a:hueOff val="0"/>
                <a:satOff val="0"/>
                <a:lumOff val="0"/>
                <a:alphaOff val="0"/>
                <a:shade val="63000"/>
              </a:schemeClr>
            </a:gs>
          </a:gsLst>
          <a:lin ang="950000" scaled="1"/>
        </a:gradFill>
        <a:ln>
          <a:noFill/>
        </a:ln>
        <a:effectLst>
          <a:outerShdw blurRad="38100" dist="25400" dir="5400000" rotWithShape="0">
            <a:srgbClr val="000000">
              <a:alpha val="40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ro-RO" sz="2000" kern="1200" noProof="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existența cantităților mari de deșeuri radioactive şi a altor substanțe de această natură, produse pe cale sintetică, au dus şi la apariția armei radiologice</a:t>
          </a:r>
        </a:p>
      </dsp:txBody>
      <dsp:txXfrm>
        <a:off x="3562611" y="3256030"/>
        <a:ext cx="4546351" cy="109974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218B4E3-E653-4D2B-8095-7FC76E817A30}">
      <dsp:nvSpPr>
        <dsp:cNvPr id="0" name=""/>
        <dsp:cNvSpPr/>
      </dsp:nvSpPr>
      <dsp:spPr>
        <a:xfrm>
          <a:off x="3048000" y="792089"/>
          <a:ext cx="1798569" cy="264084"/>
        </a:xfrm>
        <a:custGeom>
          <a:avLst/>
          <a:gdLst/>
          <a:ahLst/>
          <a:cxnLst/>
          <a:rect l="0" t="0" r="0" b="0"/>
          <a:pathLst>
            <a:path>
              <a:moveTo>
                <a:pt x="0" y="0"/>
              </a:moveTo>
              <a:lnTo>
                <a:pt x="0" y="108010"/>
              </a:lnTo>
              <a:lnTo>
                <a:pt x="1798569" y="108010"/>
              </a:lnTo>
              <a:lnTo>
                <a:pt x="1798569" y="264084"/>
              </a:lnTo>
            </a:path>
          </a:pathLst>
        </a:custGeom>
        <a:noFill/>
        <a:ln w="1905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530EA1D1-339A-49CD-9062-845778496DC3}">
      <dsp:nvSpPr>
        <dsp:cNvPr id="0" name=""/>
        <dsp:cNvSpPr/>
      </dsp:nvSpPr>
      <dsp:spPr>
        <a:xfrm>
          <a:off x="3002280" y="792089"/>
          <a:ext cx="91440" cy="264084"/>
        </a:xfrm>
        <a:custGeom>
          <a:avLst/>
          <a:gdLst/>
          <a:ahLst/>
          <a:cxnLst/>
          <a:rect l="0" t="0" r="0" b="0"/>
          <a:pathLst>
            <a:path>
              <a:moveTo>
                <a:pt x="45720" y="0"/>
              </a:moveTo>
              <a:lnTo>
                <a:pt x="45720" y="264084"/>
              </a:lnTo>
            </a:path>
          </a:pathLst>
        </a:custGeom>
        <a:noFill/>
        <a:ln w="1905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D71128F1-FDFA-4AB7-B553-BBA90C7947F9}">
      <dsp:nvSpPr>
        <dsp:cNvPr id="0" name=""/>
        <dsp:cNvSpPr/>
      </dsp:nvSpPr>
      <dsp:spPr>
        <a:xfrm>
          <a:off x="1249430" y="792089"/>
          <a:ext cx="1798569" cy="264084"/>
        </a:xfrm>
        <a:custGeom>
          <a:avLst/>
          <a:gdLst/>
          <a:ahLst/>
          <a:cxnLst/>
          <a:rect l="0" t="0" r="0" b="0"/>
          <a:pathLst>
            <a:path>
              <a:moveTo>
                <a:pt x="1798569" y="0"/>
              </a:moveTo>
              <a:lnTo>
                <a:pt x="1798569" y="108010"/>
              </a:lnTo>
              <a:lnTo>
                <a:pt x="0" y="108010"/>
              </a:lnTo>
              <a:lnTo>
                <a:pt x="0" y="264084"/>
              </a:lnTo>
            </a:path>
          </a:pathLst>
        </a:custGeom>
        <a:noFill/>
        <a:ln w="19050" cap="flat" cmpd="sng" algn="ctr">
          <a:solidFill>
            <a:srgbClr val="FF0000"/>
          </a:solidFill>
          <a:prstDash val="solid"/>
        </a:ln>
        <a:effectLst/>
        <a:scene3d>
          <a:camera prst="orthographicFront"/>
          <a:lightRig rig="threePt" dir="t">
            <a:rot lat="0" lon="0" rev="7500000"/>
          </a:lightRig>
        </a:scene3d>
        <a:sp3d z="-40000" prstMaterial="matte"/>
      </dsp:spPr>
      <dsp:style>
        <a:lnRef idx="2">
          <a:scrgbClr r="0" g="0" b="0"/>
        </a:lnRef>
        <a:fillRef idx="0">
          <a:scrgbClr r="0" g="0" b="0"/>
        </a:fillRef>
        <a:effectRef idx="0">
          <a:scrgbClr r="0" g="0" b="0"/>
        </a:effectRef>
        <a:fontRef idx="minor"/>
      </dsp:style>
    </dsp:sp>
    <dsp:sp modelId="{AB342486-4DCC-4B89-84B9-AFFD433048E3}">
      <dsp:nvSpPr>
        <dsp:cNvPr id="0" name=""/>
        <dsp:cNvSpPr/>
      </dsp:nvSpPr>
      <dsp:spPr>
        <a:xfrm>
          <a:off x="1463824" y="48878"/>
          <a:ext cx="3168350" cy="743210"/>
        </a:xfrm>
        <a:prstGeom prst="rect">
          <a:avLst/>
        </a:prstGeom>
        <a:gradFill rotWithShape="0">
          <a:gsLst>
            <a:gs pos="0">
              <a:schemeClr val="accent2">
                <a:hueOff val="0"/>
                <a:satOff val="0"/>
                <a:lumOff val="0"/>
                <a:alphaOff val="0"/>
                <a:shade val="63000"/>
              </a:schemeClr>
            </a:gs>
            <a:gs pos="30000">
              <a:schemeClr val="accent2">
                <a:hueOff val="0"/>
                <a:satOff val="0"/>
                <a:lumOff val="0"/>
                <a:alphaOff val="0"/>
                <a:shade val="90000"/>
                <a:satMod val="110000"/>
              </a:schemeClr>
            </a:gs>
            <a:gs pos="45000">
              <a:schemeClr val="accent2">
                <a:hueOff val="0"/>
                <a:satOff val="0"/>
                <a:lumOff val="0"/>
                <a:alphaOff val="0"/>
                <a:shade val="100000"/>
                <a:satMod val="118000"/>
              </a:schemeClr>
            </a:gs>
            <a:gs pos="55000">
              <a:schemeClr val="accent2">
                <a:hueOff val="0"/>
                <a:satOff val="0"/>
                <a:lumOff val="0"/>
                <a:alphaOff val="0"/>
                <a:shade val="100000"/>
                <a:satMod val="118000"/>
              </a:schemeClr>
            </a:gs>
            <a:gs pos="73000">
              <a:schemeClr val="accent2">
                <a:hueOff val="0"/>
                <a:satOff val="0"/>
                <a:lumOff val="0"/>
                <a:alphaOff val="0"/>
                <a:shade val="90000"/>
                <a:satMod val="110000"/>
              </a:schemeClr>
            </a:gs>
            <a:gs pos="100000">
              <a:schemeClr val="accent2">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ro-RO" sz="1800" b="1" kern="1200" dirty="0">
              <a:ln/>
              <a:solidFill>
                <a:srgbClr val="002060"/>
              </a:solidFill>
              <a:latin typeface="Times New Roman" pitchFamily="18" charset="0"/>
              <a:cs typeface="Times New Roman" pitchFamily="18" charset="0"/>
            </a:rPr>
            <a:t>Tipurile armelor de distrugere în </a:t>
          </a:r>
          <a:r>
            <a:rPr lang="ro-RO" sz="1800" b="1" kern="1200" dirty="0" smtClean="0">
              <a:ln/>
              <a:solidFill>
                <a:srgbClr val="002060"/>
              </a:solidFill>
              <a:latin typeface="Times New Roman" pitchFamily="18" charset="0"/>
              <a:cs typeface="Times New Roman" pitchFamily="18" charset="0"/>
            </a:rPr>
            <a:t>masă </a:t>
          </a:r>
          <a:endParaRPr lang="ro-RO" sz="1800" b="1" kern="1200" noProof="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1463824" y="48878"/>
        <a:ext cx="3168350" cy="743210"/>
      </dsp:txXfrm>
    </dsp:sp>
    <dsp:sp modelId="{28A05229-B57B-4C52-8A63-B36FEFBD5FBA}">
      <dsp:nvSpPr>
        <dsp:cNvPr id="0" name=""/>
        <dsp:cNvSpPr/>
      </dsp:nvSpPr>
      <dsp:spPr>
        <a:xfrm>
          <a:off x="506220" y="1056174"/>
          <a:ext cx="1486420" cy="743210"/>
        </a:xfrm>
        <a:prstGeom prst="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pt-PT" sz="1800" b="1" kern="1200" dirty="0">
              <a:solidFill>
                <a:schemeClr val="accent1">
                  <a:lumMod val="50000"/>
                </a:schemeClr>
              </a:solidFill>
              <a:latin typeface="Times New Roman" panose="02020603050405020304" pitchFamily="18" charset="0"/>
              <a:cs typeface="Times New Roman" panose="02020603050405020304" pitchFamily="18" charset="0"/>
            </a:rPr>
            <a:t>Arma nuclear</a:t>
          </a:r>
          <a:r>
            <a:rPr lang="en-US" sz="1800" b="1" kern="1200" dirty="0">
              <a:solidFill>
                <a:schemeClr val="accent1">
                  <a:lumMod val="50000"/>
                </a:schemeClr>
              </a:solidFill>
              <a:latin typeface="Times New Roman" panose="02020603050405020304" pitchFamily="18" charset="0"/>
              <a:cs typeface="Times New Roman" panose="02020603050405020304" pitchFamily="18" charset="0"/>
            </a:rPr>
            <a:t>ă</a:t>
          </a:r>
          <a:endParaRPr lang="ro-RO" sz="18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506220" y="1056174"/>
        <a:ext cx="1486420" cy="743210"/>
      </dsp:txXfrm>
    </dsp:sp>
    <dsp:sp modelId="{411CB872-EE9B-4601-8161-7C001DD1EAED}">
      <dsp:nvSpPr>
        <dsp:cNvPr id="0" name=""/>
        <dsp:cNvSpPr/>
      </dsp:nvSpPr>
      <dsp:spPr>
        <a:xfrm>
          <a:off x="2304789" y="1056174"/>
          <a:ext cx="1486420" cy="743210"/>
        </a:xfrm>
        <a:prstGeom prst="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100000"/>
            </a:lnSpc>
            <a:spcBef>
              <a:spcPct val="0"/>
            </a:spcBef>
            <a:spcAft>
              <a:spcPts val="0"/>
            </a:spcAft>
          </a:pPr>
          <a:r>
            <a:rPr lang="it-IT" sz="1800" b="1" kern="1200" dirty="0">
              <a:solidFill>
                <a:schemeClr val="accent1">
                  <a:lumMod val="50000"/>
                </a:schemeClr>
              </a:solidFill>
              <a:latin typeface="Times New Roman" panose="02020603050405020304" pitchFamily="18" charset="0"/>
              <a:cs typeface="Times New Roman" panose="02020603050405020304" pitchFamily="18" charset="0"/>
            </a:rPr>
            <a:t>Arma </a:t>
          </a:r>
        </a:p>
        <a:p>
          <a:pPr lvl="0" algn="ctr" defTabSz="800100">
            <a:lnSpc>
              <a:spcPct val="100000"/>
            </a:lnSpc>
            <a:spcBef>
              <a:spcPct val="0"/>
            </a:spcBef>
            <a:spcAft>
              <a:spcPts val="0"/>
            </a:spcAft>
          </a:pPr>
          <a:r>
            <a:rPr lang="it-IT" sz="1800" b="1" kern="1200" dirty="0">
              <a:solidFill>
                <a:schemeClr val="accent1">
                  <a:lumMod val="50000"/>
                </a:schemeClr>
              </a:solidFill>
              <a:latin typeface="Times New Roman" panose="02020603050405020304" pitchFamily="18" charset="0"/>
              <a:cs typeface="Times New Roman" panose="02020603050405020304" pitchFamily="18" charset="0"/>
            </a:rPr>
            <a:t>chimic</a:t>
          </a:r>
          <a:r>
            <a:rPr lang="en-US" sz="1800" b="1" kern="1200" dirty="0">
              <a:solidFill>
                <a:schemeClr val="accent1">
                  <a:lumMod val="50000"/>
                </a:schemeClr>
              </a:solidFill>
              <a:latin typeface="Times New Roman" panose="02020603050405020304" pitchFamily="18" charset="0"/>
              <a:cs typeface="Times New Roman" panose="02020603050405020304" pitchFamily="18" charset="0"/>
            </a:rPr>
            <a:t>ă</a:t>
          </a:r>
          <a:endParaRPr lang="ro-RO" sz="18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2304789" y="1056174"/>
        <a:ext cx="1486420" cy="743210"/>
      </dsp:txXfrm>
    </dsp:sp>
    <dsp:sp modelId="{7A445F7F-6127-4663-8069-532F269D601A}">
      <dsp:nvSpPr>
        <dsp:cNvPr id="0" name=""/>
        <dsp:cNvSpPr/>
      </dsp:nvSpPr>
      <dsp:spPr>
        <a:xfrm>
          <a:off x="4103358" y="1056174"/>
          <a:ext cx="1486420" cy="743210"/>
        </a:xfrm>
        <a:prstGeom prst="rect">
          <a:avLst/>
        </a:prstGeom>
        <a:gradFill rotWithShape="0">
          <a:gsLst>
            <a:gs pos="0">
              <a:schemeClr val="accent4">
                <a:hueOff val="0"/>
                <a:satOff val="0"/>
                <a:lumOff val="0"/>
                <a:alphaOff val="0"/>
                <a:shade val="63000"/>
              </a:schemeClr>
            </a:gs>
            <a:gs pos="30000">
              <a:schemeClr val="accent4">
                <a:hueOff val="0"/>
                <a:satOff val="0"/>
                <a:lumOff val="0"/>
                <a:alphaOff val="0"/>
                <a:shade val="90000"/>
                <a:satMod val="110000"/>
              </a:schemeClr>
            </a:gs>
            <a:gs pos="45000">
              <a:schemeClr val="accent4">
                <a:hueOff val="0"/>
                <a:satOff val="0"/>
                <a:lumOff val="0"/>
                <a:alphaOff val="0"/>
                <a:shade val="100000"/>
                <a:satMod val="118000"/>
              </a:schemeClr>
            </a:gs>
            <a:gs pos="55000">
              <a:schemeClr val="accent4">
                <a:hueOff val="0"/>
                <a:satOff val="0"/>
                <a:lumOff val="0"/>
                <a:alphaOff val="0"/>
                <a:shade val="100000"/>
                <a:satMod val="118000"/>
              </a:schemeClr>
            </a:gs>
            <a:gs pos="73000">
              <a:schemeClr val="accent4">
                <a:hueOff val="0"/>
                <a:satOff val="0"/>
                <a:lumOff val="0"/>
                <a:alphaOff val="0"/>
                <a:shade val="90000"/>
                <a:satMod val="110000"/>
              </a:schemeClr>
            </a:gs>
            <a:gs pos="100000">
              <a:schemeClr val="accent4">
                <a:hueOff val="0"/>
                <a:satOff val="0"/>
                <a:lumOff val="0"/>
                <a:alphaOff val="0"/>
                <a:shade val="63000"/>
              </a:schemeClr>
            </a:gs>
          </a:gsLst>
          <a:lin ang="950000" scaled="1"/>
        </a:gradFill>
        <a:ln>
          <a:noFill/>
        </a:ln>
        <a:effectLst>
          <a:outerShdw blurRad="50800" dist="43000" dir="5400000" rotWithShape="0">
            <a:srgbClr val="000000">
              <a:alpha val="40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lvl="0" algn="ctr" defTabSz="800100">
            <a:lnSpc>
              <a:spcPct val="90000"/>
            </a:lnSpc>
            <a:spcBef>
              <a:spcPct val="0"/>
            </a:spcBef>
            <a:spcAft>
              <a:spcPct val="35000"/>
            </a:spcAft>
          </a:pPr>
          <a:r>
            <a:rPr lang="it-IT" sz="1800" b="1" kern="1200" dirty="0">
              <a:solidFill>
                <a:schemeClr val="accent1">
                  <a:lumMod val="50000"/>
                </a:schemeClr>
              </a:solidFill>
              <a:latin typeface="Times New Roman" panose="02020603050405020304" pitchFamily="18" charset="0"/>
              <a:cs typeface="Times New Roman" panose="02020603050405020304" pitchFamily="18" charset="0"/>
            </a:rPr>
            <a:t>Arma biologic</a:t>
          </a:r>
          <a:r>
            <a:rPr lang="en-US" sz="1800" b="1" kern="1200" dirty="0">
              <a:solidFill>
                <a:schemeClr val="accent1">
                  <a:lumMod val="50000"/>
                </a:schemeClr>
              </a:solidFill>
              <a:latin typeface="Times New Roman" panose="02020603050405020304" pitchFamily="18" charset="0"/>
              <a:cs typeface="Times New Roman" panose="02020603050405020304" pitchFamily="18" charset="0"/>
            </a:rPr>
            <a:t>ă</a:t>
          </a:r>
          <a:endParaRPr lang="ro-RO" sz="1800" b="1" kern="1200" dirty="0">
            <a:solidFill>
              <a:schemeClr val="accent1">
                <a:lumMod val="50000"/>
              </a:schemeClr>
            </a:solidFill>
            <a:latin typeface="Times New Roman" panose="02020603050405020304" pitchFamily="18" charset="0"/>
            <a:cs typeface="Times New Roman" panose="02020603050405020304" pitchFamily="18" charset="0"/>
          </a:endParaRPr>
        </a:p>
      </dsp:txBody>
      <dsp:txXfrm>
        <a:off x="4103358" y="1056174"/>
        <a:ext cx="1486420" cy="7432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HorizontalOrganizationChart">
  <dgm:title val=""/>
  <dgm:desc val=""/>
  <dgm:catLst>
    <dgm:cat type="hierarchy" pri="43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305"/>
      <dgm:constr type="w" for="des" forName="rootComposite" refType="w" fact="10"/>
      <dgm:constr type="h" for="des" forName="rootComposite" refType="w" refFor="des" refForName="rootComposite1" fact="0.305"/>
      <dgm:constr type="w" for="des" forName="rootComposite3" refType="w" fact="10"/>
      <dgm:constr type="h" for="des" forName="rootComposite3" refType="w" refFor="des" refForName="rootComposite1" fact="0.305"/>
      <dgm:constr type="primFontSz" for="des" ptType="node" op="equ"/>
      <dgm:constr type="sp" for="des" op="equ"/>
      <dgm:constr type="sp" for="des" forName="hierRoot1" refType="w" refFor="des" refForName="rootComposite1" fact="0.2"/>
      <dgm:constr type="sp" for="des" forName="hierRoot2" refType="sp" refFor="des" refForName="hierRoot1"/>
      <dgm:constr type="sp" for="des" forName="hierRoot3" refType="sp" refFor="des" refForName="hierRoot1"/>
      <dgm:constr type="sibSp" refType="w" refFor="des" refForName="rootComposite1" fact="0.125"/>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125"/>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func="var" arg="dir" op="equ" val="norm">
                  <dgm:alg type="hierRoot">
                    <dgm:param type="hierAlign" val="lT"/>
                  </dgm:alg>
                  <dgm:constrLst>
                    <dgm:constr type="alignOff" val="0.75"/>
                  </dgm:constrLst>
                </dgm:if>
                <dgm:else name="Name9">
                  <dgm:alg type="hierRoot">
                    <dgm:param type="hierAlign" val="rT"/>
                  </dgm:alg>
                  <dgm:constrLst>
                    <dgm:constr type="alignOff" val="0.75"/>
                  </dgm:constrLst>
                </dgm:else>
              </dgm:choose>
            </dgm:if>
            <dgm:if name="Name10" func="var" arg="hierBranch" op="equ" val="r">
              <dgm:choose name="Name11">
                <dgm:if name="Name12" func="var" arg="dir" op="equ" val="norm">
                  <dgm:alg type="hierRoot">
                    <dgm:param type="hierAlign" val="lB"/>
                  </dgm:alg>
                  <dgm:constrLst>
                    <dgm:constr type="alignOff" val="0.75"/>
                  </dgm:constrLst>
                </dgm:if>
                <dgm:else name="Name13">
                  <dgm:alg type="hierRoot">
                    <dgm:param type="hierAlign" val="rB"/>
                  </dgm:alg>
                  <dgm:constrLst>
                    <dgm:constr type="alignOff" val="0.75"/>
                  </dgm:constrLst>
                </dgm:else>
              </dgm:choose>
            </dgm:if>
            <dgm:if name="Name14" func="var" arg="hierBranch" op="equ" val="hang">
              <dgm:choose name="Name15">
                <dgm:if name="Name16" func="var" arg="dir" op="equ" val="norm">
                  <dgm:alg type="hierRoot">
                    <dgm:param type="hierAlign" val="lCtrCh"/>
                  </dgm:alg>
                  <dgm:constrLst>
                    <dgm:constr type="alignOff" val="0.65"/>
                  </dgm:constrLst>
                </dgm:if>
                <dgm:else name="Name17">
                  <dgm:alg type="hierRoot">
                    <dgm:param type="hierAlign" val="rCtrCh"/>
                  </dgm:alg>
                  <dgm:constrLst>
                    <dgm:constr type="alignOff" val="0.65"/>
                  </dgm:constrLst>
                </dgm:else>
              </dgm:choose>
            </dgm:if>
            <dgm:else name="Name18">
              <dgm:choose name="Name19">
                <dgm:if name="Name20" func="var" arg="dir" op="equ" val="norm">
                  <dgm:alg type="hierRoot">
                    <dgm:param type="hierAlign" val="lCtrCh"/>
                  </dgm:alg>
                  <dgm:constrLst>
                    <dgm:constr type="alignOff"/>
                    <dgm:constr type="bendDist" for="des" ptType="parTrans" refType="sp" fact="0.5"/>
                  </dgm:constrLst>
                </dgm:if>
                <dgm:else name="Name21">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22">
              <dgm:if name="Name23"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24"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25"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6">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7">
              <dgm:if name="Name28" func="var" arg="hierBranch" op="equ" val="l">
                <dgm:choose name="Name29">
                  <dgm:if name="Name30" func="var" arg="dir" op="equ" val="norm">
                    <dgm:alg type="hierChild">
                      <dgm:param type="chAlign" val="t"/>
                      <dgm:param type="linDir" val="fromL"/>
                    </dgm:alg>
                  </dgm:if>
                  <dgm:else name="Name31">
                    <dgm:alg type="hierChild">
                      <dgm:param type="chAlign" val="t"/>
                      <dgm:param type="linDir" val="fromR"/>
                    </dgm:alg>
                  </dgm:else>
                </dgm:choose>
              </dgm:if>
              <dgm:if name="Name32" func="var" arg="hierBranch" op="equ" val="r">
                <dgm:choose name="Name33">
                  <dgm:if name="Name34" func="var" arg="dir" op="equ" val="norm">
                    <dgm:alg type="hierChild">
                      <dgm:param type="chAlign" val="b"/>
                      <dgm:param type="linDir" val="fromL"/>
                    </dgm:alg>
                  </dgm:if>
                  <dgm:else name="Name35">
                    <dgm:alg type="hierChild">
                      <dgm:param type="chAlign" val="b"/>
                      <dgm:param type="linDir" val="fromR"/>
                    </dgm:alg>
                  </dgm:else>
                </dgm:choose>
              </dgm:if>
              <dgm:if name="Name36" func="var" arg="hierBranch" op="equ" val="hang">
                <dgm:choose name="Name37">
                  <dgm:if name="Name38" func="var" arg="dir" op="equ" val="norm">
                    <dgm:alg type="hierChild">
                      <dgm:param type="chAlign" val="l"/>
                      <dgm:param type="linDir" val="fromT"/>
                      <dgm:param type="secChAlign" val="t"/>
                      <dgm:param type="secLinDir" val="fromL"/>
                    </dgm:alg>
                  </dgm:if>
                  <dgm:else name="Name39">
                    <dgm:alg type="hierChild">
                      <dgm:param type="chAlign" val="r"/>
                      <dgm:param type="linDir" val="fromT"/>
                      <dgm:param type="secChAlign" val="t"/>
                      <dgm:param type="secLinDir" val="fromR"/>
                    </dgm:alg>
                  </dgm:else>
                </dgm:choose>
              </dgm:if>
              <dgm:else name="Name40">
                <dgm:choose name="Name41">
                  <dgm:if name="Name42" func="var" arg="dir" op="equ" val="norm">
                    <dgm:alg type="hierChild">
                      <dgm:param type="linDir" val="fromT"/>
                      <dgm:param type="chAlign" val="l"/>
                    </dgm:alg>
                  </dgm:if>
                  <dgm:else name="Name43">
                    <dgm:alg type="hierChild">
                      <dgm:param type="linDir" val="fromT"/>
                      <dgm:param type="chAlign" val="r"/>
                    </dgm:alg>
                  </dgm:else>
                </dgm:choose>
              </dgm:else>
            </dgm:choose>
            <dgm:shape xmlns:r="http://schemas.openxmlformats.org/officeDocument/2006/relationships" r:blip="">
              <dgm:adjLst/>
            </dgm:shape>
            <dgm:presOf/>
            <dgm:constrLst/>
            <dgm:ruleLst/>
            <dgm:forEach name="rep2a" axis="ch" ptType="nonAsst">
              <dgm:forEach name="Name44" axis="precedSib" ptType="parTrans" st="-1" cnt="1">
                <dgm:choose name="Name45">
                  <dgm:if name="Name46" func="var" arg="hierBranch" op="equ" val="hang">
                    <dgm:layoutNode name="Name47">
                      <dgm:choose name="Name48">
                        <dgm:if name="Name49" func="var" arg="dir" op="equ" val="norm">
                          <dgm:alg type="conn">
                            <dgm:param type="connRout" val="bend"/>
                            <dgm:param type="dim" val="1D"/>
                            <dgm:param type="endSty" val="noArr"/>
                            <dgm:param type="begPts" val="midR"/>
                            <dgm:param type="endPts" val="bCtr tCtr"/>
                          </dgm:alg>
                        </dgm:if>
                        <dgm:else name="Name50">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1" func="var" arg="hierBranch" op="equ" val="l">
                    <dgm:layoutNode name="Name52">
                      <dgm:choose name="Name53">
                        <dgm:if name="Name54" func="var" arg="dir" op="equ" val="norm">
                          <dgm:alg type="conn">
                            <dgm:param type="connRout" val="bend"/>
                            <dgm:param type="dim" val="1D"/>
                            <dgm:param type="endSty" val="noArr"/>
                            <dgm:param type="begPts" val="midR"/>
                            <dgm:param type="endPts" val="tCtr"/>
                          </dgm:alg>
                        </dgm:if>
                        <dgm:else name="Name55">
                          <dgm:alg type="conn">
                            <dgm:param type="connRout" val="bend"/>
                            <dgm:param type="dim" val="1D"/>
                            <dgm:param type="endSty" val="noArr"/>
                            <dgm:param type="begPts" val="midL"/>
                            <dgm:param type="endPts" val="tCtr"/>
                          </dgm:alg>
                        </dgm:else>
                      </dgm:choose>
                      <dgm:shape xmlns:r="http://schemas.openxmlformats.org/officeDocument/2006/relationships" type="conn" r:blip="" zOrderOff="-99999">
                        <dgm:adjLst/>
                      </dgm:shape>
                      <dgm:presOf axis="self"/>
                      <dgm:constrLst>
                        <dgm:constr type="begPad"/>
                        <dgm:constr type="endPad"/>
                      </dgm:constrLst>
                      <dgm:ruleLst/>
                    </dgm:layoutNode>
                  </dgm:if>
                  <dgm:if name="Name56" func="var" arg="hierBranch" op="equ" val="r">
                    <dgm:layoutNode name="Name57">
                      <dgm:choose name="Name58">
                        <dgm:if name="Name59" func="var" arg="dir" op="equ" val="norm">
                          <dgm:alg type="conn">
                            <dgm:param type="connRout" val="bend"/>
                            <dgm:param type="dim" val="1D"/>
                            <dgm:param type="endSty" val="noArr"/>
                            <dgm:param type="begPts" val="midR"/>
                            <dgm:param type="endPts" val="bCtr"/>
                          </dgm:alg>
                        </dgm:if>
                        <dgm:else name="Name60">
                          <dgm:alg type="conn">
                            <dgm:param type="connRout" val="bend"/>
                            <dgm:param type="dim" val="1D"/>
                            <dgm:param type="endSty" val="noArr"/>
                            <dgm:param type="begPts" val="midL"/>
                            <dgm:param type="endPts" val="bCtr"/>
                          </dgm:alg>
                        </dgm:else>
                      </dgm:choose>
                      <dgm:shape xmlns:r="http://schemas.openxmlformats.org/officeDocument/2006/relationships" type="conn" r:blip="" zOrderOff="-99999">
                        <dgm:adjLst/>
                      </dgm:shape>
                      <dgm:presOf axis="self"/>
                      <dgm:constrLst>
                        <dgm:constr type="begPad"/>
                        <dgm:constr type="endPad"/>
                      </dgm:constrLst>
                      <dgm:ruleLst/>
                    </dgm:layoutNode>
                  </dgm:if>
                  <dgm:else name="Name61">
                    <dgm:choose name="Name62">
                      <dgm:if name="Name63" func="var" arg="dir" op="equ" val="norm">
                        <dgm:layoutNode name="Name64">
                          <dgm:alg type="conn">
                            <dgm:param type="connRout" val="bend"/>
                            <dgm:param type="dim" val="1D"/>
                            <dgm:param type="endSty" val="noArr"/>
                            <dgm:param type="begPts" val="midR"/>
                            <dgm:param type="endPts" val="midL"/>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else name="Name65">
                        <dgm:layoutNode name="Name66">
                          <dgm:alg type="conn">
                            <dgm:param type="connRout" val="bend"/>
                            <dgm:param type="dim" val="1D"/>
                            <dgm:param type="endSty" val="noArr"/>
                            <dgm:param type="begPts" val="midL"/>
                            <dgm:param type="endPts" val="midR"/>
                            <dgm:param type="bendPt" val="end"/>
                          </dgm:alg>
                          <dgm:shape xmlns:r="http://schemas.openxmlformats.org/officeDocument/2006/relationships" type="conn" r:blip="" zOrderOff="-99999">
                            <dgm:adjLst/>
                          </dgm:shape>
                          <dgm:presOf axis="self"/>
                          <dgm:constrLst>
                            <dgm:constr type="begPad"/>
                            <dgm:constr type="endPad"/>
                          </dgm:constrLst>
                          <dgm:ruleLst/>
                        </dgm:layoutNode>
                      </dgm:else>
                    </dgm:choose>
                  </dgm:else>
                </dgm:choose>
              </dgm:forEach>
              <dgm:layoutNode name="hierRoot2">
                <dgm:varLst>
                  <dgm:hierBranch val="init"/>
                </dgm:varLst>
                <dgm:choose name="Name67">
                  <dgm:if name="Name68" func="var" arg="hierBranch" op="equ" val="l">
                    <dgm:choose name="Name69">
                      <dgm:if name="Name70" func="var" arg="dir" op="equ" val="norm">
                        <dgm:alg type="hierRoot">
                          <dgm:param type="hierAlign" val="lT"/>
                        </dgm:alg>
                        <dgm:constrLst>
                          <dgm:constr type="alignOff" val="0.75"/>
                        </dgm:constrLst>
                      </dgm:if>
                      <dgm:else name="Name71">
                        <dgm:alg type="hierRoot">
                          <dgm:param type="hierAlign" val="rT"/>
                        </dgm:alg>
                        <dgm:constrLst>
                          <dgm:constr type="alignOff" val="0.75"/>
                        </dgm:constrLst>
                      </dgm:else>
                    </dgm:choose>
                  </dgm:if>
                  <dgm:if name="Name72" func="var" arg="hierBranch" op="equ" val="r">
                    <dgm:choose name="Name73">
                      <dgm:if name="Name74" func="var" arg="dir" op="equ" val="norm">
                        <dgm:alg type="hierRoot">
                          <dgm:param type="hierAlign" val="lB"/>
                        </dgm:alg>
                        <dgm:constrLst>
                          <dgm:constr type="alignOff" val="0.75"/>
                        </dgm:constrLst>
                      </dgm:if>
                      <dgm:else name="Name75">
                        <dgm:alg type="hierRoot">
                          <dgm:param type="hierAlign" val="rB"/>
                        </dgm:alg>
                        <dgm:constrLst>
                          <dgm:constr type="alignOff" val="0.75"/>
                        </dgm:constrLst>
                      </dgm:else>
                    </dgm:choose>
                  </dgm:if>
                  <dgm:if name="Name76" func="var" arg="hierBranch" op="equ" val="hang">
                    <dgm:choose name="Name77">
                      <dgm:if name="Name78" func="var" arg="dir" op="equ" val="norm">
                        <dgm:alg type="hierRoot">
                          <dgm:param type="hierAlign" val="lCtrCh"/>
                        </dgm:alg>
                        <dgm:constrLst>
                          <dgm:constr type="alignOff" val="0.65"/>
                        </dgm:constrLst>
                      </dgm:if>
                      <dgm:else name="Name79">
                        <dgm:alg type="hierRoot">
                          <dgm:param type="hierAlign" val="rCtrCh"/>
                        </dgm:alg>
                        <dgm:constrLst>
                          <dgm:constr type="alignOff" val="0.65"/>
                        </dgm:constrLst>
                      </dgm:else>
                    </dgm:choose>
                  </dgm:if>
                  <dgm:else name="Name80">
                    <dgm:choose name="Name81">
                      <dgm:if name="Name82" func="var" arg="dir" op="equ" val="norm">
                        <dgm:alg type="hierRoot">
                          <dgm:param type="hierAlign" val="lCtrCh"/>
                        </dgm:alg>
                        <dgm:constrLst>
                          <dgm:constr type="alignOff"/>
                          <dgm:constr type="bendDist" for="des" ptType="parTrans" refType="sp" fact="0.5"/>
                        </dgm:constrLst>
                      </dgm:if>
                      <dgm:else name="Name83">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
                  <dgm:alg type="composite"/>
                  <dgm:shape xmlns:r="http://schemas.openxmlformats.org/officeDocument/2006/relationships" r:blip="">
                    <dgm:adjLst/>
                  </dgm:shape>
                  <dgm:presOf axis="self" ptType="node" cnt="1"/>
                  <dgm:choose name="Name84">
                    <dgm:if name="Name85"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6"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7"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8">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9">
                    <dgm:if name="Name90" func="var" arg="hierBranch" op="equ" val="l">
                      <dgm:choose name="Name91">
                        <dgm:if name="Name92" func="var" arg="dir" op="equ" val="norm">
                          <dgm:alg type="hierChild">
                            <dgm:param type="chAlign" val="t"/>
                            <dgm:param type="linDir" val="fromL"/>
                          </dgm:alg>
                        </dgm:if>
                        <dgm:else name="Name93">
                          <dgm:alg type="hierChild">
                            <dgm:param type="chAlign" val="t"/>
                            <dgm:param type="linDir" val="fromR"/>
                          </dgm:alg>
                        </dgm:else>
                      </dgm:choose>
                    </dgm:if>
                    <dgm:if name="Name94" func="var" arg="hierBranch" op="equ" val="r">
                      <dgm:choose name="Name95">
                        <dgm:if name="Name96" func="var" arg="dir" op="equ" val="norm">
                          <dgm:alg type="hierChild">
                            <dgm:param type="chAlign" val="b"/>
                            <dgm:param type="linDir" val="fromL"/>
                          </dgm:alg>
                        </dgm:if>
                        <dgm:else name="Name97">
                          <dgm:alg type="hierChild">
                            <dgm:param type="chAlign" val="b"/>
                            <dgm:param type="linDir" val="fromR"/>
                          </dgm:alg>
                        </dgm:else>
                      </dgm:choose>
                    </dgm:if>
                    <dgm:if name="Name98" func="var" arg="hierBranch" op="equ" val="hang">
                      <dgm:choose name="Name99">
                        <dgm:if name="Name100" func="var" arg="dir" op="equ" val="norm">
                          <dgm:alg type="hierChild">
                            <dgm:param type="chAlign" val="l"/>
                            <dgm:param type="linDir" val="fromT"/>
                            <dgm:param type="secChAlign" val="t"/>
                            <dgm:param type="secLinDir" val="fromL"/>
                          </dgm:alg>
                        </dgm:if>
                        <dgm:else name="Name101">
                          <dgm:alg type="hierChild">
                            <dgm:param type="chAlign" val="r"/>
                            <dgm:param type="linDir" val="fromT"/>
                            <dgm:param type="secChAlign" val="t"/>
                            <dgm:param type="secLinDir" val="fromR"/>
                          </dgm:alg>
                        </dgm:else>
                      </dgm:choose>
                    </dgm:if>
                    <dgm:else name="Name102">
                      <dgm:choose name="Name103">
                        <dgm:if name="Name104" func="var" arg="dir" op="equ" val="norm">
                          <dgm:alg type="hierChild">
                            <dgm:param type="linDir" val="fromT"/>
                            <dgm:param type="chAlign" val="l"/>
                          </dgm:alg>
                        </dgm:if>
                        <dgm:else name="Name105">
                          <dgm:alg type="hierChild">
                            <dgm:param type="linDir" val="fromT"/>
                            <dgm:param type="chAlign" val="r"/>
                          </dgm:alg>
                        </dgm:else>
                      </dgm:choose>
                    </dgm:else>
                  </dgm:choose>
                  <dgm:shape xmlns:r="http://schemas.openxmlformats.org/officeDocument/2006/relationships" r:blip="">
                    <dgm:adjLst/>
                  </dgm:shape>
                  <dgm:presOf/>
                  <dgm:constrLst/>
                  <dgm:ruleLst/>
                  <dgm:forEach name="Name106" ref="rep2a"/>
                </dgm:layoutNode>
                <dgm:layoutNode name="hierChild5">
                  <dgm:choose name="Name107">
                    <dgm:if name="Name108" func="var" arg="dir" op="equ" val="norm">
                      <dgm:alg type="hierChild">
                        <dgm:param type="chAlign" val="l"/>
                        <dgm:param type="linDir" val="fromT"/>
                        <dgm:param type="secChAlign" val="t"/>
                        <dgm:param type="secLinDir" val="fromL"/>
                      </dgm:alg>
                    </dgm:if>
                    <dgm:else name="Name109">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10" ref="rep2b"/>
                </dgm:layoutNode>
              </dgm:layoutNode>
            </dgm:forEach>
          </dgm:layoutNode>
          <dgm:layoutNode name="hierChild3">
            <dgm:choose name="Name111">
              <dgm:if name="Name112" func="var" arg="dir" op="equ" val="norm">
                <dgm:alg type="hierChild">
                  <dgm:param type="chAlign" val="l"/>
                  <dgm:param type="linDir" val="fromT"/>
                  <dgm:param type="secChAlign" val="t"/>
                  <dgm:param type="secLinDir" val="fromL"/>
                </dgm:alg>
              </dgm:if>
              <dgm:else name="Name113">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rep2b" axis="ch" ptType="asst">
              <dgm:forEach name="Name114" axis="precedSib" ptType="parTrans" st="-1" cnt="1">
                <dgm:layoutNode name="Name115">
                  <dgm:choose name="Name116">
                    <dgm:if name="Name117" func="var" arg="dir" op="equ" val="norm">
                      <dgm:alg type="conn">
                        <dgm:param type="connRout" val="bend"/>
                        <dgm:param type="dim" val="1D"/>
                        <dgm:param type="endSty" val="noArr"/>
                        <dgm:param type="begPts" val="midR"/>
                        <dgm:param type="endPts" val="bCtr tCtr"/>
                      </dgm:alg>
                    </dgm:if>
                    <dgm:else name="Name118">
                      <dgm:alg type="conn">
                        <dgm:param type="connRout" val="bend"/>
                        <dgm:param type="dim" val="1D"/>
                        <dgm:param type="endSty" val="noArr"/>
                        <dgm:param type="begPts" val="midL"/>
                        <dgm:param type="endPts" val="bCtr tCtr"/>
                      </dgm:alg>
                    </dgm:else>
                  </dgm:choose>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9">
                  <dgm:if name="Name120" func="var" arg="hierBranch" op="equ" val="l">
                    <dgm:choose name="Name121">
                      <dgm:if name="Name122" func="var" arg="dir" op="equ" val="norm">
                        <dgm:alg type="hierRoot">
                          <dgm:param type="hierAlign" val="lT"/>
                        </dgm:alg>
                        <dgm:constrLst>
                          <dgm:constr type="alignOff" val="0.75"/>
                        </dgm:constrLst>
                      </dgm:if>
                      <dgm:else name="Name123">
                        <dgm:alg type="hierRoot">
                          <dgm:param type="hierAlign" val="rT"/>
                        </dgm:alg>
                        <dgm:constrLst>
                          <dgm:constr type="alignOff" val="0.75"/>
                        </dgm:constrLst>
                      </dgm:else>
                    </dgm:choose>
                  </dgm:if>
                  <dgm:if name="Name124" func="var" arg="hierBranch" op="equ" val="r">
                    <dgm:choose name="Name125">
                      <dgm:if name="Name126" func="var" arg="dir" op="equ" val="norm">
                        <dgm:alg type="hierRoot">
                          <dgm:param type="hierAlign" val="lB"/>
                        </dgm:alg>
                        <dgm:constrLst>
                          <dgm:constr type="alignOff" val="0.75"/>
                        </dgm:constrLst>
                      </dgm:if>
                      <dgm:else name="Name127">
                        <dgm:alg type="hierRoot">
                          <dgm:param type="hierAlign" val="rB"/>
                        </dgm:alg>
                        <dgm:constrLst>
                          <dgm:constr type="alignOff" val="0.75"/>
                        </dgm:constrLst>
                      </dgm:else>
                    </dgm:choose>
                  </dgm:if>
                  <dgm:if name="Name128" func="var" arg="hierBranch" op="equ" val="hang">
                    <dgm:choose name="Name129">
                      <dgm:if name="Name130" func="var" arg="dir" op="equ" val="norm">
                        <dgm:alg type="hierRoot">
                          <dgm:param type="hierAlign" val="lCtrCh"/>
                        </dgm:alg>
                        <dgm:constrLst>
                          <dgm:constr type="alignOff" val="0.65"/>
                        </dgm:constrLst>
                      </dgm:if>
                      <dgm:else name="Name131">
                        <dgm:alg type="hierRoot">
                          <dgm:param type="hierAlign" val="rCtrCh"/>
                        </dgm:alg>
                        <dgm:constrLst>
                          <dgm:constr type="alignOff" val="0.65"/>
                        </dgm:constrLst>
                      </dgm:else>
                    </dgm:choose>
                  </dgm:if>
                  <dgm:else name="Name132">
                    <dgm:choose name="Name133">
                      <dgm:if name="Name134" func="var" arg="dir" op="equ" val="norm">
                        <dgm:alg type="hierRoot">
                          <dgm:param type="hierAlign" val="lCtrCh"/>
                        </dgm:alg>
                        <dgm:constrLst>
                          <dgm:constr type="alignOff"/>
                          <dgm:constr type="bendDist" for="des" ptType="parTrans" refType="sp" fact="0.5"/>
                        </dgm:constrLst>
                      </dgm:if>
                      <dgm:else name="Name135">
                        <dgm:alg type="hierRoot">
                          <dgm:param type="hierAlign" val="rCtrCh"/>
                        </dgm:alg>
                        <dgm:constrLst>
                          <dgm:constr type="alignOff"/>
                          <dgm:constr type="bendDist" for="des" ptType="parTrans" refType="sp" fact="0.5"/>
                        </dgm:constrLst>
                      </dgm:else>
                    </dgm:choose>
                  </dgm:else>
                </dgm:choose>
                <dgm:shape xmlns:r="http://schemas.openxmlformats.org/officeDocument/2006/relationships" r:blip="">
                  <dgm:adjLst/>
                </dgm:shape>
                <dgm:presOf/>
                <dgm:ruleLst/>
                <dgm:layoutNode name="rootComposite3">
                  <dgm:alg type="composite"/>
                  <dgm:shape xmlns:r="http://schemas.openxmlformats.org/officeDocument/2006/relationships" r:blip="">
                    <dgm:adjLst/>
                  </dgm:shape>
                  <dgm:presOf axis="self" ptType="node" cnt="1"/>
                  <dgm:choose name="Name136">
                    <dgm:if name="Name137"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38"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39"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40">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41">
                    <dgm:if name="Name142" func="var" arg="hierBranch" op="equ" val="l">
                      <dgm:choose name="Name143">
                        <dgm:if name="Name144" func="var" arg="dir" op="equ" val="norm">
                          <dgm:alg type="hierChild">
                            <dgm:param type="chAlign" val="t"/>
                            <dgm:param type="linDir" val="fromL"/>
                          </dgm:alg>
                        </dgm:if>
                        <dgm:else name="Name145">
                          <dgm:alg type="hierChild">
                            <dgm:param type="chAlign" val="t"/>
                            <dgm:param type="linDir" val="fromR"/>
                          </dgm:alg>
                        </dgm:else>
                      </dgm:choose>
                    </dgm:if>
                    <dgm:if name="Name146" func="var" arg="hierBranch" op="equ" val="r">
                      <dgm:choose name="Name147">
                        <dgm:if name="Name148" func="var" arg="dir" op="equ" val="norm">
                          <dgm:alg type="hierChild">
                            <dgm:param type="chAlign" val="b"/>
                            <dgm:param type="linDir" val="fromL"/>
                          </dgm:alg>
                        </dgm:if>
                        <dgm:else name="Name149">
                          <dgm:alg type="hierChild">
                            <dgm:param type="chAlign" val="b"/>
                            <dgm:param type="linDir" val="fromR"/>
                          </dgm:alg>
                        </dgm:else>
                      </dgm:choose>
                    </dgm:if>
                    <dgm:if name="Name150" func="var" arg="hierBranch" op="equ" val="hang">
                      <dgm:choose name="Name151">
                        <dgm:if name="Name152" func="var" arg="dir" op="equ" val="norm">
                          <dgm:alg type="hierChild">
                            <dgm:param type="chAlign" val="l"/>
                            <dgm:param type="linDir" val="fromT"/>
                            <dgm:param type="secChAlign" val="t"/>
                            <dgm:param type="secLinDir" val="fromL"/>
                          </dgm:alg>
                        </dgm:if>
                        <dgm:else name="Name153">
                          <dgm:alg type="hierChild">
                            <dgm:param type="chAlign" val="r"/>
                            <dgm:param type="linDir" val="fromT"/>
                            <dgm:param type="secChAlign" val="t"/>
                            <dgm:param type="secLinDir" val="fromR"/>
                          </dgm:alg>
                        </dgm:else>
                      </dgm:choose>
                    </dgm:if>
                    <dgm:else name="Name154">
                      <dgm:choose name="Name155">
                        <dgm:if name="Name156" func="var" arg="dir" op="equ" val="norm">
                          <dgm:alg type="hierChild">
                            <dgm:param type="linDir" val="fromT"/>
                            <dgm:param type="chAlign" val="l"/>
                          </dgm:alg>
                        </dgm:if>
                        <dgm:else name="Name157">
                          <dgm:alg type="hierChild">
                            <dgm:param type="linDir" val="fromT"/>
                            <dgm:param type="chAlign" val="r"/>
                          </dgm:alg>
                        </dgm:else>
                      </dgm:choose>
                    </dgm:else>
                  </dgm:choose>
                  <dgm:shape xmlns:r="http://schemas.openxmlformats.org/officeDocument/2006/relationships" r:blip="">
                    <dgm:adjLst/>
                  </dgm:shape>
                  <dgm:presOf/>
                  <dgm:constrLst/>
                  <dgm:ruleLst/>
                  <dgm:forEach name="Name158" ref="rep2a"/>
                </dgm:layoutNode>
                <dgm:layoutNode name="hierChild7">
                  <dgm:choose name="Name159">
                    <dgm:if name="Name160" func="var" arg="dir" op="equ" val="norm">
                      <dgm:alg type="hierChild">
                        <dgm:param type="chAlign" val="l"/>
                        <dgm:param type="linDir" val="fromT"/>
                        <dgm:param type="secChAlign" val="t"/>
                        <dgm:param type="secLinDir" val="fromL"/>
                      </dgm:alg>
                    </dgm:if>
                    <dgm:else name="Name161">
                      <dgm:alg type="hierChild">
                        <dgm:param type="chAlign" val="r"/>
                        <dgm:param type="linDir" val="fromT"/>
                        <dgm:param type="secChAlign" val="t"/>
                        <dgm:param type="secLinDir" val="fromR"/>
                      </dgm:alg>
                    </dgm:else>
                  </dgm:choose>
                  <dgm:shape xmlns:r="http://schemas.openxmlformats.org/officeDocument/2006/relationships" r:blip="">
                    <dgm:adjLst/>
                  </dgm:shape>
                  <dgm:presOf/>
                  <dgm:constrLst/>
                  <dgm:ruleLst/>
                  <dgm:forEach name="Name162"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1219200" y="3886200"/>
            <a:ext cx="6858000" cy="990600"/>
          </a:xfrm>
        </p:spPr>
        <p:txBody>
          <a:bodyPr anchor="t" anchorCtr="0"/>
          <a:lstStyle>
            <a:lvl1pPr algn="r">
              <a:defRPr sz="3200">
                <a:solidFill>
                  <a:schemeClr val="tx1"/>
                </a:solidFill>
              </a:defRPr>
            </a:lvl1pPr>
          </a:lstStyle>
          <a:p>
            <a:r>
              <a:rPr kumimoji="0" lang="ru-RU"/>
              <a:t>Образец заголовка</a:t>
            </a:r>
            <a:endParaRPr kumimoji="0" lang="en-US"/>
          </a:p>
        </p:txBody>
      </p:sp>
      <p:sp>
        <p:nvSpPr>
          <p:cNvPr id="9" name="Подзаголовок 8"/>
          <p:cNvSpPr>
            <a:spLocks noGrp="1"/>
          </p:cNvSpPr>
          <p:nvPr>
            <p:ph type="subTitle" idx="1"/>
          </p:nvPr>
        </p:nvSpPr>
        <p:spPr>
          <a:xfrm>
            <a:off x="1219200" y="5124450"/>
            <a:ext cx="6858000" cy="533400"/>
          </a:xfrm>
        </p:spPr>
        <p:txBody>
          <a:bodyPr/>
          <a:lstStyle>
            <a:lvl1pPr marL="0" indent="0" algn="r">
              <a:buNone/>
              <a:defRPr sz="2000">
                <a:solidFill>
                  <a:schemeClr val="tx2"/>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a:t>Образец подзаголовка</a:t>
            </a:r>
            <a:endParaRPr kumimoji="0" lang="en-US"/>
          </a:p>
        </p:txBody>
      </p:sp>
      <p:sp>
        <p:nvSpPr>
          <p:cNvPr id="28" name="Дата 27"/>
          <p:cNvSpPr>
            <a:spLocks noGrp="1"/>
          </p:cNvSpPr>
          <p:nvPr>
            <p:ph type="dt" sz="half" idx="10"/>
          </p:nvPr>
        </p:nvSpPr>
        <p:spPr>
          <a:xfrm>
            <a:off x="6400800" y="6355080"/>
            <a:ext cx="2286000" cy="365760"/>
          </a:xfrm>
        </p:spPr>
        <p:txBody>
          <a:bodyPr/>
          <a:lstStyle>
            <a:lvl1pPr>
              <a:defRPr sz="1400"/>
            </a:lvl1pPr>
          </a:lstStyle>
          <a:p>
            <a:fld id="{5B106E36-FD25-4E2D-B0AA-010F637433A0}" type="datetimeFigureOut">
              <a:rPr lang="ru-RU" smtClean="0"/>
              <a:pPr/>
              <a:t>09.12.2021</a:t>
            </a:fld>
            <a:endParaRPr lang="ru-RU"/>
          </a:p>
        </p:txBody>
      </p:sp>
      <p:sp>
        <p:nvSpPr>
          <p:cNvPr id="17" name="Нижний колонтитул 16"/>
          <p:cNvSpPr>
            <a:spLocks noGrp="1"/>
          </p:cNvSpPr>
          <p:nvPr>
            <p:ph type="ftr" sz="quarter" idx="11"/>
          </p:nvPr>
        </p:nvSpPr>
        <p:spPr>
          <a:xfrm>
            <a:off x="2898648" y="6355080"/>
            <a:ext cx="3474720" cy="365760"/>
          </a:xfrm>
        </p:spPr>
        <p:txBody>
          <a:bodyPr/>
          <a:lstStyle/>
          <a:p>
            <a:endParaRPr lang="ru-RU"/>
          </a:p>
        </p:txBody>
      </p:sp>
      <p:sp>
        <p:nvSpPr>
          <p:cNvPr id="29" name="Номер слайда 28"/>
          <p:cNvSpPr>
            <a:spLocks noGrp="1"/>
          </p:cNvSpPr>
          <p:nvPr>
            <p:ph type="sldNum" sz="quarter" idx="12"/>
          </p:nvPr>
        </p:nvSpPr>
        <p:spPr>
          <a:xfrm>
            <a:off x="1216152" y="6355080"/>
            <a:ext cx="1219200" cy="365760"/>
          </a:xfrm>
        </p:spPr>
        <p:txBody>
          <a:bodyPr/>
          <a:lstStyle/>
          <a:p>
            <a:fld id="{725C68B6-61C2-468F-89AB-4B9F7531AA68}" type="slidenum">
              <a:rPr lang="ru-RU" smtClean="0"/>
              <a:pPr/>
              <a:t>‹#›</a:t>
            </a:fld>
            <a:endParaRPr lang="ru-RU"/>
          </a:p>
        </p:txBody>
      </p:sp>
      <p:sp>
        <p:nvSpPr>
          <p:cNvPr id="21" name="Прямоугольник 20"/>
          <p:cNvSpPr/>
          <p:nvPr/>
        </p:nvSpPr>
        <p:spPr>
          <a:xfrm>
            <a:off x="904875" y="3648075"/>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3" name="Прямоугольник 32"/>
          <p:cNvSpPr/>
          <p:nvPr/>
        </p:nvSpPr>
        <p:spPr>
          <a:xfrm>
            <a:off x="914400" y="5048250"/>
            <a:ext cx="7315200" cy="685800"/>
          </a:xfrm>
          <a:prstGeom prst="rect">
            <a:avLst/>
          </a:prstGeom>
          <a:noFill/>
          <a:ln w="6350" cap="rnd" cmpd="sng" algn="ctr">
            <a:solidFill>
              <a:schemeClr val="accent2"/>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2" name="Прямоугольник 21"/>
          <p:cNvSpPr/>
          <p:nvPr/>
        </p:nvSpPr>
        <p:spPr>
          <a:xfrm>
            <a:off x="904875" y="3648075"/>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2" name="Прямоугольник 31"/>
          <p:cNvSpPr/>
          <p:nvPr/>
        </p:nvSpPr>
        <p:spPr>
          <a:xfrm>
            <a:off x="914400" y="5048250"/>
            <a:ext cx="228600" cy="685800"/>
          </a:xfrm>
          <a:prstGeom prst="rect">
            <a:avLst/>
          </a:prstGeom>
          <a:solidFill>
            <a:schemeClr val="accent2"/>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kumimoji="0" lang="ru-RU"/>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7" name="Прямая соединительная линия 6"/>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8" name="Равнобедренный треугольник 7"/>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Прямая соединительная линия 8"/>
          <p:cNvSpPr>
            <a:spLocks noChangeShapeType="1"/>
          </p:cNvSpPr>
          <p:nvPr/>
        </p:nvSpPr>
        <p:spPr bwMode="auto">
          <a:xfrm rot="5400000">
            <a:off x="3629607" y="3201952"/>
            <a:ext cx="585216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a:t>Образец заголовка</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09.12.2021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
        <p:nvSpPr>
          <p:cNvPr id="8" name="Содержимое 7"/>
          <p:cNvSpPr>
            <a:spLocks noGrp="1"/>
          </p:cNvSpPr>
          <p:nvPr>
            <p:ph sz="quarter" idx="1"/>
          </p:nvPr>
        </p:nvSpPr>
        <p:spPr>
          <a:xfrm>
            <a:off x="457200" y="1219200"/>
            <a:ext cx="8229600"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219200" y="2971800"/>
            <a:ext cx="6858000" cy="1066800"/>
          </a:xfrm>
        </p:spPr>
        <p:txBody>
          <a:bodyPr anchor="t" anchorCtr="0"/>
          <a:lstStyle>
            <a:lvl1pPr algn="r">
              <a:buNone/>
              <a:defRPr sz="3200" b="0" cap="none" baseline="0"/>
            </a:lvl1pPr>
          </a:lstStyle>
          <a:p>
            <a:r>
              <a:rPr kumimoji="0" lang="ru-RU"/>
              <a:t>Образец заголовка</a:t>
            </a:r>
            <a:endParaRPr kumimoji="0" lang="en-US"/>
          </a:p>
        </p:txBody>
      </p:sp>
      <p:sp>
        <p:nvSpPr>
          <p:cNvPr id="3" name="Текст 2"/>
          <p:cNvSpPr>
            <a:spLocks noGrp="1"/>
          </p:cNvSpPr>
          <p:nvPr>
            <p:ph type="body" idx="1"/>
          </p:nvPr>
        </p:nvSpPr>
        <p:spPr>
          <a:xfrm>
            <a:off x="1295400" y="4267200"/>
            <a:ext cx="6781800" cy="1143000"/>
          </a:xfrm>
        </p:spPr>
        <p:txBody>
          <a:bodyPr anchor="t" anchorCtr="0"/>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a:t>Образец текста</a:t>
            </a:r>
          </a:p>
        </p:txBody>
      </p:sp>
      <p:sp>
        <p:nvSpPr>
          <p:cNvPr id="4" name="Дата 3"/>
          <p:cNvSpPr>
            <a:spLocks noGrp="1"/>
          </p:cNvSpPr>
          <p:nvPr>
            <p:ph type="dt" sz="half" idx="10"/>
          </p:nvPr>
        </p:nvSpPr>
        <p:spPr>
          <a:xfrm>
            <a:off x="6400800" y="6355080"/>
            <a:ext cx="2286000" cy="365760"/>
          </a:xfrm>
        </p:spPr>
        <p:txBody>
          <a:bodyPr/>
          <a:lstStyle/>
          <a:p>
            <a:fld id="{5B106E36-FD25-4E2D-B0AA-010F637433A0}" type="datetimeFigureOut">
              <a:rPr lang="ru-RU" smtClean="0"/>
              <a:pPr/>
              <a:t>09.12.2021</a:t>
            </a:fld>
            <a:endParaRPr lang="ru-RU"/>
          </a:p>
        </p:txBody>
      </p:sp>
      <p:sp>
        <p:nvSpPr>
          <p:cNvPr id="5" name="Нижний колонтитул 4"/>
          <p:cNvSpPr>
            <a:spLocks noGrp="1"/>
          </p:cNvSpPr>
          <p:nvPr>
            <p:ph type="ftr" sz="quarter" idx="11"/>
          </p:nvPr>
        </p:nvSpPr>
        <p:spPr>
          <a:xfrm>
            <a:off x="2898648" y="6355080"/>
            <a:ext cx="3474720" cy="365760"/>
          </a:xfrm>
        </p:spPr>
        <p:txBody>
          <a:bodyPr/>
          <a:lstStyle/>
          <a:p>
            <a:endParaRPr lang="ru-RU"/>
          </a:p>
        </p:txBody>
      </p:sp>
      <p:sp>
        <p:nvSpPr>
          <p:cNvPr id="6" name="Номер слайда 5"/>
          <p:cNvSpPr>
            <a:spLocks noGrp="1"/>
          </p:cNvSpPr>
          <p:nvPr>
            <p:ph type="sldNum" sz="quarter" idx="12"/>
          </p:nvPr>
        </p:nvSpPr>
        <p:spPr>
          <a:xfrm>
            <a:off x="1069848" y="6355080"/>
            <a:ext cx="1520952" cy="365760"/>
          </a:xfrm>
        </p:spPr>
        <p:txBody>
          <a:bodyPr/>
          <a:lstStyle/>
          <a:p>
            <a:fld id="{725C68B6-61C2-468F-89AB-4B9F7531AA68}" type="slidenum">
              <a:rPr lang="ru-RU" smtClean="0"/>
              <a:pPr/>
              <a:t>‹#›</a:t>
            </a:fld>
            <a:endParaRPr lang="ru-RU"/>
          </a:p>
        </p:txBody>
      </p:sp>
      <p:sp>
        <p:nvSpPr>
          <p:cNvPr id="7" name="Прямоугольник 6"/>
          <p:cNvSpPr/>
          <p:nvPr/>
        </p:nvSpPr>
        <p:spPr>
          <a:xfrm>
            <a:off x="914400" y="2819400"/>
            <a:ext cx="7315200" cy="1280160"/>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Прямоугольник 7"/>
          <p:cNvSpPr/>
          <p:nvPr/>
        </p:nvSpPr>
        <p:spPr>
          <a:xfrm>
            <a:off x="914400" y="2819400"/>
            <a:ext cx="228600" cy="128016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a:t>Образец заголовка</a:t>
            </a:r>
            <a:endParaRPr kumimoji="0" lang="en-US"/>
          </a:p>
        </p:txBody>
      </p:sp>
      <p:sp>
        <p:nvSpPr>
          <p:cNvPr id="5" name="Дата 4"/>
          <p:cNvSpPr>
            <a:spLocks noGrp="1"/>
          </p:cNvSpPr>
          <p:nvPr>
            <p:ph type="dt" sz="half" idx="10"/>
          </p:nvPr>
        </p:nvSpPr>
        <p:spPr/>
        <p:txBody>
          <a:bodyPr/>
          <a:lstStyle/>
          <a:p>
            <a:fld id="{5B106E36-FD25-4E2D-B0AA-010F637433A0}" type="datetimeFigureOut">
              <a:rPr lang="ru-RU" smtClean="0"/>
              <a:pPr/>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9" name="Содержимое 8"/>
          <p:cNvSpPr>
            <a:spLocks noGrp="1"/>
          </p:cNvSpPr>
          <p:nvPr>
            <p:ph sz="quarter" idx="1"/>
          </p:nvPr>
        </p:nvSpPr>
        <p:spPr>
          <a:xfrm>
            <a:off x="457200" y="1219200"/>
            <a:ext cx="4041648"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1" name="Содержимое 10"/>
          <p:cNvSpPr>
            <a:spLocks noGrp="1"/>
          </p:cNvSpPr>
          <p:nvPr>
            <p:ph sz="quarter" idx="2"/>
          </p:nvPr>
        </p:nvSpPr>
        <p:spPr>
          <a:xfrm>
            <a:off x="4632198" y="1216152"/>
            <a:ext cx="4041648" cy="493776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nchor="ctr"/>
          <a:lstStyle>
            <a:lvl1pPr>
              <a:defRPr/>
            </a:lvl1pPr>
          </a:lstStyle>
          <a:p>
            <a:r>
              <a:rPr kumimoji="0" lang="ru-RU"/>
              <a:t>Образец заголовка</a:t>
            </a:r>
            <a:endParaRPr kumimoji="0" lang="en-US"/>
          </a:p>
        </p:txBody>
      </p:sp>
      <p:sp>
        <p:nvSpPr>
          <p:cNvPr id="3" name="Текст 2"/>
          <p:cNvSpPr>
            <a:spLocks noGrp="1"/>
          </p:cNvSpPr>
          <p:nvPr>
            <p:ph type="body" idx="1"/>
          </p:nvPr>
        </p:nvSpPr>
        <p:spPr>
          <a:xfrm>
            <a:off x="457200" y="1285875"/>
            <a:ext cx="4040188" cy="685800"/>
          </a:xfrm>
          <a:noFill/>
          <a:ln>
            <a:noFill/>
          </a:ln>
        </p:spPr>
        <p:txBody>
          <a:bodyPr lIns="91440" anchor="b" anchorCtr="0">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4" name="Текст 3"/>
          <p:cNvSpPr>
            <a:spLocks noGrp="1"/>
          </p:cNvSpPr>
          <p:nvPr>
            <p:ph type="body" sz="half" idx="3"/>
          </p:nvPr>
        </p:nvSpPr>
        <p:spPr>
          <a:xfrm>
            <a:off x="4648200" y="1295400"/>
            <a:ext cx="4041775" cy="685800"/>
          </a:xfrm>
          <a:noFill/>
          <a:ln>
            <a:noFill/>
          </a:ln>
        </p:spPr>
        <p:txBody>
          <a:bodyPr lIns="91440" anchor="b" anchorCtr="0"/>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ru-RU"/>
              <a:t>Образец текста</a:t>
            </a:r>
          </a:p>
        </p:txBody>
      </p:sp>
      <p:sp>
        <p:nvSpPr>
          <p:cNvPr id="7" name="Дата 6"/>
          <p:cNvSpPr>
            <a:spLocks noGrp="1"/>
          </p:cNvSpPr>
          <p:nvPr>
            <p:ph type="dt" sz="half" idx="10"/>
          </p:nvPr>
        </p:nvSpPr>
        <p:spPr/>
        <p:txBody>
          <a:bodyPr/>
          <a:lstStyle/>
          <a:p>
            <a:fld id="{5B106E36-FD25-4E2D-B0AA-010F637433A0}" type="datetimeFigureOut">
              <a:rPr lang="ru-RU" smtClean="0"/>
              <a:pPr/>
              <a:t>09.12.2021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
        <p:nvSpPr>
          <p:cNvPr id="11" name="Содержимое 10"/>
          <p:cNvSpPr>
            <a:spLocks noGrp="1"/>
          </p:cNvSpPr>
          <p:nvPr>
            <p:ph sz="quarter" idx="2"/>
          </p:nvPr>
        </p:nvSpPr>
        <p:spPr>
          <a:xfrm>
            <a:off x="457200" y="2133600"/>
            <a:ext cx="4038600" cy="4038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
        <p:nvSpPr>
          <p:cNvPr id="13" name="Содержимое 12"/>
          <p:cNvSpPr>
            <a:spLocks noGrp="1"/>
          </p:cNvSpPr>
          <p:nvPr>
            <p:ph sz="quarter" idx="4"/>
          </p:nvPr>
        </p:nvSpPr>
        <p:spPr>
          <a:xfrm>
            <a:off x="4648200" y="2133600"/>
            <a:ext cx="4038600" cy="40386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28600"/>
            <a:ext cx="8229600" cy="914400"/>
          </a:xfrm>
        </p:spPr>
        <p:txBody>
          <a:bodyPr/>
          <a:lstStyle/>
          <a:p>
            <a:r>
              <a:rPr kumimoji="0" lang="ru-RU"/>
              <a:t>Образец заголовка</a:t>
            </a:r>
            <a:endParaRPr kumimoji="0" lang="en-US"/>
          </a:p>
        </p:txBody>
      </p:sp>
      <p:sp>
        <p:nvSpPr>
          <p:cNvPr id="3" name="Дата 2"/>
          <p:cNvSpPr>
            <a:spLocks noGrp="1"/>
          </p:cNvSpPr>
          <p:nvPr>
            <p:ph type="dt" sz="half" idx="10"/>
          </p:nvPr>
        </p:nvSpPr>
        <p:spPr/>
        <p:txBody>
          <a:bodyPr/>
          <a:lstStyle/>
          <a:p>
            <a:fld id="{5B106E36-FD25-4E2D-B0AA-010F637433A0}" type="datetimeFigureOut">
              <a:rPr lang="ru-RU" smtClean="0"/>
              <a:pPr/>
              <a:t>09.12.2021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09.12.2021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
        <p:nvSpPr>
          <p:cNvPr id="5" name="Прямая соединительная линия 4"/>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6" name="Равнобедренный треугольник 5"/>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324600" y="304800"/>
            <a:ext cx="2514600" cy="838200"/>
          </a:xfrm>
        </p:spPr>
        <p:txBody>
          <a:bodyPr anchor="b" anchorCtr="0">
            <a:noAutofit/>
          </a:bodyPr>
          <a:lstStyle>
            <a:lvl1pPr algn="l">
              <a:buNone/>
              <a:defRPr sz="2000" b="1">
                <a:solidFill>
                  <a:schemeClr val="tx2"/>
                </a:solidFill>
                <a:latin typeface="+mn-lt"/>
                <a:ea typeface="+mn-ea"/>
                <a:cs typeface="+mn-cs"/>
              </a:defRPr>
            </a:lvl1pPr>
          </a:lstStyle>
          <a:p>
            <a:r>
              <a:rPr kumimoji="0" lang="ru-RU"/>
              <a:t>Образец заголовка</a:t>
            </a:r>
            <a:endParaRPr kumimoji="0" lang="en-US"/>
          </a:p>
        </p:txBody>
      </p:sp>
      <p:sp>
        <p:nvSpPr>
          <p:cNvPr id="3" name="Текст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Прямая соединительная линия 9"/>
          <p:cNvSpPr>
            <a:spLocks noChangeShapeType="1"/>
          </p:cNvSpPr>
          <p:nvPr/>
        </p:nvSpPr>
        <p:spPr bwMode="auto">
          <a:xfrm rot="5400000">
            <a:off x="3160645" y="3324225"/>
            <a:ext cx="603504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dirty="0"/>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Содержимое 11"/>
          <p:cNvSpPr>
            <a:spLocks noGrp="1"/>
          </p:cNvSpPr>
          <p:nvPr>
            <p:ph sz="quarter" idx="1"/>
          </p:nvPr>
        </p:nvSpPr>
        <p:spPr>
          <a:xfrm>
            <a:off x="304800" y="304800"/>
            <a:ext cx="5715000" cy="5715000"/>
          </a:xfrm>
        </p:spPr>
        <p:txBody>
          <a:bodyPr/>
          <a:lstStyle/>
          <a:p>
            <a:pPr lvl="0" eaLnBrk="1" latinLnBrk="0" hangingPunct="1"/>
            <a:r>
              <a:rPr lang="ru-RU"/>
              <a:t>Образец текста</a:t>
            </a:r>
          </a:p>
          <a:p>
            <a:pPr lvl="1" eaLnBrk="1" latinLnBrk="0" hangingPunct="1"/>
            <a:r>
              <a:rPr lang="ru-RU"/>
              <a:t>Второй уровень</a:t>
            </a:r>
          </a:p>
          <a:p>
            <a:pPr lvl="2" eaLnBrk="1" latinLnBrk="0" hangingPunct="1"/>
            <a:r>
              <a:rPr lang="ru-RU"/>
              <a:t>Третий уровень</a:t>
            </a:r>
          </a:p>
          <a:p>
            <a:pPr lvl="3" eaLnBrk="1" latinLnBrk="0" hangingPunct="1"/>
            <a:r>
              <a:rPr lang="ru-RU"/>
              <a:t>Четвертый уровень</a:t>
            </a:r>
          </a:p>
          <a:p>
            <a:pPr lvl="4" eaLnBrk="1" latinLnBrk="0" hangingPunct="1"/>
            <a:r>
              <a:rPr lang="ru-RU"/>
              <a:t>Пятый уровень</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kumimoji="0" lang="ru-RU"/>
              <a:t>Образец заголовка</a:t>
            </a:r>
            <a:endParaRPr kumimoji="0" lang="en-US"/>
          </a:p>
        </p:txBody>
      </p:sp>
      <p:sp>
        <p:nvSpPr>
          <p:cNvPr id="3" name="Рисунок 2"/>
          <p:cNvSpPr>
            <a:spLocks noGrp="1"/>
          </p:cNvSpPr>
          <p:nvPr>
            <p:ph type="pic" idx="1"/>
          </p:nvPr>
        </p:nvSpPr>
        <p:spPr>
          <a:xfrm>
            <a:off x="457200" y="1905000"/>
            <a:ext cx="8229600" cy="4270248"/>
          </a:xfrm>
          <a:solidFill>
            <a:schemeClr val="tx1">
              <a:shade val="50000"/>
            </a:schemeClr>
          </a:solidFill>
          <a:ln>
            <a:noFill/>
          </a:ln>
          <a:effectLst/>
        </p:spPr>
        <p:txBody>
          <a:bodyPr/>
          <a:lstStyle>
            <a:lvl1pPr marL="0" indent="0">
              <a:spcBef>
                <a:spcPts val="600"/>
              </a:spcBef>
              <a:buNone/>
              <a:defRPr sz="3200"/>
            </a:lvl1pPr>
          </a:lstStyle>
          <a:p>
            <a:r>
              <a:rPr kumimoji="0" lang="ru-RU"/>
              <a:t>Вставка рисунка</a:t>
            </a:r>
            <a:endParaRPr kumimoji="0" lang="en-US" dirty="0"/>
          </a:p>
        </p:txBody>
      </p:sp>
      <p:sp>
        <p:nvSpPr>
          <p:cNvPr id="4" name="Текст 3"/>
          <p:cNvSpPr>
            <a:spLocks noGrp="1"/>
          </p:cNvSpPr>
          <p:nvPr>
            <p:ph type="body" sz="half" idx="2"/>
          </p:nvPr>
        </p:nvSpPr>
        <p:spPr>
          <a:xfrm>
            <a:off x="457200" y="1219200"/>
            <a:ext cx="8229600" cy="533400"/>
          </a:xfrm>
        </p:spPr>
        <p:txBody>
          <a:bodyPr anchor="ctr" anchorCtr="0"/>
          <a:lstStyle>
            <a:lvl1pPr marL="0" indent="0" algn="l">
              <a:buFontTx/>
              <a:buNone/>
              <a:defRPr sz="1400"/>
            </a:lvl1pPr>
            <a:lvl2pPr>
              <a:defRPr sz="1200"/>
            </a:lvl2pPr>
            <a:lvl3pPr>
              <a:defRPr sz="1000"/>
            </a:lvl3pPr>
            <a:lvl4pPr>
              <a:defRPr sz="900"/>
            </a:lvl4pPr>
            <a:lvl5pPr>
              <a:defRPr sz="900"/>
            </a:lvl5pPr>
          </a:lstStyle>
          <a:p>
            <a:pPr lvl="0" eaLnBrk="1" latinLnBrk="0" hangingPunct="1"/>
            <a:r>
              <a:rPr kumimoji="0" lang="ru-RU"/>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09.12.2021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
        <p:nvSpPr>
          <p:cNvPr id="8" name="Прямая соединительная линия 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9" name="Равнобедренный треугольник 8"/>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Прямоугольник 9"/>
          <p:cNvSpPr/>
          <p:nvPr/>
        </p:nvSpPr>
        <p:spPr>
          <a:xfrm>
            <a:off x="457200" y="500856"/>
            <a:ext cx="182880"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152400"/>
            <a:ext cx="8229600" cy="990600"/>
          </a:xfrm>
          <a:prstGeom prst="rect">
            <a:avLst/>
          </a:prstGeom>
        </p:spPr>
        <p:txBody>
          <a:bodyPr vert="horz" anchor="b" anchorCtr="0">
            <a:normAutofit/>
          </a:bodyPr>
          <a:lstStyle/>
          <a:p>
            <a:r>
              <a:rPr kumimoji="0" lang="ru-RU"/>
              <a:t>Образец заголовка</a:t>
            </a:r>
            <a:endParaRPr kumimoji="0" lang="en-US"/>
          </a:p>
        </p:txBody>
      </p:sp>
      <p:sp>
        <p:nvSpPr>
          <p:cNvPr id="13" name="Текст 12"/>
          <p:cNvSpPr>
            <a:spLocks noGrp="1"/>
          </p:cNvSpPr>
          <p:nvPr>
            <p:ph type="body" idx="1"/>
          </p:nvPr>
        </p:nvSpPr>
        <p:spPr>
          <a:xfrm>
            <a:off x="457200" y="1219200"/>
            <a:ext cx="8229600" cy="4910328"/>
          </a:xfrm>
          <a:prstGeom prst="rect">
            <a:avLst/>
          </a:prstGeom>
        </p:spPr>
        <p:txBody>
          <a:bodyPr vert="horz">
            <a:normAutofit/>
          </a:bodyPr>
          <a:lstStyle/>
          <a:p>
            <a:pPr lvl="0" eaLnBrk="1" latinLnBrk="0" hangingPunct="1"/>
            <a:r>
              <a:rPr kumimoji="0" lang="ru-RU"/>
              <a:t>Образец текста</a:t>
            </a:r>
          </a:p>
          <a:p>
            <a:pPr lvl="1" eaLnBrk="1" latinLnBrk="0" hangingPunct="1"/>
            <a:r>
              <a:rPr kumimoji="0" lang="ru-RU"/>
              <a:t>Второй уровень</a:t>
            </a:r>
          </a:p>
          <a:p>
            <a:pPr lvl="2" eaLnBrk="1" latinLnBrk="0" hangingPunct="1"/>
            <a:r>
              <a:rPr kumimoji="0" lang="ru-RU"/>
              <a:t>Третий уровень</a:t>
            </a:r>
          </a:p>
          <a:p>
            <a:pPr lvl="3" eaLnBrk="1" latinLnBrk="0" hangingPunct="1"/>
            <a:r>
              <a:rPr kumimoji="0" lang="ru-RU"/>
              <a:t>Четвертый уровень</a:t>
            </a:r>
          </a:p>
          <a:p>
            <a:pPr lvl="4" eaLnBrk="1" latinLnBrk="0" hangingPunct="1"/>
            <a:r>
              <a:rPr kumimoji="0" lang="ru-RU"/>
              <a:t>Пятый уровень</a:t>
            </a:r>
            <a:endParaRPr kumimoji="0" lang="en-US"/>
          </a:p>
        </p:txBody>
      </p:sp>
      <p:sp>
        <p:nvSpPr>
          <p:cNvPr id="14" name="Дата 13"/>
          <p:cNvSpPr>
            <a:spLocks noGrp="1"/>
          </p:cNvSpPr>
          <p:nvPr>
            <p:ph type="dt" sz="half" idx="2"/>
          </p:nvPr>
        </p:nvSpPr>
        <p:spPr>
          <a:xfrm>
            <a:off x="6400800" y="6356350"/>
            <a:ext cx="2289048" cy="365760"/>
          </a:xfrm>
          <a:prstGeom prst="rect">
            <a:avLst/>
          </a:prstGeom>
        </p:spPr>
        <p:txBody>
          <a:bodyPr vert="horz"/>
          <a:lstStyle>
            <a:lvl1pPr algn="l" eaLnBrk="1" latinLnBrk="0" hangingPunct="1">
              <a:defRPr kumimoji="0" sz="1400">
                <a:solidFill>
                  <a:schemeClr val="tx2"/>
                </a:solidFill>
              </a:defRPr>
            </a:lvl1pPr>
          </a:lstStyle>
          <a:p>
            <a:fld id="{5B106E36-FD25-4E2D-B0AA-010F637433A0}" type="datetimeFigureOut">
              <a:rPr lang="ru-RU" smtClean="0"/>
              <a:pPr/>
              <a:t>09.12.2021</a:t>
            </a:fld>
            <a:endParaRPr lang="ru-RU"/>
          </a:p>
        </p:txBody>
      </p:sp>
      <p:sp>
        <p:nvSpPr>
          <p:cNvPr id="3" name="Нижний колонтитул 2"/>
          <p:cNvSpPr>
            <a:spLocks noGrp="1"/>
          </p:cNvSpPr>
          <p:nvPr>
            <p:ph type="ftr" sz="quarter" idx="3"/>
          </p:nvPr>
        </p:nvSpPr>
        <p:spPr>
          <a:xfrm>
            <a:off x="2898648" y="6356350"/>
            <a:ext cx="3505200" cy="365760"/>
          </a:xfrm>
          <a:prstGeom prst="rect">
            <a:avLst/>
          </a:prstGeom>
        </p:spPr>
        <p:txBody>
          <a:bodyPr vert="horz"/>
          <a:lstStyle>
            <a:lvl1pPr algn="r" eaLnBrk="1" latinLnBrk="0" hangingPunct="1">
              <a:defRPr kumimoji="0" sz="1400">
                <a:solidFill>
                  <a:schemeClr val="tx2"/>
                </a:solidFill>
              </a:defRPr>
            </a:lvl1pPr>
          </a:lstStyle>
          <a:p>
            <a:endParaRPr lang="ru-RU"/>
          </a:p>
        </p:txBody>
      </p:sp>
      <p:sp>
        <p:nvSpPr>
          <p:cNvPr id="23" name="Номер слайда 22"/>
          <p:cNvSpPr>
            <a:spLocks noGrp="1"/>
          </p:cNvSpPr>
          <p:nvPr>
            <p:ph type="sldNum" sz="quarter" idx="4"/>
          </p:nvPr>
        </p:nvSpPr>
        <p:spPr>
          <a:xfrm>
            <a:off x="612648" y="6356350"/>
            <a:ext cx="1981200" cy="365760"/>
          </a:xfrm>
          <a:prstGeom prst="rect">
            <a:avLst/>
          </a:prstGeom>
        </p:spPr>
        <p:txBody>
          <a:bodyPr vert="horz"/>
          <a:lstStyle>
            <a:lvl1pPr algn="l" eaLnBrk="1" latinLnBrk="0" hangingPunct="1">
              <a:defRPr kumimoji="0" sz="1400">
                <a:solidFill>
                  <a:schemeClr val="tx2"/>
                </a:solidFill>
              </a:defRPr>
            </a:lvl1pPr>
          </a:lstStyle>
          <a:p>
            <a:fld id="{725C68B6-61C2-468F-89AB-4B9F7531AA68}" type="slidenum">
              <a:rPr lang="ru-RU" smtClean="0"/>
              <a:pPr/>
              <a:t>‹#›</a:t>
            </a:fld>
            <a:endParaRPr lang="ru-RU"/>
          </a:p>
        </p:txBody>
      </p:sp>
      <p:sp>
        <p:nvSpPr>
          <p:cNvPr id="28" name="Прямая соединительная линия 27"/>
          <p:cNvSpPr>
            <a:spLocks noChangeShapeType="1"/>
          </p:cNvSpPr>
          <p:nvPr/>
        </p:nvSpPr>
        <p:spPr bwMode="auto">
          <a:xfrm>
            <a:off x="457200" y="6353175"/>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29" name="Прямая соединительная линия 28"/>
          <p:cNvSpPr>
            <a:spLocks noChangeShapeType="1"/>
          </p:cNvSpPr>
          <p:nvPr/>
        </p:nvSpPr>
        <p:spPr bwMode="auto">
          <a:xfrm>
            <a:off x="457200" y="1143000"/>
            <a:ext cx="8229600" cy="0"/>
          </a:xfrm>
          <a:prstGeom prst="line">
            <a:avLst/>
          </a:prstGeom>
          <a:noFill/>
          <a:ln w="9525" cap="flat" cmpd="sng" algn="ctr">
            <a:solidFill>
              <a:schemeClr val="accent2"/>
            </a:solidFill>
            <a:prstDash val="dash"/>
            <a:round/>
            <a:headEnd type="none" w="med" len="med"/>
            <a:tailEnd type="none" w="med" len="med"/>
          </a:ln>
          <a:effectLst/>
        </p:spPr>
        <p:txBody>
          <a:bodyPr vert="horz" wrap="square" lIns="91440" tIns="45720" rIns="91440" bIns="45720" anchor="t" compatLnSpc="1"/>
          <a:lstStyle/>
          <a:p>
            <a:endParaRPr kumimoji="0" lang="en-US"/>
          </a:p>
        </p:txBody>
      </p:sp>
      <p:sp>
        <p:nvSpPr>
          <p:cNvPr id="10" name="Равнобедренный треугольник 9"/>
          <p:cNvSpPr>
            <a:spLocks noChangeAspect="1"/>
          </p:cNvSpPr>
          <p:nvPr/>
        </p:nvSpPr>
        <p:spPr>
          <a:xfrm rot="5400000">
            <a:off x="419100" y="6467475"/>
            <a:ext cx="190849" cy="120314"/>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rtl="0" eaLnBrk="1" latinLnBrk="0" hangingPunct="1">
        <a:spcBef>
          <a:spcPct val="0"/>
        </a:spcBef>
        <a:buNone/>
        <a:defRPr kumimoji="0" sz="3200" kern="120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3" Type="http://schemas.openxmlformats.org/officeDocument/2006/relationships/hyperlink" Target="https://ro.wikipedia.org/wiki/Fi%C8%99ier:Nuclear_fission.svg"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20.jpeg"/><Relationship Id="rId4" Type="http://schemas.openxmlformats.org/officeDocument/2006/relationships/diagramLayout" Target="../diagrams/layout4.xml"/><Relationship Id="rId9" Type="http://schemas.openxmlformats.org/officeDocument/2006/relationships/image" Target="../media/image19.jpeg"/></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openxmlformats.org/officeDocument/2006/relationships/diagramQuickStyle" Target="../diagrams/quickStyle6.xml"/><Relationship Id="rId3" Type="http://schemas.openxmlformats.org/officeDocument/2006/relationships/image" Target="../media/image22.png"/><Relationship Id="rId7" Type="http://schemas.openxmlformats.org/officeDocument/2006/relationships/diagramLayout" Target="../diagrams/layout6.xml"/><Relationship Id="rId2" Type="http://schemas.openxmlformats.org/officeDocument/2006/relationships/image" Target="../media/image21.jpeg"/><Relationship Id="rId1" Type="http://schemas.openxmlformats.org/officeDocument/2006/relationships/slideLayout" Target="../slideLayouts/slideLayout2.xml"/><Relationship Id="rId6" Type="http://schemas.openxmlformats.org/officeDocument/2006/relationships/diagramData" Target="../diagrams/data6.xml"/><Relationship Id="rId5" Type="http://schemas.openxmlformats.org/officeDocument/2006/relationships/image" Target="../media/image2.png"/><Relationship Id="rId10" Type="http://schemas.microsoft.com/office/2007/relationships/diagramDrawing" Target="../diagrams/drawing6.xml"/><Relationship Id="rId4" Type="http://schemas.microsoft.com/office/2007/relationships/hdphoto" Target="../media/hdphoto2.wdp"/><Relationship Id="rId9" Type="http://schemas.openxmlformats.org/officeDocument/2006/relationships/diagramColors" Target="../diagrams/colors6.xml"/></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4" Type="http://schemas.microsoft.com/office/2007/relationships/hdphoto" Target="../media/hdphoto3.wdp"/></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hyperlink" Target="https://peda.net/jao/lyseo/isac/ias/global-politics/ahgp/the-whole-book:file/download/e7ab471d24086998cb255025c53dc75c3c92ed9c/Andrew-Heywood-Global-Politics%2520%2528kopio%2529.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www.presamil.ro/" TargetMode="External"/></Relationships>
</file>

<file path=ppt/slides/_rels/slide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p:cNvPicPr>
            <a:picLocks noChangeAspect="1"/>
          </p:cNvPicPr>
          <p:nvPr/>
        </p:nvPicPr>
        <p:blipFill>
          <a:blip r:embed="rId2" cstate="print"/>
          <a:stretch>
            <a:fillRect/>
          </a:stretch>
        </p:blipFill>
        <p:spPr>
          <a:xfrm>
            <a:off x="457200" y="201369"/>
            <a:ext cx="8229600" cy="3905573"/>
          </a:xfrm>
          <a:prstGeom prst="rect">
            <a:avLst/>
          </a:prstGeom>
          <a:noFill/>
          <a:ln>
            <a:noFill/>
          </a:ln>
          <a:effectLst>
            <a:glow rad="63500">
              <a:schemeClr val="accent5">
                <a:satMod val="175000"/>
                <a:alpha val="40000"/>
              </a:schemeClr>
            </a:glow>
            <a:outerShdw blurRad="292100" dist="139700" dir="2700000" algn="tl" rotWithShape="0">
              <a:srgbClr val="333333">
                <a:alpha val="65000"/>
              </a:srgbClr>
            </a:outerShdw>
          </a:effectLst>
        </p:spPr>
      </p:pic>
      <p:sp>
        <p:nvSpPr>
          <p:cNvPr id="5" name="Footer Placeholder 4"/>
          <p:cNvSpPr>
            <a:spLocks noGrp="1"/>
          </p:cNvSpPr>
          <p:nvPr>
            <p:ph type="ftr" sz="quarter" idx="11"/>
          </p:nvPr>
        </p:nvSpPr>
        <p:spPr bwMode="auto">
          <a:xfrm>
            <a:off x="2898648" y="5877272"/>
            <a:ext cx="3505200" cy="365760"/>
          </a:xfrm>
          <a:ln>
            <a:miter lim="800000"/>
            <a:headEnd/>
            <a:tailEnd/>
          </a:ln>
        </p:spPr>
        <p:txBody>
          <a:bodyPr wrap="square" numCol="1" anchorCtr="0" compatLnSpc="1">
            <a:prstTxWarp prst="textNoShape">
              <a:avLst/>
            </a:prstTxWarp>
          </a:bodyPr>
          <a:lstStyle/>
          <a:p>
            <a:pPr algn="ctr">
              <a:defRPr/>
            </a:pPr>
            <a:r>
              <a:rPr lang="ro-RO" altLang="en-US" sz="2000" i="1" dirty="0">
                <a:solidFill>
                  <a:srgbClr val="002060"/>
                </a:solidFill>
                <a:latin typeface="Times New Roman" pitchFamily="18" charset="0"/>
                <a:cs typeface="Times New Roman" pitchFamily="18" charset="0"/>
              </a:rPr>
              <a:t>Chișinău 20</a:t>
            </a:r>
            <a:r>
              <a:rPr lang="en-US" altLang="en-US" sz="2000" i="1" dirty="0">
                <a:solidFill>
                  <a:srgbClr val="002060"/>
                </a:solidFill>
                <a:latin typeface="Times New Roman" pitchFamily="18" charset="0"/>
                <a:cs typeface="Times New Roman" pitchFamily="18" charset="0"/>
              </a:rPr>
              <a:t>2</a:t>
            </a:r>
            <a:r>
              <a:rPr lang="ro-RO" altLang="en-US" sz="2000" i="1" dirty="0">
                <a:solidFill>
                  <a:srgbClr val="002060"/>
                </a:solidFill>
                <a:latin typeface="Times New Roman" pitchFamily="18" charset="0"/>
                <a:cs typeface="Times New Roman" pitchFamily="18" charset="0"/>
              </a:rPr>
              <a:t>1</a:t>
            </a:r>
            <a:endParaRPr lang="en-US" altLang="en-US" sz="2000" i="1" dirty="0">
              <a:solidFill>
                <a:srgbClr val="002060"/>
              </a:solidFill>
              <a:latin typeface="Times New Roman" pitchFamily="18" charset="0"/>
              <a:cs typeface="Times New Roman" pitchFamily="18" charset="0"/>
            </a:endParaRPr>
          </a:p>
        </p:txBody>
      </p:sp>
      <p:sp>
        <p:nvSpPr>
          <p:cNvPr id="7" name="Footer Placeholder 4">
            <a:extLst>
              <a:ext uri="{FF2B5EF4-FFF2-40B4-BE49-F238E27FC236}">
                <a16:creationId xmlns="" xmlns:a16="http://schemas.microsoft.com/office/drawing/2014/main" id="{2A203494-B0AF-4E9E-9911-6137E56D1C42}"/>
              </a:ext>
            </a:extLst>
          </p:cNvPr>
          <p:cNvSpPr txBox="1">
            <a:spLocks/>
          </p:cNvSpPr>
          <p:nvPr/>
        </p:nvSpPr>
        <p:spPr bwMode="auto">
          <a:xfrm>
            <a:off x="5819328" y="5229200"/>
            <a:ext cx="2857128" cy="648072"/>
          </a:xfrm>
          <a:prstGeom prst="rect">
            <a:avLst/>
          </a:prstGeom>
          <a:ln>
            <a:miter lim="800000"/>
            <a:headEnd/>
            <a:tailEnd/>
          </a:ln>
        </p:spPr>
        <p:txBody>
          <a:bodyPr vert="horz" wrap="square" numCol="1" anchorCtr="0" compatLnSpc="1">
            <a:prstTxWarp prst="textNoShape">
              <a:avLst/>
            </a:prstTxWarp>
          </a:bodyPr>
          <a:lstStyle>
            <a:defPPr>
              <a:defRPr lang="ru-RU"/>
            </a:defPPr>
            <a:lvl1pPr marL="0" algn="r" defTabSz="914400" rtl="0" eaLnBrk="1" latinLnBrk="0" hangingPunct="1">
              <a:defRPr kumimoji="0" sz="1400" kern="1200">
                <a:solidFill>
                  <a:schemeClr val="tx2"/>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defRPr/>
            </a:pPr>
            <a:r>
              <a:rPr lang="ro-RO" altLang="en-US" sz="200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Autor: T. Busuncian</a:t>
            </a:r>
          </a:p>
          <a:p>
            <a:pPr algn="ctr">
              <a:defRPr/>
            </a:pPr>
            <a:r>
              <a:rPr lang="ro-RO" altLang="en-US" sz="2000" i="1" dirty="0">
                <a:solidFill>
                  <a:srgbClr val="002060"/>
                </a:solidFill>
                <a:effectLst>
                  <a:outerShdw blurRad="38100" dist="38100" dir="2700000" algn="tl">
                    <a:srgbClr val="000000">
                      <a:alpha val="43137"/>
                    </a:srgbClr>
                  </a:outerShdw>
                </a:effectLst>
                <a:latin typeface="Times New Roman" pitchFamily="18" charset="0"/>
                <a:cs typeface="Times New Roman" pitchFamily="18" charset="0"/>
              </a:rPr>
              <a:t>Dr., Lector Universitar </a:t>
            </a:r>
          </a:p>
        </p:txBody>
      </p:sp>
      <p:sp>
        <p:nvSpPr>
          <p:cNvPr id="6" name="Содержимое 2">
            <a:extLst>
              <a:ext uri="{FF2B5EF4-FFF2-40B4-BE49-F238E27FC236}">
                <a16:creationId xmlns="" xmlns:a16="http://schemas.microsoft.com/office/drawing/2014/main" id="{AB1847DC-1B68-4F98-81B6-A6AFDCC61380}"/>
              </a:ext>
            </a:extLst>
          </p:cNvPr>
          <p:cNvSpPr txBox="1">
            <a:spLocks/>
          </p:cNvSpPr>
          <p:nvPr/>
        </p:nvSpPr>
        <p:spPr>
          <a:xfrm>
            <a:off x="971600" y="3789040"/>
            <a:ext cx="7056784" cy="1080120"/>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en-US" sz="2000" b="1" dirty="0">
                <a:ln/>
                <a:solidFill>
                  <a:srgbClr val="002060"/>
                </a:solidFill>
                <a:latin typeface="Times New Roman" panose="02020603050405020304" pitchFamily="18" charset="0"/>
                <a:cs typeface="Times New Roman" pitchFamily="18" charset="0"/>
              </a:rPr>
              <a:t>ARMEL</a:t>
            </a:r>
            <a:r>
              <a:rPr lang="ro-RO" sz="2000" b="1" dirty="0">
                <a:ln/>
                <a:solidFill>
                  <a:srgbClr val="002060"/>
                </a:solidFill>
                <a:latin typeface="Times New Roman" panose="02020603050405020304" pitchFamily="18" charset="0"/>
                <a:cs typeface="Times New Roman" pitchFamily="18" charset="0"/>
              </a:rPr>
              <a:t>E</a:t>
            </a:r>
            <a:r>
              <a:rPr lang="en-US" sz="2000" b="1" dirty="0">
                <a:ln/>
                <a:solidFill>
                  <a:srgbClr val="002060"/>
                </a:solidFill>
                <a:latin typeface="Times New Roman" panose="02020603050405020304" pitchFamily="18" charset="0"/>
                <a:cs typeface="Times New Roman" pitchFamily="18" charset="0"/>
              </a:rPr>
              <a:t> DE DISTRUGERE </a:t>
            </a:r>
            <a:r>
              <a:rPr lang="ro-RO" sz="2000" b="1" dirty="0">
                <a:ln/>
                <a:solidFill>
                  <a:srgbClr val="002060"/>
                </a:solidFill>
                <a:latin typeface="Times New Roman" panose="02020603050405020304" pitchFamily="18" charset="0"/>
                <a:cs typeface="Times New Roman" pitchFamily="18" charset="0"/>
              </a:rPr>
              <a:t>ÎN MASĂ </a:t>
            </a:r>
            <a:r>
              <a:rPr lang="ro-RO" sz="2000" b="1" dirty="0" smtClean="0">
                <a:ln/>
                <a:solidFill>
                  <a:srgbClr val="002060"/>
                </a:solidFill>
                <a:latin typeface="Times New Roman" panose="02020603050405020304" pitchFamily="18" charset="0"/>
                <a:cs typeface="Times New Roman" pitchFamily="18" charset="0"/>
              </a:rPr>
              <a:t>ȘI CONTROLUL </a:t>
            </a:r>
            <a:r>
              <a:rPr lang="ro-RO" sz="2000" b="1" dirty="0">
                <a:ln/>
                <a:solidFill>
                  <a:srgbClr val="002060"/>
                </a:solidFill>
                <a:latin typeface="Times New Roman" panose="02020603050405020304" pitchFamily="18" charset="0"/>
                <a:cs typeface="Times New Roman" pitchFamily="18" charset="0"/>
              </a:rPr>
              <a:t>ASUPRA RĂSPÂNDIRII LOR ÎN CONTEXTUL SECURITĂȚII INTERNAȚIONALE</a:t>
            </a:r>
          </a:p>
          <a:p>
            <a:pPr algn="ctr"/>
            <a:endParaRPr lang="ro-RO"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1.png">
            <a:extLst>
              <a:ext uri="{FF2B5EF4-FFF2-40B4-BE49-F238E27FC236}">
                <a16:creationId xmlns="" xmlns:a16="http://schemas.microsoft.com/office/drawing/2014/main" id="{D0FD43E5-B996-44DB-9A14-456DFB243CDE}"/>
              </a:ext>
            </a:extLst>
          </p:cNvPr>
          <p:cNvPicPr>
            <a:picLocks noChangeAspect="1"/>
          </p:cNvPicPr>
          <p:nvPr/>
        </p:nvPicPr>
        <p:blipFill>
          <a:blip r:embed="rId2" cstate="print">
            <a:alphaModFix amt="6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7" name="Содержимое 2">
            <a:extLst>
              <a:ext uri="{FF2B5EF4-FFF2-40B4-BE49-F238E27FC236}">
                <a16:creationId xmlns="" xmlns:a16="http://schemas.microsoft.com/office/drawing/2014/main" id="{7CA32210-6D9D-4A79-BCB6-A03C93F7D564}"/>
              </a:ext>
            </a:extLst>
          </p:cNvPr>
          <p:cNvSpPr txBox="1">
            <a:spLocks/>
          </p:cNvSpPr>
          <p:nvPr/>
        </p:nvSpPr>
        <p:spPr>
          <a:xfrm>
            <a:off x="1043608" y="116632"/>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LISTA</a:t>
            </a:r>
            <a:r>
              <a:rPr lang="en-US" sz="2000" b="1" dirty="0">
                <a:ln/>
                <a:solidFill>
                  <a:srgbClr val="002060"/>
                </a:solidFill>
                <a:latin typeface="Times New Roman" panose="02020603050405020304" pitchFamily="18" charset="0"/>
                <a:cs typeface="Times New Roman" pitchFamily="18" charset="0"/>
              </a:rPr>
              <a:t> DE</a:t>
            </a:r>
            <a:r>
              <a:rPr lang="ro-RO" sz="2000" b="1" dirty="0">
                <a:ln/>
                <a:solidFill>
                  <a:srgbClr val="002060"/>
                </a:solidFill>
                <a:latin typeface="Times New Roman" panose="02020603050405020304" pitchFamily="18" charset="0"/>
                <a:cs typeface="Times New Roman" pitchFamily="18" charset="0"/>
              </a:rPr>
              <a:t> ȚĂRI CU ARME NUCLEARE</a:t>
            </a:r>
            <a:endParaRPr lang="ro-RO" sz="2000" b="1" dirty="0">
              <a:latin typeface="Times New Roman" panose="02020603050405020304" pitchFamily="18" charset="0"/>
              <a:cs typeface="Times New Roman" panose="02020603050405020304" pitchFamily="18" charset="0"/>
            </a:endParaRPr>
          </a:p>
        </p:txBody>
      </p:sp>
      <p:pic>
        <p:nvPicPr>
          <p:cNvPr id="8" name="Рисунок 7" descr="INTERACTIVE- World Nuclear Club">
            <a:extLst>
              <a:ext uri="{FF2B5EF4-FFF2-40B4-BE49-F238E27FC236}">
                <a16:creationId xmlns="" xmlns:a16="http://schemas.microsoft.com/office/drawing/2014/main" id="{99DA14F7-22B2-4A5E-989D-DFE17A620780}"/>
              </a:ext>
            </a:extLst>
          </p:cNvPr>
          <p:cNvPicPr>
            <a:picLocks noChangeAspect="1"/>
          </p:cNvPicPr>
          <p:nvPr/>
        </p:nvPicPr>
        <p:blipFill rotWithShape="1">
          <a:blip r:embed="rId3">
            <a:extLst>
              <a:ext uri="{BEBA8EAE-BF5A-486C-A8C5-ECC9F3942E4B}">
                <a14:imgProps xmlns:a14="http://schemas.microsoft.com/office/drawing/2010/main">
                  <a14:imgLayer r:embed="rId4">
                    <a14:imgEffect>
                      <a14:sharpenSoften amount="50000"/>
                    </a14:imgEffect>
                  </a14:imgLayer>
                </a14:imgProps>
              </a:ext>
              <a:ext uri="{28A0092B-C50C-407E-A947-70E740481C1C}">
                <a14:useLocalDpi xmlns:a14="http://schemas.microsoft.com/office/drawing/2010/main" val="0"/>
              </a:ext>
            </a:extLst>
          </a:blip>
          <a:srcRect t="21495" b="10714"/>
          <a:stretch/>
        </p:blipFill>
        <p:spPr bwMode="auto">
          <a:xfrm>
            <a:off x="2267744" y="692696"/>
            <a:ext cx="6696744" cy="4618062"/>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9" name="Rectangle 9">
            <a:extLst>
              <a:ext uri="{FF2B5EF4-FFF2-40B4-BE49-F238E27FC236}">
                <a16:creationId xmlns="" xmlns:a16="http://schemas.microsoft.com/office/drawing/2014/main" id="{ACBD2E4E-D971-4678-ACE6-515CFC4745E7}"/>
              </a:ext>
            </a:extLst>
          </p:cNvPr>
          <p:cNvSpPr/>
          <p:nvPr/>
        </p:nvSpPr>
        <p:spPr>
          <a:xfrm>
            <a:off x="179512" y="5445224"/>
            <a:ext cx="8784976" cy="1296144"/>
          </a:xfrm>
          <a:prstGeom prst="rect">
            <a:avLst/>
          </a:prstGeom>
        </p:spPr>
        <p:txBody>
          <a:bodyPr wrap="square">
            <a:noAutofit/>
          </a:bodyPr>
          <a:lstStyle/>
          <a:p>
            <a:pPr algn="ctr"/>
            <a:r>
              <a:rPr lang="ro-RO" kern="1200" dirty="0">
                <a:effectLst/>
                <a:latin typeface="Times New Roman" panose="02020603050405020304" pitchFamily="18" charset="0"/>
                <a:ea typeface="Calibri" panose="020F0502020204030204" pitchFamily="34" charset="0"/>
                <a:cs typeface="Times New Roman" panose="02020603050405020304" pitchFamily="18" charset="0"/>
              </a:rPr>
              <a:t>- </a:t>
            </a:r>
            <a:r>
              <a:rPr lang="ro-RO" dirty="0">
                <a:ln/>
                <a:solidFill>
                  <a:srgbClr val="002060"/>
                </a:solidFill>
                <a:latin typeface="Times New Roman" pitchFamily="18" charset="0"/>
                <a:cs typeface="Times New Roman" pitchFamily="18" charset="0"/>
              </a:rPr>
              <a:t>Cele cinci puteri nucleare NPT</a:t>
            </a:r>
            <a:r>
              <a:rPr lang="en-US" dirty="0">
                <a:ln/>
                <a:solidFill>
                  <a:srgbClr val="002060"/>
                </a:solidFill>
                <a:latin typeface="Times New Roman" pitchFamily="18" charset="0"/>
                <a:cs typeface="Times New Roman" pitchFamily="18" charset="0"/>
              </a:rPr>
              <a:t>:</a:t>
            </a:r>
            <a:r>
              <a:rPr lang="ro-RO" dirty="0">
                <a:ln/>
                <a:solidFill>
                  <a:srgbClr val="002060"/>
                </a:solidFill>
                <a:latin typeface="Times New Roman" pitchFamily="18" charset="0"/>
                <a:cs typeface="Times New Roman" pitchFamily="18" charset="0"/>
              </a:rPr>
              <a:t> SUA, Rusia, UK, Franța și China.</a:t>
            </a:r>
          </a:p>
          <a:p>
            <a:pPr algn="ctr"/>
            <a:r>
              <a:rPr lang="ro-RO" dirty="0">
                <a:ln/>
                <a:solidFill>
                  <a:srgbClr val="002060"/>
                </a:solidFill>
                <a:latin typeface="Times New Roman" pitchFamily="18" charset="0"/>
                <a:cs typeface="Times New Roman" pitchFamily="18" charset="0"/>
              </a:rPr>
              <a:t> - Alte puteri nucleare</a:t>
            </a:r>
            <a:r>
              <a:rPr lang="en-US" dirty="0">
                <a:ln/>
                <a:solidFill>
                  <a:srgbClr val="002060"/>
                </a:solidFill>
                <a:latin typeface="Times New Roman" pitchFamily="18" charset="0"/>
                <a:cs typeface="Times New Roman" pitchFamily="18" charset="0"/>
              </a:rPr>
              <a:t>:</a:t>
            </a:r>
            <a:r>
              <a:rPr lang="ro-RO" dirty="0">
                <a:ln/>
                <a:solidFill>
                  <a:srgbClr val="002060"/>
                </a:solidFill>
                <a:latin typeface="Times New Roman" pitchFamily="18" charset="0"/>
                <a:cs typeface="Times New Roman" pitchFamily="18" charset="0"/>
              </a:rPr>
              <a:t> India, Pakistan</a:t>
            </a:r>
            <a:r>
              <a:rPr lang="en-US" dirty="0">
                <a:ln/>
                <a:solidFill>
                  <a:srgbClr val="002060"/>
                </a:solidFill>
                <a:latin typeface="Times New Roman" pitchFamily="18" charset="0"/>
                <a:cs typeface="Times New Roman" pitchFamily="18" charset="0"/>
              </a:rPr>
              <a:t>.</a:t>
            </a:r>
            <a:endParaRPr lang="ro-RO" dirty="0">
              <a:ln/>
              <a:solidFill>
                <a:srgbClr val="002060"/>
              </a:solidFill>
              <a:latin typeface="Times New Roman" pitchFamily="18" charset="0"/>
              <a:cs typeface="Times New Roman" pitchFamily="18" charset="0"/>
            </a:endParaRPr>
          </a:p>
          <a:p>
            <a:pPr algn="ctr"/>
            <a:r>
              <a:rPr lang="ro-RO" dirty="0">
                <a:ln/>
                <a:solidFill>
                  <a:srgbClr val="002060"/>
                </a:solidFill>
                <a:latin typeface="Times New Roman" pitchFamily="18" charset="0"/>
                <a:cs typeface="Times New Roman" pitchFamily="18" charset="0"/>
              </a:rPr>
              <a:t> - State suspectate că au sau că dezvoltă arme nucleare</a:t>
            </a:r>
            <a:r>
              <a:rPr lang="en-US" dirty="0">
                <a:ln/>
                <a:solidFill>
                  <a:srgbClr val="002060"/>
                </a:solidFill>
                <a:latin typeface="Times New Roman" pitchFamily="18" charset="0"/>
                <a:cs typeface="Times New Roman" pitchFamily="18" charset="0"/>
              </a:rPr>
              <a:t>:</a:t>
            </a:r>
            <a:r>
              <a:rPr lang="ro-RO" dirty="0">
                <a:ln/>
                <a:solidFill>
                  <a:srgbClr val="002060"/>
                </a:solidFill>
                <a:latin typeface="Times New Roman" pitchFamily="18" charset="0"/>
                <a:cs typeface="Times New Roman" pitchFamily="18" charset="0"/>
              </a:rPr>
              <a:t> Israel, Iran, Ucraina, Coreea de Nord</a:t>
            </a:r>
            <a:r>
              <a:rPr lang="en-US" dirty="0">
                <a:ln/>
                <a:solidFill>
                  <a:srgbClr val="002060"/>
                </a:solidFill>
                <a:latin typeface="Times New Roman" pitchFamily="18" charset="0"/>
                <a:cs typeface="Times New Roman" pitchFamily="18" charset="0"/>
              </a:rPr>
              <a:t>.</a:t>
            </a:r>
            <a:endParaRPr lang="ro-RO" dirty="0">
              <a:ln/>
              <a:solidFill>
                <a:srgbClr val="002060"/>
              </a:solidFill>
              <a:latin typeface="Times New Roman" pitchFamily="18" charset="0"/>
              <a:cs typeface="Times New Roman" pitchFamily="18" charset="0"/>
            </a:endParaRPr>
          </a:p>
          <a:p>
            <a:pPr algn="ctr"/>
            <a:r>
              <a:rPr lang="ro-RO" dirty="0">
                <a:ln/>
                <a:solidFill>
                  <a:srgbClr val="002060"/>
                </a:solidFill>
                <a:latin typeface="Times New Roman" pitchFamily="18" charset="0"/>
                <a:cs typeface="Times New Roman" pitchFamily="18" charset="0"/>
              </a:rPr>
              <a:t>  - State care au avut în trecut arme nucleare sau programe de dezvoltare a acestora</a:t>
            </a:r>
          </a:p>
        </p:txBody>
      </p:sp>
      <p:sp>
        <p:nvSpPr>
          <p:cNvPr id="11" name="Содержимое 2">
            <a:extLst>
              <a:ext uri="{FF2B5EF4-FFF2-40B4-BE49-F238E27FC236}">
                <a16:creationId xmlns="" xmlns:a16="http://schemas.microsoft.com/office/drawing/2014/main" id="{46545387-1DB2-417E-A014-FC4017EF39F0}"/>
              </a:ext>
            </a:extLst>
          </p:cNvPr>
          <p:cNvSpPr>
            <a:spLocks noGrp="1"/>
          </p:cNvSpPr>
          <p:nvPr>
            <p:ph sz="quarter" idx="1"/>
          </p:nvPr>
        </p:nvSpPr>
        <p:spPr>
          <a:xfrm>
            <a:off x="107504" y="620688"/>
            <a:ext cx="2232248" cy="4752528"/>
          </a:xfrm>
        </p:spPr>
        <p:txBody>
          <a:bodyPr>
            <a:noAutofit/>
          </a:bodyPr>
          <a:lstStyle/>
          <a:p>
            <a:pPr marL="274320" lvl="1">
              <a:spcBef>
                <a:spcPts val="600"/>
              </a:spcBef>
              <a:buClr>
                <a:schemeClr val="accent1"/>
              </a:buClr>
              <a:buNone/>
            </a:pPr>
            <a:r>
              <a:rPr lang="en-US" sz="1800" dirty="0">
                <a:ln/>
                <a:solidFill>
                  <a:srgbClr val="002060"/>
                </a:solidFill>
                <a:latin typeface="Times New Roman" pitchFamily="18" charset="0"/>
                <a:cs typeface="Times New Roman" pitchFamily="18" charset="0"/>
              </a:rPr>
              <a:t>Armamentul nuclear</a:t>
            </a:r>
          </a:p>
          <a:p>
            <a:r>
              <a:rPr lang="ro-RO" sz="1800" dirty="0">
                <a:ln/>
                <a:solidFill>
                  <a:srgbClr val="002060"/>
                </a:solidFill>
                <a:latin typeface="Times New Roman" pitchFamily="18" charset="0"/>
                <a:cs typeface="Times New Roman" pitchFamily="18" charset="0"/>
              </a:rPr>
              <a:t>Bazat pe fisiune sau fuziune</a:t>
            </a:r>
          </a:p>
          <a:p>
            <a:r>
              <a:rPr lang="ro-RO" sz="1800" dirty="0">
                <a:ln/>
                <a:solidFill>
                  <a:srgbClr val="002060"/>
                </a:solidFill>
                <a:latin typeface="Times New Roman" pitchFamily="18" charset="0"/>
                <a:cs typeface="Times New Roman" pitchFamily="18" charset="0"/>
              </a:rPr>
              <a:t>Se utilizeză uraniul, plutoniul, hidrogenul, deuteriu sau tretiu</a:t>
            </a:r>
          </a:p>
          <a:p>
            <a:r>
              <a:rPr lang="ro-RO" sz="1800" dirty="0">
                <a:ln/>
                <a:solidFill>
                  <a:srgbClr val="002060"/>
                </a:solidFill>
                <a:latin typeface="Times New Roman" pitchFamily="18" charset="0"/>
                <a:cs typeface="Times New Roman" pitchFamily="18" charset="0"/>
              </a:rPr>
              <a:t>Detonarea are câteva etape:  explozia propriu-zisă, eliberarea de energie termică, iradierea directă şi pe termen lung, impulsul electromagnetic</a:t>
            </a:r>
            <a:endParaRPr lang="ru-RU" sz="1800" dirty="0">
              <a:ln/>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7353504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Рисунок 5" descr="1.png">
            <a:extLst>
              <a:ext uri="{FF2B5EF4-FFF2-40B4-BE49-F238E27FC236}">
                <a16:creationId xmlns="" xmlns:a16="http://schemas.microsoft.com/office/drawing/2014/main" id="{F2745580-89E5-49F9-90EB-26D41C190A91}"/>
              </a:ext>
            </a:extLst>
          </p:cNvPr>
          <p:cNvPicPr>
            <a:picLocks noChangeAspect="1"/>
          </p:cNvPicPr>
          <p:nvPr/>
        </p:nvPicPr>
        <p:blipFill>
          <a:blip r:embed="rId2" cstate="print">
            <a:alphaModFix amt="6000"/>
          </a:blip>
          <a:stretch>
            <a:fillRect/>
          </a:stretch>
        </p:blipFill>
        <p:spPr>
          <a:xfrm>
            <a:off x="107504" y="1340769"/>
            <a:ext cx="8835727" cy="4032448"/>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107504" y="692696"/>
            <a:ext cx="5184576" cy="6048672"/>
          </a:xfrm>
        </p:spPr>
        <p:txBody>
          <a:bodyPr>
            <a:noAutofit/>
          </a:bodyPr>
          <a:lstStyle/>
          <a:p>
            <a:r>
              <a:rPr lang="ro-RO" sz="1500" dirty="0">
                <a:ln/>
                <a:solidFill>
                  <a:srgbClr val="002060"/>
                </a:solidFill>
                <a:latin typeface="Times New Roman" pitchFamily="18" charset="0"/>
                <a:cs typeface="Times New Roman" pitchFamily="18" charset="0"/>
              </a:rPr>
              <a:t>Fisiunea este o reacție nucleară care are drept efect ruperea nucleului în 2 (sau mai multe) fragmente de masă aproximativ egală, neutroni rapizi, radiații și energie termică.</a:t>
            </a:r>
          </a:p>
          <a:p>
            <a:r>
              <a:rPr lang="ro-RO" sz="1500" dirty="0">
                <a:ln/>
                <a:solidFill>
                  <a:srgbClr val="002060"/>
                </a:solidFill>
                <a:latin typeface="Times New Roman" pitchFamily="18" charset="0"/>
                <a:cs typeface="Times New Roman" pitchFamily="18" charset="0"/>
              </a:rPr>
              <a:t>Radioizotopii care fisionează cu neutroni termici, se numesc materiale </a:t>
            </a:r>
            <a:r>
              <a:rPr lang="ro-RO" sz="1500" dirty="0" err="1">
                <a:ln/>
                <a:solidFill>
                  <a:srgbClr val="002060"/>
                </a:solidFill>
                <a:latin typeface="Times New Roman" pitchFamily="18" charset="0"/>
                <a:cs typeface="Times New Roman" pitchFamily="18" charset="0"/>
              </a:rPr>
              <a:t>fisile</a:t>
            </a:r>
            <a:r>
              <a:rPr lang="ro-RO" sz="1500" dirty="0">
                <a:ln/>
                <a:solidFill>
                  <a:srgbClr val="002060"/>
                </a:solidFill>
                <a:latin typeface="Times New Roman" pitchFamily="18" charset="0"/>
                <a:cs typeface="Times New Roman" pitchFamily="18" charset="0"/>
              </a:rPr>
              <a:t>. </a:t>
            </a:r>
            <a:endParaRPr lang="en-US" sz="1500" dirty="0">
              <a:ln/>
              <a:solidFill>
                <a:srgbClr val="002060"/>
              </a:solidFill>
              <a:latin typeface="Times New Roman" pitchFamily="18" charset="0"/>
              <a:cs typeface="Times New Roman" pitchFamily="18" charset="0"/>
            </a:endParaRPr>
          </a:p>
          <a:p>
            <a:r>
              <a:rPr lang="ro-RO" sz="1500" dirty="0">
                <a:ln/>
                <a:solidFill>
                  <a:srgbClr val="002060"/>
                </a:solidFill>
                <a:latin typeface="Times New Roman" pitchFamily="18" charset="0"/>
                <a:cs typeface="Times New Roman" pitchFamily="18" charset="0"/>
              </a:rPr>
              <a:t>Fisiunea este o formă de transmutație elementară. Particulele individuale pot fi neutroni, fotoni (uzual sub formă de raze gamma) și alte fragmente nucleare cum ar fi particulele beta și particulele alfa. </a:t>
            </a:r>
          </a:p>
          <a:p>
            <a:r>
              <a:rPr lang="ro-RO" sz="1500" dirty="0">
                <a:ln/>
                <a:solidFill>
                  <a:srgbClr val="002060"/>
                </a:solidFill>
                <a:latin typeface="Times New Roman" pitchFamily="18" charset="0"/>
                <a:cs typeface="Times New Roman" pitchFamily="18" charset="0"/>
              </a:rPr>
              <a:t>Fisiunea elementelor grele este o reacție exotermică și poate să elibereze cantități substanțiale de energie sub formă de radiații gamma și energie cinetică a fragmentelor (încălzind volumul de material în care fisiunea are loc).</a:t>
            </a:r>
            <a:endParaRPr lang="en-US" sz="1500" dirty="0">
              <a:ln/>
              <a:solidFill>
                <a:srgbClr val="002060"/>
              </a:solidFill>
              <a:latin typeface="Times New Roman" pitchFamily="18" charset="0"/>
              <a:cs typeface="Times New Roman" pitchFamily="18" charset="0"/>
            </a:endParaRPr>
          </a:p>
          <a:p>
            <a:r>
              <a:rPr lang="ro-RO" sz="1500" dirty="0">
                <a:ln/>
                <a:solidFill>
                  <a:srgbClr val="002060"/>
                </a:solidFill>
                <a:latin typeface="Times New Roman" pitchFamily="18" charset="0"/>
                <a:cs typeface="Times New Roman" pitchFamily="18" charset="0"/>
              </a:rPr>
              <a:t>Fisiunea nucleară este folosită pentru a produce energie în centrale de putere și pentru explozii în armele nucleare.</a:t>
            </a:r>
          </a:p>
          <a:p>
            <a:r>
              <a:rPr lang="ro-RO" sz="1500" dirty="0">
                <a:ln/>
                <a:solidFill>
                  <a:srgbClr val="002060"/>
                </a:solidFill>
                <a:latin typeface="Times New Roman" pitchFamily="18" charset="0"/>
                <a:cs typeface="Times New Roman" pitchFamily="18" charset="0"/>
              </a:rPr>
              <a:t>Fisiunea este utilă ca sursă de putere deoarece unele materiale, numite combustibil nuclear, pe de o parte generează neutroni ca „jucători” ai procesului de fisiune și, pe de altă parte, li se inițiază fisiunea la impactul cu (exact acești) neutroni liberi.</a:t>
            </a:r>
          </a:p>
          <a:p>
            <a:r>
              <a:rPr lang="ro-RO" sz="1500" dirty="0">
                <a:ln/>
                <a:solidFill>
                  <a:srgbClr val="002060"/>
                </a:solidFill>
                <a:latin typeface="Times New Roman" pitchFamily="18" charset="0"/>
                <a:cs typeface="Times New Roman" pitchFamily="18" charset="0"/>
              </a:rPr>
              <a:t>Combustibilii nucleari pot fi utilizați în reacții nucleare în lanț auto-întreținute, care eliberează energie în cantități controlate într-un reactor nuclear sau în cantități necontrolate, foarte rapid, într-o armă nucleară.</a:t>
            </a:r>
            <a:endParaRPr lang="en-US" sz="1500" dirty="0">
              <a:ln/>
              <a:solidFill>
                <a:srgbClr val="002060"/>
              </a:solidFill>
              <a:latin typeface="Times New Roman" pitchFamily="18" charset="0"/>
              <a:cs typeface="Times New Roman" pitchFamily="18" charset="0"/>
            </a:endParaRPr>
          </a:p>
        </p:txBody>
      </p:sp>
      <p:pic>
        <p:nvPicPr>
          <p:cNvPr id="4" name="Picture 3" descr="https://upload.wikimedia.org/wikipedia/commons/thumb/1/15/Nuclear_fission.svg/200px-Nuclear_fission.svg.png">
            <a:hlinkClick r:id="rId3"/>
          </p:cNvPr>
          <p:cNvPicPr/>
          <p:nvPr/>
        </p:nvPicPr>
        <p:blipFill>
          <a:blip r:embed="rId4">
            <a:extLst>
              <a:ext uri="{28A0092B-C50C-407E-A947-70E740481C1C}">
                <a14:useLocalDpi xmlns:a14="http://schemas.microsoft.com/office/drawing/2010/main" val="0"/>
              </a:ext>
            </a:extLst>
          </a:blip>
          <a:srcRect/>
          <a:stretch>
            <a:fillRect/>
          </a:stretch>
        </p:blipFill>
        <p:spPr bwMode="auto">
          <a:xfrm>
            <a:off x="5812557" y="1219200"/>
            <a:ext cx="2880320" cy="4032448"/>
          </a:xfrm>
          <a:prstGeom prst="rect">
            <a:avLst/>
          </a:prstGeom>
          <a:noFill/>
          <a:ln>
            <a:noFill/>
          </a:ln>
        </p:spPr>
      </p:pic>
      <p:sp>
        <p:nvSpPr>
          <p:cNvPr id="5" name="Rectangle 4"/>
          <p:cNvSpPr/>
          <p:nvPr/>
        </p:nvSpPr>
        <p:spPr>
          <a:xfrm>
            <a:off x="5508104" y="5251648"/>
            <a:ext cx="3384376" cy="1132874"/>
          </a:xfrm>
          <a:prstGeom prst="rect">
            <a:avLst/>
          </a:prstGeom>
        </p:spPr>
        <p:txBody>
          <a:bodyPr wrap="square">
            <a:spAutoFit/>
          </a:bodyPr>
          <a:lstStyle/>
          <a:p>
            <a:pPr algn="just">
              <a:lnSpc>
                <a:spcPct val="115000"/>
              </a:lnSpc>
              <a:spcAft>
                <a:spcPts val="0"/>
              </a:spcAft>
            </a:pPr>
            <a:r>
              <a:rPr lang="ro-RO" sz="1500" dirty="0">
                <a:ln/>
                <a:solidFill>
                  <a:srgbClr val="002060"/>
                </a:solidFill>
                <a:latin typeface="Times New Roman" pitchFamily="18" charset="0"/>
                <a:cs typeface="Times New Roman" pitchFamily="18" charset="0"/>
              </a:rPr>
              <a:t>Un neutron termic este absorbit de un nucleu de uraniu-235, care fisionează în alte elemente mai ușoare și neutroni rapizi.</a:t>
            </a:r>
            <a:endParaRPr lang="en-US" sz="1500" dirty="0">
              <a:ln/>
              <a:solidFill>
                <a:srgbClr val="002060"/>
              </a:solidFill>
              <a:latin typeface="Times New Roman" pitchFamily="18" charset="0"/>
              <a:cs typeface="Times New Roman" pitchFamily="18" charset="0"/>
            </a:endParaRPr>
          </a:p>
        </p:txBody>
      </p:sp>
      <p:sp>
        <p:nvSpPr>
          <p:cNvPr id="7" name="Содержимое 2">
            <a:extLst>
              <a:ext uri="{FF2B5EF4-FFF2-40B4-BE49-F238E27FC236}">
                <a16:creationId xmlns="" xmlns:a16="http://schemas.microsoft.com/office/drawing/2014/main" id="{5B55C85B-A70B-4046-BCEF-7B094450A4F0}"/>
              </a:ext>
            </a:extLst>
          </p:cNvPr>
          <p:cNvSpPr txBox="1">
            <a:spLocks/>
          </p:cNvSpPr>
          <p:nvPr/>
        </p:nvSpPr>
        <p:spPr>
          <a:xfrm>
            <a:off x="1043608" y="116632"/>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en-US" sz="2000" b="1" dirty="0">
                <a:ln/>
                <a:solidFill>
                  <a:srgbClr val="002060"/>
                </a:solidFill>
                <a:latin typeface="Times New Roman" panose="02020603050405020304" pitchFamily="18" charset="0"/>
                <a:cs typeface="Times New Roman" pitchFamily="18" charset="0"/>
              </a:rPr>
              <a:t>FISIUNE NUCLEAR</a:t>
            </a:r>
            <a:r>
              <a:rPr lang="ro-RO" sz="2000" b="1" dirty="0">
                <a:ln/>
                <a:solidFill>
                  <a:srgbClr val="002060"/>
                </a:solidFill>
                <a:latin typeface="Times New Roman" panose="02020603050405020304" pitchFamily="18" charset="0"/>
                <a:cs typeface="Times New Roman" pitchFamily="18" charset="0"/>
              </a:rPr>
              <a:t>Ă</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39312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5" name="Рисунок 14" descr="1.png">
            <a:extLst>
              <a:ext uri="{FF2B5EF4-FFF2-40B4-BE49-F238E27FC236}">
                <a16:creationId xmlns="" xmlns:a16="http://schemas.microsoft.com/office/drawing/2014/main" id="{356FA387-50C0-4A75-AFC3-C8008824D52B}"/>
              </a:ext>
            </a:extLst>
          </p:cNvPr>
          <p:cNvPicPr>
            <a:picLocks noChangeAspect="1"/>
          </p:cNvPicPr>
          <p:nvPr/>
        </p:nvPicPr>
        <p:blipFill>
          <a:blip r:embed="rId2" cstate="print">
            <a:alphaModFix amt="10000"/>
          </a:blip>
          <a:stretch>
            <a:fillRect/>
          </a:stretch>
        </p:blipFill>
        <p:spPr>
          <a:xfrm>
            <a:off x="323528" y="1340768"/>
            <a:ext cx="8496944" cy="396952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179512" y="1159607"/>
            <a:ext cx="3610744" cy="5032216"/>
          </a:xfrm>
          <a:solidFill>
            <a:schemeClr val="bg2">
              <a:lumMod val="5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3">
            <a:schemeClr val="lt1"/>
          </a:lnRef>
          <a:fillRef idx="1">
            <a:schemeClr val="accent1"/>
          </a:fillRef>
          <a:effectRef idx="1">
            <a:schemeClr val="accent1"/>
          </a:effectRef>
          <a:fontRef idx="minor">
            <a:schemeClr val="lt1"/>
          </a:fontRef>
        </p:style>
        <p:txBody>
          <a:bodyPr>
            <a:noAutofit/>
          </a:bodyPr>
          <a:lstStyle/>
          <a:p>
            <a:pPr marL="0" indent="0" algn="just">
              <a:buNone/>
            </a:pPr>
            <a:r>
              <a:rPr lang="ro-RO" sz="1500" dirty="0" smtClean="0">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Primul </a:t>
            </a:r>
            <a:r>
              <a:rPr lang="ro-RO" sz="1500" dirty="0">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test nuclear a fost efectuat în </a:t>
            </a:r>
            <a:r>
              <a:rPr lang="ro-RO" sz="1500" dirty="0" err="1">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Alamogordo</a:t>
            </a:r>
            <a:r>
              <a:rPr lang="ro-RO" sz="1500" dirty="0">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 New Mexico, la 16 iulie 1945, în cadrul Proiectului Manhattan și a avut numele de cod Trinity. Bombele nucleare au fost utilizare în cel de-al doilea Război Mondial asupra orașelor japoneze Hiroshima (6 august 1945) și Nagasaki (9 august 1945). Tonul proliferării nucleare l-a dat competiția SUA-URSS. De atunci, arme nucleare au fost detonate de peste 2000 de ori pentru testarea și demonstrarea scopurilor lor. Singurele țări cunoscute că au detonat asemenea dispozitive sunt Statele Unite ale Americii, Uniunea Sovietică, Marea Britanie, Franța, China, India, Pakistan și Coreea de Nord.  </a:t>
            </a:r>
          </a:p>
          <a:p>
            <a:pPr marL="0" indent="0" algn="just">
              <a:buNone/>
            </a:pPr>
            <a:r>
              <a:rPr lang="ro-RO" sz="1500" dirty="0">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rPr>
              <a:t>Aceste țări sunt declarate puteri nucleare (împreună cu Rusia, moștenind armamentele Uniunii Sovietice).</a:t>
            </a:r>
            <a:endParaRPr lang="en-US" sz="1500" dirty="0">
              <a:ln/>
              <a:solidFill>
                <a:schemeClr val="bg1"/>
              </a:solidFill>
              <a:effectLst>
                <a:outerShdw blurRad="38100" dist="38100" dir="2700000" algn="tl">
                  <a:srgbClr val="000000">
                    <a:alpha val="43137"/>
                  </a:srgbClr>
                </a:outerShdw>
              </a:effectLst>
              <a:latin typeface="Times New Roman" pitchFamily="18" charset="0"/>
              <a:cs typeface="Times New Roman" pitchFamily="18" charset="0"/>
            </a:endParaRPr>
          </a:p>
          <a:p>
            <a:pPr marL="0" indent="0" algn="just">
              <a:buNone/>
            </a:pPr>
            <a:endParaRPr lang="en-US" sz="1400" dirty="0">
              <a:solidFill>
                <a:schemeClr val="bg1"/>
              </a:solidFill>
              <a:effectLst>
                <a:outerShdw blurRad="38100" dist="38100" dir="2700000" algn="tl">
                  <a:srgbClr val="000000">
                    <a:alpha val="43137"/>
                  </a:srgbClr>
                </a:outerShdw>
              </a:effectLst>
            </a:endParaRPr>
          </a:p>
        </p:txBody>
      </p:sp>
      <p:sp>
        <p:nvSpPr>
          <p:cNvPr id="6" name="Rectangle 10"/>
          <p:cNvSpPr>
            <a:spLocks noChangeArrowheads="1"/>
          </p:cNvSpPr>
          <p:nvPr/>
        </p:nvSpPr>
        <p:spPr bwMode="auto">
          <a:xfrm>
            <a:off x="457200" y="2513013"/>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6" name="Содержимое 2">
            <a:extLst>
              <a:ext uri="{FF2B5EF4-FFF2-40B4-BE49-F238E27FC236}">
                <a16:creationId xmlns="" xmlns:a16="http://schemas.microsoft.com/office/drawing/2014/main" id="{DF4F804C-731C-4F2E-B2BA-905CADDEECBA}"/>
              </a:ext>
            </a:extLst>
          </p:cNvPr>
          <p:cNvSpPr txBox="1">
            <a:spLocks/>
          </p:cNvSpPr>
          <p:nvPr/>
        </p:nvSpPr>
        <p:spPr>
          <a:xfrm>
            <a:off x="1043608" y="116632"/>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smtClean="0">
                <a:ln/>
                <a:solidFill>
                  <a:srgbClr val="002060"/>
                </a:solidFill>
                <a:latin typeface="Times New Roman" panose="02020603050405020304" pitchFamily="18" charset="0"/>
                <a:cs typeface="Times New Roman" pitchFamily="18" charset="0"/>
              </a:rPr>
              <a:t>PUTERI NUCLEARE </a:t>
            </a:r>
            <a:r>
              <a:rPr lang="ro-RO" sz="2000" b="1" dirty="0">
                <a:ln/>
                <a:solidFill>
                  <a:srgbClr val="002060"/>
                </a:solidFill>
                <a:latin typeface="Times New Roman" panose="02020603050405020304" pitchFamily="18" charset="0"/>
                <a:cs typeface="Times New Roman" pitchFamily="18" charset="0"/>
              </a:rPr>
              <a:t>DECLARATE</a:t>
            </a:r>
            <a:endParaRPr lang="ro-RO" sz="2000" b="1" dirty="0">
              <a:latin typeface="Times New Roman" panose="02020603050405020304" pitchFamily="18" charset="0"/>
              <a:cs typeface="Times New Roman" panose="02020603050405020304" pitchFamily="18" charset="0"/>
            </a:endParaRPr>
          </a:p>
        </p:txBody>
      </p:sp>
      <p:graphicFrame>
        <p:nvGraphicFramePr>
          <p:cNvPr id="8" name="Таблица 8">
            <a:extLst>
              <a:ext uri="{FF2B5EF4-FFF2-40B4-BE49-F238E27FC236}">
                <a16:creationId xmlns="" xmlns:a16="http://schemas.microsoft.com/office/drawing/2014/main" id="{0AB81F10-A888-4631-AA94-FC176F883E64}"/>
              </a:ext>
            </a:extLst>
          </p:cNvPr>
          <p:cNvGraphicFramePr>
            <a:graphicFrameLocks noGrp="1"/>
          </p:cNvGraphicFramePr>
          <p:nvPr>
            <p:extLst>
              <p:ext uri="{D42A27DB-BD31-4B8C-83A1-F6EECF244321}">
                <p14:modId xmlns:p14="http://schemas.microsoft.com/office/powerpoint/2010/main" val="525414250"/>
              </p:ext>
            </p:extLst>
          </p:nvPr>
        </p:nvGraphicFramePr>
        <p:xfrm>
          <a:off x="4067944" y="980728"/>
          <a:ext cx="4943872" cy="5410200"/>
        </p:xfrm>
        <a:graphic>
          <a:graphicData uri="http://schemas.openxmlformats.org/drawingml/2006/table">
            <a:tbl>
              <a:tblPr firstRow="1" bandRow="1">
                <a:tableStyleId>{616DA210-FB5B-4158-B5E0-FEB733F419BA}</a:tableStyleId>
              </a:tblPr>
              <a:tblGrid>
                <a:gridCol w="1152128">
                  <a:extLst>
                    <a:ext uri="{9D8B030D-6E8A-4147-A177-3AD203B41FA5}">
                      <a16:colId xmlns="" xmlns:a16="http://schemas.microsoft.com/office/drawing/2014/main" val="972681880"/>
                    </a:ext>
                  </a:extLst>
                </a:gridCol>
                <a:gridCol w="1872208">
                  <a:extLst>
                    <a:ext uri="{9D8B030D-6E8A-4147-A177-3AD203B41FA5}">
                      <a16:colId xmlns="" xmlns:a16="http://schemas.microsoft.com/office/drawing/2014/main" val="4245748756"/>
                    </a:ext>
                  </a:extLst>
                </a:gridCol>
                <a:gridCol w="1919536">
                  <a:extLst>
                    <a:ext uri="{9D8B030D-6E8A-4147-A177-3AD203B41FA5}">
                      <a16:colId xmlns="" xmlns:a16="http://schemas.microsoft.com/office/drawing/2014/main" val="2427215937"/>
                    </a:ext>
                  </a:extLst>
                </a:gridCol>
              </a:tblGrid>
              <a:tr h="370840">
                <a:tc gridSpan="3">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Puteri nucleare declarate</a:t>
                      </a:r>
                    </a:p>
                  </a:txBody>
                  <a:tcPr>
                    <a:cell3D prstMaterial="dkEdge">
                      <a:bevel/>
                      <a:lightRig rig="flood" dir="t"/>
                    </a:cell3D>
                    <a:solidFill>
                      <a:srgbClr val="FF0000"/>
                    </a:solidFill>
                  </a:tcPr>
                </a:tc>
                <a:tc hMerge="1">
                  <a:txBody>
                    <a:bodyPr/>
                    <a:lstStyle/>
                    <a:p>
                      <a:endParaRPr lang="ro-RO"/>
                    </a:p>
                  </a:txBody>
                  <a:tcPr/>
                </a:tc>
                <a:tc hMerge="1">
                  <a:txBody>
                    <a:bodyPr/>
                    <a:lstStyle/>
                    <a:p>
                      <a:endParaRPr lang="ro-RO" dirty="0"/>
                    </a:p>
                  </a:txBody>
                  <a:tcPr/>
                </a:tc>
                <a:extLst>
                  <a:ext uri="{0D108BD9-81ED-4DB2-BD59-A6C34878D82A}">
                    <a16:rowId xmlns="" xmlns:a16="http://schemas.microsoft.com/office/drawing/2014/main" val="1768919331"/>
                  </a:ext>
                </a:extLst>
              </a:tr>
              <a:tr h="370840">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Țară</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Focoase active/total</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Anul primului test</a:t>
                      </a:r>
                    </a:p>
                  </a:txBody>
                  <a:tcPr>
                    <a:cell3D prstMaterial="dkEdge">
                      <a:bevel/>
                      <a:lightRig rig="flood" dir="t"/>
                    </a:cell3D>
                    <a:solidFill>
                      <a:schemeClr val="accent4">
                        <a:lumMod val="60000"/>
                        <a:lumOff val="40000"/>
                      </a:schemeClr>
                    </a:solidFill>
                  </a:tcPr>
                </a:tc>
                <a:extLst>
                  <a:ext uri="{0D108BD9-81ED-4DB2-BD59-A6C34878D82A}">
                    <a16:rowId xmlns="" xmlns:a16="http://schemas.microsoft.com/office/drawing/2014/main" val="3490517227"/>
                  </a:ext>
                </a:extLst>
              </a:tr>
              <a:tr h="370840">
                <a:tc>
                  <a:txBody>
                    <a:bodyPr/>
                    <a:lstStyle/>
                    <a:p>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Statele Unite ale Americii</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5.735/9.960</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1945 </a:t>
                      </a:r>
                    </a:p>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(Trinity)</a:t>
                      </a:r>
                    </a:p>
                  </a:txBody>
                  <a:tcPr>
                    <a:cell3D prstMaterial="dkEdge">
                      <a:bevel/>
                      <a:lightRig rig="flood" dir="t"/>
                    </a:cell3D>
                    <a:solidFill>
                      <a:schemeClr val="bg2">
                        <a:lumMod val="50000"/>
                      </a:schemeClr>
                    </a:solidFill>
                  </a:tcPr>
                </a:tc>
                <a:extLst>
                  <a:ext uri="{0D108BD9-81ED-4DB2-BD59-A6C34878D82A}">
                    <a16:rowId xmlns="" xmlns:a16="http://schemas.microsoft.com/office/drawing/2014/main" val="3042471122"/>
                  </a:ext>
                </a:extLst>
              </a:tr>
              <a:tr h="370840">
                <a:tc>
                  <a:txBody>
                    <a:bodyPr/>
                    <a:lstStyle/>
                    <a:p>
                      <a:r>
                        <a:rPr lang="ro-RO" sz="1600" dirty="0">
                          <a:solidFill>
                            <a:schemeClr val="bg2">
                              <a:lumMod val="25000"/>
                            </a:schemeClr>
                          </a:solidFill>
                          <a:effectLst/>
                          <a:latin typeface="Times New Roman" panose="02020603050405020304" pitchFamily="18" charset="0"/>
                          <a:cs typeface="Times New Roman" panose="02020603050405020304" pitchFamily="18" charset="0"/>
                        </a:rPr>
                        <a:t>Rusia (USSR)</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5.830/16.000</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1949 </a:t>
                      </a:r>
                    </a:p>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(RDS-I)</a:t>
                      </a:r>
                    </a:p>
                  </a:txBody>
                  <a:tcPr>
                    <a:cell3D prstMaterial="dkEdge">
                      <a:bevel/>
                      <a:lightRig rig="flood" dir="t"/>
                    </a:cell3D>
                    <a:solidFill>
                      <a:schemeClr val="accent4">
                        <a:lumMod val="60000"/>
                        <a:lumOff val="40000"/>
                      </a:schemeClr>
                    </a:solidFill>
                  </a:tcPr>
                </a:tc>
                <a:extLst>
                  <a:ext uri="{0D108BD9-81ED-4DB2-BD59-A6C34878D82A}">
                    <a16:rowId xmlns="" xmlns:a16="http://schemas.microsoft.com/office/drawing/2014/main" val="768470488"/>
                  </a:ext>
                </a:extLst>
              </a:tr>
              <a:tr h="370840">
                <a:tc>
                  <a:txBody>
                    <a:bodyPr/>
                    <a:lstStyle/>
                    <a:p>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Marea Britanie</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225</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1952 </a:t>
                      </a:r>
                    </a:p>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16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Hurricane</a:t>
                      </a: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p>
                  </a:txBody>
                  <a:tcPr>
                    <a:cell3D prstMaterial="dkEdge">
                      <a:bevel/>
                      <a:lightRig rig="flood" dir="t"/>
                    </a:cell3D>
                    <a:solidFill>
                      <a:schemeClr val="bg2">
                        <a:lumMod val="50000"/>
                      </a:schemeClr>
                    </a:solidFill>
                  </a:tcPr>
                </a:tc>
                <a:extLst>
                  <a:ext uri="{0D108BD9-81ED-4DB2-BD59-A6C34878D82A}">
                    <a16:rowId xmlns="" xmlns:a16="http://schemas.microsoft.com/office/drawing/2014/main" val="458991005"/>
                  </a:ext>
                </a:extLst>
              </a:tr>
              <a:tr h="370840">
                <a:tc>
                  <a:txBody>
                    <a:bodyPr/>
                    <a:lstStyle/>
                    <a:p>
                      <a:r>
                        <a:rPr lang="ro-RO" sz="1600" dirty="0">
                          <a:solidFill>
                            <a:schemeClr val="bg2">
                              <a:lumMod val="25000"/>
                            </a:schemeClr>
                          </a:solidFill>
                          <a:effectLst/>
                          <a:latin typeface="Times New Roman" panose="02020603050405020304" pitchFamily="18" charset="0"/>
                          <a:cs typeface="Times New Roman" panose="02020603050405020304" pitchFamily="18" charset="0"/>
                        </a:rPr>
                        <a:t>Franța</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350</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1960 </a:t>
                      </a:r>
                    </a:p>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a:t>
                      </a:r>
                      <a:r>
                        <a:rPr lang="ro-RO" sz="1600" dirty="0" err="1">
                          <a:solidFill>
                            <a:schemeClr val="bg2">
                              <a:lumMod val="25000"/>
                            </a:schemeClr>
                          </a:solidFill>
                          <a:effectLst/>
                          <a:latin typeface="Times New Roman" panose="02020603050405020304" pitchFamily="18" charset="0"/>
                          <a:cs typeface="Times New Roman" panose="02020603050405020304" pitchFamily="18" charset="0"/>
                        </a:rPr>
                        <a:t>Gerboise</a:t>
                      </a:r>
                      <a:r>
                        <a:rPr lang="ro-RO" sz="1600" dirty="0">
                          <a:solidFill>
                            <a:schemeClr val="bg2">
                              <a:lumMod val="25000"/>
                            </a:schemeClr>
                          </a:solidFill>
                          <a:effectLst/>
                          <a:latin typeface="Times New Roman" panose="02020603050405020304" pitchFamily="18" charset="0"/>
                          <a:cs typeface="Times New Roman" panose="02020603050405020304" pitchFamily="18" charset="0"/>
                        </a:rPr>
                        <a:t> </a:t>
                      </a:r>
                      <a:r>
                        <a:rPr lang="ro-RO" sz="1600" dirty="0" err="1">
                          <a:solidFill>
                            <a:schemeClr val="bg2">
                              <a:lumMod val="25000"/>
                            </a:schemeClr>
                          </a:solidFill>
                          <a:effectLst/>
                          <a:latin typeface="Times New Roman" panose="02020603050405020304" pitchFamily="18" charset="0"/>
                          <a:cs typeface="Times New Roman" panose="02020603050405020304" pitchFamily="18" charset="0"/>
                        </a:rPr>
                        <a:t>Bleue</a:t>
                      </a:r>
                      <a:r>
                        <a:rPr lang="ro-RO" sz="1600" dirty="0">
                          <a:solidFill>
                            <a:schemeClr val="bg2">
                              <a:lumMod val="25000"/>
                            </a:schemeClr>
                          </a:solidFill>
                          <a:effectLst/>
                          <a:latin typeface="Times New Roman" panose="02020603050405020304" pitchFamily="18" charset="0"/>
                          <a:cs typeface="Times New Roman" panose="02020603050405020304" pitchFamily="18" charset="0"/>
                        </a:rPr>
                        <a:t>)</a:t>
                      </a:r>
                    </a:p>
                  </a:txBody>
                  <a:tcPr>
                    <a:cell3D prstMaterial="dkEdge">
                      <a:bevel/>
                      <a:lightRig rig="flood" dir="t"/>
                    </a:cell3D>
                    <a:solidFill>
                      <a:schemeClr val="accent4">
                        <a:lumMod val="60000"/>
                        <a:lumOff val="40000"/>
                      </a:schemeClr>
                    </a:solidFill>
                  </a:tcPr>
                </a:tc>
                <a:extLst>
                  <a:ext uri="{0D108BD9-81ED-4DB2-BD59-A6C34878D82A}">
                    <a16:rowId xmlns="" xmlns:a16="http://schemas.microsoft.com/office/drawing/2014/main" val="1240362983"/>
                  </a:ext>
                </a:extLst>
              </a:tr>
              <a:tr h="370840">
                <a:tc>
                  <a:txBody>
                    <a:bodyPr/>
                    <a:lstStyle/>
                    <a:p>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China</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130</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1964 (596)</a:t>
                      </a:r>
                    </a:p>
                  </a:txBody>
                  <a:tcPr>
                    <a:cell3D prstMaterial="dkEdge">
                      <a:bevel/>
                      <a:lightRig rig="flood" dir="t"/>
                    </a:cell3D>
                    <a:solidFill>
                      <a:schemeClr val="bg2">
                        <a:lumMod val="50000"/>
                      </a:schemeClr>
                    </a:solidFill>
                  </a:tcPr>
                </a:tc>
                <a:extLst>
                  <a:ext uri="{0D108BD9-81ED-4DB2-BD59-A6C34878D82A}">
                    <a16:rowId xmlns="" xmlns:a16="http://schemas.microsoft.com/office/drawing/2014/main" val="2304071747"/>
                  </a:ext>
                </a:extLst>
              </a:tr>
              <a:tr h="370840">
                <a:tc>
                  <a:txBody>
                    <a:bodyPr/>
                    <a:lstStyle/>
                    <a:p>
                      <a:r>
                        <a:rPr lang="ro-RO" sz="1600" dirty="0">
                          <a:solidFill>
                            <a:schemeClr val="bg2">
                              <a:lumMod val="25000"/>
                            </a:schemeClr>
                          </a:solidFill>
                          <a:effectLst/>
                          <a:latin typeface="Times New Roman" panose="02020603050405020304" pitchFamily="18" charset="0"/>
                          <a:cs typeface="Times New Roman" panose="02020603050405020304" pitchFamily="18" charset="0"/>
                        </a:rPr>
                        <a:t>India</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75-115</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1974 </a:t>
                      </a:r>
                    </a:p>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a:t>
                      </a:r>
                      <a:r>
                        <a:rPr lang="ro-RO" sz="1600" dirty="0" err="1">
                          <a:solidFill>
                            <a:schemeClr val="bg2">
                              <a:lumMod val="25000"/>
                            </a:schemeClr>
                          </a:solidFill>
                          <a:effectLst/>
                          <a:latin typeface="Times New Roman" panose="02020603050405020304" pitchFamily="18" charset="0"/>
                          <a:cs typeface="Times New Roman" panose="02020603050405020304" pitchFamily="18" charset="0"/>
                        </a:rPr>
                        <a:t>Smiling</a:t>
                      </a:r>
                      <a:r>
                        <a:rPr lang="ro-RO" sz="1600" dirty="0">
                          <a:solidFill>
                            <a:schemeClr val="bg2">
                              <a:lumMod val="25000"/>
                            </a:schemeClr>
                          </a:solidFill>
                          <a:effectLst/>
                          <a:latin typeface="Times New Roman" panose="02020603050405020304" pitchFamily="18" charset="0"/>
                          <a:cs typeface="Times New Roman" panose="02020603050405020304" pitchFamily="18" charset="0"/>
                        </a:rPr>
                        <a:t> Buddha)</a:t>
                      </a:r>
                    </a:p>
                  </a:txBody>
                  <a:tcPr>
                    <a:cell3D prstMaterial="dkEdge">
                      <a:bevel/>
                      <a:lightRig rig="flood" dir="t"/>
                    </a:cell3D>
                    <a:solidFill>
                      <a:schemeClr val="accent4">
                        <a:lumMod val="60000"/>
                        <a:lumOff val="40000"/>
                      </a:schemeClr>
                    </a:solidFill>
                  </a:tcPr>
                </a:tc>
                <a:extLst>
                  <a:ext uri="{0D108BD9-81ED-4DB2-BD59-A6C34878D82A}">
                    <a16:rowId xmlns="" xmlns:a16="http://schemas.microsoft.com/office/drawing/2014/main" val="3070929578"/>
                  </a:ext>
                </a:extLst>
              </a:tr>
              <a:tr h="370840">
                <a:tc>
                  <a:txBody>
                    <a:bodyPr/>
                    <a:lstStyle/>
                    <a:p>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Pakistan</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65-90</a:t>
                      </a:r>
                    </a:p>
                  </a:txBody>
                  <a:tcPr>
                    <a:cell3D prstMaterial="dkEdge">
                      <a:bevel/>
                      <a:lightRig rig="flood" dir="t"/>
                    </a:cell3D>
                    <a:solidFill>
                      <a:schemeClr val="bg2">
                        <a:lumMod val="50000"/>
                      </a:schemeClr>
                    </a:solidFill>
                  </a:tcPr>
                </a:tc>
                <a:tc>
                  <a:txBody>
                    <a:bodyPr/>
                    <a:lstStyle/>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1998 </a:t>
                      </a:r>
                    </a:p>
                    <a:p>
                      <a:pPr algn="ct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t>
                      </a:r>
                      <a:r>
                        <a:rPr lang="ro-RO" sz="1600" dirty="0" err="1">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Chagai</a:t>
                      </a:r>
                      <a:r>
                        <a:rPr lang="ro-RO" sz="1600" dirty="0">
                          <a:solidFill>
                            <a:schemeClr val="bg1"/>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a:t>
                      </a:r>
                    </a:p>
                  </a:txBody>
                  <a:tcPr>
                    <a:cell3D prstMaterial="dkEdge">
                      <a:bevel/>
                      <a:lightRig rig="flood" dir="t"/>
                    </a:cell3D>
                    <a:solidFill>
                      <a:schemeClr val="bg2">
                        <a:lumMod val="50000"/>
                      </a:schemeClr>
                    </a:solidFill>
                  </a:tcPr>
                </a:tc>
                <a:extLst>
                  <a:ext uri="{0D108BD9-81ED-4DB2-BD59-A6C34878D82A}">
                    <a16:rowId xmlns="" xmlns:a16="http://schemas.microsoft.com/office/drawing/2014/main" val="4111855295"/>
                  </a:ext>
                </a:extLst>
              </a:tr>
              <a:tr h="370840">
                <a:tc>
                  <a:txBody>
                    <a:bodyPr/>
                    <a:lstStyle/>
                    <a:p>
                      <a:r>
                        <a:rPr lang="ro-RO" sz="1600" dirty="0">
                          <a:solidFill>
                            <a:schemeClr val="bg2">
                              <a:lumMod val="25000"/>
                            </a:schemeClr>
                          </a:solidFill>
                          <a:effectLst/>
                          <a:latin typeface="Times New Roman" panose="02020603050405020304" pitchFamily="18" charset="0"/>
                          <a:cs typeface="Times New Roman" panose="02020603050405020304" pitchFamily="18" charset="0"/>
                        </a:rPr>
                        <a:t>Coreea de Nord</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necunoscut</a:t>
                      </a:r>
                    </a:p>
                  </a:txBody>
                  <a:tcPr>
                    <a:cell3D prstMaterial="dkEdge">
                      <a:bevel/>
                      <a:lightRig rig="flood" dir="t"/>
                    </a:cell3D>
                    <a:solidFill>
                      <a:schemeClr val="accent4">
                        <a:lumMod val="60000"/>
                        <a:lumOff val="40000"/>
                      </a:schemeClr>
                    </a:solidFill>
                  </a:tcPr>
                </a:tc>
                <a:tc>
                  <a:txBody>
                    <a:bodyPr/>
                    <a:lstStyle/>
                    <a:p>
                      <a:pPr algn="ctr"/>
                      <a:r>
                        <a:rPr lang="ro-RO" sz="1600" dirty="0">
                          <a:solidFill>
                            <a:schemeClr val="bg2">
                              <a:lumMod val="25000"/>
                            </a:schemeClr>
                          </a:solidFill>
                          <a:effectLst/>
                          <a:latin typeface="Times New Roman" panose="02020603050405020304" pitchFamily="18" charset="0"/>
                          <a:cs typeface="Times New Roman" panose="02020603050405020304" pitchFamily="18" charset="0"/>
                        </a:rPr>
                        <a:t>2006</a:t>
                      </a:r>
                    </a:p>
                  </a:txBody>
                  <a:tcPr>
                    <a:cell3D prstMaterial="dkEdge">
                      <a:bevel/>
                      <a:lightRig rig="flood" dir="t"/>
                    </a:cell3D>
                    <a:solidFill>
                      <a:schemeClr val="accent4">
                        <a:lumMod val="60000"/>
                        <a:lumOff val="40000"/>
                      </a:schemeClr>
                    </a:solidFill>
                  </a:tcPr>
                </a:tc>
                <a:extLst>
                  <a:ext uri="{0D108BD9-81ED-4DB2-BD59-A6C34878D82A}">
                    <a16:rowId xmlns="" xmlns:a16="http://schemas.microsoft.com/office/drawing/2014/main" val="2175546879"/>
                  </a:ext>
                </a:extLst>
              </a:tr>
            </a:tbl>
          </a:graphicData>
        </a:graphic>
      </p:graphicFrame>
    </p:spTree>
    <p:extLst>
      <p:ext uri="{BB962C8B-B14F-4D97-AF65-F5344CB8AC3E}">
        <p14:creationId xmlns:p14="http://schemas.microsoft.com/office/powerpoint/2010/main" val="24365124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1.png">
            <a:extLst>
              <a:ext uri="{FF2B5EF4-FFF2-40B4-BE49-F238E27FC236}">
                <a16:creationId xmlns="" xmlns:a16="http://schemas.microsoft.com/office/drawing/2014/main" id="{2C356F94-3144-4012-B656-39A90A799C83}"/>
              </a:ext>
            </a:extLst>
          </p:cNvPr>
          <p:cNvPicPr>
            <a:picLocks noChangeAspect="1"/>
          </p:cNvPicPr>
          <p:nvPr/>
        </p:nvPicPr>
        <p:blipFill>
          <a:blip r:embed="rId2" cstate="print">
            <a:alphaModFix amt="10000"/>
          </a:blip>
          <a:stretch>
            <a:fillRect/>
          </a:stretch>
        </p:blipFill>
        <p:spPr>
          <a:xfrm>
            <a:off x="107504" y="1317431"/>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1412776"/>
            <a:ext cx="4042792" cy="4384144"/>
          </a:xfrm>
        </p:spPr>
        <p:txBody>
          <a:bodyPr/>
          <a:lstStyle/>
          <a:p>
            <a:r>
              <a:rPr lang="ro-RO" sz="2800" dirty="0">
                <a:ln/>
                <a:solidFill>
                  <a:srgbClr val="002060"/>
                </a:solidFill>
                <a:latin typeface="Times New Roman" pitchFamily="18" charset="0"/>
                <a:cs typeface="Times New Roman" pitchFamily="18" charset="0"/>
              </a:rPr>
              <a:t>Substanţe solide, lichide sau gaze</a:t>
            </a:r>
          </a:p>
          <a:p>
            <a:r>
              <a:rPr lang="ro-RO" sz="2800" dirty="0">
                <a:ln/>
                <a:solidFill>
                  <a:srgbClr val="002060"/>
                </a:solidFill>
                <a:latin typeface="Times New Roman" pitchFamily="18" charset="0"/>
                <a:cs typeface="Times New Roman" pitchFamily="18" charset="0"/>
              </a:rPr>
              <a:t>Cele mai frecvente sunt yperita, gazul sarin, VX</a:t>
            </a:r>
          </a:p>
          <a:p>
            <a:r>
              <a:rPr lang="ro-RO" sz="2800" dirty="0">
                <a:ln/>
                <a:solidFill>
                  <a:srgbClr val="002060"/>
                </a:solidFill>
                <a:latin typeface="Times New Roman" pitchFamily="18" charset="0"/>
                <a:cs typeface="Times New Roman" pitchFamily="18" charset="0"/>
              </a:rPr>
              <a:t>Raza de acţiune este una redusă</a:t>
            </a:r>
          </a:p>
          <a:p>
            <a:r>
              <a:rPr lang="ro-RO" sz="2800" dirty="0">
                <a:ln/>
                <a:solidFill>
                  <a:srgbClr val="002060"/>
                </a:solidFill>
                <a:latin typeface="Times New Roman" pitchFamily="18" charset="0"/>
                <a:cs typeface="Times New Roman" pitchFamily="18" charset="0"/>
              </a:rPr>
              <a:t>Utilitatea militară redusă</a:t>
            </a:r>
          </a:p>
          <a:p>
            <a:endParaRPr lang="ru-RU" dirty="0"/>
          </a:p>
        </p:txBody>
      </p:sp>
      <p:pic>
        <p:nvPicPr>
          <p:cNvPr id="4" name="Рисунок 3" descr="3.jpg"/>
          <p:cNvPicPr>
            <a:picLocks noChangeAspect="1"/>
          </p:cNvPicPr>
          <p:nvPr/>
        </p:nvPicPr>
        <p:blipFill>
          <a:blip r:embed="rId3" cstate="print"/>
          <a:srcRect l="15035" t="4827" r="24485"/>
          <a:stretch>
            <a:fillRect/>
          </a:stretch>
        </p:blipFill>
        <p:spPr>
          <a:xfrm>
            <a:off x="4716016" y="1124744"/>
            <a:ext cx="4053120" cy="4536504"/>
          </a:xfrm>
          <a:prstGeom prst="rect">
            <a:avLst/>
          </a:prstGeom>
          <a:ln>
            <a:noFill/>
          </a:ln>
          <a:effectLst>
            <a:outerShdw blurRad="292100" dist="139700" dir="2700000" algn="tl" rotWithShape="0">
              <a:srgbClr val="333333">
                <a:alpha val="65000"/>
              </a:srgbClr>
            </a:outerShdw>
          </a:effectLst>
        </p:spPr>
      </p:pic>
      <p:sp>
        <p:nvSpPr>
          <p:cNvPr id="6" name="Содержимое 2">
            <a:extLst>
              <a:ext uri="{FF2B5EF4-FFF2-40B4-BE49-F238E27FC236}">
                <a16:creationId xmlns="" xmlns:a16="http://schemas.microsoft.com/office/drawing/2014/main" id="{CFBA6056-C1AE-489D-936E-3DFDA66F374C}"/>
              </a:ext>
            </a:extLst>
          </p:cNvPr>
          <p:cNvSpPr txBox="1">
            <a:spLocks/>
          </p:cNvSpPr>
          <p:nvPr/>
        </p:nvSpPr>
        <p:spPr>
          <a:xfrm>
            <a:off x="1043608" y="116632"/>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ARMAMENTUL CHIMIC</a:t>
            </a:r>
            <a:endParaRPr lang="ro-RO"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5BD31D5F-2122-4DC3-BFA7-9947CCB9B37B}"/>
              </a:ext>
            </a:extLst>
          </p:cNvPr>
          <p:cNvPicPr>
            <a:picLocks noChangeAspect="1"/>
          </p:cNvPicPr>
          <p:nvPr/>
        </p:nvPicPr>
        <p:blipFill>
          <a:blip r:embed="rId2" cstate="print">
            <a:alphaModFix amt="6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251520" y="836712"/>
            <a:ext cx="8568952" cy="5904656"/>
          </a:xfrm>
        </p:spPr>
        <p:txBody>
          <a:bodyPr>
            <a:noAutofit/>
          </a:bodyPr>
          <a:lstStyle/>
          <a:p>
            <a:r>
              <a:rPr lang="ro-RO" sz="1800" b="1" i="1" dirty="0">
                <a:ln/>
                <a:solidFill>
                  <a:srgbClr val="FF0000"/>
                </a:solidFill>
                <a:latin typeface="Times New Roman" pitchFamily="18" charset="0"/>
                <a:cs typeface="Times New Roman" pitchFamily="18" charset="0"/>
              </a:rPr>
              <a:t>Arma chimică</a:t>
            </a:r>
            <a:r>
              <a:rPr lang="ro-RO" sz="1800" dirty="0">
                <a:ln/>
                <a:solidFill>
                  <a:srgbClr val="002060"/>
                </a:solidFill>
                <a:latin typeface="Times New Roman" pitchFamily="18" charset="0"/>
                <a:cs typeface="Times New Roman" pitchFamily="18" charset="0"/>
              </a:rPr>
              <a:t> constituie un mijloc de distrugere în masă a personalului şi de îngreunare a activităților umane şi acțiunilor militare prin contaminarea cu agenți chimici de luptă a aerului, terenului, echipamentelor şi a diferitelor materiale.</a:t>
            </a:r>
          </a:p>
          <a:p>
            <a:r>
              <a:rPr lang="ro-RO" sz="1800" dirty="0">
                <a:ln/>
                <a:solidFill>
                  <a:srgbClr val="002060"/>
                </a:solidFill>
                <a:latin typeface="Times New Roman" pitchFamily="18" charset="0"/>
                <a:cs typeface="Times New Roman" pitchFamily="18" charset="0"/>
              </a:rPr>
              <a:t>Mijloacele chimice de luptă, sub diferite forme au fost întrebuințate încă din timpuri străvechi, în special la asediul cetăților şi împotriva corăbiilor asediatoare. </a:t>
            </a:r>
            <a:endParaRPr lang="en-US" sz="1800" dirty="0">
              <a:ln/>
              <a:solidFill>
                <a:srgbClr val="002060"/>
              </a:solidFill>
              <a:latin typeface="Times New Roman" pitchFamily="18" charset="0"/>
              <a:cs typeface="Times New Roman" pitchFamily="18" charset="0"/>
            </a:endParaRPr>
          </a:p>
          <a:p>
            <a:r>
              <a:rPr lang="ro-RO" sz="1800" dirty="0">
                <a:ln/>
                <a:solidFill>
                  <a:srgbClr val="002060"/>
                </a:solidFill>
                <a:latin typeface="Times New Roman" pitchFamily="18" charset="0"/>
                <a:cs typeface="Times New Roman" pitchFamily="18" charset="0"/>
              </a:rPr>
              <a:t>Primele experimentări, înainte de primul război mondial, au avut loc în Germania, Franța, Anglia, S.U.A., când au fost puse la punct o serie de substanțe ca: fosgenul, acidul cianhidric, arsen etc.</a:t>
            </a:r>
          </a:p>
          <a:p>
            <a:r>
              <a:rPr lang="ro-RO" sz="1800" dirty="0">
                <a:ln/>
                <a:solidFill>
                  <a:srgbClr val="002060"/>
                </a:solidFill>
                <a:latin typeface="Times New Roman" pitchFamily="18" charset="0"/>
                <a:cs typeface="Times New Roman" pitchFamily="18" charset="0"/>
              </a:rPr>
              <a:t>În primul război mondial, ca urmare a folosirii muniției încărcate cu agenți chimici de luptă pe diferite fronturi, au fost produse pierderi ce se cifrează la aproximativ 1 300 000 de oameni, din care peste 90 000 morți. </a:t>
            </a:r>
          </a:p>
          <a:p>
            <a:r>
              <a:rPr lang="ro-RO" sz="1800" dirty="0">
                <a:ln/>
                <a:solidFill>
                  <a:srgbClr val="002060"/>
                </a:solidFill>
                <a:latin typeface="Times New Roman" pitchFamily="18" charset="0"/>
                <a:cs typeface="Times New Roman" pitchFamily="18" charset="0"/>
              </a:rPr>
              <a:t>În perioada interbelică </a:t>
            </a:r>
            <a:r>
              <a:rPr lang="ro-RO" sz="1800" b="1" i="1" dirty="0">
                <a:ln/>
                <a:solidFill>
                  <a:srgbClr val="FF0000"/>
                </a:solidFill>
                <a:latin typeface="Times New Roman" pitchFamily="18" charset="0"/>
                <a:cs typeface="Times New Roman" pitchFamily="18" charset="0"/>
              </a:rPr>
              <a:t>arma chimică </a:t>
            </a:r>
            <a:r>
              <a:rPr lang="ro-RO" sz="1800" dirty="0">
                <a:ln/>
                <a:solidFill>
                  <a:srgbClr val="002060"/>
                </a:solidFill>
                <a:latin typeface="Times New Roman" pitchFamily="18" charset="0"/>
                <a:cs typeface="Times New Roman" pitchFamily="18" charset="0"/>
              </a:rPr>
              <a:t>a fost, pe bună dreptate, repudiată de întreaga omenire. În 17 iunie 1925, la Geneva, 33 de state au semnat „Protocolul pentru interzicerea folosinței gazelor asfixiante, otrăvitoare şi similare, precum şi a mijloacelor bacteriologice în război”.</a:t>
            </a:r>
            <a:endParaRPr lang="en-US" sz="1800" dirty="0">
              <a:ln/>
              <a:solidFill>
                <a:srgbClr val="002060"/>
              </a:solidFill>
              <a:latin typeface="Times New Roman" pitchFamily="18" charset="0"/>
              <a:cs typeface="Times New Roman" pitchFamily="18" charset="0"/>
            </a:endParaRPr>
          </a:p>
          <a:p>
            <a:r>
              <a:rPr lang="ro-RO" sz="1800" dirty="0">
                <a:ln/>
                <a:solidFill>
                  <a:srgbClr val="002060"/>
                </a:solidFill>
                <a:latin typeface="Times New Roman" pitchFamily="18" charset="0"/>
                <a:cs typeface="Times New Roman" pitchFamily="18" charset="0"/>
              </a:rPr>
              <a:t>Au făcut excepție S.U.A. şi Japonia. Cu toate acestea, studiul şi perfecționarea mijloacelor chimice de luptă au continuat în principalele state ale lumii. În 1931 sovieticii au sintetizat azot iperita, iar în 1934 nemții au realizat prima combinație organo-fosforică toxică – tabunul; nemții au sintetizat între timp şi un alt produs toxic – sarinul. </a:t>
            </a:r>
          </a:p>
        </p:txBody>
      </p:sp>
      <p:sp>
        <p:nvSpPr>
          <p:cNvPr id="5" name="Содержимое 2">
            <a:extLst>
              <a:ext uri="{FF2B5EF4-FFF2-40B4-BE49-F238E27FC236}">
                <a16:creationId xmlns="" xmlns:a16="http://schemas.microsoft.com/office/drawing/2014/main" id="{FF6707B5-A523-42F6-BB90-F3C90CB77822}"/>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CLASIFICAREA ARMAMENTULUI DE DISTRUGERE ÎN MASĂ CU IMPACT MAJOR ASUPRA SECURITĂȚII INTERNAȚIONALE </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9702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9" name="Рисунок 8" descr="1.png">
            <a:extLst>
              <a:ext uri="{FF2B5EF4-FFF2-40B4-BE49-F238E27FC236}">
                <a16:creationId xmlns="" xmlns:a16="http://schemas.microsoft.com/office/drawing/2014/main" id="{1B31F468-84BD-4582-8E94-6F7E84F2AC9D}"/>
              </a:ext>
            </a:extLst>
          </p:cNvPr>
          <p:cNvPicPr>
            <a:picLocks noChangeAspect="1"/>
          </p:cNvPicPr>
          <p:nvPr/>
        </p:nvPicPr>
        <p:blipFill>
          <a:blip r:embed="rId2" cstate="print">
            <a:alphaModFix amt="10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307974" y="692696"/>
            <a:ext cx="5128121" cy="5904656"/>
          </a:xfrm>
        </p:spPr>
        <p:txBody>
          <a:bodyPr>
            <a:noAutofit/>
          </a:bodyPr>
          <a:lstStyle/>
          <a:p>
            <a:pPr algn="just"/>
            <a:r>
              <a:rPr lang="ro-RO" sz="1600" dirty="0" err="1">
                <a:ln/>
                <a:solidFill>
                  <a:srgbClr val="002060"/>
                </a:solidFill>
                <a:latin typeface="Times New Roman" pitchFamily="18" charset="0"/>
                <a:cs typeface="Times New Roman" pitchFamily="18" charset="0"/>
              </a:rPr>
              <a:t>Bashar</a:t>
            </a:r>
            <a:r>
              <a:rPr lang="ro-RO" sz="1600" dirty="0">
                <a:ln/>
                <a:solidFill>
                  <a:srgbClr val="002060"/>
                </a:solidFill>
                <a:latin typeface="Times New Roman" pitchFamily="18" charset="0"/>
                <a:cs typeface="Times New Roman" pitchFamily="18" charset="0"/>
              </a:rPr>
              <a:t> al-Assad ar fi folosit armament chimic de cel puțin 50 de ori.</a:t>
            </a:r>
          </a:p>
          <a:p>
            <a:pPr algn="just"/>
            <a:r>
              <a:rPr lang="ro-RO" sz="1600" dirty="0">
                <a:ln/>
                <a:solidFill>
                  <a:srgbClr val="002060"/>
                </a:solidFill>
                <a:latin typeface="Times New Roman" pitchFamily="18" charset="0"/>
                <a:cs typeface="Times New Roman" pitchFamily="18" charset="0"/>
              </a:rPr>
              <a:t>Statele Unite au început să distrugă un stoc de armament chimic - inclusiv gaz </a:t>
            </a:r>
            <a:r>
              <a:rPr lang="ro-RO" sz="1600" dirty="0" err="1">
                <a:ln/>
                <a:solidFill>
                  <a:srgbClr val="002060"/>
                </a:solidFill>
                <a:latin typeface="Times New Roman" pitchFamily="18" charset="0"/>
                <a:cs typeface="Times New Roman" pitchFamily="18" charset="0"/>
              </a:rPr>
              <a:t>muştar</a:t>
            </a:r>
            <a:r>
              <a:rPr lang="ro-RO" sz="1600" dirty="0">
                <a:ln/>
                <a:solidFill>
                  <a:srgbClr val="002060"/>
                </a:solidFill>
                <a:latin typeface="Times New Roman" pitchFamily="18" charset="0"/>
                <a:cs typeface="Times New Roman" pitchFamily="18" charset="0"/>
              </a:rPr>
              <a:t> şi bombe cu fosfor - care datează din al Doilea Război Mondial, lăsat în Panama,</a:t>
            </a:r>
          </a:p>
          <a:p>
            <a:pPr algn="just"/>
            <a:r>
              <a:rPr lang="ro-RO" sz="1600" dirty="0">
                <a:ln/>
                <a:solidFill>
                  <a:srgbClr val="002060"/>
                </a:solidFill>
                <a:latin typeface="Times New Roman" pitchFamily="18" charset="0"/>
                <a:cs typeface="Times New Roman" pitchFamily="18" charset="0"/>
              </a:rPr>
              <a:t>SUA a distrus 80% din armamentul său chimic, </a:t>
            </a:r>
            <a:r>
              <a:rPr lang="ro-RO" sz="1600" dirty="0" err="1">
                <a:ln/>
                <a:solidFill>
                  <a:srgbClr val="002060"/>
                </a:solidFill>
                <a:latin typeface="Times New Roman" pitchFamily="18" charset="0"/>
                <a:cs typeface="Times New Roman" pitchFamily="18" charset="0"/>
              </a:rPr>
              <a:t>anunţă</a:t>
            </a:r>
            <a:r>
              <a:rPr lang="ro-RO" sz="1600" dirty="0">
                <a:ln/>
                <a:solidFill>
                  <a:srgbClr val="002060"/>
                </a:solidFill>
                <a:latin typeface="Times New Roman" pitchFamily="18" charset="0"/>
                <a:cs typeface="Times New Roman" pitchFamily="18" charset="0"/>
              </a:rPr>
              <a:t> un comunicat al </a:t>
            </a:r>
            <a:r>
              <a:rPr lang="ro-RO" sz="1600" dirty="0" err="1">
                <a:ln/>
                <a:solidFill>
                  <a:srgbClr val="002060"/>
                </a:solidFill>
                <a:latin typeface="Times New Roman" pitchFamily="18" charset="0"/>
                <a:cs typeface="Times New Roman" pitchFamily="18" charset="0"/>
              </a:rPr>
              <a:t>Agenţiei</a:t>
            </a:r>
            <a:r>
              <a:rPr lang="ro-RO" sz="1600" dirty="0">
                <a:ln/>
                <a:solidFill>
                  <a:srgbClr val="002060"/>
                </a:solidFill>
                <a:latin typeface="Times New Roman" pitchFamily="18" charset="0"/>
                <a:cs typeface="Times New Roman" pitchFamily="18" charset="0"/>
              </a:rPr>
              <a:t> americane pentru Produse Chimice (</a:t>
            </a:r>
            <a:r>
              <a:rPr lang="ro-RO" sz="1600" dirty="0" err="1">
                <a:ln/>
                <a:solidFill>
                  <a:srgbClr val="002060"/>
                </a:solidFill>
                <a:latin typeface="Times New Roman" pitchFamily="18" charset="0"/>
                <a:cs typeface="Times New Roman" pitchFamily="18" charset="0"/>
              </a:rPr>
              <a:t>Chemical</a:t>
            </a:r>
            <a:r>
              <a:rPr lang="ro-RO" sz="1600" dirty="0">
                <a:ln/>
                <a:solidFill>
                  <a:srgbClr val="002060"/>
                </a:solidFill>
                <a:latin typeface="Times New Roman" pitchFamily="18" charset="0"/>
                <a:cs typeface="Times New Roman" pitchFamily="18" charset="0"/>
              </a:rPr>
              <a:t> </a:t>
            </a:r>
            <a:r>
              <a:rPr lang="ro-RO" sz="1600" dirty="0" err="1">
                <a:ln/>
                <a:solidFill>
                  <a:srgbClr val="002060"/>
                </a:solidFill>
                <a:latin typeface="Times New Roman" pitchFamily="18" charset="0"/>
                <a:cs typeface="Times New Roman" pitchFamily="18" charset="0"/>
              </a:rPr>
              <a:t>Materials</a:t>
            </a:r>
            <a:r>
              <a:rPr lang="ro-RO" sz="1600" dirty="0">
                <a:ln/>
                <a:solidFill>
                  <a:srgbClr val="002060"/>
                </a:solidFill>
                <a:latin typeface="Times New Roman" pitchFamily="18" charset="0"/>
                <a:cs typeface="Times New Roman" pitchFamily="18" charset="0"/>
              </a:rPr>
              <a:t> Agency), preluat de RIA </a:t>
            </a:r>
            <a:r>
              <a:rPr lang="ro-RO" sz="1600" dirty="0" err="1">
                <a:ln/>
                <a:solidFill>
                  <a:srgbClr val="002060"/>
                </a:solidFill>
                <a:latin typeface="Times New Roman" pitchFamily="18" charset="0"/>
                <a:cs typeface="Times New Roman" pitchFamily="18" charset="0"/>
              </a:rPr>
              <a:t>Novosti</a:t>
            </a:r>
            <a:r>
              <a:rPr lang="ro-RO" sz="1600" dirty="0">
                <a:ln/>
                <a:solidFill>
                  <a:srgbClr val="002060"/>
                </a:solidFill>
                <a:latin typeface="Times New Roman" pitchFamily="18" charset="0"/>
                <a:cs typeface="Times New Roman" pitchFamily="18" charset="0"/>
              </a:rPr>
              <a:t>. </a:t>
            </a:r>
          </a:p>
          <a:p>
            <a:pPr algn="just"/>
            <a:r>
              <a:rPr lang="ro-RO" sz="1600" dirty="0" err="1">
                <a:ln/>
                <a:solidFill>
                  <a:srgbClr val="002060"/>
                </a:solidFill>
                <a:latin typeface="Times New Roman" pitchFamily="18" charset="0"/>
                <a:cs typeface="Times New Roman" pitchFamily="18" charset="0"/>
              </a:rPr>
              <a:t>Autorităţile</a:t>
            </a:r>
            <a:r>
              <a:rPr lang="ro-RO" sz="1600" dirty="0">
                <a:ln/>
                <a:solidFill>
                  <a:srgbClr val="002060"/>
                </a:solidFill>
                <a:latin typeface="Times New Roman" pitchFamily="18" charset="0"/>
                <a:cs typeface="Times New Roman" pitchFamily="18" charset="0"/>
              </a:rPr>
              <a:t> americane sunt obligate de prevederile </a:t>
            </a:r>
            <a:r>
              <a:rPr lang="ro-RO" sz="1600" dirty="0" err="1">
                <a:ln/>
                <a:solidFill>
                  <a:srgbClr val="002060"/>
                </a:solidFill>
                <a:latin typeface="Times New Roman" pitchFamily="18" charset="0"/>
                <a:cs typeface="Times New Roman" pitchFamily="18" charset="0"/>
              </a:rPr>
              <a:t>Convenţiei</a:t>
            </a:r>
            <a:r>
              <a:rPr lang="ro-RO" sz="1600" dirty="0">
                <a:ln/>
                <a:solidFill>
                  <a:srgbClr val="002060"/>
                </a:solidFill>
                <a:latin typeface="Times New Roman" pitchFamily="18" charset="0"/>
                <a:cs typeface="Times New Roman" pitchFamily="18" charset="0"/>
              </a:rPr>
              <a:t> pentru distrugerea armelor chimice semnate la 29 aprilie 1997 de a lichida tot armamentul chimic de care dispun. La momentul semnării </a:t>
            </a:r>
            <a:r>
              <a:rPr lang="ro-RO" sz="1600" dirty="0" err="1">
                <a:ln/>
                <a:solidFill>
                  <a:srgbClr val="002060"/>
                </a:solidFill>
                <a:latin typeface="Times New Roman" pitchFamily="18" charset="0"/>
                <a:cs typeface="Times New Roman" pitchFamily="18" charset="0"/>
              </a:rPr>
              <a:t>Convenţiei</a:t>
            </a:r>
            <a:r>
              <a:rPr lang="ro-RO" sz="1600" dirty="0">
                <a:ln/>
                <a:solidFill>
                  <a:srgbClr val="002060"/>
                </a:solidFill>
                <a:latin typeface="Times New Roman" pitchFamily="18" charset="0"/>
                <a:cs typeface="Times New Roman" pitchFamily="18" charset="0"/>
              </a:rPr>
              <a:t>, în lume existau 71, 315 tone de focoase chimice, din care SUA îi reveneau circa 28 mii tone.</a:t>
            </a:r>
          </a:p>
          <a:p>
            <a:pPr algn="just"/>
            <a:r>
              <a:rPr lang="ro-RO" sz="1600" dirty="0">
                <a:ln/>
                <a:solidFill>
                  <a:srgbClr val="002060"/>
                </a:solidFill>
                <a:latin typeface="Times New Roman" pitchFamily="18" charset="0"/>
                <a:cs typeface="Times New Roman" pitchFamily="18" charset="0"/>
              </a:rPr>
              <a:t>Până acum SUA a înregistrat progrese vizibile în lichidarea armelor de acest gen şi promite ca până în 2012 să se distrugă 90 % din arsenalul chimic aflat în dotarea armatei americane. Celelalte 10 % vor fi distruse ulterior conform un program militar de lichidare alternativă a armelor chimice (U.S. </a:t>
            </a:r>
            <a:r>
              <a:rPr lang="ro-RO" sz="1600" dirty="0" err="1">
                <a:ln/>
                <a:solidFill>
                  <a:srgbClr val="002060"/>
                </a:solidFill>
                <a:latin typeface="Times New Roman" pitchFamily="18" charset="0"/>
                <a:cs typeface="Times New Roman" pitchFamily="18" charset="0"/>
              </a:rPr>
              <a:t>Army</a:t>
            </a:r>
            <a:r>
              <a:rPr lang="ro-RO" sz="1600" dirty="0">
                <a:ln/>
                <a:solidFill>
                  <a:srgbClr val="002060"/>
                </a:solidFill>
                <a:latin typeface="Times New Roman" pitchFamily="18" charset="0"/>
                <a:cs typeface="Times New Roman" pitchFamily="18" charset="0"/>
              </a:rPr>
              <a:t> Element </a:t>
            </a:r>
            <a:r>
              <a:rPr lang="ro-RO" sz="1600" dirty="0" err="1">
                <a:ln/>
                <a:solidFill>
                  <a:srgbClr val="002060"/>
                </a:solidFill>
                <a:latin typeface="Times New Roman" pitchFamily="18" charset="0"/>
                <a:cs typeface="Times New Roman" pitchFamily="18" charset="0"/>
              </a:rPr>
              <a:t>Assembled</a:t>
            </a:r>
            <a:r>
              <a:rPr lang="ro-RO" sz="1600" dirty="0">
                <a:ln/>
                <a:solidFill>
                  <a:srgbClr val="002060"/>
                </a:solidFill>
                <a:latin typeface="Times New Roman" pitchFamily="18" charset="0"/>
                <a:cs typeface="Times New Roman" pitchFamily="18" charset="0"/>
              </a:rPr>
              <a:t> </a:t>
            </a:r>
            <a:r>
              <a:rPr lang="ro-RO" sz="1600" dirty="0" err="1">
                <a:ln/>
                <a:solidFill>
                  <a:srgbClr val="002060"/>
                </a:solidFill>
                <a:latin typeface="Times New Roman" pitchFamily="18" charset="0"/>
                <a:cs typeface="Times New Roman" pitchFamily="18" charset="0"/>
              </a:rPr>
              <a:t>Chemical</a:t>
            </a:r>
            <a:r>
              <a:rPr lang="ro-RO" sz="1600" dirty="0">
                <a:ln/>
                <a:solidFill>
                  <a:srgbClr val="002060"/>
                </a:solidFill>
                <a:latin typeface="Times New Roman" pitchFamily="18" charset="0"/>
                <a:cs typeface="Times New Roman" pitchFamily="18" charset="0"/>
              </a:rPr>
              <a:t> </a:t>
            </a:r>
            <a:r>
              <a:rPr lang="ro-RO" sz="1600" dirty="0" err="1">
                <a:ln/>
                <a:solidFill>
                  <a:srgbClr val="002060"/>
                </a:solidFill>
                <a:latin typeface="Times New Roman" pitchFamily="18" charset="0"/>
                <a:cs typeface="Times New Roman" pitchFamily="18" charset="0"/>
              </a:rPr>
              <a:t>Weapons</a:t>
            </a:r>
            <a:r>
              <a:rPr lang="ro-RO" sz="1600" dirty="0">
                <a:ln/>
                <a:solidFill>
                  <a:srgbClr val="002060"/>
                </a:solidFill>
                <a:latin typeface="Times New Roman" pitchFamily="18" charset="0"/>
                <a:cs typeface="Times New Roman" pitchFamily="18" charset="0"/>
              </a:rPr>
              <a:t> Alternative).</a:t>
            </a:r>
          </a:p>
          <a:p>
            <a:endParaRPr lang="ru-RU" sz="1600" dirty="0"/>
          </a:p>
        </p:txBody>
      </p:sp>
      <p:sp>
        <p:nvSpPr>
          <p:cNvPr id="6" name="AutoShape 4" descr="Imagini pentru Armamentul chimic"/>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8" descr="Imagini pentru Armamentul chimic"/>
          <p:cNvSpPr>
            <a:spLocks noChangeAspect="1" noChangeArrowheads="1"/>
          </p:cNvSpPr>
          <p:nvPr/>
        </p:nvSpPr>
        <p:spPr bwMode="auto">
          <a:xfrm>
            <a:off x="6516216" y="2924944"/>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82" name="Picture 10" descr="Imagini pentru Armamentul chim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84168" y="1305272"/>
            <a:ext cx="2913593" cy="191218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3084" name="Picture 12" descr="Imagini pentru Armamentul chimic"/>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32235" y="4223444"/>
            <a:ext cx="3004262" cy="18698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0" name="Содержимое 2">
            <a:extLst>
              <a:ext uri="{FF2B5EF4-FFF2-40B4-BE49-F238E27FC236}">
                <a16:creationId xmlns="" xmlns:a16="http://schemas.microsoft.com/office/drawing/2014/main" id="{D776E8D4-3FA4-4594-BFAE-A9EA9092A9C4}"/>
              </a:ext>
            </a:extLst>
          </p:cNvPr>
          <p:cNvSpPr txBox="1">
            <a:spLocks/>
          </p:cNvSpPr>
          <p:nvPr/>
        </p:nvSpPr>
        <p:spPr>
          <a:xfrm>
            <a:off x="1043608" y="116632"/>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ARMAMENTUL CHIMIC</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91491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 name="Рисунок 7" descr="1.png">
            <a:extLst>
              <a:ext uri="{FF2B5EF4-FFF2-40B4-BE49-F238E27FC236}">
                <a16:creationId xmlns="" xmlns:a16="http://schemas.microsoft.com/office/drawing/2014/main" id="{F0A32BA9-90F9-4D63-88D8-0BB54963F123}"/>
              </a:ext>
            </a:extLst>
          </p:cNvPr>
          <p:cNvPicPr>
            <a:picLocks noChangeAspect="1"/>
          </p:cNvPicPr>
          <p:nvPr/>
        </p:nvPicPr>
        <p:blipFill>
          <a:blip r:embed="rId2" cstate="print">
            <a:alphaModFix amt="10000"/>
          </a:blip>
          <a:stretch>
            <a:fillRect/>
          </a:stretch>
        </p:blipFill>
        <p:spPr>
          <a:xfrm>
            <a:off x="107504" y="1317431"/>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1628800"/>
            <a:ext cx="3898776" cy="4240128"/>
          </a:xfrm>
        </p:spPr>
        <p:txBody>
          <a:bodyPr/>
          <a:lstStyle/>
          <a:p>
            <a:r>
              <a:rPr lang="ro-RO" sz="2800" dirty="0">
                <a:ln/>
                <a:solidFill>
                  <a:srgbClr val="002060"/>
                </a:solidFill>
                <a:latin typeface="Times New Roman" pitchFamily="18" charset="0"/>
                <a:cs typeface="Times New Roman" pitchFamily="18" charset="0"/>
              </a:rPr>
              <a:t>Organisme de tipul funguşi, bacterii, viruşi, ciuma, antraxul, variola şi ricina.</a:t>
            </a:r>
          </a:p>
          <a:p>
            <a:r>
              <a:rPr lang="ro-RO" sz="2800" dirty="0">
                <a:ln/>
                <a:solidFill>
                  <a:srgbClr val="002060"/>
                </a:solidFill>
                <a:latin typeface="Times New Roman" pitchFamily="18" charset="0"/>
                <a:cs typeface="Times New Roman" pitchFamily="18" charset="0"/>
              </a:rPr>
              <a:t>Actualitate redusă de-a lungul timpului, s-a activizat controlul în urma pericolului terorist</a:t>
            </a:r>
            <a:endParaRPr lang="ru-RU" sz="2800" dirty="0">
              <a:ln/>
              <a:solidFill>
                <a:srgbClr val="002060"/>
              </a:solidFill>
              <a:latin typeface="Times New Roman" pitchFamily="18" charset="0"/>
              <a:cs typeface="Times New Roman" pitchFamily="18" charset="0"/>
            </a:endParaRPr>
          </a:p>
        </p:txBody>
      </p:sp>
      <p:pic>
        <p:nvPicPr>
          <p:cNvPr id="4" name="Рисунок 3" descr="4.jpg"/>
          <p:cNvPicPr>
            <a:picLocks noChangeAspect="1"/>
          </p:cNvPicPr>
          <p:nvPr/>
        </p:nvPicPr>
        <p:blipFill rotWithShape="1">
          <a:blip r:embed="rId3" cstate="print"/>
          <a:srcRect l="7717" t="11498" r="9209" b="2198"/>
          <a:stretch/>
        </p:blipFill>
        <p:spPr>
          <a:xfrm>
            <a:off x="4932040" y="1714500"/>
            <a:ext cx="3894508" cy="3848100"/>
          </a:xfrm>
          <a:prstGeom prst="rect">
            <a:avLst/>
          </a:prstGeom>
          <a:ln>
            <a:noFill/>
          </a:ln>
          <a:effectLst>
            <a:outerShdw blurRad="292100" dist="139700" dir="2700000" algn="tl" rotWithShape="0">
              <a:srgbClr val="333333">
                <a:alpha val="65000"/>
              </a:srgbClr>
            </a:outerShdw>
          </a:effectLst>
        </p:spPr>
      </p:pic>
      <p:sp>
        <p:nvSpPr>
          <p:cNvPr id="7" name="Содержимое 2">
            <a:extLst>
              <a:ext uri="{FF2B5EF4-FFF2-40B4-BE49-F238E27FC236}">
                <a16:creationId xmlns="" xmlns:a16="http://schemas.microsoft.com/office/drawing/2014/main" id="{021D21FD-A72F-47B9-A1BF-6F87B8BB2CE9}"/>
              </a:ext>
            </a:extLst>
          </p:cNvPr>
          <p:cNvSpPr txBox="1">
            <a:spLocks/>
          </p:cNvSpPr>
          <p:nvPr/>
        </p:nvSpPr>
        <p:spPr>
          <a:xfrm>
            <a:off x="1043608" y="260648"/>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ARMAMENTUL BIOLOGIC</a:t>
            </a:r>
            <a:endParaRPr lang="ro-RO"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DC1CC330-D69A-476A-9B4F-54A0C6D2433E}"/>
              </a:ext>
            </a:extLst>
          </p:cNvPr>
          <p:cNvPicPr>
            <a:picLocks noChangeAspect="1"/>
          </p:cNvPicPr>
          <p:nvPr/>
        </p:nvPicPr>
        <p:blipFill>
          <a:blip r:embed="rId2" cstate="print">
            <a:alphaModFix amt="6000"/>
          </a:blip>
          <a:stretch>
            <a:fillRect/>
          </a:stretch>
        </p:blipFill>
        <p:spPr>
          <a:xfrm>
            <a:off x="107504" y="1389439"/>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1268760"/>
            <a:ext cx="8229600" cy="3960440"/>
          </a:xfrm>
        </p:spPr>
        <p:txBody>
          <a:bodyPr>
            <a:noAutofit/>
          </a:bodyPr>
          <a:lstStyle/>
          <a:p>
            <a:r>
              <a:rPr lang="ro-RO" sz="1800" b="1" i="1" dirty="0">
                <a:ln/>
                <a:solidFill>
                  <a:srgbClr val="FF0000"/>
                </a:solidFill>
                <a:latin typeface="Times New Roman" pitchFamily="18" charset="0"/>
                <a:cs typeface="Times New Roman" pitchFamily="18" charset="0"/>
              </a:rPr>
              <a:t>Arma </a:t>
            </a:r>
            <a:r>
              <a:rPr lang="ro-RO" sz="1800" b="1" i="1" dirty="0" smtClean="0">
                <a:ln/>
                <a:solidFill>
                  <a:srgbClr val="FF0000"/>
                </a:solidFill>
                <a:latin typeface="Times New Roman" pitchFamily="18" charset="0"/>
                <a:cs typeface="Times New Roman" pitchFamily="18" charset="0"/>
              </a:rPr>
              <a:t>biologică </a:t>
            </a:r>
            <a:r>
              <a:rPr lang="ro-RO" sz="1800" dirty="0">
                <a:ln/>
                <a:solidFill>
                  <a:srgbClr val="002060"/>
                </a:solidFill>
                <a:latin typeface="Times New Roman" pitchFamily="18" charset="0"/>
                <a:cs typeface="Times New Roman" pitchFamily="18" charset="0"/>
              </a:rPr>
              <a:t>constituie mijlocul de nimicire în masă, uneori greu de controlat, care, prin efectul vătămător al agenților patogeni (microorganisme capabile să dea </a:t>
            </a:r>
            <a:r>
              <a:rPr lang="ro-RO" sz="1800" dirty="0" err="1">
                <a:ln/>
                <a:solidFill>
                  <a:srgbClr val="002060"/>
                </a:solidFill>
                <a:latin typeface="Times New Roman" pitchFamily="18" charset="0"/>
                <a:cs typeface="Times New Roman" pitchFamily="18" charset="0"/>
              </a:rPr>
              <a:t>naştere</a:t>
            </a:r>
            <a:r>
              <a:rPr lang="ro-RO" sz="1800" dirty="0">
                <a:ln/>
                <a:solidFill>
                  <a:srgbClr val="002060"/>
                </a:solidFill>
                <a:latin typeface="Times New Roman" pitchFamily="18" charset="0"/>
                <a:cs typeface="Times New Roman" pitchFamily="18" charset="0"/>
              </a:rPr>
              <a:t> unor boli sau focare de infecție – viruși, bacterii, </a:t>
            </a:r>
            <a:r>
              <a:rPr lang="ro-RO" sz="1800" dirty="0" err="1">
                <a:ln/>
                <a:solidFill>
                  <a:srgbClr val="002060"/>
                </a:solidFill>
                <a:latin typeface="Times New Roman" pitchFamily="18" charset="0"/>
                <a:cs typeface="Times New Roman" pitchFamily="18" charset="0"/>
              </a:rPr>
              <a:t>richetsii</a:t>
            </a:r>
            <a:r>
              <a:rPr lang="ro-RO" sz="1800" dirty="0">
                <a:ln/>
                <a:solidFill>
                  <a:srgbClr val="002060"/>
                </a:solidFill>
                <a:latin typeface="Times New Roman" pitchFamily="18" charset="0"/>
                <a:cs typeface="Times New Roman" pitchFamily="18" charset="0"/>
              </a:rPr>
              <a:t>, toxine microbiene), poate să producă pierderi mari în rândul trupelor, populației şi animalelor, precum şi distrugerea (contaminarea) culturilor.</a:t>
            </a:r>
          </a:p>
          <a:p>
            <a:r>
              <a:rPr lang="ro-RO" sz="1800" b="1" i="1" dirty="0">
                <a:ln/>
                <a:solidFill>
                  <a:srgbClr val="FF0000"/>
                </a:solidFill>
                <a:latin typeface="Times New Roman" pitchFamily="18" charset="0"/>
                <a:cs typeface="Times New Roman" pitchFamily="18" charset="0"/>
              </a:rPr>
              <a:t>Arma biologică </a:t>
            </a:r>
            <a:r>
              <a:rPr lang="ro-RO" sz="1800" dirty="0">
                <a:ln/>
                <a:solidFill>
                  <a:srgbClr val="002060"/>
                </a:solidFill>
                <a:latin typeface="Times New Roman" pitchFamily="18" charset="0"/>
                <a:cs typeface="Times New Roman" pitchFamily="18" charset="0"/>
              </a:rPr>
              <a:t>este considerată cea mai puțin costisitoare armă de distrugere în masă (arma săracului – cum a mai fost numită), cu efecte devastatoare şi imprevizibile, pe o perioadă lungă de timp, cu posibilități de miniaturizare.</a:t>
            </a:r>
          </a:p>
          <a:p>
            <a:r>
              <a:rPr lang="ro-RO" sz="1800" dirty="0">
                <a:ln/>
                <a:solidFill>
                  <a:srgbClr val="002060"/>
                </a:solidFill>
                <a:latin typeface="Times New Roman" pitchFamily="18" charset="0"/>
                <a:cs typeface="Times New Roman" pitchFamily="18" charset="0"/>
              </a:rPr>
              <a:t>În primul război mondial au fost înregistrate epidemii de aproape toate felurile: rujeolă, gripă, febră tifoidă, pneumonii diverse care au produs imense pierderi de vieți omenești. </a:t>
            </a:r>
          </a:p>
          <a:p>
            <a:r>
              <a:rPr lang="ro-RO" sz="1800" dirty="0">
                <a:ln/>
                <a:solidFill>
                  <a:srgbClr val="002060"/>
                </a:solidFill>
                <a:latin typeface="Times New Roman" pitchFamily="18" charset="0"/>
                <a:cs typeface="Times New Roman" pitchFamily="18" charset="0"/>
              </a:rPr>
              <a:t>În perioada celui de-al II-lea război mondial un eveniment deosebit este reprezentat de cercetările bacteriologice secrete efectuate de către japonezi</a:t>
            </a:r>
          </a:p>
        </p:txBody>
      </p:sp>
      <p:sp>
        <p:nvSpPr>
          <p:cNvPr id="6" name="Содержимое 2">
            <a:extLst>
              <a:ext uri="{FF2B5EF4-FFF2-40B4-BE49-F238E27FC236}">
                <a16:creationId xmlns="" xmlns:a16="http://schemas.microsoft.com/office/drawing/2014/main" id="{706D2F29-4386-49A2-A07C-F92FF939A6E1}"/>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CLASIFICAREA ARMAMENTULUI DE DISTRUGERE ÎN MASĂ CU IMPACT MAJOR ASUPRA SECURITĂȚII INTERNAȚIONALE </a:t>
            </a:r>
            <a:endParaRPr lang="ro-RO" sz="2000" b="1" dirty="0">
              <a:latin typeface="Times New Roman" panose="02020603050405020304" pitchFamily="18" charset="0"/>
              <a:cs typeface="Times New Roman" panose="02020603050405020304" pitchFamily="18" charset="0"/>
            </a:endParaRPr>
          </a:p>
        </p:txBody>
      </p:sp>
      <p:pic>
        <p:nvPicPr>
          <p:cNvPr id="2050" name="Picture 2" descr="Biological Weapons Images, Stock Photos &amp; Vectors | Shutterstock">
            <a:extLst>
              <a:ext uri="{FF2B5EF4-FFF2-40B4-BE49-F238E27FC236}">
                <a16:creationId xmlns="" xmlns:a16="http://schemas.microsoft.com/office/drawing/2014/main" id="{2B9832F6-84C8-4DF4-B47E-6F9F416605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9298"/>
          <a:stretch/>
        </p:blipFill>
        <p:spPr bwMode="auto">
          <a:xfrm>
            <a:off x="6300192" y="5099893"/>
            <a:ext cx="2524125" cy="1641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Enhancing Biological Weapons Defense - Lawfare">
            <a:extLst>
              <a:ext uri="{FF2B5EF4-FFF2-40B4-BE49-F238E27FC236}">
                <a16:creationId xmlns="" xmlns:a16="http://schemas.microsoft.com/office/drawing/2014/main" id="{F503631F-7118-414B-909A-95DE179E435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5175150"/>
            <a:ext cx="2461815" cy="163822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06802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E907011E-FC98-4E6D-A20B-737467A3809A}"/>
              </a:ext>
            </a:extLst>
          </p:cNvPr>
          <p:cNvPicPr>
            <a:picLocks noChangeAspect="1"/>
          </p:cNvPicPr>
          <p:nvPr/>
        </p:nvPicPr>
        <p:blipFill rotWithShape="1">
          <a:blip r:embed="rId2" cstate="print">
            <a:alphaModFix amt="6000"/>
          </a:blip>
          <a:srcRect l="2377" r="2040"/>
          <a:stretch/>
        </p:blipFill>
        <p:spPr>
          <a:xfrm>
            <a:off x="317501" y="1340768"/>
            <a:ext cx="8445500" cy="4127793"/>
          </a:xfrm>
          <a:prstGeom prst="rect">
            <a:avLst/>
          </a:prstGeom>
          <a:noFill/>
          <a:ln>
            <a:noFill/>
          </a:ln>
          <a:effectLst>
            <a:outerShdw blurRad="292100" dist="139700" dir="2700000" algn="tl" rotWithShape="0">
              <a:srgbClr val="333333">
                <a:alpha val="65000"/>
              </a:srgbClr>
            </a:outerShdw>
          </a:effectLst>
        </p:spPr>
      </p:pic>
      <p:sp>
        <p:nvSpPr>
          <p:cNvPr id="7" name="Содержимое 2">
            <a:extLst>
              <a:ext uri="{FF2B5EF4-FFF2-40B4-BE49-F238E27FC236}">
                <a16:creationId xmlns="" xmlns:a16="http://schemas.microsoft.com/office/drawing/2014/main" id="{B551023B-90E6-45B4-A2EC-5689C667B47B}"/>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CLASIFICAREA ARMAMENTULUI DE DISTRUGERE ÎN MASĂ CU IMPACT MAJOR ASUPRA SECURITĂȚII INTERNAȚIONALE </a:t>
            </a:r>
            <a:endParaRPr lang="ro-RO" sz="2000" b="1" dirty="0">
              <a:latin typeface="Times New Roman" panose="02020603050405020304" pitchFamily="18" charset="0"/>
              <a:cs typeface="Times New Roman" panose="02020603050405020304" pitchFamily="18" charset="0"/>
            </a:endParaRPr>
          </a:p>
        </p:txBody>
      </p:sp>
      <p:graphicFrame>
        <p:nvGraphicFramePr>
          <p:cNvPr id="10" name="Схема 9">
            <a:extLst>
              <a:ext uri="{FF2B5EF4-FFF2-40B4-BE49-F238E27FC236}">
                <a16:creationId xmlns="" xmlns:a16="http://schemas.microsoft.com/office/drawing/2014/main" id="{7ECE9175-FAD6-4C9B-B522-AD53797BB1F9}"/>
              </a:ext>
            </a:extLst>
          </p:cNvPr>
          <p:cNvGraphicFramePr/>
          <p:nvPr>
            <p:extLst>
              <p:ext uri="{D42A27DB-BD31-4B8C-83A1-F6EECF244321}">
                <p14:modId xmlns:p14="http://schemas.microsoft.com/office/powerpoint/2010/main" val="3505509456"/>
              </p:ext>
            </p:extLst>
          </p:nvPr>
        </p:nvGraphicFramePr>
        <p:xfrm>
          <a:off x="611560" y="836712"/>
          <a:ext cx="7848872" cy="4984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074" name="Picture 2" descr="All about Weapons of Mass Destruction and their Delivery Systems  (Prohibition of Unlawful Activities) Act, 2005">
            <a:extLst>
              <a:ext uri="{FF2B5EF4-FFF2-40B4-BE49-F238E27FC236}">
                <a16:creationId xmlns="" xmlns:a16="http://schemas.microsoft.com/office/drawing/2014/main" id="{5207151B-8826-4D91-AEE2-9659EFBF39FE}"/>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558" r="11843" b="5555"/>
          <a:stretch/>
        </p:blipFill>
        <p:spPr bwMode="auto">
          <a:xfrm>
            <a:off x="7482376" y="1124745"/>
            <a:ext cx="1476556" cy="936104"/>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6" name="Picture 4" descr="Nuclear Symbol Classic Round Sticker | Zazzle.com">
            <a:extLst>
              <a:ext uri="{FF2B5EF4-FFF2-40B4-BE49-F238E27FC236}">
                <a16:creationId xmlns="" xmlns:a16="http://schemas.microsoft.com/office/drawing/2014/main" id="{F35334E9-EA5C-4954-BFBB-F346F409DA4A}"/>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23528" y="2780928"/>
            <a:ext cx="1224136" cy="122413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pic>
        <p:nvPicPr>
          <p:cNvPr id="3078" name="Picture 6" descr="Chemical Weapon Symbol Images, Stock Photos &amp; Vectors | Shutterstock">
            <a:extLst>
              <a:ext uri="{FF2B5EF4-FFF2-40B4-BE49-F238E27FC236}">
                <a16:creationId xmlns="" xmlns:a16="http://schemas.microsoft.com/office/drawing/2014/main" id="{C3832A3E-CD64-47FE-ADA6-6B00A433340F}"/>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b="8226"/>
          <a:stretch/>
        </p:blipFill>
        <p:spPr bwMode="auto">
          <a:xfrm>
            <a:off x="7583932" y="4869160"/>
            <a:ext cx="1236540" cy="1224136"/>
          </a:xfrm>
          <a:prstGeom prst="rect">
            <a:avLst/>
          </a:prstGeom>
          <a:ln w="127000" cap="sq">
            <a:solidFill>
              <a:srgbClr val="000000"/>
            </a:solidFill>
            <a:miter lim="800000"/>
          </a:ln>
          <a:effectLst>
            <a:outerShdw blurRad="57150" dist="50800" dir="2700000" algn="tl" rotWithShape="0">
              <a:srgbClr val="000000">
                <a:alpha val="40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74323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C4C9AE8D-C82F-40CB-AD0F-271E7D16B027}"/>
              </a:ext>
            </a:extLst>
          </p:cNvPr>
          <p:cNvPicPr>
            <a:picLocks noChangeAspect="1"/>
          </p:cNvPicPr>
          <p:nvPr/>
        </p:nvPicPr>
        <p:blipFill>
          <a:blip r:embed="rId2" cstate="print">
            <a:alphaModFix amt="6000"/>
          </a:blip>
          <a:stretch>
            <a:fillRect/>
          </a:stretch>
        </p:blipFill>
        <p:spPr>
          <a:xfrm>
            <a:off x="179512" y="1340768"/>
            <a:ext cx="8763719"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1219200"/>
            <a:ext cx="8229600" cy="5378152"/>
          </a:xfrm>
        </p:spPr>
        <p:txBody>
          <a:bodyPr>
            <a:noAutofit/>
          </a:bodyPr>
          <a:lstStyle/>
          <a:p>
            <a:r>
              <a:rPr lang="ro-RO" sz="2000" dirty="0">
                <a:ln/>
                <a:solidFill>
                  <a:srgbClr val="002060"/>
                </a:solidFill>
                <a:latin typeface="Times New Roman" pitchFamily="18" charset="0"/>
                <a:cs typeface="Times New Roman" pitchFamily="18" charset="0"/>
              </a:rPr>
              <a:t>Proliferarea </a:t>
            </a:r>
            <a:r>
              <a:rPr lang="ro-RO" sz="2000" i="1" dirty="0">
                <a:ln/>
                <a:solidFill>
                  <a:srgbClr val="FF0000"/>
                </a:solidFill>
                <a:latin typeface="Times New Roman" pitchFamily="18" charset="0"/>
                <a:cs typeface="Times New Roman" pitchFamily="18" charset="0"/>
              </a:rPr>
              <a:t>armelor de distrugere în masă</a:t>
            </a:r>
            <a:r>
              <a:rPr lang="ro-RO" sz="2000" b="1" i="1" dirty="0">
                <a:ln/>
                <a:solidFill>
                  <a:srgbClr val="FF0000"/>
                </a:solidFill>
                <a:latin typeface="Times New Roman" pitchFamily="18" charset="0"/>
                <a:cs typeface="Times New Roman" pitchFamily="18" charset="0"/>
              </a:rPr>
              <a:t> </a:t>
            </a:r>
            <a:r>
              <a:rPr lang="ro-RO" sz="2000" dirty="0">
                <a:ln/>
                <a:solidFill>
                  <a:srgbClr val="002060"/>
                </a:solidFill>
                <a:latin typeface="Times New Roman" pitchFamily="18" charset="0"/>
                <a:cs typeface="Times New Roman" pitchFamily="18" charset="0"/>
              </a:rPr>
              <a:t>(arme chimice, biologice și arme nucleare) reprezintă una dintre principalele amenințări la adresa securității globale.</a:t>
            </a:r>
            <a:endParaRPr lang="en-US" sz="2000" dirty="0">
              <a:ln/>
              <a:solidFill>
                <a:srgbClr val="002060"/>
              </a:solidFill>
              <a:latin typeface="Times New Roman" pitchFamily="18" charset="0"/>
              <a:cs typeface="Times New Roman" pitchFamily="18" charset="0"/>
            </a:endParaRPr>
          </a:p>
          <a:p>
            <a:r>
              <a:rPr lang="ro-RO" sz="2000" dirty="0">
                <a:ln/>
                <a:solidFill>
                  <a:srgbClr val="002060"/>
                </a:solidFill>
                <a:latin typeface="Times New Roman" pitchFamily="18" charset="0"/>
                <a:cs typeface="Times New Roman" pitchFamily="18" charset="0"/>
              </a:rPr>
              <a:t>Proliferarea </a:t>
            </a:r>
            <a:r>
              <a:rPr lang="ro-RO" sz="2000" i="1" dirty="0">
                <a:ln/>
                <a:solidFill>
                  <a:srgbClr val="FF0000"/>
                </a:solidFill>
                <a:latin typeface="Times New Roman" pitchFamily="18" charset="0"/>
                <a:cs typeface="Times New Roman" pitchFamily="18" charset="0"/>
              </a:rPr>
              <a:t>armelor de distrugere în masă </a:t>
            </a:r>
            <a:r>
              <a:rPr lang="ro-RO" sz="2000" dirty="0">
                <a:ln/>
                <a:solidFill>
                  <a:srgbClr val="002060"/>
                </a:solidFill>
                <a:latin typeface="Times New Roman" pitchFamily="18" charset="0"/>
                <a:cs typeface="Times New Roman" pitchFamily="18" charset="0"/>
              </a:rPr>
              <a:t>utilizează mijloacele și metodele specifice unor fenomene tangente, precum crima organizată, și deservește uneori intenții de natură teroristă. </a:t>
            </a:r>
            <a:endParaRPr lang="en-US" sz="2000" dirty="0">
              <a:ln/>
              <a:solidFill>
                <a:srgbClr val="002060"/>
              </a:solidFill>
              <a:latin typeface="Times New Roman" pitchFamily="18" charset="0"/>
              <a:cs typeface="Times New Roman" pitchFamily="18" charset="0"/>
            </a:endParaRPr>
          </a:p>
          <a:p>
            <a:r>
              <a:rPr lang="ro-RO" sz="2000" dirty="0">
                <a:ln/>
                <a:solidFill>
                  <a:srgbClr val="002060"/>
                </a:solidFill>
                <a:latin typeface="Times New Roman" pitchFamily="18" charset="0"/>
                <a:cs typeface="Times New Roman" pitchFamily="18" charset="0"/>
              </a:rPr>
              <a:t>Nivelul ridicat de amenințare reprezentat de </a:t>
            </a:r>
            <a:r>
              <a:rPr lang="ro-RO" sz="2000" i="1" dirty="0">
                <a:ln/>
                <a:solidFill>
                  <a:srgbClr val="FF0000"/>
                </a:solidFill>
                <a:latin typeface="Times New Roman" pitchFamily="18" charset="0"/>
                <a:cs typeface="Times New Roman" pitchFamily="18" charset="0"/>
              </a:rPr>
              <a:t>armele de distrugere în masă </a:t>
            </a:r>
            <a:r>
              <a:rPr lang="ro-RO" sz="2000" dirty="0">
                <a:ln/>
                <a:solidFill>
                  <a:srgbClr val="002060"/>
                </a:solidFill>
                <a:latin typeface="Times New Roman" pitchFamily="18" charset="0"/>
                <a:cs typeface="Times New Roman" pitchFamily="18" charset="0"/>
              </a:rPr>
              <a:t>provine și din relativa ușurință cu care diletanții pot fabrica agenți chimici. </a:t>
            </a:r>
            <a:endParaRPr lang="en-US" sz="2000" dirty="0">
              <a:ln/>
              <a:solidFill>
                <a:srgbClr val="002060"/>
              </a:solidFill>
              <a:latin typeface="Times New Roman" pitchFamily="18" charset="0"/>
              <a:cs typeface="Times New Roman" pitchFamily="18" charset="0"/>
            </a:endParaRPr>
          </a:p>
          <a:p>
            <a:r>
              <a:rPr lang="ro-RO" sz="2000" i="1" dirty="0">
                <a:ln/>
                <a:solidFill>
                  <a:srgbClr val="FF0000"/>
                </a:solidFill>
                <a:latin typeface="Times New Roman" pitchFamily="18" charset="0"/>
                <a:cs typeface="Times New Roman" pitchFamily="18" charset="0"/>
              </a:rPr>
              <a:t>Armele de distrugere în masă </a:t>
            </a:r>
            <a:r>
              <a:rPr lang="ro-RO" sz="2000" dirty="0">
                <a:ln/>
                <a:solidFill>
                  <a:srgbClr val="002060"/>
                </a:solidFill>
                <a:latin typeface="Times New Roman" pitchFamily="18" charset="0"/>
                <a:cs typeface="Times New Roman" pitchFamily="18" charset="0"/>
              </a:rPr>
              <a:t>reprezintă un adevărat pericol, iar cea mai riscantă formă de proliferare este răspândirea armelor mici și a armamentului ușor. </a:t>
            </a:r>
            <a:endParaRPr lang="en-US" sz="2000" dirty="0">
              <a:ln/>
              <a:solidFill>
                <a:srgbClr val="002060"/>
              </a:solidFill>
              <a:latin typeface="Times New Roman" pitchFamily="18" charset="0"/>
              <a:cs typeface="Times New Roman" pitchFamily="18" charset="0"/>
            </a:endParaRPr>
          </a:p>
          <a:p>
            <a:r>
              <a:rPr lang="ro-RO" sz="2000" dirty="0">
                <a:ln/>
                <a:solidFill>
                  <a:srgbClr val="002060"/>
                </a:solidFill>
                <a:latin typeface="Times New Roman" pitchFamily="18" charset="0"/>
                <a:cs typeface="Times New Roman" pitchFamily="18" charset="0"/>
              </a:rPr>
              <a:t>În prezent, există 600 de milioane de arme de calibru mic și armament ușor aflate în circulație, care afectează fiecare parte a lumii. Armele de calibru mic ucid mai mult de o jumătate de milion de oameni pe an.  </a:t>
            </a:r>
          </a:p>
          <a:p>
            <a:r>
              <a:rPr lang="ro-RO" sz="2000" dirty="0">
                <a:ln/>
                <a:solidFill>
                  <a:srgbClr val="002060"/>
                </a:solidFill>
                <a:latin typeface="Times New Roman" pitchFamily="18" charset="0"/>
                <a:cs typeface="Times New Roman" pitchFamily="18" charset="0"/>
              </a:rPr>
              <a:t>Proliferarea </a:t>
            </a:r>
            <a:r>
              <a:rPr lang="ro-RO" sz="2000" i="1" dirty="0">
                <a:ln/>
                <a:solidFill>
                  <a:srgbClr val="FF0000"/>
                </a:solidFill>
                <a:latin typeface="Times New Roman" pitchFamily="18" charset="0"/>
                <a:cs typeface="Times New Roman" pitchFamily="18" charset="0"/>
              </a:rPr>
              <a:t>armelor de distrugere în masă </a:t>
            </a:r>
            <a:r>
              <a:rPr lang="ro-RO" sz="2000" dirty="0">
                <a:ln/>
                <a:solidFill>
                  <a:srgbClr val="002060"/>
                </a:solidFill>
                <a:latin typeface="Times New Roman" pitchFamily="18" charset="0"/>
                <a:cs typeface="Times New Roman" pitchFamily="18" charset="0"/>
              </a:rPr>
              <a:t>reprezintă un fenomen ce poate genera grave amenințări și pericole la adresa securității internaționale. </a:t>
            </a:r>
          </a:p>
        </p:txBody>
      </p:sp>
      <p:sp>
        <p:nvSpPr>
          <p:cNvPr id="5" name="Содержимое 2">
            <a:extLst>
              <a:ext uri="{FF2B5EF4-FFF2-40B4-BE49-F238E27FC236}">
                <a16:creationId xmlns="" xmlns:a16="http://schemas.microsoft.com/office/drawing/2014/main" id="{86D73D9C-1629-4D9D-B3EA-2540579051AE}"/>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PROLIFERAREA ARMAMELOR DE DISTRUGERE ÎN MASĂ</a:t>
            </a:r>
            <a:r>
              <a:rPr lang="en-US" sz="2000" b="1" dirty="0">
                <a:ln/>
                <a:solidFill>
                  <a:srgbClr val="002060"/>
                </a:solidFill>
                <a:latin typeface="Times New Roman" panose="02020603050405020304" pitchFamily="18" charset="0"/>
                <a:cs typeface="Times New Roman" pitchFamily="18" charset="0"/>
              </a:rPr>
              <a:t>:</a:t>
            </a:r>
            <a:r>
              <a:rPr lang="ro-RO" sz="2000" b="1" dirty="0">
                <a:ln/>
                <a:solidFill>
                  <a:srgbClr val="002060"/>
                </a:solidFill>
                <a:latin typeface="Times New Roman" panose="02020603050405020304" pitchFamily="18" charset="0"/>
                <a:cs typeface="Times New Roman" pitchFamily="18" charset="0"/>
              </a:rPr>
              <a:t> </a:t>
            </a:r>
            <a:r>
              <a:rPr lang="en-US" sz="2000" b="1" dirty="0">
                <a:ln/>
                <a:solidFill>
                  <a:srgbClr val="002060"/>
                </a:solidFill>
                <a:latin typeface="Times New Roman" panose="02020603050405020304" pitchFamily="18" charset="0"/>
                <a:cs typeface="Times New Roman" pitchFamily="18" charset="0"/>
              </a:rPr>
              <a:t>CONSECIN</a:t>
            </a:r>
            <a:r>
              <a:rPr lang="ro-RO" sz="2000" b="1" dirty="0">
                <a:ln/>
                <a:solidFill>
                  <a:srgbClr val="002060"/>
                </a:solidFill>
                <a:latin typeface="Times New Roman" panose="02020603050405020304" pitchFamily="18" charset="0"/>
                <a:cs typeface="Times New Roman" pitchFamily="18" charset="0"/>
              </a:rPr>
              <a:t>ȚE PENTRU SECURITATEA INTERNAȚIONALĂ </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338893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14E8A926-1328-4167-B520-FEC8B5D35B96}"/>
              </a:ext>
            </a:extLst>
          </p:cNvPr>
          <p:cNvPicPr>
            <a:picLocks noChangeAspect="1"/>
          </p:cNvPicPr>
          <p:nvPr/>
        </p:nvPicPr>
        <p:blipFill>
          <a:blip r:embed="rId2" cstate="print">
            <a:alphaModFix amt="6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980728"/>
            <a:ext cx="8363272" cy="5544616"/>
          </a:xfrm>
        </p:spPr>
        <p:txBody>
          <a:bodyPr>
            <a:noAutofit/>
          </a:bodyPr>
          <a:lstStyle/>
          <a:p>
            <a:pPr marL="0" indent="0">
              <a:spcBef>
                <a:spcPts val="0"/>
              </a:spcBef>
              <a:buNone/>
            </a:pPr>
            <a:r>
              <a:rPr lang="ro-RO" sz="1600" b="1" dirty="0" smtClean="0">
                <a:ln/>
                <a:solidFill>
                  <a:srgbClr val="002060"/>
                </a:solidFill>
                <a:latin typeface="Times New Roman" pitchFamily="18" charset="0"/>
                <a:cs typeface="Times New Roman" pitchFamily="18" charset="0"/>
              </a:rPr>
              <a:t>Conținuturi:</a:t>
            </a:r>
          </a:p>
          <a:p>
            <a:pPr marL="0" indent="0">
              <a:spcBef>
                <a:spcPts val="0"/>
              </a:spcBef>
              <a:buNone/>
            </a:pPr>
            <a:endParaRPr lang="ro-RO" sz="1600" b="1" dirty="0" smtClean="0">
              <a:ln/>
              <a:solidFill>
                <a:srgbClr val="002060"/>
              </a:solidFill>
              <a:latin typeface="Times New Roman" pitchFamily="18" charset="0"/>
              <a:cs typeface="Times New Roman" pitchFamily="18" charset="0"/>
            </a:endParaRPr>
          </a:p>
          <a:p>
            <a:pPr marL="342900" indent="-342900">
              <a:spcBef>
                <a:spcPts val="0"/>
              </a:spcBef>
              <a:buFont typeface="+mj-lt"/>
              <a:buAutoNum type="arabicPeriod"/>
            </a:pPr>
            <a:r>
              <a:rPr lang="ro-RO" sz="1600" dirty="0" smtClean="0">
                <a:ln/>
                <a:solidFill>
                  <a:srgbClr val="002060"/>
                </a:solidFill>
                <a:latin typeface="Times New Roman" pitchFamily="18" charset="0"/>
                <a:cs typeface="Times New Roman" pitchFamily="18" charset="0"/>
              </a:rPr>
              <a:t>Considerații privind armele de distrugere în masa în contextul securităţii internaționale.</a:t>
            </a:r>
          </a:p>
          <a:p>
            <a:pPr marL="342900" lvl="0" indent="-342900" fontAlgn="base">
              <a:spcBef>
                <a:spcPts val="0"/>
              </a:spcBef>
              <a:buFont typeface="+mj-lt"/>
              <a:buAutoNum type="arabicPeriod"/>
            </a:pPr>
            <a:r>
              <a:rPr lang="ro-RO" sz="1600" dirty="0" smtClean="0">
                <a:ln/>
                <a:solidFill>
                  <a:srgbClr val="002060"/>
                </a:solidFill>
                <a:latin typeface="Times New Roman" pitchFamily="18" charset="0"/>
                <a:cs typeface="Times New Roman" pitchFamily="18" charset="0"/>
              </a:rPr>
              <a:t>Clasificarea armamentului de distrugere în masa cu impact major asupra securităţii internaționale</a:t>
            </a:r>
          </a:p>
          <a:p>
            <a:pPr marL="342900" lvl="0" indent="-342900" fontAlgn="base">
              <a:spcBef>
                <a:spcPts val="0"/>
              </a:spcBef>
              <a:buFont typeface="+mj-lt"/>
              <a:buAutoNum type="arabicPeriod"/>
            </a:pPr>
            <a:r>
              <a:rPr lang="ro-RO" sz="1600" dirty="0" smtClean="0">
                <a:ln/>
                <a:solidFill>
                  <a:srgbClr val="002060"/>
                </a:solidFill>
                <a:latin typeface="Times New Roman" pitchFamily="18" charset="0"/>
                <a:cs typeface="Times New Roman" pitchFamily="18" charset="0"/>
              </a:rPr>
              <a:t>Proliferarea armelor de distrugere în masa: consecințe pentru securitatea internaţională</a:t>
            </a:r>
          </a:p>
          <a:p>
            <a:pPr marL="342900" lvl="0" indent="-342900" fontAlgn="base">
              <a:spcBef>
                <a:spcPts val="0"/>
              </a:spcBef>
              <a:buFont typeface="+mj-lt"/>
              <a:buAutoNum type="arabicPeriod"/>
            </a:pPr>
            <a:r>
              <a:rPr lang="ro-RO" sz="1600" dirty="0" smtClean="0">
                <a:ln/>
                <a:solidFill>
                  <a:srgbClr val="002060"/>
                </a:solidFill>
                <a:latin typeface="Times New Roman" pitchFamily="18" charset="0"/>
                <a:cs typeface="Times New Roman" pitchFamily="18" charset="0"/>
              </a:rPr>
              <a:t>Controlul asupra răspândirii armamentului strategic în contextul securităţii internaționale.</a:t>
            </a:r>
          </a:p>
          <a:p>
            <a:pPr marL="0" lvl="0" indent="0" fontAlgn="base">
              <a:spcBef>
                <a:spcPts val="0"/>
              </a:spcBef>
              <a:buNone/>
            </a:pPr>
            <a:endParaRPr lang="ro-RO" sz="1600" dirty="0" smtClean="0">
              <a:ln/>
              <a:solidFill>
                <a:srgbClr val="002060"/>
              </a:solidFill>
              <a:latin typeface="Times New Roman" pitchFamily="18" charset="0"/>
              <a:cs typeface="Times New Roman" pitchFamily="18" charset="0"/>
            </a:endParaRPr>
          </a:p>
          <a:p>
            <a:pPr marL="0" lvl="0" indent="0" fontAlgn="base">
              <a:spcBef>
                <a:spcPts val="0"/>
              </a:spcBef>
              <a:buNone/>
            </a:pPr>
            <a:r>
              <a:rPr lang="ro-RO" sz="1600" b="1" dirty="0" smtClean="0">
                <a:ln/>
                <a:solidFill>
                  <a:srgbClr val="002060"/>
                </a:solidFill>
                <a:latin typeface="Times New Roman" pitchFamily="18" charset="0"/>
                <a:cs typeface="Times New Roman" pitchFamily="18" charset="0"/>
              </a:rPr>
              <a:t>Obiective de referință:</a:t>
            </a:r>
          </a:p>
          <a:p>
            <a:pPr marL="0" lvl="0" indent="0" fontAlgn="base">
              <a:spcBef>
                <a:spcPts val="0"/>
              </a:spcBef>
              <a:buNone/>
            </a:pPr>
            <a:endParaRPr lang="ro-RO" sz="1600" b="1" dirty="0" smtClean="0">
              <a:ln/>
              <a:solidFill>
                <a:srgbClr val="002060"/>
              </a:solidFill>
              <a:latin typeface="Times New Roman" pitchFamily="18" charset="0"/>
              <a:cs typeface="Times New Roman" pitchFamily="18" charset="0"/>
            </a:endParaRPr>
          </a:p>
          <a:p>
            <a:pPr lvl="0" fontAlgn="base">
              <a:spcBef>
                <a:spcPts val="0"/>
              </a:spcBef>
              <a:buFont typeface="Wingdings" panose="05000000000000000000" pitchFamily="2" charset="2"/>
              <a:buChar char="§"/>
            </a:pPr>
            <a:r>
              <a:rPr lang="ro-RO" sz="1600" dirty="0" smtClean="0">
                <a:ln/>
                <a:solidFill>
                  <a:srgbClr val="002060"/>
                </a:solidFill>
                <a:latin typeface="Times New Roman" pitchFamily="18" charset="0"/>
                <a:cs typeface="Times New Roman" pitchFamily="18" charset="0"/>
              </a:rPr>
              <a:t>să relateze despre pericolul armelor de distrugere în masă în contextul securităţii internaționale;</a:t>
            </a:r>
          </a:p>
          <a:p>
            <a:pPr lvl="0" fontAlgn="base">
              <a:spcBef>
                <a:spcPts val="0"/>
              </a:spcBef>
              <a:buFont typeface="Wingdings" panose="05000000000000000000" pitchFamily="2" charset="2"/>
              <a:buChar char="§"/>
            </a:pPr>
            <a:r>
              <a:rPr lang="ro-RO" sz="1600" dirty="0" smtClean="0">
                <a:ln/>
                <a:solidFill>
                  <a:srgbClr val="002060"/>
                </a:solidFill>
                <a:latin typeface="Times New Roman" pitchFamily="18" charset="0"/>
                <a:cs typeface="Times New Roman" pitchFamily="18" charset="0"/>
              </a:rPr>
              <a:t>să clasifice armamentul de distrugere în masa cu impact major asupra securităţii internaționale; </a:t>
            </a:r>
          </a:p>
          <a:p>
            <a:pPr lvl="0" fontAlgn="base">
              <a:spcBef>
                <a:spcPts val="0"/>
              </a:spcBef>
              <a:buFont typeface="Wingdings" panose="05000000000000000000" pitchFamily="2" charset="2"/>
              <a:buChar char="§"/>
            </a:pPr>
            <a:r>
              <a:rPr lang="ro-RO" sz="1600" dirty="0" smtClean="0">
                <a:ln/>
                <a:solidFill>
                  <a:srgbClr val="002060"/>
                </a:solidFill>
                <a:latin typeface="Times New Roman" pitchFamily="18" charset="0"/>
                <a:cs typeface="Times New Roman" pitchFamily="18" charset="0"/>
              </a:rPr>
              <a:t>să analizeze consecințele pentru securitatea internaţională în cazul proliferării armelor de distrugere în masă;</a:t>
            </a:r>
          </a:p>
          <a:p>
            <a:pPr lvl="0" fontAlgn="base">
              <a:spcBef>
                <a:spcPts val="0"/>
              </a:spcBef>
              <a:buFont typeface="Wingdings" panose="05000000000000000000" pitchFamily="2" charset="2"/>
              <a:buChar char="§"/>
            </a:pPr>
            <a:r>
              <a:rPr lang="ro-RO" sz="1600" dirty="0" smtClean="0">
                <a:ln/>
                <a:solidFill>
                  <a:srgbClr val="002060"/>
                </a:solidFill>
                <a:latin typeface="Times New Roman" pitchFamily="18" charset="0"/>
                <a:cs typeface="Times New Roman" pitchFamily="18" charset="0"/>
              </a:rPr>
              <a:t>să evalueze importanța controlului asupra răspândirii armamentului strategic în contextul securităţii internaţionale;</a:t>
            </a:r>
          </a:p>
          <a:p>
            <a:pPr lvl="0" fontAlgn="base">
              <a:spcBef>
                <a:spcPts val="0"/>
              </a:spcBef>
              <a:buFont typeface="Wingdings" panose="05000000000000000000" pitchFamily="2" charset="2"/>
              <a:buChar char="§"/>
            </a:pPr>
            <a:r>
              <a:rPr lang="ro-RO" sz="1600" dirty="0" smtClean="0">
                <a:ln/>
                <a:solidFill>
                  <a:srgbClr val="002060"/>
                </a:solidFill>
                <a:latin typeface="Times New Roman" pitchFamily="18" charset="0"/>
                <a:cs typeface="Times New Roman" pitchFamily="18" charset="0"/>
              </a:rPr>
              <a:t>să estimeze perspectivele stabilităţii nucleare pe scară mondială.  </a:t>
            </a:r>
          </a:p>
          <a:p>
            <a:pPr marL="0" lvl="0" indent="0" fontAlgn="base">
              <a:spcBef>
                <a:spcPts val="0"/>
              </a:spcBef>
              <a:buNone/>
            </a:pPr>
            <a:endParaRPr lang="ro-RO" sz="1600" dirty="0" smtClean="0">
              <a:ln/>
              <a:solidFill>
                <a:srgbClr val="002060"/>
              </a:solidFill>
              <a:latin typeface="Times New Roman" pitchFamily="18" charset="0"/>
              <a:cs typeface="Times New Roman" pitchFamily="18" charset="0"/>
            </a:endParaRPr>
          </a:p>
          <a:p>
            <a:pPr marL="0" indent="0">
              <a:spcBef>
                <a:spcPts val="0"/>
              </a:spcBef>
              <a:buNone/>
            </a:pPr>
            <a:r>
              <a:rPr lang="ro-RO" sz="1600" b="1" dirty="0" smtClean="0">
                <a:ln/>
                <a:solidFill>
                  <a:srgbClr val="002060"/>
                </a:solidFill>
                <a:latin typeface="Times New Roman" pitchFamily="18" charset="0"/>
                <a:cs typeface="Times New Roman" pitchFamily="18" charset="0"/>
              </a:rPr>
              <a:t>Termeni-cheie:</a:t>
            </a:r>
          </a:p>
          <a:p>
            <a:pPr marL="0" indent="0">
              <a:spcBef>
                <a:spcPts val="0"/>
              </a:spcBef>
              <a:buNone/>
            </a:pPr>
            <a:r>
              <a:rPr lang="ro-RO" sz="1600" i="1" dirty="0" smtClean="0">
                <a:ln/>
                <a:solidFill>
                  <a:srgbClr val="002060"/>
                </a:solidFill>
                <a:latin typeface="Times New Roman" pitchFamily="18" charset="0"/>
                <a:cs typeface="Times New Roman" pitchFamily="18" charset="0"/>
              </a:rPr>
              <a:t>arme, control, pericol, proliferare, dezarmare, arme nucleare, arme chimice, arme biologice. </a:t>
            </a:r>
          </a:p>
          <a:p>
            <a:pPr marL="265113" indent="-265113">
              <a:spcBef>
                <a:spcPts val="0"/>
              </a:spcBef>
            </a:pPr>
            <a:endParaRPr lang="ro-RO" sz="1800" dirty="0">
              <a:ln/>
              <a:solidFill>
                <a:srgbClr val="002060"/>
              </a:solidFill>
              <a:latin typeface="Times New Roman" pitchFamily="18" charset="0"/>
              <a:cs typeface="Times New Roman" pitchFamily="18" charset="0"/>
            </a:endParaRPr>
          </a:p>
        </p:txBody>
      </p:sp>
      <p:sp>
        <p:nvSpPr>
          <p:cNvPr id="8" name="Содержимое 2">
            <a:extLst>
              <a:ext uri="{FF2B5EF4-FFF2-40B4-BE49-F238E27FC236}">
                <a16:creationId xmlns="" xmlns:a16="http://schemas.microsoft.com/office/drawing/2014/main" id="{0CFB74E3-A995-48FB-86CE-0590536D37AF}"/>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smtClean="0">
                <a:ln/>
                <a:solidFill>
                  <a:srgbClr val="002060"/>
                </a:solidFill>
                <a:latin typeface="Times New Roman" panose="02020603050405020304" pitchFamily="18" charset="0"/>
                <a:cs typeface="Times New Roman" pitchFamily="18" charset="0"/>
              </a:rPr>
              <a:t>CONȚINUTURI; OBIECTIVE DE REFERINȚĂ; TERMENI-CHEIE</a:t>
            </a:r>
            <a:endParaRPr lang="ro-RO" sz="2000" b="1" dirty="0">
              <a:ln/>
              <a:solidFill>
                <a:srgbClr val="002060"/>
              </a:solidFill>
              <a:latin typeface="Times New Roman" panose="02020603050405020304" pitchFamily="18" charset="0"/>
              <a:cs typeface="Times New Roman" pitchFamily="18" charset="0"/>
            </a:endParaRPr>
          </a:p>
          <a:p>
            <a:pPr algn="ct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066936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D7DA12BA-86B7-435D-B114-B0AB1B1BF331}"/>
              </a:ext>
            </a:extLst>
          </p:cNvPr>
          <p:cNvPicPr>
            <a:picLocks noChangeAspect="1"/>
          </p:cNvPicPr>
          <p:nvPr/>
        </p:nvPicPr>
        <p:blipFill>
          <a:blip r:embed="rId2" cstate="print">
            <a:alphaModFix amt="6000"/>
          </a:blip>
          <a:stretch>
            <a:fillRect/>
          </a:stretch>
        </p:blipFill>
        <p:spPr>
          <a:xfrm>
            <a:off x="251520" y="1340768"/>
            <a:ext cx="8691711"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251520" y="692696"/>
            <a:ext cx="8640960" cy="6048672"/>
          </a:xfrm>
        </p:spPr>
        <p:txBody>
          <a:bodyPr>
            <a:noAutofit/>
          </a:bodyPr>
          <a:lstStyle/>
          <a:p>
            <a:r>
              <a:rPr lang="ro-RO" sz="1800" dirty="0">
                <a:ln/>
                <a:solidFill>
                  <a:srgbClr val="002060"/>
                </a:solidFill>
                <a:latin typeface="Times New Roman" pitchFamily="18" charset="0"/>
                <a:cs typeface="Times New Roman" pitchFamily="18" charset="0"/>
              </a:rPr>
              <a:t>Posibilitatea folosirii de către organizațiile teroriste a armelor de distrugere în masă este</a:t>
            </a:r>
            <a:r>
              <a:rPr lang="en-US" sz="1800" dirty="0">
                <a:ln/>
                <a:solidFill>
                  <a:srgbClr val="002060"/>
                </a:solidFill>
                <a:latin typeface="Times New Roman" pitchFamily="18" charset="0"/>
                <a:cs typeface="Times New Roman" pitchFamily="18" charset="0"/>
              </a:rPr>
              <a:t> </a:t>
            </a:r>
            <a:r>
              <a:rPr lang="ro-RO" sz="1800" dirty="0">
                <a:ln/>
                <a:solidFill>
                  <a:srgbClr val="002060"/>
                </a:solidFill>
                <a:latin typeface="Times New Roman" pitchFamily="18" charset="0"/>
                <a:cs typeface="Times New Roman" pitchFamily="18" charset="0"/>
              </a:rPr>
              <a:t>reală. Aceste mijloace de distrugere sunt preferate de teroriști pentru capacitatea de nimicire şi impactul psihologic puternic, de masă. </a:t>
            </a:r>
            <a:endParaRPr lang="en-US" sz="1800" dirty="0">
              <a:ln/>
              <a:solidFill>
                <a:srgbClr val="002060"/>
              </a:solidFill>
              <a:latin typeface="Times New Roman" pitchFamily="18" charset="0"/>
              <a:cs typeface="Times New Roman" pitchFamily="18" charset="0"/>
            </a:endParaRPr>
          </a:p>
          <a:p>
            <a:pPr marL="0" indent="0">
              <a:buNone/>
            </a:pPr>
            <a:r>
              <a:rPr lang="ro-RO" sz="1800" dirty="0">
                <a:ln/>
                <a:solidFill>
                  <a:srgbClr val="002060"/>
                </a:solidFill>
                <a:latin typeface="Times New Roman" pitchFamily="18" charset="0"/>
                <a:cs typeface="Times New Roman" pitchFamily="18" charset="0"/>
              </a:rPr>
              <a:t>În ultimii ani au avut loc mai multe inițiative, la nivel statal şi al organismelor internaţionale, care să ducă la limitarea accesului la tehnologii, a unor state, printre care mai semnificative sunt:</a:t>
            </a:r>
            <a:endParaRPr lang="en-US" sz="1800" dirty="0">
              <a:ln/>
              <a:solidFill>
                <a:srgbClr val="002060"/>
              </a:solidFill>
              <a:latin typeface="Times New Roman" pitchFamily="18" charset="0"/>
              <a:cs typeface="Times New Roman" pitchFamily="18" charset="0"/>
            </a:endParaRPr>
          </a:p>
          <a:p>
            <a:r>
              <a:rPr lang="ro-RO" sz="1800" dirty="0">
                <a:ln/>
                <a:solidFill>
                  <a:srgbClr val="002060"/>
                </a:solidFill>
                <a:latin typeface="Times New Roman" pitchFamily="18" charset="0"/>
                <a:cs typeface="Times New Roman" pitchFamily="18" charset="0"/>
              </a:rPr>
              <a:t>a) controlul strict  asupra posesiei şi transferului de tehnologie nucleară,  precum şi cooperarea tuturor organismelor responsabile pentru descoperirea laboratoarelor, intermediarilor, furnizorilor şi cumpărătorilor de tehnologie şi material fisionabil;</a:t>
            </a:r>
            <a:endParaRPr lang="en-US" sz="1800" dirty="0">
              <a:ln/>
              <a:solidFill>
                <a:srgbClr val="002060"/>
              </a:solidFill>
              <a:latin typeface="Times New Roman" pitchFamily="18" charset="0"/>
              <a:cs typeface="Times New Roman" pitchFamily="18" charset="0"/>
            </a:endParaRPr>
          </a:p>
          <a:p>
            <a:r>
              <a:rPr lang="ro-RO" sz="1800" dirty="0">
                <a:ln/>
                <a:solidFill>
                  <a:srgbClr val="002060"/>
                </a:solidFill>
                <a:latin typeface="Times New Roman" pitchFamily="18" charset="0"/>
                <a:cs typeface="Times New Roman" pitchFamily="18" charset="0"/>
              </a:rPr>
              <a:t>b) întărirea legislației şi controlului internațional asupra proliferării ADM; o nouă rezoluție a Consiliului de Securitate să declare criminale statele proliferatoare, să decreteze controlul strict al exporturilor tuturor materialelor sensibile la frontiere;</a:t>
            </a:r>
            <a:endParaRPr lang="en-US" sz="1800" dirty="0">
              <a:ln/>
              <a:solidFill>
                <a:srgbClr val="002060"/>
              </a:solidFill>
              <a:latin typeface="Times New Roman" pitchFamily="18" charset="0"/>
              <a:cs typeface="Times New Roman" pitchFamily="18" charset="0"/>
            </a:endParaRPr>
          </a:p>
          <a:p>
            <a:r>
              <a:rPr lang="ro-RO" sz="1800" dirty="0">
                <a:ln/>
                <a:solidFill>
                  <a:srgbClr val="002060"/>
                </a:solidFill>
                <a:latin typeface="Times New Roman" pitchFamily="18" charset="0"/>
                <a:cs typeface="Times New Roman" pitchFamily="18" charset="0"/>
              </a:rPr>
              <a:t>c) lărgirea cooperării în direcția eliminării armelor nucleare şi materialelor chimice, biologice şi radiologice;</a:t>
            </a:r>
            <a:endParaRPr lang="en-US" sz="1800" dirty="0">
              <a:ln/>
              <a:solidFill>
                <a:srgbClr val="002060"/>
              </a:solidFill>
              <a:latin typeface="Times New Roman" pitchFamily="18" charset="0"/>
              <a:cs typeface="Times New Roman" pitchFamily="18" charset="0"/>
            </a:endParaRPr>
          </a:p>
          <a:p>
            <a:r>
              <a:rPr lang="ro-RO" sz="1800" dirty="0">
                <a:ln/>
                <a:solidFill>
                  <a:srgbClr val="002060"/>
                </a:solidFill>
                <a:latin typeface="Times New Roman" pitchFamily="18" charset="0"/>
                <a:cs typeface="Times New Roman" pitchFamily="18" charset="0"/>
              </a:rPr>
              <a:t>d) instituirea unui sistem de ermetizare a spațiului nuclear civil, pentru a nu permite proliferarea armelor nucleare;</a:t>
            </a:r>
            <a:endParaRPr lang="en-US" sz="1800" dirty="0">
              <a:ln/>
              <a:solidFill>
                <a:srgbClr val="002060"/>
              </a:solidFill>
              <a:latin typeface="Times New Roman" pitchFamily="18" charset="0"/>
              <a:cs typeface="Times New Roman" pitchFamily="18" charset="0"/>
            </a:endParaRPr>
          </a:p>
          <a:p>
            <a:r>
              <a:rPr lang="ro-RO" sz="1800" dirty="0">
                <a:ln/>
                <a:solidFill>
                  <a:srgbClr val="002060"/>
                </a:solidFill>
                <a:latin typeface="Times New Roman" pitchFamily="18" charset="0"/>
                <a:cs typeface="Times New Roman" pitchFamily="18" charset="0"/>
              </a:rPr>
              <a:t>e) în viitor, doar statele care au semnat Protocolul Adiţional să poată importa echipament pentru programul lor nuclear civil;</a:t>
            </a:r>
            <a:endParaRPr lang="en-US" sz="1800" dirty="0">
              <a:ln/>
              <a:solidFill>
                <a:srgbClr val="002060"/>
              </a:solidFill>
              <a:latin typeface="Times New Roman" pitchFamily="18" charset="0"/>
              <a:cs typeface="Times New Roman" pitchFamily="18" charset="0"/>
            </a:endParaRPr>
          </a:p>
          <a:p>
            <a:r>
              <a:rPr lang="ro-RO" sz="1800" dirty="0">
                <a:ln/>
                <a:solidFill>
                  <a:srgbClr val="002060"/>
                </a:solidFill>
                <a:latin typeface="Times New Roman" pitchFamily="18" charset="0"/>
                <a:cs typeface="Times New Roman" pitchFamily="18" charset="0"/>
              </a:rPr>
              <a:t>f) crearea unui comitet special al Agenției Internaţionale de Energie Atomică/AIEA pentru protecția şi verificarea îndeplinirii obligațiilor de către state.</a:t>
            </a:r>
            <a:endParaRPr lang="en-US" sz="1800" dirty="0">
              <a:ln/>
              <a:solidFill>
                <a:srgbClr val="002060"/>
              </a:solidFill>
              <a:latin typeface="Times New Roman" pitchFamily="18" charset="0"/>
              <a:cs typeface="Times New Roman" pitchFamily="18" charset="0"/>
            </a:endParaRPr>
          </a:p>
          <a:p>
            <a:endParaRPr lang="ro-RO" sz="1800" dirty="0">
              <a:ln/>
              <a:solidFill>
                <a:srgbClr val="002060"/>
              </a:solidFill>
              <a:latin typeface="Times New Roman" pitchFamily="18" charset="0"/>
              <a:cs typeface="Times New Roman" pitchFamily="18" charset="0"/>
            </a:endParaRPr>
          </a:p>
        </p:txBody>
      </p:sp>
      <p:sp>
        <p:nvSpPr>
          <p:cNvPr id="7" name="Содержимое 2">
            <a:extLst>
              <a:ext uri="{FF2B5EF4-FFF2-40B4-BE49-F238E27FC236}">
                <a16:creationId xmlns="" xmlns:a16="http://schemas.microsoft.com/office/drawing/2014/main" id="{E8C35628-CB5E-49C9-80C0-AC32F1167648}"/>
              </a:ext>
            </a:extLst>
          </p:cNvPr>
          <p:cNvSpPr txBox="1">
            <a:spLocks/>
          </p:cNvSpPr>
          <p:nvPr/>
        </p:nvSpPr>
        <p:spPr>
          <a:xfrm>
            <a:off x="1043608" y="116632"/>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PROLIFERAREA ARMAMELOR DE DISTRUGERE ÎN MASĂ</a:t>
            </a:r>
            <a:r>
              <a:rPr lang="en-US" sz="2000" b="1" dirty="0">
                <a:ln/>
                <a:solidFill>
                  <a:srgbClr val="002060"/>
                </a:solidFill>
                <a:latin typeface="Times New Roman" panose="02020603050405020304" pitchFamily="18" charset="0"/>
                <a:cs typeface="Times New Roman" pitchFamily="18" charset="0"/>
              </a:rPr>
              <a:t>:</a:t>
            </a:r>
            <a:r>
              <a:rPr lang="ro-RO" sz="2000" b="1" dirty="0">
                <a:ln/>
                <a:solidFill>
                  <a:srgbClr val="002060"/>
                </a:solidFill>
                <a:latin typeface="Times New Roman" panose="02020603050405020304" pitchFamily="18" charset="0"/>
                <a:cs typeface="Times New Roman" pitchFamily="18" charset="0"/>
              </a:rPr>
              <a:t> </a:t>
            </a:r>
            <a:r>
              <a:rPr lang="en-US" sz="2000" b="1" dirty="0">
                <a:ln/>
                <a:solidFill>
                  <a:srgbClr val="002060"/>
                </a:solidFill>
                <a:latin typeface="Times New Roman" panose="02020603050405020304" pitchFamily="18" charset="0"/>
                <a:cs typeface="Times New Roman" pitchFamily="18" charset="0"/>
              </a:rPr>
              <a:t>CONSECIN</a:t>
            </a:r>
            <a:r>
              <a:rPr lang="ro-RO" sz="2000" b="1" dirty="0">
                <a:ln/>
                <a:solidFill>
                  <a:srgbClr val="002060"/>
                </a:solidFill>
                <a:latin typeface="Times New Roman" panose="02020603050405020304" pitchFamily="18" charset="0"/>
                <a:cs typeface="Times New Roman" pitchFamily="18" charset="0"/>
              </a:rPr>
              <a:t>ȚE PENTRU SECURITATEA INTERNAȚIONALĂ </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31042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1.png">
            <a:extLst>
              <a:ext uri="{FF2B5EF4-FFF2-40B4-BE49-F238E27FC236}">
                <a16:creationId xmlns="" xmlns:a16="http://schemas.microsoft.com/office/drawing/2014/main" id="{484D4A0B-BF13-49E7-9B01-DA85C1CCA6F0}"/>
              </a:ext>
            </a:extLst>
          </p:cNvPr>
          <p:cNvPicPr>
            <a:picLocks noChangeAspect="1"/>
          </p:cNvPicPr>
          <p:nvPr/>
        </p:nvPicPr>
        <p:blipFill>
          <a:blip r:embed="rId2" cstate="print">
            <a:alphaModFix amt="6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323528" y="908720"/>
            <a:ext cx="8229600" cy="1440160"/>
          </a:xfrm>
        </p:spPr>
        <p:txBody>
          <a:bodyPr>
            <a:noAutofit/>
          </a:bodyPr>
          <a:lstStyle/>
          <a:p>
            <a:pPr marL="0" indent="0" algn="ctr">
              <a:spcBef>
                <a:spcPct val="0"/>
              </a:spcBef>
              <a:buNone/>
            </a:pPr>
            <a:r>
              <a:rPr lang="ro-RO" sz="2000" b="1" cap="all" dirty="0">
                <a:solidFill>
                  <a:srgbClr val="002060"/>
                </a:solidFill>
                <a:effectLst>
                  <a:reflection stA="45000" endPos="0" dir="5400000" sy="-90000" algn="bl" rotWithShape="0"/>
                </a:effectLst>
                <a:latin typeface="Times New Roman" panose="02020603050405020304" pitchFamily="18" charset="0"/>
                <a:ea typeface="+mj-ea"/>
                <a:cs typeface="Times New Roman" panose="02020603050405020304" pitchFamily="18" charset="0"/>
              </a:rPr>
              <a:t>Proliferarea</a:t>
            </a:r>
            <a:r>
              <a:rPr lang="ro-RO" sz="2000" cap="all" dirty="0">
                <a:solidFill>
                  <a:srgbClr val="002060"/>
                </a:solidFill>
                <a:effectLst>
                  <a:reflection stA="45000" endPos="0" dir="5400000" sy="-90000" algn="bl" rotWithShape="0"/>
                </a:effectLst>
                <a:latin typeface="Times New Roman" panose="02020603050405020304" pitchFamily="18" charset="0"/>
                <a:ea typeface="+mj-ea"/>
                <a:cs typeface="Times New Roman" panose="02020603050405020304" pitchFamily="18" charset="0"/>
              </a:rPr>
              <a:t> - dezvoltarea de către un stat sau o grupare, prin mijloace și tehnologii proprii, a armei (..) sau a vectorilor ei, ori achiziționarea acestora de la state care deja le dețin.</a:t>
            </a:r>
          </a:p>
        </p:txBody>
      </p:sp>
      <p:sp>
        <p:nvSpPr>
          <p:cNvPr id="6" name="Содержимое 2">
            <a:extLst>
              <a:ext uri="{FF2B5EF4-FFF2-40B4-BE49-F238E27FC236}">
                <a16:creationId xmlns="" xmlns:a16="http://schemas.microsoft.com/office/drawing/2014/main" id="{244FDF90-CA48-49C1-9D2D-2FC696F6E169}"/>
              </a:ext>
            </a:extLst>
          </p:cNvPr>
          <p:cNvSpPr txBox="1">
            <a:spLocks/>
          </p:cNvSpPr>
          <p:nvPr/>
        </p:nvSpPr>
        <p:spPr>
          <a:xfrm>
            <a:off x="1043608" y="116632"/>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PROLIFERAREA ARMAMENTULUI DE DISTRUGERE ÎN MASĂ</a:t>
            </a:r>
            <a:endParaRPr lang="ro-RO" sz="2000" b="1" dirty="0">
              <a:latin typeface="Times New Roman" panose="02020603050405020304" pitchFamily="18" charset="0"/>
              <a:cs typeface="Times New Roman" panose="02020603050405020304" pitchFamily="18" charset="0"/>
            </a:endParaRPr>
          </a:p>
        </p:txBody>
      </p:sp>
      <p:graphicFrame>
        <p:nvGraphicFramePr>
          <p:cNvPr id="9" name="Схема 8">
            <a:extLst>
              <a:ext uri="{FF2B5EF4-FFF2-40B4-BE49-F238E27FC236}">
                <a16:creationId xmlns="" xmlns:a16="http://schemas.microsoft.com/office/drawing/2014/main" id="{FAFF08C4-B756-4CB1-B7F1-092CF02B8941}"/>
              </a:ext>
            </a:extLst>
          </p:cNvPr>
          <p:cNvGraphicFramePr/>
          <p:nvPr>
            <p:extLst>
              <p:ext uri="{D42A27DB-BD31-4B8C-83A1-F6EECF244321}">
                <p14:modId xmlns:p14="http://schemas.microsoft.com/office/powerpoint/2010/main" val="1992451902"/>
              </p:ext>
            </p:extLst>
          </p:nvPr>
        </p:nvGraphicFramePr>
        <p:xfrm>
          <a:off x="899592" y="2420888"/>
          <a:ext cx="7344816" cy="40324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100" name="Picture 4" descr="Proliferation of Weapons of Mass Destruction: Assessing the Risks">
            <a:extLst>
              <a:ext uri="{FF2B5EF4-FFF2-40B4-BE49-F238E27FC236}">
                <a16:creationId xmlns="" xmlns:a16="http://schemas.microsoft.com/office/drawing/2014/main" id="{6231ED1A-68F2-4C71-9DDE-3A16EEF340E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18322" y="4365451"/>
            <a:ext cx="1702150" cy="223190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098" name="Picture 2" descr="THE FINANCING OF NUCLEAR AND OTHER WEAPONS OF MASS DESTRUCTION PROLIFERATION">
            <a:extLst>
              <a:ext uri="{FF2B5EF4-FFF2-40B4-BE49-F238E27FC236}">
                <a16:creationId xmlns="" xmlns:a16="http://schemas.microsoft.com/office/drawing/2014/main" id="{B5630AF6-506D-47DB-8C0A-3B2C1959A0ED}"/>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sharpenSoften amount="25000"/>
                    </a14:imgEffect>
                  </a14:imgLayer>
                </a14:imgProps>
              </a:ext>
              <a:ext uri="{28A0092B-C50C-407E-A947-70E740481C1C}">
                <a14:useLocalDpi xmlns:a14="http://schemas.microsoft.com/office/drawing/2010/main" val="0"/>
              </a:ext>
            </a:extLst>
          </a:blip>
          <a:srcRect/>
          <a:stretch>
            <a:fillRect/>
          </a:stretch>
        </p:blipFill>
        <p:spPr bwMode="auto">
          <a:xfrm>
            <a:off x="179512" y="4581128"/>
            <a:ext cx="2657475" cy="1724025"/>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a:extLst>
            <a:ext uri="{909E8E84-426E-40DD-AFC4-6F175D3DCCD1}">
              <a14:hiddenFill xmlns:a14="http://schemas.microsoft.com/office/drawing/2010/main">
                <a:solidFill>
                  <a:srgbClr val="FFFFFF"/>
                </a:solidFill>
              </a14:hiddenFill>
            </a:ext>
          </a:extLst>
        </p:spPr>
      </p:pic>
      <p:pic>
        <p:nvPicPr>
          <p:cNvPr id="4" name="Рисунок 3" descr="1.png">
            <a:extLst>
              <a:ext uri="{FF2B5EF4-FFF2-40B4-BE49-F238E27FC236}">
                <a16:creationId xmlns="" xmlns:a16="http://schemas.microsoft.com/office/drawing/2014/main" id="{D133F907-459E-45D8-B85E-1E3FE59B9C76}"/>
              </a:ext>
            </a:extLst>
          </p:cNvPr>
          <p:cNvPicPr>
            <a:picLocks noChangeAspect="1"/>
          </p:cNvPicPr>
          <p:nvPr/>
        </p:nvPicPr>
        <p:blipFill>
          <a:blip r:embed="rId5" cstate="print">
            <a:alphaModFix amt="10000"/>
          </a:blip>
          <a:stretch>
            <a:fillRect/>
          </a:stretch>
        </p:blipFill>
        <p:spPr>
          <a:xfrm>
            <a:off x="-108520" y="1340768"/>
            <a:ext cx="8928992" cy="4171364"/>
          </a:xfrm>
          <a:prstGeom prst="rect">
            <a:avLst/>
          </a:prstGeom>
          <a:noFill/>
          <a:ln>
            <a:noFill/>
          </a:ln>
          <a:effectLst>
            <a:outerShdw blurRad="292100" dist="139700" dir="2700000" algn="tl" rotWithShape="0">
              <a:srgbClr val="333333">
                <a:alpha val="65000"/>
              </a:srgbClr>
            </a:outerShdw>
          </a:effectLst>
        </p:spPr>
      </p:pic>
      <p:sp>
        <p:nvSpPr>
          <p:cNvPr id="8" name="Содержимое 2">
            <a:extLst>
              <a:ext uri="{FF2B5EF4-FFF2-40B4-BE49-F238E27FC236}">
                <a16:creationId xmlns="" xmlns:a16="http://schemas.microsoft.com/office/drawing/2014/main" id="{72297D99-B6FD-4032-9BEC-3475246A309D}"/>
              </a:ext>
            </a:extLst>
          </p:cNvPr>
          <p:cNvSpPr txBox="1">
            <a:spLocks/>
          </p:cNvSpPr>
          <p:nvPr/>
        </p:nvSpPr>
        <p:spPr>
          <a:xfrm>
            <a:off x="1115616"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fontScale="85000" lnSpcReduction="1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PROLIFERAREA ARMAMENTULUI DE DISTRUGERE ÎN MASĂ</a:t>
            </a:r>
            <a:endParaRPr lang="ro-RO" sz="2000" b="1" dirty="0">
              <a:latin typeface="Times New Roman" panose="02020603050405020304" pitchFamily="18" charset="0"/>
              <a:cs typeface="Times New Roman" panose="02020603050405020304" pitchFamily="18" charset="0"/>
            </a:endParaRPr>
          </a:p>
        </p:txBody>
      </p:sp>
      <p:graphicFrame>
        <p:nvGraphicFramePr>
          <p:cNvPr id="10" name="Схема 9">
            <a:extLst>
              <a:ext uri="{FF2B5EF4-FFF2-40B4-BE49-F238E27FC236}">
                <a16:creationId xmlns="" xmlns:a16="http://schemas.microsoft.com/office/drawing/2014/main" id="{2CB5C04E-3BB5-40B6-91D8-05A9E511F9A0}"/>
              </a:ext>
            </a:extLst>
          </p:cNvPr>
          <p:cNvGraphicFramePr/>
          <p:nvPr>
            <p:extLst>
              <p:ext uri="{D42A27DB-BD31-4B8C-83A1-F6EECF244321}">
                <p14:modId xmlns:p14="http://schemas.microsoft.com/office/powerpoint/2010/main" val="298219027"/>
              </p:ext>
            </p:extLst>
          </p:nvPr>
        </p:nvGraphicFramePr>
        <p:xfrm>
          <a:off x="899592" y="836712"/>
          <a:ext cx="7344816" cy="43204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8194" name="Picture 2" descr="Nuclear arms control regimes: state of play and perspectives">
            <a:extLst>
              <a:ext uri="{FF2B5EF4-FFF2-40B4-BE49-F238E27FC236}">
                <a16:creationId xmlns="" xmlns:a16="http://schemas.microsoft.com/office/drawing/2014/main" id="{6786C34D-6F46-4297-A8F3-091419EFB18A}"/>
              </a:ext>
            </a:extLst>
          </p:cNvPr>
          <p:cNvPicPr>
            <a:picLocks noChangeAspect="1" noChangeArrowheads="1"/>
          </p:cNvPicPr>
          <p:nvPr/>
        </p:nvPicPr>
        <p:blipFill>
          <a:blip r:embed="rId2">
            <a:alphaModFix/>
            <a:extLst>
              <a:ext uri="{28A0092B-C50C-407E-A947-70E740481C1C}">
                <a14:useLocalDpi xmlns:a14="http://schemas.microsoft.com/office/drawing/2010/main" val="0"/>
              </a:ext>
            </a:extLst>
          </a:blip>
          <a:srcRect/>
          <a:stretch>
            <a:fillRect/>
          </a:stretch>
        </p:blipFill>
        <p:spPr bwMode="auto">
          <a:xfrm>
            <a:off x="7524328" y="126779"/>
            <a:ext cx="1512168" cy="157402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Рисунок 3" descr="1.png">
            <a:extLst>
              <a:ext uri="{FF2B5EF4-FFF2-40B4-BE49-F238E27FC236}">
                <a16:creationId xmlns="" xmlns:a16="http://schemas.microsoft.com/office/drawing/2014/main" id="{73A07042-FBD3-4C4B-BFFE-E2417E08680E}"/>
              </a:ext>
            </a:extLst>
          </p:cNvPr>
          <p:cNvPicPr>
            <a:picLocks noChangeAspect="1"/>
          </p:cNvPicPr>
          <p:nvPr/>
        </p:nvPicPr>
        <p:blipFill>
          <a:blip r:embed="rId3" cstate="print">
            <a:alphaModFix amt="7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251520" y="1587584"/>
            <a:ext cx="8568952" cy="5153784"/>
          </a:xfrm>
        </p:spPr>
        <p:txBody>
          <a:bodyPr>
            <a:noAutofit/>
          </a:bodyPr>
          <a:lstStyle/>
          <a:p>
            <a:pPr marL="173038" lvl="1" indent="276225">
              <a:buNone/>
            </a:pPr>
            <a:r>
              <a:rPr lang="ro-RO" sz="1700" dirty="0">
                <a:ln/>
                <a:solidFill>
                  <a:srgbClr val="002060"/>
                </a:solidFill>
                <a:latin typeface="Times New Roman" pitchFamily="18" charset="0"/>
                <a:cs typeface="Times New Roman" pitchFamily="18" charset="0"/>
              </a:rPr>
              <a:t>Controlul armamentului nuclear a fost văzut ca un mijloc central de contracarare a conflictelor și de asigurare a securității globale.</a:t>
            </a:r>
          </a:p>
          <a:p>
            <a:pPr marL="173038" lvl="1" indent="276225">
              <a:buNone/>
            </a:pPr>
            <a:r>
              <a:rPr lang="ro-RO" sz="1700" dirty="0">
                <a:ln/>
                <a:solidFill>
                  <a:srgbClr val="002060"/>
                </a:solidFill>
                <a:latin typeface="Times New Roman" pitchFamily="18" charset="0"/>
                <a:cs typeface="Times New Roman" pitchFamily="18" charset="0"/>
              </a:rPr>
              <a:t>Controlul armelor este un obiectiv mai puțin ambițios decât dezarmarea nucleară, care urmărește să diminueze dimensiunea și capacitatea forțelor armate ale statului, eventual privarea de arme. </a:t>
            </a:r>
          </a:p>
          <a:p>
            <a:pPr marL="173038" lvl="1" indent="276225">
              <a:buNone/>
            </a:pPr>
            <a:r>
              <a:rPr lang="ro-RO" sz="1700" dirty="0">
                <a:ln/>
                <a:solidFill>
                  <a:srgbClr val="002060"/>
                </a:solidFill>
                <a:latin typeface="Times New Roman" pitchFamily="18" charset="0"/>
                <a:cs typeface="Times New Roman" pitchFamily="18" charset="0"/>
              </a:rPr>
              <a:t>Obiectivul controlului armelor este să reglementeze nivelurile armelor fie prin limitarea creșterii, fie prin limitarea modului în care acestea pot fi utilizate. </a:t>
            </a:r>
          </a:p>
          <a:p>
            <a:pPr marL="173038" lvl="1" indent="276225">
              <a:buNone/>
            </a:pPr>
            <a:r>
              <a:rPr lang="ro-RO" sz="1700" dirty="0">
                <a:ln/>
                <a:solidFill>
                  <a:srgbClr val="002060"/>
                </a:solidFill>
                <a:latin typeface="Times New Roman" pitchFamily="18" charset="0"/>
                <a:cs typeface="Times New Roman" pitchFamily="18" charset="0"/>
              </a:rPr>
              <a:t>O abordare alternativă a securității într-o lume a proliferării nucleare este de a ridica scuturile antirachetă.</a:t>
            </a:r>
          </a:p>
          <a:p>
            <a:pPr marL="173038" lvl="1" indent="276225">
              <a:buNone/>
            </a:pPr>
            <a:r>
              <a:rPr lang="ro-RO" sz="1700" dirty="0">
                <a:ln/>
                <a:solidFill>
                  <a:srgbClr val="002060"/>
                </a:solidFill>
                <a:latin typeface="Times New Roman" pitchFamily="18" charset="0"/>
                <a:cs typeface="Times New Roman" pitchFamily="18" charset="0"/>
              </a:rPr>
              <a:t>Scuturile antirachetă au și dezavantaje:</a:t>
            </a:r>
          </a:p>
          <a:p>
            <a:pPr marL="515938" lvl="1" indent="-342900">
              <a:buFont typeface="Wingdings" panose="05000000000000000000" pitchFamily="2" charset="2"/>
              <a:buChar char="Ø"/>
            </a:pPr>
            <a:r>
              <a:rPr lang="ro-RO" sz="1700" dirty="0">
                <a:ln/>
                <a:solidFill>
                  <a:srgbClr val="002060"/>
                </a:solidFill>
                <a:latin typeface="Times New Roman" pitchFamily="18" charset="0"/>
                <a:cs typeface="Times New Roman" pitchFamily="18" charset="0"/>
              </a:rPr>
              <a:t>În primul rând, acestea sunt extrem de costisitoare de dezvoltat, deoarece trebuie să fie suficient de cuprinzătoare, sofisticate și fiabile pentru a garanta că nicio rachetă nu va putea penetra scutul, având în vedere potențialul devastator al unei singure țări nucleare. </a:t>
            </a:r>
          </a:p>
          <a:p>
            <a:pPr marL="515938" lvl="1" indent="-342900">
              <a:buFont typeface="Wingdings" panose="05000000000000000000" pitchFamily="2" charset="2"/>
              <a:buChar char="Ø"/>
            </a:pPr>
            <a:r>
              <a:rPr lang="ro-RO" sz="1700" dirty="0">
                <a:ln/>
                <a:solidFill>
                  <a:srgbClr val="002060"/>
                </a:solidFill>
                <a:latin typeface="Times New Roman" pitchFamily="18" charset="0"/>
                <a:cs typeface="Times New Roman" pitchFamily="18" charset="0"/>
              </a:rPr>
              <a:t>În al doilea rând, mulți se îndoiesc dacă, indiferent de resursele dedicate construcției lor, scuturile antirachetă pot oferi vreodată o protecție absolut garantată, mai ales că se bazează, de fapt, pe presupunerea că un glonț va lovi întotdeauna un alt glonț. </a:t>
            </a:r>
          </a:p>
          <a:p>
            <a:pPr marL="515938" lvl="1" indent="-342900">
              <a:buFont typeface="Wingdings" panose="05000000000000000000" pitchFamily="2" charset="2"/>
              <a:buChar char="Ø"/>
            </a:pPr>
            <a:r>
              <a:rPr lang="ro-RO" sz="1700" dirty="0">
                <a:ln/>
                <a:solidFill>
                  <a:srgbClr val="002060"/>
                </a:solidFill>
                <a:latin typeface="Times New Roman" pitchFamily="18" charset="0"/>
                <a:cs typeface="Times New Roman" pitchFamily="18" charset="0"/>
              </a:rPr>
              <a:t>  În al treilea rând, la fel ca în cazul achiziționării oricăror alte arme, construcția de scuturi antirachetă poate fi percepută de alte state ca un act agresiv sau ofensator. </a:t>
            </a:r>
          </a:p>
          <a:p>
            <a:pPr>
              <a:buNone/>
            </a:pPr>
            <a:endParaRPr lang="ru-RU" sz="1700" dirty="0">
              <a:ln/>
              <a:solidFill>
                <a:srgbClr val="002060"/>
              </a:solidFill>
              <a:latin typeface="Times New Roman" pitchFamily="18" charset="0"/>
              <a:cs typeface="Times New Roman" pitchFamily="18" charset="0"/>
            </a:endParaRPr>
          </a:p>
        </p:txBody>
      </p:sp>
      <p:sp>
        <p:nvSpPr>
          <p:cNvPr id="5" name="Содержимое 2">
            <a:extLst>
              <a:ext uri="{FF2B5EF4-FFF2-40B4-BE49-F238E27FC236}">
                <a16:creationId xmlns="" xmlns:a16="http://schemas.microsoft.com/office/drawing/2014/main" id="{13B07A54-DE75-4220-8208-21B00E472B6F}"/>
              </a:ext>
            </a:extLst>
          </p:cNvPr>
          <p:cNvSpPr txBox="1">
            <a:spLocks/>
          </p:cNvSpPr>
          <p:nvPr/>
        </p:nvSpPr>
        <p:spPr>
          <a:xfrm>
            <a:off x="1115616" y="188640"/>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CONTROLUL ASUPRA RĂSPÂDIRII ARMAMENTULUI STRATEGIC ÎN CONTEXTUL SECURITĂȚII INTERNAȚIONALE</a:t>
            </a:r>
            <a:endParaRPr lang="ro-RO"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772DF16B-58CC-4DA4-AD34-0B1EF782C41C}"/>
              </a:ext>
            </a:extLst>
          </p:cNvPr>
          <p:cNvPicPr>
            <a:picLocks noChangeAspect="1"/>
          </p:cNvPicPr>
          <p:nvPr/>
        </p:nvPicPr>
        <p:blipFill>
          <a:blip r:embed="rId2" cstate="print">
            <a:alphaModFix amt="6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662880" y="836712"/>
            <a:ext cx="8229600" cy="1417712"/>
          </a:xfrm>
        </p:spPr>
        <p:txBody>
          <a:bodyPr>
            <a:noAutofit/>
          </a:bodyPr>
          <a:lstStyle/>
          <a:p>
            <a:pPr marL="173038" lvl="1" indent="276225">
              <a:buNone/>
            </a:pPr>
            <a:r>
              <a:rPr lang="ro-RO" sz="1800" dirty="0">
                <a:ln/>
                <a:solidFill>
                  <a:srgbClr val="002060"/>
                </a:solidFill>
                <a:latin typeface="Times New Roman" pitchFamily="18" charset="0"/>
                <a:cs typeface="Times New Roman" pitchFamily="18" charset="0"/>
              </a:rPr>
              <a:t>Problematica monitoring-ului și asigurării regimurilor de </a:t>
            </a:r>
            <a:r>
              <a:rPr lang="ro-RO" sz="1800" dirty="0" err="1" smtClean="0">
                <a:ln/>
                <a:solidFill>
                  <a:srgbClr val="002060"/>
                </a:solidFill>
                <a:latin typeface="Times New Roman" pitchFamily="18" charset="0"/>
                <a:cs typeface="Times New Roman" pitchFamily="18" charset="0"/>
              </a:rPr>
              <a:t>nerăspândire</a:t>
            </a:r>
            <a:r>
              <a:rPr lang="ro-RO" sz="1800" dirty="0" smtClean="0">
                <a:ln/>
                <a:solidFill>
                  <a:srgbClr val="002060"/>
                </a:solidFill>
                <a:latin typeface="Times New Roman" pitchFamily="18" charset="0"/>
                <a:cs typeface="Times New Roman" pitchFamily="18" charset="0"/>
              </a:rPr>
              <a:t> </a:t>
            </a:r>
            <a:r>
              <a:rPr lang="ro-RO" sz="1800" dirty="0">
                <a:ln/>
                <a:solidFill>
                  <a:srgbClr val="002060"/>
                </a:solidFill>
                <a:latin typeface="Times New Roman" pitchFamily="18" charset="0"/>
                <a:cs typeface="Times New Roman" pitchFamily="18" charset="0"/>
              </a:rPr>
              <a:t>a armamentului de distrugere în masă care include armamentul nuclear, chimic și biologic, necesita o atenție </a:t>
            </a:r>
            <a:r>
              <a:rPr lang="ro-RO" sz="1800" dirty="0" smtClean="0">
                <a:ln/>
                <a:solidFill>
                  <a:srgbClr val="002060"/>
                </a:solidFill>
                <a:latin typeface="Times New Roman" pitchFamily="18" charset="0"/>
                <a:cs typeface="Times New Roman" pitchFamily="18" charset="0"/>
              </a:rPr>
              <a:t>deosebită, </a:t>
            </a:r>
            <a:r>
              <a:rPr lang="ro-RO" sz="1800" dirty="0">
                <a:ln/>
                <a:solidFill>
                  <a:srgbClr val="002060"/>
                </a:solidFill>
                <a:latin typeface="Times New Roman" pitchFamily="18" charset="0"/>
                <a:cs typeface="Times New Roman" pitchFamily="18" charset="0"/>
              </a:rPr>
              <a:t>deoarece letalitatea acestora și efectele ulterioare cauzate de acțiunea lor sunt cu mult mai grave decât utilizarea armamentului convențional.</a:t>
            </a:r>
          </a:p>
          <a:p>
            <a:pPr marL="0" indent="0">
              <a:buNone/>
            </a:pPr>
            <a:r>
              <a:rPr lang="ro-RO" sz="1800" dirty="0">
                <a:ln/>
                <a:solidFill>
                  <a:srgbClr val="002060"/>
                </a:solidFill>
                <a:latin typeface="Times New Roman" pitchFamily="18" charset="0"/>
                <a:cs typeface="Times New Roman" pitchFamily="18" charset="0"/>
              </a:rPr>
              <a:t>	</a:t>
            </a:r>
          </a:p>
        </p:txBody>
      </p:sp>
      <p:sp>
        <p:nvSpPr>
          <p:cNvPr id="5" name="Содержимое 2">
            <a:extLst>
              <a:ext uri="{FF2B5EF4-FFF2-40B4-BE49-F238E27FC236}">
                <a16:creationId xmlns="" xmlns:a16="http://schemas.microsoft.com/office/drawing/2014/main" id="{0DB9535D-C8FA-4069-88F5-F8FB780047BB}"/>
              </a:ext>
            </a:extLst>
          </p:cNvPr>
          <p:cNvSpPr txBox="1">
            <a:spLocks/>
          </p:cNvSpPr>
          <p:nvPr/>
        </p:nvSpPr>
        <p:spPr>
          <a:xfrm>
            <a:off x="1331640" y="188640"/>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CONTROLUL ASUPRA RĂSPÂDIRII ARMAMENTULUI STRATEGIC ÎN CONTEXTUL SECURITĂȚII INTERNAȚIONALE</a:t>
            </a:r>
            <a:endParaRPr lang="ro-RO" sz="2000" b="1" dirty="0">
              <a:latin typeface="Times New Roman" panose="02020603050405020304" pitchFamily="18" charset="0"/>
              <a:cs typeface="Times New Roman" panose="02020603050405020304" pitchFamily="18" charset="0"/>
            </a:endParaRPr>
          </a:p>
        </p:txBody>
      </p:sp>
      <p:graphicFrame>
        <p:nvGraphicFramePr>
          <p:cNvPr id="8" name="Схема 7">
            <a:extLst>
              <a:ext uri="{FF2B5EF4-FFF2-40B4-BE49-F238E27FC236}">
                <a16:creationId xmlns="" xmlns:a16="http://schemas.microsoft.com/office/drawing/2014/main" id="{CDD146CA-2DF8-4E08-9EC3-1B73595D0C3A}"/>
              </a:ext>
            </a:extLst>
          </p:cNvPr>
          <p:cNvGraphicFramePr/>
          <p:nvPr>
            <p:extLst>
              <p:ext uri="{D42A27DB-BD31-4B8C-83A1-F6EECF244321}">
                <p14:modId xmlns:p14="http://schemas.microsoft.com/office/powerpoint/2010/main" val="3769177923"/>
              </p:ext>
            </p:extLst>
          </p:nvPr>
        </p:nvGraphicFramePr>
        <p:xfrm>
          <a:off x="611560" y="2276872"/>
          <a:ext cx="7920880" cy="31683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9" name="Содержимое 2">
            <a:extLst>
              <a:ext uri="{FF2B5EF4-FFF2-40B4-BE49-F238E27FC236}">
                <a16:creationId xmlns="" xmlns:a16="http://schemas.microsoft.com/office/drawing/2014/main" id="{9A6BBA0D-990E-4A13-A423-9AE86A780C04}"/>
              </a:ext>
            </a:extLst>
          </p:cNvPr>
          <p:cNvSpPr>
            <a:spLocks noGrp="1"/>
          </p:cNvSpPr>
          <p:nvPr/>
        </p:nvSpPr>
        <p:spPr>
          <a:xfrm>
            <a:off x="467544" y="5509220"/>
            <a:ext cx="8280919" cy="1160140"/>
          </a:xfrm>
          <a:prstGeom prst="rect">
            <a:avLst/>
          </a:prstGeom>
        </p:spPr>
        <p:txBody>
          <a:bodyPr vert="horz" wrap="square">
            <a:noAutofit/>
          </a:bodyPr>
          <a:lstStyle/>
          <a:p>
            <a:pPr indent="450215">
              <a:lnSpc>
                <a:spcPct val="107000"/>
              </a:lnSpc>
              <a:spcAft>
                <a:spcPts val="800"/>
              </a:spcAft>
            </a:pPr>
            <a:r>
              <a:rPr lang="ro-RO"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Problema controlului armamentului, având în vedere importanța sa pentru asigurarea stabilității strategice și a securității internaționale, se află în permanență î</a:t>
            </a:r>
            <a:r>
              <a:rPr lang="es-ES_tradnl"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n </a:t>
            </a:r>
            <a:r>
              <a:rPr lang="ro-RO" dirty="0">
                <a:solidFill>
                  <a:srgbClr val="002060"/>
                </a:solidFill>
                <a:latin typeface="Times New Roman" panose="02020603050405020304" pitchFamily="18" charset="0"/>
                <a:ea typeface="Calibri" panose="020F0502020204030204" pitchFamily="34" charset="0"/>
                <a:cs typeface="Times New Roman" panose="02020603050405020304" pitchFamily="18" charset="0"/>
              </a:rPr>
              <a:t>atenția </a:t>
            </a:r>
            <a:r>
              <a:rPr lang="ro-RO" kern="1200" dirty="0">
                <a:solidFill>
                  <a:srgbClr val="002060"/>
                </a:solidFill>
                <a:effectLst/>
                <a:latin typeface="Times New Roman" panose="02020603050405020304" pitchFamily="18" charset="0"/>
                <a:ea typeface="Calibri" panose="020F0502020204030204" pitchFamily="34" charset="0"/>
                <a:cs typeface="Times New Roman" panose="02020603050405020304" pitchFamily="18" charset="0"/>
              </a:rPr>
              <a:t>personalităților de stat și politice, a experților și a specialiștilor de profil, a publicului larg și a mass-mediei.</a:t>
            </a:r>
            <a:endParaRPr lang="ro-RO"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5045092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F5F693AE-C501-467E-8727-9E17BE1B35EB}"/>
              </a:ext>
            </a:extLst>
          </p:cNvPr>
          <p:cNvPicPr>
            <a:picLocks noChangeAspect="1"/>
          </p:cNvPicPr>
          <p:nvPr/>
        </p:nvPicPr>
        <p:blipFill>
          <a:blip r:embed="rId2" cstate="print">
            <a:alphaModFix amt="7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107504" y="764704"/>
            <a:ext cx="4608512" cy="1368152"/>
          </a:xfrm>
        </p:spPr>
        <p:txBody>
          <a:bodyPr>
            <a:normAutofit lnSpcReduction="10000"/>
          </a:bodyPr>
          <a:lstStyle/>
          <a:p>
            <a:pPr marL="0" indent="0">
              <a:spcBef>
                <a:spcPts val="0"/>
              </a:spcBef>
            </a:pPr>
            <a:r>
              <a:rPr lang="ro-RO" sz="1800" dirty="0">
                <a:ln/>
                <a:solidFill>
                  <a:srgbClr val="002060"/>
                </a:solidFill>
                <a:latin typeface="Times New Roman" pitchFamily="18" charset="0"/>
                <a:cs typeface="Times New Roman" pitchFamily="18" charset="0"/>
              </a:rPr>
              <a:t>Tratatul de Limitare a Armamentului Strategic </a:t>
            </a:r>
          </a:p>
          <a:p>
            <a:pPr marL="0" indent="0">
              <a:spcBef>
                <a:spcPts val="0"/>
              </a:spcBef>
              <a:buNone/>
            </a:pPr>
            <a:r>
              <a:rPr lang="ro-RO" sz="1800" dirty="0">
                <a:ln/>
                <a:solidFill>
                  <a:srgbClr val="002060"/>
                </a:solidFill>
                <a:latin typeface="Times New Roman" pitchFamily="18" charset="0"/>
                <a:cs typeface="Times New Roman" pitchFamily="18" charset="0"/>
              </a:rPr>
              <a:t>    (SALT I și SALT II)</a:t>
            </a:r>
            <a:r>
              <a:rPr lang="en-US" sz="1800" dirty="0">
                <a:ln/>
                <a:solidFill>
                  <a:srgbClr val="002060"/>
                </a:solidFill>
                <a:latin typeface="Times New Roman" pitchFamily="18" charset="0"/>
                <a:cs typeface="Times New Roman" pitchFamily="18" charset="0"/>
              </a:rPr>
              <a:t>;</a:t>
            </a:r>
            <a:endParaRPr lang="ro-RO" sz="1800" dirty="0">
              <a:ln/>
              <a:solidFill>
                <a:srgbClr val="002060"/>
              </a:solidFill>
              <a:latin typeface="Times New Roman" pitchFamily="18" charset="0"/>
              <a:cs typeface="Times New Roman" pitchFamily="18" charset="0"/>
            </a:endParaRPr>
          </a:p>
          <a:p>
            <a:pPr marL="0" indent="0">
              <a:spcBef>
                <a:spcPts val="0"/>
              </a:spcBef>
            </a:pPr>
            <a:r>
              <a:rPr lang="ro-RO" sz="1800" dirty="0">
                <a:ln/>
                <a:solidFill>
                  <a:srgbClr val="002060"/>
                </a:solidFill>
                <a:latin typeface="Times New Roman" pitchFamily="18" charset="0"/>
                <a:cs typeface="Times New Roman" pitchFamily="18" charset="0"/>
              </a:rPr>
              <a:t>Tratatul de Reducere a Armamentului Strategic </a:t>
            </a:r>
          </a:p>
          <a:p>
            <a:pPr marL="0" indent="0">
              <a:spcBef>
                <a:spcPts val="0"/>
              </a:spcBef>
              <a:buNone/>
            </a:pPr>
            <a:r>
              <a:rPr lang="ro-RO" sz="1800" dirty="0">
                <a:ln/>
                <a:solidFill>
                  <a:srgbClr val="002060"/>
                </a:solidFill>
                <a:latin typeface="Times New Roman" pitchFamily="18" charset="0"/>
                <a:cs typeface="Times New Roman" pitchFamily="18" charset="0"/>
              </a:rPr>
              <a:t>    (START I și START II)</a:t>
            </a:r>
            <a:r>
              <a:rPr lang="en-US" sz="1800" dirty="0">
                <a:ln/>
                <a:solidFill>
                  <a:srgbClr val="002060"/>
                </a:solidFill>
                <a:latin typeface="Times New Roman" pitchFamily="18" charset="0"/>
                <a:cs typeface="Times New Roman" pitchFamily="18" charset="0"/>
              </a:rPr>
              <a:t>;</a:t>
            </a:r>
            <a:endParaRPr lang="ro-RO" sz="1800" dirty="0">
              <a:ln/>
              <a:solidFill>
                <a:srgbClr val="002060"/>
              </a:solidFill>
              <a:latin typeface="Times New Roman" pitchFamily="18" charset="0"/>
              <a:cs typeface="Times New Roman" pitchFamily="18" charset="0"/>
            </a:endParaRPr>
          </a:p>
          <a:p>
            <a:pPr marL="0" indent="0">
              <a:spcBef>
                <a:spcPts val="0"/>
              </a:spcBef>
            </a:pPr>
            <a:r>
              <a:rPr lang="ro-RO" sz="1800" dirty="0">
                <a:ln/>
                <a:solidFill>
                  <a:srgbClr val="002060"/>
                </a:solidFill>
                <a:latin typeface="Times New Roman" pitchFamily="18" charset="0"/>
                <a:cs typeface="Times New Roman" pitchFamily="18" charset="0"/>
              </a:rPr>
              <a:t>Tratatul de Reducere a Armamentului Ofensiv</a:t>
            </a:r>
            <a:r>
              <a:rPr lang="en-US" sz="1800" dirty="0">
                <a:ln/>
                <a:solidFill>
                  <a:srgbClr val="002060"/>
                </a:solidFill>
                <a:latin typeface="Times New Roman" pitchFamily="18" charset="0"/>
                <a:cs typeface="Times New Roman" pitchFamily="18" charset="0"/>
              </a:rPr>
              <a:t>.</a:t>
            </a:r>
            <a:r>
              <a:rPr lang="ro-RO" sz="1800" dirty="0">
                <a:ln/>
                <a:solidFill>
                  <a:srgbClr val="002060"/>
                </a:solidFill>
                <a:latin typeface="Times New Roman" pitchFamily="18" charset="0"/>
                <a:cs typeface="Times New Roman" pitchFamily="18" charset="0"/>
              </a:rPr>
              <a:t> </a:t>
            </a:r>
          </a:p>
          <a:p>
            <a:pPr marL="0" indent="0">
              <a:spcBef>
                <a:spcPts val="0"/>
              </a:spcBef>
            </a:pPr>
            <a:endParaRPr lang="ro-RO" sz="1800" dirty="0"/>
          </a:p>
        </p:txBody>
      </p:sp>
      <p:sp>
        <p:nvSpPr>
          <p:cNvPr id="5" name="Содержимое 2">
            <a:extLst>
              <a:ext uri="{FF2B5EF4-FFF2-40B4-BE49-F238E27FC236}">
                <a16:creationId xmlns="" xmlns:a16="http://schemas.microsoft.com/office/drawing/2014/main" id="{708D4057-5621-4B0A-9375-DF89BE17E92C}"/>
              </a:ext>
            </a:extLst>
          </p:cNvPr>
          <p:cNvSpPr txBox="1">
            <a:spLocks/>
          </p:cNvSpPr>
          <p:nvPr/>
        </p:nvSpPr>
        <p:spPr>
          <a:xfrm>
            <a:off x="1331640" y="116632"/>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TRATATE BI-LATERALE SUA-FEDERAȚIA RUSĂ ÎN DOMENIUL NEPROLIFERĂRII ARMAMENTULUI NUCLEAR</a:t>
            </a:r>
            <a:endParaRPr lang="ro-RO" sz="2000" b="1" dirty="0">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 xmlns:a16="http://schemas.microsoft.com/office/drawing/2014/main" id="{EC1D4646-20B8-4970-B9E8-65A8D0B05F33}"/>
              </a:ext>
            </a:extLst>
          </p:cNvPr>
          <p:cNvSpPr txBox="1"/>
          <p:nvPr/>
        </p:nvSpPr>
        <p:spPr>
          <a:xfrm>
            <a:off x="4716016" y="836712"/>
            <a:ext cx="4248472" cy="1200329"/>
          </a:xfrm>
          <a:prstGeom prst="rect">
            <a:avLst/>
          </a:prstGeom>
        </p:spPr>
        <p:style>
          <a:lnRef idx="0">
            <a:schemeClr val="accent5"/>
          </a:lnRef>
          <a:fillRef idx="3">
            <a:schemeClr val="accent5"/>
          </a:fillRef>
          <a:effectRef idx="3">
            <a:schemeClr val="accent5"/>
          </a:effectRef>
          <a:fontRef idx="minor">
            <a:schemeClr val="lt1"/>
          </a:fontRef>
        </p:style>
        <p:txBody>
          <a:bodyPr wrap="square">
            <a:spAutoFit/>
          </a:bodyPr>
          <a:lstStyle/>
          <a:p>
            <a:r>
              <a:rPr lang="en-U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The Strategic Arms Limitation Talks (SALT I) was the first round of talks between the US and USSR from 1969-1972. SALT 1 led to the ABM Treaty.</a:t>
            </a:r>
          </a:p>
        </p:txBody>
      </p:sp>
      <p:pic>
        <p:nvPicPr>
          <p:cNvPr id="9218" name="Picture 2" descr="Strategic Arms Limitation Talks timeline | Timetoast timelines">
            <a:extLst>
              <a:ext uri="{FF2B5EF4-FFF2-40B4-BE49-F238E27FC236}">
                <a16:creationId xmlns="" xmlns:a16="http://schemas.microsoft.com/office/drawing/2014/main" id="{3A45CD71-57FB-4164-908C-0A817B9E253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67944" y="2060848"/>
            <a:ext cx="1152128" cy="115212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 xmlns:a16="http://schemas.microsoft.com/office/drawing/2014/main" id="{8D46A6AA-7346-4AAE-B454-5552D10D406B}"/>
              </a:ext>
            </a:extLst>
          </p:cNvPr>
          <p:cNvSpPr txBox="1"/>
          <p:nvPr/>
        </p:nvSpPr>
        <p:spPr>
          <a:xfrm>
            <a:off x="179512" y="3120057"/>
            <a:ext cx="8784976" cy="3693319"/>
          </a:xfrm>
          <a:prstGeom prst="rect">
            <a:avLst/>
          </a:prstGeom>
          <a:noFill/>
        </p:spPr>
        <p:txBody>
          <a:bodyPr wrap="square">
            <a:spAutoFit/>
          </a:bodyPr>
          <a:lstStyle/>
          <a:p>
            <a:r>
              <a:rPr lang="en-US" dirty="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START (Tratatul de reducere a armelor strategice) a fost un tratat bilateral între Statele Unite ale Americii și Uniunea Republicilor Sovietice Socialiste (URSS) privind reducerea și limitarea armelor strategice ofensive. Tratatul a fost semnat la 31 iulie 1991 și a intrat în vigoare la 5 decembrie </a:t>
            </a:r>
            <a:r>
              <a:rPr lang="ro-RO" dirty="0" smtClean="0">
                <a:latin typeface="Times New Roman" panose="02020603050405020304" pitchFamily="18" charset="0"/>
                <a:cs typeface="Times New Roman" panose="02020603050405020304" pitchFamily="18" charset="0"/>
              </a:rPr>
              <a:t>1994. Tratatul </a:t>
            </a:r>
            <a:r>
              <a:rPr lang="ro-RO" dirty="0">
                <a:latin typeface="Times New Roman" panose="02020603050405020304" pitchFamily="18" charset="0"/>
                <a:cs typeface="Times New Roman" panose="02020603050405020304" pitchFamily="18" charset="0"/>
              </a:rPr>
              <a:t>a interzis </a:t>
            </a:r>
            <a:r>
              <a:rPr lang="ro-RO" dirty="0" err="1" smtClean="0">
                <a:latin typeface="Times New Roman" panose="02020603050405020304" pitchFamily="18" charset="0"/>
                <a:cs typeface="Times New Roman" panose="02020603050405020304" pitchFamily="18" charset="0"/>
              </a:rPr>
              <a:t>semnătarilor</a:t>
            </a:r>
            <a:r>
              <a:rPr lang="ro-RO" dirty="0" smtClean="0">
                <a:latin typeface="Times New Roman" panose="02020603050405020304" pitchFamily="18" charset="0"/>
                <a:cs typeface="Times New Roman" panose="02020603050405020304" pitchFamily="18" charset="0"/>
              </a:rPr>
              <a:t> </a:t>
            </a:r>
            <a:r>
              <a:rPr lang="ro-RO" dirty="0">
                <a:latin typeface="Times New Roman" panose="02020603050405020304" pitchFamily="18" charset="0"/>
                <a:cs typeface="Times New Roman" panose="02020603050405020304" pitchFamily="18" charset="0"/>
              </a:rPr>
              <a:t>săi să desfășoare peste 6.000 de focoase nucleare pe un total de 1.600 de rachete balistice intercontinentale (ICBM) și bombardiere. START a negociat cel mai mare și mai complex tratat de control al armelor din istorie, iar implementarea sa finală la sfârșitul anului 2001 a dus la eliminarea a aproximativ 80% din toate armele nucleare strategice existente atunci. Propus de președintele Statelor Unite, Ronald Reagan, a fost redenumit START I după ce au început negocierile privind cel de-al doilea tratat START. Tratatul START I a expirat la 5 decembrie 2009. La 8 aprilie 2010, noul tratat START de înlocuire a fost semnat la Praga de către președintele american </a:t>
            </a:r>
            <a:r>
              <a:rPr lang="ro-RO" dirty="0" err="1">
                <a:latin typeface="Times New Roman" panose="02020603050405020304" pitchFamily="18" charset="0"/>
                <a:cs typeface="Times New Roman" panose="02020603050405020304" pitchFamily="18" charset="0"/>
              </a:rPr>
              <a:t>Barack</a:t>
            </a:r>
            <a:r>
              <a:rPr lang="ro-RO" dirty="0">
                <a:latin typeface="Times New Roman" panose="02020603050405020304" pitchFamily="18" charset="0"/>
                <a:cs typeface="Times New Roman" panose="02020603050405020304" pitchFamily="18" charset="0"/>
              </a:rPr>
              <a:t> Obama și președintele rus Dmitri </a:t>
            </a:r>
            <a:r>
              <a:rPr lang="ro-RO" dirty="0" err="1">
                <a:latin typeface="Times New Roman" panose="02020603050405020304" pitchFamily="18" charset="0"/>
                <a:cs typeface="Times New Roman" panose="02020603050405020304" pitchFamily="18" charset="0"/>
              </a:rPr>
              <a:t>Medvedev</a:t>
            </a:r>
            <a:r>
              <a:rPr lang="ro-RO" dirty="0">
                <a:latin typeface="Times New Roman" panose="02020603050405020304" pitchFamily="18" charset="0"/>
                <a:cs typeface="Times New Roman" panose="02020603050405020304" pitchFamily="18" charset="0"/>
              </a:rPr>
              <a:t>. După ratificarea de către Senatul SUA și Adunarea Federală a Rusiei, acesta a intrat în vigoare la 26 ianuarie 2011.</a:t>
            </a:r>
          </a:p>
        </p:txBody>
      </p:sp>
    </p:spTree>
    <p:extLst>
      <p:ext uri="{BB962C8B-B14F-4D97-AF65-F5344CB8AC3E}">
        <p14:creationId xmlns:p14="http://schemas.microsoft.com/office/powerpoint/2010/main" val="32441153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1.png">
            <a:extLst>
              <a:ext uri="{FF2B5EF4-FFF2-40B4-BE49-F238E27FC236}">
                <a16:creationId xmlns="" xmlns:a16="http://schemas.microsoft.com/office/drawing/2014/main" id="{E7065ECF-D463-47FF-AA20-0CFB8D17B44A}"/>
              </a:ext>
            </a:extLst>
          </p:cNvPr>
          <p:cNvPicPr>
            <a:picLocks noChangeAspect="1"/>
          </p:cNvPicPr>
          <p:nvPr/>
        </p:nvPicPr>
        <p:blipFill>
          <a:blip r:embed="rId2" cstate="print">
            <a:alphaModFix amt="10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pic>
        <p:nvPicPr>
          <p:cNvPr id="4" name="Содержимое 3" descr="380017.jpg"/>
          <p:cNvPicPr>
            <a:picLocks noGrp="1" noChangeAspect="1"/>
          </p:cNvPicPr>
          <p:nvPr>
            <p:ph sz="quarter" idx="1"/>
          </p:nvPr>
        </p:nvPicPr>
        <p:blipFill>
          <a:blip r:embed="rId3" cstate="print">
            <a:extLst>
              <a:ext uri="{BEBA8EAE-BF5A-486C-A8C5-ECC9F3942E4B}">
                <a14:imgProps xmlns:a14="http://schemas.microsoft.com/office/drawing/2010/main">
                  <a14:imgLayer r:embed="rId4">
                    <a14:imgEffect>
                      <a14:sharpenSoften amount="50000"/>
                    </a14:imgEffect>
                  </a14:imgLayer>
                </a14:imgProps>
              </a:ext>
            </a:extLst>
          </a:blip>
          <a:stretch>
            <a:fillRect/>
          </a:stretch>
        </p:blipFill>
        <p:spPr>
          <a:xfrm>
            <a:off x="755576" y="836712"/>
            <a:ext cx="7416824" cy="5842272"/>
          </a:xfrm>
          <a:prstGeom prst="rect">
            <a:avLst/>
          </a:prstGeom>
          <a:ln>
            <a:noFill/>
          </a:ln>
          <a:effectLst>
            <a:outerShdw blurRad="292100" dist="139700" dir="2700000" algn="tl" rotWithShape="0">
              <a:srgbClr val="333333">
                <a:alpha val="65000"/>
              </a:srgbClr>
            </a:outerShdw>
          </a:effectLst>
        </p:spPr>
      </p:pic>
      <p:sp>
        <p:nvSpPr>
          <p:cNvPr id="6" name="Содержимое 2">
            <a:extLst>
              <a:ext uri="{FF2B5EF4-FFF2-40B4-BE49-F238E27FC236}">
                <a16:creationId xmlns="" xmlns:a16="http://schemas.microsoft.com/office/drawing/2014/main" id="{2D9269FB-6980-45BF-98F1-A5158A6AAA01}"/>
              </a:ext>
            </a:extLst>
          </p:cNvPr>
          <p:cNvSpPr txBox="1">
            <a:spLocks/>
          </p:cNvSpPr>
          <p:nvPr/>
        </p:nvSpPr>
        <p:spPr>
          <a:xfrm>
            <a:off x="1331640" y="116632"/>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TRATATE BI-LATERALE</a:t>
            </a:r>
            <a:endParaRPr lang="ro-RO"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Рисунок 4" descr="1.png">
            <a:extLst>
              <a:ext uri="{FF2B5EF4-FFF2-40B4-BE49-F238E27FC236}">
                <a16:creationId xmlns="" xmlns:a16="http://schemas.microsoft.com/office/drawing/2014/main" id="{E7065ECF-D463-47FF-AA20-0CFB8D17B44A}"/>
              </a:ext>
            </a:extLst>
          </p:cNvPr>
          <p:cNvPicPr>
            <a:picLocks noChangeAspect="1"/>
          </p:cNvPicPr>
          <p:nvPr/>
        </p:nvPicPr>
        <p:blipFill>
          <a:blip r:embed="rId2" cstate="print">
            <a:alphaModFix amt="10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6" name="Содержимое 2">
            <a:extLst>
              <a:ext uri="{FF2B5EF4-FFF2-40B4-BE49-F238E27FC236}">
                <a16:creationId xmlns="" xmlns:a16="http://schemas.microsoft.com/office/drawing/2014/main" id="{2D9269FB-6980-45BF-98F1-A5158A6AAA01}"/>
              </a:ext>
            </a:extLst>
          </p:cNvPr>
          <p:cNvSpPr txBox="1">
            <a:spLocks/>
          </p:cNvSpPr>
          <p:nvPr/>
        </p:nvSpPr>
        <p:spPr>
          <a:xfrm>
            <a:off x="1331640" y="44624"/>
            <a:ext cx="6336704" cy="288032"/>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fontScale="850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1800" b="1" dirty="0">
                <a:ln/>
                <a:solidFill>
                  <a:srgbClr val="002060"/>
                </a:solidFill>
                <a:latin typeface="Times New Roman" panose="02020603050405020304" pitchFamily="18" charset="0"/>
                <a:cs typeface="Times New Roman" pitchFamily="18" charset="0"/>
              </a:rPr>
              <a:t>TRATATE BI-LATERALE</a:t>
            </a:r>
            <a:endParaRPr lang="ro-RO" sz="1800" b="1" dirty="0">
              <a:latin typeface="Times New Roman" panose="02020603050405020304" pitchFamily="18" charset="0"/>
              <a:cs typeface="Times New Roman" panose="02020603050405020304" pitchFamily="18" charset="0"/>
            </a:endParaRPr>
          </a:p>
        </p:txBody>
      </p:sp>
      <p:graphicFrame>
        <p:nvGraphicFramePr>
          <p:cNvPr id="7" name="Таблица 6">
            <a:extLst>
              <a:ext uri="{FF2B5EF4-FFF2-40B4-BE49-F238E27FC236}">
                <a16:creationId xmlns="" xmlns:a16="http://schemas.microsoft.com/office/drawing/2014/main" id="{5BA6A6C7-56A9-4FE3-A3F7-0978E590BBA8}"/>
              </a:ext>
            </a:extLst>
          </p:cNvPr>
          <p:cNvGraphicFramePr>
            <a:graphicFrameLocks noGrp="1"/>
          </p:cNvGraphicFramePr>
          <p:nvPr>
            <p:extLst>
              <p:ext uri="{D42A27DB-BD31-4B8C-83A1-F6EECF244321}">
                <p14:modId xmlns:p14="http://schemas.microsoft.com/office/powerpoint/2010/main" val="4147696210"/>
              </p:ext>
            </p:extLst>
          </p:nvPr>
        </p:nvGraphicFramePr>
        <p:xfrm>
          <a:off x="179512" y="514069"/>
          <a:ext cx="8856986" cy="6158783"/>
        </p:xfrm>
        <a:graphic>
          <a:graphicData uri="http://schemas.openxmlformats.org/drawingml/2006/table">
            <a:tbl>
              <a:tblPr firstRow="1" firstCol="1" bandRow="1">
                <a:tableStyleId>{E269D01E-BC32-4049-B463-5C60D7B0CCD2}</a:tableStyleId>
              </a:tblPr>
              <a:tblGrid>
                <a:gridCol w="1665856">
                  <a:extLst>
                    <a:ext uri="{9D8B030D-6E8A-4147-A177-3AD203B41FA5}">
                      <a16:colId xmlns="" xmlns:a16="http://schemas.microsoft.com/office/drawing/2014/main" val="3679554495"/>
                    </a:ext>
                  </a:extLst>
                </a:gridCol>
                <a:gridCol w="1457164">
                  <a:extLst>
                    <a:ext uri="{9D8B030D-6E8A-4147-A177-3AD203B41FA5}">
                      <a16:colId xmlns="" xmlns:a16="http://schemas.microsoft.com/office/drawing/2014/main" val="2146813442"/>
                    </a:ext>
                  </a:extLst>
                </a:gridCol>
                <a:gridCol w="1173086">
                  <a:extLst>
                    <a:ext uri="{9D8B030D-6E8A-4147-A177-3AD203B41FA5}">
                      <a16:colId xmlns="" xmlns:a16="http://schemas.microsoft.com/office/drawing/2014/main" val="1743248883"/>
                    </a:ext>
                  </a:extLst>
                </a:gridCol>
                <a:gridCol w="2606347">
                  <a:extLst>
                    <a:ext uri="{9D8B030D-6E8A-4147-A177-3AD203B41FA5}">
                      <a16:colId xmlns="" xmlns:a16="http://schemas.microsoft.com/office/drawing/2014/main" val="1914492454"/>
                    </a:ext>
                  </a:extLst>
                </a:gridCol>
                <a:gridCol w="1954533">
                  <a:extLst>
                    <a:ext uri="{9D8B030D-6E8A-4147-A177-3AD203B41FA5}">
                      <a16:colId xmlns="" xmlns:a16="http://schemas.microsoft.com/office/drawing/2014/main" val="1239453831"/>
                    </a:ext>
                  </a:extLst>
                </a:gridCol>
              </a:tblGrid>
              <a:tr h="407259">
                <a:tc>
                  <a:txBody>
                    <a:bodyPr/>
                    <a:lstStyle/>
                    <a:p>
                      <a:pPr algn="ctr">
                        <a:lnSpc>
                          <a:spcPct val="107000"/>
                        </a:lnSpc>
                        <a:spcAft>
                          <a:spcPts val="800"/>
                        </a:spcAft>
                      </a:pPr>
                      <a:r>
                        <a:rPr lang="en-US" sz="1400" dirty="0">
                          <a:solidFill>
                            <a:schemeClr val="bg2">
                              <a:lumMod val="25000"/>
                            </a:schemeClr>
                          </a:solidFill>
                          <a:effectLst/>
                          <a:latin typeface="Times New Roman" panose="02020603050405020304" pitchFamily="18" charset="0"/>
                          <a:cs typeface="Times New Roman" panose="02020603050405020304" pitchFamily="18" charset="0"/>
                        </a:rPr>
                        <a:t>Name of treaty</a:t>
                      </a:r>
                      <a:endParaRPr lang="ro-RO" sz="14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400">
                          <a:solidFill>
                            <a:schemeClr val="bg2">
                              <a:lumMod val="25000"/>
                            </a:schemeClr>
                          </a:solidFill>
                          <a:effectLst/>
                          <a:latin typeface="Times New Roman" panose="02020603050405020304" pitchFamily="18" charset="0"/>
                          <a:cs typeface="Times New Roman" panose="02020603050405020304" pitchFamily="18" charset="0"/>
                        </a:rPr>
                        <a:t>Entry into force (/expiry)</a:t>
                      </a:r>
                      <a:endParaRPr lang="ro-RO" sz="14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400">
                          <a:solidFill>
                            <a:schemeClr val="bg2">
                              <a:lumMod val="25000"/>
                            </a:schemeClr>
                          </a:solidFill>
                          <a:effectLst/>
                          <a:latin typeface="Times New Roman" panose="02020603050405020304" pitchFamily="18" charset="0"/>
                          <a:cs typeface="Times New Roman" panose="02020603050405020304" pitchFamily="18" charset="0"/>
                        </a:rPr>
                        <a:t>Parties</a:t>
                      </a:r>
                      <a:endParaRPr lang="ro-RO" sz="14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400">
                          <a:solidFill>
                            <a:schemeClr val="bg2">
                              <a:lumMod val="25000"/>
                            </a:schemeClr>
                          </a:solidFill>
                          <a:effectLst/>
                          <a:latin typeface="Times New Roman" panose="02020603050405020304" pitchFamily="18" charset="0"/>
                          <a:cs typeface="Times New Roman" panose="02020603050405020304" pitchFamily="18" charset="0"/>
                        </a:rPr>
                        <a:t>Scope and purpose</a:t>
                      </a:r>
                      <a:endParaRPr lang="ro-RO" sz="14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400" dirty="0">
                          <a:solidFill>
                            <a:schemeClr val="bg2">
                              <a:lumMod val="25000"/>
                            </a:schemeClr>
                          </a:solidFill>
                          <a:effectLst/>
                          <a:latin typeface="Times New Roman" panose="02020603050405020304" pitchFamily="18" charset="0"/>
                          <a:cs typeface="Times New Roman" panose="02020603050405020304" pitchFamily="18" charset="0"/>
                        </a:rPr>
                        <a:t>Current situation</a:t>
                      </a:r>
                      <a:endParaRPr lang="ro-RO" sz="14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380866258"/>
                  </a:ext>
                </a:extLst>
              </a:tr>
              <a:tr h="1924921">
                <a:tc>
                  <a:txBody>
                    <a:bodyPr/>
                    <a:lstStyle/>
                    <a:p>
                      <a:pPr>
                        <a:lnSpc>
                          <a:spcPct val="107000"/>
                        </a:lnSpc>
                        <a:spcAft>
                          <a:spcPts val="800"/>
                        </a:spcAft>
                      </a:pPr>
                      <a:r>
                        <a:rPr lang="en-US" sz="1300" dirty="0">
                          <a:solidFill>
                            <a:schemeClr val="bg2">
                              <a:lumMod val="25000"/>
                            </a:schemeClr>
                          </a:solidFill>
                          <a:effectLst/>
                          <a:latin typeface="Times New Roman" panose="02020603050405020304" pitchFamily="18" charset="0"/>
                          <a:cs typeface="Times New Roman" panose="02020603050405020304" pitchFamily="18" charset="0"/>
                        </a:rPr>
                        <a:t>Strategic Arms Limitation Talks (SALT) Agreements I and II, Strategic Arms Reduction Treaty (START); Strategic Offensive Reductions Treaty (SORT); New START</a:t>
                      </a:r>
                      <a:endParaRPr lang="ro-RO" sz="13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300" dirty="0">
                          <a:solidFill>
                            <a:schemeClr val="bg2">
                              <a:lumMod val="25000"/>
                            </a:schemeClr>
                          </a:solidFill>
                          <a:effectLst/>
                          <a:latin typeface="Times New Roman" panose="02020603050405020304" pitchFamily="18" charset="0"/>
                          <a:cs typeface="Times New Roman" panose="02020603050405020304" pitchFamily="18" charset="0"/>
                        </a:rPr>
                        <a:t>SALT I: 1972; SALT II: 1979; START: 1991- 2009; SORT: 2002-2012; New START: 2011- 2021</a:t>
                      </a:r>
                      <a:endParaRPr lang="ro-RO" sz="13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300" b="1">
                          <a:solidFill>
                            <a:schemeClr val="bg2">
                              <a:lumMod val="25000"/>
                            </a:schemeClr>
                          </a:solidFill>
                          <a:effectLst/>
                          <a:latin typeface="Times New Roman" panose="02020603050405020304" pitchFamily="18" charset="0"/>
                          <a:cs typeface="Times New Roman" panose="02020603050405020304" pitchFamily="18" charset="0"/>
                        </a:rPr>
                        <a:t>(New START): Russia, US</a:t>
                      </a:r>
                      <a:endParaRPr lang="ro-RO" sz="1300" b="1">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nSpc>
                          <a:spcPct val="107000"/>
                        </a:lnSpc>
                        <a:spcAft>
                          <a:spcPts val="800"/>
                        </a:spcAft>
                      </a:pPr>
                      <a:r>
                        <a:rPr lang="en-US" sz="1300" dirty="0">
                          <a:solidFill>
                            <a:schemeClr val="bg2">
                              <a:lumMod val="25000"/>
                            </a:schemeClr>
                          </a:solidFill>
                          <a:effectLst/>
                          <a:latin typeface="Times New Roman" panose="02020603050405020304" pitchFamily="18" charset="0"/>
                          <a:cs typeface="Times New Roman" panose="02020603050405020304" pitchFamily="18" charset="0"/>
                        </a:rPr>
                        <a:t>Reducing the number of deployed strategic nuclear warheads and their launchers. (New START) does not include non-deployed warheads, non-strategic warheads, certain new kinds of launchers</a:t>
                      </a:r>
                      <a:endParaRPr lang="ro-RO" sz="13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New START is due to expire in February 2021 unless the US and Russia decide to extend it for another five years. Talks on a possible extension are ongoing.</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3674333034"/>
                  </a:ext>
                </a:extLst>
              </a:tr>
              <a:tr h="1646600">
                <a:tc>
                  <a:txBody>
                    <a:bodyPr/>
                    <a:lstStyle/>
                    <a:p>
                      <a:pP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Intermediate-Range Nuclear Forces (INF) Treaty</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1988</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300" b="1">
                          <a:solidFill>
                            <a:schemeClr val="bg2">
                              <a:lumMod val="25000"/>
                            </a:schemeClr>
                          </a:solidFill>
                          <a:effectLst/>
                          <a:latin typeface="Times New Roman" panose="02020603050405020304" pitchFamily="18" charset="0"/>
                          <a:cs typeface="Times New Roman" panose="02020603050405020304" pitchFamily="18" charset="0"/>
                        </a:rPr>
                        <a:t>Soviet Union/Russia, US</a:t>
                      </a:r>
                      <a:endParaRPr lang="ro-RO" sz="1300" b="1">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nSpc>
                          <a:spcPct val="107000"/>
                        </a:lnSpc>
                        <a:spcAft>
                          <a:spcPts val="800"/>
                        </a:spcAft>
                      </a:pPr>
                      <a:r>
                        <a:rPr lang="en-US" sz="1300" dirty="0">
                          <a:solidFill>
                            <a:schemeClr val="bg2">
                              <a:lumMod val="25000"/>
                            </a:schemeClr>
                          </a:solidFill>
                          <a:effectLst/>
                          <a:latin typeface="Times New Roman" panose="02020603050405020304" pitchFamily="18" charset="0"/>
                          <a:cs typeface="Times New Roman" panose="02020603050405020304" pitchFamily="18" charset="0"/>
                        </a:rPr>
                        <a:t>Complete elimination of all nuclear and conventional ground-launched ballistic and cruise missiles with ranges of 500-5 500 km. Does not include submarine and air-launched missiles; ground-launched missiles with ranges of less than 500km/more than </a:t>
                      </a:r>
                      <a:endParaRPr lang="ro-RO" sz="1300" dirty="0">
                        <a:solidFill>
                          <a:schemeClr val="bg2">
                            <a:lumMod val="25000"/>
                          </a:schemeClr>
                        </a:solidFill>
                        <a:effectLst/>
                        <a:latin typeface="Times New Roman" panose="02020603050405020304" pitchFamily="18" charset="0"/>
                        <a:cs typeface="Times New Roman" panose="02020603050405020304" pitchFamily="18" charset="0"/>
                      </a:endParaRPr>
                    </a:p>
                    <a:p>
                      <a:pPr>
                        <a:lnSpc>
                          <a:spcPct val="107000"/>
                        </a:lnSpc>
                        <a:spcAft>
                          <a:spcPts val="800"/>
                        </a:spcAft>
                      </a:pPr>
                      <a:r>
                        <a:rPr lang="en-US" sz="1300" dirty="0">
                          <a:solidFill>
                            <a:schemeClr val="bg2">
                              <a:lumMod val="25000"/>
                            </a:schemeClr>
                          </a:solidFill>
                          <a:effectLst/>
                          <a:latin typeface="Times New Roman" panose="02020603050405020304" pitchFamily="18" charset="0"/>
                          <a:cs typeface="Times New Roman" panose="02020603050405020304" pitchFamily="18" charset="0"/>
                        </a:rPr>
                        <a:t>5 000km</a:t>
                      </a:r>
                      <a:endParaRPr lang="ro-RO" sz="13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The US ended the treaty in 2019 after repeatedly accusing Russia of developing a banned missile type.</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1042137890"/>
                  </a:ext>
                </a:extLst>
              </a:tr>
              <a:tr h="708215">
                <a:tc>
                  <a:txBody>
                    <a:bodyPr/>
                    <a:lstStyle/>
                    <a:p>
                      <a:pP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Anti-Ballistic Missile (ABM) Treaty</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1972</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300" b="1">
                          <a:solidFill>
                            <a:schemeClr val="bg2">
                              <a:lumMod val="25000"/>
                            </a:schemeClr>
                          </a:solidFill>
                          <a:effectLst/>
                          <a:latin typeface="Times New Roman" panose="02020603050405020304" pitchFamily="18" charset="0"/>
                          <a:cs typeface="Times New Roman" panose="02020603050405020304" pitchFamily="18" charset="0"/>
                        </a:rPr>
                        <a:t>Soviet Union/Russia, US</a:t>
                      </a:r>
                      <a:endParaRPr lang="ro-RO" sz="1300" b="1">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Ban on missile systems defending the whole of Soviet/US territory from attacks by strategic ballistic missiles</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The US withdrew from the treaty in 2002</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219357864"/>
                  </a:ext>
                </a:extLst>
              </a:tr>
              <a:tr h="994031">
                <a:tc>
                  <a:txBody>
                    <a:bodyPr/>
                    <a:lstStyle/>
                    <a:p>
                      <a:pP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Conventional Forces in Europe (CFE) Treaty</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300" dirty="0">
                          <a:solidFill>
                            <a:schemeClr val="bg2">
                              <a:lumMod val="25000"/>
                            </a:schemeClr>
                          </a:solidFill>
                          <a:effectLst/>
                          <a:latin typeface="Times New Roman" panose="02020603050405020304" pitchFamily="18" charset="0"/>
                          <a:cs typeface="Times New Roman" panose="02020603050405020304" pitchFamily="18" charset="0"/>
                        </a:rPr>
                        <a:t>1990 (an adapted treaty was signed in 1999 but never entered</a:t>
                      </a:r>
                      <a:endParaRPr lang="ro-RO" sz="13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gn="ctr">
                        <a:lnSpc>
                          <a:spcPct val="107000"/>
                        </a:lnSpc>
                        <a:spcAft>
                          <a:spcPts val="800"/>
                        </a:spcAft>
                      </a:pPr>
                      <a:r>
                        <a:rPr lang="en-US" sz="1300" b="1" dirty="0">
                          <a:solidFill>
                            <a:schemeClr val="bg2">
                              <a:lumMod val="25000"/>
                            </a:schemeClr>
                          </a:solidFill>
                          <a:effectLst/>
                          <a:latin typeface="Times New Roman" panose="02020603050405020304" pitchFamily="18" charset="0"/>
                          <a:cs typeface="Times New Roman" panose="02020603050405020304" pitchFamily="18" charset="0"/>
                        </a:rPr>
                        <a:t>22 NATO and former Warsaw Pact countries</a:t>
                      </a:r>
                      <a:endParaRPr lang="ro-RO" sz="1300" b="1"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nSpc>
                          <a:spcPct val="107000"/>
                        </a:lnSpc>
                        <a:spcAft>
                          <a:spcPts val="800"/>
                        </a:spcAft>
                      </a:pPr>
                      <a:r>
                        <a:rPr lang="en-US" sz="1300">
                          <a:solidFill>
                            <a:schemeClr val="bg2">
                              <a:lumMod val="25000"/>
                            </a:schemeClr>
                          </a:solidFill>
                          <a:effectLst/>
                          <a:latin typeface="Times New Roman" panose="02020603050405020304" pitchFamily="18" charset="0"/>
                          <a:cs typeface="Times New Roman" panose="02020603050405020304" pitchFamily="18" charset="0"/>
                        </a:rPr>
                        <a:t>Equal limits on the number of conventional weapons (such as aircraft and tanks) deployed by the two sides in Europe</a:t>
                      </a:r>
                      <a:endParaRPr lang="ro-RO" sz="130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tc>
                  <a:txBody>
                    <a:bodyPr/>
                    <a:lstStyle/>
                    <a:p>
                      <a:pPr>
                        <a:lnSpc>
                          <a:spcPct val="107000"/>
                        </a:lnSpc>
                        <a:spcAft>
                          <a:spcPts val="800"/>
                        </a:spcAft>
                      </a:pPr>
                      <a:r>
                        <a:rPr lang="en-US" sz="1300" dirty="0">
                          <a:solidFill>
                            <a:schemeClr val="bg2">
                              <a:lumMod val="25000"/>
                            </a:schemeClr>
                          </a:solidFill>
                          <a:effectLst/>
                          <a:latin typeface="Times New Roman" panose="02020603050405020304" pitchFamily="18" charset="0"/>
                          <a:cs typeface="Times New Roman" panose="02020603050405020304" pitchFamily="18" charset="0"/>
                        </a:rPr>
                        <a:t>In 2007 Russia announced that it was suspending implementation of the CFE, and in 2015 it withdrew completely</a:t>
                      </a:r>
                      <a:endParaRPr lang="ro-RO" sz="1300" dirty="0">
                        <a:solidFill>
                          <a:schemeClr val="bg2">
                            <a:lumMod val="2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a:txBody>
                  <a:tcPr marL="51648" marR="51648" marT="0" marB="0">
                    <a:lnL w="12700" cap="flat" cmpd="sng" algn="ctr">
                      <a:solidFill>
                        <a:srgbClr val="FF0000"/>
                      </a:solidFill>
                      <a:prstDash val="solid"/>
                      <a:round/>
                      <a:headEnd type="none" w="med" len="med"/>
                      <a:tailEnd type="none" w="med" len="med"/>
                    </a:lnL>
                    <a:lnR w="12700" cap="flat" cmpd="sng" algn="ctr">
                      <a:solidFill>
                        <a:srgbClr val="FF0000"/>
                      </a:solidFill>
                      <a:prstDash val="solid"/>
                      <a:round/>
                      <a:headEnd type="none" w="med" len="med"/>
                      <a:tailEnd type="none" w="med" len="med"/>
                    </a:lnR>
                    <a:lnT w="12700" cap="flat" cmpd="sng" algn="ctr">
                      <a:solidFill>
                        <a:srgbClr val="FF0000"/>
                      </a:solidFill>
                      <a:prstDash val="solid"/>
                      <a:round/>
                      <a:headEnd type="none" w="med" len="med"/>
                      <a:tailEnd type="none" w="med" len="med"/>
                    </a:lnT>
                    <a:lnB w="12700" cap="flat" cmpd="sng" algn="ctr">
                      <a:solidFill>
                        <a:srgbClr val="FF0000"/>
                      </a:solidFill>
                      <a:prstDash val="solid"/>
                      <a:round/>
                      <a:headEnd type="none" w="med" len="med"/>
                      <a:tailEnd type="none" w="med" len="med"/>
                    </a:lnB>
                  </a:tcPr>
                </a:tc>
                <a:extLst>
                  <a:ext uri="{0D108BD9-81ED-4DB2-BD59-A6C34878D82A}">
                    <a16:rowId xmlns="" xmlns:a16="http://schemas.microsoft.com/office/drawing/2014/main" val="2553698654"/>
                  </a:ext>
                </a:extLst>
              </a:tr>
            </a:tbl>
          </a:graphicData>
        </a:graphic>
      </p:graphicFrame>
    </p:spTree>
    <p:extLst>
      <p:ext uri="{BB962C8B-B14F-4D97-AF65-F5344CB8AC3E}">
        <p14:creationId xmlns:p14="http://schemas.microsoft.com/office/powerpoint/2010/main" val="62481089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Sp="0">
  <p:cSld>
    <p:bg>
      <p:bgPr>
        <a:solidFill>
          <a:schemeClr val="bg2">
            <a:alpha val="78000"/>
          </a:schemeClr>
        </a:solidFill>
        <a:effectLst/>
      </p:bgPr>
    </p:bg>
    <p:spTree>
      <p:nvGrpSpPr>
        <p:cNvPr id="1" name=""/>
        <p:cNvGrpSpPr/>
        <p:nvPr/>
      </p:nvGrpSpPr>
      <p:grpSpPr>
        <a:xfrm>
          <a:off x="0" y="0"/>
          <a:ext cx="0" cy="0"/>
          <a:chOff x="0" y="0"/>
          <a:chExt cx="0" cy="0"/>
        </a:xfrm>
      </p:grpSpPr>
      <p:pic>
        <p:nvPicPr>
          <p:cNvPr id="13314" name="Picture 2" descr="Army chief calls for investment to keep up with Russia - BBC News">
            <a:extLst>
              <a:ext uri="{FF2B5EF4-FFF2-40B4-BE49-F238E27FC236}">
                <a16:creationId xmlns="" xmlns:a16="http://schemas.microsoft.com/office/drawing/2014/main" id="{0453F848-EE9E-4436-92DB-86BACAF89EE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4717"/>
          <a:stretch/>
        </p:blipFill>
        <p:spPr bwMode="auto">
          <a:xfrm>
            <a:off x="250584" y="2924944"/>
            <a:ext cx="4825472" cy="387043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Рисунок 3" descr="1.png">
            <a:extLst>
              <a:ext uri="{FF2B5EF4-FFF2-40B4-BE49-F238E27FC236}">
                <a16:creationId xmlns="" xmlns:a16="http://schemas.microsoft.com/office/drawing/2014/main" id="{AF268983-D51D-46A4-ABB4-0AFA90D5EC9E}"/>
              </a:ext>
            </a:extLst>
          </p:cNvPr>
          <p:cNvPicPr>
            <a:picLocks noChangeAspect="1"/>
          </p:cNvPicPr>
          <p:nvPr/>
        </p:nvPicPr>
        <p:blipFill rotWithShape="1">
          <a:blip r:embed="rId3" cstate="print">
            <a:alphaModFix amt="10000"/>
          </a:blip>
          <a:srcRect l="2808" r="1895"/>
          <a:stretch/>
        </p:blipFill>
        <p:spPr>
          <a:xfrm>
            <a:off x="355601" y="1340768"/>
            <a:ext cx="8420100" cy="3888432"/>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251520" y="764704"/>
            <a:ext cx="8640960" cy="3096344"/>
          </a:xfrm>
        </p:spPr>
        <p:txBody>
          <a:bodyPr>
            <a:normAutofit/>
          </a:bodyPr>
          <a:lstStyle/>
          <a:p>
            <a:pPr marL="0" indent="0">
              <a:lnSpc>
                <a:spcPct val="110000"/>
              </a:lnSpc>
              <a:spcBef>
                <a:spcPts val="0"/>
              </a:spcBef>
              <a:buNone/>
            </a:pPr>
            <a:r>
              <a:rPr lang="ro-RO" sz="1800" dirty="0">
                <a:latin typeface="Times New Roman" panose="02020603050405020304" pitchFamily="18" charset="0"/>
                <a:cs typeface="Times New Roman" panose="02020603050405020304" pitchFamily="18" charset="0"/>
              </a:rPr>
              <a:t>	</a:t>
            </a:r>
            <a:r>
              <a:rPr lang="ro-RO" sz="1800" dirty="0">
                <a:ln/>
                <a:solidFill>
                  <a:srgbClr val="002060"/>
                </a:solidFill>
                <a:latin typeface="Times New Roman" panose="02020603050405020304" pitchFamily="18" charset="0"/>
                <a:cs typeface="Times New Roman" pitchFamily="18" charset="0"/>
              </a:rPr>
              <a:t>Proliferarea armelor de distrugere în masă şi mijloacelor de răspândire ale acestora constituie un motiv de adâncă îngrijorare pentru omenire. În ciuda progreselor binevenite în consolidarea regimurilor internaţionale de neproliferare, rămân, totuși, provocări majore în privința proliferării. </a:t>
            </a:r>
          </a:p>
          <a:p>
            <a:pPr marL="0" indent="0">
              <a:lnSpc>
                <a:spcPct val="110000"/>
              </a:lnSpc>
              <a:spcBef>
                <a:spcPts val="0"/>
              </a:spcBef>
              <a:buNone/>
            </a:pPr>
            <a:r>
              <a:rPr lang="ro-RO" sz="1800" dirty="0">
                <a:ln/>
                <a:solidFill>
                  <a:srgbClr val="002060"/>
                </a:solidFill>
                <a:latin typeface="Times New Roman" panose="02020603050405020304" pitchFamily="18" charset="0"/>
                <a:cs typeface="Times New Roman" pitchFamily="18" charset="0"/>
              </a:rPr>
              <a:t>	În ultimul deceniu, NATO şi-a redus substanțial dependența de forţele nucleare, iar cele trei ţări membre ale Alianţei care mențin forțe nucleare, anume, Statele Unite, Franța şi Marea Britanie, au operat reduceri majore ale acestor forțe. </a:t>
            </a:r>
          </a:p>
          <a:p>
            <a:pPr marL="0" indent="0">
              <a:lnSpc>
                <a:spcPct val="110000"/>
              </a:lnSpc>
              <a:spcBef>
                <a:spcPts val="0"/>
              </a:spcBef>
              <a:buNone/>
            </a:pPr>
            <a:r>
              <a:rPr lang="ro-RO" sz="1800" dirty="0">
                <a:ln/>
                <a:solidFill>
                  <a:srgbClr val="002060"/>
                </a:solidFill>
                <a:latin typeface="Times New Roman" panose="02020603050405020304" pitchFamily="18" charset="0"/>
                <a:cs typeface="Times New Roman" pitchFamily="18" charset="0"/>
              </a:rPr>
              <a:t>		</a:t>
            </a:r>
            <a:endParaRPr lang="ru-RU" sz="1800" dirty="0">
              <a:latin typeface="Times New Roman" panose="02020603050405020304" pitchFamily="18" charset="0"/>
              <a:cs typeface="Times New Roman" panose="02020603050405020304" pitchFamily="18" charset="0"/>
            </a:endParaRPr>
          </a:p>
        </p:txBody>
      </p:sp>
      <p:sp>
        <p:nvSpPr>
          <p:cNvPr id="6" name="Содержимое 2">
            <a:extLst>
              <a:ext uri="{FF2B5EF4-FFF2-40B4-BE49-F238E27FC236}">
                <a16:creationId xmlns="" xmlns:a16="http://schemas.microsoft.com/office/drawing/2014/main" id="{83E276F1-1446-48B5-9F93-3FDABF0193AF}"/>
              </a:ext>
            </a:extLst>
          </p:cNvPr>
          <p:cNvSpPr txBox="1">
            <a:spLocks/>
          </p:cNvSpPr>
          <p:nvPr/>
        </p:nvSpPr>
        <p:spPr>
          <a:xfrm>
            <a:off x="1331640" y="188640"/>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PROLIFER</a:t>
            </a:r>
            <a:r>
              <a:rPr lang="en-US" sz="2000" b="1" dirty="0">
                <a:ln/>
                <a:solidFill>
                  <a:srgbClr val="002060"/>
                </a:solidFill>
                <a:latin typeface="Times New Roman" panose="02020603050405020304" pitchFamily="18" charset="0"/>
                <a:cs typeface="Times New Roman" pitchFamily="18" charset="0"/>
              </a:rPr>
              <a:t>A</a:t>
            </a:r>
            <a:r>
              <a:rPr lang="ro-RO" sz="2000" b="1" dirty="0">
                <a:ln/>
                <a:solidFill>
                  <a:srgbClr val="002060"/>
                </a:solidFill>
                <a:latin typeface="Times New Roman" panose="02020603050405020304" pitchFamily="18" charset="0"/>
                <a:cs typeface="Times New Roman" pitchFamily="18" charset="0"/>
              </a:rPr>
              <a:t>R</a:t>
            </a:r>
            <a:r>
              <a:rPr lang="en-US" sz="2000" b="1" dirty="0">
                <a:ln/>
                <a:solidFill>
                  <a:srgbClr val="002060"/>
                </a:solidFill>
                <a:latin typeface="Times New Roman" panose="02020603050405020304" pitchFamily="18" charset="0"/>
                <a:cs typeface="Times New Roman" pitchFamily="18" charset="0"/>
              </a:rPr>
              <a:t>EA</a:t>
            </a:r>
            <a:r>
              <a:rPr lang="ro-RO" sz="2000" b="1" dirty="0">
                <a:ln/>
                <a:solidFill>
                  <a:srgbClr val="002060"/>
                </a:solidFill>
                <a:latin typeface="Times New Roman" panose="02020603050405020304" pitchFamily="18" charset="0"/>
                <a:cs typeface="Times New Roman" pitchFamily="18" charset="0"/>
              </a:rPr>
              <a:t> ARM</a:t>
            </a:r>
            <a:r>
              <a:rPr lang="en-US" sz="2000" b="1" dirty="0">
                <a:ln/>
                <a:solidFill>
                  <a:srgbClr val="002060"/>
                </a:solidFill>
                <a:latin typeface="Times New Roman" panose="02020603050405020304" pitchFamily="18" charset="0"/>
                <a:cs typeface="Times New Roman" pitchFamily="18" charset="0"/>
              </a:rPr>
              <a:t>ELOR DE DISTRUGERE </a:t>
            </a:r>
            <a:r>
              <a:rPr lang="ro-RO" sz="2000" b="1" dirty="0">
                <a:ln/>
                <a:solidFill>
                  <a:srgbClr val="002060"/>
                </a:solidFill>
                <a:latin typeface="Times New Roman" panose="02020603050405020304" pitchFamily="18" charset="0"/>
                <a:cs typeface="Times New Roman" pitchFamily="18" charset="0"/>
              </a:rPr>
              <a:t>ÎN MASĂ ȘI MIJLOACELOR DE RĂSPÂNDIRE</a:t>
            </a:r>
            <a:endParaRPr lang="ro-RO" sz="2000" b="1" dirty="0">
              <a:latin typeface="Times New Roman" panose="02020603050405020304" pitchFamily="18" charset="0"/>
              <a:cs typeface="Times New Roman" panose="02020603050405020304" pitchFamily="18" charset="0"/>
            </a:endParaRPr>
          </a:p>
        </p:txBody>
      </p:sp>
      <p:sp>
        <p:nvSpPr>
          <p:cNvPr id="11" name="TextBox 10">
            <a:extLst>
              <a:ext uri="{FF2B5EF4-FFF2-40B4-BE49-F238E27FC236}">
                <a16:creationId xmlns="" xmlns:a16="http://schemas.microsoft.com/office/drawing/2014/main" id="{73B8552C-AF44-4F0A-B769-74D0CAC8E5C5}"/>
              </a:ext>
            </a:extLst>
          </p:cNvPr>
          <p:cNvSpPr txBox="1"/>
          <p:nvPr/>
        </p:nvSpPr>
        <p:spPr>
          <a:xfrm>
            <a:off x="5220072" y="3429000"/>
            <a:ext cx="3816424" cy="3117264"/>
          </a:xfrm>
          <a:prstGeom prst="rect">
            <a:avLst/>
          </a:prstGeom>
          <a:noFill/>
        </p:spPr>
        <p:txBody>
          <a:bodyPr wrap="square">
            <a:spAutoFit/>
          </a:bodyPr>
          <a:lstStyle/>
          <a:p>
            <a:pPr marL="0" indent="0">
              <a:lnSpc>
                <a:spcPct val="110000"/>
              </a:lnSpc>
              <a:spcBef>
                <a:spcPts val="0"/>
              </a:spcBef>
              <a:buNone/>
            </a:pPr>
            <a:r>
              <a:rPr lang="ro-RO" sz="1800" dirty="0">
                <a:ln/>
                <a:solidFill>
                  <a:srgbClr val="002060"/>
                </a:solidFill>
                <a:latin typeface="Times New Roman" pitchFamily="18" charset="0"/>
                <a:cs typeface="Times New Roman" pitchFamily="18" charset="0"/>
              </a:rPr>
              <a:t>Cu toate acestea, existența de forțe nucleare puternice în afara Alianței constituie un factor semnificativ pe care Alianța trebuie să îl ia în considerare pentru menținerea securității şi stabilității în zona euro-atlantică. </a:t>
            </a:r>
          </a:p>
          <a:p>
            <a:pPr marL="0" indent="0">
              <a:lnSpc>
                <a:spcPct val="110000"/>
              </a:lnSpc>
              <a:spcBef>
                <a:spcPts val="0"/>
              </a:spcBef>
              <a:buNone/>
            </a:pPr>
            <a:r>
              <a:rPr lang="ro-RO" sz="1800" dirty="0">
                <a:ln/>
                <a:solidFill>
                  <a:srgbClr val="002060"/>
                </a:solidFill>
                <a:latin typeface="Times New Roman" pitchFamily="18" charset="0"/>
                <a:cs typeface="Times New Roman" pitchFamily="18" charset="0"/>
              </a:rPr>
              <a:t>	Rusia încă mai deține un mare număr de arme nucleare de toate tipurile.</a:t>
            </a:r>
            <a:endParaRPr lang="en-US" sz="1800" dirty="0">
              <a:ln/>
              <a:solidFill>
                <a:srgbClr val="002060"/>
              </a:solidFill>
              <a:latin typeface="Times New Roman" panose="02020603050405020304" pitchFamily="18" charset="0"/>
              <a:cs typeface="Times New Roman" pitchFamily="18" charset="0"/>
            </a:endParaRPr>
          </a:p>
        </p:txBody>
      </p:sp>
    </p:spTree>
    <p:extLst>
      <p:ext uri="{BB962C8B-B14F-4D97-AF65-F5344CB8AC3E}">
        <p14:creationId xmlns:p14="http://schemas.microsoft.com/office/powerpoint/2010/main" val="1781238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7F7EFB50-BB6C-4024-81E6-9BD92CC4A745}"/>
              </a:ext>
            </a:extLst>
          </p:cNvPr>
          <p:cNvPicPr>
            <a:picLocks noChangeAspect="1"/>
          </p:cNvPicPr>
          <p:nvPr/>
        </p:nvPicPr>
        <p:blipFill rotWithShape="1">
          <a:blip r:embed="rId2" cstate="print">
            <a:alphaModFix amt="10000"/>
          </a:blip>
          <a:srcRect l="2665" r="2040"/>
          <a:stretch/>
        </p:blipFill>
        <p:spPr>
          <a:xfrm>
            <a:off x="400372" y="1556792"/>
            <a:ext cx="8420100" cy="3911769"/>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67544" y="1052736"/>
            <a:ext cx="8229600" cy="5472608"/>
          </a:xfrm>
        </p:spPr>
        <p:txBody>
          <a:bodyPr>
            <a:noAutofit/>
          </a:bodyPr>
          <a:lstStyle/>
          <a:p>
            <a:pPr marL="0" indent="0" algn="just">
              <a:buNone/>
            </a:pPr>
            <a:r>
              <a:rPr lang="ro-RO" sz="2000" dirty="0"/>
              <a:t>	</a:t>
            </a:r>
            <a:r>
              <a:rPr lang="ro-RO" sz="2000" dirty="0">
                <a:ln/>
                <a:solidFill>
                  <a:srgbClr val="002060"/>
                </a:solidFill>
                <a:latin typeface="Times New Roman" pitchFamily="18" charset="0"/>
                <a:cs typeface="Times New Roman" pitchFamily="18" charset="0"/>
              </a:rPr>
              <a:t>Sursele de instabilitate, pericole şi amenințări sunt direct proporționale cu evoluția societăţii, cu efectele pozitive, dar şi cu numeroasele efecte contradictorii, nocive şi perverse ale acesteia. Cu cât evoluția este mai spectaculoasă, cu atât faliile dintre eșalonul întâi tehnologic şi informaţional şi celelalte eșaloane ale lumii se măresc şi se adâncesc, generând şi regenerând fenomenul terorist. Interesant este că terorismul nu este un produs al unei civilizații sau al alteia, așa cum se dă uneori de înțeles, ci al degradării condiției umane, al răului care se dezvoltă din ce în ce mai mult în interiorul lumii.</a:t>
            </a:r>
            <a:endParaRPr lang="en-US" sz="2000" dirty="0">
              <a:ln/>
              <a:solidFill>
                <a:srgbClr val="002060"/>
              </a:solidFill>
              <a:latin typeface="Times New Roman" pitchFamily="18" charset="0"/>
              <a:cs typeface="Times New Roman" pitchFamily="18" charset="0"/>
            </a:endParaRPr>
          </a:p>
          <a:p>
            <a:pPr marL="0" indent="0" algn="just">
              <a:buNone/>
            </a:pPr>
            <a:r>
              <a:rPr lang="ro-RO" sz="2000" dirty="0">
                <a:ln/>
                <a:solidFill>
                  <a:srgbClr val="002060"/>
                </a:solidFill>
                <a:latin typeface="Times New Roman" pitchFamily="18" charset="0"/>
                <a:cs typeface="Times New Roman" pitchFamily="18" charset="0"/>
              </a:rPr>
              <a:t>	Posibilitatea folosirii de către organizațiile teroriste a armelor de distrugere în masă este, astăzi, reală. Aceste mijloace de distrugere sunt preferate de teroriști pentru capacitatea de nimicire şi impactul psihologic puternic, de masă. Sursa unor astfel de arme o reprezintă regimurile periculoase şi disimulate, care le folosesc pentru a-şi intimida vecinii şi a influența lumea, dar şi alte state posesoare, în care măsurile de protecție a unităților de producție şi stocare sunt insuficient de temeinice ori incorect aplicate.</a:t>
            </a:r>
            <a:endParaRPr lang="en-US" sz="2000" dirty="0">
              <a:ln/>
              <a:solidFill>
                <a:srgbClr val="002060"/>
              </a:solidFill>
              <a:latin typeface="Times New Roman" pitchFamily="18" charset="0"/>
              <a:cs typeface="Times New Roman" pitchFamily="18" charset="0"/>
            </a:endParaRPr>
          </a:p>
        </p:txBody>
      </p:sp>
      <p:sp>
        <p:nvSpPr>
          <p:cNvPr id="5" name="Содержимое 2">
            <a:extLst>
              <a:ext uri="{FF2B5EF4-FFF2-40B4-BE49-F238E27FC236}">
                <a16:creationId xmlns="" xmlns:a16="http://schemas.microsoft.com/office/drawing/2014/main" id="{71F3B053-9F69-47E9-AC7E-8A04DF2E71DD}"/>
              </a:ext>
            </a:extLst>
          </p:cNvPr>
          <p:cNvSpPr txBox="1">
            <a:spLocks/>
          </p:cNvSpPr>
          <p:nvPr/>
        </p:nvSpPr>
        <p:spPr>
          <a:xfrm>
            <a:off x="1331640" y="116632"/>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PROLIFER</a:t>
            </a:r>
            <a:r>
              <a:rPr lang="en-US" sz="2000" b="1" dirty="0">
                <a:ln/>
                <a:solidFill>
                  <a:srgbClr val="002060"/>
                </a:solidFill>
                <a:latin typeface="Times New Roman" panose="02020603050405020304" pitchFamily="18" charset="0"/>
                <a:cs typeface="Times New Roman" pitchFamily="18" charset="0"/>
              </a:rPr>
              <a:t>A</a:t>
            </a:r>
            <a:r>
              <a:rPr lang="ro-RO" sz="2000" b="1" dirty="0">
                <a:ln/>
                <a:solidFill>
                  <a:srgbClr val="002060"/>
                </a:solidFill>
                <a:latin typeface="Times New Roman" panose="02020603050405020304" pitchFamily="18" charset="0"/>
                <a:cs typeface="Times New Roman" pitchFamily="18" charset="0"/>
              </a:rPr>
              <a:t>R</a:t>
            </a:r>
            <a:r>
              <a:rPr lang="en-US" sz="2000" b="1" dirty="0">
                <a:ln/>
                <a:solidFill>
                  <a:srgbClr val="002060"/>
                </a:solidFill>
                <a:latin typeface="Times New Roman" panose="02020603050405020304" pitchFamily="18" charset="0"/>
                <a:cs typeface="Times New Roman" pitchFamily="18" charset="0"/>
              </a:rPr>
              <a:t>EA</a:t>
            </a:r>
            <a:r>
              <a:rPr lang="ro-RO" sz="2000" b="1" dirty="0">
                <a:ln/>
                <a:solidFill>
                  <a:srgbClr val="002060"/>
                </a:solidFill>
                <a:latin typeface="Times New Roman" panose="02020603050405020304" pitchFamily="18" charset="0"/>
                <a:cs typeface="Times New Roman" pitchFamily="18" charset="0"/>
              </a:rPr>
              <a:t> ACȚIUNI DE PROLIFERARE ȘI STRATEGII DE NEPROLIFERARE</a:t>
            </a:r>
            <a:endParaRPr lang="ro-RO"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D26740EB-5913-4661-ABA9-90196AFEBD69}"/>
              </a:ext>
            </a:extLst>
          </p:cNvPr>
          <p:cNvPicPr>
            <a:picLocks noChangeAspect="1"/>
          </p:cNvPicPr>
          <p:nvPr/>
        </p:nvPicPr>
        <p:blipFill>
          <a:blip r:embed="rId2" cstate="print">
            <a:alphaModFix amt="10000"/>
          </a:blip>
          <a:stretch>
            <a:fillRect/>
          </a:stretch>
        </p:blipFill>
        <p:spPr>
          <a:xfrm>
            <a:off x="467544" y="1605533"/>
            <a:ext cx="8064896" cy="3767683"/>
          </a:xfrm>
          <a:prstGeom prst="rect">
            <a:avLst/>
          </a:prstGeom>
          <a:noFill/>
          <a:ln>
            <a:noFill/>
          </a:ln>
          <a:effectLst>
            <a:outerShdw blurRad="292100" dist="139700" dir="2700000" algn="tl" rotWithShape="0">
              <a:srgbClr val="333333">
                <a:alpha val="0"/>
              </a:srgbClr>
            </a:outerShdw>
          </a:effectLst>
        </p:spPr>
      </p:pic>
      <p:sp>
        <p:nvSpPr>
          <p:cNvPr id="3" name="Содержимое 2"/>
          <p:cNvSpPr>
            <a:spLocks noGrp="1"/>
          </p:cNvSpPr>
          <p:nvPr>
            <p:ph sz="quarter" idx="1"/>
          </p:nvPr>
        </p:nvSpPr>
        <p:spPr>
          <a:xfrm>
            <a:off x="446856" y="908720"/>
            <a:ext cx="8229600" cy="1296144"/>
          </a:xfrm>
        </p:spPr>
        <p:txBody>
          <a:bodyPr>
            <a:normAutofit lnSpcReduction="10000"/>
          </a:bodyPr>
          <a:lstStyle/>
          <a:p>
            <a:pPr marL="0" indent="0" algn="just">
              <a:buNone/>
            </a:pPr>
            <a:r>
              <a:rPr lang="ro-RO" sz="2000" dirty="0">
                <a:latin typeface="Times New Roman" panose="02020603050405020304" pitchFamily="18" charset="0"/>
                <a:cs typeface="Times New Roman" panose="02020603050405020304" pitchFamily="18" charset="0"/>
              </a:rPr>
              <a:t>	</a:t>
            </a:r>
            <a:r>
              <a:rPr lang="ro-RO" sz="2000" dirty="0">
                <a:ln/>
                <a:solidFill>
                  <a:srgbClr val="002060"/>
                </a:solidFill>
                <a:latin typeface="Times New Roman" panose="02020603050405020304" pitchFamily="18" charset="0"/>
                <a:cs typeface="Times New Roman" pitchFamily="18" charset="0"/>
              </a:rPr>
              <a:t>Armele de distrugere în masă posedă o putere distructivă nelimitată. Aceste arme, folosite pe spații întinse şi în toate mediile, sunt capabile să producă efecte foarte mari, chiar catastrofice, pe suprafețe întinse şi într-o perioadă de timp foarte scurtă. </a:t>
            </a:r>
          </a:p>
          <a:p>
            <a:endParaRPr lang="ro-RO" sz="2000" dirty="0">
              <a:latin typeface="Times New Roman" panose="02020603050405020304" pitchFamily="18" charset="0"/>
              <a:cs typeface="Times New Roman" panose="02020603050405020304" pitchFamily="18" charset="0"/>
            </a:endParaRPr>
          </a:p>
        </p:txBody>
      </p:sp>
      <p:sp>
        <p:nvSpPr>
          <p:cNvPr id="5" name="Содержимое 2">
            <a:extLst>
              <a:ext uri="{FF2B5EF4-FFF2-40B4-BE49-F238E27FC236}">
                <a16:creationId xmlns="" xmlns:a16="http://schemas.microsoft.com/office/drawing/2014/main" id="{6982CFD9-D139-49A3-A0A3-AF4B99CE333E}"/>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en-US" sz="2000" b="1" dirty="0">
                <a:ln/>
                <a:solidFill>
                  <a:srgbClr val="002060"/>
                </a:solidFill>
                <a:latin typeface="Times New Roman" panose="02020603050405020304" pitchFamily="18" charset="0"/>
                <a:cs typeface="Times New Roman" pitchFamily="18" charset="0"/>
              </a:rPr>
              <a:t>PERICOLUL ARMELOR DE DISTRUGERE </a:t>
            </a:r>
            <a:r>
              <a:rPr lang="ro-RO" sz="2000" b="1" dirty="0">
                <a:ln/>
                <a:solidFill>
                  <a:srgbClr val="002060"/>
                </a:solidFill>
                <a:latin typeface="Times New Roman" panose="02020603050405020304" pitchFamily="18" charset="0"/>
                <a:cs typeface="Times New Roman" pitchFamily="18" charset="0"/>
              </a:rPr>
              <a:t>ÎN MASĂ</a:t>
            </a:r>
          </a:p>
          <a:p>
            <a:pPr algn="ctr"/>
            <a:endParaRPr lang="ro-RO" sz="2000" b="1" dirty="0">
              <a:latin typeface="Times New Roman" panose="02020603050405020304" pitchFamily="18" charset="0"/>
              <a:cs typeface="Times New Roman" panose="02020603050405020304" pitchFamily="18" charset="0"/>
            </a:endParaRPr>
          </a:p>
        </p:txBody>
      </p:sp>
      <p:graphicFrame>
        <p:nvGraphicFramePr>
          <p:cNvPr id="8" name="Схема 7">
            <a:extLst>
              <a:ext uri="{FF2B5EF4-FFF2-40B4-BE49-F238E27FC236}">
                <a16:creationId xmlns="" xmlns:a16="http://schemas.microsoft.com/office/drawing/2014/main" id="{8BA703C0-4DD7-4915-BC7D-CBBF0AF21FF1}"/>
              </a:ext>
            </a:extLst>
          </p:cNvPr>
          <p:cNvGraphicFramePr/>
          <p:nvPr>
            <p:extLst>
              <p:ext uri="{D42A27DB-BD31-4B8C-83A1-F6EECF244321}">
                <p14:modId xmlns:p14="http://schemas.microsoft.com/office/powerpoint/2010/main" val="743773537"/>
              </p:ext>
            </p:extLst>
          </p:nvPr>
        </p:nvGraphicFramePr>
        <p:xfrm>
          <a:off x="395536" y="2132856"/>
          <a:ext cx="8424936" cy="439248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8" name="Picture 4" descr="Other threats facing the UK | CPNI">
            <a:extLst>
              <a:ext uri="{FF2B5EF4-FFF2-40B4-BE49-F238E27FC236}">
                <a16:creationId xmlns="" xmlns:a16="http://schemas.microsoft.com/office/drawing/2014/main" id="{55BEB8BA-3C6E-4AF1-8392-E38612B3CFC4}"/>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732240" y="2492896"/>
            <a:ext cx="1800200" cy="18002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pic>
        <p:nvPicPr>
          <p:cNvPr id="1030" name="Picture 6" descr="12,503 Weapons Of Mass Destruction Stock Photos, Pictures &amp; Royalty-Free  Images - iStock">
            <a:extLst>
              <a:ext uri="{FF2B5EF4-FFF2-40B4-BE49-F238E27FC236}">
                <a16:creationId xmlns="" xmlns:a16="http://schemas.microsoft.com/office/drawing/2014/main" id="{D3A09BDB-2358-4FC4-9D40-91693B89DDF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83568" y="5157192"/>
            <a:ext cx="1944216" cy="129378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72CE4F83-4672-4623-B0DA-85750B0F141C}"/>
              </a:ext>
            </a:extLst>
          </p:cNvPr>
          <p:cNvPicPr>
            <a:picLocks noChangeAspect="1"/>
          </p:cNvPicPr>
          <p:nvPr/>
        </p:nvPicPr>
        <p:blipFill rotWithShape="1">
          <a:blip r:embed="rId2" cstate="print">
            <a:alphaModFix amt="6000"/>
          </a:blip>
          <a:srcRect l="2377" r="1896"/>
          <a:stretch/>
        </p:blipFill>
        <p:spPr>
          <a:xfrm>
            <a:off x="317501" y="1340768"/>
            <a:ext cx="8458200"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67544" y="1124744"/>
            <a:ext cx="8229600" cy="5040560"/>
          </a:xfrm>
        </p:spPr>
        <p:txBody>
          <a:bodyPr>
            <a:noAutofit/>
          </a:bodyPr>
          <a:lstStyle/>
          <a:p>
            <a:pPr marL="0" indent="0" algn="just">
              <a:lnSpc>
                <a:spcPct val="150000"/>
              </a:lnSpc>
              <a:buNone/>
            </a:pPr>
            <a:r>
              <a:rPr lang="ro-RO" sz="2000" dirty="0">
                <a:latin typeface="Times New Roman" panose="02020603050405020304" pitchFamily="18" charset="0"/>
                <a:cs typeface="Times New Roman" panose="02020603050405020304" pitchFamily="18" charset="0"/>
              </a:rPr>
              <a:t>	</a:t>
            </a:r>
            <a:r>
              <a:rPr lang="ro-RO" sz="2000" dirty="0">
                <a:ln/>
                <a:solidFill>
                  <a:srgbClr val="002060"/>
                </a:solidFill>
                <a:latin typeface="Times New Roman" pitchFamily="18" charset="0"/>
                <a:cs typeface="Times New Roman" pitchFamily="18" charset="0"/>
              </a:rPr>
              <a:t>Neproliferarea armelor de distrugere în masă constituie una dintre dimensiunile esențiale ale păcii și securității internaţionale. </a:t>
            </a:r>
          </a:p>
          <a:p>
            <a:pPr marL="0" indent="0" algn="just">
              <a:lnSpc>
                <a:spcPct val="150000"/>
              </a:lnSpc>
              <a:buNone/>
            </a:pPr>
            <a:r>
              <a:rPr lang="ro-RO" sz="2000" dirty="0">
                <a:ln/>
                <a:solidFill>
                  <a:srgbClr val="002060"/>
                </a:solidFill>
                <a:latin typeface="Times New Roman" pitchFamily="18" charset="0"/>
                <a:cs typeface="Times New Roman" pitchFamily="18" charset="0"/>
              </a:rPr>
              <a:t>Mediul actual de securitate la nivel global și persistența riscului proliferării armelor de distrugere în masă din partea unor actori statali sau non-statali determină multe state să se bazeze în continuare pe descurajarea nucleară ca un mijloc legitim și eficient de asigurare a securității lor naționale sau colective.</a:t>
            </a:r>
          </a:p>
          <a:p>
            <a:pPr marL="0" indent="0" algn="just">
              <a:lnSpc>
                <a:spcPct val="150000"/>
              </a:lnSpc>
              <a:buNone/>
            </a:pPr>
            <a:r>
              <a:rPr lang="ro-RO" sz="2000" dirty="0">
                <a:ln/>
                <a:solidFill>
                  <a:srgbClr val="002060"/>
                </a:solidFill>
                <a:latin typeface="Times New Roman" pitchFamily="18" charset="0"/>
                <a:cs typeface="Times New Roman" pitchFamily="18" charset="0"/>
              </a:rPr>
              <a:t> Comunitatea internaţională conștientizează impactul și amploarea amenințărilor pe care le prezintă proliferarea armelor de distrugere în masă și susține eforturile orientate la prevenirea și contracararea factorilor care favorizează apariția și dezvoltarea acestor fenomene. </a:t>
            </a:r>
            <a:endParaRPr lang="en-US" sz="2000" dirty="0">
              <a:ln/>
              <a:solidFill>
                <a:srgbClr val="002060"/>
              </a:solidFill>
              <a:latin typeface="Times New Roman" panose="02020603050405020304" pitchFamily="18" charset="0"/>
              <a:cs typeface="Times New Roman" pitchFamily="18" charset="0"/>
            </a:endParaRPr>
          </a:p>
        </p:txBody>
      </p:sp>
      <p:sp>
        <p:nvSpPr>
          <p:cNvPr id="5" name="Содержимое 2">
            <a:extLst>
              <a:ext uri="{FF2B5EF4-FFF2-40B4-BE49-F238E27FC236}">
                <a16:creationId xmlns="" xmlns:a16="http://schemas.microsoft.com/office/drawing/2014/main" id="{A765BAEE-E8BE-47B5-A522-15038A6749DA}"/>
              </a:ext>
            </a:extLst>
          </p:cNvPr>
          <p:cNvSpPr txBox="1">
            <a:spLocks/>
          </p:cNvSpPr>
          <p:nvPr/>
        </p:nvSpPr>
        <p:spPr>
          <a:xfrm>
            <a:off x="1331640" y="116632"/>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ACȚIUNI DE PROLIFERARE ȘI STRATEGII DE NEPROLIFERARE</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7359856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BF676814-7B40-4389-A62A-A1F2EB39E241}"/>
              </a:ext>
            </a:extLst>
          </p:cNvPr>
          <p:cNvPicPr>
            <a:picLocks noChangeAspect="1"/>
          </p:cNvPicPr>
          <p:nvPr/>
        </p:nvPicPr>
        <p:blipFill rotWithShape="1">
          <a:blip r:embed="rId2" cstate="print">
            <a:alphaModFix amt="6000"/>
          </a:blip>
          <a:srcRect l="2988" r="2094"/>
          <a:stretch/>
        </p:blipFill>
        <p:spPr>
          <a:xfrm>
            <a:off x="371475" y="1340768"/>
            <a:ext cx="8386763"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251520" y="836712"/>
            <a:ext cx="8640960" cy="5832648"/>
          </a:xfrm>
        </p:spPr>
        <p:txBody>
          <a:bodyPr>
            <a:noAutofit/>
          </a:bodyPr>
          <a:lstStyle/>
          <a:p>
            <a:pPr marL="0" indent="0">
              <a:buNone/>
            </a:pPr>
            <a:r>
              <a:rPr lang="ro-RO" sz="1800" dirty="0">
                <a:latin typeface="Times New Roman" panose="02020603050405020304" pitchFamily="18" charset="0"/>
                <a:cs typeface="Times New Roman" panose="02020603050405020304" pitchFamily="18" charset="0"/>
              </a:rPr>
              <a:t>	</a:t>
            </a:r>
            <a:r>
              <a:rPr lang="ro-RO" sz="1800" dirty="0">
                <a:ln/>
                <a:solidFill>
                  <a:srgbClr val="002060"/>
                </a:solidFill>
                <a:latin typeface="Times New Roman" panose="02020603050405020304" pitchFamily="18" charset="0"/>
                <a:cs typeface="Times New Roman" pitchFamily="18" charset="0"/>
              </a:rPr>
              <a:t>Profundele transformări care au loc pe scena politico-militară internaţională, diversificarea continuă a fenomenelor de criză, menținerea instabilității la nivel regional şi subregional, proliferarea armelor de distrugere în masă chimice, biologice, radiologice şi nucleare accesul uneori necontrolat la acestea, amploarea fenomenului terorist şi preocuparea sporită de perfecționare a acțiunilor acestuia pe plan mondial, amploarea comerțului ilicit cu muniții şi materiale radioactive, cu agenți biologici şi chimici, constituie un real pericol pentru omenire, ceea ce determină o viziune nouă asupra descurajării şi asigurării securității vieții în general. Aceasta impune din partea factorilor responsabili luarea măsurilor de anticipare a pericolelor, evaluarea consecințelor, efectelor de masă şi de natură ecologică ce pot fi produse de unele acțiuni ostile, necontrolate sau accidentale. </a:t>
            </a:r>
          </a:p>
          <a:p>
            <a:pPr marL="0" indent="0">
              <a:buNone/>
            </a:pPr>
            <a:r>
              <a:rPr lang="ro-RO" sz="1800" dirty="0">
                <a:ln/>
                <a:solidFill>
                  <a:srgbClr val="002060"/>
                </a:solidFill>
                <a:latin typeface="Times New Roman" panose="02020603050405020304" pitchFamily="18" charset="0"/>
                <a:cs typeface="Times New Roman" pitchFamily="18" charset="0"/>
              </a:rPr>
              <a:t>	Renunțarea la politica de descurajare nucleară în relațiile dintre cele două superputeri, SUA şi URSS din perioada războiului rece, noile relații instituite între SUA, statele membre NATO şi Federația Rusă (moștenitoarea marii majorități a arsenalului nuclear sovietic), a determinat trecerea arsenalelor nucleare în fundalul relațiilor internaţionale. Această nouă situație a deschis însă calea rezolvării unor diferende dintre state pe calea armelor, a războiului, ca instrument principal al politicii.</a:t>
            </a:r>
            <a:endParaRPr lang="en-US" sz="1800" dirty="0">
              <a:ln/>
              <a:solidFill>
                <a:srgbClr val="002060"/>
              </a:solidFill>
              <a:latin typeface="Times New Roman" panose="02020603050405020304" pitchFamily="18" charset="0"/>
              <a:cs typeface="Times New Roman" pitchFamily="18" charset="0"/>
            </a:endParaRPr>
          </a:p>
          <a:p>
            <a:pPr marL="0" indent="0">
              <a:buNone/>
            </a:pPr>
            <a:r>
              <a:rPr lang="ro-RO" sz="1800" dirty="0">
                <a:ln/>
                <a:solidFill>
                  <a:srgbClr val="002060"/>
                </a:solidFill>
                <a:latin typeface="Times New Roman" panose="02020603050405020304" pitchFamily="18" charset="0"/>
                <a:cs typeface="Times New Roman" pitchFamily="18" charset="0"/>
              </a:rPr>
              <a:t>	În același timp, concludem că crizele şi conflictele care apar în plan zonal sau regional sunt în atenția organismelor internaţionale de securitate, care caută soluționarea şi gestionarea acestora exclusiv prin mijloace pașnice, impunerea şi edificarea păcii şi stabilităţii în lume.</a:t>
            </a:r>
            <a:endParaRPr lang="en-US" sz="1800" dirty="0">
              <a:ln/>
              <a:solidFill>
                <a:srgbClr val="002060"/>
              </a:solidFill>
              <a:latin typeface="Times New Roman" panose="02020603050405020304" pitchFamily="18" charset="0"/>
              <a:cs typeface="Times New Roman" pitchFamily="18" charset="0"/>
            </a:endParaRPr>
          </a:p>
        </p:txBody>
      </p:sp>
      <p:sp>
        <p:nvSpPr>
          <p:cNvPr id="5" name="Содержимое 2">
            <a:extLst>
              <a:ext uri="{FF2B5EF4-FFF2-40B4-BE49-F238E27FC236}">
                <a16:creationId xmlns="" xmlns:a16="http://schemas.microsoft.com/office/drawing/2014/main" id="{57A12AB3-107D-4754-B1EA-C4D5F47FD01D}"/>
              </a:ext>
            </a:extLst>
          </p:cNvPr>
          <p:cNvSpPr txBox="1">
            <a:spLocks/>
          </p:cNvSpPr>
          <p:nvPr/>
        </p:nvSpPr>
        <p:spPr>
          <a:xfrm>
            <a:off x="1331640" y="188640"/>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CONCLUZIE</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9541694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58EBA6B1-E84E-4D4F-869A-AE0050C976D0}"/>
              </a:ext>
            </a:extLst>
          </p:cNvPr>
          <p:cNvPicPr>
            <a:picLocks noChangeAspect="1"/>
          </p:cNvPicPr>
          <p:nvPr/>
        </p:nvPicPr>
        <p:blipFill>
          <a:blip r:embed="rId2" cstate="print">
            <a:alphaModFix amt="10000"/>
          </a:blip>
          <a:stretch>
            <a:fillRect/>
          </a:stretch>
        </p:blipFill>
        <p:spPr>
          <a:xfrm>
            <a:off x="107504" y="1340769"/>
            <a:ext cx="8835727" cy="3960440"/>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827584" y="1124744"/>
            <a:ext cx="7560840" cy="4464496"/>
          </a:xfrm>
        </p:spPr>
        <p:txBody>
          <a:bodyPr>
            <a:normAutofit/>
          </a:bodyPr>
          <a:lstStyle/>
          <a:p>
            <a:pPr>
              <a:buFont typeface="Wingdings" panose="05000000000000000000" pitchFamily="2" charset="2"/>
              <a:buChar char="§"/>
            </a:pPr>
            <a:endParaRPr lang="ro-RO" sz="2400" dirty="0">
              <a:solidFill>
                <a:schemeClr val="bg2">
                  <a:lumMod val="25000"/>
                </a:schemeClr>
              </a:solidFill>
              <a:latin typeface="Times New Roman" panose="02020603050405020304" pitchFamily="18" charset="0"/>
              <a:cs typeface="Times New Roman" panose="02020603050405020304" pitchFamily="18" charset="0"/>
            </a:endParaRPr>
          </a:p>
          <a:p>
            <a:pPr lvl="0" fontAlgn="base"/>
            <a:r>
              <a:rPr lang="ro-RO" sz="2400" dirty="0" smtClean="0">
                <a:latin typeface="Times New Roman" panose="02020603050405020304" pitchFamily="18" charset="0"/>
                <a:cs typeface="Times New Roman" panose="02020603050405020304" pitchFamily="18" charset="0"/>
              </a:rPr>
              <a:t>Relatați despre pericolul armelor de distrugere în masa în contextul securităţii internaționale.</a:t>
            </a:r>
          </a:p>
          <a:p>
            <a:pPr lvl="0" fontAlgn="base"/>
            <a:r>
              <a:rPr lang="ro-RO" sz="2400" dirty="0" smtClean="0">
                <a:latin typeface="Times New Roman" panose="02020603050405020304" pitchFamily="18" charset="0"/>
                <a:cs typeface="Times New Roman" panose="02020603050405020304" pitchFamily="18" charset="0"/>
              </a:rPr>
              <a:t>Clasificați armele de distrugere în masa cu impact major asupra securităţii internaţionale </a:t>
            </a:r>
          </a:p>
          <a:p>
            <a:pPr lvl="0" fontAlgn="base"/>
            <a:r>
              <a:rPr lang="ro-RO" sz="2400" dirty="0" smtClean="0">
                <a:latin typeface="Times New Roman" panose="02020603050405020304" pitchFamily="18" charset="0"/>
                <a:cs typeface="Times New Roman" panose="02020603050405020304" pitchFamily="18" charset="0"/>
              </a:rPr>
              <a:t>Conștientizați importanța controlului asupra răspândirii armamentului strategic cu impact major asupra securităţii mondiale; </a:t>
            </a:r>
          </a:p>
          <a:p>
            <a:r>
              <a:rPr lang="ro-RO" sz="2400" dirty="0" smtClean="0">
                <a:latin typeface="Times New Roman" panose="02020603050405020304" pitchFamily="18" charset="0"/>
                <a:cs typeface="Times New Roman" panose="02020603050405020304" pitchFamily="18" charset="0"/>
              </a:rPr>
              <a:t>Estimați perspectivele stabilităţii nucleare pe scară mondială</a:t>
            </a:r>
            <a:endParaRPr lang="ro-RO" sz="2400" dirty="0" smtClean="0">
              <a:solidFill>
                <a:schemeClr val="bg2">
                  <a:lumMod val="25000"/>
                </a:schemeClr>
              </a:solidFill>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ro-RO" sz="2400" dirty="0">
              <a:solidFill>
                <a:schemeClr val="bg2">
                  <a:lumMod val="25000"/>
                </a:schemeClr>
              </a:solidFill>
              <a:latin typeface="Times New Roman" panose="02020603050405020304" pitchFamily="18" charset="0"/>
              <a:cs typeface="Times New Roman" panose="02020603050405020304" pitchFamily="18" charset="0"/>
            </a:endParaRPr>
          </a:p>
        </p:txBody>
      </p:sp>
      <p:sp>
        <p:nvSpPr>
          <p:cNvPr id="5" name="Содержимое 2">
            <a:extLst>
              <a:ext uri="{FF2B5EF4-FFF2-40B4-BE49-F238E27FC236}">
                <a16:creationId xmlns="" xmlns:a16="http://schemas.microsoft.com/office/drawing/2014/main" id="{296A4F3F-C3EA-4832-A576-C69F61432EDB}"/>
              </a:ext>
            </a:extLst>
          </p:cNvPr>
          <p:cNvSpPr txBox="1">
            <a:spLocks/>
          </p:cNvSpPr>
          <p:nvPr/>
        </p:nvSpPr>
        <p:spPr>
          <a:xfrm>
            <a:off x="1403648" y="260648"/>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SARCINI </a:t>
            </a:r>
            <a:r>
              <a:rPr lang="ro-RO" sz="2000" b="1" dirty="0" smtClean="0">
                <a:ln/>
                <a:solidFill>
                  <a:srgbClr val="002060"/>
                </a:solidFill>
                <a:latin typeface="Times New Roman" panose="02020603050405020304" pitchFamily="18" charset="0"/>
                <a:cs typeface="Times New Roman" pitchFamily="18" charset="0"/>
              </a:rPr>
              <a:t>DE AUTOEVALUARE </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7126098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EAB3E41C-5C4A-4C43-B8BC-C42CE9EDCEF2}"/>
              </a:ext>
            </a:extLst>
          </p:cNvPr>
          <p:cNvPicPr>
            <a:picLocks noChangeAspect="1"/>
          </p:cNvPicPr>
          <p:nvPr/>
        </p:nvPicPr>
        <p:blipFill>
          <a:blip r:embed="rId2" cstate="print">
            <a:alphaModFix amt="10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1133088"/>
            <a:ext cx="8229600" cy="5176232"/>
          </a:xfrm>
        </p:spPr>
        <p:txBody>
          <a:bodyPr>
            <a:normAutofit/>
          </a:bodyPr>
          <a:lstStyle/>
          <a:p>
            <a:pPr>
              <a:buFont typeface="Wingdings" panose="05000000000000000000" pitchFamily="2" charset="2"/>
              <a:buChar char="§"/>
            </a:pPr>
            <a:endParaRPr lang="ro-RO" dirty="0">
              <a:latin typeface="Times New Roman" panose="02020603050405020304" pitchFamily="18" charset="0"/>
              <a:cs typeface="Times New Roman" panose="02020603050405020304" pitchFamily="18" charset="0"/>
            </a:endParaRPr>
          </a:p>
          <a:p>
            <a:pPr lvl="0" fontAlgn="base"/>
            <a:r>
              <a:rPr lang="ro-RO" dirty="0" smtClean="0">
                <a:ln/>
                <a:solidFill>
                  <a:srgbClr val="002060"/>
                </a:solidFill>
                <a:latin typeface="Times New Roman" panose="02020603050405020304" pitchFamily="18" charset="0"/>
                <a:cs typeface="Times New Roman" pitchFamily="18" charset="0"/>
              </a:rPr>
              <a:t>Identificați tipurile armelor de distrugere în masa.</a:t>
            </a:r>
          </a:p>
          <a:p>
            <a:pPr lvl="0" fontAlgn="base"/>
            <a:r>
              <a:rPr lang="ro-RO" dirty="0" smtClean="0">
                <a:ln/>
                <a:solidFill>
                  <a:srgbClr val="002060"/>
                </a:solidFill>
                <a:latin typeface="Times New Roman" panose="02020603050405020304" pitchFamily="18" charset="0"/>
                <a:cs typeface="Times New Roman" pitchFamily="18" charset="0"/>
              </a:rPr>
              <a:t>Importanța colaborării internaționale în domeniul energiei atomice și reducerea pericolului nuclear.</a:t>
            </a:r>
          </a:p>
          <a:p>
            <a:pPr lvl="0" fontAlgn="base"/>
            <a:r>
              <a:rPr lang="ro-RO" dirty="0" smtClean="0">
                <a:ln/>
                <a:solidFill>
                  <a:srgbClr val="002060"/>
                </a:solidFill>
                <a:latin typeface="Times New Roman" panose="02020603050405020304" pitchFamily="18" charset="0"/>
                <a:cs typeface="Times New Roman" pitchFamily="18" charset="0"/>
              </a:rPr>
              <a:t>Precizați pericolul armelor de distrugere în masa nucleare.</a:t>
            </a:r>
          </a:p>
          <a:p>
            <a:pPr lvl="0" fontAlgn="base"/>
            <a:r>
              <a:rPr lang="ro-RO" dirty="0" smtClean="0">
                <a:ln/>
                <a:solidFill>
                  <a:srgbClr val="002060"/>
                </a:solidFill>
                <a:latin typeface="Times New Roman" panose="02020603050405020304" pitchFamily="18" charset="0"/>
                <a:cs typeface="Times New Roman" pitchFamily="18" charset="0"/>
              </a:rPr>
              <a:t>Importanța controlului asupra răspândirii armamentului strategic în contextul securităţii internaționale. </a:t>
            </a:r>
          </a:p>
          <a:p>
            <a:pPr lvl="0" fontAlgn="base"/>
            <a:r>
              <a:rPr lang="ro-RO" dirty="0" smtClean="0">
                <a:ln/>
                <a:solidFill>
                  <a:srgbClr val="002060"/>
                </a:solidFill>
                <a:latin typeface="Times New Roman" panose="02020603050405020304" pitchFamily="18" charset="0"/>
                <a:cs typeface="Times New Roman" pitchFamily="18" charset="0"/>
              </a:rPr>
              <a:t>Estimați perspectivele stabilităţii nucleare pe scară mondială.</a:t>
            </a:r>
          </a:p>
          <a:p>
            <a:pPr lvl="0" fontAlgn="base"/>
            <a:r>
              <a:rPr lang="ro-RO" dirty="0" smtClean="0">
                <a:ln/>
                <a:solidFill>
                  <a:srgbClr val="002060"/>
                </a:solidFill>
                <a:latin typeface="Times New Roman" panose="02020603050405020304" pitchFamily="18" charset="0"/>
                <a:cs typeface="Times New Roman" pitchFamily="18" charset="0"/>
              </a:rPr>
              <a:t>Analizați și argumentați proliferarea armelor de distrugere în masa: consecințe pentru securitatea internaţională.</a:t>
            </a:r>
          </a:p>
          <a:p>
            <a:pPr marL="0" lvl="0" indent="0" fontAlgn="base">
              <a:buNone/>
            </a:pPr>
            <a:endParaRPr lang="ro-RO" dirty="0">
              <a:ln/>
              <a:solidFill>
                <a:srgbClr val="002060"/>
              </a:solidFill>
              <a:latin typeface="Times New Roman" panose="02020603050405020304" pitchFamily="18" charset="0"/>
              <a:cs typeface="Times New Roman" pitchFamily="18" charset="0"/>
            </a:endParaRPr>
          </a:p>
          <a:p>
            <a:endParaRPr lang="ro-RO" dirty="0">
              <a:ln/>
              <a:solidFill>
                <a:srgbClr val="002060"/>
              </a:solidFill>
              <a:latin typeface="Times New Roman" panose="02020603050405020304" pitchFamily="18" charset="0"/>
              <a:cs typeface="Times New Roman" pitchFamily="18" charset="0"/>
            </a:endParaRPr>
          </a:p>
          <a:p>
            <a:pPr lvl="0"/>
            <a:endParaRPr lang="ro-RO" dirty="0">
              <a:ln/>
              <a:solidFill>
                <a:srgbClr val="002060"/>
              </a:solidFill>
              <a:latin typeface="Times New Roman" panose="02020603050405020304" pitchFamily="18" charset="0"/>
              <a:cs typeface="Times New Roman" pitchFamily="18" charset="0"/>
            </a:endParaRPr>
          </a:p>
          <a:p>
            <a:pPr>
              <a:buFont typeface="Wingdings" panose="05000000000000000000" pitchFamily="2" charset="2"/>
              <a:buChar char="§"/>
            </a:pPr>
            <a:endParaRPr lang="ro-RO" dirty="0">
              <a:latin typeface="Times New Roman" panose="02020603050405020304" pitchFamily="18" charset="0"/>
              <a:cs typeface="Times New Roman" panose="02020603050405020304" pitchFamily="18" charset="0"/>
            </a:endParaRPr>
          </a:p>
        </p:txBody>
      </p:sp>
      <p:sp>
        <p:nvSpPr>
          <p:cNvPr id="5" name="Содержимое 2">
            <a:extLst>
              <a:ext uri="{FF2B5EF4-FFF2-40B4-BE49-F238E27FC236}">
                <a16:creationId xmlns="" xmlns:a16="http://schemas.microsoft.com/office/drawing/2014/main" id="{4D2A2E01-45E6-4D7E-ABD7-C6F11DAF03BA}"/>
              </a:ext>
            </a:extLst>
          </p:cNvPr>
          <p:cNvSpPr txBox="1">
            <a:spLocks/>
          </p:cNvSpPr>
          <p:nvPr/>
        </p:nvSpPr>
        <p:spPr>
          <a:xfrm>
            <a:off x="1403648" y="188640"/>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TEME PENTRU LUCRUL INDIVIDUAL</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951537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ED42EB1A-020D-441D-ABB0-B153E677ED0C}"/>
              </a:ext>
            </a:extLst>
          </p:cNvPr>
          <p:cNvPicPr>
            <a:picLocks noChangeAspect="1"/>
          </p:cNvPicPr>
          <p:nvPr/>
        </p:nvPicPr>
        <p:blipFill>
          <a:blip r:embed="rId2" cstate="print">
            <a:alphaModFix amt="5000"/>
          </a:blip>
          <a:stretch>
            <a:fillRect/>
          </a:stretch>
        </p:blipFill>
        <p:spPr>
          <a:xfrm>
            <a:off x="107504" y="1245423"/>
            <a:ext cx="8835727" cy="4127793"/>
          </a:xfrm>
          <a:prstGeom prst="rect">
            <a:avLst/>
          </a:prstGeom>
          <a:noFill/>
          <a:ln>
            <a:noFill/>
          </a:ln>
          <a:effectLst>
            <a:outerShdw blurRad="203200" dist="139700" dir="2700000" algn="tl" rotWithShape="0">
              <a:srgbClr val="333333">
                <a:alpha val="0"/>
              </a:srgbClr>
            </a:outerShdw>
          </a:effectLst>
        </p:spPr>
      </p:pic>
      <p:sp>
        <p:nvSpPr>
          <p:cNvPr id="3" name="Содержимое 2"/>
          <p:cNvSpPr>
            <a:spLocks noGrp="1"/>
          </p:cNvSpPr>
          <p:nvPr>
            <p:ph sz="quarter" idx="1"/>
          </p:nvPr>
        </p:nvSpPr>
        <p:spPr>
          <a:xfrm>
            <a:off x="457200" y="980728"/>
            <a:ext cx="8363272" cy="5616624"/>
          </a:xfrm>
        </p:spPr>
        <p:txBody>
          <a:bodyPr>
            <a:normAutofit fontScale="25000" lnSpcReduction="20000"/>
          </a:bodyPr>
          <a:lstStyle/>
          <a:p>
            <a:pPr>
              <a:buFont typeface="Wingdings" panose="05000000000000000000" pitchFamily="2" charset="2"/>
              <a:buChar char="§"/>
            </a:pPr>
            <a:endParaRPr lang="ro-RO" sz="2400" dirty="0">
              <a:latin typeface="Times New Roman" panose="02020603050405020304" pitchFamily="18" charset="0"/>
              <a:cs typeface="Times New Roman" panose="02020603050405020304" pitchFamily="18" charset="0"/>
            </a:endParaRPr>
          </a:p>
          <a:p>
            <a:pPr>
              <a:buFont typeface="Wingdings" panose="05000000000000000000" pitchFamily="2" charset="2"/>
              <a:buChar char="§"/>
            </a:pPr>
            <a:endParaRPr lang="ro-RO" sz="6400" dirty="0">
              <a:ln/>
              <a:solidFill>
                <a:srgbClr val="002060"/>
              </a:solidFill>
              <a:latin typeface="Times New Roman" pitchFamily="18" charset="0"/>
              <a:cs typeface="Times New Roman" pitchFamily="18" charset="0"/>
            </a:endParaRPr>
          </a:p>
          <a:p>
            <a:pPr marL="354013" lvl="0" indent="-354013" fontAlgn="base">
              <a:buFont typeface="+mj-lt"/>
              <a:buAutoNum type="arabicPeriod"/>
            </a:pPr>
            <a:r>
              <a:rPr lang="en-US" sz="7200" dirty="0" err="1">
                <a:ln/>
                <a:solidFill>
                  <a:srgbClr val="002060"/>
                </a:solidFill>
                <a:latin typeface="Times New Roman" pitchFamily="18" charset="0"/>
                <a:cs typeface="Times New Roman" pitchFamily="18" charset="0"/>
              </a:rPr>
              <a:t>Clauswitz</a:t>
            </a:r>
            <a:r>
              <a:rPr lang="en-US" sz="7200" dirty="0">
                <a:ln/>
                <a:solidFill>
                  <a:srgbClr val="002060"/>
                </a:solidFill>
                <a:latin typeface="Times New Roman" pitchFamily="18" charset="0"/>
                <a:cs typeface="Times New Roman" pitchFamily="18" charset="0"/>
              </a:rPr>
              <a:t> Von Carl. </a:t>
            </a:r>
            <a:r>
              <a:rPr lang="en-US" sz="7200" dirty="0" err="1">
                <a:ln/>
                <a:solidFill>
                  <a:srgbClr val="002060"/>
                </a:solidFill>
                <a:latin typeface="Times New Roman" pitchFamily="18" charset="0"/>
                <a:cs typeface="Times New Roman" pitchFamily="18" charset="0"/>
              </a:rPr>
              <a:t>Despre</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război</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Bucureşti</a:t>
            </a:r>
            <a:r>
              <a:rPr lang="en-US" sz="7200" dirty="0">
                <a:ln/>
                <a:solidFill>
                  <a:srgbClr val="002060"/>
                </a:solidFill>
                <a:latin typeface="Times New Roman" pitchFamily="18" charset="0"/>
                <a:cs typeface="Times New Roman" pitchFamily="18" charset="0"/>
              </a:rPr>
              <a:t>, 1982. </a:t>
            </a:r>
            <a:r>
              <a:rPr lang="en-US" sz="7200" dirty="0" err="1">
                <a:ln/>
                <a:solidFill>
                  <a:srgbClr val="002060"/>
                </a:solidFill>
                <a:latin typeface="Times New Roman" pitchFamily="18" charset="0"/>
                <a:cs typeface="Times New Roman" pitchFamily="18" charset="0"/>
              </a:rPr>
              <a:t>Editura</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Militară</a:t>
            </a:r>
            <a:r>
              <a:rPr lang="en-US" sz="7200" dirty="0">
                <a:ln/>
                <a:solidFill>
                  <a:srgbClr val="002060"/>
                </a:solidFill>
                <a:latin typeface="Times New Roman" pitchFamily="18" charset="0"/>
                <a:cs typeface="Times New Roman" pitchFamily="18" charset="0"/>
              </a:rPr>
              <a:t>, p.25-27</a:t>
            </a:r>
          </a:p>
          <a:p>
            <a:pPr marL="354013" lvl="0" indent="-354013" fontAlgn="base">
              <a:buFont typeface="+mj-lt"/>
              <a:buAutoNum type="arabicPeriod"/>
            </a:pPr>
            <a:r>
              <a:rPr lang="en-US" sz="7200" dirty="0" err="1">
                <a:ln/>
                <a:solidFill>
                  <a:srgbClr val="002060"/>
                </a:solidFill>
                <a:latin typeface="Times New Roman" pitchFamily="18" charset="0"/>
                <a:cs typeface="Times New Roman" pitchFamily="18" charset="0"/>
              </a:rPr>
              <a:t>Claval</a:t>
            </a:r>
            <a:r>
              <a:rPr lang="en-US" sz="7200" dirty="0">
                <a:ln/>
                <a:solidFill>
                  <a:srgbClr val="002060"/>
                </a:solidFill>
                <a:latin typeface="Times New Roman" pitchFamily="18" charset="0"/>
                <a:cs typeface="Times New Roman" pitchFamily="18" charset="0"/>
              </a:rPr>
              <a:t> P. </a:t>
            </a:r>
            <a:r>
              <a:rPr lang="en-US" sz="7200" dirty="0" err="1">
                <a:ln/>
                <a:solidFill>
                  <a:srgbClr val="002060"/>
                </a:solidFill>
                <a:latin typeface="Times New Roman" pitchFamily="18" charset="0"/>
                <a:cs typeface="Times New Roman" pitchFamily="18" charset="0"/>
              </a:rPr>
              <a:t>Geopolitică</a:t>
            </a:r>
            <a:r>
              <a:rPr lang="en-US" sz="7200" dirty="0">
                <a:ln/>
                <a:solidFill>
                  <a:srgbClr val="002060"/>
                </a:solidFill>
                <a:latin typeface="Times New Roman" pitchFamily="18" charset="0"/>
                <a:cs typeface="Times New Roman" pitchFamily="18" charset="0"/>
              </a:rPr>
              <a:t> şi </a:t>
            </a:r>
            <a:r>
              <a:rPr lang="en-US" sz="7200" dirty="0" err="1">
                <a:ln/>
                <a:solidFill>
                  <a:srgbClr val="002060"/>
                </a:solidFill>
                <a:latin typeface="Times New Roman" pitchFamily="18" charset="0"/>
                <a:cs typeface="Times New Roman" pitchFamily="18" charset="0"/>
              </a:rPr>
              <a:t>geostrategie</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Gândirea</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politică</a:t>
            </a:r>
            <a:r>
              <a:rPr lang="en-US" sz="7200" dirty="0">
                <a:ln/>
                <a:solidFill>
                  <a:srgbClr val="002060"/>
                </a:solidFill>
                <a:latin typeface="Times New Roman" pitchFamily="18" charset="0"/>
                <a:cs typeface="Times New Roman" pitchFamily="18" charset="0"/>
              </a:rPr>
              <a:t>, spaţiul şi </a:t>
            </a:r>
            <a:r>
              <a:rPr lang="en-US" sz="7200" dirty="0" err="1">
                <a:ln/>
                <a:solidFill>
                  <a:srgbClr val="002060"/>
                </a:solidFill>
                <a:latin typeface="Times New Roman" pitchFamily="18" charset="0"/>
                <a:cs typeface="Times New Roman" pitchFamily="18" charset="0"/>
              </a:rPr>
              <a:t>teritoriul</a:t>
            </a:r>
            <a:r>
              <a:rPr lang="en-US" sz="7200" dirty="0">
                <a:ln/>
                <a:solidFill>
                  <a:srgbClr val="002060"/>
                </a:solidFill>
                <a:latin typeface="Times New Roman" pitchFamily="18" charset="0"/>
                <a:cs typeface="Times New Roman" pitchFamily="18" charset="0"/>
              </a:rPr>
              <a:t> în </a:t>
            </a:r>
            <a:r>
              <a:rPr lang="en-US" sz="7200" dirty="0" err="1">
                <a:ln/>
                <a:solidFill>
                  <a:srgbClr val="002060"/>
                </a:solidFill>
                <a:latin typeface="Times New Roman" pitchFamily="18" charset="0"/>
                <a:cs typeface="Times New Roman" pitchFamily="18" charset="0"/>
              </a:rPr>
              <a:t>secolul</a:t>
            </a:r>
            <a:r>
              <a:rPr lang="en-US" sz="7200" dirty="0">
                <a:ln/>
                <a:solidFill>
                  <a:srgbClr val="002060"/>
                </a:solidFill>
                <a:latin typeface="Times New Roman" pitchFamily="18" charset="0"/>
                <a:cs typeface="Times New Roman" pitchFamily="18" charset="0"/>
              </a:rPr>
              <a:t> al XX-lea, </a:t>
            </a:r>
            <a:r>
              <a:rPr lang="en-US" sz="7200" dirty="0" err="1">
                <a:ln/>
                <a:solidFill>
                  <a:srgbClr val="002060"/>
                </a:solidFill>
                <a:latin typeface="Times New Roman" pitchFamily="18" charset="0"/>
                <a:cs typeface="Times New Roman" pitchFamily="18" charset="0"/>
              </a:rPr>
              <a:t>traducere</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Elisabeta</a:t>
            </a:r>
            <a:r>
              <a:rPr lang="en-US" sz="7200" dirty="0">
                <a:ln/>
                <a:solidFill>
                  <a:srgbClr val="002060"/>
                </a:solidFill>
                <a:latin typeface="Times New Roman" pitchFamily="18" charset="0"/>
                <a:cs typeface="Times New Roman" pitchFamily="18" charset="0"/>
              </a:rPr>
              <a:t> Maria </a:t>
            </a:r>
            <a:r>
              <a:rPr lang="en-US" sz="7200" dirty="0" err="1">
                <a:ln/>
                <a:solidFill>
                  <a:srgbClr val="002060"/>
                </a:solidFill>
                <a:latin typeface="Times New Roman" pitchFamily="18" charset="0"/>
                <a:cs typeface="Times New Roman" pitchFamily="18" charset="0"/>
              </a:rPr>
              <a:t>Popescu</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Bucuresti</a:t>
            </a:r>
            <a:r>
              <a:rPr lang="en-US" sz="7200" dirty="0">
                <a:ln/>
                <a:solidFill>
                  <a:srgbClr val="002060"/>
                </a:solidFill>
                <a:latin typeface="Times New Roman" pitchFamily="18" charset="0"/>
                <a:cs typeface="Times New Roman" pitchFamily="18" charset="0"/>
              </a:rPr>
              <a:t>, 2001. </a:t>
            </a:r>
            <a:r>
              <a:rPr lang="en-US" sz="7200" dirty="0" err="1">
                <a:ln/>
                <a:solidFill>
                  <a:srgbClr val="002060"/>
                </a:solidFill>
                <a:latin typeface="Times New Roman" pitchFamily="18" charset="0"/>
                <a:cs typeface="Times New Roman" pitchFamily="18" charset="0"/>
              </a:rPr>
              <a:t>Editura</a:t>
            </a:r>
            <a:r>
              <a:rPr lang="en-US" sz="7200" dirty="0">
                <a:ln/>
                <a:solidFill>
                  <a:srgbClr val="002060"/>
                </a:solidFill>
                <a:latin typeface="Times New Roman" pitchFamily="18" charset="0"/>
                <a:cs typeface="Times New Roman" pitchFamily="18" charset="0"/>
              </a:rPr>
              <a:t> CORINT, p.56-58</a:t>
            </a:r>
          </a:p>
          <a:p>
            <a:pPr marL="354013" lvl="0" indent="-354013" fontAlgn="base">
              <a:buFont typeface="+mj-lt"/>
              <a:buAutoNum type="arabicPeriod"/>
            </a:pPr>
            <a:r>
              <a:rPr lang="en-US" sz="7200" dirty="0" err="1">
                <a:ln/>
                <a:solidFill>
                  <a:srgbClr val="002060"/>
                </a:solidFill>
                <a:latin typeface="Times New Roman" pitchFamily="18" charset="0"/>
                <a:cs typeface="Times New Roman" pitchFamily="18" charset="0"/>
              </a:rPr>
              <a:t>Frunzeti</a:t>
            </a:r>
            <a:r>
              <a:rPr lang="en-US" sz="7200" dirty="0">
                <a:ln/>
                <a:solidFill>
                  <a:srgbClr val="002060"/>
                </a:solidFill>
                <a:latin typeface="Times New Roman" pitchFamily="18" charset="0"/>
                <a:cs typeface="Times New Roman" pitchFamily="18" charset="0"/>
              </a:rPr>
              <a:t> T. </a:t>
            </a:r>
            <a:r>
              <a:rPr lang="en-US" sz="7200" dirty="0" err="1">
                <a:ln/>
                <a:solidFill>
                  <a:srgbClr val="002060"/>
                </a:solidFill>
                <a:latin typeface="Times New Roman" pitchFamily="18" charset="0"/>
                <a:cs typeface="Times New Roman" pitchFamily="18" charset="0"/>
              </a:rPr>
              <a:t>Soluţionarea</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crizelor</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Internationale</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Iaşi</a:t>
            </a:r>
            <a:r>
              <a:rPr lang="en-US" sz="7200" dirty="0">
                <a:ln/>
                <a:solidFill>
                  <a:srgbClr val="002060"/>
                </a:solidFill>
                <a:latin typeface="Times New Roman" pitchFamily="18" charset="0"/>
                <a:cs typeface="Times New Roman" pitchFamily="18" charset="0"/>
              </a:rPr>
              <a:t>, 2006. Ed. </a:t>
            </a:r>
            <a:r>
              <a:rPr lang="en-US" sz="7200" dirty="0" err="1">
                <a:ln/>
                <a:solidFill>
                  <a:srgbClr val="002060"/>
                </a:solidFill>
                <a:latin typeface="Times New Roman" pitchFamily="18" charset="0"/>
                <a:cs typeface="Times New Roman" pitchFamily="18" charset="0"/>
              </a:rPr>
              <a:t>Institutul</a:t>
            </a:r>
            <a:r>
              <a:rPr lang="en-US" sz="7200" dirty="0">
                <a:ln/>
                <a:solidFill>
                  <a:srgbClr val="002060"/>
                </a:solidFill>
                <a:latin typeface="Times New Roman" pitchFamily="18" charset="0"/>
                <a:cs typeface="Times New Roman" pitchFamily="18" charset="0"/>
              </a:rPr>
              <a:t> European, , p.204-205, p.104-107</a:t>
            </a:r>
          </a:p>
          <a:p>
            <a:pPr marL="354013" lvl="0" indent="-354013" fontAlgn="base">
              <a:buFont typeface="+mj-lt"/>
              <a:buAutoNum type="arabicPeriod"/>
            </a:pPr>
            <a:r>
              <a:rPr lang="en-US" sz="7200" dirty="0">
                <a:ln/>
                <a:solidFill>
                  <a:srgbClr val="002060"/>
                </a:solidFill>
                <a:latin typeface="Times New Roman" pitchFamily="18" charset="0"/>
                <a:cs typeface="Times New Roman" pitchFamily="18" charset="0"/>
              </a:rPr>
              <a:t>George </a:t>
            </a:r>
            <a:r>
              <a:rPr lang="en-US" sz="7200" dirty="0" err="1">
                <a:ln/>
                <a:solidFill>
                  <a:srgbClr val="002060"/>
                </a:solidFill>
                <a:latin typeface="Times New Roman" pitchFamily="18" charset="0"/>
                <a:cs typeface="Times New Roman" pitchFamily="18" charset="0"/>
              </a:rPr>
              <a:t>Perkovich</a:t>
            </a:r>
            <a:r>
              <a:rPr lang="en-US" sz="7200" dirty="0">
                <a:ln/>
                <a:solidFill>
                  <a:srgbClr val="002060"/>
                </a:solidFill>
                <a:latin typeface="Times New Roman" pitchFamily="18" charset="0"/>
                <a:cs typeface="Times New Roman" pitchFamily="18" charset="0"/>
              </a:rPr>
              <a:t>, James M. Acton, Abolishing Nuclear Weapons, Carnegie Endowment for International Peace, 2009, p.148.</a:t>
            </a:r>
          </a:p>
          <a:p>
            <a:pPr marL="354013" lvl="0" indent="-354013" fontAlgn="base">
              <a:buFont typeface="+mj-lt"/>
              <a:buAutoNum type="arabicPeriod"/>
            </a:pPr>
            <a:r>
              <a:rPr lang="en-US" sz="7200" dirty="0" err="1">
                <a:ln/>
                <a:solidFill>
                  <a:srgbClr val="002060"/>
                </a:solidFill>
                <a:latin typeface="Times New Roman" pitchFamily="18" charset="0"/>
                <a:cs typeface="Times New Roman" pitchFamily="18" charset="0"/>
              </a:rPr>
              <a:t>Guvernul</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României</a:t>
            </a:r>
            <a:r>
              <a:rPr lang="en-US" sz="7200" dirty="0">
                <a:ln/>
                <a:solidFill>
                  <a:srgbClr val="002060"/>
                </a:solidFill>
                <a:latin typeface="Times New Roman" pitchFamily="18" charset="0"/>
                <a:cs typeface="Times New Roman" pitchFamily="18" charset="0"/>
              </a:rPr>
              <a:t>, Carta </a:t>
            </a:r>
            <a:r>
              <a:rPr lang="en-US" sz="7200" dirty="0" err="1">
                <a:ln/>
                <a:solidFill>
                  <a:srgbClr val="002060"/>
                </a:solidFill>
                <a:latin typeface="Times New Roman" pitchFamily="18" charset="0"/>
                <a:cs typeface="Times New Roman" pitchFamily="18" charset="0"/>
              </a:rPr>
              <a:t>albă</a:t>
            </a:r>
            <a:r>
              <a:rPr lang="en-US" sz="7200" dirty="0">
                <a:ln/>
                <a:solidFill>
                  <a:srgbClr val="002060"/>
                </a:solidFill>
                <a:latin typeface="Times New Roman" pitchFamily="18" charset="0"/>
                <a:cs typeface="Times New Roman" pitchFamily="18" charset="0"/>
              </a:rPr>
              <a:t> a securităţii şi </a:t>
            </a:r>
            <a:r>
              <a:rPr lang="en-US" sz="7200" dirty="0" err="1">
                <a:ln/>
                <a:solidFill>
                  <a:srgbClr val="002060"/>
                </a:solidFill>
                <a:latin typeface="Times New Roman" pitchFamily="18" charset="0"/>
                <a:cs typeface="Times New Roman" pitchFamily="18" charset="0"/>
              </a:rPr>
              <a:t>apărării</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naţionale</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Bucureşti</a:t>
            </a:r>
            <a:r>
              <a:rPr lang="en-US" sz="7200" dirty="0">
                <a:ln/>
                <a:solidFill>
                  <a:srgbClr val="002060"/>
                </a:solidFill>
                <a:latin typeface="Times New Roman" pitchFamily="18" charset="0"/>
                <a:cs typeface="Times New Roman" pitchFamily="18" charset="0"/>
              </a:rPr>
              <a:t>, 2004</a:t>
            </a:r>
          </a:p>
          <a:p>
            <a:pPr marL="354013" lvl="0" indent="-354013" fontAlgn="base">
              <a:buFont typeface="+mj-lt"/>
              <a:buAutoNum type="arabicPeriod"/>
            </a:pPr>
            <a:r>
              <a:rPr lang="en-US" sz="7200" dirty="0">
                <a:ln/>
                <a:solidFill>
                  <a:srgbClr val="002060"/>
                </a:solidFill>
                <a:latin typeface="Times New Roman" pitchFamily="18" charset="0"/>
                <a:cs typeface="Times New Roman" pitchFamily="18" charset="0"/>
              </a:rPr>
              <a:t>Heywood A. Global Politics, Palgrave Foundation, 2011, p. 277. </a:t>
            </a:r>
            <a:r>
              <a:rPr lang="en-US" sz="7200" dirty="0" err="1">
                <a:ln/>
                <a:solidFill>
                  <a:srgbClr val="002060"/>
                </a:solidFill>
                <a:latin typeface="Times New Roman" pitchFamily="18" charset="0"/>
                <a:cs typeface="Times New Roman" pitchFamily="18" charset="0"/>
              </a:rPr>
              <a:t>Accesibil</a:t>
            </a:r>
            <a:r>
              <a:rPr lang="en-US" sz="7200" dirty="0">
                <a:ln/>
                <a:solidFill>
                  <a:srgbClr val="002060"/>
                </a:solidFill>
                <a:latin typeface="Times New Roman" pitchFamily="18" charset="0"/>
                <a:cs typeface="Times New Roman" pitchFamily="18" charset="0"/>
              </a:rPr>
              <a:t> la: </a:t>
            </a:r>
            <a:r>
              <a:rPr lang="en-US" sz="7200" dirty="0">
                <a:ln/>
                <a:solidFill>
                  <a:srgbClr val="002060"/>
                </a:solidFill>
                <a:latin typeface="Times New Roman" pitchFamily="18" charset="0"/>
                <a:cs typeface="Times New Roman" pitchFamily="18" charset="0"/>
                <a:hlinkClick r:id="rId3"/>
              </a:rPr>
              <a:t>https://peda.net/jao/lyseo/isac/ias/global-politics/ahgp/the-whole-book:file/download/e7ab471d24086998cb255025c53dc75c3c92ed9c/Andrew-Heywood-Global-Politics%20%28kopio%29.pdf</a:t>
            </a:r>
            <a:r>
              <a:rPr lang="en-US" sz="7200" dirty="0">
                <a:ln/>
                <a:solidFill>
                  <a:srgbClr val="002060"/>
                </a:solidFill>
                <a:latin typeface="Times New Roman" pitchFamily="18" charset="0"/>
                <a:cs typeface="Times New Roman" pitchFamily="18" charset="0"/>
              </a:rPr>
              <a:t> </a:t>
            </a:r>
            <a:r>
              <a:rPr lang="ro-RO" sz="7200" dirty="0">
                <a:ln/>
                <a:solidFill>
                  <a:srgbClr val="002060"/>
                </a:solidFill>
                <a:latin typeface="Times New Roman" pitchFamily="18" charset="0"/>
                <a:cs typeface="Times New Roman" pitchFamily="18" charset="0"/>
              </a:rPr>
              <a:t>[Accesat 24.09.2021].</a:t>
            </a:r>
            <a:endParaRPr lang="en-US" sz="7200" dirty="0">
              <a:ln/>
              <a:solidFill>
                <a:srgbClr val="002060"/>
              </a:solidFill>
              <a:latin typeface="Times New Roman" pitchFamily="18" charset="0"/>
              <a:cs typeface="Times New Roman" pitchFamily="18" charset="0"/>
            </a:endParaRPr>
          </a:p>
          <a:p>
            <a:pPr marL="354013" lvl="0" indent="-354013" fontAlgn="base">
              <a:buFont typeface="+mj-lt"/>
              <a:buAutoNum type="arabicPeriod"/>
            </a:pPr>
            <a:r>
              <a:rPr lang="en-US" sz="7200" dirty="0">
                <a:ln/>
                <a:solidFill>
                  <a:srgbClr val="002060"/>
                </a:solidFill>
                <a:latin typeface="Times New Roman" pitchFamily="18" charset="0"/>
                <a:cs typeface="Times New Roman" pitchFamily="18" charset="0"/>
              </a:rPr>
              <a:t>International arms control: Issues and Agreements, Second Edition by the Stanford Arms Control Group Edited by </a:t>
            </a:r>
            <a:r>
              <a:rPr lang="en-US" sz="7200" dirty="0" err="1">
                <a:ln/>
                <a:solidFill>
                  <a:srgbClr val="002060"/>
                </a:solidFill>
                <a:latin typeface="Times New Roman" pitchFamily="18" charset="0"/>
                <a:cs typeface="Times New Roman" pitchFamily="18" charset="0"/>
              </a:rPr>
              <a:t>Coit</a:t>
            </a:r>
            <a:r>
              <a:rPr lang="en-US" sz="7200" dirty="0">
                <a:ln/>
                <a:solidFill>
                  <a:srgbClr val="002060"/>
                </a:solidFill>
                <a:latin typeface="Times New Roman" pitchFamily="18" charset="0"/>
                <a:cs typeface="Times New Roman" pitchFamily="18" charset="0"/>
              </a:rPr>
              <a:t> D. Blacker and Gloria Duffy. </a:t>
            </a:r>
            <a:r>
              <a:rPr lang="ru-RU" sz="7200" dirty="0">
                <a:ln/>
                <a:solidFill>
                  <a:srgbClr val="002060"/>
                </a:solidFill>
                <a:latin typeface="Times New Roman" pitchFamily="18" charset="0"/>
                <a:cs typeface="Times New Roman" pitchFamily="18" charset="0"/>
              </a:rPr>
              <a:t>Stanford university press, 1984. P. 1.</a:t>
            </a:r>
            <a:endParaRPr lang="en-US" sz="7200" dirty="0">
              <a:ln/>
              <a:solidFill>
                <a:srgbClr val="002060"/>
              </a:solidFill>
              <a:latin typeface="Times New Roman" pitchFamily="18" charset="0"/>
              <a:cs typeface="Times New Roman" pitchFamily="18" charset="0"/>
            </a:endParaRPr>
          </a:p>
          <a:p>
            <a:pPr marL="354013" lvl="0" indent="-354013" fontAlgn="base">
              <a:buFont typeface="+mj-lt"/>
              <a:buAutoNum type="arabicPeriod"/>
            </a:pPr>
            <a:r>
              <a:rPr lang="en-US" sz="7200" dirty="0" err="1">
                <a:ln/>
                <a:solidFill>
                  <a:srgbClr val="002060"/>
                </a:solidFill>
                <a:latin typeface="Times New Roman" pitchFamily="18" charset="0"/>
                <a:cs typeface="Times New Roman" pitchFamily="18" charset="0"/>
              </a:rPr>
              <a:t>Observatorul</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militar</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Nr</a:t>
            </a:r>
            <a:r>
              <a:rPr lang="en-US" sz="7200" dirty="0">
                <a:ln/>
                <a:solidFill>
                  <a:srgbClr val="002060"/>
                </a:solidFill>
                <a:latin typeface="Times New Roman" pitchFamily="18" charset="0"/>
                <a:cs typeface="Times New Roman" pitchFamily="18" charset="0"/>
              </a:rPr>
              <a:t>. 14 (9 -15 </a:t>
            </a:r>
            <a:r>
              <a:rPr lang="en-US" sz="7200" dirty="0" err="1">
                <a:ln/>
                <a:solidFill>
                  <a:srgbClr val="002060"/>
                </a:solidFill>
                <a:latin typeface="Times New Roman" pitchFamily="18" charset="0"/>
                <a:cs typeface="Times New Roman" pitchFamily="18" charset="0"/>
              </a:rPr>
              <a:t>aprilie</a:t>
            </a:r>
            <a:r>
              <a:rPr lang="en-US" sz="7200" dirty="0">
                <a:ln/>
                <a:solidFill>
                  <a:srgbClr val="002060"/>
                </a:solidFill>
                <a:latin typeface="Times New Roman" pitchFamily="18" charset="0"/>
                <a:cs typeface="Times New Roman" pitchFamily="18" charset="0"/>
              </a:rPr>
              <a:t> 2008), </a:t>
            </a:r>
            <a:r>
              <a:rPr lang="en-US" sz="7200" dirty="0">
                <a:ln/>
                <a:solidFill>
                  <a:srgbClr val="002060"/>
                </a:solidFill>
                <a:latin typeface="Times New Roman" pitchFamily="18" charset="0"/>
                <a:cs typeface="Times New Roman" pitchFamily="18" charset="0"/>
                <a:hlinkClick r:id="rId4"/>
              </a:rPr>
              <a:t>www.presamil.ro</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accesat</a:t>
            </a:r>
            <a:r>
              <a:rPr lang="en-US" sz="7200" dirty="0">
                <a:ln/>
                <a:solidFill>
                  <a:srgbClr val="002060"/>
                </a:solidFill>
                <a:latin typeface="Times New Roman" pitchFamily="18" charset="0"/>
                <a:cs typeface="Times New Roman" pitchFamily="18" charset="0"/>
              </a:rPr>
              <a:t> 08.12.2017)</a:t>
            </a:r>
          </a:p>
          <a:p>
            <a:pPr marL="354013" lvl="0" indent="-354013" fontAlgn="base">
              <a:buFont typeface="+mj-lt"/>
              <a:buAutoNum type="arabicPeriod"/>
            </a:pPr>
            <a:r>
              <a:rPr lang="en-US" sz="7200" dirty="0" err="1">
                <a:ln/>
                <a:solidFill>
                  <a:srgbClr val="002060"/>
                </a:solidFill>
                <a:latin typeface="Times New Roman" pitchFamily="18" charset="0"/>
                <a:cs typeface="Times New Roman" pitchFamily="18" charset="0"/>
              </a:rPr>
              <a:t>Onișor</a:t>
            </a:r>
            <a:r>
              <a:rPr lang="en-US" sz="7200" dirty="0">
                <a:ln/>
                <a:solidFill>
                  <a:srgbClr val="002060"/>
                </a:solidFill>
                <a:latin typeface="Times New Roman" pitchFamily="18" charset="0"/>
                <a:cs typeface="Times New Roman" pitchFamily="18" charset="0"/>
              </a:rPr>
              <a:t> C. </a:t>
            </a:r>
            <a:r>
              <a:rPr lang="en-US" sz="7200" dirty="0" err="1">
                <a:ln/>
                <a:solidFill>
                  <a:srgbClr val="002060"/>
                </a:solidFill>
                <a:latin typeface="Times New Roman" pitchFamily="18" charset="0"/>
                <a:cs typeface="Times New Roman" pitchFamily="18" charset="0"/>
              </a:rPr>
              <a:t>Explorări</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strategice</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Iaşi</a:t>
            </a:r>
            <a:r>
              <a:rPr lang="en-US" sz="7200" dirty="0">
                <a:ln/>
                <a:solidFill>
                  <a:srgbClr val="002060"/>
                </a:solidFill>
                <a:latin typeface="Times New Roman" pitchFamily="18" charset="0"/>
                <a:cs typeface="Times New Roman" pitchFamily="18" charset="0"/>
              </a:rPr>
              <a:t>, 2002. </a:t>
            </a:r>
            <a:r>
              <a:rPr lang="en-US" sz="7200" dirty="0" err="1">
                <a:ln/>
                <a:solidFill>
                  <a:srgbClr val="002060"/>
                </a:solidFill>
                <a:latin typeface="Times New Roman" pitchFamily="18" charset="0"/>
                <a:cs typeface="Times New Roman" pitchFamily="18" charset="0"/>
              </a:rPr>
              <a:t>Editura</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Polirom</a:t>
            </a:r>
            <a:r>
              <a:rPr lang="en-US" sz="7200" dirty="0">
                <a:ln/>
                <a:solidFill>
                  <a:srgbClr val="002060"/>
                </a:solidFill>
                <a:latin typeface="Times New Roman" pitchFamily="18" charset="0"/>
                <a:cs typeface="Times New Roman" pitchFamily="18" charset="0"/>
              </a:rPr>
              <a:t>. </a:t>
            </a:r>
          </a:p>
          <a:p>
            <a:pPr marL="354013" lvl="0" indent="-354013" fontAlgn="base">
              <a:buFont typeface="+mj-lt"/>
              <a:buAutoNum type="arabicPeriod"/>
            </a:pPr>
            <a:r>
              <a:rPr lang="en-US" sz="7200" dirty="0" err="1">
                <a:ln/>
                <a:solidFill>
                  <a:srgbClr val="002060"/>
                </a:solidFill>
                <a:latin typeface="Times New Roman" pitchFamily="18" charset="0"/>
                <a:cs typeface="Times New Roman" pitchFamily="18" charset="0"/>
              </a:rPr>
              <a:t>Preşedinţia</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României</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Strategia</a:t>
            </a:r>
            <a:r>
              <a:rPr lang="en-US" sz="7200" dirty="0">
                <a:ln/>
                <a:solidFill>
                  <a:srgbClr val="002060"/>
                </a:solidFill>
                <a:latin typeface="Times New Roman" pitchFamily="18" charset="0"/>
                <a:cs typeface="Times New Roman" pitchFamily="18" charset="0"/>
              </a:rPr>
              <a:t> de </a:t>
            </a:r>
            <a:r>
              <a:rPr lang="en-US" sz="7200" dirty="0" err="1">
                <a:ln/>
                <a:solidFill>
                  <a:srgbClr val="002060"/>
                </a:solidFill>
                <a:latin typeface="Times New Roman" pitchFamily="18" charset="0"/>
                <a:cs typeface="Times New Roman" pitchFamily="18" charset="0"/>
              </a:rPr>
              <a:t>securitate</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naţională</a:t>
            </a:r>
            <a:r>
              <a:rPr lang="en-US" sz="7200" dirty="0">
                <a:ln/>
                <a:solidFill>
                  <a:srgbClr val="002060"/>
                </a:solidFill>
                <a:latin typeface="Times New Roman" pitchFamily="18" charset="0"/>
                <a:cs typeface="Times New Roman" pitchFamily="18" charset="0"/>
              </a:rPr>
              <a:t> a </a:t>
            </a:r>
            <a:r>
              <a:rPr lang="en-US" sz="7200" dirty="0" err="1">
                <a:ln/>
                <a:solidFill>
                  <a:srgbClr val="002060"/>
                </a:solidFill>
                <a:latin typeface="Times New Roman" pitchFamily="18" charset="0"/>
                <a:cs typeface="Times New Roman" pitchFamily="18" charset="0"/>
              </a:rPr>
              <a:t>României</a:t>
            </a:r>
            <a:r>
              <a:rPr lang="en-US" sz="7200" dirty="0">
                <a:ln/>
                <a:solidFill>
                  <a:srgbClr val="002060"/>
                </a:solidFill>
                <a:latin typeface="Times New Roman" pitchFamily="18" charset="0"/>
                <a:cs typeface="Times New Roman" pitchFamily="18" charset="0"/>
              </a:rPr>
              <a:t>, </a:t>
            </a:r>
            <a:r>
              <a:rPr lang="en-US" sz="7200" dirty="0" err="1">
                <a:ln/>
                <a:solidFill>
                  <a:srgbClr val="002060"/>
                </a:solidFill>
                <a:latin typeface="Times New Roman" pitchFamily="18" charset="0"/>
                <a:cs typeface="Times New Roman" pitchFamily="18" charset="0"/>
              </a:rPr>
              <a:t>ediţie</a:t>
            </a:r>
            <a:r>
              <a:rPr lang="en-US" sz="7200" dirty="0">
                <a:ln/>
                <a:solidFill>
                  <a:srgbClr val="002060"/>
                </a:solidFill>
                <a:latin typeface="Times New Roman" pitchFamily="18" charset="0"/>
                <a:cs typeface="Times New Roman" pitchFamily="18" charset="0"/>
              </a:rPr>
              <a:t> 2007, p.17.</a:t>
            </a:r>
          </a:p>
          <a:p>
            <a:pPr marL="354013" indent="-354013">
              <a:buFont typeface="+mj-lt"/>
              <a:buAutoNum type="arabicPeriod"/>
            </a:pPr>
            <a:endParaRPr lang="ro-RO" sz="6400" dirty="0">
              <a:ln/>
              <a:solidFill>
                <a:srgbClr val="002060"/>
              </a:solidFill>
              <a:latin typeface="Times New Roman" pitchFamily="18" charset="0"/>
              <a:cs typeface="Times New Roman" pitchFamily="18" charset="0"/>
            </a:endParaRPr>
          </a:p>
          <a:p>
            <a:pPr marL="354013" indent="-354013">
              <a:buFont typeface="+mj-lt"/>
              <a:buAutoNum type="arabicPeriod"/>
            </a:pPr>
            <a:endParaRPr lang="ro-RO" sz="6400" dirty="0">
              <a:ln/>
              <a:solidFill>
                <a:srgbClr val="002060"/>
              </a:solidFill>
              <a:latin typeface="Times New Roman" pitchFamily="18" charset="0"/>
              <a:cs typeface="Times New Roman" pitchFamily="18" charset="0"/>
            </a:endParaRPr>
          </a:p>
          <a:p>
            <a:pPr marL="514350" indent="-514350">
              <a:buFont typeface="+mj-lt"/>
              <a:buAutoNum type="arabicPeriod"/>
            </a:pPr>
            <a:endParaRPr lang="ro-RO" dirty="0">
              <a:latin typeface="Times New Roman" panose="02020603050405020304" pitchFamily="18" charset="0"/>
              <a:cs typeface="Times New Roman" panose="02020603050405020304" pitchFamily="18" charset="0"/>
            </a:endParaRPr>
          </a:p>
        </p:txBody>
      </p:sp>
      <p:sp>
        <p:nvSpPr>
          <p:cNvPr id="5" name="Содержимое 2">
            <a:extLst>
              <a:ext uri="{FF2B5EF4-FFF2-40B4-BE49-F238E27FC236}">
                <a16:creationId xmlns="" xmlns:a16="http://schemas.microsoft.com/office/drawing/2014/main" id="{3E5E4207-9C2E-4AE3-8D5D-8C75E79F6A76}"/>
              </a:ext>
            </a:extLst>
          </p:cNvPr>
          <p:cNvSpPr txBox="1">
            <a:spLocks/>
          </p:cNvSpPr>
          <p:nvPr/>
        </p:nvSpPr>
        <p:spPr>
          <a:xfrm>
            <a:off x="1475656" y="332656"/>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smtClean="0">
                <a:ln/>
                <a:solidFill>
                  <a:srgbClr val="002060"/>
                </a:solidFill>
                <a:latin typeface="Times New Roman" panose="02020603050405020304" pitchFamily="18" charset="0"/>
                <a:cs typeface="Times New Roman" pitchFamily="18" charset="0"/>
              </a:rPr>
              <a:t>BIBLIOGRAFIE SELECTIVĂ</a:t>
            </a:r>
            <a:endParaRPr lang="ro-RO" sz="2000" b="1" dirty="0">
              <a:latin typeface="Times New Roman" panose="02020603050405020304" pitchFamily="18" charset="0"/>
              <a:cs typeface="Times New Roman" panose="02020603050405020304" pitchFamily="18" charset="0"/>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ED42EB1A-020D-441D-ABB0-B153E677ED0C}"/>
              </a:ext>
            </a:extLst>
          </p:cNvPr>
          <p:cNvPicPr>
            <a:picLocks noChangeAspect="1"/>
          </p:cNvPicPr>
          <p:nvPr/>
        </p:nvPicPr>
        <p:blipFill>
          <a:blip r:embed="rId2" cstate="print">
            <a:alphaModFix amt="5000"/>
          </a:blip>
          <a:stretch>
            <a:fillRect/>
          </a:stretch>
        </p:blipFill>
        <p:spPr>
          <a:xfrm>
            <a:off x="107504" y="1245423"/>
            <a:ext cx="8835727" cy="4127793"/>
          </a:xfrm>
          <a:prstGeom prst="rect">
            <a:avLst/>
          </a:prstGeom>
          <a:noFill/>
          <a:ln>
            <a:noFill/>
          </a:ln>
          <a:effectLst>
            <a:outerShdw blurRad="203200" dist="139700" dir="2700000" algn="tl" rotWithShape="0">
              <a:srgbClr val="333333">
                <a:alpha val="0"/>
              </a:srgbClr>
            </a:outerShdw>
          </a:effectLst>
        </p:spPr>
      </p:pic>
      <p:sp>
        <p:nvSpPr>
          <p:cNvPr id="3" name="Содержимое 2"/>
          <p:cNvSpPr>
            <a:spLocks noGrp="1"/>
          </p:cNvSpPr>
          <p:nvPr>
            <p:ph sz="quarter" idx="1"/>
          </p:nvPr>
        </p:nvSpPr>
        <p:spPr>
          <a:xfrm>
            <a:off x="457200" y="980728"/>
            <a:ext cx="8363272" cy="5616624"/>
          </a:xfrm>
        </p:spPr>
        <p:txBody>
          <a:bodyPr>
            <a:normAutofit/>
          </a:bodyPr>
          <a:lstStyle/>
          <a:p>
            <a:pPr>
              <a:buFont typeface="Wingdings" panose="05000000000000000000" pitchFamily="2" charset="2"/>
              <a:buChar char="§"/>
            </a:pPr>
            <a:endParaRPr lang="ro-RO" sz="2400" dirty="0">
              <a:latin typeface="Times New Roman" panose="02020603050405020304" pitchFamily="18" charset="0"/>
              <a:cs typeface="Times New Roman" panose="02020603050405020304" pitchFamily="18" charset="0"/>
            </a:endParaRPr>
          </a:p>
          <a:p>
            <a:pPr marL="0" lvl="0" indent="0" fontAlgn="base">
              <a:buNone/>
            </a:pPr>
            <a:r>
              <a:rPr lang="ru-RU" sz="1800" dirty="0" smtClean="0">
                <a:ln/>
                <a:solidFill>
                  <a:srgbClr val="002060"/>
                </a:solidFill>
                <a:latin typeface="Times New Roman" pitchFamily="18" charset="0"/>
                <a:cs typeface="Times New Roman" pitchFamily="18" charset="0"/>
              </a:rPr>
              <a:t>11. </a:t>
            </a:r>
            <a:r>
              <a:rPr lang="en-US" sz="1800" dirty="0" err="1" smtClean="0">
                <a:ln/>
                <a:solidFill>
                  <a:srgbClr val="002060"/>
                </a:solidFill>
                <a:latin typeface="Times New Roman" pitchFamily="18" charset="0"/>
                <a:cs typeface="Times New Roman" pitchFamily="18" charset="0"/>
              </a:rPr>
              <a:t>Terorismul</a:t>
            </a:r>
            <a:r>
              <a:rPr lang="en-US" sz="1800" dirty="0" smtClean="0">
                <a:ln/>
                <a:solidFill>
                  <a:srgbClr val="002060"/>
                </a:solidFill>
                <a:latin typeface="Times New Roman" pitchFamily="18" charset="0"/>
                <a:cs typeface="Times New Roman" pitchFamily="18" charset="0"/>
              </a:rPr>
              <a:t> </a:t>
            </a:r>
            <a:r>
              <a:rPr lang="en-US" sz="1800" dirty="0">
                <a:ln/>
                <a:solidFill>
                  <a:srgbClr val="002060"/>
                </a:solidFill>
                <a:latin typeface="Times New Roman" pitchFamily="18" charset="0"/>
                <a:cs typeface="Times New Roman" pitchFamily="18" charset="0"/>
              </a:rPr>
              <a:t>CBRN – </a:t>
            </a:r>
            <a:r>
              <a:rPr lang="en-US" sz="1800" dirty="0" err="1">
                <a:ln/>
                <a:solidFill>
                  <a:srgbClr val="002060"/>
                </a:solidFill>
                <a:latin typeface="Times New Roman" pitchFamily="18" charset="0"/>
                <a:cs typeface="Times New Roman" pitchFamily="18" charset="0"/>
              </a:rPr>
              <a:t>trecut</a:t>
            </a:r>
            <a:r>
              <a:rPr lang="en-US" sz="1800" dirty="0">
                <a:ln/>
                <a:solidFill>
                  <a:srgbClr val="002060"/>
                </a:solidFill>
                <a:latin typeface="Times New Roman" pitchFamily="18" charset="0"/>
                <a:cs typeface="Times New Roman" pitchFamily="18" charset="0"/>
              </a:rPr>
              <a:t>, present </a:t>
            </a:r>
            <a:r>
              <a:rPr lang="en-US" sz="1800" dirty="0" err="1">
                <a:ln/>
                <a:solidFill>
                  <a:srgbClr val="002060"/>
                </a:solidFill>
                <a:latin typeface="Times New Roman" pitchFamily="18" charset="0"/>
                <a:cs typeface="Times New Roman" pitchFamily="18" charset="0"/>
              </a:rPr>
              <a:t>și</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viitor</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Volumul</a:t>
            </a:r>
            <a:r>
              <a:rPr lang="en-US" sz="1800" dirty="0">
                <a:ln/>
                <a:solidFill>
                  <a:srgbClr val="002060"/>
                </a:solidFill>
                <a:latin typeface="Times New Roman" pitchFamily="18" charset="0"/>
                <a:cs typeface="Times New Roman" pitchFamily="18" charset="0"/>
              </a:rPr>
              <a:t> II. Academia de </a:t>
            </a:r>
            <a:r>
              <a:rPr lang="en-US" sz="1800" dirty="0" err="1">
                <a:ln/>
                <a:solidFill>
                  <a:srgbClr val="002060"/>
                </a:solidFill>
                <a:latin typeface="Times New Roman" pitchFamily="18" charset="0"/>
                <a:cs typeface="Times New Roman" pitchFamily="18" charset="0"/>
              </a:rPr>
              <a:t>poliție</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Alexandru</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Ioan</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Cuza</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București</a:t>
            </a:r>
            <a:r>
              <a:rPr lang="en-US" sz="1800" dirty="0">
                <a:ln/>
                <a:solidFill>
                  <a:srgbClr val="002060"/>
                </a:solidFill>
                <a:latin typeface="Times New Roman" pitchFamily="18" charset="0"/>
                <a:cs typeface="Times New Roman" pitchFamily="18" charset="0"/>
              </a:rPr>
              <a:t>, 2015, </a:t>
            </a:r>
            <a:r>
              <a:rPr lang="en-US" sz="1800" dirty="0" err="1">
                <a:ln/>
                <a:solidFill>
                  <a:srgbClr val="002060"/>
                </a:solidFill>
                <a:latin typeface="Times New Roman" pitchFamily="18" charset="0"/>
                <a:cs typeface="Times New Roman" pitchFamily="18" charset="0"/>
              </a:rPr>
              <a:t>pag</a:t>
            </a:r>
            <a:r>
              <a:rPr lang="en-US" sz="1800" dirty="0">
                <a:ln/>
                <a:solidFill>
                  <a:srgbClr val="002060"/>
                </a:solidFill>
                <a:latin typeface="Times New Roman" pitchFamily="18" charset="0"/>
                <a:cs typeface="Times New Roman" pitchFamily="18" charset="0"/>
              </a:rPr>
              <a:t>. 30-32. </a:t>
            </a:r>
          </a:p>
          <a:p>
            <a:pPr marL="0" lvl="0" indent="0" fontAlgn="base">
              <a:buNone/>
            </a:pPr>
            <a:r>
              <a:rPr lang="ru-RU" sz="1800" dirty="0" smtClean="0">
                <a:ln/>
                <a:solidFill>
                  <a:srgbClr val="002060"/>
                </a:solidFill>
                <a:latin typeface="Times New Roman" pitchFamily="18" charset="0"/>
                <a:cs typeface="Times New Roman" pitchFamily="18" charset="0"/>
              </a:rPr>
              <a:t>12. </a:t>
            </a:r>
            <a:r>
              <a:rPr lang="en-US" sz="1800" dirty="0" err="1" smtClean="0">
                <a:ln/>
                <a:solidFill>
                  <a:srgbClr val="002060"/>
                </a:solidFill>
                <a:latin typeface="Times New Roman" pitchFamily="18" charset="0"/>
                <a:cs typeface="Times New Roman" pitchFamily="18" charset="0"/>
              </a:rPr>
              <a:t>Tratatul</a:t>
            </a:r>
            <a:r>
              <a:rPr lang="en-US" sz="1800" dirty="0" smtClean="0">
                <a:ln/>
                <a:solidFill>
                  <a:srgbClr val="002060"/>
                </a:solidFill>
                <a:latin typeface="Times New Roman" pitchFamily="18" charset="0"/>
                <a:cs typeface="Times New Roman" pitchFamily="18" charset="0"/>
              </a:rPr>
              <a:t> </a:t>
            </a:r>
            <a:r>
              <a:rPr lang="en-US" sz="1800" dirty="0">
                <a:ln/>
                <a:solidFill>
                  <a:srgbClr val="002060"/>
                </a:solidFill>
                <a:latin typeface="Times New Roman" pitchFamily="18" charset="0"/>
                <a:cs typeface="Times New Roman" pitchFamily="18" charset="0"/>
              </a:rPr>
              <a:t>de </a:t>
            </a:r>
            <a:r>
              <a:rPr lang="en-US" sz="1800" dirty="0" err="1">
                <a:ln/>
                <a:solidFill>
                  <a:srgbClr val="002060"/>
                </a:solidFill>
                <a:latin typeface="Times New Roman" pitchFamily="18" charset="0"/>
                <a:cs typeface="Times New Roman" pitchFamily="18" charset="0"/>
              </a:rPr>
              <a:t>instituire</a:t>
            </a:r>
            <a:r>
              <a:rPr lang="en-US" sz="1800" dirty="0">
                <a:ln/>
                <a:solidFill>
                  <a:srgbClr val="002060"/>
                </a:solidFill>
                <a:latin typeface="Times New Roman" pitchFamily="18" charset="0"/>
                <a:cs typeface="Times New Roman" pitchFamily="18" charset="0"/>
              </a:rPr>
              <a:t> a </a:t>
            </a:r>
            <a:r>
              <a:rPr lang="en-US" sz="1800" dirty="0" err="1">
                <a:ln/>
                <a:solidFill>
                  <a:srgbClr val="002060"/>
                </a:solidFill>
                <a:latin typeface="Times New Roman" pitchFamily="18" charset="0"/>
                <a:cs typeface="Times New Roman" pitchFamily="18" charset="0"/>
              </a:rPr>
              <a:t>unei</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Constituţii</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pentru</a:t>
            </a:r>
            <a:r>
              <a:rPr lang="en-US" sz="1800" dirty="0">
                <a:ln/>
                <a:solidFill>
                  <a:srgbClr val="002060"/>
                </a:solidFill>
                <a:latin typeface="Times New Roman" pitchFamily="18" charset="0"/>
                <a:cs typeface="Times New Roman" pitchFamily="18" charset="0"/>
              </a:rPr>
              <a:t> Europa, </a:t>
            </a:r>
            <a:r>
              <a:rPr lang="en-US" sz="1800" dirty="0" err="1">
                <a:ln/>
                <a:solidFill>
                  <a:srgbClr val="002060"/>
                </a:solidFill>
                <a:latin typeface="Times New Roman" pitchFamily="18" charset="0"/>
                <a:cs typeface="Times New Roman" pitchFamily="18" charset="0"/>
              </a:rPr>
              <a:t>Institutul</a:t>
            </a:r>
            <a:r>
              <a:rPr lang="en-US" sz="1800" dirty="0">
                <a:ln/>
                <a:solidFill>
                  <a:srgbClr val="002060"/>
                </a:solidFill>
                <a:latin typeface="Times New Roman" pitchFamily="18" charset="0"/>
                <a:cs typeface="Times New Roman" pitchFamily="18" charset="0"/>
              </a:rPr>
              <a:t> European din </a:t>
            </a:r>
            <a:r>
              <a:rPr lang="en-US" sz="1800" dirty="0" err="1">
                <a:ln/>
                <a:solidFill>
                  <a:srgbClr val="002060"/>
                </a:solidFill>
                <a:latin typeface="Times New Roman" pitchFamily="18" charset="0"/>
                <a:cs typeface="Times New Roman" pitchFamily="18" charset="0"/>
              </a:rPr>
              <a:t>România</a:t>
            </a:r>
            <a:r>
              <a:rPr lang="en-US" sz="1800" dirty="0">
                <a:ln/>
                <a:solidFill>
                  <a:srgbClr val="002060"/>
                </a:solidFill>
                <a:latin typeface="Times New Roman" pitchFamily="18" charset="0"/>
                <a:cs typeface="Times New Roman" pitchFamily="18" charset="0"/>
              </a:rPr>
              <a:t>, ed. 2004, p.20-23</a:t>
            </a:r>
          </a:p>
          <a:p>
            <a:pPr marL="0" lvl="0" indent="0" fontAlgn="base">
              <a:buNone/>
            </a:pPr>
            <a:r>
              <a:rPr lang="ru-RU" sz="1800" dirty="0" smtClean="0">
                <a:ln/>
                <a:solidFill>
                  <a:srgbClr val="002060"/>
                </a:solidFill>
                <a:latin typeface="Times New Roman" pitchFamily="18" charset="0"/>
                <a:cs typeface="Times New Roman" pitchFamily="18" charset="0"/>
              </a:rPr>
              <a:t>13. </a:t>
            </a:r>
            <a:r>
              <a:rPr lang="en-US" sz="1800" dirty="0" smtClean="0">
                <a:ln/>
                <a:solidFill>
                  <a:srgbClr val="002060"/>
                </a:solidFill>
                <a:latin typeface="Times New Roman" pitchFamily="18" charset="0"/>
                <a:cs typeface="Times New Roman" pitchFamily="18" charset="0"/>
              </a:rPr>
              <a:t>U.S</a:t>
            </a:r>
            <a:r>
              <a:rPr lang="en-US" sz="1800" dirty="0">
                <a:ln/>
                <a:solidFill>
                  <a:srgbClr val="002060"/>
                </a:solidFill>
                <a:latin typeface="Times New Roman" pitchFamily="18" charset="0"/>
                <a:cs typeface="Times New Roman" pitchFamily="18" charset="0"/>
              </a:rPr>
              <a:t>. </a:t>
            </a:r>
            <a:r>
              <a:rPr lang="en-US" sz="1800" dirty="0">
                <a:ln/>
                <a:solidFill>
                  <a:srgbClr val="002060"/>
                </a:solidFill>
                <a:latin typeface="Times New Roman" pitchFamily="18" charset="0"/>
                <a:cs typeface="Times New Roman" pitchFamily="18" charset="0"/>
              </a:rPr>
              <a:t>Department of Defense Directive no. 3000.3, July 9, 1996</a:t>
            </a:r>
          </a:p>
          <a:p>
            <a:pPr marL="0" lvl="0" indent="0" fontAlgn="base">
              <a:buNone/>
            </a:pPr>
            <a:r>
              <a:rPr lang="ru-RU" sz="1800" dirty="0" smtClean="0">
                <a:ln/>
                <a:solidFill>
                  <a:srgbClr val="002060"/>
                </a:solidFill>
                <a:latin typeface="Times New Roman" pitchFamily="18" charset="0"/>
                <a:cs typeface="Times New Roman" pitchFamily="18" charset="0"/>
              </a:rPr>
              <a:t>14. </a:t>
            </a:r>
            <a:r>
              <a:rPr lang="en-US" sz="1800" dirty="0" err="1" smtClean="0">
                <a:ln/>
                <a:solidFill>
                  <a:srgbClr val="002060"/>
                </a:solidFill>
                <a:latin typeface="Times New Roman" pitchFamily="18" charset="0"/>
                <a:cs typeface="Times New Roman" pitchFamily="18" charset="0"/>
              </a:rPr>
              <a:t>Zodian</a:t>
            </a:r>
            <a:r>
              <a:rPr lang="en-US" sz="1800" dirty="0" smtClean="0">
                <a:ln/>
                <a:solidFill>
                  <a:srgbClr val="002060"/>
                </a:solidFill>
                <a:latin typeface="Times New Roman" pitchFamily="18" charset="0"/>
                <a:cs typeface="Times New Roman" pitchFamily="18" charset="0"/>
              </a:rPr>
              <a:t> </a:t>
            </a:r>
            <a:r>
              <a:rPr lang="en-US" sz="1800" dirty="0">
                <a:ln/>
                <a:solidFill>
                  <a:srgbClr val="002060"/>
                </a:solidFill>
                <a:latin typeface="Times New Roman" pitchFamily="18" charset="0"/>
                <a:cs typeface="Times New Roman" pitchFamily="18" charset="0"/>
              </a:rPr>
              <a:t>V. </a:t>
            </a:r>
            <a:r>
              <a:rPr lang="en-US" sz="1800" dirty="0">
                <a:ln/>
                <a:solidFill>
                  <a:srgbClr val="002060"/>
                </a:solidFill>
                <a:latin typeface="Times New Roman" pitchFamily="18" charset="0"/>
                <a:cs typeface="Times New Roman" pitchFamily="18" charset="0"/>
              </a:rPr>
              <a:t>M. </a:t>
            </a:r>
            <a:r>
              <a:rPr lang="en-US" sz="1800" dirty="0" err="1">
                <a:ln/>
                <a:solidFill>
                  <a:srgbClr val="002060"/>
                </a:solidFill>
                <a:latin typeface="Times New Roman" pitchFamily="18" charset="0"/>
                <a:cs typeface="Times New Roman" pitchFamily="18" charset="0"/>
              </a:rPr>
              <a:t>Lumea</a:t>
            </a:r>
            <a:r>
              <a:rPr lang="en-US" sz="1800" dirty="0">
                <a:ln/>
                <a:solidFill>
                  <a:srgbClr val="002060"/>
                </a:solidFill>
                <a:latin typeface="Times New Roman" pitchFamily="18" charset="0"/>
                <a:cs typeface="Times New Roman" pitchFamily="18" charset="0"/>
              </a:rPr>
              <a:t> 2005, </a:t>
            </a:r>
            <a:r>
              <a:rPr lang="en-US" sz="1800" dirty="0" err="1">
                <a:ln/>
                <a:solidFill>
                  <a:srgbClr val="002060"/>
                </a:solidFill>
                <a:latin typeface="Times New Roman" pitchFamily="18" charset="0"/>
                <a:cs typeface="Times New Roman" pitchFamily="18" charset="0"/>
              </a:rPr>
              <a:t>enciclopedie</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politică</a:t>
            </a:r>
            <a:r>
              <a:rPr lang="en-US" sz="1800" dirty="0">
                <a:ln/>
                <a:solidFill>
                  <a:srgbClr val="002060"/>
                </a:solidFill>
                <a:latin typeface="Times New Roman" pitchFamily="18" charset="0"/>
                <a:cs typeface="Times New Roman" pitchFamily="18" charset="0"/>
              </a:rPr>
              <a:t> şi </a:t>
            </a:r>
            <a:r>
              <a:rPr lang="en-US" sz="1800" dirty="0" err="1">
                <a:ln/>
                <a:solidFill>
                  <a:srgbClr val="002060"/>
                </a:solidFill>
                <a:latin typeface="Times New Roman" pitchFamily="18" charset="0"/>
                <a:cs typeface="Times New Roman" pitchFamily="18" charset="0"/>
              </a:rPr>
              <a:t>militară</a:t>
            </a:r>
            <a:r>
              <a:rPr lang="en-US" sz="1800" dirty="0">
                <a:ln/>
                <a:solidFill>
                  <a:srgbClr val="002060"/>
                </a:solidFill>
                <a:latin typeface="Times New Roman" pitchFamily="18" charset="0"/>
                <a:cs typeface="Times New Roman" pitchFamily="18" charset="0"/>
              </a:rPr>
              <a:t>, </a:t>
            </a:r>
            <a:r>
              <a:rPr lang="en-US" sz="1800" dirty="0" err="1">
                <a:ln/>
                <a:solidFill>
                  <a:srgbClr val="002060"/>
                </a:solidFill>
                <a:latin typeface="Times New Roman" pitchFamily="18" charset="0"/>
                <a:cs typeface="Times New Roman" pitchFamily="18" charset="0"/>
              </a:rPr>
              <a:t>Armele</a:t>
            </a:r>
            <a:r>
              <a:rPr lang="en-US" sz="1800" dirty="0">
                <a:ln/>
                <a:solidFill>
                  <a:srgbClr val="002060"/>
                </a:solidFill>
                <a:latin typeface="Times New Roman" pitchFamily="18" charset="0"/>
                <a:cs typeface="Times New Roman" pitchFamily="18" charset="0"/>
              </a:rPr>
              <a:t> de </a:t>
            </a:r>
            <a:r>
              <a:rPr lang="en-US" sz="1800" dirty="0" err="1">
                <a:ln/>
                <a:solidFill>
                  <a:srgbClr val="002060"/>
                </a:solidFill>
                <a:latin typeface="Times New Roman" pitchFamily="18" charset="0"/>
                <a:cs typeface="Times New Roman" pitchFamily="18" charset="0"/>
              </a:rPr>
              <a:t>distrugere</a:t>
            </a:r>
            <a:r>
              <a:rPr lang="en-US" sz="1800" dirty="0">
                <a:ln/>
                <a:solidFill>
                  <a:srgbClr val="002060"/>
                </a:solidFill>
                <a:latin typeface="Times New Roman" pitchFamily="18" charset="0"/>
                <a:cs typeface="Times New Roman" pitchFamily="18" charset="0"/>
              </a:rPr>
              <a:t> în masa. </a:t>
            </a:r>
            <a:r>
              <a:rPr lang="en-US" sz="1800" dirty="0" err="1">
                <a:ln/>
                <a:solidFill>
                  <a:srgbClr val="002060"/>
                </a:solidFill>
                <a:latin typeface="Times New Roman" pitchFamily="18" charset="0"/>
                <a:cs typeface="Times New Roman" pitchFamily="18" charset="0"/>
              </a:rPr>
              <a:t>Bucureşti</a:t>
            </a:r>
            <a:r>
              <a:rPr lang="en-US" sz="1800" dirty="0">
                <a:ln/>
                <a:solidFill>
                  <a:srgbClr val="002060"/>
                </a:solidFill>
                <a:latin typeface="Times New Roman" pitchFamily="18" charset="0"/>
                <a:cs typeface="Times New Roman" pitchFamily="18" charset="0"/>
              </a:rPr>
              <a:t>, 2005. </a:t>
            </a:r>
            <a:r>
              <a:rPr lang="en-US" sz="1800" dirty="0" err="1">
                <a:ln/>
                <a:solidFill>
                  <a:srgbClr val="002060"/>
                </a:solidFill>
                <a:latin typeface="Times New Roman" pitchFamily="18" charset="0"/>
                <a:cs typeface="Times New Roman" pitchFamily="18" charset="0"/>
              </a:rPr>
              <a:t>Editura</a:t>
            </a:r>
            <a:r>
              <a:rPr lang="en-US" sz="1800" dirty="0">
                <a:ln/>
                <a:solidFill>
                  <a:srgbClr val="002060"/>
                </a:solidFill>
                <a:latin typeface="Times New Roman" pitchFamily="18" charset="0"/>
                <a:cs typeface="Times New Roman" pitchFamily="18" charset="0"/>
              </a:rPr>
              <a:t> CTEA,p.100-102</a:t>
            </a:r>
          </a:p>
          <a:p>
            <a:pPr marL="0" lvl="0" indent="0" fontAlgn="base">
              <a:buNone/>
            </a:pPr>
            <a:r>
              <a:rPr lang="ru-RU" sz="1800" dirty="0" smtClean="0">
                <a:ln/>
                <a:solidFill>
                  <a:srgbClr val="002060"/>
                </a:solidFill>
                <a:latin typeface="Times New Roman" pitchFamily="18" charset="0"/>
                <a:cs typeface="Times New Roman" pitchFamily="18" charset="0"/>
              </a:rPr>
              <a:t>15. Антонов </a:t>
            </a:r>
            <a:r>
              <a:rPr lang="ru-RU" sz="1800" dirty="0">
                <a:ln/>
                <a:solidFill>
                  <a:srgbClr val="002060"/>
                </a:solidFill>
                <a:latin typeface="Times New Roman" pitchFamily="18" charset="0"/>
                <a:cs typeface="Times New Roman" pitchFamily="18" charset="0"/>
              </a:rPr>
              <a:t>А. </a:t>
            </a:r>
            <a:r>
              <a:rPr lang="ru-RU" sz="1800" dirty="0">
                <a:ln/>
                <a:solidFill>
                  <a:srgbClr val="002060"/>
                </a:solidFill>
                <a:latin typeface="Times New Roman" pitchFamily="18" charset="0"/>
                <a:cs typeface="Times New Roman" pitchFamily="18" charset="0"/>
              </a:rPr>
              <a:t>И. Контроль над вооружениями:история, состояние, перспективы. М.: Российская политическая энциклопедия (РОССПЭН); ПИР–Центр , 2012. – cc. 83-133 ISBN 978-5-8243-1705-3</a:t>
            </a:r>
            <a:endParaRPr lang="en-US" sz="1800" dirty="0">
              <a:ln/>
              <a:solidFill>
                <a:srgbClr val="002060"/>
              </a:solidFill>
              <a:latin typeface="Times New Roman" pitchFamily="18" charset="0"/>
              <a:cs typeface="Times New Roman" pitchFamily="18" charset="0"/>
            </a:endParaRPr>
          </a:p>
          <a:p>
            <a:pPr marL="0" lvl="0" indent="0" fontAlgn="base">
              <a:buNone/>
            </a:pPr>
            <a:r>
              <a:rPr lang="ru-RU" sz="1800" dirty="0" smtClean="0">
                <a:ln/>
                <a:solidFill>
                  <a:srgbClr val="002060"/>
                </a:solidFill>
                <a:latin typeface="Times New Roman" pitchFamily="18" charset="0"/>
                <a:cs typeface="Times New Roman" pitchFamily="18" charset="0"/>
              </a:rPr>
              <a:t>16. Поддержка </a:t>
            </a:r>
            <a:r>
              <a:rPr lang="ru-RU" sz="1800" dirty="0">
                <a:ln/>
                <a:solidFill>
                  <a:srgbClr val="002060"/>
                </a:solidFill>
                <a:latin typeface="Times New Roman" pitchFamily="18" charset="0"/>
                <a:cs typeface="Times New Roman" pitchFamily="18" charset="0"/>
              </a:rPr>
              <a:t>режима ядерного нераспространения и разоружения, МЕЖПАРЛАМЕНТСКИЙ СОЮЗ, 2012, </a:t>
            </a:r>
            <a:r>
              <a:rPr lang="en-US" sz="1800" dirty="0">
                <a:ln/>
                <a:solidFill>
                  <a:srgbClr val="002060"/>
                </a:solidFill>
                <a:latin typeface="Times New Roman" pitchFamily="18" charset="0"/>
                <a:cs typeface="Times New Roman" pitchFamily="18" charset="0"/>
              </a:rPr>
              <a:t>p</a:t>
            </a:r>
            <a:r>
              <a:rPr lang="ru-RU" sz="1800" dirty="0">
                <a:ln/>
                <a:solidFill>
                  <a:srgbClr val="002060"/>
                </a:solidFill>
                <a:latin typeface="Times New Roman" pitchFamily="18" charset="0"/>
                <a:cs typeface="Times New Roman" pitchFamily="18" charset="0"/>
              </a:rPr>
              <a:t>.95-97.</a:t>
            </a:r>
            <a:endParaRPr lang="en-US" sz="1800" dirty="0">
              <a:ln/>
              <a:solidFill>
                <a:srgbClr val="002060"/>
              </a:solidFill>
              <a:latin typeface="Times New Roman" pitchFamily="18" charset="0"/>
              <a:cs typeface="Times New Roman" pitchFamily="18" charset="0"/>
            </a:endParaRPr>
          </a:p>
          <a:p>
            <a:pPr marL="0" lvl="0" indent="0" fontAlgn="base">
              <a:buNone/>
            </a:pPr>
            <a:r>
              <a:rPr lang="ru-RU" sz="1800" dirty="0" smtClean="0">
                <a:ln/>
                <a:solidFill>
                  <a:srgbClr val="002060"/>
                </a:solidFill>
                <a:latin typeface="Times New Roman" pitchFamily="18" charset="0"/>
                <a:cs typeface="Times New Roman" pitchFamily="18" charset="0"/>
              </a:rPr>
              <a:t>17. Семейко Л. С. Трансформация </a:t>
            </a:r>
            <a:r>
              <a:rPr lang="ru-RU" sz="1800" dirty="0">
                <a:ln/>
                <a:solidFill>
                  <a:srgbClr val="002060"/>
                </a:solidFill>
                <a:latin typeface="Times New Roman" pitchFamily="18" charset="0"/>
                <a:cs typeface="Times New Roman" pitchFamily="18" charset="0"/>
              </a:rPr>
              <a:t>военно-политического курса США : (новые глобал. </a:t>
            </a:r>
            <a:r>
              <a:rPr lang="ru-RU" sz="1800" dirty="0">
                <a:ln/>
                <a:solidFill>
                  <a:srgbClr val="002060"/>
                </a:solidFill>
                <a:latin typeface="Times New Roman" pitchFamily="18" charset="0"/>
                <a:cs typeface="Times New Roman" pitchFamily="18" charset="0"/>
              </a:rPr>
              <a:t>аспекты). Рос. акад. наук, Ин-т Соедин. Штатов Америки и Канады. - Москва: ИСКРАН, 2005. - 117, [1] с. ; 30 см. - Библиогр. в примеч.: с. 107-118. - 75 экз. - ISBN </a:t>
            </a:r>
            <a:r>
              <a:rPr lang="ru-RU" sz="1800" dirty="0">
                <a:ln/>
                <a:solidFill>
                  <a:srgbClr val="002060"/>
                </a:solidFill>
                <a:latin typeface="Times New Roman" pitchFamily="18" charset="0"/>
                <a:cs typeface="Times New Roman" pitchFamily="18" charset="0"/>
              </a:rPr>
              <a:t>5-89587-080-5</a:t>
            </a:r>
            <a:endParaRPr lang="ro-RO" sz="1800" dirty="0">
              <a:ln/>
              <a:solidFill>
                <a:srgbClr val="002060"/>
              </a:solidFill>
              <a:latin typeface="Times New Roman" pitchFamily="18" charset="0"/>
              <a:cs typeface="Times New Roman" pitchFamily="18" charset="0"/>
            </a:endParaRPr>
          </a:p>
          <a:p>
            <a:pPr marL="354013" indent="-354013">
              <a:buFont typeface="+mj-lt"/>
              <a:buAutoNum type="arabicPeriod"/>
            </a:pPr>
            <a:endParaRPr lang="ro-RO" sz="6400" dirty="0">
              <a:ln/>
              <a:solidFill>
                <a:srgbClr val="002060"/>
              </a:solidFill>
              <a:latin typeface="Times New Roman" pitchFamily="18" charset="0"/>
              <a:cs typeface="Times New Roman" pitchFamily="18" charset="0"/>
            </a:endParaRPr>
          </a:p>
          <a:p>
            <a:pPr marL="514350" indent="-514350">
              <a:buFont typeface="+mj-lt"/>
              <a:buAutoNum type="arabicPeriod"/>
            </a:pPr>
            <a:endParaRPr lang="ro-RO" dirty="0">
              <a:latin typeface="Times New Roman" panose="02020603050405020304" pitchFamily="18" charset="0"/>
              <a:cs typeface="Times New Roman" panose="02020603050405020304" pitchFamily="18" charset="0"/>
            </a:endParaRPr>
          </a:p>
        </p:txBody>
      </p:sp>
      <p:sp>
        <p:nvSpPr>
          <p:cNvPr id="5" name="Содержимое 2">
            <a:extLst>
              <a:ext uri="{FF2B5EF4-FFF2-40B4-BE49-F238E27FC236}">
                <a16:creationId xmlns="" xmlns:a16="http://schemas.microsoft.com/office/drawing/2014/main" id="{3E5E4207-9C2E-4AE3-8D5D-8C75E79F6A76}"/>
              </a:ext>
            </a:extLst>
          </p:cNvPr>
          <p:cNvSpPr txBox="1">
            <a:spLocks/>
          </p:cNvSpPr>
          <p:nvPr/>
        </p:nvSpPr>
        <p:spPr>
          <a:xfrm>
            <a:off x="1475656" y="332656"/>
            <a:ext cx="633670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ctr" anchorCtr="0">
            <a:norm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smtClean="0">
                <a:ln/>
                <a:solidFill>
                  <a:srgbClr val="002060"/>
                </a:solidFill>
                <a:latin typeface="Times New Roman" panose="02020603050405020304" pitchFamily="18" charset="0"/>
                <a:cs typeface="Times New Roman" pitchFamily="18" charset="0"/>
              </a:rPr>
              <a:t>BIBLIOGRAFIE SELECTIVĂ</a:t>
            </a: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483883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Intermediate-Range Nuclear Forces Treaty | Definition &amp;amp; Facts | Britannica">
            <a:extLst>
              <a:ext uri="{FF2B5EF4-FFF2-40B4-BE49-F238E27FC236}">
                <a16:creationId xmlns="" xmlns:a16="http://schemas.microsoft.com/office/drawing/2014/main" id="{290FA5DE-17AD-416E-972D-30C264497A4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635896" y="4005064"/>
            <a:ext cx="1944216" cy="129175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Рисунок 3" descr="1.png">
            <a:extLst>
              <a:ext uri="{FF2B5EF4-FFF2-40B4-BE49-F238E27FC236}">
                <a16:creationId xmlns="" xmlns:a16="http://schemas.microsoft.com/office/drawing/2014/main" id="{28B0A0E2-03CB-42B3-8FE1-7877C92CF935}"/>
              </a:ext>
            </a:extLst>
          </p:cNvPr>
          <p:cNvPicPr>
            <a:picLocks noChangeAspect="1"/>
          </p:cNvPicPr>
          <p:nvPr/>
        </p:nvPicPr>
        <p:blipFill rotWithShape="1">
          <a:blip r:embed="rId3" cstate="print">
            <a:alphaModFix amt="10000"/>
          </a:blip>
          <a:srcRect l="2422" r="1746"/>
          <a:stretch/>
        </p:blipFill>
        <p:spPr>
          <a:xfrm>
            <a:off x="683568" y="1412776"/>
            <a:ext cx="7797800" cy="3816424"/>
          </a:xfrm>
          <a:prstGeom prst="rect">
            <a:avLst/>
          </a:prstGeom>
          <a:noFill/>
          <a:ln>
            <a:noFill/>
          </a:ln>
          <a:effectLst/>
        </p:spPr>
      </p:pic>
      <p:sp>
        <p:nvSpPr>
          <p:cNvPr id="3" name="Содержимое 2"/>
          <p:cNvSpPr>
            <a:spLocks noGrp="1"/>
          </p:cNvSpPr>
          <p:nvPr>
            <p:ph sz="quarter" idx="1"/>
          </p:nvPr>
        </p:nvSpPr>
        <p:spPr>
          <a:xfrm>
            <a:off x="323528" y="764704"/>
            <a:ext cx="8363272" cy="1080120"/>
          </a:xfrm>
        </p:spPr>
        <p:txBody>
          <a:bodyPr>
            <a:normAutofit lnSpcReduction="10000"/>
          </a:bodyPr>
          <a:lstStyle/>
          <a:p>
            <a:pPr marL="0" indent="0" algn="just">
              <a:buNone/>
            </a:pPr>
            <a:r>
              <a:rPr lang="ro-RO" sz="1800" dirty="0">
                <a:latin typeface="Times New Roman" panose="02020603050405020304" pitchFamily="18" charset="0"/>
                <a:cs typeface="Times New Roman" panose="02020603050405020304" pitchFamily="18" charset="0"/>
              </a:rPr>
              <a:t>	</a:t>
            </a:r>
            <a:r>
              <a:rPr lang="ro-RO" sz="1800" dirty="0">
                <a:ln/>
                <a:solidFill>
                  <a:srgbClr val="002060"/>
                </a:solidFill>
                <a:latin typeface="Times New Roman" panose="02020603050405020304" pitchFamily="18" charset="0"/>
                <a:cs typeface="Times New Roman" pitchFamily="18" charset="0"/>
              </a:rPr>
              <a:t>China a continuat să îşi modernizeze forţele nucleare pe parcursul ultimului deceniu. În plus, în 1998, atât India cât şi Pakistanul au efectuat teste nucleare, nesocotind grav acordurile de neproliferare nucleară şi intensificând riscul unui conflict regional.</a:t>
            </a:r>
          </a:p>
        </p:txBody>
      </p:sp>
      <p:sp>
        <p:nvSpPr>
          <p:cNvPr id="5" name="Содержимое 2">
            <a:extLst>
              <a:ext uri="{FF2B5EF4-FFF2-40B4-BE49-F238E27FC236}">
                <a16:creationId xmlns="" xmlns:a16="http://schemas.microsoft.com/office/drawing/2014/main" id="{E26C213B-A473-4004-8797-FC8C097E1050}"/>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chor="t" anchorCtr="0">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en-US" sz="2000" b="1" dirty="0">
                <a:ln/>
                <a:solidFill>
                  <a:srgbClr val="002060"/>
                </a:solidFill>
                <a:latin typeface="Times New Roman" panose="02020603050405020304" pitchFamily="18" charset="0"/>
                <a:cs typeface="Times New Roman" pitchFamily="18" charset="0"/>
              </a:rPr>
              <a:t>ARMEL</a:t>
            </a:r>
            <a:r>
              <a:rPr lang="ro-RO" sz="2000" b="1" dirty="0">
                <a:ln/>
                <a:solidFill>
                  <a:srgbClr val="002060"/>
                </a:solidFill>
                <a:latin typeface="Times New Roman" panose="02020603050405020304" pitchFamily="18" charset="0"/>
                <a:cs typeface="Times New Roman" pitchFamily="18" charset="0"/>
              </a:rPr>
              <a:t>E</a:t>
            </a:r>
            <a:r>
              <a:rPr lang="en-US" sz="2000" b="1" dirty="0">
                <a:ln/>
                <a:solidFill>
                  <a:srgbClr val="002060"/>
                </a:solidFill>
                <a:latin typeface="Times New Roman" panose="02020603050405020304" pitchFamily="18" charset="0"/>
                <a:cs typeface="Times New Roman" pitchFamily="18" charset="0"/>
              </a:rPr>
              <a:t> DE DISTRUGERE </a:t>
            </a:r>
            <a:r>
              <a:rPr lang="ro-RO" sz="2000" b="1" dirty="0">
                <a:ln/>
                <a:solidFill>
                  <a:srgbClr val="002060"/>
                </a:solidFill>
                <a:latin typeface="Times New Roman" panose="02020603050405020304" pitchFamily="18" charset="0"/>
                <a:cs typeface="Times New Roman" pitchFamily="18" charset="0"/>
              </a:rPr>
              <a:t>ÎN MASĂ ÎN CONTEXTUL SECURITĂȚII INTERNAȚIONALE</a:t>
            </a:r>
          </a:p>
          <a:p>
            <a:pPr algn="ctr"/>
            <a:endParaRPr lang="ro-RO" sz="2000" b="1" dirty="0">
              <a:latin typeface="Times New Roman" panose="02020603050405020304" pitchFamily="18" charset="0"/>
              <a:cs typeface="Times New Roman" panose="02020603050405020304" pitchFamily="18" charset="0"/>
            </a:endParaRPr>
          </a:p>
        </p:txBody>
      </p:sp>
      <p:sp>
        <p:nvSpPr>
          <p:cNvPr id="8" name="Содержимое 2">
            <a:extLst>
              <a:ext uri="{FF2B5EF4-FFF2-40B4-BE49-F238E27FC236}">
                <a16:creationId xmlns="" xmlns:a16="http://schemas.microsoft.com/office/drawing/2014/main" id="{61F1611E-C0DF-42D1-9F09-DEDADB170236}"/>
              </a:ext>
            </a:extLst>
          </p:cNvPr>
          <p:cNvSpPr txBox="1">
            <a:spLocks/>
          </p:cNvSpPr>
          <p:nvPr/>
        </p:nvSpPr>
        <p:spPr>
          <a:xfrm>
            <a:off x="313184" y="2924944"/>
            <a:ext cx="8363272" cy="1080120"/>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just">
              <a:buFont typeface="Wingdings 3"/>
              <a:buNone/>
            </a:pPr>
            <a:r>
              <a:rPr lang="ro-RO" sz="1800" dirty="0">
                <a:latin typeface="Times New Roman" panose="02020603050405020304" pitchFamily="18" charset="0"/>
                <a:cs typeface="Times New Roman" panose="02020603050405020304" pitchFamily="18" charset="0"/>
              </a:rPr>
              <a:t>	</a:t>
            </a:r>
            <a:r>
              <a:rPr lang="ro-RO" sz="1800" kern="1200" dirty="0">
                <a:solidFill>
                  <a:srgbClr val="002060"/>
                </a:solidFill>
                <a:effectLst/>
                <a:latin typeface="Times New Roman" panose="02020603050405020304" pitchFamily="18" charset="0"/>
                <a:ea typeface="Calibri" panose="020F0502020204030204" pitchFamily="34" charset="0"/>
              </a:rPr>
              <a:t>În iunie 1999, Statele Unite şi Rusia şi-au reafirmat obligațiile asumate prin Tratatul privind rachetele antibalistice (ABM) de a lua în calcul posibile schimbări în situația strategică, cu implicații asupra Tratatului şi posibile propuneri de creștere a viabilității sale. </a:t>
            </a:r>
            <a:endParaRPr lang="ro-RO" sz="1800" dirty="0">
              <a:ln/>
              <a:solidFill>
                <a:srgbClr val="002060"/>
              </a:solidFill>
              <a:latin typeface="Times New Roman" panose="02020603050405020304" pitchFamily="18" charset="0"/>
              <a:cs typeface="Times New Roman" pitchFamily="18" charset="0"/>
            </a:endParaRPr>
          </a:p>
        </p:txBody>
      </p:sp>
      <p:sp>
        <p:nvSpPr>
          <p:cNvPr id="10" name="Содержимое 2">
            <a:extLst>
              <a:ext uri="{FF2B5EF4-FFF2-40B4-BE49-F238E27FC236}">
                <a16:creationId xmlns="" xmlns:a16="http://schemas.microsoft.com/office/drawing/2014/main" id="{CF662DDA-CC8F-4862-BCF3-6ECDE67C8624}"/>
              </a:ext>
            </a:extLst>
          </p:cNvPr>
          <p:cNvSpPr txBox="1">
            <a:spLocks/>
          </p:cNvSpPr>
          <p:nvPr/>
        </p:nvSpPr>
        <p:spPr>
          <a:xfrm>
            <a:off x="323528" y="5301208"/>
            <a:ext cx="8363272" cy="1224136"/>
          </a:xfrm>
          <a:prstGeom prst="rect">
            <a:avLst/>
          </a:prstGeom>
        </p:spPr>
        <p:txBody>
          <a:bodyPr vert="horz">
            <a:noAutofit/>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just">
              <a:buFont typeface="Wingdings 3"/>
              <a:buNone/>
            </a:pPr>
            <a:r>
              <a:rPr lang="ro-RO" sz="1800" dirty="0">
                <a:latin typeface="Times New Roman" panose="02020603050405020304" pitchFamily="18" charset="0"/>
                <a:cs typeface="Times New Roman" panose="02020603050405020304" pitchFamily="18" charset="0"/>
              </a:rPr>
              <a:t>	</a:t>
            </a:r>
            <a:r>
              <a:rPr lang="ro-RO" sz="1800" kern="1200" dirty="0">
                <a:solidFill>
                  <a:srgbClr val="002060"/>
                </a:solidFill>
                <a:effectLst/>
                <a:latin typeface="Times New Roman" panose="02020603050405020304" pitchFamily="18" charset="0"/>
                <a:ea typeface="Calibri" panose="020F0502020204030204" pitchFamily="34" charset="0"/>
              </a:rPr>
              <a:t> Statele Unite au propus modificarea tratatului, pentru a permite desfășurarea unui sistem redus de apărare cu rachete. În prezent au loc discuții bilaterale şi consultări multilaterale, atât asupra tratatului ABM, cât o a treia rundă de convorbiri privind reducerea armelor strategice (START -III).</a:t>
            </a:r>
            <a:endParaRPr lang="ro-RO" sz="1800" dirty="0">
              <a:ln/>
              <a:solidFill>
                <a:srgbClr val="002060"/>
              </a:solidFill>
              <a:latin typeface="Times New Roman" panose="02020603050405020304" pitchFamily="18" charset="0"/>
              <a:cs typeface="Times New Roman" pitchFamily="18" charset="0"/>
            </a:endParaRPr>
          </a:p>
        </p:txBody>
      </p:sp>
      <p:pic>
        <p:nvPicPr>
          <p:cNvPr id="2050" name="Picture 2" descr="Hundreds of UK academics investigated over weapons links to China | News |  The Times">
            <a:extLst>
              <a:ext uri="{FF2B5EF4-FFF2-40B4-BE49-F238E27FC236}">
                <a16:creationId xmlns="" xmlns:a16="http://schemas.microsoft.com/office/drawing/2014/main" id="{8FA65279-4A19-4B96-9D3F-B25EDAC939F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772816"/>
            <a:ext cx="2016224" cy="1129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2" name="Picture 4" descr="India and weapons of mass destruction | Latest News on India-and-weapons-of- mass-destruction | Breaking Stories and Opinion Articles - Firstpost">
            <a:extLst>
              <a:ext uri="{FF2B5EF4-FFF2-40B4-BE49-F238E27FC236}">
                <a16:creationId xmlns="" xmlns:a16="http://schemas.microsoft.com/office/drawing/2014/main" id="{E83E4FFE-2956-4DFE-8C13-8E5AD01A8A8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63888" y="1772816"/>
            <a:ext cx="2016224" cy="112908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4" name="Picture 6" descr="Pakistan nuclear weapons: Pakistan developing new types of nuclear weapons:  US - Times of India">
            <a:extLst>
              <a:ext uri="{FF2B5EF4-FFF2-40B4-BE49-F238E27FC236}">
                <a16:creationId xmlns="" xmlns:a16="http://schemas.microsoft.com/office/drawing/2014/main" id="{67F0655C-DCBD-493A-9938-F6A5A212B9FA}"/>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63492" y="1772816"/>
            <a:ext cx="1634284" cy="122413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6811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1CA4E2D0-DD28-48EA-9410-4B123C64DB1A}"/>
              </a:ext>
            </a:extLst>
          </p:cNvPr>
          <p:cNvPicPr>
            <a:picLocks noChangeAspect="1"/>
          </p:cNvPicPr>
          <p:nvPr/>
        </p:nvPicPr>
        <p:blipFill>
          <a:blip r:embed="rId2" cstate="print">
            <a:alphaModFix amt="6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764704"/>
            <a:ext cx="8363272" cy="5752296"/>
          </a:xfrm>
        </p:spPr>
        <p:txBody>
          <a:bodyPr>
            <a:noAutofit/>
          </a:bodyPr>
          <a:lstStyle/>
          <a:p>
            <a:pPr marL="265113" indent="-265113" defTabSz="265113"/>
            <a:r>
              <a:rPr lang="ro-RO" sz="1900" dirty="0">
                <a:latin typeface="Times New Roman" panose="02020603050405020304" pitchFamily="18" charset="0"/>
                <a:cs typeface="Times New Roman" panose="02020603050405020304" pitchFamily="18" charset="0"/>
              </a:rPr>
              <a:t>	</a:t>
            </a:r>
            <a:r>
              <a:rPr lang="ro-RO" sz="1900" dirty="0">
                <a:ln/>
                <a:solidFill>
                  <a:srgbClr val="002060"/>
                </a:solidFill>
                <a:latin typeface="Times New Roman" pitchFamily="18" charset="0"/>
                <a:cs typeface="Times New Roman" pitchFamily="18" charset="0"/>
              </a:rPr>
              <a:t>Înființat în 1987, Regimul de control al tehnologiilor pentru rachete (MTCR) în anul 2001 reunea 32 de state (inclusiv toți cei 19 membri NATO la acel moment) care încearca să limiteze proliferarea rachetelor şi a tehnologiei acestora. Partenerii MTCR controlează exporturile pe baza unei listele comune de control, în conformitate cu o politică comună de control al exportului. </a:t>
            </a:r>
          </a:p>
          <a:p>
            <a:pPr marL="265113" indent="-265113">
              <a:tabLst>
                <a:tab pos="354013" algn="l"/>
              </a:tabLst>
            </a:pPr>
            <a:r>
              <a:rPr lang="ro-RO" sz="1900" dirty="0">
                <a:ln/>
                <a:solidFill>
                  <a:srgbClr val="002060"/>
                </a:solidFill>
                <a:latin typeface="Times New Roman" pitchFamily="18" charset="0"/>
                <a:cs typeface="Times New Roman" pitchFamily="18" charset="0"/>
              </a:rPr>
              <a:t>	Proliferarea armelor biologice şi chimice este în mare măsură recunoscută ca o problemă de securitate internaţională în plină ascensiune, atât în cazul unui conflict interstatal, cât şi ca o potențială dimensiune a terorismului. </a:t>
            </a:r>
          </a:p>
          <a:p>
            <a:pPr marL="265113" indent="-265113"/>
            <a:r>
              <a:rPr lang="ro-RO" sz="1900" dirty="0">
                <a:ln/>
                <a:solidFill>
                  <a:srgbClr val="002060"/>
                </a:solidFill>
                <a:latin typeface="Times New Roman" pitchFamily="18" charset="0"/>
                <a:cs typeface="Times New Roman" pitchFamily="18" charset="0"/>
              </a:rPr>
              <a:t>Protocolul de la Geneva din 1925 interzice folosirea armelor chimice şi biologice. Statele semnatare ale Convenției asupra armelor biologice şi cu toxine (BTWC), intrată în vigoare în 1975, au acceptat să nu dezvolte, producă, depoziteze sau achiziționeze în scopuri ostile agenți biologici şi aparatura aferentă. </a:t>
            </a:r>
          </a:p>
          <a:p>
            <a:pPr marL="265113" indent="-265113"/>
            <a:r>
              <a:rPr lang="ro-RO" sz="1900" dirty="0">
                <a:ln/>
                <a:solidFill>
                  <a:srgbClr val="002060"/>
                </a:solidFill>
                <a:latin typeface="Times New Roman" pitchFamily="18" charset="0"/>
                <a:cs typeface="Times New Roman" pitchFamily="18" charset="0"/>
              </a:rPr>
              <a:t>În 1994 o Conferinţă specială a înființat un Grup ad-hoc de state participante la Convenție, care să examineze măsuri posibile de verificare şi propuneri care să consolideze Convenția. Cea de a patra Conferinţă de revizuire, care a avut loc în 1996, a convenit asupra încheierii unui Protocol, cât mai devreme înaintea începerii celei de a V-a Conferințe de revizuire, în anul 2001. În timpul întâlnirii de la 24 mai 2000, de la Florența, miniștrii NATO şi-au reafirmat susținerea acestui obiectiv.</a:t>
            </a:r>
          </a:p>
          <a:p>
            <a:pPr marL="265113" indent="-265113"/>
            <a:endParaRPr lang="ro-RO" sz="1900" dirty="0">
              <a:latin typeface="Times New Roman" panose="02020603050405020304" pitchFamily="18" charset="0"/>
              <a:cs typeface="Times New Roman" panose="02020603050405020304" pitchFamily="18" charset="0"/>
            </a:endParaRPr>
          </a:p>
        </p:txBody>
      </p:sp>
      <p:sp>
        <p:nvSpPr>
          <p:cNvPr id="8" name="Содержимое 2">
            <a:extLst>
              <a:ext uri="{FF2B5EF4-FFF2-40B4-BE49-F238E27FC236}">
                <a16:creationId xmlns="" xmlns:a16="http://schemas.microsoft.com/office/drawing/2014/main" id="{1EF9DBD9-16A0-4394-8989-F9EE830328E9}"/>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en-US" sz="2000" b="1" dirty="0">
                <a:ln/>
                <a:solidFill>
                  <a:srgbClr val="002060"/>
                </a:solidFill>
                <a:latin typeface="Times New Roman" panose="02020603050405020304" pitchFamily="18" charset="0"/>
                <a:cs typeface="Times New Roman" pitchFamily="18" charset="0"/>
              </a:rPr>
              <a:t>ARMEL</a:t>
            </a:r>
            <a:r>
              <a:rPr lang="ro-RO" sz="2000" b="1" dirty="0">
                <a:ln/>
                <a:solidFill>
                  <a:srgbClr val="002060"/>
                </a:solidFill>
                <a:latin typeface="Times New Roman" panose="02020603050405020304" pitchFamily="18" charset="0"/>
                <a:cs typeface="Times New Roman" pitchFamily="18" charset="0"/>
              </a:rPr>
              <a:t>E</a:t>
            </a:r>
            <a:r>
              <a:rPr lang="en-US" sz="2000" b="1" dirty="0">
                <a:ln/>
                <a:solidFill>
                  <a:srgbClr val="002060"/>
                </a:solidFill>
                <a:latin typeface="Times New Roman" panose="02020603050405020304" pitchFamily="18" charset="0"/>
                <a:cs typeface="Times New Roman" pitchFamily="18" charset="0"/>
              </a:rPr>
              <a:t> DE DISTRUGERE </a:t>
            </a:r>
            <a:r>
              <a:rPr lang="ro-RO" sz="2000" b="1" dirty="0">
                <a:ln/>
                <a:solidFill>
                  <a:srgbClr val="002060"/>
                </a:solidFill>
                <a:latin typeface="Times New Roman" panose="02020603050405020304" pitchFamily="18" charset="0"/>
                <a:cs typeface="Times New Roman" pitchFamily="18" charset="0"/>
              </a:rPr>
              <a:t>ÎN MASĂ ÎN CONTEXTUL SECURITĂȚII INTERNAȚIONALE</a:t>
            </a:r>
          </a:p>
          <a:p>
            <a:pPr algn="ct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6440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14E8A926-1328-4167-B520-FEC8B5D35B96}"/>
              </a:ext>
            </a:extLst>
          </p:cNvPr>
          <p:cNvPicPr>
            <a:picLocks noChangeAspect="1"/>
          </p:cNvPicPr>
          <p:nvPr/>
        </p:nvPicPr>
        <p:blipFill>
          <a:blip r:embed="rId2" cstate="print">
            <a:alphaModFix amt="6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980728"/>
            <a:ext cx="8363272" cy="5544616"/>
          </a:xfrm>
        </p:spPr>
        <p:txBody>
          <a:bodyPr>
            <a:noAutofit/>
          </a:bodyPr>
          <a:lstStyle/>
          <a:p>
            <a:pPr marL="265113" indent="-265113"/>
            <a:r>
              <a:rPr lang="ro-RO" sz="1800" dirty="0">
                <a:ln/>
                <a:solidFill>
                  <a:srgbClr val="002060"/>
                </a:solidFill>
                <a:latin typeface="Times New Roman" pitchFamily="18" charset="0"/>
                <a:cs typeface="Times New Roman" pitchFamily="18" charset="0"/>
              </a:rPr>
              <a:t>Din cauza evenimentelor petrecute pe plan internațional, în ultima vreme tot mai des se vehiculează informația despre arme biologice, atacuri biologice teroriste, despre bioterorism. </a:t>
            </a:r>
          </a:p>
          <a:p>
            <a:pPr marL="265113" indent="-265113"/>
            <a:r>
              <a:rPr lang="ro-RO" sz="1800" dirty="0">
                <a:ln/>
                <a:solidFill>
                  <a:srgbClr val="002060"/>
                </a:solidFill>
                <a:latin typeface="Times New Roman" pitchFamily="18" charset="0"/>
                <a:cs typeface="Times New Roman" pitchFamily="18" charset="0"/>
              </a:rPr>
              <a:t>Interesul grupărilor teroriste pentru armele chimice şi biologice îngrijorează şi mai mult. Capii organizaţiilor teroriste şi-au exprimat deschis intenția de a intra în posesia şi a folosi arme de distrugere în masă. Această dorință produce în mod cert o îngrijorare serioasă şi reprezintă o amenințare la adresa tuturor națiunilor.</a:t>
            </a:r>
          </a:p>
          <a:p>
            <a:pPr marL="265113" indent="-265113"/>
            <a:r>
              <a:rPr lang="ro-RO" sz="1800" dirty="0">
                <a:ln/>
                <a:solidFill>
                  <a:srgbClr val="002060"/>
                </a:solidFill>
                <a:latin typeface="Times New Roman" pitchFamily="18" charset="0"/>
                <a:cs typeface="Times New Roman" pitchFamily="18" charset="0"/>
              </a:rPr>
              <a:t>Tratatele internaţionale care se referă la aceste tipuri de armament nu prevăd încă măsuri suficient de sigure de control. Bioterorismul, componentă a terorismului, reprezintă folosirea deliberată sau amenințarea cu folosirea agenților biologici (etiologici) ai bolilor infecţioase (virusuri, bacterii, paraziți şi fungi), a toxinelor acestora, toxinelor vegetale, bioregulatorilor, a materialelor contaminate cu acestea, dar şi a substanțelor chimice toxice, pentru a genera afectarea sau decesul oamenilor, animalelor ori plantelor, pentru a induce şi răspândi neliniștea, teama, frica, teroarea, pentru a intimida o persoană, un grup specific de persoane sau populația unei ţări în scopuri religioase, politice, ideologice, financiare sau interese personale.</a:t>
            </a:r>
          </a:p>
          <a:p>
            <a:pPr marL="265113" indent="-265113"/>
            <a:r>
              <a:rPr lang="ro-RO" sz="1800" dirty="0">
                <a:ln/>
                <a:solidFill>
                  <a:srgbClr val="002060"/>
                </a:solidFill>
                <a:latin typeface="Times New Roman" pitchFamily="18" charset="0"/>
                <a:cs typeface="Times New Roman" pitchFamily="18" charset="0"/>
              </a:rPr>
              <a:t>De asemenea, bioterorismul poate fi direcționat împotriva șeptelului, a rezervelor de alimente destinate oamenilor şi animalelor, a locurilor de preparare şi depozitare a hranei şi a aprovizionărilor cu apă.</a:t>
            </a:r>
          </a:p>
          <a:p>
            <a:pPr marL="265113" indent="-265113"/>
            <a:endParaRPr lang="ro-RO" sz="1800" dirty="0"/>
          </a:p>
        </p:txBody>
      </p:sp>
      <p:sp>
        <p:nvSpPr>
          <p:cNvPr id="8" name="Содержимое 2">
            <a:extLst>
              <a:ext uri="{FF2B5EF4-FFF2-40B4-BE49-F238E27FC236}">
                <a16:creationId xmlns="" xmlns:a16="http://schemas.microsoft.com/office/drawing/2014/main" id="{0CFB74E3-A995-48FB-86CE-0590536D37AF}"/>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en-US" sz="2000" b="1" dirty="0">
                <a:ln/>
                <a:solidFill>
                  <a:srgbClr val="002060"/>
                </a:solidFill>
                <a:latin typeface="Times New Roman" panose="02020603050405020304" pitchFamily="18" charset="0"/>
                <a:cs typeface="Times New Roman" pitchFamily="18" charset="0"/>
              </a:rPr>
              <a:t>ARMEL</a:t>
            </a:r>
            <a:r>
              <a:rPr lang="ro-RO" sz="2000" b="1" dirty="0">
                <a:ln/>
                <a:solidFill>
                  <a:srgbClr val="002060"/>
                </a:solidFill>
                <a:latin typeface="Times New Roman" panose="02020603050405020304" pitchFamily="18" charset="0"/>
                <a:cs typeface="Times New Roman" pitchFamily="18" charset="0"/>
              </a:rPr>
              <a:t>E</a:t>
            </a:r>
            <a:r>
              <a:rPr lang="en-US" sz="2000" b="1" dirty="0">
                <a:ln/>
                <a:solidFill>
                  <a:srgbClr val="002060"/>
                </a:solidFill>
                <a:latin typeface="Times New Roman" panose="02020603050405020304" pitchFamily="18" charset="0"/>
                <a:cs typeface="Times New Roman" pitchFamily="18" charset="0"/>
              </a:rPr>
              <a:t> DE DISTRUGERE </a:t>
            </a:r>
            <a:r>
              <a:rPr lang="ro-RO" sz="2000" b="1" dirty="0">
                <a:ln/>
                <a:solidFill>
                  <a:srgbClr val="002060"/>
                </a:solidFill>
                <a:latin typeface="Times New Roman" panose="02020603050405020304" pitchFamily="18" charset="0"/>
                <a:cs typeface="Times New Roman" pitchFamily="18" charset="0"/>
              </a:rPr>
              <a:t>ÎN MASĂ ÎN CONTEXTUL SECURITĂȚII INTERNAȚIONALE</a:t>
            </a:r>
          </a:p>
          <a:p>
            <a:pPr algn="ctr"/>
            <a:endParaRPr lang="ro-RO" sz="2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78710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5C720D7E-EEA0-4D9F-A6B4-367F8240D087}"/>
              </a:ext>
            </a:extLst>
          </p:cNvPr>
          <p:cNvPicPr>
            <a:picLocks noChangeAspect="1"/>
          </p:cNvPicPr>
          <p:nvPr/>
        </p:nvPicPr>
        <p:blipFill>
          <a:blip r:embed="rId2" cstate="print">
            <a:alphaModFix amt="6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2573248"/>
            <a:ext cx="8363272" cy="4096112"/>
          </a:xfrm>
        </p:spPr>
        <p:txBody>
          <a:bodyPr>
            <a:normAutofit/>
          </a:bodyPr>
          <a:lstStyle/>
          <a:p>
            <a:r>
              <a:rPr lang="ro-RO" sz="1600" dirty="0">
                <a:ln/>
                <a:solidFill>
                  <a:srgbClr val="002060"/>
                </a:solidFill>
                <a:latin typeface="Times New Roman" pitchFamily="18" charset="0"/>
                <a:cs typeface="Times New Roman" pitchFamily="18" charset="0"/>
              </a:rPr>
              <a:t>Existența cantităților mari de deșeuri radioactive şi a altor substanțe de această natură, produse pe cale sintetică, au dus şi la apariția armei radiologice. </a:t>
            </a:r>
          </a:p>
          <a:p>
            <a:r>
              <a:rPr lang="ro-RO" sz="1600" dirty="0">
                <a:ln/>
                <a:solidFill>
                  <a:srgbClr val="002060"/>
                </a:solidFill>
                <a:latin typeface="Times New Roman" pitchFamily="18" charset="0"/>
                <a:cs typeface="Times New Roman" pitchFamily="18" charset="0"/>
              </a:rPr>
              <a:t>Interesul teroriștilor pentru armele chimice şi biologice a crescut în mod deosebit după atentatul chimic de la metroul din Tokyo, la această dată existând informații potrivit cărora unele organizații şi grupuri teroriste manifestă un interes deosebit față de mijloacele chimice şi biologice.  </a:t>
            </a:r>
          </a:p>
          <a:p>
            <a:r>
              <a:rPr lang="ro-RO" sz="1600" dirty="0">
                <a:ln/>
                <a:solidFill>
                  <a:srgbClr val="002060"/>
                </a:solidFill>
                <a:latin typeface="Times New Roman" pitchFamily="18" charset="0"/>
                <a:cs typeface="Times New Roman" pitchFamily="18" charset="0"/>
              </a:rPr>
              <a:t>Convenția solicită statelor participante să distrugă toate armele chimice aflate în posesia lor, precum şi capacitățile de fabricare a armelor chimice pe care le dețin.</a:t>
            </a:r>
          </a:p>
          <a:p>
            <a:r>
              <a:rPr lang="ro-RO" sz="1600" dirty="0">
                <a:ln/>
                <a:solidFill>
                  <a:srgbClr val="002060"/>
                </a:solidFill>
                <a:latin typeface="Times New Roman" pitchFamily="18" charset="0"/>
                <a:cs typeface="Times New Roman" pitchFamily="18" charset="0"/>
              </a:rPr>
              <a:t>În ultimii ani, SUA şi-a declarat intenția de a plasa elemente ale scutului antirachetă în unele țări din Europa. În anul 2002, președintele George W. Bush a decis să denunțe unilateral Tratatul Rachetelor Antibalistice încheiat de SUA cu URSS în 1972, pentru a putea demara proiectul scutului, motivând că sistemul este necesar pentru a contracara atacuri din partea unor state iresponsabile. Rusia a etichetat scutul ca o amenințare directă la adresa sa, şi, ca urmare a contrapus un plan de desfășurare a unor rachete în zona Kaliningrad. </a:t>
            </a:r>
          </a:p>
          <a:p>
            <a:endParaRPr lang="ro-RO" sz="1600" dirty="0" smtClean="0">
              <a:ln/>
              <a:solidFill>
                <a:srgbClr val="002060"/>
              </a:solidFill>
              <a:latin typeface="Times New Roman" pitchFamily="18" charset="0"/>
              <a:cs typeface="Times New Roman" pitchFamily="18" charset="0"/>
            </a:endParaRPr>
          </a:p>
          <a:p>
            <a:pPr marL="265113" indent="-265113"/>
            <a:endParaRPr lang="ro-RO" sz="1600" dirty="0">
              <a:ln/>
              <a:solidFill>
                <a:srgbClr val="002060"/>
              </a:solidFill>
              <a:latin typeface="Times New Roman" pitchFamily="18" charset="0"/>
              <a:cs typeface="Times New Roman" pitchFamily="18" charset="0"/>
            </a:endParaRPr>
          </a:p>
        </p:txBody>
      </p:sp>
      <p:sp>
        <p:nvSpPr>
          <p:cNvPr id="5" name="Содержимое 2">
            <a:extLst>
              <a:ext uri="{FF2B5EF4-FFF2-40B4-BE49-F238E27FC236}">
                <a16:creationId xmlns="" xmlns:a16="http://schemas.microsoft.com/office/drawing/2014/main" id="{2A876571-42B7-417F-A797-B9D26BF634AF}"/>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CLASIFICAREA </a:t>
            </a:r>
            <a:r>
              <a:rPr lang="en-US" sz="2000" b="1" dirty="0">
                <a:ln/>
                <a:solidFill>
                  <a:srgbClr val="002060"/>
                </a:solidFill>
                <a:latin typeface="Times New Roman" panose="02020603050405020304" pitchFamily="18" charset="0"/>
                <a:cs typeface="Times New Roman" pitchFamily="18" charset="0"/>
              </a:rPr>
              <a:t>ARM</a:t>
            </a:r>
            <a:r>
              <a:rPr lang="ro-RO" sz="2000" b="1" dirty="0">
                <a:ln/>
                <a:solidFill>
                  <a:srgbClr val="002060"/>
                </a:solidFill>
                <a:latin typeface="Times New Roman" panose="02020603050405020304" pitchFamily="18" charset="0"/>
                <a:cs typeface="Times New Roman" pitchFamily="18" charset="0"/>
              </a:rPr>
              <a:t>AMENTULUI</a:t>
            </a:r>
            <a:r>
              <a:rPr lang="en-US" sz="2000" b="1" dirty="0">
                <a:ln/>
                <a:solidFill>
                  <a:srgbClr val="002060"/>
                </a:solidFill>
                <a:latin typeface="Times New Roman" panose="02020603050405020304" pitchFamily="18" charset="0"/>
                <a:cs typeface="Times New Roman" pitchFamily="18" charset="0"/>
              </a:rPr>
              <a:t> DE DISTRUGERE </a:t>
            </a:r>
            <a:r>
              <a:rPr lang="ro-RO" sz="2000" b="1" dirty="0">
                <a:ln/>
                <a:solidFill>
                  <a:srgbClr val="002060"/>
                </a:solidFill>
                <a:latin typeface="Times New Roman" panose="02020603050405020304" pitchFamily="18" charset="0"/>
                <a:cs typeface="Times New Roman" pitchFamily="18" charset="0"/>
              </a:rPr>
              <a:t>ÎN MASĂ CU IMPACT MAJOR ASUPRA SECURITĂȚII INTERNAȚIONALE</a:t>
            </a:r>
          </a:p>
          <a:p>
            <a:pPr algn="ctr"/>
            <a:endParaRPr lang="ro-RO" sz="2000" b="1" dirty="0">
              <a:latin typeface="Times New Roman" panose="02020603050405020304" pitchFamily="18" charset="0"/>
              <a:cs typeface="Times New Roman" panose="02020603050405020304" pitchFamily="18" charset="0"/>
            </a:endParaRPr>
          </a:p>
        </p:txBody>
      </p:sp>
      <p:graphicFrame>
        <p:nvGraphicFramePr>
          <p:cNvPr id="8" name="Схема 7">
            <a:extLst>
              <a:ext uri="{FF2B5EF4-FFF2-40B4-BE49-F238E27FC236}">
                <a16:creationId xmlns="" xmlns:a16="http://schemas.microsoft.com/office/drawing/2014/main" id="{24EBBBC7-B9FE-4E9F-8634-645C0AB9E1A0}"/>
              </a:ext>
            </a:extLst>
          </p:cNvPr>
          <p:cNvGraphicFramePr/>
          <p:nvPr>
            <p:extLst>
              <p:ext uri="{D42A27DB-BD31-4B8C-83A1-F6EECF244321}">
                <p14:modId xmlns:p14="http://schemas.microsoft.com/office/powerpoint/2010/main" val="2744280980"/>
              </p:ext>
            </p:extLst>
          </p:nvPr>
        </p:nvGraphicFramePr>
        <p:xfrm>
          <a:off x="1524000" y="764704"/>
          <a:ext cx="6096000" cy="1800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923726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B8E05DAC-D3B0-4963-A31C-B8FB72329605}"/>
              </a:ext>
            </a:extLst>
          </p:cNvPr>
          <p:cNvPicPr>
            <a:picLocks noChangeAspect="1"/>
          </p:cNvPicPr>
          <p:nvPr/>
        </p:nvPicPr>
        <p:blipFill>
          <a:blip r:embed="rId2" cstate="print">
            <a:alphaModFix amt="6000"/>
          </a:blip>
          <a:stretch>
            <a:fillRect/>
          </a:stretch>
        </p:blipFill>
        <p:spPr>
          <a:xfrm>
            <a:off x="107504" y="1340768"/>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457200" y="692696"/>
            <a:ext cx="8363272" cy="4456152"/>
          </a:xfrm>
        </p:spPr>
        <p:txBody>
          <a:bodyPr>
            <a:normAutofit/>
          </a:bodyPr>
          <a:lstStyle/>
          <a:p>
            <a:r>
              <a:rPr lang="ro-RO" sz="1800" b="1" i="1" dirty="0">
                <a:ln/>
                <a:solidFill>
                  <a:srgbClr val="FF0000"/>
                </a:solidFill>
                <a:latin typeface="Times New Roman" pitchFamily="18" charset="0"/>
                <a:cs typeface="Times New Roman" pitchFamily="18" charset="0"/>
              </a:rPr>
              <a:t>Arma nucleară </a:t>
            </a:r>
            <a:r>
              <a:rPr lang="ro-RO" sz="1800" dirty="0">
                <a:ln/>
                <a:solidFill>
                  <a:srgbClr val="002060"/>
                </a:solidFill>
                <a:latin typeface="Times New Roman" pitchFamily="18" charset="0"/>
                <a:cs typeface="Times New Roman" pitchFamily="18" charset="0"/>
              </a:rPr>
              <a:t>este cea mai puternică armă de distrugere în masă, capabilă să producă, în timp scurt, pierderi mari umane şi materialele, să creeze mari zone contaminate radioactiv şi, totodată, un impact cu consecințe grave şi pe termen lung asupra factorilor  de mediu.</a:t>
            </a:r>
          </a:p>
          <a:p>
            <a:r>
              <a:rPr lang="ro-RO" sz="1800" dirty="0">
                <a:ln/>
                <a:solidFill>
                  <a:srgbClr val="002060"/>
                </a:solidFill>
                <a:latin typeface="Times New Roman" pitchFamily="18" charset="0"/>
                <a:cs typeface="Times New Roman" pitchFamily="18" charset="0"/>
              </a:rPr>
              <a:t>Baza fizică a </a:t>
            </a:r>
            <a:r>
              <a:rPr lang="ro-RO" sz="1800" b="1" i="1" dirty="0">
                <a:ln/>
                <a:solidFill>
                  <a:srgbClr val="FF0000"/>
                </a:solidFill>
                <a:latin typeface="Times New Roman" pitchFamily="18" charset="0"/>
                <a:cs typeface="Times New Roman" pitchFamily="18" charset="0"/>
              </a:rPr>
              <a:t>armei nucleare, </a:t>
            </a:r>
            <a:r>
              <a:rPr lang="ro-RO" sz="1800" dirty="0">
                <a:ln/>
                <a:solidFill>
                  <a:srgbClr val="002060"/>
                </a:solidFill>
                <a:latin typeface="Times New Roman" pitchFamily="18" charset="0"/>
                <a:cs typeface="Times New Roman" pitchFamily="18" charset="0"/>
              </a:rPr>
              <a:t>reacția de fisiune în lanț a uraniului, a fost descoperită în 1939. După cercetări științifice intense, în 1945 a fost creată prima bombă atomică, a cărei experimentare a avut loc în iunie 1945 într-un poligon (Alamogardo) din deșertul Nevada. </a:t>
            </a:r>
          </a:p>
          <a:p>
            <a:r>
              <a:rPr lang="ro-RO" sz="1800" dirty="0">
                <a:ln/>
                <a:solidFill>
                  <a:srgbClr val="002060"/>
                </a:solidFill>
                <a:latin typeface="Times New Roman" pitchFamily="18" charset="0"/>
                <a:cs typeface="Times New Roman" pitchFamily="18" charset="0"/>
              </a:rPr>
              <a:t>Următoarele două bombe au fost confecționate şi folosite de americani asupra Japoniei determinând capitularea acesteia la 2 septembrie 1945. Prima bombă a fost lansată asupra orașului Hiroshima, la 06 august 1945, iar cea de-a doua a fost lansată la un interval de 3 zile (09 august 1945) asupra orașului Nagasaki. </a:t>
            </a:r>
          </a:p>
          <a:p>
            <a:r>
              <a:rPr lang="ro-RO" sz="1800" dirty="0">
                <a:ln/>
                <a:solidFill>
                  <a:srgbClr val="002060"/>
                </a:solidFill>
                <a:latin typeface="Times New Roman" pitchFamily="18" charset="0"/>
                <a:cs typeface="Times New Roman" pitchFamily="18" charset="0"/>
              </a:rPr>
              <a:t>Existența unor mari cantități de deșeuri radioactive rezultate în urma proceselor ce au loc în industria nucleară şi apariția unor preparate obținute pe cale artificială, a determinat apariția unei noi categorii de arme – </a:t>
            </a:r>
            <a:r>
              <a:rPr lang="ro-RO" sz="1800" b="1" i="1" dirty="0">
                <a:ln/>
                <a:solidFill>
                  <a:srgbClr val="FF0000"/>
                </a:solidFill>
                <a:latin typeface="Times New Roman" pitchFamily="18" charset="0"/>
                <a:cs typeface="Times New Roman" pitchFamily="18" charset="0"/>
              </a:rPr>
              <a:t>arma radiologică.</a:t>
            </a:r>
          </a:p>
        </p:txBody>
      </p:sp>
      <p:sp>
        <p:nvSpPr>
          <p:cNvPr id="7" name="Содержимое 2">
            <a:extLst>
              <a:ext uri="{FF2B5EF4-FFF2-40B4-BE49-F238E27FC236}">
                <a16:creationId xmlns="" xmlns:a16="http://schemas.microsoft.com/office/drawing/2014/main" id="{72E3FE77-8769-4C57-836E-4E8AED52DBDC}"/>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CLASIFICAREA </a:t>
            </a:r>
            <a:r>
              <a:rPr lang="en-US" sz="2000" b="1" dirty="0">
                <a:ln/>
                <a:solidFill>
                  <a:srgbClr val="002060"/>
                </a:solidFill>
                <a:latin typeface="Times New Roman" panose="02020603050405020304" pitchFamily="18" charset="0"/>
                <a:cs typeface="Times New Roman" pitchFamily="18" charset="0"/>
              </a:rPr>
              <a:t>ARM</a:t>
            </a:r>
            <a:r>
              <a:rPr lang="ro-RO" sz="2000" b="1" dirty="0">
                <a:ln/>
                <a:solidFill>
                  <a:srgbClr val="002060"/>
                </a:solidFill>
                <a:latin typeface="Times New Roman" panose="02020603050405020304" pitchFamily="18" charset="0"/>
                <a:cs typeface="Times New Roman" pitchFamily="18" charset="0"/>
              </a:rPr>
              <a:t>AMENTULUI</a:t>
            </a:r>
            <a:r>
              <a:rPr lang="en-US" sz="2000" b="1" dirty="0">
                <a:ln/>
                <a:solidFill>
                  <a:srgbClr val="002060"/>
                </a:solidFill>
                <a:latin typeface="Times New Roman" panose="02020603050405020304" pitchFamily="18" charset="0"/>
                <a:cs typeface="Times New Roman" pitchFamily="18" charset="0"/>
              </a:rPr>
              <a:t> DE DISTRUGERE </a:t>
            </a:r>
            <a:r>
              <a:rPr lang="ro-RO" sz="2000" b="1" dirty="0">
                <a:ln/>
                <a:solidFill>
                  <a:srgbClr val="002060"/>
                </a:solidFill>
                <a:latin typeface="Times New Roman" panose="02020603050405020304" pitchFamily="18" charset="0"/>
                <a:cs typeface="Times New Roman" pitchFamily="18" charset="0"/>
              </a:rPr>
              <a:t>ÎN MASĂ CU IMPACT MAJOR ASUPRA SECURITĂȚII INTERNAȚIONALE</a:t>
            </a:r>
          </a:p>
          <a:p>
            <a:pPr algn="ctr"/>
            <a:endParaRPr lang="ro-RO" sz="2000" b="1" dirty="0">
              <a:latin typeface="Times New Roman" panose="02020603050405020304" pitchFamily="18" charset="0"/>
              <a:cs typeface="Times New Roman" panose="02020603050405020304" pitchFamily="18" charset="0"/>
            </a:endParaRPr>
          </a:p>
        </p:txBody>
      </p:sp>
      <p:pic>
        <p:nvPicPr>
          <p:cNvPr id="2050" name="Picture 2" descr="Nuclear-powered ballistic missile submarines set to be fastest growing  segment in global submarine market by 2029, says GlobalData - Asian  Military Review">
            <a:extLst>
              <a:ext uri="{FF2B5EF4-FFF2-40B4-BE49-F238E27FC236}">
                <a16:creationId xmlns="" xmlns:a16="http://schemas.microsoft.com/office/drawing/2014/main" id="{BA579B68-9D0B-43B7-96F2-4A5AEA6F2C9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62314" y="5085184"/>
            <a:ext cx="2511166" cy="167106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24467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Рисунок 3" descr="1.png">
            <a:extLst>
              <a:ext uri="{FF2B5EF4-FFF2-40B4-BE49-F238E27FC236}">
                <a16:creationId xmlns="" xmlns:a16="http://schemas.microsoft.com/office/drawing/2014/main" id="{33E5A890-D92C-4B41-A1CC-176F28C8AF79}"/>
              </a:ext>
            </a:extLst>
          </p:cNvPr>
          <p:cNvPicPr>
            <a:picLocks noChangeAspect="1"/>
          </p:cNvPicPr>
          <p:nvPr/>
        </p:nvPicPr>
        <p:blipFill>
          <a:blip r:embed="rId2" cstate="print">
            <a:alphaModFix amt="6000"/>
          </a:blip>
          <a:stretch>
            <a:fillRect/>
          </a:stretch>
        </p:blipFill>
        <p:spPr>
          <a:xfrm>
            <a:off x="107504" y="1317431"/>
            <a:ext cx="8835727" cy="4127793"/>
          </a:xfrm>
          <a:prstGeom prst="rect">
            <a:avLst/>
          </a:prstGeom>
          <a:noFill/>
          <a:ln>
            <a:noFill/>
          </a:ln>
          <a:effectLst>
            <a:outerShdw blurRad="292100" dist="139700" dir="2700000" algn="tl" rotWithShape="0">
              <a:srgbClr val="333333">
                <a:alpha val="65000"/>
              </a:srgbClr>
            </a:outerShdw>
          </a:effectLst>
        </p:spPr>
      </p:pic>
      <p:sp>
        <p:nvSpPr>
          <p:cNvPr id="3" name="Содержимое 2"/>
          <p:cNvSpPr>
            <a:spLocks noGrp="1"/>
          </p:cNvSpPr>
          <p:nvPr>
            <p:ph sz="quarter" idx="1"/>
          </p:nvPr>
        </p:nvSpPr>
        <p:spPr>
          <a:xfrm>
            <a:off x="395536" y="980728"/>
            <a:ext cx="8363272" cy="1296144"/>
          </a:xfrm>
        </p:spPr>
        <p:txBody>
          <a:bodyPr>
            <a:normAutofit lnSpcReduction="10000"/>
          </a:bodyPr>
          <a:lstStyle/>
          <a:p>
            <a:pPr marL="0" indent="0">
              <a:buNone/>
            </a:pPr>
            <a:r>
              <a:rPr lang="ro-RO" sz="2000" b="1" i="1" dirty="0">
                <a:ln/>
                <a:solidFill>
                  <a:srgbClr val="FF0000"/>
                </a:solidFill>
                <a:latin typeface="Times New Roman" pitchFamily="18" charset="0"/>
                <a:cs typeface="Times New Roman" pitchFamily="18" charset="0"/>
              </a:rPr>
              <a:t>	Substanțele radioactive </a:t>
            </a:r>
            <a:r>
              <a:rPr lang="ro-RO" sz="2000" dirty="0">
                <a:ln/>
                <a:solidFill>
                  <a:srgbClr val="002060"/>
                </a:solidFill>
                <a:latin typeface="Times New Roman" pitchFamily="18" charset="0"/>
                <a:cs typeface="Times New Roman" pitchFamily="18" charset="0"/>
              </a:rPr>
              <a:t>pot acționa asupra ființelor vii (oameni şi animale) prin iradiere exterioară cât şi interioară, la pătrunderea acestora în organism prin organele respiratorii, traiectul gastrointestinal sau prin rănile pe care acestea le au. </a:t>
            </a:r>
          </a:p>
        </p:txBody>
      </p:sp>
      <p:sp>
        <p:nvSpPr>
          <p:cNvPr id="7" name="Содержимое 2">
            <a:extLst>
              <a:ext uri="{FF2B5EF4-FFF2-40B4-BE49-F238E27FC236}">
                <a16:creationId xmlns="" xmlns:a16="http://schemas.microsoft.com/office/drawing/2014/main" id="{AC2E1114-0305-44EE-9022-7E7166D3B509}"/>
              </a:ext>
            </a:extLst>
          </p:cNvPr>
          <p:cNvSpPr txBox="1">
            <a:spLocks/>
          </p:cNvSpPr>
          <p:nvPr/>
        </p:nvSpPr>
        <p:spPr>
          <a:xfrm>
            <a:off x="1043608" y="188640"/>
            <a:ext cx="7056784" cy="504056"/>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0">
            <a:schemeClr val="accent4"/>
          </a:lnRef>
          <a:fillRef idx="3">
            <a:schemeClr val="accent4"/>
          </a:fillRef>
          <a:effectRef idx="3">
            <a:schemeClr val="accent4"/>
          </a:effectRef>
          <a:fontRef idx="minor">
            <a:schemeClr val="lt1"/>
          </a:fontRef>
        </p:style>
        <p:txBody>
          <a:bodyPr vert="horz">
            <a:normAutofit fontScale="77500" lnSpcReduction="20000"/>
          </a:bodyPr>
          <a:lstStyle>
            <a:lvl1pPr marL="274320" indent="-274320" algn="l" rtl="0" eaLnBrk="1" latinLnBrk="0" hangingPunct="1">
              <a:spcBef>
                <a:spcPts val="600"/>
              </a:spcBef>
              <a:buClr>
                <a:schemeClr val="accent1"/>
              </a:buClr>
              <a:buSzPct val="76000"/>
              <a:buFont typeface="Wingdings 3"/>
              <a:buChar char=""/>
              <a:defRPr kumimoji="0" sz="2600" kern="1200">
                <a:solidFill>
                  <a:schemeClr val="tx1"/>
                </a:solidFill>
                <a:latin typeface="+mn-lt"/>
                <a:ea typeface="+mn-ea"/>
                <a:cs typeface="+mn-cs"/>
              </a:defRPr>
            </a:lvl1pPr>
            <a:lvl2pPr marL="548640" indent="-274320" algn="l" rtl="0" eaLnBrk="1" latinLnBrk="0" hangingPunct="1">
              <a:spcBef>
                <a:spcPts val="500"/>
              </a:spcBef>
              <a:buClr>
                <a:schemeClr val="accent2"/>
              </a:buClr>
              <a:buSzPct val="76000"/>
              <a:buFont typeface="Wingdings 3"/>
              <a:buChar char=""/>
              <a:defRPr kumimoji="0" sz="2300" kern="1200">
                <a:solidFill>
                  <a:schemeClr val="tx2"/>
                </a:solidFill>
                <a:latin typeface="+mn-lt"/>
                <a:ea typeface="+mn-ea"/>
                <a:cs typeface="+mn-cs"/>
              </a:defRPr>
            </a:lvl2pPr>
            <a:lvl3pPr marL="822960" indent="-228600" algn="l" rtl="0" eaLnBrk="1" latinLnBrk="0" hangingPunct="1">
              <a:spcBef>
                <a:spcPts val="500"/>
              </a:spcBef>
              <a:buClr>
                <a:schemeClr val="bg1">
                  <a:shade val="50000"/>
                </a:schemeClr>
              </a:buClr>
              <a:buSzPct val="76000"/>
              <a:buFont typeface="Wingdings 3"/>
              <a:buChar char=""/>
              <a:defRPr kumimoji="0" sz="2000" kern="1200">
                <a:solidFill>
                  <a:schemeClr val="tx1"/>
                </a:solidFill>
                <a:latin typeface="+mn-lt"/>
                <a:ea typeface="+mn-ea"/>
                <a:cs typeface="+mn-cs"/>
              </a:defRPr>
            </a:lvl3pPr>
            <a:lvl4pPr marL="1097280" indent="-228600" algn="l" rtl="0" eaLnBrk="1" latinLnBrk="0" hangingPunct="1">
              <a:spcBef>
                <a:spcPts val="400"/>
              </a:spcBef>
              <a:buClr>
                <a:schemeClr val="accent2">
                  <a:shade val="75000"/>
                </a:schemeClr>
              </a:buClr>
              <a:buSzPct val="70000"/>
              <a:buFont typeface="Wingdings"/>
              <a:buChar char=""/>
              <a:defRPr kumimoji="0" sz="1800" kern="1200">
                <a:solidFill>
                  <a:schemeClr val="tx1"/>
                </a:solidFill>
                <a:latin typeface="+mn-lt"/>
                <a:ea typeface="+mn-ea"/>
                <a:cs typeface="+mn-cs"/>
              </a:defRPr>
            </a:lvl4pPr>
            <a:lvl5pPr marL="1371600" indent="-228600" algn="l" rtl="0" eaLnBrk="1" latinLnBrk="0" hangingPunct="1">
              <a:spcBef>
                <a:spcPts val="300"/>
              </a:spcBef>
              <a:buClr>
                <a:schemeClr val="accent2"/>
              </a:buClr>
              <a:buSzPct val="70000"/>
              <a:buFont typeface="Wingdings"/>
              <a:buChar char=""/>
              <a:defRPr kumimoji="0"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a:lstStyle>
          <a:p>
            <a:pPr marL="0" indent="0" algn="ctr">
              <a:buFont typeface="Wingdings 3"/>
              <a:buNone/>
            </a:pPr>
            <a:r>
              <a:rPr lang="ro-RO" sz="2000" b="1" dirty="0">
                <a:ln/>
                <a:solidFill>
                  <a:srgbClr val="002060"/>
                </a:solidFill>
                <a:latin typeface="Times New Roman" panose="02020603050405020304" pitchFamily="18" charset="0"/>
                <a:cs typeface="Times New Roman" pitchFamily="18" charset="0"/>
              </a:rPr>
              <a:t>CLASIFICAREA </a:t>
            </a:r>
            <a:r>
              <a:rPr lang="en-US" sz="2000" b="1" dirty="0">
                <a:ln/>
                <a:solidFill>
                  <a:srgbClr val="002060"/>
                </a:solidFill>
                <a:latin typeface="Times New Roman" panose="02020603050405020304" pitchFamily="18" charset="0"/>
                <a:cs typeface="Times New Roman" pitchFamily="18" charset="0"/>
              </a:rPr>
              <a:t>ARM</a:t>
            </a:r>
            <a:r>
              <a:rPr lang="ro-RO" sz="2000" b="1" dirty="0">
                <a:ln/>
                <a:solidFill>
                  <a:srgbClr val="002060"/>
                </a:solidFill>
                <a:latin typeface="Times New Roman" panose="02020603050405020304" pitchFamily="18" charset="0"/>
                <a:cs typeface="Times New Roman" pitchFamily="18" charset="0"/>
              </a:rPr>
              <a:t>AMENTULUI</a:t>
            </a:r>
            <a:r>
              <a:rPr lang="en-US" sz="2000" b="1" dirty="0">
                <a:ln/>
                <a:solidFill>
                  <a:srgbClr val="002060"/>
                </a:solidFill>
                <a:latin typeface="Times New Roman" panose="02020603050405020304" pitchFamily="18" charset="0"/>
                <a:cs typeface="Times New Roman" pitchFamily="18" charset="0"/>
              </a:rPr>
              <a:t> DE DISTRUGERE </a:t>
            </a:r>
            <a:r>
              <a:rPr lang="ro-RO" sz="2000" b="1" dirty="0">
                <a:ln/>
                <a:solidFill>
                  <a:srgbClr val="002060"/>
                </a:solidFill>
                <a:latin typeface="Times New Roman" panose="02020603050405020304" pitchFamily="18" charset="0"/>
                <a:cs typeface="Times New Roman" pitchFamily="18" charset="0"/>
              </a:rPr>
              <a:t>ÎN MASĂ CU IMPACT MAJOR ASUPRA SECURITĂȚII INTERNAȚIONALE</a:t>
            </a:r>
          </a:p>
          <a:p>
            <a:pPr algn="ctr"/>
            <a:endParaRPr lang="ro-RO" sz="2000" b="1" dirty="0">
              <a:latin typeface="Times New Roman" panose="02020603050405020304" pitchFamily="18" charset="0"/>
              <a:cs typeface="Times New Roman" panose="02020603050405020304" pitchFamily="18" charset="0"/>
            </a:endParaRPr>
          </a:p>
        </p:txBody>
      </p:sp>
      <p:graphicFrame>
        <p:nvGraphicFramePr>
          <p:cNvPr id="8" name="Схема 7">
            <a:extLst>
              <a:ext uri="{FF2B5EF4-FFF2-40B4-BE49-F238E27FC236}">
                <a16:creationId xmlns="" xmlns:a16="http://schemas.microsoft.com/office/drawing/2014/main" id="{AF3F47A3-7D6D-4167-A1F0-D3E7E7DC41A0}"/>
              </a:ext>
            </a:extLst>
          </p:cNvPr>
          <p:cNvGraphicFramePr/>
          <p:nvPr>
            <p:extLst>
              <p:ext uri="{D42A27DB-BD31-4B8C-83A1-F6EECF244321}">
                <p14:modId xmlns:p14="http://schemas.microsoft.com/office/powerpoint/2010/main" val="260059800"/>
              </p:ext>
            </p:extLst>
          </p:nvPr>
        </p:nvGraphicFramePr>
        <p:xfrm>
          <a:off x="251520" y="2389336"/>
          <a:ext cx="8640960"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0192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чальная">
  <a:themeElements>
    <a:clrScheme name="Начальная">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Начальная">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Начальная">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Origin</Template>
  <TotalTime>2793</TotalTime>
  <Words>3559</Words>
  <Application>Microsoft Office PowerPoint</Application>
  <PresentationFormat>On-screen Show (4:3)</PresentationFormat>
  <Paragraphs>284</Paragraphs>
  <Slides>35</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Bookman Old Style</vt:lpstr>
      <vt:lpstr>Calibri</vt:lpstr>
      <vt:lpstr>Cambria</vt:lpstr>
      <vt:lpstr>Gill Sans MT</vt:lpstr>
      <vt:lpstr>Times New Roman</vt:lpstr>
      <vt:lpstr>Wingdings</vt:lpstr>
      <vt:lpstr>Wingdings 3</vt:lpstr>
      <vt:lpstr>Начальная</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Controlul asupra armamentului strategic din SUA şi Federaţia Rusă</dc:title>
  <dc:creator>Busuncian Tatiana</dc:creator>
  <cp:lastModifiedBy>user</cp:lastModifiedBy>
  <cp:revision>226</cp:revision>
  <cp:lastPrinted>2018-11-19T19:22:39Z</cp:lastPrinted>
  <dcterms:created xsi:type="dcterms:W3CDTF">2017-10-22T20:06:02Z</dcterms:created>
  <dcterms:modified xsi:type="dcterms:W3CDTF">2021-12-09T18:25:36Z</dcterms:modified>
</cp:coreProperties>
</file>