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3"/>
  </p:notesMasterIdLst>
  <p:handoutMasterIdLst>
    <p:handoutMasterId r:id="rId7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9" r:id="rId36"/>
    <p:sldId id="300" r:id="rId37"/>
    <p:sldId id="301" r:id="rId38"/>
    <p:sldId id="302" r:id="rId39"/>
    <p:sldId id="303" r:id="rId40"/>
    <p:sldId id="328" r:id="rId41"/>
    <p:sldId id="304" r:id="rId42"/>
    <p:sldId id="305" r:id="rId43"/>
    <p:sldId id="306" r:id="rId44"/>
    <p:sldId id="329"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293" r:id="rId67"/>
    <p:sldId id="294" r:id="rId68"/>
    <p:sldId id="295" r:id="rId69"/>
    <p:sldId id="296" r:id="rId70"/>
    <p:sldId id="297" r:id="rId71"/>
    <p:sldId id="298" r:id="rId72"/>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CC"/>
    <a:srgbClr val="CCFF99"/>
    <a:srgbClr val="FF7C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A7352942-28F5-42D4-92EC-052BACB9217C}" type="datetimeFigureOut">
              <a:rPr lang="ru-RU" smtClean="0"/>
              <a:pPr/>
              <a:t>19.02.22</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AF0CF3B-22E3-4EF8-BD46-D0A12AC82B92}" type="slidenum">
              <a:rPr lang="ru-RU" smtClean="0"/>
              <a:pPr/>
              <a:t>‹#›</a:t>
            </a:fld>
            <a:endParaRPr lang="ru-RU"/>
          </a:p>
        </p:txBody>
      </p:sp>
    </p:spTree>
    <p:extLst>
      <p:ext uri="{BB962C8B-B14F-4D97-AF65-F5344CB8AC3E}">
        <p14:creationId xmlns="" xmlns:p14="http://schemas.microsoft.com/office/powerpoint/2010/main" val="3186595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C4F77DC0-7593-4E8A-96E8-9DF812544F77}" type="datetimeFigureOut">
              <a:rPr lang="ru-RU" smtClean="0"/>
              <a:pPr/>
              <a:t>19.02.22</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8E5AFB31-043B-4008-8B52-8B27D5B2CA27}" type="slidenum">
              <a:rPr lang="ru-RU" smtClean="0"/>
              <a:pPr/>
              <a:t>‹#›</a:t>
            </a:fld>
            <a:endParaRPr lang="ru-RU"/>
          </a:p>
        </p:txBody>
      </p:sp>
    </p:spTree>
    <p:extLst>
      <p:ext uri="{BB962C8B-B14F-4D97-AF65-F5344CB8AC3E}">
        <p14:creationId xmlns="" xmlns:p14="http://schemas.microsoft.com/office/powerpoint/2010/main" val="165117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E5AFB31-043B-4008-8B52-8B27D5B2CA27}" type="slidenum">
              <a:rPr lang="ru-RU" smtClean="0"/>
              <a:pPr/>
              <a:t>9</a:t>
            </a:fld>
            <a:endParaRPr lang="ru-RU"/>
          </a:p>
        </p:txBody>
      </p:sp>
    </p:spTree>
    <p:extLst>
      <p:ext uri="{BB962C8B-B14F-4D97-AF65-F5344CB8AC3E}">
        <p14:creationId xmlns="" xmlns:p14="http://schemas.microsoft.com/office/powerpoint/2010/main" val="2862542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0DCC276-47A1-4DA6-8BF9-51A37FCD00F9}" type="datetime1">
              <a:rPr lang="ru-RU" smtClean="0"/>
              <a:t>19.02.22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7C6A588-3E3F-495A-B901-747D8EDAAFFC}" type="datetime1">
              <a:rPr lang="ru-RU" smtClean="0"/>
              <a:t>19.02.22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DD8C44-0F4F-4EC1-9C28-AD1C73221E63}" type="datetime1">
              <a:rPr lang="ru-RU" smtClean="0"/>
              <a:t>19.02.22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475D3A-B0A5-4657-AA54-5F2FC1BB7111}" type="datetime1">
              <a:rPr lang="ru-RU" smtClean="0"/>
              <a:t>19.02.22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5CDDC38-A493-4622-B95E-78380F343805}" type="datetime1">
              <a:rPr lang="ru-RU" smtClean="0"/>
              <a:t>19.02.22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6D7DBEF-A3F1-4F8D-91BE-F780EC5E558E}" type="datetime1">
              <a:rPr lang="ru-RU" smtClean="0"/>
              <a:t>19.02.22</a:t>
            </a:fld>
            <a:endParaRPr lang="ru-RU"/>
          </a:p>
        </p:txBody>
      </p:sp>
      <p:sp>
        <p:nvSpPr>
          <p:cNvPr id="6" name="Нижний колонтитул 5"/>
          <p:cNvSpPr>
            <a:spLocks noGrp="1"/>
          </p:cNvSpPr>
          <p:nvPr>
            <p:ph type="ftr" sz="quarter" idx="11"/>
          </p:nvPr>
        </p:nvSpPr>
        <p:spPr/>
        <p:txBody>
          <a:bodyPr/>
          <a:lstStyle/>
          <a:p>
            <a:r>
              <a:rPr lang="ru-RU" smtClean="0"/>
              <a:t>/71</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836AA8C-9BCA-4587-8289-403F5F5E0D5A}" type="datetime1">
              <a:rPr lang="ru-RU" smtClean="0"/>
              <a:t>19.02.22</a:t>
            </a:fld>
            <a:endParaRPr lang="ru-RU"/>
          </a:p>
        </p:txBody>
      </p:sp>
      <p:sp>
        <p:nvSpPr>
          <p:cNvPr id="8" name="Нижний колонтитул 7"/>
          <p:cNvSpPr>
            <a:spLocks noGrp="1"/>
          </p:cNvSpPr>
          <p:nvPr>
            <p:ph type="ftr" sz="quarter" idx="11"/>
          </p:nvPr>
        </p:nvSpPr>
        <p:spPr/>
        <p:txBody>
          <a:bodyPr/>
          <a:lstStyle/>
          <a:p>
            <a:r>
              <a:rPr lang="ru-RU" smtClean="0"/>
              <a:t>/71</a:t>
            </a:r>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33164DB-8021-41DE-8756-172E971F3ABF}" type="datetime1">
              <a:rPr lang="ru-RU" smtClean="0"/>
              <a:t>19.02.22</a:t>
            </a:fld>
            <a:endParaRPr lang="ru-RU"/>
          </a:p>
        </p:txBody>
      </p:sp>
      <p:sp>
        <p:nvSpPr>
          <p:cNvPr id="4" name="Нижний колонтитул 3"/>
          <p:cNvSpPr>
            <a:spLocks noGrp="1"/>
          </p:cNvSpPr>
          <p:nvPr>
            <p:ph type="ftr" sz="quarter" idx="11"/>
          </p:nvPr>
        </p:nvSpPr>
        <p:spPr/>
        <p:txBody>
          <a:bodyPr/>
          <a:lstStyle/>
          <a:p>
            <a:r>
              <a:rPr lang="ru-RU" smtClean="0"/>
              <a:t>/71</a:t>
            </a:r>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EB6DF8A-568E-44CA-8AA8-4D506ED3A948}" type="datetime1">
              <a:rPr lang="ru-RU" smtClean="0"/>
              <a:t>19.02.22</a:t>
            </a:fld>
            <a:endParaRPr lang="ru-RU"/>
          </a:p>
        </p:txBody>
      </p:sp>
      <p:sp>
        <p:nvSpPr>
          <p:cNvPr id="3" name="Нижний колонтитул 2"/>
          <p:cNvSpPr>
            <a:spLocks noGrp="1"/>
          </p:cNvSpPr>
          <p:nvPr>
            <p:ph type="ftr" sz="quarter" idx="11"/>
          </p:nvPr>
        </p:nvSpPr>
        <p:spPr/>
        <p:txBody>
          <a:bodyPr/>
          <a:lstStyle/>
          <a:p>
            <a:r>
              <a:rPr lang="ru-RU" smtClean="0"/>
              <a:t>/71</a:t>
            </a:r>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46EAA39-1CFE-449F-925F-02AB83BA7494}" type="datetime1">
              <a:rPr lang="ru-RU" smtClean="0"/>
              <a:t>19.02.22</a:t>
            </a:fld>
            <a:endParaRPr lang="ru-RU"/>
          </a:p>
        </p:txBody>
      </p:sp>
      <p:sp>
        <p:nvSpPr>
          <p:cNvPr id="6" name="Нижний колонтитул 5"/>
          <p:cNvSpPr>
            <a:spLocks noGrp="1"/>
          </p:cNvSpPr>
          <p:nvPr>
            <p:ph type="ftr" sz="quarter" idx="11"/>
          </p:nvPr>
        </p:nvSpPr>
        <p:spPr/>
        <p:txBody>
          <a:bodyPr/>
          <a:lstStyle/>
          <a:p>
            <a:r>
              <a:rPr lang="ru-RU" smtClean="0"/>
              <a:t>/71</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4F62D4-3094-429E-8551-6C206689EE1A}" type="datetime1">
              <a:rPr lang="ru-RU" smtClean="0"/>
              <a:t>19.02.22</a:t>
            </a:fld>
            <a:endParaRPr lang="ru-RU"/>
          </a:p>
        </p:txBody>
      </p:sp>
      <p:sp>
        <p:nvSpPr>
          <p:cNvPr id="6" name="Нижний колонтитул 5"/>
          <p:cNvSpPr>
            <a:spLocks noGrp="1"/>
          </p:cNvSpPr>
          <p:nvPr>
            <p:ph type="ftr" sz="quarter" idx="11"/>
          </p:nvPr>
        </p:nvSpPr>
        <p:spPr/>
        <p:txBody>
          <a:bodyPr/>
          <a:lstStyle/>
          <a:p>
            <a:r>
              <a:rPr lang="ru-RU" smtClean="0"/>
              <a:t>/71</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96E0A-D6A6-4328-80F7-7C519C3EADCD}" type="datetime1">
              <a:rPr lang="ru-RU" smtClean="0"/>
              <a:t>19.02.22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/71</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MO" sz="3100" b="1" dirty="0" smtClean="0">
                <a:solidFill>
                  <a:srgbClr val="C00000"/>
                </a:solidFill>
              </a:rPr>
              <a:t/>
            </a:r>
            <a:br>
              <a:rPr lang="ro-MO" sz="3100" b="1" dirty="0" smtClean="0">
                <a:solidFill>
                  <a:srgbClr val="C00000"/>
                </a:solidFill>
              </a:rPr>
            </a:br>
            <a:r>
              <a:rPr lang="en-US" sz="3100" b="1" dirty="0" err="1" smtClean="0">
                <a:solidFill>
                  <a:srgbClr val="C00000"/>
                </a:solidFill>
              </a:rPr>
              <a:t>Tema</a:t>
            </a:r>
            <a:r>
              <a:rPr lang="en-US" sz="3100" b="1" dirty="0" smtClean="0">
                <a:solidFill>
                  <a:srgbClr val="C00000"/>
                </a:solidFill>
              </a:rPr>
              <a:t> </a:t>
            </a:r>
            <a:r>
              <a:rPr lang="ro-RO" sz="3100" b="1" dirty="0">
                <a:solidFill>
                  <a:srgbClr val="C00000"/>
                </a:solidFill>
              </a:rPr>
              <a:t>nr. </a:t>
            </a:r>
            <a:r>
              <a:rPr lang="en-US" sz="3100" b="1" dirty="0" smtClean="0">
                <a:solidFill>
                  <a:srgbClr val="C00000"/>
                </a:solidFill>
              </a:rPr>
              <a:t>3</a:t>
            </a:r>
            <a:r>
              <a:rPr lang="ro-RO" sz="3100" b="1" dirty="0" smtClean="0">
                <a:solidFill>
                  <a:srgbClr val="C00000"/>
                </a:solidFill>
              </a:rPr>
              <a:t>. </a:t>
            </a:r>
            <a:r>
              <a:rPr lang="ro-RO" b="1" dirty="0">
                <a:solidFill>
                  <a:srgbClr val="C00000"/>
                </a:solidFill>
              </a:rPr>
              <a:t>Materii prime farmaceutice</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lvl="0" indent="0" algn="ctr">
              <a:buNone/>
            </a:pPr>
            <a:r>
              <a:rPr lang="ro-RO" b="1" dirty="0" smtClean="0">
                <a:solidFill>
                  <a:srgbClr val="002060"/>
                </a:solidFill>
              </a:rPr>
              <a:t>Plan</a:t>
            </a:r>
          </a:p>
          <a:p>
            <a:pPr lvl="0"/>
            <a:r>
              <a:rPr lang="ro-RO" b="1" dirty="0" smtClean="0">
                <a:solidFill>
                  <a:srgbClr val="0033CC"/>
                </a:solidFill>
              </a:rPr>
              <a:t>1. </a:t>
            </a:r>
            <a:r>
              <a:rPr lang="ro-RO" b="1" dirty="0">
                <a:solidFill>
                  <a:srgbClr val="0033CC"/>
                </a:solidFill>
              </a:rPr>
              <a:t>Substanţe medicamentoase</a:t>
            </a:r>
            <a:endParaRPr lang="ru-RU" dirty="0">
              <a:solidFill>
                <a:srgbClr val="0033CC"/>
              </a:solidFill>
            </a:endParaRPr>
          </a:p>
          <a:p>
            <a:pPr lvl="0"/>
            <a:r>
              <a:rPr lang="en-US" b="1" dirty="0" smtClean="0">
                <a:solidFill>
                  <a:srgbClr val="0033CC"/>
                </a:solidFill>
              </a:rPr>
              <a:t>2. </a:t>
            </a:r>
            <a:r>
              <a:rPr lang="ro-RO" b="1" dirty="0" smtClean="0">
                <a:solidFill>
                  <a:srgbClr val="0033CC"/>
                </a:solidFill>
              </a:rPr>
              <a:t>Substanţe </a:t>
            </a:r>
            <a:r>
              <a:rPr lang="ro-RO" b="1" dirty="0">
                <a:solidFill>
                  <a:srgbClr val="0033CC"/>
                </a:solidFill>
              </a:rPr>
              <a:t>auxiliare</a:t>
            </a:r>
            <a:endParaRPr lang="ru-RU" dirty="0">
              <a:solidFill>
                <a:srgbClr val="0033CC"/>
              </a:solidFill>
            </a:endParaRPr>
          </a:p>
          <a:p>
            <a:pPr lvl="0"/>
            <a:r>
              <a:rPr lang="en-US" b="1" dirty="0" smtClean="0">
                <a:solidFill>
                  <a:srgbClr val="0033CC"/>
                </a:solidFill>
              </a:rPr>
              <a:t>3. </a:t>
            </a:r>
            <a:r>
              <a:rPr lang="ro-RO" b="1" dirty="0" smtClean="0">
                <a:solidFill>
                  <a:srgbClr val="0033CC"/>
                </a:solidFill>
              </a:rPr>
              <a:t>Materiale </a:t>
            </a:r>
            <a:r>
              <a:rPr lang="ro-RO" b="1" dirty="0">
                <a:solidFill>
                  <a:srgbClr val="0033CC"/>
                </a:solidFill>
              </a:rPr>
              <a:t>de </a:t>
            </a:r>
            <a:r>
              <a:rPr lang="ro-RO" b="1" dirty="0" smtClean="0">
                <a:solidFill>
                  <a:srgbClr val="0033CC"/>
                </a:solidFill>
              </a:rPr>
              <a:t>condiţionare-ambalare.   Etichetarea și divizarea </a:t>
            </a:r>
            <a:r>
              <a:rPr lang="ro-RO" b="1" dirty="0">
                <a:solidFill>
                  <a:srgbClr val="0033CC"/>
                </a:solidFill>
              </a:rPr>
              <a:t>medicamentelor</a:t>
            </a:r>
            <a:endParaRPr lang="ru-RU" dirty="0">
              <a:solidFill>
                <a:srgbClr val="0033CC"/>
              </a:solidFill>
            </a:endParaRPr>
          </a:p>
          <a:p>
            <a:pPr marL="0" lvl="0" indent="0" algn="just">
              <a:buNone/>
            </a:pPr>
            <a:endParaRPr lang="ru-RU" b="1"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34110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728192"/>
          </a:xfrm>
        </p:spPr>
        <p:txBody>
          <a:bodyPr>
            <a:normAutofit fontScale="90000"/>
          </a:bodyPr>
          <a:lstStyle/>
          <a:p>
            <a:r>
              <a:rPr lang="ro-RO" sz="2900" b="1" dirty="0" smtClean="0">
                <a:solidFill>
                  <a:srgbClr val="C00000"/>
                </a:solidFill>
              </a:rPr>
              <a:t/>
            </a:r>
            <a:br>
              <a:rPr lang="ro-RO" sz="2900" b="1" dirty="0" smtClean="0">
                <a:solidFill>
                  <a:srgbClr val="C00000"/>
                </a:solidFill>
              </a:rPr>
            </a:br>
            <a:r>
              <a:rPr lang="ro-RO" sz="4000" b="1" dirty="0" smtClean="0">
                <a:solidFill>
                  <a:srgbClr val="C00000"/>
                </a:solidFill>
              </a:rPr>
              <a:t>Substanţele </a:t>
            </a:r>
            <a:r>
              <a:rPr lang="ro-RO" sz="4000" b="1" dirty="0">
                <a:solidFill>
                  <a:srgbClr val="C00000"/>
                </a:solidFill>
              </a:rPr>
              <a:t>medicamentoase (SM) pot fi clasificate în funcţie de diferite </a:t>
            </a:r>
            <a:r>
              <a:rPr lang="ro-RO" sz="4000" b="1" dirty="0" smtClean="0">
                <a:solidFill>
                  <a:srgbClr val="C00000"/>
                </a:solidFill>
              </a:rPr>
              <a:t>criterii (3):</a:t>
            </a:r>
            <a:r>
              <a:rPr lang="ru-RU" sz="4000" dirty="0"/>
              <a:t/>
            </a:r>
            <a:br>
              <a:rPr lang="ru-RU" sz="4000" dirty="0"/>
            </a:br>
            <a:endParaRPr lang="ru-RU" sz="4000" dirty="0"/>
          </a:p>
        </p:txBody>
      </p:sp>
      <p:sp>
        <p:nvSpPr>
          <p:cNvPr id="3" name="Объект 2"/>
          <p:cNvSpPr>
            <a:spLocks noGrp="1"/>
          </p:cNvSpPr>
          <p:nvPr>
            <p:ph idx="1"/>
          </p:nvPr>
        </p:nvSpPr>
        <p:spPr>
          <a:xfrm>
            <a:off x="179512" y="2420888"/>
            <a:ext cx="8784976" cy="4032448"/>
          </a:xfrm>
        </p:spPr>
        <p:txBody>
          <a:bodyPr/>
          <a:lstStyle/>
          <a:p>
            <a:r>
              <a:rPr lang="ro-MO" b="1" dirty="0" smtClean="0"/>
              <a:t>1.1. TOXICITATEA</a:t>
            </a:r>
          </a:p>
          <a:p>
            <a:endParaRPr lang="ro-MO" b="1" dirty="0" smtClean="0"/>
          </a:p>
          <a:p>
            <a:pPr lvl="0"/>
            <a:r>
              <a:rPr lang="ro-RO" b="1" dirty="0" smtClean="0"/>
              <a:t>1.2. NATURA MATERIILOR PRIME</a:t>
            </a:r>
            <a:endParaRPr lang="ru-RU" dirty="0" smtClean="0"/>
          </a:p>
          <a:p>
            <a:pPr lvl="0"/>
            <a:endParaRPr lang="ro-RO" b="1" dirty="0" smtClean="0"/>
          </a:p>
          <a:p>
            <a:pPr lvl="0"/>
            <a:r>
              <a:rPr lang="ro-RO" b="1" dirty="0" smtClean="0"/>
              <a:t>1.3. ORIGINEA MATERIILOR PRIME</a:t>
            </a:r>
            <a:endParaRPr lang="ru-RU" dirty="0" smtClean="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10</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680971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90066"/>
          </a:xfrm>
        </p:spPr>
        <p:txBody>
          <a:bodyPr>
            <a:normAutofit fontScale="90000"/>
          </a:bodyPr>
          <a:lstStyle/>
          <a:p>
            <a:r>
              <a:rPr lang="en-US" b="1" smtClean="0">
                <a:solidFill>
                  <a:srgbClr val="C00000"/>
                </a:solidFill>
              </a:rPr>
              <a:t>1.1. </a:t>
            </a:r>
            <a:r>
              <a:rPr lang="ro-MO" b="1" smtClean="0">
                <a:solidFill>
                  <a:srgbClr val="C00000"/>
                </a:solidFill>
              </a:rPr>
              <a:t>Toxicitatea </a:t>
            </a:r>
            <a:r>
              <a:rPr lang="ro-MO" b="1" dirty="0" smtClean="0">
                <a:solidFill>
                  <a:srgbClr val="C00000"/>
                </a:solidFill>
              </a:rPr>
              <a:t>SM</a:t>
            </a:r>
            <a:endParaRPr lang="ru-RU" b="1" dirty="0">
              <a:solidFill>
                <a:srgbClr val="C00000"/>
              </a:solidFill>
            </a:endParaRPr>
          </a:p>
        </p:txBody>
      </p:sp>
      <p:sp>
        <p:nvSpPr>
          <p:cNvPr id="3" name="Объект 2"/>
          <p:cNvSpPr>
            <a:spLocks noGrp="1"/>
          </p:cNvSpPr>
          <p:nvPr>
            <p:ph idx="1"/>
          </p:nvPr>
        </p:nvSpPr>
        <p:spPr>
          <a:xfrm>
            <a:off x="457200" y="692696"/>
            <a:ext cx="8229600" cy="5433467"/>
          </a:xfrm>
        </p:spPr>
        <p:txBody>
          <a:bodyPr>
            <a:normAutofit/>
          </a:bodyPr>
          <a:lstStyle/>
          <a:p>
            <a:endParaRPr lang="ro-RO" dirty="0" smtClean="0"/>
          </a:p>
          <a:p>
            <a:endParaRPr lang="ro-RO"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11</a:t>
            </a:fld>
            <a:endParaRPr lang="ru-RU"/>
          </a:p>
        </p:txBody>
      </p:sp>
      <p:sp>
        <p:nvSpPr>
          <p:cNvPr id="5" name="Блок-схема: альтернативный процесс 4"/>
          <p:cNvSpPr/>
          <p:nvPr/>
        </p:nvSpPr>
        <p:spPr>
          <a:xfrm>
            <a:off x="770382" y="764704"/>
            <a:ext cx="8064896" cy="72008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smtClean="0">
                <a:solidFill>
                  <a:schemeClr val="tx1"/>
                </a:solidFill>
              </a:rPr>
              <a:t>SM</a:t>
            </a:r>
            <a:endParaRPr lang="ru-RU" sz="2800" b="1" dirty="0">
              <a:solidFill>
                <a:schemeClr val="tx1"/>
              </a:solidFill>
            </a:endParaRPr>
          </a:p>
        </p:txBody>
      </p:sp>
      <p:sp>
        <p:nvSpPr>
          <p:cNvPr id="6" name="Стрелка вниз 5"/>
          <p:cNvSpPr/>
          <p:nvPr/>
        </p:nvSpPr>
        <p:spPr>
          <a:xfrm>
            <a:off x="812797" y="1628800"/>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3909141" y="1628800"/>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035078" y="1620166"/>
            <a:ext cx="1440160" cy="16561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107504" y="3422839"/>
            <a:ext cx="2880320" cy="3312368"/>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400" b="1" i="1" dirty="0">
                <a:solidFill>
                  <a:schemeClr val="tx1"/>
                </a:solidFill>
              </a:rPr>
              <a:t>Substanţe </a:t>
            </a:r>
            <a:r>
              <a:rPr lang="ro-RO" sz="2400" b="1" i="1" u="sng" dirty="0" smtClean="0">
                <a:solidFill>
                  <a:schemeClr val="tx1"/>
                </a:solidFill>
              </a:rPr>
              <a:t>ANODINE </a:t>
            </a:r>
            <a:r>
              <a:rPr lang="ro-RO" sz="2400" b="1" i="1" dirty="0" smtClean="0">
                <a:solidFill>
                  <a:schemeClr val="tx1"/>
                </a:solidFill>
              </a:rPr>
              <a:t>(</a:t>
            </a:r>
            <a:r>
              <a:rPr lang="ru-RU" sz="2400" b="1" i="1" dirty="0">
                <a:solidFill>
                  <a:schemeClr val="tx1"/>
                </a:solidFill>
              </a:rPr>
              <a:t>безвредные</a:t>
            </a:r>
            <a:r>
              <a:rPr lang="ro-RO" sz="2400" b="1" i="1" dirty="0">
                <a:solidFill>
                  <a:schemeClr val="tx1"/>
                </a:solidFill>
              </a:rPr>
              <a:t>)  </a:t>
            </a:r>
          </a:p>
          <a:p>
            <a:pPr lvl="0" algn="ctr"/>
            <a:r>
              <a:rPr lang="ro-RO" sz="2400" b="1" i="1" dirty="0" smtClean="0">
                <a:solidFill>
                  <a:schemeClr val="tx1"/>
                </a:solidFill>
              </a:rPr>
              <a:t>- </a:t>
            </a:r>
            <a:r>
              <a:rPr lang="ro-RO" sz="2000" b="1" dirty="0">
                <a:solidFill>
                  <a:schemeClr val="tx1"/>
                </a:solidFill>
              </a:rPr>
              <a:t>bromura de calciu</a:t>
            </a:r>
            <a:r>
              <a:rPr lang="ro-RO" sz="2400" b="1" dirty="0">
                <a:solidFill>
                  <a:schemeClr val="tx1"/>
                </a:solidFill>
              </a:rPr>
              <a:t>, </a:t>
            </a:r>
            <a:r>
              <a:rPr lang="ro-RO" sz="2400" b="1" dirty="0" smtClean="0">
                <a:solidFill>
                  <a:schemeClr val="tx1"/>
                </a:solidFill>
              </a:rPr>
              <a:t>- </a:t>
            </a:r>
            <a:r>
              <a:rPr lang="ro-RO" sz="2000" b="1" dirty="0" smtClean="0">
                <a:solidFill>
                  <a:schemeClr val="tx1"/>
                </a:solidFill>
              </a:rPr>
              <a:t>acidul </a:t>
            </a:r>
            <a:r>
              <a:rPr lang="ro-RO" sz="2000" b="1" dirty="0">
                <a:solidFill>
                  <a:schemeClr val="tx1"/>
                </a:solidFill>
              </a:rPr>
              <a:t>acetilsalicilic, etc.</a:t>
            </a:r>
            <a:endParaRPr lang="ru-RU" sz="2000" b="1" dirty="0">
              <a:solidFill>
                <a:schemeClr val="tx1"/>
              </a:solidFill>
            </a:endParaRPr>
          </a:p>
          <a:p>
            <a:pPr algn="ctr"/>
            <a:endParaRPr lang="ru-RU" dirty="0"/>
          </a:p>
        </p:txBody>
      </p:sp>
      <p:sp>
        <p:nvSpPr>
          <p:cNvPr id="10" name="Скругленный прямоугольник 9"/>
          <p:cNvSpPr/>
          <p:nvPr/>
        </p:nvSpPr>
        <p:spPr>
          <a:xfrm>
            <a:off x="3203848" y="3422839"/>
            <a:ext cx="2736304" cy="331236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200" b="1" i="1" dirty="0">
                <a:solidFill>
                  <a:schemeClr val="tx1"/>
                </a:solidFill>
              </a:rPr>
              <a:t>Substanţe </a:t>
            </a:r>
            <a:endParaRPr lang="ro-RO" sz="2200" b="1" i="1" dirty="0" smtClean="0">
              <a:solidFill>
                <a:schemeClr val="tx1"/>
              </a:solidFill>
            </a:endParaRPr>
          </a:p>
          <a:p>
            <a:pPr lvl="0" algn="ctr"/>
            <a:r>
              <a:rPr lang="ro-RO" sz="2200" b="1" i="1" u="sng" dirty="0" smtClean="0">
                <a:solidFill>
                  <a:schemeClr val="tx1"/>
                </a:solidFill>
              </a:rPr>
              <a:t>PUTERNIC ACTIVE</a:t>
            </a:r>
          </a:p>
          <a:p>
            <a:pPr lvl="0" algn="ctr"/>
            <a:r>
              <a:rPr lang="ro-RO" sz="2200" b="1" i="1" dirty="0" smtClean="0">
                <a:solidFill>
                  <a:schemeClr val="tx1"/>
                </a:solidFill>
              </a:rPr>
              <a:t>(Separandum</a:t>
            </a:r>
            <a:r>
              <a:rPr lang="ro-RO" sz="2200" b="1" i="1" dirty="0">
                <a:solidFill>
                  <a:schemeClr val="tx1"/>
                </a:solidFill>
              </a:rPr>
              <a:t>, aparte, </a:t>
            </a:r>
            <a:r>
              <a:rPr lang="ru-RU" sz="2200" b="1" i="1" dirty="0">
                <a:solidFill>
                  <a:schemeClr val="tx1"/>
                </a:solidFill>
              </a:rPr>
              <a:t>отдельные</a:t>
            </a:r>
            <a:r>
              <a:rPr lang="ro-RO" sz="2200" b="1" i="1" dirty="0">
                <a:solidFill>
                  <a:schemeClr val="tx1"/>
                </a:solidFill>
              </a:rPr>
              <a:t>)  </a:t>
            </a:r>
            <a:endParaRPr lang="ro-RO" sz="2200" b="1" i="1" dirty="0" smtClean="0">
              <a:solidFill>
                <a:schemeClr val="tx1"/>
              </a:solidFill>
            </a:endParaRPr>
          </a:p>
          <a:p>
            <a:pPr marL="342900" lvl="0" indent="-342900" algn="ctr">
              <a:buFontTx/>
              <a:buChar char="-"/>
            </a:pPr>
            <a:r>
              <a:rPr lang="ro-RO" sz="2200" b="1" dirty="0" smtClean="0">
                <a:solidFill>
                  <a:schemeClr val="tx1"/>
                </a:solidFill>
              </a:rPr>
              <a:t>fenobarbital</a:t>
            </a:r>
            <a:r>
              <a:rPr lang="ro-RO" sz="2200" b="1" dirty="0">
                <a:solidFill>
                  <a:schemeClr val="tx1"/>
                </a:solidFill>
              </a:rPr>
              <a:t>, </a:t>
            </a:r>
            <a:endParaRPr lang="ro-RO" sz="2200" b="1" dirty="0" smtClean="0">
              <a:solidFill>
                <a:schemeClr val="tx1"/>
              </a:solidFill>
            </a:endParaRPr>
          </a:p>
          <a:p>
            <a:pPr marL="342900" lvl="0" indent="-342900" algn="ctr">
              <a:buFontTx/>
              <a:buChar char="-"/>
            </a:pPr>
            <a:r>
              <a:rPr lang="ro-RO" sz="2200" b="1" dirty="0" smtClean="0">
                <a:solidFill>
                  <a:schemeClr val="tx1"/>
                </a:solidFill>
              </a:rPr>
              <a:t>cofeina</a:t>
            </a:r>
            <a:r>
              <a:rPr lang="ro-RO" sz="2200" b="1" dirty="0">
                <a:solidFill>
                  <a:schemeClr val="tx1"/>
                </a:solidFill>
              </a:rPr>
              <a:t>, etc.</a:t>
            </a:r>
            <a:endParaRPr lang="ru-RU" sz="2200" b="1" dirty="0">
              <a:solidFill>
                <a:schemeClr val="tx1"/>
              </a:solidFill>
            </a:endParaRPr>
          </a:p>
          <a:p>
            <a:pPr algn="ctr"/>
            <a:endParaRPr lang="ru-RU" dirty="0"/>
          </a:p>
        </p:txBody>
      </p:sp>
      <p:sp>
        <p:nvSpPr>
          <p:cNvPr id="11" name="Скругленный прямоугольник 10"/>
          <p:cNvSpPr/>
          <p:nvPr/>
        </p:nvSpPr>
        <p:spPr>
          <a:xfrm>
            <a:off x="6300192" y="3437384"/>
            <a:ext cx="2736304" cy="3312368"/>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200" b="1" i="1" dirty="0" smtClean="0">
                <a:solidFill>
                  <a:schemeClr val="tx1"/>
                </a:solidFill>
              </a:rPr>
              <a:t>Substanţe </a:t>
            </a:r>
          </a:p>
          <a:p>
            <a:pPr lvl="0" algn="ctr"/>
            <a:r>
              <a:rPr lang="ro-RO" sz="2200" b="1" i="1" u="sng" dirty="0" smtClean="0">
                <a:solidFill>
                  <a:schemeClr val="tx1"/>
                </a:solidFill>
              </a:rPr>
              <a:t>TOXICE, STUPEFIANTE ŞI PSIHOTROPE </a:t>
            </a:r>
            <a:r>
              <a:rPr lang="en-US" sz="2200" b="1" i="1" dirty="0">
                <a:solidFill>
                  <a:schemeClr val="tx1"/>
                </a:solidFill>
              </a:rPr>
              <a:t>(</a:t>
            </a:r>
            <a:r>
              <a:rPr lang="ro-RO" sz="2200" b="1" i="1" dirty="0">
                <a:solidFill>
                  <a:schemeClr val="tx1"/>
                </a:solidFill>
              </a:rPr>
              <a:t>otravă, </a:t>
            </a:r>
            <a:r>
              <a:rPr lang="ru-RU" sz="2200" b="1" i="1" dirty="0">
                <a:solidFill>
                  <a:schemeClr val="tx1"/>
                </a:solidFill>
              </a:rPr>
              <a:t>яд</a:t>
            </a:r>
            <a:r>
              <a:rPr lang="en-US" sz="2200" b="1" i="1" dirty="0" smtClean="0">
                <a:solidFill>
                  <a:schemeClr val="tx1"/>
                </a:solidFill>
              </a:rPr>
              <a:t>)</a:t>
            </a:r>
            <a:endParaRPr lang="ro-MO" sz="2200" b="1" i="1" dirty="0" smtClean="0">
              <a:solidFill>
                <a:schemeClr val="tx1"/>
              </a:solidFill>
            </a:endParaRPr>
          </a:p>
          <a:p>
            <a:pPr lvl="0" algn="ctr"/>
            <a:r>
              <a:rPr lang="ro-RO" sz="2200" b="1" dirty="0" smtClean="0">
                <a:solidFill>
                  <a:schemeClr val="tx1"/>
                </a:solidFill>
              </a:rPr>
              <a:t>– atropina,</a:t>
            </a:r>
          </a:p>
          <a:p>
            <a:pPr lvl="0" algn="ctr"/>
            <a:r>
              <a:rPr lang="ro-RO" sz="2200" b="1" dirty="0" smtClean="0">
                <a:solidFill>
                  <a:schemeClr val="tx1"/>
                </a:solidFill>
              </a:rPr>
              <a:t>- morfina</a:t>
            </a:r>
            <a:r>
              <a:rPr lang="ro-RO" sz="2200" b="1" dirty="0">
                <a:solidFill>
                  <a:schemeClr val="tx1"/>
                </a:solidFill>
              </a:rPr>
              <a:t>, etc.</a:t>
            </a:r>
            <a:endParaRPr lang="ru-RU" sz="2200" b="1" dirty="0">
              <a:solidFill>
                <a:schemeClr val="tx1"/>
              </a:solidFill>
            </a:endParaRPr>
          </a:p>
          <a:p>
            <a:pPr algn="ctr"/>
            <a:endParaRPr lang="ru-RU" sz="2200" b="1" dirty="0">
              <a:solidFill>
                <a:schemeClr val="tx1"/>
              </a:solidFill>
            </a:endParaRPr>
          </a:p>
        </p:txBody>
      </p:sp>
      <p:sp>
        <p:nvSpPr>
          <p:cNvPr id="12" name="Нижний колонтитул 11"/>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94924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pPr algn="ctr"/>
            <a:r>
              <a:rPr lang="ro-RO" b="1" u="sng" dirty="0">
                <a:solidFill>
                  <a:srgbClr val="FF0000"/>
                </a:solidFill>
              </a:rPr>
              <a:t>Sarcina individuală nr. 3. </a:t>
            </a:r>
            <a:endParaRPr lang="ro-RO" b="1" u="sng" dirty="0" smtClean="0">
              <a:solidFill>
                <a:srgbClr val="FF0000"/>
              </a:solidFill>
            </a:endParaRPr>
          </a:p>
          <a:p>
            <a:endParaRPr lang="ro-RO" b="1" u="sng" dirty="0">
              <a:solidFill>
                <a:srgbClr val="FF0000"/>
              </a:solidFill>
            </a:endParaRPr>
          </a:p>
          <a:p>
            <a:r>
              <a:rPr lang="ro-RO" b="1" dirty="0" smtClean="0">
                <a:solidFill>
                  <a:srgbClr val="0033CC"/>
                </a:solidFill>
              </a:rPr>
              <a:t>Prezentaţi </a:t>
            </a:r>
            <a:r>
              <a:rPr lang="ro-RO" b="1" dirty="0">
                <a:solidFill>
                  <a:srgbClr val="0033CC"/>
                </a:solidFill>
              </a:rPr>
              <a:t>cel puţin a câte </a:t>
            </a:r>
            <a:r>
              <a:rPr lang="ro-RO" b="1" dirty="0" smtClean="0">
                <a:solidFill>
                  <a:srgbClr val="0033CC"/>
                </a:solidFill>
              </a:rPr>
              <a:t>5 </a:t>
            </a:r>
            <a:r>
              <a:rPr lang="ro-RO" b="1" dirty="0">
                <a:solidFill>
                  <a:srgbClr val="0033CC"/>
                </a:solidFill>
              </a:rPr>
              <a:t>exemple de SM anodine, puternic active, </a:t>
            </a:r>
            <a:r>
              <a:rPr lang="ro-RO" b="1" dirty="0" smtClean="0">
                <a:solidFill>
                  <a:srgbClr val="0033CC"/>
                </a:solidFill>
              </a:rPr>
              <a:t>stupefiante.</a:t>
            </a:r>
          </a:p>
          <a:p>
            <a:r>
              <a:rPr lang="ro-MO" b="1" u="sng" dirty="0">
                <a:solidFill>
                  <a:srgbClr val="C00000"/>
                </a:solidFill>
              </a:rPr>
              <a:t>TERMEN: nu mai târziu de </a:t>
            </a:r>
            <a:r>
              <a:rPr lang="ro-MO" b="1" u="sng" dirty="0" smtClean="0">
                <a:solidFill>
                  <a:srgbClr val="C00000"/>
                </a:solidFill>
              </a:rPr>
              <a:t>1</a:t>
            </a:r>
            <a:r>
              <a:rPr lang="en-US" b="1" u="sng" dirty="0" smtClean="0">
                <a:solidFill>
                  <a:srgbClr val="C00000"/>
                </a:solidFill>
              </a:rPr>
              <a:t>7</a:t>
            </a:r>
            <a:r>
              <a:rPr lang="ro-MO" b="1" u="sng" dirty="0" smtClean="0">
                <a:solidFill>
                  <a:srgbClr val="C00000"/>
                </a:solidFill>
              </a:rPr>
              <a:t>.02.2022</a:t>
            </a:r>
            <a:endParaRPr lang="ru-RU" b="1" u="sng" dirty="0">
              <a:solidFill>
                <a:srgbClr val="C00000"/>
              </a:solidFill>
            </a:endParaRPr>
          </a:p>
          <a:p>
            <a:pPr marL="0" indent="0">
              <a:buNone/>
            </a:pPr>
            <a:endParaRPr lang="ru-RU" dirty="0">
              <a:solidFill>
                <a:srgbClr val="0033CC"/>
              </a:solidFill>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415110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274042"/>
          </a:xfrm>
        </p:spPr>
        <p:txBody>
          <a:bodyPr>
            <a:normAutofit fontScale="90000"/>
          </a:bodyPr>
          <a:lstStyle/>
          <a:p>
            <a:r>
              <a:rPr lang="ro-RO" b="1" i="1" u="sng" dirty="0" smtClean="0">
                <a:solidFill>
                  <a:srgbClr val="C00000"/>
                </a:solidFill>
              </a:rPr>
              <a:t/>
            </a:r>
            <a:br>
              <a:rPr lang="ro-RO" b="1" i="1" u="sng" dirty="0" smtClean="0">
                <a:solidFill>
                  <a:srgbClr val="C00000"/>
                </a:solidFill>
              </a:rPr>
            </a:br>
            <a:r>
              <a:rPr lang="ro-RO" b="1" i="1" u="sng" dirty="0" smtClean="0">
                <a:solidFill>
                  <a:srgbClr val="C00000"/>
                </a:solidFill>
              </a:rPr>
              <a:t/>
            </a:r>
            <a:br>
              <a:rPr lang="ro-RO" b="1" i="1" u="sng" dirty="0" smtClean="0">
                <a:solidFill>
                  <a:srgbClr val="C00000"/>
                </a:solidFill>
              </a:rPr>
            </a:br>
            <a:r>
              <a:rPr lang="ro-RO" b="1" dirty="0" smtClean="0">
                <a:solidFill>
                  <a:srgbClr val="C00000"/>
                </a:solidFill>
              </a:rPr>
              <a:t>1.2</a:t>
            </a:r>
            <a:r>
              <a:rPr lang="ro-RO" b="1" dirty="0">
                <a:solidFill>
                  <a:srgbClr val="C00000"/>
                </a:solidFill>
              </a:rPr>
              <a:t>. NATURA MATERIILOR PRIME</a:t>
            </a:r>
            <a:r>
              <a:rPr lang="ru-RU" dirty="0">
                <a:solidFill>
                  <a:srgbClr val="C00000"/>
                </a:solidFill>
              </a:rPr>
              <a:t/>
            </a:r>
            <a:br>
              <a:rPr lang="ru-RU" dirty="0">
                <a:solidFill>
                  <a:srgbClr val="C00000"/>
                </a:solidFill>
              </a:rPr>
            </a:br>
            <a:r>
              <a:rPr lang="ru-RU" dirty="0">
                <a:solidFill>
                  <a:srgbClr val="C00000"/>
                </a:solidFill>
              </a:rPr>
              <a:t/>
            </a:r>
            <a:br>
              <a:rPr lang="ru-RU" dirty="0">
                <a:solidFill>
                  <a:srgbClr val="C00000"/>
                </a:solidFill>
              </a:rPr>
            </a:br>
            <a:endParaRPr lang="ru-RU"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13</a:t>
            </a:fld>
            <a:endParaRPr lang="ru-RU"/>
          </a:p>
        </p:txBody>
      </p:sp>
      <p:sp>
        <p:nvSpPr>
          <p:cNvPr id="5" name="Блок-схема: альтернативный процесс 4"/>
          <p:cNvSpPr/>
          <p:nvPr/>
        </p:nvSpPr>
        <p:spPr>
          <a:xfrm>
            <a:off x="554358" y="404664"/>
            <a:ext cx="8064896" cy="720080"/>
          </a:xfrm>
          <a:prstGeom prst="flowChartAlternateProcess">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smtClean="0">
                <a:solidFill>
                  <a:schemeClr val="tx1"/>
                </a:solidFill>
              </a:rPr>
              <a:t>SM</a:t>
            </a:r>
            <a:endParaRPr lang="ru-RU" sz="2800" b="1" dirty="0">
              <a:solidFill>
                <a:schemeClr val="tx1"/>
              </a:solidFill>
            </a:endParaRPr>
          </a:p>
        </p:txBody>
      </p:sp>
      <p:sp>
        <p:nvSpPr>
          <p:cNvPr id="6" name="Стрелка вниз 5"/>
          <p:cNvSpPr/>
          <p:nvPr/>
        </p:nvSpPr>
        <p:spPr>
          <a:xfrm>
            <a:off x="1115616" y="1133378"/>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211960" y="1133378"/>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337897" y="1124744"/>
            <a:ext cx="475445" cy="6650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35496" y="1798468"/>
            <a:ext cx="2736304"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u="sng" dirty="0" smtClean="0">
                <a:solidFill>
                  <a:schemeClr val="tx1"/>
                </a:solidFill>
              </a:rPr>
              <a:t>PRODUSE DEFINITE </a:t>
            </a:r>
            <a:r>
              <a:rPr lang="ro-RO" sz="2200" i="1" dirty="0" smtClean="0">
                <a:solidFill>
                  <a:schemeClr val="tx1"/>
                </a:solidFill>
              </a:rPr>
              <a:t>– </a:t>
            </a:r>
            <a:r>
              <a:rPr lang="ro-RO" sz="2200" b="1" dirty="0">
                <a:solidFill>
                  <a:schemeClr val="tx1"/>
                </a:solidFill>
              </a:rPr>
              <a:t>sunt substanţe chimice care pot fi caracterizate prin constante fizice şi proprietăţi chimice. </a:t>
            </a:r>
            <a:r>
              <a:rPr lang="ro-RO" sz="2200" dirty="0" smtClean="0">
                <a:solidFill>
                  <a:schemeClr val="tx1"/>
                </a:solidFill>
              </a:rPr>
              <a:t>Ex: </a:t>
            </a:r>
            <a:r>
              <a:rPr lang="ro-RO" sz="2200" dirty="0">
                <a:solidFill>
                  <a:schemeClr val="tx1"/>
                </a:solidFill>
              </a:rPr>
              <a:t>– acidul acetilsalicilic, papaverina, streptomicina, etc.</a:t>
            </a:r>
            <a:endParaRPr lang="ru-RU" sz="2200" dirty="0">
              <a:solidFill>
                <a:schemeClr val="tx1"/>
              </a:solidFill>
            </a:endParaRPr>
          </a:p>
        </p:txBody>
      </p:sp>
      <p:sp>
        <p:nvSpPr>
          <p:cNvPr id="11" name="Скругленный прямоугольник 10"/>
          <p:cNvSpPr/>
          <p:nvPr/>
        </p:nvSpPr>
        <p:spPr>
          <a:xfrm>
            <a:off x="6444208" y="1826826"/>
            <a:ext cx="2664296"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1900" b="1" u="sng" dirty="0" smtClean="0">
                <a:solidFill>
                  <a:schemeClr val="tx1"/>
                </a:solidFill>
              </a:rPr>
              <a:t>PRODUSE REPREZENTATE DE ŢESUTURI ANIMALE SAU VEGETALE, ANIMALE SAU PLANTE ÎNTREGI. </a:t>
            </a:r>
            <a:r>
              <a:rPr lang="ro-RO" sz="1900" u="sng" dirty="0" smtClean="0">
                <a:solidFill>
                  <a:schemeClr val="tx1"/>
                </a:solidFill>
              </a:rPr>
              <a:t> </a:t>
            </a:r>
          </a:p>
          <a:p>
            <a:pPr lvl="0" algn="just"/>
            <a:r>
              <a:rPr lang="ro-RO" sz="1900" dirty="0" smtClean="0">
                <a:solidFill>
                  <a:schemeClr val="tx1"/>
                </a:solidFill>
              </a:rPr>
              <a:t>Ele </a:t>
            </a:r>
            <a:r>
              <a:rPr lang="ro-RO" sz="1900" dirty="0">
                <a:solidFill>
                  <a:schemeClr val="tx1"/>
                </a:solidFill>
              </a:rPr>
              <a:t>se tratează prin diferite metode specifice de </a:t>
            </a:r>
            <a:r>
              <a:rPr lang="ro-RO" sz="1900" dirty="0" smtClean="0">
                <a:solidFill>
                  <a:schemeClr val="tx1"/>
                </a:solidFill>
              </a:rPr>
              <a:t>pre-lucrare</a:t>
            </a:r>
            <a:r>
              <a:rPr lang="ro-RO" sz="1900" dirty="0">
                <a:solidFill>
                  <a:schemeClr val="tx1"/>
                </a:solidFill>
              </a:rPr>
              <a:t>, în vederea conservării şi utilizării; sunt definite prin caracterele lor </a:t>
            </a:r>
            <a:r>
              <a:rPr lang="ro-RO" sz="1900" dirty="0" smtClean="0">
                <a:solidFill>
                  <a:schemeClr val="tx1"/>
                </a:solidFill>
              </a:rPr>
              <a:t>morfo-logice </a:t>
            </a:r>
            <a:r>
              <a:rPr lang="ro-RO" sz="1900" dirty="0">
                <a:solidFill>
                  <a:schemeClr val="tx1"/>
                </a:solidFill>
              </a:rPr>
              <a:t>şi histologice. </a:t>
            </a:r>
            <a:r>
              <a:rPr lang="ro-RO" sz="1900" dirty="0" smtClean="0">
                <a:solidFill>
                  <a:schemeClr val="tx1"/>
                </a:solidFill>
              </a:rPr>
              <a:t>Ex: - flori </a:t>
            </a:r>
            <a:r>
              <a:rPr lang="ro-RO" sz="1900" dirty="0">
                <a:solidFill>
                  <a:schemeClr val="tx1"/>
                </a:solidFill>
              </a:rPr>
              <a:t>de muşeţel, hipofiza, etc.</a:t>
            </a:r>
            <a:endParaRPr lang="ru-RU" sz="1900" dirty="0">
              <a:solidFill>
                <a:schemeClr val="tx1"/>
              </a:solidFill>
            </a:endParaRPr>
          </a:p>
        </p:txBody>
      </p:sp>
      <p:sp>
        <p:nvSpPr>
          <p:cNvPr id="12" name="Скругленный прямоугольник 11"/>
          <p:cNvSpPr/>
          <p:nvPr/>
        </p:nvSpPr>
        <p:spPr>
          <a:xfrm>
            <a:off x="2915816" y="1798468"/>
            <a:ext cx="3384376" cy="500109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ro-RO" sz="1900" b="1" u="sng" dirty="0" smtClean="0">
                <a:solidFill>
                  <a:schemeClr val="tx1"/>
                </a:solidFill>
              </a:rPr>
              <a:t>PRODUSE NEDEFINITE </a:t>
            </a:r>
            <a:r>
              <a:rPr lang="ro-RO" sz="1900" i="1" dirty="0" smtClean="0">
                <a:solidFill>
                  <a:schemeClr val="tx1"/>
                </a:solidFill>
              </a:rPr>
              <a:t>– </a:t>
            </a:r>
            <a:r>
              <a:rPr lang="ro-RO" sz="1900" dirty="0">
                <a:solidFill>
                  <a:schemeClr val="tx1"/>
                </a:solidFill>
              </a:rPr>
              <a:t>de regulă sunt acelea, care se obţin prin </a:t>
            </a:r>
            <a:r>
              <a:rPr lang="ro-RO" sz="1900" b="1" dirty="0">
                <a:solidFill>
                  <a:schemeClr val="tx1"/>
                </a:solidFill>
              </a:rPr>
              <a:t>extracţie din plante, organele animalelor</a:t>
            </a:r>
            <a:r>
              <a:rPr lang="ro-RO" sz="1900" dirty="0">
                <a:solidFill>
                  <a:schemeClr val="tx1"/>
                </a:solidFill>
              </a:rPr>
              <a:t>, cu participarea </a:t>
            </a:r>
            <a:r>
              <a:rPr lang="ro-RO" sz="1900" dirty="0" smtClean="0">
                <a:solidFill>
                  <a:schemeClr val="tx1"/>
                </a:solidFill>
              </a:rPr>
              <a:t>micro-organismelor</a:t>
            </a:r>
            <a:r>
              <a:rPr lang="ro-RO" sz="1900" dirty="0">
                <a:solidFill>
                  <a:schemeClr val="tx1"/>
                </a:solidFill>
              </a:rPr>
              <a:t>. </a:t>
            </a:r>
            <a:endParaRPr lang="ro-RO" sz="1900" dirty="0" smtClean="0">
              <a:solidFill>
                <a:schemeClr val="tx1"/>
              </a:solidFill>
            </a:endParaRPr>
          </a:p>
          <a:p>
            <a:pPr lvl="0" algn="just"/>
            <a:r>
              <a:rPr lang="ro-RO" sz="1900" dirty="0" smtClean="0">
                <a:solidFill>
                  <a:schemeClr val="tx1"/>
                </a:solidFill>
              </a:rPr>
              <a:t>Se </a:t>
            </a:r>
            <a:r>
              <a:rPr lang="ro-RO" sz="1900" dirty="0">
                <a:solidFill>
                  <a:schemeClr val="tx1"/>
                </a:solidFill>
              </a:rPr>
              <a:t>mai </a:t>
            </a:r>
            <a:r>
              <a:rPr lang="ro-RO" sz="1900" dirty="0" smtClean="0">
                <a:solidFill>
                  <a:schemeClr val="tx1"/>
                </a:solidFill>
              </a:rPr>
              <a:t>obţin </a:t>
            </a:r>
            <a:r>
              <a:rPr lang="ro-RO" sz="1900" dirty="0">
                <a:solidFill>
                  <a:schemeClr val="tx1"/>
                </a:solidFill>
              </a:rPr>
              <a:t>în rezultatul realizării diverselor </a:t>
            </a:r>
            <a:r>
              <a:rPr lang="ro-RO" sz="1900" dirty="0" smtClean="0">
                <a:solidFill>
                  <a:schemeClr val="tx1"/>
                </a:solidFill>
              </a:rPr>
              <a:t>transfor-mări </a:t>
            </a:r>
            <a:r>
              <a:rPr lang="ro-RO" sz="1900" dirty="0">
                <a:solidFill>
                  <a:schemeClr val="tx1"/>
                </a:solidFill>
              </a:rPr>
              <a:t>chimice ale acestora sau prin tratarea diverselor substanţe minerale. </a:t>
            </a:r>
            <a:endParaRPr lang="ro-RO" sz="1900" dirty="0" smtClean="0">
              <a:solidFill>
                <a:schemeClr val="tx1"/>
              </a:solidFill>
            </a:endParaRPr>
          </a:p>
          <a:p>
            <a:pPr lvl="0" algn="just"/>
            <a:r>
              <a:rPr lang="ro-RO" sz="1900" dirty="0" smtClean="0">
                <a:solidFill>
                  <a:schemeClr val="tx1"/>
                </a:solidFill>
              </a:rPr>
              <a:t>Acestea </a:t>
            </a:r>
            <a:r>
              <a:rPr lang="ro-RO" sz="1900" dirty="0">
                <a:solidFill>
                  <a:schemeClr val="tx1"/>
                </a:solidFill>
              </a:rPr>
              <a:t>sunt amestecuri cu caracteristicile variabile care depind de originea şi modul de obţinere. </a:t>
            </a:r>
            <a:endParaRPr lang="ro-RO" sz="1900" dirty="0" smtClean="0">
              <a:solidFill>
                <a:schemeClr val="tx1"/>
              </a:solidFill>
            </a:endParaRPr>
          </a:p>
          <a:p>
            <a:pPr lvl="0" algn="just"/>
            <a:r>
              <a:rPr lang="ro-RO" sz="1900" dirty="0" smtClean="0">
                <a:solidFill>
                  <a:schemeClr val="tx1"/>
                </a:solidFill>
              </a:rPr>
              <a:t>Ex: </a:t>
            </a:r>
            <a:r>
              <a:rPr lang="ro-RO" sz="1900" dirty="0">
                <a:solidFill>
                  <a:schemeClr val="tx1"/>
                </a:solidFill>
              </a:rPr>
              <a:t>uleiul din ficat de peşte, etc.</a:t>
            </a:r>
            <a:endParaRPr lang="ru-RU" sz="1900" dirty="0">
              <a:solidFill>
                <a:schemeClr val="tx1"/>
              </a:solidFill>
            </a:endParaRPr>
          </a:p>
        </p:txBody>
      </p:sp>
      <p:sp>
        <p:nvSpPr>
          <p:cNvPr id="13" name="Нижний колонтитул 12"/>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73011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274042"/>
          </a:xfrm>
        </p:spPr>
        <p:txBody>
          <a:bodyPr>
            <a:normAutofit fontScale="90000"/>
          </a:bodyPr>
          <a:lstStyle/>
          <a:p>
            <a:r>
              <a:rPr lang="ro-RO" b="1" i="1" u="sng" dirty="0" smtClean="0">
                <a:solidFill>
                  <a:srgbClr val="C00000"/>
                </a:solidFill>
              </a:rPr>
              <a:t/>
            </a:r>
            <a:br>
              <a:rPr lang="ro-RO" b="1" i="1" u="sng" dirty="0" smtClean="0">
                <a:solidFill>
                  <a:srgbClr val="C00000"/>
                </a:solidFill>
              </a:rPr>
            </a:br>
            <a:r>
              <a:rPr lang="ro-RO" b="1" i="1" u="sng" dirty="0" smtClean="0">
                <a:solidFill>
                  <a:srgbClr val="C00000"/>
                </a:solidFill>
              </a:rPr>
              <a:t/>
            </a:r>
            <a:br>
              <a:rPr lang="ro-RO" b="1" i="1" u="sng" dirty="0" smtClean="0">
                <a:solidFill>
                  <a:srgbClr val="C00000"/>
                </a:solidFill>
              </a:rPr>
            </a:br>
            <a:r>
              <a:rPr lang="ro-RO" b="1" dirty="0" smtClean="0">
                <a:solidFill>
                  <a:srgbClr val="C00000"/>
                </a:solidFill>
              </a:rPr>
              <a:t>1.3. ORIGINEA </a:t>
            </a:r>
            <a:r>
              <a:rPr lang="ro-RO" b="1" dirty="0">
                <a:solidFill>
                  <a:srgbClr val="C00000"/>
                </a:solidFill>
              </a:rPr>
              <a:t>MATERIILOR PRIME</a:t>
            </a:r>
            <a:r>
              <a:rPr lang="ru-RU" dirty="0">
                <a:solidFill>
                  <a:srgbClr val="C00000"/>
                </a:solidFill>
              </a:rPr>
              <a:t/>
            </a:r>
            <a:br>
              <a:rPr lang="ru-RU" dirty="0">
                <a:solidFill>
                  <a:srgbClr val="C00000"/>
                </a:solidFill>
              </a:rPr>
            </a:br>
            <a:r>
              <a:rPr lang="ru-RU" dirty="0">
                <a:solidFill>
                  <a:srgbClr val="C00000"/>
                </a:solidFill>
              </a:rPr>
              <a:t/>
            </a:r>
            <a:br>
              <a:rPr lang="ru-RU" dirty="0">
                <a:solidFill>
                  <a:srgbClr val="C00000"/>
                </a:solidFill>
              </a:rPr>
            </a:br>
            <a:endParaRPr lang="ru-RU"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14</a:t>
            </a:fld>
            <a:endParaRPr lang="ru-RU"/>
          </a:p>
        </p:txBody>
      </p:sp>
      <p:sp>
        <p:nvSpPr>
          <p:cNvPr id="5" name="Блок-схема: альтернативный процесс 4"/>
          <p:cNvSpPr/>
          <p:nvPr/>
        </p:nvSpPr>
        <p:spPr>
          <a:xfrm>
            <a:off x="554358" y="692696"/>
            <a:ext cx="8064896" cy="720080"/>
          </a:xfrm>
          <a:prstGeom prst="flowChartAlternateProcess">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dirty="0" smtClean="0">
                <a:solidFill>
                  <a:schemeClr val="tx1"/>
                </a:solidFill>
              </a:rPr>
              <a:t>SM</a:t>
            </a:r>
            <a:endParaRPr lang="ru-RU" sz="2800" b="1" dirty="0">
              <a:solidFill>
                <a:schemeClr val="tx1"/>
              </a:solidFill>
            </a:endParaRPr>
          </a:p>
        </p:txBody>
      </p:sp>
      <p:sp>
        <p:nvSpPr>
          <p:cNvPr id="6" name="Стрелка вниз 5"/>
          <p:cNvSpPr/>
          <p:nvPr/>
        </p:nvSpPr>
        <p:spPr>
          <a:xfrm>
            <a:off x="1115616" y="1565426"/>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211960" y="1565426"/>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337897" y="1556792"/>
            <a:ext cx="475445" cy="121550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35496" y="2806580"/>
            <a:ext cx="2736304"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u="sng" dirty="0" smtClean="0">
                <a:solidFill>
                  <a:schemeClr val="tx1"/>
                </a:solidFill>
              </a:rPr>
              <a:t>a) MINERALĂ </a:t>
            </a:r>
            <a:endParaRPr lang="ru-RU" sz="2400" b="1" u="sng" dirty="0">
              <a:solidFill>
                <a:schemeClr val="tx1"/>
              </a:solidFill>
            </a:endParaRPr>
          </a:p>
        </p:txBody>
      </p:sp>
      <p:sp>
        <p:nvSpPr>
          <p:cNvPr id="11" name="Скругленный прямоугольник 10"/>
          <p:cNvSpPr/>
          <p:nvPr/>
        </p:nvSpPr>
        <p:spPr>
          <a:xfrm>
            <a:off x="6444208" y="2806580"/>
            <a:ext cx="2664296"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u="sng" dirty="0" smtClean="0">
                <a:solidFill>
                  <a:schemeClr val="tx1"/>
                </a:solidFill>
              </a:rPr>
              <a:t>c) DE SINTEZĂ SAU SEMISINTEZĂ</a:t>
            </a:r>
            <a:endParaRPr lang="ru-RU" sz="2400" b="1" u="sng" dirty="0" smtClean="0">
              <a:solidFill>
                <a:schemeClr val="tx1"/>
              </a:solidFill>
            </a:endParaRPr>
          </a:p>
          <a:p>
            <a:pPr lvl="0" algn="ctr"/>
            <a:endParaRPr lang="ru-RU" sz="2400" u="sng" dirty="0">
              <a:solidFill>
                <a:schemeClr val="tx1"/>
              </a:solidFill>
            </a:endParaRPr>
          </a:p>
        </p:txBody>
      </p:sp>
      <p:sp>
        <p:nvSpPr>
          <p:cNvPr id="12" name="Скругленный прямоугольник 11"/>
          <p:cNvSpPr/>
          <p:nvPr/>
        </p:nvSpPr>
        <p:spPr>
          <a:xfrm>
            <a:off x="2915816" y="2778222"/>
            <a:ext cx="3384376" cy="31427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sz="2400" b="1" u="sng" dirty="0" smtClean="0">
                <a:solidFill>
                  <a:schemeClr val="tx1"/>
                </a:solidFill>
              </a:rPr>
              <a:t>b) BIOLOGICĂ</a:t>
            </a:r>
            <a:endParaRPr lang="ru-RU" sz="2400" u="sng" dirty="0">
              <a:solidFill>
                <a:schemeClr val="tx1"/>
              </a:solidFill>
            </a:endParaRPr>
          </a:p>
        </p:txBody>
      </p:sp>
      <p:sp>
        <p:nvSpPr>
          <p:cNvPr id="13" name="Нижний колонтитул 12"/>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115575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pPr lvl="0"/>
            <a:r>
              <a:rPr lang="ro-RO" sz="3200" b="1" i="1" u="sng" dirty="0" smtClean="0">
                <a:solidFill>
                  <a:srgbClr val="C00000"/>
                </a:solidFill>
              </a:rPr>
              <a:t/>
            </a:r>
            <a:br>
              <a:rPr lang="ro-RO" sz="3200" b="1" i="1" u="sng" dirty="0" smtClean="0">
                <a:solidFill>
                  <a:srgbClr val="C00000"/>
                </a:solidFill>
              </a:rPr>
            </a:br>
            <a:r>
              <a:rPr lang="ro-RO" sz="3200" b="1" i="1" u="sng" dirty="0" smtClean="0">
                <a:solidFill>
                  <a:srgbClr val="C00000"/>
                </a:solidFill>
              </a:rPr>
              <a:t>a) Materii </a:t>
            </a:r>
            <a:r>
              <a:rPr lang="ro-RO" sz="3200" b="1" i="1" u="sng" dirty="0">
                <a:solidFill>
                  <a:srgbClr val="C00000"/>
                </a:solidFill>
              </a:rPr>
              <a:t>prime de origine minerală</a:t>
            </a:r>
            <a:r>
              <a:rPr lang="ru-RU" sz="3200" dirty="0"/>
              <a:t/>
            </a:r>
            <a:br>
              <a:rPr lang="ru-RU" sz="3200" dirty="0"/>
            </a:br>
            <a:endParaRPr lang="ru-RU" sz="3200" dirty="0"/>
          </a:p>
        </p:txBody>
      </p:sp>
      <p:sp>
        <p:nvSpPr>
          <p:cNvPr id="3" name="Объект 2"/>
          <p:cNvSpPr>
            <a:spLocks noGrp="1"/>
          </p:cNvSpPr>
          <p:nvPr>
            <p:ph idx="1"/>
          </p:nvPr>
        </p:nvSpPr>
        <p:spPr>
          <a:xfrm>
            <a:off x="179512" y="1124744"/>
            <a:ext cx="8856984" cy="5616624"/>
          </a:xfrm>
        </p:spPr>
        <p:txBody>
          <a:bodyPr/>
          <a:lstStyle/>
          <a:p>
            <a:pPr lvl="0" algn="just"/>
            <a:r>
              <a:rPr lang="ro-RO" b="1" dirty="0"/>
              <a:t>produse naturale folosite ca atare sau după o </a:t>
            </a:r>
            <a:r>
              <a:rPr lang="ro-RO" b="1" dirty="0" smtClean="0"/>
              <a:t>purificare:</a:t>
            </a:r>
          </a:p>
          <a:p>
            <a:pPr lvl="1" algn="just"/>
            <a:r>
              <a:rPr lang="ro-RO" b="1" dirty="0" smtClean="0">
                <a:solidFill>
                  <a:srgbClr val="0033CC"/>
                </a:solidFill>
              </a:rPr>
              <a:t>talc</a:t>
            </a:r>
            <a:r>
              <a:rPr lang="ro-RO" b="1" dirty="0">
                <a:solidFill>
                  <a:srgbClr val="0033CC"/>
                </a:solidFill>
              </a:rPr>
              <a:t>, </a:t>
            </a:r>
            <a:endParaRPr lang="ro-RO" b="1" dirty="0" smtClean="0">
              <a:solidFill>
                <a:srgbClr val="0033CC"/>
              </a:solidFill>
            </a:endParaRPr>
          </a:p>
          <a:p>
            <a:pPr lvl="1" algn="just"/>
            <a:r>
              <a:rPr lang="ro-RO" b="1" dirty="0" smtClean="0">
                <a:solidFill>
                  <a:srgbClr val="0033CC"/>
                </a:solidFill>
              </a:rPr>
              <a:t>sulf</a:t>
            </a:r>
            <a:r>
              <a:rPr lang="ro-RO" b="1" dirty="0"/>
              <a:t>, etc.</a:t>
            </a:r>
            <a:endParaRPr lang="ru-RU" b="1" dirty="0"/>
          </a:p>
          <a:p>
            <a:pPr lvl="0" algn="just"/>
            <a:r>
              <a:rPr lang="ro-RO" b="1" dirty="0"/>
              <a:t>produse elaborate din materii prime minerale, obţinute prin reacţii </a:t>
            </a:r>
            <a:r>
              <a:rPr lang="ro-RO" b="1" dirty="0" smtClean="0"/>
              <a:t>chimice:</a:t>
            </a:r>
          </a:p>
          <a:p>
            <a:pPr lvl="1" algn="just"/>
            <a:r>
              <a:rPr lang="ro-RO" b="1" dirty="0" smtClean="0">
                <a:solidFill>
                  <a:srgbClr val="0033CC"/>
                </a:solidFill>
              </a:rPr>
              <a:t>sulfatul </a:t>
            </a:r>
            <a:r>
              <a:rPr lang="ro-RO" b="1" dirty="0">
                <a:solidFill>
                  <a:srgbClr val="0033CC"/>
                </a:solidFill>
              </a:rPr>
              <a:t>de sodiu, </a:t>
            </a:r>
            <a:endParaRPr lang="ro-RO" b="1" dirty="0" smtClean="0">
              <a:solidFill>
                <a:srgbClr val="0033CC"/>
              </a:solidFill>
            </a:endParaRPr>
          </a:p>
          <a:p>
            <a:pPr lvl="1" algn="just"/>
            <a:r>
              <a:rPr lang="ro-RO" b="1" dirty="0" smtClean="0">
                <a:solidFill>
                  <a:srgbClr val="0033CC"/>
                </a:solidFill>
              </a:rPr>
              <a:t>oxidul </a:t>
            </a:r>
            <a:r>
              <a:rPr lang="ro-RO" b="1" dirty="0">
                <a:solidFill>
                  <a:srgbClr val="0033CC"/>
                </a:solidFill>
              </a:rPr>
              <a:t>de magneziu</a:t>
            </a:r>
            <a:r>
              <a:rPr lang="ro-RO" b="1" dirty="0"/>
              <a:t>, etc.</a:t>
            </a:r>
            <a:endParaRPr lang="ru-RU" b="1"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15</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51463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pPr lvl="0"/>
            <a:r>
              <a:rPr lang="ro-RO" sz="3200" b="1" i="1" u="sng" dirty="0" smtClean="0">
                <a:solidFill>
                  <a:srgbClr val="C00000"/>
                </a:solidFill>
              </a:rPr>
              <a:t/>
            </a:r>
            <a:br>
              <a:rPr lang="ro-RO" sz="3200" b="1" i="1" u="sng" dirty="0" smtClean="0">
                <a:solidFill>
                  <a:srgbClr val="C00000"/>
                </a:solidFill>
              </a:rPr>
            </a:br>
            <a:r>
              <a:rPr lang="ro-RO" sz="3200" b="1" i="1" u="sng" dirty="0" smtClean="0">
                <a:solidFill>
                  <a:srgbClr val="C00000"/>
                </a:solidFill>
              </a:rPr>
              <a:t>b) Materii </a:t>
            </a:r>
            <a:r>
              <a:rPr lang="ro-RO" sz="3200" b="1" i="1" u="sng" dirty="0">
                <a:solidFill>
                  <a:srgbClr val="C00000"/>
                </a:solidFill>
              </a:rPr>
              <a:t>prime de origine </a:t>
            </a:r>
            <a:r>
              <a:rPr lang="ro-RO" sz="3200" b="1" i="1" u="sng" dirty="0" smtClean="0">
                <a:solidFill>
                  <a:srgbClr val="C00000"/>
                </a:solidFill>
              </a:rPr>
              <a:t>biologică</a:t>
            </a:r>
            <a:r>
              <a:rPr lang="ru-RU" sz="3200" dirty="0"/>
              <a:t/>
            </a:r>
            <a:br>
              <a:rPr lang="ru-RU" sz="3200" dirty="0"/>
            </a:br>
            <a:endParaRPr lang="ru-RU" sz="3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16</a:t>
            </a:fld>
            <a:endParaRPr lang="ru-RU"/>
          </a:p>
        </p:txBody>
      </p:sp>
      <p:sp>
        <p:nvSpPr>
          <p:cNvPr id="5" name="Стрелка вниз 4"/>
          <p:cNvSpPr/>
          <p:nvPr/>
        </p:nvSpPr>
        <p:spPr>
          <a:xfrm>
            <a:off x="1547664" y="98072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6804248" y="100661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300737" y="980728"/>
            <a:ext cx="792088" cy="194421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251520" y="3471171"/>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produse </a:t>
            </a:r>
            <a:r>
              <a:rPr lang="ro-RO" sz="2500" b="1" dirty="0" smtClean="0">
                <a:solidFill>
                  <a:srgbClr val="0033CC"/>
                </a:solidFill>
              </a:rPr>
              <a:t>vegetale</a:t>
            </a:r>
            <a:endParaRPr lang="ru-RU" sz="2500" b="1" dirty="0">
              <a:solidFill>
                <a:srgbClr val="0033CC"/>
              </a:solidFill>
            </a:endParaRPr>
          </a:p>
        </p:txBody>
      </p:sp>
      <p:sp>
        <p:nvSpPr>
          <p:cNvPr id="9" name="Скругленный прямоугольник 8"/>
          <p:cNvSpPr/>
          <p:nvPr/>
        </p:nvSpPr>
        <p:spPr>
          <a:xfrm>
            <a:off x="3121976" y="3437383"/>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produse </a:t>
            </a:r>
            <a:r>
              <a:rPr lang="ro-RO" sz="2500" b="1" dirty="0" smtClean="0">
                <a:solidFill>
                  <a:srgbClr val="0033CC"/>
                </a:solidFill>
              </a:rPr>
              <a:t>animale </a:t>
            </a:r>
            <a:endParaRPr lang="ru-RU" sz="2500" b="1" dirty="0">
              <a:solidFill>
                <a:srgbClr val="0033CC"/>
              </a:solidFill>
            </a:endParaRPr>
          </a:p>
        </p:txBody>
      </p:sp>
      <p:sp>
        <p:nvSpPr>
          <p:cNvPr id="10" name="Скругленный прямоугольник 9"/>
          <p:cNvSpPr/>
          <p:nvPr/>
        </p:nvSpPr>
        <p:spPr>
          <a:xfrm>
            <a:off x="5976156" y="3387818"/>
            <a:ext cx="2700300" cy="2273429"/>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500" b="1" dirty="0">
                <a:solidFill>
                  <a:srgbClr val="0033CC"/>
                </a:solidFill>
              </a:rPr>
              <a:t>obţinute din </a:t>
            </a:r>
            <a:r>
              <a:rPr lang="ro-RO" sz="2500" b="1" dirty="0" smtClean="0">
                <a:solidFill>
                  <a:srgbClr val="0033CC"/>
                </a:solidFill>
              </a:rPr>
              <a:t>microorganisme sau cu ajutorul acestora</a:t>
            </a:r>
            <a:endParaRPr lang="ru-RU" sz="2500" b="1" dirty="0">
              <a:solidFill>
                <a:srgbClr val="0033CC"/>
              </a:solidFill>
            </a:endParaRPr>
          </a:p>
        </p:txBody>
      </p:sp>
      <p:sp>
        <p:nvSpPr>
          <p:cNvPr id="11" name="Нижний колонтитул 10"/>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815860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a:t>
            </a:r>
            <a:r>
              <a:rPr lang="ro-RO" sz="3000" b="1" i="1" dirty="0" smtClean="0">
                <a:solidFill>
                  <a:srgbClr val="0033CC"/>
                </a:solidFill>
              </a:rPr>
              <a:t>vegetale</a:t>
            </a:r>
            <a:endParaRPr lang="ru-RU" sz="3000" b="1" dirty="0">
              <a:solidFill>
                <a:srgbClr val="0033CC"/>
              </a:solidFill>
            </a:endParaRPr>
          </a:p>
        </p:txBody>
      </p:sp>
      <p:sp>
        <p:nvSpPr>
          <p:cNvPr id="3" name="Объект 2"/>
          <p:cNvSpPr>
            <a:spLocks noGrp="1"/>
          </p:cNvSpPr>
          <p:nvPr>
            <p:ph idx="1"/>
          </p:nvPr>
        </p:nvSpPr>
        <p:spPr>
          <a:xfrm>
            <a:off x="107504" y="476672"/>
            <a:ext cx="9001000" cy="6048672"/>
          </a:xfrm>
        </p:spPr>
        <p:txBody>
          <a:bodyPr>
            <a:normAutofit fontScale="77500" lnSpcReduction="20000"/>
          </a:bodyPr>
          <a:lstStyle/>
          <a:p>
            <a:r>
              <a:rPr lang="ro-RO" dirty="0"/>
              <a:t>În acest sens se enumără </a:t>
            </a:r>
            <a:r>
              <a:rPr lang="ro-RO" b="1" dirty="0"/>
              <a:t>3 tipuri de astfel de </a:t>
            </a:r>
            <a:r>
              <a:rPr lang="ro-RO" b="1" dirty="0" smtClean="0"/>
              <a:t>produse</a:t>
            </a:r>
            <a:r>
              <a:rPr lang="ro-RO" dirty="0" smtClean="0"/>
              <a:t>:</a:t>
            </a:r>
          </a:p>
          <a:p>
            <a:pPr marL="0" lvl="0" indent="0" algn="just">
              <a:buNone/>
            </a:pPr>
            <a:r>
              <a:rPr lang="ro-RO" b="1" u="sng" dirty="0" smtClean="0">
                <a:solidFill>
                  <a:srgbClr val="C00000"/>
                </a:solidFill>
              </a:rPr>
              <a:t>1. Plante </a:t>
            </a:r>
            <a:r>
              <a:rPr lang="ro-RO" b="1" u="sng" dirty="0">
                <a:solidFill>
                  <a:srgbClr val="C00000"/>
                </a:solidFill>
              </a:rPr>
              <a:t>înregi sau părţi de plantă. </a:t>
            </a:r>
            <a:r>
              <a:rPr lang="ro-RO" dirty="0"/>
              <a:t>Ele pot fi supuse unor operaţii de mărunţire şi pulverizare şi </a:t>
            </a:r>
            <a:r>
              <a:rPr lang="ro-RO" b="1" u="sng" dirty="0"/>
              <a:t>pot fi </a:t>
            </a:r>
            <a:r>
              <a:rPr lang="ro-RO" b="1" u="sng" dirty="0" smtClean="0"/>
              <a:t>prelucrate </a:t>
            </a:r>
            <a:r>
              <a:rPr lang="ro-RO" b="1" u="sng" dirty="0"/>
              <a:t>direct</a:t>
            </a:r>
            <a:r>
              <a:rPr lang="ro-RO" b="1" dirty="0">
                <a:effectLst>
                  <a:outerShdw blurRad="38100" dist="38100" dir="2700000" algn="tl">
                    <a:srgbClr val="000000">
                      <a:alpha val="43137"/>
                    </a:srgbClr>
                  </a:outerShdw>
                </a:effectLst>
              </a:rPr>
              <a:t> </a:t>
            </a:r>
            <a:r>
              <a:rPr lang="ro-RO" dirty="0"/>
              <a:t>în forme farmaceutice.</a:t>
            </a:r>
            <a:endParaRPr lang="ru-RU" dirty="0"/>
          </a:p>
          <a:p>
            <a:pPr marL="0" lvl="0" indent="0" algn="just">
              <a:buNone/>
            </a:pPr>
            <a:r>
              <a:rPr lang="ro-RO" b="1" u="sng" dirty="0" smtClean="0">
                <a:solidFill>
                  <a:srgbClr val="C00000"/>
                </a:solidFill>
              </a:rPr>
              <a:t>2. Preparate </a:t>
            </a:r>
            <a:r>
              <a:rPr lang="ro-RO" b="1" u="sng" dirty="0">
                <a:solidFill>
                  <a:srgbClr val="C00000"/>
                </a:solidFill>
              </a:rPr>
              <a:t>pe </a:t>
            </a:r>
            <a:r>
              <a:rPr lang="ro-RO" b="1" u="sng" dirty="0">
                <a:solidFill>
                  <a:srgbClr val="C00000"/>
                </a:solidFill>
                <a:effectLst>
                  <a:outerShdw blurRad="38100" dist="38100" dir="2700000" algn="tl">
                    <a:srgbClr val="000000">
                      <a:alpha val="43137"/>
                    </a:srgbClr>
                  </a:outerShdw>
                </a:effectLst>
              </a:rPr>
              <a:t>bază</a:t>
            </a:r>
            <a:r>
              <a:rPr lang="ro-RO" b="1" u="sng" dirty="0">
                <a:solidFill>
                  <a:srgbClr val="C00000"/>
                </a:solidFill>
              </a:rPr>
              <a:t> de plante. </a:t>
            </a:r>
            <a:r>
              <a:rPr lang="ro-RO" dirty="0"/>
              <a:t>Se obţin prin tratarea plantelor prin diferite metode </a:t>
            </a:r>
            <a:r>
              <a:rPr lang="ro-RO" b="1" dirty="0"/>
              <a:t>pentru obţinerea unui volum redus</a:t>
            </a:r>
            <a:r>
              <a:rPr lang="ro-RO" dirty="0"/>
              <a:t>, dar care să conţină toţi componenţi activi; în afară de aceasta, mai </a:t>
            </a:r>
            <a:r>
              <a:rPr lang="ro-RO" b="1" dirty="0"/>
              <a:t>conţin şi produse inactive</a:t>
            </a:r>
            <a:r>
              <a:rPr lang="ro-RO" dirty="0"/>
              <a:t> (balast).  Acest procedeu se aplică atunci când:</a:t>
            </a:r>
            <a:endParaRPr lang="ru-RU" dirty="0"/>
          </a:p>
          <a:p>
            <a:pPr marL="896938" lvl="0" indent="-896938" algn="just">
              <a:buNone/>
            </a:pPr>
            <a:r>
              <a:rPr lang="ro-RO" dirty="0" smtClean="0"/>
              <a:t>	- Plantele </a:t>
            </a:r>
            <a:r>
              <a:rPr lang="ro-RO" dirty="0"/>
              <a:t>au o </a:t>
            </a:r>
            <a:r>
              <a:rPr lang="ro-RO" b="1" i="1" u="sng" dirty="0"/>
              <a:t>activitate slabă </a:t>
            </a:r>
            <a:r>
              <a:rPr lang="ro-RO" dirty="0"/>
              <a:t>şi trebuie folosite în cantităţi mari pentru atingerea efectului </a:t>
            </a:r>
            <a:r>
              <a:rPr lang="ro-RO" dirty="0" smtClean="0"/>
              <a:t>terapeutic;</a:t>
            </a:r>
            <a:endParaRPr lang="ro-MO" dirty="0"/>
          </a:p>
          <a:p>
            <a:pPr marL="896938" lvl="0" indent="-896938" algn="just">
              <a:buNone/>
            </a:pPr>
            <a:r>
              <a:rPr lang="ro-MO" dirty="0"/>
              <a:t>	</a:t>
            </a:r>
            <a:r>
              <a:rPr lang="ro-MO" dirty="0" smtClean="0"/>
              <a:t>- </a:t>
            </a:r>
            <a:r>
              <a:rPr lang="ro-RO" b="1" i="1" u="sng" dirty="0" smtClean="0"/>
              <a:t>Principiile </a:t>
            </a:r>
            <a:r>
              <a:rPr lang="ro-RO" b="1" i="1" u="sng" dirty="0"/>
              <a:t>active sunt slab solubile în apă </a:t>
            </a:r>
            <a:r>
              <a:rPr lang="ro-RO" dirty="0"/>
              <a:t>şi utilizarea ceaiurilor nu este efectivă;</a:t>
            </a:r>
            <a:endParaRPr lang="ru-RU" dirty="0"/>
          </a:p>
          <a:p>
            <a:pPr marL="896938" lvl="0" indent="-896938">
              <a:buNone/>
            </a:pPr>
            <a:r>
              <a:rPr lang="ro-RO" dirty="0" smtClean="0"/>
              <a:t>	- Trebuie </a:t>
            </a:r>
            <a:r>
              <a:rPr lang="ro-RO" b="1" i="1" u="sng" dirty="0"/>
              <a:t>de evitat </a:t>
            </a:r>
            <a:r>
              <a:rPr lang="ro-RO" b="1" i="1" u="sng" dirty="0" smtClean="0"/>
              <a:t>accidentele</a:t>
            </a:r>
            <a:r>
              <a:rPr lang="ro-RO" dirty="0" smtClean="0"/>
              <a:t> </a:t>
            </a:r>
            <a:r>
              <a:rPr lang="ro-RO" dirty="0"/>
              <a:t>posibile în cazul plantelor otrăvitoare</a:t>
            </a:r>
            <a:r>
              <a:rPr lang="ro-RO" dirty="0" smtClean="0"/>
              <a:t>.</a:t>
            </a:r>
          </a:p>
          <a:p>
            <a:pPr marL="896938" lvl="0" indent="-896938">
              <a:buNone/>
            </a:pPr>
            <a:endParaRPr lang="ru-RU" dirty="0"/>
          </a:p>
          <a:p>
            <a:pPr marL="0" indent="0">
              <a:buNone/>
            </a:pPr>
            <a:r>
              <a:rPr lang="ru-RU" dirty="0"/>
              <a:t/>
            </a:r>
            <a:br>
              <a:rPr lang="ru-RU" dirty="0"/>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95178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19869"/>
            <a:ext cx="8507288" cy="5433467"/>
          </a:xfrm>
        </p:spPr>
        <p:txBody>
          <a:bodyPr>
            <a:normAutofit/>
          </a:bodyPr>
          <a:lstStyle/>
          <a:p>
            <a:pPr algn="just"/>
            <a:r>
              <a:rPr lang="ro-RO" sz="2500" b="1" dirty="0"/>
              <a:t>Preparatele pot fi sub formă </a:t>
            </a:r>
            <a:r>
              <a:rPr lang="ro-RO" sz="2500" b="1" dirty="0" smtClean="0"/>
              <a:t>de:</a:t>
            </a:r>
          </a:p>
          <a:p>
            <a:pPr lvl="1" algn="just"/>
            <a:r>
              <a:rPr lang="ro-RO" sz="2500" b="1" dirty="0" smtClean="0">
                <a:solidFill>
                  <a:srgbClr val="002060"/>
                </a:solidFill>
              </a:rPr>
              <a:t>soluţii </a:t>
            </a:r>
            <a:r>
              <a:rPr lang="ro-RO" sz="2500" b="1" dirty="0">
                <a:solidFill>
                  <a:srgbClr val="002060"/>
                </a:solidFill>
              </a:rPr>
              <a:t>extractive </a:t>
            </a:r>
            <a:r>
              <a:rPr lang="ro-RO" sz="2500" dirty="0"/>
              <a:t>(</a:t>
            </a:r>
            <a:r>
              <a:rPr lang="ro-RO" sz="2500" b="1" i="1" dirty="0">
                <a:solidFill>
                  <a:srgbClr val="C00000"/>
                </a:solidFill>
              </a:rPr>
              <a:t>tincturi şi extracte</a:t>
            </a:r>
            <a:r>
              <a:rPr lang="ro-RO" sz="2500" dirty="0"/>
              <a:t>), </a:t>
            </a:r>
            <a:endParaRPr lang="ro-RO" sz="2500" dirty="0" smtClean="0"/>
          </a:p>
          <a:p>
            <a:pPr lvl="1" algn="just"/>
            <a:r>
              <a:rPr lang="ro-RO" sz="2500" b="1" dirty="0" smtClean="0">
                <a:solidFill>
                  <a:srgbClr val="002060"/>
                </a:solidFill>
              </a:rPr>
              <a:t>produse </a:t>
            </a:r>
            <a:r>
              <a:rPr lang="ro-RO" sz="2500" b="1" dirty="0">
                <a:solidFill>
                  <a:srgbClr val="002060"/>
                </a:solidFill>
              </a:rPr>
              <a:t>obţinute prin presare </a:t>
            </a:r>
            <a:r>
              <a:rPr lang="ro-RO" sz="2500" dirty="0"/>
              <a:t>(</a:t>
            </a:r>
            <a:r>
              <a:rPr lang="ro-RO" sz="2500" b="1" i="1" dirty="0">
                <a:solidFill>
                  <a:srgbClr val="C00000"/>
                </a:solidFill>
              </a:rPr>
              <a:t>uleiuri vegetale</a:t>
            </a:r>
            <a:r>
              <a:rPr lang="ro-RO" sz="2500" dirty="0"/>
              <a:t>), </a:t>
            </a:r>
            <a:endParaRPr lang="ro-RO" sz="2500" dirty="0" smtClean="0"/>
          </a:p>
          <a:p>
            <a:pPr lvl="1" algn="just"/>
            <a:r>
              <a:rPr lang="ro-RO" sz="2500" b="1" dirty="0" smtClean="0">
                <a:solidFill>
                  <a:srgbClr val="002060"/>
                </a:solidFill>
              </a:rPr>
              <a:t>uleiuri </a:t>
            </a:r>
            <a:r>
              <a:rPr lang="ro-RO" sz="2500" b="1" dirty="0">
                <a:solidFill>
                  <a:srgbClr val="002060"/>
                </a:solidFill>
              </a:rPr>
              <a:t>volatile</a:t>
            </a:r>
            <a:r>
              <a:rPr lang="ro-RO" sz="2500" dirty="0"/>
              <a:t>, </a:t>
            </a:r>
            <a:endParaRPr lang="ro-RO" sz="2500" dirty="0" smtClean="0"/>
          </a:p>
          <a:p>
            <a:pPr lvl="1" algn="just"/>
            <a:r>
              <a:rPr lang="ro-RO" sz="2500" b="1" dirty="0" smtClean="0">
                <a:solidFill>
                  <a:srgbClr val="002060"/>
                </a:solidFill>
              </a:rPr>
              <a:t>sucuri </a:t>
            </a:r>
            <a:r>
              <a:rPr lang="ro-RO" sz="2500" b="1" dirty="0">
                <a:solidFill>
                  <a:srgbClr val="002060"/>
                </a:solidFill>
              </a:rPr>
              <a:t>de fructe cu adaos</a:t>
            </a:r>
            <a:r>
              <a:rPr lang="ro-RO" sz="2500" dirty="0"/>
              <a:t>, </a:t>
            </a:r>
            <a:endParaRPr lang="ro-RO" sz="2500" dirty="0" smtClean="0"/>
          </a:p>
          <a:p>
            <a:pPr lvl="1" algn="just"/>
            <a:r>
              <a:rPr lang="ro-RO" sz="2500" b="1" dirty="0" smtClean="0">
                <a:solidFill>
                  <a:srgbClr val="002060"/>
                </a:solidFill>
              </a:rPr>
              <a:t>pulberile </a:t>
            </a:r>
            <a:r>
              <a:rPr lang="ro-RO" sz="2500" b="1" dirty="0">
                <a:solidFill>
                  <a:srgbClr val="002060"/>
                </a:solidFill>
              </a:rPr>
              <a:t>de plante medicinale condiţionate </a:t>
            </a:r>
            <a:r>
              <a:rPr lang="ro-RO" sz="2500" dirty="0"/>
              <a:t>în capsule gelatinoase operculate, care tind înlocuirea ceaiurilor medicinale</a:t>
            </a:r>
            <a:r>
              <a:rPr lang="ro-RO" sz="2500" dirty="0" smtClean="0"/>
              <a:t>.</a:t>
            </a:r>
          </a:p>
          <a:p>
            <a:pPr marL="457200" lvl="1" indent="0" algn="just">
              <a:buNone/>
            </a:pPr>
            <a:endParaRPr lang="ru-RU" sz="2500" dirty="0"/>
          </a:p>
          <a:p>
            <a:pPr marL="0" lvl="0" indent="0" algn="just">
              <a:buNone/>
            </a:pPr>
            <a:r>
              <a:rPr lang="ro-RO" sz="2500" b="1" u="sng" dirty="0" smtClean="0">
                <a:solidFill>
                  <a:srgbClr val="C00000"/>
                </a:solidFill>
              </a:rPr>
              <a:t>3. Substanţe </a:t>
            </a:r>
            <a:r>
              <a:rPr lang="ro-RO" sz="2500" b="1" u="sng" dirty="0">
                <a:solidFill>
                  <a:srgbClr val="C00000"/>
                </a:solidFill>
              </a:rPr>
              <a:t>chimice definite izolate din plante.</a:t>
            </a:r>
            <a:r>
              <a:rPr lang="ro-RO" sz="2500" b="1" dirty="0">
                <a:solidFill>
                  <a:srgbClr val="C00000"/>
                </a:solidFill>
              </a:rPr>
              <a:t> </a:t>
            </a:r>
            <a:endParaRPr lang="ro-RO" sz="2500" b="1" dirty="0" smtClean="0">
              <a:solidFill>
                <a:srgbClr val="C00000"/>
              </a:solidFill>
            </a:endParaRPr>
          </a:p>
          <a:p>
            <a:pPr marL="0" lvl="0" indent="0" algn="just">
              <a:buNone/>
            </a:pPr>
            <a:r>
              <a:rPr lang="ro-RO" sz="2500" dirty="0" smtClean="0"/>
              <a:t>Extracţia </a:t>
            </a:r>
            <a:r>
              <a:rPr lang="ro-RO" sz="2500" dirty="0"/>
              <a:t>principiilor active pure se realizează atunci când sinteza acestora nu este rentabilă.</a:t>
            </a:r>
            <a:endParaRPr lang="ru-RU" sz="2500"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18</a:t>
            </a:fld>
            <a:endParaRPr lang="ru-RU"/>
          </a:p>
        </p:txBody>
      </p:sp>
      <p:sp>
        <p:nvSpPr>
          <p:cNvPr id="5" name="Заголовок 1"/>
          <p:cNvSpPr>
            <a:spLocks noGrp="1"/>
          </p:cNvSpPr>
          <p:nvPr>
            <p:ph type="title"/>
          </p:nvPr>
        </p:nvSpPr>
        <p:spPr>
          <a:xfrm>
            <a:off x="395536" y="332656"/>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a:t>
            </a:r>
            <a:r>
              <a:rPr lang="ro-RO" sz="3000" b="1" i="1" dirty="0" smtClean="0">
                <a:solidFill>
                  <a:srgbClr val="0033CC"/>
                </a:solidFill>
              </a:rPr>
              <a:t>vegetale</a:t>
            </a:r>
            <a:endParaRPr lang="ru-RU" sz="3000" b="1" dirty="0">
              <a:solidFill>
                <a:srgbClr val="0033CC"/>
              </a:solidFill>
            </a:endParaRPr>
          </a:p>
        </p:txBody>
      </p:sp>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289006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96" y="620688"/>
            <a:ext cx="9073008" cy="5904656"/>
          </a:xfrm>
        </p:spPr>
        <p:txBody>
          <a:bodyPr>
            <a:normAutofit fontScale="85000" lnSpcReduction="20000"/>
          </a:bodyPr>
          <a:lstStyle/>
          <a:p>
            <a:pPr algn="just"/>
            <a:r>
              <a:rPr lang="ro-RO" dirty="0"/>
              <a:t>Acestea se mai numesc şi </a:t>
            </a:r>
            <a:r>
              <a:rPr lang="ro-RO" b="1" i="1" u="sng" dirty="0">
                <a:solidFill>
                  <a:srgbClr val="C00000"/>
                </a:solidFill>
                <a:effectLst>
                  <a:outerShdw blurRad="38100" dist="38100" dir="2700000" algn="tl">
                    <a:srgbClr val="000000">
                      <a:alpha val="43137"/>
                    </a:srgbClr>
                  </a:outerShdw>
                </a:effectLst>
              </a:rPr>
              <a:t>produse opoterapice</a:t>
            </a:r>
            <a:r>
              <a:rPr lang="ro-RO" b="1" u="sng" dirty="0">
                <a:solidFill>
                  <a:srgbClr val="C00000"/>
                </a:solidFill>
                <a:effectLst>
                  <a:outerShdw blurRad="38100" dist="38100" dir="2700000" algn="tl">
                    <a:srgbClr val="000000">
                      <a:alpha val="43137"/>
                    </a:srgbClr>
                  </a:outerShdw>
                </a:effectLst>
              </a:rPr>
              <a:t> </a:t>
            </a:r>
            <a:r>
              <a:rPr lang="ro-RO" dirty="0"/>
              <a:t>şi ele se divizează în 3 tipuri:</a:t>
            </a:r>
            <a:endParaRPr lang="ru-RU" dirty="0"/>
          </a:p>
          <a:p>
            <a:pPr marL="514350" lvl="0" indent="-514350" algn="just">
              <a:buAutoNum type="arabicPeriod"/>
            </a:pPr>
            <a:r>
              <a:rPr lang="ro-RO" b="1" u="sng" dirty="0" smtClean="0">
                <a:solidFill>
                  <a:srgbClr val="C00000"/>
                </a:solidFill>
              </a:rPr>
              <a:t>Organe</a:t>
            </a:r>
            <a:r>
              <a:rPr lang="ro-RO" b="1" u="sng" dirty="0">
                <a:solidFill>
                  <a:srgbClr val="C00000"/>
                </a:solidFill>
              </a:rPr>
              <a:t>, ţesuturi sau glande uscate</a:t>
            </a:r>
            <a:r>
              <a:rPr lang="ro-RO" dirty="0"/>
              <a:t>, în general, administrate sub formă de pulberi (</a:t>
            </a:r>
            <a:r>
              <a:rPr lang="ro-RO" b="1" i="1" dirty="0">
                <a:solidFill>
                  <a:srgbClr val="0033CC"/>
                </a:solidFill>
              </a:rPr>
              <a:t>pulbere de glanda tiroidă, ovar, splină/селезенка, posthipofiză</a:t>
            </a:r>
            <a:r>
              <a:rPr lang="ro-RO" dirty="0"/>
              <a:t>). Din acest grup face loc şi </a:t>
            </a:r>
            <a:r>
              <a:rPr lang="ro-RO" b="1" i="1" dirty="0">
                <a:solidFill>
                  <a:srgbClr val="0033CC"/>
                </a:solidFill>
              </a:rPr>
              <a:t>sângele, plasma, seruri</a:t>
            </a:r>
            <a:r>
              <a:rPr lang="ro-RO" dirty="0" smtClean="0"/>
              <a:t>.</a:t>
            </a:r>
          </a:p>
          <a:p>
            <a:pPr marL="0" lvl="0" indent="0" algn="just">
              <a:buNone/>
            </a:pPr>
            <a:endParaRPr lang="ro-RO" dirty="0" smtClean="0"/>
          </a:p>
          <a:p>
            <a:pPr marL="0" indent="0" algn="just">
              <a:buNone/>
            </a:pPr>
            <a:r>
              <a:rPr lang="ro-RO" b="1" u="sng" dirty="0" smtClean="0">
                <a:solidFill>
                  <a:srgbClr val="C00000"/>
                </a:solidFill>
                <a:effectLst>
                  <a:outerShdw blurRad="38100" dist="38100" dir="2700000" algn="tl">
                    <a:srgbClr val="000000">
                      <a:alpha val="43137"/>
                    </a:srgbClr>
                  </a:outerShdw>
                </a:effectLst>
              </a:rPr>
              <a:t>2. Extracte</a:t>
            </a:r>
            <a:r>
              <a:rPr lang="ro-RO" b="1" u="sng" dirty="0" smtClean="0">
                <a:solidFill>
                  <a:srgbClr val="C00000"/>
                </a:solidFill>
              </a:rPr>
              <a:t> </a:t>
            </a:r>
            <a:r>
              <a:rPr lang="ro-RO" b="1" u="sng" dirty="0">
                <a:solidFill>
                  <a:srgbClr val="C00000"/>
                </a:solidFill>
              </a:rPr>
              <a:t>de ţesuturi sau de glande </a:t>
            </a:r>
            <a:r>
              <a:rPr lang="ro-RO" dirty="0"/>
              <a:t>care conţin cea mai mare parte a componenţilor activi. Actualmente se folosesc  tot mai rar din cauza </a:t>
            </a:r>
            <a:r>
              <a:rPr lang="ro-RO" b="1" i="1" dirty="0"/>
              <a:t>riscurilor</a:t>
            </a:r>
            <a:r>
              <a:rPr lang="ro-RO" dirty="0"/>
              <a:t> suplimentare</a:t>
            </a:r>
            <a:r>
              <a:rPr lang="ro-RO" dirty="0" smtClean="0"/>
              <a:t>.</a:t>
            </a:r>
          </a:p>
          <a:p>
            <a:pPr marL="0" indent="0" algn="just">
              <a:buNone/>
            </a:pPr>
            <a:endParaRPr lang="ro-RO" dirty="0" smtClean="0"/>
          </a:p>
          <a:p>
            <a:pPr marL="0" lvl="0" indent="0" algn="just">
              <a:buNone/>
            </a:pPr>
            <a:r>
              <a:rPr lang="ro-RO" b="1" u="sng" dirty="0" smtClean="0">
                <a:solidFill>
                  <a:srgbClr val="C00000"/>
                </a:solidFill>
                <a:effectLst>
                  <a:outerShdw blurRad="38100" dist="38100" dir="2700000" algn="tl">
                    <a:srgbClr val="000000">
                      <a:alpha val="43137"/>
                    </a:srgbClr>
                  </a:outerShdw>
                </a:effectLst>
              </a:rPr>
              <a:t>3. Componenţi </a:t>
            </a:r>
            <a:r>
              <a:rPr lang="ro-RO" b="1" u="sng" dirty="0">
                <a:solidFill>
                  <a:srgbClr val="C00000"/>
                </a:solidFill>
                <a:effectLst>
                  <a:outerShdw blurRad="38100" dist="38100" dir="2700000" algn="tl">
                    <a:srgbClr val="000000">
                      <a:alpha val="43137"/>
                    </a:srgbClr>
                  </a:outerShdw>
                </a:effectLst>
              </a:rPr>
              <a:t>activi </a:t>
            </a:r>
            <a:r>
              <a:rPr lang="ro-RO" b="1" u="sng" dirty="0">
                <a:solidFill>
                  <a:srgbClr val="C00000"/>
                </a:solidFill>
              </a:rPr>
              <a:t>puri obţinuţi prin </a:t>
            </a:r>
            <a:r>
              <a:rPr lang="ro-RO" b="1" u="sng" dirty="0">
                <a:solidFill>
                  <a:srgbClr val="C00000"/>
                </a:solidFill>
                <a:effectLst>
                  <a:outerShdw blurRad="38100" dist="38100" dir="2700000" algn="tl">
                    <a:srgbClr val="000000">
                      <a:alpha val="43137"/>
                    </a:srgbClr>
                  </a:outerShdw>
                </a:effectLst>
              </a:rPr>
              <a:t>extracţie</a:t>
            </a:r>
            <a:r>
              <a:rPr lang="ro-RO" b="1" u="sng" dirty="0">
                <a:solidFill>
                  <a:srgbClr val="C00000"/>
                </a:solidFill>
              </a:rPr>
              <a:t>. </a:t>
            </a:r>
            <a:r>
              <a:rPr lang="ro-RO" dirty="0"/>
              <a:t>În acest grup intră </a:t>
            </a:r>
            <a:r>
              <a:rPr lang="ro-RO" b="1" i="1" dirty="0">
                <a:solidFill>
                  <a:srgbClr val="0033CC"/>
                </a:solidFill>
              </a:rPr>
              <a:t>hormonii şi enzimele – insulina, pancreatina, heparina</a:t>
            </a:r>
            <a:r>
              <a:rPr lang="ro-RO" dirty="0"/>
              <a:t>, etc. Unii dintre ei se prepară pe cale industrială prin sinteza sau biotehnologii.</a:t>
            </a:r>
            <a:endParaRPr lang="ru-RU" dirty="0"/>
          </a:p>
          <a:p>
            <a:pPr marL="514350" indent="-514350" algn="just">
              <a:buFont typeface="Arial" pitchFamily="34" charset="0"/>
              <a:buAutoNum type="arabicPeriod"/>
            </a:pPr>
            <a:endParaRPr lang="ru-RU" dirty="0"/>
          </a:p>
          <a:p>
            <a:pPr marL="514350" lvl="0" indent="-514350" algn="just">
              <a:buAutoNum type="arabicPeriod"/>
            </a:pP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19</a:t>
            </a:fld>
            <a:endParaRPr lang="ru-RU"/>
          </a:p>
        </p:txBody>
      </p:sp>
      <p:sp>
        <p:nvSpPr>
          <p:cNvPr id="5" name="Заголовок 1"/>
          <p:cNvSpPr>
            <a:spLocks noGrp="1"/>
          </p:cNvSpPr>
          <p:nvPr>
            <p:ph type="title"/>
          </p:nvPr>
        </p:nvSpPr>
        <p:spPr>
          <a:xfrm>
            <a:off x="457200" y="58614"/>
            <a:ext cx="8229600" cy="490066"/>
          </a:xfrm>
        </p:spPr>
        <p:txBody>
          <a:bodyPr>
            <a:noAutofit/>
          </a:bodyPr>
          <a:lstStyle/>
          <a:p>
            <a:r>
              <a:rPr lang="ro-RO" sz="3000" b="1" i="1" dirty="0">
                <a:solidFill>
                  <a:srgbClr val="0033CC"/>
                </a:solidFill>
              </a:rPr>
              <a:t>Substanţe obţinute din</a:t>
            </a:r>
            <a:r>
              <a:rPr lang="ro-RO" sz="3000" b="1" dirty="0">
                <a:solidFill>
                  <a:srgbClr val="0033CC"/>
                </a:solidFill>
              </a:rPr>
              <a:t> </a:t>
            </a:r>
            <a:r>
              <a:rPr lang="ro-RO" sz="3000" b="1" i="1" dirty="0">
                <a:solidFill>
                  <a:srgbClr val="0033CC"/>
                </a:solidFill>
              </a:rPr>
              <a:t>produse </a:t>
            </a:r>
            <a:r>
              <a:rPr lang="ro-RO" sz="3000" b="1" i="1" dirty="0" smtClean="0">
                <a:solidFill>
                  <a:srgbClr val="0033CC"/>
                </a:solidFill>
              </a:rPr>
              <a:t>animale</a:t>
            </a:r>
            <a:endParaRPr lang="ru-RU" sz="3000" b="1" dirty="0">
              <a:solidFill>
                <a:srgbClr val="0033CC"/>
              </a:solidFill>
            </a:endParaRPr>
          </a:p>
        </p:txBody>
      </p:sp>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34366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51720" y="2924944"/>
            <a:ext cx="5400600" cy="86409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79512" y="188640"/>
            <a:ext cx="8640960" cy="504056"/>
          </a:xfrm>
        </p:spPr>
        <p:txBody>
          <a:bodyPr>
            <a:normAutofit fontScale="90000"/>
          </a:bodyPr>
          <a:lstStyle/>
          <a:p>
            <a:r>
              <a:rPr lang="ro-RO" sz="3100" b="1" dirty="0" smtClean="0">
                <a:solidFill>
                  <a:srgbClr val="C00000"/>
                </a:solidFill>
                <a:latin typeface="Times New Roman" pitchFamily="18" charset="0"/>
                <a:ea typeface="Tahoma" pitchFamily="34" charset="0"/>
                <a:cs typeface="Times New Roman" pitchFamily="18" charset="0"/>
              </a:rPr>
              <a:t/>
            </a:r>
            <a:br>
              <a:rPr lang="ro-RO" sz="3100" b="1" dirty="0" smtClean="0">
                <a:solidFill>
                  <a:srgbClr val="C00000"/>
                </a:solidFill>
                <a:latin typeface="Times New Roman" pitchFamily="18" charset="0"/>
                <a:ea typeface="Tahoma" pitchFamily="34" charset="0"/>
                <a:cs typeface="Times New Roman" pitchFamily="18" charset="0"/>
              </a:rPr>
            </a:br>
            <a:r>
              <a:rPr lang="en-US" sz="3100" b="1" dirty="0" smtClean="0">
                <a:solidFill>
                  <a:srgbClr val="C00000"/>
                </a:solidFill>
                <a:latin typeface="Times New Roman" pitchFamily="18" charset="0"/>
                <a:ea typeface="Tahoma" pitchFamily="34" charset="0"/>
                <a:cs typeface="Times New Roman" pitchFamily="18" charset="0"/>
              </a:rPr>
              <a:t/>
            </a:r>
            <a:br>
              <a:rPr lang="en-US" sz="3100" b="1" dirty="0" smtClean="0">
                <a:solidFill>
                  <a:srgbClr val="C00000"/>
                </a:solidFill>
                <a:latin typeface="Times New Roman" pitchFamily="18" charset="0"/>
                <a:ea typeface="Tahoma" pitchFamily="34" charset="0"/>
                <a:cs typeface="Times New Roman" pitchFamily="18" charset="0"/>
              </a:rPr>
            </a:br>
            <a:r>
              <a:rPr lang="ro-RO" sz="3100" b="1" u="sng" dirty="0" smtClean="0">
                <a:solidFill>
                  <a:srgbClr val="C00000"/>
                </a:solidFill>
              </a:rPr>
              <a:t>1</a:t>
            </a:r>
            <a:r>
              <a:rPr lang="ro-RO" sz="3100" b="1" u="sng" dirty="0">
                <a:solidFill>
                  <a:srgbClr val="C00000"/>
                </a:solidFill>
              </a:rPr>
              <a:t>. Substanţe medicamentoase</a:t>
            </a:r>
            <a:r>
              <a:rPr lang="ru-RU" sz="2800" dirty="0">
                <a:solidFill>
                  <a:srgbClr val="0033CC"/>
                </a:solidFill>
              </a:rPr>
              <a:t/>
            </a:r>
            <a:br>
              <a:rPr lang="ru-RU" sz="2800" dirty="0">
                <a:solidFill>
                  <a:srgbClr val="0033CC"/>
                </a:solidFill>
              </a:rPr>
            </a:br>
            <a:r>
              <a:rPr lang="ru-RU" b="1" dirty="0">
                <a:solidFill>
                  <a:srgbClr val="002060"/>
                </a:solidFill>
              </a:rPr>
              <a:t/>
            </a:r>
            <a:br>
              <a:rPr lang="ru-RU" b="1" dirty="0">
                <a:solidFill>
                  <a:srgbClr val="002060"/>
                </a:solidFill>
              </a:rPr>
            </a:br>
            <a:endParaRPr lang="ru-RU" dirty="0"/>
          </a:p>
        </p:txBody>
      </p:sp>
      <p:sp>
        <p:nvSpPr>
          <p:cNvPr id="3" name="Объект 2"/>
          <p:cNvSpPr>
            <a:spLocks noGrp="1"/>
          </p:cNvSpPr>
          <p:nvPr>
            <p:ph sz="half" idx="1"/>
          </p:nvPr>
        </p:nvSpPr>
        <p:spPr>
          <a:xfrm>
            <a:off x="457200" y="908720"/>
            <a:ext cx="8363272" cy="5688632"/>
          </a:xfrm>
        </p:spPr>
        <p:txBody>
          <a:bodyPr>
            <a:normAutofit/>
          </a:bodyPr>
          <a:lstStyle/>
          <a:p>
            <a:pPr algn="just"/>
            <a:r>
              <a:rPr lang="ro-RO" b="1" dirty="0"/>
              <a:t>Substanţe </a:t>
            </a:r>
            <a:r>
              <a:rPr lang="ro-RO" b="1" dirty="0" smtClean="0"/>
              <a:t>medicamentoase</a:t>
            </a:r>
            <a:r>
              <a:rPr lang="ro-RO" b="1" i="1" u="sng" dirty="0">
                <a:solidFill>
                  <a:srgbClr val="C00000"/>
                </a:solidFill>
              </a:rPr>
              <a:t> (substanţe active, principii active)</a:t>
            </a:r>
            <a:r>
              <a:rPr lang="ro-RO" b="1" dirty="0" smtClean="0"/>
              <a:t> </a:t>
            </a:r>
            <a:r>
              <a:rPr lang="ro-RO" b="1" dirty="0"/>
              <a:t>reprezintă o </a:t>
            </a:r>
            <a:r>
              <a:rPr lang="ro-RO" b="1" i="1" dirty="0"/>
              <a:t>materie </a:t>
            </a:r>
            <a:r>
              <a:rPr lang="ro-RO" b="1" i="1" dirty="0" smtClean="0"/>
              <a:t>primă, </a:t>
            </a:r>
            <a:r>
              <a:rPr lang="ro-RO" b="1" i="1" dirty="0"/>
              <a:t>conţinută într-o formă farmaceutică, care este responsabilă de o acţiune terapeutică</a:t>
            </a:r>
            <a:r>
              <a:rPr lang="ro-RO" b="1" i="1" dirty="0" smtClean="0"/>
              <a:t>.</a:t>
            </a:r>
            <a:endParaRPr lang="en-US" b="1" i="1" dirty="0" smtClean="0"/>
          </a:p>
          <a:p>
            <a:pPr algn="just"/>
            <a:endParaRPr lang="en-US" i="1" dirty="0"/>
          </a:p>
          <a:p>
            <a:pPr algn="ctr"/>
            <a:r>
              <a:rPr lang="ro-RO" b="1" dirty="0" smtClean="0"/>
              <a:t>Substanţe </a:t>
            </a:r>
            <a:r>
              <a:rPr lang="ro-RO" b="1" dirty="0"/>
              <a:t>medicamentoase</a:t>
            </a:r>
            <a:endParaRPr lang="ru-RU" b="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2</a:t>
            </a:fld>
            <a:endParaRPr lang="ru-RU"/>
          </a:p>
        </p:txBody>
      </p:sp>
      <p:sp>
        <p:nvSpPr>
          <p:cNvPr id="7" name="Стрелка вниз 6"/>
          <p:cNvSpPr/>
          <p:nvPr/>
        </p:nvSpPr>
        <p:spPr>
          <a:xfrm>
            <a:off x="2339752"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4211960"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6372200" y="39330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1475656" y="5223537"/>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a:t>
            </a:r>
            <a:r>
              <a:rPr lang="en-US" sz="2200" b="1" i="1" dirty="0" smtClean="0">
                <a:solidFill>
                  <a:schemeClr val="tx1"/>
                </a:solidFill>
              </a:rPr>
              <a:t>MI</a:t>
            </a:r>
            <a:r>
              <a:rPr lang="ro-MO" sz="2200" b="1" i="1" dirty="0" smtClean="0">
                <a:solidFill>
                  <a:schemeClr val="tx1"/>
                </a:solidFill>
              </a:rPr>
              <a:t>NERALĂ</a:t>
            </a:r>
            <a:endParaRPr lang="ru-RU" sz="2200" b="1" dirty="0">
              <a:solidFill>
                <a:schemeClr val="tx1"/>
              </a:solidFill>
            </a:endParaRPr>
          </a:p>
        </p:txBody>
      </p:sp>
      <p:sp>
        <p:nvSpPr>
          <p:cNvPr id="11" name="Скругленный прямоугольник 10"/>
          <p:cNvSpPr/>
          <p:nvPr/>
        </p:nvSpPr>
        <p:spPr>
          <a:xfrm>
            <a:off x="3851920" y="5229200"/>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a:t>
            </a:r>
            <a:r>
              <a:rPr lang="ro-RO" sz="2200" b="1" i="1" dirty="0" smtClean="0">
                <a:solidFill>
                  <a:schemeClr val="tx1"/>
                </a:solidFill>
              </a:rPr>
              <a:t>BIOLOGICĂ</a:t>
            </a:r>
            <a:endParaRPr lang="ru-RU" sz="2200" b="1" dirty="0">
              <a:solidFill>
                <a:schemeClr val="tx1"/>
              </a:solidFill>
            </a:endParaRPr>
          </a:p>
        </p:txBody>
      </p:sp>
      <p:sp>
        <p:nvSpPr>
          <p:cNvPr id="12" name="Скругленный прямоугольник 11"/>
          <p:cNvSpPr/>
          <p:nvPr/>
        </p:nvSpPr>
        <p:spPr>
          <a:xfrm>
            <a:off x="6228184" y="5229200"/>
            <a:ext cx="2232248"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b="1" i="1" dirty="0">
                <a:solidFill>
                  <a:schemeClr val="tx1"/>
                </a:solidFill>
              </a:rPr>
              <a:t>materie primă </a:t>
            </a:r>
            <a:r>
              <a:rPr lang="ro-RO" sz="2200" b="1" i="1" dirty="0" smtClean="0">
                <a:solidFill>
                  <a:schemeClr val="tx1"/>
                </a:solidFill>
              </a:rPr>
              <a:t>CHIMICĂ</a:t>
            </a:r>
            <a:endParaRPr lang="ru-RU" sz="2200" b="1" dirty="0">
              <a:solidFill>
                <a:schemeClr val="tx1"/>
              </a:solidFill>
            </a:endParaRPr>
          </a:p>
        </p:txBody>
      </p:sp>
      <p:sp>
        <p:nvSpPr>
          <p:cNvPr id="13" name="Нижний колонтитул 12"/>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805197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90066"/>
          </a:xfrm>
        </p:spPr>
        <p:txBody>
          <a:bodyPr>
            <a:normAutofit fontScale="90000"/>
          </a:bodyPr>
          <a:lstStyle/>
          <a:p>
            <a:r>
              <a:rPr lang="ro-RO" b="1" i="1" dirty="0">
                <a:solidFill>
                  <a:srgbClr val="0033CC"/>
                </a:solidFill>
              </a:rPr>
              <a:t>Materii prime microbiologice</a:t>
            </a:r>
            <a:endParaRPr lang="ru-RU" b="1" dirty="0">
              <a:solidFill>
                <a:srgbClr val="0033CC"/>
              </a:solidFill>
            </a:endParaRPr>
          </a:p>
        </p:txBody>
      </p:sp>
      <p:sp>
        <p:nvSpPr>
          <p:cNvPr id="3" name="Объект 2"/>
          <p:cNvSpPr>
            <a:spLocks noGrp="1"/>
          </p:cNvSpPr>
          <p:nvPr>
            <p:ph idx="1"/>
          </p:nvPr>
        </p:nvSpPr>
        <p:spPr>
          <a:xfrm>
            <a:off x="457200" y="548680"/>
            <a:ext cx="8435280" cy="5904656"/>
          </a:xfrm>
        </p:spPr>
        <p:txBody>
          <a:bodyPr>
            <a:normAutofit fontScale="92500"/>
          </a:bodyPr>
          <a:lstStyle/>
          <a:p>
            <a:pPr marL="0" indent="0" algn="just">
              <a:buNone/>
            </a:pPr>
            <a:r>
              <a:rPr lang="ro-RO" dirty="0" smtClean="0"/>
              <a:t>Acestea </a:t>
            </a:r>
            <a:r>
              <a:rPr lang="ro-RO" dirty="0"/>
              <a:t>se obţin din diferite </a:t>
            </a:r>
            <a:r>
              <a:rPr lang="ro-RO" b="1" dirty="0">
                <a:solidFill>
                  <a:srgbClr val="C00000"/>
                </a:solidFill>
              </a:rPr>
              <a:t>microorganisme</a:t>
            </a:r>
            <a:r>
              <a:rPr lang="ro-RO" dirty="0"/>
              <a:t> – </a:t>
            </a:r>
            <a:r>
              <a:rPr lang="ro-RO" b="1" i="1" dirty="0">
                <a:solidFill>
                  <a:srgbClr val="C00000"/>
                </a:solidFill>
              </a:rPr>
              <a:t>ciuperci inferioare, bacterii, virusuri</a:t>
            </a:r>
            <a:r>
              <a:rPr lang="ro-RO" dirty="0"/>
              <a:t>, etc. În acest scop se utilizează:</a:t>
            </a:r>
            <a:endParaRPr lang="ru-RU" dirty="0"/>
          </a:p>
          <a:p>
            <a:pPr lvl="0" algn="just"/>
            <a:r>
              <a:rPr lang="ro-RO" b="1" i="1" u="sng" dirty="0">
                <a:solidFill>
                  <a:srgbClr val="C00000"/>
                </a:solidFill>
              </a:rPr>
              <a:t>Microorganismele propriu-zise</a:t>
            </a:r>
            <a:r>
              <a:rPr lang="ro-RO" u="sng" dirty="0"/>
              <a:t>, </a:t>
            </a:r>
            <a:r>
              <a:rPr lang="ro-RO" dirty="0"/>
              <a:t>aşa cum sunt </a:t>
            </a:r>
            <a:r>
              <a:rPr lang="ro-RO" b="1" i="1" dirty="0">
                <a:solidFill>
                  <a:srgbClr val="0033CC"/>
                </a:solidFill>
              </a:rPr>
              <a:t>ciupercile, bacteriile şi virusurile</a:t>
            </a:r>
            <a:r>
              <a:rPr lang="ro-RO" dirty="0"/>
              <a:t>. La fel, din acest grup fac parte şi </a:t>
            </a:r>
            <a:r>
              <a:rPr lang="ro-RO" b="1" u="sng" dirty="0">
                <a:solidFill>
                  <a:srgbClr val="C00000"/>
                </a:solidFill>
              </a:rPr>
              <a:t>vaccinurile</a:t>
            </a:r>
            <a:r>
              <a:rPr lang="ro-RO" dirty="0"/>
              <a:t> care sunt obţinute </a:t>
            </a:r>
            <a:r>
              <a:rPr lang="ro-RO" i="1" u="sng" dirty="0">
                <a:solidFill>
                  <a:srgbClr val="C00000"/>
                </a:solidFill>
              </a:rPr>
              <a:t>din bacterii sau virusuri omorâte sau atenuate</a:t>
            </a:r>
            <a:r>
              <a:rPr lang="ro-RO" dirty="0"/>
              <a:t>/</a:t>
            </a:r>
            <a:r>
              <a:rPr lang="ru-RU" b="1" dirty="0">
                <a:solidFill>
                  <a:srgbClr val="00B050"/>
                </a:solidFill>
              </a:rPr>
              <a:t>смягченные</a:t>
            </a:r>
            <a:r>
              <a:rPr lang="ru-RU" dirty="0"/>
              <a:t> </a:t>
            </a:r>
            <a:r>
              <a:rPr lang="ro-RO" dirty="0"/>
              <a:t>şi care conferă imunitate contra infecţiilor respective.</a:t>
            </a:r>
            <a:endParaRPr lang="ru-RU" dirty="0"/>
          </a:p>
          <a:p>
            <a:pPr lvl="0" algn="just"/>
            <a:r>
              <a:rPr lang="ro-RO" b="1" i="1" u="sng" dirty="0">
                <a:solidFill>
                  <a:srgbClr val="C00000"/>
                </a:solidFill>
              </a:rPr>
              <a:t>Produse elaborate de microorganisme în medii lichide </a:t>
            </a:r>
            <a:r>
              <a:rPr lang="ro-RO" dirty="0"/>
              <a:t>– </a:t>
            </a:r>
            <a:r>
              <a:rPr lang="ro-RO" b="1" i="1" dirty="0">
                <a:solidFill>
                  <a:srgbClr val="0033CC"/>
                </a:solidFill>
              </a:rPr>
              <a:t>antibioticele penicilina, streptomicina; unele vitamine (B</a:t>
            </a:r>
            <a:r>
              <a:rPr lang="ro-RO" b="1" i="1" baseline="-25000" dirty="0">
                <a:solidFill>
                  <a:srgbClr val="0033CC"/>
                </a:solidFill>
              </a:rPr>
              <a:t>12</a:t>
            </a:r>
            <a:r>
              <a:rPr lang="ro-RO" b="1" i="1" dirty="0">
                <a:solidFill>
                  <a:srgbClr val="0033CC"/>
                </a:solidFill>
              </a:rPr>
              <a:t>), diverse enzime</a:t>
            </a:r>
            <a:r>
              <a:rPr lang="ro-RO" dirty="0"/>
              <a:t>,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20</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525884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490066"/>
          </a:xfrm>
        </p:spPr>
        <p:txBody>
          <a:bodyPr>
            <a:normAutofit fontScale="90000"/>
          </a:bodyPr>
          <a:lstStyle/>
          <a:p>
            <a:r>
              <a:rPr lang="ro-MO" sz="2800" b="1" dirty="0" smtClean="0">
                <a:solidFill>
                  <a:srgbClr val="C00000"/>
                </a:solidFill>
              </a:rPr>
              <a:t>c) Materiile prime de sinteză sau semisinteză</a:t>
            </a:r>
            <a:endParaRPr lang="ru-RU" sz="2800" b="1" dirty="0">
              <a:solidFill>
                <a:srgbClr val="C00000"/>
              </a:solidFill>
            </a:endParaRPr>
          </a:p>
        </p:txBody>
      </p:sp>
      <p:sp>
        <p:nvSpPr>
          <p:cNvPr id="3" name="Объект 2"/>
          <p:cNvSpPr>
            <a:spLocks noGrp="1"/>
          </p:cNvSpPr>
          <p:nvPr>
            <p:ph idx="1"/>
          </p:nvPr>
        </p:nvSpPr>
        <p:spPr>
          <a:xfrm>
            <a:off x="179512" y="620688"/>
            <a:ext cx="8686800" cy="5832648"/>
          </a:xfrm>
        </p:spPr>
        <p:txBody>
          <a:bodyPr>
            <a:normAutofit fontScale="92500" lnSpcReduction="20000"/>
          </a:bodyPr>
          <a:lstStyle/>
          <a:p>
            <a:pPr algn="just"/>
            <a:r>
              <a:rPr lang="ro-RO" dirty="0"/>
              <a:t>Aceste materii prime </a:t>
            </a:r>
            <a:r>
              <a:rPr lang="ro-RO" dirty="0" smtClean="0"/>
              <a:t>ocupă </a:t>
            </a:r>
            <a:r>
              <a:rPr lang="ro-RO" dirty="0"/>
              <a:t>astăzi primul </a:t>
            </a:r>
            <a:r>
              <a:rPr lang="ro-RO" dirty="0" smtClean="0"/>
              <a:t>loc printre </a:t>
            </a:r>
            <a:r>
              <a:rPr lang="ro-RO" dirty="0"/>
              <a:t>substanţele medicamentoase  şi se obţin prin procedee de sinteză variate. Ele sunt asemănătoare sau derivă dintr-un </a:t>
            </a:r>
            <a:r>
              <a:rPr lang="ro-RO" dirty="0" smtClean="0"/>
              <a:t>principiul </a:t>
            </a:r>
            <a:r>
              <a:rPr lang="ro-RO" dirty="0"/>
              <a:t>activ natural. </a:t>
            </a:r>
            <a:endParaRPr lang="ro-RO" dirty="0" smtClean="0"/>
          </a:p>
          <a:p>
            <a:pPr algn="just"/>
            <a:endParaRPr lang="ro-RO" dirty="0" smtClean="0"/>
          </a:p>
          <a:p>
            <a:pPr algn="just"/>
            <a:r>
              <a:rPr lang="ro-RO" dirty="0" smtClean="0"/>
              <a:t>Ele </a:t>
            </a:r>
            <a:r>
              <a:rPr lang="ro-RO" dirty="0"/>
              <a:t>se impart în</a:t>
            </a:r>
            <a:r>
              <a:rPr lang="ro-RO" dirty="0" smtClean="0"/>
              <a:t>:</a:t>
            </a:r>
          </a:p>
          <a:p>
            <a:pPr algn="just"/>
            <a:endParaRPr lang="ru-RU" dirty="0"/>
          </a:p>
          <a:p>
            <a:pPr marL="0" lvl="0" indent="0" algn="just">
              <a:buNone/>
            </a:pPr>
            <a:r>
              <a:rPr lang="ro-RO" dirty="0" smtClean="0"/>
              <a:t>a) Produsele </a:t>
            </a:r>
            <a:r>
              <a:rPr lang="ro-RO" dirty="0"/>
              <a:t>de </a:t>
            </a:r>
            <a:r>
              <a:rPr lang="ro-RO" b="1" i="1" dirty="0">
                <a:solidFill>
                  <a:srgbClr val="C00000"/>
                </a:solidFill>
              </a:rPr>
              <a:t>semisinteză</a:t>
            </a:r>
            <a:r>
              <a:rPr lang="ro-RO" dirty="0"/>
              <a:t> – în care </a:t>
            </a:r>
            <a:r>
              <a:rPr lang="ro-RO" b="1" i="1" dirty="0">
                <a:solidFill>
                  <a:srgbClr val="0033CC"/>
                </a:solidFill>
              </a:rPr>
              <a:t>o parte </a:t>
            </a:r>
            <a:r>
              <a:rPr lang="ro-RO" dirty="0"/>
              <a:t>din moleculă provine </a:t>
            </a:r>
            <a:r>
              <a:rPr lang="ro-RO" b="1" i="1" dirty="0">
                <a:solidFill>
                  <a:srgbClr val="0033CC"/>
                </a:solidFill>
              </a:rPr>
              <a:t>din extracţie</a:t>
            </a:r>
            <a:r>
              <a:rPr lang="ro-RO" dirty="0"/>
              <a:t>, iar </a:t>
            </a:r>
            <a:r>
              <a:rPr lang="ro-RO" b="1" i="1" dirty="0">
                <a:solidFill>
                  <a:srgbClr val="0033CC"/>
                </a:solidFill>
              </a:rPr>
              <a:t>alta</a:t>
            </a:r>
            <a:r>
              <a:rPr lang="ro-RO" dirty="0"/>
              <a:t> este </a:t>
            </a:r>
            <a:r>
              <a:rPr lang="ro-RO" b="1" i="1" dirty="0">
                <a:solidFill>
                  <a:srgbClr val="0033CC"/>
                </a:solidFill>
              </a:rPr>
              <a:t>sintetizată</a:t>
            </a:r>
            <a:r>
              <a:rPr lang="ro-RO" dirty="0"/>
              <a:t>. În acest caz moleculele obţinute prin biosinteză sunt transformate chimic – </a:t>
            </a:r>
            <a:r>
              <a:rPr lang="ro-RO" b="1" i="1" u="sng" dirty="0">
                <a:solidFill>
                  <a:srgbClr val="C00000"/>
                </a:solidFill>
              </a:rPr>
              <a:t>antibiotice</a:t>
            </a:r>
            <a:r>
              <a:rPr lang="ro-RO" dirty="0"/>
              <a:t>.</a:t>
            </a:r>
            <a:endParaRPr lang="ru-RU" dirty="0"/>
          </a:p>
          <a:p>
            <a:pPr marL="0" lvl="0" indent="0">
              <a:buNone/>
            </a:pPr>
            <a:endParaRPr lang="ro-RO" dirty="0" smtClean="0"/>
          </a:p>
          <a:p>
            <a:pPr marL="0" lvl="0" indent="0">
              <a:buNone/>
            </a:pPr>
            <a:r>
              <a:rPr lang="ro-RO" dirty="0" smtClean="0"/>
              <a:t>b) Produsele </a:t>
            </a:r>
            <a:r>
              <a:rPr lang="ro-RO" dirty="0"/>
              <a:t>de </a:t>
            </a:r>
            <a:r>
              <a:rPr lang="ro-RO" b="1" i="1" dirty="0">
                <a:solidFill>
                  <a:srgbClr val="C00000"/>
                </a:solidFill>
              </a:rPr>
              <a:t>sinteză totală</a:t>
            </a:r>
            <a:r>
              <a:rPr lang="ro-RO"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450959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614"/>
            <a:ext cx="8229600" cy="634082"/>
          </a:xfrm>
        </p:spPr>
        <p:txBody>
          <a:bodyPr>
            <a:normAutofit fontScale="90000"/>
          </a:bodyPr>
          <a:lstStyle/>
          <a:p>
            <a:pPr lvl="0"/>
            <a:r>
              <a:rPr lang="ro-MO" b="1" dirty="0" smtClean="0">
                <a:solidFill>
                  <a:srgbClr val="C00000"/>
                </a:solidFill>
              </a:rPr>
              <a:t/>
            </a:r>
            <a:br>
              <a:rPr lang="ro-MO" b="1" dirty="0" smtClean="0">
                <a:solidFill>
                  <a:srgbClr val="C00000"/>
                </a:solidFill>
              </a:rPr>
            </a:br>
            <a:r>
              <a:rPr lang="ro-MO" b="1" dirty="0" smtClean="0">
                <a:solidFill>
                  <a:srgbClr val="C00000"/>
                </a:solidFill>
              </a:rPr>
              <a:t>2. </a:t>
            </a:r>
            <a:r>
              <a:rPr lang="ro-RO" b="1" dirty="0">
                <a:solidFill>
                  <a:srgbClr val="C00000"/>
                </a:solidFill>
              </a:rPr>
              <a:t>Substanţe </a:t>
            </a:r>
            <a:r>
              <a:rPr lang="ro-RO" b="1" dirty="0" smtClean="0">
                <a:solidFill>
                  <a:srgbClr val="C00000"/>
                </a:solidFill>
              </a:rPr>
              <a:t>auxiliare</a:t>
            </a:r>
            <a:r>
              <a:rPr lang="ru-RU" dirty="0"/>
              <a:t/>
            </a:r>
            <a:br>
              <a:rPr lang="ru-RU" dirty="0"/>
            </a:br>
            <a:endParaRPr lang="ru-RU" dirty="0"/>
          </a:p>
        </p:txBody>
      </p:sp>
      <p:sp>
        <p:nvSpPr>
          <p:cNvPr id="3" name="Объект 2"/>
          <p:cNvSpPr>
            <a:spLocks noGrp="1"/>
          </p:cNvSpPr>
          <p:nvPr>
            <p:ph idx="1"/>
          </p:nvPr>
        </p:nvSpPr>
        <p:spPr>
          <a:xfrm>
            <a:off x="179512" y="692696"/>
            <a:ext cx="8856984" cy="5904656"/>
          </a:xfrm>
        </p:spPr>
        <p:txBody>
          <a:bodyPr>
            <a:normAutofit/>
          </a:bodyPr>
          <a:lstStyle/>
          <a:p>
            <a:pPr algn="just"/>
            <a:r>
              <a:rPr lang="ro-RO" b="1" i="1" dirty="0"/>
              <a:t>Substanţele </a:t>
            </a:r>
            <a:r>
              <a:rPr lang="ro-RO" b="1" i="1" dirty="0" smtClean="0"/>
              <a:t>auxiliare (SA) </a:t>
            </a:r>
            <a:r>
              <a:rPr lang="ro-RO" dirty="0"/>
              <a:t>sunt materii prime farmaceutice, </a:t>
            </a:r>
            <a:r>
              <a:rPr lang="ro-RO" b="1" dirty="0">
                <a:solidFill>
                  <a:srgbClr val="C00000"/>
                </a:solidFill>
              </a:rPr>
              <a:t>inerte</a:t>
            </a:r>
            <a:r>
              <a:rPr lang="ro-RO" dirty="0"/>
              <a:t> din punct de vedere farmacologic, care intră în componenţa unui medicament. </a:t>
            </a:r>
            <a:endParaRPr lang="ro-RO" dirty="0" smtClean="0"/>
          </a:p>
          <a:p>
            <a:pPr algn="just"/>
            <a:r>
              <a:rPr lang="ro-RO" dirty="0" smtClean="0"/>
              <a:t>Ele </a:t>
            </a:r>
            <a:r>
              <a:rPr lang="ro-RO" dirty="0"/>
              <a:t>la fel pot fi de origine </a:t>
            </a:r>
            <a:r>
              <a:rPr lang="ro-RO" b="1" u="sng" dirty="0"/>
              <a:t>naturală, sintetică sau semisintetică. </a:t>
            </a:r>
            <a:endParaRPr lang="ru-RU" b="1" u="sng" dirty="0"/>
          </a:p>
          <a:p>
            <a:endParaRPr lang="ro-MO" dirty="0" smtClean="0"/>
          </a:p>
          <a:p>
            <a:pPr algn="just"/>
            <a:r>
              <a:rPr lang="ro-RO" b="1" dirty="0"/>
              <a:t>Scopul utilizării </a:t>
            </a:r>
            <a:r>
              <a:rPr lang="ro-RO" b="1" dirty="0" smtClean="0"/>
              <a:t>SA</a:t>
            </a:r>
            <a:r>
              <a:rPr lang="ro-RO" dirty="0" smtClean="0"/>
              <a:t> constă </a:t>
            </a:r>
            <a:r>
              <a:rPr lang="ro-RO" dirty="0"/>
              <a:t>în aducerea substanţei medicamentoase în forma farmaceutică aptă să fie administrată bolnavului, având rolul de a transporta medicamentul până la locul de acţiune.</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013984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1143000"/>
          </a:xfrm>
        </p:spPr>
        <p:txBody>
          <a:bodyPr>
            <a:normAutofit/>
          </a:bodyPr>
          <a:lstStyle/>
          <a:p>
            <a:r>
              <a:rPr lang="ro-RO" sz="2800" b="1" dirty="0">
                <a:solidFill>
                  <a:srgbClr val="C00000"/>
                </a:solidFill>
              </a:rPr>
              <a:t>Substanţele auxiliare descrise în farmacopee se impart în 2 grupe </a:t>
            </a:r>
            <a:r>
              <a:rPr lang="ro-RO" sz="2800" b="1" dirty="0" smtClean="0">
                <a:solidFill>
                  <a:srgbClr val="C00000"/>
                </a:solidFill>
              </a:rPr>
              <a:t>diferite:</a:t>
            </a:r>
            <a:endParaRPr lang="ru-RU" sz="2800" b="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23</a:t>
            </a:fld>
            <a:endParaRPr lang="ru-RU" dirty="0"/>
          </a:p>
        </p:txBody>
      </p:sp>
      <p:sp>
        <p:nvSpPr>
          <p:cNvPr id="5" name="Скругленный прямоугольник 4"/>
          <p:cNvSpPr/>
          <p:nvPr/>
        </p:nvSpPr>
        <p:spPr>
          <a:xfrm>
            <a:off x="2555776" y="1844824"/>
            <a:ext cx="3744416"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u="sng" dirty="0" smtClean="0">
                <a:solidFill>
                  <a:srgbClr val="C00000"/>
                </a:solidFill>
              </a:rPr>
              <a:t>Substanțe auxiliare</a:t>
            </a:r>
            <a:endParaRPr lang="ru-RU" sz="2800" u="sng" dirty="0">
              <a:solidFill>
                <a:srgbClr val="C00000"/>
              </a:solidFill>
            </a:endParaRPr>
          </a:p>
        </p:txBody>
      </p:sp>
      <p:sp>
        <p:nvSpPr>
          <p:cNvPr id="6" name="Стрелка вниз 5"/>
          <p:cNvSpPr/>
          <p:nvPr/>
        </p:nvSpPr>
        <p:spPr>
          <a:xfrm>
            <a:off x="2627784"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652120"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32352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entităţi chimice </a:t>
            </a:r>
            <a:r>
              <a:rPr lang="ro-RO" sz="2800" b="1" i="1" dirty="0" smtClean="0">
                <a:solidFill>
                  <a:srgbClr val="002060"/>
                </a:solidFill>
              </a:rPr>
              <a:t>definite:</a:t>
            </a:r>
          </a:p>
          <a:p>
            <a:r>
              <a:rPr lang="ro-RO" sz="2800" i="1" dirty="0" smtClean="0">
                <a:solidFill>
                  <a:srgbClr val="002060"/>
                </a:solidFill>
              </a:rPr>
              <a:t>– </a:t>
            </a:r>
            <a:r>
              <a:rPr lang="ro-RO" sz="2800" dirty="0">
                <a:solidFill>
                  <a:srgbClr val="002060"/>
                </a:solidFill>
              </a:rPr>
              <a:t>apa distilată, </a:t>
            </a:r>
          </a:p>
          <a:p>
            <a:pPr marL="457200" indent="-457200">
              <a:buFontTx/>
              <a:buChar char="-"/>
            </a:pPr>
            <a:r>
              <a:rPr lang="ro-RO" sz="2800" dirty="0" smtClean="0">
                <a:solidFill>
                  <a:srgbClr val="002060"/>
                </a:solidFill>
              </a:rPr>
              <a:t>etanol</a:t>
            </a:r>
            <a:r>
              <a:rPr lang="ro-RO" sz="2800" dirty="0">
                <a:solidFill>
                  <a:srgbClr val="002060"/>
                </a:solidFill>
              </a:rPr>
              <a:t>, </a:t>
            </a:r>
          </a:p>
          <a:p>
            <a:pPr marL="457200" indent="-457200">
              <a:buFontTx/>
              <a:buChar char="-"/>
            </a:pPr>
            <a:r>
              <a:rPr lang="ro-RO" sz="2800" dirty="0" smtClean="0">
                <a:solidFill>
                  <a:srgbClr val="002060"/>
                </a:solidFill>
              </a:rPr>
              <a:t>amidon</a:t>
            </a:r>
            <a:r>
              <a:rPr lang="ro-RO" sz="2800" dirty="0">
                <a:solidFill>
                  <a:srgbClr val="002060"/>
                </a:solidFill>
              </a:rPr>
              <a:t>, </a:t>
            </a:r>
            <a:endParaRPr lang="ro-RO" sz="2800" dirty="0" smtClean="0">
              <a:solidFill>
                <a:srgbClr val="002060"/>
              </a:solidFill>
            </a:endParaRPr>
          </a:p>
          <a:p>
            <a:pPr marL="457200" indent="-457200">
              <a:buFontTx/>
              <a:buChar char="-"/>
            </a:pPr>
            <a:r>
              <a:rPr lang="ro-RO" sz="2800" dirty="0" smtClean="0">
                <a:solidFill>
                  <a:srgbClr val="002060"/>
                </a:solidFill>
              </a:rPr>
              <a:t>lactoza</a:t>
            </a:r>
            <a:r>
              <a:rPr lang="ro-RO" sz="2800" dirty="0">
                <a:solidFill>
                  <a:srgbClr val="002060"/>
                </a:solidFill>
              </a:rPr>
              <a:t>, etc.</a:t>
            </a:r>
            <a:endParaRPr lang="ru-RU" sz="2800" b="1" dirty="0">
              <a:solidFill>
                <a:srgbClr val="002060"/>
              </a:solidFill>
            </a:endParaRPr>
          </a:p>
        </p:txBody>
      </p:sp>
      <p:sp>
        <p:nvSpPr>
          <p:cNvPr id="11" name="Скругленный прямоугольник 10"/>
          <p:cNvSpPr/>
          <p:nvPr/>
        </p:nvSpPr>
        <p:spPr>
          <a:xfrm>
            <a:off x="464400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amestecuri mai simple sau mai </a:t>
            </a:r>
            <a:r>
              <a:rPr lang="ro-RO" sz="2800" b="1" i="1" dirty="0" smtClean="0">
                <a:solidFill>
                  <a:srgbClr val="002060"/>
                </a:solidFill>
              </a:rPr>
              <a:t>compexe:</a:t>
            </a:r>
          </a:p>
          <a:p>
            <a:pPr marL="285750" indent="-285750">
              <a:buFontTx/>
              <a:buChar char="-"/>
            </a:pPr>
            <a:r>
              <a:rPr lang="ro-RO" sz="2800" dirty="0" smtClean="0">
                <a:solidFill>
                  <a:srgbClr val="002060"/>
                </a:solidFill>
              </a:rPr>
              <a:t>lanolina </a:t>
            </a:r>
          </a:p>
          <a:p>
            <a:pPr marL="285750" indent="-285750">
              <a:buFontTx/>
              <a:buChar char="-"/>
            </a:pPr>
            <a:r>
              <a:rPr lang="ro-RO" sz="2800" dirty="0" smtClean="0">
                <a:solidFill>
                  <a:srgbClr val="002060"/>
                </a:solidFill>
              </a:rPr>
              <a:t>vaselina </a:t>
            </a:r>
          </a:p>
          <a:p>
            <a:pPr marL="285750" indent="-285750">
              <a:buFontTx/>
              <a:buChar char="-"/>
            </a:pPr>
            <a:r>
              <a:rPr lang="ro-RO" sz="2800" dirty="0" smtClean="0">
                <a:solidFill>
                  <a:srgbClr val="002060"/>
                </a:solidFill>
              </a:rPr>
              <a:t>ceară, </a:t>
            </a:r>
            <a:r>
              <a:rPr lang="ro-RO" sz="2800" dirty="0">
                <a:solidFill>
                  <a:srgbClr val="002060"/>
                </a:solidFill>
              </a:rPr>
              <a:t>etc.</a:t>
            </a:r>
            <a:endParaRPr lang="ru-RU" sz="2800" dirty="0">
              <a:solidFill>
                <a:srgbClr val="002060"/>
              </a:solidFill>
            </a:endParaRPr>
          </a:p>
        </p:txBody>
      </p:sp>
      <p:sp>
        <p:nvSpPr>
          <p:cNvPr id="9" name="Нижний колонтитул 8"/>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372223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pPr algn="ctr"/>
            <a:r>
              <a:rPr lang="ro-RO" b="1" u="sng" dirty="0">
                <a:solidFill>
                  <a:srgbClr val="FF0000"/>
                </a:solidFill>
              </a:rPr>
              <a:t>Sarcina individuală nr. </a:t>
            </a:r>
            <a:r>
              <a:rPr lang="ro-RO" b="1" u="sng" dirty="0" smtClean="0">
                <a:solidFill>
                  <a:srgbClr val="FF0000"/>
                </a:solidFill>
              </a:rPr>
              <a:t>4. </a:t>
            </a:r>
          </a:p>
          <a:p>
            <a:endParaRPr lang="ro-RO" b="1" u="sng" dirty="0">
              <a:solidFill>
                <a:srgbClr val="FF0000"/>
              </a:solidFill>
            </a:endParaRPr>
          </a:p>
          <a:p>
            <a:r>
              <a:rPr lang="ro-RO" dirty="0"/>
              <a:t>lanolina </a:t>
            </a:r>
            <a:r>
              <a:rPr lang="ro-RO" dirty="0" smtClean="0"/>
              <a:t>- ce </a:t>
            </a:r>
            <a:r>
              <a:rPr lang="ro-RO" dirty="0"/>
              <a:t>prezintă din punct de vedere chimic</a:t>
            </a:r>
            <a:r>
              <a:rPr lang="ro-RO" dirty="0" smtClean="0"/>
              <a:t>?, </a:t>
            </a:r>
          </a:p>
          <a:p>
            <a:r>
              <a:rPr lang="ro-RO" dirty="0" smtClean="0"/>
              <a:t>vaselina - ce </a:t>
            </a:r>
            <a:r>
              <a:rPr lang="ro-RO" dirty="0"/>
              <a:t>prezintă din punct de vedere chimic</a:t>
            </a:r>
            <a:r>
              <a:rPr lang="ro-RO" dirty="0" smtClean="0"/>
              <a:t>?</a:t>
            </a:r>
          </a:p>
          <a:p>
            <a:r>
              <a:rPr lang="ro-RO" dirty="0" smtClean="0"/>
              <a:t>ceară - ce </a:t>
            </a:r>
            <a:r>
              <a:rPr lang="ro-RO" dirty="0"/>
              <a:t>prezintă din punct de vedere chimic</a:t>
            </a:r>
            <a:r>
              <a:rPr lang="ro-RO" dirty="0" smtClean="0"/>
              <a:t>?</a:t>
            </a:r>
          </a:p>
          <a:p>
            <a:pPr algn="ctr"/>
            <a:r>
              <a:rPr lang="ro-MO" b="1" u="sng" dirty="0" smtClean="0">
                <a:solidFill>
                  <a:srgbClr val="C00000"/>
                </a:solidFill>
              </a:rPr>
              <a:t>TERMEN</a:t>
            </a:r>
            <a:r>
              <a:rPr lang="ro-MO" b="1" u="sng" dirty="0">
                <a:solidFill>
                  <a:srgbClr val="C00000"/>
                </a:solidFill>
              </a:rPr>
              <a:t>: nu mai târziu de </a:t>
            </a:r>
            <a:r>
              <a:rPr lang="ro-MO" b="1" u="sng" dirty="0" smtClean="0">
                <a:solidFill>
                  <a:srgbClr val="C00000"/>
                </a:solidFill>
              </a:rPr>
              <a:t>24.02.2022</a:t>
            </a:r>
            <a:endParaRPr lang="ru-RU" b="1" u="sng" dirty="0">
              <a:solidFill>
                <a:srgbClr val="C00000"/>
              </a:solidFill>
            </a:endParaRPr>
          </a:p>
          <a:p>
            <a:pPr marL="0" indent="0">
              <a:buNone/>
            </a:pPr>
            <a:endParaRPr lang="ru-RU" dirty="0">
              <a:solidFill>
                <a:srgbClr val="0033CC"/>
              </a:solidFill>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24</a:t>
            </a:fld>
            <a:endParaRPr lang="ru-RU" dirty="0"/>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660299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1143000"/>
          </a:xfrm>
        </p:spPr>
        <p:txBody>
          <a:bodyPr>
            <a:normAutofit/>
          </a:bodyPr>
          <a:lstStyle/>
          <a:p>
            <a:r>
              <a:rPr lang="ro-RO" sz="2800" b="1" dirty="0">
                <a:solidFill>
                  <a:srgbClr val="C00000"/>
                </a:solidFill>
              </a:rPr>
              <a:t>Substanţele auxiliare </a:t>
            </a:r>
            <a:r>
              <a:rPr lang="ro-RO" sz="2800" b="1" dirty="0" smtClean="0">
                <a:solidFill>
                  <a:srgbClr val="C00000"/>
                </a:solidFill>
              </a:rPr>
              <a:t>sunt foarte numeroase și se divizează:</a:t>
            </a:r>
            <a:endParaRPr lang="ru-RU" sz="2800" b="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25</a:t>
            </a:fld>
            <a:endParaRPr lang="ru-RU" dirty="0"/>
          </a:p>
        </p:txBody>
      </p:sp>
      <p:sp>
        <p:nvSpPr>
          <p:cNvPr id="5" name="Скругленный прямоугольник 4"/>
          <p:cNvSpPr/>
          <p:nvPr/>
        </p:nvSpPr>
        <p:spPr>
          <a:xfrm>
            <a:off x="2555776" y="1844824"/>
            <a:ext cx="3744416"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O" sz="2800" b="1" u="sng" dirty="0" smtClean="0">
                <a:solidFill>
                  <a:srgbClr val="C00000"/>
                </a:solidFill>
              </a:rPr>
              <a:t>Substanțe auxiliare</a:t>
            </a:r>
            <a:endParaRPr lang="ru-RU" sz="2800" u="sng" dirty="0">
              <a:solidFill>
                <a:srgbClr val="C00000"/>
              </a:solidFill>
            </a:endParaRPr>
          </a:p>
        </p:txBody>
      </p:sp>
      <p:sp>
        <p:nvSpPr>
          <p:cNvPr id="6" name="Стрелка вниз 5"/>
          <p:cNvSpPr/>
          <p:nvPr/>
        </p:nvSpPr>
        <p:spPr>
          <a:xfrm>
            <a:off x="2627784"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652120" y="2852936"/>
            <a:ext cx="360040" cy="129614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32352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Solvent, excipient, vehicul</a:t>
            </a:r>
            <a:r>
              <a:rPr lang="ro-RO" sz="2800" b="1" dirty="0">
                <a:solidFill>
                  <a:srgbClr val="002060"/>
                </a:solidFill>
              </a:rPr>
              <a:t> </a:t>
            </a:r>
            <a:endParaRPr lang="ru-RU" sz="2800" b="1" dirty="0">
              <a:solidFill>
                <a:srgbClr val="002060"/>
              </a:solidFill>
            </a:endParaRPr>
          </a:p>
        </p:txBody>
      </p:sp>
      <p:sp>
        <p:nvSpPr>
          <p:cNvPr id="11" name="Скругленный прямоугольник 10"/>
          <p:cNvSpPr/>
          <p:nvPr/>
        </p:nvSpPr>
        <p:spPr>
          <a:xfrm>
            <a:off x="4644008" y="4149080"/>
            <a:ext cx="4104456" cy="216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rgbClr val="002060"/>
                </a:solidFill>
              </a:rPr>
              <a:t>Adjuvant/ </a:t>
            </a:r>
            <a:r>
              <a:rPr lang="ru-RU" sz="2800" b="1" i="1" dirty="0">
                <a:solidFill>
                  <a:srgbClr val="002060"/>
                </a:solidFill>
              </a:rPr>
              <a:t>адъювант</a:t>
            </a:r>
            <a:r>
              <a:rPr lang="ro-RO" sz="2800" b="1" i="1" dirty="0">
                <a:solidFill>
                  <a:srgbClr val="002060"/>
                </a:solidFill>
              </a:rPr>
              <a:t> (???), aditiv</a:t>
            </a:r>
            <a:r>
              <a:rPr lang="ro-RO" sz="2800" dirty="0">
                <a:solidFill>
                  <a:srgbClr val="002060"/>
                </a:solidFill>
              </a:rPr>
              <a:t> </a:t>
            </a:r>
            <a:endParaRPr lang="ru-RU" sz="2800" dirty="0">
              <a:solidFill>
                <a:srgbClr val="002060"/>
              </a:solidFill>
            </a:endParaRPr>
          </a:p>
        </p:txBody>
      </p:sp>
      <p:sp>
        <p:nvSpPr>
          <p:cNvPr id="9" name="Нижний колонтитул 8"/>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748553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fontScale="85000" lnSpcReduction="20000"/>
          </a:bodyPr>
          <a:lstStyle/>
          <a:p>
            <a:pPr lvl="0" algn="just"/>
            <a:r>
              <a:rPr lang="ro-RO" b="1" i="1" dirty="0">
                <a:solidFill>
                  <a:srgbClr val="C00000"/>
                </a:solidFill>
              </a:rPr>
              <a:t>Solvent, excipient, vehicul</a:t>
            </a:r>
            <a:r>
              <a:rPr lang="ro-RO" dirty="0">
                <a:solidFill>
                  <a:srgbClr val="C00000"/>
                </a:solidFill>
              </a:rPr>
              <a:t> </a:t>
            </a:r>
            <a:r>
              <a:rPr lang="ro-RO" dirty="0"/>
              <a:t>– </a:t>
            </a:r>
            <a:r>
              <a:rPr lang="ro-RO" b="1" dirty="0">
                <a:solidFill>
                  <a:srgbClr val="002060"/>
                </a:solidFill>
              </a:rPr>
              <a:t>constituie o parte esenţială în realizarea formei farmaceutice. Fără acestea nu se poate obţine forma farmaceutică. De regulă, ele constituie componentul medicamentului cu </a:t>
            </a:r>
            <a:r>
              <a:rPr lang="ro-RO" b="1" u="sng" dirty="0">
                <a:solidFill>
                  <a:srgbClr val="002060"/>
                </a:solidFill>
              </a:rPr>
              <a:t>masa principală</a:t>
            </a:r>
            <a:r>
              <a:rPr lang="ro-RO" b="1" dirty="0">
                <a:solidFill>
                  <a:srgbClr val="002060"/>
                </a:solidFill>
              </a:rPr>
              <a:t>. </a:t>
            </a:r>
            <a:endParaRPr lang="ro-RO" b="1" dirty="0" smtClean="0">
              <a:solidFill>
                <a:srgbClr val="002060"/>
              </a:solidFill>
            </a:endParaRPr>
          </a:p>
          <a:p>
            <a:pPr lvl="0" algn="just"/>
            <a:endParaRPr lang="ro-RO" dirty="0" smtClean="0"/>
          </a:p>
          <a:p>
            <a:pPr algn="just"/>
            <a:r>
              <a:rPr lang="ro-RO" b="1" i="1" dirty="0">
                <a:solidFill>
                  <a:srgbClr val="C00000"/>
                </a:solidFill>
              </a:rPr>
              <a:t>Solvent</a:t>
            </a:r>
            <a:r>
              <a:rPr lang="ro-RO" i="1" dirty="0"/>
              <a:t> (dizolvant, vehicul, faza dispersantă, mediu de dispersie) </a:t>
            </a:r>
            <a:r>
              <a:rPr lang="ro-RO" dirty="0"/>
              <a:t>– este o substanţă auxiliară </a:t>
            </a:r>
            <a:r>
              <a:rPr lang="ro-RO" u="sng" dirty="0"/>
              <a:t>lichidă</a:t>
            </a:r>
            <a:r>
              <a:rPr lang="ro-RO" dirty="0"/>
              <a:t>, utilizată la prepararea formelor farmaceutice </a:t>
            </a:r>
            <a:r>
              <a:rPr lang="ro-RO" u="sng" dirty="0"/>
              <a:t>lichide</a:t>
            </a:r>
            <a:r>
              <a:rPr lang="ro-RO" dirty="0"/>
              <a:t>, în care se dizolvă substanţa medicamentoasă, </a:t>
            </a:r>
            <a:r>
              <a:rPr lang="ro-RO" u="sng" dirty="0"/>
              <a:t>formând o soluţie</a:t>
            </a:r>
            <a:r>
              <a:rPr lang="ro-RO" dirty="0"/>
              <a:t>. </a:t>
            </a:r>
            <a:endParaRPr lang="ro-RO" dirty="0" smtClean="0"/>
          </a:p>
          <a:p>
            <a:pPr algn="just"/>
            <a:endParaRPr lang="ro-RO" dirty="0" smtClean="0"/>
          </a:p>
          <a:p>
            <a:pPr algn="just"/>
            <a:r>
              <a:rPr lang="ro-RO" dirty="0" smtClean="0"/>
              <a:t>Solventul transportă </a:t>
            </a:r>
            <a:r>
              <a:rPr lang="ro-RO" dirty="0"/>
              <a:t>SM la locul de absorbţie în organism. </a:t>
            </a:r>
            <a:endParaRPr lang="ro-RO" dirty="0" smtClean="0"/>
          </a:p>
          <a:p>
            <a:pPr algn="just"/>
            <a:endParaRPr lang="ro-RO" dirty="0" smtClean="0"/>
          </a:p>
          <a:p>
            <a:pPr algn="just"/>
            <a:r>
              <a:rPr lang="ro-RO" dirty="0" smtClean="0"/>
              <a:t>Exemple </a:t>
            </a:r>
            <a:r>
              <a:rPr lang="ro-RO" dirty="0"/>
              <a:t>de solvenţi – apa, etanol, uleiul de floarea-soarelui, etc. </a:t>
            </a:r>
            <a:endParaRPr lang="ro-RO" dirty="0" smtClean="0"/>
          </a:p>
          <a:p>
            <a:pPr algn="just"/>
            <a:endParaRPr lang="ro-RO" dirty="0" smtClean="0"/>
          </a:p>
          <a:p>
            <a:pPr algn="just"/>
            <a:r>
              <a:rPr lang="ro-RO" dirty="0" smtClean="0"/>
              <a:t>Exemple </a:t>
            </a:r>
            <a:r>
              <a:rPr lang="ro-RO" dirty="0"/>
              <a:t>de forme medicamentoase lichide – soluţii, ape aromatice, siropuri, soluţii injectabile, soluţii extractive, etc.</a:t>
            </a:r>
            <a:endParaRPr lang="ru-RU" dirty="0"/>
          </a:p>
          <a:p>
            <a:pPr lvl="0" algn="just"/>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728116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fontScale="85000" lnSpcReduction="20000"/>
          </a:bodyPr>
          <a:lstStyle/>
          <a:p>
            <a:pPr algn="just"/>
            <a:r>
              <a:rPr lang="ro-RO" b="1" i="1" dirty="0">
                <a:solidFill>
                  <a:srgbClr val="C00000"/>
                </a:solidFill>
              </a:rPr>
              <a:t>Vehicul </a:t>
            </a:r>
            <a:r>
              <a:rPr lang="ro-RO" i="1" dirty="0"/>
              <a:t>(dizolvant, solvent, faza dispersantă, mediu de dispersie)</a:t>
            </a:r>
            <a:r>
              <a:rPr lang="ro-RO" dirty="0"/>
              <a:t> – este o substanţă auxiliară </a:t>
            </a:r>
            <a:r>
              <a:rPr lang="ro-RO" u="sng" dirty="0"/>
              <a:t>lichidă</a:t>
            </a:r>
            <a:r>
              <a:rPr lang="ro-RO" dirty="0"/>
              <a:t>, utilizată la prepararea formelor farmaceutice </a:t>
            </a:r>
            <a:r>
              <a:rPr lang="ro-RO" u="sng" dirty="0"/>
              <a:t>lichide</a:t>
            </a:r>
            <a:r>
              <a:rPr lang="ro-RO" dirty="0"/>
              <a:t>, în care SM este </a:t>
            </a:r>
            <a:r>
              <a:rPr lang="ro-RO" u="sng" dirty="0"/>
              <a:t>dispersată omogen sau </a:t>
            </a:r>
            <a:r>
              <a:rPr lang="ro-RO" u="sng" dirty="0" smtClean="0"/>
              <a:t>eterogen prin</a:t>
            </a:r>
            <a:r>
              <a:rPr lang="ro-RO" dirty="0" smtClean="0"/>
              <a:t>: </a:t>
            </a:r>
          </a:p>
          <a:p>
            <a:pPr lvl="1" algn="just"/>
            <a:r>
              <a:rPr lang="ro-RO" dirty="0" smtClean="0"/>
              <a:t>dizolvarea </a:t>
            </a:r>
            <a:r>
              <a:rPr lang="ro-RO" dirty="0"/>
              <a:t>totală, </a:t>
            </a:r>
            <a:endParaRPr lang="ro-RO" dirty="0" smtClean="0"/>
          </a:p>
          <a:p>
            <a:pPr lvl="1" algn="just"/>
            <a:r>
              <a:rPr lang="ro-RO" dirty="0" smtClean="0"/>
              <a:t>dizolvare </a:t>
            </a:r>
            <a:r>
              <a:rPr lang="ro-RO" dirty="0"/>
              <a:t>coloidală, </a:t>
            </a:r>
            <a:endParaRPr lang="ro-RO" dirty="0" smtClean="0"/>
          </a:p>
          <a:p>
            <a:pPr lvl="1" algn="just"/>
            <a:r>
              <a:rPr lang="ro-RO" dirty="0" smtClean="0"/>
              <a:t>dizolvare </a:t>
            </a:r>
            <a:r>
              <a:rPr lang="ro-RO" dirty="0"/>
              <a:t>extractivă, </a:t>
            </a:r>
            <a:endParaRPr lang="ro-RO" dirty="0" smtClean="0"/>
          </a:p>
          <a:p>
            <a:pPr lvl="1" algn="just"/>
            <a:r>
              <a:rPr lang="ro-RO" dirty="0" smtClean="0"/>
              <a:t>emulsionare</a:t>
            </a:r>
            <a:r>
              <a:rPr lang="ro-RO" dirty="0"/>
              <a:t>, </a:t>
            </a:r>
            <a:endParaRPr lang="ro-RO" dirty="0" smtClean="0"/>
          </a:p>
          <a:p>
            <a:pPr lvl="1" algn="just"/>
            <a:r>
              <a:rPr lang="ro-RO" dirty="0" smtClean="0"/>
              <a:t>suspendare</a:t>
            </a:r>
            <a:r>
              <a:rPr lang="ro-RO" dirty="0"/>
              <a:t>. </a:t>
            </a:r>
            <a:endParaRPr lang="ro-RO" dirty="0" smtClean="0"/>
          </a:p>
          <a:p>
            <a:pPr marL="457200" lvl="1" indent="0" algn="just">
              <a:buNone/>
            </a:pPr>
            <a:r>
              <a:rPr lang="ro-RO" dirty="0" smtClean="0"/>
              <a:t>Ca </a:t>
            </a:r>
            <a:r>
              <a:rPr lang="ro-RO" dirty="0"/>
              <a:t>rezultat, se </a:t>
            </a:r>
            <a:r>
              <a:rPr lang="ro-RO" b="1" u="sng" dirty="0">
                <a:solidFill>
                  <a:srgbClr val="C00000"/>
                </a:solidFill>
              </a:rPr>
              <a:t>formează sisteme disperse omogene sau eterogene.</a:t>
            </a:r>
            <a:r>
              <a:rPr lang="ro-RO" dirty="0"/>
              <a:t> </a:t>
            </a:r>
            <a:endParaRPr lang="ro-RO" dirty="0" smtClean="0"/>
          </a:p>
          <a:p>
            <a:pPr marL="457200" lvl="1" indent="0" algn="just">
              <a:buNone/>
            </a:pPr>
            <a:endParaRPr lang="ro-RO" dirty="0"/>
          </a:p>
          <a:p>
            <a:pPr marL="457200" lvl="1" indent="0" algn="just">
              <a:buNone/>
            </a:pPr>
            <a:r>
              <a:rPr lang="ro-RO" dirty="0" smtClean="0"/>
              <a:t>Vehicoli </a:t>
            </a:r>
            <a:r>
              <a:rPr lang="ro-RO" dirty="0"/>
              <a:t>includ o categorie mai largă decât solvenţii – în afară ce cele enumerate, mai sunt şi soluţii extractive apoase, soluţii uleiose, soluţii medicamentoase, etc. </a:t>
            </a:r>
            <a:endParaRPr lang="ro-RO" dirty="0" smtClean="0"/>
          </a:p>
          <a:p>
            <a:pPr marL="457200" lvl="1" indent="0" algn="just">
              <a:buNone/>
            </a:pPr>
            <a:endParaRPr lang="ro-RO" dirty="0"/>
          </a:p>
          <a:p>
            <a:pPr marL="457200" lvl="1" indent="0" algn="just">
              <a:buNone/>
            </a:pPr>
            <a:r>
              <a:rPr lang="ro-RO" dirty="0" smtClean="0"/>
              <a:t>Exemple </a:t>
            </a:r>
            <a:r>
              <a:rPr lang="ro-RO" dirty="0"/>
              <a:t>de forme farmaceutice – ca şi la utilizarea solvenţilor, dar şi emulsii, suspensii, aerosoli, etc.</a:t>
            </a:r>
            <a:endParaRPr lang="ru-RU" dirty="0"/>
          </a:p>
          <a:p>
            <a:pPr lvl="0" algn="just"/>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58733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rmAutofit/>
          </a:bodyPr>
          <a:lstStyle/>
          <a:p>
            <a:pPr marL="342900" lvl="1" indent="-342900" algn="just">
              <a:buFont typeface="Arial" pitchFamily="34" charset="0"/>
              <a:buChar char="•"/>
            </a:pPr>
            <a:r>
              <a:rPr lang="ro-RO" b="1" i="1" dirty="0">
                <a:solidFill>
                  <a:srgbClr val="C00000"/>
                </a:solidFill>
              </a:rPr>
              <a:t>Excipientul </a:t>
            </a:r>
            <a:r>
              <a:rPr lang="ro-RO" dirty="0"/>
              <a:t>– este o substanţă auxiliară care primeşte SM. Se folosesc pentru prepararea formelor farmaceutice </a:t>
            </a:r>
            <a:r>
              <a:rPr lang="ro-RO" b="1" u="sng" dirty="0"/>
              <a:t>solide  şi semisolide</a:t>
            </a:r>
            <a:r>
              <a:rPr lang="ro-RO" dirty="0"/>
              <a:t>, cu rolul de </a:t>
            </a:r>
            <a:r>
              <a:rPr lang="ro-RO" dirty="0" smtClean="0"/>
              <a:t>a </a:t>
            </a:r>
            <a:r>
              <a:rPr lang="ro-RO" b="1" i="1" dirty="0" smtClean="0"/>
              <a:t>dilua </a:t>
            </a:r>
            <a:r>
              <a:rPr lang="ro-RO" b="1" i="1" dirty="0"/>
              <a:t>SM şi de a obţine un sistem dispers eterogen. </a:t>
            </a:r>
            <a:endParaRPr lang="ro-RO" b="1" i="1" dirty="0" smtClean="0"/>
          </a:p>
          <a:p>
            <a:pPr marL="342900" lvl="1" indent="-342900" algn="just">
              <a:buFont typeface="Arial" pitchFamily="34" charset="0"/>
              <a:buChar char="•"/>
            </a:pPr>
            <a:endParaRPr lang="ro-RO" b="1" i="1" dirty="0"/>
          </a:p>
          <a:p>
            <a:pPr marL="342900" lvl="1" indent="-342900" algn="just">
              <a:buFont typeface="Arial" pitchFamily="34" charset="0"/>
              <a:buChar char="•"/>
            </a:pPr>
            <a:r>
              <a:rPr lang="ro-RO" dirty="0" smtClean="0"/>
              <a:t>Spre </a:t>
            </a:r>
            <a:r>
              <a:rPr lang="ro-RO" dirty="0"/>
              <a:t>deosebire de cazurile precedente, excipientul </a:t>
            </a:r>
            <a:r>
              <a:rPr lang="ro-RO" b="1" dirty="0">
                <a:solidFill>
                  <a:srgbClr val="C00000"/>
                </a:solidFill>
              </a:rPr>
              <a:t>poate fi lichid </a:t>
            </a:r>
            <a:r>
              <a:rPr lang="ro-RO" dirty="0"/>
              <a:t>(apa, uleiul de parafină, etc.), </a:t>
            </a:r>
            <a:r>
              <a:rPr lang="ro-RO" b="1" dirty="0"/>
              <a:t>semisolid </a:t>
            </a:r>
            <a:r>
              <a:rPr lang="ro-RO" dirty="0"/>
              <a:t>(vaselina, lanolina, etc.) şi </a:t>
            </a:r>
            <a:r>
              <a:rPr lang="ro-RO" b="1" dirty="0">
                <a:solidFill>
                  <a:srgbClr val="C00000"/>
                </a:solidFill>
              </a:rPr>
              <a:t>solid</a:t>
            </a:r>
            <a:r>
              <a:rPr lang="ro-RO" dirty="0"/>
              <a:t> (gelatina, ceara, talcul, amidonul, lactoza, etc.).  </a:t>
            </a:r>
            <a:endParaRPr lang="ro-RO" dirty="0" smtClean="0"/>
          </a:p>
          <a:p>
            <a:pPr marL="342900" lvl="1" indent="-342900" algn="just">
              <a:buFont typeface="Arial" pitchFamily="34" charset="0"/>
              <a:buChar char="•"/>
            </a:pPr>
            <a:endParaRPr lang="ro-RO" dirty="0"/>
          </a:p>
          <a:p>
            <a:pPr marL="342900" lvl="1" indent="-342900" algn="just">
              <a:buFont typeface="Arial" pitchFamily="34" charset="0"/>
              <a:buChar char="•"/>
            </a:pPr>
            <a:r>
              <a:rPr lang="ro-RO" dirty="0" smtClean="0"/>
              <a:t>Forme </a:t>
            </a:r>
            <a:r>
              <a:rPr lang="ro-RO" dirty="0"/>
              <a:t>farmaceutice cu utilizarea excipienţilor – solide şi semisolide – unguente, supozitoare,  pulberi, capsule, comprimate, etc.</a:t>
            </a:r>
            <a:endParaRPr lang="ru-RU" sz="2000"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28</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722738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normAutofit fontScale="90000"/>
          </a:bodyPr>
          <a:lstStyle/>
          <a:p>
            <a:pPr lvl="0" algn="l"/>
            <a:r>
              <a:rPr lang="ro-RO" sz="3100" b="1" i="1" dirty="0" smtClean="0">
                <a:latin typeface="Times New Roman" pitchFamily="18" charset="0"/>
                <a:ea typeface="Tahoma" pitchFamily="34" charset="0"/>
                <a:cs typeface="Times New Roman" pitchFamily="18" charset="0"/>
              </a:rPr>
              <a:t/>
            </a:r>
            <a:br>
              <a:rPr lang="ro-RO" sz="3100" b="1" i="1" dirty="0" smtClean="0">
                <a:latin typeface="Times New Roman" pitchFamily="18" charset="0"/>
                <a:ea typeface="Tahoma" pitchFamily="34" charset="0"/>
                <a:cs typeface="Times New Roman" pitchFamily="18" charset="0"/>
              </a:rPr>
            </a:br>
            <a:r>
              <a:rPr lang="ro-RO" sz="3100" b="1" i="1" u="sng" dirty="0" smtClean="0">
                <a:solidFill>
                  <a:srgbClr val="C00000"/>
                </a:solidFill>
                <a:latin typeface="Times New Roman" pitchFamily="18" charset="0"/>
                <a:ea typeface="Tahoma" pitchFamily="34" charset="0"/>
                <a:cs typeface="Times New Roman" pitchFamily="18" charset="0"/>
              </a:rPr>
              <a:t>Adjuvant</a:t>
            </a:r>
            <a:r>
              <a:rPr lang="ro-RO" sz="3100" b="1" i="1" u="sng" dirty="0">
                <a:solidFill>
                  <a:srgbClr val="C00000"/>
                </a:solidFill>
                <a:latin typeface="Times New Roman" pitchFamily="18" charset="0"/>
                <a:ea typeface="Tahoma" pitchFamily="34" charset="0"/>
                <a:cs typeface="Times New Roman" pitchFamily="18" charset="0"/>
              </a:rPr>
              <a:t>/ </a:t>
            </a:r>
            <a:r>
              <a:rPr lang="ru-RU" sz="3100" b="1" i="1" u="sng" dirty="0">
                <a:solidFill>
                  <a:srgbClr val="C00000"/>
                </a:solidFill>
                <a:latin typeface="Times New Roman" pitchFamily="18" charset="0"/>
                <a:ea typeface="Tahoma" pitchFamily="34" charset="0"/>
                <a:cs typeface="Times New Roman" pitchFamily="18" charset="0"/>
              </a:rPr>
              <a:t>адъювант</a:t>
            </a:r>
            <a:r>
              <a:rPr lang="ro-RO" sz="3100" b="1" i="1" u="sng" dirty="0">
                <a:solidFill>
                  <a:srgbClr val="C00000"/>
                </a:solidFill>
                <a:latin typeface="Times New Roman" pitchFamily="18" charset="0"/>
                <a:ea typeface="Tahoma" pitchFamily="34" charset="0"/>
                <a:cs typeface="Times New Roman" pitchFamily="18" charset="0"/>
              </a:rPr>
              <a:t> (???), aditiv</a:t>
            </a:r>
            <a:r>
              <a:rPr lang="ro-RO" sz="3100" b="1" u="sng" dirty="0">
                <a:solidFill>
                  <a:srgbClr val="C00000"/>
                </a:solidFill>
                <a:latin typeface="Times New Roman" pitchFamily="18" charset="0"/>
                <a:ea typeface="Tahoma" pitchFamily="34" charset="0"/>
                <a:cs typeface="Times New Roman" pitchFamily="18" charset="0"/>
              </a:rPr>
              <a:t> </a:t>
            </a:r>
            <a:r>
              <a:rPr lang="ro-RO" sz="3100" b="1" dirty="0">
                <a:latin typeface="Times New Roman" pitchFamily="18" charset="0"/>
                <a:ea typeface="Tahoma" pitchFamily="34" charset="0"/>
                <a:cs typeface="Times New Roman" pitchFamily="18" charset="0"/>
              </a:rPr>
              <a:t>– asigură unele calităţi ale formei farmaceutice şi </a:t>
            </a:r>
            <a:r>
              <a:rPr lang="ro-RO" sz="3100" b="1" dirty="0" smtClean="0">
                <a:latin typeface="Times New Roman" pitchFamily="18" charset="0"/>
                <a:ea typeface="Tahoma" pitchFamily="34" charset="0"/>
                <a:cs typeface="Times New Roman" pitchFamily="18" charset="0"/>
              </a:rPr>
              <a:t>intervine </a:t>
            </a:r>
            <a:r>
              <a:rPr lang="ro-RO" sz="3100" b="1" dirty="0">
                <a:latin typeface="Times New Roman" pitchFamily="18" charset="0"/>
                <a:ea typeface="Tahoma" pitchFamily="34" charset="0"/>
                <a:cs typeface="Times New Roman" pitchFamily="18" charset="0"/>
              </a:rPr>
              <a:t>în prevenirea </a:t>
            </a:r>
            <a:r>
              <a:rPr lang="ro-RO" sz="3100" b="1" dirty="0" smtClean="0">
                <a:latin typeface="Times New Roman" pitchFamily="18" charset="0"/>
                <a:ea typeface="Tahoma" pitchFamily="34" charset="0"/>
                <a:cs typeface="Times New Roman" pitchFamily="18" charset="0"/>
              </a:rPr>
              <a:t>degradării acesteia.</a:t>
            </a:r>
            <a:br>
              <a:rPr lang="ro-RO" sz="3100" b="1" dirty="0" smtClean="0">
                <a:latin typeface="Times New Roman" pitchFamily="18" charset="0"/>
                <a:ea typeface="Tahoma" pitchFamily="34" charset="0"/>
                <a:cs typeface="Times New Roman" pitchFamily="18" charset="0"/>
              </a:rPr>
            </a:br>
            <a:r>
              <a:rPr lang="ro-RO" sz="3100" b="1" dirty="0" smtClean="0">
                <a:latin typeface="Times New Roman" pitchFamily="18" charset="0"/>
                <a:ea typeface="Tahoma" pitchFamily="34" charset="0"/>
                <a:cs typeface="Times New Roman" pitchFamily="18" charset="0"/>
              </a:rPr>
              <a:t> </a:t>
            </a:r>
            <a:r>
              <a:rPr lang="ru-RU" sz="3100" b="1" dirty="0">
                <a:latin typeface="Times New Roman" pitchFamily="18" charset="0"/>
                <a:ea typeface="Tahoma" pitchFamily="34" charset="0"/>
                <a:cs typeface="Times New Roman" pitchFamily="18" charset="0"/>
              </a:rPr>
              <a:t/>
            </a:r>
            <a:br>
              <a:rPr lang="ru-RU" sz="3100" b="1" dirty="0">
                <a:latin typeface="Times New Roman" pitchFamily="18" charset="0"/>
                <a:ea typeface="Tahoma" pitchFamily="34" charset="0"/>
                <a:cs typeface="Times New Roman" pitchFamily="18" charset="0"/>
              </a:rPr>
            </a:br>
            <a:endParaRPr lang="ru-RU" sz="3100" b="1" dirty="0">
              <a:latin typeface="Times New Roman" pitchFamily="18" charset="0"/>
              <a:ea typeface="Tahoma" pitchFamily="34"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lvl="0" algn="just"/>
            <a:r>
              <a:rPr lang="ro-RO" i="1" dirty="0"/>
              <a:t>Adjuvant (ajutor</a:t>
            </a:r>
            <a:r>
              <a:rPr lang="ro-RO" dirty="0"/>
              <a:t>) – este o substanţă auxiliară, care se adaugă pentru:</a:t>
            </a:r>
            <a:endParaRPr lang="ru-RU" dirty="0"/>
          </a:p>
          <a:p>
            <a:pPr lvl="0" algn="just"/>
            <a:r>
              <a:rPr lang="ro-RO" b="1" dirty="0">
                <a:solidFill>
                  <a:srgbClr val="C00000"/>
                </a:solidFill>
              </a:rPr>
              <a:t>A facilita </a:t>
            </a:r>
            <a:r>
              <a:rPr lang="ro-RO" dirty="0"/>
              <a:t>procesul tehnologic</a:t>
            </a:r>
            <a:endParaRPr lang="ru-RU" dirty="0"/>
          </a:p>
          <a:p>
            <a:pPr lvl="0" algn="just"/>
            <a:r>
              <a:rPr lang="ro-RO" b="1" dirty="0">
                <a:solidFill>
                  <a:srgbClr val="C00000"/>
                </a:solidFill>
              </a:rPr>
              <a:t>A înlesni </a:t>
            </a:r>
            <a:r>
              <a:rPr lang="ro-RO" dirty="0"/>
              <a:t>administrarea medicamentului</a:t>
            </a:r>
            <a:endParaRPr lang="ru-RU" dirty="0"/>
          </a:p>
          <a:p>
            <a:pPr lvl="0" algn="just"/>
            <a:r>
              <a:rPr lang="ro-RO" b="1" dirty="0">
                <a:solidFill>
                  <a:srgbClr val="C00000"/>
                </a:solidFill>
              </a:rPr>
              <a:t>A ajuta </a:t>
            </a:r>
            <a:r>
              <a:rPr lang="ro-RO" dirty="0"/>
              <a:t>medicamentul să-şi exercite acţiunea la locul de aplicare. </a:t>
            </a:r>
            <a:endParaRPr lang="ru-RU" dirty="0"/>
          </a:p>
          <a:p>
            <a:pPr algn="just"/>
            <a:r>
              <a:rPr lang="ro-RO" dirty="0"/>
              <a:t>Spre deosebire de excipient, adjuvantul </a:t>
            </a:r>
            <a:r>
              <a:rPr lang="ro-RO" b="1" dirty="0">
                <a:solidFill>
                  <a:srgbClr val="C00000"/>
                </a:solidFill>
              </a:rPr>
              <a:t>nu reprezintă masa principală</a:t>
            </a:r>
            <a:r>
              <a:rPr lang="ro-RO" dirty="0"/>
              <a:t> a unui medicament, dar se utilizează în cantităţi relativ mari. </a:t>
            </a:r>
            <a:endParaRPr lang="ro-RO" dirty="0" smtClean="0"/>
          </a:p>
          <a:p>
            <a:pPr algn="just"/>
            <a:r>
              <a:rPr lang="ro-RO" dirty="0" smtClean="0"/>
              <a:t>Exemple </a:t>
            </a:r>
            <a:r>
              <a:rPr lang="ro-RO" dirty="0"/>
              <a:t>– solubilizanţi (?), dezagreganţi (?),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29</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72444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57646" y="764704"/>
            <a:ext cx="5400600" cy="86409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79512" y="188640"/>
            <a:ext cx="8640960" cy="504056"/>
          </a:xfrm>
        </p:spPr>
        <p:txBody>
          <a:bodyPr>
            <a:normAutofit fontScale="90000"/>
          </a:bodyPr>
          <a:lstStyle/>
          <a:p>
            <a:r>
              <a:rPr lang="ro-RO" sz="3100" b="1" dirty="0" smtClean="0">
                <a:solidFill>
                  <a:srgbClr val="C00000"/>
                </a:solidFill>
                <a:latin typeface="Times New Roman" pitchFamily="18" charset="0"/>
                <a:ea typeface="Tahoma" pitchFamily="34" charset="0"/>
                <a:cs typeface="Times New Roman" pitchFamily="18" charset="0"/>
              </a:rPr>
              <a:t/>
            </a:r>
            <a:br>
              <a:rPr lang="ro-RO" sz="3100" b="1" dirty="0" smtClean="0">
                <a:solidFill>
                  <a:srgbClr val="C00000"/>
                </a:solidFill>
                <a:latin typeface="Times New Roman" pitchFamily="18" charset="0"/>
                <a:ea typeface="Tahoma" pitchFamily="34" charset="0"/>
                <a:cs typeface="Times New Roman" pitchFamily="18" charset="0"/>
              </a:rPr>
            </a:br>
            <a:r>
              <a:rPr lang="en-US" sz="3100" b="1" dirty="0" smtClean="0">
                <a:solidFill>
                  <a:srgbClr val="C00000"/>
                </a:solidFill>
                <a:latin typeface="Times New Roman" pitchFamily="18" charset="0"/>
                <a:ea typeface="Tahoma" pitchFamily="34" charset="0"/>
                <a:cs typeface="Times New Roman" pitchFamily="18" charset="0"/>
              </a:rPr>
              <a:t/>
            </a:r>
            <a:br>
              <a:rPr lang="en-US" sz="3100" b="1" dirty="0" smtClean="0">
                <a:solidFill>
                  <a:srgbClr val="C00000"/>
                </a:solidFill>
                <a:latin typeface="Times New Roman" pitchFamily="18" charset="0"/>
                <a:ea typeface="Tahoma" pitchFamily="34" charset="0"/>
                <a:cs typeface="Times New Roman" pitchFamily="18" charset="0"/>
              </a:rPr>
            </a:br>
            <a:r>
              <a:rPr lang="ro-RO" sz="3100" b="1" u="sng" dirty="0" smtClean="0">
                <a:solidFill>
                  <a:srgbClr val="C00000"/>
                </a:solidFill>
              </a:rPr>
              <a:t>1</a:t>
            </a:r>
            <a:r>
              <a:rPr lang="ro-RO" sz="3100" b="1" u="sng" dirty="0">
                <a:solidFill>
                  <a:srgbClr val="C00000"/>
                </a:solidFill>
              </a:rPr>
              <a:t>. Substanţe medicamentoase</a:t>
            </a:r>
            <a:r>
              <a:rPr lang="ru-RU" sz="2800" dirty="0">
                <a:solidFill>
                  <a:srgbClr val="0033CC"/>
                </a:solidFill>
              </a:rPr>
              <a:t/>
            </a:r>
            <a:br>
              <a:rPr lang="ru-RU" sz="2800" dirty="0">
                <a:solidFill>
                  <a:srgbClr val="0033CC"/>
                </a:solidFill>
              </a:rPr>
            </a:br>
            <a:r>
              <a:rPr lang="ru-RU" b="1" dirty="0">
                <a:solidFill>
                  <a:srgbClr val="002060"/>
                </a:solidFill>
              </a:rPr>
              <a:t/>
            </a:r>
            <a:br>
              <a:rPr lang="ru-RU" b="1" dirty="0">
                <a:solidFill>
                  <a:srgbClr val="002060"/>
                </a:solidFill>
              </a:rPr>
            </a:br>
            <a:endParaRPr lang="ru-RU" dirty="0"/>
          </a:p>
        </p:txBody>
      </p:sp>
      <p:sp>
        <p:nvSpPr>
          <p:cNvPr id="3" name="Объект 2"/>
          <p:cNvSpPr>
            <a:spLocks noGrp="1"/>
          </p:cNvSpPr>
          <p:nvPr>
            <p:ph sz="half" idx="1"/>
          </p:nvPr>
        </p:nvSpPr>
        <p:spPr>
          <a:xfrm>
            <a:off x="457200" y="908720"/>
            <a:ext cx="8363272" cy="5688632"/>
          </a:xfrm>
        </p:spPr>
        <p:txBody>
          <a:bodyPr>
            <a:normAutofit/>
          </a:bodyPr>
          <a:lstStyle/>
          <a:p>
            <a:pPr algn="ctr"/>
            <a:r>
              <a:rPr lang="ro-RO" b="1" dirty="0" smtClean="0"/>
              <a:t>Substanţe </a:t>
            </a:r>
            <a:r>
              <a:rPr lang="ro-RO" b="1" dirty="0"/>
              <a:t>medicamentoase</a:t>
            </a:r>
            <a:endParaRPr lang="ru-RU" b="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3</a:t>
            </a:fld>
            <a:endParaRPr lang="ru-RU"/>
          </a:p>
        </p:txBody>
      </p:sp>
      <p:sp>
        <p:nvSpPr>
          <p:cNvPr id="7" name="Стрелка вниз 6"/>
          <p:cNvSpPr/>
          <p:nvPr/>
        </p:nvSpPr>
        <p:spPr>
          <a:xfrm>
            <a:off x="2483768" y="177281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5652120" y="177281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971600" y="2996952"/>
            <a:ext cx="3438382" cy="273630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u="sng" dirty="0" smtClean="0">
                <a:solidFill>
                  <a:schemeClr val="tx1"/>
                </a:solidFill>
                <a:effectLst>
                  <a:outerShdw blurRad="38100" dist="38100" dir="2700000" algn="tl">
                    <a:srgbClr val="000000">
                      <a:alpha val="43137"/>
                    </a:srgbClr>
                  </a:outerShdw>
                </a:effectLst>
              </a:rPr>
              <a:t>UNITARE:</a:t>
            </a:r>
          </a:p>
          <a:p>
            <a:r>
              <a:rPr lang="ro-RO" sz="2400" b="1" i="1" dirty="0" smtClean="0">
                <a:solidFill>
                  <a:schemeClr val="tx1"/>
                </a:solidFill>
              </a:rPr>
              <a:t>-    </a:t>
            </a:r>
            <a:r>
              <a:rPr lang="ro-RO" sz="2400" b="1" dirty="0" smtClean="0">
                <a:solidFill>
                  <a:schemeClr val="tx1"/>
                </a:solidFill>
              </a:rPr>
              <a:t>acidul </a:t>
            </a:r>
            <a:r>
              <a:rPr lang="ro-RO" sz="2400" b="1" dirty="0">
                <a:solidFill>
                  <a:schemeClr val="tx1"/>
                </a:solidFill>
              </a:rPr>
              <a:t>acetilsalicilic, </a:t>
            </a:r>
            <a:endParaRPr lang="ro-RO" sz="2400" b="1" dirty="0" smtClean="0">
              <a:solidFill>
                <a:schemeClr val="tx1"/>
              </a:solidFill>
            </a:endParaRPr>
          </a:p>
          <a:p>
            <a:pPr marL="342900" indent="-342900">
              <a:buFontTx/>
              <a:buChar char="-"/>
            </a:pPr>
            <a:r>
              <a:rPr lang="ro-RO" sz="2400" b="1" dirty="0" smtClean="0">
                <a:solidFill>
                  <a:schemeClr val="tx1"/>
                </a:solidFill>
              </a:rPr>
              <a:t>cofeina</a:t>
            </a:r>
            <a:r>
              <a:rPr lang="ro-RO" sz="2400" b="1" dirty="0">
                <a:solidFill>
                  <a:schemeClr val="tx1"/>
                </a:solidFill>
              </a:rPr>
              <a:t>, </a:t>
            </a:r>
            <a:endParaRPr lang="ro-RO" sz="2400" b="1" dirty="0" smtClean="0">
              <a:solidFill>
                <a:schemeClr val="tx1"/>
              </a:solidFill>
            </a:endParaRPr>
          </a:p>
          <a:p>
            <a:pPr marL="342900" indent="-342900">
              <a:buFontTx/>
              <a:buChar char="-"/>
            </a:pPr>
            <a:r>
              <a:rPr lang="ro-RO" sz="2400" b="1" dirty="0" smtClean="0">
                <a:solidFill>
                  <a:schemeClr val="tx1"/>
                </a:solidFill>
              </a:rPr>
              <a:t>fenobarbitalul</a:t>
            </a:r>
            <a:r>
              <a:rPr lang="ro-RO" sz="2400" b="1" dirty="0">
                <a:solidFill>
                  <a:schemeClr val="tx1"/>
                </a:solidFill>
              </a:rPr>
              <a:t>, </a:t>
            </a:r>
            <a:endParaRPr lang="ro-RO" sz="2400" b="1" dirty="0" smtClean="0">
              <a:solidFill>
                <a:schemeClr val="tx1"/>
              </a:solidFill>
            </a:endParaRPr>
          </a:p>
          <a:p>
            <a:pPr marL="342900" indent="-342900">
              <a:buFontTx/>
              <a:buChar char="-"/>
            </a:pPr>
            <a:r>
              <a:rPr lang="ro-RO" sz="2400" b="1" dirty="0" smtClean="0">
                <a:solidFill>
                  <a:schemeClr val="tx1"/>
                </a:solidFill>
              </a:rPr>
              <a:t>bromura </a:t>
            </a:r>
            <a:r>
              <a:rPr lang="ro-RO" sz="2400" b="1" dirty="0">
                <a:solidFill>
                  <a:schemeClr val="tx1"/>
                </a:solidFill>
              </a:rPr>
              <a:t>de sodiu, etc.</a:t>
            </a:r>
            <a:endParaRPr lang="ru-RU" sz="2200" b="1" dirty="0">
              <a:solidFill>
                <a:schemeClr val="tx1"/>
              </a:solidFill>
            </a:endParaRPr>
          </a:p>
        </p:txBody>
      </p:sp>
      <p:sp>
        <p:nvSpPr>
          <p:cNvPr id="12" name="Скругленный прямоугольник 11"/>
          <p:cNvSpPr/>
          <p:nvPr/>
        </p:nvSpPr>
        <p:spPr>
          <a:xfrm>
            <a:off x="4824028" y="2996952"/>
            <a:ext cx="2808312"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smtClean="0">
                <a:solidFill>
                  <a:schemeClr val="tx1"/>
                </a:solidFill>
                <a:effectLst>
                  <a:outerShdw blurRad="38100" dist="38100" dir="2700000" algn="tl">
                    <a:srgbClr val="000000">
                      <a:alpha val="43137"/>
                    </a:srgbClr>
                  </a:outerShdw>
                </a:effectLst>
              </a:rPr>
              <a:t>AMESTEC DE SUBSTANŢE</a:t>
            </a:r>
            <a:endParaRPr lang="ru-RU" sz="2800" b="1" dirty="0">
              <a:solidFill>
                <a:schemeClr val="tx1"/>
              </a:solidFill>
              <a:effectLst>
                <a:outerShdw blurRad="38100" dist="38100" dir="2700000" algn="tl">
                  <a:srgbClr val="000000">
                    <a:alpha val="43137"/>
                  </a:srgbClr>
                </a:outerShdw>
              </a:effectLst>
            </a:endParaRPr>
          </a:p>
        </p:txBody>
      </p:sp>
      <p:sp>
        <p:nvSpPr>
          <p:cNvPr id="11" name="Нижний колонтитул 10"/>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567165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60648"/>
            <a:ext cx="8856984" cy="6120680"/>
          </a:xfrm>
        </p:spPr>
        <p:txBody>
          <a:bodyPr>
            <a:normAutofit/>
          </a:bodyPr>
          <a:lstStyle/>
          <a:p>
            <a:pPr lvl="0" algn="just"/>
            <a:r>
              <a:rPr lang="ro-RO" b="1" i="1" dirty="0">
                <a:solidFill>
                  <a:srgbClr val="C00000"/>
                </a:solidFill>
              </a:rPr>
              <a:t>Aditiv (adăugat) </a:t>
            </a:r>
            <a:r>
              <a:rPr lang="ro-RO" dirty="0"/>
              <a:t>– este o substanţă auxiliară utilizată în </a:t>
            </a:r>
            <a:r>
              <a:rPr lang="ro-RO" b="1" dirty="0">
                <a:solidFill>
                  <a:srgbClr val="C00000"/>
                </a:solidFill>
              </a:rPr>
              <a:t>cantităţi mici </a:t>
            </a:r>
            <a:r>
              <a:rPr lang="ro-RO" dirty="0"/>
              <a:t>(câteva procente) la prepararea unui medicament în scopul </a:t>
            </a:r>
            <a:r>
              <a:rPr lang="ro-RO" b="1" dirty="0">
                <a:solidFill>
                  <a:srgbClr val="C00000"/>
                </a:solidFill>
              </a:rPr>
              <a:t>ameliorării proprietăţilor sau obţinerii unei noi calităţi</a:t>
            </a:r>
            <a:r>
              <a:rPr lang="ro-RO" dirty="0"/>
              <a:t>:</a:t>
            </a:r>
            <a:endParaRPr lang="ru-RU" dirty="0"/>
          </a:p>
          <a:p>
            <a:pPr lvl="0" algn="just"/>
            <a:r>
              <a:rPr lang="ro-RO" dirty="0"/>
              <a:t>Asigurarea </a:t>
            </a:r>
            <a:r>
              <a:rPr lang="ro-RO" b="1" u="sng" dirty="0">
                <a:solidFill>
                  <a:srgbClr val="C00000"/>
                </a:solidFill>
              </a:rPr>
              <a:t>stabilităţii</a:t>
            </a:r>
            <a:r>
              <a:rPr lang="ro-RO" dirty="0"/>
              <a:t> fizice, chimice şi microbiologice</a:t>
            </a:r>
            <a:endParaRPr lang="ru-RU" dirty="0"/>
          </a:p>
          <a:p>
            <a:pPr lvl="0" algn="just"/>
            <a:r>
              <a:rPr lang="ro-RO" b="1" u="sng" dirty="0">
                <a:solidFill>
                  <a:srgbClr val="C00000"/>
                </a:solidFill>
              </a:rPr>
              <a:t>Modificarea</a:t>
            </a:r>
            <a:r>
              <a:rPr lang="ro-RO" dirty="0"/>
              <a:t> proprietăţilor </a:t>
            </a:r>
            <a:r>
              <a:rPr lang="ro-RO" b="1" u="sng" dirty="0">
                <a:solidFill>
                  <a:srgbClr val="C00000"/>
                </a:solidFill>
              </a:rPr>
              <a:t>organoleptice</a:t>
            </a:r>
            <a:r>
              <a:rPr lang="ro-RO" dirty="0"/>
              <a:t> – miros, gust, culoare</a:t>
            </a:r>
            <a:endParaRPr lang="ru-RU" dirty="0"/>
          </a:p>
          <a:p>
            <a:pPr algn="just"/>
            <a:endParaRPr lang="ro-RO" dirty="0" smtClean="0"/>
          </a:p>
          <a:p>
            <a:pPr algn="just"/>
            <a:r>
              <a:rPr lang="ro-RO" dirty="0" smtClean="0"/>
              <a:t>Exemple </a:t>
            </a:r>
            <a:r>
              <a:rPr lang="ro-RO" dirty="0"/>
              <a:t>de aditivi: coloranţi, aromatizanţi, conservanţi, etc.</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30</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606048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o-MO" b="1" dirty="0" smtClean="0">
                <a:solidFill>
                  <a:srgbClr val="C00000"/>
                </a:solidFill>
              </a:rPr>
              <a:t/>
            </a:r>
            <a:br>
              <a:rPr lang="ro-MO" b="1" dirty="0" smtClean="0">
                <a:solidFill>
                  <a:srgbClr val="C00000"/>
                </a:solidFill>
              </a:rPr>
            </a:br>
            <a:r>
              <a:rPr lang="ro-MO" b="1" dirty="0" smtClean="0">
                <a:solidFill>
                  <a:srgbClr val="C00000"/>
                </a:solidFill>
              </a:rPr>
              <a:t>Cerințele </a:t>
            </a:r>
            <a:r>
              <a:rPr lang="ro-MO" b="1" dirty="0">
                <a:solidFill>
                  <a:srgbClr val="C00000"/>
                </a:solidFill>
              </a:rPr>
              <a:t>față de substanțe auxiliare:</a:t>
            </a:r>
            <a:r>
              <a:rPr lang="ru-RU" b="1" dirty="0">
                <a:solidFill>
                  <a:srgbClr val="C00000"/>
                </a:solidFill>
              </a:rPr>
              <a:t/>
            </a:r>
            <a:br>
              <a:rPr lang="ru-RU" b="1" dirty="0">
                <a:solidFill>
                  <a:srgbClr val="C00000"/>
                </a:solidFill>
              </a:rPr>
            </a:br>
            <a:endParaRPr lang="ru-RU" b="1" dirty="0">
              <a:solidFill>
                <a:srgbClr val="C00000"/>
              </a:solidFill>
            </a:endParaRPr>
          </a:p>
        </p:txBody>
      </p:sp>
      <p:sp>
        <p:nvSpPr>
          <p:cNvPr id="3" name="Объект 2"/>
          <p:cNvSpPr>
            <a:spLocks noGrp="1"/>
          </p:cNvSpPr>
          <p:nvPr>
            <p:ph idx="1"/>
          </p:nvPr>
        </p:nvSpPr>
        <p:spPr>
          <a:xfrm>
            <a:off x="457200" y="908720"/>
            <a:ext cx="8229600" cy="5544616"/>
          </a:xfrm>
        </p:spPr>
        <p:txBody>
          <a:bodyPr/>
          <a:lstStyle/>
          <a:p>
            <a:pPr lvl="0" algn="just"/>
            <a:r>
              <a:rPr lang="ro-MO" dirty="0"/>
              <a:t>trebuie să fie </a:t>
            </a:r>
            <a:r>
              <a:rPr lang="ro-MO" b="1" u="sng" dirty="0">
                <a:solidFill>
                  <a:srgbClr val="002060"/>
                </a:solidFill>
              </a:rPr>
              <a:t>inerte</a:t>
            </a:r>
            <a:r>
              <a:rPr lang="ro-MO" dirty="0"/>
              <a:t> </a:t>
            </a:r>
            <a:r>
              <a:rPr lang="ro-MO" dirty="0" smtClean="0"/>
              <a:t>față </a:t>
            </a:r>
            <a:r>
              <a:rPr lang="ro-MO" dirty="0"/>
              <a:t>de </a:t>
            </a:r>
            <a:r>
              <a:rPr lang="ro-MO" b="1" u="sng" dirty="0">
                <a:solidFill>
                  <a:srgbClr val="002060"/>
                </a:solidFill>
              </a:rPr>
              <a:t>substanță medicamentoasă</a:t>
            </a:r>
            <a:r>
              <a:rPr lang="ro-MO" dirty="0"/>
              <a:t>. Reglementările actuale prevăd înscrierea excepienților pe eticheta medicamentului.</a:t>
            </a:r>
            <a:endParaRPr lang="ru-RU" dirty="0"/>
          </a:p>
          <a:p>
            <a:pPr lvl="0" algn="just"/>
            <a:r>
              <a:rPr lang="ro-MO" dirty="0"/>
              <a:t>Trebuie să fie </a:t>
            </a:r>
            <a:r>
              <a:rPr lang="ro-MO" b="1" u="sng" dirty="0">
                <a:solidFill>
                  <a:srgbClr val="002060"/>
                </a:solidFill>
              </a:rPr>
              <a:t>inerte</a:t>
            </a:r>
            <a:r>
              <a:rPr lang="ro-MO" dirty="0"/>
              <a:t> față de </a:t>
            </a:r>
            <a:r>
              <a:rPr lang="ro-MO" b="1" u="sng" dirty="0">
                <a:solidFill>
                  <a:srgbClr val="002060"/>
                </a:solidFill>
              </a:rPr>
              <a:t>recipientul</a:t>
            </a:r>
            <a:r>
              <a:rPr lang="ro-MO" dirty="0"/>
              <a:t> de condiționare primară, nu trebuie să reacționeze și să deterioreze materialele din care sunt confecționate recipientele, sau să fie absorbite de acestea.</a:t>
            </a:r>
            <a:endParaRPr lang="ru-RU" dirty="0"/>
          </a:p>
          <a:p>
            <a:pPr lvl="0" algn="just"/>
            <a:r>
              <a:rPr lang="ro-MO" dirty="0"/>
              <a:t>Trebuie să posedă o </a:t>
            </a:r>
            <a:r>
              <a:rPr lang="ro-MO" b="1" u="sng" dirty="0">
                <a:solidFill>
                  <a:srgbClr val="002060"/>
                </a:solidFill>
              </a:rPr>
              <a:t>inerție</a:t>
            </a:r>
            <a:r>
              <a:rPr lang="ro-MO" dirty="0"/>
              <a:t> </a:t>
            </a:r>
            <a:r>
              <a:rPr lang="ro-MO" dirty="0" smtClean="0"/>
              <a:t>față </a:t>
            </a:r>
            <a:r>
              <a:rPr lang="ro-MO" dirty="0"/>
              <a:t>de </a:t>
            </a:r>
            <a:r>
              <a:rPr lang="ro-MO" b="1" u="sng" dirty="0">
                <a:solidFill>
                  <a:srgbClr val="002060"/>
                </a:solidFill>
              </a:rPr>
              <a:t>organism</a:t>
            </a:r>
            <a:r>
              <a:rPr lang="ro-MO" dirty="0"/>
              <a:t>.</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4251827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507288" cy="6408712"/>
          </a:xfrm>
        </p:spPr>
        <p:txBody>
          <a:bodyPr>
            <a:normAutofit/>
          </a:bodyPr>
          <a:lstStyle/>
          <a:p>
            <a:pPr algn="just"/>
            <a:r>
              <a:rPr lang="ro-MO" dirty="0"/>
              <a:t>Substanțele auxiliare pot fi de </a:t>
            </a:r>
            <a:r>
              <a:rPr lang="ro-MO" b="1" dirty="0">
                <a:solidFill>
                  <a:srgbClr val="C00000"/>
                </a:solidFill>
              </a:rPr>
              <a:t>origine</a:t>
            </a:r>
            <a:r>
              <a:rPr lang="ro-MO" dirty="0"/>
              <a:t> naturală, de semisinteză sau de sinteză. </a:t>
            </a:r>
            <a:endParaRPr lang="ro-MO" dirty="0" smtClean="0"/>
          </a:p>
          <a:p>
            <a:endParaRPr lang="ro-MO" i="1" dirty="0"/>
          </a:p>
          <a:p>
            <a:pPr algn="just"/>
            <a:r>
              <a:rPr lang="ro-MO" i="1" dirty="0" smtClean="0"/>
              <a:t>Important </a:t>
            </a:r>
            <a:r>
              <a:rPr lang="ro-MO" i="1" dirty="0"/>
              <a:t>că sinteza substanțelor auxiliare nu intră în monopolul farmaceutic, </a:t>
            </a:r>
            <a:r>
              <a:rPr lang="ro-MO" dirty="0"/>
              <a:t>ele pot fi obținute în cadrul diferitor domenii industriale. </a:t>
            </a:r>
            <a:endParaRPr lang="ro-MO" dirty="0" smtClean="0"/>
          </a:p>
          <a:p>
            <a:endParaRPr lang="ro-MO" dirty="0"/>
          </a:p>
          <a:p>
            <a:r>
              <a:rPr lang="ro-MO" dirty="0" smtClean="0"/>
              <a:t>Pentru </a:t>
            </a:r>
            <a:r>
              <a:rPr lang="ro-MO" dirty="0"/>
              <a:t>acestea există normele de calitate în vigoare privind:</a:t>
            </a:r>
            <a:endParaRPr lang="ru-RU" dirty="0"/>
          </a:p>
          <a:p>
            <a:pPr lvl="1"/>
            <a:r>
              <a:rPr lang="ro-MO" dirty="0"/>
              <a:t>Puritatea chimică,</a:t>
            </a:r>
            <a:endParaRPr lang="ru-RU" dirty="0"/>
          </a:p>
          <a:p>
            <a:pPr lvl="1"/>
            <a:r>
              <a:rPr lang="ro-MO" dirty="0"/>
              <a:t>Lipsa de toxicitate (</a:t>
            </a:r>
            <a:r>
              <a:rPr lang="ro-MO" i="1" dirty="0"/>
              <a:t>inocuitatea</a:t>
            </a:r>
            <a:r>
              <a:rPr lang="ro-MO" dirty="0"/>
              <a:t>)</a:t>
            </a:r>
            <a:endParaRPr lang="ru-RU" dirty="0"/>
          </a:p>
          <a:p>
            <a:pPr lvl="1"/>
            <a:r>
              <a:rPr lang="ro-MO" dirty="0"/>
              <a:t>Stabilitatea</a:t>
            </a:r>
            <a:r>
              <a:rPr lang="ro-MO" dirty="0" smtClean="0"/>
              <a:t>.</a:t>
            </a:r>
          </a:p>
          <a:p>
            <a:pPr lvl="1"/>
            <a:endParaRPr lang="ro-MO" dirty="0"/>
          </a:p>
          <a:p>
            <a:pPr lvl="1"/>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786157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435280" cy="6192688"/>
          </a:xfrm>
        </p:spPr>
        <p:txBody>
          <a:bodyPr>
            <a:normAutofit fontScale="85000" lnSpcReduction="20000"/>
          </a:bodyPr>
          <a:lstStyle/>
          <a:p>
            <a:r>
              <a:rPr lang="ro-MO" dirty="0"/>
              <a:t>Fiecare SA este definită de:</a:t>
            </a:r>
            <a:endParaRPr lang="ru-RU" dirty="0"/>
          </a:p>
          <a:p>
            <a:pPr lvl="1" algn="just"/>
            <a:r>
              <a:rPr lang="ro-MO" dirty="0"/>
              <a:t>Caractere </a:t>
            </a:r>
            <a:r>
              <a:rPr lang="ro-MO" b="1" dirty="0">
                <a:solidFill>
                  <a:srgbClr val="002060"/>
                </a:solidFill>
              </a:rPr>
              <a:t>fizico-chimice</a:t>
            </a:r>
            <a:r>
              <a:rPr lang="ro-MO" dirty="0"/>
              <a:t>, care sunt descrise în monografiile de excipienți, înscrise în </a:t>
            </a:r>
            <a:r>
              <a:rPr lang="ro-MO" dirty="0" smtClean="0"/>
              <a:t>farmacopee</a:t>
            </a:r>
          </a:p>
          <a:p>
            <a:pPr lvl="1"/>
            <a:endParaRPr lang="ro-MO" dirty="0"/>
          </a:p>
          <a:p>
            <a:pPr lvl="1" algn="just"/>
            <a:r>
              <a:rPr lang="ro-MO" dirty="0" smtClean="0"/>
              <a:t>Caractere </a:t>
            </a:r>
            <a:r>
              <a:rPr lang="ro-MO" b="1" dirty="0">
                <a:solidFill>
                  <a:srgbClr val="002060"/>
                </a:solidFill>
              </a:rPr>
              <a:t>tehnologice</a:t>
            </a:r>
            <a:r>
              <a:rPr lang="ro-MO" dirty="0"/>
              <a:t>, care sunt fixate de fabricant, stabilind și limitele de acceptare.</a:t>
            </a:r>
            <a:endParaRPr lang="ru-RU" dirty="0"/>
          </a:p>
          <a:p>
            <a:endParaRPr lang="ro-MO" dirty="0" smtClean="0"/>
          </a:p>
          <a:p>
            <a:pPr algn="just"/>
            <a:r>
              <a:rPr lang="ro-MO" dirty="0" smtClean="0"/>
              <a:t>Cele </a:t>
            </a:r>
            <a:r>
              <a:rPr lang="ro-MO" dirty="0"/>
              <a:t>mai importante </a:t>
            </a:r>
            <a:r>
              <a:rPr lang="ro-MO" b="1" u="sng" dirty="0">
                <a:solidFill>
                  <a:srgbClr val="C00000"/>
                </a:solidFill>
              </a:rPr>
              <a:t>funcții</a:t>
            </a:r>
            <a:r>
              <a:rPr lang="ro-MO" dirty="0"/>
              <a:t> ale substanțelor auxiliare sunt următoarele:</a:t>
            </a:r>
            <a:endParaRPr lang="ru-RU" dirty="0"/>
          </a:p>
          <a:p>
            <a:pPr lvl="1" algn="just"/>
            <a:r>
              <a:rPr lang="ro-MO" b="1" u="sng" dirty="0">
                <a:solidFill>
                  <a:srgbClr val="002060"/>
                </a:solidFill>
              </a:rPr>
              <a:t>Realizarea formei </a:t>
            </a:r>
            <a:r>
              <a:rPr lang="ro-MO" dirty="0"/>
              <a:t>farmaceutice</a:t>
            </a:r>
            <a:endParaRPr lang="ru-RU" dirty="0"/>
          </a:p>
          <a:p>
            <a:pPr lvl="1" algn="just"/>
            <a:r>
              <a:rPr lang="ro-MO" b="1" u="sng" dirty="0">
                <a:solidFill>
                  <a:srgbClr val="002060"/>
                </a:solidFill>
              </a:rPr>
              <a:t>Divizarea dozei </a:t>
            </a:r>
            <a:r>
              <a:rPr lang="ro-MO" dirty="0"/>
              <a:t>de substanță medicamentoasă, în cazul unor substanțe medicamentoase cu o toxicitate sporită.</a:t>
            </a:r>
            <a:endParaRPr lang="ru-RU" dirty="0"/>
          </a:p>
          <a:p>
            <a:pPr lvl="1" algn="just"/>
            <a:r>
              <a:rPr lang="ro-MO" b="1" u="sng" dirty="0">
                <a:solidFill>
                  <a:srgbClr val="002060"/>
                </a:solidFill>
              </a:rPr>
              <a:t>Asigurarea stabilității </a:t>
            </a:r>
            <a:r>
              <a:rPr lang="ro-MO" dirty="0"/>
              <a:t>medicamentului pentru perioada fixată prin termenul de valabilitate.</a:t>
            </a:r>
            <a:endParaRPr lang="ru-RU" dirty="0"/>
          </a:p>
          <a:p>
            <a:pPr lvl="1" algn="just"/>
            <a:r>
              <a:rPr lang="ro-MO" dirty="0"/>
              <a:t>Eliberarea medicamentului în formă controlată pentru </a:t>
            </a:r>
            <a:r>
              <a:rPr lang="ro-MO" b="1" u="sng" dirty="0">
                <a:solidFill>
                  <a:srgbClr val="002060"/>
                </a:solidFill>
              </a:rPr>
              <a:t>reducerea efectelor secundare</a:t>
            </a:r>
            <a:r>
              <a:rPr lang="ro-MO" dirty="0"/>
              <a:t> și numărului de doze.</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33</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771031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850106"/>
          </a:xfrm>
        </p:spPr>
        <p:txBody>
          <a:bodyPr>
            <a:normAutofit fontScale="90000"/>
          </a:bodyPr>
          <a:lstStyle/>
          <a:p>
            <a:pPr lvl="0"/>
            <a:r>
              <a:rPr lang="ro-MO" sz="3100" b="1" dirty="0" smtClean="0">
                <a:solidFill>
                  <a:srgbClr val="C00000"/>
                </a:solidFill>
              </a:rPr>
              <a:t/>
            </a:r>
            <a:br>
              <a:rPr lang="ro-MO" sz="3100" b="1" dirty="0" smtClean="0">
                <a:solidFill>
                  <a:srgbClr val="C00000"/>
                </a:solidFill>
              </a:rPr>
            </a:br>
            <a:r>
              <a:rPr lang="ro-MO" sz="3100" b="1" dirty="0" smtClean="0">
                <a:solidFill>
                  <a:srgbClr val="C00000"/>
                </a:solidFill>
              </a:rPr>
              <a:t>3. </a:t>
            </a:r>
            <a:r>
              <a:rPr lang="ro-RO" sz="3100" b="1" dirty="0">
                <a:solidFill>
                  <a:srgbClr val="C00000"/>
                </a:solidFill>
              </a:rPr>
              <a:t>Materiale de condiţionare-ambalare. Divizarea medicamentelor</a:t>
            </a:r>
            <a:r>
              <a:rPr lang="ru-RU" dirty="0"/>
              <a:t/>
            </a:r>
            <a:br>
              <a:rPr lang="ru-RU" dirty="0"/>
            </a:br>
            <a:endParaRPr lang="ru-RU" dirty="0"/>
          </a:p>
        </p:txBody>
      </p:sp>
      <p:sp>
        <p:nvSpPr>
          <p:cNvPr id="3" name="Объект 2"/>
          <p:cNvSpPr>
            <a:spLocks noGrp="1"/>
          </p:cNvSpPr>
          <p:nvPr>
            <p:ph idx="1"/>
          </p:nvPr>
        </p:nvSpPr>
        <p:spPr>
          <a:xfrm>
            <a:off x="107504" y="980728"/>
            <a:ext cx="8928992" cy="5472608"/>
          </a:xfrm>
        </p:spPr>
        <p:txBody>
          <a:bodyPr>
            <a:normAutofit/>
          </a:bodyPr>
          <a:lstStyle/>
          <a:p>
            <a:pPr algn="just"/>
            <a:r>
              <a:rPr lang="ro-RO" dirty="0"/>
              <a:t>Acestea sunt materii prime utilizate pentru fabricarea articolelor de condiționare primară și secundară (ambalarea), folosite la închiderea formei farmaceutice într-un recipient care să-i asigure protecția, stabilitatea și eficacitatea până în momentul utilizării, precum și facilitatea de de administrare, identificarea și informarea asupra medicamentului.</a:t>
            </a:r>
            <a:endParaRPr lang="ru-RU" dirty="0"/>
          </a:p>
          <a:p>
            <a:r>
              <a:rPr lang="ro-RO" dirty="0"/>
              <a:t>Materialele de condiționare sunt recipiente, accesorii, ambalaje, etc.</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34</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38012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562074"/>
          </a:xfrm>
        </p:spPr>
        <p:txBody>
          <a:bodyPr>
            <a:noAutofit/>
          </a:bodyPr>
          <a:lstStyle/>
          <a:p>
            <a:r>
              <a:rPr lang="ro-MO" sz="2800" b="1" u="sng" dirty="0" smtClean="0">
                <a:solidFill>
                  <a:srgbClr val="FF0000"/>
                </a:solidFill>
              </a:rPr>
              <a:t>Condiționarea</a:t>
            </a:r>
            <a:r>
              <a:rPr lang="ro-MO" sz="2800" b="1" u="sng" dirty="0">
                <a:solidFill>
                  <a:srgbClr val="FF0000"/>
                </a:solidFill>
              </a:rPr>
              <a:t>, depozitarea și supravegherea medicamentelor</a:t>
            </a:r>
            <a:endParaRPr lang="ru-RU" sz="2800" dirty="0">
              <a:solidFill>
                <a:srgbClr val="FF0000"/>
              </a:solidFill>
            </a:endParaRPr>
          </a:p>
        </p:txBody>
      </p:sp>
      <p:sp>
        <p:nvSpPr>
          <p:cNvPr id="3" name="Объект 2"/>
          <p:cNvSpPr>
            <a:spLocks noGrp="1"/>
          </p:cNvSpPr>
          <p:nvPr>
            <p:ph idx="1"/>
          </p:nvPr>
        </p:nvSpPr>
        <p:spPr>
          <a:xfrm>
            <a:off x="107504" y="836712"/>
            <a:ext cx="8928992" cy="5616624"/>
          </a:xfrm>
        </p:spPr>
        <p:txBody>
          <a:bodyPr>
            <a:normAutofit/>
          </a:bodyPr>
          <a:lstStyle/>
          <a:p>
            <a:pPr algn="just"/>
            <a:r>
              <a:rPr lang="en-US" sz="2200" dirty="0" err="1"/>
              <a:t>Condiționarea</a:t>
            </a:r>
            <a:r>
              <a:rPr lang="en-US" sz="2200" dirty="0"/>
              <a:t> (</a:t>
            </a:r>
            <a:r>
              <a:rPr lang="en-US" sz="2200" dirty="0" err="1"/>
              <a:t>sau</a:t>
            </a:r>
            <a:r>
              <a:rPr lang="en-US" sz="2200" dirty="0"/>
              <a:t> </a:t>
            </a:r>
            <a:r>
              <a:rPr lang="en-US" sz="2200" dirty="0" err="1"/>
              <a:t>ambalarea</a:t>
            </a:r>
            <a:r>
              <a:rPr lang="en-US" sz="2200" dirty="0"/>
              <a:t>, </a:t>
            </a:r>
            <a:r>
              <a:rPr lang="ru-RU" sz="2200" dirty="0"/>
              <a:t>упаковка</a:t>
            </a:r>
            <a:r>
              <a:rPr lang="en-US" sz="2200" dirty="0"/>
              <a:t>)</a:t>
            </a:r>
            <a:r>
              <a:rPr lang="ro-MO" sz="2200" dirty="0"/>
              <a:t> – reprezintă o operație complementară care urmează după fabricarea unui medicament și constă în închiderea formei farmaceutice realizate într-un înveliș de formă și de material foarte variate, care-i conferă aspectul definitiv, ușor utilizabil de către bolnav</a:t>
            </a:r>
            <a:r>
              <a:rPr lang="ro-MO" sz="2200" dirty="0" smtClean="0"/>
              <a:t>.</a:t>
            </a:r>
          </a:p>
          <a:p>
            <a:pPr algn="just"/>
            <a:endParaRPr lang="ro-MO" sz="2200" dirty="0" smtClean="0"/>
          </a:p>
          <a:p>
            <a:pPr algn="just"/>
            <a:endParaRPr lang="ro-MO" sz="2200" dirty="0"/>
          </a:p>
          <a:p>
            <a:pPr algn="just"/>
            <a:endParaRPr lang="ro-MO" sz="2200" dirty="0" smtClean="0"/>
          </a:p>
          <a:p>
            <a:pPr algn="just"/>
            <a:endParaRPr lang="ro-MO" sz="2200" dirty="0"/>
          </a:p>
          <a:p>
            <a:pPr algn="just"/>
            <a:endParaRPr lang="ro-MO" sz="2200" dirty="0" smtClean="0"/>
          </a:p>
          <a:p>
            <a:pPr algn="just"/>
            <a:endParaRPr lang="ro-MO" sz="2200" dirty="0"/>
          </a:p>
          <a:p>
            <a:pPr algn="just"/>
            <a:endParaRPr lang="ro-MO" sz="2200" dirty="0" smtClean="0"/>
          </a:p>
          <a:p>
            <a:pPr algn="just"/>
            <a:endParaRPr lang="ro-MO" sz="2200" dirty="0"/>
          </a:p>
          <a:p>
            <a:pPr algn="just"/>
            <a:endParaRPr lang="ro-MO" sz="2200" dirty="0" smtClean="0"/>
          </a:p>
        </p:txBody>
      </p:sp>
      <p:sp>
        <p:nvSpPr>
          <p:cNvPr id="4" name="Номер слайда 3"/>
          <p:cNvSpPr>
            <a:spLocks noGrp="1"/>
          </p:cNvSpPr>
          <p:nvPr>
            <p:ph type="sldNum" sz="quarter" idx="12"/>
          </p:nvPr>
        </p:nvSpPr>
        <p:spPr/>
        <p:txBody>
          <a:bodyPr/>
          <a:lstStyle/>
          <a:p>
            <a:fld id="{B19B0651-EE4F-4900-A07F-96A6BFA9D0F0}" type="slidenum">
              <a:rPr lang="ru-RU" smtClean="0"/>
              <a:pPr/>
              <a:t>35</a:t>
            </a:fld>
            <a:endParaRPr lang="ru-RU"/>
          </a:p>
        </p:txBody>
      </p:sp>
      <p:sp>
        <p:nvSpPr>
          <p:cNvPr id="5" name="Скругленный прямоугольник 4"/>
          <p:cNvSpPr/>
          <p:nvPr/>
        </p:nvSpPr>
        <p:spPr>
          <a:xfrm>
            <a:off x="2771800" y="2348880"/>
            <a:ext cx="4176464" cy="7200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500" b="1" dirty="0" err="1">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Condiționarea</a:t>
            </a:r>
            <a:endParaRPr lang="ru-RU" sz="2500" dirty="0">
              <a:solidFill>
                <a:sysClr val="windowText" lastClr="000000"/>
              </a:solidFill>
            </a:endParaRPr>
          </a:p>
        </p:txBody>
      </p:sp>
      <p:cxnSp>
        <p:nvCxnSpPr>
          <p:cNvPr id="7" name="Прямая со стрелкой 6"/>
          <p:cNvCxnSpPr/>
          <p:nvPr/>
        </p:nvCxnSpPr>
        <p:spPr>
          <a:xfrm flipH="1">
            <a:off x="2483768" y="3068960"/>
            <a:ext cx="158417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796136" y="3068960"/>
            <a:ext cx="122413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296096" y="3861047"/>
            <a:ext cx="3600400" cy="18838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b="1" i="1" dirty="0" err="1" smtClean="0">
                <a:solidFill>
                  <a:srgbClr val="C00000"/>
                </a:solidFill>
              </a:rPr>
              <a:t>Primară</a:t>
            </a:r>
            <a:r>
              <a:rPr lang="ro-MO" sz="2200" b="1" i="1" dirty="0" smtClean="0">
                <a:solidFill>
                  <a:srgbClr val="C00000"/>
                </a:solidFill>
              </a:rPr>
              <a:t>:</a:t>
            </a:r>
          </a:p>
          <a:p>
            <a:pPr algn="ctr"/>
            <a:r>
              <a:rPr lang="en-US" b="1" dirty="0" err="1"/>
              <a:t>procesul</a:t>
            </a:r>
            <a:r>
              <a:rPr lang="en-US" b="1" dirty="0"/>
              <a:t> de </a:t>
            </a:r>
            <a:r>
              <a:rPr lang="en-US" b="1" dirty="0" err="1" smtClean="0"/>
              <a:t>ambalare</a:t>
            </a:r>
            <a:r>
              <a:rPr lang="en-US" b="1" dirty="0" smtClean="0"/>
              <a:t> </a:t>
            </a:r>
            <a:r>
              <a:rPr lang="en-US" b="1" dirty="0"/>
              <a:t>a </a:t>
            </a:r>
            <a:r>
              <a:rPr lang="en-US" b="1" dirty="0" err="1" smtClean="0"/>
              <a:t>medicamentului</a:t>
            </a:r>
            <a:r>
              <a:rPr lang="ro-MO" b="1" dirty="0" smtClean="0"/>
              <a:t> prin introducerea acestuia în recipient</a:t>
            </a:r>
            <a:r>
              <a:rPr lang="en-US" b="1" dirty="0" smtClean="0"/>
              <a:t>.</a:t>
            </a:r>
            <a:endParaRPr lang="ru-RU" b="1" dirty="0"/>
          </a:p>
        </p:txBody>
      </p:sp>
      <p:sp>
        <p:nvSpPr>
          <p:cNvPr id="11" name="Скругленный прямоугольник 10"/>
          <p:cNvSpPr/>
          <p:nvPr/>
        </p:nvSpPr>
        <p:spPr>
          <a:xfrm>
            <a:off x="5120632" y="3898920"/>
            <a:ext cx="3771848" cy="18343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b="1" i="1" dirty="0" err="1" smtClean="0">
                <a:solidFill>
                  <a:srgbClr val="C00000"/>
                </a:solidFill>
              </a:rPr>
              <a:t>Secundară</a:t>
            </a:r>
            <a:r>
              <a:rPr lang="ro-MO" sz="2200" b="1" i="1" dirty="0" smtClean="0">
                <a:solidFill>
                  <a:srgbClr val="C00000"/>
                </a:solidFill>
              </a:rPr>
              <a:t>:</a:t>
            </a:r>
          </a:p>
          <a:p>
            <a:pPr algn="ctr"/>
            <a:r>
              <a:rPr lang="ro-MO" b="1" i="1" dirty="0" smtClean="0"/>
              <a:t>Protejarea ambalării primare prin cutia de carton;</a:t>
            </a:r>
          </a:p>
          <a:p>
            <a:pPr algn="ctr"/>
            <a:r>
              <a:rPr lang="ro-MO" b="1" i="1" dirty="0" smtClean="0"/>
              <a:t>Ambalarea recipientului</a:t>
            </a:r>
            <a:endParaRPr lang="ru-RU" b="1" dirty="0"/>
          </a:p>
        </p:txBody>
      </p:sp>
      <p:sp>
        <p:nvSpPr>
          <p:cNvPr id="12" name="Нижний колонтитул 11"/>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97291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10" grpId="0" animBg="1"/>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507288" cy="1301006"/>
          </a:xfrm>
        </p:spPr>
        <p:txBody>
          <a:bodyPr>
            <a:normAutofit/>
          </a:bodyPr>
          <a:lstStyle/>
          <a:p>
            <a:r>
              <a:rPr lang="en-US" sz="2600" b="1" dirty="0" err="1">
                <a:solidFill>
                  <a:srgbClr val="C00000"/>
                </a:solidFill>
              </a:rPr>
              <a:t>Ambalarea</a:t>
            </a:r>
            <a:r>
              <a:rPr lang="en-US" sz="2600" b="1" dirty="0">
                <a:solidFill>
                  <a:srgbClr val="C00000"/>
                </a:solidFill>
              </a:rPr>
              <a:t> </a:t>
            </a:r>
            <a:r>
              <a:rPr lang="en-US" sz="2600" b="1" dirty="0" err="1">
                <a:solidFill>
                  <a:srgbClr val="C00000"/>
                </a:solidFill>
              </a:rPr>
              <a:t>unui</a:t>
            </a:r>
            <a:r>
              <a:rPr lang="en-US" sz="2600" b="1" dirty="0">
                <a:solidFill>
                  <a:srgbClr val="C00000"/>
                </a:solidFill>
              </a:rPr>
              <a:t> medicament se </a:t>
            </a:r>
            <a:r>
              <a:rPr lang="en-US" sz="2600" b="1" dirty="0" err="1">
                <a:solidFill>
                  <a:srgbClr val="C00000"/>
                </a:solidFill>
              </a:rPr>
              <a:t>compune</a:t>
            </a:r>
            <a:r>
              <a:rPr lang="en-US" sz="2600" b="1" dirty="0">
                <a:solidFill>
                  <a:srgbClr val="C00000"/>
                </a:solidFill>
              </a:rPr>
              <a:t> din </a:t>
            </a:r>
            <a:r>
              <a:rPr lang="en-US" sz="2600" b="1" u="sng" dirty="0" err="1">
                <a:solidFill>
                  <a:srgbClr val="C00000"/>
                </a:solidFill>
              </a:rPr>
              <a:t>diferite</a:t>
            </a:r>
            <a:r>
              <a:rPr lang="en-US" sz="2600" b="1" u="sng" dirty="0">
                <a:solidFill>
                  <a:srgbClr val="C00000"/>
                </a:solidFill>
              </a:rPr>
              <a:t> </a:t>
            </a:r>
            <a:r>
              <a:rPr lang="en-US" sz="2600" b="1" u="sng" dirty="0" err="1">
                <a:solidFill>
                  <a:srgbClr val="C00000"/>
                </a:solidFill>
              </a:rPr>
              <a:t>elemente</a:t>
            </a:r>
            <a:r>
              <a:rPr lang="en-US" sz="2600" b="1" dirty="0">
                <a:solidFill>
                  <a:srgbClr val="C00000"/>
                </a:solidFill>
              </a:rPr>
              <a:t>, care </a:t>
            </a:r>
            <a:r>
              <a:rPr lang="en-US" sz="2600" b="1" dirty="0" err="1">
                <a:solidFill>
                  <a:srgbClr val="C00000"/>
                </a:solidFill>
              </a:rPr>
              <a:t>îndeplinesc</a:t>
            </a:r>
            <a:r>
              <a:rPr lang="en-US" sz="2600" b="1" dirty="0">
                <a:solidFill>
                  <a:srgbClr val="C00000"/>
                </a:solidFill>
              </a:rPr>
              <a:t> </a:t>
            </a:r>
            <a:r>
              <a:rPr lang="en-US" sz="2600" b="1" dirty="0" err="1">
                <a:solidFill>
                  <a:srgbClr val="C00000"/>
                </a:solidFill>
              </a:rPr>
              <a:t>următoarele</a:t>
            </a:r>
            <a:r>
              <a:rPr lang="en-US" sz="2600" b="1" dirty="0">
                <a:solidFill>
                  <a:srgbClr val="C00000"/>
                </a:solidFill>
              </a:rPr>
              <a:t> </a:t>
            </a:r>
            <a:r>
              <a:rPr lang="en-US" sz="2600" b="1" u="sng" dirty="0" err="1">
                <a:solidFill>
                  <a:srgbClr val="C00000"/>
                </a:solidFill>
              </a:rPr>
              <a:t>roluri</a:t>
            </a:r>
            <a:r>
              <a:rPr lang="en-US" sz="2600" b="1" dirty="0">
                <a:solidFill>
                  <a:srgbClr val="C00000"/>
                </a:solidFill>
              </a:rPr>
              <a:t>:</a:t>
            </a:r>
            <a:endParaRPr lang="ru-RU" sz="2600" b="1" dirty="0">
              <a:solidFill>
                <a:srgbClr val="C00000"/>
              </a:solidFill>
            </a:endParaRPr>
          </a:p>
        </p:txBody>
      </p:sp>
      <p:sp>
        <p:nvSpPr>
          <p:cNvPr id="3" name="Объект 2"/>
          <p:cNvSpPr>
            <a:spLocks noGrp="1"/>
          </p:cNvSpPr>
          <p:nvPr>
            <p:ph idx="1"/>
          </p:nvPr>
        </p:nvSpPr>
        <p:spPr>
          <a:xfrm>
            <a:off x="457200" y="1412776"/>
            <a:ext cx="8507288" cy="5040560"/>
          </a:xfrm>
        </p:spPr>
        <p:txBody>
          <a:bodyPr/>
          <a:lstStyle/>
          <a:p>
            <a:pPr marL="514350" indent="-514350" algn="just">
              <a:buAutoNum type="arabicPeriod"/>
            </a:pPr>
            <a:r>
              <a:rPr lang="en-US" b="1" i="1" u="sng" dirty="0" err="1" smtClean="0">
                <a:solidFill>
                  <a:srgbClr val="C00000"/>
                </a:solidFill>
              </a:rPr>
              <a:t>Rol</a:t>
            </a:r>
            <a:r>
              <a:rPr lang="en-US" b="1" i="1" u="sng" dirty="0" smtClean="0">
                <a:solidFill>
                  <a:srgbClr val="C00000"/>
                </a:solidFill>
              </a:rPr>
              <a:t> </a:t>
            </a:r>
            <a:r>
              <a:rPr lang="en-US" b="1" i="1" u="sng" dirty="0">
                <a:solidFill>
                  <a:srgbClr val="C00000"/>
                </a:solidFill>
              </a:rPr>
              <a:t>de </a:t>
            </a:r>
            <a:r>
              <a:rPr lang="en-US" b="1" i="1" u="sng" dirty="0" err="1">
                <a:solidFill>
                  <a:srgbClr val="C00000"/>
                </a:solidFill>
              </a:rPr>
              <a:t>protecție</a:t>
            </a:r>
            <a:r>
              <a:rPr lang="en-US" b="1" i="1" u="sng" dirty="0">
                <a:solidFill>
                  <a:srgbClr val="C00000"/>
                </a:solidFill>
              </a:rPr>
              <a:t> </a:t>
            </a:r>
            <a:r>
              <a:rPr lang="en-US" i="1" dirty="0"/>
              <a:t>– </a:t>
            </a:r>
            <a:r>
              <a:rPr lang="en-US" dirty="0" err="1"/>
              <a:t>condiționarea</a:t>
            </a:r>
            <a:r>
              <a:rPr lang="en-US" dirty="0"/>
              <a:t> </a:t>
            </a:r>
            <a:r>
              <a:rPr lang="en-US" dirty="0" err="1"/>
              <a:t>trebuie</a:t>
            </a:r>
            <a:r>
              <a:rPr lang="en-US" dirty="0"/>
              <a:t> </a:t>
            </a:r>
            <a:r>
              <a:rPr lang="en-US" dirty="0" err="1"/>
              <a:t>să</a:t>
            </a:r>
            <a:r>
              <a:rPr lang="en-US" dirty="0"/>
              <a:t> </a:t>
            </a:r>
            <a:r>
              <a:rPr lang="en-US" dirty="0" err="1"/>
              <a:t>conțină</a:t>
            </a:r>
            <a:r>
              <a:rPr lang="en-US" dirty="0"/>
              <a:t> forma </a:t>
            </a:r>
            <a:r>
              <a:rPr lang="en-US" dirty="0" err="1"/>
              <a:t>medicamentoasă</a:t>
            </a:r>
            <a:r>
              <a:rPr lang="en-US" dirty="0"/>
              <a:t> </a:t>
            </a:r>
            <a:r>
              <a:rPr lang="en-US" dirty="0" err="1"/>
              <a:t>și</a:t>
            </a:r>
            <a:r>
              <a:rPr lang="en-US" dirty="0"/>
              <a:t> </a:t>
            </a:r>
            <a:r>
              <a:rPr lang="en-US" dirty="0" err="1"/>
              <a:t>să</a:t>
            </a:r>
            <a:r>
              <a:rPr lang="en-US" dirty="0"/>
              <a:t> o </a:t>
            </a:r>
            <a:r>
              <a:rPr lang="en-US" dirty="0" err="1"/>
              <a:t>protejeze</a:t>
            </a:r>
            <a:r>
              <a:rPr lang="en-US" dirty="0" smtClean="0"/>
              <a:t>:</a:t>
            </a:r>
            <a:endParaRPr lang="ro-MO" dirty="0" smtClean="0"/>
          </a:p>
          <a:p>
            <a:pPr marL="914400" lvl="1" indent="-514350" algn="just">
              <a:buAutoNum type="alphaLcParenR"/>
            </a:pPr>
            <a:r>
              <a:rPr lang="ro-MO" b="1" i="1" dirty="0" smtClean="0">
                <a:solidFill>
                  <a:srgbClr val="006600"/>
                </a:solidFill>
              </a:rPr>
              <a:t>Contra </a:t>
            </a:r>
            <a:r>
              <a:rPr lang="ro-MO" b="1" i="1" dirty="0">
                <a:solidFill>
                  <a:srgbClr val="006600"/>
                </a:solidFill>
              </a:rPr>
              <a:t>deformărilor </a:t>
            </a:r>
            <a:r>
              <a:rPr lang="ro-MO" dirty="0"/>
              <a:t>în timpul manipulărilor și transportărilor (protecție fizică, mecanică</a:t>
            </a:r>
            <a:r>
              <a:rPr lang="ro-MO" dirty="0" smtClean="0"/>
              <a:t>)</a:t>
            </a:r>
          </a:p>
          <a:p>
            <a:pPr marL="914400" lvl="1" indent="-514350" algn="just">
              <a:buAutoNum type="alphaLcParenR"/>
            </a:pPr>
            <a:r>
              <a:rPr lang="ro-MO" b="1" i="1" dirty="0" smtClean="0">
                <a:solidFill>
                  <a:srgbClr val="006600"/>
                </a:solidFill>
              </a:rPr>
              <a:t>Contra</a:t>
            </a:r>
            <a:r>
              <a:rPr lang="ro-MO" b="1" i="1" dirty="0" smtClean="0">
                <a:solidFill>
                  <a:srgbClr val="C00000"/>
                </a:solidFill>
              </a:rPr>
              <a:t> </a:t>
            </a:r>
            <a:r>
              <a:rPr lang="ro-MO" i="1" dirty="0"/>
              <a:t>factorilor de alterare prin pătrunderea </a:t>
            </a:r>
            <a:r>
              <a:rPr lang="ro-MO" b="1" i="1" dirty="0">
                <a:solidFill>
                  <a:srgbClr val="006600"/>
                </a:solidFill>
              </a:rPr>
              <a:t>agenților externi </a:t>
            </a:r>
            <a:r>
              <a:rPr lang="ro-MO" dirty="0"/>
              <a:t>(oxigen, lumina, microorganisme, vapori de apă, etc.</a:t>
            </a:r>
            <a:r>
              <a:rPr lang="en-US" dirty="0" smtClean="0"/>
              <a:t>)</a:t>
            </a:r>
            <a:endParaRPr lang="ro-MO" dirty="0" smtClean="0"/>
          </a:p>
          <a:p>
            <a:pPr marL="914400" lvl="1" indent="-514350" algn="just">
              <a:buAutoNum type="alphaLcParenR"/>
            </a:pPr>
            <a:r>
              <a:rPr lang="ro-MO" b="1" i="1" dirty="0" smtClean="0">
                <a:solidFill>
                  <a:srgbClr val="006600"/>
                </a:solidFill>
              </a:rPr>
              <a:t>Contra </a:t>
            </a:r>
            <a:r>
              <a:rPr lang="ro-MO" b="1" i="1" dirty="0">
                <a:solidFill>
                  <a:srgbClr val="006600"/>
                </a:solidFill>
              </a:rPr>
              <a:t>altor </a:t>
            </a:r>
            <a:r>
              <a:rPr lang="ro-MO" i="1" dirty="0"/>
              <a:t>factori de poluare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07630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b="1" dirty="0" err="1">
                <a:solidFill>
                  <a:srgbClr val="C00000"/>
                </a:solidFill>
              </a:rPr>
              <a:t>Ambalarea</a:t>
            </a:r>
            <a:r>
              <a:rPr lang="en-US" sz="2400" b="1" dirty="0">
                <a:solidFill>
                  <a:srgbClr val="C00000"/>
                </a:solidFill>
              </a:rPr>
              <a:t> </a:t>
            </a:r>
            <a:r>
              <a:rPr lang="en-US" sz="2400" b="1" dirty="0" err="1">
                <a:solidFill>
                  <a:srgbClr val="C00000"/>
                </a:solidFill>
              </a:rPr>
              <a:t>unui</a:t>
            </a:r>
            <a:r>
              <a:rPr lang="en-US" sz="2400" b="1" dirty="0">
                <a:solidFill>
                  <a:srgbClr val="C00000"/>
                </a:solidFill>
              </a:rPr>
              <a:t> medicament se </a:t>
            </a:r>
            <a:r>
              <a:rPr lang="en-US" sz="2400" b="1" dirty="0" err="1">
                <a:solidFill>
                  <a:srgbClr val="C00000"/>
                </a:solidFill>
              </a:rPr>
              <a:t>compune</a:t>
            </a:r>
            <a:r>
              <a:rPr lang="en-US" sz="2400" b="1" dirty="0">
                <a:solidFill>
                  <a:srgbClr val="C00000"/>
                </a:solidFill>
              </a:rPr>
              <a:t> din </a:t>
            </a:r>
            <a:r>
              <a:rPr lang="en-US" sz="2400" b="1" u="sng" dirty="0" err="1">
                <a:solidFill>
                  <a:srgbClr val="C00000"/>
                </a:solidFill>
              </a:rPr>
              <a:t>diferite</a:t>
            </a:r>
            <a:r>
              <a:rPr lang="en-US" sz="2400" b="1" u="sng" dirty="0">
                <a:solidFill>
                  <a:srgbClr val="C00000"/>
                </a:solidFill>
              </a:rPr>
              <a:t> </a:t>
            </a:r>
            <a:r>
              <a:rPr lang="en-US" sz="2400" b="1" u="sng" dirty="0" err="1">
                <a:solidFill>
                  <a:srgbClr val="C00000"/>
                </a:solidFill>
              </a:rPr>
              <a:t>elemente</a:t>
            </a:r>
            <a:r>
              <a:rPr lang="en-US" sz="2400" b="1" dirty="0">
                <a:solidFill>
                  <a:srgbClr val="C00000"/>
                </a:solidFill>
              </a:rPr>
              <a:t>, care </a:t>
            </a:r>
            <a:r>
              <a:rPr lang="en-US" sz="2400" b="1" dirty="0" err="1">
                <a:solidFill>
                  <a:srgbClr val="C00000"/>
                </a:solidFill>
              </a:rPr>
              <a:t>îndeplinesc</a:t>
            </a:r>
            <a:r>
              <a:rPr lang="en-US" sz="2400" b="1" dirty="0">
                <a:solidFill>
                  <a:srgbClr val="C00000"/>
                </a:solidFill>
              </a:rPr>
              <a:t> </a:t>
            </a:r>
            <a:r>
              <a:rPr lang="en-US" sz="2400" b="1" dirty="0" err="1">
                <a:solidFill>
                  <a:srgbClr val="C00000"/>
                </a:solidFill>
              </a:rPr>
              <a:t>următoarele</a:t>
            </a:r>
            <a:r>
              <a:rPr lang="en-US" sz="2400" b="1" dirty="0">
                <a:solidFill>
                  <a:srgbClr val="C00000"/>
                </a:solidFill>
              </a:rPr>
              <a:t> </a:t>
            </a:r>
            <a:r>
              <a:rPr lang="en-US" sz="2400" b="1" u="sng" dirty="0" err="1">
                <a:solidFill>
                  <a:srgbClr val="C00000"/>
                </a:solidFill>
              </a:rPr>
              <a:t>roluri</a:t>
            </a:r>
            <a:r>
              <a:rPr lang="en-US" sz="2400" b="1" dirty="0">
                <a:solidFill>
                  <a:srgbClr val="C00000"/>
                </a:solidFill>
              </a:rPr>
              <a:t>:</a:t>
            </a:r>
            <a:endParaRPr lang="ru-RU" sz="2400" dirty="0"/>
          </a:p>
        </p:txBody>
      </p:sp>
      <p:sp>
        <p:nvSpPr>
          <p:cNvPr id="3" name="Объект 2"/>
          <p:cNvSpPr>
            <a:spLocks noGrp="1"/>
          </p:cNvSpPr>
          <p:nvPr>
            <p:ph idx="1"/>
          </p:nvPr>
        </p:nvSpPr>
        <p:spPr>
          <a:xfrm>
            <a:off x="457200" y="1600200"/>
            <a:ext cx="8651304" cy="4525963"/>
          </a:xfrm>
        </p:spPr>
        <p:txBody>
          <a:bodyPr>
            <a:normAutofit lnSpcReduction="10000"/>
          </a:bodyPr>
          <a:lstStyle/>
          <a:p>
            <a:pPr marL="0" indent="0" algn="just">
              <a:buNone/>
            </a:pPr>
            <a:r>
              <a:rPr lang="ro-MO" b="1" i="1" dirty="0" smtClean="0">
                <a:solidFill>
                  <a:srgbClr val="C00000"/>
                </a:solidFill>
              </a:rPr>
              <a:t>2. </a:t>
            </a:r>
            <a:r>
              <a:rPr lang="ro-MO" b="1" i="1" u="sng" dirty="0" smtClean="0">
                <a:solidFill>
                  <a:srgbClr val="C00000"/>
                </a:solidFill>
              </a:rPr>
              <a:t>Rol </a:t>
            </a:r>
            <a:r>
              <a:rPr lang="ro-MO" b="1" i="1" u="sng" dirty="0">
                <a:solidFill>
                  <a:srgbClr val="C00000"/>
                </a:solidFill>
              </a:rPr>
              <a:t>funcțional </a:t>
            </a:r>
            <a:r>
              <a:rPr lang="ro-MO" dirty="0"/>
              <a:t>– să ușureze distribuirea medicamentului și utilizarea lui către </a:t>
            </a:r>
            <a:r>
              <a:rPr lang="ro-MO" dirty="0" smtClean="0"/>
              <a:t>pacient</a:t>
            </a:r>
          </a:p>
          <a:p>
            <a:pPr marL="0" indent="0" algn="just">
              <a:buNone/>
            </a:pPr>
            <a:r>
              <a:rPr lang="ro-MO" b="1" i="1" u="sng" dirty="0" smtClean="0">
                <a:solidFill>
                  <a:srgbClr val="C00000"/>
                </a:solidFill>
              </a:rPr>
              <a:t>3. Rol </a:t>
            </a:r>
            <a:r>
              <a:rPr lang="ro-MO" b="1" i="1" u="sng" dirty="0">
                <a:solidFill>
                  <a:srgbClr val="C00000"/>
                </a:solidFill>
              </a:rPr>
              <a:t>de identificare și informare </a:t>
            </a:r>
            <a:r>
              <a:rPr lang="ro-MO" i="1" dirty="0" smtClean="0"/>
              <a:t>– </a:t>
            </a:r>
            <a:r>
              <a:rPr lang="ro-MO" dirty="0" smtClean="0"/>
              <a:t>prin </a:t>
            </a:r>
            <a:r>
              <a:rPr lang="ro-MO" dirty="0"/>
              <a:t>aplicarea etichetei cu inscripțiile necesare – denumirea, modul de folosire, precauțiile, lotul de fabricare, etc</a:t>
            </a:r>
            <a:r>
              <a:rPr lang="ro-MO" dirty="0" smtClean="0"/>
              <a:t>.</a:t>
            </a:r>
          </a:p>
          <a:p>
            <a:pPr marL="0" indent="0" algn="just">
              <a:buNone/>
            </a:pPr>
            <a:r>
              <a:rPr lang="ro-MO" b="1" i="1" u="sng" dirty="0" smtClean="0">
                <a:solidFill>
                  <a:srgbClr val="C00000"/>
                </a:solidFill>
              </a:rPr>
              <a:t>4. Rol </a:t>
            </a:r>
            <a:r>
              <a:rPr lang="ro-MO" b="1" i="1" u="sng" dirty="0">
                <a:solidFill>
                  <a:srgbClr val="C00000"/>
                </a:solidFill>
              </a:rPr>
              <a:t>de promovare a marketingului </a:t>
            </a:r>
            <a:r>
              <a:rPr lang="ro-MO" i="1" dirty="0"/>
              <a:t>medicamentului –prezentarea atractivă, să inspire încredere bolnavului,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62735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o-MO" sz="2800" b="1" dirty="0">
                <a:solidFill>
                  <a:srgbClr val="C00000"/>
                </a:solidFill>
              </a:rPr>
              <a:t>Ambalajul presupune și </a:t>
            </a:r>
            <a:r>
              <a:rPr lang="ro-MO" sz="2800" b="1" u="sng" dirty="0">
                <a:solidFill>
                  <a:srgbClr val="002060"/>
                </a:solidFill>
              </a:rPr>
              <a:t>materialul </a:t>
            </a:r>
            <a:r>
              <a:rPr lang="ro-MO" sz="2800" b="1" dirty="0">
                <a:solidFill>
                  <a:srgbClr val="C00000"/>
                </a:solidFill>
              </a:rPr>
              <a:t>din care acesta este confecționat și care trebuie să corespundă următoarelor </a:t>
            </a:r>
            <a:r>
              <a:rPr lang="ro-MO" sz="2800" b="1" u="sng" dirty="0">
                <a:solidFill>
                  <a:srgbClr val="002060"/>
                </a:solidFill>
              </a:rPr>
              <a:t>cerințe</a:t>
            </a:r>
            <a:r>
              <a:rPr lang="ro-MO" sz="2800" b="1" dirty="0">
                <a:solidFill>
                  <a:srgbClr val="C00000"/>
                </a:solidFill>
              </a:rPr>
              <a:t>: </a:t>
            </a:r>
            <a:endParaRPr lang="ru-RU" sz="2800" b="1" dirty="0">
              <a:solidFill>
                <a:srgbClr val="C00000"/>
              </a:solidFill>
            </a:endParaRPr>
          </a:p>
        </p:txBody>
      </p:sp>
      <p:sp>
        <p:nvSpPr>
          <p:cNvPr id="3" name="Объект 2"/>
          <p:cNvSpPr>
            <a:spLocks noGrp="1"/>
          </p:cNvSpPr>
          <p:nvPr>
            <p:ph idx="1"/>
          </p:nvPr>
        </p:nvSpPr>
        <p:spPr/>
        <p:txBody>
          <a:bodyPr/>
          <a:lstStyle/>
          <a:p>
            <a:r>
              <a:rPr lang="ro-MO" dirty="0"/>
              <a:t>O </a:t>
            </a:r>
            <a:r>
              <a:rPr lang="ro-MO" b="1" dirty="0">
                <a:solidFill>
                  <a:srgbClr val="006600"/>
                </a:solidFill>
              </a:rPr>
              <a:t>rezistență fizică </a:t>
            </a:r>
            <a:r>
              <a:rPr lang="ro-MO" dirty="0" smtClean="0"/>
              <a:t>suficientă;</a:t>
            </a:r>
          </a:p>
          <a:p>
            <a:r>
              <a:rPr lang="ro-MO" b="1" dirty="0" smtClean="0">
                <a:solidFill>
                  <a:srgbClr val="006600"/>
                </a:solidFill>
              </a:rPr>
              <a:t>Impermeabilitatea</a:t>
            </a:r>
            <a:r>
              <a:rPr lang="ro-MO" dirty="0" smtClean="0"/>
              <a:t> </a:t>
            </a:r>
            <a:r>
              <a:rPr lang="ro-MO" dirty="0"/>
              <a:t>pentru factori </a:t>
            </a:r>
            <a:r>
              <a:rPr lang="ro-MO" dirty="0" smtClean="0"/>
              <a:t>externi </a:t>
            </a:r>
          </a:p>
          <a:p>
            <a:r>
              <a:rPr lang="ro-MO" b="1" dirty="0" smtClean="0">
                <a:solidFill>
                  <a:srgbClr val="006600"/>
                </a:solidFill>
              </a:rPr>
              <a:t>Inerție</a:t>
            </a:r>
            <a:r>
              <a:rPr lang="ro-MO" dirty="0" smtClean="0"/>
              <a:t> </a:t>
            </a:r>
            <a:r>
              <a:rPr lang="ro-MO" dirty="0"/>
              <a:t>față de </a:t>
            </a:r>
            <a:r>
              <a:rPr lang="ro-MO" dirty="0" smtClean="0"/>
              <a:t>conținut</a:t>
            </a:r>
          </a:p>
          <a:p>
            <a:r>
              <a:rPr lang="ro-MO" b="1" dirty="0" smtClean="0">
                <a:solidFill>
                  <a:srgbClr val="006600"/>
                </a:solidFill>
              </a:rPr>
              <a:t>Lipsa </a:t>
            </a:r>
            <a:r>
              <a:rPr lang="ro-MO" b="1" dirty="0">
                <a:solidFill>
                  <a:srgbClr val="006600"/>
                </a:solidFill>
              </a:rPr>
              <a:t>de </a:t>
            </a:r>
            <a:r>
              <a:rPr lang="ro-MO" b="1" dirty="0" smtClean="0">
                <a:solidFill>
                  <a:srgbClr val="006600"/>
                </a:solidFill>
              </a:rPr>
              <a:t>toxicitate</a:t>
            </a:r>
          </a:p>
          <a:p>
            <a:r>
              <a:rPr lang="ro-MO" b="1" dirty="0" smtClean="0">
                <a:solidFill>
                  <a:srgbClr val="006600"/>
                </a:solidFill>
              </a:rPr>
              <a:t>Comoditatea</a:t>
            </a:r>
            <a:r>
              <a:rPr lang="ro-MO" dirty="0" smtClean="0"/>
              <a:t> </a:t>
            </a:r>
            <a:r>
              <a:rPr lang="ro-MO" dirty="0"/>
              <a:t>în </a:t>
            </a:r>
            <a:r>
              <a:rPr lang="ro-MO" dirty="0" smtClean="0"/>
              <a:t>utilizare</a:t>
            </a:r>
          </a:p>
          <a:p>
            <a:r>
              <a:rPr lang="ro-MO" b="1" dirty="0" smtClean="0">
                <a:solidFill>
                  <a:srgbClr val="006600"/>
                </a:solidFill>
              </a:rPr>
              <a:t>Transparența </a:t>
            </a:r>
            <a:r>
              <a:rPr lang="ro-MO" b="1" dirty="0">
                <a:solidFill>
                  <a:srgbClr val="006600"/>
                </a:solidFill>
              </a:rPr>
              <a:t>și rezistența termică</a:t>
            </a:r>
            <a:r>
              <a:rPr lang="ro-MO" dirty="0"/>
              <a:t>, în cazul soluțiilor injectabile.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38</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32626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o-MO" sz="2800" b="1" dirty="0">
                <a:solidFill>
                  <a:srgbClr val="006600"/>
                </a:solidFill>
              </a:rPr>
              <a:t>Principalele materiale de condiționare-ambalare:</a:t>
            </a:r>
            <a:endParaRPr lang="ru-RU" sz="2800" b="1" dirty="0">
              <a:solidFill>
                <a:srgbClr val="006600"/>
              </a:solidFill>
            </a:endParaRPr>
          </a:p>
        </p:txBody>
      </p:sp>
      <p:sp>
        <p:nvSpPr>
          <p:cNvPr id="3" name="Объект 2"/>
          <p:cNvSpPr>
            <a:spLocks noGrp="1"/>
          </p:cNvSpPr>
          <p:nvPr>
            <p:ph idx="1"/>
          </p:nvPr>
        </p:nvSpPr>
        <p:spPr>
          <a:xfrm>
            <a:off x="457200" y="836712"/>
            <a:ext cx="8229600" cy="5289451"/>
          </a:xfrm>
        </p:spPr>
        <p:txBody>
          <a:bodyPr/>
          <a:lstStyle/>
          <a:p>
            <a:r>
              <a:rPr lang="ro-MO" b="1" i="1" dirty="0" smtClean="0"/>
              <a:t>1. Sticlă </a:t>
            </a:r>
          </a:p>
          <a:p>
            <a:r>
              <a:rPr lang="ro-MO" b="1" i="1" dirty="0" smtClean="0"/>
              <a:t>2. </a:t>
            </a:r>
            <a:r>
              <a:rPr lang="ro-RO" b="1" i="1" dirty="0"/>
              <a:t>Materialele </a:t>
            </a:r>
            <a:r>
              <a:rPr lang="ro-RO" b="1" i="1" dirty="0" smtClean="0"/>
              <a:t>plastice</a:t>
            </a:r>
          </a:p>
          <a:p>
            <a:r>
              <a:rPr lang="ro-RO" b="1" i="1" dirty="0" smtClean="0"/>
              <a:t>3. </a:t>
            </a:r>
            <a:r>
              <a:rPr lang="en-US" b="1" i="1" dirty="0" err="1"/>
              <a:t>Elastomeri</a:t>
            </a:r>
            <a:r>
              <a:rPr lang="en-US" b="1" i="1" dirty="0"/>
              <a:t> </a:t>
            </a:r>
            <a:endParaRPr lang="ro-MO" b="1" i="1" dirty="0" smtClean="0"/>
          </a:p>
          <a:p>
            <a:r>
              <a:rPr lang="ro-MO" b="1" i="1" dirty="0" smtClean="0"/>
              <a:t>4. </a:t>
            </a:r>
            <a:r>
              <a:rPr lang="en-US" b="1" i="1" dirty="0" err="1"/>
              <a:t>Metale</a:t>
            </a:r>
            <a:r>
              <a:rPr lang="en-US" b="1" i="1" dirty="0"/>
              <a:t> </a:t>
            </a:r>
            <a:r>
              <a:rPr lang="en-US" b="1" i="1" dirty="0" err="1"/>
              <a:t>şi</a:t>
            </a:r>
            <a:r>
              <a:rPr lang="en-US" b="1" i="1" dirty="0"/>
              <a:t> </a:t>
            </a:r>
            <a:r>
              <a:rPr lang="en-US" b="1" i="1" dirty="0" err="1" smtClean="0"/>
              <a:t>aliaje</a:t>
            </a:r>
            <a:endParaRPr lang="ro-MO" b="1" i="1" dirty="0" smtClean="0"/>
          </a:p>
          <a:p>
            <a:r>
              <a:rPr lang="ro-MO" b="1" i="1" dirty="0" smtClean="0"/>
              <a:t>5. </a:t>
            </a:r>
            <a:r>
              <a:rPr lang="en-US" b="1" i="1" dirty="0" err="1"/>
              <a:t>Porţelanuri</a:t>
            </a:r>
            <a:r>
              <a:rPr lang="en-US" b="1" i="1" dirty="0"/>
              <a:t> </a:t>
            </a:r>
            <a:endParaRPr lang="ro-MO" b="1" i="1" dirty="0" smtClean="0"/>
          </a:p>
          <a:p>
            <a:r>
              <a:rPr lang="ro-MO" b="1" i="1" dirty="0" smtClean="0"/>
              <a:t>6. Hârtie și carton</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39</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20349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259632" y="260648"/>
            <a:ext cx="7200800" cy="1584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a:solidFill>
                  <a:schemeClr val="tx1"/>
                </a:solidFill>
                <a:effectLst>
                  <a:outerShdw blurRad="38100" dist="38100" dir="2700000" algn="tl">
                    <a:srgbClr val="000000">
                      <a:alpha val="43137"/>
                    </a:srgbClr>
                  </a:outerShdw>
                </a:effectLst>
              </a:rPr>
              <a:t>AMESTEC DE SUBSTANŢE - </a:t>
            </a:r>
            <a:r>
              <a:rPr lang="ro-RO" sz="2800" b="1" dirty="0">
                <a:solidFill>
                  <a:schemeClr val="tx1"/>
                </a:solidFill>
              </a:rPr>
              <a:t>un grup de substanţe active, </a:t>
            </a:r>
            <a:r>
              <a:rPr lang="ro-RO" sz="2800" b="1" dirty="0" smtClean="0">
                <a:solidFill>
                  <a:schemeClr val="tx1"/>
                </a:solidFill>
              </a:rPr>
              <a:t>care </a:t>
            </a:r>
            <a:r>
              <a:rPr lang="ro-RO" sz="2800" b="1" dirty="0">
                <a:solidFill>
                  <a:schemeClr val="tx1"/>
                </a:solidFill>
              </a:rPr>
              <a:t>posedă o acţiune terapeutică specifică</a:t>
            </a:r>
            <a:endParaRPr lang="ru-RU" sz="2800" b="1" dirty="0">
              <a:solidFill>
                <a:schemeClr val="tx1"/>
              </a:solidFill>
              <a:effectLst>
                <a:outerShdw blurRad="38100" dist="38100" dir="2700000" algn="tl">
                  <a:srgbClr val="000000">
                    <a:alpha val="43137"/>
                  </a:srgbClr>
                </a:outerShdw>
              </a:effectLst>
            </a:endParaRPr>
          </a:p>
          <a:p>
            <a:pPr algn="ctr"/>
            <a:endParaRPr lang="ru-RU" sz="2400" dirty="0">
              <a:solidFill>
                <a:schemeClr val="tx1"/>
              </a:solidFill>
            </a:endParaRPr>
          </a:p>
        </p:txBody>
      </p:sp>
      <p:sp>
        <p:nvSpPr>
          <p:cNvPr id="3" name="Объект 2"/>
          <p:cNvSpPr>
            <a:spLocks noGrp="1"/>
          </p:cNvSpPr>
          <p:nvPr>
            <p:ph sz="half" idx="1"/>
          </p:nvPr>
        </p:nvSpPr>
        <p:spPr>
          <a:xfrm>
            <a:off x="457200" y="2132856"/>
            <a:ext cx="8363272" cy="4464496"/>
          </a:xfrm>
        </p:spPr>
        <p:txBody>
          <a:bodyPr>
            <a:normAutofit/>
          </a:bodyPr>
          <a:lstStyle/>
          <a:p>
            <a:endParaRPr lang="ro-RO" dirty="0" smtClean="0"/>
          </a:p>
          <a:p>
            <a:endParaRPr lang="ro-RO" dirty="0"/>
          </a:p>
          <a:p>
            <a:endParaRPr lang="ro-RO" dirty="0" smtClean="0"/>
          </a:p>
          <a:p>
            <a:endParaRPr lang="ro-RO" dirty="0"/>
          </a:p>
          <a:p>
            <a:endParaRPr lang="ro-RO" dirty="0" smtClean="0"/>
          </a:p>
          <a:p>
            <a:endParaRPr lang="ro-RO" dirty="0"/>
          </a:p>
          <a:p>
            <a:endParaRPr lang="ro-RO" dirty="0" smtClean="0"/>
          </a:p>
          <a:p>
            <a:pPr marL="0" indent="0">
              <a:buNone/>
            </a:pPr>
            <a:endParaRPr lang="ro-RO" dirty="0"/>
          </a:p>
          <a:p>
            <a:pPr marL="0" indent="0">
              <a:buNone/>
            </a:pPr>
            <a:endParaRPr lang="ro-RO" dirty="0" smtClean="0"/>
          </a:p>
          <a:p>
            <a:pPr marL="0" indent="0">
              <a:buNone/>
            </a:pPr>
            <a:endParaRPr lang="ro-RO"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4</a:t>
            </a:fld>
            <a:endParaRPr lang="ru-RU"/>
          </a:p>
        </p:txBody>
      </p:sp>
      <p:sp>
        <p:nvSpPr>
          <p:cNvPr id="7" name="Стрелка вниз 6"/>
          <p:cNvSpPr/>
          <p:nvPr/>
        </p:nvSpPr>
        <p:spPr>
          <a:xfrm>
            <a:off x="2483768" y="21328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5652120" y="2132856"/>
            <a:ext cx="115212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a:off x="1088976" y="3789040"/>
            <a:ext cx="3438382" cy="18002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smtClean="0">
                <a:solidFill>
                  <a:schemeClr val="tx1"/>
                </a:solidFill>
              </a:rPr>
              <a:t>FITOCOMPLEX</a:t>
            </a:r>
            <a:endParaRPr lang="ru-RU" sz="2400" b="1" dirty="0">
              <a:solidFill>
                <a:schemeClr val="tx1"/>
              </a:solidFill>
            </a:endParaRPr>
          </a:p>
        </p:txBody>
      </p:sp>
      <p:sp>
        <p:nvSpPr>
          <p:cNvPr id="12" name="Скругленный прямоугольник 11"/>
          <p:cNvSpPr/>
          <p:nvPr/>
        </p:nvSpPr>
        <p:spPr>
          <a:xfrm>
            <a:off x="4941403" y="3789040"/>
            <a:ext cx="3807061" cy="18002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smtClean="0">
                <a:solidFill>
                  <a:schemeClr val="tx1"/>
                </a:solidFill>
              </a:rPr>
              <a:t>UN AMESTEC SIMPLU DE SUBSTANŢE MEDICAMENTOASE</a:t>
            </a:r>
            <a:endParaRPr lang="ru-RU" sz="2400" b="1" dirty="0">
              <a:solidFill>
                <a:schemeClr val="tx1"/>
              </a:solidFill>
              <a:effectLst>
                <a:outerShdw blurRad="38100" dist="38100" dir="2700000" algn="tl">
                  <a:srgbClr val="000000">
                    <a:alpha val="43137"/>
                  </a:srgbClr>
                </a:outerShdw>
              </a:effectLst>
            </a:endParaRPr>
          </a:p>
        </p:txBody>
      </p:sp>
      <p:sp>
        <p:nvSpPr>
          <p:cNvPr id="11" name="Нижний колонтитул 10"/>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41311651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o-MO" i="1" dirty="0" smtClean="0"/>
              <a:t/>
            </a:r>
            <a:br>
              <a:rPr lang="ro-MO" i="1" dirty="0" smtClean="0"/>
            </a:br>
            <a:r>
              <a:rPr lang="ro-MO" sz="3100" b="1" i="1" dirty="0" smtClean="0">
                <a:solidFill>
                  <a:srgbClr val="C00000"/>
                </a:solidFill>
              </a:rPr>
              <a:t>Materialele </a:t>
            </a:r>
            <a:r>
              <a:rPr lang="ro-MO" sz="3100" b="1" i="1" dirty="0">
                <a:solidFill>
                  <a:srgbClr val="C00000"/>
                </a:solidFill>
              </a:rPr>
              <a:t>de ambalaj din sticlă</a:t>
            </a:r>
            <a:r>
              <a:rPr lang="ru-RU" dirty="0"/>
              <a:t/>
            </a:r>
            <a:br>
              <a:rPr lang="ru-RU" dirty="0"/>
            </a:br>
            <a:endParaRPr lang="ru-RU" dirty="0"/>
          </a:p>
        </p:txBody>
      </p:sp>
      <p:sp>
        <p:nvSpPr>
          <p:cNvPr id="3" name="Объект 2"/>
          <p:cNvSpPr>
            <a:spLocks noGrp="1"/>
          </p:cNvSpPr>
          <p:nvPr>
            <p:ph idx="1"/>
          </p:nvPr>
        </p:nvSpPr>
        <p:spPr>
          <a:xfrm>
            <a:off x="457200" y="836712"/>
            <a:ext cx="8229600" cy="5289451"/>
          </a:xfrm>
        </p:spPr>
        <p:txBody>
          <a:bodyPr/>
          <a:lstStyle/>
          <a:p>
            <a:r>
              <a:rPr lang="ro-MO" b="1" u="sng" dirty="0" smtClean="0">
                <a:solidFill>
                  <a:srgbClr val="C00000"/>
                </a:solidFill>
              </a:rPr>
              <a:t>Avantaje:</a:t>
            </a:r>
          </a:p>
          <a:p>
            <a:pPr lvl="1" algn="just"/>
            <a:r>
              <a:rPr lang="ro-MO" dirty="0" smtClean="0"/>
              <a:t>Sticla </a:t>
            </a:r>
            <a:r>
              <a:rPr lang="ro-MO" dirty="0"/>
              <a:t>este un singurul material de ambalare ce se folosește pentru </a:t>
            </a:r>
            <a:r>
              <a:rPr lang="ro-MO" b="1" dirty="0"/>
              <a:t>toate formele dozate</a:t>
            </a:r>
            <a:r>
              <a:rPr lang="ro-MO" dirty="0"/>
              <a:t>, deoarece este un material inert, transparent, relativ stabil, impermeabil.</a:t>
            </a:r>
            <a:endParaRPr lang="ru-RU" dirty="0"/>
          </a:p>
          <a:p>
            <a:r>
              <a:rPr lang="ro-MO" b="1" u="sng" dirty="0" smtClean="0">
                <a:solidFill>
                  <a:srgbClr val="C00000"/>
                </a:solidFill>
              </a:rPr>
              <a:t>Dezavantaje:</a:t>
            </a:r>
          </a:p>
          <a:p>
            <a:pPr marL="457200" lvl="1" indent="0">
              <a:buNone/>
            </a:pPr>
            <a:r>
              <a:rPr lang="ro-MO" dirty="0" smtClean="0"/>
              <a:t>– </a:t>
            </a:r>
            <a:r>
              <a:rPr lang="ro-MO" b="1" dirty="0"/>
              <a:t>fragilitatea</a:t>
            </a:r>
            <a:r>
              <a:rPr lang="ro-MO" dirty="0"/>
              <a:t>, </a:t>
            </a:r>
            <a:endParaRPr lang="ro-MO" dirty="0" smtClean="0"/>
          </a:p>
          <a:p>
            <a:pPr lvl="1">
              <a:buFontTx/>
              <a:buChar char="-"/>
            </a:pPr>
            <a:r>
              <a:rPr lang="ro-MO" b="1" dirty="0" smtClean="0"/>
              <a:t>cheltuieli</a:t>
            </a:r>
            <a:r>
              <a:rPr lang="ro-MO" dirty="0" smtClean="0"/>
              <a:t> </a:t>
            </a:r>
            <a:r>
              <a:rPr lang="ro-MO" dirty="0"/>
              <a:t>suplimentare </a:t>
            </a:r>
            <a:r>
              <a:rPr lang="ro-MO" dirty="0" smtClean="0"/>
              <a:t>pentru </a:t>
            </a:r>
            <a:r>
              <a:rPr lang="ro-MO" dirty="0"/>
              <a:t>transport, </a:t>
            </a:r>
            <a:endParaRPr lang="ro-MO" dirty="0" smtClean="0"/>
          </a:p>
          <a:p>
            <a:pPr lvl="1">
              <a:buFontTx/>
              <a:buChar char="-"/>
            </a:pPr>
            <a:r>
              <a:rPr lang="ro-MO" b="1" dirty="0" smtClean="0"/>
              <a:t>greutatea</a:t>
            </a:r>
            <a:r>
              <a:rPr lang="ro-MO" dirty="0" smtClean="0"/>
              <a:t> </a:t>
            </a:r>
            <a:r>
              <a:rPr lang="ro-MO" dirty="0"/>
              <a:t>mai mare în comparație cu plastic, hârtie sau </a:t>
            </a:r>
            <a:r>
              <a:rPr lang="ro-MO" dirty="0" smtClean="0"/>
              <a:t>carton, etc.</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40</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361947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smtClean="0">
                <a:solidFill>
                  <a:srgbClr val="006600"/>
                </a:solidFill>
              </a:rPr>
              <a:t>1. Sticlă</a:t>
            </a:r>
            <a:r>
              <a:rPr lang="ro-MO" sz="2400" b="1" i="1" dirty="0" smtClean="0"/>
              <a:t> </a:t>
            </a:r>
            <a:endParaRPr lang="ru-RU" sz="2400" b="1" i="1" dirty="0"/>
          </a:p>
        </p:txBody>
      </p:sp>
      <p:sp>
        <p:nvSpPr>
          <p:cNvPr id="3" name="Объект 2"/>
          <p:cNvSpPr>
            <a:spLocks noGrp="1"/>
          </p:cNvSpPr>
          <p:nvPr>
            <p:ph idx="1"/>
          </p:nvPr>
        </p:nvSpPr>
        <p:spPr>
          <a:xfrm>
            <a:off x="457200" y="548680"/>
            <a:ext cx="8507288" cy="6120680"/>
          </a:xfrm>
        </p:spPr>
        <p:txBody>
          <a:bodyPr>
            <a:normAutofit/>
          </a:bodyPr>
          <a:lstStyle/>
          <a:p>
            <a:pPr marL="0" indent="0" algn="just">
              <a:buNone/>
            </a:pPr>
            <a:r>
              <a:rPr lang="ro-MO" sz="2200" dirty="0"/>
              <a:t>Cele mai importante proprietăți farmaceutice ale sticlei sunt următoarele</a:t>
            </a:r>
            <a:r>
              <a:rPr lang="ro-MO" sz="2200" dirty="0" smtClean="0"/>
              <a:t>:</a:t>
            </a:r>
          </a:p>
          <a:p>
            <a:pPr algn="just">
              <a:buFontTx/>
              <a:buChar char="-"/>
            </a:pPr>
            <a:r>
              <a:rPr lang="ro-MO" sz="2200" b="1" i="1" u="sng" dirty="0" smtClean="0">
                <a:solidFill>
                  <a:srgbClr val="C00000"/>
                </a:solidFill>
              </a:rPr>
              <a:t>Puritatea</a:t>
            </a:r>
            <a:r>
              <a:rPr lang="ro-MO" sz="2200" b="1" i="1" u="sng" dirty="0">
                <a:solidFill>
                  <a:srgbClr val="C00000"/>
                </a:solidFill>
              </a:rPr>
              <a:t>, permeabilitatea și proprietăți optice</a:t>
            </a:r>
            <a:r>
              <a:rPr lang="ro-MO" sz="2200" i="1" dirty="0"/>
              <a:t>. </a:t>
            </a:r>
            <a:r>
              <a:rPr lang="ro-MO" sz="2200" dirty="0"/>
              <a:t>Ea asigură transparența și observarea tuturor impurităților și incluziunilor necorespunzătoare în medicamentul ambalat</a:t>
            </a:r>
            <a:r>
              <a:rPr lang="ro-MO" sz="2200" dirty="0" smtClean="0"/>
              <a:t>.</a:t>
            </a:r>
          </a:p>
          <a:p>
            <a:pPr algn="just">
              <a:buFontTx/>
              <a:buChar char="-"/>
            </a:pPr>
            <a:r>
              <a:rPr lang="ro-MO" sz="2200" b="1" i="1" u="sng" dirty="0" smtClean="0">
                <a:solidFill>
                  <a:srgbClr val="C00000"/>
                </a:solidFill>
              </a:rPr>
              <a:t>Sterilizabilitatea</a:t>
            </a:r>
            <a:r>
              <a:rPr lang="ro-MO" sz="2200" b="1" i="1" u="sng" dirty="0">
                <a:solidFill>
                  <a:srgbClr val="C00000"/>
                </a:solidFill>
              </a:rPr>
              <a:t>.</a:t>
            </a:r>
            <a:r>
              <a:rPr lang="ro-MO" sz="2200" dirty="0"/>
              <a:t> Deoarece sticla se obține la temperaturile de cca 500</a:t>
            </a:r>
            <a:r>
              <a:rPr lang="ro-MO" sz="2200" baseline="30000" dirty="0"/>
              <a:t>0</a:t>
            </a:r>
            <a:r>
              <a:rPr lang="ro-MO" sz="2200" dirty="0"/>
              <a:t>C, iar apoi se răcește brusc, ea nu suferă schimbări în timpul sterilizării la temperaturile de 121</a:t>
            </a:r>
            <a:r>
              <a:rPr lang="ro-MO" sz="2200" baseline="30000" dirty="0"/>
              <a:t>0</a:t>
            </a:r>
            <a:r>
              <a:rPr lang="ro-MO" sz="2200" dirty="0"/>
              <a:t>C și 134</a:t>
            </a:r>
            <a:r>
              <a:rPr lang="ro-MO" sz="2200" baseline="30000" dirty="0"/>
              <a:t>0</a:t>
            </a:r>
            <a:r>
              <a:rPr lang="ro-MO" sz="2200" dirty="0"/>
              <a:t>C</a:t>
            </a:r>
            <a:r>
              <a:rPr lang="ro-MO" sz="2200" dirty="0" smtClean="0"/>
              <a:t>.</a:t>
            </a:r>
          </a:p>
          <a:p>
            <a:pPr algn="just">
              <a:buFontTx/>
              <a:buChar char="-"/>
            </a:pPr>
            <a:r>
              <a:rPr lang="ro-MO" sz="2200" b="1" i="1" u="sng" dirty="0" smtClean="0">
                <a:solidFill>
                  <a:srgbClr val="C00000"/>
                </a:solidFill>
              </a:rPr>
              <a:t>Proprietăți </a:t>
            </a:r>
            <a:r>
              <a:rPr lang="ro-MO" sz="2200" b="1" i="1" u="sng" dirty="0">
                <a:solidFill>
                  <a:srgbClr val="C00000"/>
                </a:solidFill>
              </a:rPr>
              <a:t>mecanice, fragilitatea.</a:t>
            </a:r>
            <a:r>
              <a:rPr lang="ro-MO" sz="2200" dirty="0"/>
              <a:t> Rezistența mecanică a sticlei scade sub acțiunea umidității în combinație cu temperatura. </a:t>
            </a:r>
            <a:r>
              <a:rPr lang="ro-MO" sz="2200" i="1" u="sng" dirty="0">
                <a:solidFill>
                  <a:srgbClr val="002060"/>
                </a:solidFill>
              </a:rPr>
              <a:t>Cu cât sticla este mai groasă, cu atât fragilitatea la căldură devine mai mare</a:t>
            </a:r>
            <a:r>
              <a:rPr lang="ro-MO" sz="2200" dirty="0"/>
              <a:t>. De aceea, pentru recipiente destinate a fi supuse la schimbări de temperatură, se utilizează sticla foarte subțire</a:t>
            </a:r>
            <a:r>
              <a:rPr lang="ro-MO" sz="2200" dirty="0" smtClean="0"/>
              <a:t>.</a:t>
            </a:r>
          </a:p>
          <a:p>
            <a:pPr algn="just">
              <a:buFontTx/>
              <a:buChar char="-"/>
            </a:pPr>
            <a:r>
              <a:rPr lang="ro-MO" sz="2200" b="1" i="1" u="sng" dirty="0" smtClean="0">
                <a:solidFill>
                  <a:srgbClr val="C00000"/>
                </a:solidFill>
              </a:rPr>
              <a:t>Stabilitatea </a:t>
            </a:r>
            <a:r>
              <a:rPr lang="ro-MO" sz="2200" b="1" i="1" u="sng" dirty="0">
                <a:solidFill>
                  <a:srgbClr val="C00000"/>
                </a:solidFill>
              </a:rPr>
              <a:t>chimică. </a:t>
            </a:r>
            <a:r>
              <a:rPr lang="ro-MO" sz="2200" dirty="0"/>
              <a:t>Face posibilă utilizarea acesteea în foarte multe cazuri, dar există și </a:t>
            </a:r>
            <a:r>
              <a:rPr lang="ro-MO" sz="2200" u="sng" dirty="0">
                <a:solidFill>
                  <a:srgbClr val="002060"/>
                </a:solidFill>
              </a:rPr>
              <a:t>excepții – soluțiile de fosfați</a:t>
            </a:r>
            <a:r>
              <a:rPr lang="ro-MO" sz="2200" dirty="0"/>
              <a:t>, de exemplu, pot interacționa cu materialul din care este confecționată sticla.</a:t>
            </a:r>
            <a:endParaRPr lang="ru-RU"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07515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smtClean="0">
                <a:solidFill>
                  <a:srgbClr val="006600"/>
                </a:solidFill>
              </a:rPr>
              <a:t>Sticlă</a:t>
            </a:r>
            <a:r>
              <a:rPr lang="ro-MO" sz="2400" b="1" i="1" dirty="0" smtClean="0"/>
              <a:t> </a:t>
            </a:r>
            <a:endParaRPr lang="ru-RU" sz="2400" b="1" i="1" dirty="0"/>
          </a:p>
        </p:txBody>
      </p:sp>
      <p:sp>
        <p:nvSpPr>
          <p:cNvPr id="3" name="Объект 2"/>
          <p:cNvSpPr>
            <a:spLocks noGrp="1"/>
          </p:cNvSpPr>
          <p:nvPr>
            <p:ph idx="1"/>
          </p:nvPr>
        </p:nvSpPr>
        <p:spPr>
          <a:xfrm>
            <a:off x="457200" y="548680"/>
            <a:ext cx="8507288" cy="6120680"/>
          </a:xfrm>
        </p:spPr>
        <p:txBody>
          <a:bodyPr>
            <a:normAutofit/>
          </a:bodyPr>
          <a:lstStyle/>
          <a:p>
            <a:pPr marL="0" indent="0" algn="just">
              <a:buNone/>
            </a:pPr>
            <a:r>
              <a:rPr lang="ro-MO" sz="2400" b="1" u="sng" dirty="0">
                <a:solidFill>
                  <a:srgbClr val="C00000"/>
                </a:solidFill>
              </a:rPr>
              <a:t>Toate recipientele din sticlă în funcție de rezistență hidrolitică se clasifică în </a:t>
            </a:r>
            <a:r>
              <a:rPr lang="ro-MO" sz="2400" b="1" u="sng" dirty="0" smtClean="0">
                <a:solidFill>
                  <a:srgbClr val="C00000"/>
                </a:solidFill>
              </a:rPr>
              <a:t>4 </a:t>
            </a:r>
            <a:r>
              <a:rPr lang="ro-MO" sz="2400" b="1" u="sng" dirty="0">
                <a:solidFill>
                  <a:srgbClr val="C00000"/>
                </a:solidFill>
              </a:rPr>
              <a:t>tipuri (după </a:t>
            </a:r>
            <a:r>
              <a:rPr lang="ro-MO" sz="2400" b="1" u="sng" dirty="0" smtClean="0">
                <a:solidFill>
                  <a:srgbClr val="C00000"/>
                </a:solidFill>
              </a:rPr>
              <a:t>BPF/GMP ???):</a:t>
            </a:r>
          </a:p>
          <a:p>
            <a:pPr marL="0" indent="0" algn="just">
              <a:buNone/>
            </a:pPr>
            <a:endParaRPr lang="ro-MO" sz="2400" b="1" u="sng" dirty="0" smtClean="0">
              <a:solidFill>
                <a:srgbClr val="C00000"/>
              </a:solidFill>
            </a:endParaRPr>
          </a:p>
          <a:p>
            <a:pPr marL="0" indent="0" algn="just">
              <a:buNone/>
            </a:pPr>
            <a:r>
              <a:rPr lang="ro-MO" sz="2400" b="1" i="1" u="sng" dirty="0">
                <a:solidFill>
                  <a:srgbClr val="C00000"/>
                </a:solidFill>
              </a:rPr>
              <a:t>Tip I </a:t>
            </a:r>
            <a:r>
              <a:rPr lang="ro-MO" sz="2400" b="1" u="sng" dirty="0">
                <a:solidFill>
                  <a:srgbClr val="C00000"/>
                </a:solidFill>
              </a:rPr>
              <a:t> </a:t>
            </a:r>
            <a:r>
              <a:rPr lang="ro-MO" sz="2400" dirty="0"/>
              <a:t>- fabricate din sticlă neutră, borosilicat</a:t>
            </a:r>
            <a:r>
              <a:rPr lang="ro-MO" sz="2400" i="1" dirty="0"/>
              <a:t>,</a:t>
            </a:r>
            <a:r>
              <a:rPr lang="ro-MO" sz="2400" dirty="0"/>
              <a:t> cu o rezistență hidrolitică </a:t>
            </a:r>
            <a:r>
              <a:rPr lang="ro-MO" sz="2400" u="sng" dirty="0">
                <a:solidFill>
                  <a:srgbClr val="002060"/>
                </a:solidFill>
              </a:rPr>
              <a:t>înaltă</a:t>
            </a:r>
            <a:r>
              <a:rPr lang="ro-MO" sz="2400" dirty="0" smtClean="0"/>
              <a:t>;</a:t>
            </a:r>
          </a:p>
          <a:p>
            <a:pPr marL="0" indent="0" algn="just">
              <a:buNone/>
            </a:pPr>
            <a:r>
              <a:rPr lang="ro-MO" sz="2400" b="1" i="1" u="sng" dirty="0" smtClean="0">
                <a:solidFill>
                  <a:srgbClr val="C00000"/>
                </a:solidFill>
              </a:rPr>
              <a:t>Tip </a:t>
            </a:r>
            <a:r>
              <a:rPr lang="ro-MO" sz="2400" b="1" i="1" u="sng" dirty="0">
                <a:solidFill>
                  <a:srgbClr val="C00000"/>
                </a:solidFill>
              </a:rPr>
              <a:t>II</a:t>
            </a:r>
            <a:r>
              <a:rPr lang="ro-MO" sz="2400" i="1" dirty="0"/>
              <a:t> – </a:t>
            </a:r>
            <a:r>
              <a:rPr lang="ro-MO" sz="2400" dirty="0"/>
              <a:t>sticla silico-sodico-calcică, în mod uzual, cu rezistența hidrolitică </a:t>
            </a:r>
            <a:r>
              <a:rPr lang="ro-MO" sz="2400" u="sng" dirty="0">
                <a:solidFill>
                  <a:srgbClr val="002060"/>
                </a:solidFill>
              </a:rPr>
              <a:t>înaltă</a:t>
            </a:r>
            <a:r>
              <a:rPr lang="ro-MO" sz="2400" dirty="0" smtClean="0"/>
              <a:t>;</a:t>
            </a:r>
          </a:p>
          <a:p>
            <a:pPr marL="0" indent="0" algn="just">
              <a:buNone/>
            </a:pPr>
            <a:r>
              <a:rPr lang="ro-MO" sz="2400" b="1" i="1" u="sng" dirty="0" smtClean="0">
                <a:solidFill>
                  <a:srgbClr val="C00000"/>
                </a:solidFill>
              </a:rPr>
              <a:t>Tip </a:t>
            </a:r>
            <a:r>
              <a:rPr lang="ro-MO" sz="2400" b="1" i="1" u="sng" dirty="0">
                <a:solidFill>
                  <a:srgbClr val="C00000"/>
                </a:solidFill>
              </a:rPr>
              <a:t>III</a:t>
            </a:r>
            <a:r>
              <a:rPr lang="ro-MO" sz="2400" i="1" dirty="0"/>
              <a:t> – </a:t>
            </a:r>
            <a:r>
              <a:rPr lang="ro-MO" sz="2400" dirty="0"/>
              <a:t>sticla silico-sodico-calcică </a:t>
            </a:r>
            <a:r>
              <a:rPr lang="ro-MO" sz="2400" dirty="0" smtClean="0"/>
              <a:t>obișnuită cu </a:t>
            </a:r>
            <a:r>
              <a:rPr lang="ro-MO" sz="2400" dirty="0"/>
              <a:t>rezistența hidrolitică </a:t>
            </a:r>
            <a:r>
              <a:rPr lang="ro-MO" sz="2400" u="sng" dirty="0">
                <a:solidFill>
                  <a:srgbClr val="002060"/>
                </a:solidFill>
              </a:rPr>
              <a:t>moderată</a:t>
            </a:r>
            <a:r>
              <a:rPr lang="ro-MO" sz="2400" dirty="0" smtClean="0"/>
              <a:t>;</a:t>
            </a:r>
          </a:p>
          <a:p>
            <a:pPr marL="0" indent="0" algn="just">
              <a:buNone/>
            </a:pPr>
            <a:r>
              <a:rPr lang="ro-MO" sz="2400" b="1" i="1" u="sng" dirty="0" smtClean="0">
                <a:solidFill>
                  <a:srgbClr val="C00000"/>
                </a:solidFill>
              </a:rPr>
              <a:t>Tip </a:t>
            </a:r>
            <a:r>
              <a:rPr lang="ro-MO" sz="2400" b="1" i="1" u="sng" dirty="0">
                <a:solidFill>
                  <a:srgbClr val="C00000"/>
                </a:solidFill>
              </a:rPr>
              <a:t>IV</a:t>
            </a:r>
            <a:r>
              <a:rPr lang="ro-MO" sz="2400" i="1" dirty="0"/>
              <a:t> –</a:t>
            </a:r>
            <a:r>
              <a:rPr lang="ro-MO" sz="2400" dirty="0"/>
              <a:t>sticla silico-sodico-calcică </a:t>
            </a:r>
            <a:r>
              <a:rPr lang="ro-MO" sz="2400" dirty="0" smtClean="0"/>
              <a:t>obișnuită cu </a:t>
            </a:r>
            <a:r>
              <a:rPr lang="ro-MO" sz="2400" dirty="0"/>
              <a:t>rezistența hidrolitică </a:t>
            </a:r>
            <a:r>
              <a:rPr lang="ro-MO" sz="2400" u="sng" dirty="0">
                <a:solidFill>
                  <a:srgbClr val="002060"/>
                </a:solidFill>
              </a:rPr>
              <a:t>joasă</a:t>
            </a:r>
            <a:r>
              <a:rPr lang="ro-MO" sz="2400" dirty="0"/>
              <a:t>.	Recipientele de tip I, II, III sunt indicate pentru preparatele injectabile, iar tipul IV – pentru formele solide care nu sunt de uz parenteral, cât și pentru forme lichide sau semisolide.</a:t>
            </a:r>
            <a:endParaRPr lang="ru-RU" sz="2200"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18608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normAutofit/>
          </a:bodyPr>
          <a:lstStyle/>
          <a:p>
            <a:r>
              <a:rPr lang="ro-MO" sz="2800" b="1" i="1" dirty="0" smtClean="0">
                <a:solidFill>
                  <a:srgbClr val="006600"/>
                </a:solidFill>
              </a:rPr>
              <a:t>Sticlă</a:t>
            </a:r>
            <a:r>
              <a:rPr lang="ro-MO" sz="2400" b="1" i="1" dirty="0" smtClean="0"/>
              <a:t> </a:t>
            </a:r>
            <a:endParaRPr lang="ru-RU" sz="2400" b="1" i="1" dirty="0"/>
          </a:p>
        </p:txBody>
      </p:sp>
      <p:sp>
        <p:nvSpPr>
          <p:cNvPr id="3" name="Объект 2"/>
          <p:cNvSpPr>
            <a:spLocks noGrp="1"/>
          </p:cNvSpPr>
          <p:nvPr>
            <p:ph idx="1"/>
          </p:nvPr>
        </p:nvSpPr>
        <p:spPr>
          <a:xfrm>
            <a:off x="457200" y="548680"/>
            <a:ext cx="8507288" cy="6120680"/>
          </a:xfrm>
        </p:spPr>
        <p:txBody>
          <a:bodyPr>
            <a:normAutofit lnSpcReduction="10000"/>
          </a:bodyPr>
          <a:lstStyle/>
          <a:p>
            <a:pPr marL="0" indent="0" algn="just">
              <a:buNone/>
            </a:pPr>
            <a:r>
              <a:rPr lang="ro-RO" sz="2400" dirty="0"/>
              <a:t>Reieşind din aceste 4 tipuri, </a:t>
            </a:r>
            <a:r>
              <a:rPr lang="ro-RO" sz="2400" b="1" dirty="0">
                <a:solidFill>
                  <a:srgbClr val="C00000"/>
                </a:solidFill>
              </a:rPr>
              <a:t>utilizarea </a:t>
            </a:r>
            <a:r>
              <a:rPr lang="ro-RO" sz="2400" dirty="0"/>
              <a:t>recipientelor este următoare</a:t>
            </a:r>
            <a:r>
              <a:rPr lang="ro-RO" sz="2400" dirty="0" smtClean="0"/>
              <a:t>:</a:t>
            </a:r>
          </a:p>
          <a:p>
            <a:pPr marL="0" indent="0" algn="just">
              <a:buNone/>
            </a:pPr>
            <a:endParaRPr lang="ro-RO" sz="2400" dirty="0" smtClean="0"/>
          </a:p>
          <a:p>
            <a:pPr marL="0" indent="0" algn="just">
              <a:buNone/>
            </a:pPr>
            <a:r>
              <a:rPr lang="ro-RO" sz="2400" b="1" i="1" dirty="0" smtClean="0">
                <a:solidFill>
                  <a:srgbClr val="C00000"/>
                </a:solidFill>
              </a:rPr>
              <a:t>Tip </a:t>
            </a:r>
            <a:r>
              <a:rPr lang="ro-RO" sz="2400" b="1" i="1" dirty="0">
                <a:solidFill>
                  <a:srgbClr val="C00000"/>
                </a:solidFill>
              </a:rPr>
              <a:t>I </a:t>
            </a:r>
            <a:r>
              <a:rPr lang="ro-RO" sz="2400" i="1" dirty="0"/>
              <a:t>– </a:t>
            </a:r>
            <a:r>
              <a:rPr lang="ro-RO" sz="2400" dirty="0"/>
              <a:t>pentru </a:t>
            </a:r>
            <a:r>
              <a:rPr lang="ro-RO" sz="2400" b="1" u="sng" dirty="0">
                <a:solidFill>
                  <a:srgbClr val="002060"/>
                </a:solidFill>
              </a:rPr>
              <a:t>toate preparatele injectabile</a:t>
            </a:r>
            <a:r>
              <a:rPr lang="ro-RO" sz="2400" dirty="0"/>
              <a:t> şi pentru </a:t>
            </a:r>
            <a:r>
              <a:rPr lang="ro-RO" sz="2400" b="1" u="sng" dirty="0">
                <a:solidFill>
                  <a:srgbClr val="002060"/>
                </a:solidFill>
              </a:rPr>
              <a:t>sânge uman </a:t>
            </a:r>
            <a:r>
              <a:rPr lang="ro-RO" sz="2400" dirty="0"/>
              <a:t>şi componentele sângelui</a:t>
            </a:r>
            <a:r>
              <a:rPr lang="ro-RO" sz="2400" dirty="0" smtClean="0"/>
              <a:t>;</a:t>
            </a:r>
          </a:p>
          <a:p>
            <a:pPr marL="0" indent="0" algn="just">
              <a:buNone/>
            </a:pPr>
            <a:endParaRPr lang="ro-RO" sz="2400" dirty="0" smtClean="0"/>
          </a:p>
          <a:p>
            <a:pPr marL="0" indent="0" algn="just">
              <a:buNone/>
            </a:pPr>
            <a:r>
              <a:rPr lang="ro-RO" sz="2400" b="1" i="1" dirty="0" smtClean="0">
                <a:solidFill>
                  <a:srgbClr val="C00000"/>
                </a:solidFill>
              </a:rPr>
              <a:t>Tip </a:t>
            </a:r>
            <a:r>
              <a:rPr lang="ro-RO" sz="2400" b="1" i="1" dirty="0">
                <a:solidFill>
                  <a:srgbClr val="C00000"/>
                </a:solidFill>
              </a:rPr>
              <a:t>II </a:t>
            </a:r>
            <a:r>
              <a:rPr lang="ro-RO" sz="2400" i="1" dirty="0"/>
              <a:t>–</a:t>
            </a:r>
            <a:r>
              <a:rPr lang="ro-RO" sz="2400" dirty="0"/>
              <a:t> pentru preparate </a:t>
            </a:r>
            <a:r>
              <a:rPr lang="ro-RO" sz="2400" b="1" u="sng" dirty="0">
                <a:solidFill>
                  <a:srgbClr val="002060"/>
                </a:solidFill>
              </a:rPr>
              <a:t>parenterale</a:t>
            </a:r>
            <a:r>
              <a:rPr lang="ro-RO" sz="2400" dirty="0"/>
              <a:t> apoase cu </a:t>
            </a:r>
            <a:r>
              <a:rPr lang="ro-RO" sz="2400" b="1" u="sng" dirty="0">
                <a:solidFill>
                  <a:srgbClr val="002060"/>
                </a:solidFill>
              </a:rPr>
              <a:t>pH mai mic de 7</a:t>
            </a:r>
            <a:r>
              <a:rPr lang="ro-RO" sz="2400" dirty="0"/>
              <a:t>; este necesar să se controleze stabilitatea fiecărui preparat în aceste recipiente</a:t>
            </a:r>
            <a:r>
              <a:rPr lang="ro-RO" sz="2400" dirty="0" smtClean="0"/>
              <a:t>;</a:t>
            </a:r>
          </a:p>
          <a:p>
            <a:pPr marL="0" indent="0" algn="just">
              <a:buNone/>
            </a:pPr>
            <a:endParaRPr lang="ro-RO" sz="2400" dirty="0" smtClean="0"/>
          </a:p>
          <a:p>
            <a:pPr marL="0" indent="0" algn="just">
              <a:buNone/>
            </a:pPr>
            <a:r>
              <a:rPr lang="ro-RO" sz="2400" b="1" i="1" dirty="0" smtClean="0">
                <a:solidFill>
                  <a:srgbClr val="C00000"/>
                </a:solidFill>
              </a:rPr>
              <a:t>Tip </a:t>
            </a:r>
            <a:r>
              <a:rPr lang="ro-RO" sz="2400" b="1" i="1" dirty="0">
                <a:solidFill>
                  <a:srgbClr val="C00000"/>
                </a:solidFill>
              </a:rPr>
              <a:t>III </a:t>
            </a:r>
            <a:r>
              <a:rPr lang="ro-RO" sz="2400" i="1" dirty="0"/>
              <a:t>–</a:t>
            </a:r>
            <a:r>
              <a:rPr lang="ro-RO" sz="2400" dirty="0"/>
              <a:t> pentru preparatele </a:t>
            </a:r>
            <a:r>
              <a:rPr lang="ro-RO" sz="2400" b="1" u="sng" dirty="0">
                <a:solidFill>
                  <a:srgbClr val="002060"/>
                </a:solidFill>
              </a:rPr>
              <a:t>parenterale neapoase</a:t>
            </a:r>
            <a:r>
              <a:rPr lang="ro-RO" sz="2400" dirty="0"/>
              <a:t>, pentru </a:t>
            </a:r>
            <a:r>
              <a:rPr lang="ro-RO" sz="2400" b="1" u="sng" dirty="0">
                <a:solidFill>
                  <a:srgbClr val="002060"/>
                </a:solidFill>
              </a:rPr>
              <a:t>pulberi</a:t>
            </a:r>
            <a:r>
              <a:rPr lang="ro-RO" sz="2400" dirty="0"/>
              <a:t> de uz parenteral </a:t>
            </a:r>
            <a:r>
              <a:rPr lang="ro-RO" sz="2400" dirty="0" smtClean="0"/>
              <a:t>şi pentru </a:t>
            </a:r>
            <a:r>
              <a:rPr lang="ro-RO" sz="2400" b="1" u="sng" dirty="0">
                <a:solidFill>
                  <a:srgbClr val="002060"/>
                </a:solidFill>
              </a:rPr>
              <a:t>preparate</a:t>
            </a:r>
            <a:r>
              <a:rPr lang="ro-RO" sz="2400" dirty="0"/>
              <a:t> de uz </a:t>
            </a:r>
            <a:r>
              <a:rPr lang="ro-RO" sz="2400" b="1" u="sng" dirty="0">
                <a:solidFill>
                  <a:srgbClr val="002060"/>
                </a:solidFill>
              </a:rPr>
              <a:t>parenteral</a:t>
            </a:r>
            <a:r>
              <a:rPr lang="ro-RO" sz="2400" dirty="0"/>
              <a:t>. </a:t>
            </a:r>
            <a:endParaRPr lang="ro-RO" sz="2400" dirty="0" smtClean="0"/>
          </a:p>
          <a:p>
            <a:pPr marL="0" indent="0" algn="just">
              <a:buNone/>
            </a:pPr>
            <a:endParaRPr lang="ro-RO" sz="2400" i="1" dirty="0"/>
          </a:p>
          <a:p>
            <a:pPr marL="0" indent="0" algn="just">
              <a:buNone/>
            </a:pPr>
            <a:r>
              <a:rPr lang="ro-RO" sz="2400" b="1" i="1" dirty="0" smtClean="0">
                <a:solidFill>
                  <a:srgbClr val="C00000"/>
                </a:solidFill>
              </a:rPr>
              <a:t>Tip </a:t>
            </a:r>
            <a:r>
              <a:rPr lang="ro-RO" sz="2400" b="1" i="1" dirty="0">
                <a:solidFill>
                  <a:srgbClr val="C00000"/>
                </a:solidFill>
              </a:rPr>
              <a:t>IV </a:t>
            </a:r>
            <a:r>
              <a:rPr lang="ro-RO" sz="2400" i="1" dirty="0"/>
              <a:t>–</a:t>
            </a:r>
            <a:r>
              <a:rPr lang="ro-RO" sz="2400" dirty="0"/>
              <a:t> pentru preparatele lichide, semisolide, solide, dar </a:t>
            </a:r>
            <a:r>
              <a:rPr lang="ro-RO" sz="2400" b="1" u="sng" dirty="0">
                <a:solidFill>
                  <a:srgbClr val="002060"/>
                </a:solidFill>
              </a:rPr>
              <a:t>nu de uz parenteral.</a:t>
            </a:r>
            <a:r>
              <a:rPr lang="ro-RO" sz="2400" b="1" i="1" u="sng" dirty="0">
                <a:solidFill>
                  <a:srgbClr val="002060"/>
                </a:solidFill>
              </a:rPr>
              <a:t> </a:t>
            </a:r>
            <a:endParaRPr lang="ru-RU" sz="2200" b="1" u="sng"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43</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1860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o-MO" i="1" dirty="0" smtClean="0"/>
              <a:t/>
            </a:r>
            <a:br>
              <a:rPr lang="ro-MO" i="1" dirty="0" smtClean="0"/>
            </a:br>
            <a:r>
              <a:rPr lang="ro-MO" i="1" dirty="0" smtClean="0"/>
              <a:t/>
            </a:r>
            <a:br>
              <a:rPr lang="ro-MO" i="1" dirty="0" smtClean="0"/>
            </a:br>
            <a:r>
              <a:rPr lang="ro-MO" sz="3100" b="1" i="1" dirty="0" smtClean="0">
                <a:solidFill>
                  <a:srgbClr val="C00000"/>
                </a:solidFill>
              </a:rPr>
              <a:t>Materialele </a:t>
            </a:r>
            <a:r>
              <a:rPr lang="ro-MO" sz="3100" b="1" i="1" dirty="0">
                <a:solidFill>
                  <a:srgbClr val="C00000"/>
                </a:solidFill>
              </a:rPr>
              <a:t>plastice</a:t>
            </a:r>
            <a:r>
              <a:rPr lang="ru-RU" dirty="0"/>
              <a:t/>
            </a:r>
            <a:br>
              <a:rPr lang="ru-RU" dirty="0"/>
            </a:br>
            <a:r>
              <a:rPr lang="ru-RU" dirty="0"/>
              <a:t/>
            </a:r>
            <a:br>
              <a:rPr lang="ru-RU" dirty="0"/>
            </a:br>
            <a:endParaRPr lang="ru-RU" dirty="0"/>
          </a:p>
        </p:txBody>
      </p:sp>
      <p:sp>
        <p:nvSpPr>
          <p:cNvPr id="3" name="Объект 2"/>
          <p:cNvSpPr>
            <a:spLocks noGrp="1"/>
          </p:cNvSpPr>
          <p:nvPr>
            <p:ph idx="1"/>
          </p:nvPr>
        </p:nvSpPr>
        <p:spPr>
          <a:xfrm>
            <a:off x="457200" y="836712"/>
            <a:ext cx="8229600" cy="5289451"/>
          </a:xfrm>
        </p:spPr>
        <p:txBody>
          <a:bodyPr>
            <a:normAutofit fontScale="92500"/>
          </a:bodyPr>
          <a:lstStyle/>
          <a:p>
            <a:pPr algn="just"/>
            <a:r>
              <a:rPr lang="ro-MO" b="1" u="sng" dirty="0" smtClean="0">
                <a:solidFill>
                  <a:srgbClr val="C00000"/>
                </a:solidFill>
              </a:rPr>
              <a:t>Avantaje: </a:t>
            </a:r>
          </a:p>
          <a:p>
            <a:pPr lvl="1" algn="just"/>
            <a:r>
              <a:rPr lang="ro-MO" dirty="0" smtClean="0"/>
              <a:t>Materialele </a:t>
            </a:r>
            <a:r>
              <a:rPr lang="ro-MO" dirty="0"/>
              <a:t>plastice se folosesc pentru mai </a:t>
            </a:r>
            <a:r>
              <a:rPr lang="ro-MO" b="1" dirty="0"/>
              <a:t>multe forme de ambalaj </a:t>
            </a:r>
            <a:r>
              <a:rPr lang="ro-MO" dirty="0"/>
              <a:t>– flacoane, cutii, seringi, tuburi. </a:t>
            </a:r>
            <a:endParaRPr lang="ro-MO" dirty="0" smtClean="0"/>
          </a:p>
          <a:p>
            <a:pPr lvl="1" algn="just"/>
            <a:r>
              <a:rPr lang="ro-MO" b="1" dirty="0" smtClean="0"/>
              <a:t>greutatea </a:t>
            </a:r>
            <a:r>
              <a:rPr lang="ro-MO" b="1" dirty="0"/>
              <a:t>redusă</a:t>
            </a:r>
            <a:r>
              <a:rPr lang="ro-MO" dirty="0"/>
              <a:t>, </a:t>
            </a:r>
            <a:endParaRPr lang="ro-MO" dirty="0" smtClean="0"/>
          </a:p>
          <a:p>
            <a:pPr lvl="1" algn="just"/>
            <a:r>
              <a:rPr lang="ro-MO" b="1" dirty="0" smtClean="0"/>
              <a:t>lipsa </a:t>
            </a:r>
            <a:r>
              <a:rPr lang="ro-MO" b="1" dirty="0"/>
              <a:t>fragilității </a:t>
            </a:r>
            <a:r>
              <a:rPr lang="ro-MO" dirty="0"/>
              <a:t>la recipiente, </a:t>
            </a:r>
            <a:endParaRPr lang="ro-MO" dirty="0" smtClean="0"/>
          </a:p>
          <a:p>
            <a:pPr lvl="1" algn="just"/>
            <a:r>
              <a:rPr lang="ro-MO" b="1" dirty="0" smtClean="0"/>
              <a:t>aspectul</a:t>
            </a:r>
            <a:r>
              <a:rPr lang="ro-MO" dirty="0" smtClean="0"/>
              <a:t> </a:t>
            </a:r>
            <a:r>
              <a:rPr lang="ro-MO" dirty="0"/>
              <a:t>plăcut.</a:t>
            </a:r>
            <a:endParaRPr lang="ru-RU" dirty="0"/>
          </a:p>
          <a:p>
            <a:pPr algn="just"/>
            <a:r>
              <a:rPr lang="ro-MO" b="1" u="sng" dirty="0" smtClean="0">
                <a:solidFill>
                  <a:srgbClr val="C00000"/>
                </a:solidFill>
              </a:rPr>
              <a:t>Dezavantajele:</a:t>
            </a:r>
            <a:endParaRPr lang="ru-RU" dirty="0"/>
          </a:p>
          <a:p>
            <a:pPr lvl="1" algn="just"/>
            <a:r>
              <a:rPr lang="ro-MO" b="1" dirty="0"/>
              <a:t>Permeabilitatea</a:t>
            </a:r>
            <a:r>
              <a:rPr lang="ro-MO" dirty="0"/>
              <a:t> și pierderea conținutului sau pătrunderea aerului și a diferitor gaze prin pereți, </a:t>
            </a:r>
          </a:p>
          <a:p>
            <a:pPr lvl="1" algn="just"/>
            <a:r>
              <a:rPr lang="ro-MO" b="1" dirty="0" smtClean="0"/>
              <a:t>Sorbția</a:t>
            </a:r>
            <a:r>
              <a:rPr lang="ro-MO" dirty="0" smtClean="0"/>
              <a:t> </a:t>
            </a:r>
            <a:r>
              <a:rPr lang="ro-MO" dirty="0"/>
              <a:t>unor substanțe </a:t>
            </a:r>
            <a:r>
              <a:rPr lang="ro-MO" dirty="0" smtClean="0"/>
              <a:t>active</a:t>
            </a:r>
            <a:endParaRPr lang="ro-MO" dirty="0"/>
          </a:p>
          <a:p>
            <a:pPr lvl="1" algn="just"/>
            <a:r>
              <a:rPr lang="ro-MO" b="1" dirty="0" smtClean="0"/>
              <a:t>Reacțiile </a:t>
            </a:r>
            <a:r>
              <a:rPr lang="ro-MO" b="1" dirty="0"/>
              <a:t>chimice </a:t>
            </a:r>
            <a:r>
              <a:rPr lang="ro-MO" dirty="0"/>
              <a:t>posibile cu aditivii din medicament.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44</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3940312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smtClean="0">
                <a:solidFill>
                  <a:srgbClr val="006600"/>
                </a:solidFill>
              </a:rPr>
              <a:t>2. Materialele </a:t>
            </a:r>
            <a:r>
              <a:rPr lang="ro-RO" sz="2600" b="1" i="1" dirty="0">
                <a:solidFill>
                  <a:srgbClr val="006600"/>
                </a:solidFill>
              </a:rPr>
              <a:t>plastice</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lstStyle/>
          <a:p>
            <a:r>
              <a:rPr lang="ro-RO" b="1" dirty="0">
                <a:solidFill>
                  <a:srgbClr val="002060"/>
                </a:solidFill>
              </a:rPr>
              <a:t>Dintre acestea, cel mai frecvent se utilizează </a:t>
            </a:r>
            <a:r>
              <a:rPr lang="ro-RO" b="1" dirty="0" smtClean="0">
                <a:solidFill>
                  <a:srgbClr val="002060"/>
                </a:solidFill>
              </a:rPr>
              <a:t>următoarele (3):</a:t>
            </a:r>
          </a:p>
          <a:p>
            <a:endParaRPr lang="ro-RO" dirty="0"/>
          </a:p>
          <a:p>
            <a:pPr marL="0" indent="0">
              <a:buNone/>
            </a:pPr>
            <a:r>
              <a:rPr lang="ro-RO" b="1" u="sng" dirty="0" smtClean="0">
                <a:solidFill>
                  <a:srgbClr val="C00000"/>
                </a:solidFill>
              </a:rPr>
              <a:t>1. Polietilena </a:t>
            </a:r>
            <a:r>
              <a:rPr lang="ro-RO" b="1" u="sng" dirty="0">
                <a:solidFill>
                  <a:srgbClr val="C00000"/>
                </a:solidFill>
              </a:rPr>
              <a:t>(PE</a:t>
            </a:r>
            <a:r>
              <a:rPr lang="ro-RO" b="1" u="sng" dirty="0" smtClean="0">
                <a:solidFill>
                  <a:srgbClr val="C00000"/>
                </a:solidFill>
              </a:rPr>
              <a:t>) </a:t>
            </a:r>
          </a:p>
          <a:p>
            <a:r>
              <a:rPr lang="ro-RO" dirty="0" smtClean="0"/>
              <a:t>Din </a:t>
            </a:r>
            <a:r>
              <a:rPr lang="ro-RO" dirty="0"/>
              <a:t>polietilenă se confecţionează</a:t>
            </a:r>
            <a:r>
              <a:rPr lang="ro-RO" dirty="0" smtClean="0"/>
              <a:t>:</a:t>
            </a:r>
          </a:p>
          <a:p>
            <a:pPr lvl="1"/>
            <a:r>
              <a:rPr lang="ro-RO" dirty="0" smtClean="0"/>
              <a:t>Tuburi </a:t>
            </a:r>
            <a:r>
              <a:rPr lang="ro-RO" dirty="0"/>
              <a:t>pentru comprimate şi </a:t>
            </a:r>
            <a:r>
              <a:rPr lang="ro-RO" dirty="0" smtClean="0"/>
              <a:t>unguente</a:t>
            </a:r>
          </a:p>
          <a:p>
            <a:pPr lvl="1"/>
            <a:r>
              <a:rPr lang="ro-RO" dirty="0" smtClean="0"/>
              <a:t>Ambalaj </a:t>
            </a:r>
            <a:r>
              <a:rPr lang="ro-RO" dirty="0"/>
              <a:t>pentru </a:t>
            </a:r>
            <a:r>
              <a:rPr lang="ro-RO" dirty="0" smtClean="0"/>
              <a:t>supozitoare</a:t>
            </a:r>
          </a:p>
          <a:p>
            <a:pPr lvl="1"/>
            <a:r>
              <a:rPr lang="ro-RO" dirty="0" smtClean="0"/>
              <a:t>Seringi </a:t>
            </a:r>
            <a:r>
              <a:rPr lang="ro-RO" dirty="0"/>
              <a:t>şi fiole </a:t>
            </a:r>
            <a:r>
              <a:rPr lang="ro-RO" dirty="0" smtClean="0"/>
              <a:t>autoinjectabile</a:t>
            </a:r>
          </a:p>
          <a:p>
            <a:pPr lvl="1"/>
            <a:r>
              <a:rPr lang="ro-RO" dirty="0" smtClean="0"/>
              <a:t>Saci</a:t>
            </a:r>
            <a:r>
              <a:rPr lang="ro-RO" dirty="0"/>
              <a:t>, pungi,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45</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93901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3">
                                            <p:txEl>
                                              <p:pRg st="5" end="5"/>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
                                            <p:txEl>
                                              <p:pRg st="6" end="6"/>
                                            </p:txEl>
                                          </p:spTgt>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smtClean="0">
                <a:solidFill>
                  <a:srgbClr val="006600"/>
                </a:solidFill>
              </a:rPr>
              <a:t>2. Materialele plastice, PE</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normAutofit fontScale="85000" lnSpcReduction="20000"/>
          </a:bodyPr>
          <a:lstStyle/>
          <a:p>
            <a:pPr algn="just"/>
            <a:r>
              <a:rPr lang="ro-RO" b="1" dirty="0">
                <a:solidFill>
                  <a:srgbClr val="C00000"/>
                </a:solidFill>
              </a:rPr>
              <a:t>Limitările PE în condiţionarea </a:t>
            </a:r>
            <a:r>
              <a:rPr lang="ro-RO" b="1" dirty="0" smtClean="0">
                <a:solidFill>
                  <a:srgbClr val="C00000"/>
                </a:solidFill>
              </a:rPr>
              <a:t>medicamentelor:</a:t>
            </a:r>
          </a:p>
          <a:p>
            <a:pPr algn="just"/>
            <a:r>
              <a:rPr lang="ro-RO" b="1" u="sng" dirty="0" smtClean="0">
                <a:solidFill>
                  <a:srgbClr val="006600"/>
                </a:solidFill>
              </a:rPr>
              <a:t>Permeabilitatea</a:t>
            </a:r>
            <a:r>
              <a:rPr lang="ro-RO" dirty="0" smtClean="0"/>
              <a:t> </a:t>
            </a:r>
            <a:r>
              <a:rPr lang="ro-RO" dirty="0"/>
              <a:t>faţă de oxigen – nu se foloseşte la condiţionarea produselor sensibile faţă de </a:t>
            </a:r>
            <a:r>
              <a:rPr lang="ro-RO" dirty="0" smtClean="0"/>
              <a:t>oxigen</a:t>
            </a:r>
          </a:p>
          <a:p>
            <a:pPr algn="just"/>
            <a:r>
              <a:rPr lang="ro-RO" b="1" u="sng" dirty="0" smtClean="0">
                <a:solidFill>
                  <a:srgbClr val="006600"/>
                </a:solidFill>
              </a:rPr>
              <a:t>Bariera </a:t>
            </a:r>
            <a:r>
              <a:rPr lang="ro-RO" b="1" u="sng" dirty="0">
                <a:solidFill>
                  <a:srgbClr val="006600"/>
                </a:solidFill>
              </a:rPr>
              <a:t>scăzută pentru miros </a:t>
            </a:r>
            <a:r>
              <a:rPr lang="ro-RO" dirty="0"/>
              <a:t>– în cazul amplasării diferitor medicamente alături unul lângă altul, mirosul de la unul poate să altereze mirosul altuia</a:t>
            </a:r>
            <a:r>
              <a:rPr lang="ro-RO" dirty="0" smtClean="0"/>
              <a:t>.</a:t>
            </a:r>
          </a:p>
          <a:p>
            <a:pPr algn="just"/>
            <a:r>
              <a:rPr lang="ro-RO" b="1" u="sng" dirty="0" smtClean="0">
                <a:solidFill>
                  <a:srgbClr val="006600"/>
                </a:solidFill>
              </a:rPr>
              <a:t>Permeabilitatea </a:t>
            </a:r>
            <a:r>
              <a:rPr lang="ro-RO" b="1" u="sng" dirty="0">
                <a:solidFill>
                  <a:srgbClr val="006600"/>
                </a:solidFill>
              </a:rPr>
              <a:t>înaltă faţă de halogeni </a:t>
            </a:r>
            <a:r>
              <a:rPr lang="ro-RO" dirty="0"/>
              <a:t>– nu poate fi </a:t>
            </a:r>
            <a:r>
              <a:rPr lang="ro-RO" dirty="0" smtClean="0"/>
              <a:t>folosită </a:t>
            </a:r>
            <a:r>
              <a:rPr lang="ro-RO" dirty="0"/>
              <a:t>pentru medicamente ce conţin </a:t>
            </a:r>
            <a:r>
              <a:rPr lang="ro-RO" dirty="0" smtClean="0"/>
              <a:t>halogeni</a:t>
            </a:r>
          </a:p>
          <a:p>
            <a:pPr algn="just"/>
            <a:r>
              <a:rPr lang="ro-RO" b="1" u="sng" dirty="0" smtClean="0">
                <a:solidFill>
                  <a:srgbClr val="006600"/>
                </a:solidFill>
              </a:rPr>
              <a:t>Înmuierea </a:t>
            </a:r>
            <a:r>
              <a:rPr lang="ro-RO" b="1" u="sng" dirty="0">
                <a:solidFill>
                  <a:srgbClr val="006600"/>
                </a:solidFill>
              </a:rPr>
              <a:t>şi modificarea permeabilităţii în prezenţa uleiurilor </a:t>
            </a:r>
            <a:r>
              <a:rPr lang="ro-RO" dirty="0"/>
              <a:t>– nu permite utilizarea pentru condiţionare a medicamentelor ce conţin </a:t>
            </a:r>
            <a:r>
              <a:rPr lang="ro-RO" dirty="0" smtClean="0"/>
              <a:t>uleiuri</a:t>
            </a:r>
          </a:p>
          <a:p>
            <a:pPr algn="just"/>
            <a:r>
              <a:rPr lang="ro-RO" b="1" u="sng" dirty="0" smtClean="0">
                <a:solidFill>
                  <a:srgbClr val="006600"/>
                </a:solidFill>
              </a:rPr>
              <a:t>Rezistenţa </a:t>
            </a:r>
            <a:r>
              <a:rPr lang="ro-RO" b="1" u="sng" dirty="0">
                <a:solidFill>
                  <a:srgbClr val="006600"/>
                </a:solidFill>
              </a:rPr>
              <a:t>mică la acizi </a:t>
            </a:r>
            <a:r>
              <a:rPr lang="ro-RO" b="1" u="sng" dirty="0" smtClean="0">
                <a:solidFill>
                  <a:srgbClr val="006600"/>
                </a:solidFill>
              </a:rPr>
              <a:t>oxidanţi</a:t>
            </a:r>
          </a:p>
          <a:p>
            <a:pPr algn="just"/>
            <a:r>
              <a:rPr lang="ro-RO" b="1" u="sng" dirty="0" smtClean="0">
                <a:solidFill>
                  <a:srgbClr val="006600"/>
                </a:solidFill>
              </a:rPr>
              <a:t>Tendinţă </a:t>
            </a:r>
            <a:r>
              <a:rPr lang="ro-RO" b="1" u="sng" dirty="0">
                <a:solidFill>
                  <a:srgbClr val="006600"/>
                </a:solidFill>
              </a:rPr>
              <a:t>de rupere sub presiunea mediului </a:t>
            </a:r>
            <a:r>
              <a:rPr lang="ro-RO" dirty="0" smtClean="0"/>
              <a:t>ambiant</a:t>
            </a:r>
          </a:p>
          <a:p>
            <a:pPr algn="just"/>
            <a:r>
              <a:rPr lang="ro-RO" b="1" u="sng" dirty="0" smtClean="0">
                <a:solidFill>
                  <a:srgbClr val="006600"/>
                </a:solidFill>
              </a:rPr>
              <a:t>Capacitatea </a:t>
            </a:r>
            <a:r>
              <a:rPr lang="ro-RO" b="1" u="sng" dirty="0">
                <a:solidFill>
                  <a:srgbClr val="006600"/>
                </a:solidFill>
              </a:rPr>
              <a:t>de a absorbi alte materiale</a:t>
            </a:r>
            <a:r>
              <a:rPr lang="ro-RO" dirty="0"/>
              <a:t> – substanţe bactericide, steroizi, alcaloizi.</a:t>
            </a:r>
          </a:p>
        </p:txBody>
      </p:sp>
      <p:sp>
        <p:nvSpPr>
          <p:cNvPr id="4" name="Номер слайда 3"/>
          <p:cNvSpPr>
            <a:spLocks noGrp="1"/>
          </p:cNvSpPr>
          <p:nvPr>
            <p:ph type="sldNum" sz="quarter" idx="12"/>
          </p:nvPr>
        </p:nvSpPr>
        <p:spPr/>
        <p:txBody>
          <a:bodyPr/>
          <a:lstStyle/>
          <a:p>
            <a:fld id="{B19B0651-EE4F-4900-A07F-96A6BFA9D0F0}" type="slidenum">
              <a:rPr lang="ru-RU" smtClean="0"/>
              <a:pPr/>
              <a:t>46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91714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RO" sz="2600" b="1" i="1" dirty="0" smtClean="0">
                <a:solidFill>
                  <a:srgbClr val="006600"/>
                </a:solidFill>
              </a:rPr>
              <a:t>2. Materialele plastice, PP</a:t>
            </a:r>
            <a:endParaRPr lang="ru-RU" sz="2600" dirty="0">
              <a:solidFill>
                <a:srgbClr val="006600"/>
              </a:solidFill>
            </a:endParaRPr>
          </a:p>
        </p:txBody>
      </p:sp>
      <p:sp>
        <p:nvSpPr>
          <p:cNvPr id="3" name="Объект 2"/>
          <p:cNvSpPr>
            <a:spLocks noGrp="1"/>
          </p:cNvSpPr>
          <p:nvPr>
            <p:ph idx="1"/>
          </p:nvPr>
        </p:nvSpPr>
        <p:spPr>
          <a:xfrm>
            <a:off x="251520" y="764704"/>
            <a:ext cx="8712968" cy="5760640"/>
          </a:xfrm>
        </p:spPr>
        <p:txBody>
          <a:bodyPr>
            <a:normAutofit fontScale="92500" lnSpcReduction="10000"/>
          </a:bodyPr>
          <a:lstStyle/>
          <a:p>
            <a:pPr marL="0" indent="0" algn="just">
              <a:buNone/>
            </a:pPr>
            <a:r>
              <a:rPr lang="ro-RO" b="1" u="sng" dirty="0" smtClean="0">
                <a:solidFill>
                  <a:srgbClr val="C00000"/>
                </a:solidFill>
              </a:rPr>
              <a:t>2. Polipropilenă </a:t>
            </a:r>
            <a:r>
              <a:rPr lang="ro-RO" b="1" u="sng" dirty="0">
                <a:solidFill>
                  <a:srgbClr val="C00000"/>
                </a:solidFill>
              </a:rPr>
              <a:t>(PP</a:t>
            </a:r>
            <a:r>
              <a:rPr lang="ro-RO" b="1" u="sng" dirty="0" smtClean="0">
                <a:solidFill>
                  <a:srgbClr val="C00000"/>
                </a:solidFill>
              </a:rPr>
              <a:t>)</a:t>
            </a:r>
          </a:p>
          <a:p>
            <a:pPr algn="just"/>
            <a:r>
              <a:rPr lang="ro-RO" dirty="0" smtClean="0"/>
              <a:t>Polipropilena </a:t>
            </a:r>
            <a:r>
              <a:rPr lang="ro-RO" dirty="0"/>
              <a:t>se obţine în rezultatul </a:t>
            </a:r>
            <a:r>
              <a:rPr lang="ro-RO" dirty="0" smtClean="0"/>
              <a:t>reacţiei:</a:t>
            </a:r>
          </a:p>
          <a:p>
            <a:pPr lvl="2" algn="just"/>
            <a:r>
              <a:rPr lang="en-US" b="1" i="1" dirty="0" smtClean="0"/>
              <a:t>n</a:t>
            </a:r>
            <a:r>
              <a:rPr lang="en-US" b="1" dirty="0" smtClean="0"/>
              <a:t>CH</a:t>
            </a:r>
            <a:r>
              <a:rPr lang="en-US" b="1" baseline="-25000" dirty="0" smtClean="0"/>
              <a:t>2</a:t>
            </a:r>
            <a:r>
              <a:rPr lang="en-US" b="1" dirty="0" smtClean="0"/>
              <a:t>=CH(CH</a:t>
            </a:r>
            <a:r>
              <a:rPr lang="en-US" b="1" baseline="-25000" dirty="0" smtClean="0"/>
              <a:t>3</a:t>
            </a:r>
            <a:r>
              <a:rPr lang="en-US" b="1" dirty="0"/>
              <a:t>) → [-CH</a:t>
            </a:r>
            <a:r>
              <a:rPr lang="en-US" b="1" baseline="-25000" dirty="0"/>
              <a:t>2</a:t>
            </a:r>
            <a:r>
              <a:rPr lang="en-US" b="1" dirty="0"/>
              <a:t>-CH(CH</a:t>
            </a:r>
            <a:r>
              <a:rPr lang="en-US" b="1" baseline="-25000" dirty="0"/>
              <a:t>3</a:t>
            </a:r>
            <a:r>
              <a:rPr lang="en-US" b="1" dirty="0"/>
              <a:t>)-]</a:t>
            </a:r>
            <a:r>
              <a:rPr lang="en-US" b="1" baseline="-25000" dirty="0"/>
              <a:t>n</a:t>
            </a:r>
            <a:r>
              <a:rPr lang="ro-RO" b="1" baseline="-25000" dirty="0" smtClean="0"/>
              <a:t>.</a:t>
            </a:r>
          </a:p>
          <a:p>
            <a:pPr algn="just"/>
            <a:r>
              <a:rPr lang="ro-RO" dirty="0" smtClean="0"/>
              <a:t>PP </a:t>
            </a:r>
            <a:r>
              <a:rPr lang="ro-RO" dirty="0"/>
              <a:t>are mai multe </a:t>
            </a:r>
            <a:r>
              <a:rPr lang="ro-RO" b="1" dirty="0">
                <a:solidFill>
                  <a:srgbClr val="006600"/>
                </a:solidFill>
              </a:rPr>
              <a:t>avantaje</a:t>
            </a:r>
            <a:r>
              <a:rPr lang="ro-RO" dirty="0"/>
              <a:t> în comparaţie cu PE, cel mai important fiind legat cu </a:t>
            </a:r>
            <a:r>
              <a:rPr lang="ro-RO" b="1" u="sng" dirty="0">
                <a:solidFill>
                  <a:srgbClr val="C00000"/>
                </a:solidFill>
              </a:rPr>
              <a:t>rezistenţa la temperaturi foarte înalte.</a:t>
            </a:r>
            <a:r>
              <a:rPr lang="ro-RO" dirty="0"/>
              <a:t> </a:t>
            </a:r>
            <a:endParaRPr lang="ro-RO" dirty="0" smtClean="0"/>
          </a:p>
          <a:p>
            <a:pPr algn="just"/>
            <a:r>
              <a:rPr lang="ro-RO" dirty="0" smtClean="0"/>
              <a:t>PP </a:t>
            </a:r>
            <a:r>
              <a:rPr lang="ro-RO" b="1" u="sng" dirty="0">
                <a:solidFill>
                  <a:srgbClr val="C00000"/>
                </a:solidFill>
              </a:rPr>
              <a:t>rezistă mai bine la uleiuri şi grăsimi</a:t>
            </a:r>
            <a:r>
              <a:rPr lang="ro-RO" dirty="0"/>
              <a:t>, </a:t>
            </a:r>
            <a:endParaRPr lang="ro-RO" dirty="0" smtClean="0"/>
          </a:p>
          <a:p>
            <a:pPr algn="just"/>
            <a:r>
              <a:rPr lang="ro-RO" dirty="0" smtClean="0"/>
              <a:t>este </a:t>
            </a:r>
            <a:r>
              <a:rPr lang="ro-RO" dirty="0"/>
              <a:t>o </a:t>
            </a:r>
            <a:r>
              <a:rPr lang="ro-RO" b="1" u="sng" dirty="0">
                <a:solidFill>
                  <a:srgbClr val="C00000"/>
                </a:solidFill>
              </a:rPr>
              <a:t>barieră</a:t>
            </a:r>
            <a:r>
              <a:rPr lang="ro-RO" dirty="0"/>
              <a:t> mai bună </a:t>
            </a:r>
            <a:r>
              <a:rPr lang="ro-RO" b="1" u="sng" dirty="0">
                <a:solidFill>
                  <a:srgbClr val="C00000"/>
                </a:solidFill>
              </a:rPr>
              <a:t>împotrivă mirosurilor</a:t>
            </a:r>
            <a:r>
              <a:rPr lang="ro-RO" dirty="0"/>
              <a:t>, nu absoarbe ingrediente</a:t>
            </a:r>
            <a:r>
              <a:rPr lang="ro-RO" dirty="0" smtClean="0"/>
              <a:t>.</a:t>
            </a:r>
          </a:p>
          <a:p>
            <a:pPr algn="just"/>
            <a:r>
              <a:rPr lang="ro-RO" dirty="0" smtClean="0"/>
              <a:t>PP </a:t>
            </a:r>
            <a:r>
              <a:rPr lang="ro-RO" dirty="0"/>
              <a:t>se foloseşte cel mai mult pentru </a:t>
            </a:r>
            <a:r>
              <a:rPr lang="ro-RO" b="1" u="sng" dirty="0">
                <a:solidFill>
                  <a:srgbClr val="C00000"/>
                </a:solidFill>
              </a:rPr>
              <a:t>confecţionarea seringilor,</a:t>
            </a:r>
            <a:r>
              <a:rPr lang="ro-RO" dirty="0"/>
              <a:t> este un material principal pentru ambalarea farmaceutică. </a:t>
            </a:r>
          </a:p>
        </p:txBody>
      </p:sp>
      <p:sp>
        <p:nvSpPr>
          <p:cNvPr id="4" name="Номер слайда 3"/>
          <p:cNvSpPr>
            <a:spLocks noGrp="1"/>
          </p:cNvSpPr>
          <p:nvPr>
            <p:ph type="sldNum" sz="quarter" idx="12"/>
          </p:nvPr>
        </p:nvSpPr>
        <p:spPr/>
        <p:txBody>
          <a:bodyPr/>
          <a:lstStyle/>
          <a:p>
            <a:fld id="{B19B0651-EE4F-4900-A07F-96A6BFA9D0F0}" type="slidenum">
              <a:rPr lang="ru-RU" smtClean="0"/>
              <a:pPr/>
              <a:t>47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4472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62074"/>
          </a:xfrm>
        </p:spPr>
        <p:txBody>
          <a:bodyPr/>
          <a:lstStyle/>
          <a:p>
            <a:r>
              <a:rPr lang="ro-RO" sz="2600" b="1" i="1" dirty="0" smtClean="0">
                <a:solidFill>
                  <a:srgbClr val="006600"/>
                </a:solidFill>
              </a:rPr>
              <a:t>2. Materialele plastice, PVC</a:t>
            </a:r>
            <a:endParaRPr lang="ru-RU" sz="2600" dirty="0">
              <a:solidFill>
                <a:srgbClr val="006600"/>
              </a:solidFill>
            </a:endParaRPr>
          </a:p>
        </p:txBody>
      </p:sp>
      <p:sp>
        <p:nvSpPr>
          <p:cNvPr id="3" name="Объект 2"/>
          <p:cNvSpPr>
            <a:spLocks noGrp="1"/>
          </p:cNvSpPr>
          <p:nvPr>
            <p:ph idx="1"/>
          </p:nvPr>
        </p:nvSpPr>
        <p:spPr>
          <a:xfrm>
            <a:off x="251520" y="476672"/>
            <a:ext cx="8712968" cy="6192688"/>
          </a:xfrm>
        </p:spPr>
        <p:txBody>
          <a:bodyPr>
            <a:normAutofit fontScale="70000" lnSpcReduction="20000"/>
          </a:bodyPr>
          <a:lstStyle/>
          <a:p>
            <a:pPr marL="0" indent="0" algn="just">
              <a:buNone/>
            </a:pPr>
            <a:endParaRPr lang="ro-RO" b="1" u="sng" dirty="0" smtClean="0">
              <a:solidFill>
                <a:srgbClr val="C00000"/>
              </a:solidFill>
            </a:endParaRPr>
          </a:p>
          <a:p>
            <a:pPr marL="0" indent="0" algn="just">
              <a:buNone/>
            </a:pPr>
            <a:r>
              <a:rPr lang="ro-RO" b="1" u="sng" dirty="0" smtClean="0">
                <a:solidFill>
                  <a:srgbClr val="C00000"/>
                </a:solidFill>
              </a:rPr>
              <a:t>3. Poli-</a:t>
            </a:r>
            <a:r>
              <a:rPr lang="ro-RO" b="1" u="sng" dirty="0">
                <a:solidFill>
                  <a:srgbClr val="C00000"/>
                </a:solidFill>
              </a:rPr>
              <a:t>(clorura de vinil) </a:t>
            </a:r>
            <a:r>
              <a:rPr lang="ro-RO" b="1" u="sng" dirty="0" smtClean="0">
                <a:solidFill>
                  <a:srgbClr val="C00000"/>
                </a:solidFill>
              </a:rPr>
              <a:t>PVC</a:t>
            </a:r>
          </a:p>
          <a:p>
            <a:pPr marL="0" indent="0" algn="just">
              <a:buNone/>
            </a:pPr>
            <a:endParaRPr lang="ro-RO" b="1" u="sng" dirty="0">
              <a:solidFill>
                <a:srgbClr val="C00000"/>
              </a:solidFill>
            </a:endParaRPr>
          </a:p>
          <a:p>
            <a:pPr algn="just"/>
            <a:r>
              <a:rPr lang="en-US" dirty="0" smtClean="0"/>
              <a:t>Este </a:t>
            </a:r>
            <a:r>
              <a:rPr lang="en-US" dirty="0" err="1"/>
              <a:t>unul</a:t>
            </a:r>
            <a:r>
              <a:rPr lang="en-US" dirty="0"/>
              <a:t> din </a:t>
            </a:r>
            <a:r>
              <a:rPr lang="en-US" b="1" u="sng" dirty="0" err="1">
                <a:solidFill>
                  <a:srgbClr val="C00000"/>
                </a:solidFill>
              </a:rPr>
              <a:t>cei</a:t>
            </a:r>
            <a:r>
              <a:rPr lang="en-US" b="1" u="sng" dirty="0">
                <a:solidFill>
                  <a:srgbClr val="C00000"/>
                </a:solidFill>
              </a:rPr>
              <a:t> </a:t>
            </a:r>
            <a:r>
              <a:rPr lang="en-US" b="1" u="sng" dirty="0" err="1">
                <a:solidFill>
                  <a:srgbClr val="C00000"/>
                </a:solidFill>
              </a:rPr>
              <a:t>mai</a:t>
            </a:r>
            <a:r>
              <a:rPr lang="en-US" b="1" u="sng" dirty="0">
                <a:solidFill>
                  <a:srgbClr val="C00000"/>
                </a:solidFill>
              </a:rPr>
              <a:t> </a:t>
            </a:r>
            <a:r>
              <a:rPr lang="en-US" b="1" u="sng" dirty="0" err="1">
                <a:solidFill>
                  <a:srgbClr val="C00000"/>
                </a:solidFill>
              </a:rPr>
              <a:t>folosiţi</a:t>
            </a:r>
            <a:r>
              <a:rPr lang="en-US" b="1" u="sng" dirty="0">
                <a:solidFill>
                  <a:srgbClr val="C00000"/>
                </a:solidFill>
              </a:rPr>
              <a:t> </a:t>
            </a:r>
            <a:r>
              <a:rPr lang="en-US" dirty="0" err="1"/>
              <a:t>polimeri</a:t>
            </a:r>
            <a:r>
              <a:rPr lang="en-US" dirty="0"/>
              <a:t> </a:t>
            </a:r>
            <a:r>
              <a:rPr lang="en-US" dirty="0" err="1"/>
              <a:t>în</a:t>
            </a:r>
            <a:r>
              <a:rPr lang="en-US" dirty="0"/>
              <a:t> </a:t>
            </a:r>
            <a:r>
              <a:rPr lang="en-US" dirty="0" err="1"/>
              <a:t>condiţionarea</a:t>
            </a:r>
            <a:r>
              <a:rPr lang="en-US" dirty="0"/>
              <a:t> </a:t>
            </a:r>
            <a:r>
              <a:rPr lang="en-US" dirty="0" err="1"/>
              <a:t>farmaceutică</a:t>
            </a:r>
            <a:r>
              <a:rPr lang="en-US" dirty="0"/>
              <a:t>. </a:t>
            </a:r>
            <a:endParaRPr lang="ro-MO" dirty="0" smtClean="0"/>
          </a:p>
          <a:p>
            <a:pPr algn="just"/>
            <a:r>
              <a:rPr lang="en-US" dirty="0" smtClean="0"/>
              <a:t>El </a:t>
            </a:r>
            <a:r>
              <a:rPr lang="en-US" dirty="0" err="1"/>
              <a:t>este</a:t>
            </a:r>
            <a:r>
              <a:rPr lang="en-US" dirty="0"/>
              <a:t> un material </a:t>
            </a:r>
            <a:r>
              <a:rPr lang="en-US" dirty="0" err="1" smtClean="0"/>
              <a:t>excelent</a:t>
            </a:r>
            <a:r>
              <a:rPr lang="en-US" dirty="0" smtClean="0"/>
              <a:t> </a:t>
            </a:r>
            <a:r>
              <a:rPr lang="en-US" dirty="0" err="1"/>
              <a:t>pentru</a:t>
            </a:r>
            <a:r>
              <a:rPr lang="en-US" dirty="0"/>
              <a:t> </a:t>
            </a:r>
            <a:r>
              <a:rPr lang="en-US" dirty="0" err="1"/>
              <a:t>pregătirea</a:t>
            </a:r>
            <a:r>
              <a:rPr lang="en-US" dirty="0"/>
              <a:t> de </a:t>
            </a:r>
            <a:r>
              <a:rPr lang="en-US" b="1" u="sng" dirty="0" err="1">
                <a:solidFill>
                  <a:srgbClr val="C00000"/>
                </a:solidFill>
              </a:rPr>
              <a:t>blistere</a:t>
            </a:r>
            <a:r>
              <a:rPr lang="en-US" b="1" u="sng" dirty="0">
                <a:solidFill>
                  <a:srgbClr val="C00000"/>
                </a:solidFill>
              </a:rPr>
              <a:t>,</a:t>
            </a:r>
            <a:r>
              <a:rPr lang="en-US" dirty="0"/>
              <a:t> </a:t>
            </a:r>
            <a:r>
              <a:rPr lang="en-US" dirty="0" err="1"/>
              <a:t>deoarece</a:t>
            </a:r>
            <a:r>
              <a:rPr lang="en-US" dirty="0"/>
              <a:t> el </a:t>
            </a:r>
            <a:r>
              <a:rPr lang="en-US" b="1" u="sng" dirty="0" err="1">
                <a:solidFill>
                  <a:srgbClr val="002060"/>
                </a:solidFill>
              </a:rPr>
              <a:t>posedă</a:t>
            </a:r>
            <a:r>
              <a:rPr lang="en-US" b="1" u="sng" dirty="0" smtClean="0">
                <a:solidFill>
                  <a:srgbClr val="002060"/>
                </a:solidFill>
              </a:rPr>
              <a:t>:</a:t>
            </a:r>
            <a:endParaRPr lang="ro-MO" b="1" u="sng" dirty="0" smtClean="0">
              <a:solidFill>
                <a:srgbClr val="002060"/>
              </a:solidFill>
            </a:endParaRPr>
          </a:p>
          <a:p>
            <a:pPr lvl="1" algn="just"/>
            <a:r>
              <a:rPr lang="en-US" b="1" u="sng" dirty="0" err="1" smtClean="0">
                <a:solidFill>
                  <a:srgbClr val="002060"/>
                </a:solidFill>
              </a:rPr>
              <a:t>Rezistenţa</a:t>
            </a:r>
            <a:r>
              <a:rPr lang="en-US" b="1" u="sng" dirty="0" smtClean="0">
                <a:solidFill>
                  <a:srgbClr val="002060"/>
                </a:solidFill>
              </a:rPr>
              <a:t> </a:t>
            </a:r>
            <a:r>
              <a:rPr lang="en-US" b="1" u="sng" dirty="0" err="1" smtClean="0">
                <a:solidFill>
                  <a:srgbClr val="002060"/>
                </a:solidFill>
              </a:rPr>
              <a:t>chimică</a:t>
            </a:r>
            <a:endParaRPr lang="ro-MO" b="1" u="sng" dirty="0" smtClean="0">
              <a:solidFill>
                <a:srgbClr val="002060"/>
              </a:solidFill>
            </a:endParaRPr>
          </a:p>
          <a:p>
            <a:pPr lvl="1" algn="just"/>
            <a:r>
              <a:rPr lang="en-US" b="1" u="sng" dirty="0" err="1" smtClean="0">
                <a:solidFill>
                  <a:srgbClr val="002060"/>
                </a:solidFill>
              </a:rPr>
              <a:t>Permeabilitatea</a:t>
            </a:r>
            <a:r>
              <a:rPr lang="en-US" b="1" u="sng" dirty="0" smtClean="0">
                <a:solidFill>
                  <a:srgbClr val="002060"/>
                </a:solidFill>
              </a:rPr>
              <a:t> </a:t>
            </a:r>
            <a:r>
              <a:rPr lang="en-US" b="1" u="sng" dirty="0" err="1">
                <a:solidFill>
                  <a:srgbClr val="002060"/>
                </a:solidFill>
              </a:rPr>
              <a:t>scăzută</a:t>
            </a:r>
            <a:r>
              <a:rPr lang="en-US" b="1" u="sng" dirty="0">
                <a:solidFill>
                  <a:srgbClr val="002060"/>
                </a:solidFill>
              </a:rPr>
              <a:t> </a:t>
            </a:r>
            <a:r>
              <a:rPr lang="en-US" dirty="0" err="1"/>
              <a:t>pentru</a:t>
            </a:r>
            <a:r>
              <a:rPr lang="en-US" dirty="0"/>
              <a:t> </a:t>
            </a:r>
            <a:r>
              <a:rPr lang="en-US" dirty="0" err="1"/>
              <a:t>uleiuri</a:t>
            </a:r>
            <a:r>
              <a:rPr lang="en-US" dirty="0"/>
              <a:t>, </a:t>
            </a:r>
            <a:r>
              <a:rPr lang="en-US" dirty="0" err="1"/>
              <a:t>grăsimi</a:t>
            </a:r>
            <a:r>
              <a:rPr lang="en-US" dirty="0"/>
              <a:t> </a:t>
            </a:r>
            <a:r>
              <a:rPr lang="en-US" dirty="0" err="1"/>
              <a:t>şi</a:t>
            </a:r>
            <a:r>
              <a:rPr lang="en-US" dirty="0"/>
              <a:t> </a:t>
            </a:r>
            <a:r>
              <a:rPr lang="en-US" dirty="0" err="1" smtClean="0"/>
              <a:t>arome</a:t>
            </a:r>
            <a:endParaRPr lang="ro-MO" dirty="0" smtClean="0"/>
          </a:p>
          <a:p>
            <a:pPr lvl="1" algn="just"/>
            <a:r>
              <a:rPr lang="en-US" dirty="0" smtClean="0"/>
              <a:t>Are </a:t>
            </a:r>
            <a:r>
              <a:rPr lang="en-US" dirty="0"/>
              <a:t>o </a:t>
            </a:r>
            <a:r>
              <a:rPr lang="en-US" dirty="0" err="1"/>
              <a:t>colorare</a:t>
            </a:r>
            <a:r>
              <a:rPr lang="en-US" dirty="0"/>
              <a:t> </a:t>
            </a:r>
            <a:r>
              <a:rPr lang="en-US" dirty="0" err="1"/>
              <a:t>uşoară</a:t>
            </a:r>
            <a:r>
              <a:rPr lang="en-US" dirty="0"/>
              <a:t> </a:t>
            </a:r>
            <a:endParaRPr lang="ro-MO" dirty="0" smtClean="0"/>
          </a:p>
          <a:p>
            <a:pPr lvl="1" algn="just"/>
            <a:r>
              <a:rPr lang="en-US" b="1" u="sng" dirty="0" smtClean="0">
                <a:solidFill>
                  <a:srgbClr val="002060"/>
                </a:solidFill>
              </a:rPr>
              <a:t>Cost </a:t>
            </a:r>
            <a:r>
              <a:rPr lang="en-US" b="1" u="sng" dirty="0" err="1" smtClean="0">
                <a:solidFill>
                  <a:srgbClr val="002060"/>
                </a:solidFill>
              </a:rPr>
              <a:t>scăzut</a:t>
            </a:r>
            <a:r>
              <a:rPr lang="en-US" dirty="0" smtClean="0"/>
              <a:t>.</a:t>
            </a:r>
            <a:endParaRPr lang="en-US" dirty="0"/>
          </a:p>
          <a:p>
            <a:pPr lvl="1" algn="just"/>
            <a:endParaRPr lang="en-US" b="1" u="sng" dirty="0">
              <a:solidFill>
                <a:srgbClr val="006600"/>
              </a:solidFill>
            </a:endParaRPr>
          </a:p>
          <a:p>
            <a:pPr lvl="1" algn="just">
              <a:buFont typeface="Arial" pitchFamily="34" charset="0"/>
              <a:buChar char="•"/>
            </a:pPr>
            <a:r>
              <a:rPr lang="en-US" b="1" u="sng" dirty="0" smtClean="0">
                <a:solidFill>
                  <a:srgbClr val="006600"/>
                </a:solidFill>
              </a:rPr>
              <a:t>Se </a:t>
            </a:r>
            <a:r>
              <a:rPr lang="en-US" b="1" u="sng" dirty="0" err="1">
                <a:solidFill>
                  <a:srgbClr val="006600"/>
                </a:solidFill>
              </a:rPr>
              <a:t>foloseşte</a:t>
            </a:r>
            <a:r>
              <a:rPr lang="en-US" b="1" u="sng" dirty="0">
                <a:solidFill>
                  <a:srgbClr val="006600"/>
                </a:solidFill>
              </a:rPr>
              <a:t> </a:t>
            </a:r>
            <a:r>
              <a:rPr lang="en-US" b="1" u="sng" dirty="0" err="1">
                <a:solidFill>
                  <a:srgbClr val="006600"/>
                </a:solidFill>
              </a:rPr>
              <a:t>pentru</a:t>
            </a:r>
            <a:r>
              <a:rPr lang="en-US" b="1" u="sng" dirty="0">
                <a:solidFill>
                  <a:srgbClr val="006600"/>
                </a:solidFill>
              </a:rPr>
              <a:t> </a:t>
            </a:r>
            <a:r>
              <a:rPr lang="en-US" b="1" u="sng" dirty="0" err="1">
                <a:solidFill>
                  <a:srgbClr val="006600"/>
                </a:solidFill>
              </a:rPr>
              <a:t>obţinerea</a:t>
            </a:r>
            <a:r>
              <a:rPr lang="en-US" b="1" u="sng" dirty="0">
                <a:solidFill>
                  <a:srgbClr val="006600"/>
                </a:solidFill>
              </a:rPr>
              <a:t> </a:t>
            </a:r>
            <a:r>
              <a:rPr lang="en-US" b="1" u="sng" dirty="0" smtClean="0">
                <a:solidFill>
                  <a:srgbClr val="006600"/>
                </a:solidFill>
              </a:rPr>
              <a:t>de</a:t>
            </a:r>
            <a:r>
              <a:rPr lang="en-US" dirty="0" smtClean="0"/>
              <a:t>:</a:t>
            </a:r>
            <a:endParaRPr lang="ro-MO" dirty="0" smtClean="0"/>
          </a:p>
          <a:p>
            <a:pPr marL="546100" lvl="1" indent="-457200" algn="just">
              <a:buFontTx/>
              <a:buChar char="-"/>
            </a:pPr>
            <a:r>
              <a:rPr lang="en-US" b="1" u="sng" dirty="0" smtClean="0"/>
              <a:t>Recipient</a:t>
            </a:r>
            <a:r>
              <a:rPr lang="ro-MO" b="1" u="sng" dirty="0" smtClean="0"/>
              <a:t>e</a:t>
            </a:r>
            <a:r>
              <a:rPr lang="en-US" dirty="0" smtClean="0"/>
              <a:t> </a:t>
            </a:r>
            <a:r>
              <a:rPr lang="en-US" dirty="0" err="1"/>
              <a:t>rigide</a:t>
            </a:r>
            <a:r>
              <a:rPr lang="en-US" dirty="0"/>
              <a:t> </a:t>
            </a:r>
            <a:r>
              <a:rPr lang="en-US" dirty="0" err="1"/>
              <a:t>sau</a:t>
            </a:r>
            <a:r>
              <a:rPr lang="en-US" dirty="0"/>
              <a:t> </a:t>
            </a:r>
            <a:r>
              <a:rPr lang="en-US" dirty="0" err="1"/>
              <a:t>suple</a:t>
            </a:r>
            <a:r>
              <a:rPr lang="en-US" dirty="0"/>
              <a:t> sub </a:t>
            </a:r>
            <a:r>
              <a:rPr lang="en-US" dirty="0" err="1"/>
              <a:t>diferite</a:t>
            </a:r>
            <a:r>
              <a:rPr lang="en-US" dirty="0"/>
              <a:t> </a:t>
            </a:r>
            <a:r>
              <a:rPr lang="en-US" dirty="0" err="1" smtClean="0"/>
              <a:t>forme</a:t>
            </a:r>
            <a:endParaRPr lang="ro-MO" dirty="0" smtClean="0"/>
          </a:p>
          <a:p>
            <a:pPr marL="546100" lvl="1" indent="-457200" algn="just">
              <a:buFontTx/>
              <a:buChar char="-"/>
            </a:pPr>
            <a:r>
              <a:rPr lang="en-US" b="1" u="sng" dirty="0" err="1" smtClean="0"/>
              <a:t>Fiole</a:t>
            </a:r>
            <a:r>
              <a:rPr lang="en-US" dirty="0" smtClean="0"/>
              <a:t> </a:t>
            </a:r>
            <a:r>
              <a:rPr lang="en-US" dirty="0" err="1"/>
              <a:t>sau</a:t>
            </a:r>
            <a:r>
              <a:rPr lang="en-US" dirty="0"/>
              <a:t> </a:t>
            </a:r>
            <a:r>
              <a:rPr lang="en-US" dirty="0" err="1"/>
              <a:t>flacoane</a:t>
            </a:r>
            <a:r>
              <a:rPr lang="en-US" dirty="0"/>
              <a:t> </a:t>
            </a:r>
            <a:r>
              <a:rPr lang="en-US" dirty="0" err="1"/>
              <a:t>pentru</a:t>
            </a:r>
            <a:r>
              <a:rPr lang="en-US" dirty="0"/>
              <a:t> </a:t>
            </a:r>
            <a:r>
              <a:rPr lang="en-US" dirty="0" err="1"/>
              <a:t>soluţii</a:t>
            </a:r>
            <a:r>
              <a:rPr lang="en-US" dirty="0"/>
              <a:t> </a:t>
            </a:r>
            <a:r>
              <a:rPr lang="en-US" dirty="0" err="1" smtClean="0"/>
              <a:t>injectabile</a:t>
            </a:r>
            <a:endParaRPr lang="ro-MO" dirty="0" smtClean="0"/>
          </a:p>
          <a:p>
            <a:pPr marL="546100" lvl="1" indent="-457200" algn="just">
              <a:buFontTx/>
              <a:buChar char="-"/>
            </a:pPr>
            <a:r>
              <a:rPr lang="en-US" dirty="0" err="1" smtClean="0"/>
              <a:t>Tuburi</a:t>
            </a:r>
            <a:r>
              <a:rPr lang="en-US" dirty="0" smtClean="0"/>
              <a:t> </a:t>
            </a:r>
            <a:r>
              <a:rPr lang="en-US" dirty="0" err="1"/>
              <a:t>pentru</a:t>
            </a:r>
            <a:r>
              <a:rPr lang="en-US" dirty="0"/>
              <a:t> </a:t>
            </a:r>
            <a:r>
              <a:rPr lang="en-US" b="1" u="sng" dirty="0" err="1"/>
              <a:t>perfuzii</a:t>
            </a:r>
            <a:r>
              <a:rPr lang="en-US" b="1" u="sng" dirty="0"/>
              <a:t> </a:t>
            </a:r>
            <a:endParaRPr lang="ro-MO" b="1" u="sng" dirty="0" smtClean="0"/>
          </a:p>
          <a:p>
            <a:pPr marL="546100" lvl="1" indent="-457200" algn="just">
              <a:buFontTx/>
              <a:buChar char="-"/>
            </a:pPr>
            <a:r>
              <a:rPr lang="en-US" dirty="0" err="1" smtClean="0"/>
              <a:t>Pompe</a:t>
            </a:r>
            <a:r>
              <a:rPr lang="en-US" dirty="0" smtClean="0"/>
              <a:t> </a:t>
            </a:r>
            <a:r>
              <a:rPr lang="en-US" dirty="0" err="1"/>
              <a:t>peristaltice</a:t>
            </a:r>
            <a:r>
              <a:rPr lang="en-US" dirty="0"/>
              <a:t> </a:t>
            </a:r>
            <a:endParaRPr lang="ro-MO" dirty="0" smtClean="0"/>
          </a:p>
          <a:p>
            <a:pPr marL="546100" lvl="1" indent="-457200" algn="just">
              <a:buFontTx/>
              <a:buChar char="-"/>
            </a:pPr>
            <a:r>
              <a:rPr lang="en-US" b="1" u="sng" dirty="0" err="1" smtClean="0"/>
              <a:t>Catetere</a:t>
            </a:r>
            <a:endParaRPr lang="ro-MO" b="1" u="sng" dirty="0" smtClean="0"/>
          </a:p>
          <a:p>
            <a:pPr marL="546100" lvl="1" indent="-457200" algn="just">
              <a:buFontTx/>
              <a:buChar char="-"/>
            </a:pPr>
            <a:r>
              <a:rPr lang="en-US" dirty="0" err="1" smtClean="0"/>
              <a:t>Sonde</a:t>
            </a:r>
            <a:r>
              <a:rPr lang="en-US" dirty="0" smtClean="0"/>
              <a:t> </a:t>
            </a:r>
            <a:r>
              <a:rPr lang="en-US" dirty="0" err="1"/>
              <a:t>stomacale</a:t>
            </a:r>
            <a:r>
              <a:rPr lang="en-US" dirty="0"/>
              <a:t> etc.</a:t>
            </a:r>
            <a:endParaRPr lang="ro-RO"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48</a:t>
            </a:fld>
            <a:endParaRPr lang="ru-RU"/>
          </a:p>
        </p:txBody>
      </p:sp>
      <p:pic>
        <p:nvPicPr>
          <p:cNvPr id="5" name="Рисунок 4" descr="Imagini pentru получение поливинилхлорид"/>
          <p:cNvPicPr/>
          <p:nvPr/>
        </p:nvPicPr>
        <p:blipFill>
          <a:blip r:embed="rId2"/>
          <a:srcRect b="45833"/>
          <a:stretch>
            <a:fillRect/>
          </a:stretch>
        </p:blipFill>
        <p:spPr bwMode="auto">
          <a:xfrm>
            <a:off x="3635896" y="692696"/>
            <a:ext cx="4320480" cy="720080"/>
          </a:xfrm>
          <a:prstGeom prst="rect">
            <a:avLst/>
          </a:prstGeom>
          <a:noFill/>
          <a:ln w="9525">
            <a:noFill/>
            <a:miter lim="800000"/>
            <a:headEnd/>
            <a:tailEnd/>
          </a:ln>
        </p:spPr>
      </p:pic>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49579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 calcmode="lin" valueType="num">
                                      <p:cBhvr>
                                        <p:cTn id="2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30" dur="500"/>
                                        <p:tgtEl>
                                          <p:spTgt spid="3">
                                            <p:txEl>
                                              <p:pRg st="10" end="10"/>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 calcmode="lin" valueType="num">
                                      <p:cBhvr>
                                        <p:cTn id="3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35" dur="500"/>
                                        <p:tgtEl>
                                          <p:spTgt spid="3">
                                            <p:txEl>
                                              <p:pRg st="11" end="11"/>
                                            </p:txEl>
                                          </p:spTgt>
                                        </p:tgtEl>
                                      </p:cBhvr>
                                    </p:animEffect>
                                  </p:childTnLst>
                                </p:cTn>
                              </p:par>
                              <p:par>
                                <p:cTn id="36" presetID="53" presetClass="entr" presetSubtype="16" fill="hold"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 calcmode="lin" valueType="num">
                                      <p:cBhvr>
                                        <p:cTn id="38"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40" dur="500"/>
                                        <p:tgtEl>
                                          <p:spTgt spid="3">
                                            <p:txEl>
                                              <p:pRg st="12" end="12"/>
                                            </p:txEl>
                                          </p:spTgt>
                                        </p:tgtEl>
                                      </p:cBhvr>
                                    </p:animEffect>
                                  </p:childTnLst>
                                </p:cTn>
                              </p:par>
                              <p:par>
                                <p:cTn id="41" presetID="53" presetClass="entr" presetSubtype="16"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 calcmode="lin" valueType="num">
                                      <p:cBhvr>
                                        <p:cTn id="43"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45" dur="500"/>
                                        <p:tgtEl>
                                          <p:spTgt spid="3">
                                            <p:txEl>
                                              <p:pRg st="13" end="13"/>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3">
                                            <p:txEl>
                                              <p:pRg st="14" end="14"/>
                                            </p:txEl>
                                          </p:spTgt>
                                        </p:tgtEl>
                                        <p:attrNameLst>
                                          <p:attrName>style.visibility</p:attrName>
                                        </p:attrNameLst>
                                      </p:cBhvr>
                                      <p:to>
                                        <p:strVal val="visible"/>
                                      </p:to>
                                    </p:set>
                                    <p:anim calcmode="lin" valueType="num">
                                      <p:cBhvr>
                                        <p:cTn id="48"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50" dur="500"/>
                                        <p:tgtEl>
                                          <p:spTgt spid="3">
                                            <p:txEl>
                                              <p:pRg st="14" end="14"/>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 calcmode="lin" valueType="num">
                                      <p:cBhvr>
                                        <p:cTn id="53" dur="5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15" end="15"/>
                                            </p:txEl>
                                          </p:spTgt>
                                        </p:tgtEl>
                                        <p:attrNameLst>
                                          <p:attrName>ppt_h</p:attrName>
                                        </p:attrNameLst>
                                      </p:cBhvr>
                                      <p:tavLst>
                                        <p:tav tm="0">
                                          <p:val>
                                            <p:fltVal val="0"/>
                                          </p:val>
                                        </p:tav>
                                        <p:tav tm="100000">
                                          <p:val>
                                            <p:strVal val="#ppt_h"/>
                                          </p:val>
                                        </p:tav>
                                      </p:tavLst>
                                    </p:anim>
                                    <p:animEffect transition="in" filter="fade">
                                      <p:cBhvr>
                                        <p:cTn id="55" dur="500"/>
                                        <p:tgtEl>
                                          <p:spTgt spid="3">
                                            <p:txEl>
                                              <p:pRg st="15" end="15"/>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3">
                                            <p:txEl>
                                              <p:pRg st="16" end="16"/>
                                            </p:txEl>
                                          </p:spTgt>
                                        </p:tgtEl>
                                        <p:attrNameLst>
                                          <p:attrName>style.visibility</p:attrName>
                                        </p:attrNameLst>
                                      </p:cBhvr>
                                      <p:to>
                                        <p:strVal val="visible"/>
                                      </p:to>
                                    </p:set>
                                    <p:anim calcmode="lin" valueType="num">
                                      <p:cBhvr>
                                        <p:cTn id="58" dur="500" fill="hold"/>
                                        <p:tgtEl>
                                          <p:spTgt spid="3">
                                            <p:txEl>
                                              <p:pRg st="16" end="16"/>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16" end="16"/>
                                            </p:txEl>
                                          </p:spTgt>
                                        </p:tgtEl>
                                        <p:attrNameLst>
                                          <p:attrName>ppt_h</p:attrName>
                                        </p:attrNameLst>
                                      </p:cBhvr>
                                      <p:tavLst>
                                        <p:tav tm="0">
                                          <p:val>
                                            <p:fltVal val="0"/>
                                          </p:val>
                                        </p:tav>
                                        <p:tav tm="100000">
                                          <p:val>
                                            <p:strVal val="#ppt_h"/>
                                          </p:val>
                                        </p:tav>
                                      </p:tavLst>
                                    </p:anim>
                                    <p:animEffect transition="in" filter="fade">
                                      <p:cBhvr>
                                        <p:cTn id="60"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634082"/>
          </a:xfrm>
        </p:spPr>
        <p:txBody>
          <a:bodyPr>
            <a:normAutofit fontScale="90000"/>
          </a:bodyPr>
          <a:lstStyle/>
          <a:p>
            <a:r>
              <a:rPr lang="ro-RO" b="1" i="1" dirty="0" smtClean="0">
                <a:solidFill>
                  <a:srgbClr val="006600"/>
                </a:solidFill>
              </a:rPr>
              <a:t>3. </a:t>
            </a:r>
            <a:r>
              <a:rPr lang="en-US" b="1" i="1" dirty="0">
                <a:solidFill>
                  <a:srgbClr val="006600"/>
                </a:solidFill>
              </a:rPr>
              <a:t> </a:t>
            </a:r>
            <a:r>
              <a:rPr lang="en-US" b="1" i="1" dirty="0" err="1" smtClean="0">
                <a:solidFill>
                  <a:srgbClr val="006600"/>
                </a:solidFill>
              </a:rPr>
              <a:t>Elastomerii</a:t>
            </a:r>
            <a:endParaRPr lang="ru-RU" b="1" i="1" dirty="0">
              <a:solidFill>
                <a:srgbClr val="006600"/>
              </a:solidFill>
            </a:endParaRPr>
          </a:p>
        </p:txBody>
      </p:sp>
      <p:sp>
        <p:nvSpPr>
          <p:cNvPr id="3" name="Объект 2"/>
          <p:cNvSpPr>
            <a:spLocks noGrp="1"/>
          </p:cNvSpPr>
          <p:nvPr>
            <p:ph idx="1"/>
          </p:nvPr>
        </p:nvSpPr>
        <p:spPr>
          <a:xfrm>
            <a:off x="107504" y="1196752"/>
            <a:ext cx="8928992" cy="5400600"/>
          </a:xfrm>
        </p:spPr>
        <p:txBody>
          <a:bodyPr/>
          <a:lstStyle/>
          <a:p>
            <a:pPr marL="0" indent="0" algn="just">
              <a:buNone/>
            </a:pPr>
            <a:r>
              <a:rPr lang="ro-MO" b="1" u="sng" dirty="0" smtClean="0">
                <a:solidFill>
                  <a:srgbClr val="C00000"/>
                </a:solidFill>
              </a:rPr>
              <a:t>3. Elastomerii </a:t>
            </a:r>
            <a:r>
              <a:rPr lang="en-US" dirty="0" err="1" smtClean="0"/>
              <a:t>reprezintă</a:t>
            </a:r>
            <a:r>
              <a:rPr lang="en-US" dirty="0" smtClean="0"/>
              <a:t> </a:t>
            </a:r>
            <a:r>
              <a:rPr lang="en-US" dirty="0"/>
              <a:t>o </a:t>
            </a:r>
            <a:r>
              <a:rPr lang="en-US" dirty="0" err="1"/>
              <a:t>clasă</a:t>
            </a:r>
            <a:r>
              <a:rPr lang="en-US" dirty="0"/>
              <a:t> de </a:t>
            </a:r>
            <a:r>
              <a:rPr lang="en-US" dirty="0" err="1"/>
              <a:t>polimeri</a:t>
            </a:r>
            <a:r>
              <a:rPr lang="en-US" dirty="0"/>
              <a:t>, </a:t>
            </a:r>
            <a:r>
              <a:rPr lang="en-US" dirty="0" err="1"/>
              <a:t>cunoscuţi</a:t>
            </a:r>
            <a:r>
              <a:rPr lang="en-US" dirty="0"/>
              <a:t> sub </a:t>
            </a:r>
            <a:r>
              <a:rPr lang="en-US" dirty="0" err="1"/>
              <a:t>fromă</a:t>
            </a:r>
            <a:r>
              <a:rPr lang="en-US" dirty="0"/>
              <a:t> de </a:t>
            </a:r>
            <a:r>
              <a:rPr lang="en-US" b="1" u="sng" dirty="0" err="1">
                <a:solidFill>
                  <a:srgbClr val="C00000"/>
                </a:solidFill>
              </a:rPr>
              <a:t>cauciucuri</a:t>
            </a:r>
            <a:r>
              <a:rPr lang="en-US" b="1" u="sng" dirty="0">
                <a:solidFill>
                  <a:srgbClr val="C00000"/>
                </a:solidFill>
              </a:rPr>
              <a:t>. </a:t>
            </a:r>
            <a:endParaRPr lang="ro-MO" b="1" u="sng" dirty="0" smtClean="0">
              <a:solidFill>
                <a:srgbClr val="C00000"/>
              </a:solidFill>
            </a:endParaRPr>
          </a:p>
          <a:p>
            <a:pPr marL="0" indent="0" algn="just">
              <a:buNone/>
            </a:pP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49</a:t>
            </a:fld>
            <a:endParaRPr lang="ru-RU"/>
          </a:p>
        </p:txBody>
      </p:sp>
      <p:sp>
        <p:nvSpPr>
          <p:cNvPr id="5" name="Скругленный прямоугольник 4"/>
          <p:cNvSpPr/>
          <p:nvPr/>
        </p:nvSpPr>
        <p:spPr>
          <a:xfrm>
            <a:off x="2684984" y="2370130"/>
            <a:ext cx="3528392"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u="sng" dirty="0">
                <a:solidFill>
                  <a:srgbClr val="C00000"/>
                </a:solidFill>
              </a:rPr>
              <a:t>Elastomerii</a:t>
            </a:r>
            <a:endParaRPr lang="ru-RU" sz="2400" b="1" dirty="0"/>
          </a:p>
        </p:txBody>
      </p:sp>
      <p:sp>
        <p:nvSpPr>
          <p:cNvPr id="6" name="Скругленный прямоугольник 5"/>
          <p:cNvSpPr/>
          <p:nvPr/>
        </p:nvSpPr>
        <p:spPr>
          <a:xfrm>
            <a:off x="6516216" y="4221088"/>
            <a:ext cx="2016224"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a:t>Cauciucuri </a:t>
            </a:r>
            <a:r>
              <a:rPr lang="ro-MO" sz="2400" b="1" dirty="0" smtClean="0"/>
              <a:t> siliconici</a:t>
            </a:r>
            <a:endParaRPr lang="ru-RU" sz="2400" b="1" dirty="0"/>
          </a:p>
        </p:txBody>
      </p:sp>
      <p:sp>
        <p:nvSpPr>
          <p:cNvPr id="7" name="Скругленный прямоугольник 6"/>
          <p:cNvSpPr/>
          <p:nvPr/>
        </p:nvSpPr>
        <p:spPr>
          <a:xfrm>
            <a:off x="3419872" y="4194938"/>
            <a:ext cx="1944216"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a:t>Cauciucuri </a:t>
            </a:r>
            <a:r>
              <a:rPr lang="ro-MO" sz="2400" b="1" dirty="0" smtClean="0"/>
              <a:t>Sintetici </a:t>
            </a:r>
            <a:endParaRPr lang="ru-RU" sz="2400" b="1" dirty="0"/>
          </a:p>
        </p:txBody>
      </p:sp>
      <p:sp>
        <p:nvSpPr>
          <p:cNvPr id="8" name="Скругленный прямоугольник 7"/>
          <p:cNvSpPr/>
          <p:nvPr/>
        </p:nvSpPr>
        <p:spPr>
          <a:xfrm>
            <a:off x="380728" y="4116542"/>
            <a:ext cx="2016224" cy="86409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o-MO" sz="2400" b="1" dirty="0" smtClean="0"/>
              <a:t>Cauciucuri Naturali </a:t>
            </a:r>
            <a:endParaRPr lang="ru-RU" sz="2400" b="1" dirty="0"/>
          </a:p>
        </p:txBody>
      </p:sp>
      <p:cxnSp>
        <p:nvCxnSpPr>
          <p:cNvPr id="10" name="Прямая со стрелкой 9"/>
          <p:cNvCxnSpPr/>
          <p:nvPr/>
        </p:nvCxnSpPr>
        <p:spPr>
          <a:xfrm flipH="1">
            <a:off x="1691680" y="3234226"/>
            <a:ext cx="2160240" cy="770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463988" y="3284984"/>
            <a:ext cx="0" cy="8315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5580112" y="3284984"/>
            <a:ext cx="223224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Нижний колонтитул 12"/>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75096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79512" y="260648"/>
            <a:ext cx="8640960" cy="6336704"/>
          </a:xfrm>
        </p:spPr>
        <p:txBody>
          <a:bodyPr>
            <a:normAutofit fontScale="92500" lnSpcReduction="20000"/>
          </a:bodyPr>
          <a:lstStyle/>
          <a:p>
            <a:pPr algn="just"/>
            <a:r>
              <a:rPr lang="ro-RO" sz="4200" dirty="0"/>
              <a:t>Dacă amestec de substanţe active se întâlneşte în produsele vegetale, atunci el se numeşte </a:t>
            </a:r>
            <a:r>
              <a:rPr lang="ro-RO" sz="4200" b="1" i="1" u="sng" dirty="0"/>
              <a:t>fitocomplex. </a:t>
            </a:r>
            <a:endParaRPr lang="ro-RO" sz="4200" b="1" i="1" u="sng" dirty="0" smtClean="0"/>
          </a:p>
          <a:p>
            <a:pPr algn="just"/>
            <a:endParaRPr lang="ro-RO" sz="4200" b="1" i="1" u="sng" dirty="0"/>
          </a:p>
          <a:p>
            <a:pPr algn="just"/>
            <a:r>
              <a:rPr lang="ro-RO" sz="4200" dirty="0" smtClean="0"/>
              <a:t>El </a:t>
            </a:r>
            <a:r>
              <a:rPr lang="ro-RO" sz="4200" dirty="0"/>
              <a:t>reprezintă amestecuri naturale de substanţe active, pe lângă care se găsesc şi o serie de </a:t>
            </a:r>
            <a:r>
              <a:rPr lang="ro-RO" sz="4200" u="sng" dirty="0"/>
              <a:t>substanţe-balast</a:t>
            </a:r>
            <a:r>
              <a:rPr lang="ro-RO" sz="4200" dirty="0"/>
              <a:t>. </a:t>
            </a:r>
            <a:endParaRPr lang="ro-RO" sz="4200" dirty="0" smtClean="0"/>
          </a:p>
          <a:p>
            <a:pPr algn="just"/>
            <a:endParaRPr lang="ro-RO" sz="4200" dirty="0"/>
          </a:p>
          <a:p>
            <a:pPr algn="just"/>
            <a:r>
              <a:rPr lang="ro-RO" sz="4200" dirty="0" smtClean="0"/>
              <a:t>De </a:t>
            </a:r>
            <a:r>
              <a:rPr lang="ro-RO" sz="4200" dirty="0"/>
              <a:t>exemplu, </a:t>
            </a:r>
            <a:r>
              <a:rPr lang="ro-RO" sz="4200" i="1" dirty="0"/>
              <a:t>alcalozii </a:t>
            </a:r>
            <a:r>
              <a:rPr lang="ro-RO" sz="4200" dirty="0"/>
              <a:t>din </a:t>
            </a:r>
            <a:r>
              <a:rPr lang="ro-RO" sz="4200" b="1" dirty="0"/>
              <a:t>opiu</a:t>
            </a:r>
            <a:r>
              <a:rPr lang="ro-RO" sz="4200" dirty="0"/>
              <a:t>, </a:t>
            </a:r>
            <a:r>
              <a:rPr lang="ro-RO" sz="4200" i="1" dirty="0"/>
              <a:t>alcaloizii </a:t>
            </a:r>
            <a:r>
              <a:rPr lang="ro-RO" sz="4200" dirty="0"/>
              <a:t>din </a:t>
            </a:r>
            <a:r>
              <a:rPr lang="ro-RO" sz="4200" b="1" dirty="0"/>
              <a:t>frunzele de mătrăgună</a:t>
            </a:r>
            <a:r>
              <a:rPr lang="ro-RO" sz="4200" dirty="0"/>
              <a:t> (</a:t>
            </a:r>
            <a:r>
              <a:rPr lang="en-US" sz="4200" dirty="0"/>
              <a:t> </a:t>
            </a:r>
            <a:r>
              <a:rPr lang="ru-RU" sz="4200" dirty="0"/>
              <a:t>белладонна</a:t>
            </a:r>
            <a:r>
              <a:rPr lang="ro-RO" sz="4200" dirty="0"/>
              <a:t>), etc. </a:t>
            </a:r>
            <a:endParaRPr lang="ru-RU" sz="4200" dirty="0"/>
          </a:p>
          <a:p>
            <a:pPr algn="just"/>
            <a:endParaRPr lang="en-US" sz="4200" i="1"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5</a:t>
            </a:fld>
            <a:endParaRPr lang="ru-RU"/>
          </a:p>
        </p:txBody>
      </p:sp>
      <p:sp>
        <p:nvSpPr>
          <p:cNvPr id="4" name="Нижний колонтитул 3"/>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2215920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B19B0651-EE4F-4900-A07F-96A6BFA9D0F0}" type="slidenum">
              <a:rPr lang="ru-RU" smtClean="0"/>
              <a:pPr/>
              <a:t>50</a:t>
            </a:fld>
            <a:endParaRPr lang="ru-RU"/>
          </a:p>
        </p:txBody>
      </p:sp>
      <p:sp>
        <p:nvSpPr>
          <p:cNvPr id="5" name="Прямоугольник с двумя скругленными противолежащими углами 4"/>
          <p:cNvSpPr/>
          <p:nvPr/>
        </p:nvSpPr>
        <p:spPr>
          <a:xfrm>
            <a:off x="323528" y="469286"/>
            <a:ext cx="4248472" cy="5552002"/>
          </a:xfrm>
          <a:prstGeom prst="round2Diag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ro-MO" sz="2400" b="1" dirty="0" smtClean="0">
                <a:effectLst>
                  <a:outerShdw blurRad="38100" dist="38100" dir="2700000" algn="tl">
                    <a:srgbClr val="000000">
                      <a:alpha val="43137"/>
                    </a:srgbClr>
                  </a:outerShdw>
                </a:effectLst>
              </a:rPr>
              <a:t>Avantajele elastomerilor:</a:t>
            </a:r>
          </a:p>
          <a:p>
            <a:pPr algn="ctr"/>
            <a:endParaRPr lang="ro-MO" sz="2400" b="1" dirty="0" smtClean="0">
              <a:effectLst>
                <a:outerShdw blurRad="38100" dist="38100" dir="2700000" algn="tl">
                  <a:srgbClr val="000000">
                    <a:alpha val="43137"/>
                  </a:srgbClr>
                </a:outerShdw>
              </a:effectLst>
            </a:endParaRPr>
          </a:p>
          <a:p>
            <a:pPr marL="342900" indent="-342900" algn="just">
              <a:buFontTx/>
              <a:buChar char="-"/>
            </a:pPr>
            <a:r>
              <a:rPr lang="en-US" sz="2400" b="1" dirty="0" err="1" smtClean="0">
                <a:solidFill>
                  <a:srgbClr val="006600"/>
                </a:solidFill>
              </a:rPr>
              <a:t>rezistenţa</a:t>
            </a:r>
            <a:r>
              <a:rPr lang="en-US" sz="2400" b="1" dirty="0" smtClean="0">
                <a:solidFill>
                  <a:srgbClr val="006600"/>
                </a:solidFill>
              </a:rPr>
              <a:t> </a:t>
            </a:r>
            <a:r>
              <a:rPr lang="en-US" sz="2400" b="1" dirty="0">
                <a:solidFill>
                  <a:srgbClr val="006600"/>
                </a:solidFill>
              </a:rPr>
              <a:t>mare la </a:t>
            </a:r>
            <a:r>
              <a:rPr lang="en-US" sz="2400" b="1" dirty="0" err="1">
                <a:solidFill>
                  <a:srgbClr val="006600"/>
                </a:solidFill>
              </a:rPr>
              <a:t>sfărâmare</a:t>
            </a:r>
            <a:r>
              <a:rPr lang="en-US" sz="2400" b="1" dirty="0">
                <a:solidFill>
                  <a:srgbClr val="006600"/>
                </a:solidFill>
              </a:rPr>
              <a:t>, </a:t>
            </a:r>
            <a:r>
              <a:rPr lang="en-US" sz="2400" b="1" dirty="0" err="1" smtClean="0">
                <a:solidFill>
                  <a:srgbClr val="006600"/>
                </a:solidFill>
              </a:rPr>
              <a:t>atunci</a:t>
            </a:r>
            <a:r>
              <a:rPr lang="en-US" sz="2400" b="1" dirty="0" smtClean="0">
                <a:solidFill>
                  <a:srgbClr val="006600"/>
                </a:solidFill>
              </a:rPr>
              <a:t> </a:t>
            </a:r>
            <a:r>
              <a:rPr lang="en-US" sz="2400" b="1" dirty="0" err="1">
                <a:solidFill>
                  <a:srgbClr val="006600"/>
                </a:solidFill>
              </a:rPr>
              <a:t>când</a:t>
            </a:r>
            <a:r>
              <a:rPr lang="en-US" sz="2400" b="1" dirty="0">
                <a:solidFill>
                  <a:srgbClr val="006600"/>
                </a:solidFill>
              </a:rPr>
              <a:t> </a:t>
            </a:r>
            <a:r>
              <a:rPr lang="en-US" sz="2400" b="1" dirty="0" err="1">
                <a:solidFill>
                  <a:srgbClr val="006600"/>
                </a:solidFill>
              </a:rPr>
              <a:t>sunt</a:t>
            </a:r>
            <a:r>
              <a:rPr lang="en-US" sz="2400" b="1" dirty="0">
                <a:solidFill>
                  <a:srgbClr val="006600"/>
                </a:solidFill>
              </a:rPr>
              <a:t> </a:t>
            </a:r>
            <a:r>
              <a:rPr lang="en-US" sz="2400" b="1" dirty="0" err="1">
                <a:solidFill>
                  <a:srgbClr val="006600"/>
                </a:solidFill>
              </a:rPr>
              <a:t>penetraţi</a:t>
            </a:r>
            <a:r>
              <a:rPr lang="en-US" sz="2400" b="1" dirty="0">
                <a:solidFill>
                  <a:srgbClr val="006600"/>
                </a:solidFill>
              </a:rPr>
              <a:t> cu </a:t>
            </a:r>
            <a:r>
              <a:rPr lang="en-US" sz="2400" b="1" dirty="0" smtClean="0">
                <a:solidFill>
                  <a:srgbClr val="006600"/>
                </a:solidFill>
              </a:rPr>
              <a:t>ac</a:t>
            </a:r>
            <a:endParaRPr lang="ro-MO" sz="2400" b="1" dirty="0" smtClean="0">
              <a:solidFill>
                <a:srgbClr val="006600"/>
              </a:solidFill>
            </a:endParaRPr>
          </a:p>
          <a:p>
            <a:pPr algn="just"/>
            <a:endParaRPr lang="ro-MO" sz="2400" b="1" dirty="0" smtClean="0">
              <a:solidFill>
                <a:srgbClr val="006600"/>
              </a:solidFill>
            </a:endParaRPr>
          </a:p>
          <a:p>
            <a:pPr marL="342900" indent="-342900" algn="just">
              <a:buFontTx/>
              <a:buChar char="-"/>
            </a:pPr>
            <a:r>
              <a:rPr lang="en-US" sz="2400" b="1" dirty="0" err="1" smtClean="0">
                <a:solidFill>
                  <a:srgbClr val="006600"/>
                </a:solidFill>
              </a:rPr>
              <a:t>rezistenţa</a:t>
            </a:r>
            <a:r>
              <a:rPr lang="en-US" sz="2400" b="1" dirty="0" smtClean="0">
                <a:solidFill>
                  <a:srgbClr val="006600"/>
                </a:solidFill>
              </a:rPr>
              <a:t> </a:t>
            </a:r>
            <a:r>
              <a:rPr lang="en-US" sz="2400" b="1" dirty="0">
                <a:solidFill>
                  <a:srgbClr val="006600"/>
                </a:solidFill>
              </a:rPr>
              <a:t>la </a:t>
            </a:r>
            <a:r>
              <a:rPr lang="en-US" sz="2400" b="1" dirty="0" err="1" smtClean="0">
                <a:solidFill>
                  <a:srgbClr val="006600"/>
                </a:solidFill>
              </a:rPr>
              <a:t>solvenţi</a:t>
            </a:r>
            <a:endParaRPr lang="ro-MO" sz="2400" b="1" dirty="0" smtClean="0">
              <a:solidFill>
                <a:srgbClr val="006600"/>
              </a:solidFill>
            </a:endParaRPr>
          </a:p>
          <a:p>
            <a:pPr algn="just"/>
            <a:endParaRPr lang="ro-MO" sz="2400" b="1" dirty="0" smtClean="0">
              <a:solidFill>
                <a:srgbClr val="006600"/>
              </a:solidFill>
            </a:endParaRPr>
          </a:p>
          <a:p>
            <a:pPr marL="342900" indent="-342900" algn="just">
              <a:buFontTx/>
              <a:buChar char="-"/>
            </a:pPr>
            <a:r>
              <a:rPr lang="en-US" sz="2400" b="1" dirty="0" err="1" smtClean="0">
                <a:solidFill>
                  <a:srgbClr val="006600"/>
                </a:solidFill>
              </a:rPr>
              <a:t>rezistenţa</a:t>
            </a:r>
            <a:r>
              <a:rPr lang="en-US" sz="2400" b="1" dirty="0" smtClean="0">
                <a:solidFill>
                  <a:srgbClr val="006600"/>
                </a:solidFill>
              </a:rPr>
              <a:t> </a:t>
            </a:r>
            <a:r>
              <a:rPr lang="en-US" sz="2400" b="1" dirty="0">
                <a:solidFill>
                  <a:srgbClr val="006600"/>
                </a:solidFill>
              </a:rPr>
              <a:t>la </a:t>
            </a:r>
            <a:r>
              <a:rPr lang="en-US" sz="2400" b="1" dirty="0" err="1">
                <a:solidFill>
                  <a:srgbClr val="006600"/>
                </a:solidFill>
              </a:rPr>
              <a:t>radiaţii</a:t>
            </a:r>
            <a:r>
              <a:rPr lang="en-US" sz="2400" b="1" dirty="0">
                <a:solidFill>
                  <a:srgbClr val="006600"/>
                </a:solidFill>
              </a:rPr>
              <a:t> </a:t>
            </a:r>
            <a:r>
              <a:rPr lang="en-US" sz="2400" b="1" dirty="0" err="1">
                <a:solidFill>
                  <a:srgbClr val="006600"/>
                </a:solidFill>
              </a:rPr>
              <a:t>şi</a:t>
            </a:r>
            <a:r>
              <a:rPr lang="en-US" sz="2400" b="1" dirty="0">
                <a:solidFill>
                  <a:srgbClr val="006600"/>
                </a:solidFill>
              </a:rPr>
              <a:t> </a:t>
            </a:r>
            <a:r>
              <a:rPr lang="en-US" sz="2400" b="1" dirty="0" err="1" smtClean="0">
                <a:solidFill>
                  <a:srgbClr val="006600"/>
                </a:solidFill>
              </a:rPr>
              <a:t>ozon</a:t>
            </a:r>
            <a:endParaRPr lang="ro-MO" sz="2400" b="1" dirty="0" smtClean="0">
              <a:solidFill>
                <a:srgbClr val="006600"/>
              </a:solidFill>
            </a:endParaRPr>
          </a:p>
          <a:p>
            <a:pPr algn="just"/>
            <a:endParaRPr lang="ro-MO" sz="2400" b="1" dirty="0" smtClean="0">
              <a:solidFill>
                <a:srgbClr val="006600"/>
              </a:solidFill>
            </a:endParaRPr>
          </a:p>
          <a:p>
            <a:pPr marL="342900" indent="-342900" algn="just">
              <a:buFontTx/>
              <a:buChar char="-"/>
            </a:pPr>
            <a:r>
              <a:rPr lang="en-US" sz="2400" b="1" dirty="0" err="1" smtClean="0">
                <a:solidFill>
                  <a:srgbClr val="006600"/>
                </a:solidFill>
              </a:rPr>
              <a:t>impermeabilitate</a:t>
            </a:r>
            <a:r>
              <a:rPr lang="en-US" sz="2400" b="1" dirty="0" smtClean="0">
                <a:solidFill>
                  <a:srgbClr val="006600"/>
                </a:solidFill>
              </a:rPr>
              <a:t> </a:t>
            </a:r>
            <a:r>
              <a:rPr lang="en-US" sz="2400" b="1" dirty="0">
                <a:solidFill>
                  <a:srgbClr val="006600"/>
                </a:solidFill>
              </a:rPr>
              <a:t>la gaze </a:t>
            </a:r>
            <a:r>
              <a:rPr lang="en-US" sz="2400" b="1" dirty="0" err="1">
                <a:solidFill>
                  <a:srgbClr val="006600"/>
                </a:solidFill>
              </a:rPr>
              <a:t>şi</a:t>
            </a:r>
            <a:r>
              <a:rPr lang="en-US" sz="2400" b="1" dirty="0">
                <a:solidFill>
                  <a:srgbClr val="006600"/>
                </a:solidFill>
              </a:rPr>
              <a:t> </a:t>
            </a:r>
            <a:r>
              <a:rPr lang="en-US" sz="2400" b="1" dirty="0" err="1">
                <a:solidFill>
                  <a:srgbClr val="006600"/>
                </a:solidFill>
              </a:rPr>
              <a:t>umiditate</a:t>
            </a:r>
            <a:r>
              <a:rPr lang="en-US" sz="2400" b="1" dirty="0">
                <a:solidFill>
                  <a:srgbClr val="006600"/>
                </a:solidFill>
              </a:rPr>
              <a:t> </a:t>
            </a:r>
            <a:endParaRPr lang="ro-MO" sz="2400" b="1" dirty="0" smtClean="0">
              <a:solidFill>
                <a:srgbClr val="006600"/>
              </a:solidFill>
            </a:endParaRPr>
          </a:p>
          <a:p>
            <a:pPr algn="just"/>
            <a:endParaRPr lang="ro-MO" sz="2400" b="1" dirty="0" smtClean="0">
              <a:solidFill>
                <a:srgbClr val="006600"/>
              </a:solidFill>
            </a:endParaRPr>
          </a:p>
          <a:p>
            <a:pPr marL="342900" indent="-342900" algn="just">
              <a:buFontTx/>
              <a:buChar char="-"/>
            </a:pPr>
            <a:r>
              <a:rPr lang="en-US" sz="2400" b="1" dirty="0" err="1" smtClean="0">
                <a:solidFill>
                  <a:srgbClr val="006600"/>
                </a:solidFill>
              </a:rPr>
              <a:t>elasticitate</a:t>
            </a:r>
            <a:r>
              <a:rPr lang="en-US" sz="2400" b="1" dirty="0">
                <a:solidFill>
                  <a:srgbClr val="006600"/>
                </a:solidFill>
              </a:rPr>
              <a:t>.</a:t>
            </a:r>
            <a:endParaRPr lang="ru-RU" sz="2400" b="1" dirty="0">
              <a:solidFill>
                <a:srgbClr val="006600"/>
              </a:solidFill>
            </a:endParaRPr>
          </a:p>
        </p:txBody>
      </p:sp>
      <p:sp>
        <p:nvSpPr>
          <p:cNvPr id="8" name="Прямоугольник с двумя скругленными противолежащими углами 7"/>
          <p:cNvSpPr/>
          <p:nvPr/>
        </p:nvSpPr>
        <p:spPr>
          <a:xfrm>
            <a:off x="4788024" y="476672"/>
            <a:ext cx="4104456" cy="5552002"/>
          </a:xfrm>
          <a:prstGeom prst="round2DiagRect">
            <a:avLst/>
          </a:prstGeom>
        </p:spPr>
        <p:style>
          <a:lnRef idx="2">
            <a:schemeClr val="accent5"/>
          </a:lnRef>
          <a:fillRef idx="1">
            <a:schemeClr val="lt1"/>
          </a:fillRef>
          <a:effectRef idx="0">
            <a:schemeClr val="accent5"/>
          </a:effectRef>
          <a:fontRef idx="minor">
            <a:schemeClr val="dk1"/>
          </a:fontRef>
        </p:style>
        <p:txBody>
          <a:bodyPr rtlCol="0" anchor="ctr"/>
          <a:lstStyle/>
          <a:p>
            <a:pPr lvl="0" algn="ctr"/>
            <a:r>
              <a:rPr lang="en-US" sz="2600" b="1" i="1" u="sng" dirty="0" err="1">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Utilizarea</a:t>
            </a:r>
            <a:r>
              <a:rPr lang="en-US" sz="2600" b="1" i="1" u="sng" dirty="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n-US" sz="2600" b="1" i="1" u="sng" dirty="0" err="1">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elastomerilor</a:t>
            </a:r>
            <a:r>
              <a:rPr lang="en-US" sz="2600" b="1" i="1" u="sng"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t>
            </a:r>
            <a:endParaRPr lang="ro-MO" sz="2600" b="1" i="1" u="sng" dirty="0" smtClean="0">
              <a:solidFill>
                <a:schemeClr val="tx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lvl="0" algn="ctr"/>
            <a:endParaRPr lang="ro-MO" sz="3000" b="1" i="1" dirty="0" smtClean="0">
              <a:solidFill>
                <a:schemeClr val="tx1"/>
              </a:solidFill>
              <a:latin typeface="Times New Roman" pitchFamily="18" charset="0"/>
              <a:ea typeface="Times New Roman" pitchFamily="18" charset="0"/>
              <a:cs typeface="Times New Roman" pitchFamily="18" charset="0"/>
            </a:endParaRPr>
          </a:p>
          <a:p>
            <a:pPr lvl="0" algn="ctr"/>
            <a:endParaRPr lang="ro-MO" sz="3000" b="1" i="1" dirty="0">
              <a:solidFill>
                <a:schemeClr val="tx1"/>
              </a:solidFill>
              <a:latin typeface="Times New Roman" pitchFamily="18" charset="0"/>
              <a:ea typeface="Times New Roman" pitchFamily="18" charset="0"/>
              <a:cs typeface="Times New Roman" pitchFamily="18" charset="0"/>
            </a:endParaRPr>
          </a:p>
          <a:p>
            <a:pPr lvl="0" algn="ctr"/>
            <a:endParaRPr lang="ro-MO" sz="3000" b="1" i="1" dirty="0" smtClean="0">
              <a:solidFill>
                <a:schemeClr val="tx1"/>
              </a:solidFill>
              <a:latin typeface="Times New Roman" pitchFamily="18" charset="0"/>
              <a:ea typeface="Times New Roman" pitchFamily="18" charset="0"/>
              <a:cs typeface="Times New Roman" pitchFamily="18" charset="0"/>
            </a:endParaRPr>
          </a:p>
          <a:p>
            <a:pPr marL="457200" lvl="0" indent="-457200" algn="just">
              <a:buFontTx/>
              <a:buChar char="-"/>
            </a:pPr>
            <a:r>
              <a:rPr lang="en-US" sz="3000" b="1" dirty="0" err="1" smtClean="0">
                <a:solidFill>
                  <a:srgbClr val="006600"/>
                </a:solidFill>
                <a:latin typeface="Times New Roman" pitchFamily="18" charset="0"/>
                <a:ea typeface="Times New Roman" pitchFamily="18" charset="0"/>
                <a:cs typeface="Times New Roman" pitchFamily="18" charset="0"/>
              </a:rPr>
              <a:t>Pentru</a:t>
            </a:r>
            <a:r>
              <a:rPr lang="en-US" sz="3000" b="1" dirty="0" smtClean="0">
                <a:solidFill>
                  <a:srgbClr val="006600"/>
                </a:solidFill>
                <a:latin typeface="Times New Roman" pitchFamily="18" charset="0"/>
                <a:ea typeface="Times New Roman" pitchFamily="18" charset="0"/>
                <a:cs typeface="Times New Roman" pitchFamily="18" charset="0"/>
              </a:rPr>
              <a:t> </a:t>
            </a:r>
            <a:r>
              <a:rPr lang="en-US" sz="3000" b="1" dirty="0" err="1">
                <a:solidFill>
                  <a:srgbClr val="006600"/>
                </a:solidFill>
                <a:latin typeface="Times New Roman" pitchFamily="18" charset="0"/>
                <a:ea typeface="Times New Roman" pitchFamily="18" charset="0"/>
                <a:cs typeface="Times New Roman" pitchFamily="18" charset="0"/>
              </a:rPr>
              <a:t>flacoane</a:t>
            </a:r>
            <a:r>
              <a:rPr lang="en-US" sz="3000" b="1" dirty="0">
                <a:solidFill>
                  <a:srgbClr val="006600"/>
                </a:solidFill>
                <a:latin typeface="Times New Roman" pitchFamily="18" charset="0"/>
                <a:ea typeface="Times New Roman" pitchFamily="18" charset="0"/>
                <a:cs typeface="Times New Roman" pitchFamily="18" charset="0"/>
              </a:rPr>
              <a:t> tip </a:t>
            </a:r>
            <a:r>
              <a:rPr lang="en-US" sz="3000" b="1" dirty="0" smtClean="0">
                <a:solidFill>
                  <a:srgbClr val="006600"/>
                </a:solidFill>
                <a:latin typeface="Times New Roman" pitchFamily="18" charset="0"/>
                <a:ea typeface="Times New Roman" pitchFamily="18" charset="0"/>
                <a:cs typeface="Times New Roman" pitchFamily="18" charset="0"/>
              </a:rPr>
              <a:t>antibiotic</a:t>
            </a:r>
            <a:endParaRPr lang="ro-MO" sz="3000" b="1" dirty="0" smtClean="0">
              <a:solidFill>
                <a:srgbClr val="006600"/>
              </a:solidFill>
              <a:latin typeface="Times New Roman" pitchFamily="18" charset="0"/>
              <a:ea typeface="Times New Roman" pitchFamily="18" charset="0"/>
              <a:cs typeface="Times New Roman" pitchFamily="18" charset="0"/>
            </a:endParaRPr>
          </a:p>
          <a:p>
            <a:pPr lvl="0" algn="just"/>
            <a:endParaRPr lang="ro-MO" sz="3000" b="1" dirty="0" smtClean="0">
              <a:solidFill>
                <a:srgbClr val="006600"/>
              </a:solidFill>
              <a:latin typeface="Times New Roman" pitchFamily="18" charset="0"/>
              <a:ea typeface="Times New Roman" pitchFamily="18" charset="0"/>
              <a:cs typeface="Times New Roman" pitchFamily="18" charset="0"/>
            </a:endParaRPr>
          </a:p>
          <a:p>
            <a:pPr marL="457200" lvl="0" indent="-457200" algn="just">
              <a:buFontTx/>
              <a:buChar char="-"/>
            </a:pPr>
            <a:r>
              <a:rPr lang="en-US" sz="3000" b="1" dirty="0" err="1" smtClean="0">
                <a:solidFill>
                  <a:srgbClr val="006600"/>
                </a:solidFill>
                <a:latin typeface="Times New Roman" pitchFamily="18" charset="0"/>
                <a:ea typeface="Times New Roman" pitchFamily="18" charset="0"/>
                <a:cs typeface="Times New Roman" pitchFamily="18" charset="0"/>
              </a:rPr>
              <a:t>Pentru</a:t>
            </a:r>
            <a:r>
              <a:rPr lang="en-US" sz="3000" b="1" dirty="0" smtClean="0">
                <a:solidFill>
                  <a:srgbClr val="006600"/>
                </a:solidFill>
                <a:latin typeface="Times New Roman" pitchFamily="18" charset="0"/>
                <a:ea typeface="Times New Roman" pitchFamily="18" charset="0"/>
                <a:cs typeface="Times New Roman" pitchFamily="18" charset="0"/>
              </a:rPr>
              <a:t> </a:t>
            </a:r>
            <a:r>
              <a:rPr lang="en-US" sz="3000" b="1" dirty="0" err="1" smtClean="0">
                <a:solidFill>
                  <a:srgbClr val="006600"/>
                </a:solidFill>
                <a:latin typeface="Times New Roman" pitchFamily="18" charset="0"/>
                <a:ea typeface="Times New Roman" pitchFamily="18" charset="0"/>
                <a:cs typeface="Times New Roman" pitchFamily="18" charset="0"/>
              </a:rPr>
              <a:t>perfuzii</a:t>
            </a:r>
            <a:endParaRPr lang="ru-RU" sz="3000" b="1" dirty="0">
              <a:solidFill>
                <a:srgbClr val="006600"/>
              </a:solidFill>
              <a:latin typeface="Arial" pitchFamily="34" charset="0"/>
              <a:cs typeface="Arial" pitchFamily="34" charset="0"/>
            </a:endParaRPr>
          </a:p>
          <a:p>
            <a:pPr algn="ctr"/>
            <a:endParaRPr lang="ru-RU" dirty="0"/>
          </a:p>
        </p:txBody>
      </p:sp>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76894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634082"/>
          </a:xfrm>
        </p:spPr>
        <p:txBody>
          <a:bodyPr>
            <a:normAutofit fontScale="90000"/>
          </a:bodyPr>
          <a:lstStyle/>
          <a:p>
            <a:r>
              <a:rPr lang="ro-RO" b="1" i="1" dirty="0" smtClean="0">
                <a:solidFill>
                  <a:srgbClr val="006600"/>
                </a:solidFill>
              </a:rPr>
              <a:t>4. </a:t>
            </a:r>
            <a:r>
              <a:rPr lang="en-US" b="1" i="1" dirty="0">
                <a:solidFill>
                  <a:srgbClr val="006600"/>
                </a:solidFill>
              </a:rPr>
              <a:t> </a:t>
            </a:r>
            <a:r>
              <a:rPr lang="en-US" b="1" i="1" dirty="0" err="1">
                <a:solidFill>
                  <a:srgbClr val="006600"/>
                </a:solidFill>
              </a:rPr>
              <a:t>Metale</a:t>
            </a:r>
            <a:r>
              <a:rPr lang="en-US" b="1" i="1" dirty="0">
                <a:solidFill>
                  <a:srgbClr val="006600"/>
                </a:solidFill>
              </a:rPr>
              <a:t> </a:t>
            </a:r>
            <a:r>
              <a:rPr lang="en-US" b="1" i="1" dirty="0" err="1">
                <a:solidFill>
                  <a:srgbClr val="006600"/>
                </a:solidFill>
              </a:rPr>
              <a:t>şi</a:t>
            </a:r>
            <a:r>
              <a:rPr lang="en-US" b="1" i="1" dirty="0">
                <a:solidFill>
                  <a:srgbClr val="006600"/>
                </a:solidFill>
              </a:rPr>
              <a:t> </a:t>
            </a:r>
            <a:r>
              <a:rPr lang="en-US" b="1" i="1" dirty="0" err="1">
                <a:solidFill>
                  <a:srgbClr val="006600"/>
                </a:solidFill>
              </a:rPr>
              <a:t>aliaje</a:t>
            </a:r>
            <a:endParaRPr lang="ru-RU" b="1" i="1" dirty="0">
              <a:solidFill>
                <a:srgbClr val="006600"/>
              </a:solidFill>
            </a:endParaRPr>
          </a:p>
        </p:txBody>
      </p:sp>
      <p:sp>
        <p:nvSpPr>
          <p:cNvPr id="3" name="Объект 2"/>
          <p:cNvSpPr>
            <a:spLocks noGrp="1"/>
          </p:cNvSpPr>
          <p:nvPr>
            <p:ph idx="1"/>
          </p:nvPr>
        </p:nvSpPr>
        <p:spPr>
          <a:xfrm>
            <a:off x="107504" y="764704"/>
            <a:ext cx="8928992" cy="5832648"/>
          </a:xfrm>
        </p:spPr>
        <p:txBody>
          <a:bodyPr>
            <a:normAutofit fontScale="85000" lnSpcReduction="10000"/>
          </a:bodyPr>
          <a:lstStyle/>
          <a:p>
            <a:pPr marL="0" indent="0" algn="just">
              <a:buNone/>
            </a:pPr>
            <a:r>
              <a:rPr lang="ro-MO" b="1" u="sng" dirty="0" smtClean="0">
                <a:solidFill>
                  <a:srgbClr val="C00000"/>
                </a:solidFill>
              </a:rPr>
              <a:t>4. Metale și aliaje</a:t>
            </a:r>
          </a:p>
          <a:p>
            <a:pPr marL="0" indent="0" algn="just">
              <a:buNone/>
            </a:pPr>
            <a:r>
              <a:rPr lang="en-US" dirty="0" err="1"/>
              <a:t>Pentru</a:t>
            </a:r>
            <a:r>
              <a:rPr lang="en-US" dirty="0"/>
              <a:t> </a:t>
            </a:r>
            <a:r>
              <a:rPr lang="en-US" dirty="0" err="1"/>
              <a:t>condiţionarea</a:t>
            </a:r>
            <a:r>
              <a:rPr lang="en-US" dirty="0"/>
              <a:t> </a:t>
            </a:r>
            <a:r>
              <a:rPr lang="en-US" dirty="0" err="1"/>
              <a:t>primară</a:t>
            </a:r>
            <a:r>
              <a:rPr lang="en-US" dirty="0"/>
              <a:t> a </a:t>
            </a:r>
            <a:r>
              <a:rPr lang="en-US" dirty="0" err="1"/>
              <a:t>medicamentelor</a:t>
            </a:r>
            <a:r>
              <a:rPr lang="en-US" dirty="0"/>
              <a:t> se </a:t>
            </a:r>
            <a:r>
              <a:rPr lang="en-US" dirty="0" err="1"/>
              <a:t>folosesc</a:t>
            </a:r>
            <a:r>
              <a:rPr lang="en-US" dirty="0" smtClean="0"/>
              <a:t>:</a:t>
            </a:r>
            <a:endParaRPr lang="ro-MO" dirty="0" smtClean="0"/>
          </a:p>
          <a:p>
            <a:pPr marL="514350" indent="-514350" algn="just">
              <a:buAutoNum type="arabicPeriod"/>
            </a:pPr>
            <a:r>
              <a:rPr lang="en-US" b="1" u="sng" dirty="0" err="1" smtClean="0">
                <a:solidFill>
                  <a:srgbClr val="006600"/>
                </a:solidFill>
              </a:rPr>
              <a:t>Aluminiul</a:t>
            </a:r>
            <a:r>
              <a:rPr lang="en-US" b="1" u="sng" dirty="0">
                <a:solidFill>
                  <a:srgbClr val="006600"/>
                </a:solidFill>
              </a:rPr>
              <a:t>. </a:t>
            </a:r>
            <a:r>
              <a:rPr lang="en-US" dirty="0"/>
              <a:t>Se </a:t>
            </a:r>
            <a:r>
              <a:rPr lang="en-US" dirty="0" err="1"/>
              <a:t>foloseşte</a:t>
            </a:r>
            <a:r>
              <a:rPr lang="en-US" dirty="0"/>
              <a:t> sub forma </a:t>
            </a:r>
            <a:r>
              <a:rPr lang="en-US" dirty="0" err="1"/>
              <a:t>unui</a:t>
            </a:r>
            <a:r>
              <a:rPr lang="en-US" dirty="0"/>
              <a:t> </a:t>
            </a:r>
            <a:r>
              <a:rPr lang="en-US" dirty="0" err="1"/>
              <a:t>aliaj</a:t>
            </a:r>
            <a:r>
              <a:rPr lang="en-US" dirty="0"/>
              <a:t> de </a:t>
            </a:r>
            <a:r>
              <a:rPr lang="en-US" dirty="0" err="1"/>
              <a:t>puritate</a:t>
            </a:r>
            <a:r>
              <a:rPr lang="en-US" dirty="0"/>
              <a:t> de 99% </a:t>
            </a:r>
            <a:r>
              <a:rPr lang="en-US" dirty="0" err="1"/>
              <a:t>în</a:t>
            </a:r>
            <a:r>
              <a:rPr lang="en-US" dirty="0"/>
              <a:t> </a:t>
            </a:r>
            <a:r>
              <a:rPr lang="en-US" dirty="0" err="1"/>
              <a:t>proporţii</a:t>
            </a:r>
            <a:r>
              <a:rPr lang="en-US" dirty="0"/>
              <a:t> </a:t>
            </a:r>
            <a:r>
              <a:rPr lang="en-US" dirty="0" err="1"/>
              <a:t>cele</a:t>
            </a:r>
            <a:r>
              <a:rPr lang="en-US" dirty="0"/>
              <a:t> </a:t>
            </a:r>
            <a:r>
              <a:rPr lang="en-US" dirty="0" err="1"/>
              <a:t>mai</a:t>
            </a:r>
            <a:r>
              <a:rPr lang="en-US" dirty="0"/>
              <a:t> </a:t>
            </a:r>
            <a:r>
              <a:rPr lang="en-US" dirty="0" err="1"/>
              <a:t>mari</a:t>
            </a:r>
            <a:r>
              <a:rPr lang="en-US" dirty="0"/>
              <a:t> din </a:t>
            </a:r>
            <a:r>
              <a:rPr lang="en-US" dirty="0" err="1"/>
              <a:t>cauza</a:t>
            </a:r>
            <a:r>
              <a:rPr lang="en-US" dirty="0"/>
              <a:t> </a:t>
            </a:r>
            <a:r>
              <a:rPr lang="en-US" dirty="0" err="1"/>
              <a:t>greutăţii</a:t>
            </a:r>
            <a:r>
              <a:rPr lang="en-US" dirty="0"/>
              <a:t> </a:t>
            </a:r>
            <a:r>
              <a:rPr lang="en-US" dirty="0" err="1"/>
              <a:t>reduse</a:t>
            </a:r>
            <a:r>
              <a:rPr lang="en-US" dirty="0"/>
              <a:t>, </a:t>
            </a:r>
            <a:r>
              <a:rPr lang="en-US" dirty="0" err="1"/>
              <a:t>rezistenţei</a:t>
            </a:r>
            <a:r>
              <a:rPr lang="en-US" dirty="0"/>
              <a:t> </a:t>
            </a:r>
            <a:r>
              <a:rPr lang="en-US" dirty="0" err="1"/>
              <a:t>chimice</a:t>
            </a:r>
            <a:r>
              <a:rPr lang="en-US" dirty="0"/>
              <a:t>. Din el se </a:t>
            </a:r>
            <a:r>
              <a:rPr lang="en-US" dirty="0" err="1"/>
              <a:t>prepară</a:t>
            </a:r>
            <a:r>
              <a:rPr lang="en-US" dirty="0"/>
              <a:t> </a:t>
            </a:r>
            <a:r>
              <a:rPr lang="en-US" dirty="0" err="1"/>
              <a:t>tuburi</a:t>
            </a:r>
            <a:r>
              <a:rPr lang="en-US" dirty="0"/>
              <a:t>, </a:t>
            </a:r>
            <a:r>
              <a:rPr lang="en-US" dirty="0" err="1"/>
              <a:t>capace</a:t>
            </a:r>
            <a:r>
              <a:rPr lang="en-US" dirty="0"/>
              <a:t> </a:t>
            </a:r>
            <a:r>
              <a:rPr lang="en-US" dirty="0" err="1"/>
              <a:t>pentru</a:t>
            </a:r>
            <a:r>
              <a:rPr lang="en-US" dirty="0"/>
              <a:t> </a:t>
            </a:r>
            <a:r>
              <a:rPr lang="en-US" dirty="0" err="1"/>
              <a:t>flacoane</a:t>
            </a:r>
            <a:r>
              <a:rPr lang="en-US" dirty="0"/>
              <a:t> de tip </a:t>
            </a:r>
            <a:r>
              <a:rPr lang="en-US" dirty="0" err="1"/>
              <a:t>penicilină</a:t>
            </a:r>
            <a:r>
              <a:rPr lang="en-US" dirty="0"/>
              <a:t>, etc</a:t>
            </a:r>
            <a:r>
              <a:rPr lang="en-US" dirty="0" smtClean="0"/>
              <a:t>.</a:t>
            </a:r>
            <a:endParaRPr lang="ro-MO" dirty="0" smtClean="0"/>
          </a:p>
          <a:p>
            <a:pPr marL="514350" indent="-514350" algn="just">
              <a:buAutoNum type="arabicPeriod"/>
            </a:pPr>
            <a:r>
              <a:rPr lang="en-US" b="1" dirty="0" err="1" smtClean="0">
                <a:solidFill>
                  <a:srgbClr val="006600"/>
                </a:solidFill>
              </a:rPr>
              <a:t>Cositorul</a:t>
            </a:r>
            <a:r>
              <a:rPr lang="en-US" b="1" dirty="0" smtClean="0">
                <a:solidFill>
                  <a:srgbClr val="006600"/>
                </a:solidFill>
              </a:rPr>
              <a:t> </a:t>
            </a:r>
            <a:r>
              <a:rPr lang="en-US" b="1" dirty="0">
                <a:solidFill>
                  <a:srgbClr val="006600"/>
                </a:solidFill>
              </a:rPr>
              <a:t>(</a:t>
            </a:r>
            <a:r>
              <a:rPr lang="en-US" b="1" dirty="0" err="1">
                <a:solidFill>
                  <a:srgbClr val="006600"/>
                </a:solidFill>
              </a:rPr>
              <a:t>stanium</a:t>
            </a:r>
            <a:r>
              <a:rPr lang="en-US" b="1" dirty="0">
                <a:solidFill>
                  <a:srgbClr val="006600"/>
                </a:solidFill>
              </a:rPr>
              <a:t>). </a:t>
            </a:r>
            <a:r>
              <a:rPr lang="en-US" dirty="0"/>
              <a:t>Se </a:t>
            </a:r>
            <a:r>
              <a:rPr lang="en-US" dirty="0" err="1"/>
              <a:t>foloseşte</a:t>
            </a:r>
            <a:r>
              <a:rPr lang="en-US" dirty="0"/>
              <a:t> sub </a:t>
            </a:r>
            <a:r>
              <a:rPr lang="en-US" dirty="0" err="1"/>
              <a:t>formă</a:t>
            </a:r>
            <a:r>
              <a:rPr lang="en-US" dirty="0"/>
              <a:t> de </a:t>
            </a:r>
            <a:r>
              <a:rPr lang="en-US" dirty="0" err="1"/>
              <a:t>aliaj</a:t>
            </a:r>
            <a:r>
              <a:rPr lang="en-US" dirty="0"/>
              <a:t> cu </a:t>
            </a:r>
            <a:r>
              <a:rPr lang="en-US" dirty="0" err="1"/>
              <a:t>cel</a:t>
            </a:r>
            <a:r>
              <a:rPr lang="en-US" dirty="0"/>
              <a:t> </a:t>
            </a:r>
            <a:r>
              <a:rPr lang="en-US" dirty="0" err="1"/>
              <a:t>puţin</a:t>
            </a:r>
            <a:r>
              <a:rPr lang="en-US" dirty="0"/>
              <a:t> 97% </a:t>
            </a:r>
            <a:r>
              <a:rPr lang="en-US" dirty="0" err="1"/>
              <a:t>Sn</a:t>
            </a:r>
            <a:r>
              <a:rPr lang="en-US" dirty="0" smtClean="0"/>
              <a:t>.</a:t>
            </a:r>
            <a:endParaRPr lang="ro-MO" dirty="0" smtClean="0"/>
          </a:p>
          <a:p>
            <a:pPr marL="514350" indent="-514350" algn="just">
              <a:buAutoNum type="arabicPeriod"/>
            </a:pPr>
            <a:r>
              <a:rPr lang="en-US" b="1" dirty="0" err="1" smtClean="0">
                <a:solidFill>
                  <a:srgbClr val="006600"/>
                </a:solidFill>
              </a:rPr>
              <a:t>Plumbul</a:t>
            </a:r>
            <a:r>
              <a:rPr lang="en-US" b="1" dirty="0">
                <a:solidFill>
                  <a:srgbClr val="006600"/>
                </a:solidFill>
              </a:rPr>
              <a:t>. </a:t>
            </a:r>
            <a:r>
              <a:rPr lang="en-US" dirty="0" err="1"/>
              <a:t>În</a:t>
            </a:r>
            <a:r>
              <a:rPr lang="en-US" dirty="0"/>
              <a:t> </a:t>
            </a:r>
            <a:r>
              <a:rPr lang="en-US" dirty="0" err="1"/>
              <a:t>ultimul</a:t>
            </a:r>
            <a:r>
              <a:rPr lang="en-US" dirty="0"/>
              <a:t> </a:t>
            </a:r>
            <a:r>
              <a:rPr lang="en-US" dirty="0" err="1"/>
              <a:t>timp</a:t>
            </a:r>
            <a:r>
              <a:rPr lang="en-US" dirty="0"/>
              <a:t> se </a:t>
            </a:r>
            <a:r>
              <a:rPr lang="en-US" dirty="0" err="1"/>
              <a:t>foloseşte</a:t>
            </a:r>
            <a:r>
              <a:rPr lang="en-US" dirty="0"/>
              <a:t> tot </a:t>
            </a:r>
            <a:r>
              <a:rPr lang="en-US" dirty="0" err="1"/>
              <a:t>mai</a:t>
            </a:r>
            <a:r>
              <a:rPr lang="en-US" dirty="0"/>
              <a:t> </a:t>
            </a:r>
            <a:r>
              <a:rPr lang="en-US" dirty="0" err="1"/>
              <a:t>puţin</a:t>
            </a:r>
            <a:r>
              <a:rPr lang="en-US" dirty="0"/>
              <a:t> din </a:t>
            </a:r>
            <a:r>
              <a:rPr lang="en-US" dirty="0" err="1"/>
              <a:t>cauza</a:t>
            </a:r>
            <a:r>
              <a:rPr lang="en-US" dirty="0"/>
              <a:t> </a:t>
            </a:r>
            <a:r>
              <a:rPr lang="en-US" dirty="0" err="1"/>
              <a:t>toxicităţii</a:t>
            </a:r>
            <a:r>
              <a:rPr lang="en-US" dirty="0"/>
              <a:t> </a:t>
            </a:r>
            <a:r>
              <a:rPr lang="en-US" dirty="0" smtClean="0"/>
              <a:t>sale.</a:t>
            </a:r>
            <a:endParaRPr lang="ro-MO" dirty="0" smtClean="0"/>
          </a:p>
          <a:p>
            <a:pPr marL="514350" indent="-514350" algn="just">
              <a:buAutoNum type="arabicPeriod"/>
            </a:pPr>
            <a:r>
              <a:rPr lang="en-US" b="1" dirty="0" err="1" smtClean="0">
                <a:solidFill>
                  <a:srgbClr val="006600"/>
                </a:solidFill>
              </a:rPr>
              <a:t>Tabla</a:t>
            </a:r>
            <a:r>
              <a:rPr lang="en-US" b="1" dirty="0" smtClean="0">
                <a:solidFill>
                  <a:srgbClr val="006600"/>
                </a:solidFill>
              </a:rPr>
              <a:t> </a:t>
            </a:r>
            <a:r>
              <a:rPr lang="en-US" b="1" dirty="0" err="1">
                <a:solidFill>
                  <a:srgbClr val="006600"/>
                </a:solidFill>
              </a:rPr>
              <a:t>zincată</a:t>
            </a:r>
            <a:r>
              <a:rPr lang="en-US" b="1" dirty="0">
                <a:solidFill>
                  <a:srgbClr val="006600"/>
                </a:solidFill>
              </a:rPr>
              <a:t>. </a:t>
            </a:r>
            <a:r>
              <a:rPr lang="en-US" dirty="0"/>
              <a:t>Are o mare </a:t>
            </a:r>
            <a:r>
              <a:rPr lang="en-US" dirty="0" err="1"/>
              <a:t>rezistenţă</a:t>
            </a:r>
            <a:r>
              <a:rPr lang="en-US" dirty="0"/>
              <a:t> </a:t>
            </a:r>
            <a:r>
              <a:rPr lang="en-US" dirty="0" err="1"/>
              <a:t>mecanică</a:t>
            </a:r>
            <a:r>
              <a:rPr lang="en-US" dirty="0"/>
              <a:t>, </a:t>
            </a:r>
            <a:r>
              <a:rPr lang="en-US" dirty="0" err="1"/>
              <a:t>fizică</a:t>
            </a:r>
            <a:r>
              <a:rPr lang="en-US" dirty="0"/>
              <a:t> </a:t>
            </a:r>
            <a:r>
              <a:rPr lang="en-US" dirty="0" err="1"/>
              <a:t>şi</a:t>
            </a:r>
            <a:r>
              <a:rPr lang="en-US" dirty="0"/>
              <a:t> </a:t>
            </a:r>
            <a:r>
              <a:rPr lang="en-US" dirty="0" err="1"/>
              <a:t>chimică</a:t>
            </a:r>
            <a:r>
              <a:rPr lang="en-US" dirty="0"/>
              <a:t>.  Se </a:t>
            </a:r>
            <a:r>
              <a:rPr lang="en-US" dirty="0" err="1"/>
              <a:t>foloseşte</a:t>
            </a:r>
            <a:r>
              <a:rPr lang="en-US" dirty="0"/>
              <a:t> </a:t>
            </a:r>
            <a:r>
              <a:rPr lang="en-US" dirty="0" err="1"/>
              <a:t>pentru</a:t>
            </a:r>
            <a:r>
              <a:rPr lang="en-US" dirty="0"/>
              <a:t> </a:t>
            </a:r>
            <a:r>
              <a:rPr lang="en-US" dirty="0" err="1"/>
              <a:t>confecţionarea</a:t>
            </a:r>
            <a:r>
              <a:rPr lang="en-US" dirty="0"/>
              <a:t> </a:t>
            </a:r>
            <a:r>
              <a:rPr lang="en-US" dirty="0" err="1"/>
              <a:t>containerelor</a:t>
            </a:r>
            <a:r>
              <a:rPr lang="en-US" dirty="0"/>
              <a:t>, </a:t>
            </a:r>
            <a:r>
              <a:rPr lang="en-US" dirty="0" err="1"/>
              <a:t>ustensilelor</a:t>
            </a:r>
            <a:r>
              <a:rPr lang="en-US" dirty="0"/>
              <a:t>, </a:t>
            </a:r>
            <a:r>
              <a:rPr lang="en-US" dirty="0" err="1"/>
              <a:t>pieselor</a:t>
            </a:r>
            <a:r>
              <a:rPr lang="en-US" dirty="0"/>
              <a:t> ale </a:t>
            </a:r>
            <a:r>
              <a:rPr lang="en-US" dirty="0" err="1"/>
              <a:t>aparatelor</a:t>
            </a:r>
            <a:r>
              <a:rPr lang="en-US" dirty="0"/>
              <a:t> </a:t>
            </a:r>
            <a:r>
              <a:rPr lang="en-US" dirty="0" err="1"/>
              <a:t>ce</a:t>
            </a:r>
            <a:r>
              <a:rPr lang="en-US" dirty="0"/>
              <a:t> </a:t>
            </a:r>
            <a:r>
              <a:rPr lang="en-US" dirty="0" err="1"/>
              <a:t>intră</a:t>
            </a:r>
            <a:r>
              <a:rPr lang="en-US" dirty="0"/>
              <a:t> </a:t>
            </a:r>
            <a:r>
              <a:rPr lang="en-US" dirty="0" err="1"/>
              <a:t>în</a:t>
            </a:r>
            <a:r>
              <a:rPr lang="en-US" dirty="0"/>
              <a:t> contact direct cu </a:t>
            </a:r>
            <a:r>
              <a:rPr lang="en-US" dirty="0" err="1"/>
              <a:t>medicamente</a:t>
            </a:r>
            <a:r>
              <a:rPr lang="en-US" dirty="0"/>
              <a:t>.</a:t>
            </a: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51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416160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408712"/>
          </a:xfrm>
        </p:spPr>
        <p:txBody>
          <a:bodyPr>
            <a:noAutofit/>
          </a:bodyPr>
          <a:lstStyle/>
          <a:p>
            <a:r>
              <a:rPr lang="ro-MO" sz="2400" b="1" i="1" u="sng" dirty="0" smtClean="0">
                <a:solidFill>
                  <a:srgbClr val="C00000"/>
                </a:solidFill>
              </a:rPr>
              <a:t>5. </a:t>
            </a:r>
            <a:r>
              <a:rPr lang="en-US" sz="2400" b="1" i="1" u="sng" dirty="0" err="1" smtClean="0">
                <a:solidFill>
                  <a:srgbClr val="C00000"/>
                </a:solidFill>
              </a:rPr>
              <a:t>Porţelanuri</a:t>
            </a:r>
            <a:r>
              <a:rPr lang="en-US" sz="2400" b="1" i="1" u="sng" dirty="0" smtClean="0">
                <a:solidFill>
                  <a:srgbClr val="C00000"/>
                </a:solidFill>
              </a:rPr>
              <a:t> </a:t>
            </a:r>
            <a:endParaRPr lang="ro-MO" sz="2400" b="1" i="1" u="sng" dirty="0" smtClean="0">
              <a:solidFill>
                <a:srgbClr val="C00000"/>
              </a:solidFill>
            </a:endParaRPr>
          </a:p>
          <a:p>
            <a:pPr marL="0" indent="0" algn="just">
              <a:buNone/>
            </a:pPr>
            <a:r>
              <a:rPr lang="ro-MO" sz="2400" b="1" i="1" dirty="0" smtClean="0">
                <a:solidFill>
                  <a:srgbClr val="C00000"/>
                </a:solidFill>
              </a:rPr>
              <a:t>	</a:t>
            </a:r>
            <a:r>
              <a:rPr lang="en-US" sz="2400" dirty="0" smtClean="0"/>
              <a:t>Se </a:t>
            </a:r>
            <a:r>
              <a:rPr lang="en-US" sz="2400" dirty="0" err="1"/>
              <a:t>folosesc</a:t>
            </a:r>
            <a:r>
              <a:rPr lang="en-US" sz="2400" dirty="0"/>
              <a:t> </a:t>
            </a:r>
            <a:r>
              <a:rPr lang="en-US" sz="2400" dirty="0" err="1"/>
              <a:t>pentru</a:t>
            </a:r>
            <a:r>
              <a:rPr lang="en-US" sz="2400" dirty="0"/>
              <a:t> recipient </a:t>
            </a:r>
            <a:r>
              <a:rPr lang="en-US" sz="2400" dirty="0" err="1"/>
              <a:t>destinate</a:t>
            </a:r>
            <a:r>
              <a:rPr lang="en-US" sz="2400" dirty="0"/>
              <a:t> </a:t>
            </a:r>
            <a:r>
              <a:rPr lang="en-US" sz="2400" dirty="0" err="1"/>
              <a:t>păstrării</a:t>
            </a:r>
            <a:r>
              <a:rPr lang="en-US" sz="2400" dirty="0"/>
              <a:t> </a:t>
            </a:r>
            <a:r>
              <a:rPr lang="en-US" sz="2400" dirty="0" err="1"/>
              <a:t>excipienţilor</a:t>
            </a:r>
            <a:r>
              <a:rPr lang="en-US" sz="2400" dirty="0"/>
              <a:t> </a:t>
            </a:r>
            <a:r>
              <a:rPr lang="en-US" sz="2400" b="1" u="sng" dirty="0" err="1">
                <a:solidFill>
                  <a:srgbClr val="002060"/>
                </a:solidFill>
              </a:rPr>
              <a:t>semisolizi</a:t>
            </a:r>
            <a:r>
              <a:rPr lang="en-US" sz="2400" b="1" u="sng" dirty="0">
                <a:solidFill>
                  <a:srgbClr val="002060"/>
                </a:solidFill>
              </a:rPr>
              <a:t>, </a:t>
            </a:r>
            <a:r>
              <a:rPr lang="en-US" sz="2400" b="1" u="sng" dirty="0" err="1">
                <a:solidFill>
                  <a:srgbClr val="002060"/>
                </a:solidFill>
              </a:rPr>
              <a:t>unguentelor</a:t>
            </a:r>
            <a:r>
              <a:rPr lang="en-US" sz="2400" b="1" u="sng" dirty="0">
                <a:solidFill>
                  <a:srgbClr val="002060"/>
                </a:solidFill>
              </a:rPr>
              <a:t>. </a:t>
            </a:r>
            <a:endParaRPr lang="ro-MO" sz="2400" b="1" u="sng" dirty="0" smtClean="0">
              <a:solidFill>
                <a:srgbClr val="002060"/>
              </a:solidFill>
            </a:endParaRPr>
          </a:p>
          <a:p>
            <a:pPr marL="0" indent="0" algn="just">
              <a:buNone/>
            </a:pPr>
            <a:r>
              <a:rPr lang="ro-MO" sz="2400" b="1" i="1" u="sng" dirty="0" smtClean="0">
                <a:solidFill>
                  <a:srgbClr val="C00000"/>
                </a:solidFill>
              </a:rPr>
              <a:t>6. </a:t>
            </a:r>
            <a:r>
              <a:rPr lang="en-US" sz="2400" b="1" i="1" u="sng" dirty="0" err="1" smtClean="0">
                <a:solidFill>
                  <a:srgbClr val="C00000"/>
                </a:solidFill>
              </a:rPr>
              <a:t>Hârtie</a:t>
            </a:r>
            <a:r>
              <a:rPr lang="en-US" sz="2400" b="1" i="1" u="sng" dirty="0" smtClean="0">
                <a:solidFill>
                  <a:srgbClr val="C00000"/>
                </a:solidFill>
              </a:rPr>
              <a:t> </a:t>
            </a:r>
            <a:r>
              <a:rPr lang="en-US" sz="2400" b="1" i="1" u="sng" dirty="0" err="1">
                <a:solidFill>
                  <a:srgbClr val="C00000"/>
                </a:solidFill>
              </a:rPr>
              <a:t>şi</a:t>
            </a:r>
            <a:r>
              <a:rPr lang="en-US" sz="2400" b="1" i="1" u="sng" dirty="0">
                <a:solidFill>
                  <a:srgbClr val="C00000"/>
                </a:solidFill>
              </a:rPr>
              <a:t> </a:t>
            </a:r>
            <a:r>
              <a:rPr lang="en-US" sz="2400" b="1" i="1" u="sng" dirty="0" err="1">
                <a:solidFill>
                  <a:srgbClr val="C00000"/>
                </a:solidFill>
              </a:rPr>
              <a:t>cartonul</a:t>
            </a:r>
            <a:r>
              <a:rPr lang="en-US" sz="2400" dirty="0"/>
              <a:t>	</a:t>
            </a:r>
            <a:endParaRPr lang="ro-MO" sz="2400" dirty="0" smtClean="0"/>
          </a:p>
          <a:p>
            <a:pPr marL="0" indent="0" algn="just">
              <a:buNone/>
            </a:pPr>
            <a:r>
              <a:rPr lang="ro-MO" sz="2400" dirty="0" smtClean="0"/>
              <a:t>	Hârtia </a:t>
            </a:r>
            <a:r>
              <a:rPr lang="ro-MO" sz="2400" dirty="0"/>
              <a:t>se utilizează frecvent pentru condiționarea primară a medicamentelor solide: pulberi, comprimate, granule, produse vegetale (ceaiuri).	</a:t>
            </a:r>
            <a:endParaRPr lang="ro-MO" sz="2400" dirty="0" smtClean="0"/>
          </a:p>
          <a:p>
            <a:pPr marL="0" indent="0" algn="just">
              <a:buNone/>
            </a:pPr>
            <a:r>
              <a:rPr lang="ro-MO" sz="2400" dirty="0" smtClean="0"/>
              <a:t>	Cartonul </a:t>
            </a:r>
            <a:r>
              <a:rPr lang="ro-MO" sz="2400" dirty="0"/>
              <a:t>se folosește pentru fabricarea de cutii, la ambalarea secundară.	</a:t>
            </a:r>
            <a:endParaRPr lang="ro-MO" sz="2400" dirty="0" smtClean="0"/>
          </a:p>
          <a:p>
            <a:pPr marL="0" indent="0" algn="just">
              <a:buNone/>
            </a:pPr>
            <a:r>
              <a:rPr lang="ro-MO" sz="2400" b="1" dirty="0" smtClean="0"/>
              <a:t>	Dezavantajul </a:t>
            </a:r>
            <a:r>
              <a:rPr lang="ro-MO" sz="2400" b="1" dirty="0"/>
              <a:t>principal:</a:t>
            </a:r>
            <a:r>
              <a:rPr lang="ro-MO" sz="2400" dirty="0"/>
              <a:t> nu asigură protecția la umiditate sporită, la aer, oxigen din el și microorganisme.	</a:t>
            </a:r>
            <a:endParaRPr lang="ro-MO" sz="2400" dirty="0" smtClean="0"/>
          </a:p>
          <a:p>
            <a:pPr marL="0" indent="0" algn="just">
              <a:buNone/>
            </a:pPr>
            <a:r>
              <a:rPr lang="ro-MO" sz="2400" dirty="0" smtClean="0"/>
              <a:t>	</a:t>
            </a:r>
            <a:r>
              <a:rPr lang="ro-MO" sz="2400" b="1" dirty="0" smtClean="0"/>
              <a:t>Pentru </a:t>
            </a:r>
            <a:r>
              <a:rPr lang="ro-MO" sz="2400" b="1" dirty="0"/>
              <a:t>a îmbunătăți proprietățile </a:t>
            </a:r>
            <a:r>
              <a:rPr lang="ro-MO" sz="2400" dirty="0"/>
              <a:t>hârtiei ea se prelucrează special, se acoperă cu ceara, se asociază cu metalele (mai ales cu aluminiu) sau cu materialele plastice. </a:t>
            </a:r>
            <a:endParaRPr lang="ro-MO" sz="2400" dirty="0" smtClean="0"/>
          </a:p>
          <a:p>
            <a:pPr marL="0" indent="0" algn="just">
              <a:buNone/>
            </a:pPr>
            <a:r>
              <a:rPr lang="ro-MO" sz="2400" dirty="0"/>
              <a:t>	</a:t>
            </a:r>
            <a:r>
              <a:rPr lang="ro-MO" sz="2400" dirty="0" smtClean="0"/>
              <a:t>Ele </a:t>
            </a:r>
            <a:r>
              <a:rPr lang="ro-MO" sz="2400" dirty="0"/>
              <a:t>se aplică prin termosudare (</a:t>
            </a:r>
            <a:r>
              <a:rPr lang="ru-RU" sz="2400" dirty="0" err="1"/>
              <a:t>термосварка</a:t>
            </a:r>
            <a:r>
              <a:rPr lang="ro-MO" sz="2400" dirty="0"/>
              <a:t>) (tehnica Blister).</a:t>
            </a:r>
            <a:endParaRPr lang="ru-RU" sz="24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52</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56870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579296" cy="288032"/>
          </a:xfrm>
        </p:spPr>
        <p:txBody>
          <a:bodyPr>
            <a:noAutofit/>
          </a:bodyPr>
          <a:lstStyle/>
          <a:p>
            <a:r>
              <a:rPr lang="ro-MO" sz="2400" b="1" dirty="0" smtClean="0">
                <a:solidFill>
                  <a:srgbClr val="C00000"/>
                </a:solidFill>
              </a:rPr>
              <a:t>Avantajele </a:t>
            </a:r>
            <a:r>
              <a:rPr lang="ro-MO" sz="2400" b="1" dirty="0">
                <a:solidFill>
                  <a:srgbClr val="C00000"/>
                </a:solidFill>
              </a:rPr>
              <a:t>și dezavantajele ale diferitor materiale de condiționare </a:t>
            </a:r>
            <a:endParaRPr lang="ru-RU" sz="2400" b="1" dirty="0">
              <a:solidFill>
                <a:srgbClr val="C00000"/>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xmlns="" val="1788157506"/>
              </p:ext>
            </p:extLst>
          </p:nvPr>
        </p:nvGraphicFramePr>
        <p:xfrm>
          <a:off x="107505" y="418360"/>
          <a:ext cx="8928992" cy="6178992"/>
        </p:xfrm>
        <a:graphic>
          <a:graphicData uri="http://schemas.openxmlformats.org/drawingml/2006/table">
            <a:tbl>
              <a:tblPr firstRow="1" firstCol="1" bandRow="1">
                <a:tableStyleId>{5940675A-B579-460E-94D1-54222C63F5DA}</a:tableStyleId>
              </a:tblPr>
              <a:tblGrid>
                <a:gridCol w="3513047"/>
                <a:gridCol w="3147103"/>
                <a:gridCol w="2268842"/>
              </a:tblGrid>
              <a:tr h="233695">
                <a:tc>
                  <a:txBody>
                    <a:bodyPr/>
                    <a:lstStyle/>
                    <a:p>
                      <a:pPr algn="ctr"/>
                      <a:r>
                        <a:rPr lang="ro-MO" sz="1500" b="1" dirty="0">
                          <a:effectLst/>
                          <a:latin typeface="Times New Roman" pitchFamily="18" charset="0"/>
                          <a:cs typeface="Times New Roman" pitchFamily="18" charset="0"/>
                        </a:rPr>
                        <a:t>STICLĂ</a:t>
                      </a:r>
                      <a:endParaRPr lang="ru-RU" sz="1500" b="1" dirty="0">
                        <a:solidFill>
                          <a:schemeClr val="tx1"/>
                        </a:solidFill>
                        <a:effectLst/>
                        <a:latin typeface="Times New Roman" pitchFamily="18" charset="0"/>
                        <a:cs typeface="Times New Roman" pitchFamily="18" charset="0"/>
                      </a:endParaRPr>
                    </a:p>
                  </a:txBody>
                  <a:tcPr marL="68580" marR="68580" marT="0" marB="0"/>
                </a:tc>
                <a:tc>
                  <a:txBody>
                    <a:bodyPr/>
                    <a:lstStyle/>
                    <a:p>
                      <a:pPr algn="ctr"/>
                      <a:r>
                        <a:rPr lang="ro-MO" sz="1500" b="1" dirty="0" smtClean="0">
                          <a:effectLst/>
                          <a:latin typeface="Times New Roman" pitchFamily="18" charset="0"/>
                          <a:cs typeface="Times New Roman" pitchFamily="18" charset="0"/>
                        </a:rPr>
                        <a:t>MATERIALE  </a:t>
                      </a:r>
                      <a:r>
                        <a:rPr lang="ro-MO" sz="1500" b="1" dirty="0">
                          <a:effectLst/>
                          <a:latin typeface="Times New Roman" pitchFamily="18" charset="0"/>
                          <a:cs typeface="Times New Roman" pitchFamily="18" charset="0"/>
                        </a:rPr>
                        <a:t>PLASTICE</a:t>
                      </a:r>
                      <a:endParaRPr lang="ru-RU" sz="1500" b="1" dirty="0">
                        <a:solidFill>
                          <a:schemeClr val="tx1"/>
                        </a:solidFill>
                        <a:effectLst/>
                        <a:latin typeface="Times New Roman" pitchFamily="18" charset="0"/>
                        <a:cs typeface="Times New Roman" pitchFamily="18" charset="0"/>
                      </a:endParaRPr>
                    </a:p>
                  </a:txBody>
                  <a:tcPr marL="68580" marR="68580" marT="0" marB="0"/>
                </a:tc>
                <a:tc>
                  <a:txBody>
                    <a:bodyPr/>
                    <a:lstStyle/>
                    <a:p>
                      <a:pPr algn="ctr"/>
                      <a:r>
                        <a:rPr lang="ro-MO" sz="1500" b="1" dirty="0">
                          <a:effectLst/>
                          <a:latin typeface="Times New Roman" pitchFamily="18" charset="0"/>
                          <a:cs typeface="Times New Roman" pitchFamily="18" charset="0"/>
                        </a:rPr>
                        <a:t>METAL</a:t>
                      </a:r>
                      <a:endParaRPr lang="ru-RU" sz="1500" b="1" dirty="0">
                        <a:solidFill>
                          <a:schemeClr val="tx1"/>
                        </a:solidFill>
                        <a:effectLst/>
                        <a:latin typeface="Times New Roman" pitchFamily="18" charset="0"/>
                        <a:cs typeface="Times New Roman" pitchFamily="18" charset="0"/>
                      </a:endParaRPr>
                    </a:p>
                  </a:txBody>
                  <a:tcPr marL="68580" marR="68580" marT="0" marB="0"/>
                </a:tc>
              </a:tr>
              <a:tr h="2574616">
                <a:tc>
                  <a:txBody>
                    <a:bodyPr/>
                    <a:lstStyle/>
                    <a:p>
                      <a:r>
                        <a:rPr lang="ro-MO" sz="1500" b="1" dirty="0">
                          <a:effectLst/>
                          <a:latin typeface="Times New Roman" pitchFamily="18" charset="0"/>
                          <a:cs typeface="Times New Roman" pitchFamily="18" charset="0"/>
                        </a:rPr>
                        <a:t>Avantaje</a:t>
                      </a:r>
                      <a:r>
                        <a:rPr lang="ro-MO" sz="1500" b="1" dirty="0" smtClean="0">
                          <a:effectLst/>
                          <a:latin typeface="Times New Roman" pitchFamily="18" charset="0"/>
                          <a:cs typeface="Times New Roman" pitchFamily="18" charset="0"/>
                        </a:rPr>
                        <a:t>:</a:t>
                      </a:r>
                    </a:p>
                    <a:p>
                      <a:pPr marL="285750" indent="-285750">
                        <a:buFontTx/>
                        <a:buChar char="-"/>
                      </a:pPr>
                      <a:r>
                        <a:rPr lang="ro-MO" sz="1500" dirty="0" smtClean="0">
                          <a:effectLst/>
                          <a:latin typeface="Times New Roman" pitchFamily="18" charset="0"/>
                          <a:cs typeface="Times New Roman" pitchFamily="18" charset="0"/>
                        </a:rPr>
                        <a:t>Material </a:t>
                      </a:r>
                      <a:r>
                        <a:rPr lang="ro-MO" sz="1500" dirty="0">
                          <a:effectLst/>
                          <a:latin typeface="Times New Roman" pitchFamily="18" charset="0"/>
                          <a:cs typeface="Times New Roman" pitchFamily="18" charset="0"/>
                        </a:rPr>
                        <a:t>inert și </a:t>
                      </a:r>
                      <a:r>
                        <a:rPr lang="ro-MO" sz="1500" dirty="0" smtClean="0">
                          <a:effectLst/>
                          <a:latin typeface="Times New Roman" pitchFamily="18" charset="0"/>
                          <a:cs typeface="Times New Roman" pitchFamily="18" charset="0"/>
                        </a:rPr>
                        <a:t>stabil</a:t>
                      </a:r>
                    </a:p>
                    <a:p>
                      <a:pPr marL="285750" indent="-285750">
                        <a:buFontTx/>
                        <a:buChar char="-"/>
                      </a:pPr>
                      <a:r>
                        <a:rPr lang="ro-MO" sz="1500" dirty="0" smtClean="0">
                          <a:effectLst/>
                          <a:latin typeface="Times New Roman" pitchFamily="18" charset="0"/>
                          <a:cs typeface="Times New Roman" pitchFamily="18" charset="0"/>
                        </a:rPr>
                        <a:t>Transparența înaltă</a:t>
                      </a:r>
                    </a:p>
                    <a:p>
                      <a:pPr marL="285750" indent="-285750">
                        <a:buFontTx/>
                        <a:buChar char="-"/>
                      </a:pPr>
                      <a:r>
                        <a:rPr lang="ro-MO" sz="1500" dirty="0" smtClean="0">
                          <a:effectLst/>
                          <a:latin typeface="Times New Roman" pitchFamily="18" charset="0"/>
                          <a:cs typeface="Times New Roman" pitchFamily="18" charset="0"/>
                        </a:rPr>
                        <a:t>Impermeabilitatea </a:t>
                      </a:r>
                      <a:r>
                        <a:rPr lang="ro-MO" sz="1500" dirty="0">
                          <a:effectLst/>
                          <a:latin typeface="Times New Roman" pitchFamily="18" charset="0"/>
                          <a:cs typeface="Times New Roman" pitchFamily="18" charset="0"/>
                        </a:rPr>
                        <a:t>avansată sau </a:t>
                      </a:r>
                      <a:r>
                        <a:rPr lang="ro-MO" sz="1500" dirty="0" smtClean="0">
                          <a:effectLst/>
                          <a:latin typeface="Times New Roman" pitchFamily="18" charset="0"/>
                          <a:cs typeface="Times New Roman" pitchFamily="18" charset="0"/>
                        </a:rPr>
                        <a:t>absolută</a:t>
                      </a:r>
                    </a:p>
                    <a:p>
                      <a:pPr marL="285750" indent="-285750">
                        <a:buFontTx/>
                        <a:buChar char="-"/>
                      </a:pPr>
                      <a:r>
                        <a:rPr lang="ro-MO" sz="1500" dirty="0" smtClean="0">
                          <a:effectLst/>
                          <a:latin typeface="Times New Roman" pitchFamily="18" charset="0"/>
                          <a:cs typeface="Times New Roman" pitchFamily="18" charset="0"/>
                        </a:rPr>
                        <a:t>Suprafața netedă</a:t>
                      </a:r>
                    </a:p>
                    <a:p>
                      <a:pPr marL="285750" indent="-285750">
                        <a:buFontTx/>
                        <a:buChar char="-"/>
                      </a:pPr>
                      <a:r>
                        <a:rPr lang="ro-MO" sz="1500" dirty="0" smtClean="0">
                          <a:effectLst/>
                          <a:latin typeface="Times New Roman" pitchFamily="18" charset="0"/>
                          <a:cs typeface="Times New Roman" pitchFamily="18" charset="0"/>
                        </a:rPr>
                        <a:t>Practic </a:t>
                      </a:r>
                      <a:r>
                        <a:rPr lang="ro-MO" sz="1500" dirty="0">
                          <a:effectLst/>
                          <a:latin typeface="Times New Roman" pitchFamily="18" charset="0"/>
                          <a:cs typeface="Times New Roman" pitchFamily="18" charset="0"/>
                        </a:rPr>
                        <a:t>fără absorbția substanțelor medicamentoase și </a:t>
                      </a:r>
                      <a:r>
                        <a:rPr lang="ro-MO" sz="1500" dirty="0" smtClean="0">
                          <a:effectLst/>
                          <a:latin typeface="Times New Roman" pitchFamily="18" charset="0"/>
                          <a:cs typeface="Times New Roman" pitchFamily="18" charset="0"/>
                        </a:rPr>
                        <a:t>auxiliare</a:t>
                      </a:r>
                    </a:p>
                    <a:p>
                      <a:pPr marL="285750" indent="-285750">
                        <a:buFontTx/>
                        <a:buChar char="-"/>
                      </a:pPr>
                      <a:r>
                        <a:rPr lang="ro-MO" sz="1500" dirty="0" smtClean="0">
                          <a:effectLst/>
                          <a:latin typeface="Times New Roman" pitchFamily="18" charset="0"/>
                          <a:cs typeface="Times New Roman" pitchFamily="18" charset="0"/>
                        </a:rPr>
                        <a:t>Se </a:t>
                      </a:r>
                      <a:r>
                        <a:rPr lang="ro-MO" sz="1500" dirty="0">
                          <a:effectLst/>
                          <a:latin typeface="Times New Roman" pitchFamily="18" charset="0"/>
                          <a:cs typeface="Times New Roman" pitchFamily="18" charset="0"/>
                        </a:rPr>
                        <a:t>poate bine modela la temperaturi </a:t>
                      </a:r>
                      <a:r>
                        <a:rPr lang="ro-MO" sz="1500" dirty="0" smtClean="0">
                          <a:effectLst/>
                          <a:latin typeface="Times New Roman" pitchFamily="18" charset="0"/>
                          <a:cs typeface="Times New Roman" pitchFamily="18" charset="0"/>
                        </a:rPr>
                        <a:t>înalte</a:t>
                      </a:r>
                    </a:p>
                    <a:p>
                      <a:pPr marL="285750" indent="-285750">
                        <a:buFontTx/>
                        <a:buChar char="-"/>
                      </a:pPr>
                      <a:r>
                        <a:rPr lang="ro-MO" sz="1500" dirty="0" smtClean="0">
                          <a:effectLst/>
                          <a:latin typeface="Times New Roman" pitchFamily="18" charset="0"/>
                          <a:cs typeface="Times New Roman" pitchFamily="18" charset="0"/>
                        </a:rPr>
                        <a:t>Rezistența </a:t>
                      </a:r>
                      <a:r>
                        <a:rPr lang="ro-MO" sz="1500" dirty="0">
                          <a:effectLst/>
                          <a:latin typeface="Times New Roman" pitchFamily="18" charset="0"/>
                          <a:cs typeface="Times New Roman" pitchFamily="18" charset="0"/>
                        </a:rPr>
                        <a:t>înaltă la substanțe chimice și temperatură</a:t>
                      </a:r>
                      <a:endParaRPr lang="ru-RU" sz="1500" dirty="0">
                        <a:solidFill>
                          <a:schemeClr val="tx1"/>
                        </a:solidFill>
                        <a:effectLst/>
                        <a:latin typeface="Times New Roman" pitchFamily="18" charset="0"/>
                        <a:cs typeface="Times New Roman" pitchFamily="18" charset="0"/>
                      </a:endParaRPr>
                    </a:p>
                  </a:txBody>
                  <a:tcPr marL="68580" marR="68580" marT="0" marB="0"/>
                </a:tc>
                <a:tc>
                  <a:txBody>
                    <a:bodyPr/>
                    <a:lstStyle/>
                    <a:p>
                      <a:r>
                        <a:rPr lang="ro-MO" sz="1500" b="1" dirty="0">
                          <a:effectLst/>
                          <a:latin typeface="Times New Roman" pitchFamily="18" charset="0"/>
                          <a:cs typeface="Times New Roman" pitchFamily="18" charset="0"/>
                        </a:rPr>
                        <a:t>Avantaje</a:t>
                      </a:r>
                      <a:r>
                        <a:rPr lang="ro-MO" sz="1500" b="1" dirty="0" smtClean="0">
                          <a:effectLst/>
                          <a:latin typeface="Times New Roman" pitchFamily="18" charset="0"/>
                          <a:cs typeface="Times New Roman" pitchFamily="18" charset="0"/>
                        </a:rPr>
                        <a:t>:</a:t>
                      </a:r>
                    </a:p>
                    <a:p>
                      <a:pPr marL="285750" indent="-285750">
                        <a:buFontTx/>
                        <a:buChar char="-"/>
                      </a:pPr>
                      <a:r>
                        <a:rPr lang="ro-MO" sz="1500" dirty="0" smtClean="0">
                          <a:effectLst/>
                          <a:latin typeface="Times New Roman" pitchFamily="18" charset="0"/>
                          <a:cs typeface="Times New Roman" pitchFamily="18" charset="0"/>
                        </a:rPr>
                        <a:t>Volum redus</a:t>
                      </a:r>
                    </a:p>
                    <a:p>
                      <a:pPr marL="285750" indent="-285750">
                        <a:buFontTx/>
                        <a:buChar char="-"/>
                      </a:pPr>
                      <a:r>
                        <a:rPr lang="ro-MO" sz="1500" dirty="0" smtClean="0">
                          <a:effectLst/>
                          <a:latin typeface="Times New Roman" pitchFamily="18" charset="0"/>
                          <a:cs typeface="Times New Roman" pitchFamily="18" charset="0"/>
                        </a:rPr>
                        <a:t>Greutatea redusă</a:t>
                      </a:r>
                    </a:p>
                    <a:p>
                      <a:pPr marL="285750" indent="-285750">
                        <a:buFontTx/>
                        <a:buChar char="-"/>
                      </a:pPr>
                      <a:r>
                        <a:rPr lang="ro-MO" sz="1500" dirty="0" smtClean="0">
                          <a:effectLst/>
                          <a:latin typeface="Times New Roman" pitchFamily="18" charset="0"/>
                          <a:cs typeface="Times New Roman" pitchFamily="18" charset="0"/>
                        </a:rPr>
                        <a:t>Utilizare multiplă</a:t>
                      </a:r>
                    </a:p>
                    <a:p>
                      <a:pPr marL="285750" indent="-285750">
                        <a:buFontTx/>
                        <a:buChar char="-"/>
                      </a:pPr>
                      <a:r>
                        <a:rPr lang="ro-MO" sz="1500" dirty="0" smtClean="0">
                          <a:effectLst/>
                          <a:latin typeface="Times New Roman" pitchFamily="18" charset="0"/>
                          <a:cs typeface="Times New Roman" pitchFamily="18" charset="0"/>
                        </a:rPr>
                        <a:t>Lipsa fragilității</a:t>
                      </a:r>
                    </a:p>
                    <a:p>
                      <a:pPr marL="285750" indent="-285750">
                        <a:buFontTx/>
                        <a:buChar char="-"/>
                      </a:pPr>
                      <a:r>
                        <a:rPr lang="ro-MO" sz="1500" dirty="0" smtClean="0">
                          <a:effectLst/>
                          <a:latin typeface="Times New Roman" pitchFamily="18" charset="0"/>
                          <a:cs typeface="Times New Roman" pitchFamily="18" charset="0"/>
                        </a:rPr>
                        <a:t>Aspect plăcut</a:t>
                      </a:r>
                    </a:p>
                    <a:p>
                      <a:pPr marL="285750" indent="-285750">
                        <a:buFontTx/>
                        <a:buChar char="-"/>
                      </a:pPr>
                      <a:r>
                        <a:rPr lang="ro-MO" sz="1500" dirty="0" smtClean="0">
                          <a:effectLst/>
                          <a:latin typeface="Times New Roman" pitchFamily="18" charset="0"/>
                          <a:cs typeface="Times New Roman" pitchFamily="18" charset="0"/>
                        </a:rPr>
                        <a:t>Se </a:t>
                      </a:r>
                      <a:r>
                        <a:rPr lang="ro-MO" sz="1500" dirty="0">
                          <a:effectLst/>
                          <a:latin typeface="Times New Roman" pitchFamily="18" charset="0"/>
                          <a:cs typeface="Times New Roman" pitchFamily="18" charset="0"/>
                        </a:rPr>
                        <a:t>poate modela în multe feluri la temperaturile </a:t>
                      </a:r>
                      <a:r>
                        <a:rPr lang="ro-MO" sz="1500" dirty="0" smtClean="0">
                          <a:effectLst/>
                          <a:latin typeface="Times New Roman" pitchFamily="18" charset="0"/>
                          <a:cs typeface="Times New Roman" pitchFamily="18" charset="0"/>
                        </a:rPr>
                        <a:t>30-300</a:t>
                      </a:r>
                      <a:r>
                        <a:rPr lang="ro-MO" sz="1500" baseline="30000" dirty="0" smtClean="0">
                          <a:effectLst/>
                          <a:latin typeface="Times New Roman" pitchFamily="18" charset="0"/>
                          <a:cs typeface="Times New Roman" pitchFamily="18" charset="0"/>
                        </a:rPr>
                        <a:t>0</a:t>
                      </a:r>
                      <a:r>
                        <a:rPr lang="ro-MO" sz="1500" dirty="0" smtClean="0">
                          <a:effectLst/>
                          <a:latin typeface="Times New Roman" pitchFamily="18" charset="0"/>
                          <a:cs typeface="Times New Roman" pitchFamily="18" charset="0"/>
                        </a:rPr>
                        <a:t>C</a:t>
                      </a:r>
                    </a:p>
                    <a:p>
                      <a:pPr marL="285750" indent="-285750">
                        <a:buFontTx/>
                        <a:buChar char="-"/>
                      </a:pPr>
                      <a:r>
                        <a:rPr lang="ro-MO" sz="1500" dirty="0" smtClean="0">
                          <a:effectLst/>
                          <a:latin typeface="Times New Roman" pitchFamily="18" charset="0"/>
                          <a:cs typeface="Times New Roman" pitchFamily="18" charset="0"/>
                        </a:rPr>
                        <a:t>Rezistența </a:t>
                      </a:r>
                      <a:r>
                        <a:rPr lang="ro-MO" sz="1500" dirty="0">
                          <a:effectLst/>
                          <a:latin typeface="Times New Roman" pitchFamily="18" charset="0"/>
                          <a:cs typeface="Times New Roman" pitchFamily="18" charset="0"/>
                        </a:rPr>
                        <a:t>bună la substanțe chimice</a:t>
                      </a:r>
                      <a:endParaRPr lang="ru-RU" sz="1500" dirty="0">
                        <a:solidFill>
                          <a:schemeClr val="tx1"/>
                        </a:solidFill>
                        <a:effectLst/>
                        <a:latin typeface="Times New Roman" pitchFamily="18" charset="0"/>
                        <a:cs typeface="Times New Roman" pitchFamily="18" charset="0"/>
                      </a:endParaRPr>
                    </a:p>
                  </a:txBody>
                  <a:tcPr marL="68580" marR="68580" marT="0" marB="0"/>
                </a:tc>
                <a:tc>
                  <a:txBody>
                    <a:bodyPr/>
                    <a:lstStyle/>
                    <a:p>
                      <a:r>
                        <a:rPr lang="ro-MO" sz="1500" b="1" dirty="0" smtClean="0">
                          <a:effectLst/>
                          <a:latin typeface="Times New Roman" pitchFamily="18" charset="0"/>
                          <a:cs typeface="Times New Roman" pitchFamily="18" charset="0"/>
                        </a:rPr>
                        <a:t>Avantaje:</a:t>
                      </a:r>
                    </a:p>
                    <a:p>
                      <a:pPr marL="285750" indent="-285750">
                        <a:buFontTx/>
                        <a:buChar char="-"/>
                      </a:pPr>
                      <a:r>
                        <a:rPr lang="ro-MO" sz="1500" dirty="0" smtClean="0">
                          <a:effectLst/>
                          <a:latin typeface="Times New Roman" pitchFamily="18" charset="0"/>
                          <a:cs typeface="Times New Roman" pitchFamily="18" charset="0"/>
                        </a:rPr>
                        <a:t>Impermeabilitate absolută</a:t>
                      </a:r>
                    </a:p>
                    <a:p>
                      <a:pPr marL="285750" indent="-285750">
                        <a:buFontTx/>
                        <a:buChar char="-"/>
                      </a:pPr>
                      <a:r>
                        <a:rPr lang="ro-MO" sz="1500" dirty="0" smtClean="0">
                          <a:effectLst/>
                          <a:latin typeface="Times New Roman" pitchFamily="18" charset="0"/>
                          <a:cs typeface="Times New Roman" pitchFamily="18" charset="0"/>
                        </a:rPr>
                        <a:t>Nu </a:t>
                      </a:r>
                      <a:r>
                        <a:rPr lang="ro-MO" sz="1500" dirty="0">
                          <a:effectLst/>
                          <a:latin typeface="Times New Roman" pitchFamily="18" charset="0"/>
                          <a:cs typeface="Times New Roman" pitchFamily="18" charset="0"/>
                        </a:rPr>
                        <a:t>absoarbe substanțe medicamentoase și </a:t>
                      </a:r>
                      <a:r>
                        <a:rPr lang="ro-MO" sz="1500" dirty="0" smtClean="0">
                          <a:effectLst/>
                          <a:latin typeface="Times New Roman" pitchFamily="18" charset="0"/>
                          <a:cs typeface="Times New Roman" pitchFamily="18" charset="0"/>
                        </a:rPr>
                        <a:t>auxiliare</a:t>
                      </a:r>
                    </a:p>
                    <a:p>
                      <a:pPr marL="285750" indent="-285750">
                        <a:buFontTx/>
                        <a:buChar char="-"/>
                      </a:pPr>
                      <a:r>
                        <a:rPr lang="ro-MO" sz="1500" dirty="0" smtClean="0">
                          <a:effectLst/>
                          <a:latin typeface="Times New Roman" pitchFamily="18" charset="0"/>
                          <a:cs typeface="Times New Roman" pitchFamily="18" charset="0"/>
                        </a:rPr>
                        <a:t>Rezistența </a:t>
                      </a:r>
                      <a:r>
                        <a:rPr lang="ro-MO" sz="1500" dirty="0">
                          <a:effectLst/>
                          <a:latin typeface="Times New Roman" pitchFamily="18" charset="0"/>
                          <a:cs typeface="Times New Roman" pitchFamily="18" charset="0"/>
                        </a:rPr>
                        <a:t>la soluții și temperatură</a:t>
                      </a:r>
                      <a:endParaRPr lang="ru-RU" sz="1500" dirty="0">
                        <a:solidFill>
                          <a:schemeClr val="tx1"/>
                        </a:solidFill>
                        <a:effectLst/>
                        <a:latin typeface="Times New Roman" pitchFamily="18" charset="0"/>
                        <a:cs typeface="Times New Roman" pitchFamily="18" charset="0"/>
                      </a:endParaRPr>
                    </a:p>
                  </a:txBody>
                  <a:tcPr marL="68580" marR="68580" marT="0" marB="0"/>
                </a:tc>
              </a:tr>
              <a:tr h="1497770">
                <a:tc>
                  <a:txBody>
                    <a:bodyPr/>
                    <a:lstStyle/>
                    <a:p>
                      <a:r>
                        <a:rPr lang="ro-MO" sz="1500" b="1" dirty="0">
                          <a:effectLst/>
                          <a:latin typeface="Times New Roman" pitchFamily="18" charset="0"/>
                          <a:cs typeface="Times New Roman" pitchFamily="18" charset="0"/>
                        </a:rPr>
                        <a:t>Dezavantaje</a:t>
                      </a:r>
                      <a:r>
                        <a:rPr lang="ro-MO" sz="1500" b="1" dirty="0" smtClean="0">
                          <a:effectLst/>
                          <a:latin typeface="Times New Roman" pitchFamily="18" charset="0"/>
                          <a:cs typeface="Times New Roman" pitchFamily="18" charset="0"/>
                        </a:rPr>
                        <a:t>:</a:t>
                      </a:r>
                    </a:p>
                    <a:p>
                      <a:pPr marL="285750" indent="-285750">
                        <a:buFontTx/>
                        <a:buChar char="-"/>
                      </a:pPr>
                      <a:r>
                        <a:rPr lang="ro-MO" sz="1500" dirty="0" smtClean="0">
                          <a:effectLst/>
                          <a:latin typeface="Times New Roman" pitchFamily="18" charset="0"/>
                          <a:cs typeface="Times New Roman" pitchFamily="18" charset="0"/>
                        </a:rPr>
                        <a:t>Volum mare</a:t>
                      </a:r>
                    </a:p>
                    <a:p>
                      <a:pPr marL="285750" indent="-285750">
                        <a:buFontTx/>
                        <a:buChar char="-"/>
                      </a:pPr>
                      <a:r>
                        <a:rPr lang="ro-MO" sz="1500" dirty="0" smtClean="0">
                          <a:effectLst/>
                          <a:latin typeface="Times New Roman" pitchFamily="18" charset="0"/>
                          <a:cs typeface="Times New Roman" pitchFamily="18" charset="0"/>
                        </a:rPr>
                        <a:t>Greutatea mare</a:t>
                      </a:r>
                    </a:p>
                    <a:p>
                      <a:pPr marL="285750" indent="-285750">
                        <a:buFontTx/>
                        <a:buChar char="-"/>
                      </a:pPr>
                      <a:r>
                        <a:rPr lang="ro-MO" sz="1500" dirty="0" smtClean="0">
                          <a:effectLst/>
                          <a:latin typeface="Times New Roman" pitchFamily="18" charset="0"/>
                          <a:cs typeface="Times New Roman" pitchFamily="18" charset="0"/>
                        </a:rPr>
                        <a:t>Fragilă</a:t>
                      </a:r>
                    </a:p>
                    <a:p>
                      <a:pPr marL="285750" indent="-285750">
                        <a:buFontTx/>
                        <a:buChar char="-"/>
                      </a:pPr>
                      <a:r>
                        <a:rPr lang="ro-MO" sz="1500" dirty="0" smtClean="0">
                          <a:effectLst/>
                          <a:latin typeface="Times New Roman" pitchFamily="18" charset="0"/>
                          <a:cs typeface="Times New Roman" pitchFamily="18" charset="0"/>
                        </a:rPr>
                        <a:t>Are </a:t>
                      </a:r>
                      <a:r>
                        <a:rPr lang="ro-MO" sz="1500" dirty="0">
                          <a:effectLst/>
                          <a:latin typeface="Times New Roman" pitchFamily="18" charset="0"/>
                          <a:cs typeface="Times New Roman" pitchFamily="18" charset="0"/>
                        </a:rPr>
                        <a:t>o reacție alcalină</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tc>
                  <a:txBody>
                    <a:bodyPr/>
                    <a:lstStyle/>
                    <a:p>
                      <a:r>
                        <a:rPr lang="ro-MO" sz="1500" b="1" dirty="0">
                          <a:effectLst/>
                          <a:latin typeface="Times New Roman" pitchFamily="18" charset="0"/>
                          <a:cs typeface="Times New Roman" pitchFamily="18" charset="0"/>
                        </a:rPr>
                        <a:t>Dezavantaje</a:t>
                      </a:r>
                      <a:r>
                        <a:rPr lang="ro-MO" sz="1500" b="1" dirty="0" smtClean="0">
                          <a:effectLst/>
                          <a:latin typeface="Times New Roman" pitchFamily="18" charset="0"/>
                          <a:cs typeface="Times New Roman" pitchFamily="18" charset="0"/>
                        </a:rPr>
                        <a:t>:</a:t>
                      </a:r>
                    </a:p>
                    <a:p>
                      <a:r>
                        <a:rPr lang="ro-MO" sz="1500" dirty="0" smtClean="0">
                          <a:effectLst/>
                          <a:latin typeface="Times New Roman" pitchFamily="18" charset="0"/>
                          <a:cs typeface="Times New Roman" pitchFamily="18" charset="0"/>
                        </a:rPr>
                        <a:t>- Absoarbe </a:t>
                      </a:r>
                      <a:r>
                        <a:rPr lang="ro-MO" sz="1500" dirty="0">
                          <a:effectLst/>
                          <a:latin typeface="Times New Roman" pitchFamily="18" charset="0"/>
                          <a:cs typeface="Times New Roman" pitchFamily="18" charset="0"/>
                        </a:rPr>
                        <a:t>substanțele medicamentoase și </a:t>
                      </a:r>
                      <a:r>
                        <a:rPr lang="ro-MO" sz="1500" dirty="0" smtClean="0">
                          <a:effectLst/>
                          <a:latin typeface="Times New Roman" pitchFamily="18" charset="0"/>
                          <a:cs typeface="Times New Roman" pitchFamily="18" charset="0"/>
                        </a:rPr>
                        <a:t>auxiliare</a:t>
                      </a:r>
                    </a:p>
                    <a:p>
                      <a:r>
                        <a:rPr lang="ro-MO" sz="1500" dirty="0" smtClean="0">
                          <a:effectLst/>
                          <a:latin typeface="Times New Roman" pitchFamily="18" charset="0"/>
                          <a:cs typeface="Times New Roman" pitchFamily="18" charset="0"/>
                        </a:rPr>
                        <a:t>- Rezistența </a:t>
                      </a:r>
                      <a:r>
                        <a:rPr lang="ro-MO" sz="1500" dirty="0">
                          <a:effectLst/>
                          <a:latin typeface="Times New Roman" pitchFamily="18" charset="0"/>
                          <a:cs typeface="Times New Roman" pitchFamily="18" charset="0"/>
                        </a:rPr>
                        <a:t>mică la </a:t>
                      </a:r>
                      <a:r>
                        <a:rPr lang="ro-MO" sz="1500" dirty="0" smtClean="0">
                          <a:effectLst/>
                          <a:latin typeface="Times New Roman" pitchFamily="18" charset="0"/>
                          <a:cs typeface="Times New Roman" pitchFamily="18" charset="0"/>
                        </a:rPr>
                        <a:t>temperatură</a:t>
                      </a:r>
                    </a:p>
                    <a:p>
                      <a:r>
                        <a:rPr lang="ro-MO" sz="1500" dirty="0" smtClean="0">
                          <a:effectLst/>
                          <a:latin typeface="Times New Roman" pitchFamily="18" charset="0"/>
                          <a:cs typeface="Times New Roman" pitchFamily="18" charset="0"/>
                        </a:rPr>
                        <a:t>- Sunt </a:t>
                      </a:r>
                      <a:r>
                        <a:rPr lang="ro-MO" sz="1500" dirty="0">
                          <a:effectLst/>
                          <a:latin typeface="Times New Roman" pitchFamily="18" charset="0"/>
                          <a:cs typeface="Times New Roman" pitchFamily="18" charset="0"/>
                        </a:rPr>
                        <a:t>permeabile pentru gaze, </a:t>
                      </a:r>
                      <a:r>
                        <a:rPr lang="ro-MO" sz="1500" dirty="0" smtClean="0">
                          <a:effectLst/>
                          <a:latin typeface="Times New Roman" pitchFamily="18" charset="0"/>
                          <a:cs typeface="Times New Roman" pitchFamily="18" charset="0"/>
                        </a:rPr>
                        <a:t>vapori</a:t>
                      </a:r>
                    </a:p>
                    <a:p>
                      <a:r>
                        <a:rPr lang="ro-MO" sz="1500" dirty="0" smtClean="0">
                          <a:effectLst/>
                          <a:latin typeface="Times New Roman" pitchFamily="18" charset="0"/>
                          <a:cs typeface="Times New Roman" pitchFamily="18" charset="0"/>
                        </a:rPr>
                        <a:t>- Modifică </a:t>
                      </a:r>
                      <a:r>
                        <a:rPr lang="ro-MO" sz="1500" dirty="0">
                          <a:effectLst/>
                          <a:latin typeface="Times New Roman" pitchFamily="18" charset="0"/>
                          <a:cs typeface="Times New Roman" pitchFamily="18" charset="0"/>
                        </a:rPr>
                        <a:t>forma</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tc>
                  <a:txBody>
                    <a:bodyPr/>
                    <a:lstStyle/>
                    <a:p>
                      <a:r>
                        <a:rPr lang="ro-MO" sz="1500" b="1" dirty="0">
                          <a:effectLst/>
                          <a:latin typeface="Times New Roman" pitchFamily="18" charset="0"/>
                          <a:cs typeface="Times New Roman" pitchFamily="18" charset="0"/>
                        </a:rPr>
                        <a:t>Dezavantaje</a:t>
                      </a:r>
                      <a:r>
                        <a:rPr lang="ro-MO" sz="1500" b="1" dirty="0" smtClean="0">
                          <a:effectLst/>
                          <a:latin typeface="Times New Roman" pitchFamily="18" charset="0"/>
                          <a:cs typeface="Times New Roman" pitchFamily="18" charset="0"/>
                        </a:rPr>
                        <a:t>:</a:t>
                      </a:r>
                    </a:p>
                    <a:p>
                      <a:r>
                        <a:rPr lang="ro-MO" sz="1500" b="1" dirty="0" smtClean="0">
                          <a:effectLst/>
                          <a:latin typeface="Times New Roman" pitchFamily="18" charset="0"/>
                          <a:cs typeface="Times New Roman" pitchFamily="18" charset="0"/>
                        </a:rPr>
                        <a:t>- </a:t>
                      </a:r>
                      <a:r>
                        <a:rPr lang="ro-MO" sz="1500" dirty="0" smtClean="0">
                          <a:effectLst/>
                          <a:latin typeface="Times New Roman" pitchFamily="18" charset="0"/>
                          <a:cs typeface="Times New Roman" pitchFamily="18" charset="0"/>
                        </a:rPr>
                        <a:t>Se </a:t>
                      </a:r>
                      <a:r>
                        <a:rPr lang="ro-MO" sz="1500" dirty="0">
                          <a:effectLst/>
                          <a:latin typeface="Times New Roman" pitchFamily="18" charset="0"/>
                          <a:cs typeface="Times New Roman" pitchFamily="18" charset="0"/>
                        </a:rPr>
                        <a:t>corodează</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FFFFCC"/>
                    </a:solidFill>
                  </a:tcPr>
                </a:tc>
              </a:tr>
              <a:tr h="1872911">
                <a:tc>
                  <a:txBody>
                    <a:bodyPr/>
                    <a:lstStyle/>
                    <a:p>
                      <a:r>
                        <a:rPr lang="ro-MO" sz="1500" b="1" dirty="0">
                          <a:effectLst/>
                          <a:latin typeface="Times New Roman" pitchFamily="18" charset="0"/>
                          <a:cs typeface="Times New Roman" pitchFamily="18" charset="0"/>
                        </a:rPr>
                        <a:t>Condiționare pentru</a:t>
                      </a:r>
                      <a:r>
                        <a:rPr lang="ro-MO" sz="1500" b="1" dirty="0" smtClean="0">
                          <a:effectLst/>
                          <a:latin typeface="Times New Roman" pitchFamily="18" charset="0"/>
                          <a:cs typeface="Times New Roman" pitchFamily="18" charset="0"/>
                        </a:rPr>
                        <a:t>:</a:t>
                      </a:r>
                    </a:p>
                    <a:p>
                      <a:pPr marL="285750" indent="-285750">
                        <a:buFontTx/>
                        <a:buChar char="-"/>
                      </a:pPr>
                      <a:r>
                        <a:rPr lang="ro-MO" sz="1500" dirty="0" smtClean="0">
                          <a:effectLst/>
                          <a:latin typeface="Times New Roman" pitchFamily="18" charset="0"/>
                          <a:cs typeface="Times New Roman" pitchFamily="18" charset="0"/>
                        </a:rPr>
                        <a:t>Toate </a:t>
                      </a:r>
                      <a:r>
                        <a:rPr lang="ro-MO" sz="1500" dirty="0">
                          <a:effectLst/>
                          <a:latin typeface="Times New Roman" pitchFamily="18" charset="0"/>
                          <a:cs typeface="Times New Roman" pitchFamily="18" charset="0"/>
                        </a:rPr>
                        <a:t>formele </a:t>
                      </a:r>
                      <a:r>
                        <a:rPr lang="ro-MO" sz="1500" dirty="0" smtClean="0">
                          <a:effectLst/>
                          <a:latin typeface="Times New Roman" pitchFamily="18" charset="0"/>
                          <a:cs typeface="Times New Roman" pitchFamily="18" charset="0"/>
                        </a:rPr>
                        <a:t>dozate</a:t>
                      </a:r>
                    </a:p>
                    <a:p>
                      <a:pPr marL="285750" indent="-285750">
                        <a:buFontTx/>
                        <a:buChar char="-"/>
                      </a:pPr>
                      <a:r>
                        <a:rPr lang="ro-MO" sz="1500" dirty="0" smtClean="0">
                          <a:effectLst/>
                          <a:latin typeface="Times New Roman" pitchFamily="18" charset="0"/>
                          <a:cs typeface="Times New Roman" pitchFamily="18" charset="0"/>
                        </a:rPr>
                        <a:t>Fiole </a:t>
                      </a:r>
                      <a:r>
                        <a:rPr lang="ro-MO" sz="1500" dirty="0">
                          <a:effectLst/>
                          <a:latin typeface="Times New Roman" pitchFamily="18" charset="0"/>
                          <a:cs typeface="Times New Roman" pitchFamily="18" charset="0"/>
                        </a:rPr>
                        <a:t>și </a:t>
                      </a:r>
                      <a:r>
                        <a:rPr lang="ro-MO" sz="1500" dirty="0" smtClean="0">
                          <a:effectLst/>
                          <a:latin typeface="Times New Roman" pitchFamily="18" charset="0"/>
                          <a:cs typeface="Times New Roman" pitchFamily="18" charset="0"/>
                        </a:rPr>
                        <a:t>flacoane</a:t>
                      </a:r>
                    </a:p>
                    <a:p>
                      <a:pPr marL="285750" indent="-285750">
                        <a:buFontTx/>
                        <a:buChar char="-"/>
                      </a:pPr>
                      <a:r>
                        <a:rPr lang="ro-MO" sz="1500" dirty="0" smtClean="0">
                          <a:effectLst/>
                          <a:latin typeface="Times New Roman" pitchFamily="18" charset="0"/>
                          <a:cs typeface="Times New Roman" pitchFamily="18" charset="0"/>
                        </a:rPr>
                        <a:t>Sticle</a:t>
                      </a:r>
                      <a:r>
                        <a:rPr lang="ro-MO" sz="1500" dirty="0">
                          <a:effectLst/>
                          <a:latin typeface="Times New Roman" pitchFamily="18" charset="0"/>
                          <a:cs typeface="Times New Roman" pitchFamily="18" charset="0"/>
                        </a:rPr>
                        <a:t>, seringi, </a:t>
                      </a:r>
                      <a:r>
                        <a:rPr lang="ro-MO" sz="1500" dirty="0" smtClean="0">
                          <a:effectLst/>
                          <a:latin typeface="Times New Roman" pitchFamily="18" charset="0"/>
                          <a:cs typeface="Times New Roman" pitchFamily="18" charset="0"/>
                        </a:rPr>
                        <a:t>capsule</a:t>
                      </a:r>
                    </a:p>
                    <a:p>
                      <a:pPr marL="285750" indent="-285750">
                        <a:buFontTx/>
                        <a:buChar char="-"/>
                      </a:pPr>
                      <a:r>
                        <a:rPr lang="ro-MO" sz="1500" dirty="0" smtClean="0">
                          <a:effectLst/>
                          <a:latin typeface="Times New Roman" pitchFamily="18" charset="0"/>
                          <a:cs typeface="Times New Roman" pitchFamily="18" charset="0"/>
                        </a:rPr>
                        <a:t>Recipiente </a:t>
                      </a:r>
                      <a:r>
                        <a:rPr lang="ro-MO" sz="1500" dirty="0">
                          <a:effectLst/>
                          <a:latin typeface="Times New Roman" pitchFamily="18" charset="0"/>
                          <a:cs typeface="Times New Roman" pitchFamily="18" charset="0"/>
                        </a:rPr>
                        <a:t>pentru sânge și componenții </a:t>
                      </a:r>
                      <a:r>
                        <a:rPr lang="ro-MO" sz="1500" dirty="0" smtClean="0">
                          <a:effectLst/>
                          <a:latin typeface="Times New Roman" pitchFamily="18" charset="0"/>
                          <a:cs typeface="Times New Roman" pitchFamily="18" charset="0"/>
                        </a:rPr>
                        <a:t>sângelui</a:t>
                      </a:r>
                    </a:p>
                    <a:p>
                      <a:pPr marL="285750" indent="-285750">
                        <a:buFontTx/>
                        <a:buChar char="-"/>
                      </a:pPr>
                      <a:r>
                        <a:rPr lang="ro-MO" sz="1500" dirty="0" smtClean="0">
                          <a:effectLst/>
                          <a:latin typeface="Times New Roman" pitchFamily="18" charset="0"/>
                          <a:cs typeface="Times New Roman" pitchFamily="18" charset="0"/>
                        </a:rPr>
                        <a:t>Este </a:t>
                      </a:r>
                      <a:r>
                        <a:rPr lang="ro-MO" sz="1500" dirty="0">
                          <a:effectLst/>
                          <a:latin typeface="Times New Roman" pitchFamily="18" charset="0"/>
                          <a:cs typeface="Times New Roman" pitchFamily="18" charset="0"/>
                        </a:rPr>
                        <a:t>un material de comparație pentru testarea altor materiale</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tc>
                  <a:txBody>
                    <a:bodyPr/>
                    <a:lstStyle/>
                    <a:p>
                      <a:r>
                        <a:rPr lang="ro-MO" sz="1500" b="1" dirty="0">
                          <a:effectLst/>
                          <a:latin typeface="Times New Roman" pitchFamily="18" charset="0"/>
                          <a:cs typeface="Times New Roman" pitchFamily="18" charset="0"/>
                        </a:rPr>
                        <a:t>Condiționare pentru</a:t>
                      </a:r>
                      <a:r>
                        <a:rPr lang="ro-MO" sz="1500" b="1" dirty="0" smtClean="0">
                          <a:effectLst/>
                          <a:latin typeface="Times New Roman" pitchFamily="18" charset="0"/>
                          <a:cs typeface="Times New Roman" pitchFamily="18" charset="0"/>
                        </a:rPr>
                        <a:t>:</a:t>
                      </a:r>
                    </a:p>
                    <a:p>
                      <a:pPr marL="285750" indent="-285750">
                        <a:buFontTx/>
                        <a:buChar char="-"/>
                      </a:pPr>
                      <a:r>
                        <a:rPr lang="ro-MO" sz="1500" dirty="0" smtClean="0">
                          <a:effectLst/>
                          <a:latin typeface="Times New Roman" pitchFamily="18" charset="0"/>
                          <a:cs typeface="Times New Roman" pitchFamily="18" charset="0"/>
                        </a:rPr>
                        <a:t>Pungi</a:t>
                      </a:r>
                      <a:r>
                        <a:rPr lang="ro-MO" sz="1500" dirty="0">
                          <a:effectLst/>
                          <a:latin typeface="Times New Roman" pitchFamily="18" charset="0"/>
                          <a:cs typeface="Times New Roman" pitchFamily="18" charset="0"/>
                        </a:rPr>
                        <a:t>, flacoane, unidoze, multidoze, cutii, tuburi, </a:t>
                      </a:r>
                      <a:r>
                        <a:rPr lang="ro-MO" sz="1500" dirty="0" smtClean="0">
                          <a:effectLst/>
                          <a:latin typeface="Times New Roman" pitchFamily="18" charset="0"/>
                          <a:cs typeface="Times New Roman" pitchFamily="18" charset="0"/>
                        </a:rPr>
                        <a:t>seringi</a:t>
                      </a:r>
                    </a:p>
                    <a:p>
                      <a:pPr marL="285750" indent="-285750">
                        <a:buFontTx/>
                        <a:buChar char="-"/>
                      </a:pPr>
                      <a:r>
                        <a:rPr lang="ro-MO" sz="1500" dirty="0" smtClean="0">
                          <a:effectLst/>
                          <a:latin typeface="Times New Roman" pitchFamily="18" charset="0"/>
                          <a:cs typeface="Times New Roman" pitchFamily="18" charset="0"/>
                        </a:rPr>
                        <a:t>Aparate </a:t>
                      </a:r>
                      <a:r>
                        <a:rPr lang="ro-MO" sz="1500" dirty="0">
                          <a:effectLst/>
                          <a:latin typeface="Times New Roman" pitchFamily="18" charset="0"/>
                          <a:cs typeface="Times New Roman" pitchFamily="18" charset="0"/>
                        </a:rPr>
                        <a:t>pentru perfuzii, </a:t>
                      </a:r>
                      <a:r>
                        <a:rPr lang="ro-MO" sz="1500" dirty="0" smtClean="0">
                          <a:effectLst/>
                          <a:latin typeface="Times New Roman" pitchFamily="18" charset="0"/>
                          <a:cs typeface="Times New Roman" pitchFamily="18" charset="0"/>
                        </a:rPr>
                        <a:t>saci</a:t>
                      </a:r>
                    </a:p>
                    <a:p>
                      <a:pPr marL="285750" indent="-285750">
                        <a:buFontTx/>
                        <a:buChar char="-"/>
                      </a:pPr>
                      <a:r>
                        <a:rPr lang="ro-MO" sz="1500" dirty="0" smtClean="0">
                          <a:effectLst/>
                          <a:latin typeface="Times New Roman" pitchFamily="18" charset="0"/>
                          <a:cs typeface="Times New Roman" pitchFamily="18" charset="0"/>
                        </a:rPr>
                        <a:t>Cutii </a:t>
                      </a:r>
                      <a:r>
                        <a:rPr lang="ro-MO" sz="1500" dirty="0">
                          <a:effectLst/>
                          <a:latin typeface="Times New Roman" pitchFamily="18" charset="0"/>
                          <a:cs typeface="Times New Roman" pitchFamily="18" charset="0"/>
                        </a:rPr>
                        <a:t>perforate,fiole autoinjectabile, </a:t>
                      </a:r>
                      <a:r>
                        <a:rPr lang="ro-MO" sz="1500" dirty="0" smtClean="0">
                          <a:effectLst/>
                          <a:latin typeface="Times New Roman" pitchFamily="18" charset="0"/>
                          <a:cs typeface="Times New Roman" pitchFamily="18" charset="0"/>
                        </a:rPr>
                        <a:t>etc</a:t>
                      </a:r>
                      <a:r>
                        <a:rPr lang="ro-MO" sz="1500" dirty="0">
                          <a:effectLst/>
                          <a:latin typeface="Times New Roman" pitchFamily="18" charset="0"/>
                          <a:cs typeface="Times New Roman" pitchFamily="18" charset="0"/>
                        </a:rPr>
                        <a:t>.</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tc>
                  <a:txBody>
                    <a:bodyPr/>
                    <a:lstStyle/>
                    <a:p>
                      <a:r>
                        <a:rPr lang="ro-MO" sz="1500" b="1" dirty="0">
                          <a:effectLst/>
                          <a:latin typeface="Times New Roman" pitchFamily="18" charset="0"/>
                          <a:cs typeface="Times New Roman" pitchFamily="18" charset="0"/>
                        </a:rPr>
                        <a:t>Condiționare pentru</a:t>
                      </a:r>
                      <a:r>
                        <a:rPr lang="ro-MO" sz="1500" b="1" dirty="0" smtClean="0">
                          <a:effectLst/>
                          <a:latin typeface="Times New Roman" pitchFamily="18" charset="0"/>
                          <a:cs typeface="Times New Roman" pitchFamily="18" charset="0"/>
                        </a:rPr>
                        <a:t>:</a:t>
                      </a:r>
                      <a:r>
                        <a:rPr lang="ro-MO" sz="1500" dirty="0" smtClean="0">
                          <a:effectLst/>
                          <a:latin typeface="Times New Roman" pitchFamily="18" charset="0"/>
                          <a:cs typeface="Times New Roman" pitchFamily="18" charset="0"/>
                        </a:rPr>
                        <a:t> </a:t>
                      </a:r>
                    </a:p>
                    <a:p>
                      <a:pPr marL="285750" indent="-285750">
                        <a:buFontTx/>
                        <a:buChar char="-"/>
                      </a:pPr>
                      <a:r>
                        <a:rPr lang="ro-MO" sz="1500" dirty="0" smtClean="0">
                          <a:effectLst/>
                          <a:latin typeface="Times New Roman" pitchFamily="18" charset="0"/>
                          <a:cs typeface="Times New Roman" pitchFamily="18" charset="0"/>
                        </a:rPr>
                        <a:t>Tuburi</a:t>
                      </a:r>
                      <a:r>
                        <a:rPr lang="ro-MO" sz="1500" dirty="0">
                          <a:effectLst/>
                          <a:latin typeface="Times New Roman" pitchFamily="18" charset="0"/>
                          <a:cs typeface="Times New Roman" pitchFamily="18" charset="0"/>
                        </a:rPr>
                        <a:t>, </a:t>
                      </a:r>
                      <a:endParaRPr lang="ro-MO" sz="1500" dirty="0" smtClean="0">
                        <a:effectLst/>
                        <a:latin typeface="Times New Roman" pitchFamily="18" charset="0"/>
                        <a:cs typeface="Times New Roman" pitchFamily="18" charset="0"/>
                      </a:endParaRPr>
                    </a:p>
                    <a:p>
                      <a:pPr marL="285750" indent="-285750">
                        <a:buFontTx/>
                        <a:buChar char="-"/>
                      </a:pPr>
                      <a:r>
                        <a:rPr lang="ro-MO" sz="1500" dirty="0" smtClean="0">
                          <a:effectLst/>
                          <a:latin typeface="Times New Roman" pitchFamily="18" charset="0"/>
                          <a:cs typeface="Times New Roman" pitchFamily="18" charset="0"/>
                        </a:rPr>
                        <a:t>doze </a:t>
                      </a:r>
                      <a:r>
                        <a:rPr lang="ro-MO" sz="1500" dirty="0">
                          <a:effectLst/>
                          <a:latin typeface="Times New Roman" pitchFamily="18" charset="0"/>
                          <a:cs typeface="Times New Roman" pitchFamily="18" charset="0"/>
                        </a:rPr>
                        <a:t>aerosoli, </a:t>
                      </a:r>
                      <a:endParaRPr lang="ro-MO" sz="1500" dirty="0" smtClean="0">
                        <a:effectLst/>
                        <a:latin typeface="Times New Roman" pitchFamily="18" charset="0"/>
                        <a:cs typeface="Times New Roman" pitchFamily="18" charset="0"/>
                      </a:endParaRPr>
                    </a:p>
                    <a:p>
                      <a:pPr marL="285750" indent="-285750">
                        <a:buFontTx/>
                        <a:buChar char="-"/>
                      </a:pPr>
                      <a:r>
                        <a:rPr lang="ro-MO" sz="1500" dirty="0" smtClean="0">
                          <a:effectLst/>
                          <a:latin typeface="Times New Roman" pitchFamily="18" charset="0"/>
                          <a:cs typeface="Times New Roman" pitchFamily="18" charset="0"/>
                        </a:rPr>
                        <a:t>cutii </a:t>
                      </a:r>
                      <a:r>
                        <a:rPr lang="ro-MO" sz="1500" dirty="0">
                          <a:effectLst/>
                          <a:latin typeface="Times New Roman" pitchFamily="18" charset="0"/>
                          <a:cs typeface="Times New Roman" pitchFamily="18" charset="0"/>
                        </a:rPr>
                        <a:t>perforate, </a:t>
                      </a:r>
                      <a:endParaRPr lang="ro-MO" sz="1500" dirty="0" smtClean="0">
                        <a:effectLst/>
                        <a:latin typeface="Times New Roman" pitchFamily="18" charset="0"/>
                        <a:cs typeface="Times New Roman" pitchFamily="18" charset="0"/>
                      </a:endParaRPr>
                    </a:p>
                    <a:p>
                      <a:pPr marL="285750" indent="-285750">
                        <a:buFontTx/>
                        <a:buChar char="-"/>
                      </a:pPr>
                      <a:r>
                        <a:rPr lang="ro-MO" sz="1500" dirty="0" smtClean="0">
                          <a:effectLst/>
                          <a:latin typeface="Times New Roman" pitchFamily="18" charset="0"/>
                          <a:cs typeface="Times New Roman" pitchFamily="18" charset="0"/>
                        </a:rPr>
                        <a:t>folii</a:t>
                      </a:r>
                      <a:endParaRPr lang="ru-RU" sz="1500" dirty="0">
                        <a:solidFill>
                          <a:schemeClr val="tx1"/>
                        </a:solidFill>
                        <a:effectLst/>
                        <a:latin typeface="Times New Roman" pitchFamily="18" charset="0"/>
                        <a:cs typeface="Times New Roman" pitchFamily="18" charset="0"/>
                      </a:endParaRPr>
                    </a:p>
                  </a:txBody>
                  <a:tcPr marL="68580" marR="68580" marT="0" marB="0">
                    <a:solidFill>
                      <a:srgbClr val="EFFFEF"/>
                    </a:solidFill>
                  </a:tcPr>
                </a:tc>
              </a:tr>
            </a:tbl>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53</a:t>
            </a:fld>
            <a:endParaRPr lang="ru-RU"/>
          </a:p>
        </p:txBody>
      </p:sp>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7929909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Tipuri de recipiente și articole de condiționare primară</a:t>
            </a:r>
            <a:endParaRPr lang="ru-RU" sz="2400" dirty="0">
              <a:solidFill>
                <a:srgbClr val="C00000"/>
              </a:solidFill>
            </a:endParaRPr>
          </a:p>
        </p:txBody>
      </p:sp>
      <p:sp>
        <p:nvSpPr>
          <p:cNvPr id="3" name="Объект 2"/>
          <p:cNvSpPr>
            <a:spLocks noGrp="1"/>
          </p:cNvSpPr>
          <p:nvPr>
            <p:ph idx="1"/>
          </p:nvPr>
        </p:nvSpPr>
        <p:spPr>
          <a:xfrm>
            <a:off x="107504" y="404664"/>
            <a:ext cx="8928992" cy="6048672"/>
          </a:xfrm>
        </p:spPr>
        <p:txBody>
          <a:bodyPr>
            <a:normAutofit/>
          </a:bodyPr>
          <a:lstStyle/>
          <a:p>
            <a:r>
              <a:rPr lang="ro-MO" sz="2000" dirty="0"/>
              <a:t>Pentru condiționarea multiplelor forme farmaceutice este nevoie de diferite tipuri de recipiente cu diverse compoziții, forme, aspecte și dimensiuni. </a:t>
            </a:r>
            <a:endParaRPr lang="ro-MO" sz="2000" dirty="0" smtClean="0"/>
          </a:p>
          <a:p>
            <a:endParaRPr lang="ro-MO" sz="2000" dirty="0"/>
          </a:p>
          <a:p>
            <a:r>
              <a:rPr lang="ro-MO" sz="2000" dirty="0" smtClean="0"/>
              <a:t>Pentru </a:t>
            </a:r>
            <a:r>
              <a:rPr lang="ro-MO" sz="2000" dirty="0"/>
              <a:t>aceasta se utilizează</a:t>
            </a:r>
            <a:r>
              <a:rPr lang="ro-MO" sz="2000" dirty="0" smtClean="0"/>
              <a:t>:</a:t>
            </a:r>
          </a:p>
          <a:p>
            <a:r>
              <a:rPr lang="ro-MO" sz="2000" b="1" i="1" u="sng" dirty="0" smtClean="0">
                <a:solidFill>
                  <a:srgbClr val="C00000"/>
                </a:solidFill>
              </a:rPr>
              <a:t>Recipiente </a:t>
            </a:r>
            <a:r>
              <a:rPr lang="ro-MO" sz="2000" b="1" i="1" u="sng" dirty="0">
                <a:solidFill>
                  <a:srgbClr val="C00000"/>
                </a:solidFill>
              </a:rPr>
              <a:t>incolore</a:t>
            </a:r>
            <a:r>
              <a:rPr lang="ro-MO" sz="2000" i="1" dirty="0"/>
              <a:t>, </a:t>
            </a:r>
            <a:r>
              <a:rPr lang="ro-MO" sz="2000" dirty="0"/>
              <a:t>penru toate formele </a:t>
            </a:r>
            <a:r>
              <a:rPr lang="ro-MO" sz="2000" i="1" dirty="0" smtClean="0"/>
              <a:t>stabile</a:t>
            </a:r>
          </a:p>
          <a:p>
            <a:r>
              <a:rPr lang="ro-MO" sz="2000" b="1" i="1" u="sng" dirty="0" smtClean="0">
                <a:solidFill>
                  <a:srgbClr val="C00000"/>
                </a:solidFill>
              </a:rPr>
              <a:t>Recipiente </a:t>
            </a:r>
            <a:r>
              <a:rPr lang="ro-MO" sz="2000" b="1" i="1" u="sng" dirty="0">
                <a:solidFill>
                  <a:srgbClr val="C00000"/>
                </a:solidFill>
              </a:rPr>
              <a:t>fotoprotectoare</a:t>
            </a:r>
            <a:r>
              <a:rPr lang="ro-MO" sz="2000" i="1" dirty="0"/>
              <a:t>, </a:t>
            </a:r>
            <a:r>
              <a:rPr lang="ro-MO" sz="2000" dirty="0"/>
              <a:t>ele sunt rezistente la lumină și sunt destinate medicamentelor </a:t>
            </a:r>
            <a:r>
              <a:rPr lang="ro-MO" sz="2000" i="1" dirty="0" smtClean="0"/>
              <a:t>fotosensibile</a:t>
            </a:r>
          </a:p>
          <a:p>
            <a:r>
              <a:rPr lang="ro-MO" sz="2000" b="1" i="1" u="sng" dirty="0" smtClean="0">
                <a:solidFill>
                  <a:srgbClr val="C00000"/>
                </a:solidFill>
              </a:rPr>
              <a:t>Recipiente </a:t>
            </a:r>
            <a:r>
              <a:rPr lang="ro-MO" sz="2000" b="1" i="1" u="sng" dirty="0">
                <a:solidFill>
                  <a:srgbClr val="C00000"/>
                </a:solidFill>
              </a:rPr>
              <a:t>bine închise </a:t>
            </a:r>
            <a:r>
              <a:rPr lang="ro-MO" sz="2000" i="1" dirty="0"/>
              <a:t>– </a:t>
            </a:r>
            <a:r>
              <a:rPr lang="ro-MO" sz="2000" dirty="0"/>
              <a:t>trebuie să protejeze conținutul de mediul </a:t>
            </a:r>
            <a:r>
              <a:rPr lang="ro-MO" sz="2000" dirty="0" smtClean="0"/>
              <a:t>extern</a:t>
            </a:r>
          </a:p>
          <a:p>
            <a:r>
              <a:rPr lang="ro-MO" sz="2000" b="1" i="1" u="sng" dirty="0" smtClean="0">
                <a:solidFill>
                  <a:srgbClr val="C00000"/>
                </a:solidFill>
              </a:rPr>
              <a:t>Recepiente </a:t>
            </a:r>
            <a:r>
              <a:rPr lang="ro-MO" sz="2000" b="1" i="1" u="sng" dirty="0">
                <a:solidFill>
                  <a:srgbClr val="C00000"/>
                </a:solidFill>
              </a:rPr>
              <a:t>închise ermetic </a:t>
            </a:r>
            <a:r>
              <a:rPr lang="ro-MO" sz="2000" i="1" dirty="0"/>
              <a:t>–</a:t>
            </a:r>
            <a:r>
              <a:rPr lang="ro-MO" sz="2000" dirty="0"/>
              <a:t> pentru evitarea oricărei modificări în conținutul </a:t>
            </a:r>
            <a:r>
              <a:rPr lang="ro-MO" sz="2000" dirty="0" smtClean="0"/>
              <a:t>medicamentului</a:t>
            </a:r>
          </a:p>
          <a:p>
            <a:r>
              <a:rPr lang="ro-MO" sz="2000" b="1" i="1" u="sng" dirty="0">
                <a:solidFill>
                  <a:srgbClr val="C00000"/>
                </a:solidFill>
              </a:rPr>
              <a:t>Recipiente cu o singură </a:t>
            </a:r>
            <a:r>
              <a:rPr lang="ro-MO" sz="2000" b="1" i="1" u="sng" dirty="0" smtClean="0">
                <a:solidFill>
                  <a:srgbClr val="C00000"/>
                </a:solidFill>
              </a:rPr>
              <a:t>doză</a:t>
            </a:r>
          </a:p>
          <a:p>
            <a:r>
              <a:rPr lang="ro-MO" sz="2000" b="1" i="1" u="sng" dirty="0" smtClean="0">
                <a:solidFill>
                  <a:srgbClr val="C00000"/>
                </a:solidFill>
              </a:rPr>
              <a:t>Recipiente </a:t>
            </a:r>
            <a:r>
              <a:rPr lang="ro-MO" sz="2000" b="1" i="1" u="sng" dirty="0">
                <a:solidFill>
                  <a:srgbClr val="C00000"/>
                </a:solidFill>
              </a:rPr>
              <a:t>cu mai multe doze </a:t>
            </a:r>
            <a:r>
              <a:rPr lang="ro-MO" sz="2000" i="1" dirty="0"/>
              <a:t>- </a:t>
            </a:r>
            <a:r>
              <a:rPr lang="ro-MO" sz="2000" dirty="0"/>
              <a:t> asigură stabilitatea medicamentului pe parcursul utilizării pe toată perioada de administrare. Ele au diferite sisteme de închidere, din sticlă, material plastic sau metal, prevăzute în interior cu rondele.</a:t>
            </a:r>
            <a:endParaRPr lang="ru-RU" sz="20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54</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10574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sz="2400" b="1" dirty="0">
                <a:solidFill>
                  <a:srgbClr val="C00000"/>
                </a:solidFill>
              </a:rPr>
              <a:t>Pentru diferite forme farmaceutice se utilizează:</a:t>
            </a:r>
            <a:endParaRPr lang="ru-RU" sz="2400" b="1" dirty="0">
              <a:solidFill>
                <a:srgbClr val="C00000"/>
              </a:solidFill>
            </a:endParaRPr>
          </a:p>
        </p:txBody>
      </p:sp>
      <p:sp>
        <p:nvSpPr>
          <p:cNvPr id="3" name="Объект 2"/>
          <p:cNvSpPr>
            <a:spLocks noGrp="1"/>
          </p:cNvSpPr>
          <p:nvPr>
            <p:ph idx="1"/>
          </p:nvPr>
        </p:nvSpPr>
        <p:spPr>
          <a:xfrm>
            <a:off x="107504" y="692696"/>
            <a:ext cx="8928992" cy="5760640"/>
          </a:xfrm>
        </p:spPr>
        <p:txBody>
          <a:bodyPr/>
          <a:lstStyle/>
          <a:p>
            <a:r>
              <a:rPr lang="ro-MO" b="1" i="1" dirty="0" smtClean="0">
                <a:solidFill>
                  <a:srgbClr val="C00000"/>
                </a:solidFill>
              </a:rPr>
              <a:t>1. Flacoane </a:t>
            </a:r>
            <a:r>
              <a:rPr lang="ro-MO" b="1" i="1" dirty="0">
                <a:solidFill>
                  <a:srgbClr val="C00000"/>
                </a:solidFill>
              </a:rPr>
              <a:t>din sticlă</a:t>
            </a:r>
            <a:r>
              <a:rPr lang="ro-MO" i="1" dirty="0"/>
              <a:t>, </a:t>
            </a:r>
            <a:r>
              <a:rPr lang="ro-MO" dirty="0"/>
              <a:t>multidoze</a:t>
            </a:r>
            <a:r>
              <a:rPr lang="ro-MO" dirty="0" smtClean="0"/>
              <a:t>:</a:t>
            </a:r>
          </a:p>
          <a:p>
            <a:pPr lvl="1"/>
            <a:r>
              <a:rPr lang="ro-MO" dirty="0" smtClean="0"/>
              <a:t>Sticle </a:t>
            </a:r>
            <a:r>
              <a:rPr lang="ro-MO" dirty="0"/>
              <a:t>medicinale incolore sau brune, de formă cilindrică. </a:t>
            </a:r>
            <a:endParaRPr lang="ro-MO" dirty="0" smtClean="0"/>
          </a:p>
          <a:p>
            <a:pPr lvl="1"/>
            <a:r>
              <a:rPr lang="ro-MO" dirty="0" smtClean="0"/>
              <a:t>Sticle </a:t>
            </a:r>
            <a:r>
              <a:rPr lang="ro-MO" dirty="0"/>
              <a:t>medicinale  cu </a:t>
            </a:r>
            <a:r>
              <a:rPr lang="ro-MO" b="1" i="1" dirty="0">
                <a:solidFill>
                  <a:srgbClr val="002060"/>
                </a:solidFill>
              </a:rPr>
              <a:t>striuri (caneluri/ </a:t>
            </a:r>
            <a:r>
              <a:rPr lang="ru-RU" b="1" i="1" dirty="0">
                <a:solidFill>
                  <a:srgbClr val="002060"/>
                </a:solidFill>
              </a:rPr>
              <a:t>пазы</a:t>
            </a:r>
            <a:r>
              <a:rPr lang="ro-MO" i="1" dirty="0"/>
              <a:t>) </a:t>
            </a:r>
            <a:r>
              <a:rPr lang="ro-MO" dirty="0"/>
              <a:t>de formă </a:t>
            </a:r>
            <a:r>
              <a:rPr lang="ro-MO" dirty="0" smtClean="0"/>
              <a:t>cilindrică</a:t>
            </a:r>
          </a:p>
          <a:p>
            <a:pPr lvl="1"/>
            <a:r>
              <a:rPr lang="ro-MO" dirty="0" smtClean="0"/>
              <a:t>Sticle </a:t>
            </a:r>
            <a:r>
              <a:rPr lang="ro-MO" dirty="0"/>
              <a:t>ovale cu striuri</a:t>
            </a:r>
            <a:r>
              <a:rPr lang="ro-MO" dirty="0" smtClean="0"/>
              <a:t>.</a:t>
            </a:r>
          </a:p>
          <a:p>
            <a:pPr lvl="1"/>
            <a:r>
              <a:rPr lang="ro-MO" u="sng" dirty="0" smtClean="0">
                <a:solidFill>
                  <a:srgbClr val="002060"/>
                </a:solidFill>
                <a:effectLst>
                  <a:outerShdw blurRad="38100" dist="38100" dir="2700000" algn="tl">
                    <a:srgbClr val="000000">
                      <a:alpha val="43137"/>
                    </a:srgbClr>
                  </a:outerShdw>
                </a:effectLst>
              </a:rPr>
              <a:t>Sticle </a:t>
            </a:r>
            <a:r>
              <a:rPr lang="ro-MO" u="sng" dirty="0">
                <a:solidFill>
                  <a:srgbClr val="002060"/>
                </a:solidFill>
                <a:effectLst>
                  <a:outerShdw blurRad="38100" dist="38100" dir="2700000" algn="tl">
                    <a:srgbClr val="000000">
                      <a:alpha val="43137"/>
                    </a:srgbClr>
                  </a:outerShdw>
                </a:effectLst>
              </a:rPr>
              <a:t>cilindrice </a:t>
            </a:r>
            <a:r>
              <a:rPr lang="ro-MO" dirty="0"/>
              <a:t>sunt indicate pentru majorarea medicamentelor lichide de uz oral: soluții, siropuri, mixturi, emulsii, suspensii, soluții extractive</a:t>
            </a:r>
            <a:r>
              <a:rPr lang="ro-MO" dirty="0" smtClean="0"/>
              <a:t>.</a:t>
            </a:r>
          </a:p>
          <a:p>
            <a:pPr lvl="1"/>
            <a:r>
              <a:rPr lang="ro-MO" u="sng" dirty="0" smtClean="0">
                <a:solidFill>
                  <a:srgbClr val="002060"/>
                </a:solidFill>
                <a:effectLst>
                  <a:outerShdw blurRad="38100" dist="38100" dir="2700000" algn="tl">
                    <a:srgbClr val="000000">
                      <a:alpha val="43137"/>
                    </a:srgbClr>
                  </a:outerShdw>
                </a:effectLst>
              </a:rPr>
              <a:t>Sticlele </a:t>
            </a:r>
            <a:r>
              <a:rPr lang="ro-MO" u="sng" dirty="0">
                <a:solidFill>
                  <a:srgbClr val="002060"/>
                </a:solidFill>
                <a:effectLst>
                  <a:outerShdw blurRad="38100" dist="38100" dir="2700000" algn="tl">
                    <a:srgbClr val="000000">
                      <a:alpha val="43137"/>
                    </a:srgbClr>
                  </a:outerShdw>
                </a:effectLst>
              </a:rPr>
              <a:t>ovale </a:t>
            </a:r>
            <a:r>
              <a:rPr lang="ro-MO" dirty="0"/>
              <a:t>se utilizează pentru preparatele de uz extern – ape de gură, gargarisme, inhalații, loțiuni, soluții cu antiseptice,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55</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42455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sz="2400" b="1" dirty="0">
                <a:solidFill>
                  <a:srgbClr val="C00000"/>
                </a:solidFill>
              </a:rPr>
              <a:t>Pentru diferite forme farmaceutice se utilizează:</a:t>
            </a:r>
            <a:endParaRPr lang="ru-RU" sz="2400" b="1" dirty="0">
              <a:solidFill>
                <a:srgbClr val="C00000"/>
              </a:solidFill>
            </a:endParaRPr>
          </a:p>
        </p:txBody>
      </p:sp>
      <p:sp>
        <p:nvSpPr>
          <p:cNvPr id="3" name="Объект 2"/>
          <p:cNvSpPr>
            <a:spLocks noGrp="1"/>
          </p:cNvSpPr>
          <p:nvPr>
            <p:ph idx="1"/>
          </p:nvPr>
        </p:nvSpPr>
        <p:spPr>
          <a:xfrm>
            <a:off x="107504" y="692696"/>
            <a:ext cx="8928992" cy="5760640"/>
          </a:xfrm>
        </p:spPr>
        <p:txBody>
          <a:bodyPr>
            <a:normAutofit lnSpcReduction="10000"/>
          </a:bodyPr>
          <a:lstStyle/>
          <a:p>
            <a:r>
              <a:rPr lang="ro-MO" b="1" i="1" dirty="0" smtClean="0">
                <a:solidFill>
                  <a:srgbClr val="C00000"/>
                </a:solidFill>
              </a:rPr>
              <a:t>2. Flacoane </a:t>
            </a:r>
            <a:r>
              <a:rPr lang="ro-MO" b="1" i="1" dirty="0">
                <a:solidFill>
                  <a:srgbClr val="C00000"/>
                </a:solidFill>
              </a:rPr>
              <a:t>din plastomeri</a:t>
            </a:r>
            <a:r>
              <a:rPr lang="ro-MO" i="1" dirty="0"/>
              <a:t>, </a:t>
            </a:r>
            <a:r>
              <a:rPr lang="ro-MO" dirty="0"/>
              <a:t>multidoze. </a:t>
            </a:r>
            <a:endParaRPr lang="ro-MO" dirty="0" smtClean="0"/>
          </a:p>
          <a:p>
            <a:r>
              <a:rPr lang="ro-MO" dirty="0" smtClean="0"/>
              <a:t>Ele </a:t>
            </a:r>
            <a:r>
              <a:rPr lang="ro-MO" dirty="0"/>
              <a:t>pot </a:t>
            </a:r>
            <a:r>
              <a:rPr lang="ro-MO" dirty="0" smtClean="0"/>
              <a:t>fi:</a:t>
            </a:r>
          </a:p>
          <a:p>
            <a:pPr lvl="1"/>
            <a:r>
              <a:rPr lang="ro-MO" dirty="0" smtClean="0"/>
              <a:t> </a:t>
            </a:r>
            <a:r>
              <a:rPr lang="ro-MO" dirty="0"/>
              <a:t>rigide, </a:t>
            </a:r>
            <a:endParaRPr lang="ro-MO" dirty="0" smtClean="0"/>
          </a:p>
          <a:p>
            <a:pPr lvl="1"/>
            <a:r>
              <a:rPr lang="ro-MO" dirty="0" smtClean="0"/>
              <a:t>flexibile</a:t>
            </a:r>
            <a:r>
              <a:rPr lang="ro-MO" dirty="0"/>
              <a:t>, </a:t>
            </a:r>
            <a:endParaRPr lang="ro-MO" dirty="0" smtClean="0"/>
          </a:p>
          <a:p>
            <a:pPr lvl="1"/>
            <a:r>
              <a:rPr lang="ro-MO" dirty="0" smtClean="0"/>
              <a:t>opace </a:t>
            </a:r>
            <a:r>
              <a:rPr lang="ro-MO" dirty="0"/>
              <a:t>sau transparente. </a:t>
            </a:r>
            <a:endParaRPr lang="ro-MO" dirty="0" smtClean="0"/>
          </a:p>
          <a:p>
            <a:pPr algn="just"/>
            <a:r>
              <a:rPr lang="ro-MO" dirty="0" smtClean="0"/>
              <a:t>Se </a:t>
            </a:r>
            <a:r>
              <a:rPr lang="ro-MO" dirty="0"/>
              <a:t>indică mai ales pentru medicamentele lichide de uz extern. Unele recipiente au un orificiu picător în capac</a:t>
            </a:r>
            <a:r>
              <a:rPr lang="ro-MO" dirty="0" smtClean="0"/>
              <a:t>.</a:t>
            </a:r>
          </a:p>
          <a:p>
            <a:pPr algn="just"/>
            <a:r>
              <a:rPr lang="ro-MO" b="1" i="1" dirty="0" smtClean="0">
                <a:solidFill>
                  <a:srgbClr val="C00000"/>
                </a:solidFill>
              </a:rPr>
              <a:t>3. Flacoane </a:t>
            </a:r>
            <a:r>
              <a:rPr lang="ro-MO" b="1" i="1" dirty="0">
                <a:solidFill>
                  <a:srgbClr val="C00000"/>
                </a:solidFill>
              </a:rPr>
              <a:t>picătoare</a:t>
            </a:r>
            <a:r>
              <a:rPr lang="ro-MO" i="1" dirty="0"/>
              <a:t>, </a:t>
            </a:r>
            <a:r>
              <a:rPr lang="ro-MO" dirty="0"/>
              <a:t>multidoze. Pot fi din sticlă sau din plastic, cu dop picător. Sunt destinate administrării de preparate lichide pe mucoase – oftalmică, nazală, etc.</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49093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Pentru diferite forme farmaceutice se utilizează:</a:t>
            </a:r>
            <a:endParaRPr lang="ru-RU" sz="2400" dirty="0"/>
          </a:p>
        </p:txBody>
      </p:sp>
      <p:sp>
        <p:nvSpPr>
          <p:cNvPr id="3" name="Объект 2"/>
          <p:cNvSpPr>
            <a:spLocks noGrp="1"/>
          </p:cNvSpPr>
          <p:nvPr>
            <p:ph idx="1"/>
          </p:nvPr>
        </p:nvSpPr>
        <p:spPr>
          <a:xfrm>
            <a:off x="457200" y="404664"/>
            <a:ext cx="8507288" cy="6048672"/>
          </a:xfrm>
        </p:spPr>
        <p:txBody>
          <a:bodyPr>
            <a:normAutofit fontScale="85000" lnSpcReduction="10000"/>
          </a:bodyPr>
          <a:lstStyle/>
          <a:p>
            <a:pPr algn="just"/>
            <a:r>
              <a:rPr lang="ro-MO" b="1" i="1" dirty="0" smtClean="0">
                <a:solidFill>
                  <a:srgbClr val="C00000"/>
                </a:solidFill>
              </a:rPr>
              <a:t>4. Recipiente </a:t>
            </a:r>
            <a:r>
              <a:rPr lang="ro-MO" b="1" i="1" dirty="0">
                <a:solidFill>
                  <a:srgbClr val="C00000"/>
                </a:solidFill>
              </a:rPr>
              <a:t>pentru preparate semisolide</a:t>
            </a:r>
            <a:r>
              <a:rPr lang="ro-MO" i="1" dirty="0"/>
              <a:t>, </a:t>
            </a:r>
            <a:r>
              <a:rPr lang="ro-MO" dirty="0"/>
              <a:t>multidoze. </a:t>
            </a:r>
            <a:endParaRPr lang="ro-MO" dirty="0" smtClean="0"/>
          </a:p>
          <a:p>
            <a:pPr algn="just"/>
            <a:r>
              <a:rPr lang="ro-MO" dirty="0" smtClean="0"/>
              <a:t>De </a:t>
            </a:r>
            <a:r>
              <a:rPr lang="ro-MO" dirty="0"/>
              <a:t>regulă, acestea sunt cutii din sticlă, plastomeri sau metale, de formă cilindrică, cu deschidere largă, incolore sau colorate, inchise cu capac care se înșurubează. </a:t>
            </a:r>
            <a:endParaRPr lang="ro-MO" dirty="0" smtClean="0"/>
          </a:p>
          <a:p>
            <a:pPr algn="just"/>
            <a:r>
              <a:rPr lang="ro-MO" dirty="0" smtClean="0"/>
              <a:t>Se </a:t>
            </a:r>
            <a:r>
              <a:rPr lang="ro-MO" dirty="0"/>
              <a:t>folosesc pentru a condiționa în timp formele </a:t>
            </a:r>
            <a:r>
              <a:rPr lang="ro-MO" i="1" dirty="0"/>
              <a:t>semisolide</a:t>
            </a:r>
            <a:r>
              <a:rPr lang="ro-MO" dirty="0"/>
              <a:t> (unguente, paste) sau </a:t>
            </a:r>
            <a:r>
              <a:rPr lang="ro-MO" i="1" dirty="0"/>
              <a:t>solide </a:t>
            </a:r>
            <a:r>
              <a:rPr lang="ro-MO" dirty="0"/>
              <a:t>(supozitoare, comprimate, pulberi) cât și pentru medicamente industriale și cosmetice</a:t>
            </a:r>
            <a:r>
              <a:rPr lang="ro-MO" dirty="0" smtClean="0"/>
              <a:t>.</a:t>
            </a:r>
          </a:p>
          <a:p>
            <a:pPr algn="just"/>
            <a:endParaRPr lang="ro-MO" i="1" dirty="0"/>
          </a:p>
          <a:p>
            <a:pPr algn="just"/>
            <a:r>
              <a:rPr lang="ro-MO" b="1" i="1" dirty="0" smtClean="0">
                <a:solidFill>
                  <a:srgbClr val="C00000"/>
                </a:solidFill>
              </a:rPr>
              <a:t>5.</a:t>
            </a:r>
            <a:r>
              <a:rPr lang="ro-MO" b="1" dirty="0" smtClean="0">
                <a:solidFill>
                  <a:srgbClr val="C00000"/>
                </a:solidFill>
              </a:rPr>
              <a:t> </a:t>
            </a:r>
            <a:r>
              <a:rPr lang="ro-MO" b="1" i="1" dirty="0" smtClean="0">
                <a:solidFill>
                  <a:srgbClr val="C00000"/>
                </a:solidFill>
              </a:rPr>
              <a:t>Recipiente </a:t>
            </a:r>
            <a:r>
              <a:rPr lang="ro-MO" b="1" i="1" dirty="0">
                <a:solidFill>
                  <a:srgbClr val="C00000"/>
                </a:solidFill>
              </a:rPr>
              <a:t>pentru comprimate și capsule.</a:t>
            </a:r>
            <a:r>
              <a:rPr lang="ro-MO" i="1" dirty="0"/>
              <a:t> </a:t>
            </a:r>
            <a:r>
              <a:rPr lang="ro-MO" dirty="0"/>
              <a:t> </a:t>
            </a:r>
            <a:endParaRPr lang="ro-MO" dirty="0" smtClean="0"/>
          </a:p>
          <a:p>
            <a:pPr algn="just"/>
            <a:r>
              <a:rPr lang="ro-MO" dirty="0" smtClean="0"/>
              <a:t>Ele </a:t>
            </a:r>
            <a:r>
              <a:rPr lang="ro-MO" dirty="0"/>
              <a:t>sunt fabricate din sticlă, plastic sau metal, au forma cilindrică cu sau fără caneluri, cu închidere care se înșurubează sau rezistentă la deschiderea de către copii.</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68856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18058"/>
          </a:xfrm>
        </p:spPr>
        <p:txBody>
          <a:bodyPr>
            <a:normAutofit fontScale="90000"/>
          </a:bodyPr>
          <a:lstStyle/>
          <a:p>
            <a:r>
              <a:rPr lang="ro-MO" sz="2400" b="1" dirty="0">
                <a:solidFill>
                  <a:srgbClr val="C00000"/>
                </a:solidFill>
              </a:rPr>
              <a:t>Pentru diferite forme farmaceutice se utilizează:</a:t>
            </a:r>
            <a:endParaRPr lang="ru-RU" sz="2400" dirty="0"/>
          </a:p>
        </p:txBody>
      </p:sp>
      <p:sp>
        <p:nvSpPr>
          <p:cNvPr id="3" name="Объект 2"/>
          <p:cNvSpPr>
            <a:spLocks noGrp="1"/>
          </p:cNvSpPr>
          <p:nvPr>
            <p:ph idx="1"/>
          </p:nvPr>
        </p:nvSpPr>
        <p:spPr>
          <a:xfrm>
            <a:off x="457200" y="404664"/>
            <a:ext cx="8507288" cy="6048672"/>
          </a:xfrm>
        </p:spPr>
        <p:txBody>
          <a:bodyPr>
            <a:normAutofit/>
          </a:bodyPr>
          <a:lstStyle/>
          <a:p>
            <a:pPr algn="just"/>
            <a:r>
              <a:rPr lang="ro-MO" b="1" i="1" dirty="0" smtClean="0">
                <a:solidFill>
                  <a:srgbClr val="C00000"/>
                </a:solidFill>
              </a:rPr>
              <a:t>5. </a:t>
            </a:r>
            <a:r>
              <a:rPr lang="ro-MO" b="1" i="1" dirty="0">
                <a:solidFill>
                  <a:srgbClr val="C00000"/>
                </a:solidFill>
              </a:rPr>
              <a:t>Recipiente cu sisteme de închidere speciale.</a:t>
            </a:r>
            <a:r>
              <a:rPr lang="ro-MO" i="1" dirty="0"/>
              <a:t> </a:t>
            </a:r>
            <a:endParaRPr lang="ro-MO" i="1" dirty="0" smtClean="0"/>
          </a:p>
          <a:p>
            <a:pPr algn="just"/>
            <a:r>
              <a:rPr lang="ro-MO" dirty="0" smtClean="0"/>
              <a:t>Sunt </a:t>
            </a:r>
            <a:r>
              <a:rPr lang="ro-MO" dirty="0"/>
              <a:t>destinate pentru condiționarea de aerosoli sub presiune, spray-uri, etc</a:t>
            </a:r>
            <a:r>
              <a:rPr lang="ro-MO" dirty="0" smtClean="0"/>
              <a:t>.</a:t>
            </a:r>
          </a:p>
          <a:p>
            <a:pPr algn="just"/>
            <a:endParaRPr lang="ro-MO" i="1" dirty="0"/>
          </a:p>
          <a:p>
            <a:pPr algn="just"/>
            <a:r>
              <a:rPr lang="ro-MO" b="1" i="1" dirty="0" smtClean="0">
                <a:solidFill>
                  <a:srgbClr val="C00000"/>
                </a:solidFill>
              </a:rPr>
              <a:t>6. Recipiente </a:t>
            </a:r>
            <a:r>
              <a:rPr lang="ro-MO" b="1" i="1" dirty="0">
                <a:solidFill>
                  <a:srgbClr val="C00000"/>
                </a:solidFill>
              </a:rPr>
              <a:t>cu mai multe doze, condiționate individual.</a:t>
            </a:r>
            <a:r>
              <a:rPr lang="ro-MO" dirty="0"/>
              <a:t> </a:t>
            </a:r>
            <a:endParaRPr lang="ro-MO" dirty="0" smtClean="0"/>
          </a:p>
          <a:p>
            <a:pPr algn="just"/>
            <a:r>
              <a:rPr lang="ro-MO" dirty="0" smtClean="0"/>
              <a:t>Sunt </a:t>
            </a:r>
            <a:r>
              <a:rPr lang="ro-MO" dirty="0"/>
              <a:t>cele mai moderne și se aplică pentru formele farmaceutice solide. Cel mai des ele sunt confecționate după tehnica blister.</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58</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98517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18058"/>
          </a:xfrm>
        </p:spPr>
        <p:txBody>
          <a:bodyPr>
            <a:normAutofit fontScale="90000"/>
          </a:bodyPr>
          <a:lstStyle/>
          <a:p>
            <a:r>
              <a:rPr lang="ro-MO" b="1" dirty="0">
                <a:solidFill>
                  <a:srgbClr val="C00000"/>
                </a:solidFill>
              </a:rPr>
              <a:t>Ambalarea medicamentelor</a:t>
            </a:r>
            <a:endParaRPr lang="ru-RU" dirty="0">
              <a:solidFill>
                <a:srgbClr val="C00000"/>
              </a:solidFill>
            </a:endParaRPr>
          </a:p>
        </p:txBody>
      </p:sp>
      <p:sp>
        <p:nvSpPr>
          <p:cNvPr id="3" name="Объект 2"/>
          <p:cNvSpPr>
            <a:spLocks noGrp="1"/>
          </p:cNvSpPr>
          <p:nvPr>
            <p:ph idx="1"/>
          </p:nvPr>
        </p:nvSpPr>
        <p:spPr>
          <a:xfrm>
            <a:off x="179512" y="620688"/>
            <a:ext cx="8928992" cy="5904656"/>
          </a:xfrm>
        </p:spPr>
        <p:txBody>
          <a:bodyPr>
            <a:normAutofit fontScale="85000" lnSpcReduction="20000"/>
          </a:bodyPr>
          <a:lstStyle/>
          <a:p>
            <a:pPr algn="just"/>
            <a:r>
              <a:rPr lang="ro-MO" dirty="0"/>
              <a:t>După procedeul de condiționare </a:t>
            </a:r>
            <a:r>
              <a:rPr lang="ro-MO" i="1" u="sng" dirty="0">
                <a:solidFill>
                  <a:srgbClr val="002060"/>
                </a:solidFill>
              </a:rPr>
              <a:t>primară</a:t>
            </a:r>
            <a:r>
              <a:rPr lang="ro-MO" i="1" dirty="0"/>
              <a:t>, </a:t>
            </a:r>
            <a:r>
              <a:rPr lang="ro-MO" dirty="0"/>
              <a:t>are loc ambalarea medicamentului (condiționarea </a:t>
            </a:r>
            <a:r>
              <a:rPr lang="ro-MO" i="1" u="sng" dirty="0">
                <a:solidFill>
                  <a:srgbClr val="002060"/>
                </a:solidFill>
              </a:rPr>
              <a:t>secundară</a:t>
            </a:r>
            <a:r>
              <a:rPr lang="ro-MO" dirty="0"/>
              <a:t>). </a:t>
            </a:r>
            <a:endParaRPr lang="ro-MO" dirty="0" smtClean="0"/>
          </a:p>
          <a:p>
            <a:pPr algn="just"/>
            <a:r>
              <a:rPr lang="ro-MO" dirty="0" smtClean="0"/>
              <a:t>Ambalarea secundară </a:t>
            </a:r>
            <a:r>
              <a:rPr lang="ro-MO" dirty="0"/>
              <a:t>are un rol principal de a proteja mecanic ambalajul primar. </a:t>
            </a:r>
            <a:endParaRPr lang="ro-MO" dirty="0" smtClean="0"/>
          </a:p>
          <a:p>
            <a:pPr algn="just"/>
            <a:r>
              <a:rPr lang="ro-MO" dirty="0" smtClean="0"/>
              <a:t>Pentru </a:t>
            </a:r>
            <a:r>
              <a:rPr lang="ro-MO" dirty="0"/>
              <a:t>aceasta recipientul cu medicament se ambalează în cutie de carton, care este inscripționată cu toate informațiile necesare pentru consumător</a:t>
            </a:r>
            <a:r>
              <a:rPr lang="ro-MO" dirty="0" smtClean="0"/>
              <a:t>:</a:t>
            </a:r>
          </a:p>
          <a:p>
            <a:pPr lvl="1" algn="just"/>
            <a:r>
              <a:rPr lang="ro-MO" dirty="0" smtClean="0"/>
              <a:t>numele </a:t>
            </a:r>
            <a:r>
              <a:rPr lang="ro-MO" dirty="0"/>
              <a:t>întreprinderii de </a:t>
            </a:r>
            <a:r>
              <a:rPr lang="ro-MO" dirty="0" smtClean="0"/>
              <a:t>producere</a:t>
            </a:r>
          </a:p>
          <a:p>
            <a:pPr lvl="1" algn="just"/>
            <a:r>
              <a:rPr lang="ro-MO" dirty="0" smtClean="0"/>
              <a:t>Denumirea </a:t>
            </a:r>
            <a:r>
              <a:rPr lang="ro-MO" dirty="0"/>
              <a:t>și formula calitativă și cantitativă a </a:t>
            </a:r>
            <a:r>
              <a:rPr lang="ro-MO" dirty="0" smtClean="0"/>
              <a:t>produsului</a:t>
            </a:r>
          </a:p>
          <a:p>
            <a:pPr lvl="1" algn="just"/>
            <a:r>
              <a:rPr lang="ro-MO" dirty="0" smtClean="0"/>
              <a:t>Concentrația</a:t>
            </a:r>
          </a:p>
          <a:p>
            <a:pPr lvl="1" algn="just"/>
            <a:r>
              <a:rPr lang="ro-MO" dirty="0" smtClean="0"/>
              <a:t>Forma farmaceutică</a:t>
            </a:r>
          </a:p>
          <a:p>
            <a:pPr lvl="1" algn="just"/>
            <a:r>
              <a:rPr lang="ro-MO" dirty="0" smtClean="0"/>
              <a:t>Capacitatea recepientului</a:t>
            </a:r>
          </a:p>
          <a:p>
            <a:pPr lvl="1" algn="just"/>
            <a:r>
              <a:rPr lang="ro-MO" dirty="0" smtClean="0"/>
              <a:t>Numărul </a:t>
            </a:r>
            <a:r>
              <a:rPr lang="ro-MO" dirty="0"/>
              <a:t>de </a:t>
            </a:r>
            <a:r>
              <a:rPr lang="ro-MO" dirty="0" smtClean="0"/>
              <a:t>doze</a:t>
            </a:r>
          </a:p>
          <a:p>
            <a:pPr lvl="1" algn="just"/>
            <a:r>
              <a:rPr lang="ro-MO" dirty="0" smtClean="0"/>
              <a:t>Data preparării</a:t>
            </a:r>
          </a:p>
          <a:p>
            <a:pPr lvl="1" algn="just"/>
            <a:r>
              <a:rPr lang="ro-MO" dirty="0" smtClean="0"/>
              <a:t>Termenul </a:t>
            </a:r>
            <a:r>
              <a:rPr lang="ro-MO" dirty="0"/>
              <a:t>de </a:t>
            </a:r>
            <a:r>
              <a:rPr lang="ro-MO" dirty="0" smtClean="0"/>
              <a:t>valabilitate</a:t>
            </a:r>
          </a:p>
          <a:p>
            <a:pPr lvl="1" algn="just"/>
            <a:r>
              <a:rPr lang="ro-MO" dirty="0" smtClean="0"/>
              <a:t>Modul </a:t>
            </a:r>
            <a:r>
              <a:rPr lang="ro-MO" dirty="0"/>
              <a:t>și calea de administrare.</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59</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41986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fontScale="85000" lnSpcReduction="10000"/>
          </a:bodyPr>
          <a:lstStyle/>
          <a:p>
            <a:pPr algn="just"/>
            <a:r>
              <a:rPr lang="ro-RO" dirty="0"/>
              <a:t>Termenul de </a:t>
            </a:r>
            <a:r>
              <a:rPr lang="ro-RO" b="1" u="sng" dirty="0">
                <a:effectLst>
                  <a:outerShdw blurRad="38100" dist="38100" dir="2700000" algn="tl">
                    <a:srgbClr val="000000">
                      <a:alpha val="43137"/>
                    </a:srgbClr>
                  </a:outerShdw>
                </a:effectLst>
              </a:rPr>
              <a:t>drog</a:t>
            </a:r>
            <a:r>
              <a:rPr lang="ro-RO" b="1" dirty="0"/>
              <a:t> (</a:t>
            </a:r>
            <a:r>
              <a:rPr lang="ro-RO" dirty="0"/>
              <a:t>engl. </a:t>
            </a:r>
            <a:r>
              <a:rPr lang="ro-RO" i="1" dirty="0"/>
              <a:t>drug</a:t>
            </a:r>
            <a:r>
              <a:rPr lang="ro-RO" dirty="0"/>
              <a:t> – medicament, oland. </a:t>
            </a:r>
            <a:r>
              <a:rPr lang="ro-RO" i="1" dirty="0"/>
              <a:t>droag</a:t>
            </a:r>
            <a:r>
              <a:rPr lang="ro-RO" dirty="0"/>
              <a:t> – de a usca) – desemnă un produs vegetal sau o materie primă vegetală, ce reprezintă planta sau partea de plantă medicinală, recoltată şi uscată, mai rar în stare proaspătă, care se utilizează pentru prepararea de medicamente, prin operaţii de mărunţire, pulverizare, extracţie, comprimare etc. De exemplu – florile de tei, frunzele de mentă, etc. </a:t>
            </a:r>
            <a:endParaRPr lang="ru-RU" dirty="0"/>
          </a:p>
          <a:p>
            <a:endParaRPr lang="ro-RO" b="1" dirty="0" smtClean="0"/>
          </a:p>
          <a:p>
            <a:pPr algn="just"/>
            <a:r>
              <a:rPr lang="ro-RO" b="1" dirty="0" smtClean="0"/>
              <a:t>Important </a:t>
            </a:r>
            <a:r>
              <a:rPr lang="ro-RO" b="1" dirty="0"/>
              <a:t>– </a:t>
            </a:r>
            <a:r>
              <a:rPr lang="ro-RO" dirty="0"/>
              <a:t>actualmente, drog se asociază în exclusiv cu substanţe stupifiante. Dar esenţa cuvântului constă în aceea că înseamnă un produs medicamentos, o formă farmaceutică dozată, forma farmaceutică finită. </a:t>
            </a:r>
            <a:r>
              <a:rPr lang="ro-RO" i="1" u="sng" dirty="0"/>
              <a:t>(Drog – produs medicamentos; droguri – substanţe stupefiante, narcotice).</a:t>
            </a:r>
            <a:endParaRPr lang="ru-RU" i="1" u="sng"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1736965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90066"/>
          </a:xfrm>
        </p:spPr>
        <p:txBody>
          <a:bodyPr>
            <a:normAutofit fontScale="90000"/>
          </a:bodyPr>
          <a:lstStyle/>
          <a:p>
            <a:r>
              <a:rPr lang="ro-MO" b="1" dirty="0">
                <a:solidFill>
                  <a:srgbClr val="C00000"/>
                </a:solidFill>
              </a:rPr>
              <a:t>Ambalarea medicamentelor</a:t>
            </a:r>
            <a:endParaRPr lang="ru-RU" dirty="0"/>
          </a:p>
        </p:txBody>
      </p:sp>
      <p:sp>
        <p:nvSpPr>
          <p:cNvPr id="3" name="Объект 2"/>
          <p:cNvSpPr>
            <a:spLocks noGrp="1"/>
          </p:cNvSpPr>
          <p:nvPr>
            <p:ph idx="1"/>
          </p:nvPr>
        </p:nvSpPr>
        <p:spPr>
          <a:xfrm>
            <a:off x="107504" y="548680"/>
            <a:ext cx="8856984" cy="5976664"/>
          </a:xfrm>
        </p:spPr>
        <p:txBody>
          <a:bodyPr>
            <a:normAutofit fontScale="92500"/>
          </a:bodyPr>
          <a:lstStyle/>
          <a:p>
            <a:pPr algn="just"/>
            <a:r>
              <a:rPr lang="ro-MO" dirty="0"/>
              <a:t>În fiecare cutie se introduce </a:t>
            </a:r>
            <a:r>
              <a:rPr lang="ro-MO" b="1" i="1" u="sng" dirty="0">
                <a:effectLst>
                  <a:outerShdw blurRad="38100" dist="38100" dir="2700000" algn="tl">
                    <a:srgbClr val="000000">
                      <a:alpha val="43137"/>
                    </a:srgbClr>
                  </a:outerShdw>
                </a:effectLst>
              </a:rPr>
              <a:t>fișa de control </a:t>
            </a:r>
            <a:r>
              <a:rPr lang="ro-MO" dirty="0"/>
              <a:t>cu data fabricării, numărul partidei, numărul verificatorului, și </a:t>
            </a:r>
            <a:r>
              <a:rPr lang="ro-MO" b="1" i="1" u="sng" dirty="0">
                <a:effectLst>
                  <a:outerShdw blurRad="38100" dist="38100" dir="2700000" algn="tl">
                    <a:srgbClr val="000000">
                      <a:alpha val="43137"/>
                    </a:srgbClr>
                  </a:outerShdw>
                </a:effectLst>
              </a:rPr>
              <a:t>prospectul medicamentului</a:t>
            </a:r>
            <a:r>
              <a:rPr lang="ro-MO" i="1" dirty="0"/>
              <a:t>, </a:t>
            </a:r>
            <a:r>
              <a:rPr lang="ro-MO" dirty="0"/>
              <a:t>cu date fizico-chimice și farmacologice (modul de utilizare, indicații, contraindicații, efecte secundare, etc.), unele precauții de păstrare, etc. </a:t>
            </a:r>
            <a:endParaRPr lang="ro-MO" dirty="0" smtClean="0"/>
          </a:p>
          <a:p>
            <a:pPr algn="just"/>
            <a:r>
              <a:rPr lang="ro-MO" dirty="0" smtClean="0"/>
              <a:t>După </a:t>
            </a:r>
            <a:r>
              <a:rPr lang="ro-MO" dirty="0"/>
              <a:t>ambalare urmează procesul de </a:t>
            </a:r>
            <a:r>
              <a:rPr lang="ro-MO" b="1" i="1" u="sng" dirty="0">
                <a:solidFill>
                  <a:srgbClr val="C00000"/>
                </a:solidFill>
              </a:rPr>
              <a:t>grupare</a:t>
            </a:r>
            <a:r>
              <a:rPr lang="ro-MO" dirty="0"/>
              <a:t>, care constă în aceea că o cantitate oarecare de cutii să ambalează în pachete din hârtie, pe care, la fel, se indică toată informația despre medicament. </a:t>
            </a:r>
            <a:endParaRPr lang="ro-MO" dirty="0" smtClean="0"/>
          </a:p>
          <a:p>
            <a:pPr algn="just"/>
            <a:r>
              <a:rPr lang="ro-MO" dirty="0" smtClean="0"/>
              <a:t>Aceasta </a:t>
            </a:r>
            <a:r>
              <a:rPr lang="ro-MO" dirty="0"/>
              <a:t>ușurează manipularea, transportarea și sistematizarea medicamentelor.</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60</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68160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62074"/>
          </a:xfrm>
        </p:spPr>
        <p:txBody>
          <a:bodyPr>
            <a:normAutofit fontScale="90000"/>
          </a:bodyPr>
          <a:lstStyle/>
          <a:p>
            <a:r>
              <a:rPr lang="ro-MO" b="1" dirty="0">
                <a:solidFill>
                  <a:srgbClr val="C00000"/>
                </a:solidFill>
              </a:rPr>
              <a:t>Depozitarea medicamentelor</a:t>
            </a:r>
            <a:endParaRPr lang="ru-RU" dirty="0">
              <a:solidFill>
                <a:srgbClr val="C00000"/>
              </a:solidFill>
            </a:endParaRPr>
          </a:p>
        </p:txBody>
      </p:sp>
      <p:sp>
        <p:nvSpPr>
          <p:cNvPr id="3" name="Объект 2"/>
          <p:cNvSpPr>
            <a:spLocks noGrp="1"/>
          </p:cNvSpPr>
          <p:nvPr>
            <p:ph idx="1"/>
          </p:nvPr>
        </p:nvSpPr>
        <p:spPr>
          <a:xfrm>
            <a:off x="179512" y="836712"/>
            <a:ext cx="8784976" cy="5616624"/>
          </a:xfrm>
        </p:spPr>
        <p:txBody>
          <a:bodyPr>
            <a:normAutofit lnSpcReduction="10000"/>
          </a:bodyPr>
          <a:lstStyle/>
          <a:p>
            <a:pPr algn="just"/>
            <a:r>
              <a:rPr lang="ro-MO" dirty="0"/>
              <a:t>Pentru a menține stabilitatea medicamentelor, ele trebuie să fie păstrate în condiții corespunzătoare. </a:t>
            </a:r>
            <a:endParaRPr lang="ro-MO" dirty="0" smtClean="0"/>
          </a:p>
          <a:p>
            <a:pPr algn="just"/>
            <a:r>
              <a:rPr lang="ro-MO" dirty="0" smtClean="0"/>
              <a:t>În </a:t>
            </a:r>
            <a:r>
              <a:rPr lang="ro-MO" dirty="0"/>
              <a:t>farmacopee, pentru produse farmaceutice, condițiile generale de păstrare sunt indicate în monografiile generale sau individuale</a:t>
            </a:r>
            <a:r>
              <a:rPr lang="ro-MO" dirty="0" smtClean="0"/>
              <a:t>.</a:t>
            </a:r>
          </a:p>
          <a:p>
            <a:pPr algn="just"/>
            <a:r>
              <a:rPr lang="ro-MO" dirty="0" smtClean="0"/>
              <a:t>Pentru </a:t>
            </a:r>
            <a:r>
              <a:rPr lang="ro-MO" i="1" dirty="0"/>
              <a:t>produsele oficinale</a:t>
            </a:r>
            <a:r>
              <a:rPr lang="ro-MO" dirty="0"/>
              <a:t>, condițiile de păstrare sunt indicate în monografiile individuale</a:t>
            </a:r>
            <a:r>
              <a:rPr lang="ro-MO" dirty="0" smtClean="0"/>
              <a:t>.</a:t>
            </a:r>
          </a:p>
          <a:p>
            <a:pPr algn="just"/>
            <a:r>
              <a:rPr lang="ro-MO" dirty="0" smtClean="0"/>
              <a:t>În </a:t>
            </a:r>
            <a:r>
              <a:rPr lang="ro-MO" dirty="0"/>
              <a:t>cazul </a:t>
            </a:r>
            <a:r>
              <a:rPr lang="ro-MO" i="1" dirty="0"/>
              <a:t>producerii industriale</a:t>
            </a:r>
            <a:r>
              <a:rPr lang="ro-MO" dirty="0"/>
              <a:t>, producătorul este obligat să precizeze condițiile de păstrare în </a:t>
            </a:r>
            <a:r>
              <a:rPr lang="ro-MO" b="1" i="1" u="sng" dirty="0">
                <a:solidFill>
                  <a:srgbClr val="002060"/>
                </a:solidFill>
              </a:rPr>
              <a:t>Fișa de fabricație</a:t>
            </a:r>
            <a:r>
              <a:rPr lang="ro-MO" i="1" dirty="0"/>
              <a:t> </a:t>
            </a:r>
            <a:r>
              <a:rPr lang="ro-MO" dirty="0"/>
              <a:t>și în </a:t>
            </a:r>
            <a:r>
              <a:rPr lang="ro-MO" b="1" i="1" u="sng" dirty="0">
                <a:solidFill>
                  <a:srgbClr val="002060"/>
                </a:solidFill>
              </a:rPr>
              <a:t>Norma internă</a:t>
            </a:r>
            <a:r>
              <a:rPr lang="ro-MO" i="1" dirty="0"/>
              <a:t>.</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61</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46689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ro-MO" sz="2400" b="1" i="1" dirty="0">
                <a:solidFill>
                  <a:srgbClr val="C00000"/>
                </a:solidFill>
              </a:rPr>
              <a:t>Expresii folosite pentru temperaturile de păstrare a medicamentelor și a substanțelor farmaceutice</a:t>
            </a:r>
            <a:endParaRPr lang="ru-RU" sz="2400" dirty="0">
              <a:solidFill>
                <a:srgbClr val="C00000"/>
              </a:solidFill>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xmlns="" val="1875620380"/>
              </p:ext>
            </p:extLst>
          </p:nvPr>
        </p:nvGraphicFramePr>
        <p:xfrm>
          <a:off x="1533207" y="1340768"/>
          <a:ext cx="6077585" cy="4104455"/>
        </p:xfrm>
        <a:graphic>
          <a:graphicData uri="http://schemas.openxmlformats.org/drawingml/2006/table">
            <a:tbl>
              <a:tblPr firstRow="1" firstCol="1" bandRow="1">
                <a:tableStyleId>{5940675A-B579-460E-94D1-54222C63F5DA}</a:tableStyleId>
              </a:tblPr>
              <a:tblGrid>
                <a:gridCol w="3038475"/>
                <a:gridCol w="3039110"/>
              </a:tblGrid>
              <a:tr h="820891">
                <a:tc>
                  <a:txBody>
                    <a:bodyPr/>
                    <a:lstStyle/>
                    <a:p>
                      <a:pPr algn="ctr"/>
                      <a:r>
                        <a:rPr lang="ro-MO" sz="2000" b="1" dirty="0">
                          <a:effectLst/>
                        </a:rPr>
                        <a:t>Expresie folosită</a:t>
                      </a:r>
                      <a:endParaRPr lang="ru-RU" sz="2000" b="1" dirty="0">
                        <a:effectLst/>
                        <a:latin typeface="Calibri"/>
                        <a:cs typeface="Times New Roman"/>
                      </a:endParaRPr>
                    </a:p>
                  </a:txBody>
                  <a:tcPr marL="68580" marR="68580" marT="0" marB="0"/>
                </a:tc>
                <a:tc>
                  <a:txBody>
                    <a:bodyPr/>
                    <a:lstStyle/>
                    <a:p>
                      <a:pPr algn="ctr"/>
                      <a:r>
                        <a:rPr lang="ro-MO" sz="2000" b="1" dirty="0">
                          <a:effectLst/>
                        </a:rPr>
                        <a:t>Temperatura, </a:t>
                      </a:r>
                      <a:r>
                        <a:rPr lang="ro-MO" sz="2000" b="1" baseline="30000" dirty="0">
                          <a:effectLst/>
                        </a:rPr>
                        <a:t>0</a:t>
                      </a:r>
                      <a:r>
                        <a:rPr lang="ro-MO" sz="2000" b="1" dirty="0">
                          <a:effectLst/>
                        </a:rPr>
                        <a:t>C</a:t>
                      </a:r>
                      <a:endParaRPr lang="ru-RU" sz="2000" b="1" dirty="0">
                        <a:effectLst/>
                        <a:latin typeface="Calibri"/>
                        <a:cs typeface="Times New Roman"/>
                      </a:endParaRPr>
                    </a:p>
                  </a:txBody>
                  <a:tcPr marL="68580" marR="68580" marT="0" marB="0"/>
                </a:tc>
              </a:tr>
              <a:tr h="820891">
                <a:tc>
                  <a:txBody>
                    <a:bodyPr/>
                    <a:lstStyle/>
                    <a:p>
                      <a:r>
                        <a:rPr lang="ro-MO" sz="2000" b="1">
                          <a:effectLst/>
                        </a:rPr>
                        <a:t>La rece</a:t>
                      </a:r>
                      <a:endParaRPr lang="ru-RU" sz="2000" b="1">
                        <a:effectLst/>
                        <a:latin typeface="Calibri"/>
                        <a:cs typeface="Times New Roman"/>
                      </a:endParaRPr>
                    </a:p>
                  </a:txBody>
                  <a:tcPr marL="68580" marR="68580" marT="0" marB="0"/>
                </a:tc>
                <a:tc>
                  <a:txBody>
                    <a:bodyPr/>
                    <a:lstStyle/>
                    <a:p>
                      <a:pPr algn="ctr"/>
                      <a:r>
                        <a:rPr lang="ro-MO" sz="2000" b="1" dirty="0">
                          <a:effectLst/>
                        </a:rPr>
                        <a:t>2-8</a:t>
                      </a:r>
                      <a:endParaRPr lang="ru-RU" sz="2000" b="1" dirty="0">
                        <a:effectLst/>
                        <a:latin typeface="Calibri"/>
                        <a:cs typeface="Times New Roman"/>
                      </a:endParaRPr>
                    </a:p>
                  </a:txBody>
                  <a:tcPr marL="68580" marR="68580" marT="0" marB="0"/>
                </a:tc>
              </a:tr>
              <a:tr h="820891">
                <a:tc>
                  <a:txBody>
                    <a:bodyPr/>
                    <a:lstStyle/>
                    <a:p>
                      <a:r>
                        <a:rPr lang="ro-MO" sz="2000" b="1">
                          <a:effectLst/>
                        </a:rPr>
                        <a:t>La loc răcoros</a:t>
                      </a:r>
                      <a:endParaRPr lang="ru-RU" sz="2000" b="1">
                        <a:effectLst/>
                        <a:latin typeface="Calibri"/>
                        <a:cs typeface="Times New Roman"/>
                      </a:endParaRPr>
                    </a:p>
                  </a:txBody>
                  <a:tcPr marL="68580" marR="68580" marT="0" marB="0"/>
                </a:tc>
                <a:tc>
                  <a:txBody>
                    <a:bodyPr/>
                    <a:lstStyle/>
                    <a:p>
                      <a:pPr algn="ctr"/>
                      <a:r>
                        <a:rPr lang="ro-MO" sz="2000" b="1" dirty="0">
                          <a:effectLst/>
                        </a:rPr>
                        <a:t>8-15</a:t>
                      </a:r>
                      <a:endParaRPr lang="ru-RU" sz="2000" b="1" dirty="0">
                        <a:effectLst/>
                        <a:latin typeface="Calibri"/>
                        <a:cs typeface="Times New Roman"/>
                      </a:endParaRPr>
                    </a:p>
                  </a:txBody>
                  <a:tcPr marL="68580" marR="68580" marT="0" marB="0"/>
                </a:tc>
              </a:tr>
              <a:tr h="820891">
                <a:tc>
                  <a:txBody>
                    <a:bodyPr/>
                    <a:lstStyle/>
                    <a:p>
                      <a:r>
                        <a:rPr lang="ro-MO" sz="2000" b="1">
                          <a:effectLst/>
                        </a:rPr>
                        <a:t>La temperatura camerei</a:t>
                      </a:r>
                      <a:endParaRPr lang="ru-RU" sz="2000" b="1">
                        <a:effectLst/>
                        <a:latin typeface="Calibri"/>
                        <a:cs typeface="Times New Roman"/>
                      </a:endParaRPr>
                    </a:p>
                  </a:txBody>
                  <a:tcPr marL="68580" marR="68580" marT="0" marB="0"/>
                </a:tc>
                <a:tc>
                  <a:txBody>
                    <a:bodyPr/>
                    <a:lstStyle/>
                    <a:p>
                      <a:pPr algn="ctr"/>
                      <a:r>
                        <a:rPr lang="ro-MO" sz="2000" b="1" dirty="0">
                          <a:effectLst/>
                        </a:rPr>
                        <a:t>15-25</a:t>
                      </a:r>
                      <a:endParaRPr lang="ru-RU" sz="2000" b="1" dirty="0">
                        <a:effectLst/>
                        <a:latin typeface="Calibri"/>
                        <a:cs typeface="Times New Roman"/>
                      </a:endParaRPr>
                    </a:p>
                  </a:txBody>
                  <a:tcPr marL="68580" marR="68580" marT="0" marB="0"/>
                </a:tc>
              </a:tr>
              <a:tr h="820891">
                <a:tc>
                  <a:txBody>
                    <a:bodyPr/>
                    <a:lstStyle/>
                    <a:p>
                      <a:r>
                        <a:rPr lang="ro-MO" sz="2000" b="1">
                          <a:effectLst/>
                        </a:rPr>
                        <a:t>La cald, la căldură</a:t>
                      </a:r>
                      <a:endParaRPr lang="ru-RU" sz="2000" b="1">
                        <a:effectLst/>
                        <a:latin typeface="Calibri"/>
                        <a:cs typeface="Times New Roman"/>
                      </a:endParaRPr>
                    </a:p>
                  </a:txBody>
                  <a:tcPr marL="68580" marR="68580" marT="0" marB="0"/>
                </a:tc>
                <a:tc>
                  <a:txBody>
                    <a:bodyPr/>
                    <a:lstStyle/>
                    <a:p>
                      <a:pPr algn="ctr"/>
                      <a:r>
                        <a:rPr lang="ro-MO" sz="2000" b="1" dirty="0">
                          <a:effectLst/>
                        </a:rPr>
                        <a:t>30-40</a:t>
                      </a:r>
                      <a:endParaRPr lang="ru-RU" sz="2000" b="1" dirty="0">
                        <a:effectLst/>
                        <a:latin typeface="Calibri"/>
                        <a:cs typeface="Times New Roman"/>
                      </a:endParaRPr>
                    </a:p>
                  </a:txBody>
                  <a:tcPr marL="68580" marR="68580" marT="0" marB="0"/>
                </a:tc>
              </a:tr>
            </a:tbl>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62</a:t>
            </a:fld>
            <a:endParaRPr lang="ru-RU"/>
          </a:p>
        </p:txBody>
      </p:sp>
      <p:sp>
        <p:nvSpPr>
          <p:cNvPr id="6" name="Нижний колонтитул 5"/>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970776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507288" cy="6408712"/>
          </a:xfrm>
        </p:spPr>
        <p:txBody>
          <a:bodyPr>
            <a:normAutofit fontScale="85000" lnSpcReduction="20000"/>
          </a:bodyPr>
          <a:lstStyle/>
          <a:p>
            <a:pPr marL="0" indent="0" algn="ctr">
              <a:buNone/>
            </a:pPr>
            <a:r>
              <a:rPr lang="ro-MO" b="1" dirty="0">
                <a:solidFill>
                  <a:srgbClr val="C00000"/>
                </a:solidFill>
              </a:rPr>
              <a:t>Depozitarea medicamentelor</a:t>
            </a:r>
            <a:endParaRPr lang="ro-MO" dirty="0" smtClean="0"/>
          </a:p>
          <a:p>
            <a:pPr algn="just"/>
            <a:endParaRPr lang="ro-MO" dirty="0"/>
          </a:p>
          <a:p>
            <a:pPr algn="just"/>
            <a:r>
              <a:rPr lang="ro-MO" dirty="0" smtClean="0"/>
              <a:t>Prin </a:t>
            </a:r>
            <a:r>
              <a:rPr lang="ro-MO" b="1" i="1" u="sng" dirty="0">
                <a:solidFill>
                  <a:srgbClr val="C00000"/>
                </a:solidFill>
              </a:rPr>
              <a:t>fierit de lumină </a:t>
            </a:r>
            <a:r>
              <a:rPr lang="ro-MO" dirty="0"/>
              <a:t>se înțelege că recipientele trebuie să fie fabricate din sticlă brună sau alte materiale care nu permit trecerea luminii. Recipiente se păstrează în dulapuri închise</a:t>
            </a:r>
            <a:r>
              <a:rPr lang="ro-MO" dirty="0" smtClean="0"/>
              <a:t>.</a:t>
            </a:r>
          </a:p>
          <a:p>
            <a:pPr algn="just"/>
            <a:r>
              <a:rPr lang="ro-MO" dirty="0" smtClean="0"/>
              <a:t>Prin </a:t>
            </a:r>
            <a:r>
              <a:rPr lang="ro-MO" b="1" i="1" u="sng" dirty="0">
                <a:solidFill>
                  <a:srgbClr val="C00000"/>
                </a:solidFill>
              </a:rPr>
              <a:t>fierit de umiditate</a:t>
            </a:r>
            <a:r>
              <a:rPr lang="ro-MO" b="1" i="1" dirty="0">
                <a:solidFill>
                  <a:srgbClr val="C00000"/>
                </a:solidFill>
              </a:rPr>
              <a:t> </a:t>
            </a:r>
            <a:r>
              <a:rPr lang="ro-MO" b="1" dirty="0">
                <a:solidFill>
                  <a:srgbClr val="C00000"/>
                </a:solidFill>
              </a:rPr>
              <a:t> </a:t>
            </a:r>
            <a:r>
              <a:rPr lang="ro-MO" dirty="0"/>
              <a:t>se înțelege păstrarea în recipiente închise sau ermetice </a:t>
            </a:r>
            <a:r>
              <a:rPr lang="ro-MO" i="1" u="sng" dirty="0">
                <a:solidFill>
                  <a:srgbClr val="002060"/>
                </a:solidFill>
              </a:rPr>
              <a:t>și în prezența unei substanțe deshidratante</a:t>
            </a:r>
            <a:r>
              <a:rPr lang="ro-MO" dirty="0"/>
              <a:t>, care deseori se plăsează în dopul recipientului</a:t>
            </a:r>
            <a:r>
              <a:rPr lang="ro-MO" dirty="0" smtClean="0"/>
              <a:t>.</a:t>
            </a:r>
          </a:p>
          <a:p>
            <a:pPr algn="just"/>
            <a:r>
              <a:rPr lang="ro-MO" dirty="0" smtClean="0"/>
              <a:t>În </a:t>
            </a:r>
            <a:r>
              <a:rPr lang="ro-MO" dirty="0"/>
              <a:t>cazurile speciale, pentru unele produse (antibiotice, seruri, vaccinuri), este prevăzută păstrarea în frigider (+4</a:t>
            </a:r>
            <a:r>
              <a:rPr lang="ro-MO" baseline="30000" dirty="0"/>
              <a:t>0</a:t>
            </a:r>
            <a:r>
              <a:rPr lang="ro-MO" dirty="0"/>
              <a:t>C</a:t>
            </a:r>
            <a:r>
              <a:rPr lang="ro-MO" dirty="0" smtClean="0"/>
              <a:t>).</a:t>
            </a:r>
          </a:p>
          <a:p>
            <a:pPr algn="just"/>
            <a:r>
              <a:rPr lang="ro-MO" dirty="0" smtClean="0"/>
              <a:t>Substanțele </a:t>
            </a:r>
            <a:r>
              <a:rPr lang="ro-MO" dirty="0"/>
              <a:t>farmaceutice și medicamentele se păstrează </a:t>
            </a:r>
            <a:r>
              <a:rPr lang="ro-MO" i="1" u="sng" dirty="0">
                <a:solidFill>
                  <a:srgbClr val="002060"/>
                </a:solidFill>
              </a:rPr>
              <a:t>în ordinea alfabetică</a:t>
            </a:r>
            <a:r>
              <a:rPr lang="ro-MO" dirty="0"/>
              <a:t>, pentru a ușura evidența</a:t>
            </a:r>
            <a:r>
              <a:rPr lang="ro-MO" dirty="0" smtClean="0"/>
              <a:t>.</a:t>
            </a:r>
          </a:p>
          <a:p>
            <a:pPr algn="just"/>
            <a:r>
              <a:rPr lang="ro-MO" dirty="0" smtClean="0"/>
              <a:t>Medicamentele </a:t>
            </a:r>
            <a:r>
              <a:rPr lang="ro-MO" dirty="0"/>
              <a:t>sunt aranjate </a:t>
            </a:r>
            <a:r>
              <a:rPr lang="ro-MO" i="1" u="sng" dirty="0">
                <a:solidFill>
                  <a:srgbClr val="002060"/>
                </a:solidFill>
              </a:rPr>
              <a:t>după termenul de valabilitate</a:t>
            </a:r>
            <a:endParaRPr lang="ru-RU" i="1" u="sng"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63</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241886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o-MO" sz="2600" b="1" dirty="0">
                <a:solidFill>
                  <a:srgbClr val="C00000"/>
                </a:solidFill>
              </a:rPr>
              <a:t>Depozitarea medicamentelor</a:t>
            </a:r>
            <a:endParaRPr lang="ru-RU" sz="2600" dirty="0"/>
          </a:p>
        </p:txBody>
      </p:sp>
      <p:sp>
        <p:nvSpPr>
          <p:cNvPr id="3" name="Объект 2"/>
          <p:cNvSpPr>
            <a:spLocks noGrp="1"/>
          </p:cNvSpPr>
          <p:nvPr>
            <p:ph idx="1"/>
          </p:nvPr>
        </p:nvSpPr>
        <p:spPr>
          <a:xfrm>
            <a:off x="457200" y="692696"/>
            <a:ext cx="8229600" cy="5760640"/>
          </a:xfrm>
        </p:spPr>
        <p:txBody>
          <a:bodyPr/>
          <a:lstStyle/>
          <a:p>
            <a:pPr algn="just"/>
            <a:r>
              <a:rPr lang="ro-MO" dirty="0"/>
              <a:t>Substanțele farmaceutice, produse vegetale, produse </a:t>
            </a:r>
            <a:r>
              <a:rPr lang="ro-MO" i="1" dirty="0"/>
              <a:t>industriale și oficinale </a:t>
            </a:r>
            <a:r>
              <a:rPr lang="ro-MO" dirty="0"/>
              <a:t>înscrise în tabelele </a:t>
            </a:r>
            <a:r>
              <a:rPr lang="ro-MO" b="1" i="1" u="sng" dirty="0">
                <a:solidFill>
                  <a:srgbClr val="C00000"/>
                </a:solidFill>
              </a:rPr>
              <a:t>Separanda</a:t>
            </a:r>
            <a:r>
              <a:rPr lang="ro-MO" i="1" dirty="0"/>
              <a:t> </a:t>
            </a:r>
            <a:r>
              <a:rPr lang="ro-MO" dirty="0"/>
              <a:t>(Alte substanţe decît cele toxice, stupefiante, psihotrope şi precursorii acestora)</a:t>
            </a:r>
            <a:r>
              <a:rPr lang="ro-MO" i="1" dirty="0"/>
              <a:t> </a:t>
            </a:r>
            <a:r>
              <a:rPr lang="ro-MO" dirty="0"/>
              <a:t>și </a:t>
            </a:r>
            <a:r>
              <a:rPr lang="ro-MO" b="1" i="1" u="sng" dirty="0">
                <a:solidFill>
                  <a:srgbClr val="C00000"/>
                </a:solidFill>
              </a:rPr>
              <a:t>Venena</a:t>
            </a:r>
            <a:r>
              <a:rPr lang="ro-MO" i="1" dirty="0"/>
              <a:t> </a:t>
            </a:r>
            <a:r>
              <a:rPr lang="ro-MO" dirty="0"/>
              <a:t>(Substanţe toxice, stupefiante, psihotrope şi precursori</a:t>
            </a:r>
            <a:r>
              <a:rPr lang="ro-MO" b="1" dirty="0"/>
              <a:t>) se păstrează în dulapuri speciale, sub cheie, cu evidență separată. Eliberarea acestora este supusă Legii cu privire la substanțe toxice și stupefiante.</a:t>
            </a:r>
            <a:endParaRPr lang="ru-RU" b="1"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64</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37323019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o-MO" sz="2600" b="1" dirty="0">
                <a:solidFill>
                  <a:srgbClr val="C00000"/>
                </a:solidFill>
              </a:rPr>
              <a:t>Depozitarea medicamentelor</a:t>
            </a:r>
            <a:endParaRPr lang="ru-RU" sz="2600" dirty="0"/>
          </a:p>
        </p:txBody>
      </p:sp>
      <p:sp>
        <p:nvSpPr>
          <p:cNvPr id="3" name="Объект 2"/>
          <p:cNvSpPr>
            <a:spLocks noGrp="1"/>
          </p:cNvSpPr>
          <p:nvPr>
            <p:ph idx="1"/>
          </p:nvPr>
        </p:nvSpPr>
        <p:spPr>
          <a:xfrm>
            <a:off x="457200" y="692696"/>
            <a:ext cx="8229600" cy="5760640"/>
          </a:xfrm>
        </p:spPr>
        <p:txBody>
          <a:bodyPr>
            <a:normAutofit fontScale="85000" lnSpcReduction="10000"/>
          </a:bodyPr>
          <a:lstStyle/>
          <a:p>
            <a:pPr algn="just"/>
            <a:r>
              <a:rPr lang="en-US" b="1" dirty="0" err="1"/>
              <a:t>Medicamentele</a:t>
            </a:r>
            <a:r>
              <a:rPr lang="en-US" b="1" dirty="0"/>
              <a:t> </a:t>
            </a:r>
            <a:r>
              <a:rPr lang="en-US" b="1" dirty="0" err="1"/>
              <a:t>toxice</a:t>
            </a:r>
            <a:r>
              <a:rPr lang="en-US" dirty="0"/>
              <a:t>: </a:t>
            </a:r>
            <a:r>
              <a:rPr lang="en-US" dirty="0" err="1"/>
              <a:t>efectul</a:t>
            </a:r>
            <a:r>
              <a:rPr lang="en-US" dirty="0"/>
              <a:t> </a:t>
            </a:r>
            <a:r>
              <a:rPr lang="en-US" dirty="0" err="1"/>
              <a:t>terapeutic</a:t>
            </a:r>
            <a:r>
              <a:rPr lang="en-US" dirty="0"/>
              <a:t> </a:t>
            </a:r>
            <a:r>
              <a:rPr lang="en-US" dirty="0" err="1"/>
              <a:t>apare</a:t>
            </a:r>
            <a:r>
              <a:rPr lang="en-US" dirty="0"/>
              <a:t> la </a:t>
            </a:r>
            <a:r>
              <a:rPr lang="en-US" dirty="0" err="1"/>
              <a:t>administrarea</a:t>
            </a:r>
            <a:r>
              <a:rPr lang="en-US" dirty="0"/>
              <a:t> </a:t>
            </a:r>
            <a:r>
              <a:rPr lang="en-US" dirty="0" err="1"/>
              <a:t>unei</a:t>
            </a:r>
            <a:r>
              <a:rPr lang="en-US" dirty="0"/>
              <a:t> </a:t>
            </a:r>
            <a:r>
              <a:rPr lang="en-US" dirty="0" err="1"/>
              <a:t>cantităţi</a:t>
            </a:r>
            <a:r>
              <a:rPr lang="en-US" dirty="0"/>
              <a:t> </a:t>
            </a:r>
            <a:r>
              <a:rPr lang="en-US" dirty="0" err="1"/>
              <a:t>foarte</a:t>
            </a:r>
            <a:r>
              <a:rPr lang="en-US" dirty="0"/>
              <a:t> </a:t>
            </a:r>
            <a:r>
              <a:rPr lang="en-US" dirty="0" err="1"/>
              <a:t>mici</a:t>
            </a:r>
            <a:r>
              <a:rPr lang="en-US" dirty="0"/>
              <a:t> (care???) de medicament. </a:t>
            </a:r>
            <a:r>
              <a:rPr lang="en-US" dirty="0" err="1"/>
              <a:t>Aceste</a:t>
            </a:r>
            <a:r>
              <a:rPr lang="en-US" dirty="0"/>
              <a:t> </a:t>
            </a:r>
            <a:r>
              <a:rPr lang="en-US" dirty="0" err="1"/>
              <a:t>medicamente</a:t>
            </a:r>
            <a:r>
              <a:rPr lang="en-US" dirty="0"/>
              <a:t> </a:t>
            </a:r>
            <a:r>
              <a:rPr lang="en-US" dirty="0" err="1"/>
              <a:t>determină</a:t>
            </a:r>
            <a:r>
              <a:rPr lang="en-US" dirty="0"/>
              <a:t> </a:t>
            </a:r>
            <a:r>
              <a:rPr lang="en-US" dirty="0" err="1"/>
              <a:t>dependenţă</a:t>
            </a:r>
            <a:r>
              <a:rPr lang="en-US" dirty="0"/>
              <a:t> </a:t>
            </a:r>
            <a:r>
              <a:rPr lang="en-US" dirty="0" err="1"/>
              <a:t>fizică</a:t>
            </a:r>
            <a:r>
              <a:rPr lang="en-US" dirty="0"/>
              <a:t> </a:t>
            </a:r>
            <a:r>
              <a:rPr lang="en-US" dirty="0" err="1"/>
              <a:t>şi</a:t>
            </a:r>
            <a:r>
              <a:rPr lang="en-US" dirty="0"/>
              <a:t> </a:t>
            </a:r>
            <a:r>
              <a:rPr lang="en-US" dirty="0" err="1"/>
              <a:t>psihică</a:t>
            </a:r>
            <a:r>
              <a:rPr lang="en-US" dirty="0"/>
              <a:t> </a:t>
            </a:r>
            <a:r>
              <a:rPr lang="en-US" dirty="0" err="1"/>
              <a:t>şi</a:t>
            </a:r>
            <a:r>
              <a:rPr lang="en-US" dirty="0"/>
              <a:t> se </a:t>
            </a:r>
            <a:r>
              <a:rPr lang="en-US" dirty="0" err="1"/>
              <a:t>eliberează</a:t>
            </a:r>
            <a:r>
              <a:rPr lang="en-US" dirty="0"/>
              <a:t> </a:t>
            </a:r>
            <a:r>
              <a:rPr lang="en-US" dirty="0" err="1"/>
              <a:t>doar</a:t>
            </a:r>
            <a:r>
              <a:rPr lang="en-US" dirty="0"/>
              <a:t> </a:t>
            </a:r>
            <a:r>
              <a:rPr lang="en-US" dirty="0" err="1"/>
              <a:t>pe</a:t>
            </a:r>
            <a:r>
              <a:rPr lang="en-US" dirty="0"/>
              <a:t> </a:t>
            </a:r>
            <a:r>
              <a:rPr lang="en-US" dirty="0" err="1"/>
              <a:t>bază</a:t>
            </a:r>
            <a:r>
              <a:rPr lang="en-US" dirty="0"/>
              <a:t> de </a:t>
            </a:r>
            <a:r>
              <a:rPr lang="en-US" dirty="0" err="1"/>
              <a:t>reţetă</a:t>
            </a:r>
            <a:r>
              <a:rPr lang="en-US" dirty="0"/>
              <a:t>, </a:t>
            </a:r>
            <a:r>
              <a:rPr lang="en-US" dirty="0" err="1"/>
              <a:t>fiind</a:t>
            </a:r>
            <a:r>
              <a:rPr lang="en-US" dirty="0"/>
              <a:t> </a:t>
            </a:r>
            <a:r>
              <a:rPr lang="en-US" dirty="0" err="1"/>
              <a:t>păstrate</a:t>
            </a:r>
            <a:r>
              <a:rPr lang="en-US" dirty="0"/>
              <a:t> </a:t>
            </a:r>
            <a:r>
              <a:rPr lang="en-US" dirty="0" err="1"/>
              <a:t>în</a:t>
            </a:r>
            <a:r>
              <a:rPr lang="en-US" dirty="0"/>
              <a:t> </a:t>
            </a:r>
            <a:r>
              <a:rPr lang="en-US" dirty="0" err="1"/>
              <a:t>farmacii</a:t>
            </a:r>
            <a:r>
              <a:rPr lang="en-US" dirty="0"/>
              <a:t> la </a:t>
            </a:r>
            <a:r>
              <a:rPr lang="en-US" b="1" i="1" u="sng" dirty="0" err="1">
                <a:solidFill>
                  <a:srgbClr val="C00000"/>
                </a:solidFill>
                <a:effectLst>
                  <a:outerShdw blurRad="38100" dist="38100" dir="2700000" algn="tl">
                    <a:srgbClr val="000000">
                      <a:alpha val="43137"/>
                    </a:srgbClr>
                  </a:outerShdw>
                </a:effectLst>
              </a:rPr>
              <a:t>Venenă</a:t>
            </a:r>
            <a:r>
              <a:rPr lang="en-US" b="1" i="1" u="sng" dirty="0">
                <a:solidFill>
                  <a:srgbClr val="C00000"/>
                </a:solidFill>
              </a:rPr>
              <a:t> </a:t>
            </a:r>
            <a:r>
              <a:rPr lang="en-US" b="1" i="1" dirty="0"/>
              <a:t>– un </a:t>
            </a:r>
            <a:r>
              <a:rPr lang="en-US" b="1" i="1" dirty="0" err="1"/>
              <a:t>dulăpior</a:t>
            </a:r>
            <a:r>
              <a:rPr lang="en-US" b="1" i="1" dirty="0"/>
              <a:t> cu </a:t>
            </a:r>
            <a:r>
              <a:rPr lang="en-US" b="1" i="1" dirty="0" err="1"/>
              <a:t>uşi</a:t>
            </a:r>
            <a:r>
              <a:rPr lang="en-US" b="1" i="1" dirty="0"/>
              <a:t> </a:t>
            </a:r>
            <a:r>
              <a:rPr lang="en-US" b="1" i="1" dirty="0" err="1"/>
              <a:t>duble</a:t>
            </a:r>
            <a:r>
              <a:rPr lang="en-US" b="1" i="1" dirty="0"/>
              <a:t> (ex: </a:t>
            </a:r>
            <a:r>
              <a:rPr lang="en-US" b="1" i="1" dirty="0" err="1"/>
              <a:t>morfină</a:t>
            </a:r>
            <a:r>
              <a:rPr lang="en-US" b="1" i="1" dirty="0"/>
              <a:t>, </a:t>
            </a:r>
            <a:r>
              <a:rPr lang="en-US" b="1" i="1" dirty="0" err="1"/>
              <a:t>cocaină</a:t>
            </a:r>
            <a:r>
              <a:rPr lang="en-US" b="1" i="1" dirty="0"/>
              <a:t>). </a:t>
            </a:r>
            <a:endParaRPr lang="ru-RU" dirty="0"/>
          </a:p>
          <a:p>
            <a:pPr algn="just"/>
            <a:r>
              <a:rPr lang="en-US" b="1" dirty="0" err="1"/>
              <a:t>Medicamente</a:t>
            </a:r>
            <a:r>
              <a:rPr lang="en-US" b="1" dirty="0"/>
              <a:t> </a:t>
            </a:r>
            <a:r>
              <a:rPr lang="en-US" b="1" dirty="0" err="1" smtClean="0"/>
              <a:t>puternic</a:t>
            </a:r>
            <a:r>
              <a:rPr lang="en-US" b="1" dirty="0" smtClean="0"/>
              <a:t> </a:t>
            </a:r>
            <a:r>
              <a:rPr lang="en-US" b="1" dirty="0"/>
              <a:t>active</a:t>
            </a:r>
            <a:r>
              <a:rPr lang="en-US" dirty="0"/>
              <a:t>: </a:t>
            </a:r>
            <a:r>
              <a:rPr lang="en-US" dirty="0" err="1"/>
              <a:t>aceste</a:t>
            </a:r>
            <a:r>
              <a:rPr lang="en-US" dirty="0"/>
              <a:t> </a:t>
            </a:r>
            <a:r>
              <a:rPr lang="en-US" dirty="0" err="1"/>
              <a:t>medicamente</a:t>
            </a:r>
            <a:r>
              <a:rPr lang="en-US" dirty="0"/>
              <a:t> </a:t>
            </a:r>
            <a:r>
              <a:rPr lang="en-US" dirty="0" err="1"/>
              <a:t>sunt</a:t>
            </a:r>
            <a:r>
              <a:rPr lang="en-US" dirty="0"/>
              <a:t> </a:t>
            </a:r>
            <a:r>
              <a:rPr lang="en-US" dirty="0" err="1"/>
              <a:t>puternic</a:t>
            </a:r>
            <a:r>
              <a:rPr lang="en-US" dirty="0"/>
              <a:t> active </a:t>
            </a:r>
            <a:r>
              <a:rPr lang="en-US" dirty="0" err="1"/>
              <a:t>şi</a:t>
            </a:r>
            <a:r>
              <a:rPr lang="en-US" dirty="0"/>
              <a:t> se </a:t>
            </a:r>
            <a:r>
              <a:rPr lang="en-US" dirty="0" err="1"/>
              <a:t>păstrează</a:t>
            </a:r>
            <a:r>
              <a:rPr lang="en-US" dirty="0"/>
              <a:t> </a:t>
            </a:r>
            <a:r>
              <a:rPr lang="en-US" dirty="0" err="1"/>
              <a:t>în</a:t>
            </a:r>
            <a:r>
              <a:rPr lang="en-US" dirty="0"/>
              <a:t> </a:t>
            </a:r>
            <a:r>
              <a:rPr lang="en-US" dirty="0" err="1"/>
              <a:t>farmacii</a:t>
            </a:r>
            <a:r>
              <a:rPr lang="en-US" dirty="0"/>
              <a:t> la </a:t>
            </a:r>
            <a:r>
              <a:rPr lang="en-US" b="1" i="1" u="sng" dirty="0" err="1">
                <a:solidFill>
                  <a:srgbClr val="C00000"/>
                </a:solidFill>
                <a:effectLst>
                  <a:outerShdw blurRad="38100" dist="38100" dir="2700000" algn="tl">
                    <a:srgbClr val="000000">
                      <a:alpha val="43137"/>
                    </a:srgbClr>
                  </a:outerShdw>
                </a:effectLst>
              </a:rPr>
              <a:t>Separanda</a:t>
            </a:r>
            <a:r>
              <a:rPr lang="en-US" b="1" i="1" dirty="0"/>
              <a:t> – un </a:t>
            </a:r>
            <a:r>
              <a:rPr lang="en-US" b="1" i="1" dirty="0" err="1"/>
              <a:t>dulăpior</a:t>
            </a:r>
            <a:r>
              <a:rPr lang="en-US" b="1" i="1" dirty="0"/>
              <a:t> cu un </a:t>
            </a:r>
            <a:r>
              <a:rPr lang="en-US" b="1" i="1" dirty="0" err="1"/>
              <a:t>singur</a:t>
            </a:r>
            <a:r>
              <a:rPr lang="en-US" b="1" i="1" dirty="0"/>
              <a:t> </a:t>
            </a:r>
            <a:r>
              <a:rPr lang="en-US" b="1" i="1" dirty="0" err="1"/>
              <a:t>rând</a:t>
            </a:r>
            <a:r>
              <a:rPr lang="en-US" b="1" i="1" dirty="0"/>
              <a:t> de </a:t>
            </a:r>
            <a:r>
              <a:rPr lang="en-US" b="1" i="1" dirty="0" err="1"/>
              <a:t>uşi</a:t>
            </a:r>
            <a:r>
              <a:rPr lang="en-US" b="1" i="1" dirty="0"/>
              <a:t> (ex: </a:t>
            </a:r>
            <a:r>
              <a:rPr lang="en-US" b="1" i="1" dirty="0" err="1"/>
              <a:t>fenobarbital</a:t>
            </a:r>
            <a:r>
              <a:rPr lang="en-US" b="1" i="1" dirty="0"/>
              <a:t>, diazepam, </a:t>
            </a:r>
            <a:r>
              <a:rPr lang="en-US" b="1" i="1" dirty="0" err="1"/>
              <a:t>xanax</a:t>
            </a:r>
            <a:r>
              <a:rPr lang="en-US" b="1" i="1" dirty="0"/>
              <a:t>).</a:t>
            </a:r>
            <a:endParaRPr lang="ru-RU" dirty="0"/>
          </a:p>
          <a:p>
            <a:pPr algn="just"/>
            <a:r>
              <a:rPr lang="en-US" b="1" dirty="0" err="1"/>
              <a:t>Medicamentele</a:t>
            </a:r>
            <a:r>
              <a:rPr lang="en-US" b="1" dirty="0"/>
              <a:t> </a:t>
            </a:r>
            <a:r>
              <a:rPr lang="en-US" b="1" dirty="0" err="1"/>
              <a:t>obişnuite</a:t>
            </a:r>
            <a:r>
              <a:rPr lang="en-US" b="1" dirty="0"/>
              <a:t> (</a:t>
            </a:r>
            <a:r>
              <a:rPr lang="en-US" b="1" dirty="0" err="1"/>
              <a:t>anodine</a:t>
            </a:r>
            <a:r>
              <a:rPr lang="en-US" b="1" dirty="0"/>
              <a:t>)</a:t>
            </a:r>
            <a:r>
              <a:rPr lang="en-US" dirty="0"/>
              <a:t>: </a:t>
            </a:r>
            <a:r>
              <a:rPr lang="en-US" dirty="0" err="1"/>
              <a:t>acestea</a:t>
            </a:r>
            <a:r>
              <a:rPr lang="en-US" dirty="0"/>
              <a:t> au o </a:t>
            </a:r>
            <a:r>
              <a:rPr lang="en-US" dirty="0" err="1"/>
              <a:t>toxicitate</a:t>
            </a:r>
            <a:r>
              <a:rPr lang="en-US" dirty="0"/>
              <a:t> </a:t>
            </a:r>
            <a:r>
              <a:rPr lang="en-US" dirty="0" err="1"/>
              <a:t>redusă</a:t>
            </a:r>
            <a:r>
              <a:rPr lang="en-US" dirty="0"/>
              <a:t> la doze </a:t>
            </a:r>
            <a:r>
              <a:rPr lang="en-US" dirty="0" err="1"/>
              <a:t>normale</a:t>
            </a:r>
            <a:r>
              <a:rPr lang="en-US" dirty="0"/>
              <a:t>. </a:t>
            </a:r>
            <a:r>
              <a:rPr lang="en-US" dirty="0" err="1"/>
              <a:t>Ele</a:t>
            </a:r>
            <a:r>
              <a:rPr lang="en-US" dirty="0"/>
              <a:t> se </a:t>
            </a:r>
            <a:r>
              <a:rPr lang="en-US" dirty="0" err="1"/>
              <a:t>eliberează</a:t>
            </a:r>
            <a:r>
              <a:rPr lang="en-US" dirty="0"/>
              <a:t> la </a:t>
            </a:r>
            <a:r>
              <a:rPr lang="en-US" dirty="0" err="1"/>
              <a:t>cerere</a:t>
            </a:r>
            <a:r>
              <a:rPr lang="en-US" dirty="0"/>
              <a:t>, </a:t>
            </a:r>
            <a:r>
              <a:rPr lang="en-US" dirty="0" err="1"/>
              <a:t>fără</a:t>
            </a:r>
            <a:r>
              <a:rPr lang="en-US" dirty="0"/>
              <a:t> </a:t>
            </a:r>
            <a:r>
              <a:rPr lang="en-US" dirty="0" err="1"/>
              <a:t>prescripţie</a:t>
            </a:r>
            <a:r>
              <a:rPr lang="en-US" dirty="0"/>
              <a:t> </a:t>
            </a:r>
            <a:r>
              <a:rPr lang="en-US" dirty="0" err="1"/>
              <a:t>medicală</a:t>
            </a:r>
            <a:r>
              <a:rPr lang="en-US" dirty="0"/>
              <a:t> – </a:t>
            </a:r>
            <a:r>
              <a:rPr lang="en-US" dirty="0" err="1"/>
              <a:t>paracetamol</a:t>
            </a:r>
            <a:r>
              <a:rPr lang="en-US" dirty="0"/>
              <a:t>, </a:t>
            </a:r>
            <a:r>
              <a:rPr lang="en-US" dirty="0" err="1"/>
              <a:t>aspirină</a:t>
            </a:r>
            <a:r>
              <a:rPr lang="en-US" dirty="0"/>
              <a:t>.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65</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p14="http://schemas.microsoft.com/office/powerpoint/2010/main" xmlns="" val="160228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pPr algn="just"/>
            <a:r>
              <a:rPr lang="ro-MO" sz="3100" b="1" dirty="0" smtClean="0">
                <a:solidFill>
                  <a:srgbClr val="C00000"/>
                </a:solidFill>
              </a:rPr>
              <a:t/>
            </a:r>
            <a:br>
              <a:rPr lang="ro-MO" sz="3100" b="1" dirty="0" smtClean="0">
                <a:solidFill>
                  <a:srgbClr val="C00000"/>
                </a:solidFill>
              </a:rPr>
            </a:br>
            <a:r>
              <a:rPr lang="ro-MO" sz="3100" b="1" dirty="0" smtClean="0">
                <a:solidFill>
                  <a:srgbClr val="C00000"/>
                </a:solidFill>
              </a:rPr>
              <a:t>Materialele </a:t>
            </a:r>
            <a:r>
              <a:rPr lang="ro-MO" sz="3100" b="1" dirty="0">
                <a:solidFill>
                  <a:srgbClr val="C00000"/>
                </a:solidFill>
              </a:rPr>
              <a:t>principale folosite ca dopuri </a:t>
            </a:r>
            <a:r>
              <a:rPr lang="ro-MO" sz="3100" dirty="0"/>
              <a:t>sunt pluta, cauciucul, materialele plastice, hârtia, sticla.</a:t>
            </a:r>
            <a:r>
              <a:rPr lang="ru-RU" dirty="0"/>
              <a:t/>
            </a:r>
            <a:br>
              <a:rPr lang="ru-RU" dirty="0"/>
            </a:br>
            <a:endParaRPr lang="ru-RU" dirty="0"/>
          </a:p>
        </p:txBody>
      </p:sp>
      <p:sp>
        <p:nvSpPr>
          <p:cNvPr id="3" name="Объект 2"/>
          <p:cNvSpPr>
            <a:spLocks noGrp="1"/>
          </p:cNvSpPr>
          <p:nvPr>
            <p:ph idx="1"/>
          </p:nvPr>
        </p:nvSpPr>
        <p:spPr>
          <a:xfrm>
            <a:off x="35496" y="980728"/>
            <a:ext cx="8939336" cy="5400600"/>
          </a:xfrm>
        </p:spPr>
        <p:txBody>
          <a:bodyPr/>
          <a:lstStyle/>
          <a:p>
            <a:pPr algn="just"/>
            <a:r>
              <a:rPr lang="ro-MO" dirty="0"/>
              <a:t>Mijloacele de astupare </a:t>
            </a:r>
            <a:r>
              <a:rPr lang="ro-MO" b="1" dirty="0">
                <a:solidFill>
                  <a:srgbClr val="002060"/>
                </a:solidFill>
              </a:rPr>
              <a:t>plastice</a:t>
            </a:r>
            <a:r>
              <a:rPr lang="ro-MO" dirty="0"/>
              <a:t> se folosesc ca dopuri de înșurubare sau închidere. </a:t>
            </a:r>
            <a:endParaRPr lang="ro-MO" dirty="0" smtClean="0"/>
          </a:p>
          <a:p>
            <a:pPr algn="just"/>
            <a:r>
              <a:rPr lang="ro-MO" b="1" dirty="0" smtClean="0">
                <a:solidFill>
                  <a:srgbClr val="002060"/>
                </a:solidFill>
              </a:rPr>
              <a:t>Sticla</a:t>
            </a:r>
            <a:r>
              <a:rPr lang="ro-MO" dirty="0" smtClean="0"/>
              <a:t> </a:t>
            </a:r>
            <a:r>
              <a:rPr lang="ro-MO" dirty="0"/>
              <a:t>se folosește ca dop șlifuit. </a:t>
            </a:r>
            <a:endParaRPr lang="ro-MO" dirty="0" smtClean="0"/>
          </a:p>
          <a:p>
            <a:pPr algn="just"/>
            <a:r>
              <a:rPr lang="ro-MO" b="1" dirty="0" smtClean="0">
                <a:solidFill>
                  <a:srgbClr val="002060"/>
                </a:solidFill>
              </a:rPr>
              <a:t>Aluminiul</a:t>
            </a:r>
            <a:r>
              <a:rPr lang="ro-MO" dirty="0" smtClean="0"/>
              <a:t> </a:t>
            </a:r>
            <a:r>
              <a:rPr lang="ro-MO" dirty="0"/>
              <a:t>– în formă de capace de astupare. </a:t>
            </a:r>
            <a:endParaRPr lang="ro-MO" dirty="0" smtClean="0"/>
          </a:p>
          <a:p>
            <a:pPr algn="just"/>
            <a:r>
              <a:rPr lang="ro-MO" dirty="0" smtClean="0"/>
              <a:t>Pentru </a:t>
            </a:r>
            <a:r>
              <a:rPr lang="ro-MO" b="1" dirty="0">
                <a:solidFill>
                  <a:srgbClr val="002060"/>
                </a:solidFill>
              </a:rPr>
              <a:t>etanșarea</a:t>
            </a:r>
            <a:r>
              <a:rPr lang="ro-MO" dirty="0"/>
              <a:t> (</a:t>
            </a:r>
            <a:r>
              <a:rPr lang="ru-RU" dirty="0"/>
              <a:t>запечатывание</a:t>
            </a:r>
            <a:r>
              <a:rPr lang="ro-MO" dirty="0"/>
              <a:t>) capacelor metalice se recomandă folosirea garniturii de plastic sau cauciuc. </a:t>
            </a:r>
            <a:endParaRPr lang="ro-MO" dirty="0" smtClean="0"/>
          </a:p>
          <a:p>
            <a:pPr algn="just"/>
            <a:r>
              <a:rPr lang="ro-MO" dirty="0" smtClean="0"/>
              <a:t>Pentru </a:t>
            </a:r>
            <a:r>
              <a:rPr lang="ro-MO" b="1" dirty="0">
                <a:solidFill>
                  <a:srgbClr val="002060"/>
                </a:solidFill>
              </a:rPr>
              <a:t>etanșare</a:t>
            </a:r>
            <a:r>
              <a:rPr lang="ro-MO" dirty="0"/>
              <a:t> se mai utilizează și diferite amestecuri de parafină topită, care după răcire se solidifică.</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66</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25807087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o-MO" sz="2800" b="1" i="1" dirty="0">
                <a:solidFill>
                  <a:srgbClr val="C00000"/>
                </a:solidFill>
              </a:rPr>
              <a:t>Divizarea medicamentelor</a:t>
            </a:r>
            <a:endParaRPr lang="ru-RU" sz="2800" dirty="0">
              <a:solidFill>
                <a:srgbClr val="C00000"/>
              </a:solidFill>
            </a:endParaRPr>
          </a:p>
        </p:txBody>
      </p:sp>
      <p:sp>
        <p:nvSpPr>
          <p:cNvPr id="3" name="Объект 2"/>
          <p:cNvSpPr>
            <a:spLocks noGrp="1"/>
          </p:cNvSpPr>
          <p:nvPr>
            <p:ph idx="1"/>
          </p:nvPr>
        </p:nvSpPr>
        <p:spPr>
          <a:xfrm>
            <a:off x="457200" y="764704"/>
            <a:ext cx="8579296" cy="5688632"/>
          </a:xfrm>
        </p:spPr>
        <p:txBody>
          <a:bodyPr>
            <a:normAutofit/>
          </a:bodyPr>
          <a:lstStyle/>
          <a:p>
            <a:pPr algn="just"/>
            <a:r>
              <a:rPr lang="ro-MO" sz="2800" dirty="0"/>
              <a:t>	</a:t>
            </a:r>
            <a:r>
              <a:rPr lang="ro-MO" sz="2800" b="1" dirty="0">
                <a:solidFill>
                  <a:srgbClr val="C00000"/>
                </a:solidFill>
              </a:rPr>
              <a:t>Divizarea (</a:t>
            </a:r>
            <a:r>
              <a:rPr lang="ru-RU" sz="2800" b="1" dirty="0">
                <a:solidFill>
                  <a:srgbClr val="C00000"/>
                </a:solidFill>
              </a:rPr>
              <a:t>деление</a:t>
            </a:r>
            <a:r>
              <a:rPr lang="ro-MO" sz="2800" b="1" dirty="0">
                <a:solidFill>
                  <a:srgbClr val="C00000"/>
                </a:solidFill>
              </a:rPr>
              <a:t>)</a:t>
            </a:r>
            <a:r>
              <a:rPr lang="ro-MO" sz="2800" dirty="0"/>
              <a:t> reprezintă procesul tehnic de dozare prin măsurare a volumului (la lichide) sau cântărire (la solide) a preparatelor în așa cantități care sunt îndeajuns pentru bolnav pe o perioada oarecare de timp. </a:t>
            </a:r>
            <a:endParaRPr lang="ro-MO" sz="2800" dirty="0" smtClean="0"/>
          </a:p>
          <a:p>
            <a:pPr algn="just"/>
            <a:endParaRPr lang="ro-MO" sz="2800" dirty="0"/>
          </a:p>
          <a:p>
            <a:pPr algn="just"/>
            <a:r>
              <a:rPr lang="ro-MO" sz="2800" dirty="0" smtClean="0"/>
              <a:t>La </a:t>
            </a:r>
            <a:r>
              <a:rPr lang="ro-MO" sz="2800" dirty="0"/>
              <a:t>uzine moderne acest proces este mecanizat sau chiar automatizat.	</a:t>
            </a:r>
            <a:endParaRPr lang="ro-MO" sz="2800" dirty="0" smtClean="0"/>
          </a:p>
          <a:p>
            <a:pPr algn="just"/>
            <a:endParaRPr lang="ro-MO" sz="2800" dirty="0"/>
          </a:p>
          <a:p>
            <a:pPr algn="just"/>
            <a:r>
              <a:rPr lang="ro-MO" sz="2800" dirty="0" smtClean="0"/>
              <a:t>La </a:t>
            </a:r>
            <a:r>
              <a:rPr lang="ro-MO" sz="2800" dirty="0"/>
              <a:t>ambalarea și divizarea medicamentelor se realizează operații de pregătire preventivă a ambalajului prin </a:t>
            </a:r>
            <a:r>
              <a:rPr lang="ro-MO" sz="2800" i="1" dirty="0"/>
              <a:t>dezinfectare, spălare și uscare</a:t>
            </a:r>
            <a:r>
              <a:rPr lang="ro-MO" sz="2800" dirty="0"/>
              <a:t>.</a:t>
            </a:r>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41775887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3200" b="1" dirty="0" err="1" smtClean="0">
                <a:solidFill>
                  <a:srgbClr val="C00000"/>
                </a:solidFill>
              </a:rPr>
              <a:t>Etichetarea</a:t>
            </a:r>
            <a:r>
              <a:rPr lang="en-US" sz="3200" b="1" dirty="0" smtClean="0">
                <a:solidFill>
                  <a:srgbClr val="C00000"/>
                </a:solidFill>
              </a:rPr>
              <a:t> </a:t>
            </a:r>
            <a:r>
              <a:rPr lang="en-US" sz="3200" b="1" dirty="0" err="1" smtClean="0">
                <a:solidFill>
                  <a:srgbClr val="C00000"/>
                </a:solidFill>
              </a:rPr>
              <a:t>medicamentelor</a:t>
            </a:r>
            <a:r>
              <a:rPr lang="en-US" sz="3200" b="1" dirty="0" smtClean="0">
                <a:solidFill>
                  <a:srgbClr val="C00000"/>
                </a:solidFill>
              </a:rPr>
              <a:t> </a:t>
            </a:r>
            <a:r>
              <a:rPr lang="en-US" sz="3200" b="1" dirty="0" err="1" smtClean="0">
                <a:solidFill>
                  <a:srgbClr val="C00000"/>
                </a:solidFill>
              </a:rPr>
              <a:t>industriale</a:t>
            </a:r>
            <a:endParaRPr lang="ru-RU" sz="3200" dirty="0">
              <a:solidFill>
                <a:srgbClr val="C00000"/>
              </a:solidFill>
            </a:endParaRPr>
          </a:p>
        </p:txBody>
      </p:sp>
      <p:sp>
        <p:nvSpPr>
          <p:cNvPr id="3" name="Содержимое 2"/>
          <p:cNvSpPr>
            <a:spLocks noGrp="1"/>
          </p:cNvSpPr>
          <p:nvPr>
            <p:ph idx="1"/>
          </p:nvPr>
        </p:nvSpPr>
        <p:spPr>
          <a:xfrm>
            <a:off x="0" y="500042"/>
            <a:ext cx="9144000" cy="6072230"/>
          </a:xfrm>
        </p:spPr>
        <p:txBody>
          <a:bodyPr/>
          <a:lstStyle/>
          <a:p>
            <a:pPr algn="just"/>
            <a:r>
              <a:rPr lang="en-US" dirty="0" err="1" smtClean="0"/>
              <a:t>Etichetarea</a:t>
            </a:r>
            <a:r>
              <a:rPr lang="en-US" dirty="0" smtClean="0"/>
              <a:t> se </a:t>
            </a:r>
            <a:r>
              <a:rPr lang="en-US" dirty="0" err="1" smtClean="0"/>
              <a:t>realizează</a:t>
            </a:r>
            <a:r>
              <a:rPr lang="en-US" dirty="0" smtClean="0"/>
              <a:t> </a:t>
            </a:r>
            <a:r>
              <a:rPr lang="en-US" dirty="0" err="1" smtClean="0"/>
              <a:t>sau</a:t>
            </a:r>
            <a:r>
              <a:rPr lang="en-US" dirty="0" smtClean="0"/>
              <a:t> </a:t>
            </a:r>
            <a:r>
              <a:rPr lang="en-US" dirty="0" err="1" smtClean="0"/>
              <a:t>prin</a:t>
            </a:r>
            <a:r>
              <a:rPr lang="en-US" dirty="0" smtClean="0"/>
              <a:t> </a:t>
            </a:r>
            <a:r>
              <a:rPr lang="en-US" b="1" dirty="0" err="1" smtClean="0"/>
              <a:t>lipirea</a:t>
            </a:r>
            <a:r>
              <a:rPr lang="en-US" dirty="0" smtClean="0"/>
              <a:t> </a:t>
            </a:r>
            <a:r>
              <a:rPr lang="en-US" dirty="0" err="1" smtClean="0"/>
              <a:t>etichetelor</a:t>
            </a:r>
            <a:r>
              <a:rPr lang="en-US" dirty="0" smtClean="0"/>
              <a:t> </a:t>
            </a:r>
            <a:r>
              <a:rPr lang="en-US" dirty="0" err="1" smtClean="0"/>
              <a:t>sau</a:t>
            </a:r>
            <a:r>
              <a:rPr lang="en-US" dirty="0" smtClean="0"/>
              <a:t> </a:t>
            </a:r>
            <a:r>
              <a:rPr lang="en-US" dirty="0" err="1" smtClean="0"/>
              <a:t>prin</a:t>
            </a:r>
            <a:r>
              <a:rPr lang="en-US" dirty="0" smtClean="0"/>
              <a:t> </a:t>
            </a:r>
            <a:r>
              <a:rPr lang="en-US" b="1" dirty="0" err="1" smtClean="0"/>
              <a:t>impregnarea</a:t>
            </a:r>
            <a:r>
              <a:rPr lang="en-US" b="1" dirty="0" smtClean="0"/>
              <a:t> (</a:t>
            </a:r>
            <a:r>
              <a:rPr lang="en-US" b="1" dirty="0" err="1" smtClean="0"/>
              <a:t>пропитка</a:t>
            </a:r>
            <a:r>
              <a:rPr lang="en-US" b="1" dirty="0" smtClean="0"/>
              <a:t>) </a:t>
            </a:r>
            <a:r>
              <a:rPr lang="en-US" dirty="0" err="1" smtClean="0"/>
              <a:t>pe</a:t>
            </a:r>
            <a:r>
              <a:rPr lang="en-US" dirty="0" smtClean="0"/>
              <a:t> </a:t>
            </a:r>
            <a:r>
              <a:rPr lang="en-US" dirty="0" err="1" smtClean="0"/>
              <a:t>materialul</a:t>
            </a:r>
            <a:r>
              <a:rPr lang="en-US" dirty="0" smtClean="0"/>
              <a:t> </a:t>
            </a:r>
            <a:r>
              <a:rPr lang="en-US" dirty="0" err="1" smtClean="0"/>
              <a:t>ambalajului</a:t>
            </a:r>
            <a:r>
              <a:rPr lang="en-US" dirty="0" smtClean="0"/>
              <a:t> a </a:t>
            </a:r>
            <a:r>
              <a:rPr lang="en-US" dirty="0" err="1" smtClean="0"/>
              <a:t>textului</a:t>
            </a:r>
            <a:r>
              <a:rPr lang="en-US" dirty="0" smtClean="0"/>
              <a:t> cu </a:t>
            </a:r>
            <a:r>
              <a:rPr lang="en-US" dirty="0" err="1" smtClean="0"/>
              <a:t>vopsea</a:t>
            </a:r>
            <a:r>
              <a:rPr lang="en-US" dirty="0" smtClean="0"/>
              <a:t> </a:t>
            </a:r>
            <a:r>
              <a:rPr lang="en-US" dirty="0" err="1" smtClean="0"/>
              <a:t>specială</a:t>
            </a:r>
            <a:r>
              <a:rPr lang="en-US" dirty="0" smtClean="0"/>
              <a:t> care nu se </a:t>
            </a:r>
            <a:r>
              <a:rPr lang="en-US" dirty="0" err="1" smtClean="0"/>
              <a:t>spală</a:t>
            </a:r>
            <a:r>
              <a:rPr lang="en-US" dirty="0" smtClean="0"/>
              <a:t>. </a:t>
            </a:r>
            <a:endParaRPr lang="ru-RU" dirty="0" smtClean="0"/>
          </a:p>
          <a:p>
            <a:pPr algn="just"/>
            <a:r>
              <a:rPr lang="ru-RU" b="1" dirty="0" smtClean="0"/>
              <a:t>LEGE</a:t>
            </a:r>
            <a:r>
              <a:rPr lang="ru-RU" dirty="0" smtClean="0"/>
              <a:t> </a:t>
            </a:r>
            <a:r>
              <a:rPr lang="ru-RU" dirty="0" err="1" smtClean="0"/>
              <a:t>Nr</a:t>
            </a:r>
            <a:r>
              <a:rPr lang="ru-RU" dirty="0" smtClean="0"/>
              <a:t>. 1409 </a:t>
            </a:r>
            <a:r>
              <a:rPr lang="ru-RU" dirty="0" err="1" smtClean="0"/>
              <a:t>din</a:t>
            </a:r>
            <a:r>
              <a:rPr lang="ru-RU" dirty="0" smtClean="0"/>
              <a:t>  17.12.1997 </a:t>
            </a:r>
            <a:r>
              <a:rPr lang="ru-RU" b="1" dirty="0" smtClean="0"/>
              <a:t> </a:t>
            </a:r>
            <a:r>
              <a:rPr lang="ru-RU" b="1" dirty="0" err="1" smtClean="0"/>
              <a:t>cu</a:t>
            </a:r>
            <a:r>
              <a:rPr lang="ru-RU" b="1" dirty="0" smtClean="0"/>
              <a:t> </a:t>
            </a:r>
            <a:r>
              <a:rPr lang="ru-RU" b="1" dirty="0" err="1" smtClean="0"/>
              <a:t>privire</a:t>
            </a:r>
            <a:r>
              <a:rPr lang="ru-RU" b="1" dirty="0" smtClean="0"/>
              <a:t> </a:t>
            </a:r>
            <a:r>
              <a:rPr lang="ru-RU" b="1" dirty="0" err="1" smtClean="0"/>
              <a:t>la</a:t>
            </a:r>
            <a:r>
              <a:rPr lang="ru-RU" b="1" dirty="0" smtClean="0"/>
              <a:t> </a:t>
            </a:r>
            <a:r>
              <a:rPr lang="ru-RU" b="1" dirty="0" err="1" smtClean="0"/>
              <a:t>medicamente</a:t>
            </a:r>
            <a:r>
              <a:rPr lang="ru-RU" b="1" dirty="0" smtClean="0"/>
              <a:t> </a:t>
            </a:r>
            <a:endParaRPr lang="ru-RU" dirty="0" smtClean="0"/>
          </a:p>
          <a:p>
            <a:pPr algn="just"/>
            <a:r>
              <a:rPr lang="ru-RU" b="1" dirty="0" err="1" smtClean="0"/>
              <a:t>Articolul</a:t>
            </a:r>
            <a:r>
              <a:rPr lang="ru-RU" b="1" dirty="0" smtClean="0"/>
              <a:t> 24.</a:t>
            </a:r>
            <a:r>
              <a:rPr lang="ru-RU" dirty="0" smtClean="0"/>
              <a:t> </a:t>
            </a:r>
            <a:r>
              <a:rPr lang="ru-RU" dirty="0" err="1" smtClean="0"/>
              <a:t>Etichetarea</a:t>
            </a:r>
            <a:r>
              <a:rPr lang="ru-RU" dirty="0" smtClean="0"/>
              <a:t> </a:t>
            </a:r>
            <a:r>
              <a:rPr lang="ru-RU" dirty="0" err="1" smtClean="0"/>
              <a:t>medicamentelor</a:t>
            </a:r>
            <a:endParaRPr lang="ru-RU" dirty="0" smtClean="0"/>
          </a:p>
          <a:p>
            <a:pPr algn="just"/>
            <a:r>
              <a:rPr lang="ru-RU" dirty="0" smtClean="0"/>
              <a:t>    (1) </a:t>
            </a:r>
            <a:r>
              <a:rPr lang="ru-RU" dirty="0" err="1" smtClean="0"/>
              <a:t>Pe</a:t>
            </a:r>
            <a:r>
              <a:rPr lang="ru-RU" dirty="0" smtClean="0"/>
              <a:t> </a:t>
            </a:r>
            <a:r>
              <a:rPr lang="ru-RU" dirty="0" err="1" smtClean="0"/>
              <a:t>ambalajul</a:t>
            </a:r>
            <a:r>
              <a:rPr lang="ru-RU" dirty="0" smtClean="0"/>
              <a:t> </a:t>
            </a:r>
            <a:r>
              <a:rPr lang="ru-RU" dirty="0" err="1" smtClean="0"/>
              <a:t>exterior</a:t>
            </a:r>
            <a:r>
              <a:rPr lang="ru-RU" dirty="0" smtClean="0"/>
              <a:t> (</a:t>
            </a:r>
            <a:r>
              <a:rPr lang="ru-RU" dirty="0" err="1" smtClean="0"/>
              <a:t>iar</a:t>
            </a:r>
            <a:r>
              <a:rPr lang="ru-RU" dirty="0" smtClean="0"/>
              <a:t> </a:t>
            </a:r>
            <a:r>
              <a:rPr lang="ru-RU" dirty="0" err="1" smtClean="0"/>
              <a:t>în</a:t>
            </a:r>
            <a:r>
              <a:rPr lang="ru-RU" dirty="0" smtClean="0"/>
              <a:t> </a:t>
            </a:r>
            <a:r>
              <a:rPr lang="ru-RU" dirty="0" err="1" smtClean="0"/>
              <a:t>cazul</a:t>
            </a:r>
            <a:r>
              <a:rPr lang="ru-RU" dirty="0" smtClean="0"/>
              <a:t> </a:t>
            </a:r>
            <a:r>
              <a:rPr lang="ru-RU" dirty="0" err="1" smtClean="0"/>
              <a:t>cînd</a:t>
            </a:r>
            <a:r>
              <a:rPr lang="ru-RU" dirty="0" smtClean="0"/>
              <a:t> </a:t>
            </a:r>
            <a:r>
              <a:rPr lang="ru-RU" dirty="0" err="1" smtClean="0"/>
              <a:t>acesta</a:t>
            </a:r>
            <a:r>
              <a:rPr lang="ru-RU" dirty="0" smtClean="0"/>
              <a:t> </a:t>
            </a:r>
            <a:r>
              <a:rPr lang="ru-RU" dirty="0" err="1" smtClean="0"/>
              <a:t>nu</a:t>
            </a:r>
            <a:r>
              <a:rPr lang="ru-RU" dirty="0" smtClean="0"/>
              <a:t> </a:t>
            </a:r>
            <a:r>
              <a:rPr lang="ru-RU" dirty="0" err="1" smtClean="0"/>
              <a:t>există</a:t>
            </a:r>
            <a:r>
              <a:rPr lang="ru-RU" dirty="0" smtClean="0"/>
              <a:t>, </a:t>
            </a:r>
            <a:r>
              <a:rPr lang="ru-RU" dirty="0" err="1" smtClean="0"/>
              <a:t>pe</a:t>
            </a:r>
            <a:r>
              <a:rPr lang="ru-RU" dirty="0" smtClean="0"/>
              <a:t> </a:t>
            </a:r>
            <a:r>
              <a:rPr lang="ru-RU" dirty="0" err="1" smtClean="0"/>
              <a:t>ambalajul</a:t>
            </a:r>
            <a:r>
              <a:rPr lang="ru-RU" dirty="0" smtClean="0"/>
              <a:t> </a:t>
            </a:r>
            <a:r>
              <a:rPr lang="ru-RU" dirty="0" err="1" smtClean="0"/>
              <a:t>primar</a:t>
            </a:r>
            <a:r>
              <a:rPr lang="ru-RU" dirty="0" smtClean="0"/>
              <a:t>) </a:t>
            </a:r>
            <a:r>
              <a:rPr lang="ru-RU" dirty="0" err="1" smtClean="0"/>
              <a:t>al</a:t>
            </a:r>
            <a:r>
              <a:rPr lang="ru-RU" dirty="0" smtClean="0"/>
              <a:t> </a:t>
            </a:r>
            <a:r>
              <a:rPr lang="ru-RU" dirty="0" err="1" smtClean="0"/>
              <a:t>medicamentului</a:t>
            </a:r>
            <a:r>
              <a:rPr lang="ru-RU" dirty="0" smtClean="0"/>
              <a:t> </a:t>
            </a:r>
            <a:r>
              <a:rPr lang="ru-RU" dirty="0" err="1" smtClean="0"/>
              <a:t>trebuie</a:t>
            </a:r>
            <a:r>
              <a:rPr lang="ru-RU" dirty="0" smtClean="0"/>
              <a:t> </a:t>
            </a:r>
            <a:r>
              <a:rPr lang="ru-RU" dirty="0" err="1" smtClean="0"/>
              <a:t>să</a:t>
            </a:r>
            <a:r>
              <a:rPr lang="ru-RU" dirty="0" smtClean="0"/>
              <a:t> </a:t>
            </a:r>
            <a:r>
              <a:rPr lang="ru-RU" dirty="0" err="1" smtClean="0"/>
              <a:t>fie</a:t>
            </a:r>
            <a:r>
              <a:rPr lang="ru-RU" dirty="0" smtClean="0"/>
              <a:t> </a:t>
            </a:r>
            <a:r>
              <a:rPr lang="ru-RU" dirty="0" err="1" smtClean="0"/>
              <a:t>specificată</a:t>
            </a:r>
            <a:r>
              <a:rPr lang="ru-RU" dirty="0" smtClean="0"/>
              <a:t> </a:t>
            </a:r>
            <a:r>
              <a:rPr lang="ru-RU" dirty="0" err="1" smtClean="0"/>
              <a:t>următoarea</a:t>
            </a:r>
            <a:r>
              <a:rPr lang="ru-RU" dirty="0" smtClean="0"/>
              <a:t> </a:t>
            </a:r>
            <a:r>
              <a:rPr lang="ru-RU" dirty="0" err="1" smtClean="0"/>
              <a:t>informaţie</a:t>
            </a:r>
            <a:r>
              <a:rPr lang="ru-RU" dirty="0" smtClean="0"/>
              <a:t>:</a:t>
            </a: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68</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smtClean="0">
                <a:solidFill>
                  <a:srgbClr val="C00000"/>
                </a:solidFill>
              </a:rPr>
              <a:t>Etichetarea</a:t>
            </a:r>
            <a:r>
              <a:rPr lang="en-US" sz="2800" b="1" dirty="0" smtClean="0">
                <a:solidFill>
                  <a:srgbClr val="C00000"/>
                </a:solidFill>
              </a:rPr>
              <a:t> </a:t>
            </a:r>
            <a:r>
              <a:rPr lang="en-US" sz="2800" b="1" dirty="0" err="1" smtClean="0">
                <a:solidFill>
                  <a:srgbClr val="C00000"/>
                </a:solidFill>
              </a:rPr>
              <a:t>medicamentelor</a:t>
            </a:r>
            <a:r>
              <a:rPr lang="en-US" sz="2800" b="1" dirty="0" smtClean="0">
                <a:solidFill>
                  <a:srgbClr val="C00000"/>
                </a:solidFill>
              </a:rPr>
              <a:t> </a:t>
            </a:r>
            <a:r>
              <a:rPr lang="en-US" sz="2800" b="1" dirty="0" err="1" smtClean="0">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429124" cy="6072230"/>
          </a:xfrm>
        </p:spPr>
        <p:txBody>
          <a:bodyPr>
            <a:normAutofit fontScale="85000" lnSpcReduction="10000"/>
          </a:bodyPr>
          <a:lstStyle/>
          <a:p>
            <a:pPr algn="just"/>
            <a:r>
              <a:rPr lang="ru-RU" dirty="0" err="1" smtClean="0"/>
              <a:t>a</a:t>
            </a:r>
            <a:r>
              <a:rPr lang="ru-RU" dirty="0" smtClean="0"/>
              <a:t>) </a:t>
            </a:r>
            <a:r>
              <a:rPr lang="ru-RU" dirty="0" err="1" smtClean="0"/>
              <a:t>denumirea</a:t>
            </a:r>
            <a:r>
              <a:rPr lang="ru-RU" dirty="0" smtClean="0"/>
              <a:t> </a:t>
            </a:r>
            <a:r>
              <a:rPr lang="ru-RU" dirty="0" err="1" smtClean="0"/>
              <a:t>medicamentului</a:t>
            </a:r>
            <a:r>
              <a:rPr lang="ru-RU" dirty="0" smtClean="0"/>
              <a:t>, </a:t>
            </a:r>
            <a:r>
              <a:rPr lang="ru-RU" dirty="0" err="1" smtClean="0"/>
              <a:t>urmată</a:t>
            </a:r>
            <a:r>
              <a:rPr lang="ru-RU" dirty="0" smtClean="0"/>
              <a:t> </a:t>
            </a:r>
            <a:r>
              <a:rPr lang="ru-RU" dirty="0" err="1" smtClean="0"/>
              <a:t>de</a:t>
            </a:r>
            <a:r>
              <a:rPr lang="ru-RU" dirty="0" smtClean="0"/>
              <a:t> </a:t>
            </a:r>
            <a:r>
              <a:rPr lang="ru-RU" dirty="0" err="1" smtClean="0"/>
              <a:t>denumirea</a:t>
            </a:r>
            <a:r>
              <a:rPr lang="ru-RU" dirty="0" smtClean="0"/>
              <a:t> </a:t>
            </a:r>
            <a:r>
              <a:rPr lang="ru-RU" dirty="0" err="1" smtClean="0"/>
              <a:t>comună</a:t>
            </a:r>
            <a:r>
              <a:rPr lang="ru-RU" dirty="0" smtClean="0"/>
              <a:t> </a:t>
            </a:r>
            <a:r>
              <a:rPr lang="ru-RU" dirty="0" err="1" smtClean="0"/>
              <a:t>internaţională</a:t>
            </a:r>
            <a:r>
              <a:rPr lang="ru-RU" dirty="0" smtClean="0"/>
              <a:t>, </a:t>
            </a:r>
            <a:r>
              <a:rPr lang="ru-RU" dirty="0" err="1" smtClean="0"/>
              <a:t>în</a:t>
            </a:r>
            <a:r>
              <a:rPr lang="ru-RU" dirty="0" smtClean="0"/>
              <a:t> </a:t>
            </a:r>
            <a:r>
              <a:rPr lang="ru-RU" dirty="0" err="1" smtClean="0"/>
              <a:t>cazul</a:t>
            </a:r>
            <a:r>
              <a:rPr lang="ru-RU" dirty="0" smtClean="0"/>
              <a:t> </a:t>
            </a:r>
            <a:r>
              <a:rPr lang="ru-RU" dirty="0" err="1" smtClean="0"/>
              <a:t>în</a:t>
            </a:r>
            <a:r>
              <a:rPr lang="ru-RU" dirty="0" smtClean="0"/>
              <a:t> </a:t>
            </a:r>
            <a:r>
              <a:rPr lang="ru-RU" dirty="0" err="1" smtClean="0"/>
              <a:t>care</a:t>
            </a:r>
            <a:r>
              <a:rPr lang="ru-RU" dirty="0" smtClean="0"/>
              <a:t> </a:t>
            </a:r>
            <a:r>
              <a:rPr lang="ru-RU" dirty="0" err="1" smtClean="0"/>
              <a:t>conţine</a:t>
            </a:r>
            <a:r>
              <a:rPr lang="ru-RU" dirty="0" smtClean="0"/>
              <a:t> </a:t>
            </a:r>
            <a:r>
              <a:rPr lang="ru-RU" dirty="0" err="1" smtClean="0"/>
              <a:t>numai</a:t>
            </a:r>
            <a:r>
              <a:rPr lang="ru-RU" dirty="0" smtClean="0"/>
              <a:t> </a:t>
            </a:r>
            <a:r>
              <a:rPr lang="ru-RU" dirty="0" err="1" smtClean="0"/>
              <a:t>un</a:t>
            </a:r>
            <a:r>
              <a:rPr lang="ru-RU" dirty="0" smtClean="0"/>
              <a:t> </a:t>
            </a:r>
            <a:r>
              <a:rPr lang="ru-RU" dirty="0" err="1" smtClean="0"/>
              <a:t>ingredient</a:t>
            </a:r>
            <a:r>
              <a:rPr lang="ru-RU" dirty="0" smtClean="0"/>
              <a:t> </a:t>
            </a:r>
            <a:r>
              <a:rPr lang="ru-RU" dirty="0" err="1" smtClean="0"/>
              <a:t>activ</a:t>
            </a:r>
            <a:r>
              <a:rPr lang="ru-RU" dirty="0" smtClean="0"/>
              <a:t> </a:t>
            </a:r>
            <a:r>
              <a:rPr lang="ru-RU" dirty="0" err="1" smtClean="0"/>
              <a:t>şi</a:t>
            </a:r>
            <a:r>
              <a:rPr lang="ru-RU" dirty="0" smtClean="0"/>
              <a:t> </a:t>
            </a:r>
            <a:r>
              <a:rPr lang="ru-RU" dirty="0" err="1" smtClean="0"/>
              <a:t>dacă</a:t>
            </a:r>
            <a:r>
              <a:rPr lang="ru-RU" dirty="0" smtClean="0"/>
              <a:t> </a:t>
            </a:r>
            <a:r>
              <a:rPr lang="ru-RU" dirty="0" err="1" smtClean="0"/>
              <a:t>denumirea</a:t>
            </a:r>
            <a:r>
              <a:rPr lang="ru-RU" dirty="0" smtClean="0"/>
              <a:t> </a:t>
            </a:r>
            <a:r>
              <a:rPr lang="ru-RU" dirty="0" err="1" smtClean="0"/>
              <a:t>lui</a:t>
            </a:r>
            <a:r>
              <a:rPr lang="ru-RU" dirty="0" smtClean="0"/>
              <a:t> </a:t>
            </a:r>
            <a:r>
              <a:rPr lang="ru-RU" dirty="0" err="1" smtClean="0"/>
              <a:t>este</a:t>
            </a:r>
            <a:r>
              <a:rPr lang="ru-RU" dirty="0" smtClean="0"/>
              <a:t> </a:t>
            </a:r>
            <a:r>
              <a:rPr lang="ru-RU" dirty="0" err="1" smtClean="0"/>
              <a:t>generică</a:t>
            </a:r>
            <a:r>
              <a:rPr lang="ru-RU" dirty="0" smtClean="0"/>
              <a:t>. </a:t>
            </a:r>
            <a:r>
              <a:rPr lang="ru-RU" dirty="0" err="1" smtClean="0"/>
              <a:t>Atunci</a:t>
            </a:r>
            <a:r>
              <a:rPr lang="ru-RU" dirty="0" smtClean="0"/>
              <a:t> </a:t>
            </a:r>
            <a:r>
              <a:rPr lang="ru-RU" dirty="0" err="1" smtClean="0"/>
              <a:t>cînd</a:t>
            </a:r>
            <a:r>
              <a:rPr lang="ru-RU" dirty="0" smtClean="0"/>
              <a:t> </a:t>
            </a:r>
            <a:r>
              <a:rPr lang="ru-RU" dirty="0" err="1" smtClean="0"/>
              <a:t>medicamentul</a:t>
            </a:r>
            <a:r>
              <a:rPr lang="ru-RU" dirty="0" smtClean="0"/>
              <a:t> </a:t>
            </a:r>
            <a:r>
              <a:rPr lang="ru-RU" dirty="0" err="1" smtClean="0"/>
              <a:t>este</a:t>
            </a:r>
            <a:r>
              <a:rPr lang="ru-RU" dirty="0" smtClean="0"/>
              <a:t> </a:t>
            </a:r>
            <a:r>
              <a:rPr lang="ru-RU" dirty="0" err="1" smtClean="0"/>
              <a:t>fabricat</a:t>
            </a:r>
            <a:r>
              <a:rPr lang="ru-RU" dirty="0" smtClean="0"/>
              <a:t> </a:t>
            </a:r>
            <a:r>
              <a:rPr lang="ru-RU" dirty="0" err="1" smtClean="0"/>
              <a:t>în</a:t>
            </a:r>
            <a:r>
              <a:rPr lang="ru-RU" dirty="0" smtClean="0"/>
              <a:t> </a:t>
            </a:r>
            <a:r>
              <a:rPr lang="ru-RU" dirty="0" err="1" smtClean="0"/>
              <a:t>mai</a:t>
            </a:r>
            <a:r>
              <a:rPr lang="ru-RU" dirty="0" smtClean="0"/>
              <a:t> </a:t>
            </a:r>
            <a:r>
              <a:rPr lang="ru-RU" dirty="0" err="1" smtClean="0"/>
              <a:t>multe</a:t>
            </a:r>
            <a:r>
              <a:rPr lang="ru-RU" dirty="0" smtClean="0"/>
              <a:t> </a:t>
            </a:r>
            <a:r>
              <a:rPr lang="ru-RU" dirty="0" err="1" smtClean="0"/>
              <a:t>forme</a:t>
            </a:r>
            <a:r>
              <a:rPr lang="ru-RU" dirty="0" smtClean="0"/>
              <a:t> </a:t>
            </a:r>
            <a:r>
              <a:rPr lang="ru-RU" dirty="0" err="1" smtClean="0"/>
              <a:t>farmaceutice</a:t>
            </a:r>
            <a:r>
              <a:rPr lang="ru-RU" dirty="0" smtClean="0"/>
              <a:t> </a:t>
            </a:r>
            <a:r>
              <a:rPr lang="ru-RU" dirty="0" err="1" smtClean="0"/>
              <a:t>şi</a:t>
            </a:r>
            <a:r>
              <a:rPr lang="ru-RU" dirty="0" smtClean="0"/>
              <a:t> </a:t>
            </a:r>
            <a:r>
              <a:rPr lang="ru-RU" dirty="0" err="1" smtClean="0"/>
              <a:t>modalităţi</a:t>
            </a:r>
            <a:r>
              <a:rPr lang="ru-RU" dirty="0" smtClean="0"/>
              <a:t> </a:t>
            </a:r>
            <a:r>
              <a:rPr lang="ru-RU" dirty="0" err="1" smtClean="0"/>
              <a:t>de</a:t>
            </a:r>
            <a:r>
              <a:rPr lang="ru-RU" dirty="0" smtClean="0"/>
              <a:t> </a:t>
            </a:r>
            <a:r>
              <a:rPr lang="ru-RU" dirty="0" err="1" smtClean="0"/>
              <a:t>dozaj</a:t>
            </a:r>
            <a:r>
              <a:rPr lang="ru-RU" dirty="0" smtClean="0"/>
              <a:t>, </a:t>
            </a:r>
            <a:r>
              <a:rPr lang="ru-RU" dirty="0" err="1" smtClean="0"/>
              <a:t>în</a:t>
            </a:r>
            <a:r>
              <a:rPr lang="ru-RU" dirty="0" smtClean="0"/>
              <a:t> </a:t>
            </a:r>
            <a:r>
              <a:rPr lang="ru-RU" dirty="0" err="1" smtClean="0"/>
              <a:t>denumirea</a:t>
            </a:r>
            <a:r>
              <a:rPr lang="ru-RU" dirty="0" smtClean="0"/>
              <a:t> </a:t>
            </a:r>
            <a:r>
              <a:rPr lang="ru-RU" dirty="0" err="1" smtClean="0"/>
              <a:t>lui</a:t>
            </a:r>
            <a:r>
              <a:rPr lang="ru-RU" dirty="0" smtClean="0"/>
              <a:t> </a:t>
            </a:r>
            <a:r>
              <a:rPr lang="ru-RU" dirty="0" err="1" smtClean="0"/>
              <a:t>se</a:t>
            </a:r>
            <a:r>
              <a:rPr lang="ru-RU" dirty="0" smtClean="0"/>
              <a:t>  </a:t>
            </a:r>
            <a:r>
              <a:rPr lang="ru-RU" dirty="0" err="1" smtClean="0"/>
              <a:t>include</a:t>
            </a:r>
            <a:r>
              <a:rPr lang="ru-RU" dirty="0" smtClean="0"/>
              <a:t> </a:t>
            </a:r>
            <a:r>
              <a:rPr lang="ru-RU" dirty="0" err="1" smtClean="0"/>
              <a:t>forma</a:t>
            </a:r>
            <a:r>
              <a:rPr lang="ru-RU" dirty="0" smtClean="0"/>
              <a:t> </a:t>
            </a:r>
            <a:r>
              <a:rPr lang="ru-RU" dirty="0" err="1" smtClean="0"/>
              <a:t>farmaceutică</a:t>
            </a:r>
            <a:r>
              <a:rPr lang="ru-RU" dirty="0" smtClean="0"/>
              <a:t> </a:t>
            </a:r>
            <a:r>
              <a:rPr lang="ru-RU" dirty="0" err="1" smtClean="0"/>
              <a:t>şi</a:t>
            </a:r>
            <a:r>
              <a:rPr lang="ru-RU" dirty="0" smtClean="0"/>
              <a:t>/</a:t>
            </a:r>
            <a:r>
              <a:rPr lang="ru-RU" dirty="0" err="1" smtClean="0"/>
              <a:t>sau</a:t>
            </a:r>
            <a:r>
              <a:rPr lang="ru-RU" dirty="0" smtClean="0"/>
              <a:t> </a:t>
            </a:r>
            <a:r>
              <a:rPr lang="ru-RU" dirty="0" err="1" smtClean="0"/>
              <a:t>concentraţia</a:t>
            </a:r>
            <a:r>
              <a:rPr lang="ru-RU" dirty="0" smtClean="0"/>
              <a:t> (</a:t>
            </a:r>
            <a:r>
              <a:rPr lang="ru-RU" dirty="0" err="1" smtClean="0"/>
              <a:t>pentru</a:t>
            </a:r>
            <a:r>
              <a:rPr lang="ru-RU" dirty="0" smtClean="0"/>
              <a:t> </a:t>
            </a:r>
            <a:r>
              <a:rPr lang="ru-RU" dirty="0" err="1" smtClean="0"/>
              <a:t>sugari</a:t>
            </a:r>
            <a:r>
              <a:rPr lang="ru-RU" dirty="0" smtClean="0"/>
              <a:t>, </a:t>
            </a:r>
            <a:r>
              <a:rPr lang="ru-RU" dirty="0" err="1" smtClean="0"/>
              <a:t>copii</a:t>
            </a:r>
            <a:r>
              <a:rPr lang="ru-RU" dirty="0" smtClean="0"/>
              <a:t> </a:t>
            </a:r>
            <a:r>
              <a:rPr lang="ru-RU" dirty="0" err="1" smtClean="0"/>
              <a:t>sau</a:t>
            </a:r>
            <a:r>
              <a:rPr lang="ru-RU" dirty="0" smtClean="0"/>
              <a:t> </a:t>
            </a:r>
            <a:r>
              <a:rPr lang="ru-RU" dirty="0" err="1" smtClean="0"/>
              <a:t>adulţi</a:t>
            </a:r>
            <a:r>
              <a:rPr lang="ru-RU" dirty="0" smtClean="0"/>
              <a:t>);</a:t>
            </a: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69</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fontScale="77500" lnSpcReduction="20000"/>
          </a:bodyPr>
          <a:lstStyle/>
          <a:p>
            <a:pPr marL="342900" lvl="0" indent="-342900" algn="just">
              <a:spcBef>
                <a:spcPct val="20000"/>
              </a:spcBef>
              <a:buFont typeface="Arial" pitchFamily="34" charset="0"/>
              <a:buChar char="•"/>
            </a:pPr>
            <a:r>
              <a:rPr lang="ru-RU" sz="3200" dirty="0" smtClean="0"/>
              <a:t>а) наименование лекарства, затем - непатентованное  международное название в случае наличия только одного активного</a:t>
            </a:r>
            <a:r>
              <a:rPr lang="ro-RO" sz="3200" dirty="0" smtClean="0"/>
              <a:t> </a:t>
            </a:r>
            <a:r>
              <a:rPr lang="ru-RU" sz="3200" dirty="0" smtClean="0"/>
              <a:t>ингредиента и</a:t>
            </a:r>
            <a:r>
              <a:rPr lang="ro-RO" sz="3200" dirty="0" smtClean="0"/>
              <a:t> </a:t>
            </a:r>
            <a:r>
              <a:rPr lang="ru-RU" sz="3200" dirty="0" smtClean="0"/>
              <a:t>если</a:t>
            </a:r>
            <a:r>
              <a:rPr lang="ro-RO" sz="3200" dirty="0" smtClean="0"/>
              <a:t> </a:t>
            </a:r>
            <a:r>
              <a:rPr lang="ru-RU" sz="3200" dirty="0" smtClean="0"/>
              <a:t>этот препарат является </a:t>
            </a:r>
            <a:r>
              <a:rPr lang="ru-RU" sz="3200" dirty="0" err="1" smtClean="0"/>
              <a:t>генериком</a:t>
            </a:r>
            <a:r>
              <a:rPr lang="ru-RU" sz="3200" dirty="0" smtClean="0"/>
              <a:t>. Если лекарство выпускается в разных лекарственных формах и дозировках, в его наименование  включается указание на лекарственную форму и (или) концентрацию (для новорожденных, детей или для взрослых);</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Нижний колонтитул 5"/>
          <p:cNvSpPr>
            <a:spLocks noGrp="1"/>
          </p:cNvSpPr>
          <p:nvPr>
            <p:ph type="ftr" sz="quarter" idx="11"/>
          </p:nvPr>
        </p:nvSpPr>
        <p:spPr/>
        <p:txBody>
          <a:bodyPr/>
          <a:lstStyle/>
          <a:p>
            <a:r>
              <a:rPr lang="ru-RU" smtClean="0"/>
              <a:t>/71</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algn="just"/>
            <a:r>
              <a:rPr lang="ro-RO" dirty="0"/>
              <a:t>Un alt termen este cel de</a:t>
            </a:r>
            <a:r>
              <a:rPr lang="ro-RO" u="sng" dirty="0"/>
              <a:t> </a:t>
            </a:r>
            <a:r>
              <a:rPr lang="ro-RO" b="1" u="sng" dirty="0"/>
              <a:t>prodrug </a:t>
            </a:r>
            <a:r>
              <a:rPr lang="ro-RO" dirty="0"/>
              <a:t>(engl. </a:t>
            </a:r>
            <a:r>
              <a:rPr lang="ro-RO" i="1" dirty="0"/>
              <a:t>prodrug - </a:t>
            </a:r>
            <a:r>
              <a:rPr lang="ro-RO" dirty="0"/>
              <a:t>promedicament), sinonim cu </a:t>
            </a:r>
            <a:r>
              <a:rPr lang="ro-RO" b="1" i="1" u="sng" dirty="0"/>
              <a:t>precursor de medicament </a:t>
            </a:r>
            <a:r>
              <a:rPr lang="ro-RO" i="1" dirty="0"/>
              <a:t>– </a:t>
            </a:r>
            <a:r>
              <a:rPr lang="ro-RO" dirty="0"/>
              <a:t>substanţa biologic inactivă, rezultată prin modificarea structurii chimice a substanţei medicamentoase </a:t>
            </a:r>
            <a:r>
              <a:rPr lang="ro-RO" i="1" u="sng" dirty="0"/>
              <a:t>(vitamine, hormoni)</a:t>
            </a:r>
            <a:r>
              <a:rPr lang="ro-RO" dirty="0"/>
              <a:t>, a cărei activitatea biologică are loc </a:t>
            </a:r>
            <a:r>
              <a:rPr lang="ro-RO" i="1" dirty="0"/>
              <a:t>in vivo </a:t>
            </a:r>
            <a:r>
              <a:rPr lang="ro-RO" dirty="0"/>
              <a:t>prin hidroliză, calea enzimatică sau neenzimatică.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7</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0783068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smtClean="0">
                <a:solidFill>
                  <a:srgbClr val="C00000"/>
                </a:solidFill>
              </a:rPr>
              <a:t>Etichetarea</a:t>
            </a:r>
            <a:r>
              <a:rPr lang="en-US" sz="2800" b="1" dirty="0" smtClean="0">
                <a:solidFill>
                  <a:srgbClr val="C00000"/>
                </a:solidFill>
              </a:rPr>
              <a:t> </a:t>
            </a:r>
            <a:r>
              <a:rPr lang="en-US" sz="2800" b="1" dirty="0" err="1" smtClean="0">
                <a:solidFill>
                  <a:srgbClr val="C00000"/>
                </a:solidFill>
              </a:rPr>
              <a:t>medicamentelor</a:t>
            </a:r>
            <a:r>
              <a:rPr lang="en-US" sz="2800" b="1" dirty="0" smtClean="0">
                <a:solidFill>
                  <a:srgbClr val="C00000"/>
                </a:solidFill>
              </a:rPr>
              <a:t> </a:t>
            </a:r>
            <a:r>
              <a:rPr lang="en-US" sz="2800" b="1" dirty="0" err="1" smtClean="0">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429124" cy="6072230"/>
          </a:xfrm>
        </p:spPr>
        <p:txBody>
          <a:bodyPr>
            <a:normAutofit fontScale="92500"/>
          </a:bodyPr>
          <a:lstStyle/>
          <a:p>
            <a:r>
              <a:rPr lang="en-US" dirty="0"/>
              <a:t>b) </a:t>
            </a:r>
            <a:r>
              <a:rPr lang="en-US" dirty="0" err="1"/>
              <a:t>ingredienţii</a:t>
            </a:r>
            <a:r>
              <a:rPr lang="en-US" dirty="0"/>
              <a:t> </a:t>
            </a:r>
            <a:r>
              <a:rPr lang="en-US" dirty="0" err="1"/>
              <a:t>activi</a:t>
            </a:r>
            <a:r>
              <a:rPr lang="en-US" dirty="0"/>
              <a:t>, </a:t>
            </a:r>
            <a:r>
              <a:rPr lang="en-US" dirty="0" err="1"/>
              <a:t>exprimaţi</a:t>
            </a:r>
            <a:r>
              <a:rPr lang="en-US" dirty="0"/>
              <a:t> </a:t>
            </a:r>
            <a:r>
              <a:rPr lang="en-US" dirty="0" err="1"/>
              <a:t>cantitativ</a:t>
            </a:r>
            <a:r>
              <a:rPr lang="en-US" dirty="0"/>
              <a:t> </a:t>
            </a:r>
            <a:r>
              <a:rPr lang="en-US" dirty="0" err="1"/>
              <a:t>pe</a:t>
            </a:r>
            <a:r>
              <a:rPr lang="en-US" dirty="0"/>
              <a:t> </a:t>
            </a:r>
            <a:r>
              <a:rPr lang="en-US" dirty="0" err="1"/>
              <a:t>unităţi</a:t>
            </a:r>
            <a:r>
              <a:rPr lang="en-US" dirty="0"/>
              <a:t> de </a:t>
            </a:r>
            <a:r>
              <a:rPr lang="en-US" dirty="0" err="1"/>
              <a:t>dozaj</a:t>
            </a:r>
            <a:r>
              <a:rPr lang="en-US" dirty="0"/>
              <a:t> </a:t>
            </a:r>
            <a:r>
              <a:rPr lang="en-US" dirty="0" err="1"/>
              <a:t>sau</a:t>
            </a:r>
            <a:r>
              <a:rPr lang="en-US" dirty="0"/>
              <a:t>, </a:t>
            </a:r>
            <a:r>
              <a:rPr lang="en-US" dirty="0" err="1"/>
              <a:t>în</a:t>
            </a:r>
            <a:r>
              <a:rPr lang="en-US" dirty="0"/>
              <a:t> </a:t>
            </a:r>
            <a:r>
              <a:rPr lang="en-US" dirty="0" err="1"/>
              <a:t>funcţie</a:t>
            </a:r>
            <a:r>
              <a:rPr lang="en-US" dirty="0"/>
              <a:t> de </a:t>
            </a:r>
            <a:r>
              <a:rPr lang="en-US" dirty="0" err="1"/>
              <a:t>modul</a:t>
            </a:r>
            <a:r>
              <a:rPr lang="en-US" dirty="0"/>
              <a:t> de </a:t>
            </a:r>
            <a:r>
              <a:rPr lang="en-US" dirty="0" err="1"/>
              <a:t>administrare</a:t>
            </a:r>
            <a:r>
              <a:rPr lang="en-US" dirty="0"/>
              <a:t>, </a:t>
            </a:r>
            <a:r>
              <a:rPr lang="en-US" dirty="0" err="1"/>
              <a:t>pe</a:t>
            </a:r>
            <a:r>
              <a:rPr lang="en-US" dirty="0"/>
              <a:t> </a:t>
            </a:r>
            <a:r>
              <a:rPr lang="en-US" dirty="0" err="1"/>
              <a:t>unitate</a:t>
            </a:r>
            <a:r>
              <a:rPr lang="en-US" dirty="0"/>
              <a:t> de </a:t>
            </a:r>
            <a:r>
              <a:rPr lang="en-US" dirty="0" err="1"/>
              <a:t>volum</a:t>
            </a:r>
            <a:r>
              <a:rPr lang="en-US" dirty="0"/>
              <a:t> </a:t>
            </a:r>
            <a:r>
              <a:rPr lang="en-US" dirty="0" err="1"/>
              <a:t>sau</a:t>
            </a:r>
            <a:r>
              <a:rPr lang="en-US" dirty="0"/>
              <a:t> </a:t>
            </a:r>
            <a:r>
              <a:rPr lang="en-US" dirty="0" err="1"/>
              <a:t>greutate</a:t>
            </a:r>
            <a:r>
              <a:rPr lang="en-US" dirty="0"/>
              <a:t>, </a:t>
            </a:r>
            <a:r>
              <a:rPr lang="en-US" dirty="0" err="1"/>
              <a:t>folosind</a:t>
            </a:r>
            <a:r>
              <a:rPr lang="en-US" dirty="0"/>
              <a:t> </a:t>
            </a:r>
            <a:r>
              <a:rPr lang="en-US" dirty="0" err="1"/>
              <a:t>denumirea</a:t>
            </a:r>
            <a:r>
              <a:rPr lang="en-US" dirty="0"/>
              <a:t> </a:t>
            </a:r>
            <a:r>
              <a:rPr lang="en-US" dirty="0" err="1"/>
              <a:t>lor</a:t>
            </a:r>
            <a:r>
              <a:rPr lang="en-US" dirty="0"/>
              <a:t> </a:t>
            </a:r>
            <a:r>
              <a:rPr lang="en-US" dirty="0" err="1"/>
              <a:t>comună</a:t>
            </a:r>
            <a:r>
              <a:rPr lang="en-US" dirty="0"/>
              <a:t> </a:t>
            </a:r>
            <a:r>
              <a:rPr lang="en-US" dirty="0" err="1"/>
              <a:t>internaţională</a:t>
            </a:r>
            <a:r>
              <a:rPr lang="en-US" dirty="0"/>
              <a:t>;</a:t>
            </a:r>
            <a:endParaRPr lang="ru-RU" dirty="0"/>
          </a:p>
          <a:p>
            <a:r>
              <a:rPr lang="en-US" dirty="0" smtClean="0"/>
              <a:t>c</a:t>
            </a:r>
            <a:r>
              <a:rPr lang="en-US" dirty="0"/>
              <a:t>) forma </a:t>
            </a:r>
            <a:r>
              <a:rPr lang="en-US" dirty="0" err="1"/>
              <a:t>farmaceutică</a:t>
            </a:r>
            <a:r>
              <a:rPr lang="en-US" dirty="0"/>
              <a:t> </a:t>
            </a:r>
            <a:r>
              <a:rPr lang="en-US" dirty="0" err="1"/>
              <a:t>şi</a:t>
            </a:r>
            <a:r>
              <a:rPr lang="en-US" dirty="0"/>
              <a:t> </a:t>
            </a:r>
            <a:r>
              <a:rPr lang="en-US" dirty="0" err="1"/>
              <a:t>compoziţia</a:t>
            </a:r>
            <a:r>
              <a:rPr lang="en-US" dirty="0"/>
              <a:t> </a:t>
            </a:r>
            <a:r>
              <a:rPr lang="en-US" dirty="0" err="1"/>
              <a:t>exprimată</a:t>
            </a:r>
            <a:r>
              <a:rPr lang="en-US" dirty="0"/>
              <a:t> </a:t>
            </a:r>
            <a:r>
              <a:rPr lang="en-US" dirty="0" err="1"/>
              <a:t>în</a:t>
            </a:r>
            <a:r>
              <a:rPr lang="en-US" dirty="0"/>
              <a:t> </a:t>
            </a:r>
            <a:r>
              <a:rPr lang="en-US" dirty="0" err="1"/>
              <a:t>masă</a:t>
            </a:r>
            <a:r>
              <a:rPr lang="en-US" dirty="0"/>
              <a:t>, </a:t>
            </a:r>
            <a:r>
              <a:rPr lang="en-US" dirty="0" err="1"/>
              <a:t>volum</a:t>
            </a:r>
            <a:r>
              <a:rPr lang="en-US" dirty="0"/>
              <a:t> </a:t>
            </a:r>
            <a:r>
              <a:rPr lang="en-US" dirty="0" err="1"/>
              <a:t>sau</a:t>
            </a:r>
            <a:r>
              <a:rPr lang="en-US" dirty="0"/>
              <a:t> </a:t>
            </a:r>
            <a:r>
              <a:rPr lang="en-US" dirty="0" err="1"/>
              <a:t>numărul</a:t>
            </a:r>
            <a:r>
              <a:rPr lang="en-US" dirty="0"/>
              <a:t> de doze;</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70</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a:bodyPr>
          <a:lstStyle/>
          <a:p>
            <a:pPr marL="342900" lvl="0" indent="-342900" algn="just">
              <a:spcBef>
                <a:spcPct val="20000"/>
              </a:spcBef>
              <a:buFont typeface="Arial" pitchFamily="34" charset="0"/>
              <a:buChar cha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Прямоугольник 5"/>
          <p:cNvSpPr/>
          <p:nvPr/>
        </p:nvSpPr>
        <p:spPr>
          <a:xfrm>
            <a:off x="4644008" y="686301"/>
            <a:ext cx="4392488" cy="4893647"/>
          </a:xfrm>
          <a:prstGeom prst="rect">
            <a:avLst/>
          </a:prstGeom>
        </p:spPr>
        <p:txBody>
          <a:bodyPr wrap="square">
            <a:spAutoFit/>
          </a:bodyPr>
          <a:lstStyle/>
          <a:p>
            <a:r>
              <a:rPr lang="ru-RU" sz="2600" dirty="0"/>
              <a:t>b) активные ингредиенты, выраженные количественно на единицу дозы или, в зависимости от способа приема, на единицу объема или массы, с использованием непатентованных международных названий; </a:t>
            </a:r>
            <a:endParaRPr lang="en-US" sz="2600" dirty="0" smtClean="0"/>
          </a:p>
          <a:p>
            <a:endParaRPr lang="ru-RU" sz="2600" dirty="0"/>
          </a:p>
          <a:p>
            <a:r>
              <a:rPr lang="ru-RU" sz="2600" dirty="0" smtClean="0"/>
              <a:t>с)лекарственная</a:t>
            </a:r>
            <a:r>
              <a:rPr lang="ru-RU" sz="2600" dirty="0"/>
              <a:t>  форма  и  </a:t>
            </a:r>
            <a:r>
              <a:rPr lang="en-US" sz="2600" dirty="0" smtClean="0"/>
              <a:t>   </a:t>
            </a:r>
            <a:r>
              <a:rPr lang="ru-RU" sz="2600" dirty="0" smtClean="0"/>
              <a:t>состав</a:t>
            </a:r>
            <a:r>
              <a:rPr lang="ru-RU" sz="2600" dirty="0"/>
              <a:t>, выраженный в массе, объеме или количестве доз;</a:t>
            </a:r>
            <a:endParaRPr lang="ru-RU" sz="2600" dirty="0">
              <a:effectLst/>
            </a:endParaRPr>
          </a:p>
        </p:txBody>
      </p:sp>
      <p:sp>
        <p:nvSpPr>
          <p:cNvPr id="7" name="Нижний колонтитул 6"/>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5814544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62"/>
            <a:ext cx="8686800" cy="725470"/>
          </a:xfrm>
        </p:spPr>
        <p:txBody>
          <a:bodyPr>
            <a:normAutofit/>
          </a:bodyPr>
          <a:lstStyle/>
          <a:p>
            <a:r>
              <a:rPr lang="en-US" sz="2800" b="1" dirty="0" err="1" smtClean="0">
                <a:solidFill>
                  <a:srgbClr val="C00000"/>
                </a:solidFill>
              </a:rPr>
              <a:t>Etichetarea</a:t>
            </a:r>
            <a:r>
              <a:rPr lang="en-US" sz="2800" b="1" dirty="0" smtClean="0">
                <a:solidFill>
                  <a:srgbClr val="C00000"/>
                </a:solidFill>
              </a:rPr>
              <a:t> </a:t>
            </a:r>
            <a:r>
              <a:rPr lang="en-US" sz="2800" b="1" dirty="0" err="1" smtClean="0">
                <a:solidFill>
                  <a:srgbClr val="C00000"/>
                </a:solidFill>
              </a:rPr>
              <a:t>medicamentelor</a:t>
            </a:r>
            <a:r>
              <a:rPr lang="en-US" sz="2800" b="1" dirty="0" smtClean="0">
                <a:solidFill>
                  <a:srgbClr val="C00000"/>
                </a:solidFill>
              </a:rPr>
              <a:t> </a:t>
            </a:r>
            <a:r>
              <a:rPr lang="en-US" sz="2800" b="1" dirty="0" err="1" smtClean="0">
                <a:solidFill>
                  <a:srgbClr val="C00000"/>
                </a:solidFill>
              </a:rPr>
              <a:t>industriale</a:t>
            </a:r>
            <a:endParaRPr lang="ru-RU" sz="2800" dirty="0">
              <a:solidFill>
                <a:srgbClr val="C00000"/>
              </a:solidFill>
            </a:endParaRPr>
          </a:p>
        </p:txBody>
      </p:sp>
      <p:sp>
        <p:nvSpPr>
          <p:cNvPr id="3" name="Содержимое 2"/>
          <p:cNvSpPr>
            <a:spLocks noGrp="1"/>
          </p:cNvSpPr>
          <p:nvPr>
            <p:ph idx="1"/>
          </p:nvPr>
        </p:nvSpPr>
        <p:spPr>
          <a:xfrm>
            <a:off x="0" y="500042"/>
            <a:ext cx="4643438" cy="6072230"/>
          </a:xfrm>
        </p:spPr>
        <p:txBody>
          <a:bodyPr>
            <a:normAutofit fontScale="92500"/>
          </a:bodyPr>
          <a:lstStyle/>
          <a:p>
            <a:pPr>
              <a:buNone/>
            </a:pPr>
            <a:r>
              <a:rPr lang="ro-RO" sz="2200" dirty="0" smtClean="0"/>
              <a:t>d</a:t>
            </a:r>
            <a:r>
              <a:rPr lang="ru-RU" sz="2200" dirty="0" smtClean="0"/>
              <a:t>) </a:t>
            </a:r>
            <a:r>
              <a:rPr lang="ru-RU" sz="2200" dirty="0" err="1" smtClean="0"/>
              <a:t>lista</a:t>
            </a:r>
            <a:r>
              <a:rPr lang="ru-RU" sz="2200" dirty="0" smtClean="0"/>
              <a:t> </a:t>
            </a:r>
            <a:r>
              <a:rPr lang="ru-RU" sz="2200" dirty="0" err="1" smtClean="0"/>
              <a:t>excipienţilor</a:t>
            </a:r>
            <a:r>
              <a:rPr lang="ru-RU" sz="2200" dirty="0" smtClean="0"/>
              <a:t> </a:t>
            </a:r>
            <a:r>
              <a:rPr lang="ru-RU" sz="2200" dirty="0" err="1" smtClean="0"/>
              <a:t>ce</a:t>
            </a:r>
            <a:r>
              <a:rPr lang="ru-RU" sz="2200" dirty="0" smtClean="0"/>
              <a:t> </a:t>
            </a:r>
            <a:r>
              <a:rPr lang="ru-RU" sz="2200" dirty="0" err="1" smtClean="0"/>
              <a:t>se</a:t>
            </a:r>
            <a:r>
              <a:rPr lang="ru-RU" sz="2200" dirty="0" smtClean="0"/>
              <a:t> </a:t>
            </a:r>
            <a:r>
              <a:rPr lang="ru-RU" sz="2200" dirty="0" err="1" smtClean="0"/>
              <a:t>conţin</a:t>
            </a:r>
            <a:r>
              <a:rPr lang="ru-RU" sz="2200" dirty="0" smtClean="0"/>
              <a:t> </a:t>
            </a:r>
            <a:r>
              <a:rPr lang="ru-RU" sz="2200" dirty="0" err="1" smtClean="0"/>
              <a:t>în</a:t>
            </a:r>
            <a:r>
              <a:rPr lang="ru-RU" sz="2200" dirty="0" smtClean="0"/>
              <a:t> </a:t>
            </a:r>
            <a:r>
              <a:rPr lang="ru-RU" sz="2200" dirty="0" err="1" smtClean="0"/>
              <a:t>forma</a:t>
            </a:r>
            <a:r>
              <a:rPr lang="ru-RU" sz="2200" dirty="0" smtClean="0"/>
              <a:t> </a:t>
            </a:r>
            <a:r>
              <a:rPr lang="ru-RU" sz="2200" dirty="0" err="1" smtClean="0"/>
              <a:t>farmaceutică</a:t>
            </a:r>
            <a:r>
              <a:rPr lang="ru-RU" sz="2200" dirty="0" smtClean="0"/>
              <a:t> - </a:t>
            </a:r>
            <a:r>
              <a:rPr lang="ru-RU" sz="2200" dirty="0" err="1" smtClean="0"/>
              <a:t>pentru</a:t>
            </a:r>
            <a:r>
              <a:rPr lang="ru-RU" sz="2200" dirty="0" smtClean="0"/>
              <a:t> </a:t>
            </a:r>
            <a:r>
              <a:rPr lang="ru-RU" sz="2200" dirty="0" err="1" smtClean="0"/>
              <a:t>preparatele</a:t>
            </a:r>
            <a:r>
              <a:rPr lang="ru-RU" sz="2200" dirty="0" smtClean="0"/>
              <a:t> </a:t>
            </a:r>
            <a:r>
              <a:rPr lang="ru-RU" sz="2200" dirty="0" err="1" smtClean="0"/>
              <a:t>injectabile</a:t>
            </a:r>
            <a:r>
              <a:rPr lang="ru-RU" sz="2200" dirty="0" smtClean="0"/>
              <a:t>, </a:t>
            </a:r>
            <a:r>
              <a:rPr lang="ru-RU" sz="2200" dirty="0" err="1" smtClean="0"/>
              <a:t>de</a:t>
            </a:r>
            <a:r>
              <a:rPr lang="ru-RU" sz="2200" dirty="0" smtClean="0"/>
              <a:t> </a:t>
            </a:r>
            <a:r>
              <a:rPr lang="ru-RU" sz="2200" dirty="0" err="1" smtClean="0"/>
              <a:t>uz</a:t>
            </a:r>
            <a:r>
              <a:rPr lang="ru-RU" sz="2200" dirty="0" smtClean="0"/>
              <a:t> </a:t>
            </a:r>
            <a:r>
              <a:rPr lang="ru-RU" sz="2200" dirty="0" err="1" smtClean="0"/>
              <a:t>oftalmologic</a:t>
            </a:r>
            <a:r>
              <a:rPr lang="ru-RU" sz="2200" dirty="0" smtClean="0"/>
              <a:t> </a:t>
            </a:r>
            <a:r>
              <a:rPr lang="ru-RU" sz="2200" dirty="0" err="1" smtClean="0"/>
              <a:t>sau</a:t>
            </a:r>
            <a:r>
              <a:rPr lang="ru-RU" sz="2200" dirty="0" smtClean="0"/>
              <a:t> </a:t>
            </a:r>
            <a:r>
              <a:rPr lang="ru-RU" sz="2200" dirty="0" err="1" smtClean="0"/>
              <a:t>destinate</a:t>
            </a:r>
            <a:r>
              <a:rPr lang="ru-RU" sz="2200" dirty="0" smtClean="0"/>
              <a:t> </a:t>
            </a:r>
            <a:r>
              <a:rPr lang="ru-RU" sz="2200" dirty="0" err="1" smtClean="0"/>
              <a:t>sugarilor</a:t>
            </a:r>
            <a:r>
              <a:rPr lang="ru-RU" sz="2200" dirty="0" smtClean="0"/>
              <a:t>  </a:t>
            </a:r>
            <a:r>
              <a:rPr lang="ru-RU" sz="2200" dirty="0" err="1" smtClean="0"/>
              <a:t>şi</a:t>
            </a:r>
            <a:r>
              <a:rPr lang="ru-RU" sz="2200" dirty="0" smtClean="0"/>
              <a:t> </a:t>
            </a:r>
            <a:r>
              <a:rPr lang="ru-RU" sz="2200" dirty="0" err="1" smtClean="0"/>
              <a:t>copiilor</a:t>
            </a:r>
            <a:r>
              <a:rPr lang="ru-RU" sz="2200" dirty="0" smtClean="0"/>
              <a:t>;</a:t>
            </a:r>
          </a:p>
          <a:p>
            <a:pPr>
              <a:buNone/>
            </a:pPr>
            <a:r>
              <a:rPr lang="ru-RU" sz="2200" dirty="0" err="1" smtClean="0"/>
              <a:t>e</a:t>
            </a:r>
            <a:r>
              <a:rPr lang="ru-RU" sz="2200" dirty="0" smtClean="0"/>
              <a:t>) </a:t>
            </a:r>
            <a:r>
              <a:rPr lang="ru-RU" sz="2200" dirty="0" err="1" smtClean="0"/>
              <a:t>modul</a:t>
            </a:r>
            <a:r>
              <a:rPr lang="ru-RU" sz="2200" dirty="0" smtClean="0"/>
              <a:t> </a:t>
            </a:r>
            <a:r>
              <a:rPr lang="ru-RU" sz="2200" dirty="0" err="1" smtClean="0"/>
              <a:t>şi</a:t>
            </a:r>
            <a:r>
              <a:rPr lang="ru-RU" sz="2200" dirty="0" smtClean="0"/>
              <a:t>, </a:t>
            </a:r>
            <a:r>
              <a:rPr lang="ru-RU" sz="2200" dirty="0" err="1" smtClean="0"/>
              <a:t>după</a:t>
            </a:r>
            <a:r>
              <a:rPr lang="ru-RU" sz="2200" dirty="0" smtClean="0"/>
              <a:t> </a:t>
            </a:r>
            <a:r>
              <a:rPr lang="ru-RU" sz="2200" dirty="0" err="1" smtClean="0"/>
              <a:t>caz</a:t>
            </a:r>
            <a:r>
              <a:rPr lang="ru-RU" sz="2200" dirty="0" smtClean="0"/>
              <a:t>, </a:t>
            </a:r>
            <a:r>
              <a:rPr lang="ru-RU" sz="2200" dirty="0" err="1" smtClean="0"/>
              <a:t>calea</a:t>
            </a:r>
            <a:r>
              <a:rPr lang="ru-RU" sz="2200" dirty="0" smtClean="0"/>
              <a:t> </a:t>
            </a:r>
            <a:r>
              <a:rPr lang="ru-RU" sz="2200" dirty="0" err="1" smtClean="0"/>
              <a:t>de</a:t>
            </a:r>
            <a:r>
              <a:rPr lang="ru-RU" sz="2200" dirty="0" smtClean="0"/>
              <a:t> </a:t>
            </a:r>
            <a:r>
              <a:rPr lang="ru-RU" sz="2200" dirty="0" err="1" smtClean="0"/>
              <a:t>administrare</a:t>
            </a:r>
            <a:r>
              <a:rPr lang="ru-RU" sz="2200" dirty="0" smtClean="0"/>
              <a:t> </a:t>
            </a:r>
            <a:r>
              <a:rPr lang="ru-RU" sz="2200" dirty="0" err="1" smtClean="0"/>
              <a:t>sau</a:t>
            </a:r>
            <a:r>
              <a:rPr lang="ru-RU" sz="2200" dirty="0" smtClean="0"/>
              <a:t>  </a:t>
            </a:r>
            <a:r>
              <a:rPr lang="ru-RU" sz="2200" dirty="0" err="1" smtClean="0"/>
              <a:t>particularităţile</a:t>
            </a:r>
            <a:r>
              <a:rPr lang="ru-RU" sz="2200" dirty="0" smtClean="0"/>
              <a:t> </a:t>
            </a:r>
            <a:r>
              <a:rPr lang="ru-RU" sz="2200" dirty="0" err="1" smtClean="0"/>
              <a:t>de</a:t>
            </a:r>
            <a:r>
              <a:rPr lang="ru-RU" sz="2200" dirty="0" smtClean="0"/>
              <a:t> </a:t>
            </a:r>
            <a:r>
              <a:rPr lang="ru-RU" sz="2200" dirty="0" err="1" smtClean="0"/>
              <a:t>utilizare</a:t>
            </a:r>
            <a:r>
              <a:rPr lang="ru-RU" sz="2200" dirty="0" smtClean="0"/>
              <a:t>;</a:t>
            </a:r>
            <a:endParaRPr lang="ro-RO" sz="2200" dirty="0" smtClean="0"/>
          </a:p>
          <a:p>
            <a:pPr>
              <a:buNone/>
            </a:pPr>
            <a:r>
              <a:rPr lang="ru-RU" sz="2200" dirty="0" err="1" smtClean="0"/>
              <a:t>f</a:t>
            </a:r>
            <a:r>
              <a:rPr lang="ru-RU" sz="2200" dirty="0" smtClean="0"/>
              <a:t>) </a:t>
            </a:r>
            <a:r>
              <a:rPr lang="ru-RU" sz="2200" dirty="0" err="1" smtClean="0"/>
              <a:t>condiţiile</a:t>
            </a:r>
            <a:r>
              <a:rPr lang="ru-RU" sz="2200" dirty="0" smtClean="0"/>
              <a:t> </a:t>
            </a:r>
            <a:r>
              <a:rPr lang="ru-RU" sz="2200" dirty="0" err="1" smtClean="0"/>
              <a:t>speciale</a:t>
            </a:r>
            <a:r>
              <a:rPr lang="ru-RU" sz="2200" dirty="0" smtClean="0"/>
              <a:t> </a:t>
            </a:r>
            <a:r>
              <a:rPr lang="ru-RU" sz="2200" dirty="0" err="1" smtClean="0"/>
              <a:t>de</a:t>
            </a:r>
            <a:r>
              <a:rPr lang="ru-RU" sz="2200" dirty="0" smtClean="0"/>
              <a:t> </a:t>
            </a:r>
            <a:r>
              <a:rPr lang="ru-RU" sz="2200" dirty="0" err="1" smtClean="0"/>
              <a:t>păstrare</a:t>
            </a:r>
            <a:r>
              <a:rPr lang="ru-RU" sz="2200" dirty="0" smtClean="0"/>
              <a:t>, </a:t>
            </a:r>
            <a:r>
              <a:rPr lang="ru-RU" sz="2200" dirty="0" err="1" smtClean="0"/>
              <a:t>după</a:t>
            </a:r>
            <a:r>
              <a:rPr lang="ru-RU" sz="2200" dirty="0" smtClean="0"/>
              <a:t> </a:t>
            </a:r>
            <a:r>
              <a:rPr lang="ru-RU" sz="2200" dirty="0" err="1" smtClean="0"/>
              <a:t>caz</a:t>
            </a:r>
            <a:r>
              <a:rPr lang="ru-RU" sz="2200" dirty="0" smtClean="0"/>
              <a:t>;</a:t>
            </a:r>
          </a:p>
          <a:p>
            <a:pPr>
              <a:buNone/>
            </a:pPr>
            <a:r>
              <a:rPr lang="ru-RU" sz="2200" dirty="0" err="1" smtClean="0"/>
              <a:t>g</a:t>
            </a:r>
            <a:r>
              <a:rPr lang="ru-RU" sz="2200" dirty="0" smtClean="0"/>
              <a:t>) </a:t>
            </a:r>
            <a:r>
              <a:rPr lang="ru-RU" sz="2200" dirty="0" err="1" smtClean="0"/>
              <a:t>atenţionările</a:t>
            </a:r>
            <a:r>
              <a:rPr lang="ru-RU" sz="2200" dirty="0" smtClean="0"/>
              <a:t> </a:t>
            </a:r>
            <a:r>
              <a:rPr lang="ru-RU" sz="2200" dirty="0" err="1" smtClean="0"/>
              <a:t>şi</a:t>
            </a:r>
            <a:r>
              <a:rPr lang="ru-RU" sz="2200" dirty="0" smtClean="0"/>
              <a:t> </a:t>
            </a:r>
            <a:r>
              <a:rPr lang="ru-RU" sz="2200" dirty="0" err="1" smtClean="0"/>
              <a:t>precauţiile</a:t>
            </a:r>
            <a:r>
              <a:rPr lang="ru-RU" sz="2200" dirty="0" smtClean="0"/>
              <a:t> </a:t>
            </a:r>
            <a:r>
              <a:rPr lang="ru-RU" sz="2200" dirty="0" err="1" smtClean="0"/>
              <a:t>necesare</a:t>
            </a:r>
            <a:r>
              <a:rPr lang="ru-RU" sz="2200" dirty="0" smtClean="0"/>
              <a:t>;</a:t>
            </a:r>
          </a:p>
          <a:p>
            <a:pPr>
              <a:buNone/>
            </a:pPr>
            <a:r>
              <a:rPr lang="ru-RU" sz="2200" dirty="0" err="1" smtClean="0"/>
              <a:t>h</a:t>
            </a:r>
            <a:r>
              <a:rPr lang="ru-RU" sz="2200" dirty="0" smtClean="0"/>
              <a:t>) </a:t>
            </a:r>
            <a:r>
              <a:rPr lang="ru-RU" sz="2200" dirty="0" err="1" smtClean="0"/>
              <a:t>data</a:t>
            </a:r>
            <a:r>
              <a:rPr lang="ru-RU" sz="2200" dirty="0" smtClean="0"/>
              <a:t> </a:t>
            </a:r>
            <a:r>
              <a:rPr lang="ru-RU" sz="2200" dirty="0" err="1" smtClean="0"/>
              <a:t>fabricării</a:t>
            </a:r>
            <a:r>
              <a:rPr lang="ru-RU" sz="2200" dirty="0" smtClean="0"/>
              <a:t> (</a:t>
            </a:r>
            <a:r>
              <a:rPr lang="ru-RU" sz="2200" dirty="0" err="1" smtClean="0"/>
              <a:t>numărul</a:t>
            </a:r>
            <a:r>
              <a:rPr lang="ru-RU" sz="2200" dirty="0" smtClean="0"/>
              <a:t> </a:t>
            </a:r>
            <a:r>
              <a:rPr lang="ru-RU" sz="2200" dirty="0" err="1" smtClean="0"/>
              <a:t>de</a:t>
            </a:r>
            <a:r>
              <a:rPr lang="ru-RU" sz="2200" dirty="0" smtClean="0"/>
              <a:t> </a:t>
            </a:r>
            <a:r>
              <a:rPr lang="ru-RU" sz="2200" dirty="0" err="1" smtClean="0"/>
              <a:t>serie</a:t>
            </a:r>
            <a:r>
              <a:rPr lang="ru-RU" sz="2200" dirty="0" smtClean="0"/>
              <a:t>);</a:t>
            </a:r>
          </a:p>
          <a:p>
            <a:pPr>
              <a:buNone/>
            </a:pPr>
            <a:r>
              <a:rPr lang="ru-RU" sz="2200" dirty="0" err="1" smtClean="0"/>
              <a:t>i</a:t>
            </a:r>
            <a:r>
              <a:rPr lang="ru-RU" sz="2200" dirty="0" smtClean="0"/>
              <a:t>) </a:t>
            </a:r>
            <a:r>
              <a:rPr lang="ru-RU" sz="2200" dirty="0" err="1" smtClean="0"/>
              <a:t>data</a:t>
            </a:r>
            <a:r>
              <a:rPr lang="ru-RU" sz="2200" dirty="0" smtClean="0"/>
              <a:t> </a:t>
            </a:r>
            <a:r>
              <a:rPr lang="ru-RU" sz="2200" dirty="0" err="1" smtClean="0"/>
              <a:t>expirării</a:t>
            </a:r>
            <a:r>
              <a:rPr lang="ru-RU" sz="2200" dirty="0" smtClean="0"/>
              <a:t> </a:t>
            </a:r>
            <a:r>
              <a:rPr lang="ru-RU" sz="2200" dirty="0" err="1" smtClean="0"/>
              <a:t>valabilităţii</a:t>
            </a:r>
            <a:r>
              <a:rPr lang="ru-RU" sz="2200" dirty="0" smtClean="0"/>
              <a:t> </a:t>
            </a:r>
            <a:r>
              <a:rPr lang="ru-RU" sz="2200" dirty="0" err="1" smtClean="0"/>
              <a:t>sau</a:t>
            </a:r>
            <a:r>
              <a:rPr lang="ru-RU" sz="2200" dirty="0" smtClean="0"/>
              <a:t> </a:t>
            </a:r>
            <a:r>
              <a:rPr lang="ru-RU" sz="2200" dirty="0" err="1" smtClean="0"/>
              <a:t>termenul</a:t>
            </a:r>
            <a:r>
              <a:rPr lang="ru-RU" sz="2200" dirty="0" smtClean="0"/>
              <a:t> </a:t>
            </a:r>
            <a:r>
              <a:rPr lang="ru-RU" sz="2200" dirty="0" err="1" smtClean="0"/>
              <a:t>de</a:t>
            </a:r>
            <a:r>
              <a:rPr lang="ru-RU" sz="2200" dirty="0" smtClean="0"/>
              <a:t> </a:t>
            </a:r>
            <a:r>
              <a:rPr lang="ru-RU" sz="2200" dirty="0" err="1" smtClean="0"/>
              <a:t>valabilitate</a:t>
            </a:r>
            <a:r>
              <a:rPr lang="ru-RU" sz="2200" dirty="0" smtClean="0"/>
              <a:t>;</a:t>
            </a:r>
          </a:p>
          <a:p>
            <a:pPr>
              <a:buNone/>
            </a:pPr>
            <a:r>
              <a:rPr lang="ru-RU" sz="2200" dirty="0" smtClean="0"/>
              <a:t>  </a:t>
            </a:r>
            <a:r>
              <a:rPr lang="ru-RU" sz="2200" dirty="0" err="1" smtClean="0"/>
              <a:t>j</a:t>
            </a:r>
            <a:r>
              <a:rPr lang="ru-RU" sz="2200" dirty="0" smtClean="0"/>
              <a:t>) </a:t>
            </a:r>
            <a:r>
              <a:rPr lang="ru-RU" sz="2200" dirty="0" err="1" smtClean="0"/>
              <a:t>denumirea</a:t>
            </a:r>
            <a:r>
              <a:rPr lang="ru-RU" sz="2200" dirty="0" smtClean="0"/>
              <a:t> </a:t>
            </a:r>
            <a:r>
              <a:rPr lang="ru-RU" sz="2200" dirty="0" err="1" smtClean="0"/>
              <a:t>şi</a:t>
            </a:r>
            <a:r>
              <a:rPr lang="ru-RU" sz="2200" dirty="0" smtClean="0"/>
              <a:t> </a:t>
            </a:r>
            <a:r>
              <a:rPr lang="ru-RU" sz="2200" dirty="0" err="1" smtClean="0"/>
              <a:t>adresa</a:t>
            </a:r>
            <a:r>
              <a:rPr lang="ru-RU" sz="2200" dirty="0" smtClean="0"/>
              <a:t> </a:t>
            </a:r>
            <a:r>
              <a:rPr lang="ru-RU" sz="2200" dirty="0" err="1" smtClean="0"/>
              <a:t>producătorului</a:t>
            </a:r>
            <a:r>
              <a:rPr lang="ru-RU" sz="2200" dirty="0" smtClean="0"/>
              <a:t>;</a:t>
            </a:r>
          </a:p>
          <a:p>
            <a:pPr>
              <a:buNone/>
            </a:pPr>
            <a:r>
              <a:rPr lang="ru-RU" sz="2200" dirty="0" err="1" smtClean="0"/>
              <a:t>k</a:t>
            </a:r>
            <a:r>
              <a:rPr lang="ru-RU" sz="2200" dirty="0" smtClean="0"/>
              <a:t>) </a:t>
            </a:r>
            <a:r>
              <a:rPr lang="ru-RU" sz="2200" dirty="0" err="1" smtClean="0"/>
              <a:t>precauţia</a:t>
            </a:r>
            <a:r>
              <a:rPr lang="ru-RU" sz="2200" dirty="0" smtClean="0"/>
              <a:t> </a:t>
            </a:r>
            <a:r>
              <a:rPr lang="ru-RU" sz="2200" dirty="0" err="1" smtClean="0"/>
              <a:t>specială</a:t>
            </a:r>
            <a:r>
              <a:rPr lang="ru-RU" sz="2200" dirty="0" smtClean="0"/>
              <a:t> "A </a:t>
            </a:r>
            <a:r>
              <a:rPr lang="ru-RU" sz="2200" dirty="0" err="1" smtClean="0"/>
              <a:t>nu</a:t>
            </a:r>
            <a:r>
              <a:rPr lang="ru-RU" sz="2200" dirty="0" smtClean="0"/>
              <a:t> </a:t>
            </a:r>
            <a:r>
              <a:rPr lang="ru-RU" sz="2200" dirty="0" err="1" smtClean="0"/>
              <a:t>se</a:t>
            </a:r>
            <a:r>
              <a:rPr lang="ru-RU" sz="2200" dirty="0" smtClean="0"/>
              <a:t> </a:t>
            </a:r>
            <a:r>
              <a:rPr lang="ru-RU" sz="2200" dirty="0" err="1" smtClean="0"/>
              <a:t>lăsa</a:t>
            </a:r>
            <a:r>
              <a:rPr lang="ru-RU" sz="2200" dirty="0" smtClean="0"/>
              <a:t> </a:t>
            </a:r>
            <a:r>
              <a:rPr lang="ru-RU" sz="2200" dirty="0" err="1" smtClean="0"/>
              <a:t>la</a:t>
            </a:r>
            <a:r>
              <a:rPr lang="ru-RU" sz="2200" dirty="0" smtClean="0"/>
              <a:t> </a:t>
            </a:r>
            <a:r>
              <a:rPr lang="ru-RU" sz="2200" dirty="0" err="1" smtClean="0"/>
              <a:t>îndemîna</a:t>
            </a:r>
            <a:r>
              <a:rPr lang="ru-RU" sz="2200" dirty="0" smtClean="0"/>
              <a:t> </a:t>
            </a:r>
            <a:r>
              <a:rPr lang="ru-RU" sz="2200" dirty="0" err="1" smtClean="0"/>
              <a:t>copiilor</a:t>
            </a:r>
            <a:r>
              <a:rPr lang="ru-RU" sz="2200" dirty="0" smtClean="0"/>
              <a:t>".</a:t>
            </a:r>
            <a:endParaRPr lang="ro-RO" sz="2200" dirty="0" smtClean="0"/>
          </a:p>
          <a:p>
            <a:pPr>
              <a:buNone/>
            </a:pPr>
            <a:r>
              <a:rPr lang="ru-RU" sz="2200" dirty="0" smtClean="0"/>
              <a:t>  (2) </a:t>
            </a:r>
            <a:r>
              <a:rPr lang="ru-RU" sz="2200" dirty="0" err="1" smtClean="0"/>
              <a:t>Produsele</a:t>
            </a:r>
            <a:r>
              <a:rPr lang="ru-RU" sz="2200" dirty="0" smtClean="0"/>
              <a:t> </a:t>
            </a:r>
            <a:r>
              <a:rPr lang="ru-RU" sz="2200" dirty="0" err="1" smtClean="0"/>
              <a:t>medicamentoase</a:t>
            </a:r>
            <a:r>
              <a:rPr lang="ru-RU" sz="2200" dirty="0" smtClean="0"/>
              <a:t> </a:t>
            </a:r>
            <a:r>
              <a:rPr lang="ru-RU" sz="2200" dirty="0" err="1" smtClean="0"/>
              <a:t>destinate</a:t>
            </a:r>
            <a:r>
              <a:rPr lang="ru-RU" sz="2200" dirty="0" smtClean="0"/>
              <a:t> </a:t>
            </a:r>
            <a:r>
              <a:rPr lang="ru-RU" sz="2200" dirty="0" err="1" smtClean="0"/>
              <a:t>medicinei</a:t>
            </a:r>
            <a:r>
              <a:rPr lang="ru-RU" sz="2200" dirty="0" smtClean="0"/>
              <a:t> </a:t>
            </a:r>
            <a:r>
              <a:rPr lang="ru-RU" sz="2200" dirty="0" err="1" smtClean="0"/>
              <a:t>veterinare</a:t>
            </a:r>
            <a:r>
              <a:rPr lang="ru-RU" sz="2200" dirty="0" smtClean="0"/>
              <a:t> </a:t>
            </a:r>
            <a:r>
              <a:rPr lang="ru-RU" sz="2200" dirty="0" err="1" smtClean="0"/>
              <a:t>vor</a:t>
            </a:r>
            <a:r>
              <a:rPr lang="ru-RU" sz="2200" dirty="0" smtClean="0"/>
              <a:t> </a:t>
            </a:r>
            <a:r>
              <a:rPr lang="ru-RU" sz="2200" dirty="0" err="1" smtClean="0"/>
              <a:t>fi</a:t>
            </a:r>
            <a:r>
              <a:rPr lang="ru-RU" sz="2200" dirty="0" smtClean="0"/>
              <a:t> </a:t>
            </a:r>
            <a:r>
              <a:rPr lang="ru-RU" sz="2200" dirty="0" err="1" smtClean="0"/>
              <a:t>marcate</a:t>
            </a:r>
            <a:r>
              <a:rPr lang="ru-RU" sz="2200" dirty="0" smtClean="0"/>
              <a:t> </a:t>
            </a:r>
            <a:r>
              <a:rPr lang="ru-RU" sz="2200" dirty="0" err="1" smtClean="0"/>
              <a:t>cu</a:t>
            </a:r>
            <a:r>
              <a:rPr lang="ru-RU" sz="2200" dirty="0" smtClean="0"/>
              <a:t> </a:t>
            </a:r>
            <a:r>
              <a:rPr lang="ru-RU" sz="2200" dirty="0" err="1" smtClean="0"/>
              <a:t>indicativul</a:t>
            </a:r>
            <a:r>
              <a:rPr lang="ru-RU" sz="2200" dirty="0" smtClean="0"/>
              <a:t> "</a:t>
            </a:r>
            <a:r>
              <a:rPr lang="ru-RU" sz="2200" dirty="0" err="1" smtClean="0"/>
              <a:t>De</a:t>
            </a:r>
            <a:r>
              <a:rPr lang="ru-RU" sz="2200" dirty="0" smtClean="0"/>
              <a:t> </a:t>
            </a:r>
            <a:r>
              <a:rPr lang="ru-RU" sz="2200" dirty="0" err="1" smtClean="0"/>
              <a:t>uz</a:t>
            </a:r>
            <a:r>
              <a:rPr lang="ru-RU" sz="2200" dirty="0" smtClean="0"/>
              <a:t> </a:t>
            </a:r>
            <a:r>
              <a:rPr lang="ru-RU" sz="2200" dirty="0" err="1" smtClean="0"/>
              <a:t>veterinar</a:t>
            </a:r>
            <a:r>
              <a:rPr lang="ru-RU" sz="2200" dirty="0" smtClean="0"/>
              <a:t>".</a:t>
            </a:r>
          </a:p>
          <a:p>
            <a:pPr algn="just"/>
            <a:endParaRPr lang="ru-RU" sz="22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71</a:t>
            </a:fld>
            <a:endParaRPr lang="ru-RU"/>
          </a:p>
        </p:txBody>
      </p:sp>
      <p:sp>
        <p:nvSpPr>
          <p:cNvPr id="5" name="Содержимое 2"/>
          <p:cNvSpPr txBox="1">
            <a:spLocks/>
          </p:cNvSpPr>
          <p:nvPr/>
        </p:nvSpPr>
        <p:spPr>
          <a:xfrm>
            <a:off x="4500562" y="642918"/>
            <a:ext cx="4429124" cy="6072230"/>
          </a:xfrm>
          <a:prstGeom prst="rect">
            <a:avLst/>
          </a:prstGeom>
        </p:spPr>
        <p:txBody>
          <a:bodyPr vert="horz" lIns="91440" tIns="45720" rIns="91440" bIns="45720" rtlCol="0">
            <a:normAutofit/>
          </a:bodyPr>
          <a:lstStyle/>
          <a:p>
            <a:endParaRPr lang="ru-RU" sz="2800" dirty="0"/>
          </a:p>
        </p:txBody>
      </p:sp>
      <p:sp>
        <p:nvSpPr>
          <p:cNvPr id="7" name="Содержимое 2"/>
          <p:cNvSpPr txBox="1">
            <a:spLocks/>
          </p:cNvSpPr>
          <p:nvPr/>
        </p:nvSpPr>
        <p:spPr>
          <a:xfrm>
            <a:off x="4357686" y="357166"/>
            <a:ext cx="4714876" cy="6357958"/>
          </a:xfrm>
          <a:prstGeom prst="rect">
            <a:avLst/>
          </a:prstGeom>
        </p:spPr>
        <p:txBody>
          <a:bodyPr vert="horz" lIns="91440" tIns="45720" rIns="91440" bIns="45720" rtlCol="0">
            <a:noAutofit/>
          </a:bodyPr>
          <a:lstStyle/>
          <a:p>
            <a:r>
              <a:rPr kumimoji="0" lang="ru-RU" sz="1900" b="0" i="0" u="none" strike="noStrike" kern="1200" cap="none" spc="0" normalizeH="0" baseline="0" noProof="0" dirty="0" smtClean="0">
                <a:ln>
                  <a:noFill/>
                </a:ln>
                <a:solidFill>
                  <a:schemeClr val="tx1"/>
                </a:solidFill>
                <a:effectLst/>
                <a:uLnTx/>
                <a:uFillTx/>
                <a:latin typeface="+mn-lt"/>
                <a:ea typeface="+mn-ea"/>
                <a:cs typeface="+mn-cs"/>
              </a:rPr>
              <a:t>        </a:t>
            </a:r>
            <a:r>
              <a:rPr lang="ru-RU" sz="1900" dirty="0" err="1" smtClean="0"/>
              <a:t>d</a:t>
            </a:r>
            <a:r>
              <a:rPr lang="ru-RU" sz="1900" dirty="0" smtClean="0"/>
              <a:t>) перечень основ, содержащихся  в лекарственной  форме,  - для </a:t>
            </a:r>
            <a:r>
              <a:rPr lang="ru-RU" sz="1900" dirty="0" err="1" smtClean="0"/>
              <a:t>инъекционных,офтальмологических</a:t>
            </a:r>
            <a:r>
              <a:rPr lang="ru-RU" sz="1900" dirty="0" smtClean="0"/>
              <a:t>  препаратов или</a:t>
            </a:r>
            <a:r>
              <a:rPr lang="ro-RO" sz="1900" dirty="0" smtClean="0"/>
              <a:t> </a:t>
            </a:r>
            <a:r>
              <a:rPr lang="ru-RU" sz="1900" dirty="0" smtClean="0"/>
              <a:t>лекарств,</a:t>
            </a:r>
            <a:r>
              <a:rPr lang="ro-RO" sz="1900" dirty="0" smtClean="0"/>
              <a:t> </a:t>
            </a:r>
            <a:r>
              <a:rPr lang="ru-RU" sz="1900" dirty="0" smtClean="0"/>
              <a:t>предназначенных</a:t>
            </a:r>
            <a:r>
              <a:rPr lang="ro-RO" sz="1900" dirty="0" smtClean="0"/>
              <a:t> </a:t>
            </a:r>
            <a:r>
              <a:rPr lang="ru-RU" sz="1900" dirty="0" smtClean="0"/>
              <a:t> для новорожденных и детей;</a:t>
            </a:r>
          </a:p>
          <a:p>
            <a:r>
              <a:rPr lang="ru-RU" sz="1900" dirty="0" smtClean="0"/>
              <a:t>    е) порядок применения  и, в случае необходимости, способ приема  или введения;</a:t>
            </a:r>
          </a:p>
          <a:p>
            <a:r>
              <a:rPr lang="ru-RU" sz="1900" dirty="0" smtClean="0"/>
              <a:t>    </a:t>
            </a:r>
            <a:r>
              <a:rPr lang="ru-RU" sz="1900" dirty="0" err="1" smtClean="0"/>
              <a:t>f</a:t>
            </a:r>
            <a:r>
              <a:rPr lang="ru-RU" sz="1900" dirty="0" smtClean="0"/>
              <a:t>) специальные условия хранения, если это необходимо;</a:t>
            </a:r>
          </a:p>
          <a:p>
            <a:r>
              <a:rPr lang="ru-RU" sz="1900" dirty="0" smtClean="0"/>
              <a:t>    </a:t>
            </a:r>
            <a:r>
              <a:rPr lang="ru-RU" sz="1900" dirty="0" err="1" smtClean="0"/>
              <a:t>g</a:t>
            </a:r>
            <a:r>
              <a:rPr lang="ru-RU" sz="1900" dirty="0" smtClean="0"/>
              <a:t>) предостережения и меры предосторожности;</a:t>
            </a:r>
          </a:p>
          <a:p>
            <a:r>
              <a:rPr lang="ru-RU" sz="1900" dirty="0" smtClean="0"/>
              <a:t>    </a:t>
            </a:r>
            <a:r>
              <a:rPr lang="ru-RU" sz="1900" dirty="0" err="1" smtClean="0"/>
              <a:t>h</a:t>
            </a:r>
            <a:r>
              <a:rPr lang="ru-RU" sz="1900" dirty="0" smtClean="0"/>
              <a:t>) дата изготовления (номер серии);</a:t>
            </a:r>
          </a:p>
          <a:p>
            <a:r>
              <a:rPr lang="ru-RU" sz="1900" dirty="0" smtClean="0"/>
              <a:t>    </a:t>
            </a:r>
            <a:r>
              <a:rPr lang="ru-RU" sz="1900" dirty="0" err="1" smtClean="0"/>
              <a:t>i</a:t>
            </a:r>
            <a:r>
              <a:rPr lang="ru-RU" sz="1900" dirty="0" smtClean="0"/>
              <a:t>) дата истечения срока годности или срок годности;</a:t>
            </a:r>
          </a:p>
          <a:p>
            <a:r>
              <a:rPr lang="ru-RU" sz="1900" dirty="0" smtClean="0"/>
              <a:t>    </a:t>
            </a:r>
            <a:r>
              <a:rPr lang="ru-RU" sz="1900" dirty="0" err="1" smtClean="0"/>
              <a:t>j</a:t>
            </a:r>
            <a:r>
              <a:rPr lang="ru-RU" sz="1900" dirty="0" smtClean="0"/>
              <a:t>) наименование и адрес производителя;</a:t>
            </a:r>
          </a:p>
          <a:p>
            <a:r>
              <a:rPr lang="ru-RU" sz="1900" dirty="0" smtClean="0"/>
              <a:t>    </a:t>
            </a:r>
            <a:r>
              <a:rPr lang="ru-RU" sz="1900" dirty="0" err="1" smtClean="0"/>
              <a:t>k</a:t>
            </a:r>
            <a:r>
              <a:rPr lang="ru-RU" sz="1900" dirty="0" smtClean="0"/>
              <a:t>) специальное предостережение "Беречь от детей".</a:t>
            </a:r>
          </a:p>
          <a:p>
            <a:r>
              <a:rPr lang="ru-RU" sz="1900" dirty="0" smtClean="0"/>
              <a:t>    (2) Для лекарственных  препаратов, предназначенных к использованию в ветеринарии, обязательна надпись "Для ветеринарных целей".</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1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Нижний колонтитул 7"/>
          <p:cNvSpPr>
            <a:spLocks noGrp="1"/>
          </p:cNvSpPr>
          <p:nvPr>
            <p:ph type="ftr" sz="quarter" idx="11"/>
          </p:nvPr>
        </p:nvSpPr>
        <p:spPr/>
        <p:txBody>
          <a:bodyPr/>
          <a:lstStyle/>
          <a:p>
            <a:r>
              <a:rPr lang="ru-RU" smtClean="0"/>
              <a:t>/71</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lnSpcReduction="10000"/>
          </a:bodyPr>
          <a:lstStyle/>
          <a:p>
            <a:pPr algn="just"/>
            <a:r>
              <a:rPr lang="ro-RO" dirty="0"/>
              <a:t>În afară de substanţe unitare şi fitocomplecşi în practica farmaceutică se folosesc şi </a:t>
            </a:r>
            <a:r>
              <a:rPr lang="ro-RO" b="1" dirty="0">
                <a:effectLst>
                  <a:outerShdw blurRad="38100" dist="38100" dir="2700000" algn="tl">
                    <a:srgbClr val="000000">
                      <a:alpha val="43137"/>
                    </a:srgbClr>
                  </a:outerShdw>
                </a:effectLst>
              </a:rPr>
              <a:t>amestecuri de substanţe </a:t>
            </a:r>
            <a:r>
              <a:rPr lang="ro-RO" dirty="0"/>
              <a:t>medicamentoase fabricate în industrie. </a:t>
            </a:r>
            <a:endParaRPr lang="ro-RO" dirty="0" smtClean="0"/>
          </a:p>
          <a:p>
            <a:pPr algn="just"/>
            <a:r>
              <a:rPr lang="ro-RO" dirty="0" smtClean="0"/>
              <a:t>De </a:t>
            </a:r>
            <a:r>
              <a:rPr lang="ro-RO" dirty="0"/>
              <a:t>exempu, </a:t>
            </a:r>
            <a:endParaRPr lang="ro-RO" dirty="0" smtClean="0"/>
          </a:p>
          <a:p>
            <a:pPr lvl="1" algn="just"/>
            <a:r>
              <a:rPr lang="ro-RO" b="1" i="1" u="sng" dirty="0" smtClean="0">
                <a:solidFill>
                  <a:srgbClr val="C00000"/>
                </a:solidFill>
              </a:rPr>
              <a:t>eufilina</a:t>
            </a:r>
            <a:r>
              <a:rPr lang="ro-RO" i="1" dirty="0" smtClean="0"/>
              <a:t> </a:t>
            </a:r>
            <a:r>
              <a:rPr lang="ro-RO" dirty="0" smtClean="0"/>
              <a:t> </a:t>
            </a:r>
            <a:r>
              <a:rPr lang="ro-RO" dirty="0"/>
              <a:t>- amestec de teofelină şi etilendiamină; </a:t>
            </a:r>
            <a:endParaRPr lang="ro-RO" dirty="0" smtClean="0"/>
          </a:p>
          <a:p>
            <a:pPr lvl="1" algn="just"/>
            <a:r>
              <a:rPr lang="ro-RO" b="1" i="1" u="sng" dirty="0" smtClean="0">
                <a:solidFill>
                  <a:srgbClr val="C00000"/>
                </a:solidFill>
              </a:rPr>
              <a:t>diuretina</a:t>
            </a:r>
            <a:r>
              <a:rPr lang="ro-RO" i="1" dirty="0" smtClean="0"/>
              <a:t> </a:t>
            </a:r>
            <a:r>
              <a:rPr lang="ro-RO" i="1" dirty="0"/>
              <a:t>– </a:t>
            </a:r>
            <a:r>
              <a:rPr lang="ro-RO" dirty="0"/>
              <a:t>amestec de teobromină sodică şi salicilat de sodiu; </a:t>
            </a:r>
            <a:endParaRPr lang="ro-RO" dirty="0" smtClean="0"/>
          </a:p>
          <a:p>
            <a:pPr lvl="1" algn="just"/>
            <a:r>
              <a:rPr lang="ro-RO" b="1" i="1" u="sng" dirty="0" smtClean="0">
                <a:solidFill>
                  <a:srgbClr val="C00000"/>
                </a:solidFill>
              </a:rPr>
              <a:t>amestec</a:t>
            </a:r>
            <a:r>
              <a:rPr lang="ro-RO" dirty="0" smtClean="0"/>
              <a:t> </a:t>
            </a:r>
            <a:r>
              <a:rPr lang="ro-RO" dirty="0"/>
              <a:t>de cofeină şi acid citric; </a:t>
            </a:r>
            <a:endParaRPr lang="ro-RO" dirty="0" smtClean="0"/>
          </a:p>
          <a:p>
            <a:pPr lvl="1" algn="just"/>
            <a:r>
              <a:rPr lang="ro-RO" b="1" i="1" u="sng" dirty="0" smtClean="0">
                <a:solidFill>
                  <a:srgbClr val="C00000"/>
                </a:solidFill>
              </a:rPr>
              <a:t>amestec</a:t>
            </a:r>
            <a:r>
              <a:rPr lang="ro-RO" dirty="0" smtClean="0"/>
              <a:t> cofeina </a:t>
            </a:r>
            <a:r>
              <a:rPr lang="ro-RO" dirty="0"/>
              <a:t>şi benzoat de sodiu, etc. </a:t>
            </a:r>
            <a:endParaRPr lang="ru-RU" dirty="0"/>
          </a:p>
          <a:p>
            <a:r>
              <a:rPr lang="ro-RO" dirty="0"/>
              <a:t>Cerinţele faţă de substanţele medicamentoase sunt expuse în farmacopee, GOST-uri, STAS-uri sau alte norme de calitate. </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8</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1660155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832648"/>
          </a:xfrm>
        </p:spPr>
        <p:txBody>
          <a:bodyPr>
            <a:normAutofit lnSpcReduction="10000"/>
          </a:bodyPr>
          <a:lstStyle/>
          <a:p>
            <a:pPr algn="ctr"/>
            <a:r>
              <a:rPr lang="ro-RO" sz="3600" b="1" u="sng" dirty="0">
                <a:solidFill>
                  <a:srgbClr val="C00000"/>
                </a:solidFill>
                <a:effectLst>
                  <a:outerShdw blurRad="38100" dist="38100" dir="2700000" algn="tl">
                    <a:srgbClr val="000000">
                      <a:alpha val="43137"/>
                    </a:srgbClr>
                  </a:outerShdw>
                </a:effectLst>
              </a:rPr>
              <a:t>Sarcina individuală nr. 2. </a:t>
            </a:r>
            <a:endParaRPr lang="ro-RO" sz="3600" b="1" u="sng" dirty="0" smtClean="0">
              <a:solidFill>
                <a:srgbClr val="C00000"/>
              </a:solidFill>
              <a:effectLst>
                <a:outerShdw blurRad="38100" dist="38100" dir="2700000" algn="tl">
                  <a:srgbClr val="000000">
                    <a:alpha val="43137"/>
                  </a:srgbClr>
                </a:outerShdw>
              </a:effectLst>
            </a:endParaRPr>
          </a:p>
          <a:p>
            <a:pPr algn="just"/>
            <a:endParaRPr lang="ro-RO" b="1" u="sng" dirty="0">
              <a:solidFill>
                <a:srgbClr val="C00000"/>
              </a:solidFill>
              <a:effectLst>
                <a:outerShdw blurRad="38100" dist="38100" dir="2700000" algn="tl">
                  <a:srgbClr val="000000">
                    <a:alpha val="43137"/>
                  </a:srgbClr>
                </a:outerShdw>
              </a:effectLst>
            </a:endParaRPr>
          </a:p>
          <a:p>
            <a:pPr algn="just"/>
            <a:r>
              <a:rPr lang="ro-RO" b="1" dirty="0" smtClean="0">
                <a:solidFill>
                  <a:srgbClr val="0033CC"/>
                </a:solidFill>
              </a:rPr>
              <a:t>A) Prezentaţi </a:t>
            </a:r>
            <a:r>
              <a:rPr lang="ro-RO" b="1" dirty="0">
                <a:solidFill>
                  <a:srgbClr val="0033CC"/>
                </a:solidFill>
              </a:rPr>
              <a:t>nu mai puţin de 5 fitocomplexe şi </a:t>
            </a:r>
            <a:r>
              <a:rPr lang="ro-RO" b="1" dirty="0" smtClean="0">
                <a:solidFill>
                  <a:srgbClr val="0033CC"/>
                </a:solidFill>
              </a:rPr>
              <a:t>indicaţi: </a:t>
            </a:r>
            <a:r>
              <a:rPr lang="ro-RO" b="1" dirty="0" smtClean="0">
                <a:solidFill>
                  <a:srgbClr val="FF0000"/>
                </a:solidFill>
              </a:rPr>
              <a:t>1. </a:t>
            </a:r>
            <a:r>
              <a:rPr lang="ro-RO" b="1" dirty="0" smtClean="0">
                <a:solidFill>
                  <a:srgbClr val="0033CC"/>
                </a:solidFill>
              </a:rPr>
              <a:t>în </a:t>
            </a:r>
            <a:r>
              <a:rPr lang="ro-RO" b="1" dirty="0">
                <a:solidFill>
                  <a:srgbClr val="0033CC"/>
                </a:solidFill>
              </a:rPr>
              <a:t>care produs vegetal ele se conţin, </a:t>
            </a:r>
            <a:r>
              <a:rPr lang="ro-RO" b="1" dirty="0" smtClean="0">
                <a:solidFill>
                  <a:srgbClr val="FF0000"/>
                </a:solidFill>
              </a:rPr>
              <a:t>2. </a:t>
            </a:r>
            <a:r>
              <a:rPr lang="ro-RO" b="1" dirty="0" smtClean="0">
                <a:solidFill>
                  <a:srgbClr val="0033CC"/>
                </a:solidFill>
              </a:rPr>
              <a:t>ce </a:t>
            </a:r>
            <a:r>
              <a:rPr lang="ro-RO" b="1" dirty="0">
                <a:solidFill>
                  <a:srgbClr val="0033CC"/>
                </a:solidFill>
              </a:rPr>
              <a:t>clasă de substanţe chimice conţin şi </a:t>
            </a:r>
            <a:r>
              <a:rPr lang="ro-RO" b="1" dirty="0" smtClean="0">
                <a:solidFill>
                  <a:srgbClr val="FF0000"/>
                </a:solidFill>
              </a:rPr>
              <a:t>3. </a:t>
            </a:r>
            <a:r>
              <a:rPr lang="ro-RO" b="1" dirty="0" smtClean="0">
                <a:solidFill>
                  <a:srgbClr val="0033CC"/>
                </a:solidFill>
              </a:rPr>
              <a:t>care </a:t>
            </a:r>
            <a:r>
              <a:rPr lang="ro-RO" b="1" dirty="0">
                <a:solidFill>
                  <a:srgbClr val="0033CC"/>
                </a:solidFill>
              </a:rPr>
              <a:t>este acţiunea specifică ale acestora. </a:t>
            </a:r>
            <a:endParaRPr lang="ro-RO" b="1" dirty="0" smtClean="0">
              <a:solidFill>
                <a:srgbClr val="0033CC"/>
              </a:solidFill>
            </a:endParaRPr>
          </a:p>
          <a:p>
            <a:pPr algn="just"/>
            <a:r>
              <a:rPr lang="ro-RO" b="1" dirty="0" smtClean="0">
                <a:solidFill>
                  <a:srgbClr val="0033CC"/>
                </a:solidFill>
              </a:rPr>
              <a:t>B) La </a:t>
            </a:r>
            <a:r>
              <a:rPr lang="ro-RO" b="1" dirty="0">
                <a:solidFill>
                  <a:srgbClr val="0033CC"/>
                </a:solidFill>
              </a:rPr>
              <a:t>fel, prezentaţi nu mai puţin de 5 amestecuri de substanţe medicamentoase fabricate în industrie, ce conţin nu mai puţin de 3 componente.</a:t>
            </a:r>
            <a:endParaRPr lang="ru-RU" dirty="0">
              <a:solidFill>
                <a:srgbClr val="0033CC"/>
              </a:solidFill>
            </a:endParaRPr>
          </a:p>
          <a:p>
            <a:pPr algn="ctr"/>
            <a:r>
              <a:rPr lang="ro-MO" b="1" u="sng" dirty="0" smtClean="0">
                <a:solidFill>
                  <a:srgbClr val="C00000"/>
                </a:solidFill>
              </a:rPr>
              <a:t>TERMEN: nu mai târziu de 11.02.2022</a:t>
            </a:r>
            <a:endParaRPr lang="ru-RU" b="1" u="sng"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9</a:t>
            </a:fld>
            <a:endParaRPr lang="ru-RU"/>
          </a:p>
        </p:txBody>
      </p:sp>
      <p:sp>
        <p:nvSpPr>
          <p:cNvPr id="5" name="Нижний колонтитул 4"/>
          <p:cNvSpPr>
            <a:spLocks noGrp="1"/>
          </p:cNvSpPr>
          <p:nvPr>
            <p:ph type="ftr" sz="quarter" idx="11"/>
          </p:nvPr>
        </p:nvSpPr>
        <p:spPr/>
        <p:txBody>
          <a:bodyPr/>
          <a:lstStyle/>
          <a:p>
            <a:r>
              <a:rPr lang="ru-RU" smtClean="0"/>
              <a:t>/71</a:t>
            </a:r>
            <a:endParaRPr lang="ru-RU"/>
          </a:p>
        </p:txBody>
      </p:sp>
    </p:spTree>
    <p:extLst>
      <p:ext uri="{BB962C8B-B14F-4D97-AF65-F5344CB8AC3E}">
        <p14:creationId xmlns="" xmlns:p14="http://schemas.microsoft.com/office/powerpoint/2010/main" val="35475849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1660</TotalTime>
  <Words>5119</Words>
  <Application>Microsoft Office PowerPoint</Application>
  <PresentationFormat>Экран (4:3)</PresentationFormat>
  <Paragraphs>714</Paragraphs>
  <Slides>71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71</vt:i4>
      </vt:variant>
    </vt:vector>
  </HeadingPairs>
  <TitlesOfParts>
    <vt:vector size="72" baseType="lpstr">
      <vt:lpstr>Тема Office</vt:lpstr>
      <vt:lpstr> Tema nr. 3. Materii prime farmaceutice </vt:lpstr>
      <vt:lpstr>  1. Substanţe medicamentoase  </vt:lpstr>
      <vt:lpstr>  1. Substanţe medicamentoase  </vt:lpstr>
      <vt:lpstr>Слайд 4</vt:lpstr>
      <vt:lpstr>Слайд 5</vt:lpstr>
      <vt:lpstr>Слайд 6</vt:lpstr>
      <vt:lpstr>Слайд 7</vt:lpstr>
      <vt:lpstr>Слайд 8</vt:lpstr>
      <vt:lpstr>Слайд 9</vt:lpstr>
      <vt:lpstr> Substanţele medicamentoase (SM) pot fi clasificate în funcţie de diferite criterii (3): </vt:lpstr>
      <vt:lpstr>1.1. Toxicitatea SM</vt:lpstr>
      <vt:lpstr>Слайд 12</vt:lpstr>
      <vt:lpstr>  1.2. NATURA MATERIILOR PRIME  </vt:lpstr>
      <vt:lpstr>  1.3. ORIGINEA MATERIILOR PRIME  </vt:lpstr>
      <vt:lpstr> a) Materii prime de origine minerală </vt:lpstr>
      <vt:lpstr> b) Materii prime de origine biologică </vt:lpstr>
      <vt:lpstr>Substanţe obţinute din produse vegetale</vt:lpstr>
      <vt:lpstr>Substanţe obţinute din produse vegetale</vt:lpstr>
      <vt:lpstr>Substanţe obţinute din produse animale</vt:lpstr>
      <vt:lpstr>Materii prime microbiologice</vt:lpstr>
      <vt:lpstr>c) Materiile prime de sinteză sau semisinteză</vt:lpstr>
      <vt:lpstr> 2. Substanţe auxiliare </vt:lpstr>
      <vt:lpstr>Substanţele auxiliare descrise în farmacopee se impart în 2 grupe diferite:</vt:lpstr>
      <vt:lpstr>Слайд 24</vt:lpstr>
      <vt:lpstr>Substanţele auxiliare sunt foarte numeroase și se divizează:</vt:lpstr>
      <vt:lpstr>Слайд 26</vt:lpstr>
      <vt:lpstr>Слайд 27</vt:lpstr>
      <vt:lpstr>Слайд 28</vt:lpstr>
      <vt:lpstr> Adjuvant/ адъювант (???), aditiv – asigură unele calităţi ale formei farmaceutice şi intervine în prevenirea degradării acesteia.   </vt:lpstr>
      <vt:lpstr>Слайд 30</vt:lpstr>
      <vt:lpstr> Cerințele față de substanțe auxiliare: </vt:lpstr>
      <vt:lpstr>Слайд 32</vt:lpstr>
      <vt:lpstr>Слайд 33</vt:lpstr>
      <vt:lpstr> 3. Materiale de condiţionare-ambalare. Divizarea medicamentelor </vt:lpstr>
      <vt:lpstr>Condiționarea, depozitarea și supravegherea medicamentelor</vt:lpstr>
      <vt:lpstr>Ambalarea unui medicament se compune din diferite elemente, care îndeplinesc următoarele roluri:</vt:lpstr>
      <vt:lpstr>Ambalarea unui medicament se compune din diferite elemente, care îndeplinesc următoarele roluri:</vt:lpstr>
      <vt:lpstr>Ambalajul presupune și materialul din care acesta este confecționat și care trebuie să corespundă următoarelor cerințe: </vt:lpstr>
      <vt:lpstr>Principalele materiale de condiționare-ambalare:</vt:lpstr>
      <vt:lpstr> Materialele de ambalaj din sticlă </vt:lpstr>
      <vt:lpstr>1. Sticlă </vt:lpstr>
      <vt:lpstr>Sticlă </vt:lpstr>
      <vt:lpstr>Sticlă </vt:lpstr>
      <vt:lpstr>  Materialele plastice  </vt:lpstr>
      <vt:lpstr>2. Materialele plastice</vt:lpstr>
      <vt:lpstr>2. Materialele plastice, PE</vt:lpstr>
      <vt:lpstr>2. Materialele plastice, PP</vt:lpstr>
      <vt:lpstr>2. Materialele plastice, PVC</vt:lpstr>
      <vt:lpstr>3.  Elastomerii</vt:lpstr>
      <vt:lpstr>Слайд 50</vt:lpstr>
      <vt:lpstr>4.  Metale şi aliaje</vt:lpstr>
      <vt:lpstr>Слайд 52</vt:lpstr>
      <vt:lpstr>Avantajele și dezavantajele ale diferitor materiale de condiționare </vt:lpstr>
      <vt:lpstr>Tipuri de recipiente și articole de condiționare primară</vt:lpstr>
      <vt:lpstr>Pentru diferite forme farmaceutice se utilizează:</vt:lpstr>
      <vt:lpstr>Pentru diferite forme farmaceutice se utilizează:</vt:lpstr>
      <vt:lpstr>Pentru diferite forme farmaceutice se utilizează:</vt:lpstr>
      <vt:lpstr>Pentru diferite forme farmaceutice se utilizează:</vt:lpstr>
      <vt:lpstr>Ambalarea medicamentelor</vt:lpstr>
      <vt:lpstr>Ambalarea medicamentelor</vt:lpstr>
      <vt:lpstr>Depozitarea medicamentelor</vt:lpstr>
      <vt:lpstr>Expresii folosite pentru temperaturile de păstrare a medicamentelor și a substanțelor farmaceutice</vt:lpstr>
      <vt:lpstr>Слайд 63</vt:lpstr>
      <vt:lpstr>Depozitarea medicamentelor</vt:lpstr>
      <vt:lpstr>Depozitarea medicamentelor</vt:lpstr>
      <vt:lpstr> Materialele principale folosite ca dopuri sunt pluta, cauciucul, materialele plastice, hârtia, sticla. </vt:lpstr>
      <vt:lpstr>Divizarea medicamentelor</vt:lpstr>
      <vt:lpstr>Etichetarea medicamentelor industriale</vt:lpstr>
      <vt:lpstr>Etichetarea medicamentelor industriale</vt:lpstr>
      <vt:lpstr>Etichetarea medicamentelor industriale</vt:lpstr>
      <vt:lpstr>Etichetarea medicamentelor industriale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nr. 2. Terminologia farmaceutică:  concepte de bază şi lexic de uz</dc:title>
  <dc:creator>User</dc:creator>
  <cp:lastModifiedBy>User</cp:lastModifiedBy>
  <cp:revision>75</cp:revision>
  <cp:lastPrinted>2022-02-04T14:25:06Z</cp:lastPrinted>
  <dcterms:modified xsi:type="dcterms:W3CDTF">2022-02-19T06:53:43Z</dcterms:modified>
</cp:coreProperties>
</file>