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69" r:id="rId3"/>
    <p:sldId id="257" r:id="rId4"/>
    <p:sldId id="270" r:id="rId5"/>
    <p:sldId id="271" r:id="rId6"/>
    <p:sldId id="272" r:id="rId7"/>
    <p:sldId id="263" r:id="rId8"/>
    <p:sldId id="273" r:id="rId9"/>
    <p:sldId id="258" r:id="rId10"/>
    <p:sldId id="274" r:id="rId11"/>
    <p:sldId id="259" r:id="rId12"/>
    <p:sldId id="264" r:id="rId13"/>
    <p:sldId id="276" r:id="rId14"/>
    <p:sldId id="277" r:id="rId15"/>
    <p:sldId id="279" r:id="rId16"/>
    <p:sldId id="260" r:id="rId17"/>
    <p:sldId id="278" r:id="rId18"/>
    <p:sldId id="280" r:id="rId19"/>
    <p:sldId id="281" r:id="rId20"/>
    <p:sldId id="282" r:id="rId2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5" autoAdjust="0"/>
    <p:restoredTop sz="94707" autoAdjust="0"/>
  </p:normalViewPr>
  <p:slideViewPr>
    <p:cSldViewPr>
      <p:cViewPr>
        <p:scale>
          <a:sx n="94" d="100"/>
          <a:sy n="94" d="100"/>
        </p:scale>
        <p:origin x="-1254" y="-54"/>
      </p:cViewPr>
      <p:guideLst>
        <p:guide orient="horz" pos="2160"/>
        <p:guide pos="2880"/>
      </p:guideLst>
    </p:cSldViewPr>
  </p:slideViewPr>
  <p:outlineViewPr>
    <p:cViewPr>
      <p:scale>
        <a:sx n="33" d="100"/>
        <a:sy n="33" d="100"/>
      </p:scale>
      <p:origin x="0" y="299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FF1BB03-624B-46F9-8A7A-EEC18C0ACC97}" type="doc">
      <dgm:prSet loTypeId="urn:microsoft.com/office/officeart/2005/8/layout/hProcess9" loCatId="process" qsTypeId="urn:microsoft.com/office/officeart/2005/8/quickstyle/simple1" qsCatId="simple" csTypeId="urn:microsoft.com/office/officeart/2005/8/colors/colorful4" csCatId="colorful" phldr="1"/>
      <dgm:spPr/>
      <dgm:t>
        <a:bodyPr/>
        <a:lstStyle/>
        <a:p>
          <a:endParaRPr lang="en-US"/>
        </a:p>
      </dgm:t>
    </dgm:pt>
    <dgm:pt modelId="{0F185F45-9F2A-48BC-9202-AA43C50D1D74}">
      <dgm:prSet/>
      <dgm:spPr/>
      <dgm:t>
        <a:bodyPr/>
        <a:lstStyle/>
        <a:p>
          <a:pPr rtl="0"/>
          <a:r>
            <a:rPr lang="vi-VN" b="1" dirty="0">
              <a:solidFill>
                <a:schemeClr val="bg1"/>
              </a:solidFill>
            </a:rPr>
            <a:t>Necesitatea şi rolul analizei financiare ca metodă de cunoaştere în procesul decizional </a:t>
          </a:r>
          <a:endParaRPr lang="en-US" dirty="0">
            <a:solidFill>
              <a:schemeClr val="bg1"/>
            </a:solidFill>
          </a:endParaRPr>
        </a:p>
      </dgm:t>
    </dgm:pt>
    <dgm:pt modelId="{21C3A8E1-E479-4A06-96A8-D5381FCB8391}" type="parTrans" cxnId="{4B801AAF-E228-4941-8FE6-C389F9891B19}">
      <dgm:prSet/>
      <dgm:spPr/>
      <dgm:t>
        <a:bodyPr/>
        <a:lstStyle/>
        <a:p>
          <a:endParaRPr lang="en-US"/>
        </a:p>
      </dgm:t>
    </dgm:pt>
    <dgm:pt modelId="{08116DEA-6649-40D4-BE9F-4F7AABAFF837}" type="sibTrans" cxnId="{4B801AAF-E228-4941-8FE6-C389F9891B19}">
      <dgm:prSet/>
      <dgm:spPr/>
      <dgm:t>
        <a:bodyPr/>
        <a:lstStyle/>
        <a:p>
          <a:endParaRPr lang="en-US"/>
        </a:p>
      </dgm:t>
    </dgm:pt>
    <dgm:pt modelId="{C9B0C0D2-A86C-45C6-BC1D-48C303A02524}">
      <dgm:prSet/>
      <dgm:spPr/>
      <dgm:t>
        <a:bodyPr/>
        <a:lstStyle/>
        <a:p>
          <a:r>
            <a:rPr lang="vi-VN" b="1" dirty="0">
              <a:solidFill>
                <a:schemeClr val="bg1"/>
              </a:solidFill>
            </a:rPr>
            <a:t>Surse de date necesare analizei financiare </a:t>
          </a:r>
        </a:p>
      </dgm:t>
    </dgm:pt>
    <dgm:pt modelId="{E81BCA3B-C48A-4736-8BEF-67E7A4928CF1}" type="parTrans" cxnId="{840C1D54-7E3F-4358-BABE-F6C2B6148C60}">
      <dgm:prSet/>
      <dgm:spPr/>
      <dgm:t>
        <a:bodyPr/>
        <a:lstStyle/>
        <a:p>
          <a:endParaRPr lang="en-US"/>
        </a:p>
      </dgm:t>
    </dgm:pt>
    <dgm:pt modelId="{B014EBBC-BFF8-4666-93B2-3A211E5F1911}" type="sibTrans" cxnId="{840C1D54-7E3F-4358-BABE-F6C2B6148C60}">
      <dgm:prSet/>
      <dgm:spPr/>
      <dgm:t>
        <a:bodyPr/>
        <a:lstStyle/>
        <a:p>
          <a:endParaRPr lang="en-US"/>
        </a:p>
      </dgm:t>
    </dgm:pt>
    <dgm:pt modelId="{F9ED1DD4-71FD-4D42-A16D-980F0E7E7FA5}">
      <dgm:prSet/>
      <dgm:spPr/>
      <dgm:t>
        <a:bodyPr/>
        <a:lstStyle/>
        <a:p>
          <a:r>
            <a:rPr lang="vi-VN" b="1" dirty="0">
              <a:solidFill>
                <a:schemeClr val="bg1"/>
              </a:solidFill>
            </a:rPr>
            <a:t>Sistemul de indicatori utilizaţi în cadrul analizei financiare </a:t>
          </a:r>
        </a:p>
      </dgm:t>
    </dgm:pt>
    <dgm:pt modelId="{22BE26A6-704E-4016-8CFD-8B9C537B3F9E}" type="parTrans" cxnId="{C56F4A64-1AA6-4350-BD3C-0299B1ADC564}">
      <dgm:prSet/>
      <dgm:spPr/>
      <dgm:t>
        <a:bodyPr/>
        <a:lstStyle/>
        <a:p>
          <a:endParaRPr lang="en-US"/>
        </a:p>
      </dgm:t>
    </dgm:pt>
    <dgm:pt modelId="{F4C6D856-52C1-43CB-9B78-8AE620BC38D1}" type="sibTrans" cxnId="{C56F4A64-1AA6-4350-BD3C-0299B1ADC564}">
      <dgm:prSet/>
      <dgm:spPr/>
      <dgm:t>
        <a:bodyPr/>
        <a:lstStyle/>
        <a:p>
          <a:endParaRPr lang="en-US"/>
        </a:p>
      </dgm:t>
    </dgm:pt>
    <dgm:pt modelId="{0E74575F-A3EB-4B09-88F5-D49435B97B6E}" type="pres">
      <dgm:prSet presAssocID="{DFF1BB03-624B-46F9-8A7A-EEC18C0ACC97}" presName="CompostProcess" presStyleCnt="0">
        <dgm:presLayoutVars>
          <dgm:dir/>
          <dgm:resizeHandles val="exact"/>
        </dgm:presLayoutVars>
      </dgm:prSet>
      <dgm:spPr/>
      <dgm:t>
        <a:bodyPr/>
        <a:lstStyle/>
        <a:p>
          <a:endParaRPr lang="ru-RU"/>
        </a:p>
      </dgm:t>
    </dgm:pt>
    <dgm:pt modelId="{25BA5BED-983C-4082-BA10-B00D0F6E9A25}" type="pres">
      <dgm:prSet presAssocID="{DFF1BB03-624B-46F9-8A7A-EEC18C0ACC97}" presName="arrow" presStyleLbl="bgShp" presStyleIdx="0" presStyleCnt="1"/>
      <dgm:spPr/>
    </dgm:pt>
    <dgm:pt modelId="{9CF32465-4C7C-4B28-8625-6E24E64F1EDF}" type="pres">
      <dgm:prSet presAssocID="{DFF1BB03-624B-46F9-8A7A-EEC18C0ACC97}" presName="linearProcess" presStyleCnt="0"/>
      <dgm:spPr/>
    </dgm:pt>
    <dgm:pt modelId="{7E10A681-DE02-4C68-999A-EDF7BD20D400}" type="pres">
      <dgm:prSet presAssocID="{0F185F45-9F2A-48BC-9202-AA43C50D1D74}" presName="textNode" presStyleLbl="node1" presStyleIdx="0" presStyleCnt="3">
        <dgm:presLayoutVars>
          <dgm:bulletEnabled val="1"/>
        </dgm:presLayoutVars>
      </dgm:prSet>
      <dgm:spPr/>
      <dgm:t>
        <a:bodyPr/>
        <a:lstStyle/>
        <a:p>
          <a:endParaRPr lang="ru-RU"/>
        </a:p>
      </dgm:t>
    </dgm:pt>
    <dgm:pt modelId="{4B8731A9-3A91-4D31-9967-55E1F1520810}" type="pres">
      <dgm:prSet presAssocID="{08116DEA-6649-40D4-BE9F-4F7AABAFF837}" presName="sibTrans" presStyleCnt="0"/>
      <dgm:spPr/>
    </dgm:pt>
    <dgm:pt modelId="{B796A2E1-E45C-4C7A-8513-6C702CDC8049}" type="pres">
      <dgm:prSet presAssocID="{C9B0C0D2-A86C-45C6-BC1D-48C303A02524}" presName="textNode" presStyleLbl="node1" presStyleIdx="1" presStyleCnt="3">
        <dgm:presLayoutVars>
          <dgm:bulletEnabled val="1"/>
        </dgm:presLayoutVars>
      </dgm:prSet>
      <dgm:spPr/>
      <dgm:t>
        <a:bodyPr/>
        <a:lstStyle/>
        <a:p>
          <a:endParaRPr lang="ru-RU"/>
        </a:p>
      </dgm:t>
    </dgm:pt>
    <dgm:pt modelId="{588A50C0-1C8D-4BF3-80AB-87F4CCDC1DC5}" type="pres">
      <dgm:prSet presAssocID="{B014EBBC-BFF8-4666-93B2-3A211E5F1911}" presName="sibTrans" presStyleCnt="0"/>
      <dgm:spPr/>
    </dgm:pt>
    <dgm:pt modelId="{CCC53335-CDC4-4010-B06D-9CB79FE2732F}" type="pres">
      <dgm:prSet presAssocID="{F9ED1DD4-71FD-4D42-A16D-980F0E7E7FA5}" presName="textNode" presStyleLbl="node1" presStyleIdx="2" presStyleCnt="3">
        <dgm:presLayoutVars>
          <dgm:bulletEnabled val="1"/>
        </dgm:presLayoutVars>
      </dgm:prSet>
      <dgm:spPr/>
      <dgm:t>
        <a:bodyPr/>
        <a:lstStyle/>
        <a:p>
          <a:endParaRPr lang="ru-RU"/>
        </a:p>
      </dgm:t>
    </dgm:pt>
  </dgm:ptLst>
  <dgm:cxnLst>
    <dgm:cxn modelId="{559070BE-5AB6-4BE2-B71A-081691E39F18}" type="presOf" srcId="{0F185F45-9F2A-48BC-9202-AA43C50D1D74}" destId="{7E10A681-DE02-4C68-999A-EDF7BD20D400}" srcOrd="0" destOrd="0" presId="urn:microsoft.com/office/officeart/2005/8/layout/hProcess9"/>
    <dgm:cxn modelId="{C56F4A64-1AA6-4350-BD3C-0299B1ADC564}" srcId="{DFF1BB03-624B-46F9-8A7A-EEC18C0ACC97}" destId="{F9ED1DD4-71FD-4D42-A16D-980F0E7E7FA5}" srcOrd="2" destOrd="0" parTransId="{22BE26A6-704E-4016-8CFD-8B9C537B3F9E}" sibTransId="{F4C6D856-52C1-43CB-9B78-8AE620BC38D1}"/>
    <dgm:cxn modelId="{840C1D54-7E3F-4358-BABE-F6C2B6148C60}" srcId="{DFF1BB03-624B-46F9-8A7A-EEC18C0ACC97}" destId="{C9B0C0D2-A86C-45C6-BC1D-48C303A02524}" srcOrd="1" destOrd="0" parTransId="{E81BCA3B-C48A-4736-8BEF-67E7A4928CF1}" sibTransId="{B014EBBC-BFF8-4666-93B2-3A211E5F1911}"/>
    <dgm:cxn modelId="{D7ABE9C5-7566-40AB-B2F6-9B3A1BC3553A}" type="presOf" srcId="{DFF1BB03-624B-46F9-8A7A-EEC18C0ACC97}" destId="{0E74575F-A3EB-4B09-88F5-D49435B97B6E}" srcOrd="0" destOrd="0" presId="urn:microsoft.com/office/officeart/2005/8/layout/hProcess9"/>
    <dgm:cxn modelId="{AF0F45A6-436C-4E40-9194-0C657561B1B7}" type="presOf" srcId="{C9B0C0D2-A86C-45C6-BC1D-48C303A02524}" destId="{B796A2E1-E45C-4C7A-8513-6C702CDC8049}" srcOrd="0" destOrd="0" presId="urn:microsoft.com/office/officeart/2005/8/layout/hProcess9"/>
    <dgm:cxn modelId="{55BB5F77-5923-43CE-BC5F-DE30A0A9D8B3}" type="presOf" srcId="{F9ED1DD4-71FD-4D42-A16D-980F0E7E7FA5}" destId="{CCC53335-CDC4-4010-B06D-9CB79FE2732F}" srcOrd="0" destOrd="0" presId="urn:microsoft.com/office/officeart/2005/8/layout/hProcess9"/>
    <dgm:cxn modelId="{4B801AAF-E228-4941-8FE6-C389F9891B19}" srcId="{DFF1BB03-624B-46F9-8A7A-EEC18C0ACC97}" destId="{0F185F45-9F2A-48BC-9202-AA43C50D1D74}" srcOrd="0" destOrd="0" parTransId="{21C3A8E1-E479-4A06-96A8-D5381FCB8391}" sibTransId="{08116DEA-6649-40D4-BE9F-4F7AABAFF837}"/>
    <dgm:cxn modelId="{CA814EED-E669-4326-ABF8-AA7F1F74288A}" type="presParOf" srcId="{0E74575F-A3EB-4B09-88F5-D49435B97B6E}" destId="{25BA5BED-983C-4082-BA10-B00D0F6E9A25}" srcOrd="0" destOrd="0" presId="urn:microsoft.com/office/officeart/2005/8/layout/hProcess9"/>
    <dgm:cxn modelId="{0CFAB758-1F97-44FD-8C17-7EE48DF274EC}" type="presParOf" srcId="{0E74575F-A3EB-4B09-88F5-D49435B97B6E}" destId="{9CF32465-4C7C-4B28-8625-6E24E64F1EDF}" srcOrd="1" destOrd="0" presId="urn:microsoft.com/office/officeart/2005/8/layout/hProcess9"/>
    <dgm:cxn modelId="{9D29AFFF-A011-40B7-BD43-F719BECA9EB0}" type="presParOf" srcId="{9CF32465-4C7C-4B28-8625-6E24E64F1EDF}" destId="{7E10A681-DE02-4C68-999A-EDF7BD20D400}" srcOrd="0" destOrd="0" presId="urn:microsoft.com/office/officeart/2005/8/layout/hProcess9"/>
    <dgm:cxn modelId="{35AADE73-46C9-4E03-A8B1-1C454BEC096D}" type="presParOf" srcId="{9CF32465-4C7C-4B28-8625-6E24E64F1EDF}" destId="{4B8731A9-3A91-4D31-9967-55E1F1520810}" srcOrd="1" destOrd="0" presId="urn:microsoft.com/office/officeart/2005/8/layout/hProcess9"/>
    <dgm:cxn modelId="{438A9A7E-E4C7-4A1F-9169-87A086BAB2BB}" type="presParOf" srcId="{9CF32465-4C7C-4B28-8625-6E24E64F1EDF}" destId="{B796A2E1-E45C-4C7A-8513-6C702CDC8049}" srcOrd="2" destOrd="0" presId="urn:microsoft.com/office/officeart/2005/8/layout/hProcess9"/>
    <dgm:cxn modelId="{420ECFD3-5E58-4182-A9CE-24493BD4CF1D}" type="presParOf" srcId="{9CF32465-4C7C-4B28-8625-6E24E64F1EDF}" destId="{588A50C0-1C8D-4BF3-80AB-87F4CCDC1DC5}" srcOrd="3" destOrd="0" presId="urn:microsoft.com/office/officeart/2005/8/layout/hProcess9"/>
    <dgm:cxn modelId="{671E56C3-C415-4F9B-B21F-7CECB8FE1BD5}" type="presParOf" srcId="{9CF32465-4C7C-4B28-8625-6E24E64F1EDF}" destId="{CCC53335-CDC4-4010-B06D-9CB79FE2732F}"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D649EE0-DDE4-446D-A0FA-2C6EE6DC693A}" type="doc">
      <dgm:prSet loTypeId="urn:microsoft.com/office/officeart/2005/8/layout/vList5" loCatId="list" qsTypeId="urn:microsoft.com/office/officeart/2005/8/quickstyle/simple1" qsCatId="simple" csTypeId="urn:microsoft.com/office/officeart/2005/8/colors/colorful4" csCatId="colorful" phldr="1"/>
      <dgm:spPr/>
      <dgm:t>
        <a:bodyPr/>
        <a:lstStyle/>
        <a:p>
          <a:endParaRPr lang="en-US"/>
        </a:p>
      </dgm:t>
    </dgm:pt>
    <dgm:pt modelId="{AAF96BC0-5D85-4B3B-A302-B86AB3E7FC76}">
      <dgm:prSet/>
      <dgm:spPr/>
      <dgm:t>
        <a:bodyPr/>
        <a:lstStyle/>
        <a:p>
          <a:pPr rtl="0"/>
          <a:r>
            <a:rPr lang="ro-RO" b="1" dirty="0"/>
            <a:t>Obiectul analizei financiare</a:t>
          </a:r>
          <a:endParaRPr lang="en-US" dirty="0"/>
        </a:p>
      </dgm:t>
    </dgm:pt>
    <dgm:pt modelId="{532F64E5-0313-4FED-93CF-446746B2CE28}" type="parTrans" cxnId="{E027FF69-9B4A-49A1-82D6-6D3D1FBBF72B}">
      <dgm:prSet/>
      <dgm:spPr/>
      <dgm:t>
        <a:bodyPr/>
        <a:lstStyle/>
        <a:p>
          <a:endParaRPr lang="en-US"/>
        </a:p>
      </dgm:t>
    </dgm:pt>
    <dgm:pt modelId="{3A943064-B781-4BC4-8CF5-8BEC14918569}" type="sibTrans" cxnId="{E027FF69-9B4A-49A1-82D6-6D3D1FBBF72B}">
      <dgm:prSet/>
      <dgm:spPr/>
      <dgm:t>
        <a:bodyPr/>
        <a:lstStyle/>
        <a:p>
          <a:endParaRPr lang="en-US"/>
        </a:p>
      </dgm:t>
    </dgm:pt>
    <dgm:pt modelId="{AA62D432-5AD4-4E4F-8219-BDF50B98A91E}">
      <dgm:prSet/>
      <dgm:spPr/>
      <dgm:t>
        <a:bodyPr/>
        <a:lstStyle/>
        <a:p>
          <a:pPr rtl="0"/>
          <a:r>
            <a:rPr lang="ro-RO" dirty="0"/>
            <a:t>reprezintă resursele financiare şi fluxurile acestora.</a:t>
          </a:r>
          <a:r>
            <a:rPr lang="en-US" dirty="0"/>
            <a:t/>
          </a:r>
          <a:br>
            <a:rPr lang="en-US" dirty="0"/>
          </a:br>
          <a:endParaRPr lang="en-US" dirty="0"/>
        </a:p>
      </dgm:t>
    </dgm:pt>
    <dgm:pt modelId="{9BFA124F-8DE6-48D0-83E8-3BE4C9B56ACE}" type="parTrans" cxnId="{D59C36A5-B609-4B25-B8BE-234305C3BC48}">
      <dgm:prSet/>
      <dgm:spPr/>
    </dgm:pt>
    <dgm:pt modelId="{DF477159-F185-4596-B821-5AC99DB4A7B9}" type="sibTrans" cxnId="{D59C36A5-B609-4B25-B8BE-234305C3BC48}">
      <dgm:prSet/>
      <dgm:spPr/>
    </dgm:pt>
    <dgm:pt modelId="{0463E0A9-885E-49AE-BD94-C1A406AFAF31}">
      <dgm:prSet/>
      <dgm:spPr/>
      <dgm:t>
        <a:bodyPr/>
        <a:lstStyle/>
        <a:p>
          <a:pPr rtl="0"/>
          <a:r>
            <a:rPr lang="ro-RO" dirty="0"/>
            <a:t>evaluarea situaţiei financiare a entităţii economice cu scopul identificării oportunităţilor de sporire a eficienţei activităţii.</a:t>
          </a:r>
          <a:r>
            <a:rPr lang="en-US" dirty="0"/>
            <a:t/>
          </a:r>
          <a:br>
            <a:rPr lang="en-US" dirty="0"/>
          </a:br>
          <a:endParaRPr lang="en-US" dirty="0"/>
        </a:p>
      </dgm:t>
    </dgm:pt>
    <dgm:pt modelId="{2100C702-ABAC-4C31-9DB1-1536713815AF}" type="parTrans" cxnId="{C251AF55-48D7-4F35-A0EF-0B4DF45C011B}">
      <dgm:prSet/>
      <dgm:spPr/>
    </dgm:pt>
    <dgm:pt modelId="{BD35A3FC-AB59-46F3-AA7C-CD97FB9B2C0D}" type="sibTrans" cxnId="{C251AF55-48D7-4F35-A0EF-0B4DF45C011B}">
      <dgm:prSet/>
      <dgm:spPr/>
    </dgm:pt>
    <dgm:pt modelId="{F77DF1E6-7536-4CED-B102-F0B47C16543E}">
      <dgm:prSet/>
      <dgm:spPr/>
      <dgm:t>
        <a:bodyPr/>
        <a:lstStyle/>
        <a:p>
          <a:pPr rtl="0"/>
          <a:r>
            <a:rPr lang="en-US" b="1" dirty="0"/>
            <a:t>O</a:t>
          </a:r>
          <a:r>
            <a:rPr lang="ro-RO" b="1" dirty="0"/>
            <a:t>biectivul de bază</a:t>
          </a:r>
          <a:r>
            <a:rPr lang="en-US" b="1" dirty="0"/>
            <a:t> al </a:t>
          </a:r>
          <a:r>
            <a:rPr lang="en-US" b="1" dirty="0" err="1"/>
            <a:t>analizei</a:t>
          </a:r>
          <a:r>
            <a:rPr lang="en-US" b="1" dirty="0"/>
            <a:t> </a:t>
          </a:r>
          <a:r>
            <a:rPr lang="en-US" b="1" dirty="0" err="1"/>
            <a:t>financiare</a:t>
          </a:r>
          <a:endParaRPr lang="en-US" dirty="0"/>
        </a:p>
      </dgm:t>
    </dgm:pt>
    <dgm:pt modelId="{23065195-A72B-40EB-BB5D-F09809B52BA4}" type="parTrans" cxnId="{0B7DE1D4-F02A-45F1-AA4E-C3D1EE076CF7}">
      <dgm:prSet/>
      <dgm:spPr/>
    </dgm:pt>
    <dgm:pt modelId="{3F13B1E7-E256-4454-92A0-1DD9F55A79DA}" type="sibTrans" cxnId="{0B7DE1D4-F02A-45F1-AA4E-C3D1EE076CF7}">
      <dgm:prSet/>
      <dgm:spPr/>
    </dgm:pt>
    <dgm:pt modelId="{084A8B06-7E3D-430E-9412-021EE4449224}" type="pres">
      <dgm:prSet presAssocID="{CD649EE0-DDE4-446D-A0FA-2C6EE6DC693A}" presName="Name0" presStyleCnt="0">
        <dgm:presLayoutVars>
          <dgm:dir/>
          <dgm:animLvl val="lvl"/>
          <dgm:resizeHandles val="exact"/>
        </dgm:presLayoutVars>
      </dgm:prSet>
      <dgm:spPr/>
      <dgm:t>
        <a:bodyPr/>
        <a:lstStyle/>
        <a:p>
          <a:endParaRPr lang="ru-RU"/>
        </a:p>
      </dgm:t>
    </dgm:pt>
    <dgm:pt modelId="{C35C5CA0-C926-44F9-A1E8-3F4C40C01FB6}" type="pres">
      <dgm:prSet presAssocID="{AAF96BC0-5D85-4B3B-A302-B86AB3E7FC76}" presName="linNode" presStyleCnt="0"/>
      <dgm:spPr/>
    </dgm:pt>
    <dgm:pt modelId="{A093830B-0CB5-476C-B90F-7FE8F29D0371}" type="pres">
      <dgm:prSet presAssocID="{AAF96BC0-5D85-4B3B-A302-B86AB3E7FC76}" presName="parentText" presStyleLbl="node1" presStyleIdx="0" presStyleCnt="2">
        <dgm:presLayoutVars>
          <dgm:chMax val="1"/>
          <dgm:bulletEnabled val="1"/>
        </dgm:presLayoutVars>
      </dgm:prSet>
      <dgm:spPr/>
      <dgm:t>
        <a:bodyPr/>
        <a:lstStyle/>
        <a:p>
          <a:endParaRPr lang="ru-RU"/>
        </a:p>
      </dgm:t>
    </dgm:pt>
    <dgm:pt modelId="{EFC741A0-1B77-45D5-BDAA-57F5B52393D6}" type="pres">
      <dgm:prSet presAssocID="{AAF96BC0-5D85-4B3B-A302-B86AB3E7FC76}" presName="descendantText" presStyleLbl="alignAccFollowNode1" presStyleIdx="0" presStyleCnt="2">
        <dgm:presLayoutVars>
          <dgm:bulletEnabled val="1"/>
        </dgm:presLayoutVars>
      </dgm:prSet>
      <dgm:spPr/>
      <dgm:t>
        <a:bodyPr/>
        <a:lstStyle/>
        <a:p>
          <a:endParaRPr lang="ru-RU"/>
        </a:p>
      </dgm:t>
    </dgm:pt>
    <dgm:pt modelId="{D5E419B2-ED1A-458E-8DD8-FB319046B1E0}" type="pres">
      <dgm:prSet presAssocID="{3A943064-B781-4BC4-8CF5-8BEC14918569}" presName="sp" presStyleCnt="0"/>
      <dgm:spPr/>
    </dgm:pt>
    <dgm:pt modelId="{F82FA5CC-5577-482A-9C2D-05274B9D1906}" type="pres">
      <dgm:prSet presAssocID="{F77DF1E6-7536-4CED-B102-F0B47C16543E}" presName="linNode" presStyleCnt="0"/>
      <dgm:spPr/>
    </dgm:pt>
    <dgm:pt modelId="{CFC6B89F-2EE7-486B-87EC-FD10DC1E945D}" type="pres">
      <dgm:prSet presAssocID="{F77DF1E6-7536-4CED-B102-F0B47C16543E}" presName="parentText" presStyleLbl="node1" presStyleIdx="1" presStyleCnt="2">
        <dgm:presLayoutVars>
          <dgm:chMax val="1"/>
          <dgm:bulletEnabled val="1"/>
        </dgm:presLayoutVars>
      </dgm:prSet>
      <dgm:spPr/>
      <dgm:t>
        <a:bodyPr/>
        <a:lstStyle/>
        <a:p>
          <a:endParaRPr lang="ru-RU"/>
        </a:p>
      </dgm:t>
    </dgm:pt>
    <dgm:pt modelId="{040AF1A5-EA17-4583-A908-2A3575A30A55}" type="pres">
      <dgm:prSet presAssocID="{F77DF1E6-7536-4CED-B102-F0B47C16543E}" presName="descendantText" presStyleLbl="alignAccFollowNode1" presStyleIdx="1" presStyleCnt="2">
        <dgm:presLayoutVars>
          <dgm:bulletEnabled val="1"/>
        </dgm:presLayoutVars>
      </dgm:prSet>
      <dgm:spPr/>
      <dgm:t>
        <a:bodyPr/>
        <a:lstStyle/>
        <a:p>
          <a:endParaRPr lang="ru-RU"/>
        </a:p>
      </dgm:t>
    </dgm:pt>
  </dgm:ptLst>
  <dgm:cxnLst>
    <dgm:cxn modelId="{2A835123-C57D-4CFA-973A-0C575A200564}" type="presOf" srcId="{0463E0A9-885E-49AE-BD94-C1A406AFAF31}" destId="{040AF1A5-EA17-4583-A908-2A3575A30A55}" srcOrd="0" destOrd="0" presId="urn:microsoft.com/office/officeart/2005/8/layout/vList5"/>
    <dgm:cxn modelId="{C251AF55-48D7-4F35-A0EF-0B4DF45C011B}" srcId="{F77DF1E6-7536-4CED-B102-F0B47C16543E}" destId="{0463E0A9-885E-49AE-BD94-C1A406AFAF31}" srcOrd="0" destOrd="0" parTransId="{2100C702-ABAC-4C31-9DB1-1536713815AF}" sibTransId="{BD35A3FC-AB59-46F3-AA7C-CD97FB9B2C0D}"/>
    <dgm:cxn modelId="{5EBD361E-76CE-410C-8B6E-0C130F40DE96}" type="presOf" srcId="{CD649EE0-DDE4-446D-A0FA-2C6EE6DC693A}" destId="{084A8B06-7E3D-430E-9412-021EE4449224}" srcOrd="0" destOrd="0" presId="urn:microsoft.com/office/officeart/2005/8/layout/vList5"/>
    <dgm:cxn modelId="{81916DD5-0A91-49A9-A528-1727FD91C941}" type="presOf" srcId="{AA62D432-5AD4-4E4F-8219-BDF50B98A91E}" destId="{EFC741A0-1B77-45D5-BDAA-57F5B52393D6}" srcOrd="0" destOrd="0" presId="urn:microsoft.com/office/officeart/2005/8/layout/vList5"/>
    <dgm:cxn modelId="{0EBDEB9E-DF2E-4307-A6C4-65403D42C9FE}" type="presOf" srcId="{AAF96BC0-5D85-4B3B-A302-B86AB3E7FC76}" destId="{A093830B-0CB5-476C-B90F-7FE8F29D0371}" srcOrd="0" destOrd="0" presId="urn:microsoft.com/office/officeart/2005/8/layout/vList5"/>
    <dgm:cxn modelId="{5A1D8358-13D0-4F90-99A2-BB04AB88AF2F}" type="presOf" srcId="{F77DF1E6-7536-4CED-B102-F0B47C16543E}" destId="{CFC6B89F-2EE7-486B-87EC-FD10DC1E945D}" srcOrd="0" destOrd="0" presId="urn:microsoft.com/office/officeart/2005/8/layout/vList5"/>
    <dgm:cxn modelId="{D59C36A5-B609-4B25-B8BE-234305C3BC48}" srcId="{AAF96BC0-5D85-4B3B-A302-B86AB3E7FC76}" destId="{AA62D432-5AD4-4E4F-8219-BDF50B98A91E}" srcOrd="0" destOrd="0" parTransId="{9BFA124F-8DE6-48D0-83E8-3BE4C9B56ACE}" sibTransId="{DF477159-F185-4596-B821-5AC99DB4A7B9}"/>
    <dgm:cxn modelId="{E027FF69-9B4A-49A1-82D6-6D3D1FBBF72B}" srcId="{CD649EE0-DDE4-446D-A0FA-2C6EE6DC693A}" destId="{AAF96BC0-5D85-4B3B-A302-B86AB3E7FC76}" srcOrd="0" destOrd="0" parTransId="{532F64E5-0313-4FED-93CF-446746B2CE28}" sibTransId="{3A943064-B781-4BC4-8CF5-8BEC14918569}"/>
    <dgm:cxn modelId="{0B7DE1D4-F02A-45F1-AA4E-C3D1EE076CF7}" srcId="{CD649EE0-DDE4-446D-A0FA-2C6EE6DC693A}" destId="{F77DF1E6-7536-4CED-B102-F0B47C16543E}" srcOrd="1" destOrd="0" parTransId="{23065195-A72B-40EB-BB5D-F09809B52BA4}" sibTransId="{3F13B1E7-E256-4454-92A0-1DD9F55A79DA}"/>
    <dgm:cxn modelId="{A6AACA7C-5A6A-4880-AFA6-90DB87EAEA21}" type="presParOf" srcId="{084A8B06-7E3D-430E-9412-021EE4449224}" destId="{C35C5CA0-C926-44F9-A1E8-3F4C40C01FB6}" srcOrd="0" destOrd="0" presId="urn:microsoft.com/office/officeart/2005/8/layout/vList5"/>
    <dgm:cxn modelId="{EE0CCEC1-8074-4251-899D-2560E6CDC47D}" type="presParOf" srcId="{C35C5CA0-C926-44F9-A1E8-3F4C40C01FB6}" destId="{A093830B-0CB5-476C-B90F-7FE8F29D0371}" srcOrd="0" destOrd="0" presId="urn:microsoft.com/office/officeart/2005/8/layout/vList5"/>
    <dgm:cxn modelId="{2FCA8DD3-EA4A-4E51-B0BB-9663709DDBE0}" type="presParOf" srcId="{C35C5CA0-C926-44F9-A1E8-3F4C40C01FB6}" destId="{EFC741A0-1B77-45D5-BDAA-57F5B52393D6}" srcOrd="1" destOrd="0" presId="urn:microsoft.com/office/officeart/2005/8/layout/vList5"/>
    <dgm:cxn modelId="{B42309F8-2FD6-4AE0-B725-7E0B763DD366}" type="presParOf" srcId="{084A8B06-7E3D-430E-9412-021EE4449224}" destId="{D5E419B2-ED1A-458E-8DD8-FB319046B1E0}" srcOrd="1" destOrd="0" presId="urn:microsoft.com/office/officeart/2005/8/layout/vList5"/>
    <dgm:cxn modelId="{4FCBD259-14A8-41FD-8448-009FCCD2FE50}" type="presParOf" srcId="{084A8B06-7E3D-430E-9412-021EE4449224}" destId="{F82FA5CC-5577-482A-9C2D-05274B9D1906}" srcOrd="2" destOrd="0" presId="urn:microsoft.com/office/officeart/2005/8/layout/vList5"/>
    <dgm:cxn modelId="{1540286D-95D9-4D71-9CA8-A3622E4D4208}" type="presParOf" srcId="{F82FA5CC-5577-482A-9C2D-05274B9D1906}" destId="{CFC6B89F-2EE7-486B-87EC-FD10DC1E945D}" srcOrd="0" destOrd="0" presId="urn:microsoft.com/office/officeart/2005/8/layout/vList5"/>
    <dgm:cxn modelId="{60DAE0B2-8CC9-4587-BF36-FD4DA9323E5A}" type="presParOf" srcId="{F82FA5CC-5577-482A-9C2D-05274B9D1906}" destId="{040AF1A5-EA17-4583-A908-2A3575A30A55}"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5077811-04EF-43F3-B60B-6640A1E5708D}" type="doc">
      <dgm:prSet loTypeId="urn:microsoft.com/office/officeart/2005/8/layout/hierarchy4" loCatId="hierarchy" qsTypeId="urn:microsoft.com/office/officeart/2005/8/quickstyle/simple1" qsCatId="simple" csTypeId="urn:microsoft.com/office/officeart/2005/8/colors/colorful4" csCatId="colorful" phldr="1"/>
      <dgm:spPr/>
      <dgm:t>
        <a:bodyPr/>
        <a:lstStyle/>
        <a:p>
          <a:endParaRPr lang="en-US"/>
        </a:p>
      </dgm:t>
    </dgm:pt>
    <dgm:pt modelId="{26E4E894-4BE6-4888-8912-DE4FEC847085}">
      <dgm:prSet/>
      <dgm:spPr/>
      <dgm:t>
        <a:bodyPr/>
        <a:lstStyle/>
        <a:p>
          <a:pPr rtl="0"/>
          <a:r>
            <a:rPr lang="ro-RO" dirty="0"/>
            <a:t>Analiza financiară îndeplineşte următoarele </a:t>
          </a:r>
          <a:r>
            <a:rPr lang="ro-RO" i="1" dirty="0"/>
            <a:t>funcţii</a:t>
          </a:r>
          <a:r>
            <a:rPr lang="ro-RO" dirty="0"/>
            <a:t>:</a:t>
          </a:r>
          <a:endParaRPr lang="en-US" dirty="0"/>
        </a:p>
      </dgm:t>
    </dgm:pt>
    <dgm:pt modelId="{C88571F0-9D84-4FAB-AA5C-4B10B6F1D09F}" type="parTrans" cxnId="{D6269765-09D4-4910-9A8D-DCCB1AFDB26C}">
      <dgm:prSet/>
      <dgm:spPr/>
      <dgm:t>
        <a:bodyPr/>
        <a:lstStyle/>
        <a:p>
          <a:endParaRPr lang="en-US"/>
        </a:p>
      </dgm:t>
    </dgm:pt>
    <dgm:pt modelId="{73C0E113-3348-43C8-B645-D94FB6DFF568}" type="sibTrans" cxnId="{D6269765-09D4-4910-9A8D-DCCB1AFDB26C}">
      <dgm:prSet/>
      <dgm:spPr/>
      <dgm:t>
        <a:bodyPr/>
        <a:lstStyle/>
        <a:p>
          <a:endParaRPr lang="en-US"/>
        </a:p>
      </dgm:t>
    </dgm:pt>
    <dgm:pt modelId="{B1C7F57D-1F09-4864-9577-A94F1F1D32B8}">
      <dgm:prSet/>
      <dgm:spPr/>
      <dgm:t>
        <a:bodyPr/>
        <a:lstStyle/>
        <a:p>
          <a:pPr rtl="0"/>
          <a:r>
            <a:rPr lang="ro-RO" dirty="0"/>
            <a:t>de informare</a:t>
          </a:r>
          <a:endParaRPr lang="en-US" dirty="0"/>
        </a:p>
      </dgm:t>
    </dgm:pt>
    <dgm:pt modelId="{ED5CEE94-CF72-4F13-BDCD-6E8DDCB227B1}" type="parTrans" cxnId="{0B1CE0AA-1E15-4D89-AA1C-36ACF0772A3E}">
      <dgm:prSet/>
      <dgm:spPr/>
      <dgm:t>
        <a:bodyPr/>
        <a:lstStyle/>
        <a:p>
          <a:endParaRPr lang="en-US"/>
        </a:p>
      </dgm:t>
    </dgm:pt>
    <dgm:pt modelId="{D7968669-B815-42D8-9542-2B295980BDA6}" type="sibTrans" cxnId="{0B1CE0AA-1E15-4D89-AA1C-36ACF0772A3E}">
      <dgm:prSet/>
      <dgm:spPr/>
      <dgm:t>
        <a:bodyPr/>
        <a:lstStyle/>
        <a:p>
          <a:endParaRPr lang="en-US"/>
        </a:p>
      </dgm:t>
    </dgm:pt>
    <dgm:pt modelId="{90E594C0-1ABD-4634-AFAD-6A8AC323DCB1}">
      <dgm:prSet/>
      <dgm:spPr/>
      <dgm:t>
        <a:bodyPr/>
        <a:lstStyle/>
        <a:p>
          <a:pPr rtl="0"/>
          <a:r>
            <a:rPr lang="ro-RO" dirty="0"/>
            <a:t>de evaluare a potenţialului tehnico-economic</a:t>
          </a:r>
          <a:endParaRPr lang="en-US" dirty="0"/>
        </a:p>
      </dgm:t>
    </dgm:pt>
    <dgm:pt modelId="{9FD744A3-5020-4977-B0DA-F4AF0AEB77EB}" type="parTrans" cxnId="{E3AF350D-3000-455C-891E-A418FD55B9C3}">
      <dgm:prSet/>
      <dgm:spPr/>
      <dgm:t>
        <a:bodyPr/>
        <a:lstStyle/>
        <a:p>
          <a:endParaRPr lang="en-US"/>
        </a:p>
      </dgm:t>
    </dgm:pt>
    <dgm:pt modelId="{ED8B2A82-3262-4D41-BE93-3A761089F41D}" type="sibTrans" cxnId="{E3AF350D-3000-455C-891E-A418FD55B9C3}">
      <dgm:prSet/>
      <dgm:spPr/>
      <dgm:t>
        <a:bodyPr/>
        <a:lstStyle/>
        <a:p>
          <a:endParaRPr lang="en-US"/>
        </a:p>
      </dgm:t>
    </dgm:pt>
    <dgm:pt modelId="{4921B770-AA4F-47EB-B9D7-964EB5B522B3}">
      <dgm:prSet/>
      <dgm:spPr/>
      <dgm:t>
        <a:bodyPr/>
        <a:lstStyle/>
        <a:p>
          <a:pPr rtl="0"/>
          <a:r>
            <a:rPr lang="ro-RO" dirty="0"/>
            <a:t>de realizare a gestiunii eficiente a patrimoniului întreprinderii</a:t>
          </a:r>
          <a:endParaRPr lang="en-US" dirty="0"/>
        </a:p>
      </dgm:t>
    </dgm:pt>
    <dgm:pt modelId="{67F75C01-F8C5-48AF-BD99-1053EFF715B7}" type="parTrans" cxnId="{C57F501A-A5A0-450E-BFF3-70F4F32B828B}">
      <dgm:prSet/>
      <dgm:spPr/>
      <dgm:t>
        <a:bodyPr/>
        <a:lstStyle/>
        <a:p>
          <a:endParaRPr lang="en-US"/>
        </a:p>
      </dgm:t>
    </dgm:pt>
    <dgm:pt modelId="{D8A6963B-47D7-497F-B562-00A1768E5147}" type="sibTrans" cxnId="{C57F501A-A5A0-450E-BFF3-70F4F32B828B}">
      <dgm:prSet/>
      <dgm:spPr/>
      <dgm:t>
        <a:bodyPr/>
        <a:lstStyle/>
        <a:p>
          <a:endParaRPr lang="en-US"/>
        </a:p>
      </dgm:t>
    </dgm:pt>
    <dgm:pt modelId="{D9460B81-24D7-4367-9CFC-CBD9D3B2056E}">
      <dgm:prSet/>
      <dgm:spPr/>
      <dgm:t>
        <a:bodyPr/>
        <a:lstStyle/>
        <a:p>
          <a:pPr rtl="0"/>
          <a:r>
            <a:rPr lang="ro-RO" dirty="0"/>
            <a:t>de realizare a relaţiilor cu mediul extern</a:t>
          </a:r>
          <a:endParaRPr lang="en-US" dirty="0"/>
        </a:p>
      </dgm:t>
    </dgm:pt>
    <dgm:pt modelId="{1DEEFB8A-3F0E-401E-A3C1-EB7E7C7BFF23}" type="parTrans" cxnId="{4335EB9C-2442-43CC-8778-DFBB22CB871F}">
      <dgm:prSet/>
      <dgm:spPr/>
      <dgm:t>
        <a:bodyPr/>
        <a:lstStyle/>
        <a:p>
          <a:endParaRPr lang="en-US"/>
        </a:p>
      </dgm:t>
    </dgm:pt>
    <dgm:pt modelId="{C314FD4F-12BA-4323-88FD-74F9B79DCE14}" type="sibTrans" cxnId="{4335EB9C-2442-43CC-8778-DFBB22CB871F}">
      <dgm:prSet/>
      <dgm:spPr/>
      <dgm:t>
        <a:bodyPr/>
        <a:lstStyle/>
        <a:p>
          <a:endParaRPr lang="en-US"/>
        </a:p>
      </dgm:t>
    </dgm:pt>
    <dgm:pt modelId="{554EB5CA-C293-4CD1-99FB-08F087C41C7C}" type="pres">
      <dgm:prSet presAssocID="{B5077811-04EF-43F3-B60B-6640A1E5708D}" presName="Name0" presStyleCnt="0">
        <dgm:presLayoutVars>
          <dgm:chPref val="1"/>
          <dgm:dir/>
          <dgm:animOne val="branch"/>
          <dgm:animLvl val="lvl"/>
          <dgm:resizeHandles/>
        </dgm:presLayoutVars>
      </dgm:prSet>
      <dgm:spPr/>
      <dgm:t>
        <a:bodyPr/>
        <a:lstStyle/>
        <a:p>
          <a:endParaRPr lang="ru-RU"/>
        </a:p>
      </dgm:t>
    </dgm:pt>
    <dgm:pt modelId="{CCC3610B-9358-4651-811D-4BC2B4B86CCD}" type="pres">
      <dgm:prSet presAssocID="{26E4E894-4BE6-4888-8912-DE4FEC847085}" presName="vertOne" presStyleCnt="0"/>
      <dgm:spPr/>
    </dgm:pt>
    <dgm:pt modelId="{6FE77B28-E622-4905-9F23-ED20156F953C}" type="pres">
      <dgm:prSet presAssocID="{26E4E894-4BE6-4888-8912-DE4FEC847085}" presName="txOne" presStyleLbl="node0" presStyleIdx="0" presStyleCnt="1" custScaleY="52814">
        <dgm:presLayoutVars>
          <dgm:chPref val="3"/>
        </dgm:presLayoutVars>
      </dgm:prSet>
      <dgm:spPr/>
      <dgm:t>
        <a:bodyPr/>
        <a:lstStyle/>
        <a:p>
          <a:endParaRPr lang="ru-RU"/>
        </a:p>
      </dgm:t>
    </dgm:pt>
    <dgm:pt modelId="{025C00A8-22E4-4465-9E68-A7001ED7F45C}" type="pres">
      <dgm:prSet presAssocID="{26E4E894-4BE6-4888-8912-DE4FEC847085}" presName="parTransOne" presStyleCnt="0"/>
      <dgm:spPr/>
    </dgm:pt>
    <dgm:pt modelId="{712251E3-322B-4308-9B12-64F10EFC8DA8}" type="pres">
      <dgm:prSet presAssocID="{26E4E894-4BE6-4888-8912-DE4FEC847085}" presName="horzOne" presStyleCnt="0"/>
      <dgm:spPr/>
    </dgm:pt>
    <dgm:pt modelId="{66A90AB9-1571-4D05-88A5-6C40F66EFF82}" type="pres">
      <dgm:prSet presAssocID="{B1C7F57D-1F09-4864-9577-A94F1F1D32B8}" presName="vertTwo" presStyleCnt="0"/>
      <dgm:spPr/>
    </dgm:pt>
    <dgm:pt modelId="{CAE72D51-5949-4DEB-93BD-30791D46B65C}" type="pres">
      <dgm:prSet presAssocID="{B1C7F57D-1F09-4864-9577-A94F1F1D32B8}" presName="txTwo" presStyleLbl="node2" presStyleIdx="0" presStyleCnt="4">
        <dgm:presLayoutVars>
          <dgm:chPref val="3"/>
        </dgm:presLayoutVars>
      </dgm:prSet>
      <dgm:spPr/>
      <dgm:t>
        <a:bodyPr/>
        <a:lstStyle/>
        <a:p>
          <a:endParaRPr lang="ru-RU"/>
        </a:p>
      </dgm:t>
    </dgm:pt>
    <dgm:pt modelId="{3B9792FD-8CF3-481E-9F4E-397D435646CF}" type="pres">
      <dgm:prSet presAssocID="{B1C7F57D-1F09-4864-9577-A94F1F1D32B8}" presName="horzTwo" presStyleCnt="0"/>
      <dgm:spPr/>
    </dgm:pt>
    <dgm:pt modelId="{27FF6F07-AEF7-4F0A-ACC4-29825E169F6A}" type="pres">
      <dgm:prSet presAssocID="{D7968669-B815-42D8-9542-2B295980BDA6}" presName="sibSpaceTwo" presStyleCnt="0"/>
      <dgm:spPr/>
    </dgm:pt>
    <dgm:pt modelId="{16A02796-EBD0-4117-9C22-04454774495A}" type="pres">
      <dgm:prSet presAssocID="{90E594C0-1ABD-4634-AFAD-6A8AC323DCB1}" presName="vertTwo" presStyleCnt="0"/>
      <dgm:spPr/>
    </dgm:pt>
    <dgm:pt modelId="{6282E550-59B4-4D2D-BC41-313580A5B105}" type="pres">
      <dgm:prSet presAssocID="{90E594C0-1ABD-4634-AFAD-6A8AC323DCB1}" presName="txTwo" presStyleLbl="node2" presStyleIdx="1" presStyleCnt="4">
        <dgm:presLayoutVars>
          <dgm:chPref val="3"/>
        </dgm:presLayoutVars>
      </dgm:prSet>
      <dgm:spPr/>
      <dgm:t>
        <a:bodyPr/>
        <a:lstStyle/>
        <a:p>
          <a:endParaRPr lang="ru-RU"/>
        </a:p>
      </dgm:t>
    </dgm:pt>
    <dgm:pt modelId="{1ADE844F-549D-43C5-860C-23F4CE6B66E0}" type="pres">
      <dgm:prSet presAssocID="{90E594C0-1ABD-4634-AFAD-6A8AC323DCB1}" presName="horzTwo" presStyleCnt="0"/>
      <dgm:spPr/>
    </dgm:pt>
    <dgm:pt modelId="{5433D8E3-122B-4D49-BCF8-6A597B07A0BA}" type="pres">
      <dgm:prSet presAssocID="{ED8B2A82-3262-4D41-BE93-3A761089F41D}" presName="sibSpaceTwo" presStyleCnt="0"/>
      <dgm:spPr/>
    </dgm:pt>
    <dgm:pt modelId="{EAE3D9FF-03F6-4613-B4B6-B2C9AE8A0C5C}" type="pres">
      <dgm:prSet presAssocID="{4921B770-AA4F-47EB-B9D7-964EB5B522B3}" presName="vertTwo" presStyleCnt="0"/>
      <dgm:spPr/>
    </dgm:pt>
    <dgm:pt modelId="{75444273-6C31-4154-86E2-FE68C3B376AF}" type="pres">
      <dgm:prSet presAssocID="{4921B770-AA4F-47EB-B9D7-964EB5B522B3}" presName="txTwo" presStyleLbl="node2" presStyleIdx="2" presStyleCnt="4">
        <dgm:presLayoutVars>
          <dgm:chPref val="3"/>
        </dgm:presLayoutVars>
      </dgm:prSet>
      <dgm:spPr/>
      <dgm:t>
        <a:bodyPr/>
        <a:lstStyle/>
        <a:p>
          <a:endParaRPr lang="ru-RU"/>
        </a:p>
      </dgm:t>
    </dgm:pt>
    <dgm:pt modelId="{3FF528E4-0546-46DD-BE0E-8D438234E754}" type="pres">
      <dgm:prSet presAssocID="{4921B770-AA4F-47EB-B9D7-964EB5B522B3}" presName="horzTwo" presStyleCnt="0"/>
      <dgm:spPr/>
    </dgm:pt>
    <dgm:pt modelId="{90EF655E-2B08-40A8-A9E3-8D2ED76FD0BF}" type="pres">
      <dgm:prSet presAssocID="{D8A6963B-47D7-497F-B562-00A1768E5147}" presName="sibSpaceTwo" presStyleCnt="0"/>
      <dgm:spPr/>
    </dgm:pt>
    <dgm:pt modelId="{B71A370B-03BC-46B7-BD0B-4C7CDCFB50A1}" type="pres">
      <dgm:prSet presAssocID="{D9460B81-24D7-4367-9CFC-CBD9D3B2056E}" presName="vertTwo" presStyleCnt="0"/>
      <dgm:spPr/>
    </dgm:pt>
    <dgm:pt modelId="{7A0A9CAC-4BDE-45BD-9BA4-6180EEC71739}" type="pres">
      <dgm:prSet presAssocID="{D9460B81-24D7-4367-9CFC-CBD9D3B2056E}" presName="txTwo" presStyleLbl="node2" presStyleIdx="3" presStyleCnt="4">
        <dgm:presLayoutVars>
          <dgm:chPref val="3"/>
        </dgm:presLayoutVars>
      </dgm:prSet>
      <dgm:spPr/>
      <dgm:t>
        <a:bodyPr/>
        <a:lstStyle/>
        <a:p>
          <a:endParaRPr lang="ru-RU"/>
        </a:p>
      </dgm:t>
    </dgm:pt>
    <dgm:pt modelId="{475DCB84-789C-44D5-B126-C0DF18D1ADB9}" type="pres">
      <dgm:prSet presAssocID="{D9460B81-24D7-4367-9CFC-CBD9D3B2056E}" presName="horzTwo" presStyleCnt="0"/>
      <dgm:spPr/>
    </dgm:pt>
  </dgm:ptLst>
  <dgm:cxnLst>
    <dgm:cxn modelId="{C57F501A-A5A0-450E-BFF3-70F4F32B828B}" srcId="{26E4E894-4BE6-4888-8912-DE4FEC847085}" destId="{4921B770-AA4F-47EB-B9D7-964EB5B522B3}" srcOrd="2" destOrd="0" parTransId="{67F75C01-F8C5-48AF-BD99-1053EFF715B7}" sibTransId="{D8A6963B-47D7-497F-B562-00A1768E5147}"/>
    <dgm:cxn modelId="{D6269765-09D4-4910-9A8D-DCCB1AFDB26C}" srcId="{B5077811-04EF-43F3-B60B-6640A1E5708D}" destId="{26E4E894-4BE6-4888-8912-DE4FEC847085}" srcOrd="0" destOrd="0" parTransId="{C88571F0-9D84-4FAB-AA5C-4B10B6F1D09F}" sibTransId="{73C0E113-3348-43C8-B645-D94FB6DFF568}"/>
    <dgm:cxn modelId="{FE51B408-6AEF-45AF-A63D-65AEFA1CD4AF}" type="presOf" srcId="{26E4E894-4BE6-4888-8912-DE4FEC847085}" destId="{6FE77B28-E622-4905-9F23-ED20156F953C}" srcOrd="0" destOrd="0" presId="urn:microsoft.com/office/officeart/2005/8/layout/hierarchy4"/>
    <dgm:cxn modelId="{0B1CE0AA-1E15-4D89-AA1C-36ACF0772A3E}" srcId="{26E4E894-4BE6-4888-8912-DE4FEC847085}" destId="{B1C7F57D-1F09-4864-9577-A94F1F1D32B8}" srcOrd="0" destOrd="0" parTransId="{ED5CEE94-CF72-4F13-BDCD-6E8DDCB227B1}" sibTransId="{D7968669-B815-42D8-9542-2B295980BDA6}"/>
    <dgm:cxn modelId="{23BA21D2-7B94-496F-9870-BAEF9E386242}" type="presOf" srcId="{4921B770-AA4F-47EB-B9D7-964EB5B522B3}" destId="{75444273-6C31-4154-86E2-FE68C3B376AF}" srcOrd="0" destOrd="0" presId="urn:microsoft.com/office/officeart/2005/8/layout/hierarchy4"/>
    <dgm:cxn modelId="{4335EB9C-2442-43CC-8778-DFBB22CB871F}" srcId="{26E4E894-4BE6-4888-8912-DE4FEC847085}" destId="{D9460B81-24D7-4367-9CFC-CBD9D3B2056E}" srcOrd="3" destOrd="0" parTransId="{1DEEFB8A-3F0E-401E-A3C1-EB7E7C7BFF23}" sibTransId="{C314FD4F-12BA-4323-88FD-74F9B79DCE14}"/>
    <dgm:cxn modelId="{54F51614-80A1-41F1-AEB3-5397ABC52734}" type="presOf" srcId="{90E594C0-1ABD-4634-AFAD-6A8AC323DCB1}" destId="{6282E550-59B4-4D2D-BC41-313580A5B105}" srcOrd="0" destOrd="0" presId="urn:microsoft.com/office/officeart/2005/8/layout/hierarchy4"/>
    <dgm:cxn modelId="{21EF3252-3CD1-40C3-B750-C262A0AB27C3}" type="presOf" srcId="{B5077811-04EF-43F3-B60B-6640A1E5708D}" destId="{554EB5CA-C293-4CD1-99FB-08F087C41C7C}" srcOrd="0" destOrd="0" presId="urn:microsoft.com/office/officeart/2005/8/layout/hierarchy4"/>
    <dgm:cxn modelId="{E3AF350D-3000-455C-891E-A418FD55B9C3}" srcId="{26E4E894-4BE6-4888-8912-DE4FEC847085}" destId="{90E594C0-1ABD-4634-AFAD-6A8AC323DCB1}" srcOrd="1" destOrd="0" parTransId="{9FD744A3-5020-4977-B0DA-F4AF0AEB77EB}" sibTransId="{ED8B2A82-3262-4D41-BE93-3A761089F41D}"/>
    <dgm:cxn modelId="{213F8BCB-9365-4600-8043-1939D9BCC98C}" type="presOf" srcId="{B1C7F57D-1F09-4864-9577-A94F1F1D32B8}" destId="{CAE72D51-5949-4DEB-93BD-30791D46B65C}" srcOrd="0" destOrd="0" presId="urn:microsoft.com/office/officeart/2005/8/layout/hierarchy4"/>
    <dgm:cxn modelId="{01B578A8-3939-4B54-BA9E-8F0C4614A454}" type="presOf" srcId="{D9460B81-24D7-4367-9CFC-CBD9D3B2056E}" destId="{7A0A9CAC-4BDE-45BD-9BA4-6180EEC71739}" srcOrd="0" destOrd="0" presId="urn:microsoft.com/office/officeart/2005/8/layout/hierarchy4"/>
    <dgm:cxn modelId="{FCA166F0-ABBD-4A54-B2EF-A332B9937CB2}" type="presParOf" srcId="{554EB5CA-C293-4CD1-99FB-08F087C41C7C}" destId="{CCC3610B-9358-4651-811D-4BC2B4B86CCD}" srcOrd="0" destOrd="0" presId="urn:microsoft.com/office/officeart/2005/8/layout/hierarchy4"/>
    <dgm:cxn modelId="{252C9A0A-244B-4AF1-AC1D-A8CFFA771C57}" type="presParOf" srcId="{CCC3610B-9358-4651-811D-4BC2B4B86CCD}" destId="{6FE77B28-E622-4905-9F23-ED20156F953C}" srcOrd="0" destOrd="0" presId="urn:microsoft.com/office/officeart/2005/8/layout/hierarchy4"/>
    <dgm:cxn modelId="{964C965C-949F-4AAA-8415-59E1F46141F0}" type="presParOf" srcId="{CCC3610B-9358-4651-811D-4BC2B4B86CCD}" destId="{025C00A8-22E4-4465-9E68-A7001ED7F45C}" srcOrd="1" destOrd="0" presId="urn:microsoft.com/office/officeart/2005/8/layout/hierarchy4"/>
    <dgm:cxn modelId="{CE6F6E90-C3E6-46D6-A7F8-FD1A88A65DE4}" type="presParOf" srcId="{CCC3610B-9358-4651-811D-4BC2B4B86CCD}" destId="{712251E3-322B-4308-9B12-64F10EFC8DA8}" srcOrd="2" destOrd="0" presId="urn:microsoft.com/office/officeart/2005/8/layout/hierarchy4"/>
    <dgm:cxn modelId="{85632FBC-4368-431D-A941-E6918FDE4188}" type="presParOf" srcId="{712251E3-322B-4308-9B12-64F10EFC8DA8}" destId="{66A90AB9-1571-4D05-88A5-6C40F66EFF82}" srcOrd="0" destOrd="0" presId="urn:microsoft.com/office/officeart/2005/8/layout/hierarchy4"/>
    <dgm:cxn modelId="{BFFD5544-46AB-4C95-BFCA-66126806E285}" type="presParOf" srcId="{66A90AB9-1571-4D05-88A5-6C40F66EFF82}" destId="{CAE72D51-5949-4DEB-93BD-30791D46B65C}" srcOrd="0" destOrd="0" presId="urn:microsoft.com/office/officeart/2005/8/layout/hierarchy4"/>
    <dgm:cxn modelId="{C6EA48CD-E94C-4009-9016-0D63687FD5E2}" type="presParOf" srcId="{66A90AB9-1571-4D05-88A5-6C40F66EFF82}" destId="{3B9792FD-8CF3-481E-9F4E-397D435646CF}" srcOrd="1" destOrd="0" presId="urn:microsoft.com/office/officeart/2005/8/layout/hierarchy4"/>
    <dgm:cxn modelId="{890B24B4-69C9-447A-AA4E-192D10FE7890}" type="presParOf" srcId="{712251E3-322B-4308-9B12-64F10EFC8DA8}" destId="{27FF6F07-AEF7-4F0A-ACC4-29825E169F6A}" srcOrd="1" destOrd="0" presId="urn:microsoft.com/office/officeart/2005/8/layout/hierarchy4"/>
    <dgm:cxn modelId="{E4BAD13E-1C44-4790-B249-4EBED4AB9F17}" type="presParOf" srcId="{712251E3-322B-4308-9B12-64F10EFC8DA8}" destId="{16A02796-EBD0-4117-9C22-04454774495A}" srcOrd="2" destOrd="0" presId="urn:microsoft.com/office/officeart/2005/8/layout/hierarchy4"/>
    <dgm:cxn modelId="{AA3F521C-EB00-470E-8284-EAEA99D5E5D2}" type="presParOf" srcId="{16A02796-EBD0-4117-9C22-04454774495A}" destId="{6282E550-59B4-4D2D-BC41-313580A5B105}" srcOrd="0" destOrd="0" presId="urn:microsoft.com/office/officeart/2005/8/layout/hierarchy4"/>
    <dgm:cxn modelId="{540FF0CB-FC52-47D9-AE67-D3021D2A8B84}" type="presParOf" srcId="{16A02796-EBD0-4117-9C22-04454774495A}" destId="{1ADE844F-549D-43C5-860C-23F4CE6B66E0}" srcOrd="1" destOrd="0" presId="urn:microsoft.com/office/officeart/2005/8/layout/hierarchy4"/>
    <dgm:cxn modelId="{26E318AE-4137-4969-8BDA-66516C5F3940}" type="presParOf" srcId="{712251E3-322B-4308-9B12-64F10EFC8DA8}" destId="{5433D8E3-122B-4D49-BCF8-6A597B07A0BA}" srcOrd="3" destOrd="0" presId="urn:microsoft.com/office/officeart/2005/8/layout/hierarchy4"/>
    <dgm:cxn modelId="{9E3B05B7-DCE5-4B4E-ADD1-89F9E2DAE3B7}" type="presParOf" srcId="{712251E3-322B-4308-9B12-64F10EFC8DA8}" destId="{EAE3D9FF-03F6-4613-B4B6-B2C9AE8A0C5C}" srcOrd="4" destOrd="0" presId="urn:microsoft.com/office/officeart/2005/8/layout/hierarchy4"/>
    <dgm:cxn modelId="{AD8AB400-4E73-4E79-846F-3F6323C82E47}" type="presParOf" srcId="{EAE3D9FF-03F6-4613-B4B6-B2C9AE8A0C5C}" destId="{75444273-6C31-4154-86E2-FE68C3B376AF}" srcOrd="0" destOrd="0" presId="urn:microsoft.com/office/officeart/2005/8/layout/hierarchy4"/>
    <dgm:cxn modelId="{66A800F1-B4D7-4935-BAB9-DC33E713858D}" type="presParOf" srcId="{EAE3D9FF-03F6-4613-B4B6-B2C9AE8A0C5C}" destId="{3FF528E4-0546-46DD-BE0E-8D438234E754}" srcOrd="1" destOrd="0" presId="urn:microsoft.com/office/officeart/2005/8/layout/hierarchy4"/>
    <dgm:cxn modelId="{5B18ACFC-E9CD-4B7C-80A4-DC577DBC57CC}" type="presParOf" srcId="{712251E3-322B-4308-9B12-64F10EFC8DA8}" destId="{90EF655E-2B08-40A8-A9E3-8D2ED76FD0BF}" srcOrd="5" destOrd="0" presId="urn:microsoft.com/office/officeart/2005/8/layout/hierarchy4"/>
    <dgm:cxn modelId="{84C3A558-AA5A-457A-BC24-CE616C67547E}" type="presParOf" srcId="{712251E3-322B-4308-9B12-64F10EFC8DA8}" destId="{B71A370B-03BC-46B7-BD0B-4C7CDCFB50A1}" srcOrd="6" destOrd="0" presId="urn:microsoft.com/office/officeart/2005/8/layout/hierarchy4"/>
    <dgm:cxn modelId="{FA96890B-DFF2-4D1D-85B9-14E5FA95D633}" type="presParOf" srcId="{B71A370B-03BC-46B7-BD0B-4C7CDCFB50A1}" destId="{7A0A9CAC-4BDE-45BD-9BA4-6180EEC71739}" srcOrd="0" destOrd="0" presId="urn:microsoft.com/office/officeart/2005/8/layout/hierarchy4"/>
    <dgm:cxn modelId="{8B1EAB4D-8724-40F7-A60D-54A9D43DFF0C}" type="presParOf" srcId="{B71A370B-03BC-46B7-BD0B-4C7CDCFB50A1}" destId="{475DCB84-789C-44D5-B126-C0DF18D1ADB9}" srcOrd="1" destOrd="0" presId="urn:microsoft.com/office/officeart/2005/8/layout/hierarchy4"/>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95729D9-E69E-481F-91B0-55AB49BC4102}"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69DA60C8-BB43-4964-B7AE-DB8077C0F7DF}">
      <dgm:prSet/>
      <dgm:spPr/>
      <dgm:t>
        <a:bodyPr/>
        <a:lstStyle/>
        <a:p>
          <a:pPr rtl="0"/>
          <a:r>
            <a:rPr lang="ro-RO" b="1" dirty="0"/>
            <a:t>Sursele interne</a:t>
          </a:r>
          <a:endParaRPr lang="en-US" b="1" dirty="0"/>
        </a:p>
      </dgm:t>
    </dgm:pt>
    <dgm:pt modelId="{DFA9E68C-DA57-4C30-B213-107545EED170}" type="parTrans" cxnId="{95573850-B9FB-4CE8-90B5-CFD45908351E}">
      <dgm:prSet/>
      <dgm:spPr/>
      <dgm:t>
        <a:bodyPr/>
        <a:lstStyle/>
        <a:p>
          <a:endParaRPr lang="en-US"/>
        </a:p>
      </dgm:t>
    </dgm:pt>
    <dgm:pt modelId="{AFD0A378-9748-4E09-8AF9-31181E21D54E}" type="sibTrans" cxnId="{95573850-B9FB-4CE8-90B5-CFD45908351E}">
      <dgm:prSet/>
      <dgm:spPr/>
      <dgm:t>
        <a:bodyPr/>
        <a:lstStyle/>
        <a:p>
          <a:endParaRPr lang="en-US"/>
        </a:p>
      </dgm:t>
    </dgm:pt>
    <dgm:pt modelId="{DA5A5B80-5180-4BF7-A7AD-000E72ECADAA}">
      <dgm:prSet/>
      <dgm:spPr/>
      <dgm:t>
        <a:bodyPr/>
        <a:lstStyle/>
        <a:p>
          <a:pPr rtl="0"/>
          <a:r>
            <a:rPr lang="en-US" b="1" dirty="0" err="1"/>
            <a:t>Surse</a:t>
          </a:r>
          <a:r>
            <a:rPr lang="en-US" b="1" dirty="0"/>
            <a:t> </a:t>
          </a:r>
          <a:r>
            <a:rPr lang="en-US" b="1" dirty="0" err="1"/>
            <a:t>externe</a:t>
          </a:r>
          <a:endParaRPr lang="en-US" dirty="0"/>
        </a:p>
      </dgm:t>
    </dgm:pt>
    <dgm:pt modelId="{1BAEB7BC-5EE9-4B43-A4D0-7D1A473C3965}" type="parTrans" cxnId="{FF8C6C8F-19B0-4F48-A719-B2B050070594}">
      <dgm:prSet/>
      <dgm:spPr/>
      <dgm:t>
        <a:bodyPr/>
        <a:lstStyle/>
        <a:p>
          <a:endParaRPr lang="en-US"/>
        </a:p>
      </dgm:t>
    </dgm:pt>
    <dgm:pt modelId="{34F54A09-11E6-40B5-952B-5735B7BA4CEF}" type="sibTrans" cxnId="{FF8C6C8F-19B0-4F48-A719-B2B050070594}">
      <dgm:prSet/>
      <dgm:spPr/>
      <dgm:t>
        <a:bodyPr/>
        <a:lstStyle/>
        <a:p>
          <a:endParaRPr lang="en-US"/>
        </a:p>
      </dgm:t>
    </dgm:pt>
    <dgm:pt modelId="{135D1EE8-B502-4B7D-AE4C-954ED68C462E}">
      <dgm:prSet/>
      <dgm:spPr/>
      <dgm:t>
        <a:bodyPr/>
        <a:lstStyle/>
        <a:p>
          <a:r>
            <a:rPr lang="en-US" b="0" dirty="0"/>
            <a:t>B</a:t>
          </a:r>
          <a:r>
            <a:rPr lang="ro-RO" b="0" dirty="0"/>
            <a:t>ilanţul contabil</a:t>
          </a:r>
          <a:r>
            <a:rPr lang="en-US" b="0" dirty="0"/>
            <a:t>;</a:t>
          </a:r>
        </a:p>
      </dgm:t>
    </dgm:pt>
    <dgm:pt modelId="{0A2D1E47-5F65-41FD-9813-976D11900688}" type="parTrans" cxnId="{5D013F01-80DC-42E4-8496-84E2DCA3D101}">
      <dgm:prSet/>
      <dgm:spPr/>
      <dgm:t>
        <a:bodyPr/>
        <a:lstStyle/>
        <a:p>
          <a:endParaRPr lang="en-US"/>
        </a:p>
      </dgm:t>
    </dgm:pt>
    <dgm:pt modelId="{BA4D7B76-2BB5-4471-A276-A1AF73B598EA}" type="sibTrans" cxnId="{5D013F01-80DC-42E4-8496-84E2DCA3D101}">
      <dgm:prSet/>
      <dgm:spPr/>
      <dgm:t>
        <a:bodyPr/>
        <a:lstStyle/>
        <a:p>
          <a:endParaRPr lang="en-US"/>
        </a:p>
      </dgm:t>
    </dgm:pt>
    <dgm:pt modelId="{90EB1DFD-CD45-44E8-90AF-448D5043435F}">
      <dgm:prSet/>
      <dgm:spPr/>
      <dgm:t>
        <a:bodyPr/>
        <a:lstStyle/>
        <a:p>
          <a:r>
            <a:rPr lang="en-US" b="0" dirty="0"/>
            <a:t>R</a:t>
          </a:r>
          <a:r>
            <a:rPr lang="ro-RO" b="0" dirty="0"/>
            <a:t>aportul privind profit sau pierdere</a:t>
          </a:r>
          <a:r>
            <a:rPr lang="en-US" b="0" dirty="0"/>
            <a:t>;</a:t>
          </a:r>
        </a:p>
      </dgm:t>
    </dgm:pt>
    <dgm:pt modelId="{5392CA4F-053F-4ED4-BE99-FCD0C5F39FA5}" type="parTrans" cxnId="{63AF8443-B562-49D2-8D00-A958BBB102A7}">
      <dgm:prSet/>
      <dgm:spPr/>
      <dgm:t>
        <a:bodyPr/>
        <a:lstStyle/>
        <a:p>
          <a:endParaRPr lang="en-US"/>
        </a:p>
      </dgm:t>
    </dgm:pt>
    <dgm:pt modelId="{57C28C63-7368-485D-963B-EE9E4B61FA6A}" type="sibTrans" cxnId="{63AF8443-B562-49D2-8D00-A958BBB102A7}">
      <dgm:prSet/>
      <dgm:spPr/>
      <dgm:t>
        <a:bodyPr/>
        <a:lstStyle/>
        <a:p>
          <a:endParaRPr lang="en-US"/>
        </a:p>
      </dgm:t>
    </dgm:pt>
    <dgm:pt modelId="{16FCDA45-D255-4B1E-9EAF-2B12F26A3CC9}">
      <dgm:prSet/>
      <dgm:spPr/>
      <dgm:t>
        <a:bodyPr/>
        <a:lstStyle/>
        <a:p>
          <a:r>
            <a:rPr lang="en-US" b="0" dirty="0"/>
            <a:t>R</a:t>
          </a:r>
          <a:r>
            <a:rPr lang="ro-RO" b="0" dirty="0"/>
            <a:t>aportul privind fluxul mijloacelor băneşti</a:t>
          </a:r>
          <a:r>
            <a:rPr lang="en-US" b="0" dirty="0"/>
            <a:t>;</a:t>
          </a:r>
        </a:p>
      </dgm:t>
    </dgm:pt>
    <dgm:pt modelId="{D91332E9-A6EC-4AE4-A5AE-005A3BFFB8B0}" type="parTrans" cxnId="{88F20E25-47B1-4C3E-A305-2A319F39BC66}">
      <dgm:prSet/>
      <dgm:spPr/>
      <dgm:t>
        <a:bodyPr/>
        <a:lstStyle/>
        <a:p>
          <a:endParaRPr lang="en-US"/>
        </a:p>
      </dgm:t>
    </dgm:pt>
    <dgm:pt modelId="{7AA64491-C7AF-49CB-A6E8-2BAD6EE19503}" type="sibTrans" cxnId="{88F20E25-47B1-4C3E-A305-2A319F39BC66}">
      <dgm:prSet/>
      <dgm:spPr/>
      <dgm:t>
        <a:bodyPr/>
        <a:lstStyle/>
        <a:p>
          <a:endParaRPr lang="en-US"/>
        </a:p>
      </dgm:t>
    </dgm:pt>
    <dgm:pt modelId="{EACBDEA4-13E3-41D2-A608-B655A62C0BA6}">
      <dgm:prSet/>
      <dgm:spPr/>
      <dgm:t>
        <a:bodyPr/>
        <a:lstStyle/>
        <a:p>
          <a:r>
            <a:rPr lang="en-US" b="0" dirty="0"/>
            <a:t>R</a:t>
          </a:r>
          <a:r>
            <a:rPr lang="ro-RO" b="0" dirty="0"/>
            <a:t>aportul privind fluxul capitalului propriu</a:t>
          </a:r>
          <a:r>
            <a:rPr lang="en-US" b="0" dirty="0"/>
            <a:t>;</a:t>
          </a:r>
        </a:p>
      </dgm:t>
    </dgm:pt>
    <dgm:pt modelId="{920F27A4-9382-4F8F-A18C-52E9B5FBA99E}" type="parTrans" cxnId="{D8F64DAD-E343-48D3-8753-14B28FDB01C2}">
      <dgm:prSet/>
      <dgm:spPr/>
      <dgm:t>
        <a:bodyPr/>
        <a:lstStyle/>
        <a:p>
          <a:endParaRPr lang="en-US"/>
        </a:p>
      </dgm:t>
    </dgm:pt>
    <dgm:pt modelId="{2276BA0D-E933-49E1-A48F-2C6A81DD91C4}" type="sibTrans" cxnId="{D8F64DAD-E343-48D3-8753-14B28FDB01C2}">
      <dgm:prSet/>
      <dgm:spPr/>
      <dgm:t>
        <a:bodyPr/>
        <a:lstStyle/>
        <a:p>
          <a:endParaRPr lang="en-US"/>
        </a:p>
      </dgm:t>
    </dgm:pt>
    <dgm:pt modelId="{E35E63B2-1260-440E-AE90-2A1E376E75F3}">
      <dgm:prSet/>
      <dgm:spPr/>
      <dgm:t>
        <a:bodyPr/>
        <a:lstStyle/>
        <a:p>
          <a:r>
            <a:rPr lang="en-US" b="0" dirty="0"/>
            <a:t>A</a:t>
          </a:r>
          <a:r>
            <a:rPr lang="ro-RO" b="0" dirty="0"/>
            <a:t>nexele la situațiile financiare</a:t>
          </a:r>
          <a:r>
            <a:rPr lang="en-US" b="0" dirty="0"/>
            <a:t>.</a:t>
          </a:r>
        </a:p>
      </dgm:t>
    </dgm:pt>
    <dgm:pt modelId="{7689CC78-48D8-4260-891C-8084B7F3F5B9}" type="parTrans" cxnId="{FB53ECAF-BEEA-4DCE-9477-6DADBA86D03B}">
      <dgm:prSet/>
      <dgm:spPr/>
      <dgm:t>
        <a:bodyPr/>
        <a:lstStyle/>
        <a:p>
          <a:endParaRPr lang="en-US"/>
        </a:p>
      </dgm:t>
    </dgm:pt>
    <dgm:pt modelId="{17AAF758-80F3-43E7-9EA3-4F5DD09CBDC4}" type="sibTrans" cxnId="{FB53ECAF-BEEA-4DCE-9477-6DADBA86D03B}">
      <dgm:prSet/>
      <dgm:spPr/>
      <dgm:t>
        <a:bodyPr/>
        <a:lstStyle/>
        <a:p>
          <a:endParaRPr lang="en-US"/>
        </a:p>
      </dgm:t>
    </dgm:pt>
    <dgm:pt modelId="{11341F89-7325-44EB-97CF-F47FD862C00A}">
      <dgm:prSet/>
      <dgm:spPr/>
      <dgm:t>
        <a:bodyPr/>
        <a:lstStyle/>
        <a:p>
          <a:r>
            <a:rPr lang="en-US" dirty="0"/>
            <a:t>S</a:t>
          </a:r>
          <a:r>
            <a:rPr lang="ro-RO" dirty="0"/>
            <a:t>unt necesare orientării activităţii întreprinderii şi adaptării ei la schimbările  ce pot avea loc brusc în mediul economic şi ajută la dimensionarea unor noi obiective strategice. </a:t>
          </a:r>
          <a:endParaRPr lang="en-US" dirty="0"/>
        </a:p>
      </dgm:t>
    </dgm:pt>
    <dgm:pt modelId="{82688936-0A19-4F91-97FD-632F85CB4D04}" type="parTrans" cxnId="{163D1478-943D-42AB-959D-8E2B2B03C868}">
      <dgm:prSet/>
      <dgm:spPr/>
      <dgm:t>
        <a:bodyPr/>
        <a:lstStyle/>
        <a:p>
          <a:endParaRPr lang="en-US"/>
        </a:p>
      </dgm:t>
    </dgm:pt>
    <dgm:pt modelId="{A38F7AFB-413D-43D0-9017-E225E2283E56}" type="sibTrans" cxnId="{163D1478-943D-42AB-959D-8E2B2B03C868}">
      <dgm:prSet/>
      <dgm:spPr/>
      <dgm:t>
        <a:bodyPr/>
        <a:lstStyle/>
        <a:p>
          <a:endParaRPr lang="en-US"/>
        </a:p>
      </dgm:t>
    </dgm:pt>
    <dgm:pt modelId="{88DE15C8-4EBD-4657-9299-410F9F596BC0}">
      <dgm:prSet/>
      <dgm:spPr/>
      <dgm:t>
        <a:bodyPr/>
        <a:lstStyle/>
        <a:p>
          <a:r>
            <a:rPr lang="ro-RO" dirty="0"/>
            <a:t>Informaţiile externe în funcţie de natura domeniului la care se referă: tehnologice, economico-financiare, juridice și fiscale.</a:t>
          </a:r>
          <a:endParaRPr lang="en-US" dirty="0"/>
        </a:p>
      </dgm:t>
    </dgm:pt>
    <dgm:pt modelId="{438943DB-7C86-4497-BED5-2A2B9A5DDDDD}" type="parTrans" cxnId="{E0378303-5BC0-4146-A9E0-E929896BAF17}">
      <dgm:prSet/>
      <dgm:spPr/>
      <dgm:t>
        <a:bodyPr/>
        <a:lstStyle/>
        <a:p>
          <a:endParaRPr lang="en-US"/>
        </a:p>
      </dgm:t>
    </dgm:pt>
    <dgm:pt modelId="{65EEDB0E-B2F2-48A5-9419-2CD3CCFD020C}" type="sibTrans" cxnId="{E0378303-5BC0-4146-A9E0-E929896BAF17}">
      <dgm:prSet/>
      <dgm:spPr/>
      <dgm:t>
        <a:bodyPr/>
        <a:lstStyle/>
        <a:p>
          <a:endParaRPr lang="en-US"/>
        </a:p>
      </dgm:t>
    </dgm:pt>
    <dgm:pt modelId="{DAD7BBB9-ABEC-4A21-A060-E7CD0C9B945F}" type="pres">
      <dgm:prSet presAssocID="{E95729D9-E69E-481F-91B0-55AB49BC4102}" presName="Name0" presStyleCnt="0">
        <dgm:presLayoutVars>
          <dgm:dir/>
          <dgm:animLvl val="lvl"/>
          <dgm:resizeHandles val="exact"/>
        </dgm:presLayoutVars>
      </dgm:prSet>
      <dgm:spPr/>
      <dgm:t>
        <a:bodyPr/>
        <a:lstStyle/>
        <a:p>
          <a:endParaRPr lang="ru-RU"/>
        </a:p>
      </dgm:t>
    </dgm:pt>
    <dgm:pt modelId="{39600EF4-D321-4D6F-8AA2-4ED0FB1D83DA}" type="pres">
      <dgm:prSet presAssocID="{69DA60C8-BB43-4964-B7AE-DB8077C0F7DF}" presName="composite" presStyleCnt="0"/>
      <dgm:spPr/>
    </dgm:pt>
    <dgm:pt modelId="{E5FD0A47-ADD6-4C99-8CE3-826808DB6646}" type="pres">
      <dgm:prSet presAssocID="{69DA60C8-BB43-4964-B7AE-DB8077C0F7DF}" presName="parTx" presStyleLbl="alignNode1" presStyleIdx="0" presStyleCnt="2">
        <dgm:presLayoutVars>
          <dgm:chMax val="0"/>
          <dgm:chPref val="0"/>
          <dgm:bulletEnabled val="1"/>
        </dgm:presLayoutVars>
      </dgm:prSet>
      <dgm:spPr/>
      <dgm:t>
        <a:bodyPr/>
        <a:lstStyle/>
        <a:p>
          <a:endParaRPr lang="ru-RU"/>
        </a:p>
      </dgm:t>
    </dgm:pt>
    <dgm:pt modelId="{804B2E96-4CBE-46BD-A39F-37FDF7474759}" type="pres">
      <dgm:prSet presAssocID="{69DA60C8-BB43-4964-B7AE-DB8077C0F7DF}" presName="desTx" presStyleLbl="alignAccFollowNode1" presStyleIdx="0" presStyleCnt="2">
        <dgm:presLayoutVars>
          <dgm:bulletEnabled val="1"/>
        </dgm:presLayoutVars>
      </dgm:prSet>
      <dgm:spPr/>
      <dgm:t>
        <a:bodyPr/>
        <a:lstStyle/>
        <a:p>
          <a:endParaRPr lang="ru-RU"/>
        </a:p>
      </dgm:t>
    </dgm:pt>
    <dgm:pt modelId="{02672128-BCF0-4AC2-ADAB-CEFDE3FA9B9C}" type="pres">
      <dgm:prSet presAssocID="{AFD0A378-9748-4E09-8AF9-31181E21D54E}" presName="space" presStyleCnt="0"/>
      <dgm:spPr/>
    </dgm:pt>
    <dgm:pt modelId="{537A003C-2A0E-4918-B290-AACC68C38F92}" type="pres">
      <dgm:prSet presAssocID="{DA5A5B80-5180-4BF7-A7AD-000E72ECADAA}" presName="composite" presStyleCnt="0"/>
      <dgm:spPr/>
    </dgm:pt>
    <dgm:pt modelId="{CD4A67E4-D3B0-473D-ADBA-F0D0D2B9C612}" type="pres">
      <dgm:prSet presAssocID="{DA5A5B80-5180-4BF7-A7AD-000E72ECADAA}" presName="parTx" presStyleLbl="alignNode1" presStyleIdx="1" presStyleCnt="2">
        <dgm:presLayoutVars>
          <dgm:chMax val="0"/>
          <dgm:chPref val="0"/>
          <dgm:bulletEnabled val="1"/>
        </dgm:presLayoutVars>
      </dgm:prSet>
      <dgm:spPr/>
      <dgm:t>
        <a:bodyPr/>
        <a:lstStyle/>
        <a:p>
          <a:endParaRPr lang="ru-RU"/>
        </a:p>
      </dgm:t>
    </dgm:pt>
    <dgm:pt modelId="{4BD91ABB-B9E1-4112-AE2F-095B3452D9DB}" type="pres">
      <dgm:prSet presAssocID="{DA5A5B80-5180-4BF7-A7AD-000E72ECADAA}" presName="desTx" presStyleLbl="alignAccFollowNode1" presStyleIdx="1" presStyleCnt="2">
        <dgm:presLayoutVars>
          <dgm:bulletEnabled val="1"/>
        </dgm:presLayoutVars>
      </dgm:prSet>
      <dgm:spPr/>
      <dgm:t>
        <a:bodyPr/>
        <a:lstStyle/>
        <a:p>
          <a:endParaRPr lang="ru-RU"/>
        </a:p>
      </dgm:t>
    </dgm:pt>
  </dgm:ptLst>
  <dgm:cxnLst>
    <dgm:cxn modelId="{41DE71D9-8DE9-4AA4-A0E8-BDB282B78395}" type="presOf" srcId="{88DE15C8-4EBD-4657-9299-410F9F596BC0}" destId="{4BD91ABB-B9E1-4112-AE2F-095B3452D9DB}" srcOrd="0" destOrd="1" presId="urn:microsoft.com/office/officeart/2005/8/layout/hList1"/>
    <dgm:cxn modelId="{D8F64DAD-E343-48D3-8753-14B28FDB01C2}" srcId="{69DA60C8-BB43-4964-B7AE-DB8077C0F7DF}" destId="{EACBDEA4-13E3-41D2-A608-B655A62C0BA6}" srcOrd="3" destOrd="0" parTransId="{920F27A4-9382-4F8F-A18C-52E9B5FBA99E}" sibTransId="{2276BA0D-E933-49E1-A48F-2C6A81DD91C4}"/>
    <dgm:cxn modelId="{7CDAAE11-119C-4B49-BD34-C4A19EF32D78}" type="presOf" srcId="{DA5A5B80-5180-4BF7-A7AD-000E72ECADAA}" destId="{CD4A67E4-D3B0-473D-ADBA-F0D0D2B9C612}" srcOrd="0" destOrd="0" presId="urn:microsoft.com/office/officeart/2005/8/layout/hList1"/>
    <dgm:cxn modelId="{DFD19DCF-D3AB-45AE-AD7B-957963AF0707}" type="presOf" srcId="{16FCDA45-D255-4B1E-9EAF-2B12F26A3CC9}" destId="{804B2E96-4CBE-46BD-A39F-37FDF7474759}" srcOrd="0" destOrd="2" presId="urn:microsoft.com/office/officeart/2005/8/layout/hList1"/>
    <dgm:cxn modelId="{163D1478-943D-42AB-959D-8E2B2B03C868}" srcId="{DA5A5B80-5180-4BF7-A7AD-000E72ECADAA}" destId="{11341F89-7325-44EB-97CF-F47FD862C00A}" srcOrd="0" destOrd="0" parTransId="{82688936-0A19-4F91-97FD-632F85CB4D04}" sibTransId="{A38F7AFB-413D-43D0-9017-E225E2283E56}"/>
    <dgm:cxn modelId="{95573850-B9FB-4CE8-90B5-CFD45908351E}" srcId="{E95729D9-E69E-481F-91B0-55AB49BC4102}" destId="{69DA60C8-BB43-4964-B7AE-DB8077C0F7DF}" srcOrd="0" destOrd="0" parTransId="{DFA9E68C-DA57-4C30-B213-107545EED170}" sibTransId="{AFD0A378-9748-4E09-8AF9-31181E21D54E}"/>
    <dgm:cxn modelId="{88F20E25-47B1-4C3E-A305-2A319F39BC66}" srcId="{69DA60C8-BB43-4964-B7AE-DB8077C0F7DF}" destId="{16FCDA45-D255-4B1E-9EAF-2B12F26A3CC9}" srcOrd="2" destOrd="0" parTransId="{D91332E9-A6EC-4AE4-A5AE-005A3BFFB8B0}" sibTransId="{7AA64491-C7AF-49CB-A6E8-2BAD6EE19503}"/>
    <dgm:cxn modelId="{63AF8443-B562-49D2-8D00-A958BBB102A7}" srcId="{69DA60C8-BB43-4964-B7AE-DB8077C0F7DF}" destId="{90EB1DFD-CD45-44E8-90AF-448D5043435F}" srcOrd="1" destOrd="0" parTransId="{5392CA4F-053F-4ED4-BE99-FCD0C5F39FA5}" sibTransId="{57C28C63-7368-485D-963B-EE9E4B61FA6A}"/>
    <dgm:cxn modelId="{FB53ECAF-BEEA-4DCE-9477-6DADBA86D03B}" srcId="{69DA60C8-BB43-4964-B7AE-DB8077C0F7DF}" destId="{E35E63B2-1260-440E-AE90-2A1E376E75F3}" srcOrd="4" destOrd="0" parTransId="{7689CC78-48D8-4260-891C-8084B7F3F5B9}" sibTransId="{17AAF758-80F3-43E7-9EA3-4F5DD09CBDC4}"/>
    <dgm:cxn modelId="{5D013F01-80DC-42E4-8496-84E2DCA3D101}" srcId="{69DA60C8-BB43-4964-B7AE-DB8077C0F7DF}" destId="{135D1EE8-B502-4B7D-AE4C-954ED68C462E}" srcOrd="0" destOrd="0" parTransId="{0A2D1E47-5F65-41FD-9813-976D11900688}" sibTransId="{BA4D7B76-2BB5-4471-A276-A1AF73B598EA}"/>
    <dgm:cxn modelId="{2C5F0AB5-61F1-4279-8F3A-AFA77E4A34FD}" type="presOf" srcId="{EACBDEA4-13E3-41D2-A608-B655A62C0BA6}" destId="{804B2E96-4CBE-46BD-A39F-37FDF7474759}" srcOrd="0" destOrd="3" presId="urn:microsoft.com/office/officeart/2005/8/layout/hList1"/>
    <dgm:cxn modelId="{02B20462-AA22-4631-BEC7-4B7F415EF442}" type="presOf" srcId="{E95729D9-E69E-481F-91B0-55AB49BC4102}" destId="{DAD7BBB9-ABEC-4A21-A060-E7CD0C9B945F}" srcOrd="0" destOrd="0" presId="urn:microsoft.com/office/officeart/2005/8/layout/hList1"/>
    <dgm:cxn modelId="{E0378303-5BC0-4146-A9E0-E929896BAF17}" srcId="{DA5A5B80-5180-4BF7-A7AD-000E72ECADAA}" destId="{88DE15C8-4EBD-4657-9299-410F9F596BC0}" srcOrd="1" destOrd="0" parTransId="{438943DB-7C86-4497-BED5-2A2B9A5DDDDD}" sibTransId="{65EEDB0E-B2F2-48A5-9419-2CD3CCFD020C}"/>
    <dgm:cxn modelId="{FF18305E-322E-438B-AB8F-1AF0B2C6D2FB}" type="presOf" srcId="{E35E63B2-1260-440E-AE90-2A1E376E75F3}" destId="{804B2E96-4CBE-46BD-A39F-37FDF7474759}" srcOrd="0" destOrd="4" presId="urn:microsoft.com/office/officeart/2005/8/layout/hList1"/>
    <dgm:cxn modelId="{A91B968A-1C64-44F2-861F-2CDCF064C29D}" type="presOf" srcId="{90EB1DFD-CD45-44E8-90AF-448D5043435F}" destId="{804B2E96-4CBE-46BD-A39F-37FDF7474759}" srcOrd="0" destOrd="1" presId="urn:microsoft.com/office/officeart/2005/8/layout/hList1"/>
    <dgm:cxn modelId="{24B7F84E-3B94-4E65-BA7F-0FA08603E28A}" type="presOf" srcId="{11341F89-7325-44EB-97CF-F47FD862C00A}" destId="{4BD91ABB-B9E1-4112-AE2F-095B3452D9DB}" srcOrd="0" destOrd="0" presId="urn:microsoft.com/office/officeart/2005/8/layout/hList1"/>
    <dgm:cxn modelId="{E4F3A943-D60F-49FB-BDA6-A8A3E074B44B}" type="presOf" srcId="{69DA60C8-BB43-4964-B7AE-DB8077C0F7DF}" destId="{E5FD0A47-ADD6-4C99-8CE3-826808DB6646}" srcOrd="0" destOrd="0" presId="urn:microsoft.com/office/officeart/2005/8/layout/hList1"/>
    <dgm:cxn modelId="{FF8C6C8F-19B0-4F48-A719-B2B050070594}" srcId="{E95729D9-E69E-481F-91B0-55AB49BC4102}" destId="{DA5A5B80-5180-4BF7-A7AD-000E72ECADAA}" srcOrd="1" destOrd="0" parTransId="{1BAEB7BC-5EE9-4B43-A4D0-7D1A473C3965}" sibTransId="{34F54A09-11E6-40B5-952B-5735B7BA4CEF}"/>
    <dgm:cxn modelId="{13CA330C-0B57-4561-9DC6-06E79ADB1710}" type="presOf" srcId="{135D1EE8-B502-4B7D-AE4C-954ED68C462E}" destId="{804B2E96-4CBE-46BD-A39F-37FDF7474759}" srcOrd="0" destOrd="0" presId="urn:microsoft.com/office/officeart/2005/8/layout/hList1"/>
    <dgm:cxn modelId="{4EB07A10-CFF1-488B-A995-97DE3FFCFB8F}" type="presParOf" srcId="{DAD7BBB9-ABEC-4A21-A060-E7CD0C9B945F}" destId="{39600EF4-D321-4D6F-8AA2-4ED0FB1D83DA}" srcOrd="0" destOrd="0" presId="urn:microsoft.com/office/officeart/2005/8/layout/hList1"/>
    <dgm:cxn modelId="{8972990D-C6D3-4C38-9693-26ABDD81E8BB}" type="presParOf" srcId="{39600EF4-D321-4D6F-8AA2-4ED0FB1D83DA}" destId="{E5FD0A47-ADD6-4C99-8CE3-826808DB6646}" srcOrd="0" destOrd="0" presId="urn:microsoft.com/office/officeart/2005/8/layout/hList1"/>
    <dgm:cxn modelId="{AC81C2D3-594F-4027-B999-961BFB315EB8}" type="presParOf" srcId="{39600EF4-D321-4D6F-8AA2-4ED0FB1D83DA}" destId="{804B2E96-4CBE-46BD-A39F-37FDF7474759}" srcOrd="1" destOrd="0" presId="urn:microsoft.com/office/officeart/2005/8/layout/hList1"/>
    <dgm:cxn modelId="{DC85F2A7-05F9-4929-941D-87C8B602BA28}" type="presParOf" srcId="{DAD7BBB9-ABEC-4A21-A060-E7CD0C9B945F}" destId="{02672128-BCF0-4AC2-ADAB-CEFDE3FA9B9C}" srcOrd="1" destOrd="0" presId="urn:microsoft.com/office/officeart/2005/8/layout/hList1"/>
    <dgm:cxn modelId="{EFBC5C5F-8A17-40B9-8955-5A0475B3DC54}" type="presParOf" srcId="{DAD7BBB9-ABEC-4A21-A060-E7CD0C9B945F}" destId="{537A003C-2A0E-4918-B290-AACC68C38F92}" srcOrd="2" destOrd="0" presId="urn:microsoft.com/office/officeart/2005/8/layout/hList1"/>
    <dgm:cxn modelId="{F146E206-83FA-4832-B210-FDE7852E0EDF}" type="presParOf" srcId="{537A003C-2A0E-4918-B290-AACC68C38F92}" destId="{CD4A67E4-D3B0-473D-ADBA-F0D0D2B9C612}" srcOrd="0" destOrd="0" presId="urn:microsoft.com/office/officeart/2005/8/layout/hList1"/>
    <dgm:cxn modelId="{B6CAF919-BE5C-418E-B3BE-A3D64104BB49}" type="presParOf" srcId="{537A003C-2A0E-4918-B290-AACC68C38F92}" destId="{4BD91ABB-B9E1-4112-AE2F-095B3452D9DB}"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DC44ACA-5920-4159-B1C2-6DF86A7F433B}" type="doc">
      <dgm:prSet loTypeId="urn:microsoft.com/office/officeart/2005/8/layout/target3" loCatId="list" qsTypeId="urn:microsoft.com/office/officeart/2005/8/quickstyle/simple5" qsCatId="simple" csTypeId="urn:microsoft.com/office/officeart/2005/8/colors/colorful3" csCatId="colorful"/>
      <dgm:spPr/>
      <dgm:t>
        <a:bodyPr/>
        <a:lstStyle/>
        <a:p>
          <a:endParaRPr lang="en-US"/>
        </a:p>
      </dgm:t>
    </dgm:pt>
    <dgm:pt modelId="{154CE9F5-FF90-4A9B-BCD4-C0DD92A0BBE8}">
      <dgm:prSet/>
      <dgm:spPr/>
      <dgm:t>
        <a:bodyPr/>
        <a:lstStyle/>
        <a:p>
          <a:pPr rtl="0"/>
          <a:r>
            <a:rPr lang="ro-RO" b="1" i="1" dirty="0"/>
            <a:t>Indicatorii gestionării datoriilor şi ai stabilităţii financiare</a:t>
          </a:r>
          <a:r>
            <a:rPr lang="ro-RO" dirty="0"/>
            <a:t> </a:t>
          </a:r>
          <a:endParaRPr lang="en-US" dirty="0"/>
        </a:p>
      </dgm:t>
    </dgm:pt>
    <dgm:pt modelId="{6E53A4D0-758C-4ED4-BACB-56731BF8A884}" type="parTrans" cxnId="{C22539BC-2F6F-449F-AAA1-5F989445CB0E}">
      <dgm:prSet/>
      <dgm:spPr/>
      <dgm:t>
        <a:bodyPr/>
        <a:lstStyle/>
        <a:p>
          <a:endParaRPr lang="en-US"/>
        </a:p>
      </dgm:t>
    </dgm:pt>
    <dgm:pt modelId="{5C990A98-2BF7-4042-A37C-4D9EF19B9266}" type="sibTrans" cxnId="{C22539BC-2F6F-449F-AAA1-5F989445CB0E}">
      <dgm:prSet/>
      <dgm:spPr/>
      <dgm:t>
        <a:bodyPr/>
        <a:lstStyle/>
        <a:p>
          <a:endParaRPr lang="en-US"/>
        </a:p>
      </dgm:t>
    </dgm:pt>
    <dgm:pt modelId="{01260B6D-9ED5-494E-A5BD-379BF1880D48}">
      <dgm:prSet/>
      <dgm:spPr/>
      <dgm:t>
        <a:bodyPr/>
        <a:lstStyle/>
        <a:p>
          <a:pPr rtl="0"/>
          <a:r>
            <a:rPr lang="ru-RU" b="1" i="1" dirty="0" err="1"/>
            <a:t>Indicatorii</a:t>
          </a:r>
          <a:r>
            <a:rPr lang="ru-RU" b="1" i="1" dirty="0"/>
            <a:t> </a:t>
          </a:r>
          <a:r>
            <a:rPr lang="ru-RU" b="1" i="1" dirty="0" err="1"/>
            <a:t>gestionării</a:t>
          </a:r>
          <a:r>
            <a:rPr lang="ru-RU" b="1" i="1" dirty="0"/>
            <a:t> </a:t>
          </a:r>
          <a:r>
            <a:rPr lang="ru-RU" b="1" i="1" dirty="0" err="1"/>
            <a:t>activelor</a:t>
          </a:r>
          <a:endParaRPr lang="en-US" b="1" i="1" dirty="0"/>
        </a:p>
      </dgm:t>
    </dgm:pt>
    <dgm:pt modelId="{69198057-7A38-4824-984A-86BF219A6FFC}" type="parTrans" cxnId="{2CF42581-8B56-4579-808B-2F83A6F4B437}">
      <dgm:prSet/>
      <dgm:spPr/>
      <dgm:t>
        <a:bodyPr/>
        <a:lstStyle/>
        <a:p>
          <a:endParaRPr lang="en-US"/>
        </a:p>
      </dgm:t>
    </dgm:pt>
    <dgm:pt modelId="{238ADB55-4BCF-4F9F-9E98-40DDE5F2741C}" type="sibTrans" cxnId="{2CF42581-8B56-4579-808B-2F83A6F4B437}">
      <dgm:prSet/>
      <dgm:spPr/>
      <dgm:t>
        <a:bodyPr/>
        <a:lstStyle/>
        <a:p>
          <a:endParaRPr lang="en-US"/>
        </a:p>
      </dgm:t>
    </dgm:pt>
    <dgm:pt modelId="{F948B19F-9650-48B7-8546-7D9504AECA05}">
      <dgm:prSet/>
      <dgm:spPr/>
      <dgm:t>
        <a:bodyPr/>
        <a:lstStyle/>
        <a:p>
          <a:pPr rtl="0"/>
          <a:r>
            <a:rPr lang="ru-RU" b="1" i="1" dirty="0" err="1"/>
            <a:t>Indicatorii</a:t>
          </a:r>
          <a:r>
            <a:rPr lang="ru-RU" b="1" i="1" dirty="0"/>
            <a:t> </a:t>
          </a:r>
          <a:r>
            <a:rPr lang="en-US" b="1" i="1" dirty="0" err="1"/>
            <a:t>capacității</a:t>
          </a:r>
          <a:r>
            <a:rPr lang="en-US" b="1" i="1" dirty="0"/>
            <a:t> de </a:t>
          </a:r>
          <a:r>
            <a:rPr lang="en-US" b="1" i="1" dirty="0" err="1"/>
            <a:t>plată</a:t>
          </a:r>
          <a:r>
            <a:rPr lang="en-US" dirty="0"/>
            <a:t> </a:t>
          </a:r>
        </a:p>
      </dgm:t>
    </dgm:pt>
    <dgm:pt modelId="{FE255B4A-6F15-4CFB-9BC4-30538FA9DA6F}" type="parTrans" cxnId="{0066D64D-68CD-47E8-90E0-BBAA923B1B62}">
      <dgm:prSet/>
      <dgm:spPr/>
      <dgm:t>
        <a:bodyPr/>
        <a:lstStyle/>
        <a:p>
          <a:endParaRPr lang="en-US"/>
        </a:p>
      </dgm:t>
    </dgm:pt>
    <dgm:pt modelId="{5022D35C-4138-4D3B-9D35-B0CC19782C3D}" type="sibTrans" cxnId="{0066D64D-68CD-47E8-90E0-BBAA923B1B62}">
      <dgm:prSet/>
      <dgm:spPr/>
      <dgm:t>
        <a:bodyPr/>
        <a:lstStyle/>
        <a:p>
          <a:endParaRPr lang="en-US"/>
        </a:p>
      </dgm:t>
    </dgm:pt>
    <dgm:pt modelId="{27744D77-2A4C-4B52-AAC3-6CC02AC71C33}">
      <dgm:prSet/>
      <dgm:spPr/>
      <dgm:t>
        <a:bodyPr/>
        <a:lstStyle/>
        <a:p>
          <a:pPr rtl="0"/>
          <a:r>
            <a:rPr lang="ru-RU" b="1" i="1" dirty="0" err="1"/>
            <a:t>Indicatori</a:t>
          </a:r>
          <a:r>
            <a:rPr lang="ru-RU" b="1" i="1" dirty="0"/>
            <a:t> </a:t>
          </a:r>
          <a:r>
            <a:rPr lang="ru-RU" b="1" i="1" dirty="0" err="1"/>
            <a:t>ai</a:t>
          </a:r>
          <a:r>
            <a:rPr lang="ru-RU" b="1" i="1" dirty="0"/>
            <a:t> </a:t>
          </a:r>
          <a:r>
            <a:rPr lang="ru-RU" b="1" i="1" dirty="0" err="1"/>
            <a:t>rezultatelor</a:t>
          </a:r>
          <a:r>
            <a:rPr lang="ru-RU" b="1" i="1" dirty="0"/>
            <a:t> </a:t>
          </a:r>
          <a:r>
            <a:rPr lang="ru-RU" b="1" i="1" dirty="0" err="1"/>
            <a:t>activităţii</a:t>
          </a:r>
          <a:r>
            <a:rPr lang="ru-RU" b="1" i="1" dirty="0"/>
            <a:t> </a:t>
          </a:r>
          <a:r>
            <a:rPr lang="ru-RU" b="1" i="1" dirty="0" err="1"/>
            <a:t>economico</a:t>
          </a:r>
          <a:r>
            <a:rPr lang="en-US" b="1" i="1" dirty="0"/>
            <a:t>-</a:t>
          </a:r>
          <a:r>
            <a:rPr lang="ru-RU" b="1" i="1" dirty="0" err="1"/>
            <a:t>financiare</a:t>
          </a:r>
          <a:r>
            <a:rPr lang="en-US" b="1" i="1" dirty="0"/>
            <a:t> </a:t>
          </a:r>
          <a:r>
            <a:rPr lang="en-US" b="1" i="1" dirty="0" err="1"/>
            <a:t>și</a:t>
          </a:r>
          <a:r>
            <a:rPr lang="en-US" b="1" i="1" dirty="0"/>
            <a:t> </a:t>
          </a:r>
          <a:r>
            <a:rPr lang="en-US" b="1" i="1" dirty="0" err="1"/>
            <a:t>ai</a:t>
          </a:r>
          <a:r>
            <a:rPr lang="en-US" b="1" i="1" dirty="0"/>
            <a:t> </a:t>
          </a:r>
          <a:r>
            <a:rPr lang="en-US" b="1" i="1" dirty="0" err="1"/>
            <a:t>rentabilității</a:t>
          </a:r>
          <a:r>
            <a:rPr lang="en-US" dirty="0"/>
            <a:t> </a:t>
          </a:r>
        </a:p>
      </dgm:t>
    </dgm:pt>
    <dgm:pt modelId="{B74DC1B3-3577-4B13-AA86-DA124B0B0AC2}" type="parTrans" cxnId="{DC3C031D-E1C4-4F2D-BCCA-70D8E52D72B2}">
      <dgm:prSet/>
      <dgm:spPr/>
      <dgm:t>
        <a:bodyPr/>
        <a:lstStyle/>
        <a:p>
          <a:endParaRPr lang="en-US"/>
        </a:p>
      </dgm:t>
    </dgm:pt>
    <dgm:pt modelId="{15BCA034-AFEC-44CE-9813-F4DA117E845B}" type="sibTrans" cxnId="{DC3C031D-E1C4-4F2D-BCCA-70D8E52D72B2}">
      <dgm:prSet/>
      <dgm:spPr/>
      <dgm:t>
        <a:bodyPr/>
        <a:lstStyle/>
        <a:p>
          <a:endParaRPr lang="en-US"/>
        </a:p>
      </dgm:t>
    </dgm:pt>
    <dgm:pt modelId="{5262A336-460D-41DE-A7C6-02FEEA99C8DA}" type="pres">
      <dgm:prSet presAssocID="{3DC44ACA-5920-4159-B1C2-6DF86A7F433B}" presName="Name0" presStyleCnt="0">
        <dgm:presLayoutVars>
          <dgm:chMax val="7"/>
          <dgm:dir/>
          <dgm:animLvl val="lvl"/>
          <dgm:resizeHandles val="exact"/>
        </dgm:presLayoutVars>
      </dgm:prSet>
      <dgm:spPr/>
      <dgm:t>
        <a:bodyPr/>
        <a:lstStyle/>
        <a:p>
          <a:endParaRPr lang="ru-RU"/>
        </a:p>
      </dgm:t>
    </dgm:pt>
    <dgm:pt modelId="{3968B6A7-4645-4D18-B8DF-AFBFC18528C8}" type="pres">
      <dgm:prSet presAssocID="{154CE9F5-FF90-4A9B-BCD4-C0DD92A0BBE8}" presName="circle1" presStyleLbl="node1" presStyleIdx="0" presStyleCnt="4"/>
      <dgm:spPr/>
    </dgm:pt>
    <dgm:pt modelId="{0999F229-476E-42B7-981A-ABD756F30A67}" type="pres">
      <dgm:prSet presAssocID="{154CE9F5-FF90-4A9B-BCD4-C0DD92A0BBE8}" presName="space" presStyleCnt="0"/>
      <dgm:spPr/>
    </dgm:pt>
    <dgm:pt modelId="{FC6AACB0-1CA6-49DD-A6B8-106163C4F935}" type="pres">
      <dgm:prSet presAssocID="{154CE9F5-FF90-4A9B-BCD4-C0DD92A0BBE8}" presName="rect1" presStyleLbl="alignAcc1" presStyleIdx="0" presStyleCnt="4"/>
      <dgm:spPr/>
      <dgm:t>
        <a:bodyPr/>
        <a:lstStyle/>
        <a:p>
          <a:endParaRPr lang="ru-RU"/>
        </a:p>
      </dgm:t>
    </dgm:pt>
    <dgm:pt modelId="{63EB5968-A679-427F-80EA-4ED6D72958A4}" type="pres">
      <dgm:prSet presAssocID="{01260B6D-9ED5-494E-A5BD-379BF1880D48}" presName="vertSpace2" presStyleLbl="node1" presStyleIdx="0" presStyleCnt="4"/>
      <dgm:spPr/>
    </dgm:pt>
    <dgm:pt modelId="{7FF4F56A-6DF6-4AD1-BC57-DC155ED53F86}" type="pres">
      <dgm:prSet presAssocID="{01260B6D-9ED5-494E-A5BD-379BF1880D48}" presName="circle2" presStyleLbl="node1" presStyleIdx="1" presStyleCnt="4"/>
      <dgm:spPr/>
    </dgm:pt>
    <dgm:pt modelId="{F283F618-8F1C-4E2E-89CC-5246EC67ED8A}" type="pres">
      <dgm:prSet presAssocID="{01260B6D-9ED5-494E-A5BD-379BF1880D48}" presName="rect2" presStyleLbl="alignAcc1" presStyleIdx="1" presStyleCnt="4"/>
      <dgm:spPr/>
      <dgm:t>
        <a:bodyPr/>
        <a:lstStyle/>
        <a:p>
          <a:endParaRPr lang="ru-RU"/>
        </a:p>
      </dgm:t>
    </dgm:pt>
    <dgm:pt modelId="{0E99D7DB-1327-4E7D-9A56-AEC934FAA205}" type="pres">
      <dgm:prSet presAssocID="{F948B19F-9650-48B7-8546-7D9504AECA05}" presName="vertSpace3" presStyleLbl="node1" presStyleIdx="1" presStyleCnt="4"/>
      <dgm:spPr/>
    </dgm:pt>
    <dgm:pt modelId="{7A8FCC3F-BDE0-4928-A529-01673B674CD4}" type="pres">
      <dgm:prSet presAssocID="{F948B19F-9650-48B7-8546-7D9504AECA05}" presName="circle3" presStyleLbl="node1" presStyleIdx="2" presStyleCnt="4"/>
      <dgm:spPr/>
    </dgm:pt>
    <dgm:pt modelId="{1E9E0F0F-8D76-43A4-9D5D-C2DDDC064F23}" type="pres">
      <dgm:prSet presAssocID="{F948B19F-9650-48B7-8546-7D9504AECA05}" presName="rect3" presStyleLbl="alignAcc1" presStyleIdx="2" presStyleCnt="4"/>
      <dgm:spPr/>
      <dgm:t>
        <a:bodyPr/>
        <a:lstStyle/>
        <a:p>
          <a:endParaRPr lang="ru-RU"/>
        </a:p>
      </dgm:t>
    </dgm:pt>
    <dgm:pt modelId="{C8CA1366-A6DD-43CD-91EB-43E882046DC7}" type="pres">
      <dgm:prSet presAssocID="{27744D77-2A4C-4B52-AAC3-6CC02AC71C33}" presName="vertSpace4" presStyleLbl="node1" presStyleIdx="2" presStyleCnt="4"/>
      <dgm:spPr/>
    </dgm:pt>
    <dgm:pt modelId="{71783FEB-B085-4763-AC2F-49A1CE032B57}" type="pres">
      <dgm:prSet presAssocID="{27744D77-2A4C-4B52-AAC3-6CC02AC71C33}" presName="circle4" presStyleLbl="node1" presStyleIdx="3" presStyleCnt="4"/>
      <dgm:spPr/>
    </dgm:pt>
    <dgm:pt modelId="{DF1038BC-C92D-4CB4-BD8D-EE61789ED915}" type="pres">
      <dgm:prSet presAssocID="{27744D77-2A4C-4B52-AAC3-6CC02AC71C33}" presName="rect4" presStyleLbl="alignAcc1" presStyleIdx="3" presStyleCnt="4"/>
      <dgm:spPr/>
      <dgm:t>
        <a:bodyPr/>
        <a:lstStyle/>
        <a:p>
          <a:endParaRPr lang="ru-RU"/>
        </a:p>
      </dgm:t>
    </dgm:pt>
    <dgm:pt modelId="{2F91563F-AC93-4C78-BFD9-EDE08ADE2FAB}" type="pres">
      <dgm:prSet presAssocID="{154CE9F5-FF90-4A9B-BCD4-C0DD92A0BBE8}" presName="rect1ParTxNoCh" presStyleLbl="alignAcc1" presStyleIdx="3" presStyleCnt="4">
        <dgm:presLayoutVars>
          <dgm:chMax val="1"/>
          <dgm:bulletEnabled val="1"/>
        </dgm:presLayoutVars>
      </dgm:prSet>
      <dgm:spPr/>
      <dgm:t>
        <a:bodyPr/>
        <a:lstStyle/>
        <a:p>
          <a:endParaRPr lang="ru-RU"/>
        </a:p>
      </dgm:t>
    </dgm:pt>
    <dgm:pt modelId="{F18FAFD6-B8E1-40E2-BDF3-833BDAFFD2D9}" type="pres">
      <dgm:prSet presAssocID="{01260B6D-9ED5-494E-A5BD-379BF1880D48}" presName="rect2ParTxNoCh" presStyleLbl="alignAcc1" presStyleIdx="3" presStyleCnt="4">
        <dgm:presLayoutVars>
          <dgm:chMax val="1"/>
          <dgm:bulletEnabled val="1"/>
        </dgm:presLayoutVars>
      </dgm:prSet>
      <dgm:spPr/>
      <dgm:t>
        <a:bodyPr/>
        <a:lstStyle/>
        <a:p>
          <a:endParaRPr lang="ru-RU"/>
        </a:p>
      </dgm:t>
    </dgm:pt>
    <dgm:pt modelId="{0103F3C4-26DB-4523-85B5-1EBDA3E40D07}" type="pres">
      <dgm:prSet presAssocID="{F948B19F-9650-48B7-8546-7D9504AECA05}" presName="rect3ParTxNoCh" presStyleLbl="alignAcc1" presStyleIdx="3" presStyleCnt="4">
        <dgm:presLayoutVars>
          <dgm:chMax val="1"/>
          <dgm:bulletEnabled val="1"/>
        </dgm:presLayoutVars>
      </dgm:prSet>
      <dgm:spPr/>
      <dgm:t>
        <a:bodyPr/>
        <a:lstStyle/>
        <a:p>
          <a:endParaRPr lang="ru-RU"/>
        </a:p>
      </dgm:t>
    </dgm:pt>
    <dgm:pt modelId="{6BFC6EBE-69C5-4096-9FA7-FF8ACBF93CCF}" type="pres">
      <dgm:prSet presAssocID="{27744D77-2A4C-4B52-AAC3-6CC02AC71C33}" presName="rect4ParTxNoCh" presStyleLbl="alignAcc1" presStyleIdx="3" presStyleCnt="4">
        <dgm:presLayoutVars>
          <dgm:chMax val="1"/>
          <dgm:bulletEnabled val="1"/>
        </dgm:presLayoutVars>
      </dgm:prSet>
      <dgm:spPr/>
      <dgm:t>
        <a:bodyPr/>
        <a:lstStyle/>
        <a:p>
          <a:endParaRPr lang="ru-RU"/>
        </a:p>
      </dgm:t>
    </dgm:pt>
  </dgm:ptLst>
  <dgm:cxnLst>
    <dgm:cxn modelId="{F251E6B5-1D6F-41BD-A3FD-0CAA5066D265}" type="presOf" srcId="{F948B19F-9650-48B7-8546-7D9504AECA05}" destId="{0103F3C4-26DB-4523-85B5-1EBDA3E40D07}" srcOrd="1" destOrd="0" presId="urn:microsoft.com/office/officeart/2005/8/layout/target3"/>
    <dgm:cxn modelId="{C22539BC-2F6F-449F-AAA1-5F989445CB0E}" srcId="{3DC44ACA-5920-4159-B1C2-6DF86A7F433B}" destId="{154CE9F5-FF90-4A9B-BCD4-C0DD92A0BBE8}" srcOrd="0" destOrd="0" parTransId="{6E53A4D0-758C-4ED4-BACB-56731BF8A884}" sibTransId="{5C990A98-2BF7-4042-A37C-4D9EF19B9266}"/>
    <dgm:cxn modelId="{DC3C031D-E1C4-4F2D-BCCA-70D8E52D72B2}" srcId="{3DC44ACA-5920-4159-B1C2-6DF86A7F433B}" destId="{27744D77-2A4C-4B52-AAC3-6CC02AC71C33}" srcOrd="3" destOrd="0" parTransId="{B74DC1B3-3577-4B13-AA86-DA124B0B0AC2}" sibTransId="{15BCA034-AFEC-44CE-9813-F4DA117E845B}"/>
    <dgm:cxn modelId="{1BC69A01-1726-49A1-94C6-609FEE61B491}" type="presOf" srcId="{154CE9F5-FF90-4A9B-BCD4-C0DD92A0BBE8}" destId="{FC6AACB0-1CA6-49DD-A6B8-106163C4F935}" srcOrd="0" destOrd="0" presId="urn:microsoft.com/office/officeart/2005/8/layout/target3"/>
    <dgm:cxn modelId="{0066D64D-68CD-47E8-90E0-BBAA923B1B62}" srcId="{3DC44ACA-5920-4159-B1C2-6DF86A7F433B}" destId="{F948B19F-9650-48B7-8546-7D9504AECA05}" srcOrd="2" destOrd="0" parTransId="{FE255B4A-6F15-4CFB-9BC4-30538FA9DA6F}" sibTransId="{5022D35C-4138-4D3B-9D35-B0CC19782C3D}"/>
    <dgm:cxn modelId="{0E584E3E-1F59-41B0-8A57-841454548811}" type="presOf" srcId="{154CE9F5-FF90-4A9B-BCD4-C0DD92A0BBE8}" destId="{2F91563F-AC93-4C78-BFD9-EDE08ADE2FAB}" srcOrd="1" destOrd="0" presId="urn:microsoft.com/office/officeart/2005/8/layout/target3"/>
    <dgm:cxn modelId="{73729FC6-AE06-4B3B-B014-679F4AAA2436}" type="presOf" srcId="{F948B19F-9650-48B7-8546-7D9504AECA05}" destId="{1E9E0F0F-8D76-43A4-9D5D-C2DDDC064F23}" srcOrd="0" destOrd="0" presId="urn:microsoft.com/office/officeart/2005/8/layout/target3"/>
    <dgm:cxn modelId="{01277B78-83B1-4D9E-AAEB-99B8B1EE3439}" type="presOf" srcId="{27744D77-2A4C-4B52-AAC3-6CC02AC71C33}" destId="{DF1038BC-C92D-4CB4-BD8D-EE61789ED915}" srcOrd="0" destOrd="0" presId="urn:microsoft.com/office/officeart/2005/8/layout/target3"/>
    <dgm:cxn modelId="{03DBC801-7EFA-457B-BB78-3C9EFF6B8AAA}" type="presOf" srcId="{01260B6D-9ED5-494E-A5BD-379BF1880D48}" destId="{F283F618-8F1C-4E2E-89CC-5246EC67ED8A}" srcOrd="0" destOrd="0" presId="urn:microsoft.com/office/officeart/2005/8/layout/target3"/>
    <dgm:cxn modelId="{08CA525A-4778-4FAE-BEE3-6F8ADE4D449C}" type="presOf" srcId="{01260B6D-9ED5-494E-A5BD-379BF1880D48}" destId="{F18FAFD6-B8E1-40E2-BDF3-833BDAFFD2D9}" srcOrd="1" destOrd="0" presId="urn:microsoft.com/office/officeart/2005/8/layout/target3"/>
    <dgm:cxn modelId="{0CB7BB43-FE3B-4404-9362-CC5D21BF73F8}" type="presOf" srcId="{3DC44ACA-5920-4159-B1C2-6DF86A7F433B}" destId="{5262A336-460D-41DE-A7C6-02FEEA99C8DA}" srcOrd="0" destOrd="0" presId="urn:microsoft.com/office/officeart/2005/8/layout/target3"/>
    <dgm:cxn modelId="{2CF42581-8B56-4579-808B-2F83A6F4B437}" srcId="{3DC44ACA-5920-4159-B1C2-6DF86A7F433B}" destId="{01260B6D-9ED5-494E-A5BD-379BF1880D48}" srcOrd="1" destOrd="0" parTransId="{69198057-7A38-4824-984A-86BF219A6FFC}" sibTransId="{238ADB55-4BCF-4F9F-9E98-40DDE5F2741C}"/>
    <dgm:cxn modelId="{7A9BE7D5-06B3-4E88-B488-59384F7FBC6E}" type="presOf" srcId="{27744D77-2A4C-4B52-AAC3-6CC02AC71C33}" destId="{6BFC6EBE-69C5-4096-9FA7-FF8ACBF93CCF}" srcOrd="1" destOrd="0" presId="urn:microsoft.com/office/officeart/2005/8/layout/target3"/>
    <dgm:cxn modelId="{973E14B8-34E3-41DF-BBB6-343A576B0C80}" type="presParOf" srcId="{5262A336-460D-41DE-A7C6-02FEEA99C8DA}" destId="{3968B6A7-4645-4D18-B8DF-AFBFC18528C8}" srcOrd="0" destOrd="0" presId="urn:microsoft.com/office/officeart/2005/8/layout/target3"/>
    <dgm:cxn modelId="{8609ABB2-A381-4089-AA65-9777D9F72524}" type="presParOf" srcId="{5262A336-460D-41DE-A7C6-02FEEA99C8DA}" destId="{0999F229-476E-42B7-981A-ABD756F30A67}" srcOrd="1" destOrd="0" presId="urn:microsoft.com/office/officeart/2005/8/layout/target3"/>
    <dgm:cxn modelId="{84A0A740-8A1B-4634-A63E-BDFF52028F0D}" type="presParOf" srcId="{5262A336-460D-41DE-A7C6-02FEEA99C8DA}" destId="{FC6AACB0-1CA6-49DD-A6B8-106163C4F935}" srcOrd="2" destOrd="0" presId="urn:microsoft.com/office/officeart/2005/8/layout/target3"/>
    <dgm:cxn modelId="{7AEFCF00-C224-4849-B33C-FAD279A095E8}" type="presParOf" srcId="{5262A336-460D-41DE-A7C6-02FEEA99C8DA}" destId="{63EB5968-A679-427F-80EA-4ED6D72958A4}" srcOrd="3" destOrd="0" presId="urn:microsoft.com/office/officeart/2005/8/layout/target3"/>
    <dgm:cxn modelId="{D861EF84-97D1-44E7-B73D-7EF54BB9A76B}" type="presParOf" srcId="{5262A336-460D-41DE-A7C6-02FEEA99C8DA}" destId="{7FF4F56A-6DF6-4AD1-BC57-DC155ED53F86}" srcOrd="4" destOrd="0" presId="urn:microsoft.com/office/officeart/2005/8/layout/target3"/>
    <dgm:cxn modelId="{3C973016-029E-4445-AB93-FC77A5C3FE2D}" type="presParOf" srcId="{5262A336-460D-41DE-A7C6-02FEEA99C8DA}" destId="{F283F618-8F1C-4E2E-89CC-5246EC67ED8A}" srcOrd="5" destOrd="0" presId="urn:microsoft.com/office/officeart/2005/8/layout/target3"/>
    <dgm:cxn modelId="{177DD6E7-CE19-43D1-A986-FC96EF27B214}" type="presParOf" srcId="{5262A336-460D-41DE-A7C6-02FEEA99C8DA}" destId="{0E99D7DB-1327-4E7D-9A56-AEC934FAA205}" srcOrd="6" destOrd="0" presId="urn:microsoft.com/office/officeart/2005/8/layout/target3"/>
    <dgm:cxn modelId="{C5BBB92C-69B0-498F-AD8E-60068C89A2FF}" type="presParOf" srcId="{5262A336-460D-41DE-A7C6-02FEEA99C8DA}" destId="{7A8FCC3F-BDE0-4928-A529-01673B674CD4}" srcOrd="7" destOrd="0" presId="urn:microsoft.com/office/officeart/2005/8/layout/target3"/>
    <dgm:cxn modelId="{E617268B-4A9D-45A6-8FAB-381D4F545B91}" type="presParOf" srcId="{5262A336-460D-41DE-A7C6-02FEEA99C8DA}" destId="{1E9E0F0F-8D76-43A4-9D5D-C2DDDC064F23}" srcOrd="8" destOrd="0" presId="urn:microsoft.com/office/officeart/2005/8/layout/target3"/>
    <dgm:cxn modelId="{D094C6F3-97E4-416C-9A7F-53E61710C29E}" type="presParOf" srcId="{5262A336-460D-41DE-A7C6-02FEEA99C8DA}" destId="{C8CA1366-A6DD-43CD-91EB-43E882046DC7}" srcOrd="9" destOrd="0" presId="urn:microsoft.com/office/officeart/2005/8/layout/target3"/>
    <dgm:cxn modelId="{95DBC75D-FE8C-4505-819E-F734AF95ADC0}" type="presParOf" srcId="{5262A336-460D-41DE-A7C6-02FEEA99C8DA}" destId="{71783FEB-B085-4763-AC2F-49A1CE032B57}" srcOrd="10" destOrd="0" presId="urn:microsoft.com/office/officeart/2005/8/layout/target3"/>
    <dgm:cxn modelId="{053FD4CC-ACBD-431A-A197-13436F90F38F}" type="presParOf" srcId="{5262A336-460D-41DE-A7C6-02FEEA99C8DA}" destId="{DF1038BC-C92D-4CB4-BD8D-EE61789ED915}" srcOrd="11" destOrd="0" presId="urn:microsoft.com/office/officeart/2005/8/layout/target3"/>
    <dgm:cxn modelId="{3BDA568C-E50E-4870-88E3-9515462C01A1}" type="presParOf" srcId="{5262A336-460D-41DE-A7C6-02FEEA99C8DA}" destId="{2F91563F-AC93-4C78-BFD9-EDE08ADE2FAB}" srcOrd="12" destOrd="0" presId="urn:microsoft.com/office/officeart/2005/8/layout/target3"/>
    <dgm:cxn modelId="{C5BD47AF-D9F4-45ED-A7E8-23060352F897}" type="presParOf" srcId="{5262A336-460D-41DE-A7C6-02FEEA99C8DA}" destId="{F18FAFD6-B8E1-40E2-BDF3-833BDAFFD2D9}" srcOrd="13" destOrd="0" presId="urn:microsoft.com/office/officeart/2005/8/layout/target3"/>
    <dgm:cxn modelId="{7EC96659-70CC-41E8-8C3B-6115D9B8D971}" type="presParOf" srcId="{5262A336-460D-41DE-A7C6-02FEEA99C8DA}" destId="{0103F3C4-26DB-4523-85B5-1EBDA3E40D07}" srcOrd="14" destOrd="0" presId="urn:microsoft.com/office/officeart/2005/8/layout/target3"/>
    <dgm:cxn modelId="{2041EFDF-03F8-4A16-903F-7465B77F65F3}" type="presParOf" srcId="{5262A336-460D-41DE-A7C6-02FEEA99C8DA}" destId="{6BFC6EBE-69C5-4096-9FA7-FF8ACBF93CCF}" srcOrd="15"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7A2ED36-39E3-4389-9039-624022778493}" type="doc">
      <dgm:prSet loTypeId="urn:microsoft.com/office/officeart/2005/8/layout/lProcess2" loCatId="relationship" qsTypeId="urn:microsoft.com/office/officeart/2005/8/quickstyle/simple1" qsCatId="simple" csTypeId="urn:microsoft.com/office/officeart/2005/8/colors/colorful4" csCatId="colorful" phldr="1"/>
      <dgm:spPr/>
      <dgm:t>
        <a:bodyPr/>
        <a:lstStyle/>
        <a:p>
          <a:endParaRPr lang="en-US"/>
        </a:p>
      </dgm:t>
    </dgm:pt>
    <dgm:pt modelId="{E5055CDC-543C-4052-9AB8-28CF26FAC3B5}">
      <dgm:prSet/>
      <dgm:spPr/>
      <dgm:t>
        <a:bodyPr/>
        <a:lstStyle/>
        <a:p>
          <a:pPr rtl="0"/>
          <a:r>
            <a:rPr lang="en-US" dirty="0"/>
            <a:t>Re</a:t>
          </a:r>
          <a:r>
            <a:rPr lang="ru-RU" dirty="0" err="1"/>
            <a:t>ntabilitatea</a:t>
          </a:r>
          <a:r>
            <a:rPr lang="ru-RU" dirty="0"/>
            <a:t> </a:t>
          </a:r>
          <a:r>
            <a:rPr lang="ru-RU" dirty="0" err="1"/>
            <a:t>vânzărilor</a:t>
          </a:r>
          <a:endParaRPr lang="en-US" dirty="0"/>
        </a:p>
      </dgm:t>
    </dgm:pt>
    <dgm:pt modelId="{F335BE61-F398-4A74-89D3-6FF8F7F4BD96}" type="parTrans" cxnId="{50B49FAB-4928-4777-9EFA-940C8E2B11A7}">
      <dgm:prSet/>
      <dgm:spPr/>
      <dgm:t>
        <a:bodyPr/>
        <a:lstStyle/>
        <a:p>
          <a:endParaRPr lang="en-US"/>
        </a:p>
      </dgm:t>
    </dgm:pt>
    <dgm:pt modelId="{D4A70A4C-1660-4C40-AE6E-33A54F45EEA4}" type="sibTrans" cxnId="{50B49FAB-4928-4777-9EFA-940C8E2B11A7}">
      <dgm:prSet/>
      <dgm:spPr/>
      <dgm:t>
        <a:bodyPr/>
        <a:lstStyle/>
        <a:p>
          <a:endParaRPr lang="en-US"/>
        </a:p>
      </dgm:t>
    </dgm:pt>
    <dgm:pt modelId="{A6E6F93C-A6B5-4B6B-BA2A-D7D8FB8F655F}">
      <dgm:prSet/>
      <dgm:spPr/>
      <dgm:t>
        <a:bodyPr/>
        <a:lstStyle/>
        <a:p>
          <a:pPr rtl="0"/>
          <a:r>
            <a:rPr lang="en-US" dirty="0"/>
            <a:t>R</a:t>
          </a:r>
          <a:r>
            <a:rPr lang="ru-RU" dirty="0" err="1"/>
            <a:t>ata</a:t>
          </a:r>
          <a:r>
            <a:rPr lang="ru-RU" dirty="0"/>
            <a:t> </a:t>
          </a:r>
          <a:r>
            <a:rPr lang="ru-RU" dirty="0" err="1"/>
            <a:t>rentabilităţii</a:t>
          </a:r>
          <a:r>
            <a:rPr lang="ru-RU" dirty="0"/>
            <a:t> </a:t>
          </a:r>
          <a:r>
            <a:rPr lang="ru-RU" dirty="0" err="1"/>
            <a:t>activelor</a:t>
          </a:r>
          <a:endParaRPr lang="en-US" dirty="0"/>
        </a:p>
      </dgm:t>
    </dgm:pt>
    <dgm:pt modelId="{889BD104-3F91-4014-B0C1-587C5ED53725}" type="parTrans" cxnId="{2B61E4A3-A6FA-4526-9592-8FA4A355DFBD}">
      <dgm:prSet/>
      <dgm:spPr/>
      <dgm:t>
        <a:bodyPr/>
        <a:lstStyle/>
        <a:p>
          <a:endParaRPr lang="en-US"/>
        </a:p>
      </dgm:t>
    </dgm:pt>
    <dgm:pt modelId="{B66C803F-2ED3-4859-B1F5-53CE66BE62CE}" type="sibTrans" cxnId="{2B61E4A3-A6FA-4526-9592-8FA4A355DFBD}">
      <dgm:prSet/>
      <dgm:spPr/>
      <dgm:t>
        <a:bodyPr/>
        <a:lstStyle/>
        <a:p>
          <a:endParaRPr lang="en-US"/>
        </a:p>
      </dgm:t>
    </dgm:pt>
    <dgm:pt modelId="{56A4B6F5-EAF6-424F-B67E-FBC1226BD451}">
      <dgm:prSet/>
      <dgm:spPr/>
      <dgm:t>
        <a:bodyPr/>
        <a:lstStyle/>
        <a:p>
          <a:pPr rtl="0"/>
          <a:r>
            <a:rPr lang="en-US" dirty="0"/>
            <a:t>R</a:t>
          </a:r>
          <a:r>
            <a:rPr lang="ru-RU" dirty="0" err="1"/>
            <a:t>ata</a:t>
          </a:r>
          <a:r>
            <a:rPr lang="ru-RU" dirty="0"/>
            <a:t> </a:t>
          </a:r>
          <a:r>
            <a:rPr lang="ru-RU" dirty="0" err="1"/>
            <a:t>rentabilităţii</a:t>
          </a:r>
          <a:r>
            <a:rPr lang="ru-RU" dirty="0"/>
            <a:t> </a:t>
          </a:r>
          <a:r>
            <a:rPr lang="ru-RU" dirty="0" err="1"/>
            <a:t>financiare</a:t>
          </a:r>
          <a:endParaRPr lang="en-US" dirty="0"/>
        </a:p>
      </dgm:t>
    </dgm:pt>
    <dgm:pt modelId="{CBFD7715-2C9A-47D0-A93D-2B5DD9CF86FD}" type="parTrans" cxnId="{DB6DDA64-7B09-4218-B92A-CC1AECA9518C}">
      <dgm:prSet/>
      <dgm:spPr/>
      <dgm:t>
        <a:bodyPr/>
        <a:lstStyle/>
        <a:p>
          <a:endParaRPr lang="en-US"/>
        </a:p>
      </dgm:t>
    </dgm:pt>
    <dgm:pt modelId="{C512CFB9-BD0B-45DF-AA57-7D50F1123ABA}" type="sibTrans" cxnId="{DB6DDA64-7B09-4218-B92A-CC1AECA9518C}">
      <dgm:prSet/>
      <dgm:spPr/>
      <dgm:t>
        <a:bodyPr/>
        <a:lstStyle/>
        <a:p>
          <a:endParaRPr lang="en-US"/>
        </a:p>
      </dgm:t>
    </dgm:pt>
    <dgm:pt modelId="{FFF85C73-B840-45C1-9B56-3EA047CB9C6C}">
      <dgm:prSet/>
      <dgm:spPr/>
      <dgm:t>
        <a:bodyPr/>
        <a:lstStyle/>
        <a:p>
          <a:pPr rtl="0"/>
          <a:r>
            <a:rPr lang="en-US" dirty="0"/>
            <a:t>P</a:t>
          </a:r>
          <a:r>
            <a:rPr lang="ru-RU" dirty="0" err="1"/>
            <a:t>rofitul</a:t>
          </a:r>
          <a:r>
            <a:rPr lang="ru-RU" dirty="0"/>
            <a:t> </a:t>
          </a:r>
          <a:r>
            <a:rPr lang="ru-RU" dirty="0" err="1"/>
            <a:t>brut</a:t>
          </a:r>
          <a:endParaRPr lang="en-US" dirty="0"/>
        </a:p>
      </dgm:t>
    </dgm:pt>
    <dgm:pt modelId="{75D92DB1-DCD8-4D45-A60B-ADC73E7747FE}" type="parTrans" cxnId="{43A82E67-6B6E-407D-B456-AAC09AC29377}">
      <dgm:prSet/>
      <dgm:spPr/>
      <dgm:t>
        <a:bodyPr/>
        <a:lstStyle/>
        <a:p>
          <a:endParaRPr lang="en-US"/>
        </a:p>
      </dgm:t>
    </dgm:pt>
    <dgm:pt modelId="{B5270A13-43B0-4C23-B396-0C96700002D4}" type="sibTrans" cxnId="{43A82E67-6B6E-407D-B456-AAC09AC29377}">
      <dgm:prSet/>
      <dgm:spPr/>
      <dgm:t>
        <a:bodyPr/>
        <a:lstStyle/>
        <a:p>
          <a:endParaRPr lang="en-US"/>
        </a:p>
      </dgm:t>
    </dgm:pt>
    <dgm:pt modelId="{221BA871-C9F2-44B1-A29E-475EA0507FA9}">
      <dgm:prSet/>
      <dgm:spPr/>
      <dgm:t>
        <a:bodyPr/>
        <a:lstStyle/>
        <a:p>
          <a:pPr rtl="0"/>
          <a:r>
            <a:rPr lang="en-US" dirty="0" err="1"/>
            <a:t>Venit</a:t>
          </a:r>
          <a:r>
            <a:rPr lang="en-US" dirty="0"/>
            <a:t> din </a:t>
          </a:r>
          <a:r>
            <a:rPr lang="en-US" dirty="0" err="1"/>
            <a:t>vînzări</a:t>
          </a:r>
          <a:endParaRPr lang="en-US" dirty="0"/>
        </a:p>
      </dgm:t>
    </dgm:pt>
    <dgm:pt modelId="{C910E4DA-A9D2-4E90-B410-FA74402843DB}" type="parTrans" cxnId="{EF4D0ACC-4665-4B0B-8B21-A3013D986E0A}">
      <dgm:prSet/>
      <dgm:spPr/>
      <dgm:t>
        <a:bodyPr/>
        <a:lstStyle/>
        <a:p>
          <a:endParaRPr lang="en-US"/>
        </a:p>
      </dgm:t>
    </dgm:pt>
    <dgm:pt modelId="{37B68498-10CD-4AC5-B96F-DCEC6590B3EE}" type="sibTrans" cxnId="{EF4D0ACC-4665-4B0B-8B21-A3013D986E0A}">
      <dgm:prSet/>
      <dgm:spPr/>
      <dgm:t>
        <a:bodyPr/>
        <a:lstStyle/>
        <a:p>
          <a:endParaRPr lang="en-US"/>
        </a:p>
      </dgm:t>
    </dgm:pt>
    <dgm:pt modelId="{A88FC137-40A7-42B8-A59A-C2B6425891EC}">
      <dgm:prSet/>
      <dgm:spPr/>
      <dgm:t>
        <a:bodyPr/>
        <a:lstStyle/>
        <a:p>
          <a:pPr rtl="0"/>
          <a:r>
            <a:rPr lang="en-US" dirty="0"/>
            <a:t>P</a:t>
          </a:r>
          <a:r>
            <a:rPr lang="ru-RU" dirty="0" err="1"/>
            <a:t>rofitul</a:t>
          </a:r>
          <a:r>
            <a:rPr lang="ru-RU" dirty="0"/>
            <a:t> </a:t>
          </a:r>
          <a:r>
            <a:rPr lang="ru-RU" dirty="0" err="1"/>
            <a:t>net</a:t>
          </a:r>
          <a:endParaRPr lang="en-US" dirty="0"/>
        </a:p>
      </dgm:t>
    </dgm:pt>
    <dgm:pt modelId="{D930992D-2EE6-461F-AE4B-0B12FB63DF85}" type="parTrans" cxnId="{D48503E4-23CE-44BF-BB34-52993A5B627B}">
      <dgm:prSet/>
      <dgm:spPr/>
      <dgm:t>
        <a:bodyPr/>
        <a:lstStyle/>
        <a:p>
          <a:endParaRPr lang="en-US"/>
        </a:p>
      </dgm:t>
    </dgm:pt>
    <dgm:pt modelId="{699549A2-6409-4F20-9EAB-1385D5B25654}" type="sibTrans" cxnId="{D48503E4-23CE-44BF-BB34-52993A5B627B}">
      <dgm:prSet/>
      <dgm:spPr/>
      <dgm:t>
        <a:bodyPr/>
        <a:lstStyle/>
        <a:p>
          <a:endParaRPr lang="en-US"/>
        </a:p>
      </dgm:t>
    </dgm:pt>
    <dgm:pt modelId="{82A24831-C8EE-4B41-91FA-DC2025877ED0}">
      <dgm:prSet/>
      <dgm:spPr/>
      <dgm:t>
        <a:bodyPr/>
        <a:lstStyle/>
        <a:p>
          <a:pPr rtl="0"/>
          <a:r>
            <a:rPr lang="en-US" dirty="0"/>
            <a:t>Capital </a:t>
          </a:r>
          <a:r>
            <a:rPr lang="en-US" dirty="0" err="1"/>
            <a:t>propriu</a:t>
          </a:r>
          <a:endParaRPr lang="en-US" dirty="0"/>
        </a:p>
      </dgm:t>
    </dgm:pt>
    <dgm:pt modelId="{D79C3067-7314-4546-9B9A-2B44A2B62C72}" type="parTrans" cxnId="{DF00A184-5504-4D57-BBBF-24E5ACAF13B8}">
      <dgm:prSet/>
      <dgm:spPr/>
      <dgm:t>
        <a:bodyPr/>
        <a:lstStyle/>
        <a:p>
          <a:endParaRPr lang="en-US"/>
        </a:p>
      </dgm:t>
    </dgm:pt>
    <dgm:pt modelId="{23B2A0BF-4D6A-4A74-AFA6-F8C27E414DC9}" type="sibTrans" cxnId="{DF00A184-5504-4D57-BBBF-24E5ACAF13B8}">
      <dgm:prSet/>
      <dgm:spPr/>
      <dgm:t>
        <a:bodyPr/>
        <a:lstStyle/>
        <a:p>
          <a:endParaRPr lang="en-US"/>
        </a:p>
      </dgm:t>
    </dgm:pt>
    <dgm:pt modelId="{69105E51-2678-4CBC-881A-8621E7DA33A2}">
      <dgm:prSet/>
      <dgm:spPr/>
      <dgm:t>
        <a:bodyPr/>
        <a:lstStyle/>
        <a:p>
          <a:pPr rtl="0"/>
          <a:r>
            <a:rPr lang="en-US" dirty="0"/>
            <a:t>Pr</a:t>
          </a:r>
          <a:r>
            <a:rPr lang="ru-RU" dirty="0" err="1"/>
            <a:t>ofitul</a:t>
          </a:r>
          <a:r>
            <a:rPr lang="ru-RU" dirty="0"/>
            <a:t> </a:t>
          </a:r>
          <a:r>
            <a:rPr lang="ru-RU" dirty="0" err="1"/>
            <a:t>perioadei</a:t>
          </a:r>
          <a:r>
            <a:rPr lang="ru-RU" dirty="0"/>
            <a:t> </a:t>
          </a:r>
          <a:r>
            <a:rPr lang="ru-RU" dirty="0" err="1"/>
            <a:t>de</a:t>
          </a:r>
          <a:r>
            <a:rPr lang="ru-RU" dirty="0"/>
            <a:t> </a:t>
          </a:r>
          <a:r>
            <a:rPr lang="ru-RU" dirty="0" err="1"/>
            <a:t>gestiune</a:t>
          </a:r>
          <a:r>
            <a:rPr lang="ru-RU" dirty="0"/>
            <a:t> </a:t>
          </a:r>
          <a:r>
            <a:rPr lang="ru-RU" dirty="0" err="1"/>
            <a:t>până</a:t>
          </a:r>
          <a:r>
            <a:rPr lang="ru-RU" dirty="0"/>
            <a:t> </a:t>
          </a:r>
          <a:r>
            <a:rPr lang="ru-RU" dirty="0" err="1"/>
            <a:t>la</a:t>
          </a:r>
          <a:r>
            <a:rPr lang="ru-RU" dirty="0"/>
            <a:t> </a:t>
          </a:r>
          <a:r>
            <a:rPr lang="ru-RU" dirty="0" err="1"/>
            <a:t>impozitare</a:t>
          </a:r>
          <a:endParaRPr lang="en-US" dirty="0"/>
        </a:p>
      </dgm:t>
    </dgm:pt>
    <dgm:pt modelId="{AAE4611A-0EEF-4244-97D7-B1B67A073061}" type="parTrans" cxnId="{23973D98-073D-4F52-9CC5-2B30B789907F}">
      <dgm:prSet/>
      <dgm:spPr/>
      <dgm:t>
        <a:bodyPr/>
        <a:lstStyle/>
        <a:p>
          <a:endParaRPr lang="en-US"/>
        </a:p>
      </dgm:t>
    </dgm:pt>
    <dgm:pt modelId="{53B05E69-E3EE-4148-ADD3-35628FEF60B4}" type="sibTrans" cxnId="{23973D98-073D-4F52-9CC5-2B30B789907F}">
      <dgm:prSet/>
      <dgm:spPr/>
      <dgm:t>
        <a:bodyPr/>
        <a:lstStyle/>
        <a:p>
          <a:endParaRPr lang="en-US"/>
        </a:p>
      </dgm:t>
    </dgm:pt>
    <dgm:pt modelId="{79C97F45-4EC0-43EC-8487-FC64C5E0EEB8}">
      <dgm:prSet/>
      <dgm:spPr/>
      <dgm:t>
        <a:bodyPr/>
        <a:lstStyle/>
        <a:p>
          <a:pPr rtl="0"/>
          <a:r>
            <a:rPr lang="en-US" dirty="0"/>
            <a:t>Total </a:t>
          </a:r>
          <a:r>
            <a:rPr lang="en-US" dirty="0" err="1"/>
            <a:t>activ</a:t>
          </a:r>
          <a:endParaRPr lang="en-US" dirty="0"/>
        </a:p>
      </dgm:t>
    </dgm:pt>
    <dgm:pt modelId="{9FE821E5-85B8-44B5-957C-D07A60B93AB4}" type="parTrans" cxnId="{1F7BF3CF-0BF7-4A40-8DF2-36B25ECAE9F3}">
      <dgm:prSet/>
      <dgm:spPr/>
      <dgm:t>
        <a:bodyPr/>
        <a:lstStyle/>
        <a:p>
          <a:endParaRPr lang="en-US"/>
        </a:p>
      </dgm:t>
    </dgm:pt>
    <dgm:pt modelId="{2B2C22B9-D6D6-4703-BBBB-C18F33A5E07C}" type="sibTrans" cxnId="{1F7BF3CF-0BF7-4A40-8DF2-36B25ECAE9F3}">
      <dgm:prSet/>
      <dgm:spPr/>
      <dgm:t>
        <a:bodyPr/>
        <a:lstStyle/>
        <a:p>
          <a:endParaRPr lang="en-US"/>
        </a:p>
      </dgm:t>
    </dgm:pt>
    <dgm:pt modelId="{7305DF36-382E-45DD-A58A-DF8B35ED99C4}" type="pres">
      <dgm:prSet presAssocID="{77A2ED36-39E3-4389-9039-624022778493}" presName="theList" presStyleCnt="0">
        <dgm:presLayoutVars>
          <dgm:dir/>
          <dgm:animLvl val="lvl"/>
          <dgm:resizeHandles val="exact"/>
        </dgm:presLayoutVars>
      </dgm:prSet>
      <dgm:spPr/>
      <dgm:t>
        <a:bodyPr/>
        <a:lstStyle/>
        <a:p>
          <a:endParaRPr lang="ru-RU"/>
        </a:p>
      </dgm:t>
    </dgm:pt>
    <dgm:pt modelId="{23780B06-839C-4083-9444-A6A3101B73DF}" type="pres">
      <dgm:prSet presAssocID="{E5055CDC-543C-4052-9AB8-28CF26FAC3B5}" presName="compNode" presStyleCnt="0"/>
      <dgm:spPr/>
    </dgm:pt>
    <dgm:pt modelId="{4F33FD42-E761-4F00-8D85-F0CBA414834F}" type="pres">
      <dgm:prSet presAssocID="{E5055CDC-543C-4052-9AB8-28CF26FAC3B5}" presName="aNode" presStyleLbl="bgShp" presStyleIdx="0" presStyleCnt="3"/>
      <dgm:spPr/>
      <dgm:t>
        <a:bodyPr/>
        <a:lstStyle/>
        <a:p>
          <a:endParaRPr lang="ru-RU"/>
        </a:p>
      </dgm:t>
    </dgm:pt>
    <dgm:pt modelId="{B2B464C6-ED99-44A5-8615-AE8C46928989}" type="pres">
      <dgm:prSet presAssocID="{E5055CDC-543C-4052-9AB8-28CF26FAC3B5}" presName="textNode" presStyleLbl="bgShp" presStyleIdx="0" presStyleCnt="3"/>
      <dgm:spPr/>
      <dgm:t>
        <a:bodyPr/>
        <a:lstStyle/>
        <a:p>
          <a:endParaRPr lang="ru-RU"/>
        </a:p>
      </dgm:t>
    </dgm:pt>
    <dgm:pt modelId="{1820C5DB-C5AB-450F-8865-B9112872ADC7}" type="pres">
      <dgm:prSet presAssocID="{E5055CDC-543C-4052-9AB8-28CF26FAC3B5}" presName="compChildNode" presStyleCnt="0"/>
      <dgm:spPr/>
    </dgm:pt>
    <dgm:pt modelId="{50898EBD-217D-4007-A1CB-499A227C4C22}" type="pres">
      <dgm:prSet presAssocID="{E5055CDC-543C-4052-9AB8-28CF26FAC3B5}" presName="theInnerList" presStyleCnt="0"/>
      <dgm:spPr/>
    </dgm:pt>
    <dgm:pt modelId="{D198DA39-055E-469A-910D-0ECE27E1FD81}" type="pres">
      <dgm:prSet presAssocID="{FFF85C73-B840-45C1-9B56-3EA047CB9C6C}" presName="childNode" presStyleLbl="node1" presStyleIdx="0" presStyleCnt="6">
        <dgm:presLayoutVars>
          <dgm:bulletEnabled val="1"/>
        </dgm:presLayoutVars>
      </dgm:prSet>
      <dgm:spPr/>
      <dgm:t>
        <a:bodyPr/>
        <a:lstStyle/>
        <a:p>
          <a:endParaRPr lang="ru-RU"/>
        </a:p>
      </dgm:t>
    </dgm:pt>
    <dgm:pt modelId="{354864C7-644D-4B8F-8902-D98D7EFE0BEC}" type="pres">
      <dgm:prSet presAssocID="{FFF85C73-B840-45C1-9B56-3EA047CB9C6C}" presName="aSpace2" presStyleCnt="0"/>
      <dgm:spPr/>
    </dgm:pt>
    <dgm:pt modelId="{18CC3D6F-1177-4DAB-A57E-C55C031399BB}" type="pres">
      <dgm:prSet presAssocID="{221BA871-C9F2-44B1-A29E-475EA0507FA9}" presName="childNode" presStyleLbl="node1" presStyleIdx="1" presStyleCnt="6">
        <dgm:presLayoutVars>
          <dgm:bulletEnabled val="1"/>
        </dgm:presLayoutVars>
      </dgm:prSet>
      <dgm:spPr/>
      <dgm:t>
        <a:bodyPr/>
        <a:lstStyle/>
        <a:p>
          <a:endParaRPr lang="ru-RU"/>
        </a:p>
      </dgm:t>
    </dgm:pt>
    <dgm:pt modelId="{5F662108-2B06-4786-9C85-91004157DB6F}" type="pres">
      <dgm:prSet presAssocID="{E5055CDC-543C-4052-9AB8-28CF26FAC3B5}" presName="aSpace" presStyleCnt="0"/>
      <dgm:spPr/>
    </dgm:pt>
    <dgm:pt modelId="{430E709B-F3CE-4A11-9D80-163CFCD00CAF}" type="pres">
      <dgm:prSet presAssocID="{A6E6F93C-A6B5-4B6B-BA2A-D7D8FB8F655F}" presName="compNode" presStyleCnt="0"/>
      <dgm:spPr/>
    </dgm:pt>
    <dgm:pt modelId="{75DC9522-088E-4C7B-B15B-2AD3F61BF574}" type="pres">
      <dgm:prSet presAssocID="{A6E6F93C-A6B5-4B6B-BA2A-D7D8FB8F655F}" presName="aNode" presStyleLbl="bgShp" presStyleIdx="1" presStyleCnt="3"/>
      <dgm:spPr/>
      <dgm:t>
        <a:bodyPr/>
        <a:lstStyle/>
        <a:p>
          <a:endParaRPr lang="ru-RU"/>
        </a:p>
      </dgm:t>
    </dgm:pt>
    <dgm:pt modelId="{7C1CB641-B8B0-4257-BBBD-E9BF4BD204BA}" type="pres">
      <dgm:prSet presAssocID="{A6E6F93C-A6B5-4B6B-BA2A-D7D8FB8F655F}" presName="textNode" presStyleLbl="bgShp" presStyleIdx="1" presStyleCnt="3"/>
      <dgm:spPr/>
      <dgm:t>
        <a:bodyPr/>
        <a:lstStyle/>
        <a:p>
          <a:endParaRPr lang="ru-RU"/>
        </a:p>
      </dgm:t>
    </dgm:pt>
    <dgm:pt modelId="{EC39C16F-D230-4778-B422-F3C80573C51D}" type="pres">
      <dgm:prSet presAssocID="{A6E6F93C-A6B5-4B6B-BA2A-D7D8FB8F655F}" presName="compChildNode" presStyleCnt="0"/>
      <dgm:spPr/>
    </dgm:pt>
    <dgm:pt modelId="{37652E23-C762-40B6-8F2F-6315F381131D}" type="pres">
      <dgm:prSet presAssocID="{A6E6F93C-A6B5-4B6B-BA2A-D7D8FB8F655F}" presName="theInnerList" presStyleCnt="0"/>
      <dgm:spPr/>
    </dgm:pt>
    <dgm:pt modelId="{B18DE7F0-4DE7-4E38-8A5E-57AD6D635501}" type="pres">
      <dgm:prSet presAssocID="{69105E51-2678-4CBC-881A-8621E7DA33A2}" presName="childNode" presStyleLbl="node1" presStyleIdx="2" presStyleCnt="6">
        <dgm:presLayoutVars>
          <dgm:bulletEnabled val="1"/>
        </dgm:presLayoutVars>
      </dgm:prSet>
      <dgm:spPr/>
      <dgm:t>
        <a:bodyPr/>
        <a:lstStyle/>
        <a:p>
          <a:endParaRPr lang="ru-RU"/>
        </a:p>
      </dgm:t>
    </dgm:pt>
    <dgm:pt modelId="{FF25236B-A640-4DEF-B946-D69589C95D6C}" type="pres">
      <dgm:prSet presAssocID="{69105E51-2678-4CBC-881A-8621E7DA33A2}" presName="aSpace2" presStyleCnt="0"/>
      <dgm:spPr/>
    </dgm:pt>
    <dgm:pt modelId="{984B1592-6B93-4F77-BF40-B8661882144A}" type="pres">
      <dgm:prSet presAssocID="{79C97F45-4EC0-43EC-8487-FC64C5E0EEB8}" presName="childNode" presStyleLbl="node1" presStyleIdx="3" presStyleCnt="6">
        <dgm:presLayoutVars>
          <dgm:bulletEnabled val="1"/>
        </dgm:presLayoutVars>
      </dgm:prSet>
      <dgm:spPr/>
      <dgm:t>
        <a:bodyPr/>
        <a:lstStyle/>
        <a:p>
          <a:endParaRPr lang="ru-RU"/>
        </a:p>
      </dgm:t>
    </dgm:pt>
    <dgm:pt modelId="{D83AA37B-844B-4FCC-934A-03EC993DABB3}" type="pres">
      <dgm:prSet presAssocID="{A6E6F93C-A6B5-4B6B-BA2A-D7D8FB8F655F}" presName="aSpace" presStyleCnt="0"/>
      <dgm:spPr/>
    </dgm:pt>
    <dgm:pt modelId="{DA78390D-FB43-4653-BA26-B86CF7185B1A}" type="pres">
      <dgm:prSet presAssocID="{56A4B6F5-EAF6-424F-B67E-FBC1226BD451}" presName="compNode" presStyleCnt="0"/>
      <dgm:spPr/>
    </dgm:pt>
    <dgm:pt modelId="{63DC4BE5-9508-4928-A71E-92670CA08CFE}" type="pres">
      <dgm:prSet presAssocID="{56A4B6F5-EAF6-424F-B67E-FBC1226BD451}" presName="aNode" presStyleLbl="bgShp" presStyleIdx="2" presStyleCnt="3"/>
      <dgm:spPr/>
      <dgm:t>
        <a:bodyPr/>
        <a:lstStyle/>
        <a:p>
          <a:endParaRPr lang="ru-RU"/>
        </a:p>
      </dgm:t>
    </dgm:pt>
    <dgm:pt modelId="{7C0F8A3E-34AA-4D50-A941-C189A9B8379D}" type="pres">
      <dgm:prSet presAssocID="{56A4B6F5-EAF6-424F-B67E-FBC1226BD451}" presName="textNode" presStyleLbl="bgShp" presStyleIdx="2" presStyleCnt="3"/>
      <dgm:spPr/>
      <dgm:t>
        <a:bodyPr/>
        <a:lstStyle/>
        <a:p>
          <a:endParaRPr lang="ru-RU"/>
        </a:p>
      </dgm:t>
    </dgm:pt>
    <dgm:pt modelId="{A31B5DC9-4060-4AD5-B56B-15F5CF932488}" type="pres">
      <dgm:prSet presAssocID="{56A4B6F5-EAF6-424F-B67E-FBC1226BD451}" presName="compChildNode" presStyleCnt="0"/>
      <dgm:spPr/>
    </dgm:pt>
    <dgm:pt modelId="{C9E98AC3-5F9E-483F-B364-EC7C17B11B0E}" type="pres">
      <dgm:prSet presAssocID="{56A4B6F5-EAF6-424F-B67E-FBC1226BD451}" presName="theInnerList" presStyleCnt="0"/>
      <dgm:spPr/>
    </dgm:pt>
    <dgm:pt modelId="{848309FF-6CC4-4C8F-B275-F2109E01D0C9}" type="pres">
      <dgm:prSet presAssocID="{A88FC137-40A7-42B8-A59A-C2B6425891EC}" presName="childNode" presStyleLbl="node1" presStyleIdx="4" presStyleCnt="6">
        <dgm:presLayoutVars>
          <dgm:bulletEnabled val="1"/>
        </dgm:presLayoutVars>
      </dgm:prSet>
      <dgm:spPr/>
      <dgm:t>
        <a:bodyPr/>
        <a:lstStyle/>
        <a:p>
          <a:endParaRPr lang="ru-RU"/>
        </a:p>
      </dgm:t>
    </dgm:pt>
    <dgm:pt modelId="{AA159B89-F78A-495C-AAB0-830713BF4EF9}" type="pres">
      <dgm:prSet presAssocID="{A88FC137-40A7-42B8-A59A-C2B6425891EC}" presName="aSpace2" presStyleCnt="0"/>
      <dgm:spPr/>
    </dgm:pt>
    <dgm:pt modelId="{4D283889-217D-4CD6-ACF4-E75FD33E0FEB}" type="pres">
      <dgm:prSet presAssocID="{82A24831-C8EE-4B41-91FA-DC2025877ED0}" presName="childNode" presStyleLbl="node1" presStyleIdx="5" presStyleCnt="6">
        <dgm:presLayoutVars>
          <dgm:bulletEnabled val="1"/>
        </dgm:presLayoutVars>
      </dgm:prSet>
      <dgm:spPr/>
      <dgm:t>
        <a:bodyPr/>
        <a:lstStyle/>
        <a:p>
          <a:endParaRPr lang="ru-RU"/>
        </a:p>
      </dgm:t>
    </dgm:pt>
  </dgm:ptLst>
  <dgm:cxnLst>
    <dgm:cxn modelId="{23973D98-073D-4F52-9CC5-2B30B789907F}" srcId="{A6E6F93C-A6B5-4B6B-BA2A-D7D8FB8F655F}" destId="{69105E51-2678-4CBC-881A-8621E7DA33A2}" srcOrd="0" destOrd="0" parTransId="{AAE4611A-0EEF-4244-97D7-B1B67A073061}" sibTransId="{53B05E69-E3EE-4148-ADD3-35628FEF60B4}"/>
    <dgm:cxn modelId="{3EDB4C0A-B146-4EA8-982E-9EFC90780F04}" type="presOf" srcId="{A6E6F93C-A6B5-4B6B-BA2A-D7D8FB8F655F}" destId="{75DC9522-088E-4C7B-B15B-2AD3F61BF574}" srcOrd="0" destOrd="0" presId="urn:microsoft.com/office/officeart/2005/8/layout/lProcess2"/>
    <dgm:cxn modelId="{97029903-74D0-45ED-BA9E-2AD63A2379C8}" type="presOf" srcId="{69105E51-2678-4CBC-881A-8621E7DA33A2}" destId="{B18DE7F0-4DE7-4E38-8A5E-57AD6D635501}" srcOrd="0" destOrd="0" presId="urn:microsoft.com/office/officeart/2005/8/layout/lProcess2"/>
    <dgm:cxn modelId="{43A82E67-6B6E-407D-B456-AAC09AC29377}" srcId="{E5055CDC-543C-4052-9AB8-28CF26FAC3B5}" destId="{FFF85C73-B840-45C1-9B56-3EA047CB9C6C}" srcOrd="0" destOrd="0" parTransId="{75D92DB1-DCD8-4D45-A60B-ADC73E7747FE}" sibTransId="{B5270A13-43B0-4C23-B396-0C96700002D4}"/>
    <dgm:cxn modelId="{B0834504-E7F2-4ACB-A79A-78CD849E0239}" type="presOf" srcId="{E5055CDC-543C-4052-9AB8-28CF26FAC3B5}" destId="{4F33FD42-E761-4F00-8D85-F0CBA414834F}" srcOrd="0" destOrd="0" presId="urn:microsoft.com/office/officeart/2005/8/layout/lProcess2"/>
    <dgm:cxn modelId="{1F11C396-5B1D-4C49-837F-4CE153B725CD}" type="presOf" srcId="{A88FC137-40A7-42B8-A59A-C2B6425891EC}" destId="{848309FF-6CC4-4C8F-B275-F2109E01D0C9}" srcOrd="0" destOrd="0" presId="urn:microsoft.com/office/officeart/2005/8/layout/lProcess2"/>
    <dgm:cxn modelId="{9F3624EB-807A-44C9-8C00-1A361A4E215C}" type="presOf" srcId="{221BA871-C9F2-44B1-A29E-475EA0507FA9}" destId="{18CC3D6F-1177-4DAB-A57E-C55C031399BB}" srcOrd="0" destOrd="0" presId="urn:microsoft.com/office/officeart/2005/8/layout/lProcess2"/>
    <dgm:cxn modelId="{0D49F8AC-6B12-48AF-BF33-87FDA861A552}" type="presOf" srcId="{82A24831-C8EE-4B41-91FA-DC2025877ED0}" destId="{4D283889-217D-4CD6-ACF4-E75FD33E0FEB}" srcOrd="0" destOrd="0" presId="urn:microsoft.com/office/officeart/2005/8/layout/lProcess2"/>
    <dgm:cxn modelId="{EF4D0ACC-4665-4B0B-8B21-A3013D986E0A}" srcId="{E5055CDC-543C-4052-9AB8-28CF26FAC3B5}" destId="{221BA871-C9F2-44B1-A29E-475EA0507FA9}" srcOrd="1" destOrd="0" parTransId="{C910E4DA-A9D2-4E90-B410-FA74402843DB}" sibTransId="{37B68498-10CD-4AC5-B96F-DCEC6590B3EE}"/>
    <dgm:cxn modelId="{A332BD7A-6C45-4478-A67C-DCB4FD2DF347}" type="presOf" srcId="{56A4B6F5-EAF6-424F-B67E-FBC1226BD451}" destId="{63DC4BE5-9508-4928-A71E-92670CA08CFE}" srcOrd="0" destOrd="0" presId="urn:microsoft.com/office/officeart/2005/8/layout/lProcess2"/>
    <dgm:cxn modelId="{1E0772BD-04FB-4B5A-8DA5-D4679BF5692B}" type="presOf" srcId="{A6E6F93C-A6B5-4B6B-BA2A-D7D8FB8F655F}" destId="{7C1CB641-B8B0-4257-BBBD-E9BF4BD204BA}" srcOrd="1" destOrd="0" presId="urn:microsoft.com/office/officeart/2005/8/layout/lProcess2"/>
    <dgm:cxn modelId="{DF00A184-5504-4D57-BBBF-24E5ACAF13B8}" srcId="{56A4B6F5-EAF6-424F-B67E-FBC1226BD451}" destId="{82A24831-C8EE-4B41-91FA-DC2025877ED0}" srcOrd="1" destOrd="0" parTransId="{D79C3067-7314-4546-9B9A-2B44A2B62C72}" sibTransId="{23B2A0BF-4D6A-4A74-AFA6-F8C27E414DC9}"/>
    <dgm:cxn modelId="{9057C27B-C532-4B87-8C33-06FACFB9B377}" type="presOf" srcId="{FFF85C73-B840-45C1-9B56-3EA047CB9C6C}" destId="{D198DA39-055E-469A-910D-0ECE27E1FD81}" srcOrd="0" destOrd="0" presId="urn:microsoft.com/office/officeart/2005/8/layout/lProcess2"/>
    <dgm:cxn modelId="{75F5052B-FEF5-4CBD-9ABF-786B2E89895F}" type="presOf" srcId="{77A2ED36-39E3-4389-9039-624022778493}" destId="{7305DF36-382E-45DD-A58A-DF8B35ED99C4}" srcOrd="0" destOrd="0" presId="urn:microsoft.com/office/officeart/2005/8/layout/lProcess2"/>
    <dgm:cxn modelId="{1F7BF3CF-0BF7-4A40-8DF2-36B25ECAE9F3}" srcId="{A6E6F93C-A6B5-4B6B-BA2A-D7D8FB8F655F}" destId="{79C97F45-4EC0-43EC-8487-FC64C5E0EEB8}" srcOrd="1" destOrd="0" parTransId="{9FE821E5-85B8-44B5-957C-D07A60B93AB4}" sibTransId="{2B2C22B9-D6D6-4703-BBBB-C18F33A5E07C}"/>
    <dgm:cxn modelId="{2B61E4A3-A6FA-4526-9592-8FA4A355DFBD}" srcId="{77A2ED36-39E3-4389-9039-624022778493}" destId="{A6E6F93C-A6B5-4B6B-BA2A-D7D8FB8F655F}" srcOrd="1" destOrd="0" parTransId="{889BD104-3F91-4014-B0C1-587C5ED53725}" sibTransId="{B66C803F-2ED3-4859-B1F5-53CE66BE62CE}"/>
    <dgm:cxn modelId="{50B49FAB-4928-4777-9EFA-940C8E2B11A7}" srcId="{77A2ED36-39E3-4389-9039-624022778493}" destId="{E5055CDC-543C-4052-9AB8-28CF26FAC3B5}" srcOrd="0" destOrd="0" parTransId="{F335BE61-F398-4A74-89D3-6FF8F7F4BD96}" sibTransId="{D4A70A4C-1660-4C40-AE6E-33A54F45EEA4}"/>
    <dgm:cxn modelId="{709C67E6-3F39-4D64-AE76-19F31346AFEC}" type="presOf" srcId="{79C97F45-4EC0-43EC-8487-FC64C5E0EEB8}" destId="{984B1592-6B93-4F77-BF40-B8661882144A}" srcOrd="0" destOrd="0" presId="urn:microsoft.com/office/officeart/2005/8/layout/lProcess2"/>
    <dgm:cxn modelId="{30152F52-B970-4AB3-B4ED-E5993E9E1B34}" type="presOf" srcId="{56A4B6F5-EAF6-424F-B67E-FBC1226BD451}" destId="{7C0F8A3E-34AA-4D50-A941-C189A9B8379D}" srcOrd="1" destOrd="0" presId="urn:microsoft.com/office/officeart/2005/8/layout/lProcess2"/>
    <dgm:cxn modelId="{D48503E4-23CE-44BF-BB34-52993A5B627B}" srcId="{56A4B6F5-EAF6-424F-B67E-FBC1226BD451}" destId="{A88FC137-40A7-42B8-A59A-C2B6425891EC}" srcOrd="0" destOrd="0" parTransId="{D930992D-2EE6-461F-AE4B-0B12FB63DF85}" sibTransId="{699549A2-6409-4F20-9EAB-1385D5B25654}"/>
    <dgm:cxn modelId="{DB6DDA64-7B09-4218-B92A-CC1AECA9518C}" srcId="{77A2ED36-39E3-4389-9039-624022778493}" destId="{56A4B6F5-EAF6-424F-B67E-FBC1226BD451}" srcOrd="2" destOrd="0" parTransId="{CBFD7715-2C9A-47D0-A93D-2B5DD9CF86FD}" sibTransId="{C512CFB9-BD0B-45DF-AA57-7D50F1123ABA}"/>
    <dgm:cxn modelId="{DDD28EFC-9CA5-41D0-8825-F17FB6D97825}" type="presOf" srcId="{E5055CDC-543C-4052-9AB8-28CF26FAC3B5}" destId="{B2B464C6-ED99-44A5-8615-AE8C46928989}" srcOrd="1" destOrd="0" presId="urn:microsoft.com/office/officeart/2005/8/layout/lProcess2"/>
    <dgm:cxn modelId="{95FE8A50-21B4-4502-8889-4A6BD4008706}" type="presParOf" srcId="{7305DF36-382E-45DD-A58A-DF8B35ED99C4}" destId="{23780B06-839C-4083-9444-A6A3101B73DF}" srcOrd="0" destOrd="0" presId="urn:microsoft.com/office/officeart/2005/8/layout/lProcess2"/>
    <dgm:cxn modelId="{208026A6-04AC-40B5-BFD6-6A103564D5E7}" type="presParOf" srcId="{23780B06-839C-4083-9444-A6A3101B73DF}" destId="{4F33FD42-E761-4F00-8D85-F0CBA414834F}" srcOrd="0" destOrd="0" presId="urn:microsoft.com/office/officeart/2005/8/layout/lProcess2"/>
    <dgm:cxn modelId="{E9BA3D46-1BBE-47A7-B549-DA0E8A5D5CE7}" type="presParOf" srcId="{23780B06-839C-4083-9444-A6A3101B73DF}" destId="{B2B464C6-ED99-44A5-8615-AE8C46928989}" srcOrd="1" destOrd="0" presId="urn:microsoft.com/office/officeart/2005/8/layout/lProcess2"/>
    <dgm:cxn modelId="{26974062-4678-417A-90D9-1DDDF54CFBA2}" type="presParOf" srcId="{23780B06-839C-4083-9444-A6A3101B73DF}" destId="{1820C5DB-C5AB-450F-8865-B9112872ADC7}" srcOrd="2" destOrd="0" presId="urn:microsoft.com/office/officeart/2005/8/layout/lProcess2"/>
    <dgm:cxn modelId="{FC0583FA-18D3-4980-92A4-0196AF8649F9}" type="presParOf" srcId="{1820C5DB-C5AB-450F-8865-B9112872ADC7}" destId="{50898EBD-217D-4007-A1CB-499A227C4C22}" srcOrd="0" destOrd="0" presId="urn:microsoft.com/office/officeart/2005/8/layout/lProcess2"/>
    <dgm:cxn modelId="{E8DC47D3-B0C5-4075-A8CD-8D125C91FCE6}" type="presParOf" srcId="{50898EBD-217D-4007-A1CB-499A227C4C22}" destId="{D198DA39-055E-469A-910D-0ECE27E1FD81}" srcOrd="0" destOrd="0" presId="urn:microsoft.com/office/officeart/2005/8/layout/lProcess2"/>
    <dgm:cxn modelId="{2D23CEE1-81AA-430D-B241-D6B6C9C9851D}" type="presParOf" srcId="{50898EBD-217D-4007-A1CB-499A227C4C22}" destId="{354864C7-644D-4B8F-8902-D98D7EFE0BEC}" srcOrd="1" destOrd="0" presId="urn:microsoft.com/office/officeart/2005/8/layout/lProcess2"/>
    <dgm:cxn modelId="{BAC34C9C-2700-482F-A42C-F483ADB2BBAA}" type="presParOf" srcId="{50898EBD-217D-4007-A1CB-499A227C4C22}" destId="{18CC3D6F-1177-4DAB-A57E-C55C031399BB}" srcOrd="2" destOrd="0" presId="urn:microsoft.com/office/officeart/2005/8/layout/lProcess2"/>
    <dgm:cxn modelId="{FE50A29B-1D9F-4F1D-9710-F9B6C6C84DBD}" type="presParOf" srcId="{7305DF36-382E-45DD-A58A-DF8B35ED99C4}" destId="{5F662108-2B06-4786-9C85-91004157DB6F}" srcOrd="1" destOrd="0" presId="urn:microsoft.com/office/officeart/2005/8/layout/lProcess2"/>
    <dgm:cxn modelId="{9E8CF709-102E-4771-B739-FC17E8730A7B}" type="presParOf" srcId="{7305DF36-382E-45DD-A58A-DF8B35ED99C4}" destId="{430E709B-F3CE-4A11-9D80-163CFCD00CAF}" srcOrd="2" destOrd="0" presId="urn:microsoft.com/office/officeart/2005/8/layout/lProcess2"/>
    <dgm:cxn modelId="{7AB84FBB-D1F5-4BAA-A19C-94EE0221CF57}" type="presParOf" srcId="{430E709B-F3CE-4A11-9D80-163CFCD00CAF}" destId="{75DC9522-088E-4C7B-B15B-2AD3F61BF574}" srcOrd="0" destOrd="0" presId="urn:microsoft.com/office/officeart/2005/8/layout/lProcess2"/>
    <dgm:cxn modelId="{51603EE0-E7FB-4749-A6A3-14B8595047A5}" type="presParOf" srcId="{430E709B-F3CE-4A11-9D80-163CFCD00CAF}" destId="{7C1CB641-B8B0-4257-BBBD-E9BF4BD204BA}" srcOrd="1" destOrd="0" presId="urn:microsoft.com/office/officeart/2005/8/layout/lProcess2"/>
    <dgm:cxn modelId="{BE22ACF9-4279-4DEE-A97A-672EA962B2EA}" type="presParOf" srcId="{430E709B-F3CE-4A11-9D80-163CFCD00CAF}" destId="{EC39C16F-D230-4778-B422-F3C80573C51D}" srcOrd="2" destOrd="0" presId="urn:microsoft.com/office/officeart/2005/8/layout/lProcess2"/>
    <dgm:cxn modelId="{7C36C229-BAC2-4E68-8DCC-97F0E72B9566}" type="presParOf" srcId="{EC39C16F-D230-4778-B422-F3C80573C51D}" destId="{37652E23-C762-40B6-8F2F-6315F381131D}" srcOrd="0" destOrd="0" presId="urn:microsoft.com/office/officeart/2005/8/layout/lProcess2"/>
    <dgm:cxn modelId="{B37EB967-4830-49C0-98FA-A5E791F47DC5}" type="presParOf" srcId="{37652E23-C762-40B6-8F2F-6315F381131D}" destId="{B18DE7F0-4DE7-4E38-8A5E-57AD6D635501}" srcOrd="0" destOrd="0" presId="urn:microsoft.com/office/officeart/2005/8/layout/lProcess2"/>
    <dgm:cxn modelId="{AD1C14DB-7D5C-4921-99D6-9348C97E58F4}" type="presParOf" srcId="{37652E23-C762-40B6-8F2F-6315F381131D}" destId="{FF25236B-A640-4DEF-B946-D69589C95D6C}" srcOrd="1" destOrd="0" presId="urn:microsoft.com/office/officeart/2005/8/layout/lProcess2"/>
    <dgm:cxn modelId="{0FBDC8B9-03C9-44DD-AE63-5218FADC6837}" type="presParOf" srcId="{37652E23-C762-40B6-8F2F-6315F381131D}" destId="{984B1592-6B93-4F77-BF40-B8661882144A}" srcOrd="2" destOrd="0" presId="urn:microsoft.com/office/officeart/2005/8/layout/lProcess2"/>
    <dgm:cxn modelId="{5F6DB937-9F03-475B-BBA4-BB098AAC7E61}" type="presParOf" srcId="{7305DF36-382E-45DD-A58A-DF8B35ED99C4}" destId="{D83AA37B-844B-4FCC-934A-03EC993DABB3}" srcOrd="3" destOrd="0" presId="urn:microsoft.com/office/officeart/2005/8/layout/lProcess2"/>
    <dgm:cxn modelId="{C26EDF10-3C05-4AE1-8246-4A7B5B2C0619}" type="presParOf" srcId="{7305DF36-382E-45DD-A58A-DF8B35ED99C4}" destId="{DA78390D-FB43-4653-BA26-B86CF7185B1A}" srcOrd="4" destOrd="0" presId="urn:microsoft.com/office/officeart/2005/8/layout/lProcess2"/>
    <dgm:cxn modelId="{ADB42AE7-FA15-4DAB-A309-7D34E237F48C}" type="presParOf" srcId="{DA78390D-FB43-4653-BA26-B86CF7185B1A}" destId="{63DC4BE5-9508-4928-A71E-92670CA08CFE}" srcOrd="0" destOrd="0" presId="urn:microsoft.com/office/officeart/2005/8/layout/lProcess2"/>
    <dgm:cxn modelId="{239BC6AE-2EBF-45CC-87B9-C6A3AD079088}" type="presParOf" srcId="{DA78390D-FB43-4653-BA26-B86CF7185B1A}" destId="{7C0F8A3E-34AA-4D50-A941-C189A9B8379D}" srcOrd="1" destOrd="0" presId="urn:microsoft.com/office/officeart/2005/8/layout/lProcess2"/>
    <dgm:cxn modelId="{727BC46D-DC6A-4B5D-A15D-B622F923C4B5}" type="presParOf" srcId="{DA78390D-FB43-4653-BA26-B86CF7185B1A}" destId="{A31B5DC9-4060-4AD5-B56B-15F5CF932488}" srcOrd="2" destOrd="0" presId="urn:microsoft.com/office/officeart/2005/8/layout/lProcess2"/>
    <dgm:cxn modelId="{3C42CA81-D5D9-46D4-919E-FEE5BD51F49A}" type="presParOf" srcId="{A31B5DC9-4060-4AD5-B56B-15F5CF932488}" destId="{C9E98AC3-5F9E-483F-B364-EC7C17B11B0E}" srcOrd="0" destOrd="0" presId="urn:microsoft.com/office/officeart/2005/8/layout/lProcess2"/>
    <dgm:cxn modelId="{CF33A543-92E7-4F5D-9D35-7A884629F757}" type="presParOf" srcId="{C9E98AC3-5F9E-483F-B364-EC7C17B11B0E}" destId="{848309FF-6CC4-4C8F-B275-F2109E01D0C9}" srcOrd="0" destOrd="0" presId="urn:microsoft.com/office/officeart/2005/8/layout/lProcess2"/>
    <dgm:cxn modelId="{C4077B05-67FB-4360-848E-AD2BF545CEAD}" type="presParOf" srcId="{C9E98AC3-5F9E-483F-B364-EC7C17B11B0E}" destId="{AA159B89-F78A-495C-AAB0-830713BF4EF9}" srcOrd="1" destOrd="0" presId="urn:microsoft.com/office/officeart/2005/8/layout/lProcess2"/>
    <dgm:cxn modelId="{8AE9E564-EA44-453B-8A54-F271B54EED0F}" type="presParOf" srcId="{C9E98AC3-5F9E-483F-B364-EC7C17B11B0E}" destId="{4D283889-217D-4CD6-ACF4-E75FD33E0FEB}" srcOrd="2"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BA5BED-983C-4082-BA10-B00D0F6E9A25}">
      <dsp:nvSpPr>
        <dsp:cNvPr id="0" name=""/>
        <dsp:cNvSpPr/>
      </dsp:nvSpPr>
      <dsp:spPr>
        <a:xfrm>
          <a:off x="617219" y="0"/>
          <a:ext cx="6995160" cy="4525963"/>
        </a:xfrm>
        <a:prstGeom prst="rightArrow">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E10A681-DE02-4C68-999A-EDF7BD20D400}">
      <dsp:nvSpPr>
        <dsp:cNvPr id="0" name=""/>
        <dsp:cNvSpPr/>
      </dsp:nvSpPr>
      <dsp:spPr>
        <a:xfrm>
          <a:off x="8840" y="1357788"/>
          <a:ext cx="2648902" cy="1810385"/>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rtl="0">
            <a:lnSpc>
              <a:spcPct val="90000"/>
            </a:lnSpc>
            <a:spcBef>
              <a:spcPct val="0"/>
            </a:spcBef>
            <a:spcAft>
              <a:spcPct val="35000"/>
            </a:spcAft>
          </a:pPr>
          <a:r>
            <a:rPr lang="vi-VN" sz="1900" b="1" kern="1200" dirty="0">
              <a:solidFill>
                <a:schemeClr val="bg1"/>
              </a:solidFill>
            </a:rPr>
            <a:t>Necesitatea şi rolul analizei financiare ca metodă de cunoaştere în procesul decizional </a:t>
          </a:r>
          <a:endParaRPr lang="en-US" sz="1900" kern="1200" dirty="0">
            <a:solidFill>
              <a:schemeClr val="bg1"/>
            </a:solidFill>
          </a:endParaRPr>
        </a:p>
      </dsp:txBody>
      <dsp:txXfrm>
        <a:off x="97216" y="1446164"/>
        <a:ext cx="2472150" cy="1633633"/>
      </dsp:txXfrm>
    </dsp:sp>
    <dsp:sp modelId="{B796A2E1-E45C-4C7A-8513-6C702CDC8049}">
      <dsp:nvSpPr>
        <dsp:cNvPr id="0" name=""/>
        <dsp:cNvSpPr/>
      </dsp:nvSpPr>
      <dsp:spPr>
        <a:xfrm>
          <a:off x="2790348" y="1357788"/>
          <a:ext cx="2648902" cy="1810385"/>
        </a:xfrm>
        <a:prstGeom prst="roundRect">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vi-VN" sz="1900" b="1" kern="1200" dirty="0">
              <a:solidFill>
                <a:schemeClr val="bg1"/>
              </a:solidFill>
            </a:rPr>
            <a:t>Surse de date necesare analizei financiare </a:t>
          </a:r>
        </a:p>
      </dsp:txBody>
      <dsp:txXfrm>
        <a:off x="2878724" y="1446164"/>
        <a:ext cx="2472150" cy="1633633"/>
      </dsp:txXfrm>
    </dsp:sp>
    <dsp:sp modelId="{CCC53335-CDC4-4010-B06D-9CB79FE2732F}">
      <dsp:nvSpPr>
        <dsp:cNvPr id="0" name=""/>
        <dsp:cNvSpPr/>
      </dsp:nvSpPr>
      <dsp:spPr>
        <a:xfrm>
          <a:off x="5571857" y="1357788"/>
          <a:ext cx="2648902" cy="1810385"/>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vi-VN" sz="1900" b="1" kern="1200" dirty="0">
              <a:solidFill>
                <a:schemeClr val="bg1"/>
              </a:solidFill>
            </a:rPr>
            <a:t>Sistemul de indicatori utilizaţi în cadrul analizei financiare </a:t>
          </a:r>
        </a:p>
      </dsp:txBody>
      <dsp:txXfrm>
        <a:off x="5660233" y="1446164"/>
        <a:ext cx="2472150" cy="163363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C741A0-1B77-45D5-BDAA-57F5B52393D6}">
      <dsp:nvSpPr>
        <dsp:cNvPr id="0" name=""/>
        <dsp:cNvSpPr/>
      </dsp:nvSpPr>
      <dsp:spPr>
        <a:xfrm rot="5400000">
          <a:off x="5050907" y="-1951912"/>
          <a:ext cx="1090440" cy="5266944"/>
        </a:xfrm>
        <a:prstGeom prst="round2SameRect">
          <a:avLst/>
        </a:prstGeom>
        <a:solidFill>
          <a:schemeClr val="accent4">
            <a:tint val="40000"/>
            <a:alpha val="90000"/>
            <a:hueOff val="0"/>
            <a:satOff val="0"/>
            <a:lumOff val="0"/>
            <a:alphaOff val="0"/>
          </a:schemeClr>
        </a:solidFill>
        <a:ln w="254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rtl="0">
            <a:lnSpc>
              <a:spcPct val="90000"/>
            </a:lnSpc>
            <a:spcBef>
              <a:spcPct val="0"/>
            </a:spcBef>
            <a:spcAft>
              <a:spcPct val="15000"/>
            </a:spcAft>
            <a:buChar char="••"/>
          </a:pPr>
          <a:r>
            <a:rPr lang="ro-RO" sz="1600" kern="1200" dirty="0"/>
            <a:t>reprezintă resursele financiare şi fluxurile acestora.</a:t>
          </a:r>
          <a:r>
            <a:rPr lang="en-US" sz="1600" kern="1200" dirty="0"/>
            <a:t/>
          </a:r>
          <a:br>
            <a:rPr lang="en-US" sz="1600" kern="1200" dirty="0"/>
          </a:br>
          <a:endParaRPr lang="en-US" sz="1600" kern="1200" dirty="0"/>
        </a:p>
      </dsp:txBody>
      <dsp:txXfrm rot="-5400000">
        <a:off x="2962656" y="189570"/>
        <a:ext cx="5213713" cy="983978"/>
      </dsp:txXfrm>
    </dsp:sp>
    <dsp:sp modelId="{A093830B-0CB5-476C-B90F-7FE8F29D0371}">
      <dsp:nvSpPr>
        <dsp:cNvPr id="0" name=""/>
        <dsp:cNvSpPr/>
      </dsp:nvSpPr>
      <dsp:spPr>
        <a:xfrm>
          <a:off x="0" y="34"/>
          <a:ext cx="2962656" cy="136305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rtl="0">
            <a:lnSpc>
              <a:spcPct val="90000"/>
            </a:lnSpc>
            <a:spcBef>
              <a:spcPct val="0"/>
            </a:spcBef>
            <a:spcAft>
              <a:spcPct val="35000"/>
            </a:spcAft>
          </a:pPr>
          <a:r>
            <a:rPr lang="ro-RO" sz="2600" b="1" kern="1200" dirty="0"/>
            <a:t>Obiectul analizei financiare</a:t>
          </a:r>
          <a:endParaRPr lang="en-US" sz="2600" kern="1200" dirty="0"/>
        </a:p>
      </dsp:txBody>
      <dsp:txXfrm>
        <a:off x="66539" y="66573"/>
        <a:ext cx="2829578" cy="1229972"/>
      </dsp:txXfrm>
    </dsp:sp>
    <dsp:sp modelId="{040AF1A5-EA17-4583-A908-2A3575A30A55}">
      <dsp:nvSpPr>
        <dsp:cNvPr id="0" name=""/>
        <dsp:cNvSpPr/>
      </dsp:nvSpPr>
      <dsp:spPr>
        <a:xfrm rot="5400000">
          <a:off x="5050907" y="-520709"/>
          <a:ext cx="1090440" cy="5266944"/>
        </a:xfrm>
        <a:prstGeom prst="round2SameRect">
          <a:avLst/>
        </a:prstGeom>
        <a:solidFill>
          <a:schemeClr val="accent4">
            <a:tint val="40000"/>
            <a:alpha val="90000"/>
            <a:hueOff val="-3945706"/>
            <a:satOff val="22157"/>
            <a:lumOff val="1408"/>
            <a:alphaOff val="0"/>
          </a:schemeClr>
        </a:solidFill>
        <a:ln w="25400" cap="flat" cmpd="sng" algn="ctr">
          <a:solidFill>
            <a:schemeClr val="accent4">
              <a:tint val="40000"/>
              <a:alpha val="90000"/>
              <a:hueOff val="-3945706"/>
              <a:satOff val="22157"/>
              <a:lumOff val="140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rtl="0">
            <a:lnSpc>
              <a:spcPct val="90000"/>
            </a:lnSpc>
            <a:spcBef>
              <a:spcPct val="0"/>
            </a:spcBef>
            <a:spcAft>
              <a:spcPct val="15000"/>
            </a:spcAft>
            <a:buChar char="••"/>
          </a:pPr>
          <a:r>
            <a:rPr lang="ro-RO" sz="1600" kern="1200" dirty="0"/>
            <a:t>evaluarea situaţiei financiare a entităţii economice cu scopul identificării oportunităţilor de sporire a eficienţei activităţii.</a:t>
          </a:r>
          <a:r>
            <a:rPr lang="en-US" sz="1600" kern="1200" dirty="0"/>
            <a:t/>
          </a:r>
          <a:br>
            <a:rPr lang="en-US" sz="1600" kern="1200" dirty="0"/>
          </a:br>
          <a:endParaRPr lang="en-US" sz="1600" kern="1200" dirty="0"/>
        </a:p>
      </dsp:txBody>
      <dsp:txXfrm rot="-5400000">
        <a:off x="2962656" y="1620773"/>
        <a:ext cx="5213713" cy="983978"/>
      </dsp:txXfrm>
    </dsp:sp>
    <dsp:sp modelId="{CFC6B89F-2EE7-486B-87EC-FD10DC1E945D}">
      <dsp:nvSpPr>
        <dsp:cNvPr id="0" name=""/>
        <dsp:cNvSpPr/>
      </dsp:nvSpPr>
      <dsp:spPr>
        <a:xfrm>
          <a:off x="0" y="1431237"/>
          <a:ext cx="2962656" cy="1363050"/>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rtl="0">
            <a:lnSpc>
              <a:spcPct val="90000"/>
            </a:lnSpc>
            <a:spcBef>
              <a:spcPct val="0"/>
            </a:spcBef>
            <a:spcAft>
              <a:spcPct val="35000"/>
            </a:spcAft>
          </a:pPr>
          <a:r>
            <a:rPr lang="en-US" sz="2600" b="1" kern="1200" dirty="0"/>
            <a:t>O</a:t>
          </a:r>
          <a:r>
            <a:rPr lang="ro-RO" sz="2600" b="1" kern="1200" dirty="0"/>
            <a:t>biectivul de bază</a:t>
          </a:r>
          <a:r>
            <a:rPr lang="en-US" sz="2600" b="1" kern="1200" dirty="0"/>
            <a:t> al </a:t>
          </a:r>
          <a:r>
            <a:rPr lang="en-US" sz="2600" b="1" kern="1200" dirty="0" err="1"/>
            <a:t>analizei</a:t>
          </a:r>
          <a:r>
            <a:rPr lang="en-US" sz="2600" b="1" kern="1200" dirty="0"/>
            <a:t> </a:t>
          </a:r>
          <a:r>
            <a:rPr lang="en-US" sz="2600" b="1" kern="1200" dirty="0" err="1"/>
            <a:t>financiare</a:t>
          </a:r>
          <a:endParaRPr lang="en-US" sz="2600" kern="1200" dirty="0"/>
        </a:p>
      </dsp:txBody>
      <dsp:txXfrm>
        <a:off x="66539" y="1497776"/>
        <a:ext cx="2829578" cy="122997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E77B28-E622-4905-9F23-ED20156F953C}">
      <dsp:nvSpPr>
        <dsp:cNvPr id="0" name=""/>
        <dsp:cNvSpPr/>
      </dsp:nvSpPr>
      <dsp:spPr>
        <a:xfrm>
          <a:off x="1330" y="2291"/>
          <a:ext cx="8226939" cy="1019480"/>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rtl="0">
            <a:lnSpc>
              <a:spcPct val="90000"/>
            </a:lnSpc>
            <a:spcBef>
              <a:spcPct val="0"/>
            </a:spcBef>
            <a:spcAft>
              <a:spcPct val="35000"/>
            </a:spcAft>
          </a:pPr>
          <a:r>
            <a:rPr lang="ro-RO" sz="3000" kern="1200" dirty="0"/>
            <a:t>Analiza financiară îndeplineşte următoarele </a:t>
          </a:r>
          <a:r>
            <a:rPr lang="ro-RO" sz="3000" i="1" kern="1200" dirty="0"/>
            <a:t>funcţii</a:t>
          </a:r>
          <a:r>
            <a:rPr lang="ro-RO" sz="3000" kern="1200" dirty="0"/>
            <a:t>:</a:t>
          </a:r>
          <a:endParaRPr lang="en-US" sz="3000" kern="1200" dirty="0"/>
        </a:p>
      </dsp:txBody>
      <dsp:txXfrm>
        <a:off x="31190" y="32151"/>
        <a:ext cx="8167219" cy="959760"/>
      </dsp:txXfrm>
    </dsp:sp>
    <dsp:sp modelId="{CAE72D51-5949-4DEB-93BD-30791D46B65C}">
      <dsp:nvSpPr>
        <dsp:cNvPr id="0" name=""/>
        <dsp:cNvSpPr/>
      </dsp:nvSpPr>
      <dsp:spPr>
        <a:xfrm>
          <a:off x="1330" y="1297205"/>
          <a:ext cx="1934840" cy="1930321"/>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ro-RO" sz="2300" kern="1200" dirty="0"/>
            <a:t>de informare</a:t>
          </a:r>
          <a:endParaRPr lang="en-US" sz="2300" kern="1200" dirty="0"/>
        </a:p>
      </dsp:txBody>
      <dsp:txXfrm>
        <a:off x="57867" y="1353742"/>
        <a:ext cx="1821766" cy="1817247"/>
      </dsp:txXfrm>
    </dsp:sp>
    <dsp:sp modelId="{6282E550-59B4-4D2D-BC41-313580A5B105}">
      <dsp:nvSpPr>
        <dsp:cNvPr id="0" name=""/>
        <dsp:cNvSpPr/>
      </dsp:nvSpPr>
      <dsp:spPr>
        <a:xfrm>
          <a:off x="2098696" y="1297205"/>
          <a:ext cx="1934840" cy="1930321"/>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ro-RO" sz="2300" kern="1200" dirty="0"/>
            <a:t>de evaluare a potenţialului tehnico-economic</a:t>
          </a:r>
          <a:endParaRPr lang="en-US" sz="2300" kern="1200" dirty="0"/>
        </a:p>
      </dsp:txBody>
      <dsp:txXfrm>
        <a:off x="2155233" y="1353742"/>
        <a:ext cx="1821766" cy="1817247"/>
      </dsp:txXfrm>
    </dsp:sp>
    <dsp:sp modelId="{75444273-6C31-4154-86E2-FE68C3B376AF}">
      <dsp:nvSpPr>
        <dsp:cNvPr id="0" name=""/>
        <dsp:cNvSpPr/>
      </dsp:nvSpPr>
      <dsp:spPr>
        <a:xfrm>
          <a:off x="4196063" y="1297205"/>
          <a:ext cx="1934840" cy="1930321"/>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ro-RO" sz="2300" kern="1200" dirty="0"/>
            <a:t>de realizare a gestiunii eficiente a patrimoniului întreprinderii</a:t>
          </a:r>
          <a:endParaRPr lang="en-US" sz="2300" kern="1200" dirty="0"/>
        </a:p>
      </dsp:txBody>
      <dsp:txXfrm>
        <a:off x="4252600" y="1353742"/>
        <a:ext cx="1821766" cy="1817247"/>
      </dsp:txXfrm>
    </dsp:sp>
    <dsp:sp modelId="{7A0A9CAC-4BDE-45BD-9BA4-6180EEC71739}">
      <dsp:nvSpPr>
        <dsp:cNvPr id="0" name=""/>
        <dsp:cNvSpPr/>
      </dsp:nvSpPr>
      <dsp:spPr>
        <a:xfrm>
          <a:off x="6293429" y="1297205"/>
          <a:ext cx="1934840" cy="1930321"/>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ro-RO" sz="2300" kern="1200" dirty="0"/>
            <a:t>de realizare a relaţiilor cu mediul extern</a:t>
          </a:r>
          <a:endParaRPr lang="en-US" sz="2300" kern="1200" dirty="0"/>
        </a:p>
      </dsp:txBody>
      <dsp:txXfrm>
        <a:off x="6349966" y="1353742"/>
        <a:ext cx="1821766" cy="181724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FD0A47-ADD6-4C99-8CE3-826808DB6646}">
      <dsp:nvSpPr>
        <dsp:cNvPr id="0" name=""/>
        <dsp:cNvSpPr/>
      </dsp:nvSpPr>
      <dsp:spPr>
        <a:xfrm>
          <a:off x="40" y="18665"/>
          <a:ext cx="3845569" cy="6048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lvl="0" algn="ctr" defTabSz="933450" rtl="0">
            <a:lnSpc>
              <a:spcPct val="90000"/>
            </a:lnSpc>
            <a:spcBef>
              <a:spcPct val="0"/>
            </a:spcBef>
            <a:spcAft>
              <a:spcPct val="35000"/>
            </a:spcAft>
          </a:pPr>
          <a:r>
            <a:rPr lang="ro-RO" sz="2100" b="1" kern="1200" dirty="0"/>
            <a:t>Sursele interne</a:t>
          </a:r>
          <a:endParaRPr lang="en-US" sz="2100" b="1" kern="1200" dirty="0"/>
        </a:p>
      </dsp:txBody>
      <dsp:txXfrm>
        <a:off x="40" y="18665"/>
        <a:ext cx="3845569" cy="604800"/>
      </dsp:txXfrm>
    </dsp:sp>
    <dsp:sp modelId="{804B2E96-4CBE-46BD-A39F-37FDF7474759}">
      <dsp:nvSpPr>
        <dsp:cNvPr id="0" name=""/>
        <dsp:cNvSpPr/>
      </dsp:nvSpPr>
      <dsp:spPr>
        <a:xfrm>
          <a:off x="40" y="623465"/>
          <a:ext cx="3845569" cy="3883831"/>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a:lnSpc>
              <a:spcPct val="90000"/>
            </a:lnSpc>
            <a:spcBef>
              <a:spcPct val="0"/>
            </a:spcBef>
            <a:spcAft>
              <a:spcPct val="15000"/>
            </a:spcAft>
            <a:buChar char="••"/>
          </a:pPr>
          <a:r>
            <a:rPr lang="en-US" sz="2100" b="0" kern="1200" dirty="0"/>
            <a:t>B</a:t>
          </a:r>
          <a:r>
            <a:rPr lang="ro-RO" sz="2100" b="0" kern="1200" dirty="0"/>
            <a:t>ilanţul contabil</a:t>
          </a:r>
          <a:r>
            <a:rPr lang="en-US" sz="2100" b="0" kern="1200" dirty="0"/>
            <a:t>;</a:t>
          </a:r>
        </a:p>
        <a:p>
          <a:pPr marL="228600" lvl="1" indent="-228600" algn="l" defTabSz="933450">
            <a:lnSpc>
              <a:spcPct val="90000"/>
            </a:lnSpc>
            <a:spcBef>
              <a:spcPct val="0"/>
            </a:spcBef>
            <a:spcAft>
              <a:spcPct val="15000"/>
            </a:spcAft>
            <a:buChar char="••"/>
          </a:pPr>
          <a:r>
            <a:rPr lang="en-US" sz="2100" b="0" kern="1200" dirty="0"/>
            <a:t>R</a:t>
          </a:r>
          <a:r>
            <a:rPr lang="ro-RO" sz="2100" b="0" kern="1200" dirty="0"/>
            <a:t>aportul privind profit sau pierdere</a:t>
          </a:r>
          <a:r>
            <a:rPr lang="en-US" sz="2100" b="0" kern="1200" dirty="0"/>
            <a:t>;</a:t>
          </a:r>
        </a:p>
        <a:p>
          <a:pPr marL="228600" lvl="1" indent="-228600" algn="l" defTabSz="933450">
            <a:lnSpc>
              <a:spcPct val="90000"/>
            </a:lnSpc>
            <a:spcBef>
              <a:spcPct val="0"/>
            </a:spcBef>
            <a:spcAft>
              <a:spcPct val="15000"/>
            </a:spcAft>
            <a:buChar char="••"/>
          </a:pPr>
          <a:r>
            <a:rPr lang="en-US" sz="2100" b="0" kern="1200" dirty="0"/>
            <a:t>R</a:t>
          </a:r>
          <a:r>
            <a:rPr lang="ro-RO" sz="2100" b="0" kern="1200" dirty="0"/>
            <a:t>aportul privind fluxul mijloacelor băneşti</a:t>
          </a:r>
          <a:r>
            <a:rPr lang="en-US" sz="2100" b="0" kern="1200" dirty="0"/>
            <a:t>;</a:t>
          </a:r>
        </a:p>
        <a:p>
          <a:pPr marL="228600" lvl="1" indent="-228600" algn="l" defTabSz="933450">
            <a:lnSpc>
              <a:spcPct val="90000"/>
            </a:lnSpc>
            <a:spcBef>
              <a:spcPct val="0"/>
            </a:spcBef>
            <a:spcAft>
              <a:spcPct val="15000"/>
            </a:spcAft>
            <a:buChar char="••"/>
          </a:pPr>
          <a:r>
            <a:rPr lang="en-US" sz="2100" b="0" kern="1200" dirty="0"/>
            <a:t>R</a:t>
          </a:r>
          <a:r>
            <a:rPr lang="ro-RO" sz="2100" b="0" kern="1200" dirty="0"/>
            <a:t>aportul privind fluxul capitalului propriu</a:t>
          </a:r>
          <a:r>
            <a:rPr lang="en-US" sz="2100" b="0" kern="1200" dirty="0"/>
            <a:t>;</a:t>
          </a:r>
        </a:p>
        <a:p>
          <a:pPr marL="228600" lvl="1" indent="-228600" algn="l" defTabSz="933450">
            <a:lnSpc>
              <a:spcPct val="90000"/>
            </a:lnSpc>
            <a:spcBef>
              <a:spcPct val="0"/>
            </a:spcBef>
            <a:spcAft>
              <a:spcPct val="15000"/>
            </a:spcAft>
            <a:buChar char="••"/>
          </a:pPr>
          <a:r>
            <a:rPr lang="en-US" sz="2100" b="0" kern="1200" dirty="0"/>
            <a:t>A</a:t>
          </a:r>
          <a:r>
            <a:rPr lang="ro-RO" sz="2100" b="0" kern="1200" dirty="0"/>
            <a:t>nexele la situațiile financiare</a:t>
          </a:r>
          <a:r>
            <a:rPr lang="en-US" sz="2100" b="0" kern="1200" dirty="0"/>
            <a:t>.</a:t>
          </a:r>
        </a:p>
      </dsp:txBody>
      <dsp:txXfrm>
        <a:off x="40" y="623465"/>
        <a:ext cx="3845569" cy="3883831"/>
      </dsp:txXfrm>
    </dsp:sp>
    <dsp:sp modelId="{CD4A67E4-D3B0-473D-ADBA-F0D0D2B9C612}">
      <dsp:nvSpPr>
        <dsp:cNvPr id="0" name=""/>
        <dsp:cNvSpPr/>
      </dsp:nvSpPr>
      <dsp:spPr>
        <a:xfrm>
          <a:off x="4383989" y="18665"/>
          <a:ext cx="3845569" cy="6048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lvl="0" algn="ctr" defTabSz="933450" rtl="0">
            <a:lnSpc>
              <a:spcPct val="90000"/>
            </a:lnSpc>
            <a:spcBef>
              <a:spcPct val="0"/>
            </a:spcBef>
            <a:spcAft>
              <a:spcPct val="35000"/>
            </a:spcAft>
          </a:pPr>
          <a:r>
            <a:rPr lang="en-US" sz="2100" b="1" kern="1200" dirty="0" err="1"/>
            <a:t>Surse</a:t>
          </a:r>
          <a:r>
            <a:rPr lang="en-US" sz="2100" b="1" kern="1200" dirty="0"/>
            <a:t> </a:t>
          </a:r>
          <a:r>
            <a:rPr lang="en-US" sz="2100" b="1" kern="1200" dirty="0" err="1"/>
            <a:t>externe</a:t>
          </a:r>
          <a:endParaRPr lang="en-US" sz="2100" kern="1200" dirty="0"/>
        </a:p>
      </dsp:txBody>
      <dsp:txXfrm>
        <a:off x="4383989" y="18665"/>
        <a:ext cx="3845569" cy="604800"/>
      </dsp:txXfrm>
    </dsp:sp>
    <dsp:sp modelId="{4BD91ABB-B9E1-4112-AE2F-095B3452D9DB}">
      <dsp:nvSpPr>
        <dsp:cNvPr id="0" name=""/>
        <dsp:cNvSpPr/>
      </dsp:nvSpPr>
      <dsp:spPr>
        <a:xfrm>
          <a:off x="4383989" y="623465"/>
          <a:ext cx="3845569" cy="3883831"/>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a:lnSpc>
              <a:spcPct val="90000"/>
            </a:lnSpc>
            <a:spcBef>
              <a:spcPct val="0"/>
            </a:spcBef>
            <a:spcAft>
              <a:spcPct val="15000"/>
            </a:spcAft>
            <a:buChar char="••"/>
          </a:pPr>
          <a:r>
            <a:rPr lang="en-US" sz="2100" kern="1200" dirty="0"/>
            <a:t>S</a:t>
          </a:r>
          <a:r>
            <a:rPr lang="ro-RO" sz="2100" kern="1200" dirty="0"/>
            <a:t>unt necesare orientării activităţii întreprinderii şi adaptării ei la schimbările  ce pot avea loc brusc în mediul economic şi ajută la dimensionarea unor noi obiective strategice. </a:t>
          </a:r>
          <a:endParaRPr lang="en-US" sz="2100" kern="1200" dirty="0"/>
        </a:p>
        <a:p>
          <a:pPr marL="228600" lvl="1" indent="-228600" algn="l" defTabSz="933450">
            <a:lnSpc>
              <a:spcPct val="90000"/>
            </a:lnSpc>
            <a:spcBef>
              <a:spcPct val="0"/>
            </a:spcBef>
            <a:spcAft>
              <a:spcPct val="15000"/>
            </a:spcAft>
            <a:buChar char="••"/>
          </a:pPr>
          <a:r>
            <a:rPr lang="ro-RO" sz="2100" kern="1200" dirty="0"/>
            <a:t>Informaţiile externe în funcţie de natura domeniului la care se referă: tehnologice, economico-financiare, juridice și fiscale.</a:t>
          </a:r>
          <a:endParaRPr lang="en-US" sz="2100" kern="1200" dirty="0"/>
        </a:p>
      </dsp:txBody>
      <dsp:txXfrm>
        <a:off x="4383989" y="623465"/>
        <a:ext cx="3845569" cy="388383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68B6A7-4645-4D18-B8DF-AFBFC18528C8}">
      <dsp:nvSpPr>
        <dsp:cNvPr id="0" name=""/>
        <dsp:cNvSpPr/>
      </dsp:nvSpPr>
      <dsp:spPr>
        <a:xfrm>
          <a:off x="0" y="0"/>
          <a:ext cx="4353347" cy="4353347"/>
        </a:xfrm>
        <a:prstGeom prst="pie">
          <a:avLst>
            <a:gd name="adj1" fmla="val 5400000"/>
            <a:gd name="adj2" fmla="val 1620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FC6AACB0-1CA6-49DD-A6B8-106163C4F935}">
      <dsp:nvSpPr>
        <dsp:cNvPr id="0" name=""/>
        <dsp:cNvSpPr/>
      </dsp:nvSpPr>
      <dsp:spPr>
        <a:xfrm>
          <a:off x="2176673" y="0"/>
          <a:ext cx="6052926" cy="4353347"/>
        </a:xfrm>
        <a:prstGeom prst="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99060" tIns="99060" rIns="99060" bIns="99060" numCol="1" spcCol="1270" anchor="ctr" anchorCtr="0">
          <a:noAutofit/>
        </a:bodyPr>
        <a:lstStyle/>
        <a:p>
          <a:pPr lvl="0" algn="ctr" defTabSz="1155700" rtl="0">
            <a:lnSpc>
              <a:spcPct val="90000"/>
            </a:lnSpc>
            <a:spcBef>
              <a:spcPct val="0"/>
            </a:spcBef>
            <a:spcAft>
              <a:spcPct val="35000"/>
            </a:spcAft>
          </a:pPr>
          <a:r>
            <a:rPr lang="ro-RO" sz="2600" b="1" i="1" kern="1200" dirty="0"/>
            <a:t>Indicatorii gestionării datoriilor şi ai stabilităţii financiare</a:t>
          </a:r>
          <a:r>
            <a:rPr lang="ro-RO" sz="2600" kern="1200" dirty="0"/>
            <a:t> </a:t>
          </a:r>
          <a:endParaRPr lang="en-US" sz="2600" kern="1200" dirty="0"/>
        </a:p>
      </dsp:txBody>
      <dsp:txXfrm>
        <a:off x="2176673" y="0"/>
        <a:ext cx="6052926" cy="925086"/>
      </dsp:txXfrm>
    </dsp:sp>
    <dsp:sp modelId="{7FF4F56A-6DF6-4AD1-BC57-DC155ED53F86}">
      <dsp:nvSpPr>
        <dsp:cNvPr id="0" name=""/>
        <dsp:cNvSpPr/>
      </dsp:nvSpPr>
      <dsp:spPr>
        <a:xfrm>
          <a:off x="571376" y="925086"/>
          <a:ext cx="3210593" cy="3210593"/>
        </a:xfrm>
        <a:prstGeom prst="pie">
          <a:avLst>
            <a:gd name="adj1" fmla="val 5400000"/>
            <a:gd name="adj2" fmla="val 16200000"/>
          </a:avLst>
        </a:prstGeom>
        <a:gradFill rotWithShape="0">
          <a:gsLst>
            <a:gs pos="0">
              <a:schemeClr val="accent3">
                <a:hueOff val="3750088"/>
                <a:satOff val="-5627"/>
                <a:lumOff val="-915"/>
                <a:alphaOff val="0"/>
                <a:shade val="51000"/>
                <a:satMod val="130000"/>
              </a:schemeClr>
            </a:gs>
            <a:gs pos="80000">
              <a:schemeClr val="accent3">
                <a:hueOff val="3750088"/>
                <a:satOff val="-5627"/>
                <a:lumOff val="-915"/>
                <a:alphaOff val="0"/>
                <a:shade val="93000"/>
                <a:satMod val="130000"/>
              </a:schemeClr>
            </a:gs>
            <a:gs pos="100000">
              <a:schemeClr val="accent3">
                <a:hueOff val="3750088"/>
                <a:satOff val="-5627"/>
                <a:lumOff val="-91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F283F618-8F1C-4E2E-89CC-5246EC67ED8A}">
      <dsp:nvSpPr>
        <dsp:cNvPr id="0" name=""/>
        <dsp:cNvSpPr/>
      </dsp:nvSpPr>
      <dsp:spPr>
        <a:xfrm>
          <a:off x="2176673" y="925086"/>
          <a:ext cx="6052926" cy="3210593"/>
        </a:xfrm>
        <a:prstGeom prst="rect">
          <a:avLst/>
        </a:prstGeom>
        <a:solidFill>
          <a:schemeClr val="lt1">
            <a:alpha val="90000"/>
            <a:hueOff val="0"/>
            <a:satOff val="0"/>
            <a:lumOff val="0"/>
            <a:alphaOff val="0"/>
          </a:schemeClr>
        </a:solidFill>
        <a:ln w="9525" cap="flat" cmpd="sng" algn="ctr">
          <a:solidFill>
            <a:schemeClr val="accent3">
              <a:hueOff val="3750088"/>
              <a:satOff val="-5627"/>
              <a:lumOff val="-915"/>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99060" tIns="99060" rIns="99060" bIns="99060" numCol="1" spcCol="1270" anchor="ctr" anchorCtr="0">
          <a:noAutofit/>
        </a:bodyPr>
        <a:lstStyle/>
        <a:p>
          <a:pPr lvl="0" algn="ctr" defTabSz="1155700" rtl="0">
            <a:lnSpc>
              <a:spcPct val="90000"/>
            </a:lnSpc>
            <a:spcBef>
              <a:spcPct val="0"/>
            </a:spcBef>
            <a:spcAft>
              <a:spcPct val="35000"/>
            </a:spcAft>
          </a:pPr>
          <a:r>
            <a:rPr lang="ru-RU" sz="2600" b="1" i="1" kern="1200" dirty="0" err="1"/>
            <a:t>Indicatorii</a:t>
          </a:r>
          <a:r>
            <a:rPr lang="ru-RU" sz="2600" b="1" i="1" kern="1200" dirty="0"/>
            <a:t> </a:t>
          </a:r>
          <a:r>
            <a:rPr lang="ru-RU" sz="2600" b="1" i="1" kern="1200" dirty="0" err="1"/>
            <a:t>gestionării</a:t>
          </a:r>
          <a:r>
            <a:rPr lang="ru-RU" sz="2600" b="1" i="1" kern="1200" dirty="0"/>
            <a:t> </a:t>
          </a:r>
          <a:r>
            <a:rPr lang="ru-RU" sz="2600" b="1" i="1" kern="1200" dirty="0" err="1"/>
            <a:t>activelor</a:t>
          </a:r>
          <a:endParaRPr lang="en-US" sz="2600" b="1" i="1" kern="1200" dirty="0"/>
        </a:p>
      </dsp:txBody>
      <dsp:txXfrm>
        <a:off x="2176673" y="925086"/>
        <a:ext cx="6052926" cy="925086"/>
      </dsp:txXfrm>
    </dsp:sp>
    <dsp:sp modelId="{7A8FCC3F-BDE0-4928-A529-01673B674CD4}">
      <dsp:nvSpPr>
        <dsp:cNvPr id="0" name=""/>
        <dsp:cNvSpPr/>
      </dsp:nvSpPr>
      <dsp:spPr>
        <a:xfrm>
          <a:off x="1142753" y="1850172"/>
          <a:ext cx="2067839" cy="2067839"/>
        </a:xfrm>
        <a:prstGeom prst="pie">
          <a:avLst>
            <a:gd name="adj1" fmla="val 5400000"/>
            <a:gd name="adj2" fmla="val 16200000"/>
          </a:avLst>
        </a:prstGeom>
        <a:gradFill rotWithShape="0">
          <a:gsLst>
            <a:gs pos="0">
              <a:schemeClr val="accent3">
                <a:hueOff val="7500176"/>
                <a:satOff val="-11253"/>
                <a:lumOff val="-1830"/>
                <a:alphaOff val="0"/>
                <a:shade val="51000"/>
                <a:satMod val="130000"/>
              </a:schemeClr>
            </a:gs>
            <a:gs pos="80000">
              <a:schemeClr val="accent3">
                <a:hueOff val="7500176"/>
                <a:satOff val="-11253"/>
                <a:lumOff val="-1830"/>
                <a:alphaOff val="0"/>
                <a:shade val="93000"/>
                <a:satMod val="130000"/>
              </a:schemeClr>
            </a:gs>
            <a:gs pos="100000">
              <a:schemeClr val="accent3">
                <a:hueOff val="7500176"/>
                <a:satOff val="-11253"/>
                <a:lumOff val="-183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1E9E0F0F-8D76-43A4-9D5D-C2DDDC064F23}">
      <dsp:nvSpPr>
        <dsp:cNvPr id="0" name=""/>
        <dsp:cNvSpPr/>
      </dsp:nvSpPr>
      <dsp:spPr>
        <a:xfrm>
          <a:off x="2176673" y="1850172"/>
          <a:ext cx="6052926" cy="2067839"/>
        </a:xfrm>
        <a:prstGeom prst="rect">
          <a:avLst/>
        </a:prstGeom>
        <a:solidFill>
          <a:schemeClr val="lt1">
            <a:alpha val="90000"/>
            <a:hueOff val="0"/>
            <a:satOff val="0"/>
            <a:lumOff val="0"/>
            <a:alphaOff val="0"/>
          </a:schemeClr>
        </a:solidFill>
        <a:ln w="9525" cap="flat" cmpd="sng" algn="ctr">
          <a:solidFill>
            <a:schemeClr val="accent3">
              <a:hueOff val="7500176"/>
              <a:satOff val="-11253"/>
              <a:lumOff val="-183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99060" tIns="99060" rIns="99060" bIns="99060" numCol="1" spcCol="1270" anchor="ctr" anchorCtr="0">
          <a:noAutofit/>
        </a:bodyPr>
        <a:lstStyle/>
        <a:p>
          <a:pPr lvl="0" algn="ctr" defTabSz="1155700" rtl="0">
            <a:lnSpc>
              <a:spcPct val="90000"/>
            </a:lnSpc>
            <a:spcBef>
              <a:spcPct val="0"/>
            </a:spcBef>
            <a:spcAft>
              <a:spcPct val="35000"/>
            </a:spcAft>
          </a:pPr>
          <a:r>
            <a:rPr lang="ru-RU" sz="2600" b="1" i="1" kern="1200" dirty="0" err="1"/>
            <a:t>Indicatorii</a:t>
          </a:r>
          <a:r>
            <a:rPr lang="ru-RU" sz="2600" b="1" i="1" kern="1200" dirty="0"/>
            <a:t> </a:t>
          </a:r>
          <a:r>
            <a:rPr lang="en-US" sz="2600" b="1" i="1" kern="1200" dirty="0" err="1"/>
            <a:t>capacității</a:t>
          </a:r>
          <a:r>
            <a:rPr lang="en-US" sz="2600" b="1" i="1" kern="1200" dirty="0"/>
            <a:t> de </a:t>
          </a:r>
          <a:r>
            <a:rPr lang="en-US" sz="2600" b="1" i="1" kern="1200" dirty="0" err="1"/>
            <a:t>plată</a:t>
          </a:r>
          <a:r>
            <a:rPr lang="en-US" sz="2600" kern="1200" dirty="0"/>
            <a:t> </a:t>
          </a:r>
        </a:p>
      </dsp:txBody>
      <dsp:txXfrm>
        <a:off x="2176673" y="1850172"/>
        <a:ext cx="6052926" cy="925086"/>
      </dsp:txXfrm>
    </dsp:sp>
    <dsp:sp modelId="{71783FEB-B085-4763-AC2F-49A1CE032B57}">
      <dsp:nvSpPr>
        <dsp:cNvPr id="0" name=""/>
        <dsp:cNvSpPr/>
      </dsp:nvSpPr>
      <dsp:spPr>
        <a:xfrm>
          <a:off x="1714130" y="2775258"/>
          <a:ext cx="925086" cy="925086"/>
        </a:xfrm>
        <a:prstGeom prst="pie">
          <a:avLst>
            <a:gd name="adj1" fmla="val 5400000"/>
            <a:gd name="adj2" fmla="val 16200000"/>
          </a:avLst>
        </a:prstGeom>
        <a:gradFill rotWithShape="0">
          <a:gsLst>
            <a:gs pos="0">
              <a:schemeClr val="accent3">
                <a:hueOff val="11250264"/>
                <a:satOff val="-16880"/>
                <a:lumOff val="-2745"/>
                <a:alphaOff val="0"/>
                <a:shade val="51000"/>
                <a:satMod val="130000"/>
              </a:schemeClr>
            </a:gs>
            <a:gs pos="80000">
              <a:schemeClr val="accent3">
                <a:hueOff val="11250264"/>
                <a:satOff val="-16880"/>
                <a:lumOff val="-2745"/>
                <a:alphaOff val="0"/>
                <a:shade val="93000"/>
                <a:satMod val="130000"/>
              </a:schemeClr>
            </a:gs>
            <a:gs pos="100000">
              <a:schemeClr val="accent3">
                <a:hueOff val="11250264"/>
                <a:satOff val="-16880"/>
                <a:lumOff val="-274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DF1038BC-C92D-4CB4-BD8D-EE61789ED915}">
      <dsp:nvSpPr>
        <dsp:cNvPr id="0" name=""/>
        <dsp:cNvSpPr/>
      </dsp:nvSpPr>
      <dsp:spPr>
        <a:xfrm>
          <a:off x="2176673" y="2775258"/>
          <a:ext cx="6052926" cy="925086"/>
        </a:xfrm>
        <a:prstGeom prst="rect">
          <a:avLst/>
        </a:prstGeom>
        <a:solidFill>
          <a:schemeClr val="lt1">
            <a:alpha val="90000"/>
            <a:hueOff val="0"/>
            <a:satOff val="0"/>
            <a:lumOff val="0"/>
            <a:alphaOff val="0"/>
          </a:schemeClr>
        </a:solidFill>
        <a:ln w="9525" cap="flat" cmpd="sng" algn="ctr">
          <a:solidFill>
            <a:schemeClr val="accent3">
              <a:hueOff val="11250264"/>
              <a:satOff val="-16880"/>
              <a:lumOff val="-2745"/>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99060" tIns="99060" rIns="99060" bIns="99060" numCol="1" spcCol="1270" anchor="ctr" anchorCtr="0">
          <a:noAutofit/>
        </a:bodyPr>
        <a:lstStyle/>
        <a:p>
          <a:pPr lvl="0" algn="ctr" defTabSz="1155700" rtl="0">
            <a:lnSpc>
              <a:spcPct val="90000"/>
            </a:lnSpc>
            <a:spcBef>
              <a:spcPct val="0"/>
            </a:spcBef>
            <a:spcAft>
              <a:spcPct val="35000"/>
            </a:spcAft>
          </a:pPr>
          <a:r>
            <a:rPr lang="ru-RU" sz="2600" b="1" i="1" kern="1200" dirty="0" err="1"/>
            <a:t>Indicatori</a:t>
          </a:r>
          <a:r>
            <a:rPr lang="ru-RU" sz="2600" b="1" i="1" kern="1200" dirty="0"/>
            <a:t> </a:t>
          </a:r>
          <a:r>
            <a:rPr lang="ru-RU" sz="2600" b="1" i="1" kern="1200" dirty="0" err="1"/>
            <a:t>ai</a:t>
          </a:r>
          <a:r>
            <a:rPr lang="ru-RU" sz="2600" b="1" i="1" kern="1200" dirty="0"/>
            <a:t> </a:t>
          </a:r>
          <a:r>
            <a:rPr lang="ru-RU" sz="2600" b="1" i="1" kern="1200" dirty="0" err="1"/>
            <a:t>rezultatelor</a:t>
          </a:r>
          <a:r>
            <a:rPr lang="ru-RU" sz="2600" b="1" i="1" kern="1200" dirty="0"/>
            <a:t> </a:t>
          </a:r>
          <a:r>
            <a:rPr lang="ru-RU" sz="2600" b="1" i="1" kern="1200" dirty="0" err="1"/>
            <a:t>activităţii</a:t>
          </a:r>
          <a:r>
            <a:rPr lang="ru-RU" sz="2600" b="1" i="1" kern="1200" dirty="0"/>
            <a:t> </a:t>
          </a:r>
          <a:r>
            <a:rPr lang="ru-RU" sz="2600" b="1" i="1" kern="1200" dirty="0" err="1"/>
            <a:t>economico</a:t>
          </a:r>
          <a:r>
            <a:rPr lang="en-US" sz="2600" b="1" i="1" kern="1200" dirty="0"/>
            <a:t>-</a:t>
          </a:r>
          <a:r>
            <a:rPr lang="ru-RU" sz="2600" b="1" i="1" kern="1200" dirty="0" err="1"/>
            <a:t>financiare</a:t>
          </a:r>
          <a:r>
            <a:rPr lang="en-US" sz="2600" b="1" i="1" kern="1200" dirty="0"/>
            <a:t> </a:t>
          </a:r>
          <a:r>
            <a:rPr lang="en-US" sz="2600" b="1" i="1" kern="1200" dirty="0" err="1"/>
            <a:t>și</a:t>
          </a:r>
          <a:r>
            <a:rPr lang="en-US" sz="2600" b="1" i="1" kern="1200" dirty="0"/>
            <a:t> </a:t>
          </a:r>
          <a:r>
            <a:rPr lang="en-US" sz="2600" b="1" i="1" kern="1200" dirty="0" err="1"/>
            <a:t>ai</a:t>
          </a:r>
          <a:r>
            <a:rPr lang="en-US" sz="2600" b="1" i="1" kern="1200" dirty="0"/>
            <a:t> </a:t>
          </a:r>
          <a:r>
            <a:rPr lang="en-US" sz="2600" b="1" i="1" kern="1200" dirty="0" err="1"/>
            <a:t>rentabilității</a:t>
          </a:r>
          <a:r>
            <a:rPr lang="en-US" sz="2600" kern="1200" dirty="0"/>
            <a:t> </a:t>
          </a:r>
        </a:p>
      </dsp:txBody>
      <dsp:txXfrm>
        <a:off x="2176673" y="2775258"/>
        <a:ext cx="6052926" cy="92508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C239BA8E-2C5F-42A5-B8E7-D63CB6092236}" type="datetimeFigureOut">
              <a:rPr lang="ru-RU" smtClean="0"/>
              <a:pPr/>
              <a:t>08.12.2021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605C1AF-6596-4194-AC33-23EF5B4804A1}"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C239BA8E-2C5F-42A5-B8E7-D63CB6092236}" type="datetimeFigureOut">
              <a:rPr lang="ru-RU" smtClean="0"/>
              <a:pPr/>
              <a:t>08.12.2021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605C1AF-6596-4194-AC33-23EF5B4804A1}"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C239BA8E-2C5F-42A5-B8E7-D63CB6092236}" type="datetimeFigureOut">
              <a:rPr lang="ru-RU" smtClean="0"/>
              <a:pPr/>
              <a:t>08.12.2021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605C1AF-6596-4194-AC33-23EF5B4804A1}"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C239BA8E-2C5F-42A5-B8E7-D63CB6092236}" type="datetimeFigureOut">
              <a:rPr lang="ru-RU" smtClean="0"/>
              <a:pPr/>
              <a:t>08.12.2021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605C1AF-6596-4194-AC33-23EF5B4804A1}"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C239BA8E-2C5F-42A5-B8E7-D63CB6092236}" type="datetimeFigureOut">
              <a:rPr lang="ru-RU" smtClean="0"/>
              <a:pPr/>
              <a:t>08.12.2021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605C1AF-6596-4194-AC33-23EF5B4804A1}"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C239BA8E-2C5F-42A5-B8E7-D63CB6092236}" type="datetimeFigureOut">
              <a:rPr lang="ru-RU" smtClean="0"/>
              <a:pPr/>
              <a:t>08.12.2021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605C1AF-6596-4194-AC33-23EF5B4804A1}"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C239BA8E-2C5F-42A5-B8E7-D63CB6092236}" type="datetimeFigureOut">
              <a:rPr lang="ru-RU" smtClean="0"/>
              <a:pPr/>
              <a:t>08.12.2021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605C1AF-6596-4194-AC33-23EF5B4804A1}"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C239BA8E-2C5F-42A5-B8E7-D63CB6092236}" type="datetimeFigureOut">
              <a:rPr lang="ru-RU" smtClean="0"/>
              <a:pPr/>
              <a:t>08.12.2021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605C1AF-6596-4194-AC33-23EF5B4804A1}"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239BA8E-2C5F-42A5-B8E7-D63CB6092236}" type="datetimeFigureOut">
              <a:rPr lang="ru-RU" smtClean="0"/>
              <a:pPr/>
              <a:t>08.12.2021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605C1AF-6596-4194-AC33-23EF5B4804A1}"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C239BA8E-2C5F-42A5-B8E7-D63CB6092236}" type="datetimeFigureOut">
              <a:rPr lang="ru-RU" smtClean="0"/>
              <a:pPr/>
              <a:t>08.12.2021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605C1AF-6596-4194-AC33-23EF5B4804A1}"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C239BA8E-2C5F-42A5-B8E7-D63CB6092236}" type="datetimeFigureOut">
              <a:rPr lang="ru-RU" smtClean="0"/>
              <a:pPr/>
              <a:t>08.12.2021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605C1AF-6596-4194-AC33-23EF5B4804A1}"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39BA8E-2C5F-42A5-B8E7-D63CB6092236}" type="datetimeFigureOut">
              <a:rPr lang="ru-RU" smtClean="0"/>
              <a:pPr/>
              <a:t>08.12.2021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05C1AF-6596-4194-AC33-23EF5B4804A1}"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ro-RO" b="1" dirty="0">
                <a:solidFill>
                  <a:srgbClr val="FF0000"/>
                </a:solidFill>
              </a:rPr>
              <a:t>Tema 12. ANALIZA SITUAȚIEI FINANCIARE A ÎNTREPRINDERII</a:t>
            </a:r>
            <a:r>
              <a:rPr lang="en-US" b="1" dirty="0">
                <a:solidFill>
                  <a:srgbClr val="FF0000"/>
                </a:solidFill>
              </a:rPr>
              <a:t>.</a:t>
            </a:r>
          </a:p>
        </p:txBody>
      </p:sp>
      <p:sp>
        <p:nvSpPr>
          <p:cNvPr id="5" name="Подзаголовок 2"/>
          <p:cNvSpPr>
            <a:spLocks noGrp="1"/>
          </p:cNvSpPr>
          <p:nvPr>
            <p:ph type="subTitle" idx="1"/>
          </p:nvPr>
        </p:nvSpPr>
        <p:spPr/>
        <p:txBody>
          <a:bodyPr>
            <a:normAutofit/>
          </a:bodyPr>
          <a:lstStyle/>
          <a:p>
            <a:r>
              <a:rPr lang="en-US" b="1" dirty="0" err="1" smtClean="0">
                <a:solidFill>
                  <a:schemeClr val="tx1"/>
                </a:solidFill>
              </a:rPr>
              <a:t>Rusu</a:t>
            </a:r>
            <a:r>
              <a:rPr lang="en-US" b="1" dirty="0" smtClean="0">
                <a:solidFill>
                  <a:schemeClr val="tx1"/>
                </a:solidFill>
              </a:rPr>
              <a:t> Elena</a:t>
            </a:r>
          </a:p>
          <a:p>
            <a:r>
              <a:rPr lang="en-US" b="1" dirty="0" err="1" smtClean="0">
                <a:solidFill>
                  <a:schemeClr val="tx1"/>
                </a:solidFill>
              </a:rPr>
              <a:t>Drd</a:t>
            </a:r>
            <a:r>
              <a:rPr lang="en-US" b="1" dirty="0" smtClean="0">
                <a:solidFill>
                  <a:schemeClr val="tx1"/>
                </a:solidFill>
              </a:rPr>
              <a:t>., </a:t>
            </a:r>
            <a:r>
              <a:rPr lang="en-US" b="1" dirty="0" err="1" smtClean="0">
                <a:solidFill>
                  <a:schemeClr val="tx1"/>
                </a:solidFill>
              </a:rPr>
              <a:t>asist.univ</a:t>
            </a:r>
            <a:r>
              <a:rPr lang="en-US" b="1" dirty="0" smtClean="0">
                <a:solidFill>
                  <a:schemeClr val="tx1"/>
                </a:solidFill>
              </a:rPr>
              <a:t>.</a:t>
            </a:r>
            <a:endParaRPr lang="en-US" b="1"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cstate="print"/>
          <a:srcRect l="14220" t="22906" r="52683" b="26182"/>
          <a:stretch>
            <a:fillRect/>
          </a:stretch>
        </p:blipFill>
        <p:spPr bwMode="auto">
          <a:xfrm>
            <a:off x="971600" y="332656"/>
            <a:ext cx="6552728" cy="6336704"/>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lvl="0"/>
            <a:r>
              <a:rPr lang="vi-VN" sz="3600" b="1" dirty="0">
                <a:solidFill>
                  <a:schemeClr val="tx2">
                    <a:lumMod val="75000"/>
                  </a:schemeClr>
                </a:solidFill>
              </a:rPr>
              <a:t>Analiza capacității de plată a întreprinderii</a:t>
            </a:r>
          </a:p>
        </p:txBody>
      </p:sp>
      <p:sp>
        <p:nvSpPr>
          <p:cNvPr id="3" name="Содержимое 2"/>
          <p:cNvSpPr>
            <a:spLocks noGrp="1"/>
          </p:cNvSpPr>
          <p:nvPr>
            <p:ph idx="1"/>
          </p:nvPr>
        </p:nvSpPr>
        <p:spPr>
          <a:xfrm>
            <a:off x="395536" y="1268760"/>
            <a:ext cx="8229600" cy="4853136"/>
          </a:xfrm>
        </p:spPr>
        <p:txBody>
          <a:bodyPr>
            <a:normAutofit fontScale="70000" lnSpcReduction="20000"/>
          </a:bodyPr>
          <a:lstStyle/>
          <a:p>
            <a:pPr>
              <a:buNone/>
            </a:pPr>
            <a:r>
              <a:rPr lang="ro-RO" i="1" dirty="0"/>
              <a:t>	</a:t>
            </a:r>
            <a:r>
              <a:rPr lang="ro-RO" b="1" i="1" dirty="0"/>
              <a:t>Lichiditatea</a:t>
            </a:r>
            <a:r>
              <a:rPr lang="ro-RO" i="1" dirty="0"/>
              <a:t> </a:t>
            </a:r>
            <a:r>
              <a:rPr lang="ro-RO" dirty="0"/>
              <a:t>se referă la proprietatea elementelor patrimoniale de a se transforma în mijloace băneşti la valoarea care este indicată în bilanţul contabil, iar gradul de lichiditate se determină de durata perioadei în decursul căreia are loc transformarea activelor în mijloace băneşti.</a:t>
            </a:r>
            <a:endParaRPr lang="ru-RU" dirty="0"/>
          </a:p>
          <a:p>
            <a:pPr>
              <a:buNone/>
            </a:pPr>
            <a:r>
              <a:rPr lang="ro-RO" dirty="0"/>
              <a:t>	</a:t>
            </a:r>
          </a:p>
          <a:p>
            <a:pPr>
              <a:buNone/>
            </a:pPr>
            <a:r>
              <a:rPr lang="ro-RO" dirty="0"/>
              <a:t>	În vederea evaluării lichidităţii cele mai deseori se calculează </a:t>
            </a:r>
            <a:r>
              <a:rPr lang="ro-RO" i="1" dirty="0"/>
              <a:t>ratele de lichiditate</a:t>
            </a:r>
            <a:r>
              <a:rPr lang="ro-RO" dirty="0"/>
              <a:t>, care se realizează ca o raportare a activelor realizabile la suma obligaţiilor exigibile. </a:t>
            </a:r>
          </a:p>
          <a:p>
            <a:pPr>
              <a:buNone/>
            </a:pPr>
            <a:r>
              <a:rPr lang="ro-RO" dirty="0"/>
              <a:t>	</a:t>
            </a:r>
          </a:p>
          <a:p>
            <a:pPr>
              <a:buNone/>
            </a:pPr>
            <a:r>
              <a:rPr lang="ro-RO" dirty="0"/>
              <a:t>	Insuficienţa lichidităţii generează incapacitatea entităţii economice de a achita datoriile sale pe termen scurt, ceea ce poate duce la vânzarea investiţiilor pe termen lung, activelor pe termen lung şi, în cele din urmă, la faliment. Formula de bază a lichidităţii este:</a:t>
            </a:r>
            <a:endParaRPr lang="ru-RU" dirty="0"/>
          </a:p>
          <a:p>
            <a:pPr>
              <a:buNone/>
            </a:pPr>
            <a:r>
              <a:rPr lang="ro-RO" i="1" dirty="0"/>
              <a:t>	</a:t>
            </a:r>
          </a:p>
          <a:p>
            <a:pPr algn="ctr">
              <a:buNone/>
            </a:pPr>
            <a:r>
              <a:rPr lang="ro-RO" b="1" i="1" dirty="0"/>
              <a:t>Lichiditatea = Mijloace de plată / Datorii pe termen scurt</a:t>
            </a:r>
            <a:endParaRPr lang="ru-RU"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7703" y="171399"/>
            <a:ext cx="8229600" cy="1143000"/>
          </a:xfrm>
        </p:spPr>
        <p:txBody>
          <a:bodyPr>
            <a:normAutofit/>
          </a:bodyPr>
          <a:lstStyle/>
          <a:p>
            <a:r>
              <a:rPr lang="ro-RO" sz="3100" i="1" dirty="0"/>
              <a:t>Formule de calculare a ratelor lichidităţii</a:t>
            </a:r>
            <a:endParaRPr lang="ru-RU" dirty="0"/>
          </a:p>
        </p:txBody>
      </p:sp>
      <p:graphicFrame>
        <p:nvGraphicFramePr>
          <p:cNvPr id="5" name="Содержимое 4"/>
          <p:cNvGraphicFramePr>
            <a:graphicFrameLocks noGrp="1"/>
          </p:cNvGraphicFramePr>
          <p:nvPr>
            <p:ph idx="1"/>
            <p:extLst>
              <p:ext uri="{D42A27DB-BD31-4B8C-83A1-F6EECF244321}">
                <p14:modId xmlns:p14="http://schemas.microsoft.com/office/powerpoint/2010/main" val="3703799088"/>
              </p:ext>
            </p:extLst>
          </p:nvPr>
        </p:nvGraphicFramePr>
        <p:xfrm>
          <a:off x="366038" y="1453552"/>
          <a:ext cx="8454434" cy="4536504"/>
        </p:xfrm>
        <a:graphic>
          <a:graphicData uri="http://schemas.openxmlformats.org/drawingml/2006/table">
            <a:tbl>
              <a:tblPr/>
              <a:tblGrid>
                <a:gridCol w="1973714">
                  <a:extLst>
                    <a:ext uri="{9D8B030D-6E8A-4147-A177-3AD203B41FA5}">
                      <a16:colId xmlns:a16="http://schemas.microsoft.com/office/drawing/2014/main" xmlns="" val="20000"/>
                    </a:ext>
                  </a:extLst>
                </a:gridCol>
                <a:gridCol w="5040070">
                  <a:extLst>
                    <a:ext uri="{9D8B030D-6E8A-4147-A177-3AD203B41FA5}">
                      <a16:colId xmlns:a16="http://schemas.microsoft.com/office/drawing/2014/main" xmlns="" val="20001"/>
                    </a:ext>
                  </a:extLst>
                </a:gridCol>
                <a:gridCol w="1440650">
                  <a:extLst>
                    <a:ext uri="{9D8B030D-6E8A-4147-A177-3AD203B41FA5}">
                      <a16:colId xmlns:a16="http://schemas.microsoft.com/office/drawing/2014/main" xmlns="" val="20002"/>
                    </a:ext>
                  </a:extLst>
                </a:gridCol>
              </a:tblGrid>
              <a:tr h="1134126">
                <a:tc>
                  <a:txBody>
                    <a:bodyPr/>
                    <a:lstStyle/>
                    <a:p>
                      <a:pPr marL="0" marR="0" algn="ctr">
                        <a:lnSpc>
                          <a:spcPct val="150000"/>
                        </a:lnSpc>
                        <a:spcBef>
                          <a:spcPts val="0"/>
                        </a:spcBef>
                        <a:spcAft>
                          <a:spcPts val="0"/>
                        </a:spcAft>
                      </a:pPr>
                      <a:r>
                        <a:rPr lang="ro-RO" sz="1800" dirty="0">
                          <a:latin typeface="Times New Roman"/>
                          <a:ea typeface="Times New Roman"/>
                        </a:rPr>
                        <a:t>Denumirea coeficientului</a:t>
                      </a:r>
                      <a:endParaRPr lang="en-US" sz="18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marL="0" marR="0" algn="ctr">
                        <a:lnSpc>
                          <a:spcPct val="150000"/>
                        </a:lnSpc>
                        <a:spcBef>
                          <a:spcPts val="0"/>
                        </a:spcBef>
                        <a:spcAft>
                          <a:spcPts val="0"/>
                        </a:spcAft>
                      </a:pPr>
                      <a:r>
                        <a:rPr lang="ro-RO" sz="1800">
                          <a:latin typeface="Times New Roman"/>
                          <a:ea typeface="Times New Roman"/>
                        </a:rPr>
                        <a:t>Modul de calcul</a:t>
                      </a:r>
                      <a:endParaRPr lang="en-US" sz="18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marL="0" marR="0" algn="ctr">
                        <a:lnSpc>
                          <a:spcPct val="150000"/>
                        </a:lnSpc>
                        <a:spcBef>
                          <a:spcPts val="0"/>
                        </a:spcBef>
                        <a:spcAft>
                          <a:spcPts val="0"/>
                        </a:spcAft>
                      </a:pPr>
                      <a:r>
                        <a:rPr lang="ro-RO" sz="1800">
                          <a:latin typeface="Times New Roman"/>
                          <a:ea typeface="Times New Roman"/>
                        </a:rPr>
                        <a:t>Intervalul optim</a:t>
                      </a:r>
                      <a:endParaRPr lang="en-US" sz="18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extLst>
                  <a:ext uri="{0D108BD9-81ED-4DB2-BD59-A6C34878D82A}">
                    <a16:rowId xmlns:a16="http://schemas.microsoft.com/office/drawing/2014/main" xmlns="" val="10000"/>
                  </a:ext>
                </a:extLst>
              </a:tr>
              <a:tr h="1134126">
                <a:tc>
                  <a:txBody>
                    <a:bodyPr/>
                    <a:lstStyle/>
                    <a:p>
                      <a:pPr marL="0" marR="0" algn="ctr">
                        <a:lnSpc>
                          <a:spcPct val="150000"/>
                        </a:lnSpc>
                        <a:spcBef>
                          <a:spcPts val="0"/>
                        </a:spcBef>
                        <a:spcAft>
                          <a:spcPts val="0"/>
                        </a:spcAft>
                      </a:pPr>
                      <a:r>
                        <a:rPr lang="ro-RO" sz="1800">
                          <a:latin typeface="Times New Roman"/>
                          <a:ea typeface="Times New Roman"/>
                        </a:rPr>
                        <a:t>1.Lichiditatea absolută </a:t>
                      </a:r>
                      <a:endParaRPr lang="en-US" sz="18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ro-RO" sz="1800" dirty="0">
                          <a:latin typeface="Times New Roman"/>
                          <a:ea typeface="Times New Roman"/>
                        </a:rPr>
                        <a:t>Mijloace băneşti+ Investiţii pe termen scurt /Datorii pe termen scu</a:t>
                      </a:r>
                      <a:r>
                        <a:rPr lang="it-IT" sz="1800" dirty="0">
                          <a:latin typeface="Times New Roman"/>
                          <a:ea typeface="Times New Roman"/>
                        </a:rPr>
                        <a:t>rt</a:t>
                      </a:r>
                      <a:endParaRPr lang="en-US" sz="18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endParaRPr lang="it-IT" sz="1800">
                        <a:latin typeface="Times New Roman"/>
                        <a:ea typeface="Times New Roman"/>
                      </a:endParaRPr>
                    </a:p>
                    <a:p>
                      <a:pPr marL="0" marR="0" algn="ctr">
                        <a:lnSpc>
                          <a:spcPct val="150000"/>
                        </a:lnSpc>
                        <a:spcBef>
                          <a:spcPts val="0"/>
                        </a:spcBef>
                        <a:spcAft>
                          <a:spcPts val="0"/>
                        </a:spcAft>
                      </a:pPr>
                      <a:r>
                        <a:rPr lang="en-US" sz="1800">
                          <a:latin typeface="Times New Roman"/>
                          <a:ea typeface="Times New Roman"/>
                        </a:rPr>
                        <a:t>0,2-0,3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134126">
                <a:tc>
                  <a:txBody>
                    <a:bodyPr/>
                    <a:lstStyle/>
                    <a:p>
                      <a:pPr marL="0" marR="0" algn="ctr">
                        <a:lnSpc>
                          <a:spcPct val="150000"/>
                        </a:lnSpc>
                        <a:spcBef>
                          <a:spcPts val="0"/>
                        </a:spcBef>
                        <a:spcAft>
                          <a:spcPts val="0"/>
                        </a:spcAft>
                      </a:pPr>
                      <a:r>
                        <a:rPr lang="ro-RO" sz="1800">
                          <a:latin typeface="Times New Roman"/>
                          <a:ea typeface="Times New Roman"/>
                        </a:rPr>
                        <a:t>2.</a:t>
                      </a:r>
                      <a:r>
                        <a:rPr lang="ru-RU" sz="1800">
                          <a:latin typeface="Times New Roman"/>
                          <a:ea typeface="Times New Roman"/>
                        </a:rPr>
                        <a:t>Lichiditatea intermediară </a:t>
                      </a:r>
                      <a:endParaRPr lang="en-US" sz="18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ro-RO" sz="1800" dirty="0">
                          <a:latin typeface="Times New Roman"/>
                          <a:ea typeface="Times New Roman"/>
                        </a:rPr>
                        <a:t>Mijloace băneşti + Investiţii pe termen scurt + Creanţe pe termen scurt/Datorii pe termen scurt</a:t>
                      </a:r>
                      <a:endParaRPr lang="en-US" sz="18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ru-RU" sz="1800">
                          <a:latin typeface="Times New Roman"/>
                          <a:ea typeface="Times New Roman"/>
                        </a:rPr>
                        <a:t>0,7 – 0,8</a:t>
                      </a:r>
                      <a:endParaRPr lang="en-US" sz="18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134126">
                <a:tc>
                  <a:txBody>
                    <a:bodyPr/>
                    <a:lstStyle/>
                    <a:p>
                      <a:pPr marL="0" marR="0" algn="ctr">
                        <a:lnSpc>
                          <a:spcPct val="150000"/>
                        </a:lnSpc>
                        <a:spcBef>
                          <a:spcPts val="0"/>
                        </a:spcBef>
                        <a:spcAft>
                          <a:spcPts val="0"/>
                        </a:spcAft>
                      </a:pPr>
                      <a:r>
                        <a:rPr lang="ro-RO" sz="1800">
                          <a:latin typeface="Times New Roman"/>
                          <a:ea typeface="Times New Roman"/>
                        </a:rPr>
                        <a:t>3.</a:t>
                      </a:r>
                      <a:r>
                        <a:rPr lang="ru-RU" sz="1800">
                          <a:latin typeface="Times New Roman"/>
                          <a:ea typeface="Times New Roman"/>
                        </a:rPr>
                        <a:t>Lichiditatea curentă</a:t>
                      </a:r>
                      <a:endParaRPr lang="en-US" sz="18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fr-FR" sz="1800" dirty="0">
                          <a:latin typeface="Times New Roman"/>
                          <a:ea typeface="Times New Roman"/>
                        </a:rPr>
                        <a:t>Active circulante/Datorii pe termen scurt</a:t>
                      </a:r>
                      <a:endParaRPr lang="en-US" sz="18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ru-RU" sz="1800" dirty="0">
                          <a:latin typeface="Times New Roman"/>
                          <a:ea typeface="Times New Roman"/>
                        </a:rPr>
                        <a:t>1,0 – </a:t>
                      </a:r>
                      <a:r>
                        <a:rPr lang="ro-RO" sz="1800" dirty="0">
                          <a:latin typeface="Times New Roman"/>
                          <a:ea typeface="Times New Roman"/>
                        </a:rPr>
                        <a:t>2,0</a:t>
                      </a:r>
                      <a:endParaRPr lang="en-US" sz="18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3200" dirty="0" err="1">
                <a:solidFill>
                  <a:srgbClr val="FF0000"/>
                </a:solidFill>
              </a:rPr>
              <a:t>Aplicația</a:t>
            </a:r>
            <a:r>
              <a:rPr lang="en-US" sz="3200" dirty="0">
                <a:solidFill>
                  <a:srgbClr val="FF0000"/>
                </a:solidFill>
              </a:rPr>
              <a:t> nr.1</a:t>
            </a:r>
          </a:p>
        </p:txBody>
      </p:sp>
      <p:graphicFrame>
        <p:nvGraphicFramePr>
          <p:cNvPr id="4" name="Содержимое 3"/>
          <p:cNvGraphicFramePr>
            <a:graphicFrameLocks noGrp="1"/>
          </p:cNvGraphicFramePr>
          <p:nvPr>
            <p:ph idx="1"/>
          </p:nvPr>
        </p:nvGraphicFramePr>
        <p:xfrm>
          <a:off x="611558" y="1772817"/>
          <a:ext cx="7992889" cy="4151216"/>
        </p:xfrm>
        <a:graphic>
          <a:graphicData uri="http://schemas.openxmlformats.org/drawingml/2006/table">
            <a:tbl>
              <a:tblPr/>
              <a:tblGrid>
                <a:gridCol w="3720148">
                  <a:extLst>
                    <a:ext uri="{9D8B030D-6E8A-4147-A177-3AD203B41FA5}">
                      <a16:colId xmlns:a16="http://schemas.microsoft.com/office/drawing/2014/main" xmlns="" val="20000"/>
                    </a:ext>
                  </a:extLst>
                </a:gridCol>
                <a:gridCol w="945801">
                  <a:extLst>
                    <a:ext uri="{9D8B030D-6E8A-4147-A177-3AD203B41FA5}">
                      <a16:colId xmlns:a16="http://schemas.microsoft.com/office/drawing/2014/main" xmlns="" val="20001"/>
                    </a:ext>
                  </a:extLst>
                </a:gridCol>
                <a:gridCol w="2524762">
                  <a:extLst>
                    <a:ext uri="{9D8B030D-6E8A-4147-A177-3AD203B41FA5}">
                      <a16:colId xmlns:a16="http://schemas.microsoft.com/office/drawing/2014/main" xmlns="" val="20002"/>
                    </a:ext>
                  </a:extLst>
                </a:gridCol>
                <a:gridCol w="802178">
                  <a:extLst>
                    <a:ext uri="{9D8B030D-6E8A-4147-A177-3AD203B41FA5}">
                      <a16:colId xmlns:a16="http://schemas.microsoft.com/office/drawing/2014/main" xmlns="" val="20003"/>
                    </a:ext>
                  </a:extLst>
                </a:gridCol>
              </a:tblGrid>
              <a:tr h="372469">
                <a:tc>
                  <a:txBody>
                    <a:bodyPr/>
                    <a:lstStyle/>
                    <a:p>
                      <a:pPr marL="0" marR="0" algn="ctr">
                        <a:lnSpc>
                          <a:spcPct val="150000"/>
                        </a:lnSpc>
                        <a:spcBef>
                          <a:spcPts val="0"/>
                        </a:spcBef>
                        <a:spcAft>
                          <a:spcPts val="0"/>
                        </a:spcAft>
                      </a:pPr>
                      <a:r>
                        <a:rPr lang="ro-RO" sz="2000" dirty="0">
                          <a:latin typeface="Times New Roman"/>
                          <a:ea typeface="Times New Roman"/>
                        </a:rPr>
                        <a:t>Activ</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ro-RO" sz="2000">
                          <a:latin typeface="Times New Roman"/>
                          <a:ea typeface="Times New Roman"/>
                        </a:rPr>
                        <a:t>Suma</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ro-RO" sz="2000">
                          <a:latin typeface="Times New Roman"/>
                          <a:ea typeface="Times New Roman"/>
                        </a:rPr>
                        <a:t>Pasiv</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ro-RO" sz="2000">
                          <a:latin typeface="Times New Roman"/>
                          <a:ea typeface="Times New Roman"/>
                        </a:rPr>
                        <a:t>Suma</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377501">
                <a:tc>
                  <a:txBody>
                    <a:bodyPr/>
                    <a:lstStyle/>
                    <a:p>
                      <a:pPr marL="0" marR="0" algn="just">
                        <a:lnSpc>
                          <a:spcPct val="150000"/>
                        </a:lnSpc>
                        <a:spcBef>
                          <a:spcPts val="0"/>
                        </a:spcBef>
                        <a:spcAft>
                          <a:spcPts val="0"/>
                        </a:spcAft>
                      </a:pPr>
                      <a:r>
                        <a:rPr lang="ro-RO" sz="2000" dirty="0">
                          <a:latin typeface="Times New Roman"/>
                          <a:ea typeface="Times New Roman"/>
                        </a:rPr>
                        <a:t>1. Active </a:t>
                      </a:r>
                      <a:r>
                        <a:rPr lang="en-US" sz="2000" dirty="0" err="1">
                          <a:latin typeface="Times New Roman"/>
                          <a:ea typeface="Times New Roman"/>
                        </a:rPr>
                        <a:t>imobilizate</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ro-RO" sz="2000">
                          <a:latin typeface="Times New Roman"/>
                          <a:ea typeface="Times New Roman"/>
                        </a:rPr>
                        <a:t>63450</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ro-RO" sz="2000">
                          <a:latin typeface="Times New Roman"/>
                          <a:ea typeface="Times New Roman"/>
                        </a:rPr>
                        <a:t>3. Capital propriu</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ro-RO" sz="2000">
                          <a:latin typeface="Times New Roman"/>
                          <a:ea typeface="Times New Roman"/>
                        </a:rPr>
                        <a:t>68690</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795662">
                <a:tc rowSpan="2">
                  <a:txBody>
                    <a:bodyPr/>
                    <a:lstStyle/>
                    <a:p>
                      <a:pPr marL="0" marR="0" algn="just">
                        <a:lnSpc>
                          <a:spcPct val="150000"/>
                        </a:lnSpc>
                        <a:spcBef>
                          <a:spcPts val="0"/>
                        </a:spcBef>
                        <a:spcAft>
                          <a:spcPts val="0"/>
                        </a:spcAft>
                      </a:pPr>
                      <a:r>
                        <a:rPr lang="ro-RO" sz="2000" dirty="0">
                          <a:latin typeface="Times New Roman"/>
                          <a:ea typeface="Times New Roman"/>
                        </a:rPr>
                        <a:t>2. Active c</a:t>
                      </a:r>
                      <a:r>
                        <a:rPr lang="en-US" sz="2000" dirty="0" err="1">
                          <a:latin typeface="Times New Roman"/>
                          <a:ea typeface="Times New Roman"/>
                        </a:rPr>
                        <a:t>irculante</a:t>
                      </a:r>
                      <a:r>
                        <a:rPr lang="ro-RO" sz="2000" dirty="0">
                          <a:latin typeface="Times New Roman"/>
                          <a:ea typeface="Times New Roman"/>
                        </a:rPr>
                        <a:t>, total</a:t>
                      </a:r>
                      <a:r>
                        <a:rPr lang="en-US" sz="2000" dirty="0">
                          <a:latin typeface="Times New Roman"/>
                          <a:ea typeface="Times New Roman"/>
                        </a:rPr>
                        <a:t>,</a:t>
                      </a:r>
                      <a:r>
                        <a:rPr lang="en-US" sz="2000" baseline="0" dirty="0">
                          <a:latin typeface="Times New Roman"/>
                          <a:ea typeface="Times New Roman"/>
                        </a:rPr>
                        <a:t> </a:t>
                      </a:r>
                      <a:r>
                        <a:rPr lang="en-US" sz="2000" baseline="0" dirty="0" err="1">
                          <a:latin typeface="Times New Roman"/>
                          <a:ea typeface="Times New Roman"/>
                        </a:rPr>
                        <a:t>i</a:t>
                      </a:r>
                      <a:r>
                        <a:rPr lang="ro-RO" sz="2000" dirty="0">
                          <a:latin typeface="Times New Roman"/>
                          <a:ea typeface="Times New Roman"/>
                        </a:rPr>
                        <a:t>nclusiv:   </a:t>
                      </a:r>
                      <a:endParaRPr lang="en-US" sz="2000" dirty="0">
                        <a:latin typeface="Times New Roman"/>
                        <a:ea typeface="Times New Roman"/>
                      </a:endParaRPr>
                    </a:p>
                    <a:p>
                      <a:pPr marL="342900" marR="0" lvl="0" indent="-342900" algn="just">
                        <a:lnSpc>
                          <a:spcPct val="150000"/>
                        </a:lnSpc>
                        <a:spcBef>
                          <a:spcPts val="0"/>
                        </a:spcBef>
                        <a:spcAft>
                          <a:spcPts val="0"/>
                        </a:spcAft>
                        <a:buFont typeface="Symbol"/>
                        <a:buChar char="-"/>
                        <a:tabLst>
                          <a:tab pos="457200" algn="l"/>
                          <a:tab pos="678815" algn="l"/>
                        </a:tabLst>
                      </a:pPr>
                      <a:r>
                        <a:rPr lang="ro-RO" sz="2000" dirty="0">
                          <a:latin typeface="Times New Roman"/>
                          <a:ea typeface="Times New Roman"/>
                        </a:rPr>
                        <a:t>stocuri de mărfuri şi materiale</a:t>
                      </a:r>
                      <a:endParaRPr lang="en-US" sz="2000" dirty="0">
                        <a:latin typeface="Times New Roman"/>
                        <a:ea typeface="Times New Roman"/>
                      </a:endParaRPr>
                    </a:p>
                    <a:p>
                      <a:pPr marL="342900" marR="0" lvl="0" indent="-342900" algn="just">
                        <a:lnSpc>
                          <a:spcPct val="150000"/>
                        </a:lnSpc>
                        <a:spcBef>
                          <a:spcPts val="0"/>
                        </a:spcBef>
                        <a:spcAft>
                          <a:spcPts val="0"/>
                        </a:spcAft>
                        <a:buFont typeface="Symbol"/>
                        <a:buChar char="-"/>
                        <a:tabLst>
                          <a:tab pos="457200" algn="l"/>
                          <a:tab pos="678815" algn="l"/>
                        </a:tabLst>
                      </a:pPr>
                      <a:r>
                        <a:rPr lang="ro-RO" sz="2000" dirty="0">
                          <a:latin typeface="Times New Roman"/>
                          <a:ea typeface="Times New Roman"/>
                        </a:rPr>
                        <a:t>creanţe pe termen scurt</a:t>
                      </a:r>
                      <a:endParaRPr lang="en-US" sz="2000" dirty="0">
                        <a:latin typeface="Times New Roman"/>
                        <a:ea typeface="Times New Roman"/>
                      </a:endParaRPr>
                    </a:p>
                    <a:p>
                      <a:pPr marL="342900" marR="0" lvl="0" indent="-342900" algn="just">
                        <a:lnSpc>
                          <a:spcPct val="150000"/>
                        </a:lnSpc>
                        <a:spcBef>
                          <a:spcPts val="0"/>
                        </a:spcBef>
                        <a:spcAft>
                          <a:spcPts val="0"/>
                        </a:spcAft>
                        <a:buFont typeface="Symbol"/>
                        <a:buChar char="-"/>
                        <a:tabLst>
                          <a:tab pos="457200" algn="l"/>
                          <a:tab pos="678815" algn="l"/>
                        </a:tabLst>
                      </a:pPr>
                      <a:r>
                        <a:rPr lang="ro-RO" sz="2000" dirty="0">
                          <a:latin typeface="Times New Roman"/>
                          <a:ea typeface="Times New Roman"/>
                        </a:rPr>
                        <a:t>investiţii pe termen scurt</a:t>
                      </a:r>
                      <a:endParaRPr lang="en-US" sz="2000" dirty="0">
                        <a:latin typeface="Times New Roman"/>
                        <a:ea typeface="Times New Roman"/>
                      </a:endParaRPr>
                    </a:p>
                    <a:p>
                      <a:pPr marL="342900" marR="0" lvl="0" indent="-342900" algn="just">
                        <a:lnSpc>
                          <a:spcPct val="150000"/>
                        </a:lnSpc>
                        <a:spcBef>
                          <a:spcPts val="0"/>
                        </a:spcBef>
                        <a:spcAft>
                          <a:spcPts val="0"/>
                        </a:spcAft>
                        <a:buFont typeface="Symbol"/>
                        <a:buChar char="-"/>
                        <a:tabLst>
                          <a:tab pos="457200" algn="l"/>
                          <a:tab pos="678815" algn="l"/>
                        </a:tabLst>
                      </a:pPr>
                      <a:r>
                        <a:rPr lang="ro-RO" sz="2000" dirty="0">
                          <a:latin typeface="Times New Roman"/>
                          <a:ea typeface="Times New Roman"/>
                        </a:rPr>
                        <a:t>mijloace băneşti</a:t>
                      </a:r>
                      <a:endParaRPr lang="en-US" sz="2000" dirty="0">
                        <a:latin typeface="Times New Roman"/>
                        <a:ea typeface="Times New Roman"/>
                      </a:endParaRPr>
                    </a:p>
                    <a:p>
                      <a:pPr marL="342900" marR="0" lvl="0" indent="-342900" algn="just">
                        <a:lnSpc>
                          <a:spcPct val="150000"/>
                        </a:lnSpc>
                        <a:spcBef>
                          <a:spcPts val="0"/>
                        </a:spcBef>
                        <a:spcAft>
                          <a:spcPts val="0"/>
                        </a:spcAft>
                        <a:buFont typeface="Symbol"/>
                        <a:buChar char="-"/>
                        <a:tabLst>
                          <a:tab pos="457200" algn="l"/>
                          <a:tab pos="678815" algn="l"/>
                        </a:tabLst>
                      </a:pPr>
                      <a:r>
                        <a:rPr lang="ro-RO" sz="2000" dirty="0">
                          <a:latin typeface="Times New Roman"/>
                          <a:ea typeface="Times New Roman"/>
                        </a:rPr>
                        <a:t>alte active c</a:t>
                      </a:r>
                      <a:r>
                        <a:rPr lang="en-US" sz="2000" dirty="0" err="1">
                          <a:latin typeface="Times New Roman"/>
                          <a:ea typeface="Times New Roman"/>
                        </a:rPr>
                        <a:t>irculante</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lnSpc>
                          <a:spcPct val="150000"/>
                        </a:lnSpc>
                        <a:spcBef>
                          <a:spcPts val="0"/>
                        </a:spcBef>
                        <a:spcAft>
                          <a:spcPts val="0"/>
                        </a:spcAft>
                      </a:pPr>
                      <a:r>
                        <a:rPr lang="ro-RO" sz="2000">
                          <a:latin typeface="Times New Roman"/>
                          <a:ea typeface="Times New Roman"/>
                        </a:rPr>
                        <a:t>27630</a:t>
                      </a:r>
                      <a:endParaRPr lang="en-US" sz="2000">
                        <a:latin typeface="Times New Roman"/>
                        <a:ea typeface="Times New Roman"/>
                      </a:endParaRPr>
                    </a:p>
                    <a:p>
                      <a:pPr marL="0" marR="0" algn="ctr">
                        <a:lnSpc>
                          <a:spcPct val="150000"/>
                        </a:lnSpc>
                        <a:spcBef>
                          <a:spcPts val="0"/>
                        </a:spcBef>
                        <a:spcAft>
                          <a:spcPts val="0"/>
                        </a:spcAft>
                      </a:pPr>
                      <a:r>
                        <a:rPr lang="ro-RO" sz="2000">
                          <a:latin typeface="Times New Roman"/>
                          <a:ea typeface="Times New Roman"/>
                        </a:rPr>
                        <a:t>13210</a:t>
                      </a:r>
                      <a:endParaRPr lang="en-US" sz="2000">
                        <a:latin typeface="Times New Roman"/>
                        <a:ea typeface="Times New Roman"/>
                      </a:endParaRPr>
                    </a:p>
                    <a:p>
                      <a:pPr marL="0" marR="0" algn="ctr">
                        <a:lnSpc>
                          <a:spcPct val="150000"/>
                        </a:lnSpc>
                        <a:spcBef>
                          <a:spcPts val="0"/>
                        </a:spcBef>
                        <a:spcAft>
                          <a:spcPts val="0"/>
                        </a:spcAft>
                      </a:pPr>
                      <a:r>
                        <a:rPr lang="ro-RO" sz="2000">
                          <a:latin typeface="Times New Roman"/>
                          <a:ea typeface="Times New Roman"/>
                        </a:rPr>
                        <a:t>12300</a:t>
                      </a:r>
                      <a:endParaRPr lang="en-US" sz="2000">
                        <a:latin typeface="Times New Roman"/>
                        <a:ea typeface="Times New Roman"/>
                      </a:endParaRPr>
                    </a:p>
                    <a:p>
                      <a:pPr marL="0" marR="0" algn="ctr">
                        <a:lnSpc>
                          <a:spcPct val="150000"/>
                        </a:lnSpc>
                        <a:spcBef>
                          <a:spcPts val="0"/>
                        </a:spcBef>
                        <a:spcAft>
                          <a:spcPts val="0"/>
                        </a:spcAft>
                      </a:pPr>
                      <a:r>
                        <a:rPr lang="ro-RO" sz="2000">
                          <a:latin typeface="Times New Roman"/>
                          <a:ea typeface="Times New Roman"/>
                        </a:rPr>
                        <a:t>1200</a:t>
                      </a:r>
                      <a:endParaRPr lang="en-US" sz="2000">
                        <a:latin typeface="Times New Roman"/>
                        <a:ea typeface="Times New Roman"/>
                      </a:endParaRPr>
                    </a:p>
                    <a:p>
                      <a:pPr marL="0" marR="0" algn="ctr">
                        <a:lnSpc>
                          <a:spcPct val="150000"/>
                        </a:lnSpc>
                        <a:spcBef>
                          <a:spcPts val="0"/>
                        </a:spcBef>
                        <a:spcAft>
                          <a:spcPts val="0"/>
                        </a:spcAft>
                      </a:pPr>
                      <a:r>
                        <a:rPr lang="ro-RO" sz="2000">
                          <a:latin typeface="Times New Roman"/>
                          <a:ea typeface="Times New Roman"/>
                        </a:rPr>
                        <a:t>700</a:t>
                      </a:r>
                      <a:endParaRPr lang="en-US" sz="2000">
                        <a:latin typeface="Times New Roman"/>
                        <a:ea typeface="Times New Roman"/>
                      </a:endParaRPr>
                    </a:p>
                    <a:p>
                      <a:pPr marL="0" marR="0" algn="ctr">
                        <a:lnSpc>
                          <a:spcPct val="150000"/>
                        </a:lnSpc>
                        <a:spcBef>
                          <a:spcPts val="0"/>
                        </a:spcBef>
                        <a:spcAft>
                          <a:spcPts val="0"/>
                        </a:spcAft>
                      </a:pPr>
                      <a:r>
                        <a:rPr lang="ro-RO" sz="2000">
                          <a:latin typeface="Times New Roman"/>
                          <a:ea typeface="Times New Roman"/>
                        </a:rPr>
                        <a:t>220</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ro-RO" sz="2000">
                          <a:latin typeface="Times New Roman"/>
                          <a:ea typeface="Times New Roman"/>
                        </a:rPr>
                        <a:t>4. Datorii pe termen lung</a:t>
                      </a:r>
                      <a:endParaRPr lang="en-US" sz="20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ro-RO" sz="2000">
                          <a:latin typeface="Times New Roman"/>
                          <a:ea typeface="Times New Roman"/>
                        </a:rPr>
                        <a:t>4700</a:t>
                      </a:r>
                      <a:endParaRPr lang="en-US" sz="20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2080279">
                <a:tc vMerge="1">
                  <a:txBody>
                    <a:bodyPr/>
                    <a:lstStyle/>
                    <a:p>
                      <a:endParaRPr lang="en-US"/>
                    </a:p>
                  </a:txBody>
                  <a:tcPr/>
                </a:tc>
                <a:tc vMerge="1">
                  <a:txBody>
                    <a:bodyPr/>
                    <a:lstStyle/>
                    <a:p>
                      <a:endParaRPr lang="en-US"/>
                    </a:p>
                  </a:txBody>
                  <a:tcPr/>
                </a:tc>
                <a:tc>
                  <a:txBody>
                    <a:bodyPr/>
                    <a:lstStyle/>
                    <a:p>
                      <a:pPr marL="0" marR="0">
                        <a:lnSpc>
                          <a:spcPct val="150000"/>
                        </a:lnSpc>
                        <a:spcBef>
                          <a:spcPts val="0"/>
                        </a:spcBef>
                        <a:spcAft>
                          <a:spcPts val="0"/>
                        </a:spcAft>
                      </a:pPr>
                      <a:r>
                        <a:rPr lang="ro-RO" sz="2000">
                          <a:latin typeface="Times New Roman"/>
                          <a:ea typeface="Times New Roman"/>
                        </a:rPr>
                        <a:t>5. Datorii pe termen scurt</a:t>
                      </a:r>
                      <a:endParaRPr lang="en-US" sz="20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ro-RO" sz="2000">
                          <a:latin typeface="Times New Roman"/>
                          <a:ea typeface="Times New Roman"/>
                        </a:rPr>
                        <a:t>17690</a:t>
                      </a:r>
                      <a:endParaRPr lang="en-US" sz="20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406537">
                <a:tc>
                  <a:txBody>
                    <a:bodyPr/>
                    <a:lstStyle/>
                    <a:p>
                      <a:pPr marL="0" marR="0" algn="ctr">
                        <a:lnSpc>
                          <a:spcPct val="150000"/>
                        </a:lnSpc>
                        <a:spcBef>
                          <a:spcPts val="0"/>
                        </a:spcBef>
                        <a:spcAft>
                          <a:spcPts val="0"/>
                        </a:spcAft>
                      </a:pPr>
                      <a:r>
                        <a:rPr lang="ro-RO" sz="2000" dirty="0">
                          <a:latin typeface="Times New Roman"/>
                          <a:ea typeface="Times New Roman"/>
                        </a:rPr>
                        <a:t>Total activ</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ro-RO" sz="2000" dirty="0">
                          <a:latin typeface="Times New Roman"/>
                          <a:ea typeface="Times New Roman"/>
                        </a:rPr>
                        <a:t>91080</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ro-RO" sz="2000">
                          <a:latin typeface="Times New Roman"/>
                          <a:ea typeface="Times New Roman"/>
                        </a:rPr>
                        <a:t>Total pasiv</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ro-RO" sz="2000" dirty="0">
                          <a:latin typeface="Times New Roman"/>
                          <a:ea typeface="Times New Roman"/>
                        </a:rPr>
                        <a:t>91080</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bl>
          </a:graphicData>
        </a:graphic>
      </p:graphicFrame>
      <p:sp>
        <p:nvSpPr>
          <p:cNvPr id="5" name="Заголовок 1"/>
          <p:cNvSpPr txBox="1">
            <a:spLocks/>
          </p:cNvSpPr>
          <p:nvPr/>
        </p:nvSpPr>
        <p:spPr>
          <a:xfrm>
            <a:off x="395536" y="6165304"/>
            <a:ext cx="8229600" cy="422920"/>
          </a:xfrm>
          <a:prstGeom prst="rect">
            <a:avLst/>
          </a:prstGeom>
        </p:spPr>
        <p:txBody>
          <a:bodyPr vert="horz" lIns="91440" tIns="45720" rIns="91440" bIns="45720" rtlCol="0" anchor="ctr">
            <a:noAutofit/>
          </a:bodyPr>
          <a:lstStyle/>
          <a:p>
            <a:r>
              <a:rPr lang="ro-RO" sz="2400" dirty="0"/>
              <a:t>Să se aprecieze capacitatea de plată a întreprinderii.</a:t>
            </a:r>
            <a:endParaRPr lang="en-US" sz="2400" dirty="0"/>
          </a:p>
        </p:txBody>
      </p:sp>
      <p:sp>
        <p:nvSpPr>
          <p:cNvPr id="6" name="Заголовок 1"/>
          <p:cNvSpPr txBox="1">
            <a:spLocks/>
          </p:cNvSpPr>
          <p:nvPr/>
        </p:nvSpPr>
        <p:spPr>
          <a:xfrm>
            <a:off x="467544" y="980728"/>
            <a:ext cx="8229600" cy="792088"/>
          </a:xfrm>
          <a:prstGeom prst="rect">
            <a:avLst/>
          </a:prstGeom>
        </p:spPr>
        <p:txBody>
          <a:bodyPr vert="horz" lIns="91440" tIns="45720" rIns="91440" bIns="45720" rtlCol="0" anchor="ctr">
            <a:normAutofit/>
          </a:bodyPr>
          <a:lstStyle/>
          <a:p>
            <a:r>
              <a:rPr lang="ru-RU" sz="2400" dirty="0" err="1"/>
              <a:t>Bilanţul</a:t>
            </a:r>
            <a:r>
              <a:rPr lang="ru-RU" sz="2400" dirty="0"/>
              <a:t> S.A. „</a:t>
            </a:r>
            <a:r>
              <a:rPr lang="ru-RU" sz="2400" dirty="0" err="1"/>
              <a:t>Lenox</a:t>
            </a:r>
            <a:r>
              <a:rPr lang="ru-RU" sz="2400" dirty="0"/>
              <a:t>” </a:t>
            </a:r>
            <a:r>
              <a:rPr lang="ru-RU" sz="2400" dirty="0" err="1"/>
              <a:t>prezintă</a:t>
            </a:r>
            <a:r>
              <a:rPr lang="ru-RU" sz="2400" dirty="0"/>
              <a:t> </a:t>
            </a:r>
            <a:r>
              <a:rPr lang="ru-RU" sz="2400" dirty="0" err="1"/>
              <a:t>următoarea</a:t>
            </a:r>
            <a:r>
              <a:rPr lang="ru-RU" sz="2400" dirty="0"/>
              <a:t> </a:t>
            </a:r>
            <a:r>
              <a:rPr lang="ru-RU" sz="2400" dirty="0" err="1"/>
              <a:t>situaţie</a:t>
            </a:r>
            <a:r>
              <a:rPr lang="ru-RU" sz="2400" dirty="0"/>
              <a:t>:	</a:t>
            </a:r>
            <a:endParaRPr lang="en-US"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5445224"/>
            <a:ext cx="8229600" cy="1138138"/>
          </a:xfrm>
        </p:spPr>
        <p:txBody>
          <a:bodyPr>
            <a:noAutofit/>
          </a:bodyPr>
          <a:lstStyle/>
          <a:p>
            <a:pPr algn="l"/>
            <a:r>
              <a:rPr lang="ro-RO" sz="1800" b="1" dirty="0"/>
              <a:t>Concluzie: </a:t>
            </a:r>
            <a:r>
              <a:rPr lang="ro-RO" sz="1800" dirty="0"/>
              <a:t>Întreprinderea are o capacitate bună de plată, fapt confirmat de rata solvabilității, rata lichidităţii intermediare şi rata lichidităţii curente. Întreprinderea poate însă să întâmpine greutăţi la stingerea obligaţiunile imediate, de aceia e nevoie de a mări cuantumul mijloacelor bănești din conturile bancare. Solvabilitatea </a:t>
            </a:r>
            <a:r>
              <a:rPr lang="en-US" sz="1800" dirty="0"/>
              <a:t>&gt; 1,5</a:t>
            </a:r>
            <a:r>
              <a:rPr lang="ro-RO" sz="1800" dirty="0"/>
              <a:t>.</a:t>
            </a:r>
            <a:endParaRPr lang="en-US" sz="1800" dirty="0"/>
          </a:p>
        </p:txBody>
      </p:sp>
      <p:pic>
        <p:nvPicPr>
          <p:cNvPr id="31746" name="Picture 2"/>
          <p:cNvPicPr>
            <a:picLocks noGrp="1" noChangeAspect="1" noChangeArrowheads="1"/>
          </p:cNvPicPr>
          <p:nvPr>
            <p:ph idx="1"/>
          </p:nvPr>
        </p:nvPicPr>
        <p:blipFill rotWithShape="1">
          <a:blip r:embed="rId2" cstate="print"/>
          <a:srcRect l="28094" t="27744" r="27181" b="20267"/>
          <a:stretch/>
        </p:blipFill>
        <p:spPr bwMode="auto">
          <a:xfrm>
            <a:off x="1115616" y="692696"/>
            <a:ext cx="7056784" cy="4248472"/>
          </a:xfrm>
          <a:prstGeom prst="rect">
            <a:avLst/>
          </a:prstGeom>
          <a:noFill/>
          <a:ln w="9525">
            <a:noFill/>
            <a:miter lim="800000"/>
            <a:headEnd/>
            <a:tailEnd/>
          </a:ln>
        </p:spPr>
      </p:pic>
      <p:sp>
        <p:nvSpPr>
          <p:cNvPr id="6" name="Заголовок 1"/>
          <p:cNvSpPr txBox="1">
            <a:spLocks/>
          </p:cNvSpPr>
          <p:nvPr/>
        </p:nvSpPr>
        <p:spPr>
          <a:xfrm>
            <a:off x="611560" y="260648"/>
            <a:ext cx="8229600" cy="409674"/>
          </a:xfrm>
          <a:prstGeom prst="rect">
            <a:avLst/>
          </a:prstGeom>
        </p:spPr>
        <p:txBody>
          <a:bodyPr vert="horz" lIns="91440" tIns="45720" rIns="91440" bIns="45720" rtlCol="0" anchor="ct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err="1">
                <a:ln>
                  <a:noFill/>
                </a:ln>
                <a:solidFill>
                  <a:schemeClr val="tx1"/>
                </a:solidFill>
                <a:effectLst/>
                <a:uLnTx/>
                <a:uFillTx/>
                <a:latin typeface="+mj-lt"/>
                <a:ea typeface="+mj-ea"/>
                <a:cs typeface="+mj-cs"/>
              </a:rPr>
              <a:t>Rezolvare</a:t>
            </a:r>
            <a:r>
              <a:rPr kumimoji="0" lang="en-US" sz="2400" b="1" i="0" u="none" strike="noStrike" kern="1200" cap="none" spc="0" normalizeH="0" baseline="0" noProof="0" dirty="0">
                <a:ln>
                  <a:noFill/>
                </a:ln>
                <a:solidFill>
                  <a:schemeClr val="tx1"/>
                </a:solidFill>
                <a:effectLst/>
                <a:uLnTx/>
                <a:uFillTx/>
                <a:latin typeface="+mj-lt"/>
                <a:ea typeface="+mj-ea"/>
                <a:cs typeface="+mj-cs"/>
              </a:rPr>
              <a: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err="1">
                <a:solidFill>
                  <a:schemeClr val="tx2">
                    <a:lumMod val="75000"/>
                  </a:schemeClr>
                </a:solidFill>
              </a:rPr>
              <a:t>Indicatorii</a:t>
            </a:r>
            <a:r>
              <a:rPr lang="en-US" b="1" dirty="0">
                <a:solidFill>
                  <a:schemeClr val="tx2">
                    <a:lumMod val="75000"/>
                  </a:schemeClr>
                </a:solidFill>
              </a:rPr>
              <a:t> de </a:t>
            </a:r>
            <a:r>
              <a:rPr lang="en-US" b="1" dirty="0" err="1">
                <a:solidFill>
                  <a:schemeClr val="tx2">
                    <a:lumMod val="75000"/>
                  </a:schemeClr>
                </a:solidFill>
              </a:rPr>
              <a:t>rezultate</a:t>
            </a:r>
            <a:r>
              <a:rPr lang="en-US" b="1" dirty="0">
                <a:solidFill>
                  <a:schemeClr val="tx2">
                    <a:lumMod val="75000"/>
                  </a:schemeClr>
                </a:solidFill>
              </a:rPr>
              <a:t> a </a:t>
            </a:r>
            <a:r>
              <a:rPr lang="en-US" b="1" dirty="0" err="1">
                <a:solidFill>
                  <a:schemeClr val="tx2">
                    <a:lumMod val="75000"/>
                  </a:schemeClr>
                </a:solidFill>
              </a:rPr>
              <a:t>activității</a:t>
            </a:r>
            <a:r>
              <a:rPr lang="en-US" b="1" dirty="0">
                <a:solidFill>
                  <a:schemeClr val="tx2">
                    <a:lumMod val="75000"/>
                  </a:schemeClr>
                </a:solidFill>
              </a:rPr>
              <a:t> </a:t>
            </a:r>
            <a:r>
              <a:rPr lang="en-US" b="1" dirty="0" err="1">
                <a:solidFill>
                  <a:schemeClr val="tx2">
                    <a:lumMod val="75000"/>
                  </a:schemeClr>
                </a:solidFill>
              </a:rPr>
              <a:t>economico-financiare</a:t>
            </a:r>
            <a:endParaRPr lang="en-US" dirty="0"/>
          </a:p>
        </p:txBody>
      </p:sp>
      <p:sp>
        <p:nvSpPr>
          <p:cNvPr id="3" name="Содержимое 2"/>
          <p:cNvSpPr>
            <a:spLocks noGrp="1"/>
          </p:cNvSpPr>
          <p:nvPr>
            <p:ph idx="1"/>
          </p:nvPr>
        </p:nvSpPr>
        <p:spPr/>
        <p:txBody>
          <a:bodyPr>
            <a:normAutofit fontScale="62500" lnSpcReduction="20000"/>
          </a:bodyPr>
          <a:lstStyle/>
          <a:p>
            <a:pPr lvl="0"/>
            <a:r>
              <a:rPr lang="en-US" b="1" i="1" dirty="0">
                <a:solidFill>
                  <a:srgbClr val="FF0000"/>
                </a:solidFill>
              </a:rPr>
              <a:t>Profit brut = VV-CV</a:t>
            </a:r>
            <a:endParaRPr lang="en-US" b="1" dirty="0">
              <a:solidFill>
                <a:srgbClr val="FF0000"/>
              </a:solidFill>
            </a:endParaRPr>
          </a:p>
          <a:p>
            <a:pPr lvl="0"/>
            <a:r>
              <a:rPr lang="en-US" i="1" dirty="0"/>
              <a:t>Profit </a:t>
            </a:r>
            <a:r>
              <a:rPr lang="en-US" i="1" dirty="0" err="1"/>
              <a:t>operațional</a:t>
            </a:r>
            <a:r>
              <a:rPr lang="en-US" i="1" dirty="0"/>
              <a:t> (RAO)= </a:t>
            </a:r>
            <a:r>
              <a:rPr lang="en-US" i="1" dirty="0" err="1"/>
              <a:t>Pbrut</a:t>
            </a:r>
            <a:r>
              <a:rPr lang="en-US" i="1" dirty="0"/>
              <a:t> + </a:t>
            </a:r>
            <a:r>
              <a:rPr lang="en-US" i="1" dirty="0" err="1"/>
              <a:t>alte</a:t>
            </a:r>
            <a:r>
              <a:rPr lang="en-US" i="1" dirty="0"/>
              <a:t> </a:t>
            </a:r>
            <a:r>
              <a:rPr lang="en-US" i="1" dirty="0" err="1"/>
              <a:t>venituri</a:t>
            </a:r>
            <a:r>
              <a:rPr lang="en-US" i="1" dirty="0"/>
              <a:t> </a:t>
            </a:r>
            <a:r>
              <a:rPr lang="en-US" i="1" dirty="0" err="1"/>
              <a:t>operaționale</a:t>
            </a:r>
            <a:r>
              <a:rPr lang="en-US" i="1" dirty="0"/>
              <a:t> – </a:t>
            </a:r>
            <a:r>
              <a:rPr lang="en-US" i="1" dirty="0" err="1"/>
              <a:t>cheltuieli</a:t>
            </a:r>
            <a:r>
              <a:rPr lang="en-US" i="1" dirty="0"/>
              <a:t> </a:t>
            </a:r>
            <a:r>
              <a:rPr lang="en-US" i="1" dirty="0" err="1"/>
              <a:t>comerciale</a:t>
            </a:r>
            <a:r>
              <a:rPr lang="en-US" i="1" dirty="0"/>
              <a:t> – </a:t>
            </a:r>
            <a:r>
              <a:rPr lang="en-US" i="1" dirty="0" err="1"/>
              <a:t>cheltuieli</a:t>
            </a:r>
            <a:r>
              <a:rPr lang="en-US" i="1" dirty="0"/>
              <a:t> </a:t>
            </a:r>
            <a:r>
              <a:rPr lang="en-US" i="1" dirty="0" err="1"/>
              <a:t>generale</a:t>
            </a:r>
            <a:r>
              <a:rPr lang="en-US" i="1" dirty="0"/>
              <a:t> </a:t>
            </a:r>
            <a:r>
              <a:rPr lang="en-US" i="1" dirty="0" err="1"/>
              <a:t>și</a:t>
            </a:r>
            <a:r>
              <a:rPr lang="en-US" i="1" dirty="0"/>
              <a:t> administrative – </a:t>
            </a:r>
            <a:r>
              <a:rPr lang="en-US" i="1" dirty="0" err="1"/>
              <a:t>alte</a:t>
            </a:r>
            <a:r>
              <a:rPr lang="en-US" i="1" dirty="0"/>
              <a:t> </a:t>
            </a:r>
            <a:r>
              <a:rPr lang="en-US" i="1" dirty="0" err="1"/>
              <a:t>cheltuieli</a:t>
            </a:r>
            <a:r>
              <a:rPr lang="en-US" i="1" dirty="0"/>
              <a:t> </a:t>
            </a:r>
            <a:r>
              <a:rPr lang="en-US" i="1" dirty="0" err="1"/>
              <a:t>operaționale</a:t>
            </a:r>
            <a:endParaRPr lang="en-US" dirty="0"/>
          </a:p>
          <a:p>
            <a:pPr lvl="0"/>
            <a:r>
              <a:rPr lang="en-US" i="1" dirty="0"/>
              <a:t>Profit din </a:t>
            </a:r>
            <a:r>
              <a:rPr lang="en-US" i="1" dirty="0" err="1"/>
              <a:t>activitateaa</a:t>
            </a:r>
            <a:r>
              <a:rPr lang="en-US" i="1" dirty="0"/>
              <a:t> de </a:t>
            </a:r>
            <a:r>
              <a:rPr lang="en-US" i="1" dirty="0" err="1"/>
              <a:t>investiții</a:t>
            </a:r>
            <a:r>
              <a:rPr lang="en-US" i="1" dirty="0"/>
              <a:t> (RAI)  = </a:t>
            </a:r>
            <a:r>
              <a:rPr lang="en-US" i="1" dirty="0" err="1"/>
              <a:t>venituri</a:t>
            </a:r>
            <a:r>
              <a:rPr lang="en-US" i="1" dirty="0"/>
              <a:t> din </a:t>
            </a:r>
            <a:r>
              <a:rPr lang="en-US" i="1" dirty="0" err="1"/>
              <a:t>activitatea</a:t>
            </a:r>
            <a:r>
              <a:rPr lang="en-US" i="1" dirty="0"/>
              <a:t> de </a:t>
            </a:r>
            <a:r>
              <a:rPr lang="en-US" i="1" dirty="0" err="1"/>
              <a:t>investiții</a:t>
            </a:r>
            <a:r>
              <a:rPr lang="en-US" i="1" dirty="0"/>
              <a:t> – </a:t>
            </a:r>
            <a:r>
              <a:rPr lang="en-US" i="1" dirty="0" err="1"/>
              <a:t>cheltuieli</a:t>
            </a:r>
            <a:r>
              <a:rPr lang="en-US" i="1" dirty="0"/>
              <a:t> din </a:t>
            </a:r>
            <a:r>
              <a:rPr lang="en-US" i="1" dirty="0" err="1"/>
              <a:t>activitatea</a:t>
            </a:r>
            <a:r>
              <a:rPr lang="en-US" i="1" dirty="0"/>
              <a:t> de </a:t>
            </a:r>
            <a:r>
              <a:rPr lang="en-US" i="1" dirty="0" err="1"/>
              <a:t>investiții</a:t>
            </a:r>
            <a:endParaRPr lang="en-US" dirty="0"/>
          </a:p>
          <a:p>
            <a:pPr lvl="0"/>
            <a:r>
              <a:rPr lang="en-US" i="1" dirty="0" err="1"/>
              <a:t>Profitul</a:t>
            </a:r>
            <a:r>
              <a:rPr lang="en-US" i="1" dirty="0"/>
              <a:t> din </a:t>
            </a:r>
            <a:r>
              <a:rPr lang="en-US" i="1" dirty="0" err="1"/>
              <a:t>activitatea</a:t>
            </a:r>
            <a:r>
              <a:rPr lang="en-US" i="1" dirty="0"/>
              <a:t> </a:t>
            </a:r>
            <a:r>
              <a:rPr lang="en-US" i="1" dirty="0" err="1"/>
              <a:t>finanaciară</a:t>
            </a:r>
            <a:r>
              <a:rPr lang="en-US" i="1" dirty="0"/>
              <a:t> (RAF)= </a:t>
            </a:r>
            <a:r>
              <a:rPr lang="en-US" i="1" dirty="0" err="1"/>
              <a:t>venituri</a:t>
            </a:r>
            <a:r>
              <a:rPr lang="en-US" i="1" dirty="0"/>
              <a:t> din </a:t>
            </a:r>
            <a:r>
              <a:rPr lang="en-US" i="1" dirty="0" err="1"/>
              <a:t>activitatea</a:t>
            </a:r>
            <a:r>
              <a:rPr lang="en-US" i="1" dirty="0"/>
              <a:t> </a:t>
            </a:r>
            <a:r>
              <a:rPr lang="en-US" i="1" dirty="0" err="1"/>
              <a:t>financiară</a:t>
            </a:r>
            <a:r>
              <a:rPr lang="en-US" i="1" dirty="0"/>
              <a:t> – </a:t>
            </a:r>
            <a:r>
              <a:rPr lang="en-US" i="1" dirty="0" err="1"/>
              <a:t>cheltuieli</a:t>
            </a:r>
            <a:r>
              <a:rPr lang="en-US" i="1" dirty="0"/>
              <a:t> din </a:t>
            </a:r>
            <a:r>
              <a:rPr lang="en-US" i="1" dirty="0" err="1"/>
              <a:t>activitatea</a:t>
            </a:r>
            <a:r>
              <a:rPr lang="en-US" i="1" dirty="0"/>
              <a:t> </a:t>
            </a:r>
            <a:r>
              <a:rPr lang="en-US" i="1" dirty="0" err="1"/>
              <a:t>financiară</a:t>
            </a:r>
            <a:endParaRPr lang="en-US" dirty="0"/>
          </a:p>
          <a:p>
            <a:pPr lvl="0"/>
            <a:r>
              <a:rPr lang="en-US" i="1" dirty="0" err="1"/>
              <a:t>Rezultatul</a:t>
            </a:r>
            <a:r>
              <a:rPr lang="en-US" i="1" dirty="0"/>
              <a:t> </a:t>
            </a:r>
            <a:r>
              <a:rPr lang="en-US" i="1" dirty="0" err="1"/>
              <a:t>activității</a:t>
            </a:r>
            <a:r>
              <a:rPr lang="en-US" i="1" dirty="0"/>
              <a:t> </a:t>
            </a:r>
            <a:r>
              <a:rPr lang="en-US" i="1" dirty="0" err="1"/>
              <a:t>economico-financiare</a:t>
            </a:r>
            <a:r>
              <a:rPr lang="en-US" i="1" dirty="0"/>
              <a:t> ( RAEF)= profit operational + profit din </a:t>
            </a:r>
            <a:r>
              <a:rPr lang="en-US" i="1" dirty="0" err="1"/>
              <a:t>activitatea</a:t>
            </a:r>
            <a:r>
              <a:rPr lang="en-US" i="1" dirty="0"/>
              <a:t> de </a:t>
            </a:r>
            <a:r>
              <a:rPr lang="en-US" i="1" dirty="0" err="1"/>
              <a:t>investiții</a:t>
            </a:r>
            <a:r>
              <a:rPr lang="en-US" i="1" dirty="0"/>
              <a:t> + </a:t>
            </a:r>
            <a:r>
              <a:rPr lang="en-US" i="1" dirty="0" err="1"/>
              <a:t>profitul</a:t>
            </a:r>
            <a:r>
              <a:rPr lang="en-US" i="1" dirty="0"/>
              <a:t> din </a:t>
            </a:r>
            <a:r>
              <a:rPr lang="en-US" i="1" dirty="0" err="1"/>
              <a:t>activitatea</a:t>
            </a:r>
            <a:r>
              <a:rPr lang="en-US" i="1" dirty="0"/>
              <a:t> </a:t>
            </a:r>
            <a:r>
              <a:rPr lang="en-US" i="1" dirty="0" err="1"/>
              <a:t>financiară</a:t>
            </a:r>
            <a:r>
              <a:rPr lang="en-US" i="1" dirty="0"/>
              <a:t>.</a:t>
            </a:r>
            <a:endParaRPr lang="en-US" dirty="0"/>
          </a:p>
          <a:p>
            <a:pPr lvl="0"/>
            <a:r>
              <a:rPr lang="en-US" i="1" dirty="0" err="1"/>
              <a:t>Rezultatul</a:t>
            </a:r>
            <a:r>
              <a:rPr lang="en-US" i="1" dirty="0"/>
              <a:t> exceptional (</a:t>
            </a:r>
            <a:r>
              <a:rPr lang="en-US" i="1" dirty="0" err="1"/>
              <a:t>RExc</a:t>
            </a:r>
            <a:r>
              <a:rPr lang="en-US" i="1" dirty="0"/>
              <a:t>) = </a:t>
            </a:r>
            <a:r>
              <a:rPr lang="en-US" i="1" dirty="0" err="1"/>
              <a:t>venituri</a:t>
            </a:r>
            <a:r>
              <a:rPr lang="en-US" i="1" dirty="0"/>
              <a:t> </a:t>
            </a:r>
            <a:r>
              <a:rPr lang="en-US" i="1" dirty="0" err="1"/>
              <a:t>excepționale</a:t>
            </a:r>
            <a:r>
              <a:rPr lang="en-US" i="1" dirty="0"/>
              <a:t> – </a:t>
            </a:r>
            <a:r>
              <a:rPr lang="en-US" i="1" dirty="0" err="1"/>
              <a:t>cheltuieli</a:t>
            </a:r>
            <a:r>
              <a:rPr lang="en-US" i="1" dirty="0"/>
              <a:t> </a:t>
            </a:r>
            <a:r>
              <a:rPr lang="en-US" i="1" dirty="0" err="1"/>
              <a:t>excepționale</a:t>
            </a:r>
            <a:endParaRPr lang="en-US" dirty="0"/>
          </a:p>
          <a:p>
            <a:pPr lvl="0"/>
            <a:r>
              <a:rPr lang="en-US" b="1" i="1" dirty="0">
                <a:solidFill>
                  <a:srgbClr val="FF0000"/>
                </a:solidFill>
              </a:rPr>
              <a:t>Profit </a:t>
            </a:r>
            <a:r>
              <a:rPr lang="en-US" b="1" i="1" dirty="0" err="1">
                <a:solidFill>
                  <a:srgbClr val="FF0000"/>
                </a:solidFill>
              </a:rPr>
              <a:t>impozabil</a:t>
            </a:r>
            <a:r>
              <a:rPr lang="en-US" b="1" i="1" dirty="0">
                <a:solidFill>
                  <a:srgbClr val="FF0000"/>
                </a:solidFill>
              </a:rPr>
              <a:t> (PPGPI)= </a:t>
            </a:r>
            <a:r>
              <a:rPr lang="en-US" b="1" i="1" dirty="0" err="1">
                <a:solidFill>
                  <a:srgbClr val="FF0000"/>
                </a:solidFill>
              </a:rPr>
              <a:t>rezultatul</a:t>
            </a:r>
            <a:r>
              <a:rPr lang="en-US" b="1" i="1" dirty="0">
                <a:solidFill>
                  <a:srgbClr val="FF0000"/>
                </a:solidFill>
              </a:rPr>
              <a:t> </a:t>
            </a:r>
            <a:r>
              <a:rPr lang="en-US" b="1" i="1" dirty="0" err="1">
                <a:solidFill>
                  <a:srgbClr val="FF0000"/>
                </a:solidFill>
              </a:rPr>
              <a:t>activității</a:t>
            </a:r>
            <a:r>
              <a:rPr lang="en-US" b="1" i="1" dirty="0">
                <a:solidFill>
                  <a:srgbClr val="FF0000"/>
                </a:solidFill>
              </a:rPr>
              <a:t> </a:t>
            </a:r>
            <a:r>
              <a:rPr lang="en-US" b="1" i="1" dirty="0" err="1">
                <a:solidFill>
                  <a:srgbClr val="FF0000"/>
                </a:solidFill>
              </a:rPr>
              <a:t>economico-financiare</a:t>
            </a:r>
            <a:r>
              <a:rPr lang="en-US" b="1" i="1" dirty="0">
                <a:solidFill>
                  <a:srgbClr val="FF0000"/>
                </a:solidFill>
              </a:rPr>
              <a:t> – </a:t>
            </a:r>
            <a:r>
              <a:rPr lang="en-US" b="1" i="1" dirty="0" err="1">
                <a:solidFill>
                  <a:srgbClr val="FF0000"/>
                </a:solidFill>
              </a:rPr>
              <a:t>rezultatul</a:t>
            </a:r>
            <a:r>
              <a:rPr lang="en-US" b="1" i="1" dirty="0">
                <a:solidFill>
                  <a:srgbClr val="FF0000"/>
                </a:solidFill>
              </a:rPr>
              <a:t> exceptional </a:t>
            </a:r>
            <a:endParaRPr lang="en-US" b="1" dirty="0">
              <a:solidFill>
                <a:srgbClr val="FF0000"/>
              </a:solidFill>
            </a:endParaRPr>
          </a:p>
          <a:p>
            <a:pPr lvl="0"/>
            <a:r>
              <a:rPr lang="en-US" b="1" i="1" dirty="0">
                <a:solidFill>
                  <a:srgbClr val="FF0000"/>
                </a:solidFill>
              </a:rPr>
              <a:t>Profit net = profit </a:t>
            </a:r>
            <a:r>
              <a:rPr lang="en-US" b="1" i="1" dirty="0" err="1">
                <a:solidFill>
                  <a:srgbClr val="FF0000"/>
                </a:solidFill>
              </a:rPr>
              <a:t>impozabil</a:t>
            </a:r>
            <a:r>
              <a:rPr lang="en-US" b="1" i="1" dirty="0">
                <a:solidFill>
                  <a:srgbClr val="FF0000"/>
                </a:solidFill>
              </a:rPr>
              <a:t> – </a:t>
            </a:r>
            <a:r>
              <a:rPr lang="en-US" b="1" i="1" dirty="0" err="1">
                <a:solidFill>
                  <a:srgbClr val="FF0000"/>
                </a:solidFill>
              </a:rPr>
              <a:t>cheltuieli</a:t>
            </a:r>
            <a:r>
              <a:rPr lang="en-US" b="1" i="1" dirty="0">
                <a:solidFill>
                  <a:srgbClr val="FF0000"/>
                </a:solidFill>
              </a:rPr>
              <a:t> </a:t>
            </a:r>
            <a:r>
              <a:rPr lang="en-US" b="1" i="1" dirty="0" err="1">
                <a:solidFill>
                  <a:srgbClr val="FF0000"/>
                </a:solidFill>
              </a:rPr>
              <a:t>privind</a:t>
            </a:r>
            <a:r>
              <a:rPr lang="en-US" b="1" i="1" dirty="0">
                <a:solidFill>
                  <a:srgbClr val="FF0000"/>
                </a:solidFill>
              </a:rPr>
              <a:t> </a:t>
            </a:r>
            <a:r>
              <a:rPr lang="en-US" b="1" i="1" dirty="0" err="1">
                <a:solidFill>
                  <a:srgbClr val="FF0000"/>
                </a:solidFill>
              </a:rPr>
              <a:t>impozitul</a:t>
            </a:r>
            <a:r>
              <a:rPr lang="en-US" b="1" i="1" dirty="0">
                <a:solidFill>
                  <a:srgbClr val="FF0000"/>
                </a:solidFill>
              </a:rPr>
              <a:t> </a:t>
            </a:r>
            <a:r>
              <a:rPr lang="en-US" b="1" i="1" dirty="0" err="1">
                <a:solidFill>
                  <a:srgbClr val="FF0000"/>
                </a:solidFill>
              </a:rPr>
              <a:t>pe</a:t>
            </a:r>
            <a:r>
              <a:rPr lang="en-US" b="1" i="1" dirty="0">
                <a:solidFill>
                  <a:srgbClr val="FF0000"/>
                </a:solidFill>
              </a:rPr>
              <a:t> </a:t>
            </a:r>
            <a:r>
              <a:rPr lang="en-US" b="1" i="1" dirty="0" err="1">
                <a:solidFill>
                  <a:srgbClr val="FF0000"/>
                </a:solidFill>
              </a:rPr>
              <a:t>venit</a:t>
            </a:r>
            <a:r>
              <a:rPr lang="en-US" b="1" i="1" dirty="0">
                <a:solidFill>
                  <a:srgbClr val="FF0000"/>
                </a:solidFill>
              </a:rPr>
              <a:t> = PPGPI – (PPGPI*0,12)</a:t>
            </a:r>
            <a:endParaRPr lang="en-US" b="1" dirty="0">
              <a:solidFill>
                <a:srgbClr val="FF0000"/>
              </a:solidFill>
            </a:endParaRP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0"/>
            <a:r>
              <a:rPr lang="ro-RO" sz="3600" b="1" dirty="0">
                <a:solidFill>
                  <a:schemeClr val="tx2">
                    <a:lumMod val="75000"/>
                  </a:schemeClr>
                </a:solidFill>
              </a:rPr>
              <a:t>Analiza </a:t>
            </a:r>
            <a:r>
              <a:rPr lang="en-US" sz="3600" b="1" dirty="0" err="1">
                <a:solidFill>
                  <a:schemeClr val="tx2">
                    <a:lumMod val="75000"/>
                  </a:schemeClr>
                </a:solidFill>
              </a:rPr>
              <a:t>rentabilității</a:t>
            </a:r>
            <a:endParaRPr lang="ro-RO" sz="3600" b="1" dirty="0">
              <a:solidFill>
                <a:schemeClr val="tx2">
                  <a:lumMod val="75000"/>
                </a:schemeClr>
              </a:solidFill>
            </a:endParaRPr>
          </a:p>
        </p:txBody>
      </p:sp>
      <p:sp>
        <p:nvSpPr>
          <p:cNvPr id="3" name="Содержимое 2"/>
          <p:cNvSpPr>
            <a:spLocks noGrp="1"/>
          </p:cNvSpPr>
          <p:nvPr>
            <p:ph idx="1"/>
          </p:nvPr>
        </p:nvSpPr>
        <p:spPr>
          <a:xfrm>
            <a:off x="467544" y="1340768"/>
            <a:ext cx="8229600" cy="4525963"/>
          </a:xfrm>
        </p:spPr>
        <p:txBody>
          <a:bodyPr>
            <a:normAutofit fontScale="85000" lnSpcReduction="10000"/>
          </a:bodyPr>
          <a:lstStyle/>
          <a:p>
            <a:pPr>
              <a:buNone/>
            </a:pPr>
            <a:r>
              <a:rPr lang="ro-RO" i="1" dirty="0"/>
              <a:t>	</a:t>
            </a:r>
            <a:r>
              <a:rPr lang="en-US" b="1" i="1" dirty="0" err="1"/>
              <a:t>Rentabilitatea</a:t>
            </a:r>
            <a:r>
              <a:rPr lang="ro-RO" b="1" dirty="0"/>
              <a:t> </a:t>
            </a:r>
            <a:r>
              <a:rPr lang="ro-RO" dirty="0"/>
              <a:t>reprezintă un indicator al eficienţei, care exprimă capacitatea întreprinderii de a câştiga profit şi se determină ca raportul dintre efectele economice şi financiare obţinute de către entitatea economică şi eforturile depuse pentru obţinerea acestora. Ratele financiare analizate mai sus oferă informaţii despre o latură sau alta a activităţi ifirmei, pe cînd ratele de profitabilitate reflectă acţiunea comună a lichidităţii, gestiunii activelor şi a capitalului împrumutat asupra performanţei entităţii economice.</a:t>
            </a:r>
            <a:endParaRPr lang="ru-RU" dirty="0"/>
          </a:p>
          <a:p>
            <a:pPr>
              <a:buNone/>
            </a:pPr>
            <a:r>
              <a:rPr lang="ro-RO" dirty="0"/>
              <a:t>	Formula de bază a calculului rentabilităţii este: </a:t>
            </a:r>
            <a:endParaRPr lang="ru-RU" dirty="0"/>
          </a:p>
          <a:p>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a:t>Rentabilitatea</a:t>
            </a:r>
            <a:endParaRPr lang="en-US" dirty="0"/>
          </a:p>
        </p:txBody>
      </p:sp>
      <p:graphicFrame>
        <p:nvGraphicFramePr>
          <p:cNvPr id="4" name="Содержимое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3200" dirty="0" err="1">
                <a:solidFill>
                  <a:srgbClr val="FF0000"/>
                </a:solidFill>
              </a:rPr>
              <a:t>Aplicația</a:t>
            </a:r>
            <a:r>
              <a:rPr lang="en-US" sz="3200" dirty="0">
                <a:solidFill>
                  <a:srgbClr val="FF0000"/>
                </a:solidFill>
              </a:rPr>
              <a:t> nr.2</a:t>
            </a:r>
          </a:p>
        </p:txBody>
      </p:sp>
      <p:sp>
        <p:nvSpPr>
          <p:cNvPr id="6" name="Заголовок 1"/>
          <p:cNvSpPr txBox="1">
            <a:spLocks/>
          </p:cNvSpPr>
          <p:nvPr/>
        </p:nvSpPr>
        <p:spPr>
          <a:xfrm>
            <a:off x="467544" y="1052736"/>
            <a:ext cx="8424936" cy="1008112"/>
          </a:xfrm>
          <a:prstGeom prst="rect">
            <a:avLst/>
          </a:prstGeom>
        </p:spPr>
        <p:txBody>
          <a:bodyPr vert="horz" lIns="91440" tIns="45720" rIns="91440" bIns="45720" rtlCol="0" anchor="ctr">
            <a:normAutofit fontScale="92500" lnSpcReduction="10000"/>
          </a:bodyPr>
          <a:lstStyle/>
          <a:p>
            <a:r>
              <a:rPr lang="ru-RU" sz="2400" dirty="0" err="1"/>
              <a:t>În</a:t>
            </a:r>
            <a:r>
              <a:rPr lang="ru-RU" sz="2400" dirty="0"/>
              <a:t> </a:t>
            </a:r>
            <a:r>
              <a:rPr lang="ru-RU" sz="2400" dirty="0" err="1"/>
              <a:t>baza</a:t>
            </a:r>
            <a:r>
              <a:rPr lang="ru-RU" sz="2400" dirty="0"/>
              <a:t> </a:t>
            </a:r>
            <a:r>
              <a:rPr lang="ru-RU" sz="2400" dirty="0" err="1"/>
              <a:t>informaţiilor</a:t>
            </a:r>
            <a:r>
              <a:rPr lang="ru-RU" sz="2400" dirty="0"/>
              <a:t> </a:t>
            </a:r>
            <a:r>
              <a:rPr lang="ru-RU" sz="2400" dirty="0" err="1"/>
              <a:t>privind</a:t>
            </a:r>
            <a:r>
              <a:rPr lang="ru-RU" sz="2400" dirty="0"/>
              <a:t> </a:t>
            </a:r>
            <a:r>
              <a:rPr lang="ru-RU" sz="2400" dirty="0" err="1"/>
              <a:t>efortul</a:t>
            </a:r>
            <a:r>
              <a:rPr lang="ru-RU" sz="2400" dirty="0"/>
              <a:t> </a:t>
            </a:r>
            <a:r>
              <a:rPr lang="ru-RU" sz="2400" dirty="0" err="1"/>
              <a:t>patrimonial</a:t>
            </a:r>
            <a:r>
              <a:rPr lang="ru-RU" sz="2400" dirty="0"/>
              <a:t> </a:t>
            </a:r>
            <a:r>
              <a:rPr lang="ru-RU" sz="2400" dirty="0" err="1"/>
              <a:t>şi</a:t>
            </a:r>
            <a:r>
              <a:rPr lang="ru-RU" sz="2400" dirty="0"/>
              <a:t> </a:t>
            </a:r>
            <a:r>
              <a:rPr lang="ru-RU" sz="2400" dirty="0" err="1"/>
              <a:t>efectele</a:t>
            </a:r>
            <a:r>
              <a:rPr lang="ru-RU" sz="2400" dirty="0"/>
              <a:t> </a:t>
            </a:r>
            <a:r>
              <a:rPr lang="ru-RU" sz="2400" dirty="0" err="1"/>
              <a:t>realizate</a:t>
            </a:r>
            <a:r>
              <a:rPr lang="ru-RU" sz="2400" dirty="0"/>
              <a:t> </a:t>
            </a:r>
            <a:r>
              <a:rPr lang="ru-RU" sz="2400" dirty="0" err="1"/>
              <a:t>de</a:t>
            </a:r>
            <a:r>
              <a:rPr lang="ru-RU" sz="2400" dirty="0"/>
              <a:t> </a:t>
            </a:r>
            <a:r>
              <a:rPr lang="ru-RU" sz="2400" dirty="0" err="1"/>
              <a:t>întreprindere</a:t>
            </a:r>
            <a:r>
              <a:rPr lang="ru-RU" sz="2400" dirty="0"/>
              <a:t> </a:t>
            </a:r>
            <a:r>
              <a:rPr lang="ru-RU" sz="2400" dirty="0" err="1"/>
              <a:t>în</a:t>
            </a:r>
            <a:r>
              <a:rPr lang="ru-RU" sz="2400" dirty="0"/>
              <a:t> </a:t>
            </a:r>
            <a:r>
              <a:rPr lang="ru-RU" sz="2400" dirty="0" err="1"/>
              <a:t>perioada</a:t>
            </a:r>
            <a:r>
              <a:rPr lang="ru-RU" sz="2400" dirty="0"/>
              <a:t> </a:t>
            </a:r>
            <a:r>
              <a:rPr lang="ru-RU" sz="2400" dirty="0" err="1"/>
              <a:t>de</a:t>
            </a:r>
            <a:r>
              <a:rPr lang="ru-RU" sz="2400" dirty="0"/>
              <a:t> </a:t>
            </a:r>
            <a:r>
              <a:rPr lang="ru-RU" sz="2400" dirty="0" err="1"/>
              <a:t>gestiune</a:t>
            </a:r>
            <a:r>
              <a:rPr lang="ru-RU" sz="2400" dirty="0"/>
              <a:t> </a:t>
            </a:r>
            <a:r>
              <a:rPr lang="ru-RU" sz="2400" dirty="0" err="1"/>
              <a:t>să</a:t>
            </a:r>
            <a:r>
              <a:rPr lang="ru-RU" sz="2400" dirty="0"/>
              <a:t> </a:t>
            </a:r>
            <a:r>
              <a:rPr lang="ru-RU" sz="2400" dirty="0" err="1"/>
              <a:t>se</a:t>
            </a:r>
            <a:r>
              <a:rPr lang="ru-RU" sz="2400" dirty="0"/>
              <a:t> </a:t>
            </a:r>
            <a:r>
              <a:rPr lang="ru-RU" sz="2400" dirty="0" err="1"/>
              <a:t>determine</a:t>
            </a:r>
            <a:r>
              <a:rPr lang="ru-RU" sz="2400" dirty="0"/>
              <a:t> </a:t>
            </a:r>
            <a:r>
              <a:rPr lang="ru-RU" sz="2400" dirty="0" err="1"/>
              <a:t>nivelul</a:t>
            </a:r>
            <a:r>
              <a:rPr lang="ru-RU" sz="2400" dirty="0"/>
              <a:t> </a:t>
            </a:r>
            <a:r>
              <a:rPr lang="ru-RU" sz="2400" dirty="0" err="1"/>
              <a:t>eficienţei</a:t>
            </a:r>
            <a:r>
              <a:rPr lang="ru-RU" sz="2400" dirty="0"/>
              <a:t> </a:t>
            </a:r>
            <a:r>
              <a:rPr lang="ru-RU" sz="2400" dirty="0" err="1"/>
              <a:t>economico-financiare</a:t>
            </a:r>
            <a:r>
              <a:rPr lang="ru-RU" sz="2400" dirty="0"/>
              <a:t> </a:t>
            </a:r>
            <a:r>
              <a:rPr lang="ru-RU" sz="2400" dirty="0" err="1"/>
              <a:t>exprimată</a:t>
            </a:r>
            <a:r>
              <a:rPr lang="ru-RU" sz="2400" dirty="0"/>
              <a:t> </a:t>
            </a:r>
            <a:r>
              <a:rPr lang="ru-RU" sz="2400" dirty="0" err="1"/>
              <a:t>prin</a:t>
            </a:r>
            <a:r>
              <a:rPr lang="ru-RU" sz="2400" dirty="0"/>
              <a:t> </a:t>
            </a:r>
            <a:r>
              <a:rPr lang="ru-RU" sz="2400" dirty="0" err="1"/>
              <a:t>indicatorii</a:t>
            </a:r>
            <a:r>
              <a:rPr lang="ru-RU" sz="2400" dirty="0"/>
              <a:t> </a:t>
            </a:r>
            <a:r>
              <a:rPr lang="ru-RU" sz="2400" dirty="0" err="1"/>
              <a:t>rentabilităţii</a:t>
            </a:r>
            <a:r>
              <a:rPr lang="ru-RU" sz="2400" dirty="0"/>
              <a:t>.</a:t>
            </a:r>
            <a:endParaRPr lang="en-US" sz="2400" dirty="0"/>
          </a:p>
        </p:txBody>
      </p:sp>
      <p:graphicFrame>
        <p:nvGraphicFramePr>
          <p:cNvPr id="8" name="Содержимое 7"/>
          <p:cNvGraphicFramePr>
            <a:graphicFrameLocks noGrp="1"/>
          </p:cNvGraphicFramePr>
          <p:nvPr>
            <p:ph idx="1"/>
          </p:nvPr>
        </p:nvGraphicFramePr>
        <p:xfrm>
          <a:off x="539552" y="2420888"/>
          <a:ext cx="8136904" cy="3758823"/>
        </p:xfrm>
        <a:graphic>
          <a:graphicData uri="http://schemas.openxmlformats.org/drawingml/2006/table">
            <a:tbl>
              <a:tblPr/>
              <a:tblGrid>
                <a:gridCol w="6368012">
                  <a:extLst>
                    <a:ext uri="{9D8B030D-6E8A-4147-A177-3AD203B41FA5}">
                      <a16:colId xmlns:a16="http://schemas.microsoft.com/office/drawing/2014/main" xmlns="" val="20000"/>
                    </a:ext>
                  </a:extLst>
                </a:gridCol>
                <a:gridCol w="1768892">
                  <a:extLst>
                    <a:ext uri="{9D8B030D-6E8A-4147-A177-3AD203B41FA5}">
                      <a16:colId xmlns:a16="http://schemas.microsoft.com/office/drawing/2014/main" xmlns="" val="20001"/>
                    </a:ext>
                  </a:extLst>
                </a:gridCol>
              </a:tblGrid>
              <a:tr h="417647">
                <a:tc>
                  <a:txBody>
                    <a:bodyPr/>
                    <a:lstStyle/>
                    <a:p>
                      <a:pPr marL="0" marR="0" algn="ctr">
                        <a:lnSpc>
                          <a:spcPct val="150000"/>
                        </a:lnSpc>
                        <a:spcBef>
                          <a:spcPts val="0"/>
                        </a:spcBef>
                        <a:spcAft>
                          <a:spcPts val="0"/>
                        </a:spcAft>
                        <a:tabLst>
                          <a:tab pos="0" algn="l"/>
                        </a:tabLst>
                      </a:pPr>
                      <a:r>
                        <a:rPr lang="ro-RO" sz="2000" dirty="0">
                          <a:latin typeface="Times New Roman"/>
                          <a:ea typeface="Times New Roman"/>
                        </a:rPr>
                        <a:t>Indicatori </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tabLst>
                          <a:tab pos="0" algn="l"/>
                        </a:tabLst>
                      </a:pPr>
                      <a:r>
                        <a:rPr lang="ro-RO" sz="2000">
                          <a:latin typeface="Times New Roman"/>
                          <a:ea typeface="Times New Roman"/>
                        </a:rPr>
                        <a:t>Suma (mii lei)</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417647">
                <a:tc>
                  <a:txBody>
                    <a:bodyPr/>
                    <a:lstStyle/>
                    <a:p>
                      <a:pPr marL="0" marR="0" algn="just">
                        <a:lnSpc>
                          <a:spcPct val="150000"/>
                        </a:lnSpc>
                        <a:spcBef>
                          <a:spcPts val="0"/>
                        </a:spcBef>
                        <a:spcAft>
                          <a:spcPts val="0"/>
                        </a:spcAft>
                        <a:tabLst>
                          <a:tab pos="0" algn="l"/>
                        </a:tabLst>
                      </a:pPr>
                      <a:r>
                        <a:rPr lang="ro-RO" sz="2000" dirty="0">
                          <a:latin typeface="Times New Roman"/>
                          <a:ea typeface="Times New Roman"/>
                        </a:rPr>
                        <a:t>1. Vânzări nete</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tabLst>
                          <a:tab pos="0" algn="l"/>
                        </a:tabLst>
                      </a:pPr>
                      <a:r>
                        <a:rPr lang="ro-RO" sz="2000">
                          <a:latin typeface="Times New Roman"/>
                          <a:ea typeface="Times New Roman"/>
                        </a:rPr>
                        <a:t>98530</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417647">
                <a:tc>
                  <a:txBody>
                    <a:bodyPr/>
                    <a:lstStyle/>
                    <a:p>
                      <a:pPr marL="0" marR="0" algn="just">
                        <a:lnSpc>
                          <a:spcPct val="150000"/>
                        </a:lnSpc>
                        <a:spcBef>
                          <a:spcPts val="0"/>
                        </a:spcBef>
                        <a:spcAft>
                          <a:spcPts val="0"/>
                        </a:spcAft>
                        <a:tabLst>
                          <a:tab pos="0" algn="l"/>
                        </a:tabLst>
                      </a:pPr>
                      <a:r>
                        <a:rPr lang="ro-RO" sz="2000" dirty="0">
                          <a:latin typeface="Times New Roman"/>
                          <a:ea typeface="Times New Roman"/>
                        </a:rPr>
                        <a:t>2. Costul vânzărilor</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tabLst>
                          <a:tab pos="0" algn="l"/>
                        </a:tabLst>
                      </a:pPr>
                      <a:r>
                        <a:rPr lang="ro-RO" sz="2000">
                          <a:latin typeface="Times New Roman"/>
                          <a:ea typeface="Times New Roman"/>
                        </a:rPr>
                        <a:t>74200</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417647">
                <a:tc>
                  <a:txBody>
                    <a:bodyPr/>
                    <a:lstStyle/>
                    <a:p>
                      <a:pPr marL="0" marR="0" algn="just">
                        <a:lnSpc>
                          <a:spcPct val="150000"/>
                        </a:lnSpc>
                        <a:spcBef>
                          <a:spcPts val="0"/>
                        </a:spcBef>
                        <a:spcAft>
                          <a:spcPts val="0"/>
                        </a:spcAft>
                        <a:tabLst>
                          <a:tab pos="0" algn="l"/>
                        </a:tabLst>
                      </a:pPr>
                      <a:r>
                        <a:rPr lang="ro-RO" sz="2000">
                          <a:latin typeface="Times New Roman"/>
                          <a:ea typeface="Times New Roman"/>
                        </a:rPr>
                        <a:t>3. Profit brut</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tabLst>
                          <a:tab pos="0" algn="l"/>
                        </a:tabLst>
                      </a:pPr>
                      <a:r>
                        <a:rPr lang="ro-RO" sz="2000" dirty="0">
                          <a:latin typeface="Times New Roman"/>
                          <a:ea typeface="Times New Roman"/>
                        </a:rPr>
                        <a:t>?</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417647">
                <a:tc>
                  <a:txBody>
                    <a:bodyPr/>
                    <a:lstStyle/>
                    <a:p>
                      <a:pPr marL="0" marR="0" algn="just">
                        <a:lnSpc>
                          <a:spcPct val="150000"/>
                        </a:lnSpc>
                        <a:spcBef>
                          <a:spcPts val="0"/>
                        </a:spcBef>
                        <a:spcAft>
                          <a:spcPts val="0"/>
                        </a:spcAft>
                        <a:tabLst>
                          <a:tab pos="0" algn="l"/>
                        </a:tabLst>
                      </a:pPr>
                      <a:r>
                        <a:rPr lang="en-US" sz="2000" dirty="0">
                          <a:latin typeface="Times New Roman"/>
                          <a:ea typeface="Times New Roman"/>
                        </a:rPr>
                        <a:t>4</a:t>
                      </a:r>
                      <a:r>
                        <a:rPr lang="ro-RO" sz="2000" dirty="0">
                          <a:latin typeface="Times New Roman"/>
                          <a:ea typeface="Times New Roman"/>
                        </a:rPr>
                        <a:t>.</a:t>
                      </a:r>
                      <a:r>
                        <a:rPr lang="en-US" sz="2000" dirty="0">
                          <a:latin typeface="Times New Roman"/>
                          <a:ea typeface="Times New Roman"/>
                        </a:rPr>
                        <a:t> </a:t>
                      </a:r>
                      <a:r>
                        <a:rPr lang="ro-RO" sz="2000" dirty="0">
                          <a:latin typeface="Times New Roman"/>
                          <a:ea typeface="Times New Roman"/>
                        </a:rPr>
                        <a:t>Profitul perioadei de gestiune până la impozitare</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tabLst>
                          <a:tab pos="0" algn="l"/>
                        </a:tabLst>
                      </a:pPr>
                      <a:r>
                        <a:rPr lang="ro-RO" sz="2000" dirty="0">
                          <a:latin typeface="Times New Roman"/>
                          <a:ea typeface="Times New Roman"/>
                        </a:rPr>
                        <a:t>9535</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417647">
                <a:tc>
                  <a:txBody>
                    <a:bodyPr/>
                    <a:lstStyle/>
                    <a:p>
                      <a:pPr marL="0" marR="0" algn="just">
                        <a:lnSpc>
                          <a:spcPct val="150000"/>
                        </a:lnSpc>
                        <a:spcBef>
                          <a:spcPts val="0"/>
                        </a:spcBef>
                        <a:spcAft>
                          <a:spcPts val="0"/>
                        </a:spcAft>
                        <a:tabLst>
                          <a:tab pos="0" algn="l"/>
                        </a:tabLst>
                      </a:pPr>
                      <a:r>
                        <a:rPr lang="en-US" sz="2000" dirty="0">
                          <a:latin typeface="Times New Roman"/>
                          <a:ea typeface="Times New Roman"/>
                        </a:rPr>
                        <a:t>5</a:t>
                      </a:r>
                      <a:r>
                        <a:rPr lang="ro-RO" sz="2000" dirty="0">
                          <a:latin typeface="Times New Roman"/>
                          <a:ea typeface="Times New Roman"/>
                        </a:rPr>
                        <a:t>.</a:t>
                      </a:r>
                      <a:r>
                        <a:rPr lang="en-US" sz="2000" dirty="0">
                          <a:latin typeface="Times New Roman"/>
                          <a:ea typeface="Times New Roman"/>
                        </a:rPr>
                        <a:t> </a:t>
                      </a:r>
                      <a:r>
                        <a:rPr lang="ro-RO" sz="2000" dirty="0">
                          <a:latin typeface="Times New Roman"/>
                          <a:ea typeface="Times New Roman"/>
                        </a:rPr>
                        <a:t>Profit net</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50000"/>
                        </a:lnSpc>
                        <a:spcBef>
                          <a:spcPts val="0"/>
                        </a:spcBef>
                        <a:spcAft>
                          <a:spcPts val="0"/>
                        </a:spcAft>
                        <a:buClrTx/>
                        <a:buSzTx/>
                        <a:buFontTx/>
                        <a:buNone/>
                        <a:tabLst>
                          <a:tab pos="0" algn="l"/>
                        </a:tabLst>
                        <a:defRPr/>
                      </a:pPr>
                      <a:r>
                        <a:rPr lang="ro-RO" sz="2000" dirty="0">
                          <a:latin typeface="Times New Roman"/>
                          <a:ea typeface="Times New Roman"/>
                        </a:rPr>
                        <a:t>?</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417647">
                <a:tc>
                  <a:txBody>
                    <a:bodyPr/>
                    <a:lstStyle/>
                    <a:p>
                      <a:pPr marL="0" marR="0" algn="just">
                        <a:lnSpc>
                          <a:spcPct val="150000"/>
                        </a:lnSpc>
                        <a:spcBef>
                          <a:spcPts val="0"/>
                        </a:spcBef>
                        <a:spcAft>
                          <a:spcPts val="0"/>
                        </a:spcAft>
                        <a:tabLst>
                          <a:tab pos="0" algn="l"/>
                        </a:tabLst>
                      </a:pPr>
                      <a:r>
                        <a:rPr lang="ro-RO" sz="2000" dirty="0">
                          <a:latin typeface="Times New Roman"/>
                          <a:ea typeface="Times New Roman"/>
                        </a:rPr>
                        <a:t>7. Valoarea medie anuală a activelor</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tabLst>
                          <a:tab pos="0" algn="l"/>
                        </a:tabLst>
                      </a:pPr>
                      <a:r>
                        <a:rPr lang="ro-RO" sz="2000" dirty="0">
                          <a:latin typeface="Times New Roman"/>
                          <a:ea typeface="Times New Roman"/>
                        </a:rPr>
                        <a:t>112350</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417647">
                <a:tc>
                  <a:txBody>
                    <a:bodyPr/>
                    <a:lstStyle/>
                    <a:p>
                      <a:pPr marL="0" marR="0" algn="just">
                        <a:lnSpc>
                          <a:spcPct val="150000"/>
                        </a:lnSpc>
                        <a:spcBef>
                          <a:spcPts val="0"/>
                        </a:spcBef>
                        <a:spcAft>
                          <a:spcPts val="0"/>
                        </a:spcAft>
                        <a:tabLst>
                          <a:tab pos="0" algn="l"/>
                        </a:tabLst>
                      </a:pPr>
                      <a:r>
                        <a:rPr lang="ro-RO" sz="2000" dirty="0">
                          <a:latin typeface="Times New Roman"/>
                          <a:ea typeface="Times New Roman"/>
                        </a:rPr>
                        <a:t>8. Valoarea medie anuală a </a:t>
                      </a:r>
                      <a:r>
                        <a:rPr lang="en-US" sz="2000" dirty="0">
                          <a:latin typeface="Times New Roman"/>
                          <a:ea typeface="Times New Roman"/>
                        </a:rPr>
                        <a:t>c</a:t>
                      </a:r>
                      <a:r>
                        <a:rPr lang="ro-RO" sz="2000" dirty="0">
                          <a:latin typeface="Times New Roman"/>
                          <a:ea typeface="Times New Roman"/>
                        </a:rPr>
                        <a:t>apital</a:t>
                      </a:r>
                      <a:r>
                        <a:rPr lang="en-US" sz="2000" dirty="0" err="1">
                          <a:latin typeface="Times New Roman"/>
                          <a:ea typeface="Times New Roman"/>
                        </a:rPr>
                        <a:t>ului</a:t>
                      </a:r>
                      <a:r>
                        <a:rPr lang="en-US" sz="2000" baseline="0" dirty="0">
                          <a:latin typeface="Times New Roman"/>
                          <a:ea typeface="Times New Roman"/>
                        </a:rPr>
                        <a:t> p</a:t>
                      </a:r>
                      <a:r>
                        <a:rPr lang="ro-RO" sz="2000" dirty="0">
                          <a:latin typeface="Times New Roman"/>
                          <a:ea typeface="Times New Roman"/>
                        </a:rPr>
                        <a:t>ropriu</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tabLst>
                          <a:tab pos="0" algn="l"/>
                        </a:tabLst>
                      </a:pPr>
                      <a:r>
                        <a:rPr lang="ro-RO" sz="2000" dirty="0">
                          <a:latin typeface="Times New Roman"/>
                          <a:ea typeface="Times New Roman"/>
                        </a:rPr>
                        <a:t>82680</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417647">
                <a:tc>
                  <a:txBody>
                    <a:bodyPr/>
                    <a:lstStyle/>
                    <a:p>
                      <a:pPr marL="0" marR="0" algn="just">
                        <a:lnSpc>
                          <a:spcPct val="150000"/>
                        </a:lnSpc>
                        <a:spcBef>
                          <a:spcPts val="0"/>
                        </a:spcBef>
                        <a:spcAft>
                          <a:spcPts val="0"/>
                        </a:spcAft>
                        <a:tabLst>
                          <a:tab pos="0" algn="l"/>
                        </a:tabLst>
                      </a:pPr>
                      <a:r>
                        <a:rPr lang="ro-RO" sz="2000">
                          <a:latin typeface="Times New Roman"/>
                          <a:ea typeface="Times New Roman"/>
                        </a:rPr>
                        <a:t>9. Datorii pe termen lung</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tabLst>
                          <a:tab pos="0" algn="l"/>
                        </a:tabLst>
                      </a:pPr>
                      <a:r>
                        <a:rPr lang="ro-RO" sz="2000" dirty="0">
                          <a:latin typeface="Times New Roman"/>
                          <a:ea typeface="Times New Roman"/>
                        </a:rPr>
                        <a:t>7980</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1"/>
          <p:cNvSpPr txBox="1">
            <a:spLocks/>
          </p:cNvSpPr>
          <p:nvPr/>
        </p:nvSpPr>
        <p:spPr>
          <a:xfrm>
            <a:off x="611560" y="260648"/>
            <a:ext cx="8229600" cy="409674"/>
          </a:xfrm>
          <a:prstGeom prst="rect">
            <a:avLst/>
          </a:prstGeom>
        </p:spPr>
        <p:txBody>
          <a:bodyPr vert="horz" lIns="91440" tIns="45720" rIns="91440" bIns="45720" rtlCol="0" anchor="ct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err="1">
                <a:ln>
                  <a:noFill/>
                </a:ln>
                <a:solidFill>
                  <a:schemeClr val="tx1"/>
                </a:solidFill>
                <a:effectLst/>
                <a:uLnTx/>
                <a:uFillTx/>
                <a:latin typeface="+mj-lt"/>
                <a:ea typeface="+mj-ea"/>
                <a:cs typeface="+mj-cs"/>
              </a:rPr>
              <a:t>Rezolvare</a:t>
            </a:r>
            <a:r>
              <a:rPr kumimoji="0" lang="en-US" sz="2400" b="1" i="0" u="none" strike="noStrike" kern="1200" cap="none" spc="0" normalizeH="0" baseline="0" noProof="0" dirty="0">
                <a:ln>
                  <a:noFill/>
                </a:ln>
                <a:solidFill>
                  <a:schemeClr val="tx1"/>
                </a:solidFill>
                <a:effectLst/>
                <a:uLnTx/>
                <a:uFillTx/>
                <a:latin typeface="+mj-lt"/>
                <a:ea typeface="+mj-ea"/>
                <a:cs typeface="+mj-cs"/>
              </a:rPr>
              <a:t>:</a:t>
            </a:r>
          </a:p>
        </p:txBody>
      </p:sp>
      <p:pic>
        <p:nvPicPr>
          <p:cNvPr id="35843" name="Picture 3"/>
          <p:cNvPicPr>
            <a:picLocks noChangeAspect="1" noChangeArrowheads="1"/>
          </p:cNvPicPr>
          <p:nvPr/>
        </p:nvPicPr>
        <p:blipFill>
          <a:blip r:embed="rId2" cstate="print"/>
          <a:srcRect l="29605" t="24235" r="27781" b="17688"/>
          <a:stretch>
            <a:fillRect/>
          </a:stretch>
        </p:blipFill>
        <p:spPr bwMode="auto">
          <a:xfrm>
            <a:off x="611560" y="620688"/>
            <a:ext cx="7920880" cy="5976664"/>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a:t>Conținutul</a:t>
            </a:r>
            <a:r>
              <a:rPr lang="en-US" dirty="0"/>
              <a:t> </a:t>
            </a:r>
            <a:r>
              <a:rPr lang="en-US" dirty="0" err="1"/>
              <a:t>temei</a:t>
            </a:r>
            <a:endParaRPr lang="en-US" dirty="0"/>
          </a:p>
        </p:txBody>
      </p:sp>
      <p:graphicFrame>
        <p:nvGraphicFramePr>
          <p:cNvPr id="4" name="Содержимое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1052736"/>
            <a:ext cx="8229600" cy="5102027"/>
          </a:xfrm>
        </p:spPr>
        <p:txBody>
          <a:bodyPr>
            <a:normAutofit fontScale="85000" lnSpcReduction="20000"/>
          </a:bodyPr>
          <a:lstStyle/>
          <a:p>
            <a:pPr>
              <a:buNone/>
            </a:pPr>
            <a:r>
              <a:rPr lang="en-US" b="1" dirty="0" err="1"/>
              <a:t>Concluzie</a:t>
            </a:r>
            <a:r>
              <a:rPr lang="en-US" b="1" dirty="0"/>
              <a:t>: </a:t>
            </a:r>
            <a:r>
              <a:rPr lang="en-US" dirty="0" err="1"/>
              <a:t>În</a:t>
            </a:r>
            <a:r>
              <a:rPr lang="en-US" dirty="0"/>
              <a:t> </a:t>
            </a:r>
            <a:r>
              <a:rPr lang="en-US" dirty="0" err="1"/>
              <a:t>urma</a:t>
            </a:r>
            <a:r>
              <a:rPr lang="en-US" dirty="0"/>
              <a:t> </a:t>
            </a:r>
            <a:r>
              <a:rPr lang="en-US" dirty="0" err="1"/>
              <a:t>calculelor</a:t>
            </a:r>
            <a:r>
              <a:rPr lang="en-US" dirty="0"/>
              <a:t> </a:t>
            </a:r>
            <a:r>
              <a:rPr lang="en-US" dirty="0" err="1"/>
              <a:t>efectuate</a:t>
            </a:r>
            <a:r>
              <a:rPr lang="en-US" dirty="0"/>
              <a:t> s-a </a:t>
            </a:r>
            <a:r>
              <a:rPr lang="en-US" dirty="0" err="1"/>
              <a:t>constatat</a:t>
            </a:r>
            <a:r>
              <a:rPr lang="en-US" dirty="0"/>
              <a:t> </a:t>
            </a:r>
            <a:r>
              <a:rPr lang="en-US" dirty="0" err="1"/>
              <a:t>că</a:t>
            </a:r>
            <a:r>
              <a:rPr lang="en-US" dirty="0"/>
              <a:t> </a:t>
            </a:r>
            <a:r>
              <a:rPr lang="en-US" dirty="0" err="1"/>
              <a:t>întreprinderea</a:t>
            </a:r>
            <a:r>
              <a:rPr lang="en-US" dirty="0"/>
              <a:t> are o </a:t>
            </a:r>
            <a:r>
              <a:rPr lang="en-US" dirty="0" err="1"/>
              <a:t>rentabilitate</a:t>
            </a:r>
            <a:r>
              <a:rPr lang="en-US" dirty="0"/>
              <a:t> a </a:t>
            </a:r>
            <a:r>
              <a:rPr lang="en-US" dirty="0" err="1"/>
              <a:t>vînzărilor</a:t>
            </a:r>
            <a:r>
              <a:rPr lang="en-US" dirty="0"/>
              <a:t> </a:t>
            </a:r>
            <a:r>
              <a:rPr lang="en-US" dirty="0" err="1"/>
              <a:t>bună</a:t>
            </a:r>
            <a:r>
              <a:rPr lang="en-US" dirty="0"/>
              <a:t>, la </a:t>
            </a:r>
            <a:r>
              <a:rPr lang="en-US" dirty="0" err="1"/>
              <a:t>fiecare</a:t>
            </a:r>
            <a:r>
              <a:rPr lang="en-US" dirty="0"/>
              <a:t> </a:t>
            </a:r>
            <a:r>
              <a:rPr lang="en-US" dirty="0" err="1"/>
              <a:t>leu</a:t>
            </a:r>
            <a:r>
              <a:rPr lang="en-US" dirty="0"/>
              <a:t> din </a:t>
            </a:r>
            <a:r>
              <a:rPr lang="en-US" dirty="0" err="1"/>
              <a:t>vînzări</a:t>
            </a:r>
            <a:r>
              <a:rPr lang="en-US" dirty="0"/>
              <a:t> </a:t>
            </a:r>
            <a:r>
              <a:rPr lang="en-US" dirty="0" err="1"/>
              <a:t>înregistrîndu</a:t>
            </a:r>
            <a:r>
              <a:rPr lang="en-US" dirty="0"/>
              <a:t>-se </a:t>
            </a:r>
            <a:r>
              <a:rPr lang="en-US" dirty="0" err="1"/>
              <a:t>aproximativ</a:t>
            </a:r>
            <a:r>
              <a:rPr lang="en-US" dirty="0"/>
              <a:t> 25 </a:t>
            </a:r>
            <a:r>
              <a:rPr lang="en-US" dirty="0" err="1"/>
              <a:t>bănuți</a:t>
            </a:r>
            <a:r>
              <a:rPr lang="en-US" dirty="0"/>
              <a:t> profit. </a:t>
            </a:r>
            <a:r>
              <a:rPr lang="en-US" dirty="0" err="1"/>
              <a:t>Rentabilitatea</a:t>
            </a:r>
            <a:r>
              <a:rPr lang="en-US" dirty="0"/>
              <a:t> </a:t>
            </a:r>
            <a:r>
              <a:rPr lang="en-US" dirty="0" err="1"/>
              <a:t>financiară</a:t>
            </a:r>
            <a:r>
              <a:rPr lang="en-US" dirty="0"/>
              <a:t> </a:t>
            </a:r>
            <a:r>
              <a:rPr lang="en-US" dirty="0" err="1"/>
              <a:t>este</a:t>
            </a:r>
            <a:r>
              <a:rPr lang="en-US" dirty="0"/>
              <a:t> la </a:t>
            </a:r>
            <a:r>
              <a:rPr lang="en-US" dirty="0" err="1"/>
              <a:t>fel</a:t>
            </a:r>
            <a:r>
              <a:rPr lang="en-US" dirty="0"/>
              <a:t> </a:t>
            </a:r>
            <a:r>
              <a:rPr lang="en-US" dirty="0" err="1"/>
              <a:t>una</a:t>
            </a:r>
            <a:r>
              <a:rPr lang="en-US" dirty="0"/>
              <a:t> </a:t>
            </a:r>
            <a:r>
              <a:rPr lang="en-US" dirty="0" err="1"/>
              <a:t>bună</a:t>
            </a:r>
            <a:r>
              <a:rPr lang="en-US" dirty="0"/>
              <a:t>, la un </a:t>
            </a:r>
            <a:r>
              <a:rPr lang="en-US" dirty="0" err="1"/>
              <a:t>leu</a:t>
            </a:r>
            <a:r>
              <a:rPr lang="en-US" dirty="0"/>
              <a:t> din </a:t>
            </a:r>
            <a:r>
              <a:rPr lang="en-US" dirty="0" err="1"/>
              <a:t>capitalul</a:t>
            </a:r>
            <a:r>
              <a:rPr lang="en-US" dirty="0"/>
              <a:t> </a:t>
            </a:r>
            <a:r>
              <a:rPr lang="en-US" dirty="0" err="1"/>
              <a:t>propriu</a:t>
            </a:r>
            <a:r>
              <a:rPr lang="en-US" dirty="0"/>
              <a:t> </a:t>
            </a:r>
            <a:r>
              <a:rPr lang="en-US" dirty="0" err="1"/>
              <a:t>înregistrîndu</a:t>
            </a:r>
            <a:r>
              <a:rPr lang="en-US" dirty="0"/>
              <a:t>-se 10 </a:t>
            </a:r>
            <a:r>
              <a:rPr lang="en-US" dirty="0" err="1"/>
              <a:t>bănuți</a:t>
            </a:r>
            <a:r>
              <a:rPr lang="en-US" dirty="0"/>
              <a:t> profit . </a:t>
            </a:r>
            <a:r>
              <a:rPr lang="en-US" dirty="0" err="1"/>
              <a:t>Totuși</a:t>
            </a:r>
            <a:r>
              <a:rPr lang="en-US" dirty="0"/>
              <a:t> </a:t>
            </a:r>
            <a:r>
              <a:rPr lang="en-US" dirty="0" err="1"/>
              <a:t>întreprinderea</a:t>
            </a:r>
            <a:r>
              <a:rPr lang="en-US" dirty="0"/>
              <a:t> </a:t>
            </a:r>
            <a:r>
              <a:rPr lang="en-US" dirty="0" err="1"/>
              <a:t>întîmpină</a:t>
            </a:r>
            <a:r>
              <a:rPr lang="en-US" dirty="0"/>
              <a:t> </a:t>
            </a:r>
            <a:r>
              <a:rPr lang="en-US" dirty="0" err="1"/>
              <a:t>probleme</a:t>
            </a:r>
            <a:r>
              <a:rPr lang="en-US" dirty="0"/>
              <a:t> legate de </a:t>
            </a:r>
            <a:r>
              <a:rPr lang="en-US" dirty="0" err="1"/>
              <a:t>rentabilitatea</a:t>
            </a:r>
            <a:r>
              <a:rPr lang="en-US" dirty="0"/>
              <a:t> </a:t>
            </a:r>
            <a:r>
              <a:rPr lang="en-US" dirty="0" err="1"/>
              <a:t>activelor</a:t>
            </a:r>
            <a:r>
              <a:rPr lang="en-US" dirty="0"/>
              <a:t>, care e </a:t>
            </a:r>
            <a:r>
              <a:rPr lang="en-US" dirty="0" err="1"/>
              <a:t>mai</a:t>
            </a:r>
            <a:r>
              <a:rPr lang="en-US" dirty="0"/>
              <a:t> </a:t>
            </a:r>
            <a:r>
              <a:rPr lang="en-US" dirty="0" err="1"/>
              <a:t>mică</a:t>
            </a:r>
            <a:r>
              <a:rPr lang="en-US" dirty="0"/>
              <a:t> ca rata </a:t>
            </a:r>
            <a:r>
              <a:rPr lang="en-US" dirty="0" err="1"/>
              <a:t>medie</a:t>
            </a:r>
            <a:r>
              <a:rPr lang="en-US" dirty="0"/>
              <a:t> a </a:t>
            </a:r>
            <a:r>
              <a:rPr lang="en-US" dirty="0" err="1"/>
              <a:t>dobînzii</a:t>
            </a:r>
            <a:r>
              <a:rPr lang="en-US" dirty="0"/>
              <a:t> la </a:t>
            </a:r>
            <a:r>
              <a:rPr lang="en-US" dirty="0" err="1"/>
              <a:t>creditele</a:t>
            </a:r>
            <a:r>
              <a:rPr lang="en-US" dirty="0"/>
              <a:t> </a:t>
            </a:r>
            <a:r>
              <a:rPr lang="en-US" dirty="0" err="1"/>
              <a:t>acordate</a:t>
            </a:r>
            <a:r>
              <a:rPr lang="en-US" dirty="0"/>
              <a:t> </a:t>
            </a:r>
            <a:r>
              <a:rPr lang="en-US" dirty="0" err="1"/>
              <a:t>persoanelor</a:t>
            </a:r>
            <a:r>
              <a:rPr lang="en-US" dirty="0"/>
              <a:t> </a:t>
            </a:r>
            <a:r>
              <a:rPr lang="en-US" dirty="0" err="1"/>
              <a:t>juridice</a:t>
            </a:r>
            <a:r>
              <a:rPr lang="en-US" dirty="0"/>
              <a:t>, </a:t>
            </a:r>
            <a:r>
              <a:rPr lang="en-US" dirty="0" err="1"/>
              <a:t>prin</a:t>
            </a:r>
            <a:r>
              <a:rPr lang="en-US" dirty="0"/>
              <a:t> </a:t>
            </a:r>
            <a:r>
              <a:rPr lang="en-US" dirty="0" err="1"/>
              <a:t>urmare</a:t>
            </a:r>
            <a:r>
              <a:rPr lang="en-US" dirty="0"/>
              <a:t> </a:t>
            </a:r>
            <a:r>
              <a:rPr lang="en-US" dirty="0" err="1"/>
              <a:t>avînd</a:t>
            </a:r>
            <a:r>
              <a:rPr lang="en-US" dirty="0"/>
              <a:t> loc un </a:t>
            </a:r>
            <a:r>
              <a:rPr lang="en-US" dirty="0" err="1"/>
              <a:t>efect</a:t>
            </a:r>
            <a:r>
              <a:rPr lang="en-US" dirty="0"/>
              <a:t> de </a:t>
            </a:r>
            <a:r>
              <a:rPr lang="en-US" dirty="0" err="1"/>
              <a:t>îndatorare</a:t>
            </a:r>
            <a:r>
              <a:rPr lang="en-US" dirty="0"/>
              <a:t> </a:t>
            </a:r>
            <a:r>
              <a:rPr lang="en-US" dirty="0" err="1"/>
              <a:t>negativ</a:t>
            </a:r>
            <a:r>
              <a:rPr lang="en-US" dirty="0"/>
              <a:t>, care reduce din </a:t>
            </a:r>
            <a:r>
              <a:rPr lang="en-US" dirty="0" err="1"/>
              <a:t>averea</a:t>
            </a:r>
            <a:r>
              <a:rPr lang="en-US" dirty="0"/>
              <a:t> </a:t>
            </a:r>
            <a:r>
              <a:rPr lang="en-US" dirty="0" err="1"/>
              <a:t>acționarilor</a:t>
            </a:r>
            <a:r>
              <a:rPr lang="en-US" dirty="0"/>
              <a:t>. De </a:t>
            </a:r>
            <a:r>
              <a:rPr lang="en-US" dirty="0" err="1"/>
              <a:t>aceia</a:t>
            </a:r>
            <a:r>
              <a:rPr lang="en-US" dirty="0"/>
              <a:t> </a:t>
            </a:r>
            <a:r>
              <a:rPr lang="en-US" dirty="0" err="1"/>
              <a:t>este</a:t>
            </a:r>
            <a:r>
              <a:rPr lang="en-US" dirty="0"/>
              <a:t> </a:t>
            </a:r>
            <a:r>
              <a:rPr lang="en-US" dirty="0" err="1"/>
              <a:t>necesară</a:t>
            </a:r>
            <a:r>
              <a:rPr lang="en-US" dirty="0"/>
              <a:t> o </a:t>
            </a:r>
            <a:r>
              <a:rPr lang="en-US" dirty="0" err="1"/>
              <a:t>analiză</a:t>
            </a:r>
            <a:r>
              <a:rPr lang="en-US" dirty="0"/>
              <a:t> </a:t>
            </a:r>
            <a:r>
              <a:rPr lang="en-US" dirty="0" err="1"/>
              <a:t>mai</a:t>
            </a:r>
            <a:r>
              <a:rPr lang="en-US" dirty="0"/>
              <a:t> </a:t>
            </a:r>
            <a:r>
              <a:rPr lang="en-US" dirty="0" err="1"/>
              <a:t>amplă</a:t>
            </a:r>
            <a:r>
              <a:rPr lang="en-US" dirty="0"/>
              <a:t> a </a:t>
            </a:r>
            <a:r>
              <a:rPr lang="en-US" dirty="0" err="1"/>
              <a:t>rezultatelor</a:t>
            </a:r>
            <a:r>
              <a:rPr lang="en-US" dirty="0"/>
              <a:t> </a:t>
            </a:r>
            <a:r>
              <a:rPr lang="en-US" dirty="0" err="1"/>
              <a:t>activității</a:t>
            </a:r>
            <a:r>
              <a:rPr lang="en-US" dirty="0"/>
              <a:t> </a:t>
            </a:r>
            <a:r>
              <a:rPr lang="en-US" dirty="0" err="1"/>
              <a:t>economico-financiare</a:t>
            </a:r>
            <a:r>
              <a:rPr lang="en-US" dirty="0"/>
              <a:t> a </a:t>
            </a:r>
            <a:r>
              <a:rPr lang="en-US" dirty="0" err="1"/>
              <a:t>întreprinderii</a:t>
            </a:r>
            <a:r>
              <a:rPr lang="en-US" dirty="0"/>
              <a:t> </a:t>
            </a:r>
            <a:r>
              <a:rPr lang="en-US" dirty="0" err="1"/>
              <a:t>pentru</a:t>
            </a:r>
            <a:r>
              <a:rPr lang="en-US" dirty="0"/>
              <a:t> a </a:t>
            </a:r>
            <a:r>
              <a:rPr lang="en-US" dirty="0" err="1"/>
              <a:t>identifica</a:t>
            </a:r>
            <a:r>
              <a:rPr lang="en-US" dirty="0"/>
              <a:t> </a:t>
            </a:r>
            <a:r>
              <a:rPr lang="en-US" dirty="0" err="1"/>
              <a:t>activitățile</a:t>
            </a:r>
            <a:r>
              <a:rPr lang="en-US" dirty="0"/>
              <a:t> </a:t>
            </a:r>
            <a:r>
              <a:rPr lang="en-US" dirty="0" err="1"/>
              <a:t>problematice</a:t>
            </a:r>
            <a:r>
              <a:rPr lang="en-US" dirty="0"/>
              <a:t> </a:t>
            </a:r>
            <a:r>
              <a:rPr lang="en-US" dirty="0" err="1"/>
              <a:t>și</a:t>
            </a:r>
            <a:r>
              <a:rPr lang="en-US" dirty="0"/>
              <a:t> a </a:t>
            </a:r>
            <a:r>
              <a:rPr lang="en-US" dirty="0" err="1"/>
              <a:t>identifica</a:t>
            </a:r>
            <a:r>
              <a:rPr lang="en-US" dirty="0"/>
              <a:t> </a:t>
            </a:r>
            <a:r>
              <a:rPr lang="en-US" dirty="0" err="1"/>
              <a:t>măsuri</a:t>
            </a:r>
            <a:r>
              <a:rPr lang="en-US" dirty="0"/>
              <a:t> </a:t>
            </a:r>
            <a:r>
              <a:rPr lang="en-US" dirty="0" err="1"/>
              <a:t>pentru</a:t>
            </a:r>
            <a:r>
              <a:rPr lang="en-US" dirty="0"/>
              <a:t> </a:t>
            </a:r>
            <a:r>
              <a:rPr lang="en-US" dirty="0" err="1"/>
              <a:t>îmbunătățirea</a:t>
            </a:r>
            <a:r>
              <a:rPr lang="en-US" dirty="0"/>
              <a:t> </a:t>
            </a:r>
            <a:r>
              <a:rPr lang="en-US" dirty="0" err="1"/>
              <a:t>rezulatelor</a:t>
            </a:r>
            <a:r>
              <a:rPr lang="en-US"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lvl="0"/>
            <a:r>
              <a:rPr lang="ro-RO" sz="3600" b="1" dirty="0">
                <a:solidFill>
                  <a:schemeClr val="tx2">
                    <a:lumMod val="75000"/>
                  </a:schemeClr>
                </a:solidFill>
              </a:rPr>
              <a:t>1. Esenţa, rolul şi obiectivele analizei financiare</a:t>
            </a:r>
            <a:endParaRPr lang="ru-RU" dirty="0"/>
          </a:p>
        </p:txBody>
      </p:sp>
      <p:sp>
        <p:nvSpPr>
          <p:cNvPr id="3" name="Содержимое 2"/>
          <p:cNvSpPr>
            <a:spLocks noGrp="1"/>
          </p:cNvSpPr>
          <p:nvPr>
            <p:ph idx="1"/>
          </p:nvPr>
        </p:nvSpPr>
        <p:spPr/>
        <p:txBody>
          <a:bodyPr>
            <a:normAutofit fontScale="92500" lnSpcReduction="10000"/>
          </a:bodyPr>
          <a:lstStyle/>
          <a:p>
            <a:pPr>
              <a:buNone/>
            </a:pPr>
            <a:r>
              <a:rPr lang="ro-RO" b="1" i="1" dirty="0"/>
              <a:t>	Analiza financiară</a:t>
            </a:r>
            <a:r>
              <a:rPr lang="ro-RO" dirty="0"/>
              <a:t> reprezintă un domeniu al activităţii umane, orientat spre cercetarea, generalizarea teoretică, explicarea şi previziunea proceselor care se petrec cu resursele financiare şi fluxurile acestora, prin aplicarea unor metode şi procedee analitice asupra rapoartelor financiare şi asupra altor date relevante cu scopul de a obţine informaţii utile pentru fundamentarea deciziilor manageriale şi gestiunea eficientă a entităţii economice. </a:t>
            </a:r>
            <a:endParaRPr lang="ru-RU" dirty="0"/>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Схема 4"/>
          <p:cNvGraphicFramePr/>
          <p:nvPr/>
        </p:nvGraphicFramePr>
        <p:xfrm>
          <a:off x="457200" y="274638"/>
          <a:ext cx="8229600" cy="27943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Содержимое 3"/>
          <p:cNvGraphicFramePr>
            <a:graphicFrameLocks noGrp="1"/>
          </p:cNvGraphicFramePr>
          <p:nvPr>
            <p:ph idx="1"/>
          </p:nvPr>
        </p:nvGraphicFramePr>
        <p:xfrm>
          <a:off x="467544" y="3140968"/>
          <a:ext cx="8229600" cy="322981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o-RO" sz="3200" b="1" dirty="0">
                <a:solidFill>
                  <a:srgbClr val="7030A0"/>
                </a:solidFill>
              </a:rPr>
              <a:t>Reieşind din cele expuse </a:t>
            </a:r>
            <a:r>
              <a:rPr lang="ro-RO" sz="3200" b="1" i="1" dirty="0">
                <a:solidFill>
                  <a:srgbClr val="7030A0"/>
                </a:solidFill>
              </a:rPr>
              <a:t>rolul</a:t>
            </a:r>
            <a:r>
              <a:rPr lang="ro-RO" sz="3200" b="1" dirty="0">
                <a:solidFill>
                  <a:srgbClr val="7030A0"/>
                </a:solidFill>
              </a:rPr>
              <a:t> analizei economico-financiare poate fi sistematizat astfel:</a:t>
            </a:r>
            <a:endParaRPr lang="en-US" sz="3200" b="1" dirty="0">
              <a:solidFill>
                <a:srgbClr val="7030A0"/>
              </a:solidFill>
            </a:endParaRPr>
          </a:p>
        </p:txBody>
      </p:sp>
      <p:sp>
        <p:nvSpPr>
          <p:cNvPr id="3" name="Содержимое 2"/>
          <p:cNvSpPr>
            <a:spLocks noGrp="1"/>
          </p:cNvSpPr>
          <p:nvPr>
            <p:ph idx="1"/>
          </p:nvPr>
        </p:nvSpPr>
        <p:spPr/>
        <p:txBody>
          <a:bodyPr>
            <a:normAutofit fontScale="92500"/>
          </a:bodyPr>
          <a:lstStyle/>
          <a:p>
            <a:pPr lvl="0">
              <a:buNone/>
            </a:pPr>
            <a:r>
              <a:rPr lang="ro-RO" dirty="0">
                <a:solidFill>
                  <a:schemeClr val="accent1">
                    <a:lumMod val="75000"/>
                  </a:schemeClr>
                </a:solidFill>
              </a:rPr>
              <a:t>analiza financiară reprezintă un mijloc indispensabil în elaborarea unor planuri reale, temeinice fundamentate din p</a:t>
            </a:r>
            <a:r>
              <a:rPr lang="en-US" dirty="0" err="1">
                <a:solidFill>
                  <a:schemeClr val="accent1">
                    <a:lumMod val="75000"/>
                  </a:schemeClr>
                </a:solidFill>
              </a:rPr>
              <a:t>unct</a:t>
            </a:r>
            <a:r>
              <a:rPr lang="ro-RO" dirty="0">
                <a:solidFill>
                  <a:schemeClr val="accent1">
                    <a:lumMod val="75000"/>
                  </a:schemeClr>
                </a:solidFill>
              </a:rPr>
              <a:t> de v</a:t>
            </a:r>
            <a:r>
              <a:rPr lang="en-US" dirty="0" err="1">
                <a:solidFill>
                  <a:schemeClr val="accent1">
                    <a:lumMod val="75000"/>
                  </a:schemeClr>
                </a:solidFill>
              </a:rPr>
              <a:t>edere</a:t>
            </a:r>
            <a:r>
              <a:rPr lang="ro-RO" dirty="0">
                <a:solidFill>
                  <a:schemeClr val="accent1">
                    <a:lumMod val="75000"/>
                  </a:schemeClr>
                </a:solidFill>
              </a:rPr>
              <a:t> ştiinţific;</a:t>
            </a:r>
            <a:endParaRPr lang="en-US" dirty="0">
              <a:solidFill>
                <a:schemeClr val="accent1">
                  <a:lumMod val="75000"/>
                </a:schemeClr>
              </a:solidFill>
            </a:endParaRPr>
          </a:p>
          <a:p>
            <a:pPr lvl="0">
              <a:buNone/>
            </a:pPr>
            <a:r>
              <a:rPr lang="ro-RO" dirty="0">
                <a:solidFill>
                  <a:srgbClr val="00B050"/>
                </a:solidFill>
              </a:rPr>
              <a:t>analiza financiară în acelaşi timp este un instrument operativ de cunoaştere şi de reglare a procesului îndeplinirii planului;</a:t>
            </a:r>
            <a:endParaRPr lang="en-US" dirty="0">
              <a:solidFill>
                <a:srgbClr val="00B050"/>
              </a:solidFill>
            </a:endParaRPr>
          </a:p>
          <a:p>
            <a:pPr lvl="0">
              <a:buNone/>
            </a:pPr>
            <a:r>
              <a:rPr lang="ro-RO" dirty="0">
                <a:solidFill>
                  <a:schemeClr val="accent6">
                    <a:lumMod val="50000"/>
                  </a:schemeClr>
                </a:solidFill>
              </a:rPr>
              <a:t>analizei financiare îi revine rolul de a contribui la asigurarea unui echilibru permanent la îmbunătăţirea rezultatelor economico-financiare.</a:t>
            </a:r>
            <a:endParaRPr lang="en-US" dirty="0">
              <a:solidFill>
                <a:schemeClr val="accent6">
                  <a:lumMod val="50000"/>
                </a:schemeClr>
              </a:solidFill>
            </a:endParaRPr>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o-RO" b="1" dirty="0">
                <a:solidFill>
                  <a:srgbClr val="FF0000"/>
                </a:solidFill>
              </a:rPr>
              <a:t>Sursele de date şi organizarea muncii de analiză.</a:t>
            </a:r>
            <a:endParaRPr lang="en-US" dirty="0">
              <a:solidFill>
                <a:srgbClr val="FF0000"/>
              </a:solidFill>
            </a:endParaRPr>
          </a:p>
        </p:txBody>
      </p:sp>
      <p:graphicFrame>
        <p:nvGraphicFramePr>
          <p:cNvPr id="4" name="Содержимое 3"/>
          <p:cNvGraphicFramePr>
            <a:graphicFrameLocks noGrp="1"/>
          </p:cNvGraphicFramePr>
          <p:nvPr>
            <p:ph idx="1"/>
            <p:extLst>
              <p:ext uri="{D42A27DB-BD31-4B8C-83A1-F6EECF244321}">
                <p14:modId xmlns:p14="http://schemas.microsoft.com/office/powerpoint/2010/main" val="505697529"/>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o-RO" sz="1800" dirty="0"/>
              <a:t>Schematic, analiza situaţiei financiare poate fi reprezentată în modul următor:</a:t>
            </a:r>
            <a:r>
              <a:rPr lang="ru-RU" sz="1800" dirty="0"/>
              <a:t/>
            </a:r>
            <a:br>
              <a:rPr lang="ru-RU" sz="1800" dirty="0"/>
            </a:br>
            <a:endParaRPr lang="ru-RU" sz="1800" dirty="0"/>
          </a:p>
        </p:txBody>
      </p:sp>
      <p:pic>
        <p:nvPicPr>
          <p:cNvPr id="3" name="Content Placeholder 2"/>
          <p:cNvPicPr>
            <a:picLocks noGrp="1" noChangeAspect="1" noChangeArrowheads="1"/>
          </p:cNvPicPr>
          <p:nvPr>
            <p:ph idx="1"/>
          </p:nvPr>
        </p:nvPicPr>
        <p:blipFill>
          <a:blip r:embed="rId2" cstate="print"/>
          <a:srcRect l="13326" t="27679" r="51789" b="11863"/>
          <a:stretch>
            <a:fillRect/>
          </a:stretch>
        </p:blipFill>
        <p:spPr bwMode="auto">
          <a:xfrm>
            <a:off x="1619672" y="908720"/>
            <a:ext cx="5976664" cy="5688632"/>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o-RO" b="1" dirty="0">
                <a:solidFill>
                  <a:srgbClr val="FF0000"/>
                </a:solidFill>
              </a:rPr>
              <a:t>Sistemul de indicatori utilizaţi în analiza financiară a întreprinderii</a:t>
            </a:r>
            <a:endParaRPr lang="en-US" dirty="0"/>
          </a:p>
        </p:txBody>
      </p:sp>
      <p:graphicFrame>
        <p:nvGraphicFramePr>
          <p:cNvPr id="4" name="Содержимое 3"/>
          <p:cNvGraphicFramePr>
            <a:graphicFrameLocks noGrp="1"/>
          </p:cNvGraphicFramePr>
          <p:nvPr>
            <p:ph idx="1"/>
          </p:nvPr>
        </p:nvGraphicFramePr>
        <p:xfrm>
          <a:off x="457200" y="1772816"/>
          <a:ext cx="8229600" cy="43533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cstate="print"/>
          <a:srcRect l="52683" t="30861" r="14220" b="13454"/>
          <a:stretch>
            <a:fillRect/>
          </a:stretch>
        </p:blipFill>
        <p:spPr bwMode="auto">
          <a:xfrm>
            <a:off x="1331640" y="188640"/>
            <a:ext cx="6696744" cy="648072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1479</TotalTime>
  <Words>903</Words>
  <Application>Microsoft Office PowerPoint</Application>
  <PresentationFormat>On-screen Show (4:3)</PresentationFormat>
  <Paragraphs>137</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Тема Office</vt:lpstr>
      <vt:lpstr>Tema 12. ANALIZA SITUAȚIEI FINANCIARE A ÎNTREPRINDERII.</vt:lpstr>
      <vt:lpstr>Conținutul temei</vt:lpstr>
      <vt:lpstr>1. Esenţa, rolul şi obiectivele analizei financiare</vt:lpstr>
      <vt:lpstr>PowerPoint Presentation</vt:lpstr>
      <vt:lpstr>Reieşind din cele expuse rolul analizei economico-financiare poate fi sistematizat astfel:</vt:lpstr>
      <vt:lpstr>Sursele de date şi organizarea muncii de analiză.</vt:lpstr>
      <vt:lpstr>Schematic, analiza situaţiei financiare poate fi reprezentată în modul următor: </vt:lpstr>
      <vt:lpstr>Sistemul de indicatori utilizaţi în analiza financiară a întreprinderii</vt:lpstr>
      <vt:lpstr>PowerPoint Presentation</vt:lpstr>
      <vt:lpstr>PowerPoint Presentation</vt:lpstr>
      <vt:lpstr>Analiza capacității de plată a întreprinderii</vt:lpstr>
      <vt:lpstr>Formule de calculare a ratelor lichidităţii</vt:lpstr>
      <vt:lpstr>Aplicația nr.1</vt:lpstr>
      <vt:lpstr>Concluzie: Întreprinderea are o capacitate bună de plată, fapt confirmat de rata solvabilității, rata lichidităţii intermediare şi rata lichidităţii curente. Întreprinderea poate însă să întâmpine greutăţi la stingerea obligaţiunile imediate, de aceia e nevoie de a mări cuantumul mijloacelor bănești din conturile bancare. Solvabilitatea &gt; 1,5.</vt:lpstr>
      <vt:lpstr>Indicatorii de rezultate a activității economico-financiare</vt:lpstr>
      <vt:lpstr>Analiza rentabilității</vt:lpstr>
      <vt:lpstr>Rentabilitatea</vt:lpstr>
      <vt:lpstr>Aplicația nr.2</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 11. Analiza situației financiare a întreprinderii</dc:title>
  <dc:creator>Victor Covalschi</dc:creator>
  <cp:lastModifiedBy>Пользователь</cp:lastModifiedBy>
  <cp:revision>16</cp:revision>
  <dcterms:created xsi:type="dcterms:W3CDTF">2015-11-25T19:53:04Z</dcterms:created>
  <dcterms:modified xsi:type="dcterms:W3CDTF">2021-12-08T13:07:23Z</dcterms:modified>
</cp:coreProperties>
</file>