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57" r:id="rId4"/>
    <p:sldId id="258" r:id="rId5"/>
    <p:sldId id="265" r:id="rId6"/>
    <p:sldId id="260" r:id="rId7"/>
    <p:sldId id="264" r:id="rId8"/>
    <p:sldId id="266"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F1BB03-624B-46F9-8A7A-EEC18C0ACC97}" type="doc">
      <dgm:prSet loTypeId="urn:microsoft.com/office/officeart/2005/8/layout/hProcess9" loCatId="process" qsTypeId="urn:microsoft.com/office/officeart/2005/8/quickstyle/simple1" qsCatId="simple" csTypeId="urn:microsoft.com/office/officeart/2005/8/colors/colorful4" csCatId="colorful" phldr="1"/>
      <dgm:spPr/>
      <dgm:t>
        <a:bodyPr/>
        <a:lstStyle/>
        <a:p>
          <a:endParaRPr lang="en-US"/>
        </a:p>
      </dgm:t>
    </dgm:pt>
    <dgm:pt modelId="{0F185F45-9F2A-48BC-9202-AA43C50D1D74}">
      <dgm:prSet/>
      <dgm:spPr/>
      <dgm:t>
        <a:bodyPr/>
        <a:lstStyle/>
        <a:p>
          <a:pPr rtl="0"/>
          <a:r>
            <a:rPr lang="ro-RO" dirty="0"/>
            <a:t>Politica social-economică a statului. Conceptul de politică financiară. </a:t>
          </a:r>
          <a:endParaRPr lang="en-US" dirty="0"/>
        </a:p>
      </dgm:t>
    </dgm:pt>
    <dgm:pt modelId="{21C3A8E1-E479-4A06-96A8-D5381FCB8391}" type="parTrans" cxnId="{4B801AAF-E228-4941-8FE6-C389F9891B19}">
      <dgm:prSet/>
      <dgm:spPr/>
      <dgm:t>
        <a:bodyPr/>
        <a:lstStyle/>
        <a:p>
          <a:endParaRPr lang="en-US"/>
        </a:p>
      </dgm:t>
    </dgm:pt>
    <dgm:pt modelId="{08116DEA-6649-40D4-BE9F-4F7AABAFF837}" type="sibTrans" cxnId="{4B801AAF-E228-4941-8FE6-C389F9891B19}">
      <dgm:prSet/>
      <dgm:spPr/>
      <dgm:t>
        <a:bodyPr/>
        <a:lstStyle/>
        <a:p>
          <a:endParaRPr lang="en-US"/>
        </a:p>
      </dgm:t>
    </dgm:pt>
    <dgm:pt modelId="{11AAA9AA-5305-44E8-9CFF-86D87E4A4AD7}">
      <dgm:prSet/>
      <dgm:spPr/>
      <dgm:t>
        <a:bodyPr/>
        <a:lstStyle/>
        <a:p>
          <a:r>
            <a:rPr lang="ro-RO"/>
            <a:t>Tipurile de politică financiară.</a:t>
          </a:r>
          <a:endParaRPr lang="en-US"/>
        </a:p>
      </dgm:t>
    </dgm:pt>
    <dgm:pt modelId="{3BE22D75-2321-4926-B5CC-1A43E3230747}" type="parTrans" cxnId="{0B0340AB-DA9D-499D-A3EB-21EE754214C1}">
      <dgm:prSet/>
      <dgm:spPr/>
      <dgm:t>
        <a:bodyPr/>
        <a:lstStyle/>
        <a:p>
          <a:endParaRPr lang="en-US"/>
        </a:p>
      </dgm:t>
    </dgm:pt>
    <dgm:pt modelId="{673D4D20-4F0E-4DF3-B7E9-010CD61B7805}" type="sibTrans" cxnId="{0B0340AB-DA9D-499D-A3EB-21EE754214C1}">
      <dgm:prSet/>
      <dgm:spPr/>
      <dgm:t>
        <a:bodyPr/>
        <a:lstStyle/>
        <a:p>
          <a:endParaRPr lang="en-US"/>
        </a:p>
      </dgm:t>
    </dgm:pt>
    <dgm:pt modelId="{A6DAF533-22A0-430B-AE0B-67C8B61A4C65}">
      <dgm:prSet/>
      <dgm:spPr/>
      <dgm:t>
        <a:bodyPr/>
        <a:lstStyle/>
        <a:p>
          <a:r>
            <a:rPr lang="ro-RO" dirty="0"/>
            <a:t>Direcţii esenţiale ale politicii financiare în Republica Moldova. </a:t>
          </a:r>
          <a:endParaRPr lang="en-US" dirty="0"/>
        </a:p>
      </dgm:t>
    </dgm:pt>
    <dgm:pt modelId="{A63E3706-483D-499E-9D2A-8F4E70D8A2ED}" type="parTrans" cxnId="{C8B19783-BC09-4678-855D-4B713DDF0A42}">
      <dgm:prSet/>
      <dgm:spPr/>
      <dgm:t>
        <a:bodyPr/>
        <a:lstStyle/>
        <a:p>
          <a:endParaRPr lang="en-US"/>
        </a:p>
      </dgm:t>
    </dgm:pt>
    <dgm:pt modelId="{6497CA7B-8260-4933-8F3C-0EB421D492E8}" type="sibTrans" cxnId="{C8B19783-BC09-4678-855D-4B713DDF0A42}">
      <dgm:prSet/>
      <dgm:spPr/>
      <dgm:t>
        <a:bodyPr/>
        <a:lstStyle/>
        <a:p>
          <a:endParaRPr lang="en-US"/>
        </a:p>
      </dgm:t>
    </dgm:pt>
    <dgm:pt modelId="{0E74575F-A3EB-4B09-88F5-D49435B97B6E}" type="pres">
      <dgm:prSet presAssocID="{DFF1BB03-624B-46F9-8A7A-EEC18C0ACC97}" presName="CompostProcess" presStyleCnt="0">
        <dgm:presLayoutVars>
          <dgm:dir/>
          <dgm:resizeHandles val="exact"/>
        </dgm:presLayoutVars>
      </dgm:prSet>
      <dgm:spPr/>
    </dgm:pt>
    <dgm:pt modelId="{25BA5BED-983C-4082-BA10-B00D0F6E9A25}" type="pres">
      <dgm:prSet presAssocID="{DFF1BB03-624B-46F9-8A7A-EEC18C0ACC97}" presName="arrow" presStyleLbl="bgShp" presStyleIdx="0" presStyleCnt="1"/>
      <dgm:spPr/>
    </dgm:pt>
    <dgm:pt modelId="{9CF32465-4C7C-4B28-8625-6E24E64F1EDF}" type="pres">
      <dgm:prSet presAssocID="{DFF1BB03-624B-46F9-8A7A-EEC18C0ACC97}" presName="linearProcess" presStyleCnt="0"/>
      <dgm:spPr/>
    </dgm:pt>
    <dgm:pt modelId="{7E10A681-DE02-4C68-999A-EDF7BD20D400}" type="pres">
      <dgm:prSet presAssocID="{0F185F45-9F2A-48BC-9202-AA43C50D1D74}" presName="textNode" presStyleLbl="node1" presStyleIdx="0" presStyleCnt="3">
        <dgm:presLayoutVars>
          <dgm:bulletEnabled val="1"/>
        </dgm:presLayoutVars>
      </dgm:prSet>
      <dgm:spPr/>
    </dgm:pt>
    <dgm:pt modelId="{4B8731A9-3A91-4D31-9967-55E1F1520810}" type="pres">
      <dgm:prSet presAssocID="{08116DEA-6649-40D4-BE9F-4F7AABAFF837}" presName="sibTrans" presStyleCnt="0"/>
      <dgm:spPr/>
    </dgm:pt>
    <dgm:pt modelId="{69ED91E7-A50E-4519-A8C4-E3256A5F3FEA}" type="pres">
      <dgm:prSet presAssocID="{11AAA9AA-5305-44E8-9CFF-86D87E4A4AD7}" presName="textNode" presStyleLbl="node1" presStyleIdx="1" presStyleCnt="3">
        <dgm:presLayoutVars>
          <dgm:bulletEnabled val="1"/>
        </dgm:presLayoutVars>
      </dgm:prSet>
      <dgm:spPr/>
    </dgm:pt>
    <dgm:pt modelId="{3761D73F-E1F3-4904-8134-DDB7CE963BB8}" type="pres">
      <dgm:prSet presAssocID="{673D4D20-4F0E-4DF3-B7E9-010CD61B7805}" presName="sibTrans" presStyleCnt="0"/>
      <dgm:spPr/>
    </dgm:pt>
    <dgm:pt modelId="{12B44409-540D-4FBE-9A54-F39D3A37B8E2}" type="pres">
      <dgm:prSet presAssocID="{A6DAF533-22A0-430B-AE0B-67C8B61A4C65}" presName="textNode" presStyleLbl="node1" presStyleIdx="2" presStyleCnt="3">
        <dgm:presLayoutVars>
          <dgm:bulletEnabled val="1"/>
        </dgm:presLayoutVars>
      </dgm:prSet>
      <dgm:spPr/>
    </dgm:pt>
  </dgm:ptLst>
  <dgm:cxnLst>
    <dgm:cxn modelId="{C5E8F409-C4D8-4EB2-BF45-2CB01C50C9B2}" type="presOf" srcId="{DFF1BB03-624B-46F9-8A7A-EEC18C0ACC97}" destId="{0E74575F-A3EB-4B09-88F5-D49435B97B6E}" srcOrd="0" destOrd="0" presId="urn:microsoft.com/office/officeart/2005/8/layout/hProcess9"/>
    <dgm:cxn modelId="{0A908457-E239-47E9-98AE-F78E5E8EF4B3}" type="presOf" srcId="{A6DAF533-22A0-430B-AE0B-67C8B61A4C65}" destId="{12B44409-540D-4FBE-9A54-F39D3A37B8E2}" srcOrd="0" destOrd="0" presId="urn:microsoft.com/office/officeart/2005/8/layout/hProcess9"/>
    <dgm:cxn modelId="{C8B19783-BC09-4678-855D-4B713DDF0A42}" srcId="{DFF1BB03-624B-46F9-8A7A-EEC18C0ACC97}" destId="{A6DAF533-22A0-430B-AE0B-67C8B61A4C65}" srcOrd="2" destOrd="0" parTransId="{A63E3706-483D-499E-9D2A-8F4E70D8A2ED}" sibTransId="{6497CA7B-8260-4933-8F3C-0EB421D492E8}"/>
    <dgm:cxn modelId="{0B0340AB-DA9D-499D-A3EB-21EE754214C1}" srcId="{DFF1BB03-624B-46F9-8A7A-EEC18C0ACC97}" destId="{11AAA9AA-5305-44E8-9CFF-86D87E4A4AD7}" srcOrd="1" destOrd="0" parTransId="{3BE22D75-2321-4926-B5CC-1A43E3230747}" sibTransId="{673D4D20-4F0E-4DF3-B7E9-010CD61B7805}"/>
    <dgm:cxn modelId="{4B801AAF-E228-4941-8FE6-C389F9891B19}" srcId="{DFF1BB03-624B-46F9-8A7A-EEC18C0ACC97}" destId="{0F185F45-9F2A-48BC-9202-AA43C50D1D74}" srcOrd="0" destOrd="0" parTransId="{21C3A8E1-E479-4A06-96A8-D5381FCB8391}" sibTransId="{08116DEA-6649-40D4-BE9F-4F7AABAFF837}"/>
    <dgm:cxn modelId="{D60834BF-8B24-4977-851C-191BFEADFCFC}" type="presOf" srcId="{0F185F45-9F2A-48BC-9202-AA43C50D1D74}" destId="{7E10A681-DE02-4C68-999A-EDF7BD20D400}" srcOrd="0" destOrd="0" presId="urn:microsoft.com/office/officeart/2005/8/layout/hProcess9"/>
    <dgm:cxn modelId="{766555D0-3628-4C2C-844E-274876C04776}" type="presOf" srcId="{11AAA9AA-5305-44E8-9CFF-86D87E4A4AD7}" destId="{69ED91E7-A50E-4519-A8C4-E3256A5F3FEA}" srcOrd="0" destOrd="0" presId="urn:microsoft.com/office/officeart/2005/8/layout/hProcess9"/>
    <dgm:cxn modelId="{05B21240-94F8-49A5-A24E-CE980B3B5FCC}" type="presParOf" srcId="{0E74575F-A3EB-4B09-88F5-D49435B97B6E}" destId="{25BA5BED-983C-4082-BA10-B00D0F6E9A25}" srcOrd="0" destOrd="0" presId="urn:microsoft.com/office/officeart/2005/8/layout/hProcess9"/>
    <dgm:cxn modelId="{42EEF6B7-6F2C-4A30-840D-F56714401FA8}" type="presParOf" srcId="{0E74575F-A3EB-4B09-88F5-D49435B97B6E}" destId="{9CF32465-4C7C-4B28-8625-6E24E64F1EDF}" srcOrd="1" destOrd="0" presId="urn:microsoft.com/office/officeart/2005/8/layout/hProcess9"/>
    <dgm:cxn modelId="{9042497C-C67E-49A1-B353-E1246F8AFDBC}" type="presParOf" srcId="{9CF32465-4C7C-4B28-8625-6E24E64F1EDF}" destId="{7E10A681-DE02-4C68-999A-EDF7BD20D400}" srcOrd="0" destOrd="0" presId="urn:microsoft.com/office/officeart/2005/8/layout/hProcess9"/>
    <dgm:cxn modelId="{B2B91036-A927-4601-8C7D-8D4E4A9EBFA1}" type="presParOf" srcId="{9CF32465-4C7C-4B28-8625-6E24E64F1EDF}" destId="{4B8731A9-3A91-4D31-9967-55E1F1520810}" srcOrd="1" destOrd="0" presId="urn:microsoft.com/office/officeart/2005/8/layout/hProcess9"/>
    <dgm:cxn modelId="{DD197968-061F-4ED3-80D8-AD2CF4FAE003}" type="presParOf" srcId="{9CF32465-4C7C-4B28-8625-6E24E64F1EDF}" destId="{69ED91E7-A50E-4519-A8C4-E3256A5F3FEA}" srcOrd="2" destOrd="0" presId="urn:microsoft.com/office/officeart/2005/8/layout/hProcess9"/>
    <dgm:cxn modelId="{6746B9B8-2123-4E18-8F59-1868A2CF6F21}" type="presParOf" srcId="{9CF32465-4C7C-4B28-8625-6E24E64F1EDF}" destId="{3761D73F-E1F3-4904-8134-DDB7CE963BB8}" srcOrd="3" destOrd="0" presId="urn:microsoft.com/office/officeart/2005/8/layout/hProcess9"/>
    <dgm:cxn modelId="{82BC00BD-FFD7-4655-B8C9-FA106E13DF00}" type="presParOf" srcId="{9CF32465-4C7C-4B28-8625-6E24E64F1EDF}" destId="{12B44409-540D-4FBE-9A54-F39D3A37B8E2}"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3F0812-A53D-4D95-B8AD-FBC7C619EDC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36B609FE-CFF1-4105-A385-EE533613BC0E}">
      <dgm:prSet/>
      <dgm:spPr/>
      <dgm:t>
        <a:bodyPr/>
        <a:lstStyle/>
        <a:p>
          <a:pPr rtl="0"/>
          <a:r>
            <a:rPr lang="en-US" dirty="0" err="1"/>
            <a:t>Politica</a:t>
          </a:r>
          <a:r>
            <a:rPr lang="en-US" dirty="0"/>
            <a:t> </a:t>
          </a:r>
          <a:r>
            <a:rPr lang="en-US" dirty="0" err="1"/>
            <a:t>bugetar-fiscală</a:t>
          </a:r>
          <a:endParaRPr lang="en-US" dirty="0"/>
        </a:p>
      </dgm:t>
    </dgm:pt>
    <dgm:pt modelId="{B9D00027-A985-4295-978D-6337949387DD}" type="parTrans" cxnId="{52B3F2BB-9AE8-4CBD-ABDA-7472408CE482}">
      <dgm:prSet/>
      <dgm:spPr/>
      <dgm:t>
        <a:bodyPr/>
        <a:lstStyle/>
        <a:p>
          <a:endParaRPr lang="en-US"/>
        </a:p>
      </dgm:t>
    </dgm:pt>
    <dgm:pt modelId="{57268DF1-2B44-4545-A7CF-A75E20126494}" type="sibTrans" cxnId="{52B3F2BB-9AE8-4CBD-ABDA-7472408CE482}">
      <dgm:prSet/>
      <dgm:spPr/>
      <dgm:t>
        <a:bodyPr/>
        <a:lstStyle/>
        <a:p>
          <a:endParaRPr lang="en-US"/>
        </a:p>
      </dgm:t>
    </dgm:pt>
    <dgm:pt modelId="{C51CB9AF-275E-47D4-B282-879489DC84F5}">
      <dgm:prSet/>
      <dgm:spPr/>
      <dgm:t>
        <a:bodyPr/>
        <a:lstStyle/>
        <a:p>
          <a:pPr rtl="0"/>
          <a:r>
            <a:rPr lang="en-US" dirty="0" err="1"/>
            <a:t>Politica</a:t>
          </a:r>
          <a:r>
            <a:rPr lang="en-US" dirty="0"/>
            <a:t> </a:t>
          </a:r>
          <a:r>
            <a:rPr lang="en-US" dirty="0" err="1"/>
            <a:t>monetar-creditară</a:t>
          </a:r>
          <a:endParaRPr lang="en-US" dirty="0"/>
        </a:p>
      </dgm:t>
    </dgm:pt>
    <dgm:pt modelId="{02844137-7111-4E01-B88D-D476ABDF7B0E}" type="parTrans" cxnId="{37D5940A-3FF9-4C47-A99D-2CB3A1AF84F6}">
      <dgm:prSet/>
      <dgm:spPr/>
      <dgm:t>
        <a:bodyPr/>
        <a:lstStyle/>
        <a:p>
          <a:endParaRPr lang="en-US"/>
        </a:p>
      </dgm:t>
    </dgm:pt>
    <dgm:pt modelId="{917D8A72-EE5D-4ACE-98C4-72B687E797A3}" type="sibTrans" cxnId="{37D5940A-3FF9-4C47-A99D-2CB3A1AF84F6}">
      <dgm:prSet/>
      <dgm:spPr/>
      <dgm:t>
        <a:bodyPr/>
        <a:lstStyle/>
        <a:p>
          <a:endParaRPr lang="en-US"/>
        </a:p>
      </dgm:t>
    </dgm:pt>
    <dgm:pt modelId="{437642DC-8FEE-4CA9-B06D-E287FB1B19AE}">
      <dgm:prSet/>
      <dgm:spPr/>
      <dgm:t>
        <a:bodyPr/>
        <a:lstStyle/>
        <a:p>
          <a:r>
            <a:rPr lang="ro-RO" dirty="0"/>
            <a:t>reprezintă activitatea de influenţare a proceselor social-economice prin venituri şi cheltuieli publice, în vederea realizării principalilor scopuri macroeconomice şi obţinerea echilibrului general. </a:t>
          </a:r>
          <a:endParaRPr lang="en-US" dirty="0"/>
        </a:p>
      </dgm:t>
    </dgm:pt>
    <dgm:pt modelId="{26415564-5E5C-4190-9A0D-E6F6B41344F5}" type="parTrans" cxnId="{034F2F02-6129-457A-B382-69C0B14B93E3}">
      <dgm:prSet/>
      <dgm:spPr/>
    </dgm:pt>
    <dgm:pt modelId="{E25DE062-14BE-45E8-AF35-4C3DF52DC071}" type="sibTrans" cxnId="{034F2F02-6129-457A-B382-69C0B14B93E3}">
      <dgm:prSet/>
      <dgm:spPr/>
    </dgm:pt>
    <dgm:pt modelId="{98A2E4E9-12BC-483E-9A93-5ADAC09A2ACA}">
      <dgm:prSet/>
      <dgm:spPr/>
      <dgm:t>
        <a:bodyPr/>
        <a:lstStyle/>
        <a:p>
          <a:r>
            <a:rPr lang="ro-RO"/>
            <a:t>reprezintă activitatea de influenţare a proceselor social-economice prin oferta de bani în vederea realizării principalelor scopuri macroeconomice. </a:t>
          </a:r>
          <a:endParaRPr lang="en-US"/>
        </a:p>
      </dgm:t>
    </dgm:pt>
    <dgm:pt modelId="{6B5C13EF-097D-4737-AC9B-07E0BEB8655D}" type="parTrans" cxnId="{4A90D464-FB51-4090-ABFC-772FC603C780}">
      <dgm:prSet/>
      <dgm:spPr/>
    </dgm:pt>
    <dgm:pt modelId="{86A88EF6-BBD8-4BC1-91F2-D17E39D99B4C}" type="sibTrans" cxnId="{4A90D464-FB51-4090-ABFC-772FC603C780}">
      <dgm:prSet/>
      <dgm:spPr/>
    </dgm:pt>
    <dgm:pt modelId="{DC71B4A6-6F47-488E-88C2-D00713734D28}" type="pres">
      <dgm:prSet presAssocID="{483F0812-A53D-4D95-B8AD-FBC7C619EDCB}" presName="Name0" presStyleCnt="0">
        <dgm:presLayoutVars>
          <dgm:dir/>
          <dgm:animLvl val="lvl"/>
          <dgm:resizeHandles val="exact"/>
        </dgm:presLayoutVars>
      </dgm:prSet>
      <dgm:spPr/>
    </dgm:pt>
    <dgm:pt modelId="{7F68AA7B-C7C0-4E1B-BB29-8E102F477340}" type="pres">
      <dgm:prSet presAssocID="{36B609FE-CFF1-4105-A385-EE533613BC0E}" presName="composite" presStyleCnt="0"/>
      <dgm:spPr/>
    </dgm:pt>
    <dgm:pt modelId="{7A590F16-EFCC-4FF5-9DA2-4139574D96C7}" type="pres">
      <dgm:prSet presAssocID="{36B609FE-CFF1-4105-A385-EE533613BC0E}" presName="parTx" presStyleLbl="alignNode1" presStyleIdx="0" presStyleCnt="2">
        <dgm:presLayoutVars>
          <dgm:chMax val="0"/>
          <dgm:chPref val="0"/>
          <dgm:bulletEnabled val="1"/>
        </dgm:presLayoutVars>
      </dgm:prSet>
      <dgm:spPr/>
    </dgm:pt>
    <dgm:pt modelId="{A7164BBE-F1BA-4FEC-ADCF-7A8AEFAF25DA}" type="pres">
      <dgm:prSet presAssocID="{36B609FE-CFF1-4105-A385-EE533613BC0E}" presName="desTx" presStyleLbl="alignAccFollowNode1" presStyleIdx="0" presStyleCnt="2">
        <dgm:presLayoutVars>
          <dgm:bulletEnabled val="1"/>
        </dgm:presLayoutVars>
      </dgm:prSet>
      <dgm:spPr/>
    </dgm:pt>
    <dgm:pt modelId="{AB626F62-CD7A-4CE0-B6B4-D87BF6A3D91C}" type="pres">
      <dgm:prSet presAssocID="{57268DF1-2B44-4545-A7CF-A75E20126494}" presName="space" presStyleCnt="0"/>
      <dgm:spPr/>
    </dgm:pt>
    <dgm:pt modelId="{7E5433D2-E6EC-4DBA-820C-0AB74A0B1F47}" type="pres">
      <dgm:prSet presAssocID="{C51CB9AF-275E-47D4-B282-879489DC84F5}" presName="composite" presStyleCnt="0"/>
      <dgm:spPr/>
    </dgm:pt>
    <dgm:pt modelId="{0B11AEE2-952C-4938-B8F1-4441D579A6E6}" type="pres">
      <dgm:prSet presAssocID="{C51CB9AF-275E-47D4-B282-879489DC84F5}" presName="parTx" presStyleLbl="alignNode1" presStyleIdx="1" presStyleCnt="2">
        <dgm:presLayoutVars>
          <dgm:chMax val="0"/>
          <dgm:chPref val="0"/>
          <dgm:bulletEnabled val="1"/>
        </dgm:presLayoutVars>
      </dgm:prSet>
      <dgm:spPr/>
    </dgm:pt>
    <dgm:pt modelId="{EAA0B694-75E1-4B47-81A2-8239D7F34E21}" type="pres">
      <dgm:prSet presAssocID="{C51CB9AF-275E-47D4-B282-879489DC84F5}" presName="desTx" presStyleLbl="alignAccFollowNode1" presStyleIdx="1" presStyleCnt="2">
        <dgm:presLayoutVars>
          <dgm:bulletEnabled val="1"/>
        </dgm:presLayoutVars>
      </dgm:prSet>
      <dgm:spPr/>
    </dgm:pt>
  </dgm:ptLst>
  <dgm:cxnLst>
    <dgm:cxn modelId="{034F2F02-6129-457A-B382-69C0B14B93E3}" srcId="{36B609FE-CFF1-4105-A385-EE533613BC0E}" destId="{437642DC-8FEE-4CA9-B06D-E287FB1B19AE}" srcOrd="0" destOrd="0" parTransId="{26415564-5E5C-4190-9A0D-E6F6B41344F5}" sibTransId="{E25DE062-14BE-45E8-AF35-4C3DF52DC071}"/>
    <dgm:cxn modelId="{37D5940A-3FF9-4C47-A99D-2CB3A1AF84F6}" srcId="{483F0812-A53D-4D95-B8AD-FBC7C619EDCB}" destId="{C51CB9AF-275E-47D4-B282-879489DC84F5}" srcOrd="1" destOrd="0" parTransId="{02844137-7111-4E01-B88D-D476ABDF7B0E}" sibTransId="{917D8A72-EE5D-4ACE-98C4-72B687E797A3}"/>
    <dgm:cxn modelId="{C7C18139-B27D-4AB1-97B5-28C554AF2C51}" type="presOf" srcId="{483F0812-A53D-4D95-B8AD-FBC7C619EDCB}" destId="{DC71B4A6-6F47-488E-88C2-D00713734D28}" srcOrd="0" destOrd="0" presId="urn:microsoft.com/office/officeart/2005/8/layout/hList1"/>
    <dgm:cxn modelId="{4A90D464-FB51-4090-ABFC-772FC603C780}" srcId="{C51CB9AF-275E-47D4-B282-879489DC84F5}" destId="{98A2E4E9-12BC-483E-9A93-5ADAC09A2ACA}" srcOrd="0" destOrd="0" parTransId="{6B5C13EF-097D-4737-AC9B-07E0BEB8655D}" sibTransId="{86A88EF6-BBD8-4BC1-91F2-D17E39D99B4C}"/>
    <dgm:cxn modelId="{78F93145-DF71-4956-96E7-3C2827281092}" type="presOf" srcId="{437642DC-8FEE-4CA9-B06D-E287FB1B19AE}" destId="{A7164BBE-F1BA-4FEC-ADCF-7A8AEFAF25DA}" srcOrd="0" destOrd="0" presId="urn:microsoft.com/office/officeart/2005/8/layout/hList1"/>
    <dgm:cxn modelId="{A6023875-5A71-4E30-BCC9-63CCD0ECA1A2}" type="presOf" srcId="{C51CB9AF-275E-47D4-B282-879489DC84F5}" destId="{0B11AEE2-952C-4938-B8F1-4441D579A6E6}" srcOrd="0" destOrd="0" presId="urn:microsoft.com/office/officeart/2005/8/layout/hList1"/>
    <dgm:cxn modelId="{E9B0FF5A-5C7B-4E70-A643-29624ACFEDBD}" type="presOf" srcId="{36B609FE-CFF1-4105-A385-EE533613BC0E}" destId="{7A590F16-EFCC-4FF5-9DA2-4139574D96C7}" srcOrd="0" destOrd="0" presId="urn:microsoft.com/office/officeart/2005/8/layout/hList1"/>
    <dgm:cxn modelId="{C4F6A0B9-B1CC-4EE1-966B-BBE3E227AAB4}" type="presOf" srcId="{98A2E4E9-12BC-483E-9A93-5ADAC09A2ACA}" destId="{EAA0B694-75E1-4B47-81A2-8239D7F34E21}" srcOrd="0" destOrd="0" presId="urn:microsoft.com/office/officeart/2005/8/layout/hList1"/>
    <dgm:cxn modelId="{52B3F2BB-9AE8-4CBD-ABDA-7472408CE482}" srcId="{483F0812-A53D-4D95-B8AD-FBC7C619EDCB}" destId="{36B609FE-CFF1-4105-A385-EE533613BC0E}" srcOrd="0" destOrd="0" parTransId="{B9D00027-A985-4295-978D-6337949387DD}" sibTransId="{57268DF1-2B44-4545-A7CF-A75E20126494}"/>
    <dgm:cxn modelId="{6B80F76B-67E5-4A14-80DD-FD68D560908E}" type="presParOf" srcId="{DC71B4A6-6F47-488E-88C2-D00713734D28}" destId="{7F68AA7B-C7C0-4E1B-BB29-8E102F477340}" srcOrd="0" destOrd="0" presId="urn:microsoft.com/office/officeart/2005/8/layout/hList1"/>
    <dgm:cxn modelId="{E4608162-BAB1-4E1D-817E-696EFDC77574}" type="presParOf" srcId="{7F68AA7B-C7C0-4E1B-BB29-8E102F477340}" destId="{7A590F16-EFCC-4FF5-9DA2-4139574D96C7}" srcOrd="0" destOrd="0" presId="urn:microsoft.com/office/officeart/2005/8/layout/hList1"/>
    <dgm:cxn modelId="{6032C8C7-EC78-4311-9884-FF262190D7BD}" type="presParOf" srcId="{7F68AA7B-C7C0-4E1B-BB29-8E102F477340}" destId="{A7164BBE-F1BA-4FEC-ADCF-7A8AEFAF25DA}" srcOrd="1" destOrd="0" presId="urn:microsoft.com/office/officeart/2005/8/layout/hList1"/>
    <dgm:cxn modelId="{B165E9E1-3586-4E03-BA2C-797F98DC77ED}" type="presParOf" srcId="{DC71B4A6-6F47-488E-88C2-D00713734D28}" destId="{AB626F62-CD7A-4CE0-B6B4-D87BF6A3D91C}" srcOrd="1" destOrd="0" presId="urn:microsoft.com/office/officeart/2005/8/layout/hList1"/>
    <dgm:cxn modelId="{CE0F196B-9A37-48F2-AA49-69968C884BE0}" type="presParOf" srcId="{DC71B4A6-6F47-488E-88C2-D00713734D28}" destId="{7E5433D2-E6EC-4DBA-820C-0AB74A0B1F47}" srcOrd="2" destOrd="0" presId="urn:microsoft.com/office/officeart/2005/8/layout/hList1"/>
    <dgm:cxn modelId="{7EEE4632-2410-47BF-B500-524B9D6FE973}" type="presParOf" srcId="{7E5433D2-E6EC-4DBA-820C-0AB74A0B1F47}" destId="{0B11AEE2-952C-4938-B8F1-4441D579A6E6}" srcOrd="0" destOrd="0" presId="urn:microsoft.com/office/officeart/2005/8/layout/hList1"/>
    <dgm:cxn modelId="{119013AB-8852-40AD-908B-59189A881EA6}" type="presParOf" srcId="{7E5433D2-E6EC-4DBA-820C-0AB74A0B1F47}" destId="{EAA0B694-75E1-4B47-81A2-8239D7F34E2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453DBE-91A2-4ED2-98F9-5F5CAC50B10D}" type="doc">
      <dgm:prSet loTypeId="urn:microsoft.com/office/officeart/2005/8/layout/hProcess11" loCatId="process" qsTypeId="urn:microsoft.com/office/officeart/2005/8/quickstyle/simple1" qsCatId="simple" csTypeId="urn:microsoft.com/office/officeart/2005/8/colors/colorful4" csCatId="colorful" phldr="1"/>
      <dgm:spPr/>
      <dgm:t>
        <a:bodyPr/>
        <a:lstStyle/>
        <a:p>
          <a:endParaRPr lang="en-US"/>
        </a:p>
      </dgm:t>
    </dgm:pt>
    <dgm:pt modelId="{2729EB82-EEAE-404E-AF25-B540B8C83121}">
      <dgm:prSet/>
      <dgm:spPr/>
      <dgm:t>
        <a:bodyPr/>
        <a:lstStyle/>
        <a:p>
          <a:pPr rtl="0"/>
          <a:r>
            <a:rPr lang="en-US" dirty="0" err="1"/>
            <a:t>Micșorarea</a:t>
          </a:r>
          <a:r>
            <a:rPr lang="en-US" dirty="0"/>
            <a:t> </a:t>
          </a:r>
          <a:r>
            <a:rPr lang="en-US" dirty="0" err="1"/>
            <a:t>cotelor</a:t>
          </a:r>
          <a:r>
            <a:rPr lang="en-US" dirty="0"/>
            <a:t> </a:t>
          </a:r>
          <a:r>
            <a:rPr lang="en-US" dirty="0" err="1"/>
            <a:t>impozitelor</a:t>
          </a:r>
          <a:r>
            <a:rPr lang="en-US" dirty="0"/>
            <a:t> </a:t>
          </a:r>
          <a:r>
            <a:rPr lang="en-US" dirty="0" err="1"/>
            <a:t>și</a:t>
          </a:r>
          <a:r>
            <a:rPr lang="en-US" dirty="0"/>
            <a:t> </a:t>
          </a:r>
          <a:r>
            <a:rPr lang="en-US" dirty="0" err="1"/>
            <a:t>taxelor</a:t>
          </a:r>
          <a:r>
            <a:rPr lang="en-US" dirty="0"/>
            <a:t>, </a:t>
          </a:r>
          <a:r>
            <a:rPr lang="en-US" dirty="0" err="1"/>
            <a:t>sporirea</a:t>
          </a:r>
          <a:r>
            <a:rPr lang="en-US" dirty="0"/>
            <a:t> </a:t>
          </a:r>
          <a:r>
            <a:rPr lang="en-US" dirty="0" err="1"/>
            <a:t>cheltuielilor</a:t>
          </a:r>
          <a:r>
            <a:rPr lang="en-US" dirty="0"/>
            <a:t> </a:t>
          </a:r>
          <a:r>
            <a:rPr lang="en-US" dirty="0" err="1"/>
            <a:t>bugetare</a:t>
          </a:r>
          <a:endParaRPr lang="en-US" dirty="0"/>
        </a:p>
      </dgm:t>
    </dgm:pt>
    <dgm:pt modelId="{F6C73BF1-094E-4CC8-99EE-2436B0A58EAD}" type="parTrans" cxnId="{E00D9757-9C5F-4FAF-B7A8-CA39AE3167B0}">
      <dgm:prSet/>
      <dgm:spPr/>
      <dgm:t>
        <a:bodyPr/>
        <a:lstStyle/>
        <a:p>
          <a:endParaRPr lang="en-US"/>
        </a:p>
      </dgm:t>
    </dgm:pt>
    <dgm:pt modelId="{AEF5BCF3-56FF-4CCE-9A30-707AEBDF17DC}" type="sibTrans" cxnId="{E00D9757-9C5F-4FAF-B7A8-CA39AE3167B0}">
      <dgm:prSet/>
      <dgm:spPr/>
      <dgm:t>
        <a:bodyPr/>
        <a:lstStyle/>
        <a:p>
          <a:endParaRPr lang="en-US"/>
        </a:p>
      </dgm:t>
    </dgm:pt>
    <dgm:pt modelId="{00D1F118-51D2-4E4E-B97A-F036B9226B21}">
      <dgm:prSet/>
      <dgm:spPr/>
      <dgm:t>
        <a:bodyPr/>
        <a:lstStyle/>
        <a:p>
          <a:pPr rtl="0"/>
          <a:r>
            <a:rPr lang="en-US" dirty="0" err="1"/>
            <a:t>Stimularea</a:t>
          </a:r>
          <a:r>
            <a:rPr lang="en-US" dirty="0"/>
            <a:t> </a:t>
          </a:r>
          <a:r>
            <a:rPr lang="en-US" dirty="0" err="1"/>
            <a:t>investițiilor</a:t>
          </a:r>
          <a:endParaRPr lang="en-US" dirty="0"/>
        </a:p>
      </dgm:t>
    </dgm:pt>
    <dgm:pt modelId="{29BA0323-F0A2-4A2F-A199-7985E55CBEB1}" type="parTrans" cxnId="{45ACA145-9D57-4B4C-A645-1C01B90644CD}">
      <dgm:prSet/>
      <dgm:spPr/>
      <dgm:t>
        <a:bodyPr/>
        <a:lstStyle/>
        <a:p>
          <a:endParaRPr lang="en-US"/>
        </a:p>
      </dgm:t>
    </dgm:pt>
    <dgm:pt modelId="{AE0369A5-CF21-4DC6-B9CF-12F8FFD0F9A2}" type="sibTrans" cxnId="{45ACA145-9D57-4B4C-A645-1C01B90644CD}">
      <dgm:prSet/>
      <dgm:spPr/>
      <dgm:t>
        <a:bodyPr/>
        <a:lstStyle/>
        <a:p>
          <a:endParaRPr lang="en-US"/>
        </a:p>
      </dgm:t>
    </dgm:pt>
    <dgm:pt modelId="{118F56AD-79A6-404A-97CB-3B582CC0DEB4}">
      <dgm:prSet/>
      <dgm:spPr/>
      <dgm:t>
        <a:bodyPr/>
        <a:lstStyle/>
        <a:p>
          <a:pPr rtl="0"/>
          <a:r>
            <a:rPr lang="en-US" dirty="0" err="1"/>
            <a:t>Crearea</a:t>
          </a:r>
          <a:r>
            <a:rPr lang="en-US" dirty="0"/>
            <a:t> a </a:t>
          </a:r>
          <a:r>
            <a:rPr lang="en-US" dirty="0" err="1"/>
            <a:t>noi</a:t>
          </a:r>
          <a:r>
            <a:rPr lang="en-US" dirty="0"/>
            <a:t> </a:t>
          </a:r>
          <a:r>
            <a:rPr lang="en-US" dirty="0" err="1"/>
            <a:t>locuri</a:t>
          </a:r>
          <a:r>
            <a:rPr lang="en-US" dirty="0"/>
            <a:t> de </a:t>
          </a:r>
          <a:r>
            <a:rPr lang="en-US" dirty="0" err="1"/>
            <a:t>muncă</a:t>
          </a:r>
          <a:r>
            <a:rPr lang="en-US" dirty="0"/>
            <a:t> </a:t>
          </a:r>
          <a:r>
            <a:rPr lang="en-US" dirty="0" err="1"/>
            <a:t>și</a:t>
          </a:r>
          <a:r>
            <a:rPr lang="en-US" dirty="0"/>
            <a:t> </a:t>
          </a:r>
          <a:r>
            <a:rPr lang="en-US" dirty="0" err="1"/>
            <a:t>reducerea</a:t>
          </a:r>
          <a:r>
            <a:rPr lang="en-US" dirty="0"/>
            <a:t> </a:t>
          </a:r>
          <a:r>
            <a:rPr lang="en-US" dirty="0" err="1"/>
            <a:t>salariilor</a:t>
          </a:r>
          <a:endParaRPr lang="en-US" dirty="0"/>
        </a:p>
      </dgm:t>
    </dgm:pt>
    <dgm:pt modelId="{5E7B4698-2C6B-4266-B17C-E6C14F75AFD8}" type="parTrans" cxnId="{8B44539E-7B24-44BC-AA57-2336C32A80B2}">
      <dgm:prSet/>
      <dgm:spPr/>
      <dgm:t>
        <a:bodyPr/>
        <a:lstStyle/>
        <a:p>
          <a:endParaRPr lang="en-US"/>
        </a:p>
      </dgm:t>
    </dgm:pt>
    <dgm:pt modelId="{180D478D-0A25-485F-B30C-0E294C5E1D8A}" type="sibTrans" cxnId="{8B44539E-7B24-44BC-AA57-2336C32A80B2}">
      <dgm:prSet/>
      <dgm:spPr/>
      <dgm:t>
        <a:bodyPr/>
        <a:lstStyle/>
        <a:p>
          <a:endParaRPr lang="en-US"/>
        </a:p>
      </dgm:t>
    </dgm:pt>
    <dgm:pt modelId="{619589B1-FED5-4DD4-9956-C0D9D5F76A0E}">
      <dgm:prSet/>
      <dgm:spPr/>
      <dgm:t>
        <a:bodyPr/>
        <a:lstStyle/>
        <a:p>
          <a:pPr rtl="0"/>
          <a:r>
            <a:rPr lang="en-US" dirty="0" err="1"/>
            <a:t>Sporirea</a:t>
          </a:r>
          <a:r>
            <a:rPr lang="en-US" dirty="0"/>
            <a:t> </a:t>
          </a:r>
          <a:r>
            <a:rPr lang="en-US" dirty="0" err="1"/>
            <a:t>cererii</a:t>
          </a:r>
          <a:r>
            <a:rPr lang="en-US" dirty="0"/>
            <a:t> </a:t>
          </a:r>
          <a:r>
            <a:rPr lang="en-US" dirty="0" err="1"/>
            <a:t>agregate</a:t>
          </a:r>
          <a:endParaRPr lang="en-US" dirty="0"/>
        </a:p>
      </dgm:t>
    </dgm:pt>
    <dgm:pt modelId="{5CDE834B-6FB2-4478-A186-AD2D80B32E07}" type="parTrans" cxnId="{BBB3DCED-E4AE-491A-AFD1-4C3F44E1E45D}">
      <dgm:prSet/>
      <dgm:spPr/>
      <dgm:t>
        <a:bodyPr/>
        <a:lstStyle/>
        <a:p>
          <a:endParaRPr lang="en-US"/>
        </a:p>
      </dgm:t>
    </dgm:pt>
    <dgm:pt modelId="{481FCB7E-E166-4F9D-8123-7AFB6691FA62}" type="sibTrans" cxnId="{BBB3DCED-E4AE-491A-AFD1-4C3F44E1E45D}">
      <dgm:prSet/>
      <dgm:spPr/>
      <dgm:t>
        <a:bodyPr/>
        <a:lstStyle/>
        <a:p>
          <a:endParaRPr lang="en-US"/>
        </a:p>
      </dgm:t>
    </dgm:pt>
    <dgm:pt modelId="{0CB0AB7F-B49B-4C0B-B5BE-FB2C8DBA7CBA}">
      <dgm:prSet/>
      <dgm:spPr/>
      <dgm:t>
        <a:bodyPr/>
        <a:lstStyle/>
        <a:p>
          <a:pPr rtl="0"/>
          <a:r>
            <a:rPr lang="en-US" dirty="0" err="1"/>
            <a:t>Inflația</a:t>
          </a:r>
          <a:r>
            <a:rPr lang="en-US" dirty="0"/>
            <a:t> </a:t>
          </a:r>
          <a:r>
            <a:rPr lang="en-US" dirty="0" err="1"/>
            <a:t>prin</a:t>
          </a:r>
          <a:r>
            <a:rPr lang="en-US" dirty="0"/>
            <a:t> </a:t>
          </a:r>
          <a:r>
            <a:rPr lang="en-US" dirty="0" err="1"/>
            <a:t>cerere</a:t>
          </a:r>
          <a:endParaRPr lang="en-US" dirty="0"/>
        </a:p>
      </dgm:t>
    </dgm:pt>
    <dgm:pt modelId="{794BC3A8-8586-464F-84FE-7F7B55021276}" type="parTrans" cxnId="{463BE9B9-F4B5-4E9B-A40B-F40F868FDB10}">
      <dgm:prSet/>
      <dgm:spPr/>
      <dgm:t>
        <a:bodyPr/>
        <a:lstStyle/>
        <a:p>
          <a:endParaRPr lang="en-US"/>
        </a:p>
      </dgm:t>
    </dgm:pt>
    <dgm:pt modelId="{E32DB193-9530-4936-B605-586367854789}" type="sibTrans" cxnId="{463BE9B9-F4B5-4E9B-A40B-F40F868FDB10}">
      <dgm:prSet/>
      <dgm:spPr/>
      <dgm:t>
        <a:bodyPr/>
        <a:lstStyle/>
        <a:p>
          <a:endParaRPr lang="en-US"/>
        </a:p>
      </dgm:t>
    </dgm:pt>
    <dgm:pt modelId="{23FA713E-8F8C-45FC-9527-946D9CF3A22F}" type="pres">
      <dgm:prSet presAssocID="{A0453DBE-91A2-4ED2-98F9-5F5CAC50B10D}" presName="Name0" presStyleCnt="0">
        <dgm:presLayoutVars>
          <dgm:dir/>
          <dgm:resizeHandles val="exact"/>
        </dgm:presLayoutVars>
      </dgm:prSet>
      <dgm:spPr/>
    </dgm:pt>
    <dgm:pt modelId="{E2E455B3-AB4B-47B2-8040-E271D3A14214}" type="pres">
      <dgm:prSet presAssocID="{A0453DBE-91A2-4ED2-98F9-5F5CAC50B10D}" presName="arrow" presStyleLbl="bgShp" presStyleIdx="0" presStyleCnt="1"/>
      <dgm:spPr/>
    </dgm:pt>
    <dgm:pt modelId="{7CFDCC42-F764-496F-A34E-E22E19B68429}" type="pres">
      <dgm:prSet presAssocID="{A0453DBE-91A2-4ED2-98F9-5F5CAC50B10D}" presName="points" presStyleCnt="0"/>
      <dgm:spPr/>
    </dgm:pt>
    <dgm:pt modelId="{C4D9B4D8-5C5E-4BAA-9385-54D6F4588332}" type="pres">
      <dgm:prSet presAssocID="{2729EB82-EEAE-404E-AF25-B540B8C83121}" presName="compositeA" presStyleCnt="0"/>
      <dgm:spPr/>
    </dgm:pt>
    <dgm:pt modelId="{64C4530B-A851-40D4-A193-071D8CB82DD9}" type="pres">
      <dgm:prSet presAssocID="{2729EB82-EEAE-404E-AF25-B540B8C83121}" presName="textA" presStyleLbl="revTx" presStyleIdx="0" presStyleCnt="5">
        <dgm:presLayoutVars>
          <dgm:bulletEnabled val="1"/>
        </dgm:presLayoutVars>
      </dgm:prSet>
      <dgm:spPr/>
    </dgm:pt>
    <dgm:pt modelId="{846502DA-E9EA-43F3-8755-DA5BF961ECC9}" type="pres">
      <dgm:prSet presAssocID="{2729EB82-EEAE-404E-AF25-B540B8C83121}" presName="circleA" presStyleLbl="node1" presStyleIdx="0" presStyleCnt="5"/>
      <dgm:spPr/>
    </dgm:pt>
    <dgm:pt modelId="{080C04FB-B50F-49AD-86C9-43E28319934E}" type="pres">
      <dgm:prSet presAssocID="{2729EB82-EEAE-404E-AF25-B540B8C83121}" presName="spaceA" presStyleCnt="0"/>
      <dgm:spPr/>
    </dgm:pt>
    <dgm:pt modelId="{343448DE-8121-434C-AE03-028C2DEE58CA}" type="pres">
      <dgm:prSet presAssocID="{AEF5BCF3-56FF-4CCE-9A30-707AEBDF17DC}" presName="space" presStyleCnt="0"/>
      <dgm:spPr/>
    </dgm:pt>
    <dgm:pt modelId="{9F7C0956-9A6A-4D68-94C8-C0210A94AD45}" type="pres">
      <dgm:prSet presAssocID="{00D1F118-51D2-4E4E-B97A-F036B9226B21}" presName="compositeB" presStyleCnt="0"/>
      <dgm:spPr/>
    </dgm:pt>
    <dgm:pt modelId="{6C5F90C4-272E-4C3A-82E6-7658286CB3AD}" type="pres">
      <dgm:prSet presAssocID="{00D1F118-51D2-4E4E-B97A-F036B9226B21}" presName="textB" presStyleLbl="revTx" presStyleIdx="1" presStyleCnt="5">
        <dgm:presLayoutVars>
          <dgm:bulletEnabled val="1"/>
        </dgm:presLayoutVars>
      </dgm:prSet>
      <dgm:spPr/>
    </dgm:pt>
    <dgm:pt modelId="{8858A809-2154-49C7-B2D1-9E9728FB1C21}" type="pres">
      <dgm:prSet presAssocID="{00D1F118-51D2-4E4E-B97A-F036B9226B21}" presName="circleB" presStyleLbl="node1" presStyleIdx="1" presStyleCnt="5"/>
      <dgm:spPr/>
    </dgm:pt>
    <dgm:pt modelId="{68EB9F70-B58B-4FBD-B981-6F11ED6C8DDF}" type="pres">
      <dgm:prSet presAssocID="{00D1F118-51D2-4E4E-B97A-F036B9226B21}" presName="spaceB" presStyleCnt="0"/>
      <dgm:spPr/>
    </dgm:pt>
    <dgm:pt modelId="{FCF232A9-A78F-4D5E-A7E8-7E24A75342BB}" type="pres">
      <dgm:prSet presAssocID="{AE0369A5-CF21-4DC6-B9CF-12F8FFD0F9A2}" presName="space" presStyleCnt="0"/>
      <dgm:spPr/>
    </dgm:pt>
    <dgm:pt modelId="{B31CE3DA-7574-4464-8CB0-E5D9661E5F48}" type="pres">
      <dgm:prSet presAssocID="{118F56AD-79A6-404A-97CB-3B582CC0DEB4}" presName="compositeA" presStyleCnt="0"/>
      <dgm:spPr/>
    </dgm:pt>
    <dgm:pt modelId="{81FB5CD3-A86B-4216-833B-BA984101DD65}" type="pres">
      <dgm:prSet presAssocID="{118F56AD-79A6-404A-97CB-3B582CC0DEB4}" presName="textA" presStyleLbl="revTx" presStyleIdx="2" presStyleCnt="5">
        <dgm:presLayoutVars>
          <dgm:bulletEnabled val="1"/>
        </dgm:presLayoutVars>
      </dgm:prSet>
      <dgm:spPr/>
    </dgm:pt>
    <dgm:pt modelId="{9289B112-9CC9-4D5E-87D4-20057319FD9E}" type="pres">
      <dgm:prSet presAssocID="{118F56AD-79A6-404A-97CB-3B582CC0DEB4}" presName="circleA" presStyleLbl="node1" presStyleIdx="2" presStyleCnt="5"/>
      <dgm:spPr/>
    </dgm:pt>
    <dgm:pt modelId="{7BE08927-24E8-440A-8650-5325301D96E8}" type="pres">
      <dgm:prSet presAssocID="{118F56AD-79A6-404A-97CB-3B582CC0DEB4}" presName="spaceA" presStyleCnt="0"/>
      <dgm:spPr/>
    </dgm:pt>
    <dgm:pt modelId="{1E81E18B-F636-4248-AB27-344082A7C9E3}" type="pres">
      <dgm:prSet presAssocID="{180D478D-0A25-485F-B30C-0E294C5E1D8A}" presName="space" presStyleCnt="0"/>
      <dgm:spPr/>
    </dgm:pt>
    <dgm:pt modelId="{3B328E94-40C6-45B3-A438-09CC078B0402}" type="pres">
      <dgm:prSet presAssocID="{619589B1-FED5-4DD4-9956-C0D9D5F76A0E}" presName="compositeB" presStyleCnt="0"/>
      <dgm:spPr/>
    </dgm:pt>
    <dgm:pt modelId="{08A0D8FF-D431-4F8C-8237-2DB82AEF92BB}" type="pres">
      <dgm:prSet presAssocID="{619589B1-FED5-4DD4-9956-C0D9D5F76A0E}" presName="textB" presStyleLbl="revTx" presStyleIdx="3" presStyleCnt="5">
        <dgm:presLayoutVars>
          <dgm:bulletEnabled val="1"/>
        </dgm:presLayoutVars>
      </dgm:prSet>
      <dgm:spPr/>
    </dgm:pt>
    <dgm:pt modelId="{2F899956-E4D0-405D-8371-FA6B770BD0F2}" type="pres">
      <dgm:prSet presAssocID="{619589B1-FED5-4DD4-9956-C0D9D5F76A0E}" presName="circleB" presStyleLbl="node1" presStyleIdx="3" presStyleCnt="5"/>
      <dgm:spPr/>
    </dgm:pt>
    <dgm:pt modelId="{18A7398E-F008-4284-8EE5-0B6BF9BAED90}" type="pres">
      <dgm:prSet presAssocID="{619589B1-FED5-4DD4-9956-C0D9D5F76A0E}" presName="spaceB" presStyleCnt="0"/>
      <dgm:spPr/>
    </dgm:pt>
    <dgm:pt modelId="{2D349DCA-D123-46E9-8710-BD7F752E0257}" type="pres">
      <dgm:prSet presAssocID="{481FCB7E-E166-4F9D-8123-7AFB6691FA62}" presName="space" presStyleCnt="0"/>
      <dgm:spPr/>
    </dgm:pt>
    <dgm:pt modelId="{D937F415-CAA4-4888-ABCC-F634DABB5CAC}" type="pres">
      <dgm:prSet presAssocID="{0CB0AB7F-B49B-4C0B-B5BE-FB2C8DBA7CBA}" presName="compositeA" presStyleCnt="0"/>
      <dgm:spPr/>
    </dgm:pt>
    <dgm:pt modelId="{F649BF08-4E77-4079-953F-2D1065443643}" type="pres">
      <dgm:prSet presAssocID="{0CB0AB7F-B49B-4C0B-B5BE-FB2C8DBA7CBA}" presName="textA" presStyleLbl="revTx" presStyleIdx="4" presStyleCnt="5">
        <dgm:presLayoutVars>
          <dgm:bulletEnabled val="1"/>
        </dgm:presLayoutVars>
      </dgm:prSet>
      <dgm:spPr/>
    </dgm:pt>
    <dgm:pt modelId="{F54868E2-5EB7-406A-9361-C4BCD3638DE1}" type="pres">
      <dgm:prSet presAssocID="{0CB0AB7F-B49B-4C0B-B5BE-FB2C8DBA7CBA}" presName="circleA" presStyleLbl="node1" presStyleIdx="4" presStyleCnt="5"/>
      <dgm:spPr/>
    </dgm:pt>
    <dgm:pt modelId="{1087CDF1-B7FC-44F4-BB20-91ED36B6AF6D}" type="pres">
      <dgm:prSet presAssocID="{0CB0AB7F-B49B-4C0B-B5BE-FB2C8DBA7CBA}" presName="spaceA" presStyleCnt="0"/>
      <dgm:spPr/>
    </dgm:pt>
  </dgm:ptLst>
  <dgm:cxnLst>
    <dgm:cxn modelId="{19FF8E2A-662D-47E7-A046-58EFC605BA15}" type="presOf" srcId="{619589B1-FED5-4DD4-9956-C0D9D5F76A0E}" destId="{08A0D8FF-D431-4F8C-8237-2DB82AEF92BB}" srcOrd="0" destOrd="0" presId="urn:microsoft.com/office/officeart/2005/8/layout/hProcess11"/>
    <dgm:cxn modelId="{9E61F036-0E6A-40F4-B2C6-A71DD837AB0B}" type="presOf" srcId="{2729EB82-EEAE-404E-AF25-B540B8C83121}" destId="{64C4530B-A851-40D4-A193-071D8CB82DD9}" srcOrd="0" destOrd="0" presId="urn:microsoft.com/office/officeart/2005/8/layout/hProcess11"/>
    <dgm:cxn modelId="{45ACA145-9D57-4B4C-A645-1C01B90644CD}" srcId="{A0453DBE-91A2-4ED2-98F9-5F5CAC50B10D}" destId="{00D1F118-51D2-4E4E-B97A-F036B9226B21}" srcOrd="1" destOrd="0" parTransId="{29BA0323-F0A2-4A2F-A199-7985E55CBEB1}" sibTransId="{AE0369A5-CF21-4DC6-B9CF-12F8FFD0F9A2}"/>
    <dgm:cxn modelId="{E4E93C54-C1DC-4745-BD50-DA029CBFAE28}" type="presOf" srcId="{A0453DBE-91A2-4ED2-98F9-5F5CAC50B10D}" destId="{23FA713E-8F8C-45FC-9527-946D9CF3A22F}" srcOrd="0" destOrd="0" presId="urn:microsoft.com/office/officeart/2005/8/layout/hProcess11"/>
    <dgm:cxn modelId="{E00D9757-9C5F-4FAF-B7A8-CA39AE3167B0}" srcId="{A0453DBE-91A2-4ED2-98F9-5F5CAC50B10D}" destId="{2729EB82-EEAE-404E-AF25-B540B8C83121}" srcOrd="0" destOrd="0" parTransId="{F6C73BF1-094E-4CC8-99EE-2436B0A58EAD}" sibTransId="{AEF5BCF3-56FF-4CCE-9A30-707AEBDF17DC}"/>
    <dgm:cxn modelId="{C1468098-E643-4E60-86E4-562D300981B3}" type="presOf" srcId="{118F56AD-79A6-404A-97CB-3B582CC0DEB4}" destId="{81FB5CD3-A86B-4216-833B-BA984101DD65}" srcOrd="0" destOrd="0" presId="urn:microsoft.com/office/officeart/2005/8/layout/hProcess11"/>
    <dgm:cxn modelId="{8B44539E-7B24-44BC-AA57-2336C32A80B2}" srcId="{A0453DBE-91A2-4ED2-98F9-5F5CAC50B10D}" destId="{118F56AD-79A6-404A-97CB-3B582CC0DEB4}" srcOrd="2" destOrd="0" parTransId="{5E7B4698-2C6B-4266-B17C-E6C14F75AFD8}" sibTransId="{180D478D-0A25-485F-B30C-0E294C5E1D8A}"/>
    <dgm:cxn modelId="{F1246EAE-D2F5-4D7D-8A72-88574077CAD7}" type="presOf" srcId="{0CB0AB7F-B49B-4C0B-B5BE-FB2C8DBA7CBA}" destId="{F649BF08-4E77-4079-953F-2D1065443643}" srcOrd="0" destOrd="0" presId="urn:microsoft.com/office/officeart/2005/8/layout/hProcess11"/>
    <dgm:cxn modelId="{463BE9B9-F4B5-4E9B-A40B-F40F868FDB10}" srcId="{A0453DBE-91A2-4ED2-98F9-5F5CAC50B10D}" destId="{0CB0AB7F-B49B-4C0B-B5BE-FB2C8DBA7CBA}" srcOrd="4" destOrd="0" parTransId="{794BC3A8-8586-464F-84FE-7F7B55021276}" sibTransId="{E32DB193-9530-4936-B605-586367854789}"/>
    <dgm:cxn modelId="{F2A1C0DF-6E52-4CFB-ACCB-9100BF2D2915}" type="presOf" srcId="{00D1F118-51D2-4E4E-B97A-F036B9226B21}" destId="{6C5F90C4-272E-4C3A-82E6-7658286CB3AD}" srcOrd="0" destOrd="0" presId="urn:microsoft.com/office/officeart/2005/8/layout/hProcess11"/>
    <dgm:cxn modelId="{BBB3DCED-E4AE-491A-AFD1-4C3F44E1E45D}" srcId="{A0453DBE-91A2-4ED2-98F9-5F5CAC50B10D}" destId="{619589B1-FED5-4DD4-9956-C0D9D5F76A0E}" srcOrd="3" destOrd="0" parTransId="{5CDE834B-6FB2-4478-A186-AD2D80B32E07}" sibTransId="{481FCB7E-E166-4F9D-8123-7AFB6691FA62}"/>
    <dgm:cxn modelId="{CEF69466-E4A4-48FB-8E73-9A93AE84DF28}" type="presParOf" srcId="{23FA713E-8F8C-45FC-9527-946D9CF3A22F}" destId="{E2E455B3-AB4B-47B2-8040-E271D3A14214}" srcOrd="0" destOrd="0" presId="urn:microsoft.com/office/officeart/2005/8/layout/hProcess11"/>
    <dgm:cxn modelId="{D4EFCDFF-3597-442E-8F07-50E5351F937F}" type="presParOf" srcId="{23FA713E-8F8C-45FC-9527-946D9CF3A22F}" destId="{7CFDCC42-F764-496F-A34E-E22E19B68429}" srcOrd="1" destOrd="0" presId="urn:microsoft.com/office/officeart/2005/8/layout/hProcess11"/>
    <dgm:cxn modelId="{B0451C26-E805-433D-BAD1-F23637DCB6C6}" type="presParOf" srcId="{7CFDCC42-F764-496F-A34E-E22E19B68429}" destId="{C4D9B4D8-5C5E-4BAA-9385-54D6F4588332}" srcOrd="0" destOrd="0" presId="urn:microsoft.com/office/officeart/2005/8/layout/hProcess11"/>
    <dgm:cxn modelId="{6436047A-0DAA-488F-952A-162208292BB7}" type="presParOf" srcId="{C4D9B4D8-5C5E-4BAA-9385-54D6F4588332}" destId="{64C4530B-A851-40D4-A193-071D8CB82DD9}" srcOrd="0" destOrd="0" presId="urn:microsoft.com/office/officeart/2005/8/layout/hProcess11"/>
    <dgm:cxn modelId="{0D529A52-B06D-41AF-9954-D4442DCEB1AE}" type="presParOf" srcId="{C4D9B4D8-5C5E-4BAA-9385-54D6F4588332}" destId="{846502DA-E9EA-43F3-8755-DA5BF961ECC9}" srcOrd="1" destOrd="0" presId="urn:microsoft.com/office/officeart/2005/8/layout/hProcess11"/>
    <dgm:cxn modelId="{A43D8DC2-286E-44B1-920F-1B1CEF0DB126}" type="presParOf" srcId="{C4D9B4D8-5C5E-4BAA-9385-54D6F4588332}" destId="{080C04FB-B50F-49AD-86C9-43E28319934E}" srcOrd="2" destOrd="0" presId="urn:microsoft.com/office/officeart/2005/8/layout/hProcess11"/>
    <dgm:cxn modelId="{78B22069-017A-4129-BB6D-7D21762AF389}" type="presParOf" srcId="{7CFDCC42-F764-496F-A34E-E22E19B68429}" destId="{343448DE-8121-434C-AE03-028C2DEE58CA}" srcOrd="1" destOrd="0" presId="urn:microsoft.com/office/officeart/2005/8/layout/hProcess11"/>
    <dgm:cxn modelId="{E99F8859-9AD7-434D-A719-632CA0B789EB}" type="presParOf" srcId="{7CFDCC42-F764-496F-A34E-E22E19B68429}" destId="{9F7C0956-9A6A-4D68-94C8-C0210A94AD45}" srcOrd="2" destOrd="0" presId="urn:microsoft.com/office/officeart/2005/8/layout/hProcess11"/>
    <dgm:cxn modelId="{D6304E1B-A0A5-463E-BDF6-16486F1956BD}" type="presParOf" srcId="{9F7C0956-9A6A-4D68-94C8-C0210A94AD45}" destId="{6C5F90C4-272E-4C3A-82E6-7658286CB3AD}" srcOrd="0" destOrd="0" presId="urn:microsoft.com/office/officeart/2005/8/layout/hProcess11"/>
    <dgm:cxn modelId="{907E3896-8AD5-4621-976F-0554D23E3B24}" type="presParOf" srcId="{9F7C0956-9A6A-4D68-94C8-C0210A94AD45}" destId="{8858A809-2154-49C7-B2D1-9E9728FB1C21}" srcOrd="1" destOrd="0" presId="urn:microsoft.com/office/officeart/2005/8/layout/hProcess11"/>
    <dgm:cxn modelId="{12040BE5-6793-48E5-AB7F-35A54D37D232}" type="presParOf" srcId="{9F7C0956-9A6A-4D68-94C8-C0210A94AD45}" destId="{68EB9F70-B58B-4FBD-B981-6F11ED6C8DDF}" srcOrd="2" destOrd="0" presId="urn:microsoft.com/office/officeart/2005/8/layout/hProcess11"/>
    <dgm:cxn modelId="{7FE6F699-6CB5-4FEF-B451-4E5DFF791415}" type="presParOf" srcId="{7CFDCC42-F764-496F-A34E-E22E19B68429}" destId="{FCF232A9-A78F-4D5E-A7E8-7E24A75342BB}" srcOrd="3" destOrd="0" presId="urn:microsoft.com/office/officeart/2005/8/layout/hProcess11"/>
    <dgm:cxn modelId="{6D23AA4E-8F2E-465D-BB46-61DCB3388825}" type="presParOf" srcId="{7CFDCC42-F764-496F-A34E-E22E19B68429}" destId="{B31CE3DA-7574-4464-8CB0-E5D9661E5F48}" srcOrd="4" destOrd="0" presId="urn:microsoft.com/office/officeart/2005/8/layout/hProcess11"/>
    <dgm:cxn modelId="{BB487514-83CB-4D13-BEB3-21349B36AEE9}" type="presParOf" srcId="{B31CE3DA-7574-4464-8CB0-E5D9661E5F48}" destId="{81FB5CD3-A86B-4216-833B-BA984101DD65}" srcOrd="0" destOrd="0" presId="urn:microsoft.com/office/officeart/2005/8/layout/hProcess11"/>
    <dgm:cxn modelId="{0D212A36-AE12-4E59-90E9-E607D51C36C4}" type="presParOf" srcId="{B31CE3DA-7574-4464-8CB0-E5D9661E5F48}" destId="{9289B112-9CC9-4D5E-87D4-20057319FD9E}" srcOrd="1" destOrd="0" presId="urn:microsoft.com/office/officeart/2005/8/layout/hProcess11"/>
    <dgm:cxn modelId="{0402CC70-E5B9-4542-BAD4-621F953B8A61}" type="presParOf" srcId="{B31CE3DA-7574-4464-8CB0-E5D9661E5F48}" destId="{7BE08927-24E8-440A-8650-5325301D96E8}" srcOrd="2" destOrd="0" presId="urn:microsoft.com/office/officeart/2005/8/layout/hProcess11"/>
    <dgm:cxn modelId="{2073A64A-4B71-4C2A-B993-F9B3DDF3BCE0}" type="presParOf" srcId="{7CFDCC42-F764-496F-A34E-E22E19B68429}" destId="{1E81E18B-F636-4248-AB27-344082A7C9E3}" srcOrd="5" destOrd="0" presId="urn:microsoft.com/office/officeart/2005/8/layout/hProcess11"/>
    <dgm:cxn modelId="{399631B4-9ACD-4992-A70A-49E2E9BED3F9}" type="presParOf" srcId="{7CFDCC42-F764-496F-A34E-E22E19B68429}" destId="{3B328E94-40C6-45B3-A438-09CC078B0402}" srcOrd="6" destOrd="0" presId="urn:microsoft.com/office/officeart/2005/8/layout/hProcess11"/>
    <dgm:cxn modelId="{C69378F6-E25C-4E38-9D53-D444D1FFAEF4}" type="presParOf" srcId="{3B328E94-40C6-45B3-A438-09CC078B0402}" destId="{08A0D8FF-D431-4F8C-8237-2DB82AEF92BB}" srcOrd="0" destOrd="0" presId="urn:microsoft.com/office/officeart/2005/8/layout/hProcess11"/>
    <dgm:cxn modelId="{F431CDB5-2F53-461B-ADD2-4335B0F5C972}" type="presParOf" srcId="{3B328E94-40C6-45B3-A438-09CC078B0402}" destId="{2F899956-E4D0-405D-8371-FA6B770BD0F2}" srcOrd="1" destOrd="0" presId="urn:microsoft.com/office/officeart/2005/8/layout/hProcess11"/>
    <dgm:cxn modelId="{EC814C92-5E05-4DD7-9D01-FAF37B3C8ECF}" type="presParOf" srcId="{3B328E94-40C6-45B3-A438-09CC078B0402}" destId="{18A7398E-F008-4284-8EE5-0B6BF9BAED90}" srcOrd="2" destOrd="0" presId="urn:microsoft.com/office/officeart/2005/8/layout/hProcess11"/>
    <dgm:cxn modelId="{AE31C9A8-4BC0-4FEA-9E08-76AE94A48B92}" type="presParOf" srcId="{7CFDCC42-F764-496F-A34E-E22E19B68429}" destId="{2D349DCA-D123-46E9-8710-BD7F752E0257}" srcOrd="7" destOrd="0" presId="urn:microsoft.com/office/officeart/2005/8/layout/hProcess11"/>
    <dgm:cxn modelId="{BC4D918E-569B-44A8-8220-D9400A52CAF1}" type="presParOf" srcId="{7CFDCC42-F764-496F-A34E-E22E19B68429}" destId="{D937F415-CAA4-4888-ABCC-F634DABB5CAC}" srcOrd="8" destOrd="0" presId="urn:microsoft.com/office/officeart/2005/8/layout/hProcess11"/>
    <dgm:cxn modelId="{0E1FB6D7-0CAF-4D64-8618-185C29D10973}" type="presParOf" srcId="{D937F415-CAA4-4888-ABCC-F634DABB5CAC}" destId="{F649BF08-4E77-4079-953F-2D1065443643}" srcOrd="0" destOrd="0" presId="urn:microsoft.com/office/officeart/2005/8/layout/hProcess11"/>
    <dgm:cxn modelId="{65393EF7-95BE-415F-9A3E-B860A9C07671}" type="presParOf" srcId="{D937F415-CAA4-4888-ABCC-F634DABB5CAC}" destId="{F54868E2-5EB7-406A-9361-C4BCD3638DE1}" srcOrd="1" destOrd="0" presId="urn:microsoft.com/office/officeart/2005/8/layout/hProcess11"/>
    <dgm:cxn modelId="{1CA653F9-9899-4A63-872F-1F8251B11FBE}" type="presParOf" srcId="{D937F415-CAA4-4888-ABCC-F634DABB5CAC}" destId="{1087CDF1-B7FC-44F4-BB20-91ED36B6AF6D}"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7FE854-5132-45C7-AF6D-70E73C2CFC87}" type="doc">
      <dgm:prSet loTypeId="urn:microsoft.com/office/officeart/2005/8/layout/bProcess4" loCatId="process" qsTypeId="urn:microsoft.com/office/officeart/2005/8/quickstyle/simple1" qsCatId="simple" csTypeId="urn:microsoft.com/office/officeart/2005/8/colors/colorful3" csCatId="colorful"/>
      <dgm:spPr/>
      <dgm:t>
        <a:bodyPr/>
        <a:lstStyle/>
        <a:p>
          <a:endParaRPr lang="en-US"/>
        </a:p>
      </dgm:t>
    </dgm:pt>
    <dgm:pt modelId="{0F7078CE-934C-4869-BCA5-BFADB69CA8EF}">
      <dgm:prSet custT="1"/>
      <dgm:spPr/>
      <dgm:t>
        <a:bodyPr/>
        <a:lstStyle/>
        <a:p>
          <a:pPr rtl="0"/>
          <a:r>
            <a:rPr lang="en-US" sz="1400" dirty="0" err="1">
              <a:solidFill>
                <a:schemeClr val="tx1"/>
              </a:solidFill>
            </a:rPr>
            <a:t>Majorarea</a:t>
          </a:r>
          <a:r>
            <a:rPr lang="en-US" sz="1400" dirty="0">
              <a:solidFill>
                <a:schemeClr val="tx1"/>
              </a:solidFill>
            </a:rPr>
            <a:t> </a:t>
          </a:r>
          <a:r>
            <a:rPr lang="en-US" sz="1400" dirty="0" err="1">
              <a:solidFill>
                <a:schemeClr val="tx1"/>
              </a:solidFill>
            </a:rPr>
            <a:t>ratei</a:t>
          </a:r>
          <a:r>
            <a:rPr lang="en-US" sz="1400" dirty="0">
              <a:solidFill>
                <a:schemeClr val="tx1"/>
              </a:solidFill>
            </a:rPr>
            <a:t> de </a:t>
          </a:r>
          <a:r>
            <a:rPr lang="en-US" sz="1400" dirty="0" err="1">
              <a:solidFill>
                <a:schemeClr val="tx1"/>
              </a:solidFill>
            </a:rPr>
            <a:t>bază</a:t>
          </a:r>
          <a:r>
            <a:rPr lang="en-US" sz="1400" dirty="0">
              <a:solidFill>
                <a:schemeClr val="tx1"/>
              </a:solidFill>
            </a:rPr>
            <a:t> a </a:t>
          </a:r>
          <a:r>
            <a:rPr lang="en-US" sz="1400" dirty="0" err="1">
              <a:solidFill>
                <a:schemeClr val="tx1"/>
              </a:solidFill>
            </a:rPr>
            <a:t>dobinzii</a:t>
          </a:r>
          <a:r>
            <a:rPr lang="en-US" sz="1400" dirty="0">
              <a:solidFill>
                <a:schemeClr val="tx1"/>
              </a:solidFill>
            </a:rPr>
            <a:t>, a </a:t>
          </a:r>
          <a:r>
            <a:rPr lang="en-US" sz="1400" dirty="0" err="1">
              <a:solidFill>
                <a:schemeClr val="tx1"/>
              </a:solidFill>
            </a:rPr>
            <a:t>ratei</a:t>
          </a:r>
          <a:r>
            <a:rPr lang="en-US" sz="1400" dirty="0">
              <a:solidFill>
                <a:schemeClr val="tx1"/>
              </a:solidFill>
            </a:rPr>
            <a:t> </a:t>
          </a:r>
          <a:r>
            <a:rPr lang="en-US" sz="1400" dirty="0" err="1">
              <a:solidFill>
                <a:schemeClr val="tx1"/>
              </a:solidFill>
            </a:rPr>
            <a:t>rezervei</a:t>
          </a:r>
          <a:r>
            <a:rPr lang="en-US" sz="1400" dirty="0">
              <a:solidFill>
                <a:schemeClr val="tx1"/>
              </a:solidFill>
            </a:rPr>
            <a:t> </a:t>
          </a:r>
          <a:r>
            <a:rPr lang="en-US" sz="1400" dirty="0" err="1">
              <a:solidFill>
                <a:schemeClr val="tx1"/>
              </a:solidFill>
            </a:rPr>
            <a:t>minime</a:t>
          </a:r>
          <a:r>
            <a:rPr lang="en-US" sz="1400" dirty="0">
              <a:solidFill>
                <a:schemeClr val="tx1"/>
              </a:solidFill>
            </a:rPr>
            <a:t> </a:t>
          </a:r>
          <a:r>
            <a:rPr lang="en-US" sz="1400" dirty="0" err="1">
              <a:solidFill>
                <a:schemeClr val="tx1"/>
              </a:solidFill>
            </a:rPr>
            <a:t>obligatorii</a:t>
          </a:r>
          <a:r>
            <a:rPr lang="en-US" sz="1400" dirty="0">
              <a:solidFill>
                <a:schemeClr val="tx1"/>
              </a:solidFill>
            </a:rPr>
            <a:t>, </a:t>
          </a:r>
          <a:r>
            <a:rPr lang="en-US" sz="1400" dirty="0" err="1">
              <a:solidFill>
                <a:schemeClr val="tx1"/>
              </a:solidFill>
            </a:rPr>
            <a:t>vînzarea</a:t>
          </a:r>
          <a:r>
            <a:rPr lang="en-US" sz="1400" dirty="0">
              <a:solidFill>
                <a:schemeClr val="tx1"/>
              </a:solidFill>
            </a:rPr>
            <a:t> </a:t>
          </a:r>
          <a:r>
            <a:rPr lang="en-US" sz="1400" dirty="0" err="1">
              <a:solidFill>
                <a:schemeClr val="tx1"/>
              </a:solidFill>
            </a:rPr>
            <a:t>valutei</a:t>
          </a:r>
          <a:r>
            <a:rPr lang="en-US" sz="1400" dirty="0">
              <a:solidFill>
                <a:schemeClr val="tx1"/>
              </a:solidFill>
            </a:rPr>
            <a:t> </a:t>
          </a:r>
          <a:r>
            <a:rPr lang="en-US" sz="1400" dirty="0" err="1">
              <a:solidFill>
                <a:schemeClr val="tx1"/>
              </a:solidFill>
            </a:rPr>
            <a:t>băncilor</a:t>
          </a:r>
          <a:r>
            <a:rPr lang="en-US" sz="1400" dirty="0">
              <a:solidFill>
                <a:schemeClr val="tx1"/>
              </a:solidFill>
            </a:rPr>
            <a:t> </a:t>
          </a:r>
          <a:r>
            <a:rPr lang="en-US" sz="1400" dirty="0" err="1">
              <a:solidFill>
                <a:schemeClr val="tx1"/>
              </a:solidFill>
            </a:rPr>
            <a:t>comerciale</a:t>
          </a:r>
          <a:r>
            <a:rPr lang="en-US" sz="1400" dirty="0">
              <a:solidFill>
                <a:schemeClr val="tx1"/>
              </a:solidFill>
            </a:rPr>
            <a:t>, </a:t>
          </a:r>
          <a:r>
            <a:rPr lang="en-US" sz="1400" dirty="0" err="1">
              <a:solidFill>
                <a:schemeClr val="tx1"/>
              </a:solidFill>
            </a:rPr>
            <a:t>vînzarea</a:t>
          </a:r>
          <a:r>
            <a:rPr lang="en-US" sz="1400" dirty="0">
              <a:solidFill>
                <a:schemeClr val="tx1"/>
              </a:solidFill>
            </a:rPr>
            <a:t> HVS </a:t>
          </a:r>
          <a:r>
            <a:rPr lang="en-US" sz="1400" dirty="0" err="1">
              <a:solidFill>
                <a:schemeClr val="tx1"/>
              </a:solidFill>
            </a:rPr>
            <a:t>băncilor</a:t>
          </a:r>
          <a:r>
            <a:rPr lang="en-US" sz="1400" dirty="0">
              <a:solidFill>
                <a:schemeClr val="tx1"/>
              </a:solidFill>
            </a:rPr>
            <a:t> </a:t>
          </a:r>
          <a:r>
            <a:rPr lang="en-US" sz="1400" dirty="0" err="1">
              <a:solidFill>
                <a:schemeClr val="tx1"/>
              </a:solidFill>
            </a:rPr>
            <a:t>comerciale</a:t>
          </a:r>
          <a:endParaRPr lang="en-US" sz="1400" dirty="0">
            <a:solidFill>
              <a:schemeClr val="tx1"/>
            </a:solidFill>
          </a:endParaRPr>
        </a:p>
      </dgm:t>
    </dgm:pt>
    <dgm:pt modelId="{367B50C5-150B-4B56-8AC1-5FB161CD074A}" type="parTrans" cxnId="{8609FFA1-F67D-4039-82CD-711B4102155A}">
      <dgm:prSet/>
      <dgm:spPr/>
      <dgm:t>
        <a:bodyPr/>
        <a:lstStyle/>
        <a:p>
          <a:endParaRPr lang="en-US"/>
        </a:p>
      </dgm:t>
    </dgm:pt>
    <dgm:pt modelId="{67A33CFF-4A1F-46ED-87D4-3F20D04C0320}" type="sibTrans" cxnId="{8609FFA1-F67D-4039-82CD-711B4102155A}">
      <dgm:prSet/>
      <dgm:spPr/>
      <dgm:t>
        <a:bodyPr/>
        <a:lstStyle/>
        <a:p>
          <a:endParaRPr lang="en-US"/>
        </a:p>
      </dgm:t>
    </dgm:pt>
    <dgm:pt modelId="{2EEB52CA-BA86-41D3-A565-2C7485F964BA}">
      <dgm:prSet custT="1"/>
      <dgm:spPr/>
      <dgm:t>
        <a:bodyPr/>
        <a:lstStyle/>
        <a:p>
          <a:pPr rtl="0"/>
          <a:r>
            <a:rPr lang="en-US" sz="1400" dirty="0">
              <a:solidFill>
                <a:schemeClr val="tx1"/>
              </a:solidFill>
            </a:rPr>
            <a:t>Se </a:t>
          </a:r>
          <a:r>
            <a:rPr lang="en-US" sz="1400" dirty="0" err="1">
              <a:solidFill>
                <a:schemeClr val="tx1"/>
              </a:solidFill>
            </a:rPr>
            <a:t>micșorează</a:t>
          </a:r>
          <a:r>
            <a:rPr lang="en-US" sz="1400" dirty="0">
              <a:solidFill>
                <a:schemeClr val="tx1"/>
              </a:solidFill>
            </a:rPr>
            <a:t> </a:t>
          </a:r>
          <a:r>
            <a:rPr lang="en-US" sz="1400" dirty="0" err="1">
              <a:solidFill>
                <a:schemeClr val="tx1"/>
              </a:solidFill>
            </a:rPr>
            <a:t>masa</a:t>
          </a:r>
          <a:r>
            <a:rPr lang="en-US" sz="1400" dirty="0">
              <a:solidFill>
                <a:schemeClr val="tx1"/>
              </a:solidFill>
            </a:rPr>
            <a:t> </a:t>
          </a:r>
          <a:r>
            <a:rPr lang="en-US" sz="1400" dirty="0" err="1">
              <a:solidFill>
                <a:schemeClr val="tx1"/>
              </a:solidFill>
            </a:rPr>
            <a:t>monetara</a:t>
          </a:r>
          <a:endParaRPr lang="en-US" sz="1400" dirty="0">
            <a:solidFill>
              <a:schemeClr val="tx1"/>
            </a:solidFill>
          </a:endParaRPr>
        </a:p>
      </dgm:t>
    </dgm:pt>
    <dgm:pt modelId="{88C39C3C-BE75-4A5D-A442-1F7BAB932CA7}" type="parTrans" cxnId="{B8FA9105-76B8-4D9D-8ADA-74BD7A544815}">
      <dgm:prSet/>
      <dgm:spPr/>
      <dgm:t>
        <a:bodyPr/>
        <a:lstStyle/>
        <a:p>
          <a:endParaRPr lang="en-US"/>
        </a:p>
      </dgm:t>
    </dgm:pt>
    <dgm:pt modelId="{0121120E-31EE-4FCA-9E87-698CF04413A3}" type="sibTrans" cxnId="{B8FA9105-76B8-4D9D-8ADA-74BD7A544815}">
      <dgm:prSet/>
      <dgm:spPr/>
      <dgm:t>
        <a:bodyPr/>
        <a:lstStyle/>
        <a:p>
          <a:endParaRPr lang="en-US"/>
        </a:p>
      </dgm:t>
    </dgm:pt>
    <dgm:pt modelId="{9E3A55A4-57D6-499E-8EFD-AE80ABFE19B0}">
      <dgm:prSet custT="1"/>
      <dgm:spPr/>
      <dgm:t>
        <a:bodyPr/>
        <a:lstStyle/>
        <a:p>
          <a:pPr rtl="0"/>
          <a:r>
            <a:rPr lang="en-US" sz="1400" dirty="0">
              <a:solidFill>
                <a:schemeClr val="tx1"/>
              </a:solidFill>
            </a:rPr>
            <a:t>Se reduce </a:t>
          </a:r>
          <a:r>
            <a:rPr lang="en-US" sz="1400" dirty="0" err="1">
              <a:solidFill>
                <a:schemeClr val="tx1"/>
              </a:solidFill>
            </a:rPr>
            <a:t>inflația</a:t>
          </a:r>
          <a:endParaRPr lang="en-US" sz="1400" dirty="0">
            <a:solidFill>
              <a:schemeClr val="tx1"/>
            </a:solidFill>
          </a:endParaRPr>
        </a:p>
      </dgm:t>
    </dgm:pt>
    <dgm:pt modelId="{A6CF06C9-8A82-44FA-A23D-167239028083}" type="parTrans" cxnId="{910EE936-EBB1-4062-A3A2-C56F0D2E6A97}">
      <dgm:prSet/>
      <dgm:spPr/>
      <dgm:t>
        <a:bodyPr/>
        <a:lstStyle/>
        <a:p>
          <a:endParaRPr lang="en-US"/>
        </a:p>
      </dgm:t>
    </dgm:pt>
    <dgm:pt modelId="{F8A0B4A3-8D54-4D20-81B8-95371605F177}" type="sibTrans" cxnId="{910EE936-EBB1-4062-A3A2-C56F0D2E6A97}">
      <dgm:prSet/>
      <dgm:spPr/>
      <dgm:t>
        <a:bodyPr/>
        <a:lstStyle/>
        <a:p>
          <a:endParaRPr lang="en-US"/>
        </a:p>
      </dgm:t>
    </dgm:pt>
    <dgm:pt modelId="{F1393EF7-5D1B-49F0-8E4C-EDE0C89A9C96}">
      <dgm:prSet custT="1"/>
      <dgm:spPr/>
      <dgm:t>
        <a:bodyPr/>
        <a:lstStyle/>
        <a:p>
          <a:pPr rtl="0"/>
          <a:r>
            <a:rPr lang="en-US" sz="1400" dirty="0">
              <a:solidFill>
                <a:schemeClr val="tx1"/>
              </a:solidFill>
            </a:rPr>
            <a:t>Se </a:t>
          </a:r>
          <a:r>
            <a:rPr lang="en-US" sz="1400" dirty="0" err="1">
              <a:solidFill>
                <a:schemeClr val="tx1"/>
              </a:solidFill>
            </a:rPr>
            <a:t>reduc</a:t>
          </a:r>
          <a:r>
            <a:rPr lang="en-US" sz="1400" dirty="0">
              <a:solidFill>
                <a:schemeClr val="tx1"/>
              </a:solidFill>
            </a:rPr>
            <a:t> </a:t>
          </a:r>
          <a:r>
            <a:rPr lang="en-US" sz="1400" dirty="0" err="1">
              <a:solidFill>
                <a:schemeClr val="tx1"/>
              </a:solidFill>
            </a:rPr>
            <a:t>resursele</a:t>
          </a:r>
          <a:r>
            <a:rPr lang="en-US" sz="1400" dirty="0">
              <a:solidFill>
                <a:schemeClr val="tx1"/>
              </a:solidFill>
            </a:rPr>
            <a:t> </a:t>
          </a:r>
          <a:r>
            <a:rPr lang="en-US" sz="1400" dirty="0" err="1">
              <a:solidFill>
                <a:schemeClr val="tx1"/>
              </a:solidFill>
            </a:rPr>
            <a:t>financiare</a:t>
          </a:r>
          <a:r>
            <a:rPr lang="en-US" sz="1400" dirty="0">
              <a:solidFill>
                <a:schemeClr val="tx1"/>
              </a:solidFill>
            </a:rPr>
            <a:t> ale </a:t>
          </a:r>
          <a:r>
            <a:rPr lang="en-US" sz="1400" dirty="0" err="1">
              <a:solidFill>
                <a:schemeClr val="tx1"/>
              </a:solidFill>
            </a:rPr>
            <a:t>băncilor</a:t>
          </a:r>
          <a:r>
            <a:rPr lang="en-US" sz="1400" dirty="0">
              <a:solidFill>
                <a:schemeClr val="tx1"/>
              </a:solidFill>
            </a:rPr>
            <a:t> </a:t>
          </a:r>
          <a:r>
            <a:rPr lang="en-US" sz="1400" dirty="0" err="1">
              <a:solidFill>
                <a:schemeClr val="tx1"/>
              </a:solidFill>
            </a:rPr>
            <a:t>pentru</a:t>
          </a:r>
          <a:r>
            <a:rPr lang="en-US" sz="1400" dirty="0">
              <a:solidFill>
                <a:schemeClr val="tx1"/>
              </a:solidFill>
            </a:rPr>
            <a:t> a </a:t>
          </a:r>
          <a:r>
            <a:rPr lang="en-US" sz="1400" dirty="0" err="1">
              <a:solidFill>
                <a:schemeClr val="tx1"/>
              </a:solidFill>
            </a:rPr>
            <a:t>acorda</a:t>
          </a:r>
          <a:r>
            <a:rPr lang="en-US" sz="1400" dirty="0">
              <a:solidFill>
                <a:schemeClr val="tx1"/>
              </a:solidFill>
            </a:rPr>
            <a:t> </a:t>
          </a:r>
          <a:r>
            <a:rPr lang="en-US" sz="1400" dirty="0" err="1">
              <a:solidFill>
                <a:schemeClr val="tx1"/>
              </a:solidFill>
            </a:rPr>
            <a:t>credite</a:t>
          </a:r>
          <a:endParaRPr lang="en-US" sz="1400" dirty="0">
            <a:solidFill>
              <a:schemeClr val="tx1"/>
            </a:solidFill>
          </a:endParaRPr>
        </a:p>
      </dgm:t>
    </dgm:pt>
    <dgm:pt modelId="{F809993D-1D6C-4A40-B0F0-2F3263B73AD6}" type="parTrans" cxnId="{9419E545-CCA7-492F-B613-B0103C8303B5}">
      <dgm:prSet/>
      <dgm:spPr/>
      <dgm:t>
        <a:bodyPr/>
        <a:lstStyle/>
        <a:p>
          <a:endParaRPr lang="en-US"/>
        </a:p>
      </dgm:t>
    </dgm:pt>
    <dgm:pt modelId="{28CEBE26-751C-4D34-9C9B-FF57FB83BD3B}" type="sibTrans" cxnId="{9419E545-CCA7-492F-B613-B0103C8303B5}">
      <dgm:prSet/>
      <dgm:spPr/>
      <dgm:t>
        <a:bodyPr/>
        <a:lstStyle/>
        <a:p>
          <a:endParaRPr lang="en-US"/>
        </a:p>
      </dgm:t>
    </dgm:pt>
    <dgm:pt modelId="{52B9A0B5-184B-403A-8213-FB0F6B6C2E29}">
      <dgm:prSet custT="1"/>
      <dgm:spPr/>
      <dgm:t>
        <a:bodyPr/>
        <a:lstStyle/>
        <a:p>
          <a:pPr rtl="0"/>
          <a:r>
            <a:rPr lang="en-US" sz="1400" dirty="0" err="1">
              <a:solidFill>
                <a:schemeClr val="tx1"/>
              </a:solidFill>
            </a:rPr>
            <a:t>Crește</a:t>
          </a:r>
          <a:r>
            <a:rPr lang="en-US" sz="1400" dirty="0">
              <a:solidFill>
                <a:schemeClr val="tx1"/>
              </a:solidFill>
            </a:rPr>
            <a:t> rata </a:t>
          </a:r>
          <a:r>
            <a:rPr lang="en-US" sz="1400" dirty="0" err="1">
              <a:solidFill>
                <a:schemeClr val="tx1"/>
              </a:solidFill>
            </a:rPr>
            <a:t>dobîzii</a:t>
          </a:r>
          <a:r>
            <a:rPr lang="en-US" sz="1400" dirty="0">
              <a:solidFill>
                <a:schemeClr val="tx1"/>
              </a:solidFill>
            </a:rPr>
            <a:t> </a:t>
          </a:r>
          <a:r>
            <a:rPr lang="en-US" sz="1400" dirty="0" err="1">
              <a:solidFill>
                <a:schemeClr val="tx1"/>
              </a:solidFill>
            </a:rPr>
            <a:t>bancare</a:t>
          </a:r>
          <a:endParaRPr lang="en-US" sz="1400" dirty="0">
            <a:solidFill>
              <a:schemeClr val="tx1"/>
            </a:solidFill>
          </a:endParaRPr>
        </a:p>
      </dgm:t>
    </dgm:pt>
    <dgm:pt modelId="{025A7314-92CF-46F6-A85F-E769F895BD06}" type="parTrans" cxnId="{C1748D08-29BA-4BFE-A786-A4BC6C744170}">
      <dgm:prSet/>
      <dgm:spPr/>
      <dgm:t>
        <a:bodyPr/>
        <a:lstStyle/>
        <a:p>
          <a:endParaRPr lang="en-US"/>
        </a:p>
      </dgm:t>
    </dgm:pt>
    <dgm:pt modelId="{85E3945B-0877-4002-86EA-DF637DC93F7B}" type="sibTrans" cxnId="{C1748D08-29BA-4BFE-A786-A4BC6C744170}">
      <dgm:prSet/>
      <dgm:spPr/>
      <dgm:t>
        <a:bodyPr/>
        <a:lstStyle/>
        <a:p>
          <a:endParaRPr lang="en-US"/>
        </a:p>
      </dgm:t>
    </dgm:pt>
    <dgm:pt modelId="{58B592BC-E3D2-4D1D-B315-7E6B7F39FFD2}">
      <dgm:prSet custT="1"/>
      <dgm:spPr/>
      <dgm:t>
        <a:bodyPr/>
        <a:lstStyle/>
        <a:p>
          <a:pPr rtl="0"/>
          <a:r>
            <a:rPr lang="en-US" sz="1400" dirty="0">
              <a:solidFill>
                <a:schemeClr val="tx1"/>
              </a:solidFill>
            </a:rPr>
            <a:t>Se </a:t>
          </a:r>
          <a:r>
            <a:rPr lang="en-US" sz="1400" dirty="0" err="1">
              <a:solidFill>
                <a:schemeClr val="tx1"/>
              </a:solidFill>
            </a:rPr>
            <a:t>reduc</a:t>
          </a:r>
          <a:r>
            <a:rPr lang="en-US" sz="1400" dirty="0">
              <a:solidFill>
                <a:schemeClr val="tx1"/>
              </a:solidFill>
            </a:rPr>
            <a:t> </a:t>
          </a:r>
          <a:r>
            <a:rPr lang="en-US" sz="1400" dirty="0" err="1">
              <a:solidFill>
                <a:schemeClr val="tx1"/>
              </a:solidFill>
            </a:rPr>
            <a:t>investițiile</a:t>
          </a:r>
          <a:endParaRPr lang="en-US" sz="1400" dirty="0">
            <a:solidFill>
              <a:schemeClr val="tx1"/>
            </a:solidFill>
          </a:endParaRPr>
        </a:p>
      </dgm:t>
    </dgm:pt>
    <dgm:pt modelId="{5532E380-833B-42E4-BBB3-8B872E7D16C6}" type="parTrans" cxnId="{D5516E3D-F186-4BD0-A92D-378AE41F8101}">
      <dgm:prSet/>
      <dgm:spPr/>
      <dgm:t>
        <a:bodyPr/>
        <a:lstStyle/>
        <a:p>
          <a:endParaRPr lang="en-US"/>
        </a:p>
      </dgm:t>
    </dgm:pt>
    <dgm:pt modelId="{D887B2E0-EFB3-4D23-BB9A-68ED7AE59534}" type="sibTrans" cxnId="{D5516E3D-F186-4BD0-A92D-378AE41F8101}">
      <dgm:prSet/>
      <dgm:spPr/>
      <dgm:t>
        <a:bodyPr/>
        <a:lstStyle/>
        <a:p>
          <a:endParaRPr lang="en-US"/>
        </a:p>
      </dgm:t>
    </dgm:pt>
    <dgm:pt modelId="{F1C86FC4-B389-4EA1-B8E2-0140FFD3D0D0}">
      <dgm:prSet custT="1"/>
      <dgm:spPr/>
      <dgm:t>
        <a:bodyPr/>
        <a:lstStyle/>
        <a:p>
          <a:pPr rtl="0"/>
          <a:r>
            <a:rPr lang="en-US" sz="1400" dirty="0">
              <a:solidFill>
                <a:schemeClr val="tx1"/>
              </a:solidFill>
            </a:rPr>
            <a:t>Se </a:t>
          </a:r>
          <a:r>
            <a:rPr lang="en-US" sz="1400" dirty="0" err="1">
              <a:solidFill>
                <a:schemeClr val="tx1"/>
              </a:solidFill>
            </a:rPr>
            <a:t>deprimă</a:t>
          </a:r>
          <a:r>
            <a:rPr lang="en-US" sz="1400" dirty="0">
              <a:solidFill>
                <a:schemeClr val="tx1"/>
              </a:solidFill>
            </a:rPr>
            <a:t> </a:t>
          </a:r>
          <a:r>
            <a:rPr lang="en-US" sz="1400" dirty="0" err="1">
              <a:solidFill>
                <a:schemeClr val="tx1"/>
              </a:solidFill>
            </a:rPr>
            <a:t>creșterea</a:t>
          </a:r>
          <a:r>
            <a:rPr lang="en-US" sz="1400" dirty="0">
              <a:solidFill>
                <a:schemeClr val="tx1"/>
              </a:solidFill>
            </a:rPr>
            <a:t> </a:t>
          </a:r>
          <a:r>
            <a:rPr lang="en-US" sz="1400" dirty="0" err="1">
              <a:solidFill>
                <a:schemeClr val="tx1"/>
              </a:solidFill>
            </a:rPr>
            <a:t>economiei</a:t>
          </a:r>
          <a:endParaRPr lang="en-US" sz="1400" dirty="0">
            <a:solidFill>
              <a:schemeClr val="tx1"/>
            </a:solidFill>
          </a:endParaRPr>
        </a:p>
      </dgm:t>
    </dgm:pt>
    <dgm:pt modelId="{7C750E6E-B1EB-45CB-869A-440B7A43A7FC}" type="parTrans" cxnId="{8328F9CE-FD84-4ACB-BE2A-2F819678A437}">
      <dgm:prSet/>
      <dgm:spPr/>
      <dgm:t>
        <a:bodyPr/>
        <a:lstStyle/>
        <a:p>
          <a:endParaRPr lang="en-US"/>
        </a:p>
      </dgm:t>
    </dgm:pt>
    <dgm:pt modelId="{BC0EB8ED-EB62-47CD-995F-F36A1AAE9DED}" type="sibTrans" cxnId="{8328F9CE-FD84-4ACB-BE2A-2F819678A437}">
      <dgm:prSet/>
      <dgm:spPr/>
      <dgm:t>
        <a:bodyPr/>
        <a:lstStyle/>
        <a:p>
          <a:endParaRPr lang="en-US"/>
        </a:p>
      </dgm:t>
    </dgm:pt>
    <dgm:pt modelId="{015C9512-AC63-4993-A210-BAE5EE4F0ECC}">
      <dgm:prSet custT="1"/>
      <dgm:spPr/>
      <dgm:t>
        <a:bodyPr/>
        <a:lstStyle/>
        <a:p>
          <a:pPr rtl="0"/>
          <a:r>
            <a:rPr lang="en-US" sz="1400" dirty="0" err="1">
              <a:solidFill>
                <a:schemeClr val="tx1"/>
              </a:solidFill>
            </a:rPr>
            <a:t>Crește</a:t>
          </a:r>
          <a:r>
            <a:rPr lang="en-US" sz="1400" dirty="0">
              <a:solidFill>
                <a:schemeClr val="tx1"/>
              </a:solidFill>
            </a:rPr>
            <a:t> </a:t>
          </a:r>
          <a:r>
            <a:rPr lang="en-US" sz="1400" dirty="0" err="1">
              <a:solidFill>
                <a:schemeClr val="tx1"/>
              </a:solidFill>
            </a:rPr>
            <a:t>nivelul</a:t>
          </a:r>
          <a:r>
            <a:rPr lang="en-US" sz="1400" dirty="0">
              <a:solidFill>
                <a:schemeClr val="tx1"/>
              </a:solidFill>
            </a:rPr>
            <a:t> </a:t>
          </a:r>
          <a:r>
            <a:rPr lang="en-US" sz="1400" dirty="0" err="1">
              <a:solidFill>
                <a:schemeClr val="tx1"/>
              </a:solidFill>
            </a:rPr>
            <a:t>șomajului</a:t>
          </a:r>
          <a:r>
            <a:rPr lang="en-US" sz="1400" dirty="0">
              <a:solidFill>
                <a:schemeClr val="tx1"/>
              </a:solidFill>
            </a:rPr>
            <a:t>.</a:t>
          </a:r>
        </a:p>
      </dgm:t>
    </dgm:pt>
    <dgm:pt modelId="{5E62B5DE-673A-4369-A6F6-12EC3C964508}" type="parTrans" cxnId="{934DD575-8C1F-4BFA-954B-3BC8BFE448DD}">
      <dgm:prSet/>
      <dgm:spPr/>
      <dgm:t>
        <a:bodyPr/>
        <a:lstStyle/>
        <a:p>
          <a:endParaRPr lang="en-US"/>
        </a:p>
      </dgm:t>
    </dgm:pt>
    <dgm:pt modelId="{7EDB8040-6242-4A5F-B7D5-74474A34A797}" type="sibTrans" cxnId="{934DD575-8C1F-4BFA-954B-3BC8BFE448DD}">
      <dgm:prSet/>
      <dgm:spPr/>
      <dgm:t>
        <a:bodyPr/>
        <a:lstStyle/>
        <a:p>
          <a:endParaRPr lang="en-US"/>
        </a:p>
      </dgm:t>
    </dgm:pt>
    <dgm:pt modelId="{E4B49DAA-2DC0-4AFC-8F45-A244315F61A4}" type="pres">
      <dgm:prSet presAssocID="{4A7FE854-5132-45C7-AF6D-70E73C2CFC87}" presName="Name0" presStyleCnt="0">
        <dgm:presLayoutVars>
          <dgm:dir/>
          <dgm:resizeHandles/>
        </dgm:presLayoutVars>
      </dgm:prSet>
      <dgm:spPr/>
    </dgm:pt>
    <dgm:pt modelId="{674D9E91-6877-44A9-9655-78D7D20B9C81}" type="pres">
      <dgm:prSet presAssocID="{0F7078CE-934C-4869-BCA5-BFADB69CA8EF}" presName="compNode" presStyleCnt="0"/>
      <dgm:spPr/>
    </dgm:pt>
    <dgm:pt modelId="{02E370A6-8A82-4C03-B6D6-5A62DA76745B}" type="pres">
      <dgm:prSet presAssocID="{0F7078CE-934C-4869-BCA5-BFADB69CA8EF}" presName="dummyConnPt" presStyleCnt="0"/>
      <dgm:spPr/>
    </dgm:pt>
    <dgm:pt modelId="{8C9BCDE2-9459-4908-A830-368CD906639B}" type="pres">
      <dgm:prSet presAssocID="{0F7078CE-934C-4869-BCA5-BFADB69CA8EF}" presName="node" presStyleLbl="node1" presStyleIdx="0" presStyleCnt="8">
        <dgm:presLayoutVars>
          <dgm:bulletEnabled val="1"/>
        </dgm:presLayoutVars>
      </dgm:prSet>
      <dgm:spPr/>
    </dgm:pt>
    <dgm:pt modelId="{CA512A74-0BFC-4860-A112-2D25666203B1}" type="pres">
      <dgm:prSet presAssocID="{67A33CFF-4A1F-46ED-87D4-3F20D04C0320}" presName="sibTrans" presStyleLbl="bgSibTrans2D1" presStyleIdx="0" presStyleCnt="7"/>
      <dgm:spPr/>
    </dgm:pt>
    <dgm:pt modelId="{22F69EA0-B7D8-4B0A-8FA4-4104B324CDCC}" type="pres">
      <dgm:prSet presAssocID="{2EEB52CA-BA86-41D3-A565-2C7485F964BA}" presName="compNode" presStyleCnt="0"/>
      <dgm:spPr/>
    </dgm:pt>
    <dgm:pt modelId="{21ED28ED-A777-42A0-89B0-44FFA066008E}" type="pres">
      <dgm:prSet presAssocID="{2EEB52CA-BA86-41D3-A565-2C7485F964BA}" presName="dummyConnPt" presStyleCnt="0"/>
      <dgm:spPr/>
    </dgm:pt>
    <dgm:pt modelId="{DD0E2398-D842-4A84-B0D3-FE1392950AA8}" type="pres">
      <dgm:prSet presAssocID="{2EEB52CA-BA86-41D3-A565-2C7485F964BA}" presName="node" presStyleLbl="node1" presStyleIdx="1" presStyleCnt="8">
        <dgm:presLayoutVars>
          <dgm:bulletEnabled val="1"/>
        </dgm:presLayoutVars>
      </dgm:prSet>
      <dgm:spPr/>
    </dgm:pt>
    <dgm:pt modelId="{3DCF678E-3C8E-4C6C-91DD-C0C779800F7B}" type="pres">
      <dgm:prSet presAssocID="{0121120E-31EE-4FCA-9E87-698CF04413A3}" presName="sibTrans" presStyleLbl="bgSibTrans2D1" presStyleIdx="1" presStyleCnt="7"/>
      <dgm:spPr/>
    </dgm:pt>
    <dgm:pt modelId="{115CC6EC-5C48-419A-82B9-363E43ED318B}" type="pres">
      <dgm:prSet presAssocID="{9E3A55A4-57D6-499E-8EFD-AE80ABFE19B0}" presName="compNode" presStyleCnt="0"/>
      <dgm:spPr/>
    </dgm:pt>
    <dgm:pt modelId="{BB47C571-D3F7-4BE3-9B50-A9FC007AEDE8}" type="pres">
      <dgm:prSet presAssocID="{9E3A55A4-57D6-499E-8EFD-AE80ABFE19B0}" presName="dummyConnPt" presStyleCnt="0"/>
      <dgm:spPr/>
    </dgm:pt>
    <dgm:pt modelId="{B407B9FF-1BBE-4205-AFF5-A763E3C08687}" type="pres">
      <dgm:prSet presAssocID="{9E3A55A4-57D6-499E-8EFD-AE80ABFE19B0}" presName="node" presStyleLbl="node1" presStyleIdx="2" presStyleCnt="8">
        <dgm:presLayoutVars>
          <dgm:bulletEnabled val="1"/>
        </dgm:presLayoutVars>
      </dgm:prSet>
      <dgm:spPr/>
    </dgm:pt>
    <dgm:pt modelId="{02B26013-BC95-42AF-A05B-6FAA6FBB3017}" type="pres">
      <dgm:prSet presAssocID="{F8A0B4A3-8D54-4D20-81B8-95371605F177}" presName="sibTrans" presStyleLbl="bgSibTrans2D1" presStyleIdx="2" presStyleCnt="7"/>
      <dgm:spPr/>
    </dgm:pt>
    <dgm:pt modelId="{54D3A81A-642A-4C80-9743-6217B8E334F2}" type="pres">
      <dgm:prSet presAssocID="{F1393EF7-5D1B-49F0-8E4C-EDE0C89A9C96}" presName="compNode" presStyleCnt="0"/>
      <dgm:spPr/>
    </dgm:pt>
    <dgm:pt modelId="{F0742452-0BBF-4B23-AD94-76F1B1317349}" type="pres">
      <dgm:prSet presAssocID="{F1393EF7-5D1B-49F0-8E4C-EDE0C89A9C96}" presName="dummyConnPt" presStyleCnt="0"/>
      <dgm:spPr/>
    </dgm:pt>
    <dgm:pt modelId="{E76672C0-F1C7-4B56-8267-EE5E58FDD8C2}" type="pres">
      <dgm:prSet presAssocID="{F1393EF7-5D1B-49F0-8E4C-EDE0C89A9C96}" presName="node" presStyleLbl="node1" presStyleIdx="3" presStyleCnt="8">
        <dgm:presLayoutVars>
          <dgm:bulletEnabled val="1"/>
        </dgm:presLayoutVars>
      </dgm:prSet>
      <dgm:spPr/>
    </dgm:pt>
    <dgm:pt modelId="{A4F28B1F-9CFF-4C0D-8C24-65941679A19C}" type="pres">
      <dgm:prSet presAssocID="{28CEBE26-751C-4D34-9C9B-FF57FB83BD3B}" presName="sibTrans" presStyleLbl="bgSibTrans2D1" presStyleIdx="3" presStyleCnt="7"/>
      <dgm:spPr/>
    </dgm:pt>
    <dgm:pt modelId="{7ED1D043-668E-4673-8F0C-83DDE232E3E4}" type="pres">
      <dgm:prSet presAssocID="{52B9A0B5-184B-403A-8213-FB0F6B6C2E29}" presName="compNode" presStyleCnt="0"/>
      <dgm:spPr/>
    </dgm:pt>
    <dgm:pt modelId="{1A813A08-6FB5-43A6-9F06-FB7E4F3DD014}" type="pres">
      <dgm:prSet presAssocID="{52B9A0B5-184B-403A-8213-FB0F6B6C2E29}" presName="dummyConnPt" presStyleCnt="0"/>
      <dgm:spPr/>
    </dgm:pt>
    <dgm:pt modelId="{771757C9-61D3-43EA-81A7-230FA9F9FF2A}" type="pres">
      <dgm:prSet presAssocID="{52B9A0B5-184B-403A-8213-FB0F6B6C2E29}" presName="node" presStyleLbl="node1" presStyleIdx="4" presStyleCnt="8">
        <dgm:presLayoutVars>
          <dgm:bulletEnabled val="1"/>
        </dgm:presLayoutVars>
      </dgm:prSet>
      <dgm:spPr/>
    </dgm:pt>
    <dgm:pt modelId="{11FD8207-328F-484D-9ABC-A196E842D211}" type="pres">
      <dgm:prSet presAssocID="{85E3945B-0877-4002-86EA-DF637DC93F7B}" presName="sibTrans" presStyleLbl="bgSibTrans2D1" presStyleIdx="4" presStyleCnt="7"/>
      <dgm:spPr/>
    </dgm:pt>
    <dgm:pt modelId="{3837F3C7-C7B4-4E82-814E-CE3F571CF30E}" type="pres">
      <dgm:prSet presAssocID="{58B592BC-E3D2-4D1D-B315-7E6B7F39FFD2}" presName="compNode" presStyleCnt="0"/>
      <dgm:spPr/>
    </dgm:pt>
    <dgm:pt modelId="{48E8585A-7B8B-4513-86E1-EBF0DBD0F88E}" type="pres">
      <dgm:prSet presAssocID="{58B592BC-E3D2-4D1D-B315-7E6B7F39FFD2}" presName="dummyConnPt" presStyleCnt="0"/>
      <dgm:spPr/>
    </dgm:pt>
    <dgm:pt modelId="{2369B4C2-361F-40B5-9AFC-1974D37C9E78}" type="pres">
      <dgm:prSet presAssocID="{58B592BC-E3D2-4D1D-B315-7E6B7F39FFD2}" presName="node" presStyleLbl="node1" presStyleIdx="5" presStyleCnt="8">
        <dgm:presLayoutVars>
          <dgm:bulletEnabled val="1"/>
        </dgm:presLayoutVars>
      </dgm:prSet>
      <dgm:spPr/>
    </dgm:pt>
    <dgm:pt modelId="{197A8856-A86F-4894-BADD-3D170681C19C}" type="pres">
      <dgm:prSet presAssocID="{D887B2E0-EFB3-4D23-BB9A-68ED7AE59534}" presName="sibTrans" presStyleLbl="bgSibTrans2D1" presStyleIdx="5" presStyleCnt="7"/>
      <dgm:spPr/>
    </dgm:pt>
    <dgm:pt modelId="{BA93BFAF-A4E8-4CD5-8F08-FE2B08379B03}" type="pres">
      <dgm:prSet presAssocID="{F1C86FC4-B389-4EA1-B8E2-0140FFD3D0D0}" presName="compNode" presStyleCnt="0"/>
      <dgm:spPr/>
    </dgm:pt>
    <dgm:pt modelId="{6CF29B51-3F4F-43BD-BAF5-1407D6E7F424}" type="pres">
      <dgm:prSet presAssocID="{F1C86FC4-B389-4EA1-B8E2-0140FFD3D0D0}" presName="dummyConnPt" presStyleCnt="0"/>
      <dgm:spPr/>
    </dgm:pt>
    <dgm:pt modelId="{1DEDED74-37DC-4D98-A645-B7B8DB5DF9E1}" type="pres">
      <dgm:prSet presAssocID="{F1C86FC4-B389-4EA1-B8E2-0140FFD3D0D0}" presName="node" presStyleLbl="node1" presStyleIdx="6" presStyleCnt="8">
        <dgm:presLayoutVars>
          <dgm:bulletEnabled val="1"/>
        </dgm:presLayoutVars>
      </dgm:prSet>
      <dgm:spPr/>
    </dgm:pt>
    <dgm:pt modelId="{76541538-3495-48CE-A7D5-6FE5D97BC437}" type="pres">
      <dgm:prSet presAssocID="{BC0EB8ED-EB62-47CD-995F-F36A1AAE9DED}" presName="sibTrans" presStyleLbl="bgSibTrans2D1" presStyleIdx="6" presStyleCnt="7"/>
      <dgm:spPr/>
    </dgm:pt>
    <dgm:pt modelId="{0ED9F22E-DCEC-4312-81BA-4BD0AA674433}" type="pres">
      <dgm:prSet presAssocID="{015C9512-AC63-4993-A210-BAE5EE4F0ECC}" presName="compNode" presStyleCnt="0"/>
      <dgm:spPr/>
    </dgm:pt>
    <dgm:pt modelId="{42873183-599E-4909-8F28-8073908B9AA6}" type="pres">
      <dgm:prSet presAssocID="{015C9512-AC63-4993-A210-BAE5EE4F0ECC}" presName="dummyConnPt" presStyleCnt="0"/>
      <dgm:spPr/>
    </dgm:pt>
    <dgm:pt modelId="{7EEDD824-1AE7-4E88-B3D6-EAFE3B60B14D}" type="pres">
      <dgm:prSet presAssocID="{015C9512-AC63-4993-A210-BAE5EE4F0ECC}" presName="node" presStyleLbl="node1" presStyleIdx="7" presStyleCnt="8">
        <dgm:presLayoutVars>
          <dgm:bulletEnabled val="1"/>
        </dgm:presLayoutVars>
      </dgm:prSet>
      <dgm:spPr/>
    </dgm:pt>
  </dgm:ptLst>
  <dgm:cxnLst>
    <dgm:cxn modelId="{C1854D01-3D35-4A05-898E-0C749CF13795}" type="presOf" srcId="{F1393EF7-5D1B-49F0-8E4C-EDE0C89A9C96}" destId="{E76672C0-F1C7-4B56-8267-EE5E58FDD8C2}" srcOrd="0" destOrd="0" presId="urn:microsoft.com/office/officeart/2005/8/layout/bProcess4"/>
    <dgm:cxn modelId="{B8FA9105-76B8-4D9D-8ADA-74BD7A544815}" srcId="{4A7FE854-5132-45C7-AF6D-70E73C2CFC87}" destId="{2EEB52CA-BA86-41D3-A565-2C7485F964BA}" srcOrd="1" destOrd="0" parTransId="{88C39C3C-BE75-4A5D-A442-1F7BAB932CA7}" sibTransId="{0121120E-31EE-4FCA-9E87-698CF04413A3}"/>
    <dgm:cxn modelId="{C1748D08-29BA-4BFE-A786-A4BC6C744170}" srcId="{4A7FE854-5132-45C7-AF6D-70E73C2CFC87}" destId="{52B9A0B5-184B-403A-8213-FB0F6B6C2E29}" srcOrd="4" destOrd="0" parTransId="{025A7314-92CF-46F6-A85F-E769F895BD06}" sibTransId="{85E3945B-0877-4002-86EA-DF637DC93F7B}"/>
    <dgm:cxn modelId="{92F4A518-20CB-4F6E-BC83-4535B410D27C}" type="presOf" srcId="{67A33CFF-4A1F-46ED-87D4-3F20D04C0320}" destId="{CA512A74-0BFC-4860-A112-2D25666203B1}" srcOrd="0" destOrd="0" presId="urn:microsoft.com/office/officeart/2005/8/layout/bProcess4"/>
    <dgm:cxn modelId="{DE11BB1D-140A-4C6D-83D9-8EB32B9DE0DF}" type="presOf" srcId="{F1C86FC4-B389-4EA1-B8E2-0140FFD3D0D0}" destId="{1DEDED74-37DC-4D98-A645-B7B8DB5DF9E1}" srcOrd="0" destOrd="0" presId="urn:microsoft.com/office/officeart/2005/8/layout/bProcess4"/>
    <dgm:cxn modelId="{910EE936-EBB1-4062-A3A2-C56F0D2E6A97}" srcId="{4A7FE854-5132-45C7-AF6D-70E73C2CFC87}" destId="{9E3A55A4-57D6-499E-8EFD-AE80ABFE19B0}" srcOrd="2" destOrd="0" parTransId="{A6CF06C9-8A82-44FA-A23D-167239028083}" sibTransId="{F8A0B4A3-8D54-4D20-81B8-95371605F177}"/>
    <dgm:cxn modelId="{14EE8938-5299-44BA-BE89-790B352E36C5}" type="presOf" srcId="{0121120E-31EE-4FCA-9E87-698CF04413A3}" destId="{3DCF678E-3C8E-4C6C-91DD-C0C779800F7B}" srcOrd="0" destOrd="0" presId="urn:microsoft.com/office/officeart/2005/8/layout/bProcess4"/>
    <dgm:cxn modelId="{D5516E3D-F186-4BD0-A92D-378AE41F8101}" srcId="{4A7FE854-5132-45C7-AF6D-70E73C2CFC87}" destId="{58B592BC-E3D2-4D1D-B315-7E6B7F39FFD2}" srcOrd="5" destOrd="0" parTransId="{5532E380-833B-42E4-BBB3-8B872E7D16C6}" sibTransId="{D887B2E0-EFB3-4D23-BB9A-68ED7AE59534}"/>
    <dgm:cxn modelId="{B3B0BC3D-9CB5-45FC-9510-E71E307F464F}" type="presOf" srcId="{4A7FE854-5132-45C7-AF6D-70E73C2CFC87}" destId="{E4B49DAA-2DC0-4AFC-8F45-A244315F61A4}" srcOrd="0" destOrd="0" presId="urn:microsoft.com/office/officeart/2005/8/layout/bProcess4"/>
    <dgm:cxn modelId="{68BA3C41-E88E-4F43-9C10-1C22C92ACB5C}" type="presOf" srcId="{BC0EB8ED-EB62-47CD-995F-F36A1AAE9DED}" destId="{76541538-3495-48CE-A7D5-6FE5D97BC437}" srcOrd="0" destOrd="0" presId="urn:microsoft.com/office/officeart/2005/8/layout/bProcess4"/>
    <dgm:cxn modelId="{9419E545-CCA7-492F-B613-B0103C8303B5}" srcId="{4A7FE854-5132-45C7-AF6D-70E73C2CFC87}" destId="{F1393EF7-5D1B-49F0-8E4C-EDE0C89A9C96}" srcOrd="3" destOrd="0" parTransId="{F809993D-1D6C-4A40-B0F0-2F3263B73AD6}" sibTransId="{28CEBE26-751C-4D34-9C9B-FF57FB83BD3B}"/>
    <dgm:cxn modelId="{03996349-38A5-41F1-B305-0EEEB23263AA}" type="presOf" srcId="{52B9A0B5-184B-403A-8213-FB0F6B6C2E29}" destId="{771757C9-61D3-43EA-81A7-230FA9F9FF2A}" srcOrd="0" destOrd="0" presId="urn:microsoft.com/office/officeart/2005/8/layout/bProcess4"/>
    <dgm:cxn modelId="{31B09874-F1C2-4F6B-A817-CB08EE921FD1}" type="presOf" srcId="{F8A0B4A3-8D54-4D20-81B8-95371605F177}" destId="{02B26013-BC95-42AF-A05B-6FAA6FBB3017}" srcOrd="0" destOrd="0" presId="urn:microsoft.com/office/officeart/2005/8/layout/bProcess4"/>
    <dgm:cxn modelId="{934DD575-8C1F-4BFA-954B-3BC8BFE448DD}" srcId="{4A7FE854-5132-45C7-AF6D-70E73C2CFC87}" destId="{015C9512-AC63-4993-A210-BAE5EE4F0ECC}" srcOrd="7" destOrd="0" parTransId="{5E62B5DE-673A-4369-A6F6-12EC3C964508}" sibTransId="{7EDB8040-6242-4A5F-B7D5-74474A34A797}"/>
    <dgm:cxn modelId="{C8DCED55-B556-4D29-9575-1E0211D75523}" type="presOf" srcId="{58B592BC-E3D2-4D1D-B315-7E6B7F39FFD2}" destId="{2369B4C2-361F-40B5-9AFC-1974D37C9E78}" srcOrd="0" destOrd="0" presId="urn:microsoft.com/office/officeart/2005/8/layout/bProcess4"/>
    <dgm:cxn modelId="{755E608B-E9EF-404A-88BA-8F875AB92A7F}" type="presOf" srcId="{D887B2E0-EFB3-4D23-BB9A-68ED7AE59534}" destId="{197A8856-A86F-4894-BADD-3D170681C19C}" srcOrd="0" destOrd="0" presId="urn:microsoft.com/office/officeart/2005/8/layout/bProcess4"/>
    <dgm:cxn modelId="{8609FFA1-F67D-4039-82CD-711B4102155A}" srcId="{4A7FE854-5132-45C7-AF6D-70E73C2CFC87}" destId="{0F7078CE-934C-4869-BCA5-BFADB69CA8EF}" srcOrd="0" destOrd="0" parTransId="{367B50C5-150B-4B56-8AC1-5FB161CD074A}" sibTransId="{67A33CFF-4A1F-46ED-87D4-3F20D04C0320}"/>
    <dgm:cxn modelId="{0BA003BC-55D2-4776-B669-9DAF80DFA8EA}" type="presOf" srcId="{9E3A55A4-57D6-499E-8EFD-AE80ABFE19B0}" destId="{B407B9FF-1BBE-4205-AFF5-A763E3C08687}" srcOrd="0" destOrd="0" presId="urn:microsoft.com/office/officeart/2005/8/layout/bProcess4"/>
    <dgm:cxn modelId="{42D2D2C8-840D-4DB8-BE94-AF73DA3C29C0}" type="presOf" srcId="{28CEBE26-751C-4D34-9C9B-FF57FB83BD3B}" destId="{A4F28B1F-9CFF-4C0D-8C24-65941679A19C}" srcOrd="0" destOrd="0" presId="urn:microsoft.com/office/officeart/2005/8/layout/bProcess4"/>
    <dgm:cxn modelId="{8328F9CE-FD84-4ACB-BE2A-2F819678A437}" srcId="{4A7FE854-5132-45C7-AF6D-70E73C2CFC87}" destId="{F1C86FC4-B389-4EA1-B8E2-0140FFD3D0D0}" srcOrd="6" destOrd="0" parTransId="{7C750E6E-B1EB-45CB-869A-440B7A43A7FC}" sibTransId="{BC0EB8ED-EB62-47CD-995F-F36A1AAE9DED}"/>
    <dgm:cxn modelId="{C796F1D4-F90D-46B6-9353-474FBDEEAFFE}" type="presOf" srcId="{015C9512-AC63-4993-A210-BAE5EE4F0ECC}" destId="{7EEDD824-1AE7-4E88-B3D6-EAFE3B60B14D}" srcOrd="0" destOrd="0" presId="urn:microsoft.com/office/officeart/2005/8/layout/bProcess4"/>
    <dgm:cxn modelId="{9BC42CF0-76C4-450B-8E46-BE8AEC3D188A}" type="presOf" srcId="{0F7078CE-934C-4869-BCA5-BFADB69CA8EF}" destId="{8C9BCDE2-9459-4908-A830-368CD906639B}" srcOrd="0" destOrd="0" presId="urn:microsoft.com/office/officeart/2005/8/layout/bProcess4"/>
    <dgm:cxn modelId="{3AAD59F1-79CE-48BD-8AFD-3114418AAD87}" type="presOf" srcId="{2EEB52CA-BA86-41D3-A565-2C7485F964BA}" destId="{DD0E2398-D842-4A84-B0D3-FE1392950AA8}" srcOrd="0" destOrd="0" presId="urn:microsoft.com/office/officeart/2005/8/layout/bProcess4"/>
    <dgm:cxn modelId="{46F21FFC-2BF6-4C2F-AFCB-C23A31463FA6}" type="presOf" srcId="{85E3945B-0877-4002-86EA-DF637DC93F7B}" destId="{11FD8207-328F-484D-9ABC-A196E842D211}" srcOrd="0" destOrd="0" presId="urn:microsoft.com/office/officeart/2005/8/layout/bProcess4"/>
    <dgm:cxn modelId="{8564D6FF-87D3-407D-B13B-F2E8EAE6A6D2}" type="presParOf" srcId="{E4B49DAA-2DC0-4AFC-8F45-A244315F61A4}" destId="{674D9E91-6877-44A9-9655-78D7D20B9C81}" srcOrd="0" destOrd="0" presId="urn:microsoft.com/office/officeart/2005/8/layout/bProcess4"/>
    <dgm:cxn modelId="{107D6360-8028-4B4F-9480-F7E1AC46D64B}" type="presParOf" srcId="{674D9E91-6877-44A9-9655-78D7D20B9C81}" destId="{02E370A6-8A82-4C03-B6D6-5A62DA76745B}" srcOrd="0" destOrd="0" presId="urn:microsoft.com/office/officeart/2005/8/layout/bProcess4"/>
    <dgm:cxn modelId="{E737EBD0-709A-473B-94EB-739C2CEEB9BA}" type="presParOf" srcId="{674D9E91-6877-44A9-9655-78D7D20B9C81}" destId="{8C9BCDE2-9459-4908-A830-368CD906639B}" srcOrd="1" destOrd="0" presId="urn:microsoft.com/office/officeart/2005/8/layout/bProcess4"/>
    <dgm:cxn modelId="{1ACA8179-CFFC-4C27-8C34-7E43346449CB}" type="presParOf" srcId="{E4B49DAA-2DC0-4AFC-8F45-A244315F61A4}" destId="{CA512A74-0BFC-4860-A112-2D25666203B1}" srcOrd="1" destOrd="0" presId="urn:microsoft.com/office/officeart/2005/8/layout/bProcess4"/>
    <dgm:cxn modelId="{DE053E04-860D-4FA9-B874-ABDCE55D17BD}" type="presParOf" srcId="{E4B49DAA-2DC0-4AFC-8F45-A244315F61A4}" destId="{22F69EA0-B7D8-4B0A-8FA4-4104B324CDCC}" srcOrd="2" destOrd="0" presId="urn:microsoft.com/office/officeart/2005/8/layout/bProcess4"/>
    <dgm:cxn modelId="{78D7571E-5148-4A1A-91DC-8120A02394ED}" type="presParOf" srcId="{22F69EA0-B7D8-4B0A-8FA4-4104B324CDCC}" destId="{21ED28ED-A777-42A0-89B0-44FFA066008E}" srcOrd="0" destOrd="0" presId="urn:microsoft.com/office/officeart/2005/8/layout/bProcess4"/>
    <dgm:cxn modelId="{170E3F5B-A039-4711-B16B-FD84F1726FC4}" type="presParOf" srcId="{22F69EA0-B7D8-4B0A-8FA4-4104B324CDCC}" destId="{DD0E2398-D842-4A84-B0D3-FE1392950AA8}" srcOrd="1" destOrd="0" presId="urn:microsoft.com/office/officeart/2005/8/layout/bProcess4"/>
    <dgm:cxn modelId="{50607DFE-7066-4F3E-9E36-9DC6B6A2199A}" type="presParOf" srcId="{E4B49DAA-2DC0-4AFC-8F45-A244315F61A4}" destId="{3DCF678E-3C8E-4C6C-91DD-C0C779800F7B}" srcOrd="3" destOrd="0" presId="urn:microsoft.com/office/officeart/2005/8/layout/bProcess4"/>
    <dgm:cxn modelId="{3C0FCDDC-9BE5-45DF-8E0F-2EFF238963C5}" type="presParOf" srcId="{E4B49DAA-2DC0-4AFC-8F45-A244315F61A4}" destId="{115CC6EC-5C48-419A-82B9-363E43ED318B}" srcOrd="4" destOrd="0" presId="urn:microsoft.com/office/officeart/2005/8/layout/bProcess4"/>
    <dgm:cxn modelId="{036F5324-2505-4E29-9D10-46ABD52B2A31}" type="presParOf" srcId="{115CC6EC-5C48-419A-82B9-363E43ED318B}" destId="{BB47C571-D3F7-4BE3-9B50-A9FC007AEDE8}" srcOrd="0" destOrd="0" presId="urn:microsoft.com/office/officeart/2005/8/layout/bProcess4"/>
    <dgm:cxn modelId="{E5FF09B6-5411-42F7-9524-1CD87EAB7932}" type="presParOf" srcId="{115CC6EC-5C48-419A-82B9-363E43ED318B}" destId="{B407B9FF-1BBE-4205-AFF5-A763E3C08687}" srcOrd="1" destOrd="0" presId="urn:microsoft.com/office/officeart/2005/8/layout/bProcess4"/>
    <dgm:cxn modelId="{C59218B8-4A47-4747-AC6C-0D01E18F0709}" type="presParOf" srcId="{E4B49DAA-2DC0-4AFC-8F45-A244315F61A4}" destId="{02B26013-BC95-42AF-A05B-6FAA6FBB3017}" srcOrd="5" destOrd="0" presId="urn:microsoft.com/office/officeart/2005/8/layout/bProcess4"/>
    <dgm:cxn modelId="{F6881F1B-8060-4FD8-B089-9C656609DB4F}" type="presParOf" srcId="{E4B49DAA-2DC0-4AFC-8F45-A244315F61A4}" destId="{54D3A81A-642A-4C80-9743-6217B8E334F2}" srcOrd="6" destOrd="0" presId="urn:microsoft.com/office/officeart/2005/8/layout/bProcess4"/>
    <dgm:cxn modelId="{B4DA8261-8E02-4345-96D8-37FD72E482FE}" type="presParOf" srcId="{54D3A81A-642A-4C80-9743-6217B8E334F2}" destId="{F0742452-0BBF-4B23-AD94-76F1B1317349}" srcOrd="0" destOrd="0" presId="urn:microsoft.com/office/officeart/2005/8/layout/bProcess4"/>
    <dgm:cxn modelId="{203B5173-EB7F-4C28-B576-C4995A6EA3CC}" type="presParOf" srcId="{54D3A81A-642A-4C80-9743-6217B8E334F2}" destId="{E76672C0-F1C7-4B56-8267-EE5E58FDD8C2}" srcOrd="1" destOrd="0" presId="urn:microsoft.com/office/officeart/2005/8/layout/bProcess4"/>
    <dgm:cxn modelId="{C78C17C8-49ED-42F4-92CB-0CE026D61488}" type="presParOf" srcId="{E4B49DAA-2DC0-4AFC-8F45-A244315F61A4}" destId="{A4F28B1F-9CFF-4C0D-8C24-65941679A19C}" srcOrd="7" destOrd="0" presId="urn:microsoft.com/office/officeart/2005/8/layout/bProcess4"/>
    <dgm:cxn modelId="{AB137FF2-07AB-43F4-8B28-692289BAB642}" type="presParOf" srcId="{E4B49DAA-2DC0-4AFC-8F45-A244315F61A4}" destId="{7ED1D043-668E-4673-8F0C-83DDE232E3E4}" srcOrd="8" destOrd="0" presId="urn:microsoft.com/office/officeart/2005/8/layout/bProcess4"/>
    <dgm:cxn modelId="{E15036E3-81AE-4D04-AC2C-9F68E72899DF}" type="presParOf" srcId="{7ED1D043-668E-4673-8F0C-83DDE232E3E4}" destId="{1A813A08-6FB5-43A6-9F06-FB7E4F3DD014}" srcOrd="0" destOrd="0" presId="urn:microsoft.com/office/officeart/2005/8/layout/bProcess4"/>
    <dgm:cxn modelId="{5180022D-04F3-4E2E-B82E-49DC0032EEF5}" type="presParOf" srcId="{7ED1D043-668E-4673-8F0C-83DDE232E3E4}" destId="{771757C9-61D3-43EA-81A7-230FA9F9FF2A}" srcOrd="1" destOrd="0" presId="urn:microsoft.com/office/officeart/2005/8/layout/bProcess4"/>
    <dgm:cxn modelId="{0FD54067-EA64-4545-940D-972AC221A2EE}" type="presParOf" srcId="{E4B49DAA-2DC0-4AFC-8F45-A244315F61A4}" destId="{11FD8207-328F-484D-9ABC-A196E842D211}" srcOrd="9" destOrd="0" presId="urn:microsoft.com/office/officeart/2005/8/layout/bProcess4"/>
    <dgm:cxn modelId="{EFD92F76-9CA8-4A4A-AA0F-D82D85FF8779}" type="presParOf" srcId="{E4B49DAA-2DC0-4AFC-8F45-A244315F61A4}" destId="{3837F3C7-C7B4-4E82-814E-CE3F571CF30E}" srcOrd="10" destOrd="0" presId="urn:microsoft.com/office/officeart/2005/8/layout/bProcess4"/>
    <dgm:cxn modelId="{5837C0C0-D3A6-4638-9369-44D49A957BC3}" type="presParOf" srcId="{3837F3C7-C7B4-4E82-814E-CE3F571CF30E}" destId="{48E8585A-7B8B-4513-86E1-EBF0DBD0F88E}" srcOrd="0" destOrd="0" presId="urn:microsoft.com/office/officeart/2005/8/layout/bProcess4"/>
    <dgm:cxn modelId="{1FE7882C-A8DC-4628-9FE5-81903217FD0A}" type="presParOf" srcId="{3837F3C7-C7B4-4E82-814E-CE3F571CF30E}" destId="{2369B4C2-361F-40B5-9AFC-1974D37C9E78}" srcOrd="1" destOrd="0" presId="urn:microsoft.com/office/officeart/2005/8/layout/bProcess4"/>
    <dgm:cxn modelId="{45978CBE-EB08-4851-96A5-1CE74AA79673}" type="presParOf" srcId="{E4B49DAA-2DC0-4AFC-8F45-A244315F61A4}" destId="{197A8856-A86F-4894-BADD-3D170681C19C}" srcOrd="11" destOrd="0" presId="urn:microsoft.com/office/officeart/2005/8/layout/bProcess4"/>
    <dgm:cxn modelId="{076B2AB9-864F-4B62-97CB-D79F698FD15B}" type="presParOf" srcId="{E4B49DAA-2DC0-4AFC-8F45-A244315F61A4}" destId="{BA93BFAF-A4E8-4CD5-8F08-FE2B08379B03}" srcOrd="12" destOrd="0" presId="urn:microsoft.com/office/officeart/2005/8/layout/bProcess4"/>
    <dgm:cxn modelId="{8DCCA9EE-AB0F-484A-96A5-A0BF4F5255D0}" type="presParOf" srcId="{BA93BFAF-A4E8-4CD5-8F08-FE2B08379B03}" destId="{6CF29B51-3F4F-43BD-BAF5-1407D6E7F424}" srcOrd="0" destOrd="0" presId="urn:microsoft.com/office/officeart/2005/8/layout/bProcess4"/>
    <dgm:cxn modelId="{58DCFDA6-8963-46A7-992C-8EB8B2D15D20}" type="presParOf" srcId="{BA93BFAF-A4E8-4CD5-8F08-FE2B08379B03}" destId="{1DEDED74-37DC-4D98-A645-B7B8DB5DF9E1}" srcOrd="1" destOrd="0" presId="urn:microsoft.com/office/officeart/2005/8/layout/bProcess4"/>
    <dgm:cxn modelId="{F07D39DC-1CDE-4378-9700-3DF7853A9C3D}" type="presParOf" srcId="{E4B49DAA-2DC0-4AFC-8F45-A244315F61A4}" destId="{76541538-3495-48CE-A7D5-6FE5D97BC437}" srcOrd="13" destOrd="0" presId="urn:microsoft.com/office/officeart/2005/8/layout/bProcess4"/>
    <dgm:cxn modelId="{73AAD914-1038-4C91-BF16-2419734B116B}" type="presParOf" srcId="{E4B49DAA-2DC0-4AFC-8F45-A244315F61A4}" destId="{0ED9F22E-DCEC-4312-81BA-4BD0AA674433}" srcOrd="14" destOrd="0" presId="urn:microsoft.com/office/officeart/2005/8/layout/bProcess4"/>
    <dgm:cxn modelId="{AD92FE5E-ED59-4725-95D0-FB072C15D29B}" type="presParOf" srcId="{0ED9F22E-DCEC-4312-81BA-4BD0AA674433}" destId="{42873183-599E-4909-8F28-8073908B9AA6}" srcOrd="0" destOrd="0" presId="urn:microsoft.com/office/officeart/2005/8/layout/bProcess4"/>
    <dgm:cxn modelId="{C3A5BA2D-E668-4438-98DC-5EC62540540D}" type="presParOf" srcId="{0ED9F22E-DCEC-4312-81BA-4BD0AA674433}" destId="{7EEDD824-1AE7-4E88-B3D6-EAFE3B60B14D}"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BA5BED-983C-4082-BA10-B00D0F6E9A25}">
      <dsp:nvSpPr>
        <dsp:cNvPr id="0" name=""/>
        <dsp:cNvSpPr/>
      </dsp:nvSpPr>
      <dsp:spPr>
        <a:xfrm>
          <a:off x="617219" y="0"/>
          <a:ext cx="6995160" cy="4525963"/>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10A681-DE02-4C68-999A-EDF7BD20D400}">
      <dsp:nvSpPr>
        <dsp:cNvPr id="0" name=""/>
        <dsp:cNvSpPr/>
      </dsp:nvSpPr>
      <dsp:spPr>
        <a:xfrm>
          <a:off x="278874" y="1357788"/>
          <a:ext cx="2468880" cy="181038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ro-RO" sz="2100" kern="1200" dirty="0"/>
            <a:t>Politica social-economică a statului. Conceptul de politică financiară. </a:t>
          </a:r>
          <a:endParaRPr lang="en-US" sz="2100" kern="1200" dirty="0"/>
        </a:p>
      </dsp:txBody>
      <dsp:txXfrm>
        <a:off x="278874" y="1357788"/>
        <a:ext cx="2468880" cy="1810385"/>
      </dsp:txXfrm>
    </dsp:sp>
    <dsp:sp modelId="{69ED91E7-A50E-4519-A8C4-E3256A5F3FEA}">
      <dsp:nvSpPr>
        <dsp:cNvPr id="0" name=""/>
        <dsp:cNvSpPr/>
      </dsp:nvSpPr>
      <dsp:spPr>
        <a:xfrm>
          <a:off x="2880359" y="1357788"/>
          <a:ext cx="2468880" cy="1810385"/>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ro-RO" sz="2100" kern="1200"/>
            <a:t>Tipurile de politică financiară.</a:t>
          </a:r>
          <a:endParaRPr lang="en-US" sz="2100" kern="1200"/>
        </a:p>
      </dsp:txBody>
      <dsp:txXfrm>
        <a:off x="2880359" y="1357788"/>
        <a:ext cx="2468880" cy="1810385"/>
      </dsp:txXfrm>
    </dsp:sp>
    <dsp:sp modelId="{12B44409-540D-4FBE-9A54-F39D3A37B8E2}">
      <dsp:nvSpPr>
        <dsp:cNvPr id="0" name=""/>
        <dsp:cNvSpPr/>
      </dsp:nvSpPr>
      <dsp:spPr>
        <a:xfrm>
          <a:off x="5481845" y="1357788"/>
          <a:ext cx="2468880" cy="1810385"/>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ro-RO" sz="2100" kern="1200" dirty="0"/>
            <a:t>Direcţii esenţiale ale politicii financiare în Republica Moldova. </a:t>
          </a:r>
          <a:endParaRPr lang="en-US" sz="2100" kern="1200" dirty="0"/>
        </a:p>
      </dsp:txBody>
      <dsp:txXfrm>
        <a:off x="5481845" y="1357788"/>
        <a:ext cx="2468880" cy="18103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590F16-EFCC-4FF5-9DA2-4139574D96C7}">
      <dsp:nvSpPr>
        <dsp:cNvPr id="0" name=""/>
        <dsp:cNvSpPr/>
      </dsp:nvSpPr>
      <dsp:spPr>
        <a:xfrm>
          <a:off x="40" y="153044"/>
          <a:ext cx="3845569" cy="720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rtl="0">
            <a:lnSpc>
              <a:spcPct val="90000"/>
            </a:lnSpc>
            <a:spcBef>
              <a:spcPct val="0"/>
            </a:spcBef>
            <a:spcAft>
              <a:spcPct val="35000"/>
            </a:spcAft>
            <a:buNone/>
          </a:pPr>
          <a:r>
            <a:rPr lang="en-US" sz="2500" kern="1200" dirty="0" err="1"/>
            <a:t>Politica</a:t>
          </a:r>
          <a:r>
            <a:rPr lang="en-US" sz="2500" kern="1200" dirty="0"/>
            <a:t> </a:t>
          </a:r>
          <a:r>
            <a:rPr lang="en-US" sz="2500" kern="1200" dirty="0" err="1"/>
            <a:t>bugetar-fiscală</a:t>
          </a:r>
          <a:endParaRPr lang="en-US" sz="2500" kern="1200" dirty="0"/>
        </a:p>
      </dsp:txBody>
      <dsp:txXfrm>
        <a:off x="40" y="153044"/>
        <a:ext cx="3845569" cy="720000"/>
      </dsp:txXfrm>
    </dsp:sp>
    <dsp:sp modelId="{A7164BBE-F1BA-4FEC-ADCF-7A8AEFAF25DA}">
      <dsp:nvSpPr>
        <dsp:cNvPr id="0" name=""/>
        <dsp:cNvSpPr/>
      </dsp:nvSpPr>
      <dsp:spPr>
        <a:xfrm>
          <a:off x="40" y="873044"/>
          <a:ext cx="3845569" cy="34998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ro-RO" sz="2500" kern="1200" dirty="0"/>
            <a:t>reprezintă activitatea de influenţare a proceselor social-economice prin venituri şi cheltuieli publice, în vederea realizării principalilor scopuri macroeconomice şi obţinerea echilibrului general. </a:t>
          </a:r>
          <a:endParaRPr lang="en-US" sz="2500" kern="1200" dirty="0"/>
        </a:p>
      </dsp:txBody>
      <dsp:txXfrm>
        <a:off x="40" y="873044"/>
        <a:ext cx="3845569" cy="3499875"/>
      </dsp:txXfrm>
    </dsp:sp>
    <dsp:sp modelId="{0B11AEE2-952C-4938-B8F1-4441D579A6E6}">
      <dsp:nvSpPr>
        <dsp:cNvPr id="0" name=""/>
        <dsp:cNvSpPr/>
      </dsp:nvSpPr>
      <dsp:spPr>
        <a:xfrm>
          <a:off x="4383989" y="153044"/>
          <a:ext cx="3845569" cy="720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rtl="0">
            <a:lnSpc>
              <a:spcPct val="90000"/>
            </a:lnSpc>
            <a:spcBef>
              <a:spcPct val="0"/>
            </a:spcBef>
            <a:spcAft>
              <a:spcPct val="35000"/>
            </a:spcAft>
            <a:buNone/>
          </a:pPr>
          <a:r>
            <a:rPr lang="en-US" sz="2500" kern="1200" dirty="0" err="1"/>
            <a:t>Politica</a:t>
          </a:r>
          <a:r>
            <a:rPr lang="en-US" sz="2500" kern="1200" dirty="0"/>
            <a:t> </a:t>
          </a:r>
          <a:r>
            <a:rPr lang="en-US" sz="2500" kern="1200" dirty="0" err="1"/>
            <a:t>monetar-creditară</a:t>
          </a:r>
          <a:endParaRPr lang="en-US" sz="2500" kern="1200" dirty="0"/>
        </a:p>
      </dsp:txBody>
      <dsp:txXfrm>
        <a:off x="4383989" y="153044"/>
        <a:ext cx="3845569" cy="720000"/>
      </dsp:txXfrm>
    </dsp:sp>
    <dsp:sp modelId="{EAA0B694-75E1-4B47-81A2-8239D7F34E21}">
      <dsp:nvSpPr>
        <dsp:cNvPr id="0" name=""/>
        <dsp:cNvSpPr/>
      </dsp:nvSpPr>
      <dsp:spPr>
        <a:xfrm>
          <a:off x="4383989" y="873044"/>
          <a:ext cx="3845569" cy="34998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ro-RO" sz="2500" kern="1200"/>
            <a:t>reprezintă activitatea de influenţare a proceselor social-economice prin oferta de bani în vederea realizării principalelor scopuri macroeconomice. </a:t>
          </a:r>
          <a:endParaRPr lang="en-US" sz="2500" kern="1200"/>
        </a:p>
      </dsp:txBody>
      <dsp:txXfrm>
        <a:off x="4383989" y="873044"/>
        <a:ext cx="3845569" cy="34998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455B3-AB4B-47B2-8040-E271D3A14214}">
      <dsp:nvSpPr>
        <dsp:cNvPr id="0" name=""/>
        <dsp:cNvSpPr/>
      </dsp:nvSpPr>
      <dsp:spPr>
        <a:xfrm>
          <a:off x="0" y="1463040"/>
          <a:ext cx="8686800" cy="1950720"/>
        </a:xfrm>
        <a:prstGeom prst="notched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C4530B-A851-40D4-A193-071D8CB82DD9}">
      <dsp:nvSpPr>
        <dsp:cNvPr id="0" name=""/>
        <dsp:cNvSpPr/>
      </dsp:nvSpPr>
      <dsp:spPr>
        <a:xfrm>
          <a:off x="3435" y="0"/>
          <a:ext cx="1502163" cy="195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rtl="0">
            <a:lnSpc>
              <a:spcPct val="90000"/>
            </a:lnSpc>
            <a:spcBef>
              <a:spcPct val="0"/>
            </a:spcBef>
            <a:spcAft>
              <a:spcPct val="35000"/>
            </a:spcAft>
            <a:buNone/>
          </a:pPr>
          <a:r>
            <a:rPr lang="en-US" sz="1700" kern="1200" dirty="0" err="1"/>
            <a:t>Micșorarea</a:t>
          </a:r>
          <a:r>
            <a:rPr lang="en-US" sz="1700" kern="1200" dirty="0"/>
            <a:t> </a:t>
          </a:r>
          <a:r>
            <a:rPr lang="en-US" sz="1700" kern="1200" dirty="0" err="1"/>
            <a:t>cotelor</a:t>
          </a:r>
          <a:r>
            <a:rPr lang="en-US" sz="1700" kern="1200" dirty="0"/>
            <a:t> </a:t>
          </a:r>
          <a:r>
            <a:rPr lang="en-US" sz="1700" kern="1200" dirty="0" err="1"/>
            <a:t>impozitelor</a:t>
          </a:r>
          <a:r>
            <a:rPr lang="en-US" sz="1700" kern="1200" dirty="0"/>
            <a:t> </a:t>
          </a:r>
          <a:r>
            <a:rPr lang="en-US" sz="1700" kern="1200" dirty="0" err="1"/>
            <a:t>și</a:t>
          </a:r>
          <a:r>
            <a:rPr lang="en-US" sz="1700" kern="1200" dirty="0"/>
            <a:t> </a:t>
          </a:r>
          <a:r>
            <a:rPr lang="en-US" sz="1700" kern="1200" dirty="0" err="1"/>
            <a:t>taxelor</a:t>
          </a:r>
          <a:r>
            <a:rPr lang="en-US" sz="1700" kern="1200" dirty="0"/>
            <a:t>, </a:t>
          </a:r>
          <a:r>
            <a:rPr lang="en-US" sz="1700" kern="1200" dirty="0" err="1"/>
            <a:t>sporirea</a:t>
          </a:r>
          <a:r>
            <a:rPr lang="en-US" sz="1700" kern="1200" dirty="0"/>
            <a:t> </a:t>
          </a:r>
          <a:r>
            <a:rPr lang="en-US" sz="1700" kern="1200" dirty="0" err="1"/>
            <a:t>cheltuielilor</a:t>
          </a:r>
          <a:r>
            <a:rPr lang="en-US" sz="1700" kern="1200" dirty="0"/>
            <a:t> </a:t>
          </a:r>
          <a:r>
            <a:rPr lang="en-US" sz="1700" kern="1200" dirty="0" err="1"/>
            <a:t>bugetare</a:t>
          </a:r>
          <a:endParaRPr lang="en-US" sz="1700" kern="1200" dirty="0"/>
        </a:p>
      </dsp:txBody>
      <dsp:txXfrm>
        <a:off x="3435" y="0"/>
        <a:ext cx="1502163" cy="1950720"/>
      </dsp:txXfrm>
    </dsp:sp>
    <dsp:sp modelId="{846502DA-E9EA-43F3-8755-DA5BF961ECC9}">
      <dsp:nvSpPr>
        <dsp:cNvPr id="0" name=""/>
        <dsp:cNvSpPr/>
      </dsp:nvSpPr>
      <dsp:spPr>
        <a:xfrm>
          <a:off x="510677" y="2194560"/>
          <a:ext cx="487680" cy="48768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5F90C4-272E-4C3A-82E6-7658286CB3AD}">
      <dsp:nvSpPr>
        <dsp:cNvPr id="0" name=""/>
        <dsp:cNvSpPr/>
      </dsp:nvSpPr>
      <dsp:spPr>
        <a:xfrm>
          <a:off x="1580707" y="2926080"/>
          <a:ext cx="1502163" cy="195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rtl="0">
            <a:lnSpc>
              <a:spcPct val="90000"/>
            </a:lnSpc>
            <a:spcBef>
              <a:spcPct val="0"/>
            </a:spcBef>
            <a:spcAft>
              <a:spcPct val="35000"/>
            </a:spcAft>
            <a:buNone/>
          </a:pPr>
          <a:r>
            <a:rPr lang="en-US" sz="1700" kern="1200" dirty="0" err="1"/>
            <a:t>Stimularea</a:t>
          </a:r>
          <a:r>
            <a:rPr lang="en-US" sz="1700" kern="1200" dirty="0"/>
            <a:t> </a:t>
          </a:r>
          <a:r>
            <a:rPr lang="en-US" sz="1700" kern="1200" dirty="0" err="1"/>
            <a:t>investițiilor</a:t>
          </a:r>
          <a:endParaRPr lang="en-US" sz="1700" kern="1200" dirty="0"/>
        </a:p>
      </dsp:txBody>
      <dsp:txXfrm>
        <a:off x="1580707" y="2926080"/>
        <a:ext cx="1502163" cy="1950720"/>
      </dsp:txXfrm>
    </dsp:sp>
    <dsp:sp modelId="{8858A809-2154-49C7-B2D1-9E9728FB1C21}">
      <dsp:nvSpPr>
        <dsp:cNvPr id="0" name=""/>
        <dsp:cNvSpPr/>
      </dsp:nvSpPr>
      <dsp:spPr>
        <a:xfrm>
          <a:off x="2087948" y="2194560"/>
          <a:ext cx="487680" cy="487680"/>
        </a:xfrm>
        <a:prstGeom prst="ellipse">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FB5CD3-A86B-4216-833B-BA984101DD65}">
      <dsp:nvSpPr>
        <dsp:cNvPr id="0" name=""/>
        <dsp:cNvSpPr/>
      </dsp:nvSpPr>
      <dsp:spPr>
        <a:xfrm>
          <a:off x="3157978" y="0"/>
          <a:ext cx="1502163" cy="195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rtl="0">
            <a:lnSpc>
              <a:spcPct val="90000"/>
            </a:lnSpc>
            <a:spcBef>
              <a:spcPct val="0"/>
            </a:spcBef>
            <a:spcAft>
              <a:spcPct val="35000"/>
            </a:spcAft>
            <a:buNone/>
          </a:pPr>
          <a:r>
            <a:rPr lang="en-US" sz="1700" kern="1200" dirty="0" err="1"/>
            <a:t>Crearea</a:t>
          </a:r>
          <a:r>
            <a:rPr lang="en-US" sz="1700" kern="1200" dirty="0"/>
            <a:t> a </a:t>
          </a:r>
          <a:r>
            <a:rPr lang="en-US" sz="1700" kern="1200" dirty="0" err="1"/>
            <a:t>noi</a:t>
          </a:r>
          <a:r>
            <a:rPr lang="en-US" sz="1700" kern="1200" dirty="0"/>
            <a:t> </a:t>
          </a:r>
          <a:r>
            <a:rPr lang="en-US" sz="1700" kern="1200" dirty="0" err="1"/>
            <a:t>locuri</a:t>
          </a:r>
          <a:r>
            <a:rPr lang="en-US" sz="1700" kern="1200" dirty="0"/>
            <a:t> de </a:t>
          </a:r>
          <a:r>
            <a:rPr lang="en-US" sz="1700" kern="1200" dirty="0" err="1"/>
            <a:t>muncă</a:t>
          </a:r>
          <a:r>
            <a:rPr lang="en-US" sz="1700" kern="1200" dirty="0"/>
            <a:t> </a:t>
          </a:r>
          <a:r>
            <a:rPr lang="en-US" sz="1700" kern="1200" dirty="0" err="1"/>
            <a:t>și</a:t>
          </a:r>
          <a:r>
            <a:rPr lang="en-US" sz="1700" kern="1200" dirty="0"/>
            <a:t> </a:t>
          </a:r>
          <a:r>
            <a:rPr lang="en-US" sz="1700" kern="1200" dirty="0" err="1"/>
            <a:t>reducerea</a:t>
          </a:r>
          <a:r>
            <a:rPr lang="en-US" sz="1700" kern="1200" dirty="0"/>
            <a:t> </a:t>
          </a:r>
          <a:r>
            <a:rPr lang="en-US" sz="1700" kern="1200" dirty="0" err="1"/>
            <a:t>salariilor</a:t>
          </a:r>
          <a:endParaRPr lang="en-US" sz="1700" kern="1200" dirty="0"/>
        </a:p>
      </dsp:txBody>
      <dsp:txXfrm>
        <a:off x="3157978" y="0"/>
        <a:ext cx="1502163" cy="1950720"/>
      </dsp:txXfrm>
    </dsp:sp>
    <dsp:sp modelId="{9289B112-9CC9-4D5E-87D4-20057319FD9E}">
      <dsp:nvSpPr>
        <dsp:cNvPr id="0" name=""/>
        <dsp:cNvSpPr/>
      </dsp:nvSpPr>
      <dsp:spPr>
        <a:xfrm>
          <a:off x="3665220" y="2194560"/>
          <a:ext cx="487680" cy="487680"/>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A0D8FF-D431-4F8C-8237-2DB82AEF92BB}">
      <dsp:nvSpPr>
        <dsp:cNvPr id="0" name=""/>
        <dsp:cNvSpPr/>
      </dsp:nvSpPr>
      <dsp:spPr>
        <a:xfrm>
          <a:off x="4735249" y="2926080"/>
          <a:ext cx="1502163" cy="195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rtl="0">
            <a:lnSpc>
              <a:spcPct val="90000"/>
            </a:lnSpc>
            <a:spcBef>
              <a:spcPct val="0"/>
            </a:spcBef>
            <a:spcAft>
              <a:spcPct val="35000"/>
            </a:spcAft>
            <a:buNone/>
          </a:pPr>
          <a:r>
            <a:rPr lang="en-US" sz="1700" kern="1200" dirty="0" err="1"/>
            <a:t>Sporirea</a:t>
          </a:r>
          <a:r>
            <a:rPr lang="en-US" sz="1700" kern="1200" dirty="0"/>
            <a:t> </a:t>
          </a:r>
          <a:r>
            <a:rPr lang="en-US" sz="1700" kern="1200" dirty="0" err="1"/>
            <a:t>cererii</a:t>
          </a:r>
          <a:r>
            <a:rPr lang="en-US" sz="1700" kern="1200" dirty="0"/>
            <a:t> </a:t>
          </a:r>
          <a:r>
            <a:rPr lang="en-US" sz="1700" kern="1200" dirty="0" err="1"/>
            <a:t>agregate</a:t>
          </a:r>
          <a:endParaRPr lang="en-US" sz="1700" kern="1200" dirty="0"/>
        </a:p>
      </dsp:txBody>
      <dsp:txXfrm>
        <a:off x="4735249" y="2926080"/>
        <a:ext cx="1502163" cy="1950720"/>
      </dsp:txXfrm>
    </dsp:sp>
    <dsp:sp modelId="{2F899956-E4D0-405D-8371-FA6B770BD0F2}">
      <dsp:nvSpPr>
        <dsp:cNvPr id="0" name=""/>
        <dsp:cNvSpPr/>
      </dsp:nvSpPr>
      <dsp:spPr>
        <a:xfrm>
          <a:off x="5242491" y="2194560"/>
          <a:ext cx="487680" cy="487680"/>
        </a:xfrm>
        <a:prstGeom prst="ellipse">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49BF08-4E77-4079-953F-2D1065443643}">
      <dsp:nvSpPr>
        <dsp:cNvPr id="0" name=""/>
        <dsp:cNvSpPr/>
      </dsp:nvSpPr>
      <dsp:spPr>
        <a:xfrm>
          <a:off x="6312521" y="0"/>
          <a:ext cx="1502163" cy="195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rtl="0">
            <a:lnSpc>
              <a:spcPct val="90000"/>
            </a:lnSpc>
            <a:spcBef>
              <a:spcPct val="0"/>
            </a:spcBef>
            <a:spcAft>
              <a:spcPct val="35000"/>
            </a:spcAft>
            <a:buNone/>
          </a:pPr>
          <a:r>
            <a:rPr lang="en-US" sz="1700" kern="1200" dirty="0" err="1"/>
            <a:t>Inflația</a:t>
          </a:r>
          <a:r>
            <a:rPr lang="en-US" sz="1700" kern="1200" dirty="0"/>
            <a:t> </a:t>
          </a:r>
          <a:r>
            <a:rPr lang="en-US" sz="1700" kern="1200" dirty="0" err="1"/>
            <a:t>prin</a:t>
          </a:r>
          <a:r>
            <a:rPr lang="en-US" sz="1700" kern="1200" dirty="0"/>
            <a:t> </a:t>
          </a:r>
          <a:r>
            <a:rPr lang="en-US" sz="1700" kern="1200" dirty="0" err="1"/>
            <a:t>cerere</a:t>
          </a:r>
          <a:endParaRPr lang="en-US" sz="1700" kern="1200" dirty="0"/>
        </a:p>
      </dsp:txBody>
      <dsp:txXfrm>
        <a:off x="6312521" y="0"/>
        <a:ext cx="1502163" cy="1950720"/>
      </dsp:txXfrm>
    </dsp:sp>
    <dsp:sp modelId="{F54868E2-5EB7-406A-9361-C4BCD3638DE1}">
      <dsp:nvSpPr>
        <dsp:cNvPr id="0" name=""/>
        <dsp:cNvSpPr/>
      </dsp:nvSpPr>
      <dsp:spPr>
        <a:xfrm>
          <a:off x="6819762" y="2194560"/>
          <a:ext cx="487680" cy="487680"/>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512A74-0BFC-4860-A112-2D25666203B1}">
      <dsp:nvSpPr>
        <dsp:cNvPr id="0" name=""/>
        <dsp:cNvSpPr/>
      </dsp:nvSpPr>
      <dsp:spPr>
        <a:xfrm rot="5400000">
          <a:off x="-393536" y="1980174"/>
          <a:ext cx="1737267" cy="209651"/>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C9BCDE2-9459-4908-A830-368CD906639B}">
      <dsp:nvSpPr>
        <dsp:cNvPr id="0" name=""/>
        <dsp:cNvSpPr/>
      </dsp:nvSpPr>
      <dsp:spPr>
        <a:xfrm>
          <a:off x="4292" y="868769"/>
          <a:ext cx="2329457" cy="139767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n-US" sz="1400" kern="1200" dirty="0" err="1">
              <a:solidFill>
                <a:schemeClr val="tx1"/>
              </a:solidFill>
            </a:rPr>
            <a:t>Majorarea</a:t>
          </a:r>
          <a:r>
            <a:rPr lang="en-US" sz="1400" kern="1200" dirty="0">
              <a:solidFill>
                <a:schemeClr val="tx1"/>
              </a:solidFill>
            </a:rPr>
            <a:t> </a:t>
          </a:r>
          <a:r>
            <a:rPr lang="en-US" sz="1400" kern="1200" dirty="0" err="1">
              <a:solidFill>
                <a:schemeClr val="tx1"/>
              </a:solidFill>
            </a:rPr>
            <a:t>ratei</a:t>
          </a:r>
          <a:r>
            <a:rPr lang="en-US" sz="1400" kern="1200" dirty="0">
              <a:solidFill>
                <a:schemeClr val="tx1"/>
              </a:solidFill>
            </a:rPr>
            <a:t> de </a:t>
          </a:r>
          <a:r>
            <a:rPr lang="en-US" sz="1400" kern="1200" dirty="0" err="1">
              <a:solidFill>
                <a:schemeClr val="tx1"/>
              </a:solidFill>
            </a:rPr>
            <a:t>bază</a:t>
          </a:r>
          <a:r>
            <a:rPr lang="en-US" sz="1400" kern="1200" dirty="0">
              <a:solidFill>
                <a:schemeClr val="tx1"/>
              </a:solidFill>
            </a:rPr>
            <a:t> a </a:t>
          </a:r>
          <a:r>
            <a:rPr lang="en-US" sz="1400" kern="1200" dirty="0" err="1">
              <a:solidFill>
                <a:schemeClr val="tx1"/>
              </a:solidFill>
            </a:rPr>
            <a:t>dobinzii</a:t>
          </a:r>
          <a:r>
            <a:rPr lang="en-US" sz="1400" kern="1200" dirty="0">
              <a:solidFill>
                <a:schemeClr val="tx1"/>
              </a:solidFill>
            </a:rPr>
            <a:t>, a </a:t>
          </a:r>
          <a:r>
            <a:rPr lang="en-US" sz="1400" kern="1200" dirty="0" err="1">
              <a:solidFill>
                <a:schemeClr val="tx1"/>
              </a:solidFill>
            </a:rPr>
            <a:t>ratei</a:t>
          </a:r>
          <a:r>
            <a:rPr lang="en-US" sz="1400" kern="1200" dirty="0">
              <a:solidFill>
                <a:schemeClr val="tx1"/>
              </a:solidFill>
            </a:rPr>
            <a:t> </a:t>
          </a:r>
          <a:r>
            <a:rPr lang="en-US" sz="1400" kern="1200" dirty="0" err="1">
              <a:solidFill>
                <a:schemeClr val="tx1"/>
              </a:solidFill>
            </a:rPr>
            <a:t>rezervei</a:t>
          </a:r>
          <a:r>
            <a:rPr lang="en-US" sz="1400" kern="1200" dirty="0">
              <a:solidFill>
                <a:schemeClr val="tx1"/>
              </a:solidFill>
            </a:rPr>
            <a:t> </a:t>
          </a:r>
          <a:r>
            <a:rPr lang="en-US" sz="1400" kern="1200" dirty="0" err="1">
              <a:solidFill>
                <a:schemeClr val="tx1"/>
              </a:solidFill>
            </a:rPr>
            <a:t>minime</a:t>
          </a:r>
          <a:r>
            <a:rPr lang="en-US" sz="1400" kern="1200" dirty="0">
              <a:solidFill>
                <a:schemeClr val="tx1"/>
              </a:solidFill>
            </a:rPr>
            <a:t> </a:t>
          </a:r>
          <a:r>
            <a:rPr lang="en-US" sz="1400" kern="1200" dirty="0" err="1">
              <a:solidFill>
                <a:schemeClr val="tx1"/>
              </a:solidFill>
            </a:rPr>
            <a:t>obligatorii</a:t>
          </a:r>
          <a:r>
            <a:rPr lang="en-US" sz="1400" kern="1200" dirty="0">
              <a:solidFill>
                <a:schemeClr val="tx1"/>
              </a:solidFill>
            </a:rPr>
            <a:t>, </a:t>
          </a:r>
          <a:r>
            <a:rPr lang="en-US" sz="1400" kern="1200" dirty="0" err="1">
              <a:solidFill>
                <a:schemeClr val="tx1"/>
              </a:solidFill>
            </a:rPr>
            <a:t>vînzarea</a:t>
          </a:r>
          <a:r>
            <a:rPr lang="en-US" sz="1400" kern="1200" dirty="0">
              <a:solidFill>
                <a:schemeClr val="tx1"/>
              </a:solidFill>
            </a:rPr>
            <a:t> </a:t>
          </a:r>
          <a:r>
            <a:rPr lang="en-US" sz="1400" kern="1200" dirty="0" err="1">
              <a:solidFill>
                <a:schemeClr val="tx1"/>
              </a:solidFill>
            </a:rPr>
            <a:t>valutei</a:t>
          </a:r>
          <a:r>
            <a:rPr lang="en-US" sz="1400" kern="1200" dirty="0">
              <a:solidFill>
                <a:schemeClr val="tx1"/>
              </a:solidFill>
            </a:rPr>
            <a:t> </a:t>
          </a:r>
          <a:r>
            <a:rPr lang="en-US" sz="1400" kern="1200" dirty="0" err="1">
              <a:solidFill>
                <a:schemeClr val="tx1"/>
              </a:solidFill>
            </a:rPr>
            <a:t>băncilor</a:t>
          </a:r>
          <a:r>
            <a:rPr lang="en-US" sz="1400" kern="1200" dirty="0">
              <a:solidFill>
                <a:schemeClr val="tx1"/>
              </a:solidFill>
            </a:rPr>
            <a:t> </a:t>
          </a:r>
          <a:r>
            <a:rPr lang="en-US" sz="1400" kern="1200" dirty="0" err="1">
              <a:solidFill>
                <a:schemeClr val="tx1"/>
              </a:solidFill>
            </a:rPr>
            <a:t>comerciale</a:t>
          </a:r>
          <a:r>
            <a:rPr lang="en-US" sz="1400" kern="1200" dirty="0">
              <a:solidFill>
                <a:schemeClr val="tx1"/>
              </a:solidFill>
            </a:rPr>
            <a:t>, </a:t>
          </a:r>
          <a:r>
            <a:rPr lang="en-US" sz="1400" kern="1200" dirty="0" err="1">
              <a:solidFill>
                <a:schemeClr val="tx1"/>
              </a:solidFill>
            </a:rPr>
            <a:t>vînzarea</a:t>
          </a:r>
          <a:r>
            <a:rPr lang="en-US" sz="1400" kern="1200" dirty="0">
              <a:solidFill>
                <a:schemeClr val="tx1"/>
              </a:solidFill>
            </a:rPr>
            <a:t> HVS </a:t>
          </a:r>
          <a:r>
            <a:rPr lang="en-US" sz="1400" kern="1200" dirty="0" err="1">
              <a:solidFill>
                <a:schemeClr val="tx1"/>
              </a:solidFill>
            </a:rPr>
            <a:t>băncilor</a:t>
          </a:r>
          <a:r>
            <a:rPr lang="en-US" sz="1400" kern="1200" dirty="0">
              <a:solidFill>
                <a:schemeClr val="tx1"/>
              </a:solidFill>
            </a:rPr>
            <a:t> </a:t>
          </a:r>
          <a:r>
            <a:rPr lang="en-US" sz="1400" kern="1200" dirty="0" err="1">
              <a:solidFill>
                <a:schemeClr val="tx1"/>
              </a:solidFill>
            </a:rPr>
            <a:t>comerciale</a:t>
          </a:r>
          <a:endParaRPr lang="en-US" sz="1400" kern="1200" dirty="0">
            <a:solidFill>
              <a:schemeClr val="tx1"/>
            </a:solidFill>
          </a:endParaRPr>
        </a:p>
      </dsp:txBody>
      <dsp:txXfrm>
        <a:off x="4292" y="868769"/>
        <a:ext cx="2329457" cy="1397674"/>
      </dsp:txXfrm>
    </dsp:sp>
    <dsp:sp modelId="{3DCF678E-3C8E-4C6C-91DD-C0C779800F7B}">
      <dsp:nvSpPr>
        <dsp:cNvPr id="0" name=""/>
        <dsp:cNvSpPr/>
      </dsp:nvSpPr>
      <dsp:spPr>
        <a:xfrm rot="5400000">
          <a:off x="-393536" y="3727268"/>
          <a:ext cx="1737267" cy="209651"/>
        </a:xfrm>
        <a:prstGeom prst="rect">
          <a:avLst/>
        </a:prstGeom>
        <a:solidFill>
          <a:schemeClr val="accent3">
            <a:hueOff val="1875044"/>
            <a:satOff val="-2813"/>
            <a:lumOff val="-45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0E2398-D842-4A84-B0D3-FE1392950AA8}">
      <dsp:nvSpPr>
        <dsp:cNvPr id="0" name=""/>
        <dsp:cNvSpPr/>
      </dsp:nvSpPr>
      <dsp:spPr>
        <a:xfrm>
          <a:off x="4292" y="2615862"/>
          <a:ext cx="2329457" cy="1397674"/>
        </a:xfrm>
        <a:prstGeom prst="roundRect">
          <a:avLst>
            <a:gd name="adj" fmla="val 10000"/>
          </a:avLst>
        </a:prstGeom>
        <a:solidFill>
          <a:schemeClr val="accent3">
            <a:hueOff val="1607181"/>
            <a:satOff val="-2411"/>
            <a:lumOff val="-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n-US" sz="1400" kern="1200" dirty="0">
              <a:solidFill>
                <a:schemeClr val="tx1"/>
              </a:solidFill>
            </a:rPr>
            <a:t>Se </a:t>
          </a:r>
          <a:r>
            <a:rPr lang="en-US" sz="1400" kern="1200" dirty="0" err="1">
              <a:solidFill>
                <a:schemeClr val="tx1"/>
              </a:solidFill>
            </a:rPr>
            <a:t>micșorează</a:t>
          </a:r>
          <a:r>
            <a:rPr lang="en-US" sz="1400" kern="1200" dirty="0">
              <a:solidFill>
                <a:schemeClr val="tx1"/>
              </a:solidFill>
            </a:rPr>
            <a:t> </a:t>
          </a:r>
          <a:r>
            <a:rPr lang="en-US" sz="1400" kern="1200" dirty="0" err="1">
              <a:solidFill>
                <a:schemeClr val="tx1"/>
              </a:solidFill>
            </a:rPr>
            <a:t>masa</a:t>
          </a:r>
          <a:r>
            <a:rPr lang="en-US" sz="1400" kern="1200" dirty="0">
              <a:solidFill>
                <a:schemeClr val="tx1"/>
              </a:solidFill>
            </a:rPr>
            <a:t> </a:t>
          </a:r>
          <a:r>
            <a:rPr lang="en-US" sz="1400" kern="1200" dirty="0" err="1">
              <a:solidFill>
                <a:schemeClr val="tx1"/>
              </a:solidFill>
            </a:rPr>
            <a:t>monetara</a:t>
          </a:r>
          <a:endParaRPr lang="en-US" sz="1400" kern="1200" dirty="0">
            <a:solidFill>
              <a:schemeClr val="tx1"/>
            </a:solidFill>
          </a:endParaRPr>
        </a:p>
      </dsp:txBody>
      <dsp:txXfrm>
        <a:off x="4292" y="2615862"/>
        <a:ext cx="2329457" cy="1397674"/>
      </dsp:txXfrm>
    </dsp:sp>
    <dsp:sp modelId="{02B26013-BC95-42AF-A05B-6FAA6FBB3017}">
      <dsp:nvSpPr>
        <dsp:cNvPr id="0" name=""/>
        <dsp:cNvSpPr/>
      </dsp:nvSpPr>
      <dsp:spPr>
        <a:xfrm>
          <a:off x="480009" y="4600814"/>
          <a:ext cx="3088352" cy="209651"/>
        </a:xfrm>
        <a:prstGeom prst="rect">
          <a:avLst/>
        </a:prstGeom>
        <a:solidFill>
          <a:schemeClr val="accent3">
            <a:hueOff val="3750088"/>
            <a:satOff val="-5627"/>
            <a:lumOff val="-91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07B9FF-1BBE-4205-AFF5-A763E3C08687}">
      <dsp:nvSpPr>
        <dsp:cNvPr id="0" name=""/>
        <dsp:cNvSpPr/>
      </dsp:nvSpPr>
      <dsp:spPr>
        <a:xfrm>
          <a:off x="4292" y="4362956"/>
          <a:ext cx="2329457" cy="1397674"/>
        </a:xfrm>
        <a:prstGeom prst="roundRect">
          <a:avLst>
            <a:gd name="adj" fmla="val 10000"/>
          </a:avLst>
        </a:prstGeom>
        <a:solidFill>
          <a:schemeClr val="accent3">
            <a:hueOff val="3214361"/>
            <a:satOff val="-4823"/>
            <a:lumOff val="-78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n-US" sz="1400" kern="1200" dirty="0">
              <a:solidFill>
                <a:schemeClr val="tx1"/>
              </a:solidFill>
            </a:rPr>
            <a:t>Se reduce </a:t>
          </a:r>
          <a:r>
            <a:rPr lang="en-US" sz="1400" kern="1200" dirty="0" err="1">
              <a:solidFill>
                <a:schemeClr val="tx1"/>
              </a:solidFill>
            </a:rPr>
            <a:t>inflația</a:t>
          </a:r>
          <a:endParaRPr lang="en-US" sz="1400" kern="1200" dirty="0">
            <a:solidFill>
              <a:schemeClr val="tx1"/>
            </a:solidFill>
          </a:endParaRPr>
        </a:p>
      </dsp:txBody>
      <dsp:txXfrm>
        <a:off x="4292" y="4362956"/>
        <a:ext cx="2329457" cy="1397674"/>
      </dsp:txXfrm>
    </dsp:sp>
    <dsp:sp modelId="{A4F28B1F-9CFF-4C0D-8C24-65941679A19C}">
      <dsp:nvSpPr>
        <dsp:cNvPr id="0" name=""/>
        <dsp:cNvSpPr/>
      </dsp:nvSpPr>
      <dsp:spPr>
        <a:xfrm rot="16200000">
          <a:off x="2704642" y="3727268"/>
          <a:ext cx="1737267" cy="209651"/>
        </a:xfrm>
        <a:prstGeom prst="rect">
          <a:avLst/>
        </a:prstGeom>
        <a:solidFill>
          <a:schemeClr val="accent3">
            <a:hueOff val="5625132"/>
            <a:satOff val="-844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76672C0-F1C7-4B56-8267-EE5E58FDD8C2}">
      <dsp:nvSpPr>
        <dsp:cNvPr id="0" name=""/>
        <dsp:cNvSpPr/>
      </dsp:nvSpPr>
      <dsp:spPr>
        <a:xfrm>
          <a:off x="3102471" y="4362956"/>
          <a:ext cx="2329457" cy="1397674"/>
        </a:xfrm>
        <a:prstGeom prst="roundRect">
          <a:avLst>
            <a:gd name="adj" fmla="val 10000"/>
          </a:avLst>
        </a:prstGeom>
        <a:solidFill>
          <a:schemeClr val="accent3">
            <a:hueOff val="4821541"/>
            <a:satOff val="-7234"/>
            <a:lumOff val="-11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n-US" sz="1400" kern="1200" dirty="0">
              <a:solidFill>
                <a:schemeClr val="tx1"/>
              </a:solidFill>
            </a:rPr>
            <a:t>Se </a:t>
          </a:r>
          <a:r>
            <a:rPr lang="en-US" sz="1400" kern="1200" dirty="0" err="1">
              <a:solidFill>
                <a:schemeClr val="tx1"/>
              </a:solidFill>
            </a:rPr>
            <a:t>reduc</a:t>
          </a:r>
          <a:r>
            <a:rPr lang="en-US" sz="1400" kern="1200" dirty="0">
              <a:solidFill>
                <a:schemeClr val="tx1"/>
              </a:solidFill>
            </a:rPr>
            <a:t> </a:t>
          </a:r>
          <a:r>
            <a:rPr lang="en-US" sz="1400" kern="1200" dirty="0" err="1">
              <a:solidFill>
                <a:schemeClr val="tx1"/>
              </a:solidFill>
            </a:rPr>
            <a:t>resursele</a:t>
          </a:r>
          <a:r>
            <a:rPr lang="en-US" sz="1400" kern="1200" dirty="0">
              <a:solidFill>
                <a:schemeClr val="tx1"/>
              </a:solidFill>
            </a:rPr>
            <a:t> </a:t>
          </a:r>
          <a:r>
            <a:rPr lang="en-US" sz="1400" kern="1200" dirty="0" err="1">
              <a:solidFill>
                <a:schemeClr val="tx1"/>
              </a:solidFill>
            </a:rPr>
            <a:t>financiare</a:t>
          </a:r>
          <a:r>
            <a:rPr lang="en-US" sz="1400" kern="1200" dirty="0">
              <a:solidFill>
                <a:schemeClr val="tx1"/>
              </a:solidFill>
            </a:rPr>
            <a:t> ale </a:t>
          </a:r>
          <a:r>
            <a:rPr lang="en-US" sz="1400" kern="1200" dirty="0" err="1">
              <a:solidFill>
                <a:schemeClr val="tx1"/>
              </a:solidFill>
            </a:rPr>
            <a:t>băncilor</a:t>
          </a:r>
          <a:r>
            <a:rPr lang="en-US" sz="1400" kern="1200" dirty="0">
              <a:solidFill>
                <a:schemeClr val="tx1"/>
              </a:solidFill>
            </a:rPr>
            <a:t> </a:t>
          </a:r>
          <a:r>
            <a:rPr lang="en-US" sz="1400" kern="1200" dirty="0" err="1">
              <a:solidFill>
                <a:schemeClr val="tx1"/>
              </a:solidFill>
            </a:rPr>
            <a:t>pentru</a:t>
          </a:r>
          <a:r>
            <a:rPr lang="en-US" sz="1400" kern="1200" dirty="0">
              <a:solidFill>
                <a:schemeClr val="tx1"/>
              </a:solidFill>
            </a:rPr>
            <a:t> a </a:t>
          </a:r>
          <a:r>
            <a:rPr lang="en-US" sz="1400" kern="1200" dirty="0" err="1">
              <a:solidFill>
                <a:schemeClr val="tx1"/>
              </a:solidFill>
            </a:rPr>
            <a:t>acorda</a:t>
          </a:r>
          <a:r>
            <a:rPr lang="en-US" sz="1400" kern="1200" dirty="0">
              <a:solidFill>
                <a:schemeClr val="tx1"/>
              </a:solidFill>
            </a:rPr>
            <a:t> </a:t>
          </a:r>
          <a:r>
            <a:rPr lang="en-US" sz="1400" kern="1200" dirty="0" err="1">
              <a:solidFill>
                <a:schemeClr val="tx1"/>
              </a:solidFill>
            </a:rPr>
            <a:t>credite</a:t>
          </a:r>
          <a:endParaRPr lang="en-US" sz="1400" kern="1200" dirty="0">
            <a:solidFill>
              <a:schemeClr val="tx1"/>
            </a:solidFill>
          </a:endParaRPr>
        </a:p>
      </dsp:txBody>
      <dsp:txXfrm>
        <a:off x="3102471" y="4362956"/>
        <a:ext cx="2329457" cy="1397674"/>
      </dsp:txXfrm>
    </dsp:sp>
    <dsp:sp modelId="{11FD8207-328F-484D-9ABC-A196E842D211}">
      <dsp:nvSpPr>
        <dsp:cNvPr id="0" name=""/>
        <dsp:cNvSpPr/>
      </dsp:nvSpPr>
      <dsp:spPr>
        <a:xfrm rot="16200000">
          <a:off x="2704642" y="1980174"/>
          <a:ext cx="1737267" cy="209651"/>
        </a:xfrm>
        <a:prstGeom prst="rect">
          <a:avLst/>
        </a:prstGeom>
        <a:solidFill>
          <a:schemeClr val="accent3">
            <a:hueOff val="7500176"/>
            <a:satOff val="-11253"/>
            <a:lumOff val="-18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71757C9-61D3-43EA-81A7-230FA9F9FF2A}">
      <dsp:nvSpPr>
        <dsp:cNvPr id="0" name=""/>
        <dsp:cNvSpPr/>
      </dsp:nvSpPr>
      <dsp:spPr>
        <a:xfrm>
          <a:off x="3102471" y="2615862"/>
          <a:ext cx="2329457" cy="1397674"/>
        </a:xfrm>
        <a:prstGeom prst="roundRect">
          <a:avLst>
            <a:gd name="adj" fmla="val 10000"/>
          </a:avLst>
        </a:prstGeom>
        <a:solidFill>
          <a:schemeClr val="accent3">
            <a:hueOff val="6428722"/>
            <a:satOff val="-9646"/>
            <a:lumOff val="-15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n-US" sz="1400" kern="1200" dirty="0" err="1">
              <a:solidFill>
                <a:schemeClr val="tx1"/>
              </a:solidFill>
            </a:rPr>
            <a:t>Crește</a:t>
          </a:r>
          <a:r>
            <a:rPr lang="en-US" sz="1400" kern="1200" dirty="0">
              <a:solidFill>
                <a:schemeClr val="tx1"/>
              </a:solidFill>
            </a:rPr>
            <a:t> rata </a:t>
          </a:r>
          <a:r>
            <a:rPr lang="en-US" sz="1400" kern="1200" dirty="0" err="1">
              <a:solidFill>
                <a:schemeClr val="tx1"/>
              </a:solidFill>
            </a:rPr>
            <a:t>dobîzii</a:t>
          </a:r>
          <a:r>
            <a:rPr lang="en-US" sz="1400" kern="1200" dirty="0">
              <a:solidFill>
                <a:schemeClr val="tx1"/>
              </a:solidFill>
            </a:rPr>
            <a:t> </a:t>
          </a:r>
          <a:r>
            <a:rPr lang="en-US" sz="1400" kern="1200" dirty="0" err="1">
              <a:solidFill>
                <a:schemeClr val="tx1"/>
              </a:solidFill>
            </a:rPr>
            <a:t>bancare</a:t>
          </a:r>
          <a:endParaRPr lang="en-US" sz="1400" kern="1200" dirty="0">
            <a:solidFill>
              <a:schemeClr val="tx1"/>
            </a:solidFill>
          </a:endParaRPr>
        </a:p>
      </dsp:txBody>
      <dsp:txXfrm>
        <a:off x="3102471" y="2615862"/>
        <a:ext cx="2329457" cy="1397674"/>
      </dsp:txXfrm>
    </dsp:sp>
    <dsp:sp modelId="{197A8856-A86F-4894-BADD-3D170681C19C}">
      <dsp:nvSpPr>
        <dsp:cNvPr id="0" name=""/>
        <dsp:cNvSpPr/>
      </dsp:nvSpPr>
      <dsp:spPr>
        <a:xfrm>
          <a:off x="3578188" y="1106628"/>
          <a:ext cx="3088352" cy="209651"/>
        </a:xfrm>
        <a:prstGeom prst="rect">
          <a:avLst/>
        </a:prstGeom>
        <a:solidFill>
          <a:schemeClr val="accent3">
            <a:hueOff val="9375220"/>
            <a:satOff val="-14067"/>
            <a:lumOff val="-228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69B4C2-361F-40B5-9AFC-1974D37C9E78}">
      <dsp:nvSpPr>
        <dsp:cNvPr id="0" name=""/>
        <dsp:cNvSpPr/>
      </dsp:nvSpPr>
      <dsp:spPr>
        <a:xfrm>
          <a:off x="3102471" y="868769"/>
          <a:ext cx="2329457" cy="1397674"/>
        </a:xfrm>
        <a:prstGeom prst="roundRect">
          <a:avLst>
            <a:gd name="adj" fmla="val 10000"/>
          </a:avLst>
        </a:prstGeom>
        <a:solidFill>
          <a:schemeClr val="accent3">
            <a:hueOff val="8035903"/>
            <a:satOff val="-12057"/>
            <a:lumOff val="-1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n-US" sz="1400" kern="1200" dirty="0">
              <a:solidFill>
                <a:schemeClr val="tx1"/>
              </a:solidFill>
            </a:rPr>
            <a:t>Se </a:t>
          </a:r>
          <a:r>
            <a:rPr lang="en-US" sz="1400" kern="1200" dirty="0" err="1">
              <a:solidFill>
                <a:schemeClr val="tx1"/>
              </a:solidFill>
            </a:rPr>
            <a:t>reduc</a:t>
          </a:r>
          <a:r>
            <a:rPr lang="en-US" sz="1400" kern="1200" dirty="0">
              <a:solidFill>
                <a:schemeClr val="tx1"/>
              </a:solidFill>
            </a:rPr>
            <a:t> </a:t>
          </a:r>
          <a:r>
            <a:rPr lang="en-US" sz="1400" kern="1200" dirty="0" err="1">
              <a:solidFill>
                <a:schemeClr val="tx1"/>
              </a:solidFill>
            </a:rPr>
            <a:t>investițiile</a:t>
          </a:r>
          <a:endParaRPr lang="en-US" sz="1400" kern="1200" dirty="0">
            <a:solidFill>
              <a:schemeClr val="tx1"/>
            </a:solidFill>
          </a:endParaRPr>
        </a:p>
      </dsp:txBody>
      <dsp:txXfrm>
        <a:off x="3102471" y="868769"/>
        <a:ext cx="2329457" cy="1397674"/>
      </dsp:txXfrm>
    </dsp:sp>
    <dsp:sp modelId="{76541538-3495-48CE-A7D5-6FE5D97BC437}">
      <dsp:nvSpPr>
        <dsp:cNvPr id="0" name=""/>
        <dsp:cNvSpPr/>
      </dsp:nvSpPr>
      <dsp:spPr>
        <a:xfrm rot="5400000">
          <a:off x="5802821" y="1980174"/>
          <a:ext cx="1737267" cy="209651"/>
        </a:xfrm>
        <a:prstGeom prst="rect">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DEDED74-37DC-4D98-A645-B7B8DB5DF9E1}">
      <dsp:nvSpPr>
        <dsp:cNvPr id="0" name=""/>
        <dsp:cNvSpPr/>
      </dsp:nvSpPr>
      <dsp:spPr>
        <a:xfrm>
          <a:off x="6200649" y="868769"/>
          <a:ext cx="2329457" cy="1397674"/>
        </a:xfrm>
        <a:prstGeom prst="roundRect">
          <a:avLst>
            <a:gd name="adj" fmla="val 10000"/>
          </a:avLst>
        </a:prstGeom>
        <a:solidFill>
          <a:schemeClr val="accent3">
            <a:hueOff val="9643083"/>
            <a:satOff val="-14469"/>
            <a:lumOff val="-23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n-US" sz="1400" kern="1200" dirty="0">
              <a:solidFill>
                <a:schemeClr val="tx1"/>
              </a:solidFill>
            </a:rPr>
            <a:t>Se </a:t>
          </a:r>
          <a:r>
            <a:rPr lang="en-US" sz="1400" kern="1200" dirty="0" err="1">
              <a:solidFill>
                <a:schemeClr val="tx1"/>
              </a:solidFill>
            </a:rPr>
            <a:t>deprimă</a:t>
          </a:r>
          <a:r>
            <a:rPr lang="en-US" sz="1400" kern="1200" dirty="0">
              <a:solidFill>
                <a:schemeClr val="tx1"/>
              </a:solidFill>
            </a:rPr>
            <a:t> </a:t>
          </a:r>
          <a:r>
            <a:rPr lang="en-US" sz="1400" kern="1200" dirty="0" err="1">
              <a:solidFill>
                <a:schemeClr val="tx1"/>
              </a:solidFill>
            </a:rPr>
            <a:t>creșterea</a:t>
          </a:r>
          <a:r>
            <a:rPr lang="en-US" sz="1400" kern="1200" dirty="0">
              <a:solidFill>
                <a:schemeClr val="tx1"/>
              </a:solidFill>
            </a:rPr>
            <a:t> </a:t>
          </a:r>
          <a:r>
            <a:rPr lang="en-US" sz="1400" kern="1200" dirty="0" err="1">
              <a:solidFill>
                <a:schemeClr val="tx1"/>
              </a:solidFill>
            </a:rPr>
            <a:t>economiei</a:t>
          </a:r>
          <a:endParaRPr lang="en-US" sz="1400" kern="1200" dirty="0">
            <a:solidFill>
              <a:schemeClr val="tx1"/>
            </a:solidFill>
          </a:endParaRPr>
        </a:p>
      </dsp:txBody>
      <dsp:txXfrm>
        <a:off x="6200649" y="868769"/>
        <a:ext cx="2329457" cy="1397674"/>
      </dsp:txXfrm>
    </dsp:sp>
    <dsp:sp modelId="{7EEDD824-1AE7-4E88-B3D6-EAFE3B60B14D}">
      <dsp:nvSpPr>
        <dsp:cNvPr id="0" name=""/>
        <dsp:cNvSpPr/>
      </dsp:nvSpPr>
      <dsp:spPr>
        <a:xfrm>
          <a:off x="6200649" y="2615862"/>
          <a:ext cx="2329457" cy="1397674"/>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n-US" sz="1400" kern="1200" dirty="0" err="1">
              <a:solidFill>
                <a:schemeClr val="tx1"/>
              </a:solidFill>
            </a:rPr>
            <a:t>Crește</a:t>
          </a:r>
          <a:r>
            <a:rPr lang="en-US" sz="1400" kern="1200" dirty="0">
              <a:solidFill>
                <a:schemeClr val="tx1"/>
              </a:solidFill>
            </a:rPr>
            <a:t> </a:t>
          </a:r>
          <a:r>
            <a:rPr lang="en-US" sz="1400" kern="1200" dirty="0" err="1">
              <a:solidFill>
                <a:schemeClr val="tx1"/>
              </a:solidFill>
            </a:rPr>
            <a:t>nivelul</a:t>
          </a:r>
          <a:r>
            <a:rPr lang="en-US" sz="1400" kern="1200" dirty="0">
              <a:solidFill>
                <a:schemeClr val="tx1"/>
              </a:solidFill>
            </a:rPr>
            <a:t> </a:t>
          </a:r>
          <a:r>
            <a:rPr lang="en-US" sz="1400" kern="1200" dirty="0" err="1">
              <a:solidFill>
                <a:schemeClr val="tx1"/>
              </a:solidFill>
            </a:rPr>
            <a:t>șomajului</a:t>
          </a:r>
          <a:r>
            <a:rPr lang="en-US" sz="1400" kern="1200" dirty="0">
              <a:solidFill>
                <a:schemeClr val="tx1"/>
              </a:solidFill>
            </a:rPr>
            <a:t>.</a:t>
          </a:r>
        </a:p>
      </dsp:txBody>
      <dsp:txXfrm>
        <a:off x="6200649" y="2615862"/>
        <a:ext cx="2329457" cy="139767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endParaRPr lang="en-US"/>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a:p>
        </p:txBody>
      </p:sp>
      <p:sp>
        <p:nvSpPr>
          <p:cNvPr id="4" name="Дата 3"/>
          <p:cNvSpPr>
            <a:spLocks noGrp="1"/>
          </p:cNvSpPr>
          <p:nvPr>
            <p:ph type="dt" sz="half" idx="10"/>
          </p:nvPr>
        </p:nvSpPr>
        <p:spPr/>
        <p:txBody>
          <a:bodyPr/>
          <a:lstStyle/>
          <a:p>
            <a:fld id="{C15D85CD-AA28-46D0-8E0F-1478F8EA20E7}" type="datetimeFigureOut">
              <a:rPr lang="en-US" smtClean="0"/>
              <a:pPr/>
              <a:t>9/9/2021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2EDFA31-9896-4B66-97EA-95E23C1C25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C15D85CD-AA28-46D0-8E0F-1478F8EA20E7}" type="datetimeFigureOut">
              <a:rPr lang="en-US" smtClean="0"/>
              <a:pPr/>
              <a:t>9/9/2021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2EDFA31-9896-4B66-97EA-95E23C1C25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C15D85CD-AA28-46D0-8E0F-1478F8EA20E7}" type="datetimeFigureOut">
              <a:rPr lang="en-US" smtClean="0"/>
              <a:pPr/>
              <a:t>9/9/2021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2EDFA31-9896-4B66-97EA-95E23C1C25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C15D85CD-AA28-46D0-8E0F-1478F8EA20E7}" type="datetimeFigureOut">
              <a:rPr lang="en-US" smtClean="0"/>
              <a:pPr/>
              <a:t>9/9/2021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2EDFA31-9896-4B66-97EA-95E23C1C25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endParaRPr lang="en-US"/>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C15D85CD-AA28-46D0-8E0F-1478F8EA20E7}" type="datetimeFigureOut">
              <a:rPr lang="en-US" smtClean="0"/>
              <a:pPr/>
              <a:t>9/9/2021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2EDFA31-9896-4B66-97EA-95E23C1C25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p:cNvSpPr>
            <a:spLocks noGrp="1"/>
          </p:cNvSpPr>
          <p:nvPr>
            <p:ph type="dt" sz="half" idx="10"/>
          </p:nvPr>
        </p:nvSpPr>
        <p:spPr/>
        <p:txBody>
          <a:bodyPr/>
          <a:lstStyle/>
          <a:p>
            <a:fld id="{C15D85CD-AA28-46D0-8E0F-1478F8EA20E7}" type="datetimeFigureOut">
              <a:rPr lang="en-US" smtClean="0"/>
              <a:pPr/>
              <a:t>9/9/2021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2EDFA31-9896-4B66-97EA-95E23C1C25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endParaRPr lang="en-US"/>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p:cNvSpPr>
            <a:spLocks noGrp="1"/>
          </p:cNvSpPr>
          <p:nvPr>
            <p:ph type="dt" sz="half" idx="10"/>
          </p:nvPr>
        </p:nvSpPr>
        <p:spPr/>
        <p:txBody>
          <a:bodyPr/>
          <a:lstStyle/>
          <a:p>
            <a:fld id="{C15D85CD-AA28-46D0-8E0F-1478F8EA20E7}" type="datetimeFigureOut">
              <a:rPr lang="en-US" smtClean="0"/>
              <a:pPr/>
              <a:t>9/9/2021</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62EDFA31-9896-4B66-97EA-95E23C1C25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Дата 2"/>
          <p:cNvSpPr>
            <a:spLocks noGrp="1"/>
          </p:cNvSpPr>
          <p:nvPr>
            <p:ph type="dt" sz="half" idx="10"/>
          </p:nvPr>
        </p:nvSpPr>
        <p:spPr/>
        <p:txBody>
          <a:bodyPr/>
          <a:lstStyle/>
          <a:p>
            <a:fld id="{C15D85CD-AA28-46D0-8E0F-1478F8EA20E7}" type="datetimeFigureOut">
              <a:rPr lang="en-US" smtClean="0"/>
              <a:pPr/>
              <a:t>9/9/2021</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62EDFA31-9896-4B66-97EA-95E23C1C25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15D85CD-AA28-46D0-8E0F-1478F8EA20E7}" type="datetimeFigureOut">
              <a:rPr lang="en-US" smtClean="0"/>
              <a:pPr/>
              <a:t>9/9/2021</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62EDFA31-9896-4B66-97EA-95E23C1C25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endParaRPr lang="en-US"/>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15D85CD-AA28-46D0-8E0F-1478F8EA20E7}" type="datetimeFigureOut">
              <a:rPr lang="en-US" smtClean="0"/>
              <a:pPr/>
              <a:t>9/9/2021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2EDFA31-9896-4B66-97EA-95E23C1C25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endParaRPr lang="en-US"/>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15D85CD-AA28-46D0-8E0F-1478F8EA20E7}" type="datetimeFigureOut">
              <a:rPr lang="en-US" smtClean="0"/>
              <a:pPr/>
              <a:t>9/9/2021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2EDFA31-9896-4B66-97EA-95E23C1C25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D85CD-AA28-46D0-8E0F-1478F8EA20E7}" type="datetimeFigureOut">
              <a:rPr lang="en-US" smtClean="0"/>
              <a:pPr/>
              <a:t>9/9/2021</a:t>
            </a:fld>
            <a:endParaRPr 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EDFA31-9896-4B66-97EA-95E23C1C25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err="1">
                <a:solidFill>
                  <a:srgbClr val="FF0000"/>
                </a:solidFill>
              </a:rPr>
              <a:t>Tema</a:t>
            </a:r>
            <a:r>
              <a:rPr lang="en-US" b="1" dirty="0">
                <a:solidFill>
                  <a:srgbClr val="FF0000"/>
                </a:solidFill>
              </a:rPr>
              <a:t> 3. </a:t>
            </a:r>
            <a:r>
              <a:rPr lang="en-US" b="1" dirty="0" err="1">
                <a:solidFill>
                  <a:srgbClr val="FF0000"/>
                </a:solidFill>
              </a:rPr>
              <a:t>Politica</a:t>
            </a:r>
            <a:r>
              <a:rPr lang="en-US" b="1" dirty="0">
                <a:solidFill>
                  <a:srgbClr val="FF0000"/>
                </a:solidFill>
              </a:rPr>
              <a:t> </a:t>
            </a:r>
            <a:r>
              <a:rPr lang="en-US" b="1" dirty="0" err="1">
                <a:solidFill>
                  <a:srgbClr val="FF0000"/>
                </a:solidFill>
              </a:rPr>
              <a:t>financiară</a:t>
            </a:r>
            <a:r>
              <a:rPr lang="en-US" b="1" dirty="0">
                <a:solidFill>
                  <a:srgbClr val="FF0000"/>
                </a:solidFill>
              </a:rPr>
              <a:t> a </a:t>
            </a:r>
            <a:r>
              <a:rPr lang="en-US" b="1" dirty="0" err="1">
                <a:solidFill>
                  <a:srgbClr val="FF0000"/>
                </a:solidFill>
              </a:rPr>
              <a:t>statului</a:t>
            </a:r>
            <a:endParaRPr lang="en-US" b="1" dirty="0">
              <a:solidFill>
                <a:srgbClr val="FF0000"/>
              </a:solidFill>
            </a:endParaRPr>
          </a:p>
        </p:txBody>
      </p:sp>
      <p:sp>
        <p:nvSpPr>
          <p:cNvPr id="5" name="Подзаголовок 2"/>
          <p:cNvSpPr>
            <a:spLocks noGrp="1"/>
          </p:cNvSpPr>
          <p:nvPr>
            <p:ph type="subTitle" idx="1"/>
          </p:nvPr>
        </p:nvSpPr>
        <p:spPr/>
        <p:txBody>
          <a:bodyPr>
            <a:normAutofit/>
          </a:bodyPr>
          <a:lstStyle/>
          <a:p>
            <a:r>
              <a:rPr lang="en-US" b="1" dirty="0" err="1">
                <a:solidFill>
                  <a:schemeClr val="tx1"/>
                </a:solidFill>
              </a:rPr>
              <a:t>Covalschi</a:t>
            </a:r>
            <a:r>
              <a:rPr lang="en-US" b="1" dirty="0">
                <a:solidFill>
                  <a:schemeClr val="tx1"/>
                </a:solidFill>
              </a:rPr>
              <a:t> Tatiana, </a:t>
            </a:r>
          </a:p>
          <a:p>
            <a:r>
              <a:rPr lang="en-US" b="1" dirty="0">
                <a:solidFill>
                  <a:schemeClr val="tx1"/>
                </a:solidFill>
              </a:rPr>
              <a:t>Dr., lector </a:t>
            </a:r>
            <a:r>
              <a:rPr lang="en-US" b="1" dirty="0" err="1">
                <a:solidFill>
                  <a:schemeClr val="tx1"/>
                </a:solidFill>
              </a:rPr>
              <a:t>universitar</a:t>
            </a:r>
            <a:endParaRPr lang="en-US"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Conținutul</a:t>
            </a:r>
            <a:r>
              <a:rPr lang="en-US" dirty="0"/>
              <a:t> </a:t>
            </a:r>
            <a:r>
              <a:rPr lang="en-US" dirty="0" err="1"/>
              <a:t>temei</a:t>
            </a:r>
            <a:endParaRPr lang="en-US"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Definiții</a:t>
            </a:r>
            <a:endParaRPr lang="en-US" dirty="0"/>
          </a:p>
        </p:txBody>
      </p:sp>
      <p:sp>
        <p:nvSpPr>
          <p:cNvPr id="3" name="Содержимое 2"/>
          <p:cNvSpPr>
            <a:spLocks noGrp="1"/>
          </p:cNvSpPr>
          <p:nvPr>
            <p:ph idx="1"/>
          </p:nvPr>
        </p:nvSpPr>
        <p:spPr/>
        <p:txBody>
          <a:bodyPr>
            <a:normAutofit fontScale="70000" lnSpcReduction="20000"/>
          </a:bodyPr>
          <a:lstStyle/>
          <a:p>
            <a:r>
              <a:rPr lang="ro-RO" i="1" dirty="0"/>
              <a:t>Politica </a:t>
            </a:r>
            <a:r>
              <a:rPr lang="ro-RO" dirty="0"/>
              <a:t>este o activitate de realizare a intereselor într-un anumit domeniu şi reprezintă o activitate concretă care are subiectele, obiectele, scopurile, metodele, instrumentele, principiile şi regulile sale.</a:t>
            </a:r>
            <a:r>
              <a:rPr lang="ro-RO" i="1" dirty="0"/>
              <a:t> </a:t>
            </a:r>
            <a:endParaRPr lang="en-US" i="1" dirty="0"/>
          </a:p>
          <a:p>
            <a:r>
              <a:rPr lang="ro-RO" i="1" dirty="0"/>
              <a:t>Politica social-economică</a:t>
            </a:r>
            <a:r>
              <a:rPr lang="ro-RO" dirty="0"/>
              <a:t> a statului reprezintă o acţiune generală a puterii publice centrale, conştiente, coerente şi finalizate</a:t>
            </a:r>
            <a:r>
              <a:rPr lang="en-US" dirty="0"/>
              <a:t>,</a:t>
            </a:r>
            <a:r>
              <a:rPr lang="ro-RO" dirty="0"/>
              <a:t> care se exercită în domeniul economiei adică influenţează producţia, schimbul, consumul bunurilor şi serviciilor şi constituirea capitalului.</a:t>
            </a:r>
            <a:endParaRPr lang="en-US" dirty="0"/>
          </a:p>
          <a:p>
            <a:r>
              <a:rPr lang="ro-RO" i="1" dirty="0"/>
              <a:t>Politica financiară</a:t>
            </a:r>
            <a:r>
              <a:rPr lang="ro-RO" dirty="0"/>
              <a:t> face parte din politica generală a statului și exprimă ansamblul metodelor şi mijloacelor concrete privind procurarea şi gestionarea resurselor financiare, precum şi sistemul de instituţii abilitate cu funcţii financiare, instrumentele şi reglementările financiare utilizate de stat pentru influenţarea proceselor economice şi a relaţiilor sociale, într-o etapă determinată. </a:t>
            </a:r>
            <a:endParaRPr lang="en-US" dirty="0"/>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143000"/>
          </a:xfrm>
        </p:spPr>
        <p:txBody>
          <a:bodyPr>
            <a:normAutofit fontScale="90000"/>
          </a:bodyPr>
          <a:lstStyle/>
          <a:p>
            <a:br>
              <a:rPr lang="en-US" u="sng" dirty="0"/>
            </a:br>
            <a:r>
              <a:rPr lang="ro-RO" u="sng" dirty="0"/>
              <a:t>Obiectivele de bază ale politicii financiare constau în:</a:t>
            </a:r>
            <a:endParaRPr lang="en-US" dirty="0"/>
          </a:p>
        </p:txBody>
      </p:sp>
      <p:sp>
        <p:nvSpPr>
          <p:cNvPr id="3" name="Содержимое 2"/>
          <p:cNvSpPr>
            <a:spLocks noGrp="1"/>
          </p:cNvSpPr>
          <p:nvPr>
            <p:ph idx="1"/>
          </p:nvPr>
        </p:nvSpPr>
        <p:spPr>
          <a:xfrm>
            <a:off x="533400" y="2667000"/>
            <a:ext cx="8229600" cy="4525963"/>
          </a:xfrm>
        </p:spPr>
        <p:txBody>
          <a:bodyPr/>
          <a:lstStyle/>
          <a:p>
            <a:pPr lvl="0"/>
            <a:r>
              <a:rPr lang="ro-RO" dirty="0"/>
              <a:t>asigurarea dezvoltării şi creşterea economică</a:t>
            </a:r>
            <a:endParaRPr lang="en-US" dirty="0"/>
          </a:p>
          <a:p>
            <a:pPr lvl="0"/>
            <a:r>
              <a:rPr lang="ro-RO" dirty="0"/>
              <a:t>reducerea şomajului</a:t>
            </a:r>
            <a:endParaRPr lang="en-US" dirty="0"/>
          </a:p>
          <a:p>
            <a:pPr lvl="0"/>
            <a:r>
              <a:rPr lang="ro-RO" dirty="0"/>
              <a:t>reducerea inflaţiei</a:t>
            </a:r>
            <a:endParaRPr lang="en-US" dirty="0"/>
          </a:p>
          <a:p>
            <a:pPr lvl="0"/>
            <a:r>
              <a:rPr lang="ro-RO" dirty="0"/>
              <a:t>creşterea nivelului de trai al populaţiei</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Politica</a:t>
            </a:r>
            <a:r>
              <a:rPr lang="en-US" dirty="0"/>
              <a:t> </a:t>
            </a:r>
            <a:r>
              <a:rPr lang="en-US" dirty="0" err="1"/>
              <a:t>financiară</a:t>
            </a:r>
            <a:endParaRPr lang="en-US"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09600"/>
            <a:ext cx="8229600" cy="1143000"/>
          </a:xfrm>
        </p:spPr>
        <p:txBody>
          <a:bodyPr>
            <a:normAutofit/>
          </a:bodyPr>
          <a:lstStyle/>
          <a:p>
            <a:r>
              <a:rPr lang="en-US" sz="3200" dirty="0" err="1"/>
              <a:t>Asemănări</a:t>
            </a:r>
            <a:r>
              <a:rPr lang="en-US" sz="3200" dirty="0"/>
              <a:t> </a:t>
            </a:r>
            <a:r>
              <a:rPr lang="en-US" sz="3200" dirty="0" err="1"/>
              <a:t>și</a:t>
            </a:r>
            <a:r>
              <a:rPr lang="en-US" sz="3200" dirty="0"/>
              <a:t> </a:t>
            </a:r>
            <a:r>
              <a:rPr lang="en-US" sz="3200" dirty="0" err="1"/>
              <a:t>deosebiri</a:t>
            </a:r>
            <a:r>
              <a:rPr lang="en-US" sz="3200" dirty="0"/>
              <a:t> </a:t>
            </a:r>
            <a:r>
              <a:rPr lang="en-US" sz="3200" dirty="0" err="1"/>
              <a:t>dintre</a:t>
            </a:r>
            <a:r>
              <a:rPr lang="en-US" sz="3200" dirty="0"/>
              <a:t> </a:t>
            </a:r>
            <a:r>
              <a:rPr lang="en-US" sz="3200" dirty="0" err="1"/>
              <a:t>politica</a:t>
            </a:r>
            <a:r>
              <a:rPr lang="en-US" sz="3200" dirty="0"/>
              <a:t> </a:t>
            </a:r>
            <a:r>
              <a:rPr lang="en-US" sz="3200" dirty="0" err="1"/>
              <a:t>bugetar-fiscală</a:t>
            </a:r>
            <a:r>
              <a:rPr lang="en-US" sz="3200" dirty="0"/>
              <a:t> </a:t>
            </a:r>
            <a:r>
              <a:rPr lang="en-US" sz="3200" dirty="0" err="1"/>
              <a:t>și</a:t>
            </a:r>
            <a:r>
              <a:rPr lang="en-US" sz="3200" dirty="0"/>
              <a:t> </a:t>
            </a:r>
            <a:r>
              <a:rPr lang="en-US" sz="3200" dirty="0" err="1"/>
              <a:t>politica</a:t>
            </a:r>
            <a:r>
              <a:rPr lang="en-US" sz="3200" dirty="0"/>
              <a:t> </a:t>
            </a:r>
            <a:r>
              <a:rPr lang="en-US" sz="3200" dirty="0" err="1"/>
              <a:t>monetar-creditară</a:t>
            </a:r>
            <a:endParaRPr lang="en-US" sz="3200" dirty="0"/>
          </a:p>
        </p:txBody>
      </p:sp>
      <p:graphicFrame>
        <p:nvGraphicFramePr>
          <p:cNvPr id="4" name="Содержимое 3"/>
          <p:cNvGraphicFramePr>
            <a:graphicFrameLocks noGrp="1"/>
          </p:cNvGraphicFramePr>
          <p:nvPr>
            <p:ph idx="1"/>
          </p:nvPr>
        </p:nvGraphicFramePr>
        <p:xfrm>
          <a:off x="381000" y="1905000"/>
          <a:ext cx="8229600" cy="486156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gridSpan="2">
                  <a:txBody>
                    <a:bodyPr/>
                    <a:lstStyle/>
                    <a:p>
                      <a:pPr algn="ctr"/>
                      <a:r>
                        <a:rPr lang="en-US" dirty="0"/>
                        <a:t>ASEMĂNĂRI</a:t>
                      </a:r>
                    </a:p>
                  </a:txBody>
                  <a:tcPr/>
                </a:tc>
                <a:tc hMerge="1">
                  <a:txBody>
                    <a:bodyPr/>
                    <a:lstStyle/>
                    <a:p>
                      <a:endParaRPr lang="en-US" dirty="0"/>
                    </a:p>
                  </a:txBody>
                  <a:tcPr/>
                </a:tc>
                <a:extLst>
                  <a:ext uri="{0D108BD9-81ED-4DB2-BD59-A6C34878D82A}">
                    <a16:rowId xmlns:a16="http://schemas.microsoft.com/office/drawing/2014/main" val="10000"/>
                  </a:ext>
                </a:extLst>
              </a:tr>
              <a:tr h="370840">
                <a:tc gridSpan="2">
                  <a:txBody>
                    <a:bodyPr/>
                    <a:lstStyle/>
                    <a:p>
                      <a:r>
                        <a:rPr lang="en-US" dirty="0"/>
                        <a:t>1. </a:t>
                      </a:r>
                      <a:r>
                        <a:rPr lang="en-US" dirty="0" err="1"/>
                        <a:t>Dețin</a:t>
                      </a:r>
                      <a:r>
                        <a:rPr lang="en-US" dirty="0"/>
                        <a:t> </a:t>
                      </a:r>
                      <a:r>
                        <a:rPr lang="en-US" dirty="0" err="1"/>
                        <a:t>instrumente</a:t>
                      </a:r>
                      <a:r>
                        <a:rPr lang="en-US" dirty="0"/>
                        <a:t> </a:t>
                      </a:r>
                      <a:r>
                        <a:rPr lang="en-US" dirty="0" err="1"/>
                        <a:t>pentru</a:t>
                      </a:r>
                      <a:r>
                        <a:rPr lang="en-US" dirty="0"/>
                        <a:t> a </a:t>
                      </a:r>
                      <a:r>
                        <a:rPr lang="en-US" dirty="0" err="1"/>
                        <a:t>influența</a:t>
                      </a:r>
                      <a:r>
                        <a:rPr lang="en-US" baseline="0" dirty="0"/>
                        <a:t> </a:t>
                      </a:r>
                      <a:r>
                        <a:rPr lang="en-US" baseline="0" dirty="0" err="1"/>
                        <a:t>cursul</a:t>
                      </a:r>
                      <a:r>
                        <a:rPr lang="en-US" baseline="0" dirty="0"/>
                        <a:t> </a:t>
                      </a:r>
                      <a:r>
                        <a:rPr lang="en-US" baseline="0" dirty="0" err="1"/>
                        <a:t>dezvoltării</a:t>
                      </a:r>
                      <a:r>
                        <a:rPr lang="en-US" baseline="0" dirty="0"/>
                        <a:t> </a:t>
                      </a:r>
                      <a:r>
                        <a:rPr lang="en-US" baseline="0" dirty="0" err="1"/>
                        <a:t>economice</a:t>
                      </a:r>
                      <a:r>
                        <a:rPr lang="en-US" baseline="0" dirty="0"/>
                        <a:t>.</a:t>
                      </a:r>
                      <a:endParaRPr lang="en-US" dirty="0"/>
                    </a:p>
                    <a:p>
                      <a:r>
                        <a:rPr lang="en-US" dirty="0"/>
                        <a:t>2. Pot </a:t>
                      </a:r>
                      <a:r>
                        <a:rPr lang="en-US" dirty="0" err="1"/>
                        <a:t>fi</a:t>
                      </a:r>
                      <a:r>
                        <a:rPr lang="en-US" dirty="0"/>
                        <a:t> </a:t>
                      </a:r>
                      <a:r>
                        <a:rPr lang="en-US" dirty="0" err="1"/>
                        <a:t>politici</a:t>
                      </a:r>
                      <a:r>
                        <a:rPr lang="en-US" dirty="0"/>
                        <a:t> </a:t>
                      </a:r>
                      <a:r>
                        <a:rPr lang="en-US" dirty="0" err="1"/>
                        <a:t>stimulative</a:t>
                      </a:r>
                      <a:r>
                        <a:rPr lang="en-US" dirty="0"/>
                        <a:t> </a:t>
                      </a:r>
                      <a:r>
                        <a:rPr lang="en-US" dirty="0" err="1"/>
                        <a:t>și</a:t>
                      </a:r>
                      <a:r>
                        <a:rPr lang="en-US" dirty="0"/>
                        <a:t> restrictive.</a:t>
                      </a:r>
                    </a:p>
                    <a:p>
                      <a:r>
                        <a:rPr lang="en-US" dirty="0"/>
                        <a:t>3. </a:t>
                      </a:r>
                      <a:r>
                        <a:rPr lang="en-US" dirty="0" err="1"/>
                        <a:t>Ambele</a:t>
                      </a:r>
                      <a:r>
                        <a:rPr lang="en-US" dirty="0"/>
                        <a:t> </a:t>
                      </a:r>
                      <a:r>
                        <a:rPr lang="en-US" dirty="0" err="1"/>
                        <a:t>politici</a:t>
                      </a:r>
                      <a:r>
                        <a:rPr lang="en-US" dirty="0"/>
                        <a:t> </a:t>
                      </a:r>
                      <a:r>
                        <a:rPr lang="en-US" dirty="0" err="1"/>
                        <a:t>urmăresc</a:t>
                      </a:r>
                      <a:r>
                        <a:rPr lang="en-US" dirty="0"/>
                        <a:t> </a:t>
                      </a:r>
                      <a:r>
                        <a:rPr lang="en-US" dirty="0" err="1"/>
                        <a:t>creșterea</a:t>
                      </a:r>
                      <a:r>
                        <a:rPr lang="en-US" dirty="0"/>
                        <a:t> </a:t>
                      </a:r>
                      <a:r>
                        <a:rPr lang="en-US" dirty="0" err="1"/>
                        <a:t>și</a:t>
                      </a:r>
                      <a:r>
                        <a:rPr lang="en-US" dirty="0"/>
                        <a:t> </a:t>
                      </a:r>
                      <a:r>
                        <a:rPr lang="en-US" dirty="0" err="1"/>
                        <a:t>dezvoltarea</a:t>
                      </a:r>
                      <a:r>
                        <a:rPr lang="en-US" dirty="0"/>
                        <a:t> </a:t>
                      </a:r>
                      <a:r>
                        <a:rPr lang="en-US" dirty="0" err="1"/>
                        <a:t>economiei</a:t>
                      </a:r>
                      <a:r>
                        <a:rPr lang="en-US" dirty="0"/>
                        <a:t>.</a:t>
                      </a:r>
                    </a:p>
                  </a:txBody>
                  <a:tcPr/>
                </a:tc>
                <a:tc hMerge="1">
                  <a:txBody>
                    <a:bodyPr/>
                    <a:lstStyle/>
                    <a:p>
                      <a:endParaRPr lang="en-US" dirty="0"/>
                    </a:p>
                  </a:txBody>
                  <a:tcPr/>
                </a:tc>
                <a:extLst>
                  <a:ext uri="{0D108BD9-81ED-4DB2-BD59-A6C34878D82A}">
                    <a16:rowId xmlns:a16="http://schemas.microsoft.com/office/drawing/2014/main" val="10001"/>
                  </a:ext>
                </a:extLst>
              </a:tr>
              <a:tr h="370840">
                <a:tc gridSpan="2">
                  <a:txBody>
                    <a:bodyPr/>
                    <a:lstStyle/>
                    <a:p>
                      <a:pPr algn="ctr"/>
                      <a:r>
                        <a:rPr lang="en-US" dirty="0"/>
                        <a:t>DEOSEBIRI</a:t>
                      </a:r>
                    </a:p>
                  </a:txBody>
                  <a:tcPr/>
                </a:tc>
                <a:tc hMerge="1">
                  <a:txBody>
                    <a:bodyPr/>
                    <a:lstStyle/>
                    <a:p>
                      <a:endParaRPr lang="en-US" dirty="0"/>
                    </a:p>
                  </a:txBody>
                  <a:tcPr/>
                </a:tc>
                <a:extLst>
                  <a:ext uri="{0D108BD9-81ED-4DB2-BD59-A6C34878D82A}">
                    <a16:rowId xmlns:a16="http://schemas.microsoft.com/office/drawing/2014/main" val="10002"/>
                  </a:ext>
                </a:extLst>
              </a:tr>
              <a:tr h="370840">
                <a:tc>
                  <a:txBody>
                    <a:bodyPr/>
                    <a:lstStyle/>
                    <a:p>
                      <a:r>
                        <a:rPr lang="en-US" sz="1800" dirty="0" err="1"/>
                        <a:t>Politica</a:t>
                      </a:r>
                      <a:r>
                        <a:rPr lang="en-US" sz="1800" dirty="0"/>
                        <a:t> </a:t>
                      </a:r>
                      <a:r>
                        <a:rPr lang="en-US" sz="1800" dirty="0" err="1"/>
                        <a:t>bugetar-fiscală</a:t>
                      </a:r>
                      <a:endParaRPr lang="en-US" dirty="0"/>
                    </a:p>
                  </a:txBody>
                  <a:tcPr/>
                </a:tc>
                <a:tc>
                  <a:txBody>
                    <a:bodyPr/>
                    <a:lstStyle/>
                    <a:p>
                      <a:r>
                        <a:rPr lang="en-US" sz="1800" dirty="0" err="1"/>
                        <a:t>Politica</a:t>
                      </a:r>
                      <a:r>
                        <a:rPr lang="en-US" sz="1800" dirty="0"/>
                        <a:t> </a:t>
                      </a:r>
                      <a:r>
                        <a:rPr lang="en-US" sz="1800" dirty="0" err="1"/>
                        <a:t>monetar-creditară</a:t>
                      </a:r>
                      <a:endParaRPr lang="en-US" dirty="0"/>
                    </a:p>
                  </a:txBody>
                  <a:tcPr/>
                </a:tc>
                <a:extLst>
                  <a:ext uri="{0D108BD9-81ED-4DB2-BD59-A6C34878D82A}">
                    <a16:rowId xmlns:a16="http://schemas.microsoft.com/office/drawing/2014/main" val="10003"/>
                  </a:ext>
                </a:extLst>
              </a:tr>
              <a:tr h="370840">
                <a:tc>
                  <a:txBody>
                    <a:bodyPr/>
                    <a:lstStyle/>
                    <a:p>
                      <a:r>
                        <a:rPr lang="en-US" dirty="0"/>
                        <a:t>1. Are ca </a:t>
                      </a:r>
                      <a:r>
                        <a:rPr lang="en-US" dirty="0" err="1"/>
                        <a:t>instrumente</a:t>
                      </a:r>
                      <a:r>
                        <a:rPr lang="en-US" dirty="0"/>
                        <a:t> de </a:t>
                      </a:r>
                      <a:r>
                        <a:rPr lang="en-US" dirty="0" err="1"/>
                        <a:t>intervenție</a:t>
                      </a:r>
                      <a:r>
                        <a:rPr lang="en-US" dirty="0"/>
                        <a:t>: </a:t>
                      </a:r>
                      <a:r>
                        <a:rPr lang="en-US" dirty="0" err="1"/>
                        <a:t>impozitul</a:t>
                      </a:r>
                      <a:r>
                        <a:rPr lang="en-US" dirty="0"/>
                        <a:t>,</a:t>
                      </a:r>
                      <a:r>
                        <a:rPr lang="en-US" baseline="0" dirty="0"/>
                        <a:t> </a:t>
                      </a:r>
                      <a:r>
                        <a:rPr lang="en-US" baseline="0" dirty="0" err="1"/>
                        <a:t>taxa</a:t>
                      </a:r>
                      <a:r>
                        <a:rPr lang="en-US" baseline="0" dirty="0"/>
                        <a:t>, </a:t>
                      </a:r>
                      <a:r>
                        <a:rPr lang="en-US" baseline="0" dirty="0" err="1"/>
                        <a:t>achizițiile</a:t>
                      </a:r>
                      <a:r>
                        <a:rPr lang="en-US" baseline="0" dirty="0"/>
                        <a:t> </a:t>
                      </a:r>
                      <a:r>
                        <a:rPr lang="en-US" baseline="0" dirty="0" err="1"/>
                        <a:t>și</a:t>
                      </a:r>
                      <a:r>
                        <a:rPr lang="en-US" baseline="0" dirty="0"/>
                        <a:t> </a:t>
                      </a:r>
                      <a:r>
                        <a:rPr lang="en-US" baseline="0" dirty="0" err="1"/>
                        <a:t>transferurile</a:t>
                      </a:r>
                      <a:endParaRPr lang="en-US" dirty="0"/>
                    </a:p>
                    <a:p>
                      <a:r>
                        <a:rPr lang="en-US" dirty="0"/>
                        <a:t>2. Este </a:t>
                      </a:r>
                      <a:r>
                        <a:rPr lang="en-US" dirty="0" err="1"/>
                        <a:t>promovată</a:t>
                      </a:r>
                      <a:r>
                        <a:rPr lang="en-US" dirty="0"/>
                        <a:t> de </a:t>
                      </a:r>
                      <a:r>
                        <a:rPr lang="en-US" dirty="0" err="1"/>
                        <a:t>Guvern</a:t>
                      </a:r>
                      <a:r>
                        <a:rPr lang="en-US" dirty="0"/>
                        <a:t> </a:t>
                      </a:r>
                      <a:r>
                        <a:rPr lang="en-US" dirty="0" err="1"/>
                        <a:t>prin</a:t>
                      </a:r>
                      <a:r>
                        <a:rPr lang="en-US" dirty="0"/>
                        <a:t> </a:t>
                      </a:r>
                      <a:r>
                        <a:rPr lang="en-US" dirty="0" err="1"/>
                        <a:t>intermediul</a:t>
                      </a:r>
                      <a:r>
                        <a:rPr lang="en-US" dirty="0"/>
                        <a:t> </a:t>
                      </a:r>
                      <a:r>
                        <a:rPr lang="en-US" dirty="0" err="1"/>
                        <a:t>Ministerului</a:t>
                      </a:r>
                      <a:r>
                        <a:rPr lang="en-US" dirty="0"/>
                        <a:t> </a:t>
                      </a:r>
                      <a:r>
                        <a:rPr lang="en-US" dirty="0" err="1"/>
                        <a:t>Finanțelor</a:t>
                      </a:r>
                      <a:r>
                        <a:rPr lang="en-US" dirty="0"/>
                        <a:t>.</a:t>
                      </a:r>
                    </a:p>
                    <a:p>
                      <a:r>
                        <a:rPr lang="en-US" dirty="0"/>
                        <a:t>3. Din </a:t>
                      </a:r>
                      <a:r>
                        <a:rPr lang="en-US" dirty="0" err="1"/>
                        <a:t>cele</a:t>
                      </a:r>
                      <a:r>
                        <a:rPr lang="en-US" dirty="0"/>
                        <a:t> 4 </a:t>
                      </a:r>
                      <a:r>
                        <a:rPr lang="en-US" dirty="0" err="1"/>
                        <a:t>obiective</a:t>
                      </a:r>
                      <a:r>
                        <a:rPr lang="en-US" dirty="0"/>
                        <a:t> </a:t>
                      </a:r>
                      <a:r>
                        <a:rPr lang="en-US" dirty="0" err="1"/>
                        <a:t>urmărește</a:t>
                      </a:r>
                      <a:r>
                        <a:rPr lang="en-US" dirty="0"/>
                        <a:t> </a:t>
                      </a:r>
                      <a:r>
                        <a:rPr lang="en-US" dirty="0" err="1"/>
                        <a:t>reducerea</a:t>
                      </a:r>
                      <a:r>
                        <a:rPr lang="en-US" baseline="0" dirty="0"/>
                        <a:t> </a:t>
                      </a:r>
                      <a:r>
                        <a:rPr lang="en-US" baseline="0" dirty="0" err="1"/>
                        <a:t>șomajului</a:t>
                      </a:r>
                      <a:r>
                        <a:rPr lang="en-US" baseline="0" dirty="0"/>
                        <a:t>, </a:t>
                      </a:r>
                      <a:r>
                        <a:rPr lang="en-US" baseline="0" dirty="0" err="1"/>
                        <a:t>creșterea</a:t>
                      </a:r>
                      <a:r>
                        <a:rPr lang="en-US" baseline="0" dirty="0"/>
                        <a:t> </a:t>
                      </a:r>
                      <a:r>
                        <a:rPr lang="en-US" baseline="0" dirty="0" err="1"/>
                        <a:t>nivelului</a:t>
                      </a:r>
                      <a:r>
                        <a:rPr lang="en-US" baseline="0" dirty="0"/>
                        <a:t> de </a:t>
                      </a:r>
                      <a:r>
                        <a:rPr lang="en-US" baseline="0" dirty="0" err="1"/>
                        <a:t>trai</a:t>
                      </a:r>
                      <a:r>
                        <a:rPr lang="en-US" baseline="0" dirty="0"/>
                        <a:t> al </a:t>
                      </a:r>
                      <a:r>
                        <a:rPr lang="en-US" baseline="0" dirty="0" err="1"/>
                        <a:t>cetățenilor</a:t>
                      </a:r>
                      <a:r>
                        <a:rPr lang="en-US" baseline="0" dirty="0"/>
                        <a:t>.</a:t>
                      </a:r>
                      <a:endParaRPr lang="en-US" dirty="0"/>
                    </a:p>
                    <a:p>
                      <a:r>
                        <a:rPr lang="en-US" dirty="0"/>
                        <a:t>4.</a:t>
                      </a:r>
                      <a:r>
                        <a:rPr lang="en-US" baseline="0" dirty="0"/>
                        <a:t> </a:t>
                      </a:r>
                      <a:r>
                        <a:rPr lang="en-US" baseline="0" dirty="0" err="1"/>
                        <a:t>Instrumentele</a:t>
                      </a:r>
                      <a:r>
                        <a:rPr lang="en-US" baseline="0" dirty="0"/>
                        <a:t> de </a:t>
                      </a:r>
                      <a:r>
                        <a:rPr lang="en-US" baseline="0" dirty="0" err="1"/>
                        <a:t>politică</a:t>
                      </a:r>
                      <a:r>
                        <a:rPr lang="en-US" baseline="0" dirty="0"/>
                        <a:t> </a:t>
                      </a:r>
                      <a:r>
                        <a:rPr lang="en-US" baseline="0" dirty="0" err="1"/>
                        <a:t>bugetar-fiscală</a:t>
                      </a:r>
                      <a:r>
                        <a:rPr lang="en-US" baseline="0" dirty="0"/>
                        <a:t> </a:t>
                      </a:r>
                      <a:r>
                        <a:rPr lang="en-US" baseline="0" dirty="0" err="1"/>
                        <a:t>sunt</a:t>
                      </a:r>
                      <a:r>
                        <a:rPr lang="en-US" baseline="0" dirty="0"/>
                        <a:t> </a:t>
                      </a:r>
                      <a:r>
                        <a:rPr lang="en-US" baseline="0" dirty="0" err="1"/>
                        <a:t>mult</a:t>
                      </a:r>
                      <a:r>
                        <a:rPr lang="en-US" baseline="0" dirty="0"/>
                        <a:t> </a:t>
                      </a:r>
                      <a:r>
                        <a:rPr lang="en-US" baseline="0" dirty="0" err="1"/>
                        <a:t>mai</a:t>
                      </a:r>
                      <a:r>
                        <a:rPr lang="en-US" baseline="0" dirty="0"/>
                        <a:t> </a:t>
                      </a:r>
                      <a:r>
                        <a:rPr lang="en-US" baseline="0" dirty="0" err="1"/>
                        <a:t>rigide</a:t>
                      </a:r>
                      <a:r>
                        <a:rPr lang="en-US" baseline="0" dirty="0"/>
                        <a:t> ca </a:t>
                      </a:r>
                      <a:r>
                        <a:rPr lang="en-US" baseline="0" dirty="0" err="1"/>
                        <a:t>instrumentele</a:t>
                      </a:r>
                      <a:r>
                        <a:rPr lang="en-US" baseline="0" dirty="0"/>
                        <a:t> </a:t>
                      </a:r>
                      <a:r>
                        <a:rPr lang="en-US" baseline="0" dirty="0" err="1"/>
                        <a:t>politicii</a:t>
                      </a:r>
                      <a:r>
                        <a:rPr lang="en-US" baseline="0" dirty="0"/>
                        <a:t> </a:t>
                      </a:r>
                      <a:r>
                        <a:rPr lang="en-US" baseline="0" dirty="0" err="1"/>
                        <a:t>monetar-creditare</a:t>
                      </a:r>
                      <a:endParaRPr lang="en-US" dirty="0"/>
                    </a:p>
                  </a:txBody>
                  <a:tcPr/>
                </a:tc>
                <a:tc>
                  <a:txBody>
                    <a:bodyPr/>
                    <a:lstStyle/>
                    <a:p>
                      <a:r>
                        <a:rPr lang="en-US" dirty="0"/>
                        <a:t>1. Are ca </a:t>
                      </a:r>
                      <a:r>
                        <a:rPr lang="en-US" dirty="0" err="1"/>
                        <a:t>instrumente</a:t>
                      </a:r>
                      <a:r>
                        <a:rPr lang="en-US" dirty="0"/>
                        <a:t> de </a:t>
                      </a:r>
                      <a:r>
                        <a:rPr lang="en-US" dirty="0" err="1"/>
                        <a:t>intervenție</a:t>
                      </a:r>
                      <a:r>
                        <a:rPr lang="en-US" dirty="0"/>
                        <a:t>: rata </a:t>
                      </a:r>
                      <a:r>
                        <a:rPr lang="en-US" dirty="0" err="1"/>
                        <a:t>rezervelor</a:t>
                      </a:r>
                      <a:r>
                        <a:rPr lang="en-US" dirty="0"/>
                        <a:t> </a:t>
                      </a:r>
                      <a:r>
                        <a:rPr lang="en-US" dirty="0" err="1"/>
                        <a:t>minime</a:t>
                      </a:r>
                      <a:r>
                        <a:rPr lang="en-US" dirty="0"/>
                        <a:t> </a:t>
                      </a:r>
                      <a:r>
                        <a:rPr lang="en-US" dirty="0" err="1"/>
                        <a:t>obligatorii</a:t>
                      </a:r>
                      <a:r>
                        <a:rPr lang="en-US" dirty="0"/>
                        <a:t>,</a:t>
                      </a:r>
                      <a:r>
                        <a:rPr lang="en-US" baseline="0" dirty="0"/>
                        <a:t> rata de </a:t>
                      </a:r>
                      <a:r>
                        <a:rPr lang="en-US" baseline="0" dirty="0" err="1"/>
                        <a:t>baza</a:t>
                      </a:r>
                      <a:r>
                        <a:rPr lang="en-US" baseline="0" dirty="0"/>
                        <a:t> a </a:t>
                      </a:r>
                      <a:r>
                        <a:rPr lang="en-US" baseline="0" dirty="0" err="1"/>
                        <a:t>dobînzii</a:t>
                      </a:r>
                      <a:r>
                        <a:rPr lang="en-US" baseline="0" dirty="0"/>
                        <a:t>, </a:t>
                      </a:r>
                      <a:r>
                        <a:rPr lang="en-US" baseline="0" dirty="0" err="1"/>
                        <a:t>intervenția</a:t>
                      </a:r>
                      <a:r>
                        <a:rPr lang="en-US" baseline="0" dirty="0"/>
                        <a:t> </a:t>
                      </a:r>
                      <a:r>
                        <a:rPr lang="en-US" baseline="0" dirty="0" err="1"/>
                        <a:t>pe</a:t>
                      </a:r>
                      <a:r>
                        <a:rPr lang="en-US" baseline="0" dirty="0"/>
                        <a:t> </a:t>
                      </a:r>
                      <a:r>
                        <a:rPr lang="en-US" baseline="0" dirty="0" err="1"/>
                        <a:t>piața</a:t>
                      </a:r>
                      <a:r>
                        <a:rPr lang="en-US" baseline="0" dirty="0"/>
                        <a:t> </a:t>
                      </a:r>
                      <a:r>
                        <a:rPr lang="en-US" baseline="0" dirty="0" err="1"/>
                        <a:t>valutară</a:t>
                      </a:r>
                      <a:r>
                        <a:rPr lang="en-US" baseline="0" dirty="0"/>
                        <a:t>, </a:t>
                      </a:r>
                      <a:r>
                        <a:rPr lang="en-US" baseline="0" dirty="0" err="1"/>
                        <a:t>operațiunile</a:t>
                      </a:r>
                      <a:r>
                        <a:rPr lang="en-US" baseline="0" dirty="0"/>
                        <a:t> de open-market</a:t>
                      </a:r>
                      <a:endParaRPr lang="en-US" dirty="0"/>
                    </a:p>
                    <a:p>
                      <a:r>
                        <a:rPr lang="en-US" dirty="0"/>
                        <a:t>2. Este </a:t>
                      </a:r>
                      <a:r>
                        <a:rPr lang="en-US" dirty="0" err="1"/>
                        <a:t>promovată</a:t>
                      </a:r>
                      <a:r>
                        <a:rPr lang="en-US" dirty="0"/>
                        <a:t> de BNM, care e </a:t>
                      </a:r>
                      <a:r>
                        <a:rPr lang="en-US" dirty="0" err="1"/>
                        <a:t>independentă</a:t>
                      </a:r>
                      <a:r>
                        <a:rPr lang="en-US" dirty="0"/>
                        <a:t> de </a:t>
                      </a:r>
                      <a:r>
                        <a:rPr lang="en-US" dirty="0" err="1"/>
                        <a:t>Guvern</a:t>
                      </a:r>
                      <a:r>
                        <a:rPr lang="en-US" dirty="0"/>
                        <a:t>.</a:t>
                      </a:r>
                    </a:p>
                    <a:p>
                      <a:r>
                        <a:rPr lang="en-US" dirty="0"/>
                        <a:t>3. Din </a:t>
                      </a:r>
                      <a:r>
                        <a:rPr lang="en-US" dirty="0" err="1"/>
                        <a:t>cele</a:t>
                      </a:r>
                      <a:r>
                        <a:rPr lang="en-US" dirty="0"/>
                        <a:t> 4 </a:t>
                      </a:r>
                      <a:r>
                        <a:rPr lang="en-US" dirty="0" err="1"/>
                        <a:t>obiective</a:t>
                      </a:r>
                      <a:r>
                        <a:rPr lang="en-US" dirty="0"/>
                        <a:t> </a:t>
                      </a:r>
                      <a:r>
                        <a:rPr lang="en-US" dirty="0" err="1"/>
                        <a:t>urmărește</a:t>
                      </a:r>
                      <a:r>
                        <a:rPr lang="en-US" dirty="0"/>
                        <a:t> </a:t>
                      </a:r>
                      <a:r>
                        <a:rPr lang="en-US" dirty="0" err="1"/>
                        <a:t>reducerea</a:t>
                      </a:r>
                      <a:r>
                        <a:rPr lang="en-US" baseline="0" dirty="0"/>
                        <a:t> </a:t>
                      </a:r>
                      <a:r>
                        <a:rPr lang="en-US" baseline="0" dirty="0" err="1"/>
                        <a:t>inflației</a:t>
                      </a:r>
                      <a:r>
                        <a:rPr lang="en-US" baseline="0" dirty="0"/>
                        <a:t>.</a:t>
                      </a:r>
                      <a:endParaRPr lang="en-US" dirty="0"/>
                    </a:p>
                    <a:p>
                      <a:r>
                        <a:rPr lang="en-US" dirty="0"/>
                        <a:t>4.</a:t>
                      </a:r>
                      <a:r>
                        <a:rPr lang="en-US" baseline="0" dirty="0"/>
                        <a:t> </a:t>
                      </a:r>
                      <a:r>
                        <a:rPr lang="en-US" baseline="0" dirty="0" err="1"/>
                        <a:t>Instrumentele</a:t>
                      </a:r>
                      <a:r>
                        <a:rPr lang="en-US" baseline="0" dirty="0"/>
                        <a:t> de </a:t>
                      </a:r>
                      <a:r>
                        <a:rPr lang="en-US" baseline="0" dirty="0" err="1"/>
                        <a:t>politică</a:t>
                      </a:r>
                      <a:r>
                        <a:rPr lang="en-US" baseline="0" dirty="0"/>
                        <a:t> </a:t>
                      </a:r>
                      <a:r>
                        <a:rPr lang="en-US" baseline="0" dirty="0" err="1"/>
                        <a:t>monetar-creditară</a:t>
                      </a:r>
                      <a:r>
                        <a:rPr lang="en-US" baseline="0" dirty="0"/>
                        <a:t> </a:t>
                      </a:r>
                      <a:r>
                        <a:rPr lang="en-US" baseline="0" dirty="0" err="1"/>
                        <a:t>sunt</a:t>
                      </a:r>
                      <a:r>
                        <a:rPr lang="en-US" baseline="0" dirty="0"/>
                        <a:t> </a:t>
                      </a:r>
                      <a:r>
                        <a:rPr lang="en-US" baseline="0" dirty="0" err="1"/>
                        <a:t>mult</a:t>
                      </a:r>
                      <a:r>
                        <a:rPr lang="en-US" baseline="0" dirty="0"/>
                        <a:t> </a:t>
                      </a:r>
                      <a:r>
                        <a:rPr lang="en-US" baseline="0" dirty="0" err="1"/>
                        <a:t>mai</a:t>
                      </a:r>
                      <a:r>
                        <a:rPr lang="en-US" baseline="0" dirty="0"/>
                        <a:t> </a:t>
                      </a:r>
                      <a:r>
                        <a:rPr lang="en-US" baseline="0" dirty="0" err="1"/>
                        <a:t>flexibile</a:t>
                      </a:r>
                      <a:endParaRPr lang="en-US"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dirty="0" err="1"/>
              <a:t>Corelația</a:t>
            </a:r>
            <a:r>
              <a:rPr lang="en-US" sz="3200" dirty="0"/>
              <a:t> </a:t>
            </a:r>
            <a:r>
              <a:rPr lang="en-US" sz="3200" dirty="0" err="1"/>
              <a:t>dintre</a:t>
            </a:r>
            <a:r>
              <a:rPr lang="en-US" sz="3200" dirty="0"/>
              <a:t> </a:t>
            </a:r>
            <a:r>
              <a:rPr lang="en-US" sz="3200" dirty="0" err="1"/>
              <a:t>politicabugetar-fiscală</a:t>
            </a:r>
            <a:r>
              <a:rPr lang="en-US" sz="3200" dirty="0"/>
              <a:t> </a:t>
            </a:r>
            <a:r>
              <a:rPr lang="en-US" sz="3200" dirty="0" err="1"/>
              <a:t>și</a:t>
            </a:r>
            <a:r>
              <a:rPr lang="en-US" sz="3200" dirty="0"/>
              <a:t> </a:t>
            </a:r>
            <a:r>
              <a:rPr lang="en-US" sz="3200" dirty="0" err="1"/>
              <a:t>politica</a:t>
            </a:r>
            <a:r>
              <a:rPr lang="en-US" sz="3200" dirty="0"/>
              <a:t> </a:t>
            </a:r>
            <a:r>
              <a:rPr lang="en-US" sz="3200" dirty="0" err="1"/>
              <a:t>monetar-creditară</a:t>
            </a:r>
            <a:endParaRPr lang="en-US" sz="3200" dirty="0"/>
          </a:p>
        </p:txBody>
      </p:sp>
      <p:graphicFrame>
        <p:nvGraphicFramePr>
          <p:cNvPr id="4" name="Содержимое 3"/>
          <p:cNvGraphicFramePr>
            <a:graphicFrameLocks noGrp="1"/>
          </p:cNvGraphicFramePr>
          <p:nvPr>
            <p:ph idx="1"/>
          </p:nvPr>
        </p:nvGraphicFramePr>
        <p:xfrm>
          <a:off x="457200" y="1600200"/>
          <a:ext cx="8686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304800" y="228600"/>
          <a:ext cx="85344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Прямая со стрелкой 5"/>
          <p:cNvCxnSpPr/>
          <p:nvPr/>
        </p:nvCxnSpPr>
        <p:spPr>
          <a:xfrm>
            <a:off x="2743200" y="2971800"/>
            <a:ext cx="685800" cy="167640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en-US" dirty="0" err="1">
                <a:solidFill>
                  <a:srgbClr val="FF0000"/>
                </a:solidFill>
              </a:rPr>
              <a:t>Sarcina</a:t>
            </a:r>
            <a:r>
              <a:rPr lang="en-US" dirty="0">
                <a:solidFill>
                  <a:srgbClr val="FF0000"/>
                </a:solidFill>
              </a:rPr>
              <a:t> nr.2</a:t>
            </a:r>
          </a:p>
          <a:p>
            <a:pPr>
              <a:buNone/>
            </a:pPr>
            <a:r>
              <a:rPr lang="en-US" dirty="0"/>
              <a:t>De </a:t>
            </a:r>
            <a:r>
              <a:rPr lang="en-US" dirty="0" err="1"/>
              <a:t>elaborat</a:t>
            </a:r>
            <a:r>
              <a:rPr lang="en-US" dirty="0"/>
              <a:t> un </a:t>
            </a:r>
            <a:r>
              <a:rPr lang="en-US" dirty="0" err="1"/>
              <a:t>eseu</a:t>
            </a:r>
            <a:r>
              <a:rPr lang="en-US" dirty="0"/>
              <a:t> de o </a:t>
            </a:r>
            <a:r>
              <a:rPr lang="en-US" dirty="0" err="1"/>
              <a:t>pagină</a:t>
            </a:r>
            <a:r>
              <a:rPr lang="en-US" dirty="0"/>
              <a:t> </a:t>
            </a:r>
            <a:r>
              <a:rPr lang="en-US" dirty="0" err="1"/>
              <a:t>pe</a:t>
            </a:r>
            <a:r>
              <a:rPr lang="en-US" dirty="0"/>
              <a:t> </a:t>
            </a:r>
            <a:r>
              <a:rPr lang="en-US" dirty="0" err="1"/>
              <a:t>tema</a:t>
            </a:r>
            <a:r>
              <a:rPr lang="en-US" dirty="0"/>
              <a:t>:</a:t>
            </a:r>
          </a:p>
          <a:p>
            <a:pPr>
              <a:buNone/>
            </a:pPr>
            <a:r>
              <a:rPr lang="en-US" dirty="0"/>
              <a:t>„</a:t>
            </a:r>
            <a:r>
              <a:rPr lang="ro-RO" dirty="0"/>
              <a:t>Direcţii esenţiale ale politicii financiare în Republica Moldova</a:t>
            </a:r>
            <a:r>
              <a:rPr lang="en-US" dirty="0"/>
              <a:t>”</a:t>
            </a:r>
            <a:r>
              <a:rPr lang="ro-RO" dirty="0"/>
              <a:t>. </a:t>
            </a:r>
            <a:endParaRPr lang="en-US" dirty="0"/>
          </a:p>
          <a:p>
            <a:pPr>
              <a:buNone/>
            </a:pPr>
            <a:endParaRPr lang="en-US"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999</TotalTime>
  <Words>512</Words>
  <Application>Microsoft Office PowerPoint</Application>
  <PresentationFormat>Экран (4:3)</PresentationFormat>
  <Paragraphs>54</Paragraphs>
  <Slides>9</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9</vt:i4>
      </vt:variant>
    </vt:vector>
  </HeadingPairs>
  <TitlesOfParts>
    <vt:vector size="12" baseType="lpstr">
      <vt:lpstr>Arial</vt:lpstr>
      <vt:lpstr>Calibri</vt:lpstr>
      <vt:lpstr>Тема Office</vt:lpstr>
      <vt:lpstr>Tema 3. Politica financiară a statului</vt:lpstr>
      <vt:lpstr>Conținutul temei</vt:lpstr>
      <vt:lpstr>Definiții</vt:lpstr>
      <vt:lpstr> Obiectivele de bază ale politicii financiare constau în:</vt:lpstr>
      <vt:lpstr>Politica financiară</vt:lpstr>
      <vt:lpstr>Asemănări și deosebiri dintre politica bugetar-fiscală și politica monetar-creditară</vt:lpstr>
      <vt:lpstr>Corelația dintre politicabugetar-fiscală și politica monetar-creditară</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Seminarul 3 la disciplina  Finanțe Publice</dc:title>
  <dc:creator>Tatiana Vișanu</dc:creator>
  <cp:lastModifiedBy>User</cp:lastModifiedBy>
  <cp:revision>9</cp:revision>
  <dcterms:created xsi:type="dcterms:W3CDTF">2020-09-29T12:27:07Z</dcterms:created>
  <dcterms:modified xsi:type="dcterms:W3CDTF">2021-09-09T19:46:11Z</dcterms:modified>
</cp:coreProperties>
</file>