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70" r:id="rId6"/>
    <p:sldId id="271" r:id="rId7"/>
    <p:sldId id="275" r:id="rId8"/>
    <p:sldId id="272" r:id="rId9"/>
    <p:sldId id="276" r:id="rId10"/>
    <p:sldId id="273" r:id="rId11"/>
    <p:sldId id="274" r:id="rId12"/>
    <p:sldId id="277" r:id="rId13"/>
    <p:sldId id="257" r:id="rId14"/>
    <p:sldId id="259" r:id="rId15"/>
    <p:sldId id="261" r:id="rId16"/>
    <p:sldId id="263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1BB03-624B-46F9-8A7A-EEC18C0ACC97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F185F45-9F2A-48BC-9202-AA43C50D1D74}">
      <dgm:prSet/>
      <dgm:spPr/>
      <dgm:t>
        <a:bodyPr/>
        <a:lstStyle/>
        <a:p>
          <a:pPr rtl="0"/>
          <a:r>
            <a:rPr lang="ro-RO" dirty="0"/>
            <a:t>1. Conţinutul economic al cheltuielilor publice</a:t>
          </a:r>
          <a:endParaRPr lang="en-US" dirty="0"/>
        </a:p>
      </dgm:t>
    </dgm:pt>
    <dgm:pt modelId="{21C3A8E1-E479-4A06-96A8-D5381FCB8391}" type="parTrans" cxnId="{4B801AAF-E228-4941-8FE6-C389F9891B19}">
      <dgm:prSet/>
      <dgm:spPr/>
      <dgm:t>
        <a:bodyPr/>
        <a:lstStyle/>
        <a:p>
          <a:endParaRPr lang="en-US"/>
        </a:p>
      </dgm:t>
    </dgm:pt>
    <dgm:pt modelId="{08116DEA-6649-40D4-BE9F-4F7AABAFF837}" type="sibTrans" cxnId="{4B801AAF-E228-4941-8FE6-C389F9891B19}">
      <dgm:prSet/>
      <dgm:spPr/>
      <dgm:t>
        <a:bodyPr/>
        <a:lstStyle/>
        <a:p>
          <a:endParaRPr lang="en-US"/>
        </a:p>
      </dgm:t>
    </dgm:pt>
    <dgm:pt modelId="{B2A4DA58-4699-4394-87B4-986B7CE67F5B}">
      <dgm:prSet/>
      <dgm:spPr/>
      <dgm:t>
        <a:bodyPr/>
        <a:lstStyle/>
        <a:p>
          <a:r>
            <a:rPr lang="ro-RO" dirty="0"/>
            <a:t>2. Clasificarea cheltuielilor publice</a:t>
          </a:r>
          <a:endParaRPr lang="en-US" dirty="0"/>
        </a:p>
      </dgm:t>
    </dgm:pt>
    <dgm:pt modelId="{AA8270E1-7A18-4041-A6DD-271FF98F7304}" type="parTrans" cxnId="{B1359854-BC06-4D98-8A3F-943F94C5E0B7}">
      <dgm:prSet/>
      <dgm:spPr/>
      <dgm:t>
        <a:bodyPr/>
        <a:lstStyle/>
        <a:p>
          <a:endParaRPr lang="en-US"/>
        </a:p>
      </dgm:t>
    </dgm:pt>
    <dgm:pt modelId="{285BDF2B-AA69-4893-9BFC-04069EF02309}" type="sibTrans" cxnId="{B1359854-BC06-4D98-8A3F-943F94C5E0B7}">
      <dgm:prSet/>
      <dgm:spPr/>
      <dgm:t>
        <a:bodyPr/>
        <a:lstStyle/>
        <a:p>
          <a:endParaRPr lang="en-US"/>
        </a:p>
      </dgm:t>
    </dgm:pt>
    <dgm:pt modelId="{00009C16-2C1F-4902-87EA-59351C405BCC}">
      <dgm:prSet/>
      <dgm:spPr/>
      <dgm:t>
        <a:bodyPr/>
        <a:lstStyle/>
        <a:p>
          <a:r>
            <a:rPr lang="ro-RO"/>
            <a:t>3. Nivelul, structura şi dinamica cheltuielilor publice</a:t>
          </a:r>
          <a:endParaRPr lang="en-US"/>
        </a:p>
      </dgm:t>
    </dgm:pt>
    <dgm:pt modelId="{C5263FA8-90F3-4204-BCEB-7D0CE2860164}" type="parTrans" cxnId="{4DDECBDB-F85B-4712-8B99-1E767AE49D97}">
      <dgm:prSet/>
      <dgm:spPr/>
      <dgm:t>
        <a:bodyPr/>
        <a:lstStyle/>
        <a:p>
          <a:endParaRPr lang="en-US"/>
        </a:p>
      </dgm:t>
    </dgm:pt>
    <dgm:pt modelId="{3BD11CBC-6841-461A-8EDC-1235FA501B90}" type="sibTrans" cxnId="{4DDECBDB-F85B-4712-8B99-1E767AE49D97}">
      <dgm:prSet/>
      <dgm:spPr/>
      <dgm:t>
        <a:bodyPr/>
        <a:lstStyle/>
        <a:p>
          <a:endParaRPr lang="en-US"/>
        </a:p>
      </dgm:t>
    </dgm:pt>
    <dgm:pt modelId="{C869BC00-72A0-4D0C-87B4-E7BBD2795CF8}">
      <dgm:prSet/>
      <dgm:spPr/>
      <dgm:t>
        <a:bodyPr/>
        <a:lstStyle/>
        <a:p>
          <a:r>
            <a:rPr lang="ro-RO"/>
            <a:t>4. Tendinţe în evoluţia cheltuielilor publice în Republica Moldova</a:t>
          </a:r>
          <a:endParaRPr lang="en-US"/>
        </a:p>
      </dgm:t>
    </dgm:pt>
    <dgm:pt modelId="{B49F36C9-58CF-44D0-B17D-0C7DF2BA0E93}" type="parTrans" cxnId="{0D1BEEA4-2C36-4678-AEFC-E0CF65452C11}">
      <dgm:prSet/>
      <dgm:spPr/>
      <dgm:t>
        <a:bodyPr/>
        <a:lstStyle/>
        <a:p>
          <a:endParaRPr lang="en-US"/>
        </a:p>
      </dgm:t>
    </dgm:pt>
    <dgm:pt modelId="{7AE48E3D-59A7-4393-969E-F16773709804}" type="sibTrans" cxnId="{0D1BEEA4-2C36-4678-AEFC-E0CF65452C11}">
      <dgm:prSet/>
      <dgm:spPr/>
      <dgm:t>
        <a:bodyPr/>
        <a:lstStyle/>
        <a:p>
          <a:endParaRPr lang="en-US"/>
        </a:p>
      </dgm:t>
    </dgm:pt>
    <dgm:pt modelId="{0E74575F-A3EB-4B09-88F5-D49435B97B6E}" type="pres">
      <dgm:prSet presAssocID="{DFF1BB03-624B-46F9-8A7A-EEC18C0ACC9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BA5BED-983C-4082-BA10-B00D0F6E9A25}" type="pres">
      <dgm:prSet presAssocID="{DFF1BB03-624B-46F9-8A7A-EEC18C0ACC97}" presName="arrow" presStyleLbl="bgShp" presStyleIdx="0" presStyleCnt="1"/>
      <dgm:spPr/>
    </dgm:pt>
    <dgm:pt modelId="{9CF32465-4C7C-4B28-8625-6E24E64F1EDF}" type="pres">
      <dgm:prSet presAssocID="{DFF1BB03-624B-46F9-8A7A-EEC18C0ACC97}" presName="linearProcess" presStyleCnt="0"/>
      <dgm:spPr/>
    </dgm:pt>
    <dgm:pt modelId="{7E10A681-DE02-4C68-999A-EDF7BD20D400}" type="pres">
      <dgm:prSet presAssocID="{0F185F45-9F2A-48BC-9202-AA43C50D1D7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31A9-3A91-4D31-9967-55E1F1520810}" type="pres">
      <dgm:prSet presAssocID="{08116DEA-6649-40D4-BE9F-4F7AABAFF837}" presName="sibTrans" presStyleCnt="0"/>
      <dgm:spPr/>
    </dgm:pt>
    <dgm:pt modelId="{7F971A87-6D44-4773-864D-4F60CD200B05}" type="pres">
      <dgm:prSet presAssocID="{B2A4DA58-4699-4394-87B4-986B7CE67F5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E8109-5BED-4881-AC39-AD4466814F03}" type="pres">
      <dgm:prSet presAssocID="{285BDF2B-AA69-4893-9BFC-04069EF02309}" presName="sibTrans" presStyleCnt="0"/>
      <dgm:spPr/>
    </dgm:pt>
    <dgm:pt modelId="{07F237E2-695A-4DE6-9C4A-07185C23B141}" type="pres">
      <dgm:prSet presAssocID="{00009C16-2C1F-4902-87EA-59351C405BC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866BF-FFE9-472F-8D13-5339B37F6207}" type="pres">
      <dgm:prSet presAssocID="{3BD11CBC-6841-461A-8EDC-1235FA501B90}" presName="sibTrans" presStyleCnt="0"/>
      <dgm:spPr/>
    </dgm:pt>
    <dgm:pt modelId="{D7E91B6C-1E89-45FF-8110-887EC5682153}" type="pres">
      <dgm:prSet presAssocID="{C869BC00-72A0-4D0C-87B4-E7BBD2795CF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87270-97CF-4E3F-B68B-FC58DFC190F3}" type="presOf" srcId="{0F185F45-9F2A-48BC-9202-AA43C50D1D74}" destId="{7E10A681-DE02-4C68-999A-EDF7BD20D400}" srcOrd="0" destOrd="0" presId="urn:microsoft.com/office/officeart/2005/8/layout/hProcess9"/>
    <dgm:cxn modelId="{EB8652BC-5674-44C2-A383-24F45D3F34C0}" type="presOf" srcId="{DFF1BB03-624B-46F9-8A7A-EEC18C0ACC97}" destId="{0E74575F-A3EB-4B09-88F5-D49435B97B6E}" srcOrd="0" destOrd="0" presId="urn:microsoft.com/office/officeart/2005/8/layout/hProcess9"/>
    <dgm:cxn modelId="{5BF0E2F0-4768-4E04-B9D0-5EA080033ED8}" type="presOf" srcId="{00009C16-2C1F-4902-87EA-59351C405BCC}" destId="{07F237E2-695A-4DE6-9C4A-07185C23B141}" srcOrd="0" destOrd="0" presId="urn:microsoft.com/office/officeart/2005/8/layout/hProcess9"/>
    <dgm:cxn modelId="{55121F04-A5B0-4830-839F-8F10615A2C6D}" type="presOf" srcId="{B2A4DA58-4699-4394-87B4-986B7CE67F5B}" destId="{7F971A87-6D44-4773-864D-4F60CD200B05}" srcOrd="0" destOrd="0" presId="urn:microsoft.com/office/officeart/2005/8/layout/hProcess9"/>
    <dgm:cxn modelId="{4B801AAF-E228-4941-8FE6-C389F9891B19}" srcId="{DFF1BB03-624B-46F9-8A7A-EEC18C0ACC97}" destId="{0F185F45-9F2A-48BC-9202-AA43C50D1D74}" srcOrd="0" destOrd="0" parTransId="{21C3A8E1-E479-4A06-96A8-D5381FCB8391}" sibTransId="{08116DEA-6649-40D4-BE9F-4F7AABAFF837}"/>
    <dgm:cxn modelId="{0D1BEEA4-2C36-4678-AEFC-E0CF65452C11}" srcId="{DFF1BB03-624B-46F9-8A7A-EEC18C0ACC97}" destId="{C869BC00-72A0-4D0C-87B4-E7BBD2795CF8}" srcOrd="3" destOrd="0" parTransId="{B49F36C9-58CF-44D0-B17D-0C7DF2BA0E93}" sibTransId="{7AE48E3D-59A7-4393-969E-F16773709804}"/>
    <dgm:cxn modelId="{B1359854-BC06-4D98-8A3F-943F94C5E0B7}" srcId="{DFF1BB03-624B-46F9-8A7A-EEC18C0ACC97}" destId="{B2A4DA58-4699-4394-87B4-986B7CE67F5B}" srcOrd="1" destOrd="0" parTransId="{AA8270E1-7A18-4041-A6DD-271FF98F7304}" sibTransId="{285BDF2B-AA69-4893-9BFC-04069EF02309}"/>
    <dgm:cxn modelId="{F5961065-6553-49FD-80A1-E19BFC6FC925}" type="presOf" srcId="{C869BC00-72A0-4D0C-87B4-E7BBD2795CF8}" destId="{D7E91B6C-1E89-45FF-8110-887EC5682153}" srcOrd="0" destOrd="0" presId="urn:microsoft.com/office/officeart/2005/8/layout/hProcess9"/>
    <dgm:cxn modelId="{4DDECBDB-F85B-4712-8B99-1E767AE49D97}" srcId="{DFF1BB03-624B-46F9-8A7A-EEC18C0ACC97}" destId="{00009C16-2C1F-4902-87EA-59351C405BCC}" srcOrd="2" destOrd="0" parTransId="{C5263FA8-90F3-4204-BCEB-7D0CE2860164}" sibTransId="{3BD11CBC-6841-461A-8EDC-1235FA501B90}"/>
    <dgm:cxn modelId="{59F457DA-E36F-426A-9916-46AB48002F8A}" type="presParOf" srcId="{0E74575F-A3EB-4B09-88F5-D49435B97B6E}" destId="{25BA5BED-983C-4082-BA10-B00D0F6E9A25}" srcOrd="0" destOrd="0" presId="urn:microsoft.com/office/officeart/2005/8/layout/hProcess9"/>
    <dgm:cxn modelId="{D12F669B-A6C7-42D2-94E0-97710AB9AFB2}" type="presParOf" srcId="{0E74575F-A3EB-4B09-88F5-D49435B97B6E}" destId="{9CF32465-4C7C-4B28-8625-6E24E64F1EDF}" srcOrd="1" destOrd="0" presId="urn:microsoft.com/office/officeart/2005/8/layout/hProcess9"/>
    <dgm:cxn modelId="{5101D1AD-DF07-4476-B346-B7608B3DD6A6}" type="presParOf" srcId="{9CF32465-4C7C-4B28-8625-6E24E64F1EDF}" destId="{7E10A681-DE02-4C68-999A-EDF7BD20D400}" srcOrd="0" destOrd="0" presId="urn:microsoft.com/office/officeart/2005/8/layout/hProcess9"/>
    <dgm:cxn modelId="{FDC72931-E949-4C5D-B15E-5FAD930D6E00}" type="presParOf" srcId="{9CF32465-4C7C-4B28-8625-6E24E64F1EDF}" destId="{4B8731A9-3A91-4D31-9967-55E1F1520810}" srcOrd="1" destOrd="0" presId="urn:microsoft.com/office/officeart/2005/8/layout/hProcess9"/>
    <dgm:cxn modelId="{EDB84C0F-3059-48C1-A8FB-6EA1C95596F9}" type="presParOf" srcId="{9CF32465-4C7C-4B28-8625-6E24E64F1EDF}" destId="{7F971A87-6D44-4773-864D-4F60CD200B05}" srcOrd="2" destOrd="0" presId="urn:microsoft.com/office/officeart/2005/8/layout/hProcess9"/>
    <dgm:cxn modelId="{60423A3D-EEF1-4232-88EA-1F2F842AB850}" type="presParOf" srcId="{9CF32465-4C7C-4B28-8625-6E24E64F1EDF}" destId="{4FAE8109-5BED-4881-AC39-AD4466814F03}" srcOrd="3" destOrd="0" presId="urn:microsoft.com/office/officeart/2005/8/layout/hProcess9"/>
    <dgm:cxn modelId="{D3D8F596-7A14-4785-83C9-069AAD565564}" type="presParOf" srcId="{9CF32465-4C7C-4B28-8625-6E24E64F1EDF}" destId="{07F237E2-695A-4DE6-9C4A-07185C23B141}" srcOrd="4" destOrd="0" presId="urn:microsoft.com/office/officeart/2005/8/layout/hProcess9"/>
    <dgm:cxn modelId="{84ADFA16-85A3-45EA-AD33-02CDF97804A7}" type="presParOf" srcId="{9CF32465-4C7C-4B28-8625-6E24E64F1EDF}" destId="{7AB866BF-FFE9-472F-8D13-5339B37F6207}" srcOrd="5" destOrd="0" presId="urn:microsoft.com/office/officeart/2005/8/layout/hProcess9"/>
    <dgm:cxn modelId="{2372F24B-DF11-46A9-9870-009242ADD184}" type="presParOf" srcId="{9CF32465-4C7C-4B28-8625-6E24E64F1EDF}" destId="{D7E91B6C-1E89-45FF-8110-887EC568215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DEF8D-85DF-497C-9AF8-A8E322929822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43B87B0A-B051-4E6F-A4FE-5C7225C63D58}">
      <dgm:prSet/>
      <dgm:spPr/>
      <dgm:t>
        <a:bodyPr/>
        <a:lstStyle/>
        <a:p>
          <a:pPr rtl="0"/>
          <a:r>
            <a:rPr lang="ro-RO" i="1" dirty="0"/>
            <a:t>organizaţională</a:t>
          </a:r>
          <a:endParaRPr lang="en-US" b="1" dirty="0"/>
        </a:p>
      </dgm:t>
    </dgm:pt>
    <dgm:pt modelId="{A50AD97E-0C7B-4665-88F8-D4A616266A0B}" type="parTrans" cxnId="{58A26E4B-E7DA-4EBF-8501-E1B4CDDE2097}">
      <dgm:prSet/>
      <dgm:spPr/>
      <dgm:t>
        <a:bodyPr/>
        <a:lstStyle/>
        <a:p>
          <a:endParaRPr lang="en-US"/>
        </a:p>
      </dgm:t>
    </dgm:pt>
    <dgm:pt modelId="{EBA73AAA-BFC5-4F0B-BDA3-3C3F618C7FFA}" type="sibTrans" cxnId="{58A26E4B-E7DA-4EBF-8501-E1B4CDDE2097}">
      <dgm:prSet/>
      <dgm:spPr/>
      <dgm:t>
        <a:bodyPr/>
        <a:lstStyle/>
        <a:p>
          <a:endParaRPr lang="en-US"/>
        </a:p>
      </dgm:t>
    </dgm:pt>
    <dgm:pt modelId="{B5F370E3-2003-4CFE-9A11-7365DB7FE254}">
      <dgm:prSet/>
      <dgm:spPr/>
      <dgm:t>
        <a:bodyPr/>
        <a:lstStyle/>
        <a:p>
          <a:pPr rtl="0"/>
          <a:r>
            <a:rPr lang="ro-RO" i="1" dirty="0"/>
            <a:t>funcţională</a:t>
          </a:r>
          <a:endParaRPr lang="en-US" b="1" dirty="0"/>
        </a:p>
      </dgm:t>
    </dgm:pt>
    <dgm:pt modelId="{2252E4CF-5E0E-41BD-BBE2-A7184C5DA561}" type="parTrans" cxnId="{A17ED339-6F4E-415F-A066-59F22F55A040}">
      <dgm:prSet/>
      <dgm:spPr/>
      <dgm:t>
        <a:bodyPr/>
        <a:lstStyle/>
        <a:p>
          <a:endParaRPr lang="en-US"/>
        </a:p>
      </dgm:t>
    </dgm:pt>
    <dgm:pt modelId="{A9AF782B-7B25-4472-84F0-DC676F1E9430}" type="sibTrans" cxnId="{A17ED339-6F4E-415F-A066-59F22F55A040}">
      <dgm:prSet/>
      <dgm:spPr/>
      <dgm:t>
        <a:bodyPr/>
        <a:lstStyle/>
        <a:p>
          <a:endParaRPr lang="en-US"/>
        </a:p>
      </dgm:t>
    </dgm:pt>
    <dgm:pt modelId="{CB6B4EA7-BA48-4695-9C24-9A1C10477210}">
      <dgm:prSet/>
      <dgm:spPr/>
      <dgm:t>
        <a:bodyPr/>
        <a:lstStyle/>
        <a:p>
          <a:pPr rtl="0"/>
          <a:r>
            <a:rPr lang="pt-PT" i="1" dirty="0"/>
            <a:t>economică</a:t>
          </a:r>
          <a:endParaRPr lang="en-US" b="1" dirty="0"/>
        </a:p>
      </dgm:t>
    </dgm:pt>
    <dgm:pt modelId="{9F32F6DB-A00B-4611-B1CC-2060892CD368}" type="parTrans" cxnId="{DE23B9E0-7014-48B0-9EE5-A095AA161A44}">
      <dgm:prSet/>
      <dgm:spPr/>
      <dgm:t>
        <a:bodyPr/>
        <a:lstStyle/>
        <a:p>
          <a:endParaRPr lang="en-US"/>
        </a:p>
      </dgm:t>
    </dgm:pt>
    <dgm:pt modelId="{B3A32FAA-0416-4E46-95DC-2FFCF1C54D1B}" type="sibTrans" cxnId="{DE23B9E0-7014-48B0-9EE5-A095AA161A44}">
      <dgm:prSet/>
      <dgm:spPr/>
      <dgm:t>
        <a:bodyPr/>
        <a:lstStyle/>
        <a:p>
          <a:endParaRPr lang="en-US"/>
        </a:p>
      </dgm:t>
    </dgm:pt>
    <dgm:pt modelId="{7AC57B59-B95D-4C27-A80B-17D4333CB1A8}">
      <dgm:prSet/>
      <dgm:spPr/>
      <dgm:t>
        <a:bodyPr/>
        <a:lstStyle/>
        <a:p>
          <a:pPr rtl="0"/>
          <a:r>
            <a:rPr lang="ro-RO" i="1" dirty="0"/>
            <a:t>programelor</a:t>
          </a:r>
          <a:endParaRPr lang="en-US" b="1" dirty="0"/>
        </a:p>
      </dgm:t>
    </dgm:pt>
    <dgm:pt modelId="{77783307-A075-4B36-9497-40BDAB914DD7}" type="parTrans" cxnId="{94A2650C-6805-4F55-9181-8FF2C7B68853}">
      <dgm:prSet/>
      <dgm:spPr/>
      <dgm:t>
        <a:bodyPr/>
        <a:lstStyle/>
        <a:p>
          <a:endParaRPr lang="en-US"/>
        </a:p>
      </dgm:t>
    </dgm:pt>
    <dgm:pt modelId="{27968401-AA05-496A-AF59-2685F8AAD33B}" type="sibTrans" cxnId="{94A2650C-6805-4F55-9181-8FF2C7B68853}">
      <dgm:prSet/>
      <dgm:spPr/>
      <dgm:t>
        <a:bodyPr/>
        <a:lstStyle/>
        <a:p>
          <a:endParaRPr lang="en-US"/>
        </a:p>
      </dgm:t>
    </dgm:pt>
    <dgm:pt modelId="{9EBE695E-23DA-4A1E-A194-E36F78E1BF56}">
      <dgm:prSet/>
      <dgm:spPr/>
      <dgm:t>
        <a:bodyPr/>
        <a:lstStyle/>
        <a:p>
          <a:pPr rtl="0"/>
          <a:r>
            <a:rPr lang="pt-PT" i="1" dirty="0"/>
            <a:t>surselor</a:t>
          </a:r>
          <a:endParaRPr lang="en-US" b="1" dirty="0"/>
        </a:p>
      </dgm:t>
    </dgm:pt>
    <dgm:pt modelId="{A5FE5F43-2153-4716-B5AD-6C9E5371A482}" type="parTrans" cxnId="{F2048776-A829-46E0-ABF9-960F1C0EACAF}">
      <dgm:prSet/>
      <dgm:spPr/>
      <dgm:t>
        <a:bodyPr/>
        <a:lstStyle/>
        <a:p>
          <a:endParaRPr lang="en-US"/>
        </a:p>
      </dgm:t>
    </dgm:pt>
    <dgm:pt modelId="{D33E18A2-323B-4E14-8846-D2C58CCC9959}" type="sibTrans" cxnId="{F2048776-A829-46E0-ABF9-960F1C0EACAF}">
      <dgm:prSet/>
      <dgm:spPr/>
      <dgm:t>
        <a:bodyPr/>
        <a:lstStyle/>
        <a:p>
          <a:endParaRPr lang="en-US"/>
        </a:p>
      </dgm:t>
    </dgm:pt>
    <dgm:pt modelId="{4BCFA3C9-2DC2-4372-B899-167AA3E90C8E}" type="pres">
      <dgm:prSet presAssocID="{A37DEF8D-85DF-497C-9AF8-A8E3229298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8DD57-4E3F-4FD7-AE93-BC31DFF4035E}" type="pres">
      <dgm:prSet presAssocID="{A37DEF8D-85DF-497C-9AF8-A8E322929822}" presName="cycle" presStyleCnt="0"/>
      <dgm:spPr/>
    </dgm:pt>
    <dgm:pt modelId="{26BAA8A0-1FCE-4D79-AF29-3C353084B4B1}" type="pres">
      <dgm:prSet presAssocID="{43B87B0A-B051-4E6F-A4FE-5C7225C63D5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047BA-B26F-4F75-9829-F7C5DCAA1785}" type="pres">
      <dgm:prSet presAssocID="{EBA73AAA-BFC5-4F0B-BDA3-3C3F618C7FF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523D717-8F88-4713-9D96-3928E982D14E}" type="pres">
      <dgm:prSet presAssocID="{B5F370E3-2003-4CFE-9A11-7365DB7FE25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D6085-E7EC-4AAE-A07D-EA8DCA1BB28A}" type="pres">
      <dgm:prSet presAssocID="{CB6B4EA7-BA48-4695-9C24-9A1C1047721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65323-32A1-49BB-B1CA-7A868217F2A0}" type="pres">
      <dgm:prSet presAssocID="{7AC57B59-B95D-4C27-A80B-17D4333CB1A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A5C3F-6E93-42BE-9130-274D2DD61A74}" type="pres">
      <dgm:prSet presAssocID="{9EBE695E-23DA-4A1E-A194-E36F78E1BF5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CA890-F9B9-414B-8B72-DAA7B286A72B}" type="presOf" srcId="{B5F370E3-2003-4CFE-9A11-7365DB7FE254}" destId="{F523D717-8F88-4713-9D96-3928E982D14E}" srcOrd="0" destOrd="0" presId="urn:microsoft.com/office/officeart/2005/8/layout/cycle3"/>
    <dgm:cxn modelId="{94A2650C-6805-4F55-9181-8FF2C7B68853}" srcId="{A37DEF8D-85DF-497C-9AF8-A8E322929822}" destId="{7AC57B59-B95D-4C27-A80B-17D4333CB1A8}" srcOrd="3" destOrd="0" parTransId="{77783307-A075-4B36-9497-40BDAB914DD7}" sibTransId="{27968401-AA05-496A-AF59-2685F8AAD33B}"/>
    <dgm:cxn modelId="{4C304807-C3CB-40B8-BDFC-8079782DFFBA}" type="presOf" srcId="{CB6B4EA7-BA48-4695-9C24-9A1C10477210}" destId="{D56D6085-E7EC-4AAE-A07D-EA8DCA1BB28A}" srcOrd="0" destOrd="0" presId="urn:microsoft.com/office/officeart/2005/8/layout/cycle3"/>
    <dgm:cxn modelId="{0CBCB7C2-CC66-43FD-B79A-D94F587480B3}" type="presOf" srcId="{A37DEF8D-85DF-497C-9AF8-A8E322929822}" destId="{4BCFA3C9-2DC2-4372-B899-167AA3E90C8E}" srcOrd="0" destOrd="0" presId="urn:microsoft.com/office/officeart/2005/8/layout/cycle3"/>
    <dgm:cxn modelId="{A17ED339-6F4E-415F-A066-59F22F55A040}" srcId="{A37DEF8D-85DF-497C-9AF8-A8E322929822}" destId="{B5F370E3-2003-4CFE-9A11-7365DB7FE254}" srcOrd="1" destOrd="0" parTransId="{2252E4CF-5E0E-41BD-BBE2-A7184C5DA561}" sibTransId="{A9AF782B-7B25-4472-84F0-DC676F1E9430}"/>
    <dgm:cxn modelId="{2B5CA236-083E-44DA-A6F8-C7F8656897FE}" type="presOf" srcId="{9EBE695E-23DA-4A1E-A194-E36F78E1BF56}" destId="{9FDA5C3F-6E93-42BE-9130-274D2DD61A74}" srcOrd="0" destOrd="0" presId="urn:microsoft.com/office/officeart/2005/8/layout/cycle3"/>
    <dgm:cxn modelId="{58A26E4B-E7DA-4EBF-8501-E1B4CDDE2097}" srcId="{A37DEF8D-85DF-497C-9AF8-A8E322929822}" destId="{43B87B0A-B051-4E6F-A4FE-5C7225C63D58}" srcOrd="0" destOrd="0" parTransId="{A50AD97E-0C7B-4665-88F8-D4A616266A0B}" sibTransId="{EBA73AAA-BFC5-4F0B-BDA3-3C3F618C7FFA}"/>
    <dgm:cxn modelId="{6404A492-29D5-492D-AC40-92474E6A249F}" type="presOf" srcId="{43B87B0A-B051-4E6F-A4FE-5C7225C63D58}" destId="{26BAA8A0-1FCE-4D79-AF29-3C353084B4B1}" srcOrd="0" destOrd="0" presId="urn:microsoft.com/office/officeart/2005/8/layout/cycle3"/>
    <dgm:cxn modelId="{DE23B9E0-7014-48B0-9EE5-A095AA161A44}" srcId="{A37DEF8D-85DF-497C-9AF8-A8E322929822}" destId="{CB6B4EA7-BA48-4695-9C24-9A1C10477210}" srcOrd="2" destOrd="0" parTransId="{9F32F6DB-A00B-4611-B1CC-2060892CD368}" sibTransId="{B3A32FAA-0416-4E46-95DC-2FFCF1C54D1B}"/>
    <dgm:cxn modelId="{C6EDDEFC-1A4C-4ABC-A9A6-1B9EC08AF649}" type="presOf" srcId="{EBA73AAA-BFC5-4F0B-BDA3-3C3F618C7FFA}" destId="{A3D047BA-B26F-4F75-9829-F7C5DCAA1785}" srcOrd="0" destOrd="0" presId="urn:microsoft.com/office/officeart/2005/8/layout/cycle3"/>
    <dgm:cxn modelId="{F2048776-A829-46E0-ABF9-960F1C0EACAF}" srcId="{A37DEF8D-85DF-497C-9AF8-A8E322929822}" destId="{9EBE695E-23DA-4A1E-A194-E36F78E1BF56}" srcOrd="4" destOrd="0" parTransId="{A5FE5F43-2153-4716-B5AD-6C9E5371A482}" sibTransId="{D33E18A2-323B-4E14-8846-D2C58CCC9959}"/>
    <dgm:cxn modelId="{0E3E5E2E-7179-4CF7-8893-8F659AE26BA5}" type="presOf" srcId="{7AC57B59-B95D-4C27-A80B-17D4333CB1A8}" destId="{A3865323-32A1-49BB-B1CA-7A868217F2A0}" srcOrd="0" destOrd="0" presId="urn:microsoft.com/office/officeart/2005/8/layout/cycle3"/>
    <dgm:cxn modelId="{DFD721D0-DFD0-47D1-8AEE-6B9FCE624E66}" type="presParOf" srcId="{4BCFA3C9-2DC2-4372-B899-167AA3E90C8E}" destId="{8008DD57-4E3F-4FD7-AE93-BC31DFF4035E}" srcOrd="0" destOrd="0" presId="urn:microsoft.com/office/officeart/2005/8/layout/cycle3"/>
    <dgm:cxn modelId="{DDF67300-2668-458D-B02D-9011E59A8577}" type="presParOf" srcId="{8008DD57-4E3F-4FD7-AE93-BC31DFF4035E}" destId="{26BAA8A0-1FCE-4D79-AF29-3C353084B4B1}" srcOrd="0" destOrd="0" presId="urn:microsoft.com/office/officeart/2005/8/layout/cycle3"/>
    <dgm:cxn modelId="{1865C94F-12DE-4C5C-B3A8-A60C0B3FC274}" type="presParOf" srcId="{8008DD57-4E3F-4FD7-AE93-BC31DFF4035E}" destId="{A3D047BA-B26F-4F75-9829-F7C5DCAA1785}" srcOrd="1" destOrd="0" presId="urn:microsoft.com/office/officeart/2005/8/layout/cycle3"/>
    <dgm:cxn modelId="{1FC572D1-AC1C-4C7A-BD8F-BF405C298A89}" type="presParOf" srcId="{8008DD57-4E3F-4FD7-AE93-BC31DFF4035E}" destId="{F523D717-8F88-4713-9D96-3928E982D14E}" srcOrd="2" destOrd="0" presId="urn:microsoft.com/office/officeart/2005/8/layout/cycle3"/>
    <dgm:cxn modelId="{AC2D4357-9E5D-4598-9AE0-6E02DE4F59AC}" type="presParOf" srcId="{8008DD57-4E3F-4FD7-AE93-BC31DFF4035E}" destId="{D56D6085-E7EC-4AAE-A07D-EA8DCA1BB28A}" srcOrd="3" destOrd="0" presId="urn:microsoft.com/office/officeart/2005/8/layout/cycle3"/>
    <dgm:cxn modelId="{D92CA467-B424-4F54-BBB5-566CF9FA9DB9}" type="presParOf" srcId="{8008DD57-4E3F-4FD7-AE93-BC31DFF4035E}" destId="{A3865323-32A1-49BB-B1CA-7A868217F2A0}" srcOrd="4" destOrd="0" presId="urn:microsoft.com/office/officeart/2005/8/layout/cycle3"/>
    <dgm:cxn modelId="{67194ABA-DA3C-481C-AFEA-A9AFEE10E324}" type="presParOf" srcId="{8008DD57-4E3F-4FD7-AE93-BC31DFF4035E}" destId="{9FDA5C3F-6E93-42BE-9130-274D2DD61A7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5BED-983C-4082-BA10-B00D0F6E9A25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0A681-DE02-4C68-999A-EDF7BD20D400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/>
            <a:t>1. Conţinutul economic al cheltuielilor publice</a:t>
          </a:r>
          <a:endParaRPr lang="en-US" sz="1700" kern="1200" dirty="0"/>
        </a:p>
      </dsp:txBody>
      <dsp:txXfrm>
        <a:off x="92494" y="1446164"/>
        <a:ext cx="1804299" cy="1633633"/>
      </dsp:txXfrm>
    </dsp:sp>
    <dsp:sp modelId="{7F971A87-6D44-4773-864D-4F60CD200B05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/>
            <a:t>2. Clasificarea cheltuielilor publice</a:t>
          </a:r>
          <a:endParaRPr lang="en-US" sz="1700" kern="1200" dirty="0"/>
        </a:p>
      </dsp:txBody>
      <dsp:txXfrm>
        <a:off x="2172598" y="1446164"/>
        <a:ext cx="1804299" cy="1633633"/>
      </dsp:txXfrm>
    </dsp:sp>
    <dsp:sp modelId="{07F237E2-695A-4DE6-9C4A-07185C23B141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/>
            <a:t>3. Nivelul, structura şi dinamica cheltuielilor publice</a:t>
          </a:r>
          <a:endParaRPr lang="en-US" sz="1700" kern="1200"/>
        </a:p>
      </dsp:txBody>
      <dsp:txXfrm>
        <a:off x="4252702" y="1446164"/>
        <a:ext cx="1804299" cy="1633633"/>
      </dsp:txXfrm>
    </dsp:sp>
    <dsp:sp modelId="{D7E91B6C-1E89-45FF-8110-887EC5682153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/>
            <a:t>4. Tendinţe în evoluţia cheltuielilor publice în Republica Moldova</a:t>
          </a:r>
          <a:endParaRPr lang="en-US" sz="1700" kern="1200"/>
        </a:p>
      </dsp:txBody>
      <dsp:txXfrm>
        <a:off x="6332806" y="1446164"/>
        <a:ext cx="1804299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7BA-B26F-4F75-9829-F7C5DCAA1785}">
      <dsp:nvSpPr>
        <dsp:cNvPr id="0" name=""/>
        <dsp:cNvSpPr/>
      </dsp:nvSpPr>
      <dsp:spPr>
        <a:xfrm>
          <a:off x="1541233" y="-32149"/>
          <a:ext cx="5147133" cy="5147133"/>
        </a:xfrm>
        <a:prstGeom prst="circularArrow">
          <a:avLst>
            <a:gd name="adj1" fmla="val 5544"/>
            <a:gd name="adj2" fmla="val 330680"/>
            <a:gd name="adj3" fmla="val 13767417"/>
            <a:gd name="adj4" fmla="val 17391144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AA8A0-1FCE-4D79-AF29-3C353084B4B1}">
      <dsp:nvSpPr>
        <dsp:cNvPr id="0" name=""/>
        <dsp:cNvSpPr/>
      </dsp:nvSpPr>
      <dsp:spPr>
        <a:xfrm>
          <a:off x="2905273" y="695"/>
          <a:ext cx="2419052" cy="12095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i="1" kern="1200" dirty="0"/>
            <a:t>organizaţională</a:t>
          </a:r>
          <a:endParaRPr lang="en-US" sz="2600" b="1" kern="1200" dirty="0"/>
        </a:p>
      </dsp:txBody>
      <dsp:txXfrm>
        <a:off x="2964317" y="59739"/>
        <a:ext cx="2300964" cy="1091438"/>
      </dsp:txXfrm>
    </dsp:sp>
    <dsp:sp modelId="{F523D717-8F88-4713-9D96-3928E982D14E}">
      <dsp:nvSpPr>
        <dsp:cNvPr id="0" name=""/>
        <dsp:cNvSpPr/>
      </dsp:nvSpPr>
      <dsp:spPr>
        <a:xfrm>
          <a:off x="4992785" y="1517361"/>
          <a:ext cx="2419052" cy="1209526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i="1" kern="1200" dirty="0"/>
            <a:t>funcţională</a:t>
          </a:r>
          <a:endParaRPr lang="en-US" sz="2600" b="1" kern="1200" dirty="0"/>
        </a:p>
      </dsp:txBody>
      <dsp:txXfrm>
        <a:off x="5051829" y="1576405"/>
        <a:ext cx="2300964" cy="1091438"/>
      </dsp:txXfrm>
    </dsp:sp>
    <dsp:sp modelId="{D56D6085-E7EC-4AAE-A07D-EA8DCA1BB28A}">
      <dsp:nvSpPr>
        <dsp:cNvPr id="0" name=""/>
        <dsp:cNvSpPr/>
      </dsp:nvSpPr>
      <dsp:spPr>
        <a:xfrm>
          <a:off x="4195426" y="3971378"/>
          <a:ext cx="2419052" cy="1209526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i="1" kern="1200" dirty="0"/>
            <a:t>economică</a:t>
          </a:r>
          <a:endParaRPr lang="en-US" sz="2600" b="1" kern="1200" dirty="0"/>
        </a:p>
      </dsp:txBody>
      <dsp:txXfrm>
        <a:off x="4254470" y="4030422"/>
        <a:ext cx="2300964" cy="1091438"/>
      </dsp:txXfrm>
    </dsp:sp>
    <dsp:sp modelId="{A3865323-32A1-49BB-B1CA-7A868217F2A0}">
      <dsp:nvSpPr>
        <dsp:cNvPr id="0" name=""/>
        <dsp:cNvSpPr/>
      </dsp:nvSpPr>
      <dsp:spPr>
        <a:xfrm>
          <a:off x="1615120" y="3971378"/>
          <a:ext cx="2419052" cy="1209526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i="1" kern="1200" dirty="0"/>
            <a:t>programelor</a:t>
          </a:r>
          <a:endParaRPr lang="en-US" sz="2600" b="1" kern="1200" dirty="0"/>
        </a:p>
      </dsp:txBody>
      <dsp:txXfrm>
        <a:off x="1674164" y="4030422"/>
        <a:ext cx="2300964" cy="1091438"/>
      </dsp:txXfrm>
    </dsp:sp>
    <dsp:sp modelId="{9FDA5C3F-6E93-42BE-9130-274D2DD61A74}">
      <dsp:nvSpPr>
        <dsp:cNvPr id="0" name=""/>
        <dsp:cNvSpPr/>
      </dsp:nvSpPr>
      <dsp:spPr>
        <a:xfrm>
          <a:off x="817762" y="1517361"/>
          <a:ext cx="2419052" cy="120952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i="1" kern="1200" dirty="0"/>
            <a:t>surselor</a:t>
          </a:r>
          <a:endParaRPr lang="en-US" sz="2600" b="1" kern="1200" dirty="0"/>
        </a:p>
      </dsp:txBody>
      <dsp:txXfrm>
        <a:off x="876806" y="1576405"/>
        <a:ext cx="2300964" cy="1091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47DCE-3562-4691-A023-31AF5206885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8534-6A26-4C44-AACF-BF037B67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FF0000"/>
                </a:solidFill>
              </a:rPr>
              <a:t>Tema 6. SISTEMUL CHELTUIELILOR PUBLICE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MO" b="1" dirty="0">
                <a:solidFill>
                  <a:schemeClr val="tx1"/>
                </a:solidFill>
              </a:rPr>
              <a:t>Rusu Elena</a:t>
            </a:r>
          </a:p>
          <a:p>
            <a:r>
              <a:rPr lang="ro-MO" b="1">
                <a:solidFill>
                  <a:schemeClr val="tx1"/>
                </a:solidFill>
              </a:rPr>
              <a:t>Drd., asist.univ.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83" t="28457" r="35801" b="10768"/>
          <a:stretch>
            <a:fillRect/>
          </a:stretch>
        </p:blipFill>
        <p:spPr bwMode="auto">
          <a:xfrm>
            <a:off x="914400" y="533400"/>
            <a:ext cx="7391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656" t="28512" r="31069" b="12452"/>
          <a:stretch>
            <a:fillRect/>
          </a:stretch>
        </p:blipFill>
        <p:spPr bwMode="auto">
          <a:xfrm>
            <a:off x="457200" y="8382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914400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Clasificația</a:t>
            </a:r>
            <a:r>
              <a:rPr lang="en-US" dirty="0"/>
              <a:t> </a:t>
            </a:r>
            <a:r>
              <a:rPr lang="en-US" dirty="0" err="1"/>
              <a:t>surselor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24817" t="39583" r="24231" b="33334"/>
          <a:stretch>
            <a:fillRect/>
          </a:stretch>
        </p:blipFill>
        <p:spPr bwMode="auto">
          <a:xfrm>
            <a:off x="304800" y="1295400"/>
            <a:ext cx="845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428736"/>
            <a:ext cx="8143932" cy="507209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it-IT" b="1" i="1" u="sng" dirty="0"/>
              <a:t>Nivelului cheltuielilor publice</a:t>
            </a:r>
            <a:r>
              <a:rPr lang="it-IT" u="sng" dirty="0"/>
              <a:t> </a:t>
            </a:r>
            <a:r>
              <a:rPr lang="it-IT" dirty="0"/>
              <a:t>se realizează cu ajutorul indicatorilor:</a:t>
            </a:r>
            <a:endParaRPr lang="ru-RU" dirty="0"/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1. </a:t>
            </a:r>
            <a:r>
              <a:rPr lang="ru-RU" dirty="0"/>
              <a:t> </a:t>
            </a:r>
            <a:r>
              <a:rPr lang="en-US" i="1" dirty="0" err="1"/>
              <a:t>Mărimea</a:t>
            </a:r>
            <a:r>
              <a:rPr lang="en-US" i="1" dirty="0"/>
              <a:t> </a:t>
            </a:r>
            <a:r>
              <a:rPr lang="en-US" i="1" dirty="0" err="1"/>
              <a:t>absolută</a:t>
            </a:r>
            <a:r>
              <a:rPr lang="en-US" i="1" dirty="0"/>
              <a:t>, </a:t>
            </a:r>
            <a:r>
              <a:rPr lang="en-US" dirty="0" err="1"/>
              <a:t>exprimată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unități</a:t>
            </a:r>
            <a:r>
              <a:rPr lang="en-US" dirty="0"/>
              <a:t> </a:t>
            </a:r>
            <a:r>
              <a:rPr lang="en-US" dirty="0" err="1"/>
              <a:t>monetare</a:t>
            </a:r>
            <a:r>
              <a:rPr lang="ro-RO" dirty="0"/>
              <a:t>:</a:t>
            </a:r>
            <a:endParaRPr lang="ru-RU" dirty="0"/>
          </a:p>
          <a:p>
            <a:pPr>
              <a:lnSpc>
                <a:spcPct val="170000"/>
              </a:lnSpc>
            </a:pPr>
            <a:r>
              <a:rPr lang="ro-RO" dirty="0"/>
              <a:t>    în mărime nominală, (Cp</a:t>
            </a:r>
            <a:r>
              <a:rPr lang="ro-RO" baseline="30000" dirty="0"/>
              <a:t>n   </a:t>
            </a:r>
            <a:r>
              <a:rPr lang="ro-RO" dirty="0"/>
              <a:t> )preţuri curente ale anului,</a:t>
            </a:r>
            <a:endParaRPr lang="ru-RU" dirty="0"/>
          </a:p>
          <a:p>
            <a:pPr>
              <a:lnSpc>
                <a:spcPct val="170000"/>
              </a:lnSpc>
            </a:pPr>
            <a:r>
              <a:rPr lang="ro-RO" dirty="0"/>
              <a:t>    în mărime reală, (Cp</a:t>
            </a:r>
            <a:r>
              <a:rPr lang="ro-RO" baseline="30000" dirty="0"/>
              <a:t> r  </a:t>
            </a:r>
            <a:r>
              <a:rPr lang="ro-RO" dirty="0"/>
              <a:t> )în preţuri constante.</a:t>
            </a:r>
            <a:endParaRPr lang="en-US" dirty="0"/>
          </a:p>
          <a:p>
            <a:pPr>
              <a:lnSpc>
                <a:spcPct val="170000"/>
              </a:lnSpc>
              <a:buNone/>
            </a:pPr>
            <a:r>
              <a:rPr lang="en-US" dirty="0"/>
              <a:t>2</a:t>
            </a:r>
            <a:r>
              <a:rPr lang="ro-RO" dirty="0"/>
              <a:t>. </a:t>
            </a:r>
            <a:r>
              <a:rPr lang="ro-RO" i="1" dirty="0"/>
              <a:t>Ponderea cheltuielilor publice</a:t>
            </a:r>
            <a:r>
              <a:rPr lang="ro-RO" dirty="0"/>
              <a:t> </a:t>
            </a:r>
            <a:r>
              <a:rPr lang="ro-RO" i="1" dirty="0"/>
              <a:t>în Produsul Intern Brut (PIB). </a:t>
            </a:r>
            <a:endParaRPr lang="en-US" i="1" dirty="0"/>
          </a:p>
          <a:p>
            <a:pPr>
              <a:lnSpc>
                <a:spcPct val="170000"/>
              </a:lnSpc>
              <a:buNone/>
            </a:pPr>
            <a:r>
              <a:rPr lang="en-US" dirty="0"/>
              <a:t>3</a:t>
            </a:r>
            <a:r>
              <a:rPr lang="ro-RO" dirty="0"/>
              <a:t>. </a:t>
            </a:r>
            <a:r>
              <a:rPr lang="ro-RO" i="1" dirty="0"/>
              <a:t>Cheltuielile publice medii pe locuitor</a:t>
            </a:r>
            <a:r>
              <a:rPr lang="en-US" i="1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</a:rPr>
              <a:t>3. </a:t>
            </a:r>
            <a:r>
              <a:rPr lang="ro-RO" sz="3100" b="1" dirty="0">
                <a:solidFill>
                  <a:srgbClr val="FF0000"/>
                </a:solidFill>
              </a:rPr>
              <a:t>Nivelul, structura şi dinamica cheltuielilor publice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73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352927" cy="619268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o-RO" sz="2200" b="1" i="1" u="sng" dirty="0"/>
              <a:t>Structura cheltuielilor publice</a:t>
            </a:r>
            <a:r>
              <a:rPr lang="ro-RO" sz="2200" dirty="0"/>
              <a:t> se bazează pe calculul proporţiei pe care o are fiecare dintre categoriile de cheltuieli în total. Indicatorul poate fi utilizat în cadrul oricărei clasificări a cheltuielilor publice.</a:t>
            </a:r>
            <a:endParaRPr lang="ru-RU" sz="2200" dirty="0"/>
          </a:p>
          <a:p>
            <a:pPr marL="0" indent="0" algn="ctr">
              <a:lnSpc>
                <a:spcPct val="160000"/>
              </a:lnSpc>
              <a:buNone/>
            </a:pPr>
            <a:endParaRPr lang="en-US" sz="2200" dirty="0"/>
          </a:p>
          <a:p>
            <a:pPr marL="0" indent="0">
              <a:lnSpc>
                <a:spcPct val="160000"/>
              </a:lnSpc>
              <a:buNone/>
            </a:pPr>
            <a:r>
              <a:rPr lang="ro-RO" sz="2200" dirty="0"/>
              <a:t>unde:</a:t>
            </a:r>
            <a:endParaRPr lang="ru-RU" sz="2200" dirty="0"/>
          </a:p>
          <a:p>
            <a:pPr>
              <a:lnSpc>
                <a:spcPct val="160000"/>
              </a:lnSpc>
            </a:pPr>
            <a:r>
              <a:rPr lang="ro-RO" sz="2200" b="1" dirty="0"/>
              <a:t>gs</a:t>
            </a:r>
            <a:r>
              <a:rPr lang="ro-RO" sz="2200" baseline="-25000" dirty="0"/>
              <a:t>cpi </a:t>
            </a:r>
            <a:r>
              <a:rPr lang="ro-RO" sz="2200" dirty="0"/>
              <a:t>– reprezintă greutatea specifică (</a:t>
            </a:r>
            <a:r>
              <a:rPr lang="ro-RO" sz="2200" b="1" dirty="0"/>
              <a:t>gs</a:t>
            </a:r>
            <a:r>
              <a:rPr lang="ro-RO" sz="2200" dirty="0"/>
              <a:t>) a categoriei de cheltuieli publice </a:t>
            </a:r>
            <a:r>
              <a:rPr lang="ro-RO" sz="2200" b="1" i="1" dirty="0"/>
              <a:t>i</a:t>
            </a:r>
            <a:r>
              <a:rPr lang="ro-RO" sz="2200" dirty="0"/>
              <a:t> (</a:t>
            </a:r>
            <a:r>
              <a:rPr lang="ro-RO" sz="2200" b="1" dirty="0"/>
              <a:t>cp</a:t>
            </a:r>
            <a:r>
              <a:rPr lang="ro-RO" sz="2200" dirty="0"/>
              <a:t>) în totalul cheltuielilor publice;</a:t>
            </a:r>
            <a:endParaRPr lang="ru-RU" sz="2200" dirty="0"/>
          </a:p>
          <a:p>
            <a:pPr>
              <a:lnSpc>
                <a:spcPct val="160000"/>
              </a:lnSpc>
            </a:pPr>
            <a:r>
              <a:rPr lang="ro-RO" sz="2200" b="1" dirty="0"/>
              <a:t>cpi</a:t>
            </a:r>
            <a:r>
              <a:rPr lang="ro-RO" sz="2200" dirty="0"/>
              <a:t> – cheltuielile publice ale categoriei </a:t>
            </a:r>
            <a:r>
              <a:rPr lang="ro-RO" sz="2200" b="1" i="1" dirty="0"/>
              <a:t>i</a:t>
            </a:r>
            <a:r>
              <a:rPr lang="ro-RO" sz="2200" dirty="0"/>
              <a:t>;</a:t>
            </a:r>
            <a:endParaRPr lang="ru-RU" sz="2200" dirty="0"/>
          </a:p>
          <a:p>
            <a:pPr>
              <a:lnSpc>
                <a:spcPct val="160000"/>
              </a:lnSpc>
            </a:pPr>
            <a:r>
              <a:rPr lang="ro-RO" sz="2200" b="1" dirty="0"/>
              <a:t>cpt</a:t>
            </a:r>
            <a:r>
              <a:rPr lang="ro-RO" sz="2200" dirty="0"/>
              <a:t> – cheltuieli publice totale;</a:t>
            </a:r>
            <a:endParaRPr lang="ru-RU" sz="2200" dirty="0"/>
          </a:p>
          <a:p>
            <a:pPr>
              <a:lnSpc>
                <a:spcPct val="160000"/>
              </a:lnSpc>
            </a:pPr>
            <a:r>
              <a:rPr lang="ro-RO" sz="2200" b="1" i="1" dirty="0"/>
              <a:t>i</a:t>
            </a:r>
            <a:r>
              <a:rPr lang="ro-RO" sz="2200" dirty="0"/>
              <a:t> – </a:t>
            </a:r>
            <a:r>
              <a:rPr lang="ro-RO" sz="2200" b="1" dirty="0"/>
              <a:t>1...n</a:t>
            </a:r>
            <a:r>
              <a:rPr lang="ro-RO" sz="2200" dirty="0"/>
              <a:t> categorii de cheltuieli.</a:t>
            </a:r>
            <a:endParaRPr lang="ru-RU" sz="2200" dirty="0"/>
          </a:p>
          <a:p>
            <a:pPr>
              <a:lnSpc>
                <a:spcPct val="160000"/>
              </a:lnSpc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251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7" cy="561662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ro-RO" sz="2000" dirty="0"/>
              <a:t>1.</a:t>
            </a:r>
            <a:r>
              <a:rPr lang="en-US" sz="2000" dirty="0"/>
              <a:t> </a:t>
            </a:r>
            <a:r>
              <a:rPr lang="ro-RO" sz="2000" i="1" dirty="0"/>
              <a:t>Modificarea absolută a volumului cheltuielilor publice, </a:t>
            </a:r>
            <a:r>
              <a:rPr lang="ro-RO" sz="2000" dirty="0"/>
              <a:t>se calculă ca diferenţa dintre nivelul cheltuielilor publice din anul curent şi cheltuieli publice din anul luat ca bază. </a:t>
            </a:r>
            <a:r>
              <a:rPr lang="x-none" sz="2000" dirty="0"/>
              <a:t>                 </a:t>
            </a:r>
            <a:r>
              <a:rPr lang="ru-RU" sz="2000" b="1" dirty="0"/>
              <a:t>  </a:t>
            </a:r>
            <a:r>
              <a:rPr lang="ro-RO" sz="2000" b="1" dirty="0"/>
              <a:t>Δ Cp </a:t>
            </a:r>
            <a:r>
              <a:rPr lang="ro-RO" sz="2000" b="1" baseline="-25000" dirty="0"/>
              <a:t>1-0</a:t>
            </a:r>
            <a:r>
              <a:rPr lang="ro-RO" sz="2000" b="1" dirty="0"/>
              <a:t> = Cp</a:t>
            </a:r>
            <a:r>
              <a:rPr lang="ro-RO" sz="2000" b="1" baseline="-25000" dirty="0"/>
              <a:t>1</a:t>
            </a:r>
            <a:r>
              <a:rPr lang="ro-RO" sz="2000" b="1" dirty="0"/>
              <a:t> – Cp</a:t>
            </a:r>
            <a:r>
              <a:rPr lang="ro-RO" sz="2000" b="1" baseline="-25000" dirty="0"/>
              <a:t>0</a:t>
            </a:r>
            <a:endParaRPr lang="ru-RU" sz="2000" dirty="0"/>
          </a:p>
          <a:p>
            <a:pPr>
              <a:lnSpc>
                <a:spcPct val="170000"/>
              </a:lnSpc>
              <a:buNone/>
            </a:pPr>
            <a:r>
              <a:rPr lang="ro-RO" sz="2000" b="1" dirty="0"/>
              <a:t>Cp</a:t>
            </a:r>
            <a:r>
              <a:rPr lang="ro-RO" sz="2000" b="1" baseline="-25000" dirty="0"/>
              <a:t>0</a:t>
            </a:r>
            <a:r>
              <a:rPr lang="ro-RO" sz="2000" b="1" dirty="0"/>
              <a:t> </a:t>
            </a:r>
            <a:r>
              <a:rPr lang="ro-RO" sz="2000" dirty="0"/>
              <a:t>– anul de bază;</a:t>
            </a:r>
            <a:r>
              <a:rPr lang="en-US" sz="2000" dirty="0"/>
              <a:t>  </a:t>
            </a:r>
            <a:r>
              <a:rPr lang="ro-RO" sz="2000" b="1" dirty="0"/>
              <a:t>Cp</a:t>
            </a:r>
            <a:r>
              <a:rPr lang="ro-RO" sz="2000" b="1" baseline="-25000" dirty="0"/>
              <a:t>1</a:t>
            </a:r>
            <a:r>
              <a:rPr lang="ro-RO" sz="2000" baseline="-25000" dirty="0"/>
              <a:t> </a:t>
            </a:r>
            <a:r>
              <a:rPr lang="ro-RO" sz="2000" dirty="0"/>
              <a:t>– anul curent.</a:t>
            </a:r>
            <a:endParaRPr lang="en-US" sz="2000" dirty="0"/>
          </a:p>
          <a:p>
            <a:pPr marL="0" indent="0">
              <a:lnSpc>
                <a:spcPct val="160000"/>
              </a:lnSpc>
              <a:buNone/>
            </a:pPr>
            <a:r>
              <a:rPr lang="ro-RO" sz="2000" dirty="0"/>
              <a:t>2. </a:t>
            </a:r>
            <a:r>
              <a:rPr lang="ro-RO" sz="2000" i="1" dirty="0"/>
              <a:t>Modificarea relativă a volumului cheltuielilor publice,                                   </a:t>
            </a:r>
            <a:r>
              <a:rPr lang="ro-RO" sz="2000" dirty="0"/>
              <a:t>exprimă procentul cu care variază cheltuielile publice de la o perioadă la alta, poate fi calculată ca:</a:t>
            </a:r>
            <a:r>
              <a:rPr lang="ru-RU" sz="2000" b="1" dirty="0"/>
              <a:t>        </a:t>
            </a:r>
          </a:p>
          <a:p>
            <a:pPr marL="0" indent="0">
              <a:buNone/>
            </a:pPr>
            <a:r>
              <a:rPr lang="ru-RU" sz="2000" b="1" dirty="0"/>
              <a:t>                                       </a:t>
            </a:r>
            <a:r>
              <a:rPr lang="ro-RO" sz="2000" b="1" dirty="0"/>
              <a:t>Cp</a:t>
            </a:r>
            <a:r>
              <a:rPr lang="ro-RO" sz="2000" b="1" baseline="-25000" dirty="0"/>
              <a:t>1</a:t>
            </a:r>
            <a:r>
              <a:rPr lang="ro-RO" sz="2000" b="1" dirty="0"/>
              <a:t> – Cp</a:t>
            </a:r>
            <a:r>
              <a:rPr lang="ro-RO" sz="2000" b="1" baseline="-25000" dirty="0"/>
              <a:t>0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                    </a:t>
            </a:r>
            <a:r>
              <a:rPr lang="ro-RO" sz="2000" b="1" dirty="0"/>
              <a:t>Δ Cp </a:t>
            </a:r>
            <a:r>
              <a:rPr lang="ro-RO" sz="2000" b="1" baseline="-25000" dirty="0"/>
              <a:t>1/0</a:t>
            </a:r>
            <a:r>
              <a:rPr lang="ro-RO" sz="2000" b="1" dirty="0"/>
              <a:t> =</a:t>
            </a:r>
            <a:r>
              <a:rPr lang="ru-RU" sz="2000" b="1" dirty="0"/>
              <a:t>                      </a:t>
            </a:r>
            <a:r>
              <a:rPr lang="ro-RO" sz="2000" b="1" dirty="0"/>
              <a:t>x 100</a:t>
            </a:r>
            <a:r>
              <a:rPr lang="ro-RO" sz="2000" dirty="0"/>
              <a:t>%</a:t>
            </a:r>
            <a:endParaRPr lang="ru-RU" sz="2000" dirty="0"/>
          </a:p>
          <a:p>
            <a:pPr marL="0" indent="0">
              <a:buNone/>
            </a:pPr>
            <a:r>
              <a:rPr lang="ro-RO" sz="2000" b="1" dirty="0"/>
              <a:t>                                        </a:t>
            </a:r>
            <a:r>
              <a:rPr lang="ru-RU" sz="2000" b="1" dirty="0"/>
              <a:t>    </a:t>
            </a:r>
            <a:r>
              <a:rPr lang="ro-RO" sz="2000" b="1" dirty="0"/>
              <a:t>Cp</a:t>
            </a:r>
            <a:r>
              <a:rPr lang="ro-RO" sz="2000" b="1" baseline="-25000" dirty="0"/>
              <a:t>0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Autofit/>
          </a:bodyPr>
          <a:lstStyle/>
          <a:p>
            <a:pPr algn="l"/>
            <a:r>
              <a:rPr lang="ro-RO" sz="2400" b="1" i="1" u="sng" dirty="0"/>
              <a:t>Dinamica cheltuielilor publice</a:t>
            </a:r>
            <a:r>
              <a:rPr lang="ro-RO" sz="2400" dirty="0"/>
              <a:t> poate fi analizată pe baza următorilor indicatori: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38400" y="5334000"/>
            <a:ext cx="121444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640959" cy="619268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2800" dirty="0"/>
              <a:t>	</a:t>
            </a:r>
            <a:r>
              <a:rPr lang="ro-RO" sz="2400" dirty="0"/>
              <a:t>3. </a:t>
            </a:r>
            <a:r>
              <a:rPr lang="ro-RO" sz="2400" i="1" dirty="0"/>
              <a:t>Elasticitatea cheltuielilor publice în raport cu PIB</a:t>
            </a:r>
            <a:r>
              <a:rPr lang="ro-RO" sz="2400" dirty="0"/>
              <a:t>, denotă mărirea sau micşorarea cheltuielilor publice la modificarea PIB-ului, poate fi calculată ca:</a:t>
            </a:r>
            <a:endParaRPr lang="ru-RU" sz="2400" dirty="0"/>
          </a:p>
          <a:p>
            <a:pPr marL="0" indent="0">
              <a:buNone/>
            </a:pPr>
            <a:r>
              <a:rPr lang="ro-RO" b="1" dirty="0"/>
              <a:t>               </a:t>
            </a:r>
            <a:r>
              <a:rPr lang="ru-RU" b="1" dirty="0"/>
              <a:t>          </a:t>
            </a:r>
            <a:r>
              <a:rPr lang="ro-RO" b="1" dirty="0"/>
              <a:t>Δ Cp</a:t>
            </a:r>
            <a:r>
              <a:rPr lang="ro-RO" b="1" baseline="-25000" dirty="0"/>
              <a:t>1-0	 </a:t>
            </a:r>
            <a:r>
              <a:rPr lang="ro-RO" b="1" dirty="0"/>
              <a:t>                  Δ PIB </a:t>
            </a:r>
            <a:r>
              <a:rPr lang="ro-RO" b="1" baseline="-25000" dirty="0"/>
              <a:t>1-0	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ro-RO" b="1" dirty="0"/>
              <a:t>Ecp/PIB =                    </a:t>
            </a:r>
            <a:r>
              <a:rPr lang="ru-RU" b="1" dirty="0"/>
              <a:t>     </a:t>
            </a:r>
            <a:r>
              <a:rPr lang="ro-RO" b="1" dirty="0"/>
              <a:t>/ </a:t>
            </a:r>
            <a:endParaRPr lang="ru-RU" dirty="0"/>
          </a:p>
          <a:p>
            <a:pPr marL="0" indent="0">
              <a:buNone/>
            </a:pPr>
            <a:r>
              <a:rPr lang="ro-RO" b="1" dirty="0"/>
              <a:t>		       Cp</a:t>
            </a:r>
            <a:r>
              <a:rPr lang="ro-RO" b="1" baseline="-25000" dirty="0"/>
              <a:t>0</a:t>
            </a:r>
            <a:r>
              <a:rPr lang="ro-RO" b="1" dirty="0"/>
              <a:t>	                     PIB </a:t>
            </a:r>
            <a:r>
              <a:rPr lang="ro-RO" b="1" baseline="-25000" dirty="0"/>
              <a:t>0</a:t>
            </a:r>
            <a:r>
              <a:rPr lang="ro-RO" b="1" dirty="0"/>
              <a:t>	</a:t>
            </a:r>
            <a:endParaRPr lang="ru-RU" dirty="0"/>
          </a:p>
          <a:p>
            <a:pPr marL="0" indent="0">
              <a:buNone/>
            </a:pPr>
            <a:r>
              <a:rPr lang="ro-RO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ro-RO" sz="2400" b="1" dirty="0"/>
              <a:t>Δ Cp</a:t>
            </a:r>
            <a:r>
              <a:rPr lang="ro-RO" sz="2400" b="1" baseline="-25000" dirty="0"/>
              <a:t>1-0 </a:t>
            </a:r>
            <a:r>
              <a:rPr lang="ro-RO" sz="2400" dirty="0"/>
              <a:t>– modificarea cheltuielilor publice în perioada (1) </a:t>
            </a:r>
            <a:endParaRPr lang="ru-RU" sz="2400" dirty="0"/>
          </a:p>
          <a:p>
            <a:pPr marL="0" indent="0">
              <a:buNone/>
            </a:pPr>
            <a:r>
              <a:rPr lang="ro-RO" sz="2400" dirty="0"/>
              <a:t>faţă de (0)</a:t>
            </a:r>
            <a:r>
              <a:rPr lang="it-IT" sz="2400" dirty="0"/>
              <a:t>;</a:t>
            </a:r>
            <a:endParaRPr lang="ru-RU" sz="2400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ro-RO" sz="2400" b="1" dirty="0"/>
              <a:t>Δ PIB</a:t>
            </a:r>
            <a:r>
              <a:rPr lang="ro-RO" sz="2400" b="1" baseline="-25000" dirty="0"/>
              <a:t>1-0</a:t>
            </a:r>
            <a:r>
              <a:rPr lang="ru-RU" sz="2400" b="1" dirty="0"/>
              <a:t> </a:t>
            </a:r>
            <a:r>
              <a:rPr lang="ro-RO" sz="2400" dirty="0"/>
              <a:t>– modificarea PIB în perioada (1) faţă de (0).</a:t>
            </a:r>
            <a:endParaRPr lang="ru-RU" sz="2400" dirty="0"/>
          </a:p>
          <a:p>
            <a:pPr marL="0" indent="0">
              <a:buNone/>
            </a:pPr>
            <a:r>
              <a:rPr lang="ro-RO" sz="2400" dirty="0"/>
              <a:t> 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71736" y="3357562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786446" y="3357562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4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4. </a:t>
            </a:r>
            <a:r>
              <a:rPr lang="ro-RO" dirty="0">
                <a:solidFill>
                  <a:srgbClr val="FF0000"/>
                </a:solidFill>
              </a:rPr>
              <a:t>Tendinţe în evoluţia </a:t>
            </a:r>
            <a:r>
              <a:rPr lang="en-US" dirty="0" err="1">
                <a:solidFill>
                  <a:srgbClr val="FF0000"/>
                </a:solidFill>
              </a:rPr>
              <a:t>cheltuielilor</a:t>
            </a:r>
            <a:r>
              <a:rPr lang="ro-RO" dirty="0">
                <a:solidFill>
                  <a:srgbClr val="FF0000"/>
                </a:solidFill>
              </a:rPr>
              <a:t> publice în Republica Moldov</a:t>
            </a:r>
            <a:r>
              <a:rPr lang="en-US" dirty="0">
                <a:solidFill>
                  <a:srgbClr val="FF0000"/>
                </a:solidFill>
              </a:rPr>
              <a:t>a.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Sarcina</a:t>
            </a:r>
            <a:r>
              <a:rPr lang="en-US" dirty="0">
                <a:solidFill>
                  <a:srgbClr val="FF0000"/>
                </a:solidFill>
              </a:rPr>
              <a:t> nr.4</a:t>
            </a:r>
          </a:p>
          <a:p>
            <a:pPr lvl="0">
              <a:buNone/>
            </a:pPr>
            <a:r>
              <a:rPr lang="en-US" dirty="0"/>
              <a:t>	</a:t>
            </a:r>
            <a:r>
              <a:rPr lang="ro-RO" dirty="0"/>
              <a:t>Selectați principalele 7 tipuri de </a:t>
            </a:r>
            <a:r>
              <a:rPr lang="en-US" dirty="0" err="1"/>
              <a:t>cheltuieli</a:t>
            </a:r>
            <a:r>
              <a:rPr lang="ro-RO" dirty="0"/>
              <a:t> din cadrul BPN al Republicii Moldova conform clasificației funcționale și efectuați analiza în dinamică și în structură a indicatorilor selectați.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Conținutul</a:t>
            </a:r>
            <a:r>
              <a:rPr lang="en-US" dirty="0"/>
              <a:t> </a:t>
            </a:r>
            <a:r>
              <a:rPr lang="en-US" dirty="0" err="1"/>
              <a:t>temei</a:t>
            </a:r>
            <a:endParaRPr lang="en-U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371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ro-RO" sz="3200" b="1" dirty="0">
                <a:solidFill>
                  <a:srgbClr val="FF0000"/>
                </a:solidFill>
              </a:rPr>
              <a:t>Conţinutul economic al cheltuielilor publice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ro-RO" dirty="0"/>
              <a:t>Sub aspect economico-social, </a:t>
            </a:r>
            <a:r>
              <a:rPr lang="ro-RO" b="1" i="1" dirty="0">
                <a:solidFill>
                  <a:srgbClr val="FF0000"/>
                </a:solidFill>
              </a:rPr>
              <a:t>cheltuielile publice</a:t>
            </a:r>
            <a:r>
              <a:rPr lang="ro-RO" dirty="0"/>
              <a:t>, fiind o parte componentă a finanţelor</a:t>
            </a:r>
            <a:r>
              <a:rPr lang="en-US" dirty="0"/>
              <a:t>,</a:t>
            </a:r>
            <a:r>
              <a:rPr lang="ro-RO" dirty="0"/>
              <a:t> exprimă relaţiile economico-sociale în formă bănească ce se manifestă între stat pe de o parte, şi persoanele fizice şi juridice, pe de altă parte, privind repartizarea şi utilizarea resurselor financiare ale statului în scopul îndeplinirii funcţiilor acestuia.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1. </a:t>
            </a:r>
            <a:r>
              <a:rPr lang="ro-RO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 err="1">
                <a:solidFill>
                  <a:srgbClr val="FF0000"/>
                </a:solidFill>
              </a:rPr>
              <a:t>lasificarea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ro-RO" sz="3600" b="1" dirty="0">
                <a:solidFill>
                  <a:srgbClr val="FF0000"/>
                </a:solidFill>
              </a:rPr>
              <a:t>cheltuielilor publice</a:t>
            </a:r>
            <a:endParaRPr lang="en-US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ro-RO" dirty="0"/>
              <a:t>În Republica Moldova, conform Legii finanţelor publice şi responsabilității bugetar-fiscale nr.181 din 25 iulie 2014, se foloseşte Clasificaţia Bugetară (</a:t>
            </a:r>
            <a:r>
              <a:rPr lang="ro-RO" i="1" dirty="0">
                <a:solidFill>
                  <a:srgbClr val="FF0000"/>
                </a:solidFill>
              </a:rPr>
              <a:t>Ordinul privind clasificația bugetară  nr.208 din 24 decembrie 2015</a:t>
            </a:r>
            <a:r>
              <a:rPr lang="ro-RO" dirty="0"/>
              <a:t>).</a:t>
            </a:r>
            <a:endParaRPr lang="en-US" b="1" dirty="0"/>
          </a:p>
          <a:p>
            <a:pPr>
              <a:buNone/>
            </a:pPr>
            <a:r>
              <a:rPr lang="en-US" dirty="0"/>
              <a:t>	</a:t>
            </a:r>
            <a:r>
              <a:rPr lang="ro-RO" i="1" dirty="0">
                <a:solidFill>
                  <a:srgbClr val="FF0000"/>
                </a:solidFill>
              </a:rPr>
              <a:t>Clasificaţie bugetară</a:t>
            </a:r>
            <a:r>
              <a:rPr lang="ro-RO" dirty="0"/>
              <a:t> – sistem unificat de coduri ce grupează şi sistematizează indicatorii bugetari conform anumitor criterii, pentru asigurarea comparabilităţii, precum şi normele metodologice de aplicare a acestora.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Clasificația</a:t>
            </a:r>
            <a:r>
              <a:rPr lang="en-US" dirty="0"/>
              <a:t> </a:t>
            </a:r>
            <a:r>
              <a:rPr lang="en-US" dirty="0" err="1"/>
              <a:t>bugetară</a:t>
            </a:r>
            <a:endParaRPr lang="en-U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306" t="38986" r="22153" b="15527"/>
          <a:stretch>
            <a:fillRect/>
          </a:stretch>
        </p:blipFill>
        <p:spPr bwMode="auto">
          <a:xfrm>
            <a:off x="685800" y="9906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656" t="28622" r="31069" b="12452"/>
          <a:stretch>
            <a:fillRect/>
          </a:stretch>
        </p:blipFill>
        <p:spPr bwMode="auto">
          <a:xfrm>
            <a:off x="914400" y="7620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710" t="28575" r="16870" b="14136"/>
          <a:stretch>
            <a:fillRect/>
          </a:stretch>
        </p:blipFill>
        <p:spPr bwMode="auto">
          <a:xfrm>
            <a:off x="381000" y="685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817" t="26938" r="12137" b="10725"/>
          <a:stretch>
            <a:fillRect/>
          </a:stretch>
        </p:blipFill>
        <p:spPr bwMode="auto">
          <a:xfrm>
            <a:off x="381000" y="6096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332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Тема Office</vt:lpstr>
      <vt:lpstr>Tema 6. SISTEMUL CHELTUIELILOR PUBLICE</vt:lpstr>
      <vt:lpstr>Conținutul temei</vt:lpstr>
      <vt:lpstr>1. Conţinutul economic al cheltuielilor publice</vt:lpstr>
      <vt:lpstr>1. Clasificarea cheltuielilor publice</vt:lpstr>
      <vt:lpstr>Clasificația bugetară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Nivelul, structura şi dinamica cheltuielilor publice </vt:lpstr>
      <vt:lpstr>PowerPoint Presentation</vt:lpstr>
      <vt:lpstr>Dinamica cheltuielilor publice poate fi analizată pe baza următorilor indicatori: </vt:lpstr>
      <vt:lpstr>PowerPoint Presentation</vt:lpstr>
      <vt:lpstr>4. Tendinţe în evoluţia cheltuielilor publice în Republica Moldova.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5. SISTEMUL RESURSELOR FINANCIARE PUBLICE</dc:title>
  <dc:creator>Tatiana Vișanu</dc:creator>
  <cp:lastModifiedBy>Пользователь</cp:lastModifiedBy>
  <cp:revision>6</cp:revision>
  <dcterms:created xsi:type="dcterms:W3CDTF">2020-10-12T19:22:13Z</dcterms:created>
  <dcterms:modified xsi:type="dcterms:W3CDTF">2021-10-13T12:29:13Z</dcterms:modified>
</cp:coreProperties>
</file>