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  <p:sldId id="262" r:id="rId6"/>
    <p:sldId id="263" r:id="rId7"/>
    <p:sldId id="265" r:id="rId8"/>
    <p:sldId id="264" r:id="rId9"/>
    <p:sldId id="266" r:id="rId10"/>
    <p:sldId id="267" r:id="rId11"/>
    <p:sldId id="270" r:id="rId12"/>
    <p:sldId id="268" r:id="rId13"/>
    <p:sldId id="269" r:id="rId14"/>
    <p:sldId id="273" r:id="rId15"/>
    <p:sldId id="274" r:id="rId16"/>
    <p:sldId id="275" r:id="rId17"/>
    <p:sldId id="271" r:id="rId18"/>
    <p:sldId id="272" r:id="rId19"/>
    <p:sldId id="276" r:id="rId20"/>
    <p:sldId id="277" r:id="rId21"/>
    <p:sldId id="278" r:id="rId22"/>
    <p:sldId id="279" r:id="rId23"/>
    <p:sldId id="281" r:id="rId24"/>
    <p:sldId id="280" r:id="rId25"/>
    <p:sldId id="282" r:id="rId26"/>
    <p:sldId id="283" r:id="rId27"/>
    <p:sldId id="284" r:id="rId28"/>
    <p:sldId id="285" r:id="rId29"/>
    <p:sldId id="287" r:id="rId30"/>
    <p:sldId id="288" r:id="rId31"/>
    <p:sldId id="289" r:id="rId32"/>
    <p:sldId id="286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5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AA545D-833D-47AD-9E0D-0720850EA437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AF75D4E0-B271-460B-B90D-47C3B607DAEE}">
      <dgm:prSet/>
      <dgm:spPr/>
      <dgm:t>
        <a:bodyPr/>
        <a:lstStyle/>
        <a:p>
          <a:pPr rtl="0"/>
          <a:r>
            <a:rPr lang="ro-RO" dirty="0" smtClean="0"/>
            <a:t>Concept şi sfera de cuprindere a politicii financiare </a:t>
          </a:r>
          <a:endParaRPr lang="en-US" dirty="0"/>
        </a:p>
      </dgm:t>
    </dgm:pt>
    <dgm:pt modelId="{769B7FD2-9913-4C7A-A110-A00A0A1EB10F}" type="parTrans" cxnId="{03F59D76-2E56-472A-A9D9-C8BEA696E624}">
      <dgm:prSet/>
      <dgm:spPr/>
      <dgm:t>
        <a:bodyPr/>
        <a:lstStyle/>
        <a:p>
          <a:endParaRPr lang="en-US"/>
        </a:p>
      </dgm:t>
    </dgm:pt>
    <dgm:pt modelId="{89733D35-A137-495B-A2C8-9427EE81FA78}" type="sibTrans" cxnId="{03F59D76-2E56-472A-A9D9-C8BEA696E624}">
      <dgm:prSet/>
      <dgm:spPr/>
      <dgm:t>
        <a:bodyPr/>
        <a:lstStyle/>
        <a:p>
          <a:endParaRPr lang="en-US"/>
        </a:p>
      </dgm:t>
    </dgm:pt>
    <dgm:pt modelId="{5ABCBEEC-A7AC-477F-8CC5-92B7A174EFBF}">
      <dgm:prSet/>
      <dgm:spPr/>
      <dgm:t>
        <a:bodyPr/>
        <a:lstStyle/>
        <a:p>
          <a:r>
            <a:rPr lang="ro-RO" smtClean="0"/>
            <a:t>Decizii financiare la întreprindere </a:t>
          </a:r>
          <a:endParaRPr lang="en-US"/>
        </a:p>
      </dgm:t>
    </dgm:pt>
    <dgm:pt modelId="{B0A4B7CB-B57F-40C8-A0FA-7C9BE8F413D7}" type="parTrans" cxnId="{AD141650-3D5A-4C48-BEC4-295F10EFAFD3}">
      <dgm:prSet/>
      <dgm:spPr/>
      <dgm:t>
        <a:bodyPr/>
        <a:lstStyle/>
        <a:p>
          <a:endParaRPr lang="en-US"/>
        </a:p>
      </dgm:t>
    </dgm:pt>
    <dgm:pt modelId="{02BE1107-1709-42CA-BA58-55F99B20BF1C}" type="sibTrans" cxnId="{AD141650-3D5A-4C48-BEC4-295F10EFAFD3}">
      <dgm:prSet/>
      <dgm:spPr/>
      <dgm:t>
        <a:bodyPr/>
        <a:lstStyle/>
        <a:p>
          <a:endParaRPr lang="en-US"/>
        </a:p>
      </dgm:t>
    </dgm:pt>
    <dgm:pt modelId="{7F5D8EF8-92A2-46DC-9A07-C3413252887F}">
      <dgm:prSet/>
      <dgm:spPr/>
      <dgm:t>
        <a:bodyPr/>
        <a:lstStyle/>
        <a:p>
          <a:r>
            <a:rPr lang="ro-RO" smtClean="0"/>
            <a:t>Politica de credit </a:t>
          </a:r>
          <a:r>
            <a:rPr lang="en-US" smtClean="0"/>
            <a:t>promovat</a:t>
          </a:r>
          <a:r>
            <a:rPr lang="ro-RO" smtClean="0"/>
            <a:t>ă la întreprindere </a:t>
          </a:r>
          <a:endParaRPr lang="en-US"/>
        </a:p>
      </dgm:t>
    </dgm:pt>
    <dgm:pt modelId="{9FEBC98E-C6F2-41F4-9957-CB41DA0C48AB}" type="parTrans" cxnId="{C9B7B322-D757-4824-B55A-1ADDA0483F33}">
      <dgm:prSet/>
      <dgm:spPr/>
      <dgm:t>
        <a:bodyPr/>
        <a:lstStyle/>
        <a:p>
          <a:endParaRPr lang="en-US"/>
        </a:p>
      </dgm:t>
    </dgm:pt>
    <dgm:pt modelId="{287246AE-634B-45B5-859C-7F97081153C4}" type="sibTrans" cxnId="{C9B7B322-D757-4824-B55A-1ADDA0483F33}">
      <dgm:prSet/>
      <dgm:spPr/>
      <dgm:t>
        <a:bodyPr/>
        <a:lstStyle/>
        <a:p>
          <a:endParaRPr lang="en-US"/>
        </a:p>
      </dgm:t>
    </dgm:pt>
    <dgm:pt modelId="{D8AF4BEA-9420-4358-995F-0B88C73D0030}">
      <dgm:prSet/>
      <dgm:spPr/>
      <dgm:t>
        <a:bodyPr/>
        <a:lstStyle/>
        <a:p>
          <a:r>
            <a:rPr lang="ro-RO" smtClean="0"/>
            <a:t>Politica de dividend</a:t>
          </a:r>
          <a:endParaRPr lang="en-US"/>
        </a:p>
      </dgm:t>
    </dgm:pt>
    <dgm:pt modelId="{CF8E2D06-D920-40C2-88BF-837E48B98385}" type="parTrans" cxnId="{916D9E4B-AD64-4FFD-B939-FF5BF58C5582}">
      <dgm:prSet/>
      <dgm:spPr/>
      <dgm:t>
        <a:bodyPr/>
        <a:lstStyle/>
        <a:p>
          <a:endParaRPr lang="en-US"/>
        </a:p>
      </dgm:t>
    </dgm:pt>
    <dgm:pt modelId="{14FC1C00-5F52-4A8F-96F9-688C28C3ECF8}" type="sibTrans" cxnId="{916D9E4B-AD64-4FFD-B939-FF5BF58C5582}">
      <dgm:prSet/>
      <dgm:spPr/>
      <dgm:t>
        <a:bodyPr/>
        <a:lstStyle/>
        <a:p>
          <a:endParaRPr lang="en-US"/>
        </a:p>
      </dgm:t>
    </dgm:pt>
    <dgm:pt modelId="{AF72DDAA-CDEA-4DDB-898E-9DB1CD2B1645}">
      <dgm:prSet/>
      <dgm:spPr/>
      <dgm:t>
        <a:bodyPr/>
        <a:lstStyle/>
        <a:p>
          <a:r>
            <a:rPr lang="ro-RO" dirty="0" smtClean="0"/>
            <a:t>Riscuri financiare </a:t>
          </a:r>
          <a:endParaRPr lang="en-US" dirty="0"/>
        </a:p>
      </dgm:t>
    </dgm:pt>
    <dgm:pt modelId="{51E47F57-0B0F-44FC-941D-C1EDDF3CC598}" type="parTrans" cxnId="{15990373-3A5B-4577-ADEF-D9228B588D07}">
      <dgm:prSet/>
      <dgm:spPr/>
      <dgm:t>
        <a:bodyPr/>
        <a:lstStyle/>
        <a:p>
          <a:endParaRPr lang="en-US"/>
        </a:p>
      </dgm:t>
    </dgm:pt>
    <dgm:pt modelId="{8D5C8D11-64AF-4023-B5CA-60286230578C}" type="sibTrans" cxnId="{15990373-3A5B-4577-ADEF-D9228B588D07}">
      <dgm:prSet/>
      <dgm:spPr/>
      <dgm:t>
        <a:bodyPr/>
        <a:lstStyle/>
        <a:p>
          <a:endParaRPr lang="en-US"/>
        </a:p>
      </dgm:t>
    </dgm:pt>
    <dgm:pt modelId="{64BF9F21-8406-4C73-83A0-C4BD713191F1}" type="pres">
      <dgm:prSet presAssocID="{36AA545D-833D-47AD-9E0D-0720850EA437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0BDBD04-62E1-4430-B892-19B4DAA20C66}" type="pres">
      <dgm:prSet presAssocID="{36AA545D-833D-47AD-9E0D-0720850EA437}" presName="arrow" presStyleLbl="bgShp" presStyleIdx="0" presStyleCnt="1"/>
      <dgm:spPr/>
    </dgm:pt>
    <dgm:pt modelId="{A7DDCF0E-46E3-4F92-B65E-3A1C8E206956}" type="pres">
      <dgm:prSet presAssocID="{36AA545D-833D-47AD-9E0D-0720850EA437}" presName="linearProcess" presStyleCnt="0"/>
      <dgm:spPr/>
    </dgm:pt>
    <dgm:pt modelId="{B6CD8C3F-0354-4765-981A-D3FB45C0F4BF}" type="pres">
      <dgm:prSet presAssocID="{AF75D4E0-B271-460B-B90D-47C3B607DAEE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AE4120-B317-4F5F-A4CA-91E7C9A3BBD4}" type="pres">
      <dgm:prSet presAssocID="{89733D35-A137-495B-A2C8-9427EE81FA78}" presName="sibTrans" presStyleCnt="0"/>
      <dgm:spPr/>
    </dgm:pt>
    <dgm:pt modelId="{BFD8D95B-450D-459D-9644-9F5A0E7C7C26}" type="pres">
      <dgm:prSet presAssocID="{5ABCBEEC-A7AC-477F-8CC5-92B7A174EFBF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FB8E55-B320-4154-B3FF-A093D2697FC5}" type="pres">
      <dgm:prSet presAssocID="{02BE1107-1709-42CA-BA58-55F99B20BF1C}" presName="sibTrans" presStyleCnt="0"/>
      <dgm:spPr/>
    </dgm:pt>
    <dgm:pt modelId="{1CDEB46A-83B3-4B9E-800C-48F8D0DA2138}" type="pres">
      <dgm:prSet presAssocID="{7F5D8EF8-92A2-46DC-9A07-C3413252887F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22B4B9-C88D-4C2E-8ECC-4A2D0FD5F0F9}" type="pres">
      <dgm:prSet presAssocID="{287246AE-634B-45B5-859C-7F97081153C4}" presName="sibTrans" presStyleCnt="0"/>
      <dgm:spPr/>
    </dgm:pt>
    <dgm:pt modelId="{95DB5DE2-C60D-4A49-83A7-7F45FDF8FC51}" type="pres">
      <dgm:prSet presAssocID="{D8AF4BEA-9420-4358-995F-0B88C73D0030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D812C3-2EC2-477E-8147-4A22B7A678C2}" type="pres">
      <dgm:prSet presAssocID="{14FC1C00-5F52-4A8F-96F9-688C28C3ECF8}" presName="sibTrans" presStyleCnt="0"/>
      <dgm:spPr/>
    </dgm:pt>
    <dgm:pt modelId="{AAD80CD0-3497-42C7-847B-80DD0673EBD5}" type="pres">
      <dgm:prSet presAssocID="{AF72DDAA-CDEA-4DDB-898E-9DB1CD2B1645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9B7B322-D757-4824-B55A-1ADDA0483F33}" srcId="{36AA545D-833D-47AD-9E0D-0720850EA437}" destId="{7F5D8EF8-92A2-46DC-9A07-C3413252887F}" srcOrd="2" destOrd="0" parTransId="{9FEBC98E-C6F2-41F4-9957-CB41DA0C48AB}" sibTransId="{287246AE-634B-45B5-859C-7F97081153C4}"/>
    <dgm:cxn modelId="{DC6C0770-3317-4F2E-A389-E7C200ED14D3}" type="presOf" srcId="{7F5D8EF8-92A2-46DC-9A07-C3413252887F}" destId="{1CDEB46A-83B3-4B9E-800C-48F8D0DA2138}" srcOrd="0" destOrd="0" presId="urn:microsoft.com/office/officeart/2005/8/layout/hProcess9"/>
    <dgm:cxn modelId="{0B31DB32-79E5-444D-9CEF-CFC049B42FDD}" type="presOf" srcId="{5ABCBEEC-A7AC-477F-8CC5-92B7A174EFBF}" destId="{BFD8D95B-450D-459D-9644-9F5A0E7C7C26}" srcOrd="0" destOrd="0" presId="urn:microsoft.com/office/officeart/2005/8/layout/hProcess9"/>
    <dgm:cxn modelId="{AD141650-3D5A-4C48-BEC4-295F10EFAFD3}" srcId="{36AA545D-833D-47AD-9E0D-0720850EA437}" destId="{5ABCBEEC-A7AC-477F-8CC5-92B7A174EFBF}" srcOrd="1" destOrd="0" parTransId="{B0A4B7CB-B57F-40C8-A0FA-7C9BE8F413D7}" sibTransId="{02BE1107-1709-42CA-BA58-55F99B20BF1C}"/>
    <dgm:cxn modelId="{CA348C22-F1F7-4C7E-A704-69ABE70F5563}" type="presOf" srcId="{36AA545D-833D-47AD-9E0D-0720850EA437}" destId="{64BF9F21-8406-4C73-83A0-C4BD713191F1}" srcOrd="0" destOrd="0" presId="urn:microsoft.com/office/officeart/2005/8/layout/hProcess9"/>
    <dgm:cxn modelId="{916D9E4B-AD64-4FFD-B939-FF5BF58C5582}" srcId="{36AA545D-833D-47AD-9E0D-0720850EA437}" destId="{D8AF4BEA-9420-4358-995F-0B88C73D0030}" srcOrd="3" destOrd="0" parTransId="{CF8E2D06-D920-40C2-88BF-837E48B98385}" sibTransId="{14FC1C00-5F52-4A8F-96F9-688C28C3ECF8}"/>
    <dgm:cxn modelId="{9C10E525-0EC2-4BE0-B693-A15B46329EBC}" type="presOf" srcId="{D8AF4BEA-9420-4358-995F-0B88C73D0030}" destId="{95DB5DE2-C60D-4A49-83A7-7F45FDF8FC51}" srcOrd="0" destOrd="0" presId="urn:microsoft.com/office/officeart/2005/8/layout/hProcess9"/>
    <dgm:cxn modelId="{03F59D76-2E56-472A-A9D9-C8BEA696E624}" srcId="{36AA545D-833D-47AD-9E0D-0720850EA437}" destId="{AF75D4E0-B271-460B-B90D-47C3B607DAEE}" srcOrd="0" destOrd="0" parTransId="{769B7FD2-9913-4C7A-A110-A00A0A1EB10F}" sibTransId="{89733D35-A137-495B-A2C8-9427EE81FA78}"/>
    <dgm:cxn modelId="{D101E8EA-D94A-4D6E-B0B3-E83F65F8756B}" type="presOf" srcId="{AF75D4E0-B271-460B-B90D-47C3B607DAEE}" destId="{B6CD8C3F-0354-4765-981A-D3FB45C0F4BF}" srcOrd="0" destOrd="0" presId="urn:microsoft.com/office/officeart/2005/8/layout/hProcess9"/>
    <dgm:cxn modelId="{15990373-3A5B-4577-ADEF-D9228B588D07}" srcId="{36AA545D-833D-47AD-9E0D-0720850EA437}" destId="{AF72DDAA-CDEA-4DDB-898E-9DB1CD2B1645}" srcOrd="4" destOrd="0" parTransId="{51E47F57-0B0F-44FC-941D-C1EDDF3CC598}" sibTransId="{8D5C8D11-64AF-4023-B5CA-60286230578C}"/>
    <dgm:cxn modelId="{B832DACA-2825-4FBC-A1F8-B01292685B1D}" type="presOf" srcId="{AF72DDAA-CDEA-4DDB-898E-9DB1CD2B1645}" destId="{AAD80CD0-3497-42C7-847B-80DD0673EBD5}" srcOrd="0" destOrd="0" presId="urn:microsoft.com/office/officeart/2005/8/layout/hProcess9"/>
    <dgm:cxn modelId="{4FAF0C5D-B939-41D9-8C45-56388A743FC0}" type="presParOf" srcId="{64BF9F21-8406-4C73-83A0-C4BD713191F1}" destId="{40BDBD04-62E1-4430-B892-19B4DAA20C66}" srcOrd="0" destOrd="0" presId="urn:microsoft.com/office/officeart/2005/8/layout/hProcess9"/>
    <dgm:cxn modelId="{36CCA55A-B55A-4717-9227-41AE290002FF}" type="presParOf" srcId="{64BF9F21-8406-4C73-83A0-C4BD713191F1}" destId="{A7DDCF0E-46E3-4F92-B65E-3A1C8E206956}" srcOrd="1" destOrd="0" presId="urn:microsoft.com/office/officeart/2005/8/layout/hProcess9"/>
    <dgm:cxn modelId="{00863E1A-82A4-42E7-8B4C-6E2DB73EB940}" type="presParOf" srcId="{A7DDCF0E-46E3-4F92-B65E-3A1C8E206956}" destId="{B6CD8C3F-0354-4765-981A-D3FB45C0F4BF}" srcOrd="0" destOrd="0" presId="urn:microsoft.com/office/officeart/2005/8/layout/hProcess9"/>
    <dgm:cxn modelId="{7EB02615-05DC-445C-AD1C-15602DC672E5}" type="presParOf" srcId="{A7DDCF0E-46E3-4F92-B65E-3A1C8E206956}" destId="{36AE4120-B317-4F5F-A4CA-91E7C9A3BBD4}" srcOrd="1" destOrd="0" presId="urn:microsoft.com/office/officeart/2005/8/layout/hProcess9"/>
    <dgm:cxn modelId="{EB3E0C03-74F2-42D8-9207-FD831DC4F615}" type="presParOf" srcId="{A7DDCF0E-46E3-4F92-B65E-3A1C8E206956}" destId="{BFD8D95B-450D-459D-9644-9F5A0E7C7C26}" srcOrd="2" destOrd="0" presId="urn:microsoft.com/office/officeart/2005/8/layout/hProcess9"/>
    <dgm:cxn modelId="{C1B6EEC9-F1D8-4C67-BC31-190E22D5E6F0}" type="presParOf" srcId="{A7DDCF0E-46E3-4F92-B65E-3A1C8E206956}" destId="{F2FB8E55-B320-4154-B3FF-A093D2697FC5}" srcOrd="3" destOrd="0" presId="urn:microsoft.com/office/officeart/2005/8/layout/hProcess9"/>
    <dgm:cxn modelId="{12E1F8AF-EBC6-49DE-819C-9FFF1BA66502}" type="presParOf" srcId="{A7DDCF0E-46E3-4F92-B65E-3A1C8E206956}" destId="{1CDEB46A-83B3-4B9E-800C-48F8D0DA2138}" srcOrd="4" destOrd="0" presId="urn:microsoft.com/office/officeart/2005/8/layout/hProcess9"/>
    <dgm:cxn modelId="{D69C559F-5BE7-4434-A259-2D71E5CCF883}" type="presParOf" srcId="{A7DDCF0E-46E3-4F92-B65E-3A1C8E206956}" destId="{9122B4B9-C88D-4C2E-8ECC-4A2D0FD5F0F9}" srcOrd="5" destOrd="0" presId="urn:microsoft.com/office/officeart/2005/8/layout/hProcess9"/>
    <dgm:cxn modelId="{D9900916-D70B-4FD1-8A1B-5DB21E1BEBDA}" type="presParOf" srcId="{A7DDCF0E-46E3-4F92-B65E-3A1C8E206956}" destId="{95DB5DE2-C60D-4A49-83A7-7F45FDF8FC51}" srcOrd="6" destOrd="0" presId="urn:microsoft.com/office/officeart/2005/8/layout/hProcess9"/>
    <dgm:cxn modelId="{39817C58-390F-4714-839E-6B6659C8A902}" type="presParOf" srcId="{A7DDCF0E-46E3-4F92-B65E-3A1C8E206956}" destId="{57D812C3-2EC2-477E-8147-4A22B7A678C2}" srcOrd="7" destOrd="0" presId="urn:microsoft.com/office/officeart/2005/8/layout/hProcess9"/>
    <dgm:cxn modelId="{16D704D7-1629-49AD-A9FD-9184C50CBACD}" type="presParOf" srcId="{A7DDCF0E-46E3-4F92-B65E-3A1C8E206956}" destId="{AAD80CD0-3497-42C7-847B-80DD0673EBD5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4B7308-3F1D-4892-AC01-64BC084506FF}" type="doc">
      <dgm:prSet loTypeId="urn:microsoft.com/office/officeart/2005/8/layout/hierarchy2" loCatId="hierarchy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3A22B0C-FE73-4601-8702-862CF6D01D23}">
      <dgm:prSet/>
      <dgm:spPr/>
      <dgm:t>
        <a:bodyPr/>
        <a:lstStyle/>
        <a:p>
          <a:pPr rtl="0"/>
          <a:r>
            <a:rPr lang="en-US" dirty="0" err="1" smtClean="0"/>
            <a:t>Finanțe</a:t>
          </a:r>
          <a:endParaRPr lang="en-US" dirty="0"/>
        </a:p>
      </dgm:t>
    </dgm:pt>
    <dgm:pt modelId="{BD72B445-BBFA-49F0-B73D-144C56D04E7C}" type="parTrans" cxnId="{12829967-1651-41A5-BC5A-EDC058545E2C}">
      <dgm:prSet/>
      <dgm:spPr/>
      <dgm:t>
        <a:bodyPr/>
        <a:lstStyle/>
        <a:p>
          <a:endParaRPr lang="en-US"/>
        </a:p>
      </dgm:t>
    </dgm:pt>
    <dgm:pt modelId="{E8F46734-5598-432D-A69D-9EA43987F66C}" type="sibTrans" cxnId="{12829967-1651-41A5-BC5A-EDC058545E2C}">
      <dgm:prSet/>
      <dgm:spPr/>
      <dgm:t>
        <a:bodyPr/>
        <a:lstStyle/>
        <a:p>
          <a:endParaRPr lang="en-US"/>
        </a:p>
      </dgm:t>
    </dgm:pt>
    <dgm:pt modelId="{4DBEB174-A7A1-44DB-9223-8B20850125D8}">
      <dgm:prSet/>
      <dgm:spPr/>
      <dgm:t>
        <a:bodyPr/>
        <a:lstStyle/>
        <a:p>
          <a:pPr rtl="0"/>
          <a:r>
            <a:rPr lang="en-US" dirty="0" err="1" smtClean="0"/>
            <a:t>Finanțe</a:t>
          </a:r>
          <a:r>
            <a:rPr lang="en-US" dirty="0" smtClean="0"/>
            <a:t> </a:t>
          </a:r>
          <a:r>
            <a:rPr lang="en-US" dirty="0" err="1" smtClean="0"/>
            <a:t>publice</a:t>
          </a:r>
          <a:endParaRPr lang="en-US" dirty="0"/>
        </a:p>
      </dgm:t>
    </dgm:pt>
    <dgm:pt modelId="{28739CC9-51B8-4A8C-81A3-FB2D4C182698}" type="parTrans" cxnId="{B81DCF39-301D-43BD-ABD1-48DDB92BD034}">
      <dgm:prSet/>
      <dgm:spPr/>
      <dgm:t>
        <a:bodyPr/>
        <a:lstStyle/>
        <a:p>
          <a:endParaRPr lang="en-US"/>
        </a:p>
      </dgm:t>
    </dgm:pt>
    <dgm:pt modelId="{0AD621F1-9569-4907-BDDF-16399586720C}" type="sibTrans" cxnId="{B81DCF39-301D-43BD-ABD1-48DDB92BD034}">
      <dgm:prSet/>
      <dgm:spPr/>
      <dgm:t>
        <a:bodyPr/>
        <a:lstStyle/>
        <a:p>
          <a:endParaRPr lang="en-US"/>
        </a:p>
      </dgm:t>
    </dgm:pt>
    <dgm:pt modelId="{3E0F6E0B-617F-4BDF-BACF-9CE50B62B8F8}">
      <dgm:prSet/>
      <dgm:spPr/>
      <dgm:t>
        <a:bodyPr/>
        <a:lstStyle/>
        <a:p>
          <a:pPr rtl="0"/>
          <a:r>
            <a:rPr lang="ro-RO" dirty="0" smtClean="0"/>
            <a:t>Finanţe</a:t>
          </a:r>
          <a:r>
            <a:rPr lang="en-US" dirty="0" smtClean="0"/>
            <a:t> </a:t>
          </a:r>
          <a:r>
            <a:rPr lang="ro-RO" dirty="0" smtClean="0"/>
            <a:t>private</a:t>
          </a:r>
          <a:endParaRPr lang="en-US" dirty="0"/>
        </a:p>
      </dgm:t>
    </dgm:pt>
    <dgm:pt modelId="{1FC4B033-4700-46F0-A972-9F5D1C4D82F9}" type="parTrans" cxnId="{71A7F56E-8223-4B14-A65E-D11E5ECD2A25}">
      <dgm:prSet/>
      <dgm:spPr/>
      <dgm:t>
        <a:bodyPr/>
        <a:lstStyle/>
        <a:p>
          <a:endParaRPr lang="en-US"/>
        </a:p>
      </dgm:t>
    </dgm:pt>
    <dgm:pt modelId="{FBF5DDFE-05CD-4ABD-8655-220B34C920BF}" type="sibTrans" cxnId="{71A7F56E-8223-4B14-A65E-D11E5ECD2A25}">
      <dgm:prSet/>
      <dgm:spPr/>
      <dgm:t>
        <a:bodyPr/>
        <a:lstStyle/>
        <a:p>
          <a:endParaRPr lang="en-US"/>
        </a:p>
      </dgm:t>
    </dgm:pt>
    <dgm:pt modelId="{96B5683B-741C-4655-B52C-ADBF61D20668}">
      <dgm:prSet/>
      <dgm:spPr/>
      <dgm:t>
        <a:bodyPr/>
        <a:lstStyle/>
        <a:p>
          <a:pPr rtl="0"/>
          <a:r>
            <a:rPr lang="en-US" dirty="0" smtClean="0"/>
            <a:t>F</a:t>
          </a:r>
          <a:r>
            <a:rPr lang="ro-RO" dirty="0" smtClean="0"/>
            <a:t>inanțele menajelor</a:t>
          </a:r>
          <a:endParaRPr lang="en-US" dirty="0"/>
        </a:p>
      </dgm:t>
    </dgm:pt>
    <dgm:pt modelId="{DA4E3084-04D9-465F-9CB8-FD259C66F05B}" type="parTrans" cxnId="{99374C16-06AB-45F5-89F9-B35B3422A49A}">
      <dgm:prSet/>
      <dgm:spPr/>
      <dgm:t>
        <a:bodyPr/>
        <a:lstStyle/>
        <a:p>
          <a:endParaRPr lang="en-US"/>
        </a:p>
      </dgm:t>
    </dgm:pt>
    <dgm:pt modelId="{6CB432E9-474C-4A45-BE50-1C84A3CC0E06}" type="sibTrans" cxnId="{99374C16-06AB-45F5-89F9-B35B3422A49A}">
      <dgm:prSet/>
      <dgm:spPr/>
      <dgm:t>
        <a:bodyPr/>
        <a:lstStyle/>
        <a:p>
          <a:endParaRPr lang="en-US"/>
        </a:p>
      </dgm:t>
    </dgm:pt>
    <dgm:pt modelId="{158964F6-7DF9-48F1-B751-F841B9159777}">
      <dgm:prSet/>
      <dgm:spPr/>
      <dgm:t>
        <a:bodyPr/>
        <a:lstStyle/>
        <a:p>
          <a:pPr rtl="0"/>
          <a:r>
            <a:rPr lang="en-US" dirty="0" smtClean="0"/>
            <a:t>F</a:t>
          </a:r>
          <a:r>
            <a:rPr lang="ro-RO" dirty="0" smtClean="0"/>
            <a:t>inanțele agenţilor economici</a:t>
          </a:r>
          <a:endParaRPr lang="en-US" dirty="0"/>
        </a:p>
      </dgm:t>
    </dgm:pt>
    <dgm:pt modelId="{8CF57F6E-1A4A-4B08-B936-B8E8214466D0}" type="parTrans" cxnId="{08191A51-E24C-494B-8F94-DBBA970BBFB4}">
      <dgm:prSet/>
      <dgm:spPr/>
      <dgm:t>
        <a:bodyPr/>
        <a:lstStyle/>
        <a:p>
          <a:endParaRPr lang="en-US"/>
        </a:p>
      </dgm:t>
    </dgm:pt>
    <dgm:pt modelId="{7AB7D0E1-24B1-4AE8-B372-BDF880D2D324}" type="sibTrans" cxnId="{08191A51-E24C-494B-8F94-DBBA970BBFB4}">
      <dgm:prSet/>
      <dgm:spPr/>
      <dgm:t>
        <a:bodyPr/>
        <a:lstStyle/>
        <a:p>
          <a:endParaRPr lang="en-US"/>
        </a:p>
      </dgm:t>
    </dgm:pt>
    <dgm:pt modelId="{8366BD1D-0DFD-4028-8A36-F98835AC2FF7}">
      <dgm:prSet/>
      <dgm:spPr/>
      <dgm:t>
        <a:bodyPr/>
        <a:lstStyle/>
        <a:p>
          <a:pPr rtl="0"/>
          <a:r>
            <a:rPr lang="en-US" dirty="0" smtClean="0"/>
            <a:t>F</a:t>
          </a:r>
          <a:r>
            <a:rPr lang="ro-RO" dirty="0" smtClean="0"/>
            <a:t>inanțele întreprinderilor</a:t>
          </a:r>
          <a:endParaRPr lang="en-US" dirty="0"/>
        </a:p>
      </dgm:t>
    </dgm:pt>
    <dgm:pt modelId="{7444EB44-077C-44AE-BB51-E7F870AA1998}" type="parTrans" cxnId="{B372502E-F114-4644-83CA-7DD09A678951}">
      <dgm:prSet/>
      <dgm:spPr/>
      <dgm:t>
        <a:bodyPr/>
        <a:lstStyle/>
        <a:p>
          <a:endParaRPr lang="en-US"/>
        </a:p>
      </dgm:t>
    </dgm:pt>
    <dgm:pt modelId="{613AA886-4680-403E-A6AE-CEF93F6A5CEE}" type="sibTrans" cxnId="{B372502E-F114-4644-83CA-7DD09A678951}">
      <dgm:prSet/>
      <dgm:spPr/>
      <dgm:t>
        <a:bodyPr/>
        <a:lstStyle/>
        <a:p>
          <a:endParaRPr lang="en-US"/>
        </a:p>
      </dgm:t>
    </dgm:pt>
    <dgm:pt modelId="{F2B9453C-17C1-4BC2-B607-3B1FFDD3433F}">
      <dgm:prSet/>
      <dgm:spPr/>
      <dgm:t>
        <a:bodyPr/>
        <a:lstStyle/>
        <a:p>
          <a:pPr rtl="0"/>
          <a:r>
            <a:rPr lang="en-US" dirty="0" smtClean="0"/>
            <a:t>F</a:t>
          </a:r>
          <a:r>
            <a:rPr lang="ro-RO" dirty="0" smtClean="0"/>
            <a:t>inanțele bancare</a:t>
          </a:r>
          <a:endParaRPr lang="en-US" dirty="0"/>
        </a:p>
      </dgm:t>
    </dgm:pt>
    <dgm:pt modelId="{705CEEC9-C4AE-4D01-94DD-AFDB10A8DBB2}" type="parTrans" cxnId="{7E3B92AA-5CCD-452A-8C8A-9DFC277662F9}">
      <dgm:prSet/>
      <dgm:spPr/>
      <dgm:t>
        <a:bodyPr/>
        <a:lstStyle/>
        <a:p>
          <a:endParaRPr lang="en-US"/>
        </a:p>
      </dgm:t>
    </dgm:pt>
    <dgm:pt modelId="{E51C7F5E-4E24-4994-8BE2-8C057F5F5CFF}" type="sibTrans" cxnId="{7E3B92AA-5CCD-452A-8C8A-9DFC277662F9}">
      <dgm:prSet/>
      <dgm:spPr/>
      <dgm:t>
        <a:bodyPr/>
        <a:lstStyle/>
        <a:p>
          <a:endParaRPr lang="en-US"/>
        </a:p>
      </dgm:t>
    </dgm:pt>
    <dgm:pt modelId="{09F674AA-FE84-4D98-B081-3248D78D8C29}">
      <dgm:prSet/>
      <dgm:spPr/>
      <dgm:t>
        <a:bodyPr/>
        <a:lstStyle/>
        <a:p>
          <a:pPr rtl="0"/>
          <a:r>
            <a:rPr lang="en-US" dirty="0" smtClean="0"/>
            <a:t>F</a:t>
          </a:r>
          <a:r>
            <a:rPr lang="ro-RO" dirty="0" smtClean="0"/>
            <a:t>inanțele în asigurări</a:t>
          </a:r>
          <a:endParaRPr lang="en-US" dirty="0"/>
        </a:p>
      </dgm:t>
    </dgm:pt>
    <dgm:pt modelId="{B66D1C4D-3D7E-443E-B412-082452CAA69E}" type="parTrans" cxnId="{02341A0A-7B9E-495E-8B46-AD4F65BB5D88}">
      <dgm:prSet/>
      <dgm:spPr/>
      <dgm:t>
        <a:bodyPr/>
        <a:lstStyle/>
        <a:p>
          <a:endParaRPr lang="en-US"/>
        </a:p>
      </dgm:t>
    </dgm:pt>
    <dgm:pt modelId="{1863E1ED-743E-4335-8F47-9DD5F4B40F93}" type="sibTrans" cxnId="{02341A0A-7B9E-495E-8B46-AD4F65BB5D88}">
      <dgm:prSet/>
      <dgm:spPr/>
      <dgm:t>
        <a:bodyPr/>
        <a:lstStyle/>
        <a:p>
          <a:endParaRPr lang="en-US"/>
        </a:p>
      </dgm:t>
    </dgm:pt>
    <dgm:pt modelId="{9C8B16AC-CCAD-47E0-933A-D891A75B36A4}" type="pres">
      <dgm:prSet presAssocID="{244B7308-3F1D-4892-AC01-64BC084506F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028D52C-464A-40D9-AA3D-4B9629D8E1B4}" type="pres">
      <dgm:prSet presAssocID="{B3A22B0C-FE73-4601-8702-862CF6D01D23}" presName="root1" presStyleCnt="0"/>
      <dgm:spPr/>
    </dgm:pt>
    <dgm:pt modelId="{9D0B1B83-8248-41EA-BA9E-C0FF3A9CE639}" type="pres">
      <dgm:prSet presAssocID="{B3A22B0C-FE73-4601-8702-862CF6D01D23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2E5CDB9-33F1-4191-B626-84B11762F57C}" type="pres">
      <dgm:prSet presAssocID="{B3A22B0C-FE73-4601-8702-862CF6D01D23}" presName="level2hierChild" presStyleCnt="0"/>
      <dgm:spPr/>
    </dgm:pt>
    <dgm:pt modelId="{F1CE4229-2A35-476A-949F-A0E293049F65}" type="pres">
      <dgm:prSet presAssocID="{28739CC9-51B8-4A8C-81A3-FB2D4C182698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ACD30485-03CE-4F51-805A-73E1C815F5CF}" type="pres">
      <dgm:prSet presAssocID="{28739CC9-51B8-4A8C-81A3-FB2D4C182698}" presName="connTx" presStyleLbl="parChTrans1D2" presStyleIdx="0" presStyleCnt="2"/>
      <dgm:spPr/>
      <dgm:t>
        <a:bodyPr/>
        <a:lstStyle/>
        <a:p>
          <a:endParaRPr lang="en-US"/>
        </a:p>
      </dgm:t>
    </dgm:pt>
    <dgm:pt modelId="{4A74DE8B-767B-4FE9-8F1D-5FD40FC6F2D1}" type="pres">
      <dgm:prSet presAssocID="{4DBEB174-A7A1-44DB-9223-8B20850125D8}" presName="root2" presStyleCnt="0"/>
      <dgm:spPr/>
    </dgm:pt>
    <dgm:pt modelId="{2737D6F2-4CDF-4E1F-9637-BBC61B8CB80B}" type="pres">
      <dgm:prSet presAssocID="{4DBEB174-A7A1-44DB-9223-8B20850125D8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1B9E9A-63F0-4D55-B914-4CF2217E3577}" type="pres">
      <dgm:prSet presAssocID="{4DBEB174-A7A1-44DB-9223-8B20850125D8}" presName="level3hierChild" presStyleCnt="0"/>
      <dgm:spPr/>
    </dgm:pt>
    <dgm:pt modelId="{4A8FA174-C521-4D50-B4A5-9CE0E4AEB45E}" type="pres">
      <dgm:prSet presAssocID="{1FC4B033-4700-46F0-A972-9F5D1C4D82F9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701DF5B2-4C0D-4C4B-BDA8-B96D6ADA23C5}" type="pres">
      <dgm:prSet presAssocID="{1FC4B033-4700-46F0-A972-9F5D1C4D82F9}" presName="connTx" presStyleLbl="parChTrans1D2" presStyleIdx="1" presStyleCnt="2"/>
      <dgm:spPr/>
      <dgm:t>
        <a:bodyPr/>
        <a:lstStyle/>
        <a:p>
          <a:endParaRPr lang="en-US"/>
        </a:p>
      </dgm:t>
    </dgm:pt>
    <dgm:pt modelId="{A106C5FD-CBC1-4CAD-81DB-BC0EA861CE4D}" type="pres">
      <dgm:prSet presAssocID="{3E0F6E0B-617F-4BDF-BACF-9CE50B62B8F8}" presName="root2" presStyleCnt="0"/>
      <dgm:spPr/>
    </dgm:pt>
    <dgm:pt modelId="{1AD11892-4352-4602-8D04-ACEB8E1B2233}" type="pres">
      <dgm:prSet presAssocID="{3E0F6E0B-617F-4BDF-BACF-9CE50B62B8F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484583D-65BF-4739-8A9E-5671FFA91826}" type="pres">
      <dgm:prSet presAssocID="{3E0F6E0B-617F-4BDF-BACF-9CE50B62B8F8}" presName="level3hierChild" presStyleCnt="0"/>
      <dgm:spPr/>
    </dgm:pt>
    <dgm:pt modelId="{049A4BF1-314A-495F-A937-777D880A84C0}" type="pres">
      <dgm:prSet presAssocID="{DA4E3084-04D9-465F-9CB8-FD259C66F05B}" presName="conn2-1" presStyleLbl="parChTrans1D3" presStyleIdx="0" presStyleCnt="2"/>
      <dgm:spPr/>
      <dgm:t>
        <a:bodyPr/>
        <a:lstStyle/>
        <a:p>
          <a:endParaRPr lang="en-US"/>
        </a:p>
      </dgm:t>
    </dgm:pt>
    <dgm:pt modelId="{93659605-922B-4B54-BB9C-34D6AC2FA053}" type="pres">
      <dgm:prSet presAssocID="{DA4E3084-04D9-465F-9CB8-FD259C66F05B}" presName="connTx" presStyleLbl="parChTrans1D3" presStyleIdx="0" presStyleCnt="2"/>
      <dgm:spPr/>
      <dgm:t>
        <a:bodyPr/>
        <a:lstStyle/>
        <a:p>
          <a:endParaRPr lang="en-US"/>
        </a:p>
      </dgm:t>
    </dgm:pt>
    <dgm:pt modelId="{74B7BFA6-4EB3-47BB-AC00-E362B731DDD4}" type="pres">
      <dgm:prSet presAssocID="{96B5683B-741C-4655-B52C-ADBF61D20668}" presName="root2" presStyleCnt="0"/>
      <dgm:spPr/>
    </dgm:pt>
    <dgm:pt modelId="{DF72EE0F-1AD6-4039-827D-FE0FFF5129EC}" type="pres">
      <dgm:prSet presAssocID="{96B5683B-741C-4655-B52C-ADBF61D20668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BE81B3E-C361-449D-B18C-389A4339C2FC}" type="pres">
      <dgm:prSet presAssocID="{96B5683B-741C-4655-B52C-ADBF61D20668}" presName="level3hierChild" presStyleCnt="0"/>
      <dgm:spPr/>
    </dgm:pt>
    <dgm:pt modelId="{1CC313DF-7A2C-4875-B9A9-DA2426A79A14}" type="pres">
      <dgm:prSet presAssocID="{8CF57F6E-1A4A-4B08-B936-B8E8214466D0}" presName="conn2-1" presStyleLbl="parChTrans1D3" presStyleIdx="1" presStyleCnt="2"/>
      <dgm:spPr/>
      <dgm:t>
        <a:bodyPr/>
        <a:lstStyle/>
        <a:p>
          <a:endParaRPr lang="en-US"/>
        </a:p>
      </dgm:t>
    </dgm:pt>
    <dgm:pt modelId="{D524CFAE-FC08-486B-BBC7-469BD573489D}" type="pres">
      <dgm:prSet presAssocID="{8CF57F6E-1A4A-4B08-B936-B8E8214466D0}" presName="connTx" presStyleLbl="parChTrans1D3" presStyleIdx="1" presStyleCnt="2"/>
      <dgm:spPr/>
      <dgm:t>
        <a:bodyPr/>
        <a:lstStyle/>
        <a:p>
          <a:endParaRPr lang="en-US"/>
        </a:p>
      </dgm:t>
    </dgm:pt>
    <dgm:pt modelId="{6163D4C8-B3CB-490D-AA98-CC5A29FBD844}" type="pres">
      <dgm:prSet presAssocID="{158964F6-7DF9-48F1-B751-F841B9159777}" presName="root2" presStyleCnt="0"/>
      <dgm:spPr/>
    </dgm:pt>
    <dgm:pt modelId="{8E75F01A-9C78-4A97-8B63-BDE114CD75A5}" type="pres">
      <dgm:prSet presAssocID="{158964F6-7DF9-48F1-B751-F841B9159777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E69DCCD-074E-4B0C-95FA-BE3D1ACEB7E6}" type="pres">
      <dgm:prSet presAssocID="{158964F6-7DF9-48F1-B751-F841B9159777}" presName="level3hierChild" presStyleCnt="0"/>
      <dgm:spPr/>
    </dgm:pt>
    <dgm:pt modelId="{B38900D0-695E-4135-8769-7F8F6DD5C1E0}" type="pres">
      <dgm:prSet presAssocID="{7444EB44-077C-44AE-BB51-E7F870AA1998}" presName="conn2-1" presStyleLbl="parChTrans1D4" presStyleIdx="0" presStyleCnt="3"/>
      <dgm:spPr/>
      <dgm:t>
        <a:bodyPr/>
        <a:lstStyle/>
        <a:p>
          <a:endParaRPr lang="en-US"/>
        </a:p>
      </dgm:t>
    </dgm:pt>
    <dgm:pt modelId="{CB473C41-84D6-4DA4-BC28-D8E85700E34B}" type="pres">
      <dgm:prSet presAssocID="{7444EB44-077C-44AE-BB51-E7F870AA1998}" presName="connTx" presStyleLbl="parChTrans1D4" presStyleIdx="0" presStyleCnt="3"/>
      <dgm:spPr/>
      <dgm:t>
        <a:bodyPr/>
        <a:lstStyle/>
        <a:p>
          <a:endParaRPr lang="en-US"/>
        </a:p>
      </dgm:t>
    </dgm:pt>
    <dgm:pt modelId="{2408EAED-9992-4C45-961A-BC3D0938D2D2}" type="pres">
      <dgm:prSet presAssocID="{8366BD1D-0DFD-4028-8A36-F98835AC2FF7}" presName="root2" presStyleCnt="0"/>
      <dgm:spPr/>
    </dgm:pt>
    <dgm:pt modelId="{FFF7C5CD-353B-4591-AA27-6F715BFFD0E2}" type="pres">
      <dgm:prSet presAssocID="{8366BD1D-0DFD-4028-8A36-F98835AC2FF7}" presName="LevelTwoTextNode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C312EAB-892A-4C15-B995-942AB2C41E12}" type="pres">
      <dgm:prSet presAssocID="{8366BD1D-0DFD-4028-8A36-F98835AC2FF7}" presName="level3hierChild" presStyleCnt="0"/>
      <dgm:spPr/>
    </dgm:pt>
    <dgm:pt modelId="{3F00E123-465A-40DE-A746-3632AE00747F}" type="pres">
      <dgm:prSet presAssocID="{705CEEC9-C4AE-4D01-94DD-AFDB10A8DBB2}" presName="conn2-1" presStyleLbl="parChTrans1D4" presStyleIdx="1" presStyleCnt="3"/>
      <dgm:spPr/>
      <dgm:t>
        <a:bodyPr/>
        <a:lstStyle/>
        <a:p>
          <a:endParaRPr lang="en-US"/>
        </a:p>
      </dgm:t>
    </dgm:pt>
    <dgm:pt modelId="{96AE89B0-DE79-4C59-A196-4A01C8F2FA2C}" type="pres">
      <dgm:prSet presAssocID="{705CEEC9-C4AE-4D01-94DD-AFDB10A8DBB2}" presName="connTx" presStyleLbl="parChTrans1D4" presStyleIdx="1" presStyleCnt="3"/>
      <dgm:spPr/>
      <dgm:t>
        <a:bodyPr/>
        <a:lstStyle/>
        <a:p>
          <a:endParaRPr lang="en-US"/>
        </a:p>
      </dgm:t>
    </dgm:pt>
    <dgm:pt modelId="{0E33F447-B1EB-427C-A5A4-A5E91B26AD30}" type="pres">
      <dgm:prSet presAssocID="{F2B9453C-17C1-4BC2-B607-3B1FFDD3433F}" presName="root2" presStyleCnt="0"/>
      <dgm:spPr/>
    </dgm:pt>
    <dgm:pt modelId="{C479C960-B462-4605-A42E-F5389D9321DA}" type="pres">
      <dgm:prSet presAssocID="{F2B9453C-17C1-4BC2-B607-3B1FFDD3433F}" presName="LevelTwoTextNode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2FB5DAE-5476-48DC-B627-0782115DEE70}" type="pres">
      <dgm:prSet presAssocID="{F2B9453C-17C1-4BC2-B607-3B1FFDD3433F}" presName="level3hierChild" presStyleCnt="0"/>
      <dgm:spPr/>
    </dgm:pt>
    <dgm:pt modelId="{47160DAB-9854-4A22-B019-5ADB48FCC7BB}" type="pres">
      <dgm:prSet presAssocID="{B66D1C4D-3D7E-443E-B412-082452CAA69E}" presName="conn2-1" presStyleLbl="parChTrans1D4" presStyleIdx="2" presStyleCnt="3"/>
      <dgm:spPr/>
      <dgm:t>
        <a:bodyPr/>
        <a:lstStyle/>
        <a:p>
          <a:endParaRPr lang="en-US"/>
        </a:p>
      </dgm:t>
    </dgm:pt>
    <dgm:pt modelId="{ABC5EDBF-205C-4BCD-A5A2-AA99E54F7300}" type="pres">
      <dgm:prSet presAssocID="{B66D1C4D-3D7E-443E-B412-082452CAA69E}" presName="connTx" presStyleLbl="parChTrans1D4" presStyleIdx="2" presStyleCnt="3"/>
      <dgm:spPr/>
      <dgm:t>
        <a:bodyPr/>
        <a:lstStyle/>
        <a:p>
          <a:endParaRPr lang="en-US"/>
        </a:p>
      </dgm:t>
    </dgm:pt>
    <dgm:pt modelId="{5D69D64A-6483-4190-A359-B5CA0A90714A}" type="pres">
      <dgm:prSet presAssocID="{09F674AA-FE84-4D98-B081-3248D78D8C29}" presName="root2" presStyleCnt="0"/>
      <dgm:spPr/>
    </dgm:pt>
    <dgm:pt modelId="{CD57BD4A-D0B5-49D5-9A82-6A7896B6B9A8}" type="pres">
      <dgm:prSet presAssocID="{09F674AA-FE84-4D98-B081-3248D78D8C29}" presName="LevelTwoTextNode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145870F-BA62-44A2-96F2-02B107DD920B}" type="pres">
      <dgm:prSet presAssocID="{09F674AA-FE84-4D98-B081-3248D78D8C29}" presName="level3hierChild" presStyleCnt="0"/>
      <dgm:spPr/>
    </dgm:pt>
  </dgm:ptLst>
  <dgm:cxnLst>
    <dgm:cxn modelId="{2BCFEBA5-BACD-4B81-B22A-BBB3607B5B70}" type="presOf" srcId="{1FC4B033-4700-46F0-A972-9F5D1C4D82F9}" destId="{4A8FA174-C521-4D50-B4A5-9CE0E4AEB45E}" srcOrd="0" destOrd="0" presId="urn:microsoft.com/office/officeart/2005/8/layout/hierarchy2"/>
    <dgm:cxn modelId="{0DD388C7-703E-405E-87A3-C9B46844AB64}" type="presOf" srcId="{96B5683B-741C-4655-B52C-ADBF61D20668}" destId="{DF72EE0F-1AD6-4039-827D-FE0FFF5129EC}" srcOrd="0" destOrd="0" presId="urn:microsoft.com/office/officeart/2005/8/layout/hierarchy2"/>
    <dgm:cxn modelId="{E87F34AC-98F4-48E4-9591-DD15BAF0B87B}" type="presOf" srcId="{4DBEB174-A7A1-44DB-9223-8B20850125D8}" destId="{2737D6F2-4CDF-4E1F-9637-BBC61B8CB80B}" srcOrd="0" destOrd="0" presId="urn:microsoft.com/office/officeart/2005/8/layout/hierarchy2"/>
    <dgm:cxn modelId="{0E993156-3E91-4286-AD95-8306CCD268A6}" type="presOf" srcId="{09F674AA-FE84-4D98-B081-3248D78D8C29}" destId="{CD57BD4A-D0B5-49D5-9A82-6A7896B6B9A8}" srcOrd="0" destOrd="0" presId="urn:microsoft.com/office/officeart/2005/8/layout/hierarchy2"/>
    <dgm:cxn modelId="{A465228C-27FB-47A4-A39A-FC52363DE173}" type="presOf" srcId="{705CEEC9-C4AE-4D01-94DD-AFDB10A8DBB2}" destId="{3F00E123-465A-40DE-A746-3632AE00747F}" srcOrd="0" destOrd="0" presId="urn:microsoft.com/office/officeart/2005/8/layout/hierarchy2"/>
    <dgm:cxn modelId="{608F9552-78D9-4D92-BE42-3B2C0A1162C6}" type="presOf" srcId="{B66D1C4D-3D7E-443E-B412-082452CAA69E}" destId="{47160DAB-9854-4A22-B019-5ADB48FCC7BB}" srcOrd="0" destOrd="0" presId="urn:microsoft.com/office/officeart/2005/8/layout/hierarchy2"/>
    <dgm:cxn modelId="{996BE032-A074-4D10-9F54-0A1433EC87BE}" type="presOf" srcId="{8CF57F6E-1A4A-4B08-B936-B8E8214466D0}" destId="{D524CFAE-FC08-486B-BBC7-469BD573489D}" srcOrd="1" destOrd="0" presId="urn:microsoft.com/office/officeart/2005/8/layout/hierarchy2"/>
    <dgm:cxn modelId="{ADCBB38B-78A6-4D32-AE23-BCAB70C3655C}" type="presOf" srcId="{DA4E3084-04D9-465F-9CB8-FD259C66F05B}" destId="{93659605-922B-4B54-BB9C-34D6AC2FA053}" srcOrd="1" destOrd="0" presId="urn:microsoft.com/office/officeart/2005/8/layout/hierarchy2"/>
    <dgm:cxn modelId="{D284E77E-915C-4268-B8C4-798639FB251A}" type="presOf" srcId="{F2B9453C-17C1-4BC2-B607-3B1FFDD3433F}" destId="{C479C960-B462-4605-A42E-F5389D9321DA}" srcOrd="0" destOrd="0" presId="urn:microsoft.com/office/officeart/2005/8/layout/hierarchy2"/>
    <dgm:cxn modelId="{7E3B92AA-5CCD-452A-8C8A-9DFC277662F9}" srcId="{158964F6-7DF9-48F1-B751-F841B9159777}" destId="{F2B9453C-17C1-4BC2-B607-3B1FFDD3433F}" srcOrd="1" destOrd="0" parTransId="{705CEEC9-C4AE-4D01-94DD-AFDB10A8DBB2}" sibTransId="{E51C7F5E-4E24-4994-8BE2-8C057F5F5CFF}"/>
    <dgm:cxn modelId="{02341A0A-7B9E-495E-8B46-AD4F65BB5D88}" srcId="{158964F6-7DF9-48F1-B751-F841B9159777}" destId="{09F674AA-FE84-4D98-B081-3248D78D8C29}" srcOrd="2" destOrd="0" parTransId="{B66D1C4D-3D7E-443E-B412-082452CAA69E}" sibTransId="{1863E1ED-743E-4335-8F47-9DD5F4B40F93}"/>
    <dgm:cxn modelId="{98031AEF-C18F-4E9A-99EA-885915B2FF9B}" type="presOf" srcId="{28739CC9-51B8-4A8C-81A3-FB2D4C182698}" destId="{F1CE4229-2A35-476A-949F-A0E293049F65}" srcOrd="0" destOrd="0" presId="urn:microsoft.com/office/officeart/2005/8/layout/hierarchy2"/>
    <dgm:cxn modelId="{08191A51-E24C-494B-8F94-DBBA970BBFB4}" srcId="{3E0F6E0B-617F-4BDF-BACF-9CE50B62B8F8}" destId="{158964F6-7DF9-48F1-B751-F841B9159777}" srcOrd="1" destOrd="0" parTransId="{8CF57F6E-1A4A-4B08-B936-B8E8214466D0}" sibTransId="{7AB7D0E1-24B1-4AE8-B372-BDF880D2D324}"/>
    <dgm:cxn modelId="{E529B738-3BFC-460D-9841-4B5A4098B043}" type="presOf" srcId="{158964F6-7DF9-48F1-B751-F841B9159777}" destId="{8E75F01A-9C78-4A97-8B63-BDE114CD75A5}" srcOrd="0" destOrd="0" presId="urn:microsoft.com/office/officeart/2005/8/layout/hierarchy2"/>
    <dgm:cxn modelId="{B81DCF39-301D-43BD-ABD1-48DDB92BD034}" srcId="{B3A22B0C-FE73-4601-8702-862CF6D01D23}" destId="{4DBEB174-A7A1-44DB-9223-8B20850125D8}" srcOrd="0" destOrd="0" parTransId="{28739CC9-51B8-4A8C-81A3-FB2D4C182698}" sibTransId="{0AD621F1-9569-4907-BDDF-16399586720C}"/>
    <dgm:cxn modelId="{27ABBCAD-C63B-491F-953B-864DDB3EC996}" type="presOf" srcId="{705CEEC9-C4AE-4D01-94DD-AFDB10A8DBB2}" destId="{96AE89B0-DE79-4C59-A196-4A01C8F2FA2C}" srcOrd="1" destOrd="0" presId="urn:microsoft.com/office/officeart/2005/8/layout/hierarchy2"/>
    <dgm:cxn modelId="{74FE1F1C-D37A-4445-B335-9851B221E184}" type="presOf" srcId="{B3A22B0C-FE73-4601-8702-862CF6D01D23}" destId="{9D0B1B83-8248-41EA-BA9E-C0FF3A9CE639}" srcOrd="0" destOrd="0" presId="urn:microsoft.com/office/officeart/2005/8/layout/hierarchy2"/>
    <dgm:cxn modelId="{D1F0470F-C3C1-42FE-9CE3-45F1BEA12982}" type="presOf" srcId="{244B7308-3F1D-4892-AC01-64BC084506FF}" destId="{9C8B16AC-CCAD-47E0-933A-D891A75B36A4}" srcOrd="0" destOrd="0" presId="urn:microsoft.com/office/officeart/2005/8/layout/hierarchy2"/>
    <dgm:cxn modelId="{12829967-1651-41A5-BC5A-EDC058545E2C}" srcId="{244B7308-3F1D-4892-AC01-64BC084506FF}" destId="{B3A22B0C-FE73-4601-8702-862CF6D01D23}" srcOrd="0" destOrd="0" parTransId="{BD72B445-BBFA-49F0-B73D-144C56D04E7C}" sibTransId="{E8F46734-5598-432D-A69D-9EA43987F66C}"/>
    <dgm:cxn modelId="{2C45FDB3-7C45-409C-95E6-23B5C9E79E5A}" type="presOf" srcId="{8CF57F6E-1A4A-4B08-B936-B8E8214466D0}" destId="{1CC313DF-7A2C-4875-B9A9-DA2426A79A14}" srcOrd="0" destOrd="0" presId="urn:microsoft.com/office/officeart/2005/8/layout/hierarchy2"/>
    <dgm:cxn modelId="{99374C16-06AB-45F5-89F9-B35B3422A49A}" srcId="{3E0F6E0B-617F-4BDF-BACF-9CE50B62B8F8}" destId="{96B5683B-741C-4655-B52C-ADBF61D20668}" srcOrd="0" destOrd="0" parTransId="{DA4E3084-04D9-465F-9CB8-FD259C66F05B}" sibTransId="{6CB432E9-474C-4A45-BE50-1C84A3CC0E06}"/>
    <dgm:cxn modelId="{16162887-881A-4731-9D7D-F844E8E9C370}" type="presOf" srcId="{DA4E3084-04D9-465F-9CB8-FD259C66F05B}" destId="{049A4BF1-314A-495F-A937-777D880A84C0}" srcOrd="0" destOrd="0" presId="urn:microsoft.com/office/officeart/2005/8/layout/hierarchy2"/>
    <dgm:cxn modelId="{68DEEB57-7A0D-407A-8604-6144856434D7}" type="presOf" srcId="{7444EB44-077C-44AE-BB51-E7F870AA1998}" destId="{CB473C41-84D6-4DA4-BC28-D8E85700E34B}" srcOrd="1" destOrd="0" presId="urn:microsoft.com/office/officeart/2005/8/layout/hierarchy2"/>
    <dgm:cxn modelId="{EB11D585-F5E7-4667-A183-D5726FFFFDDC}" type="presOf" srcId="{B66D1C4D-3D7E-443E-B412-082452CAA69E}" destId="{ABC5EDBF-205C-4BCD-A5A2-AA99E54F7300}" srcOrd="1" destOrd="0" presId="urn:microsoft.com/office/officeart/2005/8/layout/hierarchy2"/>
    <dgm:cxn modelId="{56284270-1C87-4809-AB16-7948D01BD528}" type="presOf" srcId="{7444EB44-077C-44AE-BB51-E7F870AA1998}" destId="{B38900D0-695E-4135-8769-7F8F6DD5C1E0}" srcOrd="0" destOrd="0" presId="urn:microsoft.com/office/officeart/2005/8/layout/hierarchy2"/>
    <dgm:cxn modelId="{71A7F56E-8223-4B14-A65E-D11E5ECD2A25}" srcId="{B3A22B0C-FE73-4601-8702-862CF6D01D23}" destId="{3E0F6E0B-617F-4BDF-BACF-9CE50B62B8F8}" srcOrd="1" destOrd="0" parTransId="{1FC4B033-4700-46F0-A972-9F5D1C4D82F9}" sibTransId="{FBF5DDFE-05CD-4ABD-8655-220B34C920BF}"/>
    <dgm:cxn modelId="{4FF70AFE-941B-4696-B867-DAC4810412F9}" type="presOf" srcId="{1FC4B033-4700-46F0-A972-9F5D1C4D82F9}" destId="{701DF5B2-4C0D-4C4B-BDA8-B96D6ADA23C5}" srcOrd="1" destOrd="0" presId="urn:microsoft.com/office/officeart/2005/8/layout/hierarchy2"/>
    <dgm:cxn modelId="{B372502E-F114-4644-83CA-7DD09A678951}" srcId="{158964F6-7DF9-48F1-B751-F841B9159777}" destId="{8366BD1D-0DFD-4028-8A36-F98835AC2FF7}" srcOrd="0" destOrd="0" parTransId="{7444EB44-077C-44AE-BB51-E7F870AA1998}" sibTransId="{613AA886-4680-403E-A6AE-CEF93F6A5CEE}"/>
    <dgm:cxn modelId="{36A25115-B0F9-4EED-8EDE-13BF80B72D7B}" type="presOf" srcId="{8366BD1D-0DFD-4028-8A36-F98835AC2FF7}" destId="{FFF7C5CD-353B-4591-AA27-6F715BFFD0E2}" srcOrd="0" destOrd="0" presId="urn:microsoft.com/office/officeart/2005/8/layout/hierarchy2"/>
    <dgm:cxn modelId="{1598822D-C641-4529-9267-9789014A3725}" type="presOf" srcId="{28739CC9-51B8-4A8C-81A3-FB2D4C182698}" destId="{ACD30485-03CE-4F51-805A-73E1C815F5CF}" srcOrd="1" destOrd="0" presId="urn:microsoft.com/office/officeart/2005/8/layout/hierarchy2"/>
    <dgm:cxn modelId="{7CFA5579-C840-4140-B3FE-F66A3007906C}" type="presOf" srcId="{3E0F6E0B-617F-4BDF-BACF-9CE50B62B8F8}" destId="{1AD11892-4352-4602-8D04-ACEB8E1B2233}" srcOrd="0" destOrd="0" presId="urn:microsoft.com/office/officeart/2005/8/layout/hierarchy2"/>
    <dgm:cxn modelId="{CAC31160-0C31-4F57-B939-892C124B4DAE}" type="presParOf" srcId="{9C8B16AC-CCAD-47E0-933A-D891A75B36A4}" destId="{8028D52C-464A-40D9-AA3D-4B9629D8E1B4}" srcOrd="0" destOrd="0" presId="urn:microsoft.com/office/officeart/2005/8/layout/hierarchy2"/>
    <dgm:cxn modelId="{068116FD-F50B-4C41-A8BF-258CC798A425}" type="presParOf" srcId="{8028D52C-464A-40D9-AA3D-4B9629D8E1B4}" destId="{9D0B1B83-8248-41EA-BA9E-C0FF3A9CE639}" srcOrd="0" destOrd="0" presId="urn:microsoft.com/office/officeart/2005/8/layout/hierarchy2"/>
    <dgm:cxn modelId="{A00E9D47-07AA-4C61-8D57-0CB0E06F1F8A}" type="presParOf" srcId="{8028D52C-464A-40D9-AA3D-4B9629D8E1B4}" destId="{F2E5CDB9-33F1-4191-B626-84B11762F57C}" srcOrd="1" destOrd="0" presId="urn:microsoft.com/office/officeart/2005/8/layout/hierarchy2"/>
    <dgm:cxn modelId="{A6DC3CB7-84A0-48E1-B200-D55853F10E2B}" type="presParOf" srcId="{F2E5CDB9-33F1-4191-B626-84B11762F57C}" destId="{F1CE4229-2A35-476A-949F-A0E293049F65}" srcOrd="0" destOrd="0" presId="urn:microsoft.com/office/officeart/2005/8/layout/hierarchy2"/>
    <dgm:cxn modelId="{53B99861-4733-4967-83FB-8E024C08D553}" type="presParOf" srcId="{F1CE4229-2A35-476A-949F-A0E293049F65}" destId="{ACD30485-03CE-4F51-805A-73E1C815F5CF}" srcOrd="0" destOrd="0" presId="urn:microsoft.com/office/officeart/2005/8/layout/hierarchy2"/>
    <dgm:cxn modelId="{14B4B172-84A6-4BE5-AEFF-CE2B8CA9C170}" type="presParOf" srcId="{F2E5CDB9-33F1-4191-B626-84B11762F57C}" destId="{4A74DE8B-767B-4FE9-8F1D-5FD40FC6F2D1}" srcOrd="1" destOrd="0" presId="urn:microsoft.com/office/officeart/2005/8/layout/hierarchy2"/>
    <dgm:cxn modelId="{D6704082-6EBA-441B-A887-65ECC3B8D62D}" type="presParOf" srcId="{4A74DE8B-767B-4FE9-8F1D-5FD40FC6F2D1}" destId="{2737D6F2-4CDF-4E1F-9637-BBC61B8CB80B}" srcOrd="0" destOrd="0" presId="urn:microsoft.com/office/officeart/2005/8/layout/hierarchy2"/>
    <dgm:cxn modelId="{38BFAB4B-EEFD-4193-85CD-33FFC0DC6793}" type="presParOf" srcId="{4A74DE8B-767B-4FE9-8F1D-5FD40FC6F2D1}" destId="{8F1B9E9A-63F0-4D55-B914-4CF2217E3577}" srcOrd="1" destOrd="0" presId="urn:microsoft.com/office/officeart/2005/8/layout/hierarchy2"/>
    <dgm:cxn modelId="{6DC278C8-1279-497C-A2C3-3BB8D7459D84}" type="presParOf" srcId="{F2E5CDB9-33F1-4191-B626-84B11762F57C}" destId="{4A8FA174-C521-4D50-B4A5-9CE0E4AEB45E}" srcOrd="2" destOrd="0" presId="urn:microsoft.com/office/officeart/2005/8/layout/hierarchy2"/>
    <dgm:cxn modelId="{B9EA8DA7-CB11-46C8-8E61-F8765EF9E04F}" type="presParOf" srcId="{4A8FA174-C521-4D50-B4A5-9CE0E4AEB45E}" destId="{701DF5B2-4C0D-4C4B-BDA8-B96D6ADA23C5}" srcOrd="0" destOrd="0" presId="urn:microsoft.com/office/officeart/2005/8/layout/hierarchy2"/>
    <dgm:cxn modelId="{26CED5AC-5E40-419F-90B2-F8F07A622119}" type="presParOf" srcId="{F2E5CDB9-33F1-4191-B626-84B11762F57C}" destId="{A106C5FD-CBC1-4CAD-81DB-BC0EA861CE4D}" srcOrd="3" destOrd="0" presId="urn:microsoft.com/office/officeart/2005/8/layout/hierarchy2"/>
    <dgm:cxn modelId="{549D5137-B9C1-4821-AB2C-05A4513F20E3}" type="presParOf" srcId="{A106C5FD-CBC1-4CAD-81DB-BC0EA861CE4D}" destId="{1AD11892-4352-4602-8D04-ACEB8E1B2233}" srcOrd="0" destOrd="0" presId="urn:microsoft.com/office/officeart/2005/8/layout/hierarchy2"/>
    <dgm:cxn modelId="{F867B7B3-510D-4BD0-B072-F7C3E8256F39}" type="presParOf" srcId="{A106C5FD-CBC1-4CAD-81DB-BC0EA861CE4D}" destId="{5484583D-65BF-4739-8A9E-5671FFA91826}" srcOrd="1" destOrd="0" presId="urn:microsoft.com/office/officeart/2005/8/layout/hierarchy2"/>
    <dgm:cxn modelId="{86BFB44A-F96C-444A-BEFA-056A53086D09}" type="presParOf" srcId="{5484583D-65BF-4739-8A9E-5671FFA91826}" destId="{049A4BF1-314A-495F-A937-777D880A84C0}" srcOrd="0" destOrd="0" presId="urn:microsoft.com/office/officeart/2005/8/layout/hierarchy2"/>
    <dgm:cxn modelId="{32FF3D91-DC7B-4BE5-A465-EE262CF01DAE}" type="presParOf" srcId="{049A4BF1-314A-495F-A937-777D880A84C0}" destId="{93659605-922B-4B54-BB9C-34D6AC2FA053}" srcOrd="0" destOrd="0" presId="urn:microsoft.com/office/officeart/2005/8/layout/hierarchy2"/>
    <dgm:cxn modelId="{154F8B64-4618-4FB5-B3EB-F325D2AD81C0}" type="presParOf" srcId="{5484583D-65BF-4739-8A9E-5671FFA91826}" destId="{74B7BFA6-4EB3-47BB-AC00-E362B731DDD4}" srcOrd="1" destOrd="0" presId="urn:microsoft.com/office/officeart/2005/8/layout/hierarchy2"/>
    <dgm:cxn modelId="{AA45C9D6-3A50-49B8-A13D-822E4E4A438D}" type="presParOf" srcId="{74B7BFA6-4EB3-47BB-AC00-E362B731DDD4}" destId="{DF72EE0F-1AD6-4039-827D-FE0FFF5129EC}" srcOrd="0" destOrd="0" presId="urn:microsoft.com/office/officeart/2005/8/layout/hierarchy2"/>
    <dgm:cxn modelId="{C1ABE7AC-67DD-4DEF-90DA-C77DD363AA2A}" type="presParOf" srcId="{74B7BFA6-4EB3-47BB-AC00-E362B731DDD4}" destId="{8BE81B3E-C361-449D-B18C-389A4339C2FC}" srcOrd="1" destOrd="0" presId="urn:microsoft.com/office/officeart/2005/8/layout/hierarchy2"/>
    <dgm:cxn modelId="{67DFFADB-C254-49E7-AEE7-E7B14E8B274F}" type="presParOf" srcId="{5484583D-65BF-4739-8A9E-5671FFA91826}" destId="{1CC313DF-7A2C-4875-B9A9-DA2426A79A14}" srcOrd="2" destOrd="0" presId="urn:microsoft.com/office/officeart/2005/8/layout/hierarchy2"/>
    <dgm:cxn modelId="{531D051C-BF9D-4B21-99A2-11FEC6D0EB27}" type="presParOf" srcId="{1CC313DF-7A2C-4875-B9A9-DA2426A79A14}" destId="{D524CFAE-FC08-486B-BBC7-469BD573489D}" srcOrd="0" destOrd="0" presId="urn:microsoft.com/office/officeart/2005/8/layout/hierarchy2"/>
    <dgm:cxn modelId="{65FC536D-847C-4CE6-9026-8EE8CC3ED42B}" type="presParOf" srcId="{5484583D-65BF-4739-8A9E-5671FFA91826}" destId="{6163D4C8-B3CB-490D-AA98-CC5A29FBD844}" srcOrd="3" destOrd="0" presId="urn:microsoft.com/office/officeart/2005/8/layout/hierarchy2"/>
    <dgm:cxn modelId="{69C8B882-B821-4278-8337-52FF4CE5DEF1}" type="presParOf" srcId="{6163D4C8-B3CB-490D-AA98-CC5A29FBD844}" destId="{8E75F01A-9C78-4A97-8B63-BDE114CD75A5}" srcOrd="0" destOrd="0" presId="urn:microsoft.com/office/officeart/2005/8/layout/hierarchy2"/>
    <dgm:cxn modelId="{258346BB-B272-41CD-BD8F-AA0D9C22440C}" type="presParOf" srcId="{6163D4C8-B3CB-490D-AA98-CC5A29FBD844}" destId="{1E69DCCD-074E-4B0C-95FA-BE3D1ACEB7E6}" srcOrd="1" destOrd="0" presId="urn:microsoft.com/office/officeart/2005/8/layout/hierarchy2"/>
    <dgm:cxn modelId="{4AA9C9FC-C38A-41F2-911A-858D5BA4A920}" type="presParOf" srcId="{1E69DCCD-074E-4B0C-95FA-BE3D1ACEB7E6}" destId="{B38900D0-695E-4135-8769-7F8F6DD5C1E0}" srcOrd="0" destOrd="0" presId="urn:microsoft.com/office/officeart/2005/8/layout/hierarchy2"/>
    <dgm:cxn modelId="{D39202A8-DA5C-46C2-A147-0B9DDB10A8C8}" type="presParOf" srcId="{B38900D0-695E-4135-8769-7F8F6DD5C1E0}" destId="{CB473C41-84D6-4DA4-BC28-D8E85700E34B}" srcOrd="0" destOrd="0" presId="urn:microsoft.com/office/officeart/2005/8/layout/hierarchy2"/>
    <dgm:cxn modelId="{85B7DDEF-47B6-4BC2-823A-79CE63ED4C29}" type="presParOf" srcId="{1E69DCCD-074E-4B0C-95FA-BE3D1ACEB7E6}" destId="{2408EAED-9992-4C45-961A-BC3D0938D2D2}" srcOrd="1" destOrd="0" presId="urn:microsoft.com/office/officeart/2005/8/layout/hierarchy2"/>
    <dgm:cxn modelId="{B57F11A6-F09E-4A7C-8C6C-F0C13DA706E8}" type="presParOf" srcId="{2408EAED-9992-4C45-961A-BC3D0938D2D2}" destId="{FFF7C5CD-353B-4591-AA27-6F715BFFD0E2}" srcOrd="0" destOrd="0" presId="urn:microsoft.com/office/officeart/2005/8/layout/hierarchy2"/>
    <dgm:cxn modelId="{AF4E4E51-41ED-4ADD-A799-9E1C0B797A5D}" type="presParOf" srcId="{2408EAED-9992-4C45-961A-BC3D0938D2D2}" destId="{8C312EAB-892A-4C15-B995-942AB2C41E12}" srcOrd="1" destOrd="0" presId="urn:microsoft.com/office/officeart/2005/8/layout/hierarchy2"/>
    <dgm:cxn modelId="{163F8293-FB52-4704-A94A-5B62D7337E2D}" type="presParOf" srcId="{1E69DCCD-074E-4B0C-95FA-BE3D1ACEB7E6}" destId="{3F00E123-465A-40DE-A746-3632AE00747F}" srcOrd="2" destOrd="0" presId="urn:microsoft.com/office/officeart/2005/8/layout/hierarchy2"/>
    <dgm:cxn modelId="{4D944BCB-95AC-4CBA-B307-C3B271AEE27A}" type="presParOf" srcId="{3F00E123-465A-40DE-A746-3632AE00747F}" destId="{96AE89B0-DE79-4C59-A196-4A01C8F2FA2C}" srcOrd="0" destOrd="0" presId="urn:microsoft.com/office/officeart/2005/8/layout/hierarchy2"/>
    <dgm:cxn modelId="{9D267DE7-C846-4094-941A-5B10711F6D06}" type="presParOf" srcId="{1E69DCCD-074E-4B0C-95FA-BE3D1ACEB7E6}" destId="{0E33F447-B1EB-427C-A5A4-A5E91B26AD30}" srcOrd="3" destOrd="0" presId="urn:microsoft.com/office/officeart/2005/8/layout/hierarchy2"/>
    <dgm:cxn modelId="{B7A6B57D-7520-4617-BC8E-0AAD5AD89B84}" type="presParOf" srcId="{0E33F447-B1EB-427C-A5A4-A5E91B26AD30}" destId="{C479C960-B462-4605-A42E-F5389D9321DA}" srcOrd="0" destOrd="0" presId="urn:microsoft.com/office/officeart/2005/8/layout/hierarchy2"/>
    <dgm:cxn modelId="{E1BBD7FE-9422-4F01-B2DF-DD19EF8DE77E}" type="presParOf" srcId="{0E33F447-B1EB-427C-A5A4-A5E91B26AD30}" destId="{82FB5DAE-5476-48DC-B627-0782115DEE70}" srcOrd="1" destOrd="0" presId="urn:microsoft.com/office/officeart/2005/8/layout/hierarchy2"/>
    <dgm:cxn modelId="{AD2E2B36-5ABB-43F4-AA8E-49020F4D48CB}" type="presParOf" srcId="{1E69DCCD-074E-4B0C-95FA-BE3D1ACEB7E6}" destId="{47160DAB-9854-4A22-B019-5ADB48FCC7BB}" srcOrd="4" destOrd="0" presId="urn:microsoft.com/office/officeart/2005/8/layout/hierarchy2"/>
    <dgm:cxn modelId="{5D90DF60-462D-431D-A4D3-D503015EB32C}" type="presParOf" srcId="{47160DAB-9854-4A22-B019-5ADB48FCC7BB}" destId="{ABC5EDBF-205C-4BCD-A5A2-AA99E54F7300}" srcOrd="0" destOrd="0" presId="urn:microsoft.com/office/officeart/2005/8/layout/hierarchy2"/>
    <dgm:cxn modelId="{D3C9D7FA-B457-4A79-94F8-62AAD74DFDAF}" type="presParOf" srcId="{1E69DCCD-074E-4B0C-95FA-BE3D1ACEB7E6}" destId="{5D69D64A-6483-4190-A359-B5CA0A90714A}" srcOrd="5" destOrd="0" presId="urn:microsoft.com/office/officeart/2005/8/layout/hierarchy2"/>
    <dgm:cxn modelId="{07AC8062-90D5-4D0F-B778-2F9D59582F04}" type="presParOf" srcId="{5D69D64A-6483-4190-A359-B5CA0A90714A}" destId="{CD57BD4A-D0B5-49D5-9A82-6A7896B6B9A8}" srcOrd="0" destOrd="0" presId="urn:microsoft.com/office/officeart/2005/8/layout/hierarchy2"/>
    <dgm:cxn modelId="{355CEB1A-0790-4941-85E5-A47D51C074B9}" type="presParOf" srcId="{5D69D64A-6483-4190-A359-B5CA0A90714A}" destId="{B145870F-BA62-44A2-96F2-02B107DD920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7BADB2B-F7CE-4015-B65E-DF3C91754A10}" type="doc">
      <dgm:prSet loTypeId="urn:microsoft.com/office/officeart/2005/8/layout/hierarchy4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68BAC43B-7E36-430C-AD17-AC4DEBFD7F12}">
      <dgm:prSet/>
      <dgm:spPr/>
      <dgm:t>
        <a:bodyPr/>
        <a:lstStyle/>
        <a:p>
          <a:pPr rtl="0"/>
          <a:r>
            <a:rPr lang="ro-RO" dirty="0" smtClean="0"/>
            <a:t>Obiectivele politicii financiare a întreprinderii</a:t>
          </a:r>
          <a:endParaRPr lang="en-US" dirty="0"/>
        </a:p>
      </dgm:t>
    </dgm:pt>
    <dgm:pt modelId="{0E61065D-7192-4390-A6D1-2629345F4317}" type="parTrans" cxnId="{B6CEB074-6547-4501-ADBD-EEA1F1F5DC9C}">
      <dgm:prSet/>
      <dgm:spPr/>
      <dgm:t>
        <a:bodyPr/>
        <a:lstStyle/>
        <a:p>
          <a:endParaRPr lang="en-US"/>
        </a:p>
      </dgm:t>
    </dgm:pt>
    <dgm:pt modelId="{AB590815-1420-49CF-924C-1E66B220979E}" type="sibTrans" cxnId="{B6CEB074-6547-4501-ADBD-EEA1F1F5DC9C}">
      <dgm:prSet/>
      <dgm:spPr/>
      <dgm:t>
        <a:bodyPr/>
        <a:lstStyle/>
        <a:p>
          <a:endParaRPr lang="en-US"/>
        </a:p>
      </dgm:t>
    </dgm:pt>
    <dgm:pt modelId="{839723C2-7FCB-4210-97C9-29F29AA76B67}">
      <dgm:prSet/>
      <dgm:spPr/>
      <dgm:t>
        <a:bodyPr/>
        <a:lstStyle/>
        <a:p>
          <a:pPr rtl="0"/>
          <a:r>
            <a:rPr lang="ro-RO" dirty="0" smtClean="0"/>
            <a:t>Crearea unei structuri financiare optime</a:t>
          </a:r>
          <a:endParaRPr lang="en-US" dirty="0"/>
        </a:p>
      </dgm:t>
    </dgm:pt>
    <dgm:pt modelId="{0D12D951-7273-4C5E-8412-38FAB9D6169A}" type="parTrans" cxnId="{9783599B-DE61-4782-A02F-94ACACA1384B}">
      <dgm:prSet/>
      <dgm:spPr/>
      <dgm:t>
        <a:bodyPr/>
        <a:lstStyle/>
        <a:p>
          <a:endParaRPr lang="en-US"/>
        </a:p>
      </dgm:t>
    </dgm:pt>
    <dgm:pt modelId="{6F32F18F-3490-40E8-AD8B-9664AF961B5B}" type="sibTrans" cxnId="{9783599B-DE61-4782-A02F-94ACACA1384B}">
      <dgm:prSet/>
      <dgm:spPr/>
      <dgm:t>
        <a:bodyPr/>
        <a:lstStyle/>
        <a:p>
          <a:endParaRPr lang="en-US"/>
        </a:p>
      </dgm:t>
    </dgm:pt>
    <dgm:pt modelId="{09F0D00A-135D-4ED3-8470-DCF53D323409}">
      <dgm:prSet/>
      <dgm:spPr/>
      <dgm:t>
        <a:bodyPr/>
        <a:lstStyle/>
        <a:p>
          <a:pPr rtl="0"/>
          <a:r>
            <a:rPr lang="ro-RO" dirty="0" smtClean="0"/>
            <a:t>Reducerea costului capitalului și creșterea rentabilității financiare</a:t>
          </a:r>
          <a:endParaRPr lang="en-US" dirty="0"/>
        </a:p>
      </dgm:t>
    </dgm:pt>
    <dgm:pt modelId="{6713F083-3C3B-4C27-A9B6-DACEF71985C1}" type="parTrans" cxnId="{37CF3258-D54F-472F-AB36-4AFCA3A6DF5E}">
      <dgm:prSet/>
      <dgm:spPr/>
      <dgm:t>
        <a:bodyPr/>
        <a:lstStyle/>
        <a:p>
          <a:endParaRPr lang="en-US"/>
        </a:p>
      </dgm:t>
    </dgm:pt>
    <dgm:pt modelId="{C3663C76-3A4E-41B6-ADD8-1BCF53983273}" type="sibTrans" cxnId="{37CF3258-D54F-472F-AB36-4AFCA3A6DF5E}">
      <dgm:prSet/>
      <dgm:spPr/>
      <dgm:t>
        <a:bodyPr/>
        <a:lstStyle/>
        <a:p>
          <a:endParaRPr lang="en-US"/>
        </a:p>
      </dgm:t>
    </dgm:pt>
    <dgm:pt modelId="{9C593167-9526-41F4-BEC7-0621613C10FE}">
      <dgm:prSet/>
      <dgm:spPr/>
      <dgm:t>
        <a:bodyPr/>
        <a:lstStyle/>
        <a:p>
          <a:pPr rtl="0"/>
          <a:r>
            <a:rPr lang="ro-RO" dirty="0" smtClean="0"/>
            <a:t>Maximizarea valorii de piață a întreprinderii</a:t>
          </a:r>
          <a:endParaRPr lang="en-US" dirty="0"/>
        </a:p>
      </dgm:t>
    </dgm:pt>
    <dgm:pt modelId="{30507F88-619D-43E6-AC5B-F38DC9E6B183}" type="parTrans" cxnId="{27CF148E-A7DC-448E-881F-B4CA846A5D8B}">
      <dgm:prSet/>
      <dgm:spPr/>
      <dgm:t>
        <a:bodyPr/>
        <a:lstStyle/>
        <a:p>
          <a:endParaRPr lang="en-US"/>
        </a:p>
      </dgm:t>
    </dgm:pt>
    <dgm:pt modelId="{3EB0C284-1688-4586-9F57-D904B5A177FD}" type="sibTrans" cxnId="{27CF148E-A7DC-448E-881F-B4CA846A5D8B}">
      <dgm:prSet/>
      <dgm:spPr/>
      <dgm:t>
        <a:bodyPr/>
        <a:lstStyle/>
        <a:p>
          <a:endParaRPr lang="en-US"/>
        </a:p>
      </dgm:t>
    </dgm:pt>
    <dgm:pt modelId="{54C99FEC-AA5F-4525-BF61-4D7240B27018}">
      <dgm:prSet/>
      <dgm:spPr/>
      <dgm:t>
        <a:bodyPr/>
        <a:lstStyle/>
        <a:p>
          <a:pPr rtl="0"/>
          <a:r>
            <a:rPr lang="ro-RO" dirty="0" smtClean="0"/>
            <a:t>Constituirea și modificarea structurii financiare a întreprinderii</a:t>
          </a:r>
          <a:endParaRPr lang="en-US" dirty="0"/>
        </a:p>
      </dgm:t>
    </dgm:pt>
    <dgm:pt modelId="{3AC04E23-D2B3-4CC7-AAC5-2BFE06D5D7EA}" type="parTrans" cxnId="{99491EA5-3F8C-46DF-AD8D-E0F9A4A00E1C}">
      <dgm:prSet/>
      <dgm:spPr/>
      <dgm:t>
        <a:bodyPr/>
        <a:lstStyle/>
        <a:p>
          <a:endParaRPr lang="en-US"/>
        </a:p>
      </dgm:t>
    </dgm:pt>
    <dgm:pt modelId="{9F13E8FD-2448-4277-8070-12603F0BC98A}" type="sibTrans" cxnId="{99491EA5-3F8C-46DF-AD8D-E0F9A4A00E1C}">
      <dgm:prSet/>
      <dgm:spPr/>
      <dgm:t>
        <a:bodyPr/>
        <a:lstStyle/>
        <a:p>
          <a:endParaRPr lang="en-US"/>
        </a:p>
      </dgm:t>
    </dgm:pt>
    <dgm:pt modelId="{A685BBEB-F2CB-4112-A4F5-F5B6D7906C38}" type="pres">
      <dgm:prSet presAssocID="{77BADB2B-F7CE-4015-B65E-DF3C91754A1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E764931-DC23-4125-89D7-4E0B99B7727D}" type="pres">
      <dgm:prSet presAssocID="{68BAC43B-7E36-430C-AD17-AC4DEBFD7F12}" presName="vertOne" presStyleCnt="0"/>
      <dgm:spPr/>
    </dgm:pt>
    <dgm:pt modelId="{2DD196C1-DBCC-41D8-B2D3-04C4CEF90B82}" type="pres">
      <dgm:prSet presAssocID="{68BAC43B-7E36-430C-AD17-AC4DEBFD7F12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F547382-8969-4DAA-9CA7-8FFB27CF0EC1}" type="pres">
      <dgm:prSet presAssocID="{68BAC43B-7E36-430C-AD17-AC4DEBFD7F12}" presName="parTransOne" presStyleCnt="0"/>
      <dgm:spPr/>
    </dgm:pt>
    <dgm:pt modelId="{5FE1259B-C870-4370-A830-F89199617198}" type="pres">
      <dgm:prSet presAssocID="{68BAC43B-7E36-430C-AD17-AC4DEBFD7F12}" presName="horzOne" presStyleCnt="0"/>
      <dgm:spPr/>
    </dgm:pt>
    <dgm:pt modelId="{D62A3F70-C9B8-4F0B-8B47-0C8F8841B265}" type="pres">
      <dgm:prSet presAssocID="{54C99FEC-AA5F-4525-BF61-4D7240B27018}" presName="vertTwo" presStyleCnt="0"/>
      <dgm:spPr/>
    </dgm:pt>
    <dgm:pt modelId="{9274B8B2-9066-4EDB-B046-29020E703F50}" type="pres">
      <dgm:prSet presAssocID="{54C99FEC-AA5F-4525-BF61-4D7240B27018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220AEC6-7BE6-4F20-B471-8FA94ECBCDEC}" type="pres">
      <dgm:prSet presAssocID="{54C99FEC-AA5F-4525-BF61-4D7240B27018}" presName="horzTwo" presStyleCnt="0"/>
      <dgm:spPr/>
    </dgm:pt>
    <dgm:pt modelId="{43CC2A8B-E4F8-47A9-BADE-1918B463E545}" type="pres">
      <dgm:prSet presAssocID="{9F13E8FD-2448-4277-8070-12603F0BC98A}" presName="sibSpaceTwo" presStyleCnt="0"/>
      <dgm:spPr/>
    </dgm:pt>
    <dgm:pt modelId="{DC011752-19F2-4C54-9DA8-A8F9738E28AC}" type="pres">
      <dgm:prSet presAssocID="{839723C2-7FCB-4210-97C9-29F29AA76B67}" presName="vertTwo" presStyleCnt="0"/>
      <dgm:spPr/>
    </dgm:pt>
    <dgm:pt modelId="{DFBD4F7C-A658-4583-8A3A-CABCCC0510F9}" type="pres">
      <dgm:prSet presAssocID="{839723C2-7FCB-4210-97C9-29F29AA76B67}" presName="txTwo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5223303-0412-4566-85F2-B8D5D747E561}" type="pres">
      <dgm:prSet presAssocID="{839723C2-7FCB-4210-97C9-29F29AA76B67}" presName="horzTwo" presStyleCnt="0"/>
      <dgm:spPr/>
    </dgm:pt>
    <dgm:pt modelId="{6C95AF33-DE24-4386-A728-9AD973B8D2E3}" type="pres">
      <dgm:prSet presAssocID="{6F32F18F-3490-40E8-AD8B-9664AF961B5B}" presName="sibSpaceTwo" presStyleCnt="0"/>
      <dgm:spPr/>
    </dgm:pt>
    <dgm:pt modelId="{BDF2FBD9-ACB5-4787-BD03-D1DC8A4B94F3}" type="pres">
      <dgm:prSet presAssocID="{09F0D00A-135D-4ED3-8470-DCF53D323409}" presName="vertTwo" presStyleCnt="0"/>
      <dgm:spPr/>
    </dgm:pt>
    <dgm:pt modelId="{3A175814-076E-4F8B-AFA0-3125A834B1F9}" type="pres">
      <dgm:prSet presAssocID="{09F0D00A-135D-4ED3-8470-DCF53D323409}" presName="txTwo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0080BE-86C9-49B0-8E55-BFAFC11297E7}" type="pres">
      <dgm:prSet presAssocID="{09F0D00A-135D-4ED3-8470-DCF53D323409}" presName="horzTwo" presStyleCnt="0"/>
      <dgm:spPr/>
    </dgm:pt>
    <dgm:pt modelId="{D55E52BC-37D5-43E2-8AA5-FB991C0016E7}" type="pres">
      <dgm:prSet presAssocID="{C3663C76-3A4E-41B6-ADD8-1BCF53983273}" presName="sibSpaceTwo" presStyleCnt="0"/>
      <dgm:spPr/>
    </dgm:pt>
    <dgm:pt modelId="{B9CE3ADE-0FDB-4AAF-8E77-8886B758C317}" type="pres">
      <dgm:prSet presAssocID="{9C593167-9526-41F4-BEC7-0621613C10FE}" presName="vertTwo" presStyleCnt="0"/>
      <dgm:spPr/>
    </dgm:pt>
    <dgm:pt modelId="{F833BADA-0521-46E5-8B57-63E5B46D0E15}" type="pres">
      <dgm:prSet presAssocID="{9C593167-9526-41F4-BEC7-0621613C10FE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19F962-4E59-42D2-8465-7978EC813B8E}" type="pres">
      <dgm:prSet presAssocID="{9C593167-9526-41F4-BEC7-0621613C10FE}" presName="horzTwo" presStyleCnt="0"/>
      <dgm:spPr/>
    </dgm:pt>
  </dgm:ptLst>
  <dgm:cxnLst>
    <dgm:cxn modelId="{27CF148E-A7DC-448E-881F-B4CA846A5D8B}" srcId="{68BAC43B-7E36-430C-AD17-AC4DEBFD7F12}" destId="{9C593167-9526-41F4-BEC7-0621613C10FE}" srcOrd="3" destOrd="0" parTransId="{30507F88-619D-43E6-AC5B-F38DC9E6B183}" sibTransId="{3EB0C284-1688-4586-9F57-D904B5A177FD}"/>
    <dgm:cxn modelId="{9CE59C97-0FFF-480E-BB6F-C8521E8CB9AC}" type="presOf" srcId="{09F0D00A-135D-4ED3-8470-DCF53D323409}" destId="{3A175814-076E-4F8B-AFA0-3125A834B1F9}" srcOrd="0" destOrd="0" presId="urn:microsoft.com/office/officeart/2005/8/layout/hierarchy4"/>
    <dgm:cxn modelId="{9783599B-DE61-4782-A02F-94ACACA1384B}" srcId="{68BAC43B-7E36-430C-AD17-AC4DEBFD7F12}" destId="{839723C2-7FCB-4210-97C9-29F29AA76B67}" srcOrd="1" destOrd="0" parTransId="{0D12D951-7273-4C5E-8412-38FAB9D6169A}" sibTransId="{6F32F18F-3490-40E8-AD8B-9664AF961B5B}"/>
    <dgm:cxn modelId="{C32539AE-B17B-4EEA-AFDB-A2D937E70BC5}" type="presOf" srcId="{839723C2-7FCB-4210-97C9-29F29AA76B67}" destId="{DFBD4F7C-A658-4583-8A3A-CABCCC0510F9}" srcOrd="0" destOrd="0" presId="urn:microsoft.com/office/officeart/2005/8/layout/hierarchy4"/>
    <dgm:cxn modelId="{6F8262A1-DAEE-4ECA-9BB8-19DC21B74767}" type="presOf" srcId="{9C593167-9526-41F4-BEC7-0621613C10FE}" destId="{F833BADA-0521-46E5-8B57-63E5B46D0E15}" srcOrd="0" destOrd="0" presId="urn:microsoft.com/office/officeart/2005/8/layout/hierarchy4"/>
    <dgm:cxn modelId="{8BEBEECB-1146-47AB-810E-3563AFC1C592}" type="presOf" srcId="{77BADB2B-F7CE-4015-B65E-DF3C91754A10}" destId="{A685BBEB-F2CB-4112-A4F5-F5B6D7906C38}" srcOrd="0" destOrd="0" presId="urn:microsoft.com/office/officeart/2005/8/layout/hierarchy4"/>
    <dgm:cxn modelId="{37CF3258-D54F-472F-AB36-4AFCA3A6DF5E}" srcId="{68BAC43B-7E36-430C-AD17-AC4DEBFD7F12}" destId="{09F0D00A-135D-4ED3-8470-DCF53D323409}" srcOrd="2" destOrd="0" parTransId="{6713F083-3C3B-4C27-A9B6-DACEF71985C1}" sibTransId="{C3663C76-3A4E-41B6-ADD8-1BCF53983273}"/>
    <dgm:cxn modelId="{99491EA5-3F8C-46DF-AD8D-E0F9A4A00E1C}" srcId="{68BAC43B-7E36-430C-AD17-AC4DEBFD7F12}" destId="{54C99FEC-AA5F-4525-BF61-4D7240B27018}" srcOrd="0" destOrd="0" parTransId="{3AC04E23-D2B3-4CC7-AAC5-2BFE06D5D7EA}" sibTransId="{9F13E8FD-2448-4277-8070-12603F0BC98A}"/>
    <dgm:cxn modelId="{B6CEB074-6547-4501-ADBD-EEA1F1F5DC9C}" srcId="{77BADB2B-F7CE-4015-B65E-DF3C91754A10}" destId="{68BAC43B-7E36-430C-AD17-AC4DEBFD7F12}" srcOrd="0" destOrd="0" parTransId="{0E61065D-7192-4390-A6D1-2629345F4317}" sibTransId="{AB590815-1420-49CF-924C-1E66B220979E}"/>
    <dgm:cxn modelId="{41875F21-76BA-4B28-A7F5-CF7FEF5F5C19}" type="presOf" srcId="{68BAC43B-7E36-430C-AD17-AC4DEBFD7F12}" destId="{2DD196C1-DBCC-41D8-B2D3-04C4CEF90B82}" srcOrd="0" destOrd="0" presId="urn:microsoft.com/office/officeart/2005/8/layout/hierarchy4"/>
    <dgm:cxn modelId="{B722CFBF-5952-41DF-9A2C-44C103011CC1}" type="presOf" srcId="{54C99FEC-AA5F-4525-BF61-4D7240B27018}" destId="{9274B8B2-9066-4EDB-B046-29020E703F50}" srcOrd="0" destOrd="0" presId="urn:microsoft.com/office/officeart/2005/8/layout/hierarchy4"/>
    <dgm:cxn modelId="{2AFB3D58-DC07-4ED3-A689-51D7343CCCB7}" type="presParOf" srcId="{A685BBEB-F2CB-4112-A4F5-F5B6D7906C38}" destId="{2E764931-DC23-4125-89D7-4E0B99B7727D}" srcOrd="0" destOrd="0" presId="urn:microsoft.com/office/officeart/2005/8/layout/hierarchy4"/>
    <dgm:cxn modelId="{85028B6D-73A4-4838-83C3-46A497F222CB}" type="presParOf" srcId="{2E764931-DC23-4125-89D7-4E0B99B7727D}" destId="{2DD196C1-DBCC-41D8-B2D3-04C4CEF90B82}" srcOrd="0" destOrd="0" presId="urn:microsoft.com/office/officeart/2005/8/layout/hierarchy4"/>
    <dgm:cxn modelId="{CDCAF3A8-5148-4ABA-A214-836D944023BA}" type="presParOf" srcId="{2E764931-DC23-4125-89D7-4E0B99B7727D}" destId="{0F547382-8969-4DAA-9CA7-8FFB27CF0EC1}" srcOrd="1" destOrd="0" presId="urn:microsoft.com/office/officeart/2005/8/layout/hierarchy4"/>
    <dgm:cxn modelId="{ABF51A62-BBBC-4A51-96EA-2C8F61D871DA}" type="presParOf" srcId="{2E764931-DC23-4125-89D7-4E0B99B7727D}" destId="{5FE1259B-C870-4370-A830-F89199617198}" srcOrd="2" destOrd="0" presId="urn:microsoft.com/office/officeart/2005/8/layout/hierarchy4"/>
    <dgm:cxn modelId="{51BC5CD3-9B8D-4A54-968C-A4CDA5285151}" type="presParOf" srcId="{5FE1259B-C870-4370-A830-F89199617198}" destId="{D62A3F70-C9B8-4F0B-8B47-0C8F8841B265}" srcOrd="0" destOrd="0" presId="urn:microsoft.com/office/officeart/2005/8/layout/hierarchy4"/>
    <dgm:cxn modelId="{FB5962E4-AC0A-4A38-B023-EA5ECA7D65C3}" type="presParOf" srcId="{D62A3F70-C9B8-4F0B-8B47-0C8F8841B265}" destId="{9274B8B2-9066-4EDB-B046-29020E703F50}" srcOrd="0" destOrd="0" presId="urn:microsoft.com/office/officeart/2005/8/layout/hierarchy4"/>
    <dgm:cxn modelId="{C00B3D2A-94E3-4443-A592-9CF447D33D9D}" type="presParOf" srcId="{D62A3F70-C9B8-4F0B-8B47-0C8F8841B265}" destId="{7220AEC6-7BE6-4F20-B471-8FA94ECBCDEC}" srcOrd="1" destOrd="0" presId="urn:microsoft.com/office/officeart/2005/8/layout/hierarchy4"/>
    <dgm:cxn modelId="{C74879EE-F8C6-4F42-861B-F252CA0C7C17}" type="presParOf" srcId="{5FE1259B-C870-4370-A830-F89199617198}" destId="{43CC2A8B-E4F8-47A9-BADE-1918B463E545}" srcOrd="1" destOrd="0" presId="urn:microsoft.com/office/officeart/2005/8/layout/hierarchy4"/>
    <dgm:cxn modelId="{AE973C29-4719-4431-BD69-1C4B649BBD11}" type="presParOf" srcId="{5FE1259B-C870-4370-A830-F89199617198}" destId="{DC011752-19F2-4C54-9DA8-A8F9738E28AC}" srcOrd="2" destOrd="0" presId="urn:microsoft.com/office/officeart/2005/8/layout/hierarchy4"/>
    <dgm:cxn modelId="{906EE88E-C271-4440-9FF9-F4B0B22691B3}" type="presParOf" srcId="{DC011752-19F2-4C54-9DA8-A8F9738E28AC}" destId="{DFBD4F7C-A658-4583-8A3A-CABCCC0510F9}" srcOrd="0" destOrd="0" presId="urn:microsoft.com/office/officeart/2005/8/layout/hierarchy4"/>
    <dgm:cxn modelId="{30A68819-7581-4F14-B7FD-60EE0454DA93}" type="presParOf" srcId="{DC011752-19F2-4C54-9DA8-A8F9738E28AC}" destId="{A5223303-0412-4566-85F2-B8D5D747E561}" srcOrd="1" destOrd="0" presId="urn:microsoft.com/office/officeart/2005/8/layout/hierarchy4"/>
    <dgm:cxn modelId="{BF76C8A8-6140-4956-9D3B-425CBF4BCAA5}" type="presParOf" srcId="{5FE1259B-C870-4370-A830-F89199617198}" destId="{6C95AF33-DE24-4386-A728-9AD973B8D2E3}" srcOrd="3" destOrd="0" presId="urn:microsoft.com/office/officeart/2005/8/layout/hierarchy4"/>
    <dgm:cxn modelId="{6D66C16A-9CA9-44A2-95CA-14DACFC1B79F}" type="presParOf" srcId="{5FE1259B-C870-4370-A830-F89199617198}" destId="{BDF2FBD9-ACB5-4787-BD03-D1DC8A4B94F3}" srcOrd="4" destOrd="0" presId="urn:microsoft.com/office/officeart/2005/8/layout/hierarchy4"/>
    <dgm:cxn modelId="{254637DC-6C03-4045-B172-46EDE7CFA467}" type="presParOf" srcId="{BDF2FBD9-ACB5-4787-BD03-D1DC8A4B94F3}" destId="{3A175814-076E-4F8B-AFA0-3125A834B1F9}" srcOrd="0" destOrd="0" presId="urn:microsoft.com/office/officeart/2005/8/layout/hierarchy4"/>
    <dgm:cxn modelId="{FFE8D245-9E2B-4BB5-8D01-A977C1E1226B}" type="presParOf" srcId="{BDF2FBD9-ACB5-4787-BD03-D1DC8A4B94F3}" destId="{750080BE-86C9-49B0-8E55-BFAFC11297E7}" srcOrd="1" destOrd="0" presId="urn:microsoft.com/office/officeart/2005/8/layout/hierarchy4"/>
    <dgm:cxn modelId="{1A9AE87D-29E5-4DEA-A395-A9417ECE2275}" type="presParOf" srcId="{5FE1259B-C870-4370-A830-F89199617198}" destId="{D55E52BC-37D5-43E2-8AA5-FB991C0016E7}" srcOrd="5" destOrd="0" presId="urn:microsoft.com/office/officeart/2005/8/layout/hierarchy4"/>
    <dgm:cxn modelId="{67BB23AF-DDCE-429B-86F9-B77E986A0DE1}" type="presParOf" srcId="{5FE1259B-C870-4370-A830-F89199617198}" destId="{B9CE3ADE-0FDB-4AAF-8E77-8886B758C317}" srcOrd="6" destOrd="0" presId="urn:microsoft.com/office/officeart/2005/8/layout/hierarchy4"/>
    <dgm:cxn modelId="{F71C8F1F-0D9A-4CD9-A96A-72A08FD5A491}" type="presParOf" srcId="{B9CE3ADE-0FDB-4AAF-8E77-8886B758C317}" destId="{F833BADA-0521-46E5-8B57-63E5B46D0E15}" srcOrd="0" destOrd="0" presId="urn:microsoft.com/office/officeart/2005/8/layout/hierarchy4"/>
    <dgm:cxn modelId="{1E92083F-A1DD-44E8-B5E8-264E0267E005}" type="presParOf" srcId="{B9CE3ADE-0FDB-4AAF-8E77-8886B758C317}" destId="{D019F962-4E59-42D2-8465-7978EC813B8E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BF53196-6CE6-4DE3-A00F-9590CB436729}" type="doc">
      <dgm:prSet loTypeId="urn:microsoft.com/office/officeart/2005/8/layout/cycle3" loCatId="cycle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en-US"/>
        </a:p>
      </dgm:t>
    </dgm:pt>
    <dgm:pt modelId="{C8EBA504-7160-4D3D-881E-9419FF345D58}">
      <dgm:prSet/>
      <dgm:spPr/>
      <dgm:t>
        <a:bodyPr/>
        <a:lstStyle/>
        <a:p>
          <a:pPr rtl="0"/>
          <a:r>
            <a:rPr lang="en-US" b="1" dirty="0" err="1" smtClean="0"/>
            <a:t>Decizii</a:t>
          </a:r>
          <a:r>
            <a:rPr lang="en-US" b="1" dirty="0" smtClean="0"/>
            <a:t> </a:t>
          </a:r>
          <a:r>
            <a:rPr lang="ro-RO" b="1" dirty="0" smtClean="0"/>
            <a:t>de finanţare</a:t>
          </a:r>
          <a:endParaRPr lang="en-US" dirty="0"/>
        </a:p>
      </dgm:t>
    </dgm:pt>
    <dgm:pt modelId="{E63DED1C-0E5C-469E-88B6-4747AA33A5D7}" type="parTrans" cxnId="{B55CD054-8AC1-4CE4-BE15-EBC3DF966B9A}">
      <dgm:prSet/>
      <dgm:spPr/>
      <dgm:t>
        <a:bodyPr/>
        <a:lstStyle/>
        <a:p>
          <a:endParaRPr lang="en-US"/>
        </a:p>
      </dgm:t>
    </dgm:pt>
    <dgm:pt modelId="{CB047ED5-50B9-43C0-A33D-4C2F67C52D85}" type="sibTrans" cxnId="{B55CD054-8AC1-4CE4-BE15-EBC3DF966B9A}">
      <dgm:prSet/>
      <dgm:spPr/>
      <dgm:t>
        <a:bodyPr/>
        <a:lstStyle/>
        <a:p>
          <a:endParaRPr lang="en-US"/>
        </a:p>
      </dgm:t>
    </dgm:pt>
    <dgm:pt modelId="{849BC859-5AD0-44DF-86DD-36D9C28DA638}">
      <dgm:prSet/>
      <dgm:spPr/>
      <dgm:t>
        <a:bodyPr/>
        <a:lstStyle/>
        <a:p>
          <a:pPr rtl="0"/>
          <a:r>
            <a:rPr lang="en-US" b="1" dirty="0" err="1" smtClean="0"/>
            <a:t>Decizii</a:t>
          </a:r>
          <a:r>
            <a:rPr lang="ro-RO" b="1" dirty="0" smtClean="0"/>
            <a:t> de investire</a:t>
          </a:r>
          <a:endParaRPr lang="en-US" b="1" dirty="0"/>
        </a:p>
      </dgm:t>
    </dgm:pt>
    <dgm:pt modelId="{929643FD-149C-4FAB-96C1-AC1495CFEFEC}" type="parTrans" cxnId="{303CF788-80AD-4BB9-8606-C17CCEE76214}">
      <dgm:prSet/>
      <dgm:spPr/>
      <dgm:t>
        <a:bodyPr/>
        <a:lstStyle/>
        <a:p>
          <a:endParaRPr lang="en-US"/>
        </a:p>
      </dgm:t>
    </dgm:pt>
    <dgm:pt modelId="{5D2159BC-20D4-49ED-9B57-B6CC0035AB33}" type="sibTrans" cxnId="{303CF788-80AD-4BB9-8606-C17CCEE76214}">
      <dgm:prSet/>
      <dgm:spPr/>
      <dgm:t>
        <a:bodyPr/>
        <a:lstStyle/>
        <a:p>
          <a:endParaRPr lang="en-US"/>
        </a:p>
      </dgm:t>
    </dgm:pt>
    <dgm:pt modelId="{3A59891C-8CDE-4308-955B-FAC70B4566A5}">
      <dgm:prSet/>
      <dgm:spPr/>
      <dgm:t>
        <a:bodyPr/>
        <a:lstStyle/>
        <a:p>
          <a:pPr rtl="0"/>
          <a:r>
            <a:rPr lang="en-US" b="1" dirty="0" err="1" smtClean="0"/>
            <a:t>Decizii</a:t>
          </a:r>
          <a:r>
            <a:rPr lang="en-US" b="1" dirty="0" smtClean="0"/>
            <a:t> de dividend</a:t>
          </a:r>
          <a:endParaRPr lang="en-US" dirty="0"/>
        </a:p>
      </dgm:t>
    </dgm:pt>
    <dgm:pt modelId="{D184937E-72BD-4B6E-B6D0-D44D77828DB2}" type="parTrans" cxnId="{2A34CD71-89EA-4A29-899B-2A50686B29C1}">
      <dgm:prSet/>
      <dgm:spPr/>
      <dgm:t>
        <a:bodyPr/>
        <a:lstStyle/>
        <a:p>
          <a:endParaRPr lang="en-US"/>
        </a:p>
      </dgm:t>
    </dgm:pt>
    <dgm:pt modelId="{84325971-57A3-4876-A2FF-A15B67F9C2D2}" type="sibTrans" cxnId="{2A34CD71-89EA-4A29-899B-2A50686B29C1}">
      <dgm:prSet/>
      <dgm:spPr/>
      <dgm:t>
        <a:bodyPr/>
        <a:lstStyle/>
        <a:p>
          <a:endParaRPr lang="en-US"/>
        </a:p>
      </dgm:t>
    </dgm:pt>
    <dgm:pt modelId="{F38DBC92-4CFE-4AC8-B570-13AF868FF9F3}" type="pres">
      <dgm:prSet presAssocID="{EBF53196-6CE6-4DE3-A00F-9590CB43672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705096C-531E-4B1D-8131-C47CAFB5405D}" type="pres">
      <dgm:prSet presAssocID="{EBF53196-6CE6-4DE3-A00F-9590CB436729}" presName="cycle" presStyleCnt="0"/>
      <dgm:spPr/>
    </dgm:pt>
    <dgm:pt modelId="{97B3CEF2-E6D9-42BA-B3A7-EF3760E37EEA}" type="pres">
      <dgm:prSet presAssocID="{C8EBA504-7160-4D3D-881E-9419FF345D58}" presName="nodeFirs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5162D9-35A3-4652-BF7A-7C6986583221}" type="pres">
      <dgm:prSet presAssocID="{CB047ED5-50B9-43C0-A33D-4C2F67C52D85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44A4A8E7-1E7B-4529-A2FF-BFC3CED41EC5}" type="pres">
      <dgm:prSet presAssocID="{849BC859-5AD0-44DF-86DD-36D9C28DA638}" presName="nodeFollowingNodes" presStyleLbl="node1" presStyleIdx="1" presStyleCnt="3" custRadScaleRad="112772" custRadScaleInc="-282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1B8F89-AFF1-4F74-8F45-65784DFB7D6B}" type="pres">
      <dgm:prSet presAssocID="{3A59891C-8CDE-4308-955B-FAC70B4566A5}" presName="nodeFollowingNodes" presStyleLbl="node1" presStyleIdx="2" presStyleCnt="3" custRadScaleRad="117771" custRadScaleInc="284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55CD054-8AC1-4CE4-BE15-EBC3DF966B9A}" srcId="{EBF53196-6CE6-4DE3-A00F-9590CB436729}" destId="{C8EBA504-7160-4D3D-881E-9419FF345D58}" srcOrd="0" destOrd="0" parTransId="{E63DED1C-0E5C-469E-88B6-4747AA33A5D7}" sibTransId="{CB047ED5-50B9-43C0-A33D-4C2F67C52D85}"/>
    <dgm:cxn modelId="{5E2B8767-81E3-4517-A4F0-C62916A445EF}" type="presOf" srcId="{3A59891C-8CDE-4308-955B-FAC70B4566A5}" destId="{E91B8F89-AFF1-4F74-8F45-65784DFB7D6B}" srcOrd="0" destOrd="0" presId="urn:microsoft.com/office/officeart/2005/8/layout/cycle3"/>
    <dgm:cxn modelId="{FD8B647A-5EF5-41C0-ADA1-7F9FBC297A70}" type="presOf" srcId="{CB047ED5-50B9-43C0-A33D-4C2F67C52D85}" destId="{0B5162D9-35A3-4652-BF7A-7C6986583221}" srcOrd="0" destOrd="0" presId="urn:microsoft.com/office/officeart/2005/8/layout/cycle3"/>
    <dgm:cxn modelId="{2A34CD71-89EA-4A29-899B-2A50686B29C1}" srcId="{EBF53196-6CE6-4DE3-A00F-9590CB436729}" destId="{3A59891C-8CDE-4308-955B-FAC70B4566A5}" srcOrd="2" destOrd="0" parTransId="{D184937E-72BD-4B6E-B6D0-D44D77828DB2}" sibTransId="{84325971-57A3-4876-A2FF-A15B67F9C2D2}"/>
    <dgm:cxn modelId="{54C7DFBB-3BBC-4E4A-96F1-7BD9BADF5146}" type="presOf" srcId="{C8EBA504-7160-4D3D-881E-9419FF345D58}" destId="{97B3CEF2-E6D9-42BA-B3A7-EF3760E37EEA}" srcOrd="0" destOrd="0" presId="urn:microsoft.com/office/officeart/2005/8/layout/cycle3"/>
    <dgm:cxn modelId="{7F55715D-EA50-484C-B86F-E2ECA75EAA8D}" type="presOf" srcId="{849BC859-5AD0-44DF-86DD-36D9C28DA638}" destId="{44A4A8E7-1E7B-4529-A2FF-BFC3CED41EC5}" srcOrd="0" destOrd="0" presId="urn:microsoft.com/office/officeart/2005/8/layout/cycle3"/>
    <dgm:cxn modelId="{D96F3134-7614-45FB-92ED-B1D027CD38C1}" type="presOf" srcId="{EBF53196-6CE6-4DE3-A00F-9590CB436729}" destId="{F38DBC92-4CFE-4AC8-B570-13AF868FF9F3}" srcOrd="0" destOrd="0" presId="urn:microsoft.com/office/officeart/2005/8/layout/cycle3"/>
    <dgm:cxn modelId="{303CF788-80AD-4BB9-8606-C17CCEE76214}" srcId="{EBF53196-6CE6-4DE3-A00F-9590CB436729}" destId="{849BC859-5AD0-44DF-86DD-36D9C28DA638}" srcOrd="1" destOrd="0" parTransId="{929643FD-149C-4FAB-96C1-AC1495CFEFEC}" sibTransId="{5D2159BC-20D4-49ED-9B57-B6CC0035AB33}"/>
    <dgm:cxn modelId="{54C545FD-57EA-46E7-98AC-01D1E51441AD}" type="presParOf" srcId="{F38DBC92-4CFE-4AC8-B570-13AF868FF9F3}" destId="{1705096C-531E-4B1D-8131-C47CAFB5405D}" srcOrd="0" destOrd="0" presId="urn:microsoft.com/office/officeart/2005/8/layout/cycle3"/>
    <dgm:cxn modelId="{E9C5B6CF-C4EB-4B98-AA39-54B011F35860}" type="presParOf" srcId="{1705096C-531E-4B1D-8131-C47CAFB5405D}" destId="{97B3CEF2-E6D9-42BA-B3A7-EF3760E37EEA}" srcOrd="0" destOrd="0" presId="urn:microsoft.com/office/officeart/2005/8/layout/cycle3"/>
    <dgm:cxn modelId="{F087F268-53FE-4DCA-B403-F0C49959D995}" type="presParOf" srcId="{1705096C-531E-4B1D-8131-C47CAFB5405D}" destId="{0B5162D9-35A3-4652-BF7A-7C6986583221}" srcOrd="1" destOrd="0" presId="urn:microsoft.com/office/officeart/2005/8/layout/cycle3"/>
    <dgm:cxn modelId="{2B868D4D-9498-4BC0-AEB9-C03800C9630B}" type="presParOf" srcId="{1705096C-531E-4B1D-8131-C47CAFB5405D}" destId="{44A4A8E7-1E7B-4529-A2FF-BFC3CED41EC5}" srcOrd="2" destOrd="0" presId="urn:microsoft.com/office/officeart/2005/8/layout/cycle3"/>
    <dgm:cxn modelId="{A0C822C0-E109-493D-93A8-F2F0A61C988C}" type="presParOf" srcId="{1705096C-531E-4B1D-8131-C47CAFB5405D}" destId="{E91B8F89-AFF1-4F74-8F45-65784DFB7D6B}" srcOrd="3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E82A188-8DC3-4ABC-ADDA-1DE0D9D3FCA0}" type="doc">
      <dgm:prSet loTypeId="urn:microsoft.com/office/officeart/2005/8/layout/pyramid2" loCatId="pyramid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87069812-B77C-496E-9001-B4064BE8429D}">
      <dgm:prSet/>
      <dgm:spPr/>
      <dgm:t>
        <a:bodyPr/>
        <a:lstStyle/>
        <a:p>
          <a:pPr rtl="0"/>
          <a:r>
            <a:rPr lang="ru-RU" dirty="0" smtClean="0"/>
            <a:t>1) </a:t>
          </a:r>
          <a:r>
            <a:rPr lang="ru-RU" dirty="0" err="1" smtClean="0"/>
            <a:t>destinaț</a:t>
          </a:r>
          <a:r>
            <a:rPr lang="en-US" dirty="0" err="1" smtClean="0"/>
            <a:t>ia</a:t>
          </a:r>
          <a:r>
            <a:rPr lang="ru-RU" dirty="0" smtClean="0"/>
            <a:t> </a:t>
          </a:r>
          <a:r>
            <a:rPr lang="ru-RU" dirty="0" err="1" smtClean="0"/>
            <a:t>resurselor</a:t>
          </a:r>
          <a:endParaRPr lang="en-US" dirty="0"/>
        </a:p>
      </dgm:t>
    </dgm:pt>
    <dgm:pt modelId="{6DB2732F-8EF9-4EB9-8788-C55F5B6B05F3}" type="parTrans" cxnId="{F8E3E461-00BB-47B2-AF68-E339CD483387}">
      <dgm:prSet/>
      <dgm:spPr/>
      <dgm:t>
        <a:bodyPr/>
        <a:lstStyle/>
        <a:p>
          <a:endParaRPr lang="en-US"/>
        </a:p>
      </dgm:t>
    </dgm:pt>
    <dgm:pt modelId="{7FBF199F-7C20-4791-93E5-FFBF6E6D1317}" type="sibTrans" cxnId="{F8E3E461-00BB-47B2-AF68-E339CD483387}">
      <dgm:prSet/>
      <dgm:spPr/>
      <dgm:t>
        <a:bodyPr/>
        <a:lstStyle/>
        <a:p>
          <a:endParaRPr lang="en-US"/>
        </a:p>
      </dgm:t>
    </dgm:pt>
    <dgm:pt modelId="{1B4757EE-4733-42F0-9D5F-5C2D1DD82E06}">
      <dgm:prSet/>
      <dgm:spPr/>
      <dgm:t>
        <a:bodyPr/>
        <a:lstStyle/>
        <a:p>
          <a:pPr rtl="0"/>
          <a:r>
            <a:rPr lang="ru-RU" dirty="0" smtClean="0"/>
            <a:t>2) </a:t>
          </a:r>
          <a:r>
            <a:rPr lang="ru-RU" dirty="0" err="1" smtClean="0"/>
            <a:t>costul</a:t>
          </a:r>
          <a:r>
            <a:rPr lang="ru-RU" dirty="0" smtClean="0"/>
            <a:t> </a:t>
          </a:r>
          <a:r>
            <a:rPr lang="ru-RU" dirty="0" err="1" smtClean="0"/>
            <a:t>capitalului</a:t>
          </a:r>
          <a:endParaRPr lang="en-US" dirty="0"/>
        </a:p>
      </dgm:t>
    </dgm:pt>
    <dgm:pt modelId="{6A451D6C-7C33-45AF-87FE-4FCBD4843C56}" type="parTrans" cxnId="{2E313AAF-675C-4922-99BC-64871E994DF8}">
      <dgm:prSet/>
      <dgm:spPr/>
      <dgm:t>
        <a:bodyPr/>
        <a:lstStyle/>
        <a:p>
          <a:endParaRPr lang="en-US"/>
        </a:p>
      </dgm:t>
    </dgm:pt>
    <dgm:pt modelId="{2079F0BD-D3DA-48F9-84BF-90456A3A7D25}" type="sibTrans" cxnId="{2E313AAF-675C-4922-99BC-64871E994DF8}">
      <dgm:prSet/>
      <dgm:spPr/>
      <dgm:t>
        <a:bodyPr/>
        <a:lstStyle/>
        <a:p>
          <a:endParaRPr lang="en-US"/>
        </a:p>
      </dgm:t>
    </dgm:pt>
    <dgm:pt modelId="{CA7F15CE-E1F5-44F2-8DC1-9A820F142F64}">
      <dgm:prSet/>
      <dgm:spPr/>
      <dgm:t>
        <a:bodyPr/>
        <a:lstStyle/>
        <a:p>
          <a:pPr rtl="0"/>
          <a:r>
            <a:rPr lang="ru-RU" dirty="0" smtClean="0"/>
            <a:t>3) </a:t>
          </a:r>
          <a:r>
            <a:rPr lang="ru-RU" dirty="0" err="1" smtClean="0"/>
            <a:t>efectul</a:t>
          </a:r>
          <a:r>
            <a:rPr lang="ru-RU" dirty="0" smtClean="0"/>
            <a:t> </a:t>
          </a:r>
          <a:r>
            <a:rPr lang="ru-RU" dirty="0" err="1" smtClean="0"/>
            <a:t>de</a:t>
          </a:r>
          <a:r>
            <a:rPr lang="ru-RU" dirty="0" smtClean="0"/>
            <a:t> </a:t>
          </a:r>
          <a:r>
            <a:rPr lang="ru-RU" dirty="0" err="1" smtClean="0"/>
            <a:t>îndatorare</a:t>
          </a:r>
          <a:r>
            <a:rPr lang="ru-RU" dirty="0" smtClean="0"/>
            <a:t>. </a:t>
          </a:r>
          <a:endParaRPr lang="en-US" dirty="0"/>
        </a:p>
      </dgm:t>
    </dgm:pt>
    <dgm:pt modelId="{478AF0B1-7466-4249-A795-184FF9CA0FBC}" type="parTrans" cxnId="{7B92655B-65DC-4F46-87D7-0BCE8EACC991}">
      <dgm:prSet/>
      <dgm:spPr/>
      <dgm:t>
        <a:bodyPr/>
        <a:lstStyle/>
        <a:p>
          <a:endParaRPr lang="en-US"/>
        </a:p>
      </dgm:t>
    </dgm:pt>
    <dgm:pt modelId="{22EB7487-F65F-48B4-AB1A-C7D9B7475E0D}" type="sibTrans" cxnId="{7B92655B-65DC-4F46-87D7-0BCE8EACC991}">
      <dgm:prSet/>
      <dgm:spPr/>
      <dgm:t>
        <a:bodyPr/>
        <a:lstStyle/>
        <a:p>
          <a:endParaRPr lang="en-US"/>
        </a:p>
      </dgm:t>
    </dgm:pt>
    <dgm:pt modelId="{767EA54C-1CAF-463E-B9AC-FA06E7CA43F3}">
      <dgm:prSet/>
      <dgm:spPr/>
      <dgm:t>
        <a:bodyPr/>
        <a:lstStyle/>
        <a:p>
          <a:pPr rtl="0"/>
          <a:r>
            <a:rPr lang="ru-RU" dirty="0" smtClean="0"/>
            <a:t>4) </a:t>
          </a:r>
          <a:r>
            <a:rPr lang="ru-RU" dirty="0" err="1" smtClean="0"/>
            <a:t>rentabilitatea</a:t>
          </a:r>
          <a:r>
            <a:rPr lang="ru-RU" dirty="0" smtClean="0"/>
            <a:t> </a:t>
          </a:r>
          <a:r>
            <a:rPr lang="ru-RU" dirty="0" err="1" smtClean="0"/>
            <a:t>capitalului</a:t>
          </a:r>
          <a:r>
            <a:rPr lang="ru-RU" dirty="0" smtClean="0"/>
            <a:t> </a:t>
          </a:r>
          <a:r>
            <a:rPr lang="ru-RU" dirty="0" err="1" smtClean="0"/>
            <a:t>propriu</a:t>
          </a:r>
          <a:r>
            <a:rPr lang="ru-RU" dirty="0" smtClean="0"/>
            <a:t> </a:t>
          </a:r>
          <a:r>
            <a:rPr lang="ru-RU" dirty="0" err="1" smtClean="0"/>
            <a:t>sau</a:t>
          </a:r>
          <a:r>
            <a:rPr lang="ru-RU" dirty="0" smtClean="0"/>
            <a:t> </a:t>
          </a:r>
          <a:r>
            <a:rPr lang="ru-RU" dirty="0" err="1" smtClean="0"/>
            <a:t>financiară</a:t>
          </a:r>
          <a:r>
            <a:rPr lang="ru-RU" dirty="0" smtClean="0"/>
            <a:t>. </a:t>
          </a:r>
          <a:endParaRPr lang="en-US" dirty="0"/>
        </a:p>
      </dgm:t>
    </dgm:pt>
    <dgm:pt modelId="{4886270F-2032-474E-9CB2-F53C2AD4E657}" type="parTrans" cxnId="{20BC3641-07DD-4EFA-8537-268CD03EEF6C}">
      <dgm:prSet/>
      <dgm:spPr/>
      <dgm:t>
        <a:bodyPr/>
        <a:lstStyle/>
        <a:p>
          <a:endParaRPr lang="en-US"/>
        </a:p>
      </dgm:t>
    </dgm:pt>
    <dgm:pt modelId="{F1FBB29B-DB38-4959-8582-B41795B8ACC4}" type="sibTrans" cxnId="{20BC3641-07DD-4EFA-8537-268CD03EEF6C}">
      <dgm:prSet/>
      <dgm:spPr/>
      <dgm:t>
        <a:bodyPr/>
        <a:lstStyle/>
        <a:p>
          <a:endParaRPr lang="en-US"/>
        </a:p>
      </dgm:t>
    </dgm:pt>
    <dgm:pt modelId="{354FB011-05A7-4E60-B273-444AD55D251F}">
      <dgm:prSet/>
      <dgm:spPr/>
      <dgm:t>
        <a:bodyPr/>
        <a:lstStyle/>
        <a:p>
          <a:pPr rtl="0"/>
          <a:r>
            <a:rPr lang="ru-RU" dirty="0" smtClean="0"/>
            <a:t>5) </a:t>
          </a:r>
          <a:r>
            <a:rPr lang="ru-RU" dirty="0" err="1" smtClean="0"/>
            <a:t>capacitatea</a:t>
          </a:r>
          <a:r>
            <a:rPr lang="ru-RU" dirty="0" smtClean="0"/>
            <a:t> </a:t>
          </a:r>
          <a:r>
            <a:rPr lang="ru-RU" dirty="0" err="1" smtClean="0"/>
            <a:t>de</a:t>
          </a:r>
          <a:r>
            <a:rPr lang="ru-RU" dirty="0" smtClean="0"/>
            <a:t> </a:t>
          </a:r>
          <a:r>
            <a:rPr lang="ru-RU" dirty="0" err="1" smtClean="0"/>
            <a:t>îndatorare</a:t>
          </a:r>
          <a:endParaRPr lang="en-US" dirty="0"/>
        </a:p>
      </dgm:t>
    </dgm:pt>
    <dgm:pt modelId="{971B8362-A572-46A2-AE4F-E7F8060A0881}" type="parTrans" cxnId="{351895D8-B735-466B-9159-245E57976A7B}">
      <dgm:prSet/>
      <dgm:spPr/>
      <dgm:t>
        <a:bodyPr/>
        <a:lstStyle/>
        <a:p>
          <a:endParaRPr lang="en-US"/>
        </a:p>
      </dgm:t>
    </dgm:pt>
    <dgm:pt modelId="{2DFA98D8-67FE-448D-9BE3-7C4E4AFDE12C}" type="sibTrans" cxnId="{351895D8-B735-466B-9159-245E57976A7B}">
      <dgm:prSet/>
      <dgm:spPr/>
      <dgm:t>
        <a:bodyPr/>
        <a:lstStyle/>
        <a:p>
          <a:endParaRPr lang="en-US"/>
        </a:p>
      </dgm:t>
    </dgm:pt>
    <dgm:pt modelId="{D0B92CDE-D327-4319-AA35-67B771ECEF6C}" type="pres">
      <dgm:prSet presAssocID="{5E82A188-8DC3-4ABC-ADDA-1DE0D9D3FCA0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2DD884AE-609C-47C3-B65F-731328E11DCC}" type="pres">
      <dgm:prSet presAssocID="{5E82A188-8DC3-4ABC-ADDA-1DE0D9D3FCA0}" presName="pyramid" presStyleLbl="node1" presStyleIdx="0" presStyleCnt="1"/>
      <dgm:spPr/>
    </dgm:pt>
    <dgm:pt modelId="{4A6298BA-2D3D-401E-AA42-90C2D0DABEC6}" type="pres">
      <dgm:prSet presAssocID="{5E82A188-8DC3-4ABC-ADDA-1DE0D9D3FCA0}" presName="theList" presStyleCnt="0"/>
      <dgm:spPr/>
    </dgm:pt>
    <dgm:pt modelId="{05E4E9E2-194A-408E-A654-65F0C7FCB6C1}" type="pres">
      <dgm:prSet presAssocID="{87069812-B77C-496E-9001-B4064BE8429D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8E5794-CD21-45B8-BC81-6A0F94C9D7EB}" type="pres">
      <dgm:prSet presAssocID="{87069812-B77C-496E-9001-B4064BE8429D}" presName="aSpace" presStyleCnt="0"/>
      <dgm:spPr/>
    </dgm:pt>
    <dgm:pt modelId="{FFDC7F00-26DB-4EA4-8724-3079F9C67DF6}" type="pres">
      <dgm:prSet presAssocID="{1B4757EE-4733-42F0-9D5F-5C2D1DD82E06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04D42F-06C4-4457-A05B-07BC3020699D}" type="pres">
      <dgm:prSet presAssocID="{1B4757EE-4733-42F0-9D5F-5C2D1DD82E06}" presName="aSpace" presStyleCnt="0"/>
      <dgm:spPr/>
    </dgm:pt>
    <dgm:pt modelId="{AE92FD73-9EA0-4B40-A4B0-9280E18E9D44}" type="pres">
      <dgm:prSet presAssocID="{CA7F15CE-E1F5-44F2-8DC1-9A820F142F64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798FFE-1BD9-491A-BBD7-489CB36DEB15}" type="pres">
      <dgm:prSet presAssocID="{CA7F15CE-E1F5-44F2-8DC1-9A820F142F64}" presName="aSpace" presStyleCnt="0"/>
      <dgm:spPr/>
    </dgm:pt>
    <dgm:pt modelId="{052223EB-24C6-4DD3-A865-FE26F62B71FE}" type="pres">
      <dgm:prSet presAssocID="{767EA54C-1CAF-463E-B9AC-FA06E7CA43F3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D342A0-9E77-445A-B45F-CD746EDEE779}" type="pres">
      <dgm:prSet presAssocID="{767EA54C-1CAF-463E-B9AC-FA06E7CA43F3}" presName="aSpace" presStyleCnt="0"/>
      <dgm:spPr/>
    </dgm:pt>
    <dgm:pt modelId="{B057363B-D160-4235-914D-B1AEDBB51E6D}" type="pres">
      <dgm:prSet presAssocID="{354FB011-05A7-4E60-B273-444AD55D251F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9D0016-BCA7-45A8-9432-EE38C8683B0B}" type="pres">
      <dgm:prSet presAssocID="{354FB011-05A7-4E60-B273-444AD55D251F}" presName="aSpace" presStyleCnt="0"/>
      <dgm:spPr/>
    </dgm:pt>
  </dgm:ptLst>
  <dgm:cxnLst>
    <dgm:cxn modelId="{351895D8-B735-466B-9159-245E57976A7B}" srcId="{5E82A188-8DC3-4ABC-ADDA-1DE0D9D3FCA0}" destId="{354FB011-05A7-4E60-B273-444AD55D251F}" srcOrd="4" destOrd="0" parTransId="{971B8362-A572-46A2-AE4F-E7F8060A0881}" sibTransId="{2DFA98D8-67FE-448D-9BE3-7C4E4AFDE12C}"/>
    <dgm:cxn modelId="{2E313AAF-675C-4922-99BC-64871E994DF8}" srcId="{5E82A188-8DC3-4ABC-ADDA-1DE0D9D3FCA0}" destId="{1B4757EE-4733-42F0-9D5F-5C2D1DD82E06}" srcOrd="1" destOrd="0" parTransId="{6A451D6C-7C33-45AF-87FE-4FCBD4843C56}" sibTransId="{2079F0BD-D3DA-48F9-84BF-90456A3A7D25}"/>
    <dgm:cxn modelId="{1330BB8B-EF88-42B5-8AAD-6C2F0D7DC9AA}" type="presOf" srcId="{767EA54C-1CAF-463E-B9AC-FA06E7CA43F3}" destId="{052223EB-24C6-4DD3-A865-FE26F62B71FE}" srcOrd="0" destOrd="0" presId="urn:microsoft.com/office/officeart/2005/8/layout/pyramid2"/>
    <dgm:cxn modelId="{20BC3641-07DD-4EFA-8537-268CD03EEF6C}" srcId="{5E82A188-8DC3-4ABC-ADDA-1DE0D9D3FCA0}" destId="{767EA54C-1CAF-463E-B9AC-FA06E7CA43F3}" srcOrd="3" destOrd="0" parTransId="{4886270F-2032-474E-9CB2-F53C2AD4E657}" sibTransId="{F1FBB29B-DB38-4959-8582-B41795B8ACC4}"/>
    <dgm:cxn modelId="{7B92655B-65DC-4F46-87D7-0BCE8EACC991}" srcId="{5E82A188-8DC3-4ABC-ADDA-1DE0D9D3FCA0}" destId="{CA7F15CE-E1F5-44F2-8DC1-9A820F142F64}" srcOrd="2" destOrd="0" parTransId="{478AF0B1-7466-4249-A795-184FF9CA0FBC}" sibTransId="{22EB7487-F65F-48B4-AB1A-C7D9B7475E0D}"/>
    <dgm:cxn modelId="{81DD9D78-5719-4E2D-8FF9-BD0627A59D0A}" type="presOf" srcId="{87069812-B77C-496E-9001-B4064BE8429D}" destId="{05E4E9E2-194A-408E-A654-65F0C7FCB6C1}" srcOrd="0" destOrd="0" presId="urn:microsoft.com/office/officeart/2005/8/layout/pyramid2"/>
    <dgm:cxn modelId="{1EFEEBD7-7E6D-46B9-819A-26DB36B75519}" type="presOf" srcId="{1B4757EE-4733-42F0-9D5F-5C2D1DD82E06}" destId="{FFDC7F00-26DB-4EA4-8724-3079F9C67DF6}" srcOrd="0" destOrd="0" presId="urn:microsoft.com/office/officeart/2005/8/layout/pyramid2"/>
    <dgm:cxn modelId="{E633E64D-179A-4D85-9B31-DC282A0EC2B9}" type="presOf" srcId="{354FB011-05A7-4E60-B273-444AD55D251F}" destId="{B057363B-D160-4235-914D-B1AEDBB51E6D}" srcOrd="0" destOrd="0" presId="urn:microsoft.com/office/officeart/2005/8/layout/pyramid2"/>
    <dgm:cxn modelId="{F9D43232-280C-42AD-87AA-7C29AEC89D0C}" type="presOf" srcId="{5E82A188-8DC3-4ABC-ADDA-1DE0D9D3FCA0}" destId="{D0B92CDE-D327-4319-AA35-67B771ECEF6C}" srcOrd="0" destOrd="0" presId="urn:microsoft.com/office/officeart/2005/8/layout/pyramid2"/>
    <dgm:cxn modelId="{AA467BF0-CB8C-45F9-AA5A-68A77F33F66D}" type="presOf" srcId="{CA7F15CE-E1F5-44F2-8DC1-9A820F142F64}" destId="{AE92FD73-9EA0-4B40-A4B0-9280E18E9D44}" srcOrd="0" destOrd="0" presId="urn:microsoft.com/office/officeart/2005/8/layout/pyramid2"/>
    <dgm:cxn modelId="{F8E3E461-00BB-47B2-AF68-E339CD483387}" srcId="{5E82A188-8DC3-4ABC-ADDA-1DE0D9D3FCA0}" destId="{87069812-B77C-496E-9001-B4064BE8429D}" srcOrd="0" destOrd="0" parTransId="{6DB2732F-8EF9-4EB9-8788-C55F5B6B05F3}" sibTransId="{7FBF199F-7C20-4791-93E5-FFBF6E6D1317}"/>
    <dgm:cxn modelId="{98DB298F-A264-4D29-85F4-8E420ADA65BF}" type="presParOf" srcId="{D0B92CDE-D327-4319-AA35-67B771ECEF6C}" destId="{2DD884AE-609C-47C3-B65F-731328E11DCC}" srcOrd="0" destOrd="0" presId="urn:microsoft.com/office/officeart/2005/8/layout/pyramid2"/>
    <dgm:cxn modelId="{6B27B055-0590-4B07-8A8C-8C60BF7455A4}" type="presParOf" srcId="{D0B92CDE-D327-4319-AA35-67B771ECEF6C}" destId="{4A6298BA-2D3D-401E-AA42-90C2D0DABEC6}" srcOrd="1" destOrd="0" presId="urn:microsoft.com/office/officeart/2005/8/layout/pyramid2"/>
    <dgm:cxn modelId="{FA550A72-BA9E-49A6-8385-FAA6DF9A5005}" type="presParOf" srcId="{4A6298BA-2D3D-401E-AA42-90C2D0DABEC6}" destId="{05E4E9E2-194A-408E-A654-65F0C7FCB6C1}" srcOrd="0" destOrd="0" presId="urn:microsoft.com/office/officeart/2005/8/layout/pyramid2"/>
    <dgm:cxn modelId="{C19351EC-5832-45E1-8A9A-20F8D4547F14}" type="presParOf" srcId="{4A6298BA-2D3D-401E-AA42-90C2D0DABEC6}" destId="{8A8E5794-CD21-45B8-BC81-6A0F94C9D7EB}" srcOrd="1" destOrd="0" presId="urn:microsoft.com/office/officeart/2005/8/layout/pyramid2"/>
    <dgm:cxn modelId="{A387F67D-3E79-4C59-B741-CAC240822094}" type="presParOf" srcId="{4A6298BA-2D3D-401E-AA42-90C2D0DABEC6}" destId="{FFDC7F00-26DB-4EA4-8724-3079F9C67DF6}" srcOrd="2" destOrd="0" presId="urn:microsoft.com/office/officeart/2005/8/layout/pyramid2"/>
    <dgm:cxn modelId="{95759DE0-B301-4C6B-9F28-270FEEBCAE53}" type="presParOf" srcId="{4A6298BA-2D3D-401E-AA42-90C2D0DABEC6}" destId="{A504D42F-06C4-4457-A05B-07BC3020699D}" srcOrd="3" destOrd="0" presId="urn:microsoft.com/office/officeart/2005/8/layout/pyramid2"/>
    <dgm:cxn modelId="{1DE59F8D-2F55-4650-A537-827A9611B146}" type="presParOf" srcId="{4A6298BA-2D3D-401E-AA42-90C2D0DABEC6}" destId="{AE92FD73-9EA0-4B40-A4B0-9280E18E9D44}" srcOrd="4" destOrd="0" presId="urn:microsoft.com/office/officeart/2005/8/layout/pyramid2"/>
    <dgm:cxn modelId="{278649AD-8AAD-4BBC-89D7-0D76B1EDB220}" type="presParOf" srcId="{4A6298BA-2D3D-401E-AA42-90C2D0DABEC6}" destId="{A7798FFE-1BD9-491A-BBD7-489CB36DEB15}" srcOrd="5" destOrd="0" presId="urn:microsoft.com/office/officeart/2005/8/layout/pyramid2"/>
    <dgm:cxn modelId="{D9CA48FE-8BCC-467C-8CB8-BBEFE117B8C3}" type="presParOf" srcId="{4A6298BA-2D3D-401E-AA42-90C2D0DABEC6}" destId="{052223EB-24C6-4DD3-A865-FE26F62B71FE}" srcOrd="6" destOrd="0" presId="urn:microsoft.com/office/officeart/2005/8/layout/pyramid2"/>
    <dgm:cxn modelId="{00DE4F1F-9E26-46C4-BB07-CA2B9E998D8E}" type="presParOf" srcId="{4A6298BA-2D3D-401E-AA42-90C2D0DABEC6}" destId="{C2D342A0-9E77-445A-B45F-CD746EDEE779}" srcOrd="7" destOrd="0" presId="urn:microsoft.com/office/officeart/2005/8/layout/pyramid2"/>
    <dgm:cxn modelId="{36ECA9D9-A292-4701-8085-EDC14CE172F3}" type="presParOf" srcId="{4A6298BA-2D3D-401E-AA42-90C2D0DABEC6}" destId="{B057363B-D160-4235-914D-B1AEDBB51E6D}" srcOrd="8" destOrd="0" presId="urn:microsoft.com/office/officeart/2005/8/layout/pyramid2"/>
    <dgm:cxn modelId="{68310F1F-353C-484A-964F-8012977A1C23}" type="presParOf" srcId="{4A6298BA-2D3D-401E-AA42-90C2D0DABEC6}" destId="{369D0016-BCA7-45A8-9432-EE38C8683B0B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BDBD04-62E1-4430-B892-19B4DAA20C66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CD8C3F-0354-4765-981A-D3FB45C0F4BF}">
      <dsp:nvSpPr>
        <dsp:cNvPr id="0" name=""/>
        <dsp:cNvSpPr/>
      </dsp:nvSpPr>
      <dsp:spPr>
        <a:xfrm>
          <a:off x="3616" y="1357788"/>
          <a:ext cx="1581224" cy="181038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800" kern="1200" dirty="0" smtClean="0"/>
            <a:t>Concept şi sfera de cuprindere a politicii financiare </a:t>
          </a:r>
          <a:endParaRPr lang="en-US" sz="1800" kern="1200" dirty="0"/>
        </a:p>
      </dsp:txBody>
      <dsp:txXfrm>
        <a:off x="80805" y="1434977"/>
        <a:ext cx="1426846" cy="1656007"/>
      </dsp:txXfrm>
    </dsp:sp>
    <dsp:sp modelId="{BFD8D95B-450D-459D-9644-9F5A0E7C7C26}">
      <dsp:nvSpPr>
        <dsp:cNvPr id="0" name=""/>
        <dsp:cNvSpPr/>
      </dsp:nvSpPr>
      <dsp:spPr>
        <a:xfrm>
          <a:off x="1663902" y="1357788"/>
          <a:ext cx="1581224" cy="1810385"/>
        </a:xfrm>
        <a:prstGeom prst="roundRect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800" kern="1200" smtClean="0"/>
            <a:t>Decizii financiare la întreprindere </a:t>
          </a:r>
          <a:endParaRPr lang="en-US" sz="1800" kern="1200"/>
        </a:p>
      </dsp:txBody>
      <dsp:txXfrm>
        <a:off x="1741091" y="1434977"/>
        <a:ext cx="1426846" cy="1656007"/>
      </dsp:txXfrm>
    </dsp:sp>
    <dsp:sp modelId="{1CDEB46A-83B3-4B9E-800C-48F8D0DA2138}">
      <dsp:nvSpPr>
        <dsp:cNvPr id="0" name=""/>
        <dsp:cNvSpPr/>
      </dsp:nvSpPr>
      <dsp:spPr>
        <a:xfrm>
          <a:off x="3324187" y="1357788"/>
          <a:ext cx="1581224" cy="1810385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800" kern="1200" smtClean="0"/>
            <a:t>Politica de credit </a:t>
          </a:r>
          <a:r>
            <a:rPr lang="en-US" sz="1800" kern="1200" smtClean="0"/>
            <a:t>promovat</a:t>
          </a:r>
          <a:r>
            <a:rPr lang="ro-RO" sz="1800" kern="1200" smtClean="0"/>
            <a:t>ă la întreprindere </a:t>
          </a:r>
          <a:endParaRPr lang="en-US" sz="1800" kern="1200"/>
        </a:p>
      </dsp:txBody>
      <dsp:txXfrm>
        <a:off x="3401376" y="1434977"/>
        <a:ext cx="1426846" cy="1656007"/>
      </dsp:txXfrm>
    </dsp:sp>
    <dsp:sp modelId="{95DB5DE2-C60D-4A49-83A7-7F45FDF8FC51}">
      <dsp:nvSpPr>
        <dsp:cNvPr id="0" name=""/>
        <dsp:cNvSpPr/>
      </dsp:nvSpPr>
      <dsp:spPr>
        <a:xfrm>
          <a:off x="4984473" y="1357788"/>
          <a:ext cx="1581224" cy="1810385"/>
        </a:xfrm>
        <a:prstGeom prst="roundRect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800" kern="1200" smtClean="0"/>
            <a:t>Politica de dividend</a:t>
          </a:r>
          <a:endParaRPr lang="en-US" sz="1800" kern="1200"/>
        </a:p>
      </dsp:txBody>
      <dsp:txXfrm>
        <a:off x="5061662" y="1434977"/>
        <a:ext cx="1426846" cy="1656007"/>
      </dsp:txXfrm>
    </dsp:sp>
    <dsp:sp modelId="{AAD80CD0-3497-42C7-847B-80DD0673EBD5}">
      <dsp:nvSpPr>
        <dsp:cNvPr id="0" name=""/>
        <dsp:cNvSpPr/>
      </dsp:nvSpPr>
      <dsp:spPr>
        <a:xfrm>
          <a:off x="6644759" y="1357788"/>
          <a:ext cx="1581224" cy="1810385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800" kern="1200" dirty="0" smtClean="0"/>
            <a:t>Riscuri financiare </a:t>
          </a:r>
          <a:endParaRPr lang="en-US" sz="1800" kern="1200" dirty="0"/>
        </a:p>
      </dsp:txBody>
      <dsp:txXfrm>
        <a:off x="6721948" y="1434977"/>
        <a:ext cx="1426846" cy="16560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0B1B83-8248-41EA-BA9E-C0FF3A9CE639}">
      <dsp:nvSpPr>
        <dsp:cNvPr id="0" name=""/>
        <dsp:cNvSpPr/>
      </dsp:nvSpPr>
      <dsp:spPr>
        <a:xfrm>
          <a:off x="245030" y="441997"/>
          <a:ext cx="1532334" cy="7661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Finanțe</a:t>
          </a:r>
          <a:endParaRPr lang="en-US" sz="1600" kern="1200" dirty="0"/>
        </a:p>
      </dsp:txBody>
      <dsp:txXfrm>
        <a:off x="267470" y="464437"/>
        <a:ext cx="1487454" cy="721287"/>
      </dsp:txXfrm>
    </dsp:sp>
    <dsp:sp modelId="{F1CE4229-2A35-476A-949F-A0E293049F65}">
      <dsp:nvSpPr>
        <dsp:cNvPr id="0" name=""/>
        <dsp:cNvSpPr/>
      </dsp:nvSpPr>
      <dsp:spPr>
        <a:xfrm rot="19457599">
          <a:off x="1706416" y="581604"/>
          <a:ext cx="754830" cy="46406"/>
        </a:xfrm>
        <a:custGeom>
          <a:avLst/>
          <a:gdLst/>
          <a:ahLst/>
          <a:cxnLst/>
          <a:rect l="0" t="0" r="0" b="0"/>
          <a:pathLst>
            <a:path>
              <a:moveTo>
                <a:pt x="0" y="23203"/>
              </a:moveTo>
              <a:lnTo>
                <a:pt x="754830" y="2320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064961" y="585936"/>
        <a:ext cx="37741" cy="37741"/>
      </dsp:txXfrm>
    </dsp:sp>
    <dsp:sp modelId="{2737D6F2-4CDF-4E1F-9637-BBC61B8CB80B}">
      <dsp:nvSpPr>
        <dsp:cNvPr id="0" name=""/>
        <dsp:cNvSpPr/>
      </dsp:nvSpPr>
      <dsp:spPr>
        <a:xfrm>
          <a:off x="2390298" y="1451"/>
          <a:ext cx="1532334" cy="7661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Finanțe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publice</a:t>
          </a:r>
          <a:endParaRPr lang="en-US" sz="1600" kern="1200" dirty="0"/>
        </a:p>
      </dsp:txBody>
      <dsp:txXfrm>
        <a:off x="2412738" y="23891"/>
        <a:ext cx="1487454" cy="721287"/>
      </dsp:txXfrm>
    </dsp:sp>
    <dsp:sp modelId="{4A8FA174-C521-4D50-B4A5-9CE0E4AEB45E}">
      <dsp:nvSpPr>
        <dsp:cNvPr id="0" name=""/>
        <dsp:cNvSpPr/>
      </dsp:nvSpPr>
      <dsp:spPr>
        <a:xfrm rot="2142401">
          <a:off x="1706416" y="1022150"/>
          <a:ext cx="754830" cy="46406"/>
        </a:xfrm>
        <a:custGeom>
          <a:avLst/>
          <a:gdLst/>
          <a:ahLst/>
          <a:cxnLst/>
          <a:rect l="0" t="0" r="0" b="0"/>
          <a:pathLst>
            <a:path>
              <a:moveTo>
                <a:pt x="0" y="23203"/>
              </a:moveTo>
              <a:lnTo>
                <a:pt x="754830" y="2320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064961" y="1026483"/>
        <a:ext cx="37741" cy="37741"/>
      </dsp:txXfrm>
    </dsp:sp>
    <dsp:sp modelId="{1AD11892-4352-4602-8D04-ACEB8E1B2233}">
      <dsp:nvSpPr>
        <dsp:cNvPr id="0" name=""/>
        <dsp:cNvSpPr/>
      </dsp:nvSpPr>
      <dsp:spPr>
        <a:xfrm>
          <a:off x="2390298" y="882543"/>
          <a:ext cx="1532334" cy="7661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600" kern="1200" dirty="0" smtClean="0"/>
            <a:t>Finanţe</a:t>
          </a:r>
          <a:r>
            <a:rPr lang="en-US" sz="1600" kern="1200" dirty="0" smtClean="0"/>
            <a:t> </a:t>
          </a:r>
          <a:r>
            <a:rPr lang="ro-RO" sz="1600" kern="1200" dirty="0" smtClean="0"/>
            <a:t>private</a:t>
          </a:r>
          <a:endParaRPr lang="en-US" sz="1600" kern="1200" dirty="0"/>
        </a:p>
      </dsp:txBody>
      <dsp:txXfrm>
        <a:off x="2412738" y="904983"/>
        <a:ext cx="1487454" cy="721287"/>
      </dsp:txXfrm>
    </dsp:sp>
    <dsp:sp modelId="{049A4BF1-314A-495F-A937-777D880A84C0}">
      <dsp:nvSpPr>
        <dsp:cNvPr id="0" name=""/>
        <dsp:cNvSpPr/>
      </dsp:nvSpPr>
      <dsp:spPr>
        <a:xfrm rot="19457599">
          <a:off x="3851684" y="1022150"/>
          <a:ext cx="754830" cy="46406"/>
        </a:xfrm>
        <a:custGeom>
          <a:avLst/>
          <a:gdLst/>
          <a:ahLst/>
          <a:cxnLst/>
          <a:rect l="0" t="0" r="0" b="0"/>
          <a:pathLst>
            <a:path>
              <a:moveTo>
                <a:pt x="0" y="23203"/>
              </a:moveTo>
              <a:lnTo>
                <a:pt x="754830" y="23203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210229" y="1026483"/>
        <a:ext cx="37741" cy="37741"/>
      </dsp:txXfrm>
    </dsp:sp>
    <dsp:sp modelId="{DF72EE0F-1AD6-4039-827D-FE0FFF5129EC}">
      <dsp:nvSpPr>
        <dsp:cNvPr id="0" name=""/>
        <dsp:cNvSpPr/>
      </dsp:nvSpPr>
      <dsp:spPr>
        <a:xfrm>
          <a:off x="4535566" y="441997"/>
          <a:ext cx="1532334" cy="7661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</a:t>
          </a:r>
          <a:r>
            <a:rPr lang="ro-RO" sz="1600" kern="1200" dirty="0" smtClean="0"/>
            <a:t>inanțele menajelor</a:t>
          </a:r>
          <a:endParaRPr lang="en-US" sz="1600" kern="1200" dirty="0"/>
        </a:p>
      </dsp:txBody>
      <dsp:txXfrm>
        <a:off x="4558006" y="464437"/>
        <a:ext cx="1487454" cy="721287"/>
      </dsp:txXfrm>
    </dsp:sp>
    <dsp:sp modelId="{1CC313DF-7A2C-4875-B9A9-DA2426A79A14}">
      <dsp:nvSpPr>
        <dsp:cNvPr id="0" name=""/>
        <dsp:cNvSpPr/>
      </dsp:nvSpPr>
      <dsp:spPr>
        <a:xfrm rot="2142401">
          <a:off x="3851684" y="1462696"/>
          <a:ext cx="754830" cy="46406"/>
        </a:xfrm>
        <a:custGeom>
          <a:avLst/>
          <a:gdLst/>
          <a:ahLst/>
          <a:cxnLst/>
          <a:rect l="0" t="0" r="0" b="0"/>
          <a:pathLst>
            <a:path>
              <a:moveTo>
                <a:pt x="0" y="23203"/>
              </a:moveTo>
              <a:lnTo>
                <a:pt x="754830" y="23203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210229" y="1467029"/>
        <a:ext cx="37741" cy="37741"/>
      </dsp:txXfrm>
    </dsp:sp>
    <dsp:sp modelId="{8E75F01A-9C78-4A97-8B63-BDE114CD75A5}">
      <dsp:nvSpPr>
        <dsp:cNvPr id="0" name=""/>
        <dsp:cNvSpPr/>
      </dsp:nvSpPr>
      <dsp:spPr>
        <a:xfrm>
          <a:off x="4535566" y="1323089"/>
          <a:ext cx="1532334" cy="7661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</a:t>
          </a:r>
          <a:r>
            <a:rPr lang="ro-RO" sz="1600" kern="1200" dirty="0" smtClean="0"/>
            <a:t>inanțele agenţilor economici</a:t>
          </a:r>
          <a:endParaRPr lang="en-US" sz="1600" kern="1200" dirty="0"/>
        </a:p>
      </dsp:txBody>
      <dsp:txXfrm>
        <a:off x="4558006" y="1345529"/>
        <a:ext cx="1487454" cy="721287"/>
      </dsp:txXfrm>
    </dsp:sp>
    <dsp:sp modelId="{B38900D0-695E-4135-8769-7F8F6DD5C1E0}">
      <dsp:nvSpPr>
        <dsp:cNvPr id="0" name=""/>
        <dsp:cNvSpPr/>
      </dsp:nvSpPr>
      <dsp:spPr>
        <a:xfrm rot="18289469">
          <a:off x="5837709" y="1242423"/>
          <a:ext cx="1073317" cy="46406"/>
        </a:xfrm>
        <a:custGeom>
          <a:avLst/>
          <a:gdLst/>
          <a:ahLst/>
          <a:cxnLst/>
          <a:rect l="0" t="0" r="0" b="0"/>
          <a:pathLst>
            <a:path>
              <a:moveTo>
                <a:pt x="0" y="23203"/>
              </a:moveTo>
              <a:lnTo>
                <a:pt x="1073317" y="2320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347535" y="1238793"/>
        <a:ext cx="53665" cy="53665"/>
      </dsp:txXfrm>
    </dsp:sp>
    <dsp:sp modelId="{FFF7C5CD-353B-4591-AA27-6F715BFFD0E2}">
      <dsp:nvSpPr>
        <dsp:cNvPr id="0" name=""/>
        <dsp:cNvSpPr/>
      </dsp:nvSpPr>
      <dsp:spPr>
        <a:xfrm>
          <a:off x="6680834" y="441997"/>
          <a:ext cx="1532334" cy="7661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</a:t>
          </a:r>
          <a:r>
            <a:rPr lang="ro-RO" sz="1600" kern="1200" dirty="0" smtClean="0"/>
            <a:t>inanțele întreprinderilor</a:t>
          </a:r>
          <a:endParaRPr lang="en-US" sz="1600" kern="1200" dirty="0"/>
        </a:p>
      </dsp:txBody>
      <dsp:txXfrm>
        <a:off x="6703274" y="464437"/>
        <a:ext cx="1487454" cy="721287"/>
      </dsp:txXfrm>
    </dsp:sp>
    <dsp:sp modelId="{3F00E123-465A-40DE-A746-3632AE00747F}">
      <dsp:nvSpPr>
        <dsp:cNvPr id="0" name=""/>
        <dsp:cNvSpPr/>
      </dsp:nvSpPr>
      <dsp:spPr>
        <a:xfrm>
          <a:off x="6067901" y="1682969"/>
          <a:ext cx="612933" cy="46406"/>
        </a:xfrm>
        <a:custGeom>
          <a:avLst/>
          <a:gdLst/>
          <a:ahLst/>
          <a:cxnLst/>
          <a:rect l="0" t="0" r="0" b="0"/>
          <a:pathLst>
            <a:path>
              <a:moveTo>
                <a:pt x="0" y="23203"/>
              </a:moveTo>
              <a:lnTo>
                <a:pt x="612933" y="2320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359044" y="1690849"/>
        <a:ext cx="30646" cy="30646"/>
      </dsp:txXfrm>
    </dsp:sp>
    <dsp:sp modelId="{C479C960-B462-4605-A42E-F5389D9321DA}">
      <dsp:nvSpPr>
        <dsp:cNvPr id="0" name=""/>
        <dsp:cNvSpPr/>
      </dsp:nvSpPr>
      <dsp:spPr>
        <a:xfrm>
          <a:off x="6680834" y="1323089"/>
          <a:ext cx="1532334" cy="7661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</a:t>
          </a:r>
          <a:r>
            <a:rPr lang="ro-RO" sz="1600" kern="1200" dirty="0" smtClean="0"/>
            <a:t>inanțele bancare</a:t>
          </a:r>
          <a:endParaRPr lang="en-US" sz="1600" kern="1200" dirty="0"/>
        </a:p>
      </dsp:txBody>
      <dsp:txXfrm>
        <a:off x="6703274" y="1345529"/>
        <a:ext cx="1487454" cy="721287"/>
      </dsp:txXfrm>
    </dsp:sp>
    <dsp:sp modelId="{47160DAB-9854-4A22-B019-5ADB48FCC7BB}">
      <dsp:nvSpPr>
        <dsp:cNvPr id="0" name=""/>
        <dsp:cNvSpPr/>
      </dsp:nvSpPr>
      <dsp:spPr>
        <a:xfrm rot="3310531">
          <a:off x="5837709" y="2123516"/>
          <a:ext cx="1073317" cy="46406"/>
        </a:xfrm>
        <a:custGeom>
          <a:avLst/>
          <a:gdLst/>
          <a:ahLst/>
          <a:cxnLst/>
          <a:rect l="0" t="0" r="0" b="0"/>
          <a:pathLst>
            <a:path>
              <a:moveTo>
                <a:pt x="0" y="23203"/>
              </a:moveTo>
              <a:lnTo>
                <a:pt x="1073317" y="2320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347535" y="2119886"/>
        <a:ext cx="53665" cy="53665"/>
      </dsp:txXfrm>
    </dsp:sp>
    <dsp:sp modelId="{CD57BD4A-D0B5-49D5-9A82-6A7896B6B9A8}">
      <dsp:nvSpPr>
        <dsp:cNvPr id="0" name=""/>
        <dsp:cNvSpPr/>
      </dsp:nvSpPr>
      <dsp:spPr>
        <a:xfrm>
          <a:off x="6680834" y="2204181"/>
          <a:ext cx="1532334" cy="7661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</a:t>
          </a:r>
          <a:r>
            <a:rPr lang="ro-RO" sz="1600" kern="1200" dirty="0" smtClean="0"/>
            <a:t>inanțele în asigurări</a:t>
          </a:r>
          <a:endParaRPr lang="en-US" sz="1600" kern="1200" dirty="0"/>
        </a:p>
      </dsp:txBody>
      <dsp:txXfrm>
        <a:off x="6703274" y="2226621"/>
        <a:ext cx="1487454" cy="7212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D196C1-DBCC-41D8-B2D3-04C4CEF90B82}">
      <dsp:nvSpPr>
        <dsp:cNvPr id="0" name=""/>
        <dsp:cNvSpPr/>
      </dsp:nvSpPr>
      <dsp:spPr>
        <a:xfrm>
          <a:off x="1330" y="260"/>
          <a:ext cx="8226939" cy="156835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4100" kern="1200" dirty="0" smtClean="0"/>
            <a:t>Obiectivele politicii financiare a întreprinderii</a:t>
          </a:r>
          <a:endParaRPr lang="en-US" sz="4100" kern="1200" dirty="0"/>
        </a:p>
      </dsp:txBody>
      <dsp:txXfrm>
        <a:off x="47265" y="46195"/>
        <a:ext cx="8135069" cy="1476480"/>
      </dsp:txXfrm>
    </dsp:sp>
    <dsp:sp modelId="{9274B8B2-9066-4EDB-B046-29020E703F50}">
      <dsp:nvSpPr>
        <dsp:cNvPr id="0" name=""/>
        <dsp:cNvSpPr/>
      </dsp:nvSpPr>
      <dsp:spPr>
        <a:xfrm>
          <a:off x="1330" y="1784188"/>
          <a:ext cx="1934840" cy="156835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700" kern="1200" dirty="0" smtClean="0"/>
            <a:t>Constituirea și modificarea structurii financiare a întreprinderii</a:t>
          </a:r>
          <a:endParaRPr lang="en-US" sz="1700" kern="1200" dirty="0"/>
        </a:p>
      </dsp:txBody>
      <dsp:txXfrm>
        <a:off x="47265" y="1830123"/>
        <a:ext cx="1842970" cy="1476480"/>
      </dsp:txXfrm>
    </dsp:sp>
    <dsp:sp modelId="{DFBD4F7C-A658-4583-8A3A-CABCCC0510F9}">
      <dsp:nvSpPr>
        <dsp:cNvPr id="0" name=""/>
        <dsp:cNvSpPr/>
      </dsp:nvSpPr>
      <dsp:spPr>
        <a:xfrm>
          <a:off x="2098696" y="1784188"/>
          <a:ext cx="1934840" cy="156835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700" kern="1200" dirty="0" smtClean="0"/>
            <a:t>Crearea unei structuri financiare optime</a:t>
          </a:r>
          <a:endParaRPr lang="en-US" sz="1700" kern="1200" dirty="0"/>
        </a:p>
      </dsp:txBody>
      <dsp:txXfrm>
        <a:off x="2144631" y="1830123"/>
        <a:ext cx="1842970" cy="1476480"/>
      </dsp:txXfrm>
    </dsp:sp>
    <dsp:sp modelId="{3A175814-076E-4F8B-AFA0-3125A834B1F9}">
      <dsp:nvSpPr>
        <dsp:cNvPr id="0" name=""/>
        <dsp:cNvSpPr/>
      </dsp:nvSpPr>
      <dsp:spPr>
        <a:xfrm>
          <a:off x="4196063" y="1784188"/>
          <a:ext cx="1934840" cy="156835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700" kern="1200" dirty="0" smtClean="0"/>
            <a:t>Reducerea costului capitalului și creșterea rentabilității financiare</a:t>
          </a:r>
          <a:endParaRPr lang="en-US" sz="1700" kern="1200" dirty="0"/>
        </a:p>
      </dsp:txBody>
      <dsp:txXfrm>
        <a:off x="4241998" y="1830123"/>
        <a:ext cx="1842970" cy="1476480"/>
      </dsp:txXfrm>
    </dsp:sp>
    <dsp:sp modelId="{F833BADA-0521-46E5-8B57-63E5B46D0E15}">
      <dsp:nvSpPr>
        <dsp:cNvPr id="0" name=""/>
        <dsp:cNvSpPr/>
      </dsp:nvSpPr>
      <dsp:spPr>
        <a:xfrm>
          <a:off x="6293429" y="1784188"/>
          <a:ext cx="1934840" cy="156835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700" kern="1200" dirty="0" smtClean="0"/>
            <a:t>Maximizarea valorii de piață a întreprinderii</a:t>
          </a:r>
          <a:endParaRPr lang="en-US" sz="1700" kern="1200" dirty="0"/>
        </a:p>
      </dsp:txBody>
      <dsp:txXfrm>
        <a:off x="6339364" y="1830123"/>
        <a:ext cx="1842970" cy="14764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5162D9-35A3-4652-BF7A-7C6986583221}">
      <dsp:nvSpPr>
        <dsp:cNvPr id="0" name=""/>
        <dsp:cNvSpPr/>
      </dsp:nvSpPr>
      <dsp:spPr>
        <a:xfrm>
          <a:off x="1879982" y="-265269"/>
          <a:ext cx="4469635" cy="4469635"/>
        </a:xfrm>
        <a:prstGeom prst="circularArrow">
          <a:avLst>
            <a:gd name="adj1" fmla="val 5689"/>
            <a:gd name="adj2" fmla="val 340510"/>
            <a:gd name="adj3" fmla="val 12369635"/>
            <a:gd name="adj4" fmla="val 18307142"/>
            <a:gd name="adj5" fmla="val 5908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B3CEF2-E6D9-42BA-B3A7-EF3760E37EEA}">
      <dsp:nvSpPr>
        <dsp:cNvPr id="0" name=""/>
        <dsp:cNvSpPr/>
      </dsp:nvSpPr>
      <dsp:spPr>
        <a:xfrm>
          <a:off x="2525538" y="1293"/>
          <a:ext cx="3178522" cy="158926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err="1" smtClean="0"/>
            <a:t>Decizii</a:t>
          </a:r>
          <a:r>
            <a:rPr lang="en-US" sz="4000" b="1" kern="1200" dirty="0" smtClean="0"/>
            <a:t> </a:t>
          </a:r>
          <a:r>
            <a:rPr lang="ro-RO" sz="4000" b="1" kern="1200" dirty="0" smtClean="0"/>
            <a:t>de finanţare</a:t>
          </a:r>
          <a:endParaRPr lang="en-US" sz="4000" kern="1200" dirty="0"/>
        </a:p>
      </dsp:txBody>
      <dsp:txXfrm>
        <a:off x="2603119" y="78874"/>
        <a:ext cx="3023360" cy="1434099"/>
      </dsp:txXfrm>
    </dsp:sp>
    <dsp:sp modelId="{44A4A8E7-1E7B-4529-A2FF-BFC3CED41EC5}">
      <dsp:nvSpPr>
        <dsp:cNvPr id="0" name=""/>
        <dsp:cNvSpPr/>
      </dsp:nvSpPr>
      <dsp:spPr>
        <a:xfrm>
          <a:off x="4724394" y="2133598"/>
          <a:ext cx="3178522" cy="1589261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err="1" smtClean="0"/>
            <a:t>Decizii</a:t>
          </a:r>
          <a:r>
            <a:rPr lang="ro-RO" sz="4000" b="1" kern="1200" dirty="0" smtClean="0"/>
            <a:t> de investire</a:t>
          </a:r>
          <a:endParaRPr lang="en-US" sz="4000" b="1" kern="1200" dirty="0"/>
        </a:p>
      </dsp:txBody>
      <dsp:txXfrm>
        <a:off x="4801975" y="2211179"/>
        <a:ext cx="3023360" cy="1434099"/>
      </dsp:txXfrm>
    </dsp:sp>
    <dsp:sp modelId="{E91B8F89-AFF1-4F74-8F45-65784DFB7D6B}">
      <dsp:nvSpPr>
        <dsp:cNvPr id="0" name=""/>
        <dsp:cNvSpPr/>
      </dsp:nvSpPr>
      <dsp:spPr>
        <a:xfrm>
          <a:off x="228599" y="2133617"/>
          <a:ext cx="3178522" cy="1589261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err="1" smtClean="0"/>
            <a:t>Decizii</a:t>
          </a:r>
          <a:r>
            <a:rPr lang="en-US" sz="4000" b="1" kern="1200" dirty="0" smtClean="0"/>
            <a:t> de dividend</a:t>
          </a:r>
          <a:endParaRPr lang="en-US" sz="4000" kern="1200" dirty="0"/>
        </a:p>
      </dsp:txBody>
      <dsp:txXfrm>
        <a:off x="306180" y="2211198"/>
        <a:ext cx="3023360" cy="143409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60E2-3DF0-4806-9D0E-8D6E41E2A018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BC6D-684E-4E5A-8113-B2926C0EC6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60E2-3DF0-4806-9D0E-8D6E41E2A018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BC6D-684E-4E5A-8113-B2926C0EC6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60E2-3DF0-4806-9D0E-8D6E41E2A018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BC6D-684E-4E5A-8113-B2926C0EC6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60E2-3DF0-4806-9D0E-8D6E41E2A018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BC6D-684E-4E5A-8113-B2926C0EC6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60E2-3DF0-4806-9D0E-8D6E41E2A018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BC6D-684E-4E5A-8113-B2926C0EC6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60E2-3DF0-4806-9D0E-8D6E41E2A018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BC6D-684E-4E5A-8113-B2926C0EC6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60E2-3DF0-4806-9D0E-8D6E41E2A018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BC6D-684E-4E5A-8113-B2926C0EC6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60E2-3DF0-4806-9D0E-8D6E41E2A018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BC6D-684E-4E5A-8113-B2926C0EC6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60E2-3DF0-4806-9D0E-8D6E41E2A018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BC6D-684E-4E5A-8113-B2926C0EC6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60E2-3DF0-4806-9D0E-8D6E41E2A018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BC6D-684E-4E5A-8113-B2926C0EC6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60E2-3DF0-4806-9D0E-8D6E41E2A018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BC6D-684E-4E5A-8113-B2926C0EC6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160E2-3DF0-4806-9D0E-8D6E41E2A018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0BC6D-684E-4E5A-8113-B2926C0EC68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o-RO" b="1" dirty="0" smtClean="0">
                <a:solidFill>
                  <a:srgbClr val="FF0000"/>
                </a:solidFill>
              </a:rPr>
              <a:t>Tema </a:t>
            </a:r>
            <a:r>
              <a:rPr lang="ro-RO" b="1" dirty="0">
                <a:solidFill>
                  <a:srgbClr val="FF0000"/>
                </a:solidFill>
              </a:rPr>
              <a:t>7. </a:t>
            </a:r>
            <a:r>
              <a:rPr lang="ro-RO" b="1" dirty="0" smtClean="0">
                <a:solidFill>
                  <a:srgbClr val="FF0000"/>
                </a:solidFill>
              </a:rPr>
              <a:t>POLITICA FINANCIARĂ A ÎNTREPRINDERII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066800"/>
          </a:xfrm>
        </p:spPr>
        <p:txBody>
          <a:bodyPr>
            <a:normAutofit lnSpcReduction="10000"/>
          </a:bodyPr>
          <a:lstStyle/>
          <a:p>
            <a:r>
              <a:rPr lang="ro-MO" b="1" dirty="0">
                <a:solidFill>
                  <a:schemeClr val="tx1"/>
                </a:solidFill>
              </a:rPr>
              <a:t>Rusu Elena</a:t>
            </a:r>
          </a:p>
          <a:p>
            <a:r>
              <a:rPr lang="ro-MO" b="1">
                <a:solidFill>
                  <a:schemeClr val="tx1"/>
                </a:solidFill>
              </a:rPr>
              <a:t>Drd., asist.univ.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i="1" dirty="0" smtClean="0"/>
              <a:t>	C</a:t>
            </a:r>
            <a:r>
              <a:rPr lang="ru-RU" i="1" dirty="0" err="1" smtClean="0"/>
              <a:t>riteriul</a:t>
            </a:r>
            <a:r>
              <a:rPr lang="ru-RU" i="1" dirty="0" smtClean="0"/>
              <a:t> </a:t>
            </a:r>
            <a:r>
              <a:rPr lang="ru-RU" i="1" dirty="0" err="1"/>
              <a:t>destinației </a:t>
            </a:r>
            <a:r>
              <a:rPr lang="ru-RU" i="1" dirty="0" err="1" smtClean="0"/>
              <a:t>resurselor</a:t>
            </a:r>
            <a:endParaRPr lang="en-US" i="1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 algn="ctr">
              <a:buNone/>
            </a:pPr>
            <a:r>
              <a:rPr lang="en-US" i="1" dirty="0" smtClean="0"/>
              <a:t>	</a:t>
            </a:r>
          </a:p>
          <a:p>
            <a:pPr algn="ctr">
              <a:buNone/>
            </a:pPr>
            <a:endParaRPr lang="en-US" i="1" dirty="0">
              <a:solidFill>
                <a:srgbClr val="FF0000"/>
              </a:solidFill>
            </a:endParaRPr>
          </a:p>
          <a:p>
            <a:pPr algn="ctr">
              <a:buNone/>
            </a:pPr>
            <a:endParaRPr lang="en-US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i="1" dirty="0" err="1" smtClean="0">
                <a:solidFill>
                  <a:srgbClr val="FF0000"/>
                </a:solidFill>
              </a:rPr>
              <a:t>Fondul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de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rulment</a:t>
            </a:r>
            <a:r>
              <a:rPr lang="ru-RU" i="1" dirty="0">
                <a:solidFill>
                  <a:srgbClr val="FF0000"/>
                </a:solidFill>
              </a:rPr>
              <a:t> = CP (</a:t>
            </a:r>
            <a:r>
              <a:rPr lang="ru-RU" i="1" dirty="0" err="1">
                <a:solidFill>
                  <a:srgbClr val="FF0000"/>
                </a:solidFill>
              </a:rPr>
              <a:t>capital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permanent</a:t>
            </a:r>
            <a:r>
              <a:rPr lang="ru-RU" i="1" dirty="0">
                <a:solidFill>
                  <a:srgbClr val="FF0000"/>
                </a:solidFill>
              </a:rPr>
              <a:t>)- ATL ( </a:t>
            </a:r>
            <a:r>
              <a:rPr lang="ru-RU" i="1" dirty="0" err="1">
                <a:solidFill>
                  <a:srgbClr val="FF0000"/>
                </a:solidFill>
              </a:rPr>
              <a:t>active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pe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termen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lung</a:t>
            </a:r>
            <a:r>
              <a:rPr lang="ru-RU" i="1" dirty="0">
                <a:solidFill>
                  <a:srgbClr val="FF0000"/>
                </a:solidFill>
              </a:rPr>
              <a:t>) </a:t>
            </a:r>
            <a:r>
              <a:rPr lang="ru-RU" i="1" dirty="0" err="1">
                <a:solidFill>
                  <a:srgbClr val="FF0000"/>
                </a:solidFill>
              </a:rPr>
              <a:t>sau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endParaRPr lang="en-US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en-US" i="1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i="1" dirty="0" err="1" smtClean="0">
                <a:solidFill>
                  <a:srgbClr val="FF0000"/>
                </a:solidFill>
              </a:rPr>
              <a:t>Fondul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de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rulment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net</a:t>
            </a:r>
            <a:r>
              <a:rPr lang="ru-RU" i="1" dirty="0">
                <a:solidFill>
                  <a:srgbClr val="FF0000"/>
                </a:solidFill>
              </a:rPr>
              <a:t> = AC (</a:t>
            </a:r>
            <a:r>
              <a:rPr lang="ru-RU" i="1" dirty="0" err="1">
                <a:solidFill>
                  <a:srgbClr val="FF0000"/>
                </a:solidFill>
              </a:rPr>
              <a:t>active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curente</a:t>
            </a:r>
            <a:r>
              <a:rPr lang="ru-RU" i="1" dirty="0">
                <a:solidFill>
                  <a:srgbClr val="FF0000"/>
                </a:solidFill>
              </a:rPr>
              <a:t>) –DTS (</a:t>
            </a:r>
            <a:r>
              <a:rPr lang="ru-RU" i="1" dirty="0" err="1">
                <a:solidFill>
                  <a:srgbClr val="FF0000"/>
                </a:solidFill>
              </a:rPr>
              <a:t>datorii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pe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termen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scurt</a:t>
            </a:r>
            <a:r>
              <a:rPr lang="ru-RU" i="1" dirty="0">
                <a:solidFill>
                  <a:srgbClr val="FF0000"/>
                </a:solidFill>
              </a:rPr>
              <a:t>);</a:t>
            </a:r>
            <a:endParaRPr lang="en-US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ru-RU" dirty="0" err="1" smtClean="0"/>
              <a:t>Fondul</a:t>
            </a:r>
            <a:r>
              <a:rPr lang="ru-RU" dirty="0" smtClean="0"/>
              <a:t> </a:t>
            </a:r>
            <a:r>
              <a:rPr lang="ru-RU" dirty="0" err="1"/>
              <a:t>de</a:t>
            </a:r>
            <a:r>
              <a:rPr lang="ru-RU" dirty="0"/>
              <a:t> </a:t>
            </a:r>
            <a:r>
              <a:rPr lang="ru-RU" dirty="0" err="1"/>
              <a:t>rulment</a:t>
            </a:r>
            <a:r>
              <a:rPr lang="ru-RU" dirty="0"/>
              <a:t>  </a:t>
            </a:r>
            <a:r>
              <a:rPr lang="ru-RU" dirty="0" err="1"/>
              <a:t>pozitiv</a:t>
            </a:r>
            <a:r>
              <a:rPr lang="ru-RU" dirty="0"/>
              <a:t>  </a:t>
            </a:r>
            <a:r>
              <a:rPr lang="ru-RU" dirty="0" err="1"/>
              <a:t>indică</a:t>
            </a:r>
            <a:r>
              <a:rPr lang="ru-RU" dirty="0"/>
              <a:t> </a:t>
            </a:r>
            <a:r>
              <a:rPr lang="ru-RU" dirty="0" err="1"/>
              <a:t>existenţa</a:t>
            </a:r>
            <a:r>
              <a:rPr lang="ru-RU" dirty="0"/>
              <a:t> </a:t>
            </a:r>
            <a:r>
              <a:rPr lang="ru-RU" dirty="0" err="1"/>
              <a:t>la</a:t>
            </a:r>
            <a:r>
              <a:rPr lang="ru-RU" dirty="0"/>
              <a:t> </a:t>
            </a:r>
            <a:r>
              <a:rPr lang="ru-RU" dirty="0" err="1"/>
              <a:t>întreprindere</a:t>
            </a:r>
            <a:r>
              <a:rPr lang="ru-RU" dirty="0"/>
              <a:t> </a:t>
            </a:r>
            <a:r>
              <a:rPr lang="ru-RU" dirty="0" err="1"/>
              <a:t>a</a:t>
            </a:r>
            <a:r>
              <a:rPr lang="ru-RU" dirty="0"/>
              <a:t> </a:t>
            </a:r>
            <a:r>
              <a:rPr lang="ru-RU" dirty="0" err="1"/>
              <a:t>unui</a:t>
            </a:r>
            <a:r>
              <a:rPr lang="ru-RU" dirty="0"/>
              <a:t> </a:t>
            </a:r>
            <a:r>
              <a:rPr lang="ru-RU" dirty="0" err="1"/>
              <a:t>excedent</a:t>
            </a:r>
            <a:r>
              <a:rPr lang="ru-RU" dirty="0"/>
              <a:t> </a:t>
            </a:r>
            <a:r>
              <a:rPr lang="ru-RU" dirty="0" err="1"/>
              <a:t>de</a:t>
            </a:r>
            <a:r>
              <a:rPr lang="ru-RU" dirty="0"/>
              <a:t> </a:t>
            </a:r>
            <a:r>
              <a:rPr lang="ru-RU" dirty="0" err="1"/>
              <a:t>lichidităţi</a:t>
            </a:r>
            <a:r>
              <a:rPr lang="ru-RU" dirty="0"/>
              <a:t>  </a:t>
            </a:r>
            <a:r>
              <a:rPr lang="ru-RU" dirty="0" err="1"/>
              <a:t>faţă</a:t>
            </a:r>
            <a:r>
              <a:rPr lang="ru-RU" dirty="0"/>
              <a:t> </a:t>
            </a:r>
            <a:r>
              <a:rPr lang="ru-RU" dirty="0" err="1"/>
              <a:t>de</a:t>
            </a:r>
            <a:r>
              <a:rPr lang="ru-RU" dirty="0"/>
              <a:t> </a:t>
            </a:r>
            <a:r>
              <a:rPr lang="ru-RU" dirty="0" err="1"/>
              <a:t>necesităţile</a:t>
            </a:r>
            <a:r>
              <a:rPr lang="ru-RU" dirty="0"/>
              <a:t> </a:t>
            </a:r>
            <a:r>
              <a:rPr lang="ru-RU" dirty="0" err="1"/>
              <a:t>pe</a:t>
            </a:r>
            <a:r>
              <a:rPr lang="ru-RU" dirty="0"/>
              <a:t> </a:t>
            </a:r>
            <a:r>
              <a:rPr lang="ru-RU" dirty="0" err="1"/>
              <a:t>termen</a:t>
            </a:r>
            <a:r>
              <a:rPr lang="ru-RU" dirty="0"/>
              <a:t> </a:t>
            </a:r>
            <a:r>
              <a:rPr lang="ru-RU" dirty="0" err="1"/>
              <a:t>scurt</a:t>
            </a:r>
            <a:r>
              <a:rPr lang="ru-RU" dirty="0"/>
              <a:t>, </a:t>
            </a:r>
            <a:r>
              <a:rPr lang="ru-RU" dirty="0" err="1"/>
              <a:t>a</a:t>
            </a:r>
            <a:r>
              <a:rPr lang="ru-RU" dirty="0"/>
              <a:t> </a:t>
            </a:r>
            <a:r>
              <a:rPr lang="ru-RU" dirty="0" err="1"/>
              <a:t>echilibrului</a:t>
            </a:r>
            <a:r>
              <a:rPr lang="ru-RU" dirty="0"/>
              <a:t> </a:t>
            </a:r>
            <a:r>
              <a:rPr lang="ru-RU" dirty="0" err="1"/>
              <a:t>financiar</a:t>
            </a:r>
            <a:r>
              <a:rPr lang="ru-RU" dirty="0"/>
              <a:t> </a:t>
            </a:r>
            <a:r>
              <a:rPr lang="ru-RU" dirty="0" err="1"/>
              <a:t>şi</a:t>
            </a:r>
            <a:r>
              <a:rPr lang="ru-RU" dirty="0"/>
              <a:t> </a:t>
            </a:r>
            <a:r>
              <a:rPr lang="ru-RU" dirty="0" err="1"/>
              <a:t>o</a:t>
            </a:r>
            <a:r>
              <a:rPr lang="ru-RU" dirty="0"/>
              <a:t> </a:t>
            </a:r>
            <a:r>
              <a:rPr lang="ru-RU" dirty="0" err="1"/>
              <a:t>lichiditate</a:t>
            </a:r>
            <a:r>
              <a:rPr lang="ru-RU" dirty="0"/>
              <a:t> </a:t>
            </a:r>
            <a:r>
              <a:rPr lang="ru-RU" dirty="0" err="1"/>
              <a:t>înaltă</a:t>
            </a:r>
            <a:r>
              <a:rPr lang="ru-RU" dirty="0"/>
              <a:t>. </a:t>
            </a:r>
            <a:r>
              <a:rPr lang="ru-RU" dirty="0" err="1"/>
              <a:t>Fondul</a:t>
            </a:r>
            <a:r>
              <a:rPr lang="ru-RU" dirty="0"/>
              <a:t> </a:t>
            </a:r>
            <a:r>
              <a:rPr lang="ru-RU" dirty="0" err="1"/>
              <a:t>de</a:t>
            </a:r>
            <a:r>
              <a:rPr lang="ru-RU" dirty="0"/>
              <a:t> </a:t>
            </a:r>
            <a:r>
              <a:rPr lang="ru-RU" dirty="0" err="1"/>
              <a:t>rulment</a:t>
            </a:r>
            <a:r>
              <a:rPr lang="ru-RU" dirty="0"/>
              <a:t> </a:t>
            </a:r>
            <a:r>
              <a:rPr lang="ru-RU" dirty="0" err="1"/>
              <a:t>negativ</a:t>
            </a:r>
            <a:r>
              <a:rPr lang="ru-RU" dirty="0"/>
              <a:t> </a:t>
            </a:r>
            <a:r>
              <a:rPr lang="ru-RU" dirty="0" err="1"/>
              <a:t>indică</a:t>
            </a:r>
            <a:r>
              <a:rPr lang="ru-RU" dirty="0"/>
              <a:t> </a:t>
            </a:r>
            <a:r>
              <a:rPr lang="ru-RU" dirty="0" err="1"/>
              <a:t>existenţa</a:t>
            </a:r>
            <a:r>
              <a:rPr lang="ru-RU" dirty="0"/>
              <a:t> </a:t>
            </a:r>
            <a:r>
              <a:rPr lang="ru-RU" dirty="0" err="1"/>
              <a:t>unor</a:t>
            </a:r>
            <a:r>
              <a:rPr lang="ru-RU" dirty="0"/>
              <a:t> </a:t>
            </a:r>
            <a:r>
              <a:rPr lang="ru-RU" dirty="0" err="1"/>
              <a:t>dificultăţi</a:t>
            </a:r>
            <a:r>
              <a:rPr lang="ru-RU" dirty="0"/>
              <a:t> </a:t>
            </a:r>
            <a:r>
              <a:rPr lang="ru-RU" dirty="0" err="1"/>
              <a:t>financiare</a:t>
            </a:r>
            <a:r>
              <a:rPr lang="ru-RU" dirty="0"/>
              <a:t>  </a:t>
            </a:r>
            <a:r>
              <a:rPr lang="ru-RU" dirty="0" err="1"/>
              <a:t>privind</a:t>
            </a:r>
            <a:r>
              <a:rPr lang="ru-RU" dirty="0"/>
              <a:t> </a:t>
            </a:r>
            <a:r>
              <a:rPr lang="ru-RU" dirty="0" err="1"/>
              <a:t>solvabilitatea</a:t>
            </a:r>
            <a:r>
              <a:rPr lang="ru-RU" dirty="0"/>
              <a:t> </a:t>
            </a:r>
            <a:r>
              <a:rPr lang="ru-RU" dirty="0" err="1"/>
              <a:t>şi</a:t>
            </a:r>
            <a:r>
              <a:rPr lang="ru-RU" dirty="0"/>
              <a:t> </a:t>
            </a:r>
            <a:r>
              <a:rPr lang="ru-RU" dirty="0" err="1"/>
              <a:t>echilibrul</a:t>
            </a:r>
            <a:r>
              <a:rPr lang="ru-RU" dirty="0"/>
              <a:t> </a:t>
            </a:r>
            <a:r>
              <a:rPr lang="ru-RU" dirty="0" err="1"/>
              <a:t>financiar</a:t>
            </a:r>
            <a:r>
              <a:rPr lang="ru-RU" dirty="0"/>
              <a:t> </a:t>
            </a:r>
            <a:r>
              <a:rPr lang="ru-RU" dirty="0" err="1"/>
              <a:t>al</a:t>
            </a:r>
            <a:r>
              <a:rPr lang="ru-RU" dirty="0"/>
              <a:t> </a:t>
            </a:r>
            <a:r>
              <a:rPr lang="ru-RU" dirty="0" err="1"/>
              <a:t>întreprinderii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1397000"/>
          <a:ext cx="6096000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Active </a:t>
                      </a:r>
                      <a:r>
                        <a:rPr lang="en-US" dirty="0" err="1" smtClean="0"/>
                        <a:t>imobilizate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Capital permanent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Active </a:t>
                      </a:r>
                      <a:r>
                        <a:rPr lang="en-US" dirty="0" err="1" smtClean="0"/>
                        <a:t>circulante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Datorii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termen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scurt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 flipH="1">
            <a:off x="1524000" y="2133600"/>
            <a:ext cx="6096000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524000" y="1752600"/>
            <a:ext cx="6096000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Sarcina</a:t>
            </a:r>
            <a:r>
              <a:rPr lang="en-US" dirty="0" smtClean="0">
                <a:solidFill>
                  <a:srgbClr val="FF0000"/>
                </a:solidFill>
              </a:rPr>
              <a:t> 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ro-RO" dirty="0" smtClean="0"/>
              <a:t>Să </a:t>
            </a:r>
            <a:r>
              <a:rPr lang="ro-RO" dirty="0"/>
              <a:t>se </a:t>
            </a:r>
            <a:r>
              <a:rPr lang="en-US" dirty="0" err="1" smtClean="0"/>
              <a:t>aprecieze</a:t>
            </a:r>
            <a:r>
              <a:rPr lang="en-US" dirty="0" smtClean="0"/>
              <a:t> </a:t>
            </a:r>
            <a:r>
              <a:rPr lang="en-US" dirty="0" err="1" smtClean="0"/>
              <a:t>structura</a:t>
            </a:r>
            <a:r>
              <a:rPr lang="en-US" dirty="0" smtClean="0"/>
              <a:t> </a:t>
            </a:r>
            <a:r>
              <a:rPr lang="en-US" dirty="0" err="1" smtClean="0"/>
              <a:t>financiară</a:t>
            </a:r>
            <a:r>
              <a:rPr lang="en-US" dirty="0" smtClean="0"/>
              <a:t> a </a:t>
            </a:r>
            <a:r>
              <a:rPr lang="en-US" dirty="0" err="1" smtClean="0"/>
              <a:t>întreprinderii</a:t>
            </a:r>
            <a:r>
              <a:rPr lang="en-US" dirty="0" smtClean="0"/>
              <a:t> </a:t>
            </a:r>
            <a:r>
              <a:rPr lang="ro-RO" dirty="0" smtClean="0"/>
              <a:t>în baza</a:t>
            </a:r>
            <a:r>
              <a:rPr lang="en-US" dirty="0" smtClean="0"/>
              <a:t> </a:t>
            </a:r>
            <a:r>
              <a:rPr lang="en-US" dirty="0" err="1" smtClean="0"/>
              <a:t>criteriului</a:t>
            </a:r>
            <a:r>
              <a:rPr lang="en-US" dirty="0" smtClean="0"/>
              <a:t> </a:t>
            </a:r>
            <a:r>
              <a:rPr lang="en-US" dirty="0" err="1" smtClean="0"/>
              <a:t>destinației</a:t>
            </a:r>
            <a:r>
              <a:rPr lang="en-US" dirty="0" smtClean="0"/>
              <a:t> </a:t>
            </a:r>
            <a:r>
              <a:rPr lang="en-US" dirty="0" err="1" smtClean="0"/>
              <a:t>resurselor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ro-RO" dirty="0" smtClean="0"/>
              <a:t> </a:t>
            </a:r>
            <a:r>
              <a:rPr lang="ro-RO" dirty="0"/>
              <a:t>datelor din bilanţul contabil:</a:t>
            </a:r>
            <a:endParaRPr lang="en-US" dirty="0"/>
          </a:p>
          <a:p>
            <a:r>
              <a:rPr lang="ro-RO" dirty="0"/>
              <a:t>Active pe termen lung             		 -  46060 mii lei</a:t>
            </a:r>
            <a:endParaRPr lang="en-US" dirty="0"/>
          </a:p>
          <a:p>
            <a:r>
              <a:rPr lang="ro-RO" dirty="0"/>
              <a:t>Stocuri de mărfuri şi materiale 		 - 31000  mii lei</a:t>
            </a:r>
            <a:endParaRPr lang="en-US" dirty="0"/>
          </a:p>
          <a:p>
            <a:r>
              <a:rPr lang="ro-RO" dirty="0"/>
              <a:t>Creanţe  pe termen scurt        		  - 9900 mii lei</a:t>
            </a:r>
            <a:endParaRPr lang="en-US" dirty="0"/>
          </a:p>
          <a:p>
            <a:r>
              <a:rPr lang="ro-RO" dirty="0"/>
              <a:t>Investiţii financiare pe termen scurt         - 80 mii lei</a:t>
            </a:r>
            <a:endParaRPr lang="en-US" dirty="0"/>
          </a:p>
          <a:p>
            <a:r>
              <a:rPr lang="ro-RO" dirty="0"/>
              <a:t>Mijloace băneşti                   		   - 20 mii lei</a:t>
            </a:r>
            <a:endParaRPr lang="en-US" dirty="0"/>
          </a:p>
          <a:p>
            <a:r>
              <a:rPr lang="ro-RO" dirty="0"/>
              <a:t>Capital social                          		 - 34000 mii lei</a:t>
            </a:r>
            <a:endParaRPr lang="en-US" dirty="0"/>
          </a:p>
          <a:p>
            <a:r>
              <a:rPr lang="ro-RO" dirty="0"/>
              <a:t>Profit nerepartizat                    		- 20860 mii lei</a:t>
            </a:r>
            <a:endParaRPr lang="en-US" dirty="0"/>
          </a:p>
          <a:p>
            <a:r>
              <a:rPr lang="ro-RO" dirty="0"/>
              <a:t>Datorii pe termen lung            		 - 8200 mii lei</a:t>
            </a:r>
            <a:endParaRPr lang="en-US" dirty="0"/>
          </a:p>
          <a:p>
            <a:r>
              <a:rPr lang="ro-RO" dirty="0"/>
              <a:t>Datorii pe termen scurt           		- 24000 mii </a:t>
            </a:r>
            <a:r>
              <a:rPr lang="ro-RO" dirty="0" smtClean="0"/>
              <a:t>lei</a:t>
            </a:r>
            <a:endParaRPr lang="en-US" dirty="0" smtClean="0"/>
          </a:p>
          <a:p>
            <a:pPr>
              <a:buNone/>
            </a:pPr>
            <a:r>
              <a:rPr lang="ro-RO" dirty="0" smtClean="0"/>
              <a:t>F</a:t>
            </a:r>
            <a:r>
              <a:rPr lang="en-US" dirty="0" err="1" smtClean="0"/>
              <a:t>ormulați</a:t>
            </a:r>
            <a:r>
              <a:rPr lang="en-US" dirty="0" smtClean="0"/>
              <a:t> </a:t>
            </a:r>
            <a:r>
              <a:rPr lang="ro-RO" dirty="0" smtClean="0"/>
              <a:t>concluziile </a:t>
            </a:r>
            <a:r>
              <a:rPr lang="ro-RO" dirty="0"/>
              <a:t>respective.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19600"/>
          </a:xfrm>
        </p:spPr>
        <p:txBody>
          <a:bodyPr/>
          <a:lstStyle/>
          <a:p>
            <a:pPr>
              <a:buNone/>
            </a:pPr>
            <a:r>
              <a:rPr lang="en-US" i="1" dirty="0" smtClean="0"/>
              <a:t>	C</a:t>
            </a:r>
            <a:r>
              <a:rPr lang="ru-RU" i="1" dirty="0" err="1" smtClean="0"/>
              <a:t>riteriul</a:t>
            </a:r>
            <a:r>
              <a:rPr lang="ru-RU" i="1" dirty="0" smtClean="0"/>
              <a:t> </a:t>
            </a:r>
            <a:r>
              <a:rPr lang="ru-RU" i="1" dirty="0" err="1"/>
              <a:t>costului</a:t>
            </a:r>
            <a:r>
              <a:rPr lang="ru-RU" i="1" dirty="0"/>
              <a:t> </a:t>
            </a:r>
            <a:r>
              <a:rPr lang="ru-RU" i="1" dirty="0" err="1"/>
              <a:t>capitalului</a:t>
            </a:r>
            <a:r>
              <a:rPr lang="ru-RU" i="1" dirty="0"/>
              <a:t> </a:t>
            </a:r>
            <a:r>
              <a:rPr lang="ru-RU" dirty="0" err="1"/>
              <a:t>presupune</a:t>
            </a:r>
            <a:r>
              <a:rPr lang="ru-RU" dirty="0"/>
              <a:t> </a:t>
            </a:r>
            <a:r>
              <a:rPr lang="ru-RU" dirty="0" err="1"/>
              <a:t>că</a:t>
            </a:r>
            <a:r>
              <a:rPr lang="ru-RU" dirty="0"/>
              <a:t> </a:t>
            </a:r>
            <a:r>
              <a:rPr lang="ru-RU" dirty="0" err="1"/>
              <a:t>structura</a:t>
            </a:r>
            <a:r>
              <a:rPr lang="ru-RU" dirty="0"/>
              <a:t> </a:t>
            </a:r>
            <a:r>
              <a:rPr lang="ru-RU" dirty="0" err="1"/>
              <a:t>financiară</a:t>
            </a:r>
            <a:r>
              <a:rPr lang="ru-RU" dirty="0"/>
              <a:t> </a:t>
            </a:r>
            <a:r>
              <a:rPr lang="ru-RU" dirty="0" err="1"/>
              <a:t>optimă</a:t>
            </a:r>
            <a:r>
              <a:rPr lang="ru-RU" dirty="0"/>
              <a:t> </a:t>
            </a:r>
            <a:r>
              <a:rPr lang="ru-RU" dirty="0" err="1"/>
              <a:t>se</a:t>
            </a:r>
            <a:r>
              <a:rPr lang="ru-RU" dirty="0"/>
              <a:t> </a:t>
            </a:r>
            <a:r>
              <a:rPr lang="ru-RU" dirty="0" err="1"/>
              <a:t>realizează</a:t>
            </a:r>
            <a:r>
              <a:rPr lang="ru-RU" dirty="0"/>
              <a:t> </a:t>
            </a:r>
            <a:r>
              <a:rPr lang="ru-RU" dirty="0" err="1"/>
              <a:t>atunci</a:t>
            </a:r>
            <a:r>
              <a:rPr lang="ru-RU" dirty="0"/>
              <a:t> </a:t>
            </a:r>
            <a:r>
              <a:rPr lang="ru-RU" dirty="0" err="1"/>
              <a:t>cînd</a:t>
            </a:r>
            <a:r>
              <a:rPr lang="ru-RU" dirty="0"/>
              <a:t> </a:t>
            </a:r>
            <a:r>
              <a:rPr lang="ru-RU" dirty="0" err="1"/>
              <a:t>coraportul</a:t>
            </a:r>
            <a:r>
              <a:rPr lang="ru-RU" dirty="0"/>
              <a:t> </a:t>
            </a:r>
            <a:r>
              <a:rPr lang="ru-RU" dirty="0" err="1"/>
              <a:t>dintre</a:t>
            </a:r>
            <a:r>
              <a:rPr lang="ru-RU" dirty="0"/>
              <a:t> </a:t>
            </a:r>
            <a:r>
              <a:rPr lang="ru-RU" dirty="0" err="1"/>
              <a:t>capital</a:t>
            </a:r>
            <a:r>
              <a:rPr lang="ru-RU" dirty="0"/>
              <a:t> </a:t>
            </a:r>
            <a:r>
              <a:rPr lang="ru-RU" dirty="0" err="1"/>
              <a:t>propriu</a:t>
            </a:r>
            <a:r>
              <a:rPr lang="ru-RU" dirty="0"/>
              <a:t> </a:t>
            </a:r>
            <a:r>
              <a:rPr lang="ru-RU" dirty="0" err="1"/>
              <a:t>și împrumutat</a:t>
            </a:r>
            <a:r>
              <a:rPr lang="ru-RU" dirty="0"/>
              <a:t> </a:t>
            </a:r>
            <a:r>
              <a:rPr lang="ru-RU" dirty="0" err="1"/>
              <a:t>asigură</a:t>
            </a:r>
            <a:r>
              <a:rPr lang="ru-RU" dirty="0"/>
              <a:t> </a:t>
            </a:r>
            <a:r>
              <a:rPr lang="ru-RU" dirty="0" err="1"/>
              <a:t>un</a:t>
            </a:r>
            <a:r>
              <a:rPr lang="ru-RU" dirty="0"/>
              <a:t> </a:t>
            </a:r>
            <a:r>
              <a:rPr lang="ru-RU" dirty="0" err="1"/>
              <a:t>cost</a:t>
            </a:r>
            <a:r>
              <a:rPr lang="ru-RU" dirty="0"/>
              <a:t> </a:t>
            </a:r>
            <a:r>
              <a:rPr lang="ru-RU" dirty="0" err="1"/>
              <a:t>minimal</a:t>
            </a:r>
            <a:r>
              <a:rPr lang="ru-RU" dirty="0"/>
              <a:t> </a:t>
            </a:r>
            <a:r>
              <a:rPr lang="ru-RU" dirty="0" err="1"/>
              <a:t>al</a:t>
            </a:r>
            <a:r>
              <a:rPr lang="ru-RU" dirty="0"/>
              <a:t> </a:t>
            </a:r>
            <a:r>
              <a:rPr lang="ru-RU" dirty="0" err="1"/>
              <a:t>capitalului</a:t>
            </a:r>
            <a:r>
              <a:rPr lang="ru-RU" dirty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57200"/>
            <a:ext cx="8458200" cy="64008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i="1" dirty="0" smtClean="0"/>
              <a:t>	</a:t>
            </a:r>
            <a:r>
              <a:rPr lang="en-US" sz="4500" i="1" dirty="0" err="1" smtClean="0"/>
              <a:t>Ef</a:t>
            </a:r>
            <a:r>
              <a:rPr lang="ru-RU" sz="4500" i="1" dirty="0" err="1" smtClean="0"/>
              <a:t>ectul</a:t>
            </a:r>
            <a:r>
              <a:rPr lang="ru-RU" sz="4500" i="1" dirty="0" smtClean="0"/>
              <a:t> </a:t>
            </a:r>
            <a:r>
              <a:rPr lang="ru-RU" sz="4500" i="1" dirty="0" err="1"/>
              <a:t>de</a:t>
            </a:r>
            <a:r>
              <a:rPr lang="ru-RU" sz="4500" i="1" dirty="0"/>
              <a:t> </a:t>
            </a:r>
            <a:r>
              <a:rPr lang="ru-RU" sz="4500" i="1" dirty="0" err="1"/>
              <a:t>îndatorare</a:t>
            </a:r>
            <a:r>
              <a:rPr lang="ru-RU" sz="4500" i="1" dirty="0"/>
              <a:t>. </a:t>
            </a:r>
            <a:r>
              <a:rPr lang="ru-RU" sz="4500" dirty="0" err="1"/>
              <a:t>Dacă</a:t>
            </a:r>
            <a:r>
              <a:rPr lang="ru-RU" sz="4500" dirty="0"/>
              <a:t> </a:t>
            </a:r>
            <a:r>
              <a:rPr lang="ru-RU" sz="4500" dirty="0" err="1"/>
              <a:t>întreprinderea</a:t>
            </a:r>
            <a:r>
              <a:rPr lang="ru-RU" sz="4500" dirty="0"/>
              <a:t> </a:t>
            </a:r>
            <a:r>
              <a:rPr lang="ru-RU" sz="4500" dirty="0" err="1"/>
              <a:t>este</a:t>
            </a:r>
            <a:r>
              <a:rPr lang="ru-RU" sz="4500" dirty="0"/>
              <a:t> </a:t>
            </a:r>
            <a:r>
              <a:rPr lang="ru-RU" sz="4500" dirty="0" err="1"/>
              <a:t>rentabilă</a:t>
            </a:r>
            <a:r>
              <a:rPr lang="ru-RU" sz="4500" dirty="0"/>
              <a:t> </a:t>
            </a:r>
            <a:r>
              <a:rPr lang="ru-RU" sz="4500" dirty="0" err="1"/>
              <a:t>ea</a:t>
            </a:r>
            <a:r>
              <a:rPr lang="ru-RU" sz="4500" dirty="0"/>
              <a:t> </a:t>
            </a:r>
            <a:r>
              <a:rPr lang="ru-RU" sz="4500" dirty="0" err="1"/>
              <a:t>poate</a:t>
            </a:r>
            <a:r>
              <a:rPr lang="ru-RU" sz="4500" dirty="0"/>
              <a:t> </a:t>
            </a:r>
            <a:r>
              <a:rPr lang="ru-RU" sz="4500" dirty="0" err="1"/>
              <a:t>şi</a:t>
            </a:r>
            <a:r>
              <a:rPr lang="ru-RU" sz="4500" dirty="0"/>
              <a:t> </a:t>
            </a:r>
            <a:r>
              <a:rPr lang="ru-RU" sz="4500" dirty="0" err="1"/>
              <a:t>chiar</a:t>
            </a:r>
            <a:r>
              <a:rPr lang="ru-RU" sz="4500" dirty="0"/>
              <a:t> </a:t>
            </a:r>
            <a:r>
              <a:rPr lang="ru-RU" sz="4500" dirty="0" err="1"/>
              <a:t>este</a:t>
            </a:r>
            <a:r>
              <a:rPr lang="ru-RU" sz="4500" dirty="0"/>
              <a:t> </a:t>
            </a:r>
            <a:r>
              <a:rPr lang="ru-RU" sz="4500" dirty="0" err="1"/>
              <a:t>indicat</a:t>
            </a:r>
            <a:r>
              <a:rPr lang="ru-RU" sz="4500" dirty="0"/>
              <a:t> </a:t>
            </a:r>
            <a:r>
              <a:rPr lang="ru-RU" sz="4500" dirty="0" err="1"/>
              <a:t>să</a:t>
            </a:r>
            <a:r>
              <a:rPr lang="ru-RU" sz="4500" dirty="0"/>
              <a:t> </a:t>
            </a:r>
            <a:r>
              <a:rPr lang="ru-RU" sz="4500" dirty="0" err="1"/>
              <a:t>apeleze</a:t>
            </a:r>
            <a:r>
              <a:rPr lang="ru-RU" sz="4500" dirty="0"/>
              <a:t> </a:t>
            </a:r>
            <a:r>
              <a:rPr lang="ru-RU" sz="4500" dirty="0" err="1"/>
              <a:t>la</a:t>
            </a:r>
            <a:r>
              <a:rPr lang="ru-RU" sz="4500" dirty="0"/>
              <a:t> </a:t>
            </a:r>
            <a:r>
              <a:rPr lang="ru-RU" sz="4500" dirty="0" err="1"/>
              <a:t>împrumuturi</a:t>
            </a:r>
            <a:r>
              <a:rPr lang="ru-RU" sz="4500" dirty="0"/>
              <a:t> </a:t>
            </a:r>
            <a:r>
              <a:rPr lang="ru-RU" sz="4500" dirty="0" err="1"/>
              <a:t>pentru</a:t>
            </a:r>
            <a:r>
              <a:rPr lang="ru-RU" sz="4500" dirty="0"/>
              <a:t> </a:t>
            </a:r>
            <a:r>
              <a:rPr lang="ru-RU" sz="4500" dirty="0" err="1" smtClean="0"/>
              <a:t>finanţare</a:t>
            </a:r>
            <a:r>
              <a:rPr lang="en-US" sz="4500" dirty="0" smtClean="0"/>
              <a:t>, </a:t>
            </a:r>
            <a:r>
              <a:rPr lang="en-US" sz="4500" dirty="0" err="1" smtClean="0"/>
              <a:t>deoarece</a:t>
            </a:r>
            <a:r>
              <a:rPr lang="en-US" sz="4500" dirty="0" smtClean="0"/>
              <a:t> </a:t>
            </a:r>
            <a:r>
              <a:rPr lang="en-US" sz="4500" dirty="0" err="1" smtClean="0"/>
              <a:t>acestea</a:t>
            </a:r>
            <a:r>
              <a:rPr lang="en-US" sz="4500" dirty="0" smtClean="0"/>
              <a:t> </a:t>
            </a:r>
            <a:r>
              <a:rPr lang="en-US" sz="4500" dirty="0" err="1" smtClean="0"/>
              <a:t>duc</a:t>
            </a:r>
            <a:r>
              <a:rPr lang="en-US" sz="4500" dirty="0" smtClean="0"/>
              <a:t> la </a:t>
            </a:r>
            <a:r>
              <a:rPr lang="en-US" sz="4500" dirty="0" err="1" smtClean="0"/>
              <a:t>majorarea</a:t>
            </a:r>
            <a:r>
              <a:rPr lang="en-US" sz="4500" dirty="0" smtClean="0"/>
              <a:t> </a:t>
            </a:r>
            <a:r>
              <a:rPr lang="en-US" sz="4500" dirty="0" err="1" smtClean="0"/>
              <a:t>rentabilității</a:t>
            </a:r>
            <a:r>
              <a:rPr lang="en-US" sz="4500" dirty="0" smtClean="0"/>
              <a:t> </a:t>
            </a:r>
            <a:r>
              <a:rPr lang="en-US" sz="4500" dirty="0" err="1" smtClean="0"/>
              <a:t>capitalului</a:t>
            </a:r>
            <a:r>
              <a:rPr lang="en-US" sz="4500" dirty="0" smtClean="0"/>
              <a:t> </a:t>
            </a:r>
            <a:r>
              <a:rPr lang="en-US" sz="4500" dirty="0" err="1" smtClean="0"/>
              <a:t>propriu</a:t>
            </a:r>
            <a:r>
              <a:rPr lang="en-US" sz="4500" dirty="0" smtClean="0"/>
              <a:t>.</a:t>
            </a:r>
            <a:endParaRPr lang="en-US" sz="4500" dirty="0"/>
          </a:p>
          <a:p>
            <a:endParaRPr lang="en-US" sz="4500" i="1" dirty="0" smtClean="0"/>
          </a:p>
          <a:p>
            <a:pPr algn="ctr">
              <a:buNone/>
            </a:pPr>
            <a:r>
              <a:rPr lang="en-US" sz="4500" i="1" dirty="0"/>
              <a:t>	</a:t>
            </a:r>
            <a:r>
              <a:rPr lang="ru-RU" sz="4500" i="1" dirty="0" err="1" smtClean="0">
                <a:solidFill>
                  <a:srgbClr val="FF0000"/>
                </a:solidFill>
              </a:rPr>
              <a:t>Eî</a:t>
            </a:r>
            <a:r>
              <a:rPr lang="ru-RU" sz="4500" i="1" dirty="0" smtClean="0">
                <a:solidFill>
                  <a:srgbClr val="FF0000"/>
                </a:solidFill>
              </a:rPr>
              <a:t> </a:t>
            </a:r>
            <a:r>
              <a:rPr lang="ru-RU" sz="4500" i="1" dirty="0">
                <a:solidFill>
                  <a:srgbClr val="FF0000"/>
                </a:solidFill>
              </a:rPr>
              <a:t>= </a:t>
            </a:r>
            <a:r>
              <a:rPr lang="ru-RU" sz="4500" i="1" dirty="0" err="1">
                <a:solidFill>
                  <a:srgbClr val="FF0000"/>
                </a:solidFill>
              </a:rPr>
              <a:t>datorii</a:t>
            </a:r>
            <a:r>
              <a:rPr lang="ru-RU" sz="4500" i="1" dirty="0">
                <a:solidFill>
                  <a:srgbClr val="FF0000"/>
                </a:solidFill>
              </a:rPr>
              <a:t> </a:t>
            </a:r>
            <a:r>
              <a:rPr lang="ru-RU" sz="4500" i="1" dirty="0" err="1">
                <a:solidFill>
                  <a:srgbClr val="FF0000"/>
                </a:solidFill>
              </a:rPr>
              <a:t>totale</a:t>
            </a:r>
            <a:r>
              <a:rPr lang="ru-RU" sz="4500" i="1" dirty="0">
                <a:solidFill>
                  <a:srgbClr val="FF0000"/>
                </a:solidFill>
              </a:rPr>
              <a:t> / </a:t>
            </a:r>
            <a:r>
              <a:rPr lang="ru-RU" sz="4500" i="1" dirty="0" err="1">
                <a:solidFill>
                  <a:srgbClr val="FF0000"/>
                </a:solidFill>
              </a:rPr>
              <a:t>capital</a:t>
            </a:r>
            <a:r>
              <a:rPr lang="ru-RU" sz="4500" i="1" dirty="0">
                <a:solidFill>
                  <a:srgbClr val="FF0000"/>
                </a:solidFill>
              </a:rPr>
              <a:t> </a:t>
            </a:r>
            <a:r>
              <a:rPr lang="ru-RU" sz="4500" i="1" dirty="0" err="1">
                <a:solidFill>
                  <a:srgbClr val="FF0000"/>
                </a:solidFill>
              </a:rPr>
              <a:t>propriu</a:t>
            </a:r>
            <a:r>
              <a:rPr lang="ru-RU" sz="4500" i="1" dirty="0">
                <a:solidFill>
                  <a:srgbClr val="FF0000"/>
                </a:solidFill>
              </a:rPr>
              <a:t> * (</a:t>
            </a:r>
            <a:r>
              <a:rPr lang="ru-RU" sz="4500" i="1" dirty="0" err="1">
                <a:solidFill>
                  <a:srgbClr val="FF0000"/>
                </a:solidFill>
              </a:rPr>
              <a:t>Re</a:t>
            </a:r>
            <a:r>
              <a:rPr lang="ru-RU" sz="4500" i="1" dirty="0">
                <a:solidFill>
                  <a:srgbClr val="FF0000"/>
                </a:solidFill>
              </a:rPr>
              <a:t> – </a:t>
            </a:r>
            <a:r>
              <a:rPr lang="ru-RU" sz="4500" i="1" dirty="0" err="1">
                <a:solidFill>
                  <a:srgbClr val="FF0000"/>
                </a:solidFill>
              </a:rPr>
              <a:t>Rd</a:t>
            </a:r>
            <a:r>
              <a:rPr lang="ru-RU" sz="4500" i="1" dirty="0">
                <a:solidFill>
                  <a:srgbClr val="FF0000"/>
                </a:solidFill>
              </a:rPr>
              <a:t>), </a:t>
            </a:r>
            <a:endParaRPr lang="en-US" sz="4500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4500" i="1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4500" i="1" dirty="0" err="1" smtClean="0">
                <a:solidFill>
                  <a:srgbClr val="FF0000"/>
                </a:solidFill>
              </a:rPr>
              <a:t>Re=PPGPI</a:t>
            </a:r>
            <a:r>
              <a:rPr lang="ru-RU" sz="4500" i="1" dirty="0" smtClean="0">
                <a:solidFill>
                  <a:srgbClr val="FF0000"/>
                </a:solidFill>
              </a:rPr>
              <a:t>/TA*100</a:t>
            </a:r>
            <a:r>
              <a:rPr lang="ru-RU" sz="4500" i="1" dirty="0">
                <a:solidFill>
                  <a:srgbClr val="FF0000"/>
                </a:solidFill>
              </a:rPr>
              <a:t>%,</a:t>
            </a:r>
            <a:r>
              <a:rPr lang="ru-RU" sz="4500" dirty="0">
                <a:solidFill>
                  <a:srgbClr val="FF0000"/>
                </a:solidFill>
              </a:rPr>
              <a:t> </a:t>
            </a:r>
            <a:endParaRPr lang="en-US" sz="45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en-US" sz="4500" dirty="0" smtClean="0"/>
          </a:p>
          <a:p>
            <a:pPr>
              <a:buNone/>
            </a:pPr>
            <a:r>
              <a:rPr lang="en-US" sz="4500" dirty="0" smtClean="0"/>
              <a:t>	</a:t>
            </a:r>
            <a:r>
              <a:rPr lang="ru-RU" sz="4500" dirty="0" err="1" smtClean="0"/>
              <a:t>unde</a:t>
            </a:r>
            <a:r>
              <a:rPr lang="ru-RU" sz="4500" dirty="0" smtClean="0"/>
              <a:t> </a:t>
            </a:r>
            <a:r>
              <a:rPr lang="ru-RU" sz="4500" dirty="0" err="1"/>
              <a:t>Re</a:t>
            </a:r>
            <a:r>
              <a:rPr lang="ru-RU" sz="4500" dirty="0"/>
              <a:t>- </a:t>
            </a:r>
            <a:r>
              <a:rPr lang="ru-RU" sz="4500" dirty="0" err="1"/>
              <a:t>rentabilitatea</a:t>
            </a:r>
            <a:r>
              <a:rPr lang="ru-RU" sz="4500" dirty="0"/>
              <a:t> </a:t>
            </a:r>
            <a:r>
              <a:rPr lang="ru-RU" sz="4500" dirty="0" err="1" smtClean="0"/>
              <a:t>economic</a:t>
            </a:r>
            <a:r>
              <a:rPr lang="en-US" sz="4500" dirty="0" smtClean="0"/>
              <a:t>ă</a:t>
            </a:r>
            <a:r>
              <a:rPr lang="ru-RU" sz="4500" dirty="0" smtClean="0"/>
              <a:t>, </a:t>
            </a:r>
            <a:endParaRPr lang="en-US" sz="4500" dirty="0" smtClean="0"/>
          </a:p>
          <a:p>
            <a:pPr>
              <a:buNone/>
            </a:pPr>
            <a:r>
              <a:rPr lang="en-US" sz="4500" dirty="0" smtClean="0"/>
              <a:t>	</a:t>
            </a:r>
            <a:r>
              <a:rPr lang="ru-RU" sz="4500" dirty="0" err="1" smtClean="0"/>
              <a:t>Rd</a:t>
            </a:r>
            <a:r>
              <a:rPr lang="ru-RU" sz="4500" dirty="0" smtClean="0"/>
              <a:t> </a:t>
            </a:r>
            <a:r>
              <a:rPr lang="ru-RU" sz="4500" dirty="0"/>
              <a:t>– </a:t>
            </a:r>
            <a:r>
              <a:rPr lang="ru-RU" sz="4500" dirty="0" err="1"/>
              <a:t>rata</a:t>
            </a:r>
            <a:r>
              <a:rPr lang="ru-RU" sz="4500" dirty="0"/>
              <a:t> </a:t>
            </a:r>
            <a:r>
              <a:rPr lang="ru-RU" sz="4500" dirty="0" err="1"/>
              <a:t>dobînzii</a:t>
            </a:r>
            <a:r>
              <a:rPr lang="ru-RU" sz="4500" dirty="0"/>
              <a:t>, </a:t>
            </a:r>
            <a:endParaRPr lang="en-US" sz="4500" dirty="0" smtClean="0"/>
          </a:p>
          <a:p>
            <a:pPr>
              <a:buNone/>
            </a:pPr>
            <a:r>
              <a:rPr lang="en-US" sz="4500" dirty="0" smtClean="0"/>
              <a:t>	</a:t>
            </a:r>
            <a:r>
              <a:rPr lang="ru-RU" sz="4500" dirty="0" smtClean="0"/>
              <a:t>PPGPI </a:t>
            </a:r>
            <a:r>
              <a:rPr lang="ru-RU" sz="4500" dirty="0"/>
              <a:t>–</a:t>
            </a:r>
            <a:r>
              <a:rPr lang="ru-RU" sz="4500" dirty="0" err="1"/>
              <a:t>profitul</a:t>
            </a:r>
            <a:r>
              <a:rPr lang="ru-RU" sz="4500" dirty="0"/>
              <a:t> </a:t>
            </a:r>
            <a:r>
              <a:rPr lang="ru-RU" sz="4500" dirty="0" err="1"/>
              <a:t>perioadei</a:t>
            </a:r>
            <a:r>
              <a:rPr lang="ru-RU" sz="4500" dirty="0"/>
              <a:t> </a:t>
            </a:r>
            <a:r>
              <a:rPr lang="ru-RU" sz="4500" dirty="0" err="1"/>
              <a:t>de</a:t>
            </a:r>
            <a:r>
              <a:rPr lang="ru-RU" sz="4500" dirty="0"/>
              <a:t> </a:t>
            </a:r>
            <a:r>
              <a:rPr lang="ru-RU" sz="4500" dirty="0" err="1"/>
              <a:t>gestiune</a:t>
            </a:r>
            <a:r>
              <a:rPr lang="ru-RU" sz="4500" dirty="0"/>
              <a:t> </a:t>
            </a:r>
            <a:r>
              <a:rPr lang="ru-RU" sz="4500" dirty="0" err="1"/>
              <a:t>pînă</a:t>
            </a:r>
            <a:r>
              <a:rPr lang="ru-RU" sz="4500" dirty="0"/>
              <a:t> </a:t>
            </a:r>
            <a:r>
              <a:rPr lang="ru-RU" sz="4500" dirty="0" err="1"/>
              <a:t>la</a:t>
            </a:r>
            <a:r>
              <a:rPr lang="ru-RU" sz="4500" dirty="0"/>
              <a:t> </a:t>
            </a:r>
            <a:r>
              <a:rPr lang="ru-RU" sz="4500" dirty="0" err="1"/>
              <a:t>impozitare</a:t>
            </a:r>
            <a:r>
              <a:rPr lang="ru-RU" sz="4500" dirty="0"/>
              <a:t>, </a:t>
            </a:r>
            <a:endParaRPr lang="en-US" sz="4500" dirty="0" smtClean="0"/>
          </a:p>
          <a:p>
            <a:pPr>
              <a:buNone/>
            </a:pPr>
            <a:r>
              <a:rPr lang="en-US" sz="4500" dirty="0" smtClean="0"/>
              <a:t>	</a:t>
            </a:r>
            <a:r>
              <a:rPr lang="ru-RU" sz="4500" dirty="0" smtClean="0"/>
              <a:t>TA –</a:t>
            </a:r>
            <a:r>
              <a:rPr lang="en-US" sz="4500" dirty="0" smtClean="0"/>
              <a:t> </a:t>
            </a:r>
            <a:r>
              <a:rPr lang="en-US" sz="4500" dirty="0" err="1" smtClean="0"/>
              <a:t>valoarea</a:t>
            </a:r>
            <a:r>
              <a:rPr lang="en-US" sz="4500" dirty="0" smtClean="0"/>
              <a:t> </a:t>
            </a:r>
            <a:r>
              <a:rPr lang="en-US" sz="4500" dirty="0" err="1" smtClean="0"/>
              <a:t>medie</a:t>
            </a:r>
            <a:r>
              <a:rPr lang="en-US" sz="4500" dirty="0" smtClean="0"/>
              <a:t> a</a:t>
            </a:r>
            <a:r>
              <a:rPr lang="ru-RU" sz="4500" dirty="0" smtClean="0"/>
              <a:t> </a:t>
            </a:r>
            <a:r>
              <a:rPr lang="ru-RU" sz="4500" dirty="0" err="1"/>
              <a:t>total</a:t>
            </a:r>
            <a:r>
              <a:rPr lang="ru-RU" sz="4500" dirty="0"/>
              <a:t> </a:t>
            </a:r>
            <a:r>
              <a:rPr lang="ru-RU" sz="4500" dirty="0" err="1"/>
              <a:t>activ</a:t>
            </a:r>
            <a:r>
              <a:rPr lang="ru-RU" sz="4500" dirty="0" smtClean="0"/>
              <a:t>.</a:t>
            </a:r>
            <a:endParaRPr lang="en-US" sz="4500" dirty="0" smtClean="0"/>
          </a:p>
          <a:p>
            <a:pPr>
              <a:buNone/>
            </a:pPr>
            <a:r>
              <a:rPr lang="en-US" sz="4500" dirty="0" smtClean="0"/>
              <a:t>	</a:t>
            </a:r>
          </a:p>
          <a:p>
            <a:pPr>
              <a:buNone/>
            </a:pPr>
            <a:r>
              <a:rPr lang="en-US" sz="4500" dirty="0" smtClean="0"/>
              <a:t>	</a:t>
            </a:r>
            <a:r>
              <a:rPr lang="en-US" sz="4500" dirty="0" err="1" smtClean="0"/>
              <a:t>Legătura</a:t>
            </a:r>
            <a:r>
              <a:rPr lang="en-US" sz="4500" dirty="0" smtClean="0"/>
              <a:t> </a:t>
            </a:r>
            <a:r>
              <a:rPr lang="en-US" sz="4500" dirty="0" err="1" smtClean="0"/>
              <a:t>dintre</a:t>
            </a:r>
            <a:r>
              <a:rPr lang="en-US" sz="4500" dirty="0" smtClean="0"/>
              <a:t> Re </a:t>
            </a:r>
            <a:r>
              <a:rPr lang="en-US" sz="4500" dirty="0" err="1" smtClean="0"/>
              <a:t>și</a:t>
            </a:r>
            <a:r>
              <a:rPr lang="en-US" sz="4500" dirty="0" smtClean="0"/>
              <a:t> </a:t>
            </a:r>
            <a:r>
              <a:rPr lang="en-US" sz="4500" dirty="0" err="1" smtClean="0"/>
              <a:t>Rfin</a:t>
            </a:r>
            <a:r>
              <a:rPr lang="en-US" sz="4500" dirty="0" smtClean="0"/>
              <a:t> se </a:t>
            </a:r>
            <a:r>
              <a:rPr lang="en-US" sz="4500" dirty="0" err="1" smtClean="0"/>
              <a:t>prezintă</a:t>
            </a:r>
            <a:r>
              <a:rPr lang="en-US" sz="4500" dirty="0" smtClean="0"/>
              <a:t> </a:t>
            </a:r>
            <a:r>
              <a:rPr lang="en-US" sz="4500" dirty="0" err="1" smtClean="0"/>
              <a:t>astfel</a:t>
            </a:r>
            <a:r>
              <a:rPr lang="en-US" sz="4500" dirty="0" smtClean="0"/>
              <a:t> </a:t>
            </a:r>
            <a:r>
              <a:rPr lang="en-US" sz="4500" dirty="0" err="1" smtClean="0"/>
              <a:t>prin</a:t>
            </a:r>
            <a:r>
              <a:rPr lang="en-US" sz="4500" dirty="0" smtClean="0"/>
              <a:t> </a:t>
            </a:r>
            <a:r>
              <a:rPr lang="en-US" sz="4500" dirty="0" err="1" smtClean="0"/>
              <a:t>relația</a:t>
            </a:r>
            <a:r>
              <a:rPr lang="en-US" sz="4500" dirty="0" smtClean="0"/>
              <a:t>:</a:t>
            </a:r>
          </a:p>
          <a:p>
            <a:pPr algn="ctr">
              <a:buNone/>
            </a:pPr>
            <a:r>
              <a:rPr lang="en-US" sz="4500" dirty="0" err="1" smtClean="0">
                <a:solidFill>
                  <a:srgbClr val="FF0000"/>
                </a:solidFill>
              </a:rPr>
              <a:t>Rfin</a:t>
            </a:r>
            <a:r>
              <a:rPr lang="en-US" sz="4500" dirty="0" smtClean="0">
                <a:solidFill>
                  <a:srgbClr val="FF0000"/>
                </a:solidFill>
              </a:rPr>
              <a:t> = (Re + </a:t>
            </a:r>
            <a:r>
              <a:rPr lang="en-US" sz="4500" dirty="0" err="1" smtClean="0">
                <a:solidFill>
                  <a:srgbClr val="FF0000"/>
                </a:solidFill>
              </a:rPr>
              <a:t>Eî</a:t>
            </a:r>
            <a:r>
              <a:rPr lang="en-US" sz="4500" dirty="0" smtClean="0">
                <a:solidFill>
                  <a:srgbClr val="FF0000"/>
                </a:solidFill>
              </a:rPr>
              <a:t>)(1-CIV)</a:t>
            </a:r>
          </a:p>
          <a:p>
            <a:pPr algn="ctr">
              <a:buNone/>
            </a:pPr>
            <a:endParaRPr lang="en-US" sz="45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4500" i="1" dirty="0" smtClean="0">
                <a:solidFill>
                  <a:srgbClr val="FF0000"/>
                </a:solidFill>
              </a:rPr>
              <a:t>R</a:t>
            </a:r>
            <a:r>
              <a:rPr lang="en-US" sz="4500" i="1" dirty="0" smtClean="0">
                <a:solidFill>
                  <a:srgbClr val="FF0000"/>
                </a:solidFill>
              </a:rPr>
              <a:t>fin</a:t>
            </a:r>
            <a:r>
              <a:rPr lang="ru-RU" sz="4500" i="1" dirty="0" smtClean="0">
                <a:solidFill>
                  <a:srgbClr val="FF0000"/>
                </a:solidFill>
              </a:rPr>
              <a:t>=P</a:t>
            </a:r>
            <a:r>
              <a:rPr lang="en-US" sz="4500" i="1" dirty="0" smtClean="0">
                <a:solidFill>
                  <a:srgbClr val="FF0000"/>
                </a:solidFill>
              </a:rPr>
              <a:t>net</a:t>
            </a:r>
            <a:r>
              <a:rPr lang="ru-RU" sz="4500" i="1" dirty="0" smtClean="0">
                <a:solidFill>
                  <a:srgbClr val="FF0000"/>
                </a:solidFill>
              </a:rPr>
              <a:t>/</a:t>
            </a:r>
            <a:r>
              <a:rPr lang="en-US" sz="4500" i="1" dirty="0" smtClean="0">
                <a:solidFill>
                  <a:srgbClr val="FF0000"/>
                </a:solidFill>
              </a:rPr>
              <a:t>KP</a:t>
            </a:r>
            <a:r>
              <a:rPr lang="ru-RU" sz="4500" i="1" dirty="0" smtClean="0">
                <a:solidFill>
                  <a:srgbClr val="FF0000"/>
                </a:solidFill>
              </a:rPr>
              <a:t>*100%,</a:t>
            </a:r>
            <a:r>
              <a:rPr lang="ru-RU" sz="4500" dirty="0" smtClean="0">
                <a:solidFill>
                  <a:srgbClr val="FF0000"/>
                </a:solidFill>
              </a:rPr>
              <a:t> </a:t>
            </a:r>
            <a:endParaRPr lang="en-US" sz="45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en-US" sz="4500" dirty="0" smtClean="0"/>
          </a:p>
          <a:p>
            <a:pPr>
              <a:buNone/>
            </a:pPr>
            <a:r>
              <a:rPr lang="en-US" sz="4500" dirty="0" smtClean="0"/>
              <a:t>	</a:t>
            </a:r>
            <a:r>
              <a:rPr lang="ru-RU" sz="4500" dirty="0" err="1" smtClean="0"/>
              <a:t>unde</a:t>
            </a:r>
            <a:r>
              <a:rPr lang="ru-RU" sz="4500" dirty="0" smtClean="0"/>
              <a:t> R</a:t>
            </a:r>
            <a:r>
              <a:rPr lang="en-US" sz="4500" dirty="0" smtClean="0"/>
              <a:t>f</a:t>
            </a:r>
            <a:r>
              <a:rPr lang="ru-RU" sz="4500" dirty="0" smtClean="0"/>
              <a:t>- </a:t>
            </a:r>
            <a:r>
              <a:rPr lang="ru-RU" sz="4500" dirty="0" err="1" smtClean="0"/>
              <a:t>rentabilitatea</a:t>
            </a:r>
            <a:r>
              <a:rPr lang="ru-RU" sz="4500" dirty="0" smtClean="0"/>
              <a:t> </a:t>
            </a:r>
            <a:r>
              <a:rPr lang="en-US" sz="4500" dirty="0" err="1" smtClean="0"/>
              <a:t>capitalului</a:t>
            </a:r>
            <a:r>
              <a:rPr lang="en-US" sz="4500" dirty="0" smtClean="0"/>
              <a:t> </a:t>
            </a:r>
            <a:r>
              <a:rPr lang="en-US" sz="4500" dirty="0" err="1" smtClean="0"/>
              <a:t>propriu</a:t>
            </a:r>
            <a:r>
              <a:rPr lang="en-US" sz="4500" dirty="0" smtClean="0"/>
              <a:t>, </a:t>
            </a:r>
            <a:r>
              <a:rPr lang="en-US" sz="4500" dirty="0" err="1" smtClean="0"/>
              <a:t>sau</a:t>
            </a:r>
            <a:r>
              <a:rPr lang="en-US" sz="4500" dirty="0" smtClean="0"/>
              <a:t> </a:t>
            </a:r>
            <a:r>
              <a:rPr lang="en-US" sz="4500" dirty="0" err="1" smtClean="0"/>
              <a:t>rentabilitate</a:t>
            </a:r>
            <a:r>
              <a:rPr lang="en-US" sz="4500" dirty="0" smtClean="0"/>
              <a:t> </a:t>
            </a:r>
            <a:r>
              <a:rPr lang="en-US" sz="4500" dirty="0" err="1" smtClean="0"/>
              <a:t>financiară</a:t>
            </a:r>
            <a:r>
              <a:rPr lang="ru-RU" sz="4500" dirty="0" smtClean="0"/>
              <a:t>, </a:t>
            </a:r>
            <a:endParaRPr lang="en-US" sz="4500" dirty="0" smtClean="0"/>
          </a:p>
          <a:p>
            <a:pPr>
              <a:buNone/>
            </a:pPr>
            <a:r>
              <a:rPr lang="en-US" sz="4500" dirty="0" smtClean="0"/>
              <a:t>	</a:t>
            </a:r>
            <a:r>
              <a:rPr lang="ru-RU" sz="4500" dirty="0" smtClean="0"/>
              <a:t>P</a:t>
            </a:r>
            <a:r>
              <a:rPr lang="en-US" sz="4500" dirty="0" smtClean="0"/>
              <a:t>net</a:t>
            </a:r>
            <a:r>
              <a:rPr lang="ru-RU" sz="4500" dirty="0" smtClean="0"/>
              <a:t>–</a:t>
            </a:r>
            <a:r>
              <a:rPr lang="ru-RU" sz="4500" dirty="0" err="1" smtClean="0"/>
              <a:t>profitul</a:t>
            </a:r>
            <a:r>
              <a:rPr lang="ru-RU" sz="4500" dirty="0" smtClean="0"/>
              <a:t> </a:t>
            </a:r>
            <a:r>
              <a:rPr lang="en-US" sz="4500" dirty="0" smtClean="0"/>
              <a:t>net</a:t>
            </a:r>
            <a:r>
              <a:rPr lang="ru-RU" sz="4500" dirty="0" smtClean="0"/>
              <a:t>, </a:t>
            </a:r>
            <a:endParaRPr lang="en-US" sz="4500" dirty="0" smtClean="0"/>
          </a:p>
          <a:p>
            <a:pPr>
              <a:buNone/>
            </a:pPr>
            <a:r>
              <a:rPr lang="en-US" sz="4500" dirty="0" smtClean="0"/>
              <a:t>	</a:t>
            </a:r>
            <a:r>
              <a:rPr lang="ru-RU" sz="4500" dirty="0" smtClean="0"/>
              <a:t>TA –</a:t>
            </a:r>
            <a:r>
              <a:rPr lang="en-US" sz="4500" dirty="0" smtClean="0"/>
              <a:t> </a:t>
            </a:r>
            <a:r>
              <a:rPr lang="en-US" sz="4500" dirty="0" err="1" smtClean="0"/>
              <a:t>valoarea</a:t>
            </a:r>
            <a:r>
              <a:rPr lang="en-US" sz="4500" dirty="0" smtClean="0"/>
              <a:t> </a:t>
            </a:r>
            <a:r>
              <a:rPr lang="en-US" sz="4500" dirty="0" err="1" smtClean="0"/>
              <a:t>medie</a:t>
            </a:r>
            <a:r>
              <a:rPr lang="en-US" sz="4500" dirty="0" smtClean="0"/>
              <a:t> a </a:t>
            </a:r>
            <a:r>
              <a:rPr lang="en-US" sz="4500" dirty="0" err="1" smtClean="0"/>
              <a:t>capitalului</a:t>
            </a:r>
            <a:r>
              <a:rPr lang="en-US" sz="4500" dirty="0" smtClean="0"/>
              <a:t> </a:t>
            </a:r>
            <a:r>
              <a:rPr lang="en-US" sz="4500" dirty="0" err="1" smtClean="0"/>
              <a:t>propriu</a:t>
            </a:r>
            <a:r>
              <a:rPr lang="en-US" sz="4500" dirty="0" smtClean="0"/>
              <a:t>,</a:t>
            </a:r>
          </a:p>
          <a:p>
            <a:pPr>
              <a:buNone/>
            </a:pPr>
            <a:r>
              <a:rPr lang="en-US" sz="4500" dirty="0"/>
              <a:t>	</a:t>
            </a:r>
            <a:r>
              <a:rPr lang="en-US" sz="4500" dirty="0" smtClean="0"/>
              <a:t>CIV – </a:t>
            </a:r>
            <a:r>
              <a:rPr lang="en-US" sz="4500" dirty="0" err="1" smtClean="0"/>
              <a:t>cota</a:t>
            </a:r>
            <a:r>
              <a:rPr lang="en-US" sz="4500" dirty="0" smtClean="0"/>
              <a:t> </a:t>
            </a:r>
            <a:r>
              <a:rPr lang="en-US" sz="4500" dirty="0" err="1" smtClean="0"/>
              <a:t>impozitului</a:t>
            </a:r>
            <a:r>
              <a:rPr lang="en-US" sz="4500" dirty="0" smtClean="0"/>
              <a:t> </a:t>
            </a:r>
            <a:r>
              <a:rPr lang="en-US" sz="4500" dirty="0" err="1" smtClean="0"/>
              <a:t>pe</a:t>
            </a:r>
            <a:r>
              <a:rPr lang="en-US" sz="4500" dirty="0" smtClean="0"/>
              <a:t> </a:t>
            </a:r>
            <a:r>
              <a:rPr lang="en-US" sz="4500" dirty="0" err="1" smtClean="0"/>
              <a:t>venit</a:t>
            </a:r>
            <a:r>
              <a:rPr lang="en-US" sz="4500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Sarcina</a:t>
            </a:r>
            <a:r>
              <a:rPr lang="en-US" dirty="0" smtClean="0">
                <a:solidFill>
                  <a:srgbClr val="FF0000"/>
                </a:solidFill>
              </a:rPr>
              <a:t> 2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ro-RO" dirty="0" smtClean="0"/>
              <a:t>Întreprinderea </a:t>
            </a:r>
            <a:r>
              <a:rPr lang="ro-RO" dirty="0"/>
              <a:t>prezintă următoarea situaţie :</a:t>
            </a:r>
            <a:endParaRPr lang="en-US" dirty="0"/>
          </a:p>
          <a:p>
            <a:pPr>
              <a:buNone/>
            </a:pPr>
            <a:r>
              <a:rPr lang="en-US" dirty="0" smtClean="0"/>
              <a:t>	</a:t>
            </a:r>
            <a:r>
              <a:rPr lang="ro-RO" dirty="0" smtClean="0"/>
              <a:t>- </a:t>
            </a:r>
            <a:r>
              <a:rPr lang="ro-RO" dirty="0"/>
              <a:t>Capitalul propriu 7000 lei</a:t>
            </a:r>
            <a:endParaRPr lang="en-US" dirty="0"/>
          </a:p>
          <a:p>
            <a:pPr>
              <a:buNone/>
            </a:pPr>
            <a:r>
              <a:rPr lang="en-US" dirty="0" smtClean="0"/>
              <a:t>	</a:t>
            </a:r>
            <a:r>
              <a:rPr lang="ro-RO" dirty="0" smtClean="0"/>
              <a:t>- </a:t>
            </a:r>
            <a:r>
              <a:rPr lang="ro-RO" dirty="0"/>
              <a:t>Capitalul împrumutat – 16000 lei</a:t>
            </a:r>
            <a:endParaRPr lang="en-US" dirty="0"/>
          </a:p>
          <a:p>
            <a:pPr>
              <a:buNone/>
            </a:pPr>
            <a:r>
              <a:rPr lang="en-US" dirty="0" smtClean="0"/>
              <a:t>	</a:t>
            </a:r>
            <a:r>
              <a:rPr lang="ro-RO" dirty="0" smtClean="0"/>
              <a:t> </a:t>
            </a:r>
            <a:r>
              <a:rPr lang="ro-RO" dirty="0"/>
              <a:t>- rentabilitatea economică (Re) -  10</a:t>
            </a:r>
            <a:r>
              <a:rPr lang="ro-RO" dirty="0" smtClean="0"/>
              <a:t>%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ro-RO" dirty="0" smtClean="0"/>
              <a:t>- </a:t>
            </a:r>
            <a:r>
              <a:rPr lang="ro-RO" dirty="0"/>
              <a:t>rata dobânzii (D) – 8%</a:t>
            </a:r>
            <a:endParaRPr lang="en-US" dirty="0"/>
          </a:p>
          <a:p>
            <a:pPr>
              <a:buNone/>
            </a:pPr>
            <a:r>
              <a:rPr lang="en-US" dirty="0" smtClean="0"/>
              <a:t>	</a:t>
            </a:r>
            <a:r>
              <a:rPr lang="ro-RO" dirty="0" smtClean="0"/>
              <a:t>Să </a:t>
            </a:r>
            <a:r>
              <a:rPr lang="ro-RO" dirty="0"/>
              <a:t>se determine efectul de </a:t>
            </a:r>
            <a:r>
              <a:rPr lang="ro-RO" dirty="0" smtClean="0"/>
              <a:t>îndatorare</a:t>
            </a:r>
            <a:r>
              <a:rPr lang="en-US" dirty="0" smtClean="0"/>
              <a:t>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mărimea</a:t>
            </a:r>
            <a:r>
              <a:rPr lang="en-US" dirty="0" smtClean="0"/>
              <a:t> </a:t>
            </a:r>
            <a:r>
              <a:rPr lang="en-US" dirty="0" err="1" smtClean="0"/>
              <a:t>rentabilității</a:t>
            </a:r>
            <a:r>
              <a:rPr lang="en-US" dirty="0" smtClean="0"/>
              <a:t> </a:t>
            </a:r>
            <a:r>
              <a:rPr lang="en-US" dirty="0" err="1" smtClean="0"/>
              <a:t>capitalului</a:t>
            </a:r>
            <a:r>
              <a:rPr lang="en-US" dirty="0" smtClean="0"/>
              <a:t> </a:t>
            </a:r>
            <a:r>
              <a:rPr lang="en-US" dirty="0" err="1" smtClean="0"/>
              <a:t>propriu</a:t>
            </a:r>
            <a:r>
              <a:rPr lang="ro-RO" dirty="0" smtClean="0"/>
              <a:t>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9175" t="48482" r="32962" b="30972"/>
          <a:stretch>
            <a:fillRect/>
          </a:stretch>
        </p:blipFill>
        <p:spPr bwMode="auto">
          <a:xfrm>
            <a:off x="533400" y="1524000"/>
            <a:ext cx="79248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Criteriul</a:t>
            </a:r>
            <a:r>
              <a:rPr lang="en-US" i="1" dirty="0" smtClean="0"/>
              <a:t> r</a:t>
            </a:r>
            <a:r>
              <a:rPr lang="ru-RU" i="1" dirty="0" err="1" smtClean="0"/>
              <a:t>entabilit</a:t>
            </a:r>
            <a:r>
              <a:rPr lang="en-US" i="1" dirty="0" err="1" smtClean="0"/>
              <a:t>ății</a:t>
            </a:r>
            <a:r>
              <a:rPr lang="ru-RU" i="1" dirty="0" smtClean="0"/>
              <a:t> </a:t>
            </a:r>
            <a:r>
              <a:rPr lang="ru-RU" i="1" dirty="0" err="1"/>
              <a:t>capitalului</a:t>
            </a:r>
            <a:r>
              <a:rPr lang="ru-RU" i="1" dirty="0"/>
              <a:t> </a:t>
            </a:r>
            <a:r>
              <a:rPr lang="ru-RU" i="1" dirty="0" err="1"/>
              <a:t>propriu</a:t>
            </a:r>
            <a:r>
              <a:rPr lang="ru-RU" i="1" dirty="0"/>
              <a:t> </a:t>
            </a:r>
            <a:r>
              <a:rPr lang="ru-RU" i="1" dirty="0" err="1"/>
              <a:t>sau</a:t>
            </a:r>
            <a:r>
              <a:rPr lang="ru-RU" i="1" dirty="0"/>
              <a:t> </a:t>
            </a:r>
            <a:r>
              <a:rPr lang="ru-RU" i="1" dirty="0" err="1"/>
              <a:t>financiară</a:t>
            </a:r>
            <a:r>
              <a:rPr lang="ru-RU" i="1" dirty="0"/>
              <a:t>. </a:t>
            </a:r>
            <a:r>
              <a:rPr lang="ru-RU" dirty="0" err="1"/>
              <a:t>Se</a:t>
            </a:r>
            <a:r>
              <a:rPr lang="ru-RU" dirty="0"/>
              <a:t> </a:t>
            </a:r>
            <a:r>
              <a:rPr lang="ru-RU" dirty="0" err="1"/>
              <a:t>alege</a:t>
            </a:r>
            <a:r>
              <a:rPr lang="ru-RU" dirty="0"/>
              <a:t> </a:t>
            </a:r>
            <a:r>
              <a:rPr lang="ru-RU" dirty="0" err="1"/>
              <a:t>acea</a:t>
            </a:r>
            <a:r>
              <a:rPr lang="ru-RU" dirty="0"/>
              <a:t> </a:t>
            </a:r>
            <a:r>
              <a:rPr lang="ru-RU" dirty="0" err="1"/>
              <a:t>structură</a:t>
            </a:r>
            <a:r>
              <a:rPr lang="ru-RU" dirty="0"/>
              <a:t> </a:t>
            </a:r>
            <a:r>
              <a:rPr lang="ru-RU" dirty="0" err="1"/>
              <a:t>financiară</a:t>
            </a:r>
            <a:r>
              <a:rPr lang="ru-RU" dirty="0"/>
              <a:t> </a:t>
            </a:r>
            <a:r>
              <a:rPr lang="ru-RU" dirty="0" err="1"/>
              <a:t>care</a:t>
            </a:r>
            <a:r>
              <a:rPr lang="ru-RU" dirty="0"/>
              <a:t> </a:t>
            </a:r>
            <a:r>
              <a:rPr lang="ru-RU" dirty="0" err="1"/>
              <a:t>care</a:t>
            </a:r>
            <a:r>
              <a:rPr lang="ru-RU" dirty="0"/>
              <a:t> </a:t>
            </a:r>
            <a:r>
              <a:rPr lang="ru-RU" dirty="0" err="1"/>
              <a:t>asigură</a:t>
            </a:r>
            <a:r>
              <a:rPr lang="ru-RU" dirty="0"/>
              <a:t> </a:t>
            </a:r>
            <a:r>
              <a:rPr lang="ru-RU" dirty="0" err="1"/>
              <a:t>maximizarea</a:t>
            </a:r>
            <a:r>
              <a:rPr lang="ru-RU" dirty="0"/>
              <a:t> </a:t>
            </a:r>
            <a:r>
              <a:rPr lang="ru-RU" dirty="0" err="1"/>
              <a:t>rentabilităţii</a:t>
            </a:r>
            <a:r>
              <a:rPr lang="ru-RU" dirty="0"/>
              <a:t> </a:t>
            </a:r>
            <a:r>
              <a:rPr lang="ru-RU" dirty="0" err="1"/>
              <a:t>financiare</a:t>
            </a:r>
            <a:r>
              <a:rPr lang="ru-RU" dirty="0"/>
              <a:t>. </a:t>
            </a:r>
            <a:endParaRPr lang="en-US" dirty="0" smtClean="0"/>
          </a:p>
          <a:p>
            <a:pPr algn="ctr">
              <a:buNone/>
            </a:pPr>
            <a:r>
              <a:rPr lang="ru-RU" i="1" dirty="0" err="1" smtClean="0"/>
              <a:t>Rf=Pnet</a:t>
            </a:r>
            <a:r>
              <a:rPr lang="ru-RU" i="1" dirty="0" smtClean="0"/>
              <a:t>/KP*100</a:t>
            </a:r>
            <a:r>
              <a:rPr lang="ru-RU" i="1" dirty="0"/>
              <a:t>%,</a:t>
            </a:r>
            <a:r>
              <a:rPr lang="ru-RU" dirty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ru-RU" dirty="0" err="1" smtClean="0"/>
              <a:t>unde</a:t>
            </a:r>
            <a:r>
              <a:rPr lang="ru-RU" dirty="0" smtClean="0"/>
              <a:t> </a:t>
            </a:r>
            <a:r>
              <a:rPr lang="ru-RU" dirty="0" err="1"/>
              <a:t>Pnet</a:t>
            </a:r>
            <a:r>
              <a:rPr lang="ru-RU" dirty="0"/>
              <a:t> – </a:t>
            </a:r>
            <a:r>
              <a:rPr lang="ru-RU" dirty="0" err="1"/>
              <a:t>profit</a:t>
            </a:r>
            <a:r>
              <a:rPr lang="ru-RU" dirty="0"/>
              <a:t> </a:t>
            </a:r>
            <a:r>
              <a:rPr lang="ru-RU" dirty="0" err="1"/>
              <a:t>net</a:t>
            </a:r>
            <a:r>
              <a:rPr lang="ru-RU" dirty="0"/>
              <a:t>,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ru-RU" dirty="0" smtClean="0"/>
              <a:t>KP- </a:t>
            </a:r>
            <a:r>
              <a:rPr lang="ru-RU" dirty="0" err="1"/>
              <a:t>capital</a:t>
            </a:r>
            <a:r>
              <a:rPr lang="ru-RU" dirty="0"/>
              <a:t> </a:t>
            </a:r>
            <a:r>
              <a:rPr lang="ru-RU" dirty="0" err="1"/>
              <a:t>propriu</a:t>
            </a:r>
            <a:r>
              <a:rPr lang="ru-RU" dirty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ro-RO" dirty="0" smtClean="0"/>
              <a:t>Să </a:t>
            </a:r>
            <a:r>
              <a:rPr lang="ro-RO" dirty="0"/>
              <a:t>se decidă asupra structurii optime a capitalului conform criteriului rentabilităţii financiare. Întreprinderea dispune de un capital propriu în sumă de 60000 u. m. şi doreşte să-şi majoreze volumul de lucru pe seama atragerii capitalului împrumutat. Rentabilitatea globală constituie 10%, iar rata minimă a dobânzii bancare pentru credite constituie 8%. Se analizează 4 variante care indică nivele diferite de îndatorare:</a:t>
            </a:r>
            <a:endParaRPr lang="en-US" dirty="0"/>
          </a:p>
          <a:p>
            <a:endParaRPr lang="en-US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Sarcina</a:t>
            </a:r>
            <a:r>
              <a:rPr lang="en-US" dirty="0" smtClean="0">
                <a:solidFill>
                  <a:srgbClr val="FF0000"/>
                </a:solidFill>
              </a:rPr>
              <a:t> 3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09600" y="762005"/>
          <a:ext cx="7696199" cy="5432897"/>
        </p:xfrm>
        <a:graphic>
          <a:graphicData uri="http://schemas.openxmlformats.org/drawingml/2006/table">
            <a:tbl>
              <a:tblPr/>
              <a:tblGrid>
                <a:gridCol w="472180"/>
                <a:gridCol w="4166489"/>
                <a:gridCol w="813014"/>
                <a:gridCol w="748172"/>
                <a:gridCol w="748172"/>
                <a:gridCol w="748172"/>
              </a:tblGrid>
              <a:tr h="3195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0" dirty="0">
                          <a:latin typeface="Calibri"/>
                          <a:ea typeface="Calibri"/>
                          <a:cs typeface="Times New Roman"/>
                        </a:rPr>
                        <a:t>Indicatori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5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0" dirty="0">
                          <a:latin typeface="Calibri"/>
                          <a:ea typeface="Calibri"/>
                          <a:cs typeface="Times New Roman"/>
                        </a:rPr>
                        <a:t>Capital propriu (mii u.m.)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5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0" dirty="0">
                          <a:latin typeface="Calibri"/>
                          <a:ea typeface="Calibri"/>
                          <a:cs typeface="Times New Roman"/>
                        </a:rPr>
                        <a:t>Capital împrumutat (mii u.m.)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latin typeface="Times New Roman"/>
                          <a:ea typeface="Times New Roman"/>
                          <a:cs typeface="Times New Roman"/>
                        </a:rPr>
                        <a:t>90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5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latin typeface="Times New Roman"/>
                          <a:ea typeface="Times New Roman"/>
                          <a:cs typeface="Times New Roman"/>
                        </a:rPr>
                        <a:t>3. 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0" dirty="0">
                          <a:latin typeface="Calibri"/>
                          <a:ea typeface="Calibri"/>
                          <a:cs typeface="Times New Roman"/>
                        </a:rPr>
                        <a:t>Total capital (mii u.m.)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latin typeface="Times New Roman"/>
                          <a:ea typeface="Times New Roman"/>
                          <a:cs typeface="Times New Roman"/>
                        </a:rPr>
                        <a:t>90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latin typeface="Times New Roman"/>
                          <a:ea typeface="Times New Roman"/>
                          <a:cs typeface="Times New Roman"/>
                        </a:rPr>
                        <a:t>120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5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latin typeface="Times New Roman"/>
                          <a:ea typeface="Times New Roman"/>
                          <a:cs typeface="Times New Roman"/>
                        </a:rPr>
                        <a:t>4. 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0">
                          <a:latin typeface="Calibri"/>
                          <a:ea typeface="Calibri"/>
                          <a:cs typeface="Times New Roman"/>
                        </a:rPr>
                        <a:t>Rata rentabilităţii economice, %</a:t>
                      </a:r>
                      <a:endParaRPr lang="en-US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5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latin typeface="Times New Roman"/>
                          <a:ea typeface="Times New Roman"/>
                          <a:cs typeface="Times New Roman"/>
                        </a:rPr>
                        <a:t>5.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0">
                          <a:latin typeface="Calibri"/>
                          <a:ea typeface="Calibri"/>
                          <a:cs typeface="Times New Roman"/>
                        </a:rPr>
                        <a:t>Rata dobânzii, %</a:t>
                      </a:r>
                      <a:endParaRPr lang="en-US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1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latin typeface="Times New Roman"/>
                          <a:ea typeface="Times New Roman"/>
                          <a:cs typeface="Times New Roman"/>
                        </a:rPr>
                        <a:t>6.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0" dirty="0">
                          <a:latin typeface="Calibri"/>
                          <a:ea typeface="Calibri"/>
                          <a:cs typeface="Times New Roman"/>
                        </a:rPr>
                        <a:t>Rata dobânzii bancare, inclusiv şi prima pentru risc, % </a:t>
                      </a:r>
                      <a:endParaRPr lang="en-US" sz="1400" b="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0" dirty="0" smtClean="0">
                          <a:latin typeface="Calibri"/>
                          <a:ea typeface="Calibri"/>
                          <a:cs typeface="Times New Roman"/>
                        </a:rPr>
                        <a:t>( </a:t>
                      </a:r>
                      <a:r>
                        <a:rPr lang="ro-RO" sz="1400" b="0" dirty="0">
                          <a:latin typeface="Calibri"/>
                          <a:ea typeface="Calibri"/>
                          <a:cs typeface="Times New Roman"/>
                        </a:rPr>
                        <a:t>r.2 / r.1 + r.5)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latin typeface="Times New Roman"/>
                          <a:ea typeface="Times New Roman"/>
                          <a:cs typeface="Times New Roman"/>
                        </a:rPr>
                        <a:t>8,5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latin typeface="Times New Roman"/>
                          <a:ea typeface="Times New Roman"/>
                          <a:cs typeface="Times New Roman"/>
                        </a:rPr>
                        <a:t>9,5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5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latin typeface="Times New Roman"/>
                          <a:ea typeface="Times New Roman"/>
                          <a:cs typeface="Times New Roman"/>
                        </a:rPr>
                        <a:t>7. 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0" dirty="0">
                          <a:latin typeface="Calibri"/>
                          <a:ea typeface="Calibri"/>
                          <a:cs typeface="Times New Roman"/>
                        </a:rPr>
                        <a:t>Suma profitului brut (r. 4 * r.3), mii  lei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latin typeface="Times New Roman"/>
                          <a:ea typeface="Times New Roman"/>
                          <a:cs typeface="Times New Roman"/>
                        </a:rPr>
                        <a:t>7,5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1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latin typeface="Times New Roman"/>
                          <a:ea typeface="Times New Roman"/>
                          <a:cs typeface="Times New Roman"/>
                        </a:rPr>
                        <a:t>8. 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0" dirty="0">
                          <a:latin typeface="Calibri"/>
                          <a:ea typeface="Calibri"/>
                          <a:cs typeface="Times New Roman"/>
                        </a:rPr>
                        <a:t>Suma dobânzii pentru împrumut 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0" dirty="0">
                          <a:latin typeface="Calibri"/>
                          <a:ea typeface="Calibri"/>
                          <a:cs typeface="Times New Roman"/>
                        </a:rPr>
                        <a:t>(r. 6* r. 2), mii lei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latin typeface="Times New Roman"/>
                          <a:ea typeface="Times New Roman"/>
                          <a:cs typeface="Times New Roman"/>
                        </a:rPr>
                        <a:t>1,2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latin typeface="Times New Roman"/>
                          <a:ea typeface="Times New Roman"/>
                          <a:cs typeface="Times New Roman"/>
                        </a:rPr>
                        <a:t>2,55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latin typeface="Times New Roman"/>
                          <a:ea typeface="Times New Roman"/>
                          <a:cs typeface="Times New Roman"/>
                        </a:rPr>
                        <a:t>5,4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latin typeface="Times New Roman"/>
                          <a:ea typeface="Times New Roman"/>
                          <a:cs typeface="Times New Roman"/>
                        </a:rPr>
                        <a:t>8,55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1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latin typeface="Times New Roman"/>
                          <a:ea typeface="Times New Roman"/>
                          <a:cs typeface="Times New Roman"/>
                        </a:rPr>
                        <a:t>9.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0">
                          <a:latin typeface="Calibri"/>
                          <a:ea typeface="Calibri"/>
                          <a:cs typeface="Times New Roman"/>
                        </a:rPr>
                        <a:t>Profitul perioadei de gestiune până la impozitare</a:t>
                      </a:r>
                      <a:endParaRPr lang="en-US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latin typeface="Times New Roman"/>
                          <a:ea typeface="Times New Roman"/>
                          <a:cs typeface="Times New Roman"/>
                        </a:rPr>
                        <a:t>6,3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latin typeface="Times New Roman"/>
                          <a:ea typeface="Times New Roman"/>
                          <a:cs typeface="Times New Roman"/>
                        </a:rPr>
                        <a:t>6,45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latin typeface="Times New Roman"/>
                          <a:ea typeface="Times New Roman"/>
                          <a:cs typeface="Times New Roman"/>
                        </a:rPr>
                        <a:t>6,6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latin typeface="Times New Roman"/>
                          <a:ea typeface="Times New Roman"/>
                          <a:cs typeface="Times New Roman"/>
                        </a:rPr>
                        <a:t>6,45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5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latin typeface="Times New Roman"/>
                          <a:ea typeface="Times New Roman"/>
                          <a:cs typeface="Times New Roman"/>
                        </a:rPr>
                        <a:t>10.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0">
                          <a:latin typeface="Calibri"/>
                          <a:ea typeface="Calibri"/>
                          <a:cs typeface="Times New Roman"/>
                        </a:rPr>
                        <a:t>Cota impozitului pe venit</a:t>
                      </a:r>
                      <a:endParaRPr lang="en-US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5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latin typeface="Times New Roman"/>
                          <a:ea typeface="Times New Roman"/>
                          <a:cs typeface="Times New Roman"/>
                        </a:rPr>
                        <a:t>11. 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0">
                          <a:latin typeface="Calibri"/>
                          <a:ea typeface="Calibri"/>
                          <a:cs typeface="Times New Roman"/>
                        </a:rPr>
                        <a:t>Suma impozitului pe venit (r.9 * r. 10)</a:t>
                      </a:r>
                      <a:endParaRPr lang="en-US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5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latin typeface="Times New Roman"/>
                          <a:ea typeface="Times New Roman"/>
                          <a:cs typeface="Times New Roman"/>
                        </a:rPr>
                        <a:t>12.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0">
                          <a:latin typeface="Calibri"/>
                          <a:ea typeface="Calibri"/>
                          <a:cs typeface="Times New Roman"/>
                        </a:rPr>
                        <a:t>Profit net (r. 9 – r.11)</a:t>
                      </a:r>
                      <a:endParaRPr lang="en-US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5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latin typeface="Times New Roman"/>
                          <a:ea typeface="Times New Roman"/>
                          <a:cs typeface="Times New Roman"/>
                        </a:rPr>
                        <a:t>13.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0">
                          <a:latin typeface="Calibri"/>
                          <a:ea typeface="Calibri"/>
                          <a:cs typeface="Times New Roman"/>
                        </a:rPr>
                        <a:t>Rata rentabilităţii financiare (r.12 / r.1)</a:t>
                      </a:r>
                      <a:endParaRPr lang="en-US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Criteriul</a:t>
            </a:r>
            <a:r>
              <a:rPr lang="en-US" i="1" dirty="0" smtClean="0"/>
              <a:t> c</a:t>
            </a:r>
            <a:r>
              <a:rPr lang="ru-RU" i="1" dirty="0" err="1" smtClean="0"/>
              <a:t>apacit</a:t>
            </a:r>
            <a:r>
              <a:rPr lang="en-US" i="1" dirty="0" err="1" smtClean="0"/>
              <a:t>ății</a:t>
            </a:r>
            <a:r>
              <a:rPr lang="ru-RU" i="1" dirty="0" smtClean="0"/>
              <a:t> </a:t>
            </a:r>
            <a:r>
              <a:rPr lang="ru-RU" i="1" dirty="0" err="1"/>
              <a:t>de</a:t>
            </a:r>
            <a:r>
              <a:rPr lang="ru-RU" i="1" dirty="0"/>
              <a:t> </a:t>
            </a:r>
            <a:r>
              <a:rPr lang="ru-RU" i="1" dirty="0" err="1"/>
              <a:t>îndatorare</a:t>
            </a:r>
            <a:r>
              <a:rPr lang="ru-RU" i="1" dirty="0"/>
              <a:t>, </a:t>
            </a:r>
            <a:r>
              <a:rPr lang="ru-RU" dirty="0" err="1"/>
              <a:t>exprimă</a:t>
            </a:r>
            <a:r>
              <a:rPr lang="ru-RU" dirty="0"/>
              <a:t> </a:t>
            </a:r>
            <a:r>
              <a:rPr lang="ru-RU" dirty="0" err="1"/>
              <a:t>posibilităţile</a:t>
            </a:r>
            <a:r>
              <a:rPr lang="ru-RU" dirty="0"/>
              <a:t> </a:t>
            </a:r>
            <a:r>
              <a:rPr lang="ru-RU" dirty="0" err="1"/>
              <a:t>unei</a:t>
            </a:r>
            <a:r>
              <a:rPr lang="ru-RU" dirty="0"/>
              <a:t> </a:t>
            </a:r>
            <a:r>
              <a:rPr lang="ru-RU" dirty="0" err="1"/>
              <a:t>societăţi</a:t>
            </a:r>
            <a:r>
              <a:rPr lang="ru-RU" dirty="0"/>
              <a:t> </a:t>
            </a:r>
            <a:r>
              <a:rPr lang="ru-RU" dirty="0" err="1"/>
              <a:t>de</a:t>
            </a:r>
            <a:r>
              <a:rPr lang="ru-RU" dirty="0"/>
              <a:t> </a:t>
            </a:r>
            <a:r>
              <a:rPr lang="ru-RU" dirty="0" err="1"/>
              <a:t>a</a:t>
            </a:r>
            <a:r>
              <a:rPr lang="ru-RU" dirty="0"/>
              <a:t> </a:t>
            </a:r>
            <a:r>
              <a:rPr lang="ru-RU" dirty="0" err="1"/>
              <a:t>primi</a:t>
            </a:r>
            <a:r>
              <a:rPr lang="ru-RU" dirty="0"/>
              <a:t> </a:t>
            </a:r>
            <a:r>
              <a:rPr lang="ru-RU" dirty="0" err="1"/>
              <a:t>credite</a:t>
            </a:r>
            <a:r>
              <a:rPr lang="ru-RU" dirty="0"/>
              <a:t> </a:t>
            </a:r>
            <a:r>
              <a:rPr lang="ru-RU" dirty="0" err="1"/>
              <a:t>care</a:t>
            </a:r>
            <a:r>
              <a:rPr lang="ru-RU" dirty="0"/>
              <a:t> </a:t>
            </a:r>
            <a:r>
              <a:rPr lang="ru-RU" dirty="0" err="1"/>
              <a:t>să</a:t>
            </a:r>
            <a:r>
              <a:rPr lang="ru-RU" dirty="0"/>
              <a:t> </a:t>
            </a:r>
            <a:r>
              <a:rPr lang="ru-RU" dirty="0" err="1"/>
              <a:t>fie</a:t>
            </a:r>
            <a:r>
              <a:rPr lang="ru-RU" dirty="0"/>
              <a:t> </a:t>
            </a:r>
            <a:r>
              <a:rPr lang="ru-RU" dirty="0" err="1"/>
              <a:t>garantate</a:t>
            </a:r>
            <a:r>
              <a:rPr lang="ru-RU" dirty="0"/>
              <a:t> </a:t>
            </a:r>
            <a:r>
              <a:rPr lang="ru-RU" dirty="0" err="1"/>
              <a:t>şi</a:t>
            </a:r>
            <a:r>
              <a:rPr lang="ru-RU" dirty="0"/>
              <a:t> </a:t>
            </a:r>
            <a:r>
              <a:rPr lang="ru-RU" dirty="0" err="1"/>
              <a:t>a</a:t>
            </a:r>
            <a:r>
              <a:rPr lang="ru-RU" dirty="0"/>
              <a:t> </a:t>
            </a:r>
            <a:r>
              <a:rPr lang="ru-RU" dirty="0" err="1"/>
              <a:t>căror</a:t>
            </a:r>
            <a:r>
              <a:rPr lang="ru-RU" dirty="0"/>
              <a:t> </a:t>
            </a:r>
            <a:r>
              <a:rPr lang="ru-RU" dirty="0" err="1"/>
              <a:t>rambursare</a:t>
            </a:r>
            <a:r>
              <a:rPr lang="ru-RU" dirty="0"/>
              <a:t>, </a:t>
            </a:r>
            <a:r>
              <a:rPr lang="ru-RU" dirty="0" err="1"/>
              <a:t>inclusiv</a:t>
            </a:r>
            <a:r>
              <a:rPr lang="ru-RU" dirty="0"/>
              <a:t> </a:t>
            </a:r>
            <a:r>
              <a:rPr lang="ru-RU" dirty="0" err="1"/>
              <a:t>şi</a:t>
            </a:r>
            <a:r>
              <a:rPr lang="ru-RU" dirty="0"/>
              <a:t> </a:t>
            </a:r>
            <a:r>
              <a:rPr lang="ru-RU" dirty="0" err="1"/>
              <a:t>plata</a:t>
            </a:r>
            <a:r>
              <a:rPr lang="ru-RU" dirty="0"/>
              <a:t> </a:t>
            </a:r>
            <a:r>
              <a:rPr lang="ru-RU" dirty="0" err="1"/>
              <a:t>dobânzilor</a:t>
            </a:r>
            <a:r>
              <a:rPr lang="ru-RU" dirty="0"/>
              <a:t> </a:t>
            </a:r>
            <a:r>
              <a:rPr lang="ru-RU" dirty="0" err="1"/>
              <a:t>să</a:t>
            </a:r>
            <a:r>
              <a:rPr lang="ru-RU" dirty="0"/>
              <a:t> </a:t>
            </a:r>
            <a:r>
              <a:rPr lang="ru-RU" dirty="0" err="1"/>
              <a:t>nu</a:t>
            </a:r>
            <a:r>
              <a:rPr lang="ru-RU" dirty="0"/>
              <a:t> </a:t>
            </a:r>
            <a:r>
              <a:rPr lang="ru-RU" dirty="0" err="1"/>
              <a:t>creeze</a:t>
            </a:r>
            <a:r>
              <a:rPr lang="ru-RU" dirty="0"/>
              <a:t> </a:t>
            </a:r>
            <a:r>
              <a:rPr lang="ru-RU" dirty="0" err="1"/>
              <a:t>greutăţi</a:t>
            </a:r>
            <a:r>
              <a:rPr lang="ru-RU" dirty="0"/>
              <a:t> </a:t>
            </a:r>
            <a:r>
              <a:rPr lang="ru-RU" dirty="0" err="1"/>
              <a:t>financiare</a:t>
            </a:r>
            <a:r>
              <a:rPr lang="ru-RU" dirty="0"/>
              <a:t> </a:t>
            </a:r>
            <a:r>
              <a:rPr lang="ru-RU" dirty="0" err="1"/>
              <a:t>de</a:t>
            </a:r>
            <a:r>
              <a:rPr lang="ru-RU" dirty="0"/>
              <a:t> </a:t>
            </a:r>
            <a:r>
              <a:rPr lang="ru-RU" dirty="0" err="1"/>
              <a:t>nesuportat</a:t>
            </a:r>
            <a:r>
              <a:rPr lang="ru-RU" dirty="0"/>
              <a:t>. </a:t>
            </a:r>
            <a:r>
              <a:rPr lang="ru-RU" dirty="0" err="1"/>
              <a:t>Capacitatea</a:t>
            </a:r>
            <a:r>
              <a:rPr lang="ru-RU" dirty="0"/>
              <a:t> </a:t>
            </a:r>
            <a:r>
              <a:rPr lang="ru-RU" dirty="0" err="1"/>
              <a:t>de</a:t>
            </a:r>
            <a:r>
              <a:rPr lang="ru-RU" dirty="0"/>
              <a:t> </a:t>
            </a:r>
            <a:r>
              <a:rPr lang="ru-RU" dirty="0" err="1"/>
              <a:t>îndatorare</a:t>
            </a:r>
            <a:r>
              <a:rPr lang="ru-RU" dirty="0"/>
              <a:t> </a:t>
            </a:r>
            <a:r>
              <a:rPr lang="ru-RU" dirty="0" err="1"/>
              <a:t>reprezintă</a:t>
            </a:r>
            <a:r>
              <a:rPr lang="ru-RU" dirty="0"/>
              <a:t> </a:t>
            </a:r>
            <a:r>
              <a:rPr lang="ru-RU" dirty="0" err="1"/>
              <a:t>limita</a:t>
            </a:r>
            <a:r>
              <a:rPr lang="ru-RU" dirty="0"/>
              <a:t> </a:t>
            </a:r>
            <a:r>
              <a:rPr lang="ru-RU" dirty="0" err="1"/>
              <a:t>maximă</a:t>
            </a:r>
            <a:r>
              <a:rPr lang="ru-RU" dirty="0"/>
              <a:t> </a:t>
            </a:r>
            <a:r>
              <a:rPr lang="ru-RU" dirty="0" err="1"/>
              <a:t>de</a:t>
            </a:r>
            <a:r>
              <a:rPr lang="ru-RU" dirty="0"/>
              <a:t> </a:t>
            </a:r>
            <a:r>
              <a:rPr lang="ru-RU" dirty="0" err="1"/>
              <a:t>îndatorare</a:t>
            </a:r>
            <a:r>
              <a:rPr lang="ru-RU" dirty="0"/>
              <a:t> </a:t>
            </a:r>
            <a:r>
              <a:rPr lang="ru-RU" dirty="0" err="1"/>
              <a:t>impusă</a:t>
            </a:r>
            <a:r>
              <a:rPr lang="ru-RU" dirty="0"/>
              <a:t> </a:t>
            </a:r>
            <a:r>
              <a:rPr lang="ru-RU" dirty="0" err="1"/>
              <a:t>de</a:t>
            </a:r>
            <a:r>
              <a:rPr lang="ru-RU" dirty="0"/>
              <a:t> </a:t>
            </a:r>
            <a:r>
              <a:rPr lang="ru-RU" dirty="0" err="1"/>
              <a:t>bănci</a:t>
            </a:r>
            <a:r>
              <a:rPr lang="ru-RU" dirty="0"/>
              <a:t> </a:t>
            </a:r>
            <a:r>
              <a:rPr lang="ru-RU" dirty="0" err="1"/>
              <a:t>întreprinderilor</a:t>
            </a:r>
            <a:r>
              <a:rPr lang="ru-RU" dirty="0"/>
              <a:t>. </a:t>
            </a:r>
            <a:r>
              <a:rPr lang="ro-RO" dirty="0"/>
              <a:t>În vederea aprecierii propriei situaţii, a verificării posibilităţilor de îndatorare ale întreprinderii şi edificării în raporturile cu băncile se purcede la calcularea unor indicatori de îndatorare, precum</a:t>
            </a:r>
            <a:r>
              <a:rPr lang="ro-RO" dirty="0" smtClean="0"/>
              <a:t>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C</a:t>
            </a:r>
            <a:r>
              <a:rPr lang="ro-RO" dirty="0"/>
              <a:t>Î</a:t>
            </a:r>
            <a:r>
              <a:rPr lang="en-US" dirty="0"/>
              <a:t>G=</a:t>
            </a:r>
            <a:r>
              <a:rPr lang="en-US" dirty="0" err="1"/>
              <a:t>DatoriiTotale</a:t>
            </a:r>
            <a:r>
              <a:rPr lang="en-US" dirty="0"/>
              <a:t>/Capital </a:t>
            </a:r>
            <a:r>
              <a:rPr lang="en-US" dirty="0" err="1"/>
              <a:t>Propriu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 smtClean="0"/>
              <a:t>	CÎT=</a:t>
            </a:r>
            <a:r>
              <a:rPr lang="en-US" dirty="0" err="1" smtClean="0"/>
              <a:t>Datorii</a:t>
            </a:r>
            <a:r>
              <a:rPr lang="en-US" dirty="0" smtClean="0"/>
              <a:t> </a:t>
            </a:r>
            <a:r>
              <a:rPr lang="en-US" dirty="0" err="1"/>
              <a:t>Termen</a:t>
            </a:r>
            <a:r>
              <a:rPr lang="en-US" dirty="0"/>
              <a:t> Lung/ Capital </a:t>
            </a:r>
            <a:r>
              <a:rPr lang="en-US" dirty="0" err="1"/>
              <a:t>Propriu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Rezerva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îndatorare</a:t>
            </a:r>
            <a:r>
              <a:rPr lang="en-US" dirty="0"/>
              <a:t> = (2-CÎG)*Capital </a:t>
            </a:r>
            <a:r>
              <a:rPr lang="en-US" dirty="0" err="1"/>
              <a:t>Propriu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Rezerva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îndatorare</a:t>
            </a:r>
            <a:r>
              <a:rPr lang="en-US" dirty="0"/>
              <a:t> </a:t>
            </a:r>
            <a:r>
              <a:rPr lang="en-US" dirty="0" err="1"/>
              <a:t>Termen</a:t>
            </a:r>
            <a:r>
              <a:rPr lang="en-US" dirty="0"/>
              <a:t> Lung=(1-CÎT)*Capital </a:t>
            </a:r>
            <a:r>
              <a:rPr lang="en-US" dirty="0" err="1"/>
              <a:t>Propriu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Rezerva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îndatorare</a:t>
            </a:r>
            <a:r>
              <a:rPr lang="en-US" dirty="0"/>
              <a:t> </a:t>
            </a:r>
            <a:r>
              <a:rPr lang="en-US" dirty="0" err="1"/>
              <a:t>TermenScurt</a:t>
            </a:r>
            <a:r>
              <a:rPr lang="en-US" dirty="0"/>
              <a:t>=</a:t>
            </a:r>
            <a:r>
              <a:rPr lang="en-US" dirty="0" err="1"/>
              <a:t>Rezerva</a:t>
            </a:r>
            <a:r>
              <a:rPr lang="en-US" dirty="0"/>
              <a:t> de </a:t>
            </a:r>
            <a:r>
              <a:rPr lang="en-US" dirty="0" err="1"/>
              <a:t>îndatorare</a:t>
            </a:r>
            <a:r>
              <a:rPr lang="en-US" dirty="0"/>
              <a:t> –</a:t>
            </a:r>
            <a:r>
              <a:rPr lang="en-US" dirty="0" err="1"/>
              <a:t>Rezerva</a:t>
            </a:r>
            <a:r>
              <a:rPr lang="en-US" dirty="0"/>
              <a:t> de </a:t>
            </a:r>
            <a:r>
              <a:rPr lang="en-US" dirty="0" err="1"/>
              <a:t>indatorare</a:t>
            </a:r>
            <a:r>
              <a:rPr lang="en-US" dirty="0"/>
              <a:t> </a:t>
            </a:r>
            <a:r>
              <a:rPr lang="en-US" dirty="0" err="1"/>
              <a:t>Termen</a:t>
            </a:r>
            <a:r>
              <a:rPr lang="en-US" dirty="0"/>
              <a:t> Lung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Conținutul</a:t>
            </a:r>
            <a:r>
              <a:rPr lang="en-US" dirty="0" smtClean="0"/>
              <a:t> </a:t>
            </a:r>
            <a:r>
              <a:rPr lang="en-US" dirty="0" err="1" smtClean="0"/>
              <a:t>temei</a:t>
            </a:r>
            <a:endParaRPr lang="en-US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	</a:t>
            </a:r>
            <a:r>
              <a:rPr lang="ro-RO" dirty="0" smtClean="0"/>
              <a:t>Pasivul </a:t>
            </a:r>
            <a:r>
              <a:rPr lang="ro-RO" dirty="0"/>
              <a:t>bilanţului unei societăţi comerciale este compus din:</a:t>
            </a:r>
            <a:endParaRPr lang="en-US" dirty="0"/>
          </a:p>
          <a:p>
            <a:pPr lvl="0">
              <a:buNone/>
            </a:pPr>
            <a:r>
              <a:rPr lang="en-US" dirty="0"/>
              <a:t>	</a:t>
            </a:r>
            <a:r>
              <a:rPr lang="ro-RO" dirty="0" smtClean="0"/>
              <a:t>Capital </a:t>
            </a:r>
            <a:r>
              <a:rPr lang="ro-RO" dirty="0"/>
              <a:t>propriu – 180000 lei</a:t>
            </a:r>
            <a:endParaRPr lang="en-US" dirty="0"/>
          </a:p>
          <a:p>
            <a:pPr lvl="0">
              <a:buNone/>
            </a:pPr>
            <a:r>
              <a:rPr lang="en-US" dirty="0" smtClean="0"/>
              <a:t>	</a:t>
            </a:r>
            <a:r>
              <a:rPr lang="ro-RO" dirty="0" smtClean="0"/>
              <a:t>Datorii </a:t>
            </a:r>
            <a:r>
              <a:rPr lang="ro-RO" dirty="0"/>
              <a:t>pe termen lung – 120000 lei</a:t>
            </a:r>
            <a:endParaRPr lang="en-US" dirty="0"/>
          </a:p>
          <a:p>
            <a:pPr lvl="0">
              <a:buNone/>
            </a:pPr>
            <a:r>
              <a:rPr lang="en-US" dirty="0" smtClean="0"/>
              <a:t>	</a:t>
            </a:r>
            <a:r>
              <a:rPr lang="ro-RO" dirty="0" smtClean="0"/>
              <a:t>Datorii </a:t>
            </a:r>
            <a:r>
              <a:rPr lang="ro-RO" dirty="0"/>
              <a:t>pe termen scurt – 160000 lei </a:t>
            </a:r>
            <a:endParaRPr lang="en-US" dirty="0"/>
          </a:p>
          <a:p>
            <a:pPr>
              <a:buNone/>
            </a:pPr>
            <a:r>
              <a:rPr lang="en-US" dirty="0" smtClean="0"/>
              <a:t>	</a:t>
            </a:r>
            <a:r>
              <a:rPr lang="ro-RO" dirty="0" smtClean="0"/>
              <a:t>Proiectul </a:t>
            </a:r>
            <a:r>
              <a:rPr lang="ro-RO" dirty="0"/>
              <a:t>rentabil de finanţat este de 200000 lei. Să se stabilească capacitatea de îndatorare pentru finanţarea proiectului.</a:t>
            </a: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Sarcina</a:t>
            </a:r>
            <a:r>
              <a:rPr lang="en-US" dirty="0" smtClean="0">
                <a:solidFill>
                  <a:srgbClr val="FF0000"/>
                </a:solidFill>
              </a:rPr>
              <a:t> 4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8229" t="27853" r="23496" b="9809"/>
          <a:stretch>
            <a:fillRect/>
          </a:stretch>
        </p:blipFill>
        <p:spPr bwMode="auto">
          <a:xfrm>
            <a:off x="990600" y="685800"/>
            <a:ext cx="74676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6336" t="24870" r="23496" b="28007"/>
          <a:stretch>
            <a:fillRect/>
          </a:stretch>
        </p:blipFill>
        <p:spPr bwMode="auto">
          <a:xfrm>
            <a:off x="762000" y="762000"/>
            <a:ext cx="79248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Politica</a:t>
            </a:r>
            <a:r>
              <a:rPr lang="en-US" b="1" dirty="0" smtClean="0">
                <a:solidFill>
                  <a:srgbClr val="FF0000"/>
                </a:solidFill>
              </a:rPr>
              <a:t> de dividend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	</a:t>
            </a:r>
            <a:r>
              <a:rPr lang="ro-RO" b="1" dirty="0" smtClean="0"/>
              <a:t>Politica de dividend</a:t>
            </a:r>
            <a:r>
              <a:rPr lang="ro-RO" dirty="0" smtClean="0"/>
              <a:t> se referă la decizia adunării generale a acţionarilor de a distribui profitul net sub formă de dividende acţionarilor sau de a reinvesti dividendele cuvenite în proiecte investiţionale ce promit o creştere a profiturilor în viitor.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o-RO" sz="2400" b="1" i="1" dirty="0"/>
              <a:t>Urmărirea politicii de dividend poate fi realizată prin intermediul unor indicatori</a:t>
            </a:r>
            <a:r>
              <a:rPr lang="ro-RO" sz="2400" i="1" dirty="0"/>
              <a:t>,</a:t>
            </a:r>
            <a:r>
              <a:rPr lang="ro-RO" sz="2400" dirty="0"/>
              <a:t> precum</a:t>
            </a:r>
            <a:r>
              <a:rPr lang="ro-RO" sz="2400" dirty="0" smtClean="0"/>
              <a:t>:</a:t>
            </a:r>
            <a:endParaRPr lang="en-US" sz="2400" dirty="0"/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2" cstate="print"/>
          <a:srcRect l="26574" t="22917" r="24817" b="28125"/>
          <a:stretch>
            <a:fillRect/>
          </a:stretch>
        </p:blipFill>
        <p:spPr bwMode="auto">
          <a:xfrm>
            <a:off x="457200" y="1447800"/>
            <a:ext cx="7848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Sarcina</a:t>
            </a:r>
            <a:r>
              <a:rPr lang="en-US" dirty="0" smtClean="0">
                <a:solidFill>
                  <a:srgbClr val="FF0000"/>
                </a:solidFill>
              </a:rPr>
              <a:t> 5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o-RO" dirty="0"/>
              <a:t>Capitalul propriu al unei societăţi pe acţiuni însumează 2 500 000 lei şi este format din 2 500 acţiuni ordinare a câte 1000 lei fiecare. Societatea încasează din vânzarea producţiei 2 000 000 lei, costul de producţie fiind constituit din:</a:t>
            </a:r>
            <a:endParaRPr lang="en-US" dirty="0"/>
          </a:p>
          <a:p>
            <a:pPr lvl="1"/>
            <a:r>
              <a:rPr lang="ro-RO" dirty="0"/>
              <a:t>consumuri directe de materii prime şi materiale – 800 000 lei</a:t>
            </a:r>
            <a:endParaRPr lang="en-US" dirty="0"/>
          </a:p>
          <a:p>
            <a:pPr lvl="1"/>
            <a:r>
              <a:rPr lang="ro-RO" dirty="0"/>
              <a:t>consumuri privind retribuirea muncii lucrătorilor din activitatea de producţie – 600 000 lei</a:t>
            </a:r>
            <a:endParaRPr lang="en-US" dirty="0"/>
          </a:p>
          <a:p>
            <a:pPr lvl="1"/>
            <a:r>
              <a:rPr lang="ro-RO" dirty="0"/>
              <a:t>consumuri indirecte de producţie – 121 000 lei.</a:t>
            </a:r>
            <a:endParaRPr lang="en-US" dirty="0"/>
          </a:p>
          <a:p>
            <a:r>
              <a:rPr lang="ro-RO" dirty="0"/>
              <a:t>Ştiind că adunarea generală a acţionarilor a hotărât distribuirea de dividende în proporţie de 40% din profitul net anual, să se calculeze mărimea dividendelor plătite pentru fiecare acţiune şi mărimea profitului destinat modernizării producţiei.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o-RO" i="1" dirty="0"/>
              <a:t>Rezolvare:</a:t>
            </a:r>
            <a:endParaRPr lang="en-US" dirty="0"/>
          </a:p>
          <a:p>
            <a:pPr lvl="0">
              <a:buNone/>
            </a:pPr>
            <a:r>
              <a:rPr lang="ro-RO" dirty="0"/>
              <a:t>Costul vânzărilor = 800 000 + 600 000 + 121 000 = 1 521 000 lei</a:t>
            </a:r>
            <a:endParaRPr lang="en-US" dirty="0"/>
          </a:p>
          <a:p>
            <a:pPr lvl="0">
              <a:buNone/>
            </a:pPr>
            <a:r>
              <a:rPr lang="ro-RO" dirty="0"/>
              <a:t>Profitul brut = Vânzări nete – costul vânzărilor = 2 000 000 – 1 521 000 = 479 000 lei</a:t>
            </a:r>
            <a:endParaRPr lang="en-US" dirty="0"/>
          </a:p>
          <a:p>
            <a:pPr lvl="0">
              <a:buNone/>
            </a:pPr>
            <a:r>
              <a:rPr lang="ro-RO" dirty="0"/>
              <a:t>Întrucât societatea nu are venituri şi cheltuieli generate de alte activităţi, reiese că profitul perioadei de gestiune până la impozitare este egal cu profitul brut. Ştiind că sursa de plată a dividendelor, dar şi cea de formare a fondurilor, este profitul net, calculăm:</a:t>
            </a:r>
            <a:endParaRPr lang="en-US" dirty="0"/>
          </a:p>
          <a:p>
            <a:pPr>
              <a:buNone/>
            </a:pPr>
            <a:r>
              <a:rPr lang="ro-RO" dirty="0"/>
              <a:t>Profitul net = profit până la impozitare – cheltuieli privind plata impozitului pe venit</a:t>
            </a:r>
            <a:endParaRPr lang="en-US" dirty="0"/>
          </a:p>
          <a:p>
            <a:pPr>
              <a:buNone/>
            </a:pPr>
            <a:r>
              <a:rPr lang="ro-RO" dirty="0"/>
              <a:t>Profitul net = 479 000 –(479 000 x </a:t>
            </a:r>
            <a:r>
              <a:rPr lang="ro-RO" dirty="0" smtClean="0"/>
              <a:t>1</a:t>
            </a:r>
            <a:r>
              <a:rPr lang="en-US" dirty="0" smtClean="0"/>
              <a:t>2</a:t>
            </a:r>
            <a:r>
              <a:rPr lang="ro-RO" dirty="0" smtClean="0"/>
              <a:t>%/</a:t>
            </a:r>
            <a:r>
              <a:rPr lang="ro-RO" dirty="0"/>
              <a:t>100%) = </a:t>
            </a:r>
            <a:r>
              <a:rPr lang="ro-RO" dirty="0">
                <a:solidFill>
                  <a:srgbClr val="FF0000"/>
                </a:solidFill>
              </a:rPr>
              <a:t>392 780 lei </a:t>
            </a:r>
            <a:endParaRPr lang="en-US" dirty="0">
              <a:solidFill>
                <a:srgbClr val="FF0000"/>
              </a:solidFill>
            </a:endParaRPr>
          </a:p>
          <a:p>
            <a:pPr lvl="0">
              <a:buNone/>
            </a:pPr>
            <a:r>
              <a:rPr lang="ro-RO" dirty="0"/>
              <a:t>Volumul dividendelor plătite = </a:t>
            </a:r>
            <a:r>
              <a:rPr lang="ro-RO" dirty="0">
                <a:solidFill>
                  <a:srgbClr val="FF0000"/>
                </a:solidFill>
              </a:rPr>
              <a:t>392 780 x 40%/100% = 157 112 lei</a:t>
            </a:r>
            <a:endParaRPr lang="en-US" dirty="0">
              <a:solidFill>
                <a:srgbClr val="FF0000"/>
              </a:solidFill>
            </a:endParaRPr>
          </a:p>
          <a:p>
            <a:pPr lvl="0">
              <a:buNone/>
            </a:pPr>
            <a:r>
              <a:rPr lang="ro-RO" dirty="0"/>
              <a:t>Dividend / acţiune = 157 112 / 2500 = </a:t>
            </a:r>
            <a:r>
              <a:rPr lang="ro-RO" dirty="0">
                <a:solidFill>
                  <a:srgbClr val="FF0000"/>
                </a:solidFill>
              </a:rPr>
              <a:t>62,84 lei/acţ.</a:t>
            </a:r>
            <a:endParaRPr lang="en-US" dirty="0">
              <a:solidFill>
                <a:srgbClr val="FF0000"/>
              </a:solidFill>
            </a:endParaRPr>
          </a:p>
          <a:p>
            <a:pPr lvl="0">
              <a:buNone/>
            </a:pPr>
            <a:r>
              <a:rPr lang="ro-RO" dirty="0"/>
              <a:t>Profitul destinat modernizării producţiei:</a:t>
            </a:r>
            <a:endParaRPr lang="en-US" dirty="0"/>
          </a:p>
          <a:p>
            <a:pPr>
              <a:buNone/>
            </a:pPr>
            <a:r>
              <a:rPr lang="ro-RO" dirty="0">
                <a:solidFill>
                  <a:srgbClr val="FF0000"/>
                </a:solidFill>
              </a:rPr>
              <a:t>392 780 – 157 112 = 235 668 lei</a:t>
            </a:r>
            <a:endParaRPr lang="en-US" dirty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Sarcina</a:t>
            </a:r>
            <a:r>
              <a:rPr lang="en-US" dirty="0" smtClean="0">
                <a:solidFill>
                  <a:srgbClr val="FF0000"/>
                </a:solidFill>
              </a:rPr>
              <a:t> 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o-RO" dirty="0"/>
              <a:t>S.A. „Codru” dispune de un capital statutar format din:</a:t>
            </a:r>
            <a:endParaRPr lang="en-US" dirty="0"/>
          </a:p>
          <a:p>
            <a:pPr>
              <a:buNone/>
            </a:pPr>
            <a:r>
              <a:rPr lang="ro-RO" dirty="0"/>
              <a:t>- 1200 acţiuni categoria „A”, cu valoarea nominală = 150 lei/acţ., cu privilegiu de dividend de 10%;</a:t>
            </a:r>
            <a:endParaRPr lang="en-US" dirty="0"/>
          </a:p>
          <a:p>
            <a:pPr>
              <a:buNone/>
            </a:pPr>
            <a:r>
              <a:rPr lang="ro-RO" dirty="0"/>
              <a:t>    - 800 acţiuni categoria „B”, cu drept de vot, valoarea de piaţă constituie 200 000 lei.</a:t>
            </a:r>
            <a:endParaRPr lang="en-US" dirty="0"/>
          </a:p>
          <a:p>
            <a:pPr>
              <a:buNone/>
            </a:pPr>
            <a:r>
              <a:rPr lang="ro-RO" dirty="0"/>
              <a:t>În primii 2 ani, societatea respectivă a decis să repartizeze dividende după cum urmează: în primul an - 23 400 lei, în anul doi - 42 200 lei. De calculat mărimea dividendelor şi randamentul celor două categorii de acţiuni.  Argumentaţi răspunsul. 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o-RO" i="1" dirty="0"/>
              <a:t>Rezolvare:</a:t>
            </a:r>
            <a:endParaRPr lang="en-US" dirty="0"/>
          </a:p>
          <a:p>
            <a:pPr>
              <a:buNone/>
            </a:pPr>
            <a:r>
              <a:rPr lang="ro-RO" dirty="0"/>
              <a:t>	I an: </a:t>
            </a:r>
            <a:endParaRPr lang="en-US" dirty="0"/>
          </a:p>
          <a:p>
            <a:pPr>
              <a:buNone/>
            </a:pPr>
            <a:r>
              <a:rPr lang="ro-RO" i="1" dirty="0"/>
              <a:t>Acţiuni categoria „A”</a:t>
            </a:r>
            <a:endParaRPr lang="en-US" dirty="0"/>
          </a:p>
          <a:p>
            <a:pPr lvl="0">
              <a:buNone/>
            </a:pPr>
            <a:r>
              <a:rPr lang="ro-RO" dirty="0"/>
              <a:t>valoarea dividendelor pentru acţiunile preferenţiale:</a:t>
            </a:r>
            <a:endParaRPr lang="en-US" dirty="0"/>
          </a:p>
          <a:p>
            <a:pPr>
              <a:buNone/>
            </a:pPr>
            <a:r>
              <a:rPr lang="ro-RO" dirty="0"/>
              <a:t>1200 x 150 = 180 000 lei x 10% = 18 000 lei</a:t>
            </a:r>
            <a:endParaRPr lang="en-US" dirty="0"/>
          </a:p>
          <a:p>
            <a:pPr lvl="0">
              <a:buNone/>
            </a:pPr>
            <a:r>
              <a:rPr lang="ro-RO" dirty="0"/>
              <a:t>randamentul acţiunilor categoria „A”:</a:t>
            </a:r>
            <a:endParaRPr lang="en-US" dirty="0"/>
          </a:p>
          <a:p>
            <a:pPr>
              <a:buNone/>
            </a:pPr>
            <a:r>
              <a:rPr lang="ro-RO" dirty="0"/>
              <a:t>R= dividend pe acţiune / valoarea bursieră a acţiunilor categoria „A” x 100% = 18 000 / 180 000 x 100% = 10%</a:t>
            </a:r>
            <a:endParaRPr lang="en-US" dirty="0"/>
          </a:p>
          <a:p>
            <a:pPr>
              <a:buNone/>
            </a:pPr>
            <a:r>
              <a:rPr lang="ro-RO" i="1" dirty="0"/>
              <a:t>Acţiuni categoria „B”</a:t>
            </a:r>
            <a:endParaRPr lang="en-US" dirty="0"/>
          </a:p>
          <a:p>
            <a:pPr lvl="0">
              <a:buNone/>
            </a:pPr>
            <a:r>
              <a:rPr lang="ro-RO" dirty="0"/>
              <a:t>valoarea ce rămâne din profitul afectat după plata dividendelor acţiunilor categoria „A”:</a:t>
            </a:r>
            <a:endParaRPr lang="en-US" dirty="0"/>
          </a:p>
          <a:p>
            <a:pPr>
              <a:buNone/>
            </a:pPr>
            <a:r>
              <a:rPr lang="ro-RO" dirty="0"/>
              <a:t>23 400 – 18 000 = 5 400 lei</a:t>
            </a:r>
            <a:endParaRPr lang="en-US" dirty="0"/>
          </a:p>
          <a:p>
            <a:pPr lvl="0">
              <a:buNone/>
            </a:pPr>
            <a:r>
              <a:rPr lang="ro-RO" dirty="0"/>
              <a:t>randamentul acţiunilor categoria „B”:</a:t>
            </a:r>
            <a:endParaRPr lang="en-US" dirty="0"/>
          </a:p>
          <a:p>
            <a:pPr>
              <a:buNone/>
            </a:pPr>
            <a:r>
              <a:rPr lang="ro-RO" dirty="0"/>
              <a:t>R= dividend pe acţiune / valoarea bursieră a acţiunilor x 100% = 5 400 / 200 000 x 100% = 2,7%</a:t>
            </a:r>
            <a:endParaRPr lang="en-US" dirty="0"/>
          </a:p>
          <a:p>
            <a:pPr>
              <a:buNone/>
            </a:pPr>
            <a:r>
              <a:rPr lang="ro-RO" dirty="0"/>
              <a:t>	II an</a:t>
            </a:r>
            <a:endParaRPr lang="en-US" dirty="0"/>
          </a:p>
          <a:p>
            <a:pPr>
              <a:buNone/>
            </a:pPr>
            <a:r>
              <a:rPr lang="ro-RO" i="1" dirty="0"/>
              <a:t>Acţiuni categoria „A”</a:t>
            </a:r>
            <a:r>
              <a:rPr lang="ro-RO" dirty="0"/>
              <a:t> </a:t>
            </a:r>
            <a:endParaRPr lang="en-US" dirty="0"/>
          </a:p>
          <a:p>
            <a:pPr lvl="0">
              <a:buNone/>
            </a:pPr>
            <a:r>
              <a:rPr lang="ro-RO" dirty="0"/>
              <a:t>volumul dividendelor plătite acţiunilor privilegiate :</a:t>
            </a:r>
            <a:endParaRPr lang="en-US" dirty="0"/>
          </a:p>
          <a:p>
            <a:pPr>
              <a:buNone/>
            </a:pPr>
            <a:r>
              <a:rPr lang="ro-RO" dirty="0"/>
              <a:t>1200 x 150 = 180 000 lei x 10% = 18 000 lei</a:t>
            </a:r>
            <a:endParaRPr lang="en-US" dirty="0"/>
          </a:p>
          <a:p>
            <a:pPr lvl="0">
              <a:buNone/>
            </a:pPr>
            <a:r>
              <a:rPr lang="ro-RO" dirty="0"/>
              <a:t>randamentul acţiunilor categoria „A”:</a:t>
            </a:r>
            <a:endParaRPr lang="en-US" dirty="0"/>
          </a:p>
          <a:p>
            <a:pPr>
              <a:buNone/>
            </a:pPr>
            <a:r>
              <a:rPr lang="ro-RO" dirty="0"/>
              <a:t>R= 18 000 / 180 000 x 100% = 10%</a:t>
            </a:r>
            <a:endParaRPr lang="en-US" dirty="0"/>
          </a:p>
          <a:p>
            <a:pPr>
              <a:buNone/>
            </a:pPr>
            <a:r>
              <a:rPr lang="ro-RO" i="1" dirty="0"/>
              <a:t>Acţiuni categoria „B”</a:t>
            </a:r>
            <a:endParaRPr lang="en-US" dirty="0"/>
          </a:p>
          <a:p>
            <a:pPr lvl="0">
              <a:buNone/>
            </a:pPr>
            <a:r>
              <a:rPr lang="ro-RO" dirty="0"/>
              <a:t>volumul dividendelor pentru  plata dividendelor acţiunilor categoria „B”:</a:t>
            </a:r>
            <a:endParaRPr lang="en-US" dirty="0"/>
          </a:p>
          <a:p>
            <a:pPr>
              <a:buNone/>
            </a:pPr>
            <a:r>
              <a:rPr lang="ro-RO" dirty="0"/>
              <a:t>42 200 – 18 000 = 24 200 lei</a:t>
            </a:r>
            <a:endParaRPr lang="en-US" dirty="0"/>
          </a:p>
          <a:p>
            <a:pPr lvl="0">
              <a:buNone/>
            </a:pPr>
            <a:r>
              <a:rPr lang="ro-RO" dirty="0"/>
              <a:t> randamentul acţiunilor categoria „B”:</a:t>
            </a:r>
            <a:endParaRPr lang="en-US" dirty="0"/>
          </a:p>
          <a:p>
            <a:pPr>
              <a:buNone/>
            </a:pPr>
            <a:r>
              <a:rPr lang="ro-RO" dirty="0"/>
              <a:t>R= 24 200 / 200 000 x 100% = 12,1%</a:t>
            </a:r>
            <a:endParaRPr lang="en-US" dirty="0"/>
          </a:p>
          <a:p>
            <a:pPr>
              <a:buNone/>
            </a:pPr>
            <a:r>
              <a:rPr lang="ro-RO" dirty="0"/>
              <a:t>Concluzie: rezultatele atestă o creştere a randamentului acţiunilor categoria „B” ca urmare a majorării, în anul II, a profitului net. 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Politica</a:t>
            </a:r>
            <a:r>
              <a:rPr lang="en-US" b="1" dirty="0" smtClean="0">
                <a:solidFill>
                  <a:srgbClr val="FF0000"/>
                </a:solidFill>
              </a:rPr>
              <a:t> de credit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ro-RO" dirty="0" smtClean="0"/>
              <a:t>Politica </a:t>
            </a:r>
            <a:r>
              <a:rPr lang="ro-RO" dirty="0"/>
              <a:t>de credit a unei întreprinderi are sarcina de a stabili comportamentul întreprinderii privind acordarea clienţilor a creditului comercial. Creditul comercial se acordă direct participanţilor la relaţiile contractuale fără intervenţia verigilor intermediare. Este vorba de creditul pe care-l acordă furnizorul cumpărătorului pentru perioada de livrare a mărfurilor până la încasarea contravalorii lor, sau invers creditul pe care-l acordă clientul furnizorului sub formă de avansuri pentru a crea posibilităţi financiare acestuia în vederea executării comenzilor şi livrării produselor contractate.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28600" y="1524000"/>
          <a:ext cx="8458200" cy="297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err="1" smtClean="0"/>
              <a:t>Conținutul</a:t>
            </a:r>
            <a:r>
              <a:rPr lang="en-US" dirty="0" smtClean="0"/>
              <a:t> </a:t>
            </a:r>
            <a:r>
              <a:rPr lang="en-US" dirty="0" err="1" smtClean="0"/>
              <a:t>finanțelor</a:t>
            </a:r>
            <a:endParaRPr lang="en-US" dirty="0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0" y="3962400"/>
            <a:ext cx="8839200" cy="23923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endParaRPr kumimoji="0" lang="en-US" sz="2600" b="0" i="1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ro-RO" sz="26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o-RO" sz="2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Finanțele </a:t>
            </a:r>
            <a:r>
              <a:rPr kumimoji="0" lang="en-US" sz="2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private </a:t>
            </a:r>
            <a:r>
              <a:rPr kumimoji="0" lang="ro-RO" sz="26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reprezintă un sistem de relații sociale, de natură economică, exprimate în bani, care au la bază </a:t>
            </a:r>
            <a:r>
              <a:rPr kumimoji="0" lang="en-US" sz="2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distribuirea</a:t>
            </a:r>
            <a:r>
              <a:rPr kumimoji="0" lang="ro-RO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PIB</a:t>
            </a:r>
            <a:r>
              <a:rPr kumimoji="0" lang="ro-RO" sz="26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și prin intermediul cărora se asigură constituirea, repartizarea și utilizarea </a:t>
            </a:r>
            <a:r>
              <a:rPr kumimoji="0" lang="ro-RO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fondurilor financiare </a:t>
            </a:r>
            <a:r>
              <a:rPr kumimoji="0" lang="en-US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private </a:t>
            </a:r>
            <a:r>
              <a:rPr kumimoji="0" lang="ro-RO" sz="26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în scopul satisfacerii unor </a:t>
            </a:r>
            <a:r>
              <a:rPr kumimoji="0" lang="ro-RO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nevoi </a:t>
            </a:r>
            <a:r>
              <a:rPr kumimoji="0" lang="en-US" sz="2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individuale</a:t>
            </a:r>
            <a:r>
              <a:rPr kumimoji="0" lang="ro-RO" sz="26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2600" b="0" i="1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Riscul în activitatea întreprinderii.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ro-RO" dirty="0"/>
              <a:t> Riscul poate fi privit ca reprezentând incapacitatea unei firme de a se adapta la timp şi cu cel mai mic cost la modificările de mediu. În acest sens, o activitate rentabilă în prezent poate deveni nerentabilă în viitor ca urmare a modificării nefavorabile a condiţiilor de mediu. Din punct de vedere probabilistic, riscul reprezintă variabilitatea profitului faţă de media profitabilităţii din ultimii ani.</a:t>
            </a: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/>
              <a:t>Din punct de vedere funcţional, riscul poate fi clasificat astfel:</a:t>
            </a:r>
            <a:endParaRPr lang="en-US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40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16885">
                <a:tc>
                  <a:txBody>
                    <a:bodyPr/>
                    <a:lstStyle/>
                    <a:p>
                      <a:pPr algn="ctr"/>
                      <a:r>
                        <a:rPr lang="ro-RO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Riscul de exploatare 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o-RO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risc economic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Riscul financiar </a:t>
                      </a:r>
                      <a:endParaRPr lang="en-US" sz="2000" dirty="0" smtClean="0"/>
                    </a:p>
                  </a:txBody>
                  <a:tcPr/>
                </a:tc>
              </a:tr>
              <a:tr h="3802715">
                <a:tc>
                  <a:txBody>
                    <a:bodyPr/>
                    <a:lstStyle/>
                    <a:p>
                      <a:r>
                        <a:rPr lang="ro-RO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Riscul de exploatare, numit şi risc economic, se referă la variabilitatea sau nesiguranţa obţinerii unui anumit rezultat de exploatare. El exprimă incapacitatea firmei de a se adapta la timp şi cu cele mai mici costuri la variaţiile mediului economico-social şi reflectă variabilitatea rezultatului economic sau a cash flow-ului de exploatare în funcţie de condiţiile de exploatare.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Este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cauzat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costurile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fixe legate de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structura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activelor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întreprinderii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Riscul financiar exprimă variabilitatea indicatorilor de rezultate ca urmare a modificării structurii financiare a întreprinderii. Riscul financiar constă în incapacitatea întreprinderii de a face faţă obligaţiilor de plată către creditori, iar la un volum mare al datoriilor exigibile aceasta poate deveni insolvabilă.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Este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cauzat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costurile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fixe legate de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structura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financiară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întrprinderii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/>
          <a:lstStyle/>
          <a:p>
            <a:r>
              <a:rPr lang="en-US" dirty="0" err="1" smtClean="0"/>
              <a:t>Vă</a:t>
            </a:r>
            <a:r>
              <a:rPr lang="en-US" dirty="0" smtClean="0"/>
              <a:t> </a:t>
            </a:r>
            <a:r>
              <a:rPr lang="en-US" dirty="0" err="1" smtClean="0"/>
              <a:t>mulțumesc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atenție</a:t>
            </a:r>
            <a:r>
              <a:rPr lang="en-US" dirty="0" smtClean="0"/>
              <a:t>!!!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	</a:t>
            </a:r>
            <a:r>
              <a:rPr lang="ro-RO" b="1" i="1" dirty="0" smtClean="0">
                <a:solidFill>
                  <a:srgbClr val="FF0000"/>
                </a:solidFill>
              </a:rPr>
              <a:t>Finanţele </a:t>
            </a:r>
            <a:r>
              <a:rPr lang="ro-RO" b="1" i="1" dirty="0">
                <a:solidFill>
                  <a:srgbClr val="FF0000"/>
                </a:solidFill>
              </a:rPr>
              <a:t>întreprinderii</a:t>
            </a:r>
            <a:r>
              <a:rPr lang="ro-RO" dirty="0"/>
              <a:t>, ca componentă de bază a finanţelor, reprezintă totalitatea relațiilor economice, exprimate în bani care apar în procesele de constituire, repartizare şi gestionare a resurselor financiare necesare pentru realizarea obiectivelor economice, financiare şi sociale ale unei întreprinderi concretizate în: producerea de bunuri şi servicii  în vedere satisfacerii cerinţelor consumatorilor şi furnizarea lor la timpul oportun şi în cantităţi optime; asigurarea echilibrului financiar; obţinerea profitului necesar dezvoltării activităţii şi remunerării acţionarilor; ocuparea forţei de muncă </a:t>
            </a:r>
            <a:r>
              <a:rPr lang="ro-RO" dirty="0" smtClean="0"/>
              <a:t>ş.a</a:t>
            </a:r>
            <a:r>
              <a:rPr lang="ro-RO" dirty="0"/>
              <a:t>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1"/>
            <a:ext cx="8229600" cy="259079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	</a:t>
            </a:r>
            <a:r>
              <a:rPr lang="ro-RO" b="1" i="1" dirty="0" smtClean="0">
                <a:solidFill>
                  <a:srgbClr val="FF0000"/>
                </a:solidFill>
              </a:rPr>
              <a:t>Politica </a:t>
            </a:r>
            <a:r>
              <a:rPr lang="ro-RO" b="1" i="1" dirty="0">
                <a:solidFill>
                  <a:srgbClr val="FF0000"/>
                </a:solidFill>
              </a:rPr>
              <a:t>financiară</a:t>
            </a:r>
            <a:r>
              <a:rPr lang="ro-RO" i="1" dirty="0">
                <a:solidFill>
                  <a:srgbClr val="FF0000"/>
                </a:solidFill>
              </a:rPr>
              <a:t> </a:t>
            </a:r>
            <a:r>
              <a:rPr lang="ro-RO" dirty="0"/>
              <a:t>a întreprinderii este definită ca ansamblul de metode şi instrumente  cu caracter financiar antrenate în procurarea, alocarea şi gestionarea resurselor băneşti, în  vederea realizării obiectivului suprem al întreprinderii - maximizarea valorii de piaţă</a:t>
            </a:r>
            <a:r>
              <a:rPr lang="ro-RO" dirty="0" smtClean="0"/>
              <a:t>.</a:t>
            </a:r>
            <a:endParaRPr lang="en-US" dirty="0"/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graphicFrame>
        <p:nvGraphicFramePr>
          <p:cNvPr id="6" name="Содержимое 4"/>
          <p:cNvGraphicFramePr>
            <a:graphicFrameLocks/>
          </p:cNvGraphicFramePr>
          <p:nvPr/>
        </p:nvGraphicFramePr>
        <p:xfrm>
          <a:off x="457200" y="3124200"/>
          <a:ext cx="82296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Decizii</a:t>
            </a:r>
            <a:r>
              <a:rPr lang="en-US" dirty="0" smtClean="0"/>
              <a:t> ale </a:t>
            </a:r>
            <a:r>
              <a:rPr lang="en-US" dirty="0" err="1" smtClean="0"/>
              <a:t>politicii</a:t>
            </a:r>
            <a:r>
              <a:rPr lang="en-US" dirty="0" smtClean="0"/>
              <a:t> </a:t>
            </a:r>
            <a:r>
              <a:rPr lang="en-US" dirty="0" err="1" smtClean="0"/>
              <a:t>financiare</a:t>
            </a:r>
            <a:endParaRPr lang="en-US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Politica</a:t>
            </a:r>
            <a:r>
              <a:rPr lang="en-US" b="1" dirty="0" smtClean="0">
                <a:solidFill>
                  <a:srgbClr val="FF0000"/>
                </a:solidFill>
              </a:rPr>
              <a:t> de </a:t>
            </a:r>
            <a:r>
              <a:rPr lang="en-US" b="1" dirty="0" err="1" smtClean="0">
                <a:solidFill>
                  <a:srgbClr val="FF0000"/>
                </a:solidFill>
              </a:rPr>
              <a:t>finanțare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b="1" dirty="0"/>
              <a:t>Politica de finanţare</a:t>
            </a:r>
            <a:r>
              <a:rPr lang="ro-RO" dirty="0"/>
              <a:t> – cuprinde deciziile referitoare la formarea capitalului financiar al întreprinderii, la acoperirea nevoilor de finanţare a proiectelor sale fie prin fonduri proprii (surse interne</a:t>
            </a:r>
            <a:r>
              <a:rPr lang="ro-RO" dirty="0" smtClean="0"/>
              <a:t>), fie din surse externe,  </a:t>
            </a:r>
            <a:r>
              <a:rPr lang="en-US" dirty="0" smtClean="0"/>
              <a:t>din </a:t>
            </a:r>
            <a:r>
              <a:rPr lang="en-US" dirty="0" err="1" smtClean="0"/>
              <a:t>surse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termen</a:t>
            </a:r>
            <a:r>
              <a:rPr lang="en-US" dirty="0" smtClean="0"/>
              <a:t> lung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termen</a:t>
            </a:r>
            <a:r>
              <a:rPr lang="en-US" dirty="0" smtClean="0"/>
              <a:t> </a:t>
            </a:r>
            <a:r>
              <a:rPr lang="en-US" dirty="0" err="1" smtClean="0"/>
              <a:t>scurt</a:t>
            </a:r>
            <a:r>
              <a:rPr lang="en-US" dirty="0" smtClean="0"/>
              <a:t>, </a:t>
            </a:r>
            <a:r>
              <a:rPr lang="ro-RO" dirty="0" smtClean="0"/>
              <a:t>astfel </a:t>
            </a:r>
            <a:r>
              <a:rPr lang="ro-RO" dirty="0"/>
              <a:t>încît să se asigure o structură financiară optimă.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err="1"/>
              <a:t>Trăsăturile</a:t>
            </a:r>
            <a:r>
              <a:rPr lang="en-US" i="1" dirty="0"/>
              <a:t> </a:t>
            </a:r>
            <a:r>
              <a:rPr lang="en-US" i="1" dirty="0" err="1" smtClean="0"/>
              <a:t>finanţării</a:t>
            </a:r>
            <a:r>
              <a:rPr lang="en-US" i="1" dirty="0" smtClean="0"/>
              <a:t> din </a:t>
            </a:r>
            <a:r>
              <a:rPr lang="en-US" i="1" dirty="0" err="1" smtClean="0"/>
              <a:t>surse</a:t>
            </a:r>
            <a:r>
              <a:rPr lang="en-US" i="1" dirty="0" smtClean="0"/>
              <a:t> </a:t>
            </a:r>
            <a:r>
              <a:rPr lang="en-US" i="1" dirty="0" err="1" smtClean="0"/>
              <a:t>proprii</a:t>
            </a:r>
            <a:r>
              <a:rPr lang="en-US" i="1" dirty="0" smtClean="0"/>
              <a:t> </a:t>
            </a:r>
            <a:r>
              <a:rPr lang="en-US" i="1" dirty="0" err="1" smtClean="0"/>
              <a:t>și</a:t>
            </a:r>
            <a:r>
              <a:rPr lang="en-US" i="1" dirty="0" smtClean="0"/>
              <a:t> </a:t>
            </a:r>
            <a:r>
              <a:rPr lang="en-US" i="1" dirty="0" err="1" smtClean="0"/>
              <a:t>surse</a:t>
            </a:r>
            <a:r>
              <a:rPr lang="en-US" i="1" dirty="0" smtClean="0"/>
              <a:t> </a:t>
            </a:r>
            <a:r>
              <a:rPr lang="en-US" i="1" dirty="0" err="1" smtClean="0"/>
              <a:t>împrumutate</a:t>
            </a:r>
            <a:r>
              <a:rPr lang="en-US" i="1" dirty="0" smtClean="0"/>
              <a:t> </a:t>
            </a:r>
            <a:endParaRPr lang="en-US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25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16885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Finanțarea</a:t>
                      </a:r>
                      <a:r>
                        <a:rPr lang="en-US" sz="2400" dirty="0" smtClean="0"/>
                        <a:t> din </a:t>
                      </a:r>
                      <a:r>
                        <a:rPr lang="en-US" sz="2400" dirty="0" err="1" smtClean="0"/>
                        <a:t>surse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proprii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Finanțarea</a:t>
                      </a:r>
                      <a:r>
                        <a:rPr lang="en-US" sz="2400" dirty="0" smtClean="0"/>
                        <a:t> din </a:t>
                      </a:r>
                      <a:r>
                        <a:rPr lang="en-US" sz="2400" dirty="0" err="1" smtClean="0"/>
                        <a:t>surse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împrumutate</a:t>
                      </a:r>
                      <a:endParaRPr lang="en-US" sz="2400" dirty="0" smtClean="0"/>
                    </a:p>
                  </a:txBody>
                  <a:tcPr/>
                </a:tc>
              </a:tr>
              <a:tr h="3802715"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a) nu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există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obligaţia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rambursa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sursele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proprii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b)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riscul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afacerii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este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mai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mic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deoarece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dividendele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nu se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plătesc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obligatoriu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c)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nivelul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mai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înalt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autonomie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financiară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și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posibilitatea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extindere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afacerii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d)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este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mai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scump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a)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este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obligaţia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legală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plăti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dobânzile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şi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rambursa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datoriile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b)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riscul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financiar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este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mai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mare;</a:t>
                      </a:r>
                    </a:p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c)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este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mai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ieftin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Criterii</a:t>
            </a:r>
            <a:r>
              <a:rPr lang="en-US" dirty="0" smtClean="0"/>
              <a:t> de </a:t>
            </a:r>
            <a:r>
              <a:rPr lang="en-US" dirty="0" err="1" smtClean="0"/>
              <a:t>selectare</a:t>
            </a:r>
            <a:r>
              <a:rPr lang="en-US" dirty="0" smtClean="0"/>
              <a:t> a </a:t>
            </a:r>
            <a:r>
              <a:rPr lang="en-US" dirty="0" err="1" smtClean="0"/>
              <a:t>strucurii</a:t>
            </a:r>
            <a:r>
              <a:rPr lang="en-US" dirty="0" smtClean="0"/>
              <a:t> </a:t>
            </a:r>
            <a:r>
              <a:rPr lang="en-US" dirty="0" err="1" smtClean="0"/>
              <a:t>financiare</a:t>
            </a:r>
            <a:r>
              <a:rPr lang="en-US" dirty="0" smtClean="0"/>
              <a:t> </a:t>
            </a:r>
            <a:r>
              <a:rPr lang="en-US" dirty="0" err="1" smtClean="0"/>
              <a:t>optime</a:t>
            </a:r>
            <a:endParaRPr lang="en-US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779</Words>
  <Application>Microsoft Office PowerPoint</Application>
  <PresentationFormat>On-screen Show (4:3)</PresentationFormat>
  <Paragraphs>262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Тема Office</vt:lpstr>
      <vt:lpstr>Tema 7. POLITICA FINANCIARĂ A ÎNTREPRINDERII</vt:lpstr>
      <vt:lpstr>Conținutul temei</vt:lpstr>
      <vt:lpstr>Conținutul finanțelor</vt:lpstr>
      <vt:lpstr>PowerPoint Presentation</vt:lpstr>
      <vt:lpstr>PowerPoint Presentation</vt:lpstr>
      <vt:lpstr>Decizii ale politicii financiare</vt:lpstr>
      <vt:lpstr>Politica de finanțare</vt:lpstr>
      <vt:lpstr>Trăsăturile finanţării din surse proprii și surse împrumutate </vt:lpstr>
      <vt:lpstr>Criterii de selectare a strucurii financiare optime</vt:lpstr>
      <vt:lpstr>PowerPoint Presentation</vt:lpstr>
      <vt:lpstr>Sarcina 1</vt:lpstr>
      <vt:lpstr>PowerPoint Presentation</vt:lpstr>
      <vt:lpstr>PowerPoint Presentation</vt:lpstr>
      <vt:lpstr>Sarcina 2</vt:lpstr>
      <vt:lpstr>PowerPoint Presentation</vt:lpstr>
      <vt:lpstr>PowerPoint Presentation</vt:lpstr>
      <vt:lpstr>Sarcina 3</vt:lpstr>
      <vt:lpstr>PowerPoint Presentation</vt:lpstr>
      <vt:lpstr>PowerPoint Presentation</vt:lpstr>
      <vt:lpstr>Sarcina 4</vt:lpstr>
      <vt:lpstr>PowerPoint Presentation</vt:lpstr>
      <vt:lpstr>PowerPoint Presentation</vt:lpstr>
      <vt:lpstr>Politica de dividend</vt:lpstr>
      <vt:lpstr>Urmărirea politicii de dividend poate fi realizată prin intermediul unor indicatori, precum:</vt:lpstr>
      <vt:lpstr>Sarcina 5</vt:lpstr>
      <vt:lpstr>PowerPoint Presentation</vt:lpstr>
      <vt:lpstr>Sarcina 6</vt:lpstr>
      <vt:lpstr>PowerPoint Presentation</vt:lpstr>
      <vt:lpstr>Politica de credit</vt:lpstr>
      <vt:lpstr>Riscul în activitatea întreprinderii.</vt:lpstr>
      <vt:lpstr>Din punct de vedere funcţional, riscul poate fi clasificat astfel:</vt:lpstr>
      <vt:lpstr>Vă mulțumesc pentru atenție!!!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7. POLITICA FINANCIARĂ A ÎNTREPRINDERII</dc:title>
  <dc:creator>Tatiana Vișanu</dc:creator>
  <cp:lastModifiedBy>Пользователь</cp:lastModifiedBy>
  <cp:revision>5</cp:revision>
  <dcterms:created xsi:type="dcterms:W3CDTF">2020-10-13T17:45:16Z</dcterms:created>
  <dcterms:modified xsi:type="dcterms:W3CDTF">2021-10-13T12:29:39Z</dcterms:modified>
</cp:coreProperties>
</file>