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4" r:id="rId8"/>
    <p:sldId id="265" r:id="rId9"/>
    <p:sldId id="266" r:id="rId10"/>
    <p:sldId id="267" r:id="rId11"/>
    <p:sldId id="268" r:id="rId12"/>
    <p:sldId id="269"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4" d="100"/>
          <a:sy n="94" d="100"/>
        </p:scale>
        <p:origin x="-1254" y="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6AA545D-833D-47AD-9E0D-0720850EA437}" type="doc">
      <dgm:prSet loTypeId="urn:microsoft.com/office/officeart/2005/8/layout/hProcess9" loCatId="process" qsTypeId="urn:microsoft.com/office/officeart/2005/8/quickstyle/simple1" qsCatId="simple" csTypeId="urn:microsoft.com/office/officeart/2005/8/colors/colorful4" csCatId="colorful" phldr="1"/>
      <dgm:spPr/>
      <dgm:t>
        <a:bodyPr/>
        <a:lstStyle/>
        <a:p>
          <a:endParaRPr lang="en-US"/>
        </a:p>
      </dgm:t>
    </dgm:pt>
    <dgm:pt modelId="{AF75D4E0-B271-460B-B90D-47C3B607DAEE}">
      <dgm:prSet/>
      <dgm:spPr/>
      <dgm:t>
        <a:bodyPr/>
        <a:lstStyle/>
        <a:p>
          <a:pPr rtl="0"/>
          <a:r>
            <a:rPr lang="ro-RO" dirty="0" smtClean="0"/>
            <a:t>Caracteristica activelor imobilizate</a:t>
          </a:r>
          <a:endParaRPr lang="en-US" dirty="0"/>
        </a:p>
      </dgm:t>
    </dgm:pt>
    <dgm:pt modelId="{769B7FD2-9913-4C7A-A110-A00A0A1EB10F}" type="parTrans" cxnId="{03F59D76-2E56-472A-A9D9-C8BEA696E624}">
      <dgm:prSet/>
      <dgm:spPr/>
      <dgm:t>
        <a:bodyPr/>
        <a:lstStyle/>
        <a:p>
          <a:endParaRPr lang="en-US"/>
        </a:p>
      </dgm:t>
    </dgm:pt>
    <dgm:pt modelId="{89733D35-A137-495B-A2C8-9427EE81FA78}" type="sibTrans" cxnId="{03F59D76-2E56-472A-A9D9-C8BEA696E624}">
      <dgm:prSet/>
      <dgm:spPr/>
      <dgm:t>
        <a:bodyPr/>
        <a:lstStyle/>
        <a:p>
          <a:endParaRPr lang="en-US"/>
        </a:p>
      </dgm:t>
    </dgm:pt>
    <dgm:pt modelId="{7240FF54-C1B0-4BB5-94B2-7061F25E1E83}">
      <dgm:prSet/>
      <dgm:spPr/>
      <dgm:t>
        <a:bodyPr/>
        <a:lstStyle/>
        <a:p>
          <a:r>
            <a:rPr lang="ro-RO" smtClean="0"/>
            <a:t>Metode de calcul a</a:t>
          </a:r>
          <a:r>
            <a:rPr lang="en-US" smtClean="0"/>
            <a:t> amorti</a:t>
          </a:r>
          <a:r>
            <a:rPr lang="ro-RO" smtClean="0"/>
            <a:t>zării mijloacelor fixe </a:t>
          </a:r>
          <a:endParaRPr lang="en-US"/>
        </a:p>
      </dgm:t>
    </dgm:pt>
    <dgm:pt modelId="{F24C8466-D88C-4CD4-94D0-401F44386379}" type="parTrans" cxnId="{0690A037-8E2C-4924-9345-EBDD290047F0}">
      <dgm:prSet/>
      <dgm:spPr/>
      <dgm:t>
        <a:bodyPr/>
        <a:lstStyle/>
        <a:p>
          <a:endParaRPr lang="en-US"/>
        </a:p>
      </dgm:t>
    </dgm:pt>
    <dgm:pt modelId="{F9051E33-C723-4C69-B795-CFB5830C3CA8}" type="sibTrans" cxnId="{0690A037-8E2C-4924-9345-EBDD290047F0}">
      <dgm:prSet/>
      <dgm:spPr/>
      <dgm:t>
        <a:bodyPr/>
        <a:lstStyle/>
        <a:p>
          <a:endParaRPr lang="en-US"/>
        </a:p>
      </dgm:t>
    </dgm:pt>
    <dgm:pt modelId="{9D8F2434-0112-4D48-9E08-A0FD257251D8}">
      <dgm:prSet/>
      <dgm:spPr/>
      <dgm:t>
        <a:bodyPr/>
        <a:lstStyle/>
        <a:p>
          <a:r>
            <a:rPr lang="ro-RO" dirty="0" smtClean="0"/>
            <a:t>Indicatorii ce caracterizează eficienţa utilizării mijloacelor fixe </a:t>
          </a:r>
          <a:endParaRPr lang="en-US" dirty="0"/>
        </a:p>
      </dgm:t>
    </dgm:pt>
    <dgm:pt modelId="{038A2D35-2653-42A8-BDEB-40A9E301FDB3}" type="parTrans" cxnId="{CB8F7B94-DCCA-4631-A4A4-B6F941CDF880}">
      <dgm:prSet/>
      <dgm:spPr/>
      <dgm:t>
        <a:bodyPr/>
        <a:lstStyle/>
        <a:p>
          <a:endParaRPr lang="en-US"/>
        </a:p>
      </dgm:t>
    </dgm:pt>
    <dgm:pt modelId="{95C44598-E1C9-4FC3-B260-19DE6D5B3BBE}" type="sibTrans" cxnId="{CB8F7B94-DCCA-4631-A4A4-B6F941CDF880}">
      <dgm:prSet/>
      <dgm:spPr/>
      <dgm:t>
        <a:bodyPr/>
        <a:lstStyle/>
        <a:p>
          <a:endParaRPr lang="en-US"/>
        </a:p>
      </dgm:t>
    </dgm:pt>
    <dgm:pt modelId="{3E5DBE16-2E43-4773-96BC-2E925824A9D2}">
      <dgm:prSet/>
      <dgm:spPr/>
      <dgm:t>
        <a:bodyPr/>
        <a:lstStyle/>
        <a:p>
          <a:r>
            <a:rPr lang="ro-RO" dirty="0" smtClean="0"/>
            <a:t>Surse de finanţare a activelor imobilizate</a:t>
          </a:r>
          <a:endParaRPr lang="en-US" dirty="0"/>
        </a:p>
      </dgm:t>
    </dgm:pt>
    <dgm:pt modelId="{6CD0F27C-D5FB-487D-8D73-5F33766D1A1F}" type="parTrans" cxnId="{4939A171-777E-4D90-A50A-9CCF0398913B}">
      <dgm:prSet/>
      <dgm:spPr/>
      <dgm:t>
        <a:bodyPr/>
        <a:lstStyle/>
        <a:p>
          <a:endParaRPr lang="en-US"/>
        </a:p>
      </dgm:t>
    </dgm:pt>
    <dgm:pt modelId="{8B9765C9-63AB-4513-B27D-8FC11C07A11A}" type="sibTrans" cxnId="{4939A171-777E-4D90-A50A-9CCF0398913B}">
      <dgm:prSet/>
      <dgm:spPr/>
      <dgm:t>
        <a:bodyPr/>
        <a:lstStyle/>
        <a:p>
          <a:endParaRPr lang="en-US"/>
        </a:p>
      </dgm:t>
    </dgm:pt>
    <dgm:pt modelId="{64BF9F21-8406-4C73-83A0-C4BD713191F1}" type="pres">
      <dgm:prSet presAssocID="{36AA545D-833D-47AD-9E0D-0720850EA437}" presName="CompostProcess" presStyleCnt="0">
        <dgm:presLayoutVars>
          <dgm:dir/>
          <dgm:resizeHandles val="exact"/>
        </dgm:presLayoutVars>
      </dgm:prSet>
      <dgm:spPr/>
      <dgm:t>
        <a:bodyPr/>
        <a:lstStyle/>
        <a:p>
          <a:endParaRPr lang="en-US"/>
        </a:p>
      </dgm:t>
    </dgm:pt>
    <dgm:pt modelId="{40BDBD04-62E1-4430-B892-19B4DAA20C66}" type="pres">
      <dgm:prSet presAssocID="{36AA545D-833D-47AD-9E0D-0720850EA437}" presName="arrow" presStyleLbl="bgShp" presStyleIdx="0" presStyleCnt="1"/>
      <dgm:spPr/>
    </dgm:pt>
    <dgm:pt modelId="{A7DDCF0E-46E3-4F92-B65E-3A1C8E206956}" type="pres">
      <dgm:prSet presAssocID="{36AA545D-833D-47AD-9E0D-0720850EA437}" presName="linearProcess" presStyleCnt="0"/>
      <dgm:spPr/>
    </dgm:pt>
    <dgm:pt modelId="{B6CD8C3F-0354-4765-981A-D3FB45C0F4BF}" type="pres">
      <dgm:prSet presAssocID="{AF75D4E0-B271-460B-B90D-47C3B607DAEE}" presName="textNode" presStyleLbl="node1" presStyleIdx="0" presStyleCnt="4" custLinFactNeighborX="-4157" custLinFactNeighborY="763">
        <dgm:presLayoutVars>
          <dgm:bulletEnabled val="1"/>
        </dgm:presLayoutVars>
      </dgm:prSet>
      <dgm:spPr/>
      <dgm:t>
        <a:bodyPr/>
        <a:lstStyle/>
        <a:p>
          <a:endParaRPr lang="en-US"/>
        </a:p>
      </dgm:t>
    </dgm:pt>
    <dgm:pt modelId="{36AE4120-B317-4F5F-A4CA-91E7C9A3BBD4}" type="pres">
      <dgm:prSet presAssocID="{89733D35-A137-495B-A2C8-9427EE81FA78}" presName="sibTrans" presStyleCnt="0"/>
      <dgm:spPr/>
    </dgm:pt>
    <dgm:pt modelId="{6DC1AE77-D51C-4745-A1A5-41DC67CDCDAB}" type="pres">
      <dgm:prSet presAssocID="{7240FF54-C1B0-4BB5-94B2-7061F25E1E83}" presName="textNode" presStyleLbl="node1" presStyleIdx="1" presStyleCnt="4">
        <dgm:presLayoutVars>
          <dgm:bulletEnabled val="1"/>
        </dgm:presLayoutVars>
      </dgm:prSet>
      <dgm:spPr/>
      <dgm:t>
        <a:bodyPr/>
        <a:lstStyle/>
        <a:p>
          <a:endParaRPr lang="ru-RU"/>
        </a:p>
      </dgm:t>
    </dgm:pt>
    <dgm:pt modelId="{8B119DC7-8503-4D22-9EDA-EB719951F221}" type="pres">
      <dgm:prSet presAssocID="{F9051E33-C723-4C69-B795-CFB5830C3CA8}" presName="sibTrans" presStyleCnt="0"/>
      <dgm:spPr/>
    </dgm:pt>
    <dgm:pt modelId="{3E4F0FC6-C08A-4B45-B89B-E8D745873A98}" type="pres">
      <dgm:prSet presAssocID="{9D8F2434-0112-4D48-9E08-A0FD257251D8}" presName="textNode" presStyleLbl="node1" presStyleIdx="2" presStyleCnt="4">
        <dgm:presLayoutVars>
          <dgm:bulletEnabled val="1"/>
        </dgm:presLayoutVars>
      </dgm:prSet>
      <dgm:spPr/>
      <dgm:t>
        <a:bodyPr/>
        <a:lstStyle/>
        <a:p>
          <a:endParaRPr lang="en-US"/>
        </a:p>
      </dgm:t>
    </dgm:pt>
    <dgm:pt modelId="{CEAA87EF-CAC8-4D60-93B8-8F4F306FE5D8}" type="pres">
      <dgm:prSet presAssocID="{95C44598-E1C9-4FC3-B260-19DE6D5B3BBE}" presName="sibTrans" presStyleCnt="0"/>
      <dgm:spPr/>
    </dgm:pt>
    <dgm:pt modelId="{A02BA02E-5A56-4231-9FF1-FD18B0C3BB5A}" type="pres">
      <dgm:prSet presAssocID="{3E5DBE16-2E43-4773-96BC-2E925824A9D2}" presName="textNode" presStyleLbl="node1" presStyleIdx="3" presStyleCnt="4">
        <dgm:presLayoutVars>
          <dgm:bulletEnabled val="1"/>
        </dgm:presLayoutVars>
      </dgm:prSet>
      <dgm:spPr/>
      <dgm:t>
        <a:bodyPr/>
        <a:lstStyle/>
        <a:p>
          <a:endParaRPr lang="ru-RU"/>
        </a:p>
      </dgm:t>
    </dgm:pt>
  </dgm:ptLst>
  <dgm:cxnLst>
    <dgm:cxn modelId="{7E0C3C8A-D657-4110-BECF-1E2E3B6FCF48}" type="presOf" srcId="{7240FF54-C1B0-4BB5-94B2-7061F25E1E83}" destId="{6DC1AE77-D51C-4745-A1A5-41DC67CDCDAB}" srcOrd="0" destOrd="0" presId="urn:microsoft.com/office/officeart/2005/8/layout/hProcess9"/>
    <dgm:cxn modelId="{0690A037-8E2C-4924-9345-EBDD290047F0}" srcId="{36AA545D-833D-47AD-9E0D-0720850EA437}" destId="{7240FF54-C1B0-4BB5-94B2-7061F25E1E83}" srcOrd="1" destOrd="0" parTransId="{F24C8466-D88C-4CD4-94D0-401F44386379}" sibTransId="{F9051E33-C723-4C69-B795-CFB5830C3CA8}"/>
    <dgm:cxn modelId="{B5581DAB-544B-453A-A684-22024844C0A5}" type="presOf" srcId="{AF75D4E0-B271-460B-B90D-47C3B607DAEE}" destId="{B6CD8C3F-0354-4765-981A-D3FB45C0F4BF}" srcOrd="0" destOrd="0" presId="urn:microsoft.com/office/officeart/2005/8/layout/hProcess9"/>
    <dgm:cxn modelId="{69889075-2704-4DEE-B18E-1EA101413EB1}" type="presOf" srcId="{36AA545D-833D-47AD-9E0D-0720850EA437}" destId="{64BF9F21-8406-4C73-83A0-C4BD713191F1}" srcOrd="0" destOrd="0" presId="urn:microsoft.com/office/officeart/2005/8/layout/hProcess9"/>
    <dgm:cxn modelId="{CB8F7B94-DCCA-4631-A4A4-B6F941CDF880}" srcId="{36AA545D-833D-47AD-9E0D-0720850EA437}" destId="{9D8F2434-0112-4D48-9E08-A0FD257251D8}" srcOrd="2" destOrd="0" parTransId="{038A2D35-2653-42A8-BDEB-40A9E301FDB3}" sibTransId="{95C44598-E1C9-4FC3-B260-19DE6D5B3BBE}"/>
    <dgm:cxn modelId="{50C3A322-B0AE-4628-8074-43E9E2D2FDB6}" type="presOf" srcId="{3E5DBE16-2E43-4773-96BC-2E925824A9D2}" destId="{A02BA02E-5A56-4231-9FF1-FD18B0C3BB5A}" srcOrd="0" destOrd="0" presId="urn:microsoft.com/office/officeart/2005/8/layout/hProcess9"/>
    <dgm:cxn modelId="{03F59D76-2E56-472A-A9D9-C8BEA696E624}" srcId="{36AA545D-833D-47AD-9E0D-0720850EA437}" destId="{AF75D4E0-B271-460B-B90D-47C3B607DAEE}" srcOrd="0" destOrd="0" parTransId="{769B7FD2-9913-4C7A-A110-A00A0A1EB10F}" sibTransId="{89733D35-A137-495B-A2C8-9427EE81FA78}"/>
    <dgm:cxn modelId="{0AA8D526-28A2-4EA6-B5F7-CE745A9A5933}" type="presOf" srcId="{9D8F2434-0112-4D48-9E08-A0FD257251D8}" destId="{3E4F0FC6-C08A-4B45-B89B-E8D745873A98}" srcOrd="0" destOrd="0" presId="urn:microsoft.com/office/officeart/2005/8/layout/hProcess9"/>
    <dgm:cxn modelId="{4939A171-777E-4D90-A50A-9CCF0398913B}" srcId="{36AA545D-833D-47AD-9E0D-0720850EA437}" destId="{3E5DBE16-2E43-4773-96BC-2E925824A9D2}" srcOrd="3" destOrd="0" parTransId="{6CD0F27C-D5FB-487D-8D73-5F33766D1A1F}" sibTransId="{8B9765C9-63AB-4513-B27D-8FC11C07A11A}"/>
    <dgm:cxn modelId="{B4FB2EB8-8F43-4BFE-BB8B-951AA9A1212A}" type="presParOf" srcId="{64BF9F21-8406-4C73-83A0-C4BD713191F1}" destId="{40BDBD04-62E1-4430-B892-19B4DAA20C66}" srcOrd="0" destOrd="0" presId="urn:microsoft.com/office/officeart/2005/8/layout/hProcess9"/>
    <dgm:cxn modelId="{C3AE2F25-9CEC-4340-AF58-09D1B832F7E3}" type="presParOf" srcId="{64BF9F21-8406-4C73-83A0-C4BD713191F1}" destId="{A7DDCF0E-46E3-4F92-B65E-3A1C8E206956}" srcOrd="1" destOrd="0" presId="urn:microsoft.com/office/officeart/2005/8/layout/hProcess9"/>
    <dgm:cxn modelId="{484C1D5D-7AF3-4619-84E4-2F589040AAEE}" type="presParOf" srcId="{A7DDCF0E-46E3-4F92-B65E-3A1C8E206956}" destId="{B6CD8C3F-0354-4765-981A-D3FB45C0F4BF}" srcOrd="0" destOrd="0" presId="urn:microsoft.com/office/officeart/2005/8/layout/hProcess9"/>
    <dgm:cxn modelId="{FAF6A7F2-5491-4E40-B35D-87398872717A}" type="presParOf" srcId="{A7DDCF0E-46E3-4F92-B65E-3A1C8E206956}" destId="{36AE4120-B317-4F5F-A4CA-91E7C9A3BBD4}" srcOrd="1" destOrd="0" presId="urn:microsoft.com/office/officeart/2005/8/layout/hProcess9"/>
    <dgm:cxn modelId="{A4A73EB5-0EB3-492C-8591-D1F1D1D03B61}" type="presParOf" srcId="{A7DDCF0E-46E3-4F92-B65E-3A1C8E206956}" destId="{6DC1AE77-D51C-4745-A1A5-41DC67CDCDAB}" srcOrd="2" destOrd="0" presId="urn:microsoft.com/office/officeart/2005/8/layout/hProcess9"/>
    <dgm:cxn modelId="{CA27EEE9-4B55-451F-97C0-BBEA1D27B312}" type="presParOf" srcId="{A7DDCF0E-46E3-4F92-B65E-3A1C8E206956}" destId="{8B119DC7-8503-4D22-9EDA-EB719951F221}" srcOrd="3" destOrd="0" presId="urn:microsoft.com/office/officeart/2005/8/layout/hProcess9"/>
    <dgm:cxn modelId="{BB3F7BB2-1F1D-4E89-B034-526956BCD6EB}" type="presParOf" srcId="{A7DDCF0E-46E3-4F92-B65E-3A1C8E206956}" destId="{3E4F0FC6-C08A-4B45-B89B-E8D745873A98}" srcOrd="4" destOrd="0" presId="urn:microsoft.com/office/officeart/2005/8/layout/hProcess9"/>
    <dgm:cxn modelId="{036C97AD-3B20-46EA-AE7C-A4D45F8B1FA4}" type="presParOf" srcId="{A7DDCF0E-46E3-4F92-B65E-3A1C8E206956}" destId="{CEAA87EF-CAC8-4D60-93B8-8F4F306FE5D8}" srcOrd="5" destOrd="0" presId="urn:microsoft.com/office/officeart/2005/8/layout/hProcess9"/>
    <dgm:cxn modelId="{B9D6A793-AB1D-49BC-B9D1-63865615437C}" type="presParOf" srcId="{A7DDCF0E-46E3-4F92-B65E-3A1C8E206956}" destId="{A02BA02E-5A56-4231-9FF1-FD18B0C3BB5A}" srcOrd="6"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E15B568-08A4-4EE2-9E2B-05A151C36F46}" type="doc">
      <dgm:prSet loTypeId="urn:microsoft.com/office/officeart/2005/8/layout/hList1" loCatId="list" qsTypeId="urn:microsoft.com/office/officeart/2005/8/quickstyle/simple1" qsCatId="simple" csTypeId="urn:microsoft.com/office/officeart/2005/8/colors/colorful4" csCatId="colorful" phldr="1"/>
      <dgm:spPr/>
      <dgm:t>
        <a:bodyPr/>
        <a:lstStyle/>
        <a:p>
          <a:endParaRPr lang="en-US"/>
        </a:p>
      </dgm:t>
    </dgm:pt>
    <dgm:pt modelId="{79E1448F-E2AA-414D-9503-DA8E9EF3D984}">
      <dgm:prSet/>
      <dgm:spPr/>
      <dgm:t>
        <a:bodyPr/>
        <a:lstStyle/>
        <a:p>
          <a:pPr rtl="0"/>
          <a:r>
            <a:rPr lang="en-US" dirty="0" smtClean="0"/>
            <a:t>M</a:t>
          </a:r>
          <a:r>
            <a:rPr lang="ro-RO" dirty="0" smtClean="0"/>
            <a:t>etoda liniară </a:t>
          </a:r>
          <a:endParaRPr lang="en-US" dirty="0"/>
        </a:p>
      </dgm:t>
    </dgm:pt>
    <dgm:pt modelId="{71858FD6-82BE-46DE-ACEF-D2E2C8BAB45E}" type="parTrans" cxnId="{F0778ADD-2830-4B2F-BB69-86FED7FD243F}">
      <dgm:prSet/>
      <dgm:spPr/>
      <dgm:t>
        <a:bodyPr/>
        <a:lstStyle/>
        <a:p>
          <a:endParaRPr lang="en-US"/>
        </a:p>
      </dgm:t>
    </dgm:pt>
    <dgm:pt modelId="{9AA8452F-4F58-49A6-A043-C30DB54F8CA6}" type="sibTrans" cxnId="{F0778ADD-2830-4B2F-BB69-86FED7FD243F}">
      <dgm:prSet/>
      <dgm:spPr/>
      <dgm:t>
        <a:bodyPr/>
        <a:lstStyle/>
        <a:p>
          <a:endParaRPr lang="en-US"/>
        </a:p>
      </dgm:t>
    </dgm:pt>
    <dgm:pt modelId="{9F9BC32D-EF8D-4281-AA2B-3CDFEB575B0D}">
      <dgm:prSet/>
      <dgm:spPr/>
      <dgm:t>
        <a:bodyPr/>
        <a:lstStyle/>
        <a:p>
          <a:pPr rtl="0"/>
          <a:r>
            <a:rPr lang="en-US" dirty="0" smtClean="0"/>
            <a:t>M</a:t>
          </a:r>
          <a:r>
            <a:rPr lang="ro-RO" dirty="0" smtClean="0"/>
            <a:t>etoda unităţilor de producţie</a:t>
          </a:r>
          <a:endParaRPr lang="en-US" dirty="0"/>
        </a:p>
      </dgm:t>
    </dgm:pt>
    <dgm:pt modelId="{A8739C47-95C5-400E-B6B9-6A8C9E8DDD25}" type="parTrans" cxnId="{49029486-D924-4E82-AFDE-BA18BFB0795F}">
      <dgm:prSet/>
      <dgm:spPr/>
      <dgm:t>
        <a:bodyPr/>
        <a:lstStyle/>
        <a:p>
          <a:endParaRPr lang="en-US"/>
        </a:p>
      </dgm:t>
    </dgm:pt>
    <dgm:pt modelId="{9E493F2B-E664-448C-9942-2F26DFB0B8CE}" type="sibTrans" cxnId="{49029486-D924-4E82-AFDE-BA18BFB0795F}">
      <dgm:prSet/>
      <dgm:spPr/>
      <dgm:t>
        <a:bodyPr/>
        <a:lstStyle/>
        <a:p>
          <a:endParaRPr lang="en-US"/>
        </a:p>
      </dgm:t>
    </dgm:pt>
    <dgm:pt modelId="{E9DFAC0E-898B-4A95-9BAE-39204C86972A}">
      <dgm:prSet/>
      <dgm:spPr/>
      <dgm:t>
        <a:bodyPr/>
        <a:lstStyle/>
        <a:p>
          <a:pPr rtl="0"/>
          <a:r>
            <a:rPr lang="en-US" dirty="0" smtClean="0"/>
            <a:t>M</a:t>
          </a:r>
          <a:r>
            <a:rPr lang="ro-RO" dirty="0" smtClean="0"/>
            <a:t>etoda de diminuare a soldului.</a:t>
          </a:r>
          <a:endParaRPr lang="en-US" dirty="0"/>
        </a:p>
      </dgm:t>
    </dgm:pt>
    <dgm:pt modelId="{0F65C671-FD55-4AB8-BCBB-58B7B68EF873}" type="parTrans" cxnId="{B4AEE9DB-049F-49A0-A091-D1FB7A207BC2}">
      <dgm:prSet/>
      <dgm:spPr/>
      <dgm:t>
        <a:bodyPr/>
        <a:lstStyle/>
        <a:p>
          <a:endParaRPr lang="en-US"/>
        </a:p>
      </dgm:t>
    </dgm:pt>
    <dgm:pt modelId="{FC765D3F-CDB2-4ACB-AA54-C17C4D26D089}" type="sibTrans" cxnId="{B4AEE9DB-049F-49A0-A091-D1FB7A207BC2}">
      <dgm:prSet/>
      <dgm:spPr/>
      <dgm:t>
        <a:bodyPr/>
        <a:lstStyle/>
        <a:p>
          <a:endParaRPr lang="en-US"/>
        </a:p>
      </dgm:t>
    </dgm:pt>
    <dgm:pt modelId="{5A7201AA-ADC5-4D4C-8CB8-F1B6823D6D6B}">
      <dgm:prSet/>
      <dgm:spPr/>
      <dgm:t>
        <a:bodyPr/>
        <a:lstStyle/>
        <a:p>
          <a:pPr rtl="0"/>
          <a:r>
            <a:rPr lang="ro-RO" smtClean="0"/>
            <a:t>Metoda liniară prevede repartizarea uniformă a valorii amortizabile pe parcursul duratei de utilizare a obiectului. </a:t>
          </a:r>
          <a:endParaRPr lang="en-US" dirty="0"/>
        </a:p>
      </dgm:t>
    </dgm:pt>
    <dgm:pt modelId="{BCC8DFB5-D0AF-4A98-BDCA-CFBDCFB05D7A}" type="parTrans" cxnId="{7D2CA7F9-4E2C-4F3F-AD60-8D90316E89CF}">
      <dgm:prSet/>
      <dgm:spPr/>
    </dgm:pt>
    <dgm:pt modelId="{5A823D95-5BF9-4D68-A631-9BFB1C26329A}" type="sibTrans" cxnId="{7D2CA7F9-4E2C-4F3F-AD60-8D90316E89CF}">
      <dgm:prSet/>
      <dgm:spPr/>
    </dgm:pt>
    <dgm:pt modelId="{5A2A8C7B-A60F-4056-9C89-C6CF72E110E6}">
      <dgm:prSet/>
      <dgm:spPr/>
      <dgm:t>
        <a:bodyPr/>
        <a:lstStyle/>
        <a:p>
          <a:pPr rtl="0"/>
          <a:r>
            <a:rPr lang="ro-RO" smtClean="0"/>
            <a:t>Metoda unităţilor de producţie prevede calcularea amortizării ca produsul mărimii amortizării pe unitate de produs (servicii) şi a volumului de produse fabricate (servicii prestate) în perioada de gestiune. </a:t>
          </a:r>
          <a:endParaRPr lang="en-US" dirty="0"/>
        </a:p>
      </dgm:t>
    </dgm:pt>
    <dgm:pt modelId="{0F6D7940-9D93-4A7C-97C7-32ACA020C96E}" type="parTrans" cxnId="{17C9DB2A-D23B-483A-9E3D-15BE791E776B}">
      <dgm:prSet/>
      <dgm:spPr/>
    </dgm:pt>
    <dgm:pt modelId="{8CD299C7-4AC8-461D-8068-D8C3FFCF4C84}" type="sibTrans" cxnId="{17C9DB2A-D23B-483A-9E3D-15BE791E776B}">
      <dgm:prSet/>
      <dgm:spPr/>
    </dgm:pt>
    <dgm:pt modelId="{9F7224FE-F277-4F23-9ABD-55751686503E}">
      <dgm:prSet/>
      <dgm:spPr/>
      <dgm:t>
        <a:bodyPr/>
        <a:lstStyle/>
        <a:p>
          <a:r>
            <a:rPr lang="ro-RO" smtClean="0"/>
            <a:t>Metoda de diminuare a soldului se bazează pe aplicarea unei rate (norme) fixe a amortizării care poate fi majorată conform politicilor contabile a entităţii nu mai mult decît de două ori în comparaţie cu norma prevăzută conform metodei liniare. </a:t>
          </a:r>
          <a:endParaRPr lang="en-US"/>
        </a:p>
      </dgm:t>
    </dgm:pt>
    <dgm:pt modelId="{14D4EB5D-F58F-4206-A0A1-05216583E965}" type="parTrans" cxnId="{0308EDFD-DE7E-471B-8EE5-42EA0F80A73D}">
      <dgm:prSet/>
      <dgm:spPr/>
    </dgm:pt>
    <dgm:pt modelId="{5B61182E-615E-4AA6-B7ED-3F75D1D369D1}" type="sibTrans" cxnId="{0308EDFD-DE7E-471B-8EE5-42EA0F80A73D}">
      <dgm:prSet/>
      <dgm:spPr/>
    </dgm:pt>
    <dgm:pt modelId="{0F5C003C-0F7E-4310-A323-0B3A3FAD41E2}" type="pres">
      <dgm:prSet presAssocID="{0E15B568-08A4-4EE2-9E2B-05A151C36F46}" presName="Name0" presStyleCnt="0">
        <dgm:presLayoutVars>
          <dgm:dir/>
          <dgm:animLvl val="lvl"/>
          <dgm:resizeHandles val="exact"/>
        </dgm:presLayoutVars>
      </dgm:prSet>
      <dgm:spPr/>
      <dgm:t>
        <a:bodyPr/>
        <a:lstStyle/>
        <a:p>
          <a:endParaRPr lang="ru-RU"/>
        </a:p>
      </dgm:t>
    </dgm:pt>
    <dgm:pt modelId="{55A3F46B-9A6F-4700-81BF-755625B1A14B}" type="pres">
      <dgm:prSet presAssocID="{79E1448F-E2AA-414D-9503-DA8E9EF3D984}" presName="composite" presStyleCnt="0"/>
      <dgm:spPr/>
    </dgm:pt>
    <dgm:pt modelId="{64A81258-5978-4127-AD77-5AC419CA94F1}" type="pres">
      <dgm:prSet presAssocID="{79E1448F-E2AA-414D-9503-DA8E9EF3D984}" presName="parTx" presStyleLbl="alignNode1" presStyleIdx="0" presStyleCnt="3">
        <dgm:presLayoutVars>
          <dgm:chMax val="0"/>
          <dgm:chPref val="0"/>
          <dgm:bulletEnabled val="1"/>
        </dgm:presLayoutVars>
      </dgm:prSet>
      <dgm:spPr/>
      <dgm:t>
        <a:bodyPr/>
        <a:lstStyle/>
        <a:p>
          <a:endParaRPr lang="en-US"/>
        </a:p>
      </dgm:t>
    </dgm:pt>
    <dgm:pt modelId="{8FCB81EA-25F3-4156-82A1-998CC38A7F8F}" type="pres">
      <dgm:prSet presAssocID="{79E1448F-E2AA-414D-9503-DA8E9EF3D984}" presName="desTx" presStyleLbl="alignAccFollowNode1" presStyleIdx="0" presStyleCnt="3">
        <dgm:presLayoutVars>
          <dgm:bulletEnabled val="1"/>
        </dgm:presLayoutVars>
      </dgm:prSet>
      <dgm:spPr/>
      <dgm:t>
        <a:bodyPr/>
        <a:lstStyle/>
        <a:p>
          <a:endParaRPr lang="ru-RU"/>
        </a:p>
      </dgm:t>
    </dgm:pt>
    <dgm:pt modelId="{45892E24-CD4A-410F-9F7E-8E15CD3BD9DF}" type="pres">
      <dgm:prSet presAssocID="{9AA8452F-4F58-49A6-A043-C30DB54F8CA6}" presName="space" presStyleCnt="0"/>
      <dgm:spPr/>
    </dgm:pt>
    <dgm:pt modelId="{C8BDAEE1-A125-4986-90C6-AC35149B14D8}" type="pres">
      <dgm:prSet presAssocID="{9F9BC32D-EF8D-4281-AA2B-3CDFEB575B0D}" presName="composite" presStyleCnt="0"/>
      <dgm:spPr/>
    </dgm:pt>
    <dgm:pt modelId="{82D1A397-3D39-4F04-9DF2-2C3D768C6BD1}" type="pres">
      <dgm:prSet presAssocID="{9F9BC32D-EF8D-4281-AA2B-3CDFEB575B0D}" presName="parTx" presStyleLbl="alignNode1" presStyleIdx="1" presStyleCnt="3">
        <dgm:presLayoutVars>
          <dgm:chMax val="0"/>
          <dgm:chPref val="0"/>
          <dgm:bulletEnabled val="1"/>
        </dgm:presLayoutVars>
      </dgm:prSet>
      <dgm:spPr/>
      <dgm:t>
        <a:bodyPr/>
        <a:lstStyle/>
        <a:p>
          <a:endParaRPr lang="en-US"/>
        </a:p>
      </dgm:t>
    </dgm:pt>
    <dgm:pt modelId="{479CF326-2065-4BD4-BBD3-0A8176324FE7}" type="pres">
      <dgm:prSet presAssocID="{9F9BC32D-EF8D-4281-AA2B-3CDFEB575B0D}" presName="desTx" presStyleLbl="alignAccFollowNode1" presStyleIdx="1" presStyleCnt="3">
        <dgm:presLayoutVars>
          <dgm:bulletEnabled val="1"/>
        </dgm:presLayoutVars>
      </dgm:prSet>
      <dgm:spPr/>
      <dgm:t>
        <a:bodyPr/>
        <a:lstStyle/>
        <a:p>
          <a:endParaRPr lang="ru-RU"/>
        </a:p>
      </dgm:t>
    </dgm:pt>
    <dgm:pt modelId="{9D110EC1-F616-4EE8-A7AA-DCEEDBEC168A}" type="pres">
      <dgm:prSet presAssocID="{9E493F2B-E664-448C-9942-2F26DFB0B8CE}" presName="space" presStyleCnt="0"/>
      <dgm:spPr/>
    </dgm:pt>
    <dgm:pt modelId="{D761AC48-8D9C-4F56-B3A9-5CA87EE9C93D}" type="pres">
      <dgm:prSet presAssocID="{E9DFAC0E-898B-4A95-9BAE-39204C86972A}" presName="composite" presStyleCnt="0"/>
      <dgm:spPr/>
    </dgm:pt>
    <dgm:pt modelId="{BAC76DA2-9E2E-4B15-B75C-2AB528AC8F14}" type="pres">
      <dgm:prSet presAssocID="{E9DFAC0E-898B-4A95-9BAE-39204C86972A}" presName="parTx" presStyleLbl="alignNode1" presStyleIdx="2" presStyleCnt="3">
        <dgm:presLayoutVars>
          <dgm:chMax val="0"/>
          <dgm:chPref val="0"/>
          <dgm:bulletEnabled val="1"/>
        </dgm:presLayoutVars>
      </dgm:prSet>
      <dgm:spPr/>
      <dgm:t>
        <a:bodyPr/>
        <a:lstStyle/>
        <a:p>
          <a:endParaRPr lang="en-US"/>
        </a:p>
      </dgm:t>
    </dgm:pt>
    <dgm:pt modelId="{ECAD49DC-C97E-4679-AF93-41AC2B55DFB7}" type="pres">
      <dgm:prSet presAssocID="{E9DFAC0E-898B-4A95-9BAE-39204C86972A}" presName="desTx" presStyleLbl="alignAccFollowNode1" presStyleIdx="2" presStyleCnt="3">
        <dgm:presLayoutVars>
          <dgm:bulletEnabled val="1"/>
        </dgm:presLayoutVars>
      </dgm:prSet>
      <dgm:spPr/>
      <dgm:t>
        <a:bodyPr/>
        <a:lstStyle/>
        <a:p>
          <a:endParaRPr lang="ru-RU"/>
        </a:p>
      </dgm:t>
    </dgm:pt>
  </dgm:ptLst>
  <dgm:cxnLst>
    <dgm:cxn modelId="{D904ADAE-9EC0-428F-878E-D63AE5CA426D}" type="presOf" srcId="{79E1448F-E2AA-414D-9503-DA8E9EF3D984}" destId="{64A81258-5978-4127-AD77-5AC419CA94F1}" srcOrd="0" destOrd="0" presId="urn:microsoft.com/office/officeart/2005/8/layout/hList1"/>
    <dgm:cxn modelId="{0308EDFD-DE7E-471B-8EE5-42EA0F80A73D}" srcId="{E9DFAC0E-898B-4A95-9BAE-39204C86972A}" destId="{9F7224FE-F277-4F23-9ABD-55751686503E}" srcOrd="0" destOrd="0" parTransId="{14D4EB5D-F58F-4206-A0A1-05216583E965}" sibTransId="{5B61182E-615E-4AA6-B7ED-3F75D1D369D1}"/>
    <dgm:cxn modelId="{F0778ADD-2830-4B2F-BB69-86FED7FD243F}" srcId="{0E15B568-08A4-4EE2-9E2B-05A151C36F46}" destId="{79E1448F-E2AA-414D-9503-DA8E9EF3D984}" srcOrd="0" destOrd="0" parTransId="{71858FD6-82BE-46DE-ACEF-D2E2C8BAB45E}" sibTransId="{9AA8452F-4F58-49A6-A043-C30DB54F8CA6}"/>
    <dgm:cxn modelId="{0582B0E0-38CB-457C-BE5E-2140DB9E1BF7}" type="presOf" srcId="{5A2A8C7B-A60F-4056-9C89-C6CF72E110E6}" destId="{479CF326-2065-4BD4-BBD3-0A8176324FE7}" srcOrd="0" destOrd="0" presId="urn:microsoft.com/office/officeart/2005/8/layout/hList1"/>
    <dgm:cxn modelId="{17C9DB2A-D23B-483A-9E3D-15BE791E776B}" srcId="{9F9BC32D-EF8D-4281-AA2B-3CDFEB575B0D}" destId="{5A2A8C7B-A60F-4056-9C89-C6CF72E110E6}" srcOrd="0" destOrd="0" parTransId="{0F6D7940-9D93-4A7C-97C7-32ACA020C96E}" sibTransId="{8CD299C7-4AC8-461D-8068-D8C3FFCF4C84}"/>
    <dgm:cxn modelId="{1C7E694A-8D1F-4598-B3DF-439A7A4F6604}" type="presOf" srcId="{0E15B568-08A4-4EE2-9E2B-05A151C36F46}" destId="{0F5C003C-0F7E-4310-A323-0B3A3FAD41E2}" srcOrd="0" destOrd="0" presId="urn:microsoft.com/office/officeart/2005/8/layout/hList1"/>
    <dgm:cxn modelId="{E6AE57DE-BB09-4C49-864E-CA7936CDA8B7}" type="presOf" srcId="{9F9BC32D-EF8D-4281-AA2B-3CDFEB575B0D}" destId="{82D1A397-3D39-4F04-9DF2-2C3D768C6BD1}" srcOrd="0" destOrd="0" presId="urn:microsoft.com/office/officeart/2005/8/layout/hList1"/>
    <dgm:cxn modelId="{A8E72D71-F263-48C9-BCC4-FBD180B1D27B}" type="presOf" srcId="{9F7224FE-F277-4F23-9ABD-55751686503E}" destId="{ECAD49DC-C97E-4679-AF93-41AC2B55DFB7}" srcOrd="0" destOrd="0" presId="urn:microsoft.com/office/officeart/2005/8/layout/hList1"/>
    <dgm:cxn modelId="{49029486-D924-4E82-AFDE-BA18BFB0795F}" srcId="{0E15B568-08A4-4EE2-9E2B-05A151C36F46}" destId="{9F9BC32D-EF8D-4281-AA2B-3CDFEB575B0D}" srcOrd="1" destOrd="0" parTransId="{A8739C47-95C5-400E-B6B9-6A8C9E8DDD25}" sibTransId="{9E493F2B-E664-448C-9942-2F26DFB0B8CE}"/>
    <dgm:cxn modelId="{F8FFBF07-CC59-463F-ABD9-9F2D855E179A}" type="presOf" srcId="{E9DFAC0E-898B-4A95-9BAE-39204C86972A}" destId="{BAC76DA2-9E2E-4B15-B75C-2AB528AC8F14}" srcOrd="0" destOrd="0" presId="urn:microsoft.com/office/officeart/2005/8/layout/hList1"/>
    <dgm:cxn modelId="{7D2CA7F9-4E2C-4F3F-AD60-8D90316E89CF}" srcId="{79E1448F-E2AA-414D-9503-DA8E9EF3D984}" destId="{5A7201AA-ADC5-4D4C-8CB8-F1B6823D6D6B}" srcOrd="0" destOrd="0" parTransId="{BCC8DFB5-D0AF-4A98-BDCA-CFBDCFB05D7A}" sibTransId="{5A823D95-5BF9-4D68-A631-9BFB1C26329A}"/>
    <dgm:cxn modelId="{31BB2ECC-89C3-454D-B677-83B10B2C127F}" type="presOf" srcId="{5A7201AA-ADC5-4D4C-8CB8-F1B6823D6D6B}" destId="{8FCB81EA-25F3-4156-82A1-998CC38A7F8F}" srcOrd="0" destOrd="0" presId="urn:microsoft.com/office/officeart/2005/8/layout/hList1"/>
    <dgm:cxn modelId="{B4AEE9DB-049F-49A0-A091-D1FB7A207BC2}" srcId="{0E15B568-08A4-4EE2-9E2B-05A151C36F46}" destId="{E9DFAC0E-898B-4A95-9BAE-39204C86972A}" srcOrd="2" destOrd="0" parTransId="{0F65C671-FD55-4AB8-BCBB-58B7B68EF873}" sibTransId="{FC765D3F-CDB2-4ACB-AA54-C17C4D26D089}"/>
    <dgm:cxn modelId="{F0D96CCA-61CD-4F6A-808E-4992C043CEF4}" type="presParOf" srcId="{0F5C003C-0F7E-4310-A323-0B3A3FAD41E2}" destId="{55A3F46B-9A6F-4700-81BF-755625B1A14B}" srcOrd="0" destOrd="0" presId="urn:microsoft.com/office/officeart/2005/8/layout/hList1"/>
    <dgm:cxn modelId="{967C0DF0-45EC-43F1-B38D-833477F479F8}" type="presParOf" srcId="{55A3F46B-9A6F-4700-81BF-755625B1A14B}" destId="{64A81258-5978-4127-AD77-5AC419CA94F1}" srcOrd="0" destOrd="0" presId="urn:microsoft.com/office/officeart/2005/8/layout/hList1"/>
    <dgm:cxn modelId="{79518170-57C6-4ED7-BF2A-BC3F7D8AA95A}" type="presParOf" srcId="{55A3F46B-9A6F-4700-81BF-755625B1A14B}" destId="{8FCB81EA-25F3-4156-82A1-998CC38A7F8F}" srcOrd="1" destOrd="0" presId="urn:microsoft.com/office/officeart/2005/8/layout/hList1"/>
    <dgm:cxn modelId="{5365B302-6D38-4081-ADAC-55179B7F8A2C}" type="presParOf" srcId="{0F5C003C-0F7E-4310-A323-0B3A3FAD41E2}" destId="{45892E24-CD4A-410F-9F7E-8E15CD3BD9DF}" srcOrd="1" destOrd="0" presId="urn:microsoft.com/office/officeart/2005/8/layout/hList1"/>
    <dgm:cxn modelId="{22F07CA9-B0C5-4DB6-B693-56DAFB918C0C}" type="presParOf" srcId="{0F5C003C-0F7E-4310-A323-0B3A3FAD41E2}" destId="{C8BDAEE1-A125-4986-90C6-AC35149B14D8}" srcOrd="2" destOrd="0" presId="urn:microsoft.com/office/officeart/2005/8/layout/hList1"/>
    <dgm:cxn modelId="{48288820-3EB0-464F-9DC7-DB99D09BFFE6}" type="presParOf" srcId="{C8BDAEE1-A125-4986-90C6-AC35149B14D8}" destId="{82D1A397-3D39-4F04-9DF2-2C3D768C6BD1}" srcOrd="0" destOrd="0" presId="urn:microsoft.com/office/officeart/2005/8/layout/hList1"/>
    <dgm:cxn modelId="{B4C4CF11-D843-4FA3-B7FB-96325D167175}" type="presParOf" srcId="{C8BDAEE1-A125-4986-90C6-AC35149B14D8}" destId="{479CF326-2065-4BD4-BBD3-0A8176324FE7}" srcOrd="1" destOrd="0" presId="urn:microsoft.com/office/officeart/2005/8/layout/hList1"/>
    <dgm:cxn modelId="{DE6405F7-7185-45B9-B489-2B7BE08CEFD7}" type="presParOf" srcId="{0F5C003C-0F7E-4310-A323-0B3A3FAD41E2}" destId="{9D110EC1-F616-4EE8-A7AA-DCEEDBEC168A}" srcOrd="3" destOrd="0" presId="urn:microsoft.com/office/officeart/2005/8/layout/hList1"/>
    <dgm:cxn modelId="{45009488-CF7B-47B9-A2AA-61C19C15402D}" type="presParOf" srcId="{0F5C003C-0F7E-4310-A323-0B3A3FAD41E2}" destId="{D761AC48-8D9C-4F56-B3A9-5CA87EE9C93D}" srcOrd="4" destOrd="0" presId="urn:microsoft.com/office/officeart/2005/8/layout/hList1"/>
    <dgm:cxn modelId="{DDD177E8-8353-4265-8E77-199F4A3FEEC4}" type="presParOf" srcId="{D761AC48-8D9C-4F56-B3A9-5CA87EE9C93D}" destId="{BAC76DA2-9E2E-4B15-B75C-2AB528AC8F14}" srcOrd="0" destOrd="0" presId="urn:microsoft.com/office/officeart/2005/8/layout/hList1"/>
    <dgm:cxn modelId="{3BAC3984-ADD5-4935-9CCE-4764F658BAA6}" type="presParOf" srcId="{D761AC48-8D9C-4F56-B3A9-5CA87EE9C93D}" destId="{ECAD49DC-C97E-4679-AF93-41AC2B55DFB7}"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088F0B0-E8B5-497C-B281-856366F3CA4B}" type="doc">
      <dgm:prSet loTypeId="urn:microsoft.com/office/officeart/2005/8/layout/lProcess2" loCatId="list" qsTypeId="urn:microsoft.com/office/officeart/2005/8/quickstyle/simple1" qsCatId="simple" csTypeId="urn:microsoft.com/office/officeart/2005/8/colors/colorful3" csCatId="colorful" phldr="1"/>
      <dgm:spPr/>
      <dgm:t>
        <a:bodyPr/>
        <a:lstStyle/>
        <a:p>
          <a:endParaRPr lang="en-US"/>
        </a:p>
      </dgm:t>
    </dgm:pt>
    <dgm:pt modelId="{40E2BC2A-13A3-4BB2-8A8A-1DEFECB7867D}">
      <dgm:prSet custT="1"/>
      <dgm:spPr/>
      <dgm:t>
        <a:bodyPr/>
        <a:lstStyle/>
        <a:p>
          <a:pPr rtl="0"/>
          <a:r>
            <a:rPr lang="ro-RO" sz="2800" dirty="0" smtClean="0"/>
            <a:t>Sursele interne: </a:t>
          </a:r>
          <a:endParaRPr lang="en-US" sz="2800" dirty="0"/>
        </a:p>
      </dgm:t>
    </dgm:pt>
    <dgm:pt modelId="{7625B481-7088-46E8-B6CA-FCCAAEE75AD4}" type="parTrans" cxnId="{B3B1A6A1-0AEF-4DB9-9741-B549547DAFC1}">
      <dgm:prSet/>
      <dgm:spPr/>
      <dgm:t>
        <a:bodyPr/>
        <a:lstStyle/>
        <a:p>
          <a:endParaRPr lang="en-US"/>
        </a:p>
      </dgm:t>
    </dgm:pt>
    <dgm:pt modelId="{7A23FE09-B60F-44BB-A895-39B6B05CEB46}" type="sibTrans" cxnId="{B3B1A6A1-0AEF-4DB9-9741-B549547DAFC1}">
      <dgm:prSet/>
      <dgm:spPr/>
      <dgm:t>
        <a:bodyPr/>
        <a:lstStyle/>
        <a:p>
          <a:endParaRPr lang="en-US"/>
        </a:p>
      </dgm:t>
    </dgm:pt>
    <dgm:pt modelId="{2309F82A-DC09-43AE-9DCB-3A12DD74BB34}">
      <dgm:prSet/>
      <dgm:spPr/>
      <dgm:t>
        <a:bodyPr/>
        <a:lstStyle/>
        <a:p>
          <a:pPr rtl="0"/>
          <a:r>
            <a:rPr lang="ro-RO" dirty="0" smtClean="0"/>
            <a:t>profitul operaţional</a:t>
          </a:r>
          <a:endParaRPr lang="en-US" dirty="0"/>
        </a:p>
      </dgm:t>
    </dgm:pt>
    <dgm:pt modelId="{160B3FAF-91E4-4CF4-BDEA-5392EE2C31FF}" type="parTrans" cxnId="{00BF5C67-0AD0-40B6-AD53-E4355F3DEFCC}">
      <dgm:prSet/>
      <dgm:spPr/>
      <dgm:t>
        <a:bodyPr/>
        <a:lstStyle/>
        <a:p>
          <a:endParaRPr lang="en-US"/>
        </a:p>
      </dgm:t>
    </dgm:pt>
    <dgm:pt modelId="{E873F161-0DD4-4C50-B087-83E7FB6A3696}" type="sibTrans" cxnId="{00BF5C67-0AD0-40B6-AD53-E4355F3DEFCC}">
      <dgm:prSet/>
      <dgm:spPr/>
      <dgm:t>
        <a:bodyPr/>
        <a:lstStyle/>
        <a:p>
          <a:endParaRPr lang="en-US"/>
        </a:p>
      </dgm:t>
    </dgm:pt>
    <dgm:pt modelId="{FE933577-B200-4AC8-9671-C6DCE08C97FF}">
      <dgm:prSet/>
      <dgm:spPr/>
      <dgm:t>
        <a:bodyPr/>
        <a:lstStyle/>
        <a:p>
          <a:pPr rtl="0"/>
          <a:r>
            <a:rPr lang="ro-RO" dirty="0" smtClean="0"/>
            <a:t>uzura</a:t>
          </a:r>
          <a:endParaRPr lang="en-US" dirty="0"/>
        </a:p>
      </dgm:t>
    </dgm:pt>
    <dgm:pt modelId="{449CCCD5-9D48-435A-911B-36EA82FC6C93}" type="parTrans" cxnId="{B4931035-F500-4182-9988-264E980699B1}">
      <dgm:prSet/>
      <dgm:spPr/>
      <dgm:t>
        <a:bodyPr/>
        <a:lstStyle/>
        <a:p>
          <a:endParaRPr lang="en-US"/>
        </a:p>
      </dgm:t>
    </dgm:pt>
    <dgm:pt modelId="{821685AA-69E1-4FC1-8276-7D522F89D1E2}" type="sibTrans" cxnId="{B4931035-F500-4182-9988-264E980699B1}">
      <dgm:prSet/>
      <dgm:spPr/>
      <dgm:t>
        <a:bodyPr/>
        <a:lstStyle/>
        <a:p>
          <a:endParaRPr lang="en-US"/>
        </a:p>
      </dgm:t>
    </dgm:pt>
    <dgm:pt modelId="{02C4F951-284B-4E94-AEE3-44BCF5C0AC56}">
      <dgm:prSet/>
      <dgm:spPr/>
      <dgm:t>
        <a:bodyPr/>
        <a:lstStyle/>
        <a:p>
          <a:pPr rtl="0"/>
          <a:r>
            <a:rPr lang="ro-RO" dirty="0" smtClean="0"/>
            <a:t>intrările de numerar de pe urma vinderii stocurilor</a:t>
          </a:r>
          <a:endParaRPr lang="en-US" dirty="0"/>
        </a:p>
      </dgm:t>
    </dgm:pt>
    <dgm:pt modelId="{368F1C4B-603B-4AF3-8383-CDD0EAF55390}" type="parTrans" cxnId="{9B4DC490-1E42-45BF-9A49-03B33D82D938}">
      <dgm:prSet/>
      <dgm:spPr/>
      <dgm:t>
        <a:bodyPr/>
        <a:lstStyle/>
        <a:p>
          <a:endParaRPr lang="en-US"/>
        </a:p>
      </dgm:t>
    </dgm:pt>
    <dgm:pt modelId="{2F013DDB-B20C-4D37-9D93-A9721535A9AC}" type="sibTrans" cxnId="{9B4DC490-1E42-45BF-9A49-03B33D82D938}">
      <dgm:prSet/>
      <dgm:spPr/>
      <dgm:t>
        <a:bodyPr/>
        <a:lstStyle/>
        <a:p>
          <a:endParaRPr lang="en-US"/>
        </a:p>
      </dgm:t>
    </dgm:pt>
    <dgm:pt modelId="{ED487709-5C94-4D52-BC4B-FCD26DCEFC09}">
      <dgm:prSet/>
      <dgm:spPr/>
      <dgm:t>
        <a:bodyPr/>
        <a:lstStyle/>
        <a:p>
          <a:pPr rtl="0"/>
          <a:r>
            <a:rPr lang="ro-RO" dirty="0" smtClean="0"/>
            <a:t>recuperarea creanţelor</a:t>
          </a:r>
          <a:endParaRPr lang="en-US" dirty="0"/>
        </a:p>
      </dgm:t>
    </dgm:pt>
    <dgm:pt modelId="{2758063E-20D9-40FF-9592-860E239D18F6}" type="parTrans" cxnId="{533D89C5-14DA-4DC3-8433-18337DDEA9B9}">
      <dgm:prSet/>
      <dgm:spPr/>
      <dgm:t>
        <a:bodyPr/>
        <a:lstStyle/>
        <a:p>
          <a:endParaRPr lang="en-US"/>
        </a:p>
      </dgm:t>
    </dgm:pt>
    <dgm:pt modelId="{95FE6F75-ACC6-4257-96E5-F4399CEB3E95}" type="sibTrans" cxnId="{533D89C5-14DA-4DC3-8433-18337DDEA9B9}">
      <dgm:prSet/>
      <dgm:spPr/>
      <dgm:t>
        <a:bodyPr/>
        <a:lstStyle/>
        <a:p>
          <a:endParaRPr lang="en-US"/>
        </a:p>
      </dgm:t>
    </dgm:pt>
    <dgm:pt modelId="{B446F02B-EC40-45B7-902A-651522A95E50}">
      <dgm:prSet/>
      <dgm:spPr/>
      <dgm:t>
        <a:bodyPr/>
        <a:lstStyle/>
        <a:p>
          <a:pPr rtl="0"/>
          <a:r>
            <a:rPr lang="ro-RO" dirty="0" smtClean="0"/>
            <a:t>vinderea activelor pe termen lung</a:t>
          </a:r>
          <a:endParaRPr lang="en-US" dirty="0"/>
        </a:p>
      </dgm:t>
    </dgm:pt>
    <dgm:pt modelId="{B6DF764C-9808-471E-9A73-AA9B026FCE9D}" type="parTrans" cxnId="{44AD69B8-7B37-40FB-B8C8-68C8D678EEE4}">
      <dgm:prSet/>
      <dgm:spPr/>
      <dgm:t>
        <a:bodyPr/>
        <a:lstStyle/>
        <a:p>
          <a:endParaRPr lang="en-US"/>
        </a:p>
      </dgm:t>
    </dgm:pt>
    <dgm:pt modelId="{C3139DAD-876F-4287-BC90-4F7B545218AE}" type="sibTrans" cxnId="{44AD69B8-7B37-40FB-B8C8-68C8D678EEE4}">
      <dgm:prSet/>
      <dgm:spPr/>
      <dgm:t>
        <a:bodyPr/>
        <a:lstStyle/>
        <a:p>
          <a:endParaRPr lang="en-US"/>
        </a:p>
      </dgm:t>
    </dgm:pt>
    <dgm:pt modelId="{2128A10D-7531-4F5A-AB25-6B2EFB3A507E}">
      <dgm:prSet custT="1"/>
      <dgm:spPr/>
      <dgm:t>
        <a:bodyPr/>
        <a:lstStyle/>
        <a:p>
          <a:pPr rtl="0"/>
          <a:r>
            <a:rPr lang="ro-RO" sz="2800" dirty="0" smtClean="0"/>
            <a:t>Sursele externe : </a:t>
          </a:r>
          <a:endParaRPr lang="en-US" sz="2800" dirty="0"/>
        </a:p>
      </dgm:t>
    </dgm:pt>
    <dgm:pt modelId="{BED2BB7E-D4A8-4FE5-931F-17CDF031F92B}" type="parTrans" cxnId="{AF537B22-6272-48DB-A79A-EC987C01342D}">
      <dgm:prSet/>
      <dgm:spPr/>
      <dgm:t>
        <a:bodyPr/>
        <a:lstStyle/>
        <a:p>
          <a:endParaRPr lang="en-US"/>
        </a:p>
      </dgm:t>
    </dgm:pt>
    <dgm:pt modelId="{58221564-1B12-4933-81FD-7D96B2378969}" type="sibTrans" cxnId="{AF537B22-6272-48DB-A79A-EC987C01342D}">
      <dgm:prSet/>
      <dgm:spPr/>
      <dgm:t>
        <a:bodyPr/>
        <a:lstStyle/>
        <a:p>
          <a:endParaRPr lang="en-US"/>
        </a:p>
      </dgm:t>
    </dgm:pt>
    <dgm:pt modelId="{693D5B27-8E46-4380-A8FE-299A13827C77}">
      <dgm:prSet/>
      <dgm:spPr/>
      <dgm:t>
        <a:bodyPr/>
        <a:lstStyle/>
        <a:p>
          <a:pPr rtl="0"/>
          <a:r>
            <a:rPr lang="ro-RO" dirty="0" smtClean="0"/>
            <a:t>acţiunile simple</a:t>
          </a:r>
          <a:endParaRPr lang="en-US" dirty="0"/>
        </a:p>
      </dgm:t>
    </dgm:pt>
    <dgm:pt modelId="{82DFC23C-FBCC-4C07-A84D-2398E2078D6C}" type="parTrans" cxnId="{A22E0F0F-E70C-4055-9E92-6EC90BA85FF6}">
      <dgm:prSet/>
      <dgm:spPr/>
      <dgm:t>
        <a:bodyPr/>
        <a:lstStyle/>
        <a:p>
          <a:endParaRPr lang="en-US"/>
        </a:p>
      </dgm:t>
    </dgm:pt>
    <dgm:pt modelId="{D8BE1B6A-FEB1-4EF8-B21C-F24E6986B41A}" type="sibTrans" cxnId="{A22E0F0F-E70C-4055-9E92-6EC90BA85FF6}">
      <dgm:prSet/>
      <dgm:spPr/>
      <dgm:t>
        <a:bodyPr/>
        <a:lstStyle/>
        <a:p>
          <a:endParaRPr lang="en-US"/>
        </a:p>
      </dgm:t>
    </dgm:pt>
    <dgm:pt modelId="{43DD9816-563C-4A96-89F0-90E7ECC23DA9}">
      <dgm:prSet/>
      <dgm:spPr/>
      <dgm:t>
        <a:bodyPr/>
        <a:lstStyle/>
        <a:p>
          <a:pPr rtl="0"/>
          <a:r>
            <a:rPr lang="ro-RO" dirty="0" smtClean="0"/>
            <a:t>acţiunile privilegiate</a:t>
          </a:r>
          <a:endParaRPr lang="en-US" dirty="0"/>
        </a:p>
      </dgm:t>
    </dgm:pt>
    <dgm:pt modelId="{7D42024E-6E13-4D9F-8717-7225C48D514E}" type="parTrans" cxnId="{DA443251-1B04-494F-9815-8B70E7918C95}">
      <dgm:prSet/>
      <dgm:spPr/>
      <dgm:t>
        <a:bodyPr/>
        <a:lstStyle/>
        <a:p>
          <a:endParaRPr lang="en-US"/>
        </a:p>
      </dgm:t>
    </dgm:pt>
    <dgm:pt modelId="{F01802FC-1DD3-40AE-99EB-379170638E4A}" type="sibTrans" cxnId="{DA443251-1B04-494F-9815-8B70E7918C95}">
      <dgm:prSet/>
      <dgm:spPr/>
      <dgm:t>
        <a:bodyPr/>
        <a:lstStyle/>
        <a:p>
          <a:endParaRPr lang="en-US"/>
        </a:p>
      </dgm:t>
    </dgm:pt>
    <dgm:pt modelId="{FAFFAD7C-3E0E-488E-9982-8E032077B24B}">
      <dgm:prSet/>
      <dgm:spPr/>
      <dgm:t>
        <a:bodyPr/>
        <a:lstStyle/>
        <a:p>
          <a:pPr rtl="0"/>
          <a:r>
            <a:rPr lang="ro-RO" dirty="0" smtClean="0"/>
            <a:t>datoriile pe termen lun</a:t>
          </a:r>
          <a:r>
            <a:rPr lang="en-US" dirty="0" smtClean="0"/>
            <a:t>g</a:t>
          </a:r>
          <a:endParaRPr lang="en-US" dirty="0"/>
        </a:p>
      </dgm:t>
    </dgm:pt>
    <dgm:pt modelId="{E55D34E7-0501-42D1-9412-19D69FA42520}" type="parTrans" cxnId="{DE2D9A67-B600-4764-8E1F-E4E9F8F6D8D5}">
      <dgm:prSet/>
      <dgm:spPr/>
      <dgm:t>
        <a:bodyPr/>
        <a:lstStyle/>
        <a:p>
          <a:endParaRPr lang="en-US"/>
        </a:p>
      </dgm:t>
    </dgm:pt>
    <dgm:pt modelId="{47B8E294-BC26-443B-B97A-0C98F12FA64C}" type="sibTrans" cxnId="{DE2D9A67-B600-4764-8E1F-E4E9F8F6D8D5}">
      <dgm:prSet/>
      <dgm:spPr/>
      <dgm:t>
        <a:bodyPr/>
        <a:lstStyle/>
        <a:p>
          <a:endParaRPr lang="en-US"/>
        </a:p>
      </dgm:t>
    </dgm:pt>
    <dgm:pt modelId="{BD4785F1-40FD-4895-B88F-65ACA8917BB2}">
      <dgm:prSet/>
      <dgm:spPr/>
      <dgm:t>
        <a:bodyPr/>
        <a:lstStyle/>
        <a:p>
          <a:pPr rtl="0"/>
          <a:r>
            <a:rPr lang="ro-RO" dirty="0" smtClean="0"/>
            <a:t>leasing-ul</a:t>
          </a:r>
          <a:endParaRPr lang="en-US" dirty="0"/>
        </a:p>
      </dgm:t>
    </dgm:pt>
    <dgm:pt modelId="{66E0E7EE-9CAA-4216-B10F-44C6BF285C30}" type="parTrans" cxnId="{E37FD8C4-9282-405F-81BC-A8047791A2FA}">
      <dgm:prSet/>
      <dgm:spPr/>
      <dgm:t>
        <a:bodyPr/>
        <a:lstStyle/>
        <a:p>
          <a:endParaRPr lang="en-US"/>
        </a:p>
      </dgm:t>
    </dgm:pt>
    <dgm:pt modelId="{8DBC8FB4-BFB7-4839-A26A-54289D7399DC}" type="sibTrans" cxnId="{E37FD8C4-9282-405F-81BC-A8047791A2FA}">
      <dgm:prSet/>
      <dgm:spPr/>
      <dgm:t>
        <a:bodyPr/>
        <a:lstStyle/>
        <a:p>
          <a:endParaRPr lang="en-US"/>
        </a:p>
      </dgm:t>
    </dgm:pt>
    <dgm:pt modelId="{4F90D018-D4A0-4BBB-AB2E-F044BB7A6047}" type="pres">
      <dgm:prSet presAssocID="{D088F0B0-E8B5-497C-B281-856366F3CA4B}" presName="theList" presStyleCnt="0">
        <dgm:presLayoutVars>
          <dgm:dir/>
          <dgm:animLvl val="lvl"/>
          <dgm:resizeHandles val="exact"/>
        </dgm:presLayoutVars>
      </dgm:prSet>
      <dgm:spPr/>
      <dgm:t>
        <a:bodyPr/>
        <a:lstStyle/>
        <a:p>
          <a:endParaRPr lang="ru-RU"/>
        </a:p>
      </dgm:t>
    </dgm:pt>
    <dgm:pt modelId="{30FB0155-241B-425C-905E-424F52B7A077}" type="pres">
      <dgm:prSet presAssocID="{40E2BC2A-13A3-4BB2-8A8A-1DEFECB7867D}" presName="compNode" presStyleCnt="0"/>
      <dgm:spPr/>
    </dgm:pt>
    <dgm:pt modelId="{35CA28E9-55A0-4356-9E29-B31824E7756D}" type="pres">
      <dgm:prSet presAssocID="{40E2BC2A-13A3-4BB2-8A8A-1DEFECB7867D}" presName="aNode" presStyleLbl="bgShp" presStyleIdx="0" presStyleCnt="2"/>
      <dgm:spPr/>
      <dgm:t>
        <a:bodyPr/>
        <a:lstStyle/>
        <a:p>
          <a:endParaRPr lang="en-US"/>
        </a:p>
      </dgm:t>
    </dgm:pt>
    <dgm:pt modelId="{A421F4F2-E0E2-4F1D-8263-395A06360221}" type="pres">
      <dgm:prSet presAssocID="{40E2BC2A-13A3-4BB2-8A8A-1DEFECB7867D}" presName="textNode" presStyleLbl="bgShp" presStyleIdx="0" presStyleCnt="2"/>
      <dgm:spPr/>
      <dgm:t>
        <a:bodyPr/>
        <a:lstStyle/>
        <a:p>
          <a:endParaRPr lang="en-US"/>
        </a:p>
      </dgm:t>
    </dgm:pt>
    <dgm:pt modelId="{DE806B08-A485-4FA7-8553-2CA0F636A117}" type="pres">
      <dgm:prSet presAssocID="{40E2BC2A-13A3-4BB2-8A8A-1DEFECB7867D}" presName="compChildNode" presStyleCnt="0"/>
      <dgm:spPr/>
    </dgm:pt>
    <dgm:pt modelId="{C2F79F8C-04C9-4046-B15B-662BB05EE1C7}" type="pres">
      <dgm:prSet presAssocID="{40E2BC2A-13A3-4BB2-8A8A-1DEFECB7867D}" presName="theInnerList" presStyleCnt="0"/>
      <dgm:spPr/>
    </dgm:pt>
    <dgm:pt modelId="{73335612-725B-4208-A9CD-EF3B69D47B9D}" type="pres">
      <dgm:prSet presAssocID="{2309F82A-DC09-43AE-9DCB-3A12DD74BB34}" presName="childNode" presStyleLbl="node1" presStyleIdx="0" presStyleCnt="9">
        <dgm:presLayoutVars>
          <dgm:bulletEnabled val="1"/>
        </dgm:presLayoutVars>
      </dgm:prSet>
      <dgm:spPr/>
      <dgm:t>
        <a:bodyPr/>
        <a:lstStyle/>
        <a:p>
          <a:endParaRPr lang="ru-RU"/>
        </a:p>
      </dgm:t>
    </dgm:pt>
    <dgm:pt modelId="{AF669825-C511-4297-B166-E78FFCD9E743}" type="pres">
      <dgm:prSet presAssocID="{2309F82A-DC09-43AE-9DCB-3A12DD74BB34}" presName="aSpace2" presStyleCnt="0"/>
      <dgm:spPr/>
    </dgm:pt>
    <dgm:pt modelId="{B328F918-15BB-4E11-9387-DEC4FB48CD21}" type="pres">
      <dgm:prSet presAssocID="{FE933577-B200-4AC8-9671-C6DCE08C97FF}" presName="childNode" presStyleLbl="node1" presStyleIdx="1" presStyleCnt="9">
        <dgm:presLayoutVars>
          <dgm:bulletEnabled val="1"/>
        </dgm:presLayoutVars>
      </dgm:prSet>
      <dgm:spPr/>
      <dgm:t>
        <a:bodyPr/>
        <a:lstStyle/>
        <a:p>
          <a:endParaRPr lang="ru-RU"/>
        </a:p>
      </dgm:t>
    </dgm:pt>
    <dgm:pt modelId="{B485C0BF-0E3A-497B-8B7F-22EB5AB79731}" type="pres">
      <dgm:prSet presAssocID="{FE933577-B200-4AC8-9671-C6DCE08C97FF}" presName="aSpace2" presStyleCnt="0"/>
      <dgm:spPr/>
    </dgm:pt>
    <dgm:pt modelId="{6A2D0215-F114-40EC-B01C-4AB58158BB0C}" type="pres">
      <dgm:prSet presAssocID="{02C4F951-284B-4E94-AEE3-44BCF5C0AC56}" presName="childNode" presStyleLbl="node1" presStyleIdx="2" presStyleCnt="9">
        <dgm:presLayoutVars>
          <dgm:bulletEnabled val="1"/>
        </dgm:presLayoutVars>
      </dgm:prSet>
      <dgm:spPr/>
      <dgm:t>
        <a:bodyPr/>
        <a:lstStyle/>
        <a:p>
          <a:endParaRPr lang="ru-RU"/>
        </a:p>
      </dgm:t>
    </dgm:pt>
    <dgm:pt modelId="{C4E9B7B3-7DB5-4708-820F-DB73EC66AB4A}" type="pres">
      <dgm:prSet presAssocID="{02C4F951-284B-4E94-AEE3-44BCF5C0AC56}" presName="aSpace2" presStyleCnt="0"/>
      <dgm:spPr/>
    </dgm:pt>
    <dgm:pt modelId="{3D90A6D3-7172-4358-9436-FD7040B6D196}" type="pres">
      <dgm:prSet presAssocID="{ED487709-5C94-4D52-BC4B-FCD26DCEFC09}" presName="childNode" presStyleLbl="node1" presStyleIdx="3" presStyleCnt="9">
        <dgm:presLayoutVars>
          <dgm:bulletEnabled val="1"/>
        </dgm:presLayoutVars>
      </dgm:prSet>
      <dgm:spPr/>
      <dgm:t>
        <a:bodyPr/>
        <a:lstStyle/>
        <a:p>
          <a:endParaRPr lang="ru-RU"/>
        </a:p>
      </dgm:t>
    </dgm:pt>
    <dgm:pt modelId="{463FE7B8-7773-4BB2-8E68-AD148235465F}" type="pres">
      <dgm:prSet presAssocID="{ED487709-5C94-4D52-BC4B-FCD26DCEFC09}" presName="aSpace2" presStyleCnt="0"/>
      <dgm:spPr/>
    </dgm:pt>
    <dgm:pt modelId="{31CB99AE-97E9-43A1-8ACB-16DBEDFBB146}" type="pres">
      <dgm:prSet presAssocID="{B446F02B-EC40-45B7-902A-651522A95E50}" presName="childNode" presStyleLbl="node1" presStyleIdx="4" presStyleCnt="9">
        <dgm:presLayoutVars>
          <dgm:bulletEnabled val="1"/>
        </dgm:presLayoutVars>
      </dgm:prSet>
      <dgm:spPr/>
      <dgm:t>
        <a:bodyPr/>
        <a:lstStyle/>
        <a:p>
          <a:endParaRPr lang="ru-RU"/>
        </a:p>
      </dgm:t>
    </dgm:pt>
    <dgm:pt modelId="{75FC8CF0-7606-49B2-99C1-E021FAB89F6E}" type="pres">
      <dgm:prSet presAssocID="{40E2BC2A-13A3-4BB2-8A8A-1DEFECB7867D}" presName="aSpace" presStyleCnt="0"/>
      <dgm:spPr/>
    </dgm:pt>
    <dgm:pt modelId="{7EDA5C56-3F18-4EBF-AA7E-680D698DFB43}" type="pres">
      <dgm:prSet presAssocID="{2128A10D-7531-4F5A-AB25-6B2EFB3A507E}" presName="compNode" presStyleCnt="0"/>
      <dgm:spPr/>
    </dgm:pt>
    <dgm:pt modelId="{1F83B9B8-3142-4E99-8652-0D9275450B35}" type="pres">
      <dgm:prSet presAssocID="{2128A10D-7531-4F5A-AB25-6B2EFB3A507E}" presName="aNode" presStyleLbl="bgShp" presStyleIdx="1" presStyleCnt="2"/>
      <dgm:spPr/>
      <dgm:t>
        <a:bodyPr/>
        <a:lstStyle/>
        <a:p>
          <a:endParaRPr lang="en-US"/>
        </a:p>
      </dgm:t>
    </dgm:pt>
    <dgm:pt modelId="{9ACD9798-E17A-4478-80E5-1ADEA47DC753}" type="pres">
      <dgm:prSet presAssocID="{2128A10D-7531-4F5A-AB25-6B2EFB3A507E}" presName="textNode" presStyleLbl="bgShp" presStyleIdx="1" presStyleCnt="2"/>
      <dgm:spPr/>
      <dgm:t>
        <a:bodyPr/>
        <a:lstStyle/>
        <a:p>
          <a:endParaRPr lang="en-US"/>
        </a:p>
      </dgm:t>
    </dgm:pt>
    <dgm:pt modelId="{5F97EBB3-6D92-4A13-B2BC-AFD214E22E2D}" type="pres">
      <dgm:prSet presAssocID="{2128A10D-7531-4F5A-AB25-6B2EFB3A507E}" presName="compChildNode" presStyleCnt="0"/>
      <dgm:spPr/>
    </dgm:pt>
    <dgm:pt modelId="{26FB0B43-081A-459C-9F65-C9B5C3F62031}" type="pres">
      <dgm:prSet presAssocID="{2128A10D-7531-4F5A-AB25-6B2EFB3A507E}" presName="theInnerList" presStyleCnt="0"/>
      <dgm:spPr/>
    </dgm:pt>
    <dgm:pt modelId="{222C5EC8-C21C-4453-87D6-650F9E7B247C}" type="pres">
      <dgm:prSet presAssocID="{693D5B27-8E46-4380-A8FE-299A13827C77}" presName="childNode" presStyleLbl="node1" presStyleIdx="5" presStyleCnt="9">
        <dgm:presLayoutVars>
          <dgm:bulletEnabled val="1"/>
        </dgm:presLayoutVars>
      </dgm:prSet>
      <dgm:spPr/>
      <dgm:t>
        <a:bodyPr/>
        <a:lstStyle/>
        <a:p>
          <a:endParaRPr lang="ru-RU"/>
        </a:p>
      </dgm:t>
    </dgm:pt>
    <dgm:pt modelId="{9F693729-FA2C-49AB-9EF7-54D92AD37084}" type="pres">
      <dgm:prSet presAssocID="{693D5B27-8E46-4380-A8FE-299A13827C77}" presName="aSpace2" presStyleCnt="0"/>
      <dgm:spPr/>
    </dgm:pt>
    <dgm:pt modelId="{8737CEFE-B9C0-4148-922A-AF3B856D1195}" type="pres">
      <dgm:prSet presAssocID="{43DD9816-563C-4A96-89F0-90E7ECC23DA9}" presName="childNode" presStyleLbl="node1" presStyleIdx="6" presStyleCnt="9">
        <dgm:presLayoutVars>
          <dgm:bulletEnabled val="1"/>
        </dgm:presLayoutVars>
      </dgm:prSet>
      <dgm:spPr/>
      <dgm:t>
        <a:bodyPr/>
        <a:lstStyle/>
        <a:p>
          <a:endParaRPr lang="ru-RU"/>
        </a:p>
      </dgm:t>
    </dgm:pt>
    <dgm:pt modelId="{1E428206-5778-4701-BA69-8F154213A233}" type="pres">
      <dgm:prSet presAssocID="{43DD9816-563C-4A96-89F0-90E7ECC23DA9}" presName="aSpace2" presStyleCnt="0"/>
      <dgm:spPr/>
    </dgm:pt>
    <dgm:pt modelId="{4F4F48B6-CEA2-44BE-8770-64585B798498}" type="pres">
      <dgm:prSet presAssocID="{FAFFAD7C-3E0E-488E-9982-8E032077B24B}" presName="childNode" presStyleLbl="node1" presStyleIdx="7" presStyleCnt="9">
        <dgm:presLayoutVars>
          <dgm:bulletEnabled val="1"/>
        </dgm:presLayoutVars>
      </dgm:prSet>
      <dgm:spPr/>
      <dgm:t>
        <a:bodyPr/>
        <a:lstStyle/>
        <a:p>
          <a:endParaRPr lang="ru-RU"/>
        </a:p>
      </dgm:t>
    </dgm:pt>
    <dgm:pt modelId="{406077F6-850D-45F6-A105-D775801CD1F7}" type="pres">
      <dgm:prSet presAssocID="{FAFFAD7C-3E0E-488E-9982-8E032077B24B}" presName="aSpace2" presStyleCnt="0"/>
      <dgm:spPr/>
    </dgm:pt>
    <dgm:pt modelId="{C81F5AB9-3E13-44F0-AABB-BB9AB8086037}" type="pres">
      <dgm:prSet presAssocID="{BD4785F1-40FD-4895-B88F-65ACA8917BB2}" presName="childNode" presStyleLbl="node1" presStyleIdx="8" presStyleCnt="9">
        <dgm:presLayoutVars>
          <dgm:bulletEnabled val="1"/>
        </dgm:presLayoutVars>
      </dgm:prSet>
      <dgm:spPr/>
      <dgm:t>
        <a:bodyPr/>
        <a:lstStyle/>
        <a:p>
          <a:endParaRPr lang="ru-RU"/>
        </a:p>
      </dgm:t>
    </dgm:pt>
  </dgm:ptLst>
  <dgm:cxnLst>
    <dgm:cxn modelId="{B3B1A6A1-0AEF-4DB9-9741-B549547DAFC1}" srcId="{D088F0B0-E8B5-497C-B281-856366F3CA4B}" destId="{40E2BC2A-13A3-4BB2-8A8A-1DEFECB7867D}" srcOrd="0" destOrd="0" parTransId="{7625B481-7088-46E8-B6CA-FCCAAEE75AD4}" sibTransId="{7A23FE09-B60F-44BB-A895-39B6B05CEB46}"/>
    <dgm:cxn modelId="{689C51F9-1CFD-4D0F-B767-2052DAFCB8C2}" type="presOf" srcId="{BD4785F1-40FD-4895-B88F-65ACA8917BB2}" destId="{C81F5AB9-3E13-44F0-AABB-BB9AB8086037}" srcOrd="0" destOrd="0" presId="urn:microsoft.com/office/officeart/2005/8/layout/lProcess2"/>
    <dgm:cxn modelId="{44AD69B8-7B37-40FB-B8C8-68C8D678EEE4}" srcId="{40E2BC2A-13A3-4BB2-8A8A-1DEFECB7867D}" destId="{B446F02B-EC40-45B7-902A-651522A95E50}" srcOrd="4" destOrd="0" parTransId="{B6DF764C-9808-471E-9A73-AA9B026FCE9D}" sibTransId="{C3139DAD-876F-4287-BC90-4F7B545218AE}"/>
    <dgm:cxn modelId="{DA443251-1B04-494F-9815-8B70E7918C95}" srcId="{2128A10D-7531-4F5A-AB25-6B2EFB3A507E}" destId="{43DD9816-563C-4A96-89F0-90E7ECC23DA9}" srcOrd="1" destOrd="0" parTransId="{7D42024E-6E13-4D9F-8717-7225C48D514E}" sibTransId="{F01802FC-1DD3-40AE-99EB-379170638E4A}"/>
    <dgm:cxn modelId="{0D90BA89-B588-41A8-A3FF-70C5DBD90733}" type="presOf" srcId="{40E2BC2A-13A3-4BB2-8A8A-1DEFECB7867D}" destId="{35CA28E9-55A0-4356-9E29-B31824E7756D}" srcOrd="0" destOrd="0" presId="urn:microsoft.com/office/officeart/2005/8/layout/lProcess2"/>
    <dgm:cxn modelId="{00BF5C67-0AD0-40B6-AD53-E4355F3DEFCC}" srcId="{40E2BC2A-13A3-4BB2-8A8A-1DEFECB7867D}" destId="{2309F82A-DC09-43AE-9DCB-3A12DD74BB34}" srcOrd="0" destOrd="0" parTransId="{160B3FAF-91E4-4CF4-BDEA-5392EE2C31FF}" sibTransId="{E873F161-0DD4-4C50-B087-83E7FB6A3696}"/>
    <dgm:cxn modelId="{C8035127-F5BF-4FDA-A912-BB1CC06C2D99}" type="presOf" srcId="{2309F82A-DC09-43AE-9DCB-3A12DD74BB34}" destId="{73335612-725B-4208-A9CD-EF3B69D47B9D}" srcOrd="0" destOrd="0" presId="urn:microsoft.com/office/officeart/2005/8/layout/lProcess2"/>
    <dgm:cxn modelId="{AF537B22-6272-48DB-A79A-EC987C01342D}" srcId="{D088F0B0-E8B5-497C-B281-856366F3CA4B}" destId="{2128A10D-7531-4F5A-AB25-6B2EFB3A507E}" srcOrd="1" destOrd="0" parTransId="{BED2BB7E-D4A8-4FE5-931F-17CDF031F92B}" sibTransId="{58221564-1B12-4933-81FD-7D96B2378969}"/>
    <dgm:cxn modelId="{A22E0F0F-E70C-4055-9E92-6EC90BA85FF6}" srcId="{2128A10D-7531-4F5A-AB25-6B2EFB3A507E}" destId="{693D5B27-8E46-4380-A8FE-299A13827C77}" srcOrd="0" destOrd="0" parTransId="{82DFC23C-FBCC-4C07-A84D-2398E2078D6C}" sibTransId="{D8BE1B6A-FEB1-4EF8-B21C-F24E6986B41A}"/>
    <dgm:cxn modelId="{14719B5F-2E69-4643-A3A4-A01C50192620}" type="presOf" srcId="{FE933577-B200-4AC8-9671-C6DCE08C97FF}" destId="{B328F918-15BB-4E11-9387-DEC4FB48CD21}" srcOrd="0" destOrd="0" presId="urn:microsoft.com/office/officeart/2005/8/layout/lProcess2"/>
    <dgm:cxn modelId="{CE1EC658-3B52-469B-9786-E435F8966FC5}" type="presOf" srcId="{B446F02B-EC40-45B7-902A-651522A95E50}" destId="{31CB99AE-97E9-43A1-8ACB-16DBEDFBB146}" srcOrd="0" destOrd="0" presId="urn:microsoft.com/office/officeart/2005/8/layout/lProcess2"/>
    <dgm:cxn modelId="{798A5714-0486-4617-A29B-684E3E9716C9}" type="presOf" srcId="{D088F0B0-E8B5-497C-B281-856366F3CA4B}" destId="{4F90D018-D4A0-4BBB-AB2E-F044BB7A6047}" srcOrd="0" destOrd="0" presId="urn:microsoft.com/office/officeart/2005/8/layout/lProcess2"/>
    <dgm:cxn modelId="{B4931035-F500-4182-9988-264E980699B1}" srcId="{40E2BC2A-13A3-4BB2-8A8A-1DEFECB7867D}" destId="{FE933577-B200-4AC8-9671-C6DCE08C97FF}" srcOrd="1" destOrd="0" parTransId="{449CCCD5-9D48-435A-911B-36EA82FC6C93}" sibTransId="{821685AA-69E1-4FC1-8276-7D522F89D1E2}"/>
    <dgm:cxn modelId="{9B4DC490-1E42-45BF-9A49-03B33D82D938}" srcId="{40E2BC2A-13A3-4BB2-8A8A-1DEFECB7867D}" destId="{02C4F951-284B-4E94-AEE3-44BCF5C0AC56}" srcOrd="2" destOrd="0" parTransId="{368F1C4B-603B-4AF3-8383-CDD0EAF55390}" sibTransId="{2F013DDB-B20C-4D37-9D93-A9721535A9AC}"/>
    <dgm:cxn modelId="{8AD7DAED-A842-4452-B284-0DC245B81902}" type="presOf" srcId="{40E2BC2A-13A3-4BB2-8A8A-1DEFECB7867D}" destId="{A421F4F2-E0E2-4F1D-8263-395A06360221}" srcOrd="1" destOrd="0" presId="urn:microsoft.com/office/officeart/2005/8/layout/lProcess2"/>
    <dgm:cxn modelId="{D5EEC879-78AC-4F38-8192-D5C0936136F4}" type="presOf" srcId="{2128A10D-7531-4F5A-AB25-6B2EFB3A507E}" destId="{9ACD9798-E17A-4478-80E5-1ADEA47DC753}" srcOrd="1" destOrd="0" presId="urn:microsoft.com/office/officeart/2005/8/layout/lProcess2"/>
    <dgm:cxn modelId="{39A41508-9150-488E-897D-BF45E797243B}" type="presOf" srcId="{693D5B27-8E46-4380-A8FE-299A13827C77}" destId="{222C5EC8-C21C-4453-87D6-650F9E7B247C}" srcOrd="0" destOrd="0" presId="urn:microsoft.com/office/officeart/2005/8/layout/lProcess2"/>
    <dgm:cxn modelId="{533D89C5-14DA-4DC3-8433-18337DDEA9B9}" srcId="{40E2BC2A-13A3-4BB2-8A8A-1DEFECB7867D}" destId="{ED487709-5C94-4D52-BC4B-FCD26DCEFC09}" srcOrd="3" destOrd="0" parTransId="{2758063E-20D9-40FF-9592-860E239D18F6}" sibTransId="{95FE6F75-ACC6-4257-96E5-F4399CEB3E95}"/>
    <dgm:cxn modelId="{B3070553-4910-45D5-83E6-71372A9227DF}" type="presOf" srcId="{02C4F951-284B-4E94-AEE3-44BCF5C0AC56}" destId="{6A2D0215-F114-40EC-B01C-4AB58158BB0C}" srcOrd="0" destOrd="0" presId="urn:microsoft.com/office/officeart/2005/8/layout/lProcess2"/>
    <dgm:cxn modelId="{E37FD8C4-9282-405F-81BC-A8047791A2FA}" srcId="{2128A10D-7531-4F5A-AB25-6B2EFB3A507E}" destId="{BD4785F1-40FD-4895-B88F-65ACA8917BB2}" srcOrd="3" destOrd="0" parTransId="{66E0E7EE-9CAA-4216-B10F-44C6BF285C30}" sibTransId="{8DBC8FB4-BFB7-4839-A26A-54289D7399DC}"/>
    <dgm:cxn modelId="{8E4CBF78-2FD1-458B-B60B-16208DB035EE}" type="presOf" srcId="{2128A10D-7531-4F5A-AB25-6B2EFB3A507E}" destId="{1F83B9B8-3142-4E99-8652-0D9275450B35}" srcOrd="0" destOrd="0" presId="urn:microsoft.com/office/officeart/2005/8/layout/lProcess2"/>
    <dgm:cxn modelId="{DE2D9A67-B600-4764-8E1F-E4E9F8F6D8D5}" srcId="{2128A10D-7531-4F5A-AB25-6B2EFB3A507E}" destId="{FAFFAD7C-3E0E-488E-9982-8E032077B24B}" srcOrd="2" destOrd="0" parTransId="{E55D34E7-0501-42D1-9412-19D69FA42520}" sibTransId="{47B8E294-BC26-443B-B97A-0C98F12FA64C}"/>
    <dgm:cxn modelId="{1B2B8DAA-9827-4964-8CEC-41C9F5E6042B}" type="presOf" srcId="{43DD9816-563C-4A96-89F0-90E7ECC23DA9}" destId="{8737CEFE-B9C0-4148-922A-AF3B856D1195}" srcOrd="0" destOrd="0" presId="urn:microsoft.com/office/officeart/2005/8/layout/lProcess2"/>
    <dgm:cxn modelId="{C8258FE1-4EAB-4A3D-811B-D15D9E511F21}" type="presOf" srcId="{FAFFAD7C-3E0E-488E-9982-8E032077B24B}" destId="{4F4F48B6-CEA2-44BE-8770-64585B798498}" srcOrd="0" destOrd="0" presId="urn:microsoft.com/office/officeart/2005/8/layout/lProcess2"/>
    <dgm:cxn modelId="{194ED3A9-8D41-4FEB-9B7F-281E45F10618}" type="presOf" srcId="{ED487709-5C94-4D52-BC4B-FCD26DCEFC09}" destId="{3D90A6D3-7172-4358-9436-FD7040B6D196}" srcOrd="0" destOrd="0" presId="urn:microsoft.com/office/officeart/2005/8/layout/lProcess2"/>
    <dgm:cxn modelId="{EE43D69F-F37B-452E-BAB5-F94E418CE5A1}" type="presParOf" srcId="{4F90D018-D4A0-4BBB-AB2E-F044BB7A6047}" destId="{30FB0155-241B-425C-905E-424F52B7A077}" srcOrd="0" destOrd="0" presId="urn:microsoft.com/office/officeart/2005/8/layout/lProcess2"/>
    <dgm:cxn modelId="{AA653FA7-C490-4E78-A427-514E39253F7E}" type="presParOf" srcId="{30FB0155-241B-425C-905E-424F52B7A077}" destId="{35CA28E9-55A0-4356-9E29-B31824E7756D}" srcOrd="0" destOrd="0" presId="urn:microsoft.com/office/officeart/2005/8/layout/lProcess2"/>
    <dgm:cxn modelId="{DFE07649-83E5-4AED-96C7-516E49DE63CD}" type="presParOf" srcId="{30FB0155-241B-425C-905E-424F52B7A077}" destId="{A421F4F2-E0E2-4F1D-8263-395A06360221}" srcOrd="1" destOrd="0" presId="urn:microsoft.com/office/officeart/2005/8/layout/lProcess2"/>
    <dgm:cxn modelId="{E2E13E79-4620-403B-9D3C-04FBE43CA4C2}" type="presParOf" srcId="{30FB0155-241B-425C-905E-424F52B7A077}" destId="{DE806B08-A485-4FA7-8553-2CA0F636A117}" srcOrd="2" destOrd="0" presId="urn:microsoft.com/office/officeart/2005/8/layout/lProcess2"/>
    <dgm:cxn modelId="{7A9C8A1C-9219-4267-A9D1-9D2FF3CF23E9}" type="presParOf" srcId="{DE806B08-A485-4FA7-8553-2CA0F636A117}" destId="{C2F79F8C-04C9-4046-B15B-662BB05EE1C7}" srcOrd="0" destOrd="0" presId="urn:microsoft.com/office/officeart/2005/8/layout/lProcess2"/>
    <dgm:cxn modelId="{055F4CF4-EF34-4D60-98FB-CF52551B1133}" type="presParOf" srcId="{C2F79F8C-04C9-4046-B15B-662BB05EE1C7}" destId="{73335612-725B-4208-A9CD-EF3B69D47B9D}" srcOrd="0" destOrd="0" presId="urn:microsoft.com/office/officeart/2005/8/layout/lProcess2"/>
    <dgm:cxn modelId="{445CA077-78D0-423C-B422-CA4B78DAD459}" type="presParOf" srcId="{C2F79F8C-04C9-4046-B15B-662BB05EE1C7}" destId="{AF669825-C511-4297-B166-E78FFCD9E743}" srcOrd="1" destOrd="0" presId="urn:microsoft.com/office/officeart/2005/8/layout/lProcess2"/>
    <dgm:cxn modelId="{5677D61A-8253-48F3-8292-A7CF71B7D2E3}" type="presParOf" srcId="{C2F79F8C-04C9-4046-B15B-662BB05EE1C7}" destId="{B328F918-15BB-4E11-9387-DEC4FB48CD21}" srcOrd="2" destOrd="0" presId="urn:microsoft.com/office/officeart/2005/8/layout/lProcess2"/>
    <dgm:cxn modelId="{C0082A1A-11F0-4F02-92C4-88A56E4D8F9F}" type="presParOf" srcId="{C2F79F8C-04C9-4046-B15B-662BB05EE1C7}" destId="{B485C0BF-0E3A-497B-8B7F-22EB5AB79731}" srcOrd="3" destOrd="0" presId="urn:microsoft.com/office/officeart/2005/8/layout/lProcess2"/>
    <dgm:cxn modelId="{A8F6CB80-502A-4F0C-A775-F056DF58C4BB}" type="presParOf" srcId="{C2F79F8C-04C9-4046-B15B-662BB05EE1C7}" destId="{6A2D0215-F114-40EC-B01C-4AB58158BB0C}" srcOrd="4" destOrd="0" presId="urn:microsoft.com/office/officeart/2005/8/layout/lProcess2"/>
    <dgm:cxn modelId="{5D742907-A581-4C32-9AE5-D602AAEC536D}" type="presParOf" srcId="{C2F79F8C-04C9-4046-B15B-662BB05EE1C7}" destId="{C4E9B7B3-7DB5-4708-820F-DB73EC66AB4A}" srcOrd="5" destOrd="0" presId="urn:microsoft.com/office/officeart/2005/8/layout/lProcess2"/>
    <dgm:cxn modelId="{09405157-F18F-4EFA-9005-9C3C3DB5D7AC}" type="presParOf" srcId="{C2F79F8C-04C9-4046-B15B-662BB05EE1C7}" destId="{3D90A6D3-7172-4358-9436-FD7040B6D196}" srcOrd="6" destOrd="0" presId="urn:microsoft.com/office/officeart/2005/8/layout/lProcess2"/>
    <dgm:cxn modelId="{2A5BA5C5-6B9F-4891-A79C-6F2A7A058729}" type="presParOf" srcId="{C2F79F8C-04C9-4046-B15B-662BB05EE1C7}" destId="{463FE7B8-7773-4BB2-8E68-AD148235465F}" srcOrd="7" destOrd="0" presId="urn:microsoft.com/office/officeart/2005/8/layout/lProcess2"/>
    <dgm:cxn modelId="{1F7FF326-AAE7-464B-ACDB-39922A5101F6}" type="presParOf" srcId="{C2F79F8C-04C9-4046-B15B-662BB05EE1C7}" destId="{31CB99AE-97E9-43A1-8ACB-16DBEDFBB146}" srcOrd="8" destOrd="0" presId="urn:microsoft.com/office/officeart/2005/8/layout/lProcess2"/>
    <dgm:cxn modelId="{D29D0FAE-AA60-4116-AD8F-496AF6D8D22B}" type="presParOf" srcId="{4F90D018-D4A0-4BBB-AB2E-F044BB7A6047}" destId="{75FC8CF0-7606-49B2-99C1-E021FAB89F6E}" srcOrd="1" destOrd="0" presId="urn:microsoft.com/office/officeart/2005/8/layout/lProcess2"/>
    <dgm:cxn modelId="{5777FE4E-678C-4AEE-9926-AA89353E922C}" type="presParOf" srcId="{4F90D018-D4A0-4BBB-AB2E-F044BB7A6047}" destId="{7EDA5C56-3F18-4EBF-AA7E-680D698DFB43}" srcOrd="2" destOrd="0" presId="urn:microsoft.com/office/officeart/2005/8/layout/lProcess2"/>
    <dgm:cxn modelId="{5B0A874A-0EBA-4FC9-A596-D23275D20C50}" type="presParOf" srcId="{7EDA5C56-3F18-4EBF-AA7E-680D698DFB43}" destId="{1F83B9B8-3142-4E99-8652-0D9275450B35}" srcOrd="0" destOrd="0" presId="urn:microsoft.com/office/officeart/2005/8/layout/lProcess2"/>
    <dgm:cxn modelId="{33474152-BA8B-4DB0-BE4E-6F41842B8839}" type="presParOf" srcId="{7EDA5C56-3F18-4EBF-AA7E-680D698DFB43}" destId="{9ACD9798-E17A-4478-80E5-1ADEA47DC753}" srcOrd="1" destOrd="0" presId="urn:microsoft.com/office/officeart/2005/8/layout/lProcess2"/>
    <dgm:cxn modelId="{048466C2-7E34-4F0E-B5CB-A53053F94A00}" type="presParOf" srcId="{7EDA5C56-3F18-4EBF-AA7E-680D698DFB43}" destId="{5F97EBB3-6D92-4A13-B2BC-AFD214E22E2D}" srcOrd="2" destOrd="0" presId="urn:microsoft.com/office/officeart/2005/8/layout/lProcess2"/>
    <dgm:cxn modelId="{0BCFAF99-23DB-4E56-9941-0CA7D1244775}" type="presParOf" srcId="{5F97EBB3-6D92-4A13-B2BC-AFD214E22E2D}" destId="{26FB0B43-081A-459C-9F65-C9B5C3F62031}" srcOrd="0" destOrd="0" presId="urn:microsoft.com/office/officeart/2005/8/layout/lProcess2"/>
    <dgm:cxn modelId="{9E2C74E3-D475-4C16-B4DA-7344AC259B35}" type="presParOf" srcId="{26FB0B43-081A-459C-9F65-C9B5C3F62031}" destId="{222C5EC8-C21C-4453-87D6-650F9E7B247C}" srcOrd="0" destOrd="0" presId="urn:microsoft.com/office/officeart/2005/8/layout/lProcess2"/>
    <dgm:cxn modelId="{09F48CD8-2532-49BA-A51F-16C3390446DF}" type="presParOf" srcId="{26FB0B43-081A-459C-9F65-C9B5C3F62031}" destId="{9F693729-FA2C-49AB-9EF7-54D92AD37084}" srcOrd="1" destOrd="0" presId="urn:microsoft.com/office/officeart/2005/8/layout/lProcess2"/>
    <dgm:cxn modelId="{ED9CDC63-CD40-41BE-A77F-950482796CA3}" type="presParOf" srcId="{26FB0B43-081A-459C-9F65-C9B5C3F62031}" destId="{8737CEFE-B9C0-4148-922A-AF3B856D1195}" srcOrd="2" destOrd="0" presId="urn:microsoft.com/office/officeart/2005/8/layout/lProcess2"/>
    <dgm:cxn modelId="{A23994C2-1F8A-468E-9E54-1F346168D1AC}" type="presParOf" srcId="{26FB0B43-081A-459C-9F65-C9B5C3F62031}" destId="{1E428206-5778-4701-BA69-8F154213A233}" srcOrd="3" destOrd="0" presId="urn:microsoft.com/office/officeart/2005/8/layout/lProcess2"/>
    <dgm:cxn modelId="{DB756F3A-38A9-4B64-948D-71F764BA6C01}" type="presParOf" srcId="{26FB0B43-081A-459C-9F65-C9B5C3F62031}" destId="{4F4F48B6-CEA2-44BE-8770-64585B798498}" srcOrd="4" destOrd="0" presId="urn:microsoft.com/office/officeart/2005/8/layout/lProcess2"/>
    <dgm:cxn modelId="{4DD03A6F-E9F0-4A06-867D-CB31C1832431}" type="presParOf" srcId="{26FB0B43-081A-459C-9F65-C9B5C3F62031}" destId="{406077F6-850D-45F6-A105-D775801CD1F7}" srcOrd="5" destOrd="0" presId="urn:microsoft.com/office/officeart/2005/8/layout/lProcess2"/>
    <dgm:cxn modelId="{4CE34D6F-8BC0-49A0-B256-4A097273DB99}" type="presParOf" srcId="{26FB0B43-081A-459C-9F65-C9B5C3F62031}" destId="{C81F5AB9-3E13-44F0-AABB-BB9AB8086037}" srcOrd="6" destOrd="0" presId="urn:microsoft.com/office/officeart/2005/8/layout/lProcess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0BDBD04-62E1-4430-B892-19B4DAA20C66}">
      <dsp:nvSpPr>
        <dsp:cNvPr id="0" name=""/>
        <dsp:cNvSpPr/>
      </dsp:nvSpPr>
      <dsp:spPr>
        <a:xfrm>
          <a:off x="617219" y="0"/>
          <a:ext cx="6995160" cy="4525963"/>
        </a:xfrm>
        <a:prstGeom prst="rightArrow">
          <a:avLst/>
        </a:prstGeom>
        <a:solidFill>
          <a:schemeClr val="accent4">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6CD8C3F-0354-4765-981A-D3FB45C0F4BF}">
      <dsp:nvSpPr>
        <dsp:cNvPr id="0" name=""/>
        <dsp:cNvSpPr/>
      </dsp:nvSpPr>
      <dsp:spPr>
        <a:xfrm>
          <a:off x="1" y="1371602"/>
          <a:ext cx="1981051" cy="1810385"/>
        </a:xfrm>
        <a:prstGeom prst="round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0">
            <a:lnSpc>
              <a:spcPct val="90000"/>
            </a:lnSpc>
            <a:spcBef>
              <a:spcPct val="0"/>
            </a:spcBef>
            <a:spcAft>
              <a:spcPct val="35000"/>
            </a:spcAft>
          </a:pPr>
          <a:r>
            <a:rPr lang="ro-RO" sz="2000" kern="1200" dirty="0" smtClean="0"/>
            <a:t>Caracteristica activelor imobilizate</a:t>
          </a:r>
          <a:endParaRPr lang="en-US" sz="2000" kern="1200" dirty="0"/>
        </a:p>
      </dsp:txBody>
      <dsp:txXfrm>
        <a:off x="88377" y="1459978"/>
        <a:ext cx="1804299" cy="1633633"/>
      </dsp:txXfrm>
    </dsp:sp>
    <dsp:sp modelId="{6DC1AE77-D51C-4745-A1A5-41DC67CDCDAB}">
      <dsp:nvSpPr>
        <dsp:cNvPr id="0" name=""/>
        <dsp:cNvSpPr/>
      </dsp:nvSpPr>
      <dsp:spPr>
        <a:xfrm>
          <a:off x="2084222" y="1357788"/>
          <a:ext cx="1981051" cy="1810385"/>
        </a:xfrm>
        <a:prstGeom prst="roundRect">
          <a:avLst/>
        </a:prstGeom>
        <a:solidFill>
          <a:schemeClr val="accent4">
            <a:hueOff val="-1488257"/>
            <a:satOff val="8966"/>
            <a:lumOff val="719"/>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ro-RO" sz="2000" kern="1200" smtClean="0"/>
            <a:t>Metode de calcul a</a:t>
          </a:r>
          <a:r>
            <a:rPr lang="en-US" sz="2000" kern="1200" smtClean="0"/>
            <a:t> amorti</a:t>
          </a:r>
          <a:r>
            <a:rPr lang="ro-RO" sz="2000" kern="1200" smtClean="0"/>
            <a:t>zării mijloacelor fixe </a:t>
          </a:r>
          <a:endParaRPr lang="en-US" sz="2000" kern="1200"/>
        </a:p>
      </dsp:txBody>
      <dsp:txXfrm>
        <a:off x="2172598" y="1446164"/>
        <a:ext cx="1804299" cy="1633633"/>
      </dsp:txXfrm>
    </dsp:sp>
    <dsp:sp modelId="{3E4F0FC6-C08A-4B45-B89B-E8D745873A98}">
      <dsp:nvSpPr>
        <dsp:cNvPr id="0" name=""/>
        <dsp:cNvSpPr/>
      </dsp:nvSpPr>
      <dsp:spPr>
        <a:xfrm>
          <a:off x="4164326" y="1357788"/>
          <a:ext cx="1981051" cy="1810385"/>
        </a:xfrm>
        <a:prstGeom prst="roundRect">
          <a:avLst/>
        </a:prstGeom>
        <a:solidFill>
          <a:schemeClr val="accent4">
            <a:hueOff val="-2976513"/>
            <a:satOff val="17933"/>
            <a:lumOff val="1437"/>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ro-RO" sz="2000" kern="1200" dirty="0" smtClean="0"/>
            <a:t>Indicatorii ce caracterizează eficienţa utilizării mijloacelor fixe </a:t>
          </a:r>
          <a:endParaRPr lang="en-US" sz="2000" kern="1200" dirty="0"/>
        </a:p>
      </dsp:txBody>
      <dsp:txXfrm>
        <a:off x="4252702" y="1446164"/>
        <a:ext cx="1804299" cy="1633633"/>
      </dsp:txXfrm>
    </dsp:sp>
    <dsp:sp modelId="{A02BA02E-5A56-4231-9FF1-FD18B0C3BB5A}">
      <dsp:nvSpPr>
        <dsp:cNvPr id="0" name=""/>
        <dsp:cNvSpPr/>
      </dsp:nvSpPr>
      <dsp:spPr>
        <a:xfrm>
          <a:off x="6244430" y="1357788"/>
          <a:ext cx="1981051" cy="1810385"/>
        </a:xfrm>
        <a:prstGeom prst="roundRect">
          <a:avLst/>
        </a:prstGeom>
        <a:solidFill>
          <a:schemeClr val="accent4">
            <a:hueOff val="-4464770"/>
            <a:satOff val="26899"/>
            <a:lumOff val="215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ro-RO" sz="2000" kern="1200" dirty="0" smtClean="0"/>
            <a:t>Surse de finanţare a activelor imobilizate</a:t>
          </a:r>
          <a:endParaRPr lang="en-US" sz="2000" kern="1200" dirty="0"/>
        </a:p>
      </dsp:txBody>
      <dsp:txXfrm>
        <a:off x="6332806" y="1446164"/>
        <a:ext cx="1804299" cy="163363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4A81258-5978-4127-AD77-5AC419CA94F1}">
      <dsp:nvSpPr>
        <dsp:cNvPr id="0" name=""/>
        <dsp:cNvSpPr/>
      </dsp:nvSpPr>
      <dsp:spPr>
        <a:xfrm>
          <a:off x="2571" y="285420"/>
          <a:ext cx="2507456" cy="654688"/>
        </a:xfrm>
        <a:prstGeom prst="rect">
          <a:avLst/>
        </a:prstGeom>
        <a:solidFill>
          <a:schemeClr val="accent4">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73152" rIns="128016" bIns="73152" numCol="1" spcCol="1270" anchor="ctr" anchorCtr="0">
          <a:noAutofit/>
        </a:bodyPr>
        <a:lstStyle/>
        <a:p>
          <a:pPr lvl="0" algn="ctr" defTabSz="800100" rtl="0">
            <a:lnSpc>
              <a:spcPct val="90000"/>
            </a:lnSpc>
            <a:spcBef>
              <a:spcPct val="0"/>
            </a:spcBef>
            <a:spcAft>
              <a:spcPct val="35000"/>
            </a:spcAft>
          </a:pPr>
          <a:r>
            <a:rPr lang="en-US" sz="1800" kern="1200" dirty="0" smtClean="0"/>
            <a:t>M</a:t>
          </a:r>
          <a:r>
            <a:rPr lang="ro-RO" sz="1800" kern="1200" dirty="0" smtClean="0"/>
            <a:t>etoda liniară </a:t>
          </a:r>
          <a:endParaRPr lang="en-US" sz="1800" kern="1200" dirty="0"/>
        </a:p>
      </dsp:txBody>
      <dsp:txXfrm>
        <a:off x="2571" y="285420"/>
        <a:ext cx="2507456" cy="654688"/>
      </dsp:txXfrm>
    </dsp:sp>
    <dsp:sp modelId="{8FCB81EA-25F3-4156-82A1-998CC38A7F8F}">
      <dsp:nvSpPr>
        <dsp:cNvPr id="0" name=""/>
        <dsp:cNvSpPr/>
      </dsp:nvSpPr>
      <dsp:spPr>
        <a:xfrm>
          <a:off x="2571" y="940109"/>
          <a:ext cx="2507456" cy="3300433"/>
        </a:xfrm>
        <a:prstGeom prst="rect">
          <a:avLst/>
        </a:prstGeom>
        <a:solidFill>
          <a:schemeClr val="accent4">
            <a:tint val="40000"/>
            <a:alpha val="90000"/>
            <a:hueOff val="0"/>
            <a:satOff val="0"/>
            <a:lumOff val="0"/>
            <a:alphaOff val="0"/>
          </a:schemeClr>
        </a:solidFill>
        <a:ln w="25400" cap="flat" cmpd="sng" algn="ctr">
          <a:solidFill>
            <a:schemeClr val="accent4">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6012" tIns="96012" rIns="128016" bIns="144018" numCol="1" spcCol="1270" anchor="t" anchorCtr="0">
          <a:noAutofit/>
        </a:bodyPr>
        <a:lstStyle/>
        <a:p>
          <a:pPr marL="171450" lvl="1" indent="-171450" algn="l" defTabSz="800100" rtl="0">
            <a:lnSpc>
              <a:spcPct val="90000"/>
            </a:lnSpc>
            <a:spcBef>
              <a:spcPct val="0"/>
            </a:spcBef>
            <a:spcAft>
              <a:spcPct val="15000"/>
            </a:spcAft>
            <a:buChar char="••"/>
          </a:pPr>
          <a:r>
            <a:rPr lang="ro-RO" sz="1800" kern="1200" smtClean="0"/>
            <a:t>Metoda liniară prevede repartizarea uniformă a valorii amortizabile pe parcursul duratei de utilizare a obiectului. </a:t>
          </a:r>
          <a:endParaRPr lang="en-US" sz="1800" kern="1200" dirty="0"/>
        </a:p>
      </dsp:txBody>
      <dsp:txXfrm>
        <a:off x="2571" y="940109"/>
        <a:ext cx="2507456" cy="3300433"/>
      </dsp:txXfrm>
    </dsp:sp>
    <dsp:sp modelId="{82D1A397-3D39-4F04-9DF2-2C3D768C6BD1}">
      <dsp:nvSpPr>
        <dsp:cNvPr id="0" name=""/>
        <dsp:cNvSpPr/>
      </dsp:nvSpPr>
      <dsp:spPr>
        <a:xfrm>
          <a:off x="2861071" y="285420"/>
          <a:ext cx="2507456" cy="654688"/>
        </a:xfrm>
        <a:prstGeom prst="rect">
          <a:avLst/>
        </a:prstGeom>
        <a:solidFill>
          <a:schemeClr val="accent4">
            <a:hueOff val="-2232385"/>
            <a:satOff val="13449"/>
            <a:lumOff val="1078"/>
            <a:alphaOff val="0"/>
          </a:schemeClr>
        </a:solidFill>
        <a:ln w="25400" cap="flat" cmpd="sng" algn="ctr">
          <a:solidFill>
            <a:schemeClr val="accent4">
              <a:hueOff val="-2232385"/>
              <a:satOff val="13449"/>
              <a:lumOff val="1078"/>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73152" rIns="128016" bIns="73152" numCol="1" spcCol="1270" anchor="ctr" anchorCtr="0">
          <a:noAutofit/>
        </a:bodyPr>
        <a:lstStyle/>
        <a:p>
          <a:pPr lvl="0" algn="ctr" defTabSz="800100" rtl="0">
            <a:lnSpc>
              <a:spcPct val="90000"/>
            </a:lnSpc>
            <a:spcBef>
              <a:spcPct val="0"/>
            </a:spcBef>
            <a:spcAft>
              <a:spcPct val="35000"/>
            </a:spcAft>
          </a:pPr>
          <a:r>
            <a:rPr lang="en-US" sz="1800" kern="1200" dirty="0" smtClean="0"/>
            <a:t>M</a:t>
          </a:r>
          <a:r>
            <a:rPr lang="ro-RO" sz="1800" kern="1200" dirty="0" smtClean="0"/>
            <a:t>etoda unităţilor de producţie</a:t>
          </a:r>
          <a:endParaRPr lang="en-US" sz="1800" kern="1200" dirty="0"/>
        </a:p>
      </dsp:txBody>
      <dsp:txXfrm>
        <a:off x="2861071" y="285420"/>
        <a:ext cx="2507456" cy="654688"/>
      </dsp:txXfrm>
    </dsp:sp>
    <dsp:sp modelId="{479CF326-2065-4BD4-BBD3-0A8176324FE7}">
      <dsp:nvSpPr>
        <dsp:cNvPr id="0" name=""/>
        <dsp:cNvSpPr/>
      </dsp:nvSpPr>
      <dsp:spPr>
        <a:xfrm>
          <a:off x="2861071" y="940109"/>
          <a:ext cx="2507456" cy="3300433"/>
        </a:xfrm>
        <a:prstGeom prst="rect">
          <a:avLst/>
        </a:prstGeom>
        <a:solidFill>
          <a:schemeClr val="accent4">
            <a:tint val="40000"/>
            <a:alpha val="90000"/>
            <a:hueOff val="-1972853"/>
            <a:satOff val="11079"/>
            <a:lumOff val="704"/>
            <a:alphaOff val="0"/>
          </a:schemeClr>
        </a:solidFill>
        <a:ln w="25400" cap="flat" cmpd="sng" algn="ctr">
          <a:solidFill>
            <a:schemeClr val="accent4">
              <a:tint val="40000"/>
              <a:alpha val="90000"/>
              <a:hueOff val="-1972853"/>
              <a:satOff val="11079"/>
              <a:lumOff val="704"/>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6012" tIns="96012" rIns="128016" bIns="144018" numCol="1" spcCol="1270" anchor="t" anchorCtr="0">
          <a:noAutofit/>
        </a:bodyPr>
        <a:lstStyle/>
        <a:p>
          <a:pPr marL="171450" lvl="1" indent="-171450" algn="l" defTabSz="800100" rtl="0">
            <a:lnSpc>
              <a:spcPct val="90000"/>
            </a:lnSpc>
            <a:spcBef>
              <a:spcPct val="0"/>
            </a:spcBef>
            <a:spcAft>
              <a:spcPct val="15000"/>
            </a:spcAft>
            <a:buChar char="••"/>
          </a:pPr>
          <a:r>
            <a:rPr lang="ro-RO" sz="1800" kern="1200" smtClean="0"/>
            <a:t>Metoda unităţilor de producţie prevede calcularea amortizării ca produsul mărimii amortizării pe unitate de produs (servicii) şi a volumului de produse fabricate (servicii prestate) în perioada de gestiune. </a:t>
          </a:r>
          <a:endParaRPr lang="en-US" sz="1800" kern="1200" dirty="0"/>
        </a:p>
      </dsp:txBody>
      <dsp:txXfrm>
        <a:off x="2861071" y="940109"/>
        <a:ext cx="2507456" cy="3300433"/>
      </dsp:txXfrm>
    </dsp:sp>
    <dsp:sp modelId="{BAC76DA2-9E2E-4B15-B75C-2AB528AC8F14}">
      <dsp:nvSpPr>
        <dsp:cNvPr id="0" name=""/>
        <dsp:cNvSpPr/>
      </dsp:nvSpPr>
      <dsp:spPr>
        <a:xfrm>
          <a:off x="5719571" y="285420"/>
          <a:ext cx="2507456" cy="654688"/>
        </a:xfrm>
        <a:prstGeom prst="rect">
          <a:avLst/>
        </a:prstGeom>
        <a:solidFill>
          <a:schemeClr val="accent4">
            <a:hueOff val="-4464770"/>
            <a:satOff val="26899"/>
            <a:lumOff val="2156"/>
            <a:alphaOff val="0"/>
          </a:schemeClr>
        </a:solidFill>
        <a:ln w="25400" cap="flat" cmpd="sng" algn="ctr">
          <a:solidFill>
            <a:schemeClr val="accent4">
              <a:hueOff val="-4464770"/>
              <a:satOff val="26899"/>
              <a:lumOff val="2156"/>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73152" rIns="128016" bIns="73152" numCol="1" spcCol="1270" anchor="ctr" anchorCtr="0">
          <a:noAutofit/>
        </a:bodyPr>
        <a:lstStyle/>
        <a:p>
          <a:pPr lvl="0" algn="ctr" defTabSz="800100" rtl="0">
            <a:lnSpc>
              <a:spcPct val="90000"/>
            </a:lnSpc>
            <a:spcBef>
              <a:spcPct val="0"/>
            </a:spcBef>
            <a:spcAft>
              <a:spcPct val="35000"/>
            </a:spcAft>
          </a:pPr>
          <a:r>
            <a:rPr lang="en-US" sz="1800" kern="1200" dirty="0" smtClean="0"/>
            <a:t>M</a:t>
          </a:r>
          <a:r>
            <a:rPr lang="ro-RO" sz="1800" kern="1200" dirty="0" smtClean="0"/>
            <a:t>etoda de diminuare a soldului.</a:t>
          </a:r>
          <a:endParaRPr lang="en-US" sz="1800" kern="1200" dirty="0"/>
        </a:p>
      </dsp:txBody>
      <dsp:txXfrm>
        <a:off x="5719571" y="285420"/>
        <a:ext cx="2507456" cy="654688"/>
      </dsp:txXfrm>
    </dsp:sp>
    <dsp:sp modelId="{ECAD49DC-C97E-4679-AF93-41AC2B55DFB7}">
      <dsp:nvSpPr>
        <dsp:cNvPr id="0" name=""/>
        <dsp:cNvSpPr/>
      </dsp:nvSpPr>
      <dsp:spPr>
        <a:xfrm>
          <a:off x="5719571" y="940109"/>
          <a:ext cx="2507456" cy="3300433"/>
        </a:xfrm>
        <a:prstGeom prst="rect">
          <a:avLst/>
        </a:prstGeom>
        <a:solidFill>
          <a:schemeClr val="accent4">
            <a:tint val="40000"/>
            <a:alpha val="90000"/>
            <a:hueOff val="-3945706"/>
            <a:satOff val="22157"/>
            <a:lumOff val="1408"/>
            <a:alphaOff val="0"/>
          </a:schemeClr>
        </a:solidFill>
        <a:ln w="25400" cap="flat" cmpd="sng" algn="ctr">
          <a:solidFill>
            <a:schemeClr val="accent4">
              <a:tint val="40000"/>
              <a:alpha val="90000"/>
              <a:hueOff val="-3945706"/>
              <a:satOff val="22157"/>
              <a:lumOff val="1408"/>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6012" tIns="96012" rIns="128016" bIns="144018" numCol="1" spcCol="1270" anchor="t" anchorCtr="0">
          <a:noAutofit/>
        </a:bodyPr>
        <a:lstStyle/>
        <a:p>
          <a:pPr marL="171450" lvl="1" indent="-171450" algn="l" defTabSz="800100">
            <a:lnSpc>
              <a:spcPct val="90000"/>
            </a:lnSpc>
            <a:spcBef>
              <a:spcPct val="0"/>
            </a:spcBef>
            <a:spcAft>
              <a:spcPct val="15000"/>
            </a:spcAft>
            <a:buChar char="••"/>
          </a:pPr>
          <a:r>
            <a:rPr lang="ro-RO" sz="1800" kern="1200" smtClean="0"/>
            <a:t>Metoda de diminuare a soldului se bazează pe aplicarea unei rate (norme) fixe a amortizării care poate fi majorată conform politicilor contabile a entităţii nu mai mult decît de două ori în comparaţie cu norma prevăzută conform metodei liniare. </a:t>
          </a:r>
          <a:endParaRPr lang="en-US" sz="1800" kern="1200"/>
        </a:p>
      </dsp:txBody>
      <dsp:txXfrm>
        <a:off x="5719571" y="940109"/>
        <a:ext cx="2507456" cy="330043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en-US"/>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a:p>
        </p:txBody>
      </p:sp>
      <p:sp>
        <p:nvSpPr>
          <p:cNvPr id="4" name="Дата 3"/>
          <p:cNvSpPr>
            <a:spLocks noGrp="1"/>
          </p:cNvSpPr>
          <p:nvPr>
            <p:ph type="dt" sz="half" idx="10"/>
          </p:nvPr>
        </p:nvSpPr>
        <p:spPr/>
        <p:txBody>
          <a:bodyPr/>
          <a:lstStyle/>
          <a:p>
            <a:fld id="{9C68EBA1-FEA6-40F7-81FB-F82387F97CDF}" type="datetimeFigureOut">
              <a:rPr lang="en-US" smtClean="0"/>
              <a:t>10/13/2021</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2C05BD4B-C802-4392-AA00-ACD1AC62C71B}"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en-US"/>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3"/>
          <p:cNvSpPr>
            <a:spLocks noGrp="1"/>
          </p:cNvSpPr>
          <p:nvPr>
            <p:ph type="dt" sz="half" idx="10"/>
          </p:nvPr>
        </p:nvSpPr>
        <p:spPr/>
        <p:txBody>
          <a:bodyPr/>
          <a:lstStyle/>
          <a:p>
            <a:fld id="{9C68EBA1-FEA6-40F7-81FB-F82387F97CDF}" type="datetimeFigureOut">
              <a:rPr lang="en-US" smtClean="0"/>
              <a:t>10/13/2021</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2C05BD4B-C802-4392-AA00-ACD1AC62C71B}"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3"/>
          <p:cNvSpPr>
            <a:spLocks noGrp="1"/>
          </p:cNvSpPr>
          <p:nvPr>
            <p:ph type="dt" sz="half" idx="10"/>
          </p:nvPr>
        </p:nvSpPr>
        <p:spPr/>
        <p:txBody>
          <a:bodyPr/>
          <a:lstStyle/>
          <a:p>
            <a:fld id="{9C68EBA1-FEA6-40F7-81FB-F82387F97CDF}" type="datetimeFigureOut">
              <a:rPr lang="en-US" smtClean="0"/>
              <a:t>10/13/2021</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2C05BD4B-C802-4392-AA00-ACD1AC62C71B}"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en-US"/>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3"/>
          <p:cNvSpPr>
            <a:spLocks noGrp="1"/>
          </p:cNvSpPr>
          <p:nvPr>
            <p:ph type="dt" sz="half" idx="10"/>
          </p:nvPr>
        </p:nvSpPr>
        <p:spPr/>
        <p:txBody>
          <a:bodyPr/>
          <a:lstStyle/>
          <a:p>
            <a:fld id="{9C68EBA1-FEA6-40F7-81FB-F82387F97CDF}" type="datetimeFigureOut">
              <a:rPr lang="en-US" smtClean="0"/>
              <a:t>10/13/2021</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2C05BD4B-C802-4392-AA00-ACD1AC62C71B}"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en-US"/>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9C68EBA1-FEA6-40F7-81FB-F82387F97CDF}" type="datetimeFigureOut">
              <a:rPr lang="en-US" smtClean="0"/>
              <a:t>10/13/2021</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2C05BD4B-C802-4392-AA00-ACD1AC62C71B}"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en-US"/>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Дата 4"/>
          <p:cNvSpPr>
            <a:spLocks noGrp="1"/>
          </p:cNvSpPr>
          <p:nvPr>
            <p:ph type="dt" sz="half" idx="10"/>
          </p:nvPr>
        </p:nvSpPr>
        <p:spPr/>
        <p:txBody>
          <a:bodyPr/>
          <a:lstStyle/>
          <a:p>
            <a:fld id="{9C68EBA1-FEA6-40F7-81FB-F82387F97CDF}" type="datetimeFigureOut">
              <a:rPr lang="en-US" smtClean="0"/>
              <a:t>10/13/2021</a:t>
            </a:fld>
            <a:endParaRPr lang="en-US"/>
          </a:p>
        </p:txBody>
      </p:sp>
      <p:sp>
        <p:nvSpPr>
          <p:cNvPr id="6" name="Нижний колонтитул 5"/>
          <p:cNvSpPr>
            <a:spLocks noGrp="1"/>
          </p:cNvSpPr>
          <p:nvPr>
            <p:ph type="ftr" sz="quarter" idx="11"/>
          </p:nvPr>
        </p:nvSpPr>
        <p:spPr/>
        <p:txBody>
          <a:bodyPr/>
          <a:lstStyle/>
          <a:p>
            <a:endParaRPr lang="en-US"/>
          </a:p>
        </p:txBody>
      </p:sp>
      <p:sp>
        <p:nvSpPr>
          <p:cNvPr id="7" name="Номер слайда 6"/>
          <p:cNvSpPr>
            <a:spLocks noGrp="1"/>
          </p:cNvSpPr>
          <p:nvPr>
            <p:ph type="sldNum" sz="quarter" idx="12"/>
          </p:nvPr>
        </p:nvSpPr>
        <p:spPr/>
        <p:txBody>
          <a:bodyPr/>
          <a:lstStyle/>
          <a:p>
            <a:fld id="{2C05BD4B-C802-4392-AA00-ACD1AC62C71B}"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en-US"/>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7" name="Дата 6"/>
          <p:cNvSpPr>
            <a:spLocks noGrp="1"/>
          </p:cNvSpPr>
          <p:nvPr>
            <p:ph type="dt" sz="half" idx="10"/>
          </p:nvPr>
        </p:nvSpPr>
        <p:spPr/>
        <p:txBody>
          <a:bodyPr/>
          <a:lstStyle/>
          <a:p>
            <a:fld id="{9C68EBA1-FEA6-40F7-81FB-F82387F97CDF}" type="datetimeFigureOut">
              <a:rPr lang="en-US" smtClean="0"/>
              <a:t>10/13/2021</a:t>
            </a:fld>
            <a:endParaRPr lang="en-US"/>
          </a:p>
        </p:txBody>
      </p:sp>
      <p:sp>
        <p:nvSpPr>
          <p:cNvPr id="8" name="Нижний колонтитул 7"/>
          <p:cNvSpPr>
            <a:spLocks noGrp="1"/>
          </p:cNvSpPr>
          <p:nvPr>
            <p:ph type="ftr" sz="quarter" idx="11"/>
          </p:nvPr>
        </p:nvSpPr>
        <p:spPr/>
        <p:txBody>
          <a:bodyPr/>
          <a:lstStyle/>
          <a:p>
            <a:endParaRPr lang="en-US"/>
          </a:p>
        </p:txBody>
      </p:sp>
      <p:sp>
        <p:nvSpPr>
          <p:cNvPr id="9" name="Номер слайда 8"/>
          <p:cNvSpPr>
            <a:spLocks noGrp="1"/>
          </p:cNvSpPr>
          <p:nvPr>
            <p:ph type="sldNum" sz="quarter" idx="12"/>
          </p:nvPr>
        </p:nvSpPr>
        <p:spPr/>
        <p:txBody>
          <a:bodyPr/>
          <a:lstStyle/>
          <a:p>
            <a:fld id="{2C05BD4B-C802-4392-AA00-ACD1AC62C71B}"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en-US"/>
          </a:p>
        </p:txBody>
      </p:sp>
      <p:sp>
        <p:nvSpPr>
          <p:cNvPr id="3" name="Дата 2"/>
          <p:cNvSpPr>
            <a:spLocks noGrp="1"/>
          </p:cNvSpPr>
          <p:nvPr>
            <p:ph type="dt" sz="half" idx="10"/>
          </p:nvPr>
        </p:nvSpPr>
        <p:spPr/>
        <p:txBody>
          <a:bodyPr/>
          <a:lstStyle/>
          <a:p>
            <a:fld id="{9C68EBA1-FEA6-40F7-81FB-F82387F97CDF}" type="datetimeFigureOut">
              <a:rPr lang="en-US" smtClean="0"/>
              <a:t>10/13/2021</a:t>
            </a:fld>
            <a:endParaRPr lang="en-US"/>
          </a:p>
        </p:txBody>
      </p:sp>
      <p:sp>
        <p:nvSpPr>
          <p:cNvPr id="4" name="Нижний колонтитул 3"/>
          <p:cNvSpPr>
            <a:spLocks noGrp="1"/>
          </p:cNvSpPr>
          <p:nvPr>
            <p:ph type="ftr" sz="quarter" idx="11"/>
          </p:nvPr>
        </p:nvSpPr>
        <p:spPr/>
        <p:txBody>
          <a:bodyPr/>
          <a:lstStyle/>
          <a:p>
            <a:endParaRPr lang="en-US"/>
          </a:p>
        </p:txBody>
      </p:sp>
      <p:sp>
        <p:nvSpPr>
          <p:cNvPr id="5" name="Номер слайда 4"/>
          <p:cNvSpPr>
            <a:spLocks noGrp="1"/>
          </p:cNvSpPr>
          <p:nvPr>
            <p:ph type="sldNum" sz="quarter" idx="12"/>
          </p:nvPr>
        </p:nvSpPr>
        <p:spPr/>
        <p:txBody>
          <a:bodyPr/>
          <a:lstStyle/>
          <a:p>
            <a:fld id="{2C05BD4B-C802-4392-AA00-ACD1AC62C71B}"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9C68EBA1-FEA6-40F7-81FB-F82387F97CDF}" type="datetimeFigureOut">
              <a:rPr lang="en-US" smtClean="0"/>
              <a:t>10/13/2021</a:t>
            </a:fld>
            <a:endParaRPr lang="en-US"/>
          </a:p>
        </p:txBody>
      </p:sp>
      <p:sp>
        <p:nvSpPr>
          <p:cNvPr id="3" name="Нижний колонтитул 2"/>
          <p:cNvSpPr>
            <a:spLocks noGrp="1"/>
          </p:cNvSpPr>
          <p:nvPr>
            <p:ph type="ftr" sz="quarter" idx="11"/>
          </p:nvPr>
        </p:nvSpPr>
        <p:spPr/>
        <p:txBody>
          <a:bodyPr/>
          <a:lstStyle/>
          <a:p>
            <a:endParaRPr lang="en-US"/>
          </a:p>
        </p:txBody>
      </p:sp>
      <p:sp>
        <p:nvSpPr>
          <p:cNvPr id="4" name="Номер слайда 3"/>
          <p:cNvSpPr>
            <a:spLocks noGrp="1"/>
          </p:cNvSpPr>
          <p:nvPr>
            <p:ph type="sldNum" sz="quarter" idx="12"/>
          </p:nvPr>
        </p:nvSpPr>
        <p:spPr/>
        <p:txBody>
          <a:bodyPr/>
          <a:lstStyle/>
          <a:p>
            <a:fld id="{2C05BD4B-C802-4392-AA00-ACD1AC62C71B}"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en-US"/>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9C68EBA1-FEA6-40F7-81FB-F82387F97CDF}" type="datetimeFigureOut">
              <a:rPr lang="en-US" smtClean="0"/>
              <a:t>10/13/2021</a:t>
            </a:fld>
            <a:endParaRPr lang="en-US"/>
          </a:p>
        </p:txBody>
      </p:sp>
      <p:sp>
        <p:nvSpPr>
          <p:cNvPr id="6" name="Нижний колонтитул 5"/>
          <p:cNvSpPr>
            <a:spLocks noGrp="1"/>
          </p:cNvSpPr>
          <p:nvPr>
            <p:ph type="ftr" sz="quarter" idx="11"/>
          </p:nvPr>
        </p:nvSpPr>
        <p:spPr/>
        <p:txBody>
          <a:bodyPr/>
          <a:lstStyle/>
          <a:p>
            <a:endParaRPr lang="en-US"/>
          </a:p>
        </p:txBody>
      </p:sp>
      <p:sp>
        <p:nvSpPr>
          <p:cNvPr id="7" name="Номер слайда 6"/>
          <p:cNvSpPr>
            <a:spLocks noGrp="1"/>
          </p:cNvSpPr>
          <p:nvPr>
            <p:ph type="sldNum" sz="quarter" idx="12"/>
          </p:nvPr>
        </p:nvSpPr>
        <p:spPr/>
        <p:txBody>
          <a:bodyPr/>
          <a:lstStyle/>
          <a:p>
            <a:fld id="{2C05BD4B-C802-4392-AA00-ACD1AC62C71B}"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en-US"/>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9C68EBA1-FEA6-40F7-81FB-F82387F97CDF}" type="datetimeFigureOut">
              <a:rPr lang="en-US" smtClean="0"/>
              <a:t>10/13/2021</a:t>
            </a:fld>
            <a:endParaRPr lang="en-US"/>
          </a:p>
        </p:txBody>
      </p:sp>
      <p:sp>
        <p:nvSpPr>
          <p:cNvPr id="6" name="Нижний колонтитул 5"/>
          <p:cNvSpPr>
            <a:spLocks noGrp="1"/>
          </p:cNvSpPr>
          <p:nvPr>
            <p:ph type="ftr" sz="quarter" idx="11"/>
          </p:nvPr>
        </p:nvSpPr>
        <p:spPr/>
        <p:txBody>
          <a:bodyPr/>
          <a:lstStyle/>
          <a:p>
            <a:endParaRPr lang="en-US"/>
          </a:p>
        </p:txBody>
      </p:sp>
      <p:sp>
        <p:nvSpPr>
          <p:cNvPr id="7" name="Номер слайда 6"/>
          <p:cNvSpPr>
            <a:spLocks noGrp="1"/>
          </p:cNvSpPr>
          <p:nvPr>
            <p:ph type="sldNum" sz="quarter" idx="12"/>
          </p:nvPr>
        </p:nvSpPr>
        <p:spPr/>
        <p:txBody>
          <a:bodyPr/>
          <a:lstStyle/>
          <a:p>
            <a:fld id="{2C05BD4B-C802-4392-AA00-ACD1AC62C71B}"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en-US"/>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68EBA1-FEA6-40F7-81FB-F82387F97CDF}" type="datetimeFigureOut">
              <a:rPr lang="en-US" smtClean="0"/>
              <a:t>10/13/2021</a:t>
            </a:fld>
            <a:endParaRPr lang="en-US"/>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C05BD4B-C802-4392-AA00-ACD1AC62C71B}"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a:bodyPr>
          <a:lstStyle/>
          <a:p>
            <a:r>
              <a:rPr lang="ro-RO" b="1" dirty="0">
                <a:solidFill>
                  <a:srgbClr val="FF0000"/>
                </a:solidFill>
              </a:rPr>
              <a:t>Tema 8. </a:t>
            </a:r>
            <a:r>
              <a:rPr lang="ro-RO" b="1" dirty="0" smtClean="0">
                <a:solidFill>
                  <a:srgbClr val="FF0000"/>
                </a:solidFill>
              </a:rPr>
              <a:t>FINANȚAREA IMOBILIZĂRILOR</a:t>
            </a:r>
            <a:endParaRPr lang="en-US" b="1" dirty="0">
              <a:solidFill>
                <a:srgbClr val="FF0000"/>
              </a:solidFill>
            </a:endParaRPr>
          </a:p>
        </p:txBody>
      </p:sp>
      <p:sp>
        <p:nvSpPr>
          <p:cNvPr id="3" name="Подзаголовок 2"/>
          <p:cNvSpPr>
            <a:spLocks noGrp="1"/>
          </p:cNvSpPr>
          <p:nvPr>
            <p:ph type="subTitle" idx="1"/>
          </p:nvPr>
        </p:nvSpPr>
        <p:spPr>
          <a:xfrm>
            <a:off x="1371600" y="3733800"/>
            <a:ext cx="6400800" cy="1066800"/>
          </a:xfrm>
        </p:spPr>
        <p:txBody>
          <a:bodyPr>
            <a:normAutofit lnSpcReduction="10000"/>
          </a:bodyPr>
          <a:lstStyle/>
          <a:p>
            <a:r>
              <a:rPr lang="ro-MO" b="1" dirty="0" smtClean="0">
                <a:solidFill>
                  <a:schemeClr val="tx1"/>
                </a:solidFill>
              </a:rPr>
              <a:t>Rusu Elena</a:t>
            </a:r>
          </a:p>
          <a:p>
            <a:r>
              <a:rPr lang="ro-MO" b="1" dirty="0" smtClean="0">
                <a:solidFill>
                  <a:schemeClr val="tx1"/>
                </a:solidFill>
              </a:rPr>
              <a:t>Drd., asist.univ.</a:t>
            </a:r>
            <a:endParaRPr lang="en-US" b="1" dirty="0">
              <a:solidFill>
                <a:schemeClr val="tx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4" name="Picture 2"/>
          <p:cNvPicPr>
            <a:picLocks noGrp="1" noChangeAspect="1" noChangeArrowheads="1"/>
          </p:cNvPicPr>
          <p:nvPr>
            <p:ph idx="1"/>
          </p:nvPr>
        </p:nvPicPr>
        <p:blipFill>
          <a:blip r:embed="rId2" cstate="print"/>
          <a:srcRect l="27282" t="23571" r="24443" b="14135"/>
          <a:stretch>
            <a:fillRect/>
          </a:stretch>
        </p:blipFill>
        <p:spPr bwMode="auto">
          <a:xfrm>
            <a:off x="533400" y="609600"/>
            <a:ext cx="8305800" cy="5715000"/>
          </a:xfrm>
          <a:prstGeom prst="rect">
            <a:avLst/>
          </a:prstGeom>
          <a:noFill/>
          <a:ln w="9525">
            <a:noFill/>
            <a:miter lim="800000"/>
            <a:headEnd/>
            <a:tailEnd/>
          </a:ln>
        </p:spPr>
      </p:pic>
      <p:sp>
        <p:nvSpPr>
          <p:cNvPr id="5" name="TextBox 4"/>
          <p:cNvSpPr txBox="1"/>
          <p:nvPr/>
        </p:nvSpPr>
        <p:spPr>
          <a:xfrm>
            <a:off x="457200" y="2362200"/>
            <a:ext cx="838200" cy="369332"/>
          </a:xfrm>
          <a:prstGeom prst="rect">
            <a:avLst/>
          </a:prstGeom>
          <a:solidFill>
            <a:schemeClr val="bg1"/>
          </a:solidFill>
        </p:spPr>
        <p:txBody>
          <a:bodyPr wrap="square" rtlCol="0">
            <a:spAutoFit/>
          </a:bodyPr>
          <a:lstStyle/>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o-RO" b="1" dirty="0"/>
              <a:t>Surse de finanţare a mijloacelor </a:t>
            </a:r>
            <a:r>
              <a:rPr lang="ro-RO" b="1" dirty="0" smtClean="0"/>
              <a:t>fixe</a:t>
            </a:r>
            <a:endParaRPr lang="en-US" dirty="0"/>
          </a:p>
        </p:txBody>
      </p:sp>
      <p:graphicFrame>
        <p:nvGraphicFramePr>
          <p:cNvPr id="4" name="Содержимое 3"/>
          <p:cNvGraphicFramePr>
            <a:graphicFrameLocks noGrp="1"/>
          </p:cNvGraphicFramePr>
          <p:nvPr>
            <p:ph idx="1"/>
          </p:nvPr>
        </p:nvGraphicFramePr>
        <p:xfrm>
          <a:off x="609600" y="1600200"/>
          <a:ext cx="8229600" cy="4800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590800"/>
            <a:ext cx="8229600" cy="1143000"/>
          </a:xfrm>
        </p:spPr>
        <p:txBody>
          <a:bodyPr/>
          <a:lstStyle/>
          <a:p>
            <a:r>
              <a:rPr lang="en-US" b="1" dirty="0" err="1" smtClean="0">
                <a:solidFill>
                  <a:srgbClr val="7030A0"/>
                </a:solidFill>
              </a:rPr>
              <a:t>Vă</a:t>
            </a:r>
            <a:r>
              <a:rPr lang="en-US" b="1" dirty="0" smtClean="0">
                <a:solidFill>
                  <a:srgbClr val="7030A0"/>
                </a:solidFill>
              </a:rPr>
              <a:t> </a:t>
            </a:r>
            <a:r>
              <a:rPr lang="en-US" b="1" dirty="0" err="1" smtClean="0">
                <a:solidFill>
                  <a:srgbClr val="7030A0"/>
                </a:solidFill>
              </a:rPr>
              <a:t>mulțumesc</a:t>
            </a:r>
            <a:r>
              <a:rPr lang="en-US" b="1" dirty="0" smtClean="0">
                <a:solidFill>
                  <a:srgbClr val="7030A0"/>
                </a:solidFill>
              </a:rPr>
              <a:t> </a:t>
            </a:r>
            <a:r>
              <a:rPr lang="en-US" b="1" dirty="0" err="1" smtClean="0">
                <a:solidFill>
                  <a:srgbClr val="7030A0"/>
                </a:solidFill>
              </a:rPr>
              <a:t>pentru</a:t>
            </a:r>
            <a:r>
              <a:rPr lang="en-US" b="1" dirty="0" smtClean="0">
                <a:solidFill>
                  <a:srgbClr val="7030A0"/>
                </a:solidFill>
              </a:rPr>
              <a:t> </a:t>
            </a:r>
            <a:r>
              <a:rPr lang="en-US" b="1" dirty="0" err="1" smtClean="0">
                <a:solidFill>
                  <a:srgbClr val="7030A0"/>
                </a:solidFill>
              </a:rPr>
              <a:t>atenție</a:t>
            </a:r>
            <a:r>
              <a:rPr lang="en-US" b="1" dirty="0" smtClean="0">
                <a:solidFill>
                  <a:srgbClr val="7030A0"/>
                </a:solidFill>
              </a:rPr>
              <a:t>!!!</a:t>
            </a:r>
            <a:endParaRPr lang="en-US" b="1" dirty="0">
              <a:solidFill>
                <a:srgbClr val="7030A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en-US" dirty="0" err="1" smtClean="0"/>
              <a:t>Conținutul</a:t>
            </a:r>
            <a:r>
              <a:rPr lang="en-US" dirty="0" smtClean="0"/>
              <a:t> </a:t>
            </a:r>
            <a:r>
              <a:rPr lang="en-US" dirty="0" err="1" smtClean="0"/>
              <a:t>temei</a:t>
            </a:r>
            <a:endParaRPr lang="en-US" dirty="0"/>
          </a:p>
        </p:txBody>
      </p:sp>
      <p:graphicFrame>
        <p:nvGraphicFramePr>
          <p:cNvPr id="4" name="Содержимое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lvl="0"/>
            <a:r>
              <a:rPr lang="ro-RO" dirty="0" smtClean="0">
                <a:solidFill>
                  <a:srgbClr val="FF0000"/>
                </a:solidFill>
              </a:rPr>
              <a:t>Caracteristica activelor imobilizate</a:t>
            </a:r>
            <a:endParaRPr lang="en-US" dirty="0">
              <a:solidFill>
                <a:srgbClr val="FF0000"/>
              </a:solidFill>
            </a:endParaRPr>
          </a:p>
        </p:txBody>
      </p:sp>
      <p:sp>
        <p:nvSpPr>
          <p:cNvPr id="3" name="Содержимое 2"/>
          <p:cNvSpPr>
            <a:spLocks noGrp="1"/>
          </p:cNvSpPr>
          <p:nvPr>
            <p:ph idx="1"/>
          </p:nvPr>
        </p:nvSpPr>
        <p:spPr/>
        <p:txBody>
          <a:bodyPr>
            <a:normAutofit fontScale="77500" lnSpcReduction="20000"/>
          </a:bodyPr>
          <a:lstStyle/>
          <a:p>
            <a:r>
              <a:rPr lang="ro-RO" i="1" dirty="0">
                <a:solidFill>
                  <a:srgbClr val="FF0000"/>
                </a:solidFill>
              </a:rPr>
              <a:t>Imobilizările</a:t>
            </a:r>
            <a:r>
              <a:rPr lang="ro-RO" i="1" dirty="0"/>
              <a:t> </a:t>
            </a:r>
            <a:r>
              <a:rPr lang="ro-RO" dirty="0"/>
              <a:t>– active deţinute pentru a fi utilizate pe o perioadă mai mare de un an în activitatea entităţii sau pentru a fi transmise în folosinţă terţilor. După forma lor de existență imobilizările pot fi corporale și </a:t>
            </a:r>
            <a:r>
              <a:rPr lang="ro-RO" dirty="0" smtClean="0"/>
              <a:t>necorporale.</a:t>
            </a:r>
            <a:endParaRPr lang="en-US" dirty="0" smtClean="0"/>
          </a:p>
          <a:p>
            <a:r>
              <a:rPr lang="ro-RO" i="1" dirty="0" smtClean="0">
                <a:solidFill>
                  <a:srgbClr val="FF0000"/>
                </a:solidFill>
              </a:rPr>
              <a:t>Imobilizările </a:t>
            </a:r>
            <a:r>
              <a:rPr lang="ro-RO" i="1" dirty="0">
                <a:solidFill>
                  <a:srgbClr val="FF0000"/>
                </a:solidFill>
              </a:rPr>
              <a:t>necorporale </a:t>
            </a:r>
            <a:r>
              <a:rPr lang="ro-RO" dirty="0"/>
              <a:t>reprezintă imobilizări nemonetare care nu îmbracă o formă materială, iar </a:t>
            </a:r>
            <a:r>
              <a:rPr lang="ro-RO" i="1" dirty="0"/>
              <a:t>imobilizările corporale</a:t>
            </a:r>
            <a:r>
              <a:rPr lang="ro-RO" dirty="0"/>
              <a:t> </a:t>
            </a:r>
            <a:r>
              <a:rPr lang="ro-RO" b="1" dirty="0"/>
              <a:t>–</a:t>
            </a:r>
            <a:r>
              <a:rPr lang="ro-RO" dirty="0"/>
              <a:t> imobilizări sub formă de mijloace fixe, terenuri, imobilizări corporale în curs de execuţie şi resurse minerale.</a:t>
            </a:r>
            <a:endParaRPr lang="en-US" dirty="0"/>
          </a:p>
          <a:p>
            <a:r>
              <a:rPr lang="ro-RO" i="1" dirty="0">
                <a:solidFill>
                  <a:srgbClr val="FF0000"/>
                </a:solidFill>
              </a:rPr>
              <a:t>Mijloace fixe</a:t>
            </a:r>
            <a:r>
              <a:rPr lang="ro-RO" dirty="0">
                <a:solidFill>
                  <a:srgbClr val="FF0000"/>
                </a:solidFill>
              </a:rPr>
              <a:t> </a:t>
            </a:r>
            <a:r>
              <a:rPr lang="ro-RO" b="1" dirty="0"/>
              <a:t>–</a:t>
            </a:r>
            <a:r>
              <a:rPr lang="ro-RO" dirty="0"/>
              <a:t> imobilizări corporale transmise în exploatare, valoarea unitară a cărora depăşeşte plafonul valoric prevăzut de legislaţia fiscală (6000 lei în </a:t>
            </a:r>
            <a:r>
              <a:rPr lang="ro-RO" dirty="0" smtClean="0"/>
              <a:t>20</a:t>
            </a:r>
            <a:r>
              <a:rPr lang="en-US" dirty="0" smtClean="0"/>
              <a:t>20</a:t>
            </a:r>
            <a:r>
              <a:rPr lang="ro-RO" dirty="0" smtClean="0"/>
              <a:t>) </a:t>
            </a:r>
            <a:r>
              <a:rPr lang="ro-RO" dirty="0"/>
              <a:t>sau pragul de semnificaţie stabilit de entitate în politicile contabile.</a:t>
            </a:r>
            <a:endParaRPr lang="en-US" dirty="0"/>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lvl="0"/>
            <a:r>
              <a:rPr lang="ro-RO" dirty="0">
                <a:solidFill>
                  <a:srgbClr val="FF0000"/>
                </a:solidFill>
              </a:rPr>
              <a:t>Metode de calcul a</a:t>
            </a:r>
            <a:r>
              <a:rPr lang="en-US" dirty="0">
                <a:solidFill>
                  <a:srgbClr val="FF0000"/>
                </a:solidFill>
              </a:rPr>
              <a:t> </a:t>
            </a:r>
            <a:r>
              <a:rPr lang="en-US" dirty="0" err="1">
                <a:solidFill>
                  <a:srgbClr val="FF0000"/>
                </a:solidFill>
              </a:rPr>
              <a:t>amorti</a:t>
            </a:r>
            <a:r>
              <a:rPr lang="ro-RO" dirty="0">
                <a:solidFill>
                  <a:srgbClr val="FF0000"/>
                </a:solidFill>
              </a:rPr>
              <a:t>zării mijloacelor fixe </a:t>
            </a:r>
            <a:endParaRPr lang="en-US" dirty="0">
              <a:solidFill>
                <a:srgbClr val="FF0000"/>
              </a:solidFill>
            </a:endParaRPr>
          </a:p>
        </p:txBody>
      </p:sp>
      <p:sp>
        <p:nvSpPr>
          <p:cNvPr id="3" name="Содержимое 2"/>
          <p:cNvSpPr>
            <a:spLocks noGrp="1"/>
          </p:cNvSpPr>
          <p:nvPr>
            <p:ph idx="1"/>
          </p:nvPr>
        </p:nvSpPr>
        <p:spPr/>
        <p:txBody>
          <a:bodyPr>
            <a:normAutofit fontScale="92500" lnSpcReduction="20000"/>
          </a:bodyPr>
          <a:lstStyle/>
          <a:p>
            <a:pPr>
              <a:buNone/>
            </a:pPr>
            <a:r>
              <a:rPr lang="en-US" i="1" dirty="0" smtClean="0"/>
              <a:t>	</a:t>
            </a:r>
            <a:r>
              <a:rPr lang="ro-RO" i="1" dirty="0" smtClean="0">
                <a:solidFill>
                  <a:srgbClr val="FF0000"/>
                </a:solidFill>
              </a:rPr>
              <a:t>Amortizarea</a:t>
            </a:r>
            <a:r>
              <a:rPr lang="ro-RO" dirty="0" smtClean="0">
                <a:solidFill>
                  <a:srgbClr val="FF0000"/>
                </a:solidFill>
              </a:rPr>
              <a:t> </a:t>
            </a:r>
            <a:r>
              <a:rPr lang="ro-RO" i="1" dirty="0">
                <a:solidFill>
                  <a:srgbClr val="FF0000"/>
                </a:solidFill>
              </a:rPr>
              <a:t>imobilizărilor</a:t>
            </a:r>
            <a:r>
              <a:rPr lang="ro-RO" dirty="0">
                <a:solidFill>
                  <a:srgbClr val="FF0000"/>
                </a:solidFill>
              </a:rPr>
              <a:t> </a:t>
            </a:r>
            <a:r>
              <a:rPr lang="ro-RO" b="1" dirty="0"/>
              <a:t>–</a:t>
            </a:r>
            <a:r>
              <a:rPr lang="ro-RO" dirty="0"/>
              <a:t> repartizarea sistematică a valorii amortizabile a unei imobilizări pe perioade de gestiune ale duratei de utilizare. Din momentul intrării la întreprindere, dar mai ales în procesul de folosire, mijloacele fixe se uzează. Uzura este de două feluri: fizică, care constituie pierderii valorii mijlocului fix și morală, care are loc atunci când mijloacele fixe se învechesc din punct de vedere tehnologic, apar altele mai performante din punct de vedere al parametrilor calitativi şi cantitativi.</a:t>
            </a:r>
            <a:endParaRPr lang="en-US" dirty="0"/>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l"/>
            <a:r>
              <a:rPr lang="ro-RO" sz="3200" dirty="0"/>
              <a:t>La calcularea amortizării unei imobilizări pot fi aplicate următoarele metode:</a:t>
            </a:r>
            <a:endParaRPr lang="en-US" sz="3200" dirty="0"/>
          </a:p>
        </p:txBody>
      </p:sp>
      <p:graphicFrame>
        <p:nvGraphicFramePr>
          <p:cNvPr id="4" name="Содержимое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295400"/>
            <a:ext cx="8686800" cy="2743200"/>
          </a:xfrm>
        </p:spPr>
        <p:txBody>
          <a:bodyPr>
            <a:noAutofit/>
          </a:bodyPr>
          <a:lstStyle/>
          <a:p>
            <a:pPr algn="l"/>
            <a:r>
              <a:rPr lang="ro-RO" sz="1800" b="1" i="1" dirty="0"/>
              <a:t>Exemplul 1.</a:t>
            </a:r>
            <a:r>
              <a:rPr lang="ro-RO" sz="1800" i="1" dirty="0"/>
              <a:t> La o entitate valoarea de intrare a strungului constituie 60 000 lei, valoarea reziduală a acestuia - 3 000 lei, durata de utilizare - 5 ani. </a:t>
            </a:r>
            <a:r>
              <a:rPr lang="en-US" sz="1800" i="1" dirty="0" smtClean="0"/>
              <a:t/>
            </a:r>
            <a:br>
              <a:rPr lang="en-US" sz="1800" i="1" dirty="0" smtClean="0"/>
            </a:br>
            <a:r>
              <a:rPr lang="en-US" sz="1800" i="1" dirty="0" smtClean="0"/>
              <a:t/>
            </a:r>
            <a:br>
              <a:rPr lang="en-US" sz="1800" i="1" dirty="0" smtClean="0"/>
            </a:br>
            <a:r>
              <a:rPr lang="en-US" sz="1800" b="1" dirty="0" err="1" smtClean="0"/>
              <a:t>Rezolvare</a:t>
            </a:r>
            <a:r>
              <a:rPr lang="en-US" sz="1800" b="1" dirty="0" smtClean="0"/>
              <a:t>:</a:t>
            </a:r>
            <a:r>
              <a:rPr lang="en-US" sz="1800" dirty="0" smtClean="0"/>
              <a:t/>
            </a:r>
            <a:br>
              <a:rPr lang="en-US" sz="1800" dirty="0" smtClean="0"/>
            </a:br>
            <a:r>
              <a:rPr lang="en-US" sz="1800" dirty="0" smtClean="0"/>
              <a:t>1. </a:t>
            </a:r>
            <a:r>
              <a:rPr lang="en-US" sz="1800" dirty="0" err="1" smtClean="0"/>
              <a:t>Determinăm</a:t>
            </a:r>
            <a:r>
              <a:rPr lang="en-US" sz="1800" dirty="0" smtClean="0"/>
              <a:t> </a:t>
            </a:r>
            <a:r>
              <a:rPr lang="en-US" sz="1800" dirty="0" err="1" smtClean="0"/>
              <a:t>valoarea</a:t>
            </a:r>
            <a:r>
              <a:rPr lang="en-US" sz="1800" dirty="0" smtClean="0"/>
              <a:t> </a:t>
            </a:r>
            <a:r>
              <a:rPr lang="en-US" sz="1800" dirty="0" err="1" smtClean="0"/>
              <a:t>uzurabilă</a:t>
            </a:r>
            <a:r>
              <a:rPr lang="en-US" sz="1800" dirty="0" smtClean="0"/>
              <a:t> Vu=Vi-VPR=60000-3000=57000 lei</a:t>
            </a:r>
            <a:br>
              <a:rPr lang="en-US" sz="1800" dirty="0" smtClean="0"/>
            </a:br>
            <a:r>
              <a:rPr lang="en-US" sz="1800" dirty="0" err="1" smtClean="0"/>
              <a:t>unde</a:t>
            </a:r>
            <a:r>
              <a:rPr lang="en-US" sz="1800" dirty="0" smtClean="0"/>
              <a:t>  Vi – </a:t>
            </a:r>
            <a:r>
              <a:rPr lang="en-US" sz="1800" dirty="0" err="1" smtClean="0"/>
              <a:t>valoarea</a:t>
            </a:r>
            <a:r>
              <a:rPr lang="en-US" sz="1800" dirty="0" smtClean="0"/>
              <a:t> de </a:t>
            </a:r>
            <a:r>
              <a:rPr lang="en-US" sz="1800" dirty="0" err="1" smtClean="0"/>
              <a:t>intrare</a:t>
            </a:r>
            <a:r>
              <a:rPr lang="en-US" sz="1800" dirty="0" smtClean="0"/>
              <a:t>;</a:t>
            </a:r>
            <a:br>
              <a:rPr lang="en-US" sz="1800" dirty="0" smtClean="0"/>
            </a:br>
            <a:r>
              <a:rPr lang="en-US" sz="1800" dirty="0" smtClean="0"/>
              <a:t>VPR – </a:t>
            </a:r>
            <a:r>
              <a:rPr lang="en-US" sz="1800" dirty="0" err="1" smtClean="0"/>
              <a:t>valoarea</a:t>
            </a:r>
            <a:r>
              <a:rPr lang="en-US" sz="1800" dirty="0" smtClean="0"/>
              <a:t> </a:t>
            </a:r>
            <a:r>
              <a:rPr lang="en-US" sz="1800" dirty="0" err="1" smtClean="0"/>
              <a:t>probabil</a:t>
            </a:r>
            <a:r>
              <a:rPr lang="en-US" sz="1800" dirty="0" smtClean="0"/>
              <a:t> </a:t>
            </a:r>
            <a:r>
              <a:rPr lang="en-US" sz="1800" dirty="0" err="1" smtClean="0"/>
              <a:t>rămasă</a:t>
            </a:r>
            <a:r>
              <a:rPr lang="en-US" sz="1800" dirty="0" smtClean="0"/>
              <a:t> la </a:t>
            </a:r>
            <a:r>
              <a:rPr lang="en-US" sz="1800" dirty="0" err="1" smtClean="0"/>
              <a:t>scoaterea</a:t>
            </a:r>
            <a:r>
              <a:rPr lang="en-US" sz="1800" dirty="0" smtClean="0"/>
              <a:t> </a:t>
            </a:r>
            <a:r>
              <a:rPr lang="en-US" sz="1800" dirty="0" err="1" smtClean="0"/>
              <a:t>utilajului</a:t>
            </a:r>
            <a:r>
              <a:rPr lang="en-US" sz="1800" dirty="0" smtClean="0"/>
              <a:t> din </a:t>
            </a:r>
            <a:r>
              <a:rPr lang="en-US" sz="1800" dirty="0" err="1" smtClean="0"/>
              <a:t>funcțiune</a:t>
            </a:r>
            <a:r>
              <a:rPr lang="en-US" sz="1800" dirty="0" smtClean="0"/>
              <a:t/>
            </a:r>
            <a:br>
              <a:rPr lang="en-US" sz="1800" dirty="0" smtClean="0"/>
            </a:br>
            <a:r>
              <a:rPr lang="en-US" sz="1800" dirty="0" smtClean="0"/>
              <a:t>2. </a:t>
            </a:r>
            <a:r>
              <a:rPr lang="en-US" sz="1800" dirty="0" err="1" smtClean="0"/>
              <a:t>Determinăm</a:t>
            </a:r>
            <a:r>
              <a:rPr lang="en-US" sz="1800" dirty="0" smtClean="0"/>
              <a:t> </a:t>
            </a:r>
            <a:r>
              <a:rPr lang="en-US" sz="1800" dirty="0" err="1" smtClean="0"/>
              <a:t>norma</a:t>
            </a:r>
            <a:r>
              <a:rPr lang="en-US" sz="1800" dirty="0" smtClean="0"/>
              <a:t> </a:t>
            </a:r>
            <a:r>
              <a:rPr lang="en-US" sz="1800" dirty="0" err="1" smtClean="0"/>
              <a:t>anuală</a:t>
            </a:r>
            <a:r>
              <a:rPr lang="en-US" sz="1800" dirty="0" smtClean="0"/>
              <a:t> a </a:t>
            </a:r>
            <a:r>
              <a:rPr lang="en-US" sz="1800" dirty="0" err="1" smtClean="0"/>
              <a:t>amortizării</a:t>
            </a:r>
            <a:r>
              <a:rPr lang="en-US" sz="1800" dirty="0" smtClean="0"/>
              <a:t>  Na =100% : DFU=100:5=20%</a:t>
            </a:r>
            <a:br>
              <a:rPr lang="en-US" sz="1800" dirty="0" smtClean="0"/>
            </a:br>
            <a:r>
              <a:rPr lang="en-US" sz="1800" dirty="0" err="1" smtClean="0"/>
              <a:t>Unde</a:t>
            </a:r>
            <a:r>
              <a:rPr lang="en-US" sz="1800" dirty="0" smtClean="0"/>
              <a:t> DFU – </a:t>
            </a:r>
            <a:r>
              <a:rPr lang="en-US" sz="1800" dirty="0" err="1" smtClean="0"/>
              <a:t>durata</a:t>
            </a:r>
            <a:r>
              <a:rPr lang="en-US" sz="1800" dirty="0" smtClean="0"/>
              <a:t> </a:t>
            </a:r>
            <a:r>
              <a:rPr lang="en-US" sz="1800" dirty="0" err="1" smtClean="0"/>
              <a:t>funcționării</a:t>
            </a:r>
            <a:r>
              <a:rPr lang="en-US" sz="1800" dirty="0" smtClean="0"/>
              <a:t> utile</a:t>
            </a:r>
            <a:br>
              <a:rPr lang="en-US" sz="1800" dirty="0" smtClean="0"/>
            </a:br>
            <a:r>
              <a:rPr lang="en-US" sz="1800" dirty="0" smtClean="0"/>
              <a:t>3. </a:t>
            </a:r>
            <a:r>
              <a:rPr lang="en-US" sz="1800" dirty="0" err="1" smtClean="0"/>
              <a:t>Determinăm</a:t>
            </a:r>
            <a:r>
              <a:rPr lang="en-US" sz="1800" dirty="0" smtClean="0"/>
              <a:t> </a:t>
            </a:r>
            <a:r>
              <a:rPr lang="ro-RO" sz="1800" dirty="0" smtClean="0"/>
              <a:t>suma </a:t>
            </a:r>
            <a:r>
              <a:rPr lang="ro-RO" sz="1800" dirty="0"/>
              <a:t>amortizării anuale </a:t>
            </a:r>
            <a:r>
              <a:rPr lang="en-US" sz="1800" dirty="0" err="1" smtClean="0"/>
              <a:t>Aanuală</a:t>
            </a:r>
            <a:r>
              <a:rPr lang="en-US" sz="1800" dirty="0" smtClean="0"/>
              <a:t>=Vu*Na= 57000*20%=11400 lei.</a:t>
            </a:r>
            <a:br>
              <a:rPr lang="en-US" sz="1800" dirty="0" smtClean="0"/>
            </a:br>
            <a:r>
              <a:rPr lang="en-US" sz="1800" dirty="0" smtClean="0"/>
              <a:t> </a:t>
            </a:r>
            <a:r>
              <a:rPr lang="en-US" sz="1800" dirty="0" err="1" smtClean="0"/>
              <a:t>Rezultatele</a:t>
            </a:r>
            <a:r>
              <a:rPr lang="en-US" sz="1800" dirty="0" smtClean="0"/>
              <a:t> </a:t>
            </a:r>
            <a:r>
              <a:rPr lang="en-US" sz="1800" dirty="0" err="1" smtClean="0"/>
              <a:t>calculelor</a:t>
            </a:r>
            <a:r>
              <a:rPr lang="en-US" sz="1800" dirty="0" smtClean="0"/>
              <a:t> </a:t>
            </a:r>
            <a:r>
              <a:rPr lang="en-US" sz="1800" dirty="0" err="1" smtClean="0"/>
              <a:t>sunt</a:t>
            </a:r>
            <a:r>
              <a:rPr lang="en-US" sz="1800" dirty="0" smtClean="0"/>
              <a:t> </a:t>
            </a:r>
            <a:r>
              <a:rPr lang="en-US" sz="1800" dirty="0" err="1" smtClean="0"/>
              <a:t>prezentate</a:t>
            </a:r>
            <a:r>
              <a:rPr lang="en-US" sz="1800" dirty="0" smtClean="0"/>
              <a:t> </a:t>
            </a:r>
            <a:r>
              <a:rPr lang="en-US" sz="1800" dirty="0" err="1" smtClean="0"/>
              <a:t>în</a:t>
            </a:r>
            <a:r>
              <a:rPr lang="en-US" sz="1800" dirty="0" smtClean="0"/>
              <a:t> </a:t>
            </a:r>
            <a:r>
              <a:rPr lang="en-US" sz="1800" dirty="0" err="1"/>
              <a:t>T</a:t>
            </a:r>
            <a:r>
              <a:rPr lang="en-US" sz="1800" dirty="0" err="1" smtClean="0"/>
              <a:t>abelul</a:t>
            </a:r>
            <a:r>
              <a:rPr lang="en-US" sz="1800" dirty="0" smtClean="0"/>
              <a:t> 1.</a:t>
            </a:r>
            <a:r>
              <a:rPr lang="en-US" sz="2400" dirty="0" smtClean="0"/>
              <a:t/>
            </a:r>
            <a:br>
              <a:rPr lang="en-US" sz="2400" dirty="0" smtClean="0"/>
            </a:br>
            <a:r>
              <a:rPr lang="en-US" sz="2400" dirty="0"/>
              <a:t/>
            </a:r>
            <a:br>
              <a:rPr lang="en-US" sz="2400" dirty="0"/>
            </a:br>
            <a:r>
              <a:rPr lang="en-US" sz="1800" b="1" dirty="0" err="1" smtClean="0"/>
              <a:t>Tabelul</a:t>
            </a:r>
            <a:r>
              <a:rPr lang="en-US" sz="1800" b="1" dirty="0" smtClean="0"/>
              <a:t> 1. </a:t>
            </a:r>
            <a:r>
              <a:rPr lang="ro-RO" sz="1800" b="1" dirty="0" smtClean="0"/>
              <a:t>Calcularea </a:t>
            </a:r>
            <a:r>
              <a:rPr lang="ro-RO" sz="1800" b="1" dirty="0"/>
              <a:t>amortizării strungului conform metodei </a:t>
            </a:r>
            <a:r>
              <a:rPr lang="en-US" sz="1800" b="1" dirty="0" err="1" smtClean="0"/>
              <a:t>liniare</a:t>
            </a:r>
            <a:r>
              <a:rPr lang="en-US" sz="1800" b="1" dirty="0" smtClean="0"/>
              <a:t>, lei</a:t>
            </a:r>
            <a:r>
              <a:rPr lang="en-US" sz="2400" b="1" dirty="0"/>
              <a:t/>
            </a:r>
            <a:br>
              <a:rPr lang="en-US" sz="2400" b="1" dirty="0"/>
            </a:br>
            <a:r>
              <a:rPr lang="en-US" sz="2400" dirty="0" smtClean="0"/>
              <a:t/>
            </a:r>
            <a:br>
              <a:rPr lang="en-US" sz="2400" dirty="0" smtClean="0"/>
            </a:br>
            <a:r>
              <a:rPr lang="en-US" sz="2000" dirty="0"/>
              <a:t/>
            </a:r>
            <a:br>
              <a:rPr lang="en-US" sz="2000" dirty="0"/>
            </a:br>
            <a:endParaRPr lang="en-US" sz="2000" dirty="0"/>
          </a:p>
        </p:txBody>
      </p:sp>
      <p:graphicFrame>
        <p:nvGraphicFramePr>
          <p:cNvPr id="4" name="Содержимое 3"/>
          <p:cNvGraphicFramePr>
            <a:graphicFrameLocks noGrp="1"/>
          </p:cNvGraphicFramePr>
          <p:nvPr>
            <p:ph idx="1"/>
          </p:nvPr>
        </p:nvGraphicFramePr>
        <p:xfrm>
          <a:off x="609598" y="4136340"/>
          <a:ext cx="8001003" cy="2325418"/>
        </p:xfrm>
        <a:graphic>
          <a:graphicData uri="http://schemas.openxmlformats.org/drawingml/2006/table">
            <a:tbl>
              <a:tblPr/>
              <a:tblGrid>
                <a:gridCol w="1459591"/>
                <a:gridCol w="1388283"/>
                <a:gridCol w="1770447"/>
                <a:gridCol w="1578808"/>
                <a:gridCol w="1803874"/>
              </a:tblGrid>
              <a:tr h="679498">
                <a:tc>
                  <a:txBody>
                    <a:bodyPr/>
                    <a:lstStyle/>
                    <a:p>
                      <a:pPr marL="0" marR="0" indent="0" algn="ctr">
                        <a:spcBef>
                          <a:spcPts val="0"/>
                        </a:spcBef>
                        <a:spcAft>
                          <a:spcPts val="0"/>
                        </a:spcAft>
                        <a:tabLst>
                          <a:tab pos="630555" algn="l"/>
                          <a:tab pos="6398260" algn="l"/>
                        </a:tabLst>
                      </a:pPr>
                      <a:r>
                        <a:rPr lang="ro-RO" sz="1800" dirty="0">
                          <a:latin typeface="Times New Roman"/>
                          <a:ea typeface="Calibri"/>
                          <a:cs typeface="Times New Roman"/>
                        </a:rPr>
                        <a:t>Perioada</a:t>
                      </a:r>
                      <a:endParaRPr lang="en-US" sz="1800" dirty="0">
                        <a:latin typeface="Times New Roman"/>
                        <a:ea typeface="Calibri"/>
                        <a:cs typeface="Times New Roman"/>
                      </a:endParaRPr>
                    </a:p>
                  </a:txBody>
                  <a:tcPr marL="9525" marR="9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a:spcBef>
                          <a:spcPts val="0"/>
                        </a:spcBef>
                        <a:spcAft>
                          <a:spcPts val="0"/>
                        </a:spcAft>
                        <a:tabLst>
                          <a:tab pos="630555" algn="l"/>
                          <a:tab pos="6398260" algn="l"/>
                        </a:tabLst>
                      </a:pPr>
                      <a:r>
                        <a:rPr lang="ro-RO" sz="1800" dirty="0">
                          <a:latin typeface="Times New Roman"/>
                          <a:ea typeface="Calibri"/>
                          <a:cs typeface="Times New Roman"/>
                        </a:rPr>
                        <a:t>Costul de intrare</a:t>
                      </a:r>
                      <a:endParaRPr lang="en-US" sz="1800" dirty="0">
                        <a:latin typeface="Times New Roman"/>
                        <a:ea typeface="Calibri"/>
                        <a:cs typeface="Times New Roman"/>
                      </a:endParaRPr>
                    </a:p>
                  </a:txBody>
                  <a:tcPr marL="9525" marR="9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a:spcBef>
                          <a:spcPts val="0"/>
                        </a:spcBef>
                        <a:spcAft>
                          <a:spcPts val="0"/>
                        </a:spcAft>
                        <a:tabLst>
                          <a:tab pos="630555" algn="l"/>
                          <a:tab pos="6398260" algn="l"/>
                        </a:tabLst>
                      </a:pPr>
                      <a:r>
                        <a:rPr lang="ro-RO" sz="1800" dirty="0">
                          <a:latin typeface="Times New Roman"/>
                          <a:ea typeface="Calibri"/>
                          <a:cs typeface="Times New Roman"/>
                        </a:rPr>
                        <a:t>Amortizarea anuală</a:t>
                      </a:r>
                      <a:endParaRPr lang="en-US" sz="1800" dirty="0">
                        <a:latin typeface="Times New Roman"/>
                        <a:ea typeface="Calibri"/>
                        <a:cs typeface="Times New Roman"/>
                      </a:endParaRPr>
                    </a:p>
                  </a:txBody>
                  <a:tcPr marL="9525" marR="9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a:spcBef>
                          <a:spcPts val="0"/>
                        </a:spcBef>
                        <a:spcAft>
                          <a:spcPts val="0"/>
                        </a:spcAft>
                        <a:tabLst>
                          <a:tab pos="630555" algn="l"/>
                          <a:tab pos="6398260" algn="l"/>
                        </a:tabLst>
                      </a:pPr>
                      <a:r>
                        <a:rPr lang="ro-RO" sz="1800" dirty="0">
                          <a:latin typeface="Times New Roman"/>
                          <a:ea typeface="Calibri"/>
                          <a:cs typeface="Times New Roman"/>
                        </a:rPr>
                        <a:t>Amortizarea acumulată</a:t>
                      </a:r>
                      <a:endParaRPr lang="en-US" sz="1800" dirty="0">
                        <a:latin typeface="Times New Roman"/>
                        <a:ea typeface="Calibri"/>
                        <a:cs typeface="Times New Roman"/>
                      </a:endParaRPr>
                    </a:p>
                  </a:txBody>
                  <a:tcPr marL="9525" marR="9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a:spcBef>
                          <a:spcPts val="0"/>
                        </a:spcBef>
                        <a:spcAft>
                          <a:spcPts val="0"/>
                        </a:spcAft>
                        <a:tabLst>
                          <a:tab pos="630555" algn="l"/>
                          <a:tab pos="6398260" algn="l"/>
                        </a:tabLst>
                      </a:pPr>
                      <a:r>
                        <a:rPr lang="ro-RO" sz="1800" dirty="0">
                          <a:latin typeface="Times New Roman"/>
                          <a:ea typeface="Calibri"/>
                          <a:cs typeface="Times New Roman"/>
                        </a:rPr>
                        <a:t>Valoarea</a:t>
                      </a:r>
                      <a:endParaRPr lang="en-US" sz="1800" dirty="0">
                        <a:latin typeface="Times New Roman"/>
                        <a:ea typeface="Calibri"/>
                        <a:cs typeface="Times New Roman"/>
                      </a:endParaRPr>
                    </a:p>
                    <a:p>
                      <a:pPr marL="0" marR="0" indent="0" algn="ctr">
                        <a:spcBef>
                          <a:spcPts val="0"/>
                        </a:spcBef>
                        <a:spcAft>
                          <a:spcPts val="0"/>
                        </a:spcAft>
                        <a:tabLst>
                          <a:tab pos="630555" algn="l"/>
                          <a:tab pos="6398260" algn="l"/>
                        </a:tabLst>
                      </a:pPr>
                      <a:r>
                        <a:rPr lang="ro-RO" sz="1800" dirty="0">
                          <a:latin typeface="Times New Roman"/>
                          <a:ea typeface="Calibri"/>
                          <a:cs typeface="Times New Roman"/>
                        </a:rPr>
                        <a:t>contabilă</a:t>
                      </a:r>
                      <a:endParaRPr lang="en-US" sz="1800" dirty="0">
                        <a:latin typeface="Times New Roman"/>
                        <a:ea typeface="Calibri"/>
                        <a:cs typeface="Times New Roman"/>
                      </a:endParaRPr>
                    </a:p>
                  </a:txBody>
                  <a:tcPr marL="9525" marR="9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9810">
                <a:tc>
                  <a:txBody>
                    <a:bodyPr/>
                    <a:lstStyle/>
                    <a:p>
                      <a:pPr marL="0" marR="0" indent="0" algn="ctr">
                        <a:spcBef>
                          <a:spcPts val="0"/>
                        </a:spcBef>
                        <a:spcAft>
                          <a:spcPts val="0"/>
                        </a:spcAft>
                        <a:tabLst>
                          <a:tab pos="630555" algn="l"/>
                          <a:tab pos="6398260" algn="l"/>
                        </a:tabLst>
                      </a:pPr>
                      <a:r>
                        <a:rPr lang="ro-RO" sz="1800">
                          <a:latin typeface="Times New Roman"/>
                          <a:ea typeface="Calibri"/>
                          <a:cs typeface="Times New Roman"/>
                        </a:rPr>
                        <a:t>1</a:t>
                      </a:r>
                      <a:endParaRPr lang="en-US" sz="1800">
                        <a:latin typeface="Times New Roman"/>
                        <a:ea typeface="Calibri"/>
                        <a:cs typeface="Times New Roman"/>
                      </a:endParaRPr>
                    </a:p>
                  </a:txBody>
                  <a:tcPr marL="9525" marR="9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114935" indent="0" algn="ctr">
                        <a:spcBef>
                          <a:spcPts val="0"/>
                        </a:spcBef>
                        <a:spcAft>
                          <a:spcPts val="0"/>
                        </a:spcAft>
                        <a:tabLst>
                          <a:tab pos="630555" algn="l"/>
                          <a:tab pos="6398260" algn="l"/>
                        </a:tabLst>
                      </a:pPr>
                      <a:r>
                        <a:rPr lang="ro-RO" sz="1800">
                          <a:latin typeface="Times New Roman"/>
                          <a:ea typeface="Calibri"/>
                          <a:cs typeface="Times New Roman"/>
                        </a:rPr>
                        <a:t>2</a:t>
                      </a:r>
                      <a:endParaRPr lang="en-US" sz="1800">
                        <a:latin typeface="Times New Roman"/>
                        <a:ea typeface="Calibri"/>
                        <a:cs typeface="Times New Roman"/>
                      </a:endParaRPr>
                    </a:p>
                  </a:txBody>
                  <a:tcPr marL="9525" marR="9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92710" indent="0" algn="ctr">
                        <a:spcBef>
                          <a:spcPts val="0"/>
                        </a:spcBef>
                        <a:spcAft>
                          <a:spcPts val="0"/>
                        </a:spcAft>
                        <a:tabLst>
                          <a:tab pos="630555" algn="l"/>
                          <a:tab pos="6398260" algn="l"/>
                        </a:tabLst>
                      </a:pPr>
                      <a:r>
                        <a:rPr lang="en-US" sz="1800" dirty="0" smtClean="0">
                          <a:latin typeface="Times New Roman"/>
                          <a:ea typeface="Calibri"/>
                          <a:cs typeface="Times New Roman"/>
                        </a:rPr>
                        <a:t>3</a:t>
                      </a:r>
                      <a:endParaRPr lang="en-US" sz="1800" dirty="0">
                        <a:latin typeface="Times New Roman"/>
                        <a:ea typeface="Calibri"/>
                        <a:cs typeface="Times New Roman"/>
                      </a:endParaRPr>
                    </a:p>
                  </a:txBody>
                  <a:tcPr marL="9525" marR="9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43815" indent="0" algn="ctr">
                        <a:spcBef>
                          <a:spcPts val="0"/>
                        </a:spcBef>
                        <a:spcAft>
                          <a:spcPts val="0"/>
                        </a:spcAft>
                        <a:tabLst>
                          <a:tab pos="630555" algn="l"/>
                          <a:tab pos="6398260" algn="l"/>
                        </a:tabLst>
                      </a:pPr>
                      <a:r>
                        <a:rPr lang="en-US" sz="1800" dirty="0" smtClean="0">
                          <a:latin typeface="Times New Roman"/>
                          <a:ea typeface="Calibri"/>
                          <a:cs typeface="Times New Roman"/>
                        </a:rPr>
                        <a:t>4</a:t>
                      </a:r>
                      <a:endParaRPr lang="en-US" sz="1800" dirty="0">
                        <a:latin typeface="Times New Roman"/>
                        <a:ea typeface="Calibri"/>
                        <a:cs typeface="Times New Roman"/>
                      </a:endParaRPr>
                    </a:p>
                  </a:txBody>
                  <a:tcPr marL="9525" marR="9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90170" indent="0" algn="ctr">
                        <a:spcBef>
                          <a:spcPts val="0"/>
                        </a:spcBef>
                        <a:spcAft>
                          <a:spcPts val="0"/>
                        </a:spcAft>
                        <a:tabLst>
                          <a:tab pos="630555" algn="l"/>
                          <a:tab pos="6398260" algn="l"/>
                        </a:tabLst>
                      </a:pPr>
                      <a:r>
                        <a:rPr lang="en-US" sz="1800" dirty="0" smtClean="0">
                          <a:latin typeface="Times New Roman"/>
                          <a:ea typeface="Calibri"/>
                          <a:cs typeface="Times New Roman"/>
                        </a:rPr>
                        <a:t>5</a:t>
                      </a:r>
                      <a:r>
                        <a:rPr lang="ro-RO" sz="1800" dirty="0" smtClean="0">
                          <a:latin typeface="Times New Roman"/>
                          <a:ea typeface="Calibri"/>
                          <a:cs typeface="Times New Roman"/>
                        </a:rPr>
                        <a:t> </a:t>
                      </a:r>
                      <a:r>
                        <a:rPr lang="ro-RO" sz="1800" dirty="0">
                          <a:latin typeface="Times New Roman"/>
                          <a:ea typeface="Calibri"/>
                          <a:cs typeface="Times New Roman"/>
                        </a:rPr>
                        <a:t>= 2 – </a:t>
                      </a:r>
                      <a:r>
                        <a:rPr lang="en-US" sz="1800" dirty="0" smtClean="0">
                          <a:latin typeface="Times New Roman"/>
                          <a:ea typeface="Calibri"/>
                          <a:cs typeface="Times New Roman"/>
                        </a:rPr>
                        <a:t>4</a:t>
                      </a:r>
                      <a:endParaRPr lang="en-US" sz="1800" dirty="0">
                        <a:latin typeface="Times New Roman"/>
                        <a:ea typeface="Calibri"/>
                        <a:cs typeface="Times New Roman"/>
                      </a:endParaRPr>
                    </a:p>
                  </a:txBody>
                  <a:tcPr marL="9525" marR="9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9810">
                <a:tc>
                  <a:txBody>
                    <a:bodyPr/>
                    <a:lstStyle/>
                    <a:p>
                      <a:pPr marL="0" marR="0" indent="94615" algn="l">
                        <a:spcBef>
                          <a:spcPts val="0"/>
                        </a:spcBef>
                        <a:spcAft>
                          <a:spcPts val="0"/>
                        </a:spcAft>
                        <a:tabLst>
                          <a:tab pos="630555" algn="l"/>
                          <a:tab pos="6398260" algn="l"/>
                        </a:tabLst>
                      </a:pPr>
                      <a:r>
                        <a:rPr lang="ro-RO" sz="1800">
                          <a:latin typeface="Times New Roman"/>
                          <a:ea typeface="Calibri"/>
                          <a:cs typeface="Times New Roman"/>
                        </a:rPr>
                        <a:t>1</a:t>
                      </a:r>
                      <a:endParaRPr lang="en-US" sz="1800">
                        <a:latin typeface="Times New Roman"/>
                        <a:ea typeface="Calibri"/>
                        <a:cs typeface="Times New Roman"/>
                      </a:endParaRPr>
                    </a:p>
                  </a:txBody>
                  <a:tcPr marL="9525" marR="9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38735" indent="0" algn="r">
                        <a:spcBef>
                          <a:spcPts val="0"/>
                        </a:spcBef>
                        <a:spcAft>
                          <a:spcPts val="0"/>
                        </a:spcAft>
                        <a:tabLst>
                          <a:tab pos="772160" algn="l"/>
                          <a:tab pos="6398260" algn="l"/>
                        </a:tabLst>
                      </a:pPr>
                      <a:r>
                        <a:rPr lang="ro-RO" sz="1800">
                          <a:latin typeface="Times New Roman"/>
                          <a:ea typeface="Calibri"/>
                          <a:cs typeface="Times New Roman"/>
                        </a:rPr>
                        <a:t>60 000</a:t>
                      </a:r>
                      <a:endParaRPr lang="en-US" sz="1800">
                        <a:latin typeface="Times New Roman"/>
                        <a:ea typeface="Calibri"/>
                        <a:cs typeface="Times New Roman"/>
                      </a:endParaRPr>
                    </a:p>
                  </a:txBody>
                  <a:tcPr marL="9525" marR="9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38735" indent="0" algn="r">
                        <a:spcBef>
                          <a:spcPts val="0"/>
                        </a:spcBef>
                        <a:spcAft>
                          <a:spcPts val="0"/>
                        </a:spcAft>
                        <a:tabLst>
                          <a:tab pos="630555" algn="l"/>
                          <a:tab pos="6398260" algn="l"/>
                        </a:tabLst>
                      </a:pPr>
                      <a:r>
                        <a:rPr lang="en-US" sz="1800" dirty="0" smtClean="0">
                          <a:latin typeface="Times New Roman"/>
                          <a:ea typeface="Calibri"/>
                          <a:cs typeface="Times New Roman"/>
                        </a:rPr>
                        <a:t>11400</a:t>
                      </a:r>
                      <a:endParaRPr lang="en-US" sz="1800" dirty="0">
                        <a:latin typeface="Times New Roman"/>
                        <a:ea typeface="Calibri"/>
                        <a:cs typeface="Times New Roman"/>
                      </a:endParaRPr>
                    </a:p>
                  </a:txBody>
                  <a:tcPr marL="9525" marR="9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38735" indent="0" algn="r">
                        <a:spcBef>
                          <a:spcPts val="0"/>
                        </a:spcBef>
                        <a:spcAft>
                          <a:spcPts val="0"/>
                        </a:spcAft>
                        <a:tabLst>
                          <a:tab pos="630555" algn="l"/>
                          <a:tab pos="6398260" algn="l"/>
                        </a:tabLst>
                      </a:pPr>
                      <a:r>
                        <a:rPr lang="en-US" sz="1800" dirty="0" smtClean="0">
                          <a:latin typeface="Times New Roman"/>
                          <a:ea typeface="Calibri"/>
                          <a:cs typeface="Times New Roman"/>
                        </a:rPr>
                        <a:t>11400</a:t>
                      </a:r>
                      <a:endParaRPr lang="en-US" sz="1800" dirty="0">
                        <a:latin typeface="Times New Roman"/>
                        <a:ea typeface="Calibri"/>
                        <a:cs typeface="Times New Roman"/>
                      </a:endParaRPr>
                    </a:p>
                  </a:txBody>
                  <a:tcPr marL="9525" marR="9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38735" indent="0" algn="r">
                        <a:spcBef>
                          <a:spcPts val="0"/>
                        </a:spcBef>
                        <a:spcAft>
                          <a:spcPts val="0"/>
                        </a:spcAft>
                        <a:tabLst>
                          <a:tab pos="630555" algn="l"/>
                          <a:tab pos="6398260" algn="l"/>
                        </a:tabLst>
                      </a:pPr>
                      <a:r>
                        <a:rPr lang="ro-RO" sz="1800" dirty="0">
                          <a:latin typeface="Times New Roman"/>
                          <a:ea typeface="Calibri"/>
                          <a:cs typeface="Times New Roman"/>
                        </a:rPr>
                        <a:t>52 590</a:t>
                      </a:r>
                      <a:endParaRPr lang="en-US" sz="1800" dirty="0">
                        <a:latin typeface="Times New Roman"/>
                        <a:ea typeface="Calibri"/>
                        <a:cs typeface="Times New Roman"/>
                      </a:endParaRPr>
                    </a:p>
                  </a:txBody>
                  <a:tcPr marL="9525" marR="9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9810">
                <a:tc>
                  <a:txBody>
                    <a:bodyPr/>
                    <a:lstStyle/>
                    <a:p>
                      <a:pPr marL="0" marR="0" indent="94615" algn="l">
                        <a:spcBef>
                          <a:spcPts val="0"/>
                        </a:spcBef>
                        <a:spcAft>
                          <a:spcPts val="0"/>
                        </a:spcAft>
                        <a:tabLst>
                          <a:tab pos="630555" algn="l"/>
                          <a:tab pos="6398260" algn="l"/>
                        </a:tabLst>
                      </a:pPr>
                      <a:r>
                        <a:rPr lang="ro-RO" sz="1800">
                          <a:latin typeface="Times New Roman"/>
                          <a:ea typeface="Calibri"/>
                          <a:cs typeface="Times New Roman"/>
                        </a:rPr>
                        <a:t>2</a:t>
                      </a:r>
                      <a:endParaRPr lang="en-US" sz="1800">
                        <a:latin typeface="Times New Roman"/>
                        <a:ea typeface="Calibri"/>
                        <a:cs typeface="Times New Roman"/>
                      </a:endParaRPr>
                    </a:p>
                  </a:txBody>
                  <a:tcPr marL="9525" marR="9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38735" indent="0" algn="r">
                        <a:spcBef>
                          <a:spcPts val="0"/>
                        </a:spcBef>
                        <a:spcAft>
                          <a:spcPts val="0"/>
                        </a:spcAft>
                        <a:tabLst>
                          <a:tab pos="630555" algn="l"/>
                          <a:tab pos="6398260" algn="l"/>
                        </a:tabLst>
                      </a:pPr>
                      <a:r>
                        <a:rPr lang="ro-RO" sz="1800">
                          <a:latin typeface="Times New Roman"/>
                          <a:ea typeface="Calibri"/>
                          <a:cs typeface="Times New Roman"/>
                        </a:rPr>
                        <a:t>60 000</a:t>
                      </a:r>
                      <a:endParaRPr lang="en-US" sz="1800">
                        <a:latin typeface="Times New Roman"/>
                        <a:ea typeface="Calibri"/>
                        <a:cs typeface="Times New Roman"/>
                      </a:endParaRPr>
                    </a:p>
                  </a:txBody>
                  <a:tcPr marL="9525" marR="9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38735" indent="0" algn="r">
                        <a:spcBef>
                          <a:spcPts val="0"/>
                        </a:spcBef>
                        <a:spcAft>
                          <a:spcPts val="0"/>
                        </a:spcAft>
                        <a:tabLst>
                          <a:tab pos="630555" algn="l"/>
                          <a:tab pos="6398260" algn="l"/>
                        </a:tabLst>
                      </a:pPr>
                      <a:r>
                        <a:rPr lang="en-US" sz="1800" dirty="0" smtClean="0">
                          <a:latin typeface="Times New Roman"/>
                          <a:ea typeface="Calibri"/>
                          <a:cs typeface="Times New Roman"/>
                        </a:rPr>
                        <a:t>11400</a:t>
                      </a:r>
                      <a:endParaRPr lang="en-US" sz="1800" dirty="0">
                        <a:latin typeface="Times New Roman"/>
                        <a:ea typeface="Calibri"/>
                        <a:cs typeface="Times New Roman"/>
                      </a:endParaRPr>
                    </a:p>
                  </a:txBody>
                  <a:tcPr marL="9525" marR="9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38735" indent="0" algn="r">
                        <a:spcBef>
                          <a:spcPts val="0"/>
                        </a:spcBef>
                        <a:spcAft>
                          <a:spcPts val="0"/>
                        </a:spcAft>
                        <a:tabLst>
                          <a:tab pos="630555" algn="l"/>
                          <a:tab pos="6398260" algn="l"/>
                        </a:tabLst>
                      </a:pPr>
                      <a:r>
                        <a:rPr lang="ro-RO" sz="1800" dirty="0" smtClean="0">
                          <a:latin typeface="Times New Roman"/>
                          <a:ea typeface="Calibri"/>
                          <a:cs typeface="Times New Roman"/>
                        </a:rPr>
                        <a:t>2</a:t>
                      </a:r>
                      <a:r>
                        <a:rPr lang="en-US" sz="1800" dirty="0" smtClean="0">
                          <a:latin typeface="Times New Roman"/>
                          <a:ea typeface="Calibri"/>
                          <a:cs typeface="Times New Roman"/>
                        </a:rPr>
                        <a:t>2800</a:t>
                      </a:r>
                      <a:endParaRPr lang="en-US" sz="1800" dirty="0">
                        <a:latin typeface="Times New Roman"/>
                        <a:ea typeface="Calibri"/>
                        <a:cs typeface="Times New Roman"/>
                      </a:endParaRPr>
                    </a:p>
                  </a:txBody>
                  <a:tcPr marL="9525" marR="9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38735" indent="0" algn="r">
                        <a:spcBef>
                          <a:spcPts val="0"/>
                        </a:spcBef>
                        <a:spcAft>
                          <a:spcPts val="0"/>
                        </a:spcAft>
                        <a:tabLst>
                          <a:tab pos="630555" algn="l"/>
                          <a:tab pos="6398260" algn="l"/>
                        </a:tabLst>
                      </a:pPr>
                      <a:r>
                        <a:rPr lang="ro-RO" sz="1800" dirty="0">
                          <a:latin typeface="Times New Roman"/>
                          <a:ea typeface="Calibri"/>
                          <a:cs typeface="Times New Roman"/>
                        </a:rPr>
                        <a:t>38 910</a:t>
                      </a:r>
                      <a:endParaRPr lang="en-US" sz="1800" dirty="0">
                        <a:latin typeface="Times New Roman"/>
                        <a:ea typeface="Calibri"/>
                        <a:cs typeface="Times New Roman"/>
                      </a:endParaRPr>
                    </a:p>
                  </a:txBody>
                  <a:tcPr marL="9525" marR="9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9810">
                <a:tc>
                  <a:txBody>
                    <a:bodyPr/>
                    <a:lstStyle/>
                    <a:p>
                      <a:pPr marL="0" marR="0" indent="94615" algn="l">
                        <a:spcBef>
                          <a:spcPts val="0"/>
                        </a:spcBef>
                        <a:spcAft>
                          <a:spcPts val="0"/>
                        </a:spcAft>
                        <a:tabLst>
                          <a:tab pos="630555" algn="l"/>
                          <a:tab pos="6398260" algn="l"/>
                        </a:tabLst>
                      </a:pPr>
                      <a:r>
                        <a:rPr lang="ro-RO" sz="1800">
                          <a:latin typeface="Times New Roman"/>
                          <a:ea typeface="Calibri"/>
                          <a:cs typeface="Times New Roman"/>
                        </a:rPr>
                        <a:t>3</a:t>
                      </a:r>
                      <a:endParaRPr lang="en-US" sz="1800">
                        <a:latin typeface="Times New Roman"/>
                        <a:ea typeface="Calibri"/>
                        <a:cs typeface="Times New Roman"/>
                      </a:endParaRPr>
                    </a:p>
                  </a:txBody>
                  <a:tcPr marL="9525" marR="9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38735" indent="0" algn="r">
                        <a:spcBef>
                          <a:spcPts val="0"/>
                        </a:spcBef>
                        <a:spcAft>
                          <a:spcPts val="0"/>
                        </a:spcAft>
                        <a:tabLst>
                          <a:tab pos="630555" algn="l"/>
                          <a:tab pos="6398260" algn="l"/>
                        </a:tabLst>
                      </a:pPr>
                      <a:r>
                        <a:rPr lang="ro-RO" sz="1800">
                          <a:latin typeface="Times New Roman"/>
                          <a:ea typeface="Calibri"/>
                          <a:cs typeface="Times New Roman"/>
                        </a:rPr>
                        <a:t>60 000</a:t>
                      </a:r>
                      <a:endParaRPr lang="en-US" sz="1800">
                        <a:latin typeface="Times New Roman"/>
                        <a:ea typeface="Calibri"/>
                        <a:cs typeface="Times New Roman"/>
                      </a:endParaRPr>
                    </a:p>
                  </a:txBody>
                  <a:tcPr marL="9525" marR="9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38735" indent="0" algn="r">
                        <a:spcBef>
                          <a:spcPts val="0"/>
                        </a:spcBef>
                        <a:spcAft>
                          <a:spcPts val="0"/>
                        </a:spcAft>
                        <a:tabLst>
                          <a:tab pos="630555" algn="l"/>
                          <a:tab pos="6398260" algn="l"/>
                        </a:tabLst>
                      </a:pPr>
                      <a:r>
                        <a:rPr lang="en-US" sz="1800" dirty="0" smtClean="0">
                          <a:latin typeface="Times New Roman"/>
                          <a:ea typeface="Calibri"/>
                          <a:cs typeface="Times New Roman"/>
                        </a:rPr>
                        <a:t>11400</a:t>
                      </a:r>
                      <a:endParaRPr lang="en-US" sz="1800" dirty="0">
                        <a:latin typeface="Times New Roman"/>
                        <a:ea typeface="Calibri"/>
                        <a:cs typeface="Times New Roman"/>
                      </a:endParaRPr>
                    </a:p>
                  </a:txBody>
                  <a:tcPr marL="9525" marR="9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38735" indent="0" algn="r">
                        <a:spcBef>
                          <a:spcPts val="0"/>
                        </a:spcBef>
                        <a:spcAft>
                          <a:spcPts val="0"/>
                        </a:spcAft>
                        <a:tabLst>
                          <a:tab pos="630555" algn="l"/>
                          <a:tab pos="6398260" algn="l"/>
                        </a:tabLst>
                      </a:pPr>
                      <a:r>
                        <a:rPr lang="ro-RO" sz="1800" dirty="0" smtClean="0">
                          <a:latin typeface="Times New Roman"/>
                          <a:ea typeface="Calibri"/>
                          <a:cs typeface="Times New Roman"/>
                        </a:rPr>
                        <a:t>3</a:t>
                      </a:r>
                      <a:r>
                        <a:rPr lang="en-US" sz="1800" dirty="0" smtClean="0">
                          <a:latin typeface="Times New Roman"/>
                          <a:ea typeface="Calibri"/>
                          <a:cs typeface="Times New Roman"/>
                        </a:rPr>
                        <a:t>4200</a:t>
                      </a:r>
                      <a:endParaRPr lang="en-US" sz="1800" dirty="0">
                        <a:latin typeface="Times New Roman"/>
                        <a:ea typeface="Calibri"/>
                        <a:cs typeface="Times New Roman"/>
                      </a:endParaRPr>
                    </a:p>
                  </a:txBody>
                  <a:tcPr marL="9525" marR="9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38735" indent="0" algn="r">
                        <a:spcBef>
                          <a:spcPts val="0"/>
                        </a:spcBef>
                        <a:spcAft>
                          <a:spcPts val="0"/>
                        </a:spcAft>
                        <a:tabLst>
                          <a:tab pos="630555" algn="l"/>
                          <a:tab pos="6398260" algn="l"/>
                        </a:tabLst>
                      </a:pPr>
                      <a:r>
                        <a:rPr lang="ro-RO" sz="1800" dirty="0">
                          <a:latin typeface="Times New Roman"/>
                          <a:ea typeface="Calibri"/>
                          <a:cs typeface="Times New Roman"/>
                        </a:rPr>
                        <a:t>22 950</a:t>
                      </a:r>
                      <a:endParaRPr lang="en-US" sz="1800" dirty="0">
                        <a:latin typeface="Times New Roman"/>
                        <a:ea typeface="Calibri"/>
                        <a:cs typeface="Times New Roman"/>
                      </a:endParaRPr>
                    </a:p>
                  </a:txBody>
                  <a:tcPr marL="9525" marR="9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9810">
                <a:tc>
                  <a:txBody>
                    <a:bodyPr/>
                    <a:lstStyle/>
                    <a:p>
                      <a:pPr marL="0" marR="0" indent="94615" algn="l">
                        <a:spcBef>
                          <a:spcPts val="0"/>
                        </a:spcBef>
                        <a:spcAft>
                          <a:spcPts val="0"/>
                        </a:spcAft>
                        <a:tabLst>
                          <a:tab pos="630555" algn="l"/>
                          <a:tab pos="6398260" algn="l"/>
                        </a:tabLst>
                      </a:pPr>
                      <a:r>
                        <a:rPr lang="ro-RO" sz="1800">
                          <a:latin typeface="Times New Roman"/>
                          <a:ea typeface="Calibri"/>
                          <a:cs typeface="Times New Roman"/>
                        </a:rPr>
                        <a:t>4</a:t>
                      </a:r>
                      <a:endParaRPr lang="en-US" sz="1800">
                        <a:latin typeface="Times New Roman"/>
                        <a:ea typeface="Calibri"/>
                        <a:cs typeface="Times New Roman"/>
                      </a:endParaRPr>
                    </a:p>
                  </a:txBody>
                  <a:tcPr marL="9525" marR="9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38735" indent="0" algn="r">
                        <a:spcBef>
                          <a:spcPts val="0"/>
                        </a:spcBef>
                        <a:spcAft>
                          <a:spcPts val="0"/>
                        </a:spcAft>
                        <a:tabLst>
                          <a:tab pos="630555" algn="l"/>
                          <a:tab pos="6398260" algn="l"/>
                        </a:tabLst>
                      </a:pPr>
                      <a:r>
                        <a:rPr lang="ro-RO" sz="1800">
                          <a:latin typeface="Times New Roman"/>
                          <a:ea typeface="Calibri"/>
                          <a:cs typeface="Times New Roman"/>
                        </a:rPr>
                        <a:t>60 000</a:t>
                      </a:r>
                      <a:endParaRPr lang="en-US" sz="1800">
                        <a:latin typeface="Times New Roman"/>
                        <a:ea typeface="Calibri"/>
                        <a:cs typeface="Times New Roman"/>
                      </a:endParaRPr>
                    </a:p>
                  </a:txBody>
                  <a:tcPr marL="9525" marR="9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38735" indent="0" algn="r">
                        <a:spcBef>
                          <a:spcPts val="0"/>
                        </a:spcBef>
                        <a:spcAft>
                          <a:spcPts val="0"/>
                        </a:spcAft>
                        <a:tabLst>
                          <a:tab pos="630555" algn="l"/>
                          <a:tab pos="6398260" algn="l"/>
                        </a:tabLst>
                      </a:pPr>
                      <a:r>
                        <a:rPr lang="en-US" sz="1800" dirty="0" smtClean="0">
                          <a:latin typeface="Times New Roman"/>
                          <a:ea typeface="Calibri"/>
                          <a:cs typeface="Times New Roman"/>
                        </a:rPr>
                        <a:t>11400</a:t>
                      </a:r>
                      <a:endParaRPr lang="en-US" sz="1800" dirty="0">
                        <a:latin typeface="Times New Roman"/>
                        <a:ea typeface="Calibri"/>
                        <a:cs typeface="Times New Roman"/>
                      </a:endParaRPr>
                    </a:p>
                  </a:txBody>
                  <a:tcPr marL="9525" marR="9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38735" indent="0" algn="r">
                        <a:spcBef>
                          <a:spcPts val="0"/>
                        </a:spcBef>
                        <a:spcAft>
                          <a:spcPts val="0"/>
                        </a:spcAft>
                        <a:tabLst>
                          <a:tab pos="630555" algn="l"/>
                          <a:tab pos="6398260" algn="l"/>
                        </a:tabLst>
                      </a:pPr>
                      <a:r>
                        <a:rPr lang="en-US" sz="1800" dirty="0" smtClean="0">
                          <a:latin typeface="Times New Roman"/>
                          <a:ea typeface="Calibri"/>
                          <a:cs typeface="Times New Roman"/>
                        </a:rPr>
                        <a:t>45600</a:t>
                      </a:r>
                      <a:endParaRPr lang="en-US" sz="1800" dirty="0">
                        <a:latin typeface="Times New Roman"/>
                        <a:ea typeface="Calibri"/>
                        <a:cs typeface="Times New Roman"/>
                      </a:endParaRPr>
                    </a:p>
                  </a:txBody>
                  <a:tcPr marL="9525" marR="9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38735" indent="0" algn="r">
                        <a:spcBef>
                          <a:spcPts val="0"/>
                        </a:spcBef>
                        <a:spcAft>
                          <a:spcPts val="0"/>
                        </a:spcAft>
                        <a:tabLst>
                          <a:tab pos="630555" algn="l"/>
                          <a:tab pos="6398260" algn="l"/>
                        </a:tabLst>
                      </a:pPr>
                      <a:r>
                        <a:rPr lang="ro-RO" sz="1800" dirty="0">
                          <a:latin typeface="Times New Roman"/>
                          <a:ea typeface="Calibri"/>
                          <a:cs typeface="Times New Roman"/>
                        </a:rPr>
                        <a:t>9 270</a:t>
                      </a:r>
                      <a:endParaRPr lang="en-US" sz="1800" dirty="0">
                        <a:latin typeface="Times New Roman"/>
                        <a:ea typeface="Calibri"/>
                        <a:cs typeface="Times New Roman"/>
                      </a:endParaRPr>
                    </a:p>
                  </a:txBody>
                  <a:tcPr marL="9525" marR="9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9810">
                <a:tc>
                  <a:txBody>
                    <a:bodyPr/>
                    <a:lstStyle/>
                    <a:p>
                      <a:pPr marL="0" marR="0" indent="94615" algn="l">
                        <a:spcBef>
                          <a:spcPts val="0"/>
                        </a:spcBef>
                        <a:spcAft>
                          <a:spcPts val="0"/>
                        </a:spcAft>
                        <a:tabLst>
                          <a:tab pos="630555" algn="l"/>
                          <a:tab pos="6398260" algn="l"/>
                        </a:tabLst>
                      </a:pPr>
                      <a:r>
                        <a:rPr lang="ro-RO" sz="1800">
                          <a:latin typeface="Times New Roman"/>
                          <a:ea typeface="Calibri"/>
                          <a:cs typeface="Times New Roman"/>
                        </a:rPr>
                        <a:t>5</a:t>
                      </a:r>
                      <a:endParaRPr lang="en-US" sz="1800">
                        <a:latin typeface="Times New Roman"/>
                        <a:ea typeface="Calibri"/>
                        <a:cs typeface="Times New Roman"/>
                      </a:endParaRPr>
                    </a:p>
                  </a:txBody>
                  <a:tcPr marL="9525" marR="9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38735" indent="0" algn="r">
                        <a:spcBef>
                          <a:spcPts val="0"/>
                        </a:spcBef>
                        <a:spcAft>
                          <a:spcPts val="0"/>
                        </a:spcAft>
                        <a:tabLst>
                          <a:tab pos="630555" algn="l"/>
                          <a:tab pos="6398260" algn="l"/>
                        </a:tabLst>
                      </a:pPr>
                      <a:r>
                        <a:rPr lang="ro-RO" sz="1800" dirty="0">
                          <a:latin typeface="Times New Roman"/>
                          <a:ea typeface="Calibri"/>
                          <a:cs typeface="Times New Roman"/>
                        </a:rPr>
                        <a:t>60 000</a:t>
                      </a:r>
                      <a:endParaRPr lang="en-US" sz="1800" dirty="0">
                        <a:latin typeface="Times New Roman"/>
                        <a:ea typeface="Calibri"/>
                        <a:cs typeface="Times New Roman"/>
                      </a:endParaRPr>
                    </a:p>
                  </a:txBody>
                  <a:tcPr marL="9525" marR="9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38735" indent="0" algn="r">
                        <a:spcBef>
                          <a:spcPts val="0"/>
                        </a:spcBef>
                        <a:spcAft>
                          <a:spcPts val="0"/>
                        </a:spcAft>
                        <a:tabLst>
                          <a:tab pos="630555" algn="l"/>
                          <a:tab pos="6398260" algn="l"/>
                        </a:tabLst>
                      </a:pPr>
                      <a:r>
                        <a:rPr lang="en-US" sz="1800" dirty="0" smtClean="0">
                          <a:latin typeface="Times New Roman"/>
                          <a:ea typeface="Calibri"/>
                          <a:cs typeface="Times New Roman"/>
                        </a:rPr>
                        <a:t>11400</a:t>
                      </a:r>
                      <a:endParaRPr lang="en-US" sz="1800" dirty="0">
                        <a:latin typeface="Times New Roman"/>
                        <a:ea typeface="Calibri"/>
                        <a:cs typeface="Times New Roman"/>
                      </a:endParaRPr>
                    </a:p>
                  </a:txBody>
                  <a:tcPr marL="9525" marR="9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38735" indent="0" algn="r">
                        <a:spcBef>
                          <a:spcPts val="0"/>
                        </a:spcBef>
                        <a:spcAft>
                          <a:spcPts val="0"/>
                        </a:spcAft>
                        <a:tabLst>
                          <a:tab pos="630555" algn="l"/>
                          <a:tab pos="6398260" algn="l"/>
                        </a:tabLst>
                      </a:pPr>
                      <a:r>
                        <a:rPr lang="ro-RO" sz="1800" dirty="0">
                          <a:latin typeface="Times New Roman"/>
                          <a:ea typeface="Calibri"/>
                          <a:cs typeface="Times New Roman"/>
                        </a:rPr>
                        <a:t>57 000</a:t>
                      </a:r>
                      <a:endParaRPr lang="en-US" sz="1800" dirty="0">
                        <a:latin typeface="Times New Roman"/>
                        <a:ea typeface="Calibri"/>
                        <a:cs typeface="Times New Roman"/>
                      </a:endParaRPr>
                    </a:p>
                  </a:txBody>
                  <a:tcPr marL="9525" marR="9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38735" indent="0" algn="r">
                        <a:spcBef>
                          <a:spcPts val="0"/>
                        </a:spcBef>
                        <a:spcAft>
                          <a:spcPts val="0"/>
                        </a:spcAft>
                        <a:tabLst>
                          <a:tab pos="630555" algn="l"/>
                          <a:tab pos="6398260" algn="l"/>
                        </a:tabLst>
                      </a:pPr>
                      <a:r>
                        <a:rPr lang="ro-RO" sz="1800" dirty="0">
                          <a:latin typeface="Times New Roman"/>
                          <a:ea typeface="Calibri"/>
                          <a:cs typeface="Times New Roman"/>
                        </a:rPr>
                        <a:t>3 000</a:t>
                      </a:r>
                      <a:endParaRPr lang="en-US" sz="1800" dirty="0">
                        <a:latin typeface="Times New Roman"/>
                        <a:ea typeface="Calibri"/>
                        <a:cs typeface="Times New Roman"/>
                      </a:endParaRPr>
                    </a:p>
                  </a:txBody>
                  <a:tcPr marL="9525" marR="9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295400"/>
            <a:ext cx="8229600" cy="1981200"/>
          </a:xfrm>
        </p:spPr>
        <p:txBody>
          <a:bodyPr>
            <a:noAutofit/>
          </a:bodyPr>
          <a:lstStyle/>
          <a:p>
            <a:pPr algn="l"/>
            <a:r>
              <a:rPr lang="ro-RO" sz="1800" b="1" i="1" dirty="0"/>
              <a:t>Exemplul </a:t>
            </a:r>
            <a:r>
              <a:rPr lang="en-US" sz="1800" b="1" i="1" dirty="0" smtClean="0"/>
              <a:t>2</a:t>
            </a:r>
            <a:r>
              <a:rPr lang="ro-RO" sz="1800" b="1" i="1" dirty="0" smtClean="0"/>
              <a:t>.</a:t>
            </a:r>
            <a:r>
              <a:rPr lang="ro-RO" sz="1800" i="1" dirty="0" smtClean="0"/>
              <a:t> </a:t>
            </a:r>
            <a:r>
              <a:rPr lang="ro-RO" sz="1800" i="1" dirty="0"/>
              <a:t>Conform estimărilor entităţii, cu ajutorul strungului din exemplul 1 pe parcursul duratei de utilizare pot fi fabricate 500 000 de piese. Efectiv în primul an de exploatare au fost fabricate 65 000 piese, în cel de-al doilea - 120 000, în cel de-al treilea - 140 000, în al patrulea - 120 000, în al cincilea an – 55 000 piese</a:t>
            </a:r>
            <a:r>
              <a:rPr lang="ro-RO" sz="1800" i="1" dirty="0" smtClean="0"/>
              <a:t>.</a:t>
            </a:r>
            <a:r>
              <a:rPr lang="en-US" sz="1800" i="1" dirty="0" smtClean="0"/>
              <a:t/>
            </a:r>
            <a:br>
              <a:rPr lang="en-US" sz="1800" i="1" dirty="0" smtClean="0"/>
            </a:br>
            <a:r>
              <a:rPr lang="en-US" sz="1800" i="1" dirty="0"/>
              <a:t/>
            </a:r>
            <a:br>
              <a:rPr lang="en-US" sz="1800" i="1" dirty="0"/>
            </a:br>
            <a:r>
              <a:rPr lang="en-US" sz="1800" i="1" dirty="0" smtClean="0"/>
              <a:t> </a:t>
            </a:r>
            <a:r>
              <a:rPr lang="en-US" sz="1800" i="1" dirty="0" err="1" smtClean="0"/>
              <a:t>Rezolvare</a:t>
            </a:r>
            <a:r>
              <a:rPr lang="en-US" sz="1800" i="1" dirty="0" smtClean="0"/>
              <a:t>:</a:t>
            </a:r>
            <a:br>
              <a:rPr lang="en-US" sz="1800" i="1" dirty="0" smtClean="0"/>
            </a:br>
            <a:r>
              <a:rPr lang="en-US" sz="1800" i="1" dirty="0" smtClean="0"/>
              <a:t>1. </a:t>
            </a:r>
            <a:r>
              <a:rPr lang="en-US" sz="1800" i="1" dirty="0" err="1" smtClean="0"/>
              <a:t>Determinăm</a:t>
            </a:r>
            <a:r>
              <a:rPr lang="en-US" sz="1800" i="1" dirty="0" smtClean="0"/>
              <a:t> </a:t>
            </a:r>
            <a:r>
              <a:rPr lang="en-US" sz="1800" i="1" dirty="0" err="1" smtClean="0"/>
              <a:t>valoarea</a:t>
            </a:r>
            <a:r>
              <a:rPr lang="en-US" sz="1800" i="1" dirty="0" smtClean="0"/>
              <a:t> </a:t>
            </a:r>
            <a:r>
              <a:rPr lang="en-US" sz="1800" i="1" dirty="0" err="1" smtClean="0"/>
              <a:t>uzurabilă</a:t>
            </a:r>
            <a:r>
              <a:rPr lang="en-US" sz="1800" i="1" dirty="0" smtClean="0"/>
              <a:t> Vu=Vi-VPR=60000-3000=57000 lei</a:t>
            </a:r>
            <a:br>
              <a:rPr lang="en-US" sz="1800" i="1" dirty="0" smtClean="0"/>
            </a:br>
            <a:r>
              <a:rPr lang="en-US" sz="1800" i="1" dirty="0" smtClean="0"/>
              <a:t>2. </a:t>
            </a:r>
            <a:r>
              <a:rPr lang="en-US" sz="1800" i="1" dirty="0" err="1" smtClean="0"/>
              <a:t>Determinăm</a:t>
            </a:r>
            <a:r>
              <a:rPr lang="en-US" sz="1800" i="1" dirty="0" smtClean="0"/>
              <a:t> </a:t>
            </a:r>
            <a:r>
              <a:rPr lang="ro-RO" sz="1800" dirty="0" smtClean="0"/>
              <a:t>amortizarea </a:t>
            </a:r>
            <a:r>
              <a:rPr lang="ro-RO" sz="1800" dirty="0"/>
              <a:t>calculată pentru o piesă </a:t>
            </a:r>
            <a:r>
              <a:rPr lang="en-US" sz="1800" dirty="0" err="1" smtClean="0"/>
              <a:t>Apiesă</a:t>
            </a:r>
            <a:r>
              <a:rPr lang="en-US" sz="1800" dirty="0" smtClean="0"/>
              <a:t> = Vu: </a:t>
            </a:r>
            <a:r>
              <a:rPr lang="en-US" sz="1800" dirty="0" err="1" smtClean="0"/>
              <a:t>Npiese</a:t>
            </a:r>
            <a:r>
              <a:rPr lang="en-US" sz="1800" dirty="0"/>
              <a:t>=</a:t>
            </a:r>
            <a:r>
              <a:rPr lang="ro-RO" sz="1800" dirty="0" smtClean="0"/>
              <a:t>57000 </a:t>
            </a:r>
            <a:r>
              <a:rPr lang="ro-RO" sz="1800" dirty="0"/>
              <a:t>: </a:t>
            </a:r>
            <a:r>
              <a:rPr lang="ro-RO" sz="1800" dirty="0" smtClean="0"/>
              <a:t>500000</a:t>
            </a:r>
            <a:r>
              <a:rPr lang="en-US" sz="1800" dirty="0" smtClean="0"/>
              <a:t>=0,114 lei/</a:t>
            </a:r>
            <a:r>
              <a:rPr lang="en-US" sz="1800" dirty="0" err="1" smtClean="0"/>
              <a:t>piesă</a:t>
            </a:r>
            <a:r>
              <a:rPr lang="ro-RO" sz="1800" dirty="0" smtClean="0"/>
              <a:t>. </a:t>
            </a:r>
            <a:r>
              <a:rPr lang="en-US" sz="1800" dirty="0" smtClean="0"/>
              <a:t/>
            </a:r>
            <a:br>
              <a:rPr lang="en-US" sz="1800" dirty="0" smtClean="0"/>
            </a:br>
            <a:r>
              <a:rPr lang="ro-RO" sz="1800" dirty="0" smtClean="0"/>
              <a:t>Rezultatele </a:t>
            </a:r>
            <a:r>
              <a:rPr lang="ro-RO" sz="1800" dirty="0"/>
              <a:t>calculelor sînt prezentate în tabelul </a:t>
            </a:r>
            <a:r>
              <a:rPr lang="en-US" sz="1800" dirty="0" smtClean="0"/>
              <a:t>2</a:t>
            </a:r>
            <a:r>
              <a:rPr lang="ro-RO" sz="1800" dirty="0" smtClean="0"/>
              <a:t>.</a:t>
            </a:r>
            <a:r>
              <a:rPr lang="en-US" sz="1800" dirty="0" smtClean="0"/>
              <a:t/>
            </a:r>
            <a:br>
              <a:rPr lang="en-US" sz="1800" dirty="0" smtClean="0"/>
            </a:br>
            <a:r>
              <a:rPr lang="en-US" sz="1800" dirty="0"/>
              <a:t/>
            </a:r>
            <a:br>
              <a:rPr lang="en-US" sz="1800" dirty="0"/>
            </a:br>
            <a:r>
              <a:rPr lang="en-US" sz="1800" b="1" dirty="0" err="1" smtClean="0"/>
              <a:t>Tabelul</a:t>
            </a:r>
            <a:r>
              <a:rPr lang="en-US" sz="1800" b="1" dirty="0" smtClean="0"/>
              <a:t> 2. </a:t>
            </a:r>
            <a:r>
              <a:rPr lang="ro-RO" sz="1800" b="1" dirty="0" smtClean="0"/>
              <a:t>Calcularea </a:t>
            </a:r>
            <a:r>
              <a:rPr lang="ro-RO" sz="1800" b="1" dirty="0"/>
              <a:t>amortizării strungului conform metodei unităţilor de </a:t>
            </a:r>
            <a:r>
              <a:rPr lang="ro-RO" sz="1800" b="1" dirty="0" smtClean="0"/>
              <a:t>producţie</a:t>
            </a:r>
            <a:r>
              <a:rPr lang="en-US" sz="1800" b="1" dirty="0" smtClean="0"/>
              <a:t>, lei</a:t>
            </a:r>
            <a:r>
              <a:rPr lang="en-US" sz="1800" b="1" dirty="0"/>
              <a:t/>
            </a:r>
            <a:br>
              <a:rPr lang="en-US" sz="1800" b="1" dirty="0"/>
            </a:br>
            <a:r>
              <a:rPr lang="en-US" sz="1800" dirty="0" smtClean="0"/>
              <a:t/>
            </a:r>
            <a:br>
              <a:rPr lang="en-US" sz="1800" dirty="0" smtClean="0"/>
            </a:br>
            <a:r>
              <a:rPr lang="en-US" sz="1800" dirty="0"/>
              <a:t/>
            </a:r>
            <a:br>
              <a:rPr lang="en-US" sz="1800" dirty="0"/>
            </a:br>
            <a:endParaRPr lang="en-US" sz="1800" dirty="0"/>
          </a:p>
        </p:txBody>
      </p:sp>
      <p:graphicFrame>
        <p:nvGraphicFramePr>
          <p:cNvPr id="6" name="Содержимое 5"/>
          <p:cNvGraphicFramePr>
            <a:graphicFrameLocks noGrp="1"/>
          </p:cNvGraphicFramePr>
          <p:nvPr>
            <p:ph idx="1"/>
          </p:nvPr>
        </p:nvGraphicFramePr>
        <p:xfrm>
          <a:off x="609600" y="3505200"/>
          <a:ext cx="8001002" cy="2962102"/>
        </p:xfrm>
        <a:graphic>
          <a:graphicData uri="http://schemas.openxmlformats.org/drawingml/2006/table">
            <a:tbl>
              <a:tblPr/>
              <a:tblGrid>
                <a:gridCol w="1030814"/>
                <a:gridCol w="980454"/>
                <a:gridCol w="1174812"/>
                <a:gridCol w="1175600"/>
                <a:gridCol w="1250353"/>
                <a:gridCol w="1115009"/>
                <a:gridCol w="1273960"/>
              </a:tblGrid>
              <a:tr h="1316182">
                <a:tc>
                  <a:txBody>
                    <a:bodyPr/>
                    <a:lstStyle/>
                    <a:p>
                      <a:pPr marL="0" marR="0" indent="0" algn="ctr">
                        <a:spcBef>
                          <a:spcPts val="0"/>
                        </a:spcBef>
                        <a:spcAft>
                          <a:spcPts val="0"/>
                        </a:spcAft>
                        <a:tabLst>
                          <a:tab pos="630555" algn="l"/>
                          <a:tab pos="6398260" algn="l"/>
                        </a:tabLst>
                      </a:pPr>
                      <a:r>
                        <a:rPr lang="ro-RO" sz="1800" dirty="0">
                          <a:latin typeface="Times New Roman"/>
                          <a:ea typeface="Calibri"/>
                          <a:cs typeface="Times New Roman"/>
                        </a:rPr>
                        <a:t>Perioada</a:t>
                      </a:r>
                      <a:endParaRPr lang="en-US" sz="1800" dirty="0">
                        <a:latin typeface="Times New Roman"/>
                        <a:ea typeface="Calibri"/>
                        <a:cs typeface="Times New Roman"/>
                      </a:endParaRPr>
                    </a:p>
                  </a:txBody>
                  <a:tcPr marL="9525" marR="9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a:spcBef>
                          <a:spcPts val="0"/>
                        </a:spcBef>
                        <a:spcAft>
                          <a:spcPts val="0"/>
                        </a:spcAft>
                        <a:tabLst>
                          <a:tab pos="630555" algn="l"/>
                          <a:tab pos="6398260" algn="l"/>
                        </a:tabLst>
                      </a:pPr>
                      <a:r>
                        <a:rPr lang="ro-RO" sz="1800" dirty="0">
                          <a:latin typeface="Times New Roman"/>
                          <a:ea typeface="Calibri"/>
                          <a:cs typeface="Times New Roman"/>
                        </a:rPr>
                        <a:t>Costul de intrare</a:t>
                      </a:r>
                      <a:endParaRPr lang="en-US" sz="1800" dirty="0">
                        <a:latin typeface="Times New Roman"/>
                        <a:ea typeface="Calibri"/>
                        <a:cs typeface="Times New Roman"/>
                      </a:endParaRPr>
                    </a:p>
                  </a:txBody>
                  <a:tcPr marL="9525" marR="9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90170" indent="0" algn="ctr">
                        <a:spcBef>
                          <a:spcPts val="0"/>
                        </a:spcBef>
                        <a:spcAft>
                          <a:spcPts val="0"/>
                        </a:spcAft>
                        <a:tabLst>
                          <a:tab pos="630555" algn="l"/>
                          <a:tab pos="6398260" algn="l"/>
                        </a:tabLst>
                      </a:pPr>
                      <a:r>
                        <a:rPr lang="ro-RO" sz="1800" dirty="0">
                          <a:latin typeface="Times New Roman"/>
                          <a:ea typeface="Calibri"/>
                          <a:cs typeface="Times New Roman"/>
                        </a:rPr>
                        <a:t>Mărimea amortizării pe unitate de produs</a:t>
                      </a:r>
                      <a:endParaRPr lang="en-US" sz="1800" dirty="0">
                        <a:latin typeface="Times New Roman"/>
                        <a:ea typeface="Calibri"/>
                        <a:cs typeface="Times New Roman"/>
                      </a:endParaRPr>
                    </a:p>
                  </a:txBody>
                  <a:tcPr marL="9525" marR="9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a:spcBef>
                          <a:spcPts val="0"/>
                        </a:spcBef>
                        <a:spcAft>
                          <a:spcPts val="0"/>
                        </a:spcAft>
                        <a:tabLst>
                          <a:tab pos="630555" algn="l"/>
                          <a:tab pos="6398260" algn="l"/>
                        </a:tabLst>
                      </a:pPr>
                      <a:r>
                        <a:rPr lang="ro-RO" sz="1800" dirty="0">
                          <a:latin typeface="Calibri"/>
                          <a:ea typeface="Calibri"/>
                          <a:cs typeface="Times New Roman"/>
                        </a:rPr>
                        <a:t>Cantitatea pieselor fabricate,</a:t>
                      </a:r>
                      <a:endParaRPr lang="en-US" sz="1800" dirty="0">
                        <a:latin typeface="Calibri"/>
                        <a:ea typeface="Calibri"/>
                        <a:cs typeface="Times New Roman"/>
                      </a:endParaRPr>
                    </a:p>
                    <a:p>
                      <a:pPr marL="0" marR="0" indent="0" algn="ctr">
                        <a:spcBef>
                          <a:spcPts val="0"/>
                        </a:spcBef>
                        <a:spcAft>
                          <a:spcPts val="0"/>
                        </a:spcAft>
                        <a:tabLst>
                          <a:tab pos="630555" algn="l"/>
                          <a:tab pos="6398260" algn="l"/>
                        </a:tabLst>
                      </a:pPr>
                      <a:r>
                        <a:rPr lang="ro-RO" sz="1800" dirty="0">
                          <a:latin typeface="Calibri"/>
                          <a:ea typeface="Calibri"/>
                          <a:cs typeface="Times New Roman"/>
                        </a:rPr>
                        <a:t>unităţi</a:t>
                      </a:r>
                      <a:endParaRPr lang="en-US" sz="1800" dirty="0">
                        <a:latin typeface="Calibri"/>
                        <a:ea typeface="Calibri"/>
                        <a:cs typeface="Times New Roman"/>
                      </a:endParaRPr>
                    </a:p>
                  </a:txBody>
                  <a:tcPr marL="9525" marR="9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a:spcBef>
                          <a:spcPts val="0"/>
                        </a:spcBef>
                        <a:spcAft>
                          <a:spcPts val="0"/>
                        </a:spcAft>
                        <a:tabLst>
                          <a:tab pos="630555" algn="l"/>
                          <a:tab pos="6398260" algn="l"/>
                        </a:tabLst>
                      </a:pPr>
                      <a:r>
                        <a:rPr lang="ro-RO" sz="1800" dirty="0">
                          <a:latin typeface="Times New Roman"/>
                          <a:ea typeface="Calibri"/>
                          <a:cs typeface="Times New Roman"/>
                        </a:rPr>
                        <a:t>Amortizarea anuală</a:t>
                      </a:r>
                      <a:endParaRPr lang="en-US" sz="1800" dirty="0">
                        <a:latin typeface="Times New Roman"/>
                        <a:ea typeface="Calibri"/>
                        <a:cs typeface="Times New Roman"/>
                      </a:endParaRPr>
                    </a:p>
                  </a:txBody>
                  <a:tcPr marL="9525" marR="9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a:spcBef>
                          <a:spcPts val="0"/>
                        </a:spcBef>
                        <a:spcAft>
                          <a:spcPts val="0"/>
                        </a:spcAft>
                        <a:tabLst>
                          <a:tab pos="630555" algn="l"/>
                          <a:tab pos="6398260" algn="l"/>
                        </a:tabLst>
                      </a:pPr>
                      <a:r>
                        <a:rPr lang="ro-RO" sz="1800" dirty="0">
                          <a:latin typeface="Times New Roman"/>
                          <a:ea typeface="Calibri"/>
                          <a:cs typeface="Times New Roman"/>
                        </a:rPr>
                        <a:t>Amortizarea acumulată</a:t>
                      </a:r>
                      <a:endParaRPr lang="en-US" sz="1800" dirty="0">
                        <a:latin typeface="Times New Roman"/>
                        <a:ea typeface="Calibri"/>
                        <a:cs typeface="Times New Roman"/>
                      </a:endParaRPr>
                    </a:p>
                  </a:txBody>
                  <a:tcPr marL="9525" marR="9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a:spcBef>
                          <a:spcPts val="0"/>
                        </a:spcBef>
                        <a:spcAft>
                          <a:spcPts val="0"/>
                        </a:spcAft>
                        <a:tabLst>
                          <a:tab pos="630555" algn="l"/>
                          <a:tab pos="6398260" algn="l"/>
                        </a:tabLst>
                      </a:pPr>
                      <a:r>
                        <a:rPr lang="ro-RO" sz="1800">
                          <a:latin typeface="Times New Roman"/>
                          <a:ea typeface="Calibri"/>
                          <a:cs typeface="Times New Roman"/>
                        </a:rPr>
                        <a:t>Valoarea</a:t>
                      </a:r>
                      <a:endParaRPr lang="en-US" sz="1800">
                        <a:latin typeface="Times New Roman"/>
                        <a:ea typeface="Calibri"/>
                        <a:cs typeface="Times New Roman"/>
                      </a:endParaRPr>
                    </a:p>
                    <a:p>
                      <a:pPr marL="0" marR="0" indent="0" algn="ctr">
                        <a:spcBef>
                          <a:spcPts val="0"/>
                        </a:spcBef>
                        <a:spcAft>
                          <a:spcPts val="0"/>
                        </a:spcAft>
                        <a:tabLst>
                          <a:tab pos="630555" algn="l"/>
                          <a:tab pos="6398260" algn="l"/>
                        </a:tabLst>
                      </a:pPr>
                      <a:r>
                        <a:rPr lang="ro-RO" sz="1800">
                          <a:latin typeface="Times New Roman"/>
                          <a:ea typeface="Calibri"/>
                          <a:cs typeface="Times New Roman"/>
                        </a:rPr>
                        <a:t>contabilă</a:t>
                      </a:r>
                      <a:endParaRPr lang="en-US" sz="1800">
                        <a:latin typeface="Times New Roman"/>
                        <a:ea typeface="Calibri"/>
                        <a:cs typeface="Times New Roman"/>
                      </a:endParaRPr>
                    </a:p>
                  </a:txBody>
                  <a:tcPr marL="9525" marR="9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3236">
                <a:tc>
                  <a:txBody>
                    <a:bodyPr/>
                    <a:lstStyle/>
                    <a:p>
                      <a:pPr marL="0" marR="0" indent="0" algn="ctr">
                        <a:spcBef>
                          <a:spcPts val="0"/>
                        </a:spcBef>
                        <a:spcAft>
                          <a:spcPts val="0"/>
                        </a:spcAft>
                        <a:tabLst>
                          <a:tab pos="630555" algn="l"/>
                          <a:tab pos="6398260" algn="l"/>
                        </a:tabLst>
                      </a:pPr>
                      <a:r>
                        <a:rPr lang="ro-RO" sz="1800">
                          <a:latin typeface="Times New Roman"/>
                          <a:ea typeface="Calibri"/>
                          <a:cs typeface="Times New Roman"/>
                        </a:rPr>
                        <a:t>1</a:t>
                      </a:r>
                      <a:endParaRPr lang="en-US" sz="1800">
                        <a:latin typeface="Times New Roman"/>
                        <a:ea typeface="Calibri"/>
                        <a:cs typeface="Times New Roman"/>
                      </a:endParaRPr>
                    </a:p>
                  </a:txBody>
                  <a:tcPr marL="9525" marR="9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114935" indent="0" algn="ctr">
                        <a:spcBef>
                          <a:spcPts val="0"/>
                        </a:spcBef>
                        <a:spcAft>
                          <a:spcPts val="0"/>
                        </a:spcAft>
                        <a:tabLst>
                          <a:tab pos="630555" algn="l"/>
                          <a:tab pos="6398260" algn="l"/>
                        </a:tabLst>
                      </a:pPr>
                      <a:r>
                        <a:rPr lang="ro-RO" sz="1800">
                          <a:latin typeface="Times New Roman"/>
                          <a:ea typeface="Calibri"/>
                          <a:cs typeface="Times New Roman"/>
                        </a:rPr>
                        <a:t>2</a:t>
                      </a:r>
                      <a:endParaRPr lang="en-US" sz="1800">
                        <a:latin typeface="Times New Roman"/>
                        <a:ea typeface="Calibri"/>
                        <a:cs typeface="Times New Roman"/>
                      </a:endParaRPr>
                    </a:p>
                  </a:txBody>
                  <a:tcPr marL="9525" marR="9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90170" indent="0" algn="ctr">
                        <a:spcBef>
                          <a:spcPts val="0"/>
                        </a:spcBef>
                        <a:spcAft>
                          <a:spcPts val="0"/>
                        </a:spcAft>
                        <a:tabLst>
                          <a:tab pos="630555" algn="l"/>
                          <a:tab pos="6398260" algn="l"/>
                        </a:tabLst>
                      </a:pPr>
                      <a:r>
                        <a:rPr lang="ro-RO" sz="1800">
                          <a:latin typeface="Times New Roman"/>
                          <a:ea typeface="Calibri"/>
                          <a:cs typeface="Times New Roman"/>
                        </a:rPr>
                        <a:t>3</a:t>
                      </a:r>
                      <a:endParaRPr lang="en-US" sz="1800">
                        <a:latin typeface="Times New Roman"/>
                        <a:ea typeface="Calibri"/>
                        <a:cs typeface="Times New Roman"/>
                      </a:endParaRPr>
                    </a:p>
                  </a:txBody>
                  <a:tcPr marL="9525" marR="9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90170" indent="0" algn="ctr">
                        <a:spcBef>
                          <a:spcPts val="0"/>
                        </a:spcBef>
                        <a:spcAft>
                          <a:spcPts val="0"/>
                        </a:spcAft>
                        <a:tabLst>
                          <a:tab pos="630555" algn="l"/>
                          <a:tab pos="6398260" algn="l"/>
                        </a:tabLst>
                      </a:pPr>
                      <a:r>
                        <a:rPr lang="ro-RO" sz="1800">
                          <a:latin typeface="Times New Roman"/>
                          <a:ea typeface="Calibri"/>
                          <a:cs typeface="Times New Roman"/>
                        </a:rPr>
                        <a:t>4</a:t>
                      </a:r>
                      <a:endParaRPr lang="en-US" sz="1800">
                        <a:latin typeface="Times New Roman"/>
                        <a:ea typeface="Calibri"/>
                        <a:cs typeface="Times New Roman"/>
                      </a:endParaRPr>
                    </a:p>
                  </a:txBody>
                  <a:tcPr marL="9525" marR="9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92710" indent="0" algn="ctr">
                        <a:spcBef>
                          <a:spcPts val="0"/>
                        </a:spcBef>
                        <a:spcAft>
                          <a:spcPts val="0"/>
                        </a:spcAft>
                        <a:tabLst>
                          <a:tab pos="630555" algn="l"/>
                          <a:tab pos="6398260" algn="l"/>
                        </a:tabLst>
                      </a:pPr>
                      <a:r>
                        <a:rPr lang="ro-RO" sz="1800" dirty="0">
                          <a:latin typeface="Times New Roman"/>
                          <a:ea typeface="Calibri"/>
                          <a:cs typeface="Times New Roman"/>
                        </a:rPr>
                        <a:t>5 = 3 x 4</a:t>
                      </a:r>
                      <a:endParaRPr lang="en-US" sz="1800" dirty="0">
                        <a:latin typeface="Times New Roman"/>
                        <a:ea typeface="Calibri"/>
                        <a:cs typeface="Times New Roman"/>
                      </a:endParaRPr>
                    </a:p>
                  </a:txBody>
                  <a:tcPr marL="9525" marR="9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43815" indent="0" algn="ctr">
                        <a:spcBef>
                          <a:spcPts val="0"/>
                        </a:spcBef>
                        <a:spcAft>
                          <a:spcPts val="0"/>
                        </a:spcAft>
                        <a:tabLst>
                          <a:tab pos="630555" algn="l"/>
                          <a:tab pos="6398260" algn="l"/>
                        </a:tabLst>
                      </a:pPr>
                      <a:r>
                        <a:rPr lang="ro-RO" sz="1800" dirty="0">
                          <a:latin typeface="Times New Roman"/>
                          <a:ea typeface="Calibri"/>
                          <a:cs typeface="Times New Roman"/>
                        </a:rPr>
                        <a:t>6</a:t>
                      </a:r>
                      <a:endParaRPr lang="en-US" sz="1800" dirty="0">
                        <a:latin typeface="Times New Roman"/>
                        <a:ea typeface="Calibri"/>
                        <a:cs typeface="Times New Roman"/>
                      </a:endParaRPr>
                    </a:p>
                  </a:txBody>
                  <a:tcPr marL="9525" marR="9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90170" indent="0" algn="ctr">
                        <a:spcBef>
                          <a:spcPts val="0"/>
                        </a:spcBef>
                        <a:spcAft>
                          <a:spcPts val="0"/>
                        </a:spcAft>
                        <a:tabLst>
                          <a:tab pos="630555" algn="l"/>
                          <a:tab pos="6398260" algn="l"/>
                        </a:tabLst>
                      </a:pPr>
                      <a:r>
                        <a:rPr lang="ro-RO" sz="1800">
                          <a:latin typeface="Times New Roman"/>
                          <a:ea typeface="Calibri"/>
                          <a:cs typeface="Times New Roman"/>
                        </a:rPr>
                        <a:t>7 = 2 – 6</a:t>
                      </a:r>
                      <a:endParaRPr lang="en-US" sz="1800">
                        <a:latin typeface="Times New Roman"/>
                        <a:ea typeface="Calibri"/>
                        <a:cs typeface="Times New Roman"/>
                      </a:endParaRPr>
                    </a:p>
                  </a:txBody>
                  <a:tcPr marL="9525" marR="9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3236">
                <a:tc>
                  <a:txBody>
                    <a:bodyPr/>
                    <a:lstStyle/>
                    <a:p>
                      <a:pPr marL="0" marR="0" indent="94615" algn="l">
                        <a:spcBef>
                          <a:spcPts val="0"/>
                        </a:spcBef>
                        <a:spcAft>
                          <a:spcPts val="0"/>
                        </a:spcAft>
                        <a:tabLst>
                          <a:tab pos="630555" algn="l"/>
                          <a:tab pos="6398260" algn="l"/>
                        </a:tabLst>
                      </a:pPr>
                      <a:r>
                        <a:rPr lang="ro-RO" sz="1800">
                          <a:latin typeface="Times New Roman"/>
                          <a:ea typeface="Calibri"/>
                          <a:cs typeface="Times New Roman"/>
                        </a:rPr>
                        <a:t>1</a:t>
                      </a:r>
                      <a:endParaRPr lang="en-US" sz="1800">
                        <a:latin typeface="Times New Roman"/>
                        <a:ea typeface="Calibri"/>
                        <a:cs typeface="Times New Roman"/>
                      </a:endParaRPr>
                    </a:p>
                  </a:txBody>
                  <a:tcPr marL="9525" marR="9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38735" indent="0" algn="r">
                        <a:spcBef>
                          <a:spcPts val="0"/>
                        </a:spcBef>
                        <a:spcAft>
                          <a:spcPts val="0"/>
                        </a:spcAft>
                        <a:tabLst>
                          <a:tab pos="772160" algn="l"/>
                          <a:tab pos="6398260" algn="l"/>
                        </a:tabLst>
                      </a:pPr>
                      <a:r>
                        <a:rPr lang="ro-RO" sz="1800">
                          <a:latin typeface="Times New Roman"/>
                          <a:ea typeface="Calibri"/>
                          <a:cs typeface="Times New Roman"/>
                        </a:rPr>
                        <a:t>60 000</a:t>
                      </a:r>
                      <a:endParaRPr lang="en-US" sz="1800">
                        <a:latin typeface="Times New Roman"/>
                        <a:ea typeface="Calibri"/>
                        <a:cs typeface="Times New Roman"/>
                      </a:endParaRPr>
                    </a:p>
                  </a:txBody>
                  <a:tcPr marL="9525" marR="9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38735" indent="0" algn="r">
                        <a:spcBef>
                          <a:spcPts val="0"/>
                        </a:spcBef>
                        <a:spcAft>
                          <a:spcPts val="0"/>
                        </a:spcAft>
                        <a:tabLst>
                          <a:tab pos="630555" algn="l"/>
                          <a:tab pos="6398260" algn="l"/>
                        </a:tabLst>
                      </a:pPr>
                      <a:r>
                        <a:rPr lang="ro-RO" sz="1800">
                          <a:latin typeface="Times New Roman"/>
                          <a:ea typeface="Calibri"/>
                          <a:cs typeface="Times New Roman"/>
                        </a:rPr>
                        <a:t>0,114</a:t>
                      </a:r>
                      <a:endParaRPr lang="en-US" sz="1800">
                        <a:latin typeface="Times New Roman"/>
                        <a:ea typeface="Calibri"/>
                        <a:cs typeface="Times New Roman"/>
                      </a:endParaRPr>
                    </a:p>
                  </a:txBody>
                  <a:tcPr marL="9525" marR="9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38735" indent="0" algn="r">
                        <a:spcBef>
                          <a:spcPts val="0"/>
                        </a:spcBef>
                        <a:spcAft>
                          <a:spcPts val="0"/>
                        </a:spcAft>
                        <a:tabLst>
                          <a:tab pos="630555" algn="l"/>
                          <a:tab pos="6398260" algn="l"/>
                        </a:tabLst>
                      </a:pPr>
                      <a:r>
                        <a:rPr lang="ro-RO" sz="1800">
                          <a:latin typeface="Times New Roman"/>
                          <a:ea typeface="Calibri"/>
                          <a:cs typeface="Times New Roman"/>
                        </a:rPr>
                        <a:t>65 000</a:t>
                      </a:r>
                      <a:endParaRPr lang="en-US" sz="1800">
                        <a:latin typeface="Times New Roman"/>
                        <a:ea typeface="Calibri"/>
                        <a:cs typeface="Times New Roman"/>
                      </a:endParaRPr>
                    </a:p>
                  </a:txBody>
                  <a:tcPr marL="9525" marR="9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38735" indent="0" algn="r">
                        <a:spcBef>
                          <a:spcPts val="0"/>
                        </a:spcBef>
                        <a:spcAft>
                          <a:spcPts val="0"/>
                        </a:spcAft>
                        <a:tabLst>
                          <a:tab pos="630555" algn="l"/>
                          <a:tab pos="6398260" algn="l"/>
                        </a:tabLst>
                      </a:pPr>
                      <a:r>
                        <a:rPr lang="ro-RO" sz="1800">
                          <a:latin typeface="Times New Roman"/>
                          <a:ea typeface="Calibri"/>
                          <a:cs typeface="Times New Roman"/>
                        </a:rPr>
                        <a:t>7410</a:t>
                      </a:r>
                      <a:endParaRPr lang="en-US" sz="1800">
                        <a:latin typeface="Times New Roman"/>
                        <a:ea typeface="Calibri"/>
                        <a:cs typeface="Times New Roman"/>
                      </a:endParaRPr>
                    </a:p>
                  </a:txBody>
                  <a:tcPr marL="9525" marR="9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38735" indent="0" algn="r">
                        <a:spcBef>
                          <a:spcPts val="0"/>
                        </a:spcBef>
                        <a:spcAft>
                          <a:spcPts val="0"/>
                        </a:spcAft>
                        <a:tabLst>
                          <a:tab pos="630555" algn="l"/>
                          <a:tab pos="6398260" algn="l"/>
                        </a:tabLst>
                      </a:pPr>
                      <a:r>
                        <a:rPr lang="ro-RO" sz="1800" dirty="0">
                          <a:latin typeface="Times New Roman"/>
                          <a:ea typeface="Calibri"/>
                          <a:cs typeface="Times New Roman"/>
                        </a:rPr>
                        <a:t>7 410</a:t>
                      </a:r>
                      <a:endParaRPr lang="en-US" sz="1800" dirty="0">
                        <a:latin typeface="Times New Roman"/>
                        <a:ea typeface="Calibri"/>
                        <a:cs typeface="Times New Roman"/>
                      </a:endParaRPr>
                    </a:p>
                  </a:txBody>
                  <a:tcPr marL="9525" marR="9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38735" indent="0" algn="r">
                        <a:spcBef>
                          <a:spcPts val="0"/>
                        </a:spcBef>
                        <a:spcAft>
                          <a:spcPts val="0"/>
                        </a:spcAft>
                        <a:tabLst>
                          <a:tab pos="630555" algn="l"/>
                          <a:tab pos="6398260" algn="l"/>
                        </a:tabLst>
                      </a:pPr>
                      <a:r>
                        <a:rPr lang="ro-RO" sz="1800">
                          <a:latin typeface="Times New Roman"/>
                          <a:ea typeface="Calibri"/>
                          <a:cs typeface="Times New Roman"/>
                        </a:rPr>
                        <a:t>52 590</a:t>
                      </a:r>
                      <a:endParaRPr lang="en-US" sz="1800">
                        <a:latin typeface="Times New Roman"/>
                        <a:ea typeface="Calibri"/>
                        <a:cs typeface="Times New Roman"/>
                      </a:endParaRPr>
                    </a:p>
                  </a:txBody>
                  <a:tcPr marL="9525" marR="9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3236">
                <a:tc>
                  <a:txBody>
                    <a:bodyPr/>
                    <a:lstStyle/>
                    <a:p>
                      <a:pPr marL="0" marR="0" indent="94615" algn="l">
                        <a:spcBef>
                          <a:spcPts val="0"/>
                        </a:spcBef>
                        <a:spcAft>
                          <a:spcPts val="0"/>
                        </a:spcAft>
                        <a:tabLst>
                          <a:tab pos="630555" algn="l"/>
                          <a:tab pos="6398260" algn="l"/>
                        </a:tabLst>
                      </a:pPr>
                      <a:r>
                        <a:rPr lang="ro-RO" sz="1800">
                          <a:latin typeface="Times New Roman"/>
                          <a:ea typeface="Calibri"/>
                          <a:cs typeface="Times New Roman"/>
                        </a:rPr>
                        <a:t>2</a:t>
                      </a:r>
                      <a:endParaRPr lang="en-US" sz="1800">
                        <a:latin typeface="Times New Roman"/>
                        <a:ea typeface="Calibri"/>
                        <a:cs typeface="Times New Roman"/>
                      </a:endParaRPr>
                    </a:p>
                  </a:txBody>
                  <a:tcPr marL="9525" marR="9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38735" indent="0" algn="r">
                        <a:spcBef>
                          <a:spcPts val="0"/>
                        </a:spcBef>
                        <a:spcAft>
                          <a:spcPts val="0"/>
                        </a:spcAft>
                        <a:tabLst>
                          <a:tab pos="630555" algn="l"/>
                          <a:tab pos="6398260" algn="l"/>
                        </a:tabLst>
                      </a:pPr>
                      <a:r>
                        <a:rPr lang="ro-RO" sz="1800">
                          <a:latin typeface="Times New Roman"/>
                          <a:ea typeface="Calibri"/>
                          <a:cs typeface="Times New Roman"/>
                        </a:rPr>
                        <a:t>60 000</a:t>
                      </a:r>
                      <a:endParaRPr lang="en-US" sz="1800">
                        <a:latin typeface="Times New Roman"/>
                        <a:ea typeface="Calibri"/>
                        <a:cs typeface="Times New Roman"/>
                      </a:endParaRPr>
                    </a:p>
                  </a:txBody>
                  <a:tcPr marL="9525" marR="9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38735" indent="0" algn="r">
                        <a:spcBef>
                          <a:spcPts val="0"/>
                        </a:spcBef>
                        <a:spcAft>
                          <a:spcPts val="0"/>
                        </a:spcAft>
                        <a:tabLst>
                          <a:tab pos="630555" algn="l"/>
                          <a:tab pos="6398260" algn="l"/>
                        </a:tabLst>
                      </a:pPr>
                      <a:r>
                        <a:rPr lang="ro-RO" sz="1800">
                          <a:latin typeface="Times New Roman"/>
                          <a:ea typeface="Calibri"/>
                          <a:cs typeface="Times New Roman"/>
                        </a:rPr>
                        <a:t>0,114</a:t>
                      </a:r>
                      <a:endParaRPr lang="en-US" sz="1800">
                        <a:latin typeface="Times New Roman"/>
                        <a:ea typeface="Calibri"/>
                        <a:cs typeface="Times New Roman"/>
                      </a:endParaRPr>
                    </a:p>
                  </a:txBody>
                  <a:tcPr marL="9525" marR="9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38735" indent="0" algn="r">
                        <a:spcBef>
                          <a:spcPts val="0"/>
                        </a:spcBef>
                        <a:spcAft>
                          <a:spcPts val="0"/>
                        </a:spcAft>
                        <a:tabLst>
                          <a:tab pos="630555" algn="l"/>
                          <a:tab pos="6398260" algn="l"/>
                        </a:tabLst>
                      </a:pPr>
                      <a:r>
                        <a:rPr lang="ro-RO" sz="1800">
                          <a:latin typeface="Times New Roman"/>
                          <a:ea typeface="Calibri"/>
                          <a:cs typeface="Times New Roman"/>
                        </a:rPr>
                        <a:t>120 000</a:t>
                      </a:r>
                      <a:endParaRPr lang="en-US" sz="1800">
                        <a:latin typeface="Times New Roman"/>
                        <a:ea typeface="Calibri"/>
                        <a:cs typeface="Times New Roman"/>
                      </a:endParaRPr>
                    </a:p>
                  </a:txBody>
                  <a:tcPr marL="9525" marR="9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38735" indent="0" algn="r">
                        <a:spcBef>
                          <a:spcPts val="0"/>
                        </a:spcBef>
                        <a:spcAft>
                          <a:spcPts val="0"/>
                        </a:spcAft>
                        <a:tabLst>
                          <a:tab pos="630555" algn="l"/>
                          <a:tab pos="6398260" algn="l"/>
                        </a:tabLst>
                      </a:pPr>
                      <a:r>
                        <a:rPr lang="ro-RO" sz="1800">
                          <a:latin typeface="Times New Roman"/>
                          <a:ea typeface="Calibri"/>
                          <a:cs typeface="Times New Roman"/>
                        </a:rPr>
                        <a:t>13 680</a:t>
                      </a:r>
                      <a:endParaRPr lang="en-US" sz="1800">
                        <a:latin typeface="Times New Roman"/>
                        <a:ea typeface="Calibri"/>
                        <a:cs typeface="Times New Roman"/>
                      </a:endParaRPr>
                    </a:p>
                  </a:txBody>
                  <a:tcPr marL="9525" marR="9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38735" indent="0" algn="r">
                        <a:spcBef>
                          <a:spcPts val="0"/>
                        </a:spcBef>
                        <a:spcAft>
                          <a:spcPts val="0"/>
                        </a:spcAft>
                        <a:tabLst>
                          <a:tab pos="630555" algn="l"/>
                          <a:tab pos="6398260" algn="l"/>
                        </a:tabLst>
                      </a:pPr>
                      <a:r>
                        <a:rPr lang="ro-RO" sz="1800" dirty="0">
                          <a:latin typeface="Times New Roman"/>
                          <a:ea typeface="Calibri"/>
                          <a:cs typeface="Times New Roman"/>
                        </a:rPr>
                        <a:t>21 090</a:t>
                      </a:r>
                      <a:endParaRPr lang="en-US" sz="1800" dirty="0">
                        <a:latin typeface="Times New Roman"/>
                        <a:ea typeface="Calibri"/>
                        <a:cs typeface="Times New Roman"/>
                      </a:endParaRPr>
                    </a:p>
                  </a:txBody>
                  <a:tcPr marL="9525" marR="9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38735" indent="0" algn="r">
                        <a:spcBef>
                          <a:spcPts val="0"/>
                        </a:spcBef>
                        <a:spcAft>
                          <a:spcPts val="0"/>
                        </a:spcAft>
                        <a:tabLst>
                          <a:tab pos="630555" algn="l"/>
                          <a:tab pos="6398260" algn="l"/>
                        </a:tabLst>
                      </a:pPr>
                      <a:r>
                        <a:rPr lang="ro-RO" sz="1800" dirty="0">
                          <a:latin typeface="Times New Roman"/>
                          <a:ea typeface="Calibri"/>
                          <a:cs typeface="Times New Roman"/>
                        </a:rPr>
                        <a:t>38 910</a:t>
                      </a:r>
                      <a:endParaRPr lang="en-US" sz="1800" dirty="0">
                        <a:latin typeface="Times New Roman"/>
                        <a:ea typeface="Calibri"/>
                        <a:cs typeface="Times New Roman"/>
                      </a:endParaRPr>
                    </a:p>
                  </a:txBody>
                  <a:tcPr marL="9525" marR="9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3236">
                <a:tc>
                  <a:txBody>
                    <a:bodyPr/>
                    <a:lstStyle/>
                    <a:p>
                      <a:pPr marL="0" marR="0" indent="94615" algn="l">
                        <a:spcBef>
                          <a:spcPts val="0"/>
                        </a:spcBef>
                        <a:spcAft>
                          <a:spcPts val="0"/>
                        </a:spcAft>
                        <a:tabLst>
                          <a:tab pos="630555" algn="l"/>
                          <a:tab pos="6398260" algn="l"/>
                        </a:tabLst>
                      </a:pPr>
                      <a:r>
                        <a:rPr lang="ro-RO" sz="1800">
                          <a:latin typeface="Times New Roman"/>
                          <a:ea typeface="Calibri"/>
                          <a:cs typeface="Times New Roman"/>
                        </a:rPr>
                        <a:t>3</a:t>
                      </a:r>
                      <a:endParaRPr lang="en-US" sz="1800">
                        <a:latin typeface="Times New Roman"/>
                        <a:ea typeface="Calibri"/>
                        <a:cs typeface="Times New Roman"/>
                      </a:endParaRPr>
                    </a:p>
                  </a:txBody>
                  <a:tcPr marL="9525" marR="9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38735" indent="0" algn="r">
                        <a:spcBef>
                          <a:spcPts val="0"/>
                        </a:spcBef>
                        <a:spcAft>
                          <a:spcPts val="0"/>
                        </a:spcAft>
                        <a:tabLst>
                          <a:tab pos="630555" algn="l"/>
                          <a:tab pos="6398260" algn="l"/>
                        </a:tabLst>
                      </a:pPr>
                      <a:r>
                        <a:rPr lang="ro-RO" sz="1800">
                          <a:latin typeface="Times New Roman"/>
                          <a:ea typeface="Calibri"/>
                          <a:cs typeface="Times New Roman"/>
                        </a:rPr>
                        <a:t>60 000</a:t>
                      </a:r>
                      <a:endParaRPr lang="en-US" sz="1800">
                        <a:latin typeface="Times New Roman"/>
                        <a:ea typeface="Calibri"/>
                        <a:cs typeface="Times New Roman"/>
                      </a:endParaRPr>
                    </a:p>
                  </a:txBody>
                  <a:tcPr marL="9525" marR="9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38735" indent="0" algn="r">
                        <a:spcBef>
                          <a:spcPts val="0"/>
                        </a:spcBef>
                        <a:spcAft>
                          <a:spcPts val="0"/>
                        </a:spcAft>
                        <a:tabLst>
                          <a:tab pos="630555" algn="l"/>
                          <a:tab pos="6398260" algn="l"/>
                        </a:tabLst>
                      </a:pPr>
                      <a:r>
                        <a:rPr lang="ro-RO" sz="1800">
                          <a:latin typeface="Times New Roman"/>
                          <a:ea typeface="Calibri"/>
                          <a:cs typeface="Times New Roman"/>
                        </a:rPr>
                        <a:t>0,114</a:t>
                      </a:r>
                      <a:endParaRPr lang="en-US" sz="1800">
                        <a:latin typeface="Times New Roman"/>
                        <a:ea typeface="Calibri"/>
                        <a:cs typeface="Times New Roman"/>
                      </a:endParaRPr>
                    </a:p>
                  </a:txBody>
                  <a:tcPr marL="9525" marR="9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38735" indent="0" algn="r">
                        <a:spcBef>
                          <a:spcPts val="0"/>
                        </a:spcBef>
                        <a:spcAft>
                          <a:spcPts val="0"/>
                        </a:spcAft>
                        <a:tabLst>
                          <a:tab pos="630555" algn="l"/>
                          <a:tab pos="6398260" algn="l"/>
                        </a:tabLst>
                      </a:pPr>
                      <a:r>
                        <a:rPr lang="ro-RO" sz="1800">
                          <a:latin typeface="Times New Roman"/>
                          <a:ea typeface="Calibri"/>
                          <a:cs typeface="Times New Roman"/>
                        </a:rPr>
                        <a:t>140 000</a:t>
                      </a:r>
                      <a:endParaRPr lang="en-US" sz="1800">
                        <a:latin typeface="Times New Roman"/>
                        <a:ea typeface="Calibri"/>
                        <a:cs typeface="Times New Roman"/>
                      </a:endParaRPr>
                    </a:p>
                  </a:txBody>
                  <a:tcPr marL="9525" marR="9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38735" indent="0" algn="r">
                        <a:spcBef>
                          <a:spcPts val="0"/>
                        </a:spcBef>
                        <a:spcAft>
                          <a:spcPts val="0"/>
                        </a:spcAft>
                        <a:tabLst>
                          <a:tab pos="630555" algn="l"/>
                          <a:tab pos="6398260" algn="l"/>
                        </a:tabLst>
                      </a:pPr>
                      <a:r>
                        <a:rPr lang="ro-RO" sz="1800">
                          <a:latin typeface="Times New Roman"/>
                          <a:ea typeface="Calibri"/>
                          <a:cs typeface="Times New Roman"/>
                        </a:rPr>
                        <a:t>15 960</a:t>
                      </a:r>
                      <a:endParaRPr lang="en-US" sz="1800">
                        <a:latin typeface="Times New Roman"/>
                        <a:ea typeface="Calibri"/>
                        <a:cs typeface="Times New Roman"/>
                      </a:endParaRPr>
                    </a:p>
                  </a:txBody>
                  <a:tcPr marL="9525" marR="9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38735" indent="0" algn="r">
                        <a:spcBef>
                          <a:spcPts val="0"/>
                        </a:spcBef>
                        <a:spcAft>
                          <a:spcPts val="0"/>
                        </a:spcAft>
                        <a:tabLst>
                          <a:tab pos="630555" algn="l"/>
                          <a:tab pos="6398260" algn="l"/>
                        </a:tabLst>
                      </a:pPr>
                      <a:r>
                        <a:rPr lang="ro-RO" sz="1800">
                          <a:latin typeface="Times New Roman"/>
                          <a:ea typeface="Calibri"/>
                          <a:cs typeface="Times New Roman"/>
                        </a:rPr>
                        <a:t>37 050</a:t>
                      </a:r>
                      <a:endParaRPr lang="en-US" sz="1800">
                        <a:latin typeface="Times New Roman"/>
                        <a:ea typeface="Calibri"/>
                        <a:cs typeface="Times New Roman"/>
                      </a:endParaRPr>
                    </a:p>
                  </a:txBody>
                  <a:tcPr marL="9525" marR="9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38735" indent="0" algn="r">
                        <a:spcBef>
                          <a:spcPts val="0"/>
                        </a:spcBef>
                        <a:spcAft>
                          <a:spcPts val="0"/>
                        </a:spcAft>
                        <a:tabLst>
                          <a:tab pos="630555" algn="l"/>
                          <a:tab pos="6398260" algn="l"/>
                        </a:tabLst>
                      </a:pPr>
                      <a:r>
                        <a:rPr lang="ro-RO" sz="1800" dirty="0">
                          <a:latin typeface="Times New Roman"/>
                          <a:ea typeface="Calibri"/>
                          <a:cs typeface="Times New Roman"/>
                        </a:rPr>
                        <a:t>22 950</a:t>
                      </a:r>
                      <a:endParaRPr lang="en-US" sz="1800" dirty="0">
                        <a:latin typeface="Times New Roman"/>
                        <a:ea typeface="Calibri"/>
                        <a:cs typeface="Times New Roman"/>
                      </a:endParaRPr>
                    </a:p>
                  </a:txBody>
                  <a:tcPr marL="9525" marR="9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3236">
                <a:tc>
                  <a:txBody>
                    <a:bodyPr/>
                    <a:lstStyle/>
                    <a:p>
                      <a:pPr marL="0" marR="0" indent="94615" algn="l">
                        <a:spcBef>
                          <a:spcPts val="0"/>
                        </a:spcBef>
                        <a:spcAft>
                          <a:spcPts val="0"/>
                        </a:spcAft>
                        <a:tabLst>
                          <a:tab pos="630555" algn="l"/>
                          <a:tab pos="6398260" algn="l"/>
                        </a:tabLst>
                      </a:pPr>
                      <a:r>
                        <a:rPr lang="ro-RO" sz="1800">
                          <a:latin typeface="Times New Roman"/>
                          <a:ea typeface="Calibri"/>
                          <a:cs typeface="Times New Roman"/>
                        </a:rPr>
                        <a:t>4</a:t>
                      </a:r>
                      <a:endParaRPr lang="en-US" sz="1800">
                        <a:latin typeface="Times New Roman"/>
                        <a:ea typeface="Calibri"/>
                        <a:cs typeface="Times New Roman"/>
                      </a:endParaRPr>
                    </a:p>
                  </a:txBody>
                  <a:tcPr marL="9525" marR="9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38735" indent="0" algn="r">
                        <a:spcBef>
                          <a:spcPts val="0"/>
                        </a:spcBef>
                        <a:spcAft>
                          <a:spcPts val="0"/>
                        </a:spcAft>
                        <a:tabLst>
                          <a:tab pos="630555" algn="l"/>
                          <a:tab pos="6398260" algn="l"/>
                        </a:tabLst>
                      </a:pPr>
                      <a:r>
                        <a:rPr lang="ro-RO" sz="1800">
                          <a:latin typeface="Times New Roman"/>
                          <a:ea typeface="Calibri"/>
                          <a:cs typeface="Times New Roman"/>
                        </a:rPr>
                        <a:t>60 000</a:t>
                      </a:r>
                      <a:endParaRPr lang="en-US" sz="1800">
                        <a:latin typeface="Times New Roman"/>
                        <a:ea typeface="Calibri"/>
                        <a:cs typeface="Times New Roman"/>
                      </a:endParaRPr>
                    </a:p>
                  </a:txBody>
                  <a:tcPr marL="9525" marR="9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38735" indent="0" algn="r">
                        <a:spcBef>
                          <a:spcPts val="0"/>
                        </a:spcBef>
                        <a:spcAft>
                          <a:spcPts val="0"/>
                        </a:spcAft>
                        <a:tabLst>
                          <a:tab pos="630555" algn="l"/>
                          <a:tab pos="6398260" algn="l"/>
                        </a:tabLst>
                      </a:pPr>
                      <a:r>
                        <a:rPr lang="ro-RO" sz="1800">
                          <a:latin typeface="Times New Roman"/>
                          <a:ea typeface="Calibri"/>
                          <a:cs typeface="Times New Roman"/>
                        </a:rPr>
                        <a:t>0,114</a:t>
                      </a:r>
                      <a:endParaRPr lang="en-US" sz="1800">
                        <a:latin typeface="Times New Roman"/>
                        <a:ea typeface="Calibri"/>
                        <a:cs typeface="Times New Roman"/>
                      </a:endParaRPr>
                    </a:p>
                  </a:txBody>
                  <a:tcPr marL="9525" marR="9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38735" indent="0" algn="r">
                        <a:spcBef>
                          <a:spcPts val="0"/>
                        </a:spcBef>
                        <a:spcAft>
                          <a:spcPts val="0"/>
                        </a:spcAft>
                        <a:tabLst>
                          <a:tab pos="630555" algn="l"/>
                          <a:tab pos="6398260" algn="l"/>
                        </a:tabLst>
                      </a:pPr>
                      <a:r>
                        <a:rPr lang="ro-RO" sz="1800">
                          <a:latin typeface="Times New Roman"/>
                          <a:ea typeface="Calibri"/>
                          <a:cs typeface="Times New Roman"/>
                        </a:rPr>
                        <a:t>120 000</a:t>
                      </a:r>
                      <a:endParaRPr lang="en-US" sz="1800">
                        <a:latin typeface="Times New Roman"/>
                        <a:ea typeface="Calibri"/>
                        <a:cs typeface="Times New Roman"/>
                      </a:endParaRPr>
                    </a:p>
                  </a:txBody>
                  <a:tcPr marL="9525" marR="9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38735" indent="0" algn="r">
                        <a:spcBef>
                          <a:spcPts val="0"/>
                        </a:spcBef>
                        <a:spcAft>
                          <a:spcPts val="0"/>
                        </a:spcAft>
                        <a:tabLst>
                          <a:tab pos="630555" algn="l"/>
                          <a:tab pos="6398260" algn="l"/>
                        </a:tabLst>
                      </a:pPr>
                      <a:r>
                        <a:rPr lang="ro-RO" sz="1800">
                          <a:latin typeface="Times New Roman"/>
                          <a:ea typeface="Calibri"/>
                          <a:cs typeface="Times New Roman"/>
                        </a:rPr>
                        <a:t>13 680</a:t>
                      </a:r>
                      <a:endParaRPr lang="en-US" sz="1800">
                        <a:latin typeface="Times New Roman"/>
                        <a:ea typeface="Calibri"/>
                        <a:cs typeface="Times New Roman"/>
                      </a:endParaRPr>
                    </a:p>
                  </a:txBody>
                  <a:tcPr marL="9525" marR="9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38735" indent="0" algn="r">
                        <a:spcBef>
                          <a:spcPts val="0"/>
                        </a:spcBef>
                        <a:spcAft>
                          <a:spcPts val="0"/>
                        </a:spcAft>
                        <a:tabLst>
                          <a:tab pos="630555" algn="l"/>
                          <a:tab pos="6398260" algn="l"/>
                        </a:tabLst>
                      </a:pPr>
                      <a:r>
                        <a:rPr lang="ro-RO" sz="1800">
                          <a:latin typeface="Times New Roman"/>
                          <a:ea typeface="Calibri"/>
                          <a:cs typeface="Times New Roman"/>
                        </a:rPr>
                        <a:t>50 730</a:t>
                      </a:r>
                      <a:endParaRPr lang="en-US" sz="1800">
                        <a:latin typeface="Times New Roman"/>
                        <a:ea typeface="Calibri"/>
                        <a:cs typeface="Times New Roman"/>
                      </a:endParaRPr>
                    </a:p>
                  </a:txBody>
                  <a:tcPr marL="9525" marR="9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38735" indent="0" algn="r">
                        <a:spcBef>
                          <a:spcPts val="0"/>
                        </a:spcBef>
                        <a:spcAft>
                          <a:spcPts val="0"/>
                        </a:spcAft>
                        <a:tabLst>
                          <a:tab pos="630555" algn="l"/>
                          <a:tab pos="6398260" algn="l"/>
                        </a:tabLst>
                      </a:pPr>
                      <a:r>
                        <a:rPr lang="ro-RO" sz="1800" dirty="0">
                          <a:latin typeface="Times New Roman"/>
                          <a:ea typeface="Calibri"/>
                          <a:cs typeface="Times New Roman"/>
                        </a:rPr>
                        <a:t>9 270</a:t>
                      </a:r>
                      <a:endParaRPr lang="en-US" sz="1800" dirty="0">
                        <a:latin typeface="Times New Roman"/>
                        <a:ea typeface="Calibri"/>
                        <a:cs typeface="Times New Roman"/>
                      </a:endParaRPr>
                    </a:p>
                  </a:txBody>
                  <a:tcPr marL="9525" marR="9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3236">
                <a:tc>
                  <a:txBody>
                    <a:bodyPr/>
                    <a:lstStyle/>
                    <a:p>
                      <a:pPr marL="0" marR="0" indent="94615" algn="l">
                        <a:spcBef>
                          <a:spcPts val="0"/>
                        </a:spcBef>
                        <a:spcAft>
                          <a:spcPts val="0"/>
                        </a:spcAft>
                        <a:tabLst>
                          <a:tab pos="630555" algn="l"/>
                          <a:tab pos="6398260" algn="l"/>
                        </a:tabLst>
                      </a:pPr>
                      <a:r>
                        <a:rPr lang="ro-RO" sz="1800">
                          <a:latin typeface="Times New Roman"/>
                          <a:ea typeface="Calibri"/>
                          <a:cs typeface="Times New Roman"/>
                        </a:rPr>
                        <a:t>5</a:t>
                      </a:r>
                      <a:endParaRPr lang="en-US" sz="1800">
                        <a:latin typeface="Times New Roman"/>
                        <a:ea typeface="Calibri"/>
                        <a:cs typeface="Times New Roman"/>
                      </a:endParaRPr>
                    </a:p>
                  </a:txBody>
                  <a:tcPr marL="9525" marR="9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38735" indent="0" algn="r">
                        <a:spcBef>
                          <a:spcPts val="0"/>
                        </a:spcBef>
                        <a:spcAft>
                          <a:spcPts val="0"/>
                        </a:spcAft>
                        <a:tabLst>
                          <a:tab pos="630555" algn="l"/>
                          <a:tab pos="6398260" algn="l"/>
                        </a:tabLst>
                      </a:pPr>
                      <a:r>
                        <a:rPr lang="ro-RO" sz="1800">
                          <a:latin typeface="Times New Roman"/>
                          <a:ea typeface="Calibri"/>
                          <a:cs typeface="Times New Roman"/>
                        </a:rPr>
                        <a:t>60 000</a:t>
                      </a:r>
                      <a:endParaRPr lang="en-US" sz="1800">
                        <a:latin typeface="Times New Roman"/>
                        <a:ea typeface="Calibri"/>
                        <a:cs typeface="Times New Roman"/>
                      </a:endParaRPr>
                    </a:p>
                  </a:txBody>
                  <a:tcPr marL="9525" marR="9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38735" indent="0" algn="r">
                        <a:spcBef>
                          <a:spcPts val="0"/>
                        </a:spcBef>
                        <a:spcAft>
                          <a:spcPts val="0"/>
                        </a:spcAft>
                        <a:tabLst>
                          <a:tab pos="630555" algn="l"/>
                          <a:tab pos="6398260" algn="l"/>
                        </a:tabLst>
                      </a:pPr>
                      <a:r>
                        <a:rPr lang="ro-RO" sz="1800" dirty="0">
                          <a:latin typeface="Times New Roman"/>
                          <a:ea typeface="Calibri"/>
                          <a:cs typeface="Times New Roman"/>
                        </a:rPr>
                        <a:t>0,114</a:t>
                      </a:r>
                      <a:endParaRPr lang="en-US" sz="1800" dirty="0">
                        <a:latin typeface="Times New Roman"/>
                        <a:ea typeface="Calibri"/>
                        <a:cs typeface="Times New Roman"/>
                      </a:endParaRPr>
                    </a:p>
                  </a:txBody>
                  <a:tcPr marL="9525" marR="9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38735" indent="0" algn="r">
                        <a:spcBef>
                          <a:spcPts val="0"/>
                        </a:spcBef>
                        <a:spcAft>
                          <a:spcPts val="0"/>
                        </a:spcAft>
                        <a:tabLst>
                          <a:tab pos="630555" algn="l"/>
                          <a:tab pos="6398260" algn="l"/>
                        </a:tabLst>
                      </a:pPr>
                      <a:r>
                        <a:rPr lang="ro-RO" sz="1800" dirty="0">
                          <a:latin typeface="Times New Roman"/>
                          <a:ea typeface="Calibri"/>
                          <a:cs typeface="Times New Roman"/>
                        </a:rPr>
                        <a:t>55 000</a:t>
                      </a:r>
                      <a:endParaRPr lang="en-US" sz="1800" dirty="0">
                        <a:latin typeface="Times New Roman"/>
                        <a:ea typeface="Calibri"/>
                        <a:cs typeface="Times New Roman"/>
                      </a:endParaRPr>
                    </a:p>
                  </a:txBody>
                  <a:tcPr marL="9525" marR="9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38735" indent="0" algn="r">
                        <a:spcBef>
                          <a:spcPts val="0"/>
                        </a:spcBef>
                        <a:spcAft>
                          <a:spcPts val="0"/>
                        </a:spcAft>
                        <a:tabLst>
                          <a:tab pos="630555" algn="l"/>
                          <a:tab pos="6398260" algn="l"/>
                        </a:tabLst>
                      </a:pPr>
                      <a:r>
                        <a:rPr lang="ro-RO" sz="1800">
                          <a:latin typeface="Times New Roman"/>
                          <a:ea typeface="Calibri"/>
                          <a:cs typeface="Times New Roman"/>
                        </a:rPr>
                        <a:t>6 270</a:t>
                      </a:r>
                      <a:endParaRPr lang="en-US" sz="1800">
                        <a:latin typeface="Times New Roman"/>
                        <a:ea typeface="Calibri"/>
                        <a:cs typeface="Times New Roman"/>
                      </a:endParaRPr>
                    </a:p>
                  </a:txBody>
                  <a:tcPr marL="9525" marR="9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38735" indent="0" algn="r">
                        <a:spcBef>
                          <a:spcPts val="0"/>
                        </a:spcBef>
                        <a:spcAft>
                          <a:spcPts val="0"/>
                        </a:spcAft>
                        <a:tabLst>
                          <a:tab pos="630555" algn="l"/>
                          <a:tab pos="6398260" algn="l"/>
                        </a:tabLst>
                      </a:pPr>
                      <a:r>
                        <a:rPr lang="ro-RO" sz="1800">
                          <a:latin typeface="Times New Roman"/>
                          <a:ea typeface="Calibri"/>
                          <a:cs typeface="Times New Roman"/>
                        </a:rPr>
                        <a:t>57 000</a:t>
                      </a:r>
                      <a:endParaRPr lang="en-US" sz="1800">
                        <a:latin typeface="Times New Roman"/>
                        <a:ea typeface="Calibri"/>
                        <a:cs typeface="Times New Roman"/>
                      </a:endParaRPr>
                    </a:p>
                  </a:txBody>
                  <a:tcPr marL="9525" marR="9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38735" indent="0" algn="r">
                        <a:spcBef>
                          <a:spcPts val="0"/>
                        </a:spcBef>
                        <a:spcAft>
                          <a:spcPts val="0"/>
                        </a:spcAft>
                        <a:tabLst>
                          <a:tab pos="630555" algn="l"/>
                          <a:tab pos="6398260" algn="l"/>
                        </a:tabLst>
                      </a:pPr>
                      <a:r>
                        <a:rPr lang="ro-RO" sz="1800" dirty="0">
                          <a:latin typeface="Times New Roman"/>
                          <a:ea typeface="Calibri"/>
                          <a:cs typeface="Times New Roman"/>
                        </a:rPr>
                        <a:t>3 000</a:t>
                      </a:r>
                      <a:endParaRPr lang="en-US" sz="1800" dirty="0">
                        <a:latin typeface="Times New Roman"/>
                        <a:ea typeface="Calibri"/>
                        <a:cs typeface="Times New Roman"/>
                      </a:endParaRPr>
                    </a:p>
                  </a:txBody>
                  <a:tcPr marL="9525" marR="9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295400"/>
            <a:ext cx="8229600" cy="1981200"/>
          </a:xfrm>
        </p:spPr>
        <p:txBody>
          <a:bodyPr>
            <a:noAutofit/>
          </a:bodyPr>
          <a:lstStyle/>
          <a:p>
            <a:pPr algn="l"/>
            <a:r>
              <a:rPr lang="ro-RO" sz="1800" b="1" i="1" dirty="0"/>
              <a:t>Exemplul 3.</a:t>
            </a:r>
            <a:r>
              <a:rPr lang="ro-RO" sz="1800" i="1" dirty="0"/>
              <a:t> Utilizînd datele din exemplul 1, să presupunem că entitatea aplică metoda de diminuare a soldului cu majorarea normei amortizării strungului de 2 ori. </a:t>
            </a:r>
            <a:r>
              <a:rPr lang="en-US" sz="1800" dirty="0"/>
              <a:t/>
            </a:r>
            <a:br>
              <a:rPr lang="en-US" sz="1800" dirty="0"/>
            </a:br>
            <a:r>
              <a:rPr lang="en-US" sz="1800" dirty="0"/>
              <a:t/>
            </a:r>
            <a:br>
              <a:rPr lang="en-US" sz="1800" dirty="0"/>
            </a:br>
            <a:r>
              <a:rPr lang="en-US" sz="1800" b="1" dirty="0" smtClean="0"/>
              <a:t> </a:t>
            </a:r>
            <a:r>
              <a:rPr lang="en-US" sz="1800" b="1" dirty="0" err="1" smtClean="0"/>
              <a:t>Rezolvare</a:t>
            </a:r>
            <a:r>
              <a:rPr lang="en-US" sz="1800" b="1" dirty="0" smtClean="0"/>
              <a:t>:</a:t>
            </a:r>
            <a:r>
              <a:rPr lang="en-US" sz="1800" dirty="0" smtClean="0"/>
              <a:t/>
            </a:r>
            <a:br>
              <a:rPr lang="en-US" sz="1800" dirty="0" smtClean="0"/>
            </a:br>
            <a:r>
              <a:rPr lang="en-US" sz="1800" dirty="0" smtClean="0"/>
              <a:t>1. </a:t>
            </a:r>
            <a:r>
              <a:rPr lang="en-US" sz="1800" dirty="0" err="1" smtClean="0"/>
              <a:t>Determinăm</a:t>
            </a:r>
            <a:r>
              <a:rPr lang="en-US" sz="1800" dirty="0" smtClean="0"/>
              <a:t> </a:t>
            </a:r>
            <a:r>
              <a:rPr lang="en-US" sz="1800" dirty="0" err="1" smtClean="0"/>
              <a:t>valoarea</a:t>
            </a:r>
            <a:r>
              <a:rPr lang="en-US" sz="1800" dirty="0" smtClean="0"/>
              <a:t> </a:t>
            </a:r>
            <a:r>
              <a:rPr lang="en-US" sz="1800" dirty="0" err="1" smtClean="0"/>
              <a:t>uzurabilă</a:t>
            </a:r>
            <a:r>
              <a:rPr lang="en-US" sz="1800" dirty="0" smtClean="0"/>
              <a:t> Vu=Vi-VPR=60000-3000=57000 lei</a:t>
            </a:r>
            <a:br>
              <a:rPr lang="en-US" sz="1800" dirty="0" smtClean="0"/>
            </a:br>
            <a:r>
              <a:rPr lang="en-US" sz="1800" dirty="0" smtClean="0"/>
              <a:t>2. </a:t>
            </a:r>
            <a:r>
              <a:rPr lang="en-US" sz="1800" dirty="0" err="1" smtClean="0"/>
              <a:t>Determinăm</a:t>
            </a:r>
            <a:r>
              <a:rPr lang="en-US" sz="1800" dirty="0" smtClean="0"/>
              <a:t> </a:t>
            </a:r>
            <a:r>
              <a:rPr lang="en-US" sz="1800" dirty="0" err="1" smtClean="0"/>
              <a:t>norma</a:t>
            </a:r>
            <a:r>
              <a:rPr lang="en-US" sz="1800" dirty="0" smtClean="0"/>
              <a:t> </a:t>
            </a:r>
            <a:r>
              <a:rPr lang="en-US" sz="1800" dirty="0" err="1" smtClean="0"/>
              <a:t>anuală</a:t>
            </a:r>
            <a:r>
              <a:rPr lang="en-US" sz="1800" dirty="0" smtClean="0"/>
              <a:t> a </a:t>
            </a:r>
            <a:r>
              <a:rPr lang="en-US" sz="1800" dirty="0" err="1" smtClean="0"/>
              <a:t>amortizării</a:t>
            </a:r>
            <a:r>
              <a:rPr lang="en-US" sz="1800" dirty="0" smtClean="0"/>
              <a:t>  Na =100% : DFU=100:5=20%</a:t>
            </a:r>
            <a:br>
              <a:rPr lang="en-US" sz="1800" dirty="0" smtClean="0"/>
            </a:br>
            <a:r>
              <a:rPr lang="en-US" sz="1800" dirty="0" smtClean="0"/>
              <a:t>3. </a:t>
            </a:r>
            <a:r>
              <a:rPr lang="en-US" sz="1800" dirty="0" err="1" smtClean="0"/>
              <a:t>Determinăm</a:t>
            </a:r>
            <a:r>
              <a:rPr lang="en-US" sz="1800" dirty="0" smtClean="0"/>
              <a:t> </a:t>
            </a:r>
            <a:r>
              <a:rPr lang="en-US" sz="1800" dirty="0" err="1" smtClean="0"/>
              <a:t>majorată</a:t>
            </a:r>
            <a:r>
              <a:rPr lang="en-US" sz="1800" dirty="0" smtClean="0"/>
              <a:t> a</a:t>
            </a:r>
            <a:r>
              <a:rPr lang="ro-RO" sz="1800" dirty="0" smtClean="0"/>
              <a:t> amortizării anuale</a:t>
            </a:r>
            <a:r>
              <a:rPr lang="en-US" sz="1800" dirty="0" smtClean="0"/>
              <a:t> Nm=Na*</a:t>
            </a:r>
            <a:r>
              <a:rPr lang="en-US" sz="1800" dirty="0" err="1" smtClean="0"/>
              <a:t>coeficient</a:t>
            </a:r>
            <a:r>
              <a:rPr lang="en-US" sz="1800" dirty="0" smtClean="0"/>
              <a:t>=20*2=40%.</a:t>
            </a:r>
            <a:br>
              <a:rPr lang="en-US" sz="1800" dirty="0" smtClean="0"/>
            </a:br>
            <a:r>
              <a:rPr lang="en-US" sz="1800" dirty="0" smtClean="0"/>
              <a:t> </a:t>
            </a:r>
            <a:r>
              <a:rPr lang="ro-RO" sz="1800" dirty="0" smtClean="0"/>
              <a:t>Rezultatele </a:t>
            </a:r>
            <a:r>
              <a:rPr lang="ro-RO" sz="1800" dirty="0"/>
              <a:t>calculării amortizării prin metoda de diminuare a soldului sînt prezentate în tabelul </a:t>
            </a:r>
            <a:r>
              <a:rPr lang="en-US" sz="1800" dirty="0" smtClean="0"/>
              <a:t>3</a:t>
            </a:r>
            <a:r>
              <a:rPr lang="ro-RO" sz="1800" dirty="0" smtClean="0"/>
              <a:t>.</a:t>
            </a:r>
            <a:r>
              <a:rPr lang="en-US" sz="1800" dirty="0" smtClean="0"/>
              <a:t/>
            </a:r>
            <a:br>
              <a:rPr lang="en-US" sz="1800" dirty="0" smtClean="0"/>
            </a:br>
            <a:r>
              <a:rPr lang="en-US" sz="1800" dirty="0"/>
              <a:t/>
            </a:r>
            <a:br>
              <a:rPr lang="en-US" sz="1800" dirty="0"/>
            </a:br>
            <a:r>
              <a:rPr lang="ro-RO" sz="1800" b="1" dirty="0"/>
              <a:t>Tabelul </a:t>
            </a:r>
            <a:r>
              <a:rPr lang="en-US" sz="1800" b="1" dirty="0" smtClean="0"/>
              <a:t>3. </a:t>
            </a:r>
            <a:r>
              <a:rPr lang="ro-RO" sz="1800" b="1" dirty="0" smtClean="0"/>
              <a:t>Calcularea </a:t>
            </a:r>
            <a:r>
              <a:rPr lang="ro-RO" sz="1800" b="1" dirty="0"/>
              <a:t>amortizării strungului conform metodei de diminuare a soldului </a:t>
            </a:r>
            <a:r>
              <a:rPr lang="en-US" sz="1800" b="1" dirty="0"/>
              <a:t/>
            </a:r>
            <a:br>
              <a:rPr lang="en-US" sz="1800" b="1" dirty="0"/>
            </a:br>
            <a:r>
              <a:rPr lang="en-US" sz="1800" dirty="0" smtClean="0"/>
              <a:t/>
            </a:r>
            <a:br>
              <a:rPr lang="en-US" sz="1800" dirty="0" smtClean="0"/>
            </a:br>
            <a:r>
              <a:rPr lang="en-US" sz="1800" dirty="0"/>
              <a:t/>
            </a:r>
            <a:br>
              <a:rPr lang="en-US" sz="1800" dirty="0"/>
            </a:br>
            <a:endParaRPr lang="en-US" sz="1800" dirty="0"/>
          </a:p>
        </p:txBody>
      </p:sp>
      <p:graphicFrame>
        <p:nvGraphicFramePr>
          <p:cNvPr id="5" name="Содержимое 4"/>
          <p:cNvGraphicFramePr>
            <a:graphicFrameLocks noGrp="1"/>
          </p:cNvGraphicFramePr>
          <p:nvPr>
            <p:ph idx="1"/>
          </p:nvPr>
        </p:nvGraphicFramePr>
        <p:xfrm>
          <a:off x="381000" y="3429000"/>
          <a:ext cx="8305800" cy="3017520"/>
        </p:xfrm>
        <a:graphic>
          <a:graphicData uri="http://schemas.openxmlformats.org/drawingml/2006/table">
            <a:tbl>
              <a:tblPr/>
              <a:tblGrid>
                <a:gridCol w="853158"/>
                <a:gridCol w="805669"/>
                <a:gridCol w="956472"/>
                <a:gridCol w="1063116"/>
                <a:gridCol w="1752974"/>
                <a:gridCol w="1213085"/>
                <a:gridCol w="1661326"/>
              </a:tblGrid>
              <a:tr h="685800">
                <a:tc>
                  <a:txBody>
                    <a:bodyPr/>
                    <a:lstStyle/>
                    <a:p>
                      <a:pPr marL="0" marR="0" algn="ctr">
                        <a:spcBef>
                          <a:spcPts val="0"/>
                        </a:spcBef>
                        <a:spcAft>
                          <a:spcPts val="0"/>
                        </a:spcAft>
                        <a:tabLst>
                          <a:tab pos="630555" algn="l"/>
                          <a:tab pos="6398260" algn="l"/>
                        </a:tabLst>
                      </a:pPr>
                      <a:r>
                        <a:rPr lang="ro-RO" sz="1800" dirty="0">
                          <a:latin typeface="Times New Roman"/>
                          <a:ea typeface="Calibri"/>
                          <a:cs typeface="Times New Roman"/>
                        </a:rPr>
                        <a:t>Perioada</a:t>
                      </a:r>
                      <a:endParaRPr lang="en-US" sz="1800" dirty="0">
                        <a:latin typeface="Times New Roman"/>
                        <a:ea typeface="Calibri"/>
                        <a:cs typeface="Times New Roman"/>
                      </a:endParaRPr>
                    </a:p>
                  </a:txBody>
                  <a:tcPr marL="9525" marR="9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tabLst>
                          <a:tab pos="630555" algn="l"/>
                          <a:tab pos="6398260" algn="l"/>
                        </a:tabLst>
                      </a:pPr>
                      <a:r>
                        <a:rPr lang="ro-RO" sz="1800" dirty="0">
                          <a:latin typeface="Times New Roman"/>
                          <a:ea typeface="Calibri"/>
                          <a:cs typeface="Times New Roman"/>
                        </a:rPr>
                        <a:t>Costul de intrare</a:t>
                      </a:r>
                      <a:endParaRPr lang="en-US" sz="1800" dirty="0">
                        <a:latin typeface="Times New Roman"/>
                        <a:ea typeface="Calibri"/>
                        <a:cs typeface="Times New Roman"/>
                      </a:endParaRPr>
                    </a:p>
                  </a:txBody>
                  <a:tcPr marL="9525" marR="9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tabLst>
                          <a:tab pos="630555" algn="l"/>
                          <a:tab pos="6398260" algn="l"/>
                        </a:tabLst>
                      </a:pPr>
                      <a:r>
                        <a:rPr lang="ro-RO" sz="1800">
                          <a:latin typeface="Times New Roman"/>
                          <a:ea typeface="Calibri"/>
                          <a:cs typeface="Times New Roman"/>
                        </a:rPr>
                        <a:t>Norma amortizării, %</a:t>
                      </a:r>
                      <a:endParaRPr lang="en-US" sz="1800">
                        <a:latin typeface="Times New Roman"/>
                        <a:ea typeface="Calibri"/>
                        <a:cs typeface="Times New Roman"/>
                      </a:endParaRPr>
                    </a:p>
                  </a:txBody>
                  <a:tcPr marL="9525" marR="9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tabLst>
                          <a:tab pos="630555" algn="l"/>
                          <a:tab pos="6398260" algn="l"/>
                        </a:tabLst>
                      </a:pPr>
                      <a:r>
                        <a:rPr lang="ro-RO" sz="1800">
                          <a:latin typeface="Times New Roman"/>
                          <a:ea typeface="Calibri"/>
                          <a:cs typeface="Times New Roman"/>
                        </a:rPr>
                        <a:t>Baza de calculare a amortizării</a:t>
                      </a:r>
                      <a:endParaRPr lang="en-US" sz="1800">
                        <a:latin typeface="Times New Roman"/>
                        <a:ea typeface="Calibri"/>
                        <a:cs typeface="Times New Roman"/>
                      </a:endParaRPr>
                    </a:p>
                  </a:txBody>
                  <a:tcPr marL="9525" marR="9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tabLst>
                          <a:tab pos="630555" algn="l"/>
                          <a:tab pos="6398260" algn="l"/>
                        </a:tabLst>
                      </a:pPr>
                      <a:r>
                        <a:rPr lang="ro-RO" sz="1800" dirty="0">
                          <a:latin typeface="Times New Roman"/>
                          <a:ea typeface="Calibri"/>
                          <a:cs typeface="Times New Roman"/>
                        </a:rPr>
                        <a:t>Amortizarea</a:t>
                      </a:r>
                      <a:endParaRPr lang="en-US" sz="1800" dirty="0">
                        <a:latin typeface="Times New Roman"/>
                        <a:ea typeface="Calibri"/>
                        <a:cs typeface="Times New Roman"/>
                      </a:endParaRPr>
                    </a:p>
                    <a:p>
                      <a:pPr marL="0" marR="0" algn="ctr">
                        <a:spcBef>
                          <a:spcPts val="0"/>
                        </a:spcBef>
                        <a:spcAft>
                          <a:spcPts val="0"/>
                        </a:spcAft>
                        <a:tabLst>
                          <a:tab pos="630555" algn="l"/>
                          <a:tab pos="6398260" algn="l"/>
                        </a:tabLst>
                      </a:pPr>
                      <a:r>
                        <a:rPr lang="ro-RO" sz="1800" dirty="0">
                          <a:latin typeface="Times New Roman"/>
                          <a:ea typeface="Calibri"/>
                          <a:cs typeface="Times New Roman"/>
                        </a:rPr>
                        <a:t>anuală</a:t>
                      </a:r>
                      <a:endParaRPr lang="en-US" sz="1800" dirty="0">
                        <a:latin typeface="Times New Roman"/>
                        <a:ea typeface="Calibri"/>
                        <a:cs typeface="Times New Roman"/>
                      </a:endParaRPr>
                    </a:p>
                  </a:txBody>
                  <a:tcPr marL="9525" marR="9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tabLst>
                          <a:tab pos="630555" algn="l"/>
                          <a:tab pos="6398260" algn="l"/>
                        </a:tabLst>
                      </a:pPr>
                      <a:r>
                        <a:rPr lang="ro-RO" sz="1800">
                          <a:latin typeface="Times New Roman"/>
                          <a:ea typeface="Calibri"/>
                          <a:cs typeface="Times New Roman"/>
                        </a:rPr>
                        <a:t>Amortizarea</a:t>
                      </a:r>
                      <a:endParaRPr lang="en-US" sz="1800">
                        <a:latin typeface="Times New Roman"/>
                        <a:ea typeface="Calibri"/>
                        <a:cs typeface="Times New Roman"/>
                      </a:endParaRPr>
                    </a:p>
                    <a:p>
                      <a:pPr marL="0" marR="0" algn="ctr">
                        <a:spcBef>
                          <a:spcPts val="0"/>
                        </a:spcBef>
                        <a:spcAft>
                          <a:spcPts val="0"/>
                        </a:spcAft>
                        <a:tabLst>
                          <a:tab pos="630555" algn="l"/>
                          <a:tab pos="6398260" algn="l"/>
                        </a:tabLst>
                      </a:pPr>
                      <a:r>
                        <a:rPr lang="ro-RO" sz="1800">
                          <a:latin typeface="Times New Roman"/>
                          <a:ea typeface="Calibri"/>
                          <a:cs typeface="Times New Roman"/>
                        </a:rPr>
                        <a:t>acumulată</a:t>
                      </a:r>
                      <a:endParaRPr lang="en-US" sz="1800">
                        <a:latin typeface="Times New Roman"/>
                        <a:ea typeface="Calibri"/>
                        <a:cs typeface="Times New Roman"/>
                      </a:endParaRPr>
                    </a:p>
                  </a:txBody>
                  <a:tcPr marL="9525" marR="9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tabLst>
                          <a:tab pos="630555" algn="l"/>
                          <a:tab pos="6398260" algn="l"/>
                        </a:tabLst>
                      </a:pPr>
                      <a:r>
                        <a:rPr lang="ro-RO" sz="1800" dirty="0">
                          <a:latin typeface="Times New Roman"/>
                          <a:ea typeface="Calibri"/>
                          <a:cs typeface="Times New Roman"/>
                        </a:rPr>
                        <a:t>Valoarea</a:t>
                      </a:r>
                      <a:endParaRPr lang="en-US" sz="1800" dirty="0">
                        <a:latin typeface="Times New Roman"/>
                        <a:ea typeface="Calibri"/>
                        <a:cs typeface="Times New Roman"/>
                      </a:endParaRPr>
                    </a:p>
                    <a:p>
                      <a:pPr marL="0" marR="0" algn="ctr">
                        <a:spcBef>
                          <a:spcPts val="0"/>
                        </a:spcBef>
                        <a:spcAft>
                          <a:spcPts val="0"/>
                        </a:spcAft>
                        <a:tabLst>
                          <a:tab pos="630555" algn="l"/>
                          <a:tab pos="6398260" algn="l"/>
                        </a:tabLst>
                      </a:pPr>
                      <a:r>
                        <a:rPr lang="ro-RO" sz="1800" dirty="0">
                          <a:latin typeface="Times New Roman"/>
                          <a:ea typeface="Calibri"/>
                          <a:cs typeface="Times New Roman"/>
                        </a:rPr>
                        <a:t>contabilă</a:t>
                      </a:r>
                      <a:endParaRPr lang="en-US" sz="1800" dirty="0">
                        <a:latin typeface="Times New Roman"/>
                        <a:ea typeface="Calibri"/>
                        <a:cs typeface="Times New Roman"/>
                      </a:endParaRPr>
                    </a:p>
                  </a:txBody>
                  <a:tcPr marL="9525" marR="9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57200">
                <a:tc>
                  <a:txBody>
                    <a:bodyPr/>
                    <a:lstStyle/>
                    <a:p>
                      <a:pPr marL="0" marR="0" algn="ctr">
                        <a:spcBef>
                          <a:spcPts val="0"/>
                        </a:spcBef>
                        <a:spcAft>
                          <a:spcPts val="0"/>
                        </a:spcAft>
                        <a:tabLst>
                          <a:tab pos="630555" algn="l"/>
                          <a:tab pos="6398260" algn="l"/>
                        </a:tabLst>
                      </a:pPr>
                      <a:r>
                        <a:rPr lang="ro-RO" sz="1800">
                          <a:latin typeface="Times New Roman"/>
                          <a:ea typeface="Calibri"/>
                          <a:cs typeface="Times New Roman"/>
                        </a:rPr>
                        <a:t>1</a:t>
                      </a:r>
                      <a:endParaRPr lang="en-US" sz="1800">
                        <a:latin typeface="Times New Roman"/>
                        <a:ea typeface="Calibri"/>
                        <a:cs typeface="Times New Roman"/>
                      </a:endParaRPr>
                    </a:p>
                  </a:txBody>
                  <a:tcPr marL="9525" marR="9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114935" algn="ctr">
                        <a:spcBef>
                          <a:spcPts val="0"/>
                        </a:spcBef>
                        <a:spcAft>
                          <a:spcPts val="0"/>
                        </a:spcAft>
                        <a:tabLst>
                          <a:tab pos="630555" algn="l"/>
                          <a:tab pos="6398260" algn="l"/>
                        </a:tabLst>
                      </a:pPr>
                      <a:r>
                        <a:rPr lang="ro-RO" sz="1800">
                          <a:latin typeface="Times New Roman"/>
                          <a:ea typeface="Calibri"/>
                          <a:cs typeface="Times New Roman"/>
                        </a:rPr>
                        <a:t>2</a:t>
                      </a:r>
                      <a:endParaRPr lang="en-US" sz="1800">
                        <a:latin typeface="Times New Roman"/>
                        <a:ea typeface="Calibri"/>
                        <a:cs typeface="Times New Roman"/>
                      </a:endParaRPr>
                    </a:p>
                  </a:txBody>
                  <a:tcPr marL="9525" marR="9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90170" algn="ctr">
                        <a:spcBef>
                          <a:spcPts val="0"/>
                        </a:spcBef>
                        <a:spcAft>
                          <a:spcPts val="0"/>
                        </a:spcAft>
                        <a:tabLst>
                          <a:tab pos="630555" algn="l"/>
                          <a:tab pos="6398260" algn="l"/>
                        </a:tabLst>
                      </a:pPr>
                      <a:r>
                        <a:rPr lang="ro-RO" sz="1800">
                          <a:latin typeface="Times New Roman"/>
                          <a:ea typeface="Calibri"/>
                          <a:cs typeface="Times New Roman"/>
                        </a:rPr>
                        <a:t>3</a:t>
                      </a:r>
                      <a:endParaRPr lang="en-US" sz="1800">
                        <a:latin typeface="Times New Roman"/>
                        <a:ea typeface="Calibri"/>
                        <a:cs typeface="Times New Roman"/>
                      </a:endParaRPr>
                    </a:p>
                  </a:txBody>
                  <a:tcPr marL="9525" marR="9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90170" algn="ctr">
                        <a:spcBef>
                          <a:spcPts val="0"/>
                        </a:spcBef>
                        <a:spcAft>
                          <a:spcPts val="0"/>
                        </a:spcAft>
                        <a:tabLst>
                          <a:tab pos="630555" algn="l"/>
                          <a:tab pos="6398260" algn="l"/>
                        </a:tabLst>
                      </a:pPr>
                      <a:r>
                        <a:rPr lang="ro-RO" sz="1800">
                          <a:latin typeface="Times New Roman"/>
                          <a:ea typeface="Calibri"/>
                          <a:cs typeface="Times New Roman"/>
                        </a:rPr>
                        <a:t>4</a:t>
                      </a:r>
                      <a:endParaRPr lang="en-US" sz="1800">
                        <a:latin typeface="Times New Roman"/>
                        <a:ea typeface="Calibri"/>
                        <a:cs typeface="Times New Roman"/>
                      </a:endParaRPr>
                    </a:p>
                  </a:txBody>
                  <a:tcPr marL="9525" marR="9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92710" algn="ctr">
                        <a:spcBef>
                          <a:spcPts val="0"/>
                        </a:spcBef>
                        <a:spcAft>
                          <a:spcPts val="0"/>
                        </a:spcAft>
                        <a:tabLst>
                          <a:tab pos="630555" algn="l"/>
                          <a:tab pos="6398260" algn="l"/>
                        </a:tabLst>
                      </a:pPr>
                      <a:r>
                        <a:rPr lang="ro-RO" sz="1800" dirty="0">
                          <a:latin typeface="Times New Roman"/>
                          <a:ea typeface="Calibri"/>
                          <a:cs typeface="Times New Roman"/>
                        </a:rPr>
                        <a:t>5 = [(3 x 4) : 100]*</a:t>
                      </a:r>
                      <a:endParaRPr lang="en-US" sz="1800" dirty="0">
                        <a:latin typeface="Times New Roman"/>
                        <a:ea typeface="Calibri"/>
                        <a:cs typeface="Times New Roman"/>
                      </a:endParaRPr>
                    </a:p>
                  </a:txBody>
                  <a:tcPr marL="9525" marR="9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43815" algn="ctr">
                        <a:spcBef>
                          <a:spcPts val="0"/>
                        </a:spcBef>
                        <a:spcAft>
                          <a:spcPts val="0"/>
                        </a:spcAft>
                        <a:tabLst>
                          <a:tab pos="630555" algn="l"/>
                          <a:tab pos="6398260" algn="l"/>
                        </a:tabLst>
                      </a:pPr>
                      <a:r>
                        <a:rPr lang="ro-RO" sz="1800">
                          <a:latin typeface="Times New Roman"/>
                          <a:ea typeface="Calibri"/>
                          <a:cs typeface="Times New Roman"/>
                        </a:rPr>
                        <a:t>6</a:t>
                      </a:r>
                      <a:endParaRPr lang="en-US" sz="1800">
                        <a:latin typeface="Times New Roman"/>
                        <a:ea typeface="Calibri"/>
                        <a:cs typeface="Times New Roman"/>
                      </a:endParaRPr>
                    </a:p>
                  </a:txBody>
                  <a:tcPr marL="9525" marR="9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90170" algn="ctr">
                        <a:spcBef>
                          <a:spcPts val="0"/>
                        </a:spcBef>
                        <a:spcAft>
                          <a:spcPts val="0"/>
                        </a:spcAft>
                        <a:tabLst>
                          <a:tab pos="630555" algn="l"/>
                          <a:tab pos="6398260" algn="l"/>
                        </a:tabLst>
                      </a:pPr>
                      <a:r>
                        <a:rPr lang="ro-RO" sz="1800">
                          <a:latin typeface="Times New Roman"/>
                          <a:ea typeface="Calibri"/>
                          <a:cs typeface="Times New Roman"/>
                        </a:rPr>
                        <a:t>7 = 2 – 6</a:t>
                      </a:r>
                      <a:endParaRPr lang="en-US" sz="1800">
                        <a:latin typeface="Times New Roman"/>
                        <a:ea typeface="Calibri"/>
                        <a:cs typeface="Times New Roman"/>
                      </a:endParaRPr>
                    </a:p>
                  </a:txBody>
                  <a:tcPr marL="9525" marR="9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8600">
                <a:tc>
                  <a:txBody>
                    <a:bodyPr/>
                    <a:lstStyle/>
                    <a:p>
                      <a:pPr marL="0" marR="0" indent="107315">
                        <a:spcBef>
                          <a:spcPts val="0"/>
                        </a:spcBef>
                        <a:spcAft>
                          <a:spcPts val="0"/>
                        </a:spcAft>
                        <a:tabLst>
                          <a:tab pos="630555" algn="l"/>
                          <a:tab pos="6398260" algn="l"/>
                        </a:tabLst>
                      </a:pPr>
                      <a:r>
                        <a:rPr lang="ro-RO" sz="1800">
                          <a:latin typeface="Times New Roman"/>
                          <a:ea typeface="Calibri"/>
                          <a:cs typeface="Times New Roman"/>
                        </a:rPr>
                        <a:t>1</a:t>
                      </a:r>
                      <a:endParaRPr lang="en-US" sz="1800">
                        <a:latin typeface="Times New Roman"/>
                        <a:ea typeface="Calibri"/>
                        <a:cs typeface="Times New Roman"/>
                      </a:endParaRPr>
                    </a:p>
                  </a:txBody>
                  <a:tcPr marL="9525" marR="9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54610" algn="r">
                        <a:spcBef>
                          <a:spcPts val="0"/>
                        </a:spcBef>
                        <a:spcAft>
                          <a:spcPts val="0"/>
                        </a:spcAft>
                        <a:tabLst>
                          <a:tab pos="6398260" algn="l"/>
                        </a:tabLst>
                      </a:pPr>
                      <a:r>
                        <a:rPr lang="ro-RO" sz="1800">
                          <a:latin typeface="Times New Roman"/>
                          <a:ea typeface="Calibri"/>
                          <a:cs typeface="Times New Roman"/>
                        </a:rPr>
                        <a:t>60 000</a:t>
                      </a:r>
                      <a:endParaRPr lang="en-US" sz="1800">
                        <a:latin typeface="Times New Roman"/>
                        <a:ea typeface="Calibri"/>
                        <a:cs typeface="Times New Roman"/>
                      </a:endParaRPr>
                    </a:p>
                  </a:txBody>
                  <a:tcPr marL="9525" marR="9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54610" algn="r">
                        <a:spcBef>
                          <a:spcPts val="0"/>
                        </a:spcBef>
                        <a:spcAft>
                          <a:spcPts val="0"/>
                        </a:spcAft>
                        <a:tabLst>
                          <a:tab pos="6398260" algn="l"/>
                        </a:tabLst>
                      </a:pPr>
                      <a:r>
                        <a:rPr lang="ro-RO" sz="1800">
                          <a:latin typeface="Times New Roman"/>
                          <a:ea typeface="Calibri"/>
                          <a:cs typeface="Times New Roman"/>
                        </a:rPr>
                        <a:t>40</a:t>
                      </a:r>
                      <a:endParaRPr lang="en-US" sz="1800">
                        <a:latin typeface="Times New Roman"/>
                        <a:ea typeface="Calibri"/>
                        <a:cs typeface="Times New Roman"/>
                      </a:endParaRPr>
                    </a:p>
                  </a:txBody>
                  <a:tcPr marL="9525" marR="9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54610" algn="r">
                        <a:spcBef>
                          <a:spcPts val="0"/>
                        </a:spcBef>
                        <a:spcAft>
                          <a:spcPts val="0"/>
                        </a:spcAft>
                        <a:tabLst>
                          <a:tab pos="6398260" algn="l"/>
                        </a:tabLst>
                      </a:pPr>
                      <a:r>
                        <a:rPr lang="ro-RO" sz="1800">
                          <a:latin typeface="Times New Roman"/>
                          <a:ea typeface="Calibri"/>
                          <a:cs typeface="Times New Roman"/>
                        </a:rPr>
                        <a:t>60 000</a:t>
                      </a:r>
                      <a:endParaRPr lang="en-US" sz="1800">
                        <a:latin typeface="Times New Roman"/>
                        <a:ea typeface="Calibri"/>
                        <a:cs typeface="Times New Roman"/>
                      </a:endParaRPr>
                    </a:p>
                  </a:txBody>
                  <a:tcPr marL="9525" marR="9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54610" algn="r">
                        <a:spcBef>
                          <a:spcPts val="0"/>
                        </a:spcBef>
                        <a:spcAft>
                          <a:spcPts val="0"/>
                        </a:spcAft>
                        <a:tabLst>
                          <a:tab pos="6398260" algn="l"/>
                        </a:tabLst>
                      </a:pPr>
                      <a:r>
                        <a:rPr lang="ro-RO" sz="1800">
                          <a:latin typeface="Times New Roman"/>
                          <a:ea typeface="Calibri"/>
                          <a:cs typeface="Times New Roman"/>
                        </a:rPr>
                        <a:t>24 000</a:t>
                      </a:r>
                      <a:endParaRPr lang="en-US" sz="1800">
                        <a:latin typeface="Times New Roman"/>
                        <a:ea typeface="Calibri"/>
                        <a:cs typeface="Times New Roman"/>
                      </a:endParaRPr>
                    </a:p>
                  </a:txBody>
                  <a:tcPr marL="9525" marR="9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54610" algn="r">
                        <a:spcBef>
                          <a:spcPts val="0"/>
                        </a:spcBef>
                        <a:spcAft>
                          <a:spcPts val="0"/>
                        </a:spcAft>
                        <a:tabLst>
                          <a:tab pos="6398260" algn="l"/>
                        </a:tabLst>
                      </a:pPr>
                      <a:r>
                        <a:rPr lang="ro-RO" sz="1800">
                          <a:latin typeface="Times New Roman"/>
                          <a:ea typeface="Calibri"/>
                          <a:cs typeface="Times New Roman"/>
                        </a:rPr>
                        <a:t>24 000</a:t>
                      </a:r>
                      <a:endParaRPr lang="en-US" sz="1800">
                        <a:latin typeface="Times New Roman"/>
                        <a:ea typeface="Calibri"/>
                        <a:cs typeface="Times New Roman"/>
                      </a:endParaRPr>
                    </a:p>
                  </a:txBody>
                  <a:tcPr marL="9525" marR="9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54610" algn="r">
                        <a:spcBef>
                          <a:spcPts val="0"/>
                        </a:spcBef>
                        <a:spcAft>
                          <a:spcPts val="0"/>
                        </a:spcAft>
                        <a:tabLst>
                          <a:tab pos="6398260" algn="l"/>
                        </a:tabLst>
                      </a:pPr>
                      <a:r>
                        <a:rPr lang="ro-RO" sz="1800">
                          <a:latin typeface="Times New Roman"/>
                          <a:ea typeface="Calibri"/>
                          <a:cs typeface="Times New Roman"/>
                        </a:rPr>
                        <a:t>36 000</a:t>
                      </a:r>
                      <a:endParaRPr lang="en-US" sz="1800">
                        <a:latin typeface="Times New Roman"/>
                        <a:ea typeface="Calibri"/>
                        <a:cs typeface="Times New Roman"/>
                      </a:endParaRPr>
                    </a:p>
                  </a:txBody>
                  <a:tcPr marL="9525" marR="9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8600">
                <a:tc>
                  <a:txBody>
                    <a:bodyPr/>
                    <a:lstStyle/>
                    <a:p>
                      <a:pPr marL="0" marR="0" indent="107315">
                        <a:spcBef>
                          <a:spcPts val="0"/>
                        </a:spcBef>
                        <a:spcAft>
                          <a:spcPts val="0"/>
                        </a:spcAft>
                        <a:tabLst>
                          <a:tab pos="630555" algn="l"/>
                          <a:tab pos="6398260" algn="l"/>
                        </a:tabLst>
                      </a:pPr>
                      <a:r>
                        <a:rPr lang="ro-RO" sz="1800">
                          <a:latin typeface="Times New Roman"/>
                          <a:ea typeface="Calibri"/>
                          <a:cs typeface="Times New Roman"/>
                        </a:rPr>
                        <a:t>2</a:t>
                      </a:r>
                      <a:endParaRPr lang="en-US" sz="1800">
                        <a:latin typeface="Times New Roman"/>
                        <a:ea typeface="Calibri"/>
                        <a:cs typeface="Times New Roman"/>
                      </a:endParaRPr>
                    </a:p>
                  </a:txBody>
                  <a:tcPr marL="9525" marR="9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54610" algn="r">
                        <a:spcBef>
                          <a:spcPts val="0"/>
                        </a:spcBef>
                        <a:spcAft>
                          <a:spcPts val="0"/>
                        </a:spcAft>
                        <a:tabLst>
                          <a:tab pos="6398260" algn="l"/>
                        </a:tabLst>
                      </a:pPr>
                      <a:r>
                        <a:rPr lang="ro-RO" sz="1800">
                          <a:latin typeface="Times New Roman"/>
                          <a:ea typeface="Calibri"/>
                          <a:cs typeface="Times New Roman"/>
                        </a:rPr>
                        <a:t>60 000</a:t>
                      </a:r>
                      <a:endParaRPr lang="en-US" sz="1800">
                        <a:latin typeface="Times New Roman"/>
                        <a:ea typeface="Calibri"/>
                        <a:cs typeface="Times New Roman"/>
                      </a:endParaRPr>
                    </a:p>
                  </a:txBody>
                  <a:tcPr marL="9525" marR="9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54610" algn="r">
                        <a:spcBef>
                          <a:spcPts val="0"/>
                        </a:spcBef>
                        <a:spcAft>
                          <a:spcPts val="0"/>
                        </a:spcAft>
                        <a:tabLst>
                          <a:tab pos="6398260" algn="l"/>
                        </a:tabLst>
                      </a:pPr>
                      <a:r>
                        <a:rPr lang="ro-RO" sz="1800">
                          <a:latin typeface="Times New Roman"/>
                          <a:ea typeface="Calibri"/>
                          <a:cs typeface="Times New Roman"/>
                        </a:rPr>
                        <a:t>40</a:t>
                      </a:r>
                      <a:endParaRPr lang="en-US" sz="1800">
                        <a:latin typeface="Times New Roman"/>
                        <a:ea typeface="Calibri"/>
                        <a:cs typeface="Times New Roman"/>
                      </a:endParaRPr>
                    </a:p>
                  </a:txBody>
                  <a:tcPr marL="9525" marR="9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54610" algn="r">
                        <a:spcBef>
                          <a:spcPts val="0"/>
                        </a:spcBef>
                        <a:spcAft>
                          <a:spcPts val="0"/>
                        </a:spcAft>
                        <a:tabLst>
                          <a:tab pos="6398260" algn="l"/>
                        </a:tabLst>
                      </a:pPr>
                      <a:r>
                        <a:rPr lang="ro-RO" sz="1800">
                          <a:latin typeface="Times New Roman"/>
                          <a:ea typeface="Calibri"/>
                          <a:cs typeface="Times New Roman"/>
                        </a:rPr>
                        <a:t>36 000</a:t>
                      </a:r>
                      <a:endParaRPr lang="en-US" sz="1800">
                        <a:latin typeface="Times New Roman"/>
                        <a:ea typeface="Calibri"/>
                        <a:cs typeface="Times New Roman"/>
                      </a:endParaRPr>
                    </a:p>
                  </a:txBody>
                  <a:tcPr marL="9525" marR="9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54610" algn="r">
                        <a:spcBef>
                          <a:spcPts val="0"/>
                        </a:spcBef>
                        <a:spcAft>
                          <a:spcPts val="0"/>
                        </a:spcAft>
                        <a:tabLst>
                          <a:tab pos="6398260" algn="l"/>
                        </a:tabLst>
                      </a:pPr>
                      <a:r>
                        <a:rPr lang="ro-RO" sz="1800">
                          <a:latin typeface="Times New Roman"/>
                          <a:ea typeface="Calibri"/>
                          <a:cs typeface="Times New Roman"/>
                        </a:rPr>
                        <a:t>14 400</a:t>
                      </a:r>
                      <a:endParaRPr lang="en-US" sz="1800">
                        <a:latin typeface="Times New Roman"/>
                        <a:ea typeface="Calibri"/>
                        <a:cs typeface="Times New Roman"/>
                      </a:endParaRPr>
                    </a:p>
                  </a:txBody>
                  <a:tcPr marL="9525" marR="9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54610" algn="r">
                        <a:spcBef>
                          <a:spcPts val="0"/>
                        </a:spcBef>
                        <a:spcAft>
                          <a:spcPts val="0"/>
                        </a:spcAft>
                        <a:tabLst>
                          <a:tab pos="6398260" algn="l"/>
                        </a:tabLst>
                      </a:pPr>
                      <a:r>
                        <a:rPr lang="ro-RO" sz="1800">
                          <a:latin typeface="Times New Roman"/>
                          <a:ea typeface="Calibri"/>
                          <a:cs typeface="Times New Roman"/>
                        </a:rPr>
                        <a:t>38 400</a:t>
                      </a:r>
                      <a:endParaRPr lang="en-US" sz="1800">
                        <a:latin typeface="Times New Roman"/>
                        <a:ea typeface="Calibri"/>
                        <a:cs typeface="Times New Roman"/>
                      </a:endParaRPr>
                    </a:p>
                  </a:txBody>
                  <a:tcPr marL="9525" marR="9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54610" algn="r">
                        <a:spcBef>
                          <a:spcPts val="0"/>
                        </a:spcBef>
                        <a:spcAft>
                          <a:spcPts val="0"/>
                        </a:spcAft>
                        <a:tabLst>
                          <a:tab pos="6398260" algn="l"/>
                        </a:tabLst>
                      </a:pPr>
                      <a:r>
                        <a:rPr lang="ro-RO" sz="1800">
                          <a:latin typeface="Times New Roman"/>
                          <a:ea typeface="Calibri"/>
                          <a:cs typeface="Times New Roman"/>
                        </a:rPr>
                        <a:t>21 600</a:t>
                      </a:r>
                      <a:endParaRPr lang="en-US" sz="1800">
                        <a:latin typeface="Times New Roman"/>
                        <a:ea typeface="Calibri"/>
                        <a:cs typeface="Times New Roman"/>
                      </a:endParaRPr>
                    </a:p>
                  </a:txBody>
                  <a:tcPr marL="9525" marR="9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8600">
                <a:tc>
                  <a:txBody>
                    <a:bodyPr/>
                    <a:lstStyle/>
                    <a:p>
                      <a:pPr marL="0" marR="0" indent="107315">
                        <a:spcBef>
                          <a:spcPts val="0"/>
                        </a:spcBef>
                        <a:spcAft>
                          <a:spcPts val="0"/>
                        </a:spcAft>
                        <a:tabLst>
                          <a:tab pos="630555" algn="l"/>
                          <a:tab pos="6398260" algn="l"/>
                        </a:tabLst>
                      </a:pPr>
                      <a:r>
                        <a:rPr lang="ro-RO" sz="1800">
                          <a:latin typeface="Times New Roman"/>
                          <a:ea typeface="Calibri"/>
                          <a:cs typeface="Times New Roman"/>
                        </a:rPr>
                        <a:t>3</a:t>
                      </a:r>
                      <a:endParaRPr lang="en-US" sz="1800">
                        <a:latin typeface="Times New Roman"/>
                        <a:ea typeface="Calibri"/>
                        <a:cs typeface="Times New Roman"/>
                      </a:endParaRPr>
                    </a:p>
                  </a:txBody>
                  <a:tcPr marL="9525" marR="9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54610" algn="r">
                        <a:spcBef>
                          <a:spcPts val="0"/>
                        </a:spcBef>
                        <a:spcAft>
                          <a:spcPts val="0"/>
                        </a:spcAft>
                        <a:tabLst>
                          <a:tab pos="6398260" algn="l"/>
                        </a:tabLst>
                      </a:pPr>
                      <a:r>
                        <a:rPr lang="ro-RO" sz="1800">
                          <a:latin typeface="Times New Roman"/>
                          <a:ea typeface="Calibri"/>
                          <a:cs typeface="Times New Roman"/>
                        </a:rPr>
                        <a:t>60 000</a:t>
                      </a:r>
                      <a:endParaRPr lang="en-US" sz="1800">
                        <a:latin typeface="Times New Roman"/>
                        <a:ea typeface="Calibri"/>
                        <a:cs typeface="Times New Roman"/>
                      </a:endParaRPr>
                    </a:p>
                  </a:txBody>
                  <a:tcPr marL="9525" marR="9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54610" algn="r">
                        <a:spcBef>
                          <a:spcPts val="0"/>
                        </a:spcBef>
                        <a:spcAft>
                          <a:spcPts val="0"/>
                        </a:spcAft>
                        <a:tabLst>
                          <a:tab pos="6398260" algn="l"/>
                        </a:tabLst>
                      </a:pPr>
                      <a:r>
                        <a:rPr lang="ro-RO" sz="1800">
                          <a:latin typeface="Times New Roman"/>
                          <a:ea typeface="Calibri"/>
                          <a:cs typeface="Times New Roman"/>
                        </a:rPr>
                        <a:t>40</a:t>
                      </a:r>
                      <a:endParaRPr lang="en-US" sz="1800">
                        <a:latin typeface="Times New Roman"/>
                        <a:ea typeface="Calibri"/>
                        <a:cs typeface="Times New Roman"/>
                      </a:endParaRPr>
                    </a:p>
                  </a:txBody>
                  <a:tcPr marL="9525" marR="9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54610" algn="r">
                        <a:spcBef>
                          <a:spcPts val="0"/>
                        </a:spcBef>
                        <a:spcAft>
                          <a:spcPts val="0"/>
                        </a:spcAft>
                        <a:tabLst>
                          <a:tab pos="6398260" algn="l"/>
                        </a:tabLst>
                      </a:pPr>
                      <a:r>
                        <a:rPr lang="ro-RO" sz="1800">
                          <a:latin typeface="Times New Roman"/>
                          <a:ea typeface="Calibri"/>
                          <a:cs typeface="Times New Roman"/>
                        </a:rPr>
                        <a:t>21 600</a:t>
                      </a:r>
                      <a:endParaRPr lang="en-US" sz="1800">
                        <a:latin typeface="Times New Roman"/>
                        <a:ea typeface="Calibri"/>
                        <a:cs typeface="Times New Roman"/>
                      </a:endParaRPr>
                    </a:p>
                  </a:txBody>
                  <a:tcPr marL="9525" marR="9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54610" algn="r">
                        <a:spcBef>
                          <a:spcPts val="0"/>
                        </a:spcBef>
                        <a:spcAft>
                          <a:spcPts val="0"/>
                        </a:spcAft>
                        <a:tabLst>
                          <a:tab pos="6398260" algn="l"/>
                        </a:tabLst>
                      </a:pPr>
                      <a:r>
                        <a:rPr lang="ro-RO" sz="1800">
                          <a:latin typeface="Times New Roman"/>
                          <a:ea typeface="Calibri"/>
                          <a:cs typeface="Times New Roman"/>
                        </a:rPr>
                        <a:t>8 640</a:t>
                      </a:r>
                      <a:endParaRPr lang="en-US" sz="1800">
                        <a:latin typeface="Times New Roman"/>
                        <a:ea typeface="Calibri"/>
                        <a:cs typeface="Times New Roman"/>
                      </a:endParaRPr>
                    </a:p>
                  </a:txBody>
                  <a:tcPr marL="9525" marR="9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54610" algn="r">
                        <a:spcBef>
                          <a:spcPts val="0"/>
                        </a:spcBef>
                        <a:spcAft>
                          <a:spcPts val="0"/>
                        </a:spcAft>
                        <a:tabLst>
                          <a:tab pos="6398260" algn="l"/>
                        </a:tabLst>
                      </a:pPr>
                      <a:r>
                        <a:rPr lang="ro-RO" sz="1800">
                          <a:latin typeface="Times New Roman"/>
                          <a:ea typeface="Calibri"/>
                          <a:cs typeface="Times New Roman"/>
                        </a:rPr>
                        <a:t>47 040</a:t>
                      </a:r>
                      <a:endParaRPr lang="en-US" sz="1800">
                        <a:latin typeface="Times New Roman"/>
                        <a:ea typeface="Calibri"/>
                        <a:cs typeface="Times New Roman"/>
                      </a:endParaRPr>
                    </a:p>
                  </a:txBody>
                  <a:tcPr marL="9525" marR="9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54610" algn="r">
                        <a:spcBef>
                          <a:spcPts val="0"/>
                        </a:spcBef>
                        <a:spcAft>
                          <a:spcPts val="0"/>
                        </a:spcAft>
                        <a:tabLst>
                          <a:tab pos="6398260" algn="l"/>
                        </a:tabLst>
                      </a:pPr>
                      <a:r>
                        <a:rPr lang="ro-RO" sz="1800">
                          <a:latin typeface="Times New Roman"/>
                          <a:ea typeface="Calibri"/>
                          <a:cs typeface="Times New Roman"/>
                        </a:rPr>
                        <a:t>12 960</a:t>
                      </a:r>
                      <a:endParaRPr lang="en-US" sz="1800">
                        <a:latin typeface="Times New Roman"/>
                        <a:ea typeface="Calibri"/>
                        <a:cs typeface="Times New Roman"/>
                      </a:endParaRPr>
                    </a:p>
                  </a:txBody>
                  <a:tcPr marL="9525" marR="9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8600">
                <a:tc>
                  <a:txBody>
                    <a:bodyPr/>
                    <a:lstStyle/>
                    <a:p>
                      <a:pPr marL="0" marR="0" indent="107315">
                        <a:spcBef>
                          <a:spcPts val="0"/>
                        </a:spcBef>
                        <a:spcAft>
                          <a:spcPts val="0"/>
                        </a:spcAft>
                        <a:tabLst>
                          <a:tab pos="630555" algn="l"/>
                          <a:tab pos="6398260" algn="l"/>
                        </a:tabLst>
                      </a:pPr>
                      <a:r>
                        <a:rPr lang="ro-RO" sz="1800">
                          <a:latin typeface="Times New Roman"/>
                          <a:ea typeface="Calibri"/>
                          <a:cs typeface="Times New Roman"/>
                        </a:rPr>
                        <a:t>4</a:t>
                      </a:r>
                      <a:endParaRPr lang="en-US" sz="1800">
                        <a:latin typeface="Times New Roman"/>
                        <a:ea typeface="Calibri"/>
                        <a:cs typeface="Times New Roman"/>
                      </a:endParaRPr>
                    </a:p>
                  </a:txBody>
                  <a:tcPr marL="9525" marR="9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54610" algn="r">
                        <a:spcBef>
                          <a:spcPts val="0"/>
                        </a:spcBef>
                        <a:spcAft>
                          <a:spcPts val="0"/>
                        </a:spcAft>
                        <a:tabLst>
                          <a:tab pos="6398260" algn="l"/>
                        </a:tabLst>
                      </a:pPr>
                      <a:r>
                        <a:rPr lang="ro-RO" sz="1800">
                          <a:latin typeface="Times New Roman"/>
                          <a:ea typeface="Calibri"/>
                          <a:cs typeface="Times New Roman"/>
                        </a:rPr>
                        <a:t>60 000</a:t>
                      </a:r>
                      <a:endParaRPr lang="en-US" sz="1800">
                        <a:latin typeface="Times New Roman"/>
                        <a:ea typeface="Calibri"/>
                        <a:cs typeface="Times New Roman"/>
                      </a:endParaRPr>
                    </a:p>
                  </a:txBody>
                  <a:tcPr marL="9525" marR="9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54610" algn="r">
                        <a:spcBef>
                          <a:spcPts val="0"/>
                        </a:spcBef>
                        <a:spcAft>
                          <a:spcPts val="0"/>
                        </a:spcAft>
                        <a:tabLst>
                          <a:tab pos="6398260" algn="l"/>
                        </a:tabLst>
                      </a:pPr>
                      <a:r>
                        <a:rPr lang="ro-RO" sz="1800">
                          <a:latin typeface="Times New Roman"/>
                          <a:ea typeface="Calibri"/>
                          <a:cs typeface="Times New Roman"/>
                        </a:rPr>
                        <a:t>40</a:t>
                      </a:r>
                      <a:endParaRPr lang="en-US" sz="1800">
                        <a:latin typeface="Times New Roman"/>
                        <a:ea typeface="Calibri"/>
                        <a:cs typeface="Times New Roman"/>
                      </a:endParaRPr>
                    </a:p>
                  </a:txBody>
                  <a:tcPr marL="9525" marR="9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54610" algn="r">
                        <a:spcBef>
                          <a:spcPts val="0"/>
                        </a:spcBef>
                        <a:spcAft>
                          <a:spcPts val="0"/>
                        </a:spcAft>
                        <a:tabLst>
                          <a:tab pos="6398260" algn="l"/>
                        </a:tabLst>
                      </a:pPr>
                      <a:r>
                        <a:rPr lang="ro-RO" sz="1800">
                          <a:latin typeface="Times New Roman"/>
                          <a:ea typeface="Calibri"/>
                          <a:cs typeface="Times New Roman"/>
                        </a:rPr>
                        <a:t>12 960</a:t>
                      </a:r>
                      <a:endParaRPr lang="en-US" sz="1800">
                        <a:latin typeface="Times New Roman"/>
                        <a:ea typeface="Calibri"/>
                        <a:cs typeface="Times New Roman"/>
                      </a:endParaRPr>
                    </a:p>
                  </a:txBody>
                  <a:tcPr marL="9525" marR="9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54610" algn="r">
                        <a:spcBef>
                          <a:spcPts val="0"/>
                        </a:spcBef>
                        <a:spcAft>
                          <a:spcPts val="0"/>
                        </a:spcAft>
                        <a:tabLst>
                          <a:tab pos="6398260" algn="l"/>
                        </a:tabLst>
                      </a:pPr>
                      <a:r>
                        <a:rPr lang="ro-RO" sz="1800">
                          <a:latin typeface="Times New Roman"/>
                          <a:ea typeface="Calibri"/>
                          <a:cs typeface="Times New Roman"/>
                        </a:rPr>
                        <a:t>5 184</a:t>
                      </a:r>
                      <a:endParaRPr lang="en-US" sz="1800">
                        <a:latin typeface="Times New Roman"/>
                        <a:ea typeface="Calibri"/>
                        <a:cs typeface="Times New Roman"/>
                      </a:endParaRPr>
                    </a:p>
                  </a:txBody>
                  <a:tcPr marL="9525" marR="9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54610" algn="r">
                        <a:spcBef>
                          <a:spcPts val="0"/>
                        </a:spcBef>
                        <a:spcAft>
                          <a:spcPts val="0"/>
                        </a:spcAft>
                        <a:tabLst>
                          <a:tab pos="6398260" algn="l"/>
                        </a:tabLst>
                      </a:pPr>
                      <a:r>
                        <a:rPr lang="ro-RO" sz="1800">
                          <a:latin typeface="Times New Roman"/>
                          <a:ea typeface="Calibri"/>
                          <a:cs typeface="Times New Roman"/>
                        </a:rPr>
                        <a:t>52 224</a:t>
                      </a:r>
                      <a:endParaRPr lang="en-US" sz="1800">
                        <a:latin typeface="Times New Roman"/>
                        <a:ea typeface="Calibri"/>
                        <a:cs typeface="Times New Roman"/>
                      </a:endParaRPr>
                    </a:p>
                  </a:txBody>
                  <a:tcPr marL="9525" marR="9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54610" algn="r">
                        <a:spcBef>
                          <a:spcPts val="0"/>
                        </a:spcBef>
                        <a:spcAft>
                          <a:spcPts val="0"/>
                        </a:spcAft>
                        <a:tabLst>
                          <a:tab pos="6398260" algn="l"/>
                        </a:tabLst>
                      </a:pPr>
                      <a:r>
                        <a:rPr lang="ro-RO" sz="1800">
                          <a:latin typeface="Times New Roman"/>
                          <a:ea typeface="Calibri"/>
                          <a:cs typeface="Times New Roman"/>
                        </a:rPr>
                        <a:t>7 776</a:t>
                      </a:r>
                      <a:endParaRPr lang="en-US" sz="1800">
                        <a:latin typeface="Times New Roman"/>
                        <a:ea typeface="Calibri"/>
                        <a:cs typeface="Times New Roman"/>
                      </a:endParaRPr>
                    </a:p>
                  </a:txBody>
                  <a:tcPr marL="9525" marR="9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57200">
                <a:tc>
                  <a:txBody>
                    <a:bodyPr/>
                    <a:lstStyle/>
                    <a:p>
                      <a:pPr marL="0" marR="0" indent="107315">
                        <a:spcBef>
                          <a:spcPts val="0"/>
                        </a:spcBef>
                        <a:spcAft>
                          <a:spcPts val="0"/>
                        </a:spcAft>
                        <a:tabLst>
                          <a:tab pos="630555" algn="l"/>
                          <a:tab pos="6398260" algn="l"/>
                        </a:tabLst>
                      </a:pPr>
                      <a:r>
                        <a:rPr lang="ro-RO" sz="1800">
                          <a:latin typeface="Times New Roman"/>
                          <a:ea typeface="Calibri"/>
                          <a:cs typeface="Times New Roman"/>
                        </a:rPr>
                        <a:t>5</a:t>
                      </a:r>
                      <a:endParaRPr lang="en-US" sz="1800">
                        <a:latin typeface="Times New Roman"/>
                        <a:ea typeface="Calibri"/>
                        <a:cs typeface="Times New Roman"/>
                      </a:endParaRPr>
                    </a:p>
                  </a:txBody>
                  <a:tcPr marL="9525" marR="9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54610" algn="r">
                        <a:spcBef>
                          <a:spcPts val="0"/>
                        </a:spcBef>
                        <a:spcAft>
                          <a:spcPts val="0"/>
                        </a:spcAft>
                        <a:tabLst>
                          <a:tab pos="6398260" algn="l"/>
                        </a:tabLst>
                      </a:pPr>
                      <a:r>
                        <a:rPr lang="ro-RO" sz="1800" dirty="0">
                          <a:latin typeface="Times New Roman"/>
                          <a:ea typeface="Calibri"/>
                          <a:cs typeface="Times New Roman"/>
                        </a:rPr>
                        <a:t>60 000</a:t>
                      </a:r>
                      <a:endParaRPr lang="en-US" sz="1800" dirty="0">
                        <a:latin typeface="Times New Roman"/>
                        <a:ea typeface="Calibri"/>
                        <a:cs typeface="Times New Roman"/>
                      </a:endParaRPr>
                    </a:p>
                  </a:txBody>
                  <a:tcPr marL="9525" marR="9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54610" algn="r">
                        <a:spcBef>
                          <a:spcPts val="0"/>
                        </a:spcBef>
                        <a:spcAft>
                          <a:spcPts val="0"/>
                        </a:spcAft>
                        <a:tabLst>
                          <a:tab pos="6398260" algn="l"/>
                        </a:tabLst>
                      </a:pPr>
                      <a:r>
                        <a:rPr lang="ro-RO" sz="1800">
                          <a:latin typeface="Times New Roman"/>
                          <a:ea typeface="Calibri"/>
                          <a:cs typeface="Times New Roman"/>
                        </a:rPr>
                        <a:t>40</a:t>
                      </a:r>
                      <a:endParaRPr lang="en-US" sz="1800">
                        <a:latin typeface="Times New Roman"/>
                        <a:ea typeface="Calibri"/>
                        <a:cs typeface="Times New Roman"/>
                      </a:endParaRPr>
                    </a:p>
                  </a:txBody>
                  <a:tcPr marL="9525" marR="9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54610" algn="r">
                        <a:spcBef>
                          <a:spcPts val="0"/>
                        </a:spcBef>
                        <a:spcAft>
                          <a:spcPts val="0"/>
                        </a:spcAft>
                        <a:tabLst>
                          <a:tab pos="6398260" algn="l"/>
                        </a:tabLst>
                      </a:pPr>
                      <a:endParaRPr lang="ro-RO" sz="1800">
                        <a:latin typeface="Times New Roman"/>
                        <a:ea typeface="Calibri"/>
                        <a:cs typeface="Times New Roman"/>
                      </a:endParaRPr>
                    </a:p>
                  </a:txBody>
                  <a:tcPr marL="9525" marR="9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54610" algn="r">
                        <a:spcBef>
                          <a:spcPts val="0"/>
                        </a:spcBef>
                        <a:spcAft>
                          <a:spcPts val="0"/>
                        </a:spcAft>
                        <a:tabLst>
                          <a:tab pos="6398260" algn="l"/>
                        </a:tabLst>
                      </a:pPr>
                      <a:r>
                        <a:rPr lang="ro-RO" sz="1800" dirty="0">
                          <a:latin typeface="Times New Roman"/>
                          <a:ea typeface="Calibri"/>
                          <a:cs typeface="Times New Roman"/>
                        </a:rPr>
                        <a:t>7 776 – 3 000 =</a:t>
                      </a:r>
                      <a:endParaRPr lang="en-US" sz="1800" dirty="0">
                        <a:latin typeface="Times New Roman"/>
                        <a:ea typeface="Calibri"/>
                        <a:cs typeface="Times New Roman"/>
                      </a:endParaRPr>
                    </a:p>
                    <a:p>
                      <a:pPr marL="0" marR="54610" algn="r">
                        <a:spcBef>
                          <a:spcPts val="0"/>
                        </a:spcBef>
                        <a:spcAft>
                          <a:spcPts val="0"/>
                        </a:spcAft>
                        <a:tabLst>
                          <a:tab pos="6398260" algn="l"/>
                        </a:tabLst>
                      </a:pPr>
                      <a:r>
                        <a:rPr lang="ro-RO" sz="1800" dirty="0">
                          <a:latin typeface="Times New Roman"/>
                          <a:ea typeface="Calibri"/>
                          <a:cs typeface="Times New Roman"/>
                        </a:rPr>
                        <a:t>4 776</a:t>
                      </a:r>
                      <a:endParaRPr lang="en-US" sz="1800" dirty="0">
                        <a:latin typeface="Times New Roman"/>
                        <a:ea typeface="Calibri"/>
                        <a:cs typeface="Times New Roman"/>
                      </a:endParaRPr>
                    </a:p>
                  </a:txBody>
                  <a:tcPr marL="9525" marR="9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54610" algn="r">
                        <a:spcBef>
                          <a:spcPts val="0"/>
                        </a:spcBef>
                        <a:spcAft>
                          <a:spcPts val="0"/>
                        </a:spcAft>
                        <a:tabLst>
                          <a:tab pos="6398260" algn="l"/>
                        </a:tabLst>
                      </a:pPr>
                      <a:r>
                        <a:rPr lang="ro-RO" sz="1800">
                          <a:latin typeface="Times New Roman"/>
                          <a:ea typeface="Calibri"/>
                          <a:cs typeface="Times New Roman"/>
                        </a:rPr>
                        <a:t>57 000</a:t>
                      </a:r>
                      <a:endParaRPr lang="en-US" sz="1800">
                        <a:latin typeface="Times New Roman"/>
                        <a:ea typeface="Calibri"/>
                        <a:cs typeface="Times New Roman"/>
                      </a:endParaRPr>
                    </a:p>
                  </a:txBody>
                  <a:tcPr marL="9525" marR="9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54610" algn="r">
                        <a:spcBef>
                          <a:spcPts val="0"/>
                        </a:spcBef>
                        <a:spcAft>
                          <a:spcPts val="0"/>
                        </a:spcAft>
                        <a:tabLst>
                          <a:tab pos="6398260" algn="l"/>
                        </a:tabLst>
                      </a:pPr>
                      <a:r>
                        <a:rPr lang="ro-RO" sz="1800" dirty="0">
                          <a:latin typeface="Times New Roman"/>
                          <a:ea typeface="Calibri"/>
                          <a:cs typeface="Times New Roman"/>
                        </a:rPr>
                        <a:t>3 000</a:t>
                      </a:r>
                      <a:endParaRPr lang="en-US" sz="1800" dirty="0">
                        <a:latin typeface="Times New Roman"/>
                        <a:ea typeface="Calibri"/>
                        <a:cs typeface="Times New Roman"/>
                      </a:endParaRPr>
                    </a:p>
                  </a:txBody>
                  <a:tcPr marL="9525" marR="95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lvl="0"/>
            <a:r>
              <a:rPr lang="ro-RO" dirty="0" smtClean="0">
                <a:solidFill>
                  <a:srgbClr val="FF0000"/>
                </a:solidFill>
              </a:rPr>
              <a:t>Indicatorii ce caracterizează eficienţa utilizării mijloacelor fixe </a:t>
            </a:r>
            <a:endParaRPr lang="en-US" dirty="0">
              <a:solidFill>
                <a:srgbClr val="FF0000"/>
              </a:solidFill>
            </a:endParaRPr>
          </a:p>
        </p:txBody>
      </p:sp>
      <p:pic>
        <p:nvPicPr>
          <p:cNvPr id="22531" name="Picture 3"/>
          <p:cNvPicPr>
            <a:picLocks noChangeAspect="1" noChangeArrowheads="1"/>
          </p:cNvPicPr>
          <p:nvPr/>
        </p:nvPicPr>
        <p:blipFill>
          <a:blip r:embed="rId2" cstate="print"/>
          <a:srcRect l="27745" t="33333" r="23646" b="15625"/>
          <a:stretch>
            <a:fillRect/>
          </a:stretch>
        </p:blipFill>
        <p:spPr bwMode="auto">
          <a:xfrm>
            <a:off x="457200" y="1371600"/>
            <a:ext cx="8382000" cy="4953000"/>
          </a:xfrm>
          <a:prstGeom prst="rect">
            <a:avLst/>
          </a:prstGeom>
          <a:noFill/>
          <a:ln w="9525">
            <a:noFill/>
            <a:miter lim="800000"/>
            <a:headEnd/>
            <a:tailEnd/>
          </a:ln>
        </p:spPr>
      </p:pic>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69</TotalTime>
  <Words>709</Words>
  <Application>Microsoft Office PowerPoint</Application>
  <PresentationFormat>On-screen Show (4:3)</PresentationFormat>
  <Paragraphs>177</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Тема Office</vt:lpstr>
      <vt:lpstr>Tema 8. FINANȚAREA IMOBILIZĂRILOR</vt:lpstr>
      <vt:lpstr>Conținutul temei</vt:lpstr>
      <vt:lpstr>Caracteristica activelor imobilizate</vt:lpstr>
      <vt:lpstr>Metode de calcul a amortizării mijloacelor fixe </vt:lpstr>
      <vt:lpstr>La calcularea amortizării unei imobilizări pot fi aplicate următoarele metode:</vt:lpstr>
      <vt:lpstr>Exemplul 1. La o entitate valoarea de intrare a strungului constituie 60 000 lei, valoarea reziduală a acestuia - 3 000 lei, durata de utilizare - 5 ani.   Rezolvare: 1. Determinăm valoarea uzurabilă Vu=Vi-VPR=60000-3000=57000 lei unde  Vi – valoarea de intrare; VPR – valoarea probabil rămasă la scoaterea utilajului din funcțiune 2. Determinăm norma anuală a amortizării  Na =100% : DFU=100:5=20% Unde DFU – durata funcționării utile 3. Determinăm suma amortizării anuale Aanuală=Vu*Na= 57000*20%=11400 lei.  Rezultatele calculelor sunt prezentate în Tabelul 1.  Tabelul 1. Calcularea amortizării strungului conform metodei liniare, lei   </vt:lpstr>
      <vt:lpstr>Exemplul 2. Conform estimărilor entităţii, cu ajutorul strungului din exemplul 1 pe parcursul duratei de utilizare pot fi fabricate 500 000 de piese. Efectiv în primul an de exploatare au fost fabricate 65 000 piese, în cel de-al doilea - 120 000, în cel de-al treilea - 140 000, în al patrulea - 120 000, în al cincilea an – 55 000 piese.   Rezolvare: 1. Determinăm valoarea uzurabilă Vu=Vi-VPR=60000-3000=57000 lei 2. Determinăm amortizarea calculată pentru o piesă Apiesă = Vu: Npiese=57000 : 500000=0,114 lei/piesă.  Rezultatele calculelor sînt prezentate în tabelul 2.  Tabelul 2. Calcularea amortizării strungului conform metodei unităţilor de producţie, lei   </vt:lpstr>
      <vt:lpstr>Exemplul 3. Utilizînd datele din exemplul 1, să presupunem că entitatea aplică metoda de diminuare a soldului cu majorarea normei amortizării strungului de 2 ori.    Rezolvare: 1. Determinăm valoarea uzurabilă Vu=Vi-VPR=60000-3000=57000 lei 2. Determinăm norma anuală a amortizării  Na =100% : DFU=100:5=20% 3. Determinăm majorată a amortizării anuale Nm=Na*coeficient=20*2=40%.  Rezultatele calculării amortizării prin metoda de diminuare a soldului sînt prezentate în tabelul 3.  Tabelul 3. Calcularea amortizării strungului conform metodei de diminuare a soldului    </vt:lpstr>
      <vt:lpstr>Indicatorii ce caracterizează eficienţa utilizării mijloacelor fixe </vt:lpstr>
      <vt:lpstr>PowerPoint Presentation</vt:lpstr>
      <vt:lpstr>Surse de finanţare a mijloacelor fixe</vt:lpstr>
      <vt:lpstr>Vă mulțumesc pentru atenție!!!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Tema 8. FINANȚAREA IMOBILIZĂRILOR</dc:title>
  <dc:creator>Tatiana Vișanu</dc:creator>
  <cp:lastModifiedBy>Пользователь</cp:lastModifiedBy>
  <cp:revision>6</cp:revision>
  <dcterms:created xsi:type="dcterms:W3CDTF">2020-10-14T12:05:56Z</dcterms:created>
  <dcterms:modified xsi:type="dcterms:W3CDTF">2021-10-13T12:25:59Z</dcterms:modified>
</cp:coreProperties>
</file>