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57" r:id="rId4"/>
    <p:sldId id="269" r:id="rId5"/>
    <p:sldId id="273" r:id="rId6"/>
    <p:sldId id="268" r:id="rId7"/>
    <p:sldId id="271" r:id="rId8"/>
    <p:sldId id="270" r:id="rId9"/>
    <p:sldId id="272" r:id="rId10"/>
    <p:sldId id="274" r:id="rId11"/>
    <p:sldId id="275" r:id="rId12"/>
    <p:sldId id="276" r:id="rId13"/>
    <p:sldId id="277" r:id="rId14"/>
    <p:sldId id="278" r:id="rId15"/>
    <p:sldId id="279" r:id="rId16"/>
    <p:sldId id="280" r:id="rId17"/>
    <p:sldId id="259" r:id="rId18"/>
    <p:sldId id="260" r:id="rId19"/>
    <p:sldId id="261" r:id="rId20"/>
    <p:sldId id="281" r:id="rId21"/>
    <p:sldId id="262" r:id="rId22"/>
    <p:sldId id="263" r:id="rId23"/>
    <p:sldId id="265" r:id="rId24"/>
    <p:sldId id="264" r:id="rId25"/>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54"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AA545D-833D-47AD-9E0D-0720850EA437}" type="doc">
      <dgm:prSet loTypeId="urn:microsoft.com/office/officeart/2005/8/layout/hProcess9" loCatId="process" qsTypeId="urn:microsoft.com/office/officeart/2005/8/quickstyle/simple1" qsCatId="simple" csTypeId="urn:microsoft.com/office/officeart/2005/8/colors/colorful4" csCatId="colorful" phldr="1"/>
      <dgm:spPr/>
      <dgm:t>
        <a:bodyPr/>
        <a:lstStyle/>
        <a:p>
          <a:endParaRPr lang="en-US"/>
        </a:p>
      </dgm:t>
    </dgm:pt>
    <dgm:pt modelId="{AF75D4E0-B271-460B-B90D-47C3B607DAEE}">
      <dgm:prSet/>
      <dgm:spPr/>
      <dgm:t>
        <a:bodyPr/>
        <a:lstStyle/>
        <a:p>
          <a:pPr rtl="0"/>
          <a:r>
            <a:rPr lang="ro-RO" dirty="0" smtClean="0"/>
            <a:t>Conţinutul şi structura activelor circulante</a:t>
          </a:r>
          <a:endParaRPr lang="en-US" dirty="0"/>
        </a:p>
      </dgm:t>
    </dgm:pt>
    <dgm:pt modelId="{769B7FD2-9913-4C7A-A110-A00A0A1EB10F}" type="parTrans" cxnId="{03F59D76-2E56-472A-A9D9-C8BEA696E624}">
      <dgm:prSet/>
      <dgm:spPr/>
      <dgm:t>
        <a:bodyPr/>
        <a:lstStyle/>
        <a:p>
          <a:endParaRPr lang="en-US"/>
        </a:p>
      </dgm:t>
    </dgm:pt>
    <dgm:pt modelId="{89733D35-A137-495B-A2C8-9427EE81FA78}" type="sibTrans" cxnId="{03F59D76-2E56-472A-A9D9-C8BEA696E624}">
      <dgm:prSet/>
      <dgm:spPr/>
      <dgm:t>
        <a:bodyPr/>
        <a:lstStyle/>
        <a:p>
          <a:endParaRPr lang="en-US"/>
        </a:p>
      </dgm:t>
    </dgm:pt>
    <dgm:pt modelId="{1E912C00-65DA-4AEF-97EE-BCD60BF43E38}">
      <dgm:prSet/>
      <dgm:spPr/>
      <dgm:t>
        <a:bodyPr/>
        <a:lstStyle/>
        <a:p>
          <a:r>
            <a:rPr lang="ro-RO" smtClean="0"/>
            <a:t>Gestiunea activelor circulante</a:t>
          </a:r>
          <a:endParaRPr lang="en-US"/>
        </a:p>
      </dgm:t>
    </dgm:pt>
    <dgm:pt modelId="{C66FF490-83B0-4EC7-A46F-10BE5929F37D}" type="parTrans" cxnId="{180A8A71-794E-4E40-A70E-0FF1F419F772}">
      <dgm:prSet/>
      <dgm:spPr/>
      <dgm:t>
        <a:bodyPr/>
        <a:lstStyle/>
        <a:p>
          <a:endParaRPr lang="en-US"/>
        </a:p>
      </dgm:t>
    </dgm:pt>
    <dgm:pt modelId="{B2155439-9342-412C-B91C-76DFA6E83F30}" type="sibTrans" cxnId="{180A8A71-794E-4E40-A70E-0FF1F419F772}">
      <dgm:prSet/>
      <dgm:spPr/>
      <dgm:t>
        <a:bodyPr/>
        <a:lstStyle/>
        <a:p>
          <a:endParaRPr lang="en-US"/>
        </a:p>
      </dgm:t>
    </dgm:pt>
    <dgm:pt modelId="{DBD91F1C-55A6-4DAB-9798-1A64B9B9FB7C}">
      <dgm:prSet/>
      <dgm:spPr/>
      <dgm:t>
        <a:bodyPr/>
        <a:lstStyle/>
        <a:p>
          <a:r>
            <a:rPr lang="ro-RO" dirty="0" smtClean="0"/>
            <a:t>Surse de finanţare a activelor circulante</a:t>
          </a:r>
          <a:endParaRPr lang="en-US" dirty="0"/>
        </a:p>
      </dgm:t>
    </dgm:pt>
    <dgm:pt modelId="{723CDC26-8138-41CF-881E-C3A73E497D26}" type="parTrans" cxnId="{F26D03F3-239C-4120-BE83-797314569C36}">
      <dgm:prSet/>
      <dgm:spPr/>
      <dgm:t>
        <a:bodyPr/>
        <a:lstStyle/>
        <a:p>
          <a:endParaRPr lang="en-US"/>
        </a:p>
      </dgm:t>
    </dgm:pt>
    <dgm:pt modelId="{3D7F4A2E-4B69-435F-A069-A805546855AF}" type="sibTrans" cxnId="{F26D03F3-239C-4120-BE83-797314569C36}">
      <dgm:prSet/>
      <dgm:spPr/>
      <dgm:t>
        <a:bodyPr/>
        <a:lstStyle/>
        <a:p>
          <a:endParaRPr lang="en-US"/>
        </a:p>
      </dgm:t>
    </dgm:pt>
    <dgm:pt modelId="{8C55BC21-282C-4281-B2D0-67F71629290C}">
      <dgm:prSet/>
      <dgm:spPr/>
      <dgm:t>
        <a:bodyPr/>
        <a:lstStyle/>
        <a:p>
          <a:r>
            <a:rPr lang="ro-RO" smtClean="0"/>
            <a:t>Indicatorii de apreciere a eficienţei  activelor circulante</a:t>
          </a:r>
          <a:endParaRPr lang="en-US"/>
        </a:p>
      </dgm:t>
    </dgm:pt>
    <dgm:pt modelId="{1FB50DA5-1973-4FC7-A7D5-E400A7D04762}" type="parTrans" cxnId="{ECEBC26A-9C79-4306-9893-D43C75D7FB6A}">
      <dgm:prSet/>
      <dgm:spPr/>
      <dgm:t>
        <a:bodyPr/>
        <a:lstStyle/>
        <a:p>
          <a:endParaRPr lang="en-US"/>
        </a:p>
      </dgm:t>
    </dgm:pt>
    <dgm:pt modelId="{C38B92F5-84E4-484E-8695-4250003185B1}" type="sibTrans" cxnId="{ECEBC26A-9C79-4306-9893-D43C75D7FB6A}">
      <dgm:prSet/>
      <dgm:spPr/>
      <dgm:t>
        <a:bodyPr/>
        <a:lstStyle/>
        <a:p>
          <a:endParaRPr lang="en-US"/>
        </a:p>
      </dgm:t>
    </dgm:pt>
    <dgm:pt modelId="{64BF9F21-8406-4C73-83A0-C4BD713191F1}" type="pres">
      <dgm:prSet presAssocID="{36AA545D-833D-47AD-9E0D-0720850EA437}" presName="CompostProcess" presStyleCnt="0">
        <dgm:presLayoutVars>
          <dgm:dir/>
          <dgm:resizeHandles val="exact"/>
        </dgm:presLayoutVars>
      </dgm:prSet>
      <dgm:spPr/>
      <dgm:t>
        <a:bodyPr/>
        <a:lstStyle/>
        <a:p>
          <a:endParaRPr lang="en-US"/>
        </a:p>
      </dgm:t>
    </dgm:pt>
    <dgm:pt modelId="{40BDBD04-62E1-4430-B892-19B4DAA20C66}" type="pres">
      <dgm:prSet presAssocID="{36AA545D-833D-47AD-9E0D-0720850EA437}" presName="arrow" presStyleLbl="bgShp" presStyleIdx="0" presStyleCnt="1"/>
      <dgm:spPr/>
    </dgm:pt>
    <dgm:pt modelId="{A7DDCF0E-46E3-4F92-B65E-3A1C8E206956}" type="pres">
      <dgm:prSet presAssocID="{36AA545D-833D-47AD-9E0D-0720850EA437}" presName="linearProcess" presStyleCnt="0"/>
      <dgm:spPr/>
    </dgm:pt>
    <dgm:pt modelId="{B6CD8C3F-0354-4765-981A-D3FB45C0F4BF}" type="pres">
      <dgm:prSet presAssocID="{AF75D4E0-B271-460B-B90D-47C3B607DAEE}" presName="textNode" presStyleLbl="node1" presStyleIdx="0" presStyleCnt="4">
        <dgm:presLayoutVars>
          <dgm:bulletEnabled val="1"/>
        </dgm:presLayoutVars>
      </dgm:prSet>
      <dgm:spPr/>
      <dgm:t>
        <a:bodyPr/>
        <a:lstStyle/>
        <a:p>
          <a:endParaRPr lang="en-US"/>
        </a:p>
      </dgm:t>
    </dgm:pt>
    <dgm:pt modelId="{36AE4120-B317-4F5F-A4CA-91E7C9A3BBD4}" type="pres">
      <dgm:prSet presAssocID="{89733D35-A137-495B-A2C8-9427EE81FA78}" presName="sibTrans" presStyleCnt="0"/>
      <dgm:spPr/>
    </dgm:pt>
    <dgm:pt modelId="{8316F94C-C786-4C2B-A026-7666DA3789B1}" type="pres">
      <dgm:prSet presAssocID="{1E912C00-65DA-4AEF-97EE-BCD60BF43E38}" presName="textNode" presStyleLbl="node1" presStyleIdx="1" presStyleCnt="4">
        <dgm:presLayoutVars>
          <dgm:bulletEnabled val="1"/>
        </dgm:presLayoutVars>
      </dgm:prSet>
      <dgm:spPr/>
      <dgm:t>
        <a:bodyPr/>
        <a:lstStyle/>
        <a:p>
          <a:endParaRPr lang="en-US"/>
        </a:p>
      </dgm:t>
    </dgm:pt>
    <dgm:pt modelId="{57FE81C1-5E3C-45E9-BC81-A3A8A068D7E9}" type="pres">
      <dgm:prSet presAssocID="{B2155439-9342-412C-B91C-76DFA6E83F30}" presName="sibTrans" presStyleCnt="0"/>
      <dgm:spPr/>
    </dgm:pt>
    <dgm:pt modelId="{57ED5559-7CFB-4A3E-8ECA-4A498C8A4949}" type="pres">
      <dgm:prSet presAssocID="{DBD91F1C-55A6-4DAB-9798-1A64B9B9FB7C}" presName="textNode" presStyleLbl="node1" presStyleIdx="2" presStyleCnt="4">
        <dgm:presLayoutVars>
          <dgm:bulletEnabled val="1"/>
        </dgm:presLayoutVars>
      </dgm:prSet>
      <dgm:spPr/>
      <dgm:t>
        <a:bodyPr/>
        <a:lstStyle/>
        <a:p>
          <a:endParaRPr lang="en-US"/>
        </a:p>
      </dgm:t>
    </dgm:pt>
    <dgm:pt modelId="{004A7AD4-107B-4170-BB65-B90E1B8399F9}" type="pres">
      <dgm:prSet presAssocID="{3D7F4A2E-4B69-435F-A069-A805546855AF}" presName="sibTrans" presStyleCnt="0"/>
      <dgm:spPr/>
    </dgm:pt>
    <dgm:pt modelId="{57BD4689-41C3-45DA-A8F3-F95D57B9F519}" type="pres">
      <dgm:prSet presAssocID="{8C55BC21-282C-4281-B2D0-67F71629290C}" presName="textNode" presStyleLbl="node1" presStyleIdx="3" presStyleCnt="4">
        <dgm:presLayoutVars>
          <dgm:bulletEnabled val="1"/>
        </dgm:presLayoutVars>
      </dgm:prSet>
      <dgm:spPr/>
      <dgm:t>
        <a:bodyPr/>
        <a:lstStyle/>
        <a:p>
          <a:endParaRPr lang="en-US"/>
        </a:p>
      </dgm:t>
    </dgm:pt>
  </dgm:ptLst>
  <dgm:cxnLst>
    <dgm:cxn modelId="{1B041B00-9A01-40B1-869F-E095281E6053}" type="presOf" srcId="{8C55BC21-282C-4281-B2D0-67F71629290C}" destId="{57BD4689-41C3-45DA-A8F3-F95D57B9F519}" srcOrd="0" destOrd="0" presId="urn:microsoft.com/office/officeart/2005/8/layout/hProcess9"/>
    <dgm:cxn modelId="{E18D65F0-EBCB-44C6-9B40-842315144ECA}" type="presOf" srcId="{36AA545D-833D-47AD-9E0D-0720850EA437}" destId="{64BF9F21-8406-4C73-83A0-C4BD713191F1}" srcOrd="0" destOrd="0" presId="urn:microsoft.com/office/officeart/2005/8/layout/hProcess9"/>
    <dgm:cxn modelId="{ECEBC26A-9C79-4306-9893-D43C75D7FB6A}" srcId="{36AA545D-833D-47AD-9E0D-0720850EA437}" destId="{8C55BC21-282C-4281-B2D0-67F71629290C}" srcOrd="3" destOrd="0" parTransId="{1FB50DA5-1973-4FC7-A7D5-E400A7D04762}" sibTransId="{C38B92F5-84E4-484E-8695-4250003185B1}"/>
    <dgm:cxn modelId="{F26D03F3-239C-4120-BE83-797314569C36}" srcId="{36AA545D-833D-47AD-9E0D-0720850EA437}" destId="{DBD91F1C-55A6-4DAB-9798-1A64B9B9FB7C}" srcOrd="2" destOrd="0" parTransId="{723CDC26-8138-41CF-881E-C3A73E497D26}" sibTransId="{3D7F4A2E-4B69-435F-A069-A805546855AF}"/>
    <dgm:cxn modelId="{AB7EE5E9-D925-4F7B-8EAB-A2C79DD9FAFE}" type="presOf" srcId="{1E912C00-65DA-4AEF-97EE-BCD60BF43E38}" destId="{8316F94C-C786-4C2B-A026-7666DA3789B1}" srcOrd="0" destOrd="0" presId="urn:microsoft.com/office/officeart/2005/8/layout/hProcess9"/>
    <dgm:cxn modelId="{180A8A71-794E-4E40-A70E-0FF1F419F772}" srcId="{36AA545D-833D-47AD-9E0D-0720850EA437}" destId="{1E912C00-65DA-4AEF-97EE-BCD60BF43E38}" srcOrd="1" destOrd="0" parTransId="{C66FF490-83B0-4EC7-A46F-10BE5929F37D}" sibTransId="{B2155439-9342-412C-B91C-76DFA6E83F30}"/>
    <dgm:cxn modelId="{03F59D76-2E56-472A-A9D9-C8BEA696E624}" srcId="{36AA545D-833D-47AD-9E0D-0720850EA437}" destId="{AF75D4E0-B271-460B-B90D-47C3B607DAEE}" srcOrd="0" destOrd="0" parTransId="{769B7FD2-9913-4C7A-A110-A00A0A1EB10F}" sibTransId="{89733D35-A137-495B-A2C8-9427EE81FA78}"/>
    <dgm:cxn modelId="{8BA145A8-0571-4CEB-AEEB-0AFA862C38E0}" type="presOf" srcId="{DBD91F1C-55A6-4DAB-9798-1A64B9B9FB7C}" destId="{57ED5559-7CFB-4A3E-8ECA-4A498C8A4949}" srcOrd="0" destOrd="0" presId="urn:microsoft.com/office/officeart/2005/8/layout/hProcess9"/>
    <dgm:cxn modelId="{1D155305-F6C5-4BBD-9F5A-B449B2A65DB4}" type="presOf" srcId="{AF75D4E0-B271-460B-B90D-47C3B607DAEE}" destId="{B6CD8C3F-0354-4765-981A-D3FB45C0F4BF}" srcOrd="0" destOrd="0" presId="urn:microsoft.com/office/officeart/2005/8/layout/hProcess9"/>
    <dgm:cxn modelId="{CDD7C5E9-B967-4FA3-988A-6E282CA28A2E}" type="presParOf" srcId="{64BF9F21-8406-4C73-83A0-C4BD713191F1}" destId="{40BDBD04-62E1-4430-B892-19B4DAA20C66}" srcOrd="0" destOrd="0" presId="urn:microsoft.com/office/officeart/2005/8/layout/hProcess9"/>
    <dgm:cxn modelId="{2FD9D2CE-ADCE-4403-9C4C-05501B4464C0}" type="presParOf" srcId="{64BF9F21-8406-4C73-83A0-C4BD713191F1}" destId="{A7DDCF0E-46E3-4F92-B65E-3A1C8E206956}" srcOrd="1" destOrd="0" presId="urn:microsoft.com/office/officeart/2005/8/layout/hProcess9"/>
    <dgm:cxn modelId="{BBE73C00-55F4-4038-A1F5-89E5E8BAFBC9}" type="presParOf" srcId="{A7DDCF0E-46E3-4F92-B65E-3A1C8E206956}" destId="{B6CD8C3F-0354-4765-981A-D3FB45C0F4BF}" srcOrd="0" destOrd="0" presId="urn:microsoft.com/office/officeart/2005/8/layout/hProcess9"/>
    <dgm:cxn modelId="{1F55D756-081A-4FC7-B1A6-4D0F32CC69D0}" type="presParOf" srcId="{A7DDCF0E-46E3-4F92-B65E-3A1C8E206956}" destId="{36AE4120-B317-4F5F-A4CA-91E7C9A3BBD4}" srcOrd="1" destOrd="0" presId="urn:microsoft.com/office/officeart/2005/8/layout/hProcess9"/>
    <dgm:cxn modelId="{872239E8-0AFA-4628-9337-ECA1C6DE72FA}" type="presParOf" srcId="{A7DDCF0E-46E3-4F92-B65E-3A1C8E206956}" destId="{8316F94C-C786-4C2B-A026-7666DA3789B1}" srcOrd="2" destOrd="0" presId="urn:microsoft.com/office/officeart/2005/8/layout/hProcess9"/>
    <dgm:cxn modelId="{EDDC18BD-FB9B-40DB-B5AC-E0C0AC67ED0B}" type="presParOf" srcId="{A7DDCF0E-46E3-4F92-B65E-3A1C8E206956}" destId="{57FE81C1-5E3C-45E9-BC81-A3A8A068D7E9}" srcOrd="3" destOrd="0" presId="urn:microsoft.com/office/officeart/2005/8/layout/hProcess9"/>
    <dgm:cxn modelId="{E9A72D92-C9E8-4A9C-B924-233D778348C9}" type="presParOf" srcId="{A7DDCF0E-46E3-4F92-B65E-3A1C8E206956}" destId="{57ED5559-7CFB-4A3E-8ECA-4A498C8A4949}" srcOrd="4" destOrd="0" presId="urn:microsoft.com/office/officeart/2005/8/layout/hProcess9"/>
    <dgm:cxn modelId="{2A496169-DEBE-4D1F-A099-246A93C7E372}" type="presParOf" srcId="{A7DDCF0E-46E3-4F92-B65E-3A1C8E206956}" destId="{004A7AD4-107B-4170-BB65-B90E1B8399F9}" srcOrd="5" destOrd="0" presId="urn:microsoft.com/office/officeart/2005/8/layout/hProcess9"/>
    <dgm:cxn modelId="{E470A0A7-E297-4BEC-9422-D25F1019DF1E}" type="presParOf" srcId="{A7DDCF0E-46E3-4F92-B65E-3A1C8E206956}" destId="{57BD4689-41C3-45DA-A8F3-F95D57B9F519}"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9C100E-D8D6-420F-8AC2-EA9844643C47}" type="doc">
      <dgm:prSet loTypeId="urn:microsoft.com/office/officeart/2005/8/layout/list1" loCatId="list" qsTypeId="urn:microsoft.com/office/officeart/2005/8/quickstyle/3d1" qsCatId="3D" csTypeId="urn:microsoft.com/office/officeart/2005/8/colors/colorful3" csCatId="colorful" phldr="1"/>
      <dgm:spPr/>
      <dgm:t>
        <a:bodyPr/>
        <a:lstStyle/>
        <a:p>
          <a:endParaRPr lang="en-US"/>
        </a:p>
      </dgm:t>
    </dgm:pt>
    <dgm:pt modelId="{8752B148-3BF4-4159-A83A-2E2AC3A4A0F3}">
      <dgm:prSet/>
      <dgm:spPr/>
      <dgm:t>
        <a:bodyPr/>
        <a:lstStyle/>
        <a:p>
          <a:pPr rtl="0"/>
          <a:r>
            <a:rPr lang="ro-RO" dirty="0" smtClean="0"/>
            <a:t>Caracteristicile specifice ale activelor circulante:</a:t>
          </a:r>
          <a:endParaRPr lang="en-US" dirty="0"/>
        </a:p>
      </dgm:t>
    </dgm:pt>
    <dgm:pt modelId="{BF14A26A-5CDF-4B08-905F-6AB56E930C32}" type="parTrans" cxnId="{7E24686C-8278-49FB-909A-8F1832CB1003}">
      <dgm:prSet/>
      <dgm:spPr/>
      <dgm:t>
        <a:bodyPr/>
        <a:lstStyle/>
        <a:p>
          <a:endParaRPr lang="en-US"/>
        </a:p>
      </dgm:t>
    </dgm:pt>
    <dgm:pt modelId="{6F3352F3-88D2-4A22-AA42-E7428C84B380}" type="sibTrans" cxnId="{7E24686C-8278-49FB-909A-8F1832CB1003}">
      <dgm:prSet/>
      <dgm:spPr/>
      <dgm:t>
        <a:bodyPr/>
        <a:lstStyle/>
        <a:p>
          <a:endParaRPr lang="en-US"/>
        </a:p>
      </dgm:t>
    </dgm:pt>
    <dgm:pt modelId="{A3630196-6482-448C-8C64-5BEFF0534B25}">
      <dgm:prSet/>
      <dgm:spPr/>
      <dgm:t>
        <a:bodyPr/>
        <a:lstStyle/>
        <a:p>
          <a:pPr rtl="0"/>
          <a:r>
            <a:rPr lang="ro-RO" dirty="0" smtClean="0"/>
            <a:t>Transferă valoarea integral asupra produselor şi serviciilor în care au fost încorporate.</a:t>
          </a:r>
          <a:endParaRPr lang="en-US" dirty="0"/>
        </a:p>
      </dgm:t>
    </dgm:pt>
    <dgm:pt modelId="{9FDD4496-780C-4BB3-9D2C-71CCE45A7501}" type="sibTrans" cxnId="{20626E93-3C51-45A9-9914-978E4EFD92A4}">
      <dgm:prSet/>
      <dgm:spPr/>
      <dgm:t>
        <a:bodyPr/>
        <a:lstStyle/>
        <a:p>
          <a:endParaRPr lang="en-US"/>
        </a:p>
      </dgm:t>
    </dgm:pt>
    <dgm:pt modelId="{AB157819-E299-48E1-B35F-8433AA968004}" type="parTrans" cxnId="{20626E93-3C51-45A9-9914-978E4EFD92A4}">
      <dgm:prSet/>
      <dgm:spPr/>
      <dgm:t>
        <a:bodyPr/>
        <a:lstStyle/>
        <a:p>
          <a:endParaRPr lang="en-US"/>
        </a:p>
      </dgm:t>
    </dgm:pt>
    <dgm:pt modelId="{55BB937A-618E-4F0C-AB35-E5BD4A20C3EA}">
      <dgm:prSet/>
      <dgm:spPr/>
      <dgm:t>
        <a:bodyPr/>
        <a:lstStyle/>
        <a:p>
          <a:pPr rtl="0"/>
          <a:r>
            <a:rPr lang="ro-RO" dirty="0" smtClean="0"/>
            <a:t>Se consumă complet într-un singur ciclu de producție  (ciclul normal de activitate);</a:t>
          </a:r>
          <a:endParaRPr lang="en-US" dirty="0"/>
        </a:p>
      </dgm:t>
    </dgm:pt>
    <dgm:pt modelId="{57BDD4AA-DFAE-4F3F-B8C2-8467522522FA}" type="sibTrans" cxnId="{0387EB9C-0CF0-42F3-85D6-FA52529253B8}">
      <dgm:prSet/>
      <dgm:spPr/>
      <dgm:t>
        <a:bodyPr/>
        <a:lstStyle/>
        <a:p>
          <a:endParaRPr lang="en-US"/>
        </a:p>
      </dgm:t>
    </dgm:pt>
    <dgm:pt modelId="{D18E7034-0FC9-4E5E-9C6B-4822E6024563}" type="parTrans" cxnId="{0387EB9C-0CF0-42F3-85D6-FA52529253B8}">
      <dgm:prSet/>
      <dgm:spPr/>
      <dgm:t>
        <a:bodyPr/>
        <a:lstStyle/>
        <a:p>
          <a:endParaRPr lang="en-US"/>
        </a:p>
      </dgm:t>
    </dgm:pt>
    <dgm:pt modelId="{ADA619B5-50D6-4EFC-84E6-908D39847CD4}">
      <dgm:prSet/>
      <dgm:spPr/>
      <dgm:t>
        <a:bodyPr/>
        <a:lstStyle/>
        <a:p>
          <a:pPr rtl="0"/>
          <a:r>
            <a:rPr lang="ro-RO" dirty="0" smtClean="0"/>
            <a:t>Perioada de recuperare mai mică de un an;</a:t>
          </a:r>
          <a:endParaRPr lang="en-US" dirty="0"/>
        </a:p>
      </dgm:t>
    </dgm:pt>
    <dgm:pt modelId="{FF9D1760-CF37-49AC-9BC5-EF0AF3A7D34F}" type="sibTrans" cxnId="{56C4806B-BBB8-461E-9322-775E1E3B679D}">
      <dgm:prSet/>
      <dgm:spPr/>
      <dgm:t>
        <a:bodyPr/>
        <a:lstStyle/>
        <a:p>
          <a:endParaRPr lang="en-US"/>
        </a:p>
      </dgm:t>
    </dgm:pt>
    <dgm:pt modelId="{19E4D177-B797-4E2E-8918-DC799D6E11A6}" type="parTrans" cxnId="{56C4806B-BBB8-461E-9322-775E1E3B679D}">
      <dgm:prSet/>
      <dgm:spPr/>
      <dgm:t>
        <a:bodyPr/>
        <a:lstStyle/>
        <a:p>
          <a:endParaRPr lang="en-US"/>
        </a:p>
      </dgm:t>
    </dgm:pt>
    <dgm:pt modelId="{B2E6DBE5-1753-4E8C-8782-203B6487D701}">
      <dgm:prSet/>
      <dgm:spPr/>
      <dgm:t>
        <a:bodyPr/>
        <a:lstStyle/>
        <a:p>
          <a:pPr rtl="0"/>
          <a:r>
            <a:rPr lang="ro-RO" dirty="0" smtClean="0"/>
            <a:t>Valoarea de intrare mai mică de 6000 lei;</a:t>
          </a:r>
          <a:endParaRPr lang="en-US" dirty="0"/>
        </a:p>
      </dgm:t>
    </dgm:pt>
    <dgm:pt modelId="{D569FFD9-AD84-4783-B237-1F3251587C9A}" type="sibTrans" cxnId="{A5961351-B7F3-41D3-B624-D4B98C4A6D6A}">
      <dgm:prSet/>
      <dgm:spPr/>
      <dgm:t>
        <a:bodyPr/>
        <a:lstStyle/>
        <a:p>
          <a:endParaRPr lang="en-US"/>
        </a:p>
      </dgm:t>
    </dgm:pt>
    <dgm:pt modelId="{EECCACAD-06E0-4219-8809-512FE1059E3C}" type="parTrans" cxnId="{A5961351-B7F3-41D3-B624-D4B98C4A6D6A}">
      <dgm:prSet/>
      <dgm:spPr/>
      <dgm:t>
        <a:bodyPr/>
        <a:lstStyle/>
        <a:p>
          <a:endParaRPr lang="en-US"/>
        </a:p>
      </dgm:t>
    </dgm:pt>
    <dgm:pt modelId="{15F8D100-9BF4-4AF9-AA9D-695C31FD7CC1}" type="pres">
      <dgm:prSet presAssocID="{B99C100E-D8D6-420F-8AC2-EA9844643C47}" presName="linear" presStyleCnt="0">
        <dgm:presLayoutVars>
          <dgm:dir/>
          <dgm:animLvl val="lvl"/>
          <dgm:resizeHandles val="exact"/>
        </dgm:presLayoutVars>
      </dgm:prSet>
      <dgm:spPr/>
      <dgm:t>
        <a:bodyPr/>
        <a:lstStyle/>
        <a:p>
          <a:endParaRPr lang="ru-RU"/>
        </a:p>
      </dgm:t>
    </dgm:pt>
    <dgm:pt modelId="{AA88F97E-44C2-4707-98C5-3ACF685484A7}" type="pres">
      <dgm:prSet presAssocID="{8752B148-3BF4-4159-A83A-2E2AC3A4A0F3}" presName="parentLin" presStyleCnt="0"/>
      <dgm:spPr/>
    </dgm:pt>
    <dgm:pt modelId="{78DB5665-ABAE-48C3-B9DC-7DCC047E9E91}" type="pres">
      <dgm:prSet presAssocID="{8752B148-3BF4-4159-A83A-2E2AC3A4A0F3}" presName="parentLeftMargin" presStyleLbl="node1" presStyleIdx="0" presStyleCnt="1"/>
      <dgm:spPr/>
      <dgm:t>
        <a:bodyPr/>
        <a:lstStyle/>
        <a:p>
          <a:endParaRPr lang="ru-RU"/>
        </a:p>
      </dgm:t>
    </dgm:pt>
    <dgm:pt modelId="{3DC1A06E-F8A1-4974-A771-C0DCF936CCFF}" type="pres">
      <dgm:prSet presAssocID="{8752B148-3BF4-4159-A83A-2E2AC3A4A0F3}" presName="parentText" presStyleLbl="node1" presStyleIdx="0" presStyleCnt="1">
        <dgm:presLayoutVars>
          <dgm:chMax val="0"/>
          <dgm:bulletEnabled val="1"/>
        </dgm:presLayoutVars>
      </dgm:prSet>
      <dgm:spPr/>
      <dgm:t>
        <a:bodyPr/>
        <a:lstStyle/>
        <a:p>
          <a:endParaRPr lang="ru-RU"/>
        </a:p>
      </dgm:t>
    </dgm:pt>
    <dgm:pt modelId="{F8ED48BD-AB79-4F56-9BF5-A543FE23602D}" type="pres">
      <dgm:prSet presAssocID="{8752B148-3BF4-4159-A83A-2E2AC3A4A0F3}" presName="negativeSpace" presStyleCnt="0"/>
      <dgm:spPr/>
    </dgm:pt>
    <dgm:pt modelId="{6AA0AE43-7D59-4BC8-BFF4-FEF9E0C6043E}" type="pres">
      <dgm:prSet presAssocID="{8752B148-3BF4-4159-A83A-2E2AC3A4A0F3}" presName="childText" presStyleLbl="conFgAcc1" presStyleIdx="0" presStyleCnt="1">
        <dgm:presLayoutVars>
          <dgm:bulletEnabled val="1"/>
        </dgm:presLayoutVars>
      </dgm:prSet>
      <dgm:spPr/>
      <dgm:t>
        <a:bodyPr/>
        <a:lstStyle/>
        <a:p>
          <a:endParaRPr lang="en-US"/>
        </a:p>
      </dgm:t>
    </dgm:pt>
  </dgm:ptLst>
  <dgm:cxnLst>
    <dgm:cxn modelId="{B3C84175-AB11-495C-AB46-E5CC6E99DF23}" type="presOf" srcId="{8752B148-3BF4-4159-A83A-2E2AC3A4A0F3}" destId="{3DC1A06E-F8A1-4974-A771-C0DCF936CCFF}" srcOrd="1" destOrd="0" presId="urn:microsoft.com/office/officeart/2005/8/layout/list1"/>
    <dgm:cxn modelId="{8BBA123E-A457-47F1-B0D0-7FCE451E69F9}" type="presOf" srcId="{ADA619B5-50D6-4EFC-84E6-908D39847CD4}" destId="{6AA0AE43-7D59-4BC8-BFF4-FEF9E0C6043E}" srcOrd="0" destOrd="1" presId="urn:microsoft.com/office/officeart/2005/8/layout/list1"/>
    <dgm:cxn modelId="{A91058DB-48C8-4E98-8B41-F73F9AD3DA01}" type="presOf" srcId="{A3630196-6482-448C-8C64-5BEFF0534B25}" destId="{6AA0AE43-7D59-4BC8-BFF4-FEF9E0C6043E}" srcOrd="0" destOrd="3" presId="urn:microsoft.com/office/officeart/2005/8/layout/list1"/>
    <dgm:cxn modelId="{A5961351-B7F3-41D3-B624-D4B98C4A6D6A}" srcId="{8752B148-3BF4-4159-A83A-2E2AC3A4A0F3}" destId="{B2E6DBE5-1753-4E8C-8782-203B6487D701}" srcOrd="0" destOrd="0" parTransId="{EECCACAD-06E0-4219-8809-512FE1059E3C}" sibTransId="{D569FFD9-AD84-4783-B237-1F3251587C9A}"/>
    <dgm:cxn modelId="{1E5A1DD1-C2DE-4037-8BD8-4EF1C2240E54}" type="presOf" srcId="{8752B148-3BF4-4159-A83A-2E2AC3A4A0F3}" destId="{78DB5665-ABAE-48C3-B9DC-7DCC047E9E91}" srcOrd="0" destOrd="0" presId="urn:microsoft.com/office/officeart/2005/8/layout/list1"/>
    <dgm:cxn modelId="{20626E93-3C51-45A9-9914-978E4EFD92A4}" srcId="{8752B148-3BF4-4159-A83A-2E2AC3A4A0F3}" destId="{A3630196-6482-448C-8C64-5BEFF0534B25}" srcOrd="3" destOrd="0" parTransId="{AB157819-E299-48E1-B35F-8433AA968004}" sibTransId="{9FDD4496-780C-4BB3-9D2C-71CCE45A7501}"/>
    <dgm:cxn modelId="{41FCB9F7-1B94-4B98-8C4A-35C7B175E88D}" type="presOf" srcId="{B99C100E-D8D6-420F-8AC2-EA9844643C47}" destId="{15F8D100-9BF4-4AF9-AA9D-695C31FD7CC1}" srcOrd="0" destOrd="0" presId="urn:microsoft.com/office/officeart/2005/8/layout/list1"/>
    <dgm:cxn modelId="{7E24686C-8278-49FB-909A-8F1832CB1003}" srcId="{B99C100E-D8D6-420F-8AC2-EA9844643C47}" destId="{8752B148-3BF4-4159-A83A-2E2AC3A4A0F3}" srcOrd="0" destOrd="0" parTransId="{BF14A26A-5CDF-4B08-905F-6AB56E930C32}" sibTransId="{6F3352F3-88D2-4A22-AA42-E7428C84B380}"/>
    <dgm:cxn modelId="{0387EB9C-0CF0-42F3-85D6-FA52529253B8}" srcId="{8752B148-3BF4-4159-A83A-2E2AC3A4A0F3}" destId="{55BB937A-618E-4F0C-AB35-E5BD4A20C3EA}" srcOrd="2" destOrd="0" parTransId="{D18E7034-0FC9-4E5E-9C6B-4822E6024563}" sibTransId="{57BDD4AA-DFAE-4F3F-B8C2-8467522522FA}"/>
    <dgm:cxn modelId="{56C4806B-BBB8-461E-9322-775E1E3B679D}" srcId="{8752B148-3BF4-4159-A83A-2E2AC3A4A0F3}" destId="{ADA619B5-50D6-4EFC-84E6-908D39847CD4}" srcOrd="1" destOrd="0" parTransId="{19E4D177-B797-4E2E-8918-DC799D6E11A6}" sibTransId="{FF9D1760-CF37-49AC-9BC5-EF0AF3A7D34F}"/>
    <dgm:cxn modelId="{CF12A592-1974-4FA1-A5B7-2ED9D4AE0D68}" type="presOf" srcId="{55BB937A-618E-4F0C-AB35-E5BD4A20C3EA}" destId="{6AA0AE43-7D59-4BC8-BFF4-FEF9E0C6043E}" srcOrd="0" destOrd="2" presId="urn:microsoft.com/office/officeart/2005/8/layout/list1"/>
    <dgm:cxn modelId="{C3052DA4-7C52-4D54-AD6D-DCA60593DB2B}" type="presOf" srcId="{B2E6DBE5-1753-4E8C-8782-203B6487D701}" destId="{6AA0AE43-7D59-4BC8-BFF4-FEF9E0C6043E}" srcOrd="0" destOrd="0" presId="urn:microsoft.com/office/officeart/2005/8/layout/list1"/>
    <dgm:cxn modelId="{9FF06CDB-5F6F-4417-B5D4-49A3ACCDA180}" type="presParOf" srcId="{15F8D100-9BF4-4AF9-AA9D-695C31FD7CC1}" destId="{AA88F97E-44C2-4707-98C5-3ACF685484A7}" srcOrd="0" destOrd="0" presId="urn:microsoft.com/office/officeart/2005/8/layout/list1"/>
    <dgm:cxn modelId="{CA6999B3-E5CA-48E7-BC98-822161DE58F0}" type="presParOf" srcId="{AA88F97E-44C2-4707-98C5-3ACF685484A7}" destId="{78DB5665-ABAE-48C3-B9DC-7DCC047E9E91}" srcOrd="0" destOrd="0" presId="urn:microsoft.com/office/officeart/2005/8/layout/list1"/>
    <dgm:cxn modelId="{4748733A-E87F-4D42-844E-54C67F4B6801}" type="presParOf" srcId="{AA88F97E-44C2-4707-98C5-3ACF685484A7}" destId="{3DC1A06E-F8A1-4974-A771-C0DCF936CCFF}" srcOrd="1" destOrd="0" presId="urn:microsoft.com/office/officeart/2005/8/layout/list1"/>
    <dgm:cxn modelId="{EE8BFD2F-5DFA-4BB4-8959-4A7F08DF51CA}" type="presParOf" srcId="{15F8D100-9BF4-4AF9-AA9D-695C31FD7CC1}" destId="{F8ED48BD-AB79-4F56-9BF5-A543FE23602D}" srcOrd="1" destOrd="0" presId="urn:microsoft.com/office/officeart/2005/8/layout/list1"/>
    <dgm:cxn modelId="{0CDCB11A-DA16-4067-96E6-4A569996854E}" type="presParOf" srcId="{15F8D100-9BF4-4AF9-AA9D-695C31FD7CC1}" destId="{6AA0AE43-7D59-4BC8-BFF4-FEF9E0C6043E}"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5DE050-8F3D-45BC-A0E9-E424892AA29F}" type="doc">
      <dgm:prSet loTypeId="urn:microsoft.com/office/officeart/2005/8/layout/default#1" loCatId="list" qsTypeId="urn:microsoft.com/office/officeart/2005/8/quickstyle/simple1" qsCatId="simple" csTypeId="urn:microsoft.com/office/officeart/2005/8/colors/colorful4" csCatId="colorful"/>
      <dgm:spPr/>
      <dgm:t>
        <a:bodyPr/>
        <a:lstStyle/>
        <a:p>
          <a:endParaRPr lang="en-US"/>
        </a:p>
      </dgm:t>
    </dgm:pt>
    <dgm:pt modelId="{CFC15468-927A-48FD-8546-D85F6F1C0FFC}">
      <dgm:prSet/>
      <dgm:spPr/>
      <dgm:t>
        <a:bodyPr/>
        <a:lstStyle/>
        <a:p>
          <a:pPr rtl="0"/>
          <a:r>
            <a:rPr lang="en-US" i="1" dirty="0" smtClean="0"/>
            <a:t>G</a:t>
          </a:r>
          <a:r>
            <a:rPr lang="ru-RU" i="1" dirty="0" err="1" smtClean="0"/>
            <a:t>estiunea</a:t>
          </a:r>
          <a:r>
            <a:rPr lang="ru-RU" i="1" dirty="0" smtClean="0"/>
            <a:t> </a:t>
          </a:r>
          <a:r>
            <a:rPr lang="ru-RU" i="1" dirty="0" err="1" smtClean="0"/>
            <a:t>stocurilor</a:t>
          </a:r>
          <a:r>
            <a:rPr lang="ru-RU" i="1" dirty="0" smtClean="0"/>
            <a:t> </a:t>
          </a:r>
          <a:endParaRPr lang="en-US" i="1" dirty="0"/>
        </a:p>
      </dgm:t>
    </dgm:pt>
    <dgm:pt modelId="{FD660442-F418-49EA-BFF3-9FEDA3271EBC}" type="parTrans" cxnId="{A51F6490-8C84-4F40-9620-5C824FCA520D}">
      <dgm:prSet/>
      <dgm:spPr/>
      <dgm:t>
        <a:bodyPr/>
        <a:lstStyle/>
        <a:p>
          <a:endParaRPr lang="en-US"/>
        </a:p>
      </dgm:t>
    </dgm:pt>
    <dgm:pt modelId="{D70B04CC-21E2-4F96-98A1-0194F1DF8CF5}" type="sibTrans" cxnId="{A51F6490-8C84-4F40-9620-5C824FCA520D}">
      <dgm:prSet/>
      <dgm:spPr/>
      <dgm:t>
        <a:bodyPr/>
        <a:lstStyle/>
        <a:p>
          <a:endParaRPr lang="en-US"/>
        </a:p>
      </dgm:t>
    </dgm:pt>
    <dgm:pt modelId="{57652BB8-BB48-4998-9E73-1AD024461E09}">
      <dgm:prSet/>
      <dgm:spPr/>
      <dgm:t>
        <a:bodyPr/>
        <a:lstStyle/>
        <a:p>
          <a:pPr rtl="0"/>
          <a:r>
            <a:rPr lang="en-US" i="1" dirty="0" err="1" smtClean="0"/>
            <a:t>Gestiunea</a:t>
          </a:r>
          <a:r>
            <a:rPr lang="ru-RU" i="1" dirty="0" smtClean="0"/>
            <a:t> </a:t>
          </a:r>
          <a:r>
            <a:rPr lang="ru-RU" i="1" dirty="0" err="1" smtClean="0"/>
            <a:t>creanţelor</a:t>
          </a:r>
          <a:endParaRPr lang="en-US" i="1" dirty="0"/>
        </a:p>
      </dgm:t>
    </dgm:pt>
    <dgm:pt modelId="{7A4A2E80-36C1-48FE-AB24-698A1951A567}" type="parTrans" cxnId="{790A6BDB-EF73-4234-88B2-8B5119BD96BE}">
      <dgm:prSet/>
      <dgm:spPr/>
      <dgm:t>
        <a:bodyPr/>
        <a:lstStyle/>
        <a:p>
          <a:endParaRPr lang="en-US"/>
        </a:p>
      </dgm:t>
    </dgm:pt>
    <dgm:pt modelId="{85DF7C86-FE83-4AC4-A575-FC941C135240}" type="sibTrans" cxnId="{790A6BDB-EF73-4234-88B2-8B5119BD96BE}">
      <dgm:prSet/>
      <dgm:spPr/>
      <dgm:t>
        <a:bodyPr/>
        <a:lstStyle/>
        <a:p>
          <a:endParaRPr lang="en-US"/>
        </a:p>
      </dgm:t>
    </dgm:pt>
    <dgm:pt modelId="{C64F2DE8-3CEC-41C0-B8CF-36A9DCCC1BC6}">
      <dgm:prSet/>
      <dgm:spPr/>
      <dgm:t>
        <a:bodyPr/>
        <a:lstStyle/>
        <a:p>
          <a:pPr rtl="0"/>
          <a:r>
            <a:rPr lang="en-US" i="1" dirty="0" err="1" smtClean="0"/>
            <a:t>Gestiunea</a:t>
          </a:r>
          <a:r>
            <a:rPr lang="ru-RU" i="1" dirty="0" smtClean="0"/>
            <a:t> </a:t>
          </a:r>
          <a:r>
            <a:rPr lang="ru-RU" i="1" dirty="0" err="1" smtClean="0"/>
            <a:t>mijloacelor</a:t>
          </a:r>
          <a:r>
            <a:rPr lang="ru-RU" i="1" dirty="0" smtClean="0"/>
            <a:t> </a:t>
          </a:r>
          <a:r>
            <a:rPr lang="ru-RU" i="1" dirty="0" err="1" smtClean="0"/>
            <a:t>băneşti</a:t>
          </a:r>
          <a:endParaRPr lang="en-US" dirty="0"/>
        </a:p>
      </dgm:t>
    </dgm:pt>
    <dgm:pt modelId="{B45DE061-D466-409B-8D8A-AEA0046E0301}" type="parTrans" cxnId="{D8E6125A-8602-4A73-8CA0-E40E61BB03A1}">
      <dgm:prSet/>
      <dgm:spPr/>
      <dgm:t>
        <a:bodyPr/>
        <a:lstStyle/>
        <a:p>
          <a:endParaRPr lang="en-US"/>
        </a:p>
      </dgm:t>
    </dgm:pt>
    <dgm:pt modelId="{23208AE8-0C23-4ED3-B825-E1C2F318150F}" type="sibTrans" cxnId="{D8E6125A-8602-4A73-8CA0-E40E61BB03A1}">
      <dgm:prSet/>
      <dgm:spPr/>
      <dgm:t>
        <a:bodyPr/>
        <a:lstStyle/>
        <a:p>
          <a:endParaRPr lang="en-US"/>
        </a:p>
      </dgm:t>
    </dgm:pt>
    <dgm:pt modelId="{87D00B46-EE0D-425A-8A5F-E9F8EB94605A}" type="pres">
      <dgm:prSet presAssocID="{0F5DE050-8F3D-45BC-A0E9-E424892AA29F}" presName="diagram" presStyleCnt="0">
        <dgm:presLayoutVars>
          <dgm:dir/>
          <dgm:resizeHandles val="exact"/>
        </dgm:presLayoutVars>
      </dgm:prSet>
      <dgm:spPr/>
      <dgm:t>
        <a:bodyPr/>
        <a:lstStyle/>
        <a:p>
          <a:endParaRPr lang="ru-RU"/>
        </a:p>
      </dgm:t>
    </dgm:pt>
    <dgm:pt modelId="{275467EF-37C3-46F7-834C-8D5919F09DC6}" type="pres">
      <dgm:prSet presAssocID="{CFC15468-927A-48FD-8546-D85F6F1C0FFC}" presName="node" presStyleLbl="node1" presStyleIdx="0" presStyleCnt="3">
        <dgm:presLayoutVars>
          <dgm:bulletEnabled val="1"/>
        </dgm:presLayoutVars>
      </dgm:prSet>
      <dgm:spPr/>
      <dgm:t>
        <a:bodyPr/>
        <a:lstStyle/>
        <a:p>
          <a:endParaRPr lang="ru-RU"/>
        </a:p>
      </dgm:t>
    </dgm:pt>
    <dgm:pt modelId="{46CA6FC5-C393-459C-A016-99065797165D}" type="pres">
      <dgm:prSet presAssocID="{D70B04CC-21E2-4F96-98A1-0194F1DF8CF5}" presName="sibTrans" presStyleCnt="0"/>
      <dgm:spPr/>
    </dgm:pt>
    <dgm:pt modelId="{DEC3FA83-A01E-48D8-9F38-5BB00E147545}" type="pres">
      <dgm:prSet presAssocID="{57652BB8-BB48-4998-9E73-1AD024461E09}" presName="node" presStyleLbl="node1" presStyleIdx="1" presStyleCnt="3">
        <dgm:presLayoutVars>
          <dgm:bulletEnabled val="1"/>
        </dgm:presLayoutVars>
      </dgm:prSet>
      <dgm:spPr/>
      <dgm:t>
        <a:bodyPr/>
        <a:lstStyle/>
        <a:p>
          <a:endParaRPr lang="ru-RU"/>
        </a:p>
      </dgm:t>
    </dgm:pt>
    <dgm:pt modelId="{85F5886B-4333-4C34-AA04-FC213263A9DC}" type="pres">
      <dgm:prSet presAssocID="{85DF7C86-FE83-4AC4-A575-FC941C135240}" presName="sibTrans" presStyleCnt="0"/>
      <dgm:spPr/>
    </dgm:pt>
    <dgm:pt modelId="{12B3B2FC-AEB5-42EE-AC93-E28CACEDDEF5}" type="pres">
      <dgm:prSet presAssocID="{C64F2DE8-3CEC-41C0-B8CF-36A9DCCC1BC6}" presName="node" presStyleLbl="node1" presStyleIdx="2" presStyleCnt="3">
        <dgm:presLayoutVars>
          <dgm:bulletEnabled val="1"/>
        </dgm:presLayoutVars>
      </dgm:prSet>
      <dgm:spPr/>
      <dgm:t>
        <a:bodyPr/>
        <a:lstStyle/>
        <a:p>
          <a:endParaRPr lang="ru-RU"/>
        </a:p>
      </dgm:t>
    </dgm:pt>
  </dgm:ptLst>
  <dgm:cxnLst>
    <dgm:cxn modelId="{790A6BDB-EF73-4234-88B2-8B5119BD96BE}" srcId="{0F5DE050-8F3D-45BC-A0E9-E424892AA29F}" destId="{57652BB8-BB48-4998-9E73-1AD024461E09}" srcOrd="1" destOrd="0" parTransId="{7A4A2E80-36C1-48FE-AB24-698A1951A567}" sibTransId="{85DF7C86-FE83-4AC4-A575-FC941C135240}"/>
    <dgm:cxn modelId="{A51F6490-8C84-4F40-9620-5C824FCA520D}" srcId="{0F5DE050-8F3D-45BC-A0E9-E424892AA29F}" destId="{CFC15468-927A-48FD-8546-D85F6F1C0FFC}" srcOrd="0" destOrd="0" parTransId="{FD660442-F418-49EA-BFF3-9FEDA3271EBC}" sibTransId="{D70B04CC-21E2-4F96-98A1-0194F1DF8CF5}"/>
    <dgm:cxn modelId="{D8E6125A-8602-4A73-8CA0-E40E61BB03A1}" srcId="{0F5DE050-8F3D-45BC-A0E9-E424892AA29F}" destId="{C64F2DE8-3CEC-41C0-B8CF-36A9DCCC1BC6}" srcOrd="2" destOrd="0" parTransId="{B45DE061-D466-409B-8D8A-AEA0046E0301}" sibTransId="{23208AE8-0C23-4ED3-B825-E1C2F318150F}"/>
    <dgm:cxn modelId="{C6E6DD34-7E7B-4279-8E5C-245C53710DC2}" type="presOf" srcId="{0F5DE050-8F3D-45BC-A0E9-E424892AA29F}" destId="{87D00B46-EE0D-425A-8A5F-E9F8EB94605A}" srcOrd="0" destOrd="0" presId="urn:microsoft.com/office/officeart/2005/8/layout/default#1"/>
    <dgm:cxn modelId="{0D9DB4D4-A87E-49B6-9C79-1DBB1896BA19}" type="presOf" srcId="{C64F2DE8-3CEC-41C0-B8CF-36A9DCCC1BC6}" destId="{12B3B2FC-AEB5-42EE-AC93-E28CACEDDEF5}" srcOrd="0" destOrd="0" presId="urn:microsoft.com/office/officeart/2005/8/layout/default#1"/>
    <dgm:cxn modelId="{471F637D-7B95-44D0-A910-D28ED751C0C9}" type="presOf" srcId="{CFC15468-927A-48FD-8546-D85F6F1C0FFC}" destId="{275467EF-37C3-46F7-834C-8D5919F09DC6}" srcOrd="0" destOrd="0" presId="urn:microsoft.com/office/officeart/2005/8/layout/default#1"/>
    <dgm:cxn modelId="{9002748F-3D1F-4C3E-9B8F-CD953E51AFCE}" type="presOf" srcId="{57652BB8-BB48-4998-9E73-1AD024461E09}" destId="{DEC3FA83-A01E-48D8-9F38-5BB00E147545}" srcOrd="0" destOrd="0" presId="urn:microsoft.com/office/officeart/2005/8/layout/default#1"/>
    <dgm:cxn modelId="{BD61DCE5-2BC1-4CBB-92F8-CB0090CEB921}" type="presParOf" srcId="{87D00B46-EE0D-425A-8A5F-E9F8EB94605A}" destId="{275467EF-37C3-46F7-834C-8D5919F09DC6}" srcOrd="0" destOrd="0" presId="urn:microsoft.com/office/officeart/2005/8/layout/default#1"/>
    <dgm:cxn modelId="{9265C6A6-36F3-46CE-8072-7557FE5E8FB3}" type="presParOf" srcId="{87D00B46-EE0D-425A-8A5F-E9F8EB94605A}" destId="{46CA6FC5-C393-459C-A016-99065797165D}" srcOrd="1" destOrd="0" presId="urn:microsoft.com/office/officeart/2005/8/layout/default#1"/>
    <dgm:cxn modelId="{B907A70C-30C2-4995-AE1C-1A11BD0B6AFB}" type="presParOf" srcId="{87D00B46-EE0D-425A-8A5F-E9F8EB94605A}" destId="{DEC3FA83-A01E-48D8-9F38-5BB00E147545}" srcOrd="2" destOrd="0" presId="urn:microsoft.com/office/officeart/2005/8/layout/default#1"/>
    <dgm:cxn modelId="{EB8AF1FD-243F-470C-A1E5-7D119A4345FD}" type="presParOf" srcId="{87D00B46-EE0D-425A-8A5F-E9F8EB94605A}" destId="{85F5886B-4333-4C34-AA04-FC213263A9DC}" srcOrd="3" destOrd="0" presId="urn:microsoft.com/office/officeart/2005/8/layout/default#1"/>
    <dgm:cxn modelId="{F3CE49C6-57D3-496A-9BB2-464A03E93843}" type="presParOf" srcId="{87D00B46-EE0D-425A-8A5F-E9F8EB94605A}" destId="{12B3B2FC-AEB5-42EE-AC93-E28CACEDDEF5}" srcOrd="4"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BDBD04-62E1-4430-B892-19B4DAA20C66}">
      <dsp:nvSpPr>
        <dsp:cNvPr id="0" name=""/>
        <dsp:cNvSpPr/>
      </dsp:nvSpPr>
      <dsp:spPr>
        <a:xfrm>
          <a:off x="617219" y="0"/>
          <a:ext cx="6995160" cy="4525963"/>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CD8C3F-0354-4765-981A-D3FB45C0F4BF}">
      <dsp:nvSpPr>
        <dsp:cNvPr id="0" name=""/>
        <dsp:cNvSpPr/>
      </dsp:nvSpPr>
      <dsp:spPr>
        <a:xfrm>
          <a:off x="4118" y="1357788"/>
          <a:ext cx="1981051" cy="181038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ro-RO" sz="2100" kern="1200" dirty="0" smtClean="0"/>
            <a:t>Conţinutul şi structura activelor circulante</a:t>
          </a:r>
          <a:endParaRPr lang="en-US" sz="2100" kern="1200" dirty="0"/>
        </a:p>
      </dsp:txBody>
      <dsp:txXfrm>
        <a:off x="92494" y="1446164"/>
        <a:ext cx="1804299" cy="1633633"/>
      </dsp:txXfrm>
    </dsp:sp>
    <dsp:sp modelId="{8316F94C-C786-4C2B-A026-7666DA3789B1}">
      <dsp:nvSpPr>
        <dsp:cNvPr id="0" name=""/>
        <dsp:cNvSpPr/>
      </dsp:nvSpPr>
      <dsp:spPr>
        <a:xfrm>
          <a:off x="2084222" y="1357788"/>
          <a:ext cx="1981051" cy="1810385"/>
        </a:xfrm>
        <a:prstGeom prst="round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o-RO" sz="2100" kern="1200" smtClean="0"/>
            <a:t>Gestiunea activelor circulante</a:t>
          </a:r>
          <a:endParaRPr lang="en-US" sz="2100" kern="1200"/>
        </a:p>
      </dsp:txBody>
      <dsp:txXfrm>
        <a:off x="2172598" y="1446164"/>
        <a:ext cx="1804299" cy="1633633"/>
      </dsp:txXfrm>
    </dsp:sp>
    <dsp:sp modelId="{57ED5559-7CFB-4A3E-8ECA-4A498C8A4949}">
      <dsp:nvSpPr>
        <dsp:cNvPr id="0" name=""/>
        <dsp:cNvSpPr/>
      </dsp:nvSpPr>
      <dsp:spPr>
        <a:xfrm>
          <a:off x="4164326" y="1357788"/>
          <a:ext cx="1981051" cy="1810385"/>
        </a:xfrm>
        <a:prstGeom prst="round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o-RO" sz="2100" kern="1200" dirty="0" smtClean="0"/>
            <a:t>Surse de finanţare a activelor circulante</a:t>
          </a:r>
          <a:endParaRPr lang="en-US" sz="2100" kern="1200" dirty="0"/>
        </a:p>
      </dsp:txBody>
      <dsp:txXfrm>
        <a:off x="4252702" y="1446164"/>
        <a:ext cx="1804299" cy="1633633"/>
      </dsp:txXfrm>
    </dsp:sp>
    <dsp:sp modelId="{57BD4689-41C3-45DA-A8F3-F95D57B9F519}">
      <dsp:nvSpPr>
        <dsp:cNvPr id="0" name=""/>
        <dsp:cNvSpPr/>
      </dsp:nvSpPr>
      <dsp:spPr>
        <a:xfrm>
          <a:off x="6244430" y="1357788"/>
          <a:ext cx="1981051" cy="1810385"/>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o-RO" sz="2100" kern="1200" smtClean="0"/>
            <a:t>Indicatorii de apreciere a eficienţei  activelor circulante</a:t>
          </a:r>
          <a:endParaRPr lang="en-US" sz="2100" kern="1200"/>
        </a:p>
      </dsp:txBody>
      <dsp:txXfrm>
        <a:off x="6332806" y="1446164"/>
        <a:ext cx="1804299" cy="16336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A0AE43-7D59-4BC8-BFF4-FEF9E0C6043E}">
      <dsp:nvSpPr>
        <dsp:cNvPr id="0" name=""/>
        <dsp:cNvSpPr/>
      </dsp:nvSpPr>
      <dsp:spPr>
        <a:xfrm>
          <a:off x="0" y="1161111"/>
          <a:ext cx="8229600" cy="25137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38708" tIns="437388" rIns="638708" bIns="149352" numCol="1" spcCol="1270" anchor="t" anchorCtr="0">
          <a:noAutofit/>
        </a:bodyPr>
        <a:lstStyle/>
        <a:p>
          <a:pPr marL="228600" lvl="1" indent="-228600" algn="l" defTabSz="933450" rtl="0">
            <a:lnSpc>
              <a:spcPct val="90000"/>
            </a:lnSpc>
            <a:spcBef>
              <a:spcPct val="0"/>
            </a:spcBef>
            <a:spcAft>
              <a:spcPct val="15000"/>
            </a:spcAft>
            <a:buChar char="••"/>
          </a:pPr>
          <a:r>
            <a:rPr lang="ro-RO" sz="2100" kern="1200" dirty="0" smtClean="0"/>
            <a:t>Valoarea de intrare mai mică de 6000 lei;</a:t>
          </a:r>
          <a:endParaRPr lang="en-US" sz="2100" kern="1200" dirty="0"/>
        </a:p>
        <a:p>
          <a:pPr marL="228600" lvl="1" indent="-228600" algn="l" defTabSz="933450" rtl="0">
            <a:lnSpc>
              <a:spcPct val="90000"/>
            </a:lnSpc>
            <a:spcBef>
              <a:spcPct val="0"/>
            </a:spcBef>
            <a:spcAft>
              <a:spcPct val="15000"/>
            </a:spcAft>
            <a:buChar char="••"/>
          </a:pPr>
          <a:r>
            <a:rPr lang="ro-RO" sz="2100" kern="1200" dirty="0" smtClean="0"/>
            <a:t>Perioada de recuperare mai mică de un an;</a:t>
          </a:r>
          <a:endParaRPr lang="en-US" sz="2100" kern="1200" dirty="0"/>
        </a:p>
        <a:p>
          <a:pPr marL="228600" lvl="1" indent="-228600" algn="l" defTabSz="933450" rtl="0">
            <a:lnSpc>
              <a:spcPct val="90000"/>
            </a:lnSpc>
            <a:spcBef>
              <a:spcPct val="0"/>
            </a:spcBef>
            <a:spcAft>
              <a:spcPct val="15000"/>
            </a:spcAft>
            <a:buChar char="••"/>
          </a:pPr>
          <a:r>
            <a:rPr lang="ro-RO" sz="2100" kern="1200" dirty="0" smtClean="0"/>
            <a:t>Se consumă complet într-un singur ciclu de producție  (ciclul normal de activitate);</a:t>
          </a:r>
          <a:endParaRPr lang="en-US" sz="2100" kern="1200" dirty="0"/>
        </a:p>
        <a:p>
          <a:pPr marL="228600" lvl="1" indent="-228600" algn="l" defTabSz="933450" rtl="0">
            <a:lnSpc>
              <a:spcPct val="90000"/>
            </a:lnSpc>
            <a:spcBef>
              <a:spcPct val="0"/>
            </a:spcBef>
            <a:spcAft>
              <a:spcPct val="15000"/>
            </a:spcAft>
            <a:buChar char="••"/>
          </a:pPr>
          <a:r>
            <a:rPr lang="ro-RO" sz="2100" kern="1200" dirty="0" smtClean="0"/>
            <a:t>Transferă valoarea integral asupra produselor şi serviciilor în care au fost încorporate.</a:t>
          </a:r>
          <a:endParaRPr lang="en-US" sz="2100" kern="1200" dirty="0"/>
        </a:p>
      </dsp:txBody>
      <dsp:txXfrm>
        <a:off x="0" y="1161111"/>
        <a:ext cx="8229600" cy="2513700"/>
      </dsp:txXfrm>
    </dsp:sp>
    <dsp:sp modelId="{3DC1A06E-F8A1-4974-A771-C0DCF936CCFF}">
      <dsp:nvSpPr>
        <dsp:cNvPr id="0" name=""/>
        <dsp:cNvSpPr/>
      </dsp:nvSpPr>
      <dsp:spPr>
        <a:xfrm>
          <a:off x="411480" y="851151"/>
          <a:ext cx="5760720" cy="61992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933450" rtl="0">
            <a:lnSpc>
              <a:spcPct val="90000"/>
            </a:lnSpc>
            <a:spcBef>
              <a:spcPct val="0"/>
            </a:spcBef>
            <a:spcAft>
              <a:spcPct val="35000"/>
            </a:spcAft>
          </a:pPr>
          <a:r>
            <a:rPr lang="ro-RO" sz="2100" kern="1200" dirty="0" smtClean="0"/>
            <a:t>Caracteristicile specifice ale activelor circulante:</a:t>
          </a:r>
          <a:endParaRPr lang="en-US" sz="2100" kern="1200" dirty="0"/>
        </a:p>
      </dsp:txBody>
      <dsp:txXfrm>
        <a:off x="441742" y="881413"/>
        <a:ext cx="5700196" cy="5593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5467EF-37C3-46F7-834C-8D5919F09DC6}">
      <dsp:nvSpPr>
        <dsp:cNvPr id="0" name=""/>
        <dsp:cNvSpPr/>
      </dsp:nvSpPr>
      <dsp:spPr>
        <a:xfrm>
          <a:off x="0" y="436548"/>
          <a:ext cx="2385265" cy="143115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i="1" kern="1200" dirty="0" smtClean="0"/>
            <a:t>G</a:t>
          </a:r>
          <a:r>
            <a:rPr lang="ru-RU" sz="2800" i="1" kern="1200" dirty="0" err="1" smtClean="0"/>
            <a:t>estiunea</a:t>
          </a:r>
          <a:r>
            <a:rPr lang="ru-RU" sz="2800" i="1" kern="1200" dirty="0" smtClean="0"/>
            <a:t> </a:t>
          </a:r>
          <a:r>
            <a:rPr lang="ru-RU" sz="2800" i="1" kern="1200" dirty="0" err="1" smtClean="0"/>
            <a:t>stocurilor</a:t>
          </a:r>
          <a:r>
            <a:rPr lang="ru-RU" sz="2800" i="1" kern="1200" dirty="0" smtClean="0"/>
            <a:t> </a:t>
          </a:r>
          <a:endParaRPr lang="en-US" sz="2800" i="1" kern="1200" dirty="0"/>
        </a:p>
      </dsp:txBody>
      <dsp:txXfrm>
        <a:off x="0" y="436548"/>
        <a:ext cx="2385265" cy="1431158"/>
      </dsp:txXfrm>
    </dsp:sp>
    <dsp:sp modelId="{DEC3FA83-A01E-48D8-9F38-5BB00E147545}">
      <dsp:nvSpPr>
        <dsp:cNvPr id="0" name=""/>
        <dsp:cNvSpPr/>
      </dsp:nvSpPr>
      <dsp:spPr>
        <a:xfrm>
          <a:off x="2623791" y="436548"/>
          <a:ext cx="2385265" cy="1431158"/>
        </a:xfrm>
        <a:prstGeom prst="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i="1" kern="1200" dirty="0" err="1" smtClean="0"/>
            <a:t>Gestiunea</a:t>
          </a:r>
          <a:r>
            <a:rPr lang="ru-RU" sz="2800" i="1" kern="1200" dirty="0" smtClean="0"/>
            <a:t> </a:t>
          </a:r>
          <a:r>
            <a:rPr lang="ru-RU" sz="2800" i="1" kern="1200" dirty="0" err="1" smtClean="0"/>
            <a:t>creanţelor</a:t>
          </a:r>
          <a:endParaRPr lang="en-US" sz="2800" i="1" kern="1200" dirty="0"/>
        </a:p>
      </dsp:txBody>
      <dsp:txXfrm>
        <a:off x="2623791" y="436548"/>
        <a:ext cx="2385265" cy="1431158"/>
      </dsp:txXfrm>
    </dsp:sp>
    <dsp:sp modelId="{12B3B2FC-AEB5-42EE-AC93-E28CACEDDEF5}">
      <dsp:nvSpPr>
        <dsp:cNvPr id="0" name=""/>
        <dsp:cNvSpPr/>
      </dsp:nvSpPr>
      <dsp:spPr>
        <a:xfrm>
          <a:off x="5247583" y="436548"/>
          <a:ext cx="2385265" cy="1431158"/>
        </a:xfrm>
        <a:prstGeom prst="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i="1" kern="1200" dirty="0" err="1" smtClean="0"/>
            <a:t>Gestiunea</a:t>
          </a:r>
          <a:r>
            <a:rPr lang="ru-RU" sz="2800" i="1" kern="1200" dirty="0" smtClean="0"/>
            <a:t> </a:t>
          </a:r>
          <a:r>
            <a:rPr lang="ru-RU" sz="2800" i="1" kern="1200" dirty="0" err="1" smtClean="0"/>
            <a:t>mijloacelor</a:t>
          </a:r>
          <a:r>
            <a:rPr lang="ru-RU" sz="2800" i="1" kern="1200" dirty="0" smtClean="0"/>
            <a:t> </a:t>
          </a:r>
          <a:r>
            <a:rPr lang="ru-RU" sz="2800" i="1" kern="1200" dirty="0" err="1" smtClean="0"/>
            <a:t>băneşti</a:t>
          </a:r>
          <a:endParaRPr lang="en-US" sz="2800" kern="1200" dirty="0"/>
        </a:p>
      </dsp:txBody>
      <dsp:txXfrm>
        <a:off x="5247583" y="436548"/>
        <a:ext cx="2385265" cy="143115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p>
            <a:fld id="{6B4677F4-9934-4C50-9E81-9AE330AF3EBD}" type="datetimeFigureOut">
              <a:rPr lang="ro-RO" smtClean="0"/>
              <a:pPr/>
              <a:t>13.10.2021</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7AAE7DD-7A40-4769-9302-B03CBC409A13}" type="slidenum">
              <a:rPr lang="ro-RO" smtClean="0"/>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6B4677F4-9934-4C50-9E81-9AE330AF3EBD}" type="datetimeFigureOut">
              <a:rPr lang="ro-RO" smtClean="0"/>
              <a:pPr/>
              <a:t>13.10.2021</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7AAE7DD-7A40-4769-9302-B03CBC409A13}"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6B4677F4-9934-4C50-9E81-9AE330AF3EBD}" type="datetimeFigureOut">
              <a:rPr lang="ro-RO" smtClean="0"/>
              <a:pPr/>
              <a:t>13.10.2021</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7AAE7DD-7A40-4769-9302-B03CBC409A13}"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6B4677F4-9934-4C50-9E81-9AE330AF3EBD}" type="datetimeFigureOut">
              <a:rPr lang="ro-RO" smtClean="0"/>
              <a:pPr/>
              <a:t>13.10.2021</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7AAE7DD-7A40-4769-9302-B03CBC409A13}" type="slidenum">
              <a:rPr lang="ro-RO" smtClean="0"/>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4677F4-9934-4C50-9E81-9AE330AF3EBD}" type="datetimeFigureOut">
              <a:rPr lang="ro-RO" smtClean="0"/>
              <a:pPr/>
              <a:t>13.10.2021</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7AAE7DD-7A40-4769-9302-B03CBC409A13}" type="slidenum">
              <a:rPr lang="ro-RO" smtClean="0"/>
              <a:pPr/>
              <a:t>‹#›</a:t>
            </a:fld>
            <a:endParaRPr lang="ro-R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p:txBody>
          <a:bodyPr/>
          <a:lstStyle/>
          <a:p>
            <a:fld id="{6B4677F4-9934-4C50-9E81-9AE330AF3EBD}" type="datetimeFigureOut">
              <a:rPr lang="ro-RO" smtClean="0"/>
              <a:pPr/>
              <a:t>13.10.2021</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27AAE7DD-7A40-4769-9302-B03CBC409A13}" type="slidenum">
              <a:rPr lang="ro-RO" smtClean="0"/>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6"/>
          <p:cNvSpPr>
            <a:spLocks noGrp="1"/>
          </p:cNvSpPr>
          <p:nvPr>
            <p:ph type="dt" sz="half" idx="10"/>
          </p:nvPr>
        </p:nvSpPr>
        <p:spPr/>
        <p:txBody>
          <a:bodyPr/>
          <a:lstStyle/>
          <a:p>
            <a:fld id="{6B4677F4-9934-4C50-9E81-9AE330AF3EBD}" type="datetimeFigureOut">
              <a:rPr lang="ro-RO" smtClean="0"/>
              <a:pPr/>
              <a:t>13.10.2021</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27AAE7DD-7A40-4769-9302-B03CBC409A13}" type="slidenum">
              <a:rPr lang="ro-RO" smtClean="0"/>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2"/>
          <p:cNvSpPr>
            <a:spLocks noGrp="1"/>
          </p:cNvSpPr>
          <p:nvPr>
            <p:ph type="dt" sz="half" idx="10"/>
          </p:nvPr>
        </p:nvSpPr>
        <p:spPr/>
        <p:txBody>
          <a:bodyPr/>
          <a:lstStyle/>
          <a:p>
            <a:fld id="{6B4677F4-9934-4C50-9E81-9AE330AF3EBD}" type="datetimeFigureOut">
              <a:rPr lang="ro-RO" smtClean="0"/>
              <a:pPr/>
              <a:t>13.10.2021</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27AAE7DD-7A40-4769-9302-B03CBC409A13}"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4677F4-9934-4C50-9E81-9AE330AF3EBD}" type="datetimeFigureOut">
              <a:rPr lang="ro-RO" smtClean="0"/>
              <a:pPr/>
              <a:t>13.10.2021</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27AAE7DD-7A40-4769-9302-B03CBC409A13}"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4677F4-9934-4C50-9E81-9AE330AF3EBD}" type="datetimeFigureOut">
              <a:rPr lang="ro-RO" smtClean="0"/>
              <a:pPr/>
              <a:t>13.10.2021</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27AAE7DD-7A40-4769-9302-B03CBC409A13}" type="slidenum">
              <a:rPr lang="ro-RO" smtClean="0"/>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4677F4-9934-4C50-9E81-9AE330AF3EBD}" type="datetimeFigureOut">
              <a:rPr lang="ro-RO" smtClean="0"/>
              <a:pPr/>
              <a:t>13.10.2021</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27AAE7DD-7A40-4769-9302-B03CBC409A13}" type="slidenum">
              <a:rPr lang="ro-RO" smtClean="0"/>
              <a:pPr/>
              <a:t>‹#›</a:t>
            </a:fld>
            <a:endParaRPr lang="ro-R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ro-R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677F4-9934-4C50-9E81-9AE330AF3EBD}" type="datetimeFigureOut">
              <a:rPr lang="ro-RO" smtClean="0"/>
              <a:pPr/>
              <a:t>13.10.2021</a:t>
            </a:fld>
            <a:endParaRPr lang="ro-R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AAE7DD-7A40-4769-9302-B03CBC409A13}" type="slidenum">
              <a:rPr lang="ro-RO" smtClean="0"/>
              <a:pPr/>
              <a:t>‹#›</a:t>
            </a:fld>
            <a:endParaRPr lang="ro-R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o-RO" b="1" dirty="0" smtClean="0">
                <a:solidFill>
                  <a:srgbClr val="FF0000"/>
                </a:solidFill>
              </a:rPr>
              <a:t>Tema 9. FINANŢAREA ACTIVELOR C</a:t>
            </a:r>
            <a:r>
              <a:rPr lang="en-US" b="1" dirty="0" smtClean="0">
                <a:solidFill>
                  <a:srgbClr val="FF0000"/>
                </a:solidFill>
              </a:rPr>
              <a:t>IRCULANTE</a:t>
            </a:r>
            <a:endParaRPr lang="en-US" b="1" dirty="0"/>
          </a:p>
        </p:txBody>
      </p:sp>
      <p:sp>
        <p:nvSpPr>
          <p:cNvPr id="3" name="Подзаголовок 2"/>
          <p:cNvSpPr>
            <a:spLocks noGrp="1"/>
          </p:cNvSpPr>
          <p:nvPr>
            <p:ph type="subTitle" idx="1"/>
          </p:nvPr>
        </p:nvSpPr>
        <p:spPr>
          <a:xfrm>
            <a:off x="1371600" y="3886200"/>
            <a:ext cx="6400800" cy="1066800"/>
          </a:xfrm>
        </p:spPr>
        <p:txBody>
          <a:bodyPr>
            <a:normAutofit lnSpcReduction="10000"/>
          </a:bodyPr>
          <a:lstStyle/>
          <a:p>
            <a:r>
              <a:rPr lang="ro-MO" b="1" dirty="0">
                <a:solidFill>
                  <a:schemeClr val="tx1"/>
                </a:solidFill>
              </a:rPr>
              <a:t>Rusu Elena</a:t>
            </a:r>
          </a:p>
          <a:p>
            <a:r>
              <a:rPr lang="ro-MO" b="1">
                <a:solidFill>
                  <a:schemeClr val="tx1"/>
                </a:solidFill>
              </a:rPr>
              <a:t>Drd., asist.univ.</a:t>
            </a:r>
            <a:endParaRPr lang="en-US"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7" name="Picture 3"/>
          <p:cNvPicPr>
            <a:picLocks noGrp="1" noChangeAspect="1" noChangeArrowheads="1"/>
          </p:cNvPicPr>
          <p:nvPr>
            <p:ph idx="1"/>
          </p:nvPr>
        </p:nvPicPr>
        <p:blipFill>
          <a:blip r:embed="rId2" cstate="print"/>
          <a:srcRect l="25849" t="53135" r="33899" b="21409"/>
          <a:stretch>
            <a:fillRect/>
          </a:stretch>
        </p:blipFill>
        <p:spPr bwMode="auto">
          <a:xfrm>
            <a:off x="179512" y="1556792"/>
            <a:ext cx="8964488" cy="3600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o-RO" dirty="0" smtClean="0"/>
              <a:t>EXEMPLU</a:t>
            </a:r>
            <a:endParaRPr lang="en-US" dirty="0"/>
          </a:p>
        </p:txBody>
      </p:sp>
      <p:sp>
        <p:nvSpPr>
          <p:cNvPr id="3" name="Содержимое 2"/>
          <p:cNvSpPr>
            <a:spLocks noGrp="1"/>
          </p:cNvSpPr>
          <p:nvPr>
            <p:ph idx="1"/>
          </p:nvPr>
        </p:nvSpPr>
        <p:spPr/>
        <p:txBody>
          <a:bodyPr>
            <a:normAutofit fontScale="92500" lnSpcReduction="10000"/>
          </a:bodyPr>
          <a:lstStyle/>
          <a:p>
            <a:pPr>
              <a:buNone/>
            </a:pPr>
            <a:r>
              <a:rPr lang="en-US" dirty="0" smtClean="0"/>
              <a:t>	</a:t>
            </a:r>
            <a:r>
              <a:rPr lang="ro-RO" dirty="0" smtClean="0"/>
              <a:t>O întreprindere are nevoie de 40000 unităţi de materie primă A pentru a îndeplini planul de producţie.  Determinaţi mărimea optimă a unei livrări şi cheltuielile legate cu deţinerea stocului (cele care asigură cheltuielile minime), dacă: preţul unei unităţi de materie prima A este 20 lei, cheltuielile de comandă sunt 40 lei / comanda, cheltuielile de păstrare constituie 25% din preţul unitar  al stocului, iar stocul de siguranţă este 0 unităţi.</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Rezolvare</a:t>
            </a:r>
            <a:endParaRPr lang="en-US" dirty="0"/>
          </a:p>
        </p:txBody>
      </p:sp>
      <p:pic>
        <p:nvPicPr>
          <p:cNvPr id="32770" name="Объект 6"/>
          <p:cNvPicPr>
            <a:picLocks noChangeArrowheads="1"/>
          </p:cNvPicPr>
          <p:nvPr/>
        </p:nvPicPr>
        <p:blipFill>
          <a:blip r:embed="rId2" cstate="print"/>
          <a:srcRect l="-1588" t="-2988" r="-2206" b="-8897"/>
          <a:stretch>
            <a:fillRect/>
          </a:stretch>
        </p:blipFill>
        <p:spPr bwMode="auto">
          <a:xfrm>
            <a:off x="611560" y="1628800"/>
            <a:ext cx="7992888" cy="460851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b="1" i="1" dirty="0" smtClean="0"/>
              <a:t>Gestiunea creanţelor</a:t>
            </a:r>
            <a:endParaRPr lang="en-US" dirty="0"/>
          </a:p>
        </p:txBody>
      </p:sp>
      <p:sp>
        <p:nvSpPr>
          <p:cNvPr id="3" name="Содержимое 2"/>
          <p:cNvSpPr>
            <a:spLocks noGrp="1"/>
          </p:cNvSpPr>
          <p:nvPr>
            <p:ph idx="1"/>
          </p:nvPr>
        </p:nvSpPr>
        <p:spPr>
          <a:xfrm>
            <a:off x="251520" y="1268760"/>
            <a:ext cx="8892480" cy="5589240"/>
          </a:xfrm>
        </p:spPr>
        <p:txBody>
          <a:bodyPr>
            <a:normAutofit fontScale="40000" lnSpcReduction="20000"/>
          </a:bodyPr>
          <a:lstStyle/>
          <a:p>
            <a:pPr>
              <a:buNone/>
            </a:pPr>
            <a:r>
              <a:rPr lang="en-US" dirty="0" smtClean="0"/>
              <a:t>	</a:t>
            </a:r>
            <a:r>
              <a:rPr lang="en-US" sz="4500" dirty="0" smtClean="0"/>
              <a:t>G</a:t>
            </a:r>
            <a:r>
              <a:rPr lang="ro-RO" sz="4500" dirty="0" smtClean="0"/>
              <a:t>estiunea creanțelor constă în luarea de măsuri care să permită minimizarea sumei </a:t>
            </a:r>
            <a:r>
              <a:rPr lang="en-US" sz="4500" dirty="0" err="1" smtClean="0"/>
              <a:t>împrumuturilor</a:t>
            </a:r>
            <a:r>
              <a:rPr lang="en-US" sz="4500" dirty="0" smtClean="0"/>
              <a:t> </a:t>
            </a:r>
            <a:r>
              <a:rPr lang="en-US" sz="4500" dirty="0" err="1" smtClean="0"/>
              <a:t>acordat</a:t>
            </a:r>
            <a:r>
              <a:rPr lang="en-US" sz="4500" dirty="0" smtClean="0"/>
              <a:t> </a:t>
            </a:r>
            <a:r>
              <a:rPr lang="en-US" sz="4500" dirty="0" err="1" smtClean="0"/>
              <a:t>eclientilor</a:t>
            </a:r>
            <a:r>
              <a:rPr lang="en-US" sz="4500" dirty="0" smtClean="0"/>
              <a:t> </a:t>
            </a:r>
            <a:r>
              <a:rPr lang="ro-RO" sz="4500" dirty="0" smtClean="0"/>
              <a:t>şi costurilor legate de plata efectivă, precum şi limitarea riscului de nerecuperare a </a:t>
            </a:r>
            <a:r>
              <a:rPr lang="en-US" sz="4500" dirty="0" err="1" smtClean="0"/>
              <a:t>datoriei</a:t>
            </a:r>
            <a:r>
              <a:rPr lang="ro-RO" sz="4500" dirty="0" smtClean="0"/>
              <a:t>.</a:t>
            </a:r>
            <a:endParaRPr lang="en-US" sz="4500" dirty="0" smtClean="0"/>
          </a:p>
          <a:p>
            <a:pPr>
              <a:buNone/>
            </a:pPr>
            <a:r>
              <a:rPr lang="en-US" sz="4500" dirty="0" smtClean="0"/>
              <a:t>	</a:t>
            </a:r>
            <a:r>
              <a:rPr lang="ro-RO" sz="4500" i="1" dirty="0" smtClean="0">
                <a:solidFill>
                  <a:srgbClr val="FF0000"/>
                </a:solidFill>
              </a:rPr>
              <a:t>Minimizarea nivelului creanţelor se poate obţine prin diverse modalităţi:</a:t>
            </a:r>
            <a:endParaRPr lang="en-US" sz="4500" i="1" dirty="0" smtClean="0">
              <a:solidFill>
                <a:srgbClr val="FF0000"/>
              </a:solidFill>
            </a:endParaRPr>
          </a:p>
          <a:p>
            <a:pPr>
              <a:buNone/>
            </a:pPr>
            <a:r>
              <a:rPr lang="en-US" sz="4500" dirty="0" smtClean="0"/>
              <a:t>	</a:t>
            </a:r>
            <a:r>
              <a:rPr lang="ro-RO" sz="4500" dirty="0" smtClean="0"/>
              <a:t>- alegerea unor modalităţi convenabile de plată, rapide şi înscrierea lor ca atare în contract;</a:t>
            </a:r>
            <a:endParaRPr lang="en-US" sz="4500" dirty="0" smtClean="0"/>
          </a:p>
          <a:p>
            <a:pPr>
              <a:buNone/>
            </a:pPr>
            <a:r>
              <a:rPr lang="en-US" sz="4500" dirty="0" smtClean="0"/>
              <a:t>	</a:t>
            </a:r>
            <a:r>
              <a:rPr lang="ro-RO" sz="4500" dirty="0" smtClean="0"/>
              <a:t>-  facturarea operativă a loturilor de mărfuri expediate clienţilor;</a:t>
            </a:r>
            <a:endParaRPr lang="en-US" sz="4500" dirty="0" smtClean="0"/>
          </a:p>
          <a:p>
            <a:pPr>
              <a:buNone/>
            </a:pPr>
            <a:r>
              <a:rPr lang="en-US" sz="4500" dirty="0" smtClean="0"/>
              <a:t>	</a:t>
            </a:r>
            <a:r>
              <a:rPr lang="ro-RO" sz="4500" dirty="0" smtClean="0"/>
              <a:t>-  înscrierea explicită în contract a tuturor condiţiilor de plată care să înlăture interpretări diferite.</a:t>
            </a:r>
            <a:endParaRPr lang="en-US" sz="4500" dirty="0" smtClean="0"/>
          </a:p>
          <a:p>
            <a:pPr>
              <a:buNone/>
            </a:pPr>
            <a:r>
              <a:rPr lang="en-US" sz="4500" dirty="0" smtClean="0"/>
              <a:t>	</a:t>
            </a:r>
            <a:r>
              <a:rPr lang="ro-RO" sz="4500" i="1" dirty="0" smtClean="0">
                <a:solidFill>
                  <a:srgbClr val="FF0000"/>
                </a:solidFill>
              </a:rPr>
              <a:t>Minimizarea riscului ce decurge din creanţă se poate realiza, atît prin măsuri preventive, cît şi printr-un control ulterior. </a:t>
            </a:r>
            <a:endParaRPr lang="en-US" sz="4500" i="1" dirty="0" smtClean="0">
              <a:solidFill>
                <a:srgbClr val="FF0000"/>
              </a:solidFill>
            </a:endParaRPr>
          </a:p>
          <a:p>
            <a:pPr>
              <a:buNone/>
            </a:pPr>
            <a:r>
              <a:rPr lang="en-US" sz="4500" dirty="0" smtClean="0"/>
              <a:t>	</a:t>
            </a:r>
            <a:r>
              <a:rPr lang="ro-RO" sz="4500" dirty="0" smtClean="0"/>
              <a:t>Ca măsuri preventive</a:t>
            </a:r>
            <a:r>
              <a:rPr lang="ro-RO" sz="4500" b="1" dirty="0" smtClean="0"/>
              <a:t> </a:t>
            </a:r>
            <a:r>
              <a:rPr lang="ro-RO" sz="4500" dirty="0" smtClean="0"/>
              <a:t>se pot menţiona următoarele:</a:t>
            </a:r>
            <a:endParaRPr lang="en-US" sz="4500" dirty="0" smtClean="0"/>
          </a:p>
          <a:p>
            <a:pPr>
              <a:buNone/>
            </a:pPr>
            <a:r>
              <a:rPr lang="en-US" sz="4500" dirty="0" smtClean="0"/>
              <a:t>	</a:t>
            </a:r>
            <a:r>
              <a:rPr lang="ro-RO" sz="4500" dirty="0" smtClean="0"/>
              <a:t>- selecţia clienţilor cărora li se vor acorda credite comercial;</a:t>
            </a:r>
            <a:endParaRPr lang="en-US" sz="4500" dirty="0" smtClean="0"/>
          </a:p>
          <a:p>
            <a:pPr>
              <a:buNone/>
            </a:pPr>
            <a:r>
              <a:rPr lang="en-US" sz="4500" dirty="0" smtClean="0"/>
              <a:t>	</a:t>
            </a:r>
            <a:r>
              <a:rPr lang="ro-RO" sz="4500" dirty="0" smtClean="0"/>
              <a:t>- stabilirea prealabilă a unor limite maxime pînă la care se poate ridica valoarea creanţei;</a:t>
            </a:r>
            <a:endParaRPr lang="en-US" sz="4500" dirty="0" smtClean="0"/>
          </a:p>
          <a:p>
            <a:pPr>
              <a:buNone/>
            </a:pPr>
            <a:r>
              <a:rPr lang="en-US" sz="4500" dirty="0" smtClean="0"/>
              <a:t>	</a:t>
            </a:r>
            <a:r>
              <a:rPr lang="ro-RO" sz="4500" dirty="0" smtClean="0"/>
              <a:t>- stabilirea unui plafon total al creanţei în funcţie de cifra de afaceri a întreprinderii;</a:t>
            </a:r>
            <a:endParaRPr lang="en-US" sz="4500" dirty="0" smtClean="0"/>
          </a:p>
          <a:p>
            <a:pPr>
              <a:buNone/>
            </a:pPr>
            <a:r>
              <a:rPr lang="en-US" sz="4500" dirty="0" smtClean="0"/>
              <a:t>	</a:t>
            </a:r>
            <a:r>
              <a:rPr lang="ro-RO" sz="4500" dirty="0" smtClean="0"/>
              <a:t>- rezervarea prin contract a drepturilor de proprietate asupra stocurilor vîndute pe credit, garanţii cambiare, diverse asigurări împotriva riscului de neplată;</a:t>
            </a:r>
            <a:endParaRPr lang="en-US" sz="4500" dirty="0" smtClean="0"/>
          </a:p>
          <a:p>
            <a:pPr>
              <a:buNone/>
            </a:pPr>
            <a:r>
              <a:rPr lang="en-US" sz="4500" dirty="0" smtClean="0"/>
              <a:t>	</a:t>
            </a:r>
            <a:r>
              <a:rPr lang="ro-RO" sz="4500" dirty="0" smtClean="0"/>
              <a:t>- vînzarea creanţelor unor societăţi specializate în astfel de preluări, în caz de risc de neplată.</a:t>
            </a:r>
            <a:endParaRPr lang="en-US" sz="4500" dirty="0" smtClean="0"/>
          </a:p>
          <a:p>
            <a:pPr>
              <a:buNone/>
            </a:pPr>
            <a:r>
              <a:rPr lang="en-US" sz="3800" dirty="0" smtClean="0"/>
              <a:t>	</a:t>
            </a:r>
            <a:endParaRPr lang="en-US" sz="3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i="1" dirty="0" smtClean="0"/>
              <a:t>Gestiunea numerarului</a:t>
            </a:r>
            <a:endParaRPr lang="en-US" dirty="0"/>
          </a:p>
        </p:txBody>
      </p:sp>
      <p:sp>
        <p:nvSpPr>
          <p:cNvPr id="3" name="Содержимое 2"/>
          <p:cNvSpPr>
            <a:spLocks noGrp="1"/>
          </p:cNvSpPr>
          <p:nvPr>
            <p:ph idx="1"/>
          </p:nvPr>
        </p:nvSpPr>
        <p:spPr/>
        <p:txBody>
          <a:bodyPr/>
          <a:lstStyle/>
          <a:p>
            <a:pPr>
              <a:buNone/>
            </a:pPr>
            <a:r>
              <a:rPr lang="en-US" dirty="0" smtClean="0"/>
              <a:t>	</a:t>
            </a:r>
            <a:r>
              <a:rPr lang="ro-RO" dirty="0" smtClean="0"/>
              <a:t>reprezintă activitate de organizare a fluxurilor de numerar, astfel încît să asigure circulaţia neîntreruptă, siguranţa şi nivelul optim al activelor, al rentabilităţii.</a:t>
            </a:r>
            <a:endParaRPr lang="en-US" dirty="0" smtClean="0"/>
          </a:p>
          <a:p>
            <a:pPr>
              <a:buNone/>
            </a:pPr>
            <a:r>
              <a:rPr lang="en-US" dirty="0" smtClean="0"/>
              <a:t>	</a:t>
            </a:r>
            <a:r>
              <a:rPr lang="ro-RO" dirty="0" smtClean="0"/>
              <a:t>În vederea determinării soldului optim de numerar se poate utiliza următoarele modele:</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649491"/>
          </a:xfrm>
        </p:spPr>
        <p:txBody>
          <a:bodyPr>
            <a:normAutofit fontScale="62500" lnSpcReduction="20000"/>
          </a:bodyPr>
          <a:lstStyle/>
          <a:p>
            <a:pPr>
              <a:buNone/>
            </a:pPr>
            <a:r>
              <a:rPr lang="ro-RO" dirty="0" smtClean="0"/>
              <a:t>	</a:t>
            </a:r>
            <a:endParaRPr lang="en-US" dirty="0" smtClean="0"/>
          </a:p>
          <a:p>
            <a:pPr>
              <a:buNone/>
            </a:pPr>
            <a:r>
              <a:rPr lang="ro-RO" i="1" dirty="0" smtClean="0"/>
              <a:t>   1. Modelul Baumol</a:t>
            </a:r>
            <a:r>
              <a:rPr lang="ro-RO" dirty="0" smtClean="0"/>
              <a:t> permite determinarea soldului optim de numerar. Are la baza următoarele ipoteze:</a:t>
            </a:r>
            <a:endParaRPr lang="en-US" dirty="0" smtClean="0"/>
          </a:p>
          <a:p>
            <a:pPr>
              <a:buNone/>
            </a:pPr>
            <a:r>
              <a:rPr lang="ro-RO" dirty="0" smtClean="0"/>
              <a:t>-cunoaşterea cu certitudine a fluxurilor nete de trezorerie;</a:t>
            </a:r>
            <a:endParaRPr lang="en-US" dirty="0" smtClean="0"/>
          </a:p>
          <a:p>
            <a:pPr>
              <a:buNone/>
            </a:pPr>
            <a:r>
              <a:rPr lang="ro-RO" dirty="0" smtClean="0"/>
              <a:t>-evoluţia constantă a fluxurilor nete de trezorerie.</a:t>
            </a:r>
            <a:endParaRPr lang="en-US" dirty="0" smtClean="0"/>
          </a:p>
          <a:p>
            <a:pPr>
              <a:buNone/>
            </a:pPr>
            <a:r>
              <a:rPr lang="ro-RO" dirty="0" smtClean="0"/>
              <a:t>Acest model echilibrează costurile de oportunitate apărute în urma deţinerii fondurilor sub formă de numerar, cu costurile de tranzacţie care apar atunci cînd trebuie plasată o nouă comandă de numerar. </a:t>
            </a:r>
            <a:endParaRPr lang="en-US" dirty="0" smtClean="0"/>
          </a:p>
          <a:p>
            <a:pPr>
              <a:buNone/>
            </a:pPr>
            <a:r>
              <a:rPr lang="ro-RO" dirty="0" smtClean="0"/>
              <a:t>C = √2*F*Tanual / k, unde </a:t>
            </a:r>
            <a:endParaRPr lang="en-US" dirty="0" smtClean="0"/>
          </a:p>
          <a:p>
            <a:pPr>
              <a:buNone/>
            </a:pPr>
            <a:r>
              <a:rPr lang="ro-RO" dirty="0" smtClean="0"/>
              <a:t>C - mărimea optimă a comenzii de numerar, </a:t>
            </a:r>
            <a:endParaRPr lang="en-US" dirty="0" smtClean="0"/>
          </a:p>
          <a:p>
            <a:pPr>
              <a:buNone/>
            </a:pPr>
            <a:r>
              <a:rPr lang="ro-RO" dirty="0" smtClean="0"/>
              <a:t>F - costul fix pentru realizarea tranzacţiei legate cu plasarea comenzii de numerar</a:t>
            </a:r>
            <a:endParaRPr lang="en-US" dirty="0" smtClean="0"/>
          </a:p>
          <a:p>
            <a:pPr>
              <a:buNone/>
            </a:pPr>
            <a:r>
              <a:rPr lang="ro-RO" dirty="0" smtClean="0"/>
              <a:t>T – necesarul total previzionat de numerar pentru o perioada determinată</a:t>
            </a:r>
            <a:endParaRPr lang="en-US" dirty="0" smtClean="0"/>
          </a:p>
          <a:p>
            <a:pPr>
              <a:buNone/>
            </a:pPr>
            <a:r>
              <a:rPr lang="ro-RO" dirty="0" smtClean="0"/>
              <a:t>k – costul de oportunitate a capitalului (rata dobînzii)</a:t>
            </a:r>
            <a:endParaRPr lang="en-US" dirty="0" smtClean="0"/>
          </a:p>
          <a:p>
            <a:pPr>
              <a:buNone/>
            </a:pPr>
            <a:r>
              <a:rPr lang="ro-RO" dirty="0" smtClean="0"/>
              <a:t>Costul total anual = Costul de comandă (de tranzacţionare) + costul de deţinere(de oportunitate)</a:t>
            </a:r>
            <a:endParaRPr lang="en-US" dirty="0" smtClean="0"/>
          </a:p>
          <a:p>
            <a:pPr>
              <a:buNone/>
            </a:pPr>
            <a:r>
              <a:rPr lang="ro-RO" dirty="0" smtClean="0"/>
              <a:t>CT = F (T/C) + k(C/2)</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6712"/>
            <a:ext cx="8229600" cy="5289451"/>
          </a:xfrm>
        </p:spPr>
        <p:txBody>
          <a:bodyPr>
            <a:normAutofit fontScale="70000" lnSpcReduction="20000"/>
          </a:bodyPr>
          <a:lstStyle/>
          <a:p>
            <a:pPr>
              <a:buNone/>
            </a:pPr>
            <a:r>
              <a:rPr lang="ro-RO" i="1" dirty="0" smtClean="0"/>
              <a:t>2. Modelul Miller-Orr</a:t>
            </a:r>
            <a:r>
              <a:rPr lang="ro-RO" dirty="0" smtClean="0"/>
              <a:t> este o dezvoltare a modelului Baumol şi utilizează o abordare de tipul controlului stocurilor pentru a include costurile de comandă şi de deţinere a fondurilor sub formă de numerar datorită tranzacţiilor imprevizibile. Modelul determină limitele superioare şi inferioare pentru soldul de numerar, punctul de reînnoire a comenzii şi punctul de echilibru.</a:t>
            </a:r>
            <a:endParaRPr lang="en-US" dirty="0" smtClean="0"/>
          </a:p>
          <a:p>
            <a:pPr>
              <a:buNone/>
            </a:pPr>
            <a:r>
              <a:rPr lang="ro-RO" dirty="0" smtClean="0"/>
              <a:t>Z =( ¾ * Fσ</a:t>
            </a:r>
            <a:r>
              <a:rPr lang="ro-RO" baseline="30000" dirty="0" smtClean="0"/>
              <a:t>2</a:t>
            </a:r>
            <a:r>
              <a:rPr lang="ro-RO" dirty="0" smtClean="0"/>
              <a:t> / v)</a:t>
            </a:r>
            <a:r>
              <a:rPr lang="ro-RO" baseline="30000" dirty="0" smtClean="0"/>
              <a:t>1/3</a:t>
            </a:r>
            <a:r>
              <a:rPr lang="ro-RO" dirty="0" smtClean="0"/>
              <a:t>, unde </a:t>
            </a:r>
            <a:endParaRPr lang="en-US" dirty="0" smtClean="0"/>
          </a:p>
          <a:p>
            <a:pPr>
              <a:buNone/>
            </a:pPr>
            <a:r>
              <a:rPr lang="ro-RO" dirty="0" smtClean="0"/>
              <a:t>Z punctul de echilibru a soldului de mijloace băneşti</a:t>
            </a:r>
            <a:endParaRPr lang="en-US" dirty="0" smtClean="0"/>
          </a:p>
          <a:p>
            <a:pPr>
              <a:buNone/>
            </a:pPr>
            <a:r>
              <a:rPr lang="ro-RO" dirty="0" smtClean="0"/>
              <a:t>σ</a:t>
            </a:r>
            <a:r>
              <a:rPr lang="ro-RO" baseline="30000" dirty="0" smtClean="0"/>
              <a:t>2 </a:t>
            </a:r>
            <a:r>
              <a:rPr lang="ro-RO" dirty="0" smtClean="0"/>
              <a:t> - variaţia zilnică a tranzacţiilor în contul curent</a:t>
            </a:r>
            <a:endParaRPr lang="en-US" dirty="0" smtClean="0"/>
          </a:p>
          <a:p>
            <a:pPr>
              <a:buNone/>
            </a:pPr>
            <a:r>
              <a:rPr lang="ro-RO" dirty="0" smtClean="0"/>
              <a:t>v – rata zilnică a dobînzii</a:t>
            </a:r>
            <a:endParaRPr lang="en-US" dirty="0" smtClean="0"/>
          </a:p>
          <a:p>
            <a:pPr>
              <a:buNone/>
            </a:pPr>
            <a:r>
              <a:rPr lang="ro-RO" dirty="0" smtClean="0"/>
              <a:t>F – costuri de comandă a mijloacelor băneşti</a:t>
            </a:r>
            <a:endParaRPr lang="en-US" dirty="0" smtClean="0"/>
          </a:p>
          <a:p>
            <a:pPr>
              <a:buNone/>
            </a:pPr>
            <a:r>
              <a:rPr lang="ro-RO" dirty="0" smtClean="0"/>
              <a:t>Limita superioară este H = 3*Z. </a:t>
            </a:r>
            <a:endParaRPr lang="en-US" dirty="0" smtClean="0"/>
          </a:p>
          <a:p>
            <a:pPr>
              <a:buNone/>
            </a:pPr>
            <a:r>
              <a:rPr lang="ro-RO" dirty="0" smtClean="0"/>
              <a:t>Cînd soldul ajunge la limita superioară întreprinderea transferă banii în valori mobiliare, iar cînd se ajunge la limita inferioară (0), întreprinderea transformă în bani valorile mobiliare.</a:t>
            </a:r>
            <a:endParaRPr lang="en-US" dirty="0" smtClean="0"/>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a:t>Indicatori de gestiune a activelor </a:t>
            </a:r>
            <a:r>
              <a:rPr lang="ro-RO" b="1" dirty="0" smtClean="0"/>
              <a:t>circulante</a:t>
            </a:r>
            <a:endParaRPr lang="ro-RO" dirty="0"/>
          </a:p>
        </p:txBody>
      </p:sp>
      <p:sp>
        <p:nvSpPr>
          <p:cNvPr id="3" name="Content Placeholder 2"/>
          <p:cNvSpPr>
            <a:spLocks noGrp="1"/>
          </p:cNvSpPr>
          <p:nvPr>
            <p:ph idx="1"/>
          </p:nvPr>
        </p:nvSpPr>
        <p:spPr>
          <a:xfrm>
            <a:off x="251520" y="1600200"/>
            <a:ext cx="8712968" cy="4525963"/>
          </a:xfrm>
        </p:spPr>
        <p:txBody>
          <a:bodyPr>
            <a:normAutofit fontScale="70000" lnSpcReduction="20000"/>
          </a:bodyPr>
          <a:lstStyle/>
          <a:p>
            <a:pPr>
              <a:buNone/>
            </a:pPr>
            <a:r>
              <a:rPr lang="ro-RO" dirty="0"/>
              <a:t>Se cunosc şi se urmăresc 2 aspecte referitoare la eficienţa utilizării a.c:</a:t>
            </a:r>
          </a:p>
          <a:p>
            <a:pPr>
              <a:buNone/>
            </a:pPr>
            <a:r>
              <a:rPr lang="ro-RO" dirty="0" smtClean="0"/>
              <a:t>	1</a:t>
            </a:r>
            <a:r>
              <a:rPr lang="ro-RO" dirty="0"/>
              <a:t>. eficienţa utilizării a.c. sub aspect material</a:t>
            </a:r>
          </a:p>
          <a:p>
            <a:pPr>
              <a:buNone/>
            </a:pPr>
            <a:r>
              <a:rPr lang="ro-RO" dirty="0" smtClean="0"/>
              <a:t>	2</a:t>
            </a:r>
            <a:r>
              <a:rPr lang="ro-RO" dirty="0"/>
              <a:t>. eficienţa utilizării capitalurilor care sunt imobilizate în a.c.</a:t>
            </a:r>
          </a:p>
          <a:p>
            <a:pPr>
              <a:buNone/>
            </a:pPr>
            <a:endParaRPr lang="ro-RO" dirty="0" smtClean="0"/>
          </a:p>
          <a:p>
            <a:pPr>
              <a:buNone/>
            </a:pPr>
            <a:r>
              <a:rPr lang="ro-RO" dirty="0" smtClean="0"/>
              <a:t>Modul </a:t>
            </a:r>
            <a:r>
              <a:rPr lang="ro-RO" dirty="0"/>
              <a:t>de folosire a.c. sub aspect material se reflectă în consumul de materii prime, materiale, combustibil etc. şi în cheltuieli pe unitate de produs finit. Consumul de materii şi materiale şi celelalte cheltuieli se reflectă în indicatorul cheltuieli </a:t>
            </a:r>
            <a:r>
              <a:rPr lang="ro-RO" dirty="0" smtClean="0"/>
              <a:t>la </a:t>
            </a:r>
            <a:r>
              <a:rPr lang="ro-RO" dirty="0"/>
              <a:t>1 leu producţie </a:t>
            </a:r>
            <a:r>
              <a:rPr lang="ro-RO" dirty="0" smtClean="0"/>
              <a:t>marfă.</a:t>
            </a:r>
            <a:endParaRPr lang="ro-RO" dirty="0"/>
          </a:p>
          <a:p>
            <a:endParaRPr lang="ro-RO" dirty="0" smtClean="0"/>
          </a:p>
          <a:p>
            <a:pPr>
              <a:buNone/>
            </a:pPr>
            <a:r>
              <a:rPr lang="ro-RO" dirty="0" smtClean="0"/>
              <a:t>Cel </a:t>
            </a:r>
            <a:r>
              <a:rPr lang="ro-RO" dirty="0"/>
              <a:t>de-al doilea aspect al eficienţei este utilizarea capitalului încorporat în a.c. şi se referă la timpul mai lung sau mai scurt de imobilizare a acestora în cheltuieli şi stocuri de natura a.c.</a:t>
            </a:r>
          </a:p>
          <a:p>
            <a:endParaRPr lang="ro-R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fontScale="92500"/>
          </a:bodyPr>
          <a:lstStyle/>
          <a:p>
            <a:pPr>
              <a:buNone/>
            </a:pPr>
            <a:r>
              <a:rPr lang="ro-RO" dirty="0"/>
              <a:t>Viteza de rotaţie este un indicator de exprimare a modului în care se utilizează a.c. şi se exprimă prin:</a:t>
            </a:r>
          </a:p>
          <a:p>
            <a:pPr>
              <a:buNone/>
            </a:pPr>
            <a:r>
              <a:rPr lang="ro-RO" dirty="0"/>
              <a:t>a) nr. de rotaţii (coef. vitezei de rotaţie) = Venituri din vînzări / valoarea medie a AC</a:t>
            </a:r>
          </a:p>
          <a:p>
            <a:pPr>
              <a:buNone/>
            </a:pPr>
            <a:r>
              <a:rPr lang="ro-RO" dirty="0"/>
              <a:t>b) durata în zile a unei rotaţii = 360. / nr. de rotații</a:t>
            </a:r>
          </a:p>
          <a:p>
            <a:pPr>
              <a:buNone/>
            </a:pPr>
            <a:r>
              <a:rPr lang="ro-RO" dirty="0"/>
              <a:t>Viteza de rotaţie (Vr) este mai mare atunci cînd nr de rotații este mai mare şi durata în zile mai mică.</a:t>
            </a:r>
          </a:p>
          <a:p>
            <a:pPr>
              <a:buNone/>
            </a:pPr>
            <a:r>
              <a:rPr lang="ro-RO" dirty="0"/>
              <a:t>	c) efectul de încetinire/accelerare =(D1-D0)*VV1/360 </a:t>
            </a:r>
          </a:p>
          <a:p>
            <a:pPr>
              <a:buNone/>
            </a:pPr>
            <a:endParaRPr lang="ro-R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786210"/>
          </a:xfrm>
        </p:spPr>
        <p:txBody>
          <a:bodyPr>
            <a:normAutofit fontScale="90000"/>
          </a:bodyPr>
          <a:lstStyle/>
          <a:p>
            <a:pPr algn="l"/>
            <a:r>
              <a:rPr lang="ro-RO" sz="3600" b="1" dirty="0" smtClean="0"/>
              <a:t>Exemplu</a:t>
            </a:r>
            <a:r>
              <a:rPr lang="en-US" sz="3600" b="1" dirty="0" smtClean="0"/>
              <a:t>l 2</a:t>
            </a:r>
            <a:r>
              <a:rPr lang="ro-RO" sz="3600" b="1" dirty="0" smtClean="0"/>
              <a:t>. </a:t>
            </a:r>
            <a:r>
              <a:rPr lang="ro-RO" sz="3600" dirty="0" smtClean="0">
                <a:solidFill>
                  <a:srgbClr val="002060"/>
                </a:solidFill>
              </a:rPr>
              <a:t>Să </a:t>
            </a:r>
            <a:r>
              <a:rPr lang="ro-RO" sz="3600" dirty="0">
                <a:solidFill>
                  <a:srgbClr val="002060"/>
                </a:solidFill>
              </a:rPr>
              <a:t>se calculeze eficienţa utilizării activelor curente, efectul accelerării sau încetinirii vitezei de rotaţie. </a:t>
            </a:r>
            <a:r>
              <a:rPr lang="ro-RO" dirty="0"/>
              <a:t/>
            </a:r>
            <a:br>
              <a:rPr lang="ro-RO" dirty="0"/>
            </a:br>
            <a:endParaRPr lang="ro-RO" dirty="0"/>
          </a:p>
        </p:txBody>
      </p:sp>
      <p:pic>
        <p:nvPicPr>
          <p:cNvPr id="1026" name="Picture 2"/>
          <p:cNvPicPr>
            <a:picLocks noGrp="1" noChangeAspect="1" noChangeArrowheads="1"/>
          </p:cNvPicPr>
          <p:nvPr>
            <p:ph idx="1"/>
          </p:nvPr>
        </p:nvPicPr>
        <p:blipFill>
          <a:blip r:embed="rId2" cstate="print"/>
          <a:srcRect l="33096" t="48362" r="28124" b="33165"/>
          <a:stretch>
            <a:fillRect/>
          </a:stretch>
        </p:blipFill>
        <p:spPr bwMode="auto">
          <a:xfrm>
            <a:off x="539552" y="2204864"/>
            <a:ext cx="8352928" cy="36004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err="1" smtClean="0"/>
              <a:t>Conținutul</a:t>
            </a:r>
            <a:r>
              <a:rPr lang="en-US" dirty="0" smtClean="0"/>
              <a:t> </a:t>
            </a:r>
            <a:r>
              <a:rPr lang="en-US" dirty="0" err="1" smtClean="0"/>
              <a:t>temei</a:t>
            </a:r>
            <a:endParaRPr lang="en-US"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Rezolvare</a:t>
            </a:r>
            <a:endParaRPr lang="en-US" dirty="0"/>
          </a:p>
        </p:txBody>
      </p:sp>
      <p:sp>
        <p:nvSpPr>
          <p:cNvPr id="3" name="Содержимое 2"/>
          <p:cNvSpPr>
            <a:spLocks noGrp="1"/>
          </p:cNvSpPr>
          <p:nvPr>
            <p:ph idx="1"/>
          </p:nvPr>
        </p:nvSpPr>
        <p:spPr/>
        <p:txBody>
          <a:bodyPr/>
          <a:lstStyle/>
          <a:p>
            <a:pPr>
              <a:buNone/>
            </a:pPr>
            <a:r>
              <a:rPr lang="en-US" dirty="0" smtClean="0"/>
              <a:t>1. </a:t>
            </a:r>
            <a:r>
              <a:rPr lang="en-US" dirty="0" err="1" smtClean="0"/>
              <a:t>Calculam</a:t>
            </a:r>
            <a:r>
              <a:rPr lang="en-US" dirty="0" smtClean="0"/>
              <a:t> </a:t>
            </a:r>
            <a:r>
              <a:rPr lang="en-US" dirty="0" err="1" smtClean="0"/>
              <a:t>valoarea</a:t>
            </a:r>
            <a:r>
              <a:rPr lang="en-US" dirty="0" smtClean="0"/>
              <a:t> </a:t>
            </a:r>
            <a:r>
              <a:rPr lang="en-US" dirty="0" err="1" smtClean="0"/>
              <a:t>medie</a:t>
            </a:r>
            <a:r>
              <a:rPr lang="en-US" dirty="0" smtClean="0"/>
              <a:t> a </a:t>
            </a:r>
            <a:r>
              <a:rPr lang="en-US" dirty="0" err="1" smtClean="0"/>
              <a:t>activelor</a:t>
            </a:r>
            <a:r>
              <a:rPr lang="en-US" dirty="0" smtClean="0"/>
              <a:t> </a:t>
            </a:r>
            <a:r>
              <a:rPr lang="en-US" dirty="0" err="1" smtClean="0"/>
              <a:t>circulante</a:t>
            </a:r>
            <a:r>
              <a:rPr lang="en-US" dirty="0" smtClean="0"/>
              <a:t> </a:t>
            </a:r>
            <a:r>
              <a:rPr lang="en-US" dirty="0" err="1" smtClean="0"/>
              <a:t>în</a:t>
            </a:r>
            <a:r>
              <a:rPr lang="en-US" dirty="0" smtClean="0"/>
              <a:t> </a:t>
            </a:r>
            <a:r>
              <a:rPr lang="en-US" dirty="0" err="1" smtClean="0"/>
              <a:t>anul</a:t>
            </a:r>
            <a:r>
              <a:rPr lang="en-US" dirty="0" smtClean="0"/>
              <a:t> 2012 </a:t>
            </a:r>
            <a:r>
              <a:rPr lang="en-US" dirty="0" err="1" smtClean="0"/>
              <a:t>și</a:t>
            </a:r>
            <a:r>
              <a:rPr lang="en-US" dirty="0" smtClean="0"/>
              <a:t> 2013</a:t>
            </a:r>
          </a:p>
          <a:p>
            <a:pPr>
              <a:buNone/>
            </a:pPr>
            <a:r>
              <a:rPr lang="en-US" smtClean="0"/>
              <a:t>ACM</a:t>
            </a:r>
            <a:r>
              <a:rPr lang="en-US" sz="2000" smtClean="0"/>
              <a:t>2012</a:t>
            </a:r>
            <a:r>
              <a:rPr lang="en-US" smtClean="0"/>
              <a:t>=AC</a:t>
            </a:r>
            <a:r>
              <a:rPr lang="en-US" sz="2000" smtClean="0"/>
              <a:t>2012</a:t>
            </a:r>
            <a:r>
              <a:rPr lang="en-US" smtClean="0"/>
              <a:t>+AC</a:t>
            </a:r>
            <a:r>
              <a:rPr lang="en-US" sz="2000" smtClean="0"/>
              <a:t>2011</a:t>
            </a:r>
            <a:r>
              <a:rPr lang="en-US" smtClean="0"/>
              <a:t>=39576+31963=</a:t>
            </a:r>
            <a:endParaRPr lang="en-US"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922114"/>
          </a:xfrm>
        </p:spPr>
        <p:txBody>
          <a:bodyPr>
            <a:noAutofit/>
          </a:bodyPr>
          <a:lstStyle/>
          <a:p>
            <a:pPr lvl="0"/>
            <a:r>
              <a:rPr lang="ro-RO" sz="4000" dirty="0">
                <a:solidFill>
                  <a:srgbClr val="FF0000"/>
                </a:solidFill>
              </a:rPr>
              <a:t>3. </a:t>
            </a:r>
            <a:r>
              <a:rPr lang="ro-RO" sz="4000" dirty="0" smtClean="0">
                <a:solidFill>
                  <a:srgbClr val="FF0000"/>
                </a:solidFill>
              </a:rPr>
              <a:t>Surse de finanţare a activelor circulante</a:t>
            </a:r>
            <a:endParaRPr lang="ro-RO" sz="40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buNone/>
            </a:pPr>
            <a:r>
              <a:rPr lang="ro-RO" dirty="0" smtClean="0">
                <a:solidFill>
                  <a:srgbClr val="002060"/>
                </a:solidFill>
              </a:rPr>
              <a:t>	Pentru </a:t>
            </a:r>
            <a:r>
              <a:rPr lang="ro-RO" dirty="0">
                <a:solidFill>
                  <a:srgbClr val="002060"/>
                </a:solidFill>
              </a:rPr>
              <a:t>finanţarea activelor curente se utilizează următoarele </a:t>
            </a:r>
            <a:r>
              <a:rPr lang="ro-RO" b="1" dirty="0"/>
              <a:t>surse de finanţare</a:t>
            </a:r>
            <a:r>
              <a:rPr lang="ro-RO" dirty="0"/>
              <a:t>:</a:t>
            </a:r>
          </a:p>
          <a:p>
            <a:pPr>
              <a:buNone/>
            </a:pPr>
            <a:r>
              <a:rPr lang="en-US" dirty="0" smtClean="0"/>
              <a:t>	</a:t>
            </a:r>
            <a:r>
              <a:rPr lang="ro-RO" dirty="0" smtClean="0"/>
              <a:t>1.</a:t>
            </a:r>
            <a:r>
              <a:rPr lang="en-US" dirty="0" smtClean="0"/>
              <a:t> </a:t>
            </a:r>
            <a:r>
              <a:rPr lang="ro-RO" b="1" i="1" dirty="0" smtClean="0"/>
              <a:t>credite </a:t>
            </a:r>
            <a:r>
              <a:rPr lang="ro-RO" b="1" i="1" dirty="0"/>
              <a:t>pe termen scurt</a:t>
            </a:r>
            <a:r>
              <a:rPr lang="ro-RO" dirty="0"/>
              <a:t>, care includ: </a:t>
            </a:r>
            <a:r>
              <a:rPr lang="ro-RO" i="1" dirty="0"/>
              <a:t>- credite bancare, </a:t>
            </a:r>
            <a:r>
              <a:rPr lang="ro-RO" dirty="0"/>
              <a:t>- </a:t>
            </a:r>
            <a:r>
              <a:rPr lang="ro-RO" i="1" dirty="0"/>
              <a:t>creditul comercial</a:t>
            </a:r>
            <a:r>
              <a:rPr lang="ro-RO" dirty="0"/>
              <a:t>; - </a:t>
            </a:r>
            <a:r>
              <a:rPr lang="ro-RO" i="1" dirty="0"/>
              <a:t>datorii faţă de diverşi creanţieri.</a:t>
            </a:r>
            <a:r>
              <a:rPr lang="ro-RO" dirty="0"/>
              <a:t> Reflectă sumele datorate şi neplătite de întreprindere şi cuprind în structura lor următoarele elemente: salarii datorate personalului, impozite datorate statului, contribuţii de asigurări sociale, prime de asigurare neachitate, etc.</a:t>
            </a:r>
          </a:p>
          <a:p>
            <a:endParaRPr lang="ro-R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fontScale="70000" lnSpcReduction="20000"/>
          </a:bodyPr>
          <a:lstStyle/>
          <a:p>
            <a:pPr>
              <a:buNone/>
            </a:pPr>
            <a:r>
              <a:rPr lang="ro-RO" b="1" dirty="0" smtClean="0"/>
              <a:t>	2. </a:t>
            </a:r>
            <a:r>
              <a:rPr lang="ro-RO" b="1" i="1" dirty="0"/>
              <a:t>fondul de rulment net</a:t>
            </a:r>
            <a:r>
              <a:rPr lang="ro-RO" dirty="0"/>
              <a:t> care reprezintă partea din resursele financiare ce asigură finanţarea permanentă a activelor curente. FR se determină prin 2 </a:t>
            </a:r>
            <a:r>
              <a:rPr lang="ro-RO" i="1" dirty="0"/>
              <a:t>variante</a:t>
            </a:r>
            <a:r>
              <a:rPr lang="ro-RO" dirty="0"/>
              <a:t>:</a:t>
            </a:r>
          </a:p>
          <a:p>
            <a:pPr>
              <a:buNone/>
            </a:pPr>
            <a:r>
              <a:rPr lang="ro-RO" dirty="0" smtClean="0"/>
              <a:t>	1</a:t>
            </a:r>
            <a:r>
              <a:rPr lang="ro-RO" dirty="0"/>
              <a:t>) ca diferenţă dintre capital permanent şi active pe termen lung;</a:t>
            </a:r>
          </a:p>
          <a:p>
            <a:pPr>
              <a:buNone/>
            </a:pPr>
            <a:r>
              <a:rPr lang="ro-RO" dirty="0" smtClean="0"/>
              <a:t>	2</a:t>
            </a:r>
            <a:r>
              <a:rPr lang="ro-RO" dirty="0"/>
              <a:t>) ca diferenţă dintre active curente şi datorii pe termen scurt.</a:t>
            </a:r>
          </a:p>
          <a:p>
            <a:pPr>
              <a:buNone/>
            </a:pPr>
            <a:endParaRPr lang="ro-RO" dirty="0" smtClean="0"/>
          </a:p>
          <a:p>
            <a:pPr>
              <a:buNone/>
            </a:pPr>
            <a:r>
              <a:rPr lang="ro-RO" dirty="0"/>
              <a:t>	</a:t>
            </a:r>
            <a:r>
              <a:rPr lang="ro-RO" dirty="0" smtClean="0"/>
              <a:t>În </a:t>
            </a:r>
            <a:r>
              <a:rPr lang="ro-RO" dirty="0"/>
              <a:t>baza primei metode se apreciază modalitatea de finanţare a investiţiilor în a.c., iar metoda a doua creează posibilitatea aprecierii echilibrului financiar pe TS prin nevoile şi resursele de finanţare a ciclului operaţinal. </a:t>
            </a:r>
          </a:p>
          <a:p>
            <a:pPr>
              <a:buNone/>
            </a:pPr>
            <a:r>
              <a:rPr lang="ro-RO" dirty="0" smtClean="0"/>
              <a:t>	</a:t>
            </a:r>
          </a:p>
          <a:p>
            <a:pPr>
              <a:buNone/>
            </a:pPr>
            <a:r>
              <a:rPr lang="ro-RO" dirty="0"/>
              <a:t>	</a:t>
            </a:r>
            <a:r>
              <a:rPr lang="en-US" dirty="0" err="1" smtClean="0"/>
              <a:t>Fondul</a:t>
            </a:r>
            <a:r>
              <a:rPr lang="en-US" dirty="0" smtClean="0"/>
              <a:t> </a:t>
            </a:r>
            <a:r>
              <a:rPr lang="en-US" dirty="0"/>
              <a:t>de </a:t>
            </a:r>
            <a:r>
              <a:rPr lang="en-US" dirty="0" err="1"/>
              <a:t>rulment</a:t>
            </a:r>
            <a:r>
              <a:rPr lang="en-US" dirty="0"/>
              <a:t>  </a:t>
            </a:r>
            <a:r>
              <a:rPr lang="en-US" dirty="0" err="1"/>
              <a:t>pozitiv</a:t>
            </a:r>
            <a:r>
              <a:rPr lang="en-US" dirty="0"/>
              <a:t>  </a:t>
            </a:r>
            <a:r>
              <a:rPr lang="en-US" dirty="0" err="1"/>
              <a:t>indică</a:t>
            </a:r>
            <a:r>
              <a:rPr lang="en-US" dirty="0"/>
              <a:t> </a:t>
            </a:r>
            <a:r>
              <a:rPr lang="en-US" dirty="0" err="1"/>
              <a:t>existenţa</a:t>
            </a:r>
            <a:r>
              <a:rPr lang="en-US" dirty="0"/>
              <a:t> la </a:t>
            </a:r>
            <a:r>
              <a:rPr lang="en-US" dirty="0" err="1"/>
              <a:t>întreprindere</a:t>
            </a:r>
            <a:r>
              <a:rPr lang="en-US" dirty="0"/>
              <a:t> a </a:t>
            </a:r>
            <a:r>
              <a:rPr lang="en-US" dirty="0" err="1"/>
              <a:t>unui</a:t>
            </a:r>
            <a:r>
              <a:rPr lang="en-US" dirty="0"/>
              <a:t> </a:t>
            </a:r>
            <a:r>
              <a:rPr lang="en-US" dirty="0" err="1"/>
              <a:t>excedent</a:t>
            </a:r>
            <a:r>
              <a:rPr lang="en-US" dirty="0"/>
              <a:t> de </a:t>
            </a:r>
            <a:r>
              <a:rPr lang="en-US" dirty="0" err="1"/>
              <a:t>lichidităţi</a:t>
            </a:r>
            <a:r>
              <a:rPr lang="en-US" dirty="0"/>
              <a:t>  </a:t>
            </a:r>
            <a:r>
              <a:rPr lang="en-US" dirty="0" err="1"/>
              <a:t>faţă</a:t>
            </a:r>
            <a:r>
              <a:rPr lang="en-US" dirty="0"/>
              <a:t> de </a:t>
            </a:r>
            <a:r>
              <a:rPr lang="en-US" dirty="0" err="1"/>
              <a:t>necesităţile</a:t>
            </a:r>
            <a:r>
              <a:rPr lang="en-US" dirty="0"/>
              <a:t> </a:t>
            </a:r>
            <a:r>
              <a:rPr lang="en-US" dirty="0" err="1"/>
              <a:t>pe</a:t>
            </a:r>
            <a:r>
              <a:rPr lang="en-US" dirty="0"/>
              <a:t> </a:t>
            </a:r>
            <a:r>
              <a:rPr lang="en-US" dirty="0" err="1"/>
              <a:t>termen</a:t>
            </a:r>
            <a:r>
              <a:rPr lang="en-US" dirty="0"/>
              <a:t> </a:t>
            </a:r>
            <a:r>
              <a:rPr lang="en-US" dirty="0" err="1"/>
              <a:t>scurt</a:t>
            </a:r>
            <a:r>
              <a:rPr lang="en-US" dirty="0"/>
              <a:t>, a </a:t>
            </a:r>
            <a:r>
              <a:rPr lang="en-US" dirty="0" err="1"/>
              <a:t>echilibrului</a:t>
            </a:r>
            <a:r>
              <a:rPr lang="en-US" dirty="0"/>
              <a:t> </a:t>
            </a:r>
            <a:r>
              <a:rPr lang="en-US" dirty="0" err="1"/>
              <a:t>financiar</a:t>
            </a:r>
            <a:r>
              <a:rPr lang="en-US" dirty="0"/>
              <a:t> </a:t>
            </a:r>
            <a:r>
              <a:rPr lang="en-US" dirty="0" err="1"/>
              <a:t>şi</a:t>
            </a:r>
            <a:r>
              <a:rPr lang="en-US" dirty="0"/>
              <a:t> o </a:t>
            </a:r>
            <a:r>
              <a:rPr lang="en-US" dirty="0" err="1"/>
              <a:t>lichiditate</a:t>
            </a:r>
            <a:r>
              <a:rPr lang="en-US" dirty="0"/>
              <a:t> </a:t>
            </a:r>
            <a:r>
              <a:rPr lang="en-US" dirty="0" err="1"/>
              <a:t>înaltă</a:t>
            </a:r>
            <a:r>
              <a:rPr lang="en-US" dirty="0"/>
              <a:t>. </a:t>
            </a:r>
            <a:endParaRPr lang="ro-RO" dirty="0"/>
          </a:p>
          <a:p>
            <a:pPr>
              <a:buNone/>
            </a:pPr>
            <a:r>
              <a:rPr lang="ro-RO" dirty="0" smtClean="0"/>
              <a:t>	</a:t>
            </a:r>
            <a:r>
              <a:rPr lang="en-US" dirty="0" err="1" smtClean="0"/>
              <a:t>Fondul</a:t>
            </a:r>
            <a:r>
              <a:rPr lang="en-US" dirty="0" smtClean="0"/>
              <a:t> </a:t>
            </a:r>
            <a:r>
              <a:rPr lang="en-US" dirty="0"/>
              <a:t>de </a:t>
            </a:r>
            <a:r>
              <a:rPr lang="en-US" dirty="0" err="1"/>
              <a:t>rulment</a:t>
            </a:r>
            <a:r>
              <a:rPr lang="en-US" dirty="0"/>
              <a:t> </a:t>
            </a:r>
            <a:r>
              <a:rPr lang="en-US" dirty="0" err="1"/>
              <a:t>negativ</a:t>
            </a:r>
            <a:r>
              <a:rPr lang="en-US" dirty="0"/>
              <a:t> </a:t>
            </a:r>
            <a:r>
              <a:rPr lang="en-US" dirty="0" err="1"/>
              <a:t>indică</a:t>
            </a:r>
            <a:r>
              <a:rPr lang="en-US" dirty="0"/>
              <a:t> </a:t>
            </a:r>
            <a:r>
              <a:rPr lang="en-US" dirty="0" err="1"/>
              <a:t>existenţa</a:t>
            </a:r>
            <a:r>
              <a:rPr lang="en-US" dirty="0"/>
              <a:t> </a:t>
            </a:r>
            <a:r>
              <a:rPr lang="en-US" dirty="0" err="1"/>
              <a:t>unor</a:t>
            </a:r>
            <a:r>
              <a:rPr lang="en-US" dirty="0"/>
              <a:t> </a:t>
            </a:r>
            <a:r>
              <a:rPr lang="en-US" dirty="0" err="1"/>
              <a:t>dificultăţi</a:t>
            </a:r>
            <a:r>
              <a:rPr lang="en-US" dirty="0"/>
              <a:t> </a:t>
            </a:r>
            <a:r>
              <a:rPr lang="en-US" dirty="0" err="1"/>
              <a:t>financiare</a:t>
            </a:r>
            <a:r>
              <a:rPr lang="en-US" dirty="0"/>
              <a:t>  </a:t>
            </a:r>
            <a:r>
              <a:rPr lang="en-US" dirty="0" err="1"/>
              <a:t>privind</a:t>
            </a:r>
            <a:r>
              <a:rPr lang="en-US" dirty="0"/>
              <a:t> </a:t>
            </a:r>
            <a:r>
              <a:rPr lang="en-US" dirty="0" err="1"/>
              <a:t>solvabilitatea</a:t>
            </a:r>
            <a:r>
              <a:rPr lang="en-US" dirty="0"/>
              <a:t> </a:t>
            </a:r>
            <a:r>
              <a:rPr lang="en-US" dirty="0" err="1"/>
              <a:t>şi</a:t>
            </a:r>
            <a:r>
              <a:rPr lang="en-US" dirty="0"/>
              <a:t> </a:t>
            </a:r>
            <a:r>
              <a:rPr lang="en-US" dirty="0" err="1"/>
              <a:t>echilibrul</a:t>
            </a:r>
            <a:r>
              <a:rPr lang="en-US" dirty="0"/>
              <a:t> </a:t>
            </a:r>
            <a:r>
              <a:rPr lang="en-US" dirty="0" err="1"/>
              <a:t>financiar</a:t>
            </a:r>
            <a:r>
              <a:rPr lang="en-US" dirty="0"/>
              <a:t> al </a:t>
            </a:r>
            <a:r>
              <a:rPr lang="en-US" dirty="0" err="1"/>
              <a:t>întreprinderii</a:t>
            </a:r>
            <a:r>
              <a:rPr lang="en-US" dirty="0"/>
              <a:t>.</a:t>
            </a:r>
            <a:endParaRPr lang="ro-RO" dirty="0"/>
          </a:p>
          <a:p>
            <a:endParaRPr lang="ro-R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Necesarul de fond de rulment</a:t>
            </a:r>
            <a:endParaRPr lang="ro-RO" dirty="0"/>
          </a:p>
        </p:txBody>
      </p:sp>
      <p:sp>
        <p:nvSpPr>
          <p:cNvPr id="3" name="Content Placeholder 2"/>
          <p:cNvSpPr>
            <a:spLocks noGrp="1"/>
          </p:cNvSpPr>
          <p:nvPr>
            <p:ph idx="1"/>
          </p:nvPr>
        </p:nvSpPr>
        <p:spPr/>
        <p:txBody>
          <a:bodyPr>
            <a:normAutofit fontScale="70000" lnSpcReduction="20000"/>
          </a:bodyPr>
          <a:lstStyle/>
          <a:p>
            <a:pPr fontAlgn="base">
              <a:buNone/>
            </a:pPr>
            <a:r>
              <a:rPr lang="ro-RO" b="1" dirty="0" smtClean="0"/>
              <a:t>	NFR </a:t>
            </a:r>
            <a:r>
              <a:rPr lang="ro-RO" b="1" dirty="0"/>
              <a:t>= UC – RC,</a:t>
            </a:r>
            <a:r>
              <a:rPr lang="ro-RO" dirty="0"/>
              <a:t> unde NFR – necesar de fond de rulment</a:t>
            </a:r>
          </a:p>
          <a:p>
            <a:pPr fontAlgn="base">
              <a:buNone/>
            </a:pPr>
            <a:r>
              <a:rPr lang="ro-RO" dirty="0" smtClean="0"/>
              <a:t>	 </a:t>
            </a:r>
            <a:r>
              <a:rPr lang="ro-RO" i="1" dirty="0"/>
              <a:t>Utilizările ciclice</a:t>
            </a:r>
            <a:r>
              <a:rPr lang="ro-RO" dirty="0"/>
              <a:t> (UC) sunt determinate de:</a:t>
            </a:r>
          </a:p>
          <a:p>
            <a:pPr fontAlgn="base">
              <a:buNone/>
            </a:pPr>
            <a:r>
              <a:rPr lang="ro-RO" dirty="0" smtClean="0"/>
              <a:t>	1</a:t>
            </a:r>
            <a:r>
              <a:rPr lang="ro-RO" dirty="0"/>
              <a:t>.  constituirea stocurilor;</a:t>
            </a:r>
          </a:p>
          <a:p>
            <a:pPr fontAlgn="base">
              <a:buNone/>
            </a:pPr>
            <a:r>
              <a:rPr lang="ro-RO" dirty="0" smtClean="0"/>
              <a:t>	2</a:t>
            </a:r>
            <a:r>
              <a:rPr lang="ro-RO" dirty="0"/>
              <a:t>.  finanţarea clienţilor neîncasaţi (</a:t>
            </a:r>
            <a:r>
              <a:rPr lang="ro-RO" dirty="0" smtClean="0"/>
              <a:t>creanțe)</a:t>
            </a:r>
          </a:p>
          <a:p>
            <a:pPr fontAlgn="base">
              <a:buNone/>
            </a:pPr>
            <a:r>
              <a:rPr lang="ro-RO" i="1" dirty="0"/>
              <a:t>	</a:t>
            </a:r>
            <a:r>
              <a:rPr lang="ro-RO" i="1" dirty="0" smtClean="0"/>
              <a:t>Resursele </a:t>
            </a:r>
            <a:r>
              <a:rPr lang="ro-RO" i="1" dirty="0"/>
              <a:t>ciclice </a:t>
            </a:r>
            <a:r>
              <a:rPr lang="ro-RO" dirty="0"/>
              <a:t>(RC)  înglobează: creditul  furnizor (comercial), salarii,  obligaţii  faţă de stat, obligaţii faţă de acţionari.</a:t>
            </a:r>
          </a:p>
          <a:p>
            <a:pPr fontAlgn="base">
              <a:buNone/>
            </a:pPr>
            <a:r>
              <a:rPr lang="ro-RO" b="1" i="1" dirty="0" smtClean="0"/>
              <a:t>	</a:t>
            </a:r>
          </a:p>
          <a:p>
            <a:pPr fontAlgn="base">
              <a:buNone/>
            </a:pPr>
            <a:r>
              <a:rPr lang="ro-RO" b="1" i="1" dirty="0"/>
              <a:t>	</a:t>
            </a:r>
            <a:r>
              <a:rPr lang="en-US" b="1" i="1" dirty="0" err="1" smtClean="0"/>
              <a:t>Trezoreria</a:t>
            </a:r>
            <a:r>
              <a:rPr lang="en-US" b="1" i="1" dirty="0" smtClean="0"/>
              <a:t> </a:t>
            </a:r>
            <a:r>
              <a:rPr lang="en-US" b="1" i="1" dirty="0" err="1"/>
              <a:t>netă</a:t>
            </a:r>
            <a:r>
              <a:rPr lang="en-US" dirty="0"/>
              <a:t> se </a:t>
            </a:r>
            <a:r>
              <a:rPr lang="en-US" dirty="0" err="1"/>
              <a:t>calculează</a:t>
            </a:r>
            <a:r>
              <a:rPr lang="en-US" dirty="0"/>
              <a:t> ca </a:t>
            </a:r>
            <a:r>
              <a:rPr lang="en-US" dirty="0" err="1"/>
              <a:t>diferenţă</a:t>
            </a:r>
            <a:r>
              <a:rPr lang="en-US" dirty="0"/>
              <a:t> </a:t>
            </a:r>
            <a:r>
              <a:rPr lang="en-US" dirty="0" err="1"/>
              <a:t>între</a:t>
            </a:r>
            <a:r>
              <a:rPr lang="en-US" dirty="0"/>
              <a:t> </a:t>
            </a:r>
            <a:r>
              <a:rPr lang="en-US" dirty="0" err="1"/>
              <a:t>utilizările</a:t>
            </a:r>
            <a:r>
              <a:rPr lang="en-US" dirty="0"/>
              <a:t> de </a:t>
            </a:r>
            <a:r>
              <a:rPr lang="en-US" dirty="0" err="1"/>
              <a:t>trezorerie</a:t>
            </a:r>
            <a:r>
              <a:rPr lang="en-US" dirty="0"/>
              <a:t> </a:t>
            </a:r>
            <a:r>
              <a:rPr lang="en-US" dirty="0" err="1"/>
              <a:t>şi</a:t>
            </a:r>
            <a:r>
              <a:rPr lang="en-US" dirty="0"/>
              <a:t> </a:t>
            </a:r>
            <a:r>
              <a:rPr lang="en-US" dirty="0" err="1"/>
              <a:t>resursele</a:t>
            </a:r>
            <a:r>
              <a:rPr lang="en-US" dirty="0"/>
              <a:t> de </a:t>
            </a:r>
            <a:r>
              <a:rPr lang="en-US" dirty="0" err="1"/>
              <a:t>trezorerie</a:t>
            </a:r>
            <a:r>
              <a:rPr lang="en-US" dirty="0"/>
              <a:t>:  </a:t>
            </a:r>
            <a:r>
              <a:rPr lang="en-US" b="1" dirty="0"/>
              <a:t>T = UT – RT</a:t>
            </a:r>
            <a:endParaRPr lang="ro-RO" dirty="0"/>
          </a:p>
          <a:p>
            <a:pPr fontAlgn="base">
              <a:buNone/>
            </a:pPr>
            <a:r>
              <a:rPr lang="ro-RO" dirty="0" smtClean="0"/>
              <a:t>	</a:t>
            </a:r>
            <a:r>
              <a:rPr lang="en-US" dirty="0" smtClean="0"/>
              <a:t>T </a:t>
            </a:r>
            <a:r>
              <a:rPr lang="en-US" dirty="0"/>
              <a:t>– </a:t>
            </a:r>
            <a:r>
              <a:rPr lang="en-US" dirty="0" err="1"/>
              <a:t>trezoreria</a:t>
            </a:r>
            <a:r>
              <a:rPr lang="en-US" dirty="0"/>
              <a:t> </a:t>
            </a:r>
            <a:r>
              <a:rPr lang="en-US" dirty="0" err="1"/>
              <a:t>netă</a:t>
            </a:r>
            <a:endParaRPr lang="ro-RO" dirty="0"/>
          </a:p>
          <a:p>
            <a:pPr fontAlgn="base">
              <a:buNone/>
            </a:pPr>
            <a:r>
              <a:rPr lang="ro-RO" dirty="0" smtClean="0"/>
              <a:t>	</a:t>
            </a:r>
            <a:r>
              <a:rPr lang="en-US" dirty="0" smtClean="0"/>
              <a:t>UT </a:t>
            </a:r>
            <a:r>
              <a:rPr lang="en-US" dirty="0"/>
              <a:t>– </a:t>
            </a:r>
            <a:r>
              <a:rPr lang="en-US" dirty="0" err="1"/>
              <a:t>utilizările</a:t>
            </a:r>
            <a:r>
              <a:rPr lang="en-US" dirty="0"/>
              <a:t> de </a:t>
            </a:r>
            <a:r>
              <a:rPr lang="en-US" dirty="0" err="1"/>
              <a:t>trezorerie</a:t>
            </a:r>
            <a:r>
              <a:rPr lang="en-US" dirty="0"/>
              <a:t> (</a:t>
            </a:r>
            <a:r>
              <a:rPr lang="en-US" dirty="0" err="1"/>
              <a:t>investiții</a:t>
            </a:r>
            <a:r>
              <a:rPr lang="en-US" dirty="0"/>
              <a:t> </a:t>
            </a:r>
            <a:r>
              <a:rPr lang="en-US" dirty="0" err="1"/>
              <a:t>pe</a:t>
            </a:r>
            <a:r>
              <a:rPr lang="en-US" dirty="0"/>
              <a:t> </a:t>
            </a:r>
            <a:r>
              <a:rPr lang="en-US" dirty="0" err="1"/>
              <a:t>termen</a:t>
            </a:r>
            <a:r>
              <a:rPr lang="en-US" dirty="0"/>
              <a:t> </a:t>
            </a:r>
            <a:r>
              <a:rPr lang="en-US" dirty="0" err="1"/>
              <a:t>scurt</a:t>
            </a:r>
            <a:r>
              <a:rPr lang="en-US" dirty="0"/>
              <a:t> </a:t>
            </a:r>
            <a:r>
              <a:rPr lang="en-US" dirty="0" err="1"/>
              <a:t>și</a:t>
            </a:r>
            <a:r>
              <a:rPr lang="en-US" dirty="0"/>
              <a:t> </a:t>
            </a:r>
            <a:r>
              <a:rPr lang="en-US" dirty="0" err="1"/>
              <a:t>mijloace</a:t>
            </a:r>
            <a:r>
              <a:rPr lang="en-US" dirty="0"/>
              <a:t> </a:t>
            </a:r>
            <a:r>
              <a:rPr lang="en-US" dirty="0" err="1"/>
              <a:t>bănești</a:t>
            </a:r>
            <a:r>
              <a:rPr lang="en-US" dirty="0"/>
              <a:t>)</a:t>
            </a:r>
            <a:endParaRPr lang="ro-RO" dirty="0"/>
          </a:p>
          <a:p>
            <a:pPr fontAlgn="base">
              <a:buNone/>
            </a:pPr>
            <a:r>
              <a:rPr lang="ro-RO" dirty="0" smtClean="0"/>
              <a:t>	</a:t>
            </a:r>
            <a:r>
              <a:rPr lang="en-US" dirty="0" smtClean="0"/>
              <a:t>RT </a:t>
            </a:r>
            <a:r>
              <a:rPr lang="en-US" dirty="0"/>
              <a:t>– </a:t>
            </a:r>
            <a:r>
              <a:rPr lang="en-US" dirty="0" err="1"/>
              <a:t>resursele</a:t>
            </a:r>
            <a:r>
              <a:rPr lang="en-US" dirty="0"/>
              <a:t> de </a:t>
            </a:r>
            <a:r>
              <a:rPr lang="en-US" dirty="0" err="1"/>
              <a:t>trezorerie</a:t>
            </a:r>
            <a:r>
              <a:rPr lang="en-US" dirty="0"/>
              <a:t> (</a:t>
            </a:r>
            <a:r>
              <a:rPr lang="en-US" dirty="0" err="1"/>
              <a:t>credite</a:t>
            </a:r>
            <a:r>
              <a:rPr lang="en-US" dirty="0"/>
              <a:t> </a:t>
            </a:r>
            <a:r>
              <a:rPr lang="en-US" dirty="0" err="1"/>
              <a:t>bancare</a:t>
            </a:r>
            <a:r>
              <a:rPr lang="en-US" dirty="0"/>
              <a:t>)</a:t>
            </a:r>
            <a:endParaRPr lang="ro-R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l="27129" t="56317" r="24146" b="18757"/>
          <a:stretch>
            <a:fillRect/>
          </a:stretch>
        </p:blipFill>
        <p:spPr bwMode="auto">
          <a:xfrm>
            <a:off x="539552" y="1412776"/>
            <a:ext cx="8136904" cy="338437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5"/>
            <a:ext cx="8229600" cy="3384376"/>
          </a:xfrm>
        </p:spPr>
        <p:txBody>
          <a:bodyPr>
            <a:normAutofit/>
          </a:bodyPr>
          <a:lstStyle/>
          <a:p>
            <a:pPr>
              <a:buNone/>
            </a:pPr>
            <a:r>
              <a:rPr lang="en-US" b="1" dirty="0" smtClean="0"/>
              <a:t>	</a:t>
            </a:r>
            <a:r>
              <a:rPr lang="ro-RO" sz="2400" b="1" dirty="0" smtClean="0">
                <a:solidFill>
                  <a:srgbClr val="00B0F0"/>
                </a:solidFill>
              </a:rPr>
              <a:t>Activele </a:t>
            </a:r>
            <a:r>
              <a:rPr lang="ro-RO" sz="2400" b="1" dirty="0">
                <a:solidFill>
                  <a:srgbClr val="00B0F0"/>
                </a:solidFill>
              </a:rPr>
              <a:t>circulante</a:t>
            </a:r>
            <a:r>
              <a:rPr lang="ro-RO" sz="2400" dirty="0">
                <a:solidFill>
                  <a:srgbClr val="00B0F0"/>
                </a:solidFill>
              </a:rPr>
              <a:t> </a:t>
            </a:r>
            <a:r>
              <a:rPr lang="ro-RO" sz="2400" dirty="0"/>
              <a:t>sunt o parte a activului economic, care se caracterizează prin transformarea permanentă a formelor funcţionale, prin consumarea lor într-un singur ciclu de exploatare şi transmiterea valorii integral asupra produselor şi serviciilor în care au fost încorporate</a:t>
            </a:r>
            <a:r>
              <a:rPr lang="ro-RO" sz="2400" dirty="0" smtClean="0"/>
              <a:t>.</a:t>
            </a:r>
            <a:endParaRPr lang="en-US" sz="2400" dirty="0" smtClean="0"/>
          </a:p>
          <a:p>
            <a:pPr>
              <a:buNone/>
            </a:pPr>
            <a:r>
              <a:rPr lang="en-US" sz="2400" dirty="0" smtClean="0"/>
              <a:t>	</a:t>
            </a:r>
            <a:r>
              <a:rPr lang="ro-RO" sz="2400" dirty="0" smtClean="0"/>
              <a:t>În </a:t>
            </a:r>
            <a:r>
              <a:rPr lang="ro-RO" sz="2400" dirty="0"/>
              <a:t>structura activelor curente se includ</a:t>
            </a:r>
            <a:r>
              <a:rPr lang="ro-RO" sz="2400" i="1" dirty="0">
                <a:solidFill>
                  <a:srgbClr val="00B050"/>
                </a:solidFill>
              </a:rPr>
              <a:t>: stocuri de materii prime şi materiale, creanţe pe termen scurt, investiţii pe termen scurt, mijloace băneşti.</a:t>
            </a:r>
          </a:p>
          <a:p>
            <a:endParaRPr lang="ro-RO" dirty="0"/>
          </a:p>
        </p:txBody>
      </p:sp>
      <p:graphicFrame>
        <p:nvGraphicFramePr>
          <p:cNvPr id="4" name="Содержимое 3"/>
          <p:cNvGraphicFramePr>
            <a:graphicFrameLocks/>
          </p:cNvGraphicFramePr>
          <p:nvPr/>
        </p:nvGraphicFramePr>
        <p:xfrm>
          <a:off x="611560" y="2924944"/>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6"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6625" name="Group 1"/>
          <p:cNvGrpSpPr>
            <a:grpSpLocks noChangeAspect="1"/>
          </p:cNvGrpSpPr>
          <p:nvPr/>
        </p:nvGrpSpPr>
        <p:grpSpPr bwMode="auto">
          <a:xfrm>
            <a:off x="251520" y="1124744"/>
            <a:ext cx="8375502" cy="4680520"/>
            <a:chOff x="2716" y="7722"/>
            <a:chExt cx="7200" cy="3484"/>
          </a:xfrm>
        </p:grpSpPr>
        <p:sp>
          <p:nvSpPr>
            <p:cNvPr id="26635" name="AutoShape 11"/>
            <p:cNvSpPr>
              <a:spLocks noChangeAspect="1" noChangeArrowheads="1" noTextEdit="1"/>
            </p:cNvSpPr>
            <p:nvPr/>
          </p:nvSpPr>
          <p:spPr bwMode="auto">
            <a:xfrm>
              <a:off x="2716" y="7722"/>
              <a:ext cx="7200" cy="3484"/>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4" name="AutoShape 10"/>
            <p:cNvSpPr>
              <a:spLocks noChangeArrowheads="1"/>
            </p:cNvSpPr>
            <p:nvPr/>
          </p:nvSpPr>
          <p:spPr bwMode="auto">
            <a:xfrm>
              <a:off x="3704" y="7722"/>
              <a:ext cx="1007" cy="1057"/>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633" name="AutoShape 9"/>
            <p:cNvSpPr>
              <a:spLocks noChangeArrowheads="1"/>
            </p:cNvSpPr>
            <p:nvPr/>
          </p:nvSpPr>
          <p:spPr bwMode="auto">
            <a:xfrm rot="5400000">
              <a:off x="7837" y="7823"/>
              <a:ext cx="994" cy="1072"/>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632" name="AutoShape 8"/>
            <p:cNvSpPr>
              <a:spLocks noChangeArrowheads="1"/>
            </p:cNvSpPr>
            <p:nvPr/>
          </p:nvSpPr>
          <p:spPr bwMode="auto">
            <a:xfrm rot="16200000">
              <a:off x="3601" y="9496"/>
              <a:ext cx="993" cy="107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631" name="AutoShape 7"/>
            <p:cNvSpPr>
              <a:spLocks noChangeArrowheads="1"/>
            </p:cNvSpPr>
            <p:nvPr/>
          </p:nvSpPr>
          <p:spPr bwMode="auto">
            <a:xfrm rot="10800000">
              <a:off x="7798" y="9534"/>
              <a:ext cx="1006" cy="1059"/>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630" name="Text Box 6"/>
            <p:cNvSpPr txBox="1">
              <a:spLocks noChangeArrowheads="1"/>
            </p:cNvSpPr>
            <p:nvPr/>
          </p:nvSpPr>
          <p:spPr bwMode="auto">
            <a:xfrm>
              <a:off x="5540" y="7862"/>
              <a:ext cx="1129" cy="5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Mijloace băneşti</a:t>
              </a:r>
              <a:endParaRPr kumimoji="0" lang="ro-RO" b="0" i="0" u="none" strike="noStrike" cap="none" normalizeH="0" baseline="0" dirty="0" smtClean="0">
                <a:ln>
                  <a:noFill/>
                </a:ln>
                <a:solidFill>
                  <a:schemeClr val="tx1"/>
                </a:solidFill>
                <a:effectLst/>
                <a:latin typeface="Arial" pitchFamily="34" charset="0"/>
                <a:cs typeface="Arial" pitchFamily="34" charset="0"/>
              </a:endParaRPr>
            </a:p>
          </p:txBody>
        </p:sp>
        <p:sp>
          <p:nvSpPr>
            <p:cNvPr id="26629" name="Text Box 5"/>
            <p:cNvSpPr txBox="1">
              <a:spLocks noChangeArrowheads="1"/>
            </p:cNvSpPr>
            <p:nvPr/>
          </p:nvSpPr>
          <p:spPr bwMode="auto">
            <a:xfrm>
              <a:off x="7657" y="8837"/>
              <a:ext cx="1694" cy="5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Stocuri de mărfuri şi materiale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6628" name="Text Box 4"/>
            <p:cNvSpPr txBox="1">
              <a:spLocks noChangeArrowheads="1"/>
            </p:cNvSpPr>
            <p:nvPr/>
          </p:nvSpPr>
          <p:spPr bwMode="auto">
            <a:xfrm>
              <a:off x="5540" y="9952"/>
              <a:ext cx="1129" cy="5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Producţie finită</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6627" name="Text Box 3"/>
            <p:cNvSpPr txBox="1">
              <a:spLocks noChangeArrowheads="1"/>
            </p:cNvSpPr>
            <p:nvPr/>
          </p:nvSpPr>
          <p:spPr bwMode="auto">
            <a:xfrm>
              <a:off x="3281" y="8837"/>
              <a:ext cx="1130" cy="5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Creanţe</a:t>
              </a:r>
              <a:endParaRPr kumimoji="0" lang="ro-RO" b="0" i="0" u="none" strike="noStrike" cap="none" normalizeH="0" baseline="0" dirty="0" smtClean="0">
                <a:ln>
                  <a:noFill/>
                </a:ln>
                <a:solidFill>
                  <a:schemeClr val="tx1"/>
                </a:solidFill>
                <a:effectLst/>
                <a:latin typeface="Arial" pitchFamily="34" charset="0"/>
                <a:cs typeface="Arial" pitchFamily="34" charset="0"/>
              </a:endParaRPr>
            </a:p>
          </p:txBody>
        </p:sp>
        <p:sp>
          <p:nvSpPr>
            <p:cNvPr id="26626" name="Text Box 2"/>
            <p:cNvSpPr txBox="1">
              <a:spLocks noChangeArrowheads="1"/>
            </p:cNvSpPr>
            <p:nvPr/>
          </p:nvSpPr>
          <p:spPr bwMode="auto">
            <a:xfrm>
              <a:off x="3018" y="10649"/>
              <a:ext cx="6898" cy="55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Fig.1. </a:t>
              </a:r>
              <a:r>
                <a:rPr kumimoji="0" lang="en-GB"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Procesul</a:t>
              </a: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a:t>
              </a:r>
              <a:r>
                <a:rPr kumimoji="0" lang="en-GB"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formare</a:t>
              </a: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GB"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şi</a:t>
              </a: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GB"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transformare</a:t>
              </a: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a:t>
              </a:r>
              <a:r>
                <a:rPr kumimoji="0" lang="en-GB"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activelor</a:t>
              </a: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GB"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curente</a:t>
              </a: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Sursa</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Финансовый Менеджмент Теория и Практика - Владимир Ковалев</a:t>
              </a:r>
              <a:r>
                <a:rPr kumimoji="0" lang="ro-RO"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2007</a:t>
              </a:r>
              <a:endParaRPr kumimoji="0" lang="ro-RO"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03" name="Rectangle 31"/>
          <p:cNvSpPr>
            <a:spLocks noChangeArrowheads="1"/>
          </p:cNvSpPr>
          <p:nvPr/>
        </p:nvSpPr>
        <p:spPr bwMode="auto">
          <a:xfrm>
            <a:off x="0" y="-169277"/>
            <a:ext cx="184731"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sz="1600"/>
          </a:p>
        </p:txBody>
      </p:sp>
      <p:grpSp>
        <p:nvGrpSpPr>
          <p:cNvPr id="28673" name="Group 1"/>
          <p:cNvGrpSpPr>
            <a:grpSpLocks noChangeAspect="1"/>
          </p:cNvGrpSpPr>
          <p:nvPr/>
        </p:nvGrpSpPr>
        <p:grpSpPr bwMode="auto">
          <a:xfrm>
            <a:off x="395536" y="764704"/>
            <a:ext cx="8748464" cy="5544616"/>
            <a:chOff x="2716" y="4603"/>
            <a:chExt cx="7624" cy="3902"/>
          </a:xfrm>
        </p:grpSpPr>
        <p:sp>
          <p:nvSpPr>
            <p:cNvPr id="28702" name="AutoShape 30"/>
            <p:cNvSpPr>
              <a:spLocks noChangeAspect="1" noChangeArrowheads="1" noTextEdit="1"/>
            </p:cNvSpPr>
            <p:nvPr/>
          </p:nvSpPr>
          <p:spPr bwMode="auto">
            <a:xfrm>
              <a:off x="2716" y="4603"/>
              <a:ext cx="7624" cy="3902"/>
            </a:xfrm>
            <a:prstGeom prst="rect">
              <a:avLst/>
            </a:prstGeom>
            <a:noFill/>
          </p:spPr>
          <p:txBody>
            <a:bodyPr vert="horz" wrap="square" lIns="91440" tIns="45720" rIns="91440" bIns="45720" numCol="1" anchor="t" anchorCtr="0" compatLnSpc="1">
              <a:prstTxWarp prst="textNoShape">
                <a:avLst/>
              </a:prstTxWarp>
            </a:bodyPr>
            <a:lstStyle/>
            <a:p>
              <a:endParaRPr lang="en-US" sz="1600"/>
            </a:p>
          </p:txBody>
        </p:sp>
        <p:sp>
          <p:nvSpPr>
            <p:cNvPr id="28701" name="Line 29"/>
            <p:cNvSpPr>
              <a:spLocks noChangeShapeType="1"/>
            </p:cNvSpPr>
            <p:nvPr/>
          </p:nvSpPr>
          <p:spPr bwMode="auto">
            <a:xfrm>
              <a:off x="2998" y="5857"/>
              <a:ext cx="649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600"/>
            </a:p>
          </p:txBody>
        </p:sp>
        <p:sp>
          <p:nvSpPr>
            <p:cNvPr id="28700" name="Text Box 28"/>
            <p:cNvSpPr txBox="1">
              <a:spLocks noChangeArrowheads="1"/>
            </p:cNvSpPr>
            <p:nvPr/>
          </p:nvSpPr>
          <p:spPr bwMode="auto">
            <a:xfrm>
              <a:off x="8787" y="6136"/>
              <a:ext cx="705" cy="41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timp</a:t>
              </a:r>
              <a:endParaRPr kumimoji="0" lang="ro-RO" sz="1600" b="0" i="0" u="none" strike="noStrike" cap="none" normalizeH="0" baseline="0" smtClean="0">
                <a:ln>
                  <a:noFill/>
                </a:ln>
                <a:solidFill>
                  <a:schemeClr val="tx1"/>
                </a:solidFill>
                <a:effectLst/>
                <a:latin typeface="Arial" pitchFamily="34" charset="0"/>
                <a:cs typeface="Arial" pitchFamily="34" charset="0"/>
              </a:endParaRPr>
            </a:p>
          </p:txBody>
        </p:sp>
        <p:sp>
          <p:nvSpPr>
            <p:cNvPr id="28699" name="Line 27"/>
            <p:cNvSpPr>
              <a:spLocks noChangeShapeType="1"/>
            </p:cNvSpPr>
            <p:nvPr/>
          </p:nvSpPr>
          <p:spPr bwMode="auto">
            <a:xfrm>
              <a:off x="3140" y="5718"/>
              <a:ext cx="1" cy="13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28698" name="Line 26"/>
            <p:cNvSpPr>
              <a:spLocks noChangeShapeType="1"/>
            </p:cNvSpPr>
            <p:nvPr/>
          </p:nvSpPr>
          <p:spPr bwMode="auto">
            <a:xfrm>
              <a:off x="3987" y="5718"/>
              <a:ext cx="1" cy="13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28697" name="Line 25"/>
            <p:cNvSpPr>
              <a:spLocks noChangeShapeType="1"/>
            </p:cNvSpPr>
            <p:nvPr/>
          </p:nvSpPr>
          <p:spPr bwMode="auto">
            <a:xfrm>
              <a:off x="4975" y="5718"/>
              <a:ext cx="1" cy="13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28696" name="Line 24"/>
            <p:cNvSpPr>
              <a:spLocks noChangeShapeType="1"/>
            </p:cNvSpPr>
            <p:nvPr/>
          </p:nvSpPr>
          <p:spPr bwMode="auto">
            <a:xfrm>
              <a:off x="6104" y="5718"/>
              <a:ext cx="1" cy="13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28695" name="Line 23"/>
            <p:cNvSpPr>
              <a:spLocks noChangeShapeType="1"/>
            </p:cNvSpPr>
            <p:nvPr/>
          </p:nvSpPr>
          <p:spPr bwMode="auto">
            <a:xfrm>
              <a:off x="7092" y="5718"/>
              <a:ext cx="1" cy="13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28694" name="Text Box 22"/>
            <p:cNvSpPr txBox="1">
              <a:spLocks noChangeArrowheads="1"/>
            </p:cNvSpPr>
            <p:nvPr/>
          </p:nvSpPr>
          <p:spPr bwMode="auto">
            <a:xfrm>
              <a:off x="3704" y="5996"/>
              <a:ext cx="847" cy="59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livrarea în stoc</a:t>
              </a:r>
              <a:endParaRPr kumimoji="0" lang="ro-RO" sz="1600" b="0" i="0" u="none" strike="noStrike" cap="none" normalizeH="0" baseline="0" smtClean="0">
                <a:ln>
                  <a:noFill/>
                </a:ln>
                <a:solidFill>
                  <a:schemeClr val="tx1"/>
                </a:solidFill>
                <a:effectLst/>
                <a:latin typeface="Arial" pitchFamily="34" charset="0"/>
                <a:cs typeface="Arial" pitchFamily="34" charset="0"/>
              </a:endParaRPr>
            </a:p>
          </p:txBody>
        </p:sp>
        <p:sp>
          <p:nvSpPr>
            <p:cNvPr id="28693" name="Text Box 21"/>
            <p:cNvSpPr txBox="1">
              <a:spLocks noChangeArrowheads="1"/>
            </p:cNvSpPr>
            <p:nvPr/>
          </p:nvSpPr>
          <p:spPr bwMode="auto">
            <a:xfrm>
              <a:off x="4551" y="5996"/>
              <a:ext cx="847" cy="8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plata pentru furnizori</a:t>
              </a:r>
              <a:endParaRPr kumimoji="0" lang="ro-RO" sz="1600" b="0" i="0" u="none" strike="noStrike" cap="none" normalizeH="0" baseline="0" smtClean="0">
                <a:ln>
                  <a:noFill/>
                </a:ln>
                <a:solidFill>
                  <a:schemeClr val="tx1"/>
                </a:solidFill>
                <a:effectLst/>
                <a:latin typeface="Arial" pitchFamily="34" charset="0"/>
                <a:cs typeface="Arial" pitchFamily="34" charset="0"/>
              </a:endParaRPr>
            </a:p>
          </p:txBody>
        </p:sp>
        <p:sp>
          <p:nvSpPr>
            <p:cNvPr id="28692" name="Text Box 20"/>
            <p:cNvSpPr txBox="1">
              <a:spLocks noChangeArrowheads="1"/>
            </p:cNvSpPr>
            <p:nvPr/>
          </p:nvSpPr>
          <p:spPr bwMode="auto">
            <a:xfrm>
              <a:off x="5681" y="5996"/>
              <a:ext cx="989" cy="55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finisarea producerii</a:t>
              </a:r>
              <a:endParaRPr kumimoji="0" lang="ro-RO"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91" name="Line 19"/>
            <p:cNvSpPr>
              <a:spLocks noChangeShapeType="1"/>
            </p:cNvSpPr>
            <p:nvPr/>
          </p:nvSpPr>
          <p:spPr bwMode="auto">
            <a:xfrm>
              <a:off x="8081" y="5718"/>
              <a:ext cx="1" cy="13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28690" name="Text Box 18"/>
            <p:cNvSpPr txBox="1">
              <a:spLocks noChangeArrowheads="1"/>
            </p:cNvSpPr>
            <p:nvPr/>
          </p:nvSpPr>
          <p:spPr bwMode="auto">
            <a:xfrm>
              <a:off x="2716" y="5996"/>
              <a:ext cx="989" cy="55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momentul comenzii</a:t>
              </a:r>
              <a:endParaRPr kumimoji="0" lang="ro-RO" sz="1600" b="0" i="0" u="none" strike="noStrike" cap="none" normalizeH="0" baseline="0" smtClean="0">
                <a:ln>
                  <a:noFill/>
                </a:ln>
                <a:solidFill>
                  <a:schemeClr val="tx1"/>
                </a:solidFill>
                <a:effectLst/>
                <a:latin typeface="Arial" pitchFamily="34" charset="0"/>
                <a:cs typeface="Arial" pitchFamily="34" charset="0"/>
              </a:endParaRPr>
            </a:p>
          </p:txBody>
        </p:sp>
        <p:sp>
          <p:nvSpPr>
            <p:cNvPr id="28689" name="Line 17"/>
            <p:cNvSpPr>
              <a:spLocks noChangeShapeType="1"/>
            </p:cNvSpPr>
            <p:nvPr/>
          </p:nvSpPr>
          <p:spPr bwMode="auto">
            <a:xfrm>
              <a:off x="8363" y="5718"/>
              <a:ext cx="1" cy="138"/>
            </a:xfrm>
            <a:prstGeom prst="line">
              <a:avLst/>
            </a:prstGeom>
            <a:no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28688" name="Text Box 16"/>
            <p:cNvSpPr txBox="1">
              <a:spLocks noChangeArrowheads="1"/>
            </p:cNvSpPr>
            <p:nvPr/>
          </p:nvSpPr>
          <p:spPr bwMode="auto">
            <a:xfrm>
              <a:off x="6528" y="5996"/>
              <a:ext cx="989" cy="55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vînzarea produselor</a:t>
              </a:r>
              <a:endParaRPr kumimoji="0" lang="ro-RO" sz="1600" b="0" i="0" u="none" strike="noStrike" cap="none" normalizeH="0" baseline="0" smtClean="0">
                <a:ln>
                  <a:noFill/>
                </a:ln>
                <a:solidFill>
                  <a:schemeClr val="tx1"/>
                </a:solidFill>
                <a:effectLst/>
                <a:latin typeface="Arial" pitchFamily="34" charset="0"/>
                <a:cs typeface="Arial" pitchFamily="34" charset="0"/>
              </a:endParaRPr>
            </a:p>
          </p:txBody>
        </p:sp>
        <p:sp>
          <p:nvSpPr>
            <p:cNvPr id="28687" name="Text Box 15"/>
            <p:cNvSpPr txBox="1">
              <a:spLocks noChangeArrowheads="1"/>
            </p:cNvSpPr>
            <p:nvPr/>
          </p:nvSpPr>
          <p:spPr bwMode="auto">
            <a:xfrm>
              <a:off x="7657" y="5996"/>
              <a:ext cx="846" cy="55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încasarea plăţii</a:t>
              </a:r>
              <a:endParaRPr kumimoji="0" lang="ro-RO" sz="1600" b="0" i="0" u="none" strike="noStrike" cap="none" normalizeH="0" baseline="0" smtClean="0">
                <a:ln>
                  <a:noFill/>
                </a:ln>
                <a:solidFill>
                  <a:schemeClr val="tx1"/>
                </a:solidFill>
                <a:effectLst/>
                <a:latin typeface="Arial" pitchFamily="34" charset="0"/>
                <a:cs typeface="Arial" pitchFamily="34" charset="0"/>
              </a:endParaRPr>
            </a:p>
          </p:txBody>
        </p:sp>
        <p:sp>
          <p:nvSpPr>
            <p:cNvPr id="28686" name="AutoShape 14"/>
            <p:cNvSpPr>
              <a:spLocks/>
            </p:cNvSpPr>
            <p:nvPr/>
          </p:nvSpPr>
          <p:spPr bwMode="auto">
            <a:xfrm rot="5400000">
              <a:off x="4837" y="4310"/>
              <a:ext cx="418" cy="2117"/>
            </a:xfrm>
            <a:prstGeom prst="leftBrace">
              <a:avLst>
                <a:gd name="adj1" fmla="val 41830"/>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28685" name="AutoShape 13"/>
            <p:cNvSpPr>
              <a:spLocks/>
            </p:cNvSpPr>
            <p:nvPr/>
          </p:nvSpPr>
          <p:spPr bwMode="auto">
            <a:xfrm rot="5400000">
              <a:off x="3425" y="5015"/>
              <a:ext cx="278" cy="847"/>
            </a:xfrm>
            <a:prstGeom prst="leftBrace">
              <a:avLst>
                <a:gd name="adj1" fmla="val 25390"/>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28684" name="Text Box 12"/>
            <p:cNvSpPr txBox="1">
              <a:spLocks noChangeArrowheads="1"/>
            </p:cNvSpPr>
            <p:nvPr/>
          </p:nvSpPr>
          <p:spPr bwMode="auto">
            <a:xfrm>
              <a:off x="2716" y="4881"/>
              <a:ext cx="1271" cy="41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Aprovizionare</a:t>
              </a:r>
              <a:endParaRPr kumimoji="0" lang="ro-RO" sz="1600" b="0" i="0" u="none" strike="noStrike" cap="none" normalizeH="0" baseline="0" smtClean="0">
                <a:ln>
                  <a:noFill/>
                </a:ln>
                <a:solidFill>
                  <a:schemeClr val="tx1"/>
                </a:solidFill>
                <a:effectLst/>
                <a:latin typeface="Arial" pitchFamily="34" charset="0"/>
                <a:cs typeface="Arial" pitchFamily="34" charset="0"/>
              </a:endParaRPr>
            </a:p>
          </p:txBody>
        </p:sp>
        <p:sp>
          <p:nvSpPr>
            <p:cNvPr id="28683" name="Text Box 11"/>
            <p:cNvSpPr txBox="1">
              <a:spLocks noChangeArrowheads="1"/>
            </p:cNvSpPr>
            <p:nvPr/>
          </p:nvSpPr>
          <p:spPr bwMode="auto">
            <a:xfrm>
              <a:off x="4551" y="4881"/>
              <a:ext cx="989" cy="28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Producere</a:t>
              </a:r>
              <a:endParaRPr kumimoji="0" lang="ro-RO" sz="16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AutoShape 10"/>
            <p:cNvSpPr>
              <a:spLocks/>
            </p:cNvSpPr>
            <p:nvPr/>
          </p:nvSpPr>
          <p:spPr bwMode="auto">
            <a:xfrm rot="5400000">
              <a:off x="6884" y="4380"/>
              <a:ext cx="418" cy="1977"/>
            </a:xfrm>
            <a:prstGeom prst="leftBrace">
              <a:avLst>
                <a:gd name="adj1" fmla="val 39414"/>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28681" name="Text Box 9"/>
            <p:cNvSpPr txBox="1">
              <a:spLocks noChangeArrowheads="1"/>
            </p:cNvSpPr>
            <p:nvPr/>
          </p:nvSpPr>
          <p:spPr bwMode="auto">
            <a:xfrm>
              <a:off x="6387" y="4881"/>
              <a:ext cx="1271" cy="2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Comercializare</a:t>
              </a:r>
              <a:endParaRPr kumimoji="0" lang="ro-RO" sz="16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AutoShape 8"/>
            <p:cNvSpPr>
              <a:spLocks/>
            </p:cNvSpPr>
            <p:nvPr/>
          </p:nvSpPr>
          <p:spPr bwMode="auto">
            <a:xfrm rot="16200000">
              <a:off x="7447" y="6199"/>
              <a:ext cx="279" cy="989"/>
            </a:xfrm>
            <a:prstGeom prst="leftBrace">
              <a:avLst>
                <a:gd name="adj1" fmla="val 29540"/>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28679" name="Text Box 7"/>
            <p:cNvSpPr txBox="1">
              <a:spLocks noChangeArrowheads="1"/>
            </p:cNvSpPr>
            <p:nvPr/>
          </p:nvSpPr>
          <p:spPr bwMode="auto">
            <a:xfrm>
              <a:off x="6951" y="6832"/>
              <a:ext cx="1411" cy="2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termenul creanţei</a:t>
              </a:r>
              <a:endParaRPr kumimoji="0" lang="ro-RO" sz="1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o-RO" sz="1600" b="0" i="0" u="none" strike="noStrike" cap="none" normalizeH="0" baseline="0" smtClean="0">
                <a:ln>
                  <a:noFill/>
                </a:ln>
                <a:solidFill>
                  <a:schemeClr val="tx1"/>
                </a:solidFill>
                <a:effectLst/>
                <a:latin typeface="Arial" pitchFamily="34" charset="0"/>
                <a:cs typeface="Arial" pitchFamily="34" charset="0"/>
              </a:endParaRPr>
            </a:p>
          </p:txBody>
        </p:sp>
        <p:sp>
          <p:nvSpPr>
            <p:cNvPr id="28678" name="AutoShape 6"/>
            <p:cNvSpPr>
              <a:spLocks/>
            </p:cNvSpPr>
            <p:nvPr/>
          </p:nvSpPr>
          <p:spPr bwMode="auto">
            <a:xfrm rot="16200000">
              <a:off x="4343" y="6198"/>
              <a:ext cx="278" cy="989"/>
            </a:xfrm>
            <a:prstGeom prst="leftBrace">
              <a:avLst>
                <a:gd name="adj1" fmla="val 29646"/>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28677" name="Text Box 5"/>
            <p:cNvSpPr txBox="1">
              <a:spLocks noChangeArrowheads="1"/>
            </p:cNvSpPr>
            <p:nvPr/>
          </p:nvSpPr>
          <p:spPr bwMode="auto">
            <a:xfrm>
              <a:off x="3704" y="6832"/>
              <a:ext cx="2258" cy="2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termenul datoriei creditoare</a:t>
              </a:r>
              <a:endParaRPr kumimoji="0" lang="ro-RO" sz="1600" b="0" i="0" u="none" strike="noStrike" cap="none" normalizeH="0" baseline="0" smtClean="0">
                <a:ln>
                  <a:noFill/>
                </a:ln>
                <a:solidFill>
                  <a:schemeClr val="tx1"/>
                </a:solidFill>
                <a:effectLst/>
                <a:latin typeface="Arial" pitchFamily="34" charset="0"/>
                <a:cs typeface="Arial" pitchFamily="34" charset="0"/>
              </a:endParaRPr>
            </a:p>
          </p:txBody>
        </p:sp>
        <p:sp>
          <p:nvSpPr>
            <p:cNvPr id="28676" name="AutoShape 4"/>
            <p:cNvSpPr>
              <a:spLocks/>
            </p:cNvSpPr>
            <p:nvPr/>
          </p:nvSpPr>
          <p:spPr bwMode="auto">
            <a:xfrm rot="5400000">
              <a:off x="6319" y="5766"/>
              <a:ext cx="278" cy="3247"/>
            </a:xfrm>
            <a:prstGeom prst="rightBracket">
              <a:avLst>
                <a:gd name="adj" fmla="val 583993"/>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28675" name="Text Box 3"/>
            <p:cNvSpPr txBox="1">
              <a:spLocks noChangeArrowheads="1"/>
            </p:cNvSpPr>
            <p:nvPr/>
          </p:nvSpPr>
          <p:spPr bwMode="auto">
            <a:xfrm>
              <a:off x="4551" y="7669"/>
              <a:ext cx="4660" cy="41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Termen de imobilizare a resurselor financiare</a:t>
              </a:r>
              <a:endParaRPr kumimoji="0" lang="ro-RO" sz="1600" b="0" i="0" u="none" strike="noStrike" cap="none" normalizeH="0" baseline="0" smtClean="0">
                <a:ln>
                  <a:noFill/>
                </a:ln>
                <a:solidFill>
                  <a:schemeClr val="tx1"/>
                </a:solidFill>
                <a:effectLst/>
                <a:latin typeface="Arial" pitchFamily="34" charset="0"/>
                <a:cs typeface="Arial" pitchFamily="34" charset="0"/>
              </a:endParaRPr>
            </a:p>
          </p:txBody>
        </p:sp>
        <p:sp>
          <p:nvSpPr>
            <p:cNvPr id="28674" name="Text Box 2"/>
            <p:cNvSpPr txBox="1">
              <a:spLocks noChangeArrowheads="1"/>
            </p:cNvSpPr>
            <p:nvPr/>
          </p:nvSpPr>
          <p:spPr bwMode="auto">
            <a:xfrm>
              <a:off x="2998" y="7947"/>
              <a:ext cx="5648" cy="55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 2 Ciclul operaţional</a:t>
              </a:r>
              <a:endParaRPr kumimoji="0" lang="ro-RO"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Sursa: Robert Merton, Zvi Bodie „Finance”, ed. Pretice Hall, 2000</a:t>
              </a:r>
              <a:endParaRPr kumimoji="0" lang="ro-RO" sz="16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1"/>
            <a:ext cx="8229600" cy="2332855"/>
          </a:xfrm>
        </p:spPr>
        <p:txBody>
          <a:bodyPr>
            <a:normAutofit fontScale="70000" lnSpcReduction="20000"/>
          </a:bodyPr>
          <a:lstStyle/>
          <a:p>
            <a:pPr>
              <a:buNone/>
            </a:pPr>
            <a:r>
              <a:rPr lang="en-US" dirty="0" smtClean="0"/>
              <a:t>	</a:t>
            </a:r>
            <a:r>
              <a:rPr lang="ru-RU" dirty="0" err="1" smtClean="0"/>
              <a:t>Gestiunea</a:t>
            </a:r>
            <a:r>
              <a:rPr lang="ru-RU" dirty="0" smtClean="0"/>
              <a:t> </a:t>
            </a:r>
            <a:r>
              <a:rPr lang="ru-RU" dirty="0" err="1" smtClean="0"/>
              <a:t>eficientă</a:t>
            </a:r>
            <a:r>
              <a:rPr lang="ru-RU" dirty="0" smtClean="0"/>
              <a:t> </a:t>
            </a:r>
            <a:r>
              <a:rPr lang="ru-RU" dirty="0" err="1" smtClean="0"/>
              <a:t>a</a:t>
            </a:r>
            <a:r>
              <a:rPr lang="ru-RU" dirty="0" smtClean="0"/>
              <a:t> </a:t>
            </a:r>
            <a:r>
              <a:rPr lang="ru-RU" dirty="0" err="1" smtClean="0"/>
              <a:t>activelor</a:t>
            </a:r>
            <a:r>
              <a:rPr lang="ru-RU" dirty="0" smtClean="0"/>
              <a:t> </a:t>
            </a:r>
            <a:r>
              <a:rPr lang="ru-RU" dirty="0" err="1" smtClean="0"/>
              <a:t>c</a:t>
            </a:r>
            <a:r>
              <a:rPr lang="en-US" dirty="0" err="1" smtClean="0"/>
              <a:t>irculante</a:t>
            </a:r>
            <a:r>
              <a:rPr lang="ru-RU" dirty="0" smtClean="0"/>
              <a:t> </a:t>
            </a:r>
            <a:r>
              <a:rPr lang="ru-RU" dirty="0" err="1" smtClean="0"/>
              <a:t>presupune</a:t>
            </a:r>
            <a:r>
              <a:rPr lang="en-US" dirty="0" smtClean="0"/>
              <a:t> </a:t>
            </a:r>
            <a:r>
              <a:rPr lang="ru-RU" dirty="0" err="1" smtClean="0"/>
              <a:t>accelerarea</a:t>
            </a:r>
            <a:r>
              <a:rPr lang="ru-RU" dirty="0" smtClean="0"/>
              <a:t> </a:t>
            </a:r>
            <a:r>
              <a:rPr lang="ru-RU" dirty="0" err="1" smtClean="0"/>
              <a:t>vitezei</a:t>
            </a:r>
            <a:r>
              <a:rPr lang="ru-RU" dirty="0" smtClean="0"/>
              <a:t> </a:t>
            </a:r>
            <a:r>
              <a:rPr lang="ru-RU" dirty="0" err="1" smtClean="0"/>
              <a:t>de</a:t>
            </a:r>
            <a:r>
              <a:rPr lang="ru-RU" dirty="0" smtClean="0"/>
              <a:t> </a:t>
            </a:r>
            <a:r>
              <a:rPr lang="ru-RU" dirty="0" err="1" smtClean="0"/>
              <a:t>rotaţie</a:t>
            </a:r>
            <a:r>
              <a:rPr lang="ru-RU" dirty="0" smtClean="0"/>
              <a:t> </a:t>
            </a:r>
            <a:r>
              <a:rPr lang="ru-RU" dirty="0" err="1" smtClean="0"/>
              <a:t>a</a:t>
            </a:r>
            <a:r>
              <a:rPr lang="ru-RU" dirty="0" smtClean="0"/>
              <a:t> </a:t>
            </a:r>
            <a:r>
              <a:rPr lang="ru-RU" dirty="0" err="1" smtClean="0"/>
              <a:t>activelor</a:t>
            </a:r>
            <a:r>
              <a:rPr lang="ru-RU" dirty="0" smtClean="0"/>
              <a:t> </a:t>
            </a:r>
            <a:r>
              <a:rPr lang="ru-RU" dirty="0" err="1" smtClean="0"/>
              <a:t>c</a:t>
            </a:r>
            <a:r>
              <a:rPr lang="en-US" dirty="0" err="1" smtClean="0"/>
              <a:t>irculante</a:t>
            </a:r>
            <a:r>
              <a:rPr lang="en-US" dirty="0" smtClean="0"/>
              <a:t>,</a:t>
            </a:r>
            <a:r>
              <a:rPr lang="ru-RU" dirty="0" smtClean="0"/>
              <a:t> </a:t>
            </a:r>
            <a:r>
              <a:rPr lang="ru-RU" dirty="0" err="1" smtClean="0"/>
              <a:t>ca</a:t>
            </a:r>
            <a:r>
              <a:rPr lang="ru-RU" dirty="0" smtClean="0"/>
              <a:t> </a:t>
            </a:r>
            <a:r>
              <a:rPr lang="ru-RU" dirty="0" err="1" smtClean="0"/>
              <a:t>urmare</a:t>
            </a:r>
            <a:r>
              <a:rPr lang="ru-RU" dirty="0" smtClean="0"/>
              <a:t> </a:t>
            </a:r>
            <a:r>
              <a:rPr lang="ru-RU" dirty="0" err="1" smtClean="0"/>
              <a:t>a</a:t>
            </a:r>
            <a:r>
              <a:rPr lang="ru-RU" dirty="0" smtClean="0"/>
              <a:t> </a:t>
            </a:r>
            <a:r>
              <a:rPr lang="ru-RU" dirty="0" err="1" smtClean="0"/>
              <a:t>evitării</a:t>
            </a:r>
            <a:r>
              <a:rPr lang="ru-RU" dirty="0" smtClean="0"/>
              <a:t> </a:t>
            </a:r>
            <a:r>
              <a:rPr lang="ru-RU" dirty="0" err="1" smtClean="0"/>
              <a:t>imobilizărilor</a:t>
            </a:r>
            <a:r>
              <a:rPr lang="ru-RU" dirty="0" smtClean="0"/>
              <a:t> </a:t>
            </a:r>
            <a:r>
              <a:rPr lang="ru-RU" dirty="0" err="1" smtClean="0"/>
              <a:t>de</a:t>
            </a:r>
            <a:r>
              <a:rPr lang="ru-RU" dirty="0" smtClean="0"/>
              <a:t> </a:t>
            </a:r>
            <a:r>
              <a:rPr lang="ru-RU" dirty="0" err="1" smtClean="0"/>
              <a:t>resurse</a:t>
            </a:r>
            <a:r>
              <a:rPr lang="ru-RU" dirty="0" smtClean="0"/>
              <a:t> </a:t>
            </a:r>
            <a:r>
              <a:rPr lang="ru-RU" dirty="0" err="1" smtClean="0"/>
              <a:t>financiare</a:t>
            </a:r>
            <a:r>
              <a:rPr lang="ru-RU" dirty="0" smtClean="0"/>
              <a:t> </a:t>
            </a:r>
            <a:r>
              <a:rPr lang="ru-RU" dirty="0" err="1" smtClean="0"/>
              <a:t>în</a:t>
            </a:r>
            <a:r>
              <a:rPr lang="ru-RU" dirty="0" smtClean="0"/>
              <a:t> </a:t>
            </a:r>
            <a:r>
              <a:rPr lang="ru-RU" dirty="0" err="1" smtClean="0"/>
              <a:t>stocuri</a:t>
            </a:r>
            <a:r>
              <a:rPr lang="ru-RU" dirty="0" smtClean="0"/>
              <a:t> </a:t>
            </a:r>
            <a:r>
              <a:rPr lang="ru-RU" dirty="0" err="1" smtClean="0"/>
              <a:t>de</a:t>
            </a:r>
            <a:r>
              <a:rPr lang="ru-RU" dirty="0" smtClean="0"/>
              <a:t> </a:t>
            </a:r>
            <a:r>
              <a:rPr lang="ru-RU" dirty="0" err="1" smtClean="0"/>
              <a:t>materii</a:t>
            </a:r>
            <a:r>
              <a:rPr lang="ru-RU" dirty="0" smtClean="0"/>
              <a:t> </a:t>
            </a:r>
            <a:r>
              <a:rPr lang="ru-RU" dirty="0" err="1" smtClean="0"/>
              <a:t>prime</a:t>
            </a:r>
            <a:r>
              <a:rPr lang="ru-RU" dirty="0" smtClean="0"/>
              <a:t> </a:t>
            </a:r>
            <a:r>
              <a:rPr lang="ru-RU" dirty="0" err="1" smtClean="0"/>
              <a:t>şi</a:t>
            </a:r>
            <a:r>
              <a:rPr lang="ru-RU" dirty="0" smtClean="0"/>
              <a:t> </a:t>
            </a:r>
            <a:r>
              <a:rPr lang="ru-RU" dirty="0" err="1" smtClean="0"/>
              <a:t>materiale</a:t>
            </a:r>
            <a:r>
              <a:rPr lang="ru-RU" dirty="0" smtClean="0"/>
              <a:t>, </a:t>
            </a:r>
            <a:r>
              <a:rPr lang="ru-RU" dirty="0" err="1" smtClean="0"/>
              <a:t>de</a:t>
            </a:r>
            <a:r>
              <a:rPr lang="ru-RU" dirty="0" smtClean="0"/>
              <a:t> </a:t>
            </a:r>
            <a:r>
              <a:rPr lang="ru-RU" dirty="0" err="1" smtClean="0"/>
              <a:t>produse</a:t>
            </a:r>
            <a:r>
              <a:rPr lang="ru-RU" dirty="0" smtClean="0"/>
              <a:t> </a:t>
            </a:r>
            <a:r>
              <a:rPr lang="ru-RU" dirty="0" err="1" smtClean="0"/>
              <a:t>finite</a:t>
            </a:r>
            <a:r>
              <a:rPr lang="ru-RU" dirty="0" smtClean="0"/>
              <a:t>, </a:t>
            </a:r>
            <a:r>
              <a:rPr lang="ru-RU" dirty="0" err="1" smtClean="0"/>
              <a:t>prin</a:t>
            </a:r>
            <a:r>
              <a:rPr lang="ru-RU" dirty="0" smtClean="0"/>
              <a:t> </a:t>
            </a:r>
            <a:r>
              <a:rPr lang="ru-RU" dirty="0" err="1" smtClean="0"/>
              <a:t>evitarea</a:t>
            </a:r>
            <a:r>
              <a:rPr lang="ru-RU" dirty="0" smtClean="0"/>
              <a:t> </a:t>
            </a:r>
            <a:r>
              <a:rPr lang="ru-RU" dirty="0" err="1" smtClean="0"/>
              <a:t>apariţiei</a:t>
            </a:r>
            <a:r>
              <a:rPr lang="ru-RU" dirty="0" smtClean="0"/>
              <a:t> </a:t>
            </a:r>
            <a:r>
              <a:rPr lang="ru-RU" dirty="0" err="1" smtClean="0"/>
              <a:t>creanţelor</a:t>
            </a:r>
            <a:r>
              <a:rPr lang="ru-RU" dirty="0" smtClean="0"/>
              <a:t> </a:t>
            </a:r>
            <a:r>
              <a:rPr lang="ru-RU" dirty="0" err="1" smtClean="0"/>
              <a:t>dubioase</a:t>
            </a:r>
            <a:r>
              <a:rPr lang="ru-RU" dirty="0" smtClean="0"/>
              <a:t> </a:t>
            </a:r>
            <a:r>
              <a:rPr lang="ru-RU" dirty="0" err="1" smtClean="0"/>
              <a:t>şi</a:t>
            </a:r>
            <a:r>
              <a:rPr lang="ru-RU" dirty="0" smtClean="0"/>
              <a:t> </a:t>
            </a:r>
            <a:r>
              <a:rPr lang="ru-RU" dirty="0" err="1" smtClean="0"/>
              <a:t>reducerea</a:t>
            </a:r>
            <a:r>
              <a:rPr lang="ru-RU" dirty="0" smtClean="0"/>
              <a:t> </a:t>
            </a:r>
            <a:r>
              <a:rPr lang="ru-RU" dirty="0" err="1" smtClean="0"/>
              <a:t>perioadei</a:t>
            </a:r>
            <a:r>
              <a:rPr lang="ru-RU" dirty="0" smtClean="0"/>
              <a:t> </a:t>
            </a:r>
            <a:r>
              <a:rPr lang="ru-RU" dirty="0" err="1" smtClean="0"/>
              <a:t>de</a:t>
            </a:r>
            <a:r>
              <a:rPr lang="ru-RU" dirty="0" smtClean="0"/>
              <a:t> </a:t>
            </a:r>
            <a:r>
              <a:rPr lang="ru-RU" dirty="0" err="1" smtClean="0"/>
              <a:t>încasare</a:t>
            </a:r>
            <a:r>
              <a:rPr lang="ru-RU" dirty="0" smtClean="0"/>
              <a:t> </a:t>
            </a:r>
            <a:r>
              <a:rPr lang="ru-RU" dirty="0" err="1" smtClean="0"/>
              <a:t>a</a:t>
            </a:r>
            <a:r>
              <a:rPr lang="ru-RU" dirty="0" smtClean="0"/>
              <a:t> </a:t>
            </a:r>
            <a:r>
              <a:rPr lang="ru-RU" dirty="0" err="1" smtClean="0"/>
              <a:t>datoriilor</a:t>
            </a:r>
            <a:r>
              <a:rPr lang="ru-RU" dirty="0" smtClean="0"/>
              <a:t> </a:t>
            </a:r>
            <a:r>
              <a:rPr lang="ru-RU" dirty="0" err="1" smtClean="0"/>
              <a:t>clienţilor</a:t>
            </a:r>
            <a:r>
              <a:rPr lang="ru-RU" dirty="0" smtClean="0"/>
              <a:t>. </a:t>
            </a:r>
            <a:r>
              <a:rPr lang="ru-RU" dirty="0" err="1" smtClean="0"/>
              <a:t>În</a:t>
            </a:r>
            <a:r>
              <a:rPr lang="ru-RU" dirty="0" smtClean="0"/>
              <a:t> </a:t>
            </a:r>
            <a:r>
              <a:rPr lang="ru-RU" dirty="0" err="1" smtClean="0"/>
              <a:t>plus</a:t>
            </a:r>
            <a:r>
              <a:rPr lang="ru-RU" dirty="0" smtClean="0"/>
              <a:t>, </a:t>
            </a:r>
            <a:r>
              <a:rPr lang="ru-RU" dirty="0" err="1" smtClean="0"/>
              <a:t>accelerarea</a:t>
            </a:r>
            <a:r>
              <a:rPr lang="ru-RU" dirty="0" smtClean="0"/>
              <a:t> </a:t>
            </a:r>
            <a:r>
              <a:rPr lang="ru-RU" dirty="0" err="1" smtClean="0"/>
              <a:t>vitezei</a:t>
            </a:r>
            <a:r>
              <a:rPr lang="ru-RU" dirty="0" smtClean="0"/>
              <a:t> </a:t>
            </a:r>
            <a:r>
              <a:rPr lang="ru-RU" dirty="0" err="1" smtClean="0"/>
              <a:t>de</a:t>
            </a:r>
            <a:r>
              <a:rPr lang="ru-RU" dirty="0" smtClean="0"/>
              <a:t> </a:t>
            </a:r>
            <a:r>
              <a:rPr lang="ru-RU" dirty="0" err="1" smtClean="0"/>
              <a:t>rotaţie</a:t>
            </a:r>
            <a:r>
              <a:rPr lang="ru-RU" dirty="0" smtClean="0"/>
              <a:t> </a:t>
            </a:r>
            <a:r>
              <a:rPr lang="ru-RU" dirty="0" err="1" smtClean="0"/>
              <a:t>a</a:t>
            </a:r>
            <a:r>
              <a:rPr lang="ru-RU" dirty="0" smtClean="0"/>
              <a:t> </a:t>
            </a:r>
            <a:r>
              <a:rPr lang="ru-RU" dirty="0" err="1" smtClean="0"/>
              <a:t>activelor</a:t>
            </a:r>
            <a:r>
              <a:rPr lang="ru-RU" dirty="0" smtClean="0"/>
              <a:t> </a:t>
            </a:r>
            <a:r>
              <a:rPr lang="ru-RU" dirty="0" err="1" smtClean="0"/>
              <a:t>c</a:t>
            </a:r>
            <a:r>
              <a:rPr lang="en-US" dirty="0" err="1" smtClean="0"/>
              <a:t>irculante</a:t>
            </a:r>
            <a:r>
              <a:rPr lang="ru-RU" dirty="0" smtClean="0"/>
              <a:t> </a:t>
            </a:r>
            <a:r>
              <a:rPr lang="ru-RU" dirty="0" err="1" smtClean="0"/>
              <a:t>are</a:t>
            </a:r>
            <a:r>
              <a:rPr lang="ru-RU" dirty="0" smtClean="0"/>
              <a:t> </a:t>
            </a:r>
            <a:r>
              <a:rPr lang="ru-RU" dirty="0" err="1" smtClean="0"/>
              <a:t>ca</a:t>
            </a:r>
            <a:r>
              <a:rPr lang="ru-RU" dirty="0" smtClean="0"/>
              <a:t> </a:t>
            </a:r>
            <a:r>
              <a:rPr lang="ru-RU" dirty="0" err="1" smtClean="0"/>
              <a:t>efect</a:t>
            </a:r>
            <a:r>
              <a:rPr lang="ru-RU" dirty="0" smtClean="0"/>
              <a:t> </a:t>
            </a:r>
            <a:r>
              <a:rPr lang="ru-RU" dirty="0" err="1" smtClean="0"/>
              <a:t>o</a:t>
            </a:r>
            <a:r>
              <a:rPr lang="ru-RU" dirty="0" smtClean="0"/>
              <a:t> </a:t>
            </a:r>
            <a:r>
              <a:rPr lang="ru-RU" dirty="0" err="1" smtClean="0"/>
              <a:t>eliberare</a:t>
            </a:r>
            <a:r>
              <a:rPr lang="ru-RU" dirty="0" smtClean="0"/>
              <a:t> </a:t>
            </a:r>
            <a:r>
              <a:rPr lang="ru-RU" dirty="0" err="1" smtClean="0"/>
              <a:t>de</a:t>
            </a:r>
            <a:r>
              <a:rPr lang="ru-RU" dirty="0" smtClean="0"/>
              <a:t> </a:t>
            </a:r>
            <a:r>
              <a:rPr lang="ru-RU" dirty="0" err="1" smtClean="0"/>
              <a:t>mijloace</a:t>
            </a:r>
            <a:r>
              <a:rPr lang="ru-RU" dirty="0" smtClean="0"/>
              <a:t> </a:t>
            </a:r>
            <a:r>
              <a:rPr lang="ru-RU" dirty="0" err="1" smtClean="0"/>
              <a:t>băneşti</a:t>
            </a:r>
            <a:r>
              <a:rPr lang="ru-RU" dirty="0" smtClean="0"/>
              <a:t>, </a:t>
            </a:r>
            <a:r>
              <a:rPr lang="ru-RU" dirty="0" err="1" smtClean="0"/>
              <a:t>care</a:t>
            </a:r>
            <a:r>
              <a:rPr lang="ru-RU" dirty="0" smtClean="0"/>
              <a:t> </a:t>
            </a:r>
            <a:r>
              <a:rPr lang="ru-RU" dirty="0" err="1" smtClean="0"/>
              <a:t>pot</a:t>
            </a:r>
            <a:r>
              <a:rPr lang="ru-RU" dirty="0" smtClean="0"/>
              <a:t> </a:t>
            </a:r>
            <a:r>
              <a:rPr lang="ru-RU" dirty="0" err="1" smtClean="0"/>
              <a:t>fi</a:t>
            </a:r>
            <a:r>
              <a:rPr lang="ru-RU" dirty="0" smtClean="0"/>
              <a:t> </a:t>
            </a:r>
            <a:r>
              <a:rPr lang="ru-RU" dirty="0" err="1" smtClean="0"/>
              <a:t>plasate</a:t>
            </a:r>
            <a:r>
              <a:rPr lang="ru-RU" dirty="0" smtClean="0"/>
              <a:t> </a:t>
            </a:r>
            <a:r>
              <a:rPr lang="ru-RU" dirty="0" err="1" smtClean="0"/>
              <a:t>rentabil</a:t>
            </a:r>
            <a:r>
              <a:rPr lang="ru-RU" dirty="0" smtClean="0"/>
              <a:t>.</a:t>
            </a:r>
            <a:endParaRPr lang="en-US" dirty="0" smtClean="0"/>
          </a:p>
          <a:p>
            <a:endParaRPr lang="en-US" dirty="0"/>
          </a:p>
        </p:txBody>
      </p:sp>
      <p:graphicFrame>
        <p:nvGraphicFramePr>
          <p:cNvPr id="5" name="Схема 4"/>
          <p:cNvGraphicFramePr/>
          <p:nvPr/>
        </p:nvGraphicFramePr>
        <p:xfrm>
          <a:off x="971600" y="3789040"/>
          <a:ext cx="7632848" cy="2304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Заголовок 1"/>
          <p:cNvSpPr>
            <a:spLocks noGrp="1"/>
          </p:cNvSpPr>
          <p:nvPr>
            <p:ph type="title"/>
          </p:nvPr>
        </p:nvSpPr>
        <p:spPr>
          <a:xfrm>
            <a:off x="457200" y="274638"/>
            <a:ext cx="8229600" cy="1143000"/>
          </a:xfrm>
        </p:spPr>
        <p:txBody>
          <a:bodyPr>
            <a:normAutofit/>
          </a:bodyPr>
          <a:lstStyle/>
          <a:p>
            <a:r>
              <a:rPr lang="en-US" sz="3600" b="1" dirty="0" err="1" smtClean="0">
                <a:solidFill>
                  <a:srgbClr val="7030A0"/>
                </a:solidFill>
              </a:rPr>
              <a:t>Gestiunea</a:t>
            </a:r>
            <a:r>
              <a:rPr lang="en-US" sz="3600" b="1" dirty="0" smtClean="0">
                <a:solidFill>
                  <a:srgbClr val="7030A0"/>
                </a:solidFill>
              </a:rPr>
              <a:t> </a:t>
            </a:r>
            <a:r>
              <a:rPr lang="en-US" sz="3600" b="1" dirty="0" err="1" smtClean="0">
                <a:solidFill>
                  <a:srgbClr val="7030A0"/>
                </a:solidFill>
              </a:rPr>
              <a:t>activelor</a:t>
            </a:r>
            <a:r>
              <a:rPr lang="en-US" sz="3600" b="1" dirty="0" smtClean="0">
                <a:solidFill>
                  <a:srgbClr val="7030A0"/>
                </a:solidFill>
              </a:rPr>
              <a:t> </a:t>
            </a:r>
            <a:r>
              <a:rPr lang="en-US" sz="3600" b="1" dirty="0" err="1" smtClean="0">
                <a:solidFill>
                  <a:srgbClr val="7030A0"/>
                </a:solidFill>
              </a:rPr>
              <a:t>circulante</a:t>
            </a:r>
            <a:endParaRPr lang="en-US" sz="3600" b="1" dirty="0">
              <a:solidFill>
                <a:srgbClr val="7030A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Gestiunea</a:t>
            </a:r>
            <a:r>
              <a:rPr lang="en-US" dirty="0" smtClean="0"/>
              <a:t> </a:t>
            </a:r>
            <a:r>
              <a:rPr lang="en-US" dirty="0" err="1" smtClean="0"/>
              <a:t>stocurilor</a:t>
            </a:r>
            <a:endParaRPr lang="en-US" dirty="0"/>
          </a:p>
        </p:txBody>
      </p:sp>
      <p:sp>
        <p:nvSpPr>
          <p:cNvPr id="3" name="Содержимое 2"/>
          <p:cNvSpPr>
            <a:spLocks noGrp="1"/>
          </p:cNvSpPr>
          <p:nvPr>
            <p:ph idx="1"/>
          </p:nvPr>
        </p:nvSpPr>
        <p:spPr/>
        <p:txBody>
          <a:bodyPr/>
          <a:lstStyle/>
          <a:p>
            <a:pPr>
              <a:buNone/>
            </a:pPr>
            <a:r>
              <a:rPr lang="en-US" dirty="0" smtClean="0"/>
              <a:t>	</a:t>
            </a:r>
            <a:r>
              <a:rPr lang="ru-RU" dirty="0" err="1" smtClean="0"/>
              <a:t>Principalele</a:t>
            </a:r>
            <a:r>
              <a:rPr lang="ru-RU" dirty="0" smtClean="0"/>
              <a:t> </a:t>
            </a:r>
            <a:r>
              <a:rPr lang="ru-RU" dirty="0" err="1" smtClean="0"/>
              <a:t>probleme</a:t>
            </a:r>
            <a:r>
              <a:rPr lang="ru-RU" dirty="0" smtClean="0"/>
              <a:t> </a:t>
            </a:r>
            <a:r>
              <a:rPr lang="ru-RU" dirty="0" err="1" smtClean="0"/>
              <a:t>legate</a:t>
            </a:r>
            <a:r>
              <a:rPr lang="ru-RU" dirty="0" smtClean="0"/>
              <a:t> </a:t>
            </a:r>
            <a:r>
              <a:rPr lang="ru-RU" dirty="0" err="1" smtClean="0"/>
              <a:t>de</a:t>
            </a:r>
            <a:r>
              <a:rPr lang="ru-RU" dirty="0" smtClean="0"/>
              <a:t> </a:t>
            </a:r>
            <a:r>
              <a:rPr lang="ru-RU" dirty="0" err="1" smtClean="0"/>
              <a:t>gestiunea</a:t>
            </a:r>
            <a:r>
              <a:rPr lang="ru-RU" dirty="0" smtClean="0"/>
              <a:t> </a:t>
            </a:r>
            <a:r>
              <a:rPr lang="ru-RU" dirty="0" err="1" smtClean="0"/>
              <a:t>stocurilor</a:t>
            </a:r>
            <a:r>
              <a:rPr lang="ru-RU" dirty="0" smtClean="0"/>
              <a:t> </a:t>
            </a:r>
            <a:r>
              <a:rPr lang="ru-RU" dirty="0" err="1" smtClean="0"/>
              <a:t>ce</a:t>
            </a:r>
            <a:r>
              <a:rPr lang="ru-RU" dirty="0" smtClean="0"/>
              <a:t> </a:t>
            </a:r>
            <a:r>
              <a:rPr lang="ru-RU" dirty="0" err="1" smtClean="0"/>
              <a:t>impun</a:t>
            </a:r>
            <a:r>
              <a:rPr lang="ru-RU" dirty="0" smtClean="0"/>
              <a:t> </a:t>
            </a:r>
            <a:r>
              <a:rPr lang="ru-RU" dirty="0" err="1" smtClean="0"/>
              <a:t>a</a:t>
            </a:r>
            <a:r>
              <a:rPr lang="ru-RU" dirty="0" smtClean="0"/>
              <a:t> </a:t>
            </a:r>
            <a:r>
              <a:rPr lang="ru-RU" dirty="0" err="1" smtClean="0"/>
              <a:t>fi</a:t>
            </a:r>
            <a:r>
              <a:rPr lang="ru-RU" dirty="0" smtClean="0"/>
              <a:t> </a:t>
            </a:r>
            <a:r>
              <a:rPr lang="ru-RU" dirty="0" err="1" smtClean="0"/>
              <a:t>rezolvate</a:t>
            </a:r>
            <a:r>
              <a:rPr lang="ru-RU" dirty="0" smtClean="0"/>
              <a:t> </a:t>
            </a:r>
            <a:r>
              <a:rPr lang="ru-RU" dirty="0" err="1" smtClean="0"/>
              <a:t>se</a:t>
            </a:r>
            <a:r>
              <a:rPr lang="ru-RU" dirty="0" smtClean="0"/>
              <a:t> </a:t>
            </a:r>
            <a:r>
              <a:rPr lang="ru-RU" dirty="0" err="1" smtClean="0"/>
              <a:t>referă</a:t>
            </a:r>
            <a:r>
              <a:rPr lang="ru-RU" dirty="0" smtClean="0"/>
              <a:t> </a:t>
            </a:r>
            <a:r>
              <a:rPr lang="ru-RU" dirty="0" err="1" smtClean="0"/>
              <a:t>la</a:t>
            </a:r>
            <a:r>
              <a:rPr lang="ru-RU" dirty="0" smtClean="0"/>
              <a:t> </a:t>
            </a:r>
            <a:r>
              <a:rPr lang="ru-RU" dirty="0" err="1" smtClean="0"/>
              <a:t>două</a:t>
            </a:r>
            <a:r>
              <a:rPr lang="ru-RU" dirty="0" smtClean="0"/>
              <a:t> </a:t>
            </a:r>
            <a:r>
              <a:rPr lang="ru-RU" dirty="0" err="1" smtClean="0"/>
              <a:t>aspecte</a:t>
            </a:r>
            <a:r>
              <a:rPr lang="ru-RU" dirty="0" smtClean="0"/>
              <a:t> </a:t>
            </a:r>
            <a:r>
              <a:rPr lang="ru-RU" dirty="0" err="1" smtClean="0"/>
              <a:t>esenţiale</a:t>
            </a:r>
            <a:r>
              <a:rPr lang="ru-RU" dirty="0" smtClean="0"/>
              <a:t>:</a:t>
            </a:r>
            <a:endParaRPr lang="en-US" dirty="0" smtClean="0"/>
          </a:p>
          <a:p>
            <a:pPr>
              <a:buNone/>
            </a:pPr>
            <a:r>
              <a:rPr lang="en-US" dirty="0" smtClean="0"/>
              <a:t>	</a:t>
            </a:r>
            <a:r>
              <a:rPr lang="ru-RU" i="1" dirty="0" smtClean="0"/>
              <a:t>1. </a:t>
            </a:r>
            <a:r>
              <a:rPr lang="ru-RU" i="1" dirty="0" err="1" smtClean="0"/>
              <a:t>Determinarea</a:t>
            </a:r>
            <a:r>
              <a:rPr lang="ru-RU" i="1" dirty="0" smtClean="0"/>
              <a:t> </a:t>
            </a:r>
            <a:r>
              <a:rPr lang="ru-RU" i="1" dirty="0" err="1" smtClean="0"/>
              <a:t>nivelului</a:t>
            </a:r>
            <a:r>
              <a:rPr lang="ru-RU" i="1" dirty="0" smtClean="0"/>
              <a:t> </a:t>
            </a:r>
            <a:r>
              <a:rPr lang="ru-RU" i="1" dirty="0" err="1" smtClean="0"/>
              <a:t>stocurilor</a:t>
            </a:r>
            <a:r>
              <a:rPr lang="en-US" dirty="0" smtClean="0"/>
              <a:t>;</a:t>
            </a:r>
          </a:p>
          <a:p>
            <a:pPr>
              <a:buNone/>
            </a:pPr>
            <a:r>
              <a:rPr lang="en-US" dirty="0" smtClean="0"/>
              <a:t>	</a:t>
            </a:r>
            <a:r>
              <a:rPr lang="ru-RU" dirty="0" smtClean="0"/>
              <a:t>2. </a:t>
            </a:r>
            <a:r>
              <a:rPr lang="ru-RU" i="1" dirty="0" err="1" smtClean="0"/>
              <a:t>Determinarea</a:t>
            </a:r>
            <a:r>
              <a:rPr lang="ru-RU" i="1" dirty="0" smtClean="0"/>
              <a:t> </a:t>
            </a:r>
            <a:r>
              <a:rPr lang="ru-RU" i="1" dirty="0" err="1" smtClean="0"/>
              <a:t>cantităţii</a:t>
            </a:r>
            <a:r>
              <a:rPr lang="ru-RU" i="1" dirty="0" smtClean="0"/>
              <a:t> </a:t>
            </a:r>
            <a:r>
              <a:rPr lang="ru-RU" i="1" dirty="0" err="1" smtClean="0"/>
              <a:t>optime</a:t>
            </a:r>
            <a:r>
              <a:rPr lang="ru-RU" i="1" dirty="0" smtClean="0"/>
              <a:t> </a:t>
            </a:r>
            <a:r>
              <a:rPr lang="ru-RU" i="1" dirty="0" err="1" smtClean="0"/>
              <a:t>de</a:t>
            </a:r>
            <a:r>
              <a:rPr lang="ru-RU" i="1" dirty="0" smtClean="0"/>
              <a:t> </a:t>
            </a:r>
            <a:r>
              <a:rPr lang="ru-RU" i="1" dirty="0" err="1" smtClean="0"/>
              <a:t>comandat</a:t>
            </a:r>
            <a:r>
              <a:rPr lang="ru-RU" i="1" dirty="0" smtClean="0"/>
              <a:t>.</a:t>
            </a:r>
            <a:r>
              <a:rPr lang="ru-RU"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Grp="1" noChangeAspect="1" noChangeArrowheads="1"/>
          </p:cNvPicPr>
          <p:nvPr>
            <p:ph idx="1"/>
          </p:nvPr>
        </p:nvPicPr>
        <p:blipFill>
          <a:blip r:embed="rId2" cstate="print"/>
          <a:srcRect l="26743" t="24345" r="24954" b="16636"/>
          <a:stretch>
            <a:fillRect/>
          </a:stretch>
        </p:blipFill>
        <p:spPr bwMode="auto">
          <a:xfrm>
            <a:off x="611560" y="620688"/>
            <a:ext cx="7992888" cy="590465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764704"/>
            <a:ext cx="8229600" cy="1143000"/>
          </a:xfrm>
        </p:spPr>
        <p:txBody>
          <a:bodyPr>
            <a:normAutofit fontScale="90000"/>
          </a:bodyPr>
          <a:lstStyle/>
          <a:p>
            <a:pPr algn="l"/>
            <a:r>
              <a:rPr lang="ru-RU" sz="3600" dirty="0" err="1" smtClean="0"/>
              <a:t>Pentru</a:t>
            </a:r>
            <a:r>
              <a:rPr lang="ru-RU" sz="3600" dirty="0" smtClean="0"/>
              <a:t> </a:t>
            </a:r>
            <a:r>
              <a:rPr lang="ru-RU" sz="3600" dirty="0" err="1" smtClean="0"/>
              <a:t>determinarea</a:t>
            </a:r>
            <a:r>
              <a:rPr lang="ru-RU" sz="3600" dirty="0" smtClean="0"/>
              <a:t> </a:t>
            </a:r>
            <a:r>
              <a:rPr lang="ru-RU" sz="3600" dirty="0" err="1" smtClean="0"/>
              <a:t>cantităţii</a:t>
            </a:r>
            <a:r>
              <a:rPr lang="ru-RU" sz="3600" dirty="0" smtClean="0"/>
              <a:t> </a:t>
            </a:r>
            <a:r>
              <a:rPr lang="ru-RU" sz="3600" dirty="0" err="1" smtClean="0"/>
              <a:t>optime</a:t>
            </a:r>
            <a:r>
              <a:rPr lang="ru-RU" sz="3600" dirty="0" smtClean="0"/>
              <a:t> </a:t>
            </a:r>
            <a:r>
              <a:rPr lang="ru-RU" sz="3600" dirty="0" err="1" smtClean="0"/>
              <a:t>de</a:t>
            </a:r>
            <a:r>
              <a:rPr lang="ru-RU" sz="3600" dirty="0" smtClean="0"/>
              <a:t> </a:t>
            </a:r>
            <a:r>
              <a:rPr lang="ru-RU" sz="3600" dirty="0" err="1" smtClean="0"/>
              <a:t>comandat</a:t>
            </a:r>
            <a:r>
              <a:rPr lang="ru-RU" sz="3600" dirty="0" smtClean="0"/>
              <a:t> </a:t>
            </a:r>
            <a:r>
              <a:rPr lang="ru-RU" sz="3600" dirty="0" err="1" smtClean="0"/>
              <a:t>se</a:t>
            </a:r>
            <a:r>
              <a:rPr lang="ru-RU" sz="3600" dirty="0" smtClean="0"/>
              <a:t> </a:t>
            </a:r>
            <a:r>
              <a:rPr lang="ru-RU" sz="3600" dirty="0" err="1" smtClean="0"/>
              <a:t>poate</a:t>
            </a:r>
            <a:r>
              <a:rPr lang="ru-RU" sz="3600" dirty="0" smtClean="0"/>
              <a:t> </a:t>
            </a:r>
            <a:r>
              <a:rPr lang="ru-RU" sz="3600" dirty="0" err="1" smtClean="0"/>
              <a:t>utiliza</a:t>
            </a:r>
            <a:r>
              <a:rPr lang="ru-RU" sz="3600" dirty="0" smtClean="0"/>
              <a:t> </a:t>
            </a:r>
            <a:r>
              <a:rPr lang="ru-RU" sz="3600" dirty="0" err="1" smtClean="0"/>
              <a:t>modelul</a:t>
            </a:r>
            <a:r>
              <a:rPr lang="ru-RU" sz="3600" dirty="0" smtClean="0"/>
              <a:t>  EOQ</a:t>
            </a:r>
            <a:r>
              <a:rPr lang="en-US" sz="3600" dirty="0" smtClean="0"/>
              <a:t/>
            </a:r>
            <a:br>
              <a:rPr lang="en-US" sz="3600" dirty="0" smtClean="0"/>
            </a:br>
            <a:endParaRPr lang="en-US" sz="3600" dirty="0"/>
          </a:p>
        </p:txBody>
      </p:sp>
      <p:pic>
        <p:nvPicPr>
          <p:cNvPr id="29698" name="Picture 2" descr="Economic order quantity, EOQ | Model | Definition | Assumptions | Formula |  Calculation example | Graph | Inventory"/>
          <p:cNvPicPr>
            <a:picLocks noChangeAspect="1" noChangeArrowheads="1"/>
          </p:cNvPicPr>
          <p:nvPr/>
        </p:nvPicPr>
        <p:blipFill>
          <a:blip r:embed="rId2" cstate="print"/>
          <a:srcRect t="7576"/>
          <a:stretch>
            <a:fillRect/>
          </a:stretch>
        </p:blipFill>
        <p:spPr bwMode="auto">
          <a:xfrm>
            <a:off x="179512" y="2132856"/>
            <a:ext cx="8448873" cy="4392488"/>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1556</TotalTime>
  <Words>487</Words>
  <Application>Microsoft Office PowerPoint</Application>
  <PresentationFormat>On-screen Show (4:3)</PresentationFormat>
  <Paragraphs>125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Tema 9. FINANŢAREA ACTIVELOR CIRCULANTE</vt:lpstr>
      <vt:lpstr>Conținutul temei</vt:lpstr>
      <vt:lpstr>PowerPoint Presentation</vt:lpstr>
      <vt:lpstr>PowerPoint Presentation</vt:lpstr>
      <vt:lpstr>PowerPoint Presentation</vt:lpstr>
      <vt:lpstr>Gestiunea activelor circulante</vt:lpstr>
      <vt:lpstr>Gestiunea stocurilor</vt:lpstr>
      <vt:lpstr>PowerPoint Presentation</vt:lpstr>
      <vt:lpstr>Pentru determinarea cantităţii optime de comandat se poate utiliza modelul  EOQ </vt:lpstr>
      <vt:lpstr>PowerPoint Presentation</vt:lpstr>
      <vt:lpstr>EXEMPLU</vt:lpstr>
      <vt:lpstr>Rezolvare</vt:lpstr>
      <vt:lpstr>Gestiunea creanţelor</vt:lpstr>
      <vt:lpstr>Gestiunea numerarului</vt:lpstr>
      <vt:lpstr>PowerPoint Presentation</vt:lpstr>
      <vt:lpstr>PowerPoint Presentation</vt:lpstr>
      <vt:lpstr>Indicatori de gestiune a activelor circulante</vt:lpstr>
      <vt:lpstr>PowerPoint Presentation</vt:lpstr>
      <vt:lpstr>Exemplul 2. Să se calculeze eficienţa utilizării activelor curente, efectul accelerării sau încetinirii vitezei de rotaţie.  </vt:lpstr>
      <vt:lpstr>Rezolvare</vt:lpstr>
      <vt:lpstr>3. Surse de finanţare a activelor circulante</vt:lpstr>
      <vt:lpstr>PowerPoint Presentation</vt:lpstr>
      <vt:lpstr>Necesarul de fond de rulment</vt:lpstr>
      <vt:lpstr>PowerPoint Presentation</vt:lpstr>
    </vt:vector>
  </TitlesOfParts>
  <Company>RePack by SPecialiST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9. Finanţarea activelor curente </dc:title>
  <dc:creator>Tatiana</dc:creator>
  <cp:lastModifiedBy>Пользователь</cp:lastModifiedBy>
  <cp:revision>8</cp:revision>
  <dcterms:created xsi:type="dcterms:W3CDTF">2015-11-16T20:37:02Z</dcterms:created>
  <dcterms:modified xsi:type="dcterms:W3CDTF">2021-10-13T12:30:17Z</dcterms:modified>
</cp:coreProperties>
</file>