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6" r:id="rId20"/>
    <p:sldId id="274" r:id="rId2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2" d="100"/>
          <a:sy n="112" d="100"/>
        </p:scale>
        <p:origin x="-1590"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DC1B6F3-CEAA-4607-8AB5-5A25B6D330DB}" type="datetimeFigureOut">
              <a:rPr lang="ru-RU" smtClean="0"/>
              <a:t>10.03.2017</a:t>
            </a:fld>
            <a:endParaRPr lang="ru-R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u-R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7A0D890-DBC9-4C2C-AD75-2B5DEE44A6BA}" type="slidenum">
              <a:rPr lang="ru-RU" smtClean="0"/>
              <a:t>‹#›</a:t>
            </a:fld>
            <a:endParaRPr lang="ru-RU"/>
          </a:p>
        </p:txBody>
      </p:sp>
    </p:spTree>
    <p:extLst>
      <p:ext uri="{BB962C8B-B14F-4D97-AF65-F5344CB8AC3E}">
        <p14:creationId xmlns:p14="http://schemas.microsoft.com/office/powerpoint/2010/main" val="23303246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ru-R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ru-RU"/>
          </a:p>
        </p:txBody>
      </p:sp>
      <p:sp>
        <p:nvSpPr>
          <p:cNvPr id="4" name="Date Placeholder 3"/>
          <p:cNvSpPr>
            <a:spLocks noGrp="1"/>
          </p:cNvSpPr>
          <p:nvPr>
            <p:ph type="dt" sz="half" idx="10"/>
          </p:nvPr>
        </p:nvSpPr>
        <p:spPr/>
        <p:txBody>
          <a:bodyPr/>
          <a:lstStyle/>
          <a:p>
            <a:fld id="{830F5613-16E9-4B32-8BC8-97E6948938CB}" type="datetimeFigureOut">
              <a:rPr lang="ru-RU" smtClean="0"/>
              <a:t>10.03.2017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2AFAC30-A0EC-4D8F-B431-0AF3C32B04D8}" type="slidenum">
              <a:rPr lang="ru-RU" smtClean="0"/>
              <a:t>‹#›</a:t>
            </a:fld>
            <a:endParaRPr lang="ru-RU"/>
          </a:p>
        </p:txBody>
      </p:sp>
    </p:spTree>
    <p:extLst>
      <p:ext uri="{BB962C8B-B14F-4D97-AF65-F5344CB8AC3E}">
        <p14:creationId xmlns:p14="http://schemas.microsoft.com/office/powerpoint/2010/main" val="5180358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u-R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u-RU"/>
          </a:p>
        </p:txBody>
      </p:sp>
      <p:sp>
        <p:nvSpPr>
          <p:cNvPr id="4" name="Date Placeholder 3"/>
          <p:cNvSpPr>
            <a:spLocks noGrp="1"/>
          </p:cNvSpPr>
          <p:nvPr>
            <p:ph type="dt" sz="half" idx="10"/>
          </p:nvPr>
        </p:nvSpPr>
        <p:spPr/>
        <p:txBody>
          <a:bodyPr/>
          <a:lstStyle/>
          <a:p>
            <a:fld id="{830F5613-16E9-4B32-8BC8-97E6948938CB}" type="datetimeFigureOut">
              <a:rPr lang="ru-RU" smtClean="0"/>
              <a:t>10.03.2017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2AFAC30-A0EC-4D8F-B431-0AF3C32B04D8}" type="slidenum">
              <a:rPr lang="ru-RU" smtClean="0"/>
              <a:t>‹#›</a:t>
            </a:fld>
            <a:endParaRPr lang="ru-RU"/>
          </a:p>
        </p:txBody>
      </p:sp>
    </p:spTree>
    <p:extLst>
      <p:ext uri="{BB962C8B-B14F-4D97-AF65-F5344CB8AC3E}">
        <p14:creationId xmlns:p14="http://schemas.microsoft.com/office/powerpoint/2010/main" val="10671793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ru-R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u-RU"/>
          </a:p>
        </p:txBody>
      </p:sp>
      <p:sp>
        <p:nvSpPr>
          <p:cNvPr id="4" name="Date Placeholder 3"/>
          <p:cNvSpPr>
            <a:spLocks noGrp="1"/>
          </p:cNvSpPr>
          <p:nvPr>
            <p:ph type="dt" sz="half" idx="10"/>
          </p:nvPr>
        </p:nvSpPr>
        <p:spPr/>
        <p:txBody>
          <a:bodyPr/>
          <a:lstStyle/>
          <a:p>
            <a:fld id="{830F5613-16E9-4B32-8BC8-97E6948938CB}" type="datetimeFigureOut">
              <a:rPr lang="ru-RU" smtClean="0"/>
              <a:t>10.03.2017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2AFAC30-A0EC-4D8F-B431-0AF3C32B04D8}" type="slidenum">
              <a:rPr lang="ru-RU" smtClean="0"/>
              <a:t>‹#›</a:t>
            </a:fld>
            <a:endParaRPr lang="ru-RU"/>
          </a:p>
        </p:txBody>
      </p:sp>
    </p:spTree>
    <p:extLst>
      <p:ext uri="{BB962C8B-B14F-4D97-AF65-F5344CB8AC3E}">
        <p14:creationId xmlns:p14="http://schemas.microsoft.com/office/powerpoint/2010/main" val="24787769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u-R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u-RU"/>
          </a:p>
        </p:txBody>
      </p:sp>
      <p:sp>
        <p:nvSpPr>
          <p:cNvPr id="4" name="Date Placeholder 3"/>
          <p:cNvSpPr>
            <a:spLocks noGrp="1"/>
          </p:cNvSpPr>
          <p:nvPr>
            <p:ph type="dt" sz="half" idx="10"/>
          </p:nvPr>
        </p:nvSpPr>
        <p:spPr/>
        <p:txBody>
          <a:bodyPr/>
          <a:lstStyle/>
          <a:p>
            <a:fld id="{830F5613-16E9-4B32-8BC8-97E6948938CB}" type="datetimeFigureOut">
              <a:rPr lang="ru-RU" smtClean="0"/>
              <a:t>10.03.2017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2AFAC30-A0EC-4D8F-B431-0AF3C32B04D8}" type="slidenum">
              <a:rPr lang="ru-RU" smtClean="0"/>
              <a:t>‹#›</a:t>
            </a:fld>
            <a:endParaRPr lang="ru-RU"/>
          </a:p>
        </p:txBody>
      </p:sp>
    </p:spTree>
    <p:extLst>
      <p:ext uri="{BB962C8B-B14F-4D97-AF65-F5344CB8AC3E}">
        <p14:creationId xmlns:p14="http://schemas.microsoft.com/office/powerpoint/2010/main" val="4149454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ru-R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30F5613-16E9-4B32-8BC8-97E6948938CB}" type="datetimeFigureOut">
              <a:rPr lang="ru-RU" smtClean="0"/>
              <a:t>10.03.2017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2AFAC30-A0EC-4D8F-B431-0AF3C32B04D8}" type="slidenum">
              <a:rPr lang="ru-RU" smtClean="0"/>
              <a:t>‹#›</a:t>
            </a:fld>
            <a:endParaRPr lang="ru-RU"/>
          </a:p>
        </p:txBody>
      </p:sp>
    </p:spTree>
    <p:extLst>
      <p:ext uri="{BB962C8B-B14F-4D97-AF65-F5344CB8AC3E}">
        <p14:creationId xmlns:p14="http://schemas.microsoft.com/office/powerpoint/2010/main" val="21244769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u-R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u-R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u-RU"/>
          </a:p>
        </p:txBody>
      </p:sp>
      <p:sp>
        <p:nvSpPr>
          <p:cNvPr id="5" name="Date Placeholder 4"/>
          <p:cNvSpPr>
            <a:spLocks noGrp="1"/>
          </p:cNvSpPr>
          <p:nvPr>
            <p:ph type="dt" sz="half" idx="10"/>
          </p:nvPr>
        </p:nvSpPr>
        <p:spPr/>
        <p:txBody>
          <a:bodyPr/>
          <a:lstStyle/>
          <a:p>
            <a:fld id="{830F5613-16E9-4B32-8BC8-97E6948938CB}" type="datetimeFigureOut">
              <a:rPr lang="ru-RU" smtClean="0"/>
              <a:t>10.03.2017</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82AFAC30-A0EC-4D8F-B431-0AF3C32B04D8}" type="slidenum">
              <a:rPr lang="ru-RU" smtClean="0"/>
              <a:t>‹#›</a:t>
            </a:fld>
            <a:endParaRPr lang="ru-RU"/>
          </a:p>
        </p:txBody>
      </p:sp>
    </p:spTree>
    <p:extLst>
      <p:ext uri="{BB962C8B-B14F-4D97-AF65-F5344CB8AC3E}">
        <p14:creationId xmlns:p14="http://schemas.microsoft.com/office/powerpoint/2010/main" val="2539916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ru-R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u-R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u-RU"/>
          </a:p>
        </p:txBody>
      </p:sp>
      <p:sp>
        <p:nvSpPr>
          <p:cNvPr id="7" name="Date Placeholder 6"/>
          <p:cNvSpPr>
            <a:spLocks noGrp="1"/>
          </p:cNvSpPr>
          <p:nvPr>
            <p:ph type="dt" sz="half" idx="10"/>
          </p:nvPr>
        </p:nvSpPr>
        <p:spPr/>
        <p:txBody>
          <a:bodyPr/>
          <a:lstStyle/>
          <a:p>
            <a:fld id="{830F5613-16E9-4B32-8BC8-97E6948938CB}" type="datetimeFigureOut">
              <a:rPr lang="ru-RU" smtClean="0"/>
              <a:t>10.03.2017</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82AFAC30-A0EC-4D8F-B431-0AF3C32B04D8}" type="slidenum">
              <a:rPr lang="ru-RU" smtClean="0"/>
              <a:t>‹#›</a:t>
            </a:fld>
            <a:endParaRPr lang="ru-RU"/>
          </a:p>
        </p:txBody>
      </p:sp>
    </p:spTree>
    <p:extLst>
      <p:ext uri="{BB962C8B-B14F-4D97-AF65-F5344CB8AC3E}">
        <p14:creationId xmlns:p14="http://schemas.microsoft.com/office/powerpoint/2010/main" val="3373138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u-RU"/>
          </a:p>
        </p:txBody>
      </p:sp>
      <p:sp>
        <p:nvSpPr>
          <p:cNvPr id="3" name="Date Placeholder 2"/>
          <p:cNvSpPr>
            <a:spLocks noGrp="1"/>
          </p:cNvSpPr>
          <p:nvPr>
            <p:ph type="dt" sz="half" idx="10"/>
          </p:nvPr>
        </p:nvSpPr>
        <p:spPr/>
        <p:txBody>
          <a:bodyPr/>
          <a:lstStyle/>
          <a:p>
            <a:fld id="{830F5613-16E9-4B32-8BC8-97E6948938CB}" type="datetimeFigureOut">
              <a:rPr lang="ru-RU" smtClean="0"/>
              <a:t>10.03.2017</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82AFAC30-A0EC-4D8F-B431-0AF3C32B04D8}" type="slidenum">
              <a:rPr lang="ru-RU" smtClean="0"/>
              <a:t>‹#›</a:t>
            </a:fld>
            <a:endParaRPr lang="ru-RU"/>
          </a:p>
        </p:txBody>
      </p:sp>
    </p:spTree>
    <p:extLst>
      <p:ext uri="{BB962C8B-B14F-4D97-AF65-F5344CB8AC3E}">
        <p14:creationId xmlns:p14="http://schemas.microsoft.com/office/powerpoint/2010/main" val="35914270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30F5613-16E9-4B32-8BC8-97E6948938CB}" type="datetimeFigureOut">
              <a:rPr lang="ru-RU" smtClean="0"/>
              <a:t>10.03.2017</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82AFAC30-A0EC-4D8F-B431-0AF3C32B04D8}" type="slidenum">
              <a:rPr lang="ru-RU" smtClean="0"/>
              <a:t>‹#›</a:t>
            </a:fld>
            <a:endParaRPr lang="ru-RU"/>
          </a:p>
        </p:txBody>
      </p:sp>
    </p:spTree>
    <p:extLst>
      <p:ext uri="{BB962C8B-B14F-4D97-AF65-F5344CB8AC3E}">
        <p14:creationId xmlns:p14="http://schemas.microsoft.com/office/powerpoint/2010/main" val="14980007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ru-R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u-R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30F5613-16E9-4B32-8BC8-97E6948938CB}" type="datetimeFigureOut">
              <a:rPr lang="ru-RU" smtClean="0"/>
              <a:t>10.03.2017</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82AFAC30-A0EC-4D8F-B431-0AF3C32B04D8}" type="slidenum">
              <a:rPr lang="ru-RU" smtClean="0"/>
              <a:t>‹#›</a:t>
            </a:fld>
            <a:endParaRPr lang="ru-RU"/>
          </a:p>
        </p:txBody>
      </p:sp>
    </p:spTree>
    <p:extLst>
      <p:ext uri="{BB962C8B-B14F-4D97-AF65-F5344CB8AC3E}">
        <p14:creationId xmlns:p14="http://schemas.microsoft.com/office/powerpoint/2010/main" val="30957357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ru-R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30F5613-16E9-4B32-8BC8-97E6948938CB}" type="datetimeFigureOut">
              <a:rPr lang="ru-RU" smtClean="0"/>
              <a:t>10.03.2017</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82AFAC30-A0EC-4D8F-B431-0AF3C32B04D8}" type="slidenum">
              <a:rPr lang="ru-RU" smtClean="0"/>
              <a:t>‹#›</a:t>
            </a:fld>
            <a:endParaRPr lang="ru-RU"/>
          </a:p>
        </p:txBody>
      </p:sp>
    </p:spTree>
    <p:extLst>
      <p:ext uri="{BB962C8B-B14F-4D97-AF65-F5344CB8AC3E}">
        <p14:creationId xmlns:p14="http://schemas.microsoft.com/office/powerpoint/2010/main" val="16812340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ru-RU"/>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u-RU"/>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30F5613-16E9-4B32-8BC8-97E6948938CB}" type="datetimeFigureOut">
              <a:rPr lang="ru-RU" smtClean="0"/>
              <a:t>10.03.2017</a:t>
            </a:fld>
            <a:endParaRPr lang="ru-R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AFAC30-A0EC-4D8F-B431-0AF3C32B04D8}" type="slidenum">
              <a:rPr lang="ru-RU" smtClean="0"/>
              <a:t>‹#›</a:t>
            </a:fld>
            <a:endParaRPr lang="ru-RU"/>
          </a:p>
        </p:txBody>
      </p:sp>
    </p:spTree>
    <p:extLst>
      <p:ext uri="{BB962C8B-B14F-4D97-AF65-F5344CB8AC3E}">
        <p14:creationId xmlns:p14="http://schemas.microsoft.com/office/powerpoint/2010/main" val="1517282418"/>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5.emf"/></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6.emf"/></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7.emf"/></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8000" r="-18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5400" b="1" dirty="0" smtClean="0">
                <a:latin typeface="Cambria" panose="02040503050406030204" pitchFamily="18" charset="0"/>
              </a:rPr>
              <a:t>BASEL III / CRD IV</a:t>
            </a:r>
            <a:endParaRPr lang="ru-RU" sz="5400" b="1" dirty="0">
              <a:latin typeface="Cambria" panose="02040503050406030204" pitchFamily="18" charset="0"/>
            </a:endParaRPr>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16216" y="6237312"/>
            <a:ext cx="2497927" cy="3802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912417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8000" r="-18000"/>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16216" y="6237312"/>
            <a:ext cx="2497927" cy="3802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827584" y="564314"/>
            <a:ext cx="7704856" cy="5940088"/>
          </a:xfrm>
          <a:prstGeom prst="rect">
            <a:avLst/>
          </a:prstGeom>
          <a:noFill/>
        </p:spPr>
        <p:txBody>
          <a:bodyPr wrap="square" rtlCol="0">
            <a:spAutoFit/>
          </a:bodyPr>
          <a:lstStyle/>
          <a:p>
            <a:r>
              <a:rPr lang="ro-RO" sz="4800" b="1" dirty="0" smtClean="0">
                <a:latin typeface="Cambria" panose="02040503050406030204" pitchFamily="18" charset="0"/>
              </a:rPr>
              <a:t>CRD IV în Republica Moldova</a:t>
            </a:r>
          </a:p>
          <a:p>
            <a:endParaRPr lang="ru-RU" sz="2400" b="1" dirty="0">
              <a:latin typeface="Cambria" panose="02040503050406030204" pitchFamily="18" charset="0"/>
            </a:endParaRPr>
          </a:p>
          <a:p>
            <a:r>
              <a:rPr lang="ro-RO" sz="2000" b="1" dirty="0" smtClean="0">
                <a:latin typeface="Cambria" panose="02040503050406030204" pitchFamily="18" charset="0"/>
              </a:rPr>
              <a:t>În vederea realizării obiectivelor propuse, Banca Naţională a Moldovei urmează să realizeze următoarele:</a:t>
            </a:r>
          </a:p>
          <a:p>
            <a:pPr marL="342900" indent="-342900">
              <a:buFont typeface="Arial" panose="020B0604020202020204" pitchFamily="34" charset="0"/>
              <a:buChar char="•"/>
            </a:pPr>
            <a:r>
              <a:rPr lang="ro-RO" sz="2000" b="1" dirty="0" smtClean="0">
                <a:latin typeface="Cambria" panose="02040503050406030204" pitchFamily="18" charset="0"/>
              </a:rPr>
              <a:t>Elaborarea şi implementarea Strategiei de aplicare a cadrului BASEL III în Republica Moldova prin prisma legislaţiei comunitare (CRD IV);</a:t>
            </a:r>
          </a:p>
          <a:p>
            <a:pPr marL="342900" indent="-342900">
              <a:buFont typeface="Arial" panose="020B0604020202020204" pitchFamily="34" charset="0"/>
              <a:buChar char="•"/>
            </a:pPr>
            <a:r>
              <a:rPr lang="ro-RO" sz="2000" b="1" dirty="0" smtClean="0">
                <a:latin typeface="Cambria" panose="02040503050406030204" pitchFamily="18" charset="0"/>
              </a:rPr>
              <a:t>Elaborarea şi aprobarea unui set de regulamente aferente CRD IV în baza noii Legi a instituţiilor de credit (cca. 30 acte normative);</a:t>
            </a:r>
          </a:p>
          <a:p>
            <a:pPr marL="342900" indent="-342900">
              <a:buFont typeface="Arial" panose="020B0604020202020204" pitchFamily="34" charset="0"/>
              <a:buChar char="•"/>
            </a:pPr>
            <a:r>
              <a:rPr lang="ro-RO" sz="2000" b="1" dirty="0" smtClean="0">
                <a:latin typeface="Cambria" panose="02040503050406030204" pitchFamily="18" charset="0"/>
              </a:rPr>
              <a:t>Derularea seminarelor şi consultărilor cu băncile comerciale, precum şi efectuarea studiilor de impact privind aplicarea noului cadru de supraveghere bancară;</a:t>
            </a:r>
          </a:p>
          <a:p>
            <a:pPr marL="342900" indent="-342900">
              <a:buFont typeface="Arial" panose="020B0604020202020204" pitchFamily="34" charset="0"/>
              <a:buChar char="•"/>
            </a:pPr>
            <a:r>
              <a:rPr lang="ro-RO" sz="2000" b="1" dirty="0" smtClean="0">
                <a:latin typeface="Cambria" panose="02040503050406030204" pitchFamily="18" charset="0"/>
              </a:rPr>
              <a:t>Susţinerea băncilor în implementarea noului cadru prin aplicarea unor dispoziţii tranzitorii.</a:t>
            </a:r>
            <a:endParaRPr lang="ro-RO" sz="2400" b="1" dirty="0">
              <a:latin typeface="Cambria" panose="02040503050406030204" pitchFamily="18" charset="0"/>
            </a:endParaRPr>
          </a:p>
        </p:txBody>
      </p:sp>
    </p:spTree>
    <p:extLst>
      <p:ext uri="{BB962C8B-B14F-4D97-AF65-F5344CB8AC3E}">
        <p14:creationId xmlns:p14="http://schemas.microsoft.com/office/powerpoint/2010/main" val="931984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8000" r="-18000"/>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16216" y="6237312"/>
            <a:ext cx="2497927" cy="3802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811576" y="395037"/>
            <a:ext cx="7704856" cy="6032421"/>
          </a:xfrm>
          <a:prstGeom prst="rect">
            <a:avLst/>
          </a:prstGeom>
          <a:noFill/>
        </p:spPr>
        <p:txBody>
          <a:bodyPr wrap="square" rtlCol="0">
            <a:spAutoFit/>
          </a:bodyPr>
          <a:lstStyle/>
          <a:p>
            <a:r>
              <a:rPr lang="ro-RO" sz="4800" b="1" dirty="0" smtClean="0">
                <a:latin typeface="Cambria" panose="02040503050406030204" pitchFamily="18" charset="0"/>
              </a:rPr>
              <a:t>CRD IV – arii de îmbunătăţire </a:t>
            </a:r>
          </a:p>
          <a:p>
            <a:r>
              <a:rPr lang="ro-RO" sz="2000" b="1" dirty="0" smtClean="0">
                <a:solidFill>
                  <a:srgbClr val="FF0000"/>
                </a:solidFill>
                <a:latin typeface="Cambria" panose="02040503050406030204" pitchFamily="18" charset="0"/>
              </a:rPr>
              <a:t>Cerințe cantitative:</a:t>
            </a:r>
          </a:p>
          <a:p>
            <a:pPr marL="342900" indent="-342900">
              <a:lnSpc>
                <a:spcPct val="150000"/>
              </a:lnSpc>
              <a:buFont typeface="Arial" panose="020B0604020202020204" pitchFamily="34" charset="0"/>
              <a:buChar char="•"/>
            </a:pPr>
            <a:r>
              <a:rPr lang="ro-RO" sz="2000" b="1" dirty="0" smtClean="0">
                <a:latin typeface="Cambria" panose="02040503050406030204" pitchFamily="18" charset="0"/>
              </a:rPr>
              <a:t>Capital</a:t>
            </a:r>
            <a:r>
              <a:rPr lang="en-US" sz="2000" b="1" dirty="0" smtClean="0">
                <a:latin typeface="Cambria" panose="02040503050406030204" pitchFamily="18" charset="0"/>
              </a:rPr>
              <a:t>  - </a:t>
            </a:r>
            <a:r>
              <a:rPr lang="ro-RO" sz="2000" b="1" dirty="0">
                <a:latin typeface="Cambria" panose="02040503050406030204" pitchFamily="18" charset="0"/>
              </a:rPr>
              <a:t>C</a:t>
            </a:r>
            <a:r>
              <a:rPr lang="en-US" sz="2000" b="1" dirty="0" err="1" smtClean="0">
                <a:latin typeface="Cambria" panose="02040503050406030204" pitchFamily="18" charset="0"/>
              </a:rPr>
              <a:t>erin</a:t>
            </a:r>
            <a:r>
              <a:rPr lang="ro-RO" sz="2000" b="1" dirty="0" err="1" smtClean="0">
                <a:latin typeface="Cambria" panose="02040503050406030204" pitchFamily="18" charset="0"/>
              </a:rPr>
              <a:t>țe</a:t>
            </a:r>
            <a:r>
              <a:rPr lang="ro-RO" sz="2000" b="1" dirty="0" smtClean="0">
                <a:latin typeface="Cambria" panose="02040503050406030204" pitchFamily="18" charset="0"/>
              </a:rPr>
              <a:t> de capital, </a:t>
            </a:r>
            <a:r>
              <a:rPr lang="en-US" sz="2000" b="1" dirty="0" err="1" smtClean="0">
                <a:latin typeface="Cambria" panose="02040503050406030204" pitchFamily="18" charset="0"/>
              </a:rPr>
              <a:t>Amortizoare</a:t>
            </a:r>
            <a:r>
              <a:rPr lang="ro-RO" sz="2000" b="1" dirty="0" smtClean="0">
                <a:latin typeface="Cambria" panose="02040503050406030204" pitchFamily="18" charset="0"/>
              </a:rPr>
              <a:t>;</a:t>
            </a:r>
          </a:p>
          <a:p>
            <a:pPr marL="342900" indent="-342900">
              <a:lnSpc>
                <a:spcPct val="150000"/>
              </a:lnSpc>
              <a:buFont typeface="Arial" panose="020B0604020202020204" pitchFamily="34" charset="0"/>
              <a:buChar char="•"/>
            </a:pPr>
            <a:r>
              <a:rPr lang="ro-RO" sz="2000" b="1" dirty="0" smtClean="0">
                <a:latin typeface="Cambria" panose="02040503050406030204" pitchFamily="18" charset="0"/>
              </a:rPr>
              <a:t>Lichiditate</a:t>
            </a:r>
            <a:r>
              <a:rPr lang="en-US" sz="2000" b="1" dirty="0" smtClean="0">
                <a:latin typeface="Cambria" panose="02040503050406030204" pitchFamily="18" charset="0"/>
              </a:rPr>
              <a:t>  - LCR, NSFR)</a:t>
            </a:r>
            <a:r>
              <a:rPr lang="ro-RO" sz="2000" b="1" dirty="0" smtClean="0">
                <a:latin typeface="Cambria" panose="02040503050406030204" pitchFamily="18" charset="0"/>
              </a:rPr>
              <a:t>;</a:t>
            </a:r>
          </a:p>
          <a:p>
            <a:pPr marL="342900" indent="-342900">
              <a:lnSpc>
                <a:spcPct val="150000"/>
              </a:lnSpc>
              <a:buFont typeface="Arial" panose="020B0604020202020204" pitchFamily="34" charset="0"/>
              <a:buChar char="•"/>
            </a:pPr>
            <a:r>
              <a:rPr lang="ro-RO" sz="2000" b="1" dirty="0">
                <a:latin typeface="Cambria" panose="02040503050406030204" pitchFamily="18" charset="0"/>
              </a:rPr>
              <a:t>Grad de </a:t>
            </a:r>
            <a:r>
              <a:rPr lang="ro-RO" sz="2000" b="1" dirty="0" smtClean="0">
                <a:latin typeface="Cambria" panose="02040503050406030204" pitchFamily="18" charset="0"/>
              </a:rPr>
              <a:t>îndatorare </a:t>
            </a:r>
            <a:r>
              <a:rPr lang="en-US" sz="2000" b="1" dirty="0" smtClean="0">
                <a:latin typeface="Cambria" panose="02040503050406030204" pitchFamily="18" charset="0"/>
              </a:rPr>
              <a:t> - </a:t>
            </a:r>
            <a:r>
              <a:rPr lang="ro-RO" sz="2000" b="1" dirty="0" smtClean="0">
                <a:latin typeface="Cambria" panose="02040503050406030204" pitchFamily="18" charset="0"/>
              </a:rPr>
              <a:t>Efectul de levier;</a:t>
            </a:r>
          </a:p>
          <a:p>
            <a:pPr>
              <a:lnSpc>
                <a:spcPct val="150000"/>
              </a:lnSpc>
            </a:pPr>
            <a:r>
              <a:rPr lang="ro-RO" sz="2000" b="1" dirty="0" smtClean="0">
                <a:solidFill>
                  <a:srgbClr val="FF0000"/>
                </a:solidFill>
                <a:latin typeface="Cambria" panose="02040503050406030204" pitchFamily="18" charset="0"/>
              </a:rPr>
              <a:t>Cerințe calitative</a:t>
            </a:r>
          </a:p>
          <a:p>
            <a:pPr marL="342900" indent="-342900">
              <a:lnSpc>
                <a:spcPct val="150000"/>
              </a:lnSpc>
              <a:buFont typeface="Arial" panose="020B0604020202020204" pitchFamily="34" charset="0"/>
              <a:buChar char="•"/>
            </a:pPr>
            <a:r>
              <a:rPr lang="ro-RO" sz="2000" b="1" dirty="0" smtClean="0">
                <a:latin typeface="Cambria" panose="02040503050406030204" pitchFamily="18" charset="0"/>
              </a:rPr>
              <a:t>Guvernanţă şi gestiunea riscurilor;</a:t>
            </a:r>
          </a:p>
          <a:p>
            <a:pPr marL="342900" indent="-342900">
              <a:lnSpc>
                <a:spcPct val="150000"/>
              </a:lnSpc>
              <a:buFont typeface="Arial" panose="020B0604020202020204" pitchFamily="34" charset="0"/>
              <a:buChar char="•"/>
            </a:pPr>
            <a:r>
              <a:rPr lang="ro-RO" sz="2000" b="1" dirty="0" smtClean="0">
                <a:latin typeface="Cambria" panose="02040503050406030204" pitchFamily="18" charset="0"/>
              </a:rPr>
              <a:t>Politica de remunerare</a:t>
            </a:r>
          </a:p>
          <a:p>
            <a:pPr marL="342900" indent="-342900">
              <a:lnSpc>
                <a:spcPct val="150000"/>
              </a:lnSpc>
              <a:buFont typeface="Arial" panose="020B0604020202020204" pitchFamily="34" charset="0"/>
              <a:buChar char="•"/>
            </a:pPr>
            <a:r>
              <a:rPr lang="ro-RO" sz="2000" b="1" dirty="0" smtClean="0">
                <a:latin typeface="Cambria" panose="02040503050406030204" pitchFamily="18" charset="0"/>
              </a:rPr>
              <a:t>Control intern</a:t>
            </a:r>
          </a:p>
          <a:p>
            <a:pPr marL="342900" indent="-342900">
              <a:lnSpc>
                <a:spcPct val="150000"/>
              </a:lnSpc>
              <a:buFont typeface="Arial" panose="020B0604020202020204" pitchFamily="34" charset="0"/>
              <a:buChar char="•"/>
            </a:pPr>
            <a:r>
              <a:rPr lang="ro-RO" sz="2000" b="1" dirty="0" smtClean="0">
                <a:latin typeface="Cambria" panose="02040503050406030204" pitchFamily="18" charset="0"/>
              </a:rPr>
              <a:t>Separarea responsabilităților</a:t>
            </a:r>
          </a:p>
          <a:p>
            <a:pPr marL="342900" indent="-342900">
              <a:lnSpc>
                <a:spcPct val="150000"/>
              </a:lnSpc>
              <a:buFont typeface="Arial" panose="020B0604020202020204" pitchFamily="34" charset="0"/>
              <a:buChar char="•"/>
            </a:pPr>
            <a:r>
              <a:rPr lang="ro-RO" sz="2000" b="1" dirty="0" smtClean="0">
                <a:latin typeface="Cambria" panose="02040503050406030204" pitchFamily="18" charset="0"/>
              </a:rPr>
              <a:t>Asigurarea continuității operaționale</a:t>
            </a:r>
          </a:p>
        </p:txBody>
      </p:sp>
    </p:spTree>
    <p:extLst>
      <p:ext uri="{BB962C8B-B14F-4D97-AF65-F5344CB8AC3E}">
        <p14:creationId xmlns:p14="http://schemas.microsoft.com/office/powerpoint/2010/main" val="19751621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8000" r="-18000"/>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16216" y="6237312"/>
            <a:ext cx="2497927" cy="3802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827584" y="564314"/>
            <a:ext cx="7704856" cy="4893647"/>
          </a:xfrm>
          <a:prstGeom prst="rect">
            <a:avLst/>
          </a:prstGeom>
          <a:noFill/>
        </p:spPr>
        <p:txBody>
          <a:bodyPr wrap="square" rtlCol="0">
            <a:spAutoFit/>
          </a:bodyPr>
          <a:lstStyle/>
          <a:p>
            <a:r>
              <a:rPr lang="ro-RO" sz="4800" b="1" dirty="0" smtClean="0">
                <a:latin typeface="Cambria" panose="02040503050406030204" pitchFamily="18" charset="0"/>
              </a:rPr>
              <a:t>CRD IV: CAPITAL </a:t>
            </a:r>
          </a:p>
          <a:p>
            <a:endParaRPr lang="ru-RU" sz="2400" b="1" dirty="0">
              <a:latin typeface="Cambria" panose="02040503050406030204" pitchFamily="18" charset="0"/>
            </a:endParaRPr>
          </a:p>
          <a:p>
            <a:pPr marL="342900" indent="-342900">
              <a:lnSpc>
                <a:spcPct val="150000"/>
              </a:lnSpc>
              <a:buFont typeface="Arial" panose="020B0604020202020204" pitchFamily="34" charset="0"/>
              <a:buChar char="•"/>
            </a:pPr>
            <a:r>
              <a:rPr lang="ro-RO" sz="2000" b="1" dirty="0" smtClean="0">
                <a:latin typeface="Cambria" panose="02040503050406030204" pitchFamily="18" charset="0"/>
              </a:rPr>
              <a:t>Se introduce o definiţie mai riguroasă a Capitalului;</a:t>
            </a:r>
          </a:p>
          <a:p>
            <a:pPr marL="342900" indent="-342900">
              <a:lnSpc>
                <a:spcPct val="150000"/>
              </a:lnSpc>
              <a:buFont typeface="Arial" panose="020B0604020202020204" pitchFamily="34" charset="0"/>
              <a:buChar char="•"/>
            </a:pPr>
            <a:r>
              <a:rPr lang="ro-RO" sz="2000" b="1" dirty="0" smtClean="0">
                <a:latin typeface="Cambria" panose="02040503050406030204" pitchFamily="18" charset="0"/>
              </a:rPr>
              <a:t>Se introduc noi cerinţe cantitative şi calitative faţă de Capital;</a:t>
            </a:r>
          </a:p>
          <a:p>
            <a:pPr marL="342900" indent="-342900">
              <a:lnSpc>
                <a:spcPct val="150000"/>
              </a:lnSpc>
              <a:buFont typeface="Arial" panose="020B0604020202020204" pitchFamily="34" charset="0"/>
              <a:buChar char="•"/>
            </a:pPr>
            <a:r>
              <a:rPr lang="ro-RO" sz="2000" b="1" dirty="0" smtClean="0">
                <a:latin typeface="Cambria" panose="02040503050406030204" pitchFamily="18" charset="0"/>
              </a:rPr>
              <a:t>Se pune accent pe mărimea fondurilor proprii de nivelul 1 (Capitalul de bază – TIER 1);</a:t>
            </a:r>
          </a:p>
          <a:p>
            <a:pPr marL="342900" indent="-342900">
              <a:lnSpc>
                <a:spcPct val="150000"/>
              </a:lnSpc>
              <a:buFont typeface="Arial" panose="020B0604020202020204" pitchFamily="34" charset="0"/>
              <a:buChar char="•"/>
            </a:pPr>
            <a:r>
              <a:rPr lang="ro-RO" sz="2000" b="1" dirty="0" smtClean="0">
                <a:latin typeface="Cambria" panose="02040503050406030204" pitchFamily="18" charset="0"/>
              </a:rPr>
              <a:t>Se introduc amortizoarele de Capital – cerinţe suplimentare pentru acoperirea riscurilor specifice (alocarea fondurilor proprii pentru riscul de credit, riscul operaţional, riscul de piaţă, etc.)</a:t>
            </a:r>
          </a:p>
        </p:txBody>
      </p:sp>
    </p:spTree>
    <p:extLst>
      <p:ext uri="{BB962C8B-B14F-4D97-AF65-F5344CB8AC3E}">
        <p14:creationId xmlns:p14="http://schemas.microsoft.com/office/powerpoint/2010/main" val="31882621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8000" r="-18000"/>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16216" y="6237312"/>
            <a:ext cx="2497927" cy="3802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6588224" y="564314"/>
            <a:ext cx="2160240" cy="1938992"/>
          </a:xfrm>
          <a:prstGeom prst="rect">
            <a:avLst/>
          </a:prstGeom>
          <a:noFill/>
        </p:spPr>
        <p:txBody>
          <a:bodyPr wrap="square" rtlCol="0">
            <a:spAutoFit/>
          </a:bodyPr>
          <a:lstStyle/>
          <a:p>
            <a:r>
              <a:rPr lang="ro-RO" sz="4000" b="1" dirty="0" smtClean="0">
                <a:latin typeface="Cambria" panose="02040503050406030204" pitchFamily="18" charset="0"/>
              </a:rPr>
              <a:t>Cerinţe de Capital</a:t>
            </a:r>
            <a:endParaRPr lang="ru-RU" sz="4000" b="1" dirty="0">
              <a:latin typeface="Cambria" panose="02040503050406030204" pitchFamily="18" charset="0"/>
            </a:endParaRPr>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536" y="188640"/>
            <a:ext cx="6048672" cy="6536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677107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8000" r="-18000"/>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16216" y="6237312"/>
            <a:ext cx="2497927" cy="3802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827584" y="564314"/>
            <a:ext cx="7704856" cy="5355312"/>
          </a:xfrm>
          <a:prstGeom prst="rect">
            <a:avLst/>
          </a:prstGeom>
          <a:noFill/>
        </p:spPr>
        <p:txBody>
          <a:bodyPr wrap="square" rtlCol="0">
            <a:spAutoFit/>
          </a:bodyPr>
          <a:lstStyle/>
          <a:p>
            <a:r>
              <a:rPr lang="ro-RO" sz="4800" b="1" dirty="0" smtClean="0">
                <a:latin typeface="Cambria" panose="02040503050406030204" pitchFamily="18" charset="0"/>
              </a:rPr>
              <a:t>CRD IV: Lichiditate </a:t>
            </a:r>
          </a:p>
          <a:p>
            <a:endParaRPr lang="ru-RU" sz="2400" b="1" dirty="0">
              <a:latin typeface="Cambria" panose="02040503050406030204" pitchFamily="18" charset="0"/>
            </a:endParaRPr>
          </a:p>
          <a:p>
            <a:pPr marL="342900" indent="-342900">
              <a:lnSpc>
                <a:spcPct val="150000"/>
              </a:lnSpc>
              <a:buFont typeface="Arial" panose="020B0604020202020204" pitchFamily="34" charset="0"/>
              <a:buChar char="•"/>
            </a:pPr>
            <a:r>
              <a:rPr lang="ro-RO" sz="2000" b="1" dirty="0" smtClean="0">
                <a:latin typeface="Cambria" panose="02040503050406030204" pitchFamily="18" charset="0"/>
              </a:rPr>
              <a:t>Se introduc noi cerinţe faţă de lichiditatea băncii pentru a spori rezilienţa acestora în situaţii de criză;</a:t>
            </a:r>
          </a:p>
          <a:p>
            <a:pPr marL="342900" indent="-342900">
              <a:lnSpc>
                <a:spcPct val="150000"/>
              </a:lnSpc>
              <a:buFont typeface="Arial" panose="020B0604020202020204" pitchFamily="34" charset="0"/>
              <a:buChar char="•"/>
            </a:pPr>
            <a:r>
              <a:rPr lang="ro-RO" sz="2000" b="1" dirty="0" smtClean="0">
                <a:latin typeface="Cambria" panose="02040503050406030204" pitchFamily="18" charset="0"/>
              </a:rPr>
              <a:t>Se introduc doi indicatori noi aferenţi  lichidităţii: </a:t>
            </a:r>
            <a:r>
              <a:rPr lang="ro-RO" sz="2000" b="1" u="sng" dirty="0" smtClean="0">
                <a:latin typeface="Cambria" panose="02040503050406030204" pitchFamily="18" charset="0"/>
              </a:rPr>
              <a:t>LCR şi NSFR</a:t>
            </a:r>
            <a:r>
              <a:rPr lang="ro-RO" sz="2000" b="1" dirty="0" smtClean="0">
                <a:latin typeface="Cambria" panose="02040503050406030204" pitchFamily="18" charset="0"/>
              </a:rPr>
              <a:t> (dimensiunea  cantitativă);</a:t>
            </a:r>
          </a:p>
          <a:p>
            <a:pPr marL="342900" indent="-342900">
              <a:lnSpc>
                <a:spcPct val="150000"/>
              </a:lnSpc>
              <a:buFont typeface="Arial" panose="020B0604020202020204" pitchFamily="34" charset="0"/>
              <a:buChar char="•"/>
            </a:pPr>
            <a:r>
              <a:rPr lang="ro-RO" sz="2000" b="1" dirty="0" smtClean="0">
                <a:latin typeface="Cambria" panose="02040503050406030204" pitchFamily="18" charset="0"/>
              </a:rPr>
              <a:t>Se introduc noi cerinţe privind transparenţa şi dezvăluirea informaţiei aferente lichidităţii băncii (dimensiunea calitativă);</a:t>
            </a:r>
          </a:p>
          <a:p>
            <a:pPr marL="342900" indent="-342900">
              <a:lnSpc>
                <a:spcPct val="150000"/>
              </a:lnSpc>
              <a:buFont typeface="Arial" panose="020B0604020202020204" pitchFamily="34" charset="0"/>
              <a:buChar char="•"/>
            </a:pPr>
            <a:r>
              <a:rPr lang="ro-RO" sz="2000" b="1" dirty="0" smtClean="0">
                <a:latin typeface="Cambria" panose="02040503050406030204" pitchFamily="18" charset="0"/>
              </a:rPr>
              <a:t>Se introduce o nouă categorizare a activelor lichide, accentul fiind pus pe active cu nivel înalt de lichiditate HQLA</a:t>
            </a:r>
          </a:p>
        </p:txBody>
      </p:sp>
    </p:spTree>
    <p:extLst>
      <p:ext uri="{BB962C8B-B14F-4D97-AF65-F5344CB8AC3E}">
        <p14:creationId xmlns:p14="http://schemas.microsoft.com/office/powerpoint/2010/main" val="35732016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8000" r="-18000"/>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16216" y="6237312"/>
            <a:ext cx="2497927" cy="3802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827584" y="564314"/>
            <a:ext cx="7704856" cy="5262979"/>
          </a:xfrm>
          <a:prstGeom prst="rect">
            <a:avLst/>
          </a:prstGeom>
          <a:noFill/>
        </p:spPr>
        <p:txBody>
          <a:bodyPr wrap="square" rtlCol="0">
            <a:spAutoFit/>
          </a:bodyPr>
          <a:lstStyle/>
          <a:p>
            <a:r>
              <a:rPr lang="ro-RO" sz="4800" b="1" dirty="0" smtClean="0">
                <a:latin typeface="Cambria" panose="02040503050406030204" pitchFamily="18" charset="0"/>
              </a:rPr>
              <a:t>LCR – </a:t>
            </a:r>
            <a:r>
              <a:rPr lang="ro-RO" sz="4800" b="1" dirty="0" err="1" smtClean="0">
                <a:latin typeface="Cambria" panose="02040503050406030204" pitchFamily="18" charset="0"/>
              </a:rPr>
              <a:t>Liquidity</a:t>
            </a:r>
            <a:r>
              <a:rPr lang="ro-RO" sz="4800" b="1" dirty="0" smtClean="0">
                <a:latin typeface="Cambria" panose="02040503050406030204" pitchFamily="18" charset="0"/>
              </a:rPr>
              <a:t> </a:t>
            </a:r>
            <a:r>
              <a:rPr lang="ro-RO" sz="4800" b="1" dirty="0" err="1" smtClean="0">
                <a:latin typeface="Cambria" panose="02040503050406030204" pitchFamily="18" charset="0"/>
              </a:rPr>
              <a:t>Coverage</a:t>
            </a:r>
            <a:r>
              <a:rPr lang="ro-RO" sz="4800" b="1" dirty="0" smtClean="0">
                <a:latin typeface="Cambria" panose="02040503050406030204" pitchFamily="18" charset="0"/>
              </a:rPr>
              <a:t> </a:t>
            </a:r>
            <a:r>
              <a:rPr lang="ro-RO" sz="4800" b="1" dirty="0" err="1" smtClean="0">
                <a:latin typeface="Cambria" panose="02040503050406030204" pitchFamily="18" charset="0"/>
              </a:rPr>
              <a:t>Ratio</a:t>
            </a:r>
            <a:endParaRPr lang="ro-RO" sz="4800" b="1" dirty="0" smtClean="0">
              <a:latin typeface="Cambria" panose="02040503050406030204" pitchFamily="18" charset="0"/>
            </a:endParaRPr>
          </a:p>
          <a:p>
            <a:endParaRPr lang="en-US" sz="2400" dirty="0"/>
          </a:p>
          <a:p>
            <a:r>
              <a:rPr lang="ro-RO" sz="2400" b="1" dirty="0" smtClean="0">
                <a:latin typeface="Cambria" panose="02040503050406030204" pitchFamily="18" charset="0"/>
              </a:rPr>
              <a:t>Indicator de acoperire a necesarului de lichiditate pe termen scurt (orizont de 30 zile)</a:t>
            </a:r>
          </a:p>
          <a:p>
            <a:endParaRPr lang="ro-RO" sz="2400" b="1" dirty="0" smtClean="0">
              <a:latin typeface="Cambria" panose="02040503050406030204" pitchFamily="18" charset="0"/>
            </a:endParaRPr>
          </a:p>
          <a:p>
            <a:endParaRPr lang="en-US" sz="2400" dirty="0"/>
          </a:p>
          <a:p>
            <a:endParaRPr lang="ro-RO" sz="2400" b="1" dirty="0" smtClean="0">
              <a:latin typeface="Cambria" panose="02040503050406030204" pitchFamily="18" charset="0"/>
            </a:endParaRPr>
          </a:p>
          <a:p>
            <a:endParaRPr lang="ro-RO" sz="2400" b="1" dirty="0">
              <a:latin typeface="Cambria" panose="02040503050406030204" pitchFamily="18" charset="0"/>
            </a:endParaRPr>
          </a:p>
          <a:p>
            <a:r>
              <a:rPr lang="ro-RO" sz="2400" b="1" i="1" dirty="0" smtClean="0">
                <a:latin typeface="Cambria" panose="02040503050406030204" pitchFamily="18" charset="0"/>
              </a:rPr>
              <a:t>Obiectiv: acoperirea nevoilor de lichiditate pe un orizont de timp de 30 de zile în condiţiile unui scenariu de criză combinat (instituție și piață)</a:t>
            </a:r>
            <a:endParaRPr lang="ro-RO" sz="2400" b="1" i="1" dirty="0">
              <a:latin typeface="Cambria" panose="02040503050406030204" pitchFamily="18" charset="0"/>
            </a:endParaRPr>
          </a:p>
        </p:txBody>
      </p:sp>
      <p:pic>
        <p:nvPicPr>
          <p:cNvPr id="205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03648" y="3573016"/>
            <a:ext cx="6292850" cy="923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082484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8000" r="-18000"/>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16216" y="6237312"/>
            <a:ext cx="2497927" cy="3802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827584" y="564314"/>
            <a:ext cx="7704856" cy="4893647"/>
          </a:xfrm>
          <a:prstGeom prst="rect">
            <a:avLst/>
          </a:prstGeom>
          <a:noFill/>
        </p:spPr>
        <p:txBody>
          <a:bodyPr wrap="square" rtlCol="0">
            <a:spAutoFit/>
          </a:bodyPr>
          <a:lstStyle/>
          <a:p>
            <a:r>
              <a:rPr lang="ro-RO" sz="4800" b="1" dirty="0" smtClean="0">
                <a:latin typeface="Cambria" panose="02040503050406030204" pitchFamily="18" charset="0"/>
              </a:rPr>
              <a:t>NSFR – Net </a:t>
            </a:r>
            <a:r>
              <a:rPr lang="ro-RO" sz="4800" b="1" dirty="0" err="1" smtClean="0">
                <a:latin typeface="Cambria" panose="02040503050406030204" pitchFamily="18" charset="0"/>
              </a:rPr>
              <a:t>Stable</a:t>
            </a:r>
            <a:r>
              <a:rPr lang="ro-RO" sz="4800" b="1" dirty="0" smtClean="0">
                <a:latin typeface="Cambria" panose="02040503050406030204" pitchFamily="18" charset="0"/>
              </a:rPr>
              <a:t> </a:t>
            </a:r>
            <a:r>
              <a:rPr lang="ro-RO" sz="4800" b="1" dirty="0" err="1" smtClean="0">
                <a:latin typeface="Cambria" panose="02040503050406030204" pitchFamily="18" charset="0"/>
              </a:rPr>
              <a:t>Funding</a:t>
            </a:r>
            <a:r>
              <a:rPr lang="ro-RO" sz="4800" b="1" dirty="0" smtClean="0">
                <a:latin typeface="Cambria" panose="02040503050406030204" pitchFamily="18" charset="0"/>
              </a:rPr>
              <a:t> </a:t>
            </a:r>
            <a:r>
              <a:rPr lang="ro-RO" sz="4800" b="1" dirty="0" err="1" smtClean="0">
                <a:latin typeface="Cambria" panose="02040503050406030204" pitchFamily="18" charset="0"/>
              </a:rPr>
              <a:t>Ratio</a:t>
            </a:r>
            <a:endParaRPr lang="ro-RO" sz="4800" b="1" dirty="0" smtClean="0">
              <a:latin typeface="Cambria" panose="02040503050406030204" pitchFamily="18" charset="0"/>
            </a:endParaRPr>
          </a:p>
          <a:p>
            <a:endParaRPr lang="en-US" sz="2400" dirty="0"/>
          </a:p>
          <a:p>
            <a:r>
              <a:rPr lang="ro-RO" sz="2400" b="1" dirty="0" smtClean="0">
                <a:latin typeface="Cambria" panose="02040503050406030204" pitchFamily="18" charset="0"/>
              </a:rPr>
              <a:t>Indicator de finanţare stabilă netă pe termen mediu (orizont de 1 an)</a:t>
            </a:r>
          </a:p>
          <a:p>
            <a:endParaRPr lang="ro-RO" sz="2400" b="1" dirty="0" smtClean="0">
              <a:latin typeface="Cambria" panose="02040503050406030204" pitchFamily="18" charset="0"/>
            </a:endParaRPr>
          </a:p>
          <a:p>
            <a:endParaRPr lang="en-US" sz="2400" dirty="0"/>
          </a:p>
          <a:p>
            <a:endParaRPr lang="ro-RO" sz="2400" b="1" dirty="0" smtClean="0">
              <a:latin typeface="Cambria" panose="02040503050406030204" pitchFamily="18" charset="0"/>
            </a:endParaRPr>
          </a:p>
          <a:p>
            <a:r>
              <a:rPr lang="ro-RO" sz="2400" b="1" i="1" dirty="0" smtClean="0">
                <a:latin typeface="Cambria" panose="02040503050406030204" pitchFamily="18" charset="0"/>
              </a:rPr>
              <a:t>Obiectiv: evitarea utilizării excesive a unei finanţări pe termen scurt în perioade caracterizate de o lichiditate amplă</a:t>
            </a:r>
            <a:endParaRPr lang="ro-RO" sz="2400" b="1" i="1" dirty="0">
              <a:latin typeface="Cambria" panose="02040503050406030204" pitchFamily="18" charset="0"/>
            </a:endParaRPr>
          </a:p>
        </p:txBody>
      </p:sp>
      <p:pic>
        <p:nvPicPr>
          <p:cNvPr id="307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31640" y="3431381"/>
            <a:ext cx="6292850" cy="804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14932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8000" r="-18000"/>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16216" y="6237312"/>
            <a:ext cx="2497927" cy="3802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827584" y="564314"/>
            <a:ext cx="7704856" cy="4893647"/>
          </a:xfrm>
          <a:prstGeom prst="rect">
            <a:avLst/>
          </a:prstGeom>
          <a:noFill/>
        </p:spPr>
        <p:txBody>
          <a:bodyPr wrap="square" rtlCol="0">
            <a:spAutoFit/>
          </a:bodyPr>
          <a:lstStyle/>
          <a:p>
            <a:r>
              <a:rPr lang="ro-RO" sz="4800" b="1" dirty="0" smtClean="0">
                <a:latin typeface="Cambria" panose="02040503050406030204" pitchFamily="18" charset="0"/>
              </a:rPr>
              <a:t>Efectul de levier (</a:t>
            </a:r>
            <a:r>
              <a:rPr lang="ro-RO" sz="4800" b="1" dirty="0" err="1" smtClean="0">
                <a:latin typeface="Cambria" panose="02040503050406030204" pitchFamily="18" charset="0"/>
              </a:rPr>
              <a:t>Leverage</a:t>
            </a:r>
            <a:r>
              <a:rPr lang="ro-RO" sz="4800" b="1" dirty="0" smtClean="0">
                <a:latin typeface="Cambria" panose="02040503050406030204" pitchFamily="18" charset="0"/>
              </a:rPr>
              <a:t> </a:t>
            </a:r>
            <a:r>
              <a:rPr lang="ro-RO" sz="4800" b="1" dirty="0" err="1" smtClean="0">
                <a:latin typeface="Cambria" panose="02040503050406030204" pitchFamily="18" charset="0"/>
              </a:rPr>
              <a:t>Ratio</a:t>
            </a:r>
            <a:r>
              <a:rPr lang="ro-RO" sz="4800" b="1" dirty="0" smtClean="0">
                <a:latin typeface="Cambria" panose="02040503050406030204" pitchFamily="18" charset="0"/>
              </a:rPr>
              <a:t>)</a:t>
            </a:r>
          </a:p>
          <a:p>
            <a:endParaRPr lang="en-US" sz="2400" dirty="0"/>
          </a:p>
          <a:p>
            <a:r>
              <a:rPr lang="ro-RO" sz="2400" b="1" dirty="0" smtClean="0">
                <a:latin typeface="Cambria" panose="02040503050406030204" pitchFamily="18" charset="0"/>
              </a:rPr>
              <a:t>Indicator de solvabilitate</a:t>
            </a:r>
          </a:p>
          <a:p>
            <a:endParaRPr lang="ro-RO" sz="2400" dirty="0" smtClean="0"/>
          </a:p>
          <a:p>
            <a:endParaRPr lang="en-US" sz="2400" dirty="0"/>
          </a:p>
          <a:p>
            <a:endParaRPr lang="ro-RO" sz="2400" b="1" dirty="0" smtClean="0">
              <a:latin typeface="Cambria" panose="02040503050406030204" pitchFamily="18" charset="0"/>
            </a:endParaRPr>
          </a:p>
          <a:p>
            <a:endParaRPr lang="ro-RO" sz="2400" b="1" i="1" dirty="0" smtClean="0">
              <a:latin typeface="Cambria" panose="02040503050406030204" pitchFamily="18" charset="0"/>
            </a:endParaRPr>
          </a:p>
          <a:p>
            <a:endParaRPr lang="ro-RO" sz="2400" b="1" i="1" dirty="0">
              <a:latin typeface="Cambria" panose="02040503050406030204" pitchFamily="18" charset="0"/>
            </a:endParaRPr>
          </a:p>
          <a:p>
            <a:r>
              <a:rPr lang="ro-RO" sz="2400" b="1" i="1" dirty="0" smtClean="0">
                <a:latin typeface="Cambria" panose="02040503050406030204" pitchFamily="18" charset="0"/>
              </a:rPr>
              <a:t>Obiectiv: limitarea expunerii </a:t>
            </a:r>
            <a:r>
              <a:rPr lang="ro-RO" sz="2400" b="1" i="1" dirty="0">
                <a:latin typeface="Cambria" panose="02040503050406030204" pitchFamily="18" charset="0"/>
              </a:rPr>
              <a:t>la riscul de credit al băncilor</a:t>
            </a:r>
          </a:p>
        </p:txBody>
      </p:sp>
      <p:pic>
        <p:nvPicPr>
          <p:cNvPr id="409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25575" y="3212976"/>
            <a:ext cx="6292850" cy="923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368611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8000" r="-18000"/>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16216" y="6237312"/>
            <a:ext cx="2497927" cy="3802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827584" y="564314"/>
            <a:ext cx="7704856" cy="5324535"/>
          </a:xfrm>
          <a:prstGeom prst="rect">
            <a:avLst/>
          </a:prstGeom>
          <a:noFill/>
        </p:spPr>
        <p:txBody>
          <a:bodyPr wrap="square" rtlCol="0">
            <a:spAutoFit/>
          </a:bodyPr>
          <a:lstStyle/>
          <a:p>
            <a:r>
              <a:rPr lang="ro-RO" sz="4800" b="1" dirty="0" smtClean="0">
                <a:latin typeface="Cambria" panose="02040503050406030204" pitchFamily="18" charset="0"/>
              </a:rPr>
              <a:t>Guvernanţa corporativă şi gestiunea riscurilor</a:t>
            </a:r>
          </a:p>
          <a:p>
            <a:endParaRPr lang="ro-RO" sz="2400" dirty="0" smtClean="0"/>
          </a:p>
          <a:p>
            <a:r>
              <a:rPr lang="ro-RO" sz="2000" b="1" dirty="0" smtClean="0">
                <a:latin typeface="Cambria" panose="02040503050406030204" pitchFamily="18" charset="0"/>
              </a:rPr>
              <a:t>Pornind de la experienţa nefastă acumulată în rezultatul crizei financiare globale din 2008-2009, care a avut la bază asumarea excesivă şi imprudentă a riscurilor şi a condus la falimente şi probleme sistemice, cadrul CRD IV propune:</a:t>
            </a:r>
          </a:p>
          <a:p>
            <a:endParaRPr lang="ro-RO" sz="2000" b="1" dirty="0" smtClean="0">
              <a:latin typeface="Cambria" panose="02040503050406030204" pitchFamily="18" charset="0"/>
            </a:endParaRPr>
          </a:p>
          <a:p>
            <a:pPr marL="342900" indent="-342900">
              <a:buFont typeface="Arial" panose="020B0604020202020204" pitchFamily="34" charset="0"/>
              <a:buChar char="•"/>
            </a:pPr>
            <a:r>
              <a:rPr lang="ro-RO" sz="2000" b="1" dirty="0" smtClean="0">
                <a:latin typeface="Cambria" panose="02040503050406030204" pitchFamily="18" charset="0"/>
              </a:rPr>
              <a:t>definirea clară a structurilor de conducere </a:t>
            </a:r>
          </a:p>
          <a:p>
            <a:pPr marL="342900" indent="-342900">
              <a:buFont typeface="Arial" panose="020B0604020202020204" pitchFamily="34" charset="0"/>
              <a:buChar char="•"/>
            </a:pPr>
            <a:r>
              <a:rPr lang="ro-RO" sz="2000" b="1" dirty="0" smtClean="0">
                <a:latin typeface="Cambria" panose="02040503050406030204" pitchFamily="18" charset="0"/>
              </a:rPr>
              <a:t>continuarea aplicării principiului proporționalității</a:t>
            </a:r>
          </a:p>
          <a:p>
            <a:pPr marL="800100" lvl="1" indent="-342900">
              <a:buFont typeface="Wingdings" panose="05000000000000000000" pitchFamily="2" charset="2"/>
              <a:buChar char="ü"/>
            </a:pPr>
            <a:r>
              <a:rPr lang="ro-RO" sz="2000" b="1" dirty="0" smtClean="0">
                <a:latin typeface="Cambria" panose="02040503050406030204" pitchFamily="18" charset="0"/>
              </a:rPr>
              <a:t>funcţia de administrare a riscurilor și comitetul de risc</a:t>
            </a:r>
          </a:p>
          <a:p>
            <a:pPr marL="800100" lvl="1" indent="-342900">
              <a:buFont typeface="Wingdings" panose="05000000000000000000" pitchFamily="2" charset="2"/>
              <a:buChar char="ü"/>
            </a:pPr>
            <a:r>
              <a:rPr lang="ro-RO" sz="2000" b="1" dirty="0" smtClean="0">
                <a:latin typeface="Cambria" panose="02040503050406030204" pitchFamily="18" charset="0"/>
              </a:rPr>
              <a:t>comitetul de nominalizare</a:t>
            </a:r>
          </a:p>
          <a:p>
            <a:pPr marL="342900" indent="-342900">
              <a:buFont typeface="Arial" panose="020B0604020202020204" pitchFamily="34" charset="0"/>
              <a:buChar char="•"/>
            </a:pPr>
            <a:r>
              <a:rPr lang="ro-RO" sz="2000" b="1" dirty="0" smtClean="0">
                <a:latin typeface="Cambria" panose="02040503050406030204" pitchFamily="18" charset="0"/>
              </a:rPr>
              <a:t>dedicarea de timp suficient pentru implementarea cadrului</a:t>
            </a:r>
          </a:p>
          <a:p>
            <a:pPr marL="342900" indent="-342900">
              <a:buFont typeface="Arial" panose="020B0604020202020204" pitchFamily="34" charset="0"/>
              <a:buChar char="•"/>
            </a:pPr>
            <a:r>
              <a:rPr lang="ro-RO" sz="2000" b="1" dirty="0" smtClean="0">
                <a:latin typeface="Cambria" panose="02040503050406030204" pitchFamily="18" charset="0"/>
              </a:rPr>
              <a:t>cerințe de instruire permanentă</a:t>
            </a:r>
            <a:endParaRPr lang="en-US" sz="2400" dirty="0"/>
          </a:p>
        </p:txBody>
      </p:sp>
    </p:spTree>
    <p:extLst>
      <p:ext uri="{BB962C8B-B14F-4D97-AF65-F5344CB8AC3E}">
        <p14:creationId xmlns:p14="http://schemas.microsoft.com/office/powerpoint/2010/main" val="19321650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8000" r="-18000"/>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16216" y="6237312"/>
            <a:ext cx="2497927" cy="3802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827584" y="564313"/>
            <a:ext cx="7704856" cy="6370975"/>
          </a:xfrm>
          <a:prstGeom prst="rect">
            <a:avLst/>
          </a:prstGeom>
          <a:noFill/>
        </p:spPr>
        <p:txBody>
          <a:bodyPr wrap="square" rtlCol="0">
            <a:spAutoFit/>
          </a:bodyPr>
          <a:lstStyle/>
          <a:p>
            <a:pPr marL="457200" lvl="0" indent="-457200">
              <a:lnSpc>
                <a:spcPct val="150000"/>
              </a:lnSpc>
              <a:buFont typeface="Arial" panose="020B0604020202020204" pitchFamily="34" charset="0"/>
              <a:buChar char="•"/>
            </a:pPr>
            <a:r>
              <a:rPr lang="ro-RO" sz="2800" b="1" dirty="0" smtClean="0">
                <a:solidFill>
                  <a:prstClr val="white"/>
                </a:solidFill>
                <a:latin typeface="Cambria" panose="02040503050406030204" pitchFamily="18" charset="0"/>
              </a:rPr>
              <a:t>Politica de </a:t>
            </a:r>
            <a:r>
              <a:rPr lang="ro-RO" sz="2800" b="1" dirty="0" err="1" smtClean="0">
                <a:solidFill>
                  <a:prstClr val="white"/>
                </a:solidFill>
                <a:latin typeface="Cambria" panose="02040503050406030204" pitchFamily="18" charset="0"/>
              </a:rPr>
              <a:t>remunerar</a:t>
            </a:r>
            <a:r>
              <a:rPr lang="en-US" sz="2800" b="1" dirty="0" smtClean="0">
                <a:solidFill>
                  <a:prstClr val="white"/>
                </a:solidFill>
                <a:latin typeface="Cambria" panose="02040503050406030204" pitchFamily="18" charset="0"/>
              </a:rPr>
              <a:t>e</a:t>
            </a:r>
          </a:p>
          <a:p>
            <a:pPr lvl="0">
              <a:lnSpc>
                <a:spcPct val="150000"/>
              </a:lnSpc>
            </a:pPr>
            <a:r>
              <a:rPr lang="en-US" sz="1600" b="1" dirty="0" smtClean="0">
                <a:solidFill>
                  <a:prstClr val="white"/>
                </a:solidFill>
                <a:latin typeface="Cambria" panose="02040503050406030204" pitchFamily="18" charset="0"/>
              </a:rPr>
              <a:t>CRD IV </a:t>
            </a:r>
            <a:r>
              <a:rPr lang="en-US" sz="1600" b="1" dirty="0" err="1" smtClean="0">
                <a:solidFill>
                  <a:prstClr val="white"/>
                </a:solidFill>
                <a:latin typeface="Cambria" panose="02040503050406030204" pitchFamily="18" charset="0"/>
              </a:rPr>
              <a:t>prevede</a:t>
            </a:r>
            <a:r>
              <a:rPr lang="en-US" sz="1600" b="1" dirty="0" smtClean="0">
                <a:solidFill>
                  <a:prstClr val="white"/>
                </a:solidFill>
                <a:latin typeface="Cambria" panose="02040503050406030204" pitchFamily="18" charset="0"/>
              </a:rPr>
              <a:t> </a:t>
            </a:r>
            <a:r>
              <a:rPr lang="en-US" sz="1600" b="1" dirty="0" err="1" smtClean="0">
                <a:solidFill>
                  <a:prstClr val="white"/>
                </a:solidFill>
                <a:latin typeface="Cambria" panose="02040503050406030204" pitchFamily="18" charset="0"/>
              </a:rPr>
              <a:t>stabilirea</a:t>
            </a:r>
            <a:r>
              <a:rPr lang="en-US" sz="1600" b="1" dirty="0" smtClean="0">
                <a:solidFill>
                  <a:prstClr val="white"/>
                </a:solidFill>
                <a:latin typeface="Cambria" panose="02040503050406030204" pitchFamily="18" charset="0"/>
              </a:rPr>
              <a:t> </a:t>
            </a:r>
            <a:r>
              <a:rPr lang="en-US" sz="1600" b="1" dirty="0" err="1" smtClean="0">
                <a:solidFill>
                  <a:prstClr val="white"/>
                </a:solidFill>
                <a:latin typeface="Cambria" panose="02040503050406030204" pitchFamily="18" charset="0"/>
              </a:rPr>
              <a:t>unei</a:t>
            </a:r>
            <a:r>
              <a:rPr lang="en-US" sz="1600" b="1" dirty="0" smtClean="0">
                <a:solidFill>
                  <a:prstClr val="white"/>
                </a:solidFill>
                <a:latin typeface="Cambria" panose="02040503050406030204" pitchFamily="18" charset="0"/>
              </a:rPr>
              <a:t> </a:t>
            </a:r>
            <a:r>
              <a:rPr lang="en-US" sz="1600" b="1" dirty="0" err="1" smtClean="0">
                <a:solidFill>
                  <a:prstClr val="white"/>
                </a:solidFill>
                <a:latin typeface="Cambria" panose="02040503050406030204" pitchFamily="18" charset="0"/>
              </a:rPr>
              <a:t>politici</a:t>
            </a:r>
            <a:r>
              <a:rPr lang="en-US" sz="1600" b="1" dirty="0" smtClean="0">
                <a:solidFill>
                  <a:prstClr val="white"/>
                </a:solidFill>
                <a:latin typeface="Cambria" panose="02040503050406030204" pitchFamily="18" charset="0"/>
              </a:rPr>
              <a:t> de </a:t>
            </a:r>
            <a:r>
              <a:rPr lang="en-US" sz="1600" b="1" dirty="0" err="1" smtClean="0">
                <a:solidFill>
                  <a:prstClr val="white"/>
                </a:solidFill>
                <a:latin typeface="Cambria" panose="02040503050406030204" pitchFamily="18" charset="0"/>
              </a:rPr>
              <a:t>remunerare</a:t>
            </a:r>
            <a:r>
              <a:rPr lang="en-US" sz="1600" b="1" dirty="0" smtClean="0">
                <a:solidFill>
                  <a:prstClr val="white"/>
                </a:solidFill>
                <a:latin typeface="Cambria" panose="02040503050406030204" pitchFamily="18" charset="0"/>
              </a:rPr>
              <a:t> </a:t>
            </a:r>
            <a:r>
              <a:rPr lang="en-US" sz="1600" b="1" dirty="0" err="1" smtClean="0">
                <a:solidFill>
                  <a:prstClr val="white"/>
                </a:solidFill>
                <a:latin typeface="Cambria" panose="02040503050406030204" pitchFamily="18" charset="0"/>
              </a:rPr>
              <a:t>adecvate</a:t>
            </a:r>
            <a:r>
              <a:rPr lang="en-US" sz="1600" b="1" dirty="0" smtClean="0">
                <a:solidFill>
                  <a:prstClr val="white"/>
                </a:solidFill>
                <a:latin typeface="Cambria" panose="02040503050406030204" pitchFamily="18" charset="0"/>
              </a:rPr>
              <a:t> care </a:t>
            </a:r>
            <a:r>
              <a:rPr lang="ro-RO" sz="1600" b="1" dirty="0" smtClean="0">
                <a:solidFill>
                  <a:prstClr val="white"/>
                </a:solidFill>
                <a:latin typeface="Cambria" panose="02040503050406030204" pitchFamily="18" charset="0"/>
              </a:rPr>
              <a:t>să nu în </a:t>
            </a:r>
            <a:r>
              <a:rPr lang="ro-RO" sz="1600" b="1" dirty="0" err="1" smtClean="0">
                <a:solidFill>
                  <a:prstClr val="white"/>
                </a:solidFill>
                <a:latin typeface="Cambria" panose="02040503050406030204" pitchFamily="18" charset="0"/>
              </a:rPr>
              <a:t>curajeze</a:t>
            </a:r>
            <a:r>
              <a:rPr lang="ro-RO" sz="1600" b="1" dirty="0" smtClean="0">
                <a:solidFill>
                  <a:prstClr val="white"/>
                </a:solidFill>
                <a:latin typeface="Cambria" panose="02040503050406030204" pitchFamily="18" charset="0"/>
              </a:rPr>
              <a:t> obţinerea de profituri pe termen scurt prin asumarea de riscuri excesive pe termen lung</a:t>
            </a:r>
          </a:p>
          <a:p>
            <a:pPr marL="342900" lvl="0" indent="-342900">
              <a:lnSpc>
                <a:spcPct val="150000"/>
              </a:lnSpc>
              <a:buFont typeface="Arial" panose="020B0604020202020204" pitchFamily="34" charset="0"/>
              <a:buChar char="•"/>
            </a:pPr>
            <a:r>
              <a:rPr lang="ro-RO" sz="2800" b="1" dirty="0" smtClean="0">
                <a:solidFill>
                  <a:prstClr val="white"/>
                </a:solidFill>
                <a:latin typeface="Cambria" panose="02040503050406030204" pitchFamily="18" charset="0"/>
              </a:rPr>
              <a:t>Control intern</a:t>
            </a:r>
          </a:p>
          <a:p>
            <a:pPr lvl="0">
              <a:lnSpc>
                <a:spcPct val="150000"/>
              </a:lnSpc>
            </a:pPr>
            <a:r>
              <a:rPr lang="ro-RO" sz="1600" b="1" dirty="0" smtClean="0">
                <a:solidFill>
                  <a:prstClr val="white"/>
                </a:solidFill>
                <a:latin typeface="Cambria" panose="02040503050406030204" pitchFamily="18" charset="0"/>
              </a:rPr>
              <a:t>Implementarea funcţiile de control (administrarea riscurilor, conformitate şi audit intern) în mod eficient, independent şi cuprinzător</a:t>
            </a:r>
            <a:endParaRPr lang="ro-RO" sz="1600" b="1" dirty="0">
              <a:solidFill>
                <a:prstClr val="white"/>
              </a:solidFill>
              <a:latin typeface="Cambria" panose="02040503050406030204" pitchFamily="18" charset="0"/>
            </a:endParaRPr>
          </a:p>
          <a:p>
            <a:pPr marL="342900" lvl="0" indent="-342900">
              <a:lnSpc>
                <a:spcPct val="150000"/>
              </a:lnSpc>
              <a:buFont typeface="Arial" panose="020B0604020202020204" pitchFamily="34" charset="0"/>
              <a:buChar char="•"/>
            </a:pPr>
            <a:r>
              <a:rPr lang="ro-RO" sz="2800" b="1" dirty="0">
                <a:solidFill>
                  <a:prstClr val="white"/>
                </a:solidFill>
                <a:latin typeface="Cambria" panose="02040503050406030204" pitchFamily="18" charset="0"/>
              </a:rPr>
              <a:t>Separarea </a:t>
            </a:r>
            <a:r>
              <a:rPr lang="ro-RO" sz="2800" b="1" dirty="0" smtClean="0">
                <a:solidFill>
                  <a:prstClr val="white"/>
                </a:solidFill>
                <a:latin typeface="Cambria" panose="02040503050406030204" pitchFamily="18" charset="0"/>
              </a:rPr>
              <a:t>responsabilităților</a:t>
            </a:r>
          </a:p>
          <a:p>
            <a:pPr lvl="0">
              <a:lnSpc>
                <a:spcPct val="150000"/>
              </a:lnSpc>
            </a:pPr>
            <a:r>
              <a:rPr lang="ro-RO" sz="1600" b="1" dirty="0" smtClean="0">
                <a:solidFill>
                  <a:prstClr val="white"/>
                </a:solidFill>
                <a:latin typeface="Cambria" panose="02040503050406030204" pitchFamily="18" charset="0"/>
              </a:rPr>
              <a:t>Existenţa unei politici privind </a:t>
            </a:r>
            <a:r>
              <a:rPr lang="ro-RO" sz="1600" dirty="0" smtClean="0">
                <a:solidFill>
                  <a:prstClr val="white"/>
                </a:solidFill>
                <a:latin typeface="Cambria" panose="02040503050406030204" pitchFamily="18" charset="0"/>
              </a:rPr>
              <a:t>evitarea conflictelor de interese </a:t>
            </a:r>
            <a:r>
              <a:rPr lang="ro-RO" sz="1600" b="1" dirty="0" smtClean="0">
                <a:solidFill>
                  <a:prstClr val="white"/>
                </a:solidFill>
                <a:latin typeface="Cambria" panose="02040503050406030204" pitchFamily="18" charset="0"/>
              </a:rPr>
              <a:t>între compartimentele operaţionale şi cele de control intern</a:t>
            </a:r>
            <a:endParaRPr lang="ro-RO" sz="1600" b="1" dirty="0">
              <a:solidFill>
                <a:prstClr val="white"/>
              </a:solidFill>
              <a:latin typeface="Cambria" panose="02040503050406030204" pitchFamily="18" charset="0"/>
            </a:endParaRPr>
          </a:p>
          <a:p>
            <a:pPr marL="342900" lvl="0" indent="-342900">
              <a:lnSpc>
                <a:spcPct val="150000"/>
              </a:lnSpc>
              <a:buFont typeface="Arial" panose="020B0604020202020204" pitchFamily="34" charset="0"/>
              <a:buChar char="•"/>
            </a:pPr>
            <a:r>
              <a:rPr lang="ro-RO" sz="2800" b="1" dirty="0">
                <a:solidFill>
                  <a:prstClr val="white"/>
                </a:solidFill>
                <a:latin typeface="Cambria" panose="02040503050406030204" pitchFamily="18" charset="0"/>
              </a:rPr>
              <a:t>Asigurarea continuității </a:t>
            </a:r>
            <a:r>
              <a:rPr lang="ro-RO" sz="2800" b="1" dirty="0" smtClean="0">
                <a:solidFill>
                  <a:prstClr val="white"/>
                </a:solidFill>
                <a:latin typeface="Cambria" panose="02040503050406030204" pitchFamily="18" charset="0"/>
              </a:rPr>
              <a:t>operaționale</a:t>
            </a:r>
          </a:p>
          <a:p>
            <a:pPr lvl="0">
              <a:lnSpc>
                <a:spcPct val="150000"/>
              </a:lnSpc>
            </a:pPr>
            <a:r>
              <a:rPr lang="ro-RO" sz="1600" b="1" dirty="0" smtClean="0">
                <a:solidFill>
                  <a:prstClr val="white"/>
                </a:solidFill>
                <a:latin typeface="Cambria" panose="02040503050406030204" pitchFamily="18" charset="0"/>
              </a:rPr>
              <a:t>Implementarea de sisteme IT adecvate şi elaborarea de planuri pentru asigurarea continuităţii activităţii</a:t>
            </a:r>
            <a:endParaRPr lang="ro-RO" sz="1600" b="1" dirty="0">
              <a:solidFill>
                <a:prstClr val="white"/>
              </a:solidFill>
              <a:latin typeface="Cambria" panose="02040503050406030204" pitchFamily="18" charset="0"/>
            </a:endParaRPr>
          </a:p>
          <a:p>
            <a:endParaRPr lang="ro-RO" sz="2400" dirty="0" smtClean="0"/>
          </a:p>
        </p:txBody>
      </p:sp>
    </p:spTree>
    <p:extLst>
      <p:ext uri="{BB962C8B-B14F-4D97-AF65-F5344CB8AC3E}">
        <p14:creationId xmlns:p14="http://schemas.microsoft.com/office/powerpoint/2010/main" val="1183578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8000" r="-18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55576" y="476672"/>
            <a:ext cx="7772400" cy="5472607"/>
          </a:xfrm>
        </p:spPr>
        <p:txBody>
          <a:bodyPr anchor="t">
            <a:normAutofit/>
          </a:bodyPr>
          <a:lstStyle/>
          <a:p>
            <a:pPr algn="l"/>
            <a:r>
              <a:rPr lang="ro-RO" sz="4800" b="1" dirty="0" smtClean="0">
                <a:latin typeface="Cambria" panose="02040503050406030204" pitchFamily="18" charset="0"/>
              </a:rPr>
              <a:t>Ce  este  </a:t>
            </a:r>
            <a:r>
              <a:rPr lang="en-US" sz="4800" b="1" dirty="0" smtClean="0">
                <a:latin typeface="Cambria" panose="02040503050406030204" pitchFamily="18" charset="0"/>
              </a:rPr>
              <a:t>BASEL III</a:t>
            </a:r>
            <a:r>
              <a:rPr lang="ro-RO" sz="4800" b="1" dirty="0" smtClean="0">
                <a:latin typeface="Cambria" panose="02040503050406030204" pitchFamily="18" charset="0"/>
              </a:rPr>
              <a:t> ?</a:t>
            </a:r>
            <a:br>
              <a:rPr lang="ro-RO" sz="4800" b="1" dirty="0" smtClean="0">
                <a:latin typeface="Cambria" panose="02040503050406030204" pitchFamily="18" charset="0"/>
              </a:rPr>
            </a:br>
            <a:r>
              <a:rPr lang="ro-RO" sz="2000" b="1" dirty="0" smtClean="0">
                <a:latin typeface="Cambria" panose="02040503050406030204" pitchFamily="18" charset="0"/>
              </a:rPr>
              <a:t/>
            </a:r>
            <a:br>
              <a:rPr lang="ro-RO" sz="2000" b="1" dirty="0" smtClean="0">
                <a:latin typeface="Cambria" panose="02040503050406030204" pitchFamily="18" charset="0"/>
              </a:rPr>
            </a:br>
            <a:r>
              <a:rPr lang="ro-RO" sz="2000" b="1" dirty="0" smtClean="0">
                <a:latin typeface="Cambria" panose="02040503050406030204" pitchFamily="18" charset="0"/>
              </a:rPr>
              <a:t/>
            </a:r>
            <a:br>
              <a:rPr lang="ro-RO" sz="2000" b="1" dirty="0" smtClean="0">
                <a:latin typeface="Cambria" panose="02040503050406030204" pitchFamily="18" charset="0"/>
              </a:rPr>
            </a:br>
            <a:r>
              <a:rPr lang="ro-RO" sz="2700" b="1" u="sng" dirty="0" smtClean="0">
                <a:latin typeface="Cambria" panose="02040503050406030204" pitchFamily="18" charset="0"/>
              </a:rPr>
              <a:t>"</a:t>
            </a:r>
            <a:r>
              <a:rPr lang="ro-RO" sz="2700" b="1" u="sng" dirty="0">
                <a:latin typeface="Cambria" panose="02040503050406030204" pitchFamily="18" charset="0"/>
              </a:rPr>
              <a:t>Basel </a:t>
            </a:r>
            <a:r>
              <a:rPr lang="ro-RO" sz="2700" b="1" u="sng" dirty="0" smtClean="0">
                <a:latin typeface="Cambria" panose="02040503050406030204" pitchFamily="18" charset="0"/>
              </a:rPr>
              <a:t>III</a:t>
            </a:r>
            <a:r>
              <a:rPr lang="ro-RO" sz="2700" b="1" u="sng" dirty="0">
                <a:latin typeface="Cambria" panose="02040503050406030204" pitchFamily="18" charset="0"/>
              </a:rPr>
              <a:t>" </a:t>
            </a:r>
            <a:r>
              <a:rPr lang="ro-RO" sz="2700" b="1" u="sng" dirty="0" smtClean="0">
                <a:latin typeface="Cambria" panose="02040503050406030204" pitchFamily="18" charset="0"/>
              </a:rPr>
              <a:t>(al treilea Acord Basel)</a:t>
            </a:r>
            <a:r>
              <a:rPr lang="ro-RO" sz="2700" b="1" dirty="0" smtClean="0">
                <a:latin typeface="Cambria" panose="02040503050406030204" pitchFamily="18" charset="0"/>
              </a:rPr>
              <a:t> este </a:t>
            </a:r>
            <a:r>
              <a:rPr lang="ro-RO" sz="2700" b="1" dirty="0">
                <a:latin typeface="Cambria" panose="02040503050406030204" pitchFamily="18" charset="0"/>
              </a:rPr>
              <a:t>un set cuprinzător de măsuri de reformă, elaborate </a:t>
            </a:r>
            <a:r>
              <a:rPr lang="ro-RO" sz="2700" b="1" dirty="0" smtClean="0">
                <a:latin typeface="Cambria" panose="02040503050406030204" pitchFamily="18" charset="0"/>
              </a:rPr>
              <a:t>şi recomandate de </a:t>
            </a:r>
            <a:r>
              <a:rPr lang="ro-RO" sz="2700" b="1" dirty="0">
                <a:latin typeface="Cambria" panose="02040503050406030204" pitchFamily="18" charset="0"/>
              </a:rPr>
              <a:t>Comitetul de la Basel pentru supraveghere bancară, </a:t>
            </a:r>
            <a:r>
              <a:rPr lang="ro-RO" sz="2700" b="1" dirty="0" smtClean="0">
                <a:latin typeface="Cambria" panose="02040503050406030204" pitchFamily="18" charset="0"/>
              </a:rPr>
              <a:t>având obiectiv principal consolidarea cadrului de reglementare, supraveghere </a:t>
            </a:r>
            <a:r>
              <a:rPr lang="ro-RO" sz="2700" b="1" dirty="0">
                <a:latin typeface="Cambria" panose="02040503050406030204" pitchFamily="18" charset="0"/>
              </a:rPr>
              <a:t>și </a:t>
            </a:r>
            <a:r>
              <a:rPr lang="ro-RO" sz="2700" b="1" dirty="0" smtClean="0">
                <a:latin typeface="Cambria" panose="02040503050406030204" pitchFamily="18" charset="0"/>
              </a:rPr>
              <a:t>gestionare a </a:t>
            </a:r>
            <a:r>
              <a:rPr lang="ro-RO" sz="2700" b="1" dirty="0">
                <a:latin typeface="Cambria" panose="02040503050406030204" pitchFamily="18" charset="0"/>
              </a:rPr>
              <a:t>riscurilor sectorului </a:t>
            </a:r>
            <a:r>
              <a:rPr lang="ro-RO" sz="2700" b="1" dirty="0" smtClean="0">
                <a:latin typeface="Cambria" panose="02040503050406030204" pitchFamily="18" charset="0"/>
              </a:rPr>
              <a:t>bancar</a:t>
            </a:r>
            <a:endParaRPr lang="ru-RU" sz="2700" b="1" dirty="0">
              <a:latin typeface="Cambria" panose="02040503050406030204" pitchFamily="18" charset="0"/>
            </a:endParaRPr>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16216" y="6237312"/>
            <a:ext cx="2497927" cy="3802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972775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8000" r="-18000"/>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16216" y="6237312"/>
            <a:ext cx="2497927" cy="3802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827584" y="564314"/>
            <a:ext cx="7704856" cy="6278642"/>
          </a:xfrm>
          <a:prstGeom prst="rect">
            <a:avLst/>
          </a:prstGeom>
          <a:noFill/>
        </p:spPr>
        <p:txBody>
          <a:bodyPr wrap="square" rtlCol="0">
            <a:spAutoFit/>
          </a:bodyPr>
          <a:lstStyle/>
          <a:p>
            <a:r>
              <a:rPr lang="ro-RO" sz="4800" b="1" dirty="0" smtClean="0">
                <a:latin typeface="Cambria" panose="02040503050406030204" pitchFamily="18" charset="0"/>
              </a:rPr>
              <a:t>CRD IV: Moldindconbank </a:t>
            </a:r>
          </a:p>
          <a:p>
            <a:endParaRPr lang="ru-RU" sz="2400" b="1" dirty="0">
              <a:latin typeface="Cambria" panose="02040503050406030204" pitchFamily="18" charset="0"/>
            </a:endParaRPr>
          </a:p>
          <a:p>
            <a:pPr>
              <a:lnSpc>
                <a:spcPct val="150000"/>
              </a:lnSpc>
            </a:pPr>
            <a:r>
              <a:rPr lang="ro-RO" sz="2000" b="1" dirty="0" smtClean="0">
                <a:latin typeface="Cambria" panose="02040503050406030204" pitchFamily="18" charset="0"/>
              </a:rPr>
              <a:t>În vederea pregătirii implementării cadrului BASEL III/CRD IV la nivelul Băncii, este necesară elaborarea unei strategii ce va cuprinde toate aspectele ce urmează a fi acoperite în procesul de transpunere a cadrului normativ nou în reglementările interne ale BC „Moldindconbank” SA.</a:t>
            </a:r>
          </a:p>
          <a:p>
            <a:pPr>
              <a:lnSpc>
                <a:spcPct val="150000"/>
              </a:lnSpc>
            </a:pPr>
            <a:r>
              <a:rPr lang="ro-RO" sz="2000" b="1" dirty="0" smtClean="0">
                <a:latin typeface="Cambria" panose="02040503050406030204" pitchFamily="18" charset="0"/>
              </a:rPr>
              <a:t>Strategia respectivă va cuprinde aspectele ce necesită ajustare şi îmbunătăţire, un plan concretizat de acţiuni pe domenii, precum şi termeni şi subdiviziuni responsabile. Totodată se vor evalua necesităţile de resurse financiare, umane şi tehnologice pentru realizarea cu succes a tranziţiei la noile reglementări de supraveghere bancară.</a:t>
            </a:r>
          </a:p>
        </p:txBody>
      </p:sp>
    </p:spTree>
    <p:extLst>
      <p:ext uri="{BB962C8B-B14F-4D97-AF65-F5344CB8AC3E}">
        <p14:creationId xmlns:p14="http://schemas.microsoft.com/office/powerpoint/2010/main" val="34749667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8000" r="-18000"/>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16216" y="6237312"/>
            <a:ext cx="2497927" cy="3802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827419" y="548680"/>
            <a:ext cx="7704856" cy="5309146"/>
          </a:xfrm>
          <a:prstGeom prst="rect">
            <a:avLst/>
          </a:prstGeom>
          <a:noFill/>
        </p:spPr>
        <p:txBody>
          <a:bodyPr wrap="square" rtlCol="0">
            <a:spAutoFit/>
          </a:bodyPr>
          <a:lstStyle/>
          <a:p>
            <a:r>
              <a:rPr lang="ro-RO" sz="4800" b="1" dirty="0" smtClean="0">
                <a:latin typeface="Cambria" panose="02040503050406030204" pitchFamily="18" charset="0"/>
              </a:rPr>
              <a:t>Pe cine vizează cadrul BASEL III?</a:t>
            </a:r>
          </a:p>
          <a:p>
            <a:pPr>
              <a:lnSpc>
                <a:spcPct val="150000"/>
              </a:lnSpc>
            </a:pPr>
            <a:endParaRPr lang="ro-RO" dirty="0" smtClean="0"/>
          </a:p>
          <a:p>
            <a:pPr>
              <a:lnSpc>
                <a:spcPct val="150000"/>
              </a:lnSpc>
            </a:pPr>
            <a:endParaRPr lang="ro-RO" sz="2400" b="1" dirty="0">
              <a:latin typeface="Cambria" panose="02040503050406030204" pitchFamily="18" charset="0"/>
            </a:endParaRPr>
          </a:p>
          <a:p>
            <a:pPr>
              <a:lnSpc>
                <a:spcPct val="150000"/>
              </a:lnSpc>
            </a:pPr>
            <a:r>
              <a:rPr lang="ro-RO" sz="2400" b="1" dirty="0" smtClean="0">
                <a:latin typeface="Cambria" panose="02040503050406030204" pitchFamily="18" charset="0"/>
              </a:rPr>
              <a:t>Cadrul de reglementare BASEL III se adresează în primul rând autorităţilor naţionale de supraveghere bancară, care transpun prevederile acestuia în legislaţia naţională şi astfel formează cadrul general normativ-legal pentru activitatea bancară</a:t>
            </a:r>
            <a:endParaRPr lang="ru-RU" sz="2400" b="1" dirty="0">
              <a:latin typeface="Cambria" panose="02040503050406030204" pitchFamily="18" charset="0"/>
            </a:endParaRPr>
          </a:p>
        </p:txBody>
      </p:sp>
    </p:spTree>
    <p:extLst>
      <p:ext uri="{BB962C8B-B14F-4D97-AF65-F5344CB8AC3E}">
        <p14:creationId xmlns:p14="http://schemas.microsoft.com/office/powerpoint/2010/main" val="37808138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8000" r="-18000"/>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16216" y="6237312"/>
            <a:ext cx="2497927" cy="3802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827584" y="564314"/>
            <a:ext cx="7704856" cy="5863144"/>
          </a:xfrm>
          <a:prstGeom prst="rect">
            <a:avLst/>
          </a:prstGeom>
          <a:noFill/>
        </p:spPr>
        <p:txBody>
          <a:bodyPr wrap="square" rtlCol="0">
            <a:spAutoFit/>
          </a:bodyPr>
          <a:lstStyle/>
          <a:p>
            <a:r>
              <a:rPr lang="ro-RO" sz="4800" b="1" dirty="0" smtClean="0">
                <a:latin typeface="Cambria" panose="02040503050406030204" pitchFamily="18" charset="0"/>
              </a:rPr>
              <a:t>Care sunt obiectivele BASEL III?</a:t>
            </a:r>
          </a:p>
          <a:p>
            <a:pPr>
              <a:lnSpc>
                <a:spcPct val="150000"/>
              </a:lnSpc>
            </a:pPr>
            <a:endParaRPr lang="ro-RO" dirty="0" smtClean="0"/>
          </a:p>
          <a:p>
            <a:pPr marL="342900" indent="-342900">
              <a:lnSpc>
                <a:spcPct val="150000"/>
              </a:lnSpc>
              <a:buFont typeface="Arial" panose="020B0604020202020204" pitchFamily="34" charset="0"/>
              <a:buChar char="•"/>
            </a:pPr>
            <a:r>
              <a:rPr lang="ro-RO" sz="2400" b="1" dirty="0" smtClean="0">
                <a:latin typeface="Cambria" panose="02040503050406030204" pitchFamily="18" charset="0"/>
              </a:rPr>
              <a:t>Creşterea capacităţii </a:t>
            </a:r>
            <a:r>
              <a:rPr lang="ro-RO" sz="2400" b="1" dirty="0">
                <a:latin typeface="Cambria" panose="02040503050406030204" pitchFamily="18" charset="0"/>
              </a:rPr>
              <a:t>sectorului bancar de a absorbi </a:t>
            </a:r>
            <a:r>
              <a:rPr lang="ro-RO" sz="2400" b="1" dirty="0" smtClean="0">
                <a:latin typeface="Cambria" panose="02040503050406030204" pitchFamily="18" charset="0"/>
              </a:rPr>
              <a:t>șocurile </a:t>
            </a:r>
            <a:r>
              <a:rPr lang="ro-RO" sz="2400" b="1" dirty="0">
                <a:latin typeface="Cambria" panose="02040503050406030204" pitchFamily="18" charset="0"/>
              </a:rPr>
              <a:t>generate de </a:t>
            </a:r>
            <a:r>
              <a:rPr lang="ro-RO" sz="2400" b="1" dirty="0" smtClean="0">
                <a:latin typeface="Cambria" panose="02040503050406030204" pitchFamily="18" charset="0"/>
              </a:rPr>
              <a:t>crizele financiare </a:t>
            </a:r>
            <a:r>
              <a:rPr lang="ro-RO" sz="2400" b="1" dirty="0">
                <a:latin typeface="Cambria" panose="02040503050406030204" pitchFamily="18" charset="0"/>
              </a:rPr>
              <a:t>și </a:t>
            </a:r>
            <a:r>
              <a:rPr lang="ro-RO" sz="2400" b="1" dirty="0" smtClean="0">
                <a:latin typeface="Cambria" panose="02040503050406030204" pitchFamily="18" charset="0"/>
              </a:rPr>
              <a:t>economice, </a:t>
            </a:r>
            <a:r>
              <a:rPr lang="ro-RO" sz="2400" b="1" dirty="0">
                <a:latin typeface="Cambria" panose="02040503050406030204" pitchFamily="18" charset="0"/>
              </a:rPr>
              <a:t>indiferent de </a:t>
            </a:r>
            <a:r>
              <a:rPr lang="ro-RO" sz="2400" b="1" dirty="0" smtClean="0">
                <a:latin typeface="Cambria" panose="02040503050406030204" pitchFamily="18" charset="0"/>
              </a:rPr>
              <a:t>sursă;</a:t>
            </a:r>
          </a:p>
          <a:p>
            <a:pPr marL="342900" indent="-342900">
              <a:lnSpc>
                <a:spcPct val="150000"/>
              </a:lnSpc>
              <a:buFont typeface="Arial" panose="020B0604020202020204" pitchFamily="34" charset="0"/>
              <a:buChar char="•"/>
            </a:pPr>
            <a:r>
              <a:rPr lang="ro-RO" sz="2400" b="1" dirty="0" smtClean="0">
                <a:latin typeface="Cambria" panose="02040503050406030204" pitchFamily="18" charset="0"/>
              </a:rPr>
              <a:t>Îmbunătățirea </a:t>
            </a:r>
            <a:r>
              <a:rPr lang="ro-RO" sz="2400" b="1" dirty="0">
                <a:latin typeface="Cambria" panose="02040503050406030204" pitchFamily="18" charset="0"/>
              </a:rPr>
              <a:t>gestionării riscurilor și a </a:t>
            </a:r>
            <a:r>
              <a:rPr lang="ro-RO" sz="2400" b="1" dirty="0" smtClean="0">
                <a:latin typeface="Cambria" panose="02040503050406030204" pitchFamily="18" charset="0"/>
              </a:rPr>
              <a:t>guvernanței bancare;</a:t>
            </a:r>
          </a:p>
          <a:p>
            <a:pPr marL="342900" indent="-342900">
              <a:lnSpc>
                <a:spcPct val="150000"/>
              </a:lnSpc>
              <a:buFont typeface="Arial" panose="020B0604020202020204" pitchFamily="34" charset="0"/>
              <a:buChar char="•"/>
            </a:pPr>
            <a:r>
              <a:rPr lang="ro-RO" sz="2400" b="1" dirty="0">
                <a:latin typeface="Cambria" panose="02040503050406030204" pitchFamily="18" charset="0"/>
              </a:rPr>
              <a:t>Sporirea gradului de transparență </a:t>
            </a:r>
            <a:r>
              <a:rPr lang="ro-RO" sz="2400" b="1" dirty="0" smtClean="0">
                <a:latin typeface="Cambria" panose="02040503050406030204" pitchFamily="18" charset="0"/>
              </a:rPr>
              <a:t>a băncilor și </a:t>
            </a:r>
            <a:r>
              <a:rPr lang="ro-RO" sz="2400" b="1" dirty="0">
                <a:latin typeface="Cambria" panose="02040503050406030204" pitchFamily="18" charset="0"/>
              </a:rPr>
              <a:t>dezvăluirii </a:t>
            </a:r>
            <a:r>
              <a:rPr lang="ro-RO" sz="2400" b="1" dirty="0" smtClean="0">
                <a:latin typeface="Cambria" panose="02040503050406030204" pitchFamily="18" charset="0"/>
              </a:rPr>
              <a:t>de către acestea a informațiilor</a:t>
            </a:r>
            <a:endParaRPr lang="ru-RU" sz="2400" b="1" dirty="0">
              <a:latin typeface="Cambria" panose="02040503050406030204" pitchFamily="18" charset="0"/>
            </a:endParaRPr>
          </a:p>
        </p:txBody>
      </p:sp>
    </p:spTree>
    <p:extLst>
      <p:ext uri="{BB962C8B-B14F-4D97-AF65-F5344CB8AC3E}">
        <p14:creationId xmlns:p14="http://schemas.microsoft.com/office/powerpoint/2010/main" val="29130939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8000" r="-18000"/>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16216" y="6237312"/>
            <a:ext cx="2497927" cy="3802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827584" y="564314"/>
            <a:ext cx="7704856" cy="5863144"/>
          </a:xfrm>
          <a:prstGeom prst="rect">
            <a:avLst/>
          </a:prstGeom>
          <a:noFill/>
        </p:spPr>
        <p:txBody>
          <a:bodyPr wrap="square" rtlCol="0">
            <a:spAutoFit/>
          </a:bodyPr>
          <a:lstStyle/>
          <a:p>
            <a:r>
              <a:rPr lang="ro-RO" sz="4800" b="1" dirty="0" smtClean="0">
                <a:latin typeface="Cambria" panose="02040503050406030204" pitchFamily="18" charset="0"/>
              </a:rPr>
              <a:t>Care este scopul-ţintă BASEL III?</a:t>
            </a:r>
          </a:p>
          <a:p>
            <a:pPr>
              <a:lnSpc>
                <a:spcPct val="150000"/>
              </a:lnSpc>
            </a:pPr>
            <a:endParaRPr lang="ro-RO" dirty="0" smtClean="0"/>
          </a:p>
          <a:p>
            <a:pPr marL="342900" indent="-342900">
              <a:lnSpc>
                <a:spcPct val="150000"/>
              </a:lnSpc>
              <a:buFont typeface="Arial" panose="020B0604020202020204" pitchFamily="34" charset="0"/>
              <a:buChar char="•"/>
            </a:pPr>
            <a:r>
              <a:rPr lang="ro-RO" sz="2400" b="1" dirty="0" smtClean="0">
                <a:latin typeface="Cambria" panose="02040503050406030204" pitchFamily="18" charset="0"/>
              </a:rPr>
              <a:t>Micro-prudențial (la nivel de fiecare bancă) –  creșterea </a:t>
            </a:r>
            <a:r>
              <a:rPr lang="ro-RO" sz="2400" b="1" dirty="0">
                <a:latin typeface="Cambria" panose="02040503050406030204" pitchFamily="18" charset="0"/>
              </a:rPr>
              <a:t>rezistenței </a:t>
            </a:r>
            <a:r>
              <a:rPr lang="ro-RO" sz="2400" b="1" dirty="0" smtClean="0">
                <a:latin typeface="Cambria" panose="02040503050406030204" pitchFamily="18" charset="0"/>
              </a:rPr>
              <a:t>individuale a instituțiilor bancare </a:t>
            </a:r>
            <a:r>
              <a:rPr lang="ro-RO" sz="2400" b="1" dirty="0">
                <a:latin typeface="Cambria" panose="02040503050406030204" pitchFamily="18" charset="0"/>
              </a:rPr>
              <a:t>la </a:t>
            </a:r>
            <a:r>
              <a:rPr lang="ro-RO" sz="2400" b="1" dirty="0" smtClean="0">
                <a:latin typeface="Cambria" panose="02040503050406030204" pitchFamily="18" charset="0"/>
              </a:rPr>
              <a:t>situaţii de stres/criză;</a:t>
            </a:r>
            <a:endParaRPr lang="ro-RO" sz="2400" b="1" dirty="0">
              <a:latin typeface="Cambria" panose="02040503050406030204" pitchFamily="18" charset="0"/>
            </a:endParaRPr>
          </a:p>
          <a:p>
            <a:pPr marL="342900" indent="-342900">
              <a:lnSpc>
                <a:spcPct val="150000"/>
              </a:lnSpc>
              <a:buFont typeface="Arial" panose="020B0604020202020204" pitchFamily="34" charset="0"/>
              <a:buChar char="•"/>
            </a:pPr>
            <a:r>
              <a:rPr lang="ro-RO" sz="2400" b="1" dirty="0" smtClean="0">
                <a:latin typeface="Cambria" panose="02040503050406030204" pitchFamily="18" charset="0"/>
              </a:rPr>
              <a:t>Macro-prudențial (la </a:t>
            </a:r>
            <a:r>
              <a:rPr lang="ro-RO" sz="2400" b="1" dirty="0">
                <a:latin typeface="Cambria" panose="02040503050406030204" pitchFamily="18" charset="0"/>
              </a:rPr>
              <a:t>nivel de </a:t>
            </a:r>
            <a:r>
              <a:rPr lang="ro-RO" sz="2400" b="1" dirty="0" smtClean="0">
                <a:latin typeface="Cambria" panose="02040503050406030204" pitchFamily="18" charset="0"/>
              </a:rPr>
              <a:t>sistem) – evitarea răspândirii situaţiilor de criză şi contagierii </a:t>
            </a:r>
            <a:r>
              <a:rPr lang="ro-RO" sz="2400" b="1" dirty="0">
                <a:latin typeface="Cambria" panose="02040503050406030204" pitchFamily="18" charset="0"/>
              </a:rPr>
              <a:t>sectorului bancar, precum și amplificarea </a:t>
            </a:r>
            <a:r>
              <a:rPr lang="ro-RO" sz="2400" b="1" dirty="0" smtClean="0">
                <a:latin typeface="Cambria" panose="02040503050406030204" pitchFamily="18" charset="0"/>
              </a:rPr>
              <a:t>pro-ciclică </a:t>
            </a:r>
            <a:r>
              <a:rPr lang="ro-RO" sz="2400" b="1" dirty="0">
                <a:latin typeface="Cambria" panose="02040503050406030204" pitchFamily="18" charset="0"/>
              </a:rPr>
              <a:t>a acestor riscuri </a:t>
            </a:r>
            <a:r>
              <a:rPr lang="ro-RO" sz="2400" b="1" dirty="0" smtClean="0">
                <a:latin typeface="Cambria" panose="02040503050406030204" pitchFamily="18" charset="0"/>
              </a:rPr>
              <a:t>de-a </a:t>
            </a:r>
            <a:r>
              <a:rPr lang="ro-RO" sz="2400" b="1" dirty="0">
                <a:latin typeface="Cambria" panose="02040503050406030204" pitchFamily="18" charset="0"/>
              </a:rPr>
              <a:t>lungul </a:t>
            </a:r>
            <a:r>
              <a:rPr lang="ro-RO" sz="2400" b="1" dirty="0" smtClean="0">
                <a:latin typeface="Cambria" panose="02040503050406030204" pitchFamily="18" charset="0"/>
              </a:rPr>
              <a:t>timpului;</a:t>
            </a:r>
          </a:p>
        </p:txBody>
      </p:sp>
    </p:spTree>
    <p:extLst>
      <p:ext uri="{BB962C8B-B14F-4D97-AF65-F5344CB8AC3E}">
        <p14:creationId xmlns:p14="http://schemas.microsoft.com/office/powerpoint/2010/main" val="5103240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8000" r="-18000"/>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16216" y="6237312"/>
            <a:ext cx="2497927" cy="3802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827584" y="564314"/>
            <a:ext cx="7704856" cy="5632311"/>
          </a:xfrm>
          <a:prstGeom prst="rect">
            <a:avLst/>
          </a:prstGeom>
          <a:noFill/>
        </p:spPr>
        <p:txBody>
          <a:bodyPr wrap="square" rtlCol="0">
            <a:spAutoFit/>
          </a:bodyPr>
          <a:lstStyle/>
          <a:p>
            <a:r>
              <a:rPr lang="ro-RO" sz="4800" b="1" dirty="0" smtClean="0">
                <a:latin typeface="Cambria" panose="02040503050406030204" pitchFamily="18" charset="0"/>
              </a:rPr>
              <a:t>Ce este CRD IV?</a:t>
            </a:r>
          </a:p>
          <a:p>
            <a:endParaRPr lang="ru-RU" sz="2400" b="1" dirty="0">
              <a:latin typeface="Cambria" panose="02040503050406030204" pitchFamily="18" charset="0"/>
            </a:endParaRPr>
          </a:p>
          <a:p>
            <a:r>
              <a:rPr lang="ro-RO" sz="2400" b="1" dirty="0" smtClean="0">
                <a:latin typeface="Cambria" panose="02040503050406030204" pitchFamily="18" charset="0"/>
              </a:rPr>
              <a:t>Pachetul CRD/CRR IV</a:t>
            </a:r>
            <a:r>
              <a:rPr lang="it-IT" sz="2400" b="1" dirty="0" smtClean="0">
                <a:latin typeface="Cambria" panose="02040503050406030204" pitchFamily="18" charset="0"/>
              </a:rPr>
              <a:t> </a:t>
            </a:r>
            <a:r>
              <a:rPr lang="it-IT" sz="2400" b="1" dirty="0">
                <a:latin typeface="Cambria" panose="02040503050406030204" pitchFamily="18" charset="0"/>
              </a:rPr>
              <a:t>reprezintă </a:t>
            </a:r>
            <a:r>
              <a:rPr lang="it-IT" sz="2400" b="1" dirty="0" smtClean="0">
                <a:latin typeface="Cambria" panose="02040503050406030204" pitchFamily="18" charset="0"/>
              </a:rPr>
              <a:t>implementarea</a:t>
            </a:r>
            <a:r>
              <a:rPr lang="ro-RO" sz="2400" b="1" dirty="0" smtClean="0">
                <a:latin typeface="Cambria" panose="02040503050406030204" pitchFamily="18" charset="0"/>
              </a:rPr>
              <a:t>/ transpunerea</a:t>
            </a:r>
            <a:r>
              <a:rPr lang="it-IT" sz="2400" b="1" dirty="0" smtClean="0">
                <a:latin typeface="Cambria" panose="02040503050406030204" pitchFamily="18" charset="0"/>
              </a:rPr>
              <a:t> </a:t>
            </a:r>
            <a:r>
              <a:rPr lang="it-IT" sz="2400" b="1" dirty="0">
                <a:latin typeface="Cambria" panose="02040503050406030204" pitchFamily="18" charset="0"/>
              </a:rPr>
              <a:t>la nivelul Comunității Europene a </a:t>
            </a:r>
            <a:r>
              <a:rPr lang="ro-RO" sz="2400" b="1" dirty="0" smtClean="0">
                <a:latin typeface="Cambria" panose="02040503050406030204" pitchFamily="18" charset="0"/>
              </a:rPr>
              <a:t>A</a:t>
            </a:r>
            <a:r>
              <a:rPr lang="it-IT" sz="2400" b="1" dirty="0" smtClean="0">
                <a:latin typeface="Cambria" panose="02040503050406030204" pitchFamily="18" charset="0"/>
              </a:rPr>
              <a:t>cordului </a:t>
            </a:r>
            <a:r>
              <a:rPr lang="it-IT" sz="2400" b="1" dirty="0">
                <a:latin typeface="Cambria" panose="02040503050406030204" pitchFamily="18" charset="0"/>
              </a:rPr>
              <a:t>Basel III </a:t>
            </a:r>
            <a:r>
              <a:rPr lang="ro-RO" sz="2400" b="1" dirty="0" smtClean="0">
                <a:latin typeface="Cambria" panose="02040503050406030204" pitchFamily="18" charset="0"/>
              </a:rPr>
              <a:t>şi este compus din:</a:t>
            </a:r>
          </a:p>
          <a:p>
            <a:endParaRPr lang="ru-RU" sz="2400" b="1" dirty="0">
              <a:latin typeface="Cambria" panose="02040503050406030204" pitchFamily="18" charset="0"/>
            </a:endParaRPr>
          </a:p>
          <a:p>
            <a:pPr marL="342900" indent="-342900">
              <a:buFont typeface="Arial" panose="020B0604020202020204" pitchFamily="34" charset="0"/>
              <a:buChar char="•"/>
            </a:pPr>
            <a:r>
              <a:rPr lang="vi-VN" sz="2400" b="1" dirty="0" smtClean="0">
                <a:latin typeface="Cambria" panose="02040503050406030204" pitchFamily="18" charset="0"/>
              </a:rPr>
              <a:t>Directiva </a:t>
            </a:r>
            <a:r>
              <a:rPr lang="vi-VN" sz="2400" b="1" dirty="0">
                <a:latin typeface="Cambria" panose="02040503050406030204" pitchFamily="18" charset="0"/>
              </a:rPr>
              <a:t>Europeană nr. 2013/36/UE </a:t>
            </a:r>
            <a:r>
              <a:rPr lang="ro-RO" sz="2400" b="1" dirty="0" smtClean="0">
                <a:latin typeface="Cambria" panose="02040503050406030204" pitchFamily="18" charset="0"/>
              </a:rPr>
              <a:t>– care urmează a fi implementată în legislaţia naţională a fiecărui stat-membru, cu ajustările de rigoare;</a:t>
            </a:r>
          </a:p>
          <a:p>
            <a:endParaRPr lang="ru-RU" sz="2400" b="1" dirty="0">
              <a:latin typeface="Cambria" panose="02040503050406030204" pitchFamily="18" charset="0"/>
            </a:endParaRPr>
          </a:p>
          <a:p>
            <a:pPr marL="342900" indent="-342900">
              <a:buFont typeface="Arial" panose="020B0604020202020204" pitchFamily="34" charset="0"/>
              <a:buChar char="•"/>
            </a:pPr>
            <a:r>
              <a:rPr lang="vi-VN" sz="2400" b="1" dirty="0" smtClean="0">
                <a:latin typeface="Cambria" panose="02040503050406030204" pitchFamily="18" charset="0"/>
              </a:rPr>
              <a:t>Regulamentul </a:t>
            </a:r>
            <a:r>
              <a:rPr lang="vi-VN" sz="2400" b="1" dirty="0">
                <a:latin typeface="Cambria" panose="02040503050406030204" pitchFamily="18" charset="0"/>
              </a:rPr>
              <a:t>UE nr. 575/2013 care are aplicabilitate directă în legislația țărilor membre ale Uniunii </a:t>
            </a:r>
            <a:r>
              <a:rPr lang="vi-VN" sz="2400" b="1" dirty="0" smtClean="0">
                <a:latin typeface="Cambria" panose="02040503050406030204" pitchFamily="18" charset="0"/>
              </a:rPr>
              <a:t>Europene</a:t>
            </a:r>
            <a:endParaRPr lang="ro-RO" sz="2400" b="1" dirty="0">
              <a:latin typeface="Cambria" panose="02040503050406030204" pitchFamily="18" charset="0"/>
            </a:endParaRPr>
          </a:p>
          <a:p>
            <a:endParaRPr lang="ro-RO" sz="2400" b="1" dirty="0">
              <a:latin typeface="Cambria" panose="02040503050406030204" pitchFamily="18" charset="0"/>
            </a:endParaRPr>
          </a:p>
        </p:txBody>
      </p:sp>
    </p:spTree>
    <p:extLst>
      <p:ext uri="{BB962C8B-B14F-4D97-AF65-F5344CB8AC3E}">
        <p14:creationId xmlns:p14="http://schemas.microsoft.com/office/powerpoint/2010/main" val="1172543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8000" r="-18000"/>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16216" y="6237312"/>
            <a:ext cx="2497927" cy="3802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827584" y="564314"/>
            <a:ext cx="7704856" cy="5632311"/>
          </a:xfrm>
          <a:prstGeom prst="rect">
            <a:avLst/>
          </a:prstGeom>
          <a:noFill/>
        </p:spPr>
        <p:txBody>
          <a:bodyPr wrap="square" rtlCol="0">
            <a:spAutoFit/>
          </a:bodyPr>
          <a:lstStyle/>
          <a:p>
            <a:r>
              <a:rPr lang="ro-RO" sz="4800" b="1" dirty="0" smtClean="0">
                <a:latin typeface="Cambria" panose="02040503050406030204" pitchFamily="18" charset="0"/>
              </a:rPr>
              <a:t>CRD IV în Republica Moldova</a:t>
            </a:r>
          </a:p>
          <a:p>
            <a:endParaRPr lang="ru-RU" sz="2400" b="1" dirty="0">
              <a:latin typeface="Cambria" panose="02040503050406030204" pitchFamily="18" charset="0"/>
            </a:endParaRPr>
          </a:p>
          <a:p>
            <a:r>
              <a:rPr lang="ro-RO" sz="2400" b="1" dirty="0" smtClean="0">
                <a:latin typeface="Cambria" panose="02040503050406030204" pitchFamily="18" charset="0"/>
              </a:rPr>
              <a:t>Acordul de asociere UE-RM prevede obligaţia implementării şi aplicării cadrului normativ-legal comunitar de supraveghere bancară în Republica Moldova</a:t>
            </a:r>
          </a:p>
          <a:p>
            <a:endParaRPr lang="ro-RO" sz="2400" b="1" dirty="0" smtClean="0">
              <a:latin typeface="Cambria" panose="02040503050406030204" pitchFamily="18" charset="0"/>
            </a:endParaRPr>
          </a:p>
          <a:p>
            <a:r>
              <a:rPr lang="ro-RO" sz="2400" b="1" dirty="0" smtClean="0">
                <a:latin typeface="Cambria" panose="02040503050406030204" pitchFamily="18" charset="0"/>
              </a:rPr>
              <a:t>Banca Naţională a Moldovei, cu susţinerea Băncilor Naţionale a României şi Olandei, a demarat în iunie 2015 proiectul Twinning de asistenţă privind transpunerea cadrului CRD IV în legislaţia Republicii Moldova şi îmbunătăţirea supravegherii bancare</a:t>
            </a:r>
            <a:endParaRPr lang="ro-RO" sz="2400" b="1" dirty="0">
              <a:latin typeface="Cambria" panose="02040503050406030204" pitchFamily="18" charset="0"/>
            </a:endParaRPr>
          </a:p>
        </p:txBody>
      </p:sp>
    </p:spTree>
    <p:extLst>
      <p:ext uri="{BB962C8B-B14F-4D97-AF65-F5344CB8AC3E}">
        <p14:creationId xmlns:p14="http://schemas.microsoft.com/office/powerpoint/2010/main" val="8364297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8000" r="-18000"/>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16216" y="6237312"/>
            <a:ext cx="2497927" cy="3802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827584" y="564314"/>
            <a:ext cx="7704856" cy="4154984"/>
          </a:xfrm>
          <a:prstGeom prst="rect">
            <a:avLst/>
          </a:prstGeom>
          <a:noFill/>
        </p:spPr>
        <p:txBody>
          <a:bodyPr wrap="square" rtlCol="0">
            <a:spAutoFit/>
          </a:bodyPr>
          <a:lstStyle/>
          <a:p>
            <a:r>
              <a:rPr lang="ro-RO" sz="4800" b="1" dirty="0" smtClean="0">
                <a:latin typeface="Cambria" panose="02040503050406030204" pitchFamily="18" charset="0"/>
              </a:rPr>
              <a:t>CRD IV în Republica Moldova</a:t>
            </a:r>
          </a:p>
          <a:p>
            <a:endParaRPr lang="ru-RU" sz="2400" b="1" dirty="0">
              <a:latin typeface="Cambria" panose="02040503050406030204" pitchFamily="18" charset="0"/>
            </a:endParaRPr>
          </a:p>
          <a:p>
            <a:r>
              <a:rPr lang="ro-RO" sz="2400" b="1" u="sng" dirty="0">
                <a:latin typeface="Cambria" panose="02040503050406030204" pitchFamily="18" charset="0"/>
              </a:rPr>
              <a:t>Scopul </a:t>
            </a:r>
            <a:r>
              <a:rPr lang="ro-RO" sz="2400" b="1" u="sng" dirty="0" smtClean="0">
                <a:latin typeface="Cambria" panose="02040503050406030204" pitchFamily="18" charset="0"/>
              </a:rPr>
              <a:t>Proiectului Twinning</a:t>
            </a:r>
            <a:r>
              <a:rPr lang="ro-RO" sz="2400" b="1" dirty="0" smtClean="0">
                <a:latin typeface="Cambria" panose="02040503050406030204" pitchFamily="18" charset="0"/>
              </a:rPr>
              <a:t> este </a:t>
            </a:r>
            <a:r>
              <a:rPr lang="ro-RO" sz="2400" b="1" dirty="0">
                <a:latin typeface="Cambria" panose="02040503050406030204" pitchFamily="18" charset="0"/>
              </a:rPr>
              <a:t>dezvoltarea unei infrastructuri adecvate, dezvoltarea sistemelor de gestionare a riscurilor, adecvării capitalului, disciplinei de piaţă şi stabilitate financiară, precum și implementarea noilor instrumente de supraveghere a </a:t>
            </a:r>
            <a:r>
              <a:rPr lang="ro-RO" sz="2400" b="1" dirty="0" smtClean="0">
                <a:latin typeface="Cambria" panose="02040503050406030204" pitchFamily="18" charset="0"/>
              </a:rPr>
              <a:t>băncilor, </a:t>
            </a:r>
            <a:r>
              <a:rPr lang="ro-RO" sz="2400" b="1" dirty="0">
                <a:latin typeface="Cambria" panose="02040503050406030204" pitchFamily="18" charset="0"/>
              </a:rPr>
              <a:t>comparabile cu cele europene</a:t>
            </a:r>
          </a:p>
        </p:txBody>
      </p:sp>
    </p:spTree>
    <p:extLst>
      <p:ext uri="{BB962C8B-B14F-4D97-AF65-F5344CB8AC3E}">
        <p14:creationId xmlns:p14="http://schemas.microsoft.com/office/powerpoint/2010/main" val="21101701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8000" r="-18000"/>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16216" y="6237312"/>
            <a:ext cx="2497927" cy="3802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827584" y="564314"/>
            <a:ext cx="7704856" cy="5262979"/>
          </a:xfrm>
          <a:prstGeom prst="rect">
            <a:avLst/>
          </a:prstGeom>
          <a:noFill/>
        </p:spPr>
        <p:txBody>
          <a:bodyPr wrap="square" rtlCol="0">
            <a:spAutoFit/>
          </a:bodyPr>
          <a:lstStyle/>
          <a:p>
            <a:r>
              <a:rPr lang="ro-RO" sz="4800" b="1" dirty="0" smtClean="0">
                <a:latin typeface="Cambria" panose="02040503050406030204" pitchFamily="18" charset="0"/>
              </a:rPr>
              <a:t>CRD IV în Republica Moldova</a:t>
            </a:r>
          </a:p>
          <a:p>
            <a:endParaRPr lang="ru-RU" sz="2400" b="1" dirty="0">
              <a:latin typeface="Cambria" panose="02040503050406030204" pitchFamily="18" charset="0"/>
            </a:endParaRPr>
          </a:p>
          <a:p>
            <a:r>
              <a:rPr lang="ro-RO" sz="2400" b="1" dirty="0" smtClean="0">
                <a:latin typeface="Cambria" panose="02040503050406030204" pitchFamily="18" charset="0"/>
              </a:rPr>
              <a:t>Banca Naţională a Moldovei, pornind de la cadrul BASEL III şi CRD IV, se va axa pe 3 piloni:</a:t>
            </a:r>
          </a:p>
          <a:p>
            <a:endParaRPr lang="ro-RO" sz="2400" b="1" dirty="0">
              <a:latin typeface="Cambria" panose="02040503050406030204" pitchFamily="18" charset="0"/>
            </a:endParaRPr>
          </a:p>
          <a:p>
            <a:endParaRPr lang="ro-RO" sz="2400" b="1" dirty="0">
              <a:latin typeface="Cambria" panose="02040503050406030204" pitchFamily="18" charset="0"/>
            </a:endParaRPr>
          </a:p>
          <a:p>
            <a:endParaRPr lang="ro-RO" sz="2400" b="1" dirty="0" smtClean="0">
              <a:latin typeface="Cambria" panose="02040503050406030204" pitchFamily="18" charset="0"/>
            </a:endParaRPr>
          </a:p>
          <a:p>
            <a:endParaRPr lang="ro-RO" sz="2400" b="1" dirty="0">
              <a:latin typeface="Cambria" panose="02040503050406030204" pitchFamily="18" charset="0"/>
            </a:endParaRPr>
          </a:p>
          <a:p>
            <a:endParaRPr lang="ro-RO" sz="2400" b="1" dirty="0" smtClean="0">
              <a:latin typeface="Cambria" panose="02040503050406030204" pitchFamily="18" charset="0"/>
            </a:endParaRPr>
          </a:p>
          <a:p>
            <a:endParaRPr lang="ro-RO" sz="2400" b="1" dirty="0">
              <a:latin typeface="Cambria" panose="02040503050406030204" pitchFamily="18" charset="0"/>
            </a:endParaRPr>
          </a:p>
          <a:p>
            <a:endParaRPr lang="ro-RO" sz="2400" b="1" dirty="0">
              <a:latin typeface="Cambria" panose="02040503050406030204" pitchFamily="18" charset="0"/>
            </a:endParaRPr>
          </a:p>
        </p:txBody>
      </p:sp>
      <p:pic>
        <p:nvPicPr>
          <p:cNvPr id="7" name="Picture 6"/>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47664" y="3983523"/>
            <a:ext cx="995680" cy="2209165"/>
          </a:xfrm>
          <a:prstGeom prst="rect">
            <a:avLst/>
          </a:prstGeom>
          <a:noFill/>
          <a:ln>
            <a:noFill/>
          </a:ln>
        </p:spPr>
      </p:pic>
      <p:pic>
        <p:nvPicPr>
          <p:cNvPr id="8" name="Picture 7"/>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76389" y="3981261"/>
            <a:ext cx="995680" cy="2209165"/>
          </a:xfrm>
          <a:prstGeom prst="rect">
            <a:avLst/>
          </a:prstGeom>
          <a:noFill/>
          <a:ln>
            <a:noFill/>
          </a:ln>
        </p:spPr>
      </p:pic>
      <p:pic>
        <p:nvPicPr>
          <p:cNvPr id="9" name="Picture 8"/>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49448" y="3987460"/>
            <a:ext cx="995680" cy="2209165"/>
          </a:xfrm>
          <a:prstGeom prst="rect">
            <a:avLst/>
          </a:prstGeom>
          <a:noFill/>
          <a:ln>
            <a:noFill/>
          </a:ln>
        </p:spPr>
      </p:pic>
      <p:graphicFrame>
        <p:nvGraphicFramePr>
          <p:cNvPr id="2" name="Table 1"/>
          <p:cNvGraphicFramePr>
            <a:graphicFrameLocks noGrp="1"/>
          </p:cNvGraphicFramePr>
          <p:nvPr>
            <p:extLst>
              <p:ext uri="{D42A27DB-BD31-4B8C-83A1-F6EECF244321}">
                <p14:modId xmlns:p14="http://schemas.microsoft.com/office/powerpoint/2010/main" val="3420304695"/>
              </p:ext>
            </p:extLst>
          </p:nvPr>
        </p:nvGraphicFramePr>
        <p:xfrm>
          <a:off x="755575" y="3351166"/>
          <a:ext cx="7632849" cy="640080"/>
        </p:xfrm>
        <a:graphic>
          <a:graphicData uri="http://schemas.openxmlformats.org/drawingml/2006/table">
            <a:tbl>
              <a:tblPr firstRow="1" bandRow="1">
                <a:tableStyleId>{5C22544A-7EE6-4342-B048-85BDC9FD1C3A}</a:tableStyleId>
              </a:tblPr>
              <a:tblGrid>
                <a:gridCol w="2544283"/>
                <a:gridCol w="2544283"/>
                <a:gridCol w="2544283"/>
              </a:tblGrid>
              <a:tr h="562246">
                <a:tc>
                  <a:txBody>
                    <a:bodyPr/>
                    <a:lstStyle/>
                    <a:p>
                      <a:pPr algn="ctr"/>
                      <a:r>
                        <a:rPr lang="ro-RO" sz="1800" b="1" dirty="0" smtClean="0">
                          <a:solidFill>
                            <a:srgbClr val="FF0000"/>
                          </a:solidFill>
                          <a:latin typeface="Cambria" panose="02040503050406030204" pitchFamily="18" charset="0"/>
                        </a:rPr>
                        <a:t>Cerinţe de</a:t>
                      </a:r>
                    </a:p>
                    <a:p>
                      <a:pPr algn="ctr"/>
                      <a:r>
                        <a:rPr lang="ro-RO" sz="1800" b="1" dirty="0" smtClean="0">
                          <a:solidFill>
                            <a:srgbClr val="FF0000"/>
                          </a:solidFill>
                          <a:latin typeface="Cambria" panose="02040503050406030204" pitchFamily="18" charset="0"/>
                        </a:rPr>
                        <a:t>capital</a:t>
                      </a:r>
                      <a:endParaRPr lang="ru-RU" dirty="0">
                        <a:solidFill>
                          <a:srgbClr val="FF0000"/>
                        </a:solidFill>
                      </a:endParaRPr>
                    </a:p>
                  </a:txBody>
                  <a:tcPr>
                    <a:noFill/>
                  </a:tcPr>
                </a:tc>
                <a:tc>
                  <a:txBody>
                    <a:bodyPr/>
                    <a:lstStyle/>
                    <a:p>
                      <a:pPr algn="ctr"/>
                      <a:r>
                        <a:rPr lang="ro-RO" sz="1800" b="1" kern="1200" dirty="0" smtClean="0">
                          <a:solidFill>
                            <a:srgbClr val="FF0000"/>
                          </a:solidFill>
                          <a:latin typeface="Cambria" panose="02040503050406030204" pitchFamily="18" charset="0"/>
                          <a:ea typeface="+mn-ea"/>
                          <a:cs typeface="+mn-cs"/>
                        </a:rPr>
                        <a:t>Supravegherea adecvării capitalului</a:t>
                      </a:r>
                      <a:endParaRPr lang="ru-RU" sz="1800" b="1" kern="1200" dirty="0">
                        <a:solidFill>
                          <a:srgbClr val="FF0000"/>
                        </a:solidFill>
                        <a:latin typeface="Cambria" panose="02040503050406030204" pitchFamily="18" charset="0"/>
                        <a:ea typeface="+mn-ea"/>
                        <a:cs typeface="+mn-cs"/>
                      </a:endParaRPr>
                    </a:p>
                  </a:txBody>
                  <a:tcPr>
                    <a:noFill/>
                  </a:tcPr>
                </a:tc>
                <a:tc>
                  <a:txBody>
                    <a:bodyPr/>
                    <a:lstStyle/>
                    <a:p>
                      <a:pPr algn="ctr"/>
                      <a:r>
                        <a:rPr lang="ro-RO" sz="1800" b="1" kern="1200" dirty="0" smtClean="0">
                          <a:solidFill>
                            <a:srgbClr val="FF0000"/>
                          </a:solidFill>
                          <a:latin typeface="Cambria" panose="02040503050406030204" pitchFamily="18" charset="0"/>
                          <a:ea typeface="+mn-ea"/>
                          <a:cs typeface="+mn-cs"/>
                        </a:rPr>
                        <a:t>Disciplina de</a:t>
                      </a:r>
                    </a:p>
                    <a:p>
                      <a:pPr algn="ctr"/>
                      <a:r>
                        <a:rPr lang="ro-RO" sz="1800" b="1" kern="1200" dirty="0" smtClean="0">
                          <a:solidFill>
                            <a:srgbClr val="FF0000"/>
                          </a:solidFill>
                          <a:latin typeface="Cambria" panose="02040503050406030204" pitchFamily="18" charset="0"/>
                          <a:ea typeface="+mn-ea"/>
                          <a:cs typeface="+mn-cs"/>
                        </a:rPr>
                        <a:t>piaţă</a:t>
                      </a:r>
                      <a:endParaRPr lang="ru-RU" sz="1800" b="1" kern="1200" dirty="0">
                        <a:solidFill>
                          <a:srgbClr val="FF0000"/>
                        </a:solidFill>
                        <a:latin typeface="Cambria" panose="02040503050406030204" pitchFamily="18" charset="0"/>
                        <a:ea typeface="+mn-ea"/>
                        <a:cs typeface="+mn-cs"/>
                      </a:endParaRPr>
                    </a:p>
                  </a:txBody>
                  <a:tcPr>
                    <a:noFill/>
                  </a:tcPr>
                </a:tc>
              </a:tr>
            </a:tbl>
          </a:graphicData>
        </a:graphic>
      </p:graphicFrame>
    </p:spTree>
    <p:extLst>
      <p:ext uri="{BB962C8B-B14F-4D97-AF65-F5344CB8AC3E}">
        <p14:creationId xmlns:p14="http://schemas.microsoft.com/office/powerpoint/2010/main" val="255013834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401</TotalTime>
  <Words>1025</Words>
  <Application>Microsoft Office PowerPoint</Application>
  <PresentationFormat>Экран (4:3)</PresentationFormat>
  <Paragraphs>120</Paragraphs>
  <Slides>20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20</vt:i4>
      </vt:variant>
    </vt:vector>
  </HeadingPairs>
  <TitlesOfParts>
    <vt:vector size="21" baseType="lpstr">
      <vt:lpstr>Office Theme</vt:lpstr>
      <vt:lpstr>BASEL III / CRD IV</vt:lpstr>
      <vt:lpstr>Ce  este  BASEL III ?   "Basel III" (al treilea Acord Basel) este un set cuprinzător de măsuri de reformă, elaborate şi recomandate de Comitetul de la Basel pentru supraveghere bancară, având obiectiv principal consolidarea cadrului de reglementare, supraveghere și gestionare a riscurilor sectorului bancar</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BASEL III / CRD IV</dc:title>
  <dc:creator>Anatol Strajescu</dc:creator>
  <cp:lastModifiedBy>Angela Binzari</cp:lastModifiedBy>
  <cp:revision>40</cp:revision>
  <dcterms:created xsi:type="dcterms:W3CDTF">2017-03-09T13:55:03Z</dcterms:created>
  <dcterms:modified xsi:type="dcterms:W3CDTF">2017-03-10T06:57:11Z</dcterms:modified>
</cp:coreProperties>
</file>