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36" r:id="rId2"/>
    <p:sldId id="431" r:id="rId3"/>
    <p:sldId id="457" r:id="rId4"/>
    <p:sldId id="515" r:id="rId5"/>
    <p:sldId id="516" r:id="rId6"/>
    <p:sldId id="532" r:id="rId7"/>
    <p:sldId id="530" r:id="rId8"/>
    <p:sldId id="533" r:id="rId9"/>
    <p:sldId id="495" r:id="rId10"/>
    <p:sldId id="559" r:id="rId11"/>
    <p:sldId id="560" r:id="rId12"/>
    <p:sldId id="561" r:id="rId13"/>
    <p:sldId id="562" r:id="rId14"/>
    <p:sldId id="558" r:id="rId15"/>
    <p:sldId id="556" r:id="rId16"/>
    <p:sldId id="549" r:id="rId17"/>
    <p:sldId id="550" r:id="rId18"/>
    <p:sldId id="551" r:id="rId19"/>
    <p:sldId id="552" r:id="rId20"/>
    <p:sldId id="553" r:id="rId21"/>
    <p:sldId id="554" r:id="rId22"/>
    <p:sldId id="555" r:id="rId23"/>
    <p:sldId id="519" r:id="rId24"/>
    <p:sldId id="520" r:id="rId25"/>
    <p:sldId id="521" r:id="rId26"/>
    <p:sldId id="522" r:id="rId27"/>
    <p:sldId id="563" r:id="rId28"/>
    <p:sldId id="557" r:id="rId29"/>
    <p:sldId id="564" r:id="rId30"/>
    <p:sldId id="51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8" autoAdjust="0"/>
    <p:restoredTop sz="99290" autoAdjust="0"/>
  </p:normalViewPr>
  <p:slideViewPr>
    <p:cSldViewPr>
      <p:cViewPr varScale="1">
        <p:scale>
          <a:sx n="70" d="100"/>
          <a:sy n="70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B0E4C0-3E2B-41DA-B6AE-627C5DD2AD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04731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3A2B74-8BBA-473D-9EBB-077C779EA60F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1431" tIns="45716" rIns="91431" bIns="45716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DFF30B-6B1A-4EB4-8245-3331AF3589DB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1431" tIns="45716" rIns="91431" bIns="45716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15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093DBB-43D0-43D5-A0C4-FF05882A0DA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51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15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093DBB-43D0-43D5-A0C4-FF05882A0DA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51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C410B0-887B-4EBE-9525-86460D019EB1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6420E9-56C6-49A5-ABBA-3F9BB342DDB7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9DB500-D597-4C64-9DB3-742F83B4974E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2EEA4A-E64D-473D-B456-905BA9123BB1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DCCC40-F29B-4F6B-80A6-794D72E7A7FE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49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1431" tIns="45716" rIns="91431" bIns="45716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sz="15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093DBB-43D0-43D5-A0C4-FF05882A0DA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51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4FCDEC-4B9F-43B4-85AF-BF7A1FC331A7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1431" tIns="45716" rIns="91431" bIns="45716"/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287C83-3958-4E40-BCD4-A50C693EB84A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EDFFE-C5F5-448D-95AB-B3D16CD866D2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50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8DF4-DF6A-4EB3-879B-1B65CDA7E3D4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z="10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8DF4-DF6A-4EB3-879B-1B65CDA7E3D4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z="10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8DF4-DF6A-4EB3-879B-1B65CDA7E3D4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z="1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8DF4-DF6A-4EB3-879B-1B65CDA7E3D4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z="10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36957-118E-461A-8316-29F849F3EC19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См. слайд 4</a:t>
            </a:r>
          </a:p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36957-118E-461A-8316-29F849F3EC19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См. слайд 4</a:t>
            </a:r>
          </a:p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DFF30B-6B1A-4EB4-8245-3331AF3589DB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1431" tIns="45716" rIns="91431" bIns="45716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CB834-3018-41F2-BF80-9CCC99F0B0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2867583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418DC-B437-4746-867E-1537364D99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6740504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EDC98-EFC5-4899-9D47-3853B8BF1F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702981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4DB111-79BC-48A7-8B73-F58BCC541B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0520007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924EFB3-1276-47C7-A36B-42E8D26051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9825607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E5EE91A-7DF4-4E8E-84BC-CF024B7001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2671291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07FDD-8045-4532-8CE7-8B7BBCCC12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8109879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89F07-AEA0-442F-B453-D3EE149008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051233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BE47B-51F0-4A6A-A877-6F1114558A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8695799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69FAD-8B2D-4FDF-AF58-32C4A682C6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6698887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9A48F-B482-4C39-B345-A1F7E6CA75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6050555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7D36F-E47A-4C04-B96C-2902141C85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2362038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0A2B0-8D25-4AA5-9B48-533C1E120A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7908906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CAC8F-D868-4524-9F7B-AE00200819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570792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E09FE4-27C8-4EA7-B965-A305CF9A63B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35.png"/><Relationship Id="rId7" Type="http://schemas.openxmlformats.org/officeDocument/2006/relationships/image" Target="../media/image39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7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7.png"/><Relationship Id="rId7" Type="http://schemas.openxmlformats.org/officeDocument/2006/relationships/image" Target="../media/image43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11" Type="http://schemas.openxmlformats.org/officeDocument/2006/relationships/image" Target="../media/image7.png"/><Relationship Id="rId5" Type="http://schemas.openxmlformats.org/officeDocument/2006/relationships/image" Target="../media/image39.gif"/><Relationship Id="rId10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image" Target="../media/image58.png"/><Relationship Id="rId3" Type="http://schemas.openxmlformats.org/officeDocument/2006/relationships/image" Target="../media/image48.emf"/><Relationship Id="rId7" Type="http://schemas.openxmlformats.org/officeDocument/2006/relationships/image" Target="../media/image52.png"/><Relationship Id="rId12" Type="http://schemas.openxmlformats.org/officeDocument/2006/relationships/image" Target="../media/image57.emf"/><Relationship Id="rId17" Type="http://schemas.openxmlformats.org/officeDocument/2006/relationships/image" Target="../media/image7.png"/><Relationship Id="rId2" Type="http://schemas.openxmlformats.org/officeDocument/2006/relationships/image" Target="../media/image47.emf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emf"/><Relationship Id="rId5" Type="http://schemas.openxmlformats.org/officeDocument/2006/relationships/image" Target="../media/image50.emf"/><Relationship Id="rId15" Type="http://schemas.openxmlformats.org/officeDocument/2006/relationships/image" Target="../media/image60.png"/><Relationship Id="rId10" Type="http://schemas.openxmlformats.org/officeDocument/2006/relationships/image" Target="../media/image55.emf"/><Relationship Id="rId4" Type="http://schemas.openxmlformats.org/officeDocument/2006/relationships/image" Target="../media/image49.png"/><Relationship Id="rId9" Type="http://schemas.openxmlformats.org/officeDocument/2006/relationships/image" Target="../media/image54.emf"/><Relationship Id="rId14" Type="http://schemas.openxmlformats.org/officeDocument/2006/relationships/image" Target="../media/image5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64.png"/><Relationship Id="rId5" Type="http://schemas.openxmlformats.org/officeDocument/2006/relationships/image" Target="../media/image37.png"/><Relationship Id="rId10" Type="http://schemas.openxmlformats.org/officeDocument/2006/relationships/image" Target="../media/image63.gif"/><Relationship Id="rId4" Type="http://schemas.openxmlformats.org/officeDocument/2006/relationships/image" Target="../media/image34.png"/><Relationship Id="rId9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7.png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7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image" Target="../media/image91.jpeg"/><Relationship Id="rId9" Type="http://schemas.openxmlformats.org/officeDocument/2006/relationships/image" Target="../media/image9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7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269875" y="6415088"/>
            <a:ext cx="1277938" cy="442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8969" name="Text Box 9"/>
          <p:cNvSpPr txBox="1">
            <a:spLocks noChangeArrowheads="1"/>
          </p:cNvSpPr>
          <p:nvPr/>
        </p:nvSpPr>
        <p:spPr bwMode="auto">
          <a:xfrm>
            <a:off x="539750" y="2813121"/>
            <a:ext cx="77057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accent2"/>
                </a:solidFill>
              </a:rPr>
              <a:t>Финансовый </a:t>
            </a:r>
            <a:r>
              <a:rPr lang="ru-RU" sz="2000" b="1" dirty="0">
                <a:solidFill>
                  <a:schemeClr val="accent2"/>
                </a:solidFill>
              </a:rPr>
              <a:t>мониторинг и валютный контроль в системе координат </a:t>
            </a:r>
            <a:r>
              <a:rPr lang="ru-RU" sz="2000" b="1" dirty="0" err="1">
                <a:solidFill>
                  <a:schemeClr val="accent2"/>
                </a:solidFill>
              </a:rPr>
              <a:t>комплаенс</a:t>
            </a:r>
            <a:r>
              <a:rPr lang="ru-RU" sz="2000" b="1" dirty="0">
                <a:solidFill>
                  <a:schemeClr val="accent2"/>
                </a:solidFill>
              </a:rPr>
              <a:t>-модели современного банка</a:t>
            </a:r>
            <a:endParaRPr lang="ru-RU" altLang="ru-RU" sz="2000" b="1" dirty="0">
              <a:solidFill>
                <a:schemeClr val="accent2"/>
              </a:solidFill>
            </a:endParaRPr>
          </a:p>
        </p:txBody>
      </p:sp>
      <p:pic>
        <p:nvPicPr>
          <p:cNvPr id="168977" name="Picture 17" descr="Foto_23_1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6115050"/>
            <a:ext cx="1042988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8" name="Picture 18" descr="i?id=97851418&amp;tov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3500"/>
            <a:ext cx="118745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9" name="Picture 19" descr="audit1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6010275"/>
            <a:ext cx="10795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80" name="Picture 20" descr="i?id=83813777&amp;tov=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021388"/>
            <a:ext cx="827087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81" name="Picture 21" descr="i?id=61023118&amp;tov=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021388"/>
            <a:ext cx="1223963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82" name="Picture 22" descr="i?id=86534867-0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262563"/>
            <a:ext cx="1008062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83" name="Text Box 23"/>
          <p:cNvSpPr txBox="1">
            <a:spLocks noChangeArrowheads="1"/>
          </p:cNvSpPr>
          <p:nvPr/>
        </p:nvSpPr>
        <p:spPr bwMode="auto">
          <a:xfrm>
            <a:off x="3060698" y="6139047"/>
            <a:ext cx="2663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1200" b="1" dirty="0" smtClean="0">
                <a:solidFill>
                  <a:schemeClr val="accent2"/>
                </a:solidFill>
              </a:rPr>
              <a:t>21</a:t>
            </a:r>
            <a:r>
              <a:rPr lang="ru-RU" altLang="ru-RU" sz="1200" b="1" dirty="0" smtClean="0">
                <a:solidFill>
                  <a:schemeClr val="accent2"/>
                </a:solidFill>
              </a:rPr>
              <a:t> </a:t>
            </a:r>
            <a:r>
              <a:rPr lang="ru-RU" altLang="ru-RU" sz="1200" b="1" dirty="0">
                <a:solidFill>
                  <a:schemeClr val="accent2"/>
                </a:solidFill>
              </a:rPr>
              <a:t>ноября 201</a:t>
            </a:r>
            <a:r>
              <a:rPr lang="en-US" altLang="ru-RU" sz="1200" b="1" dirty="0">
                <a:solidFill>
                  <a:schemeClr val="accent2"/>
                </a:solidFill>
              </a:rPr>
              <a:t>6</a:t>
            </a:r>
          </a:p>
          <a:p>
            <a:pPr algn="ctr"/>
            <a:r>
              <a:rPr lang="ru-RU" altLang="ru-RU" sz="1200" b="1" dirty="0">
                <a:solidFill>
                  <a:schemeClr val="accent2"/>
                </a:solidFill>
              </a:rPr>
              <a:t>г. Будапешт</a:t>
            </a:r>
          </a:p>
        </p:txBody>
      </p:sp>
      <p:pic>
        <p:nvPicPr>
          <p:cNvPr id="168986" name="Picture 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66700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5050" y="170587"/>
            <a:ext cx="65874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Конференция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«ЭФФЕКТИВНЫЙ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4716016" y="3933055"/>
            <a:ext cx="4354959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 b="1" dirty="0" smtClean="0">
                <a:solidFill>
                  <a:schemeClr val="accent2"/>
                </a:solidFill>
              </a:rPr>
              <a:t>Каратаев Михаил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600" b="1" dirty="0" smtClean="0">
              <a:solidFill>
                <a:schemeClr val="accent2"/>
              </a:solidFill>
            </a:endParaRPr>
          </a:p>
          <a:p>
            <a:pPr marL="0" indent="0" eaLnBrk="1" hangingPunct="1">
              <a:lnSpc>
                <a:spcPct val="80000"/>
              </a:lnSpc>
              <a:spcBef>
                <a:spcPts val="0"/>
              </a:spcBef>
            </a:pPr>
            <a:r>
              <a:rPr lang="ru-RU" sz="1600" i="1" dirty="0">
                <a:solidFill>
                  <a:schemeClr val="accent2"/>
                </a:solidFill>
              </a:rPr>
              <a:t>Руководитель Дирекции финансового мониторинга и валютного контроля </a:t>
            </a:r>
            <a:endParaRPr lang="ru-RU" sz="1600" i="1" dirty="0" smtClean="0">
              <a:solidFill>
                <a:schemeClr val="accent2"/>
              </a:solidFill>
            </a:endParaRPr>
          </a:p>
          <a:p>
            <a:pPr marL="0" indent="0" eaLnBrk="1" hangingPunct="1">
              <a:lnSpc>
                <a:spcPct val="80000"/>
              </a:lnSpc>
              <a:spcBef>
                <a:spcPts val="0"/>
              </a:spcBef>
            </a:pPr>
            <a:endParaRPr lang="ru-RU" sz="1600" i="1" dirty="0">
              <a:solidFill>
                <a:schemeClr val="accent2"/>
              </a:solidFill>
            </a:endParaRPr>
          </a:p>
          <a:p>
            <a:pPr marL="0" indent="0" eaLnBrk="1" hangingPunct="1">
              <a:lnSpc>
                <a:spcPct val="80000"/>
              </a:lnSpc>
              <a:spcBef>
                <a:spcPts val="0"/>
              </a:spcBef>
            </a:pPr>
            <a:r>
              <a:rPr lang="ru-RU" sz="1600" i="1" dirty="0" smtClean="0">
                <a:solidFill>
                  <a:schemeClr val="accent2"/>
                </a:solidFill>
              </a:rPr>
              <a:t>ПАО </a:t>
            </a:r>
            <a:r>
              <a:rPr lang="ru-RU" sz="1600" i="1" dirty="0">
                <a:solidFill>
                  <a:schemeClr val="accent2"/>
                </a:solidFill>
              </a:rPr>
              <a:t>«МОСКОВСКИЙ КРЕДИТНЫЙ БАНК» (Россия, Москва)</a:t>
            </a:r>
            <a:endParaRPr lang="ru-RU" altLang="ru-RU" sz="16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3352565" y="4951685"/>
            <a:ext cx="1138237" cy="1365250"/>
            <a:chOff x="3419475" y="2782888"/>
            <a:chExt cx="1138238" cy="1365250"/>
          </a:xfrm>
        </p:grpSpPr>
        <p:pic>
          <p:nvPicPr>
            <p:cNvPr id="43055" name="Picture 11" descr="j0202618[1]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263" y="2782888"/>
              <a:ext cx="1060450" cy="118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56" name="Text Box 18"/>
            <p:cNvSpPr txBox="1">
              <a:spLocks noChangeArrowheads="1"/>
            </p:cNvSpPr>
            <p:nvPr/>
          </p:nvSpPr>
          <p:spPr bwMode="auto">
            <a:xfrm>
              <a:off x="3419475" y="3743325"/>
              <a:ext cx="1101726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Фирма -резидент РФ</a:t>
              </a:r>
            </a:p>
          </p:txBody>
        </p:sp>
      </p:grpSp>
      <p:sp>
        <p:nvSpPr>
          <p:cNvPr id="16" name="Line 4"/>
          <p:cNvSpPr>
            <a:spLocks noChangeShapeType="1"/>
          </p:cNvSpPr>
          <p:nvPr/>
        </p:nvSpPr>
        <p:spPr bwMode="auto">
          <a:xfrm flipH="1">
            <a:off x="2522302" y="4435747"/>
            <a:ext cx="7000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945915" y="5015185"/>
            <a:ext cx="0" cy="339725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550627" y="3446735"/>
            <a:ext cx="968375" cy="1600200"/>
            <a:chOff x="665163" y="820738"/>
            <a:chExt cx="968375" cy="1600200"/>
          </a:xfrm>
        </p:grpSpPr>
        <p:pic>
          <p:nvPicPr>
            <p:cNvPr id="43052" name="Picture 9" descr="1300363286_bank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163" y="1447800"/>
              <a:ext cx="968375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53" name="Text Box 10"/>
            <p:cNvSpPr txBox="1">
              <a:spLocks noChangeArrowheads="1"/>
            </p:cNvSpPr>
            <p:nvPr/>
          </p:nvSpPr>
          <p:spPr bwMode="auto">
            <a:xfrm>
              <a:off x="788988" y="820738"/>
              <a:ext cx="7207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Банк №1</a:t>
              </a:r>
            </a:p>
          </p:txBody>
        </p:sp>
        <p:sp>
          <p:nvSpPr>
            <p:cNvPr id="43054" name="Text Box 27"/>
            <p:cNvSpPr txBox="1">
              <a:spLocks noChangeArrowheads="1"/>
            </p:cNvSpPr>
            <p:nvPr/>
          </p:nvSpPr>
          <p:spPr bwMode="auto">
            <a:xfrm>
              <a:off x="755651" y="1084263"/>
              <a:ext cx="877887" cy="39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Беларусь / Казахстан</a:t>
              </a:r>
            </a:p>
          </p:txBody>
        </p:sp>
      </p:grp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2406415" y="4335735"/>
            <a:ext cx="120650" cy="242887"/>
            <a:chOff x="2511425" y="1833563"/>
            <a:chExt cx="120650" cy="242887"/>
          </a:xfrm>
        </p:grpSpPr>
        <p:sp>
          <p:nvSpPr>
            <p:cNvPr id="23" name="Line 28"/>
            <p:cNvSpPr>
              <a:spLocks noChangeShapeType="1"/>
            </p:cNvSpPr>
            <p:nvPr/>
          </p:nvSpPr>
          <p:spPr bwMode="auto">
            <a:xfrm>
              <a:off x="2570162" y="1833563"/>
              <a:ext cx="61913" cy="24288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>
              <a:off x="2511425" y="1833563"/>
              <a:ext cx="61912" cy="24288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</p:grp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2279415" y="4565922"/>
            <a:ext cx="11842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37" tIns="32918" rIns="65837" bIns="32918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02060"/>
                </a:solidFill>
                <a:cs typeface="Times New Roman" pitchFamily="18" charset="0"/>
              </a:rPr>
              <a:t>Платеж за поставленные товары</a:t>
            </a:r>
          </a:p>
        </p:txBody>
      </p:sp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107504" y="5354910"/>
            <a:ext cx="1905000" cy="1314450"/>
            <a:chOff x="196850" y="2976563"/>
            <a:chExt cx="1905000" cy="1314450"/>
          </a:xfrm>
        </p:grpSpPr>
        <p:sp>
          <p:nvSpPr>
            <p:cNvPr id="43048" name="Text Box 8"/>
            <p:cNvSpPr txBox="1">
              <a:spLocks noChangeArrowheads="1"/>
            </p:cNvSpPr>
            <p:nvPr/>
          </p:nvSpPr>
          <p:spPr bwMode="auto">
            <a:xfrm>
              <a:off x="196850" y="3740150"/>
              <a:ext cx="1905000" cy="55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Фирма - резидент Республики Беларусь / Республики Казахстан</a:t>
              </a:r>
            </a:p>
          </p:txBody>
        </p:sp>
        <p:pic>
          <p:nvPicPr>
            <p:cNvPr id="43049" name="Picture 53" descr="Hom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25" y="2976563"/>
              <a:ext cx="833438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Группа 28"/>
          <p:cNvGrpSpPr>
            <a:grpSpLocks/>
          </p:cNvGrpSpPr>
          <p:nvPr/>
        </p:nvGrpSpPr>
        <p:grpSpPr bwMode="auto">
          <a:xfrm>
            <a:off x="1349140" y="5542235"/>
            <a:ext cx="2081212" cy="234950"/>
            <a:chOff x="1454150" y="3397250"/>
            <a:chExt cx="2081213" cy="234950"/>
          </a:xfrm>
        </p:grpSpPr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1454150" y="3451225"/>
              <a:ext cx="208121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  <p:sp>
          <p:nvSpPr>
            <p:cNvPr id="43047" name="Text Box 22"/>
            <p:cNvSpPr txBox="1">
              <a:spLocks noChangeArrowheads="1"/>
            </p:cNvSpPr>
            <p:nvPr/>
          </p:nvSpPr>
          <p:spPr bwMode="auto">
            <a:xfrm>
              <a:off x="1590675" y="3397250"/>
              <a:ext cx="1685926" cy="2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Поставка товара</a:t>
              </a:r>
            </a:p>
          </p:txBody>
        </p:sp>
      </p:grpSp>
      <p:sp>
        <p:nvSpPr>
          <p:cNvPr id="32" name="Line 15"/>
          <p:cNvSpPr>
            <a:spLocks noChangeShapeType="1"/>
          </p:cNvSpPr>
          <p:nvPr/>
        </p:nvSpPr>
        <p:spPr bwMode="auto">
          <a:xfrm flipH="1" flipV="1">
            <a:off x="3673240" y="4840560"/>
            <a:ext cx="1587" cy="27940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2279415" y="3630885"/>
            <a:ext cx="11112" cy="2592387"/>
            <a:chOff x="2376488" y="1111250"/>
            <a:chExt cx="11112" cy="3051175"/>
          </a:xfrm>
        </p:grpSpPr>
        <p:sp>
          <p:nvSpPr>
            <p:cNvPr id="34" name="Line 12"/>
            <p:cNvSpPr>
              <a:spLocks noChangeShapeType="1"/>
            </p:cNvSpPr>
            <p:nvPr/>
          </p:nvSpPr>
          <p:spPr bwMode="auto">
            <a:xfrm flipH="1">
              <a:off x="2376488" y="1111250"/>
              <a:ext cx="11112" cy="2285111"/>
            </a:xfrm>
            <a:prstGeom prst="line">
              <a:avLst/>
            </a:prstGeom>
            <a:noFill/>
            <a:ln w="8890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  <p:sp>
          <p:nvSpPr>
            <p:cNvPr id="35" name="Line 12"/>
            <p:cNvSpPr>
              <a:spLocks noChangeShapeType="1"/>
            </p:cNvSpPr>
            <p:nvPr/>
          </p:nvSpPr>
          <p:spPr bwMode="auto">
            <a:xfrm>
              <a:off x="2376488" y="3616838"/>
              <a:ext cx="0" cy="545587"/>
            </a:xfrm>
            <a:prstGeom prst="line">
              <a:avLst/>
            </a:prstGeom>
            <a:noFill/>
            <a:ln w="8890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</p:grpSp>
      <p:sp>
        <p:nvSpPr>
          <p:cNvPr id="36" name="Line 4"/>
          <p:cNvSpPr>
            <a:spLocks noChangeShapeType="1"/>
          </p:cNvSpPr>
          <p:nvPr/>
        </p:nvSpPr>
        <p:spPr bwMode="auto">
          <a:xfrm flipV="1">
            <a:off x="4036777" y="4297635"/>
            <a:ext cx="1343025" cy="158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grpSp>
        <p:nvGrpSpPr>
          <p:cNvPr id="37" name="Группа 36"/>
          <p:cNvGrpSpPr>
            <a:grpSpLocks/>
          </p:cNvGrpSpPr>
          <p:nvPr/>
        </p:nvGrpSpPr>
        <p:grpSpPr bwMode="auto">
          <a:xfrm>
            <a:off x="4182827" y="3802335"/>
            <a:ext cx="1227138" cy="1087437"/>
            <a:chOff x="4267200" y="1260475"/>
            <a:chExt cx="1227138" cy="1087438"/>
          </a:xfrm>
        </p:grpSpPr>
        <p:pic>
          <p:nvPicPr>
            <p:cNvPr id="43042" name="Рисунок 10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350" y="1260475"/>
              <a:ext cx="393700" cy="45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3" name="Text Box 30"/>
            <p:cNvSpPr txBox="1">
              <a:spLocks noChangeArrowheads="1"/>
            </p:cNvSpPr>
            <p:nvPr/>
          </p:nvSpPr>
          <p:spPr bwMode="auto">
            <a:xfrm>
              <a:off x="4267200" y="1797050"/>
              <a:ext cx="1227138" cy="55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Платеж за поставленные товары</a:t>
              </a:r>
            </a:p>
          </p:txBody>
        </p: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>
            <a:off x="5101990" y="3695972"/>
            <a:ext cx="1939925" cy="1595438"/>
            <a:chOff x="5494338" y="801688"/>
            <a:chExt cx="1939925" cy="1595437"/>
          </a:xfrm>
        </p:grpSpPr>
        <p:sp>
          <p:nvSpPr>
            <p:cNvPr id="43038" name="Text Box 19"/>
            <p:cNvSpPr txBox="1">
              <a:spLocks noChangeArrowheads="1"/>
            </p:cNvSpPr>
            <p:nvPr/>
          </p:nvSpPr>
          <p:spPr bwMode="auto">
            <a:xfrm>
              <a:off x="5949950" y="801688"/>
              <a:ext cx="720725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Банк №3</a:t>
              </a:r>
            </a:p>
          </p:txBody>
        </p:sp>
        <p:sp>
          <p:nvSpPr>
            <p:cNvPr id="43039" name="Text Box 27"/>
            <p:cNvSpPr txBox="1">
              <a:spLocks noChangeArrowheads="1"/>
            </p:cNvSpPr>
            <p:nvPr/>
          </p:nvSpPr>
          <p:spPr bwMode="auto">
            <a:xfrm>
              <a:off x="5494338" y="1846262"/>
              <a:ext cx="1884362" cy="55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Не резидент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2060"/>
                  </a:solidFill>
                  <a:cs typeface="Times New Roman" pitchFamily="18" charset="0"/>
                </a:rPr>
                <a:t>Республики Беларусь / Республики Казахстан</a:t>
              </a:r>
            </a:p>
          </p:txBody>
        </p:sp>
        <p:pic>
          <p:nvPicPr>
            <p:cNvPr id="43040" name="Picture 59" descr="bank_25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2150" y="982663"/>
              <a:ext cx="1038225" cy="100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41" name="Picture 12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125" y="865188"/>
              <a:ext cx="719138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TextBox 44"/>
          <p:cNvSpPr txBox="1"/>
          <p:nvPr/>
        </p:nvSpPr>
        <p:spPr>
          <a:xfrm>
            <a:off x="4128640" y="1101758"/>
            <a:ext cx="4907856" cy="2123658"/>
          </a:xfrm>
          <a:prstGeom prst="rect">
            <a:avLst/>
          </a:prstGeom>
          <a:solidFill>
            <a:schemeClr val="accent3">
              <a:alpha val="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 2012 г. объем платежей в рамках «белорусских схем» - 15 млрд. долларов США (письмо ЦБ РФ от 10.06.2013 №104-Т)</a:t>
            </a:r>
          </a:p>
          <a:p>
            <a:pPr>
              <a:defRPr/>
            </a:pP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 2012 г. объем платежей в рамках «казахстанских схем» - 10 млрд. долларов США (письмо ЦБ РФ от 19.06.2013 №110-Т)</a:t>
            </a:r>
          </a:p>
          <a:p>
            <a:pPr>
              <a:defRPr/>
            </a:pP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Письмо </a:t>
            </a: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Банка России от 07.08.2013 </a:t>
            </a: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№150-Т</a:t>
            </a:r>
            <a:endParaRPr lang="ru-RU" sz="1100" b="1" i="1" dirty="0">
              <a:solidFill>
                <a:srgbClr val="002060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Указание </a:t>
            </a: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Банка России от 23.12.2013 </a:t>
            </a: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№3148-У</a:t>
            </a:r>
            <a:endParaRPr lang="ru-RU" sz="1100" b="1" i="1" dirty="0">
              <a:solidFill>
                <a:srgbClr val="002060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100" b="1" i="1" dirty="0">
              <a:solidFill>
                <a:srgbClr val="002060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«По оценке зампреда ЦБ Дмитрия </a:t>
            </a:r>
            <a:r>
              <a:rPr lang="ru-RU" sz="1100" b="1" i="1" dirty="0" err="1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Скобелкина</a:t>
            </a: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в первом квартале 2014 отток капитала с использованием таких схем сократился до $100 </a:t>
            </a: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млн. За </a:t>
            </a:r>
            <a:r>
              <a:rPr lang="ru-RU" sz="1100" b="1" i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2013 год этот показатель составлял $21,8 млрд (или $5,45 млрд за квартал), в 2012 году -- $26,5 млрд ($6,6 млрд за квартал</a:t>
            </a:r>
            <a:r>
              <a:rPr lang="ru-RU" sz="1100" b="1" i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)»</a:t>
            </a:r>
            <a:endParaRPr lang="ru-RU" sz="1100" b="1" i="1" dirty="0">
              <a:solidFill>
                <a:srgbClr val="002060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</p:txBody>
      </p:sp>
      <p:grpSp>
        <p:nvGrpSpPr>
          <p:cNvPr id="46" name="Группа 45"/>
          <p:cNvGrpSpPr>
            <a:grpSpLocks/>
          </p:cNvGrpSpPr>
          <p:nvPr/>
        </p:nvGrpSpPr>
        <p:grpSpPr bwMode="auto">
          <a:xfrm>
            <a:off x="3114440" y="3359422"/>
            <a:ext cx="1604962" cy="1490663"/>
            <a:chOff x="3219450" y="857250"/>
            <a:chExt cx="1604963" cy="1490663"/>
          </a:xfrm>
        </p:grpSpPr>
        <p:grpSp>
          <p:nvGrpSpPr>
            <p:cNvPr id="43033" name="Группа 4"/>
            <p:cNvGrpSpPr>
              <a:grpSpLocks/>
            </p:cNvGrpSpPr>
            <p:nvPr/>
          </p:nvGrpSpPr>
          <p:grpSpPr bwMode="auto">
            <a:xfrm>
              <a:off x="3219450" y="857250"/>
              <a:ext cx="1038225" cy="1490663"/>
              <a:chOff x="3219450" y="857250"/>
              <a:chExt cx="1038225" cy="1490663"/>
            </a:xfrm>
          </p:grpSpPr>
          <p:pic>
            <p:nvPicPr>
              <p:cNvPr id="43035" name="Picture 59" descr="bank_25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9450" y="1339850"/>
                <a:ext cx="1038225" cy="1008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36" name="Text Box 19"/>
              <p:cNvSpPr txBox="1">
                <a:spLocks noChangeArrowheads="1"/>
              </p:cNvSpPr>
              <p:nvPr/>
            </p:nvSpPr>
            <p:spPr bwMode="auto">
              <a:xfrm>
                <a:off x="3419475" y="857250"/>
                <a:ext cx="72231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837" tIns="32918" rIns="65837" bIns="32918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•"/>
                  <a:defRPr sz="32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n"/>
                  <a:defRPr sz="28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—"/>
                  <a:defRPr sz="24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2060"/>
                    </a:solidFill>
                    <a:cs typeface="Times New Roman" pitchFamily="18" charset="0"/>
                  </a:rPr>
                  <a:t>Банк №2</a:t>
                </a:r>
              </a:p>
            </p:txBody>
          </p:sp>
          <p:sp>
            <p:nvSpPr>
              <p:cNvPr id="43037" name="Text Box 37"/>
              <p:cNvSpPr txBox="1">
                <a:spLocks noChangeArrowheads="1"/>
              </p:cNvSpPr>
              <p:nvPr/>
            </p:nvSpPr>
            <p:spPr bwMode="auto">
              <a:xfrm>
                <a:off x="3432175" y="1138238"/>
                <a:ext cx="722313" cy="236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837" tIns="32918" rIns="65837" bIns="32918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•"/>
                  <a:defRPr sz="32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n"/>
                  <a:defRPr sz="28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—"/>
                  <a:defRPr sz="24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2060"/>
                    </a:solidFill>
                    <a:cs typeface="Times New Roman" pitchFamily="18" charset="0"/>
                  </a:rPr>
                  <a:t>Россия</a:t>
                </a:r>
              </a:p>
            </p:txBody>
          </p:sp>
        </p:grpSp>
        <p:pic>
          <p:nvPicPr>
            <p:cNvPr id="43034" name="Picture 53" descr="RUSSIAC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788" y="935038"/>
              <a:ext cx="682625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26" name="TextBox 50"/>
          <p:cNvSpPr txBox="1">
            <a:spLocks noChangeArrowheads="1"/>
          </p:cNvSpPr>
          <p:nvPr/>
        </p:nvSpPr>
        <p:spPr bwMode="auto">
          <a:xfrm>
            <a:off x="188589" y="764704"/>
            <a:ext cx="8445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solidFill>
                  <a:srgbClr val="002060"/>
                </a:solidFill>
              </a:rPr>
              <a:t>«Белорусские» и «казахстанские» схемы оттока капитала</a:t>
            </a:r>
          </a:p>
        </p:txBody>
      </p:sp>
      <p:grpSp>
        <p:nvGrpSpPr>
          <p:cNvPr id="43027" name="Группа 3"/>
          <p:cNvGrpSpPr>
            <a:grpSpLocks/>
          </p:cNvGrpSpPr>
          <p:nvPr/>
        </p:nvGrpSpPr>
        <p:grpSpPr bwMode="auto">
          <a:xfrm>
            <a:off x="251520" y="1040472"/>
            <a:ext cx="3783012" cy="2109788"/>
            <a:chOff x="179388" y="679450"/>
            <a:chExt cx="3783012" cy="2109788"/>
          </a:xfrm>
        </p:grpSpPr>
        <p:pic>
          <p:nvPicPr>
            <p:cNvPr id="43028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7" t="19499" r="20956"/>
            <a:stretch>
              <a:fillRect/>
            </a:stretch>
          </p:blipFill>
          <p:spPr bwMode="auto">
            <a:xfrm>
              <a:off x="179388" y="679450"/>
              <a:ext cx="3783012" cy="21097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29" name="Стрелка влево 3"/>
            <p:cNvSpPr>
              <a:spLocks noChangeArrowheads="1"/>
            </p:cNvSpPr>
            <p:nvPr/>
          </p:nvSpPr>
          <p:spPr bwMode="auto">
            <a:xfrm rot="1397073">
              <a:off x="1433513" y="1235075"/>
              <a:ext cx="590550" cy="325438"/>
            </a:xfrm>
            <a:prstGeom prst="leftArrow">
              <a:avLst>
                <a:gd name="adj1" fmla="val 50000"/>
                <a:gd name="adj2" fmla="val 49936"/>
              </a:avLst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1800" i="0">
                <a:solidFill>
                  <a:schemeClr val="tx1"/>
                </a:solidFill>
              </a:endParaRPr>
            </a:p>
          </p:txBody>
        </p:sp>
        <p:sp>
          <p:nvSpPr>
            <p:cNvPr id="43030" name="Стрелка влево 7"/>
            <p:cNvSpPr>
              <a:spLocks noChangeArrowheads="1"/>
            </p:cNvSpPr>
            <p:nvPr/>
          </p:nvSpPr>
          <p:spPr bwMode="auto">
            <a:xfrm rot="-5400000">
              <a:off x="1989138" y="1768475"/>
              <a:ext cx="420688" cy="325437"/>
            </a:xfrm>
            <a:prstGeom prst="leftArrow">
              <a:avLst>
                <a:gd name="adj1" fmla="val 50000"/>
                <a:gd name="adj2" fmla="val 49744"/>
              </a:avLst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1800" i="0">
                <a:solidFill>
                  <a:schemeClr val="tx1"/>
                </a:solidFill>
              </a:endParaRPr>
            </a:p>
          </p:txBody>
        </p:sp>
        <p:sp>
          <p:nvSpPr>
            <p:cNvPr id="43031" name="Прямоугольник 2"/>
            <p:cNvSpPr>
              <a:spLocks noChangeArrowheads="1"/>
            </p:cNvSpPr>
            <p:nvPr/>
          </p:nvSpPr>
          <p:spPr bwMode="auto">
            <a:xfrm>
              <a:off x="179388" y="1247775"/>
              <a:ext cx="1225550" cy="29527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1800" i="0">
                <a:solidFill>
                  <a:schemeClr val="tx1"/>
                </a:solidFill>
              </a:endParaRPr>
            </a:p>
          </p:txBody>
        </p:sp>
        <p:sp>
          <p:nvSpPr>
            <p:cNvPr id="43032" name="Прямоугольник 46"/>
            <p:cNvSpPr>
              <a:spLocks noChangeArrowheads="1"/>
            </p:cNvSpPr>
            <p:nvPr/>
          </p:nvSpPr>
          <p:spPr bwMode="auto">
            <a:xfrm>
              <a:off x="1728788" y="2493963"/>
              <a:ext cx="1225550" cy="29527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1800" i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5796136" y="4293096"/>
            <a:ext cx="3275138" cy="2525790"/>
            <a:chOff x="5796136" y="4293096"/>
            <a:chExt cx="3275138" cy="2525790"/>
          </a:xfrm>
        </p:grpSpPr>
        <p:sp>
          <p:nvSpPr>
            <p:cNvPr id="51" name="TextBox 50"/>
            <p:cNvSpPr txBox="1">
              <a:spLocks noChangeArrowheads="1"/>
            </p:cNvSpPr>
            <p:nvPr/>
          </p:nvSpPr>
          <p:spPr bwMode="auto">
            <a:xfrm>
              <a:off x="5796136" y="5301208"/>
              <a:ext cx="3275138" cy="1517678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tIns="180000" bIns="180000">
              <a:spAutoFit/>
            </a:bodyPr>
            <a:lstStyle>
              <a:defPPr>
                <a:defRPr lang="ru-RU"/>
              </a:defPPr>
              <a:lvl1pPr marL="0" defTabSz="914400" eaLnBrk="1" latinLnBrk="0" hangingPunct="1">
                <a:buNone/>
                <a:defRPr sz="1500" b="0">
                  <a:solidFill>
                    <a:schemeClr val="accent2">
                      <a:lumMod val="75000"/>
                    </a:schemeClr>
                  </a:solidFill>
                  <a:latin typeface="Arial" charset="0"/>
                </a:defRPr>
              </a:lvl1pPr>
              <a:lvl2pPr marL="742950" indent="-285750" defTabSz="914400" eaLnBrk="0" latinLnBrk="0" hangingPunct="0">
                <a:spcBef>
                  <a:spcPct val="20000"/>
                </a:spcBef>
                <a:buChar char="–"/>
                <a:defRPr sz="2800"/>
              </a:lvl2pPr>
              <a:lvl3pPr marL="1143000" indent="-228600" defTabSz="914400" eaLnBrk="0" latinLnBrk="0" hangingPunct="0">
                <a:spcBef>
                  <a:spcPct val="20000"/>
                </a:spcBef>
                <a:buChar char="•"/>
                <a:defRPr sz="2400"/>
              </a:lvl3pPr>
              <a:lvl4pPr marL="1600200" indent="-228600" defTabSz="914400" eaLnBrk="0" latinLnBrk="0" hangingPunct="0">
                <a:spcBef>
                  <a:spcPct val="20000"/>
                </a:spcBef>
                <a:buChar char="–"/>
                <a:defRPr sz="2000"/>
              </a:lvl4pPr>
              <a:lvl5pPr marL="2057400" indent="-228600" defTabSz="914400" eaLnBrk="0" latinLnBrk="0" hangingPunct="0">
                <a:spcBef>
                  <a:spcPct val="20000"/>
                </a:spcBef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9pPr>
            </a:lstStyle>
            <a:p>
              <a:r>
                <a:rPr lang="ru-RU" dirty="0"/>
                <a:t>Евразийский экономический союз (ЕАЭС)</a:t>
              </a:r>
            </a:p>
            <a:p>
              <a:r>
                <a:rPr lang="en-US" altLang="ru-RU" dirty="0" smtClean="0"/>
                <a:t>- </a:t>
              </a:r>
              <a:r>
                <a:rPr lang="ru-RU" altLang="ru-RU" dirty="0" smtClean="0"/>
                <a:t>Россия</a:t>
              </a:r>
              <a:r>
                <a:rPr lang="ru-RU" altLang="ru-RU" dirty="0"/>
                <a:t>, Казахстан, Белоруссия</a:t>
              </a:r>
            </a:p>
            <a:p>
              <a:r>
                <a:rPr lang="en-US" altLang="ru-RU" dirty="0" smtClean="0"/>
                <a:t>- </a:t>
              </a:r>
              <a:r>
                <a:rPr lang="ru-RU" altLang="ru-RU" dirty="0" smtClean="0"/>
                <a:t>Армения </a:t>
              </a:r>
              <a:r>
                <a:rPr lang="ru-RU" altLang="ru-RU" dirty="0"/>
                <a:t>(02.01.2015), Киргизия (14.05.2015)</a:t>
              </a:r>
            </a:p>
          </p:txBody>
        </p:sp>
        <p:pic>
          <p:nvPicPr>
            <p:cNvPr id="52" name="Рисунок 51" descr="X:\My Documents\My Pictures\Emblem_of_the_Eurasian_Economic_Union_svg.png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1915" y="4293096"/>
              <a:ext cx="1683023" cy="1008112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pic>
        <p:nvPicPr>
          <p:cNvPr id="50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41807058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Line 4"/>
          <p:cNvSpPr>
            <a:spLocks noChangeShapeType="1"/>
          </p:cNvSpPr>
          <p:nvPr/>
        </p:nvSpPr>
        <p:spPr bwMode="auto">
          <a:xfrm flipH="1">
            <a:off x="5325046" y="3563467"/>
            <a:ext cx="7381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sp>
        <p:nvSpPr>
          <p:cNvPr id="72" name="Line 15"/>
          <p:cNvSpPr>
            <a:spLocks noChangeShapeType="1"/>
          </p:cNvSpPr>
          <p:nvPr/>
        </p:nvSpPr>
        <p:spPr bwMode="auto">
          <a:xfrm flipV="1">
            <a:off x="2904109" y="3049117"/>
            <a:ext cx="677862" cy="369887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grpSp>
        <p:nvGrpSpPr>
          <p:cNvPr id="73" name="Группа 72"/>
          <p:cNvGrpSpPr>
            <a:grpSpLocks/>
          </p:cNvGrpSpPr>
          <p:nvPr/>
        </p:nvGrpSpPr>
        <p:grpSpPr bwMode="auto">
          <a:xfrm>
            <a:off x="5204396" y="3463454"/>
            <a:ext cx="120650" cy="242888"/>
            <a:chOff x="2511425" y="1833563"/>
            <a:chExt cx="120650" cy="242887"/>
          </a:xfrm>
        </p:grpSpPr>
        <p:sp>
          <p:nvSpPr>
            <p:cNvPr id="74" name="Line 28"/>
            <p:cNvSpPr>
              <a:spLocks noChangeShapeType="1"/>
            </p:cNvSpPr>
            <p:nvPr/>
          </p:nvSpPr>
          <p:spPr bwMode="auto">
            <a:xfrm>
              <a:off x="2570163" y="1833563"/>
              <a:ext cx="61912" cy="24288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  <p:sp>
          <p:nvSpPr>
            <p:cNvPr id="75" name="Line 29"/>
            <p:cNvSpPr>
              <a:spLocks noChangeShapeType="1"/>
            </p:cNvSpPr>
            <p:nvPr/>
          </p:nvSpPr>
          <p:spPr bwMode="auto">
            <a:xfrm>
              <a:off x="2511425" y="1833563"/>
              <a:ext cx="61913" cy="24288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</p:grpSp>
      <p:sp>
        <p:nvSpPr>
          <p:cNvPr id="76" name="Text Box 30"/>
          <p:cNvSpPr txBox="1">
            <a:spLocks noChangeArrowheads="1"/>
          </p:cNvSpPr>
          <p:nvPr/>
        </p:nvSpPr>
        <p:spPr bwMode="auto">
          <a:xfrm>
            <a:off x="5080571" y="3090392"/>
            <a:ext cx="11176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37" tIns="32918" rIns="65837" bIns="32918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000" b="1" i="1" smtClean="0">
                <a:solidFill>
                  <a:srgbClr val="000099"/>
                </a:solidFill>
                <a:cs typeface="Times New Roman" pitchFamily="18" charset="0"/>
              </a:rPr>
              <a:t>Поставка товара</a:t>
            </a:r>
            <a:endParaRPr lang="ru-RU" altLang="ru-RU" sz="1000" b="1" i="1" smtClean="0">
              <a:solidFill>
                <a:srgbClr val="0A2973"/>
              </a:solidFill>
              <a:cs typeface="Times New Roman" pitchFamily="18" charset="0"/>
            </a:endParaRPr>
          </a:p>
        </p:txBody>
      </p:sp>
      <p:grpSp>
        <p:nvGrpSpPr>
          <p:cNvPr id="77" name="Группа 76"/>
          <p:cNvGrpSpPr>
            <a:grpSpLocks/>
          </p:cNvGrpSpPr>
          <p:nvPr/>
        </p:nvGrpSpPr>
        <p:grpSpPr bwMode="auto">
          <a:xfrm>
            <a:off x="1689671" y="3191992"/>
            <a:ext cx="1323975" cy="695325"/>
            <a:chOff x="196850" y="2976563"/>
            <a:chExt cx="1905000" cy="991649"/>
          </a:xfrm>
        </p:grpSpPr>
        <p:sp>
          <p:nvSpPr>
            <p:cNvPr id="78" name="Text Box 8"/>
            <p:cNvSpPr txBox="1">
              <a:spLocks noChangeArrowheads="1"/>
            </p:cNvSpPr>
            <p:nvPr/>
          </p:nvSpPr>
          <p:spPr bwMode="auto">
            <a:xfrm>
              <a:off x="196850" y="3739543"/>
              <a:ext cx="1905000" cy="228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Фирма - резидент РФ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  <p:pic>
          <p:nvPicPr>
            <p:cNvPr id="79" name="Picture 53" descr="Hom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25" y="2976563"/>
              <a:ext cx="833438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0" name="Line 4"/>
          <p:cNvSpPr>
            <a:spLocks noChangeShapeType="1"/>
          </p:cNvSpPr>
          <p:nvPr/>
        </p:nvSpPr>
        <p:spPr bwMode="auto">
          <a:xfrm flipV="1">
            <a:off x="3974084" y="1677517"/>
            <a:ext cx="1776412" cy="7620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grpSp>
        <p:nvGrpSpPr>
          <p:cNvPr id="81" name="Группа 80"/>
          <p:cNvGrpSpPr>
            <a:grpSpLocks/>
          </p:cNvGrpSpPr>
          <p:nvPr/>
        </p:nvGrpSpPr>
        <p:grpSpPr bwMode="auto">
          <a:xfrm>
            <a:off x="3872484" y="1817217"/>
            <a:ext cx="1230312" cy="846137"/>
            <a:chOff x="4405236" y="1324616"/>
            <a:chExt cx="1227138" cy="846689"/>
          </a:xfrm>
        </p:grpSpPr>
        <p:pic>
          <p:nvPicPr>
            <p:cNvPr id="82" name="Рисунок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0391" y="1324616"/>
              <a:ext cx="338659" cy="394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" name="Text Box 30"/>
            <p:cNvSpPr txBox="1">
              <a:spLocks noChangeArrowheads="1"/>
            </p:cNvSpPr>
            <p:nvPr/>
          </p:nvSpPr>
          <p:spPr bwMode="auto">
            <a:xfrm>
              <a:off x="4405236" y="1797050"/>
              <a:ext cx="1227138" cy="374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Платежи за товары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84" name="Группа 83"/>
          <p:cNvGrpSpPr>
            <a:grpSpLocks/>
          </p:cNvGrpSpPr>
          <p:nvPr/>
        </p:nvGrpSpPr>
        <p:grpSpPr bwMode="auto">
          <a:xfrm>
            <a:off x="5761609" y="842492"/>
            <a:ext cx="1411287" cy="1189037"/>
            <a:chOff x="5772150" y="801688"/>
            <a:chExt cx="1411421" cy="1189037"/>
          </a:xfrm>
        </p:grpSpPr>
        <p:sp>
          <p:nvSpPr>
            <p:cNvPr id="85" name="Text Box 19"/>
            <p:cNvSpPr txBox="1">
              <a:spLocks noChangeArrowheads="1"/>
            </p:cNvSpPr>
            <p:nvPr/>
          </p:nvSpPr>
          <p:spPr bwMode="auto">
            <a:xfrm>
              <a:off x="5949967" y="801688"/>
              <a:ext cx="720793" cy="227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Банк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  <p:pic>
          <p:nvPicPr>
            <p:cNvPr id="86" name="Picture 59" descr="bank_25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2150" y="982663"/>
              <a:ext cx="1038225" cy="100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2187" y="836501"/>
              <a:ext cx="501384" cy="37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8" name="TextBox 87"/>
          <p:cNvSpPr txBox="1"/>
          <p:nvPr/>
        </p:nvSpPr>
        <p:spPr>
          <a:xfrm>
            <a:off x="7172896" y="852056"/>
            <a:ext cx="1935608" cy="3493264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Резиденты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закрывают паспорта сделок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по внешнеторговым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контрактам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в связи с их переводом на обслуживание в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другой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банк, но ни в один из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банков не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обращаются.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/>
              <a:ea typeface="Times New Roman" pitchFamily="18" charset="0"/>
              <a:cs typeface="Arial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На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дату закрытия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паспорта сделки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обязательства нерезидентов перед резидентами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не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Times New Roman" pitchFamily="18" charset="0"/>
                <a:cs typeface="Arial"/>
              </a:rPr>
              <a:t>исполнены или исполнены частично.</a:t>
            </a:r>
          </a:p>
        </p:txBody>
      </p:sp>
      <p:grpSp>
        <p:nvGrpSpPr>
          <p:cNvPr id="89" name="Группа 4"/>
          <p:cNvGrpSpPr>
            <a:grpSpLocks/>
          </p:cNvGrpSpPr>
          <p:nvPr/>
        </p:nvGrpSpPr>
        <p:grpSpPr bwMode="auto">
          <a:xfrm>
            <a:off x="3146996" y="2029942"/>
            <a:ext cx="908050" cy="1019175"/>
            <a:chOff x="3219450" y="1339850"/>
            <a:chExt cx="1038225" cy="1152831"/>
          </a:xfrm>
        </p:grpSpPr>
        <p:pic>
          <p:nvPicPr>
            <p:cNvPr id="90" name="Picture 59" descr="bank_25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9450" y="1339850"/>
              <a:ext cx="1038225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Text Box 19"/>
            <p:cNvSpPr txBox="1">
              <a:spLocks noChangeArrowheads="1"/>
            </p:cNvSpPr>
            <p:nvPr/>
          </p:nvSpPr>
          <p:spPr bwMode="auto">
            <a:xfrm>
              <a:off x="3288423" y="2232306"/>
              <a:ext cx="923876" cy="2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Банк №1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pic>
        <p:nvPicPr>
          <p:cNvPr id="92" name="Picture 53" descr="RUSSIAC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09" y="877417"/>
            <a:ext cx="5984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" name="Группа 4"/>
          <p:cNvGrpSpPr>
            <a:grpSpLocks/>
          </p:cNvGrpSpPr>
          <p:nvPr/>
        </p:nvGrpSpPr>
        <p:grpSpPr bwMode="auto">
          <a:xfrm>
            <a:off x="1984946" y="1653704"/>
            <a:ext cx="917575" cy="1023938"/>
            <a:chOff x="3209565" y="1339850"/>
            <a:chExt cx="1048110" cy="1159234"/>
          </a:xfrm>
        </p:grpSpPr>
        <p:pic>
          <p:nvPicPr>
            <p:cNvPr id="94" name="Picture 59" descr="bank_25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9450" y="1339850"/>
              <a:ext cx="1038225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 Box 19"/>
            <p:cNvSpPr txBox="1">
              <a:spLocks noChangeArrowheads="1"/>
            </p:cNvSpPr>
            <p:nvPr/>
          </p:nvSpPr>
          <p:spPr bwMode="auto">
            <a:xfrm>
              <a:off x="3209565" y="2238481"/>
              <a:ext cx="922990" cy="260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Банк №2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sp>
        <p:nvSpPr>
          <p:cNvPr id="96" name="Line 15"/>
          <p:cNvSpPr>
            <a:spLocks noChangeShapeType="1"/>
          </p:cNvSpPr>
          <p:nvPr/>
        </p:nvSpPr>
        <p:spPr bwMode="auto">
          <a:xfrm flipV="1">
            <a:off x="2308796" y="2677642"/>
            <a:ext cx="9525" cy="558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sp>
        <p:nvSpPr>
          <p:cNvPr id="97" name="Line 15"/>
          <p:cNvSpPr>
            <a:spLocks noChangeShapeType="1"/>
          </p:cNvSpPr>
          <p:nvPr/>
        </p:nvSpPr>
        <p:spPr bwMode="auto">
          <a:xfrm flipH="1" flipV="1">
            <a:off x="1091184" y="2207742"/>
            <a:ext cx="722312" cy="102870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grpSp>
        <p:nvGrpSpPr>
          <p:cNvPr id="98" name="Группа 4"/>
          <p:cNvGrpSpPr>
            <a:grpSpLocks/>
          </p:cNvGrpSpPr>
          <p:nvPr/>
        </p:nvGrpSpPr>
        <p:grpSpPr bwMode="auto">
          <a:xfrm>
            <a:off x="637159" y="1210792"/>
            <a:ext cx="909637" cy="1057275"/>
            <a:chOff x="3219450" y="1339850"/>
            <a:chExt cx="1038225" cy="1195586"/>
          </a:xfrm>
        </p:grpSpPr>
        <p:pic>
          <p:nvPicPr>
            <p:cNvPr id="99" name="Picture 59" descr="bank_25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9450" y="1339850"/>
              <a:ext cx="1038225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3277431" y="2275135"/>
              <a:ext cx="922263" cy="260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Банк №3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101" name="Группа 100"/>
          <p:cNvGrpSpPr>
            <a:grpSpLocks/>
          </p:cNvGrpSpPr>
          <p:nvPr/>
        </p:nvGrpSpPr>
        <p:grpSpPr bwMode="auto">
          <a:xfrm>
            <a:off x="5618734" y="2709392"/>
            <a:ext cx="1681162" cy="1211262"/>
            <a:chOff x="5830844" y="3586398"/>
            <a:chExt cx="1681189" cy="1211568"/>
          </a:xfrm>
        </p:grpSpPr>
        <p:grpSp>
          <p:nvGrpSpPr>
            <p:cNvPr id="102" name="Группа 47"/>
            <p:cNvGrpSpPr>
              <a:grpSpLocks/>
            </p:cNvGrpSpPr>
            <p:nvPr/>
          </p:nvGrpSpPr>
          <p:grpSpPr bwMode="auto">
            <a:xfrm>
              <a:off x="5830844" y="3999201"/>
              <a:ext cx="1681189" cy="798765"/>
              <a:chOff x="196850" y="2976563"/>
              <a:chExt cx="1905000" cy="991649"/>
            </a:xfrm>
          </p:grpSpPr>
          <p:sp>
            <p:nvSpPr>
              <p:cNvPr id="104" name="Text Box 8"/>
              <p:cNvSpPr txBox="1">
                <a:spLocks noChangeArrowheads="1"/>
              </p:cNvSpPr>
              <p:nvPr/>
            </p:nvSpPr>
            <p:spPr bwMode="auto">
              <a:xfrm>
                <a:off x="196850" y="3739536"/>
                <a:ext cx="1905000" cy="228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5837" tIns="32918" rIns="65837" bIns="32918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Wingdings" pitchFamily="2" charset="2"/>
                  <a:buChar char="•"/>
                  <a:defRPr sz="32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Wingdings" pitchFamily="2" charset="2"/>
                  <a:buChar char="n"/>
                  <a:defRPr sz="28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—"/>
                  <a:defRPr sz="24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003366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 b="1" i="1" smtClean="0">
                    <a:solidFill>
                      <a:srgbClr val="000099"/>
                    </a:solidFill>
                    <a:cs typeface="Times New Roman" pitchFamily="18" charset="0"/>
                  </a:rPr>
                  <a:t>Фирма - нерезидент</a:t>
                </a:r>
                <a:endParaRPr lang="ru-RU" altLang="ru-RU" sz="1000" b="1" i="1" smtClean="0">
                  <a:solidFill>
                    <a:srgbClr val="0A2973"/>
                  </a:solidFill>
                  <a:cs typeface="Times New Roman" pitchFamily="18" charset="0"/>
                </a:endParaRPr>
              </a:p>
            </p:txBody>
          </p:sp>
          <p:pic>
            <p:nvPicPr>
              <p:cNvPr id="105" name="Picture 53" descr="Home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925" y="2976563"/>
                <a:ext cx="833438" cy="83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3" name="Picture 15" descr="PANAMAC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792" y="3586398"/>
              <a:ext cx="504825" cy="4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6" name="Picture 3" descr="D:\Appereance\Icons\Vista Clarity Gold PNG Pack\Folders\My Document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834" y="2685579"/>
            <a:ext cx="5492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3" descr="D:\Appereance\Icons\Vista Clarity Gold PNG Pack\Folders\My Document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296" y="2298229"/>
            <a:ext cx="554038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3" descr="D:\Appereance\Icons\Vista Clarity Gold PNG Pack\Folders\My Document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509" y="1820392"/>
            <a:ext cx="534987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Line 4"/>
          <p:cNvSpPr>
            <a:spLocks noChangeShapeType="1"/>
          </p:cNvSpPr>
          <p:nvPr/>
        </p:nvSpPr>
        <p:spPr bwMode="auto">
          <a:xfrm flipV="1">
            <a:off x="2843784" y="1548929"/>
            <a:ext cx="2906712" cy="34131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sp>
        <p:nvSpPr>
          <p:cNvPr id="110" name="Line 4"/>
          <p:cNvSpPr>
            <a:spLocks noChangeShapeType="1"/>
          </p:cNvSpPr>
          <p:nvPr/>
        </p:nvSpPr>
        <p:spPr bwMode="auto">
          <a:xfrm flipV="1">
            <a:off x="1495996" y="1440979"/>
            <a:ext cx="4254500" cy="71438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grpSp>
        <p:nvGrpSpPr>
          <p:cNvPr id="111" name="Группа 110"/>
          <p:cNvGrpSpPr>
            <a:grpSpLocks/>
          </p:cNvGrpSpPr>
          <p:nvPr/>
        </p:nvGrpSpPr>
        <p:grpSpPr bwMode="auto">
          <a:xfrm>
            <a:off x="1397571" y="1085379"/>
            <a:ext cx="1782763" cy="639763"/>
            <a:chOff x="4026973" y="1368164"/>
            <a:chExt cx="1443371" cy="639728"/>
          </a:xfrm>
        </p:grpSpPr>
        <p:pic>
          <p:nvPicPr>
            <p:cNvPr id="112" name="Рисунок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0715" y="1368164"/>
              <a:ext cx="278369" cy="35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026973" y="1787525"/>
              <a:ext cx="1443371" cy="2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Платежи за товары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114" name="Группа 113"/>
          <p:cNvGrpSpPr>
            <a:grpSpLocks/>
          </p:cNvGrpSpPr>
          <p:nvPr/>
        </p:nvGrpSpPr>
        <p:grpSpPr bwMode="auto">
          <a:xfrm>
            <a:off x="2656459" y="1498129"/>
            <a:ext cx="1398587" cy="700088"/>
            <a:chOff x="4013876" y="1471482"/>
            <a:chExt cx="1397329" cy="699823"/>
          </a:xfrm>
        </p:grpSpPr>
        <p:pic>
          <p:nvPicPr>
            <p:cNvPr id="115" name="Рисунок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810" y="1471482"/>
              <a:ext cx="273263" cy="318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Text Box 30"/>
            <p:cNvSpPr txBox="1">
              <a:spLocks noChangeArrowheads="1"/>
            </p:cNvSpPr>
            <p:nvPr/>
          </p:nvSpPr>
          <p:spPr bwMode="auto">
            <a:xfrm>
              <a:off x="4013876" y="1797050"/>
              <a:ext cx="1397329" cy="374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smtClean="0">
                  <a:solidFill>
                    <a:srgbClr val="000099"/>
                  </a:solidFill>
                  <a:cs typeface="Times New Roman" pitchFamily="18" charset="0"/>
                </a:rPr>
                <a:t>Платежи за товары</a:t>
              </a:r>
              <a:endParaRPr lang="ru-RU" altLang="ru-RU" sz="1000" b="1" i="1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</p:grpSp>
      <p:sp>
        <p:nvSpPr>
          <p:cNvPr id="117" name="Line 12"/>
          <p:cNvSpPr>
            <a:spLocks noChangeShapeType="1"/>
          </p:cNvSpPr>
          <p:nvPr/>
        </p:nvSpPr>
        <p:spPr bwMode="auto">
          <a:xfrm flipH="1">
            <a:off x="5080571" y="1034579"/>
            <a:ext cx="12700" cy="2773363"/>
          </a:xfrm>
          <a:prstGeom prst="line">
            <a:avLst/>
          </a:prstGeom>
          <a:noFill/>
          <a:ln w="889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sp>
        <p:nvSpPr>
          <p:cNvPr id="118" name="Line 15"/>
          <p:cNvSpPr>
            <a:spLocks noChangeShapeType="1"/>
          </p:cNvSpPr>
          <p:nvPr/>
        </p:nvSpPr>
        <p:spPr bwMode="auto">
          <a:xfrm flipH="1" flipV="1">
            <a:off x="6375971" y="2010892"/>
            <a:ext cx="0" cy="1038225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i="1">
              <a:solidFill>
                <a:srgbClr val="0A2973"/>
              </a:solidFill>
              <a:latin typeface="Arial" pitchFamily="34" charset="0"/>
              <a:cs typeface="Arial"/>
            </a:endParaRPr>
          </a:p>
        </p:txBody>
      </p:sp>
      <p:cxnSp>
        <p:nvCxnSpPr>
          <p:cNvPr id="119" name="Скругленная соединительная линия 118"/>
          <p:cNvCxnSpPr>
            <a:cxnSpLocks noChangeShapeType="1"/>
            <a:stCxn id="106" idx="2"/>
            <a:endCxn id="107" idx="2"/>
          </p:cNvCxnSpPr>
          <p:nvPr/>
        </p:nvCxnSpPr>
        <p:spPr bwMode="auto">
          <a:xfrm rot="5400000" flipH="1">
            <a:off x="3337496" y="2420467"/>
            <a:ext cx="381000" cy="1250950"/>
          </a:xfrm>
          <a:prstGeom prst="curvedConnector3">
            <a:avLst>
              <a:gd name="adj1" fmla="val -2495"/>
            </a:avLst>
          </a:prstGeom>
          <a:noFill/>
          <a:ln w="19050" algn="ctr">
            <a:solidFill>
              <a:srgbClr val="0A2973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0" name="Скругленная соединительная линия 119"/>
          <p:cNvCxnSpPr>
            <a:cxnSpLocks noChangeShapeType="1"/>
            <a:stCxn id="107" idx="2"/>
            <a:endCxn id="108" idx="2"/>
          </p:cNvCxnSpPr>
          <p:nvPr/>
        </p:nvCxnSpPr>
        <p:spPr bwMode="auto">
          <a:xfrm rot="5400000" flipH="1">
            <a:off x="1976215" y="1929135"/>
            <a:ext cx="496888" cy="1355725"/>
          </a:xfrm>
          <a:prstGeom prst="curvedConnector3">
            <a:avLst>
              <a:gd name="adj1" fmla="val -7667"/>
            </a:avLst>
          </a:prstGeom>
          <a:noFill/>
          <a:ln w="19050" algn="ctr">
            <a:solidFill>
              <a:srgbClr val="0A2973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1" name="Picture 3" descr="D:\Appereance\Icons\Vista Clarity Gold PNG Pack\Folders\My Document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25054"/>
            <a:ext cx="5365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" name="Скругленная соединительная линия 121"/>
          <p:cNvCxnSpPr>
            <a:cxnSpLocks noChangeShapeType="1"/>
            <a:stCxn id="108" idx="2"/>
            <a:endCxn id="121" idx="2"/>
          </p:cNvCxnSpPr>
          <p:nvPr/>
        </p:nvCxnSpPr>
        <p:spPr bwMode="auto">
          <a:xfrm rot="5400000" flipH="1">
            <a:off x="526827" y="1338586"/>
            <a:ext cx="796925" cy="1243012"/>
          </a:xfrm>
          <a:prstGeom prst="curvedConnector3">
            <a:avLst>
              <a:gd name="adj1" fmla="val -28685"/>
            </a:avLst>
          </a:prstGeom>
          <a:noFill/>
          <a:ln w="19050" algn="ctr">
            <a:solidFill>
              <a:srgbClr val="0A2973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3" name="Группа 122"/>
          <p:cNvGrpSpPr>
            <a:grpSpLocks/>
          </p:cNvGrpSpPr>
          <p:nvPr/>
        </p:nvGrpSpPr>
        <p:grpSpPr bwMode="auto">
          <a:xfrm>
            <a:off x="35496" y="1069504"/>
            <a:ext cx="487363" cy="447675"/>
            <a:chOff x="28574" y="1564716"/>
            <a:chExt cx="487120" cy="449025"/>
          </a:xfrm>
        </p:grpSpPr>
        <p:sp>
          <p:nvSpPr>
            <p:cNvPr id="124" name="Line 21"/>
            <p:cNvSpPr>
              <a:spLocks noChangeShapeType="1"/>
            </p:cNvSpPr>
            <p:nvPr/>
          </p:nvSpPr>
          <p:spPr bwMode="auto">
            <a:xfrm flipV="1">
              <a:off x="69828" y="1661846"/>
              <a:ext cx="445866" cy="33119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  <p:sp>
          <p:nvSpPr>
            <p:cNvPr id="125" name="Line 21"/>
            <p:cNvSpPr>
              <a:spLocks noChangeShapeType="1"/>
            </p:cNvSpPr>
            <p:nvPr/>
          </p:nvSpPr>
          <p:spPr bwMode="auto">
            <a:xfrm flipH="1" flipV="1">
              <a:off x="28574" y="1564716"/>
              <a:ext cx="487120" cy="4490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</p:grpSp>
      <p:sp>
        <p:nvSpPr>
          <p:cNvPr id="127" name="Прямоугольник 126"/>
          <p:cNvSpPr/>
          <p:nvPr/>
        </p:nvSpPr>
        <p:spPr>
          <a:xfrm>
            <a:off x="104775" y="4322118"/>
            <a:ext cx="87884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>
                <a:solidFill>
                  <a:srgbClr val="FF0000"/>
                </a:solidFill>
                <a:latin typeface="Arial"/>
                <a:ea typeface="Times New Roman" pitchFamily="18" charset="0"/>
                <a:cs typeface="Arial"/>
              </a:rPr>
              <a:t>1. Первая группа </a:t>
            </a:r>
            <a:r>
              <a:rPr lang="ru-RU" sz="1400" dirty="0">
                <a:solidFill>
                  <a:srgbClr val="000099"/>
                </a:solidFill>
                <a:latin typeface="Arial"/>
                <a:ea typeface="Times New Roman" pitchFamily="18" charset="0"/>
                <a:cs typeface="Arial"/>
              </a:rPr>
              <a:t>- резиденты, задолженность нерезидентов перед </a:t>
            </a:r>
            <a:r>
              <a:rPr lang="ru-RU" sz="1400" dirty="0" smtClean="0">
                <a:solidFill>
                  <a:srgbClr val="000099"/>
                </a:solidFill>
                <a:latin typeface="Arial"/>
                <a:ea typeface="Times New Roman" pitchFamily="18" charset="0"/>
                <a:cs typeface="Arial"/>
              </a:rPr>
              <a:t>которыми </a:t>
            </a:r>
            <a:r>
              <a:rPr lang="ru-RU" sz="1400" dirty="0">
                <a:solidFill>
                  <a:srgbClr val="000099"/>
                </a:solidFill>
                <a:latin typeface="Arial"/>
                <a:ea typeface="Times New Roman" pitchFamily="18" charset="0"/>
                <a:cs typeface="Arial"/>
              </a:rPr>
              <a:t>составляет 80% и выше от общей суммы </a:t>
            </a:r>
            <a:r>
              <a:rPr lang="ru-RU" sz="1400" dirty="0" smtClean="0">
                <a:solidFill>
                  <a:srgbClr val="000099"/>
                </a:solidFill>
                <a:latin typeface="Arial"/>
                <a:ea typeface="Times New Roman" pitchFamily="18" charset="0"/>
                <a:cs typeface="Arial"/>
              </a:rPr>
              <a:t>контракта.</a:t>
            </a:r>
            <a:endParaRPr lang="ru-RU" sz="1400" dirty="0">
              <a:solidFill>
                <a:srgbClr val="000099"/>
              </a:solidFill>
              <a:latin typeface="Arial"/>
              <a:ea typeface="Times New Roman" pitchFamily="18" charset="0"/>
              <a:cs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u="sng" dirty="0" smtClean="0">
                <a:solidFill>
                  <a:srgbClr val="FF0000"/>
                </a:solidFill>
                <a:latin typeface="Arial"/>
                <a:ea typeface="Times New Roman" pitchFamily="18" charset="0"/>
                <a:cs typeface="Arial"/>
              </a:rPr>
              <a:t>Рекомендация</a:t>
            </a:r>
            <a:r>
              <a:rPr lang="ru-RU" sz="1400" b="1" i="1" dirty="0" smtClean="0">
                <a:solidFill>
                  <a:srgbClr val="FF0000"/>
                </a:solidFill>
                <a:latin typeface="Arial"/>
                <a:ea typeface="Times New Roman" pitchFamily="18" charset="0"/>
                <a:cs typeface="Arial"/>
              </a:rPr>
              <a:t>: </a:t>
            </a:r>
            <a:r>
              <a:rPr lang="ru-RU" sz="1400" dirty="0" smtClean="0">
                <a:solidFill>
                  <a:srgbClr val="000099"/>
                </a:solidFill>
                <a:latin typeface="Arial"/>
                <a:ea typeface="Times New Roman" pitchFamily="18" charset="0"/>
                <a:cs typeface="Arial"/>
              </a:rPr>
              <a:t>прием на обслуживание только с разрешения высшего руководства.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u="sng" dirty="0">
              <a:solidFill>
                <a:srgbClr val="000099"/>
              </a:solidFill>
              <a:latin typeface="Arial"/>
              <a:ea typeface="Times New Roman" pitchFamily="18" charset="0"/>
              <a:cs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/>
              </a:rPr>
              <a:t>2. Вторая группа </a:t>
            </a:r>
            <a:r>
              <a:rPr lang="ru-RU" sz="1400" dirty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- резиденты, задолженность нерезидентов перед </a:t>
            </a: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которыми </a:t>
            </a:r>
            <a:r>
              <a:rPr lang="ru-RU" sz="1400" dirty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составляет </a:t>
            </a: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20-80</a:t>
            </a:r>
            <a:r>
              <a:rPr lang="ru-RU" sz="1400" dirty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% от общей суммы </a:t>
            </a: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контракта. </a:t>
            </a:r>
            <a:endParaRPr lang="ru-RU" sz="1400" dirty="0">
              <a:solidFill>
                <a:srgbClr val="000099"/>
              </a:solidFill>
              <a:latin typeface="Arial" pitchFamily="34" charset="0"/>
              <a:ea typeface="Times New Roman" pitchFamily="18" charset="0"/>
              <a:cs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u="sng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/>
              </a:rPr>
              <a:t>Рекомендация: </a:t>
            </a:r>
            <a:endParaRPr lang="ru-RU" sz="1400" b="1" i="1" u="sng" dirty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/>
            </a:endParaRPr>
          </a:p>
          <a:p>
            <a:pPr marL="628650" lvl="1" indent="-1714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Запрашивать документы по финансово-хозяйственной деятельности;</a:t>
            </a:r>
            <a:endParaRPr lang="ru-RU" sz="1400" dirty="0">
              <a:solidFill>
                <a:srgbClr val="000099"/>
              </a:solidFill>
              <a:latin typeface="Arial" pitchFamily="34" charset="0"/>
              <a:ea typeface="Times New Roman" pitchFamily="18" charset="0"/>
              <a:cs typeface="Arial"/>
            </a:endParaRPr>
          </a:p>
          <a:p>
            <a:pPr marL="628650" lvl="1" indent="-1714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Относить клиента к повышенной группе риска с постановкой на особый режим контроля;</a:t>
            </a:r>
            <a:endParaRPr lang="ru-RU" sz="1400" dirty="0">
              <a:solidFill>
                <a:srgbClr val="000099"/>
              </a:solidFill>
              <a:latin typeface="Arial" pitchFamily="34" charset="0"/>
              <a:ea typeface="Times New Roman" pitchFamily="18" charset="0"/>
              <a:cs typeface="Arial"/>
            </a:endParaRPr>
          </a:p>
          <a:p>
            <a:pPr marL="628650" lvl="1" indent="-1714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  <a:cs typeface="Arial"/>
              </a:rPr>
              <a:t>Эскалировать принятие решений на высокий руководящий уровень.</a:t>
            </a:r>
            <a:endParaRPr lang="ru-RU" sz="1400" dirty="0">
              <a:solidFill>
                <a:srgbClr val="000099"/>
              </a:solidFill>
              <a:latin typeface="Arial"/>
              <a:ea typeface="Times New Roman" pitchFamily="18" charset="0"/>
              <a:cs typeface="Arial"/>
            </a:endParaRPr>
          </a:p>
        </p:txBody>
      </p:sp>
      <p:grpSp>
        <p:nvGrpSpPr>
          <p:cNvPr id="128" name="Группа 127"/>
          <p:cNvGrpSpPr>
            <a:grpSpLocks/>
          </p:cNvGrpSpPr>
          <p:nvPr/>
        </p:nvGrpSpPr>
        <p:grpSpPr bwMode="auto">
          <a:xfrm>
            <a:off x="3872484" y="2714154"/>
            <a:ext cx="487362" cy="449263"/>
            <a:chOff x="28574" y="1564716"/>
            <a:chExt cx="487120" cy="449025"/>
          </a:xfrm>
        </p:grpSpPr>
        <p:sp>
          <p:nvSpPr>
            <p:cNvPr id="129" name="Line 21"/>
            <p:cNvSpPr>
              <a:spLocks noChangeShapeType="1"/>
            </p:cNvSpPr>
            <p:nvPr/>
          </p:nvSpPr>
          <p:spPr bwMode="auto">
            <a:xfrm flipV="1">
              <a:off x="69829" y="1661503"/>
              <a:ext cx="445865" cy="33161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  <p:sp>
          <p:nvSpPr>
            <p:cNvPr id="130" name="Line 21"/>
            <p:cNvSpPr>
              <a:spLocks noChangeShapeType="1"/>
            </p:cNvSpPr>
            <p:nvPr/>
          </p:nvSpPr>
          <p:spPr bwMode="auto">
            <a:xfrm flipH="1" flipV="1">
              <a:off x="28574" y="1564716"/>
              <a:ext cx="487120" cy="4490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</p:grpSp>
      <p:grpSp>
        <p:nvGrpSpPr>
          <p:cNvPr id="131" name="Группа 130"/>
          <p:cNvGrpSpPr>
            <a:grpSpLocks/>
          </p:cNvGrpSpPr>
          <p:nvPr/>
        </p:nvGrpSpPr>
        <p:grpSpPr bwMode="auto">
          <a:xfrm>
            <a:off x="2626296" y="2363317"/>
            <a:ext cx="485775" cy="447675"/>
            <a:chOff x="28574" y="1564716"/>
            <a:chExt cx="487120" cy="449025"/>
          </a:xfrm>
        </p:grpSpPr>
        <p:sp>
          <p:nvSpPr>
            <p:cNvPr id="132" name="Line 21"/>
            <p:cNvSpPr>
              <a:spLocks noChangeShapeType="1"/>
            </p:cNvSpPr>
            <p:nvPr/>
          </p:nvSpPr>
          <p:spPr bwMode="auto">
            <a:xfrm flipV="1">
              <a:off x="69963" y="1661845"/>
              <a:ext cx="445731" cy="33119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  <p:sp>
          <p:nvSpPr>
            <p:cNvPr id="133" name="Line 21"/>
            <p:cNvSpPr>
              <a:spLocks noChangeShapeType="1"/>
            </p:cNvSpPr>
            <p:nvPr/>
          </p:nvSpPr>
          <p:spPr bwMode="auto">
            <a:xfrm flipH="1" flipV="1">
              <a:off x="28574" y="1564716"/>
              <a:ext cx="487120" cy="4490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</p:grpSp>
      <p:grpSp>
        <p:nvGrpSpPr>
          <p:cNvPr id="134" name="Группа 133"/>
          <p:cNvGrpSpPr>
            <a:grpSpLocks/>
          </p:cNvGrpSpPr>
          <p:nvPr/>
        </p:nvGrpSpPr>
        <p:grpSpPr bwMode="auto">
          <a:xfrm>
            <a:off x="1278509" y="1890242"/>
            <a:ext cx="487362" cy="449262"/>
            <a:chOff x="28574" y="1564716"/>
            <a:chExt cx="487120" cy="449025"/>
          </a:xfrm>
        </p:grpSpPr>
        <p:sp>
          <p:nvSpPr>
            <p:cNvPr id="135" name="Line 21"/>
            <p:cNvSpPr>
              <a:spLocks noChangeShapeType="1"/>
            </p:cNvSpPr>
            <p:nvPr/>
          </p:nvSpPr>
          <p:spPr bwMode="auto">
            <a:xfrm flipV="1">
              <a:off x="69829" y="1661502"/>
              <a:ext cx="445865" cy="3316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  <p:sp>
          <p:nvSpPr>
            <p:cNvPr id="136" name="Line 21"/>
            <p:cNvSpPr>
              <a:spLocks noChangeShapeType="1"/>
            </p:cNvSpPr>
            <p:nvPr/>
          </p:nvSpPr>
          <p:spPr bwMode="auto">
            <a:xfrm flipH="1" flipV="1">
              <a:off x="28574" y="1564716"/>
              <a:ext cx="487120" cy="4490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50" b="1" i="1">
                <a:solidFill>
                  <a:srgbClr val="0A2973"/>
                </a:solidFill>
                <a:latin typeface="Arial" pitchFamily="34" charset="0"/>
                <a:cs typeface="Arial"/>
              </a:endParaRPr>
            </a:p>
          </p:txBody>
        </p:sp>
      </p:grpSp>
      <p:pic>
        <p:nvPicPr>
          <p:cNvPr id="139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1872407" y="55662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156257876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2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8" grpId="0" animBg="1"/>
      <p:bldP spid="1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55254" y="924683"/>
            <a:ext cx="2152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 smtClean="0">
                <a:solidFill>
                  <a:srgbClr val="0A2973"/>
                </a:solidFill>
                <a:cs typeface="Arial"/>
              </a:rPr>
              <a:t>Вывод капитала через Молдавию</a:t>
            </a: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323850" y="32654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u="sng" smtClean="0">
                <a:solidFill>
                  <a:srgbClr val="0A2973"/>
                </a:solidFill>
                <a:cs typeface="Arial"/>
              </a:rPr>
              <a:t>Кредитор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Westrburn Enterprises Ltd. (UK)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414588"/>
            <a:ext cx="77152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2636838"/>
            <a:ext cx="388938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2228850"/>
            <a:ext cx="677862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51520" y="1423809"/>
            <a:ext cx="13096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dirty="0" err="1" smtClean="0">
                <a:solidFill>
                  <a:srgbClr val="0A2973"/>
                </a:solidFill>
                <a:cs typeface="Arial"/>
              </a:rPr>
              <a:t>Trasta</a:t>
            </a:r>
            <a:r>
              <a:rPr lang="en-US" altLang="ru-RU" sz="900" dirty="0" smtClean="0">
                <a:solidFill>
                  <a:srgbClr val="0A2973"/>
                </a:solidFill>
                <a:cs typeface="Arial"/>
              </a:rPr>
              <a:t> </a:t>
            </a:r>
            <a:r>
              <a:rPr lang="en-US" altLang="ru-RU" sz="900" dirty="0" err="1" smtClean="0">
                <a:solidFill>
                  <a:srgbClr val="0A2973"/>
                </a:solidFill>
                <a:cs typeface="Arial"/>
              </a:rPr>
              <a:t>Kommercbank</a:t>
            </a:r>
            <a:r>
              <a:rPr lang="en-US" altLang="ru-RU" sz="900" dirty="0" smtClean="0">
                <a:solidFill>
                  <a:srgbClr val="0A2973"/>
                </a:solidFill>
                <a:cs typeface="Arial"/>
              </a:rPr>
              <a:t> (</a:t>
            </a:r>
            <a:r>
              <a:rPr lang="ru-RU" altLang="ru-RU" sz="900" dirty="0" smtClean="0">
                <a:solidFill>
                  <a:srgbClr val="0A2973"/>
                </a:solidFill>
                <a:cs typeface="Arial"/>
              </a:rPr>
              <a:t>Латвия)</a:t>
            </a:r>
            <a:endParaRPr lang="ru-RU" altLang="ru-RU" sz="1100" dirty="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4297363"/>
            <a:ext cx="8572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42900" y="4956175"/>
            <a:ext cx="10080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BC Moldinconbank S.A. (</a:t>
            </a: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Молдавия)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753021"/>
            <a:ext cx="8572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225925"/>
            <a:ext cx="533400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692696"/>
            <a:ext cx="512762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1684338"/>
            <a:ext cx="5984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863600" y="1700213"/>
            <a:ext cx="0" cy="504825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660399" y="1881188"/>
            <a:ext cx="56356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0A2973"/>
                </a:solidFill>
                <a:cs typeface="Arial"/>
              </a:rPr>
              <a:t>счет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898525" y="3681413"/>
            <a:ext cx="0" cy="468312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674688" y="3792538"/>
            <a:ext cx="4111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счет</a:t>
            </a:r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2663825" y="3228975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u="sng" smtClean="0">
                <a:solidFill>
                  <a:srgbClr val="0A2973"/>
                </a:solidFill>
                <a:cs typeface="Arial"/>
              </a:rPr>
              <a:t>Должник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Ksiliana Group Ltd.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2378075"/>
            <a:ext cx="77152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2600325"/>
            <a:ext cx="38735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Вертикальный свиток 22"/>
          <p:cNvSpPr/>
          <p:nvPr/>
        </p:nvSpPr>
        <p:spPr>
          <a:xfrm>
            <a:off x="1285875" y="2205038"/>
            <a:ext cx="360363" cy="355600"/>
          </a:xfrm>
          <a:prstGeom prst="verticalScroll">
            <a:avLst/>
          </a:prstGeom>
          <a:solidFill>
            <a:srgbClr val="FFFFFF"/>
          </a:solidFill>
          <a:ln w="12700" cap="flat" cmpd="sng" algn="ctr">
            <a:solidFill>
              <a:srgbClr val="C0CCD9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1223963" y="2630488"/>
            <a:ext cx="1585912" cy="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1646238" y="2205038"/>
            <a:ext cx="10175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1. Договор займа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Ссуды от </a:t>
            </a: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$</a:t>
            </a: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100 млн до </a:t>
            </a: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$</a:t>
            </a: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875 млн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26" name="Вертикальный свиток 25"/>
          <p:cNvSpPr/>
          <p:nvPr/>
        </p:nvSpPr>
        <p:spPr>
          <a:xfrm>
            <a:off x="159792" y="6021288"/>
            <a:ext cx="360362" cy="355600"/>
          </a:xfrm>
          <a:prstGeom prst="verticalScroll">
            <a:avLst/>
          </a:prstGeom>
          <a:solidFill>
            <a:srgbClr val="FFFFFF"/>
          </a:solidFill>
          <a:ln w="12700" cap="flat" cmpd="sng" algn="ctr">
            <a:solidFill>
              <a:srgbClr val="C0CCD9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TextBox 31"/>
          <p:cNvSpPr txBox="1">
            <a:spLocks noChangeArrowheads="1"/>
          </p:cNvSpPr>
          <p:nvPr/>
        </p:nvSpPr>
        <p:spPr bwMode="auto">
          <a:xfrm>
            <a:off x="401092" y="6021288"/>
            <a:ext cx="2298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 Договор поручительства (между Кредитором и Поручителем)??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88" y="3498850"/>
            <a:ext cx="4603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33"/>
          <p:cNvSpPr txBox="1">
            <a:spLocks noChangeArrowheads="1"/>
          </p:cNvSpPr>
          <p:nvPr/>
        </p:nvSpPr>
        <p:spPr bwMode="auto">
          <a:xfrm>
            <a:off x="4008438" y="4030663"/>
            <a:ext cx="10080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u="sng" smtClean="0">
                <a:solidFill>
                  <a:srgbClr val="0A2973"/>
                </a:solidFill>
                <a:cs typeface="Arial"/>
              </a:rPr>
              <a:t>Гарант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Гр. Молдавии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Георге Мунтиану </a:t>
            </a:r>
          </a:p>
        </p:txBody>
      </p:sp>
      <p:sp>
        <p:nvSpPr>
          <p:cNvPr id="30" name="TextBox 34"/>
          <p:cNvSpPr txBox="1">
            <a:spLocks noChangeArrowheads="1"/>
          </p:cNvSpPr>
          <p:nvPr/>
        </p:nvSpPr>
        <p:spPr bwMode="auto">
          <a:xfrm>
            <a:off x="3927475" y="2155825"/>
            <a:ext cx="11049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u="sng" smtClean="0">
                <a:solidFill>
                  <a:srgbClr val="0A2973"/>
                </a:solidFill>
                <a:cs typeface="Arial"/>
              </a:rPr>
              <a:t>Поручители, разделяющие полную ответственность Должника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ООО Скейкл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ООО Аркос-М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ООО Альман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ООО Прайд</a:t>
            </a: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1139825"/>
            <a:ext cx="598488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1125538"/>
            <a:ext cx="5984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1684338"/>
            <a:ext cx="5984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Прямая со стрелкой 33"/>
          <p:cNvCxnSpPr/>
          <p:nvPr/>
        </p:nvCxnSpPr>
        <p:spPr>
          <a:xfrm>
            <a:off x="1327150" y="2781300"/>
            <a:ext cx="1444625" cy="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headEnd type="arrow" w="med" len="med"/>
            <a:tailEnd type="none" w="med" len="med"/>
          </a:ln>
          <a:effectLst/>
        </p:spPr>
      </p:cxnSp>
      <p:sp>
        <p:nvSpPr>
          <p:cNvPr id="35" name="TextBox 46"/>
          <p:cNvSpPr txBox="1">
            <a:spLocks noChangeArrowheads="1"/>
          </p:cNvSpPr>
          <p:nvPr/>
        </p:nvSpPr>
        <p:spPr bwMode="auto">
          <a:xfrm>
            <a:off x="1474788" y="2860675"/>
            <a:ext cx="11239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2. Возврат займа не осуществляется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36" name="Умножение 35"/>
          <p:cNvSpPr/>
          <p:nvPr/>
        </p:nvSpPr>
        <p:spPr>
          <a:xfrm>
            <a:off x="1855788" y="2662238"/>
            <a:ext cx="385762" cy="227012"/>
          </a:xfrm>
          <a:prstGeom prst="mathMultiply">
            <a:avLst/>
          </a:prstGeom>
          <a:solidFill>
            <a:srgbClr val="D4E1F0"/>
          </a:solidFill>
          <a:ln w="25400" cap="flat" cmpd="sng" algn="ctr">
            <a:solidFill>
              <a:srgbClr val="D4E1F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7" name="TextBox 48"/>
          <p:cNvSpPr txBox="1">
            <a:spLocks noChangeArrowheads="1"/>
          </p:cNvSpPr>
          <p:nvPr/>
        </p:nvSpPr>
        <p:spPr bwMode="auto">
          <a:xfrm>
            <a:off x="1646238" y="3673475"/>
            <a:ext cx="1663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3. В соответствии с Договором Гарант и Поручители обязаны погасить задолженность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1547813" y="4076700"/>
            <a:ext cx="2447925" cy="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headEnd type="none" w="med" len="med"/>
            <a:tailEnd type="arrow" w="med" len="med"/>
          </a:ln>
          <a:effectLst/>
        </p:spPr>
      </p:cxnSp>
      <p:cxnSp>
        <p:nvCxnSpPr>
          <p:cNvPr id="39" name="Прямая со стрелкой 38"/>
          <p:cNvCxnSpPr/>
          <p:nvPr/>
        </p:nvCxnSpPr>
        <p:spPr>
          <a:xfrm flipV="1">
            <a:off x="3376613" y="2889250"/>
            <a:ext cx="619125" cy="118745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813" y="4791075"/>
            <a:ext cx="82867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64"/>
          <p:cNvSpPr txBox="1">
            <a:spLocks noChangeArrowheads="1"/>
          </p:cNvSpPr>
          <p:nvPr/>
        </p:nvSpPr>
        <p:spPr bwMode="auto">
          <a:xfrm>
            <a:off x="3309938" y="5233988"/>
            <a:ext cx="2341562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0A2973"/>
                </a:solidFill>
                <a:cs typeface="Arial"/>
              </a:rPr>
              <a:t>Районный Суд по месту прописки Гаранта</a:t>
            </a:r>
          </a:p>
        </p:txBody>
      </p:sp>
      <p:sp>
        <p:nvSpPr>
          <p:cNvPr id="42" name="TextBox 65"/>
          <p:cNvSpPr txBox="1">
            <a:spLocks noChangeArrowheads="1"/>
          </p:cNvSpPr>
          <p:nvPr/>
        </p:nvSpPr>
        <p:spPr bwMode="auto">
          <a:xfrm>
            <a:off x="3203575" y="6525344"/>
            <a:ext cx="2671763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0A2973"/>
                </a:solidFill>
                <a:cs typeface="Arial"/>
              </a:rPr>
              <a:t>Судебные приставы, взыскивающие долг</a:t>
            </a: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587702"/>
            <a:ext cx="508000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63" y="5576590"/>
            <a:ext cx="500062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38" y="5584527"/>
            <a:ext cx="508000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576590"/>
            <a:ext cx="508000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70"/>
          <p:cNvSpPr txBox="1">
            <a:spLocks noChangeArrowheads="1"/>
          </p:cNvSpPr>
          <p:nvPr/>
        </p:nvSpPr>
        <p:spPr bwMode="auto">
          <a:xfrm>
            <a:off x="2916238" y="5968702"/>
            <a:ext cx="7921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Светлана Мокиан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530,4 млрд. руб</a:t>
            </a:r>
          </a:p>
        </p:txBody>
      </p:sp>
      <p:sp>
        <p:nvSpPr>
          <p:cNvPr id="48" name="TextBox 71"/>
          <p:cNvSpPr txBox="1">
            <a:spLocks noChangeArrowheads="1"/>
          </p:cNvSpPr>
          <p:nvPr/>
        </p:nvSpPr>
        <p:spPr bwMode="auto">
          <a:xfrm>
            <a:off x="3636963" y="5968702"/>
            <a:ext cx="7921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Николай Змеу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50 млрд. руб</a:t>
            </a:r>
          </a:p>
        </p:txBody>
      </p:sp>
      <p:sp>
        <p:nvSpPr>
          <p:cNvPr id="49" name="TextBox 72"/>
          <p:cNvSpPr txBox="1">
            <a:spLocks noChangeArrowheads="1"/>
          </p:cNvSpPr>
          <p:nvPr/>
        </p:nvSpPr>
        <p:spPr bwMode="auto">
          <a:xfrm>
            <a:off x="4357688" y="5968702"/>
            <a:ext cx="901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Георге Боцан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39,8 млрд. руб</a:t>
            </a:r>
          </a:p>
        </p:txBody>
      </p:sp>
      <p:sp>
        <p:nvSpPr>
          <p:cNvPr id="50" name="TextBox 73"/>
          <p:cNvSpPr txBox="1">
            <a:spLocks noChangeArrowheads="1"/>
          </p:cNvSpPr>
          <p:nvPr/>
        </p:nvSpPr>
        <p:spPr bwMode="auto">
          <a:xfrm>
            <a:off x="5148263" y="5976640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Николай Кылчик 76,3 млрд. руб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4287838" y="4479925"/>
            <a:ext cx="0" cy="468313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52" name="Прямая со стрелкой 51"/>
          <p:cNvCxnSpPr/>
          <p:nvPr/>
        </p:nvCxnSpPr>
        <p:spPr>
          <a:xfrm flipV="1">
            <a:off x="5121275" y="2838450"/>
            <a:ext cx="0" cy="2322513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53" name="TextBox 77"/>
          <p:cNvSpPr txBox="1">
            <a:spLocks noChangeArrowheads="1"/>
          </p:cNvSpPr>
          <p:nvPr/>
        </p:nvSpPr>
        <p:spPr bwMode="auto">
          <a:xfrm>
            <a:off x="5160963" y="3711575"/>
            <a:ext cx="109061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4. Решение Суда о взыскании средств с российских компаний</a:t>
            </a:r>
            <a:endParaRPr lang="ru-RU" altLang="ru-RU" sz="1100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54" name="Вертикальный свиток 53"/>
          <p:cNvSpPr/>
          <p:nvPr/>
        </p:nvSpPr>
        <p:spPr>
          <a:xfrm>
            <a:off x="5514975" y="3336925"/>
            <a:ext cx="360363" cy="355600"/>
          </a:xfrm>
          <a:prstGeom prst="verticalScroll">
            <a:avLst/>
          </a:prstGeom>
          <a:solidFill>
            <a:srgbClr val="FFFFFF"/>
          </a:solidFill>
          <a:ln w="12700" cap="flat" cmpd="sng" algn="ctr">
            <a:solidFill>
              <a:srgbClr val="00206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769938"/>
            <a:ext cx="55403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6" name="Прямая со стрелкой 55"/>
          <p:cNvCxnSpPr/>
          <p:nvPr/>
        </p:nvCxnSpPr>
        <p:spPr>
          <a:xfrm>
            <a:off x="5102225" y="1228725"/>
            <a:ext cx="549275" cy="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57" name="TextBox 81"/>
          <p:cNvSpPr txBox="1">
            <a:spLocks noChangeArrowheads="1"/>
          </p:cNvSpPr>
          <p:nvPr/>
        </p:nvSpPr>
        <p:spPr bwMode="auto">
          <a:xfrm>
            <a:off x="5124450" y="995363"/>
            <a:ext cx="5619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счета</a:t>
            </a: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842963"/>
            <a:ext cx="428625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TextBox 86"/>
          <p:cNvSpPr txBox="1">
            <a:spLocks noChangeArrowheads="1"/>
          </p:cNvSpPr>
          <p:nvPr/>
        </p:nvSpPr>
        <p:spPr bwMode="auto">
          <a:xfrm>
            <a:off x="5380038" y="1908175"/>
            <a:ext cx="18589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A2973"/>
                </a:solidFill>
                <a:cs typeface="Arial"/>
              </a:rPr>
              <a:t>Банк Рублевский, Интеркапиталбанк, Смартбанк, Балтика, Стратегия, Европейский экспересс, Русский земельный банк, Темпбанк, Окский</a:t>
            </a:r>
          </a:p>
        </p:txBody>
      </p: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842963"/>
            <a:ext cx="428625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835025"/>
            <a:ext cx="42862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1189038"/>
            <a:ext cx="428625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189038"/>
            <a:ext cx="428625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1181100"/>
            <a:ext cx="42862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1546225"/>
            <a:ext cx="42862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546225"/>
            <a:ext cx="42862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1538288"/>
            <a:ext cx="428625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1143000"/>
            <a:ext cx="554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9" name="Прямая со стрелкой 68"/>
          <p:cNvCxnSpPr/>
          <p:nvPr/>
        </p:nvCxnSpPr>
        <p:spPr>
          <a:xfrm flipV="1">
            <a:off x="7014939" y="1077987"/>
            <a:ext cx="549275" cy="274637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70" name="Прямая со стрелкой 69"/>
          <p:cNvCxnSpPr/>
          <p:nvPr/>
        </p:nvCxnSpPr>
        <p:spPr>
          <a:xfrm flipV="1">
            <a:off x="7014939" y="1636787"/>
            <a:ext cx="431800" cy="39687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71" name="Прямая со стрелкой 70"/>
          <p:cNvCxnSpPr/>
          <p:nvPr/>
        </p:nvCxnSpPr>
        <p:spPr>
          <a:xfrm>
            <a:off x="7032402" y="2006674"/>
            <a:ext cx="531812" cy="209550"/>
          </a:xfrm>
          <a:prstGeom prst="straightConnector1">
            <a:avLst/>
          </a:prstGeom>
          <a:noFill/>
          <a:ln w="9525" cap="flat" cmpd="sng" algn="ctr">
            <a:solidFill>
              <a:srgbClr val="3A4B8C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2" name="TextBox 102"/>
          <p:cNvSpPr txBox="1">
            <a:spLocks noChangeArrowheads="1"/>
          </p:cNvSpPr>
          <p:nvPr/>
        </p:nvSpPr>
        <p:spPr bwMode="auto">
          <a:xfrm>
            <a:off x="7443415" y="1290712"/>
            <a:ext cx="10890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0A2973"/>
                </a:solidFill>
                <a:cs typeface="Arial"/>
              </a:rPr>
              <a:t>5. Перевод взысканных средств в адрес компаний, зарегистрированных в офшорах</a:t>
            </a:r>
            <a:endParaRPr lang="ru-RU" altLang="ru-RU" sz="1100" dirty="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7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013" y="793824"/>
            <a:ext cx="38893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2241748"/>
            <a:ext cx="38893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0" y="1093788"/>
            <a:ext cx="38893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TextBox 107"/>
          <p:cNvSpPr txBox="1">
            <a:spLocks noChangeArrowheads="1"/>
          </p:cNvSpPr>
          <p:nvPr/>
        </p:nvSpPr>
        <p:spPr bwMode="auto">
          <a:xfrm>
            <a:off x="8102600" y="881063"/>
            <a:ext cx="3810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dirty="0" smtClean="0">
                <a:solidFill>
                  <a:srgbClr val="0A2973"/>
                </a:solidFill>
                <a:cs typeface="Arial"/>
              </a:rPr>
              <a:t>UK</a:t>
            </a:r>
            <a:endParaRPr lang="ru-RU" altLang="ru-RU" sz="900" dirty="0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77" name="TextBox 108"/>
          <p:cNvSpPr txBox="1">
            <a:spLocks noChangeArrowheads="1"/>
          </p:cNvSpPr>
          <p:nvPr/>
        </p:nvSpPr>
        <p:spPr bwMode="auto">
          <a:xfrm>
            <a:off x="8543925" y="1479624"/>
            <a:ext cx="70859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Belize</a:t>
            </a:r>
            <a:endParaRPr lang="ru-RU" altLang="ru-RU" sz="900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78" name="TextBox 109"/>
          <p:cNvSpPr txBox="1">
            <a:spLocks noChangeArrowheads="1"/>
          </p:cNvSpPr>
          <p:nvPr/>
        </p:nvSpPr>
        <p:spPr bwMode="auto">
          <a:xfrm>
            <a:off x="7642225" y="2622748"/>
            <a:ext cx="8175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900" smtClean="0">
                <a:solidFill>
                  <a:srgbClr val="0A2973"/>
                </a:solidFill>
                <a:cs typeface="Arial"/>
              </a:rPr>
              <a:t>New Zealand</a:t>
            </a:r>
            <a:endParaRPr lang="ru-RU" altLang="ru-RU" sz="900" smtClean="0">
              <a:solidFill>
                <a:srgbClr val="0A2973"/>
              </a:solidFill>
              <a:cs typeface="Arial"/>
            </a:endParaRPr>
          </a:p>
        </p:txBody>
      </p:sp>
      <p:pic>
        <p:nvPicPr>
          <p:cNvPr id="79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12874"/>
            <a:ext cx="425450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2" descr="http://www.farmit.ru/services/weather/02_satellite/02_sat_rus_west/eursat_borders-indexed.png"/>
          <p:cNvPicPr>
            <a:picLocks noChangeAspect="1" noChangeArrowheads="1"/>
          </p:cNvPicPr>
          <p:nvPr/>
        </p:nvPicPr>
        <p:blipFill>
          <a:blip r:embed="rId1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8" y="3711575"/>
            <a:ext cx="309562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82"/>
          <p:cNvSpPr txBox="1">
            <a:spLocks noChangeArrowheads="1"/>
          </p:cNvSpPr>
          <p:nvPr/>
        </p:nvSpPr>
        <p:spPr bwMode="auto">
          <a:xfrm>
            <a:off x="7905750" y="4246563"/>
            <a:ext cx="849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A2973"/>
                </a:solidFill>
                <a:cs typeface="Arial"/>
              </a:rPr>
              <a:t>Россия</a:t>
            </a: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050" y="4060825"/>
            <a:ext cx="801688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" name="TextBox 95"/>
          <p:cNvSpPr txBox="1">
            <a:spLocks noChangeArrowheads="1"/>
          </p:cNvSpPr>
          <p:nvPr/>
        </p:nvSpPr>
        <p:spPr bwMode="auto">
          <a:xfrm>
            <a:off x="6648450" y="5381625"/>
            <a:ext cx="882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000" b="1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smtClean="0">
                <a:solidFill>
                  <a:srgbClr val="0A2973"/>
                </a:solidFill>
                <a:cs typeface="Arial"/>
              </a:rPr>
              <a:t>Молдавия</a:t>
            </a:r>
            <a:endParaRPr lang="ru-RU" altLang="ru-RU" smtClean="0">
              <a:solidFill>
                <a:srgbClr val="0A2973"/>
              </a:solidFill>
              <a:cs typeface="Arial"/>
            </a:endParaRPr>
          </a:p>
        </p:txBody>
      </p:sp>
      <p:sp>
        <p:nvSpPr>
          <p:cNvPr id="84" name="Стрелка влево 83"/>
          <p:cNvSpPr/>
          <p:nvPr/>
        </p:nvSpPr>
        <p:spPr>
          <a:xfrm rot="19915062">
            <a:off x="7196138" y="4957763"/>
            <a:ext cx="1130300" cy="425450"/>
          </a:xfrm>
          <a:prstGeom prst="leftArrow">
            <a:avLst/>
          </a:prstGeom>
          <a:solidFill>
            <a:srgbClr val="FFFFFF">
              <a:lumMod val="75000"/>
            </a:srgbClr>
          </a:solidFill>
          <a:ln w="25400" cap="flat" cmpd="sng" algn="ctr">
            <a:solidFill>
              <a:srgbClr val="3A4B8C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5" name="Стрелка влево 84"/>
          <p:cNvSpPr/>
          <p:nvPr/>
        </p:nvSpPr>
        <p:spPr>
          <a:xfrm rot="363608">
            <a:off x="6100763" y="5238750"/>
            <a:ext cx="581025" cy="212725"/>
          </a:xfrm>
          <a:prstGeom prst="leftArrow">
            <a:avLst/>
          </a:prstGeom>
          <a:solidFill>
            <a:srgbClr val="FFFFFF">
              <a:lumMod val="75000"/>
            </a:srgbClr>
          </a:solidFill>
          <a:ln w="25400" cap="flat" cmpd="sng" algn="ctr">
            <a:solidFill>
              <a:srgbClr val="3A4B8C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6" name="Стрелка влево 85"/>
          <p:cNvSpPr/>
          <p:nvPr/>
        </p:nvSpPr>
        <p:spPr>
          <a:xfrm rot="19810865">
            <a:off x="6105525" y="5634038"/>
            <a:ext cx="581025" cy="212725"/>
          </a:xfrm>
          <a:prstGeom prst="leftArrow">
            <a:avLst/>
          </a:prstGeom>
          <a:solidFill>
            <a:srgbClr val="FFFFFF">
              <a:lumMod val="75000"/>
            </a:srgbClr>
          </a:solidFill>
          <a:ln w="25400" cap="flat" cmpd="sng" algn="ctr">
            <a:solidFill>
              <a:srgbClr val="3A4B8C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7" name="Стрелка влево 86"/>
          <p:cNvSpPr/>
          <p:nvPr/>
        </p:nvSpPr>
        <p:spPr>
          <a:xfrm rot="16540997">
            <a:off x="6496050" y="5853113"/>
            <a:ext cx="582613" cy="211137"/>
          </a:xfrm>
          <a:prstGeom prst="leftArrow">
            <a:avLst/>
          </a:prstGeom>
          <a:solidFill>
            <a:srgbClr val="FFFFFF">
              <a:lumMod val="75000"/>
            </a:srgbClr>
          </a:solidFill>
          <a:ln w="25400" cap="flat" cmpd="sng" algn="ctr">
            <a:solidFill>
              <a:srgbClr val="3A4B8C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0" cap="none" spc="0" normalizeH="0" baseline="0" noProof="0">
              <a:ln>
                <a:noFill/>
              </a:ln>
              <a:solidFill>
                <a:srgbClr val="0A297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9" name="Picture 2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Прямоугольник 89"/>
          <p:cNvSpPr/>
          <p:nvPr/>
        </p:nvSpPr>
        <p:spPr>
          <a:xfrm>
            <a:off x="1872407" y="-2738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23068346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j0202618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7" y="2836935"/>
            <a:ext cx="1324695" cy="147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 flipH="1" flipV="1">
            <a:off x="4842149" y="2655970"/>
            <a:ext cx="0" cy="5276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17" name="Line 29"/>
          <p:cNvSpPr>
            <a:spLocks noChangeShapeType="1"/>
          </p:cNvSpPr>
          <p:nvPr/>
        </p:nvSpPr>
        <p:spPr bwMode="auto">
          <a:xfrm>
            <a:off x="4642718" y="2639953"/>
            <a:ext cx="403226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4355976" y="2848593"/>
            <a:ext cx="1685925" cy="22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37" tIns="32918" rIns="65837" bIns="32918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dirty="0" smtClean="0">
                <a:solidFill>
                  <a:srgbClr val="002060"/>
                </a:solidFill>
                <a:cs typeface="Times New Roman" pitchFamily="18" charset="0"/>
              </a:rPr>
              <a:t>Инкассация</a:t>
            </a:r>
            <a:endParaRPr lang="ru-RU" altLang="ru-RU" sz="10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H="1" flipV="1">
            <a:off x="5200684" y="3788668"/>
            <a:ext cx="1437272" cy="819251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pic>
        <p:nvPicPr>
          <p:cNvPr id="28" name="Рисунок 10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260" y="4725144"/>
            <a:ext cx="3937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Группа 4"/>
          <p:cNvGrpSpPr>
            <a:grpSpLocks/>
          </p:cNvGrpSpPr>
          <p:nvPr/>
        </p:nvGrpSpPr>
        <p:grpSpPr bwMode="auto">
          <a:xfrm>
            <a:off x="4325219" y="1471283"/>
            <a:ext cx="1038224" cy="1085364"/>
            <a:chOff x="3219450" y="1118484"/>
            <a:chExt cx="1038225" cy="1085364"/>
          </a:xfrm>
        </p:grpSpPr>
        <p:pic>
          <p:nvPicPr>
            <p:cNvPr id="33" name="Picture 59" descr="bank_25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9450" y="1195785"/>
              <a:ext cx="1038225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3377406" y="1118484"/>
              <a:ext cx="7223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 dirty="0" smtClean="0">
                  <a:solidFill>
                    <a:srgbClr val="002060"/>
                  </a:solidFill>
                  <a:cs typeface="Times New Roman" pitchFamily="18" charset="0"/>
                </a:rPr>
                <a:t>Банк</a:t>
              </a:r>
              <a:endParaRPr lang="ru-RU" altLang="ru-RU" sz="1000" dirty="0">
                <a:solidFill>
                  <a:srgbClr val="00206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36" name="Группа 35"/>
          <p:cNvGrpSpPr>
            <a:grpSpLocks/>
          </p:cNvGrpSpPr>
          <p:nvPr/>
        </p:nvGrpSpPr>
        <p:grpSpPr bwMode="auto">
          <a:xfrm>
            <a:off x="4139952" y="3183633"/>
            <a:ext cx="1563042" cy="878138"/>
            <a:chOff x="196850" y="2976563"/>
            <a:chExt cx="1905000" cy="1018594"/>
          </a:xfrm>
        </p:grpSpPr>
        <p:sp>
          <p:nvSpPr>
            <p:cNvPr id="37" name="Text Box 8"/>
            <p:cNvSpPr txBox="1">
              <a:spLocks noChangeArrowheads="1"/>
            </p:cNvSpPr>
            <p:nvPr/>
          </p:nvSpPr>
          <p:spPr bwMode="auto">
            <a:xfrm>
              <a:off x="196850" y="3739543"/>
              <a:ext cx="1905000" cy="255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b="1" i="1" dirty="0" smtClean="0">
                  <a:solidFill>
                    <a:srgbClr val="000099"/>
                  </a:solidFill>
                  <a:cs typeface="Times New Roman" pitchFamily="18" charset="0"/>
                </a:rPr>
                <a:t>Компания </a:t>
              </a:r>
              <a:endParaRPr lang="ru-RU" altLang="ru-RU" sz="1000" b="1" i="1" dirty="0" smtClean="0">
                <a:solidFill>
                  <a:srgbClr val="0A2973"/>
                </a:solidFill>
                <a:cs typeface="Times New Roman" pitchFamily="18" charset="0"/>
              </a:endParaRPr>
            </a:p>
          </p:txBody>
        </p:sp>
        <p:pic>
          <p:nvPicPr>
            <p:cNvPr id="38" name="Picture 53" descr="Home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25" y="2976563"/>
              <a:ext cx="833438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" name="Picture 51" descr="XP-hou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90518"/>
            <a:ext cx="417759" cy="4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2" descr="XP-hou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77893"/>
            <a:ext cx="417759" cy="4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0" descr="XP-hou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065" y="3396620"/>
            <a:ext cx="417759" cy="4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1" descr="XP-hou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065" y="3782274"/>
            <a:ext cx="417759" cy="4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2" descr="XP-hou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065" y="4169649"/>
            <a:ext cx="417759" cy="4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Левая фигурная скобка 1"/>
          <p:cNvSpPr/>
          <p:nvPr/>
        </p:nvSpPr>
        <p:spPr>
          <a:xfrm>
            <a:off x="2339752" y="2590518"/>
            <a:ext cx="216024" cy="2017401"/>
          </a:xfrm>
          <a:prstGeom prst="leftBrace">
            <a:avLst>
              <a:gd name="adj1" fmla="val 64356"/>
              <a:gd name="adj2" fmla="val 50000"/>
            </a:avLst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10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50" y="5316783"/>
            <a:ext cx="480973" cy="560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Line 21"/>
          <p:cNvSpPr>
            <a:spLocks noChangeShapeType="1"/>
          </p:cNvSpPr>
          <p:nvPr/>
        </p:nvSpPr>
        <p:spPr bwMode="auto">
          <a:xfrm flipH="1" flipV="1">
            <a:off x="980096" y="4107443"/>
            <a:ext cx="439" cy="115323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52" name="Line 29"/>
          <p:cNvSpPr>
            <a:spLocks noChangeShapeType="1"/>
          </p:cNvSpPr>
          <p:nvPr/>
        </p:nvSpPr>
        <p:spPr bwMode="auto">
          <a:xfrm>
            <a:off x="4642718" y="2564904"/>
            <a:ext cx="403226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296261" y="3228104"/>
            <a:ext cx="1184275" cy="383088"/>
            <a:chOff x="1296261" y="3228104"/>
            <a:chExt cx="1184275" cy="383088"/>
          </a:xfrm>
        </p:grpSpPr>
        <p:sp>
          <p:nvSpPr>
            <p:cNvPr id="18" name="Text Box 30"/>
            <p:cNvSpPr txBox="1">
              <a:spLocks noChangeArrowheads="1"/>
            </p:cNvSpPr>
            <p:nvPr/>
          </p:nvSpPr>
          <p:spPr bwMode="auto">
            <a:xfrm>
              <a:off x="1296261" y="3228104"/>
              <a:ext cx="1184275" cy="374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002060"/>
                  </a:solidFill>
                  <a:cs typeface="Times New Roman" pitchFamily="18" charset="0"/>
                </a:rPr>
                <a:t>Платеж за </a:t>
              </a:r>
              <a:r>
                <a:rPr lang="ru-RU" altLang="ru-RU" sz="1000" dirty="0" smtClean="0">
                  <a:solidFill>
                    <a:srgbClr val="002060"/>
                  </a:solidFill>
                  <a:cs typeface="Times New Roman" pitchFamily="18" charset="0"/>
                </a:rPr>
                <a:t>электронику</a:t>
              </a:r>
              <a:endParaRPr lang="ru-RU" altLang="ru-RU" sz="1000" dirty="0">
                <a:solidFill>
                  <a:srgbClr val="002060"/>
                </a:solidFill>
                <a:cs typeface="Times New Roman" pitchFamily="18" charset="0"/>
              </a:endParaRPr>
            </a:p>
          </p:txBody>
        </p:sp>
        <p:sp>
          <p:nvSpPr>
            <p:cNvPr id="54" name="Line 21"/>
            <p:cNvSpPr>
              <a:spLocks noChangeShapeType="1"/>
            </p:cNvSpPr>
            <p:nvPr/>
          </p:nvSpPr>
          <p:spPr bwMode="auto">
            <a:xfrm>
              <a:off x="1510322" y="3611192"/>
              <a:ext cx="79472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</p:grpSp>
      <p:sp>
        <p:nvSpPr>
          <p:cNvPr id="56" name="Line 21"/>
          <p:cNvSpPr>
            <a:spLocks noChangeShapeType="1"/>
          </p:cNvSpPr>
          <p:nvPr/>
        </p:nvSpPr>
        <p:spPr bwMode="auto">
          <a:xfrm flipV="1">
            <a:off x="2991121" y="3915108"/>
            <a:ext cx="1519513" cy="49724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57" name="Line 21"/>
          <p:cNvSpPr>
            <a:spLocks noChangeShapeType="1"/>
          </p:cNvSpPr>
          <p:nvPr/>
        </p:nvSpPr>
        <p:spPr bwMode="auto">
          <a:xfrm flipV="1">
            <a:off x="2987824" y="3808098"/>
            <a:ext cx="1522810" cy="225149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58" name="Line 21"/>
          <p:cNvSpPr>
            <a:spLocks noChangeShapeType="1"/>
          </p:cNvSpPr>
          <p:nvPr/>
        </p:nvSpPr>
        <p:spPr bwMode="auto">
          <a:xfrm>
            <a:off x="3059832" y="3645023"/>
            <a:ext cx="1450802" cy="6556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65" name="Line 21"/>
          <p:cNvSpPr>
            <a:spLocks noChangeShapeType="1"/>
          </p:cNvSpPr>
          <p:nvPr/>
        </p:nvSpPr>
        <p:spPr bwMode="auto">
          <a:xfrm flipH="1" flipV="1">
            <a:off x="1221023" y="5635326"/>
            <a:ext cx="133475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66" name="Line 15"/>
          <p:cNvSpPr>
            <a:spLocks noChangeShapeType="1"/>
          </p:cNvSpPr>
          <p:nvPr/>
        </p:nvSpPr>
        <p:spPr bwMode="auto">
          <a:xfrm flipH="1" flipV="1">
            <a:off x="2778944" y="4684059"/>
            <a:ext cx="0" cy="50054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pic>
        <p:nvPicPr>
          <p:cNvPr id="67" name="Picture 30" descr="schoo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957" y="1809526"/>
            <a:ext cx="914215" cy="91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0" descr="schoo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456" y="2958776"/>
            <a:ext cx="914215" cy="91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0" descr="schoo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957" y="4107443"/>
            <a:ext cx="914215" cy="91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Line 21"/>
          <p:cNvSpPr>
            <a:spLocks noChangeShapeType="1"/>
          </p:cNvSpPr>
          <p:nvPr/>
        </p:nvSpPr>
        <p:spPr bwMode="auto">
          <a:xfrm flipV="1">
            <a:off x="5236244" y="2267930"/>
            <a:ext cx="1401212" cy="116913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71" name="Line 21"/>
          <p:cNvSpPr>
            <a:spLocks noChangeShapeType="1"/>
          </p:cNvSpPr>
          <p:nvPr/>
        </p:nvSpPr>
        <p:spPr bwMode="auto">
          <a:xfrm>
            <a:off x="5236244" y="3544939"/>
            <a:ext cx="1401212" cy="18799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72" name="Line 21"/>
          <p:cNvSpPr>
            <a:spLocks noChangeShapeType="1"/>
          </p:cNvSpPr>
          <p:nvPr/>
        </p:nvSpPr>
        <p:spPr bwMode="auto">
          <a:xfrm>
            <a:off x="5236745" y="3716138"/>
            <a:ext cx="1400711" cy="81170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73" name="Line 15"/>
          <p:cNvSpPr>
            <a:spLocks noChangeShapeType="1"/>
          </p:cNvSpPr>
          <p:nvPr/>
        </p:nvSpPr>
        <p:spPr bwMode="auto">
          <a:xfrm flipH="1">
            <a:off x="5148064" y="2204864"/>
            <a:ext cx="1437272" cy="1191616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74" name="Line 15"/>
          <p:cNvSpPr>
            <a:spLocks noChangeShapeType="1"/>
          </p:cNvSpPr>
          <p:nvPr/>
        </p:nvSpPr>
        <p:spPr bwMode="auto">
          <a:xfrm flipH="1" flipV="1">
            <a:off x="5220072" y="3486150"/>
            <a:ext cx="1437272" cy="14858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pic>
        <p:nvPicPr>
          <p:cNvPr id="492546" name="Picture 2" descr="https://bizpsycho.files.wordpress.com/2015/06/business_go_huddle_500_wht_12067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062" y="5149272"/>
            <a:ext cx="1446822" cy="152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Line 15"/>
          <p:cNvSpPr>
            <a:spLocks noChangeShapeType="1"/>
          </p:cNvSpPr>
          <p:nvPr/>
        </p:nvSpPr>
        <p:spPr bwMode="auto">
          <a:xfrm>
            <a:off x="4869804" y="4033247"/>
            <a:ext cx="9773" cy="1283536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987824" y="2714426"/>
            <a:ext cx="1526108" cy="849313"/>
            <a:chOff x="2987824" y="2714426"/>
            <a:chExt cx="1526108" cy="849313"/>
          </a:xfrm>
        </p:grpSpPr>
        <p:sp>
          <p:nvSpPr>
            <p:cNvPr id="62" name="Line 21"/>
            <p:cNvSpPr>
              <a:spLocks noChangeShapeType="1"/>
            </p:cNvSpPr>
            <p:nvPr/>
          </p:nvSpPr>
          <p:spPr bwMode="auto">
            <a:xfrm>
              <a:off x="3059832" y="3212976"/>
              <a:ext cx="1450802" cy="3507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  <p:sp>
          <p:nvSpPr>
            <p:cNvPr id="63" name="Line 21"/>
            <p:cNvSpPr>
              <a:spLocks noChangeShapeType="1"/>
            </p:cNvSpPr>
            <p:nvPr/>
          </p:nvSpPr>
          <p:spPr bwMode="auto">
            <a:xfrm>
              <a:off x="2987824" y="2852936"/>
              <a:ext cx="1526108" cy="56592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 sz="1050">
                <a:solidFill>
                  <a:srgbClr val="002060"/>
                </a:solidFill>
              </a:endParaRPr>
            </a:p>
          </p:txBody>
        </p:sp>
        <p:sp>
          <p:nvSpPr>
            <p:cNvPr id="77" name="Text Box 30"/>
            <p:cNvSpPr txBox="1">
              <a:spLocks noChangeArrowheads="1"/>
            </p:cNvSpPr>
            <p:nvPr/>
          </p:nvSpPr>
          <p:spPr bwMode="auto">
            <a:xfrm rot="1235501">
              <a:off x="3152527" y="2714426"/>
              <a:ext cx="1184275" cy="374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837" tIns="32918" rIns="65837" bIns="32918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•"/>
                <a:defRPr sz="32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Wingdings" pitchFamily="2" charset="2"/>
                <a:buChar char="n"/>
                <a:defRPr sz="28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—"/>
                <a:defRPr sz="24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3366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002060"/>
                  </a:solidFill>
                  <a:cs typeface="Times New Roman" pitchFamily="18" charset="0"/>
                </a:rPr>
                <a:t>Платеж за </a:t>
              </a:r>
              <a:r>
                <a:rPr lang="ru-RU" altLang="ru-RU" sz="1000" dirty="0" smtClean="0">
                  <a:solidFill>
                    <a:srgbClr val="002060"/>
                  </a:solidFill>
                  <a:cs typeface="Times New Roman" pitchFamily="18" charset="0"/>
                </a:rPr>
                <a:t>продукты</a:t>
              </a:r>
              <a:endParaRPr lang="ru-RU" altLang="ru-RU" sz="1000" dirty="0">
                <a:solidFill>
                  <a:srgbClr val="002060"/>
                </a:solidFill>
                <a:cs typeface="Times New Roman" pitchFamily="18" charset="0"/>
              </a:endParaRPr>
            </a:p>
          </p:txBody>
        </p:sp>
      </p:grpSp>
      <p:pic>
        <p:nvPicPr>
          <p:cNvPr id="78" name="Picture 27" descr="Us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953" y="5274683"/>
            <a:ext cx="749895" cy="74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Line 21"/>
          <p:cNvSpPr>
            <a:spLocks noChangeShapeType="1"/>
          </p:cNvSpPr>
          <p:nvPr/>
        </p:nvSpPr>
        <p:spPr bwMode="auto">
          <a:xfrm flipH="1">
            <a:off x="3124544" y="4113037"/>
            <a:ext cx="1476278" cy="120374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pic>
        <p:nvPicPr>
          <p:cNvPr id="80" name="Рисунок 10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214" y="4276859"/>
            <a:ext cx="3937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Line 21"/>
          <p:cNvSpPr>
            <a:spLocks noChangeShapeType="1"/>
          </p:cNvSpPr>
          <p:nvPr/>
        </p:nvSpPr>
        <p:spPr bwMode="auto">
          <a:xfrm flipV="1">
            <a:off x="4716016" y="2432318"/>
            <a:ext cx="0" cy="79578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 flipV="1">
            <a:off x="4951214" y="4033247"/>
            <a:ext cx="0" cy="124143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ru-RU" sz="1050">
              <a:solidFill>
                <a:srgbClr val="00206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sp>
        <p:nvSpPr>
          <p:cNvPr id="50" name="TextBox 50"/>
          <p:cNvSpPr txBox="1">
            <a:spLocks noChangeArrowheads="1"/>
          </p:cNvSpPr>
          <p:nvPr/>
        </p:nvSpPr>
        <p:spPr bwMode="auto">
          <a:xfrm>
            <a:off x="2823244" y="980728"/>
            <a:ext cx="3836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 smtClean="0">
                <a:solidFill>
                  <a:srgbClr val="002060"/>
                </a:solidFill>
              </a:rPr>
              <a:t>Схема теневой инкассации</a:t>
            </a:r>
            <a:endParaRPr lang="ru-RU" altLang="ru-RU" sz="1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2508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49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53" presetID="22" presetClass="entr" presetSubtype="4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500"/>
                            </p:stCondLst>
                            <p:childTnLst>
                              <p:par>
                                <p:cTn id="61" presetID="22" presetClass="entr" presetSubtype="4" repeatCount="indefinite" fill="hold" grpId="0" nodeType="after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5" presetID="22" presetClass="entr" presetSubtype="4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0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54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1" grpId="0"/>
      <p:bldP spid="22" grpId="0" animBg="1"/>
      <p:bldP spid="2" grpId="0" animBg="1"/>
      <p:bldP spid="51" grpId="0" animBg="1"/>
      <p:bldP spid="52" grpId="0" animBg="1"/>
      <p:bldP spid="56" grpId="0" animBg="1"/>
      <p:bldP spid="57" grpId="0" animBg="1"/>
      <p:bldP spid="58" grpId="0" animBg="1"/>
      <p:bldP spid="65" grpId="0" animBg="1"/>
      <p:bldP spid="66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9" grpId="0" animBg="1"/>
      <p:bldP spid="82" grpId="0" animBg="1"/>
      <p:bldP spid="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982469"/>
            <a:ext cx="6786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Обязательные условия системы мониторинга операций клиентов в рамках риск-ориентированного подхода</a:t>
            </a:r>
          </a:p>
        </p:txBody>
      </p:sp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6769"/>
            <a:ext cx="1800200" cy="1908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055207" y="3568948"/>
            <a:ext cx="5112568" cy="30777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Стандарты выявления операций повышенного риска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4433044"/>
            <a:ext cx="2718693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Централизованная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модель</a:t>
            </a: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единая информационная система</a:t>
            </a: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полномочия исполнителей</a:t>
            </a: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независимый </a:t>
            </a:r>
            <a:r>
              <a:rPr lang="ru-RU" sz="1200" b="0" dirty="0" err="1" smtClean="0">
                <a:solidFill>
                  <a:schemeClr val="accent2">
                    <a:lumMod val="75000"/>
                  </a:schemeClr>
                </a:solidFill>
              </a:rPr>
              <a:t>последконтроль</a:t>
            </a:r>
            <a:endParaRPr lang="ru-RU" sz="1200" b="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распределение ответственности</a:t>
            </a: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нормативная регламентация</a:t>
            </a:r>
            <a:endParaRPr lang="ru-RU" sz="12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12160" y="4433044"/>
            <a:ext cx="3024336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Децентрализованная модель</a:t>
            </a: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институт ответственных сотрудников</a:t>
            </a:r>
          </a:p>
          <a:p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- персональная ответственность руководителей</a:t>
            </a:r>
          </a:p>
          <a:p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функциональная координация</a:t>
            </a: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независимый </a:t>
            </a:r>
            <a:r>
              <a:rPr lang="ru-RU" sz="1200" b="0" dirty="0" err="1" smtClean="0">
                <a:solidFill>
                  <a:schemeClr val="accent2">
                    <a:lumMod val="75000"/>
                  </a:schemeClr>
                </a:solidFill>
              </a:rPr>
              <a:t>последконтроль</a:t>
            </a:r>
            <a:endParaRPr lang="ru-RU" sz="12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6" y="4708748"/>
            <a:ext cx="1394732" cy="95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Прямая со стрелкой 16"/>
          <p:cNvCxnSpPr/>
          <p:nvPr/>
        </p:nvCxnSpPr>
        <p:spPr bwMode="auto">
          <a:xfrm flipH="1">
            <a:off x="1466850" y="3856980"/>
            <a:ext cx="3144641" cy="436116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3" idx="2"/>
          </p:cNvCxnSpPr>
          <p:nvPr/>
        </p:nvCxnSpPr>
        <p:spPr bwMode="auto">
          <a:xfrm>
            <a:off x="4611491" y="3876725"/>
            <a:ext cx="3056853" cy="556319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022123" y="1592213"/>
            <a:ext cx="6480720" cy="169277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решение 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принимает Руководитель подразделения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комплексные контрольные механизмы</a:t>
            </a:r>
          </a:p>
          <a:p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нормативная регламентация ответственности и вопросов взаимодействия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непрерывность мер мониторинга и контроля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оперативная отчетность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конфиденциальность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подготовка кадров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хранение документов и информации</a:t>
            </a:r>
          </a:p>
        </p:txBody>
      </p:sp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cxnSp>
        <p:nvCxnSpPr>
          <p:cNvPr id="20" name="Прямая со стрелкой 19"/>
          <p:cNvCxnSpPr/>
          <p:nvPr/>
        </p:nvCxnSpPr>
        <p:spPr bwMode="auto">
          <a:xfrm>
            <a:off x="4611491" y="3876725"/>
            <a:ext cx="0" cy="556319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059832" y="4437112"/>
            <a:ext cx="2736304" cy="23083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Смешанная модель</a:t>
            </a: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институт ответственных </a:t>
            </a:r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сотрудников с лимитом прав</a:t>
            </a:r>
            <a:endParaRPr lang="ru-RU" sz="1200" b="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b="0" dirty="0">
                <a:solidFill>
                  <a:schemeClr val="accent2">
                    <a:lumMod val="75000"/>
                  </a:schemeClr>
                </a:solidFill>
              </a:rPr>
              <a:t>- персональная ответственность руководителей</a:t>
            </a:r>
          </a:p>
          <a:p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200" dirty="0" err="1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sz="1200" b="0" dirty="0" err="1" smtClean="0">
                <a:solidFill>
                  <a:schemeClr val="accent2">
                    <a:lumMod val="75000"/>
                  </a:schemeClr>
                </a:solidFill>
              </a:rPr>
              <a:t>оследконтроль</a:t>
            </a:r>
            <a:r>
              <a:rPr lang="ru-RU" sz="1200" b="0" dirty="0" smtClean="0">
                <a:solidFill>
                  <a:schemeClr val="accent2">
                    <a:lumMod val="75000"/>
                  </a:schemeClr>
                </a:solidFill>
              </a:rPr>
              <a:t> центра</a:t>
            </a:r>
            <a:endParaRPr lang="ru-RU" sz="12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" name="Рисунок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424" y="4742233"/>
            <a:ext cx="1240179" cy="95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3570" name="Picture 2" descr="http://previews.123rf.com/images/anatolymas/anatolymas1207/anatolymas120700007/14573945-3d-small-people-team-with-multi-colored-puzzles-3d-image--Stock-Photo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1" t="6354" r="5676" b="9699"/>
          <a:stretch/>
        </p:blipFill>
        <p:spPr bwMode="auto">
          <a:xfrm>
            <a:off x="6732240" y="4708749"/>
            <a:ext cx="1368153" cy="106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0278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099119"/>
            <a:ext cx="86409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b="1" u="sng" dirty="0">
                <a:solidFill>
                  <a:schemeClr val="accent2">
                    <a:lumMod val="75000"/>
                  </a:schemeClr>
                </a:solidFill>
              </a:rPr>
              <a:t>Превентивный контроль</a:t>
            </a:r>
            <a:r>
              <a:rPr lang="ru-RU" sz="13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предотвращение использования продуктов / услуг в целях ОД/ФТ путем оценки рисков до установления договорных отношений / проведения операций: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обязательная проверка потенциальных клиентов/представителей по 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негативному списку;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особый порядок установления договорных отношений с клиентами повышенного риска;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предварительное согласование проведения клиентами операций повышенного риска;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внедрение для клиентов повышенного риска практики предварительного полного документационного обеспечения проводимых операций;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установление для отдельных клиентов индивидуальных тарифных преференций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107504" y="2492897"/>
            <a:ext cx="3384376" cy="2520280"/>
          </a:xfrm>
          <a:prstGeom prst="triangle">
            <a:avLst>
              <a:gd name="adj" fmla="val 49734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45720" rIns="45720"/>
          <a:lstStyle>
            <a:lvl1pPr marL="114300" indent="-1143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30000"/>
              </a:spcBef>
              <a:buClr>
                <a:srgbClr val="D884BA"/>
              </a:buClr>
            </a:pPr>
            <a:endParaRPr lang="en-US" altLang="ru-RU" sz="1100" b="0">
              <a:solidFill>
                <a:srgbClr val="0A29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84"/>
          <p:cNvSpPr>
            <a:spLocks noChangeArrowheads="1"/>
          </p:cNvSpPr>
          <p:nvPr/>
        </p:nvSpPr>
        <p:spPr bwMode="auto">
          <a:xfrm>
            <a:off x="539552" y="4365328"/>
            <a:ext cx="2577622" cy="5762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rIns="18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kern="0" dirty="0" smtClean="0">
                <a:solidFill>
                  <a:srgbClr val="0A29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Превентивный контроль</a:t>
            </a:r>
            <a:endParaRPr lang="ru-RU" sz="1400" kern="0" dirty="0">
              <a:solidFill>
                <a:srgbClr val="0A29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184"/>
          <p:cNvSpPr>
            <a:spLocks noChangeArrowheads="1"/>
          </p:cNvSpPr>
          <p:nvPr/>
        </p:nvSpPr>
        <p:spPr bwMode="auto">
          <a:xfrm>
            <a:off x="929203" y="3789264"/>
            <a:ext cx="1800200" cy="5762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rIns="18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kern="0" dirty="0" smtClean="0">
                <a:solidFill>
                  <a:srgbClr val="0A29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контроль</a:t>
            </a:r>
            <a:endParaRPr lang="ru-RU" sz="1400" kern="0" dirty="0">
              <a:solidFill>
                <a:srgbClr val="0A29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AutoShape 184"/>
          <p:cNvSpPr>
            <a:spLocks noChangeArrowheads="1"/>
          </p:cNvSpPr>
          <p:nvPr/>
        </p:nvSpPr>
        <p:spPr bwMode="auto">
          <a:xfrm>
            <a:off x="1274419" y="3212976"/>
            <a:ext cx="1065333" cy="5762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rIns="18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kern="0" dirty="0" smtClean="0">
                <a:solidFill>
                  <a:srgbClr val="0A29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Последующий</a:t>
            </a:r>
            <a:endParaRPr lang="ru-RU" sz="1100" kern="0" dirty="0">
              <a:solidFill>
                <a:srgbClr val="0A29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51720" y="1052736"/>
            <a:ext cx="691276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b="1" u="sng" dirty="0" smtClean="0">
                <a:solidFill>
                  <a:schemeClr val="accent2">
                    <a:lumMod val="75000"/>
                  </a:schemeClr>
                </a:solidFill>
              </a:rPr>
              <a:t>Последующий </a:t>
            </a:r>
            <a:r>
              <a:rPr lang="ru-RU" sz="1300" b="1" u="sng" dirty="0">
                <a:solidFill>
                  <a:schemeClr val="accent2">
                    <a:lumMod val="75000"/>
                  </a:schemeClr>
                </a:solidFill>
              </a:rPr>
              <a:t>контроль</a:t>
            </a:r>
            <a:r>
              <a:rPr lang="ru-RU" sz="13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мониторинг полноты и своевременности выявления операций повышенного 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риска: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анализ операций повышенного риска, подготовка мотивированного заключения;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 оценка корректности выводов по факту проведения углубленного анализа операций;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реализация мер контроля соблюдения клиентами достигнутых договоренностей;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проведение </a:t>
            </a:r>
            <a:r>
              <a:rPr lang="ru-RU" sz="1300" b="0" dirty="0" err="1">
                <a:solidFill>
                  <a:schemeClr val="accent2">
                    <a:lumMod val="75000"/>
                  </a:schemeClr>
                </a:solidFill>
              </a:rPr>
              <a:t>макроанализа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 (характер и динамика операций повышенного риска ОД/ФТ, основные тенденции в деятельности клиентов и риски, обусловленные данной детальностью, влияние указанных операций на показатели деятельности компании).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571778" y="2780928"/>
            <a:ext cx="539271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b="1" u="sng" dirty="0" smtClean="0">
                <a:solidFill>
                  <a:schemeClr val="accent2">
                    <a:lumMod val="75000"/>
                  </a:schemeClr>
                </a:solidFill>
              </a:rPr>
              <a:t>Текущий </a:t>
            </a:r>
            <a:r>
              <a:rPr lang="ru-RU" sz="1300" b="1" u="sng" dirty="0">
                <a:solidFill>
                  <a:schemeClr val="accent2">
                    <a:lumMod val="75000"/>
                  </a:schemeClr>
                </a:solidFill>
              </a:rPr>
              <a:t>контроль</a:t>
            </a:r>
            <a:r>
              <a:rPr lang="ru-RU" sz="13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своевременное выявление операций повышенного 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риска: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оценка имеющейся информации о клиенте: регистрационных данных, финансовых показателей последних периодов, сведений из СМИ и т.д.;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анализ операционной деятельности клиента (выяснение источников денежных средств и направлений их использования, экономическую суть проводимых операций и т.д.);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проверка обоснованности возникших подозрений (запрос 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сведений / документов</a:t>
            </a:r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, их оценка);</a:t>
            </a:r>
          </a:p>
          <a:p>
            <a:r>
              <a:rPr lang="ru-RU" sz="1300" b="0" dirty="0">
                <a:solidFill>
                  <a:schemeClr val="accent2">
                    <a:lumMod val="75000"/>
                  </a:schemeClr>
                </a:solidFill>
              </a:rPr>
              <a:t>- меры по минимизации риска (при необходимости</a:t>
            </a:r>
            <a:r>
              <a:rPr lang="ru-RU" sz="1300" b="0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endParaRPr lang="ru-RU" sz="13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" name="Picture 3" descr="C:\Users\Елена\Desktop\ВТБ\0186_700x5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939245"/>
            <a:ext cx="2115084" cy="168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26105773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502573"/>
              </p:ext>
            </p:extLst>
          </p:nvPr>
        </p:nvGraphicFramePr>
        <p:xfrm>
          <a:off x="179512" y="2060848"/>
          <a:ext cx="871297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1. Кто выявляет</a:t>
                      </a:r>
                      <a:endParaRPr lang="ru-RU" sz="13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2. Как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3. </a:t>
                      </a:r>
                      <a:r>
                        <a:rPr lang="en-US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Lim</a:t>
                      </a:r>
                      <a:r>
                        <a:rPr lang="ru-RU" sz="13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ответственности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4. Передача сведений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5. Принятие решения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4" y="3320927"/>
            <a:ext cx="1983726" cy="148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3140968"/>
            <a:ext cx="6696744" cy="202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четкое разграничение зон ответственности по 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выявлению операций </a:t>
            </a: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в зависимости от применяемого 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подхода;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определение критериев операций, подлежащих мониторингу 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работником / подразделением по ПОД/ФТ;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регламентация порядка выявления операций повышенного риска</a:t>
            </a:r>
          </a:p>
          <a:p>
            <a:pPr>
              <a:spcAft>
                <a:spcPts val="400"/>
              </a:spcAft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      (сумма, клиент, вид операции, использование ДБО);</a:t>
            </a:r>
            <a:endParaRPr lang="ru-RU" altLang="ru-RU" sz="1400" b="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обязательная подготовка и обучение персонала, ответственного за выявление операций повышенного риска.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1907" y="1508910"/>
            <a:ext cx="712879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Базовые элементы системы выявления операций повышенного риска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19" y="5589240"/>
            <a:ext cx="467579" cy="597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84148" y="5718267"/>
            <a:ext cx="712879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Фиксирование во внутренних нормативных документах компании</a:t>
            </a:r>
          </a:p>
        </p:txBody>
      </p:sp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42146518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314619"/>
              </p:ext>
            </p:extLst>
          </p:nvPr>
        </p:nvGraphicFramePr>
        <p:xfrm>
          <a:off x="251520" y="1268760"/>
          <a:ext cx="871297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1. Кто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2. Как выявляет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3. </a:t>
                      </a:r>
                      <a:r>
                        <a:rPr lang="en-US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Lim</a:t>
                      </a:r>
                      <a:r>
                        <a:rPr lang="ru-RU" sz="13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ответственности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4. Передача сведений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5. Принятие решения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1988840"/>
            <a:ext cx="87129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Мониторинг операций повышенного риска может проводиться: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1743" y="2562193"/>
            <a:ext cx="6068815" cy="10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 использование </a:t>
            </a:r>
            <a:r>
              <a:rPr lang="en-US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IT-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систем, содержащим алгоритмы и контроли по выявлению операций повышенного риска;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амостоятельно (ручной способ) в результате мониторинга операции и анализа профиля клиента.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871133"/>
            <a:ext cx="407708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300" dirty="0" smtClean="0">
                <a:solidFill>
                  <a:schemeClr val="accent2">
                    <a:lumMod val="75000"/>
                  </a:schemeClr>
                </a:solidFill>
              </a:rPr>
              <a:t>Требования к </a:t>
            </a:r>
            <a:r>
              <a:rPr lang="en-US" altLang="ru-RU" sz="1300" dirty="0" smtClean="0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ru-RU" altLang="ru-RU" sz="1300" dirty="0" smtClean="0">
                <a:solidFill>
                  <a:schemeClr val="accent2">
                    <a:lumMod val="75000"/>
                  </a:schemeClr>
                </a:solidFill>
              </a:rPr>
              <a:t>-системам, используемым при выявлении операций повышенного риска: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76201"/>
            <a:ext cx="2160240" cy="116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4394353"/>
            <a:ext cx="4005073" cy="199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своевременное обновление алгоритмов и контролей выявления операций в связи с изменением законодательства;</a:t>
            </a:r>
          </a:p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обновление настроек </a:t>
            </a:r>
            <a:r>
              <a:rPr lang="en-US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-системы при выявлении новых видов операций повышенного риска или расширении продуктовой линейки;</a:t>
            </a:r>
          </a:p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егулярный аудит эффективности контролей выявления операций повышенного риска.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95201" y="3971160"/>
            <a:ext cx="378904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300" dirty="0" smtClean="0">
                <a:solidFill>
                  <a:schemeClr val="accent2">
                    <a:lumMod val="75000"/>
                  </a:schemeClr>
                </a:solidFill>
              </a:rPr>
              <a:t>Кадровое обеспечение: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87742" y="4394353"/>
            <a:ext cx="4005073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тсутствие конфликта интересов;</a:t>
            </a:r>
          </a:p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ериодическое профильное обучение;</a:t>
            </a:r>
          </a:p>
          <a:p>
            <a:pPr marL="180000" indent="-180000">
              <a:spcAft>
                <a:spcPts val="400"/>
              </a:spcAft>
              <a:buFontTx/>
              <a:buChar char="-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к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онтроль уровня знаний работников.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617523" y="5189442"/>
            <a:ext cx="2066727" cy="1405949"/>
          </a:xfrm>
          <a:prstGeom prst="rect">
            <a:avLst/>
          </a:prstGeom>
        </p:spPr>
      </p:pic>
      <p:pic>
        <p:nvPicPr>
          <p:cNvPr id="15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222364679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432126"/>
              </p:ext>
            </p:extLst>
          </p:nvPr>
        </p:nvGraphicFramePr>
        <p:xfrm>
          <a:off x="230814" y="1483640"/>
          <a:ext cx="871297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1. Кто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2. Как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3. </a:t>
                      </a:r>
                      <a:r>
                        <a:rPr lang="en-US" sz="1300" dirty="0" smtClean="0">
                          <a:solidFill>
                            <a:schemeClr val="bg1"/>
                          </a:solidFill>
                        </a:rPr>
                        <a:t>Lim </a:t>
                      </a:r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ответственности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4. Передача сведений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5. Принятие решения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30501" y="2809193"/>
            <a:ext cx="6789971" cy="294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распределения ответственности по выявлению операций повышенного риска на работников компании, в зависимости от: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вида операции,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типа клиента,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суммы операции.</a:t>
            </a:r>
          </a:p>
          <a:p>
            <a:pPr>
              <a:spcAft>
                <a:spcPts val="400"/>
              </a:spcAft>
              <a:buClr>
                <a:srgbClr val="C00000"/>
              </a:buClr>
            </a:pPr>
            <a:endParaRPr lang="ru-RU" altLang="ru-RU" sz="500" b="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г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руппировки критериев операций, мониторинг которых осуществляет работник / подразделение по ПОД/ФТ: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бщие признаки;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пециальные признаки;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тдельные виды операций (с нерезидентами, государственными организациями).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0814" y="2226875"/>
            <a:ext cx="694026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Базовые принципы: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7" y="3212976"/>
            <a:ext cx="1806474" cy="180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29725238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301901"/>
              </p:ext>
            </p:extLst>
          </p:nvPr>
        </p:nvGraphicFramePr>
        <p:xfrm>
          <a:off x="239162" y="1340768"/>
          <a:ext cx="871297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1. Кто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2. Как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3. </a:t>
                      </a:r>
                      <a:r>
                        <a:rPr lang="en-US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Lim</a:t>
                      </a:r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ответственности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4. Передача сведений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5. Принятие решения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4027" y="2066818"/>
            <a:ext cx="84524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В рамках порядка передачи сведений по операциям повышенного риска необходимо предусмотреть: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18" y="2700116"/>
            <a:ext cx="1467653" cy="1947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30498" y="2771069"/>
            <a:ext cx="6789971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ф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орму предоставления сведений (в электронном виде,</a:t>
            </a:r>
          </a:p>
          <a:p>
            <a:pPr>
              <a:spcAft>
                <a:spcPts val="400"/>
              </a:spcAft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     на бумажном носителе);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ф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ормат сведений (сообщение по операции, уведомление о совершении операции и др.)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иц, ответственных за предоставление сведений;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аличие обоснования отнесения операции к операции повышенного риска;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ф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орму фиксирования принятого решения по операции повышенного риска.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555" y="4723489"/>
            <a:ext cx="87129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b="0" dirty="0" smtClean="0">
                <a:solidFill>
                  <a:schemeClr val="accent2">
                    <a:lumMod val="75000"/>
                  </a:schemeClr>
                </a:solidFill>
              </a:rPr>
              <a:t>Требования к формам коммуникации при передачи сведений по операции повышенного риска: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5" y="5229200"/>
            <a:ext cx="60486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защищенный канал связи;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перативность предоставления сведений;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аличие обратной связи (возможность отслеживания состояния отправки/получения);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дресность (использование системы </a:t>
            </a:r>
            <a:r>
              <a:rPr lang="ru-RU" altLang="ru-RU" sz="1400" b="0" dirty="0" err="1" smtClean="0">
                <a:solidFill>
                  <a:schemeClr val="accent2">
                    <a:lumMod val="75000"/>
                  </a:schemeClr>
                </a:solidFill>
              </a:rPr>
              <a:t>логирования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060847"/>
            <a:ext cx="2088232" cy="1660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324045571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ChangeArrowheads="1"/>
          </p:cNvSpPr>
          <p:nvPr/>
        </p:nvSpPr>
        <p:spPr bwMode="auto">
          <a:xfrm>
            <a:off x="1908175" y="1298153"/>
            <a:ext cx="3656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buFont typeface="Wingdings" pitchFamily="2" charset="2"/>
              <a:buNone/>
            </a:pPr>
            <a:r>
              <a:rPr lang="ru-RU" altLang="ru-RU" sz="2200" b="1" dirty="0">
                <a:solidFill>
                  <a:schemeClr val="accent2"/>
                </a:solidFill>
              </a:rPr>
              <a:t>Основные положения</a:t>
            </a:r>
            <a:r>
              <a:rPr lang="ru-RU" altLang="ru-RU" sz="2200" dirty="0"/>
              <a:t> </a:t>
            </a:r>
            <a:endParaRPr lang="ru-RU" altLang="ru-RU" sz="2200" b="1" dirty="0">
              <a:solidFill>
                <a:schemeClr val="accent2"/>
              </a:solidFill>
            </a:endParaRPr>
          </a:p>
        </p:txBody>
      </p:sp>
      <p:sp>
        <p:nvSpPr>
          <p:cNvPr id="324611" name="Rectangle 3"/>
          <p:cNvSpPr>
            <a:spLocks noChangeArrowheads="1"/>
          </p:cNvSpPr>
          <p:nvPr/>
        </p:nvSpPr>
        <p:spPr bwMode="auto">
          <a:xfrm>
            <a:off x="250825" y="1844824"/>
            <a:ext cx="871378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altLang="ru-RU" sz="1400" b="1" dirty="0" err="1">
                <a:solidFill>
                  <a:schemeClr val="accent2"/>
                </a:solidFill>
              </a:rPr>
              <a:t>Комлаенс</a:t>
            </a:r>
            <a:r>
              <a:rPr lang="ru-RU" altLang="ru-RU" sz="1400" b="1" dirty="0">
                <a:solidFill>
                  <a:schemeClr val="accent2"/>
                </a:solidFill>
              </a:rPr>
              <a:t> как элемент корпоративной культуры современного банка: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           - Особенности современного этапа развития финансовой </a:t>
            </a:r>
            <a:r>
              <a:rPr lang="ru-RU" altLang="ru-RU" sz="1400" dirty="0" smtClean="0">
                <a:solidFill>
                  <a:schemeClr val="accent2"/>
                </a:solidFill>
              </a:rPr>
              <a:t>системы с позиции </a:t>
            </a:r>
            <a:r>
              <a:rPr lang="ru-RU" altLang="ru-RU" sz="1400" dirty="0" err="1" smtClean="0">
                <a:solidFill>
                  <a:schemeClr val="accent2"/>
                </a:solidFill>
              </a:rPr>
              <a:t>комплаенс</a:t>
            </a:r>
            <a:r>
              <a:rPr lang="ru-RU" altLang="ru-RU" sz="1400" dirty="0" smtClean="0">
                <a:solidFill>
                  <a:schemeClr val="accent2"/>
                </a:solidFill>
              </a:rPr>
              <a:t>-офицера;</a:t>
            </a:r>
            <a:endParaRPr lang="ru-RU" altLang="ru-RU" sz="1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           - </a:t>
            </a:r>
            <a:r>
              <a:rPr lang="ru-RU" sz="1400" dirty="0" err="1">
                <a:solidFill>
                  <a:schemeClr val="accent2"/>
                </a:solidFill>
              </a:rPr>
              <a:t>Комплаенс</a:t>
            </a:r>
            <a:r>
              <a:rPr lang="ru-RU" sz="1400" dirty="0">
                <a:solidFill>
                  <a:schemeClr val="accent2"/>
                </a:solidFill>
              </a:rPr>
              <a:t> как инструмент оценки и управления </a:t>
            </a:r>
            <a:r>
              <a:rPr lang="ru-RU" sz="1400" dirty="0" smtClean="0">
                <a:solidFill>
                  <a:schemeClr val="accent2"/>
                </a:solidFill>
              </a:rPr>
              <a:t>рисками;</a:t>
            </a:r>
            <a:endParaRPr lang="ru-RU" altLang="ru-RU" sz="1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altLang="ru-RU" sz="1400" dirty="0" smtClean="0">
                <a:solidFill>
                  <a:schemeClr val="accent2"/>
                </a:solidFill>
              </a:rPr>
              <a:t>	- </a:t>
            </a:r>
            <a:r>
              <a:rPr lang="ru-RU" altLang="ru-RU" sz="1400" dirty="0">
                <a:solidFill>
                  <a:schemeClr val="accent2"/>
                </a:solidFill>
              </a:rPr>
              <a:t>Национальные особенности моделей отмывания денег</a:t>
            </a:r>
            <a:r>
              <a:rPr lang="ru-RU" altLang="ru-RU" sz="1400" dirty="0" smtClean="0">
                <a:solidFill>
                  <a:schemeClr val="accent2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ru-RU" sz="1400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1400" b="1" dirty="0">
                <a:solidFill>
                  <a:schemeClr val="accent2"/>
                </a:solidFill>
              </a:rPr>
              <a:t>2.      Финансовый мониторинг и валютный контроль </a:t>
            </a:r>
            <a:r>
              <a:rPr lang="ru-RU" sz="1400" b="1" dirty="0" smtClean="0">
                <a:solidFill>
                  <a:schemeClr val="accent2"/>
                </a:solidFill>
              </a:rPr>
              <a:t>в </a:t>
            </a:r>
            <a:r>
              <a:rPr lang="ru-RU" sz="1400" b="1" dirty="0" err="1" smtClean="0">
                <a:solidFill>
                  <a:schemeClr val="accent2"/>
                </a:solidFill>
              </a:rPr>
              <a:t>комплаенс-моделе</a:t>
            </a:r>
            <a:r>
              <a:rPr lang="ru-RU" sz="1400" b="1" dirty="0" smtClean="0">
                <a:solidFill>
                  <a:schemeClr val="accent2"/>
                </a:solidFill>
              </a:rPr>
              <a:t> </a:t>
            </a:r>
            <a:r>
              <a:rPr lang="ru-RU" sz="1400" b="1" dirty="0">
                <a:solidFill>
                  <a:schemeClr val="accent2"/>
                </a:solidFill>
              </a:rPr>
              <a:t>современного банка</a:t>
            </a:r>
            <a:r>
              <a:rPr lang="ru-RU" altLang="ru-RU" sz="1400" b="1" dirty="0">
                <a:solidFill>
                  <a:schemeClr val="accent2"/>
                </a:solidFill>
              </a:rPr>
              <a:t>: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          - Актуальные вопросы</a:t>
            </a:r>
            <a:r>
              <a:rPr lang="en-US" altLang="ru-RU" sz="1400" dirty="0">
                <a:solidFill>
                  <a:schemeClr val="accent2"/>
                </a:solidFill>
              </a:rPr>
              <a:t> </a:t>
            </a:r>
            <a:r>
              <a:rPr lang="ru-RU" altLang="ru-RU" sz="1400" dirty="0" smtClean="0">
                <a:solidFill>
                  <a:schemeClr val="accent2"/>
                </a:solidFill>
              </a:rPr>
              <a:t>валютного контроля и финансового мониторинга;</a:t>
            </a:r>
            <a:endParaRPr lang="ru-RU" altLang="ru-RU" sz="1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400" dirty="0" smtClean="0">
                <a:solidFill>
                  <a:schemeClr val="accent2"/>
                </a:solidFill>
              </a:rPr>
              <a:t>           </a:t>
            </a:r>
            <a:r>
              <a:rPr lang="ru-RU" altLang="ru-RU" sz="1400" dirty="0">
                <a:solidFill>
                  <a:schemeClr val="accent2"/>
                </a:solidFill>
              </a:rPr>
              <a:t>- </a:t>
            </a:r>
            <a:r>
              <a:rPr lang="ru-RU" altLang="ru-RU" sz="1400" dirty="0" smtClean="0">
                <a:solidFill>
                  <a:schemeClr val="accent2"/>
                </a:solidFill>
              </a:rPr>
              <a:t>Выявление операций </a:t>
            </a:r>
            <a:r>
              <a:rPr lang="ru-RU" altLang="ru-RU" sz="1400" dirty="0">
                <a:solidFill>
                  <a:schemeClr val="accent2"/>
                </a:solidFill>
              </a:rPr>
              <a:t>повышенного </a:t>
            </a:r>
            <a:r>
              <a:rPr lang="ru-RU" altLang="ru-RU" sz="1400" dirty="0" smtClean="0">
                <a:solidFill>
                  <a:schemeClr val="accent2"/>
                </a:solidFill>
              </a:rPr>
              <a:t>риска: подходы </a:t>
            </a:r>
            <a:r>
              <a:rPr lang="ru-RU" altLang="ru-RU" sz="1400" dirty="0">
                <a:solidFill>
                  <a:schemeClr val="accent2"/>
                </a:solidFill>
              </a:rPr>
              <a:t>и инструментарий;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          - Оценка риска </a:t>
            </a:r>
            <a:r>
              <a:rPr lang="ru-RU" altLang="ru-RU" sz="1400" dirty="0" smtClean="0">
                <a:solidFill>
                  <a:schemeClr val="accent2"/>
                </a:solidFill>
              </a:rPr>
              <a:t>в рамках валютного контроля;</a:t>
            </a:r>
            <a:endParaRPr lang="ru-RU" altLang="ru-RU" sz="1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</a:t>
            </a:r>
            <a:r>
              <a:rPr lang="ru-RU" altLang="ru-RU" sz="1400" dirty="0" smtClean="0">
                <a:solidFill>
                  <a:schemeClr val="accent2"/>
                </a:solidFill>
              </a:rPr>
              <a:t>          - </a:t>
            </a:r>
            <a:r>
              <a:rPr lang="ru-RU" altLang="ru-RU" sz="1400" dirty="0">
                <a:solidFill>
                  <a:schemeClr val="accent2"/>
                </a:solidFill>
              </a:rPr>
              <a:t>Организация работы с клиентами, совершающими </a:t>
            </a:r>
            <a:r>
              <a:rPr lang="ru-RU" altLang="ru-RU" sz="1400" dirty="0" smtClean="0">
                <a:solidFill>
                  <a:schemeClr val="accent2"/>
                </a:solidFill>
              </a:rPr>
              <a:t>рисковые операции.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altLang="ru-RU" sz="1400" dirty="0" smtClean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AutoNum type="arabicPeriod" startAt="3"/>
            </a:pPr>
            <a:r>
              <a:rPr lang="ru-RU" altLang="ru-RU" sz="1400" b="1" dirty="0" err="1" smtClean="0">
                <a:solidFill>
                  <a:schemeClr val="accent2"/>
                </a:solidFill>
              </a:rPr>
              <a:t>Дерискинг</a:t>
            </a:r>
            <a:r>
              <a:rPr lang="ru-RU" altLang="ru-RU" sz="1400" b="1" dirty="0" smtClean="0">
                <a:solidFill>
                  <a:schemeClr val="accent2"/>
                </a:solidFill>
              </a:rPr>
              <a:t> в системе </a:t>
            </a:r>
            <a:r>
              <a:rPr lang="ru-RU" altLang="ru-RU" sz="1400" b="1" dirty="0" err="1" smtClean="0">
                <a:solidFill>
                  <a:schemeClr val="accent2"/>
                </a:solidFill>
              </a:rPr>
              <a:t>комплаенс</a:t>
            </a:r>
            <a:r>
              <a:rPr lang="ru-RU" altLang="ru-RU" sz="1400" b="1" dirty="0" smtClean="0">
                <a:solidFill>
                  <a:schemeClr val="accent2"/>
                </a:solidFill>
              </a:rPr>
              <a:t>-контроля: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1400" dirty="0">
                <a:solidFill>
                  <a:schemeClr val="accent2"/>
                </a:solidFill>
              </a:rPr>
              <a:t>  </a:t>
            </a:r>
            <a:r>
              <a:rPr lang="ru-RU" altLang="ru-RU" sz="1400" dirty="0" smtClean="0">
                <a:solidFill>
                  <a:schemeClr val="accent2"/>
                </a:solidFill>
              </a:rPr>
              <a:t>          - Сущность и содержание понятия </a:t>
            </a:r>
            <a:r>
              <a:rPr lang="ru-RU" altLang="ru-RU" sz="1400" dirty="0" err="1" smtClean="0">
                <a:solidFill>
                  <a:schemeClr val="accent2"/>
                </a:solidFill>
              </a:rPr>
              <a:t>дерискинга</a:t>
            </a:r>
            <a:r>
              <a:rPr lang="ru-RU" altLang="ru-RU" sz="1400" dirty="0" smtClean="0">
                <a:solidFill>
                  <a:schemeClr val="accent2"/>
                </a:solidFill>
              </a:rPr>
              <a:t>;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1400" dirty="0" smtClean="0">
                <a:solidFill>
                  <a:schemeClr val="accent2"/>
                </a:solidFill>
              </a:rPr>
              <a:t>            - Принцип знай своего сотрудника.</a:t>
            </a:r>
            <a:endParaRPr lang="ru-RU" altLang="ru-RU" sz="1400" dirty="0">
              <a:solidFill>
                <a:schemeClr val="accent2"/>
              </a:solidFill>
            </a:endParaRPr>
          </a:p>
        </p:txBody>
      </p:sp>
      <p:pic>
        <p:nvPicPr>
          <p:cNvPr id="324612" name="Picture 4" descr="i?id=97851418&amp;tov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6475"/>
            <a:ext cx="104298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4613" name="Picture 5" descr="i?id=83813777&amp;tov=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800695"/>
            <a:ext cx="998718" cy="9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4614" name="Picture 6" descr="i?id=61023118&amp;tov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949950"/>
            <a:ext cx="135731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4618" name="Picture 10" descr="Открытое голосование. Выбери лучший слоган!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7" y="872703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007878"/>
              </p:ext>
            </p:extLst>
          </p:nvPr>
        </p:nvGraphicFramePr>
        <p:xfrm>
          <a:off x="239162" y="1604528"/>
          <a:ext cx="871297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1. Кто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2. Как выявляет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3. </a:t>
                      </a:r>
                      <a:r>
                        <a:rPr lang="en-US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Lim </a:t>
                      </a:r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ответственности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4. Передача сведений</a:t>
                      </a: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5. Принятие решения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9000" y="2310368"/>
            <a:ext cx="70567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dirty="0" smtClean="0">
                <a:solidFill>
                  <a:schemeClr val="accent2">
                    <a:lumMod val="75000"/>
                  </a:schemeClr>
                </a:solidFill>
              </a:rPr>
              <a:t>Решение о признании операции операцией повышенного риска должен принимать Ответственный сотрудник по ПОД/ФТ.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355733"/>
            <a:ext cx="5608621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сроки рассмотрения и принятия решения;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форма фиксирования решения;</a:t>
            </a:r>
            <a:endParaRPr lang="ru-RU" altLang="ru-RU" sz="1400" b="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содержание решения и предложения по минимизации риска.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586" y="3008591"/>
            <a:ext cx="86658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ru-RU" altLang="ru-RU" sz="1500" b="0" dirty="0">
                <a:solidFill>
                  <a:schemeClr val="accent2">
                    <a:lumMod val="75000"/>
                  </a:schemeClr>
                </a:solidFill>
              </a:rPr>
              <a:t>С целью формализации процесса принятия решения Ответственным </a:t>
            </a:r>
            <a:r>
              <a:rPr lang="ru-RU" altLang="ru-RU" sz="1500" b="0" dirty="0" smtClean="0">
                <a:solidFill>
                  <a:schemeClr val="accent2">
                    <a:lumMod val="75000"/>
                  </a:schemeClr>
                </a:solidFill>
              </a:rPr>
              <a:t>сотрудником по ПОД/ФТ </a:t>
            </a:r>
            <a:r>
              <a:rPr lang="ru-RU" altLang="ru-RU" sz="1500" b="0" dirty="0">
                <a:solidFill>
                  <a:schemeClr val="accent2">
                    <a:lumMod val="75000"/>
                  </a:schemeClr>
                </a:solidFill>
              </a:rPr>
              <a:t>внутренними документами компании должны быть предусмотрены:</a:t>
            </a:r>
          </a:p>
        </p:txBody>
      </p:sp>
      <p:pic>
        <p:nvPicPr>
          <p:cNvPr id="8" name="Picture 2" descr="X:\My Documents\My Pictures\copywriting-300x29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22" y="3897052"/>
            <a:ext cx="1647837" cy="1758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31921486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46230"/>
            <a:ext cx="597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i="1" dirty="0" err="1" smtClean="0">
                <a:solidFill>
                  <a:schemeClr val="accent2">
                    <a:lumMod val="75000"/>
                  </a:schemeClr>
                </a:solidFill>
              </a:rPr>
              <a:t>Последконтроль</a:t>
            </a:r>
            <a:r>
              <a:rPr lang="ru-RU" altLang="ru-RU" sz="1600" i="1" dirty="0" smtClean="0">
                <a:solidFill>
                  <a:schemeClr val="accent2">
                    <a:lumMod val="75000"/>
                  </a:schemeClr>
                </a:solidFill>
              </a:rPr>
              <a:t> выявления операций повышенного риска</a:t>
            </a:r>
            <a:endParaRPr lang="ru-RU" altLang="ru-RU" sz="1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4276" y="2982021"/>
            <a:ext cx="48245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u="sng" dirty="0" smtClean="0">
                <a:solidFill>
                  <a:schemeClr val="accent2">
                    <a:lumMod val="75000"/>
                  </a:schemeClr>
                </a:solidFill>
              </a:rPr>
              <a:t>Принципы построения системы </a:t>
            </a:r>
            <a:r>
              <a:rPr lang="ru-RU" altLang="ru-RU" sz="1400" u="sng" dirty="0" err="1" smtClean="0">
                <a:solidFill>
                  <a:schemeClr val="accent2">
                    <a:lumMod val="75000"/>
                  </a:schemeClr>
                </a:solidFill>
              </a:rPr>
              <a:t>последконтроля</a:t>
            </a:r>
            <a:endParaRPr lang="ru-RU" altLang="ru-RU" sz="1400" u="sng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9" r="16326"/>
          <a:stretch/>
        </p:blipFill>
        <p:spPr bwMode="auto">
          <a:xfrm>
            <a:off x="642339" y="1613869"/>
            <a:ext cx="792087" cy="757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43000" y="1469853"/>
            <a:ext cx="4896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altLang="ru-RU" sz="1400" dirty="0" smtClean="0">
                <a:solidFill>
                  <a:schemeClr val="accent2">
                    <a:lumMod val="75000"/>
                  </a:schemeClr>
                </a:solidFill>
              </a:rPr>
              <a:t>Периодичность:</a:t>
            </a:r>
          </a:p>
          <a:p>
            <a:pPr marL="540000" indent="-18000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отчетность в государственные органы.</a:t>
            </a:r>
          </a:p>
          <a:p>
            <a:pPr>
              <a:spcAft>
                <a:spcPts val="400"/>
              </a:spcAft>
              <a:buClr>
                <a:srgbClr val="C00000"/>
              </a:buClr>
            </a:pPr>
            <a:r>
              <a:rPr lang="ru-RU" altLang="ru-RU" sz="1400" dirty="0" smtClean="0">
                <a:solidFill>
                  <a:schemeClr val="accent2">
                    <a:lumMod val="75000"/>
                  </a:schemeClr>
                </a:solidFill>
              </a:rPr>
              <a:t>2.    Полнота охвата:</a:t>
            </a:r>
          </a:p>
          <a:p>
            <a:pPr marL="540000" lvl="1" indent="-18000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репрезентативность;</a:t>
            </a:r>
          </a:p>
          <a:p>
            <a:pPr marL="540000" lvl="1" indent="-18000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принцип сплошного охвата.</a:t>
            </a:r>
            <a:endParaRPr lang="ru-RU" alt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710" y="3672217"/>
            <a:ext cx="1328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u="sng" dirty="0" smtClean="0">
                <a:solidFill>
                  <a:schemeClr val="accent2">
                    <a:lumMod val="75000"/>
                  </a:schemeClr>
                </a:solidFill>
              </a:rPr>
              <a:t>Сотрудники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3697" y="3678357"/>
            <a:ext cx="1328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u="sng" dirty="0" smtClean="0">
                <a:solidFill>
                  <a:schemeClr val="accent2">
                    <a:lumMod val="75000"/>
                  </a:schemeClr>
                </a:solidFill>
              </a:rPr>
              <a:t>Клиенты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4067" y="3974983"/>
            <a:ext cx="2502024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проведение переговоров;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ru-RU" sz="1300" b="0" dirty="0">
                <a:solidFill>
                  <a:schemeClr val="accent2">
                    <a:lumMod val="75000"/>
                  </a:schemeClr>
                </a:solidFill>
              </a:rPr>
              <a:t>min </a:t>
            </a: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платежей;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запрос документов.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39704" y="3982025"/>
            <a:ext cx="3784600" cy="2652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buClr>
                <a:srgbClr val="C00000"/>
              </a:buClr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- контроль выполнения клиентом обязательств: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предоставление документов;</a:t>
            </a:r>
            <a:endParaRPr lang="ru-RU" alt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маршрутизация платежей;</a:t>
            </a:r>
            <a:endParaRPr lang="ru-RU" altLang="ru-RU" sz="1300" b="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ru-RU" sz="1300" b="0" dirty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en-US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in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 операций.</a:t>
            </a:r>
          </a:p>
          <a:p>
            <a:pPr>
              <a:spcAft>
                <a:spcPts val="400"/>
              </a:spcAft>
              <a:buClr>
                <a:srgbClr val="C00000"/>
              </a:buClr>
            </a:pP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- условия реализации: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обращение к клиенту с использованием регламентированной формы запроса;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четкое указание конкретного перечня информации и формы предоставления;</a:t>
            </a:r>
          </a:p>
          <a:p>
            <a:pPr marL="285750" indent="-285750"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altLang="ru-RU" sz="1300" b="0" dirty="0">
                <a:solidFill>
                  <a:schemeClr val="accent2">
                    <a:lumMod val="75000"/>
                  </a:schemeClr>
                </a:solidFill>
              </a:rPr>
              <a:t>фиксирование срока ответа</a:t>
            </a:r>
            <a:r>
              <a:rPr lang="ru-RU" altLang="ru-RU" sz="1300" b="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altLang="ru-RU" sz="13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>
            <a:stCxn id="3" idx="2"/>
            <a:endCxn id="8" idx="0"/>
          </p:cNvCxnSpPr>
          <p:nvPr/>
        </p:nvCxnSpPr>
        <p:spPr bwMode="auto">
          <a:xfrm flipH="1">
            <a:off x="1592728" y="3289798"/>
            <a:ext cx="1903816" cy="38241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Прямая со стрелкой 15"/>
          <p:cNvCxnSpPr>
            <a:stCxn id="3" idx="2"/>
            <a:endCxn id="9" idx="0"/>
          </p:cNvCxnSpPr>
          <p:nvPr/>
        </p:nvCxnSpPr>
        <p:spPr bwMode="auto">
          <a:xfrm>
            <a:off x="3496544" y="3289798"/>
            <a:ext cx="2101171" cy="38855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67" y="4926237"/>
            <a:ext cx="2134732" cy="160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39175094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96752"/>
            <a:ext cx="77768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Каскадная схема мер управления риском ОД/ФТ – </a:t>
            </a:r>
            <a:r>
              <a:rPr 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применение более жестких </a:t>
            </a:r>
            <a:r>
              <a:rPr lang="ru-RU" altLang="ru-RU" sz="1400" b="0" dirty="0">
                <a:solidFill>
                  <a:schemeClr val="accent2">
                    <a:lumMod val="75000"/>
                  </a:schemeClr>
                </a:solidFill>
              </a:rPr>
              <a:t>мер при невыполнении клиентом поручений, входящих в состав мероприятий предыдущей меры, с учетом распределения ответственности по подразделениям в зависимости от принимаемой </a:t>
            </a:r>
            <a:r>
              <a:rPr lang="ru-RU" altLang="ru-RU" sz="1400" b="0" dirty="0" smtClean="0">
                <a:solidFill>
                  <a:schemeClr val="accent2">
                    <a:lumMod val="75000"/>
                  </a:schemeClr>
                </a:solidFill>
              </a:rPr>
              <a:t>меры.</a:t>
            </a:r>
            <a:endParaRPr lang="ru-RU" altLang="ru-RU" sz="14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5169" y="858198"/>
            <a:ext cx="6480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i="1" dirty="0" smtClean="0">
                <a:solidFill>
                  <a:schemeClr val="accent2">
                    <a:lumMod val="75000"/>
                  </a:schemeClr>
                </a:solidFill>
              </a:rPr>
              <a:t>Работа с клиентами повышенного риска</a:t>
            </a:r>
            <a:endParaRPr lang="ru-RU" altLang="ru-RU" sz="1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824260"/>
              </p:ext>
            </p:extLst>
          </p:nvPr>
        </p:nvGraphicFramePr>
        <p:xfrm>
          <a:off x="253634" y="2327227"/>
          <a:ext cx="8782862" cy="37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431"/>
                <a:gridCol w="4391431"/>
              </a:tblGrid>
              <a:tr h="43845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Матрица подразделений, участвующих в принятии мер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Каскадная схема мер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4790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3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963902"/>
              </p:ext>
            </p:extLst>
          </p:nvPr>
        </p:nvGraphicFramePr>
        <p:xfrm>
          <a:off x="251520" y="3187695"/>
          <a:ext cx="4244245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849"/>
                <a:gridCol w="848849"/>
                <a:gridCol w="848849"/>
                <a:gridCol w="848849"/>
                <a:gridCol w="848849"/>
              </a:tblGrid>
              <a:tr h="370840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Мера 1</a:t>
                      </a:r>
                      <a:endParaRPr lang="ru-RU" sz="1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Мера 2</a:t>
                      </a:r>
                      <a:endParaRPr lang="ru-RU" sz="1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Мера 3</a:t>
                      </a:r>
                      <a:endParaRPr lang="ru-RU" sz="1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Мера 4</a:t>
                      </a:r>
                      <a:endParaRPr lang="ru-RU" sz="1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Отдел </a:t>
                      </a:r>
                      <a:r>
                        <a:rPr lang="ru-RU" sz="1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1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chemeClr val="bg2">
                          <a:lumMod val="7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Отдел </a:t>
                      </a:r>
                      <a:r>
                        <a:rPr lang="ru-RU" sz="1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chemeClr val="bg2">
                          <a:lumMod val="7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Отдел </a:t>
                      </a:r>
                      <a:r>
                        <a:rPr lang="ru-RU" sz="1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1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chemeClr val="bg2">
                          <a:lumMod val="7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Отдел </a:t>
                      </a:r>
                      <a:r>
                        <a:rPr lang="ru-RU" sz="1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1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1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8E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ltDnDiag">
                      <a:fgClr>
                        <a:schemeClr val="bg2">
                          <a:lumMod val="7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 bwMode="auto">
          <a:xfrm>
            <a:off x="234019" y="3177203"/>
            <a:ext cx="864096" cy="36004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023244"/>
              </p:ext>
            </p:extLst>
          </p:nvPr>
        </p:nvGraphicFramePr>
        <p:xfrm>
          <a:off x="5172236" y="3187696"/>
          <a:ext cx="3504220" cy="266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055"/>
                <a:gridCol w="876055"/>
                <a:gridCol w="876055"/>
                <a:gridCol w="876055"/>
              </a:tblGrid>
              <a:tr h="6660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6699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6699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DnDiag">
                      <a:fgClr>
                        <a:srgbClr val="336699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ltDnDiag">
                      <a:fgClr>
                        <a:srgbClr val="336699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cxnSp>
        <p:nvCxnSpPr>
          <p:cNvPr id="15" name="Прямая со стрелкой 14"/>
          <p:cNvCxnSpPr/>
          <p:nvPr/>
        </p:nvCxnSpPr>
        <p:spPr bwMode="auto">
          <a:xfrm flipV="1">
            <a:off x="5159751" y="2899664"/>
            <a:ext cx="0" cy="29523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Прямая со стрелкой 16"/>
          <p:cNvCxnSpPr/>
          <p:nvPr/>
        </p:nvCxnSpPr>
        <p:spPr bwMode="auto">
          <a:xfrm>
            <a:off x="5142167" y="5851992"/>
            <a:ext cx="3750313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Прямоугольник 19"/>
          <p:cNvSpPr/>
          <p:nvPr/>
        </p:nvSpPr>
        <p:spPr>
          <a:xfrm>
            <a:off x="5723851" y="5839089"/>
            <a:ext cx="2586944" cy="251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dirty="0" smtClean="0">
                <a:solidFill>
                  <a:schemeClr val="accent2">
                    <a:lumMod val="75000"/>
                  </a:schemeClr>
                </a:solidFill>
              </a:rPr>
              <a:t>Меры по управлению риском</a:t>
            </a:r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3710342" y="4355259"/>
            <a:ext cx="2586944" cy="251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dirty="0" smtClean="0">
                <a:solidFill>
                  <a:schemeClr val="accent2">
                    <a:lumMod val="75000"/>
                  </a:schemeClr>
                </a:solidFill>
              </a:rPr>
              <a:t>Меры по управлению риском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093296"/>
            <a:ext cx="467579" cy="597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9085" y="6230557"/>
            <a:ext cx="712879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500" b="0" dirty="0" smtClean="0">
                <a:solidFill>
                  <a:schemeClr val="accent2">
                    <a:lumMod val="75000"/>
                  </a:schemeClr>
                </a:solidFill>
              </a:rPr>
              <a:t>Система фиксирования текущего положения (шкала времени)</a:t>
            </a:r>
          </a:p>
        </p:txBody>
      </p:sp>
      <p:pic>
        <p:nvPicPr>
          <p:cNvPr id="22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25546677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499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8579" name="AutoShape 3"/>
          <p:cNvSpPr>
            <a:spLocks noChangeArrowheads="1"/>
          </p:cNvSpPr>
          <p:nvPr/>
        </p:nvSpPr>
        <p:spPr bwMode="auto">
          <a:xfrm flipH="1">
            <a:off x="107950" y="5948363"/>
            <a:ext cx="2449513" cy="863600"/>
          </a:xfrm>
          <a:prstGeom prst="wedgeRoundRectCallout">
            <a:avLst>
              <a:gd name="adj1" fmla="val -20190"/>
              <a:gd name="adj2" fmla="val -397431"/>
              <a:gd name="adj3" fmla="val 16667"/>
            </a:avLst>
          </a:prstGeom>
          <a:solidFill>
            <a:srgbClr val="FFFFFF">
              <a:alpha val="0"/>
            </a:srgbClr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1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  <a:endParaRPr lang="ru-RU" altLang="ru-RU" sz="1400">
              <a:solidFill>
                <a:srgbClr val="000099"/>
              </a:solidFill>
            </a:endParaRPr>
          </a:p>
          <a:p>
            <a:r>
              <a:rPr lang="ru-RU" altLang="ru-RU" sz="1400">
                <a:solidFill>
                  <a:srgbClr val="000099"/>
                </a:solidFill>
              </a:rPr>
              <a:t>В пользу нерезидента</a:t>
            </a:r>
            <a:r>
              <a:rPr lang="en-US" altLang="ru-RU" sz="1400">
                <a:solidFill>
                  <a:srgbClr val="000099"/>
                </a:solidFill>
              </a:rPr>
              <a:t>: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Коды </a:t>
            </a:r>
            <a:r>
              <a:rPr lang="ru-RU" altLang="ru-RU" sz="1400">
                <a:solidFill>
                  <a:srgbClr val="FF0000"/>
                </a:solidFill>
              </a:rPr>
              <a:t>«</a:t>
            </a:r>
            <a:r>
              <a:rPr lang="en-US" altLang="ru-RU" sz="1400">
                <a:solidFill>
                  <a:srgbClr val="FF0000"/>
                </a:solidFill>
              </a:rPr>
              <a:t>OUTR</a:t>
            </a:r>
            <a:r>
              <a:rPr lang="ru-RU" altLang="ru-RU" sz="1400">
                <a:solidFill>
                  <a:srgbClr val="FF0000"/>
                </a:solidFill>
              </a:rPr>
              <a:t>»</a:t>
            </a:r>
            <a:r>
              <a:rPr lang="ru-RU" altLang="ru-RU" sz="1400">
                <a:solidFill>
                  <a:srgbClr val="000099"/>
                </a:solidFill>
              </a:rPr>
              <a:t>, «</a:t>
            </a:r>
            <a:r>
              <a:rPr lang="en-US" altLang="ru-RU" sz="1400">
                <a:solidFill>
                  <a:srgbClr val="000099"/>
                </a:solidFill>
              </a:rPr>
              <a:t>INN</a:t>
            </a:r>
            <a:r>
              <a:rPr lang="ru-RU" altLang="ru-RU" sz="1400">
                <a:solidFill>
                  <a:srgbClr val="000099"/>
                </a:solidFill>
              </a:rPr>
              <a:t>»</a:t>
            </a:r>
          </a:p>
        </p:txBody>
      </p:sp>
      <p:sp>
        <p:nvSpPr>
          <p:cNvPr id="408580" name="Rectangle 4"/>
          <p:cNvSpPr>
            <a:spLocks noChangeArrowheads="1"/>
          </p:cNvSpPr>
          <p:nvPr/>
        </p:nvSpPr>
        <p:spPr bwMode="auto">
          <a:xfrm>
            <a:off x="179388" y="0"/>
            <a:ext cx="89646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dirty="0">
                <a:solidFill>
                  <a:srgbClr val="000099"/>
                </a:solidFill>
              </a:rPr>
              <a:t>Указание Банка России от 12.11.2009 № 2332-У (ред. от 02.06.2016) «О перечне, формах и порядке составления и представления форм отчетности кредитных организаций в Центральный банк РФ»</a:t>
            </a:r>
          </a:p>
        </p:txBody>
      </p:sp>
      <p:sp>
        <p:nvSpPr>
          <p:cNvPr id="408581" name="Oval 5"/>
          <p:cNvSpPr>
            <a:spLocks noChangeArrowheads="1"/>
          </p:cNvSpPr>
          <p:nvPr/>
        </p:nvSpPr>
        <p:spPr bwMode="auto">
          <a:xfrm>
            <a:off x="3059113" y="3787775"/>
            <a:ext cx="936625" cy="11525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8582" name="Oval 6"/>
          <p:cNvSpPr>
            <a:spLocks noChangeArrowheads="1"/>
          </p:cNvSpPr>
          <p:nvPr/>
        </p:nvSpPr>
        <p:spPr bwMode="auto">
          <a:xfrm>
            <a:off x="468313" y="5084763"/>
            <a:ext cx="8280400" cy="6477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8583" name="Oval 7"/>
          <p:cNvSpPr>
            <a:spLocks noChangeArrowheads="1"/>
          </p:cNvSpPr>
          <p:nvPr/>
        </p:nvSpPr>
        <p:spPr bwMode="auto">
          <a:xfrm>
            <a:off x="5435600" y="3787775"/>
            <a:ext cx="720725" cy="5032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8584" name="Oval 8"/>
          <p:cNvSpPr>
            <a:spLocks noChangeArrowheads="1"/>
          </p:cNvSpPr>
          <p:nvPr/>
        </p:nvSpPr>
        <p:spPr bwMode="auto">
          <a:xfrm>
            <a:off x="1187450" y="1916113"/>
            <a:ext cx="431800" cy="86518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8585" name="AutoShape 9"/>
          <p:cNvSpPr>
            <a:spLocks noChangeArrowheads="1"/>
          </p:cNvSpPr>
          <p:nvPr/>
        </p:nvSpPr>
        <p:spPr bwMode="auto">
          <a:xfrm flipH="1">
            <a:off x="250825" y="3644900"/>
            <a:ext cx="2519363" cy="1296988"/>
          </a:xfrm>
          <a:prstGeom prst="wedgeRoundRectCallout">
            <a:avLst>
              <a:gd name="adj1" fmla="val 8157"/>
              <a:gd name="adj2" fmla="val -116708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2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ценные бумаги</a:t>
            </a:r>
            <a:r>
              <a:rPr lang="en-US" altLang="ru-RU" sz="1400">
                <a:solidFill>
                  <a:srgbClr val="000099"/>
                </a:solidFill>
              </a:rPr>
              <a:t>:</a:t>
            </a:r>
          </a:p>
          <a:p>
            <a:pPr algn="ctr"/>
            <a:r>
              <a:rPr lang="en-US" altLang="ru-RU" sz="1400">
                <a:solidFill>
                  <a:srgbClr val="000099"/>
                </a:solidFill>
              </a:rPr>
              <a:t>BIL3, </a:t>
            </a:r>
            <a:r>
              <a:rPr lang="en-US" altLang="ru-RU" sz="1400">
                <a:solidFill>
                  <a:srgbClr val="FF0000"/>
                </a:solidFill>
              </a:rPr>
              <a:t>BIL4</a:t>
            </a:r>
            <a:r>
              <a:rPr lang="en-US" altLang="ru-RU" sz="1400">
                <a:solidFill>
                  <a:srgbClr val="000099"/>
                </a:solidFill>
              </a:rPr>
              <a:t>,BIL</a:t>
            </a:r>
            <a:r>
              <a:rPr lang="ru-RU" altLang="ru-RU" sz="1400">
                <a:solidFill>
                  <a:srgbClr val="000099"/>
                </a:solidFill>
              </a:rPr>
              <a:t>6</a:t>
            </a:r>
            <a:r>
              <a:rPr lang="en-US" altLang="ru-RU" sz="1400">
                <a:solidFill>
                  <a:srgbClr val="000099"/>
                </a:solidFill>
              </a:rPr>
              <a:t>,</a:t>
            </a:r>
            <a:r>
              <a:rPr lang="ru-RU" altLang="ru-RU" sz="1400">
                <a:solidFill>
                  <a:srgbClr val="000099"/>
                </a:solidFill>
              </a:rPr>
              <a:t> </a:t>
            </a:r>
            <a:r>
              <a:rPr lang="en-US" altLang="ru-RU" sz="1400">
                <a:solidFill>
                  <a:srgbClr val="000099"/>
                </a:solidFill>
              </a:rPr>
              <a:t>BIL7</a:t>
            </a:r>
          </a:p>
          <a:p>
            <a:pPr algn="ctr"/>
            <a:r>
              <a:rPr lang="en-US" altLang="ru-RU" sz="1400">
                <a:solidFill>
                  <a:srgbClr val="000099"/>
                </a:solidFill>
              </a:rPr>
              <a:t>BON4, SHS3, SHS4, SHS8, DOL1, DOL4, DS1</a:t>
            </a:r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08586" name="AutoShape 10"/>
          <p:cNvSpPr>
            <a:spLocks noChangeArrowheads="1"/>
          </p:cNvSpPr>
          <p:nvPr/>
        </p:nvSpPr>
        <p:spPr bwMode="auto">
          <a:xfrm flipH="1">
            <a:off x="6227763" y="5805488"/>
            <a:ext cx="2663825" cy="1008062"/>
          </a:xfrm>
          <a:prstGeom prst="wedgeRoundRectCallout">
            <a:avLst>
              <a:gd name="adj1" fmla="val 64301"/>
              <a:gd name="adj2" fmla="val -194255"/>
              <a:gd name="adj3" fmla="val 16667"/>
            </a:avLst>
          </a:prstGeom>
          <a:solidFill>
            <a:srgbClr val="FFFFFF">
              <a:alpha val="0"/>
            </a:srgbClr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</a:t>
            </a:r>
            <a:r>
              <a:rPr lang="en-US" altLang="ru-RU" sz="1400">
                <a:solidFill>
                  <a:srgbClr val="000099"/>
                </a:solidFill>
              </a:rPr>
              <a:t>3. 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Высокорисковое место нахождение нерезидента (коды ОКСМ)</a:t>
            </a:r>
          </a:p>
          <a:p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08587" name="AutoShape 11"/>
          <p:cNvSpPr>
            <a:spLocks noChangeArrowheads="1"/>
          </p:cNvSpPr>
          <p:nvPr/>
        </p:nvSpPr>
        <p:spPr bwMode="auto">
          <a:xfrm flipH="1">
            <a:off x="3492500" y="5948363"/>
            <a:ext cx="2087563" cy="863600"/>
          </a:xfrm>
          <a:prstGeom prst="wedgeRoundRectCallout">
            <a:avLst>
              <a:gd name="adj1" fmla="val 44144"/>
              <a:gd name="adj2" fmla="val -166731"/>
              <a:gd name="adj3" fmla="val 16667"/>
            </a:avLst>
          </a:prstGeom>
          <a:solidFill>
            <a:srgbClr val="FFFFFF">
              <a:alpha val="0"/>
            </a:srgbClr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4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Максимальные объемы операций</a:t>
            </a:r>
          </a:p>
        </p:txBody>
      </p:sp>
      <p:sp>
        <p:nvSpPr>
          <p:cNvPr id="408588" name="Oval 12"/>
          <p:cNvSpPr>
            <a:spLocks noChangeArrowheads="1"/>
          </p:cNvSpPr>
          <p:nvPr/>
        </p:nvSpPr>
        <p:spPr bwMode="auto">
          <a:xfrm>
            <a:off x="1547813" y="1916113"/>
            <a:ext cx="576262" cy="10080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8589" name="Rectangle 13"/>
          <p:cNvSpPr>
            <a:spLocks noChangeArrowheads="1"/>
          </p:cNvSpPr>
          <p:nvPr/>
        </p:nvSpPr>
        <p:spPr bwMode="auto">
          <a:xfrm>
            <a:off x="4643438" y="476250"/>
            <a:ext cx="4283075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b="0">
                <a:solidFill>
                  <a:srgbClr val="000099"/>
                </a:solidFill>
              </a:rPr>
              <a:t>Отчетность ф. 409405 «</a:t>
            </a:r>
            <a:r>
              <a:rPr lang="en-US" altLang="ru-RU" sz="1400" b="0">
                <a:solidFill>
                  <a:srgbClr val="000099"/>
                </a:solidFill>
              </a:rPr>
              <a:t>C</a:t>
            </a:r>
            <a:r>
              <a:rPr lang="ru-RU" altLang="ru-RU" sz="1400" b="0">
                <a:solidFill>
                  <a:srgbClr val="000099"/>
                </a:solidFill>
              </a:rPr>
              <a:t>ведения о расчетах по операциям с ценными бумагами, долями, паями и вкладами в имуществе, совершенных между резидентами и нерезидентами»</a:t>
            </a:r>
          </a:p>
        </p:txBody>
      </p:sp>
    </p:spTree>
    <p:extLst>
      <p:ext uri="{BB962C8B-B14F-4D97-AF65-F5344CB8AC3E}">
        <p14:creationId xmlns:p14="http://schemas.microsoft.com/office/powerpoint/2010/main" val="3948358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ChangeArrowheads="1"/>
          </p:cNvSpPr>
          <p:nvPr/>
        </p:nvSpPr>
        <p:spPr bwMode="auto">
          <a:xfrm>
            <a:off x="179388" y="0"/>
            <a:ext cx="896461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dirty="0">
                <a:solidFill>
                  <a:schemeClr val="accent2"/>
                </a:solidFill>
              </a:rPr>
              <a:t>Указание Банка России от 12.11.2009 </a:t>
            </a:r>
            <a:r>
              <a:rPr lang="ru-RU" altLang="ru-RU" sz="1400" dirty="0" smtClean="0">
                <a:solidFill>
                  <a:schemeClr val="accent2"/>
                </a:solidFill>
              </a:rPr>
              <a:t>№ </a:t>
            </a:r>
            <a:r>
              <a:rPr lang="ru-RU" altLang="ru-RU" sz="1400" dirty="0">
                <a:solidFill>
                  <a:schemeClr val="accent2"/>
                </a:solidFill>
              </a:rPr>
              <a:t>2332-У </a:t>
            </a:r>
            <a:r>
              <a:rPr lang="ru-RU" altLang="ru-RU" sz="1400" dirty="0" smtClean="0">
                <a:solidFill>
                  <a:schemeClr val="accent2"/>
                </a:solidFill>
              </a:rPr>
              <a:t>(</a:t>
            </a:r>
            <a:r>
              <a:rPr lang="ru-RU" altLang="ru-RU" sz="1400" dirty="0">
                <a:solidFill>
                  <a:srgbClr val="000099"/>
                </a:solidFill>
              </a:rPr>
              <a:t>ред. от 02.06.2016</a:t>
            </a:r>
            <a:r>
              <a:rPr lang="ru-RU" altLang="ru-RU" sz="1400" dirty="0" smtClean="0">
                <a:solidFill>
                  <a:schemeClr val="accent2"/>
                </a:solidFill>
              </a:rPr>
              <a:t>) </a:t>
            </a:r>
            <a:r>
              <a:rPr lang="ru-RU" altLang="ru-RU" sz="1400" dirty="0">
                <a:solidFill>
                  <a:schemeClr val="accent2"/>
                </a:solidFill>
              </a:rPr>
              <a:t>«О перечне, формах и порядке составления и представления форм отчетности кредитных организаций в Центральный банк РФ»</a:t>
            </a:r>
          </a:p>
        </p:txBody>
      </p:sp>
      <p:pic>
        <p:nvPicPr>
          <p:cNvPr id="410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8569325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628" name="Oval 4"/>
          <p:cNvSpPr>
            <a:spLocks noChangeArrowheads="1"/>
          </p:cNvSpPr>
          <p:nvPr/>
        </p:nvSpPr>
        <p:spPr bwMode="auto">
          <a:xfrm>
            <a:off x="4284663" y="5157788"/>
            <a:ext cx="504825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629" name="Oval 5"/>
          <p:cNvSpPr>
            <a:spLocks noChangeArrowheads="1"/>
          </p:cNvSpPr>
          <p:nvPr/>
        </p:nvSpPr>
        <p:spPr bwMode="auto">
          <a:xfrm>
            <a:off x="3276600" y="5157788"/>
            <a:ext cx="576263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630" name="Oval 6"/>
          <p:cNvSpPr>
            <a:spLocks noChangeArrowheads="1"/>
          </p:cNvSpPr>
          <p:nvPr/>
        </p:nvSpPr>
        <p:spPr bwMode="auto">
          <a:xfrm>
            <a:off x="5148263" y="5157788"/>
            <a:ext cx="576262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631" name="Oval 7"/>
          <p:cNvSpPr>
            <a:spLocks noChangeArrowheads="1"/>
          </p:cNvSpPr>
          <p:nvPr/>
        </p:nvSpPr>
        <p:spPr bwMode="auto">
          <a:xfrm>
            <a:off x="2411413" y="5157788"/>
            <a:ext cx="647700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632" name="AutoShape 8"/>
          <p:cNvSpPr>
            <a:spLocks noChangeArrowheads="1"/>
          </p:cNvSpPr>
          <p:nvPr/>
        </p:nvSpPr>
        <p:spPr bwMode="auto">
          <a:xfrm flipH="1">
            <a:off x="6588125" y="5661025"/>
            <a:ext cx="2232025" cy="1008063"/>
          </a:xfrm>
          <a:prstGeom prst="wedgeRoundRectCallout">
            <a:avLst>
              <a:gd name="adj1" fmla="val 130014"/>
              <a:gd name="adj2" fmla="val -61185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1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  <a:endParaRPr lang="ru-RU" altLang="ru-RU" sz="1400">
              <a:solidFill>
                <a:srgbClr val="000099"/>
              </a:solidFill>
            </a:endParaRP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В пользу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нерезидента</a:t>
            </a:r>
            <a:r>
              <a:rPr lang="en-US" altLang="ru-RU" sz="1400">
                <a:solidFill>
                  <a:srgbClr val="000099"/>
                </a:solidFill>
              </a:rPr>
              <a:t>: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Коды </a:t>
            </a:r>
            <a:r>
              <a:rPr lang="ru-RU" altLang="ru-RU" sz="1400">
                <a:solidFill>
                  <a:srgbClr val="FF0000"/>
                </a:solidFill>
              </a:rPr>
              <a:t>«2»</a:t>
            </a:r>
            <a:r>
              <a:rPr lang="ru-RU" altLang="ru-RU" sz="1400">
                <a:solidFill>
                  <a:srgbClr val="000099"/>
                </a:solidFill>
              </a:rPr>
              <a:t>, «4»</a:t>
            </a: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0633" name="AutoShape 9"/>
          <p:cNvSpPr>
            <a:spLocks noChangeArrowheads="1"/>
          </p:cNvSpPr>
          <p:nvPr/>
        </p:nvSpPr>
        <p:spPr bwMode="auto">
          <a:xfrm flipH="1">
            <a:off x="250825" y="5876925"/>
            <a:ext cx="6049963" cy="865188"/>
          </a:xfrm>
          <a:prstGeom prst="wedgeRoundRectCallout">
            <a:avLst>
              <a:gd name="adj1" fmla="val -6602"/>
              <a:gd name="adj2" fmla="val -76056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2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  <a:endParaRPr lang="ru-RU" altLang="ru-RU" sz="1400">
              <a:solidFill>
                <a:srgbClr val="000099"/>
              </a:solidFill>
            </a:endParaRPr>
          </a:p>
          <a:p>
            <a:r>
              <a:rPr lang="ru-RU" altLang="ru-RU" sz="1400">
                <a:solidFill>
                  <a:srgbClr val="000099"/>
                </a:solidFill>
              </a:rPr>
              <a:t>Высокорисковые коды видов работ/услуг </a:t>
            </a:r>
            <a:endParaRPr lang="en-US" altLang="ru-RU" sz="1400">
              <a:solidFill>
                <a:srgbClr val="000099"/>
              </a:solidFill>
            </a:endParaRPr>
          </a:p>
          <a:p>
            <a:r>
              <a:rPr lang="ru-RU" altLang="ru-RU" sz="1400">
                <a:solidFill>
                  <a:srgbClr val="000099"/>
                </a:solidFill>
              </a:rPr>
              <a:t>(811, 8112, 84, 85, 747, 861, 864, 865, 866,</a:t>
            </a:r>
            <a:r>
              <a:rPr lang="en-US" altLang="ru-RU" sz="1400">
                <a:solidFill>
                  <a:srgbClr val="000099"/>
                </a:solidFill>
              </a:rPr>
              <a:t> </a:t>
            </a:r>
            <a:r>
              <a:rPr lang="ru-RU" altLang="ru-RU" sz="1400">
                <a:solidFill>
                  <a:srgbClr val="FF0000"/>
                </a:solidFill>
              </a:rPr>
              <a:t>87909</a:t>
            </a:r>
            <a:r>
              <a:rPr lang="ru-RU" altLang="ru-RU" sz="1400">
                <a:solidFill>
                  <a:srgbClr val="000099"/>
                </a:solidFill>
              </a:rPr>
              <a:t>, 961, 962, 499с)</a:t>
            </a: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0634" name="AutoShape 10"/>
          <p:cNvSpPr>
            <a:spLocks noChangeArrowheads="1"/>
          </p:cNvSpPr>
          <p:nvPr/>
        </p:nvSpPr>
        <p:spPr bwMode="auto">
          <a:xfrm flipH="1">
            <a:off x="179388" y="4724400"/>
            <a:ext cx="2089150" cy="1009650"/>
          </a:xfrm>
          <a:prstGeom prst="wedgeRoundRectCallout">
            <a:avLst>
              <a:gd name="adj1" fmla="val -58287"/>
              <a:gd name="adj2" fmla="val 1884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</a:t>
            </a:r>
            <a:r>
              <a:rPr lang="en-US" altLang="ru-RU" sz="1400">
                <a:solidFill>
                  <a:srgbClr val="000099"/>
                </a:solidFill>
              </a:rPr>
              <a:t>4. </a:t>
            </a:r>
            <a:endParaRPr lang="ru-RU" altLang="ru-RU" sz="1400">
              <a:solidFill>
                <a:srgbClr val="000099"/>
              </a:solidFill>
            </a:endParaRP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Максимальные объемы операций</a:t>
            </a:r>
          </a:p>
        </p:txBody>
      </p:sp>
      <p:sp>
        <p:nvSpPr>
          <p:cNvPr id="410635" name="AutoShape 11"/>
          <p:cNvSpPr>
            <a:spLocks noChangeArrowheads="1"/>
          </p:cNvSpPr>
          <p:nvPr/>
        </p:nvSpPr>
        <p:spPr bwMode="auto">
          <a:xfrm flipH="1">
            <a:off x="5940425" y="1557338"/>
            <a:ext cx="2808288" cy="1295400"/>
          </a:xfrm>
          <a:prstGeom prst="wedgeRoundRectCallout">
            <a:avLst>
              <a:gd name="adj1" fmla="val 60625"/>
              <a:gd name="adj2" fmla="val 223282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</a:t>
            </a:r>
            <a:r>
              <a:rPr lang="en-US" altLang="ru-RU" sz="1400">
                <a:solidFill>
                  <a:srgbClr val="000099"/>
                </a:solidFill>
              </a:rPr>
              <a:t>3. </a:t>
            </a:r>
            <a:endParaRPr lang="ru-RU" altLang="ru-RU" sz="1400">
              <a:solidFill>
                <a:srgbClr val="000099"/>
              </a:solidFill>
            </a:endParaRPr>
          </a:p>
          <a:p>
            <a:r>
              <a:rPr lang="ru-RU" altLang="ru-RU" sz="1400">
                <a:solidFill>
                  <a:srgbClr val="000099"/>
                </a:solidFill>
              </a:rPr>
              <a:t>Высокорисковое место нахождение нерезидента (коды ОКСМ)</a:t>
            </a: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0636" name="Rectangle 12"/>
          <p:cNvSpPr>
            <a:spLocks noChangeArrowheads="1"/>
          </p:cNvSpPr>
          <p:nvPr/>
        </p:nvSpPr>
        <p:spPr bwMode="auto">
          <a:xfrm>
            <a:off x="107950" y="476250"/>
            <a:ext cx="3671888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200" b="0">
                <a:solidFill>
                  <a:schemeClr val="accent2"/>
                </a:solidFill>
              </a:rPr>
              <a:t>Отчетность ф. 0409402 «</a:t>
            </a:r>
            <a:r>
              <a:rPr lang="en-US" altLang="ru-RU" sz="1200" b="0">
                <a:solidFill>
                  <a:schemeClr val="accent2"/>
                </a:solidFill>
              </a:rPr>
              <a:t>C</a:t>
            </a:r>
            <a:r>
              <a:rPr lang="ru-RU" altLang="ru-RU" sz="1200" b="0">
                <a:solidFill>
                  <a:schemeClr val="accent2"/>
                </a:solidFill>
              </a:rPr>
              <a:t>ведения о расчетах между резидентами и нерезидентами за выполнение работ, оказание услуг, передачу информации, результатов интеллектуальной деятельности и операции неторгового характера» </a:t>
            </a:r>
          </a:p>
        </p:txBody>
      </p:sp>
    </p:spTree>
    <p:extLst>
      <p:ext uri="{BB962C8B-B14F-4D97-AF65-F5344CB8AC3E}">
        <p14:creationId xmlns:p14="http://schemas.microsoft.com/office/powerpoint/2010/main" val="2141297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65175"/>
            <a:ext cx="5543550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60775"/>
            <a:ext cx="5472112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676" name="AutoShape 4"/>
          <p:cNvSpPr>
            <a:spLocks noChangeArrowheads="1"/>
          </p:cNvSpPr>
          <p:nvPr/>
        </p:nvSpPr>
        <p:spPr bwMode="auto">
          <a:xfrm flipH="1">
            <a:off x="5795963" y="1989138"/>
            <a:ext cx="3168650" cy="1655762"/>
          </a:xfrm>
          <a:prstGeom prst="wedgeRoundRectCallout">
            <a:avLst>
              <a:gd name="adj1" fmla="val 106963"/>
              <a:gd name="adj2" fmla="val 146833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 sz="1400" b="0">
              <a:solidFill>
                <a:srgbClr val="000099"/>
              </a:solidFill>
            </a:endParaRPr>
          </a:p>
          <a:p>
            <a:pPr algn="ctr"/>
            <a:endParaRPr lang="ru-RU" altLang="ru-RU" sz="1400" b="0">
              <a:solidFill>
                <a:srgbClr val="000099"/>
              </a:solidFill>
            </a:endParaRPr>
          </a:p>
        </p:txBody>
      </p:sp>
      <p:sp>
        <p:nvSpPr>
          <p:cNvPr id="412677" name="AutoShape 5"/>
          <p:cNvSpPr>
            <a:spLocks noChangeArrowheads="1"/>
          </p:cNvSpPr>
          <p:nvPr/>
        </p:nvSpPr>
        <p:spPr bwMode="auto">
          <a:xfrm flipH="1">
            <a:off x="5867400" y="5445125"/>
            <a:ext cx="3097213" cy="1081088"/>
          </a:xfrm>
          <a:prstGeom prst="wedgeRoundRectCallout">
            <a:avLst>
              <a:gd name="adj1" fmla="val 136620"/>
              <a:gd name="adj2" fmla="val -208884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3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r>
              <a:rPr lang="ru-RU" altLang="ru-RU" sz="1400" b="0">
                <a:solidFill>
                  <a:srgbClr val="000099"/>
                </a:solidFill>
              </a:rPr>
              <a:t>3.1. Максимальные объемы</a:t>
            </a:r>
          </a:p>
          <a:p>
            <a:r>
              <a:rPr lang="ru-RU" altLang="ru-RU" sz="1400" b="0">
                <a:solidFill>
                  <a:srgbClr val="000099"/>
                </a:solidFill>
              </a:rPr>
              <a:t>3.2. Максимальная динамика</a:t>
            </a:r>
          </a:p>
          <a:p>
            <a:r>
              <a:rPr lang="ru-RU" altLang="ru-RU" sz="1400" b="0">
                <a:solidFill>
                  <a:srgbClr val="000099"/>
                </a:solidFill>
              </a:rPr>
              <a:t>роста объемов</a:t>
            </a:r>
            <a:endParaRPr lang="ru-RU" altLang="ru-RU" sz="1400">
              <a:solidFill>
                <a:srgbClr val="000099"/>
              </a:solidFill>
            </a:endParaRPr>
          </a:p>
          <a:p>
            <a:endParaRPr lang="ru-RU" altLang="ru-RU" sz="1400" b="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2678" name="AutoShape 6"/>
          <p:cNvSpPr>
            <a:spLocks noChangeArrowheads="1"/>
          </p:cNvSpPr>
          <p:nvPr/>
        </p:nvSpPr>
        <p:spPr bwMode="auto">
          <a:xfrm flipH="1">
            <a:off x="5867400" y="4221163"/>
            <a:ext cx="3168650" cy="647700"/>
          </a:xfrm>
          <a:prstGeom prst="wedgeRoundRectCallout">
            <a:avLst>
              <a:gd name="adj1" fmla="val 136269"/>
              <a:gd name="adj2" fmla="val 164949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2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Высокорисковые страны</a:t>
            </a:r>
          </a:p>
          <a:p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2679" name="AutoShape 7"/>
          <p:cNvSpPr>
            <a:spLocks noChangeArrowheads="1"/>
          </p:cNvSpPr>
          <p:nvPr/>
        </p:nvSpPr>
        <p:spPr bwMode="auto">
          <a:xfrm flipH="1">
            <a:off x="5867400" y="5445125"/>
            <a:ext cx="3097213" cy="1081088"/>
          </a:xfrm>
          <a:prstGeom prst="wedgeRoundRectCallout">
            <a:avLst>
              <a:gd name="adj1" fmla="val 61685"/>
              <a:gd name="adj2" fmla="val 11968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3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3.1. Максимальные объемы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3.2. Максимальная динамика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роста объемов</a:t>
            </a:r>
          </a:p>
          <a:p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2680" name="Oval 8"/>
          <p:cNvSpPr>
            <a:spLocks noChangeArrowheads="1"/>
          </p:cNvSpPr>
          <p:nvPr/>
        </p:nvSpPr>
        <p:spPr bwMode="auto">
          <a:xfrm>
            <a:off x="250825" y="3141663"/>
            <a:ext cx="1296988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2681" name="Oval 9"/>
          <p:cNvSpPr>
            <a:spLocks noChangeArrowheads="1"/>
          </p:cNvSpPr>
          <p:nvPr/>
        </p:nvSpPr>
        <p:spPr bwMode="auto">
          <a:xfrm>
            <a:off x="3492500" y="5157788"/>
            <a:ext cx="576263" cy="15113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2682" name="Oval 10"/>
          <p:cNvSpPr>
            <a:spLocks noChangeArrowheads="1"/>
          </p:cNvSpPr>
          <p:nvPr/>
        </p:nvSpPr>
        <p:spPr bwMode="auto">
          <a:xfrm>
            <a:off x="1692275" y="2997200"/>
            <a:ext cx="3384550" cy="6477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2683" name="Oval 11"/>
          <p:cNvSpPr>
            <a:spLocks noChangeArrowheads="1"/>
          </p:cNvSpPr>
          <p:nvPr/>
        </p:nvSpPr>
        <p:spPr bwMode="auto">
          <a:xfrm>
            <a:off x="4211638" y="5445125"/>
            <a:ext cx="1295400" cy="129698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2684" name="Oval 12"/>
          <p:cNvSpPr>
            <a:spLocks noChangeArrowheads="1"/>
          </p:cNvSpPr>
          <p:nvPr/>
        </p:nvSpPr>
        <p:spPr bwMode="auto">
          <a:xfrm>
            <a:off x="2051050" y="5229225"/>
            <a:ext cx="1081088" cy="15113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2685" name="AutoShape 13"/>
          <p:cNvSpPr>
            <a:spLocks noChangeArrowheads="1"/>
          </p:cNvSpPr>
          <p:nvPr/>
        </p:nvSpPr>
        <p:spPr bwMode="auto">
          <a:xfrm flipH="1">
            <a:off x="5795963" y="1989138"/>
            <a:ext cx="3168650" cy="1655762"/>
          </a:xfrm>
          <a:prstGeom prst="wedgeRoundRectCallout">
            <a:avLst>
              <a:gd name="adj1" fmla="val 182764"/>
              <a:gd name="adj2" fmla="val 30343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chemeClr val="accent2"/>
                </a:solidFill>
              </a:rPr>
              <a:t>Шаг </a:t>
            </a:r>
            <a:r>
              <a:rPr lang="en-US" altLang="ru-RU" sz="1400">
                <a:solidFill>
                  <a:schemeClr val="accent2"/>
                </a:solidFill>
              </a:rPr>
              <a:t>1. </a:t>
            </a:r>
          </a:p>
          <a:p>
            <a:r>
              <a:rPr lang="ru-RU" altLang="ru-RU" sz="1400">
                <a:solidFill>
                  <a:schemeClr val="accent2"/>
                </a:solidFill>
              </a:rPr>
              <a:t>      Высокорисковые КВО согласно рекомендациям Банка России (11030, 11050, 11060,12060, 13020, 55050, 61150).</a:t>
            </a:r>
          </a:p>
          <a:p>
            <a:pPr algn="ctr"/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412686" name="Rectangle 14"/>
          <p:cNvSpPr>
            <a:spLocks noChangeArrowheads="1"/>
          </p:cNvSpPr>
          <p:nvPr/>
        </p:nvSpPr>
        <p:spPr bwMode="auto">
          <a:xfrm>
            <a:off x="71438" y="0"/>
            <a:ext cx="896461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dirty="0">
                <a:solidFill>
                  <a:schemeClr val="accent2"/>
                </a:solidFill>
              </a:rPr>
              <a:t>Указание Банка России от 12.11.2009 </a:t>
            </a:r>
            <a:r>
              <a:rPr lang="ru-RU" altLang="ru-RU" sz="1400" dirty="0" smtClean="0">
                <a:solidFill>
                  <a:schemeClr val="accent2"/>
                </a:solidFill>
              </a:rPr>
              <a:t>№ </a:t>
            </a:r>
            <a:r>
              <a:rPr lang="ru-RU" altLang="ru-RU" sz="1400" dirty="0">
                <a:solidFill>
                  <a:schemeClr val="accent2"/>
                </a:solidFill>
              </a:rPr>
              <a:t>2332-У </a:t>
            </a:r>
            <a:r>
              <a:rPr lang="ru-RU" altLang="ru-RU" sz="1400" dirty="0" smtClean="0">
                <a:solidFill>
                  <a:schemeClr val="accent2"/>
                </a:solidFill>
              </a:rPr>
              <a:t>(</a:t>
            </a:r>
            <a:r>
              <a:rPr lang="ru-RU" altLang="ru-RU" sz="1400" dirty="0">
                <a:solidFill>
                  <a:srgbClr val="000099"/>
                </a:solidFill>
              </a:rPr>
              <a:t>ред. от 02.06.2016</a:t>
            </a:r>
            <a:r>
              <a:rPr lang="ru-RU" altLang="ru-RU" sz="1400" dirty="0" smtClean="0">
                <a:solidFill>
                  <a:schemeClr val="accent2"/>
                </a:solidFill>
              </a:rPr>
              <a:t>) </a:t>
            </a:r>
            <a:r>
              <a:rPr lang="ru-RU" altLang="ru-RU" sz="1400" dirty="0">
                <a:solidFill>
                  <a:schemeClr val="accent2"/>
                </a:solidFill>
              </a:rPr>
              <a:t>«О перечне, формах и порядке составления и представления форм отчетности кредитных организаций в Центральный банк РФ»</a:t>
            </a:r>
          </a:p>
        </p:txBody>
      </p:sp>
      <p:sp>
        <p:nvSpPr>
          <p:cNvPr id="412687" name="Rectangle 15"/>
          <p:cNvSpPr>
            <a:spLocks noChangeArrowheads="1"/>
          </p:cNvSpPr>
          <p:nvPr/>
        </p:nvSpPr>
        <p:spPr bwMode="auto">
          <a:xfrm>
            <a:off x="4716463" y="477838"/>
            <a:ext cx="43926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200" b="0">
                <a:solidFill>
                  <a:srgbClr val="000099"/>
                </a:solidFill>
              </a:rPr>
              <a:t>Отчет ф. 0409664 «Отчет о валютных операциях, осуществляемых по банковским счетам, счетам по вкладам (депозитам) клиентов в уполномоченных банках»</a:t>
            </a:r>
          </a:p>
        </p:txBody>
      </p:sp>
    </p:spTree>
    <p:extLst>
      <p:ext uri="{BB962C8B-B14F-4D97-AF65-F5344CB8AC3E}">
        <p14:creationId xmlns:p14="http://schemas.microsoft.com/office/powerpoint/2010/main" val="409501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AutoShape 2"/>
          <p:cNvSpPr>
            <a:spLocks noChangeArrowheads="1"/>
          </p:cNvSpPr>
          <p:nvPr/>
        </p:nvSpPr>
        <p:spPr bwMode="auto">
          <a:xfrm>
            <a:off x="4716463" y="5445125"/>
            <a:ext cx="1223962" cy="792163"/>
          </a:xfrm>
          <a:prstGeom prst="wedgeRoundRectCallout">
            <a:avLst>
              <a:gd name="adj1" fmla="val 58560"/>
              <a:gd name="adj2" fmla="val -406315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8.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Код 02, 04,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10-14</a:t>
            </a:r>
            <a:endParaRPr lang="en-US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pic>
        <p:nvPicPr>
          <p:cNvPr id="414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908050"/>
            <a:ext cx="4078288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4038"/>
            <a:ext cx="4392613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4464050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7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4464050" cy="204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727" name="AutoShape 7"/>
          <p:cNvSpPr>
            <a:spLocks noChangeArrowheads="1"/>
          </p:cNvSpPr>
          <p:nvPr/>
        </p:nvSpPr>
        <p:spPr bwMode="auto">
          <a:xfrm flipH="1">
            <a:off x="6227763" y="5734050"/>
            <a:ext cx="2663825" cy="1008063"/>
          </a:xfrm>
          <a:prstGeom prst="wedgeRoundRectCallout">
            <a:avLst>
              <a:gd name="adj1" fmla="val 121931"/>
              <a:gd name="adj2" fmla="val 22125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4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r>
              <a:rPr lang="ru-RU" altLang="ru-RU" sz="1400">
                <a:solidFill>
                  <a:srgbClr val="000099"/>
                </a:solidFill>
              </a:rPr>
              <a:t>Высокорисковое место нахождение нерезидента (коды ОКСМ)</a:t>
            </a:r>
          </a:p>
          <a:p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4728" name="Oval 8"/>
          <p:cNvSpPr>
            <a:spLocks noChangeArrowheads="1"/>
          </p:cNvSpPr>
          <p:nvPr/>
        </p:nvSpPr>
        <p:spPr bwMode="auto">
          <a:xfrm>
            <a:off x="3635375" y="5705475"/>
            <a:ext cx="936625" cy="11525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29" name="Oval 9"/>
          <p:cNvSpPr>
            <a:spLocks noChangeArrowheads="1"/>
          </p:cNvSpPr>
          <p:nvPr/>
        </p:nvSpPr>
        <p:spPr bwMode="auto">
          <a:xfrm>
            <a:off x="900113" y="4797425"/>
            <a:ext cx="720725" cy="863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30" name="AutoShape 10"/>
          <p:cNvSpPr>
            <a:spLocks noChangeArrowheads="1"/>
          </p:cNvSpPr>
          <p:nvPr/>
        </p:nvSpPr>
        <p:spPr bwMode="auto">
          <a:xfrm flipH="1">
            <a:off x="2555875" y="2997200"/>
            <a:ext cx="1727200" cy="863600"/>
          </a:xfrm>
          <a:prstGeom prst="wedgeRoundRectCallout">
            <a:avLst>
              <a:gd name="adj1" fmla="val 105236"/>
              <a:gd name="adj2" fmla="val -17468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1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Максимальные объемы</a:t>
            </a:r>
          </a:p>
        </p:txBody>
      </p:sp>
      <p:sp>
        <p:nvSpPr>
          <p:cNvPr id="414731" name="Oval 11"/>
          <p:cNvSpPr>
            <a:spLocks noChangeArrowheads="1"/>
          </p:cNvSpPr>
          <p:nvPr/>
        </p:nvSpPr>
        <p:spPr bwMode="auto">
          <a:xfrm>
            <a:off x="1042988" y="2997200"/>
            <a:ext cx="936625" cy="5032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47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38512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4733" name="Oval 13"/>
          <p:cNvSpPr>
            <a:spLocks noChangeArrowheads="1"/>
          </p:cNvSpPr>
          <p:nvPr/>
        </p:nvSpPr>
        <p:spPr bwMode="auto">
          <a:xfrm>
            <a:off x="3419475" y="981075"/>
            <a:ext cx="215900" cy="3603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34" name="AutoShape 14"/>
          <p:cNvSpPr>
            <a:spLocks noChangeArrowheads="1"/>
          </p:cNvSpPr>
          <p:nvPr/>
        </p:nvSpPr>
        <p:spPr bwMode="auto">
          <a:xfrm flipH="1">
            <a:off x="3924300" y="693738"/>
            <a:ext cx="1295400" cy="1439862"/>
          </a:xfrm>
          <a:prstGeom prst="wedgeRoundRectCallout">
            <a:avLst>
              <a:gd name="adj1" fmla="val 76468"/>
              <a:gd name="adj2" fmla="val -7333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2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вид контракта,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код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«2», </a:t>
            </a:r>
            <a:r>
              <a:rPr lang="ru-RU" altLang="ru-RU" sz="1400">
                <a:solidFill>
                  <a:srgbClr val="FF0000"/>
                </a:solidFill>
              </a:rPr>
              <a:t>«4»</a:t>
            </a:r>
            <a:r>
              <a:rPr lang="ru-RU" altLang="ru-RU" sz="1400">
                <a:solidFill>
                  <a:srgbClr val="000099"/>
                </a:solidFill>
              </a:rPr>
              <a:t>, </a:t>
            </a:r>
            <a:r>
              <a:rPr lang="ru-RU" altLang="ru-RU" sz="1400">
                <a:solidFill>
                  <a:srgbClr val="FF0000"/>
                </a:solidFill>
              </a:rPr>
              <a:t>«5»</a:t>
            </a:r>
            <a:r>
              <a:rPr lang="ru-RU" altLang="ru-RU" sz="1400">
                <a:solidFill>
                  <a:srgbClr val="000099"/>
                </a:solidFill>
              </a:rPr>
              <a:t>, «6»</a:t>
            </a: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4735" name="Oval 15"/>
          <p:cNvSpPr>
            <a:spLocks noChangeArrowheads="1"/>
          </p:cNvSpPr>
          <p:nvPr/>
        </p:nvSpPr>
        <p:spPr bwMode="auto">
          <a:xfrm>
            <a:off x="7596188" y="2349500"/>
            <a:ext cx="936625" cy="5032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36" name="Oval 16"/>
          <p:cNvSpPr>
            <a:spLocks noChangeArrowheads="1"/>
          </p:cNvSpPr>
          <p:nvPr/>
        </p:nvSpPr>
        <p:spPr bwMode="auto">
          <a:xfrm>
            <a:off x="1763713" y="5157788"/>
            <a:ext cx="936625" cy="5032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37" name="Line 17"/>
          <p:cNvSpPr>
            <a:spLocks noChangeShapeType="1"/>
          </p:cNvSpPr>
          <p:nvPr/>
        </p:nvSpPr>
        <p:spPr bwMode="auto">
          <a:xfrm>
            <a:off x="1619250" y="3500438"/>
            <a:ext cx="431800" cy="16573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738" name="Line 18"/>
          <p:cNvSpPr>
            <a:spLocks noChangeShapeType="1"/>
          </p:cNvSpPr>
          <p:nvPr/>
        </p:nvSpPr>
        <p:spPr bwMode="auto">
          <a:xfrm flipH="1">
            <a:off x="2627313" y="2781300"/>
            <a:ext cx="5040312" cy="24495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739" name="Line 19"/>
          <p:cNvSpPr>
            <a:spLocks noChangeShapeType="1"/>
          </p:cNvSpPr>
          <p:nvPr/>
        </p:nvSpPr>
        <p:spPr bwMode="auto">
          <a:xfrm flipH="1">
            <a:off x="1908175" y="2565400"/>
            <a:ext cx="5688013" cy="5032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740" name="Oval 20"/>
          <p:cNvSpPr>
            <a:spLocks noChangeArrowheads="1"/>
          </p:cNvSpPr>
          <p:nvPr/>
        </p:nvSpPr>
        <p:spPr bwMode="auto">
          <a:xfrm>
            <a:off x="2627313" y="5300663"/>
            <a:ext cx="431800" cy="3603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41" name="Line 21"/>
          <p:cNvSpPr>
            <a:spLocks noChangeShapeType="1"/>
          </p:cNvSpPr>
          <p:nvPr/>
        </p:nvSpPr>
        <p:spPr bwMode="auto">
          <a:xfrm>
            <a:off x="3059113" y="5589588"/>
            <a:ext cx="576262" cy="4318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742" name="AutoShape 22"/>
          <p:cNvSpPr>
            <a:spLocks noChangeArrowheads="1"/>
          </p:cNvSpPr>
          <p:nvPr/>
        </p:nvSpPr>
        <p:spPr bwMode="auto">
          <a:xfrm flipH="1">
            <a:off x="4572000" y="3068638"/>
            <a:ext cx="2376488" cy="576262"/>
          </a:xfrm>
          <a:prstGeom prst="wedgeRoundRectCallout">
            <a:avLst>
              <a:gd name="adj1" fmla="val 193218"/>
              <a:gd name="adj2" fmla="val 299310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5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Высокорисковые КВО</a:t>
            </a:r>
          </a:p>
          <a:p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4743" name="Oval 23"/>
          <p:cNvSpPr>
            <a:spLocks noChangeArrowheads="1"/>
          </p:cNvSpPr>
          <p:nvPr/>
        </p:nvSpPr>
        <p:spPr bwMode="auto">
          <a:xfrm>
            <a:off x="323850" y="4868863"/>
            <a:ext cx="720725" cy="863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44" name="AutoShape 24"/>
          <p:cNvSpPr>
            <a:spLocks noChangeArrowheads="1"/>
          </p:cNvSpPr>
          <p:nvPr/>
        </p:nvSpPr>
        <p:spPr bwMode="auto">
          <a:xfrm flipH="1">
            <a:off x="179388" y="2420938"/>
            <a:ext cx="863600" cy="503237"/>
          </a:xfrm>
          <a:prstGeom prst="wedgeRoundRectCallout">
            <a:avLst>
              <a:gd name="adj1" fmla="val -18384"/>
              <a:gd name="adj2" fmla="val 429491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3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«2»</a:t>
            </a:r>
          </a:p>
        </p:txBody>
      </p:sp>
      <p:sp>
        <p:nvSpPr>
          <p:cNvPr id="414745" name="AutoShape 25"/>
          <p:cNvSpPr>
            <a:spLocks noChangeArrowheads="1"/>
          </p:cNvSpPr>
          <p:nvPr/>
        </p:nvSpPr>
        <p:spPr bwMode="auto">
          <a:xfrm>
            <a:off x="7164388" y="4005263"/>
            <a:ext cx="1800225" cy="1152525"/>
          </a:xfrm>
          <a:prstGeom prst="wedgeRoundRectCallout">
            <a:avLst>
              <a:gd name="adj1" fmla="val -50440"/>
              <a:gd name="adj2" fmla="val -132370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7.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Соотношение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сумм с учетом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сроков</a:t>
            </a:r>
            <a:r>
              <a:rPr lang="en-US" altLang="ru-RU" sz="1400">
                <a:solidFill>
                  <a:srgbClr val="000099"/>
                </a:solidFill>
              </a:rPr>
              <a:t> </a:t>
            </a: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4746" name="AutoShape 26"/>
          <p:cNvSpPr>
            <a:spLocks noChangeArrowheads="1"/>
          </p:cNvSpPr>
          <p:nvPr/>
        </p:nvSpPr>
        <p:spPr bwMode="auto">
          <a:xfrm flipH="1">
            <a:off x="4932363" y="4221163"/>
            <a:ext cx="1944687" cy="792162"/>
          </a:xfrm>
          <a:prstGeom prst="wedgeRoundRectCallout">
            <a:avLst>
              <a:gd name="adj1" fmla="val 134241"/>
              <a:gd name="adj2" fmla="val 139375"/>
              <a:gd name="adj3" fmla="val 16667"/>
            </a:avLst>
          </a:prstGeom>
          <a:solidFill>
            <a:srgbClr val="FF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>
                <a:solidFill>
                  <a:srgbClr val="000099"/>
                </a:solidFill>
              </a:rPr>
              <a:t>Шаг 6</a:t>
            </a:r>
            <a:r>
              <a:rPr lang="en-US" altLang="ru-RU" sz="1400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Соотношение</a:t>
            </a:r>
          </a:p>
          <a:p>
            <a:pPr algn="ctr"/>
            <a:r>
              <a:rPr lang="ru-RU" altLang="ru-RU" sz="1400">
                <a:solidFill>
                  <a:srgbClr val="000099"/>
                </a:solidFill>
              </a:rPr>
              <a:t>резидентности</a:t>
            </a:r>
          </a:p>
          <a:p>
            <a:endParaRPr lang="ru-RU" altLang="ru-RU" sz="1400">
              <a:solidFill>
                <a:srgbClr val="000099"/>
              </a:solidFill>
            </a:endParaRPr>
          </a:p>
          <a:p>
            <a:pPr algn="ctr"/>
            <a:endParaRPr lang="ru-RU" altLang="ru-RU" sz="1400">
              <a:solidFill>
                <a:srgbClr val="000099"/>
              </a:solidFill>
            </a:endParaRPr>
          </a:p>
        </p:txBody>
      </p:sp>
      <p:sp>
        <p:nvSpPr>
          <p:cNvPr id="414747" name="Oval 27"/>
          <p:cNvSpPr>
            <a:spLocks noChangeArrowheads="1"/>
          </p:cNvSpPr>
          <p:nvPr/>
        </p:nvSpPr>
        <p:spPr bwMode="auto">
          <a:xfrm>
            <a:off x="5580063" y="2349500"/>
            <a:ext cx="936625" cy="5032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4748" name="Rectangle 28"/>
          <p:cNvSpPr>
            <a:spLocks noChangeArrowheads="1"/>
          </p:cNvSpPr>
          <p:nvPr/>
        </p:nvSpPr>
        <p:spPr bwMode="auto">
          <a:xfrm>
            <a:off x="34925" y="476250"/>
            <a:ext cx="59055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b="0">
                <a:solidFill>
                  <a:schemeClr val="accent2"/>
                </a:solidFill>
              </a:rPr>
              <a:t>Ведомость банковского контроля (ряд контрольных моментов)</a:t>
            </a:r>
          </a:p>
        </p:txBody>
      </p:sp>
      <p:sp>
        <p:nvSpPr>
          <p:cNvPr id="414749" name="Rectangle 29"/>
          <p:cNvSpPr>
            <a:spLocks noChangeArrowheads="1"/>
          </p:cNvSpPr>
          <p:nvPr/>
        </p:nvSpPr>
        <p:spPr bwMode="auto">
          <a:xfrm>
            <a:off x="71438" y="0"/>
            <a:ext cx="896461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dirty="0">
                <a:solidFill>
                  <a:schemeClr val="accent2"/>
                </a:solidFill>
              </a:rPr>
              <a:t>Указание Банка России от 12.11.2009 </a:t>
            </a:r>
            <a:r>
              <a:rPr lang="ru-RU" altLang="ru-RU" sz="1400" dirty="0" smtClean="0">
                <a:solidFill>
                  <a:schemeClr val="accent2"/>
                </a:solidFill>
              </a:rPr>
              <a:t>№ </a:t>
            </a:r>
            <a:r>
              <a:rPr lang="ru-RU" altLang="ru-RU" sz="1400" dirty="0">
                <a:solidFill>
                  <a:schemeClr val="accent2"/>
                </a:solidFill>
              </a:rPr>
              <a:t>2332-У </a:t>
            </a:r>
            <a:r>
              <a:rPr lang="ru-RU" altLang="ru-RU" sz="1400" dirty="0" smtClean="0">
                <a:solidFill>
                  <a:schemeClr val="accent2"/>
                </a:solidFill>
              </a:rPr>
              <a:t>(</a:t>
            </a:r>
            <a:r>
              <a:rPr lang="ru-RU" altLang="ru-RU" sz="1400" dirty="0">
                <a:solidFill>
                  <a:srgbClr val="000099"/>
                </a:solidFill>
              </a:rPr>
              <a:t>ред. от 02.06.2016</a:t>
            </a:r>
            <a:r>
              <a:rPr lang="ru-RU" altLang="ru-RU" sz="1400" dirty="0" smtClean="0">
                <a:solidFill>
                  <a:schemeClr val="accent2"/>
                </a:solidFill>
              </a:rPr>
              <a:t>) </a:t>
            </a:r>
            <a:r>
              <a:rPr lang="ru-RU" altLang="ru-RU" sz="1400" dirty="0">
                <a:solidFill>
                  <a:schemeClr val="accent2"/>
                </a:solidFill>
              </a:rPr>
              <a:t>«О перечне, формах и порядке составления и представления форм отчетности кредитных организаций в Центральный банк РФ»</a:t>
            </a:r>
          </a:p>
        </p:txBody>
      </p:sp>
    </p:spTree>
    <p:extLst>
      <p:ext uri="{BB962C8B-B14F-4D97-AF65-F5344CB8AC3E}">
        <p14:creationId xmlns:p14="http://schemas.microsoft.com/office/powerpoint/2010/main" val="2910999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ChangeArrowheads="1"/>
          </p:cNvSpPr>
          <p:nvPr/>
        </p:nvSpPr>
        <p:spPr bwMode="auto">
          <a:xfrm>
            <a:off x="31750" y="2204864"/>
            <a:ext cx="6269038" cy="469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ru-RU" sz="1300" b="1" u="sng" dirty="0">
                <a:solidFill>
                  <a:schemeClr val="accent2"/>
                </a:solidFill>
                <a:latin typeface="+mn-lt"/>
              </a:rPr>
              <a:t>Действия </a:t>
            </a:r>
            <a:r>
              <a:rPr lang="ru-RU" altLang="ru-RU" sz="1300" b="1" u="sng" dirty="0" smtClean="0">
                <a:solidFill>
                  <a:schemeClr val="accent2"/>
                </a:solidFill>
                <a:latin typeface="+mn-lt"/>
              </a:rPr>
              <a:t>при </a:t>
            </a:r>
            <a:r>
              <a:rPr lang="ru-RU" altLang="ru-RU" sz="1300" b="1" u="sng" dirty="0">
                <a:solidFill>
                  <a:schemeClr val="accent2"/>
                </a:solidFill>
                <a:latin typeface="+mn-lt"/>
              </a:rPr>
              <a:t>совершении клиентами сомнительных операций</a:t>
            </a:r>
            <a:endParaRPr lang="ru-RU" altLang="ru-RU" sz="1300" u="sng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endParaRPr lang="ru-RU" altLang="ru-RU" sz="1300" b="1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>
                <a:solidFill>
                  <a:schemeClr val="accent2"/>
                </a:solidFill>
                <a:latin typeface="+mn-lt"/>
              </a:rPr>
              <a:t>1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.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Запросить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у клиента: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документы, подтверждающие целевое использование наличных денежных средств, а также источники их происхождения;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документы, являющиеся основанием для совершения операции (договоры, дополнительные соглашения, протоколы и т.п.);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сведения о сторонах по договорам, на основании которых совершена операция по счету, и о выгодоприобретателях;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документы, раскрывающие содержание операции (инвойсы, таможенные декларации, перечни товаров, поступивших на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реализацию);</a:t>
            </a:r>
            <a:endParaRPr lang="ru-RU" altLang="ru-RU" sz="1300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endParaRPr lang="ru-RU" altLang="ru-RU" sz="1300" b="1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>
                <a:solidFill>
                  <a:schemeClr val="accent2"/>
                </a:solidFill>
                <a:latin typeface="+mn-lt"/>
              </a:rPr>
              <a:t>2.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Запросить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у клиента – резидента, осуществившего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платежи </a:t>
            </a:r>
          </a:p>
          <a:p>
            <a:pPr eaLnBrk="0" hangingPunct="0"/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в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значительных размерах в пользу нерезидентов: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бухгалтерские балансы за несколько последних отчетных дат;</a:t>
            </a:r>
          </a:p>
          <a:p>
            <a:pPr eaLnBrk="0" hangingPunct="0">
              <a:buFontTx/>
              <a:buChar char="-"/>
            </a:pP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налоговые декларации по налогам на прибыль и НДС с отметкой </a:t>
            </a:r>
            <a:endParaRPr lang="en-US" altLang="ru-RU" sz="1300" dirty="0">
              <a:solidFill>
                <a:schemeClr val="accent2"/>
              </a:solidFill>
              <a:latin typeface="+mn-lt"/>
            </a:endParaRPr>
          </a:p>
          <a:p>
            <a:pPr eaLnBrk="0" hangingPunct="0">
              <a:buFontTx/>
              <a:buChar char="-"/>
            </a:pP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налоговых органов об их получении за несколько последних отчетных дат;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- документы, подтверждающие исполнение нерезидентом обязательств перед резидентом – плательщиком (товарно-транспортные, складские, таможенные документы, документы, подтверждающие передачу ценных бумаг)</a:t>
            </a:r>
          </a:p>
          <a:p>
            <a:pPr eaLnBrk="0" hangingPunct="0"/>
            <a:endParaRPr lang="ru-RU" altLang="ru-RU" sz="1300" b="1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 smtClean="0">
                <a:solidFill>
                  <a:schemeClr val="accent2"/>
                </a:solidFill>
                <a:latin typeface="+mn-lt"/>
              </a:rPr>
              <a:t>3.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Осуществляют проверку фактического местонахождения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 клиентов с выездом по адресам их регистрации.</a:t>
            </a:r>
          </a:p>
        </p:txBody>
      </p:sp>
      <p:sp>
        <p:nvSpPr>
          <p:cNvPr id="489476" name="Rectangle 4"/>
          <p:cNvSpPr>
            <a:spLocks noChangeArrowheads="1"/>
          </p:cNvSpPr>
          <p:nvPr/>
        </p:nvSpPr>
        <p:spPr bwMode="auto">
          <a:xfrm>
            <a:off x="6292850" y="2191791"/>
            <a:ext cx="2833688" cy="469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ru-RU" sz="1300" b="1" dirty="0" smtClean="0">
                <a:solidFill>
                  <a:schemeClr val="accent2"/>
                </a:solidFill>
                <a:latin typeface="+mn-lt"/>
              </a:rPr>
              <a:t>Меры по прекращению рисковых </a:t>
            </a:r>
            <a:r>
              <a:rPr lang="ru-RU" altLang="ru-RU" sz="1300" b="1" dirty="0">
                <a:solidFill>
                  <a:schemeClr val="accent2"/>
                </a:solidFill>
                <a:latin typeface="+mn-lt"/>
              </a:rPr>
              <a:t>операций:</a:t>
            </a:r>
          </a:p>
          <a:p>
            <a:pPr eaLnBrk="0" hangingPunct="0"/>
            <a:endParaRPr lang="ru-RU" altLang="ru-RU" sz="1300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>
                <a:solidFill>
                  <a:schemeClr val="accent2"/>
                </a:solidFill>
                <a:latin typeface="+mn-lt"/>
              </a:rPr>
              <a:t>1.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 проведение переговоров с клиентом, направленных на добровольное прекращение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рисковых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операций;</a:t>
            </a:r>
          </a:p>
          <a:p>
            <a:pPr eaLnBrk="0" hangingPunct="0"/>
            <a:endParaRPr lang="ru-RU" altLang="ru-RU" sz="1300" b="1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>
                <a:solidFill>
                  <a:schemeClr val="accent2"/>
                </a:solidFill>
                <a:latin typeface="+mn-lt"/>
              </a:rPr>
              <a:t>2.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отключение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клиента от системы «Электронный банк» в порядке, установленном Договором об </a:t>
            </a:r>
          </a:p>
          <a:p>
            <a:pPr eaLnBrk="0" hangingPunct="0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оказании услуги «Электронный банк»;</a:t>
            </a:r>
          </a:p>
          <a:p>
            <a:pPr eaLnBrk="0" hangingPunct="0"/>
            <a:endParaRPr lang="ru-RU" altLang="ru-RU" sz="1300" b="1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 smtClean="0">
                <a:solidFill>
                  <a:schemeClr val="accent2"/>
                </a:solidFill>
                <a:latin typeface="+mn-lt"/>
              </a:rPr>
              <a:t>3.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применение индивидуальных заградительных тарифов в отношении сомнительных операций;</a:t>
            </a:r>
          </a:p>
          <a:p>
            <a:pPr eaLnBrk="0" hangingPunct="0"/>
            <a:endParaRPr lang="ru-RU" altLang="ru-RU" sz="1300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b="1" dirty="0" smtClean="0">
                <a:solidFill>
                  <a:schemeClr val="accent2"/>
                </a:solidFill>
                <a:latin typeface="+mn-lt"/>
              </a:rPr>
              <a:t>4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.Отказ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в проведении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операции;</a:t>
            </a:r>
          </a:p>
          <a:p>
            <a:pPr eaLnBrk="0" hangingPunct="0"/>
            <a:endParaRPr lang="ru-RU" altLang="ru-RU" sz="1300" dirty="0">
              <a:solidFill>
                <a:schemeClr val="accent2"/>
              </a:solidFill>
              <a:latin typeface="+mn-lt"/>
            </a:endParaRPr>
          </a:p>
          <a:p>
            <a:pPr eaLnBrk="0" hangingPunct="0"/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5. Закрытие счета</a:t>
            </a:r>
            <a:endParaRPr lang="ru-RU" altLang="ru-RU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89477" name="Rectangle 5"/>
          <p:cNvSpPr>
            <a:spLocks noChangeArrowheads="1"/>
          </p:cNvSpPr>
          <p:nvPr/>
        </p:nvSpPr>
        <p:spPr bwMode="auto">
          <a:xfrm>
            <a:off x="50800" y="891297"/>
            <a:ext cx="8761413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u="sng" dirty="0">
                <a:solidFill>
                  <a:schemeClr val="accent2"/>
                </a:solidFill>
                <a:latin typeface="+mn-lt"/>
              </a:rPr>
              <a:t>При выявлении в деятельности клиента </a:t>
            </a:r>
            <a:r>
              <a:rPr lang="ru-RU" altLang="ru-RU" sz="1400" b="1" u="sng" dirty="0" smtClean="0">
                <a:solidFill>
                  <a:schemeClr val="accent2"/>
                </a:solidFill>
                <a:latin typeface="+mn-lt"/>
              </a:rPr>
              <a:t>операций повышенного риска необходимо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: </a:t>
            </a:r>
            <a:endParaRPr lang="ru-RU" altLang="ru-RU" sz="1400" dirty="0">
              <a:solidFill>
                <a:schemeClr val="accent2"/>
              </a:solidFill>
              <a:latin typeface="+mn-lt"/>
            </a:endParaRPr>
          </a:p>
          <a:p>
            <a:pPr marL="285750" indent="-285750" eaLnBrk="0" hangingPunct="0">
              <a:buFontTx/>
              <a:buChar char="-"/>
            </a:pP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Обратиться к 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клиенту 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за предоставлением 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необходимых объяснений, 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разъясняющих </a:t>
            </a:r>
          </a:p>
          <a:p>
            <a:pPr marL="285750" indent="-285750" eaLnBrk="0" hangingPunct="0">
              <a:buFontTx/>
              <a:buChar char="-"/>
            </a:pP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экономический 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смысл операции;</a:t>
            </a:r>
          </a:p>
          <a:p>
            <a:pPr eaLnBrk="0" hangingPunct="0">
              <a:buFontTx/>
              <a:buChar char="-"/>
            </a:pP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Уделять повышенное 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внимание 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последующим операциям клиента;</a:t>
            </a:r>
            <a:endParaRPr lang="ru-RU" altLang="ru-RU" sz="1400" dirty="0">
              <a:solidFill>
                <a:schemeClr val="accent2"/>
              </a:solidFill>
              <a:latin typeface="+mn-lt"/>
            </a:endParaRPr>
          </a:p>
          <a:p>
            <a:pPr eaLnBrk="0" hangingPunct="0">
              <a:buFontTx/>
              <a:buChar char="-"/>
            </a:pPr>
            <a:r>
              <a:rPr lang="ru-RU" altLang="ru-RU" sz="1400" b="1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Осуществить дополнительное 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изучение клиента, его контрагентов, партнеров по </a:t>
            </a:r>
            <a:r>
              <a:rPr lang="ru-RU" altLang="ru-RU" sz="1400" dirty="0" smtClean="0">
                <a:solidFill>
                  <a:schemeClr val="accent2"/>
                </a:solidFill>
                <a:latin typeface="+mn-lt"/>
              </a:rPr>
              <a:t>бизнесу</a:t>
            </a:r>
            <a:r>
              <a:rPr lang="ru-RU" altLang="ru-RU" sz="1400" dirty="0">
                <a:solidFill>
                  <a:schemeClr val="accent2"/>
                </a:solidFill>
                <a:latin typeface="+mn-lt"/>
              </a:rPr>
              <a:t>.</a:t>
            </a:r>
          </a:p>
        </p:txBody>
      </p:sp>
      <p:pic>
        <p:nvPicPr>
          <p:cNvPr id="489478" name="Picture 6" descr="i?id=326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604" y="1052736"/>
            <a:ext cx="135890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9480" name="Picture 8" descr="Банк Москвы уравнял клиен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68" y="4221088"/>
            <a:ext cx="128587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304340303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40767" y="1143152"/>
            <a:ext cx="637419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altLang="ru-RU" b="1" dirty="0" err="1" smtClean="0">
                <a:solidFill>
                  <a:schemeClr val="accent2"/>
                </a:solidFill>
              </a:rPr>
              <a:t>Дерискинг</a:t>
            </a:r>
            <a:r>
              <a:rPr lang="ru-RU" altLang="ru-RU" dirty="0" smtClean="0">
                <a:solidFill>
                  <a:schemeClr val="accent2"/>
                </a:solidFill>
              </a:rPr>
              <a:t> – комплекс мер в целях предупреждения ситуаций некорректной оценки рисков клиентов или намеренного искажения данного показателя в частных целях отдельных сотрудников.</a:t>
            </a:r>
            <a:endParaRPr lang="ru-RU" altLang="ru-RU" dirty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3612" y="4167488"/>
            <a:ext cx="7874174" cy="2645887"/>
            <a:chOff x="563612" y="4167488"/>
            <a:chExt cx="7874174" cy="2645887"/>
          </a:xfrm>
        </p:grpSpPr>
        <p:pic>
          <p:nvPicPr>
            <p:cNvPr id="15" name="Picture 92" descr="business_man_pack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7988" y="4834789"/>
              <a:ext cx="839787" cy="1906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 rot="5400000">
              <a:off x="-298401" y="5543375"/>
              <a:ext cx="2132013" cy="407988"/>
            </a:xfrm>
            <a:prstGeom prst="flowChartAlternateProcess">
              <a:avLst/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РИСК КЛИЕНТА</a:t>
              </a:r>
            </a:p>
          </p:txBody>
        </p:sp>
        <p:sp>
          <p:nvSpPr>
            <p:cNvPr id="17" name="Равно 16"/>
            <p:cNvSpPr/>
            <p:nvPr/>
          </p:nvSpPr>
          <p:spPr bwMode="auto">
            <a:xfrm>
              <a:off x="1868239" y="5942086"/>
              <a:ext cx="400050" cy="238125"/>
            </a:xfrm>
            <a:prstGeom prst="mathEqual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algn="r">
                <a:defRPr/>
              </a:pPr>
              <a:endParaRPr lang="ru-RU" sz="1800" i="0">
                <a:solidFill>
                  <a:schemeClr val="accent6"/>
                </a:solidFill>
              </a:endParaRPr>
            </a:p>
          </p:txBody>
        </p:sp>
        <p:sp>
          <p:nvSpPr>
            <p:cNvPr id="18" name="Плюс 17"/>
            <p:cNvSpPr/>
            <p:nvPr/>
          </p:nvSpPr>
          <p:spPr bwMode="auto">
            <a:xfrm>
              <a:off x="4139952" y="5877272"/>
              <a:ext cx="314325" cy="342900"/>
            </a:xfrm>
            <a:prstGeom prst="mathPlus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algn="r">
                <a:defRPr/>
              </a:pPr>
              <a:endParaRPr lang="ru-RU" sz="1800" i="0">
                <a:solidFill>
                  <a:schemeClr val="accent6"/>
                </a:solidFill>
              </a:endParaRPr>
            </a:p>
          </p:txBody>
        </p:sp>
        <p:sp>
          <p:nvSpPr>
            <p:cNvPr id="19" name="Плюс 18"/>
            <p:cNvSpPr/>
            <p:nvPr/>
          </p:nvSpPr>
          <p:spPr bwMode="auto">
            <a:xfrm>
              <a:off x="6372200" y="5894412"/>
              <a:ext cx="312738" cy="342900"/>
            </a:xfrm>
            <a:prstGeom prst="mathPlus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algn="r">
                <a:defRPr/>
              </a:pPr>
              <a:endParaRPr lang="ru-RU" sz="1800" i="0">
                <a:solidFill>
                  <a:schemeClr val="accent6"/>
                </a:solidFill>
              </a:endParaRPr>
            </a:p>
          </p:txBody>
        </p:sp>
        <p:sp>
          <p:nvSpPr>
            <p:cNvPr id="21" name="Скругленный прямоугольник 32"/>
            <p:cNvSpPr>
              <a:spLocks noChangeArrowheads="1"/>
            </p:cNvSpPr>
            <p:nvPr/>
          </p:nvSpPr>
          <p:spPr bwMode="auto">
            <a:xfrm>
              <a:off x="6804248" y="5546142"/>
              <a:ext cx="1633538" cy="102076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риск </a:t>
              </a:r>
            </a:p>
            <a:p>
              <a:pPr algn="ctr">
                <a:defRPr/>
              </a:pP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по типу операции</a:t>
              </a:r>
            </a:p>
          </p:txBody>
        </p:sp>
        <p:sp>
          <p:nvSpPr>
            <p:cNvPr id="24" name="Скругленный прямоугольник 31"/>
            <p:cNvSpPr>
              <a:spLocks noChangeArrowheads="1"/>
            </p:cNvSpPr>
            <p:nvPr/>
          </p:nvSpPr>
          <p:spPr bwMode="auto">
            <a:xfrm>
              <a:off x="4572000" y="5536618"/>
              <a:ext cx="1633538" cy="102076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ru-RU" sz="1800" i="0" dirty="0" err="1">
                  <a:solidFill>
                    <a:schemeClr val="accent6">
                      <a:lumMod val="75000"/>
                    </a:schemeClr>
                  </a:solidFill>
                </a:rPr>
                <a:t>страновой</a:t>
              </a: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 риск</a:t>
              </a:r>
            </a:p>
          </p:txBody>
        </p:sp>
        <p:sp>
          <p:nvSpPr>
            <p:cNvPr id="27" name="Скругленный прямоугольник 30"/>
            <p:cNvSpPr>
              <a:spLocks noChangeArrowheads="1"/>
            </p:cNvSpPr>
            <p:nvPr/>
          </p:nvSpPr>
          <p:spPr bwMode="auto">
            <a:xfrm>
              <a:off x="2434407" y="5536617"/>
              <a:ext cx="1633537" cy="102076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 anchorCtr="1">
              <a:spAutoFit/>
            </a:bodyPr>
            <a:lstStyle/>
            <a:p>
              <a:pPr algn="ctr">
                <a:defRPr/>
              </a:pP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риск </a:t>
              </a:r>
            </a:p>
            <a:p>
              <a:pPr algn="ctr">
                <a:defRPr/>
              </a:pPr>
              <a:r>
                <a:rPr lang="ru-RU" sz="1800" i="0" dirty="0">
                  <a:solidFill>
                    <a:schemeClr val="accent6">
                      <a:lumMod val="75000"/>
                    </a:schemeClr>
                  </a:solidFill>
                </a:rPr>
                <a:t>по типу клиента</a:t>
              </a:r>
            </a:p>
          </p:txBody>
        </p:sp>
        <p:pic>
          <p:nvPicPr>
            <p:cNvPr id="33" name="Picture 9" descr="i?id=61023118&amp;tov=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6651" y="4641664"/>
              <a:ext cx="1330518" cy="8870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18" descr="i?id=97851418&amp;tov=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449" y="4583237"/>
              <a:ext cx="1266479" cy="9363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 descr="X:\My Documents\My Pictures\world2.jp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2034" y="4557003"/>
              <a:ext cx="1842852" cy="93460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1504902" y="4167488"/>
              <a:ext cx="6379466" cy="341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lnSpc>
                  <a:spcPct val="90000"/>
                </a:lnSpc>
                <a:buNone/>
              </a:pPr>
              <a:r>
                <a:rPr lang="ru-RU" altLang="ru-RU" b="1" dirty="0" smtClean="0">
                  <a:solidFill>
                    <a:schemeClr val="accent2"/>
                  </a:solidFill>
                </a:rPr>
                <a:t>Корректность системы оценки рисков клиента</a:t>
              </a:r>
              <a:endParaRPr lang="ru-RU" altLang="ru-RU" b="1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494594" name="Picture 2" descr="http://boombob.ru/img/picture/Jun/12/7b7eee9d197f0066b311bfd622219198/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1" y="1052736"/>
            <a:ext cx="1894012" cy="252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593406" y="2581920"/>
            <a:ext cx="6121555" cy="1388735"/>
            <a:chOff x="2593406" y="2581920"/>
            <a:chExt cx="6121555" cy="1388735"/>
          </a:xfrm>
        </p:grpSpPr>
        <p:pic>
          <p:nvPicPr>
            <p:cNvPr id="20" name="Picture 20" descr="sheep wol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2581920"/>
              <a:ext cx="2774809" cy="138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2593406" y="3087368"/>
              <a:ext cx="3274738" cy="341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lnSpc>
                  <a:spcPct val="90000"/>
                </a:lnSpc>
                <a:buNone/>
              </a:pPr>
              <a:r>
                <a:rPr lang="ru-RU" altLang="ru-RU" b="1" dirty="0" smtClean="0">
                  <a:solidFill>
                    <a:schemeClr val="accent2"/>
                  </a:solidFill>
                </a:rPr>
                <a:t>Действия сотрудников</a:t>
              </a:r>
              <a:endParaRPr lang="ru-RU" altLang="ru-RU" b="1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6027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ChangeArrowheads="1"/>
          </p:cNvSpPr>
          <p:nvPr/>
        </p:nvSpPr>
        <p:spPr bwMode="auto">
          <a:xfrm>
            <a:off x="755576" y="980728"/>
            <a:ext cx="741424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accent2"/>
                </a:solidFill>
              </a:rPr>
              <a:t>Особенности </a:t>
            </a:r>
            <a:r>
              <a:rPr lang="ru-RU" altLang="ru-RU" b="1" dirty="0">
                <a:solidFill>
                  <a:schemeClr val="accent2"/>
                </a:solidFill>
              </a:rPr>
              <a:t>реализации принципа «знай своего сотрудника».</a:t>
            </a:r>
            <a:endParaRPr lang="en-US" altLang="ru-RU" b="1" dirty="0">
              <a:solidFill>
                <a:schemeClr val="accent2"/>
              </a:solidFill>
            </a:endParaRPr>
          </a:p>
        </p:txBody>
      </p:sp>
      <p:sp>
        <p:nvSpPr>
          <p:cNvPr id="293892" name="Text Box 4"/>
          <p:cNvSpPr txBox="1">
            <a:spLocks noChangeArrowheads="1"/>
          </p:cNvSpPr>
          <p:nvPr/>
        </p:nvSpPr>
        <p:spPr bwMode="auto">
          <a:xfrm>
            <a:off x="190946" y="1340768"/>
            <a:ext cx="8845550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zh-CN" sz="1400" b="0" dirty="0" smtClean="0">
                <a:solidFill>
                  <a:schemeClr val="accent2"/>
                </a:solidFill>
              </a:rPr>
              <a:t>- </a:t>
            </a:r>
            <a:r>
              <a:rPr lang="ru-RU" altLang="zh-CN" sz="1400" b="0" dirty="0">
                <a:solidFill>
                  <a:schemeClr val="accent2"/>
                </a:solidFill>
              </a:rPr>
              <a:t>квалификационные требования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в </a:t>
            </a:r>
            <a:r>
              <a:rPr lang="ru-RU" altLang="zh-CN" sz="1400" b="0" dirty="0">
                <a:solidFill>
                  <a:schemeClr val="accent2"/>
                </a:solidFill>
              </a:rPr>
              <a:t>соответствии с характером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деятельности сотрудников;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наличие у </a:t>
            </a:r>
            <a:r>
              <a:rPr lang="ru-RU" altLang="zh-CN" sz="1400" b="0" dirty="0">
                <a:solidFill>
                  <a:schemeClr val="accent2"/>
                </a:solidFill>
              </a:rPr>
              <a:t>каждого служащего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документа, </a:t>
            </a:r>
            <a:r>
              <a:rPr lang="ru-RU" altLang="zh-CN" sz="1400" b="0" dirty="0">
                <a:solidFill>
                  <a:schemeClr val="accent2"/>
                </a:solidFill>
              </a:rPr>
              <a:t>регламентирующего должностные обязанности, права и </a:t>
            </a:r>
            <a:r>
              <a:rPr lang="ru-RU" altLang="zh-CN" sz="1400" dirty="0">
                <a:solidFill>
                  <a:schemeClr val="accent2"/>
                </a:solidFill>
              </a:rPr>
              <a:t>ответственность (например, </a:t>
            </a:r>
            <a:r>
              <a:rPr lang="ru-RU" altLang="zh-CN" sz="1400" dirty="0" smtClean="0">
                <a:solidFill>
                  <a:schemeClr val="accent2"/>
                </a:solidFill>
              </a:rPr>
              <a:t>должностная инструкция);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своевременное доведение до всех служащих принципов профессиональной этики;</a:t>
            </a: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меры, обеспечивающие соблюдение банковской тайны и исключающие превышение служащим пределов его полномочий;</a:t>
            </a:r>
          </a:p>
          <a:p>
            <a:r>
              <a:rPr lang="ru-RU" altLang="zh-CN" sz="1400" b="0" dirty="0" smtClean="0">
                <a:solidFill>
                  <a:schemeClr val="accent2"/>
                </a:solidFill>
              </a:rPr>
              <a:t>- требования </a:t>
            </a:r>
            <a:r>
              <a:rPr lang="ru-RU" altLang="zh-CN" sz="1400" b="0" dirty="0">
                <a:solidFill>
                  <a:schemeClr val="accent2"/>
                </a:solidFill>
              </a:rPr>
              <a:t>к ведению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первичной </a:t>
            </a:r>
            <a:r>
              <a:rPr lang="ru-RU" altLang="zh-CN" sz="1400" b="0" dirty="0">
                <a:solidFill>
                  <a:schemeClr val="accent2"/>
                </a:solidFill>
              </a:rPr>
              <a:t>учетной документации, отчетности, соблюдению правил документооборота;</a:t>
            </a:r>
          </a:p>
          <a:p>
            <a:r>
              <a:rPr lang="ru-RU" altLang="zh-CN" sz="1400" b="0" dirty="0" smtClean="0">
                <a:solidFill>
                  <a:schemeClr val="accent2"/>
                </a:solidFill>
              </a:rPr>
              <a:t>- общие </a:t>
            </a:r>
            <a:r>
              <a:rPr lang="ru-RU" altLang="zh-CN" sz="1400" b="0" dirty="0">
                <a:solidFill>
                  <a:schemeClr val="accent2"/>
                </a:solidFill>
              </a:rPr>
              <a:t>правила использования, хранения и передачи служебной информации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при </a:t>
            </a:r>
            <a:r>
              <a:rPr lang="ru-RU" altLang="zh-CN" sz="1400" b="0" dirty="0">
                <a:solidFill>
                  <a:schemeClr val="accent2"/>
                </a:solidFill>
              </a:rPr>
              <a:t>осуществлении банковских операций и других сделок в соответствии с должностными обязанностями;</a:t>
            </a: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недопустимость приема на работу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лиц</a:t>
            </a:r>
            <a:r>
              <a:rPr lang="ru-RU" altLang="zh-CN" sz="1400" b="0" dirty="0">
                <a:solidFill>
                  <a:schemeClr val="accent2"/>
                </a:solidFill>
              </a:rPr>
              <a:t>, не соответствующих требованиям к деловой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репутации;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проведение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переподготовки </a:t>
            </a:r>
            <a:r>
              <a:rPr lang="ru-RU" altLang="zh-CN" sz="1400" b="0" dirty="0">
                <a:solidFill>
                  <a:schemeClr val="accent2"/>
                </a:solidFill>
              </a:rPr>
              <a:t>служащих с разъяснением требований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законодательства и </a:t>
            </a:r>
            <a:r>
              <a:rPr lang="ru-RU" altLang="zh-CN" sz="1400" b="0" dirty="0">
                <a:solidFill>
                  <a:schemeClr val="accent2"/>
                </a:solidFill>
              </a:rPr>
              <a:t>внутренних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документов;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r>
              <a:rPr lang="ru-RU" altLang="zh-CN" sz="1400" b="0" dirty="0" smtClean="0">
                <a:solidFill>
                  <a:schemeClr val="accent2"/>
                </a:solidFill>
              </a:rPr>
              <a:t>- </a:t>
            </a:r>
            <a:r>
              <a:rPr lang="ru-RU" altLang="zh-CN" sz="1400" b="0" dirty="0">
                <a:solidFill>
                  <a:schemeClr val="accent2"/>
                </a:solidFill>
              </a:rPr>
              <a:t>недопустимость участия в принятии решений об осуществлении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банковских </a:t>
            </a:r>
            <a:r>
              <a:rPr lang="ru-RU" altLang="zh-CN" sz="1400" b="0" dirty="0">
                <a:solidFill>
                  <a:schemeClr val="accent2"/>
                </a:solidFill>
              </a:rPr>
              <a:t>операций и других сделок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сотрудников, </a:t>
            </a:r>
            <a:r>
              <a:rPr lang="ru-RU" altLang="zh-CN" sz="1400" b="0" dirty="0">
                <a:solidFill>
                  <a:schemeClr val="accent2"/>
                </a:solidFill>
              </a:rPr>
              <a:t>заинтересованных в их совершении;</a:t>
            </a: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стимулирование предоставления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сотрудниками </a:t>
            </a:r>
            <a:r>
              <a:rPr lang="ru-RU" altLang="zh-CN" sz="1400" b="0" dirty="0">
                <a:solidFill>
                  <a:schemeClr val="accent2"/>
                </a:solidFill>
              </a:rPr>
              <a:t>в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банк сведений </a:t>
            </a:r>
            <a:r>
              <a:rPr lang="ru-RU" altLang="zh-CN" sz="1400" b="0" dirty="0">
                <a:solidFill>
                  <a:schemeClr val="accent2"/>
                </a:solidFill>
              </a:rPr>
              <a:t>об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их участии или участии их </a:t>
            </a:r>
            <a:r>
              <a:rPr lang="ru-RU" altLang="zh-CN" sz="1400" b="0" dirty="0">
                <a:solidFill>
                  <a:schemeClr val="accent2"/>
                </a:solidFill>
              </a:rPr>
              <a:t>близких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в </a:t>
            </a:r>
            <a:r>
              <a:rPr lang="ru-RU" altLang="zh-CN" sz="1400" b="0" dirty="0">
                <a:solidFill>
                  <a:schemeClr val="accent2"/>
                </a:solidFill>
              </a:rPr>
              <a:t>капитале юридических лиц, которые являются клиентами и контрагентами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банка;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r>
              <a:rPr lang="ru-RU" altLang="zh-CN" sz="1400" b="0" dirty="0">
                <a:solidFill>
                  <a:schemeClr val="accent2"/>
                </a:solidFill>
              </a:rPr>
              <a:t>- контроль за соблюдением </a:t>
            </a:r>
            <a:r>
              <a:rPr lang="ru-RU" altLang="zh-CN" sz="1400" dirty="0">
                <a:solidFill>
                  <a:schemeClr val="accent2"/>
                </a:solidFill>
              </a:rPr>
              <a:t>сотрудниками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служебных </a:t>
            </a:r>
            <a:r>
              <a:rPr lang="ru-RU" altLang="zh-CN" sz="1400" b="0" dirty="0">
                <a:solidFill>
                  <a:schemeClr val="accent2"/>
                </a:solidFill>
              </a:rPr>
              <a:t>обязанностей и внутренних </a:t>
            </a:r>
            <a:r>
              <a:rPr lang="ru-RU" altLang="zh-CN" sz="1400" b="0" dirty="0" smtClean="0">
                <a:solidFill>
                  <a:schemeClr val="accent2"/>
                </a:solidFill>
              </a:rPr>
              <a:t>распорядков;</a:t>
            </a:r>
            <a:endParaRPr lang="ru-RU" altLang="zh-CN" sz="1400" b="0" dirty="0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altLang="zh-CN" sz="1400" b="0" dirty="0" smtClean="0">
                <a:solidFill>
                  <a:schemeClr val="accent2"/>
                </a:solidFill>
              </a:rPr>
              <a:t>сбор </a:t>
            </a:r>
            <a:r>
              <a:rPr lang="ru-RU" altLang="zh-CN" sz="1400" b="0" dirty="0">
                <a:solidFill>
                  <a:schemeClr val="accent2"/>
                </a:solidFill>
              </a:rPr>
              <a:t>и анализ информации о случаях нарушения </a:t>
            </a:r>
            <a:r>
              <a:rPr lang="ru-RU" altLang="zh-CN" sz="1400" dirty="0">
                <a:solidFill>
                  <a:schemeClr val="accent2"/>
                </a:solidFill>
              </a:rPr>
              <a:t>сотрудниками </a:t>
            </a:r>
            <a:r>
              <a:rPr lang="ru-RU" altLang="zh-CN" sz="1400" b="0" dirty="0">
                <a:solidFill>
                  <a:schemeClr val="accent2"/>
                </a:solidFill>
              </a:rPr>
              <a:t>трудовой дисциплины, законодательства</a:t>
            </a:r>
          </a:p>
          <a:p>
            <a:r>
              <a:rPr lang="ru-RU" altLang="zh-CN" sz="1400" b="0" dirty="0" smtClean="0">
                <a:solidFill>
                  <a:schemeClr val="accent2"/>
                </a:solidFill>
              </a:rPr>
              <a:t>или </a:t>
            </a:r>
            <a:r>
              <a:rPr lang="ru-RU" altLang="zh-CN" sz="1400" b="0" dirty="0">
                <a:solidFill>
                  <a:schemeClr val="accent2"/>
                </a:solidFill>
              </a:rPr>
              <a:t>проявления неоправданного интереса к конфиденциальной информации.</a:t>
            </a:r>
            <a:endParaRPr lang="ru-RU" altLang="ru-RU" sz="1400" b="0" dirty="0">
              <a:solidFill>
                <a:schemeClr val="accent2"/>
              </a:solidFill>
            </a:endParaRPr>
          </a:p>
        </p:txBody>
      </p:sp>
      <p:pic>
        <p:nvPicPr>
          <p:cNvPr id="293901" name="i-main-pic" descr="Картинка 59 из 60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4" y="5921630"/>
            <a:ext cx="1372294" cy="91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903" name="i-main-pic" descr="Картинка 22 из 67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32798"/>
            <a:ext cx="1800200" cy="138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11595510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50"/>
          <p:cNvSpPr txBox="1">
            <a:spLocks noChangeArrowheads="1"/>
          </p:cNvSpPr>
          <p:nvPr/>
        </p:nvSpPr>
        <p:spPr bwMode="auto">
          <a:xfrm>
            <a:off x="2413820" y="1234787"/>
            <a:ext cx="5758580" cy="825180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180000" bIns="180000">
            <a:spAutoFit/>
          </a:bodyPr>
          <a:lstStyle>
            <a:defPPr>
              <a:defRPr lang="ru-RU"/>
            </a:defPPr>
            <a:lvl1pPr marL="0" defTabSz="914400" eaLnBrk="1" latinLnBrk="0" hangingPunct="1">
              <a:buNone/>
              <a:defRPr sz="1500" b="0">
                <a:solidFill>
                  <a:schemeClr val="accent2">
                    <a:lumMod val="75000"/>
                  </a:schemeClr>
                </a:solidFill>
              </a:defRPr>
            </a:lvl1pPr>
            <a:lvl2pPr marL="742950" indent="-285750" defTabSz="914400" eaLnBrk="0" latinLnBrk="0" hangingPunct="0">
              <a:spcBef>
                <a:spcPct val="20000"/>
              </a:spcBef>
              <a:buChar char="–"/>
              <a:defRPr sz="2800">
                <a:solidFill>
                  <a:schemeClr val="lt1"/>
                </a:solidFill>
                <a:latin typeface="+mn-lt"/>
              </a:defRPr>
            </a:lvl2pPr>
            <a:lvl3pPr marL="1143000" indent="-228600" defTabSz="914400" eaLnBrk="0" latinLnBrk="0" hangingPunct="0">
              <a:spcBef>
                <a:spcPct val="20000"/>
              </a:spcBef>
              <a:buChar char="•"/>
              <a:defRPr sz="2400">
                <a:solidFill>
                  <a:schemeClr val="lt1"/>
                </a:solidFill>
                <a:latin typeface="+mn-lt"/>
              </a:defRPr>
            </a:lvl3pPr>
            <a:lvl4pPr marL="1600200" indent="-228600" defTabSz="914400" eaLnBrk="0" latinLnBrk="0" hangingPunct="0">
              <a:spcBef>
                <a:spcPct val="20000"/>
              </a:spcBef>
              <a:buChar char="–"/>
              <a:defRPr sz="2000">
                <a:solidFill>
                  <a:schemeClr val="lt1"/>
                </a:solidFill>
                <a:latin typeface="+mn-lt"/>
              </a:defRPr>
            </a:lvl4pPr>
            <a:lvl5pPr marL="2057400" indent="-228600" defTabSz="914400" eaLnBrk="0" latinLnBrk="0" hangingPunct="0">
              <a:spcBef>
                <a:spcPct val="20000"/>
              </a:spcBef>
              <a:buChar char="»"/>
              <a:defRPr sz="2000">
                <a:solidFill>
                  <a:schemeClr val="lt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ru-RU" dirty="0"/>
              <a:t>Сохранение напряженности на юго-востоке Украины и режима </a:t>
            </a:r>
            <a:r>
              <a:rPr lang="ru-RU" dirty="0" smtClean="0"/>
              <a:t>взаимных санкций</a:t>
            </a:r>
            <a:endParaRPr lang="ru-RU" dirty="0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2" y="1196752"/>
            <a:ext cx="1683023" cy="933247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grpSp>
        <p:nvGrpSpPr>
          <p:cNvPr id="3" name="Группа 2"/>
          <p:cNvGrpSpPr/>
          <p:nvPr/>
        </p:nvGrpSpPr>
        <p:grpSpPr>
          <a:xfrm>
            <a:off x="526092" y="2348880"/>
            <a:ext cx="7646308" cy="1056013"/>
            <a:chOff x="526092" y="2348880"/>
            <a:chExt cx="7646308" cy="1056013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413820" y="2348880"/>
              <a:ext cx="5758580" cy="1056013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tIns="180000" bIns="180000">
              <a:spAutoFit/>
            </a:bodyPr>
            <a:lstStyle/>
            <a:p>
              <a:r>
                <a:rPr lang="ru-RU" sz="1500" b="0" dirty="0">
                  <a:solidFill>
                    <a:schemeClr val="accent2">
                      <a:lumMod val="75000"/>
                    </a:schemeClr>
                  </a:solidFill>
                </a:rPr>
                <a:t>Эскалация ситуации на Ближнем Востоке в связи с активностью организации Исламское государство Ирака и </a:t>
              </a:r>
              <a:r>
                <a:rPr lang="ru-RU" sz="1500" b="0" dirty="0" smtClean="0">
                  <a:solidFill>
                    <a:schemeClr val="accent2">
                      <a:lumMod val="75000"/>
                    </a:schemeClr>
                  </a:solidFill>
                </a:rPr>
                <a:t>Леван</a:t>
              </a:r>
              <a:r>
                <a:rPr lang="ru-RU" sz="1500" b="0" dirty="0">
                  <a:solidFill>
                    <a:schemeClr val="accent2">
                      <a:lumMod val="75000"/>
                    </a:schemeClr>
                  </a:solidFill>
                </a:rPr>
                <a:t>т</a:t>
              </a:r>
              <a:r>
                <a:rPr lang="ru-RU" sz="1500" b="0" dirty="0" smtClean="0">
                  <a:solidFill>
                    <a:schemeClr val="accent2">
                      <a:lumMod val="75000"/>
                    </a:schemeClr>
                  </a:solidFill>
                </a:rPr>
                <a:t>а </a:t>
              </a:r>
              <a:r>
                <a:rPr lang="ru-RU" sz="1500" b="0" dirty="0">
                  <a:solidFill>
                    <a:schemeClr val="accent2">
                      <a:lumMod val="75000"/>
                    </a:schemeClr>
                  </a:solidFill>
                </a:rPr>
                <a:t>(ИГИЛ)</a:t>
              </a:r>
            </a:p>
          </p:txBody>
        </p:sp>
        <p:pic>
          <p:nvPicPr>
            <p:cNvPr id="31" name="Picture 2" descr="X:\My Documents\My Pictures\Flag_of_the_Islamic_State_of_Iraq_and_the_Levant2_svg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092" y="2350053"/>
              <a:ext cx="1683023" cy="1054839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grpSp>
        <p:nvGrpSpPr>
          <p:cNvPr id="4" name="Группа 3"/>
          <p:cNvGrpSpPr/>
          <p:nvPr/>
        </p:nvGrpSpPr>
        <p:grpSpPr>
          <a:xfrm>
            <a:off x="641473" y="3589901"/>
            <a:ext cx="7746951" cy="1135243"/>
            <a:chOff x="641473" y="3589901"/>
            <a:chExt cx="7746951" cy="1135243"/>
          </a:xfrm>
        </p:grpSpPr>
        <p:sp>
          <p:nvSpPr>
            <p:cNvPr id="32" name="TextBox 50"/>
            <p:cNvSpPr txBox="1">
              <a:spLocks noChangeArrowheads="1"/>
            </p:cNvSpPr>
            <p:nvPr/>
          </p:nvSpPr>
          <p:spPr bwMode="auto">
            <a:xfrm>
              <a:off x="2411759" y="3840747"/>
              <a:ext cx="5976665" cy="553998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Развитие практики использования виртуальных валют для целей ОД/ФТ</a:t>
              </a: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473" y="3589901"/>
              <a:ext cx="1513657" cy="1135243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grpSp>
        <p:nvGrpSpPr>
          <p:cNvPr id="5" name="Группа 4"/>
          <p:cNvGrpSpPr/>
          <p:nvPr/>
        </p:nvGrpSpPr>
        <p:grpSpPr>
          <a:xfrm>
            <a:off x="526092" y="4949593"/>
            <a:ext cx="6490108" cy="1048737"/>
            <a:chOff x="526092" y="4949593"/>
            <a:chExt cx="6490108" cy="104873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444200" y="5179258"/>
              <a:ext cx="4572000" cy="553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altLang="ru-RU" sz="1500" dirty="0">
                  <a:solidFill>
                    <a:schemeClr val="accent2">
                      <a:lumMod val="75000"/>
                    </a:schemeClr>
                  </a:solidFill>
                </a:rPr>
                <a:t>Новая концепция бюджетной политики (FATCA</a:t>
              </a:r>
              <a:r>
                <a:rPr lang="ru-RU" alt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, </a:t>
              </a:r>
              <a:r>
                <a:rPr lang="en-US" alt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CRS</a:t>
              </a:r>
              <a:r>
                <a:rPr lang="ru-RU" alt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 и </a:t>
              </a:r>
              <a:r>
                <a:rPr lang="ru-RU" altLang="ru-RU" sz="1500" dirty="0">
                  <a:solidFill>
                    <a:schemeClr val="accent2">
                      <a:lumMod val="75000"/>
                    </a:schemeClr>
                  </a:solidFill>
                </a:rPr>
                <a:t>налоговое </a:t>
              </a:r>
              <a:r>
                <a:rPr lang="ru-RU" alt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администрирование)</a:t>
              </a:r>
              <a:endParaRPr lang="ru-RU" sz="15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pic>
          <p:nvPicPr>
            <p:cNvPr id="388122" name="Picture 26" descr="https://wealthoffshore.net/wp-content/uploads/2016/03/fatca-crs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092" y="4949593"/>
              <a:ext cx="1830046" cy="1048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Text Box 2"/>
          <p:cNvSpPr txBox="1">
            <a:spLocks noChangeArrowheads="1"/>
          </p:cNvSpPr>
          <p:nvPr/>
        </p:nvSpPr>
        <p:spPr bwMode="auto">
          <a:xfrm>
            <a:off x="1692275" y="2852738"/>
            <a:ext cx="5903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i="1">
                <a:solidFill>
                  <a:schemeClr val="accent2"/>
                </a:solidFill>
              </a:rPr>
              <a:t>Благодарю за внимание!</a:t>
            </a:r>
          </a:p>
        </p:txBody>
      </p:sp>
      <p:sp>
        <p:nvSpPr>
          <p:cNvPr id="507907" name="Rectangle 3"/>
          <p:cNvSpPr>
            <a:spLocks noChangeArrowheads="1"/>
          </p:cNvSpPr>
          <p:nvPr/>
        </p:nvSpPr>
        <p:spPr bwMode="auto">
          <a:xfrm>
            <a:off x="828675" y="6092825"/>
            <a:ext cx="7991475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ru-RU" altLang="ru-RU" sz="900" dirty="0">
                <a:solidFill>
                  <a:schemeClr val="accent2"/>
                </a:solidFill>
              </a:rPr>
              <a:t>Все изложенные материалы выражают исключительно мнение автора, которое может не совпадать с позицией </a:t>
            </a:r>
            <a:r>
              <a:rPr lang="ru-RU" altLang="ru-RU" sz="900" dirty="0" smtClean="0">
                <a:solidFill>
                  <a:schemeClr val="accent2"/>
                </a:solidFill>
              </a:rPr>
              <a:t>ПАО МКБ и </a:t>
            </a:r>
            <a:r>
              <a:rPr lang="ru-RU" altLang="ru-RU" sz="900" dirty="0">
                <a:solidFill>
                  <a:schemeClr val="accent2"/>
                </a:solidFill>
              </a:rPr>
              <a:t>не может</a:t>
            </a:r>
          </a:p>
          <a:p>
            <a:pPr eaLnBrk="0" hangingPunct="0"/>
            <a:r>
              <a:rPr lang="ru-RU" altLang="ru-RU" sz="900" dirty="0">
                <a:solidFill>
                  <a:schemeClr val="accent2"/>
                </a:solidFill>
              </a:rPr>
              <a:t>рассматриваться в качестве официальной позиции ПАО МКБ или должностного лица ПАО МКБ </a:t>
            </a:r>
          </a:p>
          <a:p>
            <a:pPr eaLnBrk="0" hangingPunct="0"/>
            <a:endParaRPr lang="ru-RU" altLang="ru-RU" sz="900" dirty="0">
              <a:solidFill>
                <a:schemeClr val="accent2"/>
              </a:solidFill>
            </a:endParaRPr>
          </a:p>
          <a:p>
            <a:pPr eaLnBrk="0" hangingPunct="0"/>
            <a:r>
              <a:rPr lang="ru-RU" altLang="ru-RU" sz="900" dirty="0">
                <a:solidFill>
                  <a:schemeClr val="accent2"/>
                </a:solidFill>
              </a:rPr>
              <a:t>Все использованные в настоящей презентации фотографии имеются в свободном доступе в глобальной сети Интернет.</a:t>
            </a:r>
          </a:p>
          <a:p>
            <a:pPr eaLnBrk="0" hangingPunct="0"/>
            <a:r>
              <a:rPr lang="ru-RU" altLang="ru-RU" sz="900" dirty="0">
                <a:solidFill>
                  <a:schemeClr val="accent2"/>
                </a:solidFill>
              </a:rPr>
              <a:t>Их демонстрация не рассматривается как нарушение прав лиц, имеющих к ним отношение</a:t>
            </a:r>
          </a:p>
        </p:txBody>
      </p:sp>
      <p:sp>
        <p:nvSpPr>
          <p:cNvPr id="507908" name="Line 4"/>
          <p:cNvSpPr>
            <a:spLocks noChangeShapeType="1"/>
          </p:cNvSpPr>
          <p:nvPr/>
        </p:nvSpPr>
        <p:spPr bwMode="auto">
          <a:xfrm>
            <a:off x="900113" y="6021388"/>
            <a:ext cx="7200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07909" name="Picture 5" descr="i?id=83813777&amp;tov=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7413"/>
            <a:ext cx="898525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82103" y="1124744"/>
            <a:ext cx="7778329" cy="1653441"/>
            <a:chOff x="682103" y="1124744"/>
            <a:chExt cx="7778329" cy="1653441"/>
          </a:xfrm>
        </p:grpSpPr>
        <p:sp>
          <p:nvSpPr>
            <p:cNvPr id="34" name="TextBox 50"/>
            <p:cNvSpPr txBox="1">
              <a:spLocks noChangeArrowheads="1"/>
            </p:cNvSpPr>
            <p:nvPr/>
          </p:nvSpPr>
          <p:spPr bwMode="auto">
            <a:xfrm>
              <a:off x="2483767" y="1343566"/>
              <a:ext cx="5976665" cy="1200329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Использование инструментов ПОД/ФТ в целях противодействия коррупции:</a:t>
              </a:r>
            </a:p>
            <a:p>
              <a:pPr marL="285750" indent="-285750" eaLnBrk="1" hangingPunct="1">
                <a:spcBef>
                  <a:spcPct val="0"/>
                </a:spcBef>
                <a:buFontTx/>
                <a:buChar char="-"/>
              </a:pPr>
              <a:r>
                <a:rPr lang="ru-RU" sz="1400" b="0" dirty="0">
                  <a:solidFill>
                    <a:schemeClr val="accent2">
                      <a:lumMod val="75000"/>
                    </a:schemeClr>
                  </a:solidFill>
                </a:rPr>
                <a:t>Руководство ФАТФ «Прозрачность и </a:t>
              </a:r>
              <a:r>
                <a:rPr lang="ru-RU" sz="1400" b="0" dirty="0" err="1">
                  <a:solidFill>
                    <a:schemeClr val="accent2">
                      <a:lumMod val="75000"/>
                    </a:schemeClr>
                  </a:solidFill>
                </a:rPr>
                <a:t>бенефициарная</a:t>
              </a:r>
              <a:r>
                <a:rPr lang="ru-RU" sz="1400" b="0" dirty="0">
                  <a:solidFill>
                    <a:schemeClr val="accent2">
                      <a:lumMod val="75000"/>
                    </a:schemeClr>
                  </a:solidFill>
                </a:rPr>
                <a:t> собственность (Рекомендации 24 и 25</a:t>
              </a:r>
              <a:r>
                <a:rPr lang="ru-RU" sz="1400" b="0" dirty="0" smtClean="0">
                  <a:solidFill>
                    <a:schemeClr val="accent2">
                      <a:lumMod val="75000"/>
                    </a:schemeClr>
                  </a:solidFill>
                </a:rPr>
                <a:t>)»</a:t>
              </a:r>
              <a:endParaRPr lang="ru-RU" altLang="ru-RU" sz="1400" b="0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285750" indent="-285750" eaLnBrk="1" hangingPunct="1">
                <a:spcBef>
                  <a:spcPct val="0"/>
                </a:spcBef>
                <a:buFontTx/>
                <a:buChar char="-"/>
              </a:pPr>
              <a:r>
                <a:rPr lang="ru-RU" altLang="ru-RU" sz="1400" b="0" dirty="0" smtClean="0">
                  <a:solidFill>
                    <a:schemeClr val="accent2">
                      <a:lumMod val="75000"/>
                    </a:schemeClr>
                  </a:solidFill>
                </a:rPr>
                <a:t>Методологическая и консультационная работа ЕАГ</a:t>
              </a:r>
              <a:endParaRPr lang="ru-RU" altLang="ru-RU" sz="1400" b="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pic>
          <p:nvPicPr>
            <p:cNvPr id="35" name="Picture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103" y="1124744"/>
              <a:ext cx="1068950" cy="1334418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480" y="2309604"/>
              <a:ext cx="1120056" cy="468581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grpSp>
        <p:nvGrpSpPr>
          <p:cNvPr id="3" name="Группа 2"/>
          <p:cNvGrpSpPr/>
          <p:nvPr/>
        </p:nvGrpSpPr>
        <p:grpSpPr>
          <a:xfrm>
            <a:off x="467542" y="2942500"/>
            <a:ext cx="7776866" cy="1480463"/>
            <a:chOff x="467542" y="2942500"/>
            <a:chExt cx="7776866" cy="1480463"/>
          </a:xfrm>
        </p:grpSpPr>
        <p:sp>
          <p:nvSpPr>
            <p:cNvPr id="13" name="TextBox 50"/>
            <p:cNvSpPr txBox="1">
              <a:spLocks noChangeArrowheads="1"/>
            </p:cNvSpPr>
            <p:nvPr/>
          </p:nvSpPr>
          <p:spPr bwMode="auto">
            <a:xfrm>
              <a:off x="2267743" y="3007191"/>
              <a:ext cx="5976665" cy="1415772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altLang="ru-RU" sz="1500" dirty="0">
                  <a:solidFill>
                    <a:schemeClr val="accent2">
                      <a:lumMod val="75000"/>
                    </a:schemeClr>
                  </a:solidFill>
                </a:rPr>
                <a:t>Развитие нормативной базы </a:t>
              </a:r>
              <a:r>
                <a:rPr lang="ru-RU" altLang="ru-RU" sz="1500" dirty="0" smtClean="0">
                  <a:solidFill>
                    <a:schemeClr val="accent2">
                      <a:lumMod val="75000"/>
                    </a:schemeClr>
                  </a:solidFill>
                </a:rPr>
                <a:t>и изменение надзорных подходов в </a:t>
              </a:r>
              <a:r>
                <a:rPr lang="ru-RU" altLang="ru-RU" sz="1500" dirty="0">
                  <a:solidFill>
                    <a:schemeClr val="accent2">
                      <a:lumMod val="75000"/>
                    </a:schemeClr>
                  </a:solidFill>
                </a:rPr>
                <a:t>сфере ПОД/ФТ 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altLang="ru-RU" sz="1400" b="0" dirty="0" smtClean="0">
                  <a:solidFill>
                    <a:schemeClr val="accent2">
                      <a:lumMod val="75000"/>
                    </a:schemeClr>
                  </a:solidFill>
                </a:rPr>
                <a:t>- динамика изменения законодательства в сфере ПОД/ФТ;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altLang="ru-RU" sz="1400" b="0" dirty="0" smtClean="0">
                  <a:solidFill>
                    <a:schemeClr val="accent2">
                      <a:lumMod val="75000"/>
                    </a:schemeClr>
                  </a:solidFill>
                </a:rPr>
                <a:t>- приоритеты контрольного внимания регулятора и развитие форм дистанционного контроля;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altLang="ru-RU" sz="1400" b="0" dirty="0" smtClean="0">
                  <a:solidFill>
                    <a:schemeClr val="accent2">
                      <a:lumMod val="75000"/>
                    </a:schemeClr>
                  </a:solidFill>
                </a:rPr>
                <a:t>- новая концепция ответственности за нарушения в сфере ПОД/ФТ.</a:t>
              </a:r>
              <a:endParaRPr lang="ru-RU" altLang="ru-RU" sz="1400" b="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pic>
          <p:nvPicPr>
            <p:cNvPr id="14" name="Picture 21" descr="i?id=32942633-16-2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2" y="2942500"/>
              <a:ext cx="1512639" cy="1206580"/>
            </a:xfrm>
            <a:prstGeom prst="rect">
              <a:avLst/>
            </a:prstGeom>
            <a:ln/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sp>
        <p:nvSpPr>
          <p:cNvPr id="28" name="Прямоугольник 27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4373194"/>
            <a:ext cx="8424936" cy="2368174"/>
            <a:chOff x="395536" y="4373194"/>
            <a:chExt cx="8424936" cy="2368174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445132"/>
              <a:ext cx="2822761" cy="22242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307834" y="4581128"/>
              <a:ext cx="2112509" cy="2088232"/>
            </a:xfrm>
            <a:prstGeom prst="rect">
              <a:avLst/>
            </a:prstGeom>
          </p:spPr>
          <p:txBody>
            <a:bodyPr lIns="80165" tIns="40083" rIns="80165" bIns="40083">
              <a:noAutofit/>
            </a:bodyPr>
            <a:lstStyle>
              <a:defPPr>
                <a:defRPr lang="en-US"/>
              </a:defPPr>
              <a:lvl1pPr marL="256032" indent="-256032" algn="just" defTabSz="914400">
                <a:lnSpc>
                  <a:spcPts val="1300"/>
                </a:lnSpc>
                <a:spcBef>
                  <a:spcPts val="200"/>
                </a:spcBef>
                <a:spcAft>
                  <a:spcPts val="600"/>
                </a:spcAft>
                <a:buClr>
                  <a:srgbClr val="A90F1E"/>
                </a:buClr>
                <a:buSzPct val="100000"/>
                <a:buFontTx/>
                <a:buBlip>
                  <a:blip r:embed="rId8"/>
                </a:buBlip>
                <a:defRPr sz="1050" kern="0">
                  <a:solidFill>
                    <a:sysClr val="windowText" lastClr="000000"/>
                  </a:solidFill>
                  <a:latin typeface="Calibri" pitchFamily="34" charset="0"/>
                  <a:cs typeface="Calibri" pitchFamily="34" charset="0"/>
                </a:defRPr>
              </a:lvl1pPr>
              <a:lvl2pPr marL="808850" indent="-311096">
                <a:spcBef>
                  <a:spcPct val="20000"/>
                </a:spcBef>
                <a:buFont typeface="Arial"/>
                <a:buChar char="–"/>
                <a:defRPr sz="3000"/>
              </a:lvl2pPr>
              <a:lvl3pPr marL="1244384" indent="-248877">
                <a:spcBef>
                  <a:spcPct val="20000"/>
                </a:spcBef>
                <a:buFont typeface="Arial"/>
                <a:buChar char="•"/>
                <a:defRPr sz="2600"/>
              </a:lvl3pPr>
              <a:lvl4pPr marL="1742138" indent="-248877">
                <a:spcBef>
                  <a:spcPct val="20000"/>
                </a:spcBef>
                <a:buFont typeface="Arial"/>
                <a:buChar char="–"/>
                <a:defRPr sz="2200"/>
              </a:lvl4pPr>
              <a:lvl5pPr marL="2239891" indent="-248877">
                <a:spcBef>
                  <a:spcPct val="20000"/>
                </a:spcBef>
                <a:buFont typeface="Arial"/>
                <a:buChar char="»"/>
                <a:defRPr sz="2200"/>
              </a:lvl5pPr>
              <a:lvl6pPr marL="2737645" indent="-248877">
                <a:spcBef>
                  <a:spcPct val="20000"/>
                </a:spcBef>
                <a:buFont typeface="Arial"/>
                <a:buChar char="•"/>
                <a:defRPr sz="2200"/>
              </a:lvl6pPr>
              <a:lvl7pPr marL="3235399" indent="-248877">
                <a:spcBef>
                  <a:spcPct val="20000"/>
                </a:spcBef>
                <a:buFont typeface="Arial"/>
                <a:buChar char="•"/>
                <a:defRPr sz="2200"/>
              </a:lvl7pPr>
              <a:lvl8pPr marL="3733152" indent="-248877">
                <a:spcBef>
                  <a:spcPct val="20000"/>
                </a:spcBef>
                <a:buFont typeface="Arial"/>
                <a:buChar char="•"/>
                <a:defRPr sz="2200"/>
              </a:lvl8pPr>
              <a:lvl9pPr marL="4230906" indent="-248877">
                <a:spcBef>
                  <a:spcPct val="20000"/>
                </a:spcBef>
                <a:buFont typeface="Arial"/>
                <a:buChar char="•"/>
                <a:defRPr sz="2200"/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600"/>
                </a:spcBef>
                <a:buNone/>
              </a:pPr>
              <a:r>
                <a:rPr lang="ru-RU" sz="1200" b="1" kern="1200" dirty="0">
                  <a:solidFill>
                    <a:schemeClr val="accent2">
                      <a:lumMod val="75000"/>
                    </a:schemeClr>
                  </a:solidFill>
                  <a:latin typeface="Arial" charset="0"/>
                  <a:cs typeface="+mn-cs"/>
                </a:rPr>
                <a:t>Изменение концепции регулирования и надзора в сфере ПОД/ФТ:</a:t>
              </a:r>
            </a:p>
            <a:p>
              <a:pPr marL="0" indent="0" algn="l">
                <a:lnSpc>
                  <a:spcPct val="100000"/>
                </a:lnSpc>
                <a:spcBef>
                  <a:spcPts val="600"/>
                </a:spcBef>
                <a:buNone/>
              </a:pPr>
              <a:r>
                <a:rPr lang="ru-RU" sz="1200" kern="1200" dirty="0">
                  <a:solidFill>
                    <a:schemeClr val="accent2">
                      <a:lumMod val="75000"/>
                    </a:schemeClr>
                  </a:solidFill>
                  <a:latin typeface="Arial" charset="0"/>
                  <a:cs typeface="+mn-cs"/>
                </a:rPr>
                <a:t>-развитие практики дистанционного надзора Банка России;</a:t>
              </a:r>
            </a:p>
            <a:p>
              <a:pPr marL="0" indent="0" algn="l">
                <a:lnSpc>
                  <a:spcPct val="100000"/>
                </a:lnSpc>
                <a:spcBef>
                  <a:spcPts val="600"/>
                </a:spcBef>
                <a:buNone/>
              </a:pPr>
              <a:r>
                <a:rPr lang="ru-RU" sz="1200" kern="1200" dirty="0">
                  <a:solidFill>
                    <a:schemeClr val="accent2">
                      <a:lumMod val="75000"/>
                    </a:schemeClr>
                  </a:solidFill>
                  <a:latin typeface="Arial" charset="0"/>
                  <a:cs typeface="+mn-cs"/>
                </a:rPr>
                <a:t>- высокий приоритет мерам ПОД/ФТ (42% проверок).</a:t>
              </a:r>
            </a:p>
          </p:txBody>
        </p:sp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9769" y="4373194"/>
              <a:ext cx="3340703" cy="2368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0684900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Новый рису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778979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85" y="1610122"/>
            <a:ext cx="1047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2" y="2780928"/>
            <a:ext cx="7953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436" y="2477194"/>
            <a:ext cx="923925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Овал 19"/>
          <p:cNvSpPr>
            <a:spLocks noChangeAspect="1"/>
          </p:cNvSpPr>
          <p:nvPr/>
        </p:nvSpPr>
        <p:spPr bwMode="auto">
          <a:xfrm>
            <a:off x="335515" y="2096912"/>
            <a:ext cx="592726" cy="540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782516" y="2517200"/>
            <a:ext cx="705127" cy="607717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26591" y="2159822"/>
            <a:ext cx="5016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>
                <a:solidFill>
                  <a:srgbClr val="002060"/>
                </a:solidFill>
              </a:rPr>
              <a:t>$</a:t>
            </a:r>
            <a:r>
              <a:rPr lang="ru-RU" altLang="ru-RU" sz="1000" dirty="0">
                <a:solidFill>
                  <a:srgbClr val="002060"/>
                </a:solidFill>
              </a:rPr>
              <a:t>667</a:t>
            </a:r>
            <a:r>
              <a:rPr lang="en-US" altLang="ru-RU" sz="1000" dirty="0">
                <a:solidFill>
                  <a:srgbClr val="002060"/>
                </a:solidFill>
              </a:rPr>
              <a:t> </a:t>
            </a:r>
            <a:endParaRPr lang="ru-RU" altLang="ru-RU" sz="1000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solidFill>
                  <a:srgbClr val="002060"/>
                </a:solidFill>
              </a:rPr>
              <a:t>млн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904803" y="2668910"/>
            <a:ext cx="515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>
                <a:solidFill>
                  <a:srgbClr val="002060"/>
                </a:solidFill>
              </a:rPr>
              <a:t>$</a:t>
            </a:r>
            <a:r>
              <a:rPr lang="ru-RU" altLang="ru-RU" sz="1000" dirty="0">
                <a:solidFill>
                  <a:srgbClr val="002060"/>
                </a:solidFill>
              </a:rPr>
              <a:t>1,9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solidFill>
                  <a:srgbClr val="002060"/>
                </a:solidFill>
              </a:rPr>
              <a:t>млрд</a:t>
            </a:r>
          </a:p>
        </p:txBody>
      </p:sp>
      <p:sp>
        <p:nvSpPr>
          <p:cNvPr id="26" name="Line 4"/>
          <p:cNvSpPr>
            <a:spLocks noChangeShapeType="1"/>
          </p:cNvSpPr>
          <p:nvPr/>
        </p:nvSpPr>
        <p:spPr bwMode="auto">
          <a:xfrm>
            <a:off x="209161" y="3415407"/>
            <a:ext cx="4146815" cy="30162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sz="1200">
              <a:solidFill>
                <a:srgbClr val="002060"/>
              </a:solidFill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520311" y="3415407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2060"/>
                </a:solidFill>
              </a:rPr>
              <a:t>2012</a:t>
            </a: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1691680" y="3415407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2060"/>
                </a:solidFill>
              </a:rPr>
              <a:t>2013</a:t>
            </a:r>
          </a:p>
        </p:txBody>
      </p: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47" y="3057525"/>
            <a:ext cx="151181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Прямая соединительная линия 29"/>
          <p:cNvCxnSpPr/>
          <p:nvPr/>
        </p:nvCxnSpPr>
        <p:spPr bwMode="auto">
          <a:xfrm>
            <a:off x="1471223" y="1645344"/>
            <a:ext cx="0" cy="1770063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3"/>
          <p:cNvSpPr txBox="1">
            <a:spLocks noChangeArrowheads="1"/>
          </p:cNvSpPr>
          <p:nvPr/>
        </p:nvSpPr>
        <p:spPr bwMode="auto">
          <a:xfrm>
            <a:off x="91686" y="1213544"/>
            <a:ext cx="335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</a:rPr>
              <a:t>Штрафы за нарушение законодательства об отмывании доходов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4788025" y="1124744"/>
            <a:ext cx="3863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</a:rPr>
              <a:t>Статистика штрафов за нарушение режима международных санкций </a:t>
            </a:r>
            <a:r>
              <a:rPr lang="en-US" altLang="ru-RU" sz="1400" b="1" dirty="0">
                <a:solidFill>
                  <a:srgbClr val="002060"/>
                </a:solidFill>
              </a:rPr>
              <a:t>(OFAC)</a:t>
            </a:r>
            <a:endParaRPr lang="ru-RU" altLang="ru-RU" sz="1400" b="1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5123805" y="1875532"/>
            <a:ext cx="786315" cy="685006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304059" y="2020838"/>
            <a:ext cx="611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>
                <a:solidFill>
                  <a:srgbClr val="002060"/>
                </a:solidFill>
              </a:rPr>
              <a:t>$</a:t>
            </a:r>
            <a:r>
              <a:rPr lang="ru-RU" altLang="ru-RU" sz="1000" dirty="0">
                <a:solidFill>
                  <a:srgbClr val="002060"/>
                </a:solidFill>
              </a:rPr>
              <a:t>1,139 млрд</a:t>
            </a:r>
          </a:p>
        </p:txBody>
      </p:sp>
      <p:sp>
        <p:nvSpPr>
          <p:cNvPr id="38" name="Овал 37"/>
          <p:cNvSpPr/>
          <p:nvPr/>
        </p:nvSpPr>
        <p:spPr bwMode="auto">
          <a:xfrm>
            <a:off x="6067846" y="2279355"/>
            <a:ext cx="567680" cy="501573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39" name="TextBox 39"/>
          <p:cNvSpPr txBox="1">
            <a:spLocks noChangeArrowheads="1"/>
          </p:cNvSpPr>
          <p:nvPr/>
        </p:nvSpPr>
        <p:spPr bwMode="auto">
          <a:xfrm>
            <a:off x="6110944" y="2313844"/>
            <a:ext cx="466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>
                <a:solidFill>
                  <a:srgbClr val="002060"/>
                </a:solidFill>
              </a:rPr>
              <a:t>$</a:t>
            </a:r>
            <a:r>
              <a:rPr lang="ru-RU" altLang="ru-RU" sz="1000">
                <a:solidFill>
                  <a:srgbClr val="002060"/>
                </a:solidFill>
              </a:rPr>
              <a:t>137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02060"/>
                </a:solidFill>
              </a:rPr>
              <a:t>млн</a:t>
            </a:r>
          </a:p>
        </p:txBody>
      </p:sp>
      <p:sp>
        <p:nvSpPr>
          <p:cNvPr id="40" name="Ромб 39"/>
          <p:cNvSpPr/>
          <p:nvPr/>
        </p:nvSpPr>
        <p:spPr bwMode="auto">
          <a:xfrm>
            <a:off x="5308626" y="2599404"/>
            <a:ext cx="144016" cy="144016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41" name="Ромб 40"/>
          <p:cNvSpPr/>
          <p:nvPr/>
        </p:nvSpPr>
        <p:spPr bwMode="auto">
          <a:xfrm>
            <a:off x="6275486" y="1861735"/>
            <a:ext cx="144016" cy="144016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cxnSp>
        <p:nvCxnSpPr>
          <p:cNvPr id="42" name="Прямая соединительная линия 41"/>
          <p:cNvCxnSpPr>
            <a:stCxn id="40" idx="3"/>
          </p:cNvCxnSpPr>
          <p:nvPr/>
        </p:nvCxnSpPr>
        <p:spPr bwMode="auto">
          <a:xfrm flipV="1">
            <a:off x="5452642" y="1932682"/>
            <a:ext cx="887188" cy="738730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43" name="Прямая соединительная линия 42"/>
          <p:cNvCxnSpPr>
            <a:stCxn id="66" idx="1"/>
            <a:endCxn id="41" idx="3"/>
          </p:cNvCxnSpPr>
          <p:nvPr/>
        </p:nvCxnSpPr>
        <p:spPr bwMode="auto">
          <a:xfrm flipH="1" flipV="1">
            <a:off x="6419502" y="1933743"/>
            <a:ext cx="702991" cy="52387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4979342" y="2724844"/>
            <a:ext cx="9667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solidFill>
                  <a:srgbClr val="002060"/>
                </a:solidFill>
              </a:rPr>
              <a:t>16 штрафов</a:t>
            </a:r>
          </a:p>
        </p:txBody>
      </p:sp>
      <p:sp>
        <p:nvSpPr>
          <p:cNvPr id="45" name="TextBox 62"/>
          <p:cNvSpPr txBox="1">
            <a:spLocks noChangeArrowheads="1"/>
          </p:cNvSpPr>
          <p:nvPr/>
        </p:nvSpPr>
        <p:spPr bwMode="auto">
          <a:xfrm>
            <a:off x="5915446" y="1645344"/>
            <a:ext cx="96678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solidFill>
                  <a:srgbClr val="002060"/>
                </a:solidFill>
              </a:rPr>
              <a:t>27 штрафов</a:t>
            </a:r>
          </a:p>
        </p:txBody>
      </p:sp>
      <p:sp>
        <p:nvSpPr>
          <p:cNvPr id="46" name="Line 4"/>
          <p:cNvSpPr>
            <a:spLocks noChangeShapeType="1"/>
          </p:cNvSpPr>
          <p:nvPr/>
        </p:nvSpPr>
        <p:spPr bwMode="auto">
          <a:xfrm flipV="1">
            <a:off x="4982840" y="3415407"/>
            <a:ext cx="3668713" cy="19050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sz="1200">
              <a:solidFill>
                <a:srgbClr val="002060"/>
              </a:solidFill>
            </a:endParaRPr>
          </a:p>
        </p:txBody>
      </p:sp>
      <p:sp>
        <p:nvSpPr>
          <p:cNvPr id="47" name="TextBox 101"/>
          <p:cNvSpPr txBox="1">
            <a:spLocks noChangeArrowheads="1"/>
          </p:cNvSpPr>
          <p:nvPr/>
        </p:nvSpPr>
        <p:spPr bwMode="auto">
          <a:xfrm>
            <a:off x="5267374" y="3434457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2060"/>
                </a:solidFill>
              </a:rPr>
              <a:t>2012</a:t>
            </a:r>
          </a:p>
        </p:txBody>
      </p:sp>
      <p:sp>
        <p:nvSpPr>
          <p:cNvPr id="48" name="TextBox 102"/>
          <p:cNvSpPr txBox="1">
            <a:spLocks noChangeArrowheads="1"/>
          </p:cNvSpPr>
          <p:nvPr/>
        </p:nvSpPr>
        <p:spPr bwMode="auto">
          <a:xfrm>
            <a:off x="6059462" y="3434457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2060"/>
                </a:solidFill>
              </a:rPr>
              <a:t>2013</a:t>
            </a:r>
          </a:p>
        </p:txBody>
      </p:sp>
      <p:sp>
        <p:nvSpPr>
          <p:cNvPr id="49" name="TextBox 103"/>
          <p:cNvSpPr txBox="1">
            <a:spLocks noChangeArrowheads="1"/>
          </p:cNvSpPr>
          <p:nvPr/>
        </p:nvSpPr>
        <p:spPr bwMode="auto">
          <a:xfrm>
            <a:off x="6995566" y="3456682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2060"/>
                </a:solidFill>
              </a:rPr>
              <a:t>2014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 bwMode="auto">
          <a:xfrm>
            <a:off x="5987454" y="1675507"/>
            <a:ext cx="0" cy="177006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Прямая соединительная линия 50"/>
          <p:cNvCxnSpPr/>
          <p:nvPr/>
        </p:nvCxnSpPr>
        <p:spPr bwMode="auto">
          <a:xfrm>
            <a:off x="6635526" y="1675507"/>
            <a:ext cx="0" cy="177006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Box 109"/>
          <p:cNvSpPr txBox="1">
            <a:spLocks noChangeArrowheads="1"/>
          </p:cNvSpPr>
          <p:nvPr/>
        </p:nvSpPr>
        <p:spPr bwMode="auto">
          <a:xfrm>
            <a:off x="2814248" y="3415407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2060"/>
                </a:solidFill>
              </a:rPr>
              <a:t>2014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 bwMode="auto">
          <a:xfrm>
            <a:off x="2567763" y="1645344"/>
            <a:ext cx="11113" cy="176053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Овал 53"/>
          <p:cNvSpPr/>
          <p:nvPr/>
        </p:nvSpPr>
        <p:spPr bwMode="auto">
          <a:xfrm>
            <a:off x="2567765" y="2375742"/>
            <a:ext cx="755906" cy="765226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55" name="TextBox 113"/>
          <p:cNvSpPr txBox="1">
            <a:spLocks noChangeArrowheads="1"/>
          </p:cNvSpPr>
          <p:nvPr/>
        </p:nvSpPr>
        <p:spPr bwMode="auto">
          <a:xfrm>
            <a:off x="2639771" y="2563769"/>
            <a:ext cx="596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>
                <a:solidFill>
                  <a:srgbClr val="002060"/>
                </a:solidFill>
              </a:rPr>
              <a:t>$</a:t>
            </a:r>
            <a:r>
              <a:rPr lang="ru-RU" altLang="ru-RU" sz="1000" dirty="0">
                <a:solidFill>
                  <a:srgbClr val="002060"/>
                </a:solidFill>
              </a:rPr>
              <a:t>2,6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solidFill>
                  <a:srgbClr val="002060"/>
                </a:solidFill>
              </a:rPr>
              <a:t>млрд</a:t>
            </a:r>
          </a:p>
        </p:txBody>
      </p:sp>
      <p:pic>
        <p:nvPicPr>
          <p:cNvPr id="56" name="Picture 6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86" y="1670813"/>
            <a:ext cx="7889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Овал 56"/>
          <p:cNvSpPr>
            <a:spLocks noChangeAspect="1"/>
          </p:cNvSpPr>
          <p:nvPr/>
        </p:nvSpPr>
        <p:spPr bwMode="auto">
          <a:xfrm>
            <a:off x="1972079" y="1977200"/>
            <a:ext cx="592726" cy="540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58" name="TextBox 5"/>
          <p:cNvSpPr txBox="1">
            <a:spLocks noChangeArrowheads="1"/>
          </p:cNvSpPr>
          <p:nvPr/>
        </p:nvSpPr>
        <p:spPr bwMode="auto">
          <a:xfrm>
            <a:off x="2030023" y="2040632"/>
            <a:ext cx="466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>
                <a:solidFill>
                  <a:srgbClr val="002060"/>
                </a:solidFill>
              </a:rPr>
              <a:t>£4.2 </a:t>
            </a:r>
            <a:endParaRPr lang="ru-RU" altLang="ru-RU" sz="100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02060"/>
                </a:solidFill>
              </a:rPr>
              <a:t>млн</a:t>
            </a:r>
          </a:p>
        </p:txBody>
      </p:sp>
      <p:sp>
        <p:nvSpPr>
          <p:cNvPr id="59" name="Овал 58"/>
          <p:cNvSpPr>
            <a:spLocks noChangeAspect="1"/>
          </p:cNvSpPr>
          <p:nvPr/>
        </p:nvSpPr>
        <p:spPr bwMode="auto">
          <a:xfrm>
            <a:off x="1956771" y="3051673"/>
            <a:ext cx="160792" cy="146489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60" name="TextBox 5"/>
          <p:cNvSpPr txBox="1">
            <a:spLocks noChangeArrowheads="1"/>
          </p:cNvSpPr>
          <p:nvPr/>
        </p:nvSpPr>
        <p:spPr bwMode="auto">
          <a:xfrm>
            <a:off x="2133211" y="2901057"/>
            <a:ext cx="466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>
                <a:solidFill>
                  <a:srgbClr val="002060"/>
                </a:solidFill>
              </a:rPr>
              <a:t>$8.2 </a:t>
            </a:r>
            <a:endParaRPr lang="ru-RU" altLang="ru-RU" sz="100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02060"/>
                </a:solidFill>
              </a:rPr>
              <a:t>млн</a:t>
            </a:r>
          </a:p>
        </p:txBody>
      </p:sp>
      <p:sp>
        <p:nvSpPr>
          <p:cNvPr id="61" name="Овал 60"/>
          <p:cNvSpPr/>
          <p:nvPr/>
        </p:nvSpPr>
        <p:spPr bwMode="auto">
          <a:xfrm>
            <a:off x="6707534" y="2060848"/>
            <a:ext cx="962029" cy="905396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62" name="TextBox 60"/>
          <p:cNvSpPr txBox="1">
            <a:spLocks noChangeArrowheads="1"/>
          </p:cNvSpPr>
          <p:nvPr/>
        </p:nvSpPr>
        <p:spPr bwMode="auto">
          <a:xfrm>
            <a:off x="6837714" y="1700808"/>
            <a:ext cx="8318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900" dirty="0" smtClean="0">
                <a:solidFill>
                  <a:srgbClr val="002060"/>
                </a:solidFill>
              </a:rPr>
              <a:t>23</a:t>
            </a:r>
            <a:r>
              <a:rPr lang="ru-RU" altLang="ru-RU" sz="900" dirty="0" smtClean="0">
                <a:solidFill>
                  <a:srgbClr val="002060"/>
                </a:solidFill>
              </a:rPr>
              <a:t> штрафа</a:t>
            </a:r>
            <a:endParaRPr lang="ru-RU" altLang="ru-RU" sz="900" dirty="0">
              <a:solidFill>
                <a:srgbClr val="002060"/>
              </a:solidFill>
            </a:endParaRPr>
          </a:p>
        </p:txBody>
      </p:sp>
      <p:sp>
        <p:nvSpPr>
          <p:cNvPr id="63" name="TextBox 41"/>
          <p:cNvSpPr txBox="1">
            <a:spLocks noChangeArrowheads="1"/>
          </p:cNvSpPr>
          <p:nvPr/>
        </p:nvSpPr>
        <p:spPr bwMode="auto">
          <a:xfrm>
            <a:off x="6752324" y="2318171"/>
            <a:ext cx="9172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>
                <a:solidFill>
                  <a:srgbClr val="002060"/>
                </a:solidFill>
              </a:rPr>
              <a:t>$</a:t>
            </a:r>
            <a:r>
              <a:rPr lang="ru-RU" altLang="ru-RU" sz="1000" dirty="0" smtClean="0">
                <a:solidFill>
                  <a:srgbClr val="002060"/>
                </a:solidFill>
              </a:rPr>
              <a:t>1,209 </a:t>
            </a:r>
            <a:r>
              <a:rPr lang="ru-RU" altLang="ru-RU" sz="1000" dirty="0">
                <a:solidFill>
                  <a:srgbClr val="002060"/>
                </a:solidFill>
              </a:rPr>
              <a:t>млрд</a:t>
            </a:r>
          </a:p>
        </p:txBody>
      </p:sp>
      <p:sp>
        <p:nvSpPr>
          <p:cNvPr id="66" name="Ромб 65"/>
          <p:cNvSpPr/>
          <p:nvPr/>
        </p:nvSpPr>
        <p:spPr bwMode="auto">
          <a:xfrm>
            <a:off x="7122493" y="1914122"/>
            <a:ext cx="144016" cy="144016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  <p:cxnSp>
        <p:nvCxnSpPr>
          <p:cNvPr id="69" name="Прямая соединительная линия 68"/>
          <p:cNvCxnSpPr/>
          <p:nvPr/>
        </p:nvCxnSpPr>
        <p:spPr bwMode="auto">
          <a:xfrm>
            <a:off x="7715646" y="1700808"/>
            <a:ext cx="0" cy="177006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103"/>
          <p:cNvSpPr txBox="1">
            <a:spLocks noChangeArrowheads="1"/>
          </p:cNvSpPr>
          <p:nvPr/>
        </p:nvSpPr>
        <p:spPr bwMode="auto">
          <a:xfrm>
            <a:off x="7937251" y="3429000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002060"/>
                </a:solidFill>
              </a:rPr>
              <a:t>2015</a:t>
            </a:r>
            <a:endParaRPr lang="ru-RU" altLang="ru-RU" sz="1200" dirty="0">
              <a:solidFill>
                <a:srgbClr val="002060"/>
              </a:solidFill>
            </a:endParaRPr>
          </a:p>
        </p:txBody>
      </p:sp>
      <p:sp>
        <p:nvSpPr>
          <p:cNvPr id="71" name="Овал 70"/>
          <p:cNvSpPr/>
          <p:nvPr/>
        </p:nvSpPr>
        <p:spPr bwMode="auto">
          <a:xfrm>
            <a:off x="7911367" y="2255880"/>
            <a:ext cx="524359" cy="5250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7968554" y="2308870"/>
            <a:ext cx="611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 smtClean="0">
                <a:solidFill>
                  <a:srgbClr val="002060"/>
                </a:solidFill>
              </a:rPr>
              <a:t>$</a:t>
            </a:r>
            <a:r>
              <a:rPr lang="ru-RU" altLang="ru-RU" sz="1000" dirty="0" smtClean="0">
                <a:solidFill>
                  <a:srgbClr val="002060"/>
                </a:solidFill>
              </a:rPr>
              <a:t>599 </a:t>
            </a:r>
            <a:r>
              <a:rPr lang="ru-RU" altLang="ru-RU" sz="1000" dirty="0">
                <a:solidFill>
                  <a:srgbClr val="002060"/>
                </a:solidFill>
              </a:rPr>
              <a:t>млрд</a:t>
            </a:r>
          </a:p>
        </p:txBody>
      </p:sp>
      <p:sp>
        <p:nvSpPr>
          <p:cNvPr id="73" name="Ромб 72"/>
          <p:cNvSpPr/>
          <p:nvPr/>
        </p:nvSpPr>
        <p:spPr bwMode="auto">
          <a:xfrm>
            <a:off x="8109250" y="2636912"/>
            <a:ext cx="144016" cy="144016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74" name="TextBox 61"/>
          <p:cNvSpPr txBox="1">
            <a:spLocks noChangeArrowheads="1"/>
          </p:cNvSpPr>
          <p:nvPr/>
        </p:nvSpPr>
        <p:spPr bwMode="auto">
          <a:xfrm>
            <a:off x="7684962" y="2838152"/>
            <a:ext cx="9667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dirty="0" smtClean="0">
                <a:solidFill>
                  <a:srgbClr val="002060"/>
                </a:solidFill>
              </a:rPr>
              <a:t>15 </a:t>
            </a:r>
            <a:r>
              <a:rPr lang="ru-RU" altLang="ru-RU" sz="900" dirty="0">
                <a:solidFill>
                  <a:srgbClr val="002060"/>
                </a:solidFill>
              </a:rPr>
              <a:t>штрафов</a:t>
            </a:r>
          </a:p>
        </p:txBody>
      </p:sp>
      <p:cxnSp>
        <p:nvCxnSpPr>
          <p:cNvPr id="75" name="Прямая соединительная линия 74"/>
          <p:cNvCxnSpPr>
            <a:stCxn id="73" idx="3"/>
          </p:cNvCxnSpPr>
          <p:nvPr/>
        </p:nvCxnSpPr>
        <p:spPr bwMode="auto">
          <a:xfrm flipH="1" flipV="1">
            <a:off x="7210943" y="1995883"/>
            <a:ext cx="1042323" cy="713037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pic>
        <p:nvPicPr>
          <p:cNvPr id="1026" name="Picture 2" descr="http://www.euroline.by/uploads/posts/2014-04/1398703231_deutsche_ban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836" y="1196677"/>
            <a:ext cx="905140" cy="67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6" name="Прямая соединительная линия 75"/>
          <p:cNvCxnSpPr/>
          <p:nvPr/>
        </p:nvCxnSpPr>
        <p:spPr bwMode="auto">
          <a:xfrm>
            <a:off x="3359498" y="1628800"/>
            <a:ext cx="11113" cy="176053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Овал 76"/>
          <p:cNvSpPr/>
          <p:nvPr/>
        </p:nvSpPr>
        <p:spPr bwMode="auto">
          <a:xfrm>
            <a:off x="3467688" y="1844824"/>
            <a:ext cx="888288" cy="864096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78" name="TextBox 113"/>
          <p:cNvSpPr txBox="1">
            <a:spLocks noChangeArrowheads="1"/>
          </p:cNvSpPr>
          <p:nvPr/>
        </p:nvSpPr>
        <p:spPr bwMode="auto">
          <a:xfrm>
            <a:off x="3647530" y="2032851"/>
            <a:ext cx="596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000" dirty="0" smtClean="0">
                <a:solidFill>
                  <a:srgbClr val="002060"/>
                </a:solidFill>
              </a:rPr>
              <a:t>$</a:t>
            </a:r>
            <a:r>
              <a:rPr lang="ru-RU" altLang="ru-RU" sz="1000" dirty="0" smtClean="0">
                <a:solidFill>
                  <a:srgbClr val="002060"/>
                </a:solidFill>
              </a:rPr>
              <a:t>4</a:t>
            </a:r>
            <a:endParaRPr lang="ru-RU" altLang="ru-RU" sz="1000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solidFill>
                  <a:srgbClr val="002060"/>
                </a:solidFill>
              </a:rPr>
              <a:t>млрд</a:t>
            </a:r>
          </a:p>
        </p:txBody>
      </p:sp>
      <p:sp>
        <p:nvSpPr>
          <p:cNvPr id="83" name="TextBox 19"/>
          <p:cNvSpPr txBox="1">
            <a:spLocks noChangeArrowheads="1"/>
          </p:cNvSpPr>
          <p:nvPr/>
        </p:nvSpPr>
        <p:spPr bwMode="auto">
          <a:xfrm>
            <a:off x="3579515" y="3455095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•"/>
              <a:defRPr sz="32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n"/>
              <a:defRPr sz="28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—"/>
              <a:defRPr sz="24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002060"/>
                </a:solidFill>
              </a:rPr>
              <a:t>2015</a:t>
            </a:r>
            <a:endParaRPr lang="ru-RU" alt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53746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698" name="Picture 2" descr="http://www.compliancesystemsllc.com/wp-content/uploads/2015/09/Dollarphotoclub_77477009-1024x6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4" y="1358251"/>
            <a:ext cx="3644404" cy="24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26876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err="1">
                <a:solidFill>
                  <a:schemeClr val="accent2"/>
                </a:solidFill>
              </a:rPr>
              <a:t>Комплаенс</a:t>
            </a:r>
            <a:r>
              <a:rPr lang="ru-RU" sz="1600" dirty="0">
                <a:solidFill>
                  <a:schemeClr val="accent2"/>
                </a:solidFill>
              </a:rPr>
              <a:t> – соответствие деятельности компании, а также работников компании требованиям международного, национального (а в случае осуществления деятельности в разных государствах - иностранного законодательства), а также внутренним нормативным и распорядительным документам, решениям органов управления компании.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9524" y="3989963"/>
            <a:ext cx="843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chemeClr val="accent2"/>
                </a:solidFill>
              </a:rPr>
              <a:t>Комплаенс</a:t>
            </a:r>
            <a:r>
              <a:rPr lang="ru-RU" sz="1600" b="1" dirty="0" smtClean="0">
                <a:solidFill>
                  <a:schemeClr val="accent2"/>
                </a:solidFill>
              </a:rPr>
              <a:t>-система - </a:t>
            </a:r>
            <a:r>
              <a:rPr lang="ru-RU" sz="1600" dirty="0" smtClean="0">
                <a:solidFill>
                  <a:schemeClr val="accent2"/>
                </a:solidFill>
              </a:rPr>
              <a:t>совокупность </a:t>
            </a:r>
            <a:r>
              <a:rPr lang="ru-RU" sz="1600" dirty="0">
                <a:solidFill>
                  <a:schemeClr val="accent2"/>
                </a:solidFill>
              </a:rPr>
              <a:t>элементов корпоративной культуры, организационной структуры, правил и процедур, регламентированных внутренними нормативными документами компании, обеспечивающих соблюдение принципов </a:t>
            </a:r>
            <a:r>
              <a:rPr lang="ru-RU" sz="1600" dirty="0" err="1">
                <a:solidFill>
                  <a:schemeClr val="accent2"/>
                </a:solidFill>
              </a:rPr>
              <a:t>комплаенс</a:t>
            </a:r>
            <a:r>
              <a:rPr lang="ru-RU" sz="1600" dirty="0">
                <a:solidFill>
                  <a:schemeClr val="accent2"/>
                </a:solidFill>
              </a:rPr>
              <a:t> работниками компании независимо от занимаемой ими должности. </a:t>
            </a:r>
            <a:endParaRPr lang="ru-RU" sz="1600" dirty="0" smtClean="0">
              <a:solidFill>
                <a:schemeClr val="accent2"/>
              </a:solidFill>
            </a:endParaRPr>
          </a:p>
          <a:p>
            <a:endParaRPr lang="ru-RU" sz="1600" dirty="0">
              <a:solidFill>
                <a:schemeClr val="accent2"/>
              </a:solidFill>
            </a:endParaRPr>
          </a:p>
          <a:p>
            <a:r>
              <a:rPr lang="ru-RU" sz="1600" dirty="0" err="1" smtClean="0">
                <a:solidFill>
                  <a:schemeClr val="accent2"/>
                </a:solidFill>
              </a:rPr>
              <a:t>Комплаенс</a:t>
            </a:r>
            <a:r>
              <a:rPr lang="ru-RU" sz="1600" dirty="0" smtClean="0">
                <a:solidFill>
                  <a:schemeClr val="accent2"/>
                </a:solidFill>
              </a:rPr>
              <a:t>-система </a:t>
            </a:r>
            <a:r>
              <a:rPr lang="ru-RU" sz="1600" dirty="0">
                <a:solidFill>
                  <a:schemeClr val="accent2"/>
                </a:solidFill>
              </a:rPr>
              <a:t>- </a:t>
            </a:r>
            <a:r>
              <a:rPr lang="ru-RU" sz="1600" dirty="0" smtClean="0">
                <a:solidFill>
                  <a:schemeClr val="accent2"/>
                </a:solidFill>
              </a:rPr>
              <a:t>часть </a:t>
            </a:r>
            <a:r>
              <a:rPr lang="ru-RU" sz="1600" dirty="0">
                <a:solidFill>
                  <a:schemeClr val="accent2"/>
                </a:solidFill>
              </a:rPr>
              <a:t>системы внутреннего </a:t>
            </a:r>
            <a:r>
              <a:rPr lang="ru-RU" sz="1600" dirty="0" smtClean="0">
                <a:solidFill>
                  <a:schemeClr val="accent2"/>
                </a:solidFill>
              </a:rPr>
              <a:t>контроля</a:t>
            </a:r>
            <a:r>
              <a:rPr lang="ru-RU" sz="1600" dirty="0">
                <a:solidFill>
                  <a:schemeClr val="accent2"/>
                </a:solidFill>
              </a:rPr>
              <a:t> и</a:t>
            </a:r>
            <a:r>
              <a:rPr lang="ru-RU" sz="1600" dirty="0" smtClean="0">
                <a:solidFill>
                  <a:schemeClr val="accent2"/>
                </a:solidFill>
              </a:rPr>
              <a:t> одна </a:t>
            </a:r>
            <a:r>
              <a:rPr lang="ru-RU" sz="1600" dirty="0">
                <a:solidFill>
                  <a:schemeClr val="accent2"/>
                </a:solidFill>
              </a:rPr>
              <a:t>из составляющих </a:t>
            </a:r>
            <a:r>
              <a:rPr lang="ru-RU" sz="1600" dirty="0" smtClean="0">
                <a:solidFill>
                  <a:schemeClr val="accent2"/>
                </a:solidFill>
              </a:rPr>
              <a:t>системы управления.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705253010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802" name="Picture 2" descr="i?id=83813777&amp;tov=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24863"/>
            <a:ext cx="1802882" cy="180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8804" name="Picture 4" descr="i?id=96242792-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679" y="5431681"/>
            <a:ext cx="1800225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8805" name="Rectangle 5"/>
          <p:cNvSpPr>
            <a:spLocks noChangeArrowheads="1"/>
          </p:cNvSpPr>
          <p:nvPr/>
        </p:nvSpPr>
        <p:spPr bwMode="auto">
          <a:xfrm>
            <a:off x="0" y="1123851"/>
            <a:ext cx="91440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3429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3429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3429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3429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800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257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714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1717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200" b="1" dirty="0">
                <a:solidFill>
                  <a:schemeClr val="accent2"/>
                </a:solidFill>
              </a:rPr>
              <a:t> Классификация банковских рисков по письму Банка России от 23.06.2004 № 70-Т «О типичных банковских рисках»</a:t>
            </a:r>
          </a:p>
        </p:txBody>
      </p:sp>
      <p:sp>
        <p:nvSpPr>
          <p:cNvPr id="588806" name="Rectangle 6"/>
          <p:cNvSpPr>
            <a:spLocks noChangeArrowheads="1"/>
          </p:cNvSpPr>
          <p:nvPr/>
        </p:nvSpPr>
        <p:spPr bwMode="auto">
          <a:xfrm>
            <a:off x="2123728" y="1556792"/>
            <a:ext cx="1837599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Банковские риски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07" name="Rectangle 7"/>
          <p:cNvSpPr>
            <a:spLocks noChangeArrowheads="1"/>
          </p:cNvSpPr>
          <p:nvPr/>
        </p:nvSpPr>
        <p:spPr bwMode="auto">
          <a:xfrm>
            <a:off x="323528" y="1977479"/>
            <a:ext cx="1137562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Кредитный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08" name="Rectangle 8"/>
          <p:cNvSpPr>
            <a:spLocks noChangeArrowheads="1"/>
          </p:cNvSpPr>
          <p:nvPr/>
        </p:nvSpPr>
        <p:spPr bwMode="auto">
          <a:xfrm>
            <a:off x="5076056" y="1977479"/>
            <a:ext cx="1050057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Рыночный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09" name="Rectangle 9"/>
          <p:cNvSpPr>
            <a:spLocks noChangeArrowheads="1"/>
          </p:cNvSpPr>
          <p:nvPr/>
        </p:nvSpPr>
        <p:spPr bwMode="auto">
          <a:xfrm>
            <a:off x="1115269" y="3236367"/>
            <a:ext cx="1662590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Риск ликвидности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10" name="Rectangle 10"/>
          <p:cNvSpPr>
            <a:spLocks noChangeArrowheads="1"/>
          </p:cNvSpPr>
          <p:nvPr/>
        </p:nvSpPr>
        <p:spPr bwMode="auto">
          <a:xfrm>
            <a:off x="4684093" y="2636912"/>
            <a:ext cx="1400075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Операционный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11" name="Rectangle 11"/>
          <p:cNvSpPr>
            <a:spLocks noChangeArrowheads="1"/>
          </p:cNvSpPr>
          <p:nvPr/>
        </p:nvSpPr>
        <p:spPr bwMode="auto">
          <a:xfrm>
            <a:off x="353269" y="2664867"/>
            <a:ext cx="1487581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Репутационный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12" name="Rectangle 12"/>
          <p:cNvSpPr>
            <a:spLocks noChangeArrowheads="1"/>
          </p:cNvSpPr>
          <p:nvPr/>
        </p:nvSpPr>
        <p:spPr bwMode="auto">
          <a:xfrm>
            <a:off x="3477469" y="3236367"/>
            <a:ext cx="1487581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Стратегический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13" name="Line 13"/>
          <p:cNvSpPr>
            <a:spLocks noChangeShapeType="1"/>
          </p:cNvSpPr>
          <p:nvPr/>
        </p:nvSpPr>
        <p:spPr bwMode="auto">
          <a:xfrm>
            <a:off x="3020269" y="1899691"/>
            <a:ext cx="0" cy="23292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14" name="Line 14"/>
          <p:cNvSpPr>
            <a:spLocks noChangeShapeType="1"/>
          </p:cNvSpPr>
          <p:nvPr/>
        </p:nvSpPr>
        <p:spPr bwMode="auto">
          <a:xfrm flipV="1">
            <a:off x="1426376" y="2129878"/>
            <a:ext cx="3651294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15" name="Line 15"/>
          <p:cNvSpPr>
            <a:spLocks noChangeShapeType="1"/>
          </p:cNvSpPr>
          <p:nvPr/>
        </p:nvSpPr>
        <p:spPr bwMode="auto">
          <a:xfrm>
            <a:off x="3020269" y="2129879"/>
            <a:ext cx="2362628" cy="46585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16" name="Line 16"/>
          <p:cNvSpPr>
            <a:spLocks noChangeShapeType="1"/>
          </p:cNvSpPr>
          <p:nvPr/>
        </p:nvSpPr>
        <p:spPr bwMode="auto">
          <a:xfrm flipH="1">
            <a:off x="827584" y="2129879"/>
            <a:ext cx="2275123" cy="46585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17" name="Line 17"/>
          <p:cNvSpPr>
            <a:spLocks noChangeShapeType="1"/>
          </p:cNvSpPr>
          <p:nvPr/>
        </p:nvSpPr>
        <p:spPr bwMode="auto">
          <a:xfrm flipH="1">
            <a:off x="2411760" y="2129879"/>
            <a:ext cx="620903" cy="1106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18" name="Rectangle 18"/>
          <p:cNvSpPr>
            <a:spLocks noChangeArrowheads="1"/>
          </p:cNvSpPr>
          <p:nvPr/>
        </p:nvSpPr>
        <p:spPr bwMode="auto">
          <a:xfrm>
            <a:off x="1953469" y="2431534"/>
            <a:ext cx="1050057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Страновой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19" name="Line 19"/>
          <p:cNvSpPr>
            <a:spLocks noChangeShapeType="1"/>
          </p:cNvSpPr>
          <p:nvPr/>
        </p:nvSpPr>
        <p:spPr bwMode="auto">
          <a:xfrm>
            <a:off x="3020268" y="2129879"/>
            <a:ext cx="831651" cy="1106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0" name="Rectangle 20"/>
          <p:cNvSpPr>
            <a:spLocks noChangeArrowheads="1"/>
          </p:cNvSpPr>
          <p:nvPr/>
        </p:nvSpPr>
        <p:spPr bwMode="auto">
          <a:xfrm>
            <a:off x="3059832" y="2431534"/>
            <a:ext cx="1050057" cy="34939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Правовой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21" name="Rectangle 21"/>
          <p:cNvSpPr>
            <a:spLocks noChangeArrowheads="1"/>
          </p:cNvSpPr>
          <p:nvPr/>
        </p:nvSpPr>
        <p:spPr bwMode="auto">
          <a:xfrm>
            <a:off x="2125536" y="4259286"/>
            <a:ext cx="1726384" cy="32184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dirty="0" err="1" smtClean="0">
                <a:solidFill>
                  <a:schemeClr val="accent2"/>
                </a:solidFill>
                <a:latin typeface="Times New Roman" pitchFamily="18" charset="0"/>
              </a:rPr>
              <a:t>Комплаенс</a:t>
            </a:r>
            <a:r>
              <a:rPr lang="ru-RU" altLang="ru-RU" sz="1400" dirty="0" smtClean="0">
                <a:solidFill>
                  <a:schemeClr val="accent2"/>
                </a:solidFill>
                <a:latin typeface="Times New Roman" pitchFamily="18" charset="0"/>
              </a:rPr>
              <a:t>-риск</a:t>
            </a:r>
            <a:endParaRPr lang="ru-RU" altLang="ru-RU" sz="1400" dirty="0">
              <a:solidFill>
                <a:schemeClr val="accent2"/>
              </a:solidFill>
            </a:endParaRPr>
          </a:p>
        </p:txBody>
      </p:sp>
      <p:sp>
        <p:nvSpPr>
          <p:cNvPr id="588822" name="Line 22"/>
          <p:cNvSpPr>
            <a:spLocks noChangeShapeType="1"/>
          </p:cNvSpPr>
          <p:nvPr/>
        </p:nvSpPr>
        <p:spPr bwMode="auto">
          <a:xfrm>
            <a:off x="3020269" y="2129878"/>
            <a:ext cx="0" cy="209636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3" name="Line 23"/>
          <p:cNvSpPr>
            <a:spLocks noChangeShapeType="1"/>
          </p:cNvSpPr>
          <p:nvPr/>
        </p:nvSpPr>
        <p:spPr bwMode="auto">
          <a:xfrm flipV="1">
            <a:off x="962869" y="3044279"/>
            <a:ext cx="0" cy="81525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4" name="Line 24"/>
          <p:cNvSpPr>
            <a:spLocks noChangeShapeType="1"/>
          </p:cNvSpPr>
          <p:nvPr/>
        </p:nvSpPr>
        <p:spPr bwMode="auto">
          <a:xfrm flipV="1">
            <a:off x="5077669" y="3044279"/>
            <a:ext cx="0" cy="815252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5" name="Line 25"/>
          <p:cNvSpPr>
            <a:spLocks noChangeShapeType="1"/>
          </p:cNvSpPr>
          <p:nvPr/>
        </p:nvSpPr>
        <p:spPr bwMode="auto">
          <a:xfrm flipV="1">
            <a:off x="3203848" y="2772816"/>
            <a:ext cx="0" cy="109185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6" name="Line 26"/>
          <p:cNvSpPr>
            <a:spLocks noChangeShapeType="1"/>
          </p:cNvSpPr>
          <p:nvPr/>
        </p:nvSpPr>
        <p:spPr bwMode="auto">
          <a:xfrm flipV="1">
            <a:off x="2843808" y="2772816"/>
            <a:ext cx="0" cy="109185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7" name="Line 27"/>
          <p:cNvSpPr>
            <a:spLocks noChangeShapeType="1"/>
          </p:cNvSpPr>
          <p:nvPr/>
        </p:nvSpPr>
        <p:spPr bwMode="auto">
          <a:xfrm flipV="1">
            <a:off x="4087069" y="3615777"/>
            <a:ext cx="0" cy="232929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8" name="Line 28"/>
          <p:cNvSpPr>
            <a:spLocks noChangeShapeType="1"/>
          </p:cNvSpPr>
          <p:nvPr/>
        </p:nvSpPr>
        <p:spPr bwMode="auto">
          <a:xfrm flipV="1">
            <a:off x="1877269" y="3615777"/>
            <a:ext cx="0" cy="232929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29" name="Line 29"/>
          <p:cNvSpPr>
            <a:spLocks noChangeShapeType="1"/>
          </p:cNvSpPr>
          <p:nvPr/>
        </p:nvSpPr>
        <p:spPr bwMode="auto">
          <a:xfrm flipV="1">
            <a:off x="962869" y="3844378"/>
            <a:ext cx="4114800" cy="1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88830" name="Rectangle 30"/>
          <p:cNvSpPr>
            <a:spLocks noChangeArrowheads="1"/>
          </p:cNvSpPr>
          <p:nvPr/>
        </p:nvSpPr>
        <p:spPr bwMode="auto">
          <a:xfrm>
            <a:off x="2029669" y="3844379"/>
            <a:ext cx="1137562" cy="34939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z="1400">
                <a:solidFill>
                  <a:schemeClr val="accent2"/>
                </a:solidFill>
                <a:latin typeface="Times New Roman" pitchFamily="18" charset="0"/>
              </a:rPr>
              <a:t>реализация</a:t>
            </a:r>
            <a:endParaRPr lang="ru-RU" altLang="ru-RU" sz="1400">
              <a:solidFill>
                <a:schemeClr val="accent2"/>
              </a:solidFill>
            </a:endParaRPr>
          </a:p>
        </p:txBody>
      </p:sp>
      <p:sp>
        <p:nvSpPr>
          <p:cNvPr id="588831" name="Line 31"/>
          <p:cNvSpPr>
            <a:spLocks noChangeShapeType="1"/>
          </p:cNvSpPr>
          <p:nvPr/>
        </p:nvSpPr>
        <p:spPr bwMode="auto">
          <a:xfrm flipV="1">
            <a:off x="2944069" y="3844378"/>
            <a:ext cx="0" cy="34939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107504" y="4911659"/>
            <a:ext cx="2736304" cy="74958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dirty="0">
                <a:solidFill>
                  <a:schemeClr val="accent2"/>
                </a:solidFill>
                <a:latin typeface="Times New Roman" pitchFamily="18" charset="0"/>
              </a:rPr>
              <a:t>Риск вовлечения </a:t>
            </a:r>
            <a:r>
              <a:rPr lang="ru-RU" altLang="ru-RU" sz="1400" dirty="0" smtClean="0">
                <a:solidFill>
                  <a:schemeClr val="accent2"/>
                </a:solidFill>
                <a:latin typeface="Times New Roman" pitchFamily="18" charset="0"/>
              </a:rPr>
              <a:t>в </a:t>
            </a:r>
            <a:r>
              <a:rPr lang="ru-RU" altLang="ru-RU" sz="1400" dirty="0">
                <a:solidFill>
                  <a:schemeClr val="accent2"/>
                </a:solidFill>
                <a:latin typeface="Times New Roman" pitchFamily="18" charset="0"/>
              </a:rPr>
              <a:t>процессы легализации преступных </a:t>
            </a:r>
            <a:r>
              <a:rPr lang="ru-RU" altLang="ru-RU" sz="1400" dirty="0" smtClean="0">
                <a:solidFill>
                  <a:schemeClr val="accent2"/>
                </a:solidFill>
                <a:latin typeface="Times New Roman" pitchFamily="18" charset="0"/>
              </a:rPr>
              <a:t>доходов и финансирования терроризма</a:t>
            </a:r>
            <a:endParaRPr lang="ru-RU" altLang="ru-RU" sz="1400" dirty="0">
              <a:solidFill>
                <a:schemeClr val="accent2"/>
              </a:solidFill>
            </a:endParaRP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2987824" y="4952026"/>
            <a:ext cx="2089846" cy="70922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dirty="0" smtClean="0">
                <a:solidFill>
                  <a:schemeClr val="accent2"/>
                </a:solidFill>
                <a:latin typeface="Times New Roman" pitchFamily="18" charset="0"/>
              </a:rPr>
              <a:t>Коррупционные риски</a:t>
            </a:r>
            <a:endParaRPr lang="ru-RU" altLang="ru-RU" sz="1400" dirty="0">
              <a:solidFill>
                <a:schemeClr val="accent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241576" y="3068960"/>
            <a:ext cx="37949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chemeClr val="accent2"/>
                </a:solidFill>
              </a:rPr>
              <a:t>Комплаенс</a:t>
            </a:r>
            <a:r>
              <a:rPr lang="ru-RU" sz="1600" b="1" dirty="0">
                <a:solidFill>
                  <a:schemeClr val="accent2"/>
                </a:solidFill>
              </a:rPr>
              <a:t>-риск - </a:t>
            </a:r>
            <a:r>
              <a:rPr lang="ru-RU" sz="1600" dirty="0">
                <a:solidFill>
                  <a:schemeClr val="accent2"/>
                </a:solidFill>
              </a:rPr>
              <a:t>риск возникновения у банка убытков из-за несоблюдения законодательства, внутренних документов, стандартов саморегулируемых организаций, а также в результате применения санкций и иных мер воздействия со стороны надзорных органов (регуляторный риск);</a:t>
            </a:r>
          </a:p>
          <a:p>
            <a:endParaRPr lang="ru-RU" sz="1600" dirty="0">
              <a:solidFill>
                <a:schemeClr val="accent2"/>
              </a:solidFill>
            </a:endParaRPr>
          </a:p>
          <a:p>
            <a:r>
              <a:rPr lang="ru-RU" sz="1600" b="1" dirty="0">
                <a:solidFill>
                  <a:schemeClr val="accent2"/>
                </a:solidFill>
              </a:rPr>
              <a:t>Положение об организации внутреннего контроля в кредитных организациях и банковских группах (утв. Банком России 16.12.2003 № 242-П) </a:t>
            </a:r>
          </a:p>
        </p:txBody>
      </p:sp>
      <p:sp>
        <p:nvSpPr>
          <p:cNvPr id="51" name="Line 17"/>
          <p:cNvSpPr>
            <a:spLocks noChangeShapeType="1"/>
          </p:cNvSpPr>
          <p:nvPr/>
        </p:nvSpPr>
        <p:spPr bwMode="auto">
          <a:xfrm flipH="1">
            <a:off x="1426376" y="4613225"/>
            <a:ext cx="1559078" cy="29843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sp>
        <p:nvSpPr>
          <p:cNvPr id="52" name="Line 17"/>
          <p:cNvSpPr>
            <a:spLocks noChangeShapeType="1"/>
          </p:cNvSpPr>
          <p:nvPr/>
        </p:nvSpPr>
        <p:spPr bwMode="auto">
          <a:xfrm>
            <a:off x="3003525" y="4613225"/>
            <a:ext cx="1217734" cy="33880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400"/>
          </a:p>
        </p:txBody>
      </p:sp>
      <p:pic>
        <p:nvPicPr>
          <p:cNvPr id="53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343684565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8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88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8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88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8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88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8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88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8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8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8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8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8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8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8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88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88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88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8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88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88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88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88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8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6" grpId="0" animBg="1"/>
      <p:bldP spid="588807" grpId="0" animBg="1"/>
      <p:bldP spid="588808" grpId="0" animBg="1"/>
      <p:bldP spid="588809" grpId="0" animBg="1"/>
      <p:bldP spid="588810" grpId="0" animBg="1"/>
      <p:bldP spid="588811" grpId="0" animBg="1"/>
      <p:bldP spid="588812" grpId="0" animBg="1"/>
      <p:bldP spid="588813" grpId="0" animBg="1"/>
      <p:bldP spid="588814" grpId="0" animBg="1"/>
      <p:bldP spid="588815" grpId="0" animBg="1"/>
      <p:bldP spid="588816" grpId="0" animBg="1"/>
      <p:bldP spid="588817" grpId="0" animBg="1"/>
      <p:bldP spid="588818" grpId="0" animBg="1"/>
      <p:bldP spid="588819" grpId="0" animBg="1"/>
      <p:bldP spid="588820" grpId="0" animBg="1"/>
      <p:bldP spid="588821" grpId="0" animBg="1"/>
      <p:bldP spid="588822" grpId="0" animBg="1"/>
      <p:bldP spid="588823" grpId="0" animBg="1"/>
      <p:bldP spid="588824" grpId="0" animBg="1"/>
      <p:bldP spid="588825" grpId="0" animBg="1"/>
      <p:bldP spid="588826" grpId="0" animBg="1"/>
      <p:bldP spid="588827" grpId="0" animBg="1"/>
      <p:bldP spid="588828" grpId="0" animBg="1"/>
      <p:bldP spid="588829" grpId="0" animBg="1"/>
      <p:bldP spid="588830" grpId="0" animBg="1"/>
      <p:bldP spid="588831" grpId="0" animBg="1"/>
      <p:bldP spid="47" grpId="0" animBg="1"/>
      <p:bldP spid="48" grpId="0" animBg="1"/>
      <p:bldP spid="50" grpId="0"/>
      <p:bldP spid="51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846" name="Picture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6011862" cy="360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201389" y="1844824"/>
            <a:ext cx="2930451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Последствия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реализации </a:t>
            </a:r>
            <a:r>
              <a:rPr lang="ru-RU" altLang="ru-RU" sz="1300" dirty="0" err="1" smtClean="0">
                <a:solidFill>
                  <a:schemeClr val="accent2"/>
                </a:solidFill>
                <a:latin typeface="+mn-lt"/>
              </a:rPr>
              <a:t>комплаенс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-риска</a:t>
            </a:r>
            <a:endParaRPr lang="ru-RU" altLang="ru-RU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544575" y="2902843"/>
            <a:ext cx="2659273" cy="2381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Потери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риска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концентрации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515080" y="2470795"/>
            <a:ext cx="2659273" cy="2381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Потери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правового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риска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539552" y="3240782"/>
            <a:ext cx="2659273" cy="47625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Потери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риска в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результате ареста </a:t>
            </a:r>
            <a:r>
              <a:rPr lang="en-US" altLang="ru-RU" sz="1300" dirty="0" smtClean="0">
                <a:solidFill>
                  <a:schemeClr val="accent2"/>
                </a:solidFill>
                <a:latin typeface="+mn-lt"/>
              </a:rPr>
              <a:t>/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 конфискации активов</a:t>
            </a:r>
            <a:endParaRPr lang="ru-RU" altLang="ru-RU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539552" y="3861048"/>
            <a:ext cx="2664296" cy="47625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Потери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риска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потери деловой репутации</a:t>
            </a:r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843310" y="4437270"/>
            <a:ext cx="4647145" cy="28803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>
                <a:solidFill>
                  <a:schemeClr val="accent2"/>
                </a:solidFill>
                <a:latin typeface="+mn-lt"/>
              </a:rPr>
              <a:t>Падение стоимости акций и капитализации компании</a:t>
            </a:r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603598" y="4328055"/>
            <a:ext cx="0" cy="226945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54" name="Line 15"/>
          <p:cNvSpPr>
            <a:spLocks noChangeShapeType="1"/>
          </p:cNvSpPr>
          <p:nvPr/>
        </p:nvSpPr>
        <p:spPr bwMode="auto">
          <a:xfrm flipV="1">
            <a:off x="603598" y="4581286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auto">
          <a:xfrm>
            <a:off x="841796" y="4797310"/>
            <a:ext cx="8104188" cy="24526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Отказ иностранных партнеров от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продолжения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сотрудничества в целях минимизации собственных рисков</a:t>
            </a:r>
          </a:p>
        </p:txBody>
      </p:sp>
      <p:sp>
        <p:nvSpPr>
          <p:cNvPr id="61" name="Rectangle 22"/>
          <p:cNvSpPr>
            <a:spLocks noChangeArrowheads="1"/>
          </p:cNvSpPr>
          <p:nvPr/>
        </p:nvSpPr>
        <p:spPr bwMode="auto">
          <a:xfrm>
            <a:off x="841796" y="5085184"/>
            <a:ext cx="8104188" cy="38950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Изменение условий привлечения на международных финансовых рынках в связи с повышением уровня риска заемщика</a:t>
            </a:r>
          </a:p>
        </p:txBody>
      </p:sp>
      <p:sp>
        <p:nvSpPr>
          <p:cNvPr id="62" name="Rectangle 23"/>
          <p:cNvSpPr>
            <a:spLocks noChangeArrowheads="1"/>
          </p:cNvSpPr>
          <p:nvPr/>
        </p:nvSpPr>
        <p:spPr bwMode="auto">
          <a:xfrm>
            <a:off x="841747" y="5517390"/>
            <a:ext cx="8122741" cy="482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Задержка платежей клиентов банка в связи с необходимостью </a:t>
            </a:r>
            <a:r>
              <a:rPr lang="ru-RU" altLang="ru-RU" sz="1300" dirty="0" smtClean="0">
                <a:solidFill>
                  <a:schemeClr val="accent2"/>
                </a:solidFill>
                <a:latin typeface="+mn-lt"/>
              </a:rPr>
              <a:t>углубленной </a:t>
            </a:r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проверки документов банками-корреспондентами</a:t>
            </a: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>
            <a:off x="837952" y="6453494"/>
            <a:ext cx="1411288" cy="28787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Отток клиентов</a:t>
            </a: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auto">
          <a:xfrm>
            <a:off x="841821" y="6093455"/>
            <a:ext cx="8104163" cy="28803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300" dirty="0">
                <a:solidFill>
                  <a:schemeClr val="accent2"/>
                </a:solidFill>
                <a:latin typeface="+mn-lt"/>
              </a:rPr>
              <a:t>Повышение общего уровня риска экономического субъекта в сделках слияния и поглощения</a:t>
            </a:r>
          </a:p>
        </p:txBody>
      </p:sp>
      <p:pic>
        <p:nvPicPr>
          <p:cNvPr id="65" name="Picture 26" descr="______thumb_main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005064"/>
            <a:ext cx="1182184" cy="7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746" name="Picture 2" descr="http://evioplus.com/wp-content/uploads/2016/03/risk-rating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4" b="23173"/>
          <a:stretch/>
        </p:blipFill>
        <p:spPr bwMode="auto">
          <a:xfrm>
            <a:off x="539552" y="859422"/>
            <a:ext cx="2251817" cy="91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Line 14"/>
          <p:cNvSpPr>
            <a:spLocks noChangeShapeType="1"/>
          </p:cNvSpPr>
          <p:nvPr/>
        </p:nvSpPr>
        <p:spPr bwMode="auto">
          <a:xfrm>
            <a:off x="323528" y="2348880"/>
            <a:ext cx="0" cy="175029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3" name="Line 15"/>
          <p:cNvSpPr>
            <a:spLocks noChangeShapeType="1"/>
          </p:cNvSpPr>
          <p:nvPr/>
        </p:nvSpPr>
        <p:spPr bwMode="auto">
          <a:xfrm flipV="1">
            <a:off x="611560" y="4941168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4" name="Line 15"/>
          <p:cNvSpPr>
            <a:spLocks noChangeShapeType="1"/>
          </p:cNvSpPr>
          <p:nvPr/>
        </p:nvSpPr>
        <p:spPr bwMode="auto">
          <a:xfrm flipV="1">
            <a:off x="611560" y="5301208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5" name="Line 15"/>
          <p:cNvSpPr>
            <a:spLocks noChangeShapeType="1"/>
          </p:cNvSpPr>
          <p:nvPr/>
        </p:nvSpPr>
        <p:spPr bwMode="auto">
          <a:xfrm flipV="1">
            <a:off x="611560" y="5733256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6" name="Line 15"/>
          <p:cNvSpPr>
            <a:spLocks noChangeShapeType="1"/>
          </p:cNvSpPr>
          <p:nvPr/>
        </p:nvSpPr>
        <p:spPr bwMode="auto">
          <a:xfrm flipV="1">
            <a:off x="593230" y="6237312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7" name="Line 15"/>
          <p:cNvSpPr>
            <a:spLocks noChangeShapeType="1"/>
          </p:cNvSpPr>
          <p:nvPr/>
        </p:nvSpPr>
        <p:spPr bwMode="auto">
          <a:xfrm flipV="1">
            <a:off x="611560" y="6597352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78" name="Line 15"/>
          <p:cNvSpPr>
            <a:spLocks noChangeShapeType="1"/>
          </p:cNvSpPr>
          <p:nvPr/>
        </p:nvSpPr>
        <p:spPr bwMode="auto">
          <a:xfrm flipV="1">
            <a:off x="305198" y="4077072"/>
            <a:ext cx="23435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81" name="Line 15"/>
          <p:cNvSpPr>
            <a:spLocks noChangeShapeType="1"/>
          </p:cNvSpPr>
          <p:nvPr/>
        </p:nvSpPr>
        <p:spPr bwMode="auto">
          <a:xfrm>
            <a:off x="323528" y="3021903"/>
            <a:ext cx="191552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82" name="Line 15"/>
          <p:cNvSpPr>
            <a:spLocks noChangeShapeType="1"/>
          </p:cNvSpPr>
          <p:nvPr/>
        </p:nvSpPr>
        <p:spPr bwMode="auto">
          <a:xfrm>
            <a:off x="323528" y="3428999"/>
            <a:ext cx="191552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83" name="Line 15"/>
          <p:cNvSpPr>
            <a:spLocks noChangeShapeType="1"/>
          </p:cNvSpPr>
          <p:nvPr/>
        </p:nvSpPr>
        <p:spPr bwMode="auto">
          <a:xfrm>
            <a:off x="323528" y="2564904"/>
            <a:ext cx="191552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00">
              <a:latin typeface="+mn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72407" y="44624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  <p:extLst>
      <p:ext uri="{BB962C8B-B14F-4D97-AF65-F5344CB8AC3E}">
        <p14:creationId xmlns:p14="http://schemas.microsoft.com/office/powerpoint/2010/main" val="181181955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88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51" grpId="0" animBg="1"/>
      <p:bldP spid="52" grpId="0" animBg="1"/>
      <p:bldP spid="53" grpId="0" animBg="1"/>
      <p:bldP spid="54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1" grpId="0" animBg="1"/>
      <p:bldP spid="82" grpId="0" animBg="1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946" name="il_fi" descr="1555224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2" y="6070898"/>
            <a:ext cx="1138785" cy="78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6948" name="Rectangle 4"/>
          <p:cNvSpPr>
            <a:spLocks noChangeArrowheads="1"/>
          </p:cNvSpPr>
          <p:nvPr/>
        </p:nvSpPr>
        <p:spPr bwMode="auto">
          <a:xfrm>
            <a:off x="543451" y="1268760"/>
            <a:ext cx="79169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accent2"/>
                </a:solidFill>
              </a:rPr>
              <a:t>Национальные особенности </a:t>
            </a:r>
            <a:r>
              <a:rPr lang="ru-RU" altLang="ru-RU" b="1" dirty="0">
                <a:solidFill>
                  <a:schemeClr val="accent2"/>
                </a:solidFill>
              </a:rPr>
              <a:t>модели отмывания денег</a:t>
            </a:r>
            <a:endParaRPr lang="en-US" altLang="ru-RU" b="1" dirty="0">
              <a:solidFill>
                <a:schemeClr val="accent2"/>
              </a:solidFill>
            </a:endParaRPr>
          </a:p>
        </p:txBody>
      </p:sp>
      <p:grpSp>
        <p:nvGrpSpPr>
          <p:cNvPr id="467011" name="Group 67"/>
          <p:cNvGrpSpPr>
            <a:grpSpLocks/>
          </p:cNvGrpSpPr>
          <p:nvPr/>
        </p:nvGrpSpPr>
        <p:grpSpPr bwMode="auto">
          <a:xfrm>
            <a:off x="1043608" y="1844824"/>
            <a:ext cx="7056463" cy="4104456"/>
            <a:chOff x="68" y="436"/>
            <a:chExt cx="4037" cy="2384"/>
          </a:xfrm>
        </p:grpSpPr>
        <p:sp>
          <p:nvSpPr>
            <p:cNvPr id="466949" name="Rectangle 5"/>
            <p:cNvSpPr>
              <a:spLocks noChangeArrowheads="1"/>
            </p:cNvSpPr>
            <p:nvPr/>
          </p:nvSpPr>
          <p:spPr bwMode="auto">
            <a:xfrm>
              <a:off x="1173" y="1060"/>
              <a:ext cx="922" cy="38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000">
                  <a:cs typeface="Times New Roman" pitchFamily="18" charset="0"/>
                </a:rPr>
                <a:t>Незаконные доходы в безналичной форме  на счетах в банках</a:t>
              </a:r>
              <a:endParaRPr lang="ru-RU" altLang="ru-RU" sz="1000"/>
            </a:p>
          </p:txBody>
        </p:sp>
        <p:sp>
          <p:nvSpPr>
            <p:cNvPr id="466950" name="AutoShape 6"/>
            <p:cNvSpPr>
              <a:spLocks noChangeArrowheads="1"/>
            </p:cNvSpPr>
            <p:nvPr/>
          </p:nvSpPr>
          <p:spPr bwMode="auto">
            <a:xfrm>
              <a:off x="1029" y="1166"/>
              <a:ext cx="144" cy="19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51" name="Rectangle 7"/>
            <p:cNvSpPr>
              <a:spLocks noChangeArrowheads="1"/>
            </p:cNvSpPr>
            <p:nvPr/>
          </p:nvSpPr>
          <p:spPr bwMode="auto">
            <a:xfrm>
              <a:off x="2925" y="836"/>
              <a:ext cx="840" cy="28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200">
                  <a:cs typeface="Times New Roman" pitchFamily="18" charset="0"/>
                </a:rPr>
                <a:t>Обналичивание</a:t>
              </a:r>
              <a:endParaRPr lang="ru-RU" altLang="ru-RU"/>
            </a:p>
          </p:txBody>
        </p:sp>
        <p:sp>
          <p:nvSpPr>
            <p:cNvPr id="466952" name="Rectangle 8"/>
            <p:cNvSpPr>
              <a:spLocks noChangeArrowheads="1"/>
            </p:cNvSpPr>
            <p:nvPr/>
          </p:nvSpPr>
          <p:spPr bwMode="auto">
            <a:xfrm>
              <a:off x="2925" y="1365"/>
              <a:ext cx="1111" cy="28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100">
                  <a:cs typeface="Times New Roman" pitchFamily="18" charset="0"/>
                </a:rPr>
                <a:t>Размещение на счетах  в уполномоченных банках</a:t>
              </a:r>
              <a:endParaRPr lang="ru-RU" altLang="ru-RU" sz="1100"/>
            </a:p>
          </p:txBody>
        </p:sp>
        <p:sp>
          <p:nvSpPr>
            <p:cNvPr id="466953" name="Line 9"/>
            <p:cNvSpPr>
              <a:spLocks noChangeShapeType="1"/>
            </p:cNvSpPr>
            <p:nvPr/>
          </p:nvSpPr>
          <p:spPr bwMode="auto">
            <a:xfrm>
              <a:off x="2685" y="916"/>
              <a:ext cx="24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54" name="Line 10"/>
            <p:cNvSpPr>
              <a:spLocks noChangeShapeType="1"/>
            </p:cNvSpPr>
            <p:nvPr/>
          </p:nvSpPr>
          <p:spPr bwMode="auto">
            <a:xfrm flipH="1">
              <a:off x="1101" y="764"/>
              <a:ext cx="21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55" name="Rectangle 11"/>
            <p:cNvSpPr>
              <a:spLocks noChangeArrowheads="1"/>
            </p:cNvSpPr>
            <p:nvPr/>
          </p:nvSpPr>
          <p:spPr bwMode="auto">
            <a:xfrm>
              <a:off x="1350" y="637"/>
              <a:ext cx="1911" cy="19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sz="1100">
                  <a:cs typeface="Times New Roman" pitchFamily="18" charset="0"/>
                </a:rPr>
                <a:t>Инвестирование в развитие инфраструктуры</a:t>
              </a:r>
              <a:endParaRPr lang="ru-RU" altLang="ru-RU"/>
            </a:p>
          </p:txBody>
        </p:sp>
        <p:sp>
          <p:nvSpPr>
            <p:cNvPr id="466956" name="Rectangle 12"/>
            <p:cNvSpPr>
              <a:spLocks noChangeArrowheads="1"/>
            </p:cNvSpPr>
            <p:nvPr/>
          </p:nvSpPr>
          <p:spPr bwMode="auto">
            <a:xfrm>
              <a:off x="357" y="1060"/>
              <a:ext cx="672" cy="3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200">
                  <a:cs typeface="Times New Roman" pitchFamily="18" charset="0"/>
                </a:rPr>
                <a:t>Законная  деятельность</a:t>
              </a:r>
              <a:endParaRPr lang="ru-RU" altLang="ru-RU"/>
            </a:p>
          </p:txBody>
        </p:sp>
        <p:pic>
          <p:nvPicPr>
            <p:cNvPr id="466957" name="Picture 13" descr="Clr-Business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" y="683"/>
              <a:ext cx="267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6958" name="Rectangle 14"/>
            <p:cNvSpPr>
              <a:spLocks noChangeArrowheads="1"/>
            </p:cNvSpPr>
            <p:nvPr/>
          </p:nvSpPr>
          <p:spPr bwMode="auto">
            <a:xfrm rot="16200000">
              <a:off x="2007" y="1010"/>
              <a:ext cx="708" cy="21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1200">
                  <a:solidFill>
                    <a:srgbClr val="000000"/>
                  </a:solidFill>
                  <a:cs typeface="Times New Roman" pitchFamily="18" charset="0"/>
                </a:rPr>
                <a:t>Посредники</a:t>
              </a:r>
              <a:endParaRPr lang="ru-RU" altLang="ru-RU"/>
            </a:p>
          </p:txBody>
        </p:sp>
        <p:sp>
          <p:nvSpPr>
            <p:cNvPr id="466959" name="AutoShape 15"/>
            <p:cNvSpPr>
              <a:spLocks/>
            </p:cNvSpPr>
            <p:nvPr/>
          </p:nvSpPr>
          <p:spPr bwMode="auto">
            <a:xfrm>
              <a:off x="2253" y="764"/>
              <a:ext cx="72" cy="864"/>
            </a:xfrm>
            <a:prstGeom prst="leftBrace">
              <a:avLst>
                <a:gd name="adj1" fmla="val 100000"/>
                <a:gd name="adj2" fmla="val 53472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60" name="AutoShape 16"/>
            <p:cNvSpPr>
              <a:spLocks noChangeArrowheads="1"/>
            </p:cNvSpPr>
            <p:nvPr/>
          </p:nvSpPr>
          <p:spPr bwMode="auto">
            <a:xfrm>
              <a:off x="2109" y="1141"/>
              <a:ext cx="96" cy="21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61" name="Line 17"/>
            <p:cNvSpPr>
              <a:spLocks noChangeShapeType="1"/>
            </p:cNvSpPr>
            <p:nvPr/>
          </p:nvSpPr>
          <p:spPr bwMode="auto">
            <a:xfrm flipV="1">
              <a:off x="2685" y="988"/>
              <a:ext cx="240" cy="1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62" name="Line 18"/>
            <p:cNvSpPr>
              <a:spLocks noChangeShapeType="1"/>
            </p:cNvSpPr>
            <p:nvPr/>
          </p:nvSpPr>
          <p:spPr bwMode="auto">
            <a:xfrm>
              <a:off x="2685" y="1213"/>
              <a:ext cx="240" cy="14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63" name="Line 19"/>
            <p:cNvSpPr>
              <a:spLocks noChangeShapeType="1"/>
            </p:cNvSpPr>
            <p:nvPr/>
          </p:nvSpPr>
          <p:spPr bwMode="auto">
            <a:xfrm>
              <a:off x="2685" y="1445"/>
              <a:ext cx="24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64" name="Rectangle 20"/>
            <p:cNvSpPr>
              <a:spLocks noChangeArrowheads="1"/>
            </p:cNvSpPr>
            <p:nvPr/>
          </p:nvSpPr>
          <p:spPr bwMode="auto">
            <a:xfrm>
              <a:off x="2829" y="1959"/>
              <a:ext cx="1224" cy="50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000">
                  <a:cs typeface="Times New Roman" pitchFamily="18" charset="0"/>
                </a:rPr>
                <a:t>Перевод собственных средств в оффшорные банки / фиктивные операции с нерезидентами</a:t>
              </a:r>
              <a:endParaRPr lang="ru-RU" altLang="ru-RU" sz="1000"/>
            </a:p>
          </p:txBody>
        </p:sp>
        <p:sp>
          <p:nvSpPr>
            <p:cNvPr id="466965" name="Rectangle 21"/>
            <p:cNvSpPr>
              <a:spLocks noChangeArrowheads="1"/>
            </p:cNvSpPr>
            <p:nvPr/>
          </p:nvSpPr>
          <p:spPr bwMode="auto">
            <a:xfrm>
              <a:off x="434" y="1868"/>
              <a:ext cx="1584" cy="38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900">
                  <a:cs typeface="Times New Roman" pitchFamily="18" charset="0"/>
                </a:rPr>
                <a:t>Размещение на счетах в финансовых учреждениях иностранных государств и международном рынке ссудных капиталов</a:t>
              </a:r>
              <a:endParaRPr lang="ru-RU" altLang="ru-RU" sz="900"/>
            </a:p>
          </p:txBody>
        </p:sp>
        <p:sp>
          <p:nvSpPr>
            <p:cNvPr id="466966" name="Rectangle 22"/>
            <p:cNvSpPr>
              <a:spLocks noChangeArrowheads="1"/>
            </p:cNvSpPr>
            <p:nvPr/>
          </p:nvSpPr>
          <p:spPr bwMode="auto">
            <a:xfrm>
              <a:off x="453" y="2309"/>
              <a:ext cx="1584" cy="3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sz="1000">
                  <a:latin typeface="Times New Roman" pitchFamily="18" charset="0"/>
                  <a:cs typeface="Times New Roman" pitchFamily="18" charset="0"/>
                </a:rPr>
                <a:t>Операции в легальном секторе экономики (в т.ч. инвестирование в развитие легального бизнеса за рубежом)</a:t>
              </a:r>
              <a:endParaRPr lang="ru-RU" altLang="ru-RU" sz="1000">
                <a:latin typeface="Times New Roman" pitchFamily="18" charset="0"/>
              </a:endParaRPr>
            </a:p>
          </p:txBody>
        </p:sp>
        <p:sp>
          <p:nvSpPr>
            <p:cNvPr id="466967" name="AutoShape 23"/>
            <p:cNvSpPr>
              <a:spLocks noChangeArrowheads="1"/>
            </p:cNvSpPr>
            <p:nvPr/>
          </p:nvSpPr>
          <p:spPr bwMode="auto">
            <a:xfrm>
              <a:off x="309" y="2057"/>
              <a:ext cx="144" cy="507"/>
            </a:xfrm>
            <a:prstGeom prst="curvedRightArrow">
              <a:avLst>
                <a:gd name="adj1" fmla="val 70417"/>
                <a:gd name="adj2" fmla="val 140833"/>
                <a:gd name="adj3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68" name="AutoShape 24"/>
            <p:cNvSpPr>
              <a:spLocks noChangeArrowheads="1"/>
            </p:cNvSpPr>
            <p:nvPr/>
          </p:nvSpPr>
          <p:spPr bwMode="auto">
            <a:xfrm rot="16200000">
              <a:off x="1855" y="2209"/>
              <a:ext cx="507" cy="144"/>
            </a:xfrm>
            <a:prstGeom prst="curvedUpArrow">
              <a:avLst>
                <a:gd name="adj1" fmla="val 70417"/>
                <a:gd name="adj2" fmla="val 140833"/>
                <a:gd name="adj3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69" name="Line 25"/>
            <p:cNvSpPr>
              <a:spLocks noChangeShapeType="1"/>
            </p:cNvSpPr>
            <p:nvPr/>
          </p:nvSpPr>
          <p:spPr bwMode="auto">
            <a:xfrm flipH="1">
              <a:off x="3405" y="1671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466970" name="Picture 5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2103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6971" name="Picture 27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4" y="2359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6972" name="Rectangle 28"/>
            <p:cNvSpPr>
              <a:spLocks noChangeArrowheads="1"/>
            </p:cNvSpPr>
            <p:nvPr/>
          </p:nvSpPr>
          <p:spPr bwMode="auto">
            <a:xfrm rot="16200000">
              <a:off x="1984" y="2133"/>
              <a:ext cx="708" cy="21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1200">
                  <a:solidFill>
                    <a:srgbClr val="000000"/>
                  </a:solidFill>
                  <a:cs typeface="Times New Roman" pitchFamily="18" charset="0"/>
                </a:rPr>
                <a:t>Посредники</a:t>
              </a:r>
              <a:endParaRPr lang="ru-RU" altLang="ru-RU"/>
            </a:p>
          </p:txBody>
        </p:sp>
        <p:sp>
          <p:nvSpPr>
            <p:cNvPr id="466973" name="AutoShape 29"/>
            <p:cNvSpPr>
              <a:spLocks noChangeArrowheads="1"/>
            </p:cNvSpPr>
            <p:nvPr/>
          </p:nvSpPr>
          <p:spPr bwMode="auto">
            <a:xfrm>
              <a:off x="2685" y="2103"/>
              <a:ext cx="125" cy="216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74" name="AutoShape 30"/>
            <p:cNvSpPr>
              <a:spLocks/>
            </p:cNvSpPr>
            <p:nvPr/>
          </p:nvSpPr>
          <p:spPr bwMode="auto">
            <a:xfrm>
              <a:off x="2613" y="1887"/>
              <a:ext cx="72" cy="720"/>
            </a:xfrm>
            <a:prstGeom prst="rightBrace">
              <a:avLst>
                <a:gd name="adj1" fmla="val 83333"/>
                <a:gd name="adj2" fmla="val 45111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75" name="AutoShape 31"/>
            <p:cNvSpPr>
              <a:spLocks/>
            </p:cNvSpPr>
            <p:nvPr/>
          </p:nvSpPr>
          <p:spPr bwMode="auto">
            <a:xfrm>
              <a:off x="2253" y="1887"/>
              <a:ext cx="48" cy="720"/>
            </a:xfrm>
            <a:prstGeom prst="leftBrace">
              <a:avLst>
                <a:gd name="adj1" fmla="val 125000"/>
                <a:gd name="adj2" fmla="val 53472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76" name="Rectangle 32"/>
            <p:cNvSpPr>
              <a:spLocks noChangeArrowheads="1"/>
            </p:cNvSpPr>
            <p:nvPr/>
          </p:nvSpPr>
          <p:spPr bwMode="auto">
            <a:xfrm>
              <a:off x="68" y="1777"/>
              <a:ext cx="4032" cy="104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905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77" name="Rectangle 33"/>
            <p:cNvSpPr>
              <a:spLocks noChangeArrowheads="1"/>
            </p:cNvSpPr>
            <p:nvPr/>
          </p:nvSpPr>
          <p:spPr bwMode="auto">
            <a:xfrm>
              <a:off x="73" y="436"/>
              <a:ext cx="4032" cy="129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905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6978" name="Line 34"/>
            <p:cNvSpPr>
              <a:spLocks noChangeShapeType="1"/>
            </p:cNvSpPr>
            <p:nvPr/>
          </p:nvSpPr>
          <p:spPr bwMode="auto">
            <a:xfrm flipH="1">
              <a:off x="2037" y="2031"/>
              <a:ext cx="2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79" name="Line 35"/>
            <p:cNvSpPr>
              <a:spLocks noChangeShapeType="1"/>
            </p:cNvSpPr>
            <p:nvPr/>
          </p:nvSpPr>
          <p:spPr bwMode="auto">
            <a:xfrm flipH="1">
              <a:off x="2037" y="2535"/>
              <a:ext cx="2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0" name="Line 36"/>
            <p:cNvSpPr>
              <a:spLocks noChangeShapeType="1"/>
            </p:cNvSpPr>
            <p:nvPr/>
          </p:nvSpPr>
          <p:spPr bwMode="auto">
            <a:xfrm flipH="1">
              <a:off x="3477" y="1671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1" name="Line 37"/>
            <p:cNvSpPr>
              <a:spLocks noChangeShapeType="1"/>
            </p:cNvSpPr>
            <p:nvPr/>
          </p:nvSpPr>
          <p:spPr bwMode="auto">
            <a:xfrm flipH="1">
              <a:off x="3549" y="1671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2" name="Rectangle 38"/>
            <p:cNvSpPr>
              <a:spLocks noChangeArrowheads="1"/>
            </p:cNvSpPr>
            <p:nvPr/>
          </p:nvSpPr>
          <p:spPr bwMode="auto">
            <a:xfrm>
              <a:off x="567" y="734"/>
              <a:ext cx="1112" cy="28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1000">
                  <a:cs typeface="Times New Roman" pitchFamily="18" charset="0"/>
                </a:rPr>
                <a:t>Мошенничество, хищение, злоупотребление положением</a:t>
              </a:r>
              <a:endParaRPr lang="ru-RU" altLang="ru-RU" sz="1000"/>
            </a:p>
          </p:txBody>
        </p:sp>
        <p:sp>
          <p:nvSpPr>
            <p:cNvPr id="466983" name="Line 39"/>
            <p:cNvSpPr>
              <a:spLocks noChangeShapeType="1"/>
            </p:cNvSpPr>
            <p:nvPr/>
          </p:nvSpPr>
          <p:spPr bwMode="auto">
            <a:xfrm>
              <a:off x="1101" y="764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4" name="Rectangle 40"/>
            <p:cNvSpPr>
              <a:spLocks noChangeArrowheads="1"/>
            </p:cNvSpPr>
            <p:nvPr/>
          </p:nvSpPr>
          <p:spPr bwMode="auto">
            <a:xfrm>
              <a:off x="1317" y="449"/>
              <a:ext cx="1872" cy="15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000">
                  <a:cs typeface="Times New Roman" pitchFamily="18" charset="0"/>
                </a:rPr>
                <a:t>Инвестирование в развитие легального бизнеса </a:t>
              </a:r>
              <a:endParaRPr lang="ru-RU" altLang="ru-RU" sz="1000"/>
            </a:p>
          </p:txBody>
        </p:sp>
        <p:sp>
          <p:nvSpPr>
            <p:cNvPr id="466985" name="Rectangle 41"/>
            <p:cNvSpPr>
              <a:spLocks noChangeArrowheads="1"/>
            </p:cNvSpPr>
            <p:nvPr/>
          </p:nvSpPr>
          <p:spPr bwMode="auto">
            <a:xfrm rot="16200000">
              <a:off x="-748" y="1438"/>
              <a:ext cx="1835" cy="20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sz="1000">
                  <a:cs typeface="Times New Roman" pitchFamily="18" charset="0"/>
                </a:rPr>
                <a:t>Реинвестирование /  заемные операции</a:t>
              </a:r>
              <a:endParaRPr lang="ru-RU" altLang="ru-RU" sz="1000"/>
            </a:p>
          </p:txBody>
        </p:sp>
        <p:sp>
          <p:nvSpPr>
            <p:cNvPr id="466986" name="Rectangle 42"/>
            <p:cNvSpPr>
              <a:spLocks noChangeArrowheads="1"/>
            </p:cNvSpPr>
            <p:nvPr/>
          </p:nvSpPr>
          <p:spPr bwMode="auto">
            <a:xfrm>
              <a:off x="2253" y="1445"/>
              <a:ext cx="576" cy="28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1000">
                  <a:cs typeface="Times New Roman" pitchFamily="18" charset="0"/>
                </a:rPr>
                <a:t>Транзитные операции</a:t>
              </a:r>
              <a:endParaRPr lang="ru-RU" altLang="ru-RU"/>
            </a:p>
          </p:txBody>
        </p:sp>
        <p:sp>
          <p:nvSpPr>
            <p:cNvPr id="466987" name="Line 43"/>
            <p:cNvSpPr>
              <a:spLocks noChangeShapeType="1"/>
            </p:cNvSpPr>
            <p:nvPr/>
          </p:nvSpPr>
          <p:spPr bwMode="auto">
            <a:xfrm>
              <a:off x="3261" y="764"/>
              <a:ext cx="0" cy="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8" name="Line 44"/>
            <p:cNvSpPr>
              <a:spLocks noChangeShapeType="1"/>
            </p:cNvSpPr>
            <p:nvPr/>
          </p:nvSpPr>
          <p:spPr bwMode="auto">
            <a:xfrm flipV="1">
              <a:off x="3549" y="536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89" name="Line 45"/>
            <p:cNvSpPr>
              <a:spLocks noChangeShapeType="1"/>
            </p:cNvSpPr>
            <p:nvPr/>
          </p:nvSpPr>
          <p:spPr bwMode="auto">
            <a:xfrm flipH="1">
              <a:off x="3189" y="536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90" name="Line 46"/>
            <p:cNvSpPr>
              <a:spLocks noChangeShapeType="1"/>
            </p:cNvSpPr>
            <p:nvPr/>
          </p:nvSpPr>
          <p:spPr bwMode="auto">
            <a:xfrm flipH="1">
              <a:off x="237" y="2021"/>
              <a:ext cx="2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91" name="Line 47"/>
            <p:cNvSpPr>
              <a:spLocks noChangeShapeType="1"/>
            </p:cNvSpPr>
            <p:nvPr/>
          </p:nvSpPr>
          <p:spPr bwMode="auto">
            <a:xfrm flipH="1">
              <a:off x="237" y="2548"/>
              <a:ext cx="2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92" name="Line 48"/>
            <p:cNvSpPr>
              <a:spLocks noChangeShapeType="1"/>
            </p:cNvSpPr>
            <p:nvPr/>
          </p:nvSpPr>
          <p:spPr bwMode="auto">
            <a:xfrm flipV="1">
              <a:off x="237" y="536"/>
              <a:ext cx="0" cy="20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93" name="Line 49"/>
            <p:cNvSpPr>
              <a:spLocks noChangeShapeType="1"/>
            </p:cNvSpPr>
            <p:nvPr/>
          </p:nvSpPr>
          <p:spPr bwMode="auto">
            <a:xfrm>
              <a:off x="237" y="536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466994" name="Picture 50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764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6995" name="Picture 51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988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6996" name="Picture 52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1213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6997" name="Picture 53" descr="XP-hous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1855"/>
              <a:ext cx="239" cy="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6998" name="Line 54"/>
            <p:cNvSpPr>
              <a:spLocks noChangeShapeType="1"/>
            </p:cNvSpPr>
            <p:nvPr/>
          </p:nvSpPr>
          <p:spPr bwMode="auto">
            <a:xfrm>
              <a:off x="3909" y="464"/>
              <a:ext cx="0" cy="8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6999" name="Line 55"/>
            <p:cNvSpPr>
              <a:spLocks noChangeShapeType="1"/>
            </p:cNvSpPr>
            <p:nvPr/>
          </p:nvSpPr>
          <p:spPr bwMode="auto">
            <a:xfrm>
              <a:off x="3189" y="464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662"/>
            <a:ext cx="1790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 descr="i?id=83813777&amp;tov=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9" r="27859"/>
          <a:stretch/>
        </p:blipFill>
        <p:spPr bwMode="auto">
          <a:xfrm>
            <a:off x="8263764" y="5041693"/>
            <a:ext cx="772732" cy="180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1872407" y="118373"/>
            <a:ext cx="7236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I</a:t>
            </a:r>
            <a:r>
              <a:rPr lang="ru-RU" b="1" dirty="0">
                <a:solidFill>
                  <a:schemeClr val="accent2"/>
                </a:solidFill>
              </a:rPr>
              <a:t> Практическая </a:t>
            </a:r>
            <a:r>
              <a:rPr lang="ru-RU" b="1" dirty="0" smtClean="0">
                <a:solidFill>
                  <a:schemeClr val="accent2"/>
                </a:solidFill>
              </a:rPr>
              <a:t>Конференция «</a:t>
            </a:r>
            <a:r>
              <a:rPr lang="ru-RU" b="1" dirty="0">
                <a:solidFill>
                  <a:schemeClr val="accent2"/>
                </a:solidFill>
              </a:rPr>
              <a:t>ЭФФЕКТИВНЫЙ КОМПЛАЕНС: 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МЕЖДУНАРОДНАЯ ПРАКТИКА И СТАНДАРТЫ»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</TotalTime>
  <Words>3496</Words>
  <Application>Microsoft Office PowerPoint</Application>
  <PresentationFormat>Экран (4:3)</PresentationFormat>
  <Paragraphs>574</Paragraphs>
  <Slides>30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ВТБ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msk18770</dc:creator>
  <cp:lastModifiedBy>Alex1</cp:lastModifiedBy>
  <cp:revision>352</cp:revision>
  <dcterms:created xsi:type="dcterms:W3CDTF">2009-04-09T12:24:09Z</dcterms:created>
  <dcterms:modified xsi:type="dcterms:W3CDTF">2016-11-20T10:02:43Z</dcterms:modified>
</cp:coreProperties>
</file>