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5"/>
  </p:sldMasterIdLst>
  <p:notesMasterIdLst>
    <p:notesMasterId r:id="rId22"/>
  </p:notesMasterIdLst>
  <p:handoutMasterIdLst>
    <p:handoutMasterId r:id="rId23"/>
  </p:handoutMasterIdLst>
  <p:sldIdLst>
    <p:sldId id="325" r:id="rId6"/>
    <p:sldId id="361" r:id="rId7"/>
    <p:sldId id="425" r:id="rId8"/>
    <p:sldId id="432" r:id="rId9"/>
    <p:sldId id="426" r:id="rId10"/>
    <p:sldId id="427" r:id="rId11"/>
    <p:sldId id="428" r:id="rId12"/>
    <p:sldId id="429" r:id="rId13"/>
    <p:sldId id="430" r:id="rId14"/>
    <p:sldId id="431" r:id="rId15"/>
    <p:sldId id="401" r:id="rId16"/>
    <p:sldId id="408" r:id="rId17"/>
    <p:sldId id="410" r:id="rId18"/>
    <p:sldId id="411" r:id="rId19"/>
    <p:sldId id="359" r:id="rId20"/>
    <p:sldId id="433" r:id="rId21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388D450E-360A-4A00-8CFB-A127C2B76218}">
          <p14:sldIdLst>
            <p14:sldId id="325"/>
            <p14:sldId id="361"/>
            <p14:sldId id="425"/>
            <p14:sldId id="432"/>
            <p14:sldId id="426"/>
            <p14:sldId id="427"/>
            <p14:sldId id="428"/>
            <p14:sldId id="429"/>
            <p14:sldId id="430"/>
            <p14:sldId id="431"/>
            <p14:sldId id="401"/>
            <p14:sldId id="408"/>
            <p14:sldId id="410"/>
            <p14:sldId id="411"/>
            <p14:sldId id="359"/>
            <p14:sldId id="43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81">
          <p15:clr>
            <a:srgbClr val="A4A3A4"/>
          </p15:clr>
        </p15:guide>
        <p15:guide id="2" orient="horz" pos="3705">
          <p15:clr>
            <a:srgbClr val="A4A3A4"/>
          </p15:clr>
        </p15:guide>
        <p15:guide id="3" pos="133">
          <p15:clr>
            <a:srgbClr val="A4A3A4"/>
          </p15:clr>
        </p15:guide>
        <p15:guide id="4" pos="569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6600"/>
    <a:srgbClr val="FFDD00"/>
    <a:srgbClr val="97BE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96" autoAdjust="0"/>
    <p:restoredTop sz="98849" autoAdjust="0"/>
  </p:normalViewPr>
  <p:slideViewPr>
    <p:cSldViewPr snapToGrid="0" snapToObjects="1" showGuides="1">
      <p:cViewPr varScale="1">
        <p:scale>
          <a:sx n="71" d="100"/>
          <a:sy n="71" d="100"/>
        </p:scale>
        <p:origin x="1278" y="60"/>
      </p:cViewPr>
      <p:guideLst>
        <p:guide orient="horz" pos="481"/>
        <p:guide orient="horz" pos="3705"/>
        <p:guide pos="133"/>
        <p:guide pos="569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61" d="100"/>
          <a:sy n="61" d="100"/>
        </p:scale>
        <p:origin x="-340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972C07A-3798-4D45-8563-8E6D793B6259}" type="doc">
      <dgm:prSet loTypeId="urn:microsoft.com/office/officeart/2005/8/layout/hList7" loCatId="relationship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B07E050-3A12-42E7-805D-F22C93ABC741}">
      <dgm:prSet phldrT="[Текст]" custT="1"/>
      <dgm:spPr>
        <a:solidFill>
          <a:schemeClr val="bg1">
            <a:lumMod val="95000"/>
          </a:schemeClr>
        </a:solidFill>
      </dgm:spPr>
      <dgm:t>
        <a:bodyPr/>
        <a:lstStyle/>
        <a:p>
          <a:pPr algn="ctr"/>
          <a:r>
            <a:rPr lang="ru-RU" sz="1800" b="1" dirty="0" smtClean="0"/>
            <a:t>Украина</a:t>
          </a:r>
          <a:endParaRPr lang="ru-RU" sz="1800" b="1" dirty="0"/>
        </a:p>
      </dgm:t>
    </dgm:pt>
    <dgm:pt modelId="{94BECF49-180F-45EF-8F13-DCBFE6D1C79F}" type="parTrans" cxnId="{502068F8-C6A8-46F8-9318-F2C52204C533}">
      <dgm:prSet/>
      <dgm:spPr/>
      <dgm:t>
        <a:bodyPr/>
        <a:lstStyle/>
        <a:p>
          <a:endParaRPr lang="ru-RU"/>
        </a:p>
      </dgm:t>
    </dgm:pt>
    <dgm:pt modelId="{E8355456-DD05-4E57-9201-EA600231BB54}" type="sibTrans" cxnId="{502068F8-C6A8-46F8-9318-F2C52204C533}">
      <dgm:prSet/>
      <dgm:spPr/>
      <dgm:t>
        <a:bodyPr/>
        <a:lstStyle/>
        <a:p>
          <a:endParaRPr lang="ru-RU"/>
        </a:p>
      </dgm:t>
    </dgm:pt>
    <dgm:pt modelId="{FDB2874A-9565-4D86-8605-895B0FF575AF}">
      <dgm:prSet phldrT="[Текст]" custT="1"/>
      <dgm:spPr>
        <a:solidFill>
          <a:schemeClr val="bg1">
            <a:lumMod val="95000"/>
          </a:schemeClr>
        </a:solidFill>
      </dgm:spPr>
      <dgm:t>
        <a:bodyPr/>
        <a:lstStyle/>
        <a:p>
          <a:pPr algn="l"/>
          <a:r>
            <a:rPr lang="ru-RU" sz="1000" b="1" dirty="0" smtClean="0"/>
            <a:t>Законодательные акты: </a:t>
          </a:r>
          <a:r>
            <a:rPr lang="ru-RU" sz="1000" dirty="0" smtClean="0"/>
            <a:t>ЗУ «О принципах предотвращения и противодействия коррупции», ЗУ «О публичных закупках»</a:t>
          </a:r>
          <a:endParaRPr lang="ru-RU" sz="1000" dirty="0"/>
        </a:p>
      </dgm:t>
    </dgm:pt>
    <dgm:pt modelId="{BB3B54F6-2B2A-4871-A881-DD938586ABEF}" type="parTrans" cxnId="{5B11D7C3-B0A7-4C42-B673-EF2166BA8543}">
      <dgm:prSet/>
      <dgm:spPr/>
      <dgm:t>
        <a:bodyPr/>
        <a:lstStyle/>
        <a:p>
          <a:endParaRPr lang="ru-RU"/>
        </a:p>
      </dgm:t>
    </dgm:pt>
    <dgm:pt modelId="{14E83839-9031-4871-94E4-97242067F8FD}" type="sibTrans" cxnId="{5B11D7C3-B0A7-4C42-B673-EF2166BA8543}">
      <dgm:prSet/>
      <dgm:spPr/>
      <dgm:t>
        <a:bodyPr/>
        <a:lstStyle/>
        <a:p>
          <a:endParaRPr lang="ru-RU"/>
        </a:p>
      </dgm:t>
    </dgm:pt>
    <dgm:pt modelId="{1EB30F03-B79B-40B7-B54C-5F5D29904EC0}">
      <dgm:prSet phldrT="[Текст]" custT="1"/>
      <dgm:spPr>
        <a:solidFill>
          <a:schemeClr val="bg1">
            <a:lumMod val="95000"/>
          </a:schemeClr>
        </a:solidFill>
      </dgm:spPr>
      <dgm:t>
        <a:bodyPr lIns="72000" tIns="0" bIns="0"/>
        <a:lstStyle/>
        <a:p>
          <a:pPr algn="ctr"/>
          <a:r>
            <a:rPr lang="en-US" sz="1800" b="1" dirty="0" smtClean="0"/>
            <a:t>EU</a:t>
          </a:r>
          <a:endParaRPr lang="ru-RU" sz="1800" b="1" dirty="0"/>
        </a:p>
      </dgm:t>
    </dgm:pt>
    <dgm:pt modelId="{435C61FA-6667-4404-A248-453A763FC743}" type="parTrans" cxnId="{D24AF2B0-ED55-4D62-8DFD-5835D2092DDF}">
      <dgm:prSet/>
      <dgm:spPr/>
      <dgm:t>
        <a:bodyPr/>
        <a:lstStyle/>
        <a:p>
          <a:endParaRPr lang="ru-RU"/>
        </a:p>
      </dgm:t>
    </dgm:pt>
    <dgm:pt modelId="{13A30B4C-9F68-4697-BCA4-715C8FA2545F}" type="sibTrans" cxnId="{D24AF2B0-ED55-4D62-8DFD-5835D2092DDF}">
      <dgm:prSet/>
      <dgm:spPr/>
      <dgm:t>
        <a:bodyPr/>
        <a:lstStyle/>
        <a:p>
          <a:endParaRPr lang="ru-RU"/>
        </a:p>
      </dgm:t>
    </dgm:pt>
    <dgm:pt modelId="{95C4A495-152E-49C8-BDA6-3493AA4DAFF3}">
      <dgm:prSet phldrT="[Текст]" custT="1"/>
      <dgm:spPr>
        <a:solidFill>
          <a:schemeClr val="bg1">
            <a:lumMod val="95000"/>
          </a:schemeClr>
        </a:solidFill>
      </dgm:spPr>
      <dgm:t>
        <a:bodyPr lIns="72000" tIns="0" bIns="0"/>
        <a:lstStyle/>
        <a:p>
          <a:pPr algn="l"/>
          <a:r>
            <a:rPr lang="ru-RU" sz="1000" b="1" i="0" dirty="0" smtClean="0"/>
            <a:t>Законодательные требования: </a:t>
          </a:r>
          <a:r>
            <a:rPr lang="ru-RU" sz="1000" b="0" i="0" dirty="0" smtClean="0"/>
            <a:t>Внутренне законодательство/Уголовный кодекс, Закон о конкуренции </a:t>
          </a:r>
          <a:endParaRPr lang="ru-RU" sz="1000" b="0" i="0" dirty="0">
            <a:solidFill>
              <a:srgbClr val="FF0000"/>
            </a:solidFill>
          </a:endParaRPr>
        </a:p>
      </dgm:t>
    </dgm:pt>
    <dgm:pt modelId="{FEE87AFD-713F-4406-BA19-390A87C040BA}" type="parTrans" cxnId="{4D306A3D-747C-443D-9FD4-3A5D505B972D}">
      <dgm:prSet/>
      <dgm:spPr/>
      <dgm:t>
        <a:bodyPr/>
        <a:lstStyle/>
        <a:p>
          <a:endParaRPr lang="ru-RU"/>
        </a:p>
      </dgm:t>
    </dgm:pt>
    <dgm:pt modelId="{E810D453-16B9-42B8-859E-7B88E3CFE93A}" type="sibTrans" cxnId="{4D306A3D-747C-443D-9FD4-3A5D505B972D}">
      <dgm:prSet/>
      <dgm:spPr/>
      <dgm:t>
        <a:bodyPr/>
        <a:lstStyle/>
        <a:p>
          <a:endParaRPr lang="ru-RU"/>
        </a:p>
      </dgm:t>
    </dgm:pt>
    <dgm:pt modelId="{CC917180-4CC6-411C-91B7-91305D3F895D}">
      <dgm:prSet phldrT="[Текст]" custT="1"/>
      <dgm:spPr>
        <a:solidFill>
          <a:schemeClr val="bg1">
            <a:lumMod val="95000"/>
          </a:schemeClr>
        </a:solidFill>
      </dgm:spPr>
      <dgm:t>
        <a:bodyPr/>
        <a:lstStyle/>
        <a:p>
          <a:pPr algn="l"/>
          <a:r>
            <a:rPr lang="ru-RU" sz="1000" b="1" dirty="0" smtClean="0"/>
            <a:t>Регулятор: </a:t>
          </a:r>
          <a:r>
            <a:rPr lang="ru-RU" sz="1000" dirty="0" smtClean="0"/>
            <a:t>НАБУ, НАПК </a:t>
          </a:r>
          <a:endParaRPr lang="ru-RU" sz="1000" dirty="0"/>
        </a:p>
      </dgm:t>
    </dgm:pt>
    <dgm:pt modelId="{A4FBA295-D938-456F-92A3-DE6FB55115D7}" type="parTrans" cxnId="{D8214425-6BDA-4ED8-83DC-10D3EE9E74AB}">
      <dgm:prSet/>
      <dgm:spPr/>
      <dgm:t>
        <a:bodyPr/>
        <a:lstStyle/>
        <a:p>
          <a:endParaRPr lang="ru-RU"/>
        </a:p>
      </dgm:t>
    </dgm:pt>
    <dgm:pt modelId="{DB98AEE4-C181-4357-A55A-FA1B87155BF5}" type="sibTrans" cxnId="{D8214425-6BDA-4ED8-83DC-10D3EE9E74AB}">
      <dgm:prSet/>
      <dgm:spPr/>
      <dgm:t>
        <a:bodyPr/>
        <a:lstStyle/>
        <a:p>
          <a:endParaRPr lang="ru-RU"/>
        </a:p>
      </dgm:t>
    </dgm:pt>
    <dgm:pt modelId="{C37A06F4-134B-4ABE-B01B-4270E7E18892}">
      <dgm:prSet phldrT="[Текст]" custT="1"/>
      <dgm:spPr>
        <a:solidFill>
          <a:schemeClr val="bg1">
            <a:lumMod val="95000"/>
          </a:schemeClr>
        </a:solidFill>
      </dgm:spPr>
      <dgm:t>
        <a:bodyPr/>
        <a:lstStyle/>
        <a:p>
          <a:pPr algn="l"/>
          <a:r>
            <a:rPr lang="ru-RU" sz="1000" b="1" dirty="0" smtClean="0"/>
            <a:t>Причины соблюдения: </a:t>
          </a:r>
          <a:r>
            <a:rPr lang="ru-RU" sz="1000" dirty="0" smtClean="0"/>
            <a:t>требования национального законодательства</a:t>
          </a:r>
          <a:endParaRPr lang="ru-RU" sz="1000" dirty="0"/>
        </a:p>
      </dgm:t>
    </dgm:pt>
    <dgm:pt modelId="{BE79DEB1-8113-49F6-9706-F6636B0B4365}" type="parTrans" cxnId="{BD96B727-5E6F-4B3B-9B47-7F27DD02D7FC}">
      <dgm:prSet/>
      <dgm:spPr/>
      <dgm:t>
        <a:bodyPr/>
        <a:lstStyle/>
        <a:p>
          <a:endParaRPr lang="ru-RU"/>
        </a:p>
      </dgm:t>
    </dgm:pt>
    <dgm:pt modelId="{FF715DE8-70D5-4D67-AE26-34C65048A563}" type="sibTrans" cxnId="{BD96B727-5E6F-4B3B-9B47-7F27DD02D7FC}">
      <dgm:prSet/>
      <dgm:spPr/>
      <dgm:t>
        <a:bodyPr/>
        <a:lstStyle/>
        <a:p>
          <a:endParaRPr lang="ru-RU"/>
        </a:p>
      </dgm:t>
    </dgm:pt>
    <dgm:pt modelId="{EF4AA85E-ADEF-4008-8CAB-3EC1E6C5EBEE}">
      <dgm:prSet custT="1"/>
      <dgm:spPr>
        <a:solidFill>
          <a:schemeClr val="bg1">
            <a:lumMod val="95000"/>
          </a:schemeClr>
        </a:solidFill>
      </dgm:spPr>
      <dgm:t>
        <a:bodyPr lIns="72000" tIns="0" bIns="0"/>
        <a:lstStyle/>
        <a:p>
          <a:pPr algn="l"/>
          <a:r>
            <a:rPr lang="ru-RU" sz="1000" b="1" i="0" dirty="0" smtClean="0"/>
            <a:t>Причины соблюдения: </a:t>
          </a:r>
          <a:r>
            <a:rPr lang="ru-RU" sz="1000" b="0" dirty="0" smtClean="0"/>
            <a:t>наличие  в Группе компаний - резидентов  </a:t>
          </a:r>
          <a:r>
            <a:rPr lang="ru-RU" sz="1000" b="0" dirty="0" smtClean="0">
              <a:solidFill>
                <a:schemeClr val="tx1"/>
              </a:solidFill>
            </a:rPr>
            <a:t>Голландии, Швейцарии, Кипра</a:t>
          </a:r>
          <a:endParaRPr lang="ru-RU" sz="1000" b="0" i="0" dirty="0"/>
        </a:p>
      </dgm:t>
    </dgm:pt>
    <dgm:pt modelId="{877232CA-FAE8-4098-A6EB-761750A7149C}" type="parTrans" cxnId="{3B358AF2-7EAE-4F5B-A855-163FB0A86DC1}">
      <dgm:prSet/>
      <dgm:spPr/>
      <dgm:t>
        <a:bodyPr/>
        <a:lstStyle/>
        <a:p>
          <a:endParaRPr lang="ru-RU"/>
        </a:p>
      </dgm:t>
    </dgm:pt>
    <dgm:pt modelId="{30604FD5-06FE-43BA-B7AE-15C68339850D}" type="sibTrans" cxnId="{3B358AF2-7EAE-4F5B-A855-163FB0A86DC1}">
      <dgm:prSet/>
      <dgm:spPr/>
      <dgm:t>
        <a:bodyPr/>
        <a:lstStyle/>
        <a:p>
          <a:endParaRPr lang="ru-RU"/>
        </a:p>
      </dgm:t>
    </dgm:pt>
    <dgm:pt modelId="{D3A6B9C7-278C-423D-833D-E5CA43510493}">
      <dgm:prSet phldrT="[Текст]" custT="1"/>
      <dgm:spPr>
        <a:solidFill>
          <a:schemeClr val="bg1">
            <a:lumMod val="95000"/>
          </a:schemeClr>
        </a:solidFill>
      </dgm:spPr>
      <dgm:t>
        <a:bodyPr lIns="72000" tIns="0" bIns="0"/>
        <a:lstStyle/>
        <a:p>
          <a:pPr algn="l"/>
          <a:r>
            <a:rPr lang="ru-RU" sz="1000" b="1" i="0" dirty="0" smtClean="0"/>
            <a:t>Регулятор: </a:t>
          </a:r>
          <a:r>
            <a:rPr lang="en-US" sz="1000" b="0" i="0" dirty="0" smtClean="0"/>
            <a:t>OLAF (</a:t>
          </a:r>
          <a:r>
            <a:rPr lang="en-US" sz="1000" b="0" dirty="0" smtClean="0"/>
            <a:t>European Anti Fraud Office</a:t>
          </a:r>
          <a:r>
            <a:rPr lang="en-US" sz="1000" b="0" i="0" dirty="0" smtClean="0"/>
            <a:t>)</a:t>
          </a:r>
          <a:endParaRPr lang="ru-RU" sz="1000" b="0" i="0" dirty="0"/>
        </a:p>
      </dgm:t>
    </dgm:pt>
    <dgm:pt modelId="{384CCC84-1CD4-40BA-818E-02BD5C5F8121}" type="parTrans" cxnId="{9EF72F3A-4196-4E7D-8665-2B59B221E244}">
      <dgm:prSet/>
      <dgm:spPr/>
      <dgm:t>
        <a:bodyPr/>
        <a:lstStyle/>
        <a:p>
          <a:endParaRPr lang="ru-RU"/>
        </a:p>
      </dgm:t>
    </dgm:pt>
    <dgm:pt modelId="{40153460-7F68-4694-B0FC-E5C2FCAEE446}" type="sibTrans" cxnId="{9EF72F3A-4196-4E7D-8665-2B59B221E244}">
      <dgm:prSet/>
      <dgm:spPr/>
      <dgm:t>
        <a:bodyPr/>
        <a:lstStyle/>
        <a:p>
          <a:endParaRPr lang="ru-RU"/>
        </a:p>
      </dgm:t>
    </dgm:pt>
    <dgm:pt modelId="{F46B5E36-1D82-4962-ADF5-2501B6DD97C7}">
      <dgm:prSet phldrT="[Текст]" custT="1"/>
      <dgm:spPr>
        <a:solidFill>
          <a:schemeClr val="bg1">
            <a:lumMod val="95000"/>
          </a:schemeClr>
        </a:solidFill>
      </dgm:spPr>
      <dgm:t>
        <a:bodyPr lIns="79200" tIns="79200" rIns="79200" bIns="79200" anchor="t" anchorCtr="0"/>
        <a:lstStyle/>
        <a:p>
          <a:pPr algn="ctr"/>
          <a:r>
            <a:rPr lang="en-US" sz="1800" b="1" dirty="0" smtClean="0"/>
            <a:t>UK</a:t>
          </a:r>
          <a:endParaRPr lang="ru-RU" sz="1800" b="1" dirty="0"/>
        </a:p>
      </dgm:t>
    </dgm:pt>
    <dgm:pt modelId="{CABFF78F-E569-447E-8DC9-0A042D8E64EF}" type="parTrans" cxnId="{8B42612A-380E-4B57-8918-01C9DB2F4746}">
      <dgm:prSet/>
      <dgm:spPr/>
      <dgm:t>
        <a:bodyPr/>
        <a:lstStyle/>
        <a:p>
          <a:endParaRPr lang="ru-RU"/>
        </a:p>
      </dgm:t>
    </dgm:pt>
    <dgm:pt modelId="{354996C7-77EE-4607-B5B3-11DD8FB44A63}" type="sibTrans" cxnId="{8B42612A-380E-4B57-8918-01C9DB2F4746}">
      <dgm:prSet/>
      <dgm:spPr/>
      <dgm:t>
        <a:bodyPr/>
        <a:lstStyle/>
        <a:p>
          <a:endParaRPr lang="ru-RU"/>
        </a:p>
      </dgm:t>
    </dgm:pt>
    <dgm:pt modelId="{B4924D6A-C4BA-4B9F-9134-EF2F4A6A7C9F}">
      <dgm:prSet phldrT="[Текст]" custT="1"/>
      <dgm:spPr>
        <a:solidFill>
          <a:schemeClr val="bg1">
            <a:lumMod val="95000"/>
          </a:schemeClr>
        </a:solidFill>
      </dgm:spPr>
      <dgm:t>
        <a:bodyPr lIns="79200" tIns="79200" rIns="79200" bIns="79200" anchor="t" anchorCtr="0"/>
        <a:lstStyle/>
        <a:p>
          <a:pPr marL="0" indent="0" algn="l">
            <a:tabLst>
              <a:tab pos="1430338" algn="l"/>
            </a:tabLst>
          </a:pPr>
          <a:r>
            <a:rPr lang="ru-RU" sz="1000" b="1" dirty="0" smtClean="0"/>
            <a:t>Законодательные требования: </a:t>
          </a:r>
          <a:r>
            <a:rPr lang="en-US" sz="1000" b="0" dirty="0" smtClean="0"/>
            <a:t>Bribery Act 2010</a:t>
          </a:r>
          <a:endParaRPr lang="ru-RU" sz="1000" dirty="0"/>
        </a:p>
      </dgm:t>
    </dgm:pt>
    <dgm:pt modelId="{F113EE4D-DBE3-40F2-A6DC-7880280065A8}" type="parTrans" cxnId="{7836ED2E-5B64-4291-9B7B-8800C5DACD0A}">
      <dgm:prSet/>
      <dgm:spPr/>
      <dgm:t>
        <a:bodyPr/>
        <a:lstStyle/>
        <a:p>
          <a:endParaRPr lang="ru-RU"/>
        </a:p>
      </dgm:t>
    </dgm:pt>
    <dgm:pt modelId="{330483B6-7899-4193-A6F2-63BBFF21ABB8}" type="sibTrans" cxnId="{7836ED2E-5B64-4291-9B7B-8800C5DACD0A}">
      <dgm:prSet/>
      <dgm:spPr/>
      <dgm:t>
        <a:bodyPr/>
        <a:lstStyle/>
        <a:p>
          <a:endParaRPr lang="ru-RU"/>
        </a:p>
      </dgm:t>
    </dgm:pt>
    <dgm:pt modelId="{55B29E14-293E-471B-81FE-04B55D1865B5}">
      <dgm:prSet phldrT="[Текст]" custT="1"/>
      <dgm:spPr>
        <a:solidFill>
          <a:schemeClr val="bg1">
            <a:lumMod val="95000"/>
          </a:schemeClr>
        </a:solidFill>
      </dgm:spPr>
      <dgm:t>
        <a:bodyPr lIns="79200" tIns="79200" rIns="79200" bIns="79200" anchor="t" anchorCtr="0"/>
        <a:lstStyle/>
        <a:p>
          <a:pPr marL="0" indent="0" algn="l"/>
          <a:r>
            <a:rPr lang="ru-RU" sz="1000" b="1" dirty="0" smtClean="0"/>
            <a:t>Регулятор: </a:t>
          </a:r>
          <a:r>
            <a:rPr lang="en-US" sz="1000" b="0" i="0" dirty="0" smtClean="0"/>
            <a:t>SFO (</a:t>
          </a:r>
          <a:r>
            <a:rPr lang="ru-RU" sz="1000" b="0" i="0" dirty="0" err="1" smtClean="0"/>
            <a:t>Serious</a:t>
          </a:r>
          <a:r>
            <a:rPr lang="ru-RU" sz="1000" b="0" i="0" dirty="0" smtClean="0"/>
            <a:t> Fraud </a:t>
          </a:r>
          <a:r>
            <a:rPr lang="ru-RU" sz="1000" b="0" i="0" dirty="0" err="1" smtClean="0"/>
            <a:t>Office</a:t>
          </a:r>
          <a:r>
            <a:rPr lang="en-US" sz="1000" b="0" i="0" dirty="0" smtClean="0"/>
            <a:t>)</a:t>
          </a:r>
          <a:endParaRPr lang="ru-RU" sz="1000" dirty="0"/>
        </a:p>
      </dgm:t>
    </dgm:pt>
    <dgm:pt modelId="{5800B189-0A14-4AD6-99E3-D4213545C724}" type="parTrans" cxnId="{F7B17843-3C28-481F-9AC3-BFDF8AB3BB9D}">
      <dgm:prSet/>
      <dgm:spPr/>
      <dgm:t>
        <a:bodyPr/>
        <a:lstStyle/>
        <a:p>
          <a:endParaRPr lang="ru-RU"/>
        </a:p>
      </dgm:t>
    </dgm:pt>
    <dgm:pt modelId="{2291EF7D-7F5D-466F-A95A-DCD2B3392644}" type="sibTrans" cxnId="{F7B17843-3C28-481F-9AC3-BFDF8AB3BB9D}">
      <dgm:prSet/>
      <dgm:spPr/>
      <dgm:t>
        <a:bodyPr/>
        <a:lstStyle/>
        <a:p>
          <a:endParaRPr lang="ru-RU"/>
        </a:p>
      </dgm:t>
    </dgm:pt>
    <dgm:pt modelId="{FAC6D8E7-938F-48F4-AC12-F8611076A618}">
      <dgm:prSet phldrT="[Текст]" custT="1"/>
      <dgm:spPr>
        <a:solidFill>
          <a:schemeClr val="bg1">
            <a:lumMod val="95000"/>
          </a:schemeClr>
        </a:solidFill>
      </dgm:spPr>
      <dgm:t>
        <a:bodyPr lIns="79200" tIns="79200" rIns="79200" bIns="79200" anchor="t" anchorCtr="0"/>
        <a:lstStyle/>
        <a:p>
          <a:pPr marL="0" indent="0" algn="l"/>
          <a:r>
            <a:rPr lang="ru-RU" sz="1000" b="1" dirty="0" smtClean="0"/>
            <a:t>Причины соблюдения: </a:t>
          </a:r>
          <a:r>
            <a:rPr lang="ru-RU" sz="1000" b="0" dirty="0" smtClean="0"/>
            <a:t>наличие в Группе компаний - резидентов  Великобритании  </a:t>
          </a:r>
          <a:endParaRPr lang="ru-RU" sz="1000" b="0" dirty="0"/>
        </a:p>
      </dgm:t>
    </dgm:pt>
    <dgm:pt modelId="{7552BC36-7197-47AE-B925-63E024583824}" type="parTrans" cxnId="{ABA98AB1-5938-4103-8796-4ADEC383DD2B}">
      <dgm:prSet/>
      <dgm:spPr/>
      <dgm:t>
        <a:bodyPr/>
        <a:lstStyle/>
        <a:p>
          <a:endParaRPr lang="ru-RU"/>
        </a:p>
      </dgm:t>
    </dgm:pt>
    <dgm:pt modelId="{63809E9E-EA37-444D-AB09-980CF12BF4D2}" type="sibTrans" cxnId="{ABA98AB1-5938-4103-8796-4ADEC383DD2B}">
      <dgm:prSet/>
      <dgm:spPr/>
      <dgm:t>
        <a:bodyPr/>
        <a:lstStyle/>
        <a:p>
          <a:endParaRPr lang="ru-RU"/>
        </a:p>
      </dgm:t>
    </dgm:pt>
    <dgm:pt modelId="{32A99D46-2A59-4E45-8BEE-050A01ABC8B3}">
      <dgm:prSet phldrT="[Текст]" custT="1"/>
      <dgm:spPr>
        <a:solidFill>
          <a:schemeClr val="bg1">
            <a:lumMod val="95000"/>
          </a:schemeClr>
        </a:solidFill>
      </dgm:spPr>
      <dgm:t>
        <a:bodyPr/>
        <a:lstStyle/>
        <a:p>
          <a:pPr algn="l"/>
          <a:r>
            <a:rPr lang="ru-RU" sz="1000" b="1" dirty="0" smtClean="0"/>
            <a:t>Законодательные требования</a:t>
          </a:r>
          <a:r>
            <a:rPr lang="ru-RU" sz="1000" dirty="0" smtClean="0"/>
            <a:t>:   </a:t>
          </a:r>
          <a:r>
            <a:rPr lang="ru-RU" sz="1000" b="0" dirty="0" smtClean="0">
              <a:solidFill>
                <a:schemeClr val="tx1"/>
              </a:solidFill>
            </a:rPr>
            <a:t>внедрение </a:t>
          </a:r>
          <a:r>
            <a:rPr lang="ru-RU" sz="1000" b="0" dirty="0" err="1" smtClean="0">
              <a:solidFill>
                <a:schemeClr val="tx1"/>
              </a:solidFill>
            </a:rPr>
            <a:t>комплаенс</a:t>
          </a:r>
          <a:r>
            <a:rPr lang="ru-RU" sz="1000" b="0" dirty="0" smtClean="0">
              <a:solidFill>
                <a:schemeClr val="tx1"/>
              </a:solidFill>
            </a:rPr>
            <a:t>-функции требуется только на предприятиях, участвующих в </a:t>
          </a:r>
          <a:r>
            <a:rPr lang="ru-RU" sz="1000" b="0" dirty="0" err="1" smtClean="0">
              <a:solidFill>
                <a:schemeClr val="tx1"/>
              </a:solidFill>
            </a:rPr>
            <a:t>гостендерах</a:t>
          </a:r>
          <a:r>
            <a:rPr lang="ru-RU" sz="1000" b="0" dirty="0" smtClean="0">
              <a:solidFill>
                <a:schemeClr val="tx1"/>
              </a:solidFill>
            </a:rPr>
            <a:t> (тендерах, проводимых в рамках ЗУ О </a:t>
          </a:r>
          <a:r>
            <a:rPr lang="ru-RU" sz="1000" b="0" dirty="0" err="1" smtClean="0">
              <a:solidFill>
                <a:schemeClr val="tx1"/>
              </a:solidFill>
            </a:rPr>
            <a:t>гостендерах</a:t>
          </a:r>
          <a:r>
            <a:rPr lang="ru-RU" sz="1000" b="0" dirty="0" smtClean="0">
              <a:solidFill>
                <a:schemeClr val="tx1"/>
              </a:solidFill>
            </a:rPr>
            <a:t>) в качестве участника  </a:t>
          </a:r>
          <a:endParaRPr lang="ru-RU" sz="1000" b="0" dirty="0">
            <a:solidFill>
              <a:schemeClr val="tx1"/>
            </a:solidFill>
          </a:endParaRPr>
        </a:p>
      </dgm:t>
    </dgm:pt>
    <dgm:pt modelId="{D9046403-DDAF-48E9-82D8-F153065099C0}" type="parTrans" cxnId="{619AAA26-CD6E-4A97-AF26-B3700CE2F840}">
      <dgm:prSet/>
      <dgm:spPr/>
      <dgm:t>
        <a:bodyPr/>
        <a:lstStyle/>
        <a:p>
          <a:endParaRPr lang="ru-RU"/>
        </a:p>
      </dgm:t>
    </dgm:pt>
    <dgm:pt modelId="{60CB75EF-C855-4DC6-949C-6D36D7EE76CA}" type="sibTrans" cxnId="{619AAA26-CD6E-4A97-AF26-B3700CE2F840}">
      <dgm:prSet/>
      <dgm:spPr/>
      <dgm:t>
        <a:bodyPr/>
        <a:lstStyle/>
        <a:p>
          <a:endParaRPr lang="ru-RU"/>
        </a:p>
      </dgm:t>
    </dgm:pt>
    <dgm:pt modelId="{E3654546-48D6-4C1F-886C-6B7B0040B43F}">
      <dgm:prSet phldrT="[Текст]" custT="1"/>
      <dgm:spPr>
        <a:solidFill>
          <a:schemeClr val="bg1">
            <a:lumMod val="95000"/>
          </a:schemeClr>
        </a:solidFill>
      </dgm:spPr>
      <dgm:t>
        <a:bodyPr/>
        <a:lstStyle/>
        <a:p>
          <a:pPr marL="0" indent="0" algn="l"/>
          <a:r>
            <a:rPr lang="ru-RU" sz="1000" b="1" dirty="0" smtClean="0"/>
            <a:t>Законодательные требования: </a:t>
          </a:r>
          <a:r>
            <a:rPr lang="ru-RU" sz="1000" b="0" dirty="0" smtClean="0">
              <a:solidFill>
                <a:schemeClr val="tx1"/>
              </a:solidFill>
            </a:rPr>
            <a:t>внедрение </a:t>
          </a:r>
          <a:r>
            <a:rPr lang="ru-RU" sz="1000" b="0" dirty="0" err="1" smtClean="0">
              <a:solidFill>
                <a:schemeClr val="tx1"/>
              </a:solidFill>
            </a:rPr>
            <a:t>комплаенс</a:t>
          </a:r>
          <a:r>
            <a:rPr lang="ru-RU" sz="1000" b="0" dirty="0" smtClean="0">
              <a:solidFill>
                <a:schemeClr val="tx1"/>
              </a:solidFill>
            </a:rPr>
            <a:t>-функции является </a:t>
          </a:r>
          <a:r>
            <a:rPr lang="ru-RU" sz="1000" b="0" i="0" dirty="0" smtClean="0">
              <a:solidFill>
                <a:schemeClr val="tx1"/>
              </a:solidFill>
            </a:rPr>
            <a:t>обязательным на всех предприятиях резидентах Великобритании</a:t>
          </a:r>
          <a:r>
            <a:rPr lang="ru-RU" sz="1000" b="0" dirty="0" smtClean="0">
              <a:solidFill>
                <a:schemeClr val="tx1"/>
              </a:solidFill>
            </a:rPr>
            <a:t>. При этом, инструменты и элементы антикоррупционной программы определяются компаниями самостоятельно (Правило «Внедри все  элементы или объясни неприменимость»). </a:t>
          </a:r>
          <a:endParaRPr lang="ru-RU" sz="1000" b="0" dirty="0">
            <a:solidFill>
              <a:schemeClr val="tx1"/>
            </a:solidFill>
          </a:endParaRPr>
        </a:p>
      </dgm:t>
    </dgm:pt>
    <dgm:pt modelId="{67FD3B22-5CE8-4673-9F2A-7F683600852B}" type="parTrans" cxnId="{5F5C9B5F-96CE-4FB6-994C-CCCC738D78FA}">
      <dgm:prSet/>
      <dgm:spPr/>
      <dgm:t>
        <a:bodyPr/>
        <a:lstStyle/>
        <a:p>
          <a:endParaRPr lang="ru-RU"/>
        </a:p>
      </dgm:t>
    </dgm:pt>
    <dgm:pt modelId="{5F060FA5-EBBE-4B63-B876-1094FB1A3710}" type="sibTrans" cxnId="{5F5C9B5F-96CE-4FB6-994C-CCCC738D78FA}">
      <dgm:prSet/>
      <dgm:spPr/>
      <dgm:t>
        <a:bodyPr/>
        <a:lstStyle/>
        <a:p>
          <a:endParaRPr lang="ru-RU"/>
        </a:p>
      </dgm:t>
    </dgm:pt>
    <dgm:pt modelId="{509284E0-8C1E-4C1C-AFEB-F2CD1F76A1C1}">
      <dgm:prSet phldrT="[Текст]" custT="1"/>
      <dgm:spPr>
        <a:solidFill>
          <a:schemeClr val="bg1">
            <a:lumMod val="95000"/>
          </a:schemeClr>
        </a:solidFill>
      </dgm:spPr>
      <dgm:t>
        <a:bodyPr lIns="72000" tIns="0" bIns="0"/>
        <a:lstStyle/>
        <a:p>
          <a:pPr algn="l"/>
          <a:r>
            <a:rPr lang="ru-RU" sz="1000" b="1" dirty="0" smtClean="0"/>
            <a:t>Законодательные требования: </a:t>
          </a:r>
          <a:r>
            <a:rPr lang="ru-RU" sz="1000" b="0" dirty="0" smtClean="0">
              <a:solidFill>
                <a:schemeClr val="tx1"/>
              </a:solidFill>
            </a:rPr>
            <a:t>нет прямого требования в законодательстве Голландии, Швейцарии, Кипра.  При этом, наличие </a:t>
          </a:r>
          <a:r>
            <a:rPr lang="ru-RU" sz="1000" b="0" dirty="0" err="1" smtClean="0">
              <a:solidFill>
                <a:schemeClr val="tx1"/>
              </a:solidFill>
            </a:rPr>
            <a:t>комплаенс</a:t>
          </a:r>
          <a:r>
            <a:rPr lang="ru-RU" sz="1000" b="0" dirty="0" smtClean="0">
              <a:solidFill>
                <a:schemeClr val="tx1"/>
              </a:solidFill>
            </a:rPr>
            <a:t>-функции на законодательном  уровне позволяет минимизировать санкции  </a:t>
          </a:r>
          <a:endParaRPr lang="ru-RU" sz="1000" b="0" i="0" dirty="0">
            <a:solidFill>
              <a:schemeClr val="tx1"/>
            </a:solidFill>
          </a:endParaRPr>
        </a:p>
      </dgm:t>
    </dgm:pt>
    <dgm:pt modelId="{CEC17003-2CE8-4547-B0C2-572547EB353B}" type="parTrans" cxnId="{2ED7C84F-C7C7-459B-AE3C-E75F647764E3}">
      <dgm:prSet/>
      <dgm:spPr/>
      <dgm:t>
        <a:bodyPr/>
        <a:lstStyle/>
        <a:p>
          <a:endParaRPr lang="ru-RU"/>
        </a:p>
      </dgm:t>
    </dgm:pt>
    <dgm:pt modelId="{D13EFEB1-F183-42BB-991F-4D7744765E48}" type="sibTrans" cxnId="{2ED7C84F-C7C7-459B-AE3C-E75F647764E3}">
      <dgm:prSet/>
      <dgm:spPr/>
      <dgm:t>
        <a:bodyPr/>
        <a:lstStyle/>
        <a:p>
          <a:endParaRPr lang="ru-RU"/>
        </a:p>
      </dgm:t>
    </dgm:pt>
    <dgm:pt modelId="{329C9B01-1D67-4B27-9729-DB3BEC498039}">
      <dgm:prSet custT="1"/>
      <dgm:spPr>
        <a:solidFill>
          <a:schemeClr val="bg1">
            <a:lumMod val="95000"/>
          </a:schemeClr>
        </a:solidFill>
      </dgm:spPr>
      <dgm:t>
        <a:bodyPr/>
        <a:lstStyle/>
        <a:p>
          <a:pPr algn="l"/>
          <a:r>
            <a:rPr lang="ru-RU" sz="1000" b="1" dirty="0" smtClean="0"/>
            <a:t>Причины соблюдения: </a:t>
          </a:r>
          <a:r>
            <a:rPr lang="ru-RU" sz="1000" i="0" dirty="0" smtClean="0"/>
            <a:t>Использование валюты США; привлечение финансирования; использование серверов, находящихся в США/во владении резидентов США; механизм защиты от ответственности  </a:t>
          </a:r>
          <a:endParaRPr lang="ru-RU" sz="1000" b="0" dirty="0"/>
        </a:p>
      </dgm:t>
    </dgm:pt>
    <dgm:pt modelId="{FED58AF7-AAA0-4C84-81B5-64D70E19EE03}">
      <dgm:prSet custT="1"/>
      <dgm:spPr>
        <a:solidFill>
          <a:schemeClr val="bg1">
            <a:lumMod val="95000"/>
          </a:schemeClr>
        </a:solidFill>
      </dgm:spPr>
      <dgm:t>
        <a:bodyPr/>
        <a:lstStyle/>
        <a:p>
          <a:pPr algn="l"/>
          <a:r>
            <a:rPr lang="ru-RU" sz="1000" b="1" dirty="0" smtClean="0"/>
            <a:t>Законодательные требования: </a:t>
          </a:r>
          <a:r>
            <a:rPr lang="ru-RU" sz="1000" b="0" dirty="0" smtClean="0">
              <a:solidFill>
                <a:schemeClr val="tx1"/>
              </a:solidFill>
            </a:rPr>
            <a:t>внедрение </a:t>
          </a:r>
          <a:r>
            <a:rPr lang="ru-RU" sz="1000" b="0" i="0" dirty="0" err="1" smtClean="0">
              <a:solidFill>
                <a:schemeClr val="tx1"/>
              </a:solidFill>
            </a:rPr>
            <a:t>комплаенс</a:t>
          </a:r>
          <a:r>
            <a:rPr lang="ru-RU" sz="1000" b="0" i="0" dirty="0" smtClean="0">
              <a:solidFill>
                <a:schemeClr val="tx1"/>
              </a:solidFill>
            </a:rPr>
            <a:t>-функции является обязательным на всех предприятиях резидентах США </a:t>
          </a:r>
          <a:endParaRPr lang="ru-RU" sz="1000" b="0" i="0" dirty="0">
            <a:solidFill>
              <a:srgbClr val="FF0000"/>
            </a:solidFill>
          </a:endParaRPr>
        </a:p>
      </dgm:t>
    </dgm:pt>
    <dgm:pt modelId="{479A0DE2-5643-4BAA-8681-F49E5540805C}">
      <dgm:prSet custT="1"/>
      <dgm:spPr>
        <a:solidFill>
          <a:schemeClr val="bg1">
            <a:lumMod val="95000"/>
          </a:schemeClr>
        </a:solidFill>
      </dgm:spPr>
      <dgm:t>
        <a:bodyPr/>
        <a:lstStyle/>
        <a:p>
          <a:pPr algn="l"/>
          <a:r>
            <a:rPr lang="ru-RU" sz="1000" b="1" dirty="0" smtClean="0"/>
            <a:t>Регулятор:</a:t>
          </a:r>
          <a:r>
            <a:rPr lang="en-US" sz="1000" b="1" dirty="0" smtClean="0"/>
            <a:t> </a:t>
          </a:r>
          <a:r>
            <a:rPr lang="en-US" sz="1000" b="0" i="0" dirty="0" smtClean="0"/>
            <a:t>SEC (</a:t>
          </a:r>
          <a:r>
            <a:rPr lang="ru-RU" sz="1000" i="0" dirty="0" err="1" smtClean="0"/>
            <a:t>United</a:t>
          </a:r>
          <a:r>
            <a:rPr lang="ru-RU" sz="1000" i="0" dirty="0" smtClean="0"/>
            <a:t> </a:t>
          </a:r>
          <a:r>
            <a:rPr lang="ru-RU" sz="1000" i="0" dirty="0" err="1" smtClean="0"/>
            <a:t>States</a:t>
          </a:r>
          <a:r>
            <a:rPr lang="ru-RU" sz="1000" i="0" dirty="0" smtClean="0"/>
            <a:t> </a:t>
          </a:r>
          <a:r>
            <a:rPr lang="ru-RU" sz="1000" i="0" dirty="0" err="1" smtClean="0"/>
            <a:t>Securities</a:t>
          </a:r>
          <a:r>
            <a:rPr lang="ru-RU" sz="1000" i="0" dirty="0" smtClean="0"/>
            <a:t> </a:t>
          </a:r>
          <a:r>
            <a:rPr lang="ru-RU" sz="1000" i="0" dirty="0" err="1" smtClean="0"/>
            <a:t>and</a:t>
          </a:r>
          <a:r>
            <a:rPr lang="ru-RU" sz="1000" i="0" dirty="0" smtClean="0"/>
            <a:t> </a:t>
          </a:r>
          <a:r>
            <a:rPr lang="ru-RU" sz="1000" i="0" dirty="0" err="1" smtClean="0"/>
            <a:t>Exchange</a:t>
          </a:r>
          <a:r>
            <a:rPr lang="en-US" sz="1000" i="0" dirty="0" smtClean="0"/>
            <a:t>)</a:t>
          </a:r>
          <a:r>
            <a:rPr lang="ru-RU" sz="1000" i="0" dirty="0" smtClean="0"/>
            <a:t> </a:t>
          </a:r>
          <a:r>
            <a:rPr lang="ru-RU" sz="1000" i="0" dirty="0" err="1" smtClean="0"/>
            <a:t>Commission</a:t>
          </a:r>
          <a:r>
            <a:rPr lang="en-US" sz="1000" i="0" dirty="0" smtClean="0"/>
            <a:t>; </a:t>
          </a:r>
          <a:r>
            <a:rPr lang="en-US" sz="1000" i="0" dirty="0" err="1" smtClean="0"/>
            <a:t>DoJ</a:t>
          </a:r>
          <a:r>
            <a:rPr lang="en-US" sz="1000" i="0" dirty="0" smtClean="0"/>
            <a:t> (</a:t>
          </a:r>
          <a:r>
            <a:rPr lang="ru-RU" sz="1000" i="0" dirty="0" err="1" smtClean="0"/>
            <a:t>United</a:t>
          </a:r>
          <a:r>
            <a:rPr lang="ru-RU" sz="1000" i="0" dirty="0" smtClean="0"/>
            <a:t> </a:t>
          </a:r>
          <a:r>
            <a:rPr lang="ru-RU" sz="1000" i="0" dirty="0" err="1" smtClean="0"/>
            <a:t>States</a:t>
          </a:r>
          <a:r>
            <a:rPr lang="ru-RU" sz="1000" i="0" dirty="0" smtClean="0"/>
            <a:t> </a:t>
          </a:r>
          <a:r>
            <a:rPr lang="ru-RU" sz="1000" i="0" dirty="0" err="1" smtClean="0"/>
            <a:t>Department</a:t>
          </a:r>
          <a:r>
            <a:rPr lang="ru-RU" sz="1000" i="0" dirty="0" smtClean="0"/>
            <a:t> </a:t>
          </a:r>
          <a:r>
            <a:rPr lang="ru-RU" sz="1000" i="0" dirty="0" err="1" smtClean="0"/>
            <a:t>of</a:t>
          </a:r>
          <a:r>
            <a:rPr lang="ru-RU" sz="1000" i="0" dirty="0" smtClean="0"/>
            <a:t> </a:t>
          </a:r>
          <a:r>
            <a:rPr lang="ru-RU" sz="1000" i="0" dirty="0" err="1" smtClean="0"/>
            <a:t>Justice</a:t>
          </a:r>
          <a:endParaRPr lang="ru-RU" sz="1000" b="0" i="0" dirty="0"/>
        </a:p>
      </dgm:t>
    </dgm:pt>
    <dgm:pt modelId="{6177756E-D931-4DA5-8F8B-A8A2BCCAF307}">
      <dgm:prSet phldrT="[Текст]" custT="1"/>
      <dgm:spPr>
        <a:solidFill>
          <a:schemeClr val="bg1">
            <a:lumMod val="95000"/>
          </a:schemeClr>
        </a:solidFill>
      </dgm:spPr>
      <dgm:t>
        <a:bodyPr/>
        <a:lstStyle/>
        <a:p>
          <a:pPr algn="ctr"/>
          <a:r>
            <a:rPr lang="en-US" sz="1800" b="1" dirty="0" smtClean="0"/>
            <a:t>USA</a:t>
          </a:r>
          <a:endParaRPr lang="ru-RU" sz="1800" b="1" dirty="0"/>
        </a:p>
      </dgm:t>
    </dgm:pt>
    <dgm:pt modelId="{D38FE218-07C6-44B5-A11E-1BCECD648302}" type="sibTrans" cxnId="{1ED192C1-9190-4CFB-A86A-A1ED6C8C4330}">
      <dgm:prSet/>
      <dgm:spPr/>
      <dgm:t>
        <a:bodyPr/>
        <a:lstStyle/>
        <a:p>
          <a:endParaRPr lang="ru-RU"/>
        </a:p>
      </dgm:t>
    </dgm:pt>
    <dgm:pt modelId="{0F7843E9-DB7F-469D-8FF9-62B79E0BB056}" type="parTrans" cxnId="{1ED192C1-9190-4CFB-A86A-A1ED6C8C4330}">
      <dgm:prSet/>
      <dgm:spPr/>
      <dgm:t>
        <a:bodyPr/>
        <a:lstStyle/>
        <a:p>
          <a:endParaRPr lang="ru-RU"/>
        </a:p>
      </dgm:t>
    </dgm:pt>
    <dgm:pt modelId="{375B906D-58BA-45E1-AB50-CE41AFC75C16}" type="sibTrans" cxnId="{35249A3F-1AE0-4F0C-936C-8A5753AA5078}">
      <dgm:prSet/>
      <dgm:spPr/>
      <dgm:t>
        <a:bodyPr/>
        <a:lstStyle/>
        <a:p>
          <a:endParaRPr lang="ru-RU"/>
        </a:p>
      </dgm:t>
    </dgm:pt>
    <dgm:pt modelId="{8CCE96E0-3974-4205-BF7E-EDBDFB1B98F2}" type="parTrans" cxnId="{35249A3F-1AE0-4F0C-936C-8A5753AA5078}">
      <dgm:prSet/>
      <dgm:spPr/>
      <dgm:t>
        <a:bodyPr/>
        <a:lstStyle/>
        <a:p>
          <a:endParaRPr lang="ru-RU"/>
        </a:p>
      </dgm:t>
    </dgm:pt>
    <dgm:pt modelId="{B58F42A6-220E-4C7E-964B-9D3C23253A09}" type="sibTrans" cxnId="{A83FACD6-DE9B-49D0-BFAB-093132A5ABF2}">
      <dgm:prSet/>
      <dgm:spPr/>
      <dgm:t>
        <a:bodyPr/>
        <a:lstStyle/>
        <a:p>
          <a:endParaRPr lang="ru-RU"/>
        </a:p>
      </dgm:t>
    </dgm:pt>
    <dgm:pt modelId="{834C7711-A48A-40EB-A8D5-52E6E5B4A830}" type="parTrans" cxnId="{A83FACD6-DE9B-49D0-BFAB-093132A5ABF2}">
      <dgm:prSet/>
      <dgm:spPr/>
      <dgm:t>
        <a:bodyPr/>
        <a:lstStyle/>
        <a:p>
          <a:endParaRPr lang="ru-RU"/>
        </a:p>
      </dgm:t>
    </dgm:pt>
    <dgm:pt modelId="{94C9E79C-DBAD-4F29-89F8-8E2FED6B702C}" type="sibTrans" cxnId="{6244B0B8-478C-4422-B37B-D3237D324069}">
      <dgm:prSet/>
      <dgm:spPr/>
      <dgm:t>
        <a:bodyPr/>
        <a:lstStyle/>
        <a:p>
          <a:endParaRPr lang="ru-RU"/>
        </a:p>
      </dgm:t>
    </dgm:pt>
    <dgm:pt modelId="{4045D6D0-3209-49AE-AFC8-3C9508E81A25}" type="parTrans" cxnId="{6244B0B8-478C-4422-B37B-D3237D324069}">
      <dgm:prSet/>
      <dgm:spPr/>
      <dgm:t>
        <a:bodyPr/>
        <a:lstStyle/>
        <a:p>
          <a:endParaRPr lang="ru-RU"/>
        </a:p>
      </dgm:t>
    </dgm:pt>
    <dgm:pt modelId="{FF94A597-B0BC-41ED-A3CA-1D5D7D07A605}">
      <dgm:prSet phldrT="[Текст]" custT="1"/>
      <dgm:spPr>
        <a:solidFill>
          <a:schemeClr val="bg1">
            <a:lumMod val="95000"/>
          </a:schemeClr>
        </a:solidFill>
      </dgm:spPr>
      <dgm:t>
        <a:bodyPr/>
        <a:lstStyle/>
        <a:p>
          <a:pPr algn="l"/>
          <a:r>
            <a:rPr lang="ru-RU" sz="1000" b="1" dirty="0" smtClean="0"/>
            <a:t>Законодательные требования:</a:t>
          </a:r>
          <a:r>
            <a:rPr lang="en-US" sz="1000" b="1" dirty="0" smtClean="0"/>
            <a:t> </a:t>
          </a:r>
          <a:r>
            <a:rPr lang="en-US" sz="1000" b="0" dirty="0" smtClean="0"/>
            <a:t>FCPA</a:t>
          </a:r>
          <a:endParaRPr lang="ru-RU" sz="1000" b="0" dirty="0"/>
        </a:p>
      </dgm:t>
    </dgm:pt>
    <dgm:pt modelId="{B50A81A1-F42A-4E8F-AD23-28B441C6E07A}" type="sibTrans" cxnId="{B1BB8F2A-749A-4EA0-9A6B-084DC7587D09}">
      <dgm:prSet/>
      <dgm:spPr/>
      <dgm:t>
        <a:bodyPr/>
        <a:lstStyle/>
        <a:p>
          <a:endParaRPr lang="ru-RU"/>
        </a:p>
      </dgm:t>
    </dgm:pt>
    <dgm:pt modelId="{91E1E78A-EFCB-4582-9479-85DC066229C4}" type="parTrans" cxnId="{B1BB8F2A-749A-4EA0-9A6B-084DC7587D09}">
      <dgm:prSet/>
      <dgm:spPr/>
      <dgm:t>
        <a:bodyPr/>
        <a:lstStyle/>
        <a:p>
          <a:endParaRPr lang="ru-RU"/>
        </a:p>
      </dgm:t>
    </dgm:pt>
    <dgm:pt modelId="{77CD3053-37CC-4F6D-B094-95B31133A757}" type="pres">
      <dgm:prSet presAssocID="{0972C07A-3798-4D45-8563-8E6D793B625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4DBAD02-ABE3-42B8-94ED-5101FE4DE961}" type="pres">
      <dgm:prSet presAssocID="{0972C07A-3798-4D45-8563-8E6D793B6259}" presName="fgShape" presStyleLbl="fgShp" presStyleIdx="0" presStyleCnt="1" custScaleY="33174" custLinFactY="-157341" custLinFactNeighborX="-698" custLinFactNeighborY="-200000"/>
      <dgm:spPr>
        <a:solidFill>
          <a:srgbClr val="C00000"/>
        </a:solidFill>
      </dgm:spPr>
      <dgm:t>
        <a:bodyPr/>
        <a:lstStyle/>
        <a:p>
          <a:endParaRPr lang="ru-RU"/>
        </a:p>
      </dgm:t>
    </dgm:pt>
    <dgm:pt modelId="{2D812727-5DA9-4283-B255-7DEC2292AABE}" type="pres">
      <dgm:prSet presAssocID="{0972C07A-3798-4D45-8563-8E6D793B6259}" presName="linComp" presStyleCnt="0"/>
      <dgm:spPr/>
      <dgm:t>
        <a:bodyPr/>
        <a:lstStyle/>
        <a:p>
          <a:endParaRPr lang="ru-RU"/>
        </a:p>
      </dgm:t>
    </dgm:pt>
    <dgm:pt modelId="{A3C2AF86-4DC2-4520-A986-F871B7782588}" type="pres">
      <dgm:prSet presAssocID="{4B07E050-3A12-42E7-805D-F22C93ABC741}" presName="compNode" presStyleCnt="0"/>
      <dgm:spPr/>
      <dgm:t>
        <a:bodyPr/>
        <a:lstStyle/>
        <a:p>
          <a:endParaRPr lang="ru-RU"/>
        </a:p>
      </dgm:t>
    </dgm:pt>
    <dgm:pt modelId="{6218CADF-210F-4395-9132-AC4364955E9D}" type="pres">
      <dgm:prSet presAssocID="{4B07E050-3A12-42E7-805D-F22C93ABC741}" presName="bkgdShape" presStyleLbl="node1" presStyleIdx="0" presStyleCnt="4" custLinFactNeighborX="-2945"/>
      <dgm:spPr/>
      <dgm:t>
        <a:bodyPr/>
        <a:lstStyle/>
        <a:p>
          <a:endParaRPr lang="ru-RU"/>
        </a:p>
      </dgm:t>
    </dgm:pt>
    <dgm:pt modelId="{4F2F9309-FF6B-4B4E-924F-A43966C4E1E1}" type="pres">
      <dgm:prSet presAssocID="{4B07E050-3A12-42E7-805D-F22C93ABC741}" presName="nodeTx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152631-374E-4800-B66C-75FCC38F39E7}" type="pres">
      <dgm:prSet presAssocID="{4B07E050-3A12-42E7-805D-F22C93ABC741}" presName="invisiNode" presStyleLbl="node1" presStyleIdx="0" presStyleCnt="4"/>
      <dgm:spPr/>
      <dgm:t>
        <a:bodyPr/>
        <a:lstStyle/>
        <a:p>
          <a:endParaRPr lang="ru-RU"/>
        </a:p>
      </dgm:t>
    </dgm:pt>
    <dgm:pt modelId="{AD38D9A8-AEB6-498F-A941-763167B4366E}" type="pres">
      <dgm:prSet presAssocID="{4B07E050-3A12-42E7-805D-F22C93ABC741}" presName="imagNode" presStyleLbl="fgImgPlace1" presStyleIdx="0" presStyleCnt="4" custScaleX="63184" custScaleY="62052" custLinFactNeighborX="-1185" custLinFactNeighborY="-26667"/>
      <dgm:spPr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t>
        <a:bodyPr/>
        <a:lstStyle/>
        <a:p>
          <a:endParaRPr lang="ru-RU"/>
        </a:p>
      </dgm:t>
    </dgm:pt>
    <dgm:pt modelId="{64314D89-ADDB-4D5D-A20E-72A40A0D166F}" type="pres">
      <dgm:prSet presAssocID="{E8355456-DD05-4E57-9201-EA600231BB54}" presName="sibTrans" presStyleLbl="sibTrans2D1" presStyleIdx="0" presStyleCnt="0"/>
      <dgm:spPr/>
      <dgm:t>
        <a:bodyPr/>
        <a:lstStyle/>
        <a:p>
          <a:endParaRPr lang="ru-RU"/>
        </a:p>
      </dgm:t>
    </dgm:pt>
    <dgm:pt modelId="{D4876433-03C8-4A50-BF6E-3876FA14BD6F}" type="pres">
      <dgm:prSet presAssocID="{F46B5E36-1D82-4962-ADF5-2501B6DD97C7}" presName="compNode" presStyleCnt="0"/>
      <dgm:spPr/>
      <dgm:t>
        <a:bodyPr/>
        <a:lstStyle/>
        <a:p>
          <a:endParaRPr lang="ru-RU"/>
        </a:p>
      </dgm:t>
    </dgm:pt>
    <dgm:pt modelId="{7B76805C-4C5F-4995-A160-8EA667AD13AC}" type="pres">
      <dgm:prSet presAssocID="{F46B5E36-1D82-4962-ADF5-2501B6DD97C7}" presName="bkgdShape" presStyleLbl="node1" presStyleIdx="1" presStyleCnt="4" custScaleX="110533" custLinFactNeighborX="-1357" custLinFactNeighborY="1352"/>
      <dgm:spPr/>
      <dgm:t>
        <a:bodyPr/>
        <a:lstStyle/>
        <a:p>
          <a:endParaRPr lang="ru-RU"/>
        </a:p>
      </dgm:t>
    </dgm:pt>
    <dgm:pt modelId="{35E2F917-EAEC-405C-961D-18878AF2AD8D}" type="pres">
      <dgm:prSet presAssocID="{F46B5E36-1D82-4962-ADF5-2501B6DD97C7}" presName="nodeTx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8AE076-5CED-46F0-B62D-3A6DEC39AE82}" type="pres">
      <dgm:prSet presAssocID="{F46B5E36-1D82-4962-ADF5-2501B6DD97C7}" presName="invisiNode" presStyleLbl="node1" presStyleIdx="1" presStyleCnt="4"/>
      <dgm:spPr/>
      <dgm:t>
        <a:bodyPr/>
        <a:lstStyle/>
        <a:p>
          <a:endParaRPr lang="ru-RU"/>
        </a:p>
      </dgm:t>
    </dgm:pt>
    <dgm:pt modelId="{11624F40-8181-4582-AE94-DD84D0321A68}" type="pres">
      <dgm:prSet presAssocID="{F46B5E36-1D82-4962-ADF5-2501B6DD97C7}" presName="imagNode" presStyleLbl="fgImgPlace1" presStyleIdx="1" presStyleCnt="4" custScaleX="63947" custScaleY="62274" custLinFactNeighborX="-2370" custLinFactNeighborY="-22630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625DE9B0-E2F5-4567-AC01-B4C8064DEC4B}" type="pres">
      <dgm:prSet presAssocID="{354996C7-77EE-4607-B5B3-11DD8FB44A63}" presName="sibTrans" presStyleLbl="sibTrans2D1" presStyleIdx="0" presStyleCnt="0"/>
      <dgm:spPr/>
      <dgm:t>
        <a:bodyPr/>
        <a:lstStyle/>
        <a:p>
          <a:endParaRPr lang="ru-RU"/>
        </a:p>
      </dgm:t>
    </dgm:pt>
    <dgm:pt modelId="{29B51962-A691-44B7-B891-1179CEDAFD66}" type="pres">
      <dgm:prSet presAssocID="{6177756E-D931-4DA5-8F8B-A8A2BCCAF307}" presName="compNode" presStyleCnt="0"/>
      <dgm:spPr/>
      <dgm:t>
        <a:bodyPr/>
        <a:lstStyle/>
        <a:p>
          <a:endParaRPr lang="ru-RU"/>
        </a:p>
      </dgm:t>
    </dgm:pt>
    <dgm:pt modelId="{275C7B47-BE80-4211-8CBE-FF895995C669}" type="pres">
      <dgm:prSet presAssocID="{6177756E-D931-4DA5-8F8B-A8A2BCCAF307}" presName="bkgdShape" presStyleLbl="node1" presStyleIdx="2" presStyleCnt="4" custScaleX="104911" custLinFactNeighborX="-2910"/>
      <dgm:spPr/>
      <dgm:t>
        <a:bodyPr/>
        <a:lstStyle/>
        <a:p>
          <a:endParaRPr lang="ru-RU"/>
        </a:p>
      </dgm:t>
    </dgm:pt>
    <dgm:pt modelId="{359F5645-36BE-46FA-921A-230FF53216FB}" type="pres">
      <dgm:prSet presAssocID="{6177756E-D931-4DA5-8F8B-A8A2BCCAF307}" presName="nodeTx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6467E1-83E9-4BB9-BE44-7484999A8C37}" type="pres">
      <dgm:prSet presAssocID="{6177756E-D931-4DA5-8F8B-A8A2BCCAF307}" presName="invisiNode" presStyleLbl="node1" presStyleIdx="2" presStyleCnt="4"/>
      <dgm:spPr/>
      <dgm:t>
        <a:bodyPr/>
        <a:lstStyle/>
        <a:p>
          <a:endParaRPr lang="ru-RU"/>
        </a:p>
      </dgm:t>
    </dgm:pt>
    <dgm:pt modelId="{D6EAB510-252B-409A-923C-1269E9460D73}" type="pres">
      <dgm:prSet presAssocID="{6177756E-D931-4DA5-8F8B-A8A2BCCAF307}" presName="imagNode" presStyleLbl="fgImgPlace1" presStyleIdx="2" presStyleCnt="4" custScaleX="65894" custScaleY="65608" custLinFactNeighborY="-23704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A4BFBA81-E7A7-47C5-BB51-611326AF8E2E}" type="pres">
      <dgm:prSet presAssocID="{D38FE218-07C6-44B5-A11E-1BCECD648302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3708C06-1BC5-4C53-9ABA-C8A69BC4E6F7}" type="pres">
      <dgm:prSet presAssocID="{1EB30F03-B79B-40B7-B54C-5F5D29904EC0}" presName="compNode" presStyleCnt="0"/>
      <dgm:spPr/>
      <dgm:t>
        <a:bodyPr/>
        <a:lstStyle/>
        <a:p>
          <a:endParaRPr lang="ru-RU"/>
        </a:p>
      </dgm:t>
    </dgm:pt>
    <dgm:pt modelId="{789813AD-F177-493A-A094-AB5BC33C0812}" type="pres">
      <dgm:prSet presAssocID="{1EB30F03-B79B-40B7-B54C-5F5D29904EC0}" presName="bkgdShape" presStyleLbl="node1" presStyleIdx="3" presStyleCnt="4" custLinFactNeighborX="-4932"/>
      <dgm:spPr/>
      <dgm:t>
        <a:bodyPr/>
        <a:lstStyle/>
        <a:p>
          <a:endParaRPr lang="ru-RU"/>
        </a:p>
      </dgm:t>
    </dgm:pt>
    <dgm:pt modelId="{95BAA325-7557-48EE-8AA9-57A81B33C3E0}" type="pres">
      <dgm:prSet presAssocID="{1EB30F03-B79B-40B7-B54C-5F5D29904EC0}" presName="nodeTx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2FE4CD-5EA4-4F63-8CFF-6DE7870A7CF3}" type="pres">
      <dgm:prSet presAssocID="{1EB30F03-B79B-40B7-B54C-5F5D29904EC0}" presName="invisiNode" presStyleLbl="node1" presStyleIdx="3" presStyleCnt="4"/>
      <dgm:spPr/>
      <dgm:t>
        <a:bodyPr/>
        <a:lstStyle/>
        <a:p>
          <a:endParaRPr lang="ru-RU"/>
        </a:p>
      </dgm:t>
    </dgm:pt>
    <dgm:pt modelId="{AC678B5C-D29A-4398-9D5E-48C4DDF35ADA}" type="pres">
      <dgm:prSet presAssocID="{1EB30F03-B79B-40B7-B54C-5F5D29904EC0}" presName="imagNode" presStyleLbl="fgImgPlace1" presStyleIdx="3" presStyleCnt="4" custScaleX="66657" custScaleY="65608" custLinFactNeighborX="2370" custLinFactNeighborY="-23112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9EF72F3A-4196-4E7D-8665-2B59B221E244}" srcId="{1EB30F03-B79B-40B7-B54C-5F5D29904EC0}" destId="{D3A6B9C7-278C-423D-833D-E5CA43510493}" srcOrd="1" destOrd="0" parTransId="{384CCC84-1CD4-40BA-818E-02BD5C5F8121}" sibTransId="{40153460-7F68-4694-B0FC-E5C2FCAEE446}"/>
    <dgm:cxn modelId="{B0E76911-4F64-478B-B24D-3200FFED13BA}" type="presOf" srcId="{FAC6D8E7-938F-48F4-AC12-F8611076A618}" destId="{35E2F917-EAEC-405C-961D-18878AF2AD8D}" srcOrd="1" destOrd="4" presId="urn:microsoft.com/office/officeart/2005/8/layout/hList7"/>
    <dgm:cxn modelId="{191342AA-2D43-459A-977C-AADC0D70CE94}" type="presOf" srcId="{FDB2874A-9565-4D86-8605-895B0FF575AF}" destId="{4F2F9309-FF6B-4B4E-924F-A43966C4E1E1}" srcOrd="1" destOrd="1" presId="urn:microsoft.com/office/officeart/2005/8/layout/hList7"/>
    <dgm:cxn modelId="{1ED192C1-9190-4CFB-A86A-A1ED6C8C4330}" srcId="{0972C07A-3798-4D45-8563-8E6D793B6259}" destId="{6177756E-D931-4DA5-8F8B-A8A2BCCAF307}" srcOrd="2" destOrd="0" parTransId="{0F7843E9-DB7F-469D-8FF9-62B79E0BB056}" sibTransId="{D38FE218-07C6-44B5-A11E-1BCECD648302}"/>
    <dgm:cxn modelId="{7836ED2E-5B64-4291-9B7B-8800C5DACD0A}" srcId="{F46B5E36-1D82-4962-ADF5-2501B6DD97C7}" destId="{B4924D6A-C4BA-4B9F-9134-EF2F4A6A7C9F}" srcOrd="0" destOrd="0" parTransId="{F113EE4D-DBE3-40F2-A6DC-7880280065A8}" sibTransId="{330483B6-7899-4193-A6F2-63BBFF21ABB8}"/>
    <dgm:cxn modelId="{6812A5BF-757E-44F9-93A2-FE2D8BD5B8B7}" type="presOf" srcId="{55B29E14-293E-471B-81FE-04B55D1865B5}" destId="{7B76805C-4C5F-4995-A160-8EA667AD13AC}" srcOrd="0" destOrd="2" presId="urn:microsoft.com/office/officeart/2005/8/layout/hList7"/>
    <dgm:cxn modelId="{68879C9D-BAC1-4C63-9456-25578DE970F4}" type="presOf" srcId="{6177756E-D931-4DA5-8F8B-A8A2BCCAF307}" destId="{275C7B47-BE80-4211-8CBE-FF895995C669}" srcOrd="0" destOrd="0" presId="urn:microsoft.com/office/officeart/2005/8/layout/hList7"/>
    <dgm:cxn modelId="{F400454B-8FC2-4407-9639-45F943C045D1}" type="presOf" srcId="{509284E0-8C1E-4C1C-AFEB-F2CD1F76A1C1}" destId="{789813AD-F177-493A-A094-AB5BC33C0812}" srcOrd="0" destOrd="3" presId="urn:microsoft.com/office/officeart/2005/8/layout/hList7"/>
    <dgm:cxn modelId="{828AA26E-711B-4BFB-A3FE-0FEE1FF6837D}" type="presOf" srcId="{D38FE218-07C6-44B5-A11E-1BCECD648302}" destId="{A4BFBA81-E7A7-47C5-BB51-611326AF8E2E}" srcOrd="0" destOrd="0" presId="urn:microsoft.com/office/officeart/2005/8/layout/hList7"/>
    <dgm:cxn modelId="{6244B0B8-478C-4422-B37B-D3237D324069}" srcId="{6177756E-D931-4DA5-8F8B-A8A2BCCAF307}" destId="{479A0DE2-5643-4BAA-8681-F49E5540805C}" srcOrd="1" destOrd="0" parTransId="{4045D6D0-3209-49AE-AFC8-3C9508E81A25}" sibTransId="{94C9E79C-DBAD-4F29-89F8-8E2FED6B702C}"/>
    <dgm:cxn modelId="{9087A2BB-BFD3-41FA-8DBA-2F363FCC058C}" type="presOf" srcId="{479A0DE2-5643-4BAA-8681-F49E5540805C}" destId="{359F5645-36BE-46FA-921A-230FF53216FB}" srcOrd="1" destOrd="2" presId="urn:microsoft.com/office/officeart/2005/8/layout/hList7"/>
    <dgm:cxn modelId="{4D306A3D-747C-443D-9FD4-3A5D505B972D}" srcId="{1EB30F03-B79B-40B7-B54C-5F5D29904EC0}" destId="{95C4A495-152E-49C8-BDA6-3493AA4DAFF3}" srcOrd="0" destOrd="0" parTransId="{FEE87AFD-713F-4406-BA19-390A87C040BA}" sibTransId="{E810D453-16B9-42B8-859E-7B88E3CFE93A}"/>
    <dgm:cxn modelId="{B1BB8F2A-749A-4EA0-9A6B-084DC7587D09}" srcId="{6177756E-D931-4DA5-8F8B-A8A2BCCAF307}" destId="{FF94A597-B0BC-41ED-A3CA-1D5D7D07A605}" srcOrd="0" destOrd="0" parTransId="{91E1E78A-EFCB-4582-9479-85DC066229C4}" sibTransId="{B50A81A1-F42A-4E8F-AD23-28B441C6E07A}"/>
    <dgm:cxn modelId="{A83FACD6-DE9B-49D0-BFAB-093132A5ABF2}" srcId="{6177756E-D931-4DA5-8F8B-A8A2BCCAF307}" destId="{FED58AF7-AAA0-4C84-81B5-64D70E19EE03}" srcOrd="2" destOrd="0" parTransId="{834C7711-A48A-40EB-A8D5-52E6E5B4A830}" sibTransId="{B58F42A6-220E-4C7E-964B-9D3C23253A09}"/>
    <dgm:cxn modelId="{64F831FB-BF7F-462C-AC5A-6A365D354B5C}" type="presOf" srcId="{329C9B01-1D67-4B27-9729-DB3BEC498039}" destId="{275C7B47-BE80-4211-8CBE-FF895995C669}" srcOrd="0" destOrd="4" presId="urn:microsoft.com/office/officeart/2005/8/layout/hList7"/>
    <dgm:cxn modelId="{D1D5F46B-025F-4630-B2C8-27BE465C1452}" type="presOf" srcId="{479A0DE2-5643-4BAA-8681-F49E5540805C}" destId="{275C7B47-BE80-4211-8CBE-FF895995C669}" srcOrd="0" destOrd="2" presId="urn:microsoft.com/office/officeart/2005/8/layout/hList7"/>
    <dgm:cxn modelId="{173FAC45-E18D-4D1E-8A4C-1BB43E994E7E}" type="presOf" srcId="{354996C7-77EE-4607-B5B3-11DD8FB44A63}" destId="{625DE9B0-E2F5-4567-AC01-B4C8064DEC4B}" srcOrd="0" destOrd="0" presId="urn:microsoft.com/office/officeart/2005/8/layout/hList7"/>
    <dgm:cxn modelId="{ABA98AB1-5938-4103-8796-4ADEC383DD2B}" srcId="{F46B5E36-1D82-4962-ADF5-2501B6DD97C7}" destId="{FAC6D8E7-938F-48F4-AC12-F8611076A618}" srcOrd="3" destOrd="0" parTransId="{7552BC36-7197-47AE-B925-63E024583824}" sibTransId="{63809E9E-EA37-444D-AB09-980CF12BF4D2}"/>
    <dgm:cxn modelId="{F7B17843-3C28-481F-9AC3-BFDF8AB3BB9D}" srcId="{F46B5E36-1D82-4962-ADF5-2501B6DD97C7}" destId="{55B29E14-293E-471B-81FE-04B55D1865B5}" srcOrd="1" destOrd="0" parTransId="{5800B189-0A14-4AD6-99E3-D4213545C724}" sibTransId="{2291EF7D-7F5D-466F-A95A-DCD2B3392644}"/>
    <dgm:cxn modelId="{35249A3F-1AE0-4F0C-936C-8A5753AA5078}" srcId="{6177756E-D931-4DA5-8F8B-A8A2BCCAF307}" destId="{329C9B01-1D67-4B27-9729-DB3BEC498039}" srcOrd="3" destOrd="0" parTransId="{8CCE96E0-3974-4205-BF7E-EDBDFB1B98F2}" sibTransId="{375B906D-58BA-45E1-AB50-CE41AFC75C16}"/>
    <dgm:cxn modelId="{1FBCD905-1328-43AF-9E99-03ABAB4129D3}" type="presOf" srcId="{FF94A597-B0BC-41ED-A3CA-1D5D7D07A605}" destId="{275C7B47-BE80-4211-8CBE-FF895995C669}" srcOrd="0" destOrd="1" presId="urn:microsoft.com/office/officeart/2005/8/layout/hList7"/>
    <dgm:cxn modelId="{389DA445-A1DE-4EC8-8641-E9CB0E654624}" type="presOf" srcId="{E8355456-DD05-4E57-9201-EA600231BB54}" destId="{64314D89-ADDB-4D5D-A20E-72A40A0D166F}" srcOrd="0" destOrd="0" presId="urn:microsoft.com/office/officeart/2005/8/layout/hList7"/>
    <dgm:cxn modelId="{FE50DA31-A60B-4289-9EB4-3CE4EEE478EB}" type="presOf" srcId="{F46B5E36-1D82-4962-ADF5-2501B6DD97C7}" destId="{7B76805C-4C5F-4995-A160-8EA667AD13AC}" srcOrd="0" destOrd="0" presId="urn:microsoft.com/office/officeart/2005/8/layout/hList7"/>
    <dgm:cxn modelId="{87E789C1-282E-4832-83FD-9AFAFEB68746}" type="presOf" srcId="{E3654546-48D6-4C1F-886C-6B7B0040B43F}" destId="{7B76805C-4C5F-4995-A160-8EA667AD13AC}" srcOrd="0" destOrd="3" presId="urn:microsoft.com/office/officeart/2005/8/layout/hList7"/>
    <dgm:cxn modelId="{B6A10DE9-319D-43AF-8D6F-A9871B57EEEC}" type="presOf" srcId="{95C4A495-152E-49C8-BDA6-3493AA4DAFF3}" destId="{95BAA325-7557-48EE-8AA9-57A81B33C3E0}" srcOrd="1" destOrd="1" presId="urn:microsoft.com/office/officeart/2005/8/layout/hList7"/>
    <dgm:cxn modelId="{EC1B526E-F7C0-4354-A389-09EAC6623750}" type="presOf" srcId="{FF94A597-B0BC-41ED-A3CA-1D5D7D07A605}" destId="{359F5645-36BE-46FA-921A-230FF53216FB}" srcOrd="1" destOrd="1" presId="urn:microsoft.com/office/officeart/2005/8/layout/hList7"/>
    <dgm:cxn modelId="{3B358AF2-7EAE-4F5B-A855-163FB0A86DC1}" srcId="{1EB30F03-B79B-40B7-B54C-5F5D29904EC0}" destId="{EF4AA85E-ADEF-4008-8CAB-3EC1E6C5EBEE}" srcOrd="3" destOrd="0" parTransId="{877232CA-FAE8-4098-A6EB-761750A7149C}" sibTransId="{30604FD5-06FE-43BA-B7AE-15C68339850D}"/>
    <dgm:cxn modelId="{8DBF0C64-2CD5-48B0-9289-D761EC91FFB6}" type="presOf" srcId="{D3A6B9C7-278C-423D-833D-E5CA43510493}" destId="{789813AD-F177-493A-A094-AB5BC33C0812}" srcOrd="0" destOrd="2" presId="urn:microsoft.com/office/officeart/2005/8/layout/hList7"/>
    <dgm:cxn modelId="{C9BFAD0C-AEC8-407B-A110-A46FC0133761}" type="presOf" srcId="{D3A6B9C7-278C-423D-833D-E5CA43510493}" destId="{95BAA325-7557-48EE-8AA9-57A81B33C3E0}" srcOrd="1" destOrd="2" presId="urn:microsoft.com/office/officeart/2005/8/layout/hList7"/>
    <dgm:cxn modelId="{5F5C9B5F-96CE-4FB6-994C-CCCC738D78FA}" srcId="{F46B5E36-1D82-4962-ADF5-2501B6DD97C7}" destId="{E3654546-48D6-4C1F-886C-6B7B0040B43F}" srcOrd="2" destOrd="0" parTransId="{67FD3B22-5CE8-4673-9F2A-7F683600852B}" sibTransId="{5F060FA5-EBBE-4B63-B876-1094FB1A3710}"/>
    <dgm:cxn modelId="{06F3A2FD-D004-4E44-B5FF-2986E29F51B2}" type="presOf" srcId="{EF4AA85E-ADEF-4008-8CAB-3EC1E6C5EBEE}" destId="{789813AD-F177-493A-A094-AB5BC33C0812}" srcOrd="0" destOrd="4" presId="urn:microsoft.com/office/officeart/2005/8/layout/hList7"/>
    <dgm:cxn modelId="{FA50DD76-269D-45C8-8E71-89BFE553E482}" type="presOf" srcId="{F46B5E36-1D82-4962-ADF5-2501B6DD97C7}" destId="{35E2F917-EAEC-405C-961D-18878AF2AD8D}" srcOrd="1" destOrd="0" presId="urn:microsoft.com/office/officeart/2005/8/layout/hList7"/>
    <dgm:cxn modelId="{000A9151-2CC9-4007-B1EE-331D854BD386}" type="presOf" srcId="{1EB30F03-B79B-40B7-B54C-5F5D29904EC0}" destId="{95BAA325-7557-48EE-8AA9-57A81B33C3E0}" srcOrd="1" destOrd="0" presId="urn:microsoft.com/office/officeart/2005/8/layout/hList7"/>
    <dgm:cxn modelId="{67F0C4AD-131D-40C2-A662-FF2F4D2ADF58}" type="presOf" srcId="{B4924D6A-C4BA-4B9F-9134-EF2F4A6A7C9F}" destId="{7B76805C-4C5F-4995-A160-8EA667AD13AC}" srcOrd="0" destOrd="1" presId="urn:microsoft.com/office/officeart/2005/8/layout/hList7"/>
    <dgm:cxn modelId="{088AC5C7-8172-4A21-9AB7-47CA1279600F}" type="presOf" srcId="{0972C07A-3798-4D45-8563-8E6D793B6259}" destId="{77CD3053-37CC-4F6D-B094-95B31133A757}" srcOrd="0" destOrd="0" presId="urn:microsoft.com/office/officeart/2005/8/layout/hList7"/>
    <dgm:cxn modelId="{F5CC7DAC-D690-49FC-9B21-C33A45112D38}" type="presOf" srcId="{FDB2874A-9565-4D86-8605-895B0FF575AF}" destId="{6218CADF-210F-4395-9132-AC4364955E9D}" srcOrd="0" destOrd="1" presId="urn:microsoft.com/office/officeart/2005/8/layout/hList7"/>
    <dgm:cxn modelId="{F993BC64-B964-4BAF-8BDE-FE932C050EC9}" type="presOf" srcId="{FAC6D8E7-938F-48F4-AC12-F8611076A618}" destId="{7B76805C-4C5F-4995-A160-8EA667AD13AC}" srcOrd="0" destOrd="4" presId="urn:microsoft.com/office/officeart/2005/8/layout/hList7"/>
    <dgm:cxn modelId="{11B7F59E-780B-4D52-B5CD-5E1067F0C5D9}" type="presOf" srcId="{32A99D46-2A59-4E45-8BEE-050A01ABC8B3}" destId="{4F2F9309-FF6B-4B4E-924F-A43966C4E1E1}" srcOrd="1" destOrd="3" presId="urn:microsoft.com/office/officeart/2005/8/layout/hList7"/>
    <dgm:cxn modelId="{502068F8-C6A8-46F8-9318-F2C52204C533}" srcId="{0972C07A-3798-4D45-8563-8E6D793B6259}" destId="{4B07E050-3A12-42E7-805D-F22C93ABC741}" srcOrd="0" destOrd="0" parTransId="{94BECF49-180F-45EF-8F13-DCBFE6D1C79F}" sibTransId="{E8355456-DD05-4E57-9201-EA600231BB54}"/>
    <dgm:cxn modelId="{4FA23C58-84A3-4C7F-93B9-342F89A1E130}" type="presOf" srcId="{95C4A495-152E-49C8-BDA6-3493AA4DAFF3}" destId="{789813AD-F177-493A-A094-AB5BC33C0812}" srcOrd="0" destOrd="1" presId="urn:microsoft.com/office/officeart/2005/8/layout/hList7"/>
    <dgm:cxn modelId="{7562335A-7087-4873-A46C-4A1442A06E3D}" type="presOf" srcId="{E3654546-48D6-4C1F-886C-6B7B0040B43F}" destId="{35E2F917-EAEC-405C-961D-18878AF2AD8D}" srcOrd="1" destOrd="3" presId="urn:microsoft.com/office/officeart/2005/8/layout/hList7"/>
    <dgm:cxn modelId="{BB65A2DA-4DDC-4BDB-8FE1-9ACEB2FF0485}" type="presOf" srcId="{1EB30F03-B79B-40B7-B54C-5F5D29904EC0}" destId="{789813AD-F177-493A-A094-AB5BC33C0812}" srcOrd="0" destOrd="0" presId="urn:microsoft.com/office/officeart/2005/8/layout/hList7"/>
    <dgm:cxn modelId="{43C86301-52AB-4190-B262-61517C50E809}" type="presOf" srcId="{CC917180-4CC6-411C-91B7-91305D3F895D}" destId="{6218CADF-210F-4395-9132-AC4364955E9D}" srcOrd="0" destOrd="2" presId="urn:microsoft.com/office/officeart/2005/8/layout/hList7"/>
    <dgm:cxn modelId="{A8EA0DB8-B185-4695-8E95-D2E92880921D}" type="presOf" srcId="{4B07E050-3A12-42E7-805D-F22C93ABC741}" destId="{6218CADF-210F-4395-9132-AC4364955E9D}" srcOrd="0" destOrd="0" presId="urn:microsoft.com/office/officeart/2005/8/layout/hList7"/>
    <dgm:cxn modelId="{5EC47480-AA83-4DBB-946F-60401620F4C0}" type="presOf" srcId="{EF4AA85E-ADEF-4008-8CAB-3EC1E6C5EBEE}" destId="{95BAA325-7557-48EE-8AA9-57A81B33C3E0}" srcOrd="1" destOrd="4" presId="urn:microsoft.com/office/officeart/2005/8/layout/hList7"/>
    <dgm:cxn modelId="{AD33B89F-F32D-4C43-963F-C215F080D4FC}" type="presOf" srcId="{FED58AF7-AAA0-4C84-81B5-64D70E19EE03}" destId="{359F5645-36BE-46FA-921A-230FF53216FB}" srcOrd="1" destOrd="3" presId="urn:microsoft.com/office/officeart/2005/8/layout/hList7"/>
    <dgm:cxn modelId="{2ED7C84F-C7C7-459B-AE3C-E75F647764E3}" srcId="{1EB30F03-B79B-40B7-B54C-5F5D29904EC0}" destId="{509284E0-8C1E-4C1C-AFEB-F2CD1F76A1C1}" srcOrd="2" destOrd="0" parTransId="{CEC17003-2CE8-4547-B0C2-572547EB353B}" sibTransId="{D13EFEB1-F183-42BB-991F-4D7744765E48}"/>
    <dgm:cxn modelId="{57160EB5-EB41-4EF5-BC88-1EDA29E7E794}" type="presOf" srcId="{6177756E-D931-4DA5-8F8B-A8A2BCCAF307}" destId="{359F5645-36BE-46FA-921A-230FF53216FB}" srcOrd="1" destOrd="0" presId="urn:microsoft.com/office/officeart/2005/8/layout/hList7"/>
    <dgm:cxn modelId="{DFDA6165-5E2B-435C-B613-94A35F90D6B3}" type="presOf" srcId="{509284E0-8C1E-4C1C-AFEB-F2CD1F76A1C1}" destId="{95BAA325-7557-48EE-8AA9-57A81B33C3E0}" srcOrd="1" destOrd="3" presId="urn:microsoft.com/office/officeart/2005/8/layout/hList7"/>
    <dgm:cxn modelId="{202225A0-C7E3-4EB5-81AC-A98CE479FC9E}" type="presOf" srcId="{FED58AF7-AAA0-4C84-81B5-64D70E19EE03}" destId="{275C7B47-BE80-4211-8CBE-FF895995C669}" srcOrd="0" destOrd="3" presId="urn:microsoft.com/office/officeart/2005/8/layout/hList7"/>
    <dgm:cxn modelId="{8B42612A-380E-4B57-8918-01C9DB2F4746}" srcId="{0972C07A-3798-4D45-8563-8E6D793B6259}" destId="{F46B5E36-1D82-4962-ADF5-2501B6DD97C7}" srcOrd="1" destOrd="0" parTransId="{CABFF78F-E569-447E-8DC9-0A042D8E64EF}" sibTransId="{354996C7-77EE-4607-B5B3-11DD8FB44A63}"/>
    <dgm:cxn modelId="{B28860BC-BDA7-4F50-8A64-F45F32B46807}" type="presOf" srcId="{55B29E14-293E-471B-81FE-04B55D1865B5}" destId="{35E2F917-EAEC-405C-961D-18878AF2AD8D}" srcOrd="1" destOrd="2" presId="urn:microsoft.com/office/officeart/2005/8/layout/hList7"/>
    <dgm:cxn modelId="{C6EA235C-C91B-464B-AF26-1026B5AC388C}" type="presOf" srcId="{B4924D6A-C4BA-4B9F-9134-EF2F4A6A7C9F}" destId="{35E2F917-EAEC-405C-961D-18878AF2AD8D}" srcOrd="1" destOrd="1" presId="urn:microsoft.com/office/officeart/2005/8/layout/hList7"/>
    <dgm:cxn modelId="{7FA8A6B8-B17B-4CE6-BA4C-196632158332}" type="presOf" srcId="{32A99D46-2A59-4E45-8BEE-050A01ABC8B3}" destId="{6218CADF-210F-4395-9132-AC4364955E9D}" srcOrd="0" destOrd="3" presId="urn:microsoft.com/office/officeart/2005/8/layout/hList7"/>
    <dgm:cxn modelId="{BD96B727-5E6F-4B3B-9B47-7F27DD02D7FC}" srcId="{4B07E050-3A12-42E7-805D-F22C93ABC741}" destId="{C37A06F4-134B-4ABE-B01B-4270E7E18892}" srcOrd="3" destOrd="0" parTransId="{BE79DEB1-8113-49F6-9706-F6636B0B4365}" sibTransId="{FF715DE8-70D5-4D67-AE26-34C65048A563}"/>
    <dgm:cxn modelId="{619AAA26-CD6E-4A97-AF26-B3700CE2F840}" srcId="{4B07E050-3A12-42E7-805D-F22C93ABC741}" destId="{32A99D46-2A59-4E45-8BEE-050A01ABC8B3}" srcOrd="2" destOrd="0" parTransId="{D9046403-DDAF-48E9-82D8-F153065099C0}" sibTransId="{60CB75EF-C855-4DC6-949C-6D36D7EE76CA}"/>
    <dgm:cxn modelId="{5FA51810-55E9-44A3-AC95-A20899405C8B}" type="presOf" srcId="{329C9B01-1D67-4B27-9729-DB3BEC498039}" destId="{359F5645-36BE-46FA-921A-230FF53216FB}" srcOrd="1" destOrd="4" presId="urn:microsoft.com/office/officeart/2005/8/layout/hList7"/>
    <dgm:cxn modelId="{CDE5C7E5-B93D-416D-BBBF-0D1FECC0AD8B}" type="presOf" srcId="{CC917180-4CC6-411C-91B7-91305D3F895D}" destId="{4F2F9309-FF6B-4B4E-924F-A43966C4E1E1}" srcOrd="1" destOrd="2" presId="urn:microsoft.com/office/officeart/2005/8/layout/hList7"/>
    <dgm:cxn modelId="{A0627891-5BDC-4660-94B4-5E526348B2C2}" type="presOf" srcId="{4B07E050-3A12-42E7-805D-F22C93ABC741}" destId="{4F2F9309-FF6B-4B4E-924F-A43966C4E1E1}" srcOrd="1" destOrd="0" presId="urn:microsoft.com/office/officeart/2005/8/layout/hList7"/>
    <dgm:cxn modelId="{5B11D7C3-B0A7-4C42-B673-EF2166BA8543}" srcId="{4B07E050-3A12-42E7-805D-F22C93ABC741}" destId="{FDB2874A-9565-4D86-8605-895B0FF575AF}" srcOrd="0" destOrd="0" parTransId="{BB3B54F6-2B2A-4871-A881-DD938586ABEF}" sibTransId="{14E83839-9031-4871-94E4-97242067F8FD}"/>
    <dgm:cxn modelId="{D8214425-6BDA-4ED8-83DC-10D3EE9E74AB}" srcId="{4B07E050-3A12-42E7-805D-F22C93ABC741}" destId="{CC917180-4CC6-411C-91B7-91305D3F895D}" srcOrd="1" destOrd="0" parTransId="{A4FBA295-D938-456F-92A3-DE6FB55115D7}" sibTransId="{DB98AEE4-C181-4357-A55A-FA1B87155BF5}"/>
    <dgm:cxn modelId="{AA01B535-93AF-40B2-918B-E826959285BE}" type="presOf" srcId="{C37A06F4-134B-4ABE-B01B-4270E7E18892}" destId="{4F2F9309-FF6B-4B4E-924F-A43966C4E1E1}" srcOrd="1" destOrd="4" presId="urn:microsoft.com/office/officeart/2005/8/layout/hList7"/>
    <dgm:cxn modelId="{04C840D4-1362-443C-9ED3-08EB9C54E3DB}" type="presOf" srcId="{C37A06F4-134B-4ABE-B01B-4270E7E18892}" destId="{6218CADF-210F-4395-9132-AC4364955E9D}" srcOrd="0" destOrd="4" presId="urn:microsoft.com/office/officeart/2005/8/layout/hList7"/>
    <dgm:cxn modelId="{D24AF2B0-ED55-4D62-8DFD-5835D2092DDF}" srcId="{0972C07A-3798-4D45-8563-8E6D793B6259}" destId="{1EB30F03-B79B-40B7-B54C-5F5D29904EC0}" srcOrd="3" destOrd="0" parTransId="{435C61FA-6667-4404-A248-453A763FC743}" sibTransId="{13A30B4C-9F68-4697-BCA4-715C8FA2545F}"/>
    <dgm:cxn modelId="{AFD1C9CF-B843-4C0B-96DB-0D004FBB5C11}" type="presParOf" srcId="{77CD3053-37CC-4F6D-B094-95B31133A757}" destId="{84DBAD02-ABE3-42B8-94ED-5101FE4DE961}" srcOrd="0" destOrd="0" presId="urn:microsoft.com/office/officeart/2005/8/layout/hList7"/>
    <dgm:cxn modelId="{7E934980-0C6E-4EE0-9557-F5772CC09F1A}" type="presParOf" srcId="{77CD3053-37CC-4F6D-B094-95B31133A757}" destId="{2D812727-5DA9-4283-B255-7DEC2292AABE}" srcOrd="1" destOrd="0" presId="urn:microsoft.com/office/officeart/2005/8/layout/hList7"/>
    <dgm:cxn modelId="{5D012223-DE2C-49A2-B523-089B37917193}" type="presParOf" srcId="{2D812727-5DA9-4283-B255-7DEC2292AABE}" destId="{A3C2AF86-4DC2-4520-A986-F871B7782588}" srcOrd="0" destOrd="0" presId="urn:microsoft.com/office/officeart/2005/8/layout/hList7"/>
    <dgm:cxn modelId="{FD0F956E-6D4F-4584-A836-1243A549604D}" type="presParOf" srcId="{A3C2AF86-4DC2-4520-A986-F871B7782588}" destId="{6218CADF-210F-4395-9132-AC4364955E9D}" srcOrd="0" destOrd="0" presId="urn:microsoft.com/office/officeart/2005/8/layout/hList7"/>
    <dgm:cxn modelId="{8BFE7C78-BDDC-4307-9074-23F9EAD16D7A}" type="presParOf" srcId="{A3C2AF86-4DC2-4520-A986-F871B7782588}" destId="{4F2F9309-FF6B-4B4E-924F-A43966C4E1E1}" srcOrd="1" destOrd="0" presId="urn:microsoft.com/office/officeart/2005/8/layout/hList7"/>
    <dgm:cxn modelId="{8C09AF73-9922-4E73-B46C-8DAB458DEBDC}" type="presParOf" srcId="{A3C2AF86-4DC2-4520-A986-F871B7782588}" destId="{E6152631-374E-4800-B66C-75FCC38F39E7}" srcOrd="2" destOrd="0" presId="urn:microsoft.com/office/officeart/2005/8/layout/hList7"/>
    <dgm:cxn modelId="{E80EEFD1-850C-4E55-85F8-F2B4F123D280}" type="presParOf" srcId="{A3C2AF86-4DC2-4520-A986-F871B7782588}" destId="{AD38D9A8-AEB6-498F-A941-763167B4366E}" srcOrd="3" destOrd="0" presId="urn:microsoft.com/office/officeart/2005/8/layout/hList7"/>
    <dgm:cxn modelId="{822D50C1-B7EB-4B6F-8B26-33F908E9ED17}" type="presParOf" srcId="{2D812727-5DA9-4283-B255-7DEC2292AABE}" destId="{64314D89-ADDB-4D5D-A20E-72A40A0D166F}" srcOrd="1" destOrd="0" presId="urn:microsoft.com/office/officeart/2005/8/layout/hList7"/>
    <dgm:cxn modelId="{C4BDD7C8-7EF9-4033-8DD9-D646A52A4CCE}" type="presParOf" srcId="{2D812727-5DA9-4283-B255-7DEC2292AABE}" destId="{D4876433-03C8-4A50-BF6E-3876FA14BD6F}" srcOrd="2" destOrd="0" presId="urn:microsoft.com/office/officeart/2005/8/layout/hList7"/>
    <dgm:cxn modelId="{997CA0AE-3AD6-426C-BFEB-F8F5AB6DE41E}" type="presParOf" srcId="{D4876433-03C8-4A50-BF6E-3876FA14BD6F}" destId="{7B76805C-4C5F-4995-A160-8EA667AD13AC}" srcOrd="0" destOrd="0" presId="urn:microsoft.com/office/officeart/2005/8/layout/hList7"/>
    <dgm:cxn modelId="{A4A8F888-0E30-47AB-AAD7-E38A08391C11}" type="presParOf" srcId="{D4876433-03C8-4A50-BF6E-3876FA14BD6F}" destId="{35E2F917-EAEC-405C-961D-18878AF2AD8D}" srcOrd="1" destOrd="0" presId="urn:microsoft.com/office/officeart/2005/8/layout/hList7"/>
    <dgm:cxn modelId="{962EA810-610E-472E-9673-D9A8233BAA7B}" type="presParOf" srcId="{D4876433-03C8-4A50-BF6E-3876FA14BD6F}" destId="{2F8AE076-5CED-46F0-B62D-3A6DEC39AE82}" srcOrd="2" destOrd="0" presId="urn:microsoft.com/office/officeart/2005/8/layout/hList7"/>
    <dgm:cxn modelId="{1D3060B3-C977-4EAA-8908-673694E0D4BE}" type="presParOf" srcId="{D4876433-03C8-4A50-BF6E-3876FA14BD6F}" destId="{11624F40-8181-4582-AE94-DD84D0321A68}" srcOrd="3" destOrd="0" presId="urn:microsoft.com/office/officeart/2005/8/layout/hList7"/>
    <dgm:cxn modelId="{5301CB04-06A0-4514-A0B4-A9EC44D32732}" type="presParOf" srcId="{2D812727-5DA9-4283-B255-7DEC2292AABE}" destId="{625DE9B0-E2F5-4567-AC01-B4C8064DEC4B}" srcOrd="3" destOrd="0" presId="urn:microsoft.com/office/officeart/2005/8/layout/hList7"/>
    <dgm:cxn modelId="{AA3C2AC5-30FB-4205-920E-144F97DAE2D5}" type="presParOf" srcId="{2D812727-5DA9-4283-B255-7DEC2292AABE}" destId="{29B51962-A691-44B7-B891-1179CEDAFD66}" srcOrd="4" destOrd="0" presId="urn:microsoft.com/office/officeart/2005/8/layout/hList7"/>
    <dgm:cxn modelId="{9AB6EB05-FB02-4273-97CF-BA32C528CB31}" type="presParOf" srcId="{29B51962-A691-44B7-B891-1179CEDAFD66}" destId="{275C7B47-BE80-4211-8CBE-FF895995C669}" srcOrd="0" destOrd="0" presId="urn:microsoft.com/office/officeart/2005/8/layout/hList7"/>
    <dgm:cxn modelId="{D3A0DA67-93FB-4BDF-895D-6C44B1ED5537}" type="presParOf" srcId="{29B51962-A691-44B7-B891-1179CEDAFD66}" destId="{359F5645-36BE-46FA-921A-230FF53216FB}" srcOrd="1" destOrd="0" presId="urn:microsoft.com/office/officeart/2005/8/layout/hList7"/>
    <dgm:cxn modelId="{DE390F0F-8531-49C4-899B-20F4C292CCC1}" type="presParOf" srcId="{29B51962-A691-44B7-B891-1179CEDAFD66}" destId="{396467E1-83E9-4BB9-BE44-7484999A8C37}" srcOrd="2" destOrd="0" presId="urn:microsoft.com/office/officeart/2005/8/layout/hList7"/>
    <dgm:cxn modelId="{8CBD1D2B-57D9-447D-AB9A-FD7048A8E04E}" type="presParOf" srcId="{29B51962-A691-44B7-B891-1179CEDAFD66}" destId="{D6EAB510-252B-409A-923C-1269E9460D73}" srcOrd="3" destOrd="0" presId="urn:microsoft.com/office/officeart/2005/8/layout/hList7"/>
    <dgm:cxn modelId="{8FD62717-CA69-4D35-9053-E10A20EC15B3}" type="presParOf" srcId="{2D812727-5DA9-4283-B255-7DEC2292AABE}" destId="{A4BFBA81-E7A7-47C5-BB51-611326AF8E2E}" srcOrd="5" destOrd="0" presId="urn:microsoft.com/office/officeart/2005/8/layout/hList7"/>
    <dgm:cxn modelId="{BE252AD9-4DFA-4321-8B3A-E140F92A5853}" type="presParOf" srcId="{2D812727-5DA9-4283-B255-7DEC2292AABE}" destId="{E3708C06-1BC5-4C53-9ABA-C8A69BC4E6F7}" srcOrd="6" destOrd="0" presId="urn:microsoft.com/office/officeart/2005/8/layout/hList7"/>
    <dgm:cxn modelId="{5AFBEFA0-011D-4D87-9D2B-202D43DDE851}" type="presParOf" srcId="{E3708C06-1BC5-4C53-9ABA-C8A69BC4E6F7}" destId="{789813AD-F177-493A-A094-AB5BC33C0812}" srcOrd="0" destOrd="0" presId="urn:microsoft.com/office/officeart/2005/8/layout/hList7"/>
    <dgm:cxn modelId="{20B4896B-E38D-4D0D-8755-E6433F81DC35}" type="presParOf" srcId="{E3708C06-1BC5-4C53-9ABA-C8A69BC4E6F7}" destId="{95BAA325-7557-48EE-8AA9-57A81B33C3E0}" srcOrd="1" destOrd="0" presId="urn:microsoft.com/office/officeart/2005/8/layout/hList7"/>
    <dgm:cxn modelId="{6494F557-ADD3-4F7E-9A5B-CDC4D094B6D1}" type="presParOf" srcId="{E3708C06-1BC5-4C53-9ABA-C8A69BC4E6F7}" destId="{C72FE4CD-5EA4-4F63-8CFF-6DE7870A7CF3}" srcOrd="2" destOrd="0" presId="urn:microsoft.com/office/officeart/2005/8/layout/hList7"/>
    <dgm:cxn modelId="{B5F38A1D-776B-4D4E-BFB0-3C54D4C56C9D}" type="presParOf" srcId="{E3708C06-1BC5-4C53-9ABA-C8A69BC4E6F7}" destId="{AC678B5C-D29A-4398-9D5E-48C4DDF35ADA}" srcOrd="3" destOrd="0" presId="urn:microsoft.com/office/officeart/2005/8/layout/hList7"/>
  </dgm:cxnLst>
  <dgm:bg>
    <a:noFill/>
    <a:effectLst>
      <a:outerShdw blurRad="50800" dist="50800" dir="5400000" algn="ctr" rotWithShape="0">
        <a:schemeClr val="bg1"/>
      </a:outerShdw>
    </a:effectLst>
  </dgm:bg>
  <dgm:whole>
    <a:ln>
      <a:gradFill>
        <a:gsLst>
          <a:gs pos="0">
            <a:schemeClr val="accent1">
              <a:lumMod val="5000"/>
              <a:lumOff val="95000"/>
            </a:schemeClr>
          </a:gs>
          <a:gs pos="74000">
            <a:schemeClr val="accent1">
              <a:lumMod val="45000"/>
              <a:lumOff val="55000"/>
            </a:schemeClr>
          </a:gs>
          <a:gs pos="83000">
            <a:schemeClr val="accent1">
              <a:lumMod val="45000"/>
              <a:lumOff val="55000"/>
            </a:schemeClr>
          </a:gs>
          <a:gs pos="100000">
            <a:schemeClr val="accent1">
              <a:lumMod val="30000"/>
              <a:lumOff val="70000"/>
            </a:schemeClr>
          </a:gs>
        </a:gsLst>
        <a:lin ang="5400000" scaled="1"/>
      </a:gra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18CADF-210F-4395-9132-AC4364955E9D}">
      <dsp:nvSpPr>
        <dsp:cNvPr id="0" name=""/>
        <dsp:cNvSpPr/>
      </dsp:nvSpPr>
      <dsp:spPr>
        <a:xfrm>
          <a:off x="0" y="0"/>
          <a:ext cx="2057609" cy="5526143"/>
        </a:xfrm>
        <a:prstGeom prst="roundRect">
          <a:avLst>
            <a:gd name="adj" fmla="val 10000"/>
          </a:avLst>
        </a:prstGeom>
        <a:solidFill>
          <a:schemeClr val="bg1">
            <a:lumMod val="9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8016" tIns="128016" rIns="128016" bIns="128016" numCol="1" spcCol="1270" anchor="t" anchorCtr="1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Украина</a:t>
          </a:r>
          <a:endParaRPr lang="ru-RU" sz="1800" b="1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1" kern="1200" dirty="0" smtClean="0"/>
            <a:t>Законодательные акты: </a:t>
          </a:r>
          <a:r>
            <a:rPr lang="ru-RU" sz="1000" kern="1200" dirty="0" smtClean="0"/>
            <a:t>ЗУ «О принципах предотвращения и противодействия коррупции», ЗУ «О публичных закупках»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1" kern="1200" dirty="0" smtClean="0"/>
            <a:t>Регулятор: </a:t>
          </a:r>
          <a:r>
            <a:rPr lang="ru-RU" sz="1000" kern="1200" dirty="0" smtClean="0"/>
            <a:t>НАБУ, НАПК 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1" kern="1200" dirty="0" smtClean="0"/>
            <a:t>Законодательные требования</a:t>
          </a:r>
          <a:r>
            <a:rPr lang="ru-RU" sz="1000" kern="1200" dirty="0" smtClean="0"/>
            <a:t>:   </a:t>
          </a:r>
          <a:r>
            <a:rPr lang="ru-RU" sz="1000" b="0" kern="1200" dirty="0" smtClean="0">
              <a:solidFill>
                <a:schemeClr val="tx1"/>
              </a:solidFill>
            </a:rPr>
            <a:t>внедрение </a:t>
          </a:r>
          <a:r>
            <a:rPr lang="ru-RU" sz="1000" b="0" kern="1200" dirty="0" err="1" smtClean="0">
              <a:solidFill>
                <a:schemeClr val="tx1"/>
              </a:solidFill>
            </a:rPr>
            <a:t>комплаенс</a:t>
          </a:r>
          <a:r>
            <a:rPr lang="ru-RU" sz="1000" b="0" kern="1200" dirty="0" smtClean="0">
              <a:solidFill>
                <a:schemeClr val="tx1"/>
              </a:solidFill>
            </a:rPr>
            <a:t>-функции требуется только на предприятиях, участвующих в </a:t>
          </a:r>
          <a:r>
            <a:rPr lang="ru-RU" sz="1000" b="0" kern="1200" dirty="0" err="1" smtClean="0">
              <a:solidFill>
                <a:schemeClr val="tx1"/>
              </a:solidFill>
            </a:rPr>
            <a:t>гостендерах</a:t>
          </a:r>
          <a:r>
            <a:rPr lang="ru-RU" sz="1000" b="0" kern="1200" dirty="0" smtClean="0">
              <a:solidFill>
                <a:schemeClr val="tx1"/>
              </a:solidFill>
            </a:rPr>
            <a:t> (тендерах, проводимых в рамках ЗУ О </a:t>
          </a:r>
          <a:r>
            <a:rPr lang="ru-RU" sz="1000" b="0" kern="1200" dirty="0" err="1" smtClean="0">
              <a:solidFill>
                <a:schemeClr val="tx1"/>
              </a:solidFill>
            </a:rPr>
            <a:t>гостендерах</a:t>
          </a:r>
          <a:r>
            <a:rPr lang="ru-RU" sz="1000" b="0" kern="1200" dirty="0" smtClean="0">
              <a:solidFill>
                <a:schemeClr val="tx1"/>
              </a:solidFill>
            </a:rPr>
            <a:t>) в качестве участника  </a:t>
          </a:r>
          <a:endParaRPr lang="ru-RU" sz="1000" b="0" kern="1200" dirty="0">
            <a:solidFill>
              <a:schemeClr val="tx1"/>
            </a:solidFill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1" kern="1200" dirty="0" smtClean="0"/>
            <a:t>Причины соблюдения: </a:t>
          </a:r>
          <a:r>
            <a:rPr lang="ru-RU" sz="1000" kern="1200" dirty="0" smtClean="0"/>
            <a:t>требования национального законодательства</a:t>
          </a:r>
          <a:endParaRPr lang="ru-RU" sz="1000" kern="1200" dirty="0"/>
        </a:p>
      </dsp:txBody>
      <dsp:txXfrm>
        <a:off x="0" y="2210457"/>
        <a:ext cx="2057609" cy="2210457"/>
      </dsp:txXfrm>
    </dsp:sp>
    <dsp:sp modelId="{AD38D9A8-AEB6-498F-A941-763167B4366E}">
      <dsp:nvSpPr>
        <dsp:cNvPr id="0" name=""/>
        <dsp:cNvSpPr/>
      </dsp:nvSpPr>
      <dsp:spPr>
        <a:xfrm>
          <a:off x="425763" y="190001"/>
          <a:ext cx="1162715" cy="1141884"/>
        </a:xfrm>
        <a:prstGeom prst="ellipse">
          <a:avLst/>
        </a:prstGeom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B76805C-4C5F-4995-A160-8EA667AD13AC}">
      <dsp:nvSpPr>
        <dsp:cNvPr id="0" name=""/>
        <dsp:cNvSpPr/>
      </dsp:nvSpPr>
      <dsp:spPr>
        <a:xfrm>
          <a:off x="2091539" y="0"/>
          <a:ext cx="2274337" cy="5526143"/>
        </a:xfrm>
        <a:prstGeom prst="roundRect">
          <a:avLst>
            <a:gd name="adj" fmla="val 10000"/>
          </a:avLst>
        </a:prstGeom>
        <a:solidFill>
          <a:schemeClr val="bg1">
            <a:lumMod val="9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9200" tIns="79200" rIns="79200" bIns="79200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UK</a:t>
          </a:r>
          <a:endParaRPr lang="ru-RU" sz="1800" b="1" kern="1200" dirty="0"/>
        </a:p>
        <a:p>
          <a:pPr marL="0" lvl="1" indent="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  <a:tabLst>
              <a:tab pos="1430338" algn="l"/>
            </a:tabLst>
          </a:pPr>
          <a:r>
            <a:rPr lang="ru-RU" sz="1000" b="1" kern="1200" dirty="0" smtClean="0"/>
            <a:t>Законодательные требования: </a:t>
          </a:r>
          <a:r>
            <a:rPr lang="en-US" sz="1000" b="0" kern="1200" dirty="0" smtClean="0"/>
            <a:t>Bribery Act 2010</a:t>
          </a:r>
          <a:endParaRPr lang="ru-RU" sz="1000" kern="1200" dirty="0"/>
        </a:p>
        <a:p>
          <a:pPr marL="0" lvl="1" indent="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1" kern="1200" dirty="0" smtClean="0"/>
            <a:t>Регулятор: </a:t>
          </a:r>
          <a:r>
            <a:rPr lang="en-US" sz="1000" b="0" i="0" kern="1200" dirty="0" smtClean="0"/>
            <a:t>SFO (</a:t>
          </a:r>
          <a:r>
            <a:rPr lang="ru-RU" sz="1000" b="0" i="0" kern="1200" dirty="0" err="1" smtClean="0"/>
            <a:t>Serious</a:t>
          </a:r>
          <a:r>
            <a:rPr lang="ru-RU" sz="1000" b="0" i="0" kern="1200" dirty="0" smtClean="0"/>
            <a:t> Fraud </a:t>
          </a:r>
          <a:r>
            <a:rPr lang="ru-RU" sz="1000" b="0" i="0" kern="1200" dirty="0" err="1" smtClean="0"/>
            <a:t>Office</a:t>
          </a:r>
          <a:r>
            <a:rPr lang="en-US" sz="1000" b="0" i="0" kern="1200" dirty="0" smtClean="0"/>
            <a:t>)</a:t>
          </a:r>
          <a:endParaRPr lang="ru-RU" sz="1000" kern="1200" dirty="0"/>
        </a:p>
        <a:p>
          <a:pPr marL="0" lvl="1" indent="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1" kern="1200" dirty="0" smtClean="0"/>
            <a:t>Законодательные требования: </a:t>
          </a:r>
          <a:r>
            <a:rPr lang="ru-RU" sz="1000" b="0" kern="1200" dirty="0" smtClean="0">
              <a:solidFill>
                <a:schemeClr val="tx1"/>
              </a:solidFill>
            </a:rPr>
            <a:t>внедрение </a:t>
          </a:r>
          <a:r>
            <a:rPr lang="ru-RU" sz="1000" b="0" kern="1200" dirty="0" err="1" smtClean="0">
              <a:solidFill>
                <a:schemeClr val="tx1"/>
              </a:solidFill>
            </a:rPr>
            <a:t>комплаенс</a:t>
          </a:r>
          <a:r>
            <a:rPr lang="ru-RU" sz="1000" b="0" kern="1200" dirty="0" smtClean="0">
              <a:solidFill>
                <a:schemeClr val="tx1"/>
              </a:solidFill>
            </a:rPr>
            <a:t>-функции является </a:t>
          </a:r>
          <a:r>
            <a:rPr lang="ru-RU" sz="1000" b="0" i="0" kern="1200" dirty="0" smtClean="0">
              <a:solidFill>
                <a:schemeClr val="tx1"/>
              </a:solidFill>
            </a:rPr>
            <a:t>обязательным на всех предприятиях резидентах Великобритании</a:t>
          </a:r>
          <a:r>
            <a:rPr lang="ru-RU" sz="1000" b="0" kern="1200" dirty="0" smtClean="0">
              <a:solidFill>
                <a:schemeClr val="tx1"/>
              </a:solidFill>
            </a:rPr>
            <a:t>. При этом, инструменты и элементы антикоррупционной программы определяются компаниями самостоятельно (Правило «Внедри все  элементы или объясни неприменимость»). </a:t>
          </a:r>
          <a:endParaRPr lang="ru-RU" sz="1000" b="0" kern="1200" dirty="0">
            <a:solidFill>
              <a:schemeClr val="tx1"/>
            </a:solidFill>
          </a:endParaRPr>
        </a:p>
        <a:p>
          <a:pPr marL="0" lvl="1" indent="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1" kern="1200" dirty="0" smtClean="0"/>
            <a:t>Причины соблюдения: </a:t>
          </a:r>
          <a:r>
            <a:rPr lang="ru-RU" sz="1000" b="0" kern="1200" dirty="0" smtClean="0"/>
            <a:t>наличие в Группе компаний - резидентов  Великобритании  </a:t>
          </a:r>
          <a:endParaRPr lang="ru-RU" sz="1000" b="0" kern="1200" dirty="0"/>
        </a:p>
      </dsp:txBody>
      <dsp:txXfrm>
        <a:off x="2091539" y="2210457"/>
        <a:ext cx="2274337" cy="2210457"/>
      </dsp:txXfrm>
    </dsp:sp>
    <dsp:sp modelId="{11624F40-8181-4582-AE94-DD84D0321A68}">
      <dsp:nvSpPr>
        <dsp:cNvPr id="0" name=""/>
        <dsp:cNvSpPr/>
      </dsp:nvSpPr>
      <dsp:spPr>
        <a:xfrm>
          <a:off x="2624639" y="262248"/>
          <a:ext cx="1176756" cy="1145969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275C7B47-BE80-4211-8CBE-FF895995C669}">
      <dsp:nvSpPr>
        <dsp:cNvPr id="0" name=""/>
        <dsp:cNvSpPr/>
      </dsp:nvSpPr>
      <dsp:spPr>
        <a:xfrm>
          <a:off x="4395651" y="0"/>
          <a:ext cx="2158659" cy="5526143"/>
        </a:xfrm>
        <a:prstGeom prst="roundRect">
          <a:avLst>
            <a:gd name="adj" fmla="val 10000"/>
          </a:avLst>
        </a:prstGeom>
        <a:solidFill>
          <a:schemeClr val="bg1">
            <a:lumMod val="9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8016" tIns="128016" rIns="128016" bIns="128016" numCol="1" spcCol="1270" anchor="t" anchorCtr="1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USA</a:t>
          </a:r>
          <a:endParaRPr lang="ru-RU" sz="1800" b="1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1" kern="1200" dirty="0" smtClean="0"/>
            <a:t>Законодательные требования:</a:t>
          </a:r>
          <a:r>
            <a:rPr lang="en-US" sz="1000" b="1" kern="1200" dirty="0" smtClean="0"/>
            <a:t> </a:t>
          </a:r>
          <a:r>
            <a:rPr lang="en-US" sz="1000" b="0" kern="1200" dirty="0" smtClean="0"/>
            <a:t>FCPA</a:t>
          </a:r>
          <a:endParaRPr lang="ru-RU" sz="1000" b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1" kern="1200" dirty="0" smtClean="0"/>
            <a:t>Регулятор:</a:t>
          </a:r>
          <a:r>
            <a:rPr lang="en-US" sz="1000" b="1" kern="1200" dirty="0" smtClean="0"/>
            <a:t> </a:t>
          </a:r>
          <a:r>
            <a:rPr lang="en-US" sz="1000" b="0" i="0" kern="1200" dirty="0" smtClean="0"/>
            <a:t>SEC (</a:t>
          </a:r>
          <a:r>
            <a:rPr lang="ru-RU" sz="1000" i="0" kern="1200" dirty="0" err="1" smtClean="0"/>
            <a:t>United</a:t>
          </a:r>
          <a:r>
            <a:rPr lang="ru-RU" sz="1000" i="0" kern="1200" dirty="0" smtClean="0"/>
            <a:t> </a:t>
          </a:r>
          <a:r>
            <a:rPr lang="ru-RU" sz="1000" i="0" kern="1200" dirty="0" err="1" smtClean="0"/>
            <a:t>States</a:t>
          </a:r>
          <a:r>
            <a:rPr lang="ru-RU" sz="1000" i="0" kern="1200" dirty="0" smtClean="0"/>
            <a:t> </a:t>
          </a:r>
          <a:r>
            <a:rPr lang="ru-RU" sz="1000" i="0" kern="1200" dirty="0" err="1" smtClean="0"/>
            <a:t>Securities</a:t>
          </a:r>
          <a:r>
            <a:rPr lang="ru-RU" sz="1000" i="0" kern="1200" dirty="0" smtClean="0"/>
            <a:t> </a:t>
          </a:r>
          <a:r>
            <a:rPr lang="ru-RU" sz="1000" i="0" kern="1200" dirty="0" err="1" smtClean="0"/>
            <a:t>and</a:t>
          </a:r>
          <a:r>
            <a:rPr lang="ru-RU" sz="1000" i="0" kern="1200" dirty="0" smtClean="0"/>
            <a:t> </a:t>
          </a:r>
          <a:r>
            <a:rPr lang="ru-RU" sz="1000" i="0" kern="1200" dirty="0" err="1" smtClean="0"/>
            <a:t>Exchange</a:t>
          </a:r>
          <a:r>
            <a:rPr lang="en-US" sz="1000" i="0" kern="1200" dirty="0" smtClean="0"/>
            <a:t>)</a:t>
          </a:r>
          <a:r>
            <a:rPr lang="ru-RU" sz="1000" i="0" kern="1200" dirty="0" smtClean="0"/>
            <a:t> </a:t>
          </a:r>
          <a:r>
            <a:rPr lang="ru-RU" sz="1000" i="0" kern="1200" dirty="0" err="1" smtClean="0"/>
            <a:t>Commission</a:t>
          </a:r>
          <a:r>
            <a:rPr lang="en-US" sz="1000" i="0" kern="1200" dirty="0" smtClean="0"/>
            <a:t>; </a:t>
          </a:r>
          <a:r>
            <a:rPr lang="en-US" sz="1000" i="0" kern="1200" dirty="0" err="1" smtClean="0"/>
            <a:t>DoJ</a:t>
          </a:r>
          <a:r>
            <a:rPr lang="en-US" sz="1000" i="0" kern="1200" dirty="0" smtClean="0"/>
            <a:t> (</a:t>
          </a:r>
          <a:r>
            <a:rPr lang="ru-RU" sz="1000" i="0" kern="1200" dirty="0" err="1" smtClean="0"/>
            <a:t>United</a:t>
          </a:r>
          <a:r>
            <a:rPr lang="ru-RU" sz="1000" i="0" kern="1200" dirty="0" smtClean="0"/>
            <a:t> </a:t>
          </a:r>
          <a:r>
            <a:rPr lang="ru-RU" sz="1000" i="0" kern="1200" dirty="0" err="1" smtClean="0"/>
            <a:t>States</a:t>
          </a:r>
          <a:r>
            <a:rPr lang="ru-RU" sz="1000" i="0" kern="1200" dirty="0" smtClean="0"/>
            <a:t> </a:t>
          </a:r>
          <a:r>
            <a:rPr lang="ru-RU" sz="1000" i="0" kern="1200" dirty="0" err="1" smtClean="0"/>
            <a:t>Department</a:t>
          </a:r>
          <a:r>
            <a:rPr lang="ru-RU" sz="1000" i="0" kern="1200" dirty="0" smtClean="0"/>
            <a:t> </a:t>
          </a:r>
          <a:r>
            <a:rPr lang="ru-RU" sz="1000" i="0" kern="1200" dirty="0" err="1" smtClean="0"/>
            <a:t>of</a:t>
          </a:r>
          <a:r>
            <a:rPr lang="ru-RU" sz="1000" i="0" kern="1200" dirty="0" smtClean="0"/>
            <a:t> </a:t>
          </a:r>
          <a:r>
            <a:rPr lang="ru-RU" sz="1000" i="0" kern="1200" dirty="0" err="1" smtClean="0"/>
            <a:t>Justice</a:t>
          </a:r>
          <a:endParaRPr lang="ru-RU" sz="1000" b="0" i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1" kern="1200" dirty="0" smtClean="0"/>
            <a:t>Законодательные требования: </a:t>
          </a:r>
          <a:r>
            <a:rPr lang="ru-RU" sz="1000" b="0" kern="1200" dirty="0" smtClean="0">
              <a:solidFill>
                <a:schemeClr val="tx1"/>
              </a:solidFill>
            </a:rPr>
            <a:t>внедрение </a:t>
          </a:r>
          <a:r>
            <a:rPr lang="ru-RU" sz="1000" b="0" i="0" kern="1200" dirty="0" err="1" smtClean="0">
              <a:solidFill>
                <a:schemeClr val="tx1"/>
              </a:solidFill>
            </a:rPr>
            <a:t>комплаенс</a:t>
          </a:r>
          <a:r>
            <a:rPr lang="ru-RU" sz="1000" b="0" i="0" kern="1200" dirty="0" smtClean="0">
              <a:solidFill>
                <a:schemeClr val="tx1"/>
              </a:solidFill>
            </a:rPr>
            <a:t>-функции является обязательным на всех предприятиях резидентах США </a:t>
          </a:r>
          <a:endParaRPr lang="ru-RU" sz="1000" b="0" i="0" kern="1200" dirty="0">
            <a:solidFill>
              <a:srgbClr val="FF0000"/>
            </a:solidFill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1" kern="1200" dirty="0" smtClean="0"/>
            <a:t>Причины соблюдения: </a:t>
          </a:r>
          <a:r>
            <a:rPr lang="ru-RU" sz="1000" i="0" kern="1200" dirty="0" smtClean="0"/>
            <a:t>Использование валюты США; привлечение финансирования; использование серверов, находящихся в США/во владении резидентов США; механизм защиты от ответственности  </a:t>
          </a:r>
          <a:endParaRPr lang="ru-RU" sz="1000" b="0" kern="1200" dirty="0"/>
        </a:p>
      </dsp:txBody>
      <dsp:txXfrm>
        <a:off x="4395651" y="2210457"/>
        <a:ext cx="2158659" cy="2210457"/>
      </dsp:txXfrm>
    </dsp:sp>
    <dsp:sp modelId="{D6EAB510-252B-409A-923C-1269E9460D73}">
      <dsp:nvSpPr>
        <dsp:cNvPr id="0" name=""/>
        <dsp:cNvSpPr/>
      </dsp:nvSpPr>
      <dsp:spPr>
        <a:xfrm>
          <a:off x="4928564" y="211807"/>
          <a:ext cx="1212585" cy="1207322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89813AD-F177-493A-A094-AB5BC33C0812}">
      <dsp:nvSpPr>
        <dsp:cNvPr id="0" name=""/>
        <dsp:cNvSpPr/>
      </dsp:nvSpPr>
      <dsp:spPr>
        <a:xfrm>
          <a:off x="6574433" y="0"/>
          <a:ext cx="2057609" cy="5526143"/>
        </a:xfrm>
        <a:prstGeom prst="roundRect">
          <a:avLst>
            <a:gd name="adj" fmla="val 10000"/>
          </a:avLst>
        </a:prstGeom>
        <a:solidFill>
          <a:schemeClr val="bg1">
            <a:lumMod val="9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000" tIns="0" rIns="128016" bIns="0" numCol="1" spcCol="1270" anchor="t" anchorCtr="1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EU</a:t>
          </a:r>
          <a:endParaRPr lang="ru-RU" sz="1800" b="1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1" i="0" kern="1200" dirty="0" smtClean="0"/>
            <a:t>Законодательные требования: </a:t>
          </a:r>
          <a:r>
            <a:rPr lang="ru-RU" sz="1000" b="0" i="0" kern="1200" dirty="0" smtClean="0"/>
            <a:t>Внутренне законодательство/Уголовный кодекс, Закон о конкуренции </a:t>
          </a:r>
          <a:endParaRPr lang="ru-RU" sz="1000" b="0" i="0" kern="1200" dirty="0">
            <a:solidFill>
              <a:srgbClr val="FF0000"/>
            </a:solidFill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1" i="0" kern="1200" dirty="0" smtClean="0"/>
            <a:t>Регулятор: </a:t>
          </a:r>
          <a:r>
            <a:rPr lang="en-US" sz="1000" b="0" i="0" kern="1200" dirty="0" smtClean="0"/>
            <a:t>OLAF (</a:t>
          </a:r>
          <a:r>
            <a:rPr lang="en-US" sz="1000" b="0" kern="1200" dirty="0" smtClean="0"/>
            <a:t>European Anti Fraud Office</a:t>
          </a:r>
          <a:r>
            <a:rPr lang="en-US" sz="1000" b="0" i="0" kern="1200" dirty="0" smtClean="0"/>
            <a:t>)</a:t>
          </a:r>
          <a:endParaRPr lang="ru-RU" sz="1000" b="0" i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1" kern="1200" dirty="0" smtClean="0"/>
            <a:t>Законодательные требования: </a:t>
          </a:r>
          <a:r>
            <a:rPr lang="ru-RU" sz="1000" b="0" kern="1200" dirty="0" smtClean="0">
              <a:solidFill>
                <a:schemeClr val="tx1"/>
              </a:solidFill>
            </a:rPr>
            <a:t>нет прямого требования в законодательстве Голландии, Швейцарии, Кипра.  При этом, наличие </a:t>
          </a:r>
          <a:r>
            <a:rPr lang="ru-RU" sz="1000" b="0" kern="1200" dirty="0" err="1" smtClean="0">
              <a:solidFill>
                <a:schemeClr val="tx1"/>
              </a:solidFill>
            </a:rPr>
            <a:t>комплаенс</a:t>
          </a:r>
          <a:r>
            <a:rPr lang="ru-RU" sz="1000" b="0" kern="1200" dirty="0" smtClean="0">
              <a:solidFill>
                <a:schemeClr val="tx1"/>
              </a:solidFill>
            </a:rPr>
            <a:t>-функции на законодательном  уровне позволяет минимизировать санкции  </a:t>
          </a:r>
          <a:endParaRPr lang="ru-RU" sz="1000" b="0" i="0" kern="1200" dirty="0">
            <a:solidFill>
              <a:schemeClr val="tx1"/>
            </a:solidFill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1" i="0" kern="1200" dirty="0" smtClean="0"/>
            <a:t>Причины соблюдения: </a:t>
          </a:r>
          <a:r>
            <a:rPr lang="ru-RU" sz="1000" b="0" kern="1200" dirty="0" smtClean="0"/>
            <a:t>наличие  в Группе компаний - резидентов  </a:t>
          </a:r>
          <a:r>
            <a:rPr lang="ru-RU" sz="1000" b="0" kern="1200" dirty="0" smtClean="0">
              <a:solidFill>
                <a:schemeClr val="tx1"/>
              </a:solidFill>
            </a:rPr>
            <a:t>Голландии, Швейцарии, Кипра</a:t>
          </a:r>
          <a:endParaRPr lang="ru-RU" sz="1000" b="0" i="0" kern="1200" dirty="0"/>
        </a:p>
      </dsp:txBody>
      <dsp:txXfrm>
        <a:off x="6574433" y="2210457"/>
        <a:ext cx="2057609" cy="2210457"/>
      </dsp:txXfrm>
    </dsp:sp>
    <dsp:sp modelId="{AC678B5C-D29A-4398-9D5E-48C4DDF35ADA}">
      <dsp:nvSpPr>
        <dsp:cNvPr id="0" name=""/>
        <dsp:cNvSpPr/>
      </dsp:nvSpPr>
      <dsp:spPr>
        <a:xfrm>
          <a:off x="7135019" y="222702"/>
          <a:ext cx="1226625" cy="1207322"/>
        </a:xfrm>
        <a:prstGeom prst="ellipse">
          <a:avLst/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4DBAD02-ABE3-42B8-94ED-5101FE4DE961}">
      <dsp:nvSpPr>
        <dsp:cNvPr id="0" name=""/>
        <dsp:cNvSpPr/>
      </dsp:nvSpPr>
      <dsp:spPr>
        <a:xfrm>
          <a:off x="293261" y="1735805"/>
          <a:ext cx="8034956" cy="274986"/>
        </a:xfrm>
        <a:prstGeom prst="leftRightArrow">
          <a:avLst/>
        </a:prstGeom>
        <a:solidFill>
          <a:srgbClr val="C00000"/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35" tIns="45717" rIns="91435" bIns="4571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35" tIns="45717" rIns="91435" bIns="45717" rtlCol="0"/>
          <a:lstStyle>
            <a:lvl1pPr algn="r">
              <a:defRPr sz="1200"/>
            </a:lvl1pPr>
          </a:lstStyle>
          <a:p>
            <a:fld id="{2BC374DB-FF3C-40D1-BF2E-57BA46FD0DAF}" type="datetimeFigureOut">
              <a:rPr lang="ru-RU" smtClean="0"/>
              <a:t>10.11.2016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1435" tIns="45717" rIns="91435" bIns="4571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8164"/>
            <a:ext cx="2946400" cy="496887"/>
          </a:xfrm>
          <a:prstGeom prst="rect">
            <a:avLst/>
          </a:prstGeom>
        </p:spPr>
        <p:txBody>
          <a:bodyPr vert="horz" lIns="91435" tIns="45717" rIns="91435" bIns="45717" rtlCol="0" anchor="b"/>
          <a:lstStyle>
            <a:lvl1pPr algn="r">
              <a:defRPr sz="1200"/>
            </a:lvl1pPr>
          </a:lstStyle>
          <a:p>
            <a:fld id="{807EC3C0-076A-4C2D-80FE-51721AAC8D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985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6332"/>
          </a:xfrm>
          <a:prstGeom prst="rect">
            <a:avLst/>
          </a:prstGeom>
        </p:spPr>
        <p:txBody>
          <a:bodyPr vert="horz" lIns="91435" tIns="45717" rIns="91435" bIns="45717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6332"/>
          </a:xfrm>
          <a:prstGeom prst="rect">
            <a:avLst/>
          </a:prstGeom>
        </p:spPr>
        <p:txBody>
          <a:bodyPr vert="horz" lIns="91435" tIns="45717" rIns="91435" bIns="45717" rtlCol="0"/>
          <a:lstStyle>
            <a:lvl1pPr algn="r">
              <a:defRPr sz="1200"/>
            </a:lvl1pPr>
          </a:lstStyle>
          <a:p>
            <a:fld id="{3EA662F6-9E38-4562-A254-248F2A02C78F}" type="datetimeFigureOut">
              <a:rPr lang="ru-RU" smtClean="0"/>
              <a:pPr/>
              <a:t>10.11.2016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5" tIns="45717" rIns="91435" bIns="45717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35" tIns="45717" rIns="91435" bIns="45717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35" tIns="45717" rIns="91435" bIns="45717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35" tIns="45717" rIns="91435" bIns="45717" rtlCol="0" anchor="b"/>
          <a:lstStyle>
            <a:lvl1pPr algn="r">
              <a:defRPr sz="1200"/>
            </a:lvl1pPr>
          </a:lstStyle>
          <a:p>
            <a:fld id="{29DD70F8-9512-4229-8C2A-DBACA23777D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9370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AutoShape 10"/>
          <p:cNvSpPr>
            <a:spLocks noChangeArrowheads="1"/>
          </p:cNvSpPr>
          <p:nvPr userDrawn="1"/>
        </p:nvSpPr>
        <p:spPr bwMode="white">
          <a:xfrm rot="18012657" flipH="1" flipV="1">
            <a:off x="4107285" y="3488535"/>
            <a:ext cx="2200394" cy="2298673"/>
          </a:xfrm>
          <a:prstGeom prst="pentagon">
            <a:avLst/>
          </a:prstGeom>
          <a:noFill/>
          <a:ln w="12700" cap="flat" cmpd="sng" algn="ctr">
            <a:solidFill>
              <a:schemeClr val="bg1"/>
            </a:solidFill>
            <a:prstDash val="solid"/>
            <a:headEnd/>
            <a:tailEnd/>
          </a:ln>
          <a:effectLst/>
        </p:spPr>
        <p:txBody>
          <a:bodyPr rot="10800000" vert="eaVert"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" name="Группа 2"/>
          <p:cNvGrpSpPr/>
          <p:nvPr userDrawn="1"/>
        </p:nvGrpSpPr>
        <p:grpSpPr>
          <a:xfrm>
            <a:off x="-151313" y="0"/>
            <a:ext cx="9295313" cy="6858000"/>
            <a:chOff x="-151313" y="0"/>
            <a:chExt cx="9295313" cy="6858000"/>
          </a:xfrm>
        </p:grpSpPr>
        <p:grpSp>
          <p:nvGrpSpPr>
            <p:cNvPr id="2" name="Группа 1"/>
            <p:cNvGrpSpPr/>
            <p:nvPr userDrawn="1"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sp>
            <p:nvSpPr>
              <p:cNvPr id="21" name="Rectangle 14"/>
              <p:cNvSpPr/>
              <p:nvPr userDrawn="1"/>
            </p:nvSpPr>
            <p:spPr bwMode="white">
              <a:xfrm>
                <a:off x="3105150" y="3454400"/>
                <a:ext cx="6038850" cy="3403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 smtClean="0"/>
              </a:p>
              <a:p>
                <a:pPr algn="ctr"/>
                <a:endParaRPr lang="en-US" dirty="0"/>
              </a:p>
            </p:txBody>
          </p:sp>
          <p:sp>
            <p:nvSpPr>
              <p:cNvPr id="41" name="Прямоугольник 7"/>
              <p:cNvSpPr/>
              <p:nvPr userDrawn="1"/>
            </p:nvSpPr>
            <p:spPr>
              <a:xfrm>
                <a:off x="0" y="5214950"/>
                <a:ext cx="3105150" cy="1643050"/>
              </a:xfrm>
              <a:prstGeom prst="rect">
                <a:avLst/>
              </a:prstGeom>
              <a:solidFill>
                <a:schemeClr val="tx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 smtClean="0"/>
              </a:p>
              <a:p>
                <a:pPr algn="ctr"/>
                <a:endParaRPr lang="ru-RU" dirty="0"/>
              </a:p>
            </p:txBody>
          </p:sp>
          <p:sp>
            <p:nvSpPr>
              <p:cNvPr id="42" name="Прямоугольник 7"/>
              <p:cNvSpPr/>
              <p:nvPr userDrawn="1"/>
            </p:nvSpPr>
            <p:spPr>
              <a:xfrm>
                <a:off x="3105150" y="0"/>
                <a:ext cx="6038850" cy="3429000"/>
              </a:xfrm>
              <a:prstGeom prst="rect">
                <a:avLst/>
              </a:prstGeom>
              <a:solidFill>
                <a:srgbClr val="FFDD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 smtClean="0"/>
              </a:p>
              <a:p>
                <a:pPr algn="ctr"/>
                <a:endParaRPr lang="ru-RU" dirty="0"/>
              </a:p>
            </p:txBody>
          </p:sp>
          <p:sp>
            <p:nvSpPr>
              <p:cNvPr id="44" name="Rectangle 15"/>
              <p:cNvSpPr/>
              <p:nvPr userDrawn="1"/>
            </p:nvSpPr>
            <p:spPr>
              <a:xfrm>
                <a:off x="0" y="0"/>
                <a:ext cx="3105150" cy="5214950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5" name="AutoShape 5"/>
            <p:cNvSpPr>
              <a:spLocks noChangeArrowheads="1"/>
            </p:cNvSpPr>
            <p:nvPr userDrawn="1"/>
          </p:nvSpPr>
          <p:spPr bwMode="white">
            <a:xfrm rot="18071188">
              <a:off x="-97309" y="1083280"/>
              <a:ext cx="2200394" cy="2296241"/>
            </a:xfrm>
            <a:prstGeom prst="pentagon">
              <a:avLst/>
            </a:prstGeom>
            <a:noFill/>
            <a:ln w="12700" cap="flat" cmpd="sng" algn="ctr">
              <a:solidFill>
                <a:schemeClr val="bg1">
                  <a:alpha val="70000"/>
                </a:schemeClr>
              </a:solidFill>
              <a:prstDash val="solid"/>
              <a:headEnd/>
              <a:tailEnd/>
            </a:ln>
            <a:effectLst/>
          </p:spPr>
          <p:txBody>
            <a:bodyPr vert="eaVert"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AutoShape 6"/>
            <p:cNvSpPr>
              <a:spLocks noChangeArrowheads="1"/>
            </p:cNvSpPr>
            <p:nvPr userDrawn="1"/>
          </p:nvSpPr>
          <p:spPr bwMode="white">
            <a:xfrm>
              <a:off x="1943125" y="13447"/>
              <a:ext cx="2305970" cy="2193431"/>
            </a:xfrm>
            <a:prstGeom prst="pentagon">
              <a:avLst/>
            </a:prstGeom>
            <a:noFill/>
            <a:ln w="12700" cap="flat" cmpd="sng" algn="ctr">
              <a:solidFill>
                <a:schemeClr val="bg1">
                  <a:alpha val="70000"/>
                </a:schemeClr>
              </a:solidFill>
              <a:prstDash val="solid"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7" name="AutoShape 7"/>
            <p:cNvSpPr>
              <a:spLocks noChangeArrowheads="1"/>
            </p:cNvSpPr>
            <p:nvPr userDrawn="1"/>
          </p:nvSpPr>
          <p:spPr bwMode="white">
            <a:xfrm flipV="1">
              <a:off x="1947365" y="4658015"/>
              <a:ext cx="2305970" cy="2193431"/>
            </a:xfrm>
            <a:prstGeom prst="pentagon">
              <a:avLst/>
            </a:prstGeom>
            <a:noFill/>
            <a:ln w="12700" cap="flat" cmpd="sng" algn="ctr">
              <a:solidFill>
                <a:schemeClr val="bg1">
                  <a:alpha val="70000"/>
                </a:schemeClr>
              </a:solidFill>
              <a:prstDash val="solid"/>
              <a:headEnd/>
              <a:tailEnd/>
            </a:ln>
            <a:effectLst/>
          </p:spPr>
          <p:txBody>
            <a:bodyPr rot="10800000"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AutoShape 8"/>
            <p:cNvSpPr>
              <a:spLocks noChangeArrowheads="1"/>
            </p:cNvSpPr>
            <p:nvPr userDrawn="1"/>
          </p:nvSpPr>
          <p:spPr bwMode="white">
            <a:xfrm rot="3580510" flipH="1">
              <a:off x="4164790" y="1139453"/>
              <a:ext cx="2200394" cy="2296241"/>
            </a:xfrm>
            <a:prstGeom prst="pentagon">
              <a:avLst/>
            </a:prstGeom>
            <a:noFill/>
            <a:ln w="12700" cap="flat" cmpd="sng" algn="ctr">
              <a:solidFill>
                <a:schemeClr val="bg1">
                  <a:alpha val="70000"/>
                </a:schemeClr>
              </a:solidFill>
              <a:prstDash val="solid"/>
              <a:headEnd/>
              <a:tailEnd/>
            </a:ln>
            <a:effectLst/>
          </p:spPr>
          <p:txBody>
            <a:bodyPr rot="10800000" vert="eaVert"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9" name="AutoShape 9"/>
            <p:cNvSpPr>
              <a:spLocks noChangeArrowheads="1"/>
            </p:cNvSpPr>
            <p:nvPr userDrawn="1"/>
          </p:nvSpPr>
          <p:spPr bwMode="white">
            <a:xfrm rot="3587343" flipV="1">
              <a:off x="-102173" y="3470380"/>
              <a:ext cx="2200394" cy="2298673"/>
            </a:xfrm>
            <a:prstGeom prst="pentagon">
              <a:avLst/>
            </a:prstGeom>
            <a:noFill/>
            <a:ln w="12700" cap="flat" cmpd="sng" algn="ctr">
              <a:solidFill>
                <a:schemeClr val="bg1">
                  <a:alpha val="70000"/>
                </a:schemeClr>
              </a:solidFill>
              <a:prstDash val="solid"/>
              <a:headEnd/>
              <a:tailEnd/>
            </a:ln>
            <a:effectLst/>
          </p:spPr>
          <p:txBody>
            <a:bodyPr vert="eaVert"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AutoShape 11"/>
            <p:cNvSpPr>
              <a:spLocks noChangeArrowheads="1"/>
            </p:cNvSpPr>
            <p:nvPr userDrawn="1"/>
          </p:nvSpPr>
          <p:spPr bwMode="white">
            <a:xfrm>
              <a:off x="1764408" y="2314608"/>
              <a:ext cx="2685434" cy="2212000"/>
            </a:xfrm>
            <a:prstGeom prst="hexagon">
              <a:avLst>
                <a:gd name="adj" fmla="val 28961"/>
                <a:gd name="vf" fmla="val 115470"/>
              </a:avLst>
            </a:prstGeom>
            <a:noFill/>
            <a:ln w="12700" cap="flat" cmpd="sng" algn="ctr">
              <a:solidFill>
                <a:schemeClr val="bg1">
                  <a:alpha val="70000"/>
                </a:schemeClr>
              </a:solidFill>
              <a:prstDash val="solid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53" name="Date Placeholder 3"/>
          <p:cNvSpPr>
            <a:spLocks noGrp="1"/>
          </p:cNvSpPr>
          <p:nvPr>
            <p:ph type="dt" sz="half" idx="10"/>
          </p:nvPr>
        </p:nvSpPr>
        <p:spPr>
          <a:xfrm>
            <a:off x="250420" y="6472472"/>
            <a:ext cx="1682749" cy="217158"/>
          </a:xfrm>
          <a:prstGeom prst="rect">
            <a:avLst/>
          </a:prstGeom>
        </p:spPr>
        <p:txBody>
          <a:bodyPr/>
          <a:lstStyle>
            <a:lvl1pPr>
              <a:defRPr sz="1200" baseline="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fld id="{D78B0326-3CD3-42A3-8613-FC4021CBBD72}" type="datetime7">
              <a:rPr lang="ru-RU" smtClean="0"/>
              <a:pPr/>
              <a:t>ноя-16</a:t>
            </a:fld>
            <a:endParaRPr lang="en-US" dirty="0"/>
          </a:p>
        </p:txBody>
      </p:sp>
      <p:sp>
        <p:nvSpPr>
          <p:cNvPr id="55" name="Title 1"/>
          <p:cNvSpPr>
            <a:spLocks noGrp="1"/>
          </p:cNvSpPr>
          <p:nvPr>
            <p:ph type="ctrTitle" hasCustomPrompt="1"/>
          </p:nvPr>
        </p:nvSpPr>
        <p:spPr>
          <a:xfrm>
            <a:off x="3105150" y="3773390"/>
            <a:ext cx="5648623" cy="475343"/>
          </a:xfrm>
          <a:prstGeom prst="rect">
            <a:avLst/>
          </a:prstGeom>
        </p:spPr>
        <p:txBody>
          <a:bodyPr bIns="9144" anchor="b"/>
          <a:lstStyle>
            <a:lvl1pPr>
              <a:defRPr sz="3000" baseline="0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en-US" dirty="0"/>
          </a:p>
        </p:txBody>
      </p:sp>
      <p:sp>
        <p:nvSpPr>
          <p:cNvPr id="56" name="Subtitle 2"/>
          <p:cNvSpPr>
            <a:spLocks noGrp="1"/>
          </p:cNvSpPr>
          <p:nvPr>
            <p:ph type="subTitle" idx="1"/>
          </p:nvPr>
        </p:nvSpPr>
        <p:spPr>
          <a:xfrm>
            <a:off x="3105150" y="4248733"/>
            <a:ext cx="5648623" cy="254959"/>
          </a:xfrm>
          <a:prstGeom prst="rect">
            <a:avLst/>
          </a:prstGeo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j-ea"/>
                <a:cs typeface="Calibri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3"/>
          <p:cNvSpPr txBox="1">
            <a:spLocks/>
          </p:cNvSpPr>
          <p:nvPr userDrawn="1"/>
        </p:nvSpPr>
        <p:spPr>
          <a:xfrm>
            <a:off x="3124019" y="6470634"/>
            <a:ext cx="2083463" cy="217158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latin typeface="Calibri" pitchFamily="34" charset="0"/>
                <a:cs typeface="Calibri" pitchFamily="34" charset="0"/>
              </a:rPr>
              <a:t>КОНФИДЕНЦИАЛЬНО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2" name="Image 1" descr="DTEK_BRANDBOOK_WIP_2012dec13th.jp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60" t="31862" r="14458" b="43944"/>
          <a:stretch/>
        </p:blipFill>
        <p:spPr bwMode="auto">
          <a:xfrm>
            <a:off x="7293166" y="6025283"/>
            <a:ext cx="1850834" cy="782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2"/>
          <p:cNvSpPr txBox="1"/>
          <p:nvPr userDrawn="1"/>
        </p:nvSpPr>
        <p:spPr>
          <a:xfrm>
            <a:off x="3130550" y="3416094"/>
            <a:ext cx="297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cap="all" dirty="0">
                <a:latin typeface="Calibri" pitchFamily="34" charset="0"/>
                <a:ea typeface="+mj-ea"/>
                <a:cs typeface="Calibri" pitchFamily="34" charset="0"/>
              </a:rPr>
              <a:t>ООО </a:t>
            </a:r>
            <a:r>
              <a:rPr lang="ru-RU" cap="all" dirty="0" smtClean="0">
                <a:latin typeface="Calibri" pitchFamily="34" charset="0"/>
                <a:ea typeface="+mj-ea"/>
                <a:cs typeface="Calibri" pitchFamily="34" charset="0"/>
              </a:rPr>
              <a:t>«ДТЭК Энерго»</a:t>
            </a:r>
            <a:endParaRPr lang="ru-RU" cap="all" dirty="0">
              <a:latin typeface="Calibri" pitchFamily="34" charset="0"/>
              <a:ea typeface="+mj-ea"/>
              <a:cs typeface="Calibri" pitchFamily="34" charset="0"/>
            </a:endParaRPr>
          </a:p>
        </p:txBody>
      </p:sp>
      <p:cxnSp>
        <p:nvCxnSpPr>
          <p:cNvPr id="24" name="Прямая соединительная линия 23"/>
          <p:cNvCxnSpPr/>
          <p:nvPr userDrawn="1"/>
        </p:nvCxnSpPr>
        <p:spPr>
          <a:xfrm>
            <a:off x="3105150" y="3768630"/>
            <a:ext cx="601345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014" y="119516"/>
            <a:ext cx="8793160" cy="507750"/>
          </a:xfrm>
          <a:prstGeom prst="rect">
            <a:avLst/>
          </a:prstGeom>
        </p:spPr>
        <p:txBody>
          <a:bodyPr/>
          <a:lstStyle>
            <a:lvl1pPr>
              <a:defRPr sz="1800" b="1" i="0" cap="small" baseline="0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00013" y="773113"/>
            <a:ext cx="8793161" cy="5451417"/>
          </a:xfrm>
          <a:prstGeom prst="rect">
            <a:avLst/>
          </a:prstGeom>
        </p:spPr>
        <p:txBody>
          <a:bodyPr/>
          <a:lstStyle>
            <a:lvl1pPr>
              <a:defRPr sz="1400" b="0">
                <a:latin typeface="Calibri" pitchFamily="34" charset="0"/>
                <a:cs typeface="Calibri" pitchFamily="34" charset="0"/>
              </a:defRPr>
            </a:lvl1pPr>
            <a:lvl2pPr marL="87313" indent="-87313">
              <a:buClrTx/>
              <a:buSzPct val="90000"/>
              <a:defRPr sz="1200">
                <a:latin typeface="Calibri" pitchFamily="34" charset="0"/>
                <a:cs typeface="Calibri" pitchFamily="34" charset="0"/>
              </a:defRPr>
            </a:lvl2pPr>
            <a:lvl3pPr marL="271463" indent="-96838">
              <a:buClrTx/>
              <a:buSzPct val="90000"/>
              <a:defRPr sz="1200">
                <a:latin typeface="Calibri" pitchFamily="34" charset="0"/>
                <a:cs typeface="Calibri" pitchFamily="34" charset="0"/>
              </a:defRPr>
            </a:lvl3pPr>
            <a:lvl4pPr>
              <a:defRPr sz="1200">
                <a:latin typeface="Arial" pitchFamily="34" charset="0"/>
                <a:cs typeface="Arial" pitchFamily="34" charset="0"/>
              </a:defRPr>
            </a:lvl4pPr>
            <a:lvl5pPr>
              <a:defRPr sz="12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33662" y="6481716"/>
            <a:ext cx="217158" cy="217158"/>
          </a:xfrm>
          <a:prstGeom prst="ellipse">
            <a:avLst/>
          </a:prstGeom>
          <a:ln w="19050">
            <a:noFill/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0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fld id="{2754ED01-E2A0-4C1E-8E21-014B9904157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425" y="762001"/>
            <a:ext cx="4386263" cy="542948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>
                <a:latin typeface="Calibri" pitchFamily="34" charset="0"/>
                <a:cs typeface="Calibri" pitchFamily="34" charset="0"/>
              </a:defRPr>
            </a:lvl1pPr>
            <a:lvl2pPr>
              <a:buClrTx/>
              <a:buSzPct val="90000"/>
              <a:buFont typeface="Wingdings" pitchFamily="2" charset="2"/>
              <a:buChar char="§"/>
              <a:defRPr sz="1200">
                <a:latin typeface="Calibri" pitchFamily="34" charset="0"/>
                <a:cs typeface="Calibri" pitchFamily="34" charset="0"/>
              </a:defRPr>
            </a:lvl2pPr>
            <a:lvl3pPr>
              <a:buClrTx/>
              <a:buSzPct val="90000"/>
              <a:buFont typeface="Wingdings" pitchFamily="2" charset="2"/>
              <a:buChar char="§"/>
              <a:defRPr sz="1200">
                <a:latin typeface="Calibri" pitchFamily="34" charset="0"/>
                <a:cs typeface="Calibri" pitchFamily="34" charset="0"/>
              </a:defRPr>
            </a:lvl3pPr>
            <a:lvl4pPr marL="446088" indent="-87313">
              <a:buClrTx/>
              <a:buSzPct val="90000"/>
              <a:buFont typeface="Wingdings" pitchFamily="2" charset="2"/>
              <a:buChar char="§"/>
              <a:defRPr sz="1200">
                <a:latin typeface="Calibri" pitchFamily="34" charset="0"/>
                <a:cs typeface="Calibri" pitchFamily="34" charset="0"/>
              </a:defRPr>
            </a:lvl4pPr>
            <a:lvl5pPr marL="631825" indent="-98425">
              <a:buClrTx/>
              <a:buSzPct val="90000"/>
              <a:buFont typeface="Wingdings" pitchFamily="2" charset="2"/>
              <a:buChar char="§"/>
              <a:defRPr sz="120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0425" y="762001"/>
            <a:ext cx="4222749" cy="542947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>
                <a:latin typeface="Calibri" pitchFamily="34" charset="0"/>
                <a:cs typeface="Calibri" pitchFamily="34" charset="0"/>
              </a:defRPr>
            </a:lvl1pPr>
            <a:lvl2pPr>
              <a:buClrTx/>
              <a:buSzPct val="90000"/>
              <a:defRPr sz="1200">
                <a:latin typeface="Calibri" pitchFamily="34" charset="0"/>
                <a:cs typeface="Calibri" pitchFamily="34" charset="0"/>
              </a:defRPr>
            </a:lvl2pPr>
            <a:lvl3pPr>
              <a:buClrTx/>
              <a:buSzPct val="90000"/>
              <a:defRPr sz="1200">
                <a:latin typeface="Calibri" pitchFamily="34" charset="0"/>
                <a:cs typeface="Calibri" pitchFamily="34" charset="0"/>
              </a:defRPr>
            </a:lvl3pPr>
            <a:lvl4pPr marL="446088" indent="-87313">
              <a:buClrTx/>
              <a:buSzPct val="90000"/>
              <a:defRPr sz="1200">
                <a:latin typeface="Calibri" pitchFamily="34" charset="0"/>
                <a:cs typeface="Calibri" pitchFamily="34" charset="0"/>
              </a:defRPr>
            </a:lvl4pPr>
            <a:lvl5pPr marL="631825" indent="-98425">
              <a:buClrTx/>
              <a:buSzPct val="90000"/>
              <a:defRPr sz="120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98425" y="119516"/>
            <a:ext cx="8794749" cy="507750"/>
          </a:xfrm>
          <a:prstGeom prst="rect">
            <a:avLst/>
          </a:prstGeom>
        </p:spPr>
        <p:txBody>
          <a:bodyPr/>
          <a:lstStyle>
            <a:lvl1pPr>
              <a:defRPr sz="1800" b="1" i="0" cap="small" baseline="0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33662" y="6481716"/>
            <a:ext cx="217158" cy="217158"/>
          </a:xfrm>
          <a:prstGeom prst="ellipse">
            <a:avLst/>
          </a:prstGeom>
          <a:ln w="19050">
            <a:noFill/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0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fld id="{2754ED01-E2A0-4C1E-8E21-014B9904157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424" y="762000"/>
            <a:ext cx="4386263" cy="32657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lang="en-US" sz="1400" b="1" kern="1200" cap="none" spc="0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425" y="1310640"/>
            <a:ext cx="4386262" cy="490918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 b="0">
                <a:latin typeface="Calibri" pitchFamily="34" charset="0"/>
                <a:cs typeface="Calibri" pitchFamily="34" charset="0"/>
              </a:defRPr>
            </a:lvl1pPr>
            <a:lvl2pPr algn="l" defTabSz="914400" rtl="0" eaLnBrk="1" latinLnBrk="0" hangingPunct="1">
              <a:spcBef>
                <a:spcPts val="300"/>
              </a:spcBef>
              <a:buClrTx/>
              <a:buSzPct val="90000"/>
              <a:buFont typeface="Wingdings" pitchFamily="2" charset="2"/>
              <a:buChar char="§"/>
              <a:defRPr lang="en-US" sz="1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defRPr>
            </a:lvl2pPr>
            <a:lvl3pPr algn="l" defTabSz="914400" rtl="0" eaLnBrk="1" latinLnBrk="0" hangingPunct="1">
              <a:spcBef>
                <a:spcPts val="300"/>
              </a:spcBef>
              <a:buClrTx/>
              <a:buSzPct val="90000"/>
              <a:buFont typeface="Wingdings" pitchFamily="2" charset="2"/>
              <a:buChar char="§"/>
              <a:defRPr lang="en-US" sz="1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defRPr>
            </a:lvl3pPr>
            <a:lvl4pPr marL="446088" indent="-87313" algn="l" defTabSz="914400" rtl="0" eaLnBrk="1" latinLnBrk="0" hangingPunct="1">
              <a:spcBef>
                <a:spcPts val="300"/>
              </a:spcBef>
              <a:buClrTx/>
              <a:buSzPct val="90000"/>
              <a:buFont typeface="Wingdings" pitchFamily="2" charset="2"/>
              <a:buChar char="§"/>
              <a:defRPr lang="en-US" sz="1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defRPr>
            </a:lvl4pPr>
            <a:lvl5pPr marL="631825" indent="-98425" algn="l" defTabSz="914400" rtl="0" eaLnBrk="1" latinLnBrk="0" hangingPunct="1">
              <a:spcBef>
                <a:spcPts val="300"/>
              </a:spcBef>
              <a:buClrTx/>
              <a:buSzPct val="90000"/>
              <a:buFont typeface="Wingdings" pitchFamily="2" charset="2"/>
              <a:buChar char="§"/>
              <a:defRPr lang="en-US" sz="1200" kern="1200" dirty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70424" y="762000"/>
            <a:ext cx="4222749" cy="32657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lang="en-US" sz="1400" b="1" kern="1200" cap="none" spc="0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70423" y="1310640"/>
            <a:ext cx="4222749" cy="490918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defRPr lang="en-US" sz="1200" b="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algn="l" defTabSz="914400" rtl="0" eaLnBrk="1" latinLnBrk="0" hangingPunct="1">
              <a:buClr>
                <a:schemeClr val="tx1"/>
              </a:buClr>
              <a:buSzPct val="90000"/>
              <a:defRPr lang="en-US" sz="1200" b="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defRPr>
            </a:lvl2pPr>
            <a:lvl3pPr algn="l" defTabSz="914400" rtl="0" eaLnBrk="1" latinLnBrk="0" hangingPunct="1">
              <a:buClr>
                <a:schemeClr val="tx1"/>
              </a:buClr>
              <a:buSzPct val="90000"/>
              <a:defRPr lang="en-US" sz="1200" b="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defRPr>
            </a:lvl3pPr>
            <a:lvl4pPr marL="446088" indent="-87313" algn="l" defTabSz="914400" rtl="0" eaLnBrk="1" latinLnBrk="0" hangingPunct="1">
              <a:buClr>
                <a:schemeClr val="tx1"/>
              </a:buClr>
              <a:buSzPct val="90000"/>
              <a:defRPr lang="en-US" sz="1200" b="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defRPr>
            </a:lvl4pPr>
            <a:lvl5pPr marL="631825" indent="-98425" algn="l" defTabSz="914400" rtl="0" eaLnBrk="1" latinLnBrk="0" hangingPunct="1">
              <a:buClr>
                <a:schemeClr val="tx1"/>
              </a:buClr>
              <a:buSzPct val="90000"/>
              <a:defRPr lang="en-US" sz="1200" b="0" kern="1200" dirty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98425" y="119516"/>
            <a:ext cx="8794749" cy="507750"/>
          </a:xfrm>
          <a:prstGeom prst="rect">
            <a:avLst/>
          </a:prstGeom>
        </p:spPr>
        <p:txBody>
          <a:bodyPr/>
          <a:lstStyle>
            <a:lvl1pPr>
              <a:defRPr sz="1800" b="1" i="0" cap="small" baseline="0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833662" y="6481716"/>
            <a:ext cx="217158" cy="217158"/>
          </a:xfrm>
          <a:prstGeom prst="ellipse">
            <a:avLst/>
          </a:prstGeom>
          <a:ln w="19050">
            <a:noFill/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0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fld id="{2754ED01-E2A0-4C1E-8E21-014B9904157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 userDrawn="1"/>
        </p:nvGrpSpPr>
        <p:grpSpPr>
          <a:xfrm>
            <a:off x="3" y="-171400"/>
            <a:ext cx="3779910" cy="7202445"/>
            <a:chOff x="3" y="-171400"/>
            <a:chExt cx="3779910" cy="7202445"/>
          </a:xfrm>
        </p:grpSpPr>
        <p:sp>
          <p:nvSpPr>
            <p:cNvPr id="13" name="Rectangle 15"/>
            <p:cNvSpPr/>
            <p:nvPr userDrawn="1"/>
          </p:nvSpPr>
          <p:spPr bwMode="gray">
            <a:xfrm rot="16200000">
              <a:off x="-2148581" y="2153689"/>
              <a:ext cx="6852895" cy="2555727"/>
            </a:xfrm>
            <a:prstGeom prst="rect">
              <a:avLst/>
            </a:prstGeom>
            <a:solidFill>
              <a:srgbClr val="FFDD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AutoShape 5"/>
            <p:cNvSpPr>
              <a:spLocks noChangeArrowheads="1"/>
            </p:cNvSpPr>
            <p:nvPr/>
          </p:nvSpPr>
          <p:spPr bwMode="white">
            <a:xfrm rot="12671188">
              <a:off x="1299293" y="4483166"/>
              <a:ext cx="2462898" cy="2547879"/>
            </a:xfrm>
            <a:prstGeom prst="pentagon">
              <a:avLst/>
            </a:prstGeom>
            <a:noFill/>
            <a:ln w="12700" cap="flat" cmpd="sng" algn="ctr">
              <a:solidFill>
                <a:schemeClr val="bg1">
                  <a:alpha val="70000"/>
                </a:schemeClr>
              </a:solidFill>
              <a:prstDash val="solid"/>
              <a:headEnd/>
              <a:tailEnd/>
            </a:ln>
            <a:effectLst/>
          </p:spPr>
          <p:txBody>
            <a:bodyPr vert="eaVert"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AutoShape 6"/>
            <p:cNvSpPr>
              <a:spLocks noChangeArrowheads="1"/>
            </p:cNvSpPr>
            <p:nvPr/>
          </p:nvSpPr>
          <p:spPr bwMode="white">
            <a:xfrm rot="16200000">
              <a:off x="15098" y="2173198"/>
              <a:ext cx="2558675" cy="2522591"/>
            </a:xfrm>
            <a:prstGeom prst="pentagon">
              <a:avLst/>
            </a:prstGeom>
            <a:noFill/>
            <a:ln w="12700" cap="flat" cmpd="sng" algn="ctr">
              <a:solidFill>
                <a:schemeClr val="bg1">
                  <a:alpha val="70000"/>
                </a:schemeClr>
              </a:solidFill>
              <a:prstDash val="solid"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AutoShape 8"/>
            <p:cNvSpPr>
              <a:spLocks noChangeArrowheads="1"/>
            </p:cNvSpPr>
            <p:nvPr/>
          </p:nvSpPr>
          <p:spPr bwMode="white">
            <a:xfrm rot="19780510" flipH="1">
              <a:off x="1317015" y="-171400"/>
              <a:ext cx="2462898" cy="2547879"/>
            </a:xfrm>
            <a:prstGeom prst="pentagon">
              <a:avLst/>
            </a:prstGeom>
            <a:noFill/>
            <a:ln w="12700" cap="flat" cmpd="sng" algn="ctr">
              <a:solidFill>
                <a:schemeClr val="bg1">
                  <a:alpha val="70000"/>
                </a:schemeClr>
              </a:solidFill>
              <a:prstDash val="solid"/>
              <a:headEnd/>
              <a:tailEnd/>
            </a:ln>
            <a:effectLst/>
          </p:spPr>
          <p:txBody>
            <a:bodyPr rot="10800000" vert="eaVert"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1354" y="20444"/>
            <a:ext cx="5751523" cy="533399"/>
          </a:xfrm>
          <a:prstGeom prst="rect">
            <a:avLst/>
          </a:prstGeom>
        </p:spPr>
        <p:txBody>
          <a:bodyPr bIns="0" anchor="ctr" anchorCtr="0"/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1800" b="1" i="0" kern="1200" cap="small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572372" y="719820"/>
            <a:ext cx="5751522" cy="2728800"/>
          </a:xfrm>
          <a:prstGeom prst="rect">
            <a:avLst/>
          </a:prstGeom>
        </p:spPr>
        <p:txBody>
          <a:bodyPr/>
          <a:lstStyle>
            <a:lvl1pPr>
              <a:defRPr sz="1400" b="0">
                <a:latin typeface="Calibri" pitchFamily="34" charset="0"/>
                <a:cs typeface="Calibri" pitchFamily="34" charset="0"/>
              </a:defRPr>
            </a:lvl1pPr>
            <a:lvl2pPr>
              <a:defRPr sz="1200" b="0">
                <a:latin typeface="Calibri" pitchFamily="34" charset="0"/>
                <a:cs typeface="Calibri" pitchFamily="34" charset="0"/>
              </a:defRPr>
            </a:lvl2pPr>
            <a:lvl3pPr marL="346075" indent="-171450">
              <a:buFont typeface="Wingdings" pitchFamily="2" charset="2"/>
              <a:buChar char="§"/>
              <a:defRPr sz="1200" b="0">
                <a:latin typeface="Calibri" pitchFamily="34" charset="0"/>
                <a:cs typeface="Calibri" pitchFamily="34" charset="0"/>
              </a:defRPr>
            </a:lvl3pPr>
            <a:lvl4pPr marL="358775" indent="-87313">
              <a:buClrTx/>
              <a:buSzPct val="90000"/>
              <a:buFont typeface="Arial" pitchFamily="34" charset="0"/>
              <a:buChar char="∙"/>
              <a:defRPr sz="1200">
                <a:latin typeface="Arial" pitchFamily="34" charset="0"/>
                <a:cs typeface="Arial" pitchFamily="34" charset="0"/>
              </a:defRPr>
            </a:lvl4pPr>
            <a:lvl5pPr marL="631825" indent="-98425">
              <a:buClr>
                <a:schemeClr val="tx1"/>
              </a:buClr>
              <a:buSzPct val="90000"/>
              <a:buFont typeface="Arial" pitchFamily="34" charset="0"/>
              <a:buChar char="∙"/>
              <a:defRPr sz="1200">
                <a:latin typeface="Arial" pitchFamily="34" charset="0"/>
                <a:cs typeface="Arial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pic>
        <p:nvPicPr>
          <p:cNvPr id="17" name="Image 1" descr="DTEK_BRANDBOOK_WIP_2012dec13th.jp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60" t="31862" r="14458" b="43944"/>
          <a:stretch/>
        </p:blipFill>
        <p:spPr bwMode="auto">
          <a:xfrm>
            <a:off x="7695025" y="6250898"/>
            <a:ext cx="1448114" cy="61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 userDrawn="1"/>
        </p:nvGrpSpPr>
        <p:grpSpPr>
          <a:xfrm>
            <a:off x="3" y="-171400"/>
            <a:ext cx="3779910" cy="7202445"/>
            <a:chOff x="3" y="-171400"/>
            <a:chExt cx="3779910" cy="7202445"/>
          </a:xfrm>
        </p:grpSpPr>
        <p:sp>
          <p:nvSpPr>
            <p:cNvPr id="10" name="Rectangle 15"/>
            <p:cNvSpPr/>
            <p:nvPr userDrawn="1"/>
          </p:nvSpPr>
          <p:spPr bwMode="gray">
            <a:xfrm rot="16200000">
              <a:off x="-2148581" y="2153689"/>
              <a:ext cx="6852895" cy="2555727"/>
            </a:xfrm>
            <a:prstGeom prst="rect">
              <a:avLst/>
            </a:prstGeom>
            <a:solidFill>
              <a:srgbClr val="FFDD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AutoShape 5"/>
            <p:cNvSpPr>
              <a:spLocks noChangeArrowheads="1"/>
            </p:cNvSpPr>
            <p:nvPr/>
          </p:nvSpPr>
          <p:spPr bwMode="white">
            <a:xfrm rot="12671188">
              <a:off x="1299293" y="4483166"/>
              <a:ext cx="2462898" cy="2547879"/>
            </a:xfrm>
            <a:prstGeom prst="pentagon">
              <a:avLst/>
            </a:prstGeom>
            <a:noFill/>
            <a:ln w="12700" cap="flat" cmpd="sng" algn="ctr">
              <a:solidFill>
                <a:schemeClr val="bg1">
                  <a:alpha val="70000"/>
                </a:schemeClr>
              </a:solidFill>
              <a:prstDash val="solid"/>
              <a:headEnd/>
              <a:tailEnd/>
            </a:ln>
            <a:effectLst/>
          </p:spPr>
          <p:txBody>
            <a:bodyPr vert="eaVert"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AutoShape 6"/>
            <p:cNvSpPr>
              <a:spLocks noChangeArrowheads="1"/>
            </p:cNvSpPr>
            <p:nvPr/>
          </p:nvSpPr>
          <p:spPr bwMode="white">
            <a:xfrm rot="16200000">
              <a:off x="15098" y="2173198"/>
              <a:ext cx="2558675" cy="2522591"/>
            </a:xfrm>
            <a:prstGeom prst="pentagon">
              <a:avLst/>
            </a:prstGeom>
            <a:noFill/>
            <a:ln w="12700" cap="flat" cmpd="sng" algn="ctr">
              <a:solidFill>
                <a:schemeClr val="bg1">
                  <a:alpha val="70000"/>
                </a:schemeClr>
              </a:solidFill>
              <a:prstDash val="solid"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AutoShape 8"/>
            <p:cNvSpPr>
              <a:spLocks noChangeArrowheads="1"/>
            </p:cNvSpPr>
            <p:nvPr/>
          </p:nvSpPr>
          <p:spPr bwMode="white">
            <a:xfrm rot="19780510" flipH="1">
              <a:off x="1317015" y="-171400"/>
              <a:ext cx="2462898" cy="2547879"/>
            </a:xfrm>
            <a:prstGeom prst="pentagon">
              <a:avLst/>
            </a:prstGeom>
            <a:noFill/>
            <a:ln w="12700" cap="flat" cmpd="sng" algn="ctr">
              <a:solidFill>
                <a:schemeClr val="bg1">
                  <a:alpha val="70000"/>
                </a:schemeClr>
              </a:solidFill>
              <a:prstDash val="solid"/>
              <a:headEnd/>
              <a:tailEnd/>
            </a:ln>
            <a:effectLst/>
          </p:spPr>
          <p:txBody>
            <a:bodyPr rot="10800000" vert="eaVert"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" name="TextBox 1"/>
          <p:cNvSpPr txBox="1"/>
          <p:nvPr userDrawn="1"/>
        </p:nvSpPr>
        <p:spPr>
          <a:xfrm>
            <a:off x="4279954" y="3434494"/>
            <a:ext cx="2300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800" b="1" i="0" kern="1200" cap="sm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rPr>
              <a:t>Спасибо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800" b="1" i="0" kern="1200" cap="sm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rPr>
              <a:t>за внимание!</a:t>
            </a:r>
            <a:endParaRPr lang="ru-RU" sz="1800" b="1" i="0" kern="1200" cap="small" baseline="0" dirty="0">
              <a:solidFill>
                <a:schemeClr val="tx1"/>
              </a:solidFill>
              <a:latin typeface="Calibri" pitchFamily="34" charset="0"/>
              <a:ea typeface="+mj-ea"/>
              <a:cs typeface="Calibri" pitchFamily="34" charset="0"/>
            </a:endParaRPr>
          </a:p>
        </p:txBody>
      </p:sp>
      <p:pic>
        <p:nvPicPr>
          <p:cNvPr id="17" name="Image 1" descr="DTEK_BRANDBOOK_WIP_2012dec13th.jp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60" t="31862" r="14458" b="43944"/>
          <a:stretch/>
        </p:blipFill>
        <p:spPr bwMode="auto">
          <a:xfrm>
            <a:off x="7695025" y="6250898"/>
            <a:ext cx="1448114" cy="61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97162" y="6456316"/>
            <a:ext cx="217158" cy="217158"/>
          </a:xfrm>
          <a:prstGeom prst="ellipse">
            <a:avLst/>
          </a:prstGeom>
          <a:ln w="19050">
            <a:noFill/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AutoShape 10"/>
          <p:cNvSpPr>
            <a:spLocks noChangeArrowheads="1"/>
          </p:cNvSpPr>
          <p:nvPr userDrawn="1"/>
        </p:nvSpPr>
        <p:spPr bwMode="white">
          <a:xfrm rot="18012657" flipH="1" flipV="1">
            <a:off x="4107285" y="3488537"/>
            <a:ext cx="2200394" cy="2298673"/>
          </a:xfrm>
          <a:prstGeom prst="pentagon">
            <a:avLst/>
          </a:prstGeom>
          <a:noFill/>
          <a:ln w="12700" cap="flat" cmpd="sng" algn="ctr">
            <a:solidFill>
              <a:schemeClr val="bg1"/>
            </a:solidFill>
            <a:prstDash val="solid"/>
            <a:headEnd/>
            <a:tailEnd/>
          </a:ln>
          <a:effectLst/>
        </p:spPr>
        <p:txBody>
          <a:bodyPr rot="10800000" vert="eaVert"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" name="Группа 2"/>
          <p:cNvGrpSpPr/>
          <p:nvPr userDrawn="1"/>
        </p:nvGrpSpPr>
        <p:grpSpPr>
          <a:xfrm>
            <a:off x="-151313" y="0"/>
            <a:ext cx="9295313" cy="6858000"/>
            <a:chOff x="-151313" y="0"/>
            <a:chExt cx="9295313" cy="6858000"/>
          </a:xfrm>
        </p:grpSpPr>
        <p:grpSp>
          <p:nvGrpSpPr>
            <p:cNvPr id="2" name="Группа 1"/>
            <p:cNvGrpSpPr/>
            <p:nvPr userDrawn="1"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sp>
            <p:nvSpPr>
              <p:cNvPr id="21" name="Rectangle 14"/>
              <p:cNvSpPr/>
              <p:nvPr userDrawn="1"/>
            </p:nvSpPr>
            <p:spPr bwMode="white">
              <a:xfrm>
                <a:off x="3105150" y="3454400"/>
                <a:ext cx="6038850" cy="3403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 smtClean="0"/>
              </a:p>
              <a:p>
                <a:pPr algn="ctr"/>
                <a:endParaRPr lang="en-US" dirty="0"/>
              </a:p>
            </p:txBody>
          </p:sp>
          <p:sp>
            <p:nvSpPr>
              <p:cNvPr id="41" name="Прямоугольник 7"/>
              <p:cNvSpPr/>
              <p:nvPr userDrawn="1"/>
            </p:nvSpPr>
            <p:spPr>
              <a:xfrm>
                <a:off x="0" y="5214950"/>
                <a:ext cx="3105150" cy="1643050"/>
              </a:xfrm>
              <a:prstGeom prst="rect">
                <a:avLst/>
              </a:prstGeom>
              <a:solidFill>
                <a:schemeClr val="tx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 smtClean="0"/>
              </a:p>
              <a:p>
                <a:pPr algn="ctr"/>
                <a:endParaRPr lang="ru-RU" dirty="0"/>
              </a:p>
            </p:txBody>
          </p:sp>
          <p:sp>
            <p:nvSpPr>
              <p:cNvPr id="42" name="Прямоугольник 7"/>
              <p:cNvSpPr/>
              <p:nvPr userDrawn="1"/>
            </p:nvSpPr>
            <p:spPr>
              <a:xfrm>
                <a:off x="3105150" y="0"/>
                <a:ext cx="6038850" cy="3429000"/>
              </a:xfrm>
              <a:prstGeom prst="rect">
                <a:avLst/>
              </a:prstGeom>
              <a:solidFill>
                <a:srgbClr val="FFDD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 smtClean="0"/>
              </a:p>
              <a:p>
                <a:pPr algn="ctr"/>
                <a:endParaRPr lang="ru-RU" dirty="0"/>
              </a:p>
            </p:txBody>
          </p:sp>
          <p:sp>
            <p:nvSpPr>
              <p:cNvPr id="44" name="Rectangle 15"/>
              <p:cNvSpPr/>
              <p:nvPr userDrawn="1"/>
            </p:nvSpPr>
            <p:spPr>
              <a:xfrm>
                <a:off x="0" y="0"/>
                <a:ext cx="3105150" cy="5214950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5" name="AutoShape 5"/>
            <p:cNvSpPr>
              <a:spLocks noChangeArrowheads="1"/>
            </p:cNvSpPr>
            <p:nvPr userDrawn="1"/>
          </p:nvSpPr>
          <p:spPr bwMode="white">
            <a:xfrm rot="18071188">
              <a:off x="-97309" y="1083280"/>
              <a:ext cx="2200394" cy="2296241"/>
            </a:xfrm>
            <a:prstGeom prst="pentagon">
              <a:avLst/>
            </a:prstGeom>
            <a:noFill/>
            <a:ln w="12700" cap="flat" cmpd="sng" algn="ctr">
              <a:solidFill>
                <a:schemeClr val="bg1">
                  <a:alpha val="70000"/>
                </a:schemeClr>
              </a:solidFill>
              <a:prstDash val="solid"/>
              <a:headEnd/>
              <a:tailEnd/>
            </a:ln>
            <a:effectLst/>
          </p:spPr>
          <p:txBody>
            <a:bodyPr vert="eaVert"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AutoShape 6"/>
            <p:cNvSpPr>
              <a:spLocks noChangeArrowheads="1"/>
            </p:cNvSpPr>
            <p:nvPr userDrawn="1"/>
          </p:nvSpPr>
          <p:spPr bwMode="white">
            <a:xfrm>
              <a:off x="1943125" y="13447"/>
              <a:ext cx="2305970" cy="2193431"/>
            </a:xfrm>
            <a:prstGeom prst="pentagon">
              <a:avLst/>
            </a:prstGeom>
            <a:noFill/>
            <a:ln w="12700" cap="flat" cmpd="sng" algn="ctr">
              <a:solidFill>
                <a:schemeClr val="bg1">
                  <a:alpha val="70000"/>
                </a:schemeClr>
              </a:solidFill>
              <a:prstDash val="solid"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7" name="AutoShape 7"/>
            <p:cNvSpPr>
              <a:spLocks noChangeArrowheads="1"/>
            </p:cNvSpPr>
            <p:nvPr userDrawn="1"/>
          </p:nvSpPr>
          <p:spPr bwMode="white">
            <a:xfrm flipV="1">
              <a:off x="1947365" y="4658015"/>
              <a:ext cx="2305970" cy="2193431"/>
            </a:xfrm>
            <a:prstGeom prst="pentagon">
              <a:avLst/>
            </a:prstGeom>
            <a:noFill/>
            <a:ln w="12700" cap="flat" cmpd="sng" algn="ctr">
              <a:solidFill>
                <a:schemeClr val="bg1">
                  <a:alpha val="70000"/>
                </a:schemeClr>
              </a:solidFill>
              <a:prstDash val="solid"/>
              <a:headEnd/>
              <a:tailEnd/>
            </a:ln>
            <a:effectLst/>
          </p:spPr>
          <p:txBody>
            <a:bodyPr rot="10800000"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AutoShape 8"/>
            <p:cNvSpPr>
              <a:spLocks noChangeArrowheads="1"/>
            </p:cNvSpPr>
            <p:nvPr userDrawn="1"/>
          </p:nvSpPr>
          <p:spPr bwMode="white">
            <a:xfrm rot="3580510" flipH="1">
              <a:off x="4164790" y="1139453"/>
              <a:ext cx="2200394" cy="2296241"/>
            </a:xfrm>
            <a:prstGeom prst="pentagon">
              <a:avLst/>
            </a:prstGeom>
            <a:noFill/>
            <a:ln w="12700" cap="flat" cmpd="sng" algn="ctr">
              <a:solidFill>
                <a:schemeClr val="bg1">
                  <a:alpha val="70000"/>
                </a:schemeClr>
              </a:solidFill>
              <a:prstDash val="solid"/>
              <a:headEnd/>
              <a:tailEnd/>
            </a:ln>
            <a:effectLst/>
          </p:spPr>
          <p:txBody>
            <a:bodyPr rot="10800000" vert="eaVert"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9" name="AutoShape 9"/>
            <p:cNvSpPr>
              <a:spLocks noChangeArrowheads="1"/>
            </p:cNvSpPr>
            <p:nvPr userDrawn="1"/>
          </p:nvSpPr>
          <p:spPr bwMode="white">
            <a:xfrm rot="3587343" flipV="1">
              <a:off x="-102173" y="3470380"/>
              <a:ext cx="2200394" cy="2298673"/>
            </a:xfrm>
            <a:prstGeom prst="pentagon">
              <a:avLst/>
            </a:prstGeom>
            <a:noFill/>
            <a:ln w="12700" cap="flat" cmpd="sng" algn="ctr">
              <a:solidFill>
                <a:schemeClr val="bg1">
                  <a:alpha val="70000"/>
                </a:schemeClr>
              </a:solidFill>
              <a:prstDash val="solid"/>
              <a:headEnd/>
              <a:tailEnd/>
            </a:ln>
            <a:effectLst/>
          </p:spPr>
          <p:txBody>
            <a:bodyPr vert="eaVert"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AutoShape 11"/>
            <p:cNvSpPr>
              <a:spLocks noChangeArrowheads="1"/>
            </p:cNvSpPr>
            <p:nvPr userDrawn="1"/>
          </p:nvSpPr>
          <p:spPr bwMode="white">
            <a:xfrm>
              <a:off x="1764408" y="2314608"/>
              <a:ext cx="2685434" cy="2212000"/>
            </a:xfrm>
            <a:prstGeom prst="hexagon">
              <a:avLst>
                <a:gd name="adj" fmla="val 28961"/>
                <a:gd name="vf" fmla="val 115470"/>
              </a:avLst>
            </a:prstGeom>
            <a:noFill/>
            <a:ln w="12700" cap="flat" cmpd="sng" algn="ctr">
              <a:solidFill>
                <a:schemeClr val="bg1">
                  <a:alpha val="70000"/>
                </a:schemeClr>
              </a:solidFill>
              <a:prstDash val="solid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53" name="Date Placeholder 3"/>
          <p:cNvSpPr>
            <a:spLocks noGrp="1"/>
          </p:cNvSpPr>
          <p:nvPr>
            <p:ph type="dt" sz="half" idx="10"/>
          </p:nvPr>
        </p:nvSpPr>
        <p:spPr>
          <a:xfrm>
            <a:off x="250421" y="6472472"/>
            <a:ext cx="1682749" cy="217158"/>
          </a:xfrm>
          <a:prstGeom prst="rect">
            <a:avLst/>
          </a:prstGeom>
        </p:spPr>
        <p:txBody>
          <a:bodyPr/>
          <a:lstStyle>
            <a:lvl1pPr>
              <a:defRPr sz="1200" baseline="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fld id="{D78B0326-3CD3-42A3-8613-FC4021CBBD72}" type="datetime7">
              <a:rPr lang="ru-RU" smtClean="0"/>
              <a:pPr/>
              <a:t>ноя-16</a:t>
            </a:fld>
            <a:endParaRPr lang="en-US" dirty="0"/>
          </a:p>
        </p:txBody>
      </p:sp>
      <p:sp>
        <p:nvSpPr>
          <p:cNvPr id="55" name="Title 1"/>
          <p:cNvSpPr>
            <a:spLocks noGrp="1"/>
          </p:cNvSpPr>
          <p:nvPr>
            <p:ph type="ctrTitle" hasCustomPrompt="1"/>
          </p:nvPr>
        </p:nvSpPr>
        <p:spPr>
          <a:xfrm>
            <a:off x="3105151" y="3454402"/>
            <a:ext cx="5648623" cy="475343"/>
          </a:xfrm>
          <a:prstGeom prst="rect">
            <a:avLst/>
          </a:prstGeom>
        </p:spPr>
        <p:txBody>
          <a:bodyPr bIns="9144" anchor="b"/>
          <a:lstStyle>
            <a:lvl1pPr>
              <a:defRPr sz="3000" baseline="0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en-US" dirty="0"/>
          </a:p>
        </p:txBody>
      </p:sp>
      <p:sp>
        <p:nvSpPr>
          <p:cNvPr id="56" name="Subtitle 2"/>
          <p:cNvSpPr>
            <a:spLocks noGrp="1"/>
          </p:cNvSpPr>
          <p:nvPr>
            <p:ph type="subTitle" idx="1"/>
          </p:nvPr>
        </p:nvSpPr>
        <p:spPr>
          <a:xfrm>
            <a:off x="3105151" y="3929745"/>
            <a:ext cx="5648623" cy="254959"/>
          </a:xfrm>
          <a:prstGeom prst="rect">
            <a:avLst/>
          </a:prstGeo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j-ea"/>
                <a:cs typeface="Calibri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endParaRPr lang="en-US" dirty="0"/>
          </a:p>
        </p:txBody>
      </p:sp>
      <p:sp>
        <p:nvSpPr>
          <p:cNvPr id="20" name="Date Placeholder 3"/>
          <p:cNvSpPr txBox="1">
            <a:spLocks/>
          </p:cNvSpPr>
          <p:nvPr userDrawn="1"/>
        </p:nvSpPr>
        <p:spPr>
          <a:xfrm>
            <a:off x="3124020" y="6470634"/>
            <a:ext cx="2083463" cy="217158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latin typeface="Calibri" pitchFamily="34" charset="0"/>
                <a:cs typeface="Calibri" pitchFamily="34" charset="0"/>
              </a:rPr>
              <a:t>КОНФИДЕНЦИАЛЬНО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2" name="Image 1" descr="DTEK_BRANDBOOK_WIP_2012dec13th.jp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60" t="31862" r="14458" b="43944"/>
          <a:stretch/>
        </p:blipFill>
        <p:spPr bwMode="auto">
          <a:xfrm>
            <a:off x="7293166" y="6025283"/>
            <a:ext cx="1850834" cy="782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77144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424" y="762000"/>
            <a:ext cx="4386263" cy="32657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lang="en-US" sz="1400" b="1" kern="1200" cap="none" spc="0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425" y="1310640"/>
            <a:ext cx="4386262" cy="490918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 b="0">
                <a:latin typeface="Calibri" pitchFamily="34" charset="0"/>
                <a:cs typeface="Calibri" pitchFamily="34" charset="0"/>
              </a:defRPr>
            </a:lvl1pPr>
            <a:lvl2pPr algn="l" defTabSz="914400" rtl="0" eaLnBrk="1" latinLnBrk="0" hangingPunct="1">
              <a:spcBef>
                <a:spcPts val="300"/>
              </a:spcBef>
              <a:buClrTx/>
              <a:buSzPct val="90000"/>
              <a:buFont typeface="Wingdings" pitchFamily="2" charset="2"/>
              <a:buChar char="§"/>
              <a:defRPr lang="en-US" sz="1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defRPr>
            </a:lvl2pPr>
            <a:lvl3pPr algn="l" defTabSz="914400" rtl="0" eaLnBrk="1" latinLnBrk="0" hangingPunct="1">
              <a:spcBef>
                <a:spcPts val="300"/>
              </a:spcBef>
              <a:buClrTx/>
              <a:buSzPct val="90000"/>
              <a:buFont typeface="Wingdings" pitchFamily="2" charset="2"/>
              <a:buChar char="§"/>
              <a:defRPr lang="en-US" sz="1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defRPr>
            </a:lvl3pPr>
            <a:lvl4pPr marL="446088" indent="-87313" algn="l" defTabSz="914400" rtl="0" eaLnBrk="1" latinLnBrk="0" hangingPunct="1">
              <a:spcBef>
                <a:spcPts val="300"/>
              </a:spcBef>
              <a:buClrTx/>
              <a:buSzPct val="90000"/>
              <a:buFont typeface="Wingdings" pitchFamily="2" charset="2"/>
              <a:buChar char="§"/>
              <a:defRPr lang="en-US" sz="1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defRPr>
            </a:lvl4pPr>
            <a:lvl5pPr marL="631825" indent="-98425" algn="l" defTabSz="914400" rtl="0" eaLnBrk="1" latinLnBrk="0" hangingPunct="1">
              <a:spcBef>
                <a:spcPts val="300"/>
              </a:spcBef>
              <a:buClrTx/>
              <a:buSzPct val="90000"/>
              <a:buFont typeface="Wingdings" pitchFamily="2" charset="2"/>
              <a:buChar char="§"/>
              <a:defRPr lang="en-US" sz="1200" kern="1200" dirty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70424" y="762000"/>
            <a:ext cx="4222749" cy="32657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lang="en-US" sz="1400" b="1" kern="1200" cap="none" spc="0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70423" y="1310640"/>
            <a:ext cx="4222749" cy="490918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defRPr lang="en-US" sz="1200" b="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algn="l" defTabSz="914400" rtl="0" eaLnBrk="1" latinLnBrk="0" hangingPunct="1">
              <a:buClr>
                <a:schemeClr val="tx1"/>
              </a:buClr>
              <a:buSzPct val="90000"/>
              <a:defRPr lang="en-US" sz="1200" b="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defRPr>
            </a:lvl2pPr>
            <a:lvl3pPr algn="l" defTabSz="914400" rtl="0" eaLnBrk="1" latinLnBrk="0" hangingPunct="1">
              <a:buClr>
                <a:schemeClr val="tx1"/>
              </a:buClr>
              <a:buSzPct val="90000"/>
              <a:defRPr lang="en-US" sz="1200" b="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defRPr>
            </a:lvl3pPr>
            <a:lvl4pPr marL="446088" indent="-87313" algn="l" defTabSz="914400" rtl="0" eaLnBrk="1" latinLnBrk="0" hangingPunct="1">
              <a:buClr>
                <a:schemeClr val="tx1"/>
              </a:buClr>
              <a:buSzPct val="90000"/>
              <a:defRPr lang="en-US" sz="1200" b="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defRPr>
            </a:lvl4pPr>
            <a:lvl5pPr marL="631825" indent="-98425" algn="l" defTabSz="914400" rtl="0" eaLnBrk="1" latinLnBrk="0" hangingPunct="1">
              <a:buClr>
                <a:schemeClr val="tx1"/>
              </a:buClr>
              <a:buSzPct val="90000"/>
              <a:defRPr lang="en-US" sz="1200" b="0" kern="1200" dirty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98425" y="119516"/>
            <a:ext cx="8794749" cy="507750"/>
          </a:xfrm>
          <a:prstGeom prst="rect">
            <a:avLst/>
          </a:prstGeom>
        </p:spPr>
        <p:txBody>
          <a:bodyPr/>
          <a:lstStyle>
            <a:lvl1pPr>
              <a:defRPr sz="1800" b="1" i="0" cap="small" baseline="0">
                <a:latin typeface="Calibri" pitchFamily="34" charset="0"/>
                <a:cs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833662" y="6481716"/>
            <a:ext cx="217158" cy="217158"/>
          </a:xfrm>
          <a:prstGeom prst="ellipse">
            <a:avLst/>
          </a:prstGeom>
          <a:ln w="19050">
            <a:noFill/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0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fld id="{2754ED01-E2A0-4C1E-8E21-014B9904157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04611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D897D8-0EC6-4DA8-BC04-A069C0586E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3195770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5"/>
          <p:cNvSpPr/>
          <p:nvPr/>
        </p:nvSpPr>
        <p:spPr>
          <a:xfrm rot="16200000" flipV="1">
            <a:off x="4231963" y="-4254585"/>
            <a:ext cx="677529" cy="9141456"/>
          </a:xfrm>
          <a:prstGeom prst="rect">
            <a:avLst/>
          </a:prstGeom>
          <a:solidFill>
            <a:srgbClr val="FFDD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lt"/>
            </a:endParaRPr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97181" y="6373994"/>
            <a:ext cx="606884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ru-RU" sz="800" b="0" dirty="0" smtClean="0">
                <a:solidFill>
                  <a:schemeClr val="tx1"/>
                </a:solidFill>
                <a:latin typeface="+mn-lt"/>
              </a:rPr>
              <a:t>Сноски</a:t>
            </a:r>
            <a:endParaRPr lang="en-US" sz="800" b="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8" name="Image 1" descr="DTEK_BRANDBOOK_WIP_2012dec13th.jpg"/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60" t="35626" r="16896" b="45991"/>
          <a:stretch/>
        </p:blipFill>
        <p:spPr bwMode="auto">
          <a:xfrm>
            <a:off x="102289" y="6368084"/>
            <a:ext cx="1294231" cy="429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396520" y="6376710"/>
            <a:ext cx="7537604" cy="39941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846019" y="6376710"/>
            <a:ext cx="176212" cy="399418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+mn-lt"/>
            </a:endParaRP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23029" y="6481716"/>
            <a:ext cx="217158" cy="217158"/>
          </a:xfrm>
          <a:prstGeom prst="ellipse">
            <a:avLst/>
          </a:prstGeom>
          <a:ln w="19050">
            <a:noFill/>
          </a:ln>
        </p:spPr>
        <p:txBody>
          <a:bodyPr vert="horz" lIns="9144" tIns="9144" rIns="9144" bIns="9144" rtlCol="0" anchor="ctr">
            <a:noAutofit/>
          </a:bodyPr>
          <a:lstStyle>
            <a:lvl1pPr algn="ctr">
              <a:defRPr sz="10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fld id="{2754ED01-E2A0-4C1E-8E21-014B9904157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6" r:id="rId5"/>
    <p:sldLayoutId id="2147483663" r:id="rId6"/>
    <p:sldLayoutId id="2147483664" r:id="rId7"/>
    <p:sldLayoutId id="2147483665" r:id="rId8"/>
    <p:sldLayoutId id="2147483666" r:id="rId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7313" indent="-87313" algn="l" defTabSz="914400" rtl="0" eaLnBrk="1" latinLnBrk="0" hangingPunct="1">
        <a:spcBef>
          <a:spcPts val="800"/>
        </a:spcBef>
        <a:buFont typeface="Arial" pitchFamily="34" charset="0"/>
        <a:buNone/>
        <a:defRPr sz="1400" b="1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87313" indent="-87313" algn="l" defTabSz="914400" rtl="0" eaLnBrk="1" latinLnBrk="0" hangingPunct="1">
        <a:spcBef>
          <a:spcPts val="300"/>
        </a:spcBef>
        <a:buClrTx/>
        <a:buSzPct val="90000"/>
        <a:buFont typeface="Wingdings" pitchFamily="2" charset="2"/>
        <a:buChar char="§"/>
        <a:defRPr sz="1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271463" indent="-96838" algn="l" defTabSz="914400" rtl="0" eaLnBrk="1" latinLnBrk="0" hangingPunct="1">
        <a:spcBef>
          <a:spcPts val="300"/>
        </a:spcBef>
        <a:buClrTx/>
        <a:buSzPct val="90000"/>
        <a:buFont typeface="Wingdings" pitchFamily="2" charset="2"/>
        <a:buChar char="§"/>
        <a:defRPr sz="1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mailto:PovolotskiyAV@dtek.com" TargetMode="Externa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05151" y="3454401"/>
            <a:ext cx="5648623" cy="1511003"/>
          </a:xfrm>
        </p:spPr>
        <p:txBody>
          <a:bodyPr/>
          <a:lstStyle/>
          <a:p>
            <a:r>
              <a:rPr lang="ru-RU" dirty="0" err="1"/>
              <a:t>Комплаенс</a:t>
            </a:r>
            <a:r>
              <a:rPr lang="ru-RU" dirty="0"/>
              <a:t>-функция в крупном холдинге на примере «ДТЭК»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50421" y="6472472"/>
            <a:ext cx="1682749" cy="217158"/>
          </a:xfrm>
          <a:prstGeom prst="rect">
            <a:avLst/>
          </a:prstGeom>
        </p:spPr>
        <p:txBody>
          <a:bodyPr/>
          <a:lstStyle>
            <a:lvl1pPr>
              <a:defRPr sz="1200" baseline="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r>
              <a:rPr lang="ru-RU" dirty="0" smtClean="0">
                <a:latin typeface="+mn-lt"/>
              </a:rPr>
              <a:t>21</a:t>
            </a:r>
            <a:r>
              <a:rPr lang="en-US" dirty="0" smtClean="0">
                <a:latin typeface="+mn-lt"/>
              </a:rPr>
              <a:t> </a:t>
            </a:r>
            <a:r>
              <a:rPr lang="ru-RU" smtClean="0">
                <a:latin typeface="+mn-lt"/>
              </a:rPr>
              <a:t>ноября </a:t>
            </a:r>
            <a:r>
              <a:rPr lang="ru-RU" dirty="0" smtClean="0">
                <a:latin typeface="+mn-lt"/>
              </a:rPr>
              <a:t>2016</a:t>
            </a:r>
            <a:endParaRPr lang="en-US" dirty="0"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05152" y="6472472"/>
            <a:ext cx="1605072" cy="311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488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00016" y="0"/>
            <a:ext cx="9043984" cy="670560"/>
          </a:xfrm>
        </p:spPr>
        <p:txBody>
          <a:bodyPr/>
          <a:lstStyle/>
          <a:p>
            <a:r>
              <a:rPr lang="ru-RU" dirty="0" smtClean="0"/>
              <a:t>Матрица </a:t>
            </a:r>
            <a:r>
              <a:rPr lang="ru-RU" dirty="0"/>
              <a:t>разграничения </a:t>
            </a:r>
            <a:r>
              <a:rPr lang="ru-RU" dirty="0" smtClean="0"/>
              <a:t>полномочий. Управление конфликтом интересов на этапе приема на работу  </a:t>
            </a:r>
            <a:endParaRPr lang="ru-RU" dirty="0"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17128" t="18530" r="16383" b="6891"/>
          <a:stretch/>
        </p:blipFill>
        <p:spPr bwMode="auto">
          <a:xfrm>
            <a:off x="361950" y="838200"/>
            <a:ext cx="8124825" cy="53816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778519" y="6391571"/>
            <a:ext cx="300082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2754ED01-E2A0-4C1E-8E21-014B99041579}" type="slidenum">
              <a:rPr lang="en-US" sz="900"/>
              <a:pPr/>
              <a:t>10</a:t>
            </a:fld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48938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138" y="4763"/>
            <a:ext cx="8793162" cy="508000"/>
          </a:xfrm>
        </p:spPr>
        <p:txBody>
          <a:bodyPr/>
          <a:lstStyle/>
          <a:p>
            <a:pPr>
              <a:defRPr/>
            </a:pPr>
            <a:r>
              <a:rPr lang="ru-RU" dirty="0">
                <a:latin typeface="+mj-lt"/>
              </a:rPr>
              <a:t>Преимущества создания </a:t>
            </a:r>
            <a:r>
              <a:rPr lang="ru-RU" dirty="0" smtClean="0">
                <a:latin typeface="+mj-lt"/>
              </a:rPr>
              <a:t>сильной </a:t>
            </a:r>
            <a:r>
              <a:rPr lang="ru-RU" dirty="0" err="1">
                <a:latin typeface="+mj-lt"/>
              </a:rPr>
              <a:t>к</a:t>
            </a:r>
            <a:r>
              <a:rPr lang="ru-RU" dirty="0" err="1" smtClean="0">
                <a:latin typeface="+mj-lt"/>
              </a:rPr>
              <a:t>омплаенс</a:t>
            </a:r>
            <a:r>
              <a:rPr lang="ru-RU" dirty="0" smtClean="0">
                <a:latin typeface="+mj-lt"/>
              </a:rPr>
              <a:t> функции</a:t>
            </a:r>
            <a:r>
              <a:rPr lang="en-US" dirty="0" smtClean="0">
                <a:latin typeface="+mj-lt"/>
              </a:rPr>
              <a:t> </a:t>
            </a:r>
            <a:endParaRPr lang="ru-RU" dirty="0">
              <a:latin typeface="+mj-lt"/>
            </a:endParaRPr>
          </a:p>
        </p:txBody>
      </p:sp>
      <p:sp>
        <p:nvSpPr>
          <p:cNvPr id="45059" name="Номер слайда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766345" y="6475735"/>
            <a:ext cx="377655" cy="217487"/>
          </a:xfrm>
          <a:prstGeom prst="ellipse">
            <a:avLst/>
          </a:prstGeom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C2704BD-8209-4272-B9A3-321C35032D86}" type="slidenum">
              <a:rPr lang="en-US" altLang="ru-RU" sz="900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altLang="ru-RU" sz="900" dirty="0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016" y="707350"/>
            <a:ext cx="8087054" cy="5621337"/>
          </a:xfrm>
        </p:spPr>
        <p:txBody>
          <a:bodyPr/>
          <a:lstStyle/>
          <a:p>
            <a:pPr marL="0" indent="0" algn="ctr" eaLnBrk="1" hangingPunct="1">
              <a:spcBef>
                <a:spcPct val="0"/>
              </a:spcBef>
              <a:defRPr/>
            </a:pPr>
            <a:r>
              <a:rPr lang="ru-RU" altLang="ru-RU" sz="1800" b="1" u="sng" dirty="0" smtClean="0">
                <a:latin typeface="+mj-lt"/>
                <a:cs typeface="Times New Roman" pitchFamily="18" charset="0"/>
              </a:rPr>
              <a:t>Сильная </a:t>
            </a:r>
            <a:r>
              <a:rPr lang="ru-RU" altLang="ru-RU" sz="1800" b="1" u="sng" dirty="0" err="1" smtClean="0">
                <a:latin typeface="+mj-lt"/>
                <a:cs typeface="Times New Roman" pitchFamily="18" charset="0"/>
              </a:rPr>
              <a:t>комплаенс</a:t>
            </a:r>
            <a:r>
              <a:rPr lang="ru-RU" altLang="ru-RU" sz="1800" b="1" u="sng" dirty="0" smtClean="0">
                <a:latin typeface="+mj-lt"/>
                <a:cs typeface="Times New Roman" pitchFamily="18" charset="0"/>
              </a:rPr>
              <a:t>-функция позволит:</a:t>
            </a:r>
          </a:p>
          <a:p>
            <a:pPr marL="0" indent="0" algn="just" eaLnBrk="1" hangingPunct="1">
              <a:spcBef>
                <a:spcPct val="0"/>
              </a:spcBef>
              <a:defRPr/>
            </a:pPr>
            <a:endParaRPr lang="ru-RU" altLang="ru-RU" sz="1200" b="1" dirty="0" smtClean="0">
              <a:latin typeface="+mj-lt"/>
              <a:cs typeface="Times New Roman" pitchFamily="18" charset="0"/>
            </a:endParaRPr>
          </a:p>
          <a:p>
            <a:pPr marL="171450" indent="-171450" algn="just">
              <a:spcBef>
                <a:spcPct val="0"/>
              </a:spcBef>
              <a:buFont typeface="Wingdings" panose="05000000000000000000" pitchFamily="2" charset="2"/>
              <a:buChar char="q"/>
              <a:defRPr/>
            </a:pPr>
            <a:r>
              <a:rPr lang="ru-RU" altLang="ru-RU" sz="1600" dirty="0" smtClean="0">
                <a:latin typeface="+mj-lt"/>
                <a:cs typeface="Times New Roman" pitchFamily="18" charset="0"/>
              </a:rPr>
              <a:t>  </a:t>
            </a:r>
            <a:r>
              <a:rPr lang="ru-RU" altLang="ru-RU" sz="1600" b="1" dirty="0" smtClean="0">
                <a:latin typeface="+mj-lt"/>
                <a:cs typeface="Times New Roman" pitchFamily="18" charset="0"/>
              </a:rPr>
              <a:t>Избежать привлечения </a:t>
            </a:r>
            <a:r>
              <a:rPr lang="ru-RU" altLang="ru-RU" sz="1600" b="1" dirty="0">
                <a:latin typeface="+mj-lt"/>
                <a:cs typeface="Times New Roman" pitchFamily="18" charset="0"/>
              </a:rPr>
              <a:t>Топ </a:t>
            </a:r>
            <a:r>
              <a:rPr lang="ru-RU" altLang="ru-RU" sz="1600" b="1" dirty="0" smtClean="0">
                <a:latin typeface="+mj-lt"/>
                <a:cs typeface="Times New Roman" pitchFamily="18" charset="0"/>
              </a:rPr>
              <a:t>менеджмента к уголовной ответственности </a:t>
            </a:r>
          </a:p>
          <a:p>
            <a:pPr marL="271463" indent="-271463" algn="just">
              <a:spcBef>
                <a:spcPct val="0"/>
              </a:spcBef>
              <a:defRPr/>
            </a:pPr>
            <a:r>
              <a:rPr lang="ru-RU" altLang="ru-RU" sz="1200" b="1" dirty="0">
                <a:latin typeface="+mj-lt"/>
                <a:cs typeface="Times New Roman" pitchFamily="18" charset="0"/>
              </a:rPr>
              <a:t>	</a:t>
            </a:r>
            <a:r>
              <a:rPr lang="ru-RU" altLang="ru-RU" sz="1200" dirty="0" smtClean="0">
                <a:latin typeface="+mj-lt"/>
                <a:cs typeface="Times New Roman" pitchFamily="18" charset="0"/>
              </a:rPr>
              <a:t>(</a:t>
            </a:r>
            <a:r>
              <a:rPr lang="ru-RU" altLang="ru-RU" sz="1200" dirty="0">
                <a:latin typeface="+mj-lt"/>
                <a:cs typeface="Times New Roman" pitchFamily="18" charset="0"/>
              </a:rPr>
              <a:t>лишения свободы </a:t>
            </a:r>
            <a:r>
              <a:rPr lang="ru-RU" altLang="ru-RU" sz="1200" dirty="0" smtClean="0">
                <a:latin typeface="+mj-lt"/>
                <a:cs typeface="Times New Roman" pitchFamily="18" charset="0"/>
              </a:rPr>
              <a:t>от 5 до 20 лет) </a:t>
            </a:r>
          </a:p>
          <a:p>
            <a:pPr marL="0" indent="0" eaLnBrk="1" hangingPunct="1">
              <a:spcBef>
                <a:spcPct val="0"/>
              </a:spcBef>
              <a:defRPr/>
            </a:pPr>
            <a:endParaRPr lang="ru-RU" altLang="ru-RU" sz="1200" b="1" dirty="0">
              <a:latin typeface="+mj-lt"/>
              <a:cs typeface="Times New Roman" pitchFamily="18" charset="0"/>
            </a:endParaRPr>
          </a:p>
          <a:p>
            <a:pPr marL="171450" indent="-171450" algn="just" eaLnBrk="1" hangingPunct="1">
              <a:spcBef>
                <a:spcPct val="0"/>
              </a:spcBef>
              <a:buFont typeface="Wingdings" panose="05000000000000000000" pitchFamily="2" charset="2"/>
              <a:buChar char="q"/>
              <a:defRPr/>
            </a:pPr>
            <a:r>
              <a:rPr lang="ru-RU" altLang="ru-RU" sz="1600" b="1" dirty="0" smtClean="0">
                <a:latin typeface="+mj-lt"/>
                <a:cs typeface="Times New Roman" pitchFamily="18" charset="0"/>
              </a:rPr>
              <a:t>   Уменьшить размер штрафа на 50 % от минимального порога ответственности </a:t>
            </a:r>
          </a:p>
          <a:p>
            <a:pPr marL="271463" indent="-271463" algn="just" eaLnBrk="1" hangingPunct="1">
              <a:spcBef>
                <a:spcPct val="0"/>
              </a:spcBef>
              <a:defRPr/>
            </a:pPr>
            <a:r>
              <a:rPr lang="ru-RU" altLang="ru-RU" sz="1200" dirty="0">
                <a:latin typeface="+mj-lt"/>
                <a:cs typeface="Times New Roman" pitchFamily="18" charset="0"/>
              </a:rPr>
              <a:t>	</a:t>
            </a:r>
            <a:r>
              <a:rPr lang="ru-RU" altLang="ru-RU" sz="1200" dirty="0" smtClean="0">
                <a:latin typeface="+mj-lt"/>
                <a:cs typeface="Times New Roman" pitchFamily="18" charset="0"/>
              </a:rPr>
              <a:t>(от  </a:t>
            </a:r>
            <a:r>
              <a:rPr lang="en-US" sz="1200" dirty="0" smtClean="0">
                <a:solidFill>
                  <a:srgbClr val="3E3E3E"/>
                </a:solidFill>
                <a:latin typeface="+mj-lt"/>
              </a:rPr>
              <a:t>$100,000</a:t>
            </a:r>
            <a:r>
              <a:rPr lang="ru-RU" sz="1200" dirty="0" smtClean="0">
                <a:solidFill>
                  <a:srgbClr val="3E3E3E"/>
                </a:solidFill>
                <a:latin typeface="+mj-lt"/>
              </a:rPr>
              <a:t> до </a:t>
            </a:r>
            <a:r>
              <a:rPr lang="en-US" sz="1200" dirty="0" smtClean="0">
                <a:solidFill>
                  <a:srgbClr val="3E3E3E"/>
                </a:solidFill>
                <a:latin typeface="+mj-lt"/>
              </a:rPr>
              <a:t>$</a:t>
            </a:r>
            <a:r>
              <a:rPr lang="ru-RU" sz="1200" dirty="0" smtClean="0">
                <a:solidFill>
                  <a:srgbClr val="3E3E3E"/>
                </a:solidFill>
                <a:latin typeface="+mj-lt"/>
              </a:rPr>
              <a:t>5 </a:t>
            </a:r>
            <a:r>
              <a:rPr lang="en-US" sz="1200" dirty="0" err="1" smtClean="0">
                <a:solidFill>
                  <a:srgbClr val="3E3E3E"/>
                </a:solidFill>
                <a:latin typeface="+mj-lt"/>
              </a:rPr>
              <a:t>mln</a:t>
            </a:r>
            <a:r>
              <a:rPr lang="en-US" sz="1200" dirty="0" smtClean="0">
                <a:solidFill>
                  <a:srgbClr val="3E3E3E"/>
                </a:solidFill>
                <a:latin typeface="+mj-lt"/>
              </a:rPr>
              <a:t>.  -  </a:t>
            </a:r>
            <a:r>
              <a:rPr lang="ru-RU" sz="1200" dirty="0" smtClean="0">
                <a:solidFill>
                  <a:srgbClr val="3E3E3E"/>
                </a:solidFill>
                <a:latin typeface="+mj-lt"/>
              </a:rPr>
              <a:t>для директоров и от </a:t>
            </a:r>
            <a:r>
              <a:rPr lang="en-US" sz="1200" dirty="0" smtClean="0">
                <a:solidFill>
                  <a:srgbClr val="3E3E3E"/>
                </a:solidFill>
                <a:latin typeface="+mj-lt"/>
              </a:rPr>
              <a:t>$</a:t>
            </a:r>
            <a:r>
              <a:rPr lang="ru-RU" sz="1200" dirty="0" smtClean="0">
                <a:solidFill>
                  <a:srgbClr val="3E3E3E"/>
                </a:solidFill>
                <a:latin typeface="+mj-lt"/>
              </a:rPr>
              <a:t>2</a:t>
            </a:r>
            <a:r>
              <a:rPr lang="en-US" sz="1200" dirty="0">
                <a:solidFill>
                  <a:srgbClr val="3E3E3E"/>
                </a:solidFill>
                <a:latin typeface="+mj-lt"/>
              </a:rPr>
              <a:t> </a:t>
            </a:r>
            <a:r>
              <a:rPr lang="en-US" sz="1200" dirty="0" err="1">
                <a:solidFill>
                  <a:srgbClr val="3E3E3E"/>
                </a:solidFill>
                <a:latin typeface="+mj-lt"/>
              </a:rPr>
              <a:t>mln</a:t>
            </a:r>
            <a:r>
              <a:rPr lang="en-US" sz="1200" dirty="0">
                <a:solidFill>
                  <a:srgbClr val="3E3E3E"/>
                </a:solidFill>
                <a:latin typeface="+mj-lt"/>
              </a:rPr>
              <a:t>.</a:t>
            </a:r>
            <a:r>
              <a:rPr lang="ru-RU" sz="1200" dirty="0" smtClean="0">
                <a:solidFill>
                  <a:srgbClr val="3E3E3E"/>
                </a:solidFill>
                <a:latin typeface="+mj-lt"/>
              </a:rPr>
              <a:t> </a:t>
            </a:r>
            <a:r>
              <a:rPr lang="ru-RU" sz="1200" dirty="0">
                <a:solidFill>
                  <a:srgbClr val="3E3E3E"/>
                </a:solidFill>
                <a:latin typeface="+mj-lt"/>
              </a:rPr>
              <a:t> д</a:t>
            </a:r>
            <a:r>
              <a:rPr lang="ru-RU" sz="1200" dirty="0" smtClean="0">
                <a:solidFill>
                  <a:srgbClr val="3E3E3E"/>
                </a:solidFill>
                <a:latin typeface="+mj-lt"/>
              </a:rPr>
              <a:t>о </a:t>
            </a:r>
            <a:r>
              <a:rPr lang="en-US" sz="1200" dirty="0">
                <a:solidFill>
                  <a:srgbClr val="3E3E3E"/>
                </a:solidFill>
                <a:latin typeface="+mj-lt"/>
              </a:rPr>
              <a:t>$ </a:t>
            </a:r>
            <a:r>
              <a:rPr lang="ru-RU" sz="1200" dirty="0" smtClean="0">
                <a:solidFill>
                  <a:srgbClr val="3E3E3E"/>
                </a:solidFill>
                <a:latin typeface="+mj-lt"/>
              </a:rPr>
              <a:t>25 </a:t>
            </a:r>
            <a:r>
              <a:rPr lang="en-US" sz="1200" dirty="0" err="1">
                <a:solidFill>
                  <a:srgbClr val="3E3E3E"/>
                </a:solidFill>
                <a:latin typeface="+mj-lt"/>
              </a:rPr>
              <a:t>mln</a:t>
            </a:r>
            <a:r>
              <a:rPr lang="en-US" sz="1200" dirty="0">
                <a:solidFill>
                  <a:srgbClr val="3E3E3E"/>
                </a:solidFill>
                <a:latin typeface="+mj-lt"/>
              </a:rPr>
              <a:t>. </a:t>
            </a:r>
            <a:r>
              <a:rPr lang="ru-RU" sz="1200" dirty="0">
                <a:solidFill>
                  <a:srgbClr val="3E3E3E"/>
                </a:solidFill>
                <a:latin typeface="+mj-lt"/>
              </a:rPr>
              <a:t> </a:t>
            </a:r>
            <a:r>
              <a:rPr lang="ru-RU" sz="1200" dirty="0" smtClean="0">
                <a:solidFill>
                  <a:srgbClr val="3E3E3E"/>
                </a:solidFill>
                <a:latin typeface="+mj-lt"/>
              </a:rPr>
              <a:t>- для </a:t>
            </a:r>
            <a:r>
              <a:rPr lang="ru-RU" sz="1200" dirty="0" err="1" smtClean="0">
                <a:solidFill>
                  <a:srgbClr val="3E3E3E"/>
                </a:solidFill>
                <a:latin typeface="+mj-lt"/>
              </a:rPr>
              <a:t>юрлиц</a:t>
            </a:r>
            <a:r>
              <a:rPr lang="ru-RU" altLang="ru-RU" sz="1200" dirty="0" smtClean="0">
                <a:latin typeface="+mj-lt"/>
                <a:cs typeface="Times New Roman" pitchFamily="18" charset="0"/>
              </a:rPr>
              <a:t>)</a:t>
            </a:r>
            <a:endParaRPr lang="ru-RU" altLang="ru-RU" sz="1200" dirty="0">
              <a:latin typeface="+mj-lt"/>
              <a:cs typeface="Times New Roman" pitchFamily="18" charset="0"/>
            </a:endParaRPr>
          </a:p>
          <a:p>
            <a:pPr marL="0" indent="0" algn="just" eaLnBrk="1" hangingPunct="1">
              <a:spcBef>
                <a:spcPct val="0"/>
              </a:spcBef>
              <a:defRPr/>
            </a:pPr>
            <a:r>
              <a:rPr lang="ru-RU" altLang="ru-RU" sz="1200" dirty="0" smtClean="0">
                <a:latin typeface="+mj-lt"/>
                <a:cs typeface="Times New Roman" pitchFamily="18" charset="0"/>
              </a:rPr>
              <a:t> </a:t>
            </a:r>
          </a:p>
          <a:p>
            <a:pPr marL="0" indent="-285750" algn="just" ea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ru-RU" altLang="ru-RU" sz="1600" b="1" dirty="0" smtClean="0">
                <a:latin typeface="+mj-lt"/>
                <a:cs typeface="Times New Roman" pitchFamily="18" charset="0"/>
              </a:rPr>
              <a:t>Избежать внедрения в Компанию Независимого монитора со стороны Регулятора</a:t>
            </a:r>
            <a:r>
              <a:rPr lang="ru-RU" altLang="ru-RU" sz="1200" dirty="0" smtClean="0">
                <a:latin typeface="+mj-lt"/>
                <a:cs typeface="Times New Roman" pitchFamily="18" charset="0"/>
              </a:rPr>
              <a:t>  </a:t>
            </a:r>
          </a:p>
          <a:p>
            <a:pPr marL="271463" indent="0" algn="just" ea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defRPr/>
            </a:pPr>
            <a:r>
              <a:rPr lang="ru-RU" altLang="ru-RU" sz="1200" dirty="0" smtClean="0">
                <a:latin typeface="+mj-lt"/>
                <a:cs typeface="Times New Roman" pitchFamily="18" charset="0"/>
              </a:rPr>
              <a:t>(Независимый монитор единолично принимает решения о пересмотре контрольных процедур, привлечения  консультантов, самостоятельно определяет бюджет на </a:t>
            </a:r>
            <a:r>
              <a:rPr lang="ru-RU" altLang="ru-RU" sz="1200" dirty="0" err="1" smtClean="0">
                <a:latin typeface="+mj-lt"/>
                <a:cs typeface="Times New Roman" pitchFamily="18" charset="0"/>
              </a:rPr>
              <a:t>комплаенс</a:t>
            </a:r>
            <a:r>
              <a:rPr lang="ru-RU" altLang="ru-RU" sz="1200" dirty="0" smtClean="0">
                <a:latin typeface="+mj-lt"/>
                <a:cs typeface="Times New Roman" pitchFamily="18" charset="0"/>
              </a:rPr>
              <a:t>-контроли. Вознаграждение Независимого монитора составляет десятки миллионов долларов)</a:t>
            </a:r>
          </a:p>
          <a:p>
            <a:pPr marL="271463" indent="-271463" algn="just" ea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ru-RU" altLang="ru-RU" sz="1600" b="1" dirty="0" smtClean="0">
                <a:latin typeface="+mj-lt"/>
                <a:cs typeface="Times New Roman" pitchFamily="18" charset="0"/>
              </a:rPr>
              <a:t>Уменьшить </a:t>
            </a:r>
            <a:r>
              <a:rPr lang="ru-RU" altLang="ru-RU" sz="1600" b="1" dirty="0" err="1" smtClean="0">
                <a:latin typeface="+mj-lt"/>
                <a:cs typeface="Times New Roman" pitchFamily="18" charset="0"/>
              </a:rPr>
              <a:t>репутационные</a:t>
            </a:r>
            <a:r>
              <a:rPr lang="ru-RU" altLang="ru-RU" sz="1600" b="1" dirty="0" smtClean="0">
                <a:latin typeface="+mj-lt"/>
                <a:cs typeface="Times New Roman" pitchFamily="18" charset="0"/>
              </a:rPr>
              <a:t> риски </a:t>
            </a:r>
          </a:p>
          <a:p>
            <a:pPr marL="271463" indent="-271463" algn="just" ea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defRPr/>
            </a:pPr>
            <a:r>
              <a:rPr lang="ru-RU" altLang="ru-RU" sz="1600" b="1" dirty="0">
                <a:latin typeface="+mj-lt"/>
                <a:cs typeface="Times New Roman" pitchFamily="18" charset="0"/>
              </a:rPr>
              <a:t>	</a:t>
            </a:r>
            <a:r>
              <a:rPr lang="ru-RU" altLang="ru-RU" sz="1200" dirty="0" smtClean="0">
                <a:latin typeface="+mj-lt"/>
                <a:cs typeface="Times New Roman" pitchFamily="18" charset="0"/>
              </a:rPr>
              <a:t>(доступ к мировым рынкам капитала, работа с нерезидентами с высокими </a:t>
            </a:r>
            <a:r>
              <a:rPr lang="ru-RU" altLang="ru-RU" sz="1200" dirty="0" err="1" smtClean="0">
                <a:latin typeface="+mj-lt"/>
                <a:cs typeface="Times New Roman" pitchFamily="18" charset="0"/>
              </a:rPr>
              <a:t>комплаенс</a:t>
            </a:r>
            <a:r>
              <a:rPr lang="ru-RU" altLang="ru-RU" sz="1200" dirty="0" smtClean="0">
                <a:latin typeface="+mj-lt"/>
                <a:cs typeface="Times New Roman" pitchFamily="18" charset="0"/>
              </a:rPr>
              <a:t>-стандартами)</a:t>
            </a:r>
          </a:p>
          <a:p>
            <a:pPr lvl="2" indent="-271463" algn="just">
              <a:lnSpc>
                <a:spcPct val="150000"/>
              </a:lnSpc>
              <a:spcBef>
                <a:spcPct val="0"/>
              </a:spcBef>
              <a:buSzTx/>
              <a:buFont typeface="Wingdings" panose="05000000000000000000" pitchFamily="2" charset="2"/>
              <a:buChar char="q"/>
              <a:defRPr/>
            </a:pPr>
            <a:r>
              <a:rPr lang="x-none" sz="1600" b="1" dirty="0">
                <a:latin typeface="+mj-lt"/>
                <a:cs typeface="Times New Roman" pitchFamily="18" charset="0"/>
              </a:rPr>
              <a:t>Усил</a:t>
            </a:r>
            <a:r>
              <a:rPr lang="ru-RU" sz="1600" b="1" dirty="0" err="1">
                <a:latin typeface="+mj-lt"/>
                <a:cs typeface="Times New Roman" pitchFamily="18" charset="0"/>
              </a:rPr>
              <a:t>ить</a:t>
            </a:r>
            <a:r>
              <a:rPr lang="x-none" sz="1600" b="1" dirty="0">
                <a:latin typeface="+mj-lt"/>
                <a:cs typeface="Times New Roman" pitchFamily="18" charset="0"/>
              </a:rPr>
              <a:t> им</a:t>
            </a:r>
            <a:r>
              <a:rPr lang="ru-RU" sz="1600" b="1" dirty="0">
                <a:latin typeface="+mj-lt"/>
                <a:cs typeface="Times New Roman" pitchFamily="18" charset="0"/>
              </a:rPr>
              <a:t>я и</a:t>
            </a:r>
            <a:r>
              <a:rPr lang="x-none" sz="1600" b="1" dirty="0">
                <a:latin typeface="+mj-lt"/>
                <a:cs typeface="Times New Roman" pitchFamily="18" charset="0"/>
              </a:rPr>
              <a:t> имидж </a:t>
            </a:r>
            <a:r>
              <a:rPr lang="ru-RU" sz="1600" b="1" dirty="0" smtClean="0">
                <a:latin typeface="+mj-lt"/>
                <a:cs typeface="Times New Roman" pitchFamily="18" charset="0"/>
              </a:rPr>
              <a:t>К</a:t>
            </a:r>
            <a:r>
              <a:rPr lang="x-none" sz="1600" b="1" dirty="0" smtClean="0">
                <a:latin typeface="+mj-lt"/>
                <a:cs typeface="Times New Roman" pitchFamily="18" charset="0"/>
              </a:rPr>
              <a:t>омпании</a:t>
            </a:r>
            <a:r>
              <a:rPr lang="ru-RU" sz="1600" b="1" dirty="0" smtClean="0">
                <a:latin typeface="+mj-lt"/>
                <a:cs typeface="Times New Roman" pitchFamily="18" charset="0"/>
              </a:rPr>
              <a:t> </a:t>
            </a:r>
            <a:r>
              <a:rPr lang="ru-RU" dirty="0" smtClean="0">
                <a:latin typeface="+mj-lt"/>
                <a:cs typeface="Times New Roman" pitchFamily="18" charset="0"/>
              </a:rPr>
              <a:t>(п</a:t>
            </a:r>
            <a:r>
              <a:rPr lang="ru-RU" dirty="0" smtClean="0">
                <a:solidFill>
                  <a:schemeClr val="tx1">
                    <a:lumMod val="75000"/>
                  </a:schemeClr>
                </a:solidFill>
                <a:latin typeface="+mj-lt"/>
              </a:rPr>
              <a:t>рямая </a:t>
            </a:r>
            <a:r>
              <a:rPr lang="ru-RU" dirty="0">
                <a:solidFill>
                  <a:schemeClr val="tx1">
                    <a:lumMod val="75000"/>
                  </a:schemeClr>
                </a:solidFill>
                <a:latin typeface="+mj-lt"/>
              </a:rPr>
              <a:t>зависимость </a:t>
            </a:r>
            <a:r>
              <a:rPr lang="x-none" dirty="0">
                <a:solidFill>
                  <a:schemeClr val="tx1">
                    <a:lumMod val="75000"/>
                  </a:schemeClr>
                </a:solidFill>
                <a:latin typeface="+mj-lt"/>
              </a:rPr>
              <a:t>между ответственностью в корпоративной культуре/системой комплаенс и корпоративным успехом (Porter/Kramer, Harvard Business Review 2006, </a:t>
            </a:r>
            <a:r>
              <a:rPr lang="x-none" dirty="0" smtClean="0">
                <a:solidFill>
                  <a:schemeClr val="tx1">
                    <a:lumMod val="75000"/>
                  </a:schemeClr>
                </a:solidFill>
                <a:latin typeface="+mj-lt"/>
              </a:rPr>
              <a:t>7-12</a:t>
            </a:r>
            <a:r>
              <a:rPr lang="ru-RU" dirty="0" smtClean="0">
                <a:solidFill>
                  <a:schemeClr val="tx1">
                    <a:lumMod val="75000"/>
                  </a:schemeClr>
                </a:solidFill>
                <a:latin typeface="+mj-lt"/>
              </a:rPr>
              <a:t>)</a:t>
            </a:r>
          </a:p>
          <a:p>
            <a:pPr lvl="2" indent="-271463" algn="just">
              <a:lnSpc>
                <a:spcPct val="150000"/>
              </a:lnSpc>
              <a:spcBef>
                <a:spcPct val="0"/>
              </a:spcBef>
              <a:buSzTx/>
              <a:buFont typeface="Wingdings" panose="05000000000000000000" pitchFamily="2" charset="2"/>
              <a:buChar char="q"/>
              <a:defRPr/>
            </a:pPr>
            <a:r>
              <a:rPr lang="ru-RU" sz="1600" b="1" dirty="0" smtClean="0">
                <a:latin typeface="+mj-lt"/>
                <a:cs typeface="Times New Roman" pitchFamily="18" charset="0"/>
              </a:rPr>
              <a:t>«</a:t>
            </a:r>
            <a:r>
              <a:rPr lang="x-none" sz="1600" b="1" dirty="0" smtClean="0">
                <a:latin typeface="+mj-lt"/>
                <a:cs typeface="Times New Roman" pitchFamily="18" charset="0"/>
              </a:rPr>
              <a:t>Брендинг ответственности</a:t>
            </a:r>
            <a:r>
              <a:rPr lang="ru-RU" sz="1600" b="1" dirty="0" smtClean="0">
                <a:latin typeface="+mj-lt"/>
                <a:cs typeface="Times New Roman" pitchFamily="18" charset="0"/>
              </a:rPr>
              <a:t>»</a:t>
            </a:r>
            <a:r>
              <a:rPr lang="x-none" sz="1600" b="1" dirty="0" smtClean="0">
                <a:latin typeface="+mj-lt"/>
                <a:cs typeface="Times New Roman" pitchFamily="18" charset="0"/>
              </a:rPr>
              <a:t>, </a:t>
            </a:r>
            <a:r>
              <a:rPr lang="ru-RU" sz="1600" b="1" dirty="0" smtClean="0">
                <a:latin typeface="+mj-lt"/>
                <a:cs typeface="Times New Roman" pitchFamily="18" charset="0"/>
              </a:rPr>
              <a:t>«</a:t>
            </a:r>
            <a:r>
              <a:rPr lang="x-none" sz="1600" b="1" dirty="0" smtClean="0">
                <a:latin typeface="+mj-lt"/>
                <a:cs typeface="Times New Roman" pitchFamily="18" charset="0"/>
              </a:rPr>
              <a:t>корпоративное гражданство</a:t>
            </a:r>
            <a:r>
              <a:rPr lang="ru-RU" sz="1600" b="1" dirty="0" smtClean="0">
                <a:latin typeface="+mj-lt"/>
                <a:cs typeface="Times New Roman" pitchFamily="18" charset="0"/>
              </a:rPr>
              <a:t>», «</a:t>
            </a:r>
            <a:r>
              <a:rPr lang="ru-RU" sz="1600" b="1" dirty="0" err="1" smtClean="0">
                <a:latin typeface="+mj-lt"/>
                <a:cs typeface="Times New Roman" pitchFamily="18" charset="0"/>
              </a:rPr>
              <a:t>комплаенс</a:t>
            </a:r>
            <a:r>
              <a:rPr lang="ru-RU" sz="1600" b="1" dirty="0" smtClean="0">
                <a:latin typeface="+mj-lt"/>
                <a:cs typeface="Times New Roman" pitchFamily="18" charset="0"/>
              </a:rPr>
              <a:t>-культура»</a:t>
            </a:r>
            <a:endParaRPr lang="x-none" sz="1600" b="1" dirty="0">
              <a:latin typeface="+mj-lt"/>
              <a:cs typeface="Times New Roman" pitchFamily="18" charset="0"/>
            </a:endParaRPr>
          </a:p>
          <a:p>
            <a:pPr marL="0" indent="-285750" algn="just" ea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ru-RU" altLang="ru-RU" sz="1600" b="1" dirty="0" smtClean="0">
                <a:latin typeface="+mj-lt"/>
                <a:cs typeface="Times New Roman" pitchFamily="18" charset="0"/>
              </a:rPr>
              <a:t>Выполнить требования государственных органов в сфере противодействия коррупции </a:t>
            </a:r>
            <a:r>
              <a:rPr lang="ru-RU" altLang="ru-RU" sz="1200" dirty="0" smtClean="0">
                <a:latin typeface="+mj-lt"/>
                <a:cs typeface="Times New Roman" pitchFamily="18" charset="0"/>
              </a:rPr>
              <a:t>(</a:t>
            </a:r>
            <a:r>
              <a:rPr lang="en-US" altLang="ru-RU" sz="1200" dirty="0" smtClean="0">
                <a:latin typeface="+mj-lt"/>
                <a:cs typeface="Times New Roman" pitchFamily="18" charset="0"/>
              </a:rPr>
              <a:t>SEC, </a:t>
            </a:r>
            <a:r>
              <a:rPr lang="en-US" altLang="ru-RU" sz="1200" dirty="0" err="1" smtClean="0">
                <a:latin typeface="+mj-lt"/>
                <a:cs typeface="Times New Roman" pitchFamily="18" charset="0"/>
              </a:rPr>
              <a:t>DoJ</a:t>
            </a:r>
            <a:r>
              <a:rPr lang="en-US" altLang="ru-RU" sz="1200" dirty="0" smtClean="0">
                <a:latin typeface="+mj-lt"/>
                <a:cs typeface="Times New Roman" pitchFamily="18" charset="0"/>
              </a:rPr>
              <a:t>, SFO, Central Bank</a:t>
            </a:r>
            <a:r>
              <a:rPr lang="ru-RU" altLang="ru-RU" sz="1200" dirty="0" smtClean="0">
                <a:latin typeface="+mj-lt"/>
                <a:cs typeface="Times New Roman" pitchFamily="18" charset="0"/>
              </a:rPr>
              <a:t>,  НАПК, НАБ) и национальных стандартов  </a:t>
            </a:r>
          </a:p>
          <a:p>
            <a:pPr marL="0" indent="-285750" algn="just" ea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endParaRPr lang="ru-RU" altLang="ru-RU" sz="1000" i="1" dirty="0" smtClean="0">
              <a:latin typeface="+mj-lt"/>
              <a:cs typeface="Times New Roman" pitchFamily="18" charset="0"/>
            </a:endParaRPr>
          </a:p>
          <a:p>
            <a:pPr marL="0" indent="0" algn="just" ea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defRPr/>
            </a:pPr>
            <a:endParaRPr lang="ru-RU" altLang="ru-RU" sz="1000" i="1" dirty="0" smtClean="0">
              <a:latin typeface="+mj-lt"/>
              <a:cs typeface="Times New Roman" pitchFamily="18" charset="0"/>
            </a:endParaRPr>
          </a:p>
          <a:p>
            <a:pPr marL="0" indent="0" algn="just" ea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defRPr/>
            </a:pPr>
            <a:endParaRPr lang="ru-RU" sz="1100" b="1" dirty="0" smtClean="0">
              <a:latin typeface="+mn-lt"/>
              <a:cs typeface="Times New Roman" pitchFamily="18" charset="0"/>
            </a:endParaRPr>
          </a:p>
          <a:p>
            <a:pPr marL="0" indent="0" algn="just" ea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defRPr/>
            </a:pPr>
            <a:r>
              <a:rPr lang="ru-RU" sz="1100" b="1" dirty="0" smtClean="0">
                <a:latin typeface="+mn-lt"/>
                <a:cs typeface="Times New Roman" pitchFamily="18" charset="0"/>
              </a:rPr>
              <a:t>  </a:t>
            </a:r>
          </a:p>
          <a:p>
            <a:pPr marL="0" indent="0" algn="just" ea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defRPr/>
            </a:pPr>
            <a:r>
              <a:rPr lang="ru-RU" sz="1100" b="1" dirty="0" smtClean="0">
                <a:latin typeface="+mn-lt"/>
                <a:cs typeface="Times New Roman" pitchFamily="18" charset="0"/>
              </a:rPr>
              <a:t> </a:t>
            </a:r>
            <a:endParaRPr lang="ru-RU" sz="1100" b="1" dirty="0"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9757" y="707350"/>
            <a:ext cx="1764243" cy="1323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4108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Требования к функции </a:t>
            </a:r>
            <a:r>
              <a:rPr lang="ru-RU" dirty="0" err="1" smtClean="0"/>
              <a:t>комплаенс</a:t>
            </a:r>
            <a:r>
              <a:rPr lang="ru-RU" dirty="0" smtClean="0"/>
              <a:t> в структуре компании. Передовой опыт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>
            <a:normAutofit fontScale="92500" lnSpcReduction="10000"/>
          </a:bodyPr>
          <a:lstStyle/>
          <a:p>
            <a:fld id="{2754ED01-E2A0-4C1E-8E21-014B99041579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" name="Content Placeholder 2"/>
          <p:cNvSpPr txBox="1">
            <a:spLocks noGrp="1"/>
          </p:cNvSpPr>
          <p:nvPr>
            <p:ph idx="1"/>
          </p:nvPr>
        </p:nvSpPr>
        <p:spPr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anchor="t" anchorCtr="0" compatLnSpc="1">
            <a:prstTxWarp prst="textNoShape">
              <a:avLst/>
            </a:prstTxWarp>
            <a:noAutofit/>
          </a:bodyPr>
          <a:lstStyle>
            <a:lvl1pPr marL="358775" indent="-358775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7550" indent="-357188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400" baseline="0">
                <a:solidFill>
                  <a:schemeClr val="tx1"/>
                </a:solidFill>
                <a:latin typeface="+mn-lt"/>
              </a:defRPr>
            </a:lvl2pPr>
            <a:lvl3pPr marL="1076325" indent="-357188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 baseline="0">
                <a:solidFill>
                  <a:schemeClr val="tx1"/>
                </a:solidFill>
                <a:latin typeface="+mn-lt"/>
              </a:defRPr>
            </a:lvl3pPr>
            <a:lvl4pPr marL="1433513" indent="-355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baseline="0">
                <a:solidFill>
                  <a:schemeClr val="tx1"/>
                </a:solidFill>
                <a:latin typeface="+mn-lt"/>
              </a:defRPr>
            </a:lvl4pPr>
            <a:lvl5pPr marL="1792288" indent="-357188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1600" baseline="0">
                <a:solidFill>
                  <a:schemeClr val="tx1"/>
                </a:solidFill>
                <a:latin typeface="+mn-lt"/>
              </a:defRPr>
            </a:lvl5pPr>
            <a:lvl6pPr marL="2249488" indent="-357188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6pPr>
            <a:lvl7pPr marL="2706688" indent="-357188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7pPr>
            <a:lvl8pPr marL="3163888" indent="-357188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8pPr>
            <a:lvl9pPr marL="3621088" indent="-357188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lvl="1" indent="0" algn="just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Clr>
                <a:srgbClr val="1B75CD"/>
              </a:buClr>
              <a:buNone/>
              <a:defRPr b="0" i="0"/>
            </a:pPr>
            <a:endParaRPr lang="ru-RU" sz="1800" b="1" dirty="0" smtClean="0"/>
          </a:p>
          <a:p>
            <a:pPr marL="0" lvl="1" indent="0" algn="just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Clr>
                <a:srgbClr val="1B75CD"/>
              </a:buClr>
              <a:buNone/>
              <a:defRPr b="0" i="0"/>
            </a:pPr>
            <a:r>
              <a:rPr lang="x-none" sz="1800" b="1" smtClean="0"/>
              <a:t>Передовой </a:t>
            </a:r>
            <a:r>
              <a:rPr lang="x-none" sz="1800" b="1" dirty="0"/>
              <a:t>опыт:</a:t>
            </a:r>
          </a:p>
          <a:p>
            <a:pPr marL="644525" lvl="2" indent="-285750" algn="just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Ø"/>
              <a:defRPr b="0" i="0"/>
            </a:pPr>
            <a:endParaRPr lang="en-US" sz="1200" dirty="0"/>
          </a:p>
          <a:p>
            <a:pPr marL="644525" lvl="2" indent="-285750" algn="just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SzPct val="100000"/>
              <a:buFont typeface="Wingdings" panose="05000000000000000000" pitchFamily="2" charset="2"/>
              <a:buChar char="Ø"/>
              <a:defRPr b="0" i="0"/>
            </a:pPr>
            <a:r>
              <a:rPr lang="x-none" sz="1200" dirty="0"/>
              <a:t>Один руководитель </a:t>
            </a:r>
            <a:r>
              <a:rPr lang="x-none" sz="1200" dirty="0" smtClean="0"/>
              <a:t>комплаенс</a:t>
            </a:r>
            <a:r>
              <a:rPr lang="ru-RU" sz="1200" dirty="0" smtClean="0"/>
              <a:t>-функции</a:t>
            </a:r>
            <a:r>
              <a:rPr lang="x-none" sz="1200" dirty="0" smtClean="0"/>
              <a:t> </a:t>
            </a:r>
            <a:r>
              <a:rPr lang="x-none" sz="1200" dirty="0"/>
              <a:t>(главный </a:t>
            </a:r>
            <a:r>
              <a:rPr lang="x-none" sz="1200" dirty="0" smtClean="0"/>
              <a:t>комплаенс-офицер)</a:t>
            </a:r>
            <a:endParaRPr lang="ru-RU" sz="1200" dirty="0" smtClean="0"/>
          </a:p>
          <a:p>
            <a:pPr marL="644525" lvl="2" indent="-285750" algn="just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SzPct val="100000"/>
              <a:buFont typeface="Wingdings" panose="05000000000000000000" pitchFamily="2" charset="2"/>
              <a:buChar char="Ø"/>
              <a:defRPr b="0" i="0"/>
            </a:pPr>
            <a:endParaRPr lang="ru-RU" sz="1200" dirty="0" smtClean="0"/>
          </a:p>
          <a:p>
            <a:pPr marL="644525" lvl="2" indent="-285750" algn="just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SzPct val="100000"/>
              <a:buFont typeface="Wingdings" panose="05000000000000000000" pitchFamily="2" charset="2"/>
              <a:buChar char="Ø"/>
              <a:defRPr b="0" i="0"/>
            </a:pPr>
            <a:r>
              <a:rPr lang="x-none" sz="1200" dirty="0" smtClean="0"/>
              <a:t>Очень </a:t>
            </a:r>
            <a:r>
              <a:rPr lang="x-none" sz="1200" dirty="0"/>
              <a:t>короткая субординационная цепочка до исполнительного </a:t>
            </a:r>
            <a:r>
              <a:rPr lang="x-none" sz="1200" dirty="0" smtClean="0"/>
              <a:t>совета </a:t>
            </a:r>
            <a:r>
              <a:rPr lang="ru-RU" sz="1200" dirty="0" smtClean="0"/>
              <a:t>(</a:t>
            </a:r>
            <a:r>
              <a:rPr lang="x-none" sz="1200" dirty="0" smtClean="0"/>
              <a:t>генерального директора</a:t>
            </a:r>
            <a:r>
              <a:rPr lang="ru-RU" sz="1200" dirty="0" smtClean="0"/>
              <a:t>/</a:t>
            </a:r>
            <a:r>
              <a:rPr lang="x-none" sz="1200" dirty="0" smtClean="0"/>
              <a:t>директора</a:t>
            </a:r>
            <a:r>
              <a:rPr lang="ru-RU" sz="1200" dirty="0" smtClean="0"/>
              <a:t>).</a:t>
            </a:r>
          </a:p>
          <a:p>
            <a:pPr marL="358775" lvl="2" indent="0" algn="just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Clr>
                <a:srgbClr val="1B75CD"/>
              </a:buClr>
              <a:buNone/>
              <a:defRPr b="0" i="0"/>
            </a:pPr>
            <a:r>
              <a:rPr lang="ru-RU" sz="1200" i="1" dirty="0" smtClean="0"/>
              <a:t>	В ДТЭК:  </a:t>
            </a:r>
            <a:r>
              <a:rPr lang="ru-RU" sz="1200" i="1" dirty="0" err="1"/>
              <a:t>К</a:t>
            </a:r>
            <a:r>
              <a:rPr lang="ru-RU" sz="1200" i="1" dirty="0" err="1" smtClean="0"/>
              <a:t>омплаенс</a:t>
            </a:r>
            <a:r>
              <a:rPr lang="ru-RU" sz="1200" i="1" dirty="0" smtClean="0"/>
              <a:t> офицер                 Руководитель ДКУ                Генеральный директор</a:t>
            </a:r>
            <a:endParaRPr lang="x-none" sz="1200" i="1" dirty="0"/>
          </a:p>
          <a:p>
            <a:pPr marL="644525" lvl="2" indent="-285750" algn="just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Clr>
                <a:srgbClr val="1B75CD"/>
              </a:buClr>
              <a:buFont typeface="Wingdings" panose="05000000000000000000" pitchFamily="2" charset="2"/>
              <a:buChar char="Ø"/>
              <a:defRPr b="0" i="0"/>
            </a:pPr>
            <a:endParaRPr lang="en-US" sz="1200" dirty="0"/>
          </a:p>
          <a:p>
            <a:pPr marL="644525" lvl="2" indent="-285750" algn="just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SzPct val="100000"/>
              <a:buFont typeface="Wingdings" panose="05000000000000000000" pitchFamily="2" charset="2"/>
              <a:buChar char="Ø"/>
              <a:defRPr b="0" i="0"/>
            </a:pPr>
            <a:r>
              <a:rPr lang="x-none" sz="1200" dirty="0"/>
              <a:t>Регулярные (напр</a:t>
            </a:r>
            <a:r>
              <a:rPr lang="x-none" sz="1200" dirty="0" smtClean="0"/>
              <a:t>.</a:t>
            </a:r>
            <a:r>
              <a:rPr lang="ru-RU" sz="1200" dirty="0" smtClean="0"/>
              <a:t>,</a:t>
            </a:r>
            <a:r>
              <a:rPr lang="x-none" sz="1200" dirty="0" smtClean="0"/>
              <a:t> </a:t>
            </a:r>
            <a:r>
              <a:rPr lang="ru-RU" sz="1200" dirty="0"/>
              <a:t>е</a:t>
            </a:r>
            <a:r>
              <a:rPr lang="x-none" sz="1200" dirty="0" smtClean="0"/>
              <a:t>жемесячные</a:t>
            </a:r>
            <a:r>
              <a:rPr lang="ru-RU" sz="1200" dirty="0" smtClean="0"/>
              <a:t>, квартальные</a:t>
            </a:r>
            <a:r>
              <a:rPr lang="x-none" sz="1200" dirty="0" smtClean="0"/>
              <a:t>) </a:t>
            </a:r>
            <a:r>
              <a:rPr lang="x-none" sz="1200" dirty="0"/>
              <a:t>совещания с </a:t>
            </a:r>
            <a:r>
              <a:rPr lang="ru-RU" sz="1200" dirty="0" smtClean="0"/>
              <a:t>Наблюдательным </a:t>
            </a:r>
            <a:r>
              <a:rPr lang="x-none" sz="1200" dirty="0" smtClean="0"/>
              <a:t>советом</a:t>
            </a:r>
            <a:r>
              <a:rPr lang="x-none" sz="1200" dirty="0"/>
              <a:t>, </a:t>
            </a:r>
            <a:r>
              <a:rPr lang="ru-RU" sz="1200" dirty="0" smtClean="0"/>
              <a:t>Г</a:t>
            </a:r>
            <a:r>
              <a:rPr lang="x-none" sz="1200" dirty="0" smtClean="0"/>
              <a:t>енеральным директором</a:t>
            </a:r>
            <a:endParaRPr lang="ru-RU" sz="1200" dirty="0"/>
          </a:p>
          <a:p>
            <a:pPr marL="644525" lvl="2" indent="-285750" algn="just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SzPct val="100000"/>
              <a:buFont typeface="Wingdings" panose="05000000000000000000" pitchFamily="2" charset="2"/>
              <a:buChar char="Ø"/>
              <a:defRPr b="0" i="0"/>
            </a:pPr>
            <a:endParaRPr lang="ru-RU" sz="1200" dirty="0" smtClean="0"/>
          </a:p>
          <a:p>
            <a:pPr marL="644525" lvl="2" indent="-285750" algn="just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SzPct val="100000"/>
              <a:buFont typeface="Wingdings" panose="05000000000000000000" pitchFamily="2" charset="2"/>
              <a:buChar char="Ø"/>
              <a:defRPr b="0" i="0"/>
            </a:pPr>
            <a:r>
              <a:rPr lang="x-none" sz="1200" dirty="0" smtClean="0"/>
              <a:t>Максимальный </a:t>
            </a:r>
            <a:r>
              <a:rPr lang="x-none" sz="1200" dirty="0"/>
              <a:t>уровень </a:t>
            </a:r>
            <a:r>
              <a:rPr lang="x-none" sz="1200" dirty="0" smtClean="0"/>
              <a:t>независимости</a:t>
            </a:r>
            <a:endParaRPr lang="ru-RU" sz="1200" dirty="0" smtClean="0"/>
          </a:p>
          <a:p>
            <a:pPr marL="644525" lvl="2" indent="-285750" algn="just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SzPct val="100000"/>
              <a:buFont typeface="Wingdings" panose="05000000000000000000" pitchFamily="2" charset="2"/>
              <a:buChar char="Ø"/>
              <a:defRPr b="0" i="0"/>
            </a:pPr>
            <a:endParaRPr lang="ru-RU" sz="1200" dirty="0"/>
          </a:p>
          <a:p>
            <a:pPr marL="644525" lvl="2" indent="-285750" algn="just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SzPct val="100000"/>
              <a:buFont typeface="Wingdings" panose="05000000000000000000" pitchFamily="2" charset="2"/>
              <a:buChar char="Ø"/>
              <a:defRPr b="0" i="0"/>
            </a:pPr>
            <a:r>
              <a:rPr lang="x-none" sz="1200" dirty="0" smtClean="0"/>
              <a:t>Максимальный </a:t>
            </a:r>
            <a:r>
              <a:rPr lang="x-none" sz="1200" dirty="0"/>
              <a:t>уровень </a:t>
            </a:r>
            <a:r>
              <a:rPr lang="x-none" sz="1200" dirty="0" smtClean="0"/>
              <a:t>прозрачности</a:t>
            </a:r>
            <a:endParaRPr lang="ru-RU" sz="1200" dirty="0" smtClean="0"/>
          </a:p>
          <a:p>
            <a:pPr marL="644525" lvl="2" indent="-285750" algn="just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SzPct val="100000"/>
              <a:buFont typeface="Wingdings" panose="05000000000000000000" pitchFamily="2" charset="2"/>
              <a:buChar char="Ø"/>
              <a:defRPr b="0" i="0"/>
            </a:pPr>
            <a:endParaRPr lang="ru-RU" sz="1200" dirty="0"/>
          </a:p>
          <a:p>
            <a:pPr marL="644525" lvl="2" indent="-285750" algn="just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SzPct val="100000"/>
              <a:buFont typeface="Wingdings" panose="05000000000000000000" pitchFamily="2" charset="2"/>
              <a:buChar char="Ø"/>
              <a:defRPr b="0" i="0"/>
            </a:pPr>
            <a:r>
              <a:rPr lang="x-none" sz="1200" dirty="0" smtClean="0"/>
              <a:t>Постоянное </a:t>
            </a:r>
            <a:r>
              <a:rPr lang="x-none" sz="1200" dirty="0"/>
              <a:t>участие при принятии деловых </a:t>
            </a:r>
            <a:r>
              <a:rPr lang="x-none" sz="1200" dirty="0" smtClean="0"/>
              <a:t>решений</a:t>
            </a:r>
            <a:endParaRPr lang="ru-RU" sz="1200" dirty="0" smtClean="0"/>
          </a:p>
          <a:p>
            <a:pPr marL="644525" lvl="2" indent="-285750" algn="just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SzPct val="100000"/>
              <a:buFont typeface="Wingdings" panose="05000000000000000000" pitchFamily="2" charset="2"/>
              <a:buChar char="Ø"/>
              <a:defRPr b="0" i="0"/>
            </a:pPr>
            <a:endParaRPr lang="ru-RU" sz="1200" dirty="0"/>
          </a:p>
          <a:p>
            <a:pPr marL="644525" lvl="2" indent="-285750" algn="just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SzPct val="100000"/>
              <a:buFont typeface="Wingdings" panose="05000000000000000000" pitchFamily="2" charset="2"/>
              <a:buChar char="Ø"/>
              <a:defRPr b="0" i="0"/>
            </a:pPr>
            <a:r>
              <a:rPr lang="x-none" sz="1200" dirty="0" smtClean="0"/>
              <a:t>Постоянный </a:t>
            </a:r>
            <a:r>
              <a:rPr lang="x-none" sz="1200" dirty="0"/>
              <a:t>открытый обмен информацией </a:t>
            </a:r>
            <a:r>
              <a:rPr lang="x-none" sz="1200"/>
              <a:t>с </a:t>
            </a:r>
            <a:r>
              <a:rPr lang="ru-RU" sz="1200" dirty="0" err="1" smtClean="0"/>
              <a:t>комплаенс</a:t>
            </a:r>
            <a:r>
              <a:rPr lang="ru-RU" sz="1200" dirty="0" smtClean="0"/>
              <a:t>-офицерами на местах</a:t>
            </a:r>
          </a:p>
          <a:p>
            <a:pPr marL="644525" lvl="2" indent="-285750" algn="just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SzPct val="100000"/>
              <a:buFont typeface="Wingdings" panose="05000000000000000000" pitchFamily="2" charset="2"/>
              <a:buChar char="Ø"/>
              <a:defRPr b="0" i="0"/>
            </a:pPr>
            <a:endParaRPr lang="ru-RU" sz="1200" dirty="0"/>
          </a:p>
          <a:p>
            <a:pPr marL="644525" lvl="2" indent="-285750" algn="just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SzPct val="100000"/>
              <a:buFont typeface="Wingdings" panose="05000000000000000000" pitchFamily="2" charset="2"/>
              <a:buChar char="Ø"/>
              <a:defRPr b="0" i="0"/>
            </a:pPr>
            <a:r>
              <a:rPr lang="x-none" sz="1200" dirty="0" smtClean="0"/>
              <a:t>Соответствующее </a:t>
            </a:r>
            <a:r>
              <a:rPr lang="x-none" sz="1200" dirty="0"/>
              <a:t>обеспечение </a:t>
            </a:r>
            <a:r>
              <a:rPr lang="ru-RU" sz="1200" dirty="0" smtClean="0"/>
              <a:t>человеческими </a:t>
            </a:r>
            <a:r>
              <a:rPr lang="x-none" sz="1200" dirty="0" smtClean="0"/>
              <a:t>и </a:t>
            </a:r>
            <a:r>
              <a:rPr lang="x-none" sz="1200" dirty="0"/>
              <a:t>материальными </a:t>
            </a:r>
            <a:r>
              <a:rPr lang="x-none" sz="1200" dirty="0" smtClean="0"/>
              <a:t>ресурсами</a:t>
            </a:r>
            <a:endParaRPr lang="ru-RU" sz="1200" dirty="0"/>
          </a:p>
          <a:p>
            <a:pPr marL="644525" lvl="2" indent="-285750" algn="just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SzPct val="100000"/>
              <a:buFont typeface="Wingdings" panose="05000000000000000000" pitchFamily="2" charset="2"/>
              <a:buChar char="Ø"/>
              <a:defRPr b="0" i="0"/>
            </a:pPr>
            <a:endParaRPr lang="ru-RU" sz="1200" dirty="0" smtClean="0"/>
          </a:p>
          <a:p>
            <a:pPr marL="644525" lvl="2" indent="-285750" algn="just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Ø"/>
              <a:defRPr b="0" i="0"/>
            </a:pPr>
            <a:endParaRPr lang="en-US" sz="1800" dirty="0"/>
          </a:p>
          <a:p>
            <a:pPr marL="644525" lvl="2" indent="-285750" algn="just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Ø"/>
              <a:defRPr b="0" i="0"/>
            </a:pPr>
            <a:endParaRPr lang="en-US" sz="1800" dirty="0"/>
          </a:p>
          <a:p>
            <a:pPr marL="273050" lvl="1" indent="-273050" algn="just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b="0" i="0"/>
            </a:pPr>
            <a:endParaRPr lang="en-US" sz="1800" dirty="0"/>
          </a:p>
          <a:p>
            <a:pPr marL="285750" lvl="1" indent="-285750" algn="just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Ø"/>
              <a:defRPr b="0" i="0"/>
            </a:pPr>
            <a:endParaRPr lang="en-US" sz="1800" dirty="0"/>
          </a:p>
          <a:p>
            <a:pPr marL="644525" lvl="2" indent="-285750" algn="just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Ø"/>
              <a:tabLst>
                <a:tab pos="358775" algn="l"/>
              </a:tabLst>
              <a:defRPr b="0" i="0"/>
            </a:pPr>
            <a:endParaRPr lang="en-US" sz="1800" dirty="0"/>
          </a:p>
        </p:txBody>
      </p:sp>
      <p:sp>
        <p:nvSpPr>
          <p:cNvPr id="7" name="Стрелка вправо 6"/>
          <p:cNvSpPr/>
          <p:nvPr/>
        </p:nvSpPr>
        <p:spPr>
          <a:xfrm>
            <a:off x="2962863" y="2295021"/>
            <a:ext cx="489204" cy="17041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>
            <a:off x="4787645" y="2295021"/>
            <a:ext cx="489204" cy="17041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684" y="3205609"/>
            <a:ext cx="2654490" cy="1802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2225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Стратегическое видение функции </a:t>
            </a:r>
            <a:r>
              <a:rPr lang="ru-RU" dirty="0" err="1"/>
              <a:t>комплаенс</a:t>
            </a:r>
            <a:r>
              <a:rPr lang="ru-RU" dirty="0"/>
              <a:t> в </a:t>
            </a:r>
            <a:r>
              <a:rPr lang="ru-RU" dirty="0" smtClean="0"/>
              <a:t>ДТЭК (1/2)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65946938"/>
              </p:ext>
            </p:extLst>
          </p:nvPr>
        </p:nvGraphicFramePr>
        <p:xfrm>
          <a:off x="21190" y="663226"/>
          <a:ext cx="9029629" cy="57274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23842"/>
                <a:gridCol w="4405787"/>
              </a:tblGrid>
              <a:tr h="3003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Что необходимо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</a:rPr>
                        <a:t>?</a:t>
                      </a:r>
                    </a:p>
                  </a:txBody>
                  <a:tcPr marL="45099" marR="45099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Как реализовать?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099" marR="45099" marT="0" marB="0">
                    <a:solidFill>
                      <a:schemeClr val="bg1"/>
                    </a:solidFill>
                  </a:tcPr>
                </a:tc>
              </a:tr>
              <a:tr h="1088231">
                <a:tc>
                  <a:txBody>
                    <a:bodyPr/>
                    <a:lstStyle/>
                    <a:p>
                      <a:pPr marL="263525" lvl="0" indent="-263525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Выполнить требования антикоррупционного законодательства и регуляторов.  Защитить Компанию и ее руководство от обвинений в коррупционных действиях в соответствии с 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FCPA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Anti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- 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Bribery Act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, законодательством Украины и других стран присутствия 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</a:rPr>
                        <a:t>ДТЭК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 b="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099" marR="45099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63525" indent="-26352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1. 	Провести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анализ антикоррупционного законодательства в 7-ми юрисдикциях присутствия ДТЭК, обеспечить соответствие антикоррупционных контролей в ДТЭК данным требованиям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</a:txBody>
                  <a:tcPr marL="45099" marR="45099" marT="0" marB="0">
                    <a:solidFill>
                      <a:schemeClr val="bg1"/>
                    </a:solidFill>
                  </a:tcPr>
                </a:tc>
              </a:tr>
              <a:tr h="912209">
                <a:tc>
                  <a:txBody>
                    <a:bodyPr/>
                    <a:lstStyle/>
                    <a:p>
                      <a:pPr marL="263525" lvl="0" indent="-263525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</a:rPr>
                        <a:t>2. 	Построить 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сильную </a:t>
                      </a:r>
                      <a:r>
                        <a:rPr lang="ru-RU" sz="1200" b="0" dirty="0" err="1">
                          <a:solidFill>
                            <a:schemeClr val="tx1"/>
                          </a:solidFill>
                          <a:effectLst/>
                        </a:rPr>
                        <a:t>комплаенс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-функцию, </a:t>
                      </a:r>
                      <a:r>
                        <a:rPr lang="ru-RU" sz="1200" b="0" dirty="0" err="1">
                          <a:solidFill>
                            <a:schemeClr val="tx1"/>
                          </a:solidFill>
                          <a:effectLst/>
                        </a:rPr>
                        <a:t>комплаенс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-культуру в ДТЭК, наладить управление </a:t>
                      </a:r>
                      <a:r>
                        <a:rPr lang="ru-RU" sz="1200" b="0" dirty="0" err="1">
                          <a:solidFill>
                            <a:schemeClr val="tx1"/>
                          </a:solidFill>
                          <a:effectLst/>
                        </a:rPr>
                        <a:t>комплаенс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-рисками; обеспечить реализацию принципа нулевой толерантности к любым проявлениям коррупции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099" marR="45099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63525" indent="-26352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2. 	Идентифицировать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effectLst/>
                        </a:rPr>
                        <a:t>комплаенс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-риски, спланировать мероприятия по продвижению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effectLst/>
                        </a:rPr>
                        <a:t>комплаенс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-культуры в ДТЭК; выстроить систему управления </a:t>
                      </a: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effectLst/>
                        </a:rPr>
                        <a:t>комплаенс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-рисками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099" marR="45099" marT="0" marB="0">
                    <a:solidFill>
                      <a:schemeClr val="bg1"/>
                    </a:solidFill>
                  </a:tcPr>
                </a:tc>
              </a:tr>
              <a:tr h="810831">
                <a:tc>
                  <a:txBody>
                    <a:bodyPr/>
                    <a:lstStyle/>
                    <a:p>
                      <a:pPr marL="263525" lvl="0" indent="-263525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 startAt="3"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</a:rPr>
                        <a:t>Вовлечь 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руководство ДТЭК в реализацию антикоррупционной программы (v</a:t>
                      </a:r>
                      <a:r>
                        <a:rPr lang="en-US" sz="1200" b="0" dirty="0" err="1">
                          <a:solidFill>
                            <a:schemeClr val="tx1"/>
                          </a:solidFill>
                          <a:effectLst/>
                        </a:rPr>
                        <a:t>oice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200" b="0" dirty="0" err="1">
                          <a:solidFill>
                            <a:schemeClr val="tx1"/>
                          </a:solidFill>
                          <a:effectLst/>
                        </a:rPr>
                        <a:t>at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the TOP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</a:p>
                    <a:p>
                      <a:pPr marL="263525" lvl="0" indent="-263525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 startAt="3"/>
                      </a:pPr>
                      <a:endParaRPr lang="ru-RU" sz="12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099" marR="45099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63525" indent="-26352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3. 	Определить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роль НС/АК, Генерального директора, директоров Бизнесов в реализации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программы </a:t>
                      </a: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effectLst/>
                        </a:rPr>
                        <a:t>комплаенс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 в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ДТЭК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099" marR="45099" marT="0" marB="0">
                    <a:solidFill>
                      <a:schemeClr val="bg1"/>
                    </a:solidFill>
                  </a:tcPr>
                </a:tc>
              </a:tr>
              <a:tr h="1349001">
                <a:tc>
                  <a:txBody>
                    <a:bodyPr/>
                    <a:lstStyle/>
                    <a:p>
                      <a:pPr marL="263525" lvl="0" indent="-263525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</a:rPr>
                        <a:t>4. 	Включить </a:t>
                      </a:r>
                      <a:r>
                        <a:rPr lang="ru-RU" sz="1200" b="0" dirty="0" err="1">
                          <a:solidFill>
                            <a:schemeClr val="tx1"/>
                          </a:solidFill>
                          <a:effectLst/>
                        </a:rPr>
                        <a:t>комплаенс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 во все значимые для Компании процессы (БП, стратегические проекты, согласование сделок с потенциальными </a:t>
                      </a:r>
                      <a:r>
                        <a:rPr lang="ru-RU" sz="1200" b="0" dirty="0" err="1">
                          <a:solidFill>
                            <a:schemeClr val="tx1"/>
                          </a:solidFill>
                          <a:effectLst/>
                        </a:rPr>
                        <a:t>санкционными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 или коррупционными рисками)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099" marR="45099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63525" indent="-263525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eriod" startAt="4"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Оценить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необходимую степень вовлечения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effectLst/>
                        </a:rPr>
                        <a:t>комплаенса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 в бизнес-процессы Компании. Наладить регулярное общение с руководителями (от уровня менеджер и выше) для выявления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effectLst/>
                        </a:rPr>
                        <a:t>комплаенс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-рисков и управления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ими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. Ввести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effectLst/>
                        </a:rPr>
                        <a:t>комплаенс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 в состав комитетов по рискам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Бизнесов с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правом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голоса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099" marR="45099" marT="0" marB="0">
                    <a:solidFill>
                      <a:schemeClr val="bg1"/>
                    </a:solidFill>
                  </a:tcPr>
                </a:tc>
              </a:tr>
              <a:tr h="960320">
                <a:tc>
                  <a:txBody>
                    <a:bodyPr/>
                    <a:lstStyle/>
                    <a:p>
                      <a:pPr marL="263525" lvl="0" indent="-263525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</a:rPr>
                        <a:t>5. 	Определить </a:t>
                      </a:r>
                      <a:r>
                        <a:rPr lang="ru-RU" sz="1200" b="0" dirty="0" err="1" smtClean="0">
                          <a:solidFill>
                            <a:schemeClr val="tx1"/>
                          </a:solidFill>
                          <a:effectLst/>
                        </a:rPr>
                        <a:t>комплаенс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единым центром по управлению </a:t>
                      </a:r>
                      <a:r>
                        <a:rPr lang="ru-RU" sz="1200" b="0" dirty="0" err="1">
                          <a:solidFill>
                            <a:schemeClr val="tx1"/>
                          </a:solidFill>
                          <a:effectLst/>
                        </a:rPr>
                        <a:t>комплаенс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-рисками и обозначить роли </a:t>
                      </a:r>
                      <a:r>
                        <a:rPr lang="ru-RU" sz="1200" b="0" dirty="0" err="1">
                          <a:solidFill>
                            <a:schemeClr val="tx1"/>
                          </a:solidFill>
                          <a:effectLst/>
                        </a:rPr>
                        <a:t>комплаенса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 в </a:t>
                      </a:r>
                      <a:r>
                        <a:rPr lang="ru-RU" sz="1200" b="0" dirty="0" err="1">
                          <a:solidFill>
                            <a:schemeClr val="tx1"/>
                          </a:solidFill>
                          <a:effectLst/>
                        </a:rPr>
                        <a:t>комплаенс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-процессах ДТЭК (собственник/ координатор/ эксперт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</a:rPr>
                        <a:t>) *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099" marR="45099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63525" indent="-26352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5. 	Уполномочить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effectLst/>
                        </a:rPr>
                        <a:t>комплаенс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 представлять ДТЭК в отношениях с регуляторами и инвесторами, а также проинформировать сотрудников ДТЭК о роли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effectLst/>
                        </a:rPr>
                        <a:t>комплаенса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 как единого центра по управлению </a:t>
                      </a: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effectLst/>
                        </a:rPr>
                        <a:t>комплаенс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-рисками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внутри и вне ДТЭК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099" marR="45099" marT="0" marB="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>
            <a:normAutofit fontScale="92500" lnSpcReduction="10000"/>
          </a:bodyPr>
          <a:lstStyle/>
          <a:p>
            <a:fld id="{2754ED01-E2A0-4C1E-8E21-014B99041579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397148" y="6402153"/>
            <a:ext cx="7436514" cy="3762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 </a:t>
            </a:r>
            <a:endParaRPr lang="ru-RU" sz="1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498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Стратегическое видение функции </a:t>
            </a:r>
            <a:r>
              <a:rPr lang="ru-RU" dirty="0" err="1"/>
              <a:t>комплаенс</a:t>
            </a:r>
            <a:r>
              <a:rPr lang="ru-RU" dirty="0"/>
              <a:t> в ДТЭК </a:t>
            </a:r>
            <a:r>
              <a:rPr lang="ru-RU" dirty="0" smtClean="0"/>
              <a:t>(2/2</a:t>
            </a:r>
            <a:r>
              <a:rPr lang="ru-RU" dirty="0"/>
              <a:t>)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90832438"/>
              </p:ext>
            </p:extLst>
          </p:nvPr>
        </p:nvGraphicFramePr>
        <p:xfrm>
          <a:off x="129770" y="1114488"/>
          <a:ext cx="8921050" cy="501053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68243"/>
                <a:gridCol w="4352807"/>
              </a:tblGrid>
              <a:tr h="0">
                <a:tc>
                  <a:txBody>
                    <a:bodyPr/>
                    <a:lstStyle/>
                    <a:p>
                      <a:pPr marL="355600" lvl="0" indent="-3556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</a:rPr>
                        <a:t>6. 	Разграничить 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зоны ответственности подразделений ДТЭК за </a:t>
                      </a:r>
                      <a:r>
                        <a:rPr lang="ru-RU" sz="1200" b="0" dirty="0" err="1">
                          <a:solidFill>
                            <a:schemeClr val="tx1"/>
                          </a:solidFill>
                          <a:effectLst/>
                        </a:rPr>
                        <a:t>комплаенс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-риски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47675" indent="-44767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</a:rPr>
                        <a:t>6. 	Составить 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матрицу разграничения зон ответственности между подразделениями за </a:t>
                      </a:r>
                      <a:r>
                        <a:rPr lang="ru-RU" sz="1200" b="0" dirty="0" err="1">
                          <a:solidFill>
                            <a:schemeClr val="tx1"/>
                          </a:solidFill>
                          <a:effectLst/>
                        </a:rPr>
                        <a:t>комплаенс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-риски ДТЭК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marL="447675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Провести анализ регламентирующих документов ДТЭК и внести изменения для закрепления зон ответственности и включения </a:t>
                      </a:r>
                      <a:r>
                        <a:rPr lang="ru-RU" sz="1200" b="0" dirty="0" err="1">
                          <a:solidFill>
                            <a:schemeClr val="tx1"/>
                          </a:solidFill>
                          <a:effectLst/>
                        </a:rPr>
                        <a:t>комплаенс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 в бизнес процессы для устранения </a:t>
                      </a:r>
                      <a:r>
                        <a:rPr lang="ru-RU" sz="1200" b="0" dirty="0" err="1" smtClean="0">
                          <a:solidFill>
                            <a:schemeClr val="tx1"/>
                          </a:solidFill>
                          <a:effectLst/>
                        </a:rPr>
                        <a:t>комплаенс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</a:rPr>
                        <a:t>-рисков.  Определить </a:t>
                      </a:r>
                      <a:r>
                        <a:rPr lang="ru-RU" sz="1200" b="0" dirty="0" err="1" smtClean="0">
                          <a:solidFill>
                            <a:schemeClr val="tx1"/>
                          </a:solidFill>
                          <a:effectLst/>
                        </a:rPr>
                        <a:t>Комплаенс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</a:rPr>
                        <a:t> в качестве обязательного </a:t>
                      </a:r>
                      <a:r>
                        <a:rPr lang="ru-RU" sz="1200" b="0" dirty="0" err="1" smtClean="0">
                          <a:solidFill>
                            <a:schemeClr val="tx1"/>
                          </a:solidFill>
                          <a:effectLst/>
                        </a:rPr>
                        <a:t>согласователя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</a:rPr>
                        <a:t> регламентирующих документов Компании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47675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marL="447675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Подготовить и утвердить Антикоррупционную программу ДТЭК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55600" lvl="0" indent="-3556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</a:rPr>
                        <a:t>7. 	Реформировать 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структуру </a:t>
                      </a:r>
                      <a:r>
                        <a:rPr lang="ru-RU" sz="1200" b="0" dirty="0" err="1">
                          <a:solidFill>
                            <a:schemeClr val="tx1"/>
                          </a:solidFill>
                          <a:effectLst/>
                        </a:rPr>
                        <a:t>комплаенс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 ДТЭК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47675" indent="-44767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</a:rPr>
                        <a:t>7. 	Закрепить 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за </a:t>
                      </a:r>
                      <a:r>
                        <a:rPr lang="ru-RU" sz="1200" b="0" dirty="0" err="1">
                          <a:solidFill>
                            <a:schemeClr val="tx1"/>
                          </a:solidFill>
                          <a:effectLst/>
                        </a:rPr>
                        <a:t>комплаенс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-офицером КЦ роль </a:t>
                      </a:r>
                      <a:r>
                        <a:rPr lang="ru-RU" sz="1200" b="0" dirty="0" err="1">
                          <a:solidFill>
                            <a:schemeClr val="tx1"/>
                          </a:solidFill>
                          <a:effectLst/>
                        </a:rPr>
                        <a:t>комплаенс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-стратега, методолога и руководителя для </a:t>
                      </a:r>
                      <a:r>
                        <a:rPr lang="ru-RU" sz="1200" b="0" dirty="0" err="1">
                          <a:solidFill>
                            <a:schemeClr val="tx1"/>
                          </a:solidFill>
                          <a:effectLst/>
                        </a:rPr>
                        <a:t>комплаенс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-специалистов на предприятиях Группы ДТЭК. Оценить целесообразность назначения </a:t>
                      </a:r>
                      <a:r>
                        <a:rPr lang="ru-RU" sz="1200" b="0" dirty="0" err="1">
                          <a:solidFill>
                            <a:schemeClr val="tx1"/>
                          </a:solidFill>
                          <a:effectLst/>
                        </a:rPr>
                        <a:t>комплаенс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-офицеров в каждом 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</a:rPr>
                        <a:t>Бизнесе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55600" lvl="0" indent="-3556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</a:rPr>
                        <a:t>8. 	Сделать 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перезагрузку системы обучения в рамках </a:t>
                      </a:r>
                      <a:r>
                        <a:rPr lang="ru-RU" sz="1200" b="0" dirty="0" err="1" smtClean="0">
                          <a:solidFill>
                            <a:schemeClr val="tx1"/>
                          </a:solidFill>
                          <a:effectLst/>
                        </a:rPr>
                        <a:t>комплаенс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</a:rPr>
                        <a:t>-функции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47675" indent="-44767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</a:rPr>
                        <a:t>8. 	Разработать </a:t>
                      </a:r>
                      <a:r>
                        <a:rPr lang="ru-RU" sz="1200" b="0" u="sng" dirty="0">
                          <a:solidFill>
                            <a:schemeClr val="tx1"/>
                          </a:solidFill>
                          <a:effectLst/>
                        </a:rPr>
                        <a:t>систему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 тренингов для </a:t>
                      </a:r>
                      <a:r>
                        <a:rPr lang="ru-RU" sz="1200" b="0" u="sng" dirty="0">
                          <a:solidFill>
                            <a:schemeClr val="tx1"/>
                          </a:solidFill>
                          <a:effectLst/>
                        </a:rPr>
                        <a:t>всех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 сотрудников ДТЭК: определить объем, целевые аудитории, периодичность, содержание, форму тренингов, тренеров.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>
            <a:normAutofit fontScale="92500" lnSpcReduction="10000"/>
          </a:bodyPr>
          <a:lstStyle/>
          <a:p>
            <a:fld id="{2754ED01-E2A0-4C1E-8E21-014B99041579}" type="slidenum">
              <a:rPr lang="en-US" smtClean="0"/>
              <a:pPr/>
              <a:t>14</a:t>
            </a:fld>
            <a:endParaRPr lang="en-US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3492278"/>
              </p:ext>
            </p:extLst>
          </p:nvPr>
        </p:nvGraphicFramePr>
        <p:xfrm>
          <a:off x="129770" y="725424"/>
          <a:ext cx="8733648" cy="2969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72278"/>
                <a:gridCol w="4261370"/>
              </a:tblGrid>
              <a:tr h="1267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Что необходимо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</a:rPr>
                        <a:t>?</a:t>
                      </a:r>
                    </a:p>
                  </a:txBody>
                  <a:tcPr marL="45099" marR="45099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Как реализовать?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099" marR="45099" marT="0" marB="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397148" y="6402153"/>
            <a:ext cx="7436514" cy="3762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 </a:t>
            </a:r>
            <a:endParaRPr lang="ru-RU" sz="1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1815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Открытые вопросы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>
            <a:normAutofit fontScale="92500" lnSpcReduction="10000"/>
          </a:bodyPr>
          <a:lstStyle/>
          <a:p>
            <a:fld id="{2754ED01-E2A0-4C1E-8E21-014B99041579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8" name="Объект 2"/>
          <p:cNvSpPr>
            <a:spLocks noGrp="1"/>
          </p:cNvSpPr>
          <p:nvPr>
            <p:ph sz="half" idx="4294967295"/>
          </p:nvPr>
        </p:nvSpPr>
        <p:spPr>
          <a:xfrm>
            <a:off x="98425" y="850497"/>
            <a:ext cx="8795639" cy="508241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sz="1600" b="0" dirty="0" smtClean="0"/>
              <a:t>Ввести </a:t>
            </a:r>
            <a:r>
              <a:rPr lang="ru-RU" sz="1600" b="0" dirty="0" err="1"/>
              <a:t>комплаенс</a:t>
            </a:r>
            <a:r>
              <a:rPr lang="ru-RU" sz="1600" b="0" dirty="0"/>
              <a:t> в состав комитетов по рискам Бизнесов с правом голоса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sz="1600" b="0" dirty="0" err="1" smtClean="0"/>
              <a:t>Комплаенс</a:t>
            </a:r>
            <a:r>
              <a:rPr lang="ru-RU" sz="1600" b="0" dirty="0" smtClean="0"/>
              <a:t> - единый </a:t>
            </a:r>
            <a:r>
              <a:rPr lang="ru-RU" sz="1600" b="0" dirty="0"/>
              <a:t>центра по управлению </a:t>
            </a:r>
            <a:r>
              <a:rPr lang="ru-RU" sz="1600" b="0" dirty="0" err="1"/>
              <a:t>комплаенс</a:t>
            </a:r>
            <a:r>
              <a:rPr lang="ru-RU" sz="1600" b="0" dirty="0"/>
              <a:t>-рисками внутри и вне ДТЭК</a:t>
            </a:r>
          </a:p>
          <a:p>
            <a:pPr marL="263525" indent="-263525" algn="just">
              <a:buFont typeface="Wingdings" panose="05000000000000000000" pitchFamily="2" charset="2"/>
              <a:buChar char="q"/>
            </a:pPr>
            <a:r>
              <a:rPr lang="ru-RU" sz="1600" b="0" dirty="0" smtClean="0"/>
              <a:t>Определить </a:t>
            </a:r>
            <a:r>
              <a:rPr lang="ru-RU" sz="1600" b="0" dirty="0" err="1"/>
              <a:t>к</a:t>
            </a:r>
            <a:r>
              <a:rPr lang="ru-RU" sz="1600" b="0" dirty="0" err="1" smtClean="0"/>
              <a:t>омплаенс</a:t>
            </a:r>
            <a:r>
              <a:rPr lang="ru-RU" sz="1600" b="0" dirty="0" smtClean="0"/>
              <a:t> </a:t>
            </a:r>
            <a:r>
              <a:rPr lang="ru-RU" sz="1600" b="0" dirty="0"/>
              <a:t>ответственным за продвижение Линии доверия на всех предприятиях </a:t>
            </a:r>
            <a:r>
              <a:rPr lang="ru-RU" sz="1600" b="0" dirty="0" smtClean="0"/>
              <a:t>ДТЭК</a:t>
            </a:r>
          </a:p>
          <a:p>
            <a:pPr marL="263525" indent="-263525" algn="just">
              <a:buFont typeface="Wingdings" panose="05000000000000000000" pitchFamily="2" charset="2"/>
              <a:buChar char="q"/>
            </a:pPr>
            <a:r>
              <a:rPr lang="ru-RU" sz="1600" b="0" dirty="0" smtClean="0"/>
              <a:t>Включить </a:t>
            </a:r>
            <a:r>
              <a:rPr lang="ru-RU" sz="1600" b="0" dirty="0" err="1"/>
              <a:t>комплаенс</a:t>
            </a:r>
            <a:r>
              <a:rPr lang="ru-RU" sz="1600" b="0" dirty="0"/>
              <a:t>-офицера в процедуру расследования </a:t>
            </a:r>
            <a:r>
              <a:rPr lang="ru-RU" sz="1600" b="0" dirty="0" err="1"/>
              <a:t>комплаенс</a:t>
            </a:r>
            <a:r>
              <a:rPr lang="ru-RU" sz="1600" b="0" dirty="0"/>
              <a:t> нарушений</a:t>
            </a:r>
            <a:endParaRPr lang="ru-RU" sz="1600" b="0" dirty="0">
              <a:solidFill>
                <a:srgbClr val="3E3E3E"/>
              </a:solidFill>
              <a:ea typeface="굴림" charset="-127"/>
              <a:cs typeface="Arial" pitchFamily="34" charset="0"/>
            </a:endParaRPr>
          </a:p>
          <a:p>
            <a:pPr marL="263525" indent="-263525" algn="just">
              <a:buFont typeface="Wingdings" panose="05000000000000000000" pitchFamily="2" charset="2"/>
              <a:buChar char="q"/>
            </a:pPr>
            <a:r>
              <a:rPr lang="ru-RU" sz="1600" b="0" dirty="0" smtClean="0">
                <a:latin typeface="+mj-lt"/>
              </a:rPr>
              <a:t>Унифицировать и актуализировать ПВТР </a:t>
            </a:r>
            <a:r>
              <a:rPr lang="ru-RU" sz="1600" b="0" dirty="0">
                <a:latin typeface="+mj-lt"/>
              </a:rPr>
              <a:t>по Группе </a:t>
            </a:r>
            <a:r>
              <a:rPr lang="ru-RU" sz="1600" b="0" dirty="0" smtClean="0">
                <a:latin typeface="+mj-lt"/>
              </a:rPr>
              <a:t>ДТЭК, включив в них </a:t>
            </a:r>
            <a:r>
              <a:rPr lang="ru-RU" sz="1600" b="0" dirty="0" err="1" smtClean="0">
                <a:latin typeface="+mj-lt"/>
              </a:rPr>
              <a:t>комплаенс</a:t>
            </a:r>
            <a:r>
              <a:rPr lang="ru-RU" sz="1600" b="0" dirty="0" smtClean="0">
                <a:latin typeface="+mj-lt"/>
              </a:rPr>
              <a:t>-нормы и меры ответственности за их не соблюдение</a:t>
            </a:r>
          </a:p>
          <a:p>
            <a:pPr marL="263525" indent="-263525" algn="just">
              <a:buFont typeface="Wingdings" panose="05000000000000000000" pitchFamily="2" charset="2"/>
              <a:buChar char="q"/>
            </a:pPr>
            <a:r>
              <a:rPr lang="ru-RU" sz="1600" b="0" dirty="0" smtClean="0">
                <a:solidFill>
                  <a:srgbClr val="3E3E3E"/>
                </a:solidFill>
                <a:latin typeface="+mj-lt"/>
                <a:ea typeface="굴림" charset="-127"/>
                <a:cs typeface="Arial" pitchFamily="34" charset="0"/>
              </a:rPr>
              <a:t>Включить </a:t>
            </a:r>
            <a:r>
              <a:rPr lang="ru-RU" sz="1600" b="0" dirty="0" err="1" smtClean="0">
                <a:solidFill>
                  <a:srgbClr val="3E3E3E"/>
                </a:solidFill>
                <a:latin typeface="+mj-lt"/>
                <a:ea typeface="굴림" charset="-127"/>
                <a:cs typeface="Arial" pitchFamily="34" charset="0"/>
              </a:rPr>
              <a:t>комплаенс</a:t>
            </a:r>
            <a:r>
              <a:rPr lang="ru-RU" sz="1600" b="0" dirty="0" smtClean="0">
                <a:solidFill>
                  <a:srgbClr val="3E3E3E"/>
                </a:solidFill>
                <a:latin typeface="+mj-lt"/>
                <a:ea typeface="굴림" charset="-127"/>
                <a:cs typeface="Arial" pitchFamily="34" charset="0"/>
              </a:rPr>
              <a:t> в процесс согласования регламентирующих документов </a:t>
            </a:r>
          </a:p>
          <a:p>
            <a:pPr marL="263525" indent="-263525" algn="just">
              <a:buFont typeface="Wingdings" panose="05000000000000000000" pitchFamily="2" charset="2"/>
              <a:buChar char="q"/>
            </a:pPr>
            <a:r>
              <a:rPr lang="ru-RU" sz="1600" b="0" dirty="0" smtClean="0"/>
              <a:t>Включить </a:t>
            </a:r>
            <a:r>
              <a:rPr lang="ru-RU" sz="1600" b="0" dirty="0"/>
              <a:t>электронный курс по </a:t>
            </a:r>
            <a:r>
              <a:rPr lang="ru-RU" sz="1600" b="0" dirty="0" smtClean="0"/>
              <a:t>Кодексу </a:t>
            </a:r>
            <a:r>
              <a:rPr lang="ru-RU" sz="1600" b="0" dirty="0"/>
              <a:t>этики в </a:t>
            </a:r>
            <a:r>
              <a:rPr lang="ru-RU" sz="1600" b="0" dirty="0" smtClean="0"/>
              <a:t>ЕОД в качестве обязательного для прохождения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sz="1600" b="0" dirty="0" smtClean="0">
                <a:solidFill>
                  <a:schemeClr val="tx1"/>
                </a:solidFill>
              </a:rPr>
              <a:t>Включить </a:t>
            </a:r>
            <a:r>
              <a:rPr lang="ru-RU" sz="1600" b="0" dirty="0">
                <a:solidFill>
                  <a:schemeClr val="tx1"/>
                </a:solidFill>
              </a:rPr>
              <a:t>антикоррупционную оговорку во все договоры Группы, в </a:t>
            </a:r>
            <a:r>
              <a:rPr lang="ru-RU" sz="1600" b="0" dirty="0" err="1">
                <a:solidFill>
                  <a:schemeClr val="tx1"/>
                </a:solidFill>
              </a:rPr>
              <a:t>т.ч</a:t>
            </a:r>
            <a:r>
              <a:rPr lang="ru-RU" sz="1600" b="0" dirty="0">
                <a:solidFill>
                  <a:schemeClr val="tx1"/>
                </a:solidFill>
              </a:rPr>
              <a:t>. централизованные и децентрализованные, с автоматизированным (через КВАНТ-ЭХО) и ручным </a:t>
            </a:r>
            <a:r>
              <a:rPr lang="ru-RU" sz="1600" b="0" dirty="0" smtClean="0">
                <a:solidFill>
                  <a:schemeClr val="tx1"/>
                </a:solidFill>
              </a:rPr>
              <a:t>согласованием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sz="1600" b="0" dirty="0" smtClean="0">
                <a:solidFill>
                  <a:schemeClr val="tx1"/>
                </a:solidFill>
              </a:rPr>
              <a:t>Проверить использование денежных средств держателями корпоративных карт КЦ и ПП на предмет коррупционной составляющей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sz="1600" b="0" dirty="0" smtClean="0">
                <a:solidFill>
                  <a:schemeClr val="tx1"/>
                </a:solidFill>
              </a:rPr>
              <a:t>Привлечь в 2017 году независимого (внешнего) консультанта для проведения анализа состояния </a:t>
            </a:r>
            <a:r>
              <a:rPr lang="ru-RU" sz="1600" b="0" dirty="0" err="1" smtClean="0">
                <a:solidFill>
                  <a:schemeClr val="tx1"/>
                </a:solidFill>
              </a:rPr>
              <a:t>комплаенс</a:t>
            </a:r>
            <a:r>
              <a:rPr lang="ru-RU" sz="1600" b="0" dirty="0" smtClean="0">
                <a:solidFill>
                  <a:schemeClr val="tx1"/>
                </a:solidFill>
              </a:rPr>
              <a:t>-функции в ДТЭК и аудита бизнес-процессов на предмет </a:t>
            </a:r>
            <a:r>
              <a:rPr lang="ru-RU" sz="1600" b="0" dirty="0" err="1" smtClean="0">
                <a:solidFill>
                  <a:schemeClr val="tx1"/>
                </a:solidFill>
              </a:rPr>
              <a:t>комплаенс</a:t>
            </a:r>
            <a:r>
              <a:rPr lang="ru-RU" sz="1600" b="0" dirty="0" smtClean="0">
                <a:solidFill>
                  <a:schemeClr val="tx1"/>
                </a:solidFill>
              </a:rPr>
              <a:t>-рисков и разработки новых инструментов внедрения </a:t>
            </a:r>
            <a:r>
              <a:rPr lang="ru-RU" sz="1600" b="0" dirty="0" err="1" smtClean="0">
                <a:solidFill>
                  <a:schemeClr val="tx1"/>
                </a:solidFill>
              </a:rPr>
              <a:t>комплаенс</a:t>
            </a:r>
            <a:r>
              <a:rPr lang="ru-RU" sz="1600" b="0" dirty="0">
                <a:solidFill>
                  <a:schemeClr val="tx1"/>
                </a:solidFill>
              </a:rPr>
              <a:t>-</a:t>
            </a:r>
            <a:r>
              <a:rPr lang="ru-RU" sz="1600" b="0" dirty="0" smtClean="0">
                <a:solidFill>
                  <a:schemeClr val="tx1"/>
                </a:solidFill>
              </a:rPr>
              <a:t>контролей.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endParaRPr lang="ru-RU" altLang="ko-KR" sz="1200" dirty="0" smtClean="0">
              <a:solidFill>
                <a:srgbClr val="3E3E3E"/>
              </a:solidFill>
              <a:ea typeface="굴림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305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>
            <a:normAutofit fontScale="92500" lnSpcReduction="10000"/>
          </a:bodyPr>
          <a:lstStyle/>
          <a:p>
            <a:fld id="{2754ED01-E2A0-4C1E-8E21-014B99041579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525279" y="2727551"/>
            <a:ext cx="8308383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 уважением,</a:t>
            </a:r>
          </a:p>
          <a:p>
            <a:pPr algn="ctr"/>
            <a:endParaRPr lang="ru-RU" dirty="0"/>
          </a:p>
          <a:p>
            <a:pPr algn="ctr"/>
            <a:r>
              <a:rPr lang="ru-RU" sz="2800" b="1" dirty="0" smtClean="0"/>
              <a:t>Катерина Тарасенко</a:t>
            </a:r>
            <a:endParaRPr lang="ru-RU" sz="2800" b="1" dirty="0" smtClean="0"/>
          </a:p>
          <a:p>
            <a:pPr algn="ctr"/>
            <a:endParaRPr lang="ru-RU" dirty="0"/>
          </a:p>
          <a:p>
            <a:pPr algn="ctr"/>
            <a:r>
              <a:rPr lang="ru-RU" dirty="0" smtClean="0"/>
              <a:t>Главный юрисконсульт департамента </a:t>
            </a:r>
            <a:r>
              <a:rPr lang="uk-UA" dirty="0"/>
              <a:t>по корпоративному </a:t>
            </a:r>
            <a:r>
              <a:rPr lang="uk-UA" dirty="0" err="1"/>
              <a:t>управлению</a:t>
            </a:r>
            <a:r>
              <a:rPr lang="uk-UA" dirty="0"/>
              <a:t>  </a:t>
            </a:r>
            <a:r>
              <a:rPr lang="uk-UA" dirty="0" smtClean="0"/>
              <a:t>ДТЭК</a:t>
            </a:r>
          </a:p>
          <a:p>
            <a:pPr algn="ctr"/>
            <a:r>
              <a:rPr lang="ru-RU" dirty="0" smtClean="0"/>
              <a:t> </a:t>
            </a:r>
          </a:p>
          <a:p>
            <a:pPr algn="ctr"/>
            <a:endParaRPr lang="ru-RU" dirty="0"/>
          </a:p>
          <a:p>
            <a:pPr algn="just"/>
            <a:r>
              <a:rPr lang="en-US" u="sng" dirty="0" err="1" smtClean="0">
                <a:hlinkClick r:id="rId2"/>
              </a:rPr>
              <a:t>TarasenkoEkI</a:t>
            </a:r>
            <a:r>
              <a:rPr lang="ru-RU" u="sng" dirty="0" smtClean="0">
                <a:hlinkClick r:id="rId2"/>
              </a:rPr>
              <a:t>@</a:t>
            </a:r>
            <a:r>
              <a:rPr lang="en-US" u="sng" dirty="0" err="1">
                <a:hlinkClick r:id="rId2"/>
              </a:rPr>
              <a:t>dtek</a:t>
            </a:r>
            <a:r>
              <a:rPr lang="ru-RU" u="sng" dirty="0">
                <a:hlinkClick r:id="rId2"/>
              </a:rPr>
              <a:t>.</a:t>
            </a:r>
            <a:r>
              <a:rPr lang="en-US" u="sng" dirty="0">
                <a:hlinkClick r:id="rId2"/>
              </a:rPr>
              <a:t>com</a:t>
            </a:r>
            <a:r>
              <a:rPr lang="ru-RU" dirty="0"/>
              <a:t>   </a:t>
            </a:r>
          </a:p>
          <a:p>
            <a:r>
              <a:rPr lang="ru-RU" dirty="0"/>
              <a:t>Тел.: +38 044 581-45-84</a:t>
            </a:r>
          </a:p>
          <a:p>
            <a:r>
              <a:rPr lang="ru-RU" dirty="0"/>
              <a:t>Моб.: +38 050 347-71-43</a:t>
            </a:r>
          </a:p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03298" y="1394270"/>
            <a:ext cx="566373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/>
              <a:t>Спасибо за внимание!</a:t>
            </a:r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3497" y="4481839"/>
            <a:ext cx="996599" cy="1275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4016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050820" cy="441201"/>
          </a:xfrm>
        </p:spPr>
        <p:txBody>
          <a:bodyPr/>
          <a:lstStyle/>
          <a:p>
            <a:r>
              <a:rPr lang="ru-RU" dirty="0" smtClean="0"/>
              <a:t>Краткая информация применимого законодательстве в сфере противодействия коррупции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013" y="673948"/>
            <a:ext cx="8793161" cy="545141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>
            <a:normAutofit fontScale="92500" lnSpcReduction="10000"/>
          </a:bodyPr>
          <a:lstStyle/>
          <a:p>
            <a:fld id="{2754ED01-E2A0-4C1E-8E21-014B99041579}" type="slidenum">
              <a:rPr lang="en-US" smtClean="0"/>
              <a:pPr/>
              <a:t>2</a:t>
            </a:fld>
            <a:endParaRPr lang="en-US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282604884"/>
              </p:ext>
            </p:extLst>
          </p:nvPr>
        </p:nvGraphicFramePr>
        <p:xfrm>
          <a:off x="159526" y="705894"/>
          <a:ext cx="8733648" cy="55261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397148" y="6402153"/>
            <a:ext cx="7436514" cy="3762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 </a:t>
            </a:r>
            <a:endParaRPr lang="ru-RU" sz="1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0833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области </a:t>
            </a:r>
            <a:r>
              <a:rPr lang="ru-RU" dirty="0" err="1" smtClean="0"/>
              <a:t>комплаенса</a:t>
            </a:r>
            <a:r>
              <a:rPr lang="ru-RU" dirty="0" smtClean="0"/>
              <a:t>. </a:t>
            </a:r>
            <a:r>
              <a:rPr lang="ru-RU" dirty="0" err="1" smtClean="0"/>
              <a:t>Бенчмарк</a:t>
            </a:r>
            <a:r>
              <a:rPr lang="ru-RU" dirty="0" smtClean="0"/>
              <a:t> (опыт КПМГ) 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>
            <a:normAutofit fontScale="92500" lnSpcReduction="10000"/>
          </a:bodyPr>
          <a:lstStyle/>
          <a:p>
            <a:fld id="{2754ED01-E2A0-4C1E-8E21-014B99041579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9" name="Объект 8"/>
          <p:cNvPicPr>
            <a:picLocks noGrp="1"/>
          </p:cNvPicPr>
          <p:nvPr>
            <p:ph sz="half" idx="4294967295"/>
          </p:nvPr>
        </p:nvPicPr>
        <p:blipFill rotWithShape="1">
          <a:blip r:embed="rId2"/>
          <a:srcRect l="15755" t="9218" r="14332" b="4174"/>
          <a:stretch/>
        </p:blipFill>
        <p:spPr bwMode="auto">
          <a:xfrm>
            <a:off x="332509" y="732946"/>
            <a:ext cx="8225087" cy="55213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01749" y="5720316"/>
            <a:ext cx="7708604" cy="4253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2520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DD897D8-0EC6-4DA8-BC04-A069C0586EB1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73025" y="91198"/>
            <a:ext cx="7772400" cy="796888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/>
          <a:lstStyle/>
          <a:p>
            <a:r>
              <a:rPr lang="ru-RU" b="1" cap="small" dirty="0">
                <a:ea typeface="+mj-ea"/>
                <a:cs typeface="Calibri" pitchFamily="34" charset="0"/>
              </a:rPr>
              <a:t>Ключевые Комплаенс процессы на старте развития функции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877282" y="734197"/>
            <a:ext cx="4975225" cy="369332"/>
          </a:xfrm>
          <a:prstGeom prst="rect">
            <a:avLst/>
          </a:prstGeom>
          <a:solidFill>
            <a:srgbClr val="FFCC00"/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b="1" cap="small" dirty="0">
                <a:ea typeface="+mj-ea"/>
                <a:cs typeface="Calibri" pitchFamily="34" charset="0"/>
              </a:rPr>
              <a:t>КОМПЛАЕНС </a:t>
            </a:r>
            <a:r>
              <a:rPr lang="ru-RU" b="1" cap="small" dirty="0" smtClean="0">
                <a:ea typeface="+mj-ea"/>
                <a:cs typeface="Calibri" pitchFamily="34" charset="0"/>
              </a:rPr>
              <a:t>ПРОЦЕССЫ</a:t>
            </a:r>
            <a:endParaRPr lang="ru-RU" b="1" cap="small" dirty="0">
              <a:ea typeface="+mj-ea"/>
              <a:cs typeface="Calibri" pitchFamily="34" charset="0"/>
            </a:endParaRPr>
          </a:p>
        </p:txBody>
      </p:sp>
      <p:pic>
        <p:nvPicPr>
          <p:cNvPr id="6" name="Picture 2" descr="http://krivsun.com/wp-content/uploads/2011/__________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6770" y="1175486"/>
            <a:ext cx="1753302" cy="1783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i.bigmir.net/spacer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-155575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http://i.bigmir.net/spacer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-3175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трелка влево 8"/>
          <p:cNvSpPr/>
          <p:nvPr/>
        </p:nvSpPr>
        <p:spPr bwMode="auto">
          <a:xfrm>
            <a:off x="2294029" y="1506331"/>
            <a:ext cx="978408" cy="484632"/>
          </a:xfrm>
          <a:prstGeom prst="leftArrow">
            <a:avLst/>
          </a:prstGeom>
          <a:solidFill>
            <a:srgbClr val="FFC000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</p:txBody>
      </p:sp>
      <p:sp>
        <p:nvSpPr>
          <p:cNvPr id="10" name="Стрелка влево 9"/>
          <p:cNvSpPr/>
          <p:nvPr/>
        </p:nvSpPr>
        <p:spPr bwMode="auto">
          <a:xfrm rot="10800000">
            <a:off x="5373619" y="1506331"/>
            <a:ext cx="978408" cy="484632"/>
          </a:xfrm>
          <a:prstGeom prst="leftArrow">
            <a:avLst/>
          </a:prstGeom>
          <a:solidFill>
            <a:srgbClr val="FFC000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</p:txBody>
      </p:sp>
      <p:sp>
        <p:nvSpPr>
          <p:cNvPr id="11" name="Стрелка влево 10"/>
          <p:cNvSpPr/>
          <p:nvPr/>
        </p:nvSpPr>
        <p:spPr bwMode="auto">
          <a:xfrm rot="20100174">
            <a:off x="2454369" y="2393860"/>
            <a:ext cx="976196" cy="489376"/>
          </a:xfrm>
          <a:prstGeom prst="leftArrow">
            <a:avLst/>
          </a:prstGeom>
          <a:solidFill>
            <a:srgbClr val="FFC000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</p:txBody>
      </p:sp>
      <p:sp>
        <p:nvSpPr>
          <p:cNvPr id="12" name="Стрелка влево 11"/>
          <p:cNvSpPr/>
          <p:nvPr/>
        </p:nvSpPr>
        <p:spPr bwMode="auto">
          <a:xfrm rot="16200000">
            <a:off x="4326264" y="3034003"/>
            <a:ext cx="495547" cy="484632"/>
          </a:xfrm>
          <a:prstGeom prst="leftArrow">
            <a:avLst/>
          </a:prstGeom>
          <a:solidFill>
            <a:srgbClr val="FFC000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</p:txBody>
      </p:sp>
      <p:sp>
        <p:nvSpPr>
          <p:cNvPr id="13" name="Стрелка влево 12"/>
          <p:cNvSpPr/>
          <p:nvPr/>
        </p:nvSpPr>
        <p:spPr bwMode="auto">
          <a:xfrm rot="11788451">
            <a:off x="5478497" y="2411743"/>
            <a:ext cx="978408" cy="484632"/>
          </a:xfrm>
          <a:prstGeom prst="leftArrow">
            <a:avLst/>
          </a:prstGeom>
          <a:solidFill>
            <a:srgbClr val="FFC000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 bwMode="auto">
          <a:xfrm>
            <a:off x="314339" y="1331369"/>
            <a:ext cx="1711842" cy="763245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1200" b="1" dirty="0" smtClean="0">
                <a:cs typeface="Times New Roman" pitchFamily="18" charset="0"/>
              </a:rPr>
              <a:t>Горячая линия ДТЭК по Комплаенс нарушениям</a:t>
            </a:r>
            <a:endParaRPr lang="ru-RU" sz="1200" b="1" dirty="0"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 bwMode="auto">
          <a:xfrm>
            <a:off x="744279" y="2397891"/>
            <a:ext cx="1652412" cy="704158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Times New Roman" pitchFamily="18" charset="0"/>
              </a:rPr>
              <a:t>Проверка благонадежности </a:t>
            </a:r>
            <a:r>
              <a:rPr lang="ru-RU" sz="1200" b="1" dirty="0" smtClean="0">
                <a:cs typeface="Times New Roman" pitchFamily="18" charset="0"/>
              </a:rPr>
              <a:t>контрагентов </a:t>
            </a:r>
            <a:r>
              <a:rPr lang="en-US" sz="1200" b="1" dirty="0" smtClean="0">
                <a:cs typeface="Times New Roman" pitchFamily="18" charset="0"/>
              </a:rPr>
              <a:t>KYC</a:t>
            </a:r>
            <a:endParaRPr lang="ru-RU" sz="1200" b="1" dirty="0"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 bwMode="auto">
          <a:xfrm>
            <a:off x="1430169" y="3341016"/>
            <a:ext cx="1933044" cy="746971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Times New Roman" pitchFamily="18" charset="0"/>
              </a:rPr>
              <a:t>Декларирование</a:t>
            </a:r>
            <a:r>
              <a:rPr kumimoji="0" lang="ru-RU" sz="1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cs typeface="Times New Roman" pitchFamily="18" charset="0"/>
              </a:rPr>
              <a:t> Конфликтов интересов руководителей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 bwMode="auto">
          <a:xfrm>
            <a:off x="5759121" y="3348424"/>
            <a:ext cx="2186769" cy="739563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effectLst/>
                <a:cs typeface="Times New Roman" pitchFamily="18" charset="0"/>
              </a:rPr>
              <a:t>Управление зарубежными регуляторными требованиями</a:t>
            </a:r>
            <a:endParaRPr lang="ru-RU" sz="1200" b="1" dirty="0"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 bwMode="auto">
          <a:xfrm>
            <a:off x="6694858" y="2397890"/>
            <a:ext cx="1672965" cy="803951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effectLst/>
                <a:cs typeface="Times New Roman" pitchFamily="18" charset="0"/>
              </a:rPr>
              <a:t>Предотвращение коррупции</a:t>
            </a:r>
          </a:p>
        </p:txBody>
      </p:sp>
      <p:sp>
        <p:nvSpPr>
          <p:cNvPr id="19" name="Скругленный прямоугольник 18"/>
          <p:cNvSpPr/>
          <p:nvPr/>
        </p:nvSpPr>
        <p:spPr bwMode="auto">
          <a:xfrm>
            <a:off x="6694858" y="1299830"/>
            <a:ext cx="1672965" cy="909758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Times New Roman" pitchFamily="18" charset="0"/>
              </a:rPr>
              <a:t>Управление обязательствами по кредитным договорам</a:t>
            </a:r>
          </a:p>
        </p:txBody>
      </p:sp>
      <p:sp>
        <p:nvSpPr>
          <p:cNvPr id="24" name="Скругленный прямоугольник 23"/>
          <p:cNvSpPr/>
          <p:nvPr/>
        </p:nvSpPr>
        <p:spPr bwMode="auto">
          <a:xfrm>
            <a:off x="3607516" y="3633718"/>
            <a:ext cx="1933044" cy="868175"/>
          </a:xfrm>
          <a:prstGeom prst="roundRect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cs typeface="Times New Roman" pitchFamily="18" charset="0"/>
              </a:rPr>
              <a:t>Разработка и распространение Кодекса этики и Комплаенс политики</a:t>
            </a:r>
            <a:endParaRPr lang="en-US" sz="1200" b="1" dirty="0"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</p:txBody>
      </p:sp>
      <p:pic>
        <p:nvPicPr>
          <p:cNvPr id="27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9225" y="4628899"/>
            <a:ext cx="1345545" cy="1725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5389431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4" y="109636"/>
            <a:ext cx="8793160" cy="507750"/>
          </a:xfrm>
        </p:spPr>
        <p:txBody>
          <a:bodyPr/>
          <a:lstStyle/>
          <a:p>
            <a:r>
              <a:rPr lang="ru-RU" dirty="0" smtClean="0"/>
              <a:t>Роли </a:t>
            </a:r>
            <a:r>
              <a:rPr lang="ru-RU" dirty="0" err="1" smtClean="0"/>
              <a:t>Комплаенса</a:t>
            </a:r>
            <a:r>
              <a:rPr lang="ru-RU" dirty="0" smtClean="0"/>
              <a:t>: Собственник, Координатор, Эксперт (1/5)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>
            <a:normAutofit fontScale="92500" lnSpcReduction="10000"/>
          </a:bodyPr>
          <a:lstStyle/>
          <a:p>
            <a:fld id="{2754ED01-E2A0-4C1E-8E21-014B99041579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211749" y="4713824"/>
            <a:ext cx="27893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Координатор </a:t>
            </a:r>
            <a:r>
              <a:rPr lang="ru-RU" sz="1200" b="1" dirty="0" smtClean="0"/>
              <a:t>процессов выступает </a:t>
            </a:r>
            <a:r>
              <a:rPr lang="ru-RU" sz="1200" b="1" dirty="0"/>
              <a:t>«единым окном» </a:t>
            </a:r>
            <a:r>
              <a:rPr lang="ru-RU" sz="1200" b="1" dirty="0" smtClean="0"/>
              <a:t>по </a:t>
            </a:r>
            <a:r>
              <a:rPr lang="ru-RU" sz="1200" b="1" dirty="0"/>
              <a:t>с</a:t>
            </a:r>
            <a:r>
              <a:rPr lang="ru-RU" sz="1200" b="1" dirty="0" smtClean="0"/>
              <a:t>бору и предоставлению </a:t>
            </a:r>
            <a:r>
              <a:rPr lang="ru-RU" sz="1200" b="1" dirty="0" err="1" smtClean="0"/>
              <a:t>комплаенс</a:t>
            </a:r>
            <a:r>
              <a:rPr lang="ru-RU" sz="1200" b="1" dirty="0" smtClean="0"/>
              <a:t>- информации, готовит рекомендации, обязательные </a:t>
            </a:r>
            <a:r>
              <a:rPr lang="ru-RU" sz="1200" b="1" dirty="0"/>
              <a:t>к </a:t>
            </a:r>
            <a:r>
              <a:rPr lang="ru-RU" sz="1200" b="1" dirty="0" smtClean="0"/>
              <a:t>выполнению</a:t>
            </a:r>
            <a:r>
              <a:rPr lang="ru-RU" altLang="ko-KR" sz="1200" b="1" dirty="0">
                <a:solidFill>
                  <a:srgbClr val="3E3E3E"/>
                </a:solidFill>
                <a:ea typeface="굴림" charset="-127"/>
                <a:cs typeface="Arial" pitchFamily="34" charset="0"/>
              </a:rPr>
              <a:t> в рамках Группы </a:t>
            </a:r>
            <a:r>
              <a:rPr lang="ru-RU" altLang="ko-KR" sz="1200" b="1" dirty="0" smtClean="0">
                <a:solidFill>
                  <a:srgbClr val="3E3E3E"/>
                </a:solidFill>
                <a:ea typeface="굴림" charset="-127"/>
                <a:cs typeface="Arial" pitchFamily="34" charset="0"/>
              </a:rPr>
              <a:t>ДТЭК</a:t>
            </a:r>
            <a:endParaRPr lang="ru-RU" sz="12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0014" y="771435"/>
            <a:ext cx="895080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ko-KR" sz="1200" dirty="0" smtClean="0">
                <a:solidFill>
                  <a:srgbClr val="3E3E3E"/>
                </a:solidFill>
                <a:ea typeface="굴림" charset="-127"/>
                <a:cs typeface="Arial" pitchFamily="34" charset="0"/>
              </a:rPr>
              <a:t>В рамках развития функции </a:t>
            </a:r>
            <a:r>
              <a:rPr lang="ru-RU" altLang="ko-KR" sz="1200" dirty="0" err="1" smtClean="0">
                <a:solidFill>
                  <a:srgbClr val="3E3E3E"/>
                </a:solidFill>
                <a:ea typeface="굴림" charset="-127"/>
                <a:cs typeface="Arial" pitchFamily="34" charset="0"/>
              </a:rPr>
              <a:t>комплаенс</a:t>
            </a:r>
            <a:r>
              <a:rPr lang="ru-RU" altLang="ko-KR" sz="1200" dirty="0" smtClean="0">
                <a:solidFill>
                  <a:srgbClr val="3E3E3E"/>
                </a:solidFill>
                <a:ea typeface="굴림" charset="-127"/>
                <a:cs typeface="Arial" pitchFamily="34" charset="0"/>
              </a:rPr>
              <a:t> предположены 3 его возможные роли в </a:t>
            </a:r>
            <a:r>
              <a:rPr lang="ru-RU" altLang="ko-KR" sz="1200" dirty="0" err="1" smtClean="0">
                <a:solidFill>
                  <a:srgbClr val="3E3E3E"/>
                </a:solidFill>
                <a:ea typeface="굴림" charset="-127"/>
                <a:cs typeface="Arial" pitchFamily="34" charset="0"/>
              </a:rPr>
              <a:t>комплаенс</a:t>
            </a:r>
            <a:r>
              <a:rPr lang="ru-RU" altLang="ko-KR" sz="1200" dirty="0" smtClean="0">
                <a:solidFill>
                  <a:srgbClr val="3E3E3E"/>
                </a:solidFill>
                <a:ea typeface="굴림" charset="-127"/>
                <a:cs typeface="Arial" pitchFamily="34" charset="0"/>
              </a:rPr>
              <a:t>-процессах – </a:t>
            </a:r>
            <a:r>
              <a:rPr lang="ru-RU" altLang="ko-KR" sz="1200" b="1" dirty="0" smtClean="0">
                <a:solidFill>
                  <a:srgbClr val="3E3E3E"/>
                </a:solidFill>
                <a:ea typeface="굴림" charset="-127"/>
                <a:cs typeface="Arial" pitchFamily="34" charset="0"/>
              </a:rPr>
              <a:t>Собственник</a:t>
            </a:r>
            <a:r>
              <a:rPr lang="ru-RU" altLang="ko-KR" sz="1200" dirty="0" smtClean="0">
                <a:solidFill>
                  <a:srgbClr val="3E3E3E"/>
                </a:solidFill>
                <a:ea typeface="굴림" charset="-127"/>
                <a:cs typeface="Arial" pitchFamily="34" charset="0"/>
              </a:rPr>
              <a:t>, </a:t>
            </a:r>
            <a:r>
              <a:rPr lang="ru-RU" altLang="ko-KR" sz="1200" b="1" dirty="0" smtClean="0">
                <a:solidFill>
                  <a:srgbClr val="3E3E3E"/>
                </a:solidFill>
                <a:ea typeface="굴림" charset="-127"/>
                <a:cs typeface="Arial" pitchFamily="34" charset="0"/>
              </a:rPr>
              <a:t>Координатор, Эксперт. </a:t>
            </a:r>
          </a:p>
          <a:p>
            <a:pPr algn="just"/>
            <a:endParaRPr lang="ru-RU" altLang="ko-KR" sz="1200" b="1" dirty="0">
              <a:solidFill>
                <a:srgbClr val="3E3E3E"/>
              </a:solidFill>
              <a:ea typeface="굴림" charset="-127"/>
              <a:cs typeface="Arial" pitchFamily="34" charset="0"/>
            </a:endParaRPr>
          </a:p>
          <a:p>
            <a:pPr algn="just"/>
            <a:r>
              <a:rPr lang="ru-RU" altLang="ko-KR" sz="1200" dirty="0" smtClean="0">
                <a:solidFill>
                  <a:srgbClr val="3E3E3E"/>
                </a:solidFill>
                <a:ea typeface="굴림" charset="-127"/>
                <a:cs typeface="Arial" pitchFamily="34" charset="0"/>
              </a:rPr>
              <a:t>Независимо от роли в процессе, </a:t>
            </a:r>
            <a:r>
              <a:rPr lang="ru-RU" altLang="ko-KR" sz="1200" dirty="0" err="1">
                <a:solidFill>
                  <a:srgbClr val="3E3E3E"/>
                </a:solidFill>
                <a:ea typeface="굴림" charset="-127"/>
                <a:cs typeface="Arial" pitchFamily="34" charset="0"/>
              </a:rPr>
              <a:t>к</a:t>
            </a:r>
            <a:r>
              <a:rPr lang="ru-RU" altLang="ko-KR" sz="1200" dirty="0" err="1" smtClean="0">
                <a:solidFill>
                  <a:srgbClr val="3E3E3E"/>
                </a:solidFill>
                <a:ea typeface="굴림" charset="-127"/>
                <a:cs typeface="Arial" pitchFamily="34" charset="0"/>
              </a:rPr>
              <a:t>омплаенс</a:t>
            </a:r>
            <a:r>
              <a:rPr lang="ru-RU" altLang="ko-KR" sz="1200" dirty="0" smtClean="0">
                <a:solidFill>
                  <a:srgbClr val="3E3E3E"/>
                </a:solidFill>
                <a:ea typeface="굴림" charset="-127"/>
                <a:cs typeface="Arial" pitchFamily="34" charset="0"/>
              </a:rPr>
              <a:t> имеет право запрашивать </a:t>
            </a:r>
            <a:r>
              <a:rPr lang="ru-RU" altLang="ko-KR" sz="1200" dirty="0">
                <a:solidFill>
                  <a:srgbClr val="3E3E3E"/>
                </a:solidFill>
                <a:ea typeface="굴림" charset="-127"/>
                <a:cs typeface="Arial" pitchFamily="34" charset="0"/>
              </a:rPr>
              <a:t>и получать необходимую информацию от подразделений, а </a:t>
            </a:r>
            <a:r>
              <a:rPr lang="ru-RU" altLang="ko-KR" sz="1200" dirty="0" smtClean="0">
                <a:solidFill>
                  <a:srgbClr val="3E3E3E"/>
                </a:solidFill>
                <a:ea typeface="굴림" charset="-127"/>
                <a:cs typeface="Arial" pitchFamily="34" charset="0"/>
              </a:rPr>
              <a:t>подразделения, в свою очередь, обязаны ее предоставлять. Внедрение ролей </a:t>
            </a:r>
            <a:r>
              <a:rPr lang="ru-RU" altLang="ko-KR" sz="1200" dirty="0" smtClean="0">
                <a:ea typeface="굴림" charset="-127"/>
                <a:cs typeface="Arial" pitchFamily="34" charset="0"/>
              </a:rPr>
              <a:t>Собственника, Координатора </a:t>
            </a:r>
            <a:r>
              <a:rPr lang="ru-RU" altLang="ko-KR" sz="1200" dirty="0" smtClean="0">
                <a:solidFill>
                  <a:srgbClr val="3E3E3E"/>
                </a:solidFill>
                <a:ea typeface="굴림" charset="-127"/>
                <a:cs typeface="Arial" pitchFamily="34" charset="0"/>
              </a:rPr>
              <a:t>и Эксперта позволит более эффективно и целостно управлять </a:t>
            </a:r>
            <a:r>
              <a:rPr lang="ru-RU" altLang="ko-KR" sz="1200" dirty="0" err="1" smtClean="0">
                <a:solidFill>
                  <a:srgbClr val="3E3E3E"/>
                </a:solidFill>
                <a:ea typeface="굴림" charset="-127"/>
                <a:cs typeface="Arial" pitchFamily="34" charset="0"/>
              </a:rPr>
              <a:t>Комплаенс</a:t>
            </a:r>
            <a:r>
              <a:rPr lang="ru-RU" altLang="ko-KR" sz="1200" dirty="0" smtClean="0">
                <a:solidFill>
                  <a:srgbClr val="3E3E3E"/>
                </a:solidFill>
                <a:ea typeface="굴림" charset="-127"/>
                <a:cs typeface="Arial" pitchFamily="34" charset="0"/>
              </a:rPr>
              <a:t> рисками (</a:t>
            </a:r>
            <a:r>
              <a:rPr lang="ru-RU" altLang="ko-KR" sz="1200" dirty="0" smtClean="0">
                <a:ea typeface="굴림" charset="-127"/>
                <a:cs typeface="Arial" pitchFamily="34" charset="0"/>
              </a:rPr>
              <a:t>включают в себя коррупционные риски, риски взаимоотношения с Политическими</a:t>
            </a:r>
            <a:r>
              <a:rPr lang="uk-UA" altLang="ko-KR" sz="1200" dirty="0" smtClean="0">
                <a:ea typeface="굴림" charset="-127"/>
                <a:cs typeface="Arial" pitchFamily="34" charset="0"/>
              </a:rPr>
              <a:t> </a:t>
            </a:r>
            <a:r>
              <a:rPr lang="ru-RU" altLang="ko-KR" sz="1200" dirty="0" smtClean="0">
                <a:ea typeface="굴림" charset="-127"/>
                <a:cs typeface="Arial" pitchFamily="34" charset="0"/>
              </a:rPr>
              <a:t>деятелями, риски финансирования терроризма и отмывания денег, риски нарушения режима международных санкций, в том числе товаров двойного назначения, риски нарушения КЭ</a:t>
            </a:r>
            <a:r>
              <a:rPr lang="ru-RU" altLang="ko-KR" sz="1200" dirty="0" smtClean="0">
                <a:solidFill>
                  <a:srgbClr val="3E3E3E"/>
                </a:solidFill>
                <a:ea typeface="굴림" charset="-127"/>
                <a:cs typeface="Arial" pitchFamily="34" charset="0"/>
              </a:rPr>
              <a:t>). </a:t>
            </a:r>
            <a:endParaRPr lang="ru-RU" altLang="ko-KR" sz="1200" dirty="0">
              <a:solidFill>
                <a:srgbClr val="3E3E3E"/>
              </a:solidFill>
              <a:ea typeface="굴림" charset="-127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6894" y="2429524"/>
            <a:ext cx="2620827" cy="1107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17000" y="4719112"/>
            <a:ext cx="333708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ko-KR" sz="1200" b="1" dirty="0" smtClean="0">
                <a:solidFill>
                  <a:srgbClr val="3E3E3E"/>
                </a:solidFill>
                <a:ea typeface="굴림" charset="-127"/>
                <a:cs typeface="Arial" pitchFamily="34" charset="0"/>
              </a:rPr>
              <a:t>Собственник процессов самостоятельно проводит аудит процессов на предмет  подверженности коррупционным и иным </a:t>
            </a:r>
            <a:r>
              <a:rPr lang="ru-RU" altLang="ko-KR" sz="1200" b="1" dirty="0" err="1">
                <a:solidFill>
                  <a:srgbClr val="3E3E3E"/>
                </a:solidFill>
                <a:ea typeface="굴림" charset="-127"/>
                <a:cs typeface="Arial" pitchFamily="34" charset="0"/>
              </a:rPr>
              <a:t>к</a:t>
            </a:r>
            <a:r>
              <a:rPr lang="ru-RU" altLang="ko-KR" sz="1200" b="1" dirty="0" err="1" smtClean="0">
                <a:solidFill>
                  <a:srgbClr val="3E3E3E"/>
                </a:solidFill>
                <a:ea typeface="굴림" charset="-127"/>
                <a:cs typeface="Arial" pitchFamily="34" charset="0"/>
              </a:rPr>
              <a:t>омплаенс</a:t>
            </a:r>
            <a:r>
              <a:rPr lang="ru-RU" altLang="ko-KR" sz="1200" b="1" dirty="0" smtClean="0">
                <a:solidFill>
                  <a:srgbClr val="3E3E3E"/>
                </a:solidFill>
                <a:ea typeface="굴림" charset="-127"/>
                <a:cs typeface="Arial" pitchFamily="34" charset="0"/>
              </a:rPr>
              <a:t>-рискам, выставляет необходимые контроли и формирует графики их внедрения в рамках Группы ДТЭК, определяет и реализует превентивные мероприятия</a:t>
            </a:r>
            <a:endParaRPr lang="ru-RU" altLang="ko-KR" sz="1200" b="1" dirty="0">
              <a:solidFill>
                <a:srgbClr val="3E3E3E"/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9243" y="3988213"/>
            <a:ext cx="2872596" cy="6355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Собственник (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Guardian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)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111946" y="4152933"/>
            <a:ext cx="2889190" cy="59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Координатор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 (Facilitator)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35540">
            <a:off x="4265614" y="3419856"/>
            <a:ext cx="683386" cy="706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601643" y="4140613"/>
            <a:ext cx="2872596" cy="6355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Собственник (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Guardian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)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554083" y="4212492"/>
            <a:ext cx="2249257" cy="478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Эксперт (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Expert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)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705046" y="4719112"/>
            <a:ext cx="22126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ko-KR" sz="1200" b="1" dirty="0" smtClean="0">
                <a:solidFill>
                  <a:srgbClr val="3E3E3E"/>
                </a:solidFill>
                <a:ea typeface="굴림" charset="-127"/>
                <a:cs typeface="Arial" pitchFamily="34" charset="0"/>
              </a:rPr>
              <a:t>Эксперт выполняет функцию независимого консультанта   в рамках процессов, выполняемых другими департаментами (расследования, </a:t>
            </a:r>
            <a:r>
              <a:rPr lang="en-US" altLang="ko-KR" sz="1200" b="1" dirty="0" smtClean="0">
                <a:solidFill>
                  <a:srgbClr val="3E3E3E"/>
                </a:solidFill>
                <a:ea typeface="굴림" charset="-127"/>
                <a:cs typeface="Arial" pitchFamily="34" charset="0"/>
              </a:rPr>
              <a:t>KY</a:t>
            </a:r>
            <a:r>
              <a:rPr lang="ru-RU" altLang="ko-KR" sz="1200" b="1" dirty="0" smtClean="0">
                <a:solidFill>
                  <a:srgbClr val="3E3E3E"/>
                </a:solidFill>
                <a:ea typeface="굴림" charset="-127"/>
                <a:cs typeface="Arial" pitchFamily="34" charset="0"/>
              </a:rPr>
              <a:t>С)</a:t>
            </a:r>
            <a:endParaRPr lang="ru-RU" altLang="ko-KR" sz="1200" b="1" dirty="0">
              <a:solidFill>
                <a:srgbClr val="3E3E3E"/>
              </a:solidFill>
              <a:ea typeface="굴림" charset="-127"/>
              <a:cs typeface="Arial" pitchFamily="34" charset="0"/>
            </a:endParaRPr>
          </a:p>
        </p:txBody>
      </p: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82878">
            <a:off x="6128705" y="3337762"/>
            <a:ext cx="842202" cy="870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725545">
            <a:off x="2404441" y="3253117"/>
            <a:ext cx="913474" cy="944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8263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4" y="37013"/>
            <a:ext cx="9043986" cy="507750"/>
          </a:xfrm>
        </p:spPr>
        <p:txBody>
          <a:bodyPr/>
          <a:lstStyle/>
          <a:p>
            <a:pPr marL="1706563" indent="-1706563" algn="just">
              <a:spcBef>
                <a:spcPts val="800"/>
              </a:spcBef>
            </a:pPr>
            <a:r>
              <a:rPr lang="ru-RU" dirty="0" err="1" smtClean="0"/>
              <a:t>Комплаенс</a:t>
            </a:r>
            <a:r>
              <a:rPr lang="ru-RU" dirty="0" smtClean="0"/>
              <a:t>-процессы, собственником которых является </a:t>
            </a:r>
            <a:r>
              <a:rPr lang="ru-RU" dirty="0" err="1" smtClean="0"/>
              <a:t>комплаенс</a:t>
            </a:r>
            <a:r>
              <a:rPr lang="ru-RU" dirty="0" smtClean="0"/>
              <a:t>. </a:t>
            </a:r>
            <a:r>
              <a:rPr lang="ru-RU" dirty="0" err="1" smtClean="0"/>
              <a:t>Комплаенс</a:t>
            </a:r>
            <a:r>
              <a:rPr lang="ru-RU" dirty="0"/>
              <a:t> – С</a:t>
            </a:r>
            <a:r>
              <a:rPr lang="ru-RU" dirty="0" smtClean="0"/>
              <a:t>обственник (2/5)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>
            <a:normAutofit fontScale="92500" lnSpcReduction="10000"/>
          </a:bodyPr>
          <a:lstStyle/>
          <a:p>
            <a:fld id="{2754ED01-E2A0-4C1E-8E21-014B99041579}" type="slidenum">
              <a:rPr lang="en-US" smtClean="0"/>
              <a:pPr/>
              <a:t>6</a:t>
            </a:fld>
            <a:endParaRPr lang="en-US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9514308"/>
              </p:ext>
            </p:extLst>
          </p:nvPr>
        </p:nvGraphicFramePr>
        <p:xfrm>
          <a:off x="100014" y="744951"/>
          <a:ext cx="8950806" cy="56963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77"/>
                <a:gridCol w="1061049"/>
                <a:gridCol w="1562063"/>
                <a:gridCol w="4504017"/>
              </a:tblGrid>
              <a:tr h="584119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Процессы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Участники процесса</a:t>
                      </a:r>
                    </a:p>
                    <a:p>
                      <a:pPr algn="just"/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Роль </a:t>
                      </a:r>
                      <a:r>
                        <a:rPr lang="ru-RU" sz="1200" dirty="0" err="1" smtClean="0">
                          <a:solidFill>
                            <a:schemeClr val="tx1"/>
                          </a:solidFill>
                        </a:rPr>
                        <a:t>комплаенса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</a:rPr>
                        <a:t> в процессе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Функционал </a:t>
                      </a:r>
                      <a:r>
                        <a:rPr lang="ru-RU" sz="1200" dirty="0" err="1" smtClean="0">
                          <a:solidFill>
                            <a:schemeClr val="tx1"/>
                          </a:solidFill>
                        </a:rPr>
                        <a:t>комплаенса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9597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noProof="0" dirty="0" smtClean="0">
                          <a:solidFill>
                            <a:schemeClr val="tx1"/>
                          </a:solidFill>
                          <a:cs typeface="Times New Roman" pitchFamily="18" charset="0"/>
                        </a:rPr>
                        <a:t>Управление</a:t>
                      </a:r>
                      <a:r>
                        <a:rPr lang="uk-UA" sz="1000" b="1" dirty="0" smtClean="0">
                          <a:solidFill>
                            <a:schemeClr val="tx1"/>
                          </a:solidFill>
                          <a:cs typeface="Times New Roman" pitchFamily="18" charset="0"/>
                        </a:rPr>
                        <a:t> </a:t>
                      </a:r>
                      <a:r>
                        <a:rPr lang="ru-RU" sz="1000" b="1" noProof="0" dirty="0" smtClean="0">
                          <a:solidFill>
                            <a:schemeClr val="tx1"/>
                          </a:solidFill>
                          <a:cs typeface="Times New Roman" pitchFamily="18" charset="0"/>
                        </a:rPr>
                        <a:t>внутренними</a:t>
                      </a:r>
                      <a:r>
                        <a:rPr lang="uk-UA" sz="1000" b="1" dirty="0" smtClean="0">
                          <a:solidFill>
                            <a:schemeClr val="tx1"/>
                          </a:solidFill>
                          <a:cs typeface="Times New Roman" pitchFamily="18" charset="0"/>
                        </a:rPr>
                        <a:t> </a:t>
                      </a:r>
                      <a:r>
                        <a:rPr lang="ru-RU" sz="1000" b="1" noProof="0" dirty="0" smtClean="0">
                          <a:solidFill>
                            <a:schemeClr val="tx1"/>
                          </a:solidFill>
                          <a:cs typeface="Times New Roman" pitchFamily="18" charset="0"/>
                        </a:rPr>
                        <a:t>этическими</a:t>
                      </a:r>
                      <a:r>
                        <a:rPr lang="uk-UA" sz="1000" b="1" dirty="0" smtClean="0">
                          <a:solidFill>
                            <a:schemeClr val="tx1"/>
                          </a:solidFill>
                          <a:cs typeface="Times New Roman" pitchFamily="18" charset="0"/>
                        </a:rPr>
                        <a:t> </a:t>
                      </a:r>
                      <a:r>
                        <a:rPr lang="ru-RU" sz="1000" b="1" noProof="0" dirty="0" smtClean="0">
                          <a:solidFill>
                            <a:schemeClr val="tx1"/>
                          </a:solidFill>
                          <a:cs typeface="Times New Roman" pitchFamily="18" charset="0"/>
                        </a:rPr>
                        <a:t>требованиями/ внедрение</a:t>
                      </a:r>
                      <a:r>
                        <a:rPr lang="ru-RU" sz="1000" b="1" baseline="0" noProof="0" dirty="0" smtClean="0">
                          <a:solidFill>
                            <a:schemeClr val="tx1"/>
                          </a:solidFill>
                          <a:cs typeface="Times New Roman" pitchFamily="18" charset="0"/>
                        </a:rPr>
                        <a:t> и т</a:t>
                      </a:r>
                      <a:r>
                        <a:rPr lang="ru-RU" sz="1000" b="1" noProof="0" dirty="0" smtClean="0">
                          <a:solidFill>
                            <a:schemeClr val="tx1"/>
                          </a:solidFill>
                          <a:cs typeface="Times New Roman" pitchFamily="18" charset="0"/>
                        </a:rPr>
                        <a:t>олкование Кодекса этики </a:t>
                      </a:r>
                      <a:endParaRPr lang="ru-RU" sz="1000" b="1" noProof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cs typeface="Times New Roman" pitchFamily="18" charset="0"/>
                        </a:rPr>
                        <a:t>нет</a:t>
                      </a:r>
                      <a:endParaRPr lang="en-US" sz="1000" dirty="0" smtClean="0">
                        <a:solidFill>
                          <a:schemeClr val="tx1"/>
                        </a:solidFill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9"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ru-RU" sz="1000" dirty="0" smtClean="0">
                        <a:solidFill>
                          <a:schemeClr val="tx1"/>
                        </a:solidFill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ru-RU" sz="1000" dirty="0" smtClean="0">
                        <a:solidFill>
                          <a:schemeClr val="tx1"/>
                        </a:solidFill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ru-RU" sz="1000" dirty="0" smtClean="0">
                        <a:solidFill>
                          <a:schemeClr val="tx1"/>
                        </a:solidFill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ru-RU" sz="1000" dirty="0" smtClean="0">
                        <a:solidFill>
                          <a:schemeClr val="tx1"/>
                        </a:solidFill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ru-RU" sz="1000" dirty="0" smtClean="0">
                        <a:solidFill>
                          <a:schemeClr val="tx1"/>
                        </a:solidFill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ru-RU" sz="1000" dirty="0" smtClean="0">
                        <a:solidFill>
                          <a:schemeClr val="tx1"/>
                        </a:solidFill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ru-RU" sz="1000" dirty="0" smtClean="0">
                        <a:solidFill>
                          <a:schemeClr val="tx1"/>
                        </a:solidFill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ru-RU" sz="1000" dirty="0" smtClean="0">
                        <a:solidFill>
                          <a:schemeClr val="tx1"/>
                        </a:solidFill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ru-RU" sz="800" dirty="0" smtClean="0">
                        <a:solidFill>
                          <a:schemeClr val="tx1"/>
                        </a:solidFill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ru-RU" sz="1000" dirty="0" smtClean="0">
                        <a:solidFill>
                          <a:schemeClr val="tx1"/>
                        </a:solidFill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ru-RU" sz="1000" dirty="0" smtClean="0">
                        <a:solidFill>
                          <a:schemeClr val="tx1"/>
                        </a:solidFill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ru-RU" sz="1000" dirty="0" smtClean="0">
                        <a:solidFill>
                          <a:schemeClr val="tx1"/>
                        </a:solidFill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ru-RU" sz="1000" dirty="0" smtClean="0">
                        <a:solidFill>
                          <a:schemeClr val="tx1"/>
                        </a:solidFill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ru-RU" sz="1000" dirty="0" smtClean="0">
                        <a:solidFill>
                          <a:schemeClr val="tx1"/>
                        </a:solidFill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ru-RU" sz="1000" dirty="0" smtClean="0">
                        <a:solidFill>
                          <a:schemeClr val="tx1"/>
                        </a:solidFill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ru-RU" sz="1000" dirty="0" smtClean="0">
                        <a:solidFill>
                          <a:schemeClr val="tx1"/>
                        </a:solidFill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ru-RU" sz="1000" dirty="0" smtClean="0">
                        <a:solidFill>
                          <a:schemeClr val="tx1"/>
                        </a:solidFill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cs typeface="Times New Roman" pitchFamily="18" charset="0"/>
                        </a:rPr>
                        <a:t>СОБСТВЕННИК </a:t>
                      </a:r>
                      <a:endParaRPr lang="en-US" sz="1600" b="1" dirty="0" smtClean="0">
                        <a:solidFill>
                          <a:schemeClr val="tx1"/>
                        </a:solidFill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cs typeface="Times New Roman" pitchFamily="18" charset="0"/>
                        </a:rPr>
                        <a:t>Разработка,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cs typeface="Times New Roman" pitchFamily="18" charset="0"/>
                        </a:rPr>
                        <a:t> о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cs typeface="Times New Roman" pitchFamily="18" charset="0"/>
                        </a:rPr>
                        <a:t>бновление Кодекса этики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cs typeface="Times New Roman" pitchFamily="18" charset="0"/>
                        </a:rPr>
                        <a:t> </a:t>
                      </a:r>
                      <a:endParaRPr lang="ru-RU" sz="1000" dirty="0" smtClean="0">
                        <a:solidFill>
                          <a:schemeClr val="tx1"/>
                        </a:solidFill>
                        <a:cs typeface="Times New Roman" pitchFamily="18" charset="0"/>
                      </a:endParaRPr>
                    </a:p>
                    <a:p>
                      <a:pPr marL="171450" marR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cs typeface="Times New Roman" pitchFamily="18" charset="0"/>
                        </a:rPr>
                        <a:t>Трансляция этических стандартов внутри Компании</a:t>
                      </a:r>
                    </a:p>
                    <a:p>
                      <a:pPr marL="171450" marR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cs typeface="Times New Roman" pitchFamily="18" charset="0"/>
                        </a:rPr>
                        <a:t>Формирование этичного имиджа ДТЭК </a:t>
                      </a:r>
                    </a:p>
                    <a:p>
                      <a:pPr marL="171450" marR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cs typeface="Times New Roman" pitchFamily="18" charset="0"/>
                        </a:rPr>
                        <a:t>Консультирование по Кодексу этики</a:t>
                      </a:r>
                    </a:p>
                    <a:p>
                      <a:pPr marL="171450" marR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cs typeface="Times New Roman" pitchFamily="18" charset="0"/>
                        </a:rPr>
                        <a:t>Проведение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cs typeface="Times New Roman" pitchFamily="18" charset="0"/>
                        </a:rPr>
                        <a:t> опросов на уровень знания Кодекса этики</a:t>
                      </a:r>
                      <a:endParaRPr lang="en-US" sz="1000" dirty="0" smtClean="0">
                        <a:solidFill>
                          <a:schemeClr val="tx1"/>
                        </a:solidFill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788353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noProof="0" dirty="0" smtClean="0">
                          <a:solidFill>
                            <a:schemeClr val="tx1"/>
                          </a:solidFill>
                          <a:cs typeface="Times New Roman" pitchFamily="18" charset="0"/>
                        </a:rPr>
                        <a:t>Управление</a:t>
                      </a:r>
                      <a:r>
                        <a:rPr lang="uk-UA" sz="1000" b="1" dirty="0" smtClean="0">
                          <a:solidFill>
                            <a:schemeClr val="tx1"/>
                          </a:solidFill>
                          <a:cs typeface="Times New Roman" pitchFamily="18" charset="0"/>
                        </a:rPr>
                        <a:t> 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cs typeface="Times New Roman" pitchFamily="18" charset="0"/>
                        </a:rPr>
                        <a:t>ситуациями конфликта</a:t>
                      </a:r>
                      <a:r>
                        <a:rPr lang="uk-UA" sz="1000" b="1" dirty="0" smtClean="0">
                          <a:solidFill>
                            <a:schemeClr val="tx1"/>
                          </a:solidFill>
                          <a:cs typeface="Times New Roman" pitchFamily="18" charset="0"/>
                        </a:rPr>
                        <a:t> </a:t>
                      </a:r>
                      <a:r>
                        <a:rPr lang="ru-RU" sz="1000" b="1" noProof="0" dirty="0" smtClean="0">
                          <a:solidFill>
                            <a:schemeClr val="tx1"/>
                          </a:solidFill>
                          <a:cs typeface="Times New Roman" pitchFamily="18" charset="0"/>
                        </a:rPr>
                        <a:t>интересов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indent="0" algn="just">
                        <a:buFont typeface="Arial" panose="020B0604020202020204" pitchFamily="34" charset="0"/>
                        <a:buNone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HR</a:t>
                      </a:r>
                      <a:endParaRPr lang="ru-RU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just">
                        <a:buFont typeface="Arial" panose="020B0604020202020204" pitchFamily="34" charset="0"/>
                        <a:buNone/>
                      </a:pP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ДБ</a:t>
                      </a:r>
                    </a:p>
                    <a:p>
                      <a:pPr marL="0" indent="0" algn="just">
                        <a:buFont typeface="Arial" panose="020B0604020202020204" pitchFamily="34" charset="0"/>
                        <a:buNone/>
                      </a:pP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ДМТО</a:t>
                      </a:r>
                    </a:p>
                    <a:p>
                      <a:pPr marL="0" indent="0" algn="just">
                        <a:buFont typeface="Arial" panose="020B0604020202020204" pitchFamily="34" charset="0"/>
                        <a:buNone/>
                      </a:pP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ДКД</a:t>
                      </a:r>
                    </a:p>
                    <a:p>
                      <a:pPr marL="0" indent="0" algn="just">
                        <a:buFont typeface="Arial" panose="020B0604020202020204" pitchFamily="34" charset="0"/>
                        <a:buNone/>
                      </a:pP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ДПО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endParaRPr lang="ru-RU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Декларирование конфликта интересов</a:t>
                      </a:r>
                    </a:p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Конфликт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</a:rPr>
                        <a:t> интересов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 при приеме на работу (в </a:t>
                      </a:r>
                      <a:r>
                        <a:rPr lang="ru-RU" sz="10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т.ч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у политиков (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PEPs)</a:t>
                      </a:r>
                      <a:endParaRPr lang="ru-RU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Конфликт</a:t>
                      </a:r>
                      <a:r>
                        <a:rPr lang="ru-RU" sz="10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интересов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при переводе сотрудника в рамках Компании</a:t>
                      </a:r>
                    </a:p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Расследование ситуаций конфликта интересов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71381">
                <a:tc vMerge="1"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1" dirty="0" smtClean="0">
                        <a:solidFill>
                          <a:schemeClr val="accent4"/>
                        </a:solidFill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endParaRPr lang="ru-RU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171450" marR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171450" marR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Предоставление рекомендаций по недопущению преследования</a:t>
                      </a:r>
                    </a:p>
                    <a:p>
                      <a:pPr marL="171450" marR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Участие в проведение расследований</a:t>
                      </a:r>
                    </a:p>
                    <a:p>
                      <a:pPr marL="171450" marR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Участие в ежегодной оценке</a:t>
                      </a:r>
                    </a:p>
                    <a:p>
                      <a:pPr marL="171450" marR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Вынесения фактов преследования</a:t>
                      </a:r>
                      <a:r>
                        <a:rPr lang="ru-RU" sz="1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на Комитет по рискам</a:t>
                      </a:r>
                    </a:p>
                    <a:p>
                      <a:pPr marL="171450" marR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Получение информации по преследованию</a:t>
                      </a:r>
                      <a:r>
                        <a:rPr lang="ru-RU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от маршрутизатора</a:t>
                      </a:r>
                    </a:p>
                    <a:p>
                      <a:pPr marL="171450" marR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Включения в состав </a:t>
                      </a:r>
                      <a:r>
                        <a:rPr lang="ru-RU" sz="10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рабгруппы</a:t>
                      </a:r>
                      <a:r>
                        <a:rPr lang="ru-RU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по просьбе заявителя или обоснованному требованию </a:t>
                      </a:r>
                      <a:r>
                        <a:rPr lang="ru-RU" sz="10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комплаенс</a:t>
                      </a:r>
                      <a:r>
                        <a:rPr lang="ru-RU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-офицера</a:t>
                      </a:r>
                    </a:p>
                    <a:p>
                      <a:pPr marL="171450" marR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Получение доступа ко всем материалам в рамках расследования </a:t>
                      </a:r>
                      <a:endParaRPr lang="ru-RU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788353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Защита заявителей</a:t>
                      </a:r>
                      <a:endParaRPr lang="ru-RU" sz="1000" b="1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indent="0" algn="just">
                        <a:buFont typeface="Arial" panose="020B0604020202020204" pitchFamily="34" charset="0"/>
                        <a:buNone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ДБ</a:t>
                      </a:r>
                    </a:p>
                    <a:p>
                      <a:pPr marL="0" indent="0" algn="just">
                        <a:buFont typeface="Arial" panose="020B0604020202020204" pitchFamily="34" charset="0"/>
                        <a:buNone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HR</a:t>
                      </a:r>
                      <a:endParaRPr lang="ru-RU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99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000" b="0" i="0" u="none" strike="noStrike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Мониторинг санкций</a:t>
                      </a:r>
                    </a:p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000" b="0" i="0" u="none" strike="noStrike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Создание «Серого списка» и определение контрольных мероприятий </a:t>
                      </a:r>
                    </a:p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000" b="0" i="0" u="none" strike="noStrike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Согласование контрактов с лицами из «Серого списка» </a:t>
                      </a:r>
                    </a:p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000" b="0" i="0" u="none" strike="noStrike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Проставление контролей в электронных системах и портале НС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708375">
                <a:tc>
                  <a:txBody>
                    <a:bodyPr/>
                    <a:lstStyle/>
                    <a:p>
                      <a:pPr algn="l"/>
                      <a:r>
                        <a:rPr lang="ru-RU" sz="1000" b="1" dirty="0" smtClean="0">
                          <a:solidFill>
                            <a:schemeClr val="tx1"/>
                          </a:solidFill>
                          <a:cs typeface="Times New Roman" pitchFamily="18" charset="0"/>
                        </a:rPr>
                        <a:t>Управление</a:t>
                      </a:r>
                      <a:r>
                        <a:rPr lang="uk-UA" sz="1000" b="1" dirty="0" smtClean="0">
                          <a:solidFill>
                            <a:schemeClr val="tx1"/>
                          </a:solidFill>
                          <a:cs typeface="Times New Roman" pitchFamily="18" charset="0"/>
                        </a:rPr>
                        <a:t> 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cs typeface="Times New Roman" pitchFamily="18" charset="0"/>
                        </a:rPr>
                        <a:t>рисками международных санкций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just">
                        <a:buFont typeface="Arial" panose="020B0604020202020204" pitchFamily="34" charset="0"/>
                        <a:buNone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ДБ</a:t>
                      </a:r>
                    </a:p>
                    <a:p>
                      <a:pPr marL="0" indent="0" algn="just">
                        <a:buFont typeface="Arial" panose="020B0604020202020204" pitchFamily="34" charset="0"/>
                        <a:buNone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HR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endParaRPr lang="ru-RU" sz="1000" b="0" i="0" u="none" strike="noStrike" baseline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endParaRPr lang="ru-RU" sz="1000" b="0" i="0" u="none" strike="noStrike" baseline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692439">
                <a:tc>
                  <a:txBody>
                    <a:bodyPr/>
                    <a:lstStyle/>
                    <a:p>
                      <a:pPr algn="l"/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Деловые подарки и гостеприимство</a:t>
                      </a:r>
                      <a:endParaRPr lang="ru-RU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just">
                        <a:buFont typeface="Arial" panose="020B0604020202020204" pitchFamily="34" charset="0"/>
                        <a:buNone/>
                      </a:pP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Бухгалтерия</a:t>
                      </a:r>
                    </a:p>
                    <a:p>
                      <a:pPr marL="0" indent="0" algn="just">
                        <a:buFont typeface="Arial" panose="020B0604020202020204" pitchFamily="34" charset="0"/>
                        <a:buNone/>
                      </a:pP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ДБ</a:t>
                      </a:r>
                      <a:endParaRPr lang="ru-RU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endParaRPr lang="ru-RU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Администрирование системы согласования деловых подарков и гостеприимства</a:t>
                      </a:r>
                    </a:p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Предоставление</a:t>
                      </a:r>
                      <a:r>
                        <a:rPr lang="ru-RU" sz="1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консультаций в области деловых подарков и гостеприимства</a:t>
                      </a:r>
                      <a:endParaRPr lang="ru-RU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algn="l"/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Тренинги и обучение по </a:t>
                      </a:r>
                      <a:r>
                        <a:rPr lang="ru-RU" sz="10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Комплаенс</a:t>
                      </a:r>
                      <a:r>
                        <a:rPr lang="ru-RU" sz="10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рискам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indent="0" algn="just">
                        <a:buFont typeface="Arial" panose="020B0604020202020204" pitchFamily="34" charset="0"/>
                        <a:buNone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HR</a:t>
                      </a:r>
                      <a:endParaRPr lang="ru-RU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5591">
                <a:tc vMerge="1">
                  <a:txBody>
                    <a:bodyPr/>
                    <a:lstStyle/>
                    <a:p>
                      <a:pPr algn="l"/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indent="0" algn="just">
                        <a:buFont typeface="Arial" panose="020B0604020202020204" pitchFamily="34" charset="0"/>
                        <a:buNone/>
                      </a:pPr>
                      <a:endParaRPr lang="ru-RU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endParaRPr lang="ru-RU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Разработка тренингов, материалов</a:t>
                      </a:r>
                    </a:p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Непосредственное проведение тренингов</a:t>
                      </a:r>
                      <a:endParaRPr lang="ru-RU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631" y="2380890"/>
            <a:ext cx="1354347" cy="1302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2128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4" y="37013"/>
            <a:ext cx="9043986" cy="507750"/>
          </a:xfrm>
        </p:spPr>
        <p:txBody>
          <a:bodyPr/>
          <a:lstStyle/>
          <a:p>
            <a:pPr marL="1706563" indent="-1706563" algn="just">
              <a:spcBef>
                <a:spcPts val="800"/>
              </a:spcBef>
            </a:pPr>
            <a:r>
              <a:rPr lang="ru-RU" dirty="0" err="1" smtClean="0"/>
              <a:t>Комплаенс</a:t>
            </a:r>
            <a:r>
              <a:rPr lang="ru-RU" dirty="0" smtClean="0"/>
              <a:t>-процессы</a:t>
            </a:r>
            <a:r>
              <a:rPr lang="ru-RU" dirty="0"/>
              <a:t>, собственником которых является </a:t>
            </a:r>
            <a:r>
              <a:rPr lang="ru-RU" dirty="0" err="1"/>
              <a:t>Комплаенс</a:t>
            </a:r>
            <a:r>
              <a:rPr lang="ru-RU" dirty="0"/>
              <a:t>. </a:t>
            </a:r>
            <a:r>
              <a:rPr lang="ru-RU" dirty="0" err="1" smtClean="0"/>
              <a:t>Компаленс</a:t>
            </a:r>
            <a:r>
              <a:rPr lang="ru-RU" dirty="0"/>
              <a:t> – С</a:t>
            </a:r>
            <a:r>
              <a:rPr lang="ru-RU" dirty="0" smtClean="0"/>
              <a:t>обственник (3/5)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>
            <a:normAutofit fontScale="92500" lnSpcReduction="10000"/>
          </a:bodyPr>
          <a:lstStyle/>
          <a:p>
            <a:fld id="{2754ED01-E2A0-4C1E-8E21-014B99041579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232725"/>
              </p:ext>
            </p:extLst>
          </p:nvPr>
        </p:nvGraphicFramePr>
        <p:xfrm>
          <a:off x="100014" y="813934"/>
          <a:ext cx="8950806" cy="43029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77"/>
                <a:gridCol w="1061049"/>
                <a:gridCol w="1575385"/>
                <a:gridCol w="4490695"/>
              </a:tblGrid>
              <a:tr h="59397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Процессы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Участники процесса</a:t>
                      </a:r>
                    </a:p>
                    <a:p>
                      <a:pPr algn="just"/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Роль </a:t>
                      </a:r>
                      <a:r>
                        <a:rPr lang="ru-RU" sz="1200" dirty="0" err="1" smtClean="0">
                          <a:solidFill>
                            <a:schemeClr val="tx1"/>
                          </a:solidFill>
                        </a:rPr>
                        <a:t>комплаенса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</a:rPr>
                        <a:t> в процессе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Функционал </a:t>
                      </a:r>
                      <a:r>
                        <a:rPr lang="ru-RU" sz="1200" dirty="0" err="1" smtClean="0">
                          <a:solidFill>
                            <a:schemeClr val="tx1"/>
                          </a:solidFill>
                        </a:rPr>
                        <a:t>комплаенса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2439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>
                          <a:solidFill>
                            <a:schemeClr val="tx1"/>
                          </a:solidFill>
                        </a:rPr>
                        <a:t>Insider Trading</a:t>
                      </a:r>
                      <a:endParaRPr lang="ru-RU" sz="10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1" noProof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just">
                        <a:buFont typeface="Arial" panose="020B0604020202020204" pitchFamily="34" charset="0"/>
                        <a:buNone/>
                      </a:pP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ДКУ</a:t>
                      </a:r>
                    </a:p>
                    <a:p>
                      <a:pPr marL="0" indent="0" algn="just">
                        <a:buFont typeface="Arial" panose="020B0604020202020204" pitchFamily="34" charset="0"/>
                        <a:buNone/>
                      </a:pPr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IR</a:t>
                      </a:r>
                      <a:endParaRPr lang="ru-RU" sz="10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000" dirty="0" smtClean="0">
                        <a:solidFill>
                          <a:schemeClr val="tx1"/>
                        </a:solidFill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ru-RU" sz="1000" dirty="0" smtClean="0">
                        <a:solidFill>
                          <a:schemeClr val="tx1"/>
                        </a:solidFill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ru-RU" sz="1000" dirty="0" smtClean="0">
                        <a:solidFill>
                          <a:schemeClr val="tx1"/>
                        </a:solidFill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ru-RU" sz="1000" dirty="0" smtClean="0">
                        <a:solidFill>
                          <a:schemeClr val="tx1"/>
                        </a:solidFill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ru-RU" sz="1000" dirty="0" smtClean="0">
                        <a:solidFill>
                          <a:schemeClr val="tx1"/>
                        </a:solidFill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ru-RU" sz="1000" dirty="0" smtClean="0">
                        <a:solidFill>
                          <a:schemeClr val="tx1"/>
                        </a:solidFill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ru-RU" sz="1000" dirty="0" smtClean="0">
                        <a:solidFill>
                          <a:schemeClr val="tx1"/>
                        </a:solidFill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ru-RU" sz="1000" dirty="0" smtClean="0">
                        <a:solidFill>
                          <a:schemeClr val="tx1"/>
                        </a:solidFill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ru-RU" sz="1000" dirty="0" smtClean="0">
                        <a:solidFill>
                          <a:schemeClr val="tx1"/>
                        </a:solidFill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ru-RU" sz="800" dirty="0" smtClean="0">
                        <a:solidFill>
                          <a:schemeClr val="tx1"/>
                        </a:solidFill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ru-RU" sz="1000" dirty="0" smtClean="0">
                        <a:solidFill>
                          <a:schemeClr val="tx1"/>
                        </a:solidFill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ru-RU" sz="1000" dirty="0" smtClean="0">
                        <a:solidFill>
                          <a:schemeClr val="tx1"/>
                        </a:solidFill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ru-RU" sz="1000" dirty="0" smtClean="0">
                        <a:solidFill>
                          <a:schemeClr val="tx1"/>
                        </a:solidFill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ru-RU" sz="1000" dirty="0" smtClean="0">
                        <a:solidFill>
                          <a:schemeClr val="tx1"/>
                        </a:solidFill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ru-RU" sz="1000" dirty="0" smtClean="0">
                        <a:solidFill>
                          <a:schemeClr val="tx1"/>
                        </a:solidFill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ru-RU" sz="1000" dirty="0" smtClean="0">
                        <a:solidFill>
                          <a:schemeClr val="tx1"/>
                        </a:solidFill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ru-RU" sz="1000" dirty="0" smtClean="0">
                        <a:solidFill>
                          <a:schemeClr val="tx1"/>
                        </a:solidFill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ru-RU" sz="1000" dirty="0" smtClean="0">
                        <a:solidFill>
                          <a:schemeClr val="tx1"/>
                        </a:solidFill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cs typeface="Times New Roman" pitchFamily="18" charset="0"/>
                        </a:rPr>
                        <a:t>СОБСТВЕННИК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cs typeface="Times New Roman" pitchFamily="18" charset="0"/>
                        </a:rPr>
                        <a:t> </a:t>
                      </a:r>
                      <a:endParaRPr lang="en-US" sz="1000" b="1" dirty="0" smtClean="0">
                        <a:solidFill>
                          <a:schemeClr val="tx1"/>
                        </a:solidFill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Администрирование и актуализация инсайдерских листов</a:t>
                      </a:r>
                    </a:p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Консультация по вопросам раскрытия информации </a:t>
                      </a:r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IR 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 ДВС, проверка пресс-релизов для раскрытия на бирже</a:t>
                      </a:r>
                    </a:p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Инициирование раскрытия инсайдерской информации, которой владеет ДКУ, подготовка соответствующих пресс-релизов</a:t>
                      </a:r>
                    </a:p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Контроль запрещенного и закрытого периода, уведомление инсайдеров</a:t>
                      </a:r>
                    </a:p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Анализ возможности заключения инсайдерами сделок с еврооблигациями по их запросу, предоставление консультаций и разрешений/отказов на указанные сделки</a:t>
                      </a:r>
                    </a:p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Инициирование раскрытия на биржах информации о заключении инсайдерами сделок с еврооблигациями по итогам отчетов инсайдеров о заключенных сделках</a:t>
                      </a:r>
                    </a:p>
                    <a:p>
                      <a:pPr marL="171450" marR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000" dirty="0" smtClean="0">
                        <a:solidFill>
                          <a:schemeClr val="tx1"/>
                        </a:solidFill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41894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Управление коррупционными </a:t>
                      </a:r>
                      <a:r>
                        <a:rPr lang="uk-UA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рисками</a:t>
                      </a:r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Проведение </a:t>
                      </a:r>
                      <a:r>
                        <a:rPr lang="ru-RU" sz="10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комплаенс</a:t>
                      </a:r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аудитов процессов с высоким коррупционным риском</a:t>
                      </a:r>
                    </a:p>
                    <a:p>
                      <a:endParaRPr lang="ru-RU" sz="10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1" noProof="0" dirty="0" smtClean="0">
                        <a:solidFill>
                          <a:schemeClr val="tx1"/>
                        </a:solidFill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just">
                        <a:buFont typeface="Arial" panose="020B0604020202020204" pitchFamily="34" charset="0"/>
                        <a:buNone/>
                      </a:pP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ДБ</a:t>
                      </a:r>
                    </a:p>
                    <a:p>
                      <a:pPr marL="0" indent="0" algn="just">
                        <a:buFont typeface="Arial" panose="020B0604020202020204" pitchFamily="34" charset="0"/>
                        <a:buNone/>
                      </a:pP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ДБУ</a:t>
                      </a:r>
                    </a:p>
                    <a:p>
                      <a:pPr marL="0" indent="0" algn="just">
                        <a:buFont typeface="Arial" panose="020B0604020202020204" pitchFamily="34" charset="0"/>
                        <a:buNone/>
                      </a:pPr>
                      <a:r>
                        <a:rPr lang="ru-RU" sz="1000" dirty="0" smtClean="0">
                          <a:latin typeface="+mn-lt"/>
                          <a:cs typeface="Times New Roman" panose="02020603050405020304" pitchFamily="18" charset="0"/>
                        </a:rPr>
                        <a:t>ДКВА</a:t>
                      </a:r>
                    </a:p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endParaRPr lang="ru-RU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endParaRPr lang="ru-RU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000" dirty="0" smtClean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Идентификация</a:t>
                      </a:r>
                      <a:r>
                        <a:rPr lang="ru-RU" sz="1000" baseline="0" dirty="0" smtClean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коррупционных рисков</a:t>
                      </a:r>
                    </a:p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000" baseline="0" dirty="0" smtClean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Выставление антикоррупционных контролей</a:t>
                      </a:r>
                      <a:endParaRPr lang="ru-RU" sz="1000" dirty="0" smtClean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000" dirty="0" smtClean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Определение перечня бизнес-процессов для проведения аудитов</a:t>
                      </a:r>
                    </a:p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000" dirty="0" smtClean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Подготовка плана проведения аудитов</a:t>
                      </a:r>
                    </a:p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000" dirty="0" smtClean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Вынесение результатов аудитов на Комитет</a:t>
                      </a:r>
                      <a:r>
                        <a:rPr lang="ru-RU" sz="1000" baseline="0" dirty="0" smtClean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по рискам</a:t>
                      </a:r>
                    </a:p>
                    <a:p>
                      <a:pPr marL="171450" marR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Подготовка мероприятий по минимизации негативных последствий  </a:t>
                      </a:r>
                    </a:p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endParaRPr lang="ru-RU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631" y="2380890"/>
            <a:ext cx="1354347" cy="1302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6508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4" y="5918"/>
            <a:ext cx="8793160" cy="507750"/>
          </a:xfrm>
        </p:spPr>
        <p:txBody>
          <a:bodyPr/>
          <a:lstStyle/>
          <a:p>
            <a:pPr marL="1798638" indent="-1798638" algn="just">
              <a:spcBef>
                <a:spcPts val="800"/>
              </a:spcBef>
            </a:pPr>
            <a:r>
              <a:rPr lang="ru-RU" dirty="0" err="1" smtClean="0"/>
              <a:t>Комплаенс</a:t>
            </a:r>
            <a:r>
              <a:rPr lang="ru-RU" dirty="0" smtClean="0"/>
              <a:t>-процессы</a:t>
            </a:r>
            <a:r>
              <a:rPr lang="ru-RU" dirty="0"/>
              <a:t>, собственниками которых являются </a:t>
            </a:r>
            <a:r>
              <a:rPr lang="ru-RU" dirty="0" smtClean="0"/>
              <a:t>иные подразделения. </a:t>
            </a:r>
            <a:r>
              <a:rPr lang="ru-RU" dirty="0" err="1" smtClean="0"/>
              <a:t>Комплаенс</a:t>
            </a:r>
            <a:r>
              <a:rPr lang="ru-RU" dirty="0" smtClean="0"/>
              <a:t> – Координатор (4/5)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>
            <a:normAutofit fontScale="92500" lnSpcReduction="10000"/>
          </a:bodyPr>
          <a:lstStyle/>
          <a:p>
            <a:fld id="{2754ED01-E2A0-4C1E-8E21-014B99041579}" type="slidenum">
              <a:rPr lang="en-US" smtClean="0"/>
              <a:pPr/>
              <a:t>8</a:t>
            </a:fld>
            <a:endParaRPr lang="en-US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8013161"/>
              </p:ext>
            </p:extLst>
          </p:nvPr>
        </p:nvGraphicFramePr>
        <p:xfrm>
          <a:off x="100014" y="666298"/>
          <a:ext cx="8950806" cy="55061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3536"/>
                <a:gridCol w="1066800"/>
                <a:gridCol w="1266825"/>
                <a:gridCol w="4983645"/>
              </a:tblGrid>
              <a:tr h="303852">
                <a:tc>
                  <a:txBody>
                    <a:bodyPr/>
                    <a:lstStyle/>
                    <a:p>
                      <a:pPr algn="just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Процессы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Собственники процесса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Роль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000" baseline="0" dirty="0" err="1" smtClean="0">
                          <a:solidFill>
                            <a:schemeClr val="tx1"/>
                          </a:solidFill>
                        </a:rPr>
                        <a:t>комплаенса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</a:rPr>
                        <a:t> в процессе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Предполагаемый функционал 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</a:rPr>
                        <a:t>комплаенса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29547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Предоставление благотворительных</a:t>
                      </a:r>
                      <a:r>
                        <a:rPr lang="ru-RU" sz="1000" b="1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 пожертвований </a:t>
                      </a:r>
                      <a:r>
                        <a:rPr lang="ru-RU" sz="10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 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just">
                        <a:buFont typeface="Arial" panose="020B0604020202020204" pitchFamily="34" charset="0"/>
                        <a:buNone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GR, CSR, HR</a:t>
                      </a:r>
                      <a:endParaRPr lang="ru-RU" sz="10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 rowSpan="9"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endParaRPr lang="ru-RU" sz="10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endParaRPr lang="ru-RU" sz="10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endParaRPr lang="ru-RU" sz="10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endParaRPr lang="ru-RU" sz="10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endParaRPr lang="ru-RU" sz="10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endParaRPr lang="ru-RU" sz="10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endParaRPr lang="ru-RU" sz="10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endParaRPr lang="ru-RU" sz="10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endParaRPr lang="ru-RU" sz="10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endParaRPr lang="ru-RU" sz="10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</a:rPr>
                        <a:t>КООРДИНАТОР</a:t>
                      </a:r>
                      <a:endParaRPr lang="ru-RU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just">
                        <a:buFont typeface="Wingdings" panose="05000000000000000000" pitchFamily="2" charset="2"/>
                        <a:buChar char="§"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Оценка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</a:rPr>
                        <a:t> адекватности контролей при проверке коррупционных рисков при выборе и предоставлении пожертвований</a:t>
                      </a:r>
                    </a:p>
                    <a:p>
                      <a:pPr marL="171450" indent="-171450" algn="just">
                        <a:buFont typeface="Wingdings" panose="05000000000000000000" pitchFamily="2" charset="2"/>
                        <a:buChar char="§"/>
                      </a:pP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</a:rPr>
                        <a:t>Предоставление рекомендаций  по минимизации </a:t>
                      </a:r>
                      <a:r>
                        <a:rPr lang="ru-RU" sz="1000" baseline="0" dirty="0" err="1" smtClean="0">
                          <a:solidFill>
                            <a:schemeClr val="tx1"/>
                          </a:solidFill>
                        </a:rPr>
                        <a:t>комплаенс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</a:rPr>
                        <a:t>-рисков</a:t>
                      </a:r>
                      <a:endParaRPr lang="ru-RU" sz="10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745698">
                <a:tc rowSpan="2"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Защита персональных данных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E3E3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HR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E3E3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ДБ,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3E3E3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Комплаенс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E3E3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ru-RU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3E3E3E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ru-RU" sz="10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Пересмотр применимых законодательством требований в данной области </a:t>
                      </a:r>
                    </a:p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</a:rPr>
                        <a:t>Построение и администрирование системы управления персональными данными</a:t>
                      </a:r>
                    </a:p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</a:rPr>
                        <a:t>Оценка бизнес-процессов, предусматривающих сбор, обработку и надлежащую защиту персональных данных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Продвижение бренда Линии доверия</a:t>
                      </a:r>
                    </a:p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</a:rPr>
                        <a:t>Определение и согласование  с ответственным инструментов продвижения Линии Доверия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Участие в расследованиях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</a:rPr>
                        <a:t> по Топ-менеджменту, деловым мероприятиям, КИ и иным профильным темам</a:t>
                      </a:r>
                    </a:p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</a:rPr>
                        <a:t>Информирование </a:t>
                      </a:r>
                      <a:r>
                        <a:rPr lang="ru-RU" sz="1000" baseline="0" dirty="0" err="1" smtClean="0">
                          <a:solidFill>
                            <a:schemeClr val="tx1"/>
                          </a:solidFill>
                        </a:rPr>
                        <a:t>комплаенс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</a:rPr>
                        <a:t>-офицера о всех сигналах нарушения КЭ и антикоррупционной программы, получение доступа к материалам расследования по таким обращениям  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676643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Линия доверия СКМ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1" kern="1200" dirty="0" smtClean="0">
                        <a:solidFill>
                          <a:srgbClr val="002060"/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СКМ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just"/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endParaRPr lang="ru-RU" sz="10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1138185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Know Your Client</a:t>
                      </a:r>
                      <a:endParaRPr lang="ru-RU" sz="1000" b="1" kern="1200" dirty="0" smtClean="0">
                        <a:solidFill>
                          <a:srgbClr val="002060"/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ДБ</a:t>
                      </a:r>
                      <a:endParaRPr lang="ru-RU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Внедрение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</a:rPr>
                        <a:t> вопросов по </a:t>
                      </a:r>
                      <a:r>
                        <a:rPr lang="ru-RU" sz="1000" baseline="0" dirty="0" err="1" smtClean="0">
                          <a:solidFill>
                            <a:schemeClr val="tx1"/>
                          </a:solidFill>
                        </a:rPr>
                        <a:t>комплаенс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</a:rPr>
                        <a:t> в анкету проверки контрагентов</a:t>
                      </a:r>
                    </a:p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</a:rPr>
                        <a:t>Разработка критериев для проверки на коррупционные риски</a:t>
                      </a:r>
                    </a:p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</a:rPr>
                        <a:t>Предоставление тренингов по порядку проведения оценки коррупционных индексов контрагента</a:t>
                      </a:r>
                    </a:p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</a:rPr>
                        <a:t>Проведение проверки адекватности исполнения рекомендаций </a:t>
                      </a:r>
                      <a:r>
                        <a:rPr lang="ru-RU" sz="1000" baseline="0" dirty="0" err="1" smtClean="0">
                          <a:solidFill>
                            <a:schemeClr val="tx1"/>
                          </a:solidFill>
                        </a:rPr>
                        <a:t>комплаенса</a:t>
                      </a:r>
                      <a:endParaRPr lang="ru-RU" sz="10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</a:rPr>
                        <a:t>Оценка </a:t>
                      </a:r>
                      <a:r>
                        <a:rPr lang="ru-RU" sz="1000" baseline="0" dirty="0" err="1" smtClean="0">
                          <a:solidFill>
                            <a:schemeClr val="tx1"/>
                          </a:solidFill>
                        </a:rPr>
                        <a:t>Комплаенс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</a:rPr>
                        <a:t> рисков на этапе </a:t>
                      </a:r>
                      <a:r>
                        <a:rPr lang="ru-RU" sz="1000" baseline="0" dirty="0" err="1" smtClean="0">
                          <a:solidFill>
                            <a:schemeClr val="tx1"/>
                          </a:solidFill>
                        </a:rPr>
                        <a:t>предквалификации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</a:rPr>
                        <a:t> и квалификации    </a:t>
                      </a:r>
                    </a:p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</a:rPr>
                        <a:t>Согласование на очном и заочном </a:t>
                      </a:r>
                      <a:r>
                        <a:rPr lang="ru-RU" sz="1000" baseline="0" dirty="0" err="1" smtClean="0">
                          <a:solidFill>
                            <a:schemeClr val="tx1"/>
                          </a:solidFill>
                        </a:rPr>
                        <a:t>КпР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</a:rPr>
                        <a:t> 100% контрагентов с  </a:t>
                      </a:r>
                      <a:r>
                        <a:rPr lang="ru-RU" sz="1000" baseline="0" dirty="0" err="1" smtClean="0">
                          <a:solidFill>
                            <a:schemeClr val="tx1"/>
                          </a:solidFill>
                        </a:rPr>
                        <a:t>Комплаенс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</a:rPr>
                        <a:t> рисками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0">
                <a:tc rowSpan="3"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solidFill>
                            <a:srgbClr val="002060"/>
                          </a:solidFill>
                        </a:rPr>
                        <a:t>Работа с политиками и госслужащими</a:t>
                      </a:r>
                    </a:p>
                    <a:p>
                      <a:pPr algn="just"/>
                      <a:endParaRPr lang="ru-RU" sz="1000" b="1" kern="1200" dirty="0" smtClean="0">
                        <a:solidFill>
                          <a:srgbClr val="002060"/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1" kern="1200" dirty="0" smtClean="0">
                        <a:solidFill>
                          <a:srgbClr val="002060"/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Дирекция по региональной политике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ДБ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8557">
                <a:tc vMerge="1"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1" kern="1200" dirty="0" smtClean="0">
                        <a:solidFill>
                          <a:srgbClr val="002060"/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Определения правил</a:t>
                      </a:r>
                      <a:r>
                        <a:rPr lang="ru-RU" sz="10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сотрудничества с политиками и политическими партиями</a:t>
                      </a:r>
                    </a:p>
                    <a:p>
                      <a:pPr marL="171450" marR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Определение ограничений</a:t>
                      </a:r>
                      <a:r>
                        <a:rPr lang="ru-RU" sz="1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относительно предоставления финансирования, пожертвований, помещений и иного имущества политическим партиям  </a:t>
                      </a:r>
                    </a:p>
                    <a:p>
                      <a:pPr marL="171450" marR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</a:rPr>
                        <a:t>Проведение проверки адекватности исполнения рекомендаций </a:t>
                      </a:r>
                      <a:r>
                        <a:rPr lang="ru-RU" sz="1000" baseline="0" dirty="0" err="1" smtClean="0">
                          <a:solidFill>
                            <a:schemeClr val="tx1"/>
                          </a:solidFill>
                        </a:rPr>
                        <a:t>комплаенса</a:t>
                      </a:r>
                      <a:endParaRPr lang="ru-RU" sz="10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2194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Оценка</a:t>
                      </a:r>
                      <a:r>
                        <a:rPr lang="ru-RU" sz="1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наличия коррупционных рисков при утверждение КСО проектов</a:t>
                      </a:r>
                    </a:p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Согласование мероприятий с участием политических и государственных деятелей  </a:t>
                      </a:r>
                      <a:endParaRPr lang="ru-RU" sz="10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375116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КСО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ДРП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endParaRPr lang="ru-RU" sz="10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3143" y="2787920"/>
            <a:ext cx="1114635" cy="1213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4119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62"/>
            <a:ext cx="9215120" cy="608837"/>
          </a:xfrm>
        </p:spPr>
        <p:txBody>
          <a:bodyPr/>
          <a:lstStyle/>
          <a:p>
            <a:pPr marL="1431925" indent="-1431925"/>
            <a:r>
              <a:rPr lang="ru-RU" dirty="0"/>
              <a:t>Приложение 5</a:t>
            </a:r>
            <a:r>
              <a:rPr lang="ru-RU" dirty="0" smtClean="0"/>
              <a:t>. </a:t>
            </a:r>
            <a:r>
              <a:rPr lang="ru-RU" dirty="0" err="1"/>
              <a:t>Комплаенс</a:t>
            </a:r>
            <a:r>
              <a:rPr lang="ru-RU" dirty="0"/>
              <a:t> </a:t>
            </a:r>
            <a:r>
              <a:rPr lang="ru-RU" dirty="0" smtClean="0"/>
              <a:t>процессы, собственниками которых являются другие подразделения. </a:t>
            </a:r>
            <a:r>
              <a:rPr lang="ru-RU" dirty="0" err="1" smtClean="0"/>
              <a:t>Комплаенс</a:t>
            </a:r>
            <a:r>
              <a:rPr lang="ru-RU" dirty="0" smtClean="0"/>
              <a:t> - эксперт (5/5)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>
            <a:normAutofit fontScale="92500" lnSpcReduction="10000"/>
          </a:bodyPr>
          <a:lstStyle/>
          <a:p>
            <a:fld id="{2754ED01-E2A0-4C1E-8E21-014B99041579}" type="slidenum">
              <a:rPr lang="en-US" smtClean="0"/>
              <a:pPr/>
              <a:t>9</a:t>
            </a:fld>
            <a:endParaRPr lang="en-US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9680014"/>
              </p:ext>
            </p:extLst>
          </p:nvPr>
        </p:nvGraphicFramePr>
        <p:xfrm>
          <a:off x="202017" y="973777"/>
          <a:ext cx="8793157" cy="4212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1791"/>
                <a:gridCol w="1436914"/>
                <a:gridCol w="2042556"/>
                <a:gridCol w="3401896"/>
              </a:tblGrid>
              <a:tr h="524080"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Процессы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Собственники процесса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Предполагаемая роль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200" baseline="0" dirty="0" err="1" smtClean="0">
                          <a:solidFill>
                            <a:schemeClr val="tx1"/>
                          </a:solidFill>
                        </a:rPr>
                        <a:t>комплаенса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Предполагаемый функционал </a:t>
                      </a:r>
                      <a:r>
                        <a:rPr lang="ru-RU" sz="1200" dirty="0" err="1" smtClean="0">
                          <a:solidFill>
                            <a:schemeClr val="tx1"/>
                          </a:solidFill>
                        </a:rPr>
                        <a:t>комплаенса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92721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Регламентация</a:t>
                      </a:r>
                      <a:r>
                        <a:rPr lang="ru-RU" sz="10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 бизнес процессов  </a:t>
                      </a:r>
                      <a:endParaRPr lang="ru-RU" sz="1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Трансформация</a:t>
                      </a:r>
                      <a:r>
                        <a:rPr lang="ru-RU" sz="10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бизнес процессов </a:t>
                      </a:r>
                    </a:p>
                    <a:p>
                      <a:pPr algn="l"/>
                      <a:r>
                        <a:rPr lang="ru-RU" sz="10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10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Образумов</a:t>
                      </a:r>
                      <a:r>
                        <a:rPr lang="ru-RU" sz="10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  только на ДТЭК </a:t>
                      </a:r>
                      <a:r>
                        <a:rPr lang="ru-RU" sz="10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Энерго</a:t>
                      </a:r>
                      <a:r>
                        <a:rPr lang="ru-RU" sz="1000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</a:p>
                    <a:p>
                      <a:pPr algn="l"/>
                      <a:r>
                        <a:rPr lang="ru-RU" sz="10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ДТЭК, 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Renewables, </a:t>
                      </a:r>
                      <a:r>
                        <a:rPr lang="en-US" sz="10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Oil&amp;Gas</a:t>
                      </a:r>
                      <a:r>
                        <a:rPr lang="ru-RU" sz="10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четко не определены</a:t>
                      </a:r>
                      <a:endParaRPr lang="ru-RU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ЭКСПЕРТ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Аудит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</a:rPr>
                        <a:t> всех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 регламентирующих документов на предмет наличия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</a:rPr>
                        <a:t> коррупционных рисков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Подготовка и внесение изменений в регламентирующие документы</a:t>
                      </a:r>
                    </a:p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Предоставление заключений относительно превентивных мероприятий 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</a:rPr>
                        <a:t> в бизнес-процессах</a:t>
                      </a:r>
                      <a:endParaRPr lang="ru-RU" sz="10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Корпоративные расследования 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ДБ/СКМ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endParaRPr lang="ru-RU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Участие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</a:rPr>
                        <a:t> в расследованиях  по Топ-менеджменту </a:t>
                      </a:r>
                    </a:p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</a:rPr>
                        <a:t>Участие в расследованиях по коррупции и этическим  вопросам</a:t>
                      </a:r>
                    </a:p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</a:rPr>
                        <a:t>Оценка  фактов в рамках расследования</a:t>
                      </a:r>
                    </a:p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</a:rPr>
                        <a:t>Предоставление заключений на запросы расследователей </a:t>
                      </a:r>
                    </a:p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</a:rPr>
                        <a:t>Информирование маршрутизатором о всех сигналах  по </a:t>
                      </a:r>
                      <a:r>
                        <a:rPr lang="ru-RU" sz="1000" baseline="0" dirty="0" err="1" smtClean="0">
                          <a:solidFill>
                            <a:schemeClr val="tx1"/>
                          </a:solidFill>
                        </a:rPr>
                        <a:t>Комплаенс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</a:rPr>
                        <a:t> рискам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9753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ЭКСПЕРТ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058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Управление</a:t>
                      </a:r>
                      <a:r>
                        <a:rPr lang="uk-UA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законодательными, лицензионными и регуляторными требованиями</a:t>
                      </a:r>
                    </a:p>
                    <a:p>
                      <a:pPr algn="just"/>
                      <a:endParaRPr lang="ru-RU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Дирекция по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</a:rPr>
                        <a:t> регуляторным и правовым вопросам</a:t>
                      </a:r>
                      <a:endParaRPr lang="ru-RU" sz="10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Предоставление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</a:rPr>
                        <a:t> предложений по внесению изменений в  законодательные акты по вопросам </a:t>
                      </a:r>
                      <a:r>
                        <a:rPr lang="ru-RU" sz="1000" baseline="0" dirty="0" err="1" smtClean="0">
                          <a:solidFill>
                            <a:schemeClr val="tx1"/>
                          </a:solidFill>
                        </a:rPr>
                        <a:t>комплаенс</a:t>
                      </a:r>
                      <a:endParaRPr lang="ru-RU" sz="10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171450" marR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</a:rPr>
                        <a:t>Оценка законодательных инициатив через призму </a:t>
                      </a:r>
                      <a:r>
                        <a:rPr lang="ru-RU" sz="1000" baseline="0" dirty="0" err="1" smtClean="0">
                          <a:solidFill>
                            <a:schemeClr val="tx1"/>
                          </a:solidFill>
                        </a:rPr>
                        <a:t>комплаенс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</a:rPr>
                        <a:t>-рисков</a:t>
                      </a:r>
                    </a:p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endParaRPr lang="ru-RU" sz="10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4506" y="2472919"/>
            <a:ext cx="1888177" cy="214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5344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ank">
  <a:themeElements>
    <a:clrScheme name="Фирменный стиль">
      <a:dk1>
        <a:srgbClr val="3E3E3E"/>
      </a:dk1>
      <a:lt1>
        <a:sysClr val="window" lastClr="FFFFFF"/>
      </a:lt1>
      <a:dk2>
        <a:srgbClr val="8B8D8E"/>
      </a:dk2>
      <a:lt2>
        <a:srgbClr val="E0E1DD"/>
      </a:lt2>
      <a:accent1>
        <a:srgbClr val="FED100"/>
      </a:accent1>
      <a:accent2>
        <a:srgbClr val="F0AB00"/>
      </a:accent2>
      <a:accent3>
        <a:srgbClr val="FF7900"/>
      </a:accent3>
      <a:accent4>
        <a:srgbClr val="7AB800"/>
      </a:accent4>
      <a:accent5>
        <a:srgbClr val="00C6D7"/>
      </a:accent5>
      <a:accent6>
        <a:srgbClr val="BFBFBF"/>
      </a:accent6>
      <a:hlink>
        <a:srgbClr val="5F5F5F"/>
      </a:hlink>
      <a:folHlink>
        <a:srgbClr val="F2F2F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b3d0d583-234a-4f00-8099-9b47ec64ff8d">RFVZFEY2RDD7-55-3228</_dlc_DocId>
    <_dlc_DocIdUrl xmlns="b3d0d583-234a-4f00-8099-9b47ec64ff8d">
      <Url>https://portal.dtek.com/businessprocess/_layouts/DocIdRedir.aspx?ID=RFVZFEY2RDD7-55-3228</Url>
      <Description>RFVZFEY2RDD7-55-3228</Description>
    </_dlc_DocIdUrl>
  </documentManagement>
</p:properti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DBB180A5A68C8540A0C458C1F94A8A92" ma:contentTypeVersion="0" ma:contentTypeDescription="Создание документа." ma:contentTypeScope="" ma:versionID="7603bdab84615b08a046b069384d31b6">
  <xsd:schema xmlns:xsd="http://www.w3.org/2001/XMLSchema" xmlns:xs="http://www.w3.org/2001/XMLSchema" xmlns:p="http://schemas.microsoft.com/office/2006/metadata/properties" xmlns:ns2="b3d0d583-234a-4f00-8099-9b47ec64ff8d" targetNamespace="http://schemas.microsoft.com/office/2006/metadata/properties" ma:root="true" ma:fieldsID="4decf02a0baf50935935011b70fa2810" ns2:_="">
    <xsd:import namespace="b3d0d583-234a-4f00-8099-9b47ec64ff8d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d0d583-234a-4f00-8099-9b47ec64ff8d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9CB3E9A-5D83-4579-A9F5-881115995A72}">
  <ds:schemaRefs>
    <ds:schemaRef ds:uri="http://purl.org/dc/dcmitype/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b3d0d583-234a-4f00-8099-9b47ec64ff8d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8FA32839-EBB0-4FED-9B2A-8FEF23B311A0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ECD7C34C-ECBB-45D0-A860-48C6D5C2F70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3d0d583-234a-4f00-8099-9b47ec64ff8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72FA4987-DD44-4304-8EC6-C4887446488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18512</TotalTime>
  <Words>1645</Words>
  <Application>Microsoft Office PowerPoint</Application>
  <PresentationFormat>Экран (4:3)</PresentationFormat>
  <Paragraphs>366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굴림</vt:lpstr>
      <vt:lpstr>Arial</vt:lpstr>
      <vt:lpstr>Calibri</vt:lpstr>
      <vt:lpstr>Times New Roman</vt:lpstr>
      <vt:lpstr>Wingdings</vt:lpstr>
      <vt:lpstr>blank</vt:lpstr>
      <vt:lpstr>Комплаенс-функция в крупном холдинге на примере «ДТЭК»</vt:lpstr>
      <vt:lpstr>Краткая информация применимого законодательстве в сфере противодействия коррупции </vt:lpstr>
      <vt:lpstr>Основные области комплаенса. Бенчмарк (опыт КПМГ) </vt:lpstr>
      <vt:lpstr>Презентация PowerPoint</vt:lpstr>
      <vt:lpstr>Роли Комплаенса: Собственник, Координатор, Эксперт (1/5)</vt:lpstr>
      <vt:lpstr>Комплаенс-процессы, собственником которых является комплаенс. Комплаенс – Собственник (2/5)</vt:lpstr>
      <vt:lpstr>Комплаенс-процессы, собственником которых является Комплаенс. Компаленс – Собственник (3/5)</vt:lpstr>
      <vt:lpstr>Комплаенс-процессы, собственниками которых являются иные подразделения. Комплаенс – Координатор (4/5)</vt:lpstr>
      <vt:lpstr>Приложение 5. Комплаенс процессы, собственниками которых являются другие подразделения. Комплаенс - эксперт (5/5)</vt:lpstr>
      <vt:lpstr>Матрица разграничения полномочий. Управление конфликтом интересов на этапе приема на работу  </vt:lpstr>
      <vt:lpstr>Преимущества создания сильной комплаенс функции </vt:lpstr>
      <vt:lpstr>Требования к функции комплаенс в структуре компании. Передовой опыт</vt:lpstr>
      <vt:lpstr>Стратегическое видение функции комплаенс в ДТЭК (1/2)</vt:lpstr>
      <vt:lpstr>Стратегическое видение функции комплаенс в ДТЭК (2/2)</vt:lpstr>
      <vt:lpstr>Открытые вопросы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Dyachenko Zhanna</dc:creator>
  <cp:lastModifiedBy>Tarasenko Ekaterina</cp:lastModifiedBy>
  <cp:revision>824</cp:revision>
  <cp:lastPrinted>2016-09-23T12:07:02Z</cp:lastPrinted>
  <dcterms:created xsi:type="dcterms:W3CDTF">2016-06-12T10:56:09Z</dcterms:created>
  <dcterms:modified xsi:type="dcterms:W3CDTF">2016-11-14T09:26:35Z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b0a6307d-4eed-40fb-ae6f-fe708835c4a2</vt:lpwstr>
  </property>
  <property fmtid="{D5CDD505-2E9C-101B-9397-08002B2CF9AE}" pid="3" name="ContentTypeId">
    <vt:lpwstr>0x010100DBB180A5A68C8540A0C458C1F94A8A92</vt:lpwstr>
  </property>
</Properties>
</file>