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73" r:id="rId4"/>
    <p:sldId id="270" r:id="rId5"/>
    <p:sldId id="268" r:id="rId6"/>
    <p:sldId id="276" r:id="rId7"/>
    <p:sldId id="267" r:id="rId8"/>
    <p:sldId id="290" r:id="rId9"/>
    <p:sldId id="265" r:id="rId10"/>
    <p:sldId id="277" r:id="rId11"/>
    <p:sldId id="278" r:id="rId12"/>
    <p:sldId id="260" r:id="rId13"/>
    <p:sldId id="258" r:id="rId14"/>
    <p:sldId id="259" r:id="rId15"/>
    <p:sldId id="263" r:id="rId16"/>
    <p:sldId id="283" r:id="rId17"/>
    <p:sldId id="261" r:id="rId18"/>
    <p:sldId id="275" r:id="rId19"/>
    <p:sldId id="264" r:id="rId20"/>
    <p:sldId id="262" r:id="rId21"/>
    <p:sldId id="280" r:id="rId22"/>
    <p:sldId id="279" r:id="rId23"/>
    <p:sldId id="281" r:id="rId24"/>
    <p:sldId id="282" r:id="rId25"/>
    <p:sldId id="286" r:id="rId26"/>
    <p:sldId id="272" r:id="rId27"/>
    <p:sldId id="289" r:id="rId28"/>
    <p:sldId id="285" r:id="rId29"/>
    <p:sldId id="293" r:id="rId30"/>
    <p:sldId id="291"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6069C-EB26-4428-B0D7-3C56427DB97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0FDF0028-75E8-4339-B7B2-593FEC919C0F}">
      <dgm:prSet phldrT="[Текст]"/>
      <dgm:spPr/>
      <dgm:t>
        <a:bodyPr/>
        <a:lstStyle/>
        <a:p>
          <a:r>
            <a:rPr lang="ro-RO" dirty="0" smtClean="0"/>
            <a:t>Factorii sociali și culturali</a:t>
          </a:r>
          <a:endParaRPr lang="en-US" dirty="0"/>
        </a:p>
      </dgm:t>
    </dgm:pt>
    <dgm:pt modelId="{1AAD9F32-5B44-4D33-AA16-4759343E8706}" type="parTrans" cxnId="{1BFDAE00-A19D-4BAD-8763-98E0588C45E6}">
      <dgm:prSet/>
      <dgm:spPr/>
      <dgm:t>
        <a:bodyPr/>
        <a:lstStyle/>
        <a:p>
          <a:endParaRPr lang="en-US"/>
        </a:p>
      </dgm:t>
    </dgm:pt>
    <dgm:pt modelId="{E288B9C4-35E3-4BF7-93A8-15005AEA2F1B}" type="sibTrans" cxnId="{1BFDAE00-A19D-4BAD-8763-98E0588C45E6}">
      <dgm:prSet/>
      <dgm:spPr/>
      <dgm:t>
        <a:bodyPr/>
        <a:lstStyle/>
        <a:p>
          <a:endParaRPr lang="en-US"/>
        </a:p>
      </dgm:t>
    </dgm:pt>
    <dgm:pt modelId="{C72EE02E-7F8F-4EE8-B0B1-E22DB7438AA1}">
      <dgm:prSet phldrT="[Текст]"/>
      <dgm:spPr/>
      <dgm:t>
        <a:bodyPr/>
        <a:lstStyle/>
        <a:p>
          <a:r>
            <a:rPr lang="ro-RO" dirty="0" smtClean="0"/>
            <a:t>Factorii contextuali</a:t>
          </a:r>
          <a:endParaRPr lang="en-US" dirty="0"/>
        </a:p>
      </dgm:t>
    </dgm:pt>
    <dgm:pt modelId="{E19422EA-2525-4FB8-834F-E5650DB5F720}" type="parTrans" cxnId="{219ADFCD-A08D-42DE-A5BA-704EEE8BE76D}">
      <dgm:prSet/>
      <dgm:spPr/>
      <dgm:t>
        <a:bodyPr/>
        <a:lstStyle/>
        <a:p>
          <a:endParaRPr lang="en-US"/>
        </a:p>
      </dgm:t>
    </dgm:pt>
    <dgm:pt modelId="{B463FD63-0143-45EA-A648-1123B7119FD2}" type="sibTrans" cxnId="{219ADFCD-A08D-42DE-A5BA-704EEE8BE76D}">
      <dgm:prSet/>
      <dgm:spPr/>
      <dgm:t>
        <a:bodyPr/>
        <a:lstStyle/>
        <a:p>
          <a:endParaRPr lang="en-US"/>
        </a:p>
      </dgm:t>
    </dgm:pt>
    <dgm:pt modelId="{5CB60DCE-41C3-46A2-A026-26AB39C16666}">
      <dgm:prSet phldrT="[Текст]"/>
      <dgm:spPr/>
      <dgm:t>
        <a:bodyPr/>
        <a:lstStyle/>
        <a:p>
          <a:r>
            <a:rPr lang="ro-RO" dirty="0" smtClean="0"/>
            <a:t>Convingerile și valorile personale</a:t>
          </a:r>
          <a:endParaRPr lang="en-US" dirty="0"/>
        </a:p>
      </dgm:t>
    </dgm:pt>
    <dgm:pt modelId="{BA7F4B2F-8E15-4189-914F-A90977A8A540}" type="parTrans" cxnId="{44560A2F-EDF2-4E77-B7E9-4920A508AC8A}">
      <dgm:prSet/>
      <dgm:spPr/>
      <dgm:t>
        <a:bodyPr/>
        <a:lstStyle/>
        <a:p>
          <a:endParaRPr lang="en-US"/>
        </a:p>
      </dgm:t>
    </dgm:pt>
    <dgm:pt modelId="{751EBE18-9D78-46C1-8A82-F140130690CA}" type="sibTrans" cxnId="{44560A2F-EDF2-4E77-B7E9-4920A508AC8A}">
      <dgm:prSet/>
      <dgm:spPr/>
      <dgm:t>
        <a:bodyPr/>
        <a:lstStyle/>
        <a:p>
          <a:endParaRPr lang="en-US"/>
        </a:p>
      </dgm:t>
    </dgm:pt>
    <dgm:pt modelId="{AB695043-5687-4ACA-BA40-83ABD43FD554}">
      <dgm:prSet phldrT="[Текст]"/>
      <dgm:spPr/>
      <dgm:t>
        <a:bodyPr/>
        <a:lstStyle/>
        <a:p>
          <a:r>
            <a:rPr lang="ro-RO" dirty="0" smtClean="0"/>
            <a:t>Factori generatori ai motivației pentru învățare</a:t>
          </a:r>
          <a:endParaRPr lang="en-US" dirty="0"/>
        </a:p>
      </dgm:t>
    </dgm:pt>
    <dgm:pt modelId="{6CF09ED0-A97B-473B-A213-61B28858F03A}" type="sibTrans" cxnId="{137FAA20-0770-44D0-9DB9-DAFA25F3AAC3}">
      <dgm:prSet/>
      <dgm:spPr/>
      <dgm:t>
        <a:bodyPr/>
        <a:lstStyle/>
        <a:p>
          <a:endParaRPr lang="en-US"/>
        </a:p>
      </dgm:t>
    </dgm:pt>
    <dgm:pt modelId="{6B41EB22-3DBB-422B-9FB1-CBC71E318604}" type="parTrans" cxnId="{137FAA20-0770-44D0-9DB9-DAFA25F3AAC3}">
      <dgm:prSet/>
      <dgm:spPr/>
      <dgm:t>
        <a:bodyPr/>
        <a:lstStyle/>
        <a:p>
          <a:endParaRPr lang="en-US"/>
        </a:p>
      </dgm:t>
    </dgm:pt>
    <dgm:pt modelId="{53873456-95F1-4209-A847-8839D4003889}" type="pres">
      <dgm:prSet presAssocID="{FCD6069C-EB26-4428-B0D7-3C56427DB974}" presName="Name0" presStyleCnt="0">
        <dgm:presLayoutVars>
          <dgm:chPref val="1"/>
          <dgm:dir/>
          <dgm:animOne val="branch"/>
          <dgm:animLvl val="lvl"/>
          <dgm:resizeHandles val="exact"/>
        </dgm:presLayoutVars>
      </dgm:prSet>
      <dgm:spPr/>
      <dgm:t>
        <a:bodyPr/>
        <a:lstStyle/>
        <a:p>
          <a:endParaRPr lang="en-US"/>
        </a:p>
      </dgm:t>
    </dgm:pt>
    <dgm:pt modelId="{A46FA5CC-F979-4DA0-B8E2-5F5BBE4145FB}" type="pres">
      <dgm:prSet presAssocID="{AB695043-5687-4ACA-BA40-83ABD43FD554}" presName="root1" presStyleCnt="0"/>
      <dgm:spPr/>
    </dgm:pt>
    <dgm:pt modelId="{A63FFCB1-807C-4C5E-AACA-F6BA1E976AF9}" type="pres">
      <dgm:prSet presAssocID="{AB695043-5687-4ACA-BA40-83ABD43FD554}" presName="LevelOneTextNode" presStyleLbl="node0" presStyleIdx="0" presStyleCnt="1">
        <dgm:presLayoutVars>
          <dgm:chPref val="3"/>
        </dgm:presLayoutVars>
      </dgm:prSet>
      <dgm:spPr/>
      <dgm:t>
        <a:bodyPr/>
        <a:lstStyle/>
        <a:p>
          <a:endParaRPr lang="en-US"/>
        </a:p>
      </dgm:t>
    </dgm:pt>
    <dgm:pt modelId="{B083C2F6-99CB-413C-BCE5-5A130A8B631A}" type="pres">
      <dgm:prSet presAssocID="{AB695043-5687-4ACA-BA40-83ABD43FD554}" presName="level2hierChild" presStyleCnt="0"/>
      <dgm:spPr/>
    </dgm:pt>
    <dgm:pt modelId="{388BC150-E38E-4C32-8148-E537263C8768}" type="pres">
      <dgm:prSet presAssocID="{1AAD9F32-5B44-4D33-AA16-4759343E8706}" presName="conn2-1" presStyleLbl="parChTrans1D2" presStyleIdx="0" presStyleCnt="3"/>
      <dgm:spPr/>
      <dgm:t>
        <a:bodyPr/>
        <a:lstStyle/>
        <a:p>
          <a:endParaRPr lang="en-US"/>
        </a:p>
      </dgm:t>
    </dgm:pt>
    <dgm:pt modelId="{1B264A62-FA1D-4547-95D6-4085747486DE}" type="pres">
      <dgm:prSet presAssocID="{1AAD9F32-5B44-4D33-AA16-4759343E8706}" presName="connTx" presStyleLbl="parChTrans1D2" presStyleIdx="0" presStyleCnt="3"/>
      <dgm:spPr/>
      <dgm:t>
        <a:bodyPr/>
        <a:lstStyle/>
        <a:p>
          <a:endParaRPr lang="en-US"/>
        </a:p>
      </dgm:t>
    </dgm:pt>
    <dgm:pt modelId="{9CB6A904-04B7-493C-9948-26B2EA5D79B8}" type="pres">
      <dgm:prSet presAssocID="{0FDF0028-75E8-4339-B7B2-593FEC919C0F}" presName="root2" presStyleCnt="0"/>
      <dgm:spPr/>
    </dgm:pt>
    <dgm:pt modelId="{39926C7C-8720-49B9-86CE-5CEC3468C322}" type="pres">
      <dgm:prSet presAssocID="{0FDF0028-75E8-4339-B7B2-593FEC919C0F}" presName="LevelTwoTextNode" presStyleLbl="node2" presStyleIdx="0" presStyleCnt="3">
        <dgm:presLayoutVars>
          <dgm:chPref val="3"/>
        </dgm:presLayoutVars>
      </dgm:prSet>
      <dgm:spPr/>
      <dgm:t>
        <a:bodyPr/>
        <a:lstStyle/>
        <a:p>
          <a:endParaRPr lang="en-US"/>
        </a:p>
      </dgm:t>
    </dgm:pt>
    <dgm:pt modelId="{1E068D5D-AFB0-4E4E-9A41-4D35402064E5}" type="pres">
      <dgm:prSet presAssocID="{0FDF0028-75E8-4339-B7B2-593FEC919C0F}" presName="level3hierChild" presStyleCnt="0"/>
      <dgm:spPr/>
    </dgm:pt>
    <dgm:pt modelId="{A5CFE51E-07B2-439E-A9A4-FB57635A8EC5}" type="pres">
      <dgm:prSet presAssocID="{E19422EA-2525-4FB8-834F-E5650DB5F720}" presName="conn2-1" presStyleLbl="parChTrans1D2" presStyleIdx="1" presStyleCnt="3"/>
      <dgm:spPr/>
      <dgm:t>
        <a:bodyPr/>
        <a:lstStyle/>
        <a:p>
          <a:endParaRPr lang="en-US"/>
        </a:p>
      </dgm:t>
    </dgm:pt>
    <dgm:pt modelId="{B9F9C053-484D-4704-81B4-5645ABC0E66A}" type="pres">
      <dgm:prSet presAssocID="{E19422EA-2525-4FB8-834F-E5650DB5F720}" presName="connTx" presStyleLbl="parChTrans1D2" presStyleIdx="1" presStyleCnt="3"/>
      <dgm:spPr/>
      <dgm:t>
        <a:bodyPr/>
        <a:lstStyle/>
        <a:p>
          <a:endParaRPr lang="en-US"/>
        </a:p>
      </dgm:t>
    </dgm:pt>
    <dgm:pt modelId="{9D59C23A-DE7F-42D5-844D-510EDC8BA63A}" type="pres">
      <dgm:prSet presAssocID="{C72EE02E-7F8F-4EE8-B0B1-E22DB7438AA1}" presName="root2" presStyleCnt="0"/>
      <dgm:spPr/>
    </dgm:pt>
    <dgm:pt modelId="{B29E2B98-541C-4498-94BC-45990BB508BB}" type="pres">
      <dgm:prSet presAssocID="{C72EE02E-7F8F-4EE8-B0B1-E22DB7438AA1}" presName="LevelTwoTextNode" presStyleLbl="node2" presStyleIdx="1" presStyleCnt="3">
        <dgm:presLayoutVars>
          <dgm:chPref val="3"/>
        </dgm:presLayoutVars>
      </dgm:prSet>
      <dgm:spPr/>
      <dgm:t>
        <a:bodyPr/>
        <a:lstStyle/>
        <a:p>
          <a:endParaRPr lang="en-US"/>
        </a:p>
      </dgm:t>
    </dgm:pt>
    <dgm:pt modelId="{763D3B2F-8147-4464-AA8B-FD28C8C115D4}" type="pres">
      <dgm:prSet presAssocID="{C72EE02E-7F8F-4EE8-B0B1-E22DB7438AA1}" presName="level3hierChild" presStyleCnt="0"/>
      <dgm:spPr/>
    </dgm:pt>
    <dgm:pt modelId="{508A9518-B69F-4505-8F90-24DBB875374D}" type="pres">
      <dgm:prSet presAssocID="{BA7F4B2F-8E15-4189-914F-A90977A8A540}" presName="conn2-1" presStyleLbl="parChTrans1D2" presStyleIdx="2" presStyleCnt="3"/>
      <dgm:spPr/>
      <dgm:t>
        <a:bodyPr/>
        <a:lstStyle/>
        <a:p>
          <a:endParaRPr lang="en-US"/>
        </a:p>
      </dgm:t>
    </dgm:pt>
    <dgm:pt modelId="{960788EF-67A3-40F5-9D0A-5DA2ADC53D0B}" type="pres">
      <dgm:prSet presAssocID="{BA7F4B2F-8E15-4189-914F-A90977A8A540}" presName="connTx" presStyleLbl="parChTrans1D2" presStyleIdx="2" presStyleCnt="3"/>
      <dgm:spPr/>
      <dgm:t>
        <a:bodyPr/>
        <a:lstStyle/>
        <a:p>
          <a:endParaRPr lang="en-US"/>
        </a:p>
      </dgm:t>
    </dgm:pt>
    <dgm:pt modelId="{BDA899DB-2E28-4D23-913F-E16597D0B68C}" type="pres">
      <dgm:prSet presAssocID="{5CB60DCE-41C3-46A2-A026-26AB39C16666}" presName="root2" presStyleCnt="0"/>
      <dgm:spPr/>
    </dgm:pt>
    <dgm:pt modelId="{A7421EFF-E79E-4336-BFAB-C77BF4C439E3}" type="pres">
      <dgm:prSet presAssocID="{5CB60DCE-41C3-46A2-A026-26AB39C16666}" presName="LevelTwoTextNode" presStyleLbl="node2" presStyleIdx="2" presStyleCnt="3">
        <dgm:presLayoutVars>
          <dgm:chPref val="3"/>
        </dgm:presLayoutVars>
      </dgm:prSet>
      <dgm:spPr/>
      <dgm:t>
        <a:bodyPr/>
        <a:lstStyle/>
        <a:p>
          <a:endParaRPr lang="en-US"/>
        </a:p>
      </dgm:t>
    </dgm:pt>
    <dgm:pt modelId="{8EFA109E-9EE6-496F-B07E-8516F56EAA25}" type="pres">
      <dgm:prSet presAssocID="{5CB60DCE-41C3-46A2-A026-26AB39C16666}" presName="level3hierChild" presStyleCnt="0"/>
      <dgm:spPr/>
    </dgm:pt>
  </dgm:ptLst>
  <dgm:cxnLst>
    <dgm:cxn modelId="{094C8F0E-F777-4615-9312-40888CA021FC}" type="presOf" srcId="{1AAD9F32-5B44-4D33-AA16-4759343E8706}" destId="{1B264A62-FA1D-4547-95D6-4085747486DE}" srcOrd="1" destOrd="0" presId="urn:microsoft.com/office/officeart/2008/layout/HorizontalMultiLevelHierarchy"/>
    <dgm:cxn modelId="{C8BBA8F5-BAA8-491A-9785-985D7C32BDEC}" type="presOf" srcId="{AB695043-5687-4ACA-BA40-83ABD43FD554}" destId="{A63FFCB1-807C-4C5E-AACA-F6BA1E976AF9}" srcOrd="0" destOrd="0" presId="urn:microsoft.com/office/officeart/2008/layout/HorizontalMultiLevelHierarchy"/>
    <dgm:cxn modelId="{137FAA20-0770-44D0-9DB9-DAFA25F3AAC3}" srcId="{FCD6069C-EB26-4428-B0D7-3C56427DB974}" destId="{AB695043-5687-4ACA-BA40-83ABD43FD554}" srcOrd="0" destOrd="0" parTransId="{6B41EB22-3DBB-422B-9FB1-CBC71E318604}" sibTransId="{6CF09ED0-A97B-473B-A213-61B28858F03A}"/>
    <dgm:cxn modelId="{7248DF8A-D50F-48E4-A830-7188B181E67A}" type="presOf" srcId="{1AAD9F32-5B44-4D33-AA16-4759343E8706}" destId="{388BC150-E38E-4C32-8148-E537263C8768}" srcOrd="0" destOrd="0" presId="urn:microsoft.com/office/officeart/2008/layout/HorizontalMultiLevelHierarchy"/>
    <dgm:cxn modelId="{B35D0D1A-E7DA-4BB4-AD5A-EB01F93244E3}" type="presOf" srcId="{C72EE02E-7F8F-4EE8-B0B1-E22DB7438AA1}" destId="{B29E2B98-541C-4498-94BC-45990BB508BB}" srcOrd="0" destOrd="0" presId="urn:microsoft.com/office/officeart/2008/layout/HorizontalMultiLevelHierarchy"/>
    <dgm:cxn modelId="{A64B1BC3-CA96-499D-925A-AE1CCE240E09}" type="presOf" srcId="{BA7F4B2F-8E15-4189-914F-A90977A8A540}" destId="{508A9518-B69F-4505-8F90-24DBB875374D}" srcOrd="0" destOrd="0" presId="urn:microsoft.com/office/officeart/2008/layout/HorizontalMultiLevelHierarchy"/>
    <dgm:cxn modelId="{1BFDAE00-A19D-4BAD-8763-98E0588C45E6}" srcId="{AB695043-5687-4ACA-BA40-83ABD43FD554}" destId="{0FDF0028-75E8-4339-B7B2-593FEC919C0F}" srcOrd="0" destOrd="0" parTransId="{1AAD9F32-5B44-4D33-AA16-4759343E8706}" sibTransId="{E288B9C4-35E3-4BF7-93A8-15005AEA2F1B}"/>
    <dgm:cxn modelId="{865BC75F-06E3-4CCC-91A2-7BE35D47752B}" type="presOf" srcId="{E19422EA-2525-4FB8-834F-E5650DB5F720}" destId="{A5CFE51E-07B2-439E-A9A4-FB57635A8EC5}" srcOrd="0" destOrd="0" presId="urn:microsoft.com/office/officeart/2008/layout/HorizontalMultiLevelHierarchy"/>
    <dgm:cxn modelId="{2ECD74EA-6113-400D-8262-E14FEB3F7097}" type="presOf" srcId="{E19422EA-2525-4FB8-834F-E5650DB5F720}" destId="{B9F9C053-484D-4704-81B4-5645ABC0E66A}" srcOrd="1" destOrd="0" presId="urn:microsoft.com/office/officeart/2008/layout/HorizontalMultiLevelHierarchy"/>
    <dgm:cxn modelId="{219ADFCD-A08D-42DE-A5BA-704EEE8BE76D}" srcId="{AB695043-5687-4ACA-BA40-83ABD43FD554}" destId="{C72EE02E-7F8F-4EE8-B0B1-E22DB7438AA1}" srcOrd="1" destOrd="0" parTransId="{E19422EA-2525-4FB8-834F-E5650DB5F720}" sibTransId="{B463FD63-0143-45EA-A648-1123B7119FD2}"/>
    <dgm:cxn modelId="{14F5FCB9-B211-4F07-8D5C-F0B595C14BC6}" type="presOf" srcId="{0FDF0028-75E8-4339-B7B2-593FEC919C0F}" destId="{39926C7C-8720-49B9-86CE-5CEC3468C322}" srcOrd="0" destOrd="0" presId="urn:microsoft.com/office/officeart/2008/layout/HorizontalMultiLevelHierarchy"/>
    <dgm:cxn modelId="{146E4A4D-5D9C-4571-B0B7-89EADD93EB5F}" type="presOf" srcId="{FCD6069C-EB26-4428-B0D7-3C56427DB974}" destId="{53873456-95F1-4209-A847-8839D4003889}" srcOrd="0" destOrd="0" presId="urn:microsoft.com/office/officeart/2008/layout/HorizontalMultiLevelHierarchy"/>
    <dgm:cxn modelId="{27C74C33-CAC6-444F-B0EF-A51E7664F192}" type="presOf" srcId="{5CB60DCE-41C3-46A2-A026-26AB39C16666}" destId="{A7421EFF-E79E-4336-BFAB-C77BF4C439E3}" srcOrd="0" destOrd="0" presId="urn:microsoft.com/office/officeart/2008/layout/HorizontalMultiLevelHierarchy"/>
    <dgm:cxn modelId="{3034B5BE-C81E-4D72-9E59-11542FE5D7D2}" type="presOf" srcId="{BA7F4B2F-8E15-4189-914F-A90977A8A540}" destId="{960788EF-67A3-40F5-9D0A-5DA2ADC53D0B}" srcOrd="1" destOrd="0" presId="urn:microsoft.com/office/officeart/2008/layout/HorizontalMultiLevelHierarchy"/>
    <dgm:cxn modelId="{44560A2F-EDF2-4E77-B7E9-4920A508AC8A}" srcId="{AB695043-5687-4ACA-BA40-83ABD43FD554}" destId="{5CB60DCE-41C3-46A2-A026-26AB39C16666}" srcOrd="2" destOrd="0" parTransId="{BA7F4B2F-8E15-4189-914F-A90977A8A540}" sibTransId="{751EBE18-9D78-46C1-8A82-F140130690CA}"/>
    <dgm:cxn modelId="{AE1219E0-CD75-409F-8DCF-70B0934C80D0}" type="presParOf" srcId="{53873456-95F1-4209-A847-8839D4003889}" destId="{A46FA5CC-F979-4DA0-B8E2-5F5BBE4145FB}" srcOrd="0" destOrd="0" presId="urn:microsoft.com/office/officeart/2008/layout/HorizontalMultiLevelHierarchy"/>
    <dgm:cxn modelId="{BFC384CC-8DFD-46E7-AA25-4A7F88F226A8}" type="presParOf" srcId="{A46FA5CC-F979-4DA0-B8E2-5F5BBE4145FB}" destId="{A63FFCB1-807C-4C5E-AACA-F6BA1E976AF9}" srcOrd="0" destOrd="0" presId="urn:microsoft.com/office/officeart/2008/layout/HorizontalMultiLevelHierarchy"/>
    <dgm:cxn modelId="{85B875C7-EAB5-488E-B1BE-DDB8FA730AB2}" type="presParOf" srcId="{A46FA5CC-F979-4DA0-B8E2-5F5BBE4145FB}" destId="{B083C2F6-99CB-413C-BCE5-5A130A8B631A}" srcOrd="1" destOrd="0" presId="urn:microsoft.com/office/officeart/2008/layout/HorizontalMultiLevelHierarchy"/>
    <dgm:cxn modelId="{0888430D-1088-4119-85C7-C7DC73F33BD0}" type="presParOf" srcId="{B083C2F6-99CB-413C-BCE5-5A130A8B631A}" destId="{388BC150-E38E-4C32-8148-E537263C8768}" srcOrd="0" destOrd="0" presId="urn:microsoft.com/office/officeart/2008/layout/HorizontalMultiLevelHierarchy"/>
    <dgm:cxn modelId="{3FC2B5AB-10A6-4931-8F7F-19D1C5404F9C}" type="presParOf" srcId="{388BC150-E38E-4C32-8148-E537263C8768}" destId="{1B264A62-FA1D-4547-95D6-4085747486DE}" srcOrd="0" destOrd="0" presId="urn:microsoft.com/office/officeart/2008/layout/HorizontalMultiLevelHierarchy"/>
    <dgm:cxn modelId="{7DDAA0E4-8279-4332-897F-8DCF696D5C85}" type="presParOf" srcId="{B083C2F6-99CB-413C-BCE5-5A130A8B631A}" destId="{9CB6A904-04B7-493C-9948-26B2EA5D79B8}" srcOrd="1" destOrd="0" presId="urn:microsoft.com/office/officeart/2008/layout/HorizontalMultiLevelHierarchy"/>
    <dgm:cxn modelId="{9C3E9F78-0A50-4740-97D2-844BA7D04680}" type="presParOf" srcId="{9CB6A904-04B7-493C-9948-26B2EA5D79B8}" destId="{39926C7C-8720-49B9-86CE-5CEC3468C322}" srcOrd="0" destOrd="0" presId="urn:microsoft.com/office/officeart/2008/layout/HorizontalMultiLevelHierarchy"/>
    <dgm:cxn modelId="{9A970CBD-E600-4EBF-B54F-5C758D8768DA}" type="presParOf" srcId="{9CB6A904-04B7-493C-9948-26B2EA5D79B8}" destId="{1E068D5D-AFB0-4E4E-9A41-4D35402064E5}" srcOrd="1" destOrd="0" presId="urn:microsoft.com/office/officeart/2008/layout/HorizontalMultiLevelHierarchy"/>
    <dgm:cxn modelId="{803E2B19-39BF-429F-BCF2-1374D7F284EB}" type="presParOf" srcId="{B083C2F6-99CB-413C-BCE5-5A130A8B631A}" destId="{A5CFE51E-07B2-439E-A9A4-FB57635A8EC5}" srcOrd="2" destOrd="0" presId="urn:microsoft.com/office/officeart/2008/layout/HorizontalMultiLevelHierarchy"/>
    <dgm:cxn modelId="{FAEFD8FC-9EA4-4E4D-B2E2-CA4A3F20B747}" type="presParOf" srcId="{A5CFE51E-07B2-439E-A9A4-FB57635A8EC5}" destId="{B9F9C053-484D-4704-81B4-5645ABC0E66A}" srcOrd="0" destOrd="0" presId="urn:microsoft.com/office/officeart/2008/layout/HorizontalMultiLevelHierarchy"/>
    <dgm:cxn modelId="{17FF5066-F525-4D4F-AF48-43DB24B0E423}" type="presParOf" srcId="{B083C2F6-99CB-413C-BCE5-5A130A8B631A}" destId="{9D59C23A-DE7F-42D5-844D-510EDC8BA63A}" srcOrd="3" destOrd="0" presId="urn:microsoft.com/office/officeart/2008/layout/HorizontalMultiLevelHierarchy"/>
    <dgm:cxn modelId="{07BE5CD1-400D-44B7-A2A2-81577C319D75}" type="presParOf" srcId="{9D59C23A-DE7F-42D5-844D-510EDC8BA63A}" destId="{B29E2B98-541C-4498-94BC-45990BB508BB}" srcOrd="0" destOrd="0" presId="urn:microsoft.com/office/officeart/2008/layout/HorizontalMultiLevelHierarchy"/>
    <dgm:cxn modelId="{E8BBBD40-5572-42CD-8340-F61FAF461825}" type="presParOf" srcId="{9D59C23A-DE7F-42D5-844D-510EDC8BA63A}" destId="{763D3B2F-8147-4464-AA8B-FD28C8C115D4}" srcOrd="1" destOrd="0" presId="urn:microsoft.com/office/officeart/2008/layout/HorizontalMultiLevelHierarchy"/>
    <dgm:cxn modelId="{C1020E6F-DA52-4CA7-846F-99B69382A1AE}" type="presParOf" srcId="{B083C2F6-99CB-413C-BCE5-5A130A8B631A}" destId="{508A9518-B69F-4505-8F90-24DBB875374D}" srcOrd="4" destOrd="0" presId="urn:microsoft.com/office/officeart/2008/layout/HorizontalMultiLevelHierarchy"/>
    <dgm:cxn modelId="{B9DD2ACD-B212-4202-9B83-8219D2147A23}" type="presParOf" srcId="{508A9518-B69F-4505-8F90-24DBB875374D}" destId="{960788EF-67A3-40F5-9D0A-5DA2ADC53D0B}" srcOrd="0" destOrd="0" presId="urn:microsoft.com/office/officeart/2008/layout/HorizontalMultiLevelHierarchy"/>
    <dgm:cxn modelId="{93FE71DF-5242-45C1-9384-6DFA52C6E9C3}" type="presParOf" srcId="{B083C2F6-99CB-413C-BCE5-5A130A8B631A}" destId="{BDA899DB-2E28-4D23-913F-E16597D0B68C}" srcOrd="5" destOrd="0" presId="urn:microsoft.com/office/officeart/2008/layout/HorizontalMultiLevelHierarchy"/>
    <dgm:cxn modelId="{A12D6D0C-1174-4236-9C77-5A187C627CAB}" type="presParOf" srcId="{BDA899DB-2E28-4D23-913F-E16597D0B68C}" destId="{A7421EFF-E79E-4336-BFAB-C77BF4C439E3}" srcOrd="0" destOrd="0" presId="urn:microsoft.com/office/officeart/2008/layout/HorizontalMultiLevelHierarchy"/>
    <dgm:cxn modelId="{017C3B85-6339-409B-856C-65A7F9699152}" type="presParOf" srcId="{BDA899DB-2E28-4D23-913F-E16597D0B68C}" destId="{8EFA109E-9EE6-496F-B07E-8516F56EAA2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0B745F-C364-430A-9970-FAB5FCAA06AA}" type="doc">
      <dgm:prSet loTypeId="urn:microsoft.com/office/officeart/2005/8/layout/arrow4" loCatId="relationship" qsTypeId="urn:microsoft.com/office/officeart/2005/8/quickstyle/simple1" qsCatId="simple" csTypeId="urn:microsoft.com/office/officeart/2005/8/colors/accent4_4" csCatId="accent4" phldr="1"/>
      <dgm:spPr/>
      <dgm:t>
        <a:bodyPr/>
        <a:lstStyle/>
        <a:p>
          <a:endParaRPr lang="en-US"/>
        </a:p>
      </dgm:t>
    </dgm:pt>
    <dgm:pt modelId="{BA14E5A1-1D14-4496-A325-82D4BA35F986}">
      <dgm:prSet phldrT="[Текст]" custT="1"/>
      <dgm:spPr/>
      <dgm:t>
        <a:bodyPr/>
        <a:lstStyle/>
        <a:p>
          <a:r>
            <a:rPr lang="ro-RO" sz="2000" b="1" dirty="0" smtClean="0"/>
            <a:t>Student motivat spre învățare</a:t>
          </a:r>
        </a:p>
        <a:p>
          <a:r>
            <a:rPr lang="ro-RO" sz="2000" dirty="0" smtClean="0"/>
            <a:t>-o stare dinamică de mobilizare și direcționată spre atingerea scopurilor</a:t>
          </a:r>
        </a:p>
        <a:p>
          <a:r>
            <a:rPr lang="ro-RO" sz="2000" dirty="0" smtClean="0"/>
            <a:t>-profund implicat în sarcinile acdemice</a:t>
          </a:r>
        </a:p>
        <a:p>
          <a:r>
            <a:rPr lang="ro-RO" sz="2000" dirty="0" smtClean="0"/>
            <a:t>- este orientat spre finalități</a:t>
          </a:r>
        </a:p>
        <a:p>
          <a:r>
            <a:rPr lang="ro-RO" sz="2000" dirty="0" smtClean="0"/>
            <a:t>- trasferă în învățare potențialul său cognitiv, stările afective și cognitiv-acționale, experiența de viată etc.</a:t>
          </a:r>
          <a:endParaRPr lang="en-US" sz="2000" dirty="0"/>
        </a:p>
      </dgm:t>
    </dgm:pt>
    <dgm:pt modelId="{4224F97F-1EFF-4F86-885E-409D96EF8B43}" type="parTrans" cxnId="{4ECBD594-758B-48FE-80DD-A04ED371C08F}">
      <dgm:prSet/>
      <dgm:spPr/>
      <dgm:t>
        <a:bodyPr/>
        <a:lstStyle/>
        <a:p>
          <a:endParaRPr lang="en-US"/>
        </a:p>
      </dgm:t>
    </dgm:pt>
    <dgm:pt modelId="{58A2AB38-51A9-4282-9E92-200E19FF1878}" type="sibTrans" cxnId="{4ECBD594-758B-48FE-80DD-A04ED371C08F}">
      <dgm:prSet/>
      <dgm:spPr/>
      <dgm:t>
        <a:bodyPr/>
        <a:lstStyle/>
        <a:p>
          <a:endParaRPr lang="en-US"/>
        </a:p>
      </dgm:t>
    </dgm:pt>
    <dgm:pt modelId="{25A1613F-6D96-4C5A-815C-9AF1F3C32C3B}">
      <dgm:prSet phldrT="[Текст]" custT="1"/>
      <dgm:spPr/>
      <dgm:t>
        <a:bodyPr/>
        <a:lstStyle/>
        <a:p>
          <a:r>
            <a:rPr lang="ro-RO" sz="2000" b="1" dirty="0" smtClean="0"/>
            <a:t>Studentul nemotivat pentru învățare</a:t>
          </a:r>
        </a:p>
        <a:p>
          <a:r>
            <a:rPr lang="ro-RO" sz="2000" dirty="0" smtClean="0"/>
            <a:t>- absența ,,absorbirii</a:t>
          </a:r>
          <a:r>
            <a:rPr lang="en-US" sz="2000" dirty="0" smtClean="0"/>
            <a:t>”</a:t>
          </a:r>
          <a:r>
            <a:rPr lang="ro-RO" sz="2000" dirty="0" smtClean="0"/>
            <a:t> în studiu/învățare</a:t>
          </a:r>
          <a:r>
            <a:rPr lang="en-US" sz="2000" dirty="0" smtClean="0"/>
            <a:t>;</a:t>
          </a:r>
          <a:endParaRPr lang="ro-RO" sz="2000" dirty="0" smtClean="0"/>
        </a:p>
        <a:p>
          <a:r>
            <a:rPr lang="ro-RO" sz="2000" dirty="0" smtClean="0"/>
            <a:t>- pasivitate, inactivitate</a:t>
          </a:r>
          <a:r>
            <a:rPr lang="en-US" sz="2000" dirty="0" smtClean="0"/>
            <a:t>;</a:t>
          </a:r>
          <a:endParaRPr lang="ro-RO" sz="2000" dirty="0" smtClean="0"/>
        </a:p>
        <a:p>
          <a:r>
            <a:rPr lang="ro-RO" sz="2000" dirty="0" smtClean="0"/>
            <a:t>- </a:t>
          </a:r>
          <a:r>
            <a:rPr lang="en-US" sz="2000" dirty="0" smtClean="0"/>
            <a:t>c</a:t>
          </a:r>
          <a:r>
            <a:rPr lang="ro-RO" sz="2000" dirty="0" smtClean="0"/>
            <a:t>oncentrare foarte lentă și greoaie</a:t>
          </a:r>
          <a:r>
            <a:rPr lang="en-US" sz="2000" dirty="0" smtClean="0"/>
            <a:t>;</a:t>
          </a:r>
          <a:endParaRPr lang="ro-RO" sz="2000" dirty="0" smtClean="0"/>
        </a:p>
        <a:p>
          <a:r>
            <a:rPr lang="ro-RO" sz="2000" dirty="0" smtClean="0"/>
            <a:t>- </a:t>
          </a:r>
          <a:r>
            <a:rPr lang="en-US" sz="2000" dirty="0" smtClean="0"/>
            <a:t>l</a:t>
          </a:r>
          <a:r>
            <a:rPr lang="ro-RO" sz="2000" dirty="0" smtClean="0"/>
            <a:t>ipsă de spontanietate</a:t>
          </a:r>
          <a:r>
            <a:rPr lang="en-US" sz="2000" dirty="0" smtClean="0"/>
            <a:t>;</a:t>
          </a:r>
          <a:endParaRPr lang="ro-RO" sz="2000" dirty="0" smtClean="0"/>
        </a:p>
        <a:p>
          <a:r>
            <a:rPr lang="ro-RO" sz="2000" dirty="0" smtClean="0"/>
            <a:t>-</a:t>
          </a:r>
          <a:r>
            <a:rPr lang="en-US" sz="2000" dirty="0" smtClean="0"/>
            <a:t> </a:t>
          </a:r>
          <a:r>
            <a:rPr lang="ro-RO" sz="2000" dirty="0" smtClean="0"/>
            <a:t>se transpune cu greu în actul de învățare</a:t>
          </a:r>
          <a:r>
            <a:rPr lang="en-US" sz="2000" dirty="0" smtClean="0"/>
            <a:t>;</a:t>
          </a:r>
          <a:endParaRPr lang="ro-RO" sz="2000" dirty="0" smtClean="0"/>
        </a:p>
        <a:p>
          <a:r>
            <a:rPr lang="ro-RO" sz="2000" dirty="0" smtClean="0"/>
            <a:t>- </a:t>
          </a:r>
          <a:r>
            <a:rPr lang="en-US" sz="2000" dirty="0" err="1" smtClean="0"/>
            <a:t>i</a:t>
          </a:r>
          <a:r>
            <a:rPr lang="ro-RO" sz="2000" dirty="0" smtClean="0"/>
            <a:t>mplicarea în învățare este plină de ezitări și, deci, fără randamentul dorit.</a:t>
          </a:r>
          <a:endParaRPr lang="en-US" sz="2000" dirty="0"/>
        </a:p>
      </dgm:t>
    </dgm:pt>
    <dgm:pt modelId="{BD86D694-A64C-4200-B18B-8DC4B6A40B3B}" type="parTrans" cxnId="{6BC4B4CB-7CB9-4AD1-8155-FE8933A6DBA1}">
      <dgm:prSet/>
      <dgm:spPr/>
      <dgm:t>
        <a:bodyPr/>
        <a:lstStyle/>
        <a:p>
          <a:endParaRPr lang="en-US"/>
        </a:p>
      </dgm:t>
    </dgm:pt>
    <dgm:pt modelId="{EF03A810-4D8B-46C5-9A25-ACB885F3813F}" type="sibTrans" cxnId="{6BC4B4CB-7CB9-4AD1-8155-FE8933A6DBA1}">
      <dgm:prSet/>
      <dgm:spPr/>
      <dgm:t>
        <a:bodyPr/>
        <a:lstStyle/>
        <a:p>
          <a:endParaRPr lang="en-US"/>
        </a:p>
      </dgm:t>
    </dgm:pt>
    <dgm:pt modelId="{C8E61C56-B079-4993-81BB-B8FA76B42E2A}">
      <dgm:prSet/>
      <dgm:spPr/>
      <dgm:t>
        <a:bodyPr/>
        <a:lstStyle/>
        <a:p>
          <a:endParaRPr lang="en-US"/>
        </a:p>
      </dgm:t>
    </dgm:pt>
    <dgm:pt modelId="{3D1007F6-F9FE-4A47-9F85-D3E42D051E25}" type="parTrans" cxnId="{108CA06A-3EE3-4E27-B4B8-E93383F14AFE}">
      <dgm:prSet/>
      <dgm:spPr/>
      <dgm:t>
        <a:bodyPr/>
        <a:lstStyle/>
        <a:p>
          <a:endParaRPr lang="en-US"/>
        </a:p>
      </dgm:t>
    </dgm:pt>
    <dgm:pt modelId="{1ECF807F-7429-4A9C-9C98-E634D8A8D24F}" type="sibTrans" cxnId="{108CA06A-3EE3-4E27-B4B8-E93383F14AFE}">
      <dgm:prSet/>
      <dgm:spPr/>
      <dgm:t>
        <a:bodyPr/>
        <a:lstStyle/>
        <a:p>
          <a:endParaRPr lang="en-US"/>
        </a:p>
      </dgm:t>
    </dgm:pt>
    <dgm:pt modelId="{C116B720-321A-46F0-9EE1-A70FD255CEBF}" type="pres">
      <dgm:prSet presAssocID="{FF0B745F-C364-430A-9970-FAB5FCAA06AA}" presName="compositeShape" presStyleCnt="0">
        <dgm:presLayoutVars>
          <dgm:chMax val="2"/>
          <dgm:dir/>
          <dgm:resizeHandles val="exact"/>
        </dgm:presLayoutVars>
      </dgm:prSet>
      <dgm:spPr/>
      <dgm:t>
        <a:bodyPr/>
        <a:lstStyle/>
        <a:p>
          <a:endParaRPr lang="en-US"/>
        </a:p>
      </dgm:t>
    </dgm:pt>
    <dgm:pt modelId="{915A3FA0-8836-47C9-B381-D3A0B1D9672E}" type="pres">
      <dgm:prSet presAssocID="{BA14E5A1-1D14-4496-A325-82D4BA35F986}" presName="upArrow" presStyleLbl="node1" presStyleIdx="0" presStyleCnt="2"/>
      <dgm:spPr/>
    </dgm:pt>
    <dgm:pt modelId="{81CB6323-2C3F-4940-9E6F-EE700017316D}" type="pres">
      <dgm:prSet presAssocID="{BA14E5A1-1D14-4496-A325-82D4BA35F986}" presName="upArrowText" presStyleLbl="revTx" presStyleIdx="0" presStyleCnt="2" custScaleX="123462" custLinFactNeighborX="7078" custLinFactNeighborY="2655">
        <dgm:presLayoutVars>
          <dgm:chMax val="0"/>
          <dgm:bulletEnabled val="1"/>
        </dgm:presLayoutVars>
      </dgm:prSet>
      <dgm:spPr/>
      <dgm:t>
        <a:bodyPr/>
        <a:lstStyle/>
        <a:p>
          <a:endParaRPr lang="en-US"/>
        </a:p>
      </dgm:t>
    </dgm:pt>
    <dgm:pt modelId="{5BF032FF-8543-493E-88BB-815348AA01B1}" type="pres">
      <dgm:prSet presAssocID="{25A1613F-6D96-4C5A-815C-9AF1F3C32C3B}" presName="downArrow" presStyleLbl="node1" presStyleIdx="1" presStyleCnt="2"/>
      <dgm:spPr/>
    </dgm:pt>
    <dgm:pt modelId="{257678EA-C42A-43CB-BFB2-8F944E789653}" type="pres">
      <dgm:prSet presAssocID="{25A1613F-6D96-4C5A-815C-9AF1F3C32C3B}" presName="downArrowText" presStyleLbl="revTx" presStyleIdx="1" presStyleCnt="2" custScaleX="111410" custScaleY="142180">
        <dgm:presLayoutVars>
          <dgm:chMax val="0"/>
          <dgm:bulletEnabled val="1"/>
        </dgm:presLayoutVars>
      </dgm:prSet>
      <dgm:spPr/>
      <dgm:t>
        <a:bodyPr/>
        <a:lstStyle/>
        <a:p>
          <a:endParaRPr lang="en-US"/>
        </a:p>
      </dgm:t>
    </dgm:pt>
  </dgm:ptLst>
  <dgm:cxnLst>
    <dgm:cxn modelId="{4ECBD594-758B-48FE-80DD-A04ED371C08F}" srcId="{FF0B745F-C364-430A-9970-FAB5FCAA06AA}" destId="{BA14E5A1-1D14-4496-A325-82D4BA35F986}" srcOrd="0" destOrd="0" parTransId="{4224F97F-1EFF-4F86-885E-409D96EF8B43}" sibTransId="{58A2AB38-51A9-4282-9E92-200E19FF1878}"/>
    <dgm:cxn modelId="{7252B21A-F043-4BB2-A7D0-94E870FD0481}" type="presOf" srcId="{FF0B745F-C364-430A-9970-FAB5FCAA06AA}" destId="{C116B720-321A-46F0-9EE1-A70FD255CEBF}" srcOrd="0" destOrd="0" presId="urn:microsoft.com/office/officeart/2005/8/layout/arrow4"/>
    <dgm:cxn modelId="{7A4911F5-7850-4654-A1C5-3B63A95F6351}" type="presOf" srcId="{25A1613F-6D96-4C5A-815C-9AF1F3C32C3B}" destId="{257678EA-C42A-43CB-BFB2-8F944E789653}" srcOrd="0" destOrd="0" presId="urn:microsoft.com/office/officeart/2005/8/layout/arrow4"/>
    <dgm:cxn modelId="{6BC4B4CB-7CB9-4AD1-8155-FE8933A6DBA1}" srcId="{FF0B745F-C364-430A-9970-FAB5FCAA06AA}" destId="{25A1613F-6D96-4C5A-815C-9AF1F3C32C3B}" srcOrd="1" destOrd="0" parTransId="{BD86D694-A64C-4200-B18B-8DC4B6A40B3B}" sibTransId="{EF03A810-4D8B-46C5-9A25-ACB885F3813F}"/>
    <dgm:cxn modelId="{F4943E11-A36C-4939-81C8-A3A5E32347FD}" type="presOf" srcId="{BA14E5A1-1D14-4496-A325-82D4BA35F986}" destId="{81CB6323-2C3F-4940-9E6F-EE700017316D}" srcOrd="0" destOrd="0" presId="urn:microsoft.com/office/officeart/2005/8/layout/arrow4"/>
    <dgm:cxn modelId="{108CA06A-3EE3-4E27-B4B8-E93383F14AFE}" srcId="{FF0B745F-C364-430A-9970-FAB5FCAA06AA}" destId="{C8E61C56-B079-4993-81BB-B8FA76B42E2A}" srcOrd="2" destOrd="0" parTransId="{3D1007F6-F9FE-4A47-9F85-D3E42D051E25}" sibTransId="{1ECF807F-7429-4A9C-9C98-E634D8A8D24F}"/>
    <dgm:cxn modelId="{78E56C58-DC43-4AD7-A895-F1BA8C685FB2}" type="presParOf" srcId="{C116B720-321A-46F0-9EE1-A70FD255CEBF}" destId="{915A3FA0-8836-47C9-B381-D3A0B1D9672E}" srcOrd="0" destOrd="0" presId="urn:microsoft.com/office/officeart/2005/8/layout/arrow4"/>
    <dgm:cxn modelId="{287F61AD-C39E-4030-93D9-A3DF0362919C}" type="presParOf" srcId="{C116B720-321A-46F0-9EE1-A70FD255CEBF}" destId="{81CB6323-2C3F-4940-9E6F-EE700017316D}" srcOrd="1" destOrd="0" presId="urn:microsoft.com/office/officeart/2005/8/layout/arrow4"/>
    <dgm:cxn modelId="{329A66BA-E3DB-46C5-9C82-8CC2D711856C}" type="presParOf" srcId="{C116B720-321A-46F0-9EE1-A70FD255CEBF}" destId="{5BF032FF-8543-493E-88BB-815348AA01B1}" srcOrd="2" destOrd="0" presId="urn:microsoft.com/office/officeart/2005/8/layout/arrow4"/>
    <dgm:cxn modelId="{9B07B642-8EC1-4C69-986C-9B0A87E262BA}" type="presParOf" srcId="{C116B720-321A-46F0-9EE1-A70FD255CEBF}" destId="{257678EA-C42A-43CB-BFB2-8F944E789653}"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A9518-B69F-4505-8F90-24DBB875374D}">
      <dsp:nvSpPr>
        <dsp:cNvPr id="0" name=""/>
        <dsp:cNvSpPr/>
      </dsp:nvSpPr>
      <dsp:spPr>
        <a:xfrm>
          <a:off x="2539043" y="2824745"/>
          <a:ext cx="704152" cy="1341754"/>
        </a:xfrm>
        <a:custGeom>
          <a:avLst/>
          <a:gdLst/>
          <a:ahLst/>
          <a:cxnLst/>
          <a:rect l="0" t="0" r="0" b="0"/>
          <a:pathLst>
            <a:path>
              <a:moveTo>
                <a:pt x="0" y="0"/>
              </a:moveTo>
              <a:lnTo>
                <a:pt x="352076" y="0"/>
              </a:lnTo>
              <a:lnTo>
                <a:pt x="352076" y="1341754"/>
              </a:lnTo>
              <a:lnTo>
                <a:pt x="704152" y="1341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3237" y="3457740"/>
        <a:ext cx="75765" cy="75765"/>
      </dsp:txXfrm>
    </dsp:sp>
    <dsp:sp modelId="{A5CFE51E-07B2-439E-A9A4-FB57635A8EC5}">
      <dsp:nvSpPr>
        <dsp:cNvPr id="0" name=""/>
        <dsp:cNvSpPr/>
      </dsp:nvSpPr>
      <dsp:spPr>
        <a:xfrm>
          <a:off x="2539043" y="2779025"/>
          <a:ext cx="704152" cy="91440"/>
        </a:xfrm>
        <a:custGeom>
          <a:avLst/>
          <a:gdLst/>
          <a:ahLst/>
          <a:cxnLst/>
          <a:rect l="0" t="0" r="0" b="0"/>
          <a:pathLst>
            <a:path>
              <a:moveTo>
                <a:pt x="0" y="45720"/>
              </a:moveTo>
              <a:lnTo>
                <a:pt x="704152"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73516" y="2807141"/>
        <a:ext cx="35207" cy="35207"/>
      </dsp:txXfrm>
    </dsp:sp>
    <dsp:sp modelId="{388BC150-E38E-4C32-8148-E537263C8768}">
      <dsp:nvSpPr>
        <dsp:cNvPr id="0" name=""/>
        <dsp:cNvSpPr/>
      </dsp:nvSpPr>
      <dsp:spPr>
        <a:xfrm>
          <a:off x="2539043" y="1482991"/>
          <a:ext cx="704152" cy="1341754"/>
        </a:xfrm>
        <a:custGeom>
          <a:avLst/>
          <a:gdLst/>
          <a:ahLst/>
          <a:cxnLst/>
          <a:rect l="0" t="0" r="0" b="0"/>
          <a:pathLst>
            <a:path>
              <a:moveTo>
                <a:pt x="0" y="1341754"/>
              </a:moveTo>
              <a:lnTo>
                <a:pt x="352076" y="1341754"/>
              </a:lnTo>
              <a:lnTo>
                <a:pt x="352076" y="0"/>
              </a:lnTo>
              <a:lnTo>
                <a:pt x="70415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3237" y="2115985"/>
        <a:ext cx="75765" cy="75765"/>
      </dsp:txXfrm>
    </dsp:sp>
    <dsp:sp modelId="{A63FFCB1-807C-4C5E-AACA-F6BA1E976AF9}">
      <dsp:nvSpPr>
        <dsp:cNvPr id="0" name=""/>
        <dsp:cNvSpPr/>
      </dsp:nvSpPr>
      <dsp:spPr>
        <a:xfrm rot="16200000">
          <a:off x="-822403" y="2288043"/>
          <a:ext cx="5649491" cy="1073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ro-RO" sz="3600" kern="1200" dirty="0" smtClean="0"/>
            <a:t>Factori generatori ai motivației pentru învățare</a:t>
          </a:r>
          <a:endParaRPr lang="en-US" sz="3600" kern="1200" dirty="0"/>
        </a:p>
      </dsp:txBody>
      <dsp:txXfrm>
        <a:off x="-822403" y="2288043"/>
        <a:ext cx="5649491" cy="1073403"/>
      </dsp:txXfrm>
    </dsp:sp>
    <dsp:sp modelId="{39926C7C-8720-49B9-86CE-5CEC3468C322}">
      <dsp:nvSpPr>
        <dsp:cNvPr id="0" name=""/>
        <dsp:cNvSpPr/>
      </dsp:nvSpPr>
      <dsp:spPr>
        <a:xfrm>
          <a:off x="3243196" y="946289"/>
          <a:ext cx="3520762" cy="1073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ro-RO" sz="3600" kern="1200" dirty="0" smtClean="0"/>
            <a:t>Factorii sociali și culturali</a:t>
          </a:r>
          <a:endParaRPr lang="en-US" sz="3600" kern="1200" dirty="0"/>
        </a:p>
      </dsp:txBody>
      <dsp:txXfrm>
        <a:off x="3243196" y="946289"/>
        <a:ext cx="3520762" cy="1073403"/>
      </dsp:txXfrm>
    </dsp:sp>
    <dsp:sp modelId="{B29E2B98-541C-4498-94BC-45990BB508BB}">
      <dsp:nvSpPr>
        <dsp:cNvPr id="0" name=""/>
        <dsp:cNvSpPr/>
      </dsp:nvSpPr>
      <dsp:spPr>
        <a:xfrm>
          <a:off x="3243196" y="2288043"/>
          <a:ext cx="3520762" cy="1073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ro-RO" sz="3600" kern="1200" dirty="0" smtClean="0"/>
            <a:t>Factorii contextuali</a:t>
          </a:r>
          <a:endParaRPr lang="en-US" sz="3600" kern="1200" dirty="0"/>
        </a:p>
      </dsp:txBody>
      <dsp:txXfrm>
        <a:off x="3243196" y="2288043"/>
        <a:ext cx="3520762" cy="1073403"/>
      </dsp:txXfrm>
    </dsp:sp>
    <dsp:sp modelId="{A7421EFF-E79E-4336-BFAB-C77BF4C439E3}">
      <dsp:nvSpPr>
        <dsp:cNvPr id="0" name=""/>
        <dsp:cNvSpPr/>
      </dsp:nvSpPr>
      <dsp:spPr>
        <a:xfrm>
          <a:off x="3243196" y="3629797"/>
          <a:ext cx="3520762" cy="10734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ro-RO" sz="3600" kern="1200" dirty="0" smtClean="0"/>
            <a:t>Convingerile și valorile personale</a:t>
          </a:r>
          <a:endParaRPr lang="en-US" sz="3600" kern="1200" dirty="0"/>
        </a:p>
      </dsp:txBody>
      <dsp:txXfrm>
        <a:off x="3243196" y="3629797"/>
        <a:ext cx="3520762" cy="1073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A3FA0-8836-47C9-B381-D3A0B1D9672E}">
      <dsp:nvSpPr>
        <dsp:cNvPr id="0" name=""/>
        <dsp:cNvSpPr/>
      </dsp:nvSpPr>
      <dsp:spPr>
        <a:xfrm>
          <a:off x="-131216" y="-285954"/>
          <a:ext cx="2807405" cy="2711755"/>
        </a:xfrm>
        <a:prstGeom prst="upArrow">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CB6323-2C3F-4940-9E6F-EE700017316D}">
      <dsp:nvSpPr>
        <dsp:cNvPr id="0" name=""/>
        <dsp:cNvSpPr/>
      </dsp:nvSpPr>
      <dsp:spPr>
        <a:xfrm>
          <a:off x="2538738" y="-213957"/>
          <a:ext cx="5881830" cy="2711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ro-RO" sz="2000" b="1" kern="1200" dirty="0" smtClean="0"/>
            <a:t>Student motivat spre învățare</a:t>
          </a:r>
        </a:p>
        <a:p>
          <a:pPr lvl="0" algn="l" defTabSz="889000">
            <a:lnSpc>
              <a:spcPct val="90000"/>
            </a:lnSpc>
            <a:spcBef>
              <a:spcPct val="0"/>
            </a:spcBef>
            <a:spcAft>
              <a:spcPct val="35000"/>
            </a:spcAft>
          </a:pPr>
          <a:r>
            <a:rPr lang="ro-RO" sz="2000" kern="1200" dirty="0" smtClean="0"/>
            <a:t>-o stare dinamică de mobilizare și direcționată spre atingerea scopurilor</a:t>
          </a:r>
        </a:p>
        <a:p>
          <a:pPr lvl="0" algn="l" defTabSz="889000">
            <a:lnSpc>
              <a:spcPct val="90000"/>
            </a:lnSpc>
            <a:spcBef>
              <a:spcPct val="0"/>
            </a:spcBef>
            <a:spcAft>
              <a:spcPct val="35000"/>
            </a:spcAft>
          </a:pPr>
          <a:r>
            <a:rPr lang="ro-RO" sz="2000" kern="1200" dirty="0" smtClean="0"/>
            <a:t>-profund implicat în sarcinile acdemice</a:t>
          </a:r>
        </a:p>
        <a:p>
          <a:pPr lvl="0" algn="l" defTabSz="889000">
            <a:lnSpc>
              <a:spcPct val="90000"/>
            </a:lnSpc>
            <a:spcBef>
              <a:spcPct val="0"/>
            </a:spcBef>
            <a:spcAft>
              <a:spcPct val="35000"/>
            </a:spcAft>
          </a:pPr>
          <a:r>
            <a:rPr lang="ro-RO" sz="2000" kern="1200" dirty="0" smtClean="0"/>
            <a:t>- este orientat spre finalități</a:t>
          </a:r>
        </a:p>
        <a:p>
          <a:pPr lvl="0" algn="l" defTabSz="889000">
            <a:lnSpc>
              <a:spcPct val="90000"/>
            </a:lnSpc>
            <a:spcBef>
              <a:spcPct val="0"/>
            </a:spcBef>
            <a:spcAft>
              <a:spcPct val="35000"/>
            </a:spcAft>
          </a:pPr>
          <a:r>
            <a:rPr lang="ro-RO" sz="2000" kern="1200" dirty="0" smtClean="0"/>
            <a:t>- trasferă în învățare potențialul său cognitiv, stările afective și cognitiv-acționale, experiența de viată etc.</a:t>
          </a:r>
          <a:endParaRPr lang="en-US" sz="2000" kern="1200" dirty="0"/>
        </a:p>
      </dsp:txBody>
      <dsp:txXfrm>
        <a:off x="2538738" y="-213957"/>
        <a:ext cx="5881830" cy="2711755"/>
      </dsp:txXfrm>
    </dsp:sp>
    <dsp:sp modelId="{5BF032FF-8543-493E-88BB-815348AA01B1}">
      <dsp:nvSpPr>
        <dsp:cNvPr id="0" name=""/>
        <dsp:cNvSpPr/>
      </dsp:nvSpPr>
      <dsp:spPr>
        <a:xfrm>
          <a:off x="711005" y="2651780"/>
          <a:ext cx="2807405" cy="2711755"/>
        </a:xfrm>
        <a:prstGeom prst="downArrow">
          <a:avLst/>
        </a:prstGeom>
        <a:solidFill>
          <a:schemeClr val="accent4">
            <a:shade val="50000"/>
            <a:hueOff val="-245748"/>
            <a:satOff val="5530"/>
            <a:lumOff val="396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678EA-C42A-43CB-BFB2-8F944E789653}">
      <dsp:nvSpPr>
        <dsp:cNvPr id="0" name=""/>
        <dsp:cNvSpPr/>
      </dsp:nvSpPr>
      <dsp:spPr>
        <a:xfrm>
          <a:off x="3330841" y="2079871"/>
          <a:ext cx="5307662" cy="385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ro-RO" sz="2000" b="1" kern="1200" dirty="0" smtClean="0"/>
            <a:t>Studentul nemotivat pentru învățare</a:t>
          </a:r>
        </a:p>
        <a:p>
          <a:pPr lvl="0" algn="l" defTabSz="889000">
            <a:lnSpc>
              <a:spcPct val="90000"/>
            </a:lnSpc>
            <a:spcBef>
              <a:spcPct val="0"/>
            </a:spcBef>
            <a:spcAft>
              <a:spcPct val="35000"/>
            </a:spcAft>
          </a:pPr>
          <a:r>
            <a:rPr lang="ro-RO" sz="2000" kern="1200" dirty="0" smtClean="0"/>
            <a:t>- absența ,,absorbirii</a:t>
          </a:r>
          <a:r>
            <a:rPr lang="en-US" sz="2000" kern="1200" dirty="0" smtClean="0"/>
            <a:t>”</a:t>
          </a:r>
          <a:r>
            <a:rPr lang="ro-RO" sz="2000" kern="1200" dirty="0" smtClean="0"/>
            <a:t> în studiu/învățare</a:t>
          </a:r>
          <a:r>
            <a:rPr lang="en-US" sz="2000" kern="1200" dirty="0" smtClean="0"/>
            <a:t>;</a:t>
          </a:r>
          <a:endParaRPr lang="ro-RO" sz="2000" kern="1200" dirty="0" smtClean="0"/>
        </a:p>
        <a:p>
          <a:pPr lvl="0" algn="l" defTabSz="889000">
            <a:lnSpc>
              <a:spcPct val="90000"/>
            </a:lnSpc>
            <a:spcBef>
              <a:spcPct val="0"/>
            </a:spcBef>
            <a:spcAft>
              <a:spcPct val="35000"/>
            </a:spcAft>
          </a:pPr>
          <a:r>
            <a:rPr lang="ro-RO" sz="2000" kern="1200" dirty="0" smtClean="0"/>
            <a:t>- pasivitate, inactivitate</a:t>
          </a:r>
          <a:r>
            <a:rPr lang="en-US" sz="2000" kern="1200" dirty="0" smtClean="0"/>
            <a:t>;</a:t>
          </a:r>
          <a:endParaRPr lang="ro-RO" sz="2000" kern="1200" dirty="0" smtClean="0"/>
        </a:p>
        <a:p>
          <a:pPr lvl="0" algn="l" defTabSz="889000">
            <a:lnSpc>
              <a:spcPct val="90000"/>
            </a:lnSpc>
            <a:spcBef>
              <a:spcPct val="0"/>
            </a:spcBef>
            <a:spcAft>
              <a:spcPct val="35000"/>
            </a:spcAft>
          </a:pPr>
          <a:r>
            <a:rPr lang="ro-RO" sz="2000" kern="1200" dirty="0" smtClean="0"/>
            <a:t>- </a:t>
          </a:r>
          <a:r>
            <a:rPr lang="en-US" sz="2000" kern="1200" dirty="0" smtClean="0"/>
            <a:t>c</a:t>
          </a:r>
          <a:r>
            <a:rPr lang="ro-RO" sz="2000" kern="1200" dirty="0" smtClean="0"/>
            <a:t>oncentrare foarte lentă și greoaie</a:t>
          </a:r>
          <a:r>
            <a:rPr lang="en-US" sz="2000" kern="1200" dirty="0" smtClean="0"/>
            <a:t>;</a:t>
          </a:r>
          <a:endParaRPr lang="ro-RO" sz="2000" kern="1200" dirty="0" smtClean="0"/>
        </a:p>
        <a:p>
          <a:pPr lvl="0" algn="l" defTabSz="889000">
            <a:lnSpc>
              <a:spcPct val="90000"/>
            </a:lnSpc>
            <a:spcBef>
              <a:spcPct val="0"/>
            </a:spcBef>
            <a:spcAft>
              <a:spcPct val="35000"/>
            </a:spcAft>
          </a:pPr>
          <a:r>
            <a:rPr lang="ro-RO" sz="2000" kern="1200" dirty="0" smtClean="0"/>
            <a:t>- </a:t>
          </a:r>
          <a:r>
            <a:rPr lang="en-US" sz="2000" kern="1200" dirty="0" smtClean="0"/>
            <a:t>l</a:t>
          </a:r>
          <a:r>
            <a:rPr lang="ro-RO" sz="2000" kern="1200" dirty="0" smtClean="0"/>
            <a:t>ipsă de spontanietate</a:t>
          </a:r>
          <a:r>
            <a:rPr lang="en-US" sz="2000" kern="1200" dirty="0" smtClean="0"/>
            <a:t>;</a:t>
          </a:r>
          <a:endParaRPr lang="ro-RO" sz="2000" kern="1200" dirty="0" smtClean="0"/>
        </a:p>
        <a:p>
          <a:pPr lvl="0" algn="l" defTabSz="889000">
            <a:lnSpc>
              <a:spcPct val="90000"/>
            </a:lnSpc>
            <a:spcBef>
              <a:spcPct val="0"/>
            </a:spcBef>
            <a:spcAft>
              <a:spcPct val="35000"/>
            </a:spcAft>
          </a:pPr>
          <a:r>
            <a:rPr lang="ro-RO" sz="2000" kern="1200" dirty="0" smtClean="0"/>
            <a:t>-</a:t>
          </a:r>
          <a:r>
            <a:rPr lang="en-US" sz="2000" kern="1200" dirty="0" smtClean="0"/>
            <a:t> </a:t>
          </a:r>
          <a:r>
            <a:rPr lang="ro-RO" sz="2000" kern="1200" dirty="0" smtClean="0"/>
            <a:t>se transpune cu greu în actul de învățare</a:t>
          </a:r>
          <a:r>
            <a:rPr lang="en-US" sz="2000" kern="1200" dirty="0" smtClean="0"/>
            <a:t>;</a:t>
          </a:r>
          <a:endParaRPr lang="ro-RO" sz="2000" kern="1200" dirty="0" smtClean="0"/>
        </a:p>
        <a:p>
          <a:pPr lvl="0" algn="l" defTabSz="889000">
            <a:lnSpc>
              <a:spcPct val="90000"/>
            </a:lnSpc>
            <a:spcBef>
              <a:spcPct val="0"/>
            </a:spcBef>
            <a:spcAft>
              <a:spcPct val="35000"/>
            </a:spcAft>
          </a:pPr>
          <a:r>
            <a:rPr lang="ro-RO" sz="2000" kern="1200" dirty="0" smtClean="0"/>
            <a:t>- </a:t>
          </a:r>
          <a:r>
            <a:rPr lang="en-US" sz="2000" kern="1200" dirty="0" err="1" smtClean="0"/>
            <a:t>i</a:t>
          </a:r>
          <a:r>
            <a:rPr lang="ro-RO" sz="2000" kern="1200" dirty="0" smtClean="0"/>
            <a:t>mplicarea în învățare este plină de ezitări și, deci, fără randamentul dorit.</a:t>
          </a:r>
          <a:endParaRPr lang="en-US" sz="2000" kern="1200" dirty="0"/>
        </a:p>
      </dsp:txBody>
      <dsp:txXfrm>
        <a:off x="3330841" y="2079871"/>
        <a:ext cx="5307662" cy="385557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C692F9-8601-43A4-BEC3-E7221A1C41E1}" type="datetimeFigureOut">
              <a:rPr lang="en-US" smtClean="0"/>
              <a:t>9/29/2022</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7E457B-861B-4C71-81B2-8823CD65518B}" type="slidenum">
              <a:rPr lang="en-US" smtClean="0"/>
              <a:t>‹#›</a:t>
            </a:fld>
            <a:endParaRPr lang="en-US"/>
          </a:p>
        </p:txBody>
      </p:sp>
    </p:spTree>
    <p:extLst>
      <p:ext uri="{BB962C8B-B14F-4D97-AF65-F5344CB8AC3E}">
        <p14:creationId xmlns:p14="http://schemas.microsoft.com/office/powerpoint/2010/main" val="343511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037E457B-861B-4C71-81B2-8823CD65518B}" type="slidenum">
              <a:rPr lang="en-US" smtClean="0"/>
              <a:t>23</a:t>
            </a:fld>
            <a:endParaRPr lang="en-US"/>
          </a:p>
        </p:txBody>
      </p:sp>
    </p:spTree>
    <p:extLst>
      <p:ext uri="{BB962C8B-B14F-4D97-AF65-F5344CB8AC3E}">
        <p14:creationId xmlns:p14="http://schemas.microsoft.com/office/powerpoint/2010/main" val="45776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474FA12E-A0D4-46DC-98AB-79CC591F8F63}" type="datetimeFigureOut">
              <a:rPr lang="en-US" smtClean="0"/>
              <a:t>9/29/2022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ECB0230-E3E2-44A0-AE35-F55596478507}" type="slidenum">
              <a:rPr lang="en-US" smtClean="0"/>
              <a:t>‹#›</a:t>
            </a:fld>
            <a:endParaRPr lang="en-US"/>
          </a:p>
        </p:txBody>
      </p:sp>
    </p:spTree>
    <p:extLst>
      <p:ext uri="{BB962C8B-B14F-4D97-AF65-F5344CB8AC3E}">
        <p14:creationId xmlns:p14="http://schemas.microsoft.com/office/powerpoint/2010/main" val="415586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74FA12E-A0D4-46DC-98AB-79CC591F8F63}" type="datetimeFigureOut">
              <a:rPr lang="en-US" smtClean="0"/>
              <a:t>9/29/2022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ECB0230-E3E2-44A0-AE35-F55596478507}" type="slidenum">
              <a:rPr lang="en-US" smtClean="0"/>
              <a:t>‹#›</a:t>
            </a:fld>
            <a:endParaRPr lang="en-US"/>
          </a:p>
        </p:txBody>
      </p:sp>
    </p:spTree>
    <p:extLst>
      <p:ext uri="{BB962C8B-B14F-4D97-AF65-F5344CB8AC3E}">
        <p14:creationId xmlns:p14="http://schemas.microsoft.com/office/powerpoint/2010/main" val="332805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74FA12E-A0D4-46DC-98AB-79CC591F8F63}" type="datetimeFigureOut">
              <a:rPr lang="en-US" smtClean="0"/>
              <a:t>9/29/2022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ECB0230-E3E2-44A0-AE35-F55596478507}" type="slidenum">
              <a:rPr lang="en-US" smtClean="0"/>
              <a:t>‹#›</a:t>
            </a:fld>
            <a:endParaRPr lang="en-US"/>
          </a:p>
        </p:txBody>
      </p:sp>
    </p:spTree>
    <p:extLst>
      <p:ext uri="{BB962C8B-B14F-4D97-AF65-F5344CB8AC3E}">
        <p14:creationId xmlns:p14="http://schemas.microsoft.com/office/powerpoint/2010/main" val="344418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74FA12E-A0D4-46DC-98AB-79CC591F8F63}" type="datetimeFigureOut">
              <a:rPr lang="en-US" smtClean="0"/>
              <a:t>9/29/2022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ECB0230-E3E2-44A0-AE35-F55596478507}" type="slidenum">
              <a:rPr lang="en-US" smtClean="0"/>
              <a:t>‹#›</a:t>
            </a:fld>
            <a:endParaRPr lang="en-US"/>
          </a:p>
        </p:txBody>
      </p:sp>
    </p:spTree>
    <p:extLst>
      <p:ext uri="{BB962C8B-B14F-4D97-AF65-F5344CB8AC3E}">
        <p14:creationId xmlns:p14="http://schemas.microsoft.com/office/powerpoint/2010/main" val="135489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4FA12E-A0D4-46DC-98AB-79CC591F8F63}" type="datetimeFigureOut">
              <a:rPr lang="en-US" smtClean="0"/>
              <a:t>9/29/2022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ECB0230-E3E2-44A0-AE35-F55596478507}" type="slidenum">
              <a:rPr lang="en-US" smtClean="0"/>
              <a:t>‹#›</a:t>
            </a:fld>
            <a:endParaRPr lang="en-US"/>
          </a:p>
        </p:txBody>
      </p:sp>
    </p:spTree>
    <p:extLst>
      <p:ext uri="{BB962C8B-B14F-4D97-AF65-F5344CB8AC3E}">
        <p14:creationId xmlns:p14="http://schemas.microsoft.com/office/powerpoint/2010/main" val="349512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474FA12E-A0D4-46DC-98AB-79CC591F8F63}" type="datetimeFigureOut">
              <a:rPr lang="en-US" smtClean="0"/>
              <a:t>9/29/2022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2ECB0230-E3E2-44A0-AE35-F55596478507}" type="slidenum">
              <a:rPr lang="en-US" smtClean="0"/>
              <a:t>‹#›</a:t>
            </a:fld>
            <a:endParaRPr lang="en-US"/>
          </a:p>
        </p:txBody>
      </p:sp>
    </p:spTree>
    <p:extLst>
      <p:ext uri="{BB962C8B-B14F-4D97-AF65-F5344CB8AC3E}">
        <p14:creationId xmlns:p14="http://schemas.microsoft.com/office/powerpoint/2010/main" val="58374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474FA12E-A0D4-46DC-98AB-79CC591F8F63}" type="datetimeFigureOut">
              <a:rPr lang="en-US" smtClean="0"/>
              <a:t>9/29/2022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2ECB0230-E3E2-44A0-AE35-F55596478507}" type="slidenum">
              <a:rPr lang="en-US" smtClean="0"/>
              <a:t>‹#›</a:t>
            </a:fld>
            <a:endParaRPr lang="en-US"/>
          </a:p>
        </p:txBody>
      </p:sp>
    </p:spTree>
    <p:extLst>
      <p:ext uri="{BB962C8B-B14F-4D97-AF65-F5344CB8AC3E}">
        <p14:creationId xmlns:p14="http://schemas.microsoft.com/office/powerpoint/2010/main" val="82626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474FA12E-A0D4-46DC-98AB-79CC591F8F63}" type="datetimeFigureOut">
              <a:rPr lang="en-US" smtClean="0"/>
              <a:t>9/29/2022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2ECB0230-E3E2-44A0-AE35-F55596478507}" type="slidenum">
              <a:rPr lang="en-US" smtClean="0"/>
              <a:t>‹#›</a:t>
            </a:fld>
            <a:endParaRPr lang="en-US"/>
          </a:p>
        </p:txBody>
      </p:sp>
    </p:spTree>
    <p:extLst>
      <p:ext uri="{BB962C8B-B14F-4D97-AF65-F5344CB8AC3E}">
        <p14:creationId xmlns:p14="http://schemas.microsoft.com/office/powerpoint/2010/main" val="366843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4FA12E-A0D4-46DC-98AB-79CC591F8F63}" type="datetimeFigureOut">
              <a:rPr lang="en-US" smtClean="0"/>
              <a:t>9/29/2022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2ECB0230-E3E2-44A0-AE35-F55596478507}" type="slidenum">
              <a:rPr lang="en-US" smtClean="0"/>
              <a:t>‹#›</a:t>
            </a:fld>
            <a:endParaRPr lang="en-US"/>
          </a:p>
        </p:txBody>
      </p:sp>
    </p:spTree>
    <p:extLst>
      <p:ext uri="{BB962C8B-B14F-4D97-AF65-F5344CB8AC3E}">
        <p14:creationId xmlns:p14="http://schemas.microsoft.com/office/powerpoint/2010/main" val="282262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4FA12E-A0D4-46DC-98AB-79CC591F8F63}" type="datetimeFigureOut">
              <a:rPr lang="en-US" smtClean="0"/>
              <a:t>9/29/2022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2ECB0230-E3E2-44A0-AE35-F55596478507}" type="slidenum">
              <a:rPr lang="en-US" smtClean="0"/>
              <a:t>‹#›</a:t>
            </a:fld>
            <a:endParaRPr lang="en-US"/>
          </a:p>
        </p:txBody>
      </p:sp>
    </p:spTree>
    <p:extLst>
      <p:ext uri="{BB962C8B-B14F-4D97-AF65-F5344CB8AC3E}">
        <p14:creationId xmlns:p14="http://schemas.microsoft.com/office/powerpoint/2010/main" val="159773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74FA12E-A0D4-46DC-98AB-79CC591F8F63}" type="datetimeFigureOut">
              <a:rPr lang="en-US" smtClean="0"/>
              <a:t>9/29/2022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2ECB0230-E3E2-44A0-AE35-F55596478507}" type="slidenum">
              <a:rPr lang="en-US" smtClean="0"/>
              <a:t>‹#›</a:t>
            </a:fld>
            <a:endParaRPr lang="en-US"/>
          </a:p>
        </p:txBody>
      </p:sp>
    </p:spTree>
    <p:extLst>
      <p:ext uri="{BB962C8B-B14F-4D97-AF65-F5344CB8AC3E}">
        <p14:creationId xmlns:p14="http://schemas.microsoft.com/office/powerpoint/2010/main" val="199492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FA12E-A0D4-46DC-98AB-79CC591F8F63}" type="datetimeFigureOut">
              <a:rPr lang="en-US" smtClean="0"/>
              <a:t>9/29/2022</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B0230-E3E2-44A0-AE35-F55596478507}" type="slidenum">
              <a:rPr lang="en-US" smtClean="0"/>
              <a:t>‹#›</a:t>
            </a:fld>
            <a:endParaRPr lang="en-US"/>
          </a:p>
        </p:txBody>
      </p:sp>
    </p:spTree>
    <p:extLst>
      <p:ext uri="{BB962C8B-B14F-4D97-AF65-F5344CB8AC3E}">
        <p14:creationId xmlns:p14="http://schemas.microsoft.com/office/powerpoint/2010/main" val="7051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ordwall.net/ru/resource/9446436/motivati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ordwall.net/ru/resource/13909995/lectia-motivatia-" TargetMode="External"/><Relationship Id="rId2" Type="http://schemas.openxmlformats.org/officeDocument/2006/relationships/hyperlink" Target="https://wordwall.net/ru/resource/32003127/motivatia" TargetMode="External"/><Relationship Id="rId1" Type="http://schemas.openxmlformats.org/officeDocument/2006/relationships/slideLayout" Target="../slideLayouts/slideLayout2.xml"/><Relationship Id="rId5" Type="http://schemas.openxmlformats.org/officeDocument/2006/relationships/hyperlink" Target="https://wordwall.net/ru/community/motivatia" TargetMode="External"/><Relationship Id="rId4" Type="http://schemas.openxmlformats.org/officeDocument/2006/relationships/hyperlink" Target="https://wordwall.net/ru/resource/9445540/motivatia-care-sunt-formele-motivatie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Motiva</a:t>
            </a:r>
            <a:r>
              <a:rPr lang="ro-RO" dirty="0" smtClean="0"/>
              <a:t>ția</a:t>
            </a:r>
            <a:endParaRPr lang="en-US" dirty="0"/>
          </a:p>
        </p:txBody>
      </p:sp>
      <p:sp>
        <p:nvSpPr>
          <p:cNvPr id="3" name="Подзаголовок 2"/>
          <p:cNvSpPr>
            <a:spLocks noGrp="1"/>
          </p:cNvSpPr>
          <p:nvPr>
            <p:ph type="subTitle" idx="1"/>
          </p:nvPr>
        </p:nvSpPr>
        <p:spPr>
          <a:xfrm>
            <a:off x="4788024" y="3886200"/>
            <a:ext cx="2984376" cy="1752600"/>
          </a:xfrm>
        </p:spPr>
        <p:txBody>
          <a:bodyPr>
            <a:normAutofit/>
          </a:bodyPr>
          <a:lstStyle/>
          <a:p>
            <a:r>
              <a:rPr lang="ro-RO" sz="2000" dirty="0" smtClean="0"/>
              <a:t>Carauș Irina</a:t>
            </a:r>
          </a:p>
          <a:p>
            <a:r>
              <a:rPr lang="ro-RO" sz="2000" i="1" dirty="0" smtClean="0"/>
              <a:t>Psihopedagogia învățării independente</a:t>
            </a:r>
            <a:endParaRPr lang="en-US" sz="2000" i="1" dirty="0"/>
          </a:p>
        </p:txBody>
      </p:sp>
    </p:spTree>
    <p:extLst>
      <p:ext uri="{BB962C8B-B14F-4D97-AF65-F5344CB8AC3E}">
        <p14:creationId xmlns:p14="http://schemas.microsoft.com/office/powerpoint/2010/main" val="3449956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5976664" cy="6009531"/>
          </a:xfrm>
        </p:spPr>
        <p:txBody>
          <a:bodyPr>
            <a:noAutofit/>
          </a:bodyPr>
          <a:lstStyle/>
          <a:p>
            <a:r>
              <a:rPr lang="en-US" sz="2400" b="1" dirty="0" err="1">
                <a:latin typeface="Calibri" pitchFamily="34" charset="0"/>
                <a:cs typeface="Calibri" pitchFamily="34" charset="0"/>
              </a:rPr>
              <a:t>Motivatia</a:t>
            </a:r>
            <a:r>
              <a:rPr lang="en-US" sz="2400" b="1" dirty="0">
                <a:latin typeface="Calibri" pitchFamily="34" charset="0"/>
                <a:cs typeface="Calibri" pitchFamily="34" charset="0"/>
              </a:rPr>
              <a:t> </a:t>
            </a:r>
            <a:r>
              <a:rPr lang="en-US" sz="2400" b="1" dirty="0" err="1" smtClean="0">
                <a:latin typeface="Calibri" pitchFamily="34" charset="0"/>
                <a:cs typeface="Calibri" pitchFamily="34" charset="0"/>
              </a:rPr>
              <a:t>negativ</a:t>
            </a:r>
            <a:r>
              <a:rPr lang="ro-RO" sz="2400" b="1" dirty="0" smtClean="0">
                <a:latin typeface="Calibri" pitchFamily="34" charset="0"/>
                <a:cs typeface="Calibri" pitchFamily="34" charset="0"/>
              </a:rPr>
              <a:t>ă</a:t>
            </a:r>
            <a:r>
              <a:rPr lang="en-US" sz="2400" dirty="0">
                <a:latin typeface="Calibri" pitchFamily="34" charset="0"/>
                <a:cs typeface="Calibri" pitchFamily="34" charset="0"/>
              </a:rPr>
              <a:t> </a:t>
            </a:r>
            <a:r>
              <a:rPr lang="en-US" sz="2400" dirty="0" err="1">
                <a:latin typeface="Calibri" pitchFamily="34" charset="0"/>
                <a:cs typeface="Calibri" pitchFamily="34" charset="0"/>
              </a:rPr>
              <a:t>este</a:t>
            </a:r>
            <a:r>
              <a:rPr lang="en-US" sz="2400" dirty="0">
                <a:latin typeface="Calibri" pitchFamily="34" charset="0"/>
                <a:cs typeface="Calibri" pitchFamily="34" charset="0"/>
              </a:rPr>
              <a:t> </a:t>
            </a:r>
            <a:r>
              <a:rPr lang="en-US" sz="2400" dirty="0" err="1" smtClean="0">
                <a:latin typeface="Calibri" pitchFamily="34" charset="0"/>
                <a:cs typeface="Calibri" pitchFamily="34" charset="0"/>
              </a:rPr>
              <a:t>produs</a:t>
            </a:r>
            <a:r>
              <a:rPr lang="ro-RO" sz="2400" dirty="0" smtClean="0">
                <a:latin typeface="Calibri" pitchFamily="34" charset="0"/>
                <a:cs typeface="Calibri" pitchFamily="34" charset="0"/>
              </a:rPr>
              <a:t>ă</a:t>
            </a:r>
            <a:r>
              <a:rPr lang="en-US" sz="2400" dirty="0" smtClean="0">
                <a:latin typeface="Calibri" pitchFamily="34" charset="0"/>
                <a:cs typeface="Calibri" pitchFamily="34" charset="0"/>
              </a:rPr>
              <a:t> </a:t>
            </a:r>
            <a:r>
              <a:rPr lang="en-US" sz="2400" dirty="0">
                <a:latin typeface="Calibri" pitchFamily="34" charset="0"/>
                <a:cs typeface="Calibri" pitchFamily="34" charset="0"/>
              </a:rPr>
              <a:t>de stimuli </a:t>
            </a:r>
            <a:r>
              <a:rPr lang="en-US" sz="2400" dirty="0" err="1">
                <a:latin typeface="Calibri" pitchFamily="34" charset="0"/>
                <a:cs typeface="Calibri" pitchFamily="34" charset="0"/>
              </a:rPr>
              <a:t>agresivi</a:t>
            </a:r>
            <a:r>
              <a:rPr lang="en-US" sz="2400" dirty="0">
                <a:latin typeface="Calibri" pitchFamily="34" charset="0"/>
                <a:cs typeface="Calibri" pitchFamily="34" charset="0"/>
              </a:rPr>
              <a:t>: </a:t>
            </a:r>
            <a:r>
              <a:rPr lang="en-US" sz="2400" dirty="0" err="1" smtClean="0">
                <a:latin typeface="Calibri" pitchFamily="34" charset="0"/>
                <a:cs typeface="Calibri" pitchFamily="34" charset="0"/>
              </a:rPr>
              <a:t>pedeaps</a:t>
            </a:r>
            <a:r>
              <a:rPr lang="ro-RO" sz="2400" dirty="0" smtClean="0">
                <a:latin typeface="Calibri" pitchFamily="34" charset="0"/>
                <a:cs typeface="Calibri" pitchFamily="34" charset="0"/>
              </a:rPr>
              <a:t>ă</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amenin</a:t>
            </a:r>
            <a:r>
              <a:rPr lang="ro-RO" sz="2400" dirty="0" smtClean="0">
                <a:latin typeface="Calibri" pitchFamily="34" charset="0"/>
                <a:cs typeface="Calibri" pitchFamily="34" charset="0"/>
              </a:rPr>
              <a:t>ț</a:t>
            </a:r>
            <a:r>
              <a:rPr lang="en-US" sz="2400" dirty="0" smtClean="0">
                <a:latin typeface="Calibri" pitchFamily="34" charset="0"/>
                <a:cs typeface="Calibri" pitchFamily="34" charset="0"/>
              </a:rPr>
              <a:t>are</a:t>
            </a:r>
            <a:r>
              <a:rPr lang="en-US" sz="2400" dirty="0">
                <a:latin typeface="Calibri" pitchFamily="34" charset="0"/>
                <a:cs typeface="Calibri" pitchFamily="34" charset="0"/>
              </a:rPr>
              <a:t>, </a:t>
            </a:r>
            <a:r>
              <a:rPr lang="en-US" sz="2400" dirty="0" err="1">
                <a:latin typeface="Calibri" pitchFamily="34" charset="0"/>
                <a:cs typeface="Calibri" pitchFamily="34" charset="0"/>
              </a:rPr>
              <a:t>blamare</a:t>
            </a:r>
            <a:r>
              <a:rPr lang="en-US" sz="2400" dirty="0">
                <a:latin typeface="Calibri" pitchFamily="34" charset="0"/>
                <a:cs typeface="Calibri" pitchFamily="34" charset="0"/>
              </a:rPr>
              <a:t> </a:t>
            </a:r>
            <a:r>
              <a:rPr lang="en-US" sz="2400" dirty="0" err="1">
                <a:latin typeface="Calibri" pitchFamily="34" charset="0"/>
                <a:cs typeface="Calibri" pitchFamily="34" charset="0"/>
              </a:rPr>
              <a:t>ori</a:t>
            </a:r>
            <a:r>
              <a:rPr lang="en-US" sz="2400" dirty="0">
                <a:latin typeface="Calibri" pitchFamily="34" charset="0"/>
                <a:cs typeface="Calibri" pitchFamily="34" charset="0"/>
              </a:rPr>
              <a:t> </a:t>
            </a:r>
            <a:r>
              <a:rPr lang="en-US" sz="2400" dirty="0" err="1">
                <a:latin typeface="Calibri" pitchFamily="34" charset="0"/>
                <a:cs typeface="Calibri" pitchFamily="34" charset="0"/>
              </a:rPr>
              <a:t>dispret</a:t>
            </a:r>
            <a:r>
              <a:rPr lang="en-US" sz="2400" dirty="0">
                <a:latin typeface="Calibri" pitchFamily="34" charset="0"/>
                <a:cs typeface="Calibri" pitchFamily="34" charset="0"/>
              </a:rPr>
              <a:t>, cu </a:t>
            </a:r>
            <a:r>
              <a:rPr lang="en-US" sz="2400" dirty="0" err="1">
                <a:latin typeface="Calibri" pitchFamily="34" charset="0"/>
                <a:cs typeface="Calibri" pitchFamily="34" charset="0"/>
              </a:rPr>
              <a:t>scopul</a:t>
            </a:r>
            <a:r>
              <a:rPr lang="en-US" sz="2400" dirty="0">
                <a:latin typeface="Calibri" pitchFamily="34" charset="0"/>
                <a:cs typeface="Calibri" pitchFamily="34" charset="0"/>
              </a:rPr>
              <a:t> de a </a:t>
            </a:r>
            <a:r>
              <a:rPr lang="en-US" sz="2400" dirty="0" err="1" smtClean="0">
                <a:latin typeface="Calibri" pitchFamily="34" charset="0"/>
                <a:cs typeface="Calibri" pitchFamily="34" charset="0"/>
              </a:rPr>
              <a:t>ob</a:t>
            </a:r>
            <a:r>
              <a:rPr lang="ro-RO" sz="2400" dirty="0" smtClean="0">
                <a:latin typeface="Calibri" pitchFamily="34" charset="0"/>
                <a:cs typeface="Calibri" pitchFamily="34" charset="0"/>
              </a:rPr>
              <a:t>ț</a:t>
            </a:r>
            <a:r>
              <a:rPr lang="en-US" sz="2400" dirty="0" err="1" smtClean="0">
                <a:latin typeface="Calibri" pitchFamily="34" charset="0"/>
                <a:cs typeface="Calibri" pitchFamily="34" charset="0"/>
              </a:rPr>
              <a:t>ine</a:t>
            </a:r>
            <a:r>
              <a:rPr lang="en-US" sz="2400" dirty="0" smtClean="0">
                <a:latin typeface="Calibri" pitchFamily="34" charset="0"/>
                <a:cs typeface="Calibri" pitchFamily="34" charset="0"/>
              </a:rPr>
              <a:t> </a:t>
            </a:r>
            <a:r>
              <a:rPr lang="en-US" sz="2400" dirty="0" err="1">
                <a:latin typeface="Calibri" pitchFamily="34" charset="0"/>
                <a:cs typeface="Calibri" pitchFamily="34" charset="0"/>
              </a:rPr>
              <a:t>efecte</a:t>
            </a:r>
            <a:r>
              <a:rPr lang="en-US" sz="2400" dirty="0">
                <a:latin typeface="Calibri" pitchFamily="34" charset="0"/>
                <a:cs typeface="Calibri" pitchFamily="34" charset="0"/>
              </a:rPr>
              <a:t> de </a:t>
            </a:r>
            <a:r>
              <a:rPr lang="en-US" sz="2400" dirty="0" err="1" smtClean="0">
                <a:latin typeface="Calibri" pitchFamily="34" charset="0"/>
                <a:cs typeface="Calibri" pitchFamily="34" charset="0"/>
              </a:rPr>
              <a:t>ab</a:t>
            </a:r>
            <a:r>
              <a:rPr lang="ro-RO" sz="2400" dirty="0" smtClean="0">
                <a:latin typeface="Calibri" pitchFamily="34" charset="0"/>
                <a:cs typeface="Calibri" pitchFamily="34" charset="0"/>
              </a:rPr>
              <a:t>ț</a:t>
            </a:r>
            <a:r>
              <a:rPr lang="en-US" sz="2400" dirty="0" err="1" smtClean="0">
                <a:latin typeface="Calibri" pitchFamily="34" charset="0"/>
                <a:cs typeface="Calibri" pitchFamily="34" charset="0"/>
              </a:rPr>
              <a:t>inere</a:t>
            </a:r>
            <a:r>
              <a:rPr lang="en-US" sz="2400" dirty="0">
                <a:latin typeface="Calibri" pitchFamily="34" charset="0"/>
                <a:cs typeface="Calibri" pitchFamily="34" charset="0"/>
              </a:rPr>
              <a:t>, </a:t>
            </a:r>
            <a:r>
              <a:rPr lang="en-US" sz="2400" dirty="0" err="1">
                <a:latin typeface="Calibri" pitchFamily="34" charset="0"/>
                <a:cs typeface="Calibri" pitchFamily="34" charset="0"/>
              </a:rPr>
              <a:t>evitare</a:t>
            </a:r>
            <a:r>
              <a:rPr lang="en-US" sz="2400" dirty="0">
                <a:latin typeface="Calibri" pitchFamily="34" charset="0"/>
                <a:cs typeface="Calibri" pitchFamily="34" charset="0"/>
              </a:rPr>
              <a:t> </a:t>
            </a:r>
            <a:r>
              <a:rPr lang="ro-RO" sz="2400" dirty="0" err="1">
                <a:latin typeface="Calibri" pitchFamily="34" charset="0"/>
                <a:cs typeface="Calibri" pitchFamily="34" charset="0"/>
              </a:rPr>
              <a:t>ș</a:t>
            </a:r>
            <a:r>
              <a:rPr lang="en-US" sz="2400" dirty="0" err="1" smtClean="0">
                <a:latin typeface="Calibri" pitchFamily="34" charset="0"/>
                <a:cs typeface="Calibri" pitchFamily="34" charset="0"/>
              </a:rPr>
              <a:t>i</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refuz</a:t>
            </a:r>
            <a:r>
              <a:rPr lang="en-US" sz="2400" dirty="0" smtClean="0">
                <a:latin typeface="Calibri" pitchFamily="34" charset="0"/>
                <a:cs typeface="Calibri" pitchFamily="34" charset="0"/>
              </a:rPr>
              <a:t>.</a:t>
            </a:r>
            <a:endParaRPr lang="ro-RO" sz="2400" dirty="0" smtClean="0">
              <a:latin typeface="Calibri" pitchFamily="34" charset="0"/>
              <a:cs typeface="Calibri" pitchFamily="34" charset="0"/>
            </a:endParaRPr>
          </a:p>
          <a:p>
            <a:r>
              <a:rPr lang="en-US" sz="2400" dirty="0" smtClean="0">
                <a:latin typeface="Calibri" pitchFamily="34" charset="0"/>
                <a:cs typeface="Calibri" pitchFamily="34" charset="0"/>
              </a:rPr>
              <a:t> </a:t>
            </a:r>
            <a:r>
              <a:rPr lang="en-US" sz="2400" dirty="0" err="1">
                <a:latin typeface="Calibri" pitchFamily="34" charset="0"/>
                <a:cs typeface="Calibri" pitchFamily="34" charset="0"/>
              </a:rPr>
              <a:t>Faptul</a:t>
            </a:r>
            <a:r>
              <a:rPr lang="en-US" sz="2400" dirty="0">
                <a:latin typeface="Calibri" pitchFamily="34" charset="0"/>
                <a:cs typeface="Calibri" pitchFamily="34" charset="0"/>
              </a:rPr>
              <a:t> </a:t>
            </a:r>
            <a:r>
              <a:rPr lang="en-US" sz="2400" dirty="0" err="1">
                <a:latin typeface="Calibri" pitchFamily="34" charset="0"/>
                <a:cs typeface="Calibri" pitchFamily="34" charset="0"/>
              </a:rPr>
              <a:t>ca</a:t>
            </a:r>
            <a:r>
              <a:rPr lang="en-US" sz="2400" dirty="0">
                <a:latin typeface="Calibri" pitchFamily="34" charset="0"/>
                <a:cs typeface="Calibri" pitchFamily="34" charset="0"/>
              </a:rPr>
              <a:t> e </a:t>
            </a:r>
            <a:r>
              <a:rPr lang="en-US" sz="2400" dirty="0" err="1" smtClean="0">
                <a:latin typeface="Calibri" pitchFamily="34" charset="0"/>
                <a:cs typeface="Calibri" pitchFamily="34" charset="0"/>
              </a:rPr>
              <a:t>negativ</a:t>
            </a:r>
            <a:r>
              <a:rPr lang="ro-RO" sz="2400" dirty="0" smtClean="0">
                <a:latin typeface="Calibri" pitchFamily="34" charset="0"/>
                <a:cs typeface="Calibri" pitchFamily="34" charset="0"/>
              </a:rPr>
              <a:t>ă</a:t>
            </a:r>
            <a:r>
              <a:rPr lang="en-US" sz="2400" dirty="0" smtClean="0">
                <a:latin typeface="Calibri" pitchFamily="34" charset="0"/>
                <a:cs typeface="Calibri" pitchFamily="34" charset="0"/>
              </a:rPr>
              <a:t> </a:t>
            </a:r>
            <a:r>
              <a:rPr lang="en-US" sz="2400" dirty="0">
                <a:latin typeface="Calibri" pitchFamily="34" charset="0"/>
                <a:cs typeface="Calibri" pitchFamily="34" charset="0"/>
              </a:rPr>
              <a:t>nu </a:t>
            </a:r>
            <a:r>
              <a:rPr lang="ro-RO" sz="2400" dirty="0">
                <a:latin typeface="Calibri" pitchFamily="34" charset="0"/>
                <a:cs typeface="Calibri" pitchFamily="34" charset="0"/>
              </a:rPr>
              <a:t>î</a:t>
            </a:r>
            <a:r>
              <a:rPr lang="en-US" sz="2400" dirty="0" err="1" smtClean="0">
                <a:latin typeface="Calibri" pitchFamily="34" charset="0"/>
                <a:cs typeface="Calibri" pitchFamily="34" charset="0"/>
              </a:rPr>
              <a:t>nseamn</a:t>
            </a:r>
            <a:r>
              <a:rPr lang="ro-RO" sz="2400" dirty="0" smtClean="0">
                <a:latin typeface="Calibri" pitchFamily="34" charset="0"/>
                <a:cs typeface="Calibri" pitchFamily="34" charset="0"/>
              </a:rPr>
              <a:t>ă</a:t>
            </a:r>
            <a:r>
              <a:rPr lang="en-US" sz="2400" dirty="0" smtClean="0">
                <a:latin typeface="Calibri" pitchFamily="34" charset="0"/>
                <a:cs typeface="Calibri" pitchFamily="34" charset="0"/>
              </a:rPr>
              <a:t> c</a:t>
            </a:r>
            <a:r>
              <a:rPr lang="ro-RO" sz="2400" dirty="0" smtClean="0">
                <a:latin typeface="Calibri" pitchFamily="34" charset="0"/>
                <a:cs typeface="Calibri" pitchFamily="34" charset="0"/>
              </a:rPr>
              <a:t>ă</a:t>
            </a:r>
            <a:r>
              <a:rPr lang="en-US" sz="2400" dirty="0" smtClean="0">
                <a:latin typeface="Calibri" pitchFamily="34" charset="0"/>
                <a:cs typeface="Calibri" pitchFamily="34" charset="0"/>
              </a:rPr>
              <a:t> </a:t>
            </a:r>
            <a:r>
              <a:rPr lang="en-US" sz="2400" dirty="0" err="1">
                <a:latin typeface="Calibri" pitchFamily="34" charset="0"/>
                <a:cs typeface="Calibri" pitchFamily="34" charset="0"/>
              </a:rPr>
              <a:t>efectele</a:t>
            </a:r>
            <a:r>
              <a:rPr lang="en-US" sz="2400" dirty="0">
                <a:latin typeface="Calibri" pitchFamily="34" charset="0"/>
                <a:cs typeface="Calibri" pitchFamily="34" charset="0"/>
              </a:rPr>
              <a:t> </a:t>
            </a:r>
            <a:r>
              <a:rPr lang="en-US" sz="2400" dirty="0" err="1">
                <a:latin typeface="Calibri" pitchFamily="34" charset="0"/>
                <a:cs typeface="Calibri" pitchFamily="34" charset="0"/>
              </a:rPr>
              <a:t>ei</a:t>
            </a:r>
            <a:r>
              <a:rPr lang="en-US" sz="2400" dirty="0">
                <a:latin typeface="Calibri" pitchFamily="34" charset="0"/>
                <a:cs typeface="Calibri" pitchFamily="34" charset="0"/>
              </a:rPr>
              <a:t> </a:t>
            </a:r>
            <a:r>
              <a:rPr lang="en-US" sz="2400" dirty="0" err="1">
                <a:latin typeface="Calibri" pitchFamily="34" charset="0"/>
                <a:cs typeface="Calibri" pitchFamily="34" charset="0"/>
              </a:rPr>
              <a:t>sunt</a:t>
            </a:r>
            <a:r>
              <a:rPr lang="en-US" sz="2400" dirty="0">
                <a:latin typeface="Calibri" pitchFamily="34" charset="0"/>
                <a:cs typeface="Calibri" pitchFamily="34" charset="0"/>
              </a:rPr>
              <a:t> negative. De </a:t>
            </a:r>
            <a:r>
              <a:rPr lang="en-US" sz="2400" dirty="0" err="1">
                <a:latin typeface="Calibri" pitchFamily="34" charset="0"/>
                <a:cs typeface="Calibri" pitchFamily="34" charset="0"/>
              </a:rPr>
              <a:t>exemplu</a:t>
            </a:r>
            <a:r>
              <a:rPr lang="en-US" sz="2400" dirty="0">
                <a:latin typeface="Calibri" pitchFamily="34" charset="0"/>
                <a:cs typeface="Calibri" pitchFamily="34" charset="0"/>
              </a:rPr>
              <a:t>, </a:t>
            </a:r>
            <a:r>
              <a:rPr lang="en-US" sz="2400" dirty="0" err="1" smtClean="0">
                <a:latin typeface="Calibri" pitchFamily="34" charset="0"/>
                <a:cs typeface="Calibri" pitchFamily="34" charset="0"/>
              </a:rPr>
              <a:t>motiv</a:t>
            </a:r>
            <a:r>
              <a:rPr lang="ro-RO" sz="2400" dirty="0" smtClean="0">
                <a:latin typeface="Calibri" pitchFamily="34" charset="0"/>
                <a:cs typeface="Calibri" pitchFamily="34" charset="0"/>
              </a:rPr>
              <a:t>ă</a:t>
            </a:r>
            <a:r>
              <a:rPr lang="en-US" sz="2400" dirty="0" smtClean="0">
                <a:latin typeface="Calibri" pitchFamily="34" charset="0"/>
                <a:cs typeface="Calibri" pitchFamily="34" charset="0"/>
              </a:rPr>
              <a:t>m </a:t>
            </a:r>
            <a:r>
              <a:rPr lang="en-US" sz="2400" dirty="0">
                <a:latin typeface="Calibri" pitchFamily="34" charset="0"/>
                <a:cs typeface="Calibri" pitchFamily="34" charset="0"/>
              </a:rPr>
              <a:t>un </a:t>
            </a:r>
            <a:r>
              <a:rPr lang="en-US" sz="2400" dirty="0" err="1">
                <a:latin typeface="Calibri" pitchFamily="34" charset="0"/>
                <a:cs typeface="Calibri" pitchFamily="34" charset="0"/>
              </a:rPr>
              <a:t>copil</a:t>
            </a:r>
            <a:r>
              <a:rPr lang="en-US" sz="2400" dirty="0">
                <a:latin typeface="Calibri" pitchFamily="34" charset="0"/>
                <a:cs typeface="Calibri" pitchFamily="34" charset="0"/>
              </a:rPr>
              <a:t> cu </a:t>
            </a:r>
            <a:r>
              <a:rPr lang="en-US" sz="2400" dirty="0" err="1">
                <a:latin typeface="Calibri" pitchFamily="34" charset="0"/>
                <a:cs typeface="Calibri" pitchFamily="34" charset="0"/>
              </a:rPr>
              <a:t>repulsie</a:t>
            </a:r>
            <a:r>
              <a:rPr lang="en-US" sz="2400" dirty="0">
                <a:latin typeface="Calibri" pitchFamily="34" charset="0"/>
                <a:cs typeface="Calibri" pitchFamily="34" charset="0"/>
              </a:rPr>
              <a:t> fata de </a:t>
            </a:r>
            <a:r>
              <a:rPr lang="en-US" sz="2400" dirty="0" err="1">
                <a:latin typeface="Calibri" pitchFamily="34" charset="0"/>
                <a:cs typeface="Calibri" pitchFamily="34" charset="0"/>
              </a:rPr>
              <a:t>minciuna</a:t>
            </a:r>
            <a:r>
              <a:rPr lang="en-US" sz="2400" dirty="0">
                <a:latin typeface="Calibri" pitchFamily="34" charset="0"/>
                <a:cs typeface="Calibri" pitchFamily="34" charset="0"/>
              </a:rPr>
              <a:t>, </a:t>
            </a:r>
            <a:r>
              <a:rPr lang="en-US" sz="2400" dirty="0" err="1">
                <a:latin typeface="Calibri" pitchFamily="34" charset="0"/>
                <a:cs typeface="Calibri" pitchFamily="34" charset="0"/>
              </a:rPr>
              <a:t>lene</a:t>
            </a:r>
            <a:r>
              <a:rPr lang="en-US" sz="2400" dirty="0">
                <a:latin typeface="Calibri" pitchFamily="34" charset="0"/>
                <a:cs typeface="Calibri" pitchFamily="34" charset="0"/>
              </a:rPr>
              <a:t>, </a:t>
            </a:r>
            <a:r>
              <a:rPr lang="en-US" sz="2400" dirty="0" err="1">
                <a:latin typeface="Calibri" pitchFamily="34" charset="0"/>
                <a:cs typeface="Calibri" pitchFamily="34" charset="0"/>
              </a:rPr>
              <a:t>fumat</a:t>
            </a:r>
            <a:r>
              <a:rPr lang="en-US" sz="2400" dirty="0">
                <a:latin typeface="Calibri" pitchFamily="34" charset="0"/>
                <a:cs typeface="Calibri" pitchFamily="34" charset="0"/>
              </a:rPr>
              <a:t>, </a:t>
            </a:r>
            <a:r>
              <a:rPr lang="en-US" sz="2400" dirty="0" err="1">
                <a:latin typeface="Calibri" pitchFamily="34" charset="0"/>
                <a:cs typeface="Calibri" pitchFamily="34" charset="0"/>
              </a:rPr>
              <a:t>perversiuni</a:t>
            </a:r>
            <a:r>
              <a:rPr lang="en-US" sz="2400" dirty="0">
                <a:latin typeface="Calibri" pitchFamily="34" charset="0"/>
                <a:cs typeface="Calibri" pitchFamily="34" charset="0"/>
              </a:rPr>
              <a:t> </a:t>
            </a:r>
            <a:r>
              <a:rPr lang="en-US" sz="2400" dirty="0" smtClean="0">
                <a:latin typeface="Calibri" pitchFamily="34" charset="0"/>
                <a:cs typeface="Calibri" pitchFamily="34" charset="0"/>
              </a:rPr>
              <a:t>etc.</a:t>
            </a:r>
            <a:r>
              <a:rPr lang="ro-RO" sz="2400" dirty="0" smtClean="0">
                <a:latin typeface="Calibri" pitchFamily="34" charset="0"/>
                <a:cs typeface="Calibri" pitchFamily="34" charset="0"/>
              </a:rPr>
              <a:t> În cazurile date </a:t>
            </a:r>
            <a:r>
              <a:rPr lang="ro-RO" sz="2400" dirty="0">
                <a:latin typeface="Calibri" pitchFamily="34" charset="0"/>
                <a:cs typeface="Calibri" pitchFamily="34" charset="0"/>
              </a:rPr>
              <a:t>r</a:t>
            </a:r>
            <a:r>
              <a:rPr lang="en-US" sz="2400" dirty="0" err="1" smtClean="0">
                <a:latin typeface="Calibri" pitchFamily="34" charset="0"/>
                <a:cs typeface="Calibri" pitchFamily="34" charset="0"/>
              </a:rPr>
              <a:t>ezultatul</a:t>
            </a:r>
            <a:r>
              <a:rPr lang="en-US" sz="2400" dirty="0" smtClean="0">
                <a:latin typeface="Calibri" pitchFamily="34" charset="0"/>
                <a:cs typeface="Calibri" pitchFamily="34" charset="0"/>
              </a:rPr>
              <a:t> </a:t>
            </a:r>
            <a:r>
              <a:rPr lang="en-US" sz="2400" dirty="0" err="1">
                <a:latin typeface="Calibri" pitchFamily="34" charset="0"/>
                <a:cs typeface="Calibri" pitchFamily="34" charset="0"/>
              </a:rPr>
              <a:t>motivatiei</a:t>
            </a:r>
            <a:r>
              <a:rPr lang="en-US" sz="2400" dirty="0">
                <a:latin typeface="Calibri" pitchFamily="34" charset="0"/>
                <a:cs typeface="Calibri" pitchFamily="34" charset="0"/>
              </a:rPr>
              <a:t> negative </a:t>
            </a:r>
            <a:r>
              <a:rPr lang="en-US" sz="2400" dirty="0" err="1">
                <a:latin typeface="Calibri" pitchFamily="34" charset="0"/>
                <a:cs typeface="Calibri" pitchFamily="34" charset="0"/>
              </a:rPr>
              <a:t>va</a:t>
            </a:r>
            <a:r>
              <a:rPr lang="en-US" sz="2400" dirty="0">
                <a:latin typeface="Calibri" pitchFamily="34" charset="0"/>
                <a:cs typeface="Calibri" pitchFamily="34" charset="0"/>
              </a:rPr>
              <a:t> fi </a:t>
            </a:r>
            <a:r>
              <a:rPr lang="en-US" sz="2400" dirty="0" err="1" smtClean="0">
                <a:latin typeface="Calibri" pitchFamily="34" charset="0"/>
                <a:cs typeface="Calibri" pitchFamily="34" charset="0"/>
              </a:rPr>
              <a:t>pozitiv</a:t>
            </a:r>
            <a:r>
              <a:rPr lang="en-US" sz="2400" dirty="0" smtClean="0">
                <a:latin typeface="Calibri" pitchFamily="34" charset="0"/>
                <a:cs typeface="Calibri" pitchFamily="34" charset="0"/>
              </a:rPr>
              <a:t>.</a:t>
            </a:r>
            <a:r>
              <a:rPr lang="ro-RO" sz="2400" dirty="0">
                <a:latin typeface="Calibri" pitchFamily="34" charset="0"/>
                <a:cs typeface="Calibri" pitchFamily="34" charset="0"/>
              </a:rPr>
              <a:t> </a:t>
            </a:r>
            <a:endParaRPr lang="ro-RO" sz="2400" dirty="0" smtClean="0">
              <a:latin typeface="Calibri" pitchFamily="34" charset="0"/>
              <a:cs typeface="Calibri" pitchFamily="34" charset="0"/>
            </a:endParaRPr>
          </a:p>
          <a:p>
            <a:r>
              <a:rPr lang="vi-VN" sz="2400" dirty="0" smtClean="0">
                <a:latin typeface="Calibri" pitchFamily="34" charset="0"/>
                <a:cs typeface="Calibri" pitchFamily="34" charset="0"/>
              </a:rPr>
              <a:t>Acest </a:t>
            </a:r>
            <a:r>
              <a:rPr lang="vi-VN" sz="2400" dirty="0">
                <a:latin typeface="Calibri" pitchFamily="34" charset="0"/>
                <a:cs typeface="Calibri" pitchFamily="34" charset="0"/>
              </a:rPr>
              <a:t>tip de motivație nu este recomandat, deoarece pe termen lung nu este la fel de eficient și cauzează disconfort, anxietate. Cauzează faptul că oamenii nu se concentrează pe sarcină și doresc să facă bine, ci pentru a evita consecințele negative care ar putea apărea dacă nu.</a:t>
            </a:r>
            <a:endParaRPr lang="en-US" sz="2400" dirty="0">
              <a:latin typeface="Calibri" pitchFamily="34" charset="0"/>
              <a:cs typeface="Calibri" pitchFamily="34" charset="0"/>
            </a:endParaRPr>
          </a:p>
        </p:txBody>
      </p:sp>
      <p:pic>
        <p:nvPicPr>
          <p:cNvPr id="12290" name="Picture 2" descr="C:\Users\cgcrpm\Desktop\IMAGIN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836712"/>
            <a:ext cx="2952328" cy="475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68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6"/>
            <a:ext cx="8229600" cy="5073427"/>
          </a:xfrm>
        </p:spPr>
        <p:txBody>
          <a:bodyPr/>
          <a:lstStyle/>
          <a:p>
            <a:r>
              <a:rPr lang="en-US" dirty="0" err="1"/>
              <a:t>Motivatia</a:t>
            </a:r>
            <a:r>
              <a:rPr lang="en-US" dirty="0"/>
              <a:t> </a:t>
            </a:r>
            <a:r>
              <a:rPr lang="en-US" dirty="0" err="1"/>
              <a:t>pozitiva</a:t>
            </a:r>
            <a:r>
              <a:rPr lang="en-US" dirty="0"/>
              <a:t> </a:t>
            </a:r>
            <a:r>
              <a:rPr lang="en-US" dirty="0" err="1"/>
              <a:t>este</a:t>
            </a:r>
            <a:r>
              <a:rPr lang="en-US" dirty="0"/>
              <a:t> </a:t>
            </a:r>
            <a:r>
              <a:rPr lang="en-US" dirty="0" err="1"/>
              <a:t>produsa</a:t>
            </a:r>
            <a:r>
              <a:rPr lang="en-US" dirty="0"/>
              <a:t> de </a:t>
            </a:r>
            <a:r>
              <a:rPr lang="en-US" dirty="0" err="1"/>
              <a:t>stimulari</a:t>
            </a:r>
            <a:r>
              <a:rPr lang="en-US" dirty="0"/>
              <a:t> </a:t>
            </a:r>
            <a:r>
              <a:rPr lang="en-US" dirty="0" err="1"/>
              <a:t>premiale</a:t>
            </a:r>
            <a:r>
              <a:rPr lang="en-US" dirty="0"/>
              <a:t>: </a:t>
            </a:r>
            <a:r>
              <a:rPr lang="en-US" dirty="0" err="1"/>
              <a:t>lauda</a:t>
            </a:r>
            <a:r>
              <a:rPr lang="en-US" dirty="0"/>
              <a:t>, </a:t>
            </a:r>
            <a:r>
              <a:rPr lang="en-US" dirty="0" err="1"/>
              <a:t>incurajare</a:t>
            </a:r>
            <a:r>
              <a:rPr lang="en-US" dirty="0"/>
              <a:t>, </a:t>
            </a:r>
            <a:r>
              <a:rPr lang="en-US" dirty="0" err="1"/>
              <a:t>promisiuni</a:t>
            </a:r>
            <a:r>
              <a:rPr lang="en-US" dirty="0"/>
              <a:t> de recompense </a:t>
            </a:r>
            <a:r>
              <a:rPr lang="en-US" dirty="0" err="1"/>
              <a:t>materiale</a:t>
            </a:r>
            <a:r>
              <a:rPr lang="en-US" dirty="0"/>
              <a:t> </a:t>
            </a:r>
            <a:r>
              <a:rPr lang="en-US" dirty="0" err="1"/>
              <a:t>si</a:t>
            </a:r>
            <a:r>
              <a:rPr lang="en-US" dirty="0"/>
              <a:t> morale, </a:t>
            </a:r>
            <a:r>
              <a:rPr lang="en-US" dirty="0" err="1"/>
              <a:t>activarea</a:t>
            </a:r>
            <a:r>
              <a:rPr lang="en-US" dirty="0"/>
              <a:t> </a:t>
            </a:r>
            <a:r>
              <a:rPr lang="en-US" dirty="0" err="1"/>
              <a:t>unor</a:t>
            </a:r>
            <a:r>
              <a:rPr lang="en-US" dirty="0"/>
              <a:t> </a:t>
            </a:r>
            <a:r>
              <a:rPr lang="en-US" dirty="0" err="1"/>
              <a:t>sentimente</a:t>
            </a:r>
            <a:r>
              <a:rPr lang="en-US" dirty="0"/>
              <a:t> </a:t>
            </a:r>
            <a:r>
              <a:rPr lang="en-US" dirty="0" err="1"/>
              <a:t>pozitive</a:t>
            </a:r>
            <a:r>
              <a:rPr lang="en-US" dirty="0"/>
              <a:t> etc. </a:t>
            </a:r>
            <a:r>
              <a:rPr lang="en-US" dirty="0" err="1"/>
              <a:t>Aceasta</a:t>
            </a:r>
            <a:r>
              <a:rPr lang="en-US" dirty="0"/>
              <a:t> produce </a:t>
            </a:r>
            <a:r>
              <a:rPr lang="en-US" dirty="0" err="1"/>
              <a:t>efecte</a:t>
            </a:r>
            <a:r>
              <a:rPr lang="en-US" dirty="0"/>
              <a:t> benefice </a:t>
            </a:r>
            <a:r>
              <a:rPr lang="en-US" dirty="0" err="1"/>
              <a:t>asupra</a:t>
            </a:r>
            <a:r>
              <a:rPr lang="en-US" dirty="0"/>
              <a:t> </a:t>
            </a:r>
            <a:r>
              <a:rPr lang="en-US" dirty="0" err="1"/>
              <a:t>celor</a:t>
            </a:r>
            <a:r>
              <a:rPr lang="en-US" dirty="0"/>
              <a:t> care le </a:t>
            </a:r>
            <a:r>
              <a:rPr lang="en-US" dirty="0" err="1"/>
              <a:t>receptioneaza</a:t>
            </a:r>
            <a:r>
              <a:rPr lang="en-US" dirty="0"/>
              <a:t>, </a:t>
            </a:r>
            <a:r>
              <a:rPr lang="en-US" dirty="0" err="1"/>
              <a:t>marindu</a:t>
            </a:r>
            <a:r>
              <a:rPr lang="en-US" dirty="0"/>
              <a:t>-le </a:t>
            </a:r>
            <a:r>
              <a:rPr lang="en-US" dirty="0" err="1"/>
              <a:t>randamentul</a:t>
            </a:r>
            <a:r>
              <a:rPr lang="en-US" dirty="0"/>
              <a:t> in </a:t>
            </a:r>
            <a:r>
              <a:rPr lang="en-US" dirty="0" err="1"/>
              <a:t>studiu</a:t>
            </a:r>
            <a:r>
              <a:rPr lang="en-US" dirty="0"/>
              <a:t> </a:t>
            </a:r>
            <a:r>
              <a:rPr lang="en-US" dirty="0" err="1"/>
              <a:t>si</a:t>
            </a:r>
            <a:r>
              <a:rPr lang="en-US" dirty="0"/>
              <a:t> </a:t>
            </a:r>
            <a:r>
              <a:rPr lang="en-US" dirty="0" err="1"/>
              <a:t>munca</a:t>
            </a:r>
            <a:r>
              <a:rPr lang="en-US" dirty="0"/>
              <a:t>. </a:t>
            </a:r>
            <a:r>
              <a:rPr lang="en-US" dirty="0" err="1"/>
              <a:t>Acest</a:t>
            </a:r>
            <a:r>
              <a:rPr lang="en-US" dirty="0"/>
              <a:t> tip de </a:t>
            </a:r>
            <a:r>
              <a:rPr lang="en-US" dirty="0" err="1"/>
              <a:t>motivatie</a:t>
            </a:r>
            <a:r>
              <a:rPr lang="en-US" dirty="0"/>
              <a:t> </a:t>
            </a:r>
            <a:r>
              <a:rPr lang="en-US" dirty="0" err="1"/>
              <a:t>joaca</a:t>
            </a:r>
            <a:r>
              <a:rPr lang="en-US" dirty="0"/>
              <a:t> </a:t>
            </a:r>
            <a:r>
              <a:rPr lang="en-US" dirty="0" err="1"/>
              <a:t>rol</a:t>
            </a:r>
            <a:r>
              <a:rPr lang="en-US" dirty="0"/>
              <a:t> de “</a:t>
            </a:r>
            <a:r>
              <a:rPr lang="en-US" dirty="0" err="1"/>
              <a:t>zahar</a:t>
            </a:r>
            <a:r>
              <a:rPr lang="en-US" dirty="0"/>
              <a:t>“ in </a:t>
            </a:r>
            <a:r>
              <a:rPr lang="en-US" dirty="0" err="1"/>
              <a:t>reflexul</a:t>
            </a:r>
            <a:r>
              <a:rPr lang="en-US" dirty="0"/>
              <a:t> </a:t>
            </a:r>
            <a:r>
              <a:rPr lang="en-US" dirty="0" err="1"/>
              <a:t>conditionat</a:t>
            </a:r>
            <a:r>
              <a:rPr lang="en-US" dirty="0"/>
              <a:t> </a:t>
            </a:r>
            <a:r>
              <a:rPr lang="en-US" dirty="0" err="1"/>
              <a:t>pavlovian</a:t>
            </a:r>
            <a:r>
              <a:rPr lang="en-US" dirty="0"/>
              <a:t> de </a:t>
            </a:r>
            <a:r>
              <a:rPr lang="en-US" dirty="0" err="1"/>
              <a:t>invatare</a:t>
            </a:r>
            <a:r>
              <a:rPr lang="en-US" dirty="0"/>
              <a:t>.</a:t>
            </a:r>
          </a:p>
        </p:txBody>
      </p:sp>
    </p:spTree>
    <p:extLst>
      <p:ext uri="{BB962C8B-B14F-4D97-AF65-F5344CB8AC3E}">
        <p14:creationId xmlns:p14="http://schemas.microsoft.com/office/powerpoint/2010/main" val="270283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gcrpm\Desktop\pregatire ppt motivatie\307262041_5221050464688658_4380643226408894409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1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290158"/>
            <a:ext cx="8229600" cy="114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cgcrpm\Downloads\307912071_466761881870769_83701292744633063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4" y="0"/>
            <a:ext cx="915936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03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gcrpm\Desktop\pregatire ppt motivatie\747c077af908564bbb2689a3edbf9e0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60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gcrpm\Downloads\308341713_615794210217204_1964623089884773059_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883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Amotivația</a:t>
            </a:r>
            <a:endParaRPr lang="en-US" dirty="0"/>
          </a:p>
        </p:txBody>
      </p:sp>
      <p:sp>
        <p:nvSpPr>
          <p:cNvPr id="3" name="Объект 2"/>
          <p:cNvSpPr>
            <a:spLocks noGrp="1"/>
          </p:cNvSpPr>
          <p:nvPr>
            <p:ph idx="1"/>
          </p:nvPr>
        </p:nvSpPr>
        <p:spPr/>
        <p:txBody>
          <a:bodyPr/>
          <a:lstStyle/>
          <a:p>
            <a:r>
              <a:rPr lang="ro-RO" dirty="0" smtClean="0"/>
              <a:t>Fenomen rar întânit</a:t>
            </a:r>
          </a:p>
          <a:p>
            <a:r>
              <a:rPr lang="ro-RO" dirty="0" smtClean="0"/>
              <a:t>Desemnează absența oricărei forme de motivație</a:t>
            </a:r>
          </a:p>
          <a:p>
            <a:r>
              <a:rPr lang="ro-RO" dirty="0" smtClean="0"/>
              <a:t>În această stare individul nu stabilește nici o legătură între rezultate și acțiunile întreprinse.</a:t>
            </a:r>
          </a:p>
          <a:p>
            <a:r>
              <a:rPr lang="ro-RO" dirty="0" smtClean="0"/>
              <a:t>Nivelul impulsului emoțional este extrem de scăzut</a:t>
            </a:r>
            <a:endParaRPr lang="en-US" dirty="0"/>
          </a:p>
        </p:txBody>
      </p:sp>
    </p:spTree>
    <p:extLst>
      <p:ext uri="{BB962C8B-B14F-4D97-AF65-F5344CB8AC3E}">
        <p14:creationId xmlns:p14="http://schemas.microsoft.com/office/powerpoint/2010/main" val="357107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gcrpm\Desktop\pregatire ppt motivatie\308015861_1843765222633299_3250061573289289084_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793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618856" cy="5818658"/>
          </a:xfrm>
        </p:spPr>
        <p:txBody>
          <a:bodyPr/>
          <a:lstStyle/>
          <a:p>
            <a:r>
              <a:rPr lang="ro-RO" dirty="0" smtClean="0"/>
              <a:t>Lucru în echipă !!!</a:t>
            </a:r>
            <a:br>
              <a:rPr lang="ro-RO" dirty="0" smtClean="0"/>
            </a:br>
            <a:r>
              <a:rPr lang="ro-RO" dirty="0" smtClean="0"/>
              <a:t>Sarcina- ....</a:t>
            </a:r>
            <a:br>
              <a:rPr lang="ro-RO" dirty="0" smtClean="0"/>
            </a:br>
            <a:r>
              <a:rPr lang="ro-RO" sz="2000" dirty="0" smtClean="0">
                <a:latin typeface="Calibri" pitchFamily="34" charset="0"/>
                <a:cs typeface="Calibri" pitchFamily="34" charset="0"/>
              </a:rPr>
              <a:t>1. Motivație intrinsecă</a:t>
            </a:r>
            <a:br>
              <a:rPr lang="ro-RO" sz="2000" dirty="0" smtClean="0">
                <a:latin typeface="Calibri" pitchFamily="34" charset="0"/>
                <a:cs typeface="Calibri" pitchFamily="34" charset="0"/>
              </a:rPr>
            </a:br>
            <a:r>
              <a:rPr lang="ro-RO" sz="2000" dirty="0" smtClean="0">
                <a:latin typeface="Calibri" pitchFamily="34" charset="0"/>
                <a:cs typeface="Calibri" pitchFamily="34" charset="0"/>
              </a:rPr>
              <a:t>2. Motivație extrinsecă</a:t>
            </a:r>
            <a:br>
              <a:rPr lang="ro-RO" sz="2000" dirty="0" smtClean="0">
                <a:latin typeface="Calibri" pitchFamily="34" charset="0"/>
                <a:cs typeface="Calibri" pitchFamily="34" charset="0"/>
              </a:rPr>
            </a:br>
            <a:r>
              <a:rPr lang="ro-RO" sz="2000" dirty="0" smtClean="0">
                <a:latin typeface="Calibri" pitchFamily="34" charset="0"/>
                <a:cs typeface="Calibri" pitchFamily="34" charset="0"/>
              </a:rPr>
              <a:t>3. Motivație cognitivă</a:t>
            </a:r>
            <a:br>
              <a:rPr lang="ro-RO" sz="2000" dirty="0" smtClean="0">
                <a:latin typeface="Calibri" pitchFamily="34" charset="0"/>
                <a:cs typeface="Calibri" pitchFamily="34" charset="0"/>
              </a:rPr>
            </a:br>
            <a:r>
              <a:rPr lang="ro-RO" sz="2000" dirty="0" smtClean="0">
                <a:latin typeface="Calibri" pitchFamily="34" charset="0"/>
                <a:cs typeface="Calibri" pitchFamily="34" charset="0"/>
              </a:rPr>
              <a:t>4. Motivație afectivă </a:t>
            </a:r>
            <a:br>
              <a:rPr lang="ro-RO" sz="2000" dirty="0" smtClean="0">
                <a:latin typeface="Calibri" pitchFamily="34" charset="0"/>
                <a:cs typeface="Calibri" pitchFamily="34" charset="0"/>
              </a:rPr>
            </a:br>
            <a:r>
              <a:rPr lang="ro-RO" sz="2000" dirty="0" smtClean="0">
                <a:latin typeface="Calibri" pitchFamily="34" charset="0"/>
                <a:cs typeface="Calibri" pitchFamily="34" charset="0"/>
              </a:rPr>
              <a:t>5. Motivație pozitivă</a:t>
            </a:r>
            <a:br>
              <a:rPr lang="ro-RO" sz="2000" dirty="0" smtClean="0">
                <a:latin typeface="Calibri" pitchFamily="34" charset="0"/>
                <a:cs typeface="Calibri" pitchFamily="34" charset="0"/>
              </a:rPr>
            </a:br>
            <a:r>
              <a:rPr lang="ro-RO" sz="2000" dirty="0" smtClean="0">
                <a:latin typeface="Calibri" pitchFamily="34" charset="0"/>
                <a:cs typeface="Calibri" pitchFamily="34" charset="0"/>
              </a:rPr>
              <a:t>6. Motivație negativă</a:t>
            </a:r>
            <a:endParaRPr lang="en-US" sz="2000" dirty="0">
              <a:latin typeface="Calibri" pitchFamily="34" charset="0"/>
              <a:cs typeface="Calibri" pitchFamily="34" charset="0"/>
            </a:endParaRPr>
          </a:p>
        </p:txBody>
      </p:sp>
      <p:pic>
        <p:nvPicPr>
          <p:cNvPr id="9218" name="Picture 2" descr="C:\Users\cgcrpm\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8104" y="1484784"/>
            <a:ext cx="3295253" cy="329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74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gcrpm\Desktop\pregatire ppt motivatie\308353546_642188827269354_8352998418592159460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1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cgcrpm\Downloads\308008858_458008119682829_343544618941115500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390525"/>
            <a:ext cx="11144250" cy="763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01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Cuprins</a:t>
            </a:r>
            <a:endParaRPr lang="en-US" dirty="0"/>
          </a:p>
        </p:txBody>
      </p:sp>
      <p:sp>
        <p:nvSpPr>
          <p:cNvPr id="3" name="Объект 2"/>
          <p:cNvSpPr>
            <a:spLocks noGrp="1"/>
          </p:cNvSpPr>
          <p:nvPr>
            <p:ph idx="1"/>
          </p:nvPr>
        </p:nvSpPr>
        <p:spPr>
          <a:xfrm>
            <a:off x="457200" y="1340768"/>
            <a:ext cx="8229600" cy="4785395"/>
          </a:xfrm>
        </p:spPr>
        <p:txBody>
          <a:bodyPr>
            <a:normAutofit fontScale="85000" lnSpcReduction="10000"/>
          </a:bodyPr>
          <a:lstStyle/>
          <a:p>
            <a:r>
              <a:rPr lang="ro-RO" dirty="0" smtClean="0"/>
              <a:t>Definiția motivației, motivației învățării.</a:t>
            </a:r>
          </a:p>
          <a:p>
            <a:r>
              <a:rPr lang="ro-RO" dirty="0" smtClean="0"/>
              <a:t>Structura motivației.</a:t>
            </a:r>
          </a:p>
          <a:p>
            <a:r>
              <a:rPr lang="ro-RO" dirty="0" smtClean="0"/>
              <a:t>Piramida trebuițelor umane, Maslow.</a:t>
            </a:r>
          </a:p>
          <a:p>
            <a:r>
              <a:rPr lang="ro-RO" dirty="0" smtClean="0"/>
              <a:t>Factorii generatori ai motivației pentru învățare.</a:t>
            </a:r>
          </a:p>
          <a:p>
            <a:r>
              <a:rPr lang="ro-RO" dirty="0" smtClean="0"/>
              <a:t>Tipurile de motivație. </a:t>
            </a:r>
          </a:p>
          <a:p>
            <a:r>
              <a:rPr lang="ro-RO" dirty="0" smtClean="0"/>
              <a:t>Funcțiile motivației.</a:t>
            </a:r>
          </a:p>
          <a:p>
            <a:r>
              <a:rPr lang="ro-RO" dirty="0" smtClean="0"/>
              <a:t>Dimensiunile motivației.</a:t>
            </a:r>
          </a:p>
          <a:p>
            <a:r>
              <a:rPr lang="ro-RO" dirty="0" smtClean="0"/>
              <a:t>Tipuri de studenți motivați/nemotivați în învățare.</a:t>
            </a:r>
          </a:p>
          <a:p>
            <a:r>
              <a:rPr lang="ro-RO" dirty="0" smtClean="0"/>
              <a:t>Optimumul motivațional.</a:t>
            </a:r>
          </a:p>
          <a:p>
            <a:r>
              <a:rPr lang="ro-RO" dirty="0" smtClean="0"/>
              <a:t>Automotivarea.</a:t>
            </a:r>
            <a:endParaRPr lang="en-US" dirty="0"/>
          </a:p>
        </p:txBody>
      </p:sp>
    </p:spTree>
    <p:extLst>
      <p:ext uri="{BB962C8B-B14F-4D97-AF65-F5344CB8AC3E}">
        <p14:creationId xmlns:p14="http://schemas.microsoft.com/office/powerpoint/2010/main" val="1119432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gcrpm\Desktop\pregatire ppt motivatie\Maslow-pyramid-piramida-nevoilor-lui-maslow-300x25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0"/>
            <a:ext cx="90730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23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4126213955"/>
              </p:ext>
            </p:extLst>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113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vi-VN" b="1" dirty="0"/>
              <a:t>Factorii socio-culturali</a:t>
            </a:r>
            <a:endParaRPr lang="en-US" dirty="0"/>
          </a:p>
        </p:txBody>
      </p:sp>
      <p:sp>
        <p:nvSpPr>
          <p:cNvPr id="3" name="Объект 2"/>
          <p:cNvSpPr>
            <a:spLocks noGrp="1"/>
          </p:cNvSpPr>
          <p:nvPr>
            <p:ph idx="1"/>
          </p:nvPr>
        </p:nvSpPr>
        <p:spPr>
          <a:xfrm>
            <a:off x="0" y="1340768"/>
            <a:ext cx="9144000" cy="5517232"/>
          </a:xfrm>
        </p:spPr>
        <p:txBody>
          <a:bodyPr>
            <a:normAutofit fontScale="92500" lnSpcReduction="10000"/>
          </a:bodyPr>
          <a:lstStyle/>
          <a:p>
            <a:pPr algn="just"/>
            <a:r>
              <a:rPr lang="vi-VN" dirty="0" smtClean="0">
                <a:latin typeface="Calibri" pitchFamily="34" charset="0"/>
                <a:cs typeface="Calibri" pitchFamily="34" charset="0"/>
              </a:rPr>
              <a:t>acţionează </a:t>
            </a:r>
            <a:r>
              <a:rPr lang="vi-VN" dirty="0">
                <a:latin typeface="Calibri" pitchFamily="34" charset="0"/>
                <a:cs typeface="Calibri" pitchFamily="34" charset="0"/>
              </a:rPr>
              <a:t>la nivelul </a:t>
            </a:r>
            <a:r>
              <a:rPr lang="vi-VN" u="sng" dirty="0">
                <a:latin typeface="Calibri" pitchFamily="34" charset="0"/>
                <a:cs typeface="Calibri" pitchFamily="34" charset="0"/>
              </a:rPr>
              <a:t>normelor, valorilor, practicilor de învăţare</a:t>
            </a:r>
            <a:r>
              <a:rPr lang="vi-VN" dirty="0">
                <a:latin typeface="Calibri" pitchFamily="34" charset="0"/>
                <a:cs typeface="Calibri" pitchFamily="34" charset="0"/>
              </a:rPr>
              <a:t> ce se constituie din zestrea culturală a unei persoane. Scufundat în această cultură, ca şi copil, elevul interiorizează valori şi practici, care se manifestă la nivel comportametal, printr-o modalitate de implicare în sarcinile academice. </a:t>
            </a:r>
            <a:endParaRPr lang="ro-RO" dirty="0" smtClean="0">
              <a:latin typeface="Calibri" pitchFamily="34" charset="0"/>
              <a:cs typeface="Calibri" pitchFamily="34" charset="0"/>
            </a:endParaRPr>
          </a:p>
          <a:p>
            <a:pPr algn="just"/>
            <a:r>
              <a:rPr lang="ro-RO" dirty="0" smtClean="0">
                <a:latin typeface="Calibri" pitchFamily="34" charset="0"/>
                <a:cs typeface="Calibri" pitchFamily="34" charset="0"/>
              </a:rPr>
              <a:t>Diferențele dintre cultura urbană și rurală, sau statutul familiei se găsesc la nivelul</a:t>
            </a:r>
            <a:r>
              <a:rPr lang="en-US" dirty="0" smtClean="0">
                <a:latin typeface="Calibri" pitchFamily="34" charset="0"/>
                <a:cs typeface="Calibri" pitchFamily="34" charset="0"/>
              </a:rPr>
              <a:t>:</a:t>
            </a:r>
          </a:p>
          <a:p>
            <a:pPr marL="0" indent="0" algn="just">
              <a:buNone/>
            </a:pPr>
            <a:r>
              <a:rPr lang="en-US" dirty="0" smtClean="0">
                <a:latin typeface="Calibri" pitchFamily="34" charset="0"/>
                <a:cs typeface="Calibri" pitchFamily="34" charset="0"/>
              </a:rPr>
              <a:t>- </a:t>
            </a:r>
            <a:r>
              <a:rPr lang="ro-RO" dirty="0" err="1">
                <a:latin typeface="Calibri" pitchFamily="34" charset="0"/>
                <a:cs typeface="Calibri" pitchFamily="34" charset="0"/>
              </a:rPr>
              <a:t>v</a:t>
            </a:r>
            <a:r>
              <a:rPr lang="en-US" dirty="0" err="1" smtClean="0">
                <a:latin typeface="Calibri" pitchFamily="34" charset="0"/>
                <a:cs typeface="Calibri" pitchFamily="34" charset="0"/>
              </a:rPr>
              <a:t>alorii</a:t>
            </a:r>
            <a:r>
              <a:rPr lang="ro-RO" dirty="0" smtClean="0">
                <a:latin typeface="Calibri" pitchFamily="34" charset="0"/>
                <a:cs typeface="Calibri" pitchFamily="34" charset="0"/>
              </a:rPr>
              <a:t> </a:t>
            </a:r>
            <a:r>
              <a:rPr lang="en-US" dirty="0" err="1" smtClean="0">
                <a:latin typeface="Calibri" pitchFamily="34" charset="0"/>
                <a:cs typeface="Calibri" pitchFamily="34" charset="0"/>
              </a:rPr>
              <a:t>pe</a:t>
            </a:r>
            <a:r>
              <a:rPr lang="en-US" dirty="0" smtClean="0">
                <a:latin typeface="Calibri" pitchFamily="34" charset="0"/>
                <a:cs typeface="Calibri" pitchFamily="34" charset="0"/>
              </a:rPr>
              <a:t> care o </a:t>
            </a:r>
            <a:r>
              <a:rPr lang="en-US" dirty="0" err="1" smtClean="0">
                <a:latin typeface="Calibri" pitchFamily="34" charset="0"/>
                <a:cs typeface="Calibri" pitchFamily="34" charset="0"/>
              </a:rPr>
              <a:t>atribuie</a:t>
            </a:r>
            <a:r>
              <a:rPr lang="en-US" dirty="0" smtClean="0">
                <a:latin typeface="Calibri" pitchFamily="34" charset="0"/>
                <a:cs typeface="Calibri" pitchFamily="34" charset="0"/>
              </a:rPr>
              <a:t> </a:t>
            </a:r>
            <a:r>
              <a:rPr lang="ro-RO" dirty="0" smtClean="0">
                <a:latin typeface="Calibri" pitchFamily="34" charset="0"/>
                <a:cs typeface="Calibri" pitchFamily="34" charset="0"/>
              </a:rPr>
              <a:t>învățării</a:t>
            </a:r>
            <a:r>
              <a:rPr lang="en-US" dirty="0" smtClean="0">
                <a:latin typeface="Calibri" pitchFamily="34" charset="0"/>
                <a:cs typeface="Calibri" pitchFamily="34" charset="0"/>
              </a:rPr>
              <a:t>;</a:t>
            </a:r>
            <a:endParaRPr lang="ro-RO" dirty="0" smtClean="0">
              <a:latin typeface="Calibri" pitchFamily="34" charset="0"/>
              <a:cs typeface="Calibri" pitchFamily="34" charset="0"/>
            </a:endParaRPr>
          </a:p>
          <a:p>
            <a:pPr marL="0" indent="0" algn="just">
              <a:buNone/>
            </a:pPr>
            <a:r>
              <a:rPr lang="ro-RO" dirty="0" smtClean="0">
                <a:latin typeface="Calibri" pitchFamily="34" charset="0"/>
                <a:cs typeface="Calibri" pitchFamily="34" charset="0"/>
              </a:rPr>
              <a:t>- tipurilor de interacțiune (cooperare sau competiție)</a:t>
            </a:r>
            <a:r>
              <a:rPr lang="en-US" dirty="0" smtClean="0">
                <a:latin typeface="Calibri" pitchFamily="34" charset="0"/>
                <a:cs typeface="Calibri" pitchFamily="34" charset="0"/>
              </a:rPr>
              <a:t>;</a:t>
            </a:r>
            <a:endParaRPr lang="ro-RO" dirty="0" smtClean="0">
              <a:latin typeface="Calibri" pitchFamily="34" charset="0"/>
              <a:cs typeface="Calibri" pitchFamily="34" charset="0"/>
            </a:endParaRPr>
          </a:p>
          <a:p>
            <a:pPr marL="0" indent="0" algn="just">
              <a:buNone/>
            </a:pPr>
            <a:r>
              <a:rPr lang="ro-RO" dirty="0" smtClean="0">
                <a:latin typeface="Calibri" pitchFamily="34" charset="0"/>
                <a:cs typeface="Calibri" pitchFamily="34" charset="0"/>
              </a:rPr>
              <a:t>- concepțiilor despre competență</a:t>
            </a:r>
            <a:r>
              <a:rPr lang="en-US" dirty="0" smtClean="0">
                <a:latin typeface="Calibri" pitchFamily="34" charset="0"/>
                <a:cs typeface="Calibri" pitchFamily="34" charset="0"/>
              </a:rPr>
              <a:t>;</a:t>
            </a:r>
            <a:endParaRPr lang="ro-RO" dirty="0" smtClean="0">
              <a:latin typeface="Calibri" pitchFamily="34" charset="0"/>
              <a:cs typeface="Calibri" pitchFamily="34" charset="0"/>
            </a:endParaRPr>
          </a:p>
          <a:p>
            <a:pPr marL="0" indent="0" algn="just">
              <a:buNone/>
            </a:pPr>
            <a:r>
              <a:rPr lang="ro-RO" dirty="0" smtClean="0">
                <a:latin typeface="Calibri" pitchFamily="34" charset="0"/>
                <a:cs typeface="Calibri" pitchFamily="34" charset="0"/>
              </a:rPr>
              <a:t>- experiențelor de învățare cărora  le asigurați aplicare</a:t>
            </a:r>
            <a:r>
              <a:rPr lang="en-US" dirty="0" smtClean="0">
                <a:latin typeface="Calibri" pitchFamily="34" charset="0"/>
                <a:cs typeface="Calibri" pitchFamily="34" charset="0"/>
              </a:rPr>
              <a:t>.</a:t>
            </a:r>
            <a:endParaRPr lang="ro-RO" dirty="0" smtClean="0">
              <a:latin typeface="Calibri" pitchFamily="34" charset="0"/>
              <a:cs typeface="Calibri" pitchFamily="34" charset="0"/>
            </a:endParaRPr>
          </a:p>
        </p:txBody>
      </p:sp>
    </p:spTree>
    <p:extLst>
      <p:ext uri="{BB962C8B-B14F-4D97-AF65-F5344CB8AC3E}">
        <p14:creationId xmlns:p14="http://schemas.microsoft.com/office/powerpoint/2010/main" val="3304098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vi-VN" b="1" dirty="0"/>
              <a:t>Factorii contextuali</a:t>
            </a:r>
            <a:endParaRPr lang="en-US" dirty="0"/>
          </a:p>
        </p:txBody>
      </p:sp>
      <p:sp>
        <p:nvSpPr>
          <p:cNvPr id="3" name="Объект 2"/>
          <p:cNvSpPr>
            <a:spLocks noGrp="1"/>
          </p:cNvSpPr>
          <p:nvPr>
            <p:ph idx="1"/>
          </p:nvPr>
        </p:nvSpPr>
        <p:spPr>
          <a:xfrm>
            <a:off x="0" y="1268760"/>
            <a:ext cx="8892480" cy="5328592"/>
          </a:xfrm>
        </p:spPr>
        <p:txBody>
          <a:bodyPr>
            <a:normAutofit fontScale="92500" lnSpcReduction="10000"/>
          </a:bodyPr>
          <a:lstStyle/>
          <a:p>
            <a:pPr algn="just"/>
            <a:r>
              <a:rPr lang="vi-VN" dirty="0" smtClean="0">
                <a:latin typeface="Calibri" pitchFamily="34" charset="0"/>
                <a:cs typeface="Calibri" pitchFamily="34" charset="0"/>
              </a:rPr>
              <a:t>influenţează </a:t>
            </a:r>
            <a:r>
              <a:rPr lang="vi-VN" dirty="0">
                <a:latin typeface="Calibri" pitchFamily="34" charset="0"/>
                <a:cs typeface="Calibri" pitchFamily="34" charset="0"/>
              </a:rPr>
              <a:t>orientarea elevului, fie spre dobândirea de competenţă în domeniu, fie spre obţinerea doar a unei performanţe specifice. </a:t>
            </a:r>
            <a:endParaRPr lang="en-US" dirty="0" smtClean="0">
              <a:latin typeface="Calibri" pitchFamily="34" charset="0"/>
              <a:cs typeface="Calibri" pitchFamily="34" charset="0"/>
            </a:endParaRPr>
          </a:p>
          <a:p>
            <a:pPr algn="just"/>
            <a:r>
              <a:rPr lang="ro-RO" dirty="0" smtClean="0">
                <a:latin typeface="Calibri" pitchFamily="34" charset="0"/>
                <a:cs typeface="Calibri" pitchFamily="34" charset="0"/>
              </a:rPr>
              <a:t>Aici </a:t>
            </a:r>
            <a:r>
              <a:rPr lang="ro-RO" dirty="0">
                <a:latin typeface="Calibri" pitchFamily="34" charset="0"/>
                <a:cs typeface="Calibri" pitchFamily="34" charset="0"/>
              </a:rPr>
              <a:t>enumerăm</a:t>
            </a:r>
            <a:r>
              <a:rPr lang="vi-VN" dirty="0">
                <a:latin typeface="Calibri" pitchFamily="34" charset="0"/>
                <a:cs typeface="Calibri" pitchFamily="34" charset="0"/>
              </a:rPr>
              <a:t>: </a:t>
            </a:r>
            <a:endParaRPr lang="en-US" dirty="0" smtClean="0">
              <a:latin typeface="Calibri" pitchFamily="34" charset="0"/>
              <a:cs typeface="Calibri" pitchFamily="34" charset="0"/>
            </a:endParaRPr>
          </a:p>
          <a:p>
            <a:pPr algn="just">
              <a:buFontTx/>
              <a:buChar char="-"/>
            </a:pPr>
            <a:r>
              <a:rPr lang="vi-VN" dirty="0" smtClean="0">
                <a:latin typeface="Calibri" pitchFamily="34" charset="0"/>
                <a:cs typeface="Calibri" pitchFamily="34" charset="0"/>
              </a:rPr>
              <a:t>tipul </a:t>
            </a:r>
            <a:r>
              <a:rPr lang="vi-VN" dirty="0">
                <a:latin typeface="Calibri" pitchFamily="34" charset="0"/>
                <a:cs typeface="Calibri" pitchFamily="34" charset="0"/>
              </a:rPr>
              <a:t>sarcinilor de învăţare (cele aplic</a:t>
            </a:r>
            <a:r>
              <a:rPr lang="ro-RO" dirty="0">
                <a:latin typeface="Calibri" pitchFamily="34" charset="0"/>
                <a:cs typeface="Calibri" pitchFamily="34" charset="0"/>
              </a:rPr>
              <a:t>a</a:t>
            </a:r>
            <a:r>
              <a:rPr lang="vi-VN" dirty="0">
                <a:latin typeface="Calibri" pitchFamily="34" charset="0"/>
                <a:cs typeface="Calibri" pitchFamily="34" charset="0"/>
              </a:rPr>
              <a:t>tive sunt mai atractive decât cele decontextualizate</a:t>
            </a:r>
            <a:r>
              <a:rPr lang="vi-VN" dirty="0" smtClean="0">
                <a:latin typeface="Calibri" pitchFamily="34" charset="0"/>
                <a:cs typeface="Calibri" pitchFamily="34" charset="0"/>
              </a:rPr>
              <a:t>)</a:t>
            </a:r>
            <a:r>
              <a:rPr lang="en-US" dirty="0" smtClean="0">
                <a:latin typeface="Calibri" pitchFamily="34" charset="0"/>
                <a:cs typeface="Calibri" pitchFamily="34" charset="0"/>
              </a:rPr>
              <a:t>;</a:t>
            </a:r>
          </a:p>
          <a:p>
            <a:pPr algn="just">
              <a:buFontTx/>
              <a:buChar char="-"/>
            </a:pPr>
            <a:r>
              <a:rPr lang="vi-VN" dirty="0" smtClean="0">
                <a:latin typeface="Calibri" pitchFamily="34" charset="0"/>
                <a:cs typeface="Calibri" pitchFamily="34" charset="0"/>
              </a:rPr>
              <a:t>relaţia </a:t>
            </a:r>
            <a:r>
              <a:rPr lang="vi-VN" dirty="0">
                <a:latin typeface="Calibri" pitchFamily="34" charset="0"/>
                <a:cs typeface="Calibri" pitchFamily="34" charset="0"/>
              </a:rPr>
              <a:t>de autoritate în </a:t>
            </a:r>
            <a:r>
              <a:rPr lang="vi-VN" dirty="0" smtClean="0">
                <a:latin typeface="Calibri" pitchFamily="34" charset="0"/>
                <a:cs typeface="Calibri" pitchFamily="34" charset="0"/>
              </a:rPr>
              <a:t>mediul</a:t>
            </a:r>
            <a:r>
              <a:rPr lang="en-US" dirty="0" smtClean="0">
                <a:latin typeface="Calibri" pitchFamily="34" charset="0"/>
                <a:cs typeface="Calibri" pitchFamily="34" charset="0"/>
              </a:rPr>
              <a:t> </a:t>
            </a:r>
            <a:r>
              <a:rPr lang="en-US" dirty="0" err="1" smtClean="0">
                <a:latin typeface="Calibri" pitchFamily="34" charset="0"/>
                <a:cs typeface="Calibri" pitchFamily="34" charset="0"/>
              </a:rPr>
              <a:t>universitar</a:t>
            </a:r>
            <a:r>
              <a:rPr lang="en-US" dirty="0">
                <a:latin typeface="Calibri" pitchFamily="34" charset="0"/>
                <a:cs typeface="Calibri" pitchFamily="34" charset="0"/>
              </a:rPr>
              <a:t>;</a:t>
            </a:r>
            <a:endParaRPr lang="en-US" dirty="0" smtClean="0">
              <a:latin typeface="Calibri" pitchFamily="34" charset="0"/>
              <a:cs typeface="Calibri" pitchFamily="34" charset="0"/>
            </a:endParaRPr>
          </a:p>
          <a:p>
            <a:pPr algn="just">
              <a:buFontTx/>
              <a:buChar char="-"/>
            </a:pPr>
            <a:r>
              <a:rPr lang="vi-VN" dirty="0" smtClean="0">
                <a:latin typeface="Calibri" pitchFamily="34" charset="0"/>
                <a:cs typeface="Calibri" pitchFamily="34" charset="0"/>
              </a:rPr>
              <a:t>utilizarea </a:t>
            </a:r>
            <a:r>
              <a:rPr lang="vi-VN" dirty="0">
                <a:latin typeface="Calibri" pitchFamily="34" charset="0"/>
                <a:cs typeface="Calibri" pitchFamily="34" charset="0"/>
              </a:rPr>
              <a:t>formală şi informală a </a:t>
            </a:r>
            <a:r>
              <a:rPr lang="vi-VN" dirty="0" smtClean="0">
                <a:latin typeface="Calibri" pitchFamily="34" charset="0"/>
                <a:cs typeface="Calibri" pitchFamily="34" charset="0"/>
              </a:rPr>
              <a:t>recompenselor</a:t>
            </a:r>
            <a:r>
              <a:rPr lang="en-US" dirty="0">
                <a:latin typeface="Calibri" pitchFamily="34" charset="0"/>
                <a:cs typeface="Calibri" pitchFamily="34" charset="0"/>
              </a:rPr>
              <a:t>;</a:t>
            </a:r>
            <a:r>
              <a:rPr lang="en-US" dirty="0" smtClean="0">
                <a:latin typeface="Calibri" pitchFamily="34" charset="0"/>
                <a:cs typeface="Calibri" pitchFamily="34" charset="0"/>
              </a:rPr>
              <a:t> </a:t>
            </a:r>
          </a:p>
          <a:p>
            <a:pPr algn="just">
              <a:buFontTx/>
              <a:buChar char="-"/>
            </a:pPr>
            <a:r>
              <a:rPr lang="vi-VN" dirty="0" smtClean="0">
                <a:latin typeface="Calibri" pitchFamily="34" charset="0"/>
                <a:cs typeface="Calibri" pitchFamily="34" charset="0"/>
              </a:rPr>
              <a:t>modalitatea </a:t>
            </a:r>
            <a:r>
              <a:rPr lang="vi-VN" dirty="0">
                <a:latin typeface="Calibri" pitchFamily="34" charset="0"/>
                <a:cs typeface="Calibri" pitchFamily="34" charset="0"/>
              </a:rPr>
              <a:t>de </a:t>
            </a:r>
            <a:r>
              <a:rPr lang="vi-VN" dirty="0" smtClean="0">
                <a:latin typeface="Calibri" pitchFamily="34" charset="0"/>
                <a:cs typeface="Calibri" pitchFamily="34" charset="0"/>
              </a:rPr>
              <a:t>evaluare</a:t>
            </a:r>
            <a:r>
              <a:rPr lang="en-US" dirty="0" smtClean="0">
                <a:latin typeface="Calibri" pitchFamily="34" charset="0"/>
                <a:cs typeface="Calibri" pitchFamily="34" charset="0"/>
              </a:rPr>
              <a:t>;</a:t>
            </a:r>
            <a:r>
              <a:rPr lang="vi-VN" dirty="0" smtClean="0">
                <a:latin typeface="Calibri" pitchFamily="34" charset="0"/>
                <a:cs typeface="Calibri" pitchFamily="34" charset="0"/>
              </a:rPr>
              <a:t> </a:t>
            </a:r>
            <a:endParaRPr lang="en-US" dirty="0" smtClean="0">
              <a:latin typeface="Calibri" pitchFamily="34" charset="0"/>
              <a:cs typeface="Calibri" pitchFamily="34" charset="0"/>
            </a:endParaRPr>
          </a:p>
          <a:p>
            <a:pPr algn="just">
              <a:buFontTx/>
              <a:buChar char="-"/>
            </a:pPr>
            <a:r>
              <a:rPr lang="vi-VN" dirty="0" smtClean="0">
                <a:latin typeface="Calibri" pitchFamily="34" charset="0"/>
                <a:cs typeface="Calibri" pitchFamily="34" charset="0"/>
              </a:rPr>
              <a:t>timpul </a:t>
            </a:r>
            <a:r>
              <a:rPr lang="vi-VN" dirty="0">
                <a:latin typeface="Calibri" pitchFamily="34" charset="0"/>
                <a:cs typeface="Calibri" pitchFamily="34" charset="0"/>
              </a:rPr>
              <a:t>acordat sarcinii de </a:t>
            </a:r>
            <a:r>
              <a:rPr lang="vi-VN" dirty="0" smtClean="0">
                <a:latin typeface="Calibri" pitchFamily="34" charset="0"/>
                <a:cs typeface="Calibri" pitchFamily="34" charset="0"/>
              </a:rPr>
              <a:t>învăţare</a:t>
            </a:r>
            <a:r>
              <a:rPr lang="en-US" dirty="0">
                <a:latin typeface="Calibri" pitchFamily="34" charset="0"/>
                <a:cs typeface="Calibri" pitchFamily="34" charset="0"/>
              </a:rPr>
              <a:t>;</a:t>
            </a:r>
            <a:endParaRPr lang="en-US" dirty="0" smtClean="0">
              <a:latin typeface="Calibri" pitchFamily="34" charset="0"/>
              <a:cs typeface="Calibri" pitchFamily="34" charset="0"/>
            </a:endParaRPr>
          </a:p>
          <a:p>
            <a:pPr algn="just">
              <a:buFontTx/>
              <a:buChar char="-"/>
            </a:pPr>
            <a:r>
              <a:rPr lang="vi-VN" dirty="0" smtClean="0">
                <a:latin typeface="Calibri" pitchFamily="34" charset="0"/>
                <a:cs typeface="Calibri" pitchFamily="34" charset="0"/>
              </a:rPr>
              <a:t>modalitatea </a:t>
            </a:r>
            <a:r>
              <a:rPr lang="vi-VN" dirty="0">
                <a:latin typeface="Calibri" pitchFamily="34" charset="0"/>
                <a:cs typeface="Calibri" pitchFamily="34" charset="0"/>
              </a:rPr>
              <a:t>de a lucra în grupuri de studiu.</a:t>
            </a:r>
            <a:endParaRPr lang="ro-RO"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314505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vi-VN" b="1" dirty="0"/>
              <a:t>Convingerile şi valorile personale</a:t>
            </a:r>
            <a:endParaRPr lang="en-US" dirty="0"/>
          </a:p>
        </p:txBody>
      </p:sp>
      <p:sp>
        <p:nvSpPr>
          <p:cNvPr id="3" name="Объект 2"/>
          <p:cNvSpPr>
            <a:spLocks noGrp="1"/>
          </p:cNvSpPr>
          <p:nvPr>
            <p:ph idx="1"/>
          </p:nvPr>
        </p:nvSpPr>
        <p:spPr/>
        <p:txBody>
          <a:bodyPr>
            <a:normAutofit fontScale="77500" lnSpcReduction="20000"/>
          </a:bodyPr>
          <a:lstStyle/>
          <a:p>
            <a:r>
              <a:rPr lang="vi-VN" sz="4100" dirty="0" smtClean="0">
                <a:latin typeface="Calibri" pitchFamily="34" charset="0"/>
                <a:cs typeface="Calibri" pitchFamily="34" charset="0"/>
              </a:rPr>
              <a:t>au </a:t>
            </a:r>
            <a:r>
              <a:rPr lang="vi-VN" sz="4100" dirty="0">
                <a:latin typeface="Calibri" pitchFamily="34" charset="0"/>
                <a:cs typeface="Calibri" pitchFamily="34" charset="0"/>
              </a:rPr>
              <a:t>rol mediator între factorii contextuali şi cei sociali, pe de o parte şi comportamentele motivaţionale, pe de altă parte. </a:t>
            </a:r>
            <a:endParaRPr lang="en-US" sz="4100" dirty="0" smtClean="0">
              <a:latin typeface="Calibri" pitchFamily="34" charset="0"/>
              <a:cs typeface="Calibri" pitchFamily="34" charset="0"/>
            </a:endParaRPr>
          </a:p>
          <a:p>
            <a:r>
              <a:rPr lang="vi-VN" sz="4100" dirty="0" smtClean="0">
                <a:latin typeface="Calibri" pitchFamily="34" charset="0"/>
                <a:cs typeface="Calibri" pitchFamily="34" charset="0"/>
              </a:rPr>
              <a:t>Cele </a:t>
            </a:r>
            <a:r>
              <a:rPr lang="vi-VN" sz="4100" dirty="0">
                <a:latin typeface="Calibri" pitchFamily="34" charset="0"/>
                <a:cs typeface="Calibri" pitchFamily="34" charset="0"/>
              </a:rPr>
              <a:t>mai importante convingeri care afectează implicarea în sarcinile de învăţare sunt</a:t>
            </a:r>
            <a:r>
              <a:rPr lang="vi-VN" sz="4100" dirty="0" smtClean="0">
                <a:latin typeface="Calibri" pitchFamily="34" charset="0"/>
                <a:cs typeface="Calibri" pitchFamily="34" charset="0"/>
              </a:rPr>
              <a:t>:</a:t>
            </a:r>
            <a:endParaRPr lang="en-US" sz="4100" dirty="0" smtClean="0">
              <a:latin typeface="Calibri" pitchFamily="34" charset="0"/>
              <a:cs typeface="Calibri" pitchFamily="34" charset="0"/>
            </a:endParaRPr>
          </a:p>
          <a:p>
            <a:pPr>
              <a:buFontTx/>
              <a:buChar char="-"/>
            </a:pPr>
            <a:r>
              <a:rPr lang="vi-VN" sz="4100" dirty="0" smtClean="0">
                <a:latin typeface="Calibri" pitchFamily="34" charset="0"/>
                <a:cs typeface="Calibri" pitchFamily="34" charset="0"/>
              </a:rPr>
              <a:t>expectanţele </a:t>
            </a:r>
            <a:r>
              <a:rPr lang="vi-VN" sz="4100" dirty="0">
                <a:latin typeface="Calibri" pitchFamily="34" charset="0"/>
                <a:cs typeface="Calibri" pitchFamily="34" charset="0"/>
              </a:rPr>
              <a:t>legate de autoeficienţa în </a:t>
            </a:r>
            <a:r>
              <a:rPr lang="vi-VN" sz="4100" dirty="0" smtClean="0">
                <a:latin typeface="Calibri" pitchFamily="34" charset="0"/>
                <a:cs typeface="Calibri" pitchFamily="34" charset="0"/>
              </a:rPr>
              <a:t>sarcină</a:t>
            </a:r>
            <a:r>
              <a:rPr lang="en-US" sz="4100" dirty="0" smtClean="0">
                <a:latin typeface="Calibri" pitchFamily="34" charset="0"/>
                <a:cs typeface="Calibri" pitchFamily="34" charset="0"/>
              </a:rPr>
              <a:t>;</a:t>
            </a:r>
          </a:p>
          <a:p>
            <a:pPr>
              <a:buFontTx/>
              <a:buChar char="-"/>
            </a:pPr>
            <a:r>
              <a:rPr lang="vi-VN" sz="4100" dirty="0" smtClean="0">
                <a:latin typeface="Calibri" pitchFamily="34" charset="0"/>
                <a:cs typeface="Calibri" pitchFamily="34" charset="0"/>
              </a:rPr>
              <a:t>teoriile </a:t>
            </a:r>
            <a:r>
              <a:rPr lang="vi-VN" sz="4100" dirty="0">
                <a:latin typeface="Calibri" pitchFamily="34" charset="0"/>
                <a:cs typeface="Calibri" pitchFamily="34" charset="0"/>
              </a:rPr>
              <a:t>proprii despre inteligenţă </a:t>
            </a:r>
            <a:endParaRPr lang="en-US" sz="4100" dirty="0" smtClean="0">
              <a:latin typeface="Calibri" pitchFamily="34" charset="0"/>
              <a:cs typeface="Calibri" pitchFamily="34" charset="0"/>
            </a:endParaRPr>
          </a:p>
          <a:p>
            <a:pPr>
              <a:buFontTx/>
              <a:buChar char="-"/>
            </a:pPr>
            <a:r>
              <a:rPr lang="vi-VN" sz="4100" dirty="0" smtClean="0">
                <a:latin typeface="Calibri" pitchFamily="34" charset="0"/>
                <a:cs typeface="Calibri" pitchFamily="34" charset="0"/>
              </a:rPr>
              <a:t>tipul </a:t>
            </a:r>
            <a:r>
              <a:rPr lang="vi-VN" sz="4100" dirty="0">
                <a:latin typeface="Calibri" pitchFamily="34" charset="0"/>
                <a:cs typeface="Calibri" pitchFamily="34" charset="0"/>
              </a:rPr>
              <a:t>atribuirii făcute </a:t>
            </a:r>
            <a:r>
              <a:rPr lang="vi-VN" sz="4100" dirty="0" smtClean="0">
                <a:latin typeface="Calibri" pitchFamily="34" charset="0"/>
                <a:cs typeface="Calibri" pitchFamily="34" charset="0"/>
              </a:rPr>
              <a:t>de</a:t>
            </a:r>
            <a:r>
              <a:rPr lang="en-US" sz="4100" dirty="0">
                <a:latin typeface="Calibri" pitchFamily="34" charset="0"/>
                <a:cs typeface="Calibri" pitchFamily="34" charset="0"/>
              </a:rPr>
              <a:t> </a:t>
            </a:r>
            <a:r>
              <a:rPr lang="en-US" sz="4100" dirty="0" err="1" smtClean="0">
                <a:latin typeface="Calibri" pitchFamily="34" charset="0"/>
                <a:cs typeface="Calibri" pitchFamily="34" charset="0"/>
              </a:rPr>
              <a:t>studen</a:t>
            </a:r>
            <a:r>
              <a:rPr lang="ro-RO" sz="4100" dirty="0" smtClean="0">
                <a:latin typeface="Calibri" pitchFamily="34" charset="0"/>
                <a:cs typeface="Calibri" pitchFamily="34" charset="0"/>
              </a:rPr>
              <a:t>ți</a:t>
            </a:r>
            <a:endParaRPr lang="en-US" sz="4100" dirty="0" smtClean="0">
              <a:latin typeface="Calibri" pitchFamily="34" charset="0"/>
              <a:cs typeface="Calibri" pitchFamily="34" charset="0"/>
            </a:endParaRPr>
          </a:p>
          <a:p>
            <a:pPr>
              <a:buFontTx/>
              <a:buChar char="-"/>
            </a:pPr>
            <a:r>
              <a:rPr lang="vi-VN" sz="4100" dirty="0" smtClean="0">
                <a:latin typeface="Calibri" pitchFamily="34" charset="0"/>
                <a:cs typeface="Calibri" pitchFamily="34" charset="0"/>
              </a:rPr>
              <a:t>valoarea </a:t>
            </a:r>
            <a:r>
              <a:rPr lang="vi-VN" sz="4100" dirty="0">
                <a:latin typeface="Calibri" pitchFamily="34" charset="0"/>
                <a:cs typeface="Calibri" pitchFamily="34" charset="0"/>
              </a:rPr>
              <a:t>acordată sarcinii de învăţare. </a:t>
            </a:r>
            <a:endParaRPr lang="en-US" sz="4100"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4094143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1231074408"/>
              </p:ext>
            </p:extLst>
          </p:nvPr>
        </p:nvGraphicFramePr>
        <p:xfrm>
          <a:off x="457200" y="476672"/>
          <a:ext cx="8507288"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298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4330824" cy="5505475"/>
          </a:xfrm>
        </p:spPr>
        <p:txBody>
          <a:bodyPr>
            <a:normAutofit fontScale="85000" lnSpcReduction="20000"/>
          </a:bodyPr>
          <a:lstStyle/>
          <a:p>
            <a:pPr marL="0" indent="0" algn="ctr">
              <a:buNone/>
            </a:pPr>
            <a:r>
              <a:rPr lang="ro-RO" i="1" dirty="0" smtClean="0"/>
              <a:t>Sarcină de lucru</a:t>
            </a:r>
          </a:p>
          <a:p>
            <a:r>
              <a:rPr lang="ro-RO" dirty="0" smtClean="0"/>
              <a:t>Grupul 1. Elaborați un studiu de caz în care să prezentați un student/elev motivat spre învățare intrinsec.</a:t>
            </a:r>
          </a:p>
          <a:p>
            <a:r>
              <a:rPr lang="ro-RO" dirty="0"/>
              <a:t>Grupul 1. Elaborați un studiu de caz în care să prezentați un student/elev motivat spre învățare </a:t>
            </a:r>
            <a:r>
              <a:rPr lang="ro-RO" dirty="0" smtClean="0"/>
              <a:t>extrinsec.</a:t>
            </a:r>
          </a:p>
          <a:p>
            <a:r>
              <a:rPr lang="ro-RO" dirty="0"/>
              <a:t>Grupul 3</a:t>
            </a:r>
            <a:r>
              <a:rPr lang="ro-RO" dirty="0" smtClean="0"/>
              <a:t>. </a:t>
            </a:r>
            <a:r>
              <a:rPr lang="ro-RO" dirty="0"/>
              <a:t>Elaborați un studiu de caz în care să prezentați un student/elev </a:t>
            </a:r>
            <a:r>
              <a:rPr lang="ro-RO" dirty="0" smtClean="0"/>
              <a:t>nemotivat </a:t>
            </a:r>
            <a:r>
              <a:rPr lang="ro-RO" dirty="0"/>
              <a:t>spre învățare.</a:t>
            </a:r>
            <a:endParaRPr lang="en-US" dirty="0"/>
          </a:p>
          <a:p>
            <a:endParaRPr lang="en-US" dirty="0"/>
          </a:p>
        </p:txBody>
      </p:sp>
      <p:pic>
        <p:nvPicPr>
          <p:cNvPr id="10242" name="Picture 2" descr="C:\Users\cgcrpm\Desktop\motivac5a3ia-pentru-c3aenvc483c5a3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56792"/>
            <a:ext cx="439248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530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 </a:t>
            </a:r>
            <a:r>
              <a:rPr lang="en-US" dirty="0" err="1" smtClean="0"/>
              <a:t>ce</a:t>
            </a:r>
            <a:r>
              <a:rPr lang="en-US" dirty="0" smtClean="0"/>
              <a:t> ne </a:t>
            </a:r>
            <a:r>
              <a:rPr lang="en-US" dirty="0" err="1" smtClean="0"/>
              <a:t>pierdem</a:t>
            </a:r>
            <a:r>
              <a:rPr lang="en-US" dirty="0" smtClean="0"/>
              <a:t> </a:t>
            </a:r>
            <a:r>
              <a:rPr lang="en-US" dirty="0" err="1" smtClean="0"/>
              <a:t>motiva</a:t>
            </a:r>
            <a:r>
              <a:rPr lang="ro-RO" dirty="0" smtClean="0"/>
              <a:t>ția?</a:t>
            </a:r>
            <a:endParaRPr lang="en-US" dirty="0"/>
          </a:p>
        </p:txBody>
      </p:sp>
      <p:sp>
        <p:nvSpPr>
          <p:cNvPr id="3" name="Объект 2"/>
          <p:cNvSpPr>
            <a:spLocks noGrp="1"/>
          </p:cNvSpPr>
          <p:nvPr>
            <p:ph idx="1"/>
          </p:nvPr>
        </p:nvSpPr>
        <p:spPr>
          <a:xfrm>
            <a:off x="107504" y="1600200"/>
            <a:ext cx="8856984" cy="4525963"/>
          </a:xfrm>
        </p:spPr>
        <p:txBody>
          <a:bodyPr/>
          <a:lstStyle/>
          <a:p>
            <a:r>
              <a:rPr lang="en-US" dirty="0"/>
              <a:t>https://</a:t>
            </a:r>
            <a:r>
              <a:rPr lang="en-US" dirty="0" smtClean="0"/>
              <a:t>www.youtube.com/watch?v=IU-BSZ3J7LY</a:t>
            </a:r>
            <a:r>
              <a:rPr lang="ro-RO" dirty="0" smtClean="0"/>
              <a:t> </a:t>
            </a:r>
            <a:endParaRPr lang="en-US" dirty="0"/>
          </a:p>
        </p:txBody>
      </p:sp>
      <p:pic>
        <p:nvPicPr>
          <p:cNvPr id="1026" name="Picture 2" descr="C:\Users\cgcrpm\Desktop\308362312_584207450116030_5956078492101825706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69723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4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t>Hai</a:t>
            </a:r>
            <a:r>
              <a:rPr lang="en-US" dirty="0" smtClean="0"/>
              <a:t> s</a:t>
            </a:r>
            <a:r>
              <a:rPr lang="ro-RO" dirty="0" smtClean="0"/>
              <a:t>ă vedem ce putem face ca să menținem motivația?</a:t>
            </a:r>
            <a:endParaRPr lang="en-US" dirty="0"/>
          </a:p>
        </p:txBody>
      </p:sp>
      <p:pic>
        <p:nvPicPr>
          <p:cNvPr id="8194" name="Picture 2" descr="C:\Users\cgcrpm\Downloads\308013245_675226667087126_6303782925228153224_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593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Automotivarea</a:t>
            </a:r>
            <a:endParaRPr lang="en-US" dirty="0"/>
          </a:p>
        </p:txBody>
      </p:sp>
      <p:sp>
        <p:nvSpPr>
          <p:cNvPr id="3" name="Объект 2"/>
          <p:cNvSpPr>
            <a:spLocks noGrp="1"/>
          </p:cNvSpPr>
          <p:nvPr>
            <p:ph idx="1"/>
          </p:nvPr>
        </p:nvSpPr>
        <p:spPr/>
        <p:txBody>
          <a:bodyPr>
            <a:normAutofit fontScale="85000" lnSpcReduction="10000"/>
          </a:bodyPr>
          <a:lstStyle/>
          <a:p>
            <a:r>
              <a:rPr lang="ro-RO" dirty="0" smtClean="0"/>
              <a:t>Fixați-vă întotdeauna obiective și scopuri precise.</a:t>
            </a:r>
          </a:p>
          <a:p>
            <a:r>
              <a:rPr lang="ro-RO" dirty="0" smtClean="0"/>
              <a:t>Centrați-vă asupra interesului și semnificației personale a conținutului.</a:t>
            </a:r>
          </a:p>
          <a:p>
            <a:r>
              <a:rPr lang="ro-RO" dirty="0" smtClean="0"/>
              <a:t>Căutați și valorificați noutatea cpnținuturilor învățăriiț</a:t>
            </a:r>
          </a:p>
          <a:p>
            <a:r>
              <a:rPr lang="ro-RO" dirty="0" smtClean="0"/>
              <a:t>Valorificați constructiv propria personalitateț</a:t>
            </a:r>
          </a:p>
          <a:p>
            <a:r>
              <a:rPr lang="ro-RO" dirty="0" smtClean="0"/>
              <a:t>Învestiți în sentimentul de control și încredere în posibilitatea de a obține performanțe.</a:t>
            </a:r>
          </a:p>
          <a:p>
            <a:r>
              <a:rPr lang="ro-RO" dirty="0" smtClean="0"/>
              <a:t>Procedați la cunoașterea permanentă a rezultatelor prin evaluare/autoevaluare.</a:t>
            </a:r>
          </a:p>
          <a:p>
            <a:r>
              <a:rPr lang="ro-RO" dirty="0" smtClean="0"/>
              <a:t>Abordați constructiv sfera afectivă.</a:t>
            </a:r>
            <a:endParaRPr lang="en-US" dirty="0"/>
          </a:p>
        </p:txBody>
      </p:sp>
    </p:spTree>
    <p:extLst>
      <p:ext uri="{BB962C8B-B14F-4D97-AF65-F5344CB8AC3E}">
        <p14:creationId xmlns:p14="http://schemas.microsoft.com/office/powerpoint/2010/main" val="173217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r>
              <a:rPr lang="en-US" dirty="0"/>
              <a:t>https://www.menti.com/al2p3rt52ugu</a:t>
            </a:r>
          </a:p>
        </p:txBody>
      </p:sp>
      <p:pic>
        <p:nvPicPr>
          <p:cNvPr id="11266" name="Picture 2" descr="C:\Users\cgcrpm\Downloads\308631728_1110527579855675_2893339208730344916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848872" cy="481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467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dirty="0" smtClean="0"/>
              <a:t>Hai să vedem ce am memorat legat de motivație</a:t>
            </a:r>
            <a:endParaRPr lang="en-US" dirty="0"/>
          </a:p>
        </p:txBody>
      </p:sp>
      <p:sp>
        <p:nvSpPr>
          <p:cNvPr id="3" name="Объект 2"/>
          <p:cNvSpPr>
            <a:spLocks noGrp="1"/>
          </p:cNvSpPr>
          <p:nvPr>
            <p:ph idx="1"/>
          </p:nvPr>
        </p:nvSpPr>
        <p:spPr>
          <a:xfrm>
            <a:off x="0" y="1600200"/>
            <a:ext cx="9144000" cy="4525963"/>
          </a:xfrm>
        </p:spPr>
        <p:txBody>
          <a:bodyPr/>
          <a:lstStyle/>
          <a:p>
            <a:pPr marL="0" indent="0">
              <a:buNone/>
            </a:pPr>
            <a:r>
              <a:rPr lang="en-US" dirty="0">
                <a:hlinkClick r:id="rId2"/>
              </a:rPr>
              <a:t>https://</a:t>
            </a:r>
            <a:r>
              <a:rPr lang="en-US" dirty="0" smtClean="0">
                <a:hlinkClick r:id="rId2"/>
              </a:rPr>
              <a:t>wordwall.net/ru/resource/9446436/motivatia</a:t>
            </a:r>
            <a:endParaRPr lang="ro-RO" dirty="0" smtClean="0"/>
          </a:p>
          <a:p>
            <a:pPr marL="0" indent="0">
              <a:buNone/>
            </a:pPr>
            <a:r>
              <a:rPr lang="en-US" dirty="0"/>
              <a:t>https://wordwall.net/ru/resource/9446079/motivatia</a:t>
            </a:r>
          </a:p>
        </p:txBody>
      </p:sp>
      <p:pic>
        <p:nvPicPr>
          <p:cNvPr id="3074" name="Picture 2" descr="C:\Users\cgcrpm\Downloads\308504106_416732960545517_8746852642109518300_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76" y="3284984"/>
            <a:ext cx="7810500" cy="329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64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dirty="0"/>
              <a:t>Hai să vedem ce am memorat legat de motivație</a:t>
            </a:r>
            <a:endParaRPr lang="en-US" dirty="0"/>
          </a:p>
        </p:txBody>
      </p:sp>
      <p:sp>
        <p:nvSpPr>
          <p:cNvPr id="3" name="Объект 2"/>
          <p:cNvSpPr>
            <a:spLocks noGrp="1"/>
          </p:cNvSpPr>
          <p:nvPr>
            <p:ph idx="1"/>
          </p:nvPr>
        </p:nvSpPr>
        <p:spPr/>
        <p:txBody>
          <a:bodyPr/>
          <a:lstStyle/>
          <a:p>
            <a:r>
              <a:rPr lang="en-US" dirty="0">
                <a:hlinkClick r:id="rId2"/>
              </a:rPr>
              <a:t>https://</a:t>
            </a:r>
            <a:r>
              <a:rPr lang="en-US" dirty="0" smtClean="0">
                <a:hlinkClick r:id="rId2"/>
              </a:rPr>
              <a:t>wordwall.net/ru/resource/32003127/motivatia</a:t>
            </a:r>
            <a:endParaRPr lang="ro-RO" dirty="0"/>
          </a:p>
          <a:p>
            <a:r>
              <a:rPr lang="en-US" u="sng" dirty="0" smtClean="0">
                <a:hlinkClick r:id="rId3"/>
              </a:rPr>
              <a:t>https</a:t>
            </a:r>
            <a:r>
              <a:rPr lang="en-US" u="sng" dirty="0">
                <a:hlinkClick r:id="rId3"/>
              </a:rPr>
              <a:t>://</a:t>
            </a:r>
            <a:r>
              <a:rPr lang="en-US" u="sng" dirty="0" smtClean="0">
                <a:hlinkClick r:id="rId3"/>
              </a:rPr>
              <a:t>wordwall.net/ru/resource/13909995/lectia-motivatia-</a:t>
            </a:r>
            <a:endParaRPr lang="ro-RO" u="sng" dirty="0"/>
          </a:p>
          <a:p>
            <a:r>
              <a:rPr lang="en-US" u="sng" dirty="0" smtClean="0">
                <a:hlinkClick r:id="rId4"/>
              </a:rPr>
              <a:t>https</a:t>
            </a:r>
            <a:r>
              <a:rPr lang="en-US" u="sng" dirty="0">
                <a:hlinkClick r:id="rId4"/>
              </a:rPr>
              <a:t>://</a:t>
            </a:r>
            <a:r>
              <a:rPr lang="en-US" u="sng" dirty="0" smtClean="0">
                <a:hlinkClick r:id="rId4"/>
              </a:rPr>
              <a:t>wordwall.net/ru/resource/9445540/motivatia-care-sunt-formele-motivatiei</a:t>
            </a:r>
            <a:endParaRPr lang="ro-RO" u="sng" dirty="0" smtClean="0"/>
          </a:p>
          <a:p>
            <a:r>
              <a:rPr lang="en-US" u="sng" dirty="0">
                <a:hlinkClick r:id="rId5"/>
              </a:rPr>
              <a:t>https://wordwall.net/ru/community/motivatia</a:t>
            </a:r>
            <a:endParaRPr lang="en-US" dirty="0"/>
          </a:p>
        </p:txBody>
      </p:sp>
    </p:spTree>
    <p:extLst>
      <p:ext uri="{BB962C8B-B14F-4D97-AF65-F5344CB8AC3E}">
        <p14:creationId xmlns:p14="http://schemas.microsoft.com/office/powerpoint/2010/main" val="126974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RO" dirty="0" smtClean="0"/>
              <a:t>Ce este motivația?</a:t>
            </a:r>
            <a:endParaRPr lang="en-US" dirty="0"/>
          </a:p>
        </p:txBody>
      </p:sp>
      <p:sp>
        <p:nvSpPr>
          <p:cNvPr id="3" name="Объект 2"/>
          <p:cNvSpPr>
            <a:spLocks noGrp="1"/>
          </p:cNvSpPr>
          <p:nvPr>
            <p:ph idx="1"/>
          </p:nvPr>
        </p:nvSpPr>
        <p:spPr>
          <a:xfrm>
            <a:off x="0" y="1196752"/>
            <a:ext cx="9144000" cy="5544616"/>
          </a:xfrm>
        </p:spPr>
        <p:txBody>
          <a:bodyPr>
            <a:noAutofit/>
          </a:bodyPr>
          <a:lstStyle/>
          <a:p>
            <a:r>
              <a:rPr lang="vi-VN" sz="2000" dirty="0"/>
              <a:t>Marele dicţionar de psihologie Larousse spune că motivaţia este: „Un set de procese fiziologice şi psihologice responsabile de declanşarea, menţinerea şi încetarea unui comportament</a:t>
            </a:r>
            <a:r>
              <a:rPr lang="vi-VN" sz="2000" dirty="0" smtClean="0"/>
              <a:t>”</a:t>
            </a:r>
            <a:endParaRPr lang="ro-RO" sz="2000" dirty="0" smtClean="0"/>
          </a:p>
          <a:p>
            <a:r>
              <a:rPr lang="vi-VN" sz="2000" dirty="0"/>
              <a:t>Motivația este considerată de psihologi cafiind principalul resort intern al eforturilor omuluide a se perfecționa prin învățare.Pentru astimula dezvoltarea copilului, educația îiformulează noi cerințe, care prin gradul lor dedificultate se situează în“zona proximeidezvoltări”( Vîgotski, L.S.)</a:t>
            </a:r>
            <a:endParaRPr lang="ro-RO" sz="2000" dirty="0" smtClean="0"/>
          </a:p>
          <a:p>
            <a:r>
              <a:rPr lang="vi-VN" sz="2000" dirty="0"/>
              <a:t>”Prin termenul de motivatie definim ocomponentă structural-funcțională specificăa sistemului psihic uman, care reflectă ostare de necesitate în sens larg“(M. Golu)</a:t>
            </a:r>
            <a:endParaRPr lang="ro-RO" sz="2000" dirty="0" smtClean="0"/>
          </a:p>
          <a:p>
            <a:r>
              <a:rPr lang="vi-VN" sz="2000" dirty="0"/>
              <a:t>Prin motivație înțelegem totalitateamobilurilor interne ale conduitei, fie că suntînnăscute sau dobândite, conștientizate sauneconștientizate, simple trebuințe fiziologicesau idealuri abstracte”. (Al. Roșea</a:t>
            </a:r>
            <a:r>
              <a:rPr lang="vi-VN" sz="2000" dirty="0" smtClean="0"/>
              <a:t>).</a:t>
            </a:r>
            <a:endParaRPr lang="ro-RO" sz="2000" dirty="0" smtClean="0"/>
          </a:p>
          <a:p>
            <a:r>
              <a:rPr lang="vi-VN" sz="2000" dirty="0" smtClean="0"/>
              <a:t>„</a:t>
            </a:r>
            <a:r>
              <a:rPr lang="vi-VN" sz="2000" dirty="0"/>
              <a:t>Motivația reprezintă ansamblul factorilordinamici care determinã conduita </a:t>
            </a:r>
            <a:r>
              <a:rPr lang="vi-VN" sz="2000" dirty="0" smtClean="0"/>
              <a:t>unui</a:t>
            </a:r>
            <a:r>
              <a:rPr lang="ro-RO" sz="2000" dirty="0" smtClean="0"/>
              <a:t> </a:t>
            </a:r>
            <a:r>
              <a:rPr lang="vi-VN" sz="2000" dirty="0" smtClean="0"/>
              <a:t>individ</a:t>
            </a:r>
            <a:r>
              <a:rPr lang="vi-VN" sz="2000" dirty="0"/>
              <a:t>”. (Sillamy)</a:t>
            </a:r>
            <a:endParaRPr lang="ro-RO" sz="2000" dirty="0" smtClean="0"/>
          </a:p>
        </p:txBody>
      </p:sp>
    </p:spTree>
    <p:extLst>
      <p:ext uri="{BB962C8B-B14F-4D97-AF65-F5344CB8AC3E}">
        <p14:creationId xmlns:p14="http://schemas.microsoft.com/office/powerpoint/2010/main" val="27667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7170" name="Picture 2" descr="C:\Users\cgcrpm\Desktop\pregatire ppt motivatie\motivaia-ane-10-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58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b="1" dirty="0"/>
              <a:t>Motivația învățării este </a:t>
            </a:r>
            <a:r>
              <a:rPr lang="ro-RO" dirty="0"/>
              <a:t/>
            </a:r>
            <a:br>
              <a:rPr lang="ro-RO" dirty="0"/>
            </a:br>
            <a:endParaRPr lang="en-US" dirty="0"/>
          </a:p>
        </p:txBody>
      </p:sp>
      <p:sp>
        <p:nvSpPr>
          <p:cNvPr id="3" name="Объект 2"/>
          <p:cNvSpPr>
            <a:spLocks noGrp="1"/>
          </p:cNvSpPr>
          <p:nvPr>
            <p:ph idx="1"/>
          </p:nvPr>
        </p:nvSpPr>
        <p:spPr>
          <a:xfrm>
            <a:off x="457200" y="1340768"/>
            <a:ext cx="8229600" cy="4785395"/>
          </a:xfrm>
        </p:spPr>
        <p:txBody>
          <a:bodyPr/>
          <a:lstStyle/>
          <a:p>
            <a:pPr algn="just"/>
            <a:r>
              <a:rPr lang="ro-RO" dirty="0" smtClean="0"/>
              <a:t> Mecanismul energizant și reglator al comportamentului de învățare.</a:t>
            </a:r>
          </a:p>
          <a:p>
            <a:pPr algn="just"/>
            <a:r>
              <a:rPr lang="ro-RO" dirty="0" smtClean="0"/>
              <a:t>Motorul învățării academice</a:t>
            </a:r>
          </a:p>
          <a:p>
            <a:pPr algn="just"/>
            <a:r>
              <a:rPr lang="ro-RO" dirty="0" smtClean="0"/>
              <a:t>Vitală pentru eficiența învățării</a:t>
            </a:r>
          </a:p>
          <a:p>
            <a:pPr algn="just"/>
            <a:r>
              <a:rPr lang="ro-RO" dirty="0" smtClean="0"/>
              <a:t>Forța care declașează întregul proces de învățare, îl direcționează și îl dinamizează (menține efortul și persistența)</a:t>
            </a:r>
            <a:endParaRPr lang="en-US" dirty="0"/>
          </a:p>
        </p:txBody>
      </p:sp>
    </p:spTree>
    <p:extLst>
      <p:ext uri="{BB962C8B-B14F-4D97-AF65-F5344CB8AC3E}">
        <p14:creationId xmlns:p14="http://schemas.microsoft.com/office/powerpoint/2010/main" val="148448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endParaRPr lang="en-US"/>
          </a:p>
        </p:txBody>
      </p:sp>
      <p:pic>
        <p:nvPicPr>
          <p:cNvPr id="6146" name="Picture 2" descr="C:\Users\cgcrpm\Desktop\pregatire ppt motivatie\308317767_5684320701588082_4917549820470171691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00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https://www.youtube.com/watch?v=7XITSPWFZN8</a:t>
            </a:r>
          </a:p>
        </p:txBody>
      </p:sp>
      <p:pic>
        <p:nvPicPr>
          <p:cNvPr id="2050" name="Picture 2" descr="C:\Users\cgcrpm\Desktop\296173303_658204859363673_9171305308576199694_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856984"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440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1026" name="Picture 2" descr="C:\Users\cgcrpm\Desktop\pregatire ppt motivatie\309207679_1802926966728886_4333605570507126471_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353648219"/>
              </p:ext>
            </p:extLst>
          </p:nvPr>
        </p:nvGraphicFramePr>
        <p:xfrm>
          <a:off x="424873" y="1385455"/>
          <a:ext cx="208280" cy="378690"/>
        </p:xfrm>
        <a:graphic>
          <a:graphicData uri="http://schemas.openxmlformats.org/drawingml/2006/table">
            <a:tbl>
              <a:tblPr/>
              <a:tblGrid>
                <a:gridCol w="208280"/>
              </a:tblGrid>
              <a:tr h="37869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7" name="Picture 3" descr="C:\Users\cgcrpm\Downloads\307987455_1106997766637755_552234125062017470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695325"/>
            <a:ext cx="11144250" cy="824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742383"/>
      </p:ext>
    </p:extLst>
  </p:cSld>
  <p:clrMapOvr>
    <a:masterClrMapping/>
  </p:clrMapOvr>
</p:sld>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865</Words>
  <Application>Microsoft Office PowerPoint</Application>
  <PresentationFormat>Экран (4:3)</PresentationFormat>
  <Paragraphs>100</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Motivația</vt:lpstr>
      <vt:lpstr>Cuprins</vt:lpstr>
      <vt:lpstr>Презентация PowerPoint</vt:lpstr>
      <vt:lpstr>Ce este motivația?</vt:lpstr>
      <vt:lpstr>Презентация PowerPoint</vt:lpstr>
      <vt:lpstr>Motivația învățării este  </vt:lpstr>
      <vt:lpstr>Презентация PowerPoint</vt:lpstr>
      <vt:lpstr>https://www.youtube.com/watch?v=7XITSPWFZN8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Amotivația</vt:lpstr>
      <vt:lpstr>Презентация PowerPoint</vt:lpstr>
      <vt:lpstr>Lucru în echipă !!! Sarcina- .... 1. Motivație intrinsecă 2. Motivație extrinsecă 3. Motivație cognitivă 4. Motivație afectivă  5. Motivație pozitivă 6. Motivație negativă</vt:lpstr>
      <vt:lpstr>Презентация PowerPoint</vt:lpstr>
      <vt:lpstr>Презентация PowerPoint</vt:lpstr>
      <vt:lpstr>Презентация PowerPoint</vt:lpstr>
      <vt:lpstr>Factorii socio-culturali</vt:lpstr>
      <vt:lpstr>Factorii contextuali</vt:lpstr>
      <vt:lpstr>Convingerile şi valorile personale</vt:lpstr>
      <vt:lpstr>Презентация PowerPoint</vt:lpstr>
      <vt:lpstr>Презентация PowerPoint</vt:lpstr>
      <vt:lpstr>De ce ne pierdem motivația?</vt:lpstr>
      <vt:lpstr>Hai să vedem ce putem face ca să menținem motivația?</vt:lpstr>
      <vt:lpstr>Automotivarea</vt:lpstr>
      <vt:lpstr>Hai să vedem ce am memorat legat de motivație</vt:lpstr>
      <vt:lpstr>Hai să vedem ce am memorat legat de motivație</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Motivația</dc:title>
  <dc:creator>cgcrpm</dc:creator>
  <cp:lastModifiedBy>cgcrpm</cp:lastModifiedBy>
  <cp:revision>40</cp:revision>
  <dcterms:created xsi:type="dcterms:W3CDTF">2022-09-27T13:04:06Z</dcterms:created>
  <dcterms:modified xsi:type="dcterms:W3CDTF">2022-09-29T10:27:23Z</dcterms:modified>
</cp:coreProperties>
</file>